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420" r:id="rId5"/>
    <p:sldId id="256" r:id="rId6"/>
    <p:sldId id="265" r:id="rId7"/>
    <p:sldId id="378" r:id="rId8"/>
    <p:sldId id="417" r:id="rId9"/>
    <p:sldId id="258" r:id="rId10"/>
    <p:sldId id="495" r:id="rId11"/>
    <p:sldId id="480" r:id="rId12"/>
    <p:sldId id="472" r:id="rId13"/>
    <p:sldId id="1448943589" r:id="rId14"/>
    <p:sldId id="486" r:id="rId15"/>
    <p:sldId id="489" r:id="rId16"/>
    <p:sldId id="474" r:id="rId17"/>
    <p:sldId id="494" r:id="rId18"/>
    <p:sldId id="475" r:id="rId19"/>
    <p:sldId id="476" r:id="rId20"/>
    <p:sldId id="490" r:id="rId21"/>
    <p:sldId id="491" r:id="rId22"/>
    <p:sldId id="487" r:id="rId23"/>
    <p:sldId id="469" r:id="rId24"/>
    <p:sldId id="492" r:id="rId25"/>
    <p:sldId id="428" r:id="rId26"/>
    <p:sldId id="496" r:id="rId27"/>
    <p:sldId id="497" r:id="rId28"/>
    <p:sldId id="395" r:id="rId29"/>
    <p:sldId id="396" r:id="rId30"/>
    <p:sldId id="409" r:id="rId31"/>
    <p:sldId id="41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600" userDrawn="1">
          <p15:clr>
            <a:srgbClr val="A4A3A4"/>
          </p15:clr>
        </p15:guide>
        <p15:guide id="3" orient="horz" pos="17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75222B-3C30-5BC4-2F20-B994BBD68851}" name="Shepherd, Bob" initials="SB" userId="S::shepher5@nationwide.com::2cc110bb-d9da-47fe-bd8f-197523b8e866" providerId="AD"/>
  <p188:author id="{9A0A5C34-8099-D5C1-9961-7E5CA22BB349}" name="Guest User" initials="GU" userId="S::urn:spo:anon#b8721d50356ac2d51b9784b33416b79d8d33b4ded1a5797238d056d4d9499633::" providerId="AD"/>
  <p188:author id="{7E6EB148-7AEA-A5D4-4986-30FE02F9EDEC}" name="Shepherd, Bob" initials="SB" userId="S::SHEPHER5@nationwide.com::2cc110bb-d9da-47fe-bd8f-197523b8e866" providerId="AD"/>
  <p188:author id="{6F34CD4E-7F89-84B9-584C-639625721826}" name="Miller, Tracy" initials="MT" userId="S::millt49@nationwide.com::f6dc9783-ab63-4c5c-9922-f9b5911ff5b4" providerId="AD"/>
  <p188:author id="{288B9450-5BC5-772D-6358-D16B1AF3D097}" name="Wall, Akiko" initials="WA" userId="S::walla15@nationwide.com::a3b22fce-3b24-43e1-b02d-d7b24b46e9d3" providerId="AD"/>
  <p188:author id="{67D0FC51-512F-0677-37D5-EA68EEE800B6}" name="Guest User" initials="GU" userId="S::urn:spo:anon#66b5d5b386b7e24b9e014db38d0a3604a89fdb672e784659542d6777b326f69e::" providerId="AD"/>
  <p188:author id="{F321257B-A92C-49C2-8448-AEFA223F1395}" name="Tomblin, Julie S" initials="TJS" userId="S::tomblj1@nationwide.com::bb90851c-a0d5-4ff0-ab59-b1112db48d0b" providerId="AD"/>
  <p188:author id="{F7836D86-D744-199E-BDF9-AC0A01C30535}" name="Guest User" initials="GU" userId="S::urn:spo:anon#a67cac845c7a10e1009c1dcafdcdaa2d65e7de65a2f0dedeb60262229aab3c87::" providerId="AD"/>
  <p188:author id="{C2423F87-38C7-EE74-B7B1-332729CDB7B9}" name="Guest User" initials="GU" userId="S::urn:spo:anon#79b2435b8bd9667bc9b4cf2a7363772c417a9ef2f6870011274a3c3cb9122bf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ECFB2"/>
    <a:srgbClr val="008574"/>
    <a:srgbClr val="0047BB"/>
    <a:srgbClr val="131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42C20-E148-43B0-9ED3-7A05A5E20AD7}" v="2" dt="2023-08-29T20:27:35.442"/>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6"/>
    <p:restoredTop sz="92173" autoAdjust="0"/>
  </p:normalViewPr>
  <p:slideViewPr>
    <p:cSldViewPr snapToGrid="0">
      <p:cViewPr varScale="1">
        <p:scale>
          <a:sx n="114" d="100"/>
          <a:sy n="114" d="100"/>
        </p:scale>
        <p:origin x="384" y="102"/>
      </p:cViewPr>
      <p:guideLst>
        <p:guide orient="horz" pos="2424"/>
        <p:guide pos="600"/>
        <p:guide orient="horz" pos="1728"/>
      </p:guideLst>
    </p:cSldViewPr>
  </p:slideViewPr>
  <p:notesTextViewPr>
    <p:cViewPr>
      <p:scale>
        <a:sx n="1" d="1"/>
        <a:sy n="1" d="1"/>
      </p:scale>
      <p:origin x="0" y="0"/>
    </p:cViewPr>
  </p:notesTextViewPr>
  <p:notesViewPr>
    <p:cSldViewPr snapToGrid="0">
      <p:cViewPr varScale="1">
        <p:scale>
          <a:sx n="91" d="100"/>
          <a:sy n="91" d="100"/>
        </p:scale>
        <p:origin x="409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9168927862242929E-2"/>
          <c:y val="6.430024578619363E-2"/>
          <c:w val="0.97188557246871032"/>
          <c:h val="0.87139950842761271"/>
        </c:manualLayout>
      </c:layout>
      <c:barChart>
        <c:barDir val="col"/>
        <c:grouping val="clustered"/>
        <c:varyColors val="0"/>
        <c:ser>
          <c:idx val="0"/>
          <c:order val="0"/>
          <c:tx>
            <c:strRef>
              <c:f>Sheet1!$B$1</c:f>
              <c:strCache>
                <c:ptCount val="1"/>
                <c:pt idx="0">
                  <c:v>Series 1</c:v>
                </c:pt>
              </c:strCache>
            </c:strRef>
          </c:tx>
          <c:spPr>
            <a:solidFill>
              <a:schemeClr val="accent1">
                <a:tint val="65000"/>
              </a:schemeClr>
            </a:solidFill>
            <a:ln>
              <a:noFill/>
            </a:ln>
            <a:effectLst/>
          </c:spPr>
          <c:invertIfNegative val="0"/>
          <c:cat>
            <c:strRef>
              <c:f>Sheet1!$A$2:$A$5</c:f>
              <c:strCache>
                <c:ptCount val="3"/>
                <c:pt idx="0">
                  <c:v>3% to 4%</c:v>
                </c:pt>
                <c:pt idx="1">
                  <c:v>7% to 8%</c:v>
                </c:pt>
                <c:pt idx="2">
                  <c:v>9% to 10%</c:v>
                </c:pt>
              </c:strCache>
            </c:strRef>
          </c:cat>
          <c:val>
            <c:numRef>
              <c:f>Sheet1!$B$2:$B$5</c:f>
              <c:numCache>
                <c:formatCode>General</c:formatCode>
                <c:ptCount val="4"/>
                <c:pt idx="0">
                  <c:v>153</c:v>
                </c:pt>
                <c:pt idx="1">
                  <c:v>357</c:v>
                </c:pt>
                <c:pt idx="2">
                  <c:v>459</c:v>
                </c:pt>
              </c:numCache>
            </c:numRef>
          </c:val>
          <c:extLst>
            <c:ext xmlns:c16="http://schemas.microsoft.com/office/drawing/2014/chart" uri="{C3380CC4-5D6E-409C-BE32-E72D297353CC}">
              <c16:uniqueId val="{00000000-AA5E-CD45-B5CA-7B702FE18734}"/>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3"/>
                <c:pt idx="0">
                  <c:v>3% to 4%</c:v>
                </c:pt>
                <c:pt idx="1">
                  <c:v>7% to 8%</c:v>
                </c:pt>
                <c:pt idx="2">
                  <c:v>9% to 10%</c:v>
                </c:pt>
              </c:strCache>
            </c:strRef>
          </c:cat>
          <c:val>
            <c:numRef>
              <c:f>Sheet1!$C$2:$C$5</c:f>
              <c:numCache>
                <c:formatCode>General</c:formatCode>
                <c:ptCount val="4"/>
                <c:pt idx="0">
                  <c:v>204</c:v>
                </c:pt>
                <c:pt idx="1">
                  <c:v>408</c:v>
                </c:pt>
                <c:pt idx="2">
                  <c:v>510</c:v>
                </c:pt>
              </c:numCache>
            </c:numRef>
          </c:val>
          <c:extLst>
            <c:ext xmlns:c16="http://schemas.microsoft.com/office/drawing/2014/chart" uri="{C3380CC4-5D6E-409C-BE32-E72D297353CC}">
              <c16:uniqueId val="{00000001-AA5E-CD45-B5CA-7B702FE18734}"/>
            </c:ext>
          </c:extLst>
        </c:ser>
        <c:ser>
          <c:idx val="2"/>
          <c:order val="2"/>
          <c:tx>
            <c:strRef>
              <c:f>Sheet1!$D$1</c:f>
              <c:strCache>
                <c:ptCount val="1"/>
                <c:pt idx="0">
                  <c:v>Column1</c:v>
                </c:pt>
              </c:strCache>
            </c:strRef>
          </c:tx>
          <c:spPr>
            <a:solidFill>
              <a:schemeClr val="accent1">
                <a:shade val="65000"/>
              </a:schemeClr>
            </a:solidFill>
            <a:ln>
              <a:noFill/>
            </a:ln>
            <a:effectLst/>
          </c:spPr>
          <c:invertIfNegative val="0"/>
          <c:cat>
            <c:strRef>
              <c:f>Sheet1!$A$2:$A$5</c:f>
              <c:strCache>
                <c:ptCount val="3"/>
                <c:pt idx="0">
                  <c:v>3% to 4%</c:v>
                </c:pt>
                <c:pt idx="1">
                  <c:v>7% to 8%</c:v>
                </c:pt>
                <c:pt idx="2">
                  <c:v>9% to 10%</c:v>
                </c:pt>
              </c:strCache>
            </c:strRef>
          </c:cat>
          <c:val>
            <c:numRef>
              <c:f>Sheet1!$D$2:$D$5</c:f>
              <c:numCache>
                <c:formatCode>General</c:formatCode>
                <c:ptCount val="4"/>
              </c:numCache>
            </c:numRef>
          </c:val>
          <c:extLst>
            <c:ext xmlns:c16="http://schemas.microsoft.com/office/drawing/2014/chart" uri="{C3380CC4-5D6E-409C-BE32-E72D297353CC}">
              <c16:uniqueId val="{00000002-AA5E-CD45-B5CA-7B702FE18734}"/>
            </c:ext>
          </c:extLst>
        </c:ser>
        <c:dLbls>
          <c:showLegendKey val="0"/>
          <c:showVal val="0"/>
          <c:showCatName val="0"/>
          <c:showSerName val="0"/>
          <c:showPercent val="0"/>
          <c:showBubbleSize val="0"/>
        </c:dLbls>
        <c:gapWidth val="219"/>
        <c:overlap val="-27"/>
        <c:axId val="187616287"/>
        <c:axId val="186789679"/>
      </c:barChart>
      <c:catAx>
        <c:axId val="187616287"/>
        <c:scaling>
          <c:orientation val="minMax"/>
        </c:scaling>
        <c:delete val="1"/>
        <c:axPos val="b"/>
        <c:numFmt formatCode="General" sourceLinked="1"/>
        <c:majorTickMark val="none"/>
        <c:minorTickMark val="none"/>
        <c:tickLblPos val="nextTo"/>
        <c:crossAx val="186789679"/>
        <c:crosses val="autoZero"/>
        <c:auto val="1"/>
        <c:lblAlgn val="ctr"/>
        <c:lblOffset val="100"/>
        <c:noMultiLvlLbl val="0"/>
      </c:catAx>
      <c:valAx>
        <c:axId val="186789679"/>
        <c:scaling>
          <c:orientation val="minMax"/>
        </c:scaling>
        <c:delete val="1"/>
        <c:axPos val="l"/>
        <c:numFmt formatCode="General" sourceLinked="1"/>
        <c:majorTickMark val="none"/>
        <c:minorTickMark val="none"/>
        <c:tickLblPos val="nextTo"/>
        <c:crossAx val="187616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A84FC-3C2A-4E12-AB47-FDA93F9E49DD}"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17EC0-A253-4597-A6B1-1C01674A0538}" type="slidenum">
              <a:rPr lang="en-US" smtClean="0"/>
              <a:t>‹#›</a:t>
            </a:fld>
            <a:endParaRPr lang="en-US"/>
          </a:p>
        </p:txBody>
      </p:sp>
    </p:spTree>
    <p:extLst>
      <p:ext uri="{BB962C8B-B14F-4D97-AF65-F5344CB8AC3E}">
        <p14:creationId xmlns:p14="http://schemas.microsoft.com/office/powerpoint/2010/main" val="42678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investopedia.com/terms/d/dti.asp" TargetMode="External"/><Relationship Id="rId3" Type="http://schemas.openxmlformats.org/officeDocument/2006/relationships/hyperlink" Target="https://www.cbpp.org/research/social-security/top-ten-facts-about-social-security" TargetMode="External"/><Relationship Id="rId7" Type="http://schemas.openxmlformats.org/officeDocument/2006/relationships/hyperlink" Target="https://www.investopedia.com/ask/answers/081214/whats-considered-be-good-debttoincome-dti-ratio.asp"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consumerfinance.gov/ask-cfpb/what-is-a-debt-to-income-ratio-en-179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296863"/>
            <a:ext cx="4597400" cy="2586037"/>
          </a:xfrm>
        </p:spPr>
      </p:sp>
      <p:sp>
        <p:nvSpPr>
          <p:cNvPr id="3" name="Notes Placeholder 2"/>
          <p:cNvSpPr>
            <a:spLocks noGrp="1"/>
          </p:cNvSpPr>
          <p:nvPr>
            <p:ph type="body" idx="1"/>
          </p:nvPr>
        </p:nvSpPr>
        <p:spPr>
          <a:xfrm>
            <a:off x="685800" y="30289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these instructions and remove this slide before presenting.</a:t>
            </a:r>
          </a:p>
        </p:txBody>
      </p:sp>
    </p:spTree>
    <p:extLst>
      <p:ext uri="{BB962C8B-B14F-4D97-AF65-F5344CB8AC3E}">
        <p14:creationId xmlns:p14="http://schemas.microsoft.com/office/powerpoint/2010/main" val="121584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latin typeface="+mn-lt"/>
                <a:cs typeface="Arial" panose="020B0604020202020204" pitchFamily="34" charset="0"/>
              </a:rPr>
              <a:t>In order to do that, you first need to make sure you’re enrolled in your retirement plan.  It will allow you to save for retirement little by little. The sooner you start contributing to your plan – and a</a:t>
            </a:r>
            <a:r>
              <a:rPr lang="en-US" sz="1200" dirty="0">
                <a:latin typeface="+mn-lt"/>
                <a:cs typeface="Arial" panose="020B0604020202020204" pitchFamily="34" charset="0"/>
              </a:rPr>
              <a:t>s you contribute consistently – the more you can take advantage of the benefits, which we’ll talk about next. If </a:t>
            </a:r>
            <a:r>
              <a:rPr lang="en-US" sz="1200" kern="1200" dirty="0">
                <a:effectLst/>
                <a:latin typeface="+mn-lt"/>
                <a:cs typeface="Arial" panose="020B0604020202020204" pitchFamily="34" charset="0"/>
              </a:rPr>
              <a:t>you have contributions taken out of your paychecks, you can also do it automatically without having to think about setting money aside.</a:t>
            </a:r>
          </a:p>
        </p:txBody>
      </p:sp>
      <p:sp>
        <p:nvSpPr>
          <p:cNvPr id="4" name="Slide Number Placeholder 3"/>
          <p:cNvSpPr>
            <a:spLocks noGrp="1"/>
          </p:cNvSpPr>
          <p:nvPr>
            <p:ph type="sldNum" sz="quarter" idx="5"/>
          </p:nvPr>
        </p:nvSpPr>
        <p:spPr/>
        <p:txBody>
          <a:bodyPr/>
          <a:lstStyle/>
          <a:p>
            <a:fld id="{8848ACD5-8426-445E-8541-60F110273670}" type="slidenum">
              <a:rPr lang="en-US" smtClean="0"/>
              <a:t>10</a:t>
            </a:fld>
            <a:endParaRPr lang="en-US" dirty="0"/>
          </a:p>
        </p:txBody>
      </p:sp>
    </p:spTree>
    <p:extLst>
      <p:ext uri="{BB962C8B-B14F-4D97-AF65-F5344CB8AC3E}">
        <p14:creationId xmlns:p14="http://schemas.microsoft.com/office/powerpoint/2010/main" val="19547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&lt;OPTIONAL: Use for </a:t>
            </a:r>
            <a:r>
              <a:rPr lang="en-US" sz="1200" b="0" i="0" u="none" strike="noStrike" dirty="0">
                <a:solidFill>
                  <a:srgbClr val="000000"/>
                </a:solidFill>
                <a:effectLst/>
                <a:latin typeface="+mn-lt"/>
              </a:rPr>
              <a:t>Public &amp; Institutional sector only&gt;</a:t>
            </a:r>
          </a:p>
          <a:p>
            <a:endParaRPr lang="en-US" dirty="0">
              <a:latin typeface="+mn-lt"/>
            </a:endParaRPr>
          </a:p>
          <a:p>
            <a:r>
              <a:rPr lang="en-US" dirty="0">
                <a:latin typeface="+mn-lt"/>
              </a:rPr>
              <a:t>Contributing to a retirement plan is a great way to fill an income gap you may otherwise have in retirement. Whether your employer sponsors a retirement plan or it’s a benefit offered by an organization you belong to, investing this way allows you to build savings over time. And it comes with important benefits, including tax advantages, compounding and something called dollar cost averaging, which averages out the costs you pay for your investments.  </a:t>
            </a:r>
            <a:endParaRPr lang="en-US" dirty="0">
              <a:latin typeface="+mn-lt"/>
              <a:cs typeface="Calibri"/>
            </a:endParaRPr>
          </a:p>
          <a:p>
            <a:pPr marL="171450" indent="-171450">
              <a:buFont typeface="Arial" panose="020B0604020202020204" pitchFamily="34" charset="0"/>
              <a:buChar char="•"/>
            </a:pPr>
            <a:endParaRPr lang="en-US" dirty="0">
              <a:latin typeface="+mn-lt"/>
            </a:endParaRPr>
          </a:p>
          <a:p>
            <a:pPr marL="0" indent="0">
              <a:buFont typeface="Arial" panose="020B0604020202020204" pitchFamily="34" charset="0"/>
              <a:buNone/>
            </a:pPr>
            <a:r>
              <a:rPr lang="en-US" dirty="0">
                <a:latin typeface="+mn-lt"/>
              </a:rPr>
              <a:t>Let’s look at what each of these means. </a:t>
            </a:r>
          </a:p>
        </p:txBody>
      </p:sp>
      <p:sp>
        <p:nvSpPr>
          <p:cNvPr id="4" name="Slide Number Placeholder 3"/>
          <p:cNvSpPr>
            <a:spLocks noGrp="1"/>
          </p:cNvSpPr>
          <p:nvPr>
            <p:ph type="sldNum" sz="quarter" idx="5"/>
          </p:nvPr>
        </p:nvSpPr>
        <p:spPr/>
        <p:txBody>
          <a:bodyPr/>
          <a:lstStyle/>
          <a:p>
            <a:fld id="{C4017EC0-A253-4597-A6B1-1C01674A0538}" type="slidenum">
              <a:rPr lang="en-US" smtClean="0"/>
              <a:t>11</a:t>
            </a:fld>
            <a:endParaRPr lang="en-US"/>
          </a:p>
        </p:txBody>
      </p:sp>
    </p:spTree>
    <p:extLst>
      <p:ext uri="{BB962C8B-B14F-4D97-AF65-F5344CB8AC3E}">
        <p14:creationId xmlns:p14="http://schemas.microsoft.com/office/powerpoint/2010/main" val="41152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&lt;OPTIONAL: Use for Emerging Markets and SS&amp;C only&gt;</a:t>
            </a:r>
          </a:p>
          <a:p>
            <a:endParaRPr lang="en-US" dirty="0">
              <a:latin typeface="+mn-lt"/>
            </a:endParaRPr>
          </a:p>
          <a:p>
            <a:pPr>
              <a:defRPr/>
            </a:pPr>
            <a:r>
              <a:rPr lang="en-US" dirty="0">
                <a:latin typeface="+mn-lt"/>
              </a:rPr>
              <a:t>Contributing to a retirement plan now is a great way to fill an income gap you may otherwise have in retirement. Whether your employer sponsors a retirement plan or it’s a benefit offered by an organization you belong to, investing this way allows you to build savings over time. And it comes with important benefits, including: </a:t>
            </a:r>
            <a:endParaRPr lang="en-US" dirty="0">
              <a:latin typeface="+mn-lt"/>
              <a:cs typeface="Calibri"/>
            </a:endParaRPr>
          </a:p>
          <a:p>
            <a:pPr marL="171450" indent="-171450">
              <a:buFont typeface="Arial" panose="020B0604020202020204" pitchFamily="34" charset="0"/>
              <a:buChar char="•"/>
            </a:pPr>
            <a:endParaRPr lang="en-US" dirty="0">
              <a:latin typeface="+mn-lt"/>
            </a:endParaRPr>
          </a:p>
          <a:p>
            <a:pPr marL="171450" indent="-171450">
              <a:buFont typeface="Arial" panose="020B0604020202020204" pitchFamily="34" charset="0"/>
              <a:buChar char="•"/>
            </a:pPr>
            <a:r>
              <a:rPr lang="en-US" dirty="0">
                <a:latin typeface="+mn-lt"/>
              </a:rPr>
              <a:t>Tax advantages</a:t>
            </a:r>
          </a:p>
          <a:p>
            <a:pPr marL="171450" indent="-171450">
              <a:buFont typeface="Arial" panose="020B0604020202020204" pitchFamily="34" charset="0"/>
              <a:buChar char="•"/>
            </a:pPr>
            <a:endParaRPr lang="en-US" dirty="0">
              <a:latin typeface="+mn-lt"/>
            </a:endParaRPr>
          </a:p>
          <a:p>
            <a:pPr marL="171450" indent="-171450">
              <a:buFont typeface="Arial" panose="020B0604020202020204" pitchFamily="34" charset="0"/>
              <a:buChar char="•"/>
            </a:pPr>
            <a:r>
              <a:rPr lang="en-US" dirty="0">
                <a:latin typeface="+mn-lt"/>
              </a:rPr>
              <a:t>Compounding</a:t>
            </a:r>
          </a:p>
          <a:p>
            <a:pPr marL="171450" indent="-171450">
              <a:buFont typeface="Arial" panose="020B0604020202020204" pitchFamily="34" charset="0"/>
              <a:buChar char="•"/>
            </a:pPr>
            <a:endParaRPr lang="en-US" dirty="0">
              <a:latin typeface="+mn-lt"/>
            </a:endParaRPr>
          </a:p>
          <a:p>
            <a:pPr marL="171450" indent="-171450">
              <a:buFont typeface="Arial" panose="020B0604020202020204" pitchFamily="34" charset="0"/>
              <a:buChar char="•"/>
            </a:pPr>
            <a:r>
              <a:rPr lang="en-US" dirty="0">
                <a:latin typeface="+mn-lt"/>
              </a:rPr>
              <a:t>Averaging out the cost of your investments, which is called dollar cost averaging</a:t>
            </a:r>
          </a:p>
          <a:p>
            <a:pPr marL="0" indent="0">
              <a:buFont typeface="Arial" panose="020B0604020202020204" pitchFamily="34" charset="0"/>
              <a:buNone/>
            </a:pPr>
            <a:endParaRPr lang="en-US" dirty="0">
              <a:latin typeface="+mn-lt"/>
            </a:endParaRPr>
          </a:p>
          <a:p>
            <a:pPr marL="171450" indent="-171450">
              <a:buFont typeface="Arial" panose="020B0604020202020204" pitchFamily="34" charset="0"/>
              <a:buChar char="•"/>
            </a:pPr>
            <a:r>
              <a:rPr lang="en-US" dirty="0">
                <a:latin typeface="+mn-lt"/>
              </a:rPr>
              <a:t>A potential employer match – check with yours to see if they offer one</a:t>
            </a:r>
          </a:p>
          <a:p>
            <a:pPr marL="171450" indent="-171450">
              <a:buFont typeface="Arial" panose="020B0604020202020204" pitchFamily="34" charset="0"/>
              <a:buChar char="•"/>
            </a:pPr>
            <a:endParaRPr lang="en-US" dirty="0">
              <a:latin typeface="+mn-lt"/>
            </a:endParaRPr>
          </a:p>
          <a:p>
            <a:pPr marL="0" indent="0">
              <a:buFont typeface="Arial" panose="020B0604020202020204" pitchFamily="34" charset="0"/>
              <a:buNone/>
            </a:pPr>
            <a:r>
              <a:rPr lang="en-US" dirty="0">
                <a:latin typeface="+mn-lt"/>
              </a:rPr>
              <a:t>Let’s look at what each of these means. </a:t>
            </a:r>
          </a:p>
        </p:txBody>
      </p:sp>
      <p:sp>
        <p:nvSpPr>
          <p:cNvPr id="4" name="Slide Number Placeholder 3"/>
          <p:cNvSpPr>
            <a:spLocks noGrp="1"/>
          </p:cNvSpPr>
          <p:nvPr>
            <p:ph type="sldNum" sz="quarter" idx="5"/>
          </p:nvPr>
        </p:nvSpPr>
        <p:spPr/>
        <p:txBody>
          <a:bodyPr/>
          <a:lstStyle/>
          <a:p>
            <a:fld id="{C4017EC0-A253-4597-A6B1-1C01674A0538}" type="slidenum">
              <a:rPr lang="en-US" smtClean="0"/>
              <a:t>12</a:t>
            </a:fld>
            <a:endParaRPr lang="en-US"/>
          </a:p>
        </p:txBody>
      </p:sp>
    </p:spTree>
    <p:extLst>
      <p:ext uri="{BB962C8B-B14F-4D97-AF65-F5344CB8AC3E}">
        <p14:creationId xmlns:p14="http://schemas.microsoft.com/office/powerpoint/2010/main" val="1341120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First, there are important tax advantages that come with contributing to an eligible retirement plan. These tax advantages can help you keep more of your money rather than paying it to the government. </a:t>
            </a:r>
          </a:p>
          <a:p>
            <a:endParaRPr lang="en-US" sz="1200" dirty="0">
              <a:latin typeface="+mn-lt"/>
            </a:endParaRPr>
          </a:p>
          <a:p>
            <a:pPr marL="171450" indent="-171450">
              <a:buFont typeface="Arial" panose="020B0604020202020204" pitchFamily="34" charset="0"/>
              <a:buChar char="•"/>
            </a:pPr>
            <a:r>
              <a:rPr lang="en-US" sz="1200" dirty="0">
                <a:latin typeface="+mn-lt"/>
              </a:rPr>
              <a:t>If you contribute to a traditional retirement plan such as a 401(k), 403(b) or 457(b), it can lower your current federal income taxes for the year in which you contribute. That’s because contributions are taken out of your paychecks pre-tax, meaning you don’t pay taxes on them when you make them. And any earnings that money makes can continue growing </a:t>
            </a:r>
            <a:r>
              <a:rPr lang="en-US" sz="1200" noProof="0" dirty="0">
                <a:latin typeface="+mn-lt"/>
              </a:rPr>
              <a:t>tax-free</a:t>
            </a:r>
            <a:r>
              <a:rPr lang="en-US" sz="1200" dirty="0">
                <a:latin typeface="+mn-lt"/>
              </a:rPr>
              <a:t> in your account. You pay taxes on your contributions and earnings when you withdraw them later. </a:t>
            </a:r>
            <a:r>
              <a:rPr lang="en-US" sz="1200" baseline="30000" dirty="0">
                <a:latin typeface="+mn-lt"/>
              </a:rPr>
              <a:t>1</a:t>
            </a:r>
          </a:p>
          <a:p>
            <a:pPr marL="17145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n-US" sz="1200" dirty="0">
                <a:latin typeface="+mn-lt"/>
              </a:rPr>
              <a:t>On the other hand, if you contribute to a Roth account such as a Roth 401(k), 403(b) or 457(b), you pay taxes on your contributions when you make them. Because your contributions are taken out after taxes, they won’t lower your income taxes for the current year. But the benefit is you won’t pay taxes on them – or any earnings they make – when you withdraw them, as long as you meet certain requirements. </a:t>
            </a:r>
            <a:r>
              <a:rPr lang="en-US" sz="1200" baseline="30000" dirty="0">
                <a:latin typeface="+mn-lt"/>
              </a:rPr>
              <a:t>2</a:t>
            </a:r>
            <a:r>
              <a:rPr lang="en-US" sz="1200" dirty="0">
                <a:latin typeface="+mn-lt"/>
              </a:rPr>
              <a:t> </a:t>
            </a:r>
            <a:endParaRPr lang="en-US" sz="1200" dirty="0">
              <a:latin typeface="+mn-lt"/>
              <a:cs typeface="Calibri"/>
            </a:endParaRPr>
          </a:p>
          <a:p>
            <a:pPr marL="171450" indent="-171450">
              <a:buFont typeface="Arial" panose="020B0604020202020204" pitchFamily="34" charset="0"/>
              <a:buChar char="•"/>
            </a:pP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In either case, withdrawals you make before age 59½ may be subject to a 10% early withdrawal penalty. There are exceptions depending on your plan and the circumstances, so check with your plan sponsor, whether it’s your employer or another organization. </a:t>
            </a:r>
          </a:p>
          <a:p>
            <a:endParaRPr lang="en-US" sz="1200" dirty="0">
              <a:latin typeface="+mn-lt"/>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Finally, the IRS provides an incentive called a Saver’s Credit. It’s a tax credit for qualified participants who make contributions to an eligible retirement plan or IRA. </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Depending on your adjusted gross income, you may qualify for a credit of 10%, 20% or 50% of your contributions to an eligible plan. The maximum credit you can earn is $1,000 (or $2,000 if filing jointly). You have to be at least age 18 and can’t be a full-time student or be claimed as a dependent on another person’s return. </a:t>
            </a:r>
            <a:endParaRPr lang="en-US" sz="1200" kern="1200" baseline="30000" dirty="0">
              <a:solidFill>
                <a:schemeClr val="tx1"/>
              </a:solidFill>
              <a:effectLst/>
              <a:latin typeface="+mn-lt"/>
              <a:ea typeface="+mn-ea"/>
              <a:cs typeface="+mn-cs"/>
            </a:endParaRPr>
          </a:p>
          <a:p>
            <a:pPr marL="0" lvl="0" indent="0">
              <a:buFont typeface="Arial" panose="020B0604020202020204" pitchFamily="34" charset="0"/>
              <a:buNone/>
            </a:pPr>
            <a:endParaRPr lang="en-US" sz="1200" kern="1200" baseline="30000" dirty="0">
              <a:solidFill>
                <a:schemeClr val="tx1"/>
              </a:solidFill>
              <a:effectLst/>
              <a:latin typeface="+mn-lt"/>
              <a:ea typeface="+mn-ea"/>
              <a:cs typeface="+mn-cs"/>
            </a:endParaRPr>
          </a:p>
          <a:p>
            <a:pPr>
              <a:defRPr/>
            </a:pPr>
            <a:endParaRPr lang="en-US" sz="1200" baseline="30000" dirty="0">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30000" dirty="0">
                <a:effectLst/>
                <a:latin typeface="+mn-lt"/>
                <a:ea typeface="Calibri" panose="020F0502020204030204" pitchFamily="34" charset="0"/>
                <a:cs typeface="Calibri"/>
              </a:rPr>
              <a:t>1 </a:t>
            </a:r>
            <a:r>
              <a:rPr lang="en-US" sz="1200" dirty="0">
                <a:latin typeface="Arial" panose="020B0604020202020204" pitchFamily="34" charset="0"/>
                <a:cs typeface="Arial" panose="020B0604020202020204" pitchFamily="34" charset="0"/>
              </a:rPr>
              <a:t>Withdrawals made before age 59½ may be subject to a 10% penalty. Withdrawals from a 457(b) plan may be taken without penalty if you are no longer employed by the plan sponsor, regardless of age, or for a qualifying hardship.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30000" dirty="0">
                <a:effectLst/>
                <a:latin typeface="+mn-lt"/>
                <a:ea typeface="Calibri" panose="020F0502020204030204" pitchFamily="34" charset="0"/>
                <a:cs typeface="Calibri"/>
              </a:rPr>
              <a:t>2</a:t>
            </a:r>
            <a:r>
              <a:rPr lang="en-US" sz="1200" dirty="0">
                <a:effectLst/>
                <a:latin typeface="+mn-lt"/>
                <a:ea typeface="Calibri" panose="020F0502020204030204" pitchFamily="34" charset="0"/>
                <a:cs typeface="Calibri"/>
              </a:rPr>
              <a:t> Roth contributions are always withdrawn tax-free. Earnings can also be withdrawn tax-free if the account has been open for at least 5 years and one or more of the following conditions is met: age 59½ or older, disability, qualified first-time home purchase or death.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30000" dirty="0">
                <a:solidFill>
                  <a:schemeClr val="tx1"/>
                </a:solidFill>
                <a:effectLst/>
                <a:latin typeface="+mn-lt"/>
                <a:cs typeface="Calibri"/>
              </a:rPr>
              <a:t>3</a:t>
            </a:r>
            <a:r>
              <a:rPr lang="en-US" sz="1200" kern="1200" dirty="0">
                <a:solidFill>
                  <a:schemeClr val="tx1"/>
                </a:solidFill>
                <a:effectLst/>
                <a:latin typeface="+mn-lt"/>
                <a:cs typeface="Calibri"/>
              </a:rPr>
              <a:t> Retirement Savings Contributions Credit (Saver’s Credit), IRS.gov, irs.gov/retirement-plans/plan-participant-employee/retirement (May 3, 2023). </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13</a:t>
            </a:fld>
            <a:endParaRPr lang="en-US"/>
          </a:p>
        </p:txBody>
      </p:sp>
    </p:spTree>
    <p:extLst>
      <p:ext uri="{BB962C8B-B14F-4D97-AF65-F5344CB8AC3E}">
        <p14:creationId xmlns:p14="http://schemas.microsoft.com/office/powerpoint/2010/main" val="3689376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ea typeface="Calibri"/>
                <a:cs typeface="Arial"/>
              </a:rPr>
              <a:t>Making regular contributions also comes with a third benefit: averaging out the prices you pay for investments. This is referred to as dollar cost averaging. It means that as you contribute, you’re buying more shares when prices are low and fewer when prices are high. Doing this can also help cushion you from the ups and downs of the market. </a:t>
            </a:r>
            <a:endParaRPr lang="en-US" sz="1200" dirty="0">
              <a:latin typeface="+mn-lt"/>
              <a:cs typeface="Arial"/>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14</a:t>
            </a:fld>
            <a:endParaRPr lang="en-US"/>
          </a:p>
        </p:txBody>
      </p:sp>
    </p:spTree>
    <p:extLst>
      <p:ext uri="{BB962C8B-B14F-4D97-AF65-F5344CB8AC3E}">
        <p14:creationId xmlns:p14="http://schemas.microsoft.com/office/powerpoint/2010/main" val="394055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second important benefit of contributing to your plan is called compounding. W</a:t>
            </a:r>
            <a:r>
              <a:rPr lang="en-US" sz="1200" dirty="0">
                <a:effectLst/>
                <a:latin typeface="+mn-lt"/>
                <a:ea typeface="Calibri" panose="020F0502020204030204" pitchFamily="34" charset="0"/>
                <a:cs typeface="Calibri"/>
              </a:rPr>
              <a:t>hen your investments earn money, those earnings are </a:t>
            </a:r>
            <a:r>
              <a:rPr lang="en-US" sz="1200" dirty="0">
                <a:solidFill>
                  <a:schemeClr val="tx1">
                    <a:lumMod val="65000"/>
                    <a:lumOff val="35000"/>
                  </a:schemeClr>
                </a:solidFill>
                <a:effectLst/>
                <a:latin typeface="+mn-lt"/>
                <a:ea typeface="Calibri" panose="020F0502020204030204" pitchFamily="34" charset="0"/>
                <a:cs typeface="Calibri"/>
              </a:rPr>
              <a:t>put</a:t>
            </a:r>
            <a:r>
              <a:rPr lang="en-US" sz="1200" dirty="0">
                <a:solidFill>
                  <a:schemeClr val="tx1">
                    <a:lumMod val="65000"/>
                    <a:lumOff val="35000"/>
                  </a:schemeClr>
                </a:solidFill>
                <a:latin typeface="+mn-lt"/>
              </a:rPr>
              <a:t> back into your account to earn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Calibri"/>
              </a:rPr>
              <a:t>To illustrate, here’s an example. This investor </a:t>
            </a:r>
            <a:r>
              <a:rPr lang="en-US" sz="1200" dirty="0">
                <a:latin typeface="+mn-lt"/>
                <a:ea typeface="Calibri" panose="020F0502020204030204" pitchFamily="34" charset="0"/>
                <a:cs typeface="Calibri"/>
              </a:rPr>
              <a:t>invests </a:t>
            </a:r>
            <a:r>
              <a:rPr lang="en-US" sz="1200" dirty="0">
                <a:effectLst/>
                <a:latin typeface="+mn-lt"/>
                <a:ea typeface="Calibri" panose="020F0502020204030204" pitchFamily="34" charset="0"/>
                <a:cs typeface="Calibri"/>
              </a:rPr>
              <a:t>$3,000 today and </a:t>
            </a:r>
            <a:r>
              <a:rPr lang="en-US" sz="1200" dirty="0">
                <a:latin typeface="+mn-lt"/>
                <a:ea typeface="Calibri" panose="020F0502020204030204" pitchFamily="34" charset="0"/>
                <a:cs typeface="Calibri"/>
              </a:rPr>
              <a:t>has a 7</a:t>
            </a:r>
            <a:r>
              <a:rPr lang="en-US" sz="1200" dirty="0">
                <a:effectLst/>
                <a:latin typeface="+mn-lt"/>
                <a:ea typeface="Calibri" panose="020F0502020204030204" pitchFamily="34" charset="0"/>
                <a:cs typeface="Calibri"/>
              </a:rPr>
              <a:t>% </a:t>
            </a:r>
            <a:r>
              <a:rPr lang="en-US" sz="1200" dirty="0">
                <a:latin typeface="+mn-lt"/>
                <a:ea typeface="Calibri" panose="020F0502020204030204" pitchFamily="34" charset="0"/>
                <a:cs typeface="Calibri"/>
              </a:rPr>
              <a:t>annual growth rate</a:t>
            </a:r>
            <a:r>
              <a:rPr lang="en-US" sz="1200" dirty="0">
                <a:effectLst/>
                <a:latin typeface="+mn-lt"/>
                <a:ea typeface="Calibri" panose="020F0502020204030204" pitchFamily="34" charset="0"/>
                <a:cs typeface="Calibri"/>
              </a:rPr>
              <a:t>. Without saving any additional money, at the end of 30 years the investor would have $22,836.77.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Calibri"/>
              </a:rPr>
              <a:t>Because compounding is adding to the money you save as you go, you need less money out-of-pocket to reach your retirement savings goal. In fact, in the future your account could even start to grow more from compounding than from the money you put in, once the balance reaches a tipping point.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latin typeface="+mn-lt"/>
              </a:rPr>
              <a:t>What compounding really needs in order to work is time. Enrolling and contributing to your plan now is important because the longer your money is invested, the more opportunity it has to grow.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aseline="300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latin typeface="+mn-lt"/>
              </a:rPr>
              <a:t>SOURCE:</a:t>
            </a:r>
          </a:p>
          <a:p>
            <a:pPr marL="0" marR="0">
              <a:lnSpc>
                <a:spcPct val="107000"/>
              </a:lnSpc>
              <a:spcBef>
                <a:spcPts val="0"/>
              </a:spcBef>
              <a:spcAft>
                <a:spcPts val="800"/>
              </a:spcAft>
            </a:pPr>
            <a:r>
              <a:rPr lang="en-US" sz="1200" dirty="0">
                <a:latin typeface="+mn-lt"/>
              </a:rPr>
              <a:t>"Compound Interest Calculator," investor.gov/financial-tools-calculators/calculators/compound-interest-calculator (accessed Feb. 3, 2023).</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15</a:t>
            </a:fld>
            <a:endParaRPr lang="en-US"/>
          </a:p>
        </p:txBody>
      </p:sp>
    </p:spTree>
    <p:extLst>
      <p:ext uri="{BB962C8B-B14F-4D97-AF65-F5344CB8AC3E}">
        <p14:creationId xmlns:p14="http://schemas.microsoft.com/office/powerpoint/2010/main" val="2090781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&lt;OPTIONAL: Use for Emerging Markets &amp; Institutional Sectors only&gt;</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Lastly, when you contributing to your account, you may receive an employer match. Some employers offer to match contributions employees make up to a certain amount. This is like free money the employer provides in addition to your wages and other benefits.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example, an employer might offer a 50% match up to the first 6% of an employee’s salary. In this case, if an employee contributes 6%, the employer contributes an additional 3%. Other employers may offer a dollar-for-dollar match. For instance, if an employer offers a dollar-for-dollar match up to 4% of an employee’s salary, the employee could contribute 4% and receive an additional 4% from the company.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get the most out of this benefit, you need to contribute at least up to the amount specified in the match. That can be a good starting point if you’re just beginning to save and have many years until you retire. For those closer to retirement, it’s a good idea to save even more. We’ll talk about how much you can save next.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we do, keep in mind that your plan may have a vesting schedule. If so, that means you can keep only a portion of the match if you leave before a certain number of years. Each employer has different rules. Regardless, you can take advantage of compounding on the money you save right away.</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16</a:t>
            </a:fld>
            <a:endParaRPr lang="en-US"/>
          </a:p>
        </p:txBody>
      </p:sp>
    </p:spTree>
    <p:extLst>
      <p:ext uri="{BB962C8B-B14F-4D97-AF65-F5344CB8AC3E}">
        <p14:creationId xmlns:p14="http://schemas.microsoft.com/office/powerpoint/2010/main" val="3246570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n-lt"/>
              </a:rPr>
              <a:t>So how much can you save in your retirement plan? The IRS sets limits on the amount you can contribute each year, and it can change from year to year. For &lt;&lt;2023&gt;&gt;, if you’re under age 50, you can save up to &lt;&lt;$22,500&gt;&gt;. If you’re </a:t>
            </a:r>
            <a:r>
              <a:rPr lang="en-US" sz="1200" dirty="0">
                <a:latin typeface="+mn-lt"/>
              </a:rPr>
              <a:t>50 or older</a:t>
            </a:r>
            <a:r>
              <a:rPr lang="en-US" sz="1200" dirty="0">
                <a:solidFill>
                  <a:schemeClr val="tx1"/>
                </a:solidFill>
                <a:latin typeface="+mn-lt"/>
              </a:rPr>
              <a:t>, you can take advantage of catch-up contributions and save an additional &lt;&lt;$7,500&gt;&gt;</a:t>
            </a:r>
            <a:r>
              <a:rPr lang="en-US" sz="1200" dirty="0">
                <a:latin typeface="+mn-lt"/>
              </a:rPr>
              <a:t> each year</a:t>
            </a:r>
            <a:r>
              <a:rPr lang="en-US" sz="1200" dirty="0">
                <a:solidFill>
                  <a:schemeClr val="tx1"/>
                </a:solidFill>
                <a:latin typeface="+mn-lt"/>
              </a:rPr>
              <a:t>, bringing the total to &lt;&lt;$30,000&gt;&gt;.</a:t>
            </a:r>
            <a:r>
              <a:rPr lang="en-US" sz="1200" dirty="0">
                <a:latin typeface="+mn-lt"/>
              </a:rPr>
              <a:t> </a:t>
            </a:r>
          </a:p>
          <a:p>
            <a:endParaRPr lang="en-US" sz="1200" dirty="0">
              <a:solidFill>
                <a:schemeClr val="tx1"/>
              </a:solidFill>
              <a:latin typeface="+mn-lt"/>
            </a:endParaRPr>
          </a:p>
          <a:p>
            <a:r>
              <a:rPr lang="en-US" sz="1200" dirty="0">
                <a:solidFill>
                  <a:schemeClr val="tx1"/>
                </a:solidFill>
                <a:latin typeface="+mn-lt"/>
              </a:rPr>
              <a:t>This may sound like a lot, but remember you can start small and build toward it. </a:t>
            </a:r>
          </a:p>
          <a:p>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30000" dirty="0">
                <a:solidFill>
                  <a:schemeClr val="tx1"/>
                </a:solidFill>
                <a:effectLst/>
                <a:latin typeface="+mn-lt"/>
                <a:ea typeface="+mn-ea"/>
                <a:cs typeface="+mn-cs"/>
              </a:rPr>
              <a:t>1 </a:t>
            </a:r>
            <a:r>
              <a:rPr lang="en-US" sz="1200" i="1" kern="1200" baseline="30000" dirty="0">
                <a:solidFill>
                  <a:schemeClr val="tx1"/>
                </a:solidFill>
                <a:effectLst/>
                <a:latin typeface="+mn-lt"/>
                <a:ea typeface="+mn-ea"/>
                <a:cs typeface="Arial" panose="020B0604020202020204" pitchFamily="34" charset="0"/>
              </a:rPr>
              <a:t>“</a:t>
            </a:r>
            <a:r>
              <a:rPr lang="en-US" sz="1200" dirty="0">
                <a:effectLst/>
                <a:latin typeface="+mn-lt"/>
              </a:rPr>
              <a:t>401(k) limit increases to $22,500 for 2023, IRA limit rises to $6,500,” IRS.gov (Oct. 21, 2022).</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17</a:t>
            </a:fld>
            <a:endParaRPr lang="en-US"/>
          </a:p>
        </p:txBody>
      </p:sp>
    </p:spTree>
    <p:extLst>
      <p:ext uri="{BB962C8B-B14F-4D97-AF65-F5344CB8AC3E}">
        <p14:creationId xmlns:p14="http://schemas.microsoft.com/office/powerpoint/2010/main" val="25795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Let’s look at 3 simple ways to begin: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Setting up and increasing your contributions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Saving part of a raise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Increasing the amount you contribute as you pay off debt</a:t>
            </a:r>
          </a:p>
        </p:txBody>
      </p:sp>
      <p:sp>
        <p:nvSpPr>
          <p:cNvPr id="4" name="Slide Number Placeholder 3"/>
          <p:cNvSpPr>
            <a:spLocks noGrp="1"/>
          </p:cNvSpPr>
          <p:nvPr>
            <p:ph type="sldNum" sz="quarter" idx="5"/>
          </p:nvPr>
        </p:nvSpPr>
        <p:spPr/>
        <p:txBody>
          <a:bodyPr/>
          <a:lstStyle/>
          <a:p>
            <a:fld id="{C4017EC0-A253-4597-A6B1-1C01674A0538}" type="slidenum">
              <a:rPr lang="en-US" smtClean="0"/>
              <a:t>18</a:t>
            </a:fld>
            <a:endParaRPr lang="en-US"/>
          </a:p>
        </p:txBody>
      </p:sp>
    </p:spTree>
    <p:extLst>
      <p:ext uri="{BB962C8B-B14F-4D97-AF65-F5344CB8AC3E}">
        <p14:creationId xmlns:p14="http://schemas.microsoft.com/office/powerpoint/2010/main" val="2072552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First, once you enroll, be sure to set up regular contributions. If you make pre-tax contributions, it may not affect your paycheck as much as you think! You can use the Paycheck Impact Calculator on your plan’s website to see how contributions would affect your take-home pay.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a:defRPr/>
            </a:pPr>
            <a:r>
              <a:rPr lang="en-US" dirty="0"/>
              <a:t>Also, plan to increase your contributions each year. As you can see here, even a 1% annual increase can make a big difference in the amount you have when you retire. That’s the same as increasing by a penny for each dollar you make. </a:t>
            </a:r>
          </a:p>
          <a:p>
            <a:pPr>
              <a:defRPr/>
            </a:pPr>
            <a:endParaRPr lang="en-US" dirty="0"/>
          </a:p>
          <a:p>
            <a:pPr>
              <a:defRPr/>
            </a:pPr>
            <a:r>
              <a:rPr lang="en-US" dirty="0"/>
              <a:t>Consider this example. An</a:t>
            </a:r>
            <a:r>
              <a:rPr lang="en-US" sz="1200" kern="1200" dirty="0">
                <a:solidFill>
                  <a:schemeClr val="tx1"/>
                </a:solidFill>
                <a:effectLst/>
                <a:latin typeface="+mn-lt"/>
                <a:ea typeface="+mn-ea"/>
                <a:cs typeface="+mn-cs"/>
              </a:rPr>
              <a:t> investor earns $50,000 a year and receives a 7% return on her investments. If she raises her contributions from 3% to 4% of her pay, she could see a $51,000 increase in her account balance after 30 years, going from about $153,000 to about $204,000. If she bumps up her contributions from 7% to 8%, she’d see the same $51,000 increase, going from about $357,000 to $408,000. Raising her contributions from 9% to 10% would make a similar difference, with her total going from about $459,000 to $510,000. </a:t>
            </a:r>
            <a:endParaRPr lang="en-US" dirty="0"/>
          </a:p>
          <a:p>
            <a:pPr>
              <a:defRPr/>
            </a:pPr>
            <a:endParaRPr lang="en-US" dirty="0"/>
          </a:p>
          <a:p>
            <a:pPr>
              <a:defRPr/>
            </a:pPr>
            <a:r>
              <a:rPr lang="en-US" dirty="0"/>
              <a:t>Some plans offer a feature called auto-increase, which means your contributions can be automatically increased each year. If yours does, your plan sponsor may enroll you in it by default, or you may need to select it as an option in your account. If your plan doesn’t offer auto-increase, you can simply mark a date on your calendar each year to bump up the amount you want to contribute. To make it easy to remember, you could do it every year at the same time, such as at the beginning of each year or when you get your annual review. </a:t>
            </a:r>
            <a:endParaRPr lang="en-US" dirty="0">
              <a:cs typeface="Calibri"/>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19</a:t>
            </a:fld>
            <a:endParaRPr lang="en-US"/>
          </a:p>
        </p:txBody>
      </p:sp>
    </p:spTree>
    <p:extLst>
      <p:ext uri="{BB962C8B-B14F-4D97-AF65-F5344CB8AC3E}">
        <p14:creationId xmlns:p14="http://schemas.microsoft.com/office/powerpoint/2010/main" val="412712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Welcome. </a:t>
            </a:r>
            <a:r>
              <a:rPr lang="en-US" sz="1200" dirty="0">
                <a:latin typeface="+mn-lt"/>
              </a:rPr>
              <a:t>Today, we’ll be talking about how you can save for the retirement you want by contributing to your retirement plan. Your plan is an incredible benefit and can be a key tool to help you prepare for and enjoy your retirement.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r>
              <a:rPr lang="en-US" sz="1200" b="0" i="0" u="none" strike="noStrike" dirty="0">
                <a:solidFill>
                  <a:srgbClr val="000000"/>
                </a:solidFill>
                <a:effectLst/>
                <a:latin typeface="+mn-lt"/>
              </a:rPr>
              <a:t>We’ll have some time at the end of our session today for Q&amp;A, but feel free to ask questions as we go along. </a:t>
            </a:r>
          </a:p>
          <a:p>
            <a:endParaRPr lang="en-US" sz="1200" b="0" i="0" u="none" strike="noStrike" dirty="0">
              <a:solidFill>
                <a:srgbClr val="000000"/>
              </a:solidFill>
              <a:effectLst/>
              <a:latin typeface="+mn-lt"/>
            </a:endParaRPr>
          </a:p>
          <a:p>
            <a:r>
              <a:rPr lang="en-US" sz="1200" b="0" i="0" u="none" strike="noStrike" dirty="0">
                <a:solidFill>
                  <a:srgbClr val="000000"/>
                </a:solidFill>
                <a:effectLst/>
                <a:latin typeface="+mn-lt"/>
              </a:rPr>
              <a:t>I’m excited to share this information with you today. Let’s get started.</a:t>
            </a:r>
            <a:r>
              <a:rPr lang="en-US" sz="1200" b="0" i="0" dirty="0">
                <a:solidFill>
                  <a:srgbClr val="000000"/>
                </a:solidFill>
                <a:effectLst/>
                <a:latin typeface="+mn-lt"/>
              </a:rPr>
              <a:t>​</a:t>
            </a:r>
            <a:endParaRPr lang="en-US" dirty="0">
              <a:latin typeface="+mn-lt"/>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2</a:t>
            </a:fld>
            <a:endParaRPr lang="en-US" dirty="0"/>
          </a:p>
        </p:txBody>
      </p:sp>
    </p:spTree>
    <p:extLst>
      <p:ext uri="{BB962C8B-B14F-4D97-AF65-F5344CB8AC3E}">
        <p14:creationId xmlns:p14="http://schemas.microsoft.com/office/powerpoint/2010/main" val="1559951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Instead of increasing by a percentage, you can also step up contributions by a set amount. For instance, raising them by just $25 each paycheck every year can have a huge impact. </a:t>
            </a:r>
          </a:p>
          <a:p>
            <a:endParaRPr lang="en-US" dirty="0">
              <a:latin typeface="+mn-lt"/>
            </a:endParaRPr>
          </a:p>
          <a:p>
            <a:r>
              <a:rPr lang="en-US" dirty="0">
                <a:latin typeface="+mn-lt"/>
              </a:rPr>
              <a:t>If an investor saved $100 per paycheck starting at age 30, by age 65 they could have an account valued at several hundred thousand dollars. But if they increased their contribution every year by just $25 per paycheck, by age 65 they could have an account valued at over a million dollars. </a:t>
            </a:r>
            <a:r>
              <a:rPr lang="en-US" baseline="30000" dirty="0">
                <a:latin typeface="+mn-lt"/>
              </a:rPr>
              <a:t>1</a:t>
            </a:r>
          </a:p>
          <a:p>
            <a:endParaRPr lang="en-US" baseline="30000" dirty="0">
              <a:latin typeface="+mn-lt"/>
            </a:endParaRPr>
          </a:p>
          <a:p>
            <a:pPr marL="0" marR="0">
              <a:spcBef>
                <a:spcPts val="300"/>
              </a:spcBef>
              <a:spcAft>
                <a:spcPts val="0"/>
              </a:spcAft>
            </a:pPr>
            <a:r>
              <a:rPr lang="en-US" sz="1200" baseline="30000" dirty="0">
                <a:effectLst/>
                <a:latin typeface="+mn-lt"/>
                <a:ea typeface="Calibri" panose="020F0502020204030204" pitchFamily="34" charset="0"/>
                <a:cs typeface="Times New Roman" panose="02020603050405020304" pitchFamily="18" charset="0"/>
              </a:rPr>
              <a:t>1</a:t>
            </a:r>
            <a:r>
              <a:rPr lang="en-US" sz="1200" dirty="0">
                <a:effectLst/>
                <a:latin typeface="+mn-lt"/>
                <a:ea typeface="Calibri" panose="020F0502020204030204" pitchFamily="34" charset="0"/>
                <a:cs typeface="Times New Roman" panose="02020603050405020304" pitchFamily="18" charset="0"/>
              </a:rPr>
              <a:t> This illustration is a hypothetical compounding example that assumes biweekly deferrals for 35 years at a 7% annual effective rate of return. It illustrates the principle of time and compounding. It is not intended to predict or project the results of any specific investment. Returns are not guaranteed and will vary depending on investments and market experience. If fees, taxes and expenses were reflected, the hypothetical returns would be less. </a:t>
            </a:r>
          </a:p>
          <a:p>
            <a:pPr marL="0" marR="0">
              <a:spcBef>
                <a:spcPts val="300"/>
              </a:spcBef>
              <a:spcAft>
                <a:spcPts val="0"/>
              </a:spcAft>
            </a:pPr>
            <a:endParaRPr lang="en-US" sz="1200" baseline="300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20</a:t>
            </a:fld>
            <a:endParaRPr lang="en-US"/>
          </a:p>
        </p:txBody>
      </p:sp>
    </p:spTree>
    <p:extLst>
      <p:ext uri="{BB962C8B-B14F-4D97-AF65-F5344CB8AC3E}">
        <p14:creationId xmlns:p14="http://schemas.microsoft.com/office/powerpoint/2010/main" val="385827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kern="1200" dirty="0">
                <a:solidFill>
                  <a:schemeClr val="tx1"/>
                </a:solidFill>
                <a:effectLst/>
                <a:latin typeface="+mn-lt"/>
                <a:ea typeface="+mn-ea"/>
                <a:cs typeface="+mn-cs"/>
              </a:rPr>
              <a:t>There are some other simple ways you can put more money toward retirement. You might </a:t>
            </a:r>
            <a:r>
              <a:rPr lang="en-US" dirty="0">
                <a:latin typeface="+mn-lt"/>
              </a:rPr>
              <a:t>allot all </a:t>
            </a:r>
            <a:r>
              <a:rPr lang="en-US" sz="1200" b="0" kern="1200" dirty="0">
                <a:solidFill>
                  <a:schemeClr val="tx1"/>
                </a:solidFill>
                <a:effectLst/>
                <a:latin typeface="+mn-lt"/>
                <a:ea typeface="+mn-ea"/>
                <a:cs typeface="+mn-cs"/>
              </a:rPr>
              <a:t>or part of a raise you receive </a:t>
            </a:r>
            <a:r>
              <a:rPr lang="en-US" dirty="0">
                <a:latin typeface="+mn-lt"/>
              </a:rPr>
              <a:t>toward</a:t>
            </a:r>
            <a:r>
              <a:rPr lang="en-US" sz="1200" b="0" kern="1200" dirty="0">
                <a:solidFill>
                  <a:schemeClr val="tx1"/>
                </a:solidFill>
                <a:effectLst/>
                <a:latin typeface="+mn-lt"/>
                <a:ea typeface="+mn-ea"/>
                <a:cs typeface="+mn-cs"/>
              </a:rPr>
              <a:t> your contributions. If you get a 3% raise, you could increase your contribution by 1% to 3</a:t>
            </a:r>
            <a:r>
              <a:rPr lang="en-US" dirty="0">
                <a:latin typeface="+mn-lt"/>
              </a:rPr>
              <a:t>%, for example.</a:t>
            </a:r>
            <a:r>
              <a:rPr lang="en-US" sz="1200" b="0" kern="1200" dirty="0">
                <a:solidFill>
                  <a:schemeClr val="tx1"/>
                </a:solidFill>
                <a:effectLst/>
                <a:latin typeface="+mn-lt"/>
                <a:ea typeface="+mn-ea"/>
                <a:cs typeface="+mn-cs"/>
              </a:rPr>
              <a:t> Because you aren’t used to having that money in your paycheck, it won’t affect your current budget and </a:t>
            </a:r>
            <a:r>
              <a:rPr lang="en-US" dirty="0">
                <a:latin typeface="+mn-lt"/>
              </a:rPr>
              <a:t>can</a:t>
            </a:r>
            <a:r>
              <a:rPr lang="en-US" sz="1200" b="0" kern="1200" dirty="0">
                <a:solidFill>
                  <a:schemeClr val="tx1"/>
                </a:solidFill>
                <a:effectLst/>
                <a:latin typeface="+mn-lt"/>
                <a:ea typeface="+mn-ea"/>
                <a:cs typeface="+mn-cs"/>
              </a:rPr>
              <a:t> keep your increases on track.</a:t>
            </a:r>
            <a:r>
              <a:rPr lang="en-US" dirty="0">
                <a:latin typeface="+mn-lt"/>
              </a:rPr>
              <a:t> </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a:defRPr/>
            </a:pPr>
            <a:r>
              <a:rPr lang="en-US" dirty="0">
                <a:latin typeface="+mn-lt"/>
              </a:rPr>
              <a:t>Also, if you have debt you're paying off, you can </a:t>
            </a:r>
            <a:r>
              <a:rPr lang="en-US" sz="1200" kern="1200" dirty="0">
                <a:solidFill>
                  <a:schemeClr val="tx1"/>
                </a:solidFill>
                <a:effectLst/>
                <a:latin typeface="+mn-lt"/>
                <a:ea typeface="+mn-ea"/>
                <a:cs typeface="+mn-cs"/>
              </a:rPr>
              <a:t>use the amount you were </a:t>
            </a:r>
            <a:r>
              <a:rPr lang="en-US" dirty="0">
                <a:latin typeface="+mn-lt"/>
              </a:rPr>
              <a:t>originally paying</a:t>
            </a:r>
            <a:r>
              <a:rPr lang="en-US" sz="1200" kern="1200" dirty="0">
                <a:solidFill>
                  <a:schemeClr val="tx1"/>
                </a:solidFill>
                <a:effectLst/>
                <a:latin typeface="+mn-lt"/>
                <a:ea typeface="+mn-ea"/>
                <a:cs typeface="+mn-cs"/>
              </a:rPr>
              <a:t> </a:t>
            </a:r>
            <a:r>
              <a:rPr lang="en-US" dirty="0">
                <a:latin typeface="+mn-lt"/>
              </a:rPr>
              <a:t>toward it once you pay it off. Say you’ve been </a:t>
            </a:r>
            <a:r>
              <a:rPr lang="en-US" sz="1200" b="0" kern="1200" dirty="0">
                <a:solidFill>
                  <a:schemeClr val="tx1"/>
                </a:solidFill>
                <a:effectLst/>
                <a:latin typeface="+mn-lt"/>
                <a:ea typeface="+mn-ea"/>
                <a:cs typeface="+mn-cs"/>
              </a:rPr>
              <a:t>making a payment on a credit card bill </a:t>
            </a:r>
            <a:r>
              <a:rPr lang="en-US" dirty="0">
                <a:latin typeface="+mn-lt"/>
              </a:rPr>
              <a:t>or a car payment and you've paid the debt in full. You could</a:t>
            </a:r>
            <a:r>
              <a:rPr lang="en-US" sz="1200" b="0" kern="1200" dirty="0">
                <a:solidFill>
                  <a:schemeClr val="tx1"/>
                </a:solidFill>
                <a:effectLst/>
                <a:latin typeface="+mn-lt"/>
                <a:ea typeface="+mn-ea"/>
                <a:cs typeface="+mn-cs"/>
              </a:rPr>
              <a:t> add that </a:t>
            </a:r>
            <a:r>
              <a:rPr lang="en-US" dirty="0">
                <a:latin typeface="+mn-lt"/>
              </a:rPr>
              <a:t>amount</a:t>
            </a:r>
            <a:r>
              <a:rPr lang="en-US" sz="1200" b="0" kern="1200" dirty="0">
                <a:solidFill>
                  <a:schemeClr val="tx1"/>
                </a:solidFill>
                <a:effectLst/>
                <a:latin typeface="+mn-lt"/>
                <a:ea typeface="+mn-ea"/>
                <a:cs typeface="+mn-cs"/>
              </a:rPr>
              <a:t> to your contributions</a:t>
            </a:r>
            <a:r>
              <a:rPr lang="en-US" dirty="0">
                <a:latin typeface="+mn-lt"/>
              </a:rPr>
              <a:t>. Again, because you aren't used to having that money to spend, it shouldn’t affect your existing budget.</a:t>
            </a:r>
            <a:endParaRPr lang="en-US" dirty="0">
              <a:latin typeface="+mn-lt"/>
              <a:cs typeface="Calibri"/>
            </a:endParaRPr>
          </a:p>
          <a:p>
            <a:endParaRPr lang="en-US" dirty="0">
              <a:latin typeface="+mn-lt"/>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21</a:t>
            </a:fld>
            <a:endParaRPr lang="en-US"/>
          </a:p>
        </p:txBody>
      </p:sp>
    </p:spTree>
    <p:extLst>
      <p:ext uri="{BB962C8B-B14F-4D97-AF65-F5344CB8AC3E}">
        <p14:creationId xmlns:p14="http://schemas.microsoft.com/office/powerpoint/2010/main" val="3609583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&lt;OPTIONAL: Use for </a:t>
            </a:r>
            <a:r>
              <a:rPr lang="en-US" sz="1200" b="0" i="0" u="none" strike="noStrike" dirty="0">
                <a:solidFill>
                  <a:srgbClr val="000000"/>
                </a:solidFill>
                <a:effectLst/>
                <a:latin typeface="+mn-lt"/>
              </a:rPr>
              <a:t>Public &amp; Institutional sector – DC Direct Plans Only&gt;</a:t>
            </a:r>
          </a:p>
          <a:p>
            <a:endParaRPr lang="en-US" sz="1200" b="0" i="0" u="none" strike="noStrike" dirty="0">
              <a:solidFill>
                <a:srgbClr val="000000"/>
              </a:solidFill>
              <a:effectLst/>
              <a:latin typeface="+mn-lt"/>
            </a:endParaRPr>
          </a:p>
          <a:p>
            <a:r>
              <a:rPr lang="en-US" sz="1200" b="0" i="0" u="none" strike="noStrike" dirty="0">
                <a:solidFill>
                  <a:srgbClr val="000000"/>
                </a:solidFill>
                <a:effectLst/>
                <a:latin typeface="+mn-lt"/>
              </a:rPr>
              <a:t>Ready to get started? </a:t>
            </a:r>
          </a:p>
          <a:p>
            <a:endParaRPr lang="en-US" sz="1200" b="0" i="0" u="none" strike="noStrike" dirty="0">
              <a:solidFill>
                <a:srgbClr val="000000"/>
              </a:solidFill>
              <a:effectLst/>
              <a:latin typeface="+mn-lt"/>
            </a:endParaRPr>
          </a:p>
          <a:p>
            <a:r>
              <a:rPr lang="en-US" sz="1200" b="0" i="0" u="none" strike="noStrike" dirty="0">
                <a:solidFill>
                  <a:srgbClr val="000000"/>
                </a:solidFill>
                <a:effectLst/>
                <a:latin typeface="+mn-lt"/>
              </a:rPr>
              <a:t>First, don’t forget to enroll in your retirement plan. It’s a crucial first step in investing for your future.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latin typeface="+mn-lt"/>
                <a:cs typeface="Arial" panose="020B0604020202020204" pitchFamily="34" charset="0"/>
              </a:rPr>
              <a:t>Next, as we talked about at the beginning, determine how much you need to save for retirement. You can get a general idea by calculating 80% of your current income, but for a more accurate estimate, log in to your retirement account and use My Interactive Retirement Planner (SM). It will give you a clear estimate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How much you may need in retirement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What the shortfalls are, if 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What you can do to close that shortfall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cs typeface="Arial" panose="020B0604020202020204" pitchFamily="34" charset="0"/>
              </a:rPr>
              <a:t>It’ll even include an estimate of how much of your retirement income Social Security will cover.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latin typeface="+mn-lt"/>
                <a:cs typeface="Arial" panose="020B0604020202020204" pitchFamily="34" charset="0"/>
              </a:rPr>
              <a:t>If you’re concerned about how contribution changes impact your paycheck, you can use our Paycheck Impact Calculator.  You can find it on NRSforU.com under Tools &amp; Calculators.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dirty="0">
                <a:latin typeface="+mn-lt"/>
                <a:cs typeface="Arial" panose="020B0604020202020204" pitchFamily="34" charset="0"/>
              </a:rPr>
              <a:t>Finally, be sure to log in and set up or increase your contribution. Remember that the sooner you start, the more you can take advantage of the benefits we discussed.</a:t>
            </a:r>
            <a:endParaRPr lang="en-US" b="0" dirty="0">
              <a:latin typeface="+mn-lt"/>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22</a:t>
            </a:fld>
            <a:endParaRPr lang="en-US"/>
          </a:p>
        </p:txBody>
      </p:sp>
    </p:spTree>
    <p:extLst>
      <p:ext uri="{BB962C8B-B14F-4D97-AF65-F5344CB8AC3E}">
        <p14:creationId xmlns:p14="http://schemas.microsoft.com/office/powerpoint/2010/main" val="2121937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&lt;OPTIONAL: Use for Keynote Participants only</a:t>
            </a:r>
            <a:r>
              <a:rPr lang="en-US" sz="1200" b="0" i="0" u="none" strike="noStrike" dirty="0">
                <a:solidFill>
                  <a:srgbClr val="000000"/>
                </a:solidFill>
                <a:effectLst/>
                <a:latin typeface="+mn-lt"/>
              </a:rPr>
              <a:t>&gt;</a:t>
            </a:r>
          </a:p>
          <a:p>
            <a:endParaRPr lang="en-US" sz="1200" b="0" i="0" u="none" strike="noStrike" dirty="0">
              <a:solidFill>
                <a:srgbClr val="000000"/>
              </a:solidFill>
              <a:effectLst/>
              <a:latin typeface="+mn-lt"/>
            </a:endParaRPr>
          </a:p>
          <a:p>
            <a:r>
              <a:rPr lang="en-US" sz="1200" b="0" i="0" u="none" strike="noStrike" dirty="0">
                <a:solidFill>
                  <a:srgbClr val="000000"/>
                </a:solidFill>
                <a:effectLst/>
                <a:latin typeface="+mn-lt"/>
              </a:rPr>
              <a:t>Ready to get started? </a:t>
            </a:r>
          </a:p>
          <a:p>
            <a:endParaRPr lang="en-US" sz="1200" b="0" i="0" u="none" strike="noStrike" dirty="0">
              <a:solidFill>
                <a:srgbClr val="000000"/>
              </a:solidFill>
              <a:effectLst/>
              <a:latin typeface="+mn-lt"/>
            </a:endParaRPr>
          </a:p>
          <a:p>
            <a:r>
              <a:rPr lang="en-US" sz="1200" b="0" i="0" u="none" strike="noStrike" dirty="0">
                <a:solidFill>
                  <a:srgbClr val="000000"/>
                </a:solidFill>
                <a:effectLst/>
                <a:latin typeface="+mn-lt"/>
              </a:rPr>
              <a:t>First, don’t forget to enroll in your retirement plan. It’s a crucial first step in investing for your future.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latin typeface="+mn-lt"/>
                <a:cs typeface="Arial" panose="020B0604020202020204" pitchFamily="34" charset="0"/>
              </a:rPr>
              <a:t>Next, as we talked about at the beginning, determine how much you need to save for retirement. You can get a general idea by calculating 80% of your current income, but for a more accurate estimate, log in to your retirement account and use My Interactive Retirement Planner (SM). It will give you a clear estimate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How much you may need in retirement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What the shortfalls are, if 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What you can do to close that shortfall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cs typeface="Arial" panose="020B0604020202020204" pitchFamily="34" charset="0"/>
              </a:rPr>
              <a:t>It’ll even include an estimate of how much of your retirement income Social Security will cover.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cs typeface="Arial" panose="020B0604020202020204" pitchFamily="34" charset="0"/>
              </a:rPr>
              <a:t>If you’re concerned about how your contributions or increases will impact your paycheck, you can use our Paycheck Impact Calculator at nationwide.com/impact.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dirty="0">
                <a:latin typeface="+mn-lt"/>
                <a:cs typeface="Arial" panose="020B0604020202020204" pitchFamily="34" charset="0"/>
              </a:rPr>
              <a:t>Finally, be sure to log in and set up or increase your contribution. Remember that the sooner you start, the more you can take advantage of the benefits we discussed.</a:t>
            </a:r>
            <a:endParaRPr lang="en-US" b="0" dirty="0">
              <a:latin typeface="+mn-lt"/>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23</a:t>
            </a:fld>
            <a:endParaRPr lang="en-US"/>
          </a:p>
        </p:txBody>
      </p:sp>
    </p:spTree>
    <p:extLst>
      <p:ext uri="{BB962C8B-B14F-4D97-AF65-F5344CB8AC3E}">
        <p14:creationId xmlns:p14="http://schemas.microsoft.com/office/powerpoint/2010/main" val="941164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&lt;OPTIONAL: Use for SS&amp;C Participants only</a:t>
            </a:r>
            <a:r>
              <a:rPr lang="en-US" sz="1200" b="0" i="0" u="none" strike="noStrike" dirty="0">
                <a:solidFill>
                  <a:srgbClr val="000000"/>
                </a:solidFill>
                <a:effectLst/>
                <a:latin typeface="+mn-lt"/>
              </a:rPr>
              <a:t>&gt;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endParaRPr>
          </a:p>
          <a:p>
            <a:r>
              <a:rPr lang="en-US" sz="1200" b="0" i="0" u="none" strike="noStrike" dirty="0">
                <a:solidFill>
                  <a:srgbClr val="000000"/>
                </a:solidFill>
                <a:effectLst/>
                <a:latin typeface="+mn-lt"/>
              </a:rPr>
              <a:t>Ready to get started? </a:t>
            </a:r>
          </a:p>
          <a:p>
            <a:endParaRPr lang="en-US" sz="1200" b="0" i="0" u="none" strike="noStrike" dirty="0">
              <a:solidFill>
                <a:srgbClr val="000000"/>
              </a:solidFill>
              <a:effectLst/>
              <a:latin typeface="+mn-lt"/>
            </a:endParaRPr>
          </a:p>
          <a:p>
            <a:r>
              <a:rPr lang="en-US" sz="1200" b="0" i="0" u="none" strike="noStrike" dirty="0">
                <a:solidFill>
                  <a:srgbClr val="000000"/>
                </a:solidFill>
                <a:effectLst/>
                <a:latin typeface="+mn-lt"/>
              </a:rPr>
              <a:t>First, don’t forget to enroll in your retirement plan. It’s a crucial first step in investing for your future.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latin typeface="+mn-lt"/>
                <a:cs typeface="Arial" panose="020B0604020202020204" pitchFamily="34" charset="0"/>
              </a:rPr>
              <a:t>Next, as we talked about at the beginning, determine how much you need to save for retirement. You can get a general idea by calculating 80% of your current income, but for a more accurate estimate, log in to your retirement account and use our My Retirement Goals tool. It will give you a clear estimate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How much you may need in retirement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What the shortfalls are, if 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What you can do to close that shortfall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cs typeface="Arial" panose="020B0604020202020204" pitchFamily="34" charset="0"/>
              </a:rPr>
              <a:t>It’ll even include an estimate of how much of your retirement income Social Security will cover.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latin typeface="+mn-lt"/>
                <a:cs typeface="Arial" panose="020B0604020202020204" pitchFamily="34" charset="0"/>
              </a:rPr>
              <a:t>If you’re concerned about how contribution changes impact your paycheck, you can use our Paycheck Impact Calculator at nationwide.com/impact.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dirty="0">
                <a:latin typeface="+mn-lt"/>
                <a:cs typeface="Arial" panose="020B0604020202020204" pitchFamily="34" charset="0"/>
              </a:rPr>
              <a:t>Finally, be sure to log in and set up or increase your contribution. Remember that the sooner you start, the more you can take advantage of the benefits we discussed.</a:t>
            </a:r>
            <a:endParaRPr lang="en-US" b="0" dirty="0">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24</a:t>
            </a:fld>
            <a:endParaRPr lang="en-US"/>
          </a:p>
        </p:txBody>
      </p:sp>
    </p:spTree>
    <p:extLst>
      <p:ext uri="{BB962C8B-B14F-4D97-AF65-F5344CB8AC3E}">
        <p14:creationId xmlns:p14="http://schemas.microsoft.com/office/powerpoint/2010/main" val="3857758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493776" y="3167380"/>
            <a:ext cx="5870448" cy="5405120"/>
          </a:xfrm>
          <a:prstGeom prst="rect">
            <a:avLst/>
          </a:prstGeom>
        </p:spPr>
        <p:txBody>
          <a:bodyPr/>
          <a:lstStyle/>
          <a:p>
            <a:r>
              <a:rPr lang="en-US" sz="1200" b="0" i="0" dirty="0">
                <a:solidFill>
                  <a:srgbClr val="000000"/>
                </a:solidFill>
                <a:effectLst/>
                <a:latin typeface="+mn-lt"/>
              </a:rPr>
              <a:t>Are there any questions on the information we covered today?</a:t>
            </a:r>
          </a:p>
        </p:txBody>
      </p:sp>
    </p:spTree>
    <p:extLst>
      <p:ext uri="{BB962C8B-B14F-4D97-AF65-F5344CB8AC3E}">
        <p14:creationId xmlns:p14="http://schemas.microsoft.com/office/powerpoint/2010/main" val="1292735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53156"/>
            <a:ext cx="5818124" cy="5405120"/>
          </a:xfrm>
          <a:prstGeom prst="rect">
            <a:avLst/>
          </a:prstGeom>
        </p:spPr>
        <p:txBody>
          <a:bodyPr/>
          <a:lstStyle/>
          <a:p>
            <a:pPr algn="l" rtl="0" fontAlgn="base"/>
            <a:r>
              <a:rPr lang="en-US" sz="1200" b="0" i="0" u="none" strike="noStrike" dirty="0">
                <a:solidFill>
                  <a:srgbClr val="000000"/>
                </a:solidFill>
                <a:effectLst/>
                <a:latin typeface="+mn-lt"/>
              </a:rPr>
              <a:t>&lt;OPTIONAL — Applicable for Public &amp; Institutional sector participants only&gt;</a:t>
            </a:r>
            <a:r>
              <a:rPr lang="en-US" sz="1200" b="0" i="0" dirty="0">
                <a:solidFill>
                  <a:srgbClr val="444444"/>
                </a:solidFill>
                <a:effectLst/>
                <a:latin typeface="+mn-lt"/>
              </a:rPr>
              <a:t>​</a:t>
            </a:r>
          </a:p>
          <a:p>
            <a:pPr algn="l" rtl="0" fontAlgn="base"/>
            <a:r>
              <a:rPr lang="en-US" sz="1200" b="0" i="0" dirty="0">
                <a:solidFill>
                  <a:srgbClr val="444444"/>
                </a:solidFill>
                <a:effectLst/>
                <a:latin typeface="+mn-lt"/>
              </a:rPr>
              <a:t>​</a:t>
            </a:r>
          </a:p>
          <a:p>
            <a:pPr algn="l" rtl="0" fontAlgn="base"/>
            <a:r>
              <a:rPr lang="en-US" sz="1200" b="0" i="0" u="none" strike="noStrike" dirty="0">
                <a:solidFill>
                  <a:srgbClr val="000000"/>
                </a:solidFill>
                <a:effectLst/>
                <a:latin typeface="+mn-lt"/>
              </a:rPr>
              <a:t>Thanks for your time today.</a:t>
            </a:r>
            <a:r>
              <a:rPr lang="en-US" sz="1200" b="0" i="0" dirty="0">
                <a:solidFill>
                  <a:srgbClr val="444444"/>
                </a:solidFill>
                <a:effectLst/>
                <a:latin typeface="+mn-lt"/>
              </a:rPr>
              <a:t>​</a:t>
            </a:r>
          </a:p>
          <a:p>
            <a:pPr algn="l" rtl="0" fontAlgn="base"/>
            <a:r>
              <a:rPr lang="en-US" sz="1200" b="0" i="0" dirty="0">
                <a:solidFill>
                  <a:srgbClr val="444444"/>
                </a:solidFill>
                <a:effectLst/>
                <a:latin typeface="+mn-lt"/>
              </a:rPr>
              <a:t>​</a:t>
            </a:r>
          </a:p>
          <a:p>
            <a:pPr algn="l" rtl="0" fontAlgn="base"/>
            <a:r>
              <a:rPr lang="en-US" sz="1200" b="0" i="0" u="none" strike="noStrike" dirty="0">
                <a:solidFill>
                  <a:srgbClr val="000000"/>
                </a:solidFill>
                <a:effectLst/>
                <a:latin typeface="+mn-lt"/>
              </a:rPr>
              <a:t>Here is my information again, in case you want to reach me to provide help on anything we covered today.  </a:t>
            </a:r>
            <a:r>
              <a:rPr lang="en-US" sz="1200" b="0" i="0" dirty="0">
                <a:solidFill>
                  <a:srgbClr val="444444"/>
                </a:solidFill>
                <a:effectLst/>
                <a:latin typeface="+mn-lt"/>
              </a:rPr>
              <a:t>​</a:t>
            </a:r>
          </a:p>
          <a:p>
            <a:pPr algn="l" rtl="0" fontAlgn="base"/>
            <a:r>
              <a:rPr lang="en-US" sz="1200" b="0" i="0" dirty="0">
                <a:solidFill>
                  <a:srgbClr val="444444"/>
                </a:solidFill>
                <a:effectLst/>
                <a:latin typeface="+mn-lt"/>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You can access your account and increase contributions at </a:t>
            </a:r>
            <a:r>
              <a:rPr lang="en-US" sz="1200" b="1" i="0" u="none" strike="noStrike" dirty="0">
                <a:solidFill>
                  <a:srgbClr val="000000"/>
                </a:solidFill>
                <a:effectLst/>
                <a:latin typeface="+mn-lt"/>
              </a:rPr>
              <a:t>NRSforU.com</a:t>
            </a:r>
            <a:r>
              <a:rPr lang="en-US" sz="1200" b="0" i="0" u="none" strike="noStrike" dirty="0">
                <a:solidFill>
                  <a:srgbClr val="000000"/>
                </a:solidFill>
                <a:effectLst/>
                <a:latin typeface="+mn-lt"/>
              </a:rPr>
              <a:t>. And the phone number is where you can also call to get help with any questions you may have.</a:t>
            </a:r>
            <a:endParaRPr lang="en-US" sz="1200" b="0" i="0" dirty="0">
              <a:solidFill>
                <a:srgbClr val="444444"/>
              </a:solidFill>
              <a:effectLst/>
              <a:latin typeface="+mn-lt"/>
            </a:endParaRPr>
          </a:p>
        </p:txBody>
      </p:sp>
    </p:spTree>
    <p:extLst>
      <p:ext uri="{BB962C8B-B14F-4D97-AF65-F5344CB8AC3E}">
        <p14:creationId xmlns:p14="http://schemas.microsoft.com/office/powerpoint/2010/main" val="1239250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67380"/>
            <a:ext cx="5946140" cy="5405120"/>
          </a:xfrm>
          <a:prstGeom prst="rect">
            <a:avLst/>
          </a:prstGeom>
        </p:spPr>
        <p:txBody>
          <a:bodyPr/>
          <a:lstStyle/>
          <a:p>
            <a:pPr algn="l" rtl="0" fontAlgn="base"/>
            <a:r>
              <a:rPr lang="en-US" sz="1200" b="0" i="0" u="none" strike="noStrike" dirty="0">
                <a:solidFill>
                  <a:srgbClr val="000000"/>
                </a:solidFill>
                <a:effectLst/>
                <a:latin typeface="+mn-lt"/>
              </a:rPr>
              <a:t>&lt;OPTIONAL — Applicable for Emerging Markets sector KEYNOTE participants only&gt;</a:t>
            </a:r>
            <a:r>
              <a:rPr lang="en-US" sz="1200" b="0" i="0" dirty="0">
                <a:solidFill>
                  <a:srgbClr val="444444"/>
                </a:solidFill>
                <a:effectLst/>
                <a:latin typeface="+mn-lt"/>
              </a:rPr>
              <a:t>​</a:t>
            </a:r>
          </a:p>
          <a:p>
            <a:pPr algn="l" rtl="0" fontAlgn="base"/>
            <a:r>
              <a:rPr lang="en-US" sz="1200" b="0" i="0" dirty="0">
                <a:solidFill>
                  <a:srgbClr val="444444"/>
                </a:solidFill>
                <a:effectLst/>
                <a:latin typeface="+mn-lt"/>
              </a:rPr>
              <a:t>​</a:t>
            </a:r>
          </a:p>
          <a:p>
            <a:pPr algn="l" rtl="0" fontAlgn="base"/>
            <a:r>
              <a:rPr lang="en-US" sz="1200" b="0" i="0" u="none" strike="noStrike" dirty="0">
                <a:solidFill>
                  <a:srgbClr val="000000"/>
                </a:solidFill>
                <a:effectLst/>
                <a:latin typeface="+mn-lt"/>
              </a:rPr>
              <a:t>Thanks for your time today.</a:t>
            </a:r>
            <a:r>
              <a:rPr lang="en-US" sz="1200" b="0" i="0" dirty="0">
                <a:solidFill>
                  <a:srgbClr val="444444"/>
                </a:solidFill>
                <a:effectLst/>
                <a:latin typeface="+mn-lt"/>
              </a:rPr>
              <a:t>​</a:t>
            </a:r>
          </a:p>
          <a:p>
            <a:pPr algn="l" rtl="0" fontAlgn="base"/>
            <a:r>
              <a:rPr lang="en-US" sz="1200" b="0" i="0" dirty="0">
                <a:solidFill>
                  <a:srgbClr val="444444"/>
                </a:solidFill>
                <a:effectLst/>
                <a:latin typeface="+mn-lt"/>
              </a:rPr>
              <a:t>​</a:t>
            </a:r>
          </a:p>
          <a:p>
            <a:pPr algn="l" rtl="0" fontAlgn="base"/>
            <a:r>
              <a:rPr lang="en-US" sz="1200" b="0" i="0" u="none" strike="noStrike" dirty="0">
                <a:solidFill>
                  <a:srgbClr val="000000"/>
                </a:solidFill>
                <a:effectLst/>
                <a:latin typeface="+mn-lt"/>
              </a:rPr>
              <a:t>I’ll leave you with the important website where you can access your account and increase your contributions at </a:t>
            </a:r>
            <a:r>
              <a:rPr lang="en-US" sz="1200" b="1" i="0" u="none" strike="noStrike" dirty="0">
                <a:solidFill>
                  <a:srgbClr val="000000"/>
                </a:solidFill>
                <a:effectLst/>
                <a:latin typeface="+mn-lt"/>
              </a:rPr>
              <a:t>nationwide.com/</a:t>
            </a:r>
            <a:r>
              <a:rPr lang="en-US" sz="1200" b="1" i="0" u="none" strike="noStrike" dirty="0" err="1">
                <a:solidFill>
                  <a:srgbClr val="000000"/>
                </a:solidFill>
                <a:effectLst/>
                <a:latin typeface="+mn-lt"/>
              </a:rPr>
              <a:t>myretirement</a:t>
            </a:r>
            <a:r>
              <a:rPr lang="en-US" sz="1200" b="1" i="0" u="none" strike="noStrike" dirty="0">
                <a:solidFill>
                  <a:srgbClr val="000000"/>
                </a:solidFill>
                <a:effectLst/>
                <a:latin typeface="+mn-lt"/>
              </a:rPr>
              <a:t>.</a:t>
            </a:r>
            <a:r>
              <a:rPr lang="en-US" sz="1200" b="0" i="0" u="none" strike="noStrike" dirty="0">
                <a:solidFill>
                  <a:srgbClr val="000000"/>
                </a:solidFill>
                <a:effectLst/>
                <a:latin typeface="+mn-lt"/>
              </a:rPr>
              <a:t> And the phone number is where you can also call to get help with any questions you may have.</a:t>
            </a:r>
          </a:p>
        </p:txBody>
      </p:sp>
    </p:spTree>
    <p:extLst>
      <p:ext uri="{BB962C8B-B14F-4D97-AF65-F5344CB8AC3E}">
        <p14:creationId xmlns:p14="http://schemas.microsoft.com/office/powerpoint/2010/main" val="3871874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73985"/>
            <a:ext cx="5844540" cy="5405120"/>
          </a:xfrm>
          <a:prstGeom prst="rect">
            <a:avLst/>
          </a:prstGeom>
        </p:spPr>
        <p:txBody>
          <a:bodyPr/>
          <a:lstStyle/>
          <a:p>
            <a:pPr algn="l" rtl="0" fontAlgn="base"/>
            <a:r>
              <a:rPr lang="en-US" sz="1200" b="0" i="0" u="none" strike="noStrike" dirty="0">
                <a:solidFill>
                  <a:srgbClr val="000000"/>
                </a:solidFill>
                <a:effectLst/>
                <a:latin typeface="+mn-lt"/>
              </a:rPr>
              <a:t>&lt;OPTIONAL — Applicable for Emerging Markets sector SS&amp;C participants only&gt;</a:t>
            </a:r>
            <a:r>
              <a:rPr lang="en-US" sz="1200" b="0" i="0" dirty="0">
                <a:solidFill>
                  <a:srgbClr val="444444"/>
                </a:solidFill>
                <a:effectLst/>
                <a:latin typeface="+mn-lt"/>
              </a:rPr>
              <a:t>​</a:t>
            </a:r>
          </a:p>
          <a:p>
            <a:pPr algn="l" rtl="0" fontAlgn="base"/>
            <a:r>
              <a:rPr lang="en-US" sz="1200" b="0" i="0" dirty="0">
                <a:solidFill>
                  <a:srgbClr val="444444"/>
                </a:solidFill>
                <a:effectLst/>
                <a:latin typeface="+mn-lt"/>
              </a:rPr>
              <a:t>​</a:t>
            </a:r>
          </a:p>
          <a:p>
            <a:pPr algn="l" rtl="0" fontAlgn="base"/>
            <a:r>
              <a:rPr lang="en-US" sz="1200" b="0" i="0" u="none" strike="noStrike" dirty="0">
                <a:solidFill>
                  <a:srgbClr val="000000"/>
                </a:solidFill>
                <a:effectLst/>
                <a:latin typeface="+mn-lt"/>
              </a:rPr>
              <a:t>Thanks for your time today.</a:t>
            </a:r>
            <a:r>
              <a:rPr lang="en-US" sz="1200" b="0" i="0" dirty="0">
                <a:solidFill>
                  <a:srgbClr val="444444"/>
                </a:solidFill>
                <a:effectLst/>
                <a:latin typeface="+mn-lt"/>
              </a:rPr>
              <a:t>​</a:t>
            </a:r>
          </a:p>
          <a:p>
            <a:pPr algn="l" rtl="0" fontAlgn="base"/>
            <a:r>
              <a:rPr lang="en-US" sz="1200" b="0" i="0" dirty="0">
                <a:solidFill>
                  <a:srgbClr val="444444"/>
                </a:solidFill>
                <a:effectLst/>
                <a:latin typeface="+mn-lt"/>
              </a:rPr>
              <a:t>​</a:t>
            </a:r>
          </a:p>
          <a:p>
            <a:pPr algn="l" rtl="0" fontAlgn="base"/>
            <a:r>
              <a:rPr lang="en-US" sz="1200" b="0" i="0" u="none" strike="noStrike" dirty="0">
                <a:solidFill>
                  <a:srgbClr val="000000"/>
                </a:solidFill>
                <a:effectLst/>
                <a:latin typeface="+mn-lt"/>
              </a:rPr>
              <a:t>I’ll leave you with the important website where you can access your account and increase your contributions at </a:t>
            </a:r>
            <a:r>
              <a:rPr lang="en-US" sz="1200" b="1" i="0" u="none" strike="noStrike" dirty="0">
                <a:solidFill>
                  <a:srgbClr val="000000"/>
                </a:solidFill>
                <a:effectLst/>
                <a:latin typeface="+mn-lt"/>
              </a:rPr>
              <a:t>nationwide.com/</a:t>
            </a:r>
            <a:r>
              <a:rPr lang="en-US" sz="1200" b="1" i="0" u="none" strike="noStrike" dirty="0" err="1">
                <a:solidFill>
                  <a:srgbClr val="000000"/>
                </a:solidFill>
                <a:effectLst/>
                <a:latin typeface="+mn-lt"/>
              </a:rPr>
              <a:t>REALtirement</a:t>
            </a:r>
            <a:r>
              <a:rPr lang="en-US" sz="1200" b="1" i="0" u="none" strike="noStrike" dirty="0">
                <a:solidFill>
                  <a:srgbClr val="000000"/>
                </a:solidFill>
                <a:effectLst/>
                <a:latin typeface="+mn-lt"/>
              </a:rPr>
              <a:t>.</a:t>
            </a:r>
            <a:r>
              <a:rPr lang="en-US" sz="1200" b="0" i="0" u="none" strike="noStrike" dirty="0">
                <a:solidFill>
                  <a:srgbClr val="000000"/>
                </a:solidFill>
                <a:effectLst/>
                <a:latin typeface="+mn-lt"/>
              </a:rPr>
              <a:t> And the phone number is where you can also call to get help with any questions you may have.</a:t>
            </a:r>
            <a:endParaRPr lang="en-US" sz="1200" b="0" i="0" dirty="0">
              <a:solidFill>
                <a:srgbClr val="444444"/>
              </a:solidFill>
              <a:effectLst/>
              <a:latin typeface="+mn-lt"/>
            </a:endParaRPr>
          </a:p>
        </p:txBody>
      </p:sp>
    </p:spTree>
    <p:extLst>
      <p:ext uri="{BB962C8B-B14F-4D97-AF65-F5344CB8AC3E}">
        <p14:creationId xmlns:p14="http://schemas.microsoft.com/office/powerpoint/2010/main" val="212516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this important information.]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C306-A856-5C4C-A219-A0896D42C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83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3688"/>
            <a:ext cx="4800600" cy="2700337"/>
          </a:xfrm>
        </p:spPr>
      </p:sp>
      <p:sp>
        <p:nvSpPr>
          <p:cNvPr id="3" name="Notes Placeholder 2"/>
          <p:cNvSpPr>
            <a:spLocks noGrp="1"/>
          </p:cNvSpPr>
          <p:nvPr>
            <p:ph type="body" idx="1"/>
          </p:nvPr>
        </p:nvSpPr>
        <p:spPr>
          <a:xfrm>
            <a:off x="314960" y="3158172"/>
            <a:ext cx="6207759" cy="5600700"/>
          </a:xfrm>
          <a:prstGeom prst="rect">
            <a:avLst/>
          </a:prstGeom>
        </p:spPr>
        <p:txBody>
          <a:bodyPr/>
          <a:lstStyle/>
          <a:p>
            <a:pPr algn="l" rtl="0" fontAlgn="base"/>
            <a:r>
              <a:rPr lang="en-US" sz="1200" b="0" i="0" u="none" strike="noStrike" dirty="0">
                <a:solidFill>
                  <a:srgbClr val="000000"/>
                </a:solidFill>
                <a:effectLst/>
                <a:latin typeface="+mn-lt"/>
              </a:rPr>
              <a:t>&lt;OPTIONAL PAGE — May be removed if not needed&gt;</a:t>
            </a:r>
            <a:r>
              <a:rPr lang="en-US" sz="1200" b="0" i="0" dirty="0">
                <a:solidFill>
                  <a:srgbClr val="444444"/>
                </a:solidFill>
                <a:effectLst/>
                <a:latin typeface="+mn-lt"/>
              </a:rPr>
              <a:t>​</a:t>
            </a:r>
          </a:p>
          <a:p>
            <a:pPr algn="l" rtl="0" fontAlgn="base"/>
            <a:r>
              <a:rPr lang="en-US" sz="1200" b="0" i="0" dirty="0">
                <a:solidFill>
                  <a:srgbClr val="444444"/>
                </a:solidFill>
                <a:effectLst/>
                <a:latin typeface="+mn-lt"/>
              </a:rPr>
              <a:t>​</a:t>
            </a:r>
          </a:p>
          <a:p>
            <a:pPr algn="l" rtl="0" fontAlgn="base"/>
            <a:r>
              <a:rPr lang="en-US" sz="1200" b="0" i="0" u="none" strike="noStrike" dirty="0">
                <a:solidFill>
                  <a:srgbClr val="000000"/>
                </a:solidFill>
                <a:effectLst/>
                <a:latin typeface="+mn-lt"/>
              </a:rPr>
              <a:t>I’m &lt;NAME&gt; and I’m a &lt;TITLE&gt; at Nationwide. Nationwide is the recordkeeper for your company’s employer-sponsored retirement plan. </a:t>
            </a:r>
            <a:r>
              <a:rPr lang="en-US" sz="1200" b="0" i="0" dirty="0">
                <a:solidFill>
                  <a:srgbClr val="444444"/>
                </a:solidFill>
                <a:effectLst/>
                <a:latin typeface="+mn-lt"/>
              </a:rPr>
              <a:t>​</a:t>
            </a:r>
          </a:p>
          <a:p>
            <a:pPr algn="l" rtl="0" fontAlgn="base"/>
            <a:r>
              <a:rPr lang="en-US" sz="1200" b="0" i="0" dirty="0">
                <a:solidFill>
                  <a:srgbClr val="444444"/>
                </a:solidFill>
                <a:effectLst/>
                <a:latin typeface="+mn-lt"/>
              </a:rPr>
              <a:t>​</a:t>
            </a:r>
          </a:p>
          <a:p>
            <a:pPr algn="l" rtl="0" fontAlgn="base"/>
            <a:r>
              <a:rPr lang="en-US" sz="1200" b="0" i="0" u="none" strike="noStrike" dirty="0">
                <a:solidFill>
                  <a:srgbClr val="000000"/>
                </a:solidFill>
                <a:effectLst/>
                <a:latin typeface="+mn-lt"/>
              </a:rPr>
              <a:t>We’ve grown from a small mutual auto insurance company to one of the largest insurance and financial services companies in the U.S. Our mission has never been clearer: to protect people, businesses and futures with extraordinary care. And that’s why we’re here today.</a:t>
            </a:r>
            <a:r>
              <a:rPr lang="en-US" sz="1200" b="0" i="0" dirty="0">
                <a:solidFill>
                  <a:srgbClr val="444444"/>
                </a:solidFill>
                <a:effectLst/>
                <a:latin typeface="+mn-lt"/>
              </a:rPr>
              <a:t>​</a:t>
            </a:r>
          </a:p>
        </p:txBody>
      </p:sp>
    </p:spTree>
    <p:extLst>
      <p:ext uri="{BB962C8B-B14F-4D97-AF65-F5344CB8AC3E}">
        <p14:creationId xmlns:p14="http://schemas.microsoft.com/office/powerpoint/2010/main" val="231901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0513"/>
            <a:ext cx="4800600" cy="2700337"/>
          </a:xfrm>
        </p:spPr>
      </p:sp>
      <p:sp>
        <p:nvSpPr>
          <p:cNvPr id="3" name="Notes Placeholder 2"/>
          <p:cNvSpPr>
            <a:spLocks noGrp="1"/>
          </p:cNvSpPr>
          <p:nvPr>
            <p:ph type="body" idx="1"/>
          </p:nvPr>
        </p:nvSpPr>
        <p:spPr>
          <a:xfrm>
            <a:off x="294640" y="3152103"/>
            <a:ext cx="6197600" cy="5652833"/>
          </a:xfrm>
        </p:spPr>
        <p:txBody>
          <a:bodyPr/>
          <a:lstStyle/>
          <a:p>
            <a:pPr algn="l" rtl="0" fontAlgn="base"/>
            <a:r>
              <a:rPr lang="en-US" sz="1200" b="0" i="0" u="none" strike="noStrike" dirty="0">
                <a:solidFill>
                  <a:srgbClr val="000000"/>
                </a:solidFill>
                <a:effectLst/>
                <a:latin typeface="+mn-lt"/>
              </a:rPr>
              <a:t>&lt;OPTIONAL PAGE — May be removed if not needed&gt;</a:t>
            </a:r>
            <a:r>
              <a:rPr lang="en-US" sz="1200" b="0" i="0" dirty="0">
                <a:solidFill>
                  <a:srgbClr val="444444"/>
                </a:solidFill>
                <a:effectLst/>
                <a:latin typeface="+mn-lt"/>
              </a:rPr>
              <a:t>​</a:t>
            </a:r>
          </a:p>
          <a:p>
            <a:pPr algn="l" rtl="0" fontAlgn="base"/>
            <a:r>
              <a:rPr lang="en-US" sz="1200" b="0" i="0" dirty="0">
                <a:solidFill>
                  <a:srgbClr val="444444"/>
                </a:solidFill>
                <a:effectLst/>
                <a:latin typeface="+mn-lt"/>
              </a:rPr>
              <a:t>​</a:t>
            </a:r>
          </a:p>
          <a:p>
            <a:pPr algn="l" rtl="0" fontAlgn="base"/>
            <a:r>
              <a:rPr lang="en-US" sz="1200" b="0" i="0" u="none" strike="noStrike" dirty="0">
                <a:solidFill>
                  <a:srgbClr val="000000"/>
                </a:solidFill>
                <a:effectLst/>
                <a:latin typeface="+mn-lt"/>
              </a:rPr>
              <a:t>I’m &lt;NAME&gt; and I’m a &lt;TITLE&gt; at &lt;FIRM&gt;. </a:t>
            </a:r>
            <a:r>
              <a:rPr lang="en-US" sz="1200" b="0" i="0" dirty="0">
                <a:solidFill>
                  <a:srgbClr val="444444"/>
                </a:solidFill>
                <a:effectLst/>
                <a:latin typeface="+mn-lt"/>
              </a:rPr>
              <a:t>​</a:t>
            </a:r>
          </a:p>
          <a:p>
            <a:pPr algn="l" rtl="0" fontAlgn="base"/>
            <a:r>
              <a:rPr lang="en-US" sz="1200" b="0" i="0" dirty="0">
                <a:solidFill>
                  <a:srgbClr val="444444"/>
                </a:solidFill>
                <a:effectLst/>
                <a:latin typeface="+mn-lt"/>
              </a:rPr>
              <a:t>​</a:t>
            </a:r>
          </a:p>
          <a:p>
            <a:pPr algn="l" rtl="0" fontAlgn="base"/>
            <a:r>
              <a:rPr lang="en-US" sz="1200" b="0" i="0" u="none" strike="noStrike" dirty="0">
                <a:solidFill>
                  <a:srgbClr val="000000"/>
                </a:solidFill>
                <a:effectLst/>
                <a:latin typeface="+mn-lt"/>
              </a:rPr>
              <a:t>&lt;Introduce yourself&gt;</a:t>
            </a:r>
            <a:r>
              <a:rPr lang="en-US" sz="1200" b="0" i="0" dirty="0">
                <a:solidFill>
                  <a:srgbClr val="444444"/>
                </a:solidFill>
                <a:effectLst/>
                <a:latin typeface="+mn-lt"/>
              </a:rPr>
              <a:t>​</a:t>
            </a:r>
          </a:p>
        </p:txBody>
      </p:sp>
    </p:spTree>
    <p:extLst>
      <p:ext uri="{BB962C8B-B14F-4D97-AF65-F5344CB8AC3E}">
        <p14:creationId xmlns:p14="http://schemas.microsoft.com/office/powerpoint/2010/main" val="328996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Today you’ll learn:  (Read the bullet points on the slide)</a:t>
            </a:r>
          </a:p>
        </p:txBody>
      </p:sp>
      <p:sp>
        <p:nvSpPr>
          <p:cNvPr id="4" name="Slide Number Placeholder 3"/>
          <p:cNvSpPr>
            <a:spLocks noGrp="1"/>
          </p:cNvSpPr>
          <p:nvPr>
            <p:ph type="sldNum" sz="quarter" idx="5"/>
          </p:nvPr>
        </p:nvSpPr>
        <p:spPr/>
        <p:txBody>
          <a:bodyPr/>
          <a:lstStyle/>
          <a:p>
            <a:fld id="{C4017EC0-A253-4597-A6B1-1C01674A0538}" type="slidenum">
              <a:rPr lang="en-US" smtClean="0"/>
              <a:t>6</a:t>
            </a:fld>
            <a:endParaRPr lang="en-US"/>
          </a:p>
        </p:txBody>
      </p:sp>
    </p:spTree>
    <p:extLst>
      <p:ext uri="{BB962C8B-B14F-4D97-AF65-F5344CB8AC3E}">
        <p14:creationId xmlns:p14="http://schemas.microsoft.com/office/powerpoint/2010/main" val="3013378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Before we get started, I’d like for you to take a moment and envision what your retirement years might look like. If you’re years away from retiring, imagine what you might want that time to be like. Or if you’re closer to retiring, you may already have a clear picture. Think about: </a:t>
            </a:r>
          </a:p>
          <a:p>
            <a:endParaRPr lang="en-US" dirty="0">
              <a:latin typeface="+mn-lt"/>
            </a:endParaRPr>
          </a:p>
          <a:p>
            <a:pPr marL="171450" indent="-171450">
              <a:buFont typeface="Arial" panose="020B0604020202020204" pitchFamily="34" charset="0"/>
              <a:buChar char="•"/>
            </a:pPr>
            <a:r>
              <a:rPr lang="en-US" dirty="0">
                <a:latin typeface="+mn-lt"/>
              </a:rPr>
              <a:t>Where you’ll live: Would you like to stay where you live now, move somewhere farther away or even divide your time between different locations? </a:t>
            </a:r>
          </a:p>
          <a:p>
            <a:pPr marL="171450" indent="-171450">
              <a:buFont typeface="Arial" panose="020B0604020202020204" pitchFamily="34" charset="0"/>
              <a:buChar char="•"/>
            </a:pPr>
            <a:r>
              <a:rPr lang="en-US" dirty="0">
                <a:latin typeface="+mn-lt"/>
              </a:rPr>
              <a:t>How you’ll spend your free time: Do you want to travel to places on your bucket list or visit family members more often? Is there a hobby you’d like to pursue, such as art or gardening? Or maybe you have a personal passion, like a cause you want to get involved 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How you’ll take care of your health: Do you see yourself taking walks, going on hikes or participating in a sport? Staying physically healthy can help you enjoy retirement. But you’ll need health care to keep you at your best.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dirty="0">
                <a:latin typeface="+mn-lt"/>
              </a:rPr>
            </a:br>
            <a:r>
              <a:rPr lang="en-US" dirty="0">
                <a:latin typeface="+mn-lt"/>
              </a:rPr>
              <a:t>All of these things contribute to how much you’ll need to save for retirement. The lifestyle you want to have, along with other factors like the age at which you plan to retire, helps determine the amount. Getting a good estimate – and saving for it – requires thought and planning. That’s what we’re here to help you with today. </a:t>
            </a:r>
          </a:p>
          <a:p>
            <a:endParaRPr lang="en-US" dirty="0">
              <a:latin typeface="+mn-lt"/>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7</a:t>
            </a:fld>
            <a:endParaRPr lang="en-US"/>
          </a:p>
        </p:txBody>
      </p:sp>
    </p:spTree>
    <p:extLst>
      <p:ext uri="{BB962C8B-B14F-4D97-AF65-F5344CB8AC3E}">
        <p14:creationId xmlns:p14="http://schemas.microsoft.com/office/powerpoint/2010/main" val="285382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Arial"/>
              </a:rPr>
              <a:t>While there’s no one-size-fits-all answer to how much income you’ll need when you retire, there </a:t>
            </a:r>
            <a:r>
              <a:rPr lang="en-US" b="0" dirty="0">
                <a:latin typeface="+mn-lt"/>
                <a:cs typeface="Arial"/>
              </a:rPr>
              <a:t>is</a:t>
            </a:r>
            <a:r>
              <a:rPr lang="en-US" dirty="0">
                <a:latin typeface="+mn-lt"/>
                <a:cs typeface="Arial"/>
              </a:rPr>
              <a:t> a simple rule of thumb you can follow as a general guideline. Experts </a:t>
            </a:r>
            <a:r>
              <a:rPr lang="en-US" sz="1200" kern="1200" dirty="0">
                <a:solidFill>
                  <a:schemeClr val="tx1"/>
                </a:solidFill>
                <a:effectLst/>
                <a:latin typeface="+mn-lt"/>
                <a:ea typeface="+mn-ea"/>
                <a:cs typeface="+mn-cs"/>
              </a:rPr>
              <a:t>say that to maintain your current standard of living, you may need to replace about 80% of your </a:t>
            </a:r>
            <a:r>
              <a:rPr lang="en-US" dirty="0">
                <a:latin typeface="+mn-lt"/>
              </a:rPr>
              <a:t>current income in retirement</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1, 2  </a:t>
            </a:r>
            <a:r>
              <a:rPr lang="en-US" sz="1200" kern="1200" baseline="0" dirty="0">
                <a:solidFill>
                  <a:schemeClr val="tx1"/>
                </a:solidFill>
                <a:effectLst/>
                <a:latin typeface="+mn-lt"/>
                <a:ea typeface="+mn-ea"/>
                <a:cs typeface="+mn-cs"/>
              </a:rPr>
              <a:t> By calculating </a:t>
            </a:r>
            <a:r>
              <a:rPr lang="en-US" dirty="0">
                <a:latin typeface="+mn-lt"/>
                <a:cs typeface="Arial"/>
              </a:rPr>
              <a:t>what 80% of your current annual income is, you’ll get a current estimate of the annual income you’ll need.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Arial"/>
              </a:rPr>
              <a:t>[Optional:  Speakers can take a moment here to let the audience calculate what this amount is for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effectLst/>
                <a:latin typeface="+mn-lt"/>
                <a:cs typeface="Arial" panose="020B0604020202020204" pitchFamily="34" charset="0"/>
              </a:rPr>
              <a:t>If you want to get more precise, we also offer an </a:t>
            </a:r>
            <a:r>
              <a:rPr lang="en-US" dirty="0">
                <a:effectLst/>
                <a:latin typeface="+mn-lt"/>
                <a:cs typeface="Arial" panose="020B0604020202020204" pitchFamily="34" charset="0"/>
              </a:rPr>
              <a:t>interactive personalized planning tool </a:t>
            </a:r>
            <a:r>
              <a:rPr lang="en-US" b="0" dirty="0">
                <a:effectLst/>
                <a:latin typeface="+mn-lt"/>
                <a:cs typeface="Arial" panose="020B0604020202020204" pitchFamily="34" charset="0"/>
              </a:rPr>
              <a:t>&lt;&lt;My Interactive Retirement Planner or My Retirement Goals (for SS&amp;C participants)&gt;&gt;. You can use this tool to help you set a target savings amount and check your progress once you start to save. You’ll find it by logging into your retirement plan account. If you’re not yet enrolled in your retirement plan, be sure to sign up so you can take advantage of the many helpful tools we offer.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Arial"/>
              </a:rPr>
              <a:t>Keep in mind that the target amount you need will change if your income rises and your living standard rises with it. You can get an updated estimate by using the 80% formula based on your new income or using </a:t>
            </a:r>
            <a:r>
              <a:rPr lang="en-US" b="0" dirty="0">
                <a:effectLst/>
                <a:latin typeface="+mn-lt"/>
                <a:cs typeface="Arial" panose="020B0604020202020204" pitchFamily="34" charset="0"/>
              </a:rPr>
              <a:t>&lt;&lt;My Interactive Retirement Planner or My Retirement Goals (for SS&amp;C participants)&gt;&gt;. </a:t>
            </a:r>
            <a:endParaRPr lang="en-US" dirty="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cs typeface="Arial"/>
            </a:endParaRPr>
          </a:p>
          <a:p>
            <a:endParaRPr lang="en-US" dirty="0">
              <a:latin typeface="+mn-lt"/>
              <a:cs typeface="Arial"/>
            </a:endParaRPr>
          </a:p>
          <a:p>
            <a:r>
              <a:rPr lang="en-US" sz="1200" baseline="30000" dirty="0">
                <a:latin typeface="+mn-lt"/>
                <a:cs typeface="Arial" panose="020B0604020202020204" pitchFamily="34" charset="0"/>
              </a:rPr>
              <a:t>1</a:t>
            </a:r>
            <a:r>
              <a:rPr lang="en-US" sz="1200" dirty="0">
                <a:latin typeface="+mn-lt"/>
                <a:cs typeface="Arial" panose="020B0604020202020204" pitchFamily="34" charset="0"/>
              </a:rPr>
              <a:t> "Top Ten Ways to Prepare for Retirement," Employee Benefits Security Administration, dol.gov/sites/</a:t>
            </a:r>
            <a:r>
              <a:rPr lang="en-US" sz="1200" dirty="0" err="1">
                <a:latin typeface="+mn-lt"/>
                <a:cs typeface="Arial" panose="020B0604020202020204" pitchFamily="34" charset="0"/>
              </a:rPr>
              <a:t>dolgov</a:t>
            </a:r>
            <a:r>
              <a:rPr lang="en-US" sz="1200" dirty="0">
                <a:latin typeface="+mn-lt"/>
                <a:cs typeface="Arial" panose="020B0604020202020204" pitchFamily="34" charset="0"/>
              </a:rPr>
              <a:t>/files/</a:t>
            </a:r>
            <a:r>
              <a:rPr lang="en-US" sz="1200" dirty="0" err="1">
                <a:latin typeface="+mn-lt"/>
                <a:cs typeface="Arial" panose="020B0604020202020204" pitchFamily="34" charset="0"/>
              </a:rPr>
              <a:t>ebsa</a:t>
            </a:r>
            <a:r>
              <a:rPr lang="en-US" sz="1200" dirty="0">
                <a:latin typeface="+mn-lt"/>
                <a:cs typeface="Arial" panose="020B0604020202020204" pitchFamily="34" charset="0"/>
              </a:rPr>
              <a:t>/about-</a:t>
            </a:r>
            <a:r>
              <a:rPr lang="en-US" sz="1200" dirty="0" err="1">
                <a:latin typeface="+mn-lt"/>
                <a:cs typeface="Arial" panose="020B0604020202020204" pitchFamily="34" charset="0"/>
              </a:rPr>
              <a:t>ebsa</a:t>
            </a:r>
            <a:r>
              <a:rPr lang="en-US" sz="1200" dirty="0">
                <a:latin typeface="+mn-lt"/>
                <a:cs typeface="Arial" panose="020B0604020202020204" pitchFamily="34" charset="0"/>
              </a:rPr>
              <a:t>/our-activities/resource-center/publications/top-10-ways-to-prepare-for-retirement.pdf (September 2021).</a:t>
            </a:r>
          </a:p>
          <a:p>
            <a:endParaRPr lang="en-US" sz="1200" dirty="0">
              <a:latin typeface="+mn-lt"/>
              <a:cs typeface="Arial" panose="020B0604020202020204" pitchFamily="34" charset="0"/>
            </a:endParaRPr>
          </a:p>
          <a:p>
            <a:r>
              <a:rPr lang="en-US" sz="1200" baseline="30000" dirty="0">
                <a:latin typeface="+mn-lt"/>
                <a:cs typeface="Arial" panose="020B0604020202020204" pitchFamily="34" charset="0"/>
              </a:rPr>
              <a:t>2</a:t>
            </a:r>
            <a:r>
              <a:rPr lang="en-US" sz="1200" dirty="0">
                <a:latin typeface="+mn-lt"/>
                <a:cs typeface="Arial" panose="020B0604020202020204" pitchFamily="34" charset="0"/>
              </a:rPr>
              <a:t> “How much do you need to retire? A good rule of thumb is to save enough to cover 80% of your pre-retirement income,” Fortune, </a:t>
            </a:r>
            <a:r>
              <a:rPr lang="en-US" sz="1200" dirty="0" err="1">
                <a:latin typeface="+mn-lt"/>
                <a:cs typeface="Arial" panose="020B0604020202020204" pitchFamily="34" charset="0"/>
              </a:rPr>
              <a:t>fortune.com</a:t>
            </a:r>
            <a:r>
              <a:rPr lang="en-US" sz="1200" dirty="0">
                <a:latin typeface="+mn-lt"/>
                <a:cs typeface="Arial" panose="020B0604020202020204" pitchFamily="34" charset="0"/>
              </a:rPr>
              <a:t>/recommends/investing/how-much-money-do-you-need-to-retire/ (March 22, 2023).</a:t>
            </a:r>
          </a:p>
        </p:txBody>
      </p:sp>
      <p:sp>
        <p:nvSpPr>
          <p:cNvPr id="4" name="Slide Number Placeholder 3"/>
          <p:cNvSpPr>
            <a:spLocks noGrp="1"/>
          </p:cNvSpPr>
          <p:nvPr>
            <p:ph type="sldNum" sz="quarter" idx="5"/>
          </p:nvPr>
        </p:nvSpPr>
        <p:spPr/>
        <p:txBody>
          <a:bodyPr/>
          <a:lstStyle/>
          <a:p>
            <a:fld id="{C4017EC0-A253-4597-A6B1-1C01674A0538}" type="slidenum">
              <a:rPr lang="en-US" smtClean="0"/>
              <a:t>8</a:t>
            </a:fld>
            <a:endParaRPr lang="en-US"/>
          </a:p>
        </p:txBody>
      </p:sp>
    </p:spTree>
    <p:extLst>
      <p:ext uri="{BB962C8B-B14F-4D97-AF65-F5344CB8AC3E}">
        <p14:creationId xmlns:p14="http://schemas.microsoft.com/office/powerpoint/2010/main" val="156316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a:latin typeface="+mn-lt"/>
                  </a:rPr>
                  <a:t>To fund your income, the first thing you might think of are Social Security benefits. In fact, many people believe Social Security will meet most or all of their needs. </a:t>
                </a:r>
                <a:r>
                  <a:rPr lang="en-US" sz="1200" kern="1200" dirty="0">
                    <a:solidFill>
                      <a:schemeClr val="tx1"/>
                    </a:solidFill>
                    <a:effectLst/>
                    <a:latin typeface="+mn-lt"/>
                    <a:ea typeface="+mn-ea"/>
                    <a:cs typeface="+mn-cs"/>
                  </a:rPr>
                  <a:t>But the truth is, if you qualify for a Social Security retirement benefit, it generally replaces less than 40% of pre-retirement </a:t>
                </a:r>
                <a:r>
                  <a:rPr lang="en-US" sz="1200" dirty="0">
                    <a:latin typeface="+mn-lt"/>
                  </a:rPr>
                  <a:t>income</a:t>
                </a:r>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2 </a:t>
                </a:r>
                <a:r>
                  <a:rPr lang="en-US" sz="1200" kern="1200" baseline="0" dirty="0">
                    <a:solidFill>
                      <a:schemeClr val="tx1"/>
                    </a:solidFill>
                    <a:effectLst/>
                    <a:latin typeface="+mn-lt"/>
                    <a:ea typeface="+mn-ea"/>
                    <a:cs typeface="+mn-cs"/>
                  </a:rPr>
                  <a:t>If your goal is to replace 80% to keep up your standard of living, that leaves a significant gap.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Those of you who have a pension may be wondering how much that will cover. On </a:t>
                </a:r>
                <a:r>
                  <a:rPr lang="en-US" sz="1200" kern="1200" dirty="0">
                    <a:solidFill>
                      <a:schemeClr val="tx1"/>
                    </a:solidFill>
                    <a:effectLst/>
                    <a:latin typeface="+mn-lt"/>
                    <a:ea typeface="+mn-ea"/>
                    <a:cs typeface="+mn-cs"/>
                  </a:rPr>
                  <a:t>average, a pension replaces about half of pre-retirement earnings,</a:t>
                </a:r>
                <a:r>
                  <a:rPr lang="en-US" sz="1200" kern="1200" baseline="30000" dirty="0">
                    <a:solidFill>
                      <a:schemeClr val="tx1"/>
                    </a:solidFill>
                    <a:effectLst/>
                    <a:latin typeface="+mn-lt"/>
                    <a:ea typeface="+mn-ea"/>
                    <a:cs typeface="+mn-cs"/>
                  </a:rPr>
                  <a:t>3 </a:t>
                </a:r>
                <a:r>
                  <a:rPr lang="en-US" sz="1200" kern="1200" baseline="0" dirty="0">
                    <a:solidFill>
                      <a:schemeClr val="tx1"/>
                    </a:solidFill>
                    <a:effectLst/>
                    <a:latin typeface="+mn-lt"/>
                    <a:ea typeface="+mn-ea"/>
                    <a:cs typeface="+mn-cs"/>
                  </a:rPr>
                  <a:t>but depending </a:t>
                </a:r>
                <a:r>
                  <a:rPr lang="en-US" sz="1200" kern="1200" dirty="0">
                    <a:solidFill>
                      <a:schemeClr val="tx1"/>
                    </a:solidFill>
                    <a:effectLst/>
                    <a:latin typeface="+mn-lt"/>
                    <a:ea typeface="+mn-ea"/>
                    <a:cs typeface="+mn-cs"/>
                  </a:rPr>
                  <a:t>on your employer, you may need a certain number of years of service to get the full amount. Each employer is different, so check with yours for details. Even with both Social Security benefits and a pension, you may still have less than you need. </a:t>
                </a:r>
              </a:p>
              <a:p>
                <a:endParaRPr lang="en-US" sz="1200" kern="1200" dirty="0">
                  <a:solidFill>
                    <a:schemeClr val="tx1"/>
                  </a:solidFill>
                  <a:effectLst/>
                  <a:latin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important to have a plan in place to fill any gaps.  </a:t>
                </a:r>
                <a:endParaRPr lang="en-US" sz="1200" kern="1200" dirty="0">
                  <a:solidFill>
                    <a:schemeClr val="tx1"/>
                  </a:solidFill>
                  <a:effectLst/>
                  <a:latin typeface="+mn-lt"/>
                  <a:cs typeface="Calibri" panose="020F0502020204030204"/>
                </a:endParaRPr>
              </a:p>
              <a:p>
                <a:endParaRPr lang="en-US" sz="1200" dirty="0">
                  <a:latin typeface="+mn-lt"/>
                </a:endParaRPr>
              </a:p>
              <a:p>
                <a:r>
                  <a:rPr lang="en-US" sz="1200" baseline="30000" dirty="0">
                    <a:latin typeface="+mn-lt"/>
                  </a:rPr>
                  <a:t>1 </a:t>
                </a:r>
                <a:r>
                  <a:rPr lang="en-US" sz="1200" dirty="0">
                    <a:latin typeface="+mn-lt"/>
                  </a:rPr>
                  <a:t>“Top Ten Facts About Social Security,” Center for Budget and Policy Priorities (March 4, 2022).</a:t>
                </a:r>
              </a:p>
              <a:p>
                <a:r>
                  <a:rPr lang="en-US" sz="1200" dirty="0">
                    <a:latin typeface="+mn-lt"/>
                    <a:cs typeface="Arial" panose="020B0604020202020204" pitchFamily="34" charset="0"/>
                    <a:hlinkClick r:id="rId3">
                      <a:extLst>
                        <a:ext uri="{A12FA001-AC4F-418D-AE19-62706E023703}">
                          <ahyp:hlinkClr xmlns:ahyp="http://schemas.microsoft.com/office/drawing/2018/hyperlinkcolor" val="tx"/>
                        </a:ext>
                      </a:extLst>
                    </a:hlinkClick>
                  </a:rPr>
                  <a:t>Policy Basics: Top Ten Facts about Social Security | Center on Budget and Policy Priorities (cbpp.org)</a:t>
                </a:r>
                <a:endParaRPr lang="en-US" sz="12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b="0" i="1" baseline="30000" dirty="0" smtClean="0">
                        <a:latin typeface="Cambria Math" panose="02040503050406030204" pitchFamily="18" charset="0"/>
                      </a:rPr>
                      <m:t>2</m:t>
                    </m:r>
                  </m:oMath>
                </a14:m>
                <a:r>
                  <a:rPr lang="en-US" sz="1200" dirty="0">
                    <a:effectLst/>
                    <a:latin typeface="+mn-lt"/>
                    <a:ea typeface="+mn-ea"/>
                    <a:cs typeface="+mn-cs"/>
                  </a:rPr>
                  <a:t> </a:t>
                </a:r>
                <a:r>
                  <a:rPr lang="en-US" sz="1200" dirty="0">
                    <a:effectLst/>
                    <a:latin typeface="+mn-lt"/>
                    <a:ea typeface="Calibri" panose="020F0502020204030204" pitchFamily="34" charset="0"/>
                    <a:cs typeface="Times New Roman" panose="02020603050405020304" pitchFamily="18" charset="0"/>
                  </a:rPr>
                  <a:t>“Net Pension Replacement Rates,” Organization for Economic Cooperation and Development (2021; accessed March 13, 2023).</a:t>
                </a:r>
              </a:p>
            </p:txBody>
          </p:sp>
        </mc:Choice>
        <mc:Fallback xmlns="">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One thing that can help guide your choices in taking on debt is your debt-to-income (or DTI) ratio. It’s the amount of your monthly income that goes toward debt – and </a:t>
                </a:r>
                <a:r>
                  <a:rPr lang="en-US" dirty="0"/>
                  <a:t>a snapshot of your financial health. </a:t>
                </a:r>
                <a:r>
                  <a:rPr lang="en-US" sz="1200" kern="1200" dirty="0">
                    <a:solidFill>
                      <a:schemeClr val="tx1"/>
                    </a:solidFill>
                    <a:effectLst/>
                    <a:latin typeface="+mn-lt"/>
                    <a:ea typeface="+mn-ea"/>
                    <a:cs typeface="+mn-cs"/>
                  </a:rPr>
                  <a:t> Generally, having total debt that equals 35% or less of your annual income is considered to be positive. Lenders prefer to give loans to borrowers with less than a 36% DTI.</a:t>
                </a:r>
                <a:r>
                  <a:rPr lang="en-US" dirty="0"/>
                  <a:t> An even lower DTI ratio is better. </a:t>
                </a:r>
              </a:p>
              <a:p>
                <a:pPr>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calculate your DTI ratio, add up your total monthly debt payments, divide it by your gross monthly income and multiply by 100</a:t>
                </a:r>
                <a:r>
                  <a:rPr lang="en-US" sz="1200" i="0" kern="1200">
                    <a:solidFill>
                      <a:schemeClr val="tx1"/>
                    </a:solidFill>
                    <a:effectLst/>
                    <a:latin typeface="Cambria Math" panose="02040503050406030204" pitchFamily="18" charset="0"/>
                    <a:ea typeface="Cambria Math" panose="02040503050406030204" pitchFamily="18" charset="0"/>
                    <a:cs typeface="+mn-cs"/>
                  </a:rPr>
                  <a:t>÷÷</a:t>
                </a:r>
                <a:r>
                  <a:rPr lang="en-US" sz="1200" kern="1200" dirty="0">
                    <a:solidFill>
                      <a:schemeClr val="tx1"/>
                    </a:solidFill>
                    <a:effectLst/>
                    <a:latin typeface="+mn-lt"/>
                    <a:ea typeface="+mn-ea"/>
                    <a:cs typeface="+mn-cs"/>
                  </a:rPr>
                  <a:t>. “Gross income” is your income before taxes and deductions are taken out. As an example, let’s say your debt payments equal $1500 and your gross monthly income is $5000. Divide $1,500 by $5,000 to calculate your DTI ratio. your DTI is 30</a:t>
                </a:r>
                <a:r>
                  <a:rPr lang="en-US" dirty="0"/>
                  <a:t>%. </a:t>
                </a:r>
                <a:endParaRPr lang="en-US" sz="1200" kern="1200" dirty="0">
                  <a:solidFill>
                    <a:schemeClr val="tx1"/>
                  </a:solidFill>
                  <a:effectLst/>
                  <a:latin typeface="+mn-lt"/>
                  <a:cs typeface="Calibri"/>
                </a:endParaRPr>
              </a:p>
              <a:p>
                <a:endParaRPr lang="en-US" sz="1200" b="0" i="0" kern="1200" dirty="0">
                  <a:solidFill>
                    <a:schemeClr val="tx1"/>
                  </a:solidFill>
                  <a:effectLst/>
                  <a:latin typeface="+mn-lt"/>
                  <a:ea typeface="+mn-ea"/>
                  <a:cs typeface="+mn-cs"/>
                </a:endParaRPr>
              </a:p>
              <a:p>
                <a:r>
                  <a:rPr lang="en-US" b="0" i="0" dirty="0">
                    <a:solidFill>
                      <a:srgbClr val="111111"/>
                    </a:solidFill>
                    <a:effectLst/>
                    <a:latin typeface="SourceSansPro"/>
                  </a:rPr>
                  <a:t>A low DTI ratio shows you have a good balance between your debt and income. If your ratio is 20%, for example, that means that 20% of your monthly gross income goes to debt payments each month. On the other hand, a high DTI ratio may mean you have too much debt for your monthly income.</a:t>
                </a:r>
                <a:endParaRPr lang="en-US" sz="1200" kern="1200" dirty="0">
                  <a:solidFill>
                    <a:schemeClr val="tx1"/>
                  </a:solidFill>
                  <a:effectLst/>
                  <a:latin typeface="+mn-lt"/>
                  <a:ea typeface="+mn-ea"/>
                  <a:cs typeface="+mn-cs"/>
                </a:endParaRPr>
              </a:p>
              <a:p>
                <a:endParaRPr lang="en-US" dirty="0"/>
              </a:p>
              <a:p>
                <a:endParaRPr lang="en-US" dirty="0"/>
              </a:p>
              <a:p>
                <a:r>
                  <a:rPr lang="en-US" dirty="0"/>
                  <a:t>SOURCES:</a:t>
                </a:r>
              </a:p>
              <a:p>
                <a:r>
                  <a:rPr lang="en-US" dirty="0">
                    <a:hlinkClick r:id="rId6"/>
                  </a:rPr>
                  <a:t>What is a debt-to-income ratio? | Consumer Financial Protection Bureau (consumerfinance.gov)</a:t>
                </a:r>
                <a:endParaRPr lang="en-US" dirty="0"/>
              </a:p>
              <a:p>
                <a:r>
                  <a:rPr lang="en-US" dirty="0">
                    <a:hlinkClick r:id="rId7"/>
                  </a:rPr>
                  <a:t>What Is a Good Debt-to-Income (DTI) Ratio? (investopedia.com)</a:t>
                </a:r>
                <a:endParaRPr lang="en-US" dirty="0"/>
              </a:p>
              <a:p>
                <a:r>
                  <a:rPr lang="en-US" dirty="0">
                    <a:hlinkClick r:id="rId8"/>
                  </a:rPr>
                  <a:t>Debt-to-Income (DTI) Ratio: What's Good and How To Calculate It (investopedia.com)</a:t>
                </a:r>
                <a:endParaRPr lang="en-US" dirty="0"/>
              </a:p>
            </p:txBody>
          </p:sp>
        </mc:Fallback>
      </mc:AlternateContent>
      <p:sp>
        <p:nvSpPr>
          <p:cNvPr id="4" name="Slide Number Placeholder 3"/>
          <p:cNvSpPr>
            <a:spLocks noGrp="1"/>
          </p:cNvSpPr>
          <p:nvPr>
            <p:ph type="sldNum" sz="quarter" idx="5"/>
          </p:nvPr>
        </p:nvSpPr>
        <p:spPr/>
        <p:txBody>
          <a:bodyPr/>
          <a:lstStyle/>
          <a:p>
            <a:fld id="{C4017EC0-A253-4597-A6B1-1C01674A0538}" type="slidenum">
              <a:rPr lang="en-US" smtClean="0"/>
              <a:t>9</a:t>
            </a:fld>
            <a:endParaRPr lang="en-US"/>
          </a:p>
        </p:txBody>
      </p:sp>
    </p:spTree>
    <p:extLst>
      <p:ext uri="{BB962C8B-B14F-4D97-AF65-F5344CB8AC3E}">
        <p14:creationId xmlns:p14="http://schemas.microsoft.com/office/powerpoint/2010/main" val="154513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00D255-C604-3522-8F09-5F7301821F93}"/>
              </a:ext>
            </a:extLst>
          </p:cNvPr>
          <p:cNvSpPr/>
          <p:nvPr userDrawn="1"/>
        </p:nvSpPr>
        <p:spPr>
          <a:xfrm>
            <a:off x="0" y="0"/>
            <a:ext cx="12192000" cy="68580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Nationwide is on your side">
            <a:extLst>
              <a:ext uri="{FF2B5EF4-FFF2-40B4-BE49-F238E27FC236}">
                <a16:creationId xmlns:a16="http://schemas.microsoft.com/office/drawing/2014/main" id="{B4D6428B-7DC7-9E48-B805-6630544F2A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7125" y="5217381"/>
            <a:ext cx="1188720" cy="1328569"/>
          </a:xfrm>
          <a:prstGeom prst="rect">
            <a:avLst/>
          </a:prstGeom>
        </p:spPr>
      </p:pic>
      <p:sp>
        <p:nvSpPr>
          <p:cNvPr id="2" name="Title 1">
            <a:extLst>
              <a:ext uri="{FF2B5EF4-FFF2-40B4-BE49-F238E27FC236}">
                <a16:creationId xmlns:a16="http://schemas.microsoft.com/office/drawing/2014/main" id="{9906227A-07A7-4141-BC11-38E8B2B1A0AB}"/>
              </a:ext>
            </a:extLst>
          </p:cNvPr>
          <p:cNvSpPr>
            <a:spLocks noGrp="1"/>
          </p:cNvSpPr>
          <p:nvPr>
            <p:ph type="ctrTitle"/>
          </p:nvPr>
        </p:nvSpPr>
        <p:spPr>
          <a:xfrm>
            <a:off x="607125" y="735841"/>
            <a:ext cx="5700685" cy="2888091"/>
          </a:xfrm>
        </p:spPr>
        <p:txBody>
          <a:bodyPr lIns="0" rIns="0" anchor="b">
            <a:normAutofit/>
          </a:bodyPr>
          <a:lstStyle>
            <a:lvl1pPr algn="l">
              <a:defRPr sz="6000" b="1">
                <a:solidFill>
                  <a:schemeClr val="bg1"/>
                </a:solidFill>
                <a:latin typeface="Georgia" panose="02040502050405020303" pitchFamily="18" charset="0"/>
              </a:defRPr>
            </a:lvl1pPr>
          </a:lstStyle>
          <a:p>
            <a:r>
              <a:rPr lang="en-US"/>
              <a:t>Click to edit Master title style</a:t>
            </a:r>
          </a:p>
        </p:txBody>
      </p:sp>
      <p:sp>
        <p:nvSpPr>
          <p:cNvPr id="4" name="Content Placeholder 2">
            <a:extLst>
              <a:ext uri="{FF2B5EF4-FFF2-40B4-BE49-F238E27FC236}">
                <a16:creationId xmlns:a16="http://schemas.microsoft.com/office/drawing/2014/main" id="{B5C11DAB-F3F2-EFA3-319F-9A0B0C431A69}"/>
              </a:ext>
            </a:extLst>
          </p:cNvPr>
          <p:cNvSpPr>
            <a:spLocks noGrp="1"/>
          </p:cNvSpPr>
          <p:nvPr>
            <p:ph idx="1"/>
          </p:nvPr>
        </p:nvSpPr>
        <p:spPr>
          <a:xfrm>
            <a:off x="6520491" y="0"/>
            <a:ext cx="5671509" cy="6857998"/>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D2E97F58-B762-FB20-8002-3BEF9460FA5C}"/>
              </a:ext>
            </a:extLst>
          </p:cNvPr>
          <p:cNvSpPr>
            <a:spLocks noGrp="1"/>
          </p:cNvSpPr>
          <p:nvPr>
            <p:ph type="body" sz="quarter" idx="10"/>
          </p:nvPr>
        </p:nvSpPr>
        <p:spPr>
          <a:xfrm>
            <a:off x="606453" y="3914822"/>
            <a:ext cx="5700685" cy="1006475"/>
          </a:xfrm>
        </p:spPr>
        <p:txBody>
          <a:bodyPr/>
          <a:lstStyle>
            <a:lvl1pPr marL="0" indent="0">
              <a:buNone/>
              <a:defRPr>
                <a:solidFill>
                  <a:srgbClr val="6ECFB2"/>
                </a:solidFill>
                <a:latin typeface="Arial" panose="020B0604020202020204" pitchFamily="34" charset="0"/>
                <a:cs typeface="Arial" panose="020B0604020202020204" pitchFamily="34" charset="0"/>
              </a:defRPr>
            </a:lvl1pPr>
            <a:lvl2pPr marL="457200" indent="0">
              <a:buNone/>
              <a:defRPr>
                <a:solidFill>
                  <a:srgbClr val="6ECFB2"/>
                </a:solidFill>
                <a:latin typeface="Arial" panose="020B0604020202020204" pitchFamily="34" charset="0"/>
                <a:cs typeface="Arial" panose="020B0604020202020204" pitchFamily="34" charset="0"/>
              </a:defRPr>
            </a:lvl2pPr>
            <a:lvl3pPr marL="914400" indent="0">
              <a:buNone/>
              <a:defRPr>
                <a:solidFill>
                  <a:srgbClr val="6ECFB2"/>
                </a:solidFill>
                <a:latin typeface="Arial" panose="020B0604020202020204" pitchFamily="34" charset="0"/>
                <a:cs typeface="Arial" panose="020B0604020202020204" pitchFamily="34" charset="0"/>
              </a:defRPr>
            </a:lvl3pPr>
            <a:lvl4pPr marL="1371600" indent="0">
              <a:buNone/>
              <a:defRPr>
                <a:solidFill>
                  <a:srgbClr val="6ECFB2"/>
                </a:solidFill>
                <a:latin typeface="Arial" panose="020B0604020202020204" pitchFamily="34" charset="0"/>
                <a:cs typeface="Arial" panose="020B0604020202020204" pitchFamily="34" charset="0"/>
              </a:defRPr>
            </a:lvl4pPr>
            <a:lvl5pPr marL="1828800" indent="0">
              <a:buNone/>
              <a:defRPr>
                <a:solidFill>
                  <a:srgbClr val="6ECFB2"/>
                </a:solidFill>
                <a:latin typeface="Arial" panose="020B0604020202020204" pitchFamily="34" charset="0"/>
                <a:cs typeface="Arial" panose="020B0604020202020204" pitchFamily="34" charset="0"/>
              </a:defRPr>
            </a:lvl5pPr>
          </a:lstStyle>
          <a:p>
            <a:pPr lvl="0"/>
            <a:r>
              <a:rPr lang="en-US"/>
              <a:t>Click to edit Master text style</a:t>
            </a:r>
          </a:p>
        </p:txBody>
      </p:sp>
      <p:sp>
        <p:nvSpPr>
          <p:cNvPr id="13" name="Right Triangle 12">
            <a:extLst>
              <a:ext uri="{FF2B5EF4-FFF2-40B4-BE49-F238E27FC236}">
                <a16:creationId xmlns:a16="http://schemas.microsoft.com/office/drawing/2014/main" id="{9F2A3C85-EDBA-FF9D-ECC8-687D1D91FF4D}"/>
              </a:ext>
            </a:extLst>
          </p:cNvPr>
          <p:cNvSpPr/>
          <p:nvPr userDrawn="1"/>
        </p:nvSpPr>
        <p:spPr>
          <a:xfrm rot="10800000">
            <a:off x="5424515" y="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62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7042476-7333-2AE4-7C45-0A72C3E46D65}"/>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E2E45118-42EF-7C61-01E4-6A7635EBE993}"/>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DE18238E-F912-89EF-10FD-4FC1D14A4AB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443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62CA0F5-0E5D-1B36-D5A9-E87C4230401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2684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440091"/>
            <a:ext cx="9199178" cy="595493"/>
          </a:xfrm>
        </p:spPr>
        <p:txBody>
          <a:bodyPr lIns="0" rIns="0" anchor="t">
            <a:normAutofit/>
          </a:bodyPr>
          <a:lstStyle>
            <a:lvl1pPr algn="ct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338467"/>
            <a:ext cx="9199178" cy="4054554"/>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D31F07E-7231-2792-4E6E-75741207013A}"/>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364541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8E36820-67C1-4A9D-0240-388BFF9A71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633" t="163" r="25633" b="163"/>
          <a:stretch/>
        </p:blipFill>
        <p:spPr>
          <a:xfrm>
            <a:off x="2333767" y="235565"/>
            <a:ext cx="9620729" cy="6400799"/>
          </a:xfrm>
          <a:prstGeom prst="rect">
            <a:avLst/>
          </a:prstGeom>
        </p:spPr>
      </p:pic>
      <p:sp>
        <p:nvSpPr>
          <p:cNvPr id="3" name="Rectangle 2">
            <a:extLst>
              <a:ext uri="{FF2B5EF4-FFF2-40B4-BE49-F238E27FC236}">
                <a16:creationId xmlns:a16="http://schemas.microsoft.com/office/drawing/2014/main" id="{95C088F8-A6F0-4F97-1E26-8DFA66C34B01}"/>
              </a:ext>
            </a:extLst>
          </p:cNvPr>
          <p:cNvSpPr/>
          <p:nvPr userDrawn="1"/>
        </p:nvSpPr>
        <p:spPr>
          <a:xfrm>
            <a:off x="237112" y="235565"/>
            <a:ext cx="7252900" cy="6400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111" y="5569566"/>
            <a:ext cx="1066801" cy="1066801"/>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9F3C9562-5992-E87C-62D7-ACB7A0371E3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305253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015E41-910E-F740-8A98-7C302A8FF31B}"/>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582DB4C-FAA4-DF42-A321-5E67121886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8279" r="-7695"/>
          <a:stretch/>
        </p:blipFill>
        <p:spPr>
          <a:xfrm>
            <a:off x="237111" y="231569"/>
            <a:ext cx="7827389" cy="6404798"/>
          </a:xfrm>
          <a:prstGeom prst="rect">
            <a:avLst/>
          </a:prstGeom>
        </p:spPr>
      </p:pic>
      <p:sp>
        <p:nvSpPr>
          <p:cNvPr id="12" name="Right Triangle 11">
            <a:extLst>
              <a:ext uri="{FF2B5EF4-FFF2-40B4-BE49-F238E27FC236}">
                <a16:creationId xmlns:a16="http://schemas.microsoft.com/office/drawing/2014/main" id="{D17BD8A0-31BE-414F-B53E-FCBDD5C763D5}"/>
              </a:ext>
            </a:extLst>
          </p:cNvPr>
          <p:cNvSpPr/>
          <p:nvPr userDrawn="1"/>
        </p:nvSpPr>
        <p:spPr>
          <a:xfrm>
            <a:off x="237111" y="5569566"/>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a:normAutofit/>
          </a:bodyPr>
          <a:lstStyle>
            <a:lvl1pPr>
              <a:defRPr sz="36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anchor="ct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E49C813-6960-C4E3-9BF5-8DB5B6FEC777}"/>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1159181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342158"/>
            <a:ext cx="9199178" cy="595493"/>
          </a:xfrm>
        </p:spPr>
        <p:txBody>
          <a:bodyPr lIns="0" rIns="0" anchor="t">
            <a:normAutofit/>
          </a:bodyPr>
          <a:lstStyle>
            <a:lvl1pPr algn="ct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159283"/>
            <a:ext cx="9199178" cy="4222467"/>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39512F4-B7BB-F816-E42E-E4B6A37FC76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1301097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342158"/>
            <a:ext cx="9199178" cy="595493"/>
          </a:xfrm>
        </p:spPr>
        <p:txBody>
          <a:bodyPr lIns="0" rIns="0" anchor="t">
            <a:normAutofit/>
          </a:bodyPr>
          <a:lstStyle>
            <a:lvl1pPr algn="ctr">
              <a:defRPr sz="36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159283"/>
            <a:ext cx="9199178" cy="4698717"/>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ight Triangle 3">
            <a:extLst>
              <a:ext uri="{FF2B5EF4-FFF2-40B4-BE49-F238E27FC236}">
                <a16:creationId xmlns:a16="http://schemas.microsoft.com/office/drawing/2014/main" id="{268F726B-F586-DEEB-2133-56C93C6414B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FE2F0D9-22BE-882B-449F-1D4025F8105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1468284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9E06E1E-8AF1-0173-9578-FE398DC38682}"/>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C9ED086E-6F60-17EB-0C91-D1CB40C403C9}"/>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CC24BC98-A9A4-5229-FD6E-D2199EF7956F}"/>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245379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rIns="91440">
            <a:normAutofit/>
          </a:bodyPr>
          <a:lstStyle>
            <a:lvl1pPr>
              <a:defRPr sz="35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rIns="9144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E4654B06-448D-DFF1-DEE3-F7A01B7E6117}"/>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7DB16B4A-BE54-6E9F-C70D-2915A3512060}"/>
              </a:ext>
            </a:extLst>
          </p:cNvPr>
          <p:cNvSpPr>
            <a:spLocks noGrp="1"/>
          </p:cNvSpPr>
          <p:nvPr>
            <p:ph type="body" sz="quarter" idx="10" hasCustomPrompt="1"/>
          </p:nvPr>
        </p:nvSpPr>
        <p:spPr>
          <a:xfrm>
            <a:off x="838200" y="707010"/>
            <a:ext cx="4375150" cy="536575"/>
          </a:xfrm>
        </p:spPr>
        <p:txBody>
          <a:bodyPr lIns="0" rIns="9144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6E39DF03-9A6A-E03D-E63E-7764D1667A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84789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sclos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A685D2-81AB-7B4E-AC3E-902025F537EC}"/>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7B2F81E4-D8AC-1943-BF2F-D43656396F63}"/>
              </a:ext>
              <a:ext uri="{C183D7F6-B498-43B3-948B-1728B52AA6E4}">
                <adec:decorative xmlns:adec="http://schemas.microsoft.com/office/drawing/2017/decorative" val="1"/>
              </a:ext>
            </a:extLst>
          </p:cNvPr>
          <p:cNvSpPr/>
          <p:nvPr userDrawn="1"/>
        </p:nvSpPr>
        <p:spPr>
          <a:xfrm>
            <a:off x="237504" y="5559630"/>
            <a:ext cx="1069848"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1ECCD-DA3E-4CC7-BFDF-4255EBDBEE44}"/>
              </a:ext>
            </a:extLst>
          </p:cNvPr>
          <p:cNvSpPr>
            <a:spLocks noGrp="1"/>
          </p:cNvSpPr>
          <p:nvPr>
            <p:ph type="title"/>
          </p:nvPr>
        </p:nvSpPr>
        <p:spPr>
          <a:xfrm>
            <a:off x="886553" y="225631"/>
            <a:ext cx="4259317" cy="6400800"/>
          </a:xfrm>
        </p:spPr>
        <p:txBody>
          <a:bodyPr lIns="0" tIns="0" rIns="0" bIns="0">
            <a:no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C84EC941-8C53-9045-8CB6-2EF27A114AE3}"/>
              </a:ext>
            </a:extLst>
          </p:cNvPr>
          <p:cNvSpPr>
            <a:spLocks noGrp="1"/>
          </p:cNvSpPr>
          <p:nvPr>
            <p:ph type="subTitle" idx="1"/>
          </p:nvPr>
        </p:nvSpPr>
        <p:spPr>
          <a:xfrm>
            <a:off x="5794917" y="225631"/>
            <a:ext cx="4572000" cy="6400434"/>
          </a:xfr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CFA64434-C582-3048-F57B-0851B4B32C3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170348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8490A26-35EE-C6D4-F196-FB4E2C9EADB5}"/>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7F20BDE-12ED-0B6B-135B-C350F39F8B52}"/>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rgbClr val="141A4D"/>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8" name="Slide Number Placeholder 5">
            <a:extLst>
              <a:ext uri="{FF2B5EF4-FFF2-40B4-BE49-F238E27FC236}">
                <a16:creationId xmlns:a16="http://schemas.microsoft.com/office/drawing/2014/main" id="{1D6958A7-BCD1-EF92-2C31-43D98A0A88B7}"/>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137597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x" userDrawn="1">
  <p:cSld name="tx">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004293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B403-52B4-9D4E-8BC7-AF7311283976}"/>
              </a:ext>
            </a:extLst>
          </p:cNvPr>
          <p:cNvSpPr>
            <a:spLocks noGrp="1"/>
          </p:cNvSpPr>
          <p:nvPr>
            <p:ph type="title" hasCustomPrompt="1"/>
          </p:nvPr>
        </p:nvSpPr>
        <p:spPr>
          <a:xfrm>
            <a:off x="914400" y="1143000"/>
            <a:ext cx="6403848" cy="997196"/>
          </a:xfrm>
        </p:spPr>
        <p:txBody>
          <a:bodyPr wrap="square">
            <a:spAutoFit/>
          </a:bodyPr>
          <a:lstStyle>
            <a:lvl1pPr>
              <a:defRPr sz="3600"/>
            </a:lvl1pPr>
          </a:lstStyle>
          <a:p>
            <a:r>
              <a:rPr lang="en-US" dirty="0"/>
              <a:t>Click to edit Master </a:t>
            </a:r>
            <a:br>
              <a:rPr lang="en-US" dirty="0"/>
            </a:br>
            <a:r>
              <a:rPr lang="en-US" dirty="0"/>
              <a:t>title style</a:t>
            </a:r>
          </a:p>
        </p:txBody>
      </p:sp>
      <p:sp>
        <p:nvSpPr>
          <p:cNvPr id="3" name="Slide Number Placeholder 2">
            <a:extLst>
              <a:ext uri="{FF2B5EF4-FFF2-40B4-BE49-F238E27FC236}">
                <a16:creationId xmlns:a16="http://schemas.microsoft.com/office/drawing/2014/main" id="{02537008-5371-9844-9202-B954C5CD0AC9}"/>
              </a:ext>
            </a:extLst>
          </p:cNvPr>
          <p:cNvSpPr>
            <a:spLocks noGrp="1"/>
          </p:cNvSpPr>
          <p:nvPr>
            <p:ph type="sldNum" sz="quarter" idx="10"/>
          </p:nvPr>
        </p:nvSpPr>
        <p:spPr>
          <a:xfrm>
            <a:off x="11506200" y="6490901"/>
            <a:ext cx="457200" cy="138499"/>
          </a:xfrm>
        </p:spPr>
        <p:txBody>
          <a:bodyPr/>
          <a:lstStyle/>
          <a:p>
            <a:fld id="{CACD57DD-E820-4B11-80C4-823179BCC2F4}" type="slidenum">
              <a:rPr lang="en-US" smtClean="0"/>
              <a:pPr/>
              <a:t>‹#›</a:t>
            </a:fld>
            <a:endParaRPr lang="en-US" dirty="0"/>
          </a:p>
        </p:txBody>
      </p:sp>
      <p:sp>
        <p:nvSpPr>
          <p:cNvPr id="4" name="Text Placeholder 4">
            <a:extLst>
              <a:ext uri="{FF2B5EF4-FFF2-40B4-BE49-F238E27FC236}">
                <a16:creationId xmlns:a16="http://schemas.microsoft.com/office/drawing/2014/main" id="{0DE44397-534A-7A4C-8443-450A66184007}"/>
              </a:ext>
            </a:extLst>
          </p:cNvPr>
          <p:cNvSpPr>
            <a:spLocks noGrp="1"/>
          </p:cNvSpPr>
          <p:nvPr>
            <p:ph type="body" sz="quarter" idx="16" hasCustomPrompt="1"/>
          </p:nvPr>
        </p:nvSpPr>
        <p:spPr>
          <a:xfrm>
            <a:off x="457200" y="228600"/>
            <a:ext cx="6861048" cy="228600"/>
          </a:xfrm>
        </p:spPr>
        <p:txBody>
          <a:bodyPr wrap="square" tIns="0" rIns="0" bIns="0" anchor="t" anchorCtr="0">
            <a:noAutofit/>
          </a:bodyPr>
          <a:lstStyle>
            <a:lvl1pPr marL="0" indent="0" algn="l">
              <a:buNone/>
              <a:defRPr sz="1400" b="1">
                <a:solidFill>
                  <a:schemeClr val="tx2"/>
                </a:solidFill>
              </a:defRPr>
            </a:lvl1pPr>
          </a:lstStyle>
          <a:p>
            <a:pPr lvl="0"/>
            <a:r>
              <a:rPr lang="en-US" dirty="0"/>
              <a:t>Presentation Name</a:t>
            </a:r>
          </a:p>
        </p:txBody>
      </p:sp>
      <p:sp>
        <p:nvSpPr>
          <p:cNvPr id="8" name="TextBox 7">
            <a:extLst>
              <a:ext uri="{FF2B5EF4-FFF2-40B4-BE49-F238E27FC236}">
                <a16:creationId xmlns:a16="http://schemas.microsoft.com/office/drawing/2014/main" id="{5DD00D36-5B13-C3F7-9814-30EAF4317FB6}"/>
              </a:ext>
            </a:extLst>
          </p:cNvPr>
          <p:cNvSpPr txBox="1"/>
          <p:nvPr userDrawn="1"/>
        </p:nvSpPr>
        <p:spPr>
          <a:xfrm>
            <a:off x="579353" y="6456641"/>
            <a:ext cx="0" cy="0"/>
          </a:xfrm>
          <a:prstGeom prst="rect">
            <a:avLst/>
          </a:prstGeom>
          <a:noFill/>
        </p:spPr>
        <p:txBody>
          <a:bodyPr wrap="none" lIns="0" tIns="0" rIns="0" bIns="0" rtlCol="0">
            <a:noAutofit/>
          </a:bodyPr>
          <a:lstStyle/>
          <a:p>
            <a:pPr algn="l">
              <a:lnSpc>
                <a:spcPct val="112000"/>
              </a:lnSpc>
            </a:pPr>
            <a:endParaRPr lang="en-US" sz="1200" dirty="0">
              <a:solidFill>
                <a:schemeClr val="tx1"/>
              </a:solidFill>
            </a:endParaRPr>
          </a:p>
        </p:txBody>
      </p:sp>
      <p:pic>
        <p:nvPicPr>
          <p:cNvPr id="6" name="Picture 5">
            <a:extLst>
              <a:ext uri="{FF2B5EF4-FFF2-40B4-BE49-F238E27FC236}">
                <a16:creationId xmlns:a16="http://schemas.microsoft.com/office/drawing/2014/main" id="{0B9CD41C-9751-54D8-CBF2-ED031ACBA5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8724" y="6091369"/>
            <a:ext cx="1371600" cy="538031"/>
          </a:xfrm>
          <a:prstGeom prst="rect">
            <a:avLst/>
          </a:prstGeom>
        </p:spPr>
      </p:pic>
      <p:sp>
        <p:nvSpPr>
          <p:cNvPr id="11" name="Text Placeholder 10">
            <a:extLst>
              <a:ext uri="{FF2B5EF4-FFF2-40B4-BE49-F238E27FC236}">
                <a16:creationId xmlns:a16="http://schemas.microsoft.com/office/drawing/2014/main" id="{1A436A3A-9531-B85F-111B-C378195D3484}"/>
              </a:ext>
            </a:extLst>
          </p:cNvPr>
          <p:cNvSpPr>
            <a:spLocks noGrp="1"/>
          </p:cNvSpPr>
          <p:nvPr>
            <p:ph type="body" sz="quarter" idx="17"/>
          </p:nvPr>
        </p:nvSpPr>
        <p:spPr>
          <a:xfrm>
            <a:off x="914400" y="2514600"/>
            <a:ext cx="6403848" cy="2616101"/>
          </a:xfrm>
        </p:spPr>
        <p:txBody>
          <a:bodyPr wrap="square">
            <a:spAutoFit/>
          </a:bodyPr>
          <a:lstStyle>
            <a:lvl1pPr>
              <a:lnSpc>
                <a:spcPct val="100000"/>
              </a:lnSpc>
              <a:spcAft>
                <a:spcPts val="1800"/>
              </a:spcAft>
              <a:defRPr sz="2200" b="0"/>
            </a:lvl1pPr>
            <a:lvl2pPr>
              <a:lnSpc>
                <a:spcPct val="100000"/>
              </a:lnSpc>
              <a:spcAft>
                <a:spcPts val="1800"/>
              </a:spcAft>
              <a:defRPr sz="2200" b="0"/>
            </a:lvl2pPr>
            <a:lvl3pPr>
              <a:lnSpc>
                <a:spcPct val="100000"/>
              </a:lnSpc>
              <a:spcAft>
                <a:spcPts val="1800"/>
              </a:spcAft>
              <a:defRPr sz="2200" b="0"/>
            </a:lvl3pPr>
            <a:lvl4pPr>
              <a:lnSpc>
                <a:spcPct val="100000"/>
              </a:lnSpc>
              <a:spcAft>
                <a:spcPts val="1800"/>
              </a:spcAft>
              <a:defRPr sz="2200" b="0"/>
            </a:lvl4pPr>
            <a:lvl5pPr>
              <a:lnSpc>
                <a:spcPct val="100000"/>
              </a:lnSpc>
              <a:spcAft>
                <a:spcPts val="1800"/>
              </a:spcAf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310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584961"/>
            <a:ext cx="9199178" cy="610205"/>
          </a:xfrm>
        </p:spPr>
        <p:txBody>
          <a:bodyPr lIns="0" rIns="0" anchor="t">
            <a:normAutofit/>
          </a:bodyPr>
          <a:lstStyle>
            <a:lvl1pPr algn="ct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1" y="2468346"/>
            <a:ext cx="9199178" cy="3770787"/>
          </a:xfrm>
        </p:spPr>
        <p:txBody>
          <a:bodyPr lIns="0" rIns="0" anchor="t">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6EA2D5A-777F-2115-4784-8E9916F548E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244940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07054717-A3FD-5FB4-B6D2-15A961BE0E2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400555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617ED9-AD2C-7846-8A2A-F65889DECA8E}"/>
              </a:ext>
            </a:extLst>
          </p:cNvPr>
          <p:cNvSpPr/>
          <p:nvPr userDrawn="1"/>
        </p:nvSpPr>
        <p:spPr>
          <a:xfrm>
            <a:off x="245424"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9897"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838200" y="2730320"/>
            <a:ext cx="4947198" cy="367293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199" y="1055073"/>
            <a:ext cx="4947197" cy="1675247"/>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6E3EE0C8-E6AC-64DD-BC4B-F4771F2C80C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242866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larger dark blue bl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617ED9-AD2C-7846-8A2A-F65889DECA8E}"/>
              </a:ext>
            </a:extLst>
          </p:cNvPr>
          <p:cNvSpPr/>
          <p:nvPr userDrawn="1"/>
        </p:nvSpPr>
        <p:spPr>
          <a:xfrm>
            <a:off x="5403273" y="225631"/>
            <a:ext cx="6530228"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500041A-1C51-2A7C-556A-12142F3F66BF}"/>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291393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289415" y="448805"/>
            <a:ext cx="506438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55EADB0-9663-BEF8-59E2-0A64C03B121F}"/>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24E5B5EF-F645-F2F9-899C-630001D44E0F}"/>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rgbClr val="141A4D"/>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A5552C47-DA3C-57A7-3AF4-A53D0528010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12349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337477" y="2614411"/>
            <a:ext cx="5016322" cy="378884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6337478" y="1243583"/>
            <a:ext cx="5016305" cy="1216281"/>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D55EADB0-9663-BEF8-59E2-0A64C03B121F}"/>
              </a:ext>
              <a:ext uri="{C183D7F6-B498-43B3-948B-1728B52AA6E4}">
                <adec:decorative xmlns:adec="http://schemas.microsoft.com/office/drawing/2017/decorative" val="1"/>
              </a:ext>
            </a:extLst>
          </p:cNvPr>
          <p:cNvCxnSpPr/>
          <p:nvPr userDrawn="1"/>
        </p:nvCxnSpPr>
        <p:spPr>
          <a:xfrm>
            <a:off x="6212373"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24E5B5EF-F645-F2F9-899C-630001D44E0F}"/>
              </a:ext>
            </a:extLst>
          </p:cNvPr>
          <p:cNvSpPr>
            <a:spLocks noGrp="1"/>
          </p:cNvSpPr>
          <p:nvPr>
            <p:ph type="body" sz="quarter" idx="10" hasCustomPrompt="1"/>
          </p:nvPr>
        </p:nvSpPr>
        <p:spPr>
          <a:xfrm>
            <a:off x="6337479"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911750D5-7A44-C804-B747-0ABEEB79B8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420442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337477" y="2614411"/>
            <a:ext cx="5016322" cy="378884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6337478" y="1243583"/>
            <a:ext cx="5016305" cy="1216281"/>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911750D5-7A44-C804-B747-0ABEEB79B8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208206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E16285-FB98-2E4A-9039-22F3ED904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EBD7C-ECB2-4540-98B1-CB88B8312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BCAC4-BA8B-E74E-87F7-3CACF3993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9E80F-6480-2647-801C-9936FFA30B81}" type="datetimeFigureOut">
              <a:rPr lang="en-US" smtClean="0"/>
              <a:t>10/12/2023</a:t>
            </a:fld>
            <a:endParaRPr lang="en-US"/>
          </a:p>
        </p:txBody>
      </p:sp>
      <p:sp>
        <p:nvSpPr>
          <p:cNvPr id="5" name="Footer Placeholder 4">
            <a:extLst>
              <a:ext uri="{FF2B5EF4-FFF2-40B4-BE49-F238E27FC236}">
                <a16:creationId xmlns:a16="http://schemas.microsoft.com/office/drawing/2014/main" id="{015D9F52-980C-DF4E-AB93-AF059B1B2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A822CC-915D-884A-824D-70FDFA6FEC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CA78B-4E23-974D-8065-6A8C173E8A5F}" type="slidenum">
              <a:rPr lang="en-US" smtClean="0"/>
              <a:t>‹#›</a:t>
            </a:fld>
            <a:endParaRPr lang="en-US"/>
          </a:p>
        </p:txBody>
      </p:sp>
      <p:sp>
        <p:nvSpPr>
          <p:cNvPr id="7" name="Slide Number Placeholder 5">
            <a:extLst>
              <a:ext uri="{FF2B5EF4-FFF2-40B4-BE49-F238E27FC236}">
                <a16:creationId xmlns:a16="http://schemas.microsoft.com/office/drawing/2014/main" id="{3FA8C180-B480-E943-73FF-2389A8FD8663}"/>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1113636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2" r:id="rId4"/>
    <p:sldLayoutId id="2147483676" r:id="rId5"/>
    <p:sldLayoutId id="2147483678" r:id="rId6"/>
    <p:sldLayoutId id="2147483679" r:id="rId7"/>
    <p:sldLayoutId id="2147483680" r:id="rId8"/>
    <p:sldLayoutId id="2147483681" r:id="rId9"/>
    <p:sldLayoutId id="2147483683" r:id="rId10"/>
    <p:sldLayoutId id="2147483684" r:id="rId11"/>
    <p:sldLayoutId id="2147483685" r:id="rId12"/>
    <p:sldLayoutId id="2147483686"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Lst>
  <p:txStyles>
    <p:title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hyperlink" Target="http://nrsforu.com/" TargetMode="External"/><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hyperlink" Target="http://nationwide.com/myretirement" TargetMode="External"/><Relationship Id="rId7" Type="http://schemas.openxmlformats.org/officeDocument/2006/relationships/image" Target="../media/image27.sv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hyperlink" Target="http://nationwide.com/realtirement" TargetMode="Externa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1156F6-9175-AB2D-460B-FD8AB4912090}"/>
              </a:ext>
            </a:extLst>
          </p:cNvPr>
          <p:cNvSpPr>
            <a:spLocks noGrp="1"/>
          </p:cNvSpPr>
          <p:nvPr>
            <p:ph type="title" idx="4294967295"/>
          </p:nvPr>
        </p:nvSpPr>
        <p:spPr>
          <a:xfrm>
            <a:off x="838200" y="214385"/>
            <a:ext cx="10515600" cy="1325563"/>
          </a:xfrm>
        </p:spPr>
        <p:txBody>
          <a:bodyPr/>
          <a:lstStyle/>
          <a:p>
            <a:pPr algn="ctr"/>
            <a:r>
              <a:rPr lang="en-US" b="1">
                <a:solidFill>
                  <a:srgbClr val="FF0000"/>
                </a:solidFill>
                <a:latin typeface="Arial" panose="020B0604020202020204" pitchFamily="34" charset="0"/>
                <a:cs typeface="Arial" panose="020B0604020202020204" pitchFamily="34" charset="0"/>
              </a:rPr>
              <a:t>Instructions</a:t>
            </a:r>
            <a:r>
              <a:rPr lang="en-US" b="1" baseline="0">
                <a:solidFill>
                  <a:srgbClr val="FF0000"/>
                </a:solidFill>
                <a:latin typeface="Arial" panose="020B0604020202020204" pitchFamily="34" charset="0"/>
                <a:cs typeface="Arial" panose="020B0604020202020204" pitchFamily="34" charset="0"/>
              </a:rPr>
              <a:t> for speakers</a:t>
            </a:r>
            <a:endParaRPr lang="en-US" b="1">
              <a:solidFill>
                <a:srgbClr val="FF0000"/>
              </a:solidFill>
              <a:latin typeface="Arial" panose="020B0604020202020204" pitchFamily="34" charset="0"/>
              <a:cs typeface="Arial" panose="020B0604020202020204" pitchFamily="34" charset="0"/>
            </a:endParaRPr>
          </a:p>
        </p:txBody>
      </p:sp>
      <p:sp>
        <p:nvSpPr>
          <p:cNvPr id="6" name="TextBox 1">
            <a:extLst>
              <a:ext uri="{FF2B5EF4-FFF2-40B4-BE49-F238E27FC236}">
                <a16:creationId xmlns:a16="http://schemas.microsoft.com/office/drawing/2014/main" id="{B5900F98-69F6-AB3F-77FE-E7A7E615EE14}"/>
              </a:ext>
            </a:extLst>
          </p:cNvPr>
          <p:cNvSpPr txBox="1">
            <a:spLocks/>
          </p:cNvSpPr>
          <p:nvPr/>
        </p:nvSpPr>
        <p:spPr>
          <a:xfrm>
            <a:off x="1050663" y="1552848"/>
            <a:ext cx="10090674" cy="50907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a:ln>
                  <a:noFill/>
                </a:ln>
                <a:solidFill>
                  <a:srgbClr val="FF0000"/>
                </a:solidFill>
                <a:effectLst/>
                <a:uLnTx/>
                <a:uFillTx/>
                <a:latin typeface="Arial"/>
                <a:ea typeface="+mj-ea"/>
                <a:cs typeface="+mj-cs"/>
              </a:rPr>
              <a:t>Remove this instructional page before presenting</a:t>
            </a:r>
          </a:p>
          <a:p>
            <a:pPr marL="0" marR="0" lvl="0" indent="0" algn="l" defTabSz="914400" rtl="0" eaLnBrk="1" fontAlgn="auto" latinLnBrk="0" hangingPunct="1">
              <a:lnSpc>
                <a:spcPct val="112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Arial"/>
              <a:ea typeface="+mj-ea"/>
              <a:cs typeface="+mj-c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a:ea typeface="+mj-ea"/>
                <a:cs typeface="+mj-cs"/>
              </a:rPr>
              <a:t>REMOVING PAGES</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This presentation template is created to be used by all sectors; some pages might not be applicable for your audience, and those pages may be removed</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You may remove pages that are marked “optional” in the speaker notes section</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All other pages that are not marked “optional” are all </a:t>
            </a:r>
            <a:r>
              <a:rPr kumimoji="0" lang="en-US" sz="1600" b="0" i="0" u="sng" strike="noStrike" kern="1200" cap="none" spc="0" normalizeH="0" baseline="0" noProof="0" dirty="0">
                <a:ln>
                  <a:noFill/>
                </a:ln>
                <a:solidFill>
                  <a:srgbClr val="FF0000"/>
                </a:solidFill>
                <a:effectLst/>
                <a:uLnTx/>
                <a:uFillTx/>
                <a:latin typeface="Arial"/>
                <a:ea typeface="+mj-ea"/>
                <a:cs typeface="+mj-cs"/>
              </a:rPr>
              <a:t>required pages</a:t>
            </a:r>
            <a:r>
              <a:rPr kumimoji="0" lang="en-US" sz="1600" b="0" i="0" u="none" strike="noStrike" kern="1200" cap="none" spc="0" normalizeH="0" baseline="0" noProof="0" dirty="0">
                <a:ln>
                  <a:noFill/>
                </a:ln>
                <a:solidFill>
                  <a:srgbClr val="FF0000"/>
                </a:solidFill>
                <a:effectLst/>
                <a:uLnTx/>
                <a:uFillTx/>
                <a:latin typeface="Arial"/>
                <a:ea typeface="+mj-ea"/>
                <a:cs typeface="+mj-cs"/>
              </a:rPr>
              <a:t> and cannot be removed</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0000"/>
              </a:solidFill>
              <a:effectLst/>
              <a:uLnTx/>
              <a:uFillTx/>
              <a:latin typeface="Arial"/>
              <a:ea typeface="+mj-ea"/>
              <a:cs typeface="+mj-c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a:ea typeface="+mj-ea"/>
                <a:cs typeface="+mj-cs"/>
              </a:rPr>
              <a:t>UPDATING PAGE CONTENT</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There are customizable sections in some of the slides indicated by carets, such as &lt;Presenter name&gt;</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Be sure to go through and customize those sections as needed</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Content that is not in carets may not be altered</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0000"/>
              </a:solidFill>
              <a:effectLst/>
              <a:uLnTx/>
              <a:uFillTx/>
              <a:latin typeface="Arial"/>
              <a:ea typeface="+mj-ea"/>
              <a:cs typeface="+mj-c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a:ea typeface="+mj-ea"/>
                <a:cs typeface="+mj-cs"/>
              </a:rPr>
              <a:t>ADDING PAGES</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You may not add slides to this presentation without getting proper Compliance approval</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If you are presenting additional information, you may show any other Compliance-approved materials but do not add them within the PowerPoint</a:t>
            </a:r>
          </a:p>
        </p:txBody>
      </p:sp>
    </p:spTree>
    <p:extLst>
      <p:ext uri="{BB962C8B-B14F-4D97-AF65-F5344CB8AC3E}">
        <p14:creationId xmlns:p14="http://schemas.microsoft.com/office/powerpoint/2010/main" val="226294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483E-6F05-9684-63BE-60E07BDF68C0}"/>
              </a:ext>
            </a:extLst>
          </p:cNvPr>
          <p:cNvSpPr>
            <a:spLocks noGrp="1"/>
          </p:cNvSpPr>
          <p:nvPr>
            <p:ph type="title"/>
          </p:nvPr>
        </p:nvSpPr>
        <p:spPr>
          <a:xfrm>
            <a:off x="1496411" y="1440091"/>
            <a:ext cx="9199178" cy="595493"/>
          </a:xfrm>
        </p:spPr>
        <p:txBody>
          <a:bodyPr>
            <a:noAutofit/>
          </a:bodyPr>
          <a:lstStyle/>
          <a:p>
            <a:r>
              <a:rPr lang="en-US" sz="4400" dirty="0"/>
              <a:t>Start by enrolling in your plan</a:t>
            </a:r>
          </a:p>
        </p:txBody>
      </p:sp>
      <p:sp>
        <p:nvSpPr>
          <p:cNvPr id="5" name="Text Placeholder 4">
            <a:extLst>
              <a:ext uri="{FF2B5EF4-FFF2-40B4-BE49-F238E27FC236}">
                <a16:creationId xmlns:a16="http://schemas.microsoft.com/office/drawing/2014/main" id="{520BFFA8-647E-BBAF-A6DA-ECF81011C84B}"/>
              </a:ext>
            </a:extLst>
          </p:cNvPr>
          <p:cNvSpPr>
            <a:spLocks noGrp="1"/>
          </p:cNvSpPr>
          <p:nvPr>
            <p:ph idx="1"/>
          </p:nvPr>
        </p:nvSpPr>
        <p:spPr>
          <a:xfrm>
            <a:off x="1216678" y="3983235"/>
            <a:ext cx="9750721" cy="1504393"/>
          </a:xfrm>
        </p:spPr>
        <p:txBody>
          <a:bodyPr numCol="3"/>
          <a:lstStyle/>
          <a:p>
            <a:pPr marL="457200" lvl="1" indent="0" algn="ctr">
              <a:buNone/>
            </a:pPr>
            <a:r>
              <a:rPr lang="en-US" dirty="0"/>
              <a:t>Enrolling in a retirement plan is an important </a:t>
            </a:r>
            <a:br>
              <a:rPr lang="en-US" dirty="0"/>
            </a:br>
            <a:r>
              <a:rPr lang="en-US" dirty="0"/>
              <a:t>step in reaching your retirement income goals.</a:t>
            </a:r>
          </a:p>
          <a:p>
            <a:pPr marL="457200" lvl="1" indent="0" algn="ctr">
              <a:buNone/>
            </a:pPr>
            <a:r>
              <a:rPr lang="en-US" dirty="0"/>
              <a:t>The sooner you enroll and begin contributing, the better the chance you’ll achieve your goals. </a:t>
            </a:r>
          </a:p>
          <a:p>
            <a:pPr marL="457200" lvl="1" indent="0" algn="ctr">
              <a:buNone/>
            </a:pPr>
            <a:r>
              <a:rPr lang="en-US" dirty="0"/>
              <a:t>Payroll deductions allow you to save consistently and automatically. </a:t>
            </a:r>
            <a:r>
              <a:rPr lang="en-US" baseline="30000" dirty="0"/>
              <a:t>1</a:t>
            </a:r>
          </a:p>
        </p:txBody>
      </p:sp>
      <p:sp>
        <p:nvSpPr>
          <p:cNvPr id="3" name="Slide Number Placeholder 2">
            <a:extLst>
              <a:ext uri="{FF2B5EF4-FFF2-40B4-BE49-F238E27FC236}">
                <a16:creationId xmlns:a16="http://schemas.microsoft.com/office/drawing/2014/main" id="{C8336E6E-881D-63D1-8981-A86332094C5A}"/>
              </a:ext>
            </a:extLst>
          </p:cNvPr>
          <p:cNvSpPr>
            <a:spLocks noGrp="1"/>
          </p:cNvSpPr>
          <p:nvPr>
            <p:ph type="sldNum" sz="quarter" idx="4294967295"/>
          </p:nvPr>
        </p:nvSpPr>
        <p:spPr>
          <a:xfrm>
            <a:off x="11734800" y="6491288"/>
            <a:ext cx="457200" cy="138112"/>
          </a:xfrm>
        </p:spPr>
        <p:txBody>
          <a:bodyPr/>
          <a:lstStyle/>
          <a:p>
            <a:fld id="{CACD57DD-E820-4B11-80C4-823179BCC2F4}" type="slidenum">
              <a:rPr lang="en-US" smtClean="0">
                <a:solidFill>
                  <a:schemeClr val="bg1"/>
                </a:solidFill>
              </a:rPr>
              <a:pPr/>
              <a:t>10</a:t>
            </a:fld>
            <a:endParaRPr lang="en-US" dirty="0">
              <a:solidFill>
                <a:schemeClr val="bg1"/>
              </a:solidFill>
            </a:endParaRPr>
          </a:p>
        </p:txBody>
      </p:sp>
      <p:sp>
        <p:nvSpPr>
          <p:cNvPr id="4" name="TextBox 3">
            <a:extLst>
              <a:ext uri="{FF2B5EF4-FFF2-40B4-BE49-F238E27FC236}">
                <a16:creationId xmlns:a16="http://schemas.microsoft.com/office/drawing/2014/main" id="{47A9C528-E9DC-C195-422A-650C99B8D4EE}"/>
              </a:ext>
            </a:extLst>
          </p:cNvPr>
          <p:cNvSpPr txBox="1"/>
          <p:nvPr/>
        </p:nvSpPr>
        <p:spPr>
          <a:xfrm>
            <a:off x="1570975" y="6061330"/>
            <a:ext cx="9361484" cy="246221"/>
          </a:xfrm>
          <a:prstGeom prst="rect">
            <a:avLst/>
          </a:prstGeom>
          <a:noFill/>
        </p:spPr>
        <p:txBody>
          <a:bodyPr wrap="square" rtlCol="0">
            <a:spAutoFit/>
          </a:bodyPr>
          <a:lstStyle/>
          <a:p>
            <a:pPr lvl="0">
              <a:defRPr/>
            </a:pPr>
            <a:r>
              <a:rPr lang="en-US" sz="1000" baseline="30000" dirty="0">
                <a:solidFill>
                  <a:schemeClr val="bg1"/>
                </a:solidFill>
                <a:latin typeface="Arial" panose="020B0604020202020204" pitchFamily="34" charset="0"/>
                <a:cs typeface="Arial" panose="020B0604020202020204" pitchFamily="34" charset="0"/>
              </a:rPr>
              <a:t>1 </a:t>
            </a:r>
            <a:r>
              <a:rPr lang="en-US" sz="1000" dirty="0">
                <a:solidFill>
                  <a:schemeClr val="bg1"/>
                </a:solidFill>
                <a:latin typeface="Arial" panose="020B0604020202020204" pitchFamily="34" charset="0"/>
                <a:cs typeface="Arial" panose="020B0604020202020204" pitchFamily="34" charset="0"/>
              </a:rPr>
              <a:t>Not all plans offer this feature</a:t>
            </a:r>
            <a:endParaRPr lang="en-US" sz="1000" baseline="30000" dirty="0">
              <a:solidFill>
                <a:schemeClr val="bg1"/>
              </a:solidFill>
              <a:latin typeface="Arial" panose="020B0604020202020204" pitchFamily="34" charset="0"/>
              <a:cs typeface="Arial" panose="020B0604020202020204" pitchFamily="34" charset="0"/>
            </a:endParaRPr>
          </a:p>
        </p:txBody>
      </p:sp>
      <p:pic>
        <p:nvPicPr>
          <p:cNvPr id="7" name="Picture 6" descr="A green and black piggy bank&#10;&#10;Description automatically generated">
            <a:extLst>
              <a:ext uri="{FF2B5EF4-FFF2-40B4-BE49-F238E27FC236}">
                <a16:creationId xmlns:a16="http://schemas.microsoft.com/office/drawing/2014/main" id="{51794EE3-76CB-5573-24FB-3622C8861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6243" y="2669259"/>
            <a:ext cx="1092200" cy="1079500"/>
          </a:xfrm>
          <a:prstGeom prst="rect">
            <a:avLst/>
          </a:prstGeom>
        </p:spPr>
      </p:pic>
      <p:pic>
        <p:nvPicPr>
          <p:cNvPr id="9" name="Picture 8" descr="A green and black paper with a corner&#10;&#10;Description automatically generated">
            <a:extLst>
              <a:ext uri="{FF2B5EF4-FFF2-40B4-BE49-F238E27FC236}">
                <a16:creationId xmlns:a16="http://schemas.microsoft.com/office/drawing/2014/main" id="{EB444941-62D4-5E25-5FE8-55D71A339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793" y="2609286"/>
            <a:ext cx="1079500" cy="1181100"/>
          </a:xfrm>
          <a:prstGeom prst="rect">
            <a:avLst/>
          </a:prstGeom>
        </p:spPr>
      </p:pic>
      <p:pic>
        <p:nvPicPr>
          <p:cNvPr id="12" name="Picture 11" descr="A green graph with black background&#10;&#10;Description automatically generated">
            <a:extLst>
              <a:ext uri="{FF2B5EF4-FFF2-40B4-BE49-F238E27FC236}">
                <a16:creationId xmlns:a16="http://schemas.microsoft.com/office/drawing/2014/main" id="{DF4A3520-CBFB-8C0E-6893-7E2428B174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8218" y="2604184"/>
            <a:ext cx="1181100" cy="1092200"/>
          </a:xfrm>
          <a:prstGeom prst="rect">
            <a:avLst/>
          </a:prstGeom>
        </p:spPr>
      </p:pic>
    </p:spTree>
    <p:extLst>
      <p:ext uri="{BB962C8B-B14F-4D97-AF65-F5344CB8AC3E}">
        <p14:creationId xmlns:p14="http://schemas.microsoft.com/office/powerpoint/2010/main" val="205345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389A15-6E41-7376-6A55-146D9BE20A19}"/>
              </a:ext>
            </a:extLst>
          </p:cNvPr>
          <p:cNvSpPr>
            <a:spLocks noGrp="1"/>
          </p:cNvSpPr>
          <p:nvPr>
            <p:ph type="title"/>
          </p:nvPr>
        </p:nvSpPr>
        <p:spPr>
          <a:xfrm>
            <a:off x="1492450" y="1115937"/>
            <a:ext cx="9199178" cy="595493"/>
          </a:xfrm>
        </p:spPr>
        <p:txBody>
          <a:bodyPr>
            <a:noAutofit/>
          </a:bodyPr>
          <a:lstStyle/>
          <a:p>
            <a:r>
              <a:rPr lang="en-US" sz="4400" dirty="0"/>
              <a:t>Key benefits of contributing </a:t>
            </a:r>
            <a:br>
              <a:rPr lang="en-US" sz="4400" dirty="0"/>
            </a:br>
            <a:r>
              <a:rPr lang="en-US" sz="4400" dirty="0"/>
              <a:t>to a retirement plan </a:t>
            </a:r>
            <a:br>
              <a:rPr lang="en-US" sz="4400" dirty="0"/>
            </a:br>
            <a:endParaRPr lang="en-US" sz="4400" dirty="0"/>
          </a:p>
        </p:txBody>
      </p:sp>
      <p:sp>
        <p:nvSpPr>
          <p:cNvPr id="8" name="TextBox 7">
            <a:extLst>
              <a:ext uri="{FF2B5EF4-FFF2-40B4-BE49-F238E27FC236}">
                <a16:creationId xmlns:a16="http://schemas.microsoft.com/office/drawing/2014/main" id="{929CC7DD-3AFA-48DE-1200-1096689EA8A9}"/>
              </a:ext>
            </a:extLst>
          </p:cNvPr>
          <p:cNvSpPr txBox="1"/>
          <p:nvPr/>
        </p:nvSpPr>
        <p:spPr>
          <a:xfrm>
            <a:off x="8426860" y="4737877"/>
            <a:ext cx="2852994" cy="615553"/>
          </a:xfrm>
          <a:prstGeom prst="rect">
            <a:avLst/>
          </a:prstGeom>
          <a:noFill/>
          <a:ln>
            <a:noFill/>
          </a:ln>
        </p:spPr>
        <p:txBody>
          <a:bodyPr wrap="square" lIns="0" tIns="0" rIns="0" bIns="0" rtlCol="0" anchor="t" anchorCtr="0">
            <a:spAutoFit/>
          </a:bodyPr>
          <a:lstStyle/>
          <a:p>
            <a:pPr algn="ctr"/>
            <a:r>
              <a:rPr lang="en-US" sz="2000" b="1" dirty="0">
                <a:solidFill>
                  <a:schemeClr val="accent2"/>
                </a:solidFill>
              </a:rPr>
              <a:t>Averaging out investment costs</a:t>
            </a:r>
            <a:endParaRPr lang="en-US" sz="2000" b="1" baseline="30000" dirty="0">
              <a:solidFill>
                <a:schemeClr val="accent2"/>
              </a:solidFill>
            </a:endParaRPr>
          </a:p>
        </p:txBody>
      </p:sp>
      <p:sp>
        <p:nvSpPr>
          <p:cNvPr id="11" name="TextBox 10">
            <a:extLst>
              <a:ext uri="{FF2B5EF4-FFF2-40B4-BE49-F238E27FC236}">
                <a16:creationId xmlns:a16="http://schemas.microsoft.com/office/drawing/2014/main" id="{E5DADA23-DD92-A74A-9B6A-DB26264AB4A0}"/>
              </a:ext>
            </a:extLst>
          </p:cNvPr>
          <p:cNvSpPr txBox="1"/>
          <p:nvPr/>
        </p:nvSpPr>
        <p:spPr>
          <a:xfrm>
            <a:off x="870715" y="4740563"/>
            <a:ext cx="2730788" cy="307777"/>
          </a:xfrm>
          <a:prstGeom prst="rect">
            <a:avLst/>
          </a:prstGeom>
          <a:noFill/>
          <a:ln>
            <a:noFill/>
          </a:ln>
        </p:spPr>
        <p:txBody>
          <a:bodyPr wrap="square" lIns="0" tIns="0" rIns="0" bIns="0" rtlCol="0" anchor="t" anchorCtr="0">
            <a:spAutoFit/>
          </a:bodyPr>
          <a:lstStyle/>
          <a:p>
            <a:pPr algn="ctr"/>
            <a:r>
              <a:rPr lang="en-US" sz="2000" b="1" dirty="0">
                <a:solidFill>
                  <a:srgbClr val="6ECFB2"/>
                </a:solidFill>
                <a:ea typeface="Arial" charset="0"/>
                <a:cs typeface="Arial" charset="0"/>
                <a:sym typeface="Calibri"/>
              </a:rPr>
              <a:t>Tax advantages </a:t>
            </a:r>
          </a:p>
        </p:txBody>
      </p:sp>
      <p:sp>
        <p:nvSpPr>
          <p:cNvPr id="12" name="TextBox 11">
            <a:extLst>
              <a:ext uri="{FF2B5EF4-FFF2-40B4-BE49-F238E27FC236}">
                <a16:creationId xmlns:a16="http://schemas.microsoft.com/office/drawing/2014/main" id="{5976E78F-A869-5FC1-4EA5-BCF8E9D39AC8}"/>
              </a:ext>
            </a:extLst>
          </p:cNvPr>
          <p:cNvSpPr txBox="1"/>
          <p:nvPr/>
        </p:nvSpPr>
        <p:spPr>
          <a:xfrm>
            <a:off x="4754980" y="4740563"/>
            <a:ext cx="2682040" cy="307777"/>
          </a:xfrm>
          <a:prstGeom prst="rect">
            <a:avLst/>
          </a:prstGeom>
          <a:noFill/>
          <a:ln>
            <a:noFill/>
          </a:ln>
        </p:spPr>
        <p:txBody>
          <a:bodyPr wrap="square" lIns="0" tIns="0" rIns="0" bIns="0" rtlCol="0" anchor="t" anchorCtr="0">
            <a:spAutoFit/>
          </a:bodyPr>
          <a:lstStyle/>
          <a:p>
            <a:pPr algn="ctr"/>
            <a:r>
              <a:rPr lang="en-US" sz="2000" b="1" dirty="0">
                <a:solidFill>
                  <a:schemeClr val="accent2"/>
                </a:solidFill>
              </a:rPr>
              <a:t>Compounding</a:t>
            </a:r>
          </a:p>
        </p:txBody>
      </p:sp>
      <p:cxnSp>
        <p:nvCxnSpPr>
          <p:cNvPr id="4" name="Straight Connector 3">
            <a:extLst>
              <a:ext uri="{FF2B5EF4-FFF2-40B4-BE49-F238E27FC236}">
                <a16:creationId xmlns:a16="http://schemas.microsoft.com/office/drawing/2014/main" id="{E0B1C36A-4CC2-0956-A27C-11AB362CCD4C}"/>
              </a:ext>
              <a:ext uri="{C183D7F6-B498-43B3-948B-1728B52AA6E4}">
                <adec:decorative xmlns:adec="http://schemas.microsoft.com/office/drawing/2017/decorative" val="1"/>
              </a:ext>
            </a:extLst>
          </p:cNvPr>
          <p:cNvCxnSpPr>
            <a:cxnSpLocks/>
          </p:cNvCxnSpPr>
          <p:nvPr/>
        </p:nvCxnSpPr>
        <p:spPr>
          <a:xfrm>
            <a:off x="8003703" y="3123271"/>
            <a:ext cx="0" cy="2230159"/>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964BA1-56B7-3CE8-6746-150C90D78256}"/>
              </a:ext>
              <a:ext uri="{C183D7F6-B498-43B3-948B-1728B52AA6E4}">
                <adec:decorative xmlns:adec="http://schemas.microsoft.com/office/drawing/2017/decorative" val="1"/>
              </a:ext>
            </a:extLst>
          </p:cNvPr>
          <p:cNvCxnSpPr>
            <a:cxnSpLocks/>
          </p:cNvCxnSpPr>
          <p:nvPr/>
        </p:nvCxnSpPr>
        <p:spPr>
          <a:xfrm>
            <a:off x="4193703" y="3123271"/>
            <a:ext cx="0" cy="2230159"/>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green graph with black background&#10;&#10;Description automatically generated">
            <a:extLst>
              <a:ext uri="{FF2B5EF4-FFF2-40B4-BE49-F238E27FC236}">
                <a16:creationId xmlns:a16="http://schemas.microsoft.com/office/drawing/2014/main" id="{D5772FC6-FC88-C42E-ED5A-2E27E1430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790" y="3081135"/>
            <a:ext cx="1650421" cy="1526196"/>
          </a:xfrm>
          <a:prstGeom prst="rect">
            <a:avLst/>
          </a:prstGeom>
        </p:spPr>
      </p:pic>
      <p:pic>
        <p:nvPicPr>
          <p:cNvPr id="7" name="Picture 6" descr="A green tick in a circle&#10;&#10;Description automatically generated">
            <a:extLst>
              <a:ext uri="{FF2B5EF4-FFF2-40B4-BE49-F238E27FC236}">
                <a16:creationId xmlns:a16="http://schemas.microsoft.com/office/drawing/2014/main" id="{E9E708D2-591E-12CA-BE2A-6935B63BF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959" y="3097464"/>
            <a:ext cx="1638300" cy="1473200"/>
          </a:xfrm>
          <a:prstGeom prst="rect">
            <a:avLst/>
          </a:prstGeom>
        </p:spPr>
      </p:pic>
      <p:pic>
        <p:nvPicPr>
          <p:cNvPr id="13" name="Picture 12" descr="A green dollar sign on a black background&#10;&#10;Description automatically generated">
            <a:extLst>
              <a:ext uri="{FF2B5EF4-FFF2-40B4-BE49-F238E27FC236}">
                <a16:creationId xmlns:a16="http://schemas.microsoft.com/office/drawing/2014/main" id="{342CAC75-7663-D882-F9F5-85A98C4EDD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8057" y="3228545"/>
            <a:ext cx="990600" cy="1320800"/>
          </a:xfrm>
          <a:prstGeom prst="rect">
            <a:avLst/>
          </a:prstGeom>
        </p:spPr>
      </p:pic>
    </p:spTree>
    <p:extLst>
      <p:ext uri="{BB962C8B-B14F-4D97-AF65-F5344CB8AC3E}">
        <p14:creationId xmlns:p14="http://schemas.microsoft.com/office/powerpoint/2010/main" val="277376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12E895A-3A9D-566D-1351-A5D576E6984E}"/>
              </a:ext>
              <a:ext uri="{C183D7F6-B498-43B3-948B-1728B52AA6E4}">
                <adec:decorative xmlns:adec="http://schemas.microsoft.com/office/drawing/2017/decorative" val="1"/>
              </a:ext>
            </a:extLst>
          </p:cNvPr>
          <p:cNvCxnSpPr>
            <a:cxnSpLocks/>
          </p:cNvCxnSpPr>
          <p:nvPr/>
        </p:nvCxnSpPr>
        <p:spPr>
          <a:xfrm>
            <a:off x="3280021" y="2886205"/>
            <a:ext cx="0" cy="2660156"/>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FB4216-1614-9FD7-B029-065F48134A58}"/>
              </a:ext>
            </a:extLst>
          </p:cNvPr>
          <p:cNvSpPr txBox="1"/>
          <p:nvPr/>
        </p:nvSpPr>
        <p:spPr>
          <a:xfrm>
            <a:off x="8772039" y="4602409"/>
            <a:ext cx="2893015" cy="615553"/>
          </a:xfrm>
          <a:prstGeom prst="rect">
            <a:avLst/>
          </a:prstGeom>
          <a:noFill/>
          <a:ln>
            <a:noFill/>
          </a:ln>
        </p:spPr>
        <p:txBody>
          <a:bodyPr wrap="square" lIns="0" tIns="0" rIns="0" bIns="0" rtlCol="0" anchor="t" anchorCtr="0">
            <a:spAutoFit/>
          </a:bodyPr>
          <a:lstStyle/>
          <a:p>
            <a:pPr algn="ctr"/>
            <a:r>
              <a:rPr lang="en-US" sz="2000" b="1" dirty="0">
                <a:solidFill>
                  <a:schemeClr val="accent2"/>
                </a:solidFill>
              </a:rPr>
              <a:t>Potential </a:t>
            </a:r>
            <a:br>
              <a:rPr lang="en-US" sz="2000" b="1" dirty="0">
                <a:solidFill>
                  <a:schemeClr val="accent2"/>
                </a:solidFill>
              </a:rPr>
            </a:br>
            <a:r>
              <a:rPr lang="en-US" sz="2000" b="1" dirty="0">
                <a:solidFill>
                  <a:schemeClr val="accent2"/>
                </a:solidFill>
              </a:rPr>
              <a:t>employer match</a:t>
            </a:r>
            <a:r>
              <a:rPr lang="en-US" sz="2000" b="1" baseline="30000" dirty="0">
                <a:solidFill>
                  <a:schemeClr val="accent2"/>
                </a:solidFill>
              </a:rPr>
              <a:t>1</a:t>
            </a:r>
          </a:p>
        </p:txBody>
      </p:sp>
      <p:sp>
        <p:nvSpPr>
          <p:cNvPr id="9" name="TextBox 8">
            <a:extLst>
              <a:ext uri="{FF2B5EF4-FFF2-40B4-BE49-F238E27FC236}">
                <a16:creationId xmlns:a16="http://schemas.microsoft.com/office/drawing/2014/main" id="{A2CE381B-436A-61E8-98B7-6BFBF0EA3AC8}"/>
              </a:ext>
            </a:extLst>
          </p:cNvPr>
          <p:cNvSpPr txBox="1"/>
          <p:nvPr/>
        </p:nvSpPr>
        <p:spPr>
          <a:xfrm>
            <a:off x="549233" y="4605095"/>
            <a:ext cx="2730788" cy="307777"/>
          </a:xfrm>
          <a:prstGeom prst="rect">
            <a:avLst/>
          </a:prstGeom>
          <a:noFill/>
          <a:ln>
            <a:noFill/>
          </a:ln>
        </p:spPr>
        <p:txBody>
          <a:bodyPr wrap="square" lIns="0" tIns="0" rIns="0" bIns="0" rtlCol="0" anchor="t" anchorCtr="0">
            <a:spAutoFit/>
          </a:bodyPr>
          <a:lstStyle/>
          <a:p>
            <a:pPr algn="ctr"/>
            <a:r>
              <a:rPr lang="en-US" sz="2000" b="1" dirty="0">
                <a:solidFill>
                  <a:srgbClr val="6ECFB2"/>
                </a:solidFill>
                <a:ea typeface="Arial" charset="0"/>
                <a:cs typeface="Arial" charset="0"/>
                <a:sym typeface="Calibri"/>
              </a:rPr>
              <a:t>Tax advantages </a:t>
            </a:r>
          </a:p>
        </p:txBody>
      </p:sp>
      <p:sp>
        <p:nvSpPr>
          <p:cNvPr id="10" name="TextBox 9">
            <a:extLst>
              <a:ext uri="{FF2B5EF4-FFF2-40B4-BE49-F238E27FC236}">
                <a16:creationId xmlns:a16="http://schemas.microsoft.com/office/drawing/2014/main" id="{2C47FB96-DB7F-D8A7-080F-E4652A38637A}"/>
              </a:ext>
            </a:extLst>
          </p:cNvPr>
          <p:cNvSpPr txBox="1"/>
          <p:nvPr/>
        </p:nvSpPr>
        <p:spPr>
          <a:xfrm>
            <a:off x="3259383" y="4605095"/>
            <a:ext cx="2682040" cy="307777"/>
          </a:xfrm>
          <a:prstGeom prst="rect">
            <a:avLst/>
          </a:prstGeom>
          <a:noFill/>
          <a:ln>
            <a:noFill/>
          </a:ln>
        </p:spPr>
        <p:txBody>
          <a:bodyPr wrap="square" lIns="0" tIns="0" rIns="0" bIns="0" rtlCol="0" anchor="t" anchorCtr="0">
            <a:spAutoFit/>
          </a:bodyPr>
          <a:lstStyle/>
          <a:p>
            <a:pPr algn="ctr"/>
            <a:r>
              <a:rPr lang="en-US" sz="2000" b="1" dirty="0">
                <a:solidFill>
                  <a:schemeClr val="accent2"/>
                </a:solidFill>
              </a:rPr>
              <a:t>Compounding</a:t>
            </a:r>
          </a:p>
        </p:txBody>
      </p:sp>
      <p:cxnSp>
        <p:nvCxnSpPr>
          <p:cNvPr id="18" name="Straight Connector 17">
            <a:extLst>
              <a:ext uri="{FF2B5EF4-FFF2-40B4-BE49-F238E27FC236}">
                <a16:creationId xmlns:a16="http://schemas.microsoft.com/office/drawing/2014/main" id="{876F4075-768B-8D9A-6EB3-8F3864A7FFD4}"/>
              </a:ext>
              <a:ext uri="{C183D7F6-B498-43B3-948B-1728B52AA6E4}">
                <adec:decorative xmlns:adec="http://schemas.microsoft.com/office/drawing/2017/decorative" val="1"/>
              </a:ext>
            </a:extLst>
          </p:cNvPr>
          <p:cNvCxnSpPr>
            <a:cxnSpLocks/>
          </p:cNvCxnSpPr>
          <p:nvPr/>
        </p:nvCxnSpPr>
        <p:spPr>
          <a:xfrm>
            <a:off x="8656024" y="2886205"/>
            <a:ext cx="0" cy="2660156"/>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98035CE-3D67-0A92-4163-DB42AE464D9E}"/>
              </a:ext>
            </a:extLst>
          </p:cNvPr>
          <p:cNvSpPr txBox="1"/>
          <p:nvPr/>
        </p:nvSpPr>
        <p:spPr>
          <a:xfrm>
            <a:off x="1570974" y="6196238"/>
            <a:ext cx="9905405" cy="246221"/>
          </a:xfrm>
          <a:prstGeom prst="rect">
            <a:avLst/>
          </a:prstGeom>
          <a:noFill/>
        </p:spPr>
        <p:txBody>
          <a:bodyPr wrap="square" rtlCol="0">
            <a:spAutoFit/>
          </a:bodyPr>
          <a:lstStyle/>
          <a:p>
            <a:r>
              <a:rPr lang="en-US" sz="1000" baseline="30000" dirty="0">
                <a:solidFill>
                  <a:schemeClr val="bg1"/>
                </a:solidFill>
                <a:latin typeface="Arial" panose="020B0604020202020204" pitchFamily="34" charset="0"/>
                <a:cs typeface="Arial" panose="020B0604020202020204" pitchFamily="34" charset="0"/>
              </a:rPr>
              <a:t>1 </a:t>
            </a:r>
            <a:r>
              <a:rPr lang="en-US" sz="1000" dirty="0">
                <a:solidFill>
                  <a:schemeClr val="bg1"/>
                </a:solidFill>
              </a:rPr>
              <a:t>If offered by your employer</a:t>
            </a:r>
            <a:endParaRPr lang="en-US" sz="1000" dirty="0">
              <a:solidFill>
                <a:schemeClr val="bg1"/>
              </a:solidFill>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F0B754B5-F5C0-B072-AEB3-2EE196179BB1}"/>
              </a:ext>
              <a:ext uri="{C183D7F6-B498-43B3-948B-1728B52AA6E4}">
                <adec:decorative xmlns:adec="http://schemas.microsoft.com/office/drawing/2017/decorative" val="1"/>
              </a:ext>
            </a:extLst>
          </p:cNvPr>
          <p:cNvCxnSpPr>
            <a:cxnSpLocks/>
          </p:cNvCxnSpPr>
          <p:nvPr/>
        </p:nvCxnSpPr>
        <p:spPr>
          <a:xfrm>
            <a:off x="5901301" y="2886205"/>
            <a:ext cx="0" cy="2660156"/>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3AD6CA6-474D-1120-5D16-1B198498739D}"/>
              </a:ext>
            </a:extLst>
          </p:cNvPr>
          <p:cNvSpPr txBox="1"/>
          <p:nvPr/>
        </p:nvSpPr>
        <p:spPr>
          <a:xfrm>
            <a:off x="5911143" y="4605095"/>
            <a:ext cx="2682040" cy="615553"/>
          </a:xfrm>
          <a:prstGeom prst="rect">
            <a:avLst/>
          </a:prstGeom>
          <a:noFill/>
          <a:ln>
            <a:noFill/>
          </a:ln>
        </p:spPr>
        <p:txBody>
          <a:bodyPr wrap="square" lIns="0" tIns="0" rIns="0" bIns="0" rtlCol="0" anchor="t" anchorCtr="0">
            <a:spAutoFit/>
          </a:bodyPr>
          <a:lstStyle/>
          <a:p>
            <a:pPr algn="ctr"/>
            <a:r>
              <a:rPr lang="en-US" sz="2000" b="1" dirty="0">
                <a:solidFill>
                  <a:schemeClr val="accent2"/>
                </a:solidFill>
              </a:rPr>
              <a:t>Averaging out investment costs</a:t>
            </a:r>
          </a:p>
        </p:txBody>
      </p:sp>
      <p:sp>
        <p:nvSpPr>
          <p:cNvPr id="13" name="Title 2">
            <a:extLst>
              <a:ext uri="{FF2B5EF4-FFF2-40B4-BE49-F238E27FC236}">
                <a16:creationId xmlns:a16="http://schemas.microsoft.com/office/drawing/2014/main" id="{4DD95C83-6A8E-DC1A-DE7B-8C5ACF3ECA27}"/>
              </a:ext>
            </a:extLst>
          </p:cNvPr>
          <p:cNvSpPr>
            <a:spLocks noGrp="1"/>
          </p:cNvSpPr>
          <p:nvPr>
            <p:ph type="title"/>
          </p:nvPr>
        </p:nvSpPr>
        <p:spPr>
          <a:xfrm>
            <a:off x="1492450" y="1115937"/>
            <a:ext cx="9199178" cy="595493"/>
          </a:xfrm>
        </p:spPr>
        <p:txBody>
          <a:bodyPr>
            <a:noAutofit/>
          </a:bodyPr>
          <a:lstStyle/>
          <a:p>
            <a:r>
              <a:rPr lang="en-US" sz="4400" dirty="0"/>
              <a:t>Key benefits of contributing </a:t>
            </a:r>
            <a:br>
              <a:rPr lang="en-US" sz="4400" dirty="0"/>
            </a:br>
            <a:r>
              <a:rPr lang="en-US" sz="4400" dirty="0"/>
              <a:t>to a retirement plan </a:t>
            </a:r>
            <a:br>
              <a:rPr lang="en-US" sz="4400" dirty="0"/>
            </a:br>
            <a:endParaRPr lang="en-US" sz="4400" dirty="0"/>
          </a:p>
        </p:txBody>
      </p:sp>
      <p:pic>
        <p:nvPicPr>
          <p:cNvPr id="5" name="Picture 4" descr="A green dollar sign on a black background&#10;&#10;Description automatically generated">
            <a:extLst>
              <a:ext uri="{FF2B5EF4-FFF2-40B4-BE49-F238E27FC236}">
                <a16:creationId xmlns:a16="http://schemas.microsoft.com/office/drawing/2014/main" id="{3E775617-FA14-4EFB-201F-7BE5CB374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178" y="3375137"/>
            <a:ext cx="813851" cy="1085135"/>
          </a:xfrm>
          <a:prstGeom prst="rect">
            <a:avLst/>
          </a:prstGeom>
        </p:spPr>
      </p:pic>
      <p:pic>
        <p:nvPicPr>
          <p:cNvPr id="11" name="Picture 10" descr="A green graph with black background&#10;&#10;Description automatically generated">
            <a:extLst>
              <a:ext uri="{FF2B5EF4-FFF2-40B4-BE49-F238E27FC236}">
                <a16:creationId xmlns:a16="http://schemas.microsoft.com/office/drawing/2014/main" id="{56802FDC-505C-7777-75AF-69BFD86B82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0508" y="3199928"/>
            <a:ext cx="1373750" cy="1270349"/>
          </a:xfrm>
          <a:prstGeom prst="rect">
            <a:avLst/>
          </a:prstGeom>
        </p:spPr>
      </p:pic>
      <p:pic>
        <p:nvPicPr>
          <p:cNvPr id="15" name="Picture 14" descr="A green tick in a circle&#10;&#10;Description automatically generated">
            <a:extLst>
              <a:ext uri="{FF2B5EF4-FFF2-40B4-BE49-F238E27FC236}">
                <a16:creationId xmlns:a16="http://schemas.microsoft.com/office/drawing/2014/main" id="{78CBF95D-1E22-94F3-F9CA-7AC2E6C48D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451" y="3187956"/>
            <a:ext cx="1439344" cy="1294294"/>
          </a:xfrm>
          <a:prstGeom prst="rect">
            <a:avLst/>
          </a:prstGeom>
        </p:spPr>
      </p:pic>
      <p:pic>
        <p:nvPicPr>
          <p:cNvPr id="17" name="Picture 16" descr="A green and black handshake&#10;&#10;Description automatically generated">
            <a:extLst>
              <a:ext uri="{FF2B5EF4-FFF2-40B4-BE49-F238E27FC236}">
                <a16:creationId xmlns:a16="http://schemas.microsoft.com/office/drawing/2014/main" id="{C2F17364-364E-257C-DC22-7E4349B8E0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7059" y="2970114"/>
            <a:ext cx="1549381" cy="1651699"/>
          </a:xfrm>
          <a:prstGeom prst="rect">
            <a:avLst/>
          </a:prstGeom>
        </p:spPr>
      </p:pic>
    </p:spTree>
    <p:extLst>
      <p:ext uri="{BB962C8B-B14F-4D97-AF65-F5344CB8AC3E}">
        <p14:creationId xmlns:p14="http://schemas.microsoft.com/office/powerpoint/2010/main" val="65776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D99E59-0EEE-1413-67FE-BB31501CF00E}"/>
              </a:ext>
            </a:extLst>
          </p:cNvPr>
          <p:cNvSpPr>
            <a:spLocks noGrp="1"/>
          </p:cNvSpPr>
          <p:nvPr>
            <p:ph type="title"/>
          </p:nvPr>
        </p:nvSpPr>
        <p:spPr>
          <a:xfrm>
            <a:off x="2004554" y="1076653"/>
            <a:ext cx="8182891" cy="1169556"/>
          </a:xfrm>
        </p:spPr>
        <p:txBody>
          <a:bodyPr>
            <a:noAutofit/>
          </a:bodyPr>
          <a:lstStyle/>
          <a:p>
            <a:r>
              <a:rPr lang="en-US" sz="4400" dirty="0"/>
              <a:t>Tax Advantages</a:t>
            </a:r>
          </a:p>
        </p:txBody>
      </p:sp>
      <p:sp>
        <p:nvSpPr>
          <p:cNvPr id="7" name="Content Placeholder 6">
            <a:extLst>
              <a:ext uri="{FF2B5EF4-FFF2-40B4-BE49-F238E27FC236}">
                <a16:creationId xmlns:a16="http://schemas.microsoft.com/office/drawing/2014/main" id="{8E72ED49-F274-B6ED-B137-0FD8EC89E97A}"/>
              </a:ext>
            </a:extLst>
          </p:cNvPr>
          <p:cNvSpPr>
            <a:spLocks noGrp="1"/>
          </p:cNvSpPr>
          <p:nvPr>
            <p:ph idx="1"/>
          </p:nvPr>
        </p:nvSpPr>
        <p:spPr>
          <a:xfrm>
            <a:off x="1097427" y="4736794"/>
            <a:ext cx="9997145" cy="707886"/>
          </a:xfrm>
        </p:spPr>
        <p:txBody>
          <a:bodyPr>
            <a:normAutofit/>
          </a:bodyPr>
          <a:lstStyle/>
          <a:p>
            <a:pPr marL="0" indent="0" algn="ctr">
              <a:buClr>
                <a:srgbClr val="75C1B7"/>
              </a:buClr>
              <a:buNone/>
            </a:pPr>
            <a:br>
              <a:rPr lang="en-US" baseline="30000"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You may be eligible for an IRS Saver’s Credit for retirement plan contributions.</a:t>
            </a:r>
          </a:p>
        </p:txBody>
      </p:sp>
      <p:sp>
        <p:nvSpPr>
          <p:cNvPr id="3" name="TextBox 2">
            <a:extLst>
              <a:ext uri="{FF2B5EF4-FFF2-40B4-BE49-F238E27FC236}">
                <a16:creationId xmlns:a16="http://schemas.microsoft.com/office/drawing/2014/main" id="{C78EF6C7-D7B2-D654-44B4-433FAD74A612}"/>
              </a:ext>
            </a:extLst>
          </p:cNvPr>
          <p:cNvSpPr txBox="1"/>
          <p:nvPr/>
        </p:nvSpPr>
        <p:spPr>
          <a:xfrm>
            <a:off x="1570975" y="5888316"/>
            <a:ext cx="9627111" cy="707886"/>
          </a:xfrm>
          <a:prstGeom prst="rect">
            <a:avLst/>
          </a:prstGeom>
          <a:noFill/>
        </p:spPr>
        <p:txBody>
          <a:bodyPr wrap="square" rtlCol="0">
            <a:spAutoFit/>
          </a:bodyPr>
          <a:lstStyle/>
          <a:p>
            <a:r>
              <a:rPr lang="en-US" sz="1000" baseline="30000" dirty="0">
                <a:latin typeface="Arial" panose="020B0604020202020204" pitchFamily="34" charset="0"/>
                <a:cs typeface="Arial" panose="020B0604020202020204" pitchFamily="34" charset="0"/>
              </a:rPr>
              <a:t>1</a:t>
            </a:r>
            <a:r>
              <a:rPr lang="en-US" sz="1000" dirty="0">
                <a:latin typeface="Arial" panose="020B0604020202020204" pitchFamily="34" charset="0"/>
                <a:cs typeface="Arial" panose="020B0604020202020204" pitchFamily="34" charset="0"/>
              </a:rPr>
              <a:t> Withdrawals made before age 59½ may be subject to a 10% penalty. Withdrawals from a 457(b) plan may be taken without penalty if you are no longer employed by the plan sponsor, regardless of age, or for a qualifying hardship.</a:t>
            </a:r>
          </a:p>
          <a:p>
            <a:r>
              <a:rPr lang="en-US" sz="1000" baseline="30000" dirty="0">
                <a:effectLst/>
                <a:latin typeface="Arial" panose="020B0604020202020204" pitchFamily="34" charset="0"/>
                <a:cs typeface="Arial" panose="020B0604020202020204" pitchFamily="34" charset="0"/>
              </a:rPr>
              <a:t>2</a:t>
            </a:r>
            <a:r>
              <a:rPr lang="en-US" sz="1000" dirty="0">
                <a:effectLst/>
                <a:latin typeface="Arial" panose="020B0604020202020204" pitchFamily="34" charset="0"/>
                <a:cs typeface="Arial" panose="020B0604020202020204" pitchFamily="34" charset="0"/>
              </a:rPr>
              <a:t> Roth contributions are always withdrawn tax-free. Earnings can be withdrawn tax-free if the account has been open for at least 5 years and one or more of the following conditions is met: age 59½ or older, disability, qualified first-time home purchase or death. </a:t>
            </a:r>
            <a:endParaRPr lang="en-US" sz="1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C501317-920A-D94A-0EC6-090AC8A5A178}"/>
              </a:ext>
            </a:extLst>
          </p:cNvPr>
          <p:cNvSpPr txBox="1"/>
          <p:nvPr/>
        </p:nvSpPr>
        <p:spPr>
          <a:xfrm>
            <a:off x="1385957" y="2240718"/>
            <a:ext cx="10426292" cy="2954655"/>
          </a:xfrm>
          <a:prstGeom prst="rect">
            <a:avLst/>
          </a:prstGeom>
          <a:noFill/>
        </p:spPr>
        <p:txBody>
          <a:bodyPr wrap="square" numCol="2">
            <a:spAutoFit/>
          </a:bodyPr>
          <a:lstStyle/>
          <a:p>
            <a:pPr marL="0" indent="0">
              <a:spcAft>
                <a:spcPts val="600"/>
              </a:spcAft>
              <a:buClr>
                <a:srgbClr val="75C1B7"/>
              </a:buClr>
              <a:buNone/>
            </a:pPr>
            <a:r>
              <a:rPr lang="en-US" sz="2000" b="1" dirty="0">
                <a:latin typeface="Arial" panose="020B0604020202020204" pitchFamily="34" charset="0"/>
                <a:cs typeface="Arial" panose="020B0604020202020204" pitchFamily="34" charset="0"/>
              </a:rPr>
              <a:t>For traditional 401(k),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403(b) and 457(b) plans: </a:t>
            </a:r>
          </a:p>
          <a:p>
            <a:pPr marL="285750" indent="-285750">
              <a:spcAft>
                <a:spcPts val="600"/>
              </a:spcAft>
              <a:buClr>
                <a:srgbClr val="131A4D"/>
              </a:buClr>
              <a:buFont typeface="Arial" panose="020B0604020202020204" pitchFamily="34" charset="0"/>
              <a:buChar char="•"/>
            </a:pPr>
            <a:r>
              <a:rPr lang="en-US" sz="1800" dirty="0">
                <a:latin typeface="Arial" panose="020B0604020202020204" pitchFamily="34" charset="0"/>
                <a:cs typeface="Arial" panose="020B0604020202020204" pitchFamily="34" charset="0"/>
              </a:rPr>
              <a:t>Contributions are taken out before taxes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and may lower current income tax</a:t>
            </a:r>
          </a:p>
          <a:p>
            <a:pPr marL="285750" indent="-285750">
              <a:spcAft>
                <a:spcPts val="600"/>
              </a:spcAft>
              <a:buClr>
                <a:srgbClr val="131A4D"/>
              </a:buClr>
              <a:buFont typeface="Arial" panose="020B0604020202020204" pitchFamily="34" charset="0"/>
              <a:buChar char="•"/>
            </a:pPr>
            <a:r>
              <a:rPr lang="en-US" sz="1800" dirty="0">
                <a:latin typeface="Arial" panose="020B0604020202020204" pitchFamily="34" charset="0"/>
                <a:cs typeface="Arial" panose="020B0604020202020204" pitchFamily="34" charset="0"/>
              </a:rPr>
              <a:t>Earnings grow tax free in your account</a:t>
            </a:r>
          </a:p>
          <a:p>
            <a:pPr marL="285750" indent="-285750">
              <a:spcAft>
                <a:spcPts val="600"/>
              </a:spcAft>
              <a:buClr>
                <a:srgbClr val="131A4D"/>
              </a:buClr>
              <a:buFont typeface="Arial" panose="020B0604020202020204" pitchFamily="34" charset="0"/>
              <a:buChar char="•"/>
            </a:pPr>
            <a:r>
              <a:rPr lang="en-US" sz="1800" dirty="0">
                <a:latin typeface="Arial" panose="020B0604020202020204" pitchFamily="34" charset="0"/>
                <a:cs typeface="Arial" panose="020B0604020202020204" pitchFamily="34" charset="0"/>
              </a:rPr>
              <a:t>Taxes are paid when you make withdrawals </a:t>
            </a:r>
            <a:r>
              <a:rPr lang="en-US" sz="1800" baseline="30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a:buClr>
                <a:srgbClr val="75C1B7"/>
              </a:buClr>
            </a:pPr>
            <a:endParaRPr lang="en-US" dirty="0">
              <a:latin typeface="Arial" panose="020B0604020202020204" pitchFamily="34" charset="0"/>
              <a:cs typeface="Arial" panose="020B0604020202020204" pitchFamily="34" charset="0"/>
            </a:endParaRPr>
          </a:p>
          <a:p>
            <a:pPr>
              <a:buClr>
                <a:srgbClr val="75C1B7"/>
              </a:buClr>
            </a:pPr>
            <a:endParaRPr lang="en-US" sz="1800" dirty="0">
              <a:latin typeface="Arial" panose="020B0604020202020204" pitchFamily="34" charset="0"/>
              <a:cs typeface="Arial" panose="020B0604020202020204" pitchFamily="34" charset="0"/>
            </a:endParaRPr>
          </a:p>
          <a:p>
            <a:pPr marL="0" indent="0">
              <a:spcAft>
                <a:spcPts val="600"/>
              </a:spcAft>
              <a:buClr>
                <a:srgbClr val="75C1B7"/>
              </a:buClr>
              <a:buNone/>
            </a:pPr>
            <a:r>
              <a:rPr lang="en-US" sz="2000" b="1" dirty="0">
                <a:latin typeface="Arial" panose="020B0604020202020204" pitchFamily="34" charset="0"/>
                <a:cs typeface="Arial" panose="020B0604020202020204" pitchFamily="34" charset="0"/>
              </a:rPr>
              <a:t>For Roth 401(k), 403(b)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and 457(b) plans: </a:t>
            </a:r>
          </a:p>
          <a:p>
            <a:pPr marL="285750" indent="-285750">
              <a:spcAft>
                <a:spcPts val="600"/>
              </a:spcAft>
              <a:buClr>
                <a:srgbClr val="131A4D"/>
              </a:buClr>
              <a:buFont typeface="Arial" panose="020B0604020202020204" pitchFamily="34" charset="0"/>
              <a:buChar char="•"/>
            </a:pPr>
            <a:r>
              <a:rPr lang="en-US" sz="1800" dirty="0">
                <a:latin typeface="Arial" panose="020B0604020202020204" pitchFamily="34" charset="0"/>
                <a:cs typeface="Arial" panose="020B0604020202020204" pitchFamily="34" charset="0"/>
              </a:rPr>
              <a:t>Contributions are taken out after taxes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and don't lower current income tax</a:t>
            </a:r>
          </a:p>
          <a:p>
            <a:pPr marL="285750" indent="-285750">
              <a:spcAft>
                <a:spcPts val="600"/>
              </a:spcAft>
              <a:buClr>
                <a:srgbClr val="131A4D"/>
              </a:buClr>
              <a:buFont typeface="Arial" panose="020B0604020202020204" pitchFamily="34" charset="0"/>
              <a:buChar char="•"/>
            </a:pPr>
            <a:r>
              <a:rPr lang="en-US" sz="1800" dirty="0">
                <a:latin typeface="Arial" panose="020B0604020202020204" pitchFamily="34" charset="0"/>
                <a:cs typeface="Arial" panose="020B0604020202020204" pitchFamily="34" charset="0"/>
              </a:rPr>
              <a:t>Earnings grow tax free in your account</a:t>
            </a:r>
          </a:p>
          <a:p>
            <a:pPr marL="285750" indent="-285750">
              <a:spcAft>
                <a:spcPts val="600"/>
              </a:spcAft>
              <a:buClr>
                <a:srgbClr val="131A4D"/>
              </a:buClr>
              <a:buFont typeface="Arial" panose="020B0604020202020204" pitchFamily="34" charset="0"/>
              <a:buChar char="•"/>
            </a:pPr>
            <a:r>
              <a:rPr lang="en-US" sz="1800" dirty="0">
                <a:latin typeface="Arial" panose="020B0604020202020204" pitchFamily="34" charset="0"/>
                <a:cs typeface="Arial" panose="020B0604020202020204" pitchFamily="34" charset="0"/>
              </a:rPr>
              <a:t>Withdrawals are not taxed as long as you</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meet certain requirements </a:t>
            </a:r>
            <a:r>
              <a:rPr lang="en-US" sz="1800" baseline="30000" dirty="0">
                <a:latin typeface="Arial" panose="020B0604020202020204" pitchFamily="34" charset="0"/>
                <a:cs typeface="Arial" panose="020B0604020202020204" pitchFamily="34" charset="0"/>
              </a:rPr>
              <a:t>2</a:t>
            </a:r>
            <a:endParaRPr lang="en-US" dirty="0"/>
          </a:p>
        </p:txBody>
      </p:sp>
    </p:spTree>
    <p:extLst>
      <p:ext uri="{BB962C8B-B14F-4D97-AF65-F5344CB8AC3E}">
        <p14:creationId xmlns:p14="http://schemas.microsoft.com/office/powerpoint/2010/main" val="41209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A graph is provided to compare the average unit costs and return on investments for a lump-sum investment and a monthly investment. The tracking period is January through August. The graph shows that an $8,000 lump-sum investment has an average unit cost of $10 consistently from January through August. This results in an average price of $10 and a return of 0% on the lump-sum investment. &#10;In contrast, the graph shows a monthly investment has a fluctuating unit cost:&#10;• In January, the cost is $10&#10;• In February, the cost is $14&#10;• In March, the cost is $9&#10;• In April, the cost is $13.50&#10;• In May, the cost is $8&#10;• In June, the cost is $8.50&#10;• In July, the cost is $7.50&#10;• In August, the cost is $10&#10;&#10;This results in the monthly investment having an average unit cost of $9.61 and an average price of $10.06. The return on the monthly investment is 4.7%.">
            <a:extLst>
              <a:ext uri="{FF2B5EF4-FFF2-40B4-BE49-F238E27FC236}">
                <a16:creationId xmlns:a16="http://schemas.microsoft.com/office/drawing/2014/main" id="{CB18CE2B-8043-854A-A20D-BD9F52912A95}"/>
              </a:ext>
            </a:extLst>
          </p:cNvPr>
          <p:cNvGrpSpPr/>
          <p:nvPr/>
        </p:nvGrpSpPr>
        <p:grpSpPr>
          <a:xfrm>
            <a:off x="2549731" y="1833713"/>
            <a:ext cx="7527041" cy="4314489"/>
            <a:chOff x="2507691" y="1773000"/>
            <a:chExt cx="7527041" cy="4314489"/>
          </a:xfrm>
        </p:grpSpPr>
        <p:cxnSp>
          <p:nvCxnSpPr>
            <p:cNvPr id="6" name="Straight Connector 5">
              <a:extLst>
                <a:ext uri="{FF2B5EF4-FFF2-40B4-BE49-F238E27FC236}">
                  <a16:creationId xmlns:a16="http://schemas.microsoft.com/office/drawing/2014/main" id="{45C9415C-B188-F237-C0B5-7564E9574DDB}"/>
                </a:ext>
                <a:ext uri="{C183D7F6-B498-43B3-948B-1728B52AA6E4}">
                  <adec:decorative xmlns:adec="http://schemas.microsoft.com/office/drawing/2017/decorative" val="1"/>
                </a:ext>
              </a:extLst>
            </p:cNvPr>
            <p:cNvCxnSpPr>
              <a:cxnSpLocks/>
            </p:cNvCxnSpPr>
            <p:nvPr/>
          </p:nvCxnSpPr>
          <p:spPr>
            <a:xfrm>
              <a:off x="3006155" y="3477304"/>
              <a:ext cx="4846320" cy="0"/>
            </a:xfrm>
            <a:prstGeom prst="line">
              <a:avLst/>
            </a:prstGeom>
            <a:ln w="38100">
              <a:solidFill>
                <a:srgbClr val="00857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B445F2C-2F91-B6EF-C801-854CB4F00B2F}"/>
                </a:ext>
                <a:ext uri="{C183D7F6-B498-43B3-948B-1728B52AA6E4}">
                  <adec:decorative xmlns:adec="http://schemas.microsoft.com/office/drawing/2017/decorative" val="1"/>
                </a:ext>
              </a:extLst>
            </p:cNvPr>
            <p:cNvCxnSpPr>
              <a:cxnSpLocks/>
            </p:cNvCxnSpPr>
            <p:nvPr/>
          </p:nvCxnSpPr>
          <p:spPr>
            <a:xfrm flipV="1">
              <a:off x="3006154" y="2852885"/>
              <a:ext cx="855892" cy="624419"/>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D4D551-864F-C2FC-14A4-D833A01A9CEF}"/>
                </a:ext>
                <a:ext uri="{C183D7F6-B498-43B3-948B-1728B52AA6E4}">
                  <adec:decorative xmlns:adec="http://schemas.microsoft.com/office/drawing/2017/decorative" val="1"/>
                </a:ext>
              </a:extLst>
            </p:cNvPr>
            <p:cNvCxnSpPr>
              <a:cxnSpLocks/>
            </p:cNvCxnSpPr>
            <p:nvPr/>
          </p:nvCxnSpPr>
          <p:spPr>
            <a:xfrm>
              <a:off x="3864077" y="2851355"/>
              <a:ext cx="723798" cy="92054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0BAB49-40B9-5FF8-78AE-63DFAD07B743}"/>
                </a:ext>
                <a:ext uri="{C183D7F6-B498-43B3-948B-1728B52AA6E4}">
                  <adec:decorative xmlns:adec="http://schemas.microsoft.com/office/drawing/2017/decorative" val="1"/>
                </a:ext>
              </a:extLst>
            </p:cNvPr>
            <p:cNvCxnSpPr>
              <a:cxnSpLocks/>
            </p:cNvCxnSpPr>
            <p:nvPr/>
          </p:nvCxnSpPr>
          <p:spPr>
            <a:xfrm flipV="1">
              <a:off x="4587875" y="3149600"/>
              <a:ext cx="610330" cy="62230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150A0B-F6CF-FA82-83E4-9B3D99BF8309}"/>
                </a:ext>
                <a:ext uri="{C183D7F6-B498-43B3-948B-1728B52AA6E4}">
                  <adec:decorative xmlns:adec="http://schemas.microsoft.com/office/drawing/2017/decorative" val="1"/>
                </a:ext>
              </a:extLst>
            </p:cNvPr>
            <p:cNvCxnSpPr>
              <a:cxnSpLocks/>
            </p:cNvCxnSpPr>
            <p:nvPr/>
          </p:nvCxnSpPr>
          <p:spPr>
            <a:xfrm>
              <a:off x="5198205" y="3149600"/>
              <a:ext cx="678189" cy="845987"/>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D5A077A-BD44-E530-B472-A7B6A08939C0}"/>
                </a:ext>
                <a:ext uri="{C183D7F6-B498-43B3-948B-1728B52AA6E4}">
                  <adec:decorative xmlns:adec="http://schemas.microsoft.com/office/drawing/2017/decorative" val="1"/>
                </a:ext>
              </a:extLst>
            </p:cNvPr>
            <p:cNvCxnSpPr>
              <a:cxnSpLocks/>
            </p:cNvCxnSpPr>
            <p:nvPr/>
          </p:nvCxnSpPr>
          <p:spPr>
            <a:xfrm flipV="1">
              <a:off x="5876394" y="3810000"/>
              <a:ext cx="701387" cy="185587"/>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E7EE68-0AC5-E2DE-E33D-D2D47AA69C33}"/>
                </a:ext>
                <a:ext uri="{C183D7F6-B498-43B3-948B-1728B52AA6E4}">
                  <adec:decorative xmlns:adec="http://schemas.microsoft.com/office/drawing/2017/decorative" val="1"/>
                </a:ext>
              </a:extLst>
            </p:cNvPr>
            <p:cNvCxnSpPr>
              <a:cxnSpLocks/>
            </p:cNvCxnSpPr>
            <p:nvPr/>
          </p:nvCxnSpPr>
          <p:spPr>
            <a:xfrm>
              <a:off x="6577781" y="3810000"/>
              <a:ext cx="677824" cy="425518"/>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070DF9-E5B0-3676-9FE0-5AA5D6DDFCB2}"/>
                </a:ext>
                <a:ext uri="{C183D7F6-B498-43B3-948B-1728B52AA6E4}">
                  <adec:decorative xmlns:adec="http://schemas.microsoft.com/office/drawing/2017/decorative" val="1"/>
                </a:ext>
              </a:extLst>
            </p:cNvPr>
            <p:cNvCxnSpPr>
              <a:cxnSpLocks/>
            </p:cNvCxnSpPr>
            <p:nvPr/>
          </p:nvCxnSpPr>
          <p:spPr>
            <a:xfrm flipV="1">
              <a:off x="7255605" y="3581400"/>
              <a:ext cx="804388" cy="654118"/>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539D59B-4CC6-4F3C-B300-39A8B9EC7F9A}"/>
                </a:ext>
                <a:ext uri="{C183D7F6-B498-43B3-948B-1728B52AA6E4}">
                  <adec:decorative xmlns:adec="http://schemas.microsoft.com/office/drawing/2017/decorative" val="1"/>
                </a:ext>
              </a:extLst>
            </p:cNvPr>
            <p:cNvCxnSpPr/>
            <p:nvPr/>
          </p:nvCxnSpPr>
          <p:spPr>
            <a:xfrm flipV="1">
              <a:off x="3860471" y="3795251"/>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542E094-3134-79A6-07B6-35ECBE97A001}"/>
                </a:ext>
                <a:ext uri="{C183D7F6-B498-43B3-948B-1728B52AA6E4}">
                  <adec:decorative xmlns:adec="http://schemas.microsoft.com/office/drawing/2017/decorative" val="1"/>
                </a:ext>
              </a:extLst>
            </p:cNvPr>
            <p:cNvCxnSpPr/>
            <p:nvPr/>
          </p:nvCxnSpPr>
          <p:spPr>
            <a:xfrm flipV="1">
              <a:off x="3123871" y="3922251"/>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41F4484-2974-D645-A7DB-BA2A17FA080E}"/>
                </a:ext>
                <a:ext uri="{C183D7F6-B498-43B3-948B-1728B52AA6E4}">
                  <adec:decorative xmlns:adec="http://schemas.microsoft.com/office/drawing/2017/decorative" val="1"/>
                </a:ext>
              </a:extLst>
            </p:cNvPr>
            <p:cNvCxnSpPr/>
            <p:nvPr/>
          </p:nvCxnSpPr>
          <p:spPr>
            <a:xfrm flipV="1">
              <a:off x="4563205" y="4218585"/>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CCB261E-9FD1-C127-A5A4-BEECF08A3943}"/>
                </a:ext>
                <a:ext uri="{C183D7F6-B498-43B3-948B-1728B52AA6E4}">
                  <adec:decorative xmlns:adec="http://schemas.microsoft.com/office/drawing/2017/decorative" val="1"/>
                </a:ext>
              </a:extLst>
            </p:cNvPr>
            <p:cNvCxnSpPr/>
            <p:nvPr/>
          </p:nvCxnSpPr>
          <p:spPr>
            <a:xfrm>
              <a:off x="3106937" y="2692400"/>
              <a:ext cx="0" cy="548640"/>
            </a:xfrm>
            <a:prstGeom prst="straightConnector1">
              <a:avLst/>
            </a:prstGeom>
            <a:ln w="38100">
              <a:solidFill>
                <a:srgbClr val="00857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1D3697C-8DA5-843C-E3C7-4AE6AEA57EAD}"/>
                </a:ext>
                <a:ext uri="{C183D7F6-B498-43B3-948B-1728B52AA6E4}">
                  <adec:decorative xmlns:adec="http://schemas.microsoft.com/office/drawing/2017/decorative" val="1"/>
                </a:ext>
              </a:extLst>
            </p:cNvPr>
            <p:cNvCxnSpPr/>
            <p:nvPr/>
          </p:nvCxnSpPr>
          <p:spPr>
            <a:xfrm flipV="1">
              <a:off x="5198205" y="3956118"/>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C1E60C6-1D18-964A-F64A-1846CCD70715}"/>
                </a:ext>
                <a:ext uri="{C183D7F6-B498-43B3-948B-1728B52AA6E4}">
                  <adec:decorative xmlns:adec="http://schemas.microsoft.com/office/drawing/2017/decorative" val="1"/>
                </a:ext>
              </a:extLst>
            </p:cNvPr>
            <p:cNvCxnSpPr/>
            <p:nvPr/>
          </p:nvCxnSpPr>
          <p:spPr>
            <a:xfrm flipV="1">
              <a:off x="5900938" y="4438718"/>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3CB1489-4CE3-5F5C-64D1-7D5CDFC6DD81}"/>
                </a:ext>
                <a:ext uri="{C183D7F6-B498-43B3-948B-1728B52AA6E4}">
                  <adec:decorative xmlns:adec="http://schemas.microsoft.com/office/drawing/2017/decorative" val="1"/>
                </a:ext>
              </a:extLst>
            </p:cNvPr>
            <p:cNvCxnSpPr/>
            <p:nvPr/>
          </p:nvCxnSpPr>
          <p:spPr>
            <a:xfrm flipV="1">
              <a:off x="6544405" y="4235518"/>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34A755D-0962-DBC1-DE24-738D66DA566D}"/>
                </a:ext>
                <a:ext uri="{C183D7F6-B498-43B3-948B-1728B52AA6E4}">
                  <adec:decorative xmlns:adec="http://schemas.microsoft.com/office/drawing/2017/decorative" val="1"/>
                </a:ext>
              </a:extLst>
            </p:cNvPr>
            <p:cNvCxnSpPr/>
            <p:nvPr/>
          </p:nvCxnSpPr>
          <p:spPr>
            <a:xfrm flipV="1">
              <a:off x="7255605" y="4650385"/>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5D7B948-FDB9-98D3-D8DF-42D7EBF4F7A0}"/>
                </a:ext>
                <a:ext uri="{C183D7F6-B498-43B3-948B-1728B52AA6E4}">
                  <adec:decorative xmlns:adec="http://schemas.microsoft.com/office/drawing/2017/decorative" val="1"/>
                </a:ext>
              </a:extLst>
            </p:cNvPr>
            <p:cNvCxnSpPr/>
            <p:nvPr/>
          </p:nvCxnSpPr>
          <p:spPr>
            <a:xfrm flipV="1">
              <a:off x="7966805" y="3998452"/>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FBCEA97-7DCB-95E3-6A81-9F8811F3C6BE}"/>
                </a:ext>
              </a:extLst>
            </p:cNvPr>
            <p:cNvSpPr txBox="1"/>
            <p:nvPr/>
          </p:nvSpPr>
          <p:spPr>
            <a:xfrm>
              <a:off x="3699933" y="5321300"/>
              <a:ext cx="46771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Average unit cost: $9.61 (Average price $10.06)</a:t>
              </a:r>
            </a:p>
          </p:txBody>
        </p:sp>
        <p:sp>
          <p:nvSpPr>
            <p:cNvPr id="24" name="TextBox 23">
              <a:extLst>
                <a:ext uri="{FF2B5EF4-FFF2-40B4-BE49-F238E27FC236}">
                  <a16:creationId xmlns:a16="http://schemas.microsoft.com/office/drawing/2014/main" id="{928754F4-BFBE-3359-F153-DC4F7FA81E3A}"/>
                </a:ext>
              </a:extLst>
            </p:cNvPr>
            <p:cNvSpPr txBox="1"/>
            <p:nvPr/>
          </p:nvSpPr>
          <p:spPr>
            <a:xfrm>
              <a:off x="2509411" y="1773000"/>
              <a:ext cx="12657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574"/>
                  </a:solidFill>
                  <a:effectLst/>
                  <a:uLnTx/>
                  <a:uFillTx/>
                  <a:latin typeface="Arial" panose="020B0604020202020204" pitchFamily="34" charset="0"/>
                  <a:ea typeface="+mn-ea"/>
                  <a:cs typeface="Arial" panose="020B0604020202020204" pitchFamily="34" charset="0"/>
                </a:rPr>
                <a:t>Lump-sum investment </a:t>
              </a:r>
              <a:r>
                <a:rPr kumimoji="0" lang="en-US" sz="2200" b="1" i="0" u="none" strike="noStrike" kern="1200" cap="none" spc="0" normalizeH="0" baseline="0" noProof="0" dirty="0">
                  <a:ln>
                    <a:noFill/>
                  </a:ln>
                  <a:solidFill>
                    <a:srgbClr val="008574"/>
                  </a:solidFill>
                  <a:effectLst/>
                  <a:uLnTx/>
                  <a:uFillTx/>
                  <a:latin typeface="Arial" panose="020B0604020202020204" pitchFamily="34" charset="0"/>
                  <a:ea typeface="+mn-ea"/>
                  <a:cs typeface="Arial" panose="020B0604020202020204" pitchFamily="34" charset="0"/>
                </a:rPr>
                <a:t>$8,000</a:t>
              </a:r>
            </a:p>
          </p:txBody>
        </p:sp>
        <p:sp>
          <p:nvSpPr>
            <p:cNvPr id="25" name="TextBox 24">
              <a:extLst>
                <a:ext uri="{FF2B5EF4-FFF2-40B4-BE49-F238E27FC236}">
                  <a16:creationId xmlns:a16="http://schemas.microsoft.com/office/drawing/2014/main" id="{73CB8A58-0FCD-21B0-24A6-09D39FCB651C}"/>
                </a:ext>
              </a:extLst>
            </p:cNvPr>
            <p:cNvSpPr txBox="1"/>
            <p:nvPr/>
          </p:nvSpPr>
          <p:spPr>
            <a:xfrm>
              <a:off x="2509411" y="4605100"/>
              <a:ext cx="12657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Monthly investment </a:t>
              </a:r>
              <a:r>
                <a:rPr kumimoji="0" lang="en-US" sz="22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$1,000</a:t>
              </a:r>
            </a:p>
          </p:txBody>
        </p:sp>
        <p:sp>
          <p:nvSpPr>
            <p:cNvPr id="26" name="TextBox 25">
              <a:extLst>
                <a:ext uri="{FF2B5EF4-FFF2-40B4-BE49-F238E27FC236}">
                  <a16:creationId xmlns:a16="http://schemas.microsoft.com/office/drawing/2014/main" id="{60265405-9FF0-0D4C-E606-C6A7F3A3CC27}"/>
                </a:ext>
              </a:extLst>
            </p:cNvPr>
            <p:cNvSpPr txBox="1"/>
            <p:nvPr/>
          </p:nvSpPr>
          <p:spPr>
            <a:xfrm>
              <a:off x="27904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Jan</a:t>
              </a:r>
            </a:p>
          </p:txBody>
        </p:sp>
        <p:sp>
          <p:nvSpPr>
            <p:cNvPr id="27" name="TextBox 26">
              <a:extLst>
                <a:ext uri="{FF2B5EF4-FFF2-40B4-BE49-F238E27FC236}">
                  <a16:creationId xmlns:a16="http://schemas.microsoft.com/office/drawing/2014/main" id="{9BA1AD8C-3B55-2475-A9FB-63F5B446664C}"/>
                </a:ext>
              </a:extLst>
            </p:cNvPr>
            <p:cNvSpPr txBox="1"/>
            <p:nvPr/>
          </p:nvSpPr>
          <p:spPr>
            <a:xfrm>
              <a:off x="35016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Feb</a:t>
              </a:r>
            </a:p>
          </p:txBody>
        </p:sp>
        <p:sp>
          <p:nvSpPr>
            <p:cNvPr id="28" name="TextBox 27">
              <a:extLst>
                <a:ext uri="{FF2B5EF4-FFF2-40B4-BE49-F238E27FC236}">
                  <a16:creationId xmlns:a16="http://schemas.microsoft.com/office/drawing/2014/main" id="{17A67608-5E7A-C4B0-0765-30A717FB1CA7}"/>
                </a:ext>
              </a:extLst>
            </p:cNvPr>
            <p:cNvSpPr txBox="1"/>
            <p:nvPr/>
          </p:nvSpPr>
          <p:spPr>
            <a:xfrm>
              <a:off x="41874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Mar</a:t>
              </a:r>
            </a:p>
          </p:txBody>
        </p:sp>
        <p:sp>
          <p:nvSpPr>
            <p:cNvPr id="29" name="TextBox 28">
              <a:extLst>
                <a:ext uri="{FF2B5EF4-FFF2-40B4-BE49-F238E27FC236}">
                  <a16:creationId xmlns:a16="http://schemas.microsoft.com/office/drawing/2014/main" id="{C8AF1A6A-7609-69E8-C690-2F28D9FD9E4B}"/>
                </a:ext>
              </a:extLst>
            </p:cNvPr>
            <p:cNvSpPr txBox="1"/>
            <p:nvPr/>
          </p:nvSpPr>
          <p:spPr>
            <a:xfrm>
              <a:off x="47970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Apr</a:t>
              </a:r>
            </a:p>
          </p:txBody>
        </p:sp>
        <p:sp>
          <p:nvSpPr>
            <p:cNvPr id="30" name="TextBox 29">
              <a:extLst>
                <a:ext uri="{FF2B5EF4-FFF2-40B4-BE49-F238E27FC236}">
                  <a16:creationId xmlns:a16="http://schemas.microsoft.com/office/drawing/2014/main" id="{F59DD3AC-0C78-8A40-2665-E0DCE259D3AC}"/>
                </a:ext>
              </a:extLst>
            </p:cNvPr>
            <p:cNvSpPr txBox="1"/>
            <p:nvPr/>
          </p:nvSpPr>
          <p:spPr>
            <a:xfrm>
              <a:off x="55336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May</a:t>
              </a:r>
            </a:p>
          </p:txBody>
        </p:sp>
        <p:sp>
          <p:nvSpPr>
            <p:cNvPr id="31" name="TextBox 30">
              <a:extLst>
                <a:ext uri="{FF2B5EF4-FFF2-40B4-BE49-F238E27FC236}">
                  <a16:creationId xmlns:a16="http://schemas.microsoft.com/office/drawing/2014/main" id="{892FB321-4023-218A-6AB2-5FE48A28E863}"/>
                </a:ext>
              </a:extLst>
            </p:cNvPr>
            <p:cNvSpPr txBox="1"/>
            <p:nvPr/>
          </p:nvSpPr>
          <p:spPr>
            <a:xfrm>
              <a:off x="62575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June</a:t>
              </a:r>
            </a:p>
          </p:txBody>
        </p:sp>
        <p:sp>
          <p:nvSpPr>
            <p:cNvPr id="32" name="TextBox 31">
              <a:extLst>
                <a:ext uri="{FF2B5EF4-FFF2-40B4-BE49-F238E27FC236}">
                  <a16:creationId xmlns:a16="http://schemas.microsoft.com/office/drawing/2014/main" id="{1BE00B78-55B9-07F9-4F68-005F8BF82629}"/>
                </a:ext>
              </a:extLst>
            </p:cNvPr>
            <p:cNvSpPr txBox="1"/>
            <p:nvPr/>
          </p:nvSpPr>
          <p:spPr>
            <a:xfrm>
              <a:off x="69306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July</a:t>
              </a:r>
            </a:p>
          </p:txBody>
        </p:sp>
        <p:sp>
          <p:nvSpPr>
            <p:cNvPr id="33" name="TextBox 32">
              <a:extLst>
                <a:ext uri="{FF2B5EF4-FFF2-40B4-BE49-F238E27FC236}">
                  <a16:creationId xmlns:a16="http://schemas.microsoft.com/office/drawing/2014/main" id="{E974BE88-3E29-E816-C885-C7FC09B697BD}"/>
                </a:ext>
              </a:extLst>
            </p:cNvPr>
            <p:cNvSpPr txBox="1"/>
            <p:nvPr/>
          </p:nvSpPr>
          <p:spPr>
            <a:xfrm>
              <a:off x="76164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Aug</a:t>
              </a:r>
            </a:p>
          </p:txBody>
        </p:sp>
        <p:sp>
          <p:nvSpPr>
            <p:cNvPr id="34" name="TextBox 33">
              <a:extLst>
                <a:ext uri="{FF2B5EF4-FFF2-40B4-BE49-F238E27FC236}">
                  <a16:creationId xmlns:a16="http://schemas.microsoft.com/office/drawing/2014/main" id="{A2DEDDE1-6D97-C65A-009A-8829BA668C0E}"/>
                </a:ext>
              </a:extLst>
            </p:cNvPr>
            <p:cNvSpPr txBox="1"/>
            <p:nvPr/>
          </p:nvSpPr>
          <p:spPr>
            <a:xfrm>
              <a:off x="8456423" y="2261167"/>
              <a:ext cx="1570567"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574"/>
                  </a:solidFill>
                  <a:effectLst/>
                  <a:uLnTx/>
                  <a:uFillTx/>
                  <a:latin typeface="Arial" panose="020B0604020202020204" pitchFamily="34" charset="0"/>
                  <a:ea typeface="+mn-ea"/>
                  <a:cs typeface="Arial" panose="020B0604020202020204" pitchFamily="34" charset="0"/>
                </a:rPr>
                <a:t>Return on lump-sum investment: </a:t>
              </a:r>
              <a:r>
                <a:rPr kumimoji="0" lang="en-US" sz="2200" b="1" i="0" u="none" strike="noStrike" kern="1200" cap="none" spc="0" normalizeH="0" baseline="0" noProof="0" dirty="0">
                  <a:ln>
                    <a:noFill/>
                  </a:ln>
                  <a:solidFill>
                    <a:srgbClr val="008574"/>
                  </a:solidFill>
                  <a:effectLst/>
                  <a:uLnTx/>
                  <a:uFillTx/>
                  <a:latin typeface="Arial" panose="020B0604020202020204" pitchFamily="34" charset="0"/>
                  <a:ea typeface="+mn-ea"/>
                  <a:cs typeface="Arial" panose="020B0604020202020204" pitchFamily="34" charset="0"/>
                </a:rPr>
                <a:t>0%</a:t>
              </a:r>
            </a:p>
          </p:txBody>
        </p:sp>
        <p:sp>
          <p:nvSpPr>
            <p:cNvPr id="35" name="TextBox 34">
              <a:extLst>
                <a:ext uri="{FF2B5EF4-FFF2-40B4-BE49-F238E27FC236}">
                  <a16:creationId xmlns:a16="http://schemas.microsoft.com/office/drawing/2014/main" id="{00B3209F-CA4C-D23A-808F-77F98650A5EE}"/>
                </a:ext>
              </a:extLst>
            </p:cNvPr>
            <p:cNvSpPr txBox="1"/>
            <p:nvPr/>
          </p:nvSpPr>
          <p:spPr>
            <a:xfrm>
              <a:off x="8464165" y="4075142"/>
              <a:ext cx="1570567"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Return on monthly investment: </a:t>
              </a:r>
              <a:r>
                <a:rPr kumimoji="0" lang="en-US" sz="22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4.07%</a:t>
              </a:r>
            </a:p>
          </p:txBody>
        </p:sp>
        <p:sp>
          <p:nvSpPr>
            <p:cNvPr id="36" name="TextBox 35">
              <a:extLst>
                <a:ext uri="{FF2B5EF4-FFF2-40B4-BE49-F238E27FC236}">
                  <a16:creationId xmlns:a16="http://schemas.microsoft.com/office/drawing/2014/main" id="{24E82F9E-47FE-D935-7462-AE6330B5D798}"/>
                </a:ext>
              </a:extLst>
            </p:cNvPr>
            <p:cNvSpPr txBox="1"/>
            <p:nvPr/>
          </p:nvSpPr>
          <p:spPr>
            <a:xfrm>
              <a:off x="2507691" y="3288048"/>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$10</a:t>
              </a:r>
            </a:p>
          </p:txBody>
        </p:sp>
        <p:sp>
          <p:nvSpPr>
            <p:cNvPr id="37" name="TextBox 36">
              <a:extLst>
                <a:ext uri="{FF2B5EF4-FFF2-40B4-BE49-F238E27FC236}">
                  <a16:creationId xmlns:a16="http://schemas.microsoft.com/office/drawing/2014/main" id="{9D268BD6-04C1-D26E-BADC-631327E48DFB}"/>
                </a:ext>
              </a:extLst>
            </p:cNvPr>
            <p:cNvSpPr txBox="1"/>
            <p:nvPr/>
          </p:nvSpPr>
          <p:spPr>
            <a:xfrm>
              <a:off x="3650691" y="2487948"/>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$14</a:t>
              </a:r>
            </a:p>
          </p:txBody>
        </p:sp>
        <p:sp>
          <p:nvSpPr>
            <p:cNvPr id="38" name="TextBox 37">
              <a:extLst>
                <a:ext uri="{FF2B5EF4-FFF2-40B4-BE49-F238E27FC236}">
                  <a16:creationId xmlns:a16="http://schemas.microsoft.com/office/drawing/2014/main" id="{6E501ED8-FA43-7E2E-B9CB-811631ECBEFD}"/>
                </a:ext>
              </a:extLst>
            </p:cNvPr>
            <p:cNvSpPr txBox="1"/>
            <p:nvPr/>
          </p:nvSpPr>
          <p:spPr>
            <a:xfrm>
              <a:off x="4329863" y="3821448"/>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$9</a:t>
              </a:r>
            </a:p>
          </p:txBody>
        </p:sp>
        <p:sp>
          <p:nvSpPr>
            <p:cNvPr id="39" name="TextBox 38">
              <a:extLst>
                <a:ext uri="{FF2B5EF4-FFF2-40B4-BE49-F238E27FC236}">
                  <a16:creationId xmlns:a16="http://schemas.microsoft.com/office/drawing/2014/main" id="{C47A5907-BC7C-C625-5885-A178248702F5}"/>
                </a:ext>
              </a:extLst>
            </p:cNvPr>
            <p:cNvSpPr txBox="1"/>
            <p:nvPr/>
          </p:nvSpPr>
          <p:spPr>
            <a:xfrm>
              <a:off x="4844491" y="2729248"/>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$13.5</a:t>
              </a:r>
            </a:p>
          </p:txBody>
        </p:sp>
        <p:sp>
          <p:nvSpPr>
            <p:cNvPr id="40" name="TextBox 39">
              <a:extLst>
                <a:ext uri="{FF2B5EF4-FFF2-40B4-BE49-F238E27FC236}">
                  <a16:creationId xmlns:a16="http://schemas.microsoft.com/office/drawing/2014/main" id="{33DE28FA-FDCC-2AD9-32B8-E02A284E770C}"/>
                </a:ext>
              </a:extLst>
            </p:cNvPr>
            <p:cNvSpPr txBox="1"/>
            <p:nvPr/>
          </p:nvSpPr>
          <p:spPr>
            <a:xfrm>
              <a:off x="5659968" y="4048804"/>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$8</a:t>
              </a:r>
            </a:p>
          </p:txBody>
        </p:sp>
        <p:sp>
          <p:nvSpPr>
            <p:cNvPr id="41" name="TextBox 40">
              <a:extLst>
                <a:ext uri="{FF2B5EF4-FFF2-40B4-BE49-F238E27FC236}">
                  <a16:creationId xmlns:a16="http://schemas.microsoft.com/office/drawing/2014/main" id="{292D7216-BA70-6AA0-8D1E-FC8DB6B969CB}"/>
                </a:ext>
              </a:extLst>
            </p:cNvPr>
            <p:cNvSpPr txBox="1"/>
            <p:nvPr/>
          </p:nvSpPr>
          <p:spPr>
            <a:xfrm>
              <a:off x="6315607" y="3477304"/>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$8.5</a:t>
              </a:r>
            </a:p>
          </p:txBody>
        </p:sp>
        <p:sp>
          <p:nvSpPr>
            <p:cNvPr id="42" name="TextBox 41">
              <a:extLst>
                <a:ext uri="{FF2B5EF4-FFF2-40B4-BE49-F238E27FC236}">
                  <a16:creationId xmlns:a16="http://schemas.microsoft.com/office/drawing/2014/main" id="{2A562E97-EA56-437D-46F0-ED833F364C0D}"/>
                </a:ext>
              </a:extLst>
            </p:cNvPr>
            <p:cNvSpPr txBox="1"/>
            <p:nvPr/>
          </p:nvSpPr>
          <p:spPr>
            <a:xfrm>
              <a:off x="6963307" y="4277404"/>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$7.5</a:t>
              </a:r>
            </a:p>
          </p:txBody>
        </p:sp>
        <p:sp>
          <p:nvSpPr>
            <p:cNvPr id="43" name="TextBox 42">
              <a:extLst>
                <a:ext uri="{FF2B5EF4-FFF2-40B4-BE49-F238E27FC236}">
                  <a16:creationId xmlns:a16="http://schemas.microsoft.com/office/drawing/2014/main" id="{4C18AAAA-2AD2-38D1-36A4-9F0D5F1C9265}"/>
                </a:ext>
              </a:extLst>
            </p:cNvPr>
            <p:cNvSpPr txBox="1"/>
            <p:nvPr/>
          </p:nvSpPr>
          <p:spPr>
            <a:xfrm>
              <a:off x="7852307" y="3299504"/>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$10</a:t>
              </a:r>
            </a:p>
          </p:txBody>
        </p:sp>
        <p:sp>
          <p:nvSpPr>
            <p:cNvPr id="44" name="Title 1">
              <a:extLst>
                <a:ext uri="{FF2B5EF4-FFF2-40B4-BE49-F238E27FC236}">
                  <a16:creationId xmlns:a16="http://schemas.microsoft.com/office/drawing/2014/main" id="{E02BFD19-A3D9-281F-2ACC-D12934679A94}"/>
                </a:ext>
              </a:extLst>
            </p:cNvPr>
            <p:cNvSpPr txBox="1">
              <a:spLocks/>
            </p:cNvSpPr>
            <p:nvPr/>
          </p:nvSpPr>
          <p:spPr>
            <a:xfrm>
              <a:off x="3650690" y="2069382"/>
              <a:ext cx="4598679" cy="310021"/>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8574"/>
                  </a:solidFill>
                  <a:effectLst/>
                  <a:uLnTx/>
                  <a:uFillTx/>
                  <a:latin typeface="Arial" panose="020B0604020202020204" pitchFamily="34" charset="0"/>
                  <a:ea typeface="+mj-ea"/>
                  <a:cs typeface="Arial" panose="020B0604020202020204" pitchFamily="34" charset="0"/>
                </a:rPr>
                <a:t>Average unit cost: $10 (Average price $10)</a:t>
              </a:r>
            </a:p>
          </p:txBody>
        </p:sp>
      </p:grpSp>
      <p:sp>
        <p:nvSpPr>
          <p:cNvPr id="45" name="Rectangle 44">
            <a:extLst>
              <a:ext uri="{FF2B5EF4-FFF2-40B4-BE49-F238E27FC236}">
                <a16:creationId xmlns:a16="http://schemas.microsoft.com/office/drawing/2014/main" id="{C1BB9404-F2C9-C8C2-565C-E441FD27F308}"/>
              </a:ext>
            </a:extLst>
          </p:cNvPr>
          <p:cNvSpPr/>
          <p:nvPr/>
        </p:nvSpPr>
        <p:spPr>
          <a:xfrm>
            <a:off x="2507691" y="6257870"/>
            <a:ext cx="715314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Dollar cost averaging does not assure a profit or prevent a loss in a down market. </a:t>
            </a:r>
          </a:p>
        </p:txBody>
      </p:sp>
      <p:sp>
        <p:nvSpPr>
          <p:cNvPr id="3" name="Title 3">
            <a:extLst>
              <a:ext uri="{FF2B5EF4-FFF2-40B4-BE49-F238E27FC236}">
                <a16:creationId xmlns:a16="http://schemas.microsoft.com/office/drawing/2014/main" id="{75D6F395-D536-BF16-6CC3-271B177C2ADB}"/>
              </a:ext>
            </a:extLst>
          </p:cNvPr>
          <p:cNvSpPr txBox="1">
            <a:spLocks/>
          </p:cNvSpPr>
          <p:nvPr/>
        </p:nvSpPr>
        <p:spPr>
          <a:xfrm>
            <a:off x="1177541" y="890390"/>
            <a:ext cx="9836919" cy="1169556"/>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n-US" sz="4400" dirty="0"/>
              <a:t>Averaging out investment costs</a:t>
            </a:r>
          </a:p>
        </p:txBody>
      </p:sp>
    </p:spTree>
    <p:extLst>
      <p:ext uri="{BB962C8B-B14F-4D97-AF65-F5344CB8AC3E}">
        <p14:creationId xmlns:p14="http://schemas.microsoft.com/office/powerpoint/2010/main" val="426072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6F2B562-A636-C01F-0D6D-88B8E0A70D80}"/>
              </a:ext>
            </a:extLst>
          </p:cNvPr>
          <p:cNvGrpSpPr/>
          <p:nvPr/>
        </p:nvGrpSpPr>
        <p:grpSpPr>
          <a:xfrm>
            <a:off x="2980964" y="1787472"/>
            <a:ext cx="8413648" cy="4116002"/>
            <a:chOff x="5451984" y="3392736"/>
            <a:chExt cx="6263655" cy="2759562"/>
          </a:xfrm>
        </p:grpSpPr>
        <p:sp>
          <p:nvSpPr>
            <p:cNvPr id="7" name="Rectangle 6">
              <a:extLst>
                <a:ext uri="{FF2B5EF4-FFF2-40B4-BE49-F238E27FC236}">
                  <a16:creationId xmlns:a16="http://schemas.microsoft.com/office/drawing/2014/main" id="{FC388708-877C-E30E-C7EC-26B6192B997B}"/>
                </a:ext>
              </a:extLst>
            </p:cNvPr>
            <p:cNvSpPr/>
            <p:nvPr/>
          </p:nvSpPr>
          <p:spPr>
            <a:xfrm>
              <a:off x="5451984" y="3489012"/>
              <a:ext cx="6263655" cy="2663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48DA746F-DB3A-15AB-4F6D-6BCE07659C19}"/>
                </a:ext>
              </a:extLst>
            </p:cNvPr>
            <p:cNvGrpSpPr/>
            <p:nvPr/>
          </p:nvGrpSpPr>
          <p:grpSpPr>
            <a:xfrm>
              <a:off x="5626956" y="3580997"/>
              <a:ext cx="6088683" cy="2433874"/>
              <a:chOff x="5626956" y="3580997"/>
              <a:chExt cx="6088683" cy="2433874"/>
            </a:xfrm>
          </p:grpSpPr>
          <p:sp>
            <p:nvSpPr>
              <p:cNvPr id="32" name="Text Placeholder 11">
                <a:extLst>
                  <a:ext uri="{FF2B5EF4-FFF2-40B4-BE49-F238E27FC236}">
                    <a16:creationId xmlns:a16="http://schemas.microsoft.com/office/drawing/2014/main" id="{42446DC8-57EE-24DC-DF09-8C41D5897BE1}"/>
                  </a:ext>
                </a:extLst>
              </p:cNvPr>
              <p:cNvSpPr txBox="1">
                <a:spLocks/>
              </p:cNvSpPr>
              <p:nvPr/>
            </p:nvSpPr>
            <p:spPr>
              <a:xfrm>
                <a:off x="11120938" y="3580997"/>
                <a:ext cx="594701" cy="276497"/>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dirty="0">
                    <a:solidFill>
                      <a:schemeClr val="tx1"/>
                    </a:solidFill>
                  </a:rPr>
                  <a:t>$24,000</a:t>
                </a:r>
              </a:p>
            </p:txBody>
          </p:sp>
          <p:sp>
            <p:nvSpPr>
              <p:cNvPr id="33" name="Text Placeholder 11">
                <a:extLst>
                  <a:ext uri="{FF2B5EF4-FFF2-40B4-BE49-F238E27FC236}">
                    <a16:creationId xmlns:a16="http://schemas.microsoft.com/office/drawing/2014/main" id="{C30A8061-F7F3-B021-2A34-E1C96F5FD678}"/>
                  </a:ext>
                </a:extLst>
              </p:cNvPr>
              <p:cNvSpPr txBox="1">
                <a:spLocks/>
              </p:cNvSpPr>
              <p:nvPr/>
            </p:nvSpPr>
            <p:spPr>
              <a:xfrm>
                <a:off x="11120938" y="3922520"/>
                <a:ext cx="594701" cy="276497"/>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dirty="0">
                    <a:solidFill>
                      <a:schemeClr val="tx1"/>
                    </a:solidFill>
                  </a:rPr>
                  <a:t>$20,000</a:t>
                </a:r>
              </a:p>
            </p:txBody>
          </p:sp>
          <p:sp>
            <p:nvSpPr>
              <p:cNvPr id="34" name="Text Placeholder 11">
                <a:extLst>
                  <a:ext uri="{FF2B5EF4-FFF2-40B4-BE49-F238E27FC236}">
                    <a16:creationId xmlns:a16="http://schemas.microsoft.com/office/drawing/2014/main" id="{9CEEB73B-00B1-C394-63E5-C0819494AEAB}"/>
                  </a:ext>
                </a:extLst>
              </p:cNvPr>
              <p:cNvSpPr txBox="1">
                <a:spLocks/>
              </p:cNvSpPr>
              <p:nvPr/>
            </p:nvSpPr>
            <p:spPr>
              <a:xfrm>
                <a:off x="11120938" y="4264462"/>
                <a:ext cx="594701" cy="276497"/>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dirty="0">
                    <a:solidFill>
                      <a:schemeClr val="tx1"/>
                    </a:solidFill>
                  </a:rPr>
                  <a:t>$16,000</a:t>
                </a:r>
              </a:p>
            </p:txBody>
          </p:sp>
          <p:sp>
            <p:nvSpPr>
              <p:cNvPr id="35" name="Text Placeholder 11">
                <a:extLst>
                  <a:ext uri="{FF2B5EF4-FFF2-40B4-BE49-F238E27FC236}">
                    <a16:creationId xmlns:a16="http://schemas.microsoft.com/office/drawing/2014/main" id="{7F3A114B-7C3D-3B82-C56D-C0F38763E2D3}"/>
                  </a:ext>
                </a:extLst>
              </p:cNvPr>
              <p:cNvSpPr txBox="1">
                <a:spLocks/>
              </p:cNvSpPr>
              <p:nvPr/>
            </p:nvSpPr>
            <p:spPr>
              <a:xfrm>
                <a:off x="11120938" y="4606404"/>
                <a:ext cx="594701" cy="276497"/>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dirty="0">
                    <a:solidFill>
                      <a:schemeClr val="tx1"/>
                    </a:solidFill>
                  </a:rPr>
                  <a:t>$12,000</a:t>
                </a:r>
              </a:p>
            </p:txBody>
          </p:sp>
          <p:sp>
            <p:nvSpPr>
              <p:cNvPr id="36" name="Text Placeholder 11">
                <a:extLst>
                  <a:ext uri="{FF2B5EF4-FFF2-40B4-BE49-F238E27FC236}">
                    <a16:creationId xmlns:a16="http://schemas.microsoft.com/office/drawing/2014/main" id="{E4A2BC49-9936-0E4D-6424-410FDAECD579}"/>
                  </a:ext>
                </a:extLst>
              </p:cNvPr>
              <p:cNvSpPr txBox="1">
                <a:spLocks/>
              </p:cNvSpPr>
              <p:nvPr/>
            </p:nvSpPr>
            <p:spPr>
              <a:xfrm>
                <a:off x="11120938" y="4948346"/>
                <a:ext cx="594701" cy="276497"/>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dirty="0">
                    <a:solidFill>
                      <a:schemeClr val="tx1"/>
                    </a:solidFill>
                  </a:rPr>
                  <a:t>$8,000</a:t>
                </a:r>
              </a:p>
            </p:txBody>
          </p:sp>
          <p:sp>
            <p:nvSpPr>
              <p:cNvPr id="37" name="Text Placeholder 11">
                <a:extLst>
                  <a:ext uri="{FF2B5EF4-FFF2-40B4-BE49-F238E27FC236}">
                    <a16:creationId xmlns:a16="http://schemas.microsoft.com/office/drawing/2014/main" id="{1FDB9FF9-B20B-7444-2E1C-7CC36E71F6E6}"/>
                  </a:ext>
                </a:extLst>
              </p:cNvPr>
              <p:cNvSpPr txBox="1">
                <a:spLocks/>
              </p:cNvSpPr>
              <p:nvPr/>
            </p:nvSpPr>
            <p:spPr>
              <a:xfrm>
                <a:off x="11120938" y="5290289"/>
                <a:ext cx="594701" cy="276497"/>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dirty="0">
                    <a:solidFill>
                      <a:schemeClr val="tx1"/>
                    </a:solidFill>
                  </a:rPr>
                  <a:t>$4,000</a:t>
                </a:r>
              </a:p>
            </p:txBody>
          </p:sp>
          <p:sp>
            <p:nvSpPr>
              <p:cNvPr id="38" name="Text Placeholder 11">
                <a:extLst>
                  <a:ext uri="{FF2B5EF4-FFF2-40B4-BE49-F238E27FC236}">
                    <a16:creationId xmlns:a16="http://schemas.microsoft.com/office/drawing/2014/main" id="{85353B86-C23F-38ED-8DEF-ED16D85FF8DF}"/>
                  </a:ext>
                </a:extLst>
              </p:cNvPr>
              <p:cNvSpPr txBox="1">
                <a:spLocks/>
              </p:cNvSpPr>
              <p:nvPr/>
            </p:nvSpPr>
            <p:spPr>
              <a:xfrm>
                <a:off x="11120938" y="5641826"/>
                <a:ext cx="594701" cy="276497"/>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dirty="0">
                    <a:solidFill>
                      <a:schemeClr val="tx1"/>
                    </a:solidFill>
                  </a:rPr>
                  <a:t>$0</a:t>
                </a:r>
              </a:p>
            </p:txBody>
          </p:sp>
          <p:sp>
            <p:nvSpPr>
              <p:cNvPr id="39" name="Text Placeholder 11">
                <a:extLst>
                  <a:ext uri="{FF2B5EF4-FFF2-40B4-BE49-F238E27FC236}">
                    <a16:creationId xmlns:a16="http://schemas.microsoft.com/office/drawing/2014/main" id="{73F2A393-B652-2CE4-E692-06BCFF32A6F0}"/>
                  </a:ext>
                </a:extLst>
              </p:cNvPr>
              <p:cNvSpPr txBox="1">
                <a:spLocks/>
              </p:cNvSpPr>
              <p:nvPr/>
            </p:nvSpPr>
            <p:spPr>
              <a:xfrm>
                <a:off x="5626956" y="5816029"/>
                <a:ext cx="5539974" cy="198842"/>
              </a:xfrm>
              <a:prstGeom prst="rect">
                <a:avLst/>
              </a:prstGeom>
            </p:spPr>
            <p:txBody>
              <a:bodyPr vert="horz" lIns="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dirty="0">
                    <a:solidFill>
                      <a:schemeClr val="tx1"/>
                    </a:solidFill>
                  </a:rPr>
                  <a:t>0         2         4          6         8        10       12       14        16       18       20        22       24       26       28       30</a:t>
                </a:r>
              </a:p>
            </p:txBody>
          </p:sp>
          <p:cxnSp>
            <p:nvCxnSpPr>
              <p:cNvPr id="40" name="Straight Connector 39">
                <a:extLst>
                  <a:ext uri="{FF2B5EF4-FFF2-40B4-BE49-F238E27FC236}">
                    <a16:creationId xmlns:a16="http://schemas.microsoft.com/office/drawing/2014/main" id="{0C69779A-6E4C-24D3-2285-71A4E8802EAD}"/>
                  </a:ext>
                </a:extLst>
              </p:cNvPr>
              <p:cNvCxnSpPr/>
              <p:nvPr/>
            </p:nvCxnSpPr>
            <p:spPr>
              <a:xfrm>
                <a:off x="5650355" y="3732770"/>
                <a:ext cx="53691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F048FA8-5E4E-7CE5-4FB2-D4B5564DD7AC}"/>
                  </a:ext>
                </a:extLst>
              </p:cNvPr>
              <p:cNvCxnSpPr/>
              <p:nvPr/>
            </p:nvCxnSpPr>
            <p:spPr>
              <a:xfrm>
                <a:off x="5650355" y="4074293"/>
                <a:ext cx="53691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11E0E51-651C-911D-CFC0-B037C0B01D09}"/>
                  </a:ext>
                </a:extLst>
              </p:cNvPr>
              <p:cNvCxnSpPr/>
              <p:nvPr/>
            </p:nvCxnSpPr>
            <p:spPr>
              <a:xfrm>
                <a:off x="5650355" y="4415816"/>
                <a:ext cx="53691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90374D3-CE9A-22A1-D542-60591190C178}"/>
                  </a:ext>
                </a:extLst>
              </p:cNvPr>
              <p:cNvCxnSpPr/>
              <p:nvPr/>
            </p:nvCxnSpPr>
            <p:spPr>
              <a:xfrm>
                <a:off x="5650355" y="4746322"/>
                <a:ext cx="53691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2199ADF-E9A3-1E55-34BE-5671AF2B54E1}"/>
                  </a:ext>
                </a:extLst>
              </p:cNvPr>
              <p:cNvCxnSpPr/>
              <p:nvPr/>
            </p:nvCxnSpPr>
            <p:spPr>
              <a:xfrm>
                <a:off x="5650355" y="5098862"/>
                <a:ext cx="53691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1D3B88-355F-F67F-4881-BCF083E9800C}"/>
                  </a:ext>
                </a:extLst>
              </p:cNvPr>
              <p:cNvCxnSpPr/>
              <p:nvPr/>
            </p:nvCxnSpPr>
            <p:spPr>
              <a:xfrm>
                <a:off x="5650355" y="5440385"/>
                <a:ext cx="53691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9" name="Triangle 5">
              <a:extLst>
                <a:ext uri="{FF2B5EF4-FFF2-40B4-BE49-F238E27FC236}">
                  <a16:creationId xmlns:a16="http://schemas.microsoft.com/office/drawing/2014/main" id="{1E2EE841-45A2-BFBD-4995-759CF4AD6E4E}"/>
                </a:ext>
              </a:extLst>
            </p:cNvPr>
            <p:cNvSpPr/>
            <p:nvPr/>
          </p:nvSpPr>
          <p:spPr>
            <a:xfrm>
              <a:off x="5650355" y="3857494"/>
              <a:ext cx="5369165" cy="1688829"/>
            </a:xfrm>
            <a:custGeom>
              <a:avLst/>
              <a:gdLst>
                <a:gd name="connsiteX0" fmla="*/ 0 w 5384800"/>
                <a:gd name="connsiteY0" fmla="*/ 1710267 h 1710267"/>
                <a:gd name="connsiteX1" fmla="*/ 2692400 w 5384800"/>
                <a:gd name="connsiteY1" fmla="*/ 0 h 1710267"/>
                <a:gd name="connsiteX2" fmla="*/ 5384800 w 5384800"/>
                <a:gd name="connsiteY2" fmla="*/ 1710267 h 1710267"/>
                <a:gd name="connsiteX3" fmla="*/ 0 w 5384800"/>
                <a:gd name="connsiteY3" fmla="*/ 1710267 h 1710267"/>
                <a:gd name="connsiteX0" fmla="*/ 0 w 5384800"/>
                <a:gd name="connsiteY0" fmla="*/ 1703593 h 1703593"/>
                <a:gd name="connsiteX1" fmla="*/ 5382205 w 5384800"/>
                <a:gd name="connsiteY1" fmla="*/ 0 h 1703593"/>
                <a:gd name="connsiteX2" fmla="*/ 5384800 w 5384800"/>
                <a:gd name="connsiteY2" fmla="*/ 1703593 h 1703593"/>
                <a:gd name="connsiteX3" fmla="*/ 0 w 5384800"/>
                <a:gd name="connsiteY3" fmla="*/ 1703593 h 1703593"/>
                <a:gd name="connsiteX0" fmla="*/ 0 w 5384800"/>
                <a:gd name="connsiteY0" fmla="*/ 1703593 h 1703593"/>
                <a:gd name="connsiteX1" fmla="*/ 5382205 w 5384800"/>
                <a:gd name="connsiteY1" fmla="*/ 0 h 1703593"/>
                <a:gd name="connsiteX2" fmla="*/ 5384800 w 5384800"/>
                <a:gd name="connsiteY2" fmla="*/ 1703593 h 1703593"/>
                <a:gd name="connsiteX3" fmla="*/ 0 w 5384800"/>
                <a:gd name="connsiteY3" fmla="*/ 1703593 h 1703593"/>
                <a:gd name="connsiteX0" fmla="*/ 0 w 5384800"/>
                <a:gd name="connsiteY0" fmla="*/ 1703593 h 1703593"/>
                <a:gd name="connsiteX1" fmla="*/ 5382205 w 5384800"/>
                <a:gd name="connsiteY1" fmla="*/ 0 h 1703593"/>
                <a:gd name="connsiteX2" fmla="*/ 5384800 w 5384800"/>
                <a:gd name="connsiteY2" fmla="*/ 1703593 h 1703593"/>
                <a:gd name="connsiteX3" fmla="*/ 0 w 5384800"/>
                <a:gd name="connsiteY3" fmla="*/ 1703593 h 1703593"/>
                <a:gd name="connsiteX0" fmla="*/ 0 w 5384800"/>
                <a:gd name="connsiteY0" fmla="*/ 1703593 h 1703593"/>
                <a:gd name="connsiteX1" fmla="*/ 5382205 w 5384800"/>
                <a:gd name="connsiteY1" fmla="*/ 0 h 1703593"/>
                <a:gd name="connsiteX2" fmla="*/ 5384800 w 5384800"/>
                <a:gd name="connsiteY2" fmla="*/ 1703593 h 1703593"/>
                <a:gd name="connsiteX3" fmla="*/ 0 w 5384800"/>
                <a:gd name="connsiteY3" fmla="*/ 1703593 h 1703593"/>
                <a:gd name="connsiteX0" fmla="*/ 0 w 5384800"/>
                <a:gd name="connsiteY0" fmla="*/ 1703593 h 1703593"/>
                <a:gd name="connsiteX1" fmla="*/ 5382205 w 5384800"/>
                <a:gd name="connsiteY1" fmla="*/ 0 h 1703593"/>
                <a:gd name="connsiteX2" fmla="*/ 5384800 w 5384800"/>
                <a:gd name="connsiteY2" fmla="*/ 1703593 h 1703593"/>
                <a:gd name="connsiteX3" fmla="*/ 0 w 5384800"/>
                <a:gd name="connsiteY3" fmla="*/ 1703593 h 1703593"/>
                <a:gd name="connsiteX0" fmla="*/ 0 w 5364777"/>
                <a:gd name="connsiteY0" fmla="*/ 1543407 h 1703593"/>
                <a:gd name="connsiteX1" fmla="*/ 5362182 w 5364777"/>
                <a:gd name="connsiteY1" fmla="*/ 0 h 1703593"/>
                <a:gd name="connsiteX2" fmla="*/ 5364777 w 5364777"/>
                <a:gd name="connsiteY2" fmla="*/ 1703593 h 1703593"/>
                <a:gd name="connsiteX3" fmla="*/ 0 w 5364777"/>
                <a:gd name="connsiteY3" fmla="*/ 1543407 h 1703593"/>
                <a:gd name="connsiteX0" fmla="*/ 0 w 5364777"/>
                <a:gd name="connsiteY0" fmla="*/ 1543407 h 1703593"/>
                <a:gd name="connsiteX1" fmla="*/ 5362182 w 5364777"/>
                <a:gd name="connsiteY1" fmla="*/ 0 h 1703593"/>
                <a:gd name="connsiteX2" fmla="*/ 5364777 w 5364777"/>
                <a:gd name="connsiteY2" fmla="*/ 1703593 h 1703593"/>
                <a:gd name="connsiteX3" fmla="*/ 0 w 5364777"/>
                <a:gd name="connsiteY3" fmla="*/ 1543407 h 1703593"/>
                <a:gd name="connsiteX0" fmla="*/ 0 w 5364777"/>
                <a:gd name="connsiteY0" fmla="*/ 1543407 h 1703593"/>
                <a:gd name="connsiteX1" fmla="*/ 5362182 w 5364777"/>
                <a:gd name="connsiteY1" fmla="*/ 0 h 1703593"/>
                <a:gd name="connsiteX2" fmla="*/ 5364777 w 5364777"/>
                <a:gd name="connsiteY2" fmla="*/ 1703593 h 1703593"/>
                <a:gd name="connsiteX3" fmla="*/ 0 w 5364777"/>
                <a:gd name="connsiteY3" fmla="*/ 1543407 h 1703593"/>
                <a:gd name="connsiteX0" fmla="*/ 0 w 5364777"/>
                <a:gd name="connsiteY0" fmla="*/ 1543407 h 1703593"/>
                <a:gd name="connsiteX1" fmla="*/ 5362182 w 5364777"/>
                <a:gd name="connsiteY1" fmla="*/ 0 h 1703593"/>
                <a:gd name="connsiteX2" fmla="*/ 5364777 w 5364777"/>
                <a:gd name="connsiteY2" fmla="*/ 1703593 h 1703593"/>
                <a:gd name="connsiteX3" fmla="*/ 0 w 5364777"/>
                <a:gd name="connsiteY3" fmla="*/ 1543407 h 1703593"/>
                <a:gd name="connsiteX0" fmla="*/ 0 w 5364777"/>
                <a:gd name="connsiteY0" fmla="*/ 1543407 h 1703593"/>
                <a:gd name="connsiteX1" fmla="*/ 5362182 w 5364777"/>
                <a:gd name="connsiteY1" fmla="*/ 0 h 1703593"/>
                <a:gd name="connsiteX2" fmla="*/ 5364777 w 5364777"/>
                <a:gd name="connsiteY2" fmla="*/ 1703593 h 1703593"/>
                <a:gd name="connsiteX3" fmla="*/ 0 w 5364777"/>
                <a:gd name="connsiteY3" fmla="*/ 1543407 h 1703593"/>
                <a:gd name="connsiteX0" fmla="*/ 0 w 5362182"/>
                <a:gd name="connsiteY0" fmla="*/ 1543407 h 1543407"/>
                <a:gd name="connsiteX1" fmla="*/ 5362182 w 5362182"/>
                <a:gd name="connsiteY1" fmla="*/ 0 h 1543407"/>
                <a:gd name="connsiteX2" fmla="*/ 5318056 w 5362182"/>
                <a:gd name="connsiteY2" fmla="*/ 1336498 h 1543407"/>
                <a:gd name="connsiteX3" fmla="*/ 0 w 5362182"/>
                <a:gd name="connsiteY3" fmla="*/ 1543407 h 1543407"/>
                <a:gd name="connsiteX0" fmla="*/ 0 w 5362182"/>
                <a:gd name="connsiteY0" fmla="*/ 1543407 h 1543407"/>
                <a:gd name="connsiteX1" fmla="*/ 5362182 w 5362182"/>
                <a:gd name="connsiteY1" fmla="*/ 0 h 1543407"/>
                <a:gd name="connsiteX2" fmla="*/ 5358102 w 5362182"/>
                <a:gd name="connsiteY2" fmla="*/ 1543406 h 1543407"/>
                <a:gd name="connsiteX3" fmla="*/ 0 w 5362182"/>
                <a:gd name="connsiteY3" fmla="*/ 1543407 h 1543407"/>
              </a:gdLst>
              <a:ahLst/>
              <a:cxnLst>
                <a:cxn ang="0">
                  <a:pos x="connsiteX0" y="connsiteY0"/>
                </a:cxn>
                <a:cxn ang="0">
                  <a:pos x="connsiteX1" y="connsiteY1"/>
                </a:cxn>
                <a:cxn ang="0">
                  <a:pos x="connsiteX2" y="connsiteY2"/>
                </a:cxn>
                <a:cxn ang="0">
                  <a:pos x="connsiteX3" y="connsiteY3"/>
                </a:cxn>
              </a:cxnLst>
              <a:rect l="l" t="t" r="r" b="b"/>
              <a:pathLst>
                <a:path w="5362182" h="1543407">
                  <a:moveTo>
                    <a:pt x="0" y="1543407"/>
                  </a:moveTo>
                  <a:cubicBezTo>
                    <a:pt x="2875329" y="1262545"/>
                    <a:pt x="4349024" y="774773"/>
                    <a:pt x="5362182" y="0"/>
                  </a:cubicBezTo>
                  <a:lnTo>
                    <a:pt x="5358102" y="1543406"/>
                  </a:lnTo>
                  <a:lnTo>
                    <a:pt x="0" y="15434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FA8B54E-64CB-D4F2-D69D-85D0DEBD4C83}"/>
                </a:ext>
              </a:extLst>
            </p:cNvPr>
            <p:cNvSpPr/>
            <p:nvPr/>
          </p:nvSpPr>
          <p:spPr>
            <a:xfrm>
              <a:off x="5650355" y="5546323"/>
              <a:ext cx="5366300" cy="233751"/>
            </a:xfrm>
            <a:prstGeom prst="rect">
              <a:avLst/>
            </a:prstGeom>
            <a:solidFill>
              <a:srgbClr val="6EC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11">
              <a:extLst>
                <a:ext uri="{FF2B5EF4-FFF2-40B4-BE49-F238E27FC236}">
                  <a16:creationId xmlns:a16="http://schemas.microsoft.com/office/drawing/2014/main" id="{C5F4EF44-7D94-C2E4-2F27-17FFA513C920}"/>
                </a:ext>
              </a:extLst>
            </p:cNvPr>
            <p:cNvSpPr txBox="1">
              <a:spLocks/>
            </p:cNvSpPr>
            <p:nvPr/>
          </p:nvSpPr>
          <p:spPr>
            <a:xfrm>
              <a:off x="9703682" y="4676874"/>
              <a:ext cx="1156682" cy="536575"/>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000" dirty="0">
                  <a:solidFill>
                    <a:schemeClr val="bg1"/>
                  </a:solidFill>
                  <a:latin typeface="Arial"/>
                  <a:cs typeface="Arial"/>
                </a:rPr>
                <a:t>COMPOUNDING GROWTH</a:t>
              </a:r>
            </a:p>
          </p:txBody>
        </p:sp>
        <p:sp>
          <p:nvSpPr>
            <p:cNvPr id="29" name="Text Placeholder 11">
              <a:extLst>
                <a:ext uri="{FF2B5EF4-FFF2-40B4-BE49-F238E27FC236}">
                  <a16:creationId xmlns:a16="http://schemas.microsoft.com/office/drawing/2014/main" id="{690FDD25-18E8-87A1-9FF8-90F0EF98D969}"/>
                </a:ext>
              </a:extLst>
            </p:cNvPr>
            <p:cNvSpPr txBox="1">
              <a:spLocks/>
            </p:cNvSpPr>
            <p:nvPr/>
          </p:nvSpPr>
          <p:spPr>
            <a:xfrm>
              <a:off x="7694421" y="5630633"/>
              <a:ext cx="3255524" cy="311806"/>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000" dirty="0">
                  <a:solidFill>
                    <a:schemeClr val="bg1"/>
                  </a:solidFill>
                </a:rPr>
                <a:t>PRINCIPAL </a:t>
              </a:r>
              <a:r>
                <a:rPr lang="en-US" sz="1000" b="0" dirty="0">
                  <a:solidFill>
                    <a:schemeClr val="bg1"/>
                  </a:solidFill>
                </a:rPr>
                <a:t>$3,000 initial investment</a:t>
              </a:r>
            </a:p>
            <a:p>
              <a:pPr algn="r"/>
              <a:endParaRPr lang="en-US" sz="1000" dirty="0">
                <a:solidFill>
                  <a:schemeClr val="bg1"/>
                </a:solidFill>
              </a:endParaRPr>
            </a:p>
          </p:txBody>
        </p:sp>
        <p:sp>
          <p:nvSpPr>
            <p:cNvPr id="30" name="Text Placeholder 11">
              <a:extLst>
                <a:ext uri="{FF2B5EF4-FFF2-40B4-BE49-F238E27FC236}">
                  <a16:creationId xmlns:a16="http://schemas.microsoft.com/office/drawing/2014/main" id="{34E33B5E-8967-D02D-D79C-B97CB387D3C1}"/>
                </a:ext>
              </a:extLst>
            </p:cNvPr>
            <p:cNvSpPr txBox="1">
              <a:spLocks/>
            </p:cNvSpPr>
            <p:nvPr/>
          </p:nvSpPr>
          <p:spPr>
            <a:xfrm>
              <a:off x="9876296" y="3392736"/>
              <a:ext cx="1073648" cy="536575"/>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000" dirty="0">
                  <a:solidFill>
                    <a:srgbClr val="0047BB"/>
                  </a:solidFill>
                </a:rPr>
                <a:t>BIG BENEFITS</a:t>
              </a:r>
            </a:p>
          </p:txBody>
        </p:sp>
        <p:sp>
          <p:nvSpPr>
            <p:cNvPr id="31" name="Text Placeholder 11">
              <a:extLst>
                <a:ext uri="{FF2B5EF4-FFF2-40B4-BE49-F238E27FC236}">
                  <a16:creationId xmlns:a16="http://schemas.microsoft.com/office/drawing/2014/main" id="{602FF319-66A6-533E-80D4-15F86EF131C4}"/>
                </a:ext>
              </a:extLst>
            </p:cNvPr>
            <p:cNvSpPr txBox="1">
              <a:spLocks/>
            </p:cNvSpPr>
            <p:nvPr/>
          </p:nvSpPr>
          <p:spPr>
            <a:xfrm>
              <a:off x="5813825" y="3688702"/>
              <a:ext cx="1649293" cy="802665"/>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tx1"/>
                  </a:solidFill>
                  <a:latin typeface="Arial"/>
                  <a:cs typeface="Arial"/>
                </a:rPr>
                <a:t>Compound growth</a:t>
              </a:r>
              <a:br>
                <a:rPr lang="en-US" sz="1200" dirty="0">
                  <a:solidFill>
                    <a:schemeClr val="tx1"/>
                  </a:solidFill>
                  <a:latin typeface="Arial"/>
                  <a:cs typeface="Arial"/>
                </a:rPr>
              </a:br>
              <a:r>
                <a:rPr lang="en-US" sz="1200" b="0" dirty="0">
                  <a:solidFill>
                    <a:schemeClr val="tx1"/>
                  </a:solidFill>
                  <a:latin typeface="Arial"/>
                  <a:cs typeface="Arial"/>
                </a:rPr>
                <a:t>7% for 30 years</a:t>
              </a:r>
              <a:endParaRPr lang="en-US" dirty="0">
                <a:solidFill>
                  <a:schemeClr val="tx1"/>
                </a:solidFill>
              </a:endParaRPr>
            </a:p>
          </p:txBody>
        </p:sp>
      </p:grpSp>
      <p:sp>
        <p:nvSpPr>
          <p:cNvPr id="47" name="Content Placeholder 7">
            <a:extLst>
              <a:ext uri="{FF2B5EF4-FFF2-40B4-BE49-F238E27FC236}">
                <a16:creationId xmlns:a16="http://schemas.microsoft.com/office/drawing/2014/main" id="{7D249D20-5AD5-F7A7-4BAE-27665B908C19}"/>
              </a:ext>
            </a:extLst>
          </p:cNvPr>
          <p:cNvSpPr>
            <a:spLocks noGrp="1"/>
          </p:cNvSpPr>
          <p:nvPr>
            <p:ph idx="1"/>
          </p:nvPr>
        </p:nvSpPr>
        <p:spPr>
          <a:xfrm>
            <a:off x="660386" y="2074488"/>
            <a:ext cx="2415172" cy="2572704"/>
          </a:xfrm>
        </p:spPr>
        <p:txBody>
          <a:bodyPr anchor="ctr"/>
          <a:lstStyle/>
          <a:p>
            <a:pPr marL="0" indent="0">
              <a:buFont typeface="Arial" panose="020B0604020202020204" pitchFamily="34" charset="0"/>
              <a:buNone/>
            </a:pPr>
            <a:r>
              <a:rPr lang="en-US" dirty="0">
                <a:cs typeface="Calibri"/>
              </a:rPr>
              <a:t>Time allows you </a:t>
            </a:r>
            <a:br>
              <a:rPr lang="en-US" dirty="0">
                <a:cs typeface="Calibri"/>
              </a:rPr>
            </a:br>
            <a:r>
              <a:rPr lang="en-US" dirty="0">
                <a:cs typeface="Calibri"/>
              </a:rPr>
              <a:t>to take advantage </a:t>
            </a:r>
            <a:br>
              <a:rPr lang="en-US" dirty="0">
                <a:cs typeface="Calibri"/>
              </a:rPr>
            </a:br>
            <a:r>
              <a:rPr lang="en-US" dirty="0">
                <a:cs typeface="Calibri"/>
              </a:rPr>
              <a:t>of compounding. </a:t>
            </a:r>
          </a:p>
        </p:txBody>
      </p:sp>
      <p:sp>
        <p:nvSpPr>
          <p:cNvPr id="2" name="Title 3">
            <a:extLst>
              <a:ext uri="{FF2B5EF4-FFF2-40B4-BE49-F238E27FC236}">
                <a16:creationId xmlns:a16="http://schemas.microsoft.com/office/drawing/2014/main" id="{341F91C0-3CCA-5DB8-8AAB-0419A6E3DD46}"/>
              </a:ext>
            </a:extLst>
          </p:cNvPr>
          <p:cNvSpPr txBox="1">
            <a:spLocks/>
          </p:cNvSpPr>
          <p:nvPr/>
        </p:nvSpPr>
        <p:spPr>
          <a:xfrm>
            <a:off x="2004555" y="1110520"/>
            <a:ext cx="8182891" cy="1169556"/>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n-US" sz="4400" dirty="0"/>
              <a:t>Compounding</a:t>
            </a:r>
          </a:p>
        </p:txBody>
      </p:sp>
      <p:sp>
        <p:nvSpPr>
          <p:cNvPr id="4" name="TextBox 3">
            <a:extLst>
              <a:ext uri="{FF2B5EF4-FFF2-40B4-BE49-F238E27FC236}">
                <a16:creationId xmlns:a16="http://schemas.microsoft.com/office/drawing/2014/main" id="{37693793-8CB3-56FF-7CF2-25CEA99D2C7E}"/>
              </a:ext>
            </a:extLst>
          </p:cNvPr>
          <p:cNvSpPr txBox="1"/>
          <p:nvPr/>
        </p:nvSpPr>
        <p:spPr>
          <a:xfrm>
            <a:off x="1594055" y="6050619"/>
            <a:ext cx="9610579" cy="553998"/>
          </a:xfrm>
          <a:prstGeom prst="rect">
            <a:avLst/>
          </a:prstGeom>
          <a:noFill/>
        </p:spPr>
        <p:txBody>
          <a:bodyPr wrap="square">
            <a:spAutoFit/>
          </a:bodyPr>
          <a:lstStyle/>
          <a:p>
            <a:r>
              <a:rPr lang="en-US" sz="1000" dirty="0">
                <a:effectLst/>
              </a:rPr>
              <a:t>This illustration is a hypothetical compounding calculation. It is not intended to serve as a projection or prediction of the investment results of any specific investment. Investments are not guaranteed. Depending on your underlying investments, your return may be higher or lower. Interest compounded annually based on beginning-year contributions. No taxes or fees are reflected in this example, which would lower the results displayed.</a:t>
            </a:r>
          </a:p>
        </p:txBody>
      </p:sp>
    </p:spTree>
    <p:extLst>
      <p:ext uri="{BB962C8B-B14F-4D97-AF65-F5344CB8AC3E}">
        <p14:creationId xmlns:p14="http://schemas.microsoft.com/office/powerpoint/2010/main" val="2987053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E72ED49-F274-B6ED-B137-0FD8EC89E97A}"/>
              </a:ext>
            </a:extLst>
          </p:cNvPr>
          <p:cNvSpPr>
            <a:spLocks noGrp="1"/>
          </p:cNvSpPr>
          <p:nvPr>
            <p:ph idx="1"/>
          </p:nvPr>
        </p:nvSpPr>
        <p:spPr>
          <a:xfrm>
            <a:off x="1097428" y="2195167"/>
            <a:ext cx="5438284" cy="3920399"/>
          </a:xfrm>
        </p:spPr>
        <p:txBody>
          <a:bodyPr>
            <a:normAutofit/>
          </a:bodyPr>
          <a:lstStyle/>
          <a:p>
            <a:r>
              <a:rPr lang="en-US" dirty="0"/>
              <a:t>Many plans pay a company match or </a:t>
            </a:r>
            <a:br>
              <a:rPr lang="en-US" dirty="0"/>
            </a:br>
            <a:r>
              <a:rPr lang="en-US" dirty="0"/>
              <a:t>profit-sharing contribution</a:t>
            </a:r>
            <a:endParaRPr lang="en-US" baseline="30000" dirty="0"/>
          </a:p>
          <a:p>
            <a:r>
              <a:rPr lang="en-US" dirty="0"/>
              <a:t>Employer matches are money your employer contributes that can help you reach your retirement goals </a:t>
            </a:r>
          </a:p>
          <a:p>
            <a:r>
              <a:rPr lang="en-US" dirty="0"/>
              <a:t>Example: The employer matches 50% of the first 6% contributed by the employee </a:t>
            </a:r>
          </a:p>
          <a:p>
            <a:r>
              <a:rPr lang="en-US" dirty="0"/>
              <a:t>Contributing at least up to the match allows you to take advantage of this benefit </a:t>
            </a:r>
            <a:endParaRPr lang="en-US" baseline="30000" dirty="0"/>
          </a:p>
        </p:txBody>
      </p:sp>
      <p:sp>
        <p:nvSpPr>
          <p:cNvPr id="9" name="Title 3">
            <a:extLst>
              <a:ext uri="{FF2B5EF4-FFF2-40B4-BE49-F238E27FC236}">
                <a16:creationId xmlns:a16="http://schemas.microsoft.com/office/drawing/2014/main" id="{7AFFF090-886A-FC49-D5E6-1461D2B2FFFC}"/>
              </a:ext>
            </a:extLst>
          </p:cNvPr>
          <p:cNvSpPr txBox="1">
            <a:spLocks/>
          </p:cNvSpPr>
          <p:nvPr/>
        </p:nvSpPr>
        <p:spPr>
          <a:xfrm>
            <a:off x="2004555" y="890390"/>
            <a:ext cx="8182891" cy="1169556"/>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n-US" sz="4400" dirty="0"/>
              <a:t>Employer Match</a:t>
            </a:r>
          </a:p>
        </p:txBody>
      </p:sp>
      <p:pic>
        <p:nvPicPr>
          <p:cNvPr id="3" name="Picture 2" descr="A blue piggy bank on a black background&#10;&#10;Description automatically generated">
            <a:extLst>
              <a:ext uri="{FF2B5EF4-FFF2-40B4-BE49-F238E27FC236}">
                <a16:creationId xmlns:a16="http://schemas.microsoft.com/office/drawing/2014/main" id="{FFB8EBB4-5370-BAF2-2E0B-7A499CE48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207" y="1803400"/>
            <a:ext cx="3238500" cy="3251200"/>
          </a:xfrm>
          <a:prstGeom prst="rect">
            <a:avLst/>
          </a:prstGeom>
        </p:spPr>
      </p:pic>
    </p:spTree>
    <p:extLst>
      <p:ext uri="{BB962C8B-B14F-4D97-AF65-F5344CB8AC3E}">
        <p14:creationId xmlns:p14="http://schemas.microsoft.com/office/powerpoint/2010/main" val="169691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6146A1-48F3-6F7B-8262-7932AF7C0786}"/>
              </a:ext>
            </a:extLst>
          </p:cNvPr>
          <p:cNvSpPr>
            <a:spLocks noGrp="1"/>
          </p:cNvSpPr>
          <p:nvPr>
            <p:ph type="title"/>
          </p:nvPr>
        </p:nvSpPr>
        <p:spPr>
          <a:xfrm>
            <a:off x="1496411" y="1108320"/>
            <a:ext cx="9199178" cy="1208172"/>
          </a:xfrm>
        </p:spPr>
        <p:txBody>
          <a:bodyPr>
            <a:noAutofit/>
          </a:bodyPr>
          <a:lstStyle/>
          <a:p>
            <a:r>
              <a:rPr lang="en-US" sz="4400" dirty="0"/>
              <a:t>How much can you contribute? </a:t>
            </a:r>
          </a:p>
        </p:txBody>
      </p:sp>
      <p:sp>
        <p:nvSpPr>
          <p:cNvPr id="9" name="Content Placeholder 3">
            <a:extLst>
              <a:ext uri="{FF2B5EF4-FFF2-40B4-BE49-F238E27FC236}">
                <a16:creationId xmlns:a16="http://schemas.microsoft.com/office/drawing/2014/main" id="{0BC36BA5-C264-DF2F-321A-6EF9C7CB92BC}"/>
              </a:ext>
            </a:extLst>
          </p:cNvPr>
          <p:cNvSpPr txBox="1">
            <a:spLocks/>
          </p:cNvSpPr>
          <p:nvPr/>
        </p:nvSpPr>
        <p:spPr>
          <a:xfrm>
            <a:off x="6146416" y="3689867"/>
            <a:ext cx="4263239" cy="22236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sz="2000" dirty="0">
                <a:solidFill>
                  <a:schemeClr val="bg1"/>
                </a:solidFill>
                <a:cs typeface="Arial" panose="020B0604020202020204" pitchFamily="34" charset="0"/>
              </a:rPr>
              <a:t>Individuals over age 50 may contribute an additional $7,500 per year as a catch-up contribution, making the total limit $30,000 for 2023 </a:t>
            </a:r>
            <a:r>
              <a:rPr lang="en-US" sz="2000" i="1" baseline="30000" dirty="0">
                <a:solidFill>
                  <a:schemeClr val="bg1"/>
                </a:solidFill>
              </a:rPr>
              <a:t> </a:t>
            </a:r>
            <a:endParaRPr lang="en-US" sz="2000" dirty="0">
              <a:solidFill>
                <a:schemeClr val="bg1"/>
              </a:solidFill>
              <a:cs typeface="Arial" panose="020B0604020202020204" pitchFamily="34" charset="0"/>
            </a:endParaRPr>
          </a:p>
        </p:txBody>
      </p:sp>
      <p:sp>
        <p:nvSpPr>
          <p:cNvPr id="12" name="Rectangle 11">
            <a:extLst>
              <a:ext uri="{FF2B5EF4-FFF2-40B4-BE49-F238E27FC236}">
                <a16:creationId xmlns:a16="http://schemas.microsoft.com/office/drawing/2014/main" id="{7FA5E240-6085-3825-4B86-386D53500DA5}"/>
              </a:ext>
            </a:extLst>
          </p:cNvPr>
          <p:cNvSpPr/>
          <p:nvPr/>
        </p:nvSpPr>
        <p:spPr>
          <a:xfrm>
            <a:off x="2134050" y="3689867"/>
            <a:ext cx="3123378" cy="707886"/>
          </a:xfrm>
          <a:prstGeom prst="rect">
            <a:avLst/>
          </a:prstGeom>
        </p:spPr>
        <p:txBody>
          <a:bodyPr wrap="square">
            <a:spAutoFit/>
          </a:bodyPr>
          <a:lstStyle/>
          <a:p>
            <a:pPr algn="ctr"/>
            <a:r>
              <a:rPr lang="en-US" sz="2000" dirty="0">
                <a:solidFill>
                  <a:schemeClr val="bg1"/>
                </a:solidFill>
                <a:cs typeface="Arial" panose="020B0604020202020204" pitchFamily="34" charset="0"/>
              </a:rPr>
              <a:t>The 2023 salary deferral limit for many plans </a:t>
            </a:r>
            <a:r>
              <a:rPr lang="en-US" sz="2000" baseline="30000" dirty="0">
                <a:solidFill>
                  <a:schemeClr val="bg1"/>
                </a:solidFill>
                <a:cs typeface="Arial" panose="020B0604020202020204" pitchFamily="34" charset="0"/>
              </a:rPr>
              <a:t>1</a:t>
            </a:r>
            <a:endParaRPr lang="en-US" sz="2000" dirty="0">
              <a:solidFill>
                <a:schemeClr val="bg1"/>
              </a:solidFill>
              <a:cs typeface="Arial" panose="020B0604020202020204" pitchFamily="34" charset="0"/>
            </a:endParaRPr>
          </a:p>
        </p:txBody>
      </p:sp>
      <p:sp>
        <p:nvSpPr>
          <p:cNvPr id="13" name="Rectangle 12">
            <a:extLst>
              <a:ext uri="{FF2B5EF4-FFF2-40B4-BE49-F238E27FC236}">
                <a16:creationId xmlns:a16="http://schemas.microsoft.com/office/drawing/2014/main" id="{3F716934-5331-7F9B-8DFF-34B1A25C205C}"/>
              </a:ext>
            </a:extLst>
          </p:cNvPr>
          <p:cNvSpPr/>
          <p:nvPr/>
        </p:nvSpPr>
        <p:spPr>
          <a:xfrm>
            <a:off x="6759037" y="2674204"/>
            <a:ext cx="3344245" cy="923330"/>
          </a:xfrm>
          <a:prstGeom prst="rect">
            <a:avLst/>
          </a:prstGeom>
        </p:spPr>
        <p:txBody>
          <a:bodyPr wrap="square">
            <a:spAutoFit/>
          </a:bodyPr>
          <a:lstStyle/>
          <a:p>
            <a:pPr algn="ctr"/>
            <a:r>
              <a:rPr lang="en-US" sz="5400" b="1" dirty="0">
                <a:solidFill>
                  <a:schemeClr val="accent2"/>
                </a:solidFill>
                <a:latin typeface="Arial" panose="020B0604020202020204" pitchFamily="34" charset="0"/>
                <a:cs typeface="Arial" panose="020B0604020202020204" pitchFamily="34" charset="0"/>
              </a:rPr>
              <a:t>$30,000 </a:t>
            </a:r>
            <a:endParaRPr lang="en-US" sz="5400" b="1" dirty="0">
              <a:solidFill>
                <a:schemeClr val="accent2"/>
              </a:solidFill>
            </a:endParaRPr>
          </a:p>
        </p:txBody>
      </p:sp>
      <p:sp>
        <p:nvSpPr>
          <p:cNvPr id="17" name="Rectangle 16">
            <a:extLst>
              <a:ext uri="{FF2B5EF4-FFF2-40B4-BE49-F238E27FC236}">
                <a16:creationId xmlns:a16="http://schemas.microsoft.com/office/drawing/2014/main" id="{A0C7BDF7-585B-6B1D-18EC-FCC928EBB68F}"/>
              </a:ext>
            </a:extLst>
          </p:cNvPr>
          <p:cNvSpPr/>
          <p:nvPr/>
        </p:nvSpPr>
        <p:spPr>
          <a:xfrm>
            <a:off x="2027481" y="2674204"/>
            <a:ext cx="3344245" cy="923330"/>
          </a:xfrm>
          <a:prstGeom prst="rect">
            <a:avLst/>
          </a:prstGeom>
        </p:spPr>
        <p:txBody>
          <a:bodyPr wrap="square">
            <a:spAutoFit/>
          </a:bodyPr>
          <a:lstStyle/>
          <a:p>
            <a:pPr algn="ctr"/>
            <a:r>
              <a:rPr lang="en-US" sz="5400" b="1" dirty="0">
                <a:solidFill>
                  <a:schemeClr val="accent2"/>
                </a:solidFill>
                <a:latin typeface="Arial" panose="020B0604020202020204" pitchFamily="34" charset="0"/>
                <a:cs typeface="Arial" panose="020B0604020202020204" pitchFamily="34" charset="0"/>
              </a:rPr>
              <a:t>$22,500 </a:t>
            </a:r>
            <a:endParaRPr lang="en-US" sz="5400" b="1" dirty="0">
              <a:solidFill>
                <a:schemeClr val="accent2"/>
              </a:solidFill>
            </a:endParaRPr>
          </a:p>
        </p:txBody>
      </p:sp>
      <p:sp>
        <p:nvSpPr>
          <p:cNvPr id="2" name="TextBox 1">
            <a:extLst>
              <a:ext uri="{FF2B5EF4-FFF2-40B4-BE49-F238E27FC236}">
                <a16:creationId xmlns:a16="http://schemas.microsoft.com/office/drawing/2014/main" id="{5541CE5F-9A86-491C-B0DB-0A3A1DA7CDDC}"/>
              </a:ext>
            </a:extLst>
          </p:cNvPr>
          <p:cNvSpPr txBox="1"/>
          <p:nvPr/>
        </p:nvSpPr>
        <p:spPr>
          <a:xfrm>
            <a:off x="1570974" y="6196238"/>
            <a:ext cx="9905405" cy="246221"/>
          </a:xfrm>
          <a:prstGeom prst="rect">
            <a:avLst/>
          </a:prstGeom>
          <a:noFill/>
        </p:spPr>
        <p:txBody>
          <a:bodyPr wrap="square" rtlCol="0">
            <a:spAutoFit/>
          </a:bodyPr>
          <a:lstStyle/>
          <a:p>
            <a:r>
              <a:rPr lang="en-US" sz="1000" baseline="30000" dirty="0">
                <a:solidFill>
                  <a:schemeClr val="bg1"/>
                </a:solidFill>
                <a:latin typeface="Arial" panose="020B0604020202020204" pitchFamily="34" charset="0"/>
                <a:cs typeface="Arial" panose="020B0604020202020204" pitchFamily="34" charset="0"/>
              </a:rPr>
              <a:t>1 </a:t>
            </a:r>
            <a:r>
              <a:rPr lang="en-US" sz="1000" dirty="0">
                <a:solidFill>
                  <a:schemeClr val="bg1"/>
                </a:solidFill>
                <a:latin typeface="Arial" panose="020B0604020202020204" pitchFamily="34" charset="0"/>
                <a:cs typeface="Arial" panose="020B0604020202020204" pitchFamily="34" charset="0"/>
              </a:rPr>
              <a:t>The salary deferral limit is indexed on an annual basis</a:t>
            </a:r>
          </a:p>
        </p:txBody>
      </p:sp>
      <p:cxnSp>
        <p:nvCxnSpPr>
          <p:cNvPr id="4" name="Straight Connector 3">
            <a:extLst>
              <a:ext uri="{FF2B5EF4-FFF2-40B4-BE49-F238E27FC236}">
                <a16:creationId xmlns:a16="http://schemas.microsoft.com/office/drawing/2014/main" id="{D2D61CB4-4632-3AF8-3D8C-8CB3CED3F966}"/>
              </a:ext>
              <a:ext uri="{C183D7F6-B498-43B3-948B-1728B52AA6E4}">
                <adec:decorative xmlns:adec="http://schemas.microsoft.com/office/drawing/2017/decorative" val="1"/>
              </a:ext>
            </a:extLst>
          </p:cNvPr>
          <p:cNvCxnSpPr>
            <a:cxnSpLocks/>
          </p:cNvCxnSpPr>
          <p:nvPr/>
        </p:nvCxnSpPr>
        <p:spPr>
          <a:xfrm>
            <a:off x="5910405" y="2703826"/>
            <a:ext cx="0" cy="2357101"/>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1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4F44DB0-6012-E173-34F9-9222C52C534D}"/>
              </a:ext>
              <a:ext uri="{C183D7F6-B498-43B3-948B-1728B52AA6E4}">
                <adec:decorative xmlns:adec="http://schemas.microsoft.com/office/drawing/2017/decorative" val="1"/>
              </a:ext>
            </a:extLst>
          </p:cNvPr>
          <p:cNvCxnSpPr>
            <a:cxnSpLocks/>
          </p:cNvCxnSpPr>
          <p:nvPr/>
        </p:nvCxnSpPr>
        <p:spPr>
          <a:xfrm>
            <a:off x="7870116" y="2568530"/>
            <a:ext cx="0" cy="2392937"/>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09389A15-6E41-7376-6A55-146D9BE20A19}"/>
              </a:ext>
            </a:extLst>
          </p:cNvPr>
          <p:cNvSpPr>
            <a:spLocks noGrp="1"/>
          </p:cNvSpPr>
          <p:nvPr>
            <p:ph type="title"/>
          </p:nvPr>
        </p:nvSpPr>
        <p:spPr>
          <a:xfrm>
            <a:off x="1492450" y="1048205"/>
            <a:ext cx="9199178" cy="595493"/>
          </a:xfrm>
        </p:spPr>
        <p:txBody>
          <a:bodyPr>
            <a:noAutofit/>
          </a:bodyPr>
          <a:lstStyle/>
          <a:p>
            <a:r>
              <a:rPr lang="en-US" sz="4400" dirty="0"/>
              <a:t>Ways to save more: </a:t>
            </a:r>
          </a:p>
        </p:txBody>
      </p:sp>
      <p:sp>
        <p:nvSpPr>
          <p:cNvPr id="8" name="TextBox 7">
            <a:extLst>
              <a:ext uri="{FF2B5EF4-FFF2-40B4-BE49-F238E27FC236}">
                <a16:creationId xmlns:a16="http://schemas.microsoft.com/office/drawing/2014/main" id="{D2FB4216-1614-9FD7-B029-065F48134A58}"/>
              </a:ext>
            </a:extLst>
          </p:cNvPr>
          <p:cNvSpPr txBox="1"/>
          <p:nvPr/>
        </p:nvSpPr>
        <p:spPr>
          <a:xfrm>
            <a:off x="8423267" y="4217559"/>
            <a:ext cx="2893015" cy="615553"/>
          </a:xfrm>
          <a:prstGeom prst="rect">
            <a:avLst/>
          </a:prstGeom>
          <a:noFill/>
          <a:ln>
            <a:noFill/>
          </a:ln>
        </p:spPr>
        <p:txBody>
          <a:bodyPr wrap="square" lIns="0" tIns="0" rIns="0" bIns="0" rtlCol="0" anchor="t" anchorCtr="0">
            <a:spAutoFit/>
          </a:bodyPr>
          <a:lstStyle/>
          <a:p>
            <a:pPr algn="ctr"/>
            <a:r>
              <a:rPr lang="en-US" sz="2000" b="1" dirty="0">
                <a:solidFill>
                  <a:schemeClr val="accent2"/>
                </a:solidFill>
              </a:rPr>
              <a:t>Increase savings after paying off debt </a:t>
            </a:r>
          </a:p>
        </p:txBody>
      </p:sp>
      <p:sp>
        <p:nvSpPr>
          <p:cNvPr id="9" name="TextBox 8">
            <a:extLst>
              <a:ext uri="{FF2B5EF4-FFF2-40B4-BE49-F238E27FC236}">
                <a16:creationId xmlns:a16="http://schemas.microsoft.com/office/drawing/2014/main" id="{A2CE381B-436A-61E8-98B7-6BFBF0EA3AC8}"/>
              </a:ext>
            </a:extLst>
          </p:cNvPr>
          <p:cNvSpPr txBox="1"/>
          <p:nvPr/>
        </p:nvSpPr>
        <p:spPr>
          <a:xfrm>
            <a:off x="877142" y="4220245"/>
            <a:ext cx="2730788" cy="615553"/>
          </a:xfrm>
          <a:prstGeom prst="rect">
            <a:avLst/>
          </a:prstGeom>
          <a:noFill/>
          <a:ln>
            <a:noFill/>
          </a:ln>
        </p:spPr>
        <p:txBody>
          <a:bodyPr wrap="square" lIns="0" tIns="0" rIns="0" bIns="0" rtlCol="0" anchor="t" anchorCtr="0">
            <a:spAutoFit/>
          </a:bodyPr>
          <a:lstStyle/>
          <a:p>
            <a:pPr algn="ctr"/>
            <a:r>
              <a:rPr lang="en-US" sz="2000" b="1" dirty="0">
                <a:solidFill>
                  <a:srgbClr val="6ECFB2"/>
                </a:solidFill>
                <a:ea typeface="Arial" charset="0"/>
                <a:cs typeface="Arial" charset="0"/>
                <a:sym typeface="Calibri"/>
              </a:rPr>
              <a:t>Set up and increase contributions</a:t>
            </a:r>
          </a:p>
        </p:txBody>
      </p:sp>
      <p:sp>
        <p:nvSpPr>
          <p:cNvPr id="10" name="TextBox 9">
            <a:extLst>
              <a:ext uri="{FF2B5EF4-FFF2-40B4-BE49-F238E27FC236}">
                <a16:creationId xmlns:a16="http://schemas.microsoft.com/office/drawing/2014/main" id="{2C47FB96-DB7F-D8A7-080F-E4652A38637A}"/>
              </a:ext>
            </a:extLst>
          </p:cNvPr>
          <p:cNvSpPr txBox="1"/>
          <p:nvPr/>
        </p:nvSpPr>
        <p:spPr>
          <a:xfrm>
            <a:off x="4761407" y="4220245"/>
            <a:ext cx="2682040" cy="615553"/>
          </a:xfrm>
          <a:prstGeom prst="rect">
            <a:avLst/>
          </a:prstGeom>
          <a:noFill/>
          <a:ln>
            <a:noFill/>
          </a:ln>
        </p:spPr>
        <p:txBody>
          <a:bodyPr wrap="square" lIns="0" tIns="0" rIns="0" bIns="0" rtlCol="0" anchor="t" anchorCtr="0">
            <a:spAutoFit/>
          </a:bodyPr>
          <a:lstStyle/>
          <a:p>
            <a:pPr algn="ctr"/>
            <a:r>
              <a:rPr lang="en-US" sz="2000" b="1" dirty="0">
                <a:solidFill>
                  <a:schemeClr val="accent2"/>
                </a:solidFill>
              </a:rPr>
              <a:t>Save part</a:t>
            </a:r>
            <a:br>
              <a:rPr lang="en-US" sz="2000" b="1" dirty="0">
                <a:solidFill>
                  <a:schemeClr val="accent2"/>
                </a:solidFill>
              </a:rPr>
            </a:br>
            <a:r>
              <a:rPr lang="en-US" sz="2000" b="1" dirty="0">
                <a:solidFill>
                  <a:schemeClr val="accent2"/>
                </a:solidFill>
              </a:rPr>
              <a:t>of a raise</a:t>
            </a:r>
          </a:p>
        </p:txBody>
      </p:sp>
      <p:cxnSp>
        <p:nvCxnSpPr>
          <p:cNvPr id="5" name="Straight Connector 4">
            <a:extLst>
              <a:ext uri="{FF2B5EF4-FFF2-40B4-BE49-F238E27FC236}">
                <a16:creationId xmlns:a16="http://schemas.microsoft.com/office/drawing/2014/main" id="{EDDCFBF2-78AD-D342-2987-2F3877A17BB7}"/>
              </a:ext>
              <a:ext uri="{C183D7F6-B498-43B3-948B-1728B52AA6E4}">
                <adec:decorative xmlns:adec="http://schemas.microsoft.com/office/drawing/2017/decorative" val="1"/>
              </a:ext>
            </a:extLst>
          </p:cNvPr>
          <p:cNvCxnSpPr>
            <a:cxnSpLocks/>
          </p:cNvCxnSpPr>
          <p:nvPr/>
        </p:nvCxnSpPr>
        <p:spPr>
          <a:xfrm>
            <a:off x="4347983" y="2568530"/>
            <a:ext cx="0" cy="2392937"/>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green tick in a circle&#10;&#10;Description automatically generated">
            <a:extLst>
              <a:ext uri="{FF2B5EF4-FFF2-40B4-BE49-F238E27FC236}">
                <a16:creationId xmlns:a16="http://schemas.microsoft.com/office/drawing/2014/main" id="{3D2BC393-34DF-B0B2-A3A3-5B7969948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386" y="2547076"/>
            <a:ext cx="1638300" cy="1473200"/>
          </a:xfrm>
          <a:prstGeom prst="rect">
            <a:avLst/>
          </a:prstGeom>
        </p:spPr>
      </p:pic>
      <p:pic>
        <p:nvPicPr>
          <p:cNvPr id="21" name="Picture 20" descr="A black and blue logo&#10;&#10;Description automatically generated">
            <a:extLst>
              <a:ext uri="{FF2B5EF4-FFF2-40B4-BE49-F238E27FC236}">
                <a16:creationId xmlns:a16="http://schemas.microsoft.com/office/drawing/2014/main" id="{3268085E-6956-47BD-82CE-964EC7FBC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0" y="2966355"/>
            <a:ext cx="1270000" cy="762000"/>
          </a:xfrm>
          <a:prstGeom prst="rect">
            <a:avLst/>
          </a:prstGeom>
        </p:spPr>
      </p:pic>
      <p:pic>
        <p:nvPicPr>
          <p:cNvPr id="24" name="Picture 23" descr="A green and black building&#10;&#10;Description automatically generated">
            <a:extLst>
              <a:ext uri="{FF2B5EF4-FFF2-40B4-BE49-F238E27FC236}">
                <a16:creationId xmlns:a16="http://schemas.microsoft.com/office/drawing/2014/main" id="{B4B3DC18-9909-D85A-2DB3-927F1D4DCE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4774" y="2712176"/>
            <a:ext cx="1270000" cy="1143000"/>
          </a:xfrm>
          <a:prstGeom prst="rect">
            <a:avLst/>
          </a:prstGeom>
        </p:spPr>
      </p:pic>
    </p:spTree>
    <p:extLst>
      <p:ext uri="{BB962C8B-B14F-4D97-AF65-F5344CB8AC3E}">
        <p14:creationId xmlns:p14="http://schemas.microsoft.com/office/powerpoint/2010/main" val="1084401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7">
            <a:extLst>
              <a:ext uri="{FF2B5EF4-FFF2-40B4-BE49-F238E27FC236}">
                <a16:creationId xmlns:a16="http://schemas.microsoft.com/office/drawing/2014/main" id="{CA14A17F-4716-59CB-A7B1-DBA7B30F86F7}"/>
              </a:ext>
            </a:extLst>
          </p:cNvPr>
          <p:cNvSpPr>
            <a:spLocks noGrp="1"/>
          </p:cNvSpPr>
          <p:nvPr>
            <p:ph idx="1"/>
          </p:nvPr>
        </p:nvSpPr>
        <p:spPr>
          <a:xfrm>
            <a:off x="1097427" y="2219229"/>
            <a:ext cx="9975126" cy="1092978"/>
          </a:xfrm>
        </p:spPr>
        <p:txBody>
          <a:bodyPr anchor="t"/>
          <a:lstStyle/>
          <a:p>
            <a:pPr marL="0" indent="0">
              <a:buNone/>
            </a:pPr>
            <a:r>
              <a:rPr lang="en-US" dirty="0"/>
              <a:t>Setting up contributions </a:t>
            </a:r>
            <a:r>
              <a:rPr lang="en-US" b="1" dirty="0">
                <a:solidFill>
                  <a:srgbClr val="0047BB"/>
                </a:solidFill>
              </a:rPr>
              <a:t>now</a:t>
            </a:r>
            <a:r>
              <a:rPr lang="en-US" dirty="0"/>
              <a:t> and </a:t>
            </a:r>
            <a:r>
              <a:rPr lang="en-US" b="1" dirty="0">
                <a:solidFill>
                  <a:srgbClr val="0047BB"/>
                </a:solidFill>
              </a:rPr>
              <a:t>increasing them yearly </a:t>
            </a:r>
            <a:r>
              <a:rPr lang="en-US" dirty="0"/>
              <a:t>can make a big difference.</a:t>
            </a:r>
          </a:p>
          <a:p>
            <a:pPr marL="0" indent="0">
              <a:buNone/>
            </a:pPr>
            <a:r>
              <a:rPr lang="en-US" b="1" dirty="0"/>
              <a:t>Here's how a 1% increase can add up.</a:t>
            </a:r>
          </a:p>
          <a:p>
            <a:pPr marL="0" indent="0">
              <a:buNone/>
            </a:pPr>
            <a:endParaRPr lang="en-US" baseline="30000" dirty="0"/>
          </a:p>
        </p:txBody>
      </p:sp>
      <p:sp>
        <p:nvSpPr>
          <p:cNvPr id="30" name="TextBox 29">
            <a:extLst>
              <a:ext uri="{FF2B5EF4-FFF2-40B4-BE49-F238E27FC236}">
                <a16:creationId xmlns:a16="http://schemas.microsoft.com/office/drawing/2014/main" id="{FE256CAC-9711-3FA1-FD1A-4371C81F8F4D}"/>
              </a:ext>
            </a:extLst>
          </p:cNvPr>
          <p:cNvSpPr txBox="1"/>
          <p:nvPr/>
        </p:nvSpPr>
        <p:spPr>
          <a:xfrm>
            <a:off x="1471215" y="5990015"/>
            <a:ext cx="10286721" cy="400110"/>
          </a:xfrm>
          <a:prstGeom prst="rect">
            <a:avLst/>
          </a:prstGeom>
          <a:noFill/>
        </p:spPr>
        <p:txBody>
          <a:bodyPr wrap="square" rtlCol="0">
            <a:spAutoFit/>
          </a:bodyPr>
          <a:lstStyle/>
          <a:p>
            <a:pPr defTabSz="457200">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illustration assumes biweekly deferrals accumulated at 7% for 30 years. This example is only an illustration and isn’t intended to reflect the return of any actual investment. Investments don’t typically grow at an even rate of return and may even lose money. The effect of taxes and costs of investing have not been reflected.</a:t>
            </a:r>
          </a:p>
        </p:txBody>
      </p:sp>
      <p:grpSp>
        <p:nvGrpSpPr>
          <p:cNvPr id="31" name="Group 30">
            <a:extLst>
              <a:ext uri="{FF2B5EF4-FFF2-40B4-BE49-F238E27FC236}">
                <a16:creationId xmlns:a16="http://schemas.microsoft.com/office/drawing/2014/main" id="{66932CEE-0163-784B-B0C3-AC022EA6954E}"/>
              </a:ext>
            </a:extLst>
          </p:cNvPr>
          <p:cNvGrpSpPr/>
          <p:nvPr/>
        </p:nvGrpSpPr>
        <p:grpSpPr>
          <a:xfrm>
            <a:off x="1329700" y="2780025"/>
            <a:ext cx="12263578" cy="2998079"/>
            <a:chOff x="2635041" y="2888998"/>
            <a:chExt cx="9937959" cy="2469456"/>
          </a:xfrm>
        </p:grpSpPr>
        <p:graphicFrame>
          <p:nvGraphicFramePr>
            <p:cNvPr id="32" name="Chart 31">
              <a:extLst>
                <a:ext uri="{FF2B5EF4-FFF2-40B4-BE49-F238E27FC236}">
                  <a16:creationId xmlns:a16="http://schemas.microsoft.com/office/drawing/2014/main" id="{47996149-6CED-0803-38D3-CCB05701D844}"/>
                </a:ext>
                <a:ext uri="{C183D7F6-B498-43B3-948B-1728B52AA6E4}">
                  <adec:decorative xmlns:adec="http://schemas.microsoft.com/office/drawing/2017/decorative" val="1"/>
                </a:ext>
              </a:extLst>
            </p:cNvPr>
            <p:cNvGraphicFramePr/>
            <p:nvPr/>
          </p:nvGraphicFramePr>
          <p:xfrm>
            <a:off x="2635041" y="2888998"/>
            <a:ext cx="9937959" cy="2172620"/>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88657113-C1C9-4DC7-D563-C85E41740D89}"/>
                </a:ext>
              </a:extLst>
            </p:cNvPr>
            <p:cNvGrpSpPr/>
            <p:nvPr/>
          </p:nvGrpSpPr>
          <p:grpSpPr>
            <a:xfrm>
              <a:off x="2783927" y="3078345"/>
              <a:ext cx="6659170" cy="2280109"/>
              <a:chOff x="2783927" y="3078345"/>
              <a:chExt cx="6659170" cy="2280109"/>
            </a:xfrm>
          </p:grpSpPr>
          <p:sp>
            <p:nvSpPr>
              <p:cNvPr id="34" name="TextBox 33">
                <a:extLst>
                  <a:ext uri="{FF2B5EF4-FFF2-40B4-BE49-F238E27FC236}">
                    <a16:creationId xmlns:a16="http://schemas.microsoft.com/office/drawing/2014/main" id="{27C98EEC-96A4-64FE-363F-D8FE4D0B7456}"/>
                  </a:ext>
                  <a:ext uri="{C183D7F6-B498-43B3-948B-1728B52AA6E4}">
                    <adec:decorative xmlns:adec="http://schemas.microsoft.com/office/drawing/2017/decorative" val="1"/>
                  </a:ext>
                </a:extLst>
              </p:cNvPr>
              <p:cNvSpPr txBox="1"/>
              <p:nvPr/>
            </p:nvSpPr>
            <p:spPr>
              <a:xfrm>
                <a:off x="2969710" y="5130296"/>
                <a:ext cx="6422020" cy="2281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Contributions from a $50,000 salary</a:t>
                </a:r>
              </a:p>
            </p:txBody>
          </p:sp>
          <p:cxnSp>
            <p:nvCxnSpPr>
              <p:cNvPr id="35" name="Straight Connector 34">
                <a:extLst>
                  <a:ext uri="{FF2B5EF4-FFF2-40B4-BE49-F238E27FC236}">
                    <a16:creationId xmlns:a16="http://schemas.microsoft.com/office/drawing/2014/main" id="{E2B0ADD1-75F7-F536-0F7A-E557CE6FDF03}"/>
                  </a:ext>
                  <a:ext uri="{C183D7F6-B498-43B3-948B-1728B52AA6E4}">
                    <adec:decorative xmlns:adec="http://schemas.microsoft.com/office/drawing/2017/decorative" val="1"/>
                  </a:ext>
                </a:extLst>
              </p:cNvPr>
              <p:cNvCxnSpPr/>
              <p:nvPr/>
            </p:nvCxnSpPr>
            <p:spPr>
              <a:xfrm>
                <a:off x="2832652" y="4914970"/>
                <a:ext cx="657970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15 ">
                <a:extLst>
                  <a:ext uri="{FF2B5EF4-FFF2-40B4-BE49-F238E27FC236}">
                    <a16:creationId xmlns:a16="http://schemas.microsoft.com/office/drawing/2014/main" id="{A0D7BC58-5ACA-A8FF-0334-C96D127759E9}"/>
                  </a:ext>
                  <a:ext uri="{C183D7F6-B498-43B3-948B-1728B52AA6E4}">
                    <adec:decorative xmlns:adec="http://schemas.microsoft.com/office/drawing/2017/decorative" val="1"/>
                  </a:ext>
                </a:extLst>
              </p:cNvPr>
              <p:cNvSpPr txBox="1"/>
              <p:nvPr/>
            </p:nvSpPr>
            <p:spPr>
              <a:xfrm>
                <a:off x="2783927" y="4148075"/>
                <a:ext cx="1001462" cy="26355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$153,068</a:t>
                </a:r>
              </a:p>
            </p:txBody>
          </p:sp>
          <p:sp>
            <p:nvSpPr>
              <p:cNvPr id="37" name="TextBox 36">
                <a:extLst>
                  <a:ext uri="{FF2B5EF4-FFF2-40B4-BE49-F238E27FC236}">
                    <a16:creationId xmlns:a16="http://schemas.microsoft.com/office/drawing/2014/main" id="{F80FCEEE-9974-D623-4664-ECB2EDC27555}"/>
                  </a:ext>
                  <a:ext uri="{C183D7F6-B498-43B3-948B-1728B52AA6E4}">
                    <adec:decorative xmlns:adec="http://schemas.microsoft.com/office/drawing/2017/decorative" val="1"/>
                  </a:ext>
                </a:extLst>
              </p:cNvPr>
              <p:cNvSpPr txBox="1"/>
              <p:nvPr/>
            </p:nvSpPr>
            <p:spPr>
              <a:xfrm>
                <a:off x="3590628" y="4055922"/>
                <a:ext cx="1001462" cy="2635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$204,090</a:t>
                </a:r>
              </a:p>
            </p:txBody>
          </p:sp>
          <p:sp>
            <p:nvSpPr>
              <p:cNvPr id="38" name="TextBox 37">
                <a:extLst>
                  <a:ext uri="{FF2B5EF4-FFF2-40B4-BE49-F238E27FC236}">
                    <a16:creationId xmlns:a16="http://schemas.microsoft.com/office/drawing/2014/main" id="{69053B6C-15B5-55DF-3B18-A11B2B495792}"/>
                  </a:ext>
                  <a:ext uri="{C183D7F6-B498-43B3-948B-1728B52AA6E4}">
                    <adec:decorative xmlns:adec="http://schemas.microsoft.com/office/drawing/2017/decorative" val="1"/>
                  </a:ext>
                </a:extLst>
              </p:cNvPr>
              <p:cNvSpPr txBox="1"/>
              <p:nvPr/>
            </p:nvSpPr>
            <p:spPr>
              <a:xfrm>
                <a:off x="5221096" y="3516272"/>
                <a:ext cx="1001462" cy="26355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$357,158 </a:t>
                </a:r>
              </a:p>
            </p:txBody>
          </p:sp>
          <p:sp>
            <p:nvSpPr>
              <p:cNvPr id="39" name="TextBox 38">
                <a:extLst>
                  <a:ext uri="{FF2B5EF4-FFF2-40B4-BE49-F238E27FC236}">
                    <a16:creationId xmlns:a16="http://schemas.microsoft.com/office/drawing/2014/main" id="{074A014C-7EB8-9D59-0E21-D2418651C56B}"/>
                  </a:ext>
                  <a:ext uri="{C183D7F6-B498-43B3-948B-1728B52AA6E4}">
                    <adec:decorative xmlns:adec="http://schemas.microsoft.com/office/drawing/2017/decorative" val="1"/>
                  </a:ext>
                </a:extLst>
              </p:cNvPr>
              <p:cNvSpPr txBox="1"/>
              <p:nvPr/>
            </p:nvSpPr>
            <p:spPr>
              <a:xfrm>
                <a:off x="5972837" y="3385287"/>
                <a:ext cx="1001462" cy="10161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$408,180 </a:t>
                </a:r>
              </a:p>
            </p:txBody>
          </p:sp>
          <p:sp>
            <p:nvSpPr>
              <p:cNvPr id="40" name="TextBox 39">
                <a:extLst>
                  <a:ext uri="{FF2B5EF4-FFF2-40B4-BE49-F238E27FC236}">
                    <a16:creationId xmlns:a16="http://schemas.microsoft.com/office/drawing/2014/main" id="{5B14B1D3-495B-0E57-8717-02E24989AAD8}"/>
                  </a:ext>
                  <a:ext uri="{C183D7F6-B498-43B3-948B-1728B52AA6E4}">
                    <adec:decorative xmlns:adec="http://schemas.microsoft.com/office/drawing/2017/decorative" val="1"/>
                  </a:ext>
                </a:extLst>
              </p:cNvPr>
              <p:cNvSpPr txBox="1"/>
              <p:nvPr/>
            </p:nvSpPr>
            <p:spPr>
              <a:xfrm>
                <a:off x="7686978" y="3191886"/>
                <a:ext cx="1001462" cy="26355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$459,203 </a:t>
                </a:r>
              </a:p>
            </p:txBody>
          </p:sp>
          <p:sp>
            <p:nvSpPr>
              <p:cNvPr id="41" name="TextBox 40">
                <a:extLst>
                  <a:ext uri="{FF2B5EF4-FFF2-40B4-BE49-F238E27FC236}">
                    <a16:creationId xmlns:a16="http://schemas.microsoft.com/office/drawing/2014/main" id="{2B91042C-BB25-672B-6C02-97695C0D4EE4}"/>
                  </a:ext>
                  <a:ext uri="{C183D7F6-B498-43B3-948B-1728B52AA6E4}">
                    <adec:decorative xmlns:adec="http://schemas.microsoft.com/office/drawing/2017/decorative" val="1"/>
                  </a:ext>
                </a:extLst>
              </p:cNvPr>
              <p:cNvSpPr txBox="1"/>
              <p:nvPr/>
            </p:nvSpPr>
            <p:spPr>
              <a:xfrm>
                <a:off x="8441635" y="3078345"/>
                <a:ext cx="1001462" cy="10161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$510,226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EF3A43C-809A-70B5-5695-1C401BE815B9}"/>
                  </a:ext>
                  <a:ext uri="{C183D7F6-B498-43B3-948B-1728B52AA6E4}">
                    <adec:decorative xmlns:adec="http://schemas.microsoft.com/office/drawing/2017/decorative" val="1"/>
                  </a:ext>
                </a:extLst>
              </p:cNvPr>
              <p:cNvSpPr txBox="1"/>
              <p:nvPr/>
            </p:nvSpPr>
            <p:spPr>
              <a:xfrm>
                <a:off x="3218859" y="4933057"/>
                <a:ext cx="533531" cy="2635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Arial" panose="020B0604020202020204" pitchFamily="34" charset="0"/>
                    <a:cs typeface="Arial" panose="020B0604020202020204" pitchFamily="34" charset="0"/>
                  </a:rPr>
                  <a:t>3</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43" name="TextBox 42">
                <a:extLst>
                  <a:ext uri="{FF2B5EF4-FFF2-40B4-BE49-F238E27FC236}">
                    <a16:creationId xmlns:a16="http://schemas.microsoft.com/office/drawing/2014/main" id="{589A6628-35C3-9981-94CF-30DAD563E90A}"/>
                  </a:ext>
                  <a:ext uri="{C183D7F6-B498-43B3-948B-1728B52AA6E4}">
                    <adec:decorative xmlns:adec="http://schemas.microsoft.com/office/drawing/2017/decorative" val="1"/>
                  </a:ext>
                </a:extLst>
              </p:cNvPr>
              <p:cNvSpPr txBox="1"/>
              <p:nvPr/>
            </p:nvSpPr>
            <p:spPr>
              <a:xfrm>
                <a:off x="3785389" y="4933057"/>
                <a:ext cx="533531" cy="2635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Arial" panose="020B0604020202020204" pitchFamily="34" charset="0"/>
                    <a:cs typeface="Arial" panose="020B0604020202020204" pitchFamily="34" charset="0"/>
                  </a:rPr>
                  <a:t>4</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44" name="TextBox 43">
                <a:extLst>
                  <a:ext uri="{FF2B5EF4-FFF2-40B4-BE49-F238E27FC236}">
                    <a16:creationId xmlns:a16="http://schemas.microsoft.com/office/drawing/2014/main" id="{5BFC9D49-6EEA-5043-900F-243E4DAA9E07}"/>
                  </a:ext>
                  <a:ext uri="{C183D7F6-B498-43B3-948B-1728B52AA6E4}">
                    <adec:decorative xmlns:adec="http://schemas.microsoft.com/office/drawing/2017/decorative" val="1"/>
                  </a:ext>
                </a:extLst>
              </p:cNvPr>
              <p:cNvSpPr txBox="1"/>
              <p:nvPr/>
            </p:nvSpPr>
            <p:spPr>
              <a:xfrm>
                <a:off x="5614190" y="4933057"/>
                <a:ext cx="533531" cy="2635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7%</a:t>
                </a:r>
              </a:p>
            </p:txBody>
          </p:sp>
          <p:sp>
            <p:nvSpPr>
              <p:cNvPr id="45" name="TextBox 44">
                <a:extLst>
                  <a:ext uri="{FF2B5EF4-FFF2-40B4-BE49-F238E27FC236}">
                    <a16:creationId xmlns:a16="http://schemas.microsoft.com/office/drawing/2014/main" id="{A5DE0E41-307F-894F-7990-0E6AF49B30BF}"/>
                  </a:ext>
                  <a:ext uri="{C183D7F6-B498-43B3-948B-1728B52AA6E4}">
                    <adec:decorative xmlns:adec="http://schemas.microsoft.com/office/drawing/2017/decorative" val="1"/>
                  </a:ext>
                </a:extLst>
              </p:cNvPr>
              <p:cNvSpPr txBox="1"/>
              <p:nvPr/>
            </p:nvSpPr>
            <p:spPr>
              <a:xfrm>
                <a:off x="6180720" y="4933057"/>
                <a:ext cx="533531" cy="2635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8%</a:t>
                </a:r>
              </a:p>
            </p:txBody>
          </p:sp>
          <p:sp>
            <p:nvSpPr>
              <p:cNvPr id="46" name="TextBox 45">
                <a:extLst>
                  <a:ext uri="{FF2B5EF4-FFF2-40B4-BE49-F238E27FC236}">
                    <a16:creationId xmlns:a16="http://schemas.microsoft.com/office/drawing/2014/main" id="{E71E1C6E-0385-85C1-7AC5-40532C549348}"/>
                  </a:ext>
                  <a:ext uri="{C183D7F6-B498-43B3-948B-1728B52AA6E4}">
                    <adec:decorative xmlns:adec="http://schemas.microsoft.com/office/drawing/2017/decorative" val="1"/>
                  </a:ext>
                </a:extLst>
              </p:cNvPr>
              <p:cNvSpPr txBox="1"/>
              <p:nvPr/>
            </p:nvSpPr>
            <p:spPr>
              <a:xfrm>
                <a:off x="8049277" y="4933057"/>
                <a:ext cx="533531" cy="2635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Arial" panose="020B0604020202020204" pitchFamily="34" charset="0"/>
                    <a:cs typeface="Arial" panose="020B0604020202020204" pitchFamily="34" charset="0"/>
                  </a:rPr>
                  <a:t>9</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47" name="TextBox 46">
                <a:extLst>
                  <a:ext uri="{FF2B5EF4-FFF2-40B4-BE49-F238E27FC236}">
                    <a16:creationId xmlns:a16="http://schemas.microsoft.com/office/drawing/2014/main" id="{832B27CF-70EC-054C-FFC0-C5746D075F5F}"/>
                  </a:ext>
                  <a:ext uri="{C183D7F6-B498-43B3-948B-1728B52AA6E4}">
                    <adec:decorative xmlns:adec="http://schemas.microsoft.com/office/drawing/2017/decorative" val="1"/>
                  </a:ext>
                </a:extLst>
              </p:cNvPr>
              <p:cNvSpPr txBox="1"/>
              <p:nvPr/>
            </p:nvSpPr>
            <p:spPr>
              <a:xfrm>
                <a:off x="8615807" y="4933057"/>
                <a:ext cx="533531" cy="2635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a:t>
                </a:r>
              </a:p>
            </p:txBody>
          </p:sp>
        </p:grpSp>
      </p:grpSp>
      <p:sp>
        <p:nvSpPr>
          <p:cNvPr id="2" name="Title 3">
            <a:extLst>
              <a:ext uri="{FF2B5EF4-FFF2-40B4-BE49-F238E27FC236}">
                <a16:creationId xmlns:a16="http://schemas.microsoft.com/office/drawing/2014/main" id="{044A9DA6-BBF2-C1B4-0480-E69961CE6D6D}"/>
              </a:ext>
            </a:extLst>
          </p:cNvPr>
          <p:cNvSpPr>
            <a:spLocks noGrp="1"/>
          </p:cNvSpPr>
          <p:nvPr>
            <p:ph type="title"/>
          </p:nvPr>
        </p:nvSpPr>
        <p:spPr>
          <a:xfrm>
            <a:off x="1053390" y="1108672"/>
            <a:ext cx="10085221" cy="1169556"/>
          </a:xfrm>
        </p:spPr>
        <p:txBody>
          <a:bodyPr>
            <a:noAutofit/>
          </a:bodyPr>
          <a:lstStyle/>
          <a:p>
            <a:r>
              <a:rPr lang="en-US" sz="4400" dirty="0">
                <a:latin typeface="Georgia" panose="02040502050405020303" pitchFamily="18" charset="0"/>
              </a:rPr>
              <a:t>Set up and increase contributions</a:t>
            </a:r>
          </a:p>
        </p:txBody>
      </p:sp>
    </p:spTree>
    <p:extLst>
      <p:ext uri="{BB962C8B-B14F-4D97-AF65-F5344CB8AC3E}">
        <p14:creationId xmlns:p14="http://schemas.microsoft.com/office/powerpoint/2010/main" val="365068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13275C-C6EA-192E-E3EC-9EE562AD8AE0}"/>
              </a:ext>
            </a:extLst>
          </p:cNvPr>
          <p:cNvPicPr>
            <a:picLocks noChangeAspect="1"/>
          </p:cNvPicPr>
          <p:nvPr/>
        </p:nvPicPr>
        <p:blipFill rotWithShape="1">
          <a:blip r:embed="rId3">
            <a:extLst>
              <a:ext uri="{28A0092B-C50C-407E-A947-70E740481C1C}">
                <a14:useLocalDpi xmlns:a14="http://schemas.microsoft.com/office/drawing/2010/main" val="0"/>
              </a:ext>
            </a:extLst>
          </a:blip>
          <a:srcRect l="15167" t="1587" r="25482" b="3176"/>
          <a:stretch/>
        </p:blipFill>
        <p:spPr>
          <a:xfrm>
            <a:off x="6491316" y="1"/>
            <a:ext cx="5700684" cy="6858000"/>
          </a:xfrm>
          <a:prstGeom prst="rect">
            <a:avLst/>
          </a:prstGeom>
        </p:spPr>
      </p:pic>
      <p:sp>
        <p:nvSpPr>
          <p:cNvPr id="10" name="Title 3">
            <a:extLst>
              <a:ext uri="{FF2B5EF4-FFF2-40B4-BE49-F238E27FC236}">
                <a16:creationId xmlns:a16="http://schemas.microsoft.com/office/drawing/2014/main" id="{C339B5FC-B98B-ECAE-5857-E63F258FBC54}"/>
              </a:ext>
            </a:extLst>
          </p:cNvPr>
          <p:cNvSpPr>
            <a:spLocks noGrp="1"/>
          </p:cNvSpPr>
          <p:nvPr>
            <p:ph type="ctrTitle"/>
          </p:nvPr>
        </p:nvSpPr>
        <p:spPr/>
        <p:txBody>
          <a:bodyPr anchor="b">
            <a:noAutofit/>
          </a:bodyPr>
          <a:lstStyle/>
          <a:p>
            <a:r>
              <a:rPr lang="en-US" sz="5400" dirty="0"/>
              <a:t>Contributing </a:t>
            </a:r>
            <a:br>
              <a:rPr lang="en-US" sz="5400" dirty="0"/>
            </a:br>
            <a:r>
              <a:rPr lang="en-US" sz="5400" dirty="0"/>
              <a:t>to your retirement plan</a:t>
            </a:r>
          </a:p>
        </p:txBody>
      </p:sp>
      <p:sp>
        <p:nvSpPr>
          <p:cNvPr id="15" name="Text Placeholder 14">
            <a:extLst>
              <a:ext uri="{FF2B5EF4-FFF2-40B4-BE49-F238E27FC236}">
                <a16:creationId xmlns:a16="http://schemas.microsoft.com/office/drawing/2014/main" id="{BDABF044-3EB2-4AB9-8FA4-C64275B0666A}"/>
              </a:ext>
            </a:extLst>
          </p:cNvPr>
          <p:cNvSpPr>
            <a:spLocks noGrp="1"/>
          </p:cNvSpPr>
          <p:nvPr>
            <p:ph type="body" sz="quarter" idx="10"/>
          </p:nvPr>
        </p:nvSpPr>
        <p:spPr/>
        <p:txBody>
          <a:bodyPr/>
          <a:lstStyle/>
          <a:p>
            <a:r>
              <a:rPr lang="en-US" dirty="0"/>
              <a:t>Simple steps to save </a:t>
            </a:r>
            <a:br>
              <a:rPr lang="en-US" dirty="0"/>
            </a:br>
            <a:r>
              <a:rPr lang="en-US" dirty="0"/>
              <a:t>for the retirement you want</a:t>
            </a:r>
          </a:p>
        </p:txBody>
      </p:sp>
    </p:spTree>
    <p:extLst>
      <p:ext uri="{BB962C8B-B14F-4D97-AF65-F5344CB8AC3E}">
        <p14:creationId xmlns:p14="http://schemas.microsoft.com/office/powerpoint/2010/main" val="26037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1">
            <a:extLst>
              <a:ext uri="{FF2B5EF4-FFF2-40B4-BE49-F238E27FC236}">
                <a16:creationId xmlns:a16="http://schemas.microsoft.com/office/drawing/2014/main" id="{FE109E68-E08B-42E3-C7BD-85754E087CF2}"/>
              </a:ext>
            </a:extLst>
          </p:cNvPr>
          <p:cNvSpPr>
            <a:spLocks noGrp="1"/>
          </p:cNvSpPr>
          <p:nvPr>
            <p:ph type="title"/>
          </p:nvPr>
        </p:nvSpPr>
        <p:spPr>
          <a:xfrm>
            <a:off x="0" y="980440"/>
            <a:ext cx="12192000" cy="1110581"/>
          </a:xfrm>
        </p:spPr>
        <p:txBody>
          <a:bodyPr>
            <a:normAutofit/>
          </a:bodyPr>
          <a:lstStyle/>
          <a:p>
            <a:r>
              <a:rPr lang="en-US" sz="2800">
                <a:solidFill>
                  <a:srgbClr val="6ECFB2"/>
                </a:solidFill>
              </a:rPr>
              <a:t>Increasing contributions by $25 per paycheck per year</a:t>
            </a:r>
          </a:p>
        </p:txBody>
      </p:sp>
      <p:sp>
        <p:nvSpPr>
          <p:cNvPr id="67" name="TextBox 66">
            <a:extLst>
              <a:ext uri="{FF2B5EF4-FFF2-40B4-BE49-F238E27FC236}">
                <a16:creationId xmlns:a16="http://schemas.microsoft.com/office/drawing/2014/main" id="{07718ADC-0909-85E0-2809-3EDB78B895B3}"/>
              </a:ext>
            </a:extLst>
          </p:cNvPr>
          <p:cNvSpPr txBox="1"/>
          <p:nvPr/>
        </p:nvSpPr>
        <p:spPr>
          <a:xfrm>
            <a:off x="1471216" y="5776522"/>
            <a:ext cx="9628584" cy="600164"/>
          </a:xfrm>
          <a:prstGeom prst="rect">
            <a:avLst/>
          </a:prstGeom>
          <a:noFill/>
        </p:spPr>
        <p:txBody>
          <a:bodyPr wrap="square" rtlCol="0">
            <a:spAutoFit/>
          </a:bodyPr>
          <a:lstStyle/>
          <a:p>
            <a:pPr marL="0" marR="0">
              <a:spcBef>
                <a:spcPts val="300"/>
              </a:spcBef>
              <a:spcAft>
                <a:spcPts val="0"/>
              </a:spcAft>
            </a:pP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illustration is a hypothetical compounding example that assumes biweekly deferrals for 35 years at a 7% annual effective rate of return. It illustrates the principle of time and compounding. It is not intended to predict or project the results of any specific investment. Returns are not guaranteed and will vary depending on investments and market experience. If fees, taxes and expenses were reflected, the hypothetical returns would be less. </a:t>
            </a:r>
          </a:p>
        </p:txBody>
      </p:sp>
      <p:grpSp>
        <p:nvGrpSpPr>
          <p:cNvPr id="68" name="Group 67">
            <a:extLst>
              <a:ext uri="{FF2B5EF4-FFF2-40B4-BE49-F238E27FC236}">
                <a16:creationId xmlns:a16="http://schemas.microsoft.com/office/drawing/2014/main" id="{3FCB6390-73D2-98D5-8D1B-0AE1A5727221}"/>
              </a:ext>
            </a:extLst>
          </p:cNvPr>
          <p:cNvGrpSpPr/>
          <p:nvPr/>
        </p:nvGrpSpPr>
        <p:grpSpPr>
          <a:xfrm>
            <a:off x="2361758" y="2034209"/>
            <a:ext cx="7458250" cy="3206603"/>
            <a:chOff x="2361758" y="2186609"/>
            <a:chExt cx="7458250" cy="3206603"/>
          </a:xfrm>
        </p:grpSpPr>
        <p:cxnSp>
          <p:nvCxnSpPr>
            <p:cNvPr id="69" name="Straight Connector 68">
              <a:extLst>
                <a:ext uri="{FF2B5EF4-FFF2-40B4-BE49-F238E27FC236}">
                  <a16:creationId xmlns:a16="http://schemas.microsoft.com/office/drawing/2014/main" id="{17E3188F-8358-BE03-5293-14B9747FB7B9}"/>
                </a:ext>
              </a:extLst>
            </p:cNvPr>
            <p:cNvCxnSpPr/>
            <p:nvPr/>
          </p:nvCxnSpPr>
          <p:spPr>
            <a:xfrm>
              <a:off x="3617843" y="2186609"/>
              <a:ext cx="0" cy="22825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BC24BE6-41AF-C1ED-2F28-EA5705811CC6}"/>
                </a:ext>
              </a:extLst>
            </p:cNvPr>
            <p:cNvCxnSpPr>
              <a:cxnSpLocks/>
            </p:cNvCxnSpPr>
            <p:nvPr/>
          </p:nvCxnSpPr>
          <p:spPr>
            <a:xfrm flipH="1">
              <a:off x="3617843" y="4035992"/>
              <a:ext cx="55261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D9A1BFB-E92F-5B17-8BF1-C5B4A039118E}"/>
                </a:ext>
              </a:extLst>
            </p:cNvPr>
            <p:cNvCxnSpPr>
              <a:cxnSpLocks/>
            </p:cNvCxnSpPr>
            <p:nvPr/>
          </p:nvCxnSpPr>
          <p:spPr>
            <a:xfrm flipH="1">
              <a:off x="3617843" y="3609730"/>
              <a:ext cx="55261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96960BF-B1E8-306F-0A8B-1D75425E05BE}"/>
                </a:ext>
              </a:extLst>
            </p:cNvPr>
            <p:cNvCxnSpPr>
              <a:cxnSpLocks/>
            </p:cNvCxnSpPr>
            <p:nvPr/>
          </p:nvCxnSpPr>
          <p:spPr>
            <a:xfrm flipH="1">
              <a:off x="3617843" y="3183469"/>
              <a:ext cx="55261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46A8483-CC6E-0DD4-3F95-24A52AC870A5}"/>
                </a:ext>
              </a:extLst>
            </p:cNvPr>
            <p:cNvCxnSpPr>
              <a:cxnSpLocks/>
            </p:cNvCxnSpPr>
            <p:nvPr/>
          </p:nvCxnSpPr>
          <p:spPr>
            <a:xfrm flipH="1">
              <a:off x="3617843" y="2777833"/>
              <a:ext cx="55261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E50C443-1EBF-C7D0-0F03-A19384C69B11}"/>
                </a:ext>
              </a:extLst>
            </p:cNvPr>
            <p:cNvCxnSpPr>
              <a:cxnSpLocks/>
            </p:cNvCxnSpPr>
            <p:nvPr/>
          </p:nvCxnSpPr>
          <p:spPr>
            <a:xfrm flipH="1">
              <a:off x="3617843" y="2351571"/>
              <a:ext cx="55261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D95DD2B-23F7-893D-9BFC-344BB9E8CF72}"/>
                </a:ext>
              </a:extLst>
            </p:cNvPr>
            <p:cNvSpPr/>
            <p:nvPr/>
          </p:nvSpPr>
          <p:spPr>
            <a:xfrm>
              <a:off x="8555355" y="3777615"/>
              <a:ext cx="428625" cy="691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FBD98D4-44EE-56AD-D772-21F11A20D1FB}"/>
                </a:ext>
              </a:extLst>
            </p:cNvPr>
            <p:cNvSpPr/>
            <p:nvPr/>
          </p:nvSpPr>
          <p:spPr>
            <a:xfrm>
              <a:off x="8555354" y="2339975"/>
              <a:ext cx="428625" cy="14376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E207364-4227-6B1E-73BD-8CC7C08BCB08}"/>
                </a:ext>
              </a:extLst>
            </p:cNvPr>
            <p:cNvSpPr/>
            <p:nvPr/>
          </p:nvSpPr>
          <p:spPr>
            <a:xfrm>
              <a:off x="7900931" y="3913094"/>
              <a:ext cx="428625" cy="556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62CFF7E-65B9-6D5A-9E87-4AC6F6F4D553}"/>
                </a:ext>
              </a:extLst>
            </p:cNvPr>
            <p:cNvSpPr/>
            <p:nvPr/>
          </p:nvSpPr>
          <p:spPr>
            <a:xfrm>
              <a:off x="7900930" y="2891118"/>
              <a:ext cx="428625" cy="1021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0FA2001-CAD4-038E-A357-96B5AEA72A37}"/>
                </a:ext>
              </a:extLst>
            </p:cNvPr>
            <p:cNvSpPr/>
            <p:nvPr/>
          </p:nvSpPr>
          <p:spPr>
            <a:xfrm>
              <a:off x="7215131" y="4141694"/>
              <a:ext cx="428625" cy="327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D3D478B-CBAB-AF7B-6713-836ABEDB88EF}"/>
                </a:ext>
              </a:extLst>
            </p:cNvPr>
            <p:cNvSpPr/>
            <p:nvPr/>
          </p:nvSpPr>
          <p:spPr>
            <a:xfrm>
              <a:off x="7215130" y="3533775"/>
              <a:ext cx="428625" cy="6079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52A3B68-48E6-984C-6B24-3004C1EA527C}"/>
                </a:ext>
              </a:extLst>
            </p:cNvPr>
            <p:cNvSpPr/>
            <p:nvPr/>
          </p:nvSpPr>
          <p:spPr>
            <a:xfrm>
              <a:off x="6564256" y="4229100"/>
              <a:ext cx="428625" cy="2400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6874B13-A4B4-0C30-1F12-1EF6428B9BF7}"/>
                </a:ext>
              </a:extLst>
            </p:cNvPr>
            <p:cNvSpPr/>
            <p:nvPr/>
          </p:nvSpPr>
          <p:spPr>
            <a:xfrm>
              <a:off x="6564255" y="3992772"/>
              <a:ext cx="428625" cy="2400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B7E39AB3-3CCB-38EF-9701-3135ED02E00E}"/>
                </a:ext>
              </a:extLst>
            </p:cNvPr>
            <p:cNvSpPr/>
            <p:nvPr/>
          </p:nvSpPr>
          <p:spPr>
            <a:xfrm>
              <a:off x="5897892" y="4301752"/>
              <a:ext cx="428625" cy="16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B5E0A9A-9C51-246C-A75E-CE6C8F1AE79A}"/>
                </a:ext>
              </a:extLst>
            </p:cNvPr>
            <p:cNvSpPr/>
            <p:nvPr/>
          </p:nvSpPr>
          <p:spPr>
            <a:xfrm>
              <a:off x="5897891" y="4172180"/>
              <a:ext cx="428625" cy="1295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9F96F55-B083-907D-BBEB-C4371740FDFB}"/>
                </a:ext>
              </a:extLst>
            </p:cNvPr>
            <p:cNvSpPr/>
            <p:nvPr/>
          </p:nvSpPr>
          <p:spPr>
            <a:xfrm>
              <a:off x="5246335" y="4364476"/>
              <a:ext cx="428625" cy="104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64FAFCA-1DE8-D9DF-23A4-FD24137FDDFB}"/>
                </a:ext>
              </a:extLst>
            </p:cNvPr>
            <p:cNvSpPr/>
            <p:nvPr/>
          </p:nvSpPr>
          <p:spPr>
            <a:xfrm>
              <a:off x="5246334" y="4236965"/>
              <a:ext cx="428625" cy="1295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04ECDFD-A76A-7CDC-8CFB-4212DEC0D6A6}"/>
                </a:ext>
              </a:extLst>
            </p:cNvPr>
            <p:cNvSpPr/>
            <p:nvPr/>
          </p:nvSpPr>
          <p:spPr>
            <a:xfrm>
              <a:off x="4565399" y="4373282"/>
              <a:ext cx="428625" cy="958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086386C8-8287-AF25-8215-A47FB7E69DC0}"/>
                </a:ext>
              </a:extLst>
            </p:cNvPr>
            <p:cNvSpPr/>
            <p:nvPr/>
          </p:nvSpPr>
          <p:spPr>
            <a:xfrm>
              <a:off x="4565399" y="4302217"/>
              <a:ext cx="428625" cy="715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89F6B65-C710-8181-93D5-1AD58541B0A0}"/>
                </a:ext>
              </a:extLst>
            </p:cNvPr>
            <p:cNvSpPr/>
            <p:nvPr/>
          </p:nvSpPr>
          <p:spPr>
            <a:xfrm>
              <a:off x="3907161" y="4408300"/>
              <a:ext cx="428625" cy="6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F8B239E-04DC-7894-580B-C0144D78C494}"/>
                </a:ext>
              </a:extLst>
            </p:cNvPr>
            <p:cNvSpPr/>
            <p:nvPr/>
          </p:nvSpPr>
          <p:spPr>
            <a:xfrm>
              <a:off x="3907161" y="4347470"/>
              <a:ext cx="428625" cy="60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92DF872C-C928-86E6-D08D-B994E6548FD3}"/>
                </a:ext>
              </a:extLst>
            </p:cNvPr>
            <p:cNvSpPr txBox="1"/>
            <p:nvPr/>
          </p:nvSpPr>
          <p:spPr>
            <a:xfrm>
              <a:off x="2361758" y="2198971"/>
              <a:ext cx="1256084" cy="307777"/>
            </a:xfrm>
            <a:prstGeom prst="rect">
              <a:avLst/>
            </a:prstGeom>
            <a:noFill/>
          </p:spPr>
          <p:txBody>
            <a:bodyPr wrap="square" rtlCol="0">
              <a:spAutoFit/>
            </a:bodyPr>
            <a:lstStyle/>
            <a:p>
              <a:r>
                <a:rPr lang="en-US" sz="1400" dirty="0">
                  <a:solidFill>
                    <a:schemeClr val="bg1"/>
                  </a:solidFill>
                  <a:latin typeface="Gotham Medium" panose="02000604030000020004" pitchFamily="2" charset="0"/>
                </a:rPr>
                <a:t>$1,000,000</a:t>
              </a:r>
            </a:p>
          </p:txBody>
        </p:sp>
        <p:sp>
          <p:nvSpPr>
            <p:cNvPr id="92" name="TextBox 91">
              <a:extLst>
                <a:ext uri="{FF2B5EF4-FFF2-40B4-BE49-F238E27FC236}">
                  <a16:creationId xmlns:a16="http://schemas.microsoft.com/office/drawing/2014/main" id="{1A4AE5CA-D23C-9CAB-4014-DA71C93B8139}"/>
                </a:ext>
              </a:extLst>
            </p:cNvPr>
            <p:cNvSpPr txBox="1"/>
            <p:nvPr/>
          </p:nvSpPr>
          <p:spPr>
            <a:xfrm>
              <a:off x="3907161" y="4502012"/>
              <a:ext cx="428626" cy="307777"/>
            </a:xfrm>
            <a:prstGeom prst="rect">
              <a:avLst/>
            </a:prstGeom>
            <a:noFill/>
          </p:spPr>
          <p:txBody>
            <a:bodyPr wrap="square" rtlCol="0">
              <a:spAutoFit/>
            </a:bodyPr>
            <a:lstStyle/>
            <a:p>
              <a:pPr algn="ctr"/>
              <a:r>
                <a:rPr lang="en-US" sz="1400">
                  <a:solidFill>
                    <a:schemeClr val="bg1"/>
                  </a:solidFill>
                  <a:latin typeface="Gotham Medium" panose="02000604030000020004" pitchFamily="2" charset="0"/>
                </a:rPr>
                <a:t>30</a:t>
              </a:r>
            </a:p>
          </p:txBody>
        </p:sp>
        <p:sp>
          <p:nvSpPr>
            <p:cNvPr id="93" name="TextBox 92">
              <a:extLst>
                <a:ext uri="{FF2B5EF4-FFF2-40B4-BE49-F238E27FC236}">
                  <a16:creationId xmlns:a16="http://schemas.microsoft.com/office/drawing/2014/main" id="{273D9121-8893-69F9-7DCE-771245A7B622}"/>
                </a:ext>
              </a:extLst>
            </p:cNvPr>
            <p:cNvSpPr txBox="1"/>
            <p:nvPr/>
          </p:nvSpPr>
          <p:spPr>
            <a:xfrm>
              <a:off x="4565398" y="4502012"/>
              <a:ext cx="428626" cy="307777"/>
            </a:xfrm>
            <a:prstGeom prst="rect">
              <a:avLst/>
            </a:prstGeom>
            <a:noFill/>
          </p:spPr>
          <p:txBody>
            <a:bodyPr wrap="square" rtlCol="0">
              <a:spAutoFit/>
            </a:bodyPr>
            <a:lstStyle/>
            <a:p>
              <a:pPr algn="ctr"/>
              <a:r>
                <a:rPr lang="en-US" sz="1400">
                  <a:solidFill>
                    <a:schemeClr val="bg1"/>
                  </a:solidFill>
                  <a:latin typeface="Gotham Medium" panose="02000604030000020004" pitchFamily="2" charset="0"/>
                </a:rPr>
                <a:t>35</a:t>
              </a:r>
            </a:p>
          </p:txBody>
        </p:sp>
        <p:sp>
          <p:nvSpPr>
            <p:cNvPr id="94" name="TextBox 93">
              <a:extLst>
                <a:ext uri="{FF2B5EF4-FFF2-40B4-BE49-F238E27FC236}">
                  <a16:creationId xmlns:a16="http://schemas.microsoft.com/office/drawing/2014/main" id="{BF4DB648-7F80-C53C-A85D-FAB2CA7A4B1E}"/>
                </a:ext>
              </a:extLst>
            </p:cNvPr>
            <p:cNvSpPr txBox="1"/>
            <p:nvPr/>
          </p:nvSpPr>
          <p:spPr>
            <a:xfrm>
              <a:off x="5198726" y="4509446"/>
              <a:ext cx="523839" cy="307777"/>
            </a:xfrm>
            <a:prstGeom prst="rect">
              <a:avLst/>
            </a:prstGeom>
            <a:noFill/>
          </p:spPr>
          <p:txBody>
            <a:bodyPr wrap="square" rtlCol="0">
              <a:spAutoFit/>
            </a:bodyPr>
            <a:lstStyle/>
            <a:p>
              <a:pPr algn="ctr"/>
              <a:r>
                <a:rPr lang="en-US" sz="1400">
                  <a:solidFill>
                    <a:schemeClr val="bg1"/>
                  </a:solidFill>
                  <a:latin typeface="Gotham Medium" panose="02000604030000020004" pitchFamily="2" charset="0"/>
                </a:rPr>
                <a:t>40</a:t>
              </a:r>
            </a:p>
          </p:txBody>
        </p:sp>
        <p:sp>
          <p:nvSpPr>
            <p:cNvPr id="95" name="TextBox 94">
              <a:extLst>
                <a:ext uri="{FF2B5EF4-FFF2-40B4-BE49-F238E27FC236}">
                  <a16:creationId xmlns:a16="http://schemas.microsoft.com/office/drawing/2014/main" id="{3631EEFC-6EA8-7A9B-F793-03A58C20FA72}"/>
                </a:ext>
              </a:extLst>
            </p:cNvPr>
            <p:cNvSpPr txBox="1"/>
            <p:nvPr/>
          </p:nvSpPr>
          <p:spPr>
            <a:xfrm>
              <a:off x="5830119" y="4509446"/>
              <a:ext cx="523839" cy="307777"/>
            </a:xfrm>
            <a:prstGeom prst="rect">
              <a:avLst/>
            </a:prstGeom>
            <a:noFill/>
          </p:spPr>
          <p:txBody>
            <a:bodyPr wrap="square" rtlCol="0">
              <a:spAutoFit/>
            </a:bodyPr>
            <a:lstStyle/>
            <a:p>
              <a:pPr algn="ctr"/>
              <a:r>
                <a:rPr lang="en-US" sz="1400">
                  <a:solidFill>
                    <a:schemeClr val="bg1"/>
                  </a:solidFill>
                  <a:latin typeface="Gotham Medium" panose="02000604030000020004" pitchFamily="2" charset="0"/>
                </a:rPr>
                <a:t>45</a:t>
              </a:r>
            </a:p>
          </p:txBody>
        </p:sp>
        <p:sp>
          <p:nvSpPr>
            <p:cNvPr id="96" name="TextBox 95">
              <a:extLst>
                <a:ext uri="{FF2B5EF4-FFF2-40B4-BE49-F238E27FC236}">
                  <a16:creationId xmlns:a16="http://schemas.microsoft.com/office/drawing/2014/main" id="{FBD2A312-D174-5A74-B7A4-FD20264E9BB5}"/>
                </a:ext>
              </a:extLst>
            </p:cNvPr>
            <p:cNvSpPr txBox="1"/>
            <p:nvPr/>
          </p:nvSpPr>
          <p:spPr>
            <a:xfrm>
              <a:off x="6516647" y="4509446"/>
              <a:ext cx="523839" cy="307777"/>
            </a:xfrm>
            <a:prstGeom prst="rect">
              <a:avLst/>
            </a:prstGeom>
            <a:noFill/>
          </p:spPr>
          <p:txBody>
            <a:bodyPr wrap="square" rtlCol="0">
              <a:spAutoFit/>
            </a:bodyPr>
            <a:lstStyle/>
            <a:p>
              <a:pPr algn="ctr"/>
              <a:r>
                <a:rPr lang="en-US" sz="1400">
                  <a:solidFill>
                    <a:schemeClr val="bg1"/>
                  </a:solidFill>
                  <a:latin typeface="Gotham Medium" panose="02000604030000020004" pitchFamily="2" charset="0"/>
                </a:rPr>
                <a:t>50</a:t>
              </a:r>
            </a:p>
          </p:txBody>
        </p:sp>
        <p:sp>
          <p:nvSpPr>
            <p:cNvPr id="97" name="TextBox 96">
              <a:extLst>
                <a:ext uri="{FF2B5EF4-FFF2-40B4-BE49-F238E27FC236}">
                  <a16:creationId xmlns:a16="http://schemas.microsoft.com/office/drawing/2014/main" id="{13FD986B-0E06-8A0F-C8F0-84A86A8BECFE}"/>
                </a:ext>
              </a:extLst>
            </p:cNvPr>
            <p:cNvSpPr txBox="1"/>
            <p:nvPr/>
          </p:nvSpPr>
          <p:spPr>
            <a:xfrm>
              <a:off x="7167522" y="4509446"/>
              <a:ext cx="523839" cy="307777"/>
            </a:xfrm>
            <a:prstGeom prst="rect">
              <a:avLst/>
            </a:prstGeom>
            <a:noFill/>
          </p:spPr>
          <p:txBody>
            <a:bodyPr wrap="square" rtlCol="0">
              <a:spAutoFit/>
            </a:bodyPr>
            <a:lstStyle/>
            <a:p>
              <a:pPr algn="ctr"/>
              <a:r>
                <a:rPr lang="en-US" sz="1400">
                  <a:solidFill>
                    <a:schemeClr val="bg1"/>
                  </a:solidFill>
                  <a:latin typeface="Gotham Medium" panose="02000604030000020004" pitchFamily="2" charset="0"/>
                </a:rPr>
                <a:t>55</a:t>
              </a:r>
            </a:p>
          </p:txBody>
        </p:sp>
        <p:sp>
          <p:nvSpPr>
            <p:cNvPr id="98" name="TextBox 97">
              <a:extLst>
                <a:ext uri="{FF2B5EF4-FFF2-40B4-BE49-F238E27FC236}">
                  <a16:creationId xmlns:a16="http://schemas.microsoft.com/office/drawing/2014/main" id="{BD99440C-7DF4-87C7-BA38-207C3F3EA998}"/>
                </a:ext>
              </a:extLst>
            </p:cNvPr>
            <p:cNvSpPr txBox="1"/>
            <p:nvPr/>
          </p:nvSpPr>
          <p:spPr>
            <a:xfrm>
              <a:off x="7853322" y="4509446"/>
              <a:ext cx="523839" cy="307777"/>
            </a:xfrm>
            <a:prstGeom prst="rect">
              <a:avLst/>
            </a:prstGeom>
            <a:noFill/>
          </p:spPr>
          <p:txBody>
            <a:bodyPr wrap="square" rtlCol="0">
              <a:spAutoFit/>
            </a:bodyPr>
            <a:lstStyle/>
            <a:p>
              <a:pPr algn="ctr"/>
              <a:r>
                <a:rPr lang="en-US" sz="1400">
                  <a:solidFill>
                    <a:schemeClr val="bg1"/>
                  </a:solidFill>
                  <a:latin typeface="Gotham Medium" panose="02000604030000020004" pitchFamily="2" charset="0"/>
                </a:rPr>
                <a:t>60</a:t>
              </a:r>
            </a:p>
          </p:txBody>
        </p:sp>
        <p:sp>
          <p:nvSpPr>
            <p:cNvPr id="99" name="TextBox 98">
              <a:extLst>
                <a:ext uri="{FF2B5EF4-FFF2-40B4-BE49-F238E27FC236}">
                  <a16:creationId xmlns:a16="http://schemas.microsoft.com/office/drawing/2014/main" id="{71AEC2B7-C8CC-ABFE-8378-F8356F702A59}"/>
                </a:ext>
              </a:extLst>
            </p:cNvPr>
            <p:cNvSpPr txBox="1"/>
            <p:nvPr/>
          </p:nvSpPr>
          <p:spPr>
            <a:xfrm>
              <a:off x="8507746" y="4509446"/>
              <a:ext cx="523839" cy="307777"/>
            </a:xfrm>
            <a:prstGeom prst="rect">
              <a:avLst/>
            </a:prstGeom>
            <a:noFill/>
          </p:spPr>
          <p:txBody>
            <a:bodyPr wrap="square" rtlCol="0">
              <a:spAutoFit/>
            </a:bodyPr>
            <a:lstStyle/>
            <a:p>
              <a:pPr algn="ctr"/>
              <a:r>
                <a:rPr lang="en-US" sz="1400">
                  <a:solidFill>
                    <a:schemeClr val="bg1"/>
                  </a:solidFill>
                  <a:latin typeface="Gotham Medium" panose="02000604030000020004" pitchFamily="2" charset="0"/>
                </a:rPr>
                <a:t>65</a:t>
              </a:r>
            </a:p>
          </p:txBody>
        </p:sp>
        <p:sp>
          <p:nvSpPr>
            <p:cNvPr id="100" name="Rectangle 99">
              <a:extLst>
                <a:ext uri="{FF2B5EF4-FFF2-40B4-BE49-F238E27FC236}">
                  <a16:creationId xmlns:a16="http://schemas.microsoft.com/office/drawing/2014/main" id="{93082209-06E9-9D02-E2EE-3C794FAB2477}"/>
                </a:ext>
              </a:extLst>
            </p:cNvPr>
            <p:cNvSpPr/>
            <p:nvPr/>
          </p:nvSpPr>
          <p:spPr>
            <a:xfrm>
              <a:off x="6441819" y="5085434"/>
              <a:ext cx="313638" cy="3077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78A80BD8-2FB9-4F55-7434-D31EAC197EFF}"/>
                </a:ext>
              </a:extLst>
            </p:cNvPr>
            <p:cNvSpPr txBox="1"/>
            <p:nvPr/>
          </p:nvSpPr>
          <p:spPr>
            <a:xfrm>
              <a:off x="3688802" y="5085435"/>
              <a:ext cx="2990440"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$100/paycheck contribution</a:t>
              </a:r>
            </a:p>
          </p:txBody>
        </p:sp>
        <p:sp>
          <p:nvSpPr>
            <p:cNvPr id="102" name="Rectangle 101">
              <a:extLst>
                <a:ext uri="{FF2B5EF4-FFF2-40B4-BE49-F238E27FC236}">
                  <a16:creationId xmlns:a16="http://schemas.microsoft.com/office/drawing/2014/main" id="{0D477C24-34CE-257D-75F7-F4AA322C7F80}"/>
                </a:ext>
              </a:extLst>
            </p:cNvPr>
            <p:cNvSpPr/>
            <p:nvPr/>
          </p:nvSpPr>
          <p:spPr>
            <a:xfrm>
              <a:off x="3304204" y="5085435"/>
              <a:ext cx="313638" cy="307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5A46B8C0-CDDB-DB02-CE21-37E16D230741}"/>
                </a:ext>
              </a:extLst>
            </p:cNvPr>
            <p:cNvCxnSpPr>
              <a:cxnSpLocks/>
            </p:cNvCxnSpPr>
            <p:nvPr/>
          </p:nvCxnSpPr>
          <p:spPr>
            <a:xfrm flipH="1">
              <a:off x="3617843" y="4469129"/>
              <a:ext cx="55261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CA8BB821-5241-4966-4365-8D8CCFFB43F2}"/>
                </a:ext>
              </a:extLst>
            </p:cNvPr>
            <p:cNvSpPr txBox="1"/>
            <p:nvPr/>
          </p:nvSpPr>
          <p:spPr>
            <a:xfrm>
              <a:off x="6829568" y="5085435"/>
              <a:ext cx="2990440" cy="307777"/>
            </a:xfrm>
            <a:prstGeom prst="rect">
              <a:avLst/>
            </a:prstGeom>
            <a:noFill/>
          </p:spPr>
          <p:txBody>
            <a:bodyPr wrap="square" rtlCol="0">
              <a:spAutoFit/>
            </a:bodyPr>
            <a:lstStyle/>
            <a:p>
              <a:r>
                <a:rPr lang="en-US" sz="1400" b="1">
                  <a:solidFill>
                    <a:schemeClr val="bg1"/>
                  </a:solidFill>
                  <a:latin typeface="Arial" panose="020B0604020202020204" pitchFamily="34" charset="0"/>
                  <a:cs typeface="Arial" panose="020B0604020202020204" pitchFamily="34" charset="0"/>
                </a:rPr>
                <a:t>$25/paycheck annual increase </a:t>
              </a:r>
            </a:p>
          </p:txBody>
        </p:sp>
        <p:sp>
          <p:nvSpPr>
            <p:cNvPr id="2" name="TextBox 1">
              <a:extLst>
                <a:ext uri="{FF2B5EF4-FFF2-40B4-BE49-F238E27FC236}">
                  <a16:creationId xmlns:a16="http://schemas.microsoft.com/office/drawing/2014/main" id="{9C942D27-3A74-075F-E170-5E80EB801201}"/>
                </a:ext>
              </a:extLst>
            </p:cNvPr>
            <p:cNvSpPr txBox="1"/>
            <p:nvPr/>
          </p:nvSpPr>
          <p:spPr>
            <a:xfrm>
              <a:off x="2361758" y="3906239"/>
              <a:ext cx="1256084" cy="523220"/>
            </a:xfrm>
            <a:prstGeom prst="rect">
              <a:avLst/>
            </a:prstGeom>
            <a:noFill/>
          </p:spPr>
          <p:txBody>
            <a:bodyPr wrap="square" rtlCol="0">
              <a:spAutoFit/>
            </a:bodyPr>
            <a:lstStyle/>
            <a:p>
              <a:r>
                <a:rPr lang="en-US" sz="1400" dirty="0">
                  <a:solidFill>
                    <a:schemeClr val="bg1"/>
                  </a:solidFill>
                  <a:latin typeface="Gotham Medium" panose="02000604030000020004" pitchFamily="2" charset="0"/>
                </a:rPr>
                <a:t>$200,000 balance</a:t>
              </a:r>
            </a:p>
          </p:txBody>
        </p:sp>
        <p:sp>
          <p:nvSpPr>
            <p:cNvPr id="3" name="TextBox 2">
              <a:extLst>
                <a:ext uri="{FF2B5EF4-FFF2-40B4-BE49-F238E27FC236}">
                  <a16:creationId xmlns:a16="http://schemas.microsoft.com/office/drawing/2014/main" id="{DF333200-928C-03BE-CFAD-F077329621DF}"/>
                </a:ext>
              </a:extLst>
            </p:cNvPr>
            <p:cNvSpPr txBox="1"/>
            <p:nvPr/>
          </p:nvSpPr>
          <p:spPr>
            <a:xfrm>
              <a:off x="2361758" y="3503284"/>
              <a:ext cx="1256084" cy="307777"/>
            </a:xfrm>
            <a:prstGeom prst="rect">
              <a:avLst/>
            </a:prstGeom>
            <a:noFill/>
          </p:spPr>
          <p:txBody>
            <a:bodyPr wrap="square" rtlCol="0">
              <a:spAutoFit/>
            </a:bodyPr>
            <a:lstStyle/>
            <a:p>
              <a:r>
                <a:rPr lang="en-US" sz="1400" dirty="0">
                  <a:solidFill>
                    <a:schemeClr val="bg1"/>
                  </a:solidFill>
                  <a:latin typeface="Gotham Medium" panose="02000604030000020004" pitchFamily="2" charset="0"/>
                </a:rPr>
                <a:t>$400,000</a:t>
              </a:r>
            </a:p>
          </p:txBody>
        </p:sp>
        <p:sp>
          <p:nvSpPr>
            <p:cNvPr id="4" name="TextBox 3">
              <a:extLst>
                <a:ext uri="{FF2B5EF4-FFF2-40B4-BE49-F238E27FC236}">
                  <a16:creationId xmlns:a16="http://schemas.microsoft.com/office/drawing/2014/main" id="{86479148-6E07-C45D-FD30-A53E98F4CD06}"/>
                </a:ext>
              </a:extLst>
            </p:cNvPr>
            <p:cNvSpPr txBox="1"/>
            <p:nvPr/>
          </p:nvSpPr>
          <p:spPr>
            <a:xfrm>
              <a:off x="2361758" y="3084830"/>
              <a:ext cx="1256084" cy="307777"/>
            </a:xfrm>
            <a:prstGeom prst="rect">
              <a:avLst/>
            </a:prstGeom>
            <a:noFill/>
          </p:spPr>
          <p:txBody>
            <a:bodyPr wrap="square" rtlCol="0">
              <a:spAutoFit/>
            </a:bodyPr>
            <a:lstStyle/>
            <a:p>
              <a:r>
                <a:rPr lang="en-US" sz="1400" dirty="0">
                  <a:solidFill>
                    <a:schemeClr val="bg1"/>
                  </a:solidFill>
                  <a:latin typeface="Gotham Medium" panose="02000604030000020004" pitchFamily="2" charset="0"/>
                </a:rPr>
                <a:t>$600,000</a:t>
              </a:r>
            </a:p>
          </p:txBody>
        </p:sp>
        <p:sp>
          <p:nvSpPr>
            <p:cNvPr id="5" name="TextBox 4">
              <a:extLst>
                <a:ext uri="{FF2B5EF4-FFF2-40B4-BE49-F238E27FC236}">
                  <a16:creationId xmlns:a16="http://schemas.microsoft.com/office/drawing/2014/main" id="{2D243B70-926C-9991-B38A-E28E7BF62C4B}"/>
                </a:ext>
              </a:extLst>
            </p:cNvPr>
            <p:cNvSpPr txBox="1"/>
            <p:nvPr/>
          </p:nvSpPr>
          <p:spPr>
            <a:xfrm>
              <a:off x="2361758" y="2635380"/>
              <a:ext cx="1256084" cy="307777"/>
            </a:xfrm>
            <a:prstGeom prst="rect">
              <a:avLst/>
            </a:prstGeom>
            <a:noFill/>
          </p:spPr>
          <p:txBody>
            <a:bodyPr wrap="square" rtlCol="0">
              <a:spAutoFit/>
            </a:bodyPr>
            <a:lstStyle/>
            <a:p>
              <a:r>
                <a:rPr lang="en-US" sz="1400" dirty="0">
                  <a:solidFill>
                    <a:schemeClr val="bg1"/>
                  </a:solidFill>
                  <a:latin typeface="Gotham Medium" panose="02000604030000020004" pitchFamily="2" charset="0"/>
                </a:rPr>
                <a:t>$800,000</a:t>
              </a:r>
            </a:p>
          </p:txBody>
        </p:sp>
      </p:grpSp>
    </p:spTree>
    <p:extLst>
      <p:ext uri="{BB962C8B-B14F-4D97-AF65-F5344CB8AC3E}">
        <p14:creationId xmlns:p14="http://schemas.microsoft.com/office/powerpoint/2010/main" val="3059994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548DDBB-AF9E-2278-ABD7-2B758FDA6E0E}"/>
              </a:ext>
            </a:extLst>
          </p:cNvPr>
          <p:cNvSpPr txBox="1">
            <a:spLocks/>
          </p:cNvSpPr>
          <p:nvPr/>
        </p:nvSpPr>
        <p:spPr>
          <a:xfrm>
            <a:off x="1629800" y="3235665"/>
            <a:ext cx="3346935" cy="1169556"/>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n-US" sz="4400" dirty="0"/>
              <a:t>Save part of a raise</a:t>
            </a:r>
          </a:p>
        </p:txBody>
      </p:sp>
      <p:sp>
        <p:nvSpPr>
          <p:cNvPr id="7" name="Title 3">
            <a:extLst>
              <a:ext uri="{FF2B5EF4-FFF2-40B4-BE49-F238E27FC236}">
                <a16:creationId xmlns:a16="http://schemas.microsoft.com/office/drawing/2014/main" id="{04063EC1-8B78-302C-248B-A9974846085E}"/>
              </a:ext>
            </a:extLst>
          </p:cNvPr>
          <p:cNvSpPr txBox="1">
            <a:spLocks/>
          </p:cNvSpPr>
          <p:nvPr/>
        </p:nvSpPr>
        <p:spPr>
          <a:xfrm>
            <a:off x="6396674" y="3235665"/>
            <a:ext cx="4576128" cy="2095399"/>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n-US" sz="4400" dirty="0"/>
              <a:t>Increase savings after paying off debt</a:t>
            </a:r>
          </a:p>
        </p:txBody>
      </p:sp>
      <p:pic>
        <p:nvPicPr>
          <p:cNvPr id="10" name="Picture 9" descr="A blue and black logo&#10;&#10;Description automatically generated">
            <a:extLst>
              <a:ext uri="{FF2B5EF4-FFF2-40B4-BE49-F238E27FC236}">
                <a16:creationId xmlns:a16="http://schemas.microsoft.com/office/drawing/2014/main" id="{E5C5AAF2-C874-9E95-2EA5-F15CB5C58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439" y="2155371"/>
            <a:ext cx="1357657" cy="816429"/>
          </a:xfrm>
          <a:prstGeom prst="rect">
            <a:avLst/>
          </a:prstGeom>
        </p:spPr>
      </p:pic>
      <p:pic>
        <p:nvPicPr>
          <p:cNvPr id="13" name="Picture 12" descr="A blue building with columns&#10;&#10;Description automatically generated">
            <a:extLst>
              <a:ext uri="{FF2B5EF4-FFF2-40B4-BE49-F238E27FC236}">
                <a16:creationId xmlns:a16="http://schemas.microsoft.com/office/drawing/2014/main" id="{FBEC6126-0C7F-BAF9-DC13-143B9E06D1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488" y="1892300"/>
            <a:ext cx="1206500" cy="1079500"/>
          </a:xfrm>
          <a:prstGeom prst="rect">
            <a:avLst/>
          </a:prstGeom>
        </p:spPr>
      </p:pic>
    </p:spTree>
    <p:extLst>
      <p:ext uri="{BB962C8B-B14F-4D97-AF65-F5344CB8AC3E}">
        <p14:creationId xmlns:p14="http://schemas.microsoft.com/office/powerpoint/2010/main" val="317397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1">
            <a:extLst>
              <a:ext uri="{FF2B5EF4-FFF2-40B4-BE49-F238E27FC236}">
                <a16:creationId xmlns:a16="http://schemas.microsoft.com/office/drawing/2014/main" id="{31126C72-695F-731A-7BEB-691149207BC3}"/>
              </a:ext>
            </a:extLst>
          </p:cNvPr>
          <p:cNvSpPr>
            <a:spLocks noGrp="1"/>
          </p:cNvSpPr>
          <p:nvPr>
            <p:ph type="title"/>
          </p:nvPr>
        </p:nvSpPr>
        <p:spPr>
          <a:xfrm>
            <a:off x="1492450" y="1223527"/>
            <a:ext cx="9199178" cy="595493"/>
          </a:xfrm>
        </p:spPr>
        <p:txBody>
          <a:bodyPr>
            <a:noAutofit/>
          </a:bodyPr>
          <a:lstStyle/>
          <a:p>
            <a:r>
              <a:rPr lang="en-US" sz="4400" dirty="0">
                <a:latin typeface="Georgia" panose="02040502050405020303" pitchFamily="18" charset="0"/>
              </a:rPr>
              <a:t>Take action</a:t>
            </a:r>
          </a:p>
        </p:txBody>
      </p:sp>
      <p:sp>
        <p:nvSpPr>
          <p:cNvPr id="20" name="TextBox 19">
            <a:extLst>
              <a:ext uri="{FF2B5EF4-FFF2-40B4-BE49-F238E27FC236}">
                <a16:creationId xmlns:a16="http://schemas.microsoft.com/office/drawing/2014/main" id="{8D363FFA-1CBE-1B80-3FB0-35AD3866B5E4}"/>
              </a:ext>
            </a:extLst>
          </p:cNvPr>
          <p:cNvSpPr txBox="1"/>
          <p:nvPr/>
        </p:nvSpPr>
        <p:spPr>
          <a:xfrm>
            <a:off x="6036517" y="3748864"/>
            <a:ext cx="2805673" cy="923330"/>
          </a:xfrm>
          <a:prstGeom prst="rect">
            <a:avLst/>
          </a:prstGeom>
          <a:noFill/>
          <a:ln>
            <a:noFill/>
          </a:ln>
        </p:spPr>
        <p:txBody>
          <a:bodyPr wrap="square" lIns="0" tIns="0" rIns="0" bIns="0" rtlCol="0" anchor="t" anchorCtr="0">
            <a:spAutoFit/>
          </a:bodyPr>
          <a:lstStyle/>
          <a:p>
            <a:pPr algn="ctr"/>
            <a:r>
              <a:rPr lang="en-US" sz="2000" b="1" dirty="0">
                <a:solidFill>
                  <a:srgbClr val="6ECFB2"/>
                </a:solidFill>
                <a:latin typeface="Arial" panose="020B0604020202020204" pitchFamily="34" charset="0"/>
                <a:cs typeface="Arial" panose="020B0604020202020204" pitchFamily="34" charset="0"/>
              </a:rPr>
              <a:t>Use the </a:t>
            </a:r>
            <a:br>
              <a:rPr lang="en-US" sz="2000" b="1" dirty="0">
                <a:solidFill>
                  <a:srgbClr val="6ECFB2"/>
                </a:solidFill>
                <a:latin typeface="Arial" panose="020B0604020202020204" pitchFamily="34" charset="0"/>
                <a:cs typeface="Arial" panose="020B0604020202020204" pitchFamily="34" charset="0"/>
              </a:rPr>
            </a:br>
            <a:r>
              <a:rPr lang="en-US" sz="2000" b="1" dirty="0">
                <a:solidFill>
                  <a:srgbClr val="6ECFB2"/>
                </a:solidFill>
                <a:latin typeface="Arial" panose="020B0604020202020204" pitchFamily="34" charset="0"/>
                <a:cs typeface="Arial" panose="020B0604020202020204" pitchFamily="34" charset="0"/>
              </a:rPr>
              <a:t>Paycheck Impact Calculator</a:t>
            </a:r>
          </a:p>
        </p:txBody>
      </p:sp>
      <p:sp>
        <p:nvSpPr>
          <p:cNvPr id="22" name="TextBox 21">
            <a:extLst>
              <a:ext uri="{FF2B5EF4-FFF2-40B4-BE49-F238E27FC236}">
                <a16:creationId xmlns:a16="http://schemas.microsoft.com/office/drawing/2014/main" id="{2F94C80E-D7B8-88FA-C08F-9C6E76D36D46}"/>
              </a:ext>
            </a:extLst>
          </p:cNvPr>
          <p:cNvSpPr txBox="1"/>
          <p:nvPr/>
        </p:nvSpPr>
        <p:spPr>
          <a:xfrm>
            <a:off x="8595309" y="3748864"/>
            <a:ext cx="3317367" cy="615553"/>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n-US" sz="2000" b="1" dirty="0">
                <a:solidFill>
                  <a:schemeClr val="accent2"/>
                </a:solidFill>
              </a:rPr>
              <a:t>Set up or increase contributions</a:t>
            </a:r>
          </a:p>
        </p:txBody>
      </p:sp>
      <p:sp>
        <p:nvSpPr>
          <p:cNvPr id="25" name="TextBox 24">
            <a:extLst>
              <a:ext uri="{FF2B5EF4-FFF2-40B4-BE49-F238E27FC236}">
                <a16:creationId xmlns:a16="http://schemas.microsoft.com/office/drawing/2014/main" id="{6125782D-DBD3-4326-C7E0-6666F44A12FF}"/>
              </a:ext>
            </a:extLst>
          </p:cNvPr>
          <p:cNvSpPr txBox="1"/>
          <p:nvPr/>
        </p:nvSpPr>
        <p:spPr>
          <a:xfrm>
            <a:off x="3293029" y="3748864"/>
            <a:ext cx="2591242" cy="1436291"/>
          </a:xfrm>
          <a:prstGeom prst="rect">
            <a:avLst/>
          </a:prstGeom>
          <a:noFill/>
          <a:ln>
            <a:noFill/>
          </a:ln>
        </p:spPr>
        <p:txBody>
          <a:bodyPr wrap="square" lIns="0" tIns="0" rIns="0" bIns="0" rtlCol="0" anchor="t" anchorCtr="0">
            <a:spAutoFit/>
          </a:bodyPr>
          <a:lstStyle/>
          <a:p>
            <a:pPr algn="ctr"/>
            <a:r>
              <a:rPr lang="en-US" sz="2000" b="1" dirty="0">
                <a:solidFill>
                  <a:srgbClr val="6ECFB2"/>
                </a:solidFill>
                <a:latin typeface="Arial" charset="0"/>
                <a:ea typeface="Arial" charset="0"/>
                <a:cs typeface="Arial" charset="0"/>
                <a:sym typeface="Calibri"/>
              </a:rPr>
              <a:t>Use My Interactive Retirement </a:t>
            </a:r>
            <a:br>
              <a:rPr lang="en-US" sz="2000" b="1" dirty="0">
                <a:solidFill>
                  <a:srgbClr val="6ECFB2"/>
                </a:solidFill>
                <a:latin typeface="Arial" charset="0"/>
                <a:ea typeface="Arial" charset="0"/>
                <a:cs typeface="Arial" charset="0"/>
                <a:sym typeface="Calibri"/>
              </a:rPr>
            </a:br>
            <a:r>
              <a:rPr lang="en-US" sz="2000" b="1" dirty="0" err="1">
                <a:solidFill>
                  <a:srgbClr val="6ECFB2"/>
                </a:solidFill>
                <a:latin typeface="Arial" charset="0"/>
                <a:ea typeface="Arial" charset="0"/>
                <a:cs typeface="Arial" charset="0"/>
                <a:sym typeface="Calibri"/>
              </a:rPr>
              <a:t>Planner</a:t>
            </a:r>
            <a:r>
              <a:rPr lang="en-US" sz="1400" b="1" baseline="30000" dirty="0" err="1">
                <a:solidFill>
                  <a:srgbClr val="6ECFB2"/>
                </a:solidFill>
                <a:latin typeface="Arial" charset="0"/>
                <a:ea typeface="Arial" charset="0"/>
                <a:cs typeface="Arial" charset="0"/>
                <a:sym typeface="Calibri"/>
              </a:rPr>
              <a:t>SM</a:t>
            </a:r>
            <a:endParaRPr lang="en-US" sz="2000" b="1" dirty="0">
              <a:solidFill>
                <a:srgbClr val="6ECFB2"/>
              </a:solidFill>
              <a:latin typeface="Arial" charset="0"/>
              <a:ea typeface="Arial" charset="0"/>
              <a:cs typeface="Arial" charset="0"/>
              <a:sym typeface="Calibri"/>
            </a:endParaRPr>
          </a:p>
          <a:p>
            <a:pPr algn="ctr"/>
            <a:endParaRPr lang="en-US" sz="2000" b="1" baseline="30000" dirty="0">
              <a:solidFill>
                <a:srgbClr val="6ECFB2"/>
              </a:solidFill>
              <a:latin typeface="Arial" charset="0"/>
              <a:ea typeface="Arial" charset="0"/>
              <a:cs typeface="Arial" charset="0"/>
              <a:sym typeface="Calibri"/>
            </a:endParaRPr>
          </a:p>
          <a:p>
            <a:pPr algn="ctr"/>
            <a:endParaRPr lang="en-US" sz="2000" b="1" dirty="0">
              <a:solidFill>
                <a:srgbClr val="6ECFB2"/>
              </a:solidFill>
              <a:latin typeface="Arial" charset="0"/>
              <a:ea typeface="Arial" charset="0"/>
              <a:cs typeface="Arial" charset="0"/>
              <a:sym typeface="Calibri"/>
            </a:endParaRPr>
          </a:p>
        </p:txBody>
      </p:sp>
      <p:cxnSp>
        <p:nvCxnSpPr>
          <p:cNvPr id="4" name="Straight Connector 3">
            <a:extLst>
              <a:ext uri="{FF2B5EF4-FFF2-40B4-BE49-F238E27FC236}">
                <a16:creationId xmlns:a16="http://schemas.microsoft.com/office/drawing/2014/main" id="{B31D9F63-A029-E02D-7FFE-521E6DB7DDAA}"/>
              </a:ext>
              <a:ext uri="{C183D7F6-B498-43B3-948B-1728B52AA6E4}">
                <adec:decorative xmlns:adec="http://schemas.microsoft.com/office/drawing/2017/decorative" val="1"/>
              </a:ext>
            </a:extLst>
          </p:cNvPr>
          <p:cNvCxnSpPr>
            <a:cxnSpLocks/>
          </p:cNvCxnSpPr>
          <p:nvPr/>
        </p:nvCxnSpPr>
        <p:spPr>
          <a:xfrm>
            <a:off x="3068179" y="2407920"/>
            <a:ext cx="0" cy="319278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6AB9B6E-06F3-0BAE-1D5E-8BAFDE7C3BB1}"/>
              </a:ext>
              <a:ext uri="{C183D7F6-B498-43B3-948B-1728B52AA6E4}">
                <adec:decorative xmlns:adec="http://schemas.microsoft.com/office/drawing/2017/decorative" val="1"/>
              </a:ext>
            </a:extLst>
          </p:cNvPr>
          <p:cNvCxnSpPr>
            <a:cxnSpLocks/>
          </p:cNvCxnSpPr>
          <p:nvPr/>
        </p:nvCxnSpPr>
        <p:spPr>
          <a:xfrm>
            <a:off x="8825355" y="2407920"/>
            <a:ext cx="0" cy="319278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21F527F-72C9-80B7-0B46-E073D0491E66}"/>
              </a:ext>
              <a:ext uri="{C183D7F6-B498-43B3-948B-1728B52AA6E4}">
                <adec:decorative xmlns:adec="http://schemas.microsoft.com/office/drawing/2017/decorative" val="1"/>
              </a:ext>
            </a:extLst>
          </p:cNvPr>
          <p:cNvCxnSpPr>
            <a:cxnSpLocks/>
          </p:cNvCxnSpPr>
          <p:nvPr/>
        </p:nvCxnSpPr>
        <p:spPr>
          <a:xfrm>
            <a:off x="6068134" y="2407920"/>
            <a:ext cx="8514" cy="319278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71A7ADF-F482-0939-6DCE-CCDEF2817939}"/>
              </a:ext>
            </a:extLst>
          </p:cNvPr>
          <p:cNvSpPr txBox="1"/>
          <p:nvPr/>
        </p:nvSpPr>
        <p:spPr>
          <a:xfrm>
            <a:off x="238522" y="3748864"/>
            <a:ext cx="3054507" cy="615553"/>
          </a:xfrm>
          <a:prstGeom prst="rect">
            <a:avLst/>
          </a:prstGeom>
          <a:noFill/>
          <a:ln>
            <a:noFill/>
          </a:ln>
        </p:spPr>
        <p:txBody>
          <a:bodyPr wrap="square" lIns="0" tIns="0" rIns="0" bIns="0" rtlCol="0" anchor="t" anchorCtr="0">
            <a:spAutoFit/>
          </a:bodyPr>
          <a:lstStyle/>
          <a:p>
            <a:pPr algn="ctr"/>
            <a:r>
              <a:rPr lang="en-US" sz="2000" b="1" dirty="0">
                <a:solidFill>
                  <a:srgbClr val="6ECFB2"/>
                </a:solidFill>
                <a:latin typeface="Arial" charset="0"/>
                <a:ea typeface="Arial" charset="0"/>
                <a:cs typeface="Arial" charset="0"/>
                <a:sym typeface="Calibri"/>
              </a:rPr>
              <a:t>Enroll in your </a:t>
            </a:r>
            <a:br>
              <a:rPr lang="en-US" sz="2000" b="1" dirty="0">
                <a:solidFill>
                  <a:srgbClr val="6ECFB2"/>
                </a:solidFill>
                <a:latin typeface="Arial" charset="0"/>
                <a:ea typeface="Arial" charset="0"/>
                <a:cs typeface="Arial" charset="0"/>
                <a:sym typeface="Calibri"/>
              </a:rPr>
            </a:br>
            <a:r>
              <a:rPr lang="en-US" sz="2000" b="1" dirty="0">
                <a:solidFill>
                  <a:srgbClr val="6ECFB2"/>
                </a:solidFill>
                <a:latin typeface="Arial" charset="0"/>
                <a:ea typeface="Arial" charset="0"/>
                <a:cs typeface="Arial" charset="0"/>
                <a:sym typeface="Calibri"/>
              </a:rPr>
              <a:t>retirement plan</a:t>
            </a:r>
            <a:endParaRPr lang="en-US" sz="2000" b="1" baseline="30000" dirty="0">
              <a:solidFill>
                <a:srgbClr val="6ECFB2"/>
              </a:solidFill>
              <a:latin typeface="Arial" charset="0"/>
              <a:ea typeface="Arial" charset="0"/>
              <a:cs typeface="Arial" charset="0"/>
              <a:sym typeface="Calibri"/>
            </a:endParaRPr>
          </a:p>
        </p:txBody>
      </p:sp>
      <p:pic>
        <p:nvPicPr>
          <p:cNvPr id="3" name="Picture 2" descr="A green tick in a circle&#10;&#10;Description automatically generated">
            <a:extLst>
              <a:ext uri="{FF2B5EF4-FFF2-40B4-BE49-F238E27FC236}">
                <a16:creationId xmlns:a16="http://schemas.microsoft.com/office/drawing/2014/main" id="{15D8E954-4479-5743-3190-CE875C463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599" y="2439395"/>
            <a:ext cx="1256786" cy="1130133"/>
          </a:xfrm>
          <a:prstGeom prst="rect">
            <a:avLst/>
          </a:prstGeom>
        </p:spPr>
      </p:pic>
      <p:pic>
        <p:nvPicPr>
          <p:cNvPr id="10" name="Picture 9" descr="A green and black calculator&#10;&#10;Description automatically generated">
            <a:extLst>
              <a:ext uri="{FF2B5EF4-FFF2-40B4-BE49-F238E27FC236}">
                <a16:creationId xmlns:a16="http://schemas.microsoft.com/office/drawing/2014/main" id="{7E0FF009-79AA-17B7-47C8-E5239E93D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8653" y="2394861"/>
            <a:ext cx="1041400" cy="1219200"/>
          </a:xfrm>
          <a:prstGeom prst="rect">
            <a:avLst/>
          </a:prstGeom>
        </p:spPr>
      </p:pic>
      <p:pic>
        <p:nvPicPr>
          <p:cNvPr id="12" name="Picture 11" descr="A green arrow pointing to a rectangle&#10;&#10;Description automatically generated">
            <a:extLst>
              <a:ext uri="{FF2B5EF4-FFF2-40B4-BE49-F238E27FC236}">
                <a16:creationId xmlns:a16="http://schemas.microsoft.com/office/drawing/2014/main" id="{FAEE2264-DC34-C5C7-FA0B-DDAC871621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0951" y="2458554"/>
            <a:ext cx="1155399" cy="1155399"/>
          </a:xfrm>
          <a:prstGeom prst="rect">
            <a:avLst/>
          </a:prstGeom>
        </p:spPr>
      </p:pic>
      <p:pic>
        <p:nvPicPr>
          <p:cNvPr id="14" name="Picture 13" descr="A green and black paper with a corner&#10;&#10;Description automatically generated">
            <a:extLst>
              <a:ext uri="{FF2B5EF4-FFF2-40B4-BE49-F238E27FC236}">
                <a16:creationId xmlns:a16="http://schemas.microsoft.com/office/drawing/2014/main" id="{F7E58CAC-072D-49D6-5098-33ECCCAED4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6025" y="2458554"/>
            <a:ext cx="1079500" cy="1181100"/>
          </a:xfrm>
          <a:prstGeom prst="rect">
            <a:avLst/>
          </a:prstGeom>
        </p:spPr>
      </p:pic>
    </p:spTree>
    <p:extLst>
      <p:ext uri="{BB962C8B-B14F-4D97-AF65-F5344CB8AC3E}">
        <p14:creationId xmlns:p14="http://schemas.microsoft.com/office/powerpoint/2010/main" val="298805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1">
            <a:extLst>
              <a:ext uri="{FF2B5EF4-FFF2-40B4-BE49-F238E27FC236}">
                <a16:creationId xmlns:a16="http://schemas.microsoft.com/office/drawing/2014/main" id="{31126C72-695F-731A-7BEB-691149207BC3}"/>
              </a:ext>
            </a:extLst>
          </p:cNvPr>
          <p:cNvSpPr>
            <a:spLocks noGrp="1"/>
          </p:cNvSpPr>
          <p:nvPr>
            <p:ph type="title"/>
          </p:nvPr>
        </p:nvSpPr>
        <p:spPr>
          <a:xfrm>
            <a:off x="1492450" y="1223527"/>
            <a:ext cx="9199178" cy="595493"/>
          </a:xfrm>
        </p:spPr>
        <p:txBody>
          <a:bodyPr>
            <a:noAutofit/>
          </a:bodyPr>
          <a:lstStyle/>
          <a:p>
            <a:r>
              <a:rPr lang="en-US" sz="4400" dirty="0">
                <a:latin typeface="Georgia" panose="02040502050405020303" pitchFamily="18" charset="0"/>
              </a:rPr>
              <a:t>Take action</a:t>
            </a:r>
          </a:p>
        </p:txBody>
      </p:sp>
      <p:sp>
        <p:nvSpPr>
          <p:cNvPr id="5" name="TextBox 4">
            <a:extLst>
              <a:ext uri="{FF2B5EF4-FFF2-40B4-BE49-F238E27FC236}">
                <a16:creationId xmlns:a16="http://schemas.microsoft.com/office/drawing/2014/main" id="{7B5DACC5-A7DC-F5BB-2DCD-584A666DCF9E}"/>
              </a:ext>
            </a:extLst>
          </p:cNvPr>
          <p:cNvSpPr txBox="1"/>
          <p:nvPr/>
        </p:nvSpPr>
        <p:spPr>
          <a:xfrm>
            <a:off x="5983220" y="3747461"/>
            <a:ext cx="2805673" cy="1538883"/>
          </a:xfrm>
          <a:prstGeom prst="rect">
            <a:avLst/>
          </a:prstGeom>
          <a:noFill/>
          <a:ln>
            <a:noFill/>
          </a:ln>
        </p:spPr>
        <p:txBody>
          <a:bodyPr wrap="square" lIns="0" tIns="0" rIns="0" bIns="0" rtlCol="0" anchor="t" anchorCtr="0">
            <a:spAutoFit/>
          </a:bodyPr>
          <a:lstStyle/>
          <a:p>
            <a:pPr algn="ctr"/>
            <a:r>
              <a:rPr lang="en-US" sz="2000" b="1" dirty="0">
                <a:solidFill>
                  <a:srgbClr val="6ECFB2"/>
                </a:solidFill>
                <a:latin typeface="Arial" panose="020B0604020202020204" pitchFamily="34" charset="0"/>
                <a:cs typeface="Arial" panose="020B0604020202020204" pitchFamily="34" charset="0"/>
              </a:rPr>
              <a:t>Use the Paycheck Impact Calculator at </a:t>
            </a:r>
            <a:r>
              <a:rPr lang="en-US" sz="2000" b="1" dirty="0" err="1">
                <a:solidFill>
                  <a:srgbClr val="6ECFB2"/>
                </a:solidFill>
                <a:latin typeface="Arial" panose="020B0604020202020204" pitchFamily="34" charset="0"/>
                <a:cs typeface="Arial" panose="020B0604020202020204" pitchFamily="34" charset="0"/>
              </a:rPr>
              <a:t>nationwide.com</a:t>
            </a:r>
            <a:r>
              <a:rPr lang="en-US" sz="2000" b="1" dirty="0">
                <a:solidFill>
                  <a:srgbClr val="6ECFB2"/>
                </a:solidFill>
                <a:latin typeface="Arial" panose="020B0604020202020204" pitchFamily="34" charset="0"/>
                <a:cs typeface="Arial" panose="020B0604020202020204" pitchFamily="34" charset="0"/>
              </a:rPr>
              <a:t>/</a:t>
            </a:r>
            <a:br>
              <a:rPr lang="en-US" sz="2000" b="1" dirty="0">
                <a:solidFill>
                  <a:srgbClr val="6ECFB2"/>
                </a:solidFill>
                <a:latin typeface="Arial" panose="020B0604020202020204" pitchFamily="34" charset="0"/>
                <a:cs typeface="Arial" panose="020B0604020202020204" pitchFamily="34" charset="0"/>
              </a:rPr>
            </a:br>
            <a:r>
              <a:rPr lang="en-US" sz="2000" b="1" dirty="0">
                <a:solidFill>
                  <a:srgbClr val="6ECFB2"/>
                </a:solidFill>
                <a:latin typeface="Arial" panose="020B0604020202020204" pitchFamily="34" charset="0"/>
                <a:cs typeface="Arial" panose="020B0604020202020204" pitchFamily="34" charset="0"/>
              </a:rPr>
              <a:t>impact</a:t>
            </a:r>
          </a:p>
          <a:p>
            <a:pPr algn="ctr"/>
            <a:endParaRPr lang="en-US" sz="2000" b="1" dirty="0">
              <a:solidFill>
                <a:srgbClr val="6ECFB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538B518-32F6-4EEB-8378-47740FFF2BA8}"/>
              </a:ext>
            </a:extLst>
          </p:cNvPr>
          <p:cNvSpPr txBox="1"/>
          <p:nvPr/>
        </p:nvSpPr>
        <p:spPr>
          <a:xfrm>
            <a:off x="8615574" y="3747461"/>
            <a:ext cx="3317367" cy="615553"/>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n-US" sz="2000" b="1" dirty="0">
                <a:solidFill>
                  <a:schemeClr val="accent2"/>
                </a:solidFill>
              </a:rPr>
              <a:t>Set up or increase contributions</a:t>
            </a:r>
          </a:p>
        </p:txBody>
      </p:sp>
      <p:sp>
        <p:nvSpPr>
          <p:cNvPr id="7" name="TextBox 6">
            <a:extLst>
              <a:ext uri="{FF2B5EF4-FFF2-40B4-BE49-F238E27FC236}">
                <a16:creationId xmlns:a16="http://schemas.microsoft.com/office/drawing/2014/main" id="{43CCA6EA-16A9-4F1E-A65F-C1D877EC8CC6}"/>
              </a:ext>
            </a:extLst>
          </p:cNvPr>
          <p:cNvSpPr txBox="1"/>
          <p:nvPr/>
        </p:nvSpPr>
        <p:spPr>
          <a:xfrm>
            <a:off x="3128139" y="3747461"/>
            <a:ext cx="2591242" cy="923330"/>
          </a:xfrm>
          <a:prstGeom prst="rect">
            <a:avLst/>
          </a:prstGeom>
          <a:noFill/>
          <a:ln>
            <a:noFill/>
          </a:ln>
        </p:spPr>
        <p:txBody>
          <a:bodyPr wrap="square" lIns="0" tIns="0" rIns="0" bIns="0" rtlCol="0" anchor="t" anchorCtr="0">
            <a:spAutoFit/>
          </a:bodyPr>
          <a:lstStyle/>
          <a:p>
            <a:pPr algn="ctr"/>
            <a:r>
              <a:rPr lang="en-US" sz="2000" b="1" dirty="0">
                <a:solidFill>
                  <a:srgbClr val="6ECFB2"/>
                </a:solidFill>
                <a:latin typeface="Arial" charset="0"/>
                <a:ea typeface="Arial" charset="0"/>
                <a:cs typeface="Arial" charset="0"/>
                <a:sym typeface="Calibri"/>
              </a:rPr>
              <a:t>Use My Interactive Retirement </a:t>
            </a:r>
            <a:r>
              <a:rPr lang="en-US" sz="2000" b="1" dirty="0" err="1">
                <a:solidFill>
                  <a:srgbClr val="6ECFB2"/>
                </a:solidFill>
                <a:latin typeface="Arial" charset="0"/>
                <a:ea typeface="Arial" charset="0"/>
                <a:cs typeface="Arial" charset="0"/>
                <a:sym typeface="Calibri"/>
              </a:rPr>
              <a:t>Planner</a:t>
            </a:r>
            <a:r>
              <a:rPr lang="en-US" sz="1400" b="1" baseline="30000" dirty="0" err="1">
                <a:solidFill>
                  <a:srgbClr val="6ECFB2"/>
                </a:solidFill>
                <a:latin typeface="Arial" charset="0"/>
                <a:ea typeface="Arial" charset="0"/>
                <a:cs typeface="Arial" charset="0"/>
                <a:sym typeface="Calibri"/>
              </a:rPr>
              <a:t>SM</a:t>
            </a:r>
            <a:endParaRPr lang="en-US" sz="1400" b="1" baseline="30000" dirty="0">
              <a:solidFill>
                <a:srgbClr val="6ECFB2"/>
              </a:solidFill>
              <a:latin typeface="Arial" charset="0"/>
              <a:ea typeface="Arial" charset="0"/>
              <a:cs typeface="Arial" charset="0"/>
              <a:sym typeface="Calibri"/>
            </a:endParaRPr>
          </a:p>
          <a:p>
            <a:pPr algn="ctr"/>
            <a:endParaRPr lang="en-US" sz="2000" b="1" dirty="0">
              <a:solidFill>
                <a:srgbClr val="6ECFB2"/>
              </a:solidFill>
              <a:latin typeface="Arial" charset="0"/>
              <a:ea typeface="Arial" charset="0"/>
              <a:cs typeface="Arial" charset="0"/>
              <a:sym typeface="Calibri"/>
            </a:endParaRPr>
          </a:p>
        </p:txBody>
      </p:sp>
      <p:sp>
        <p:nvSpPr>
          <p:cNvPr id="13" name="TextBox 12">
            <a:extLst>
              <a:ext uri="{FF2B5EF4-FFF2-40B4-BE49-F238E27FC236}">
                <a16:creationId xmlns:a16="http://schemas.microsoft.com/office/drawing/2014/main" id="{F70A5209-253F-3DE1-6608-56DB5BE639DE}"/>
              </a:ext>
            </a:extLst>
          </p:cNvPr>
          <p:cNvSpPr txBox="1"/>
          <p:nvPr/>
        </p:nvSpPr>
        <p:spPr>
          <a:xfrm>
            <a:off x="238522" y="3747461"/>
            <a:ext cx="3054507" cy="615553"/>
          </a:xfrm>
          <a:prstGeom prst="rect">
            <a:avLst/>
          </a:prstGeom>
          <a:noFill/>
          <a:ln>
            <a:noFill/>
          </a:ln>
        </p:spPr>
        <p:txBody>
          <a:bodyPr wrap="square" lIns="0" tIns="0" rIns="0" bIns="0" rtlCol="0" anchor="t" anchorCtr="0">
            <a:spAutoFit/>
          </a:bodyPr>
          <a:lstStyle/>
          <a:p>
            <a:pPr algn="ctr"/>
            <a:r>
              <a:rPr lang="en-US" sz="2000" b="1" dirty="0">
                <a:solidFill>
                  <a:srgbClr val="6ECFB2"/>
                </a:solidFill>
                <a:latin typeface="Arial" charset="0"/>
                <a:ea typeface="Arial" charset="0"/>
                <a:cs typeface="Arial" charset="0"/>
                <a:sym typeface="Calibri"/>
              </a:rPr>
              <a:t>Enroll in your </a:t>
            </a:r>
            <a:br>
              <a:rPr lang="en-US" sz="2000" b="1" dirty="0">
                <a:solidFill>
                  <a:srgbClr val="6ECFB2"/>
                </a:solidFill>
                <a:latin typeface="Arial" charset="0"/>
                <a:ea typeface="Arial" charset="0"/>
                <a:cs typeface="Arial" charset="0"/>
                <a:sym typeface="Calibri"/>
              </a:rPr>
            </a:br>
            <a:r>
              <a:rPr lang="en-US" sz="2000" b="1" dirty="0">
                <a:solidFill>
                  <a:srgbClr val="6ECFB2"/>
                </a:solidFill>
                <a:latin typeface="Arial" charset="0"/>
                <a:ea typeface="Arial" charset="0"/>
                <a:cs typeface="Arial" charset="0"/>
                <a:sym typeface="Calibri"/>
              </a:rPr>
              <a:t>retirement plan</a:t>
            </a:r>
            <a:endParaRPr lang="en-US" sz="2000" b="1" baseline="30000" dirty="0">
              <a:solidFill>
                <a:srgbClr val="6ECFB2"/>
              </a:solidFill>
              <a:latin typeface="Arial" charset="0"/>
              <a:ea typeface="Arial" charset="0"/>
              <a:cs typeface="Arial" charset="0"/>
              <a:sym typeface="Calibri"/>
            </a:endParaRPr>
          </a:p>
        </p:txBody>
      </p:sp>
      <p:cxnSp>
        <p:nvCxnSpPr>
          <p:cNvPr id="15" name="Straight Connector 14">
            <a:extLst>
              <a:ext uri="{FF2B5EF4-FFF2-40B4-BE49-F238E27FC236}">
                <a16:creationId xmlns:a16="http://schemas.microsoft.com/office/drawing/2014/main" id="{178A1E1A-FC3F-5B1D-CA30-D7DA02DA4630}"/>
              </a:ext>
              <a:ext uri="{C183D7F6-B498-43B3-948B-1728B52AA6E4}">
                <adec:decorative xmlns:adec="http://schemas.microsoft.com/office/drawing/2017/decorative" val="1"/>
              </a:ext>
            </a:extLst>
          </p:cNvPr>
          <p:cNvCxnSpPr>
            <a:cxnSpLocks/>
          </p:cNvCxnSpPr>
          <p:nvPr/>
        </p:nvCxnSpPr>
        <p:spPr>
          <a:xfrm>
            <a:off x="5886311" y="2608082"/>
            <a:ext cx="0" cy="2488851"/>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293E2C-769C-F005-FFA9-3C5EF6FE3BB5}"/>
              </a:ext>
              <a:ext uri="{C183D7F6-B498-43B3-948B-1728B52AA6E4}">
                <adec:decorative xmlns:adec="http://schemas.microsoft.com/office/drawing/2017/decorative" val="1"/>
              </a:ext>
            </a:extLst>
          </p:cNvPr>
          <p:cNvCxnSpPr>
            <a:cxnSpLocks/>
          </p:cNvCxnSpPr>
          <p:nvPr/>
        </p:nvCxnSpPr>
        <p:spPr>
          <a:xfrm>
            <a:off x="8968178" y="2608082"/>
            <a:ext cx="0" cy="2488851"/>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94F656F-59E0-F85A-799E-793E88DC2F34}"/>
              </a:ext>
              <a:ext uri="{C183D7F6-B498-43B3-948B-1728B52AA6E4}">
                <adec:decorative xmlns:adec="http://schemas.microsoft.com/office/drawing/2017/decorative" val="1"/>
              </a:ext>
            </a:extLst>
          </p:cNvPr>
          <p:cNvCxnSpPr>
            <a:cxnSpLocks/>
          </p:cNvCxnSpPr>
          <p:nvPr/>
        </p:nvCxnSpPr>
        <p:spPr>
          <a:xfrm>
            <a:off x="2939911" y="2608082"/>
            <a:ext cx="0" cy="2488851"/>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green tick in a circle&#10;&#10;Description automatically generated">
            <a:extLst>
              <a:ext uri="{FF2B5EF4-FFF2-40B4-BE49-F238E27FC236}">
                <a16:creationId xmlns:a16="http://schemas.microsoft.com/office/drawing/2014/main" id="{B9234D64-1FE0-3907-1526-7C70AD72D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599" y="2439395"/>
            <a:ext cx="1256786" cy="1130133"/>
          </a:xfrm>
          <a:prstGeom prst="rect">
            <a:avLst/>
          </a:prstGeom>
        </p:spPr>
      </p:pic>
      <p:pic>
        <p:nvPicPr>
          <p:cNvPr id="3" name="Picture 2" descr="A green and black calculator&#10;&#10;Description automatically generated">
            <a:extLst>
              <a:ext uri="{FF2B5EF4-FFF2-40B4-BE49-F238E27FC236}">
                <a16:creationId xmlns:a16="http://schemas.microsoft.com/office/drawing/2014/main" id="{F6292416-23CB-3E77-C011-A0A6680A27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5356" y="2394861"/>
            <a:ext cx="1041400" cy="1219200"/>
          </a:xfrm>
          <a:prstGeom prst="rect">
            <a:avLst/>
          </a:prstGeom>
        </p:spPr>
      </p:pic>
      <p:pic>
        <p:nvPicPr>
          <p:cNvPr id="4" name="Picture 3" descr="A green arrow pointing to a rectangle&#10;&#10;Description automatically generated">
            <a:extLst>
              <a:ext uri="{FF2B5EF4-FFF2-40B4-BE49-F238E27FC236}">
                <a16:creationId xmlns:a16="http://schemas.microsoft.com/office/drawing/2014/main" id="{DB8CC509-B500-A3C0-08E4-EDACA635E8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061" y="2458554"/>
            <a:ext cx="1155399" cy="1155399"/>
          </a:xfrm>
          <a:prstGeom prst="rect">
            <a:avLst/>
          </a:prstGeom>
        </p:spPr>
      </p:pic>
      <p:pic>
        <p:nvPicPr>
          <p:cNvPr id="11" name="Picture 10" descr="A green and black paper with a corner&#10;&#10;Description automatically generated">
            <a:extLst>
              <a:ext uri="{FF2B5EF4-FFF2-40B4-BE49-F238E27FC236}">
                <a16:creationId xmlns:a16="http://schemas.microsoft.com/office/drawing/2014/main" id="{84AB924D-2254-6CA8-E5B3-307FA8C93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6025" y="2458554"/>
            <a:ext cx="1079500" cy="1181100"/>
          </a:xfrm>
          <a:prstGeom prst="rect">
            <a:avLst/>
          </a:prstGeom>
        </p:spPr>
      </p:pic>
    </p:spTree>
    <p:extLst>
      <p:ext uri="{BB962C8B-B14F-4D97-AF65-F5344CB8AC3E}">
        <p14:creationId xmlns:p14="http://schemas.microsoft.com/office/powerpoint/2010/main" val="314988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1">
            <a:extLst>
              <a:ext uri="{FF2B5EF4-FFF2-40B4-BE49-F238E27FC236}">
                <a16:creationId xmlns:a16="http://schemas.microsoft.com/office/drawing/2014/main" id="{31126C72-695F-731A-7BEB-691149207BC3}"/>
              </a:ext>
            </a:extLst>
          </p:cNvPr>
          <p:cNvSpPr>
            <a:spLocks noGrp="1"/>
          </p:cNvSpPr>
          <p:nvPr>
            <p:ph type="title"/>
          </p:nvPr>
        </p:nvSpPr>
        <p:spPr>
          <a:xfrm>
            <a:off x="1492450" y="1223527"/>
            <a:ext cx="9199178" cy="595493"/>
          </a:xfrm>
        </p:spPr>
        <p:txBody>
          <a:bodyPr>
            <a:noAutofit/>
          </a:bodyPr>
          <a:lstStyle/>
          <a:p>
            <a:r>
              <a:rPr lang="en-US" sz="4400" dirty="0">
                <a:latin typeface="Georgia" panose="02040502050405020303" pitchFamily="18" charset="0"/>
              </a:rPr>
              <a:t>Take action</a:t>
            </a:r>
          </a:p>
        </p:txBody>
      </p:sp>
      <p:sp>
        <p:nvSpPr>
          <p:cNvPr id="4" name="TextBox 3">
            <a:extLst>
              <a:ext uri="{FF2B5EF4-FFF2-40B4-BE49-F238E27FC236}">
                <a16:creationId xmlns:a16="http://schemas.microsoft.com/office/drawing/2014/main" id="{2BB9A4B4-E8E8-62D1-51A6-0B11ECC1A66E}"/>
              </a:ext>
            </a:extLst>
          </p:cNvPr>
          <p:cNvSpPr txBox="1"/>
          <p:nvPr/>
        </p:nvSpPr>
        <p:spPr>
          <a:xfrm>
            <a:off x="6012938" y="3748654"/>
            <a:ext cx="2805673" cy="1538883"/>
          </a:xfrm>
          <a:prstGeom prst="rect">
            <a:avLst/>
          </a:prstGeom>
          <a:noFill/>
          <a:ln>
            <a:noFill/>
          </a:ln>
        </p:spPr>
        <p:txBody>
          <a:bodyPr wrap="square" lIns="0" tIns="0" rIns="0" bIns="0" rtlCol="0" anchor="t" anchorCtr="0">
            <a:spAutoFit/>
          </a:bodyPr>
          <a:lstStyle/>
          <a:p>
            <a:pPr algn="ctr"/>
            <a:r>
              <a:rPr lang="en-US" sz="2000" b="1" dirty="0">
                <a:solidFill>
                  <a:srgbClr val="6ECFB2"/>
                </a:solidFill>
                <a:latin typeface="Arial" panose="020B0604020202020204" pitchFamily="34" charset="0"/>
                <a:cs typeface="Arial" panose="020B0604020202020204" pitchFamily="34" charset="0"/>
              </a:rPr>
              <a:t>Use the Paycheck Impact Calculator at </a:t>
            </a:r>
            <a:r>
              <a:rPr lang="en-US" sz="2000" b="1" dirty="0" err="1">
                <a:solidFill>
                  <a:srgbClr val="6ECFB2"/>
                </a:solidFill>
                <a:latin typeface="Arial" panose="020B0604020202020204" pitchFamily="34" charset="0"/>
                <a:cs typeface="Arial" panose="020B0604020202020204" pitchFamily="34" charset="0"/>
              </a:rPr>
              <a:t>nationwide.com</a:t>
            </a:r>
            <a:r>
              <a:rPr lang="en-US" sz="2000" b="1" dirty="0">
                <a:solidFill>
                  <a:srgbClr val="6ECFB2"/>
                </a:solidFill>
                <a:latin typeface="Arial" panose="020B0604020202020204" pitchFamily="34" charset="0"/>
                <a:cs typeface="Arial" panose="020B0604020202020204" pitchFamily="34" charset="0"/>
              </a:rPr>
              <a:t>/</a:t>
            </a:r>
            <a:br>
              <a:rPr lang="en-US" sz="2000" b="1" dirty="0">
                <a:solidFill>
                  <a:srgbClr val="6ECFB2"/>
                </a:solidFill>
                <a:latin typeface="Arial" panose="020B0604020202020204" pitchFamily="34" charset="0"/>
                <a:cs typeface="Arial" panose="020B0604020202020204" pitchFamily="34" charset="0"/>
              </a:rPr>
            </a:br>
            <a:r>
              <a:rPr lang="en-US" sz="2000" b="1" dirty="0">
                <a:solidFill>
                  <a:srgbClr val="6ECFB2"/>
                </a:solidFill>
                <a:latin typeface="Arial" panose="020B0604020202020204" pitchFamily="34" charset="0"/>
                <a:cs typeface="Arial" panose="020B0604020202020204" pitchFamily="34" charset="0"/>
              </a:rPr>
              <a:t>impact</a:t>
            </a:r>
          </a:p>
          <a:p>
            <a:pPr algn="ctr"/>
            <a:endParaRPr lang="en-US" sz="2000" b="1" dirty="0">
              <a:solidFill>
                <a:srgbClr val="6ECFB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D537060-C30A-E267-9F26-030209EAA9F7}"/>
              </a:ext>
            </a:extLst>
          </p:cNvPr>
          <p:cNvSpPr txBox="1"/>
          <p:nvPr/>
        </p:nvSpPr>
        <p:spPr>
          <a:xfrm>
            <a:off x="8510644" y="3748654"/>
            <a:ext cx="3317367" cy="615553"/>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n-US" sz="2000" b="1" dirty="0">
                <a:solidFill>
                  <a:schemeClr val="accent2"/>
                </a:solidFill>
              </a:rPr>
              <a:t>Set up or increase contributions</a:t>
            </a:r>
          </a:p>
        </p:txBody>
      </p:sp>
      <p:sp>
        <p:nvSpPr>
          <p:cNvPr id="13" name="TextBox 12">
            <a:extLst>
              <a:ext uri="{FF2B5EF4-FFF2-40B4-BE49-F238E27FC236}">
                <a16:creationId xmlns:a16="http://schemas.microsoft.com/office/drawing/2014/main" id="{23ACFC8D-7400-7C7C-E05A-E1C1BB665B66}"/>
              </a:ext>
            </a:extLst>
          </p:cNvPr>
          <p:cNvSpPr txBox="1"/>
          <p:nvPr/>
        </p:nvSpPr>
        <p:spPr>
          <a:xfrm>
            <a:off x="3097084" y="3748654"/>
            <a:ext cx="2591242" cy="923330"/>
          </a:xfrm>
          <a:prstGeom prst="rect">
            <a:avLst/>
          </a:prstGeom>
          <a:noFill/>
          <a:ln>
            <a:noFill/>
          </a:ln>
        </p:spPr>
        <p:txBody>
          <a:bodyPr wrap="square" lIns="0" tIns="0" rIns="0" bIns="0" rtlCol="0" anchor="t" anchorCtr="0">
            <a:spAutoFit/>
          </a:bodyPr>
          <a:lstStyle/>
          <a:p>
            <a:pPr algn="ctr"/>
            <a:r>
              <a:rPr lang="en-US" sz="2000" b="1" dirty="0">
                <a:solidFill>
                  <a:srgbClr val="6ECFB2"/>
                </a:solidFill>
                <a:latin typeface="Arial" charset="0"/>
                <a:ea typeface="Arial" charset="0"/>
                <a:cs typeface="Arial" charset="0"/>
                <a:sym typeface="Calibri"/>
              </a:rPr>
              <a:t>Use the My Retirement Goals tool</a:t>
            </a:r>
          </a:p>
        </p:txBody>
      </p:sp>
      <p:sp>
        <p:nvSpPr>
          <p:cNvPr id="15" name="TextBox 14">
            <a:extLst>
              <a:ext uri="{FF2B5EF4-FFF2-40B4-BE49-F238E27FC236}">
                <a16:creationId xmlns:a16="http://schemas.microsoft.com/office/drawing/2014/main" id="{C9CAE599-B20B-E474-2B28-7968C8116F17}"/>
              </a:ext>
            </a:extLst>
          </p:cNvPr>
          <p:cNvSpPr txBox="1"/>
          <p:nvPr/>
        </p:nvSpPr>
        <p:spPr>
          <a:xfrm>
            <a:off x="238522" y="3748654"/>
            <a:ext cx="3054507" cy="615553"/>
          </a:xfrm>
          <a:prstGeom prst="rect">
            <a:avLst/>
          </a:prstGeom>
          <a:noFill/>
          <a:ln>
            <a:noFill/>
          </a:ln>
        </p:spPr>
        <p:txBody>
          <a:bodyPr wrap="square" lIns="0" tIns="0" rIns="0" bIns="0" rtlCol="0" anchor="t" anchorCtr="0">
            <a:spAutoFit/>
          </a:bodyPr>
          <a:lstStyle/>
          <a:p>
            <a:pPr algn="ctr"/>
            <a:r>
              <a:rPr lang="en-US" sz="2000" b="1" dirty="0">
                <a:solidFill>
                  <a:srgbClr val="6ECFB2"/>
                </a:solidFill>
                <a:latin typeface="Arial" charset="0"/>
                <a:ea typeface="Arial" charset="0"/>
                <a:cs typeface="Arial" charset="0"/>
                <a:sym typeface="Calibri"/>
              </a:rPr>
              <a:t>Enroll in your </a:t>
            </a:r>
            <a:br>
              <a:rPr lang="en-US" sz="2000" b="1" dirty="0">
                <a:solidFill>
                  <a:srgbClr val="6ECFB2"/>
                </a:solidFill>
                <a:latin typeface="Arial" charset="0"/>
                <a:ea typeface="Arial" charset="0"/>
                <a:cs typeface="Arial" charset="0"/>
                <a:sym typeface="Calibri"/>
              </a:rPr>
            </a:br>
            <a:r>
              <a:rPr lang="en-US" sz="2000" b="1" dirty="0">
                <a:solidFill>
                  <a:srgbClr val="6ECFB2"/>
                </a:solidFill>
                <a:latin typeface="Arial" charset="0"/>
                <a:ea typeface="Arial" charset="0"/>
                <a:cs typeface="Arial" charset="0"/>
                <a:sym typeface="Calibri"/>
              </a:rPr>
              <a:t>retirement plan</a:t>
            </a:r>
            <a:endParaRPr lang="en-US" sz="2000" b="1" baseline="30000" dirty="0">
              <a:solidFill>
                <a:srgbClr val="6ECFB2"/>
              </a:solidFill>
              <a:latin typeface="Arial" charset="0"/>
              <a:ea typeface="Arial" charset="0"/>
              <a:cs typeface="Arial" charset="0"/>
              <a:sym typeface="Calibri"/>
            </a:endParaRPr>
          </a:p>
        </p:txBody>
      </p:sp>
      <p:pic>
        <p:nvPicPr>
          <p:cNvPr id="2" name="Picture 1" descr="A green tick in a circle&#10;&#10;Description automatically generated">
            <a:extLst>
              <a:ext uri="{FF2B5EF4-FFF2-40B4-BE49-F238E27FC236}">
                <a16:creationId xmlns:a16="http://schemas.microsoft.com/office/drawing/2014/main" id="{DE55AF82-7F9E-6921-688D-926938A15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599" y="2439395"/>
            <a:ext cx="1256786" cy="1130133"/>
          </a:xfrm>
          <a:prstGeom prst="rect">
            <a:avLst/>
          </a:prstGeom>
        </p:spPr>
      </p:pic>
      <p:pic>
        <p:nvPicPr>
          <p:cNvPr id="8" name="Picture 7" descr="A green and black calculator&#10;&#10;Description automatically generated">
            <a:extLst>
              <a:ext uri="{FF2B5EF4-FFF2-40B4-BE49-F238E27FC236}">
                <a16:creationId xmlns:a16="http://schemas.microsoft.com/office/drawing/2014/main" id="{9CA393D4-0E2E-5616-7A4A-8011F0086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5074" y="2394861"/>
            <a:ext cx="1041400" cy="1219200"/>
          </a:xfrm>
          <a:prstGeom prst="rect">
            <a:avLst/>
          </a:prstGeom>
        </p:spPr>
      </p:pic>
      <p:pic>
        <p:nvPicPr>
          <p:cNvPr id="9" name="Picture 8" descr="A green arrow pointing to a rectangle&#10;&#10;Description automatically generated">
            <a:extLst>
              <a:ext uri="{FF2B5EF4-FFF2-40B4-BE49-F238E27FC236}">
                <a16:creationId xmlns:a16="http://schemas.microsoft.com/office/drawing/2014/main" id="{6A96C068-08D7-C8F3-B7DC-EEA1E3C818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5006" y="2458554"/>
            <a:ext cx="1155399" cy="1155399"/>
          </a:xfrm>
          <a:prstGeom prst="rect">
            <a:avLst/>
          </a:prstGeom>
        </p:spPr>
      </p:pic>
      <p:pic>
        <p:nvPicPr>
          <p:cNvPr id="10" name="Picture 9" descr="A green and black paper with a corner&#10;&#10;Description automatically generated">
            <a:extLst>
              <a:ext uri="{FF2B5EF4-FFF2-40B4-BE49-F238E27FC236}">
                <a16:creationId xmlns:a16="http://schemas.microsoft.com/office/drawing/2014/main" id="{E99DCBD1-1FBB-98E2-7035-E5B913FD33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6025" y="2458554"/>
            <a:ext cx="1079500" cy="1181100"/>
          </a:xfrm>
          <a:prstGeom prst="rect">
            <a:avLst/>
          </a:prstGeom>
        </p:spPr>
      </p:pic>
      <p:cxnSp>
        <p:nvCxnSpPr>
          <p:cNvPr id="11" name="Straight Connector 10">
            <a:extLst>
              <a:ext uri="{FF2B5EF4-FFF2-40B4-BE49-F238E27FC236}">
                <a16:creationId xmlns:a16="http://schemas.microsoft.com/office/drawing/2014/main" id="{44C4966D-34B7-DD73-C575-8FEB19CFDB49}"/>
              </a:ext>
              <a:ext uri="{C183D7F6-B498-43B3-948B-1728B52AA6E4}">
                <adec:decorative xmlns:adec="http://schemas.microsoft.com/office/drawing/2017/decorative" val="1"/>
              </a:ext>
            </a:extLst>
          </p:cNvPr>
          <p:cNvCxnSpPr>
            <a:cxnSpLocks/>
          </p:cNvCxnSpPr>
          <p:nvPr/>
        </p:nvCxnSpPr>
        <p:spPr>
          <a:xfrm>
            <a:off x="5886311" y="2608082"/>
            <a:ext cx="0" cy="2488851"/>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54028A8-7A6D-2B2E-C5FB-B9E235810DAE}"/>
              </a:ext>
              <a:ext uri="{C183D7F6-B498-43B3-948B-1728B52AA6E4}">
                <adec:decorative xmlns:adec="http://schemas.microsoft.com/office/drawing/2017/decorative" val="1"/>
              </a:ext>
            </a:extLst>
          </p:cNvPr>
          <p:cNvCxnSpPr>
            <a:cxnSpLocks/>
          </p:cNvCxnSpPr>
          <p:nvPr/>
        </p:nvCxnSpPr>
        <p:spPr>
          <a:xfrm>
            <a:off x="8968178" y="2608082"/>
            <a:ext cx="0" cy="2488851"/>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597DC0-979F-97FE-EC21-CADAC1D0C9B0}"/>
              </a:ext>
              <a:ext uri="{C183D7F6-B498-43B3-948B-1728B52AA6E4}">
                <adec:decorative xmlns:adec="http://schemas.microsoft.com/office/drawing/2017/decorative" val="1"/>
              </a:ext>
            </a:extLst>
          </p:cNvPr>
          <p:cNvCxnSpPr>
            <a:cxnSpLocks/>
          </p:cNvCxnSpPr>
          <p:nvPr/>
        </p:nvCxnSpPr>
        <p:spPr>
          <a:xfrm>
            <a:off x="2939911" y="2608082"/>
            <a:ext cx="0" cy="2488851"/>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311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F687-9B4B-4626-15DE-830F98DE77C4}"/>
              </a:ext>
            </a:extLst>
          </p:cNvPr>
          <p:cNvSpPr>
            <a:spLocks noGrp="1"/>
          </p:cNvSpPr>
          <p:nvPr>
            <p:ph type="title"/>
          </p:nvPr>
        </p:nvSpPr>
        <p:spPr>
          <a:xfrm>
            <a:off x="240632" y="2563387"/>
            <a:ext cx="11694694" cy="1731226"/>
          </a:xfrm>
        </p:spPr>
        <p:txBody>
          <a:bodyPr>
            <a:noAutofit/>
          </a:bodyPr>
          <a:lstStyle/>
          <a:p>
            <a:pPr>
              <a:lnSpc>
                <a:spcPct val="100000"/>
              </a:lnSpc>
            </a:pPr>
            <a:r>
              <a:rPr lang="en-US" sz="10000">
                <a:latin typeface="Georgia" panose="02040502050405020303" pitchFamily="18" charset="0"/>
              </a:rPr>
              <a:t>Q&amp;A</a:t>
            </a:r>
          </a:p>
        </p:txBody>
      </p:sp>
    </p:spTree>
    <p:extLst>
      <p:ext uri="{BB962C8B-B14F-4D97-AF65-F5344CB8AC3E}">
        <p14:creationId xmlns:p14="http://schemas.microsoft.com/office/powerpoint/2010/main" val="1391847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E369-CD29-51B3-C5DA-9D76028DE333}"/>
              </a:ext>
            </a:extLst>
          </p:cNvPr>
          <p:cNvSpPr>
            <a:spLocks noGrp="1"/>
          </p:cNvSpPr>
          <p:nvPr>
            <p:ph type="title"/>
          </p:nvPr>
        </p:nvSpPr>
        <p:spPr>
          <a:xfrm>
            <a:off x="838198" y="2237957"/>
            <a:ext cx="5257802" cy="2351121"/>
          </a:xfrm>
        </p:spPr>
        <p:txBody>
          <a:bodyPr anchor="t">
            <a:noAutofit/>
          </a:bodyPr>
          <a:lstStyle/>
          <a:p>
            <a:pPr>
              <a:lnSpc>
                <a:spcPct val="100000"/>
              </a:lnSpc>
              <a:spcBef>
                <a:spcPts val="0"/>
              </a:spcBef>
            </a:pPr>
            <a:r>
              <a:rPr lang="en-US" dirty="0"/>
              <a:t>We’re here to help</a:t>
            </a:r>
            <a:br>
              <a:rPr lang="en-US" dirty="0"/>
            </a:br>
            <a:br>
              <a:rPr lang="en-US" b="0" dirty="0"/>
            </a:br>
            <a:r>
              <a:rPr lang="en-US" sz="2000" b="0" dirty="0"/>
              <a:t>&lt;Presenter name&gt;</a:t>
            </a:r>
            <a:br>
              <a:rPr lang="en-US" sz="2000" b="0" dirty="0"/>
            </a:br>
            <a:r>
              <a:rPr lang="en-US" sz="2000" b="0" dirty="0"/>
              <a:t>&lt;Presenter job title&gt;</a:t>
            </a:r>
            <a:br>
              <a:rPr lang="en-US" sz="2000" b="0" dirty="0"/>
            </a:br>
            <a:r>
              <a:rPr lang="en-US" sz="2000" b="0" dirty="0"/>
              <a:t>&lt;Presenter email address&gt;</a:t>
            </a:r>
            <a:br>
              <a:rPr lang="en-US" sz="2000" b="0" dirty="0"/>
            </a:br>
            <a:r>
              <a:rPr lang="en-US" sz="2000" b="0" dirty="0"/>
              <a:t>&lt;Presenter phone number&gt;</a:t>
            </a:r>
            <a:endParaRPr lang="en-US" sz="2000" dirty="0"/>
          </a:p>
        </p:txBody>
      </p:sp>
      <p:pic>
        <p:nvPicPr>
          <p:cNvPr id="8" name="Graphic 7">
            <a:extLst>
              <a:ext uri="{FF2B5EF4-FFF2-40B4-BE49-F238E27FC236}">
                <a16:creationId xmlns:a16="http://schemas.microsoft.com/office/drawing/2014/main" id="{804B2B69-6904-020A-A101-4B0D12BFB69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908" y="4767089"/>
            <a:ext cx="548640" cy="548640"/>
          </a:xfrm>
          <a:prstGeom prst="rect">
            <a:avLst/>
          </a:prstGeom>
        </p:spPr>
      </p:pic>
      <p:sp>
        <p:nvSpPr>
          <p:cNvPr id="9" name="TextBox 8">
            <a:extLst>
              <a:ext uri="{FF2B5EF4-FFF2-40B4-BE49-F238E27FC236}">
                <a16:creationId xmlns:a16="http://schemas.microsoft.com/office/drawing/2014/main" id="{D11F2931-824E-F6E7-973A-8F87E4592EE9}"/>
              </a:ext>
            </a:extLst>
          </p:cNvPr>
          <p:cNvSpPr txBox="1"/>
          <p:nvPr/>
        </p:nvSpPr>
        <p:spPr>
          <a:xfrm>
            <a:off x="1431537" y="4838334"/>
            <a:ext cx="5758972" cy="101566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Access your retirement account at </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NRSforU.com</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1-888-401-5272</a:t>
            </a:r>
          </a:p>
        </p:txBody>
      </p:sp>
      <p:pic>
        <p:nvPicPr>
          <p:cNvPr id="10" name="Graphic 9">
            <a:extLst>
              <a:ext uri="{FF2B5EF4-FFF2-40B4-BE49-F238E27FC236}">
                <a16:creationId xmlns:a16="http://schemas.microsoft.com/office/drawing/2014/main" id="{0F404B6E-9237-EA48-5B8D-097DA4012A1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5374438"/>
            <a:ext cx="548640" cy="548640"/>
          </a:xfrm>
          <a:prstGeom prst="rect">
            <a:avLst/>
          </a:prstGeom>
        </p:spPr>
      </p:pic>
      <p:pic>
        <p:nvPicPr>
          <p:cNvPr id="11" name="Picture 10" descr="Nationwide is on your side">
            <a:extLst>
              <a:ext uri="{FF2B5EF4-FFF2-40B4-BE49-F238E27FC236}">
                <a16:creationId xmlns:a16="http://schemas.microsoft.com/office/drawing/2014/main" id="{0BFF2241-99B8-16B0-1E6E-DB962CE63DBD}"/>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3767935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5A27920-7FA5-A6C9-73F8-265A9F86058F}"/>
              </a:ext>
            </a:extLst>
          </p:cNvPr>
          <p:cNvSpPr>
            <a:spLocks noGrp="1"/>
          </p:cNvSpPr>
          <p:nvPr>
            <p:ph type="title"/>
          </p:nvPr>
        </p:nvSpPr>
        <p:spPr>
          <a:xfrm>
            <a:off x="852053" y="2772120"/>
            <a:ext cx="4374930" cy="640838"/>
          </a:xfrm>
        </p:spPr>
        <p:txBody>
          <a:bodyPr anchor="t"/>
          <a:lstStyle/>
          <a:p>
            <a:r>
              <a:rPr lang="en-US"/>
              <a:t>We’re here to help</a:t>
            </a:r>
            <a:endParaRPr lang="en-US" sz="1800"/>
          </a:p>
        </p:txBody>
      </p:sp>
      <p:sp>
        <p:nvSpPr>
          <p:cNvPr id="11" name="TextBox 10">
            <a:extLst>
              <a:ext uri="{FF2B5EF4-FFF2-40B4-BE49-F238E27FC236}">
                <a16:creationId xmlns:a16="http://schemas.microsoft.com/office/drawing/2014/main" id="{E309B6C9-EDF1-4691-164F-E37356E6AA7F}"/>
              </a:ext>
            </a:extLst>
          </p:cNvPr>
          <p:cNvSpPr txBox="1"/>
          <p:nvPr/>
        </p:nvSpPr>
        <p:spPr>
          <a:xfrm>
            <a:off x="1431537" y="3734414"/>
            <a:ext cx="5354784" cy="132343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Access your retirement account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nationwide.com/</a:t>
            </a:r>
            <a:r>
              <a:rPr kumimoji="0" lang="en-US" sz="2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myretirement</a:t>
            </a:r>
            <a:endParaRPr kumimoji="0" lang="en-US"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1-800-772-2182</a:t>
            </a:r>
          </a:p>
        </p:txBody>
      </p:sp>
      <p:pic>
        <p:nvPicPr>
          <p:cNvPr id="10" name="Graphic 9">
            <a:extLst>
              <a:ext uri="{FF2B5EF4-FFF2-40B4-BE49-F238E27FC236}">
                <a16:creationId xmlns:a16="http://schemas.microsoft.com/office/drawing/2014/main" id="{57567BD1-DB67-6D53-F504-DF0EBEC63F5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65908" y="3720559"/>
            <a:ext cx="548640" cy="548640"/>
          </a:xfrm>
          <a:prstGeom prst="rect">
            <a:avLst/>
          </a:prstGeom>
        </p:spPr>
      </p:pic>
      <p:pic>
        <p:nvPicPr>
          <p:cNvPr id="12" name="Graphic 11">
            <a:extLst>
              <a:ext uri="{FF2B5EF4-FFF2-40B4-BE49-F238E27FC236}">
                <a16:creationId xmlns:a16="http://schemas.microsoft.com/office/drawing/2014/main" id="{9401B168-2A1D-1B20-C97A-13A5194F2EC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4523068"/>
            <a:ext cx="548640" cy="548640"/>
          </a:xfrm>
          <a:prstGeom prst="rect">
            <a:avLst/>
          </a:prstGeom>
        </p:spPr>
      </p:pic>
      <p:pic>
        <p:nvPicPr>
          <p:cNvPr id="18" name="Picture 17" descr="Nationwide is on your side">
            <a:extLst>
              <a:ext uri="{FF2B5EF4-FFF2-40B4-BE49-F238E27FC236}">
                <a16:creationId xmlns:a16="http://schemas.microsoft.com/office/drawing/2014/main" id="{2CD1FAD9-D83E-D1F1-731D-0EEEDFD65EDD}"/>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3684932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CE06-7E92-7799-DAC2-11F4CDF5D5CC}"/>
              </a:ext>
            </a:extLst>
          </p:cNvPr>
          <p:cNvSpPr>
            <a:spLocks noGrp="1"/>
          </p:cNvSpPr>
          <p:nvPr>
            <p:ph type="title"/>
          </p:nvPr>
        </p:nvSpPr>
        <p:spPr>
          <a:xfrm>
            <a:off x="852055" y="2706596"/>
            <a:ext cx="4374930" cy="640838"/>
          </a:xfrm>
        </p:spPr>
        <p:txBody>
          <a:bodyPr anchor="t">
            <a:noAutofit/>
          </a:bodyPr>
          <a:lstStyle/>
          <a:p>
            <a:pPr>
              <a:lnSpc>
                <a:spcPct val="100000"/>
              </a:lnSpc>
            </a:pPr>
            <a:r>
              <a:rPr lang="en-US">
                <a:ea typeface="ＭＳ Ｐゴシック" pitchFamily="34" charset="-128"/>
              </a:rPr>
              <a:t>We’re here to help</a:t>
            </a:r>
            <a:endParaRPr lang="en-US"/>
          </a:p>
        </p:txBody>
      </p:sp>
      <p:pic>
        <p:nvPicPr>
          <p:cNvPr id="5" name="Graphic 4">
            <a:extLst>
              <a:ext uri="{FF2B5EF4-FFF2-40B4-BE49-F238E27FC236}">
                <a16:creationId xmlns:a16="http://schemas.microsoft.com/office/drawing/2014/main" id="{242B15BE-3441-DE51-43F9-1AF3B2C6DCF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908" y="3720559"/>
            <a:ext cx="548640" cy="548640"/>
          </a:xfrm>
          <a:prstGeom prst="rect">
            <a:avLst/>
          </a:prstGeom>
        </p:spPr>
      </p:pic>
      <p:sp>
        <p:nvSpPr>
          <p:cNvPr id="6" name="TextBox 5">
            <a:extLst>
              <a:ext uri="{FF2B5EF4-FFF2-40B4-BE49-F238E27FC236}">
                <a16:creationId xmlns:a16="http://schemas.microsoft.com/office/drawing/2014/main" id="{E3563941-FFBC-6ED1-9E28-0AFD6EA37130}"/>
              </a:ext>
            </a:extLst>
          </p:cNvPr>
          <p:cNvSpPr txBox="1"/>
          <p:nvPr/>
        </p:nvSpPr>
        <p:spPr>
          <a:xfrm>
            <a:off x="1431537" y="3734414"/>
            <a:ext cx="5354784" cy="132343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Access your retirement account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nationwide.com/</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REALtirement</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1-800-772-2182</a:t>
            </a:r>
          </a:p>
        </p:txBody>
      </p:sp>
      <p:pic>
        <p:nvPicPr>
          <p:cNvPr id="7" name="Graphic 6">
            <a:extLst>
              <a:ext uri="{FF2B5EF4-FFF2-40B4-BE49-F238E27FC236}">
                <a16:creationId xmlns:a16="http://schemas.microsoft.com/office/drawing/2014/main" id="{556ABC59-6F7F-5156-5DFD-11C94806498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4523068"/>
            <a:ext cx="548640" cy="548640"/>
          </a:xfrm>
          <a:prstGeom prst="rect">
            <a:avLst/>
          </a:prstGeom>
        </p:spPr>
      </p:pic>
      <p:pic>
        <p:nvPicPr>
          <p:cNvPr id="10" name="Picture 9" descr="Nationwide is on your side">
            <a:extLst>
              <a:ext uri="{FF2B5EF4-FFF2-40B4-BE49-F238E27FC236}">
                <a16:creationId xmlns:a16="http://schemas.microsoft.com/office/drawing/2014/main" id="{7A3F7F1A-839E-A018-6FB1-CEEF72442A4E}"/>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156194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532744-9153-B343-876E-2DB051070BF3}"/>
              </a:ext>
            </a:extLst>
          </p:cNvPr>
          <p:cNvSpPr txBox="1"/>
          <p:nvPr/>
        </p:nvSpPr>
        <p:spPr>
          <a:xfrm>
            <a:off x="2147454" y="1597927"/>
            <a:ext cx="7897091" cy="305006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Not a deposit • Not FDIC or NCUSIF insured • Not guaranteed by the institution </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Not insured by any federal government agency • May lose value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material is not a recommendation to buy or sell a financial product or to adopt an investment strategy. Investors should discuss their specific situation with their financial professional.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Investing involves market risk and there is no guarantee that investment objectives will be achieved. Diversification and asset allocation do not assure a profit or protect against loss in a down market.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Interactive Retirement Planner℠ is a hypothetical compounding example and is not intended to predict or project investment results of any specific investment. Investment return is not guaranteed and will vary depending upon your investments and market experience. Assumptions do not include fees and expenses. If fees were reflected, the return would be less.</a:t>
            </a:r>
            <a:endParaRPr lang="en-US" sz="9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00" dirty="0">
                <a:solidFill>
                  <a:srgbClr val="000000"/>
                </a:solidFill>
                <a:effectLst/>
              </a:rPr>
              <a:t>Nationwide and its representatives do not give legal or tax advice. An attorney or tax advisor should be consulted for answers to specific questions.</a:t>
            </a:r>
            <a:br>
              <a:rPr lang="en-US" sz="900" dirty="0">
                <a:solidFill>
                  <a:srgbClr val="000000"/>
                </a:solidFill>
                <a:effectLst/>
              </a:rPr>
            </a:br>
            <a:br>
              <a:rPr lang="en-US" sz="900" dirty="0">
                <a:solidFill>
                  <a:srgbClr val="000000"/>
                </a:solidFill>
                <a:effectLst/>
              </a:rPr>
            </a:br>
            <a:r>
              <a:rPr lang="en-US" sz="900" dirty="0">
                <a:solidFill>
                  <a:srgbClr val="000000"/>
                </a:solidFill>
                <a:effectLst/>
              </a:rPr>
              <a:t>Nationwide Investment Services Corporation, member FINRA, Columbus, Ohio.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Nationwide, the Nationwide N and Eagle, Nationwide is on your side and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REALtirement</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are service marks of Nationwide Mutual Insurance Company. My Interactive Retirement Planner is a service mark of Nationwide Life Insurance Company. © 2023 Nationwide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000000"/>
                </a:solidFill>
                <a:effectLst/>
                <a:uLnTx/>
                <a:uFillTx/>
                <a:cs typeface="Calibri"/>
              </a:rPr>
              <a:t>PNM-19853AO</a:t>
            </a:r>
            <a:r>
              <a:rPr kumimoji="0" lang="en-US" sz="900" b="0" i="0" u="none" strike="noStrike" kern="1200" cap="none" spc="0" normalizeH="0" baseline="0" noProof="0" dirty="0">
                <a:ln>
                  <a:noFill/>
                </a:ln>
                <a:solidFill>
                  <a:srgbClr val="000000"/>
                </a:solidFill>
                <a:effectLst/>
                <a:uLnTx/>
                <a:uFillTx/>
                <a:cs typeface="Arial"/>
              </a:rPr>
              <a:t> (</a:t>
            </a:r>
            <a:r>
              <a:rPr lang="en-US" sz="900" dirty="0">
                <a:solidFill>
                  <a:srgbClr val="000000"/>
                </a:solidFill>
                <a:cs typeface="Arial"/>
              </a:rPr>
              <a:t>08/23</a:t>
            </a:r>
            <a:r>
              <a:rPr kumimoji="0" lang="en-US" sz="900" b="0" i="0" u="none" strike="noStrike" kern="1200" cap="none" spc="0" normalizeH="0" baseline="0" noProof="0" dirty="0">
                <a:ln>
                  <a:noFill/>
                </a:ln>
                <a:solidFill>
                  <a:srgbClr val="000000"/>
                </a:solidFill>
                <a:effectLst/>
                <a:uLnTx/>
                <a:uFillTx/>
                <a:cs typeface="Arial"/>
              </a:rPr>
              <a:t>)</a:t>
            </a:r>
            <a:endParaRPr lang="en-US" sz="900" b="0" i="0" u="none" strike="noStrike" kern="1200" cap="none" spc="0" normalizeH="0" baseline="0" noProof="0" dirty="0">
              <a:ln>
                <a:noFill/>
              </a:ln>
              <a:solidFill>
                <a:srgbClr val="000000"/>
              </a:solidFill>
              <a:effectLst/>
              <a:uLnTx/>
              <a:uFillTx/>
              <a:cs typeface="Arial"/>
            </a:endParaRPr>
          </a:p>
        </p:txBody>
      </p:sp>
      <p:sp>
        <p:nvSpPr>
          <p:cNvPr id="2" name="Rectangle 1">
            <a:extLst>
              <a:ext uri="{FF2B5EF4-FFF2-40B4-BE49-F238E27FC236}">
                <a16:creationId xmlns:a16="http://schemas.microsoft.com/office/drawing/2014/main" id="{390362B0-F11F-954B-A504-D2DFA168483F}"/>
              </a:ext>
              <a:ext uri="{C183D7F6-B498-43B3-948B-1728B52AA6E4}">
                <adec:decorative xmlns:adec="http://schemas.microsoft.com/office/drawing/2017/decorative" val="1"/>
              </a:ext>
            </a:extLst>
          </p:cNvPr>
          <p:cNvSpPr/>
          <p:nvPr/>
        </p:nvSpPr>
        <p:spPr>
          <a:xfrm>
            <a:off x="2147454" y="1543987"/>
            <a:ext cx="7897091" cy="539646"/>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
            <a:extLst>
              <a:ext uri="{FF2B5EF4-FFF2-40B4-BE49-F238E27FC236}">
                <a16:creationId xmlns:a16="http://schemas.microsoft.com/office/drawing/2014/main" id="{23B72775-B398-8E4E-A5AA-67EB495D754F}"/>
              </a:ext>
            </a:extLst>
          </p:cNvPr>
          <p:cNvSpPr>
            <a:spLocks noGrp="1"/>
          </p:cNvSpPr>
          <p:nvPr>
            <p:ph type="title"/>
          </p:nvPr>
        </p:nvSpPr>
        <p:spPr>
          <a:xfrm>
            <a:off x="1492450" y="835453"/>
            <a:ext cx="9199178" cy="610205"/>
          </a:xfrm>
        </p:spPr>
        <p:txBody>
          <a:bodyPr/>
          <a:lstStyle/>
          <a:p>
            <a:r>
              <a:rPr lang="en-US"/>
              <a:t>Important information</a:t>
            </a:r>
          </a:p>
        </p:txBody>
      </p:sp>
    </p:spTree>
    <p:extLst>
      <p:ext uri="{BB962C8B-B14F-4D97-AF65-F5344CB8AC3E}">
        <p14:creationId xmlns:p14="http://schemas.microsoft.com/office/powerpoint/2010/main" val="270358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F14CB6-972E-BA51-6267-02F957A482E0}"/>
              </a:ext>
              <a:ext uri="{C183D7F6-B498-43B3-948B-1728B52AA6E4}">
                <adec:decorative xmlns:adec="http://schemas.microsoft.com/office/drawing/2017/decorative" val="1"/>
              </a:ext>
            </a:extLst>
          </p:cNvPr>
          <p:cNvSpPr/>
          <p:nvPr/>
        </p:nvSpPr>
        <p:spPr>
          <a:xfrm>
            <a:off x="2583831" y="2790577"/>
            <a:ext cx="2290060" cy="2290060"/>
          </a:xfrm>
          <a:prstGeom prst="rect">
            <a:avLst/>
          </a:prstGeom>
          <a:solidFill>
            <a:srgbClr val="D0D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7">
            <a:extLst>
              <a:ext uri="{FF2B5EF4-FFF2-40B4-BE49-F238E27FC236}">
                <a16:creationId xmlns:a16="http://schemas.microsoft.com/office/drawing/2014/main" id="{67787679-D09C-8114-3686-A410A5689208}"/>
              </a:ext>
            </a:extLst>
          </p:cNvPr>
          <p:cNvSpPr>
            <a:spLocks noGrp="1"/>
          </p:cNvSpPr>
          <p:nvPr>
            <p:ph idx="1"/>
          </p:nvPr>
        </p:nvSpPr>
        <p:spPr>
          <a:xfrm>
            <a:off x="2778170" y="3600866"/>
            <a:ext cx="1901381" cy="720970"/>
          </a:xfrm>
        </p:spPr>
        <p:txBody>
          <a:bodyPr>
            <a:normAutofit fontScale="92500" lnSpcReduction="20000"/>
          </a:bodyPr>
          <a:lstStyle/>
          <a:p>
            <a:pPr marL="0" indent="0" algn="ctr">
              <a:lnSpc>
                <a:spcPct val="110000"/>
              </a:lnSpc>
              <a:buNone/>
            </a:pPr>
            <a:r>
              <a:rPr lang="en-US" sz="2400">
                <a:solidFill>
                  <a:srgbClr val="0047BB"/>
                </a:solidFill>
              </a:rPr>
              <a:t>Presenter photo</a:t>
            </a:r>
          </a:p>
        </p:txBody>
      </p:sp>
      <p:sp>
        <p:nvSpPr>
          <p:cNvPr id="2" name="Content Placeholder 2">
            <a:extLst>
              <a:ext uri="{FF2B5EF4-FFF2-40B4-BE49-F238E27FC236}">
                <a16:creationId xmlns:a16="http://schemas.microsoft.com/office/drawing/2014/main" id="{64A415E4-A634-F37C-975A-5B681E5BA6AD}"/>
              </a:ext>
            </a:extLst>
          </p:cNvPr>
          <p:cNvSpPr txBox="1">
            <a:spLocks/>
          </p:cNvSpPr>
          <p:nvPr/>
        </p:nvSpPr>
        <p:spPr>
          <a:xfrm>
            <a:off x="5405718" y="3114965"/>
            <a:ext cx="5741894" cy="1692771"/>
          </a:xfrm>
          <a:prstGeom prst="rect">
            <a:avLst/>
          </a:prstGeom>
        </p:spPr>
        <p:txBody>
          <a:bodyPr wrap="square" lIns="0" tIns="0" rIns="0" bIns="0" anchor="ctr" anchorCtr="0">
            <a:spAutoFit/>
          </a:bodyPr>
          <a:lst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&lt;Presenter name&gt;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&lt;Presenter job title&gt;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&lt;Presenter email address&gt;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&lt;Presenter phone number&gt;</a:t>
            </a:r>
          </a:p>
        </p:txBody>
      </p:sp>
      <p:sp>
        <p:nvSpPr>
          <p:cNvPr id="6" name="Title 6">
            <a:extLst>
              <a:ext uri="{FF2B5EF4-FFF2-40B4-BE49-F238E27FC236}">
                <a16:creationId xmlns:a16="http://schemas.microsoft.com/office/drawing/2014/main" id="{A1973D5F-74DD-DCF4-4116-6C9393D80835}"/>
              </a:ext>
            </a:extLst>
          </p:cNvPr>
          <p:cNvSpPr txBox="1">
            <a:spLocks/>
          </p:cNvSpPr>
          <p:nvPr/>
        </p:nvSpPr>
        <p:spPr>
          <a:xfrm>
            <a:off x="1492450" y="1564142"/>
            <a:ext cx="9199178" cy="595493"/>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r>
              <a:rPr lang="en-US" sz="4400">
                <a:latin typeface="Georgia" panose="02040502050405020303" pitchFamily="18" charset="0"/>
              </a:rPr>
              <a:t>Nice to meet you</a:t>
            </a:r>
            <a:endParaRPr lang="en-US" sz="4400" baseline="50000">
              <a:latin typeface="Georgia" panose="02040502050405020303" pitchFamily="18" charset="0"/>
            </a:endParaRPr>
          </a:p>
        </p:txBody>
      </p:sp>
    </p:spTree>
    <p:extLst>
      <p:ext uri="{BB962C8B-B14F-4D97-AF65-F5344CB8AC3E}">
        <p14:creationId xmlns:p14="http://schemas.microsoft.com/office/powerpoint/2010/main" val="158821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66FFA4-8024-5376-5634-4FD880371EB1}"/>
              </a:ext>
              <a:ext uri="{C183D7F6-B498-43B3-948B-1728B52AA6E4}">
                <adec:decorative xmlns:adec="http://schemas.microsoft.com/office/drawing/2017/decorative" val="1"/>
              </a:ext>
            </a:extLst>
          </p:cNvPr>
          <p:cNvSpPr/>
          <p:nvPr/>
        </p:nvSpPr>
        <p:spPr>
          <a:xfrm>
            <a:off x="2583831" y="2790577"/>
            <a:ext cx="2290060" cy="2290060"/>
          </a:xfrm>
          <a:prstGeom prst="rect">
            <a:avLst/>
          </a:prstGeom>
          <a:solidFill>
            <a:srgbClr val="D0D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7">
            <a:extLst>
              <a:ext uri="{FF2B5EF4-FFF2-40B4-BE49-F238E27FC236}">
                <a16:creationId xmlns:a16="http://schemas.microsoft.com/office/drawing/2014/main" id="{46A88AF4-F151-3469-F098-84ED02D2F13D}"/>
              </a:ext>
            </a:extLst>
          </p:cNvPr>
          <p:cNvSpPr>
            <a:spLocks noGrp="1"/>
          </p:cNvSpPr>
          <p:nvPr>
            <p:ph idx="1"/>
          </p:nvPr>
        </p:nvSpPr>
        <p:spPr>
          <a:xfrm>
            <a:off x="2778170" y="3600866"/>
            <a:ext cx="1901381" cy="720970"/>
          </a:xfrm>
        </p:spPr>
        <p:txBody>
          <a:bodyPr>
            <a:normAutofit/>
          </a:bodyPr>
          <a:lstStyle/>
          <a:p>
            <a:pPr marL="0" indent="0" algn="ctr">
              <a:lnSpc>
                <a:spcPct val="110000"/>
              </a:lnSpc>
              <a:buNone/>
            </a:pPr>
            <a:r>
              <a:rPr lang="en-US" sz="2400">
                <a:solidFill>
                  <a:srgbClr val="0047BB"/>
                </a:solidFill>
              </a:rPr>
              <a:t>FP photo</a:t>
            </a:r>
          </a:p>
        </p:txBody>
      </p:sp>
      <p:sp>
        <p:nvSpPr>
          <p:cNvPr id="21" name="Content Placeholder 2">
            <a:extLst>
              <a:ext uri="{FF2B5EF4-FFF2-40B4-BE49-F238E27FC236}">
                <a16:creationId xmlns:a16="http://schemas.microsoft.com/office/drawing/2014/main" id="{3291E633-D01F-BBD3-1E00-7680B9D5C7D3}"/>
              </a:ext>
            </a:extLst>
          </p:cNvPr>
          <p:cNvSpPr txBox="1">
            <a:spLocks/>
          </p:cNvSpPr>
          <p:nvPr/>
        </p:nvSpPr>
        <p:spPr>
          <a:xfrm>
            <a:off x="5405718" y="3350831"/>
            <a:ext cx="5285910" cy="1169551"/>
          </a:xfrm>
          <a:prstGeom prst="rect">
            <a:avLst/>
          </a:prstGeom>
        </p:spPr>
        <p:txBody>
          <a:bodyPr wrap="square" lIns="0" tIns="0" rIns="0" bIns="0" anchor="ctr" anchorCtr="0">
            <a:spAutoFit/>
          </a:bodyPr>
          <a:lst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&lt;FP firm&gt;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&lt;FP email address&gt;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&lt;FP phone number&gt;</a:t>
            </a:r>
          </a:p>
        </p:txBody>
      </p:sp>
      <p:sp>
        <p:nvSpPr>
          <p:cNvPr id="6" name="Title 1">
            <a:extLst>
              <a:ext uri="{FF2B5EF4-FFF2-40B4-BE49-F238E27FC236}">
                <a16:creationId xmlns:a16="http://schemas.microsoft.com/office/drawing/2014/main" id="{CFB1BB27-2AB8-3379-F443-81F191185A1B}"/>
              </a:ext>
            </a:extLst>
          </p:cNvPr>
          <p:cNvSpPr>
            <a:spLocks noGrp="1"/>
          </p:cNvSpPr>
          <p:nvPr>
            <p:ph type="title"/>
          </p:nvPr>
        </p:nvSpPr>
        <p:spPr>
          <a:xfrm>
            <a:off x="1492450" y="1564142"/>
            <a:ext cx="9199178" cy="595493"/>
          </a:xfrm>
        </p:spPr>
        <p:txBody>
          <a:bodyPr>
            <a:noAutofit/>
          </a:bodyPr>
          <a:lstStyle/>
          <a:p>
            <a:r>
              <a:rPr lang="en-US" sz="4400">
                <a:latin typeface="Georgia" panose="02040502050405020303" pitchFamily="18" charset="0"/>
              </a:rPr>
              <a:t>Your financial professional</a:t>
            </a:r>
          </a:p>
        </p:txBody>
      </p:sp>
    </p:spTree>
    <p:extLst>
      <p:ext uri="{BB962C8B-B14F-4D97-AF65-F5344CB8AC3E}">
        <p14:creationId xmlns:p14="http://schemas.microsoft.com/office/powerpoint/2010/main" val="21478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800F856-0187-3059-614F-833806EFAB5E}"/>
              </a:ext>
            </a:extLst>
          </p:cNvPr>
          <p:cNvSpPr txBox="1">
            <a:spLocks/>
          </p:cNvSpPr>
          <p:nvPr/>
        </p:nvSpPr>
        <p:spPr>
          <a:xfrm>
            <a:off x="7226704" y="451774"/>
            <a:ext cx="3773721" cy="5954452"/>
          </a:xfrm>
          <a:prstGeom prst="rect">
            <a:avLst/>
          </a:prstGeom>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effectLst/>
              </a:rPr>
              <a:t>How much income you </a:t>
            </a:r>
            <a:br>
              <a:rPr lang="en-US" sz="2200" dirty="0">
                <a:effectLst/>
              </a:rPr>
            </a:br>
            <a:r>
              <a:rPr lang="en-US" sz="2200" dirty="0">
                <a:effectLst/>
              </a:rPr>
              <a:t>may need for retirement </a:t>
            </a:r>
            <a:br>
              <a:rPr lang="en-US" sz="2200" dirty="0">
                <a:effectLst/>
              </a:rPr>
            </a:br>
            <a:endParaRPr lang="en-US" sz="2200" dirty="0">
              <a:effectLst/>
            </a:endParaRPr>
          </a:p>
          <a:p>
            <a:pPr marL="0" indent="0">
              <a:buNone/>
            </a:pPr>
            <a:r>
              <a:rPr lang="en-US" sz="2200" dirty="0">
                <a:effectLst/>
              </a:rPr>
              <a:t>Key benefits of contributing </a:t>
            </a:r>
            <a:br>
              <a:rPr lang="en-US" sz="2200" dirty="0">
                <a:effectLst/>
              </a:rPr>
            </a:br>
            <a:r>
              <a:rPr lang="en-US" sz="2200" dirty="0">
                <a:effectLst/>
              </a:rPr>
              <a:t>to a retirement plan</a:t>
            </a:r>
          </a:p>
          <a:p>
            <a:pPr marL="0" indent="0">
              <a:buNone/>
            </a:pPr>
            <a:endParaRPr lang="en-US" sz="2200" dirty="0">
              <a:effectLst/>
            </a:endParaRPr>
          </a:p>
          <a:p>
            <a:pPr marL="0" indent="0">
              <a:buNone/>
            </a:pPr>
            <a:r>
              <a:rPr lang="en-US" sz="2200" dirty="0">
                <a:effectLst/>
              </a:rPr>
              <a:t>How much you can contribute to your retirement plan</a:t>
            </a:r>
          </a:p>
          <a:p>
            <a:pPr marL="0" indent="0">
              <a:buNone/>
            </a:pPr>
            <a:endParaRPr lang="en-US" sz="2200" dirty="0">
              <a:effectLst/>
            </a:endParaRPr>
          </a:p>
          <a:p>
            <a:pPr marL="0" indent="0">
              <a:buNone/>
            </a:pPr>
            <a:r>
              <a:rPr lang="en-US" sz="2200" dirty="0">
                <a:effectLst/>
              </a:rPr>
              <a:t>Simple ways to save more</a:t>
            </a:r>
          </a:p>
        </p:txBody>
      </p:sp>
      <p:cxnSp>
        <p:nvCxnSpPr>
          <p:cNvPr id="10" name="Straight Connector 9">
            <a:extLst>
              <a:ext uri="{FF2B5EF4-FFF2-40B4-BE49-F238E27FC236}">
                <a16:creationId xmlns:a16="http://schemas.microsoft.com/office/drawing/2014/main" id="{019DDD9C-49A7-DDCB-D305-6DD9D3DAD881}"/>
              </a:ext>
              <a:ext uri="{C183D7F6-B498-43B3-948B-1728B52AA6E4}">
                <adec:decorative xmlns:adec="http://schemas.microsoft.com/office/drawing/2017/decorative" val="1"/>
              </a:ext>
            </a:extLst>
          </p:cNvPr>
          <p:cNvCxnSpPr>
            <a:cxnSpLocks/>
          </p:cNvCxnSpPr>
          <p:nvPr/>
        </p:nvCxnSpPr>
        <p:spPr>
          <a:xfrm>
            <a:off x="7226704" y="3510208"/>
            <a:ext cx="36198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2CA62623-ED7D-B503-F211-9D34A54BBE0F}"/>
              </a:ext>
            </a:extLst>
          </p:cNvPr>
          <p:cNvSpPr txBox="1">
            <a:spLocks/>
          </p:cNvSpPr>
          <p:nvPr/>
        </p:nvSpPr>
        <p:spPr>
          <a:xfrm>
            <a:off x="940904" y="596347"/>
            <a:ext cx="3882887" cy="6049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nSpc>
                <a:spcPct val="100000"/>
              </a:lnSpc>
            </a:pPr>
            <a:r>
              <a:rPr lang="en-US" sz="4400">
                <a:latin typeface="Georgia" panose="02040502050405020303" pitchFamily="18" charset="0"/>
              </a:rPr>
              <a:t>Today </a:t>
            </a:r>
            <a:br>
              <a:rPr lang="en-US" sz="4400">
                <a:latin typeface="Georgia" panose="02040502050405020303" pitchFamily="18" charset="0"/>
              </a:rPr>
            </a:br>
            <a:r>
              <a:rPr lang="en-US" sz="4400">
                <a:latin typeface="Georgia" panose="02040502050405020303" pitchFamily="18" charset="0"/>
              </a:rPr>
              <a:t>we’ll learn:</a:t>
            </a:r>
          </a:p>
        </p:txBody>
      </p:sp>
      <p:cxnSp>
        <p:nvCxnSpPr>
          <p:cNvPr id="2" name="Straight Connector 1">
            <a:extLst>
              <a:ext uri="{FF2B5EF4-FFF2-40B4-BE49-F238E27FC236}">
                <a16:creationId xmlns:a16="http://schemas.microsoft.com/office/drawing/2014/main" id="{8F6FA77E-D570-0E27-67AA-433EF3FB84AA}"/>
              </a:ext>
              <a:ext uri="{C183D7F6-B498-43B3-948B-1728B52AA6E4}">
                <adec:decorative xmlns:adec="http://schemas.microsoft.com/office/drawing/2017/decorative" val="1"/>
              </a:ext>
            </a:extLst>
          </p:cNvPr>
          <p:cNvCxnSpPr>
            <a:cxnSpLocks/>
          </p:cNvCxnSpPr>
          <p:nvPr/>
        </p:nvCxnSpPr>
        <p:spPr>
          <a:xfrm>
            <a:off x="7226704" y="2393718"/>
            <a:ext cx="36198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BABB4ED-D340-E461-7D13-019D7AAC45FF}"/>
              </a:ext>
              <a:ext uri="{C183D7F6-B498-43B3-948B-1728B52AA6E4}">
                <adec:decorative xmlns:adec="http://schemas.microsoft.com/office/drawing/2017/decorative" val="1"/>
              </a:ext>
            </a:extLst>
          </p:cNvPr>
          <p:cNvCxnSpPr>
            <a:cxnSpLocks/>
          </p:cNvCxnSpPr>
          <p:nvPr/>
        </p:nvCxnSpPr>
        <p:spPr>
          <a:xfrm>
            <a:off x="7226704" y="4700261"/>
            <a:ext cx="36198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27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A4FFD4-ADF5-27F5-44B3-1AF08CE670DA}"/>
              </a:ext>
            </a:extLst>
          </p:cNvPr>
          <p:cNvSpPr>
            <a:spLocks noGrp="1"/>
          </p:cNvSpPr>
          <p:nvPr>
            <p:ph type="title"/>
          </p:nvPr>
        </p:nvSpPr>
        <p:spPr>
          <a:xfrm>
            <a:off x="1496411" y="1039838"/>
            <a:ext cx="9199178" cy="1304064"/>
          </a:xfrm>
        </p:spPr>
        <p:txBody>
          <a:bodyPr>
            <a:normAutofit/>
          </a:bodyPr>
          <a:lstStyle/>
          <a:p>
            <a:r>
              <a:rPr lang="en-US" sz="4400" dirty="0"/>
              <a:t>How much will you need </a:t>
            </a:r>
            <a:br>
              <a:rPr lang="en-US" sz="4400" dirty="0"/>
            </a:br>
            <a:r>
              <a:rPr lang="en-US" sz="4400" dirty="0"/>
              <a:t>to save for retirement?</a:t>
            </a:r>
          </a:p>
        </p:txBody>
      </p:sp>
      <p:sp>
        <p:nvSpPr>
          <p:cNvPr id="12" name="TextBox 11">
            <a:extLst>
              <a:ext uri="{FF2B5EF4-FFF2-40B4-BE49-F238E27FC236}">
                <a16:creationId xmlns:a16="http://schemas.microsoft.com/office/drawing/2014/main" id="{AC56B5C9-16C9-4861-69D6-B3E5340A95FB}"/>
              </a:ext>
            </a:extLst>
          </p:cNvPr>
          <p:cNvSpPr txBox="1"/>
          <p:nvPr/>
        </p:nvSpPr>
        <p:spPr>
          <a:xfrm>
            <a:off x="614234" y="4787781"/>
            <a:ext cx="2730788" cy="615553"/>
          </a:xfrm>
          <a:prstGeom prst="rect">
            <a:avLst/>
          </a:prstGeom>
          <a:noFill/>
          <a:ln>
            <a:noFill/>
          </a:ln>
        </p:spPr>
        <p:txBody>
          <a:bodyPr wrap="square" lIns="0" tIns="0" rIns="0" bIns="0" rtlCol="0" anchor="t" anchorCtr="0">
            <a:spAutoFit/>
          </a:bodyPr>
          <a:lstStyle/>
          <a:p>
            <a:pPr algn="ctr"/>
            <a:r>
              <a:rPr lang="en-US" sz="2000" b="1" dirty="0">
                <a:solidFill>
                  <a:srgbClr val="6ECFB2"/>
                </a:solidFill>
                <a:ea typeface="Arial" charset="0"/>
                <a:cs typeface="Arial" charset="0"/>
                <a:sym typeface="Calibri"/>
              </a:rPr>
              <a:t>Living </a:t>
            </a:r>
          </a:p>
          <a:p>
            <a:pPr algn="ctr"/>
            <a:r>
              <a:rPr lang="en-US" sz="2000" b="1" dirty="0">
                <a:solidFill>
                  <a:srgbClr val="6ECFB2"/>
                </a:solidFill>
                <a:ea typeface="Arial" charset="0"/>
                <a:cs typeface="Arial" charset="0"/>
                <a:sym typeface="Calibri"/>
              </a:rPr>
              <a:t>expenses</a:t>
            </a:r>
          </a:p>
        </p:txBody>
      </p:sp>
      <p:sp>
        <p:nvSpPr>
          <p:cNvPr id="13" name="TextBox 12">
            <a:extLst>
              <a:ext uri="{FF2B5EF4-FFF2-40B4-BE49-F238E27FC236}">
                <a16:creationId xmlns:a16="http://schemas.microsoft.com/office/drawing/2014/main" id="{E5FDDCB6-8618-7FC2-FE01-53EE3BCF3702}"/>
              </a:ext>
            </a:extLst>
          </p:cNvPr>
          <p:cNvSpPr txBox="1"/>
          <p:nvPr/>
        </p:nvSpPr>
        <p:spPr>
          <a:xfrm>
            <a:off x="3218102" y="4787781"/>
            <a:ext cx="2730788" cy="307777"/>
          </a:xfrm>
          <a:prstGeom prst="rect">
            <a:avLst/>
          </a:prstGeom>
          <a:noFill/>
          <a:ln>
            <a:noFill/>
          </a:ln>
        </p:spPr>
        <p:txBody>
          <a:bodyPr wrap="square" lIns="0" tIns="0" rIns="0" bIns="0" rtlCol="0" anchor="t" anchorCtr="0">
            <a:spAutoFit/>
          </a:bodyPr>
          <a:lstStyle/>
          <a:p>
            <a:pPr algn="ctr"/>
            <a:r>
              <a:rPr lang="en-US" sz="2000" b="1" dirty="0">
                <a:solidFill>
                  <a:srgbClr val="6ECFB2"/>
                </a:solidFill>
                <a:ea typeface="Arial" charset="0"/>
                <a:cs typeface="Arial" charset="0"/>
                <a:sym typeface="Calibri"/>
              </a:rPr>
              <a:t>Travel</a:t>
            </a:r>
          </a:p>
        </p:txBody>
      </p:sp>
      <p:sp>
        <p:nvSpPr>
          <p:cNvPr id="14" name="TextBox 13">
            <a:extLst>
              <a:ext uri="{FF2B5EF4-FFF2-40B4-BE49-F238E27FC236}">
                <a16:creationId xmlns:a16="http://schemas.microsoft.com/office/drawing/2014/main" id="{D32FE088-18AA-CEDB-BB29-C6CB1ADB2735}"/>
              </a:ext>
            </a:extLst>
          </p:cNvPr>
          <p:cNvSpPr txBox="1"/>
          <p:nvPr/>
        </p:nvSpPr>
        <p:spPr>
          <a:xfrm>
            <a:off x="5934921" y="4787781"/>
            <a:ext cx="2730788" cy="615553"/>
          </a:xfrm>
          <a:prstGeom prst="rect">
            <a:avLst/>
          </a:prstGeom>
          <a:noFill/>
          <a:ln>
            <a:noFill/>
          </a:ln>
        </p:spPr>
        <p:txBody>
          <a:bodyPr wrap="square" lIns="0" tIns="0" rIns="0" bIns="0" rtlCol="0" anchor="t" anchorCtr="0">
            <a:spAutoFit/>
          </a:bodyPr>
          <a:lstStyle/>
          <a:p>
            <a:pPr algn="ctr"/>
            <a:r>
              <a:rPr lang="en-US" sz="2000" b="1" dirty="0">
                <a:solidFill>
                  <a:srgbClr val="6ECFB2"/>
                </a:solidFill>
                <a:ea typeface="Arial" charset="0"/>
                <a:cs typeface="Arial" charset="0"/>
                <a:sym typeface="Calibri"/>
              </a:rPr>
              <a:t>Hobby or </a:t>
            </a:r>
          </a:p>
          <a:p>
            <a:pPr algn="ctr"/>
            <a:r>
              <a:rPr lang="en-US" sz="2000" b="1" dirty="0">
                <a:solidFill>
                  <a:srgbClr val="6ECFB2"/>
                </a:solidFill>
                <a:ea typeface="Arial" charset="0"/>
                <a:cs typeface="Arial" charset="0"/>
                <a:sym typeface="Calibri"/>
              </a:rPr>
              <a:t>personal passion</a:t>
            </a:r>
          </a:p>
        </p:txBody>
      </p:sp>
      <p:sp>
        <p:nvSpPr>
          <p:cNvPr id="15" name="TextBox 14">
            <a:extLst>
              <a:ext uri="{FF2B5EF4-FFF2-40B4-BE49-F238E27FC236}">
                <a16:creationId xmlns:a16="http://schemas.microsoft.com/office/drawing/2014/main" id="{F6BF46C3-6064-749E-A2F0-82EC7ED4294A}"/>
              </a:ext>
            </a:extLst>
          </p:cNvPr>
          <p:cNvSpPr txBox="1"/>
          <p:nvPr/>
        </p:nvSpPr>
        <p:spPr>
          <a:xfrm>
            <a:off x="8932958" y="4787781"/>
            <a:ext cx="2478953" cy="307777"/>
          </a:xfrm>
          <a:prstGeom prst="rect">
            <a:avLst/>
          </a:prstGeom>
          <a:noFill/>
          <a:ln>
            <a:noFill/>
          </a:ln>
        </p:spPr>
        <p:txBody>
          <a:bodyPr wrap="square" lIns="0" tIns="0" rIns="0" bIns="0" rtlCol="0" anchor="t" anchorCtr="0">
            <a:spAutoFit/>
          </a:bodyPr>
          <a:lstStyle/>
          <a:p>
            <a:pPr algn="ctr"/>
            <a:r>
              <a:rPr lang="en-US" sz="2000" b="1" dirty="0">
                <a:solidFill>
                  <a:srgbClr val="6ECFB2"/>
                </a:solidFill>
                <a:ea typeface="Arial" charset="0"/>
                <a:cs typeface="Arial" charset="0"/>
                <a:sym typeface="Calibri"/>
              </a:rPr>
              <a:t>Health care</a:t>
            </a:r>
          </a:p>
        </p:txBody>
      </p:sp>
      <p:cxnSp>
        <p:nvCxnSpPr>
          <p:cNvPr id="18" name="Straight Connector 17">
            <a:extLst>
              <a:ext uri="{FF2B5EF4-FFF2-40B4-BE49-F238E27FC236}">
                <a16:creationId xmlns:a16="http://schemas.microsoft.com/office/drawing/2014/main" id="{C53CBFC4-6B40-04B9-E96D-FB88C4E89C12}"/>
              </a:ext>
              <a:ext uri="{C183D7F6-B498-43B3-948B-1728B52AA6E4}">
                <adec:decorative xmlns:adec="http://schemas.microsoft.com/office/drawing/2017/decorative" val="1"/>
              </a:ext>
            </a:extLst>
          </p:cNvPr>
          <p:cNvCxnSpPr>
            <a:cxnSpLocks/>
          </p:cNvCxnSpPr>
          <p:nvPr/>
        </p:nvCxnSpPr>
        <p:spPr>
          <a:xfrm>
            <a:off x="3280021" y="2886205"/>
            <a:ext cx="0" cy="2660156"/>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2A7AF65-5D73-740A-5CF1-DB6FF56A57EB}"/>
              </a:ext>
              <a:ext uri="{C183D7F6-B498-43B3-948B-1728B52AA6E4}">
                <adec:decorative xmlns:adec="http://schemas.microsoft.com/office/drawing/2017/decorative" val="1"/>
              </a:ext>
            </a:extLst>
          </p:cNvPr>
          <p:cNvCxnSpPr>
            <a:cxnSpLocks/>
          </p:cNvCxnSpPr>
          <p:nvPr/>
        </p:nvCxnSpPr>
        <p:spPr>
          <a:xfrm>
            <a:off x="8882159" y="2886205"/>
            <a:ext cx="0" cy="2660156"/>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8DB139-7309-168F-365C-308A6F27E16B}"/>
              </a:ext>
              <a:ext uri="{C183D7F6-B498-43B3-948B-1728B52AA6E4}">
                <adec:decorative xmlns:adec="http://schemas.microsoft.com/office/drawing/2017/decorative" val="1"/>
              </a:ext>
            </a:extLst>
          </p:cNvPr>
          <p:cNvCxnSpPr>
            <a:cxnSpLocks/>
          </p:cNvCxnSpPr>
          <p:nvPr/>
        </p:nvCxnSpPr>
        <p:spPr>
          <a:xfrm>
            <a:off x="5850502" y="2886205"/>
            <a:ext cx="0" cy="2660156"/>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green pill on a black background&#10;&#10;Description automatically generated">
            <a:extLst>
              <a:ext uri="{FF2B5EF4-FFF2-40B4-BE49-F238E27FC236}">
                <a16:creationId xmlns:a16="http://schemas.microsoft.com/office/drawing/2014/main" id="{4D1D8B6D-6BBA-6643-BB8C-A9D98679B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3134" y="2917905"/>
            <a:ext cx="1498600" cy="1562100"/>
          </a:xfrm>
          <a:prstGeom prst="rect">
            <a:avLst/>
          </a:prstGeom>
        </p:spPr>
      </p:pic>
      <p:pic>
        <p:nvPicPr>
          <p:cNvPr id="16" name="Picture 15" descr="A green outline of a plane&#10;&#10;Description automatically generated">
            <a:extLst>
              <a:ext uri="{FF2B5EF4-FFF2-40B4-BE49-F238E27FC236}">
                <a16:creationId xmlns:a16="http://schemas.microsoft.com/office/drawing/2014/main" id="{1BFD5184-A0D8-9F1E-A1C1-850E221178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4346" y="2827053"/>
            <a:ext cx="1638300" cy="1625600"/>
          </a:xfrm>
          <a:prstGeom prst="rect">
            <a:avLst/>
          </a:prstGeom>
        </p:spPr>
      </p:pic>
      <p:pic>
        <p:nvPicPr>
          <p:cNvPr id="21" name="Picture 20" descr="A heart with a black background&#10;&#10;Description automatically generated">
            <a:extLst>
              <a:ext uri="{FF2B5EF4-FFF2-40B4-BE49-F238E27FC236}">
                <a16:creationId xmlns:a16="http://schemas.microsoft.com/office/drawing/2014/main" id="{0732E387-F0D6-DDF6-6B9B-10EA78652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3865" y="2852591"/>
            <a:ext cx="1612900" cy="1536700"/>
          </a:xfrm>
          <a:prstGeom prst="rect">
            <a:avLst/>
          </a:prstGeom>
        </p:spPr>
      </p:pic>
      <p:pic>
        <p:nvPicPr>
          <p:cNvPr id="23" name="Picture 22" descr="A green and black house&#10;&#10;Description automatically generated">
            <a:extLst>
              <a:ext uri="{FF2B5EF4-FFF2-40B4-BE49-F238E27FC236}">
                <a16:creationId xmlns:a16="http://schemas.microsoft.com/office/drawing/2014/main" id="{94E39E86-8879-110D-A5AC-77530E7AB1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028" y="2852591"/>
            <a:ext cx="1727200" cy="1676400"/>
          </a:xfrm>
          <a:prstGeom prst="rect">
            <a:avLst/>
          </a:prstGeom>
        </p:spPr>
      </p:pic>
    </p:spTree>
    <p:extLst>
      <p:ext uri="{BB962C8B-B14F-4D97-AF65-F5344CB8AC3E}">
        <p14:creationId xmlns:p14="http://schemas.microsoft.com/office/powerpoint/2010/main" val="68203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6146A1-48F3-6F7B-8262-7932AF7C0786}"/>
              </a:ext>
            </a:extLst>
          </p:cNvPr>
          <p:cNvSpPr>
            <a:spLocks noGrp="1"/>
          </p:cNvSpPr>
          <p:nvPr>
            <p:ph type="title"/>
          </p:nvPr>
        </p:nvSpPr>
        <p:spPr>
          <a:xfrm>
            <a:off x="1492450" y="1027303"/>
            <a:ext cx="9199178" cy="1208172"/>
          </a:xfrm>
        </p:spPr>
        <p:txBody>
          <a:bodyPr>
            <a:noAutofit/>
          </a:bodyPr>
          <a:lstStyle/>
          <a:p>
            <a:r>
              <a:rPr lang="en-US" sz="4400" dirty="0"/>
              <a:t>How much income will you need for retirement? </a:t>
            </a:r>
            <a:br>
              <a:rPr lang="en-US" sz="4400" dirty="0"/>
            </a:br>
            <a:endParaRPr lang="en-US" sz="4400" dirty="0"/>
          </a:p>
        </p:txBody>
      </p:sp>
      <p:cxnSp>
        <p:nvCxnSpPr>
          <p:cNvPr id="5" name="Straight Connector 4">
            <a:extLst>
              <a:ext uri="{FF2B5EF4-FFF2-40B4-BE49-F238E27FC236}">
                <a16:creationId xmlns:a16="http://schemas.microsoft.com/office/drawing/2014/main" id="{037CBCC2-21F2-BACD-F4DA-2E228CB3FC6D}"/>
              </a:ext>
            </a:extLst>
          </p:cNvPr>
          <p:cNvCxnSpPr>
            <a:cxnSpLocks/>
          </p:cNvCxnSpPr>
          <p:nvPr/>
        </p:nvCxnSpPr>
        <p:spPr>
          <a:xfrm>
            <a:off x="1409970" y="3598427"/>
            <a:ext cx="3349334" cy="32696"/>
          </a:xfrm>
          <a:prstGeom prst="line">
            <a:avLst/>
          </a:prstGeom>
          <a:ln w="25400">
            <a:solidFill>
              <a:srgbClr val="75C1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28BEC91-FC35-1E86-37CC-82233A961107}"/>
              </a:ext>
            </a:extLst>
          </p:cNvPr>
          <p:cNvCxnSpPr>
            <a:cxnSpLocks/>
          </p:cNvCxnSpPr>
          <p:nvPr/>
        </p:nvCxnSpPr>
        <p:spPr>
          <a:xfrm flipV="1">
            <a:off x="7475876" y="3598427"/>
            <a:ext cx="3333638" cy="32696"/>
          </a:xfrm>
          <a:prstGeom prst="line">
            <a:avLst/>
          </a:prstGeom>
          <a:ln w="25400">
            <a:solidFill>
              <a:srgbClr val="75C1B7"/>
            </a:solidFill>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78C96BEB-9FE9-919B-673C-0954EF165A27}"/>
              </a:ext>
            </a:extLst>
          </p:cNvPr>
          <p:cNvSpPr txBox="1">
            <a:spLocks/>
          </p:cNvSpPr>
          <p:nvPr/>
        </p:nvSpPr>
        <p:spPr>
          <a:xfrm>
            <a:off x="1425666" y="3793739"/>
            <a:ext cx="3349335" cy="44269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b="1" dirty="0">
                <a:solidFill>
                  <a:schemeClr val="accent2"/>
                </a:solidFill>
                <a:latin typeface="Arial" panose="020B0604020202020204" pitchFamily="34" charset="0"/>
                <a:cs typeface="Arial" panose="020B0604020202020204" pitchFamily="34" charset="0"/>
              </a:rPr>
              <a:t>current annual income</a:t>
            </a:r>
          </a:p>
        </p:txBody>
      </p:sp>
      <p:sp>
        <p:nvSpPr>
          <p:cNvPr id="14" name="Title 3">
            <a:extLst>
              <a:ext uri="{FF2B5EF4-FFF2-40B4-BE49-F238E27FC236}">
                <a16:creationId xmlns:a16="http://schemas.microsoft.com/office/drawing/2014/main" id="{AA5E7FDB-A459-703A-82D0-40B8A9899EA1}"/>
              </a:ext>
            </a:extLst>
          </p:cNvPr>
          <p:cNvSpPr txBox="1">
            <a:spLocks/>
          </p:cNvSpPr>
          <p:nvPr/>
        </p:nvSpPr>
        <p:spPr>
          <a:xfrm>
            <a:off x="7475876" y="3776490"/>
            <a:ext cx="3349334" cy="6053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b="1" dirty="0">
                <a:solidFill>
                  <a:schemeClr val="accent2"/>
                </a:solidFill>
                <a:latin typeface="Arial" panose="020B0604020202020204" pitchFamily="34" charset="0"/>
                <a:cs typeface="Arial" panose="020B0604020202020204" pitchFamily="34" charset="0"/>
              </a:rPr>
              <a:t>estimated amount needed annually in retirement</a:t>
            </a:r>
          </a:p>
        </p:txBody>
      </p:sp>
      <p:sp>
        <p:nvSpPr>
          <p:cNvPr id="15" name="Title 3">
            <a:extLst>
              <a:ext uri="{FF2B5EF4-FFF2-40B4-BE49-F238E27FC236}">
                <a16:creationId xmlns:a16="http://schemas.microsoft.com/office/drawing/2014/main" id="{6FE576DF-12BC-3608-0C02-FA3F43CDCF5F}"/>
              </a:ext>
            </a:extLst>
          </p:cNvPr>
          <p:cNvSpPr txBox="1">
            <a:spLocks/>
          </p:cNvSpPr>
          <p:nvPr/>
        </p:nvSpPr>
        <p:spPr>
          <a:xfrm>
            <a:off x="4759304" y="3158450"/>
            <a:ext cx="2716572" cy="6053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x 80%    </a:t>
            </a:r>
            <a:r>
              <a:rPr lang="en-US" sz="3200" dirty="0">
                <a:solidFill>
                  <a:schemeClr val="bg1"/>
                </a:solidFill>
                <a:latin typeface="Arial" panose="020B0604020202020204" pitchFamily="34" charset="0"/>
                <a:cs typeface="Arial" panose="020B0604020202020204" pitchFamily="34" charset="0"/>
              </a:rPr>
              <a:t>=</a:t>
            </a:r>
          </a:p>
        </p:txBody>
      </p:sp>
      <p:sp>
        <p:nvSpPr>
          <p:cNvPr id="19" name="Title 3">
            <a:extLst>
              <a:ext uri="{FF2B5EF4-FFF2-40B4-BE49-F238E27FC236}">
                <a16:creationId xmlns:a16="http://schemas.microsoft.com/office/drawing/2014/main" id="{14A6DC4E-7BAD-EFC2-5092-7CF1614425CD}"/>
              </a:ext>
            </a:extLst>
          </p:cNvPr>
          <p:cNvSpPr txBox="1">
            <a:spLocks/>
          </p:cNvSpPr>
          <p:nvPr/>
        </p:nvSpPr>
        <p:spPr>
          <a:xfrm>
            <a:off x="6288302" y="3094532"/>
            <a:ext cx="442282" cy="6053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baseline="30000" dirty="0">
                <a:solidFill>
                  <a:schemeClr val="bg1"/>
                </a:solidFill>
                <a:latin typeface="Arial" panose="020B0604020202020204" pitchFamily="34" charset="0"/>
                <a:cs typeface="Arial" panose="020B0604020202020204" pitchFamily="34" charset="0"/>
              </a:rPr>
              <a:t>1</a:t>
            </a:r>
            <a:r>
              <a:rPr lang="en-US" sz="1800" baseline="30000" dirty="0">
                <a:solidFill>
                  <a:schemeClr val="bg1"/>
                </a:solidFill>
                <a:latin typeface="Arial" panose="020B0604020202020204" pitchFamily="34" charset="0"/>
                <a:cs typeface="Arial" panose="020B0604020202020204" pitchFamily="34" charset="0"/>
              </a:rPr>
              <a:t>, 2</a:t>
            </a:r>
            <a:endParaRPr lang="en-US" sz="18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31155BC-FE2E-2D46-911F-68FEA4BD08B6}"/>
              </a:ext>
            </a:extLst>
          </p:cNvPr>
          <p:cNvSpPr txBox="1"/>
          <p:nvPr/>
        </p:nvSpPr>
        <p:spPr>
          <a:xfrm>
            <a:off x="1570974" y="5604568"/>
            <a:ext cx="9905405" cy="707886"/>
          </a:xfrm>
          <a:prstGeom prst="rect">
            <a:avLst/>
          </a:prstGeom>
          <a:noFill/>
        </p:spPr>
        <p:txBody>
          <a:bodyPr wrap="square" rtlCol="0">
            <a:spAutoFit/>
          </a:bodyPr>
          <a:lstStyle/>
          <a:p>
            <a:r>
              <a:rPr lang="en-US" sz="1000" baseline="30000" dirty="0">
                <a:solidFill>
                  <a:schemeClr val="bg1"/>
                </a:solidFill>
                <a:latin typeface="Arial" panose="020B0604020202020204" pitchFamily="34" charset="0"/>
                <a:cs typeface="Arial" panose="020B0604020202020204" pitchFamily="34" charset="0"/>
              </a:rPr>
              <a:t>1 </a:t>
            </a:r>
            <a:r>
              <a:rPr lang="en-US" sz="1000" dirty="0">
                <a:solidFill>
                  <a:schemeClr val="bg1"/>
                </a:solidFill>
                <a:latin typeface="Arial" panose="020B0604020202020204" pitchFamily="34" charset="0"/>
                <a:cs typeface="Arial" panose="020B0604020202020204" pitchFamily="34" charset="0"/>
              </a:rPr>
              <a:t>"Top Ten Ways to Prepare for Retirement," Employee Benefits Security Administration, </a:t>
            </a:r>
            <a:r>
              <a:rPr lang="en-US" sz="1000" dirty="0" err="1">
                <a:solidFill>
                  <a:schemeClr val="bg1"/>
                </a:solidFill>
                <a:latin typeface="Arial" panose="020B0604020202020204" pitchFamily="34" charset="0"/>
                <a:cs typeface="Arial" panose="020B0604020202020204" pitchFamily="34" charset="0"/>
              </a:rPr>
              <a:t>dol.gov</a:t>
            </a:r>
            <a:r>
              <a:rPr lang="en-US" sz="1000" dirty="0">
                <a:solidFill>
                  <a:schemeClr val="bg1"/>
                </a:solidFill>
                <a:latin typeface="Arial" panose="020B0604020202020204" pitchFamily="34" charset="0"/>
                <a:cs typeface="Arial" panose="020B0604020202020204" pitchFamily="34" charset="0"/>
              </a:rPr>
              <a:t>/sites/</a:t>
            </a:r>
            <a:r>
              <a:rPr lang="en-US" sz="1000" dirty="0" err="1">
                <a:solidFill>
                  <a:schemeClr val="bg1"/>
                </a:solidFill>
                <a:latin typeface="Arial" panose="020B0604020202020204" pitchFamily="34" charset="0"/>
                <a:cs typeface="Arial" panose="020B0604020202020204" pitchFamily="34" charset="0"/>
              </a:rPr>
              <a:t>dolgov</a:t>
            </a:r>
            <a:r>
              <a:rPr lang="en-US" sz="1000" dirty="0">
                <a:solidFill>
                  <a:schemeClr val="bg1"/>
                </a:solidFill>
                <a:latin typeface="Arial" panose="020B0604020202020204" pitchFamily="34" charset="0"/>
                <a:cs typeface="Arial" panose="020B0604020202020204" pitchFamily="34" charset="0"/>
              </a:rPr>
              <a:t>/files/</a:t>
            </a:r>
            <a:r>
              <a:rPr lang="en-US" sz="1000" dirty="0" err="1">
                <a:solidFill>
                  <a:schemeClr val="bg1"/>
                </a:solidFill>
                <a:latin typeface="Arial" panose="020B0604020202020204" pitchFamily="34" charset="0"/>
                <a:cs typeface="Arial" panose="020B0604020202020204" pitchFamily="34" charset="0"/>
              </a:rPr>
              <a:t>ebsa</a:t>
            </a:r>
            <a:r>
              <a:rPr lang="en-US" sz="1000" dirty="0">
                <a:solidFill>
                  <a:schemeClr val="bg1"/>
                </a:solidFill>
                <a:latin typeface="Arial" panose="020B0604020202020204" pitchFamily="34" charset="0"/>
                <a:cs typeface="Arial" panose="020B0604020202020204" pitchFamily="34" charset="0"/>
              </a:rPr>
              <a:t>/about-</a:t>
            </a:r>
            <a:r>
              <a:rPr lang="en-US" sz="1000" dirty="0" err="1">
                <a:solidFill>
                  <a:schemeClr val="bg1"/>
                </a:solidFill>
                <a:latin typeface="Arial" panose="020B0604020202020204" pitchFamily="34" charset="0"/>
                <a:cs typeface="Arial" panose="020B0604020202020204" pitchFamily="34" charset="0"/>
              </a:rPr>
              <a:t>ebsa</a:t>
            </a:r>
            <a:r>
              <a:rPr lang="en-US" sz="1000" dirty="0">
                <a:solidFill>
                  <a:schemeClr val="bg1"/>
                </a:solidFill>
                <a:latin typeface="Arial" panose="020B0604020202020204" pitchFamily="34" charset="0"/>
                <a:cs typeface="Arial" panose="020B0604020202020204" pitchFamily="34" charset="0"/>
              </a:rPr>
              <a:t>/our-activities/resource-center/publications/top-10-ways-to-prepare-for-retirement.pdf (September 2021).</a:t>
            </a:r>
          </a:p>
          <a:p>
            <a:r>
              <a:rPr lang="en-US" sz="1000" baseline="30000" dirty="0">
                <a:solidFill>
                  <a:schemeClr val="bg1"/>
                </a:solidFill>
                <a:latin typeface="Arial" panose="020B0604020202020204" pitchFamily="34" charset="0"/>
                <a:cs typeface="Arial" panose="020B0604020202020204" pitchFamily="34" charset="0"/>
              </a:rPr>
              <a:t>2</a:t>
            </a:r>
            <a:r>
              <a:rPr lang="en-US" sz="1000" dirty="0">
                <a:solidFill>
                  <a:schemeClr val="bg1"/>
                </a:solidFill>
                <a:latin typeface="Arial" panose="020B0604020202020204" pitchFamily="34" charset="0"/>
                <a:cs typeface="Arial" panose="020B0604020202020204" pitchFamily="34" charset="0"/>
              </a:rPr>
              <a:t> “How much do you need to retire? A good rule of thumb is to save enough to cover 80% of your pre-retirement income,” </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Fortune, </a:t>
            </a:r>
            <a:r>
              <a:rPr lang="en-US" sz="1000" dirty="0" err="1">
                <a:solidFill>
                  <a:schemeClr val="bg1"/>
                </a:solidFill>
                <a:latin typeface="Arial" panose="020B0604020202020204" pitchFamily="34" charset="0"/>
                <a:cs typeface="Arial" panose="020B0604020202020204" pitchFamily="34" charset="0"/>
              </a:rPr>
              <a:t>fortune.com</a:t>
            </a:r>
            <a:r>
              <a:rPr lang="en-US" sz="1000" dirty="0">
                <a:solidFill>
                  <a:schemeClr val="bg1"/>
                </a:solidFill>
                <a:latin typeface="Arial" panose="020B0604020202020204" pitchFamily="34" charset="0"/>
                <a:cs typeface="Arial" panose="020B0604020202020204" pitchFamily="34" charset="0"/>
              </a:rPr>
              <a:t>/recommends/investing/how-much-money-do-you-need-to-retire/ (March 22, 2023).</a:t>
            </a:r>
          </a:p>
        </p:txBody>
      </p:sp>
    </p:spTree>
    <p:extLst>
      <p:ext uri="{BB962C8B-B14F-4D97-AF65-F5344CB8AC3E}">
        <p14:creationId xmlns:p14="http://schemas.microsoft.com/office/powerpoint/2010/main" val="3793680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D99E59-0EEE-1413-67FE-BB31501CF00E}"/>
              </a:ext>
            </a:extLst>
          </p:cNvPr>
          <p:cNvSpPr>
            <a:spLocks noGrp="1"/>
          </p:cNvSpPr>
          <p:nvPr>
            <p:ph type="title"/>
          </p:nvPr>
        </p:nvSpPr>
        <p:spPr>
          <a:xfrm>
            <a:off x="276533" y="1032262"/>
            <a:ext cx="11638933" cy="1695478"/>
          </a:xfrm>
        </p:spPr>
        <p:txBody>
          <a:bodyPr>
            <a:noAutofit/>
          </a:bodyPr>
          <a:lstStyle/>
          <a:p>
            <a:r>
              <a:rPr lang="en-US" sz="4400" dirty="0"/>
              <a:t>How much of your retirement income will Social Security likely provide?</a:t>
            </a:r>
            <a:br>
              <a:rPr lang="en-US" sz="4400" dirty="0"/>
            </a:br>
            <a:endParaRPr lang="en-US" sz="4400" dirty="0"/>
          </a:p>
        </p:txBody>
      </p:sp>
      <p:sp>
        <p:nvSpPr>
          <p:cNvPr id="7" name="Content Placeholder 6">
            <a:extLst>
              <a:ext uri="{FF2B5EF4-FFF2-40B4-BE49-F238E27FC236}">
                <a16:creationId xmlns:a16="http://schemas.microsoft.com/office/drawing/2014/main" id="{8E72ED49-F274-B6ED-B137-0FD8EC89E97A}"/>
              </a:ext>
            </a:extLst>
          </p:cNvPr>
          <p:cNvSpPr>
            <a:spLocks noGrp="1"/>
          </p:cNvSpPr>
          <p:nvPr>
            <p:ph idx="1"/>
          </p:nvPr>
        </p:nvSpPr>
        <p:spPr>
          <a:xfrm>
            <a:off x="1693810" y="2591884"/>
            <a:ext cx="6194423" cy="2937085"/>
          </a:xfrm>
        </p:spPr>
        <p:txBody>
          <a:bodyPr anchor="ctr">
            <a:normAutofit/>
          </a:bodyPr>
          <a:lstStyle/>
          <a:p>
            <a:pPr marL="0" indent="0">
              <a:buNone/>
            </a:pPr>
            <a:r>
              <a:rPr lang="en-US" dirty="0"/>
              <a:t>Social Security benefits typically account </a:t>
            </a:r>
            <a:br>
              <a:rPr lang="en-US" dirty="0"/>
            </a:br>
            <a:r>
              <a:rPr lang="en-US" dirty="0"/>
              <a:t>for less than 40% of pre-retirement income.</a:t>
            </a:r>
            <a:r>
              <a:rPr lang="en-US" baseline="30000" dirty="0"/>
              <a:t>1</a:t>
            </a:r>
            <a:endParaRPr lang="en-US" dirty="0"/>
          </a:p>
          <a:p>
            <a:pPr marL="0" indent="0">
              <a:buNone/>
            </a:pPr>
            <a:r>
              <a:rPr lang="en-US" b="1" dirty="0"/>
              <a:t>Social Security will likely NOT cover </a:t>
            </a:r>
            <a:br>
              <a:rPr lang="en-US" b="1" dirty="0"/>
            </a:br>
            <a:r>
              <a:rPr lang="en-US" b="1" dirty="0"/>
              <a:t>all your needs in retirement.</a:t>
            </a:r>
          </a:p>
        </p:txBody>
      </p:sp>
      <p:sp>
        <p:nvSpPr>
          <p:cNvPr id="5" name="TextBox 4">
            <a:extLst>
              <a:ext uri="{FF2B5EF4-FFF2-40B4-BE49-F238E27FC236}">
                <a16:creationId xmlns:a16="http://schemas.microsoft.com/office/drawing/2014/main" id="{9AF27A60-480E-B96E-97FF-EDF91EC79B76}"/>
              </a:ext>
            </a:extLst>
          </p:cNvPr>
          <p:cNvSpPr txBox="1"/>
          <p:nvPr/>
        </p:nvSpPr>
        <p:spPr>
          <a:xfrm>
            <a:off x="1570975" y="6061330"/>
            <a:ext cx="9361484" cy="400110"/>
          </a:xfrm>
          <a:prstGeom prst="rect">
            <a:avLst/>
          </a:prstGeom>
          <a:noFill/>
        </p:spPr>
        <p:txBody>
          <a:bodyPr wrap="square" rtlCol="0">
            <a:spAutoFit/>
          </a:bodyPr>
          <a:lstStyle/>
          <a:p>
            <a:pPr lvl="0">
              <a:defRPr/>
            </a:pPr>
            <a:r>
              <a:rPr lang="en-US" sz="1000" baseline="30000" dirty="0">
                <a:latin typeface="Arial" panose="020B0604020202020204" pitchFamily="34" charset="0"/>
                <a:cs typeface="Arial" panose="020B0604020202020204" pitchFamily="34" charset="0"/>
              </a:rPr>
              <a:t>1</a:t>
            </a:r>
            <a:r>
              <a:rPr lang="en-US" sz="1000" i="1" baseline="30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Policy Basics: Top Ten Facts About Social Security,” Center on Budget and Policy Priorities, </a:t>
            </a:r>
            <a:r>
              <a:rPr lang="en-US" sz="1000" dirty="0" err="1">
                <a:latin typeface="Arial" panose="020B0604020202020204" pitchFamily="34" charset="0"/>
                <a:cs typeface="Arial" panose="020B0604020202020204" pitchFamily="34" charset="0"/>
              </a:rPr>
              <a:t>cbpp.org</a:t>
            </a:r>
            <a:r>
              <a:rPr lang="en-US" sz="1000" dirty="0">
                <a:latin typeface="Arial" panose="020B0604020202020204" pitchFamily="34" charset="0"/>
                <a:cs typeface="Arial" panose="020B0604020202020204" pitchFamily="34" charset="0"/>
              </a:rPr>
              <a:t>/research/social-security/top-ten-facts-about-social-security</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(April 17, 2023).</a:t>
            </a:r>
            <a:endParaRPr lang="en-US" sz="1000" i="1" dirty="0">
              <a:latin typeface="Arial" panose="020B0604020202020204" pitchFamily="34" charset="0"/>
              <a:cs typeface="Arial" panose="020B0604020202020204" pitchFamily="34" charset="0"/>
            </a:endParaRPr>
          </a:p>
        </p:txBody>
      </p:sp>
      <p:pic>
        <p:nvPicPr>
          <p:cNvPr id="3" name="Picture 2" descr="A blue circle with a pie chart&#10;&#10;Description automatically generated">
            <a:extLst>
              <a:ext uri="{FF2B5EF4-FFF2-40B4-BE49-F238E27FC236}">
                <a16:creationId xmlns:a16="http://schemas.microsoft.com/office/drawing/2014/main" id="{0B846228-BA9C-A231-C8E1-E91E777F5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690" y="2439426"/>
            <a:ext cx="3238500" cy="3238500"/>
          </a:xfrm>
          <a:prstGeom prst="rect">
            <a:avLst/>
          </a:prstGeom>
        </p:spPr>
      </p:pic>
    </p:spTree>
    <p:extLst>
      <p:ext uri="{BB962C8B-B14F-4D97-AF65-F5344CB8AC3E}">
        <p14:creationId xmlns:p14="http://schemas.microsoft.com/office/powerpoint/2010/main" val="2258115420"/>
      </p:ext>
    </p:extLst>
  </p:cSld>
  <p:clrMapOvr>
    <a:masterClrMapping/>
  </p:clrMapOvr>
</p:sld>
</file>

<file path=ppt/theme/theme1.xml><?xml version="1.0" encoding="utf-8"?>
<a:theme xmlns:a="http://schemas.openxmlformats.org/drawingml/2006/main" name="2_Office Theme">
  <a:themeElements>
    <a:clrScheme name="NTWD">
      <a:dk1>
        <a:srgbClr val="131A4D"/>
      </a:dk1>
      <a:lt1>
        <a:srgbClr val="FFFFFF"/>
      </a:lt1>
      <a:dk2>
        <a:srgbClr val="0047BA"/>
      </a:dk2>
      <a:lt2>
        <a:srgbClr val="EBECEE"/>
      </a:lt2>
      <a:accent1>
        <a:srgbClr val="0047BB"/>
      </a:accent1>
      <a:accent2>
        <a:srgbClr val="6ECEB1"/>
      </a:accent2>
      <a:accent3>
        <a:srgbClr val="72AFBC"/>
      </a:accent3>
      <a:accent4>
        <a:srgbClr val="D7A9E2"/>
      </a:accent4>
      <a:accent5>
        <a:srgbClr val="FF9800"/>
      </a:accent5>
      <a:accent6>
        <a:srgbClr val="CB323B"/>
      </a:accent6>
      <a:hlink>
        <a:srgbClr val="12194D"/>
      </a:hlink>
      <a:folHlink>
        <a:srgbClr val="1219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614B9CADF9DE479048EE7472F4D12D" ma:contentTypeVersion="12" ma:contentTypeDescription="Create a new document." ma:contentTypeScope="" ma:versionID="2ea21042225069a007490aeb58c2c948">
  <xsd:schema xmlns:xsd="http://www.w3.org/2001/XMLSchema" xmlns:xs="http://www.w3.org/2001/XMLSchema" xmlns:p="http://schemas.microsoft.com/office/2006/metadata/properties" xmlns:ns2="ebad330a-a034-4ff0-91b8-b33b9d520fea" xmlns:ns3="add9df53-7335-412c-8669-4ac04d6f5fb7" targetNamespace="http://schemas.microsoft.com/office/2006/metadata/properties" ma:root="true" ma:fieldsID="c8cd19402198c5919302e91d47e22ed6" ns2:_="" ns3:_="">
    <xsd:import namespace="ebad330a-a034-4ff0-91b8-b33b9d520fea"/>
    <xsd:import namespace="add9df53-7335-412c-8669-4ac04d6f5f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d330a-a034-4ff0-91b8-b33b9d520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d9df53-7335-412c-8669-4ac04d6f5fb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7CDDC0-8B11-4558-8EC6-B79DCB7314B8}">
  <ds:schemaRefs>
    <ds:schemaRef ds:uri="1e799f96-6f5a-4369-b061-30fe90bb4870"/>
    <ds:schemaRef ds:uri="8e93f4bb-cec1-4d97-b794-672f6d017cd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52CF791-72EB-4590-992F-DF2B5DDEEBCC}">
  <ds:schemaRefs>
    <ds:schemaRef ds:uri="http://schemas.microsoft.com/sharepoint/v3/contenttype/forms"/>
  </ds:schemaRefs>
</ds:datastoreItem>
</file>

<file path=customXml/itemProps3.xml><?xml version="1.0" encoding="utf-8"?>
<ds:datastoreItem xmlns:ds="http://schemas.openxmlformats.org/officeDocument/2006/customXml" ds:itemID="{54A53999-5954-42D8-A73A-CAE63E8936A6}">
  <ds:schemaRefs>
    <ds:schemaRef ds:uri="add9df53-7335-412c-8669-4ac04d6f5fb7"/>
    <ds:schemaRef ds:uri="ebad330a-a034-4ff0-91b8-b33b9d520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7846</TotalTime>
  <Words>5880</Words>
  <Application>Microsoft Office PowerPoint</Application>
  <PresentationFormat>Widescreen</PresentationFormat>
  <Paragraphs>426</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Narrow</vt:lpstr>
      <vt:lpstr>Calibri</vt:lpstr>
      <vt:lpstr>Cambria Math</vt:lpstr>
      <vt:lpstr>Georgia</vt:lpstr>
      <vt:lpstr>Gotham Medium</vt:lpstr>
      <vt:lpstr>2_Office Theme</vt:lpstr>
      <vt:lpstr>Instructions for speakers</vt:lpstr>
      <vt:lpstr>Contributing  to your retirement plan</vt:lpstr>
      <vt:lpstr>Important information</vt:lpstr>
      <vt:lpstr>PowerPoint Presentation</vt:lpstr>
      <vt:lpstr>Your financial professional</vt:lpstr>
      <vt:lpstr>PowerPoint Presentation</vt:lpstr>
      <vt:lpstr>How much will you need  to save for retirement?</vt:lpstr>
      <vt:lpstr>How much income will you need for retirement?  </vt:lpstr>
      <vt:lpstr>How much of your retirement income will Social Security likely provide? </vt:lpstr>
      <vt:lpstr>Start by enrolling in your plan</vt:lpstr>
      <vt:lpstr>Key benefits of contributing  to a retirement plan  </vt:lpstr>
      <vt:lpstr>Key benefits of contributing  to a retirement plan  </vt:lpstr>
      <vt:lpstr>Tax Advantages</vt:lpstr>
      <vt:lpstr>PowerPoint Presentation</vt:lpstr>
      <vt:lpstr>PowerPoint Presentation</vt:lpstr>
      <vt:lpstr>PowerPoint Presentation</vt:lpstr>
      <vt:lpstr>How much can you contribute? </vt:lpstr>
      <vt:lpstr>Ways to save more: </vt:lpstr>
      <vt:lpstr>Set up and increase contributions</vt:lpstr>
      <vt:lpstr>Increasing contributions by $25 per paycheck per year</vt:lpstr>
      <vt:lpstr>PowerPoint Presentation</vt:lpstr>
      <vt:lpstr>Take action</vt:lpstr>
      <vt:lpstr>Take action</vt:lpstr>
      <vt:lpstr>Take action</vt:lpstr>
      <vt:lpstr>Q&amp;A</vt:lpstr>
      <vt:lpstr>We’re here to help  &lt;Presenter name&gt; &lt;Presenter job title&gt; &lt;Presenter email address&gt; &lt;Presenter phone number&gt;</vt:lpstr>
      <vt:lpstr>We’re here to help</vt:lpstr>
      <vt:lpstr>We’re here to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Tracy</dc:creator>
  <cp:lastModifiedBy>Neer, Scott E</cp:lastModifiedBy>
  <cp:revision>85</cp:revision>
  <dcterms:created xsi:type="dcterms:W3CDTF">2022-11-01T14:02:10Z</dcterms:created>
  <dcterms:modified xsi:type="dcterms:W3CDTF">2023-10-12T16:50:46Z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0x0101004F614B9CADF9DE479048EE7472F4D12D</vt:lpwstr>
  </property>
  <property fmtid="{D5CDD505-2E9C-101B-9397-08002B2CF9AE}" pid="3" name="MediaServiceImageTags">
    <vt:lpwstr/>
  </property>
  <property fmtid="{D5CDD505-2E9C-101B-9397-08002B2CF9AE}" pid="4" name="MSIP_Label_92ea8e88-16c4-4b55-a945-7bd6248db4bf_Enabled">
    <vt:lpwstr>true</vt:lpwstr>
  </property>
  <property fmtid="{D5CDD505-2E9C-101B-9397-08002B2CF9AE}" pid="5" name="MSIP_Label_92ea8e88-16c4-4b55-a945-7bd6248db4bf_SetDate">
    <vt:lpwstr>2023-01-11T17:02:18Z</vt:lpwstr>
  </property>
  <property fmtid="{D5CDD505-2E9C-101B-9397-08002B2CF9AE}" pid="6" name="MSIP_Label_92ea8e88-16c4-4b55-a945-7bd6248db4bf_Method">
    <vt:lpwstr>Privileged</vt:lpwstr>
  </property>
  <property fmtid="{D5CDD505-2E9C-101B-9397-08002B2CF9AE}" pid="7" name="MSIP_Label_92ea8e88-16c4-4b55-a945-7bd6248db4bf_Name">
    <vt:lpwstr>Internal</vt:lpwstr>
  </property>
  <property fmtid="{D5CDD505-2E9C-101B-9397-08002B2CF9AE}" pid="8" name="MSIP_Label_92ea8e88-16c4-4b55-a945-7bd6248db4bf_SiteId">
    <vt:lpwstr>22140e4c-d390-45c2-b297-a26c516dc461</vt:lpwstr>
  </property>
  <property fmtid="{D5CDD505-2E9C-101B-9397-08002B2CF9AE}" pid="9" name="MSIP_Label_92ea8e88-16c4-4b55-a945-7bd6248db4bf_ActionId">
    <vt:lpwstr>adb956dd-940b-4e8a-91bb-20f28b2a9b0a</vt:lpwstr>
  </property>
  <property fmtid="{D5CDD505-2E9C-101B-9397-08002B2CF9AE}" pid="10" name="MSIP_Label_92ea8e88-16c4-4b55-a945-7bd6248db4bf_ContentBits">
    <vt:lpwstr>0</vt:lpwstr>
  </property>
</Properties>
</file>