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3"/>
  </p:notesMasterIdLst>
  <p:sldIdLst>
    <p:sldId id="420" r:id="rId5"/>
    <p:sldId id="256" r:id="rId6"/>
    <p:sldId id="265" r:id="rId7"/>
    <p:sldId id="378" r:id="rId8"/>
    <p:sldId id="417" r:id="rId9"/>
    <p:sldId id="258" r:id="rId10"/>
    <p:sldId id="495" r:id="rId11"/>
    <p:sldId id="480" r:id="rId12"/>
    <p:sldId id="472" r:id="rId13"/>
    <p:sldId id="1448943589" r:id="rId14"/>
    <p:sldId id="486" r:id="rId15"/>
    <p:sldId id="489" r:id="rId16"/>
    <p:sldId id="474" r:id="rId17"/>
    <p:sldId id="494" r:id="rId18"/>
    <p:sldId id="475" r:id="rId19"/>
    <p:sldId id="476" r:id="rId20"/>
    <p:sldId id="490" r:id="rId21"/>
    <p:sldId id="491" r:id="rId22"/>
    <p:sldId id="487" r:id="rId23"/>
    <p:sldId id="469" r:id="rId24"/>
    <p:sldId id="492" r:id="rId25"/>
    <p:sldId id="428" r:id="rId26"/>
    <p:sldId id="496" r:id="rId27"/>
    <p:sldId id="497" r:id="rId28"/>
    <p:sldId id="395" r:id="rId29"/>
    <p:sldId id="396" r:id="rId30"/>
    <p:sldId id="409" r:id="rId31"/>
    <p:sldId id="41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24" userDrawn="1">
          <p15:clr>
            <a:srgbClr val="A4A3A4"/>
          </p15:clr>
        </p15:guide>
        <p15:guide id="2" pos="600" userDrawn="1">
          <p15:clr>
            <a:srgbClr val="A4A3A4"/>
          </p15:clr>
        </p15:guide>
        <p15:guide id="3" orient="horz" pos="17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75222B-3C30-5BC4-2F20-B994BBD68851}" name="Shepherd, Bob" initials="SB" userId="S::shepher5@nationwide.com::2cc110bb-d9da-47fe-bd8f-197523b8e866" providerId="AD"/>
  <p188:author id="{9A0A5C34-8099-D5C1-9961-7E5CA22BB349}" name="Guest User" initials="GU" userId="S::urn:spo:anon#b8721d50356ac2d51b9784b33416b79d8d33b4ded1a5797238d056d4d9499633::" providerId="AD"/>
  <p188:author id="{7E6EB148-7AEA-A5D4-4986-30FE02F9EDEC}" name="Shepherd, Bob" initials="SB" userId="S::SHEPHER5@nationwide.com::2cc110bb-d9da-47fe-bd8f-197523b8e866" providerId="AD"/>
  <p188:author id="{6F34CD4E-7F89-84B9-584C-639625721826}" name="Miller, Tracy" initials="MT" userId="S::millt49@nationwide.com::f6dc9783-ab63-4c5c-9922-f9b5911ff5b4" providerId="AD"/>
  <p188:author id="{288B9450-5BC5-772D-6358-D16B1AF3D097}" name="Wall, Akiko" initials="WA" userId="S::walla15@nationwide.com::a3b22fce-3b24-43e1-b02d-d7b24b46e9d3" providerId="AD"/>
  <p188:author id="{67D0FC51-512F-0677-37D5-EA68EEE800B6}" name="Guest User" initials="GU" userId="S::urn:spo:anon#66b5d5b386b7e24b9e014db38d0a3604a89fdb672e784659542d6777b326f69e::" providerId="AD"/>
  <p188:author id="{F321257B-A92C-49C2-8448-AEFA223F1395}" name="Tomblin, Julie S" initials="TJS" userId="S::tomblj1@nationwide.com::bb90851c-a0d5-4ff0-ab59-b1112db48d0b" providerId="AD"/>
  <p188:author id="{F7836D86-D744-199E-BDF9-AC0A01C30535}" name="Guest User" initials="GU" userId="S::urn:spo:anon#a67cac845c7a10e1009c1dcafdcdaa2d65e7de65a2f0dedeb60262229aab3c87::" providerId="AD"/>
  <p188:author id="{C2423F87-38C7-EE74-B7B1-332729CDB7B9}" name="Guest User" initials="GU" userId="S::urn:spo:anon#79b2435b8bd9667bc9b4cf2a7363772c417a9ef2f6870011274a3c3cb9122bf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ECFB2"/>
    <a:srgbClr val="008574"/>
    <a:srgbClr val="0047BB"/>
    <a:srgbClr val="131A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92"/>
    <p:restoredTop sz="65373" autoAdjust="0"/>
  </p:normalViewPr>
  <p:slideViewPr>
    <p:cSldViewPr snapToGrid="0">
      <p:cViewPr varScale="1">
        <p:scale>
          <a:sx n="74" d="100"/>
          <a:sy n="74" d="100"/>
        </p:scale>
        <p:origin x="2304" y="72"/>
      </p:cViewPr>
      <p:guideLst>
        <p:guide orient="horz" pos="2424"/>
        <p:guide pos="600"/>
        <p:guide orient="horz" pos="1728"/>
      </p:guideLst>
    </p:cSldViewPr>
  </p:slideViewPr>
  <p:notesTextViewPr>
    <p:cViewPr>
      <p:scale>
        <a:sx n="1" d="1"/>
        <a:sy n="1" d="1"/>
      </p:scale>
      <p:origin x="0" y="0"/>
    </p:cViewPr>
  </p:notesTextViewPr>
  <p:notesViewPr>
    <p:cSldViewPr snapToGrid="0">
      <p:cViewPr varScale="1">
        <p:scale>
          <a:sx n="91" d="100"/>
          <a:sy n="91" d="100"/>
        </p:scale>
        <p:origin x="4096"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1.9168927862242929E-2"/>
          <c:y val="6.430024578619363E-2"/>
          <c:w val="0.97188557246871032"/>
          <c:h val="0.87139950842761271"/>
        </c:manualLayout>
      </c:layout>
      <c:barChart>
        <c:barDir val="col"/>
        <c:grouping val="clustered"/>
        <c:varyColors val="0"/>
        <c:ser>
          <c:idx val="0"/>
          <c:order val="0"/>
          <c:tx>
            <c:strRef>
              <c:f>Sheet1!$B$1</c:f>
              <c:strCache>
                <c:ptCount val="1"/>
                <c:pt idx="0">
                  <c:v>Series 1</c:v>
                </c:pt>
              </c:strCache>
            </c:strRef>
          </c:tx>
          <c:spPr>
            <a:solidFill>
              <a:schemeClr val="accent1">
                <a:tint val="65000"/>
              </a:schemeClr>
            </a:solidFill>
            <a:ln>
              <a:noFill/>
            </a:ln>
            <a:effectLst/>
          </c:spPr>
          <c:invertIfNegative val="0"/>
          <c:cat>
            <c:strRef>
              <c:f>Sheet1!$A$2:$A$5</c:f>
              <c:strCache>
                <c:ptCount val="3"/>
                <c:pt idx="0">
                  <c:v>3% to 4%</c:v>
                </c:pt>
                <c:pt idx="1">
                  <c:v>7% to 8%</c:v>
                </c:pt>
                <c:pt idx="2">
                  <c:v>9% to 10%</c:v>
                </c:pt>
              </c:strCache>
            </c:strRef>
          </c:cat>
          <c:val>
            <c:numRef>
              <c:f>Sheet1!$B$2:$B$5</c:f>
              <c:numCache>
                <c:formatCode>General</c:formatCode>
                <c:ptCount val="4"/>
                <c:pt idx="0">
                  <c:v>153</c:v>
                </c:pt>
                <c:pt idx="1">
                  <c:v>357</c:v>
                </c:pt>
                <c:pt idx="2">
                  <c:v>459</c:v>
                </c:pt>
              </c:numCache>
            </c:numRef>
          </c:val>
          <c:extLst>
            <c:ext xmlns:c16="http://schemas.microsoft.com/office/drawing/2014/chart" uri="{C3380CC4-5D6E-409C-BE32-E72D297353CC}">
              <c16:uniqueId val="{00000000-AA5E-CD45-B5CA-7B702FE18734}"/>
            </c:ext>
          </c:extLst>
        </c:ser>
        <c:ser>
          <c:idx val="1"/>
          <c:order val="1"/>
          <c:tx>
            <c:strRef>
              <c:f>Sheet1!$C$1</c:f>
              <c:strCache>
                <c:ptCount val="1"/>
                <c:pt idx="0">
                  <c:v>Series 2</c:v>
                </c:pt>
              </c:strCache>
            </c:strRef>
          </c:tx>
          <c:spPr>
            <a:solidFill>
              <a:schemeClr val="accent1"/>
            </a:solidFill>
            <a:ln>
              <a:noFill/>
            </a:ln>
            <a:effectLst/>
          </c:spPr>
          <c:invertIfNegative val="0"/>
          <c:cat>
            <c:strRef>
              <c:f>Sheet1!$A$2:$A$5</c:f>
              <c:strCache>
                <c:ptCount val="3"/>
                <c:pt idx="0">
                  <c:v>3% to 4%</c:v>
                </c:pt>
                <c:pt idx="1">
                  <c:v>7% to 8%</c:v>
                </c:pt>
                <c:pt idx="2">
                  <c:v>9% to 10%</c:v>
                </c:pt>
              </c:strCache>
            </c:strRef>
          </c:cat>
          <c:val>
            <c:numRef>
              <c:f>Sheet1!$C$2:$C$5</c:f>
              <c:numCache>
                <c:formatCode>General</c:formatCode>
                <c:ptCount val="4"/>
                <c:pt idx="0">
                  <c:v>204</c:v>
                </c:pt>
                <c:pt idx="1">
                  <c:v>408</c:v>
                </c:pt>
                <c:pt idx="2">
                  <c:v>510</c:v>
                </c:pt>
              </c:numCache>
            </c:numRef>
          </c:val>
          <c:extLst>
            <c:ext xmlns:c16="http://schemas.microsoft.com/office/drawing/2014/chart" uri="{C3380CC4-5D6E-409C-BE32-E72D297353CC}">
              <c16:uniqueId val="{00000001-AA5E-CD45-B5CA-7B702FE18734}"/>
            </c:ext>
          </c:extLst>
        </c:ser>
        <c:ser>
          <c:idx val="2"/>
          <c:order val="2"/>
          <c:tx>
            <c:strRef>
              <c:f>Sheet1!$D$1</c:f>
              <c:strCache>
                <c:ptCount val="1"/>
                <c:pt idx="0">
                  <c:v>Column1</c:v>
                </c:pt>
              </c:strCache>
            </c:strRef>
          </c:tx>
          <c:spPr>
            <a:solidFill>
              <a:schemeClr val="accent1">
                <a:shade val="65000"/>
              </a:schemeClr>
            </a:solidFill>
            <a:ln>
              <a:noFill/>
            </a:ln>
            <a:effectLst/>
          </c:spPr>
          <c:invertIfNegative val="0"/>
          <c:cat>
            <c:strRef>
              <c:f>Sheet1!$A$2:$A$5</c:f>
              <c:strCache>
                <c:ptCount val="3"/>
                <c:pt idx="0">
                  <c:v>3% to 4%</c:v>
                </c:pt>
                <c:pt idx="1">
                  <c:v>7% to 8%</c:v>
                </c:pt>
                <c:pt idx="2">
                  <c:v>9% to 10%</c:v>
                </c:pt>
              </c:strCache>
            </c:strRef>
          </c:cat>
          <c:val>
            <c:numRef>
              <c:f>Sheet1!$D$2:$D$5</c:f>
              <c:numCache>
                <c:formatCode>General</c:formatCode>
                <c:ptCount val="4"/>
              </c:numCache>
            </c:numRef>
          </c:val>
          <c:extLst>
            <c:ext xmlns:c16="http://schemas.microsoft.com/office/drawing/2014/chart" uri="{C3380CC4-5D6E-409C-BE32-E72D297353CC}">
              <c16:uniqueId val="{00000002-AA5E-CD45-B5CA-7B702FE18734}"/>
            </c:ext>
          </c:extLst>
        </c:ser>
        <c:dLbls>
          <c:showLegendKey val="0"/>
          <c:showVal val="0"/>
          <c:showCatName val="0"/>
          <c:showSerName val="0"/>
          <c:showPercent val="0"/>
          <c:showBubbleSize val="0"/>
        </c:dLbls>
        <c:gapWidth val="219"/>
        <c:overlap val="-27"/>
        <c:axId val="187616287"/>
        <c:axId val="186789679"/>
      </c:barChart>
      <c:catAx>
        <c:axId val="187616287"/>
        <c:scaling>
          <c:orientation val="minMax"/>
        </c:scaling>
        <c:delete val="1"/>
        <c:axPos val="b"/>
        <c:numFmt formatCode="General" sourceLinked="1"/>
        <c:majorTickMark val="none"/>
        <c:minorTickMark val="none"/>
        <c:tickLblPos val="nextTo"/>
        <c:crossAx val="186789679"/>
        <c:crosses val="autoZero"/>
        <c:auto val="1"/>
        <c:lblAlgn val="ctr"/>
        <c:lblOffset val="100"/>
        <c:noMultiLvlLbl val="0"/>
      </c:catAx>
      <c:valAx>
        <c:axId val="186789679"/>
        <c:scaling>
          <c:orientation val="minMax"/>
        </c:scaling>
        <c:delete val="1"/>
        <c:axPos val="l"/>
        <c:numFmt formatCode="General" sourceLinked="1"/>
        <c:majorTickMark val="none"/>
        <c:minorTickMark val="none"/>
        <c:tickLblPos val="nextTo"/>
        <c:crossAx val="187616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5A84FC-3C2A-4E12-AB47-FDA93F9E49DD}" type="datetimeFigureOut">
              <a:rPr lang="en-US" smtClean="0"/>
              <a:t>10/12/2023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017EC0-A253-4597-A6B1-1C01674A0538}" type="slidenum">
              <a:rPr lang="en-US" smtClean="0"/>
              <a:t>‹#›</a:t>
            </a:fld>
            <a:endParaRPr lang="en-US"/>
          </a:p>
        </p:txBody>
      </p:sp>
    </p:spTree>
    <p:extLst>
      <p:ext uri="{BB962C8B-B14F-4D97-AF65-F5344CB8AC3E}">
        <p14:creationId xmlns:p14="http://schemas.microsoft.com/office/powerpoint/2010/main" val="426781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investopedia.com/terms/d/dti.asp" TargetMode="External"/><Relationship Id="rId3" Type="http://schemas.openxmlformats.org/officeDocument/2006/relationships/hyperlink" Target="https://www.cbpp.org/research/social-security/top-ten-facts-about-social-security" TargetMode="External"/><Relationship Id="rId7" Type="http://schemas.openxmlformats.org/officeDocument/2006/relationships/hyperlink" Target="https://www.investopedia.com/ask/answers/081214/whats-considered-be-good-debttoincome-dti-ratio.asp"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consumerfinance.gov/ask-cfpb/what-is-a-debt-to-income-ratio-en-179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296863"/>
            <a:ext cx="4597400" cy="2586037"/>
          </a:xfrm>
        </p:spPr>
      </p:sp>
      <p:sp>
        <p:nvSpPr>
          <p:cNvPr id="3" name="Notes Placeholder 2"/>
          <p:cNvSpPr>
            <a:spLocks noGrp="1"/>
          </p:cNvSpPr>
          <p:nvPr>
            <p:ph type="body" idx="1"/>
          </p:nvPr>
        </p:nvSpPr>
        <p:spPr>
          <a:xfrm>
            <a:off x="685800" y="3028950"/>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t>Revise estas instrucciones y elimine esta dispositiva antes de la presentación.</a:t>
            </a:r>
          </a:p>
        </p:txBody>
      </p:sp>
    </p:spTree>
    <p:extLst>
      <p:ext uri="{BB962C8B-B14F-4D97-AF65-F5344CB8AC3E}">
        <p14:creationId xmlns:p14="http://schemas.microsoft.com/office/powerpoint/2010/main" val="1215846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mn-lt"/>
                <a:cs typeface="Arial" panose="020B0604020202020204" pitchFamily="34" charset="0"/>
              </a:rPr>
              <a:t>Para hacer eso, primero debes asegurarte de estar inscrito en tu plan de retiro.  Este te permitirá ahorrar para el retiro poco a poco. Cuanto más pronto comiences a contribuir a tu plan, y a medida que contribuyas constantemente, mejor podrás aprovechar los beneficios, de los cuales hablaremos enseguida. Si tienes contribuciones que se toman de tus cheques de pago, también puedes hacerlo automáticamente sin tener que pensar en apartar dinero.</a:t>
            </a:r>
          </a:p>
        </p:txBody>
      </p:sp>
      <p:sp>
        <p:nvSpPr>
          <p:cNvPr id="4" name="Slide Number Placeholder 3"/>
          <p:cNvSpPr>
            <a:spLocks noGrp="1"/>
          </p:cNvSpPr>
          <p:nvPr>
            <p:ph type="sldNum" sz="quarter" idx="5"/>
          </p:nvPr>
        </p:nvSpPr>
        <p:spPr/>
        <p:txBody>
          <a:bodyPr/>
          <a:lstStyle/>
          <a:p>
            <a:fld id="{8848ACD5-8426-445E-8541-60F110273670}" type="slidenum">
              <a:rPr lang="en-US" smtClean="0"/>
              <a:t>10</a:t>
            </a:fld>
            <a:endParaRPr lang="en-US"/>
          </a:p>
        </p:txBody>
      </p:sp>
    </p:spTree>
    <p:extLst>
      <p:ext uri="{BB962C8B-B14F-4D97-AF65-F5344CB8AC3E}">
        <p14:creationId xmlns:p14="http://schemas.microsoft.com/office/powerpoint/2010/main" val="195470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latin typeface="+mn-lt"/>
              </a:rPr>
              <a:t>&lt; OPCIONAL: Solamente para uso del sector público e institucional</a:t>
            </a:r>
            <a:r>
              <a:rPr lang="es-MX" sz="1200" b="0" i="0" u="none" strike="noStrike" dirty="0">
                <a:solidFill>
                  <a:srgbClr val="000000"/>
                </a:solidFill>
                <a:latin typeface="+mn-lt"/>
              </a:rPr>
              <a:t>&gt;</a:t>
            </a:r>
          </a:p>
          <a:p>
            <a:endParaRPr lang="en-US" dirty="0">
              <a:latin typeface="+mn-lt"/>
            </a:endParaRPr>
          </a:p>
          <a:p>
            <a:r>
              <a:rPr lang="es-MX" dirty="0">
                <a:latin typeface="+mn-lt"/>
              </a:rPr>
              <a:t>Contribuir a un plan de retiro es una excelente forma de llenar un déficit de ingresos que de otra manera tendrías en el retiro. Ya sea que tu empleador patrocine un plan de retiro o que sea un beneficio que ofrezca una organización a la que pertenezcas, invertir de esta forma te permite acumular ahorros a través del tiempo. Y este tiene beneficios importantes, tales como ventajas fiscales, capitalización y algo llamado promediación de costos, la cual promedia los costos que pagas por tus inversiones.  </a:t>
            </a:r>
          </a:p>
          <a:p>
            <a:pPr marL="171450" indent="-171450">
              <a:buFont typeface="Arial" panose="020B0604020202020204" pitchFamily="34" charset="0"/>
              <a:buChar char="•"/>
            </a:pPr>
            <a:endParaRPr lang="en-US" dirty="0">
              <a:latin typeface="+mn-lt"/>
            </a:endParaRPr>
          </a:p>
          <a:p>
            <a:pPr marL="0" indent="0">
              <a:buFont typeface="Arial" panose="020B0604020202020204" pitchFamily="34" charset="0"/>
              <a:buNone/>
            </a:pPr>
            <a:r>
              <a:rPr lang="es-MX" dirty="0">
                <a:latin typeface="+mn-lt"/>
              </a:rPr>
              <a:t>Veamos qué significa cada uno de estos. </a:t>
            </a:r>
          </a:p>
        </p:txBody>
      </p:sp>
      <p:sp>
        <p:nvSpPr>
          <p:cNvPr id="4" name="Slide Number Placeholder 3"/>
          <p:cNvSpPr>
            <a:spLocks noGrp="1"/>
          </p:cNvSpPr>
          <p:nvPr>
            <p:ph type="sldNum" sz="quarter" idx="5"/>
          </p:nvPr>
        </p:nvSpPr>
        <p:spPr/>
        <p:txBody>
          <a:bodyPr/>
          <a:lstStyle/>
          <a:p>
            <a:fld id="{C4017EC0-A253-4597-A6B1-1C01674A0538}" type="slidenum">
              <a:rPr lang="en-US" smtClean="0"/>
              <a:t>11</a:t>
            </a:fld>
            <a:endParaRPr lang="en-US"/>
          </a:p>
        </p:txBody>
      </p:sp>
    </p:spTree>
    <p:extLst>
      <p:ext uri="{BB962C8B-B14F-4D97-AF65-F5344CB8AC3E}">
        <p14:creationId xmlns:p14="http://schemas.microsoft.com/office/powerpoint/2010/main" val="411524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latin typeface="+mn-lt"/>
              </a:rPr>
              <a:t>&lt; OPCIONAL: Solamente para usarse en mercados emergentes y SS&amp;C&gt;</a:t>
            </a:r>
          </a:p>
          <a:p>
            <a:endParaRPr lang="en-US" dirty="0">
              <a:latin typeface="+mn-lt"/>
            </a:endParaRPr>
          </a:p>
          <a:p>
            <a:pPr>
              <a:defRPr/>
            </a:pPr>
            <a:r>
              <a:rPr lang="es-MX" dirty="0">
                <a:latin typeface="+mn-lt"/>
              </a:rPr>
              <a:t>Contribuir a un plan de retiro es una excelente forma de llenar un déficit de ingresos que de otra manera tendrías en el retiro. Ya sea que tu empleador patrocine un plan de retiro o que sea un beneficio que ofrezca una organización a la que pertenezcas, invertir de esta forma te permite acumular ahorros a través del tiempo. Y tiene importantes beneficios, tales como: </a:t>
            </a:r>
          </a:p>
          <a:p>
            <a:pPr marL="171450" indent="-171450">
              <a:buFont typeface="Arial" panose="020B0604020202020204" pitchFamily="34" charset="0"/>
              <a:buChar char="•"/>
            </a:pPr>
            <a:endParaRPr lang="en-US" dirty="0">
              <a:latin typeface="+mn-lt"/>
            </a:endParaRPr>
          </a:p>
          <a:p>
            <a:pPr marL="171450" indent="-171450">
              <a:buFont typeface="Arial" panose="020B0604020202020204" pitchFamily="34" charset="0"/>
              <a:buChar char="•"/>
            </a:pPr>
            <a:r>
              <a:rPr lang="es-MX" dirty="0">
                <a:latin typeface="+mn-lt"/>
              </a:rPr>
              <a:t>Ventajas fiscales</a:t>
            </a:r>
          </a:p>
          <a:p>
            <a:pPr marL="171450" indent="-171450">
              <a:buFont typeface="Arial" panose="020B0604020202020204" pitchFamily="34" charset="0"/>
              <a:buChar char="•"/>
            </a:pPr>
            <a:endParaRPr lang="en-US" dirty="0">
              <a:latin typeface="+mn-lt"/>
            </a:endParaRPr>
          </a:p>
          <a:p>
            <a:pPr marL="171450" indent="-171450">
              <a:buFont typeface="Arial" panose="020B0604020202020204" pitchFamily="34" charset="0"/>
              <a:buChar char="•"/>
            </a:pPr>
            <a:r>
              <a:rPr lang="es-MX" dirty="0">
                <a:latin typeface="+mn-lt"/>
              </a:rPr>
              <a:t>Capitalización</a:t>
            </a:r>
          </a:p>
          <a:p>
            <a:pPr marL="171450" indent="-171450">
              <a:buFont typeface="Arial" panose="020B0604020202020204" pitchFamily="34" charset="0"/>
              <a:buChar char="•"/>
            </a:pPr>
            <a:endParaRPr lang="en-US" dirty="0">
              <a:latin typeface="+mn-lt"/>
            </a:endParaRPr>
          </a:p>
          <a:p>
            <a:pPr marL="171450" indent="-171450">
              <a:buFont typeface="Arial" panose="020B0604020202020204" pitchFamily="34" charset="0"/>
              <a:buChar char="•"/>
            </a:pPr>
            <a:r>
              <a:rPr lang="es-MX" dirty="0">
                <a:latin typeface="+mn-lt"/>
              </a:rPr>
              <a:t>Promediación del costo de tus inversiones, lo cual se denomina promediación del costo</a:t>
            </a:r>
          </a:p>
          <a:p>
            <a:pPr marL="0" indent="0">
              <a:buFont typeface="Arial" panose="020B0604020202020204" pitchFamily="34" charset="0"/>
              <a:buNone/>
            </a:pPr>
            <a:endParaRPr lang="en-US" dirty="0">
              <a:latin typeface="+mn-lt"/>
            </a:endParaRPr>
          </a:p>
          <a:p>
            <a:pPr marL="171450" indent="-171450">
              <a:buFont typeface="Arial" panose="020B0604020202020204" pitchFamily="34" charset="0"/>
              <a:buChar char="•"/>
            </a:pPr>
            <a:r>
              <a:rPr lang="es-MX" dirty="0">
                <a:latin typeface="+mn-lt"/>
              </a:rPr>
              <a:t>Una posible contribución correspondiente del empleador; verifica con el tuyo si ofrece esta</a:t>
            </a:r>
          </a:p>
          <a:p>
            <a:pPr marL="171450" indent="-171450">
              <a:buFont typeface="Arial" panose="020B0604020202020204" pitchFamily="34" charset="0"/>
              <a:buChar char="•"/>
            </a:pPr>
            <a:endParaRPr lang="en-US" dirty="0">
              <a:latin typeface="+mn-lt"/>
            </a:endParaRPr>
          </a:p>
          <a:p>
            <a:pPr marL="0" indent="0">
              <a:buFont typeface="Arial" panose="020B0604020202020204" pitchFamily="34" charset="0"/>
              <a:buNone/>
            </a:pPr>
            <a:r>
              <a:rPr lang="es-MX" dirty="0">
                <a:latin typeface="+mn-lt"/>
              </a:rPr>
              <a:t>Veamos qué significa cada uno de estos. </a:t>
            </a:r>
          </a:p>
        </p:txBody>
      </p:sp>
      <p:sp>
        <p:nvSpPr>
          <p:cNvPr id="4" name="Slide Number Placeholder 3"/>
          <p:cNvSpPr>
            <a:spLocks noGrp="1"/>
          </p:cNvSpPr>
          <p:nvPr>
            <p:ph type="sldNum" sz="quarter" idx="5"/>
          </p:nvPr>
        </p:nvSpPr>
        <p:spPr/>
        <p:txBody>
          <a:bodyPr/>
          <a:lstStyle/>
          <a:p>
            <a:fld id="{C4017EC0-A253-4597-A6B1-1C01674A0538}" type="slidenum">
              <a:rPr lang="en-US" smtClean="0"/>
              <a:t>12</a:t>
            </a:fld>
            <a:endParaRPr lang="en-US"/>
          </a:p>
        </p:txBody>
      </p:sp>
    </p:spTree>
    <p:extLst>
      <p:ext uri="{BB962C8B-B14F-4D97-AF65-F5344CB8AC3E}">
        <p14:creationId xmlns:p14="http://schemas.microsoft.com/office/powerpoint/2010/main" val="1341120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dirty="0">
                <a:latin typeface="+mn-lt"/>
              </a:rPr>
              <a:t>Primero, hay importantes ventajas fiscales por contribuir a un plan de retiro elegible. Estas ventajas fiscales pueden ayudar a conservar más de tu dinero en lugar de pagarlo al gobierno. </a:t>
            </a:r>
          </a:p>
          <a:p>
            <a:endParaRPr lang="en-US" sz="1200" dirty="0">
              <a:latin typeface="+mn-lt"/>
            </a:endParaRPr>
          </a:p>
          <a:p>
            <a:pPr marL="171450" indent="-171450">
              <a:buFont typeface="Arial" panose="020B0604020202020204" pitchFamily="34" charset="0"/>
              <a:buChar char="•"/>
            </a:pPr>
            <a:r>
              <a:rPr lang="es-MX" sz="1200" dirty="0">
                <a:latin typeface="+mn-lt"/>
              </a:rPr>
              <a:t>Su contribuyes a un plan de retiro tradicional tal como un 401(k), 403(b) o 457(b), esto puede reducir tus impuestos federales sobre los ingresos actuales para el año en que contribuyes. Eso es porque tus contribuciones se toman de tus cheques de pago antes de deducir impuestos, lo cual significa que no pagas impuestos sobe ellas al hacerlas. Y cualquier ganancia que el dinero genere puede continuar creciendo libre de impuestos en tu cuenta. Pagas impuestos sobre tus contribuciones cuando las retires más tarde. </a:t>
            </a:r>
            <a:r>
              <a:rPr lang="es-MX" sz="1200" baseline="30000" dirty="0">
                <a:latin typeface="+mn-lt"/>
              </a:rPr>
              <a:t>1</a:t>
            </a:r>
          </a:p>
          <a:p>
            <a:pPr marL="171450" indent="-171450">
              <a:buFont typeface="Arial" panose="020B0604020202020204" pitchFamily="34" charset="0"/>
              <a:buChar char="•"/>
            </a:pPr>
            <a:endParaRPr lang="en-US" sz="1200" dirty="0">
              <a:latin typeface="+mn-lt"/>
            </a:endParaRPr>
          </a:p>
          <a:p>
            <a:pPr marL="171450" indent="-171450">
              <a:buFont typeface="Arial" panose="020B0604020202020204" pitchFamily="34" charset="0"/>
              <a:buChar char="•"/>
            </a:pPr>
            <a:r>
              <a:rPr lang="es-MX" sz="1200" dirty="0">
                <a:latin typeface="+mn-lt"/>
              </a:rPr>
              <a:t>Por otra parte, si contribuyes a una cuenta Roth tal como Roth 401(k), 403(b) o 457(b), pagas impuestos sobre tus contribuciones cuando las hagas. Debido a que tus contribuciones se toman después de deducir impuestos, estas no reducirán tus impuestos sobre los ingresos para el año actual. Pero el beneficio es que no pagarás impuestos sobre ellas, o sobre cualquier ganancia que generen, cuando las retires, siempre y cuando cumplas ciertos requisitos. </a:t>
            </a:r>
            <a:r>
              <a:rPr lang="es-MX" sz="1200" baseline="30000" dirty="0">
                <a:latin typeface="+mn-lt"/>
              </a:rPr>
              <a:t>2</a:t>
            </a:r>
            <a:r>
              <a:rPr lang="es-MX" sz="1200" dirty="0">
                <a:latin typeface="+mn-lt"/>
              </a:rPr>
              <a:t> </a:t>
            </a:r>
          </a:p>
          <a:p>
            <a:pPr marL="171450" indent="-171450">
              <a:buFont typeface="Arial" panose="020B0604020202020204" pitchFamily="34" charset="0"/>
              <a:buChar char="•"/>
            </a:pPr>
            <a:endParaRPr lang="en-US" sz="12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dirty="0">
                <a:latin typeface="+mn-lt"/>
              </a:rPr>
              <a:t>En cualquier caso, los retiros que hagas antes de la edad de 59½ años pueden estar sujetos al 10 % de penalización por retiro temprano. Hay excepciones, dependiendo de tu plan y las circunstancias, de manera que verifica con el patrocinador de tu plan, ya sea este tu empleador u otra organización. </a:t>
            </a:r>
          </a:p>
          <a:p>
            <a:endParaRPr lang="en-US" sz="1200" dirty="0">
              <a:latin typeface="+mn-lt"/>
            </a:endParaRPr>
          </a:p>
          <a:p>
            <a:pPr marL="171450" lvl="0" indent="-171450">
              <a:buFont typeface="Arial" panose="020B0604020202020204" pitchFamily="34" charset="0"/>
              <a:buChar char="•"/>
            </a:pPr>
            <a:r>
              <a:rPr lang="es-MX" sz="1200" dirty="0">
                <a:solidFill>
                  <a:schemeClr val="tx1"/>
                </a:solidFill>
                <a:latin typeface="+mn-lt"/>
                <a:ea typeface="+mn-ea"/>
                <a:cs typeface="+mn-cs"/>
              </a:rPr>
              <a:t>Finalmente, el IRS ofrece un incentivo llamado Crédito del ahorrador. Este es un crédito fiscal para participantes calificados que hacen contribuciones a un plan de retiro o IRA elegible. </a:t>
            </a:r>
            <a:r>
              <a:rPr lang="es-MX" sz="1200" baseline="30000" dirty="0">
                <a:solidFill>
                  <a:schemeClr val="tx1"/>
                </a:solidFill>
                <a:latin typeface="+mn-lt"/>
                <a:ea typeface="+mn-ea"/>
                <a:cs typeface="+mn-cs"/>
              </a:rPr>
              <a:t>3</a:t>
            </a:r>
            <a:r>
              <a:rPr lang="es-MX" sz="1200" dirty="0">
                <a:solidFill>
                  <a:schemeClr val="tx1"/>
                </a:solidFill>
                <a:latin typeface="+mn-lt"/>
                <a:ea typeface="+mn-ea"/>
                <a:cs typeface="+mn-cs"/>
              </a:rPr>
              <a:t> Dependiendo de tus ingresos brutos ajustados, puedes calificar para un crédito del 10 %, 20 % o 50 % de tus contribuciones a un plan elegible. El crédito máximo que puedes obtener es $1,000 (o $2,000 si declaras conjuntamente). Deber tener al menos 18 años y no puedes ser estudiante de tiempo completo ni que otra persona te reclame como dependiente en su declaración de devolución de impuestos. </a:t>
            </a:r>
          </a:p>
          <a:p>
            <a:pPr marL="0" lvl="0" indent="0">
              <a:buFont typeface="Arial" panose="020B0604020202020204" pitchFamily="34" charset="0"/>
              <a:buNone/>
            </a:pPr>
            <a:endParaRPr lang="en-US" sz="1200" kern="1200" baseline="30000" dirty="0">
              <a:solidFill>
                <a:schemeClr val="tx1"/>
              </a:solidFill>
              <a:effectLst/>
              <a:latin typeface="+mn-lt"/>
              <a:ea typeface="+mn-ea"/>
              <a:cs typeface="+mn-cs"/>
            </a:endParaRPr>
          </a:p>
          <a:p>
            <a:pPr>
              <a:defRPr/>
            </a:pPr>
            <a:endParaRPr lang="en-US" sz="1200" baseline="30000" dirty="0">
              <a:latin typeface="+mn-lt"/>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200" baseline="30000" dirty="0">
                <a:latin typeface="+mn-lt"/>
                <a:ea typeface="Calibri" panose="020F0502020204030204" pitchFamily="34" charset="0"/>
                <a:cs typeface="Calibri"/>
              </a:rPr>
              <a:t>1</a:t>
            </a:r>
            <a:r>
              <a:rPr lang="es-MX" sz="1200" dirty="0">
                <a:latin typeface="+mn-lt"/>
                <a:ea typeface="Calibri" panose="020F0502020204030204" pitchFamily="34" charset="0"/>
                <a:cs typeface="Calibri"/>
              </a:rPr>
              <a:t> </a:t>
            </a:r>
            <a:r>
              <a:rPr lang="es-MX" sz="1200" dirty="0"/>
              <a:t>Los </a:t>
            </a:r>
            <a:r>
              <a:rPr lang="es-MX" sz="1200" dirty="0">
                <a:latin typeface="Arial" panose="020B0604020202020204" pitchFamily="34" charset="0"/>
                <a:ea typeface="Calibri" panose="020F0502020204030204" pitchFamily="34" charset="0"/>
                <a:cs typeface="Arial" panose="020B0604020202020204" pitchFamily="34" charset="0"/>
              </a:rPr>
              <a:t>retiros hechos antes de la edad de 59½ años pueden estar sujetos a una penalización del 10 %. Pueden hacerse retiros de un plan 457(b) sin penalización si ya no estás empleado por el patrocinador del plan, independientemente de la edad, o debido a una dificultad que califique.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mn-lt"/>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200" baseline="30000" dirty="0">
                <a:latin typeface="+mn-lt"/>
                <a:ea typeface="Calibri" panose="020F0502020204030204" pitchFamily="34" charset="0"/>
                <a:cs typeface="Calibri"/>
              </a:rPr>
              <a:t>2</a:t>
            </a:r>
            <a:r>
              <a:rPr lang="es-MX" sz="1200" dirty="0">
                <a:latin typeface="+mn-lt"/>
                <a:ea typeface="Calibri" panose="020F0502020204030204" pitchFamily="34" charset="0"/>
                <a:cs typeface="Calibri"/>
              </a:rPr>
              <a:t> Las contribuciones Roth siempre se retiran libres de impuestos. Pueden retirarse ganancias libres de impuestos si la cuenta ha estado abierta durante al menos 5 años y se cumple una o más de las siguientes condiciones: edad de 59½ años o más, discapacidad, compra calificada de casa por primera vez o muerte.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200" baseline="30000" dirty="0">
                <a:solidFill>
                  <a:schemeClr val="tx1"/>
                </a:solidFill>
                <a:latin typeface="+mn-lt"/>
                <a:cs typeface="Calibri"/>
              </a:rPr>
              <a:t>3</a:t>
            </a:r>
            <a:r>
              <a:rPr lang="es-MX" sz="1200" dirty="0">
                <a:solidFill>
                  <a:schemeClr val="tx1"/>
                </a:solidFill>
                <a:latin typeface="+mn-lt"/>
                <a:cs typeface="Calibri"/>
              </a:rPr>
              <a:t> Retirement Savings Contributions Credit (Saver’s Credit), IRS.gov, irs.gov/retirement-plans/plan-participant-employee/retirement (3 de mayo de 2023). </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4017EC0-A253-4597-A6B1-1C01674A0538}" type="slidenum">
              <a:rPr lang="en-US" smtClean="0"/>
              <a:t>13</a:t>
            </a:fld>
            <a:endParaRPr lang="en-US"/>
          </a:p>
        </p:txBody>
      </p:sp>
    </p:spTree>
    <p:extLst>
      <p:ext uri="{BB962C8B-B14F-4D97-AF65-F5344CB8AC3E}">
        <p14:creationId xmlns:p14="http://schemas.microsoft.com/office/powerpoint/2010/main" val="3689376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mn-lt"/>
                <a:ea typeface="Calibri"/>
                <a:cs typeface="Arial"/>
              </a:rPr>
              <a:t>Hacer contribuciones regulares también trae un tercer beneficio: promediar los precios que pagas por inversiones. Esto se denomina como promediación de costos. Significa que a medida que contribuyes, estás comprando más acciones cuando los precios son bajos y menos cuando son altos. Hacer esto también puede ayudar a protegerte de las alzas y bajas del mercado. </a:t>
            </a:r>
          </a:p>
        </p:txBody>
      </p:sp>
      <p:sp>
        <p:nvSpPr>
          <p:cNvPr id="4" name="Slide Number Placeholder 3"/>
          <p:cNvSpPr>
            <a:spLocks noGrp="1"/>
          </p:cNvSpPr>
          <p:nvPr>
            <p:ph type="sldNum" sz="quarter" idx="5"/>
          </p:nvPr>
        </p:nvSpPr>
        <p:spPr/>
        <p:txBody>
          <a:bodyPr/>
          <a:lstStyle/>
          <a:p>
            <a:fld id="{C4017EC0-A253-4597-A6B1-1C01674A0538}" type="slidenum">
              <a:rPr lang="en-US" smtClean="0"/>
              <a:t>14</a:t>
            </a:fld>
            <a:endParaRPr lang="en-US"/>
          </a:p>
        </p:txBody>
      </p:sp>
    </p:spTree>
    <p:extLst>
      <p:ext uri="{BB962C8B-B14F-4D97-AF65-F5344CB8AC3E}">
        <p14:creationId xmlns:p14="http://schemas.microsoft.com/office/powerpoint/2010/main" val="394055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mn-lt"/>
                <a:ea typeface="Calibri" panose="020F0502020204030204" pitchFamily="34" charset="0"/>
                <a:cs typeface="Calibri"/>
              </a:rPr>
              <a:t>Un segundo beneficio importante de contribuir a tu plan se llama capitalización. Cuando tus inversiones ganan dinero, esas ganancias se reinvierten en tu cuenta para ganar más.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mn-lt"/>
                <a:ea typeface="Calibri" panose="020F0502020204030204" pitchFamily="34" charset="0"/>
                <a:cs typeface="Calibri"/>
              </a:rPr>
              <a:t>Aquí tienes un ejemplo para ilustrar esto. Este inversionista invierte $3,000 hoy y tiene una tasa de crecimiento anual del 7 %. Sin ahorrar ningún dinero adicional, después de 30 años el inversionista tendría $22,836.77.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cs typeface="Calibri"/>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MX" sz="1200" dirty="0">
                <a:latin typeface="+mn-lt"/>
                <a:ea typeface="Calibri" panose="020F0502020204030204" pitchFamily="34" charset="0"/>
                <a:cs typeface="Calibri"/>
              </a:rPr>
              <a:t>Puesto que la capitalización suma el dinero que ahorras con el tiempo, necesitas menos dinero de tu bolsillo para alcanzar tu objetivo. De hecho, en el futuro, tu cuenta podría incluso comenzar a crecer más a partir de la capitalización que del dinero que inviertes, una vez que el saldo alcanza un punto clave.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cs typeface="Calibri"/>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MX" sz="1200" dirty="0">
                <a:latin typeface="+mn-lt"/>
              </a:rPr>
              <a:t>Lo que la capitalización realmente necesita para funcionar es tiempo. Inscribirte y contribuir a tu plan ahora es importante porque cuanto más tiempo se invierta tu dinero, más oportunidad tiene de crecer.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baseline="300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MX" sz="1200" dirty="0">
                <a:latin typeface="+mn-lt"/>
              </a:rPr>
              <a:t>FUENTE:</a:t>
            </a:r>
          </a:p>
          <a:p>
            <a:pPr marL="0" marR="0">
              <a:lnSpc>
                <a:spcPct val="107000"/>
              </a:lnSpc>
              <a:spcBef>
                <a:spcPts val="0"/>
              </a:spcBef>
              <a:spcAft>
                <a:spcPts val="800"/>
              </a:spcAft>
            </a:pPr>
            <a:r>
              <a:rPr lang="es-MX" sz="1200" dirty="0">
                <a:latin typeface="+mn-lt"/>
              </a:rPr>
              <a:t>"Compound Interest Calculator," investor.gov/financial-tools-calculators/calculators/compound-interest-calculator (consultado el 3 de febrero de 2023).</a:t>
            </a:r>
          </a:p>
        </p:txBody>
      </p:sp>
      <p:sp>
        <p:nvSpPr>
          <p:cNvPr id="4" name="Slide Number Placeholder 3"/>
          <p:cNvSpPr>
            <a:spLocks noGrp="1"/>
          </p:cNvSpPr>
          <p:nvPr>
            <p:ph type="sldNum" sz="quarter" idx="5"/>
          </p:nvPr>
        </p:nvSpPr>
        <p:spPr/>
        <p:txBody>
          <a:bodyPr/>
          <a:lstStyle/>
          <a:p>
            <a:fld id="{C4017EC0-A253-4597-A6B1-1C01674A0538}" type="slidenum">
              <a:rPr lang="en-US" smtClean="0"/>
              <a:t>15</a:t>
            </a:fld>
            <a:endParaRPr lang="en-US"/>
          </a:p>
        </p:txBody>
      </p:sp>
    </p:spTree>
    <p:extLst>
      <p:ext uri="{BB962C8B-B14F-4D97-AF65-F5344CB8AC3E}">
        <p14:creationId xmlns:p14="http://schemas.microsoft.com/office/powerpoint/2010/main" val="2090781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latin typeface="+mn-lt"/>
              </a:rPr>
              <a:t>&lt; OPCIONAL: Solamente para usarse en los sectores de mercados emergentes e institucional&gt;</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chemeClr val="tx1"/>
                </a:solidFill>
                <a:latin typeface="+mn-lt"/>
                <a:ea typeface="+mn-ea"/>
                <a:cs typeface="+mn-cs"/>
              </a:rPr>
              <a:t>Por último, cuando contribuyes a tu cuenta, puedes recibir una contribución correspondiente del empleador. Algunos empleadores ofrecen hacer contribuciones correspondientes a las contribuciones que los empleados hacen hasta cierta cantidad. Esto es como dinero gratis que el empleador proporciona, además de tu salario y otros beneficios. </a:t>
            </a:r>
          </a:p>
          <a:p>
            <a:pPr lvl="0"/>
            <a:endParaRPr lang="en-US" sz="1200" kern="1200" dirty="0">
              <a:solidFill>
                <a:schemeClr val="tx1"/>
              </a:solidFill>
              <a:effectLst/>
              <a:latin typeface="+mn-lt"/>
              <a:ea typeface="+mn-ea"/>
              <a:cs typeface="+mn-cs"/>
            </a:endParaRPr>
          </a:p>
          <a:p>
            <a:pPr lvl="0"/>
            <a:r>
              <a:rPr lang="es-MX" sz="1200" dirty="0">
                <a:solidFill>
                  <a:schemeClr val="tx1"/>
                </a:solidFill>
                <a:latin typeface="+mn-lt"/>
                <a:ea typeface="+mn-ea"/>
                <a:cs typeface="+mn-cs"/>
              </a:rPr>
              <a:t>Por ejemplo, un empleador podría ofrecer una contribución correspondiente del 50 % hasta el primer 6 % del salario del empleado. En este caso, si un empleado contribuye 6 %, el empleador contribuye un 3 % adicional. Otros empleadores pueden ofrecer una contribución de dólar por dólar. Por ejemplo, si un empleador ofrece una contribución correspondiente de dólar por dólar hasta del 4 % del salario de un empleado, el empleado podría contribuir 4 % y recibir un 4 % adicional de la compañía.</a:t>
            </a:r>
          </a:p>
          <a:p>
            <a:pPr lvl="0"/>
            <a:endParaRPr lang="en-US" sz="1200" kern="1200" dirty="0">
              <a:solidFill>
                <a:schemeClr val="tx1"/>
              </a:solidFill>
              <a:effectLst/>
              <a:latin typeface="+mn-lt"/>
              <a:ea typeface="+mn-ea"/>
              <a:cs typeface="+mn-cs"/>
            </a:endParaRPr>
          </a:p>
          <a:p>
            <a:pPr lvl="0"/>
            <a:r>
              <a:rPr lang="es-MX" sz="1200" dirty="0">
                <a:solidFill>
                  <a:schemeClr val="tx1"/>
                </a:solidFill>
                <a:latin typeface="+mn-lt"/>
                <a:ea typeface="+mn-ea"/>
                <a:cs typeface="+mn-cs"/>
              </a:rPr>
              <a:t>Para aprovechar al máximo este beneficio, necesitas contribuir al menos hasta la cantidad especificada en la contribución correspondiente. Ese puede ser un buen punto de inicio si apenas están comenzando a ahorrar y tienes muchos años hasta el retiro. Para quienes están más cerca del retiro, es buena idea ahorrar aún más. Enseguida hablaremos acerca de cuánto puedes ahorrar. </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chemeClr val="tx1"/>
                </a:solidFill>
                <a:latin typeface="+mn-lt"/>
                <a:ea typeface="+mn-ea"/>
                <a:cs typeface="+mn-cs"/>
              </a:rPr>
              <a:t>Antes de hacerlo, ten en cuenta que tu plan puede tener un programa de adquisición. Si es el caso, eso significa que solo puedes conservar una parte de la contribución correspondiente si te vas antes de cierto número de años. Cada empleador tiene reglas diferentes. No obstante, puedes aprovechar la capitalización sobre el dinero que ahorras de inmediato.</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4017EC0-A253-4597-A6B1-1C01674A0538}" type="slidenum">
              <a:rPr lang="en-US" smtClean="0"/>
              <a:t>16</a:t>
            </a:fld>
            <a:endParaRPr lang="en-US"/>
          </a:p>
        </p:txBody>
      </p:sp>
    </p:spTree>
    <p:extLst>
      <p:ext uri="{BB962C8B-B14F-4D97-AF65-F5344CB8AC3E}">
        <p14:creationId xmlns:p14="http://schemas.microsoft.com/office/powerpoint/2010/main" val="3246570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dirty="0">
                <a:solidFill>
                  <a:schemeClr val="tx1"/>
                </a:solidFill>
                <a:latin typeface="+mn-lt"/>
              </a:rPr>
              <a:t>¿Así que cuánto puedes ahorrar en tu plan de retiro? El IRS establece límites para la cantidad que puedes contribuir cada año, y este puede cambiar de un año a otro. Para &lt;&lt;2023&gt;&gt;, si tienes menos de 50 años, puedes ahorrar hasta &lt;&lt;$22,500&gt;&gt;. </a:t>
            </a:r>
            <a:r>
              <a:rPr lang="es-MX" sz="1200" dirty="0">
                <a:latin typeface="+mn-lt"/>
              </a:rPr>
              <a:t>Si tienes 50 años o más, puedes aprovechar las contribuciones para ponerse al día y ahorrar</a:t>
            </a:r>
            <a:r>
              <a:rPr lang="es-MX" sz="1200" dirty="0">
                <a:solidFill>
                  <a:schemeClr val="tx1"/>
                </a:solidFill>
                <a:latin typeface="+mn-lt"/>
              </a:rPr>
              <a:t> &lt;&lt;$7,500&gt;&gt;</a:t>
            </a:r>
            <a:r>
              <a:rPr lang="es-MX" sz="1200" dirty="0">
                <a:latin typeface="+mn-lt"/>
              </a:rPr>
              <a:t> adicionales cada año, para un total de </a:t>
            </a:r>
            <a:r>
              <a:rPr lang="es-MX" sz="1200" dirty="0">
                <a:solidFill>
                  <a:schemeClr val="tx1"/>
                </a:solidFill>
                <a:latin typeface="+mn-lt"/>
              </a:rPr>
              <a:t>&lt;&lt;$30,000&gt;&gt;.</a:t>
            </a:r>
            <a:r>
              <a:rPr lang="es-MX" sz="1200" dirty="0">
                <a:latin typeface="+mn-lt"/>
              </a:rPr>
              <a:t> </a:t>
            </a:r>
          </a:p>
          <a:p>
            <a:endParaRPr lang="en-US" sz="1200" dirty="0">
              <a:solidFill>
                <a:schemeClr val="tx1"/>
              </a:solidFill>
              <a:latin typeface="+mn-lt"/>
            </a:endParaRPr>
          </a:p>
          <a:p>
            <a:r>
              <a:rPr lang="es-MX" sz="1200" dirty="0">
                <a:solidFill>
                  <a:schemeClr val="tx1"/>
                </a:solidFill>
                <a:latin typeface="+mn-lt"/>
              </a:rPr>
              <a:t>Esto puede parecer demasiado, pero recuerda que puedes comenzar con poco y aumentar a través del tiempo. </a:t>
            </a:r>
          </a:p>
          <a:p>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i="0" baseline="30000" dirty="0">
                <a:solidFill>
                  <a:schemeClr val="tx1"/>
                </a:solidFill>
                <a:latin typeface="+mn-lt"/>
                <a:ea typeface="+mn-ea"/>
                <a:cs typeface="+mn-cs"/>
              </a:rPr>
              <a:t>1 </a:t>
            </a:r>
            <a:r>
              <a:rPr lang="es-MX" sz="1200" i="1" baseline="30000" dirty="0">
                <a:solidFill>
                  <a:schemeClr val="tx1"/>
                </a:solidFill>
                <a:latin typeface="+mn-lt"/>
                <a:ea typeface="+mn-ea"/>
                <a:cs typeface="Arial" panose="020B0604020202020204" pitchFamily="34" charset="0"/>
              </a:rPr>
              <a:t>“</a:t>
            </a:r>
            <a:r>
              <a:rPr lang="es-MX" sz="1200" dirty="0">
                <a:latin typeface="+mn-lt"/>
              </a:rPr>
              <a:t>401(k) limit increases to $22,500 for 2023, IRA limit rises to $6,500,” IRS.gov (21 de octubre de 2022).</a:t>
            </a:r>
          </a:p>
        </p:txBody>
      </p:sp>
      <p:sp>
        <p:nvSpPr>
          <p:cNvPr id="4" name="Slide Number Placeholder 3"/>
          <p:cNvSpPr>
            <a:spLocks noGrp="1"/>
          </p:cNvSpPr>
          <p:nvPr>
            <p:ph type="sldNum" sz="quarter" idx="5"/>
          </p:nvPr>
        </p:nvSpPr>
        <p:spPr/>
        <p:txBody>
          <a:bodyPr/>
          <a:lstStyle/>
          <a:p>
            <a:fld id="{C4017EC0-A253-4597-A6B1-1C01674A0538}" type="slidenum">
              <a:rPr lang="en-US" smtClean="0"/>
              <a:t>17</a:t>
            </a:fld>
            <a:endParaRPr lang="en-US"/>
          </a:p>
        </p:txBody>
      </p:sp>
    </p:spTree>
    <p:extLst>
      <p:ext uri="{BB962C8B-B14F-4D97-AF65-F5344CB8AC3E}">
        <p14:creationId xmlns:p14="http://schemas.microsoft.com/office/powerpoint/2010/main" val="257950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latin typeface="+mn-lt"/>
              </a:rPr>
              <a:t>Veamos tres formas simples de comenzar: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a:latin typeface="+mn-lt"/>
              </a:rPr>
              <a:t>Establecer y aumentar tus contribuciones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a:latin typeface="+mn-lt"/>
              </a:rPr>
              <a:t>Ahorrar parte de un aumento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a:latin typeface="+mn-lt"/>
              </a:rPr>
              <a:t>Aumentar la cantidad que contribuyes cuando liquidas deuda</a:t>
            </a:r>
          </a:p>
        </p:txBody>
      </p:sp>
      <p:sp>
        <p:nvSpPr>
          <p:cNvPr id="4" name="Slide Number Placeholder 3"/>
          <p:cNvSpPr>
            <a:spLocks noGrp="1"/>
          </p:cNvSpPr>
          <p:nvPr>
            <p:ph type="sldNum" sz="quarter" idx="5"/>
          </p:nvPr>
        </p:nvSpPr>
        <p:spPr/>
        <p:txBody>
          <a:bodyPr/>
          <a:lstStyle/>
          <a:p>
            <a:fld id="{C4017EC0-A253-4597-A6B1-1C01674A0538}" type="slidenum">
              <a:rPr lang="en-US" smtClean="0"/>
              <a:t>18</a:t>
            </a:fld>
            <a:endParaRPr lang="en-US"/>
          </a:p>
        </p:txBody>
      </p:sp>
    </p:spTree>
    <p:extLst>
      <p:ext uri="{BB962C8B-B14F-4D97-AF65-F5344CB8AC3E}">
        <p14:creationId xmlns:p14="http://schemas.microsoft.com/office/powerpoint/2010/main" val="2072552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s-MX" dirty="0"/>
              <a:t>Primero, una vez que te inscribas, asegúrate de establecer contribuciones regulares. Si haces contribuciones antes de deducir impuestos, esto podría no afectar tu cheque de pago tanto como crees. Puedes usar la calculadora de impacto del cheque de pago en la página web de tu plan para ver cómo tus contribuciones afectarían el dinero que te llevas a casa.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a:defRPr/>
            </a:pPr>
            <a:r>
              <a:rPr lang="es-MX" dirty="0"/>
              <a:t>Además, planifica aumentar tus contribuciones cada año. Como puedes ver aquí, incluso un aumento anual del 1 % podría hacer una gran diferencia en la cantidad que tengas cuando te retires. Eso es lo mismo que aumentar un centavo por cada dólar que ganes. </a:t>
            </a:r>
          </a:p>
          <a:p>
            <a:pPr>
              <a:defRPr/>
            </a:pPr>
            <a:endParaRPr lang="en-US" dirty="0"/>
          </a:p>
          <a:p>
            <a:pPr>
              <a:defRPr/>
            </a:pPr>
            <a:r>
              <a:rPr lang="es-MX" dirty="0"/>
              <a:t>Considere este ejemplo. Una inversionista gana </a:t>
            </a:r>
            <a:r>
              <a:rPr lang="es-MX" sz="1200" dirty="0">
                <a:solidFill>
                  <a:schemeClr val="tx1"/>
                </a:solidFill>
                <a:latin typeface="+mn-lt"/>
                <a:ea typeface="+mn-ea"/>
                <a:cs typeface="+mn-cs"/>
              </a:rPr>
              <a:t>$50,000 al año y recibe un retorno sobre sus inversiones del 7 %. Si aumenta sus contribuciones del 3 % a 4 % de su pago, podría ver un aumento de $51,000 en su saldo de cuenta después de 30 años, desde $153,000 a aproximadamente $204,000. Si aumenta sus contribuciones del 7 % al 8 %, vería el mismo incremento de $51,000, desde aproximadamente $357,000 a $408,000. Aumentar sus contribuciones del 9 % al 10 % haría una diferencia similar, y su total iría de aproximadamente $459,000 a $510,000. </a:t>
            </a:r>
          </a:p>
          <a:p>
            <a:pPr>
              <a:defRPr/>
            </a:pPr>
            <a:endParaRPr lang="en-US" dirty="0"/>
          </a:p>
          <a:p>
            <a:pPr>
              <a:defRPr/>
            </a:pPr>
            <a:r>
              <a:rPr lang="es-MX" dirty="0"/>
              <a:t>Algunos planes ofrecen una característica llamada aumento automático, lo cual significa que tus contribuciones pueden aumentarse automáticamente cada año. Si tu plan lo hace, el patrocinador de tu plan puede inscribirte en este de manera predeterminada, o es posible que debas seleccionarlo como una opción en tu cuenta. Si tu plan no ofrece aumento automático, simplemente puedes marcar una fecha en tu calendario cada año para aumentar a la cantidad que deseas contribuir. Para hacer fácil que recuerdes, puedes hacerlo cada año en la misma fecha, tal como al inicio de cada año o cuando recibas tu revisión anual. </a:t>
            </a:r>
          </a:p>
        </p:txBody>
      </p:sp>
      <p:sp>
        <p:nvSpPr>
          <p:cNvPr id="4" name="Slide Number Placeholder 3"/>
          <p:cNvSpPr>
            <a:spLocks noGrp="1"/>
          </p:cNvSpPr>
          <p:nvPr>
            <p:ph type="sldNum" sz="quarter" idx="5"/>
          </p:nvPr>
        </p:nvSpPr>
        <p:spPr/>
        <p:txBody>
          <a:bodyPr/>
          <a:lstStyle/>
          <a:p>
            <a:fld id="{C4017EC0-A253-4597-A6B1-1C01674A0538}" type="slidenum">
              <a:rPr lang="en-US" smtClean="0"/>
              <a:t>19</a:t>
            </a:fld>
            <a:endParaRPr lang="en-US"/>
          </a:p>
        </p:txBody>
      </p:sp>
    </p:spTree>
    <p:extLst>
      <p:ext uri="{BB962C8B-B14F-4D97-AF65-F5344CB8AC3E}">
        <p14:creationId xmlns:p14="http://schemas.microsoft.com/office/powerpoint/2010/main" val="4127127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u="none" strike="noStrike" dirty="0">
                <a:solidFill>
                  <a:srgbClr val="000000"/>
                </a:solidFill>
                <a:latin typeface="+mn-lt"/>
              </a:rPr>
              <a:t>Bienvenidos. </a:t>
            </a:r>
            <a:r>
              <a:rPr lang="es-MX" sz="1200" dirty="0">
                <a:latin typeface="+mn-lt"/>
              </a:rPr>
              <a:t>Hoy hablaremos acerca de cómo puedes ahorrar para el retiro que deseas al contribuir a tu plan de retiro. Tu plan es un beneficio increíble y puede ser una herramienta clave para ayudar a prepararte y disfrutar tu retiro.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r>
              <a:rPr lang="es-MX" sz="1200" b="0" i="0" u="none" strike="noStrike" dirty="0">
                <a:solidFill>
                  <a:srgbClr val="000000"/>
                </a:solidFill>
                <a:latin typeface="+mn-lt"/>
              </a:rPr>
              <a:t>Tendremos tiempo al final de la sesión para preguntas y respuestas, pero ten la libertad de hacer preguntas durante la presentación. </a:t>
            </a:r>
          </a:p>
          <a:p>
            <a:endParaRPr lang="en-US" sz="1200" b="0" i="0" u="none" strike="noStrike" dirty="0">
              <a:solidFill>
                <a:srgbClr val="000000"/>
              </a:solidFill>
              <a:effectLst/>
              <a:latin typeface="+mn-lt"/>
            </a:endParaRPr>
          </a:p>
          <a:p>
            <a:r>
              <a:rPr lang="es-MX" sz="1200" b="0" i="0" u="none" strike="noStrike" dirty="0">
                <a:solidFill>
                  <a:srgbClr val="000000"/>
                </a:solidFill>
                <a:latin typeface="+mn-lt"/>
              </a:rPr>
              <a:t>Me entusiasma compartir esta información contigo hoy. </a:t>
            </a:r>
            <a:r>
              <a:rPr lang="es-MX" sz="1200" b="0" i="0" dirty="0">
                <a:solidFill>
                  <a:srgbClr val="000000"/>
                </a:solidFill>
                <a:latin typeface="+mn-lt"/>
              </a:rPr>
              <a:t>Comencemos.</a:t>
            </a:r>
          </a:p>
        </p:txBody>
      </p:sp>
      <p:sp>
        <p:nvSpPr>
          <p:cNvPr id="4" name="Slide Number Placeholder 3"/>
          <p:cNvSpPr>
            <a:spLocks noGrp="1"/>
          </p:cNvSpPr>
          <p:nvPr>
            <p:ph type="sldNum" sz="quarter" idx="5"/>
          </p:nvPr>
        </p:nvSpPr>
        <p:spPr/>
        <p:txBody>
          <a:bodyPr/>
          <a:lstStyle/>
          <a:p>
            <a:fld id="{C4017EC0-A253-4597-A6B1-1C01674A0538}" type="slidenum">
              <a:rPr lang="en-US" smtClean="0"/>
              <a:t>2</a:t>
            </a:fld>
            <a:endParaRPr lang="en-US"/>
          </a:p>
        </p:txBody>
      </p:sp>
    </p:spTree>
    <p:extLst>
      <p:ext uri="{BB962C8B-B14F-4D97-AF65-F5344CB8AC3E}">
        <p14:creationId xmlns:p14="http://schemas.microsoft.com/office/powerpoint/2010/main" val="1559951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latin typeface="+mn-lt"/>
              </a:rPr>
              <a:t>En lugar de aumentar en un porcentaje, también puedes establecer contribuciones en una cantidad fija. Por ejemplo, aumentarlas tan solo $25 en cada cheque de pago cada año puede tener un enorme impacto. </a:t>
            </a:r>
          </a:p>
          <a:p>
            <a:endParaRPr lang="en-US" dirty="0">
              <a:latin typeface="+mn-lt"/>
            </a:endParaRPr>
          </a:p>
          <a:p>
            <a:r>
              <a:rPr lang="es-MX" dirty="0">
                <a:latin typeface="+mn-lt"/>
              </a:rPr>
              <a:t>Si un inversionista ahorrara $100 por cheque de pago comenzando a la edad de 30 años, a los 65 podría tener una cuenta valorada en varios cientos de miles de dólares. Pero si aumentara su contribución cada año tan solo $25 por cheque de pago, a los 65 años podría tener una cuenta valorada en más de un millón de dólares. </a:t>
            </a:r>
            <a:r>
              <a:rPr lang="es-MX" baseline="30000" dirty="0">
                <a:latin typeface="+mn-lt"/>
              </a:rPr>
              <a:t>1</a:t>
            </a:r>
          </a:p>
          <a:p>
            <a:endParaRPr lang="en-US" baseline="30000" dirty="0">
              <a:latin typeface="+mn-lt"/>
            </a:endParaRPr>
          </a:p>
          <a:p>
            <a:pPr marL="0" marR="0">
              <a:spcBef>
                <a:spcPts val="300"/>
              </a:spcBef>
              <a:spcAft>
                <a:spcPts val="0"/>
              </a:spcAft>
            </a:pPr>
            <a:r>
              <a:rPr lang="es-MX" sz="1200" baseline="30000" dirty="0">
                <a:latin typeface="+mn-lt"/>
                <a:ea typeface="Calibri" panose="020F0502020204030204" pitchFamily="34" charset="0"/>
                <a:cs typeface="Times New Roman" panose="02020603050405020304" pitchFamily="18" charset="0"/>
              </a:rPr>
              <a:t>1</a:t>
            </a:r>
            <a:r>
              <a:rPr lang="es-MX" sz="1200" dirty="0">
                <a:latin typeface="+mn-lt"/>
                <a:ea typeface="Calibri" panose="020F0502020204030204" pitchFamily="34" charset="0"/>
                <a:cs typeface="Times New Roman" panose="02020603050405020304" pitchFamily="18" charset="0"/>
              </a:rPr>
              <a:t> Esta ilustración es un ejemplo de capitalización hipotética que asume diferimientos bisemanales durante 35 años a una tasa de rendimiento anual efectiva del 7%. Ilustra el principio de tiempo y capitalización. No tiene la intención predecir o proyectar los resultados de ninguna inversión específica. El rendimiento no está garantizado y variará dependiendo de la experiencia con las inversiones y el mercado. Si se reflejaran cuotas, impuestos y gastos, el rendimiento hipotético sería menor. </a:t>
            </a:r>
          </a:p>
          <a:p>
            <a:pPr marL="0" marR="0">
              <a:spcBef>
                <a:spcPts val="300"/>
              </a:spcBef>
              <a:spcAft>
                <a:spcPts val="0"/>
              </a:spcAft>
            </a:pPr>
            <a:endParaRPr lang="en-US" sz="1200" baseline="300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4017EC0-A253-4597-A6B1-1C01674A0538}" type="slidenum">
              <a:rPr lang="en-US" smtClean="0"/>
              <a:t>20</a:t>
            </a:fld>
            <a:endParaRPr lang="en-US"/>
          </a:p>
        </p:txBody>
      </p:sp>
    </p:spTree>
    <p:extLst>
      <p:ext uri="{BB962C8B-B14F-4D97-AF65-F5344CB8AC3E}">
        <p14:creationId xmlns:p14="http://schemas.microsoft.com/office/powerpoint/2010/main" val="385827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s-MX" sz="1200" b="0" dirty="0">
                <a:solidFill>
                  <a:schemeClr val="tx1"/>
                </a:solidFill>
                <a:latin typeface="+mn-lt"/>
                <a:ea typeface="+mn-ea"/>
                <a:cs typeface="+mn-cs"/>
              </a:rPr>
              <a:t>Hay otras formas simples en que puedes contribuir dinero para tu retiro. </a:t>
            </a:r>
            <a:r>
              <a:rPr lang="es-MX" dirty="0">
                <a:latin typeface="+mn-lt"/>
                <a:ea typeface="+mn-ea"/>
                <a:cs typeface="+mn-cs"/>
              </a:rPr>
              <a:t>Podrías asignar todo o parte de un aumento que recibes a tus contribuciones.</a:t>
            </a:r>
            <a:r>
              <a:rPr lang="es-MX" sz="1200" b="0" dirty="0">
                <a:solidFill>
                  <a:schemeClr val="tx1"/>
                </a:solidFill>
                <a:latin typeface="+mn-lt"/>
                <a:ea typeface="+mn-ea"/>
                <a:cs typeface="+mn-cs"/>
              </a:rPr>
              <a:t> </a:t>
            </a:r>
            <a:r>
              <a:rPr lang="es-MX" dirty="0">
                <a:latin typeface="+mn-lt"/>
                <a:ea typeface="+mn-ea"/>
                <a:cs typeface="+mn-cs"/>
              </a:rPr>
              <a:t>Si recibes un aumento del </a:t>
            </a:r>
            <a:r>
              <a:rPr lang="es-MX" sz="1200" b="0" dirty="0">
                <a:solidFill>
                  <a:schemeClr val="tx1"/>
                </a:solidFill>
                <a:latin typeface="+mn-lt"/>
                <a:ea typeface="+mn-ea"/>
                <a:cs typeface="+mn-cs"/>
              </a:rPr>
              <a:t>3 %, podrías aumentar tu contribución un 1 % a un 3 </a:t>
            </a:r>
            <a:r>
              <a:rPr lang="es-MX" dirty="0">
                <a:latin typeface="+mn-lt"/>
                <a:ea typeface="+mn-ea"/>
                <a:cs typeface="+mn-cs"/>
              </a:rPr>
              <a:t>%, por ejemplo.</a:t>
            </a:r>
            <a:r>
              <a:rPr lang="es-MX" sz="1200" b="0" dirty="0">
                <a:solidFill>
                  <a:schemeClr val="tx1"/>
                </a:solidFill>
                <a:latin typeface="+mn-lt"/>
                <a:ea typeface="+mn-ea"/>
                <a:cs typeface="+mn-cs"/>
              </a:rPr>
              <a:t> </a:t>
            </a:r>
            <a:r>
              <a:rPr lang="es-MX" dirty="0">
                <a:latin typeface="+mn-lt"/>
                <a:ea typeface="+mn-ea"/>
                <a:cs typeface="+mn-cs"/>
              </a:rPr>
              <a:t>Debido a que no estás acostumbrado(a) a tener ese dinero en tu bolsillo, eso no afectará tu presupuesto actual y puede mantener tus aumentos por buen camino.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a:defRPr/>
            </a:pPr>
            <a:r>
              <a:rPr lang="es-MX" dirty="0">
                <a:latin typeface="+mn-lt"/>
                <a:ea typeface="+mn-ea"/>
                <a:cs typeface="+mn-cs"/>
              </a:rPr>
              <a:t>Además, si tienes deuda que estás pagando, puedes usar la cantidad que estabas pagando originalmente a esta una vez que la liquides. Digamos que has estado haciendo un pago a una tarjeta de crédito o a un automóvil y que has liquidado la deuda. Podrías agregar esa cantidad a tus contribuciones. Nuevamente, debido a que no estás acostumbrado(a) a tener ese dinero para gastar, no debería afectar tu presupuesto actual.</a:t>
            </a:r>
          </a:p>
          <a:p>
            <a:endParaRPr lang="en-US" dirty="0">
              <a:latin typeface="+mn-lt"/>
            </a:endParaRPr>
          </a:p>
        </p:txBody>
      </p:sp>
      <p:sp>
        <p:nvSpPr>
          <p:cNvPr id="4" name="Slide Number Placeholder 3"/>
          <p:cNvSpPr>
            <a:spLocks noGrp="1"/>
          </p:cNvSpPr>
          <p:nvPr>
            <p:ph type="sldNum" sz="quarter" idx="5"/>
          </p:nvPr>
        </p:nvSpPr>
        <p:spPr/>
        <p:txBody>
          <a:bodyPr/>
          <a:lstStyle/>
          <a:p>
            <a:fld id="{C4017EC0-A253-4597-A6B1-1C01674A0538}" type="slidenum">
              <a:rPr lang="en-US" smtClean="0"/>
              <a:t>21</a:t>
            </a:fld>
            <a:endParaRPr lang="en-US"/>
          </a:p>
        </p:txBody>
      </p:sp>
    </p:spTree>
    <p:extLst>
      <p:ext uri="{BB962C8B-B14F-4D97-AF65-F5344CB8AC3E}">
        <p14:creationId xmlns:p14="http://schemas.microsoft.com/office/powerpoint/2010/main" val="3609583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latin typeface="+mn-lt"/>
              </a:rPr>
              <a:t>&lt; OPCIONAL: Solamente para uso en el sector público e institucional</a:t>
            </a:r>
            <a:r>
              <a:rPr lang="es-MX" sz="1200" b="0" i="0" u="none" strike="noStrike" dirty="0">
                <a:solidFill>
                  <a:srgbClr val="000000"/>
                </a:solidFill>
                <a:latin typeface="+mn-lt"/>
              </a:rPr>
              <a:t> – solamente planes directos de DC&gt;</a:t>
            </a:r>
          </a:p>
          <a:p>
            <a:endParaRPr lang="en-US" sz="1200" b="0" i="0" u="none" strike="noStrike" dirty="0">
              <a:solidFill>
                <a:srgbClr val="000000"/>
              </a:solidFill>
              <a:effectLst/>
              <a:latin typeface="+mn-lt"/>
            </a:endParaRPr>
          </a:p>
          <a:p>
            <a:r>
              <a:rPr lang="es-MX" sz="1200" b="0" i="0" u="none" strike="noStrike" dirty="0">
                <a:solidFill>
                  <a:srgbClr val="000000"/>
                </a:solidFill>
                <a:latin typeface="+mn-lt"/>
              </a:rPr>
              <a:t>¿Listo(a) para comenzar? </a:t>
            </a:r>
          </a:p>
          <a:p>
            <a:endParaRPr lang="en-US" sz="1200" b="0" i="0" u="none" strike="noStrike" dirty="0">
              <a:solidFill>
                <a:srgbClr val="000000"/>
              </a:solidFill>
              <a:effectLst/>
              <a:latin typeface="+mn-lt"/>
            </a:endParaRPr>
          </a:p>
          <a:p>
            <a:r>
              <a:rPr lang="es-MX" sz="1200" b="0" i="0" u="none" strike="noStrike" dirty="0">
                <a:solidFill>
                  <a:srgbClr val="000000"/>
                </a:solidFill>
                <a:latin typeface="+mn-lt"/>
              </a:rPr>
              <a:t>Primero, no olvides inscribirte en tu plan de retiro. Es un primer paso esencial para invertir para tu futuro.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0" dirty="0">
              <a:latin typeface="+mn-l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s-MX" dirty="0">
                <a:latin typeface="+mn-lt"/>
                <a:cs typeface="Arial" panose="020B0604020202020204" pitchFamily="34" charset="0"/>
              </a:rPr>
              <a:t>Luego, como mencionamos en un principio, determina cuánto necesitas ahorrar para el retiro. Puedes tener una idea general al calcular el 80 % de tus ingresos actuales, pero para obtener un cálculo más preciso, ingresa a tu cuenta de retiro y usa My Interactive Retirement </a:t>
            </a:r>
            <a:br>
              <a:rPr lang="es-MX" dirty="0">
                <a:latin typeface="+mn-lt"/>
                <a:cs typeface="Arial" panose="020B0604020202020204" pitchFamily="34" charset="0"/>
              </a:rPr>
            </a:br>
            <a:r>
              <a:rPr lang="es-MX" dirty="0">
                <a:latin typeface="+mn-lt"/>
                <a:cs typeface="Arial" panose="020B0604020202020204" pitchFamily="34" charset="0"/>
              </a:rPr>
              <a:t>Planner (SM). Esta te dará un cálculo claro 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a:latin typeface="+mn-lt"/>
                <a:cs typeface="Arial" panose="020B0604020202020204" pitchFamily="34" charset="0"/>
              </a:rPr>
              <a:t>Cuánto podrías necesitar para el retiro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a:latin typeface="+mn-lt"/>
                <a:cs typeface="Arial" panose="020B0604020202020204" pitchFamily="34" charset="0"/>
              </a:rPr>
              <a:t>Cuál sería el déficit, si es el caso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a:latin typeface="+mn-lt"/>
                <a:cs typeface="Arial" panose="020B0604020202020204" pitchFamily="34" charset="0"/>
              </a:rPr>
              <a:t>Qué puedes hacer para llenar ese déficit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dirty="0">
                <a:latin typeface="+mn-lt"/>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dirty="0">
                <a:latin typeface="+mn-lt"/>
                <a:cs typeface="Arial" panose="020B0604020202020204" pitchFamily="34" charset="0"/>
              </a:rPr>
              <a:t>Esto incluirá también una estimación de cuánto de tus ingresos de retiro cubrirá el Seguro Social.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s-MX" dirty="0">
                <a:latin typeface="+mn-lt"/>
                <a:cs typeface="Arial" panose="020B0604020202020204" pitchFamily="34" charset="0"/>
              </a:rPr>
              <a:t>Si te preocupa cómo los cambios en la contribución afectan tu cheque de pago, puedes usar la calculadora del impacto en el cheque de pago.  Puedes encontrarla en NRSforU.com, en “Tools &amp; Calculators” (Herramientas y calculadoras).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s-MX" b="0" dirty="0">
                <a:latin typeface="+mn-lt"/>
                <a:cs typeface="Arial" panose="020B0604020202020204" pitchFamily="34" charset="0"/>
              </a:rPr>
              <a:t>Finalmente, asegúrate de iniciar sesión y establecer o aumentar tus contribuciones. Recuerda que cuanto más pronto comiences, podrás aprovechar mejor los beneficios que hemos explicado.</a:t>
            </a:r>
          </a:p>
        </p:txBody>
      </p:sp>
      <p:sp>
        <p:nvSpPr>
          <p:cNvPr id="4" name="Slide Number Placeholder 3"/>
          <p:cNvSpPr>
            <a:spLocks noGrp="1"/>
          </p:cNvSpPr>
          <p:nvPr>
            <p:ph type="sldNum" sz="quarter" idx="5"/>
          </p:nvPr>
        </p:nvSpPr>
        <p:spPr/>
        <p:txBody>
          <a:bodyPr/>
          <a:lstStyle/>
          <a:p>
            <a:fld id="{C4017EC0-A253-4597-A6B1-1C01674A0538}" type="slidenum">
              <a:rPr lang="en-US" smtClean="0"/>
              <a:t>22</a:t>
            </a:fld>
            <a:endParaRPr lang="en-US"/>
          </a:p>
        </p:txBody>
      </p:sp>
    </p:spTree>
    <p:extLst>
      <p:ext uri="{BB962C8B-B14F-4D97-AF65-F5344CB8AC3E}">
        <p14:creationId xmlns:p14="http://schemas.microsoft.com/office/powerpoint/2010/main" val="2121937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latin typeface="+mn-lt"/>
              </a:rPr>
              <a:t>&lt; OPCIONAL: Solamente para participantes en Keynote</a:t>
            </a:r>
            <a:r>
              <a:rPr lang="es-MX" sz="1200" b="0" i="0" u="none" strike="noStrike" dirty="0">
                <a:solidFill>
                  <a:srgbClr val="000000"/>
                </a:solidFill>
                <a:latin typeface="+mn-lt"/>
              </a:rPr>
              <a:t>&gt;</a:t>
            </a:r>
          </a:p>
          <a:p>
            <a:endParaRPr lang="en-US" sz="1200" b="0" i="0" u="none" strike="noStrike" dirty="0">
              <a:solidFill>
                <a:srgbClr val="000000"/>
              </a:solidFill>
              <a:effectLst/>
              <a:latin typeface="+mn-lt"/>
            </a:endParaRPr>
          </a:p>
          <a:p>
            <a:r>
              <a:rPr lang="es-MX" sz="1200" b="0" i="0" u="none" strike="noStrike" dirty="0">
                <a:solidFill>
                  <a:srgbClr val="000000"/>
                </a:solidFill>
                <a:latin typeface="+mn-lt"/>
              </a:rPr>
              <a:t>¿Listo(a) para comenzar? </a:t>
            </a:r>
          </a:p>
          <a:p>
            <a:endParaRPr lang="en-US" sz="1200" b="0" i="0" u="none" strike="noStrike" dirty="0">
              <a:solidFill>
                <a:srgbClr val="000000"/>
              </a:solidFill>
              <a:effectLst/>
              <a:latin typeface="+mn-lt"/>
            </a:endParaRPr>
          </a:p>
          <a:p>
            <a:r>
              <a:rPr lang="es-MX" sz="1200" b="0" i="0" u="none" strike="noStrike" dirty="0">
                <a:solidFill>
                  <a:srgbClr val="000000"/>
                </a:solidFill>
                <a:latin typeface="+mn-lt"/>
              </a:rPr>
              <a:t>Primero, no olvides inscribirte en tu plan de retiro. Es un primer paso esencial para invertir para tu futuro.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0" dirty="0">
              <a:latin typeface="+mn-l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s-MX" dirty="0">
                <a:latin typeface="+mn-lt"/>
                <a:cs typeface="Arial" panose="020B0604020202020204" pitchFamily="34" charset="0"/>
              </a:rPr>
              <a:t>Luego, como mencionamos en un principio, determina cuánto necesitas ahorrar para el retiro. Puedes tener una idea general al calcular el 80 % de tus ingresos actuales, pero para obtener un cálculo más preciso, ingresa a tu cuenta de retiro y usa My Interactive Retirement </a:t>
            </a:r>
            <a:br>
              <a:rPr lang="es-MX" dirty="0">
                <a:latin typeface="+mn-lt"/>
                <a:cs typeface="Arial" panose="020B0604020202020204" pitchFamily="34" charset="0"/>
              </a:rPr>
            </a:br>
            <a:r>
              <a:rPr lang="es-MX" dirty="0">
                <a:latin typeface="+mn-lt"/>
                <a:cs typeface="Arial" panose="020B0604020202020204" pitchFamily="34" charset="0"/>
              </a:rPr>
              <a:t>Planner (SM). Esta te dará un cálculo claro 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a:latin typeface="+mn-lt"/>
                <a:cs typeface="Arial" panose="020B0604020202020204" pitchFamily="34" charset="0"/>
              </a:rPr>
              <a:t>Cuánto podrías necesitar para el retiro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a:latin typeface="+mn-lt"/>
                <a:cs typeface="Arial" panose="020B0604020202020204" pitchFamily="34" charset="0"/>
              </a:rPr>
              <a:t>Cuál sería el déficit, si es el caso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a:latin typeface="+mn-lt"/>
                <a:cs typeface="Arial" panose="020B0604020202020204" pitchFamily="34" charset="0"/>
              </a:rPr>
              <a:t>Qué puedes hacer para llenar ese déficit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dirty="0">
                <a:latin typeface="+mn-lt"/>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dirty="0">
                <a:latin typeface="+mn-lt"/>
                <a:cs typeface="Arial" panose="020B0604020202020204" pitchFamily="34" charset="0"/>
              </a:rPr>
              <a:t>Esto incluirá también una estimación de cuánto de tus ingresos de retiro cubrirá el Seguro Social.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dirty="0">
                <a:latin typeface="+mn-lt"/>
                <a:cs typeface="Arial" panose="020B0604020202020204" pitchFamily="34" charset="0"/>
              </a:rPr>
              <a:t>Si te preocupa cómo tus contribuciones o los aumentos afectarán tu cheque de pago, puedes usar la calculadora del impacto en el cheque de pago disponible en nationwide.com/impact.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s-MX" b="0" dirty="0">
                <a:latin typeface="+mn-lt"/>
                <a:cs typeface="Arial" panose="020B0604020202020204" pitchFamily="34" charset="0"/>
              </a:rPr>
              <a:t>Finalmente, asegúrate de iniciar sesión y establecer o aumentar tus contribuciones. Recuerda que cuanto más pronto comiences, podrás aprovechar mejor los beneficios que hemos explicado.</a:t>
            </a:r>
          </a:p>
        </p:txBody>
      </p:sp>
      <p:sp>
        <p:nvSpPr>
          <p:cNvPr id="4" name="Slide Number Placeholder 3"/>
          <p:cNvSpPr>
            <a:spLocks noGrp="1"/>
          </p:cNvSpPr>
          <p:nvPr>
            <p:ph type="sldNum" sz="quarter" idx="5"/>
          </p:nvPr>
        </p:nvSpPr>
        <p:spPr/>
        <p:txBody>
          <a:bodyPr/>
          <a:lstStyle/>
          <a:p>
            <a:fld id="{C4017EC0-A253-4597-A6B1-1C01674A0538}" type="slidenum">
              <a:rPr lang="en-US" smtClean="0"/>
              <a:t>23</a:t>
            </a:fld>
            <a:endParaRPr lang="en-US"/>
          </a:p>
        </p:txBody>
      </p:sp>
    </p:spTree>
    <p:extLst>
      <p:ext uri="{BB962C8B-B14F-4D97-AF65-F5344CB8AC3E}">
        <p14:creationId xmlns:p14="http://schemas.microsoft.com/office/powerpoint/2010/main" val="941164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latin typeface="+mn-lt"/>
              </a:rPr>
              <a:t>&lt; OPCIONAL: Solamente para participantes en SS&amp;C</a:t>
            </a:r>
            <a:r>
              <a:rPr lang="es-MX" sz="1200" b="0" i="0" u="none" strike="noStrike" dirty="0">
                <a:solidFill>
                  <a:srgbClr val="000000"/>
                </a:solidFill>
                <a:latin typeface="+mn-lt"/>
              </a:rPr>
              <a:t>&gt;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0" dirty="0">
              <a:latin typeface="+mn-lt"/>
            </a:endParaRPr>
          </a:p>
          <a:p>
            <a:r>
              <a:rPr lang="es-MX" sz="1200" b="0" i="0" u="none" strike="noStrike" dirty="0">
                <a:solidFill>
                  <a:srgbClr val="000000"/>
                </a:solidFill>
                <a:latin typeface="+mn-lt"/>
              </a:rPr>
              <a:t>¿Listo(a) para comenzar? </a:t>
            </a:r>
          </a:p>
          <a:p>
            <a:endParaRPr lang="en-US" sz="1200" b="0" i="0" u="none" strike="noStrike" dirty="0">
              <a:solidFill>
                <a:srgbClr val="000000"/>
              </a:solidFill>
              <a:effectLst/>
              <a:latin typeface="+mn-lt"/>
            </a:endParaRPr>
          </a:p>
          <a:p>
            <a:r>
              <a:rPr lang="es-MX" sz="1200" b="0" i="0" u="none" strike="noStrike" dirty="0">
                <a:solidFill>
                  <a:srgbClr val="000000"/>
                </a:solidFill>
                <a:latin typeface="+mn-lt"/>
              </a:rPr>
              <a:t>Primero, no olvides inscribirte en tu plan de retiro. Es un primer paso esencial para invertir para tu futuro.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0" dirty="0">
              <a:latin typeface="+mn-l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s-MX" dirty="0">
                <a:latin typeface="+mn-lt"/>
                <a:cs typeface="Arial" panose="020B0604020202020204" pitchFamily="34" charset="0"/>
              </a:rPr>
              <a:t>Luego, como mencionamos en un principio, determina cuánto necesitas ahorrar para el retiro. Puedes tener una idea general al calcular el 80 % de tus ingresos actuales, pero para obtener un cálculo más preciso, ingresa a tu cuenta de retiro y usa MyRetirement Goals. Esta te dará un cálculo claro 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a:latin typeface="+mn-lt"/>
                <a:cs typeface="Arial" panose="020B0604020202020204" pitchFamily="34" charset="0"/>
              </a:rPr>
              <a:t>Cuánto podrías necesitar para el retiro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a:latin typeface="+mn-lt"/>
                <a:cs typeface="Arial" panose="020B0604020202020204" pitchFamily="34" charset="0"/>
              </a:rPr>
              <a:t>Cuál sería el déficit, si es el caso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a:latin typeface="+mn-lt"/>
                <a:cs typeface="Arial" panose="020B0604020202020204" pitchFamily="34" charset="0"/>
              </a:rPr>
              <a:t>Qué puedes hacer para llenar ese déficit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dirty="0">
                <a:latin typeface="+mn-lt"/>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dirty="0">
                <a:latin typeface="+mn-lt"/>
                <a:cs typeface="Arial" panose="020B0604020202020204" pitchFamily="34" charset="0"/>
              </a:rPr>
              <a:t>Esto incluirá también una estimación de cuánto de tus ingresos de retiro cubrirá el Seguro Social.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s-MX" dirty="0">
                <a:latin typeface="+mn-lt"/>
                <a:cs typeface="Arial" panose="020B0604020202020204" pitchFamily="34" charset="0"/>
              </a:rPr>
              <a:t>Si te preocupa cómo los cambios en la contribución afectan tu cheque de pago, puedes usar la calculadora del impacto en el cheque de pago disponible en nationwide.com/impact.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s-MX" b="0" dirty="0">
                <a:latin typeface="+mn-lt"/>
                <a:cs typeface="Arial" panose="020B0604020202020204" pitchFamily="34" charset="0"/>
              </a:rPr>
              <a:t>Finalmente, asegúrate de iniciar sesión y establecer o aumentar tus contribuciones. Recuerda que cuanto más pronto comiences, podrás aprovechar mejor los beneficios que hemos explicado.</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0" dirty="0">
              <a:latin typeface="+mn-lt"/>
            </a:endParaRPr>
          </a:p>
        </p:txBody>
      </p:sp>
      <p:sp>
        <p:nvSpPr>
          <p:cNvPr id="4" name="Slide Number Placeholder 3"/>
          <p:cNvSpPr>
            <a:spLocks noGrp="1"/>
          </p:cNvSpPr>
          <p:nvPr>
            <p:ph type="sldNum" sz="quarter" idx="5"/>
          </p:nvPr>
        </p:nvSpPr>
        <p:spPr/>
        <p:txBody>
          <a:bodyPr/>
          <a:lstStyle/>
          <a:p>
            <a:fld id="{C4017EC0-A253-4597-A6B1-1C01674A0538}" type="slidenum">
              <a:rPr lang="en-US" smtClean="0"/>
              <a:t>24</a:t>
            </a:fld>
            <a:endParaRPr lang="en-US"/>
          </a:p>
        </p:txBody>
      </p:sp>
    </p:spTree>
    <p:extLst>
      <p:ext uri="{BB962C8B-B14F-4D97-AF65-F5344CB8AC3E}">
        <p14:creationId xmlns:p14="http://schemas.microsoft.com/office/powerpoint/2010/main" val="3857758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6863"/>
            <a:ext cx="4800600" cy="2700337"/>
          </a:xfrm>
        </p:spPr>
      </p:sp>
      <p:sp>
        <p:nvSpPr>
          <p:cNvPr id="3" name="Notes Placeholder 2"/>
          <p:cNvSpPr>
            <a:spLocks noGrp="1"/>
          </p:cNvSpPr>
          <p:nvPr>
            <p:ph type="body" idx="1"/>
          </p:nvPr>
        </p:nvSpPr>
        <p:spPr>
          <a:xfrm>
            <a:off x="493776" y="3167380"/>
            <a:ext cx="5870448" cy="5405120"/>
          </a:xfrm>
          <a:prstGeom prst="rect">
            <a:avLst/>
          </a:prstGeom>
        </p:spPr>
        <p:txBody>
          <a:bodyPr/>
          <a:lstStyle/>
          <a:p>
            <a:r>
              <a:rPr lang="es-MX" sz="1200" b="0" i="0" dirty="0">
                <a:solidFill>
                  <a:srgbClr val="000000"/>
                </a:solidFill>
                <a:latin typeface="+mn-lt"/>
              </a:rPr>
              <a:t>¿Tienes alguna pregunta acerca de la información que cubrimos hoy?</a:t>
            </a:r>
          </a:p>
        </p:txBody>
      </p:sp>
    </p:spTree>
    <p:extLst>
      <p:ext uri="{BB962C8B-B14F-4D97-AF65-F5344CB8AC3E}">
        <p14:creationId xmlns:p14="http://schemas.microsoft.com/office/powerpoint/2010/main" val="1292735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6863"/>
            <a:ext cx="4800600" cy="2700337"/>
          </a:xfrm>
        </p:spPr>
      </p:sp>
      <p:sp>
        <p:nvSpPr>
          <p:cNvPr id="3" name="Notes Placeholder 2"/>
          <p:cNvSpPr>
            <a:spLocks noGrp="1"/>
          </p:cNvSpPr>
          <p:nvPr>
            <p:ph type="body" idx="1"/>
          </p:nvPr>
        </p:nvSpPr>
        <p:spPr>
          <a:xfrm>
            <a:off x="546100" y="3153156"/>
            <a:ext cx="5818124" cy="5405120"/>
          </a:xfrm>
          <a:prstGeom prst="rect">
            <a:avLst/>
          </a:prstGeom>
        </p:spPr>
        <p:txBody>
          <a:bodyPr/>
          <a:lstStyle/>
          <a:p>
            <a:pPr algn="l" rtl="0" fontAlgn="base"/>
            <a:r>
              <a:rPr lang="es-MX" sz="1200" b="0" i="0" u="none" strike="noStrike" dirty="0">
                <a:solidFill>
                  <a:srgbClr val="000000"/>
                </a:solidFill>
                <a:latin typeface="+mn-lt"/>
              </a:rPr>
              <a:t>&lt;OPCIONAL — Aplicable solamente para participantes en el sector público e institucional&gt;</a:t>
            </a:r>
            <a:r>
              <a:rPr lang="es-MX" sz="1200" b="0" i="0" dirty="0">
                <a:latin typeface="+mn-lt"/>
              </a:rPr>
              <a:t> ​</a:t>
            </a:r>
          </a:p>
          <a:p>
            <a:pPr algn="l" rtl="0" fontAlgn="base"/>
            <a:r>
              <a:rPr lang="es-MX" sz="1200" b="0" i="0" dirty="0">
                <a:solidFill>
                  <a:srgbClr val="444444"/>
                </a:solidFill>
                <a:latin typeface="+mn-lt"/>
              </a:rPr>
              <a:t>​</a:t>
            </a:r>
          </a:p>
          <a:p>
            <a:pPr algn="l" rtl="0" fontAlgn="base"/>
            <a:r>
              <a:rPr lang="es-MX" sz="1200" b="0" i="0" u="none" strike="noStrike" dirty="0">
                <a:solidFill>
                  <a:srgbClr val="000000"/>
                </a:solidFill>
                <a:latin typeface="+mn-lt"/>
              </a:rPr>
              <a:t>Gracias por tu tiempo hoy.</a:t>
            </a:r>
            <a:r>
              <a:rPr lang="es-MX" sz="1200" b="0" i="0" dirty="0">
                <a:latin typeface="+mn-lt"/>
              </a:rPr>
              <a:t> ​</a:t>
            </a:r>
          </a:p>
          <a:p>
            <a:pPr algn="l" rtl="0" fontAlgn="base"/>
            <a:r>
              <a:rPr lang="es-MX" sz="1200" b="0" i="0" dirty="0">
                <a:solidFill>
                  <a:srgbClr val="444444"/>
                </a:solidFill>
                <a:latin typeface="+mn-lt"/>
              </a:rPr>
              <a:t>​</a:t>
            </a:r>
          </a:p>
          <a:p>
            <a:pPr algn="l" rtl="0" fontAlgn="base"/>
            <a:r>
              <a:rPr lang="es-MX" sz="1200" b="0" i="0" u="none" strike="noStrike" dirty="0">
                <a:solidFill>
                  <a:srgbClr val="000000"/>
                </a:solidFill>
                <a:latin typeface="+mn-lt"/>
              </a:rPr>
              <a:t>Aquí está mi información nuevamente, en caso de que desees que te proporcione ayuda con cualquier tema que hemos visto hoy.  </a:t>
            </a:r>
            <a:r>
              <a:rPr lang="es-MX" sz="1200" b="0" i="0" dirty="0">
                <a:solidFill>
                  <a:srgbClr val="444444"/>
                </a:solidFill>
                <a:latin typeface="+mn-lt"/>
              </a:rPr>
              <a:t>​</a:t>
            </a:r>
          </a:p>
          <a:p>
            <a:pPr algn="l" rtl="0" fontAlgn="base"/>
            <a:r>
              <a:rPr lang="es-MX" sz="1200" b="0" i="0" dirty="0">
                <a:solidFill>
                  <a:srgbClr val="444444"/>
                </a:solidFill>
                <a:latin typeface="+mn-lt"/>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es-MX" sz="1200" i="0" u="none" strike="noStrike" dirty="0">
                <a:solidFill>
                  <a:srgbClr val="000000"/>
                </a:solidFill>
                <a:latin typeface="+mn-lt"/>
              </a:rPr>
              <a:t>Puedes ingresar a tu cuenta y aumentar tus contribuciones en</a:t>
            </a:r>
            <a:r>
              <a:rPr lang="es-MX" sz="1200" b="0" i="0" u="none" strike="noStrike" dirty="0">
                <a:solidFill>
                  <a:srgbClr val="000000"/>
                </a:solidFill>
                <a:latin typeface="+mn-lt"/>
              </a:rPr>
              <a:t> </a:t>
            </a:r>
            <a:r>
              <a:rPr lang="es-MX" sz="1200" b="1" i="0" u="none" strike="noStrike" dirty="0">
                <a:solidFill>
                  <a:srgbClr val="000000"/>
                </a:solidFill>
                <a:latin typeface="+mn-lt"/>
              </a:rPr>
              <a:t>NRSforU.com</a:t>
            </a:r>
            <a:r>
              <a:rPr lang="es-MX" sz="1200" b="0" i="0" u="none" strike="noStrike" dirty="0">
                <a:solidFill>
                  <a:srgbClr val="000000"/>
                </a:solidFill>
                <a:latin typeface="+mn-lt"/>
              </a:rPr>
              <a:t>. Y el número telefónico es al que también puedes llamar para obtener ayuda con cualquier pregunta que tengas.</a:t>
            </a:r>
          </a:p>
        </p:txBody>
      </p:sp>
    </p:spTree>
    <p:extLst>
      <p:ext uri="{BB962C8B-B14F-4D97-AF65-F5344CB8AC3E}">
        <p14:creationId xmlns:p14="http://schemas.microsoft.com/office/powerpoint/2010/main" val="1239250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6863"/>
            <a:ext cx="4800600" cy="2700337"/>
          </a:xfrm>
        </p:spPr>
      </p:sp>
      <p:sp>
        <p:nvSpPr>
          <p:cNvPr id="3" name="Notes Placeholder 2"/>
          <p:cNvSpPr>
            <a:spLocks noGrp="1"/>
          </p:cNvSpPr>
          <p:nvPr>
            <p:ph type="body" idx="1"/>
          </p:nvPr>
        </p:nvSpPr>
        <p:spPr>
          <a:xfrm>
            <a:off x="546100" y="3167380"/>
            <a:ext cx="5946140" cy="5405120"/>
          </a:xfrm>
          <a:prstGeom prst="rect">
            <a:avLst/>
          </a:prstGeom>
        </p:spPr>
        <p:txBody>
          <a:bodyPr/>
          <a:lstStyle/>
          <a:p>
            <a:pPr algn="l" rtl="0" fontAlgn="base"/>
            <a:r>
              <a:rPr lang="es-MX" sz="1200" b="0" i="0" u="none" strike="noStrike" dirty="0">
                <a:solidFill>
                  <a:srgbClr val="000000"/>
                </a:solidFill>
                <a:latin typeface="+mn-lt"/>
              </a:rPr>
              <a:t>&lt;OPCIONAL —  Aplicable solamente para participantes en KEYNOTE del sector de mercados emergentes&gt;</a:t>
            </a:r>
            <a:r>
              <a:rPr lang="es-MX" sz="1200" b="0" i="0" dirty="0">
                <a:latin typeface="+mn-lt"/>
              </a:rPr>
              <a:t> ​</a:t>
            </a:r>
          </a:p>
          <a:p>
            <a:pPr algn="l" rtl="0" fontAlgn="base"/>
            <a:r>
              <a:rPr lang="es-MX" sz="1200" b="0" i="0" dirty="0">
                <a:solidFill>
                  <a:srgbClr val="444444"/>
                </a:solidFill>
                <a:latin typeface="+mn-lt"/>
              </a:rPr>
              <a:t>​</a:t>
            </a:r>
          </a:p>
          <a:p>
            <a:pPr algn="l" rtl="0" fontAlgn="base"/>
            <a:r>
              <a:rPr lang="es-MX" sz="1200" b="0" i="0" u="none" strike="noStrike" dirty="0">
                <a:solidFill>
                  <a:srgbClr val="000000"/>
                </a:solidFill>
                <a:latin typeface="+mn-lt"/>
              </a:rPr>
              <a:t>Gracias por tu tiempo hoy.</a:t>
            </a:r>
            <a:r>
              <a:rPr lang="es-MX" sz="1200" b="0" i="0" dirty="0">
                <a:latin typeface="+mn-lt"/>
              </a:rPr>
              <a:t> ​</a:t>
            </a:r>
          </a:p>
          <a:p>
            <a:pPr algn="l" rtl="0" fontAlgn="base"/>
            <a:r>
              <a:rPr lang="es-MX" sz="1200" b="0" i="0" dirty="0">
                <a:solidFill>
                  <a:srgbClr val="444444"/>
                </a:solidFill>
                <a:latin typeface="+mn-lt"/>
              </a:rPr>
              <a:t>​</a:t>
            </a:r>
          </a:p>
          <a:p>
            <a:pPr algn="l" rtl="0" fontAlgn="base"/>
            <a:r>
              <a:rPr lang="es-MX" sz="1200" i="0" u="none" strike="noStrike" dirty="0">
                <a:solidFill>
                  <a:srgbClr val="000000"/>
                </a:solidFill>
                <a:latin typeface="+mn-lt"/>
              </a:rPr>
              <a:t>Te dejaré la página web importante donde puedes tener acceso a tu cuenta y aumentar tus contribuciones en </a:t>
            </a:r>
            <a:r>
              <a:rPr lang="es-MX" sz="1200" b="1" i="0" u="none" strike="noStrike" dirty="0">
                <a:solidFill>
                  <a:srgbClr val="000000"/>
                </a:solidFill>
                <a:latin typeface="+mn-lt"/>
              </a:rPr>
              <a:t>nationwide.com/myretirement.</a:t>
            </a:r>
            <a:r>
              <a:rPr lang="es-MX" sz="1200" b="0" i="0" u="none" strike="noStrike" dirty="0">
                <a:solidFill>
                  <a:srgbClr val="000000"/>
                </a:solidFill>
                <a:latin typeface="+mn-lt"/>
              </a:rPr>
              <a:t> Y el número telefónico es al que también puedes llamar para obtener ayuda con cualquier pregunta que tengas.</a:t>
            </a:r>
          </a:p>
        </p:txBody>
      </p:sp>
    </p:spTree>
    <p:extLst>
      <p:ext uri="{BB962C8B-B14F-4D97-AF65-F5344CB8AC3E}">
        <p14:creationId xmlns:p14="http://schemas.microsoft.com/office/powerpoint/2010/main" val="3871874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6863"/>
            <a:ext cx="4800600" cy="2700337"/>
          </a:xfrm>
        </p:spPr>
      </p:sp>
      <p:sp>
        <p:nvSpPr>
          <p:cNvPr id="3" name="Notes Placeholder 2"/>
          <p:cNvSpPr>
            <a:spLocks noGrp="1"/>
          </p:cNvSpPr>
          <p:nvPr>
            <p:ph type="body" idx="1"/>
          </p:nvPr>
        </p:nvSpPr>
        <p:spPr>
          <a:xfrm>
            <a:off x="546100" y="3173985"/>
            <a:ext cx="5844540" cy="5405120"/>
          </a:xfrm>
          <a:prstGeom prst="rect">
            <a:avLst/>
          </a:prstGeom>
        </p:spPr>
        <p:txBody>
          <a:bodyPr/>
          <a:lstStyle/>
          <a:p>
            <a:pPr algn="l" rtl="0" fontAlgn="base"/>
            <a:r>
              <a:rPr lang="es-MX" sz="1200" b="0" i="0" u="none" strike="noStrike" dirty="0">
                <a:solidFill>
                  <a:srgbClr val="000000"/>
                </a:solidFill>
                <a:latin typeface="+mn-lt"/>
              </a:rPr>
              <a:t>&lt;OPCIONAL —  Aplicable solamente para participantes en SS&amp;C del sector de mercados emergentes&gt;</a:t>
            </a:r>
            <a:r>
              <a:rPr lang="es-MX" sz="1200" b="0" i="0" dirty="0">
                <a:latin typeface="+mn-lt"/>
              </a:rPr>
              <a:t> ​</a:t>
            </a:r>
          </a:p>
          <a:p>
            <a:pPr algn="l" rtl="0" fontAlgn="base"/>
            <a:r>
              <a:rPr lang="es-MX" sz="1200" b="0" i="0" dirty="0">
                <a:solidFill>
                  <a:srgbClr val="444444"/>
                </a:solidFill>
                <a:latin typeface="+mn-lt"/>
              </a:rPr>
              <a:t>​</a:t>
            </a:r>
          </a:p>
          <a:p>
            <a:pPr algn="l" rtl="0" fontAlgn="base"/>
            <a:r>
              <a:rPr lang="es-MX" sz="1200" b="0" i="0" u="none" strike="noStrike" dirty="0">
                <a:solidFill>
                  <a:srgbClr val="000000"/>
                </a:solidFill>
                <a:latin typeface="+mn-lt"/>
              </a:rPr>
              <a:t>Gracias por tu tiempo hoy.</a:t>
            </a:r>
            <a:r>
              <a:rPr lang="es-MX" sz="1200" b="0" i="0" dirty="0">
                <a:latin typeface="+mn-lt"/>
              </a:rPr>
              <a:t> ​</a:t>
            </a:r>
          </a:p>
          <a:p>
            <a:pPr algn="l" rtl="0" fontAlgn="base"/>
            <a:r>
              <a:rPr lang="es-MX" sz="1200" b="0" i="0" dirty="0">
                <a:solidFill>
                  <a:srgbClr val="444444"/>
                </a:solidFill>
                <a:latin typeface="+mn-lt"/>
              </a:rPr>
              <a:t>​</a:t>
            </a:r>
          </a:p>
          <a:p>
            <a:pPr algn="l" rtl="0" fontAlgn="base"/>
            <a:r>
              <a:rPr lang="es-MX" sz="1200" i="0" u="none" strike="noStrike" dirty="0">
                <a:solidFill>
                  <a:srgbClr val="000000"/>
                </a:solidFill>
                <a:latin typeface="+mn-lt"/>
              </a:rPr>
              <a:t>Te dejaré la página web importante donde puedes tener acceso a tu cuenta y aumentar tus contribuciones en </a:t>
            </a:r>
            <a:r>
              <a:rPr lang="es-MX" sz="1200" b="1" i="0" u="none" strike="noStrike" dirty="0">
                <a:solidFill>
                  <a:srgbClr val="000000"/>
                </a:solidFill>
                <a:latin typeface="+mn-lt"/>
              </a:rPr>
              <a:t>nationwide.com/REALtirement.</a:t>
            </a:r>
            <a:r>
              <a:rPr lang="es-MX" sz="1200" b="0" i="0" u="none" strike="noStrike" dirty="0">
                <a:solidFill>
                  <a:srgbClr val="000000"/>
                </a:solidFill>
                <a:latin typeface="+mn-lt"/>
              </a:rPr>
              <a:t> Y el número telefónico es al que también puedes llamar para obtener ayuda con cualquier pregunta que tengas.</a:t>
            </a:r>
          </a:p>
        </p:txBody>
      </p:sp>
    </p:spTree>
    <p:extLst>
      <p:ext uri="{BB962C8B-B14F-4D97-AF65-F5344CB8AC3E}">
        <p14:creationId xmlns:p14="http://schemas.microsoft.com/office/powerpoint/2010/main" val="2125160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[Lea esta información importante].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C306-A856-5C4C-A219-A0896D42C6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833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3688"/>
            <a:ext cx="4800600" cy="2700337"/>
          </a:xfrm>
        </p:spPr>
      </p:sp>
      <p:sp>
        <p:nvSpPr>
          <p:cNvPr id="3" name="Notes Placeholder 2"/>
          <p:cNvSpPr>
            <a:spLocks noGrp="1"/>
          </p:cNvSpPr>
          <p:nvPr>
            <p:ph type="body" idx="1"/>
          </p:nvPr>
        </p:nvSpPr>
        <p:spPr>
          <a:xfrm>
            <a:off x="314960" y="3158172"/>
            <a:ext cx="6207759" cy="5600700"/>
          </a:xfrm>
          <a:prstGeom prst="rect">
            <a:avLst/>
          </a:prstGeom>
        </p:spPr>
        <p:txBody>
          <a:bodyPr/>
          <a:lstStyle/>
          <a:p>
            <a:pPr algn="l" rtl="0" fontAlgn="base"/>
            <a:r>
              <a:rPr lang="es-MX" sz="1200" b="0" i="0" u="none" strike="noStrike">
                <a:solidFill>
                  <a:srgbClr val="000000"/>
                </a:solidFill>
                <a:latin typeface="+mn-lt"/>
              </a:rPr>
              <a:t>&lt;PÁGINA OPCIONAL— Puede eliminarse si no se necesita&gt;</a:t>
            </a:r>
          </a:p>
          <a:p>
            <a:pPr algn="l" rtl="0" fontAlgn="base"/>
            <a:r>
              <a:rPr lang="es-MX" sz="1200" b="0" i="0">
                <a:solidFill>
                  <a:srgbClr val="444444"/>
                </a:solidFill>
                <a:latin typeface="+mn-lt"/>
              </a:rPr>
              <a:t>​</a:t>
            </a:r>
          </a:p>
          <a:p>
            <a:pPr algn="l" rtl="0" fontAlgn="base"/>
            <a:r>
              <a:rPr lang="es-MX" sz="1200" b="0" i="0" u="none" strike="noStrike">
                <a:solidFill>
                  <a:srgbClr val="000000"/>
                </a:solidFill>
                <a:latin typeface="+mn-lt"/>
              </a:rPr>
              <a:t>Mi nombre es [NOMBRE] y soy [CARGO] en Nationwide. Nationwide es el depositario de registros para el plan de retiro patrocinado por tu empleador. </a:t>
            </a:r>
            <a:r>
              <a:rPr lang="es-MX" sz="1200" b="0" i="0">
                <a:solidFill>
                  <a:srgbClr val="444444"/>
                </a:solidFill>
                <a:latin typeface="+mn-lt"/>
              </a:rPr>
              <a:t>​</a:t>
            </a:r>
          </a:p>
          <a:p>
            <a:pPr algn="l" rtl="0" fontAlgn="base"/>
            <a:r>
              <a:rPr lang="es-MX" sz="1200" b="0" i="0">
                <a:solidFill>
                  <a:srgbClr val="444444"/>
                </a:solidFill>
                <a:latin typeface="+mn-lt"/>
              </a:rPr>
              <a:t>​</a:t>
            </a:r>
          </a:p>
          <a:p>
            <a:pPr algn="l" rtl="0" fontAlgn="base"/>
            <a:r>
              <a:rPr lang="es-MX" sz="1200" b="0" i="0" u="none" strike="noStrike">
                <a:solidFill>
                  <a:srgbClr val="000000"/>
                </a:solidFill>
                <a:latin typeface="+mn-lt"/>
              </a:rPr>
              <a:t>Hemos crecido desde una pequeña compañía mutual de seguros de automóviles hasta una de las compañías de seguros y servicios financieros más grandes en los Estados Unidos. Nuestra misión nunca fue más clara: proteger a personas, negocios y sus futuros con cuidado extraordinario. Y por ese motivo estamos aquí hoy.</a:t>
            </a:r>
            <a:r>
              <a:rPr lang="es-MX" sz="1200" b="0" i="0">
                <a:latin typeface="+mn-lt"/>
              </a:rPr>
              <a:t> ​</a:t>
            </a:r>
          </a:p>
        </p:txBody>
      </p:sp>
    </p:spTree>
    <p:extLst>
      <p:ext uri="{BB962C8B-B14F-4D97-AF65-F5344CB8AC3E}">
        <p14:creationId xmlns:p14="http://schemas.microsoft.com/office/powerpoint/2010/main" val="2319017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290513"/>
            <a:ext cx="4800600" cy="2700337"/>
          </a:xfrm>
        </p:spPr>
      </p:sp>
      <p:sp>
        <p:nvSpPr>
          <p:cNvPr id="3" name="Notes Placeholder 2"/>
          <p:cNvSpPr>
            <a:spLocks noGrp="1"/>
          </p:cNvSpPr>
          <p:nvPr>
            <p:ph type="body" idx="1"/>
          </p:nvPr>
        </p:nvSpPr>
        <p:spPr>
          <a:xfrm>
            <a:off x="294640" y="3152103"/>
            <a:ext cx="6197600" cy="5652833"/>
          </a:xfrm>
        </p:spPr>
        <p:txBody>
          <a:bodyPr/>
          <a:lstStyle/>
          <a:p>
            <a:pPr algn="l" rtl="0" fontAlgn="base"/>
            <a:r>
              <a:rPr lang="es-MX" sz="1200" b="0" i="0" u="none" strike="noStrike">
                <a:solidFill>
                  <a:srgbClr val="000000"/>
                </a:solidFill>
                <a:latin typeface="+mn-lt"/>
              </a:rPr>
              <a:t>&lt;PÁGINA OPCIONAL— Puede eliminarse si no se necesita&gt;</a:t>
            </a:r>
          </a:p>
          <a:p>
            <a:pPr algn="l" rtl="0" fontAlgn="base"/>
            <a:r>
              <a:rPr lang="es-MX" sz="1200" b="0" i="0">
                <a:solidFill>
                  <a:srgbClr val="444444"/>
                </a:solidFill>
                <a:latin typeface="+mn-lt"/>
              </a:rPr>
              <a:t>​</a:t>
            </a:r>
          </a:p>
          <a:p>
            <a:pPr algn="l" rtl="0" fontAlgn="base"/>
            <a:r>
              <a:rPr lang="es-MX" sz="1200" b="0" i="0" u="none" strike="noStrike">
                <a:solidFill>
                  <a:srgbClr val="000000"/>
                </a:solidFill>
                <a:latin typeface="+mn-lt"/>
              </a:rPr>
              <a:t>Mi nombre es [NOMBRE] y soy [CARGO] en [COMPAÑÍA&gt;. </a:t>
            </a:r>
            <a:r>
              <a:rPr lang="es-MX" sz="1200" b="0" i="0">
                <a:solidFill>
                  <a:srgbClr val="444444"/>
                </a:solidFill>
                <a:latin typeface="+mn-lt"/>
              </a:rPr>
              <a:t>​</a:t>
            </a:r>
          </a:p>
          <a:p>
            <a:pPr algn="l" rtl="0" fontAlgn="base"/>
            <a:r>
              <a:rPr lang="es-MX" sz="1200" b="0" i="0">
                <a:solidFill>
                  <a:srgbClr val="444444"/>
                </a:solidFill>
                <a:latin typeface="+mn-lt"/>
              </a:rPr>
              <a:t>​</a:t>
            </a:r>
          </a:p>
          <a:p>
            <a:pPr algn="l" rtl="0" fontAlgn="base"/>
            <a:r>
              <a:rPr lang="es-MX" sz="1200" b="0" i="0" u="none" strike="noStrike">
                <a:solidFill>
                  <a:srgbClr val="000000"/>
                </a:solidFill>
                <a:latin typeface="+mn-lt"/>
              </a:rPr>
              <a:t>&lt; Preséntese&gt;</a:t>
            </a:r>
            <a:r>
              <a:rPr lang="es-MX" sz="1200" b="0" i="0">
                <a:latin typeface="+mn-lt"/>
              </a:rPr>
              <a:t> ​</a:t>
            </a:r>
          </a:p>
        </p:txBody>
      </p:sp>
    </p:spTree>
    <p:extLst>
      <p:ext uri="{BB962C8B-B14F-4D97-AF65-F5344CB8AC3E}">
        <p14:creationId xmlns:p14="http://schemas.microsoft.com/office/powerpoint/2010/main" val="3289967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t>Hoy aprenderás:  (Leer la viñetas de la diapositiva)</a:t>
            </a:r>
          </a:p>
        </p:txBody>
      </p:sp>
      <p:sp>
        <p:nvSpPr>
          <p:cNvPr id="4" name="Slide Number Placeholder 3"/>
          <p:cNvSpPr>
            <a:spLocks noGrp="1"/>
          </p:cNvSpPr>
          <p:nvPr>
            <p:ph type="sldNum" sz="quarter" idx="5"/>
          </p:nvPr>
        </p:nvSpPr>
        <p:spPr/>
        <p:txBody>
          <a:bodyPr/>
          <a:lstStyle/>
          <a:p>
            <a:fld id="{C4017EC0-A253-4597-A6B1-1C01674A0538}" type="slidenum">
              <a:rPr lang="en-US" smtClean="0"/>
              <a:t>6</a:t>
            </a:fld>
            <a:endParaRPr lang="en-US"/>
          </a:p>
        </p:txBody>
      </p:sp>
    </p:spTree>
    <p:extLst>
      <p:ext uri="{BB962C8B-B14F-4D97-AF65-F5344CB8AC3E}">
        <p14:creationId xmlns:p14="http://schemas.microsoft.com/office/powerpoint/2010/main" val="3013378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latin typeface="+mn-lt"/>
              </a:rPr>
              <a:t>Antes de comenzar, quisiera que te tomes un momento y visualices cómo podrían ser tus años de retiro. Si estás a años de retirarte, imagina cómo podrías querer que sea ese tiempo. O si estás más cerca del retiro, posiblemente ya tengas una imagen clara. Piensa acerca de esto: </a:t>
            </a:r>
          </a:p>
          <a:p>
            <a:endParaRPr lang="en-US" dirty="0">
              <a:latin typeface="+mn-lt"/>
            </a:endParaRPr>
          </a:p>
          <a:p>
            <a:pPr marL="171450" indent="-171450">
              <a:buFont typeface="Arial" panose="020B0604020202020204" pitchFamily="34" charset="0"/>
              <a:buChar char="•"/>
            </a:pPr>
            <a:r>
              <a:rPr lang="es-MX" dirty="0">
                <a:latin typeface="+mn-lt"/>
              </a:rPr>
              <a:t>Dónde vivirás: ¿Te gustaría quedarte donde vives ahora, mudarte a un lugar lejano o incluso dividir tu tiempo entre diferentes lugares? </a:t>
            </a:r>
          </a:p>
          <a:p>
            <a:pPr marL="171450" indent="-171450">
              <a:buFont typeface="Arial" panose="020B0604020202020204" pitchFamily="34" charset="0"/>
              <a:buChar char="•"/>
            </a:pPr>
            <a:r>
              <a:rPr lang="es-MX" dirty="0">
                <a:latin typeface="+mn-lt"/>
              </a:rPr>
              <a:t>Cómo pasarás tu tiempo libre: ¿Quieres viajar a lugares que están en tu lista de deseos o visitar familiares con más frecuencia? ¿Tienes un pasatiempos al que deseas dedicarte, tal como el arte o la jardinería? O tal vez tengas una pasión personal, como una causa en la que deseas involucrarte.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a:latin typeface="+mn-lt"/>
              </a:rPr>
              <a:t>Cómo cuidarás de tu salud: ¿Te ves saliendo a caminar, ir a caminatas o participar en un deporte? Permanecer físicamente saludable puede ayudar a que disfrutes el retiro. Pero necesitarás cuidados médicos para mantenerte de lo mejor.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es-MX" dirty="0">
                <a:latin typeface="+mn-lt"/>
              </a:rPr>
            </a:br>
            <a:r>
              <a:rPr lang="es-MX" dirty="0">
                <a:latin typeface="+mn-lt"/>
              </a:rPr>
              <a:t>Todos estos aspectos contribuyen a cuánto necesitarás para el retiro. El estilo de vida que deseas tener, junto con otros factores como la edad a la que deseas retirarte, ayuda a determinar la cantidad. Tener un buen cálculo, y ahorrar para lograrlo, requiere reflexión y planificación. Eso es por lo que estamos hoy aquí para ayudarte. </a:t>
            </a:r>
          </a:p>
          <a:p>
            <a:endParaRPr lang="en-US" dirty="0">
              <a:latin typeface="+mn-lt"/>
            </a:endParaRPr>
          </a:p>
        </p:txBody>
      </p:sp>
      <p:sp>
        <p:nvSpPr>
          <p:cNvPr id="4" name="Slide Number Placeholder 3"/>
          <p:cNvSpPr>
            <a:spLocks noGrp="1"/>
          </p:cNvSpPr>
          <p:nvPr>
            <p:ph type="sldNum" sz="quarter" idx="5"/>
          </p:nvPr>
        </p:nvSpPr>
        <p:spPr/>
        <p:txBody>
          <a:bodyPr/>
          <a:lstStyle/>
          <a:p>
            <a:fld id="{C4017EC0-A253-4597-A6B1-1C01674A0538}" type="slidenum">
              <a:rPr lang="en-US" smtClean="0"/>
              <a:t>7</a:t>
            </a:fld>
            <a:endParaRPr lang="en-US"/>
          </a:p>
        </p:txBody>
      </p:sp>
    </p:spTree>
    <p:extLst>
      <p:ext uri="{BB962C8B-B14F-4D97-AF65-F5344CB8AC3E}">
        <p14:creationId xmlns:p14="http://schemas.microsoft.com/office/powerpoint/2010/main" val="2853822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latin typeface="+mn-lt"/>
                <a:cs typeface="Arial"/>
              </a:rPr>
              <a:t>Mientras que no hay una respuesta que sirva para todos acerca de cuántos ingresos necesitarás cuando te retires, hay una regla de oro simple que puedes seguir como guía general. </a:t>
            </a:r>
            <a:r>
              <a:rPr lang="es-MX" dirty="0"/>
              <a:t>Los expertos dicen que para mantener tu estándar de vida actual, podrías necesitar reemplazar </a:t>
            </a:r>
            <a:r>
              <a:rPr lang="es-MX" sz="1200" dirty="0">
                <a:solidFill>
                  <a:schemeClr val="tx1"/>
                </a:solidFill>
                <a:latin typeface="+mn-lt"/>
                <a:ea typeface="+mn-ea"/>
                <a:cs typeface="+mn-cs"/>
              </a:rPr>
              <a:t>aproximadamente el 80 % de tus ingresos actuales en el retiro.</a:t>
            </a:r>
            <a:r>
              <a:rPr lang="es-MX" sz="1200" baseline="30000" dirty="0">
                <a:solidFill>
                  <a:schemeClr val="tx1"/>
                </a:solidFill>
                <a:latin typeface="+mn-lt"/>
                <a:ea typeface="+mn-ea"/>
                <a:cs typeface="+mn-cs"/>
              </a:rPr>
              <a:t>1, 2  </a:t>
            </a:r>
            <a:r>
              <a:rPr lang="es-MX" sz="1200" baseline="0" dirty="0">
                <a:solidFill>
                  <a:schemeClr val="tx1"/>
                </a:solidFill>
                <a:latin typeface="+mn-lt"/>
                <a:ea typeface="+mn-ea"/>
                <a:cs typeface="+mn-cs"/>
              </a:rPr>
              <a:t>Al calcular cuál es el </a:t>
            </a:r>
            <a:r>
              <a:rPr lang="es-MX" dirty="0">
                <a:latin typeface="+mn-lt"/>
                <a:cs typeface="Arial"/>
              </a:rPr>
              <a:t>80 % de tus ingresos anuales actuales, obtendrás un cálculo actual de los ingresos anuales que necesitarás.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latin typeface="+mn-lt"/>
                <a:cs typeface="Arial"/>
              </a:rPr>
              <a:t>[Opcional:  Los presentadores pueden tomarse un momento aquí para dejar que la audiencia calcule cuál es esta cantidad para ellos].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latin typeface="+mn-lt"/>
                <a:cs typeface="Arial" panose="020B0604020202020204" pitchFamily="34" charset="0"/>
              </a:rPr>
              <a:t>Si quieres ser más preciso, también ofrecemos una herramienta de planificación personalizada interactiva </a:t>
            </a:r>
            <a:r>
              <a:rPr lang="es-MX" b="0" dirty="0">
                <a:latin typeface="+mn-lt"/>
                <a:cs typeface="Arial" panose="020B0604020202020204" pitchFamily="34" charset="0"/>
              </a:rPr>
              <a:t>&lt;&lt;My Interactive Retirement Planner o My Retirement Goals (para participantes en SS&amp;C)&gt;&gt;. Puedes usar esta herramienta para ayudarte a establecer una cantidad de ahorro objetivo y verificar tu progreso una vez que comiences a ahorrar. La encontrarás al iniciar sesión en la cuenta de tu plan de retiro. Si aún no te inscribes en tu plan de retiro, asegúrate de registrarte para que puedas aprovechar todas las herramientas útiles que ofrecemos.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latin typeface="+mn-lt"/>
                <a:cs typeface="Arial"/>
              </a:rPr>
              <a:t>Ten en cuenta que la cantidad objetivo que necesitas cambiará si tus ingresos aumentan y tu estándar de vida aumenta con estos. </a:t>
            </a:r>
            <a:r>
              <a:rPr lang="es-MX" dirty="0"/>
              <a:t>Puedes obtener un cálculo actualizado al usar la fórmula del </a:t>
            </a:r>
            <a:r>
              <a:rPr lang="es-MX" dirty="0">
                <a:latin typeface="+mn-lt"/>
                <a:cs typeface="Arial"/>
              </a:rPr>
              <a:t>80 % con base en tus nuevos ingresos o mediante </a:t>
            </a:r>
            <a:r>
              <a:rPr lang="es-MX" b="0" dirty="0">
                <a:latin typeface="+mn-lt"/>
                <a:cs typeface="Arial" panose="020B0604020202020204" pitchFamily="34" charset="0"/>
              </a:rPr>
              <a:t>&lt;&lt;My Interactive Retirement Planner o My Retirement Goals (para participantes SS&amp;C)&gt;&gt;.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cs typeface="Arial"/>
            </a:endParaRPr>
          </a:p>
          <a:p>
            <a:endParaRPr lang="en-US" dirty="0">
              <a:latin typeface="+mn-lt"/>
              <a:cs typeface="Arial"/>
            </a:endParaRPr>
          </a:p>
          <a:p>
            <a:r>
              <a:rPr lang="es-MX" sz="1200" baseline="30000" dirty="0">
                <a:latin typeface="+mn-lt"/>
                <a:cs typeface="Arial" panose="020B0604020202020204" pitchFamily="34" charset="0"/>
              </a:rPr>
              <a:t>1</a:t>
            </a:r>
            <a:r>
              <a:rPr lang="es-MX" sz="1200" dirty="0">
                <a:latin typeface="+mn-lt"/>
                <a:cs typeface="Arial" panose="020B0604020202020204" pitchFamily="34" charset="0"/>
              </a:rPr>
              <a:t> "Top Ten Ways to Prepare for Retirement," Employee Benefits Security Administration, dol.gov/sites/dolgov/files/ebsa/about-ebsa/our-activities/resource-center/publications/top-10-ways-to-prepare-for-retirement.pdf (septiembre de 2021).</a:t>
            </a:r>
          </a:p>
          <a:p>
            <a:endParaRPr lang="en-US" sz="1200" dirty="0">
              <a:latin typeface="+mn-lt"/>
              <a:cs typeface="Arial" panose="020B0604020202020204" pitchFamily="34" charset="0"/>
            </a:endParaRPr>
          </a:p>
          <a:p>
            <a:r>
              <a:rPr lang="es-MX" sz="1200" baseline="30000" dirty="0">
                <a:latin typeface="+mn-lt"/>
                <a:cs typeface="Arial" panose="020B0604020202020204" pitchFamily="34" charset="0"/>
              </a:rPr>
              <a:t>2</a:t>
            </a:r>
            <a:r>
              <a:rPr lang="es-MX" sz="1200" dirty="0">
                <a:latin typeface="+mn-lt"/>
                <a:cs typeface="Arial" panose="020B0604020202020204" pitchFamily="34" charset="0"/>
              </a:rPr>
              <a:t> “How much do you need to retire? A good rule of thumb is to save enough to cover 80% of your pre-retirement income,” Fortune, fortune.com/recommends/investing/how-much-money-do-you-need-to-retire/ (22 de marzo de 2023).</a:t>
            </a:r>
          </a:p>
        </p:txBody>
      </p:sp>
      <p:sp>
        <p:nvSpPr>
          <p:cNvPr id="4" name="Slide Number Placeholder 3"/>
          <p:cNvSpPr>
            <a:spLocks noGrp="1"/>
          </p:cNvSpPr>
          <p:nvPr>
            <p:ph type="sldNum" sz="quarter" idx="5"/>
          </p:nvPr>
        </p:nvSpPr>
        <p:spPr/>
        <p:txBody>
          <a:bodyPr/>
          <a:lstStyle/>
          <a:p>
            <a:fld id="{C4017EC0-A253-4597-A6B1-1C01674A0538}" type="slidenum">
              <a:rPr lang="en-US" smtClean="0"/>
              <a:t>8</a:t>
            </a:fld>
            <a:endParaRPr lang="en-US"/>
          </a:p>
        </p:txBody>
      </p:sp>
    </p:spTree>
    <p:extLst>
      <p:ext uri="{BB962C8B-B14F-4D97-AF65-F5344CB8AC3E}">
        <p14:creationId xmlns:p14="http://schemas.microsoft.com/office/powerpoint/2010/main" val="1563167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s-MX" sz="1200" dirty="0">
                    <a:latin typeface="+mn-lt"/>
                    <a:ea typeface="+mn-ea"/>
                    <a:cs typeface="+mn-cs"/>
                  </a:rPr>
                  <a:t>Para financiar tus ingresos, lo primero en lo que podrías pensar es en los beneficios del Seguro Social. De hecho, muchas personas creen que el Seguro Social cubrirá la mayoría o todas sus necesidades. Pero la verdad es que, si calificas para un beneficio de retiro del Seguro Social, este generalmente reemplaza menos del </a:t>
                </a:r>
                <a:r>
                  <a:rPr lang="es-MX" sz="1200" dirty="0">
                    <a:solidFill>
                      <a:schemeClr val="tx1"/>
                    </a:solidFill>
                    <a:latin typeface="+mn-lt"/>
                    <a:ea typeface="+mn-ea"/>
                    <a:cs typeface="+mn-cs"/>
                  </a:rPr>
                  <a:t>40 % de tus ingresos de antes del retiro. </a:t>
                </a:r>
                <a:r>
                  <a:rPr lang="es-MX" sz="1200" baseline="30000" dirty="0">
                    <a:solidFill>
                      <a:schemeClr val="tx1"/>
                    </a:solidFill>
                    <a:latin typeface="+mn-lt"/>
                    <a:ea typeface="+mn-ea"/>
                    <a:cs typeface="+mn-cs"/>
                  </a:rPr>
                  <a:t>2 </a:t>
                </a:r>
                <a:r>
                  <a:rPr lang="es-MX" sz="1200" baseline="0" dirty="0">
                    <a:solidFill>
                      <a:schemeClr val="tx1"/>
                    </a:solidFill>
                    <a:latin typeface="+mn-lt"/>
                    <a:ea typeface="+mn-ea"/>
                    <a:cs typeface="+mn-cs"/>
                  </a:rPr>
                  <a:t>Si tu objetivo es reemplazar el 80 % para mantener tu estándar de vida, esto deja una deficiencia considerable. </a:t>
                </a:r>
              </a:p>
              <a:p>
                <a:endParaRPr lang="en-US" sz="1200" kern="1200" baseline="0" dirty="0">
                  <a:solidFill>
                    <a:schemeClr val="tx1"/>
                  </a:solidFill>
                  <a:effectLst/>
                  <a:latin typeface="+mn-lt"/>
                  <a:ea typeface="+mn-ea"/>
                  <a:cs typeface="+mn-cs"/>
                </a:endParaRPr>
              </a:p>
              <a:p>
                <a:r>
                  <a:rPr lang="es-MX" sz="1200" baseline="0" dirty="0">
                    <a:solidFill>
                      <a:schemeClr val="tx1"/>
                    </a:solidFill>
                    <a:latin typeface="+mn-lt"/>
                    <a:ea typeface="+mn-ea"/>
                    <a:cs typeface="+mn-cs"/>
                  </a:rPr>
                  <a:t>Aquellos de ustedes que tienen una pensión pueden estar preguntándose cuánto cubrirá esta. </a:t>
                </a:r>
                <a:r>
                  <a:rPr lang="es-MX" sz="1200" dirty="0">
                    <a:solidFill>
                      <a:schemeClr val="tx1"/>
                    </a:solidFill>
                    <a:latin typeface="+mn-lt"/>
                    <a:ea typeface="+mn-ea"/>
                    <a:cs typeface="+mn-cs"/>
                  </a:rPr>
                  <a:t>En promedio, una pensión reemplaza aproximadamente la mitad de los ingresos de antes del retiro,</a:t>
                </a:r>
                <a:r>
                  <a:rPr lang="es-MX" sz="1200" baseline="30000" dirty="0">
                    <a:solidFill>
                      <a:schemeClr val="tx1"/>
                    </a:solidFill>
                    <a:latin typeface="+mn-lt"/>
                    <a:ea typeface="+mn-ea"/>
                    <a:cs typeface="+mn-cs"/>
                  </a:rPr>
                  <a:t>3 </a:t>
                </a:r>
                <a:r>
                  <a:rPr lang="es-MX" sz="1200" baseline="0" dirty="0">
                    <a:solidFill>
                      <a:schemeClr val="tx1"/>
                    </a:solidFill>
                    <a:latin typeface="+mn-lt"/>
                    <a:ea typeface="+mn-ea"/>
                    <a:cs typeface="+mn-cs"/>
                  </a:rPr>
                  <a:t>pero, dependiendo de tu empleador, puedes necesitar un número de años de servicio para recibir la cantidad completa.</a:t>
                </a:r>
                <a:r>
                  <a:rPr lang="es-MX" sz="1200" dirty="0">
                    <a:solidFill>
                      <a:schemeClr val="tx1"/>
                    </a:solidFill>
                    <a:latin typeface="+mn-lt"/>
                    <a:ea typeface="+mn-ea"/>
                    <a:cs typeface="+mn-cs"/>
                  </a:rPr>
                  <a:t> Cada empleador es diferente, así que verifica con el tuyo para obtener más información. Aun con los beneficios del Seguro Social y una pensión, aún podrías tener menos de lo que necesitas. </a:t>
                </a:r>
              </a:p>
              <a:p>
                <a:endParaRPr lang="en-US" sz="1200" kern="1200" dirty="0">
                  <a:solidFill>
                    <a:schemeClr val="tx1"/>
                  </a:solidFill>
                  <a:effectLst/>
                  <a:latin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chemeClr val="tx1"/>
                    </a:solidFill>
                    <a:latin typeface="+mn-lt"/>
                    <a:ea typeface="+mn-ea"/>
                    <a:cs typeface="+mn-cs"/>
                  </a:rPr>
                  <a:t>Es importante tener un plan para cubrir cualquier déficit.  </a:t>
                </a:r>
              </a:p>
              <a:p>
                <a:endParaRPr lang="en-US" sz="1200" dirty="0">
                  <a:latin typeface="+mn-lt"/>
                </a:endParaRPr>
              </a:p>
              <a:p>
                <a:r>
                  <a:rPr lang="es-MX" sz="1200" baseline="30000" dirty="0">
                    <a:latin typeface="+mn-lt"/>
                  </a:rPr>
                  <a:t>1 </a:t>
                </a:r>
                <a:r>
                  <a:rPr lang="es-MX" sz="1200" dirty="0">
                    <a:latin typeface="+mn-lt"/>
                  </a:rPr>
                  <a:t>“Top Ten Facts About Social Security,” Center for Budget and Policy Priorities (4 de marzo de 2022).</a:t>
                </a:r>
              </a:p>
              <a:p>
                <a:r>
                  <a:rPr lang="es-MX" sz="1200" dirty="0">
                    <a:latin typeface="+mn-lt"/>
                    <a:cs typeface="Arial" panose="020B0604020202020204" pitchFamily="34" charset="0"/>
                    <a:hlinkClick r:id="rId3">
                      <a:extLst>
                        <a:ext uri="{A12FA001-AC4F-418D-AE19-62706E023703}">
                          <ahyp:hlinkClr xmlns:ahyp="http://schemas.microsoft.com/office/drawing/2018/hyperlinkcolor" val="tx"/>
                        </a:ext>
                      </a:extLst>
                    </a:hlinkClick>
                  </a:rPr>
                  <a:t>Policy Basics: Top Ten Facts about Social Security | Center on Budget and Policy Priorities (cbpp.org)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200" b="0" i="1" baseline="30000" dirty="0" smtClean="0">
                        <a:latin typeface="Cambria Math" panose="02040503050406030204" pitchFamily="18" charset="0"/>
                      </a:rPr>
                      <m:t>2</m:t>
                    </m:r>
                  </m:oMath>
                </a14:m>
                <a:r>
                  <a:rPr lang="es-MX" sz="1200" dirty="0">
                    <a:latin typeface="+mn-lt"/>
                    <a:ea typeface="+mn-ea"/>
                    <a:cs typeface="+mn-cs"/>
                  </a:rPr>
                  <a:t> </a:t>
                </a:r>
                <a:r>
                  <a:rPr lang="es-MX" sz="1200" dirty="0">
                    <a:latin typeface="+mn-lt"/>
                    <a:ea typeface="Calibri" panose="020F0502020204030204" pitchFamily="34" charset="0"/>
                    <a:cs typeface="Times New Roman" panose="02020603050405020304" pitchFamily="18" charset="0"/>
                  </a:rPr>
                  <a:t>“Net Pension Replacement Rates,” Organization for Economic Cooperation and Development (2021; consultado el 13 de marzo de 2023).</a:t>
                </a:r>
              </a:p>
            </p:txBody>
          </p:sp>
        </mc:Choice>
        <mc:Fallback xmlns="">
          <p:sp>
            <p:nvSpPr>
              <p:cNvPr id="3" name="Notes Placeholder 2"/>
              <p:cNvSpPr>
                <a:spLocks noGrp="1"/>
              </p:cNvSpPr>
              <p:nvPr>
                <p:ph type="body" idx="1"/>
              </p:nvPr>
            </p:nvSpPr>
            <p:spPr/>
            <p:txBody>
              <a:bodyPr/>
              <a:lstStyle/>
              <a:p>
                <a:pPr>
                  <a:defRPr/>
                </a:pPr>
                <a:r>
                  <a:rPr lang="en-US" sz="1200" kern="1200" dirty="0">
                    <a:solidFill>
                      <a:schemeClr val="tx1"/>
                    </a:solidFill>
                    <a:effectLst/>
                    <a:latin typeface="+mn-lt"/>
                    <a:ea typeface="+mn-ea"/>
                    <a:cs typeface="+mn-cs"/>
                  </a:rPr>
                  <a:t>One thing that can help guide your choices in taking on debt is your debt-to-income (or DTI) ratio. It’s the amount of your monthly income that goes toward debt – and </a:t>
                </a:r>
                <a:r>
                  <a:rPr lang="en-US" dirty="0"/>
                  <a:t>a snapshot of your financial health. </a:t>
                </a:r>
                <a:r>
                  <a:rPr lang="en-US" sz="1200" kern="1200" dirty="0">
                    <a:solidFill>
                      <a:schemeClr val="tx1"/>
                    </a:solidFill>
                    <a:effectLst/>
                    <a:latin typeface="+mn-lt"/>
                    <a:ea typeface="+mn-ea"/>
                    <a:cs typeface="+mn-cs"/>
                  </a:rPr>
                  <a:t> Generally, having total debt that equals 35% or less of your annual income is considered to be positive. Lenders prefer to give loans to borrowers with less than a 36% DTI.</a:t>
                </a:r>
                <a:r>
                  <a:rPr lang="en-US" dirty="0"/>
                  <a:t> An even lower DTI ratio is better. </a:t>
                </a:r>
              </a:p>
              <a:p>
                <a:pPr>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calculate your DTI ratio, add up your total monthly debt payments, divide it by your gross monthly income and multiply by 100</a:t>
                </a:r>
                <a:r>
                  <a:rPr lang="en-US" sz="1200" i="0" kern="1200">
                    <a:solidFill>
                      <a:schemeClr val="tx1"/>
                    </a:solidFill>
                    <a:effectLst/>
                    <a:latin typeface="Cambria Math" panose="02040503050406030204" pitchFamily="18" charset="0"/>
                    <a:ea typeface="Cambria Math" panose="02040503050406030204" pitchFamily="18" charset="0"/>
                    <a:cs typeface="+mn-cs"/>
                  </a:rPr>
                  <a:t>÷÷</a:t>
                </a:r>
                <a:r>
                  <a:rPr lang="en-US" sz="1200" kern="1200" dirty="0">
                    <a:solidFill>
                      <a:schemeClr val="tx1"/>
                    </a:solidFill>
                    <a:effectLst/>
                    <a:latin typeface="+mn-lt"/>
                    <a:ea typeface="+mn-ea"/>
                    <a:cs typeface="+mn-cs"/>
                  </a:rPr>
                  <a:t>. “Gross income” is your income before taxes and deductions are taken out. As an example, let’s say your debt payments equal $1500 and your gross monthly income is $5000. Divide $1,500 by $5,000 to calculate your DTI ratio. your DTI is 30</a:t>
                </a:r>
                <a:r>
                  <a:rPr lang="en-US" dirty="0"/>
                  <a:t>%. </a:t>
                </a:r>
                <a:endParaRPr lang="en-US" sz="1200" kern="1200" dirty="0">
                  <a:solidFill>
                    <a:schemeClr val="tx1"/>
                  </a:solidFill>
                  <a:effectLst/>
                  <a:latin typeface="+mn-lt"/>
                  <a:cs typeface="Calibri"/>
                </a:endParaRPr>
              </a:p>
              <a:p>
                <a:endParaRPr lang="en-US" sz="1200" b="0" i="0" kern="1200" dirty="0">
                  <a:solidFill>
                    <a:schemeClr val="tx1"/>
                  </a:solidFill>
                  <a:effectLst/>
                  <a:latin typeface="+mn-lt"/>
                  <a:ea typeface="+mn-ea"/>
                  <a:cs typeface="+mn-cs"/>
                </a:endParaRPr>
              </a:p>
              <a:p>
                <a:r>
                  <a:rPr lang="en-US" b="0" i="0" dirty="0">
                    <a:solidFill>
                      <a:srgbClr val="111111"/>
                    </a:solidFill>
                    <a:effectLst/>
                    <a:latin typeface="SourceSansPro"/>
                  </a:rPr>
                  <a:t>A low DTI ratio shows you have a good balance between your debt and income. If your ratio is 20%, for example, that means that 20% of your monthly gross income goes to debt payments each month. On the other hand, a high DTI ratio may mean you have too much debt for your monthly income.</a:t>
                </a:r>
                <a:endParaRPr lang="en-US" sz="1200" kern="1200" dirty="0">
                  <a:solidFill>
                    <a:schemeClr val="tx1"/>
                  </a:solidFill>
                  <a:effectLst/>
                  <a:latin typeface="+mn-lt"/>
                  <a:ea typeface="+mn-ea"/>
                  <a:cs typeface="+mn-cs"/>
                </a:endParaRPr>
              </a:p>
              <a:p>
                <a:endParaRPr lang="en-US" dirty="0"/>
              </a:p>
              <a:p>
                <a:endParaRPr lang="en-US" dirty="0"/>
              </a:p>
              <a:p>
                <a:r>
                  <a:rPr lang="en-US" dirty="0"/>
                  <a:t>SOURCES:</a:t>
                </a:r>
              </a:p>
              <a:p>
                <a:r>
                  <a:rPr lang="en-US" dirty="0">
                    <a:hlinkClick r:id="rId6"/>
                  </a:rPr>
                  <a:t>What is a debt-to-income ratio? | Consumer Financial Protection Bureau (consumerfinance.gov)</a:t>
                </a:r>
                <a:endParaRPr lang="en-US" dirty="0"/>
              </a:p>
              <a:p>
                <a:r>
                  <a:rPr lang="en-US" dirty="0">
                    <a:hlinkClick r:id="rId7"/>
                  </a:rPr>
                  <a:t>What Is a Good Debt-to-Income (DTI) Ratio? (investopedia.com)</a:t>
                </a:r>
                <a:endParaRPr lang="en-US" dirty="0"/>
              </a:p>
              <a:p>
                <a:r>
                  <a:rPr lang="en-US" dirty="0">
                    <a:hlinkClick r:id="rId8"/>
                  </a:rPr>
                  <a:t>Debt-to-Income (DTI) Ratio: What's Good and How To Calculate It (investopedia.com)</a:t>
                </a:r>
                <a:endParaRPr lang="en-US" dirty="0"/>
              </a:p>
            </p:txBody>
          </p:sp>
        </mc:Fallback>
      </mc:AlternateContent>
      <p:sp>
        <p:nvSpPr>
          <p:cNvPr id="4" name="Slide Number Placeholder 3"/>
          <p:cNvSpPr>
            <a:spLocks noGrp="1"/>
          </p:cNvSpPr>
          <p:nvPr>
            <p:ph type="sldNum" sz="quarter" idx="5"/>
          </p:nvPr>
        </p:nvSpPr>
        <p:spPr/>
        <p:txBody>
          <a:bodyPr/>
          <a:lstStyle/>
          <a:p>
            <a:fld id="{C4017EC0-A253-4597-A6B1-1C01674A0538}" type="slidenum">
              <a:rPr lang="en-US" smtClean="0"/>
              <a:t>9</a:t>
            </a:fld>
            <a:endParaRPr lang="en-US"/>
          </a:p>
        </p:txBody>
      </p:sp>
    </p:spTree>
    <p:extLst>
      <p:ext uri="{BB962C8B-B14F-4D97-AF65-F5344CB8AC3E}">
        <p14:creationId xmlns:p14="http://schemas.microsoft.com/office/powerpoint/2010/main" val="154513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00D255-C604-3522-8F09-5F7301821F93}"/>
              </a:ext>
            </a:extLst>
          </p:cNvPr>
          <p:cNvSpPr/>
          <p:nvPr userDrawn="1"/>
        </p:nvSpPr>
        <p:spPr>
          <a:xfrm>
            <a:off x="0" y="0"/>
            <a:ext cx="12192000" cy="68580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Nationwide is on your side">
            <a:extLst>
              <a:ext uri="{FF2B5EF4-FFF2-40B4-BE49-F238E27FC236}">
                <a16:creationId xmlns:a16="http://schemas.microsoft.com/office/drawing/2014/main" id="{B4D6428B-7DC7-9E48-B805-6630544F2A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7125" y="5217381"/>
            <a:ext cx="1188720" cy="1328569"/>
          </a:xfrm>
          <a:prstGeom prst="rect">
            <a:avLst/>
          </a:prstGeom>
        </p:spPr>
      </p:pic>
      <p:sp>
        <p:nvSpPr>
          <p:cNvPr id="2" name="Title 1">
            <a:extLst>
              <a:ext uri="{FF2B5EF4-FFF2-40B4-BE49-F238E27FC236}">
                <a16:creationId xmlns:a16="http://schemas.microsoft.com/office/drawing/2014/main" id="{9906227A-07A7-4141-BC11-38E8B2B1A0AB}"/>
              </a:ext>
            </a:extLst>
          </p:cNvPr>
          <p:cNvSpPr>
            <a:spLocks noGrp="1"/>
          </p:cNvSpPr>
          <p:nvPr>
            <p:ph type="ctrTitle"/>
          </p:nvPr>
        </p:nvSpPr>
        <p:spPr>
          <a:xfrm>
            <a:off x="607125" y="735841"/>
            <a:ext cx="5700685" cy="2888091"/>
          </a:xfrm>
        </p:spPr>
        <p:txBody>
          <a:bodyPr lIns="0" rIns="0" anchor="b">
            <a:normAutofit/>
          </a:bodyPr>
          <a:lstStyle>
            <a:lvl1pPr algn="l">
              <a:defRPr sz="6000" b="1">
                <a:solidFill>
                  <a:schemeClr val="bg1"/>
                </a:solidFill>
                <a:latin typeface="Georgia" panose="02040502050405020303" pitchFamily="18" charset="0"/>
              </a:defRPr>
            </a:lvl1pPr>
          </a:lstStyle>
          <a:p>
            <a:r>
              <a:rPr lang="en-US"/>
              <a:t>Click to edit Master title style</a:t>
            </a:r>
          </a:p>
        </p:txBody>
      </p:sp>
      <p:sp>
        <p:nvSpPr>
          <p:cNvPr id="4" name="Content Placeholder 2">
            <a:extLst>
              <a:ext uri="{FF2B5EF4-FFF2-40B4-BE49-F238E27FC236}">
                <a16:creationId xmlns:a16="http://schemas.microsoft.com/office/drawing/2014/main" id="{B5C11DAB-F3F2-EFA3-319F-9A0B0C431A69}"/>
              </a:ext>
            </a:extLst>
          </p:cNvPr>
          <p:cNvSpPr>
            <a:spLocks noGrp="1"/>
          </p:cNvSpPr>
          <p:nvPr>
            <p:ph idx="1"/>
          </p:nvPr>
        </p:nvSpPr>
        <p:spPr>
          <a:xfrm>
            <a:off x="6520491" y="0"/>
            <a:ext cx="5671509" cy="6857998"/>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D2E97F58-B762-FB20-8002-3BEF9460FA5C}"/>
              </a:ext>
            </a:extLst>
          </p:cNvPr>
          <p:cNvSpPr>
            <a:spLocks noGrp="1"/>
          </p:cNvSpPr>
          <p:nvPr>
            <p:ph type="body" sz="quarter" idx="10"/>
          </p:nvPr>
        </p:nvSpPr>
        <p:spPr>
          <a:xfrm>
            <a:off x="606453" y="3914822"/>
            <a:ext cx="5700685" cy="1006475"/>
          </a:xfrm>
        </p:spPr>
        <p:txBody>
          <a:bodyPr/>
          <a:lstStyle>
            <a:lvl1pPr marL="0" indent="0">
              <a:buNone/>
              <a:defRPr>
                <a:solidFill>
                  <a:srgbClr val="6ECFB2"/>
                </a:solidFill>
                <a:latin typeface="Arial" panose="020B0604020202020204" pitchFamily="34" charset="0"/>
                <a:cs typeface="Arial" panose="020B0604020202020204" pitchFamily="34" charset="0"/>
              </a:defRPr>
            </a:lvl1pPr>
            <a:lvl2pPr marL="457200" indent="0">
              <a:buNone/>
              <a:defRPr>
                <a:solidFill>
                  <a:srgbClr val="6ECFB2"/>
                </a:solidFill>
                <a:latin typeface="Arial" panose="020B0604020202020204" pitchFamily="34" charset="0"/>
                <a:cs typeface="Arial" panose="020B0604020202020204" pitchFamily="34" charset="0"/>
              </a:defRPr>
            </a:lvl2pPr>
            <a:lvl3pPr marL="914400" indent="0">
              <a:buNone/>
              <a:defRPr>
                <a:solidFill>
                  <a:srgbClr val="6ECFB2"/>
                </a:solidFill>
                <a:latin typeface="Arial" panose="020B0604020202020204" pitchFamily="34" charset="0"/>
                <a:cs typeface="Arial" panose="020B0604020202020204" pitchFamily="34" charset="0"/>
              </a:defRPr>
            </a:lvl3pPr>
            <a:lvl4pPr marL="1371600" indent="0">
              <a:buNone/>
              <a:defRPr>
                <a:solidFill>
                  <a:srgbClr val="6ECFB2"/>
                </a:solidFill>
                <a:latin typeface="Arial" panose="020B0604020202020204" pitchFamily="34" charset="0"/>
                <a:cs typeface="Arial" panose="020B0604020202020204" pitchFamily="34" charset="0"/>
              </a:defRPr>
            </a:lvl4pPr>
            <a:lvl5pPr marL="1828800" indent="0">
              <a:buNone/>
              <a:defRPr>
                <a:solidFill>
                  <a:srgbClr val="6ECFB2"/>
                </a:solidFill>
                <a:latin typeface="Arial" panose="020B0604020202020204" pitchFamily="34" charset="0"/>
                <a:cs typeface="Arial" panose="020B0604020202020204" pitchFamily="34" charset="0"/>
              </a:defRPr>
            </a:lvl5pPr>
          </a:lstStyle>
          <a:p>
            <a:pPr lvl="0"/>
            <a:r>
              <a:rPr lang="en-US"/>
              <a:t>Click to edit Master text style</a:t>
            </a:r>
          </a:p>
        </p:txBody>
      </p:sp>
      <p:sp>
        <p:nvSpPr>
          <p:cNvPr id="13" name="Right Triangle 12">
            <a:extLst>
              <a:ext uri="{FF2B5EF4-FFF2-40B4-BE49-F238E27FC236}">
                <a16:creationId xmlns:a16="http://schemas.microsoft.com/office/drawing/2014/main" id="{9F2A3C85-EDBA-FF9D-ECC8-687D1D91FF4D}"/>
              </a:ext>
            </a:extLst>
          </p:cNvPr>
          <p:cNvSpPr/>
          <p:nvPr userDrawn="1"/>
        </p:nvSpPr>
        <p:spPr>
          <a:xfrm rot="10800000">
            <a:off x="5424515" y="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562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821BA-9F2B-A144-9097-3C7E9D2BBCC0}"/>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504" y="5569567"/>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DF56565D-88DB-7D42-A294-FE24C2A9510B}"/>
              </a:ext>
              <a:ext uri="{C183D7F6-B498-43B3-948B-1728B52AA6E4}">
                <adec:decorative xmlns:adec="http://schemas.microsoft.com/office/drawing/2017/decorative" val="1"/>
              </a:ext>
            </a:extLst>
          </p:cNvPr>
          <p:cNvSpPr/>
          <p:nvPr userDrawn="1"/>
        </p:nvSpPr>
        <p:spPr>
          <a:xfrm rot="10800000">
            <a:off x="9935288" y="236342"/>
            <a:ext cx="2011680" cy="2011680"/>
          </a:xfrm>
          <a:prstGeom prst="rtTriangle">
            <a:avLst/>
          </a:prstGeom>
          <a:solidFill>
            <a:srgbClr val="6E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67042476-7333-2AE4-7C45-0A72C3E46D65}"/>
              </a:ext>
              <a:ext uri="{C183D7F6-B498-43B3-948B-1728B52AA6E4}">
                <adec:decorative xmlns:adec="http://schemas.microsoft.com/office/drawing/2017/decorative" val="1"/>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E2E45118-42EF-7C61-01E4-6A7635EBE993}"/>
              </a:ext>
            </a:extLst>
          </p:cNvPr>
          <p:cNvSpPr>
            <a:spLocks noGrp="1"/>
          </p:cNvSpPr>
          <p:nvPr>
            <p:ph type="body" sz="quarter" idx="10" hasCustomPrompt="1"/>
          </p:nvPr>
        </p:nvSpPr>
        <p:spPr>
          <a:xfrm>
            <a:off x="838200" y="707010"/>
            <a:ext cx="4375150" cy="536575"/>
          </a:xfrm>
        </p:spPr>
        <p:txBody>
          <a:bodyPr lIns="0">
            <a:norm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5" name="Slide Number Placeholder 5">
            <a:extLst>
              <a:ext uri="{FF2B5EF4-FFF2-40B4-BE49-F238E27FC236}">
                <a16:creationId xmlns:a16="http://schemas.microsoft.com/office/drawing/2014/main" id="{DE18238E-F912-89EF-10FD-4FC1D14A4ABD}"/>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44335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821BA-9F2B-A144-9097-3C7E9D2BBCC0}"/>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504" y="5569567"/>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DF56565D-88DB-7D42-A294-FE24C2A9510B}"/>
              </a:ext>
              <a:ext uri="{C183D7F6-B498-43B3-948B-1728B52AA6E4}">
                <adec:decorative xmlns:adec="http://schemas.microsoft.com/office/drawing/2017/decorative" val="1"/>
              </a:ext>
            </a:extLst>
          </p:cNvPr>
          <p:cNvSpPr/>
          <p:nvPr userDrawn="1"/>
        </p:nvSpPr>
        <p:spPr>
          <a:xfrm rot="10800000">
            <a:off x="9935288" y="236342"/>
            <a:ext cx="2011680" cy="2011680"/>
          </a:xfrm>
          <a:prstGeom prst="rtTriangle">
            <a:avLst/>
          </a:prstGeom>
          <a:solidFill>
            <a:srgbClr val="6E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262CA0F5-0E5D-1B36-D5A9-E87C42304010}"/>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2684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695032-916D-9F49-A050-9ACCBBA3456F}"/>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78A7324E-A308-7048-9B48-FFF7744A6402}"/>
              </a:ext>
            </a:extLst>
          </p:cNvPr>
          <p:cNvSpPr/>
          <p:nvPr userDrawn="1"/>
        </p:nvSpPr>
        <p:spPr>
          <a:xfrm>
            <a:off x="237504" y="5569567"/>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1492450" y="1440091"/>
            <a:ext cx="9199178" cy="595493"/>
          </a:xfrm>
        </p:spPr>
        <p:txBody>
          <a:bodyPr lIns="0" rIns="0" anchor="t">
            <a:normAutofit/>
          </a:bodyPr>
          <a:lstStyle>
            <a:lvl1pPr algn="ct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1492450" y="2338467"/>
            <a:ext cx="9199178" cy="4054554"/>
          </a:xfrm>
        </p:spPr>
        <p:txBody>
          <a:bodyPr lIns="0" r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7D31F07E-7231-2792-4E6E-75741207013A}"/>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3645416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8E36820-67C1-4A9D-0240-388BFF9A71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633" t="163" r="25633" b="163"/>
          <a:stretch/>
        </p:blipFill>
        <p:spPr>
          <a:xfrm>
            <a:off x="2333767" y="235565"/>
            <a:ext cx="9620729" cy="6400799"/>
          </a:xfrm>
          <a:prstGeom prst="rect">
            <a:avLst/>
          </a:prstGeom>
        </p:spPr>
      </p:pic>
      <p:sp>
        <p:nvSpPr>
          <p:cNvPr id="3" name="Rectangle 2">
            <a:extLst>
              <a:ext uri="{FF2B5EF4-FFF2-40B4-BE49-F238E27FC236}">
                <a16:creationId xmlns:a16="http://schemas.microsoft.com/office/drawing/2014/main" id="{95C088F8-A6F0-4F97-1E26-8DFA66C34B01}"/>
              </a:ext>
            </a:extLst>
          </p:cNvPr>
          <p:cNvSpPr/>
          <p:nvPr userDrawn="1"/>
        </p:nvSpPr>
        <p:spPr>
          <a:xfrm>
            <a:off x="237112" y="235565"/>
            <a:ext cx="7252900" cy="6400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111" y="5569566"/>
            <a:ext cx="1066801" cy="1066801"/>
          </a:xfrm>
          <a:prstGeom prst="rtTriangle">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9F3C9562-5992-E87C-62D7-ACB7A0371E35}"/>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3052535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015E41-910E-F740-8A98-7C302A8FF31B}"/>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582DB4C-FAA4-DF42-A321-5E67121886D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18279" r="-7695"/>
          <a:stretch/>
        </p:blipFill>
        <p:spPr>
          <a:xfrm>
            <a:off x="237111" y="231569"/>
            <a:ext cx="7827389" cy="6404798"/>
          </a:xfrm>
          <a:prstGeom prst="rect">
            <a:avLst/>
          </a:prstGeom>
        </p:spPr>
      </p:pic>
      <p:sp>
        <p:nvSpPr>
          <p:cNvPr id="12" name="Right Triangle 11">
            <a:extLst>
              <a:ext uri="{FF2B5EF4-FFF2-40B4-BE49-F238E27FC236}">
                <a16:creationId xmlns:a16="http://schemas.microsoft.com/office/drawing/2014/main" id="{D17BD8A0-31BE-414F-B53E-FCBDD5C763D5}"/>
              </a:ext>
            </a:extLst>
          </p:cNvPr>
          <p:cNvSpPr/>
          <p:nvPr userDrawn="1"/>
        </p:nvSpPr>
        <p:spPr>
          <a:xfrm>
            <a:off x="237111" y="5569566"/>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a:normAutofit/>
          </a:bodyPr>
          <a:lstStyle>
            <a:lvl1pPr>
              <a:defRPr sz="36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anchor="ct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CE49C813-6960-C4E3-9BF5-8DB5B6FEC777}"/>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1159181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695032-916D-9F49-A050-9ACCBBA3456F}"/>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78A7324E-A308-7048-9B48-FFF7744A6402}"/>
              </a:ext>
            </a:extLst>
          </p:cNvPr>
          <p:cNvSpPr/>
          <p:nvPr userDrawn="1"/>
        </p:nvSpPr>
        <p:spPr>
          <a:xfrm>
            <a:off x="237504" y="5569567"/>
            <a:ext cx="1066801" cy="1066801"/>
          </a:xfrm>
          <a:prstGeom prst="rtTriangle">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1492450" y="1342158"/>
            <a:ext cx="9199178" cy="595493"/>
          </a:xfrm>
        </p:spPr>
        <p:txBody>
          <a:bodyPr lIns="0" rIns="0" anchor="t">
            <a:normAutofit/>
          </a:bodyPr>
          <a:lstStyle>
            <a:lvl1pPr algn="ct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1492450" y="2159283"/>
            <a:ext cx="9199178" cy="4222467"/>
          </a:xfrm>
        </p:spPr>
        <p:txBody>
          <a:bodyPr lIns="0" r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239512F4-B7BB-F816-E42E-E4B6A37FC765}"/>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1301097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695032-916D-9F49-A050-9ACCBBA3456F}"/>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78A7324E-A308-7048-9B48-FFF7744A6402}"/>
              </a:ext>
            </a:extLst>
          </p:cNvPr>
          <p:cNvSpPr/>
          <p:nvPr userDrawn="1"/>
        </p:nvSpPr>
        <p:spPr>
          <a:xfrm>
            <a:off x="237504" y="5569567"/>
            <a:ext cx="1066801" cy="1066801"/>
          </a:xfrm>
          <a:prstGeom prst="rtTriangle">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1492450" y="1342158"/>
            <a:ext cx="9199178" cy="595493"/>
          </a:xfrm>
        </p:spPr>
        <p:txBody>
          <a:bodyPr lIns="0" rIns="0" anchor="t">
            <a:normAutofit/>
          </a:bodyPr>
          <a:lstStyle>
            <a:lvl1pPr algn="ctr">
              <a:defRPr sz="36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1492450" y="2159283"/>
            <a:ext cx="9199178" cy="4698717"/>
          </a:xfrm>
        </p:spPr>
        <p:txBody>
          <a:bodyPr lIns="0" r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ight Triangle 3">
            <a:extLst>
              <a:ext uri="{FF2B5EF4-FFF2-40B4-BE49-F238E27FC236}">
                <a16:creationId xmlns:a16="http://schemas.microsoft.com/office/drawing/2014/main" id="{268F726B-F586-DEEB-2133-56C93C6414BB}"/>
              </a:ext>
              <a:ext uri="{C183D7F6-B498-43B3-948B-1728B52AA6E4}">
                <adec:decorative xmlns:adec="http://schemas.microsoft.com/office/drawing/2017/decorative" val="1"/>
              </a:ext>
            </a:extLst>
          </p:cNvPr>
          <p:cNvSpPr/>
          <p:nvPr userDrawn="1"/>
        </p:nvSpPr>
        <p:spPr>
          <a:xfrm rot="10800000">
            <a:off x="9935288" y="236342"/>
            <a:ext cx="2011680" cy="2011680"/>
          </a:xfrm>
          <a:prstGeom prst="rtTriangle">
            <a:avLst/>
          </a:prstGeom>
          <a:solidFill>
            <a:srgbClr val="6E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8FE2F0D9-22BE-882B-449F-1D4025F8105D}"/>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1468284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821BA-9F2B-A144-9097-3C7E9D2BBCC0}"/>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504" y="5569567"/>
            <a:ext cx="1066801" cy="1066801"/>
          </a:xfrm>
          <a:prstGeom prst="rtTriangle">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09E06E1E-8AF1-0173-9578-FE398DC38682}"/>
              </a:ext>
              <a:ext uri="{C183D7F6-B498-43B3-948B-1728B52AA6E4}">
                <adec:decorative xmlns:adec="http://schemas.microsoft.com/office/drawing/2017/decorative" val="1"/>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a16="http://schemas.microsoft.com/office/drawing/2014/main" id="{C9ED086E-6F60-17EB-0C91-D1CB40C403C9}"/>
              </a:ext>
            </a:extLst>
          </p:cNvPr>
          <p:cNvSpPr>
            <a:spLocks noGrp="1"/>
          </p:cNvSpPr>
          <p:nvPr>
            <p:ph type="body" sz="quarter" idx="10" hasCustomPrompt="1"/>
          </p:nvPr>
        </p:nvSpPr>
        <p:spPr>
          <a:xfrm>
            <a:off x="838200" y="707010"/>
            <a:ext cx="4375150" cy="536575"/>
          </a:xfrm>
        </p:spPr>
        <p:txBody>
          <a:bodyPr lIns="0">
            <a:norm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5" name="Slide Number Placeholder 5">
            <a:extLst>
              <a:ext uri="{FF2B5EF4-FFF2-40B4-BE49-F238E27FC236}">
                <a16:creationId xmlns:a16="http://schemas.microsoft.com/office/drawing/2014/main" id="{CC24BC98-A9A4-5229-FD6E-D2199EF7956F}"/>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245379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821BA-9F2B-A144-9097-3C7E9D2BBCC0}"/>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504" y="5569567"/>
            <a:ext cx="1066801" cy="1066801"/>
          </a:xfrm>
          <a:prstGeom prst="rtTriangle">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DF56565D-88DB-7D42-A294-FE24C2A9510B}"/>
              </a:ext>
              <a:ext uri="{C183D7F6-B498-43B3-948B-1728B52AA6E4}">
                <adec:decorative xmlns:adec="http://schemas.microsoft.com/office/drawing/2017/decorative" val="1"/>
              </a:ext>
            </a:extLst>
          </p:cNvPr>
          <p:cNvSpPr/>
          <p:nvPr userDrawn="1"/>
        </p:nvSpPr>
        <p:spPr>
          <a:xfrm rot="10800000">
            <a:off x="9935288" y="236342"/>
            <a:ext cx="2011680" cy="2011680"/>
          </a:xfrm>
          <a:prstGeom prst="rtTriangle">
            <a:avLst/>
          </a:prstGeom>
          <a:solidFill>
            <a:srgbClr val="6EC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rIns="91440">
            <a:normAutofit/>
          </a:bodyPr>
          <a:lstStyle>
            <a:lvl1pPr>
              <a:defRPr sz="35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rIns="9144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E4654B06-448D-DFF1-DEE3-F7A01B7E6117}"/>
              </a:ext>
              <a:ext uri="{C183D7F6-B498-43B3-948B-1728B52AA6E4}">
                <adec:decorative xmlns:adec="http://schemas.microsoft.com/office/drawing/2017/decorative" val="1"/>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4" name="Text Placeholder 4">
            <a:extLst>
              <a:ext uri="{FF2B5EF4-FFF2-40B4-BE49-F238E27FC236}">
                <a16:creationId xmlns:a16="http://schemas.microsoft.com/office/drawing/2014/main" id="{7DB16B4A-BE54-6E9F-C70D-2915A3512060}"/>
              </a:ext>
            </a:extLst>
          </p:cNvPr>
          <p:cNvSpPr>
            <a:spLocks noGrp="1"/>
          </p:cNvSpPr>
          <p:nvPr>
            <p:ph type="body" sz="quarter" idx="10" hasCustomPrompt="1"/>
          </p:nvPr>
        </p:nvSpPr>
        <p:spPr>
          <a:xfrm>
            <a:off x="838200" y="707010"/>
            <a:ext cx="4375150" cy="536575"/>
          </a:xfrm>
        </p:spPr>
        <p:txBody>
          <a:bodyPr lIns="0" rIns="91440">
            <a:norm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5" name="Slide Number Placeholder 5">
            <a:extLst>
              <a:ext uri="{FF2B5EF4-FFF2-40B4-BE49-F238E27FC236}">
                <a16:creationId xmlns:a16="http://schemas.microsoft.com/office/drawing/2014/main" id="{6E39DF03-9A6A-E03D-E63E-7764D1667ADE}"/>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847897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isclosu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A685D2-81AB-7B4E-AC3E-902025F537EC}"/>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7B2F81E4-D8AC-1943-BF2F-D43656396F63}"/>
              </a:ext>
              <a:ext uri="{C183D7F6-B498-43B3-948B-1728B52AA6E4}">
                <adec:decorative xmlns:adec="http://schemas.microsoft.com/office/drawing/2017/decorative" val="1"/>
              </a:ext>
            </a:extLst>
          </p:cNvPr>
          <p:cNvSpPr/>
          <p:nvPr userDrawn="1"/>
        </p:nvSpPr>
        <p:spPr>
          <a:xfrm>
            <a:off x="237504" y="5559630"/>
            <a:ext cx="1069848"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F1ECCD-DA3E-4CC7-BFDF-4255EBDBEE44}"/>
              </a:ext>
            </a:extLst>
          </p:cNvPr>
          <p:cNvSpPr>
            <a:spLocks noGrp="1"/>
          </p:cNvSpPr>
          <p:nvPr>
            <p:ph type="title"/>
          </p:nvPr>
        </p:nvSpPr>
        <p:spPr>
          <a:xfrm>
            <a:off x="886553" y="225631"/>
            <a:ext cx="4259317" cy="6400800"/>
          </a:xfrm>
        </p:spPr>
        <p:txBody>
          <a:bodyPr lIns="0" tIns="0" rIns="0" bIns="0">
            <a:noAutofit/>
          </a:bodyPr>
          <a:lstStyle>
            <a:lvl1pPr>
              <a:defRPr sz="3200" b="1" i="0">
                <a:solidFill>
                  <a:srgbClr val="0047BB"/>
                </a:solidFill>
                <a:latin typeface="Georgia" panose="02040502050405020303" pitchFamily="18" charset="0"/>
                <a:cs typeface="Arial" panose="020B0604020202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C84EC941-8C53-9045-8CB6-2EF27A114AE3}"/>
              </a:ext>
            </a:extLst>
          </p:cNvPr>
          <p:cNvSpPr>
            <a:spLocks noGrp="1"/>
          </p:cNvSpPr>
          <p:nvPr>
            <p:ph type="subTitle" idx="1"/>
          </p:nvPr>
        </p:nvSpPr>
        <p:spPr>
          <a:xfrm>
            <a:off x="5794917" y="225631"/>
            <a:ext cx="4572000" cy="6400434"/>
          </a:xfrm>
        </p:spPr>
        <p:txBody>
          <a:bodyPr lIns="0" tIns="0" rIns="0" bIns="0"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a:extLst>
              <a:ext uri="{FF2B5EF4-FFF2-40B4-BE49-F238E27FC236}">
                <a16:creationId xmlns:a16="http://schemas.microsoft.com/office/drawing/2014/main" id="{CFA64434-C582-3048-F57B-0851B4B32C3D}"/>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170348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rgbClr val="0047BB"/>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A8490A26-35EE-C6D4-F196-FB4E2C9EADB5}"/>
              </a:ext>
              <a:ext uri="{C183D7F6-B498-43B3-948B-1728B52AA6E4}">
                <adec:decorative xmlns:adec="http://schemas.microsoft.com/office/drawing/2017/decorative" val="1"/>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77F20BDE-12ED-0B6B-135B-C350F39F8B52}"/>
              </a:ext>
            </a:extLst>
          </p:cNvPr>
          <p:cNvSpPr>
            <a:spLocks noGrp="1"/>
          </p:cNvSpPr>
          <p:nvPr>
            <p:ph type="body" sz="quarter" idx="10" hasCustomPrompt="1"/>
          </p:nvPr>
        </p:nvSpPr>
        <p:spPr>
          <a:xfrm>
            <a:off x="838200" y="707010"/>
            <a:ext cx="4375150" cy="536575"/>
          </a:xfrm>
        </p:spPr>
        <p:txBody>
          <a:bodyPr lIns="0">
            <a:normAutofit/>
          </a:bodyPr>
          <a:lstStyle>
            <a:lvl1pPr marL="0" indent="0">
              <a:lnSpc>
                <a:spcPct val="100000"/>
              </a:lnSpc>
              <a:buNone/>
              <a:defRPr sz="1400" b="1" i="0">
                <a:solidFill>
                  <a:srgbClr val="141A4D"/>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8" name="Slide Number Placeholder 5">
            <a:extLst>
              <a:ext uri="{FF2B5EF4-FFF2-40B4-BE49-F238E27FC236}">
                <a16:creationId xmlns:a16="http://schemas.microsoft.com/office/drawing/2014/main" id="{1D6958A7-BCD1-EF92-2C31-43D98A0A88B7}"/>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1375979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x" userDrawn="1">
  <p:cSld name="tx">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3004293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6B403-52B4-9D4E-8BC7-AF7311283976}"/>
              </a:ext>
            </a:extLst>
          </p:cNvPr>
          <p:cNvSpPr>
            <a:spLocks noGrp="1"/>
          </p:cNvSpPr>
          <p:nvPr>
            <p:ph type="title" hasCustomPrompt="1"/>
          </p:nvPr>
        </p:nvSpPr>
        <p:spPr>
          <a:xfrm>
            <a:off x="914400" y="1143000"/>
            <a:ext cx="6403848" cy="997196"/>
          </a:xfrm>
        </p:spPr>
        <p:txBody>
          <a:bodyPr wrap="square">
            <a:spAutoFit/>
          </a:bodyPr>
          <a:lstStyle>
            <a:lvl1pPr>
              <a:defRPr sz="3600"/>
            </a:lvl1pPr>
          </a:lstStyle>
          <a:p>
            <a:r>
              <a:rPr lang="en-US" dirty="0"/>
              <a:t>Click to edit Master </a:t>
            </a:r>
            <a:br>
              <a:rPr lang="en-US" dirty="0"/>
            </a:br>
            <a:r>
              <a:rPr lang="en-US" dirty="0"/>
              <a:t>title style</a:t>
            </a:r>
          </a:p>
        </p:txBody>
      </p:sp>
      <p:sp>
        <p:nvSpPr>
          <p:cNvPr id="3" name="Slide Number Placeholder 2">
            <a:extLst>
              <a:ext uri="{FF2B5EF4-FFF2-40B4-BE49-F238E27FC236}">
                <a16:creationId xmlns:a16="http://schemas.microsoft.com/office/drawing/2014/main" id="{02537008-5371-9844-9202-B954C5CD0AC9}"/>
              </a:ext>
            </a:extLst>
          </p:cNvPr>
          <p:cNvSpPr>
            <a:spLocks noGrp="1"/>
          </p:cNvSpPr>
          <p:nvPr>
            <p:ph type="sldNum" sz="quarter" idx="10"/>
          </p:nvPr>
        </p:nvSpPr>
        <p:spPr>
          <a:xfrm>
            <a:off x="11506200" y="6490901"/>
            <a:ext cx="457200" cy="138499"/>
          </a:xfrm>
        </p:spPr>
        <p:txBody>
          <a:bodyPr/>
          <a:lstStyle/>
          <a:p>
            <a:fld id="{CACD57DD-E820-4B11-80C4-823179BCC2F4}" type="slidenum">
              <a:rPr lang="en-US" smtClean="0"/>
              <a:pPr/>
              <a:t>‹#›</a:t>
            </a:fld>
            <a:endParaRPr lang="en-US" dirty="0"/>
          </a:p>
        </p:txBody>
      </p:sp>
      <p:sp>
        <p:nvSpPr>
          <p:cNvPr id="4" name="Text Placeholder 4">
            <a:extLst>
              <a:ext uri="{FF2B5EF4-FFF2-40B4-BE49-F238E27FC236}">
                <a16:creationId xmlns:a16="http://schemas.microsoft.com/office/drawing/2014/main" id="{0DE44397-534A-7A4C-8443-450A66184007}"/>
              </a:ext>
            </a:extLst>
          </p:cNvPr>
          <p:cNvSpPr>
            <a:spLocks noGrp="1"/>
          </p:cNvSpPr>
          <p:nvPr>
            <p:ph type="body" sz="quarter" idx="16" hasCustomPrompt="1"/>
          </p:nvPr>
        </p:nvSpPr>
        <p:spPr>
          <a:xfrm>
            <a:off x="457200" y="228600"/>
            <a:ext cx="6861048" cy="228600"/>
          </a:xfrm>
        </p:spPr>
        <p:txBody>
          <a:bodyPr wrap="square" tIns="0" rIns="0" bIns="0" anchor="t" anchorCtr="0">
            <a:noAutofit/>
          </a:bodyPr>
          <a:lstStyle>
            <a:lvl1pPr marL="0" indent="0" algn="l">
              <a:buNone/>
              <a:defRPr sz="1400" b="1">
                <a:solidFill>
                  <a:schemeClr val="tx2"/>
                </a:solidFill>
              </a:defRPr>
            </a:lvl1pPr>
          </a:lstStyle>
          <a:p>
            <a:pPr lvl="0"/>
            <a:r>
              <a:rPr lang="en-US" dirty="0"/>
              <a:t>Presentation Name</a:t>
            </a:r>
          </a:p>
        </p:txBody>
      </p:sp>
      <p:sp>
        <p:nvSpPr>
          <p:cNvPr id="8" name="TextBox 7">
            <a:extLst>
              <a:ext uri="{FF2B5EF4-FFF2-40B4-BE49-F238E27FC236}">
                <a16:creationId xmlns:a16="http://schemas.microsoft.com/office/drawing/2014/main" id="{5DD00D36-5B13-C3F7-9814-30EAF4317FB6}"/>
              </a:ext>
            </a:extLst>
          </p:cNvPr>
          <p:cNvSpPr txBox="1"/>
          <p:nvPr userDrawn="1"/>
        </p:nvSpPr>
        <p:spPr>
          <a:xfrm>
            <a:off x="579353" y="6456641"/>
            <a:ext cx="0" cy="0"/>
          </a:xfrm>
          <a:prstGeom prst="rect">
            <a:avLst/>
          </a:prstGeom>
          <a:noFill/>
        </p:spPr>
        <p:txBody>
          <a:bodyPr wrap="none" lIns="0" tIns="0" rIns="0" bIns="0" rtlCol="0">
            <a:noAutofit/>
          </a:bodyPr>
          <a:lstStyle/>
          <a:p>
            <a:pPr algn="l">
              <a:lnSpc>
                <a:spcPct val="112000"/>
              </a:lnSpc>
            </a:pPr>
            <a:endParaRPr lang="en-US" sz="1200" dirty="0">
              <a:solidFill>
                <a:schemeClr val="tx1"/>
              </a:solidFill>
            </a:endParaRPr>
          </a:p>
        </p:txBody>
      </p:sp>
      <p:pic>
        <p:nvPicPr>
          <p:cNvPr id="6" name="Picture 5">
            <a:extLst>
              <a:ext uri="{FF2B5EF4-FFF2-40B4-BE49-F238E27FC236}">
                <a16:creationId xmlns:a16="http://schemas.microsoft.com/office/drawing/2014/main" id="{0B9CD41C-9751-54D8-CBF2-ED031ACBA5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8724" y="6091369"/>
            <a:ext cx="1371600" cy="538031"/>
          </a:xfrm>
          <a:prstGeom prst="rect">
            <a:avLst/>
          </a:prstGeom>
        </p:spPr>
      </p:pic>
      <p:sp>
        <p:nvSpPr>
          <p:cNvPr id="11" name="Text Placeholder 10">
            <a:extLst>
              <a:ext uri="{FF2B5EF4-FFF2-40B4-BE49-F238E27FC236}">
                <a16:creationId xmlns:a16="http://schemas.microsoft.com/office/drawing/2014/main" id="{1A436A3A-9531-B85F-111B-C378195D3484}"/>
              </a:ext>
            </a:extLst>
          </p:cNvPr>
          <p:cNvSpPr>
            <a:spLocks noGrp="1"/>
          </p:cNvSpPr>
          <p:nvPr>
            <p:ph type="body" sz="quarter" idx="17"/>
          </p:nvPr>
        </p:nvSpPr>
        <p:spPr>
          <a:xfrm>
            <a:off x="914400" y="2514600"/>
            <a:ext cx="6403848" cy="2616101"/>
          </a:xfrm>
        </p:spPr>
        <p:txBody>
          <a:bodyPr wrap="square">
            <a:spAutoFit/>
          </a:bodyPr>
          <a:lstStyle>
            <a:lvl1pPr>
              <a:lnSpc>
                <a:spcPct val="100000"/>
              </a:lnSpc>
              <a:spcAft>
                <a:spcPts val="1800"/>
              </a:spcAft>
              <a:defRPr sz="2200" b="0"/>
            </a:lvl1pPr>
            <a:lvl2pPr>
              <a:lnSpc>
                <a:spcPct val="100000"/>
              </a:lnSpc>
              <a:spcAft>
                <a:spcPts val="1800"/>
              </a:spcAft>
              <a:defRPr sz="2200" b="0"/>
            </a:lvl2pPr>
            <a:lvl3pPr>
              <a:lnSpc>
                <a:spcPct val="100000"/>
              </a:lnSpc>
              <a:spcAft>
                <a:spcPts val="1800"/>
              </a:spcAft>
              <a:defRPr sz="2200" b="0"/>
            </a:lvl3pPr>
            <a:lvl4pPr>
              <a:lnSpc>
                <a:spcPct val="100000"/>
              </a:lnSpc>
              <a:spcAft>
                <a:spcPts val="1800"/>
              </a:spcAft>
              <a:defRPr sz="2200" b="0"/>
            </a:lvl4pPr>
            <a:lvl5pPr>
              <a:lnSpc>
                <a:spcPct val="100000"/>
              </a:lnSpc>
              <a:spcAft>
                <a:spcPts val="1800"/>
              </a:spcAft>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310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1492450" y="1584961"/>
            <a:ext cx="9199178" cy="610205"/>
          </a:xfrm>
        </p:spPr>
        <p:txBody>
          <a:bodyPr lIns="0" rIns="0" anchor="t">
            <a:normAutofit/>
          </a:bodyPr>
          <a:lstStyle>
            <a:lvl1pPr algn="ctr">
              <a:defRPr sz="3200" b="1" i="0">
                <a:solidFill>
                  <a:srgbClr val="0047BB"/>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1492451" y="2468346"/>
            <a:ext cx="9199178" cy="3770787"/>
          </a:xfrm>
        </p:spPr>
        <p:txBody>
          <a:bodyPr lIns="0" rIns="0" anchor="t">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D6EA2D5A-777F-2115-4784-8E9916F548E0}"/>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2449408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821BA-9F2B-A144-9097-3C7E9D2BBCC0}"/>
              </a:ext>
              <a:ext uri="{C183D7F6-B498-43B3-948B-1728B52AA6E4}">
                <adec:decorative xmlns:adec="http://schemas.microsoft.com/office/drawing/2017/decorative" val="1"/>
              </a:ext>
            </a:extLst>
          </p:cNvPr>
          <p:cNvSpPr/>
          <p:nvPr userDrawn="1"/>
        </p:nvSpPr>
        <p:spPr>
          <a:xfrm>
            <a:off x="237504" y="235568"/>
            <a:ext cx="11709071" cy="64008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D17BD8A0-31BE-414F-B53E-FCBDD5C763D5}"/>
              </a:ext>
            </a:extLst>
          </p:cNvPr>
          <p:cNvSpPr/>
          <p:nvPr userDrawn="1"/>
        </p:nvSpPr>
        <p:spPr>
          <a:xfrm>
            <a:off x="237504" y="5569567"/>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07054717-A3FD-5FB4-B6D2-15A961BE0E25}"/>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4005556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B617ED9-AD2C-7846-8A2A-F65889DECA8E}"/>
              </a:ext>
            </a:extLst>
          </p:cNvPr>
          <p:cNvSpPr/>
          <p:nvPr userDrawn="1"/>
        </p:nvSpPr>
        <p:spPr>
          <a:xfrm>
            <a:off x="245424" y="225631"/>
            <a:ext cx="6119675"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9897"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838200" y="2730320"/>
            <a:ext cx="4947198" cy="3672935"/>
          </a:xfrm>
        </p:spPr>
        <p:txBody>
          <a:bodyPr l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199" y="1055073"/>
            <a:ext cx="4947197" cy="1675247"/>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6E3EE0C8-E6AC-64DD-BC4B-F4771F2C80C5}"/>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242866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larger dark blue blo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B617ED9-AD2C-7846-8A2A-F65889DECA8E}"/>
              </a:ext>
            </a:extLst>
          </p:cNvPr>
          <p:cNvSpPr/>
          <p:nvPr userDrawn="1"/>
        </p:nvSpPr>
        <p:spPr>
          <a:xfrm>
            <a:off x="5403273" y="225631"/>
            <a:ext cx="6530228"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rgbClr val="0047BB"/>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5813825" y="448805"/>
            <a:ext cx="553997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9500041A-1C51-2A7C-556A-12142F3F66BF}"/>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2913930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B617ED9-AD2C-7846-8A2A-F65889DECA8E}"/>
              </a:ext>
            </a:extLst>
          </p:cNvPr>
          <p:cNvSpPr/>
          <p:nvPr userDrawn="1"/>
        </p:nvSpPr>
        <p:spPr>
          <a:xfrm>
            <a:off x="5813825" y="225631"/>
            <a:ext cx="6119675"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838200" y="448805"/>
            <a:ext cx="4374930" cy="5954452"/>
          </a:xfrm>
        </p:spPr>
        <p:txBody>
          <a:bodyPr lIns="0">
            <a:normAutofit/>
          </a:bodyPr>
          <a:lstStyle>
            <a:lvl1pPr>
              <a:defRPr sz="3200" b="1" i="0">
                <a:solidFill>
                  <a:srgbClr val="0047BB"/>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6289415" y="448805"/>
            <a:ext cx="5064384" cy="5954452"/>
          </a:xfrm>
        </p:spPr>
        <p:txBody>
          <a:bodyPr lIns="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55EADB0-9663-BEF8-59E2-0A64C03B121F}"/>
              </a:ext>
              <a:ext uri="{C183D7F6-B498-43B3-948B-1728B52AA6E4}">
                <adec:decorative xmlns:adec="http://schemas.microsoft.com/office/drawing/2017/decorative" val="1"/>
              </a:ext>
            </a:extLst>
          </p:cNvPr>
          <p:cNvCxnSpPr/>
          <p:nvPr userDrawn="1"/>
        </p:nvCxnSpPr>
        <p:spPr>
          <a:xfrm>
            <a:off x="713094"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24E5B5EF-F645-F2F9-899C-630001D44E0F}"/>
              </a:ext>
            </a:extLst>
          </p:cNvPr>
          <p:cNvSpPr>
            <a:spLocks noGrp="1"/>
          </p:cNvSpPr>
          <p:nvPr>
            <p:ph type="body" sz="quarter" idx="10" hasCustomPrompt="1"/>
          </p:nvPr>
        </p:nvSpPr>
        <p:spPr>
          <a:xfrm>
            <a:off x="838200" y="707010"/>
            <a:ext cx="4375150" cy="536575"/>
          </a:xfrm>
        </p:spPr>
        <p:txBody>
          <a:bodyPr lIns="0">
            <a:normAutofit/>
          </a:bodyPr>
          <a:lstStyle>
            <a:lvl1pPr marL="0" indent="0">
              <a:lnSpc>
                <a:spcPct val="100000"/>
              </a:lnSpc>
              <a:buNone/>
              <a:defRPr sz="1400" b="1" i="0">
                <a:solidFill>
                  <a:srgbClr val="141A4D"/>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5" name="Slide Number Placeholder 5">
            <a:extLst>
              <a:ext uri="{FF2B5EF4-FFF2-40B4-BE49-F238E27FC236}">
                <a16:creationId xmlns:a16="http://schemas.microsoft.com/office/drawing/2014/main" id="{A5552C47-DA3C-57A7-3AF4-A53D05280100}"/>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123499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B617ED9-AD2C-7846-8A2A-F65889DECA8E}"/>
              </a:ext>
            </a:extLst>
          </p:cNvPr>
          <p:cNvSpPr/>
          <p:nvPr userDrawn="1"/>
        </p:nvSpPr>
        <p:spPr>
          <a:xfrm>
            <a:off x="5813825" y="225631"/>
            <a:ext cx="6119675"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6337477" y="2614411"/>
            <a:ext cx="5016322" cy="3788845"/>
          </a:xfrm>
        </p:spPr>
        <p:txBody>
          <a:bodyPr l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6337478" y="1243583"/>
            <a:ext cx="5016305" cy="1216281"/>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cxnSp>
        <p:nvCxnSpPr>
          <p:cNvPr id="11" name="Straight Connector 10">
            <a:extLst>
              <a:ext uri="{FF2B5EF4-FFF2-40B4-BE49-F238E27FC236}">
                <a16:creationId xmlns:a16="http://schemas.microsoft.com/office/drawing/2014/main" id="{D55EADB0-9663-BEF8-59E2-0A64C03B121F}"/>
              </a:ext>
              <a:ext uri="{C183D7F6-B498-43B3-948B-1728B52AA6E4}">
                <adec:decorative xmlns:adec="http://schemas.microsoft.com/office/drawing/2017/decorative" val="1"/>
              </a:ext>
            </a:extLst>
          </p:cNvPr>
          <p:cNvCxnSpPr/>
          <p:nvPr userDrawn="1"/>
        </p:nvCxnSpPr>
        <p:spPr>
          <a:xfrm>
            <a:off x="6212373" y="707010"/>
            <a:ext cx="0" cy="536574"/>
          </a:xfrm>
          <a:prstGeom prst="line">
            <a:avLst/>
          </a:prstGeom>
          <a:ln w="25400">
            <a:solidFill>
              <a:srgbClr val="63C3B2"/>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24E5B5EF-F645-F2F9-899C-630001D44E0F}"/>
              </a:ext>
            </a:extLst>
          </p:cNvPr>
          <p:cNvSpPr>
            <a:spLocks noGrp="1"/>
          </p:cNvSpPr>
          <p:nvPr>
            <p:ph type="body" sz="quarter" idx="10" hasCustomPrompt="1"/>
          </p:nvPr>
        </p:nvSpPr>
        <p:spPr>
          <a:xfrm>
            <a:off x="6337479" y="707010"/>
            <a:ext cx="4375150" cy="536575"/>
          </a:xfrm>
        </p:spPr>
        <p:txBody>
          <a:bodyPr lIns="0">
            <a:norm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r>
              <a:rPr lang="en-US"/>
              <a:t>Click to edit Master section header title. </a:t>
            </a:r>
            <a:br>
              <a:rPr lang="en-US"/>
            </a:br>
            <a:r>
              <a:rPr lang="en-US"/>
              <a:t>Can wrap two lines.</a:t>
            </a:r>
          </a:p>
        </p:txBody>
      </p:sp>
      <p:sp>
        <p:nvSpPr>
          <p:cNvPr id="5" name="Slide Number Placeholder 5">
            <a:extLst>
              <a:ext uri="{FF2B5EF4-FFF2-40B4-BE49-F238E27FC236}">
                <a16:creationId xmlns:a16="http://schemas.microsoft.com/office/drawing/2014/main" id="{911750D5-7A44-C804-B747-0ABEEB79B8DE}"/>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420442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2CE2BF-A3DC-5E4B-9A86-D30068B962EE}"/>
              </a:ext>
              <a:ext uri="{C183D7F6-B498-43B3-948B-1728B52AA6E4}">
                <adec:decorative xmlns:adec="http://schemas.microsoft.com/office/drawing/2017/decorative" val="1"/>
              </a:ext>
            </a:extLst>
          </p:cNvPr>
          <p:cNvSpPr/>
          <p:nvPr userDrawn="1"/>
        </p:nvSpPr>
        <p:spPr>
          <a:xfrm>
            <a:off x="237505" y="225631"/>
            <a:ext cx="11709071" cy="6400800"/>
          </a:xfrm>
          <a:prstGeom prst="rect">
            <a:avLst/>
          </a:prstGeom>
          <a:solidFill>
            <a:srgbClr val="D0D3D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B617ED9-AD2C-7846-8A2A-F65889DECA8E}"/>
              </a:ext>
            </a:extLst>
          </p:cNvPr>
          <p:cNvSpPr/>
          <p:nvPr userDrawn="1"/>
        </p:nvSpPr>
        <p:spPr>
          <a:xfrm>
            <a:off x="5813825" y="225631"/>
            <a:ext cx="6119675" cy="6400800"/>
          </a:xfrm>
          <a:prstGeom prst="rect">
            <a:avLst/>
          </a:prstGeom>
          <a:solidFill>
            <a:srgbClr val="14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96FF17EF-2242-A247-A588-F3049B6DA187}"/>
              </a:ext>
            </a:extLst>
          </p:cNvPr>
          <p:cNvSpPr/>
          <p:nvPr userDrawn="1"/>
        </p:nvSpPr>
        <p:spPr>
          <a:xfrm>
            <a:off x="237505" y="5559630"/>
            <a:ext cx="1066801" cy="1066801"/>
          </a:xfrm>
          <a:prstGeom prst="rtTriangle">
            <a:avLst/>
          </a:pr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E9792F-2A6D-A644-8AC9-8F767608FFC9}"/>
              </a:ext>
            </a:extLst>
          </p:cNvPr>
          <p:cNvSpPr>
            <a:spLocks noGrp="1"/>
          </p:cNvSpPr>
          <p:nvPr>
            <p:ph idx="1"/>
          </p:nvPr>
        </p:nvSpPr>
        <p:spPr>
          <a:xfrm>
            <a:off x="6337477" y="2614411"/>
            <a:ext cx="5016322" cy="3788845"/>
          </a:xfrm>
        </p:spPr>
        <p:txBody>
          <a:bodyPr lIns="0" anchor="t">
            <a:normAutofit/>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C566465-23D4-F74C-89AA-8B7FCE0F18E9}"/>
              </a:ext>
            </a:extLst>
          </p:cNvPr>
          <p:cNvSpPr>
            <a:spLocks noGrp="1"/>
          </p:cNvSpPr>
          <p:nvPr>
            <p:ph type="title"/>
          </p:nvPr>
        </p:nvSpPr>
        <p:spPr>
          <a:xfrm>
            <a:off x="6337478" y="1243583"/>
            <a:ext cx="5016305" cy="1216281"/>
          </a:xfrm>
        </p:spPr>
        <p:txBody>
          <a:bodyPr lIns="0">
            <a:normAutofit/>
          </a:bodyPr>
          <a:lstStyle>
            <a:lvl1pPr>
              <a:defRPr sz="3200" b="1" i="0">
                <a:solidFill>
                  <a:schemeClr val="bg1"/>
                </a:solidFill>
                <a:latin typeface="Georgia" panose="02040502050405020303" pitchFamily="18" charset="0"/>
                <a:cs typeface="Arial" panose="020B06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911750D5-7A44-C804-B747-0ABEEB79B8DE}"/>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208206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E16285-FB98-2E4A-9039-22F3ED904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9EBD7C-ECB2-4540-98B1-CB88B8312B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BBCAC4-BA8B-E74E-87F7-3CACF39933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9E80F-6480-2647-801C-9936FFA30B81}" type="datetimeFigureOut">
              <a:rPr lang="en-US" smtClean="0"/>
              <a:t>10/12/2023</a:t>
            </a:fld>
            <a:endParaRPr lang="en-US"/>
          </a:p>
        </p:txBody>
      </p:sp>
      <p:sp>
        <p:nvSpPr>
          <p:cNvPr id="5" name="Footer Placeholder 4">
            <a:extLst>
              <a:ext uri="{FF2B5EF4-FFF2-40B4-BE49-F238E27FC236}">
                <a16:creationId xmlns:a16="http://schemas.microsoft.com/office/drawing/2014/main" id="{015D9F52-980C-DF4E-AB93-AF059B1B27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A822CC-915D-884A-824D-70FDFA6FEC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6CA78B-4E23-974D-8065-6A8C173E8A5F}" type="slidenum">
              <a:rPr lang="en-US" smtClean="0"/>
              <a:t>‹#›</a:t>
            </a:fld>
            <a:endParaRPr lang="en-US"/>
          </a:p>
        </p:txBody>
      </p:sp>
      <p:sp>
        <p:nvSpPr>
          <p:cNvPr id="7" name="Slide Number Placeholder 5">
            <a:extLst>
              <a:ext uri="{FF2B5EF4-FFF2-40B4-BE49-F238E27FC236}">
                <a16:creationId xmlns:a16="http://schemas.microsoft.com/office/drawing/2014/main" id="{3FA8C180-B480-E943-73FF-2389A8FD8663}"/>
              </a:ext>
            </a:extLst>
          </p:cNvPr>
          <p:cNvSpPr txBox="1">
            <a:spLocks/>
          </p:cNvSpPr>
          <p:nvPr userDrawn="1"/>
        </p:nvSpPr>
        <p:spPr>
          <a:xfrm>
            <a:off x="288304" y="6065320"/>
            <a:ext cx="499095" cy="533401"/>
          </a:xfrm>
          <a:prstGeom prst="rect">
            <a:avLst/>
          </a:prstGeom>
        </p:spPr>
        <p:txBody>
          <a:bodyPr anchor="ctr"/>
          <a:lstStyle>
            <a:defPPr>
              <a:defRPr lang="en-US"/>
            </a:defPPr>
            <a:lvl1pPr marL="0" algn="ctr" defTabSz="914400" rtl="0" eaLnBrk="1" latinLnBrk="0" hangingPunct="1">
              <a:defRPr sz="1000" b="0"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92735F-C2C2-0443-AF89-527A1DE05715}" type="slidenum">
              <a:rPr lang="en-US" smtClean="0"/>
              <a:pPr/>
              <a:t>‹#›</a:t>
            </a:fld>
            <a:endParaRPr lang="en-US"/>
          </a:p>
        </p:txBody>
      </p:sp>
    </p:spTree>
    <p:extLst>
      <p:ext uri="{BB962C8B-B14F-4D97-AF65-F5344CB8AC3E}">
        <p14:creationId xmlns:p14="http://schemas.microsoft.com/office/powerpoint/2010/main" val="11136369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2" r:id="rId4"/>
    <p:sldLayoutId id="2147483676" r:id="rId5"/>
    <p:sldLayoutId id="2147483678" r:id="rId6"/>
    <p:sldLayoutId id="2147483679" r:id="rId7"/>
    <p:sldLayoutId id="2147483680" r:id="rId8"/>
    <p:sldLayoutId id="2147483681" r:id="rId9"/>
    <p:sldLayoutId id="2147483683" r:id="rId10"/>
    <p:sldLayoutId id="2147483684" r:id="rId11"/>
    <p:sldLayoutId id="2147483685" r:id="rId12"/>
    <p:sldLayoutId id="2147483686"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Lst>
  <p:txStyles>
    <p:title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4.png"/><Relationship Id="rId7" Type="http://schemas.openxmlformats.org/officeDocument/2006/relationships/image" Target="../media/image27.sv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hyperlink" Target="http://nrsforu.com/" TargetMode="External"/><Relationship Id="rId4" Type="http://schemas.openxmlformats.org/officeDocument/2006/relationships/image" Target="../media/image25.svg"/></Relationships>
</file>

<file path=ppt/slides/_rels/slide27.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hyperlink" Target="http://nationwide.com/myretirement" TargetMode="External"/><Relationship Id="rId7" Type="http://schemas.openxmlformats.org/officeDocument/2006/relationships/image" Target="../media/image27.sv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4.png"/><Relationship Id="rId7" Type="http://schemas.openxmlformats.org/officeDocument/2006/relationships/image" Target="../media/image27.sv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hyperlink" Target="http://nationwide.com/realtirement" TargetMode="External"/><Relationship Id="rId4" Type="http://schemas.openxmlformats.org/officeDocument/2006/relationships/image" Target="../media/image2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1156F6-9175-AB2D-460B-FD8AB4912090}"/>
              </a:ext>
            </a:extLst>
          </p:cNvPr>
          <p:cNvSpPr>
            <a:spLocks noGrp="1"/>
          </p:cNvSpPr>
          <p:nvPr>
            <p:ph type="title" idx="4294967295"/>
          </p:nvPr>
        </p:nvSpPr>
        <p:spPr>
          <a:xfrm>
            <a:off x="838200" y="214385"/>
            <a:ext cx="10515600" cy="1325563"/>
          </a:xfrm>
        </p:spPr>
        <p:txBody>
          <a:bodyPr/>
          <a:lstStyle/>
          <a:p>
            <a:pPr algn="ctr"/>
            <a:r>
              <a:rPr lang="es-MX" b="1">
                <a:solidFill>
                  <a:srgbClr val="FF0000"/>
                </a:solidFill>
                <a:latin typeface="Arial" panose="020B0604020202020204" pitchFamily="34" charset="0"/>
                <a:cs typeface="Arial" panose="020B0604020202020204" pitchFamily="34" charset="0"/>
              </a:rPr>
              <a:t>Instrucciones </a:t>
            </a:r>
            <a:r>
              <a:rPr lang="es-MX" b="1" baseline="0">
                <a:solidFill>
                  <a:srgbClr val="FF0000"/>
                </a:solidFill>
                <a:latin typeface="Arial" panose="020B0604020202020204" pitchFamily="34" charset="0"/>
                <a:cs typeface="Arial" panose="020B0604020202020204" pitchFamily="34" charset="0"/>
              </a:rPr>
              <a:t>para presentadores</a:t>
            </a:r>
          </a:p>
        </p:txBody>
      </p:sp>
      <p:sp>
        <p:nvSpPr>
          <p:cNvPr id="6" name="TextBox 1">
            <a:extLst>
              <a:ext uri="{FF2B5EF4-FFF2-40B4-BE49-F238E27FC236}">
                <a16:creationId xmlns:a16="http://schemas.microsoft.com/office/drawing/2014/main" id="{B5900F98-69F6-AB3F-77FE-E7A7E615EE14}"/>
              </a:ext>
            </a:extLst>
          </p:cNvPr>
          <p:cNvSpPr txBox="1">
            <a:spLocks/>
          </p:cNvSpPr>
          <p:nvPr/>
        </p:nvSpPr>
        <p:spPr>
          <a:xfrm>
            <a:off x="1050663" y="1552848"/>
            <a:ext cx="10090674" cy="509076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s-MX" sz="1600" b="1" i="1" u="none" strike="noStrike" cap="none" normalizeH="0" baseline="0" noProof="0" dirty="0">
                <a:ln>
                  <a:noFill/>
                </a:ln>
                <a:solidFill>
                  <a:srgbClr val="FF0000"/>
                </a:solidFill>
                <a:uLnTx/>
                <a:uFillTx/>
                <a:latin typeface="Arial"/>
                <a:ea typeface="+mj-ea"/>
                <a:cs typeface="+mj-cs"/>
              </a:rPr>
              <a:t>Elimine esta página de instrucciones antes de la presentación</a:t>
            </a:r>
            <a:endParaRPr kumimoji="0" lang="en-US" sz="1600" b="0" i="0" u="none" strike="noStrike" kern="1200" cap="none" spc="0" normalizeH="0" baseline="0" noProof="0" dirty="0">
              <a:ln>
                <a:noFill/>
              </a:ln>
              <a:solidFill>
                <a:srgbClr val="FF0000"/>
              </a:solidFill>
              <a:effectLst/>
              <a:uLnTx/>
              <a:uFillTx/>
              <a:latin typeface="Arial"/>
              <a:ea typeface="+mj-ea"/>
              <a:cs typeface="+mj-cs"/>
            </a:endParaRPr>
          </a:p>
          <a:p>
            <a:pPr marL="0" marR="0" lvl="0" indent="0" algn="l" defTabSz="914400" rtl="0" eaLnBrk="1" fontAlgn="auto" latinLnBrk="0" hangingPunct="1">
              <a:lnSpc>
                <a:spcPct val="112000"/>
              </a:lnSpc>
              <a:spcBef>
                <a:spcPts val="600"/>
              </a:spcBef>
              <a:spcAft>
                <a:spcPts val="0"/>
              </a:spcAft>
              <a:buClrTx/>
              <a:buSzTx/>
              <a:buFontTx/>
              <a:buNone/>
              <a:tabLst/>
              <a:defRPr/>
            </a:pPr>
            <a:r>
              <a:rPr kumimoji="0" lang="es-MX" sz="1600" b="1" i="0" u="none" strike="noStrike" cap="none" normalizeH="0" baseline="0" noProof="0" dirty="0">
                <a:ln>
                  <a:noFill/>
                </a:ln>
                <a:solidFill>
                  <a:srgbClr val="FF0000"/>
                </a:solidFill>
                <a:uLnTx/>
                <a:uFillTx/>
                <a:latin typeface="Arial"/>
                <a:ea typeface="+mj-ea"/>
                <a:cs typeface="+mj-cs"/>
              </a:rPr>
              <a:t>ELIMINACIÓN DE PÁGINAS</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s-MX" sz="1600" b="0" i="0" u="none" strike="noStrike" cap="none" normalizeH="0" baseline="0" noProof="0" dirty="0">
                <a:ln>
                  <a:noFill/>
                </a:ln>
                <a:solidFill>
                  <a:srgbClr val="FF0000"/>
                </a:solidFill>
                <a:uLnTx/>
                <a:uFillTx/>
                <a:latin typeface="Arial"/>
                <a:ea typeface="+mj-ea"/>
                <a:cs typeface="+mj-cs"/>
              </a:rPr>
              <a:t>Esta plantilla de presentación fue creada para que la usen todos los sectores. Algunas páginas pueden no ser aplicables para todas las audiencias y deben eliminarse.</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s-MX" sz="1600" b="0" i="0" u="none" strike="noStrike" cap="none" normalizeH="0" baseline="0" noProof="0" dirty="0">
                <a:ln>
                  <a:noFill/>
                </a:ln>
                <a:solidFill>
                  <a:srgbClr val="FF0000"/>
                </a:solidFill>
                <a:uLnTx/>
                <a:uFillTx/>
                <a:latin typeface="Arial"/>
                <a:ea typeface="+mj-ea"/>
                <a:cs typeface="+mj-cs"/>
              </a:rPr>
              <a:t>Puede eliminar las páginas que están marcadas como “Opcional” en la sección de notas para el presentador.</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s-MX" sz="1600" b="0" i="0" strike="noStrike" cap="none" normalizeH="0" baseline="0" noProof="0" dirty="0">
                <a:ln>
                  <a:noFill/>
                </a:ln>
                <a:solidFill>
                  <a:srgbClr val="FF0000"/>
                </a:solidFill>
                <a:uLnTx/>
                <a:uFillTx/>
                <a:latin typeface="Arial"/>
                <a:ea typeface="+mj-ea"/>
                <a:cs typeface="+mj-cs"/>
              </a:rPr>
              <a:t>Todas las demás páginas que no están marcadas como “Opcional” son</a:t>
            </a:r>
            <a:r>
              <a:rPr kumimoji="0" lang="es-MX" sz="1600" b="0" i="0" u="none" strike="noStrike" cap="none" normalizeH="0" baseline="0" noProof="0" dirty="0">
                <a:ln>
                  <a:noFill/>
                </a:ln>
                <a:solidFill>
                  <a:srgbClr val="FF0000"/>
                </a:solidFill>
                <a:uLnTx/>
                <a:uFillTx/>
                <a:latin typeface="Arial"/>
                <a:ea typeface="+mj-ea"/>
                <a:cs typeface="+mj-cs"/>
              </a:rPr>
              <a:t> </a:t>
            </a:r>
            <a:r>
              <a:rPr kumimoji="0" lang="es-MX" sz="1600" b="0" i="0" u="sng" strike="noStrike" cap="none" normalizeH="0" baseline="0" noProof="0" dirty="0">
                <a:ln>
                  <a:noFill/>
                </a:ln>
                <a:solidFill>
                  <a:srgbClr val="FF0000"/>
                </a:solidFill>
                <a:uLnTx/>
                <a:uFillTx/>
                <a:latin typeface="Arial"/>
                <a:ea typeface="+mj-ea"/>
                <a:cs typeface="+mj-cs"/>
              </a:rPr>
              <a:t>páginas obligatorias</a:t>
            </a:r>
            <a:r>
              <a:rPr kumimoji="0" lang="es-MX" sz="1600" b="0" i="0" u="none" strike="noStrike" cap="none" normalizeH="0" baseline="0" noProof="0" dirty="0">
                <a:ln>
                  <a:noFill/>
                </a:ln>
                <a:solidFill>
                  <a:srgbClr val="FF0000"/>
                </a:solidFill>
                <a:uLnTx/>
                <a:uFillTx/>
                <a:latin typeface="Arial"/>
                <a:ea typeface="+mj-ea"/>
                <a:cs typeface="+mj-cs"/>
              </a:rPr>
              <a:t> y no pueden eliminarse</a:t>
            </a:r>
            <a:endParaRPr kumimoji="0" lang="en-US" sz="1600" b="0" i="0" u="none" strike="noStrike" kern="1200" cap="none" spc="0" normalizeH="0" baseline="0" noProof="0" dirty="0">
              <a:ln>
                <a:noFill/>
              </a:ln>
              <a:solidFill>
                <a:srgbClr val="FF0000"/>
              </a:solidFill>
              <a:effectLst/>
              <a:uLnTx/>
              <a:uFillTx/>
              <a:latin typeface="Arial"/>
              <a:ea typeface="+mj-ea"/>
              <a:cs typeface="+mj-cs"/>
            </a:endParaRPr>
          </a:p>
          <a:p>
            <a:pPr marL="0" marR="0" lvl="0" indent="0" algn="l" defTabSz="914400" rtl="0" eaLnBrk="1" fontAlgn="auto" latinLnBrk="0" hangingPunct="1">
              <a:lnSpc>
                <a:spcPct val="112000"/>
              </a:lnSpc>
              <a:spcBef>
                <a:spcPts val="600"/>
              </a:spcBef>
              <a:spcAft>
                <a:spcPts val="0"/>
              </a:spcAft>
              <a:buClrTx/>
              <a:buSzTx/>
              <a:buFontTx/>
              <a:buNone/>
              <a:tabLst/>
              <a:defRPr/>
            </a:pPr>
            <a:r>
              <a:rPr kumimoji="0" lang="es-MX" sz="1600" b="1" i="0" u="none" strike="noStrike" cap="none" normalizeH="0" baseline="0" noProof="0" dirty="0">
                <a:ln>
                  <a:noFill/>
                </a:ln>
                <a:solidFill>
                  <a:srgbClr val="FF0000"/>
                </a:solidFill>
                <a:uLnTx/>
                <a:uFillTx/>
                <a:latin typeface="Arial"/>
                <a:ea typeface="+mj-ea"/>
                <a:cs typeface="+mj-cs"/>
              </a:rPr>
              <a:t>ACTUALIZAR CONTENIDO DE PÁGINA</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s-MX" sz="1600" b="0" i="0" u="none" strike="noStrike" cap="none" normalizeH="0" baseline="0" noProof="0" dirty="0">
                <a:ln>
                  <a:noFill/>
                </a:ln>
                <a:solidFill>
                  <a:srgbClr val="FF0000"/>
                </a:solidFill>
                <a:uLnTx/>
                <a:uFillTx/>
                <a:latin typeface="Arial"/>
                <a:ea typeface="+mj-ea"/>
                <a:cs typeface="+mj-cs"/>
              </a:rPr>
              <a:t>En algunas diapositivas hay secciones personalizables, indicadas con signos de intercalación, tales como &lt;Nombre del presentador&gt;</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s-MX" sz="1600" b="0" i="0" u="none" strike="noStrike" cap="none" normalizeH="0" baseline="0" noProof="0" dirty="0">
                <a:ln>
                  <a:noFill/>
                </a:ln>
                <a:solidFill>
                  <a:srgbClr val="FF0000"/>
                </a:solidFill>
                <a:uLnTx/>
                <a:uFillTx/>
                <a:latin typeface="Arial"/>
                <a:ea typeface="+mj-ea"/>
                <a:cs typeface="+mj-cs"/>
              </a:rPr>
              <a:t>Revise el texto y personalice esas secciones según sea necesario</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s-MX" sz="1600" b="0" i="0" u="none" strike="noStrike" cap="none" normalizeH="0" baseline="0" noProof="0" dirty="0">
                <a:ln>
                  <a:noFill/>
                </a:ln>
                <a:solidFill>
                  <a:srgbClr val="FF0000"/>
                </a:solidFill>
                <a:uLnTx/>
                <a:uFillTx/>
                <a:latin typeface="Arial"/>
                <a:ea typeface="+mj-ea"/>
                <a:cs typeface="+mj-cs"/>
              </a:rPr>
              <a:t>El contenido que no está entre signos de intercalación no puede modificarse</a:t>
            </a:r>
            <a:endParaRPr kumimoji="0" lang="en-US" sz="1600" b="0" i="0" u="none" strike="noStrike" kern="1200" cap="none" spc="0" normalizeH="0" baseline="0" noProof="0" dirty="0">
              <a:ln>
                <a:noFill/>
              </a:ln>
              <a:solidFill>
                <a:srgbClr val="FF0000"/>
              </a:solidFill>
              <a:effectLst/>
              <a:uLnTx/>
              <a:uFillTx/>
              <a:latin typeface="Arial"/>
              <a:ea typeface="+mj-ea"/>
              <a:cs typeface="+mj-cs"/>
            </a:endParaRPr>
          </a:p>
          <a:p>
            <a:pPr marL="0" marR="0" lvl="0" indent="0" algn="l" defTabSz="914400" rtl="0" eaLnBrk="1" fontAlgn="auto" latinLnBrk="0" hangingPunct="1">
              <a:lnSpc>
                <a:spcPct val="112000"/>
              </a:lnSpc>
              <a:spcBef>
                <a:spcPts val="600"/>
              </a:spcBef>
              <a:spcAft>
                <a:spcPts val="0"/>
              </a:spcAft>
              <a:buClrTx/>
              <a:buSzTx/>
              <a:buFontTx/>
              <a:buNone/>
              <a:tabLst/>
              <a:defRPr/>
            </a:pPr>
            <a:r>
              <a:rPr kumimoji="0" lang="es-MX" sz="1600" b="1" i="0" u="none" strike="noStrike" cap="none" normalizeH="0" baseline="0" noProof="0" dirty="0">
                <a:ln>
                  <a:noFill/>
                </a:ln>
                <a:solidFill>
                  <a:srgbClr val="FF0000"/>
                </a:solidFill>
                <a:uLnTx/>
                <a:uFillTx/>
                <a:latin typeface="Arial"/>
                <a:ea typeface="+mj-ea"/>
                <a:cs typeface="+mj-cs"/>
              </a:rPr>
              <a:t>ADICIÓN DE PÁGINAS</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s-MX" sz="1600" b="0" i="0" u="none" strike="noStrike" cap="none" normalizeH="0" baseline="0" noProof="0" dirty="0">
                <a:ln>
                  <a:noFill/>
                </a:ln>
                <a:solidFill>
                  <a:srgbClr val="FF0000"/>
                </a:solidFill>
                <a:uLnTx/>
                <a:uFillTx/>
                <a:latin typeface="Arial"/>
                <a:ea typeface="+mj-ea"/>
                <a:cs typeface="+mj-cs"/>
              </a:rPr>
              <a:t>No puede agregar diapositivas a esta presentación sin obtener una aprobación formal de Cumplimiento</a:t>
            </a:r>
          </a:p>
          <a:p>
            <a:pPr marL="285750" marR="0" lvl="0" indent="-2857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kumimoji="0" lang="es-MX" sz="1600" b="0" i="0" u="none" strike="noStrike" cap="none" normalizeH="0" baseline="0" noProof="0" dirty="0">
                <a:ln>
                  <a:noFill/>
                </a:ln>
                <a:solidFill>
                  <a:srgbClr val="FF0000"/>
                </a:solidFill>
                <a:uLnTx/>
                <a:uFillTx/>
                <a:latin typeface="Arial"/>
                <a:ea typeface="+mj-ea"/>
                <a:cs typeface="+mj-cs"/>
              </a:rPr>
              <a:t>Si presenta información adicional, puede presentar otros materiales aprobados por Cumplimiento, pero no los agregue al archivo de PowerPoint</a:t>
            </a:r>
          </a:p>
        </p:txBody>
      </p:sp>
    </p:spTree>
    <p:extLst>
      <p:ext uri="{BB962C8B-B14F-4D97-AF65-F5344CB8AC3E}">
        <p14:creationId xmlns:p14="http://schemas.microsoft.com/office/powerpoint/2010/main" val="2262947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483E-6F05-9684-63BE-60E07BDF68C0}"/>
              </a:ext>
            </a:extLst>
          </p:cNvPr>
          <p:cNvSpPr>
            <a:spLocks noGrp="1"/>
          </p:cNvSpPr>
          <p:nvPr>
            <p:ph type="title"/>
          </p:nvPr>
        </p:nvSpPr>
        <p:spPr>
          <a:xfrm>
            <a:off x="901700" y="1440091"/>
            <a:ext cx="10350500" cy="595493"/>
          </a:xfrm>
        </p:spPr>
        <p:txBody>
          <a:bodyPr>
            <a:noAutofit/>
          </a:bodyPr>
          <a:lstStyle/>
          <a:p>
            <a:r>
              <a:rPr lang="es-MX" sz="4400" dirty="0"/>
              <a:t>Comienza por inscribirte en tu plan</a:t>
            </a:r>
          </a:p>
        </p:txBody>
      </p:sp>
      <p:sp>
        <p:nvSpPr>
          <p:cNvPr id="5" name="Text Placeholder 4">
            <a:extLst>
              <a:ext uri="{FF2B5EF4-FFF2-40B4-BE49-F238E27FC236}">
                <a16:creationId xmlns:a16="http://schemas.microsoft.com/office/drawing/2014/main" id="{520BFFA8-647E-BBAF-A6DA-ECF81011C84B}"/>
              </a:ext>
            </a:extLst>
          </p:cNvPr>
          <p:cNvSpPr>
            <a:spLocks noGrp="1"/>
          </p:cNvSpPr>
          <p:nvPr>
            <p:ph idx="1"/>
          </p:nvPr>
        </p:nvSpPr>
        <p:spPr>
          <a:xfrm>
            <a:off x="1216678" y="3983235"/>
            <a:ext cx="9946622" cy="1504393"/>
          </a:xfrm>
        </p:spPr>
        <p:txBody>
          <a:bodyPr numCol="3">
            <a:normAutofit/>
          </a:bodyPr>
          <a:lstStyle/>
          <a:p>
            <a:pPr marL="457200" lvl="1" indent="0" algn="ctr">
              <a:buNone/>
            </a:pPr>
            <a:r>
              <a:rPr lang="es-MX" dirty="0"/>
              <a:t>Inscribirte en un plan</a:t>
            </a:r>
            <a:br>
              <a:rPr lang="es-MX" dirty="0"/>
            </a:br>
            <a:r>
              <a:rPr lang="es-MX" dirty="0"/>
              <a:t>de retiro es un paso importante para alcanzar tus objetivos de ingresos en el retiro.</a:t>
            </a:r>
          </a:p>
          <a:p>
            <a:pPr marL="457200" lvl="1" indent="0" algn="ctr">
              <a:buNone/>
            </a:pPr>
            <a:r>
              <a:rPr lang="es-MX" dirty="0"/>
              <a:t>Cuanto más pronto te inscribas y comiences a contribuir, será mayor la posibilidad de que logres tus objetivos. </a:t>
            </a:r>
          </a:p>
          <a:p>
            <a:pPr marL="457200" lvl="1" indent="0" algn="ctr">
              <a:buNone/>
            </a:pPr>
            <a:r>
              <a:rPr lang="es-MX" dirty="0"/>
              <a:t>Las deducciones</a:t>
            </a:r>
            <a:br>
              <a:rPr lang="es-MX" dirty="0"/>
            </a:br>
            <a:r>
              <a:rPr lang="es-MX" dirty="0"/>
              <a:t>de nómina te</a:t>
            </a:r>
            <a:br>
              <a:rPr lang="es-MX" dirty="0"/>
            </a:br>
            <a:r>
              <a:rPr lang="es-MX" dirty="0"/>
              <a:t>permiten ahorrar de manera constante</a:t>
            </a:r>
            <a:br>
              <a:rPr lang="es-MX" dirty="0"/>
            </a:br>
            <a:r>
              <a:rPr lang="es-MX" dirty="0"/>
              <a:t>y automática. </a:t>
            </a:r>
            <a:r>
              <a:rPr lang="es-MX" baseline="30000" dirty="0"/>
              <a:t>1</a:t>
            </a:r>
          </a:p>
        </p:txBody>
      </p:sp>
      <p:sp>
        <p:nvSpPr>
          <p:cNvPr id="3" name="Slide Number Placeholder 2">
            <a:extLst>
              <a:ext uri="{FF2B5EF4-FFF2-40B4-BE49-F238E27FC236}">
                <a16:creationId xmlns:a16="http://schemas.microsoft.com/office/drawing/2014/main" id="{C8336E6E-881D-63D1-8981-A86332094C5A}"/>
              </a:ext>
            </a:extLst>
          </p:cNvPr>
          <p:cNvSpPr>
            <a:spLocks noGrp="1"/>
          </p:cNvSpPr>
          <p:nvPr>
            <p:ph type="sldNum" sz="quarter" idx="4294967295"/>
          </p:nvPr>
        </p:nvSpPr>
        <p:spPr>
          <a:xfrm>
            <a:off x="11734800" y="6491288"/>
            <a:ext cx="457200" cy="138112"/>
          </a:xfrm>
        </p:spPr>
        <p:txBody>
          <a:bodyPr/>
          <a:lstStyle/>
          <a:p>
            <a:fld id="{CACD57DD-E820-4B11-80C4-823179BCC2F4}" type="slidenum">
              <a:rPr lang="en-US" smtClean="0">
                <a:solidFill>
                  <a:schemeClr val="bg1"/>
                </a:solidFill>
              </a:rPr>
              <a:pPr/>
              <a:t>10</a:t>
            </a:fld>
            <a:endParaRPr lang="en-US">
              <a:solidFill>
                <a:schemeClr val="bg1"/>
              </a:solidFill>
            </a:endParaRPr>
          </a:p>
        </p:txBody>
      </p:sp>
      <p:sp>
        <p:nvSpPr>
          <p:cNvPr id="4" name="TextBox 3">
            <a:extLst>
              <a:ext uri="{FF2B5EF4-FFF2-40B4-BE49-F238E27FC236}">
                <a16:creationId xmlns:a16="http://schemas.microsoft.com/office/drawing/2014/main" id="{47A9C528-E9DC-C195-422A-650C99B8D4EE}"/>
              </a:ext>
            </a:extLst>
          </p:cNvPr>
          <p:cNvSpPr txBox="1"/>
          <p:nvPr/>
        </p:nvSpPr>
        <p:spPr>
          <a:xfrm>
            <a:off x="1570975" y="6061330"/>
            <a:ext cx="9361484" cy="246221"/>
          </a:xfrm>
          <a:prstGeom prst="rect">
            <a:avLst/>
          </a:prstGeom>
          <a:noFill/>
        </p:spPr>
        <p:txBody>
          <a:bodyPr wrap="square" rtlCol="0">
            <a:spAutoFit/>
          </a:bodyPr>
          <a:lstStyle/>
          <a:p>
            <a:pPr lvl="0">
              <a:defRPr/>
            </a:pPr>
            <a:r>
              <a:rPr lang="es-MX" sz="1000" baseline="30000">
                <a:solidFill>
                  <a:schemeClr val="bg1"/>
                </a:solidFill>
                <a:latin typeface="Arial" panose="020B0604020202020204" pitchFamily="34" charset="0"/>
                <a:cs typeface="Arial" panose="020B0604020202020204" pitchFamily="34" charset="0"/>
              </a:rPr>
              <a:t>1 </a:t>
            </a:r>
            <a:r>
              <a:rPr lang="es-MX" sz="1000">
                <a:solidFill>
                  <a:schemeClr val="bg1"/>
                </a:solidFill>
                <a:latin typeface="Arial" panose="020B0604020202020204" pitchFamily="34" charset="0"/>
                <a:cs typeface="Arial" panose="020B0604020202020204" pitchFamily="34" charset="0"/>
              </a:rPr>
              <a:t>No todos los planes ofrecen esta característica</a:t>
            </a:r>
          </a:p>
        </p:txBody>
      </p:sp>
      <p:pic>
        <p:nvPicPr>
          <p:cNvPr id="7" name="Picture 6" descr="A green and black piggy bank&#10;&#10;Description automatically generated">
            <a:extLst>
              <a:ext uri="{FF2B5EF4-FFF2-40B4-BE49-F238E27FC236}">
                <a16:creationId xmlns:a16="http://schemas.microsoft.com/office/drawing/2014/main" id="{51794EE3-76CB-5573-24FB-3622C88617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8643" y="2669259"/>
            <a:ext cx="1092200" cy="1079500"/>
          </a:xfrm>
          <a:prstGeom prst="rect">
            <a:avLst/>
          </a:prstGeom>
        </p:spPr>
      </p:pic>
      <p:pic>
        <p:nvPicPr>
          <p:cNvPr id="9" name="Picture 8" descr="A green and black paper with a corner&#10;&#10;Description automatically generated">
            <a:extLst>
              <a:ext uri="{FF2B5EF4-FFF2-40B4-BE49-F238E27FC236}">
                <a16:creationId xmlns:a16="http://schemas.microsoft.com/office/drawing/2014/main" id="{EB444941-62D4-5E25-5FE8-55D71A339F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793" y="2609286"/>
            <a:ext cx="1079500" cy="1181100"/>
          </a:xfrm>
          <a:prstGeom prst="rect">
            <a:avLst/>
          </a:prstGeom>
        </p:spPr>
      </p:pic>
      <p:pic>
        <p:nvPicPr>
          <p:cNvPr id="12" name="Picture 11" descr="A green graph with black background&#10;&#10;Description automatically generated">
            <a:extLst>
              <a:ext uri="{FF2B5EF4-FFF2-40B4-BE49-F238E27FC236}">
                <a16:creationId xmlns:a16="http://schemas.microsoft.com/office/drawing/2014/main" id="{DF4A3520-CBFB-8C0E-6893-7E2428B174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8218" y="2604184"/>
            <a:ext cx="1181100" cy="1092200"/>
          </a:xfrm>
          <a:prstGeom prst="rect">
            <a:avLst/>
          </a:prstGeom>
        </p:spPr>
      </p:pic>
    </p:spTree>
    <p:extLst>
      <p:ext uri="{BB962C8B-B14F-4D97-AF65-F5344CB8AC3E}">
        <p14:creationId xmlns:p14="http://schemas.microsoft.com/office/powerpoint/2010/main" val="2053458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389A15-6E41-7376-6A55-146D9BE20A19}"/>
              </a:ext>
            </a:extLst>
          </p:cNvPr>
          <p:cNvSpPr>
            <a:spLocks noGrp="1"/>
          </p:cNvSpPr>
          <p:nvPr>
            <p:ph type="title"/>
          </p:nvPr>
        </p:nvSpPr>
        <p:spPr>
          <a:xfrm>
            <a:off x="1492450" y="1115937"/>
            <a:ext cx="9199178" cy="595493"/>
          </a:xfrm>
        </p:spPr>
        <p:txBody>
          <a:bodyPr>
            <a:noAutofit/>
          </a:bodyPr>
          <a:lstStyle/>
          <a:p>
            <a:r>
              <a:rPr lang="es-MX" sz="4400"/>
              <a:t>Beneficios claves de contribuir </a:t>
            </a:r>
            <a:br>
              <a:rPr lang="es-MX" sz="4400"/>
            </a:br>
            <a:r>
              <a:rPr lang="es-MX" sz="4400"/>
              <a:t>a un plan de retiro </a:t>
            </a:r>
            <a:br>
              <a:rPr lang="es-MX" sz="4400"/>
            </a:br>
            <a:endParaRPr lang="es-MX" sz="4400"/>
          </a:p>
        </p:txBody>
      </p:sp>
      <p:sp>
        <p:nvSpPr>
          <p:cNvPr id="8" name="TextBox 7">
            <a:extLst>
              <a:ext uri="{FF2B5EF4-FFF2-40B4-BE49-F238E27FC236}">
                <a16:creationId xmlns:a16="http://schemas.microsoft.com/office/drawing/2014/main" id="{929CC7DD-3AFA-48DE-1200-1096689EA8A9}"/>
              </a:ext>
            </a:extLst>
          </p:cNvPr>
          <p:cNvSpPr txBox="1"/>
          <p:nvPr/>
        </p:nvSpPr>
        <p:spPr>
          <a:xfrm>
            <a:off x="8426860" y="4737877"/>
            <a:ext cx="2852994" cy="615553"/>
          </a:xfrm>
          <a:prstGeom prst="rect">
            <a:avLst/>
          </a:prstGeom>
          <a:noFill/>
          <a:ln>
            <a:noFill/>
          </a:ln>
        </p:spPr>
        <p:txBody>
          <a:bodyPr wrap="square" lIns="0" tIns="0" rIns="0" bIns="0" rtlCol="0" anchor="t" anchorCtr="0">
            <a:spAutoFit/>
          </a:bodyPr>
          <a:lstStyle/>
          <a:p>
            <a:pPr algn="ctr"/>
            <a:r>
              <a:rPr lang="es-MX" sz="2000" b="1">
                <a:solidFill>
                  <a:schemeClr val="accent2"/>
                </a:solidFill>
              </a:rPr>
              <a:t>Promediación de costos de inversión</a:t>
            </a:r>
          </a:p>
        </p:txBody>
      </p:sp>
      <p:sp>
        <p:nvSpPr>
          <p:cNvPr id="11" name="TextBox 10">
            <a:extLst>
              <a:ext uri="{FF2B5EF4-FFF2-40B4-BE49-F238E27FC236}">
                <a16:creationId xmlns:a16="http://schemas.microsoft.com/office/drawing/2014/main" id="{E5DADA23-DD92-A74A-9B6A-DB26264AB4A0}"/>
              </a:ext>
            </a:extLst>
          </p:cNvPr>
          <p:cNvSpPr txBox="1"/>
          <p:nvPr/>
        </p:nvSpPr>
        <p:spPr>
          <a:xfrm>
            <a:off x="870715" y="4740563"/>
            <a:ext cx="2730788" cy="307777"/>
          </a:xfrm>
          <a:prstGeom prst="rect">
            <a:avLst/>
          </a:prstGeom>
          <a:noFill/>
          <a:ln>
            <a:noFill/>
          </a:ln>
        </p:spPr>
        <p:txBody>
          <a:bodyPr wrap="square" lIns="0" tIns="0" rIns="0" bIns="0" rtlCol="0" anchor="t" anchorCtr="0">
            <a:spAutoFit/>
          </a:bodyPr>
          <a:lstStyle/>
          <a:p>
            <a:pPr algn="ctr"/>
            <a:r>
              <a:rPr lang="es-MX" sz="2000" b="1">
                <a:solidFill>
                  <a:srgbClr val="6ECFB2"/>
                </a:solidFill>
                <a:ea typeface="Arial" charset="0"/>
                <a:cs typeface="Arial" charset="0"/>
                <a:sym typeface="Calibri"/>
              </a:rPr>
              <a:t>Ventajas fiscales </a:t>
            </a:r>
          </a:p>
        </p:txBody>
      </p:sp>
      <p:sp>
        <p:nvSpPr>
          <p:cNvPr id="12" name="TextBox 11">
            <a:extLst>
              <a:ext uri="{FF2B5EF4-FFF2-40B4-BE49-F238E27FC236}">
                <a16:creationId xmlns:a16="http://schemas.microsoft.com/office/drawing/2014/main" id="{5976E78F-A869-5FC1-4EA5-BCF8E9D39AC8}"/>
              </a:ext>
            </a:extLst>
          </p:cNvPr>
          <p:cNvSpPr txBox="1"/>
          <p:nvPr/>
        </p:nvSpPr>
        <p:spPr>
          <a:xfrm>
            <a:off x="4754980" y="4740563"/>
            <a:ext cx="2682040" cy="307777"/>
          </a:xfrm>
          <a:prstGeom prst="rect">
            <a:avLst/>
          </a:prstGeom>
          <a:noFill/>
          <a:ln>
            <a:noFill/>
          </a:ln>
        </p:spPr>
        <p:txBody>
          <a:bodyPr wrap="square" lIns="0" tIns="0" rIns="0" bIns="0" rtlCol="0" anchor="t" anchorCtr="0">
            <a:spAutoFit/>
          </a:bodyPr>
          <a:lstStyle/>
          <a:p>
            <a:pPr algn="ctr"/>
            <a:r>
              <a:rPr lang="es-MX" sz="2000" b="1">
                <a:solidFill>
                  <a:schemeClr val="accent2"/>
                </a:solidFill>
              </a:rPr>
              <a:t>Capitalización</a:t>
            </a:r>
          </a:p>
        </p:txBody>
      </p:sp>
      <p:cxnSp>
        <p:nvCxnSpPr>
          <p:cNvPr id="4" name="Straight Connector 3">
            <a:extLst>
              <a:ext uri="{FF2B5EF4-FFF2-40B4-BE49-F238E27FC236}">
                <a16:creationId xmlns:a16="http://schemas.microsoft.com/office/drawing/2014/main" id="{E0B1C36A-4CC2-0956-A27C-11AB362CCD4C}"/>
              </a:ext>
              <a:ext uri="{C183D7F6-B498-43B3-948B-1728B52AA6E4}">
                <adec:decorative xmlns:adec="http://schemas.microsoft.com/office/drawing/2017/decorative" val="1"/>
              </a:ext>
            </a:extLst>
          </p:cNvPr>
          <p:cNvCxnSpPr>
            <a:cxnSpLocks/>
          </p:cNvCxnSpPr>
          <p:nvPr/>
        </p:nvCxnSpPr>
        <p:spPr>
          <a:xfrm>
            <a:off x="8003703" y="3123271"/>
            <a:ext cx="0" cy="2230159"/>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5964BA1-56B7-3CE8-6746-150C90D78256}"/>
              </a:ext>
              <a:ext uri="{C183D7F6-B498-43B3-948B-1728B52AA6E4}">
                <adec:decorative xmlns:adec="http://schemas.microsoft.com/office/drawing/2017/decorative" val="1"/>
              </a:ext>
            </a:extLst>
          </p:cNvPr>
          <p:cNvCxnSpPr>
            <a:cxnSpLocks/>
          </p:cNvCxnSpPr>
          <p:nvPr/>
        </p:nvCxnSpPr>
        <p:spPr>
          <a:xfrm>
            <a:off x="4193703" y="3123271"/>
            <a:ext cx="0" cy="2230159"/>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green graph with black background&#10;&#10;Description automatically generated">
            <a:extLst>
              <a:ext uri="{FF2B5EF4-FFF2-40B4-BE49-F238E27FC236}">
                <a16:creationId xmlns:a16="http://schemas.microsoft.com/office/drawing/2014/main" id="{D5772FC6-FC88-C42E-ED5A-2E27E1430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0790" y="3081135"/>
            <a:ext cx="1650421" cy="1526196"/>
          </a:xfrm>
          <a:prstGeom prst="rect">
            <a:avLst/>
          </a:prstGeom>
        </p:spPr>
      </p:pic>
      <p:pic>
        <p:nvPicPr>
          <p:cNvPr id="7" name="Picture 6" descr="A green tick in a circle&#10;&#10;Description automatically generated">
            <a:extLst>
              <a:ext uri="{FF2B5EF4-FFF2-40B4-BE49-F238E27FC236}">
                <a16:creationId xmlns:a16="http://schemas.microsoft.com/office/drawing/2014/main" id="{E9E708D2-591E-12CA-BE2A-6935B63BF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6959" y="3097464"/>
            <a:ext cx="1638300" cy="1473200"/>
          </a:xfrm>
          <a:prstGeom prst="rect">
            <a:avLst/>
          </a:prstGeom>
        </p:spPr>
      </p:pic>
      <p:pic>
        <p:nvPicPr>
          <p:cNvPr id="13" name="Picture 12" descr="A green dollar sign on a black background&#10;&#10;Description automatically generated">
            <a:extLst>
              <a:ext uri="{FF2B5EF4-FFF2-40B4-BE49-F238E27FC236}">
                <a16:creationId xmlns:a16="http://schemas.microsoft.com/office/drawing/2014/main" id="{342CAC75-7663-D882-F9F5-85A98C4EDD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8057" y="3228545"/>
            <a:ext cx="990600" cy="1320800"/>
          </a:xfrm>
          <a:prstGeom prst="rect">
            <a:avLst/>
          </a:prstGeom>
        </p:spPr>
      </p:pic>
    </p:spTree>
    <p:extLst>
      <p:ext uri="{BB962C8B-B14F-4D97-AF65-F5344CB8AC3E}">
        <p14:creationId xmlns:p14="http://schemas.microsoft.com/office/powerpoint/2010/main" val="2773762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C12E895A-3A9D-566D-1351-A5D576E6984E}"/>
              </a:ext>
              <a:ext uri="{C183D7F6-B498-43B3-948B-1728B52AA6E4}">
                <adec:decorative xmlns:adec="http://schemas.microsoft.com/office/drawing/2017/decorative" val="1"/>
              </a:ext>
            </a:extLst>
          </p:cNvPr>
          <p:cNvCxnSpPr>
            <a:cxnSpLocks/>
          </p:cNvCxnSpPr>
          <p:nvPr/>
        </p:nvCxnSpPr>
        <p:spPr>
          <a:xfrm>
            <a:off x="3280021" y="2886205"/>
            <a:ext cx="0" cy="2660156"/>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2FB4216-1614-9FD7-B029-065F48134A58}"/>
              </a:ext>
            </a:extLst>
          </p:cNvPr>
          <p:cNvSpPr txBox="1"/>
          <p:nvPr/>
        </p:nvSpPr>
        <p:spPr>
          <a:xfrm>
            <a:off x="8772039" y="4602409"/>
            <a:ext cx="2893015" cy="615553"/>
          </a:xfrm>
          <a:prstGeom prst="rect">
            <a:avLst/>
          </a:prstGeom>
          <a:noFill/>
          <a:ln>
            <a:noFill/>
          </a:ln>
        </p:spPr>
        <p:txBody>
          <a:bodyPr wrap="square" lIns="0" tIns="0" rIns="0" bIns="0" rtlCol="0" anchor="t" anchorCtr="0">
            <a:spAutoFit/>
          </a:bodyPr>
          <a:lstStyle/>
          <a:p>
            <a:pPr algn="ctr"/>
            <a:r>
              <a:rPr lang="es-MX" sz="2000" b="1">
                <a:solidFill>
                  <a:schemeClr val="accent2"/>
                </a:solidFill>
              </a:rPr>
              <a:t>Posible contribución </a:t>
            </a:r>
            <a:br>
              <a:rPr lang="es-MX" sz="2000" b="1">
                <a:solidFill>
                  <a:schemeClr val="accent2"/>
                </a:solidFill>
              </a:rPr>
            </a:br>
            <a:r>
              <a:rPr lang="es-MX" sz="2000" b="1">
                <a:solidFill>
                  <a:schemeClr val="accent2"/>
                </a:solidFill>
              </a:rPr>
              <a:t>correspondiente del empleador</a:t>
            </a:r>
            <a:r>
              <a:rPr lang="es-MX" sz="2000" b="1" baseline="30000">
                <a:solidFill>
                  <a:schemeClr val="accent2"/>
                </a:solidFill>
              </a:rPr>
              <a:t>1</a:t>
            </a:r>
          </a:p>
        </p:txBody>
      </p:sp>
      <p:sp>
        <p:nvSpPr>
          <p:cNvPr id="9" name="TextBox 8">
            <a:extLst>
              <a:ext uri="{FF2B5EF4-FFF2-40B4-BE49-F238E27FC236}">
                <a16:creationId xmlns:a16="http://schemas.microsoft.com/office/drawing/2014/main" id="{A2CE381B-436A-61E8-98B7-6BFBF0EA3AC8}"/>
              </a:ext>
            </a:extLst>
          </p:cNvPr>
          <p:cNvSpPr txBox="1"/>
          <p:nvPr/>
        </p:nvSpPr>
        <p:spPr>
          <a:xfrm>
            <a:off x="549233" y="4605095"/>
            <a:ext cx="2730788" cy="307777"/>
          </a:xfrm>
          <a:prstGeom prst="rect">
            <a:avLst/>
          </a:prstGeom>
          <a:noFill/>
          <a:ln>
            <a:noFill/>
          </a:ln>
        </p:spPr>
        <p:txBody>
          <a:bodyPr wrap="square" lIns="0" tIns="0" rIns="0" bIns="0" rtlCol="0" anchor="t" anchorCtr="0">
            <a:spAutoFit/>
          </a:bodyPr>
          <a:lstStyle/>
          <a:p>
            <a:pPr algn="ctr"/>
            <a:r>
              <a:rPr lang="es-MX" sz="2000" b="1">
                <a:solidFill>
                  <a:srgbClr val="6ECFB2"/>
                </a:solidFill>
                <a:ea typeface="Arial" charset="0"/>
                <a:cs typeface="Arial" charset="0"/>
                <a:sym typeface="Calibri"/>
              </a:rPr>
              <a:t>Ventajas fiscales </a:t>
            </a:r>
          </a:p>
        </p:txBody>
      </p:sp>
      <p:sp>
        <p:nvSpPr>
          <p:cNvPr id="10" name="TextBox 9">
            <a:extLst>
              <a:ext uri="{FF2B5EF4-FFF2-40B4-BE49-F238E27FC236}">
                <a16:creationId xmlns:a16="http://schemas.microsoft.com/office/drawing/2014/main" id="{2C47FB96-DB7F-D8A7-080F-E4652A38637A}"/>
              </a:ext>
            </a:extLst>
          </p:cNvPr>
          <p:cNvSpPr txBox="1"/>
          <p:nvPr/>
        </p:nvSpPr>
        <p:spPr>
          <a:xfrm>
            <a:off x="3259383" y="4605095"/>
            <a:ext cx="2682040" cy="307777"/>
          </a:xfrm>
          <a:prstGeom prst="rect">
            <a:avLst/>
          </a:prstGeom>
          <a:noFill/>
          <a:ln>
            <a:noFill/>
          </a:ln>
        </p:spPr>
        <p:txBody>
          <a:bodyPr wrap="square" lIns="0" tIns="0" rIns="0" bIns="0" rtlCol="0" anchor="t" anchorCtr="0">
            <a:spAutoFit/>
          </a:bodyPr>
          <a:lstStyle/>
          <a:p>
            <a:pPr algn="ctr"/>
            <a:r>
              <a:rPr lang="es-MX" sz="2000" b="1">
                <a:solidFill>
                  <a:schemeClr val="accent2"/>
                </a:solidFill>
              </a:rPr>
              <a:t>Capitalización</a:t>
            </a:r>
          </a:p>
        </p:txBody>
      </p:sp>
      <p:cxnSp>
        <p:nvCxnSpPr>
          <p:cNvPr id="18" name="Straight Connector 17">
            <a:extLst>
              <a:ext uri="{FF2B5EF4-FFF2-40B4-BE49-F238E27FC236}">
                <a16:creationId xmlns:a16="http://schemas.microsoft.com/office/drawing/2014/main" id="{876F4075-768B-8D9A-6EB3-8F3864A7FFD4}"/>
              </a:ext>
              <a:ext uri="{C183D7F6-B498-43B3-948B-1728B52AA6E4}">
                <adec:decorative xmlns:adec="http://schemas.microsoft.com/office/drawing/2017/decorative" val="1"/>
              </a:ext>
            </a:extLst>
          </p:cNvPr>
          <p:cNvCxnSpPr>
            <a:cxnSpLocks/>
          </p:cNvCxnSpPr>
          <p:nvPr/>
        </p:nvCxnSpPr>
        <p:spPr>
          <a:xfrm>
            <a:off x="8656024" y="2886205"/>
            <a:ext cx="0" cy="2660156"/>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98035CE-3D67-0A92-4163-DB42AE464D9E}"/>
              </a:ext>
            </a:extLst>
          </p:cNvPr>
          <p:cNvSpPr txBox="1"/>
          <p:nvPr/>
        </p:nvSpPr>
        <p:spPr>
          <a:xfrm>
            <a:off x="1570974" y="6196238"/>
            <a:ext cx="9905405" cy="246221"/>
          </a:xfrm>
          <a:prstGeom prst="rect">
            <a:avLst/>
          </a:prstGeom>
          <a:noFill/>
        </p:spPr>
        <p:txBody>
          <a:bodyPr wrap="square" rtlCol="0">
            <a:spAutoFit/>
          </a:bodyPr>
          <a:lstStyle/>
          <a:p>
            <a:r>
              <a:rPr lang="es-MX" sz="1000" baseline="30000">
                <a:solidFill>
                  <a:schemeClr val="bg1"/>
                </a:solidFill>
                <a:latin typeface="Arial" panose="020B0604020202020204" pitchFamily="34" charset="0"/>
                <a:cs typeface="Arial" panose="020B0604020202020204" pitchFamily="34" charset="0"/>
              </a:rPr>
              <a:t>1 </a:t>
            </a:r>
            <a:r>
              <a:rPr lang="es-MX" sz="1000">
                <a:solidFill>
                  <a:schemeClr val="bg1"/>
                </a:solidFill>
              </a:rPr>
              <a:t>Si la ofrece tu empleador</a:t>
            </a:r>
          </a:p>
        </p:txBody>
      </p:sp>
      <p:cxnSp>
        <p:nvCxnSpPr>
          <p:cNvPr id="2" name="Straight Connector 1">
            <a:extLst>
              <a:ext uri="{FF2B5EF4-FFF2-40B4-BE49-F238E27FC236}">
                <a16:creationId xmlns:a16="http://schemas.microsoft.com/office/drawing/2014/main" id="{F0B754B5-F5C0-B072-AEB3-2EE196179BB1}"/>
              </a:ext>
              <a:ext uri="{C183D7F6-B498-43B3-948B-1728B52AA6E4}">
                <adec:decorative xmlns:adec="http://schemas.microsoft.com/office/drawing/2017/decorative" val="1"/>
              </a:ext>
            </a:extLst>
          </p:cNvPr>
          <p:cNvCxnSpPr>
            <a:cxnSpLocks/>
          </p:cNvCxnSpPr>
          <p:nvPr/>
        </p:nvCxnSpPr>
        <p:spPr>
          <a:xfrm>
            <a:off x="5901301" y="2886205"/>
            <a:ext cx="0" cy="2660156"/>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3AD6CA6-474D-1120-5D16-1B198498739D}"/>
              </a:ext>
            </a:extLst>
          </p:cNvPr>
          <p:cNvSpPr txBox="1"/>
          <p:nvPr/>
        </p:nvSpPr>
        <p:spPr>
          <a:xfrm>
            <a:off x="5911143" y="4605095"/>
            <a:ext cx="2682040" cy="923330"/>
          </a:xfrm>
          <a:prstGeom prst="rect">
            <a:avLst/>
          </a:prstGeom>
          <a:noFill/>
          <a:ln>
            <a:noFill/>
          </a:ln>
        </p:spPr>
        <p:txBody>
          <a:bodyPr wrap="square" lIns="0" tIns="0" rIns="0" bIns="0" rtlCol="0" anchor="t" anchorCtr="0">
            <a:spAutoFit/>
          </a:bodyPr>
          <a:lstStyle/>
          <a:p>
            <a:pPr algn="ctr"/>
            <a:r>
              <a:rPr lang="es-MX" sz="2000" b="1" dirty="0">
                <a:solidFill>
                  <a:schemeClr val="accent2"/>
                </a:solidFill>
              </a:rPr>
              <a:t>Promediación</a:t>
            </a:r>
            <a:br>
              <a:rPr lang="es-MX" sz="2000" b="1" dirty="0">
                <a:solidFill>
                  <a:schemeClr val="accent2"/>
                </a:solidFill>
              </a:rPr>
            </a:br>
            <a:r>
              <a:rPr lang="es-MX" sz="2000" b="1" dirty="0">
                <a:solidFill>
                  <a:schemeClr val="accent2"/>
                </a:solidFill>
              </a:rPr>
              <a:t>de costos de inversión</a:t>
            </a:r>
          </a:p>
        </p:txBody>
      </p:sp>
      <p:sp>
        <p:nvSpPr>
          <p:cNvPr id="13" name="Title 2">
            <a:extLst>
              <a:ext uri="{FF2B5EF4-FFF2-40B4-BE49-F238E27FC236}">
                <a16:creationId xmlns:a16="http://schemas.microsoft.com/office/drawing/2014/main" id="{4DD95C83-6A8E-DC1A-DE7B-8C5ACF3ECA27}"/>
              </a:ext>
            </a:extLst>
          </p:cNvPr>
          <p:cNvSpPr>
            <a:spLocks noGrp="1"/>
          </p:cNvSpPr>
          <p:nvPr>
            <p:ph type="title"/>
          </p:nvPr>
        </p:nvSpPr>
        <p:spPr>
          <a:xfrm>
            <a:off x="1492450" y="1115937"/>
            <a:ext cx="9199178" cy="595493"/>
          </a:xfrm>
        </p:spPr>
        <p:txBody>
          <a:bodyPr>
            <a:noAutofit/>
          </a:bodyPr>
          <a:lstStyle/>
          <a:p>
            <a:r>
              <a:rPr lang="es-MX" sz="4400"/>
              <a:t>Beneficios claves de contribuir </a:t>
            </a:r>
            <a:br>
              <a:rPr lang="es-MX" sz="4400"/>
            </a:br>
            <a:r>
              <a:rPr lang="es-MX" sz="4400"/>
              <a:t>a un plan de retiro </a:t>
            </a:r>
            <a:br>
              <a:rPr lang="es-MX" sz="4400"/>
            </a:br>
            <a:endParaRPr lang="es-MX" sz="4400"/>
          </a:p>
        </p:txBody>
      </p:sp>
      <p:pic>
        <p:nvPicPr>
          <p:cNvPr id="5" name="Picture 4" descr="A green dollar sign on a black background&#10;&#10;Description automatically generated">
            <a:extLst>
              <a:ext uri="{FF2B5EF4-FFF2-40B4-BE49-F238E27FC236}">
                <a16:creationId xmlns:a16="http://schemas.microsoft.com/office/drawing/2014/main" id="{3E775617-FA14-4EFB-201F-7BE5CB374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178" y="3375137"/>
            <a:ext cx="813851" cy="1085135"/>
          </a:xfrm>
          <a:prstGeom prst="rect">
            <a:avLst/>
          </a:prstGeom>
        </p:spPr>
      </p:pic>
      <p:pic>
        <p:nvPicPr>
          <p:cNvPr id="11" name="Picture 10" descr="A green graph with black background&#10;&#10;Description automatically generated">
            <a:extLst>
              <a:ext uri="{FF2B5EF4-FFF2-40B4-BE49-F238E27FC236}">
                <a16:creationId xmlns:a16="http://schemas.microsoft.com/office/drawing/2014/main" id="{56802FDC-505C-7777-75AF-69BFD86B82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0508" y="3199928"/>
            <a:ext cx="1373750" cy="1270349"/>
          </a:xfrm>
          <a:prstGeom prst="rect">
            <a:avLst/>
          </a:prstGeom>
        </p:spPr>
      </p:pic>
      <p:pic>
        <p:nvPicPr>
          <p:cNvPr id="15" name="Picture 14" descr="A green tick in a circle&#10;&#10;Description automatically generated">
            <a:extLst>
              <a:ext uri="{FF2B5EF4-FFF2-40B4-BE49-F238E27FC236}">
                <a16:creationId xmlns:a16="http://schemas.microsoft.com/office/drawing/2014/main" id="{78CBF95D-1E22-94F3-F9CA-7AC2E6C48D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9451" y="3187956"/>
            <a:ext cx="1439344" cy="1294294"/>
          </a:xfrm>
          <a:prstGeom prst="rect">
            <a:avLst/>
          </a:prstGeom>
        </p:spPr>
      </p:pic>
      <p:pic>
        <p:nvPicPr>
          <p:cNvPr id="17" name="Picture 16" descr="A green and black handshake&#10;&#10;Description automatically generated">
            <a:extLst>
              <a:ext uri="{FF2B5EF4-FFF2-40B4-BE49-F238E27FC236}">
                <a16:creationId xmlns:a16="http://schemas.microsoft.com/office/drawing/2014/main" id="{C2F17364-364E-257C-DC22-7E4349B8E0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27059" y="2970114"/>
            <a:ext cx="1549381" cy="1651699"/>
          </a:xfrm>
          <a:prstGeom prst="rect">
            <a:avLst/>
          </a:prstGeom>
        </p:spPr>
      </p:pic>
    </p:spTree>
    <p:extLst>
      <p:ext uri="{BB962C8B-B14F-4D97-AF65-F5344CB8AC3E}">
        <p14:creationId xmlns:p14="http://schemas.microsoft.com/office/powerpoint/2010/main" val="657763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D99E59-0EEE-1413-67FE-BB31501CF00E}"/>
              </a:ext>
            </a:extLst>
          </p:cNvPr>
          <p:cNvSpPr>
            <a:spLocks noGrp="1"/>
          </p:cNvSpPr>
          <p:nvPr>
            <p:ph type="title"/>
          </p:nvPr>
        </p:nvSpPr>
        <p:spPr>
          <a:xfrm>
            <a:off x="2004554" y="1076653"/>
            <a:ext cx="8182891" cy="1169556"/>
          </a:xfrm>
        </p:spPr>
        <p:txBody>
          <a:bodyPr>
            <a:noAutofit/>
          </a:bodyPr>
          <a:lstStyle/>
          <a:p>
            <a:r>
              <a:rPr lang="es-MX" sz="4400" dirty="0"/>
              <a:t>Ventajas fiscales</a:t>
            </a:r>
          </a:p>
        </p:txBody>
      </p:sp>
      <p:sp>
        <p:nvSpPr>
          <p:cNvPr id="7" name="Content Placeholder 6">
            <a:extLst>
              <a:ext uri="{FF2B5EF4-FFF2-40B4-BE49-F238E27FC236}">
                <a16:creationId xmlns:a16="http://schemas.microsoft.com/office/drawing/2014/main" id="{8E72ED49-F274-B6ED-B137-0FD8EC89E97A}"/>
              </a:ext>
            </a:extLst>
          </p:cNvPr>
          <p:cNvSpPr>
            <a:spLocks noGrp="1"/>
          </p:cNvSpPr>
          <p:nvPr>
            <p:ph idx="1"/>
          </p:nvPr>
        </p:nvSpPr>
        <p:spPr>
          <a:xfrm>
            <a:off x="1097426" y="4953000"/>
            <a:ext cx="9997145" cy="828347"/>
          </a:xfrm>
        </p:spPr>
        <p:txBody>
          <a:bodyPr>
            <a:normAutofit/>
          </a:bodyPr>
          <a:lstStyle/>
          <a:p>
            <a:pPr marL="0" indent="0" algn="ctr">
              <a:buClr>
                <a:srgbClr val="75C1B7"/>
              </a:buClr>
              <a:buNone/>
            </a:pPr>
            <a:br>
              <a:rPr lang="es-MX" baseline="30000" dirty="0">
                <a:latin typeface="Arial" panose="020B0604020202020204" pitchFamily="34" charset="0"/>
                <a:cs typeface="Arial" panose="020B0604020202020204" pitchFamily="34" charset="0"/>
              </a:rPr>
            </a:br>
            <a:r>
              <a:rPr lang="es-MX" b="1" dirty="0">
                <a:latin typeface="Arial" panose="020B0604020202020204" pitchFamily="34" charset="0"/>
                <a:cs typeface="Arial" panose="020B0604020202020204" pitchFamily="34" charset="0"/>
              </a:rPr>
              <a:t>Puedes ser elegible para un crédito de ahorrador del IRS </a:t>
            </a:r>
            <a:br>
              <a:rPr lang="es-MX" b="1" dirty="0">
                <a:latin typeface="Arial" panose="020B0604020202020204" pitchFamily="34" charset="0"/>
                <a:cs typeface="Arial" panose="020B0604020202020204" pitchFamily="34" charset="0"/>
              </a:rPr>
            </a:br>
            <a:r>
              <a:rPr lang="es-MX" b="1" dirty="0">
                <a:latin typeface="Arial" panose="020B0604020202020204" pitchFamily="34" charset="0"/>
                <a:cs typeface="Arial" panose="020B0604020202020204" pitchFamily="34" charset="0"/>
              </a:rPr>
              <a:t>por contribuciones del plan de retiro.</a:t>
            </a:r>
          </a:p>
        </p:txBody>
      </p:sp>
      <p:sp>
        <p:nvSpPr>
          <p:cNvPr id="3" name="TextBox 2">
            <a:extLst>
              <a:ext uri="{FF2B5EF4-FFF2-40B4-BE49-F238E27FC236}">
                <a16:creationId xmlns:a16="http://schemas.microsoft.com/office/drawing/2014/main" id="{C78EF6C7-D7B2-D654-44B4-433FAD74A612}"/>
              </a:ext>
            </a:extLst>
          </p:cNvPr>
          <p:cNvSpPr txBox="1"/>
          <p:nvPr/>
        </p:nvSpPr>
        <p:spPr>
          <a:xfrm>
            <a:off x="1570975" y="5888316"/>
            <a:ext cx="9627111" cy="707886"/>
          </a:xfrm>
          <a:prstGeom prst="rect">
            <a:avLst/>
          </a:prstGeom>
          <a:noFill/>
        </p:spPr>
        <p:txBody>
          <a:bodyPr wrap="square" rtlCol="0">
            <a:spAutoFit/>
          </a:bodyPr>
          <a:lstStyle/>
          <a:p>
            <a:r>
              <a:rPr lang="es-MX" sz="1000" baseline="30000" dirty="0">
                <a:latin typeface="Arial" panose="020B0604020202020204" pitchFamily="34" charset="0"/>
                <a:cs typeface="Arial" panose="020B0604020202020204" pitchFamily="34" charset="0"/>
              </a:rPr>
              <a:t>1</a:t>
            </a:r>
            <a:r>
              <a:rPr lang="es-MX" sz="1000" dirty="0">
                <a:latin typeface="Arial" panose="020B0604020202020204" pitchFamily="34" charset="0"/>
                <a:cs typeface="Arial" panose="020B0604020202020204" pitchFamily="34" charset="0"/>
              </a:rPr>
              <a:t> Los retiros hechos antes de la edad de 59½ pueden estar sujetos a una penalización del 10 %. Pueden hacerse retiros de un plan 457(b) sin penalización si ya no estás empleado por el patrocinador del plan, independientemente de la edad, o debido a una dificultad que califique.</a:t>
            </a:r>
          </a:p>
          <a:p>
            <a:r>
              <a:rPr lang="es-MX" sz="1000" baseline="30000" dirty="0">
                <a:latin typeface="Arial" panose="020B0604020202020204" pitchFamily="34" charset="0"/>
                <a:cs typeface="Arial" panose="020B0604020202020204" pitchFamily="34" charset="0"/>
              </a:rPr>
              <a:t>2</a:t>
            </a:r>
            <a:r>
              <a:rPr lang="es-MX" sz="1000" dirty="0">
                <a:latin typeface="Arial" panose="020B0604020202020204" pitchFamily="34" charset="0"/>
                <a:cs typeface="Arial" panose="020B0604020202020204" pitchFamily="34" charset="0"/>
              </a:rPr>
              <a:t> Las contribuciones Roth siempre se retiran libres de impuestos. Pueden retirarse ganancias libres de impuestos si la cuenta ha estado abierta durante al menos 5 años y se cumple una o más de las siguientes condiciones: edad de 59½ años o más, discapacidad, compra calificada de casa por primera vez o muerte. </a:t>
            </a:r>
          </a:p>
        </p:txBody>
      </p:sp>
      <p:sp>
        <p:nvSpPr>
          <p:cNvPr id="8" name="TextBox 7">
            <a:extLst>
              <a:ext uri="{FF2B5EF4-FFF2-40B4-BE49-F238E27FC236}">
                <a16:creationId xmlns:a16="http://schemas.microsoft.com/office/drawing/2014/main" id="{9C501317-920A-D94A-0EC6-090AC8A5A178}"/>
              </a:ext>
            </a:extLst>
          </p:cNvPr>
          <p:cNvSpPr txBox="1"/>
          <p:nvPr/>
        </p:nvSpPr>
        <p:spPr>
          <a:xfrm>
            <a:off x="1097426" y="1998346"/>
            <a:ext cx="10205574" cy="3508653"/>
          </a:xfrm>
          <a:prstGeom prst="rect">
            <a:avLst/>
          </a:prstGeom>
          <a:noFill/>
        </p:spPr>
        <p:txBody>
          <a:bodyPr wrap="square" numCol="2">
            <a:spAutoFit/>
          </a:bodyPr>
          <a:lstStyle/>
          <a:p>
            <a:pPr marL="0" indent="0">
              <a:spcAft>
                <a:spcPts val="600"/>
              </a:spcAft>
              <a:buClr>
                <a:srgbClr val="75C1B7"/>
              </a:buClr>
              <a:buNone/>
            </a:pPr>
            <a:r>
              <a:rPr lang="es-MX" sz="2000" b="1" dirty="0">
                <a:latin typeface="Arial" panose="020B0604020202020204" pitchFamily="34" charset="0"/>
                <a:cs typeface="Arial" panose="020B0604020202020204" pitchFamily="34" charset="0"/>
              </a:rPr>
              <a:t>Para planes 401(k), </a:t>
            </a:r>
            <a:br>
              <a:rPr lang="es-MX" sz="2000" b="1" dirty="0">
                <a:latin typeface="Arial" panose="020B0604020202020204" pitchFamily="34" charset="0"/>
                <a:cs typeface="Arial" panose="020B0604020202020204" pitchFamily="34" charset="0"/>
              </a:rPr>
            </a:br>
            <a:r>
              <a:rPr lang="es-MX" sz="2000" b="1" dirty="0">
                <a:latin typeface="Arial" panose="020B0604020202020204" pitchFamily="34" charset="0"/>
                <a:cs typeface="Arial" panose="020B0604020202020204" pitchFamily="34" charset="0"/>
              </a:rPr>
              <a:t>403(b) y 457(b) tradicionales: </a:t>
            </a:r>
          </a:p>
          <a:p>
            <a:pPr marL="285750" indent="-285750">
              <a:spcAft>
                <a:spcPts val="600"/>
              </a:spcAft>
              <a:buClr>
                <a:srgbClr val="131A4D"/>
              </a:buClr>
              <a:buFont typeface="Arial" panose="020B0604020202020204" pitchFamily="34" charset="0"/>
              <a:buChar char="•"/>
            </a:pPr>
            <a:r>
              <a:rPr lang="es-MX" sz="1800" dirty="0">
                <a:latin typeface="Arial" panose="020B0604020202020204" pitchFamily="34" charset="0"/>
                <a:cs typeface="Arial" panose="020B0604020202020204" pitchFamily="34" charset="0"/>
              </a:rPr>
              <a:t>Las contribuciones se toman antes de descontar impuestos y pueden reducir el impuesto sobre los ingresos actuales</a:t>
            </a:r>
          </a:p>
          <a:p>
            <a:pPr marL="285750" indent="-285750">
              <a:spcAft>
                <a:spcPts val="600"/>
              </a:spcAft>
              <a:buClr>
                <a:srgbClr val="131A4D"/>
              </a:buClr>
              <a:buFont typeface="Arial" panose="020B0604020202020204" pitchFamily="34" charset="0"/>
              <a:buChar char="•"/>
            </a:pPr>
            <a:r>
              <a:rPr lang="es-MX" sz="1800" dirty="0">
                <a:latin typeface="Arial" panose="020B0604020202020204" pitchFamily="34" charset="0"/>
                <a:cs typeface="Arial" panose="020B0604020202020204" pitchFamily="34" charset="0"/>
              </a:rPr>
              <a:t>Las ganancias crecen libres de impuestos </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en tu cuenta</a:t>
            </a:r>
          </a:p>
          <a:p>
            <a:pPr marL="285750" indent="-285750">
              <a:spcAft>
                <a:spcPts val="600"/>
              </a:spcAft>
              <a:buClr>
                <a:srgbClr val="131A4D"/>
              </a:buClr>
              <a:buFont typeface="Arial" panose="020B0604020202020204" pitchFamily="34" charset="0"/>
              <a:buChar char="•"/>
            </a:pPr>
            <a:r>
              <a:rPr lang="es-MX" sz="1800" dirty="0">
                <a:latin typeface="Arial" panose="020B0604020202020204" pitchFamily="34" charset="0"/>
                <a:cs typeface="Arial" panose="020B0604020202020204" pitchFamily="34" charset="0"/>
              </a:rPr>
              <a:t>Se pagan impuestos cuando haces retiros </a:t>
            </a:r>
            <a:r>
              <a:rPr lang="es-MX" sz="1800" baseline="30000" dirty="0">
                <a:latin typeface="Arial" panose="020B0604020202020204" pitchFamily="34" charset="0"/>
                <a:cs typeface="Arial" panose="020B0604020202020204" pitchFamily="34" charset="0"/>
              </a:rPr>
              <a:t>1</a:t>
            </a:r>
            <a:r>
              <a:rPr lang="es-MX" sz="1800" dirty="0">
                <a:latin typeface="Arial" panose="020B0604020202020204" pitchFamily="34" charset="0"/>
                <a:cs typeface="Arial" panose="020B0604020202020204" pitchFamily="34" charset="0"/>
              </a:rPr>
              <a:t> </a:t>
            </a:r>
            <a:br>
              <a:rPr lang="es-MX" sz="1800" dirty="0">
                <a:latin typeface="Arial" panose="020B0604020202020204" pitchFamily="34" charset="0"/>
                <a:cs typeface="Arial" panose="020B0604020202020204" pitchFamily="34" charset="0"/>
              </a:rPr>
            </a:br>
            <a:endParaRPr lang="es-MX" sz="1800" dirty="0">
              <a:latin typeface="Arial" panose="020B0604020202020204" pitchFamily="34" charset="0"/>
              <a:cs typeface="Arial" panose="020B0604020202020204" pitchFamily="34" charset="0"/>
            </a:endParaRPr>
          </a:p>
          <a:p>
            <a:pPr>
              <a:buClr>
                <a:srgbClr val="75C1B7"/>
              </a:buClr>
            </a:pPr>
            <a:endParaRPr lang="en-US" dirty="0">
              <a:latin typeface="Arial" panose="020B0604020202020204" pitchFamily="34" charset="0"/>
              <a:cs typeface="Arial" panose="020B0604020202020204" pitchFamily="34" charset="0"/>
            </a:endParaRPr>
          </a:p>
          <a:p>
            <a:pPr>
              <a:buClr>
                <a:srgbClr val="75C1B7"/>
              </a:buClr>
            </a:pPr>
            <a:endParaRPr lang="en-US" sz="1800" dirty="0">
              <a:latin typeface="Arial" panose="020B0604020202020204" pitchFamily="34" charset="0"/>
              <a:cs typeface="Arial" panose="020B0604020202020204" pitchFamily="34" charset="0"/>
            </a:endParaRPr>
          </a:p>
          <a:p>
            <a:pPr marL="0" indent="0">
              <a:spcAft>
                <a:spcPts val="600"/>
              </a:spcAft>
              <a:buClr>
                <a:srgbClr val="75C1B7"/>
              </a:buClr>
              <a:buNone/>
            </a:pPr>
            <a:r>
              <a:rPr lang="es-MX" sz="2000" b="1" dirty="0">
                <a:latin typeface="Arial" panose="020B0604020202020204" pitchFamily="34" charset="0"/>
                <a:cs typeface="Arial" panose="020B0604020202020204" pitchFamily="34" charset="0"/>
              </a:rPr>
              <a:t>Para planes Roth 401(k), </a:t>
            </a:r>
            <a:br>
              <a:rPr lang="es-MX" sz="2000" b="1" dirty="0">
                <a:latin typeface="Arial" panose="020B0604020202020204" pitchFamily="34" charset="0"/>
                <a:cs typeface="Arial" panose="020B0604020202020204" pitchFamily="34" charset="0"/>
              </a:rPr>
            </a:br>
            <a:r>
              <a:rPr lang="es-MX" sz="2000" b="1" dirty="0">
                <a:latin typeface="Arial" panose="020B0604020202020204" pitchFamily="34" charset="0"/>
                <a:cs typeface="Arial" panose="020B0604020202020204" pitchFamily="34" charset="0"/>
              </a:rPr>
              <a:t>403(b) y 457(b): </a:t>
            </a:r>
          </a:p>
          <a:p>
            <a:pPr marL="285750" indent="-285750">
              <a:spcAft>
                <a:spcPts val="600"/>
              </a:spcAft>
              <a:buClr>
                <a:srgbClr val="131A4D"/>
              </a:buClr>
              <a:buFont typeface="Arial" panose="020B0604020202020204" pitchFamily="34" charset="0"/>
              <a:buChar char="•"/>
            </a:pPr>
            <a:r>
              <a:rPr lang="es-MX" sz="1800" dirty="0">
                <a:latin typeface="Arial" panose="020B0604020202020204" pitchFamily="34" charset="0"/>
                <a:cs typeface="Arial" panose="020B0604020202020204" pitchFamily="34" charset="0"/>
              </a:rPr>
              <a:t>Las contribuciones se toman después de descontar impuestos y no reducen el </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impuesto sobre los ingresos actual</a:t>
            </a:r>
          </a:p>
          <a:p>
            <a:pPr marL="285750" indent="-285750">
              <a:spcAft>
                <a:spcPts val="600"/>
              </a:spcAft>
              <a:buClr>
                <a:srgbClr val="131A4D"/>
              </a:buClr>
              <a:buFont typeface="Arial" panose="020B0604020202020204" pitchFamily="34" charset="0"/>
              <a:buChar char="•"/>
            </a:pPr>
            <a:r>
              <a:rPr lang="es-MX" sz="1800" dirty="0">
                <a:latin typeface="Arial" panose="020B0604020202020204" pitchFamily="34" charset="0"/>
                <a:cs typeface="Arial" panose="020B0604020202020204" pitchFamily="34" charset="0"/>
              </a:rPr>
              <a:t>Las ganancias crecen libres de impuestos </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en tu cuenta</a:t>
            </a:r>
          </a:p>
          <a:p>
            <a:pPr marL="285750" indent="-285750">
              <a:spcAft>
                <a:spcPts val="600"/>
              </a:spcAft>
              <a:buClr>
                <a:srgbClr val="131A4D"/>
              </a:buClr>
              <a:buFont typeface="Arial" panose="020B0604020202020204" pitchFamily="34" charset="0"/>
              <a:buChar char="•"/>
            </a:pPr>
            <a:r>
              <a:rPr lang="es-MX" sz="1800" dirty="0">
                <a:latin typeface="Arial" panose="020B0604020202020204" pitchFamily="34" charset="0"/>
                <a:cs typeface="Arial" panose="020B0604020202020204" pitchFamily="34" charset="0"/>
              </a:rPr>
              <a:t>Los retiros no estarán sujetos a impuestos siempre y cuando cumplas ciertos requisitos </a:t>
            </a:r>
            <a:r>
              <a:rPr lang="es-MX" sz="1800" baseline="30000" dirty="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412093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A graph is provided to compare the average unit costs and return on investments for a lump-sum investment and a monthly investment. The tracking period is January through August. The graph shows that an $8,000 lump-sum investment has an average unit cost of $10 consistently from January through August. This results in an average price of $10 and a return of 0% on the lump-sum investment. &#10;In contrast, the graph shows a monthly investment has a fluctuating unit cost:&#10;• In January, the cost is $10&#10;• In February, the cost is $14&#10;• In March, the cost is $9&#10;• In April, the cost is $13.50&#10;• In May, the cost is $8&#10;• In June, the cost is $8.50&#10;• In July, the cost is $7.50&#10;• In August, the cost is $10&#10;&#10;This results in the monthly investment having an average unit cost of $9.61 and an average price of $10.06. The return on the monthly investment is 4.7%.">
            <a:extLst>
              <a:ext uri="{FF2B5EF4-FFF2-40B4-BE49-F238E27FC236}">
                <a16:creationId xmlns:a16="http://schemas.microsoft.com/office/drawing/2014/main" id="{CB18CE2B-8043-854A-A20D-BD9F52912A95}"/>
              </a:ext>
            </a:extLst>
          </p:cNvPr>
          <p:cNvGrpSpPr/>
          <p:nvPr/>
        </p:nvGrpSpPr>
        <p:grpSpPr>
          <a:xfrm>
            <a:off x="2222175" y="1790533"/>
            <a:ext cx="7854597" cy="4357669"/>
            <a:chOff x="2180135" y="1729820"/>
            <a:chExt cx="7854597" cy="4357669"/>
          </a:xfrm>
        </p:grpSpPr>
        <p:cxnSp>
          <p:nvCxnSpPr>
            <p:cNvPr id="6" name="Straight Connector 5">
              <a:extLst>
                <a:ext uri="{FF2B5EF4-FFF2-40B4-BE49-F238E27FC236}">
                  <a16:creationId xmlns:a16="http://schemas.microsoft.com/office/drawing/2014/main" id="{45C9415C-B188-F237-C0B5-7564E9574DDB}"/>
                </a:ext>
                <a:ext uri="{C183D7F6-B498-43B3-948B-1728B52AA6E4}">
                  <adec:decorative xmlns:adec="http://schemas.microsoft.com/office/drawing/2017/decorative" val="1"/>
                </a:ext>
              </a:extLst>
            </p:cNvPr>
            <p:cNvCxnSpPr>
              <a:cxnSpLocks/>
            </p:cNvCxnSpPr>
            <p:nvPr/>
          </p:nvCxnSpPr>
          <p:spPr>
            <a:xfrm>
              <a:off x="3006155" y="3477304"/>
              <a:ext cx="4846320" cy="0"/>
            </a:xfrm>
            <a:prstGeom prst="line">
              <a:avLst/>
            </a:prstGeom>
            <a:ln w="38100">
              <a:solidFill>
                <a:srgbClr val="00857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B445F2C-2F91-B6EF-C801-854CB4F00B2F}"/>
                </a:ext>
                <a:ext uri="{C183D7F6-B498-43B3-948B-1728B52AA6E4}">
                  <adec:decorative xmlns:adec="http://schemas.microsoft.com/office/drawing/2017/decorative" val="1"/>
                </a:ext>
              </a:extLst>
            </p:cNvPr>
            <p:cNvCxnSpPr>
              <a:cxnSpLocks/>
            </p:cNvCxnSpPr>
            <p:nvPr/>
          </p:nvCxnSpPr>
          <p:spPr>
            <a:xfrm flipV="1">
              <a:off x="3006154" y="2852885"/>
              <a:ext cx="855892" cy="624419"/>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4D4D551-864F-C2FC-14A4-D833A01A9CEF}"/>
                </a:ext>
                <a:ext uri="{C183D7F6-B498-43B3-948B-1728B52AA6E4}">
                  <adec:decorative xmlns:adec="http://schemas.microsoft.com/office/drawing/2017/decorative" val="1"/>
                </a:ext>
              </a:extLst>
            </p:cNvPr>
            <p:cNvCxnSpPr>
              <a:cxnSpLocks/>
            </p:cNvCxnSpPr>
            <p:nvPr/>
          </p:nvCxnSpPr>
          <p:spPr>
            <a:xfrm>
              <a:off x="3864077" y="2851355"/>
              <a:ext cx="723798" cy="920545"/>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00BAB49-40B9-5FF8-78AE-63DFAD07B743}"/>
                </a:ext>
                <a:ext uri="{C183D7F6-B498-43B3-948B-1728B52AA6E4}">
                  <adec:decorative xmlns:adec="http://schemas.microsoft.com/office/drawing/2017/decorative" val="1"/>
                </a:ext>
              </a:extLst>
            </p:cNvPr>
            <p:cNvCxnSpPr>
              <a:cxnSpLocks/>
            </p:cNvCxnSpPr>
            <p:nvPr/>
          </p:nvCxnSpPr>
          <p:spPr>
            <a:xfrm flipV="1">
              <a:off x="4587875" y="3149600"/>
              <a:ext cx="610330" cy="62230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A150A0B-F6CF-FA82-83E4-9B3D99BF8309}"/>
                </a:ext>
                <a:ext uri="{C183D7F6-B498-43B3-948B-1728B52AA6E4}">
                  <adec:decorative xmlns:adec="http://schemas.microsoft.com/office/drawing/2017/decorative" val="1"/>
                </a:ext>
              </a:extLst>
            </p:cNvPr>
            <p:cNvCxnSpPr>
              <a:cxnSpLocks/>
            </p:cNvCxnSpPr>
            <p:nvPr/>
          </p:nvCxnSpPr>
          <p:spPr>
            <a:xfrm>
              <a:off x="5198205" y="3149600"/>
              <a:ext cx="678189" cy="845987"/>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D5A077A-BD44-E530-B472-A7B6A08939C0}"/>
                </a:ext>
                <a:ext uri="{C183D7F6-B498-43B3-948B-1728B52AA6E4}">
                  <adec:decorative xmlns:adec="http://schemas.microsoft.com/office/drawing/2017/decorative" val="1"/>
                </a:ext>
              </a:extLst>
            </p:cNvPr>
            <p:cNvCxnSpPr>
              <a:cxnSpLocks/>
            </p:cNvCxnSpPr>
            <p:nvPr/>
          </p:nvCxnSpPr>
          <p:spPr>
            <a:xfrm flipV="1">
              <a:off x="5876394" y="3810000"/>
              <a:ext cx="701387" cy="185587"/>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DE7EE68-0AC5-E2DE-E33D-D2D47AA69C33}"/>
                </a:ext>
                <a:ext uri="{C183D7F6-B498-43B3-948B-1728B52AA6E4}">
                  <adec:decorative xmlns:adec="http://schemas.microsoft.com/office/drawing/2017/decorative" val="1"/>
                </a:ext>
              </a:extLst>
            </p:cNvPr>
            <p:cNvCxnSpPr>
              <a:cxnSpLocks/>
            </p:cNvCxnSpPr>
            <p:nvPr/>
          </p:nvCxnSpPr>
          <p:spPr>
            <a:xfrm>
              <a:off x="6577781" y="3810000"/>
              <a:ext cx="677824" cy="425518"/>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D070DF9-E5B0-3676-9FE0-5AA5D6DDFCB2}"/>
                </a:ext>
                <a:ext uri="{C183D7F6-B498-43B3-948B-1728B52AA6E4}">
                  <adec:decorative xmlns:adec="http://schemas.microsoft.com/office/drawing/2017/decorative" val="1"/>
                </a:ext>
              </a:extLst>
            </p:cNvPr>
            <p:cNvCxnSpPr>
              <a:cxnSpLocks/>
            </p:cNvCxnSpPr>
            <p:nvPr/>
          </p:nvCxnSpPr>
          <p:spPr>
            <a:xfrm flipV="1">
              <a:off x="7255605" y="3581400"/>
              <a:ext cx="804388" cy="654118"/>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539D59B-4CC6-4F3C-B300-39A8B9EC7F9A}"/>
                </a:ext>
                <a:ext uri="{C183D7F6-B498-43B3-948B-1728B52AA6E4}">
                  <adec:decorative xmlns:adec="http://schemas.microsoft.com/office/drawing/2017/decorative" val="1"/>
                </a:ext>
              </a:extLst>
            </p:cNvPr>
            <p:cNvCxnSpPr/>
            <p:nvPr/>
          </p:nvCxnSpPr>
          <p:spPr>
            <a:xfrm flipV="1">
              <a:off x="3860471" y="3795251"/>
              <a:ext cx="0" cy="54864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542E094-3134-79A6-07B6-35ECBE97A001}"/>
                </a:ext>
                <a:ext uri="{C183D7F6-B498-43B3-948B-1728B52AA6E4}">
                  <adec:decorative xmlns:adec="http://schemas.microsoft.com/office/drawing/2017/decorative" val="1"/>
                </a:ext>
              </a:extLst>
            </p:cNvPr>
            <p:cNvCxnSpPr/>
            <p:nvPr/>
          </p:nvCxnSpPr>
          <p:spPr>
            <a:xfrm flipV="1">
              <a:off x="3123871" y="3922251"/>
              <a:ext cx="0" cy="54864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41F4484-2974-D645-A7DB-BA2A17FA080E}"/>
                </a:ext>
                <a:ext uri="{C183D7F6-B498-43B3-948B-1728B52AA6E4}">
                  <adec:decorative xmlns:adec="http://schemas.microsoft.com/office/drawing/2017/decorative" val="1"/>
                </a:ext>
              </a:extLst>
            </p:cNvPr>
            <p:cNvCxnSpPr/>
            <p:nvPr/>
          </p:nvCxnSpPr>
          <p:spPr>
            <a:xfrm flipV="1">
              <a:off x="4563205" y="4218585"/>
              <a:ext cx="0" cy="54864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CCB261E-9FD1-C127-A5A4-BEECF08A3943}"/>
                </a:ext>
                <a:ext uri="{C183D7F6-B498-43B3-948B-1728B52AA6E4}">
                  <adec:decorative xmlns:adec="http://schemas.microsoft.com/office/drawing/2017/decorative" val="1"/>
                </a:ext>
              </a:extLst>
            </p:cNvPr>
            <p:cNvCxnSpPr/>
            <p:nvPr/>
          </p:nvCxnSpPr>
          <p:spPr>
            <a:xfrm>
              <a:off x="3106937" y="2692400"/>
              <a:ext cx="0" cy="548640"/>
            </a:xfrm>
            <a:prstGeom prst="straightConnector1">
              <a:avLst/>
            </a:prstGeom>
            <a:ln w="38100">
              <a:solidFill>
                <a:srgbClr val="008574"/>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1D3697C-8DA5-843C-E3C7-4AE6AEA57EAD}"/>
                </a:ext>
                <a:ext uri="{C183D7F6-B498-43B3-948B-1728B52AA6E4}">
                  <adec:decorative xmlns:adec="http://schemas.microsoft.com/office/drawing/2017/decorative" val="1"/>
                </a:ext>
              </a:extLst>
            </p:cNvPr>
            <p:cNvCxnSpPr/>
            <p:nvPr/>
          </p:nvCxnSpPr>
          <p:spPr>
            <a:xfrm flipV="1">
              <a:off x="5198205" y="3956118"/>
              <a:ext cx="0" cy="54864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C1E60C6-1D18-964A-F64A-1846CCD70715}"/>
                </a:ext>
                <a:ext uri="{C183D7F6-B498-43B3-948B-1728B52AA6E4}">
                  <adec:decorative xmlns:adec="http://schemas.microsoft.com/office/drawing/2017/decorative" val="1"/>
                </a:ext>
              </a:extLst>
            </p:cNvPr>
            <p:cNvCxnSpPr/>
            <p:nvPr/>
          </p:nvCxnSpPr>
          <p:spPr>
            <a:xfrm flipV="1">
              <a:off x="5900938" y="4438718"/>
              <a:ext cx="0" cy="54864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3CB1489-4CE3-5F5C-64D1-7D5CDFC6DD81}"/>
                </a:ext>
                <a:ext uri="{C183D7F6-B498-43B3-948B-1728B52AA6E4}">
                  <adec:decorative xmlns:adec="http://schemas.microsoft.com/office/drawing/2017/decorative" val="1"/>
                </a:ext>
              </a:extLst>
            </p:cNvPr>
            <p:cNvCxnSpPr/>
            <p:nvPr/>
          </p:nvCxnSpPr>
          <p:spPr>
            <a:xfrm flipV="1">
              <a:off x="6544405" y="4235518"/>
              <a:ext cx="0" cy="54864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34A755D-0962-DBC1-DE24-738D66DA566D}"/>
                </a:ext>
                <a:ext uri="{C183D7F6-B498-43B3-948B-1728B52AA6E4}">
                  <adec:decorative xmlns:adec="http://schemas.microsoft.com/office/drawing/2017/decorative" val="1"/>
                </a:ext>
              </a:extLst>
            </p:cNvPr>
            <p:cNvCxnSpPr/>
            <p:nvPr/>
          </p:nvCxnSpPr>
          <p:spPr>
            <a:xfrm flipV="1">
              <a:off x="7255605" y="4650385"/>
              <a:ext cx="0" cy="54864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5D7B948-FDB9-98D3-D8DF-42D7EBF4F7A0}"/>
                </a:ext>
                <a:ext uri="{C183D7F6-B498-43B3-948B-1728B52AA6E4}">
                  <adec:decorative xmlns:adec="http://schemas.microsoft.com/office/drawing/2017/decorative" val="1"/>
                </a:ext>
              </a:extLst>
            </p:cNvPr>
            <p:cNvCxnSpPr/>
            <p:nvPr/>
          </p:nvCxnSpPr>
          <p:spPr>
            <a:xfrm flipV="1">
              <a:off x="7966805" y="3998452"/>
              <a:ext cx="0" cy="54864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FBCEA97-7DCB-95E3-6A81-9F8811F3C6BE}"/>
                </a:ext>
              </a:extLst>
            </p:cNvPr>
            <p:cNvSpPr txBox="1"/>
            <p:nvPr/>
          </p:nvSpPr>
          <p:spPr>
            <a:xfrm>
              <a:off x="3191933" y="5168900"/>
              <a:ext cx="467715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cap="none" normalizeH="0" baseline="0" noProof="0" dirty="0">
                  <a:ln>
                    <a:noFill/>
                  </a:ln>
                  <a:solidFill>
                    <a:schemeClr val="accent1"/>
                  </a:solidFill>
                  <a:uLnTx/>
                  <a:uFillTx/>
                  <a:latin typeface="Arial" panose="020B0604020202020204" pitchFamily="34" charset="0"/>
                  <a:ea typeface="+mn-ea"/>
                  <a:cs typeface="Arial" panose="020B0604020202020204" pitchFamily="34" charset="0"/>
                </a:rPr>
                <a:t>Costo unitario promedio: $9.61 </a:t>
              </a:r>
              <a:br>
                <a:rPr kumimoji="0" lang="es-MX" sz="1600" b="0" i="0" u="none" strike="noStrike" cap="none" normalizeH="0" baseline="0" noProof="0" dirty="0">
                  <a:ln>
                    <a:noFill/>
                  </a:ln>
                  <a:solidFill>
                    <a:schemeClr val="accent1"/>
                  </a:solidFill>
                  <a:uLnTx/>
                  <a:uFillTx/>
                  <a:latin typeface="Arial" panose="020B0604020202020204" pitchFamily="34" charset="0"/>
                  <a:ea typeface="+mn-ea"/>
                  <a:cs typeface="Arial" panose="020B0604020202020204" pitchFamily="34" charset="0"/>
                </a:rPr>
              </a:br>
              <a:r>
                <a:rPr kumimoji="0" lang="es-MX" sz="1600" b="0" i="0" u="none" strike="noStrike" cap="none" normalizeH="0" baseline="0" noProof="0" dirty="0">
                  <a:ln>
                    <a:noFill/>
                  </a:ln>
                  <a:solidFill>
                    <a:schemeClr val="accent1"/>
                  </a:solidFill>
                  <a:uLnTx/>
                  <a:uFillTx/>
                  <a:latin typeface="Arial" panose="020B0604020202020204" pitchFamily="34" charset="0"/>
                  <a:ea typeface="+mn-ea"/>
                  <a:cs typeface="Arial" panose="020B0604020202020204" pitchFamily="34" charset="0"/>
                </a:rPr>
                <a:t>(precio promedio $10.06)</a:t>
              </a:r>
            </a:p>
          </p:txBody>
        </p:sp>
        <p:sp>
          <p:nvSpPr>
            <p:cNvPr id="24" name="TextBox 23">
              <a:extLst>
                <a:ext uri="{FF2B5EF4-FFF2-40B4-BE49-F238E27FC236}">
                  <a16:creationId xmlns:a16="http://schemas.microsoft.com/office/drawing/2014/main" id="{928754F4-BFBE-3359-F153-DC4F7FA81E3A}"/>
                </a:ext>
              </a:extLst>
            </p:cNvPr>
            <p:cNvSpPr txBox="1"/>
            <p:nvPr/>
          </p:nvSpPr>
          <p:spPr>
            <a:xfrm>
              <a:off x="2180135" y="1729820"/>
              <a:ext cx="1649906"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i="0" u="none" strike="noStrike" cap="none" normalizeH="0" baseline="0" noProof="0" dirty="0">
                  <a:ln>
                    <a:noFill/>
                  </a:ln>
                  <a:solidFill>
                    <a:srgbClr val="008574"/>
                  </a:solidFill>
                  <a:uLnTx/>
                  <a:uFillTx/>
                  <a:latin typeface="Arial" panose="020B0604020202020204" pitchFamily="34" charset="0"/>
                  <a:ea typeface="+mn-ea"/>
                  <a:cs typeface="Arial" panose="020B0604020202020204" pitchFamily="34" charset="0"/>
                </a:rPr>
                <a:t>Inversión de suma global</a:t>
              </a:r>
              <a:r>
                <a:rPr kumimoji="0" lang="es-MX" sz="1600" b="0" i="0" u="none" strike="noStrike" cap="none" normalizeH="0" baseline="0" noProof="0" dirty="0">
                  <a:ln>
                    <a:noFill/>
                  </a:ln>
                  <a:solidFill>
                    <a:srgbClr val="008574"/>
                  </a:solidFill>
                  <a:uLnTx/>
                  <a:uFillTx/>
                  <a:latin typeface="Arial" panose="020B0604020202020204" pitchFamily="34" charset="0"/>
                  <a:ea typeface="+mn-ea"/>
                  <a:cs typeface="Arial" panose="020B0604020202020204" pitchFamily="34" charset="0"/>
                </a:rPr>
                <a:t> </a:t>
              </a:r>
              <a:r>
                <a:rPr kumimoji="0" lang="es-MX" sz="2200" b="1" i="0" u="none" strike="noStrike" cap="none" normalizeH="0" baseline="0" noProof="0" dirty="0">
                  <a:ln>
                    <a:noFill/>
                  </a:ln>
                  <a:solidFill>
                    <a:srgbClr val="008574"/>
                  </a:solidFill>
                  <a:uLnTx/>
                  <a:uFillTx/>
                  <a:latin typeface="Arial" panose="020B0604020202020204" pitchFamily="34" charset="0"/>
                  <a:ea typeface="+mn-ea"/>
                  <a:cs typeface="Arial" panose="020B0604020202020204" pitchFamily="34" charset="0"/>
                </a:rPr>
                <a:t>$8,000</a:t>
              </a:r>
            </a:p>
          </p:txBody>
        </p:sp>
        <p:sp>
          <p:nvSpPr>
            <p:cNvPr id="25" name="TextBox 24">
              <a:extLst>
                <a:ext uri="{FF2B5EF4-FFF2-40B4-BE49-F238E27FC236}">
                  <a16:creationId xmlns:a16="http://schemas.microsoft.com/office/drawing/2014/main" id="{73CB8A58-0FCD-21B0-24A6-09D39FCB651C}"/>
                </a:ext>
              </a:extLst>
            </p:cNvPr>
            <p:cNvSpPr txBox="1"/>
            <p:nvPr/>
          </p:nvSpPr>
          <p:spPr>
            <a:xfrm>
              <a:off x="2509411" y="4605100"/>
              <a:ext cx="126576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i="0" u="none" strike="noStrike" cap="none" normalizeH="0" baseline="0" noProof="0">
                  <a:ln>
                    <a:noFill/>
                  </a:ln>
                  <a:solidFill>
                    <a:schemeClr val="accent1"/>
                  </a:solidFill>
                  <a:uLnTx/>
                  <a:uFillTx/>
                  <a:latin typeface="Arial" panose="020B0604020202020204" pitchFamily="34" charset="0"/>
                  <a:ea typeface="+mn-ea"/>
                  <a:cs typeface="Arial" panose="020B0604020202020204" pitchFamily="34" charset="0"/>
                </a:rPr>
                <a:t>Inversión mensual</a:t>
              </a:r>
              <a:r>
                <a:rPr kumimoji="0" lang="es-MX" sz="1600" b="0" i="0" u="none" strike="noStrike" cap="none" normalizeH="0" baseline="0" noProof="0">
                  <a:ln>
                    <a:noFill/>
                  </a:ln>
                  <a:solidFill>
                    <a:schemeClr val="accent1"/>
                  </a:solidFill>
                  <a:uLnTx/>
                  <a:uFillTx/>
                  <a:latin typeface="Arial" panose="020B0604020202020204" pitchFamily="34" charset="0"/>
                  <a:ea typeface="+mn-ea"/>
                  <a:cs typeface="Arial" panose="020B0604020202020204" pitchFamily="34" charset="0"/>
                </a:rPr>
                <a:t> </a:t>
              </a:r>
              <a:r>
                <a:rPr kumimoji="0" lang="es-MX" sz="2200" b="1" i="0" u="none" strike="noStrike" cap="none" normalizeH="0" baseline="0" noProof="0">
                  <a:ln>
                    <a:noFill/>
                  </a:ln>
                  <a:solidFill>
                    <a:schemeClr val="accent1"/>
                  </a:solidFill>
                  <a:uLnTx/>
                  <a:uFillTx/>
                  <a:latin typeface="Arial" panose="020B0604020202020204" pitchFamily="34" charset="0"/>
                  <a:ea typeface="+mn-ea"/>
                  <a:cs typeface="Arial" panose="020B0604020202020204" pitchFamily="34" charset="0"/>
                </a:rPr>
                <a:t>$1,000</a:t>
              </a:r>
            </a:p>
          </p:txBody>
        </p:sp>
        <p:sp>
          <p:nvSpPr>
            <p:cNvPr id="26" name="TextBox 25">
              <a:extLst>
                <a:ext uri="{FF2B5EF4-FFF2-40B4-BE49-F238E27FC236}">
                  <a16:creationId xmlns:a16="http://schemas.microsoft.com/office/drawing/2014/main" id="{60265405-9FF0-0D4C-E606-C6A7F3A3CC27}"/>
                </a:ext>
              </a:extLst>
            </p:cNvPr>
            <p:cNvSpPr txBox="1"/>
            <p:nvPr/>
          </p:nvSpPr>
          <p:spPr>
            <a:xfrm>
              <a:off x="2790495" y="5748935"/>
              <a:ext cx="63288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cap="none" normalizeH="0" baseline="0" noProof="0">
                  <a:ln>
                    <a:noFill/>
                  </a:ln>
                  <a:uLnTx/>
                  <a:uFillTx/>
                  <a:latin typeface="Arial" panose="020B0604020202020204" pitchFamily="34" charset="0"/>
                  <a:ea typeface="+mn-ea"/>
                  <a:cs typeface="Arial" panose="020B0604020202020204" pitchFamily="34" charset="0"/>
                </a:rPr>
                <a:t>Ene</a:t>
              </a:r>
            </a:p>
          </p:txBody>
        </p:sp>
        <p:sp>
          <p:nvSpPr>
            <p:cNvPr id="27" name="TextBox 26">
              <a:extLst>
                <a:ext uri="{FF2B5EF4-FFF2-40B4-BE49-F238E27FC236}">
                  <a16:creationId xmlns:a16="http://schemas.microsoft.com/office/drawing/2014/main" id="{9BA1AD8C-3B55-2475-A9FB-63F5B446664C}"/>
                </a:ext>
              </a:extLst>
            </p:cNvPr>
            <p:cNvSpPr txBox="1"/>
            <p:nvPr/>
          </p:nvSpPr>
          <p:spPr>
            <a:xfrm>
              <a:off x="3501695" y="5748935"/>
              <a:ext cx="63288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cap="none" normalizeH="0" baseline="0" noProof="0">
                  <a:ln>
                    <a:noFill/>
                  </a:ln>
                  <a:uLnTx/>
                  <a:uFillTx/>
                  <a:latin typeface="Arial" panose="020B0604020202020204" pitchFamily="34" charset="0"/>
                  <a:ea typeface="+mn-ea"/>
                  <a:cs typeface="Arial" panose="020B0604020202020204" pitchFamily="34" charset="0"/>
                </a:rPr>
                <a:t>Feb</a:t>
              </a:r>
            </a:p>
          </p:txBody>
        </p:sp>
        <p:sp>
          <p:nvSpPr>
            <p:cNvPr id="28" name="TextBox 27">
              <a:extLst>
                <a:ext uri="{FF2B5EF4-FFF2-40B4-BE49-F238E27FC236}">
                  <a16:creationId xmlns:a16="http://schemas.microsoft.com/office/drawing/2014/main" id="{17A67608-5E7A-C4B0-0765-30A717FB1CA7}"/>
                </a:ext>
              </a:extLst>
            </p:cNvPr>
            <p:cNvSpPr txBox="1"/>
            <p:nvPr/>
          </p:nvSpPr>
          <p:spPr>
            <a:xfrm>
              <a:off x="4187495" y="5748935"/>
              <a:ext cx="63288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cap="none" normalizeH="0" baseline="0" noProof="0">
                  <a:ln>
                    <a:noFill/>
                  </a:ln>
                  <a:uLnTx/>
                  <a:uFillTx/>
                  <a:latin typeface="Arial" panose="020B0604020202020204" pitchFamily="34" charset="0"/>
                  <a:ea typeface="+mn-ea"/>
                  <a:cs typeface="Arial" panose="020B0604020202020204" pitchFamily="34" charset="0"/>
                </a:rPr>
                <a:t>Mar</a:t>
              </a:r>
            </a:p>
          </p:txBody>
        </p:sp>
        <p:sp>
          <p:nvSpPr>
            <p:cNvPr id="29" name="TextBox 28">
              <a:extLst>
                <a:ext uri="{FF2B5EF4-FFF2-40B4-BE49-F238E27FC236}">
                  <a16:creationId xmlns:a16="http://schemas.microsoft.com/office/drawing/2014/main" id="{C8AF1A6A-7609-69E8-C690-2F28D9FD9E4B}"/>
                </a:ext>
              </a:extLst>
            </p:cNvPr>
            <p:cNvSpPr txBox="1"/>
            <p:nvPr/>
          </p:nvSpPr>
          <p:spPr>
            <a:xfrm>
              <a:off x="4797095" y="5748935"/>
              <a:ext cx="63288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cap="none" normalizeH="0" baseline="0" noProof="0">
                  <a:ln>
                    <a:noFill/>
                  </a:ln>
                  <a:uLnTx/>
                  <a:uFillTx/>
                  <a:latin typeface="Arial" panose="020B0604020202020204" pitchFamily="34" charset="0"/>
                  <a:ea typeface="+mn-ea"/>
                  <a:cs typeface="Arial" panose="020B0604020202020204" pitchFamily="34" charset="0"/>
                </a:rPr>
                <a:t>Abr</a:t>
              </a:r>
            </a:p>
          </p:txBody>
        </p:sp>
        <p:sp>
          <p:nvSpPr>
            <p:cNvPr id="30" name="TextBox 29">
              <a:extLst>
                <a:ext uri="{FF2B5EF4-FFF2-40B4-BE49-F238E27FC236}">
                  <a16:creationId xmlns:a16="http://schemas.microsoft.com/office/drawing/2014/main" id="{F59DD3AC-0C78-8A40-2665-E0DCE259D3AC}"/>
                </a:ext>
              </a:extLst>
            </p:cNvPr>
            <p:cNvSpPr txBox="1"/>
            <p:nvPr/>
          </p:nvSpPr>
          <p:spPr>
            <a:xfrm>
              <a:off x="5533695" y="5748935"/>
              <a:ext cx="63288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cap="none" normalizeH="0" baseline="0" noProof="0">
                  <a:ln>
                    <a:noFill/>
                  </a:ln>
                  <a:uLnTx/>
                  <a:uFillTx/>
                  <a:latin typeface="Arial" panose="020B0604020202020204" pitchFamily="34" charset="0"/>
                  <a:ea typeface="+mn-ea"/>
                  <a:cs typeface="Arial" panose="020B0604020202020204" pitchFamily="34" charset="0"/>
                </a:rPr>
                <a:t>May</a:t>
              </a:r>
            </a:p>
          </p:txBody>
        </p:sp>
        <p:sp>
          <p:nvSpPr>
            <p:cNvPr id="31" name="TextBox 30">
              <a:extLst>
                <a:ext uri="{FF2B5EF4-FFF2-40B4-BE49-F238E27FC236}">
                  <a16:creationId xmlns:a16="http://schemas.microsoft.com/office/drawing/2014/main" id="{892FB321-4023-218A-6AB2-5FE48A28E863}"/>
                </a:ext>
              </a:extLst>
            </p:cNvPr>
            <p:cNvSpPr txBox="1"/>
            <p:nvPr/>
          </p:nvSpPr>
          <p:spPr>
            <a:xfrm>
              <a:off x="6257595" y="5748935"/>
              <a:ext cx="63288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cap="none" normalizeH="0" baseline="0" noProof="0">
                  <a:ln>
                    <a:noFill/>
                  </a:ln>
                  <a:uLnTx/>
                  <a:uFillTx/>
                  <a:latin typeface="Arial" panose="020B0604020202020204" pitchFamily="34" charset="0"/>
                  <a:ea typeface="+mn-ea"/>
                  <a:cs typeface="Arial" panose="020B0604020202020204" pitchFamily="34" charset="0"/>
                </a:rPr>
                <a:t>Jun</a:t>
              </a:r>
            </a:p>
          </p:txBody>
        </p:sp>
        <p:sp>
          <p:nvSpPr>
            <p:cNvPr id="32" name="TextBox 31">
              <a:extLst>
                <a:ext uri="{FF2B5EF4-FFF2-40B4-BE49-F238E27FC236}">
                  <a16:creationId xmlns:a16="http://schemas.microsoft.com/office/drawing/2014/main" id="{1BE00B78-55B9-07F9-4F68-005F8BF82629}"/>
                </a:ext>
              </a:extLst>
            </p:cNvPr>
            <p:cNvSpPr txBox="1"/>
            <p:nvPr/>
          </p:nvSpPr>
          <p:spPr>
            <a:xfrm>
              <a:off x="6930695" y="5748935"/>
              <a:ext cx="63288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cap="none" normalizeH="0" baseline="0" noProof="0">
                  <a:ln>
                    <a:noFill/>
                  </a:ln>
                  <a:uLnTx/>
                  <a:uFillTx/>
                  <a:latin typeface="Arial" panose="020B0604020202020204" pitchFamily="34" charset="0"/>
                  <a:ea typeface="+mn-ea"/>
                  <a:cs typeface="Arial" panose="020B0604020202020204" pitchFamily="34" charset="0"/>
                </a:rPr>
                <a:t>Jul</a:t>
              </a:r>
            </a:p>
          </p:txBody>
        </p:sp>
        <p:sp>
          <p:nvSpPr>
            <p:cNvPr id="33" name="TextBox 32">
              <a:extLst>
                <a:ext uri="{FF2B5EF4-FFF2-40B4-BE49-F238E27FC236}">
                  <a16:creationId xmlns:a16="http://schemas.microsoft.com/office/drawing/2014/main" id="{E974BE88-3E29-E816-C885-C7FC09B697BD}"/>
                </a:ext>
              </a:extLst>
            </p:cNvPr>
            <p:cNvSpPr txBox="1"/>
            <p:nvPr/>
          </p:nvSpPr>
          <p:spPr>
            <a:xfrm>
              <a:off x="7616495" y="5748935"/>
              <a:ext cx="63288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cap="none" normalizeH="0" baseline="0" noProof="0">
                  <a:ln>
                    <a:noFill/>
                  </a:ln>
                  <a:uLnTx/>
                  <a:uFillTx/>
                  <a:latin typeface="Arial" panose="020B0604020202020204" pitchFamily="34" charset="0"/>
                  <a:ea typeface="+mn-ea"/>
                  <a:cs typeface="Arial" panose="020B0604020202020204" pitchFamily="34" charset="0"/>
                </a:rPr>
                <a:t>Ago</a:t>
              </a:r>
            </a:p>
          </p:txBody>
        </p:sp>
        <p:sp>
          <p:nvSpPr>
            <p:cNvPr id="34" name="TextBox 33">
              <a:extLst>
                <a:ext uri="{FF2B5EF4-FFF2-40B4-BE49-F238E27FC236}">
                  <a16:creationId xmlns:a16="http://schemas.microsoft.com/office/drawing/2014/main" id="{A2DEDDE1-6D97-C65A-009A-8829BA668C0E}"/>
                </a:ext>
              </a:extLst>
            </p:cNvPr>
            <p:cNvSpPr txBox="1"/>
            <p:nvPr/>
          </p:nvSpPr>
          <p:spPr>
            <a:xfrm>
              <a:off x="8377085" y="2261167"/>
              <a:ext cx="1649906"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cap="none" normalizeH="0" baseline="0" noProof="0" dirty="0">
                  <a:ln>
                    <a:noFill/>
                  </a:ln>
                  <a:solidFill>
                    <a:srgbClr val="008574"/>
                  </a:solidFill>
                  <a:uLnTx/>
                  <a:uFillTx/>
                  <a:latin typeface="Arial" panose="020B0604020202020204" pitchFamily="34" charset="0"/>
                  <a:ea typeface="+mn-ea"/>
                  <a:cs typeface="Arial" panose="020B0604020202020204" pitchFamily="34" charset="0"/>
                </a:rPr>
                <a:t>Rendimiento sobre inversión de suma global: </a:t>
              </a:r>
              <a:r>
                <a:rPr kumimoji="0" lang="es-MX" sz="2200" b="1" i="0" u="none" strike="noStrike" cap="none" normalizeH="0" baseline="0" noProof="0" dirty="0">
                  <a:ln>
                    <a:noFill/>
                  </a:ln>
                  <a:solidFill>
                    <a:srgbClr val="008574"/>
                  </a:solidFill>
                  <a:uLnTx/>
                  <a:uFillTx/>
                  <a:latin typeface="Arial" panose="020B0604020202020204" pitchFamily="34" charset="0"/>
                  <a:ea typeface="+mn-ea"/>
                  <a:cs typeface="Arial" panose="020B0604020202020204" pitchFamily="34" charset="0"/>
                </a:rPr>
                <a:t>0 %</a:t>
              </a:r>
            </a:p>
          </p:txBody>
        </p:sp>
        <p:sp>
          <p:nvSpPr>
            <p:cNvPr id="35" name="TextBox 34">
              <a:extLst>
                <a:ext uri="{FF2B5EF4-FFF2-40B4-BE49-F238E27FC236}">
                  <a16:creationId xmlns:a16="http://schemas.microsoft.com/office/drawing/2014/main" id="{00B3209F-CA4C-D23A-808F-77F98650A5EE}"/>
                </a:ext>
              </a:extLst>
            </p:cNvPr>
            <p:cNvSpPr txBox="1"/>
            <p:nvPr/>
          </p:nvSpPr>
          <p:spPr>
            <a:xfrm>
              <a:off x="8464165" y="4075142"/>
              <a:ext cx="1570567"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cap="none" normalizeH="0" baseline="0" noProof="0">
                  <a:ln>
                    <a:noFill/>
                  </a:ln>
                  <a:solidFill>
                    <a:schemeClr val="accent1"/>
                  </a:solidFill>
                  <a:uLnTx/>
                  <a:uFillTx/>
                  <a:latin typeface="Arial" panose="020B0604020202020204" pitchFamily="34" charset="0"/>
                  <a:ea typeface="+mn-ea"/>
                  <a:cs typeface="Arial" panose="020B0604020202020204" pitchFamily="34" charset="0"/>
                </a:rPr>
                <a:t>Rendimiento sobre inversión mensual: </a:t>
              </a:r>
              <a:r>
                <a:rPr kumimoji="0" lang="es-MX" sz="2200" b="1" i="0" u="none" strike="noStrike" cap="none" normalizeH="0" baseline="0" noProof="0">
                  <a:ln>
                    <a:noFill/>
                  </a:ln>
                  <a:solidFill>
                    <a:schemeClr val="accent1"/>
                  </a:solidFill>
                  <a:uLnTx/>
                  <a:uFillTx/>
                  <a:latin typeface="Arial" panose="020B0604020202020204" pitchFamily="34" charset="0"/>
                  <a:ea typeface="+mn-ea"/>
                  <a:cs typeface="Arial" panose="020B0604020202020204" pitchFamily="34" charset="0"/>
                </a:rPr>
                <a:t>4.07 %</a:t>
              </a:r>
            </a:p>
          </p:txBody>
        </p:sp>
        <p:sp>
          <p:nvSpPr>
            <p:cNvPr id="36" name="TextBox 35">
              <a:extLst>
                <a:ext uri="{FF2B5EF4-FFF2-40B4-BE49-F238E27FC236}">
                  <a16:creationId xmlns:a16="http://schemas.microsoft.com/office/drawing/2014/main" id="{24E82F9E-47FE-D935-7462-AE6330B5D798}"/>
                </a:ext>
              </a:extLst>
            </p:cNvPr>
            <p:cNvSpPr txBox="1"/>
            <p:nvPr/>
          </p:nvSpPr>
          <p:spPr>
            <a:xfrm>
              <a:off x="2507691" y="3288048"/>
              <a:ext cx="733186" cy="339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1" i="0" u="none" strike="noStrike" cap="none" normalizeH="0" baseline="0" noProof="0">
                  <a:ln>
                    <a:noFill/>
                  </a:ln>
                  <a:uLnTx/>
                  <a:uFillTx/>
                  <a:latin typeface="Arial" panose="020B0604020202020204" pitchFamily="34" charset="0"/>
                  <a:ea typeface="+mn-ea"/>
                  <a:cs typeface="Arial" panose="020B0604020202020204" pitchFamily="34" charset="0"/>
                </a:rPr>
                <a:t>$10</a:t>
              </a:r>
            </a:p>
          </p:txBody>
        </p:sp>
        <p:sp>
          <p:nvSpPr>
            <p:cNvPr id="37" name="TextBox 36">
              <a:extLst>
                <a:ext uri="{FF2B5EF4-FFF2-40B4-BE49-F238E27FC236}">
                  <a16:creationId xmlns:a16="http://schemas.microsoft.com/office/drawing/2014/main" id="{9D268BD6-04C1-D26E-BADC-631327E48DFB}"/>
                </a:ext>
              </a:extLst>
            </p:cNvPr>
            <p:cNvSpPr txBox="1"/>
            <p:nvPr/>
          </p:nvSpPr>
          <p:spPr>
            <a:xfrm>
              <a:off x="3650691" y="2487948"/>
              <a:ext cx="733186" cy="339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1" i="0" u="none" strike="noStrike" cap="none" normalizeH="0" baseline="0" noProof="0">
                  <a:ln>
                    <a:noFill/>
                  </a:ln>
                  <a:uLnTx/>
                  <a:uFillTx/>
                  <a:latin typeface="Arial" panose="020B0604020202020204" pitchFamily="34" charset="0"/>
                  <a:ea typeface="+mn-ea"/>
                  <a:cs typeface="Arial" panose="020B0604020202020204" pitchFamily="34" charset="0"/>
                </a:rPr>
                <a:t>$14</a:t>
              </a:r>
            </a:p>
          </p:txBody>
        </p:sp>
        <p:sp>
          <p:nvSpPr>
            <p:cNvPr id="38" name="TextBox 37">
              <a:extLst>
                <a:ext uri="{FF2B5EF4-FFF2-40B4-BE49-F238E27FC236}">
                  <a16:creationId xmlns:a16="http://schemas.microsoft.com/office/drawing/2014/main" id="{6E501ED8-FA43-7E2E-B9CB-811631ECBEFD}"/>
                </a:ext>
              </a:extLst>
            </p:cNvPr>
            <p:cNvSpPr txBox="1"/>
            <p:nvPr/>
          </p:nvSpPr>
          <p:spPr>
            <a:xfrm>
              <a:off x="4329863" y="3821448"/>
              <a:ext cx="733186" cy="339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1" i="0" u="none" strike="noStrike" cap="none" normalizeH="0" baseline="0" noProof="0">
                  <a:ln>
                    <a:noFill/>
                  </a:ln>
                  <a:uLnTx/>
                  <a:uFillTx/>
                  <a:latin typeface="Arial" panose="020B0604020202020204" pitchFamily="34" charset="0"/>
                  <a:ea typeface="+mn-ea"/>
                  <a:cs typeface="Arial" panose="020B0604020202020204" pitchFamily="34" charset="0"/>
                </a:rPr>
                <a:t>$9</a:t>
              </a:r>
            </a:p>
          </p:txBody>
        </p:sp>
        <p:sp>
          <p:nvSpPr>
            <p:cNvPr id="39" name="TextBox 38">
              <a:extLst>
                <a:ext uri="{FF2B5EF4-FFF2-40B4-BE49-F238E27FC236}">
                  <a16:creationId xmlns:a16="http://schemas.microsoft.com/office/drawing/2014/main" id="{C47A5907-BC7C-C625-5885-A178248702F5}"/>
                </a:ext>
              </a:extLst>
            </p:cNvPr>
            <p:cNvSpPr txBox="1"/>
            <p:nvPr/>
          </p:nvSpPr>
          <p:spPr>
            <a:xfrm>
              <a:off x="4844491" y="2729248"/>
              <a:ext cx="733186" cy="339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1" i="0" u="none" strike="noStrike" cap="none" normalizeH="0" baseline="0" noProof="0">
                  <a:ln>
                    <a:noFill/>
                  </a:ln>
                  <a:uLnTx/>
                  <a:uFillTx/>
                  <a:latin typeface="Arial" panose="020B0604020202020204" pitchFamily="34" charset="0"/>
                  <a:ea typeface="+mn-ea"/>
                  <a:cs typeface="Arial" panose="020B0604020202020204" pitchFamily="34" charset="0"/>
                </a:rPr>
                <a:t>$13.5</a:t>
              </a:r>
            </a:p>
          </p:txBody>
        </p:sp>
        <p:sp>
          <p:nvSpPr>
            <p:cNvPr id="40" name="TextBox 39">
              <a:extLst>
                <a:ext uri="{FF2B5EF4-FFF2-40B4-BE49-F238E27FC236}">
                  <a16:creationId xmlns:a16="http://schemas.microsoft.com/office/drawing/2014/main" id="{33DE28FA-FDCC-2AD9-32B8-E02A284E770C}"/>
                </a:ext>
              </a:extLst>
            </p:cNvPr>
            <p:cNvSpPr txBox="1"/>
            <p:nvPr/>
          </p:nvSpPr>
          <p:spPr>
            <a:xfrm>
              <a:off x="5659968" y="4048804"/>
              <a:ext cx="733186" cy="339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1" i="0" u="none" strike="noStrike" cap="none" normalizeH="0" baseline="0" noProof="0">
                  <a:ln>
                    <a:noFill/>
                  </a:ln>
                  <a:uLnTx/>
                  <a:uFillTx/>
                  <a:latin typeface="Arial" panose="020B0604020202020204" pitchFamily="34" charset="0"/>
                  <a:ea typeface="+mn-ea"/>
                  <a:cs typeface="Arial" panose="020B0604020202020204" pitchFamily="34" charset="0"/>
                </a:rPr>
                <a:t>$8</a:t>
              </a:r>
            </a:p>
          </p:txBody>
        </p:sp>
        <p:sp>
          <p:nvSpPr>
            <p:cNvPr id="41" name="TextBox 40">
              <a:extLst>
                <a:ext uri="{FF2B5EF4-FFF2-40B4-BE49-F238E27FC236}">
                  <a16:creationId xmlns:a16="http://schemas.microsoft.com/office/drawing/2014/main" id="{292D7216-BA70-6AA0-8D1E-FC8DB6B969CB}"/>
                </a:ext>
              </a:extLst>
            </p:cNvPr>
            <p:cNvSpPr txBox="1"/>
            <p:nvPr/>
          </p:nvSpPr>
          <p:spPr>
            <a:xfrm>
              <a:off x="6315607" y="3477304"/>
              <a:ext cx="733186" cy="339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1" i="0" u="none" strike="noStrike" cap="none" normalizeH="0" baseline="0" noProof="0">
                  <a:ln>
                    <a:noFill/>
                  </a:ln>
                  <a:uLnTx/>
                  <a:uFillTx/>
                  <a:latin typeface="Arial" panose="020B0604020202020204" pitchFamily="34" charset="0"/>
                  <a:ea typeface="+mn-ea"/>
                  <a:cs typeface="Arial" panose="020B0604020202020204" pitchFamily="34" charset="0"/>
                </a:rPr>
                <a:t>$8.5</a:t>
              </a:r>
            </a:p>
          </p:txBody>
        </p:sp>
        <p:sp>
          <p:nvSpPr>
            <p:cNvPr id="42" name="TextBox 41">
              <a:extLst>
                <a:ext uri="{FF2B5EF4-FFF2-40B4-BE49-F238E27FC236}">
                  <a16:creationId xmlns:a16="http://schemas.microsoft.com/office/drawing/2014/main" id="{2A562E97-EA56-437D-46F0-ED833F364C0D}"/>
                </a:ext>
              </a:extLst>
            </p:cNvPr>
            <p:cNvSpPr txBox="1"/>
            <p:nvPr/>
          </p:nvSpPr>
          <p:spPr>
            <a:xfrm>
              <a:off x="6963307" y="4277404"/>
              <a:ext cx="733186" cy="339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1" i="0" u="none" strike="noStrike" cap="none" normalizeH="0" baseline="0" noProof="0">
                  <a:ln>
                    <a:noFill/>
                  </a:ln>
                  <a:uLnTx/>
                  <a:uFillTx/>
                  <a:latin typeface="Arial" panose="020B0604020202020204" pitchFamily="34" charset="0"/>
                  <a:ea typeface="+mn-ea"/>
                  <a:cs typeface="Arial" panose="020B0604020202020204" pitchFamily="34" charset="0"/>
                </a:rPr>
                <a:t>$7.5</a:t>
              </a:r>
            </a:p>
          </p:txBody>
        </p:sp>
        <p:sp>
          <p:nvSpPr>
            <p:cNvPr id="43" name="TextBox 42">
              <a:extLst>
                <a:ext uri="{FF2B5EF4-FFF2-40B4-BE49-F238E27FC236}">
                  <a16:creationId xmlns:a16="http://schemas.microsoft.com/office/drawing/2014/main" id="{4C18AAAA-2AD2-38D1-36A4-9F0D5F1C9265}"/>
                </a:ext>
              </a:extLst>
            </p:cNvPr>
            <p:cNvSpPr txBox="1"/>
            <p:nvPr/>
          </p:nvSpPr>
          <p:spPr>
            <a:xfrm>
              <a:off x="7852307" y="3299504"/>
              <a:ext cx="733186" cy="339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1" i="0" u="none" strike="noStrike" cap="none" normalizeH="0" baseline="0" noProof="0">
                  <a:ln>
                    <a:noFill/>
                  </a:ln>
                  <a:uLnTx/>
                  <a:uFillTx/>
                  <a:latin typeface="Arial" panose="020B0604020202020204" pitchFamily="34" charset="0"/>
                  <a:ea typeface="+mn-ea"/>
                  <a:cs typeface="Arial" panose="020B0604020202020204" pitchFamily="34" charset="0"/>
                </a:rPr>
                <a:t>$10</a:t>
              </a:r>
            </a:p>
          </p:txBody>
        </p:sp>
        <p:sp>
          <p:nvSpPr>
            <p:cNvPr id="44" name="Title 1">
              <a:extLst>
                <a:ext uri="{FF2B5EF4-FFF2-40B4-BE49-F238E27FC236}">
                  <a16:creationId xmlns:a16="http://schemas.microsoft.com/office/drawing/2014/main" id="{E02BFD19-A3D9-281F-2ACC-D12934679A94}"/>
                </a:ext>
              </a:extLst>
            </p:cNvPr>
            <p:cNvSpPr txBox="1">
              <a:spLocks/>
            </p:cNvSpPr>
            <p:nvPr/>
          </p:nvSpPr>
          <p:spPr>
            <a:xfrm>
              <a:off x="3650691" y="1916982"/>
              <a:ext cx="3787570" cy="310021"/>
            </a:xfrm>
            <a:prstGeom prst="rect">
              <a:avLst/>
            </a:prstGeom>
          </p:spPr>
          <p:txBody>
            <a:bodyPr vert="horz" lIns="0" tIns="45720" rIns="0" bIns="45720" rtlCol="0" anchor="t">
              <a:noAutofit/>
            </a:bodyPr>
            <a:lstStyle>
              <a:lvl1pPr algn="ctr" defTabSz="914400" rtl="0" eaLnBrk="1" latinLnBrk="0" hangingPunct="1">
                <a:lnSpc>
                  <a:spcPct val="90000"/>
                </a:lnSpc>
                <a:spcBef>
                  <a:spcPct val="0"/>
                </a:spcBef>
                <a:buNone/>
                <a:defRPr sz="3200" b="1" i="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1600" b="0" i="0" u="none" strike="noStrike" cap="none" normalizeH="0" baseline="0" noProof="0" dirty="0">
                  <a:ln>
                    <a:noFill/>
                  </a:ln>
                  <a:solidFill>
                    <a:srgbClr val="008574"/>
                  </a:solidFill>
                  <a:uLnTx/>
                  <a:uFillTx/>
                  <a:latin typeface="Arial" panose="020B0604020202020204" pitchFamily="34" charset="0"/>
                  <a:ea typeface="+mj-ea"/>
                  <a:cs typeface="Arial" panose="020B0604020202020204" pitchFamily="34" charset="0"/>
                </a:rPr>
                <a:t>Costo unitario promedio: $10 </a:t>
              </a:r>
              <a:br>
                <a:rPr kumimoji="0" lang="es-MX" sz="1600" b="0" i="0" u="none" strike="noStrike" cap="none" normalizeH="0" baseline="0" noProof="0" dirty="0">
                  <a:ln>
                    <a:noFill/>
                  </a:ln>
                  <a:solidFill>
                    <a:srgbClr val="008574"/>
                  </a:solidFill>
                  <a:uLnTx/>
                  <a:uFillTx/>
                  <a:latin typeface="Arial" panose="020B0604020202020204" pitchFamily="34" charset="0"/>
                  <a:ea typeface="+mj-ea"/>
                  <a:cs typeface="Arial" panose="020B0604020202020204" pitchFamily="34" charset="0"/>
                </a:rPr>
              </a:br>
              <a:r>
                <a:rPr kumimoji="0" lang="es-MX" sz="1600" b="0" i="0" u="none" strike="noStrike" cap="none" normalizeH="0" baseline="0" noProof="0" dirty="0">
                  <a:ln>
                    <a:noFill/>
                  </a:ln>
                  <a:solidFill>
                    <a:srgbClr val="008574"/>
                  </a:solidFill>
                  <a:uLnTx/>
                  <a:uFillTx/>
                  <a:latin typeface="Arial" panose="020B0604020202020204" pitchFamily="34" charset="0"/>
                  <a:ea typeface="+mj-ea"/>
                  <a:cs typeface="Arial" panose="020B0604020202020204" pitchFamily="34" charset="0"/>
                </a:rPr>
                <a:t>(precio promedio $10)</a:t>
              </a:r>
            </a:p>
          </p:txBody>
        </p:sp>
      </p:grpSp>
      <p:sp>
        <p:nvSpPr>
          <p:cNvPr id="45" name="Rectangle 44">
            <a:extLst>
              <a:ext uri="{FF2B5EF4-FFF2-40B4-BE49-F238E27FC236}">
                <a16:creationId xmlns:a16="http://schemas.microsoft.com/office/drawing/2014/main" id="{C1BB9404-F2C9-C8C2-565C-E441FD27F308}"/>
              </a:ext>
            </a:extLst>
          </p:cNvPr>
          <p:cNvSpPr/>
          <p:nvPr/>
        </p:nvSpPr>
        <p:spPr>
          <a:xfrm>
            <a:off x="2507691" y="6257870"/>
            <a:ext cx="715314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00" b="0" i="0" u="none" strike="noStrike" cap="none" normalizeH="0" baseline="0" noProof="0">
                <a:ln>
                  <a:noFill/>
                </a:ln>
                <a:uLnTx/>
                <a:uFillTx/>
                <a:latin typeface="Arial" panose="020B0604020202020204" pitchFamily="34" charset="0"/>
                <a:ea typeface="+mn-ea"/>
                <a:cs typeface="Arial" panose="020B0604020202020204" pitchFamily="34" charset="0"/>
              </a:rPr>
              <a:t>La promediación de costos no asume una ganancia ni previene una pérdida en un mercado en descenso. </a:t>
            </a:r>
          </a:p>
        </p:txBody>
      </p:sp>
      <p:sp>
        <p:nvSpPr>
          <p:cNvPr id="3" name="Title 3">
            <a:extLst>
              <a:ext uri="{FF2B5EF4-FFF2-40B4-BE49-F238E27FC236}">
                <a16:creationId xmlns:a16="http://schemas.microsoft.com/office/drawing/2014/main" id="{75D6F395-D536-BF16-6CC3-271B177C2ADB}"/>
              </a:ext>
            </a:extLst>
          </p:cNvPr>
          <p:cNvSpPr txBox="1">
            <a:spLocks/>
          </p:cNvSpPr>
          <p:nvPr/>
        </p:nvSpPr>
        <p:spPr>
          <a:xfrm>
            <a:off x="533404" y="890390"/>
            <a:ext cx="11150587" cy="1169556"/>
          </a:xfrm>
          <a:prstGeom prst="rect">
            <a:avLst/>
          </a:prstGeom>
        </p:spPr>
        <p:txBody>
          <a:bodyPr vert="horz" lIns="0" tIns="45720" rIns="0" bIns="45720" rtlCol="0" anchor="t">
            <a:noAutofit/>
          </a:bodyPr>
          <a:lstStyle>
            <a:lvl1pPr algn="ctr" defTabSz="914400" rtl="0" eaLnBrk="1" latinLnBrk="0" hangingPunct="1">
              <a:lnSpc>
                <a:spcPct val="90000"/>
              </a:lnSpc>
              <a:spcBef>
                <a:spcPct val="0"/>
              </a:spcBef>
              <a:buNone/>
              <a:defRPr sz="3200" b="1" i="0" kern="1200">
                <a:solidFill>
                  <a:srgbClr val="0047BB"/>
                </a:solidFill>
                <a:latin typeface="Georgia" panose="02040502050405020303" pitchFamily="18" charset="0"/>
                <a:ea typeface="+mj-ea"/>
                <a:cs typeface="Arial" panose="020B0604020202020204" pitchFamily="34" charset="0"/>
              </a:defRPr>
            </a:lvl1pPr>
          </a:lstStyle>
          <a:p>
            <a:r>
              <a:rPr lang="es-MX" sz="4400" dirty="0"/>
              <a:t>Promediación de costos de inversión</a:t>
            </a:r>
          </a:p>
        </p:txBody>
      </p:sp>
    </p:spTree>
    <p:extLst>
      <p:ext uri="{BB962C8B-B14F-4D97-AF65-F5344CB8AC3E}">
        <p14:creationId xmlns:p14="http://schemas.microsoft.com/office/powerpoint/2010/main" val="426072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6F2B562-A636-C01F-0D6D-88B8E0A70D80}"/>
              </a:ext>
            </a:extLst>
          </p:cNvPr>
          <p:cNvGrpSpPr/>
          <p:nvPr/>
        </p:nvGrpSpPr>
        <p:grpSpPr>
          <a:xfrm>
            <a:off x="2980964" y="1787472"/>
            <a:ext cx="8413648" cy="4116002"/>
            <a:chOff x="5451984" y="3392736"/>
            <a:chExt cx="6263655" cy="2759562"/>
          </a:xfrm>
        </p:grpSpPr>
        <p:sp>
          <p:nvSpPr>
            <p:cNvPr id="7" name="Rectangle 6">
              <a:extLst>
                <a:ext uri="{FF2B5EF4-FFF2-40B4-BE49-F238E27FC236}">
                  <a16:creationId xmlns:a16="http://schemas.microsoft.com/office/drawing/2014/main" id="{FC388708-877C-E30E-C7EC-26B6192B997B}"/>
                </a:ext>
              </a:extLst>
            </p:cNvPr>
            <p:cNvSpPr/>
            <p:nvPr/>
          </p:nvSpPr>
          <p:spPr>
            <a:xfrm>
              <a:off x="5451984" y="3489012"/>
              <a:ext cx="6263655" cy="2663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48DA746F-DB3A-15AB-4F6D-6BCE07659C19}"/>
                </a:ext>
              </a:extLst>
            </p:cNvPr>
            <p:cNvGrpSpPr/>
            <p:nvPr/>
          </p:nvGrpSpPr>
          <p:grpSpPr>
            <a:xfrm>
              <a:off x="5626956" y="3580997"/>
              <a:ext cx="6088683" cy="2433874"/>
              <a:chOff x="5626956" y="3580997"/>
              <a:chExt cx="6088683" cy="2433874"/>
            </a:xfrm>
          </p:grpSpPr>
          <p:sp>
            <p:nvSpPr>
              <p:cNvPr id="32" name="Text Placeholder 11">
                <a:extLst>
                  <a:ext uri="{FF2B5EF4-FFF2-40B4-BE49-F238E27FC236}">
                    <a16:creationId xmlns:a16="http://schemas.microsoft.com/office/drawing/2014/main" id="{42446DC8-57EE-24DC-DF09-8C41D5897BE1}"/>
                  </a:ext>
                </a:extLst>
              </p:cNvPr>
              <p:cNvSpPr txBox="1">
                <a:spLocks/>
              </p:cNvSpPr>
              <p:nvPr/>
            </p:nvSpPr>
            <p:spPr>
              <a:xfrm>
                <a:off x="11120938" y="3580997"/>
                <a:ext cx="594701" cy="276497"/>
              </a:xfrm>
              <a:prstGeom prst="rect">
                <a:avLst/>
              </a:prstGeom>
            </p:spPr>
            <p:txBody>
              <a:bodyPr vert="horz" lIns="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400" b="1" i="0" kern="1200">
                    <a:solidFill>
                      <a:srgbClr val="141A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800" b="0">
                    <a:solidFill>
                      <a:schemeClr val="tx1"/>
                    </a:solidFill>
                  </a:rPr>
                  <a:t>$24,000</a:t>
                </a:r>
              </a:p>
            </p:txBody>
          </p:sp>
          <p:sp>
            <p:nvSpPr>
              <p:cNvPr id="33" name="Text Placeholder 11">
                <a:extLst>
                  <a:ext uri="{FF2B5EF4-FFF2-40B4-BE49-F238E27FC236}">
                    <a16:creationId xmlns:a16="http://schemas.microsoft.com/office/drawing/2014/main" id="{C30A8061-F7F3-B021-2A34-E1C96F5FD678}"/>
                  </a:ext>
                </a:extLst>
              </p:cNvPr>
              <p:cNvSpPr txBox="1">
                <a:spLocks/>
              </p:cNvSpPr>
              <p:nvPr/>
            </p:nvSpPr>
            <p:spPr>
              <a:xfrm>
                <a:off x="11120938" y="3922520"/>
                <a:ext cx="594701" cy="276497"/>
              </a:xfrm>
              <a:prstGeom prst="rect">
                <a:avLst/>
              </a:prstGeom>
            </p:spPr>
            <p:txBody>
              <a:bodyPr vert="horz" lIns="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400" b="1" i="0" kern="1200">
                    <a:solidFill>
                      <a:srgbClr val="141A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800" b="0">
                    <a:solidFill>
                      <a:schemeClr val="tx1"/>
                    </a:solidFill>
                  </a:rPr>
                  <a:t>$20,000</a:t>
                </a:r>
              </a:p>
            </p:txBody>
          </p:sp>
          <p:sp>
            <p:nvSpPr>
              <p:cNvPr id="34" name="Text Placeholder 11">
                <a:extLst>
                  <a:ext uri="{FF2B5EF4-FFF2-40B4-BE49-F238E27FC236}">
                    <a16:creationId xmlns:a16="http://schemas.microsoft.com/office/drawing/2014/main" id="{9CEEB73B-00B1-C394-63E5-C0819494AEAB}"/>
                  </a:ext>
                </a:extLst>
              </p:cNvPr>
              <p:cNvSpPr txBox="1">
                <a:spLocks/>
              </p:cNvSpPr>
              <p:nvPr/>
            </p:nvSpPr>
            <p:spPr>
              <a:xfrm>
                <a:off x="11120938" y="4264462"/>
                <a:ext cx="594701" cy="276497"/>
              </a:xfrm>
              <a:prstGeom prst="rect">
                <a:avLst/>
              </a:prstGeom>
            </p:spPr>
            <p:txBody>
              <a:bodyPr vert="horz" lIns="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400" b="1" i="0" kern="1200">
                    <a:solidFill>
                      <a:srgbClr val="141A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800" b="0">
                    <a:solidFill>
                      <a:schemeClr val="tx1"/>
                    </a:solidFill>
                  </a:rPr>
                  <a:t>$16,000</a:t>
                </a:r>
              </a:p>
            </p:txBody>
          </p:sp>
          <p:sp>
            <p:nvSpPr>
              <p:cNvPr id="35" name="Text Placeholder 11">
                <a:extLst>
                  <a:ext uri="{FF2B5EF4-FFF2-40B4-BE49-F238E27FC236}">
                    <a16:creationId xmlns:a16="http://schemas.microsoft.com/office/drawing/2014/main" id="{7F3A114B-7C3D-3B82-C56D-C0F38763E2D3}"/>
                  </a:ext>
                </a:extLst>
              </p:cNvPr>
              <p:cNvSpPr txBox="1">
                <a:spLocks/>
              </p:cNvSpPr>
              <p:nvPr/>
            </p:nvSpPr>
            <p:spPr>
              <a:xfrm>
                <a:off x="11120938" y="4606404"/>
                <a:ext cx="594701" cy="276497"/>
              </a:xfrm>
              <a:prstGeom prst="rect">
                <a:avLst/>
              </a:prstGeom>
            </p:spPr>
            <p:txBody>
              <a:bodyPr vert="horz" lIns="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400" b="1" i="0" kern="1200">
                    <a:solidFill>
                      <a:srgbClr val="141A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800" b="0">
                    <a:solidFill>
                      <a:schemeClr val="tx1"/>
                    </a:solidFill>
                  </a:rPr>
                  <a:t>$12,000</a:t>
                </a:r>
              </a:p>
            </p:txBody>
          </p:sp>
          <p:sp>
            <p:nvSpPr>
              <p:cNvPr id="36" name="Text Placeholder 11">
                <a:extLst>
                  <a:ext uri="{FF2B5EF4-FFF2-40B4-BE49-F238E27FC236}">
                    <a16:creationId xmlns:a16="http://schemas.microsoft.com/office/drawing/2014/main" id="{E4A2BC49-9936-0E4D-6424-410FDAECD579}"/>
                  </a:ext>
                </a:extLst>
              </p:cNvPr>
              <p:cNvSpPr txBox="1">
                <a:spLocks/>
              </p:cNvSpPr>
              <p:nvPr/>
            </p:nvSpPr>
            <p:spPr>
              <a:xfrm>
                <a:off x="11120938" y="4948346"/>
                <a:ext cx="594701" cy="276497"/>
              </a:xfrm>
              <a:prstGeom prst="rect">
                <a:avLst/>
              </a:prstGeom>
            </p:spPr>
            <p:txBody>
              <a:bodyPr vert="horz" lIns="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400" b="1" i="0" kern="1200">
                    <a:solidFill>
                      <a:srgbClr val="141A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800" b="0">
                    <a:solidFill>
                      <a:schemeClr val="tx1"/>
                    </a:solidFill>
                  </a:rPr>
                  <a:t>$8,000</a:t>
                </a:r>
              </a:p>
            </p:txBody>
          </p:sp>
          <p:sp>
            <p:nvSpPr>
              <p:cNvPr id="37" name="Text Placeholder 11">
                <a:extLst>
                  <a:ext uri="{FF2B5EF4-FFF2-40B4-BE49-F238E27FC236}">
                    <a16:creationId xmlns:a16="http://schemas.microsoft.com/office/drawing/2014/main" id="{1FDB9FF9-B20B-7444-2E1C-7CC36E71F6E6}"/>
                  </a:ext>
                </a:extLst>
              </p:cNvPr>
              <p:cNvSpPr txBox="1">
                <a:spLocks/>
              </p:cNvSpPr>
              <p:nvPr/>
            </p:nvSpPr>
            <p:spPr>
              <a:xfrm>
                <a:off x="11120938" y="5290289"/>
                <a:ext cx="594701" cy="276497"/>
              </a:xfrm>
              <a:prstGeom prst="rect">
                <a:avLst/>
              </a:prstGeom>
            </p:spPr>
            <p:txBody>
              <a:bodyPr vert="horz" lIns="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400" b="1" i="0" kern="1200">
                    <a:solidFill>
                      <a:srgbClr val="141A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800" b="0">
                    <a:solidFill>
                      <a:schemeClr val="tx1"/>
                    </a:solidFill>
                  </a:rPr>
                  <a:t>$4,000</a:t>
                </a:r>
              </a:p>
            </p:txBody>
          </p:sp>
          <p:sp>
            <p:nvSpPr>
              <p:cNvPr id="38" name="Text Placeholder 11">
                <a:extLst>
                  <a:ext uri="{FF2B5EF4-FFF2-40B4-BE49-F238E27FC236}">
                    <a16:creationId xmlns:a16="http://schemas.microsoft.com/office/drawing/2014/main" id="{85353B86-C23F-38ED-8DEF-ED16D85FF8DF}"/>
                  </a:ext>
                </a:extLst>
              </p:cNvPr>
              <p:cNvSpPr txBox="1">
                <a:spLocks/>
              </p:cNvSpPr>
              <p:nvPr/>
            </p:nvSpPr>
            <p:spPr>
              <a:xfrm>
                <a:off x="11120938" y="5641826"/>
                <a:ext cx="594701" cy="276497"/>
              </a:xfrm>
              <a:prstGeom prst="rect">
                <a:avLst/>
              </a:prstGeom>
            </p:spPr>
            <p:txBody>
              <a:bodyPr vert="horz" lIns="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400" b="1" i="0" kern="1200">
                    <a:solidFill>
                      <a:srgbClr val="141A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800" b="0">
                    <a:solidFill>
                      <a:schemeClr val="tx1"/>
                    </a:solidFill>
                  </a:rPr>
                  <a:t>$0</a:t>
                </a:r>
              </a:p>
            </p:txBody>
          </p:sp>
          <p:sp>
            <p:nvSpPr>
              <p:cNvPr id="39" name="Text Placeholder 11">
                <a:extLst>
                  <a:ext uri="{FF2B5EF4-FFF2-40B4-BE49-F238E27FC236}">
                    <a16:creationId xmlns:a16="http://schemas.microsoft.com/office/drawing/2014/main" id="{73F2A393-B652-2CE4-E692-06BCFF32A6F0}"/>
                  </a:ext>
                </a:extLst>
              </p:cNvPr>
              <p:cNvSpPr txBox="1">
                <a:spLocks/>
              </p:cNvSpPr>
              <p:nvPr/>
            </p:nvSpPr>
            <p:spPr>
              <a:xfrm>
                <a:off x="5626956" y="5816029"/>
                <a:ext cx="5539974" cy="198842"/>
              </a:xfrm>
              <a:prstGeom prst="rect">
                <a:avLst/>
              </a:prstGeom>
            </p:spPr>
            <p:txBody>
              <a:bodyPr vert="horz" lIns="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1400" b="1" i="0" kern="1200">
                    <a:solidFill>
                      <a:srgbClr val="141A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800" b="0">
                    <a:solidFill>
                      <a:schemeClr val="tx1"/>
                    </a:solidFill>
                  </a:rPr>
                  <a:t>0         2         4          6         8        10       12       14        16       18       20        22       24       26       28       30</a:t>
                </a:r>
              </a:p>
            </p:txBody>
          </p:sp>
          <p:cxnSp>
            <p:nvCxnSpPr>
              <p:cNvPr id="40" name="Straight Connector 39">
                <a:extLst>
                  <a:ext uri="{FF2B5EF4-FFF2-40B4-BE49-F238E27FC236}">
                    <a16:creationId xmlns:a16="http://schemas.microsoft.com/office/drawing/2014/main" id="{0C69779A-6E4C-24D3-2285-71A4E8802EAD}"/>
                  </a:ext>
                </a:extLst>
              </p:cNvPr>
              <p:cNvCxnSpPr/>
              <p:nvPr/>
            </p:nvCxnSpPr>
            <p:spPr>
              <a:xfrm>
                <a:off x="5650355" y="3732770"/>
                <a:ext cx="53691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F048FA8-5E4E-7CE5-4FB2-D4B5564DD7AC}"/>
                  </a:ext>
                </a:extLst>
              </p:cNvPr>
              <p:cNvCxnSpPr/>
              <p:nvPr/>
            </p:nvCxnSpPr>
            <p:spPr>
              <a:xfrm>
                <a:off x="5650355" y="4074293"/>
                <a:ext cx="53691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11E0E51-651C-911D-CFC0-B037C0B01D09}"/>
                  </a:ext>
                </a:extLst>
              </p:cNvPr>
              <p:cNvCxnSpPr/>
              <p:nvPr/>
            </p:nvCxnSpPr>
            <p:spPr>
              <a:xfrm>
                <a:off x="5650355" y="4415816"/>
                <a:ext cx="53691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90374D3-CE9A-22A1-D542-60591190C178}"/>
                  </a:ext>
                </a:extLst>
              </p:cNvPr>
              <p:cNvCxnSpPr/>
              <p:nvPr/>
            </p:nvCxnSpPr>
            <p:spPr>
              <a:xfrm>
                <a:off x="5650355" y="4746322"/>
                <a:ext cx="53691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2199ADF-E9A3-1E55-34BE-5671AF2B54E1}"/>
                  </a:ext>
                </a:extLst>
              </p:cNvPr>
              <p:cNvCxnSpPr/>
              <p:nvPr/>
            </p:nvCxnSpPr>
            <p:spPr>
              <a:xfrm>
                <a:off x="5650355" y="5098862"/>
                <a:ext cx="53691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11D3B88-355F-F67F-4881-BCF083E9800C}"/>
                  </a:ext>
                </a:extLst>
              </p:cNvPr>
              <p:cNvCxnSpPr/>
              <p:nvPr/>
            </p:nvCxnSpPr>
            <p:spPr>
              <a:xfrm>
                <a:off x="5650355" y="5440385"/>
                <a:ext cx="53691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9" name="Triangle 5">
              <a:extLst>
                <a:ext uri="{FF2B5EF4-FFF2-40B4-BE49-F238E27FC236}">
                  <a16:creationId xmlns:a16="http://schemas.microsoft.com/office/drawing/2014/main" id="{1E2EE841-45A2-BFBD-4995-759CF4AD6E4E}"/>
                </a:ext>
              </a:extLst>
            </p:cNvPr>
            <p:cNvSpPr/>
            <p:nvPr/>
          </p:nvSpPr>
          <p:spPr>
            <a:xfrm>
              <a:off x="5650355" y="3857494"/>
              <a:ext cx="5369165" cy="1688829"/>
            </a:xfrm>
            <a:custGeom>
              <a:avLst/>
              <a:gdLst>
                <a:gd name="connsiteX0" fmla="*/ 0 w 5384800"/>
                <a:gd name="connsiteY0" fmla="*/ 1710267 h 1710267"/>
                <a:gd name="connsiteX1" fmla="*/ 2692400 w 5384800"/>
                <a:gd name="connsiteY1" fmla="*/ 0 h 1710267"/>
                <a:gd name="connsiteX2" fmla="*/ 5384800 w 5384800"/>
                <a:gd name="connsiteY2" fmla="*/ 1710267 h 1710267"/>
                <a:gd name="connsiteX3" fmla="*/ 0 w 5384800"/>
                <a:gd name="connsiteY3" fmla="*/ 1710267 h 1710267"/>
                <a:gd name="connsiteX0" fmla="*/ 0 w 5384800"/>
                <a:gd name="connsiteY0" fmla="*/ 1703593 h 1703593"/>
                <a:gd name="connsiteX1" fmla="*/ 5382205 w 5384800"/>
                <a:gd name="connsiteY1" fmla="*/ 0 h 1703593"/>
                <a:gd name="connsiteX2" fmla="*/ 5384800 w 5384800"/>
                <a:gd name="connsiteY2" fmla="*/ 1703593 h 1703593"/>
                <a:gd name="connsiteX3" fmla="*/ 0 w 5384800"/>
                <a:gd name="connsiteY3" fmla="*/ 1703593 h 1703593"/>
                <a:gd name="connsiteX0" fmla="*/ 0 w 5384800"/>
                <a:gd name="connsiteY0" fmla="*/ 1703593 h 1703593"/>
                <a:gd name="connsiteX1" fmla="*/ 5382205 w 5384800"/>
                <a:gd name="connsiteY1" fmla="*/ 0 h 1703593"/>
                <a:gd name="connsiteX2" fmla="*/ 5384800 w 5384800"/>
                <a:gd name="connsiteY2" fmla="*/ 1703593 h 1703593"/>
                <a:gd name="connsiteX3" fmla="*/ 0 w 5384800"/>
                <a:gd name="connsiteY3" fmla="*/ 1703593 h 1703593"/>
                <a:gd name="connsiteX0" fmla="*/ 0 w 5384800"/>
                <a:gd name="connsiteY0" fmla="*/ 1703593 h 1703593"/>
                <a:gd name="connsiteX1" fmla="*/ 5382205 w 5384800"/>
                <a:gd name="connsiteY1" fmla="*/ 0 h 1703593"/>
                <a:gd name="connsiteX2" fmla="*/ 5384800 w 5384800"/>
                <a:gd name="connsiteY2" fmla="*/ 1703593 h 1703593"/>
                <a:gd name="connsiteX3" fmla="*/ 0 w 5384800"/>
                <a:gd name="connsiteY3" fmla="*/ 1703593 h 1703593"/>
                <a:gd name="connsiteX0" fmla="*/ 0 w 5384800"/>
                <a:gd name="connsiteY0" fmla="*/ 1703593 h 1703593"/>
                <a:gd name="connsiteX1" fmla="*/ 5382205 w 5384800"/>
                <a:gd name="connsiteY1" fmla="*/ 0 h 1703593"/>
                <a:gd name="connsiteX2" fmla="*/ 5384800 w 5384800"/>
                <a:gd name="connsiteY2" fmla="*/ 1703593 h 1703593"/>
                <a:gd name="connsiteX3" fmla="*/ 0 w 5384800"/>
                <a:gd name="connsiteY3" fmla="*/ 1703593 h 1703593"/>
                <a:gd name="connsiteX0" fmla="*/ 0 w 5384800"/>
                <a:gd name="connsiteY0" fmla="*/ 1703593 h 1703593"/>
                <a:gd name="connsiteX1" fmla="*/ 5382205 w 5384800"/>
                <a:gd name="connsiteY1" fmla="*/ 0 h 1703593"/>
                <a:gd name="connsiteX2" fmla="*/ 5384800 w 5384800"/>
                <a:gd name="connsiteY2" fmla="*/ 1703593 h 1703593"/>
                <a:gd name="connsiteX3" fmla="*/ 0 w 5384800"/>
                <a:gd name="connsiteY3" fmla="*/ 1703593 h 1703593"/>
                <a:gd name="connsiteX0" fmla="*/ 0 w 5364777"/>
                <a:gd name="connsiteY0" fmla="*/ 1543407 h 1703593"/>
                <a:gd name="connsiteX1" fmla="*/ 5362182 w 5364777"/>
                <a:gd name="connsiteY1" fmla="*/ 0 h 1703593"/>
                <a:gd name="connsiteX2" fmla="*/ 5364777 w 5364777"/>
                <a:gd name="connsiteY2" fmla="*/ 1703593 h 1703593"/>
                <a:gd name="connsiteX3" fmla="*/ 0 w 5364777"/>
                <a:gd name="connsiteY3" fmla="*/ 1543407 h 1703593"/>
                <a:gd name="connsiteX0" fmla="*/ 0 w 5364777"/>
                <a:gd name="connsiteY0" fmla="*/ 1543407 h 1703593"/>
                <a:gd name="connsiteX1" fmla="*/ 5362182 w 5364777"/>
                <a:gd name="connsiteY1" fmla="*/ 0 h 1703593"/>
                <a:gd name="connsiteX2" fmla="*/ 5364777 w 5364777"/>
                <a:gd name="connsiteY2" fmla="*/ 1703593 h 1703593"/>
                <a:gd name="connsiteX3" fmla="*/ 0 w 5364777"/>
                <a:gd name="connsiteY3" fmla="*/ 1543407 h 1703593"/>
                <a:gd name="connsiteX0" fmla="*/ 0 w 5364777"/>
                <a:gd name="connsiteY0" fmla="*/ 1543407 h 1703593"/>
                <a:gd name="connsiteX1" fmla="*/ 5362182 w 5364777"/>
                <a:gd name="connsiteY1" fmla="*/ 0 h 1703593"/>
                <a:gd name="connsiteX2" fmla="*/ 5364777 w 5364777"/>
                <a:gd name="connsiteY2" fmla="*/ 1703593 h 1703593"/>
                <a:gd name="connsiteX3" fmla="*/ 0 w 5364777"/>
                <a:gd name="connsiteY3" fmla="*/ 1543407 h 1703593"/>
                <a:gd name="connsiteX0" fmla="*/ 0 w 5364777"/>
                <a:gd name="connsiteY0" fmla="*/ 1543407 h 1703593"/>
                <a:gd name="connsiteX1" fmla="*/ 5362182 w 5364777"/>
                <a:gd name="connsiteY1" fmla="*/ 0 h 1703593"/>
                <a:gd name="connsiteX2" fmla="*/ 5364777 w 5364777"/>
                <a:gd name="connsiteY2" fmla="*/ 1703593 h 1703593"/>
                <a:gd name="connsiteX3" fmla="*/ 0 w 5364777"/>
                <a:gd name="connsiteY3" fmla="*/ 1543407 h 1703593"/>
                <a:gd name="connsiteX0" fmla="*/ 0 w 5364777"/>
                <a:gd name="connsiteY0" fmla="*/ 1543407 h 1703593"/>
                <a:gd name="connsiteX1" fmla="*/ 5362182 w 5364777"/>
                <a:gd name="connsiteY1" fmla="*/ 0 h 1703593"/>
                <a:gd name="connsiteX2" fmla="*/ 5364777 w 5364777"/>
                <a:gd name="connsiteY2" fmla="*/ 1703593 h 1703593"/>
                <a:gd name="connsiteX3" fmla="*/ 0 w 5364777"/>
                <a:gd name="connsiteY3" fmla="*/ 1543407 h 1703593"/>
                <a:gd name="connsiteX0" fmla="*/ 0 w 5362182"/>
                <a:gd name="connsiteY0" fmla="*/ 1543407 h 1543407"/>
                <a:gd name="connsiteX1" fmla="*/ 5362182 w 5362182"/>
                <a:gd name="connsiteY1" fmla="*/ 0 h 1543407"/>
                <a:gd name="connsiteX2" fmla="*/ 5318056 w 5362182"/>
                <a:gd name="connsiteY2" fmla="*/ 1336498 h 1543407"/>
                <a:gd name="connsiteX3" fmla="*/ 0 w 5362182"/>
                <a:gd name="connsiteY3" fmla="*/ 1543407 h 1543407"/>
                <a:gd name="connsiteX0" fmla="*/ 0 w 5362182"/>
                <a:gd name="connsiteY0" fmla="*/ 1543407 h 1543407"/>
                <a:gd name="connsiteX1" fmla="*/ 5362182 w 5362182"/>
                <a:gd name="connsiteY1" fmla="*/ 0 h 1543407"/>
                <a:gd name="connsiteX2" fmla="*/ 5358102 w 5362182"/>
                <a:gd name="connsiteY2" fmla="*/ 1543406 h 1543407"/>
                <a:gd name="connsiteX3" fmla="*/ 0 w 5362182"/>
                <a:gd name="connsiteY3" fmla="*/ 1543407 h 1543407"/>
              </a:gdLst>
              <a:ahLst/>
              <a:cxnLst>
                <a:cxn ang="0">
                  <a:pos x="connsiteX0" y="connsiteY0"/>
                </a:cxn>
                <a:cxn ang="0">
                  <a:pos x="connsiteX1" y="connsiteY1"/>
                </a:cxn>
                <a:cxn ang="0">
                  <a:pos x="connsiteX2" y="connsiteY2"/>
                </a:cxn>
                <a:cxn ang="0">
                  <a:pos x="connsiteX3" y="connsiteY3"/>
                </a:cxn>
              </a:cxnLst>
              <a:rect l="l" t="t" r="r" b="b"/>
              <a:pathLst>
                <a:path w="5362182" h="1543407">
                  <a:moveTo>
                    <a:pt x="0" y="1543407"/>
                  </a:moveTo>
                  <a:cubicBezTo>
                    <a:pt x="2875329" y="1262545"/>
                    <a:pt x="4349024" y="774773"/>
                    <a:pt x="5362182" y="0"/>
                  </a:cubicBezTo>
                  <a:lnTo>
                    <a:pt x="5358102" y="1543406"/>
                  </a:lnTo>
                  <a:lnTo>
                    <a:pt x="0" y="15434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FA8B54E-64CB-D4F2-D69D-85D0DEBD4C83}"/>
                </a:ext>
              </a:extLst>
            </p:cNvPr>
            <p:cNvSpPr/>
            <p:nvPr/>
          </p:nvSpPr>
          <p:spPr>
            <a:xfrm>
              <a:off x="5650355" y="5546323"/>
              <a:ext cx="5366300" cy="233751"/>
            </a:xfrm>
            <a:prstGeom prst="rect">
              <a:avLst/>
            </a:prstGeom>
            <a:solidFill>
              <a:srgbClr val="6EC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11">
              <a:extLst>
                <a:ext uri="{FF2B5EF4-FFF2-40B4-BE49-F238E27FC236}">
                  <a16:creationId xmlns:a16="http://schemas.microsoft.com/office/drawing/2014/main" id="{C5F4EF44-7D94-C2E4-2F27-17FFA513C920}"/>
                </a:ext>
              </a:extLst>
            </p:cNvPr>
            <p:cNvSpPr txBox="1">
              <a:spLocks/>
            </p:cNvSpPr>
            <p:nvPr/>
          </p:nvSpPr>
          <p:spPr>
            <a:xfrm>
              <a:off x="9703682" y="4676874"/>
              <a:ext cx="1156682" cy="536575"/>
            </a:xfrm>
            <a:prstGeom prst="rect">
              <a:avLst/>
            </a:prstGeom>
          </p:spPr>
          <p:txBody>
            <a:bodyPr vert="horz" lIns="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400" b="1" i="0" kern="1200">
                  <a:solidFill>
                    <a:srgbClr val="141A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s-MX" sz="1000">
                  <a:solidFill>
                    <a:schemeClr val="bg1"/>
                  </a:solidFill>
                  <a:latin typeface="Arial"/>
                  <a:cs typeface="Arial"/>
                </a:rPr>
                <a:t>CRECIMIENTO DE CAPITALIZACIÓN</a:t>
              </a:r>
            </a:p>
          </p:txBody>
        </p:sp>
        <p:sp>
          <p:nvSpPr>
            <p:cNvPr id="29" name="Text Placeholder 11">
              <a:extLst>
                <a:ext uri="{FF2B5EF4-FFF2-40B4-BE49-F238E27FC236}">
                  <a16:creationId xmlns:a16="http://schemas.microsoft.com/office/drawing/2014/main" id="{690FDD25-18E8-87A1-9FF8-90F0EF98D969}"/>
                </a:ext>
              </a:extLst>
            </p:cNvPr>
            <p:cNvSpPr txBox="1">
              <a:spLocks/>
            </p:cNvSpPr>
            <p:nvPr/>
          </p:nvSpPr>
          <p:spPr>
            <a:xfrm>
              <a:off x="7694421" y="5630633"/>
              <a:ext cx="3255524" cy="311806"/>
            </a:xfrm>
            <a:prstGeom prst="rect">
              <a:avLst/>
            </a:prstGeom>
          </p:spPr>
          <p:txBody>
            <a:bodyPr vert="horz" lIns="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400" b="1" i="0" kern="1200">
                  <a:solidFill>
                    <a:srgbClr val="141A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s-MX" sz="1000">
                  <a:solidFill>
                    <a:schemeClr val="bg1"/>
                  </a:solidFill>
                </a:rPr>
                <a:t>CAPITAL </a:t>
              </a:r>
              <a:r>
                <a:rPr lang="es-MX" sz="1000" b="0">
                  <a:solidFill>
                    <a:schemeClr val="bg1"/>
                  </a:solidFill>
                </a:rPr>
                <a:t>Inversión inicial de $3,000</a:t>
              </a:r>
            </a:p>
            <a:p>
              <a:pPr algn="r"/>
              <a:endParaRPr lang="en-US" sz="1000" dirty="0">
                <a:solidFill>
                  <a:schemeClr val="bg1"/>
                </a:solidFill>
              </a:endParaRPr>
            </a:p>
          </p:txBody>
        </p:sp>
        <p:sp>
          <p:nvSpPr>
            <p:cNvPr id="30" name="Text Placeholder 11">
              <a:extLst>
                <a:ext uri="{FF2B5EF4-FFF2-40B4-BE49-F238E27FC236}">
                  <a16:creationId xmlns:a16="http://schemas.microsoft.com/office/drawing/2014/main" id="{34E33B5E-8967-D02D-D79C-B97CB387D3C1}"/>
                </a:ext>
              </a:extLst>
            </p:cNvPr>
            <p:cNvSpPr txBox="1">
              <a:spLocks/>
            </p:cNvSpPr>
            <p:nvPr/>
          </p:nvSpPr>
          <p:spPr>
            <a:xfrm>
              <a:off x="9703683" y="3392736"/>
              <a:ext cx="1246262" cy="536575"/>
            </a:xfrm>
            <a:prstGeom prst="rect">
              <a:avLst/>
            </a:prstGeom>
          </p:spPr>
          <p:txBody>
            <a:bodyPr vert="horz" lIns="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400" b="1" i="0" kern="1200">
                  <a:solidFill>
                    <a:srgbClr val="141A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s-MX" sz="1000" dirty="0">
                  <a:solidFill>
                    <a:srgbClr val="0047BB"/>
                  </a:solidFill>
                </a:rPr>
                <a:t>GRANDES BENEFICIOS</a:t>
              </a:r>
            </a:p>
          </p:txBody>
        </p:sp>
        <p:sp>
          <p:nvSpPr>
            <p:cNvPr id="31" name="Text Placeholder 11">
              <a:extLst>
                <a:ext uri="{FF2B5EF4-FFF2-40B4-BE49-F238E27FC236}">
                  <a16:creationId xmlns:a16="http://schemas.microsoft.com/office/drawing/2014/main" id="{602FF319-66A6-533E-80D4-15F86EF131C4}"/>
                </a:ext>
              </a:extLst>
            </p:cNvPr>
            <p:cNvSpPr txBox="1">
              <a:spLocks/>
            </p:cNvSpPr>
            <p:nvPr/>
          </p:nvSpPr>
          <p:spPr>
            <a:xfrm>
              <a:off x="5813825" y="3688702"/>
              <a:ext cx="1664094" cy="802665"/>
            </a:xfrm>
            <a:prstGeom prst="rect">
              <a:avLst/>
            </a:prstGeom>
          </p:spPr>
          <p:txBody>
            <a:bodyPr vert="horz" lIns="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400" b="1" i="0" kern="1200">
                  <a:solidFill>
                    <a:srgbClr val="141A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200" dirty="0">
                  <a:solidFill>
                    <a:schemeClr val="tx1"/>
                  </a:solidFill>
                  <a:latin typeface="Arial"/>
                  <a:cs typeface="Arial"/>
                </a:rPr>
                <a:t>Crecimiento de capitalización</a:t>
              </a:r>
              <a:br>
                <a:rPr lang="es-MX" sz="1200" dirty="0">
                  <a:solidFill>
                    <a:schemeClr val="tx1"/>
                  </a:solidFill>
                  <a:latin typeface="Arial"/>
                  <a:cs typeface="Arial"/>
                </a:rPr>
              </a:br>
              <a:r>
                <a:rPr lang="es-MX" sz="1200" b="0" dirty="0">
                  <a:solidFill>
                    <a:schemeClr val="tx1"/>
                  </a:solidFill>
                  <a:latin typeface="Arial"/>
                  <a:cs typeface="Arial"/>
                </a:rPr>
                <a:t>7 % durante 30 años</a:t>
              </a:r>
            </a:p>
          </p:txBody>
        </p:sp>
      </p:grpSp>
      <p:sp>
        <p:nvSpPr>
          <p:cNvPr id="47" name="Content Placeholder 7">
            <a:extLst>
              <a:ext uri="{FF2B5EF4-FFF2-40B4-BE49-F238E27FC236}">
                <a16:creationId xmlns:a16="http://schemas.microsoft.com/office/drawing/2014/main" id="{7D249D20-5AD5-F7A7-4BAE-27665B908C19}"/>
              </a:ext>
            </a:extLst>
          </p:cNvPr>
          <p:cNvSpPr>
            <a:spLocks noGrp="1"/>
          </p:cNvSpPr>
          <p:nvPr>
            <p:ph idx="1"/>
          </p:nvPr>
        </p:nvSpPr>
        <p:spPr>
          <a:xfrm>
            <a:off x="660386" y="2074488"/>
            <a:ext cx="2415172" cy="2572704"/>
          </a:xfrm>
        </p:spPr>
        <p:txBody>
          <a:bodyPr anchor="ctr"/>
          <a:lstStyle/>
          <a:p>
            <a:pPr marL="0" indent="0">
              <a:buFont typeface="Arial" panose="020B0604020202020204" pitchFamily="34" charset="0"/>
              <a:buNone/>
            </a:pPr>
            <a:r>
              <a:rPr lang="es-MX" dirty="0"/>
              <a:t>El tiempo </a:t>
            </a:r>
            <a:br>
              <a:rPr lang="es-MX" dirty="0"/>
            </a:br>
            <a:r>
              <a:rPr lang="es-MX" dirty="0"/>
              <a:t>te permite                                                       aprovechar la                                                         capitalización </a:t>
            </a:r>
          </a:p>
        </p:txBody>
      </p:sp>
      <p:sp>
        <p:nvSpPr>
          <p:cNvPr id="2" name="Title 3">
            <a:extLst>
              <a:ext uri="{FF2B5EF4-FFF2-40B4-BE49-F238E27FC236}">
                <a16:creationId xmlns:a16="http://schemas.microsoft.com/office/drawing/2014/main" id="{341F91C0-3CCA-5DB8-8AAB-0419A6E3DD46}"/>
              </a:ext>
            </a:extLst>
          </p:cNvPr>
          <p:cNvSpPr txBox="1">
            <a:spLocks/>
          </p:cNvSpPr>
          <p:nvPr/>
        </p:nvSpPr>
        <p:spPr>
          <a:xfrm>
            <a:off x="2004555" y="1110520"/>
            <a:ext cx="8182891" cy="1169556"/>
          </a:xfrm>
          <a:prstGeom prst="rect">
            <a:avLst/>
          </a:prstGeom>
        </p:spPr>
        <p:txBody>
          <a:bodyPr vert="horz" lIns="0" tIns="45720" rIns="0" bIns="45720" rtlCol="0" anchor="t">
            <a:noAutofit/>
          </a:bodyPr>
          <a:lstStyle>
            <a:lvl1pPr algn="ctr" defTabSz="914400" rtl="0" eaLnBrk="1" latinLnBrk="0" hangingPunct="1">
              <a:lnSpc>
                <a:spcPct val="90000"/>
              </a:lnSpc>
              <a:spcBef>
                <a:spcPct val="0"/>
              </a:spcBef>
              <a:buNone/>
              <a:defRPr sz="3200" b="1" i="0" kern="1200">
                <a:solidFill>
                  <a:srgbClr val="0047BB"/>
                </a:solidFill>
                <a:latin typeface="Georgia" panose="02040502050405020303" pitchFamily="18" charset="0"/>
                <a:ea typeface="+mj-ea"/>
                <a:cs typeface="Arial" panose="020B0604020202020204" pitchFamily="34" charset="0"/>
              </a:defRPr>
            </a:lvl1pPr>
          </a:lstStyle>
          <a:p>
            <a:r>
              <a:rPr lang="es-MX" sz="4400"/>
              <a:t>Capitalización</a:t>
            </a:r>
          </a:p>
        </p:txBody>
      </p:sp>
      <p:sp>
        <p:nvSpPr>
          <p:cNvPr id="4" name="TextBox 3">
            <a:extLst>
              <a:ext uri="{FF2B5EF4-FFF2-40B4-BE49-F238E27FC236}">
                <a16:creationId xmlns:a16="http://schemas.microsoft.com/office/drawing/2014/main" id="{37693793-8CB3-56FF-7CF2-25CEA99D2C7E}"/>
              </a:ext>
            </a:extLst>
          </p:cNvPr>
          <p:cNvSpPr txBox="1"/>
          <p:nvPr/>
        </p:nvSpPr>
        <p:spPr>
          <a:xfrm>
            <a:off x="1594055" y="6050619"/>
            <a:ext cx="9610579" cy="553998"/>
          </a:xfrm>
          <a:prstGeom prst="rect">
            <a:avLst/>
          </a:prstGeom>
          <a:noFill/>
        </p:spPr>
        <p:txBody>
          <a:bodyPr wrap="square">
            <a:spAutoFit/>
          </a:bodyPr>
          <a:lstStyle/>
          <a:p>
            <a:r>
              <a:rPr lang="es-MX" sz="1000"/>
              <a:t>Esta ilustración es un cálculo de capitalización hipotético. No tiene la intención de servir como una proyección o predicción de los resultados de ninguna inversión específica. Las inversiones no están garantizadas. Dependiendo de tus inversiones subyacentes, tu rendimiento puede ser mayor o menor. Interés capitalizado anualmente basado en contribuciones al principio del año. En este ejemplo no se reflejan impuestos o cuotas, lo cual reduciría los resultados mostrados.</a:t>
            </a:r>
          </a:p>
        </p:txBody>
      </p:sp>
    </p:spTree>
    <p:extLst>
      <p:ext uri="{BB962C8B-B14F-4D97-AF65-F5344CB8AC3E}">
        <p14:creationId xmlns:p14="http://schemas.microsoft.com/office/powerpoint/2010/main" val="2987053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E72ED49-F274-B6ED-B137-0FD8EC89E97A}"/>
              </a:ext>
            </a:extLst>
          </p:cNvPr>
          <p:cNvSpPr>
            <a:spLocks noGrp="1"/>
          </p:cNvSpPr>
          <p:nvPr>
            <p:ph idx="1"/>
          </p:nvPr>
        </p:nvSpPr>
        <p:spPr>
          <a:xfrm>
            <a:off x="1097428" y="2195167"/>
            <a:ext cx="5438284" cy="3920399"/>
          </a:xfrm>
        </p:spPr>
        <p:txBody>
          <a:bodyPr>
            <a:normAutofit/>
          </a:bodyPr>
          <a:lstStyle/>
          <a:p>
            <a:r>
              <a:rPr lang="es-MX" dirty="0"/>
              <a:t>Muchos planes pagan una contribución correspondiente de la compañía </a:t>
            </a:r>
            <a:br>
              <a:rPr lang="es-MX" dirty="0"/>
            </a:br>
            <a:r>
              <a:rPr lang="es-MX" dirty="0"/>
              <a:t>o contribución de reparto de utilidades</a:t>
            </a:r>
          </a:p>
          <a:p>
            <a:r>
              <a:rPr lang="es-MX" dirty="0"/>
              <a:t>Las contribuciones correspondientes del empleador son dinero que tu empleador contribuye que puede ayudarte a alcanzar tus objetivos de retiro </a:t>
            </a:r>
          </a:p>
          <a:p>
            <a:r>
              <a:rPr lang="es-MX" dirty="0"/>
              <a:t>Ejemplo: El empleador hace una contribución correspondiente del 50 % del primer 6 % que contribuye el empleado </a:t>
            </a:r>
          </a:p>
          <a:p>
            <a:r>
              <a:rPr lang="es-MX" dirty="0"/>
              <a:t>Contribuir con al menos hasta la contribución correspondiente te permite aprovechar este beneficio </a:t>
            </a:r>
          </a:p>
        </p:txBody>
      </p:sp>
      <p:sp>
        <p:nvSpPr>
          <p:cNvPr id="9" name="Title 3">
            <a:extLst>
              <a:ext uri="{FF2B5EF4-FFF2-40B4-BE49-F238E27FC236}">
                <a16:creationId xmlns:a16="http://schemas.microsoft.com/office/drawing/2014/main" id="{7AFFF090-886A-FC49-D5E6-1461D2B2FFFC}"/>
              </a:ext>
            </a:extLst>
          </p:cNvPr>
          <p:cNvSpPr txBox="1">
            <a:spLocks/>
          </p:cNvSpPr>
          <p:nvPr/>
        </p:nvSpPr>
        <p:spPr>
          <a:xfrm>
            <a:off x="1400175" y="890390"/>
            <a:ext cx="9319532" cy="1169556"/>
          </a:xfrm>
          <a:prstGeom prst="rect">
            <a:avLst/>
          </a:prstGeom>
        </p:spPr>
        <p:txBody>
          <a:bodyPr vert="horz" lIns="0" tIns="45720" rIns="0" bIns="45720" rtlCol="0" anchor="t">
            <a:noAutofit/>
          </a:bodyPr>
          <a:lstStyle>
            <a:lvl1pPr algn="ctr" defTabSz="914400" rtl="0" eaLnBrk="1" latinLnBrk="0" hangingPunct="1">
              <a:lnSpc>
                <a:spcPct val="90000"/>
              </a:lnSpc>
              <a:spcBef>
                <a:spcPct val="0"/>
              </a:spcBef>
              <a:buNone/>
              <a:defRPr sz="3200" b="1" i="0" kern="1200">
                <a:solidFill>
                  <a:srgbClr val="0047BB"/>
                </a:solidFill>
                <a:latin typeface="Georgia" panose="02040502050405020303" pitchFamily="18" charset="0"/>
                <a:ea typeface="+mj-ea"/>
                <a:cs typeface="Arial" panose="020B0604020202020204" pitchFamily="34" charset="0"/>
              </a:defRPr>
            </a:lvl1pPr>
          </a:lstStyle>
          <a:p>
            <a:r>
              <a:rPr lang="es-MX" sz="4400" dirty="0"/>
              <a:t>Contribución correspondiente del empleador</a:t>
            </a:r>
          </a:p>
        </p:txBody>
      </p:sp>
      <p:pic>
        <p:nvPicPr>
          <p:cNvPr id="3" name="Picture 2" descr="A blue piggy bank on a black background&#10;&#10;Description automatically generated">
            <a:extLst>
              <a:ext uri="{FF2B5EF4-FFF2-40B4-BE49-F238E27FC236}">
                <a16:creationId xmlns:a16="http://schemas.microsoft.com/office/drawing/2014/main" id="{FFB8EBB4-5370-BAF2-2E0B-7A499CE48A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1207" y="1803400"/>
            <a:ext cx="3238500" cy="3251200"/>
          </a:xfrm>
          <a:prstGeom prst="rect">
            <a:avLst/>
          </a:prstGeom>
        </p:spPr>
      </p:pic>
    </p:spTree>
    <p:extLst>
      <p:ext uri="{BB962C8B-B14F-4D97-AF65-F5344CB8AC3E}">
        <p14:creationId xmlns:p14="http://schemas.microsoft.com/office/powerpoint/2010/main" val="169691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6146A1-48F3-6F7B-8262-7932AF7C0786}"/>
              </a:ext>
            </a:extLst>
          </p:cNvPr>
          <p:cNvSpPr>
            <a:spLocks noGrp="1"/>
          </p:cNvSpPr>
          <p:nvPr>
            <p:ph type="title"/>
          </p:nvPr>
        </p:nvSpPr>
        <p:spPr>
          <a:xfrm>
            <a:off x="1496411" y="1108320"/>
            <a:ext cx="9199178" cy="1208172"/>
          </a:xfrm>
        </p:spPr>
        <p:txBody>
          <a:bodyPr>
            <a:noAutofit/>
          </a:bodyPr>
          <a:lstStyle/>
          <a:p>
            <a:r>
              <a:rPr lang="es-MX" sz="4400"/>
              <a:t>¿Cuánto puedes contribuir? </a:t>
            </a:r>
          </a:p>
        </p:txBody>
      </p:sp>
      <p:sp>
        <p:nvSpPr>
          <p:cNvPr id="9" name="Content Placeholder 3">
            <a:extLst>
              <a:ext uri="{FF2B5EF4-FFF2-40B4-BE49-F238E27FC236}">
                <a16:creationId xmlns:a16="http://schemas.microsoft.com/office/drawing/2014/main" id="{0BC36BA5-C264-DF2F-321A-6EF9C7CB92BC}"/>
              </a:ext>
            </a:extLst>
          </p:cNvPr>
          <p:cNvSpPr txBox="1">
            <a:spLocks/>
          </p:cNvSpPr>
          <p:nvPr/>
        </p:nvSpPr>
        <p:spPr>
          <a:xfrm>
            <a:off x="6146416" y="3689867"/>
            <a:ext cx="4263239" cy="22236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Font typeface="Arial" panose="020B0604020202020204" pitchFamily="34" charset="0"/>
              <a:buNone/>
            </a:pPr>
            <a:r>
              <a:rPr lang="es-MX" sz="2000">
                <a:solidFill>
                  <a:schemeClr val="bg1"/>
                </a:solidFill>
                <a:cs typeface="Arial" panose="020B0604020202020204" pitchFamily="34" charset="0"/>
              </a:rPr>
              <a:t>Las personas mayores de 50 años pueden contribuir $7,500 adicionales por año como una contribución para ponerse al día, con un límite total de $30,000 para 2023 </a:t>
            </a:r>
            <a:r>
              <a:rPr lang="es-MX" sz="2000" i="1" baseline="30000">
                <a:solidFill>
                  <a:schemeClr val="bg1"/>
                </a:solidFill>
              </a:rPr>
              <a:t> </a:t>
            </a:r>
          </a:p>
        </p:txBody>
      </p:sp>
      <p:sp>
        <p:nvSpPr>
          <p:cNvPr id="12" name="Rectangle 11">
            <a:extLst>
              <a:ext uri="{FF2B5EF4-FFF2-40B4-BE49-F238E27FC236}">
                <a16:creationId xmlns:a16="http://schemas.microsoft.com/office/drawing/2014/main" id="{7FA5E240-6085-3825-4B86-386D53500DA5}"/>
              </a:ext>
            </a:extLst>
          </p:cNvPr>
          <p:cNvSpPr/>
          <p:nvPr/>
        </p:nvSpPr>
        <p:spPr>
          <a:xfrm>
            <a:off x="2134050" y="3689867"/>
            <a:ext cx="3123378" cy="707886"/>
          </a:xfrm>
          <a:prstGeom prst="rect">
            <a:avLst/>
          </a:prstGeom>
        </p:spPr>
        <p:txBody>
          <a:bodyPr wrap="square">
            <a:spAutoFit/>
          </a:bodyPr>
          <a:lstStyle/>
          <a:p>
            <a:pPr algn="ctr"/>
            <a:r>
              <a:rPr lang="es-MX" sz="2000">
                <a:solidFill>
                  <a:schemeClr val="bg1"/>
                </a:solidFill>
                <a:cs typeface="Arial" panose="020B0604020202020204" pitchFamily="34" charset="0"/>
              </a:rPr>
              <a:t>El límite de diferimiento salarial de 2023 para muchos planes </a:t>
            </a:r>
            <a:r>
              <a:rPr lang="es-MX" sz="2000" baseline="30000">
                <a:solidFill>
                  <a:schemeClr val="bg1"/>
                </a:solidFill>
                <a:cs typeface="Arial" panose="020B0604020202020204" pitchFamily="34" charset="0"/>
              </a:rPr>
              <a:t>1</a:t>
            </a:r>
          </a:p>
        </p:txBody>
      </p:sp>
      <p:sp>
        <p:nvSpPr>
          <p:cNvPr id="13" name="Rectangle 12">
            <a:extLst>
              <a:ext uri="{FF2B5EF4-FFF2-40B4-BE49-F238E27FC236}">
                <a16:creationId xmlns:a16="http://schemas.microsoft.com/office/drawing/2014/main" id="{3F716934-5331-7F9B-8DFF-34B1A25C205C}"/>
              </a:ext>
            </a:extLst>
          </p:cNvPr>
          <p:cNvSpPr/>
          <p:nvPr/>
        </p:nvSpPr>
        <p:spPr>
          <a:xfrm>
            <a:off x="6759037" y="2674204"/>
            <a:ext cx="3344245" cy="923330"/>
          </a:xfrm>
          <a:prstGeom prst="rect">
            <a:avLst/>
          </a:prstGeom>
        </p:spPr>
        <p:txBody>
          <a:bodyPr wrap="square">
            <a:spAutoFit/>
          </a:bodyPr>
          <a:lstStyle/>
          <a:p>
            <a:pPr algn="ctr"/>
            <a:r>
              <a:rPr lang="es-MX" sz="5400" b="1">
                <a:solidFill>
                  <a:schemeClr val="accent2"/>
                </a:solidFill>
                <a:latin typeface="Arial" panose="020B0604020202020204" pitchFamily="34" charset="0"/>
                <a:cs typeface="Arial" panose="020B0604020202020204" pitchFamily="34" charset="0"/>
              </a:rPr>
              <a:t>$30,000 </a:t>
            </a:r>
          </a:p>
        </p:txBody>
      </p:sp>
      <p:sp>
        <p:nvSpPr>
          <p:cNvPr id="17" name="Rectangle 16">
            <a:extLst>
              <a:ext uri="{FF2B5EF4-FFF2-40B4-BE49-F238E27FC236}">
                <a16:creationId xmlns:a16="http://schemas.microsoft.com/office/drawing/2014/main" id="{A0C7BDF7-585B-6B1D-18EC-FCC928EBB68F}"/>
              </a:ext>
            </a:extLst>
          </p:cNvPr>
          <p:cNvSpPr/>
          <p:nvPr/>
        </p:nvSpPr>
        <p:spPr>
          <a:xfrm>
            <a:off x="2027481" y="2674204"/>
            <a:ext cx="3344245" cy="923330"/>
          </a:xfrm>
          <a:prstGeom prst="rect">
            <a:avLst/>
          </a:prstGeom>
        </p:spPr>
        <p:txBody>
          <a:bodyPr wrap="square">
            <a:spAutoFit/>
          </a:bodyPr>
          <a:lstStyle/>
          <a:p>
            <a:pPr algn="ctr"/>
            <a:r>
              <a:rPr lang="es-MX" sz="5400" b="1">
                <a:solidFill>
                  <a:schemeClr val="accent2"/>
                </a:solidFill>
                <a:latin typeface="Arial" panose="020B0604020202020204" pitchFamily="34" charset="0"/>
                <a:cs typeface="Arial" panose="020B0604020202020204" pitchFamily="34" charset="0"/>
              </a:rPr>
              <a:t>$22,500 </a:t>
            </a:r>
          </a:p>
        </p:txBody>
      </p:sp>
      <p:sp>
        <p:nvSpPr>
          <p:cNvPr id="2" name="TextBox 1">
            <a:extLst>
              <a:ext uri="{FF2B5EF4-FFF2-40B4-BE49-F238E27FC236}">
                <a16:creationId xmlns:a16="http://schemas.microsoft.com/office/drawing/2014/main" id="{5541CE5F-9A86-491C-B0DB-0A3A1DA7CDDC}"/>
              </a:ext>
            </a:extLst>
          </p:cNvPr>
          <p:cNvSpPr txBox="1"/>
          <p:nvPr/>
        </p:nvSpPr>
        <p:spPr>
          <a:xfrm>
            <a:off x="1570974" y="6196238"/>
            <a:ext cx="9905405" cy="246221"/>
          </a:xfrm>
          <a:prstGeom prst="rect">
            <a:avLst/>
          </a:prstGeom>
          <a:noFill/>
        </p:spPr>
        <p:txBody>
          <a:bodyPr wrap="square" rtlCol="0">
            <a:spAutoFit/>
          </a:bodyPr>
          <a:lstStyle/>
          <a:p>
            <a:r>
              <a:rPr lang="es-MX" sz="1000" baseline="30000">
                <a:solidFill>
                  <a:schemeClr val="bg1"/>
                </a:solidFill>
                <a:latin typeface="Arial" panose="020B0604020202020204" pitchFamily="34" charset="0"/>
                <a:cs typeface="Arial" panose="020B0604020202020204" pitchFamily="34" charset="0"/>
              </a:rPr>
              <a:t>1 </a:t>
            </a:r>
            <a:r>
              <a:rPr lang="es-MX" sz="1000">
                <a:solidFill>
                  <a:schemeClr val="bg1"/>
                </a:solidFill>
                <a:latin typeface="Arial" panose="020B0604020202020204" pitchFamily="34" charset="0"/>
                <a:cs typeface="Arial" panose="020B0604020202020204" pitchFamily="34" charset="0"/>
              </a:rPr>
              <a:t>El límite de diferimiento salarial se ajusta de manera anual</a:t>
            </a:r>
          </a:p>
        </p:txBody>
      </p:sp>
      <p:cxnSp>
        <p:nvCxnSpPr>
          <p:cNvPr id="4" name="Straight Connector 3">
            <a:extLst>
              <a:ext uri="{FF2B5EF4-FFF2-40B4-BE49-F238E27FC236}">
                <a16:creationId xmlns:a16="http://schemas.microsoft.com/office/drawing/2014/main" id="{D2D61CB4-4632-3AF8-3D8C-8CB3CED3F966}"/>
              </a:ext>
              <a:ext uri="{C183D7F6-B498-43B3-948B-1728B52AA6E4}">
                <adec:decorative xmlns:adec="http://schemas.microsoft.com/office/drawing/2017/decorative" val="1"/>
              </a:ext>
            </a:extLst>
          </p:cNvPr>
          <p:cNvCxnSpPr>
            <a:cxnSpLocks/>
          </p:cNvCxnSpPr>
          <p:nvPr/>
        </p:nvCxnSpPr>
        <p:spPr>
          <a:xfrm>
            <a:off x="5910405" y="2703826"/>
            <a:ext cx="0" cy="2680974"/>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18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4F44DB0-6012-E173-34F9-9222C52C534D}"/>
              </a:ext>
              <a:ext uri="{C183D7F6-B498-43B3-948B-1728B52AA6E4}">
                <adec:decorative xmlns:adec="http://schemas.microsoft.com/office/drawing/2017/decorative" val="1"/>
              </a:ext>
            </a:extLst>
          </p:cNvPr>
          <p:cNvCxnSpPr>
            <a:cxnSpLocks/>
          </p:cNvCxnSpPr>
          <p:nvPr/>
        </p:nvCxnSpPr>
        <p:spPr>
          <a:xfrm>
            <a:off x="7870116" y="2568530"/>
            <a:ext cx="0" cy="260037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09389A15-6E41-7376-6A55-146D9BE20A19}"/>
              </a:ext>
            </a:extLst>
          </p:cNvPr>
          <p:cNvSpPr>
            <a:spLocks noGrp="1"/>
          </p:cNvSpPr>
          <p:nvPr>
            <p:ph type="title"/>
          </p:nvPr>
        </p:nvSpPr>
        <p:spPr>
          <a:xfrm>
            <a:off x="1492450" y="1048205"/>
            <a:ext cx="9199178" cy="595493"/>
          </a:xfrm>
        </p:spPr>
        <p:txBody>
          <a:bodyPr>
            <a:noAutofit/>
          </a:bodyPr>
          <a:lstStyle/>
          <a:p>
            <a:r>
              <a:rPr lang="es-MX" sz="4400"/>
              <a:t>Formas de ahorrar más: </a:t>
            </a:r>
          </a:p>
        </p:txBody>
      </p:sp>
      <p:sp>
        <p:nvSpPr>
          <p:cNvPr id="8" name="TextBox 7">
            <a:extLst>
              <a:ext uri="{FF2B5EF4-FFF2-40B4-BE49-F238E27FC236}">
                <a16:creationId xmlns:a16="http://schemas.microsoft.com/office/drawing/2014/main" id="{D2FB4216-1614-9FD7-B029-065F48134A58}"/>
              </a:ext>
            </a:extLst>
          </p:cNvPr>
          <p:cNvSpPr txBox="1"/>
          <p:nvPr/>
        </p:nvSpPr>
        <p:spPr>
          <a:xfrm>
            <a:off x="8423267" y="4217559"/>
            <a:ext cx="2893015" cy="923330"/>
          </a:xfrm>
          <a:prstGeom prst="rect">
            <a:avLst/>
          </a:prstGeom>
          <a:noFill/>
          <a:ln>
            <a:noFill/>
          </a:ln>
        </p:spPr>
        <p:txBody>
          <a:bodyPr wrap="square" lIns="0" tIns="0" rIns="0" bIns="0" rtlCol="0" anchor="t" anchorCtr="0">
            <a:spAutoFit/>
          </a:bodyPr>
          <a:lstStyle/>
          <a:p>
            <a:pPr algn="ctr"/>
            <a:r>
              <a:rPr lang="es-MX" sz="2000" b="1" dirty="0">
                <a:solidFill>
                  <a:schemeClr val="accent2"/>
                </a:solidFill>
              </a:rPr>
              <a:t>Aumenta tus ahorros después de pagar</a:t>
            </a:r>
            <a:br>
              <a:rPr lang="es-MX" sz="2000" b="1" dirty="0">
                <a:solidFill>
                  <a:schemeClr val="accent2"/>
                </a:solidFill>
              </a:rPr>
            </a:br>
            <a:r>
              <a:rPr lang="es-MX" sz="2000" b="1" dirty="0">
                <a:solidFill>
                  <a:schemeClr val="accent2"/>
                </a:solidFill>
              </a:rPr>
              <a:t>una deuda </a:t>
            </a:r>
          </a:p>
        </p:txBody>
      </p:sp>
      <p:sp>
        <p:nvSpPr>
          <p:cNvPr id="9" name="TextBox 8">
            <a:extLst>
              <a:ext uri="{FF2B5EF4-FFF2-40B4-BE49-F238E27FC236}">
                <a16:creationId xmlns:a16="http://schemas.microsoft.com/office/drawing/2014/main" id="{A2CE381B-436A-61E8-98B7-6BFBF0EA3AC8}"/>
              </a:ext>
            </a:extLst>
          </p:cNvPr>
          <p:cNvSpPr txBox="1"/>
          <p:nvPr/>
        </p:nvSpPr>
        <p:spPr>
          <a:xfrm>
            <a:off x="877142" y="4220245"/>
            <a:ext cx="2730788" cy="615553"/>
          </a:xfrm>
          <a:prstGeom prst="rect">
            <a:avLst/>
          </a:prstGeom>
          <a:noFill/>
          <a:ln>
            <a:noFill/>
          </a:ln>
        </p:spPr>
        <p:txBody>
          <a:bodyPr wrap="square" lIns="0" tIns="0" rIns="0" bIns="0" rtlCol="0" anchor="t" anchorCtr="0">
            <a:spAutoFit/>
          </a:bodyPr>
          <a:lstStyle/>
          <a:p>
            <a:pPr algn="ctr"/>
            <a:r>
              <a:rPr lang="es-MX" sz="2000" b="1">
                <a:solidFill>
                  <a:srgbClr val="6ECFB2"/>
                </a:solidFill>
                <a:ea typeface="Arial" charset="0"/>
                <a:cs typeface="Arial" charset="0"/>
                <a:sym typeface="Calibri"/>
              </a:rPr>
              <a:t>Establece y aumenta tus contribuciones</a:t>
            </a:r>
          </a:p>
        </p:txBody>
      </p:sp>
      <p:sp>
        <p:nvSpPr>
          <p:cNvPr id="10" name="TextBox 9">
            <a:extLst>
              <a:ext uri="{FF2B5EF4-FFF2-40B4-BE49-F238E27FC236}">
                <a16:creationId xmlns:a16="http://schemas.microsoft.com/office/drawing/2014/main" id="{2C47FB96-DB7F-D8A7-080F-E4652A38637A}"/>
              </a:ext>
            </a:extLst>
          </p:cNvPr>
          <p:cNvSpPr txBox="1"/>
          <p:nvPr/>
        </p:nvSpPr>
        <p:spPr>
          <a:xfrm>
            <a:off x="4761407" y="4220245"/>
            <a:ext cx="2682040" cy="615553"/>
          </a:xfrm>
          <a:prstGeom prst="rect">
            <a:avLst/>
          </a:prstGeom>
          <a:noFill/>
          <a:ln>
            <a:noFill/>
          </a:ln>
        </p:spPr>
        <p:txBody>
          <a:bodyPr wrap="square" lIns="0" tIns="0" rIns="0" bIns="0" rtlCol="0" anchor="t" anchorCtr="0">
            <a:spAutoFit/>
          </a:bodyPr>
          <a:lstStyle/>
          <a:p>
            <a:pPr algn="ctr"/>
            <a:r>
              <a:rPr lang="es-MX" sz="2000" b="1">
                <a:solidFill>
                  <a:schemeClr val="accent2"/>
                </a:solidFill>
              </a:rPr>
              <a:t>Ahorra parte                                                                de un aumento</a:t>
            </a:r>
          </a:p>
        </p:txBody>
      </p:sp>
      <p:cxnSp>
        <p:nvCxnSpPr>
          <p:cNvPr id="5" name="Straight Connector 4">
            <a:extLst>
              <a:ext uri="{FF2B5EF4-FFF2-40B4-BE49-F238E27FC236}">
                <a16:creationId xmlns:a16="http://schemas.microsoft.com/office/drawing/2014/main" id="{EDDCFBF2-78AD-D342-2987-2F3877A17BB7}"/>
              </a:ext>
              <a:ext uri="{C183D7F6-B498-43B3-948B-1728B52AA6E4}">
                <adec:decorative xmlns:adec="http://schemas.microsoft.com/office/drawing/2017/decorative" val="1"/>
              </a:ext>
            </a:extLst>
          </p:cNvPr>
          <p:cNvCxnSpPr>
            <a:cxnSpLocks/>
          </p:cNvCxnSpPr>
          <p:nvPr/>
        </p:nvCxnSpPr>
        <p:spPr>
          <a:xfrm>
            <a:off x="4347983" y="2568530"/>
            <a:ext cx="0" cy="260037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green tick in a circle&#10;&#10;Description automatically generated">
            <a:extLst>
              <a:ext uri="{FF2B5EF4-FFF2-40B4-BE49-F238E27FC236}">
                <a16:creationId xmlns:a16="http://schemas.microsoft.com/office/drawing/2014/main" id="{3D2BC393-34DF-B0B2-A3A3-5B7969948B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386" y="2547076"/>
            <a:ext cx="1638300" cy="1473200"/>
          </a:xfrm>
          <a:prstGeom prst="rect">
            <a:avLst/>
          </a:prstGeom>
        </p:spPr>
      </p:pic>
      <p:pic>
        <p:nvPicPr>
          <p:cNvPr id="21" name="Picture 20" descr="A black and blue logo&#10;&#10;Description automatically generated">
            <a:extLst>
              <a:ext uri="{FF2B5EF4-FFF2-40B4-BE49-F238E27FC236}">
                <a16:creationId xmlns:a16="http://schemas.microsoft.com/office/drawing/2014/main" id="{3268085E-6956-47BD-82CE-964EC7FBC4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1000" y="2966355"/>
            <a:ext cx="1270000" cy="762000"/>
          </a:xfrm>
          <a:prstGeom prst="rect">
            <a:avLst/>
          </a:prstGeom>
        </p:spPr>
      </p:pic>
      <p:pic>
        <p:nvPicPr>
          <p:cNvPr id="24" name="Picture 23" descr="A green and black building&#10;&#10;Description automatically generated">
            <a:extLst>
              <a:ext uri="{FF2B5EF4-FFF2-40B4-BE49-F238E27FC236}">
                <a16:creationId xmlns:a16="http://schemas.microsoft.com/office/drawing/2014/main" id="{B4B3DC18-9909-D85A-2DB3-927F1D4DCE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4774" y="2712176"/>
            <a:ext cx="1270000" cy="1143000"/>
          </a:xfrm>
          <a:prstGeom prst="rect">
            <a:avLst/>
          </a:prstGeom>
        </p:spPr>
      </p:pic>
    </p:spTree>
    <p:extLst>
      <p:ext uri="{BB962C8B-B14F-4D97-AF65-F5344CB8AC3E}">
        <p14:creationId xmlns:p14="http://schemas.microsoft.com/office/powerpoint/2010/main" val="1084401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7">
            <a:extLst>
              <a:ext uri="{FF2B5EF4-FFF2-40B4-BE49-F238E27FC236}">
                <a16:creationId xmlns:a16="http://schemas.microsoft.com/office/drawing/2014/main" id="{CA14A17F-4716-59CB-A7B1-DBA7B30F86F7}"/>
              </a:ext>
            </a:extLst>
          </p:cNvPr>
          <p:cNvSpPr>
            <a:spLocks noGrp="1"/>
          </p:cNvSpPr>
          <p:nvPr>
            <p:ph idx="1"/>
          </p:nvPr>
        </p:nvSpPr>
        <p:spPr>
          <a:xfrm>
            <a:off x="1097427" y="2229209"/>
            <a:ext cx="9975126" cy="1019497"/>
          </a:xfrm>
        </p:spPr>
        <p:txBody>
          <a:bodyPr anchor="t">
            <a:normAutofit lnSpcReduction="10000"/>
          </a:bodyPr>
          <a:lstStyle/>
          <a:p>
            <a:pPr marL="0" indent="0">
              <a:buNone/>
            </a:pPr>
            <a:r>
              <a:rPr lang="es-MX" dirty="0"/>
              <a:t>Establecer contribuciones </a:t>
            </a:r>
            <a:r>
              <a:rPr lang="es-MX" b="1" dirty="0">
                <a:solidFill>
                  <a:srgbClr val="0047BB"/>
                </a:solidFill>
              </a:rPr>
              <a:t>ahora</a:t>
            </a:r>
            <a:r>
              <a:rPr lang="es-MX" dirty="0"/>
              <a:t> y </a:t>
            </a:r>
            <a:r>
              <a:rPr lang="es-MX" b="1" dirty="0">
                <a:solidFill>
                  <a:srgbClr val="0047BB"/>
                </a:solidFill>
              </a:rPr>
              <a:t>aumentarlas cada año </a:t>
            </a:r>
            <a:r>
              <a:rPr lang="es-MX" dirty="0"/>
              <a:t>puede hacer una gran diferencia.</a:t>
            </a:r>
          </a:p>
          <a:p>
            <a:pPr marL="0" indent="0">
              <a:buNone/>
            </a:pPr>
            <a:r>
              <a:rPr lang="es-MX" b="1" dirty="0"/>
              <a:t>Así es como un aumento del 1 % puede sumar.</a:t>
            </a:r>
          </a:p>
          <a:p>
            <a:pPr marL="0" indent="0">
              <a:buNone/>
            </a:pPr>
            <a:endParaRPr lang="en-US" baseline="30000" dirty="0"/>
          </a:p>
        </p:txBody>
      </p:sp>
      <p:sp>
        <p:nvSpPr>
          <p:cNvPr id="30" name="TextBox 29">
            <a:extLst>
              <a:ext uri="{FF2B5EF4-FFF2-40B4-BE49-F238E27FC236}">
                <a16:creationId xmlns:a16="http://schemas.microsoft.com/office/drawing/2014/main" id="{FE256CAC-9711-3FA1-FD1A-4371C81F8F4D}"/>
              </a:ext>
            </a:extLst>
          </p:cNvPr>
          <p:cNvSpPr txBox="1"/>
          <p:nvPr/>
        </p:nvSpPr>
        <p:spPr>
          <a:xfrm>
            <a:off x="1471215" y="5990015"/>
            <a:ext cx="10286721" cy="400110"/>
          </a:xfrm>
          <a:prstGeom prst="rect">
            <a:avLst/>
          </a:prstGeom>
          <a:noFill/>
        </p:spPr>
        <p:txBody>
          <a:bodyPr wrap="square" rtlCol="0">
            <a:spAutoFit/>
          </a:bodyPr>
          <a:lstStyle/>
          <a:p>
            <a:pPr defTabSz="457200">
              <a:defRPr/>
            </a:pPr>
            <a:r>
              <a:rPr kumimoji="0" lang="es-MX" sz="1000" b="0" i="0" u="none" strike="noStrike" cap="none" normalizeH="0" baseline="0" noProof="0">
                <a:ln>
                  <a:noFill/>
                </a:ln>
                <a:solidFill>
                  <a:prstClr val="black"/>
                </a:solidFill>
                <a:uLnTx/>
                <a:uFillTx/>
                <a:latin typeface="Arial" panose="020B0604020202020204" pitchFamily="34" charset="0"/>
                <a:cs typeface="Arial" panose="020B0604020202020204" pitchFamily="34" charset="0"/>
              </a:rPr>
              <a:t>Esta ilustración asume diferimientos bisemanales acumulados al 7 % durante 30 años. Este ejemplo es solamente una ilustración y no tiene la intención de reflejar el rendimiento de ninguna inversión real. Generalmente, las inversiones no crecen a una tasa uniforme, e incluso pueden perder dinero. El efecto de los impuestos y costos de invertir no se ha reflejado.</a:t>
            </a:r>
          </a:p>
        </p:txBody>
      </p:sp>
      <p:grpSp>
        <p:nvGrpSpPr>
          <p:cNvPr id="31" name="Group 30">
            <a:extLst>
              <a:ext uri="{FF2B5EF4-FFF2-40B4-BE49-F238E27FC236}">
                <a16:creationId xmlns:a16="http://schemas.microsoft.com/office/drawing/2014/main" id="{66932CEE-0163-784B-B0C3-AC022EA6954E}"/>
              </a:ext>
            </a:extLst>
          </p:cNvPr>
          <p:cNvGrpSpPr/>
          <p:nvPr/>
        </p:nvGrpSpPr>
        <p:grpSpPr>
          <a:xfrm>
            <a:off x="1329700" y="2780025"/>
            <a:ext cx="12263578" cy="2998079"/>
            <a:chOff x="2635041" y="2888998"/>
            <a:chExt cx="9937959" cy="2469456"/>
          </a:xfrm>
        </p:grpSpPr>
        <p:graphicFrame>
          <p:nvGraphicFramePr>
            <p:cNvPr id="32" name="Chart 31">
              <a:extLst>
                <a:ext uri="{FF2B5EF4-FFF2-40B4-BE49-F238E27FC236}">
                  <a16:creationId xmlns:a16="http://schemas.microsoft.com/office/drawing/2014/main" id="{47996149-6CED-0803-38D3-CCB05701D844}"/>
                </a:ext>
                <a:ext uri="{C183D7F6-B498-43B3-948B-1728B52AA6E4}">
                  <adec:decorative xmlns:adec="http://schemas.microsoft.com/office/drawing/2017/decorative" val="1"/>
                </a:ext>
              </a:extLst>
            </p:cNvPr>
            <p:cNvGraphicFramePr/>
            <p:nvPr/>
          </p:nvGraphicFramePr>
          <p:xfrm>
            <a:off x="2635041" y="2888998"/>
            <a:ext cx="9937959" cy="2172620"/>
          </p:xfrm>
          <a:graphic>
            <a:graphicData uri="http://schemas.openxmlformats.org/drawingml/2006/chart">
              <c:chart xmlns:c="http://schemas.openxmlformats.org/drawingml/2006/chart" xmlns:r="http://schemas.openxmlformats.org/officeDocument/2006/relationships" r:id="rId3"/>
            </a:graphicData>
          </a:graphic>
        </p:graphicFrame>
        <p:grpSp>
          <p:nvGrpSpPr>
            <p:cNvPr id="33" name="Group 32">
              <a:extLst>
                <a:ext uri="{FF2B5EF4-FFF2-40B4-BE49-F238E27FC236}">
                  <a16:creationId xmlns:a16="http://schemas.microsoft.com/office/drawing/2014/main" id="{88657113-C1C9-4DC7-D563-C85E41740D89}"/>
                </a:ext>
              </a:extLst>
            </p:cNvPr>
            <p:cNvGrpSpPr/>
            <p:nvPr/>
          </p:nvGrpSpPr>
          <p:grpSpPr>
            <a:xfrm>
              <a:off x="2783927" y="3078345"/>
              <a:ext cx="6659170" cy="2280109"/>
              <a:chOff x="2783927" y="3078345"/>
              <a:chExt cx="6659170" cy="2280109"/>
            </a:xfrm>
          </p:grpSpPr>
          <p:sp>
            <p:nvSpPr>
              <p:cNvPr id="34" name="TextBox 33">
                <a:extLst>
                  <a:ext uri="{FF2B5EF4-FFF2-40B4-BE49-F238E27FC236}">
                    <a16:creationId xmlns:a16="http://schemas.microsoft.com/office/drawing/2014/main" id="{27C98EEC-96A4-64FE-363F-D8FE4D0B7456}"/>
                  </a:ext>
                  <a:ext uri="{C183D7F6-B498-43B3-948B-1728B52AA6E4}">
                    <adec:decorative xmlns:adec="http://schemas.microsoft.com/office/drawing/2017/decorative" val="1"/>
                  </a:ext>
                </a:extLst>
              </p:cNvPr>
              <p:cNvSpPr txBox="1"/>
              <p:nvPr/>
            </p:nvSpPr>
            <p:spPr>
              <a:xfrm>
                <a:off x="2969710" y="5130296"/>
                <a:ext cx="6422020" cy="22815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200" i="0" u="none" strike="noStrike" cap="none" normalizeH="0" baseline="0" noProof="0">
                    <a:ln>
                      <a:noFill/>
                    </a:ln>
                    <a:solidFill>
                      <a:prstClr val="black"/>
                    </a:solidFill>
                    <a:uLnTx/>
                    <a:uFillTx/>
                    <a:latin typeface="Arial" panose="020B0604020202020204" pitchFamily="34" charset="0"/>
                    <a:cs typeface="Arial" panose="020B0604020202020204" pitchFamily="34" charset="0"/>
                  </a:rPr>
                  <a:t>Contribución de un salario de $50,000</a:t>
                </a:r>
              </a:p>
            </p:txBody>
          </p:sp>
          <p:cxnSp>
            <p:nvCxnSpPr>
              <p:cNvPr id="35" name="Straight Connector 34">
                <a:extLst>
                  <a:ext uri="{FF2B5EF4-FFF2-40B4-BE49-F238E27FC236}">
                    <a16:creationId xmlns:a16="http://schemas.microsoft.com/office/drawing/2014/main" id="{E2B0ADD1-75F7-F536-0F7A-E557CE6FDF03}"/>
                  </a:ext>
                  <a:ext uri="{C183D7F6-B498-43B3-948B-1728B52AA6E4}">
                    <adec:decorative xmlns:adec="http://schemas.microsoft.com/office/drawing/2017/decorative" val="1"/>
                  </a:ext>
                </a:extLst>
              </p:cNvPr>
              <p:cNvCxnSpPr/>
              <p:nvPr/>
            </p:nvCxnSpPr>
            <p:spPr>
              <a:xfrm>
                <a:off x="2832652" y="4914970"/>
                <a:ext cx="6579704"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15 ">
                <a:extLst>
                  <a:ext uri="{FF2B5EF4-FFF2-40B4-BE49-F238E27FC236}">
                    <a16:creationId xmlns:a16="http://schemas.microsoft.com/office/drawing/2014/main" id="{A0D7BC58-5ACA-A8FF-0334-C96D127759E9}"/>
                  </a:ext>
                  <a:ext uri="{C183D7F6-B498-43B3-948B-1728B52AA6E4}">
                    <adec:decorative xmlns:adec="http://schemas.microsoft.com/office/drawing/2017/decorative" val="1"/>
                  </a:ext>
                </a:extLst>
              </p:cNvPr>
              <p:cNvSpPr txBox="1"/>
              <p:nvPr/>
            </p:nvSpPr>
            <p:spPr>
              <a:xfrm>
                <a:off x="2783927" y="4148075"/>
                <a:ext cx="1001462" cy="26355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MX" sz="1100" b="1" i="0" u="none" strike="noStrike" cap="none" normalizeH="0" baseline="0" noProof="0">
                    <a:ln>
                      <a:noFill/>
                    </a:ln>
                    <a:solidFill>
                      <a:prstClr val="black"/>
                    </a:solidFill>
                    <a:uLnTx/>
                    <a:uFillTx/>
                    <a:latin typeface="Arial" panose="020B0604020202020204" pitchFamily="34" charset="0"/>
                    <a:cs typeface="Arial" panose="020B0604020202020204" pitchFamily="34" charset="0"/>
                  </a:rPr>
                  <a:t>$153,068</a:t>
                </a:r>
              </a:p>
            </p:txBody>
          </p:sp>
          <p:sp>
            <p:nvSpPr>
              <p:cNvPr id="37" name="TextBox 36">
                <a:extLst>
                  <a:ext uri="{FF2B5EF4-FFF2-40B4-BE49-F238E27FC236}">
                    <a16:creationId xmlns:a16="http://schemas.microsoft.com/office/drawing/2014/main" id="{F80FCEEE-9974-D623-4664-ECB2EDC27555}"/>
                  </a:ext>
                  <a:ext uri="{C183D7F6-B498-43B3-948B-1728B52AA6E4}">
                    <adec:decorative xmlns:adec="http://schemas.microsoft.com/office/drawing/2017/decorative" val="1"/>
                  </a:ext>
                </a:extLst>
              </p:cNvPr>
              <p:cNvSpPr txBox="1"/>
              <p:nvPr/>
            </p:nvSpPr>
            <p:spPr>
              <a:xfrm>
                <a:off x="3590628" y="4055922"/>
                <a:ext cx="1001462" cy="2635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100" b="1" i="0" u="none" strike="noStrike" cap="none" normalizeH="0" baseline="0" noProof="0">
                    <a:ln>
                      <a:noFill/>
                    </a:ln>
                    <a:solidFill>
                      <a:prstClr val="black"/>
                    </a:solidFill>
                    <a:uLnTx/>
                    <a:uFillTx/>
                    <a:latin typeface="Arial" panose="020B0604020202020204" pitchFamily="34" charset="0"/>
                    <a:cs typeface="Arial" panose="020B0604020202020204" pitchFamily="34" charset="0"/>
                  </a:rPr>
                  <a:t>$204,090</a:t>
                </a:r>
              </a:p>
            </p:txBody>
          </p:sp>
          <p:sp>
            <p:nvSpPr>
              <p:cNvPr id="38" name="TextBox 37">
                <a:extLst>
                  <a:ext uri="{FF2B5EF4-FFF2-40B4-BE49-F238E27FC236}">
                    <a16:creationId xmlns:a16="http://schemas.microsoft.com/office/drawing/2014/main" id="{69053B6C-15B5-55DF-3B18-A11B2B495792}"/>
                  </a:ext>
                  <a:ext uri="{C183D7F6-B498-43B3-948B-1728B52AA6E4}">
                    <adec:decorative xmlns:adec="http://schemas.microsoft.com/office/drawing/2017/decorative" val="1"/>
                  </a:ext>
                </a:extLst>
              </p:cNvPr>
              <p:cNvSpPr txBox="1"/>
              <p:nvPr/>
            </p:nvSpPr>
            <p:spPr>
              <a:xfrm>
                <a:off x="5221096" y="3516272"/>
                <a:ext cx="1001462" cy="26355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MX" sz="1100" b="1" i="0" u="none" strike="noStrike" cap="none" normalizeH="0" baseline="0" noProof="0">
                    <a:ln>
                      <a:noFill/>
                    </a:ln>
                    <a:solidFill>
                      <a:prstClr val="black"/>
                    </a:solidFill>
                    <a:uLnTx/>
                    <a:uFillTx/>
                    <a:latin typeface="Arial" panose="020B0604020202020204" pitchFamily="34" charset="0"/>
                    <a:cs typeface="Arial" panose="020B0604020202020204" pitchFamily="34" charset="0"/>
                  </a:rPr>
                  <a:t>$357,158 </a:t>
                </a:r>
              </a:p>
            </p:txBody>
          </p:sp>
          <p:sp>
            <p:nvSpPr>
              <p:cNvPr id="39" name="TextBox 38">
                <a:extLst>
                  <a:ext uri="{FF2B5EF4-FFF2-40B4-BE49-F238E27FC236}">
                    <a16:creationId xmlns:a16="http://schemas.microsoft.com/office/drawing/2014/main" id="{074A014C-7EB8-9D59-0E21-D2418651C56B}"/>
                  </a:ext>
                  <a:ext uri="{C183D7F6-B498-43B3-948B-1728B52AA6E4}">
                    <adec:decorative xmlns:adec="http://schemas.microsoft.com/office/drawing/2017/decorative" val="1"/>
                  </a:ext>
                </a:extLst>
              </p:cNvPr>
              <p:cNvSpPr txBox="1"/>
              <p:nvPr/>
            </p:nvSpPr>
            <p:spPr>
              <a:xfrm>
                <a:off x="5972837" y="3385287"/>
                <a:ext cx="1001462" cy="10161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100" b="1" i="0" u="none" strike="noStrike" cap="none" normalizeH="0" baseline="0" noProof="0">
                    <a:ln>
                      <a:noFill/>
                    </a:ln>
                    <a:solidFill>
                      <a:prstClr val="black"/>
                    </a:solidFill>
                    <a:uLnTx/>
                    <a:uFillTx/>
                    <a:latin typeface="Arial" panose="020B0604020202020204" pitchFamily="34" charset="0"/>
                    <a:cs typeface="Arial" panose="020B0604020202020204" pitchFamily="34" charset="0"/>
                  </a:rPr>
                  <a:t>$408,180 </a:t>
                </a:r>
              </a:p>
            </p:txBody>
          </p:sp>
          <p:sp>
            <p:nvSpPr>
              <p:cNvPr id="40" name="TextBox 39">
                <a:extLst>
                  <a:ext uri="{FF2B5EF4-FFF2-40B4-BE49-F238E27FC236}">
                    <a16:creationId xmlns:a16="http://schemas.microsoft.com/office/drawing/2014/main" id="{5B14B1D3-495B-0E57-8717-02E24989AAD8}"/>
                  </a:ext>
                  <a:ext uri="{C183D7F6-B498-43B3-948B-1728B52AA6E4}">
                    <adec:decorative xmlns:adec="http://schemas.microsoft.com/office/drawing/2017/decorative" val="1"/>
                  </a:ext>
                </a:extLst>
              </p:cNvPr>
              <p:cNvSpPr txBox="1"/>
              <p:nvPr/>
            </p:nvSpPr>
            <p:spPr>
              <a:xfrm>
                <a:off x="7686978" y="3191886"/>
                <a:ext cx="1001462" cy="26355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MX" sz="1100" b="1" i="0" u="none" strike="noStrike" cap="none" normalizeH="0" baseline="0" noProof="0">
                    <a:ln>
                      <a:noFill/>
                    </a:ln>
                    <a:solidFill>
                      <a:prstClr val="black"/>
                    </a:solidFill>
                    <a:uLnTx/>
                    <a:uFillTx/>
                    <a:latin typeface="Arial" panose="020B0604020202020204" pitchFamily="34" charset="0"/>
                    <a:cs typeface="Arial" panose="020B0604020202020204" pitchFamily="34" charset="0"/>
                  </a:rPr>
                  <a:t>$459,203 </a:t>
                </a:r>
              </a:p>
            </p:txBody>
          </p:sp>
          <p:sp>
            <p:nvSpPr>
              <p:cNvPr id="41" name="TextBox 40">
                <a:extLst>
                  <a:ext uri="{FF2B5EF4-FFF2-40B4-BE49-F238E27FC236}">
                    <a16:creationId xmlns:a16="http://schemas.microsoft.com/office/drawing/2014/main" id="{2B91042C-BB25-672B-6C02-97695C0D4EE4}"/>
                  </a:ext>
                  <a:ext uri="{C183D7F6-B498-43B3-948B-1728B52AA6E4}">
                    <adec:decorative xmlns:adec="http://schemas.microsoft.com/office/drawing/2017/decorative" val="1"/>
                  </a:ext>
                </a:extLst>
              </p:cNvPr>
              <p:cNvSpPr txBox="1"/>
              <p:nvPr/>
            </p:nvSpPr>
            <p:spPr>
              <a:xfrm>
                <a:off x="8441635" y="3078345"/>
                <a:ext cx="1001462" cy="10161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100" b="1" i="0" u="none" strike="noStrike" cap="none" normalizeH="0" baseline="0" noProof="0">
                    <a:ln>
                      <a:noFill/>
                    </a:ln>
                    <a:solidFill>
                      <a:prstClr val="black"/>
                    </a:solidFill>
                    <a:uLnTx/>
                    <a:uFillTx/>
                    <a:latin typeface="Arial" panose="020B0604020202020204" pitchFamily="34" charset="0"/>
                    <a:cs typeface="Arial" panose="020B0604020202020204" pitchFamily="34" charset="0"/>
                  </a:rPr>
                  <a:t>$510,226 </a:t>
                </a:r>
              </a:p>
            </p:txBody>
          </p:sp>
          <p:sp>
            <p:nvSpPr>
              <p:cNvPr id="42" name="TextBox 41">
                <a:extLst>
                  <a:ext uri="{FF2B5EF4-FFF2-40B4-BE49-F238E27FC236}">
                    <a16:creationId xmlns:a16="http://schemas.microsoft.com/office/drawing/2014/main" id="{5EF3A43C-809A-70B5-5695-1C401BE815B9}"/>
                  </a:ext>
                  <a:ext uri="{C183D7F6-B498-43B3-948B-1728B52AA6E4}">
                    <adec:decorative xmlns:adec="http://schemas.microsoft.com/office/drawing/2017/decorative" val="1"/>
                  </a:ext>
                </a:extLst>
              </p:cNvPr>
              <p:cNvSpPr txBox="1"/>
              <p:nvPr/>
            </p:nvSpPr>
            <p:spPr>
              <a:xfrm>
                <a:off x="3218859" y="4933057"/>
                <a:ext cx="533531" cy="2635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sz="1100" b="1">
                    <a:solidFill>
                      <a:prstClr val="black"/>
                    </a:solidFill>
                    <a:latin typeface="Arial" panose="020B0604020202020204" pitchFamily="34" charset="0"/>
                    <a:cs typeface="Arial" panose="020B0604020202020204" pitchFamily="34" charset="0"/>
                  </a:rPr>
                  <a:t>3</a:t>
                </a:r>
                <a:r>
                  <a:rPr kumimoji="0" lang="es-MX" sz="1100" b="1" i="0" u="none" strike="noStrike" cap="none" normalizeH="0" baseline="0" noProof="0">
                    <a:ln>
                      <a:noFill/>
                    </a:ln>
                    <a:solidFill>
                      <a:prstClr val="black"/>
                    </a:solidFill>
                    <a:uLnTx/>
                    <a:uFillTx/>
                    <a:latin typeface="Arial" panose="020B0604020202020204" pitchFamily="34" charset="0"/>
                    <a:cs typeface="Arial" panose="020B0604020202020204" pitchFamily="34" charset="0"/>
                  </a:rPr>
                  <a:t>%</a:t>
                </a:r>
              </a:p>
            </p:txBody>
          </p:sp>
          <p:sp>
            <p:nvSpPr>
              <p:cNvPr id="43" name="TextBox 42">
                <a:extLst>
                  <a:ext uri="{FF2B5EF4-FFF2-40B4-BE49-F238E27FC236}">
                    <a16:creationId xmlns:a16="http://schemas.microsoft.com/office/drawing/2014/main" id="{589A6628-35C3-9981-94CF-30DAD563E90A}"/>
                  </a:ext>
                  <a:ext uri="{C183D7F6-B498-43B3-948B-1728B52AA6E4}">
                    <adec:decorative xmlns:adec="http://schemas.microsoft.com/office/drawing/2017/decorative" val="1"/>
                  </a:ext>
                </a:extLst>
              </p:cNvPr>
              <p:cNvSpPr txBox="1"/>
              <p:nvPr/>
            </p:nvSpPr>
            <p:spPr>
              <a:xfrm>
                <a:off x="3785389" y="4933057"/>
                <a:ext cx="533531" cy="2635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sz="1100" b="1">
                    <a:solidFill>
                      <a:prstClr val="black"/>
                    </a:solidFill>
                    <a:latin typeface="Arial" panose="020B0604020202020204" pitchFamily="34" charset="0"/>
                    <a:cs typeface="Arial" panose="020B0604020202020204" pitchFamily="34" charset="0"/>
                  </a:rPr>
                  <a:t>4</a:t>
                </a:r>
                <a:r>
                  <a:rPr kumimoji="0" lang="es-MX" sz="1100" b="1" i="0" u="none" strike="noStrike" cap="none" normalizeH="0" baseline="0" noProof="0">
                    <a:ln>
                      <a:noFill/>
                    </a:ln>
                    <a:solidFill>
                      <a:prstClr val="black"/>
                    </a:solidFill>
                    <a:uLnTx/>
                    <a:uFillTx/>
                    <a:latin typeface="Arial" panose="020B0604020202020204" pitchFamily="34" charset="0"/>
                    <a:cs typeface="Arial" panose="020B0604020202020204" pitchFamily="34" charset="0"/>
                  </a:rPr>
                  <a:t>%</a:t>
                </a:r>
              </a:p>
            </p:txBody>
          </p:sp>
          <p:sp>
            <p:nvSpPr>
              <p:cNvPr id="44" name="TextBox 43">
                <a:extLst>
                  <a:ext uri="{FF2B5EF4-FFF2-40B4-BE49-F238E27FC236}">
                    <a16:creationId xmlns:a16="http://schemas.microsoft.com/office/drawing/2014/main" id="{5BFC9D49-6EEA-5043-900F-243E4DAA9E07}"/>
                  </a:ext>
                  <a:ext uri="{C183D7F6-B498-43B3-948B-1728B52AA6E4}">
                    <adec:decorative xmlns:adec="http://schemas.microsoft.com/office/drawing/2017/decorative" val="1"/>
                  </a:ext>
                </a:extLst>
              </p:cNvPr>
              <p:cNvSpPr txBox="1"/>
              <p:nvPr/>
            </p:nvSpPr>
            <p:spPr>
              <a:xfrm>
                <a:off x="5614190" y="4933057"/>
                <a:ext cx="533531" cy="2635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100" b="1" i="0" u="none" strike="noStrike" cap="none" normalizeH="0" baseline="0" noProof="0">
                    <a:ln>
                      <a:noFill/>
                    </a:ln>
                    <a:solidFill>
                      <a:prstClr val="black"/>
                    </a:solidFill>
                    <a:uLnTx/>
                    <a:uFillTx/>
                    <a:latin typeface="Arial" panose="020B0604020202020204" pitchFamily="34" charset="0"/>
                    <a:cs typeface="Arial" panose="020B0604020202020204" pitchFamily="34" charset="0"/>
                  </a:rPr>
                  <a:t>7%</a:t>
                </a:r>
              </a:p>
            </p:txBody>
          </p:sp>
          <p:sp>
            <p:nvSpPr>
              <p:cNvPr id="45" name="TextBox 44">
                <a:extLst>
                  <a:ext uri="{FF2B5EF4-FFF2-40B4-BE49-F238E27FC236}">
                    <a16:creationId xmlns:a16="http://schemas.microsoft.com/office/drawing/2014/main" id="{A5DE0E41-307F-894F-7990-0E6AF49B30BF}"/>
                  </a:ext>
                  <a:ext uri="{C183D7F6-B498-43B3-948B-1728B52AA6E4}">
                    <adec:decorative xmlns:adec="http://schemas.microsoft.com/office/drawing/2017/decorative" val="1"/>
                  </a:ext>
                </a:extLst>
              </p:cNvPr>
              <p:cNvSpPr txBox="1"/>
              <p:nvPr/>
            </p:nvSpPr>
            <p:spPr>
              <a:xfrm>
                <a:off x="6180720" y="4933057"/>
                <a:ext cx="533531" cy="2635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100" b="1" i="0" u="none" strike="noStrike" cap="none" normalizeH="0" baseline="0" noProof="0">
                    <a:ln>
                      <a:noFill/>
                    </a:ln>
                    <a:solidFill>
                      <a:prstClr val="black"/>
                    </a:solidFill>
                    <a:uLnTx/>
                    <a:uFillTx/>
                    <a:latin typeface="Arial" panose="020B0604020202020204" pitchFamily="34" charset="0"/>
                    <a:cs typeface="Arial" panose="020B0604020202020204" pitchFamily="34" charset="0"/>
                  </a:rPr>
                  <a:t>8%</a:t>
                </a:r>
              </a:p>
            </p:txBody>
          </p:sp>
          <p:sp>
            <p:nvSpPr>
              <p:cNvPr id="46" name="TextBox 45">
                <a:extLst>
                  <a:ext uri="{FF2B5EF4-FFF2-40B4-BE49-F238E27FC236}">
                    <a16:creationId xmlns:a16="http://schemas.microsoft.com/office/drawing/2014/main" id="{E71E1C6E-0385-85C1-7AC5-40532C549348}"/>
                  </a:ext>
                  <a:ext uri="{C183D7F6-B498-43B3-948B-1728B52AA6E4}">
                    <adec:decorative xmlns:adec="http://schemas.microsoft.com/office/drawing/2017/decorative" val="1"/>
                  </a:ext>
                </a:extLst>
              </p:cNvPr>
              <p:cNvSpPr txBox="1"/>
              <p:nvPr/>
            </p:nvSpPr>
            <p:spPr>
              <a:xfrm>
                <a:off x="8049277" y="4933057"/>
                <a:ext cx="533531" cy="2635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sz="1100" b="1">
                    <a:solidFill>
                      <a:prstClr val="black"/>
                    </a:solidFill>
                    <a:latin typeface="Arial" panose="020B0604020202020204" pitchFamily="34" charset="0"/>
                    <a:cs typeface="Arial" panose="020B0604020202020204" pitchFamily="34" charset="0"/>
                  </a:rPr>
                  <a:t>9</a:t>
                </a:r>
                <a:r>
                  <a:rPr kumimoji="0" lang="es-MX" sz="1100" b="1" i="0" u="none" strike="noStrike" cap="none" normalizeH="0" baseline="0" noProof="0">
                    <a:ln>
                      <a:noFill/>
                    </a:ln>
                    <a:solidFill>
                      <a:prstClr val="black"/>
                    </a:solidFill>
                    <a:uLnTx/>
                    <a:uFillTx/>
                    <a:latin typeface="Arial" panose="020B0604020202020204" pitchFamily="34" charset="0"/>
                    <a:cs typeface="Arial" panose="020B0604020202020204" pitchFamily="34" charset="0"/>
                  </a:rPr>
                  <a:t>%</a:t>
                </a:r>
              </a:p>
            </p:txBody>
          </p:sp>
          <p:sp>
            <p:nvSpPr>
              <p:cNvPr id="47" name="TextBox 46">
                <a:extLst>
                  <a:ext uri="{FF2B5EF4-FFF2-40B4-BE49-F238E27FC236}">
                    <a16:creationId xmlns:a16="http://schemas.microsoft.com/office/drawing/2014/main" id="{832B27CF-70EC-054C-FFC0-C5746D075F5F}"/>
                  </a:ext>
                  <a:ext uri="{C183D7F6-B498-43B3-948B-1728B52AA6E4}">
                    <adec:decorative xmlns:adec="http://schemas.microsoft.com/office/drawing/2017/decorative" val="1"/>
                  </a:ext>
                </a:extLst>
              </p:cNvPr>
              <p:cNvSpPr txBox="1"/>
              <p:nvPr/>
            </p:nvSpPr>
            <p:spPr>
              <a:xfrm>
                <a:off x="8615807" y="4933057"/>
                <a:ext cx="533531" cy="2635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100" b="1" i="0" u="none" strike="noStrike" cap="none" normalizeH="0" baseline="0" noProof="0">
                    <a:ln>
                      <a:noFill/>
                    </a:ln>
                    <a:solidFill>
                      <a:prstClr val="black"/>
                    </a:solidFill>
                    <a:uLnTx/>
                    <a:uFillTx/>
                    <a:latin typeface="Arial" panose="020B0604020202020204" pitchFamily="34" charset="0"/>
                    <a:cs typeface="Arial" panose="020B0604020202020204" pitchFamily="34" charset="0"/>
                  </a:rPr>
                  <a:t>10%</a:t>
                </a:r>
              </a:p>
            </p:txBody>
          </p:sp>
        </p:grpSp>
      </p:grpSp>
      <p:sp>
        <p:nvSpPr>
          <p:cNvPr id="2" name="Title 3">
            <a:extLst>
              <a:ext uri="{FF2B5EF4-FFF2-40B4-BE49-F238E27FC236}">
                <a16:creationId xmlns:a16="http://schemas.microsoft.com/office/drawing/2014/main" id="{044A9DA6-BBF2-C1B4-0480-E69961CE6D6D}"/>
              </a:ext>
            </a:extLst>
          </p:cNvPr>
          <p:cNvSpPr>
            <a:spLocks noGrp="1"/>
          </p:cNvSpPr>
          <p:nvPr>
            <p:ph type="title"/>
          </p:nvPr>
        </p:nvSpPr>
        <p:spPr>
          <a:xfrm>
            <a:off x="1053390" y="943572"/>
            <a:ext cx="10085221" cy="1169556"/>
          </a:xfrm>
        </p:spPr>
        <p:txBody>
          <a:bodyPr>
            <a:noAutofit/>
          </a:bodyPr>
          <a:lstStyle/>
          <a:p>
            <a:r>
              <a:rPr lang="es-MX" sz="4400" dirty="0">
                <a:latin typeface="Georgia" panose="02040502050405020303" pitchFamily="18" charset="0"/>
              </a:rPr>
              <a:t>Establece y aumenta tus contribuciones</a:t>
            </a:r>
          </a:p>
        </p:txBody>
      </p:sp>
    </p:spTree>
    <p:extLst>
      <p:ext uri="{BB962C8B-B14F-4D97-AF65-F5344CB8AC3E}">
        <p14:creationId xmlns:p14="http://schemas.microsoft.com/office/powerpoint/2010/main" val="3650686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13275C-C6EA-192E-E3EC-9EE562AD8AE0}"/>
              </a:ext>
            </a:extLst>
          </p:cNvPr>
          <p:cNvPicPr>
            <a:picLocks noChangeAspect="1"/>
          </p:cNvPicPr>
          <p:nvPr/>
        </p:nvPicPr>
        <p:blipFill rotWithShape="1">
          <a:blip r:embed="rId3">
            <a:extLst>
              <a:ext uri="{28A0092B-C50C-407E-A947-70E740481C1C}">
                <a14:useLocalDpi xmlns:a14="http://schemas.microsoft.com/office/drawing/2010/main" val="0"/>
              </a:ext>
            </a:extLst>
          </a:blip>
          <a:srcRect l="15167" t="1587" r="25482" b="3176"/>
          <a:stretch/>
        </p:blipFill>
        <p:spPr>
          <a:xfrm>
            <a:off x="6491316" y="1"/>
            <a:ext cx="5700684" cy="6858000"/>
          </a:xfrm>
          <a:prstGeom prst="rect">
            <a:avLst/>
          </a:prstGeom>
        </p:spPr>
      </p:pic>
      <p:sp>
        <p:nvSpPr>
          <p:cNvPr id="10" name="Title 3">
            <a:extLst>
              <a:ext uri="{FF2B5EF4-FFF2-40B4-BE49-F238E27FC236}">
                <a16:creationId xmlns:a16="http://schemas.microsoft.com/office/drawing/2014/main" id="{C339B5FC-B98B-ECAE-5857-E63F258FBC54}"/>
              </a:ext>
            </a:extLst>
          </p:cNvPr>
          <p:cNvSpPr>
            <a:spLocks noGrp="1"/>
          </p:cNvSpPr>
          <p:nvPr>
            <p:ph type="ctrTitle"/>
          </p:nvPr>
        </p:nvSpPr>
        <p:spPr>
          <a:xfrm>
            <a:off x="607125" y="735841"/>
            <a:ext cx="5810300" cy="2888091"/>
          </a:xfrm>
        </p:spPr>
        <p:txBody>
          <a:bodyPr anchor="b">
            <a:noAutofit/>
          </a:bodyPr>
          <a:lstStyle/>
          <a:p>
            <a:r>
              <a:rPr lang="es-MX" sz="5400" dirty="0"/>
              <a:t>Contribuye                                                                             a tu plan de retiro</a:t>
            </a:r>
          </a:p>
        </p:txBody>
      </p:sp>
      <p:sp>
        <p:nvSpPr>
          <p:cNvPr id="15" name="Text Placeholder 14">
            <a:extLst>
              <a:ext uri="{FF2B5EF4-FFF2-40B4-BE49-F238E27FC236}">
                <a16:creationId xmlns:a16="http://schemas.microsoft.com/office/drawing/2014/main" id="{BDABF044-3EB2-4AB9-8FA4-C64275B0666A}"/>
              </a:ext>
            </a:extLst>
          </p:cNvPr>
          <p:cNvSpPr>
            <a:spLocks noGrp="1"/>
          </p:cNvSpPr>
          <p:nvPr>
            <p:ph type="body" sz="quarter" idx="10"/>
          </p:nvPr>
        </p:nvSpPr>
        <p:spPr/>
        <p:txBody>
          <a:bodyPr/>
          <a:lstStyle/>
          <a:p>
            <a:r>
              <a:rPr lang="es-MX"/>
              <a:t>Pasos simples para ahorrar                                        para el retiro que deseas</a:t>
            </a:r>
          </a:p>
        </p:txBody>
      </p:sp>
    </p:spTree>
    <p:extLst>
      <p:ext uri="{BB962C8B-B14F-4D97-AF65-F5344CB8AC3E}">
        <p14:creationId xmlns:p14="http://schemas.microsoft.com/office/powerpoint/2010/main" val="260376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le 1">
            <a:extLst>
              <a:ext uri="{FF2B5EF4-FFF2-40B4-BE49-F238E27FC236}">
                <a16:creationId xmlns:a16="http://schemas.microsoft.com/office/drawing/2014/main" id="{FE109E68-E08B-42E3-C7BD-85754E087CF2}"/>
              </a:ext>
            </a:extLst>
          </p:cNvPr>
          <p:cNvSpPr>
            <a:spLocks noGrp="1"/>
          </p:cNvSpPr>
          <p:nvPr>
            <p:ph type="title"/>
          </p:nvPr>
        </p:nvSpPr>
        <p:spPr>
          <a:xfrm>
            <a:off x="0" y="980440"/>
            <a:ext cx="12192000" cy="1110581"/>
          </a:xfrm>
        </p:spPr>
        <p:txBody>
          <a:bodyPr>
            <a:normAutofit/>
          </a:bodyPr>
          <a:lstStyle/>
          <a:p>
            <a:r>
              <a:rPr lang="es-MX" sz="2800" dirty="0">
                <a:solidFill>
                  <a:srgbClr val="6ECFB2"/>
                </a:solidFill>
              </a:rPr>
              <a:t>Aumento de contribuciones $25 por cheque de pago por año</a:t>
            </a:r>
          </a:p>
        </p:txBody>
      </p:sp>
      <p:sp>
        <p:nvSpPr>
          <p:cNvPr id="67" name="TextBox 66">
            <a:extLst>
              <a:ext uri="{FF2B5EF4-FFF2-40B4-BE49-F238E27FC236}">
                <a16:creationId xmlns:a16="http://schemas.microsoft.com/office/drawing/2014/main" id="{07718ADC-0909-85E0-2809-3EDB78B895B3}"/>
              </a:ext>
            </a:extLst>
          </p:cNvPr>
          <p:cNvSpPr txBox="1"/>
          <p:nvPr/>
        </p:nvSpPr>
        <p:spPr>
          <a:xfrm>
            <a:off x="1471216" y="5776522"/>
            <a:ext cx="9628584" cy="600164"/>
          </a:xfrm>
          <a:prstGeom prst="rect">
            <a:avLst/>
          </a:prstGeom>
          <a:noFill/>
        </p:spPr>
        <p:txBody>
          <a:bodyPr wrap="square" rtlCol="0">
            <a:spAutoFit/>
          </a:bodyPr>
          <a:lstStyle/>
          <a:p>
            <a:pPr marL="0" marR="0">
              <a:spcBef>
                <a:spcPts val="300"/>
              </a:spcBef>
              <a:spcAft>
                <a:spcPts val="0"/>
              </a:spcAft>
            </a:pPr>
            <a:r>
              <a:rPr lang="es-MX" sz="1100">
                <a:solidFill>
                  <a:schemeClr val="bg1"/>
                </a:solidFill>
                <a:latin typeface="Arial" panose="020B0604020202020204" pitchFamily="34" charset="0"/>
                <a:ea typeface="Calibri" panose="020F0502020204030204" pitchFamily="34" charset="0"/>
                <a:cs typeface="Arial" panose="020B0604020202020204" pitchFamily="34" charset="0"/>
              </a:rPr>
              <a:t>Esta ilustración es un ejemplo de capitalización hipotética que asume diferimientos bisemanales durante 35 años a una tasa de rendimiento anual efectiva del 7%. Ilustra el principio de tiempo y capitalización. No tiene la intención predecir o proyectar los resultados de ninguna inversión específica. El rendimiento no está garantizado y variará dependiendo de la experiencia con las inversiones y el mercado. Si se reflejaran cuotas, impuestos y gastos, el rendimiento hipotético sería menor. </a:t>
            </a:r>
          </a:p>
        </p:txBody>
      </p:sp>
      <p:grpSp>
        <p:nvGrpSpPr>
          <p:cNvPr id="68" name="Group 67">
            <a:extLst>
              <a:ext uri="{FF2B5EF4-FFF2-40B4-BE49-F238E27FC236}">
                <a16:creationId xmlns:a16="http://schemas.microsoft.com/office/drawing/2014/main" id="{3FCB6390-73D2-98D5-8D1B-0AE1A5727221}"/>
              </a:ext>
            </a:extLst>
          </p:cNvPr>
          <p:cNvGrpSpPr/>
          <p:nvPr/>
        </p:nvGrpSpPr>
        <p:grpSpPr>
          <a:xfrm>
            <a:off x="2361758" y="2034209"/>
            <a:ext cx="7458250" cy="3422046"/>
            <a:chOff x="2361758" y="2186609"/>
            <a:chExt cx="7458250" cy="3422046"/>
          </a:xfrm>
        </p:grpSpPr>
        <p:cxnSp>
          <p:nvCxnSpPr>
            <p:cNvPr id="69" name="Straight Connector 68">
              <a:extLst>
                <a:ext uri="{FF2B5EF4-FFF2-40B4-BE49-F238E27FC236}">
                  <a16:creationId xmlns:a16="http://schemas.microsoft.com/office/drawing/2014/main" id="{17E3188F-8358-BE03-5293-14B9747FB7B9}"/>
                </a:ext>
              </a:extLst>
            </p:cNvPr>
            <p:cNvCxnSpPr/>
            <p:nvPr/>
          </p:nvCxnSpPr>
          <p:spPr>
            <a:xfrm>
              <a:off x="3617843" y="2186609"/>
              <a:ext cx="0" cy="22825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BC24BE6-41AF-C1ED-2F28-EA5705811CC6}"/>
                </a:ext>
              </a:extLst>
            </p:cNvPr>
            <p:cNvCxnSpPr>
              <a:cxnSpLocks/>
            </p:cNvCxnSpPr>
            <p:nvPr/>
          </p:nvCxnSpPr>
          <p:spPr>
            <a:xfrm flipH="1">
              <a:off x="3617843" y="4035992"/>
              <a:ext cx="55261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D9A1BFB-E92F-5B17-8BF1-C5B4A039118E}"/>
                </a:ext>
              </a:extLst>
            </p:cNvPr>
            <p:cNvCxnSpPr>
              <a:cxnSpLocks/>
            </p:cNvCxnSpPr>
            <p:nvPr/>
          </p:nvCxnSpPr>
          <p:spPr>
            <a:xfrm flipH="1">
              <a:off x="3617843" y="3609730"/>
              <a:ext cx="55261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96960BF-B1E8-306F-0A8B-1D75425E05BE}"/>
                </a:ext>
              </a:extLst>
            </p:cNvPr>
            <p:cNvCxnSpPr>
              <a:cxnSpLocks/>
            </p:cNvCxnSpPr>
            <p:nvPr/>
          </p:nvCxnSpPr>
          <p:spPr>
            <a:xfrm flipH="1">
              <a:off x="3617843" y="3183469"/>
              <a:ext cx="55261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46A8483-CC6E-0DD4-3F95-24A52AC870A5}"/>
                </a:ext>
              </a:extLst>
            </p:cNvPr>
            <p:cNvCxnSpPr>
              <a:cxnSpLocks/>
            </p:cNvCxnSpPr>
            <p:nvPr/>
          </p:nvCxnSpPr>
          <p:spPr>
            <a:xfrm flipH="1">
              <a:off x="3617843" y="2777833"/>
              <a:ext cx="55261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E50C443-1EBF-C7D0-0F03-A19384C69B11}"/>
                </a:ext>
              </a:extLst>
            </p:cNvPr>
            <p:cNvCxnSpPr>
              <a:cxnSpLocks/>
            </p:cNvCxnSpPr>
            <p:nvPr/>
          </p:nvCxnSpPr>
          <p:spPr>
            <a:xfrm flipH="1">
              <a:off x="3617843" y="2351571"/>
              <a:ext cx="55261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6D95DD2B-23F7-893D-9BFC-344BB9E8CF72}"/>
                </a:ext>
              </a:extLst>
            </p:cNvPr>
            <p:cNvSpPr/>
            <p:nvPr/>
          </p:nvSpPr>
          <p:spPr>
            <a:xfrm>
              <a:off x="8555355" y="3777615"/>
              <a:ext cx="428625" cy="691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3FBD98D4-44EE-56AD-D772-21F11A20D1FB}"/>
                </a:ext>
              </a:extLst>
            </p:cNvPr>
            <p:cNvSpPr/>
            <p:nvPr/>
          </p:nvSpPr>
          <p:spPr>
            <a:xfrm>
              <a:off x="8555354" y="2339975"/>
              <a:ext cx="428625" cy="143763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E207364-4227-6B1E-73BD-8CC7C08BCB08}"/>
                </a:ext>
              </a:extLst>
            </p:cNvPr>
            <p:cNvSpPr/>
            <p:nvPr/>
          </p:nvSpPr>
          <p:spPr>
            <a:xfrm>
              <a:off x="7900931" y="3913094"/>
              <a:ext cx="428625" cy="5560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062CFF7E-65B9-6D5A-9E87-4AC6F6F4D553}"/>
                </a:ext>
              </a:extLst>
            </p:cNvPr>
            <p:cNvSpPr/>
            <p:nvPr/>
          </p:nvSpPr>
          <p:spPr>
            <a:xfrm>
              <a:off x="7900930" y="2891118"/>
              <a:ext cx="428625" cy="102197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B0FA2001-CAD4-038E-A357-96B5AEA72A37}"/>
                </a:ext>
              </a:extLst>
            </p:cNvPr>
            <p:cNvSpPr/>
            <p:nvPr/>
          </p:nvSpPr>
          <p:spPr>
            <a:xfrm>
              <a:off x="7215131" y="4141694"/>
              <a:ext cx="428625" cy="3274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D3D478B-CBAB-AF7B-6713-836ABEDB88EF}"/>
                </a:ext>
              </a:extLst>
            </p:cNvPr>
            <p:cNvSpPr/>
            <p:nvPr/>
          </p:nvSpPr>
          <p:spPr>
            <a:xfrm>
              <a:off x="7215130" y="3533775"/>
              <a:ext cx="428625" cy="60791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52A3B68-48E6-984C-6B24-3004C1EA527C}"/>
                </a:ext>
              </a:extLst>
            </p:cNvPr>
            <p:cNvSpPr/>
            <p:nvPr/>
          </p:nvSpPr>
          <p:spPr>
            <a:xfrm>
              <a:off x="6564256" y="4229100"/>
              <a:ext cx="428625" cy="2400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26874B13-A4B4-0C30-1F12-1EF6428B9BF7}"/>
                </a:ext>
              </a:extLst>
            </p:cNvPr>
            <p:cNvSpPr/>
            <p:nvPr/>
          </p:nvSpPr>
          <p:spPr>
            <a:xfrm>
              <a:off x="6564255" y="3992772"/>
              <a:ext cx="428625" cy="24003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B7E39AB3-3CCB-38EF-9701-3135ED02E00E}"/>
                </a:ext>
              </a:extLst>
            </p:cNvPr>
            <p:cNvSpPr/>
            <p:nvPr/>
          </p:nvSpPr>
          <p:spPr>
            <a:xfrm>
              <a:off x="5897892" y="4301752"/>
              <a:ext cx="428625" cy="16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B5E0A9A-9C51-246C-A75E-CE6C8F1AE79A}"/>
                </a:ext>
              </a:extLst>
            </p:cNvPr>
            <p:cNvSpPr/>
            <p:nvPr/>
          </p:nvSpPr>
          <p:spPr>
            <a:xfrm>
              <a:off x="5897891" y="4172180"/>
              <a:ext cx="428625" cy="12957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59F96F55-B083-907D-BBEB-C4371740FDFB}"/>
                </a:ext>
              </a:extLst>
            </p:cNvPr>
            <p:cNvSpPr/>
            <p:nvPr/>
          </p:nvSpPr>
          <p:spPr>
            <a:xfrm>
              <a:off x="5246335" y="4364476"/>
              <a:ext cx="428625" cy="1046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64FAFCA-1DE8-D9DF-23A4-FD24137FDDFB}"/>
                </a:ext>
              </a:extLst>
            </p:cNvPr>
            <p:cNvSpPr/>
            <p:nvPr/>
          </p:nvSpPr>
          <p:spPr>
            <a:xfrm>
              <a:off x="5246334" y="4236965"/>
              <a:ext cx="428625" cy="12957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604ECDFD-A76A-7CDC-8CFB-4212DEC0D6A6}"/>
                </a:ext>
              </a:extLst>
            </p:cNvPr>
            <p:cNvSpPr/>
            <p:nvPr/>
          </p:nvSpPr>
          <p:spPr>
            <a:xfrm>
              <a:off x="4565399" y="4373282"/>
              <a:ext cx="428625" cy="958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086386C8-8287-AF25-8215-A47FB7E69DC0}"/>
                </a:ext>
              </a:extLst>
            </p:cNvPr>
            <p:cNvSpPr/>
            <p:nvPr/>
          </p:nvSpPr>
          <p:spPr>
            <a:xfrm>
              <a:off x="4565399" y="4302217"/>
              <a:ext cx="428625" cy="715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89F6B65-C710-8181-93D5-1AD58541B0A0}"/>
                </a:ext>
              </a:extLst>
            </p:cNvPr>
            <p:cNvSpPr/>
            <p:nvPr/>
          </p:nvSpPr>
          <p:spPr>
            <a:xfrm>
              <a:off x="3907161" y="4408300"/>
              <a:ext cx="428625" cy="60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5F8B239E-04DC-7894-580B-C0144D78C494}"/>
                </a:ext>
              </a:extLst>
            </p:cNvPr>
            <p:cNvSpPr/>
            <p:nvPr/>
          </p:nvSpPr>
          <p:spPr>
            <a:xfrm>
              <a:off x="3907161" y="4347470"/>
              <a:ext cx="428625" cy="6082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92DF872C-C928-86E6-D08D-B994E6548FD3}"/>
                </a:ext>
              </a:extLst>
            </p:cNvPr>
            <p:cNvSpPr txBox="1"/>
            <p:nvPr/>
          </p:nvSpPr>
          <p:spPr>
            <a:xfrm>
              <a:off x="2361758" y="2198971"/>
              <a:ext cx="1256084" cy="307777"/>
            </a:xfrm>
            <a:prstGeom prst="rect">
              <a:avLst/>
            </a:prstGeom>
            <a:noFill/>
          </p:spPr>
          <p:txBody>
            <a:bodyPr wrap="square" rtlCol="0">
              <a:spAutoFit/>
            </a:bodyPr>
            <a:lstStyle/>
            <a:p>
              <a:r>
                <a:rPr lang="es-MX" sz="1400">
                  <a:solidFill>
                    <a:schemeClr val="bg1"/>
                  </a:solidFill>
                  <a:latin typeface="Gotham Medium" panose="02000604030000020004" pitchFamily="2" charset="0"/>
                </a:rPr>
                <a:t>$1,000,000</a:t>
              </a:r>
            </a:p>
          </p:txBody>
        </p:sp>
        <p:sp>
          <p:nvSpPr>
            <p:cNvPr id="92" name="TextBox 91">
              <a:extLst>
                <a:ext uri="{FF2B5EF4-FFF2-40B4-BE49-F238E27FC236}">
                  <a16:creationId xmlns:a16="http://schemas.microsoft.com/office/drawing/2014/main" id="{1A4AE5CA-D23C-9CAB-4014-DA71C93B8139}"/>
                </a:ext>
              </a:extLst>
            </p:cNvPr>
            <p:cNvSpPr txBox="1"/>
            <p:nvPr/>
          </p:nvSpPr>
          <p:spPr>
            <a:xfrm>
              <a:off x="3907161" y="4502012"/>
              <a:ext cx="428626" cy="307777"/>
            </a:xfrm>
            <a:prstGeom prst="rect">
              <a:avLst/>
            </a:prstGeom>
            <a:noFill/>
          </p:spPr>
          <p:txBody>
            <a:bodyPr wrap="square" rtlCol="0">
              <a:spAutoFit/>
            </a:bodyPr>
            <a:lstStyle/>
            <a:p>
              <a:pPr algn="ctr"/>
              <a:r>
                <a:rPr lang="es-MX" sz="1400">
                  <a:solidFill>
                    <a:schemeClr val="bg1"/>
                  </a:solidFill>
                  <a:latin typeface="Gotham Medium" panose="02000604030000020004" pitchFamily="2" charset="0"/>
                </a:rPr>
                <a:t>30</a:t>
              </a:r>
            </a:p>
          </p:txBody>
        </p:sp>
        <p:sp>
          <p:nvSpPr>
            <p:cNvPr id="93" name="TextBox 92">
              <a:extLst>
                <a:ext uri="{FF2B5EF4-FFF2-40B4-BE49-F238E27FC236}">
                  <a16:creationId xmlns:a16="http://schemas.microsoft.com/office/drawing/2014/main" id="{273D9121-8893-69F9-7DCE-771245A7B622}"/>
                </a:ext>
              </a:extLst>
            </p:cNvPr>
            <p:cNvSpPr txBox="1"/>
            <p:nvPr/>
          </p:nvSpPr>
          <p:spPr>
            <a:xfrm>
              <a:off x="4565398" y="4502012"/>
              <a:ext cx="428626" cy="307777"/>
            </a:xfrm>
            <a:prstGeom prst="rect">
              <a:avLst/>
            </a:prstGeom>
            <a:noFill/>
          </p:spPr>
          <p:txBody>
            <a:bodyPr wrap="square" rtlCol="0">
              <a:spAutoFit/>
            </a:bodyPr>
            <a:lstStyle/>
            <a:p>
              <a:pPr algn="ctr"/>
              <a:r>
                <a:rPr lang="es-MX" sz="1400">
                  <a:solidFill>
                    <a:schemeClr val="bg1"/>
                  </a:solidFill>
                  <a:latin typeface="Gotham Medium" panose="02000604030000020004" pitchFamily="2" charset="0"/>
                </a:rPr>
                <a:t>35</a:t>
              </a:r>
            </a:p>
          </p:txBody>
        </p:sp>
        <p:sp>
          <p:nvSpPr>
            <p:cNvPr id="94" name="TextBox 93">
              <a:extLst>
                <a:ext uri="{FF2B5EF4-FFF2-40B4-BE49-F238E27FC236}">
                  <a16:creationId xmlns:a16="http://schemas.microsoft.com/office/drawing/2014/main" id="{BF4DB648-7F80-C53C-A85D-FAB2CA7A4B1E}"/>
                </a:ext>
              </a:extLst>
            </p:cNvPr>
            <p:cNvSpPr txBox="1"/>
            <p:nvPr/>
          </p:nvSpPr>
          <p:spPr>
            <a:xfrm>
              <a:off x="5198726" y="4509446"/>
              <a:ext cx="523839" cy="307777"/>
            </a:xfrm>
            <a:prstGeom prst="rect">
              <a:avLst/>
            </a:prstGeom>
            <a:noFill/>
          </p:spPr>
          <p:txBody>
            <a:bodyPr wrap="square" rtlCol="0">
              <a:spAutoFit/>
            </a:bodyPr>
            <a:lstStyle/>
            <a:p>
              <a:pPr algn="ctr"/>
              <a:r>
                <a:rPr lang="es-MX" sz="1400">
                  <a:solidFill>
                    <a:schemeClr val="bg1"/>
                  </a:solidFill>
                  <a:latin typeface="Gotham Medium" panose="02000604030000020004" pitchFamily="2" charset="0"/>
                </a:rPr>
                <a:t>40</a:t>
              </a:r>
            </a:p>
          </p:txBody>
        </p:sp>
        <p:sp>
          <p:nvSpPr>
            <p:cNvPr id="95" name="TextBox 94">
              <a:extLst>
                <a:ext uri="{FF2B5EF4-FFF2-40B4-BE49-F238E27FC236}">
                  <a16:creationId xmlns:a16="http://schemas.microsoft.com/office/drawing/2014/main" id="{3631EEFC-6EA8-7A9B-F793-03A58C20FA72}"/>
                </a:ext>
              </a:extLst>
            </p:cNvPr>
            <p:cNvSpPr txBox="1"/>
            <p:nvPr/>
          </p:nvSpPr>
          <p:spPr>
            <a:xfrm>
              <a:off x="5830119" y="4509446"/>
              <a:ext cx="523839" cy="307777"/>
            </a:xfrm>
            <a:prstGeom prst="rect">
              <a:avLst/>
            </a:prstGeom>
            <a:noFill/>
          </p:spPr>
          <p:txBody>
            <a:bodyPr wrap="square" rtlCol="0">
              <a:spAutoFit/>
            </a:bodyPr>
            <a:lstStyle/>
            <a:p>
              <a:pPr algn="ctr"/>
              <a:r>
                <a:rPr lang="es-MX" sz="1400">
                  <a:solidFill>
                    <a:schemeClr val="bg1"/>
                  </a:solidFill>
                  <a:latin typeface="Gotham Medium" panose="02000604030000020004" pitchFamily="2" charset="0"/>
                </a:rPr>
                <a:t>45</a:t>
              </a:r>
            </a:p>
          </p:txBody>
        </p:sp>
        <p:sp>
          <p:nvSpPr>
            <p:cNvPr id="96" name="TextBox 95">
              <a:extLst>
                <a:ext uri="{FF2B5EF4-FFF2-40B4-BE49-F238E27FC236}">
                  <a16:creationId xmlns:a16="http://schemas.microsoft.com/office/drawing/2014/main" id="{FBD2A312-D174-5A74-B7A4-FD20264E9BB5}"/>
                </a:ext>
              </a:extLst>
            </p:cNvPr>
            <p:cNvSpPr txBox="1"/>
            <p:nvPr/>
          </p:nvSpPr>
          <p:spPr>
            <a:xfrm>
              <a:off x="6516647" y="4509446"/>
              <a:ext cx="523839" cy="307777"/>
            </a:xfrm>
            <a:prstGeom prst="rect">
              <a:avLst/>
            </a:prstGeom>
            <a:noFill/>
          </p:spPr>
          <p:txBody>
            <a:bodyPr wrap="square" rtlCol="0">
              <a:spAutoFit/>
            </a:bodyPr>
            <a:lstStyle/>
            <a:p>
              <a:pPr algn="ctr"/>
              <a:r>
                <a:rPr lang="es-MX" sz="1400">
                  <a:solidFill>
                    <a:schemeClr val="bg1"/>
                  </a:solidFill>
                  <a:latin typeface="Gotham Medium" panose="02000604030000020004" pitchFamily="2" charset="0"/>
                </a:rPr>
                <a:t>50</a:t>
              </a:r>
            </a:p>
          </p:txBody>
        </p:sp>
        <p:sp>
          <p:nvSpPr>
            <p:cNvPr id="97" name="TextBox 96">
              <a:extLst>
                <a:ext uri="{FF2B5EF4-FFF2-40B4-BE49-F238E27FC236}">
                  <a16:creationId xmlns:a16="http://schemas.microsoft.com/office/drawing/2014/main" id="{13FD986B-0E06-8A0F-C8F0-84A86A8BECFE}"/>
                </a:ext>
              </a:extLst>
            </p:cNvPr>
            <p:cNvSpPr txBox="1"/>
            <p:nvPr/>
          </p:nvSpPr>
          <p:spPr>
            <a:xfrm>
              <a:off x="7167522" y="4509446"/>
              <a:ext cx="523839" cy="307777"/>
            </a:xfrm>
            <a:prstGeom prst="rect">
              <a:avLst/>
            </a:prstGeom>
            <a:noFill/>
          </p:spPr>
          <p:txBody>
            <a:bodyPr wrap="square" rtlCol="0">
              <a:spAutoFit/>
            </a:bodyPr>
            <a:lstStyle/>
            <a:p>
              <a:pPr algn="ctr"/>
              <a:r>
                <a:rPr lang="es-MX" sz="1400">
                  <a:solidFill>
                    <a:schemeClr val="bg1"/>
                  </a:solidFill>
                  <a:latin typeface="Gotham Medium" panose="02000604030000020004" pitchFamily="2" charset="0"/>
                </a:rPr>
                <a:t>55</a:t>
              </a:r>
            </a:p>
          </p:txBody>
        </p:sp>
        <p:sp>
          <p:nvSpPr>
            <p:cNvPr id="98" name="TextBox 97">
              <a:extLst>
                <a:ext uri="{FF2B5EF4-FFF2-40B4-BE49-F238E27FC236}">
                  <a16:creationId xmlns:a16="http://schemas.microsoft.com/office/drawing/2014/main" id="{BD99440C-7DF4-87C7-BA38-207C3F3EA998}"/>
                </a:ext>
              </a:extLst>
            </p:cNvPr>
            <p:cNvSpPr txBox="1"/>
            <p:nvPr/>
          </p:nvSpPr>
          <p:spPr>
            <a:xfrm>
              <a:off x="7853322" y="4509446"/>
              <a:ext cx="523839" cy="307777"/>
            </a:xfrm>
            <a:prstGeom prst="rect">
              <a:avLst/>
            </a:prstGeom>
            <a:noFill/>
          </p:spPr>
          <p:txBody>
            <a:bodyPr wrap="square" rtlCol="0">
              <a:spAutoFit/>
            </a:bodyPr>
            <a:lstStyle/>
            <a:p>
              <a:pPr algn="ctr"/>
              <a:r>
                <a:rPr lang="es-MX" sz="1400">
                  <a:solidFill>
                    <a:schemeClr val="bg1"/>
                  </a:solidFill>
                  <a:latin typeface="Gotham Medium" panose="02000604030000020004" pitchFamily="2" charset="0"/>
                </a:rPr>
                <a:t>60</a:t>
              </a:r>
            </a:p>
          </p:txBody>
        </p:sp>
        <p:sp>
          <p:nvSpPr>
            <p:cNvPr id="99" name="TextBox 98">
              <a:extLst>
                <a:ext uri="{FF2B5EF4-FFF2-40B4-BE49-F238E27FC236}">
                  <a16:creationId xmlns:a16="http://schemas.microsoft.com/office/drawing/2014/main" id="{71AEC2B7-C8CC-ABFE-8378-F8356F702A59}"/>
                </a:ext>
              </a:extLst>
            </p:cNvPr>
            <p:cNvSpPr txBox="1"/>
            <p:nvPr/>
          </p:nvSpPr>
          <p:spPr>
            <a:xfrm>
              <a:off x="8507746" y="4509446"/>
              <a:ext cx="523839" cy="307777"/>
            </a:xfrm>
            <a:prstGeom prst="rect">
              <a:avLst/>
            </a:prstGeom>
            <a:noFill/>
          </p:spPr>
          <p:txBody>
            <a:bodyPr wrap="square" rtlCol="0">
              <a:spAutoFit/>
            </a:bodyPr>
            <a:lstStyle/>
            <a:p>
              <a:pPr algn="ctr"/>
              <a:r>
                <a:rPr lang="es-MX" sz="1400">
                  <a:solidFill>
                    <a:schemeClr val="bg1"/>
                  </a:solidFill>
                  <a:latin typeface="Gotham Medium" panose="02000604030000020004" pitchFamily="2" charset="0"/>
                </a:rPr>
                <a:t>65</a:t>
              </a:r>
            </a:p>
          </p:txBody>
        </p:sp>
        <p:sp>
          <p:nvSpPr>
            <p:cNvPr id="100" name="Rectangle 99">
              <a:extLst>
                <a:ext uri="{FF2B5EF4-FFF2-40B4-BE49-F238E27FC236}">
                  <a16:creationId xmlns:a16="http://schemas.microsoft.com/office/drawing/2014/main" id="{93082209-06E9-9D02-E2EE-3C794FAB2477}"/>
                </a:ext>
              </a:extLst>
            </p:cNvPr>
            <p:cNvSpPr/>
            <p:nvPr/>
          </p:nvSpPr>
          <p:spPr>
            <a:xfrm>
              <a:off x="6441819" y="5085434"/>
              <a:ext cx="313638" cy="30777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78A80BD8-2FB9-4F55-7434-D31EAC197EFF}"/>
                </a:ext>
              </a:extLst>
            </p:cNvPr>
            <p:cNvSpPr txBox="1"/>
            <p:nvPr/>
          </p:nvSpPr>
          <p:spPr>
            <a:xfrm>
              <a:off x="3688802" y="5085435"/>
              <a:ext cx="2990440" cy="523220"/>
            </a:xfrm>
            <a:prstGeom prst="rect">
              <a:avLst/>
            </a:prstGeom>
            <a:noFill/>
          </p:spPr>
          <p:txBody>
            <a:bodyPr wrap="square" rtlCol="0">
              <a:spAutoFit/>
            </a:bodyPr>
            <a:lstStyle/>
            <a:p>
              <a:r>
                <a:rPr lang="es-MX" sz="1400" b="1" dirty="0">
                  <a:solidFill>
                    <a:schemeClr val="bg1"/>
                  </a:solidFill>
                  <a:latin typeface="Arial" panose="020B0604020202020204" pitchFamily="34" charset="0"/>
                  <a:cs typeface="Arial" panose="020B0604020202020204" pitchFamily="34" charset="0"/>
                </a:rPr>
                <a:t>$100/contribución de </a:t>
              </a:r>
              <a:br>
                <a:rPr lang="es-MX" sz="1400" b="1" dirty="0">
                  <a:solidFill>
                    <a:schemeClr val="bg1"/>
                  </a:solidFill>
                  <a:latin typeface="Arial" panose="020B0604020202020204" pitchFamily="34" charset="0"/>
                  <a:cs typeface="Arial" panose="020B0604020202020204" pitchFamily="34" charset="0"/>
                </a:rPr>
              </a:br>
              <a:r>
                <a:rPr lang="es-MX" sz="1400" b="1" dirty="0">
                  <a:solidFill>
                    <a:schemeClr val="bg1"/>
                  </a:solidFill>
                  <a:latin typeface="Arial" panose="020B0604020202020204" pitchFamily="34" charset="0"/>
                  <a:cs typeface="Arial" panose="020B0604020202020204" pitchFamily="34" charset="0"/>
                </a:rPr>
                <a:t>cheque de pago</a:t>
              </a:r>
            </a:p>
          </p:txBody>
        </p:sp>
        <p:sp>
          <p:nvSpPr>
            <p:cNvPr id="102" name="Rectangle 101">
              <a:extLst>
                <a:ext uri="{FF2B5EF4-FFF2-40B4-BE49-F238E27FC236}">
                  <a16:creationId xmlns:a16="http://schemas.microsoft.com/office/drawing/2014/main" id="{0D477C24-34CE-257D-75F7-F4AA322C7F80}"/>
                </a:ext>
              </a:extLst>
            </p:cNvPr>
            <p:cNvSpPr/>
            <p:nvPr/>
          </p:nvSpPr>
          <p:spPr>
            <a:xfrm>
              <a:off x="3304204" y="5085435"/>
              <a:ext cx="313638" cy="3077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id="{5A46B8C0-CDDB-DB02-CE21-37E16D230741}"/>
                </a:ext>
              </a:extLst>
            </p:cNvPr>
            <p:cNvCxnSpPr>
              <a:cxnSpLocks/>
            </p:cNvCxnSpPr>
            <p:nvPr/>
          </p:nvCxnSpPr>
          <p:spPr>
            <a:xfrm flipH="1">
              <a:off x="3617843" y="4469129"/>
              <a:ext cx="552615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CA8BB821-5241-4966-4365-8D8CCFFB43F2}"/>
                </a:ext>
              </a:extLst>
            </p:cNvPr>
            <p:cNvSpPr txBox="1"/>
            <p:nvPr/>
          </p:nvSpPr>
          <p:spPr>
            <a:xfrm>
              <a:off x="6829568" y="5085435"/>
              <a:ext cx="2990440" cy="523220"/>
            </a:xfrm>
            <a:prstGeom prst="rect">
              <a:avLst/>
            </a:prstGeom>
            <a:noFill/>
          </p:spPr>
          <p:txBody>
            <a:bodyPr wrap="square" rtlCol="0">
              <a:spAutoFit/>
            </a:bodyPr>
            <a:lstStyle/>
            <a:p>
              <a:r>
                <a:rPr lang="es-MX" sz="1400" b="1" dirty="0">
                  <a:solidFill>
                    <a:schemeClr val="bg1"/>
                  </a:solidFill>
                  <a:latin typeface="Arial" panose="020B0604020202020204" pitchFamily="34" charset="0"/>
                  <a:cs typeface="Arial" panose="020B0604020202020204" pitchFamily="34" charset="0"/>
                </a:rPr>
                <a:t>$25/aumento anual de </a:t>
              </a:r>
              <a:br>
                <a:rPr lang="es-MX" sz="1400" b="1" dirty="0">
                  <a:solidFill>
                    <a:schemeClr val="bg1"/>
                  </a:solidFill>
                  <a:latin typeface="Arial" panose="020B0604020202020204" pitchFamily="34" charset="0"/>
                  <a:cs typeface="Arial" panose="020B0604020202020204" pitchFamily="34" charset="0"/>
                </a:rPr>
              </a:br>
              <a:r>
                <a:rPr lang="es-MX" sz="1400" b="1" dirty="0">
                  <a:solidFill>
                    <a:schemeClr val="bg1"/>
                  </a:solidFill>
                  <a:latin typeface="Arial" panose="020B0604020202020204" pitchFamily="34" charset="0"/>
                  <a:cs typeface="Arial" panose="020B0604020202020204" pitchFamily="34" charset="0"/>
                </a:rPr>
                <a:t>cheque de pago </a:t>
              </a:r>
            </a:p>
          </p:txBody>
        </p:sp>
        <p:sp>
          <p:nvSpPr>
            <p:cNvPr id="2" name="TextBox 1">
              <a:extLst>
                <a:ext uri="{FF2B5EF4-FFF2-40B4-BE49-F238E27FC236}">
                  <a16:creationId xmlns:a16="http://schemas.microsoft.com/office/drawing/2014/main" id="{9C942D27-3A74-075F-E170-5E80EB801201}"/>
                </a:ext>
              </a:extLst>
            </p:cNvPr>
            <p:cNvSpPr txBox="1"/>
            <p:nvPr/>
          </p:nvSpPr>
          <p:spPr>
            <a:xfrm>
              <a:off x="2361758" y="3906239"/>
              <a:ext cx="1256084" cy="523220"/>
            </a:xfrm>
            <a:prstGeom prst="rect">
              <a:avLst/>
            </a:prstGeom>
            <a:noFill/>
          </p:spPr>
          <p:txBody>
            <a:bodyPr wrap="square" rtlCol="0">
              <a:spAutoFit/>
            </a:bodyPr>
            <a:lstStyle/>
            <a:p>
              <a:r>
                <a:rPr lang="es-MX" sz="1400" dirty="0">
                  <a:solidFill>
                    <a:schemeClr val="bg1"/>
                  </a:solidFill>
                  <a:latin typeface="Gotham Medium" panose="02000604030000020004" pitchFamily="2" charset="0"/>
                </a:rPr>
                <a:t>$200,000 </a:t>
              </a:r>
              <a:br>
                <a:rPr lang="es-MX" sz="1400" dirty="0">
                  <a:solidFill>
                    <a:schemeClr val="bg1"/>
                  </a:solidFill>
                  <a:latin typeface="Gotham Medium" panose="02000604030000020004" pitchFamily="2" charset="0"/>
                </a:rPr>
              </a:br>
              <a:r>
                <a:rPr lang="es-MX" sz="1400" dirty="0">
                  <a:solidFill>
                    <a:schemeClr val="bg1"/>
                  </a:solidFill>
                  <a:latin typeface="Gotham Medium" panose="02000604030000020004" pitchFamily="2" charset="0"/>
                </a:rPr>
                <a:t>en saldo</a:t>
              </a:r>
            </a:p>
          </p:txBody>
        </p:sp>
        <p:sp>
          <p:nvSpPr>
            <p:cNvPr id="3" name="TextBox 2">
              <a:extLst>
                <a:ext uri="{FF2B5EF4-FFF2-40B4-BE49-F238E27FC236}">
                  <a16:creationId xmlns:a16="http://schemas.microsoft.com/office/drawing/2014/main" id="{DF333200-928C-03BE-CFAD-F077329621DF}"/>
                </a:ext>
              </a:extLst>
            </p:cNvPr>
            <p:cNvSpPr txBox="1"/>
            <p:nvPr/>
          </p:nvSpPr>
          <p:spPr>
            <a:xfrm>
              <a:off x="2361758" y="3503284"/>
              <a:ext cx="1256084" cy="307777"/>
            </a:xfrm>
            <a:prstGeom prst="rect">
              <a:avLst/>
            </a:prstGeom>
            <a:noFill/>
          </p:spPr>
          <p:txBody>
            <a:bodyPr wrap="square" rtlCol="0">
              <a:spAutoFit/>
            </a:bodyPr>
            <a:lstStyle/>
            <a:p>
              <a:r>
                <a:rPr lang="es-MX" sz="1400">
                  <a:solidFill>
                    <a:schemeClr val="bg1"/>
                  </a:solidFill>
                  <a:latin typeface="Gotham Medium" panose="02000604030000020004" pitchFamily="2" charset="0"/>
                </a:rPr>
                <a:t>$400,000</a:t>
              </a:r>
            </a:p>
          </p:txBody>
        </p:sp>
        <p:sp>
          <p:nvSpPr>
            <p:cNvPr id="4" name="TextBox 3">
              <a:extLst>
                <a:ext uri="{FF2B5EF4-FFF2-40B4-BE49-F238E27FC236}">
                  <a16:creationId xmlns:a16="http://schemas.microsoft.com/office/drawing/2014/main" id="{86479148-6E07-C45D-FD30-A53E98F4CD06}"/>
                </a:ext>
              </a:extLst>
            </p:cNvPr>
            <p:cNvSpPr txBox="1"/>
            <p:nvPr/>
          </p:nvSpPr>
          <p:spPr>
            <a:xfrm>
              <a:off x="2361758" y="3084830"/>
              <a:ext cx="1256084" cy="307777"/>
            </a:xfrm>
            <a:prstGeom prst="rect">
              <a:avLst/>
            </a:prstGeom>
            <a:noFill/>
          </p:spPr>
          <p:txBody>
            <a:bodyPr wrap="square" rtlCol="0">
              <a:spAutoFit/>
            </a:bodyPr>
            <a:lstStyle/>
            <a:p>
              <a:r>
                <a:rPr lang="es-MX" sz="1400">
                  <a:solidFill>
                    <a:schemeClr val="bg1"/>
                  </a:solidFill>
                  <a:latin typeface="Gotham Medium" panose="02000604030000020004" pitchFamily="2" charset="0"/>
                </a:rPr>
                <a:t>$600,000</a:t>
              </a:r>
            </a:p>
          </p:txBody>
        </p:sp>
        <p:sp>
          <p:nvSpPr>
            <p:cNvPr id="5" name="TextBox 4">
              <a:extLst>
                <a:ext uri="{FF2B5EF4-FFF2-40B4-BE49-F238E27FC236}">
                  <a16:creationId xmlns:a16="http://schemas.microsoft.com/office/drawing/2014/main" id="{2D243B70-926C-9991-B38A-E28E7BF62C4B}"/>
                </a:ext>
              </a:extLst>
            </p:cNvPr>
            <p:cNvSpPr txBox="1"/>
            <p:nvPr/>
          </p:nvSpPr>
          <p:spPr>
            <a:xfrm>
              <a:off x="2361758" y="2635380"/>
              <a:ext cx="1256084" cy="307777"/>
            </a:xfrm>
            <a:prstGeom prst="rect">
              <a:avLst/>
            </a:prstGeom>
            <a:noFill/>
          </p:spPr>
          <p:txBody>
            <a:bodyPr wrap="square" rtlCol="0">
              <a:spAutoFit/>
            </a:bodyPr>
            <a:lstStyle/>
            <a:p>
              <a:r>
                <a:rPr lang="es-MX" sz="1400">
                  <a:solidFill>
                    <a:schemeClr val="bg1"/>
                  </a:solidFill>
                  <a:latin typeface="Gotham Medium" panose="02000604030000020004" pitchFamily="2" charset="0"/>
                </a:rPr>
                <a:t>$800,000</a:t>
              </a:r>
            </a:p>
          </p:txBody>
        </p:sp>
      </p:grpSp>
    </p:spTree>
    <p:extLst>
      <p:ext uri="{BB962C8B-B14F-4D97-AF65-F5344CB8AC3E}">
        <p14:creationId xmlns:p14="http://schemas.microsoft.com/office/powerpoint/2010/main" val="3059994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548DDBB-AF9E-2278-ABD7-2B758FDA6E0E}"/>
              </a:ext>
            </a:extLst>
          </p:cNvPr>
          <p:cNvSpPr txBox="1">
            <a:spLocks/>
          </p:cNvSpPr>
          <p:nvPr/>
        </p:nvSpPr>
        <p:spPr>
          <a:xfrm>
            <a:off x="1629800" y="3235665"/>
            <a:ext cx="3346935" cy="1169556"/>
          </a:xfrm>
          <a:prstGeom prst="rect">
            <a:avLst/>
          </a:prstGeom>
        </p:spPr>
        <p:txBody>
          <a:bodyPr vert="horz" lIns="0" tIns="45720" rIns="0" bIns="45720" rtlCol="0" anchor="t">
            <a:noAutofit/>
          </a:bodyPr>
          <a:lstStyle>
            <a:lvl1pPr algn="ctr" defTabSz="914400" rtl="0" eaLnBrk="1" latinLnBrk="0" hangingPunct="1">
              <a:lnSpc>
                <a:spcPct val="90000"/>
              </a:lnSpc>
              <a:spcBef>
                <a:spcPct val="0"/>
              </a:spcBef>
              <a:buNone/>
              <a:defRPr sz="3200" b="1" i="0" kern="1200">
                <a:solidFill>
                  <a:srgbClr val="0047BB"/>
                </a:solidFill>
                <a:latin typeface="Georgia" panose="02040502050405020303" pitchFamily="18" charset="0"/>
                <a:ea typeface="+mj-ea"/>
                <a:cs typeface="Arial" panose="020B0604020202020204" pitchFamily="34" charset="0"/>
              </a:defRPr>
            </a:lvl1pPr>
          </a:lstStyle>
          <a:p>
            <a:r>
              <a:rPr lang="es-MX" sz="4400"/>
              <a:t>Ahorra parte de un aumento</a:t>
            </a:r>
          </a:p>
        </p:txBody>
      </p:sp>
      <p:sp>
        <p:nvSpPr>
          <p:cNvPr id="7" name="Title 3">
            <a:extLst>
              <a:ext uri="{FF2B5EF4-FFF2-40B4-BE49-F238E27FC236}">
                <a16:creationId xmlns:a16="http://schemas.microsoft.com/office/drawing/2014/main" id="{04063EC1-8B78-302C-248B-A9974846085E}"/>
              </a:ext>
            </a:extLst>
          </p:cNvPr>
          <p:cNvSpPr txBox="1">
            <a:spLocks/>
          </p:cNvSpPr>
          <p:nvPr/>
        </p:nvSpPr>
        <p:spPr>
          <a:xfrm>
            <a:off x="6323522" y="3235665"/>
            <a:ext cx="4832158" cy="2095399"/>
          </a:xfrm>
          <a:prstGeom prst="rect">
            <a:avLst/>
          </a:prstGeom>
        </p:spPr>
        <p:txBody>
          <a:bodyPr vert="horz" lIns="0" tIns="45720" rIns="0" bIns="45720" rtlCol="0" anchor="t">
            <a:noAutofit/>
          </a:bodyPr>
          <a:lstStyle>
            <a:lvl1pPr algn="ctr" defTabSz="914400" rtl="0" eaLnBrk="1" latinLnBrk="0" hangingPunct="1">
              <a:lnSpc>
                <a:spcPct val="90000"/>
              </a:lnSpc>
              <a:spcBef>
                <a:spcPct val="0"/>
              </a:spcBef>
              <a:buNone/>
              <a:defRPr sz="3200" b="1" i="0" kern="1200">
                <a:solidFill>
                  <a:srgbClr val="0047BB"/>
                </a:solidFill>
                <a:latin typeface="Georgia" panose="02040502050405020303" pitchFamily="18" charset="0"/>
                <a:ea typeface="+mj-ea"/>
                <a:cs typeface="Arial" panose="020B0604020202020204" pitchFamily="34" charset="0"/>
              </a:defRPr>
            </a:lvl1pPr>
          </a:lstStyle>
          <a:p>
            <a:r>
              <a:rPr lang="es-MX" sz="4400" dirty="0"/>
              <a:t>Aumenta tus ahorros después de pagar una deuda</a:t>
            </a:r>
          </a:p>
        </p:txBody>
      </p:sp>
      <p:pic>
        <p:nvPicPr>
          <p:cNvPr id="10" name="Picture 9" descr="A blue and black logo&#10;&#10;Description automatically generated">
            <a:extLst>
              <a:ext uri="{FF2B5EF4-FFF2-40B4-BE49-F238E27FC236}">
                <a16:creationId xmlns:a16="http://schemas.microsoft.com/office/drawing/2014/main" id="{E5C5AAF2-C874-9E95-2EA5-F15CB5C58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4439" y="2155371"/>
            <a:ext cx="1357657" cy="816429"/>
          </a:xfrm>
          <a:prstGeom prst="rect">
            <a:avLst/>
          </a:prstGeom>
        </p:spPr>
      </p:pic>
      <p:pic>
        <p:nvPicPr>
          <p:cNvPr id="13" name="Picture 12" descr="A blue building with columns&#10;&#10;Description automatically generated">
            <a:extLst>
              <a:ext uri="{FF2B5EF4-FFF2-40B4-BE49-F238E27FC236}">
                <a16:creationId xmlns:a16="http://schemas.microsoft.com/office/drawing/2014/main" id="{FBEC6126-0C7F-BAF9-DC13-143B9E06D1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1488" y="1892300"/>
            <a:ext cx="1206500" cy="1079500"/>
          </a:xfrm>
          <a:prstGeom prst="rect">
            <a:avLst/>
          </a:prstGeom>
        </p:spPr>
      </p:pic>
    </p:spTree>
    <p:extLst>
      <p:ext uri="{BB962C8B-B14F-4D97-AF65-F5344CB8AC3E}">
        <p14:creationId xmlns:p14="http://schemas.microsoft.com/office/powerpoint/2010/main" val="317397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1">
            <a:extLst>
              <a:ext uri="{FF2B5EF4-FFF2-40B4-BE49-F238E27FC236}">
                <a16:creationId xmlns:a16="http://schemas.microsoft.com/office/drawing/2014/main" id="{31126C72-695F-731A-7BEB-691149207BC3}"/>
              </a:ext>
            </a:extLst>
          </p:cNvPr>
          <p:cNvSpPr>
            <a:spLocks noGrp="1"/>
          </p:cNvSpPr>
          <p:nvPr>
            <p:ph type="title"/>
          </p:nvPr>
        </p:nvSpPr>
        <p:spPr>
          <a:xfrm>
            <a:off x="1492450" y="1223527"/>
            <a:ext cx="9199178" cy="595493"/>
          </a:xfrm>
        </p:spPr>
        <p:txBody>
          <a:bodyPr>
            <a:noAutofit/>
          </a:bodyPr>
          <a:lstStyle/>
          <a:p>
            <a:r>
              <a:rPr lang="es-MX" sz="4400" b="1">
                <a:latin typeface="Georgia" panose="02040502050405020303" pitchFamily="18" charset="0"/>
              </a:rPr>
              <a:t>Actúa</a:t>
            </a:r>
          </a:p>
        </p:txBody>
      </p:sp>
      <p:sp>
        <p:nvSpPr>
          <p:cNvPr id="20" name="TextBox 19">
            <a:extLst>
              <a:ext uri="{FF2B5EF4-FFF2-40B4-BE49-F238E27FC236}">
                <a16:creationId xmlns:a16="http://schemas.microsoft.com/office/drawing/2014/main" id="{8D363FFA-1CBE-1B80-3FB0-35AD3866B5E4}"/>
              </a:ext>
            </a:extLst>
          </p:cNvPr>
          <p:cNvSpPr txBox="1"/>
          <p:nvPr/>
        </p:nvSpPr>
        <p:spPr>
          <a:xfrm>
            <a:off x="6036517" y="3748864"/>
            <a:ext cx="2805673" cy="923330"/>
          </a:xfrm>
          <a:prstGeom prst="rect">
            <a:avLst/>
          </a:prstGeom>
          <a:noFill/>
          <a:ln>
            <a:noFill/>
          </a:ln>
        </p:spPr>
        <p:txBody>
          <a:bodyPr wrap="square" lIns="0" tIns="0" rIns="0" bIns="0" rtlCol="0" anchor="t" anchorCtr="0">
            <a:spAutoFit/>
          </a:bodyPr>
          <a:lstStyle/>
          <a:p>
            <a:pPr algn="ctr"/>
            <a:r>
              <a:rPr lang="es-MX" sz="2000" b="1" dirty="0">
                <a:solidFill>
                  <a:srgbClr val="6ECFB2"/>
                </a:solidFill>
                <a:latin typeface="Arial" panose="020B0604020202020204" pitchFamily="34" charset="0"/>
                <a:cs typeface="Arial" panose="020B0604020202020204" pitchFamily="34" charset="0"/>
              </a:rPr>
              <a:t>Usa la calculadora</a:t>
            </a:r>
            <a:br>
              <a:rPr lang="es-MX" sz="2000" b="1" dirty="0">
                <a:solidFill>
                  <a:srgbClr val="6ECFB2"/>
                </a:solidFill>
                <a:latin typeface="Arial" panose="020B0604020202020204" pitchFamily="34" charset="0"/>
                <a:cs typeface="Arial" panose="020B0604020202020204" pitchFamily="34" charset="0"/>
              </a:rPr>
            </a:br>
            <a:r>
              <a:rPr lang="es-MX" sz="2000" b="1" dirty="0">
                <a:solidFill>
                  <a:srgbClr val="6ECFB2"/>
                </a:solidFill>
                <a:latin typeface="Arial" panose="020B0604020202020204" pitchFamily="34" charset="0"/>
                <a:cs typeface="Arial" panose="020B0604020202020204" pitchFamily="34" charset="0"/>
              </a:rPr>
              <a:t>de impacto del</a:t>
            </a:r>
            <a:br>
              <a:rPr lang="es-MX" sz="2000" b="1" dirty="0">
                <a:solidFill>
                  <a:srgbClr val="6ECFB2"/>
                </a:solidFill>
                <a:latin typeface="Arial" panose="020B0604020202020204" pitchFamily="34" charset="0"/>
                <a:cs typeface="Arial" panose="020B0604020202020204" pitchFamily="34" charset="0"/>
              </a:rPr>
            </a:br>
            <a:r>
              <a:rPr lang="es-MX" sz="2000" b="1" dirty="0">
                <a:solidFill>
                  <a:srgbClr val="6ECFB2"/>
                </a:solidFill>
                <a:latin typeface="Arial" panose="020B0604020202020204" pitchFamily="34" charset="0"/>
                <a:cs typeface="Arial" panose="020B0604020202020204" pitchFamily="34" charset="0"/>
              </a:rPr>
              <a:t>cheque de pago</a:t>
            </a:r>
          </a:p>
        </p:txBody>
      </p:sp>
      <p:sp>
        <p:nvSpPr>
          <p:cNvPr id="22" name="TextBox 21">
            <a:extLst>
              <a:ext uri="{FF2B5EF4-FFF2-40B4-BE49-F238E27FC236}">
                <a16:creationId xmlns:a16="http://schemas.microsoft.com/office/drawing/2014/main" id="{2F94C80E-D7B8-88FA-C08F-9C6E76D36D46}"/>
              </a:ext>
            </a:extLst>
          </p:cNvPr>
          <p:cNvSpPr txBox="1"/>
          <p:nvPr/>
        </p:nvSpPr>
        <p:spPr>
          <a:xfrm>
            <a:off x="8712351" y="3744878"/>
            <a:ext cx="3129794" cy="923330"/>
          </a:xfrm>
          <a:prstGeom prst="rect">
            <a:avLst/>
          </a:prstGeom>
          <a:noFill/>
          <a:ln>
            <a:noFill/>
          </a:ln>
        </p:spPr>
        <p:txBody>
          <a:bodyPr wrap="square" lIns="0" tIns="0" rIns="0" bIns="0" rtlCol="0" anchor="t" anchorCtr="0">
            <a:spAutoFit/>
          </a:bodyPr>
          <a:lstStyle/>
          <a:p>
            <a:pPr marL="0" lvl="2" indent="-336550" algn="ctr">
              <a:spcAft>
                <a:spcPts val="1800"/>
              </a:spcAft>
              <a:buClr>
                <a:srgbClr val="DEA515"/>
              </a:buClr>
              <a:buSzPct val="101851"/>
            </a:pPr>
            <a:r>
              <a:rPr lang="es-MX" sz="2000" b="1" dirty="0">
                <a:solidFill>
                  <a:schemeClr val="accent2"/>
                </a:solidFill>
              </a:rPr>
              <a:t>Establece o</a:t>
            </a:r>
            <a:br>
              <a:rPr lang="es-MX" sz="2000" b="1" dirty="0">
                <a:solidFill>
                  <a:schemeClr val="accent2"/>
                </a:solidFill>
              </a:rPr>
            </a:br>
            <a:r>
              <a:rPr lang="es-MX" sz="2000" b="1" dirty="0">
                <a:solidFill>
                  <a:schemeClr val="accent2"/>
                </a:solidFill>
              </a:rPr>
              <a:t>aumenta tus contribuciones</a:t>
            </a:r>
          </a:p>
        </p:txBody>
      </p:sp>
      <p:sp>
        <p:nvSpPr>
          <p:cNvPr id="25" name="TextBox 24">
            <a:extLst>
              <a:ext uri="{FF2B5EF4-FFF2-40B4-BE49-F238E27FC236}">
                <a16:creationId xmlns:a16="http://schemas.microsoft.com/office/drawing/2014/main" id="{6125782D-DBD3-4326-C7E0-6666F44A12FF}"/>
              </a:ext>
            </a:extLst>
          </p:cNvPr>
          <p:cNvSpPr txBox="1"/>
          <p:nvPr/>
        </p:nvSpPr>
        <p:spPr>
          <a:xfrm>
            <a:off x="3293029" y="3748864"/>
            <a:ext cx="2591242" cy="1436291"/>
          </a:xfrm>
          <a:prstGeom prst="rect">
            <a:avLst/>
          </a:prstGeom>
          <a:noFill/>
          <a:ln>
            <a:noFill/>
          </a:ln>
        </p:spPr>
        <p:txBody>
          <a:bodyPr wrap="square" lIns="0" tIns="0" rIns="0" bIns="0" rtlCol="0" anchor="t" anchorCtr="0">
            <a:spAutoFit/>
          </a:bodyPr>
          <a:lstStyle/>
          <a:p>
            <a:pPr algn="ctr"/>
            <a:r>
              <a:rPr lang="es-MX" sz="2000" b="1">
                <a:solidFill>
                  <a:srgbClr val="6ECFB2"/>
                </a:solidFill>
                <a:latin typeface="Arial" charset="0"/>
                <a:ea typeface="Arial" charset="0"/>
                <a:cs typeface="Arial" charset="0"/>
                <a:sym typeface="Calibri"/>
              </a:rPr>
              <a:t>Usa My Interactive Retirement </a:t>
            </a:r>
            <a:br>
              <a:rPr lang="es-MX" sz="2000" b="1">
                <a:solidFill>
                  <a:srgbClr val="6ECFB2"/>
                </a:solidFill>
                <a:latin typeface="Arial" charset="0"/>
                <a:ea typeface="Arial" charset="0"/>
                <a:cs typeface="Arial" charset="0"/>
                <a:sym typeface="Calibri"/>
              </a:rPr>
            </a:br>
            <a:r>
              <a:rPr lang="es-MX" sz="2000" b="1">
                <a:solidFill>
                  <a:srgbClr val="6ECFB2"/>
                </a:solidFill>
                <a:latin typeface="Arial" charset="0"/>
                <a:ea typeface="Arial" charset="0"/>
                <a:cs typeface="Arial" charset="0"/>
                <a:sym typeface="Calibri"/>
              </a:rPr>
              <a:t>Planner</a:t>
            </a:r>
            <a:r>
              <a:rPr lang="es-MX" sz="1400" b="1" baseline="30000">
                <a:solidFill>
                  <a:srgbClr val="6ECFB2"/>
                </a:solidFill>
                <a:latin typeface="Arial" charset="0"/>
                <a:ea typeface="Arial" charset="0"/>
                <a:cs typeface="Arial" charset="0"/>
                <a:sym typeface="Calibri"/>
              </a:rPr>
              <a:t>SM</a:t>
            </a:r>
          </a:p>
          <a:p>
            <a:pPr algn="ctr"/>
            <a:endParaRPr lang="en-US" sz="2000" b="1" baseline="30000" dirty="0">
              <a:solidFill>
                <a:srgbClr val="6ECFB2"/>
              </a:solidFill>
              <a:latin typeface="Arial" charset="0"/>
              <a:ea typeface="Arial" charset="0"/>
              <a:cs typeface="Arial" charset="0"/>
              <a:sym typeface="Calibri"/>
            </a:endParaRPr>
          </a:p>
          <a:p>
            <a:pPr algn="ctr"/>
            <a:endParaRPr lang="en-US" sz="2000" b="1" dirty="0">
              <a:solidFill>
                <a:srgbClr val="6ECFB2"/>
              </a:solidFill>
              <a:latin typeface="Arial" charset="0"/>
              <a:ea typeface="Arial" charset="0"/>
              <a:cs typeface="Arial" charset="0"/>
              <a:sym typeface="Calibri"/>
            </a:endParaRPr>
          </a:p>
        </p:txBody>
      </p:sp>
      <p:cxnSp>
        <p:nvCxnSpPr>
          <p:cNvPr id="4" name="Straight Connector 3">
            <a:extLst>
              <a:ext uri="{FF2B5EF4-FFF2-40B4-BE49-F238E27FC236}">
                <a16:creationId xmlns:a16="http://schemas.microsoft.com/office/drawing/2014/main" id="{B31D9F63-A029-E02D-7FFE-521E6DB7DDAA}"/>
              </a:ext>
              <a:ext uri="{C183D7F6-B498-43B3-948B-1728B52AA6E4}">
                <adec:decorative xmlns:adec="http://schemas.microsoft.com/office/drawing/2017/decorative" val="1"/>
              </a:ext>
            </a:extLst>
          </p:cNvPr>
          <p:cNvCxnSpPr>
            <a:cxnSpLocks/>
          </p:cNvCxnSpPr>
          <p:nvPr/>
        </p:nvCxnSpPr>
        <p:spPr>
          <a:xfrm>
            <a:off x="3068179" y="2407920"/>
            <a:ext cx="0" cy="319278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6AB9B6E-06F3-0BAE-1D5E-8BAFDE7C3BB1}"/>
              </a:ext>
              <a:ext uri="{C183D7F6-B498-43B3-948B-1728B52AA6E4}">
                <adec:decorative xmlns:adec="http://schemas.microsoft.com/office/drawing/2017/decorative" val="1"/>
              </a:ext>
            </a:extLst>
          </p:cNvPr>
          <p:cNvCxnSpPr>
            <a:cxnSpLocks/>
          </p:cNvCxnSpPr>
          <p:nvPr/>
        </p:nvCxnSpPr>
        <p:spPr>
          <a:xfrm>
            <a:off x="8825355" y="2407920"/>
            <a:ext cx="0" cy="319278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21F527F-72C9-80B7-0B46-E073D0491E66}"/>
              </a:ext>
              <a:ext uri="{C183D7F6-B498-43B3-948B-1728B52AA6E4}">
                <adec:decorative xmlns:adec="http://schemas.microsoft.com/office/drawing/2017/decorative" val="1"/>
              </a:ext>
            </a:extLst>
          </p:cNvPr>
          <p:cNvCxnSpPr>
            <a:cxnSpLocks/>
          </p:cNvCxnSpPr>
          <p:nvPr/>
        </p:nvCxnSpPr>
        <p:spPr>
          <a:xfrm>
            <a:off x="6068134" y="2407920"/>
            <a:ext cx="8514" cy="319278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71A7ADF-F482-0939-6DCE-CCDEF2817939}"/>
              </a:ext>
            </a:extLst>
          </p:cNvPr>
          <p:cNvSpPr txBox="1"/>
          <p:nvPr/>
        </p:nvSpPr>
        <p:spPr>
          <a:xfrm>
            <a:off x="238522" y="3748864"/>
            <a:ext cx="3054507" cy="615553"/>
          </a:xfrm>
          <a:prstGeom prst="rect">
            <a:avLst/>
          </a:prstGeom>
          <a:noFill/>
          <a:ln>
            <a:noFill/>
          </a:ln>
        </p:spPr>
        <p:txBody>
          <a:bodyPr wrap="square" lIns="0" tIns="0" rIns="0" bIns="0" rtlCol="0" anchor="t" anchorCtr="0">
            <a:spAutoFit/>
          </a:bodyPr>
          <a:lstStyle/>
          <a:p>
            <a:pPr algn="ctr"/>
            <a:r>
              <a:rPr lang="es-MX" sz="2000" b="1">
                <a:solidFill>
                  <a:srgbClr val="6ECFB2"/>
                </a:solidFill>
                <a:latin typeface="Arial" charset="0"/>
                <a:ea typeface="Arial" charset="0"/>
                <a:cs typeface="Arial" charset="0"/>
                <a:sym typeface="Calibri"/>
              </a:rPr>
              <a:t>Inscríbete en tu                                                            plan de retiro</a:t>
            </a:r>
          </a:p>
        </p:txBody>
      </p:sp>
      <p:pic>
        <p:nvPicPr>
          <p:cNvPr id="3" name="Picture 2" descr="A green tick in a circle&#10;&#10;Description automatically generated">
            <a:extLst>
              <a:ext uri="{FF2B5EF4-FFF2-40B4-BE49-F238E27FC236}">
                <a16:creationId xmlns:a16="http://schemas.microsoft.com/office/drawing/2014/main" id="{15D8E954-4479-5743-3190-CE875C463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599" y="2439395"/>
            <a:ext cx="1256786" cy="1130133"/>
          </a:xfrm>
          <a:prstGeom prst="rect">
            <a:avLst/>
          </a:prstGeom>
        </p:spPr>
      </p:pic>
      <p:pic>
        <p:nvPicPr>
          <p:cNvPr id="10" name="Picture 9" descr="A green and black calculator&#10;&#10;Description automatically generated">
            <a:extLst>
              <a:ext uri="{FF2B5EF4-FFF2-40B4-BE49-F238E27FC236}">
                <a16:creationId xmlns:a16="http://schemas.microsoft.com/office/drawing/2014/main" id="{7E0FF009-79AA-17B7-47C8-E5239E93DE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8653" y="2394861"/>
            <a:ext cx="1041400" cy="1219200"/>
          </a:xfrm>
          <a:prstGeom prst="rect">
            <a:avLst/>
          </a:prstGeom>
        </p:spPr>
      </p:pic>
      <p:pic>
        <p:nvPicPr>
          <p:cNvPr id="12" name="Picture 11" descr="A green arrow pointing to a rectangle&#10;&#10;Description automatically generated">
            <a:extLst>
              <a:ext uri="{FF2B5EF4-FFF2-40B4-BE49-F238E27FC236}">
                <a16:creationId xmlns:a16="http://schemas.microsoft.com/office/drawing/2014/main" id="{FAEE2264-DC34-C5C7-FA0B-DDAC871621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0951" y="2458554"/>
            <a:ext cx="1155399" cy="1155399"/>
          </a:xfrm>
          <a:prstGeom prst="rect">
            <a:avLst/>
          </a:prstGeom>
        </p:spPr>
      </p:pic>
      <p:pic>
        <p:nvPicPr>
          <p:cNvPr id="14" name="Picture 13" descr="A green and black paper with a corner&#10;&#10;Description automatically generated">
            <a:extLst>
              <a:ext uri="{FF2B5EF4-FFF2-40B4-BE49-F238E27FC236}">
                <a16:creationId xmlns:a16="http://schemas.microsoft.com/office/drawing/2014/main" id="{F7E58CAC-072D-49D6-5098-33ECCCAED4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6025" y="2458554"/>
            <a:ext cx="1079500" cy="1181100"/>
          </a:xfrm>
          <a:prstGeom prst="rect">
            <a:avLst/>
          </a:prstGeom>
        </p:spPr>
      </p:pic>
    </p:spTree>
    <p:extLst>
      <p:ext uri="{BB962C8B-B14F-4D97-AF65-F5344CB8AC3E}">
        <p14:creationId xmlns:p14="http://schemas.microsoft.com/office/powerpoint/2010/main" val="298805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1">
            <a:extLst>
              <a:ext uri="{FF2B5EF4-FFF2-40B4-BE49-F238E27FC236}">
                <a16:creationId xmlns:a16="http://schemas.microsoft.com/office/drawing/2014/main" id="{31126C72-695F-731A-7BEB-691149207BC3}"/>
              </a:ext>
            </a:extLst>
          </p:cNvPr>
          <p:cNvSpPr>
            <a:spLocks noGrp="1"/>
          </p:cNvSpPr>
          <p:nvPr>
            <p:ph type="title"/>
          </p:nvPr>
        </p:nvSpPr>
        <p:spPr>
          <a:xfrm>
            <a:off x="1492450" y="1223527"/>
            <a:ext cx="9199178" cy="595493"/>
          </a:xfrm>
        </p:spPr>
        <p:txBody>
          <a:bodyPr>
            <a:noAutofit/>
          </a:bodyPr>
          <a:lstStyle/>
          <a:p>
            <a:r>
              <a:rPr lang="es-MX" sz="4400" b="1">
                <a:latin typeface="Georgia" panose="02040502050405020303" pitchFamily="18" charset="0"/>
              </a:rPr>
              <a:t>Actúa</a:t>
            </a:r>
          </a:p>
        </p:txBody>
      </p:sp>
      <p:sp>
        <p:nvSpPr>
          <p:cNvPr id="5" name="TextBox 4">
            <a:extLst>
              <a:ext uri="{FF2B5EF4-FFF2-40B4-BE49-F238E27FC236}">
                <a16:creationId xmlns:a16="http://schemas.microsoft.com/office/drawing/2014/main" id="{7B5DACC5-A7DC-F5BB-2DCD-584A666DCF9E}"/>
              </a:ext>
            </a:extLst>
          </p:cNvPr>
          <p:cNvSpPr txBox="1"/>
          <p:nvPr/>
        </p:nvSpPr>
        <p:spPr>
          <a:xfrm>
            <a:off x="6021320" y="3747461"/>
            <a:ext cx="2805673" cy="1538883"/>
          </a:xfrm>
          <a:prstGeom prst="rect">
            <a:avLst/>
          </a:prstGeom>
          <a:noFill/>
          <a:ln>
            <a:noFill/>
          </a:ln>
        </p:spPr>
        <p:txBody>
          <a:bodyPr wrap="square" lIns="0" tIns="0" rIns="0" bIns="0" rtlCol="0" anchor="t" anchorCtr="0">
            <a:spAutoFit/>
          </a:bodyPr>
          <a:lstStyle/>
          <a:p>
            <a:pPr algn="ctr"/>
            <a:r>
              <a:rPr lang="es-MX" sz="2000" b="1" dirty="0">
                <a:solidFill>
                  <a:srgbClr val="6ECFB2"/>
                </a:solidFill>
                <a:latin typeface="Arial" panose="020B0604020202020204" pitchFamily="34" charset="0"/>
                <a:cs typeface="Arial" panose="020B0604020202020204" pitchFamily="34" charset="0"/>
              </a:rPr>
              <a:t>Usa la calculadora de impacto del cheque de pago disponible en nationwide.com/</a:t>
            </a:r>
            <a:r>
              <a:rPr lang="es-MX" sz="2000" b="1" dirty="0" err="1">
                <a:solidFill>
                  <a:srgbClr val="6ECFB2"/>
                </a:solidFill>
                <a:latin typeface="Arial" panose="020B0604020202020204" pitchFamily="34" charset="0"/>
                <a:cs typeface="Arial" panose="020B0604020202020204" pitchFamily="34" charset="0"/>
              </a:rPr>
              <a:t>impact</a:t>
            </a:r>
            <a:endParaRPr lang="es-MX" sz="2000" b="1" dirty="0">
              <a:solidFill>
                <a:srgbClr val="6ECFB2"/>
              </a:solidFill>
              <a:latin typeface="Arial" panose="020B0604020202020204" pitchFamily="34" charset="0"/>
              <a:cs typeface="Arial" panose="020B0604020202020204" pitchFamily="34" charset="0"/>
            </a:endParaRPr>
          </a:p>
          <a:p>
            <a:pPr algn="ctr"/>
            <a:endParaRPr lang="en-US" sz="2000" b="1" dirty="0">
              <a:solidFill>
                <a:srgbClr val="6ECFB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538B518-32F6-4EEB-8378-47740FFF2BA8}"/>
              </a:ext>
            </a:extLst>
          </p:cNvPr>
          <p:cNvSpPr txBox="1"/>
          <p:nvPr/>
        </p:nvSpPr>
        <p:spPr>
          <a:xfrm>
            <a:off x="9109364" y="3747461"/>
            <a:ext cx="2459000" cy="923330"/>
          </a:xfrm>
          <a:prstGeom prst="rect">
            <a:avLst/>
          </a:prstGeom>
          <a:noFill/>
          <a:ln>
            <a:noFill/>
          </a:ln>
        </p:spPr>
        <p:txBody>
          <a:bodyPr wrap="square" lIns="0" tIns="0" rIns="0" bIns="0" rtlCol="0" anchor="t" anchorCtr="0">
            <a:spAutoFit/>
          </a:bodyPr>
          <a:lstStyle/>
          <a:p>
            <a:pPr marL="0" lvl="2" indent="-336550" algn="ctr">
              <a:spcAft>
                <a:spcPts val="1800"/>
              </a:spcAft>
              <a:buClr>
                <a:srgbClr val="DEA515"/>
              </a:buClr>
              <a:buSzPct val="101851"/>
            </a:pPr>
            <a:r>
              <a:rPr lang="es-MX" sz="2000" b="1" dirty="0">
                <a:solidFill>
                  <a:schemeClr val="accent2"/>
                </a:solidFill>
              </a:rPr>
              <a:t>Establece o</a:t>
            </a:r>
            <a:br>
              <a:rPr lang="es-MX" sz="2000" b="1" dirty="0">
                <a:solidFill>
                  <a:schemeClr val="accent2"/>
                </a:solidFill>
              </a:rPr>
            </a:br>
            <a:r>
              <a:rPr lang="es-MX" sz="2000" b="1" dirty="0">
                <a:solidFill>
                  <a:schemeClr val="accent2"/>
                </a:solidFill>
              </a:rPr>
              <a:t>aumenta tus contribuciones</a:t>
            </a:r>
          </a:p>
        </p:txBody>
      </p:sp>
      <p:sp>
        <p:nvSpPr>
          <p:cNvPr id="7" name="TextBox 6">
            <a:extLst>
              <a:ext uri="{FF2B5EF4-FFF2-40B4-BE49-F238E27FC236}">
                <a16:creationId xmlns:a16="http://schemas.microsoft.com/office/drawing/2014/main" id="{43CCA6EA-16A9-4F1E-A65F-C1D877EC8CC6}"/>
              </a:ext>
            </a:extLst>
          </p:cNvPr>
          <p:cNvSpPr txBox="1"/>
          <p:nvPr/>
        </p:nvSpPr>
        <p:spPr>
          <a:xfrm>
            <a:off x="3128139" y="3747461"/>
            <a:ext cx="2591242" cy="923330"/>
          </a:xfrm>
          <a:prstGeom prst="rect">
            <a:avLst/>
          </a:prstGeom>
          <a:noFill/>
          <a:ln>
            <a:noFill/>
          </a:ln>
        </p:spPr>
        <p:txBody>
          <a:bodyPr wrap="square" lIns="0" tIns="0" rIns="0" bIns="0" rtlCol="0" anchor="t" anchorCtr="0">
            <a:spAutoFit/>
          </a:bodyPr>
          <a:lstStyle/>
          <a:p>
            <a:pPr algn="ctr"/>
            <a:r>
              <a:rPr lang="es-MX" b="1">
                <a:solidFill>
                  <a:srgbClr val="6ECFB2"/>
                </a:solidFill>
                <a:latin typeface="Arial" charset="0"/>
                <a:ea typeface="Arial" charset="0"/>
                <a:cs typeface="Arial" charset="0"/>
                <a:sym typeface="Calibri"/>
              </a:rPr>
              <a:t>Usa My Interactive Retirement Planner</a:t>
            </a:r>
            <a:r>
              <a:rPr lang="es-MX" sz="1400" b="1" baseline="30000">
                <a:solidFill>
                  <a:srgbClr val="6ECFB2"/>
                </a:solidFill>
                <a:latin typeface="Arial" charset="0"/>
                <a:ea typeface="Arial" charset="0"/>
                <a:cs typeface="Arial" charset="0"/>
                <a:sym typeface="Calibri"/>
              </a:rPr>
              <a:t>SM</a:t>
            </a:r>
          </a:p>
          <a:p>
            <a:pPr algn="ctr"/>
            <a:endParaRPr lang="en-US" sz="2000" b="1" dirty="0">
              <a:solidFill>
                <a:srgbClr val="6ECFB2"/>
              </a:solidFill>
              <a:latin typeface="Arial" charset="0"/>
              <a:ea typeface="Arial" charset="0"/>
              <a:cs typeface="Arial" charset="0"/>
              <a:sym typeface="Calibri"/>
            </a:endParaRPr>
          </a:p>
        </p:txBody>
      </p:sp>
      <p:sp>
        <p:nvSpPr>
          <p:cNvPr id="13" name="TextBox 12">
            <a:extLst>
              <a:ext uri="{FF2B5EF4-FFF2-40B4-BE49-F238E27FC236}">
                <a16:creationId xmlns:a16="http://schemas.microsoft.com/office/drawing/2014/main" id="{F70A5209-253F-3DE1-6608-56DB5BE639DE}"/>
              </a:ext>
            </a:extLst>
          </p:cNvPr>
          <p:cNvSpPr txBox="1"/>
          <p:nvPr/>
        </p:nvSpPr>
        <p:spPr>
          <a:xfrm>
            <a:off x="238522" y="3747461"/>
            <a:ext cx="3054507" cy="615553"/>
          </a:xfrm>
          <a:prstGeom prst="rect">
            <a:avLst/>
          </a:prstGeom>
          <a:noFill/>
          <a:ln>
            <a:noFill/>
          </a:ln>
        </p:spPr>
        <p:txBody>
          <a:bodyPr wrap="square" lIns="0" tIns="0" rIns="0" bIns="0" rtlCol="0" anchor="t" anchorCtr="0">
            <a:spAutoFit/>
          </a:bodyPr>
          <a:lstStyle/>
          <a:p>
            <a:pPr algn="ctr"/>
            <a:r>
              <a:rPr lang="es-MX" sz="2000" b="1">
                <a:solidFill>
                  <a:srgbClr val="6ECFB2"/>
                </a:solidFill>
                <a:latin typeface="Arial" charset="0"/>
                <a:ea typeface="Arial" charset="0"/>
                <a:cs typeface="Arial" charset="0"/>
                <a:sym typeface="Calibri"/>
              </a:rPr>
              <a:t>Inscríbete en tu                                                            plan de retiro</a:t>
            </a:r>
          </a:p>
        </p:txBody>
      </p:sp>
      <p:cxnSp>
        <p:nvCxnSpPr>
          <p:cNvPr id="15" name="Straight Connector 14">
            <a:extLst>
              <a:ext uri="{FF2B5EF4-FFF2-40B4-BE49-F238E27FC236}">
                <a16:creationId xmlns:a16="http://schemas.microsoft.com/office/drawing/2014/main" id="{178A1E1A-FC3F-5B1D-CA30-D7DA02DA4630}"/>
              </a:ext>
              <a:ext uri="{C183D7F6-B498-43B3-948B-1728B52AA6E4}">
                <adec:decorative xmlns:adec="http://schemas.microsoft.com/office/drawing/2017/decorative" val="1"/>
              </a:ext>
            </a:extLst>
          </p:cNvPr>
          <p:cNvCxnSpPr>
            <a:cxnSpLocks/>
          </p:cNvCxnSpPr>
          <p:nvPr/>
        </p:nvCxnSpPr>
        <p:spPr>
          <a:xfrm>
            <a:off x="5886311" y="2608082"/>
            <a:ext cx="0" cy="2488851"/>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293E2C-769C-F005-FFA9-3C5EF6FE3BB5}"/>
              </a:ext>
              <a:ext uri="{C183D7F6-B498-43B3-948B-1728B52AA6E4}">
                <adec:decorative xmlns:adec="http://schemas.microsoft.com/office/drawing/2017/decorative" val="1"/>
              </a:ext>
            </a:extLst>
          </p:cNvPr>
          <p:cNvCxnSpPr>
            <a:cxnSpLocks/>
          </p:cNvCxnSpPr>
          <p:nvPr/>
        </p:nvCxnSpPr>
        <p:spPr>
          <a:xfrm>
            <a:off x="8968178" y="2608082"/>
            <a:ext cx="0" cy="2488851"/>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94F656F-59E0-F85A-799E-793E88DC2F34}"/>
              </a:ext>
              <a:ext uri="{C183D7F6-B498-43B3-948B-1728B52AA6E4}">
                <adec:decorative xmlns:adec="http://schemas.microsoft.com/office/drawing/2017/decorative" val="1"/>
              </a:ext>
            </a:extLst>
          </p:cNvPr>
          <p:cNvCxnSpPr>
            <a:cxnSpLocks/>
          </p:cNvCxnSpPr>
          <p:nvPr/>
        </p:nvCxnSpPr>
        <p:spPr>
          <a:xfrm>
            <a:off x="2939911" y="2608082"/>
            <a:ext cx="0" cy="2488851"/>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A green tick in a circle&#10;&#10;Description automatically generated">
            <a:extLst>
              <a:ext uri="{FF2B5EF4-FFF2-40B4-BE49-F238E27FC236}">
                <a16:creationId xmlns:a16="http://schemas.microsoft.com/office/drawing/2014/main" id="{B9234D64-1FE0-3907-1526-7C70AD72D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599" y="2439395"/>
            <a:ext cx="1256786" cy="1130133"/>
          </a:xfrm>
          <a:prstGeom prst="rect">
            <a:avLst/>
          </a:prstGeom>
        </p:spPr>
      </p:pic>
      <p:pic>
        <p:nvPicPr>
          <p:cNvPr id="3" name="Picture 2" descr="A green and black calculator&#10;&#10;Description automatically generated">
            <a:extLst>
              <a:ext uri="{FF2B5EF4-FFF2-40B4-BE49-F238E27FC236}">
                <a16:creationId xmlns:a16="http://schemas.microsoft.com/office/drawing/2014/main" id="{F6292416-23CB-3E77-C011-A0A6680A27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5356" y="2394861"/>
            <a:ext cx="1041400" cy="1219200"/>
          </a:xfrm>
          <a:prstGeom prst="rect">
            <a:avLst/>
          </a:prstGeom>
        </p:spPr>
      </p:pic>
      <p:pic>
        <p:nvPicPr>
          <p:cNvPr id="4" name="Picture 3" descr="A green arrow pointing to a rectangle&#10;&#10;Description automatically generated">
            <a:extLst>
              <a:ext uri="{FF2B5EF4-FFF2-40B4-BE49-F238E27FC236}">
                <a16:creationId xmlns:a16="http://schemas.microsoft.com/office/drawing/2014/main" id="{DB8CC509-B500-A3C0-08E4-EDACA635E8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061" y="2458554"/>
            <a:ext cx="1155399" cy="1155399"/>
          </a:xfrm>
          <a:prstGeom prst="rect">
            <a:avLst/>
          </a:prstGeom>
        </p:spPr>
      </p:pic>
      <p:pic>
        <p:nvPicPr>
          <p:cNvPr id="11" name="Picture 10" descr="A green and black paper with a corner&#10;&#10;Description automatically generated">
            <a:extLst>
              <a:ext uri="{FF2B5EF4-FFF2-40B4-BE49-F238E27FC236}">
                <a16:creationId xmlns:a16="http://schemas.microsoft.com/office/drawing/2014/main" id="{84AB924D-2254-6CA8-E5B3-307FA8C93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6025" y="2458554"/>
            <a:ext cx="1079500" cy="1181100"/>
          </a:xfrm>
          <a:prstGeom prst="rect">
            <a:avLst/>
          </a:prstGeom>
        </p:spPr>
      </p:pic>
    </p:spTree>
    <p:extLst>
      <p:ext uri="{BB962C8B-B14F-4D97-AF65-F5344CB8AC3E}">
        <p14:creationId xmlns:p14="http://schemas.microsoft.com/office/powerpoint/2010/main" val="314988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1">
            <a:extLst>
              <a:ext uri="{FF2B5EF4-FFF2-40B4-BE49-F238E27FC236}">
                <a16:creationId xmlns:a16="http://schemas.microsoft.com/office/drawing/2014/main" id="{31126C72-695F-731A-7BEB-691149207BC3}"/>
              </a:ext>
            </a:extLst>
          </p:cNvPr>
          <p:cNvSpPr>
            <a:spLocks noGrp="1"/>
          </p:cNvSpPr>
          <p:nvPr>
            <p:ph type="title"/>
          </p:nvPr>
        </p:nvSpPr>
        <p:spPr>
          <a:xfrm>
            <a:off x="1492450" y="1223527"/>
            <a:ext cx="9199178" cy="595493"/>
          </a:xfrm>
        </p:spPr>
        <p:txBody>
          <a:bodyPr>
            <a:noAutofit/>
          </a:bodyPr>
          <a:lstStyle/>
          <a:p>
            <a:r>
              <a:rPr lang="es-MX" sz="4400" b="1">
                <a:latin typeface="Georgia" panose="02040502050405020303" pitchFamily="18" charset="0"/>
              </a:rPr>
              <a:t>Actúa</a:t>
            </a:r>
          </a:p>
        </p:txBody>
      </p:sp>
      <p:sp>
        <p:nvSpPr>
          <p:cNvPr id="4" name="TextBox 3">
            <a:extLst>
              <a:ext uri="{FF2B5EF4-FFF2-40B4-BE49-F238E27FC236}">
                <a16:creationId xmlns:a16="http://schemas.microsoft.com/office/drawing/2014/main" id="{2BB9A4B4-E8E8-62D1-51A6-0B11ECC1A66E}"/>
              </a:ext>
            </a:extLst>
          </p:cNvPr>
          <p:cNvSpPr txBox="1"/>
          <p:nvPr/>
        </p:nvSpPr>
        <p:spPr>
          <a:xfrm>
            <a:off x="6012938" y="3748654"/>
            <a:ext cx="2805673" cy="1538883"/>
          </a:xfrm>
          <a:prstGeom prst="rect">
            <a:avLst/>
          </a:prstGeom>
          <a:noFill/>
          <a:ln>
            <a:noFill/>
          </a:ln>
        </p:spPr>
        <p:txBody>
          <a:bodyPr wrap="square" lIns="0" tIns="0" rIns="0" bIns="0" rtlCol="0" anchor="t" anchorCtr="0">
            <a:spAutoFit/>
          </a:bodyPr>
          <a:lstStyle/>
          <a:p>
            <a:pPr algn="ctr"/>
            <a:r>
              <a:rPr lang="es-MX" sz="2000" b="1">
                <a:solidFill>
                  <a:srgbClr val="6ECFB2"/>
                </a:solidFill>
                <a:latin typeface="Arial" panose="020B0604020202020204" pitchFamily="34" charset="0"/>
                <a:cs typeface="Arial" panose="020B0604020202020204" pitchFamily="34" charset="0"/>
              </a:rPr>
              <a:t>Usa la calculadora de impacto del cheque de pago disponible en nationwide.com/impact</a:t>
            </a:r>
          </a:p>
          <a:p>
            <a:pPr algn="ctr"/>
            <a:endParaRPr lang="en-US" sz="2000" b="1" dirty="0">
              <a:solidFill>
                <a:srgbClr val="6ECFB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D537060-C30A-E267-9F26-030209EAA9F7}"/>
              </a:ext>
            </a:extLst>
          </p:cNvPr>
          <p:cNvSpPr txBox="1"/>
          <p:nvPr/>
        </p:nvSpPr>
        <p:spPr>
          <a:xfrm>
            <a:off x="9201289" y="3763508"/>
            <a:ext cx="2254112" cy="923330"/>
          </a:xfrm>
          <a:prstGeom prst="rect">
            <a:avLst/>
          </a:prstGeom>
          <a:noFill/>
          <a:ln>
            <a:noFill/>
          </a:ln>
        </p:spPr>
        <p:txBody>
          <a:bodyPr wrap="square" lIns="0" tIns="0" rIns="0" bIns="0" rtlCol="0" anchor="t" anchorCtr="0">
            <a:spAutoFit/>
          </a:bodyPr>
          <a:lstStyle/>
          <a:p>
            <a:pPr marL="0" lvl="2" indent="-336550" algn="ctr">
              <a:spcAft>
                <a:spcPts val="1800"/>
              </a:spcAft>
              <a:buClr>
                <a:srgbClr val="DEA515"/>
              </a:buClr>
              <a:buSzPct val="101851"/>
            </a:pPr>
            <a:r>
              <a:rPr lang="es-MX" sz="2000" b="1" dirty="0">
                <a:solidFill>
                  <a:schemeClr val="accent2"/>
                </a:solidFill>
              </a:rPr>
              <a:t>Establece o</a:t>
            </a:r>
            <a:br>
              <a:rPr lang="es-MX" sz="2000" b="1" dirty="0">
                <a:solidFill>
                  <a:schemeClr val="accent2"/>
                </a:solidFill>
              </a:rPr>
            </a:br>
            <a:r>
              <a:rPr lang="es-MX" sz="2000" b="1" dirty="0">
                <a:solidFill>
                  <a:schemeClr val="accent2"/>
                </a:solidFill>
              </a:rPr>
              <a:t>aumenta tus contribuciones</a:t>
            </a:r>
          </a:p>
        </p:txBody>
      </p:sp>
      <p:sp>
        <p:nvSpPr>
          <p:cNvPr id="13" name="TextBox 12">
            <a:extLst>
              <a:ext uri="{FF2B5EF4-FFF2-40B4-BE49-F238E27FC236}">
                <a16:creationId xmlns:a16="http://schemas.microsoft.com/office/drawing/2014/main" id="{23ACFC8D-7400-7C7C-E05A-E1C1BB665B66}"/>
              </a:ext>
            </a:extLst>
          </p:cNvPr>
          <p:cNvSpPr txBox="1"/>
          <p:nvPr/>
        </p:nvSpPr>
        <p:spPr>
          <a:xfrm>
            <a:off x="3097084" y="3748654"/>
            <a:ext cx="2591242" cy="923330"/>
          </a:xfrm>
          <a:prstGeom prst="rect">
            <a:avLst/>
          </a:prstGeom>
          <a:noFill/>
          <a:ln>
            <a:noFill/>
          </a:ln>
        </p:spPr>
        <p:txBody>
          <a:bodyPr wrap="square" lIns="0" tIns="0" rIns="0" bIns="0" rtlCol="0" anchor="t" anchorCtr="0">
            <a:spAutoFit/>
          </a:bodyPr>
          <a:lstStyle/>
          <a:p>
            <a:pPr algn="ctr"/>
            <a:r>
              <a:rPr lang="es-MX" sz="2000" b="1">
                <a:solidFill>
                  <a:srgbClr val="6ECFB2"/>
                </a:solidFill>
                <a:latin typeface="Arial" charset="0"/>
                <a:ea typeface="Arial" charset="0"/>
                <a:cs typeface="Arial" charset="0"/>
                <a:sym typeface="Calibri"/>
              </a:rPr>
              <a:t>Usa la herramienta My Retirement Goals</a:t>
            </a:r>
          </a:p>
        </p:txBody>
      </p:sp>
      <p:sp>
        <p:nvSpPr>
          <p:cNvPr id="15" name="TextBox 14">
            <a:extLst>
              <a:ext uri="{FF2B5EF4-FFF2-40B4-BE49-F238E27FC236}">
                <a16:creationId xmlns:a16="http://schemas.microsoft.com/office/drawing/2014/main" id="{C9CAE599-B20B-E474-2B28-7968C8116F17}"/>
              </a:ext>
            </a:extLst>
          </p:cNvPr>
          <p:cNvSpPr txBox="1"/>
          <p:nvPr/>
        </p:nvSpPr>
        <p:spPr>
          <a:xfrm>
            <a:off x="238522" y="3748654"/>
            <a:ext cx="3054507" cy="615553"/>
          </a:xfrm>
          <a:prstGeom prst="rect">
            <a:avLst/>
          </a:prstGeom>
          <a:noFill/>
          <a:ln>
            <a:noFill/>
          </a:ln>
        </p:spPr>
        <p:txBody>
          <a:bodyPr wrap="square" lIns="0" tIns="0" rIns="0" bIns="0" rtlCol="0" anchor="t" anchorCtr="0">
            <a:spAutoFit/>
          </a:bodyPr>
          <a:lstStyle/>
          <a:p>
            <a:pPr algn="ctr"/>
            <a:r>
              <a:rPr lang="es-MX" sz="2000" b="1">
                <a:solidFill>
                  <a:srgbClr val="6ECFB2"/>
                </a:solidFill>
                <a:latin typeface="Arial" charset="0"/>
                <a:ea typeface="Arial" charset="0"/>
                <a:cs typeface="Arial" charset="0"/>
                <a:sym typeface="Calibri"/>
              </a:rPr>
              <a:t>Inscríbete en tu                                                            plan de retiro</a:t>
            </a:r>
          </a:p>
        </p:txBody>
      </p:sp>
      <p:pic>
        <p:nvPicPr>
          <p:cNvPr id="2" name="Picture 1" descr="A green tick in a circle&#10;&#10;Description automatically generated">
            <a:extLst>
              <a:ext uri="{FF2B5EF4-FFF2-40B4-BE49-F238E27FC236}">
                <a16:creationId xmlns:a16="http://schemas.microsoft.com/office/drawing/2014/main" id="{DE55AF82-7F9E-6921-688D-926938A15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599" y="2439395"/>
            <a:ext cx="1256786" cy="1130133"/>
          </a:xfrm>
          <a:prstGeom prst="rect">
            <a:avLst/>
          </a:prstGeom>
        </p:spPr>
      </p:pic>
      <p:pic>
        <p:nvPicPr>
          <p:cNvPr id="8" name="Picture 7" descr="A green and black calculator&#10;&#10;Description automatically generated">
            <a:extLst>
              <a:ext uri="{FF2B5EF4-FFF2-40B4-BE49-F238E27FC236}">
                <a16:creationId xmlns:a16="http://schemas.microsoft.com/office/drawing/2014/main" id="{9CA393D4-0E2E-5616-7A4A-8011F0086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5074" y="2394861"/>
            <a:ext cx="1041400" cy="1219200"/>
          </a:xfrm>
          <a:prstGeom prst="rect">
            <a:avLst/>
          </a:prstGeom>
        </p:spPr>
      </p:pic>
      <p:pic>
        <p:nvPicPr>
          <p:cNvPr id="9" name="Picture 8" descr="A green arrow pointing to a rectangle&#10;&#10;Description automatically generated">
            <a:extLst>
              <a:ext uri="{FF2B5EF4-FFF2-40B4-BE49-F238E27FC236}">
                <a16:creationId xmlns:a16="http://schemas.microsoft.com/office/drawing/2014/main" id="{6A96C068-08D7-C8F3-B7DC-EEA1E3C818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5006" y="2458554"/>
            <a:ext cx="1155399" cy="1155399"/>
          </a:xfrm>
          <a:prstGeom prst="rect">
            <a:avLst/>
          </a:prstGeom>
        </p:spPr>
      </p:pic>
      <p:pic>
        <p:nvPicPr>
          <p:cNvPr id="10" name="Picture 9" descr="A green and black paper with a corner&#10;&#10;Description automatically generated">
            <a:extLst>
              <a:ext uri="{FF2B5EF4-FFF2-40B4-BE49-F238E27FC236}">
                <a16:creationId xmlns:a16="http://schemas.microsoft.com/office/drawing/2014/main" id="{E99DCBD1-1FBB-98E2-7035-E5B913FD33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6025" y="2458554"/>
            <a:ext cx="1079500" cy="1181100"/>
          </a:xfrm>
          <a:prstGeom prst="rect">
            <a:avLst/>
          </a:prstGeom>
        </p:spPr>
      </p:pic>
      <p:cxnSp>
        <p:nvCxnSpPr>
          <p:cNvPr id="11" name="Straight Connector 10">
            <a:extLst>
              <a:ext uri="{FF2B5EF4-FFF2-40B4-BE49-F238E27FC236}">
                <a16:creationId xmlns:a16="http://schemas.microsoft.com/office/drawing/2014/main" id="{44C4966D-34B7-DD73-C575-8FEB19CFDB49}"/>
              </a:ext>
              <a:ext uri="{C183D7F6-B498-43B3-948B-1728B52AA6E4}">
                <adec:decorative xmlns:adec="http://schemas.microsoft.com/office/drawing/2017/decorative" val="1"/>
              </a:ext>
            </a:extLst>
          </p:cNvPr>
          <p:cNvCxnSpPr>
            <a:cxnSpLocks/>
          </p:cNvCxnSpPr>
          <p:nvPr/>
        </p:nvCxnSpPr>
        <p:spPr>
          <a:xfrm>
            <a:off x="5886311" y="2608082"/>
            <a:ext cx="0" cy="2488851"/>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54028A8-7A6D-2B2E-C5FB-B9E235810DAE}"/>
              </a:ext>
              <a:ext uri="{C183D7F6-B498-43B3-948B-1728B52AA6E4}">
                <adec:decorative xmlns:adec="http://schemas.microsoft.com/office/drawing/2017/decorative" val="1"/>
              </a:ext>
            </a:extLst>
          </p:cNvPr>
          <p:cNvCxnSpPr>
            <a:cxnSpLocks/>
          </p:cNvCxnSpPr>
          <p:nvPr/>
        </p:nvCxnSpPr>
        <p:spPr>
          <a:xfrm>
            <a:off x="8968178" y="2608082"/>
            <a:ext cx="0" cy="2488851"/>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6597DC0-979F-97FE-EC21-CADAC1D0C9B0}"/>
              </a:ext>
              <a:ext uri="{C183D7F6-B498-43B3-948B-1728B52AA6E4}">
                <adec:decorative xmlns:adec="http://schemas.microsoft.com/office/drawing/2017/decorative" val="1"/>
              </a:ext>
            </a:extLst>
          </p:cNvPr>
          <p:cNvCxnSpPr>
            <a:cxnSpLocks/>
          </p:cNvCxnSpPr>
          <p:nvPr/>
        </p:nvCxnSpPr>
        <p:spPr>
          <a:xfrm>
            <a:off x="2939911" y="2608082"/>
            <a:ext cx="0" cy="2488851"/>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311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FF687-9B4B-4626-15DE-830F98DE77C4}"/>
              </a:ext>
            </a:extLst>
          </p:cNvPr>
          <p:cNvSpPr>
            <a:spLocks noGrp="1"/>
          </p:cNvSpPr>
          <p:nvPr>
            <p:ph type="title"/>
          </p:nvPr>
        </p:nvSpPr>
        <p:spPr>
          <a:xfrm>
            <a:off x="240632" y="1750587"/>
            <a:ext cx="11694694" cy="1731226"/>
          </a:xfrm>
        </p:spPr>
        <p:txBody>
          <a:bodyPr>
            <a:noAutofit/>
          </a:bodyPr>
          <a:lstStyle/>
          <a:p>
            <a:pPr>
              <a:lnSpc>
                <a:spcPct val="100000"/>
              </a:lnSpc>
            </a:pPr>
            <a:r>
              <a:rPr lang="es-MX" sz="10000" dirty="0">
                <a:latin typeface="Georgia" panose="02040502050405020303" pitchFamily="18" charset="0"/>
              </a:rPr>
              <a:t>Preguntas y respuestas</a:t>
            </a:r>
          </a:p>
        </p:txBody>
      </p:sp>
    </p:spTree>
    <p:extLst>
      <p:ext uri="{BB962C8B-B14F-4D97-AF65-F5344CB8AC3E}">
        <p14:creationId xmlns:p14="http://schemas.microsoft.com/office/powerpoint/2010/main" val="1391847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EE369-CD29-51B3-C5DA-9D76028DE333}"/>
              </a:ext>
            </a:extLst>
          </p:cNvPr>
          <p:cNvSpPr>
            <a:spLocks noGrp="1"/>
          </p:cNvSpPr>
          <p:nvPr>
            <p:ph type="title"/>
          </p:nvPr>
        </p:nvSpPr>
        <p:spPr>
          <a:xfrm>
            <a:off x="865907" y="2224802"/>
            <a:ext cx="5966693" cy="2351121"/>
          </a:xfrm>
        </p:spPr>
        <p:txBody>
          <a:bodyPr anchor="t">
            <a:noAutofit/>
          </a:bodyPr>
          <a:lstStyle/>
          <a:p>
            <a:pPr>
              <a:lnSpc>
                <a:spcPct val="100000"/>
              </a:lnSpc>
              <a:spcBef>
                <a:spcPts val="0"/>
              </a:spcBef>
            </a:pPr>
            <a:r>
              <a:rPr lang="es-MX" dirty="0"/>
              <a:t>Estamos aquí para ayudar</a:t>
            </a:r>
            <a:br>
              <a:rPr lang="es-MX" dirty="0"/>
            </a:br>
            <a:br>
              <a:rPr lang="es-MX" b="0" dirty="0"/>
            </a:br>
            <a:r>
              <a:rPr lang="es-MX" sz="2000" b="0" dirty="0"/>
              <a:t>&lt;Nombre del presentador&gt;</a:t>
            </a:r>
            <a:br>
              <a:rPr lang="es-MX" sz="2000" b="0" dirty="0"/>
            </a:br>
            <a:r>
              <a:rPr lang="es-MX" sz="2000" b="0" dirty="0"/>
              <a:t>&lt;Cargo del presentador&gt;</a:t>
            </a:r>
            <a:br>
              <a:rPr lang="es-MX" sz="2000" b="0" dirty="0"/>
            </a:br>
            <a:r>
              <a:rPr lang="es-MX" sz="2000" b="0" dirty="0"/>
              <a:t>&lt;Dirección de correo electrónico del presentador&gt;</a:t>
            </a:r>
            <a:br>
              <a:rPr lang="es-MX" sz="2000" b="0" dirty="0"/>
            </a:br>
            <a:r>
              <a:rPr lang="es-MX" sz="2000" b="0" dirty="0"/>
              <a:t>&lt;Teléfono del presentador&gt;</a:t>
            </a:r>
          </a:p>
        </p:txBody>
      </p:sp>
      <p:pic>
        <p:nvPicPr>
          <p:cNvPr id="8" name="Graphic 7">
            <a:extLst>
              <a:ext uri="{FF2B5EF4-FFF2-40B4-BE49-F238E27FC236}">
                <a16:creationId xmlns:a16="http://schemas.microsoft.com/office/drawing/2014/main" id="{804B2B69-6904-020A-A101-4B0D12BFB69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65908" y="4767089"/>
            <a:ext cx="548640" cy="548640"/>
          </a:xfrm>
          <a:prstGeom prst="rect">
            <a:avLst/>
          </a:prstGeom>
        </p:spPr>
      </p:pic>
      <p:sp>
        <p:nvSpPr>
          <p:cNvPr id="9" name="TextBox 8">
            <a:extLst>
              <a:ext uri="{FF2B5EF4-FFF2-40B4-BE49-F238E27FC236}">
                <a16:creationId xmlns:a16="http://schemas.microsoft.com/office/drawing/2014/main" id="{D11F2931-824E-F6E7-973A-8F87E4592EE9}"/>
              </a:ext>
            </a:extLst>
          </p:cNvPr>
          <p:cNvSpPr txBox="1"/>
          <p:nvPr/>
        </p:nvSpPr>
        <p:spPr>
          <a:xfrm>
            <a:off x="1431537" y="4838334"/>
            <a:ext cx="5758972" cy="1015663"/>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Accede a tu cuenta de retiro en </a:t>
            </a:r>
            <a:r>
              <a:rPr kumimoji="0" lang="es-MX" sz="2000" b="1"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nrsforu.com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1-888-401-5272</a:t>
            </a:r>
          </a:p>
        </p:txBody>
      </p:sp>
      <p:pic>
        <p:nvPicPr>
          <p:cNvPr id="10" name="Graphic 9">
            <a:extLst>
              <a:ext uri="{FF2B5EF4-FFF2-40B4-BE49-F238E27FC236}">
                <a16:creationId xmlns:a16="http://schemas.microsoft.com/office/drawing/2014/main" id="{0F404B6E-9237-EA48-5B8D-097DA4012A1D}"/>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65908" y="5374438"/>
            <a:ext cx="548640" cy="548640"/>
          </a:xfrm>
          <a:prstGeom prst="rect">
            <a:avLst/>
          </a:prstGeom>
        </p:spPr>
      </p:pic>
      <p:pic>
        <p:nvPicPr>
          <p:cNvPr id="11" name="Picture 10" descr="Nationwide is on your side">
            <a:extLst>
              <a:ext uri="{FF2B5EF4-FFF2-40B4-BE49-F238E27FC236}">
                <a16:creationId xmlns:a16="http://schemas.microsoft.com/office/drawing/2014/main" id="{0BFF2241-99B8-16B0-1E6E-DB962CE63DBD}"/>
              </a:ext>
              <a:ext uri="{C183D7F6-B498-43B3-948B-1728B52AA6E4}">
                <adec:decorative xmlns:adec="http://schemas.microsoft.com/office/drawing/2017/decorative" val="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3846" y="628995"/>
            <a:ext cx="981777" cy="1097280"/>
          </a:xfrm>
          <a:prstGeom prst="rect">
            <a:avLst/>
          </a:prstGeom>
        </p:spPr>
      </p:pic>
    </p:spTree>
    <p:extLst>
      <p:ext uri="{BB962C8B-B14F-4D97-AF65-F5344CB8AC3E}">
        <p14:creationId xmlns:p14="http://schemas.microsoft.com/office/powerpoint/2010/main" val="3767935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5A27920-7FA5-A6C9-73F8-265A9F86058F}"/>
              </a:ext>
            </a:extLst>
          </p:cNvPr>
          <p:cNvSpPr>
            <a:spLocks noGrp="1"/>
          </p:cNvSpPr>
          <p:nvPr>
            <p:ph type="title"/>
          </p:nvPr>
        </p:nvSpPr>
        <p:spPr>
          <a:xfrm>
            <a:off x="852053" y="2772120"/>
            <a:ext cx="5863072" cy="640838"/>
          </a:xfrm>
        </p:spPr>
        <p:txBody>
          <a:bodyPr anchor="t"/>
          <a:lstStyle/>
          <a:p>
            <a:r>
              <a:rPr lang="es-MX" dirty="0"/>
              <a:t>Estamos aquí para ayudar</a:t>
            </a:r>
          </a:p>
        </p:txBody>
      </p:sp>
      <p:sp>
        <p:nvSpPr>
          <p:cNvPr id="11" name="TextBox 10">
            <a:extLst>
              <a:ext uri="{FF2B5EF4-FFF2-40B4-BE49-F238E27FC236}">
                <a16:creationId xmlns:a16="http://schemas.microsoft.com/office/drawing/2014/main" id="{E309B6C9-EDF1-4691-164F-E37356E6AA7F}"/>
              </a:ext>
            </a:extLst>
          </p:cNvPr>
          <p:cNvSpPr txBox="1"/>
          <p:nvPr/>
        </p:nvSpPr>
        <p:spPr>
          <a:xfrm>
            <a:off x="1431537" y="3734414"/>
            <a:ext cx="5354784" cy="132343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Accede a tu cuenta de retiro 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nationwide.com/myretirement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1-800-772-2182</a:t>
            </a:r>
          </a:p>
        </p:txBody>
      </p:sp>
      <p:pic>
        <p:nvPicPr>
          <p:cNvPr id="10" name="Graphic 9">
            <a:extLst>
              <a:ext uri="{FF2B5EF4-FFF2-40B4-BE49-F238E27FC236}">
                <a16:creationId xmlns:a16="http://schemas.microsoft.com/office/drawing/2014/main" id="{57567BD1-DB67-6D53-F504-DF0EBEC63F5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65908" y="3720559"/>
            <a:ext cx="548640" cy="548640"/>
          </a:xfrm>
          <a:prstGeom prst="rect">
            <a:avLst/>
          </a:prstGeom>
        </p:spPr>
      </p:pic>
      <p:pic>
        <p:nvPicPr>
          <p:cNvPr id="12" name="Graphic 11">
            <a:extLst>
              <a:ext uri="{FF2B5EF4-FFF2-40B4-BE49-F238E27FC236}">
                <a16:creationId xmlns:a16="http://schemas.microsoft.com/office/drawing/2014/main" id="{9401B168-2A1D-1B20-C97A-13A5194F2EC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65908" y="4523068"/>
            <a:ext cx="548640" cy="548640"/>
          </a:xfrm>
          <a:prstGeom prst="rect">
            <a:avLst/>
          </a:prstGeom>
        </p:spPr>
      </p:pic>
      <p:pic>
        <p:nvPicPr>
          <p:cNvPr id="18" name="Picture 17" descr="Nationwide is on your side">
            <a:extLst>
              <a:ext uri="{FF2B5EF4-FFF2-40B4-BE49-F238E27FC236}">
                <a16:creationId xmlns:a16="http://schemas.microsoft.com/office/drawing/2014/main" id="{2CD1FAD9-D83E-D1F1-731D-0EEEDFD65EDD}"/>
              </a:ext>
              <a:ext uri="{C183D7F6-B498-43B3-948B-1728B52AA6E4}">
                <adec:decorative xmlns:adec="http://schemas.microsoft.com/office/drawing/2017/decorative" val="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3846" y="628995"/>
            <a:ext cx="981777" cy="1097280"/>
          </a:xfrm>
          <a:prstGeom prst="rect">
            <a:avLst/>
          </a:prstGeom>
        </p:spPr>
      </p:pic>
    </p:spTree>
    <p:extLst>
      <p:ext uri="{BB962C8B-B14F-4D97-AF65-F5344CB8AC3E}">
        <p14:creationId xmlns:p14="http://schemas.microsoft.com/office/powerpoint/2010/main" val="3684932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8CE06-7E92-7799-DAC2-11F4CDF5D5CC}"/>
              </a:ext>
            </a:extLst>
          </p:cNvPr>
          <p:cNvSpPr>
            <a:spLocks noGrp="1"/>
          </p:cNvSpPr>
          <p:nvPr>
            <p:ph type="title"/>
          </p:nvPr>
        </p:nvSpPr>
        <p:spPr>
          <a:xfrm>
            <a:off x="852055" y="2706596"/>
            <a:ext cx="5844020" cy="640838"/>
          </a:xfrm>
        </p:spPr>
        <p:txBody>
          <a:bodyPr anchor="t">
            <a:noAutofit/>
          </a:bodyPr>
          <a:lstStyle/>
          <a:p>
            <a:pPr>
              <a:lnSpc>
                <a:spcPct val="100000"/>
              </a:lnSpc>
            </a:pPr>
            <a:r>
              <a:rPr lang="es-MX" dirty="0"/>
              <a:t>Estamos aquí para ayudar</a:t>
            </a:r>
          </a:p>
        </p:txBody>
      </p:sp>
      <p:pic>
        <p:nvPicPr>
          <p:cNvPr id="5" name="Graphic 4">
            <a:extLst>
              <a:ext uri="{FF2B5EF4-FFF2-40B4-BE49-F238E27FC236}">
                <a16:creationId xmlns:a16="http://schemas.microsoft.com/office/drawing/2014/main" id="{242B15BE-3441-DE51-43F9-1AF3B2C6DCF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65908" y="3720559"/>
            <a:ext cx="548640" cy="548640"/>
          </a:xfrm>
          <a:prstGeom prst="rect">
            <a:avLst/>
          </a:prstGeom>
        </p:spPr>
      </p:pic>
      <p:sp>
        <p:nvSpPr>
          <p:cNvPr id="6" name="TextBox 5">
            <a:extLst>
              <a:ext uri="{FF2B5EF4-FFF2-40B4-BE49-F238E27FC236}">
                <a16:creationId xmlns:a16="http://schemas.microsoft.com/office/drawing/2014/main" id="{E3563941-FFBC-6ED1-9E28-0AFD6EA37130}"/>
              </a:ext>
            </a:extLst>
          </p:cNvPr>
          <p:cNvSpPr txBox="1"/>
          <p:nvPr/>
        </p:nvSpPr>
        <p:spPr>
          <a:xfrm>
            <a:off x="1431537" y="3734414"/>
            <a:ext cx="5354784" cy="132343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Accede a tu cuenta de retiro 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nationwide.com/REALtirement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1-800-772-2182</a:t>
            </a:r>
          </a:p>
        </p:txBody>
      </p:sp>
      <p:pic>
        <p:nvPicPr>
          <p:cNvPr id="7" name="Graphic 6">
            <a:extLst>
              <a:ext uri="{FF2B5EF4-FFF2-40B4-BE49-F238E27FC236}">
                <a16:creationId xmlns:a16="http://schemas.microsoft.com/office/drawing/2014/main" id="{556ABC59-6F7F-5156-5DFD-11C948064981}"/>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65908" y="4523068"/>
            <a:ext cx="548640" cy="548640"/>
          </a:xfrm>
          <a:prstGeom prst="rect">
            <a:avLst/>
          </a:prstGeom>
        </p:spPr>
      </p:pic>
      <p:pic>
        <p:nvPicPr>
          <p:cNvPr id="10" name="Picture 9" descr="Nationwide is on your side">
            <a:extLst>
              <a:ext uri="{FF2B5EF4-FFF2-40B4-BE49-F238E27FC236}">
                <a16:creationId xmlns:a16="http://schemas.microsoft.com/office/drawing/2014/main" id="{7A3F7F1A-839E-A018-6FB1-CEEF72442A4E}"/>
              </a:ext>
              <a:ext uri="{C183D7F6-B498-43B3-948B-1728B52AA6E4}">
                <adec:decorative xmlns:adec="http://schemas.microsoft.com/office/drawing/2017/decorative" val="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3846" y="628995"/>
            <a:ext cx="981777" cy="1097280"/>
          </a:xfrm>
          <a:prstGeom prst="rect">
            <a:avLst/>
          </a:prstGeom>
        </p:spPr>
      </p:pic>
    </p:spTree>
    <p:extLst>
      <p:ext uri="{BB962C8B-B14F-4D97-AF65-F5344CB8AC3E}">
        <p14:creationId xmlns:p14="http://schemas.microsoft.com/office/powerpoint/2010/main" val="1561946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532744-9153-B343-876E-2DB051070BF3}"/>
              </a:ext>
            </a:extLst>
          </p:cNvPr>
          <p:cNvSpPr txBox="1"/>
          <p:nvPr/>
        </p:nvSpPr>
        <p:spPr>
          <a:xfrm>
            <a:off x="2147454" y="1597927"/>
            <a:ext cx="7897091" cy="3174715"/>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12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No es un depósito • No está asegurado por FDIC o NCUSIF • No está garantizado por la institución </a:t>
            </a:r>
            <a:br>
              <a:rPr kumimoji="0" lang="es-MX" sz="12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br>
            <a:r>
              <a:rPr kumimoji="0" lang="es-MX" sz="12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No está asegurado por ninguna agencia del gobierno federal • Puede perder valor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2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9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Este material no es una recomendación para comprar o vender un producto financiero ni para adoptar una estrategia de inversión. Los inversionistas deben consultar con sus profesionales financieros sobre su situación específica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9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Las inversiones implican un riesgo del mercado y no hay garantía de que se cumplirán los objetivos de inversión. La diversificación y la asignación de activos no garantizan ganancias ni evitan pérdidas en un mercado en descenso.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9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My Interactive Retirement Planner es un ejemplo de capitalización hipotética y no pretende predecir ni proyectar resultados de inversión con respecto a ninguna inversión específica. El rendimiento de la inversión no está garantizado y variará dependiendo de tu experiencia con las</a:t>
            </a:r>
            <a:r>
              <a:rPr lang="es-MX" sz="900" dirty="0">
                <a:solidFill>
                  <a:prstClr val="black"/>
                </a:solidFill>
                <a:latin typeface="Arial" panose="020B0604020202020204" pitchFamily="34" charset="0"/>
                <a:cs typeface="Arial" panose="020B0604020202020204" pitchFamily="34" charset="0"/>
              </a:rPr>
              <a:t> </a:t>
            </a:r>
            <a:r>
              <a:rPr kumimoji="0" lang="es-MX" sz="9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inversiones y el mercado. Las suposiciones no incluyen costos y gastos. Si se hubieran reflejado costos, el rendimiento sería inferior.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MX" sz="900" dirty="0">
                <a:solidFill>
                  <a:srgbClr val="000000"/>
                </a:solidFill>
              </a:rPr>
              <a:t>Ni Nationwide ni sus representantes ofrecen asesoría legal o fiscal. Para obtener respuestas a preguntas específicas, se debe consultar a un abogado o asesor fiscal.</a:t>
            </a:r>
            <a:br>
              <a:rPr lang="es-MX" sz="900" dirty="0">
                <a:solidFill>
                  <a:srgbClr val="000000"/>
                </a:solidFill>
              </a:rPr>
            </a:br>
            <a:br>
              <a:rPr lang="es-MX" sz="900" dirty="0">
                <a:solidFill>
                  <a:srgbClr val="000000"/>
                </a:solidFill>
              </a:rPr>
            </a:br>
            <a:r>
              <a:rPr lang="es-MX" sz="900" dirty="0">
                <a:solidFill>
                  <a:srgbClr val="000000"/>
                </a:solidFill>
              </a:rPr>
              <a:t>Nationwide Investment Services Corporation, miembro de FINRA, Columbus, Ohio.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900" b="0"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Nationwide, la N y el Águila de Nationwide, Nationwide is on your side y REALtirement son marcas de servicio de Nationwide Mutual Insurance Company. My Interactive Retirement Planner es una marca de servicio de Nationwide Life Insurance Company. © 2023 Nationwide</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s-MX" sz="900" dirty="0">
                <a:solidFill>
                  <a:srgbClr val="000000"/>
                </a:solidFill>
              </a:rPr>
              <a:t>PNM-19853AO-S (09/23)</a:t>
            </a:r>
          </a:p>
        </p:txBody>
      </p:sp>
      <p:sp>
        <p:nvSpPr>
          <p:cNvPr id="2" name="Rectangle 1">
            <a:extLst>
              <a:ext uri="{FF2B5EF4-FFF2-40B4-BE49-F238E27FC236}">
                <a16:creationId xmlns:a16="http://schemas.microsoft.com/office/drawing/2014/main" id="{390362B0-F11F-954B-A504-D2DFA168483F}"/>
              </a:ext>
              <a:ext uri="{C183D7F6-B498-43B3-948B-1728B52AA6E4}">
                <adec:decorative xmlns:adec="http://schemas.microsoft.com/office/drawing/2017/decorative" val="1"/>
              </a:ext>
            </a:extLst>
          </p:cNvPr>
          <p:cNvSpPr/>
          <p:nvPr/>
        </p:nvSpPr>
        <p:spPr>
          <a:xfrm>
            <a:off x="2147454" y="1543987"/>
            <a:ext cx="7897091" cy="539646"/>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
            <a:extLst>
              <a:ext uri="{FF2B5EF4-FFF2-40B4-BE49-F238E27FC236}">
                <a16:creationId xmlns:a16="http://schemas.microsoft.com/office/drawing/2014/main" id="{23B72775-B398-8E4E-A5AA-67EB495D754F}"/>
              </a:ext>
            </a:extLst>
          </p:cNvPr>
          <p:cNvSpPr>
            <a:spLocks noGrp="1"/>
          </p:cNvSpPr>
          <p:nvPr>
            <p:ph type="title"/>
          </p:nvPr>
        </p:nvSpPr>
        <p:spPr>
          <a:xfrm>
            <a:off x="1492450" y="835453"/>
            <a:ext cx="9199178" cy="610205"/>
          </a:xfrm>
        </p:spPr>
        <p:txBody>
          <a:bodyPr/>
          <a:lstStyle/>
          <a:p>
            <a:r>
              <a:rPr lang="es-MX"/>
              <a:t>Información importante</a:t>
            </a:r>
          </a:p>
        </p:txBody>
      </p:sp>
    </p:spTree>
    <p:extLst>
      <p:ext uri="{BB962C8B-B14F-4D97-AF65-F5344CB8AC3E}">
        <p14:creationId xmlns:p14="http://schemas.microsoft.com/office/powerpoint/2010/main" val="2703583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F14CB6-972E-BA51-6267-02F957A482E0}"/>
              </a:ext>
              <a:ext uri="{C183D7F6-B498-43B3-948B-1728B52AA6E4}">
                <adec:decorative xmlns:adec="http://schemas.microsoft.com/office/drawing/2017/decorative" val="1"/>
              </a:ext>
            </a:extLst>
          </p:cNvPr>
          <p:cNvSpPr/>
          <p:nvPr/>
        </p:nvSpPr>
        <p:spPr>
          <a:xfrm>
            <a:off x="2583831" y="2790577"/>
            <a:ext cx="2290060" cy="2290060"/>
          </a:xfrm>
          <a:prstGeom prst="rect">
            <a:avLst/>
          </a:prstGeom>
          <a:solidFill>
            <a:srgbClr val="D0D3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Content Placeholder 7">
            <a:extLst>
              <a:ext uri="{FF2B5EF4-FFF2-40B4-BE49-F238E27FC236}">
                <a16:creationId xmlns:a16="http://schemas.microsoft.com/office/drawing/2014/main" id="{67787679-D09C-8114-3686-A410A5689208}"/>
              </a:ext>
            </a:extLst>
          </p:cNvPr>
          <p:cNvSpPr>
            <a:spLocks noGrp="1"/>
          </p:cNvSpPr>
          <p:nvPr>
            <p:ph idx="1"/>
          </p:nvPr>
        </p:nvSpPr>
        <p:spPr>
          <a:xfrm>
            <a:off x="2778170" y="3600866"/>
            <a:ext cx="1901381" cy="720970"/>
          </a:xfrm>
        </p:spPr>
        <p:txBody>
          <a:bodyPr>
            <a:normAutofit fontScale="92500" lnSpcReduction="20000"/>
          </a:bodyPr>
          <a:lstStyle/>
          <a:p>
            <a:pPr marL="0" indent="0" algn="ctr">
              <a:lnSpc>
                <a:spcPct val="110000"/>
              </a:lnSpc>
              <a:buNone/>
            </a:pPr>
            <a:r>
              <a:rPr lang="es-MX" sz="2400">
                <a:solidFill>
                  <a:srgbClr val="0047BB"/>
                </a:solidFill>
              </a:rPr>
              <a:t>Foto del presentador</a:t>
            </a:r>
          </a:p>
        </p:txBody>
      </p:sp>
      <p:sp>
        <p:nvSpPr>
          <p:cNvPr id="2" name="Content Placeholder 2">
            <a:extLst>
              <a:ext uri="{FF2B5EF4-FFF2-40B4-BE49-F238E27FC236}">
                <a16:creationId xmlns:a16="http://schemas.microsoft.com/office/drawing/2014/main" id="{64A415E4-A634-F37C-975A-5B681E5BA6AD}"/>
              </a:ext>
            </a:extLst>
          </p:cNvPr>
          <p:cNvSpPr txBox="1">
            <a:spLocks/>
          </p:cNvSpPr>
          <p:nvPr/>
        </p:nvSpPr>
        <p:spPr>
          <a:xfrm>
            <a:off x="5405718" y="3114965"/>
            <a:ext cx="6290982" cy="1692771"/>
          </a:xfrm>
          <a:prstGeom prst="rect">
            <a:avLst/>
          </a:prstGeom>
        </p:spPr>
        <p:txBody>
          <a:bodyPr wrap="square" lIns="0" tIns="0" rIns="0" bIns="0" anchor="ctr" anchorCtr="0">
            <a:spAutoFit/>
          </a:bodyPr>
          <a:lstStyle>
            <a:lvl1pPr marL="0" indent="0" algn="l" defTabSz="685800" rtl="0" eaLnBrk="1" latinLnBrk="0" hangingPunct="1">
              <a:lnSpc>
                <a:spcPct val="112000"/>
              </a:lnSpc>
              <a:spcBef>
                <a:spcPts val="0"/>
              </a:spcBef>
              <a:spcAft>
                <a:spcPts val="900"/>
              </a:spcAft>
              <a:buFont typeface="Arial" panose="020B0604020202020204" pitchFamily="34" charset="0"/>
              <a:buNone/>
              <a:defRPr sz="1400" kern="1200">
                <a:solidFill>
                  <a:schemeClr val="tx1"/>
                </a:solidFill>
                <a:latin typeface="+mn-lt"/>
                <a:ea typeface="+mn-ea"/>
                <a:cs typeface="+mn-cs"/>
              </a:defRPr>
            </a:lvl1pPr>
            <a:lvl2pPr marL="0" indent="0" algn="l" defTabSz="685800" rtl="0" eaLnBrk="1" latinLnBrk="0" hangingPunct="1">
              <a:lnSpc>
                <a:spcPct val="112000"/>
              </a:lnSpc>
              <a:spcBef>
                <a:spcPts val="0"/>
              </a:spcBef>
              <a:buFont typeface="Arial" panose="020B0604020202020204" pitchFamily="34" charset="0"/>
              <a:buNone/>
              <a:defRPr sz="1400" b="1" kern="1200">
                <a:solidFill>
                  <a:schemeClr val="tx1"/>
                </a:solidFill>
                <a:latin typeface="+mn-lt"/>
                <a:ea typeface="+mn-ea"/>
                <a:cs typeface="Gotham Bold" pitchFamily="50" charset="0"/>
              </a:defRPr>
            </a:lvl2pPr>
            <a:lvl3pPr marL="135000" indent="-135000" algn="l" defTabSz="685800" rtl="0" eaLnBrk="1" latinLnBrk="0" hangingPunct="1">
              <a:lnSpc>
                <a:spcPct val="112000"/>
              </a:lnSpc>
              <a:spcBef>
                <a:spcPts val="0"/>
              </a:spcBef>
              <a:spcAft>
                <a:spcPts val="900"/>
              </a:spcAft>
              <a:buFont typeface="Arial" panose="020B0604020202020204" pitchFamily="34" charset="0"/>
              <a:buChar char="•"/>
              <a:defRPr sz="1400" kern="1200">
                <a:solidFill>
                  <a:schemeClr val="tx1"/>
                </a:solidFill>
                <a:latin typeface="+mn-lt"/>
                <a:ea typeface="+mn-ea"/>
                <a:cs typeface="+mn-cs"/>
              </a:defRPr>
            </a:lvl3pPr>
            <a:lvl4pPr marL="270000" indent="-135000" algn="l" defTabSz="685800" rtl="0" eaLnBrk="1" latinLnBrk="0" hangingPunct="1">
              <a:lnSpc>
                <a:spcPct val="112000"/>
              </a:lnSpc>
              <a:spcBef>
                <a:spcPts val="0"/>
              </a:spcBef>
              <a:spcAft>
                <a:spcPts val="900"/>
              </a:spcAft>
              <a:buFont typeface="Courier New" panose="02070309020205020404" pitchFamily="49" charset="0"/>
              <a:buChar char="o"/>
              <a:defRPr sz="1400" kern="1200">
                <a:solidFill>
                  <a:schemeClr val="tx1"/>
                </a:solidFill>
                <a:latin typeface="+mn-lt"/>
                <a:ea typeface="+mn-ea"/>
                <a:cs typeface="+mn-cs"/>
              </a:defRPr>
            </a:lvl4pPr>
            <a:lvl5pPr marL="405000" indent="-135000" algn="l" defTabSz="685800" rtl="0" eaLnBrk="1" latinLnBrk="0" hangingPunct="1">
              <a:lnSpc>
                <a:spcPct val="112000"/>
              </a:lnSpc>
              <a:spcBef>
                <a:spcPts val="0"/>
              </a:spcBef>
              <a:spcAft>
                <a:spcPts val="900"/>
              </a:spcAft>
              <a:buFont typeface="Wingdings" pitchFamily="2" charset="2"/>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s-MX" sz="2400" b="1" i="0" u="none" strike="noStrike" cap="none" normalizeH="0" baseline="0" noProof="0" dirty="0">
                <a:ln>
                  <a:noFill/>
                </a:ln>
                <a:solidFill>
                  <a:prstClr val="white"/>
                </a:solidFill>
                <a:uLnTx/>
                <a:uFillTx/>
                <a:latin typeface="Arial" panose="020B0604020202020204" pitchFamily="34" charset="0"/>
                <a:ea typeface="+mn-ea"/>
                <a:cs typeface="Arial" panose="020B0604020202020204" pitchFamily="34" charset="0"/>
              </a:rPr>
              <a:t>&lt;Nombre del presentador&gt;</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s-MX" sz="2200" b="0" i="0" u="none" strike="noStrike" cap="none" normalizeH="0" baseline="0" noProof="0" dirty="0">
                <a:ln>
                  <a:noFill/>
                </a:ln>
                <a:solidFill>
                  <a:prstClr val="white"/>
                </a:solidFill>
                <a:uLnTx/>
                <a:uFillTx/>
                <a:latin typeface="Arial" panose="020B0604020202020204" pitchFamily="34" charset="0"/>
                <a:ea typeface="+mn-ea"/>
                <a:cs typeface="Arial" panose="020B0604020202020204" pitchFamily="34" charset="0"/>
              </a:rPr>
              <a:t>&lt;Cargo del presentador&gt;</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s-MX" sz="2200" b="0" i="0" u="none" strike="noStrike" cap="none" normalizeH="0" baseline="0" noProof="0" dirty="0">
                <a:ln>
                  <a:noFill/>
                </a:ln>
                <a:solidFill>
                  <a:prstClr val="white"/>
                </a:solidFill>
                <a:uLnTx/>
                <a:uFillTx/>
                <a:latin typeface="Arial" panose="020B0604020202020204" pitchFamily="34" charset="0"/>
                <a:ea typeface="+mn-ea"/>
                <a:cs typeface="Arial" panose="020B0604020202020204" pitchFamily="34" charset="0"/>
              </a:rPr>
              <a:t>&lt;Dirección de correo electrónico del presentador&gt;</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s-MX" sz="2200" b="0" i="0" u="none" strike="noStrike" cap="none" normalizeH="0" baseline="0" noProof="0" dirty="0">
                <a:ln>
                  <a:noFill/>
                </a:ln>
                <a:solidFill>
                  <a:prstClr val="white"/>
                </a:solidFill>
                <a:uLnTx/>
                <a:uFillTx/>
                <a:latin typeface="Arial" panose="020B0604020202020204" pitchFamily="34" charset="0"/>
                <a:ea typeface="+mn-ea"/>
                <a:cs typeface="Arial" panose="020B0604020202020204" pitchFamily="34" charset="0"/>
              </a:rPr>
              <a:t>&lt;Teléfono del presentador&gt;</a:t>
            </a:r>
          </a:p>
        </p:txBody>
      </p:sp>
      <p:sp>
        <p:nvSpPr>
          <p:cNvPr id="6" name="Title 6">
            <a:extLst>
              <a:ext uri="{FF2B5EF4-FFF2-40B4-BE49-F238E27FC236}">
                <a16:creationId xmlns:a16="http://schemas.microsoft.com/office/drawing/2014/main" id="{A1973D5F-74DD-DCF4-4116-6C9393D80835}"/>
              </a:ext>
            </a:extLst>
          </p:cNvPr>
          <p:cNvSpPr txBox="1">
            <a:spLocks/>
          </p:cNvSpPr>
          <p:nvPr/>
        </p:nvSpPr>
        <p:spPr>
          <a:xfrm>
            <a:off x="1492450" y="1564142"/>
            <a:ext cx="9199178" cy="595493"/>
          </a:xfrm>
          <a:prstGeom prst="rect">
            <a:avLst/>
          </a:prstGeom>
        </p:spPr>
        <p:txBody>
          <a:bodyPr vert="horz" lIns="0" tIns="45720" rIns="0" bIns="45720" rtlCol="0" anchor="t">
            <a:noAutofit/>
          </a:bodyPr>
          <a:lstStyle>
            <a:lvl1pPr algn="ctr" defTabSz="914400" rtl="0" eaLnBrk="1" latinLnBrk="0" hangingPunct="1">
              <a:lnSpc>
                <a:spcPct val="90000"/>
              </a:lnSpc>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a:lstStyle>
          <a:p>
            <a:r>
              <a:rPr lang="es-MX" sz="4400">
                <a:latin typeface="Georgia" panose="02040502050405020303" pitchFamily="18" charset="0"/>
              </a:rPr>
              <a:t>Me da gusto conocerte</a:t>
            </a:r>
          </a:p>
        </p:txBody>
      </p:sp>
    </p:spTree>
    <p:extLst>
      <p:ext uri="{BB962C8B-B14F-4D97-AF65-F5344CB8AC3E}">
        <p14:creationId xmlns:p14="http://schemas.microsoft.com/office/powerpoint/2010/main" val="1588218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66FFA4-8024-5376-5634-4FD880371EB1}"/>
              </a:ext>
              <a:ext uri="{C183D7F6-B498-43B3-948B-1728B52AA6E4}">
                <adec:decorative xmlns:adec="http://schemas.microsoft.com/office/drawing/2017/decorative" val="1"/>
              </a:ext>
            </a:extLst>
          </p:cNvPr>
          <p:cNvSpPr/>
          <p:nvPr/>
        </p:nvSpPr>
        <p:spPr>
          <a:xfrm>
            <a:off x="2583831" y="2790577"/>
            <a:ext cx="2290060" cy="2290060"/>
          </a:xfrm>
          <a:prstGeom prst="rect">
            <a:avLst/>
          </a:prstGeom>
          <a:solidFill>
            <a:srgbClr val="D0D3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7">
            <a:extLst>
              <a:ext uri="{FF2B5EF4-FFF2-40B4-BE49-F238E27FC236}">
                <a16:creationId xmlns:a16="http://schemas.microsoft.com/office/drawing/2014/main" id="{46A88AF4-F151-3469-F098-84ED02D2F13D}"/>
              </a:ext>
            </a:extLst>
          </p:cNvPr>
          <p:cNvSpPr>
            <a:spLocks noGrp="1"/>
          </p:cNvSpPr>
          <p:nvPr>
            <p:ph idx="1"/>
          </p:nvPr>
        </p:nvSpPr>
        <p:spPr>
          <a:xfrm>
            <a:off x="2778170" y="3600866"/>
            <a:ext cx="1901381" cy="720970"/>
          </a:xfrm>
        </p:spPr>
        <p:txBody>
          <a:bodyPr>
            <a:normAutofit/>
          </a:bodyPr>
          <a:lstStyle/>
          <a:p>
            <a:pPr marL="0" indent="0" algn="ctr">
              <a:lnSpc>
                <a:spcPct val="110000"/>
              </a:lnSpc>
              <a:buNone/>
            </a:pPr>
            <a:r>
              <a:rPr lang="es-MX" sz="2400">
                <a:solidFill>
                  <a:srgbClr val="0047BB"/>
                </a:solidFill>
              </a:rPr>
              <a:t>Foto del PF</a:t>
            </a:r>
          </a:p>
        </p:txBody>
      </p:sp>
      <p:sp>
        <p:nvSpPr>
          <p:cNvPr id="21" name="Content Placeholder 2">
            <a:extLst>
              <a:ext uri="{FF2B5EF4-FFF2-40B4-BE49-F238E27FC236}">
                <a16:creationId xmlns:a16="http://schemas.microsoft.com/office/drawing/2014/main" id="{3291E633-D01F-BBD3-1E00-7680B9D5C7D3}"/>
              </a:ext>
            </a:extLst>
          </p:cNvPr>
          <p:cNvSpPr txBox="1">
            <a:spLocks/>
          </p:cNvSpPr>
          <p:nvPr/>
        </p:nvSpPr>
        <p:spPr>
          <a:xfrm>
            <a:off x="5405718" y="3350831"/>
            <a:ext cx="5285910" cy="1169551"/>
          </a:xfrm>
          <a:prstGeom prst="rect">
            <a:avLst/>
          </a:prstGeom>
        </p:spPr>
        <p:txBody>
          <a:bodyPr wrap="square" lIns="0" tIns="0" rIns="0" bIns="0" anchor="ctr" anchorCtr="0">
            <a:spAutoFit/>
          </a:bodyPr>
          <a:lstStyle>
            <a:lvl1pPr marL="0" indent="0" algn="l" defTabSz="685800" rtl="0" eaLnBrk="1" latinLnBrk="0" hangingPunct="1">
              <a:lnSpc>
                <a:spcPct val="112000"/>
              </a:lnSpc>
              <a:spcBef>
                <a:spcPts val="0"/>
              </a:spcBef>
              <a:spcAft>
                <a:spcPts val="900"/>
              </a:spcAft>
              <a:buFont typeface="Arial" panose="020B0604020202020204" pitchFamily="34" charset="0"/>
              <a:buNone/>
              <a:defRPr sz="1400" kern="1200">
                <a:solidFill>
                  <a:schemeClr val="tx1"/>
                </a:solidFill>
                <a:latin typeface="+mn-lt"/>
                <a:ea typeface="+mn-ea"/>
                <a:cs typeface="+mn-cs"/>
              </a:defRPr>
            </a:lvl1pPr>
            <a:lvl2pPr marL="0" indent="0" algn="l" defTabSz="685800" rtl="0" eaLnBrk="1" latinLnBrk="0" hangingPunct="1">
              <a:lnSpc>
                <a:spcPct val="112000"/>
              </a:lnSpc>
              <a:spcBef>
                <a:spcPts val="0"/>
              </a:spcBef>
              <a:buFont typeface="Arial" panose="020B0604020202020204" pitchFamily="34" charset="0"/>
              <a:buNone/>
              <a:defRPr sz="1400" b="1" kern="1200">
                <a:solidFill>
                  <a:schemeClr val="tx1"/>
                </a:solidFill>
                <a:latin typeface="+mn-lt"/>
                <a:ea typeface="+mn-ea"/>
                <a:cs typeface="Gotham Bold" pitchFamily="50" charset="0"/>
              </a:defRPr>
            </a:lvl2pPr>
            <a:lvl3pPr marL="135000" indent="-135000" algn="l" defTabSz="685800" rtl="0" eaLnBrk="1" latinLnBrk="0" hangingPunct="1">
              <a:lnSpc>
                <a:spcPct val="112000"/>
              </a:lnSpc>
              <a:spcBef>
                <a:spcPts val="0"/>
              </a:spcBef>
              <a:spcAft>
                <a:spcPts val="900"/>
              </a:spcAft>
              <a:buFont typeface="Arial" panose="020B0604020202020204" pitchFamily="34" charset="0"/>
              <a:buChar char="•"/>
              <a:defRPr sz="1400" kern="1200">
                <a:solidFill>
                  <a:schemeClr val="tx1"/>
                </a:solidFill>
                <a:latin typeface="+mn-lt"/>
                <a:ea typeface="+mn-ea"/>
                <a:cs typeface="+mn-cs"/>
              </a:defRPr>
            </a:lvl3pPr>
            <a:lvl4pPr marL="270000" indent="-135000" algn="l" defTabSz="685800" rtl="0" eaLnBrk="1" latinLnBrk="0" hangingPunct="1">
              <a:lnSpc>
                <a:spcPct val="112000"/>
              </a:lnSpc>
              <a:spcBef>
                <a:spcPts val="0"/>
              </a:spcBef>
              <a:spcAft>
                <a:spcPts val="900"/>
              </a:spcAft>
              <a:buFont typeface="Courier New" panose="02070309020205020404" pitchFamily="49" charset="0"/>
              <a:buChar char="o"/>
              <a:defRPr sz="1400" kern="1200">
                <a:solidFill>
                  <a:schemeClr val="tx1"/>
                </a:solidFill>
                <a:latin typeface="+mn-lt"/>
                <a:ea typeface="+mn-ea"/>
                <a:cs typeface="+mn-cs"/>
              </a:defRPr>
            </a:lvl4pPr>
            <a:lvl5pPr marL="405000" indent="-135000" algn="l" defTabSz="685800" rtl="0" eaLnBrk="1" latinLnBrk="0" hangingPunct="1">
              <a:lnSpc>
                <a:spcPct val="112000"/>
              </a:lnSpc>
              <a:spcBef>
                <a:spcPts val="0"/>
              </a:spcBef>
              <a:spcAft>
                <a:spcPts val="900"/>
              </a:spcAft>
              <a:buFont typeface="Wingdings" pitchFamily="2" charset="2"/>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s-MX" sz="22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&lt;Firma del PF&gt;</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s-MX" sz="22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&lt;Dirección de correo electrónico del PF&gt;</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s-MX" sz="2200" b="0" i="0" u="none" strike="noStrike" cap="none" normalizeH="0" baseline="0" noProof="0">
                <a:ln>
                  <a:noFill/>
                </a:ln>
                <a:solidFill>
                  <a:prstClr val="white"/>
                </a:solidFill>
                <a:uLnTx/>
                <a:uFillTx/>
                <a:latin typeface="Arial" panose="020B0604020202020204" pitchFamily="34" charset="0"/>
                <a:ea typeface="+mn-ea"/>
                <a:cs typeface="Arial" panose="020B0604020202020204" pitchFamily="34" charset="0"/>
              </a:rPr>
              <a:t>&lt;Teléfono del PF&gt;</a:t>
            </a:r>
          </a:p>
        </p:txBody>
      </p:sp>
      <p:sp>
        <p:nvSpPr>
          <p:cNvPr id="6" name="Title 1">
            <a:extLst>
              <a:ext uri="{FF2B5EF4-FFF2-40B4-BE49-F238E27FC236}">
                <a16:creationId xmlns:a16="http://schemas.microsoft.com/office/drawing/2014/main" id="{CFB1BB27-2AB8-3379-F443-81F191185A1B}"/>
              </a:ext>
            </a:extLst>
          </p:cNvPr>
          <p:cNvSpPr>
            <a:spLocks noGrp="1"/>
          </p:cNvSpPr>
          <p:nvPr>
            <p:ph type="title"/>
          </p:nvPr>
        </p:nvSpPr>
        <p:spPr>
          <a:xfrm>
            <a:off x="1492450" y="1564142"/>
            <a:ext cx="9199178" cy="595493"/>
          </a:xfrm>
        </p:spPr>
        <p:txBody>
          <a:bodyPr>
            <a:noAutofit/>
          </a:bodyPr>
          <a:lstStyle/>
          <a:p>
            <a:r>
              <a:rPr lang="es-MX" sz="4400">
                <a:latin typeface="Georgia" panose="02040502050405020303" pitchFamily="18" charset="0"/>
              </a:rPr>
              <a:t>Tu profesional financiero</a:t>
            </a:r>
          </a:p>
        </p:txBody>
      </p:sp>
    </p:spTree>
    <p:extLst>
      <p:ext uri="{BB962C8B-B14F-4D97-AF65-F5344CB8AC3E}">
        <p14:creationId xmlns:p14="http://schemas.microsoft.com/office/powerpoint/2010/main" val="214785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800F856-0187-3059-614F-833806EFAB5E}"/>
              </a:ext>
            </a:extLst>
          </p:cNvPr>
          <p:cNvSpPr txBox="1">
            <a:spLocks/>
          </p:cNvSpPr>
          <p:nvPr/>
        </p:nvSpPr>
        <p:spPr>
          <a:xfrm>
            <a:off x="7226704" y="451774"/>
            <a:ext cx="3773721" cy="5954452"/>
          </a:xfrm>
          <a:prstGeom prst="rect">
            <a:avLst/>
          </a:prstGeom>
        </p:spPr>
        <p:txBody>
          <a:bodyPr vert="horz" lIns="0" tIns="45720" rIns="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2200" dirty="0"/>
              <a:t>Cuántos ingresos podrías                                        necesitar para el retiro </a:t>
            </a:r>
            <a:br>
              <a:rPr lang="es-MX" sz="2200" dirty="0"/>
            </a:br>
            <a:endParaRPr lang="es-MX" sz="2200" dirty="0"/>
          </a:p>
          <a:p>
            <a:pPr marL="0" indent="0">
              <a:buNone/>
            </a:pPr>
            <a:r>
              <a:rPr lang="es-MX" sz="2200" dirty="0"/>
              <a:t>Beneficios claves de contribuir a un plan de retiro</a:t>
            </a:r>
          </a:p>
          <a:p>
            <a:pPr marL="0" indent="0">
              <a:buNone/>
            </a:pPr>
            <a:endParaRPr lang="en-US" sz="2200" dirty="0">
              <a:effectLst/>
            </a:endParaRPr>
          </a:p>
          <a:p>
            <a:pPr marL="0" indent="0">
              <a:buNone/>
            </a:pPr>
            <a:r>
              <a:rPr lang="es-MX" sz="2200" dirty="0"/>
              <a:t>Cuánto puedes contribuir a tu plan de retiro</a:t>
            </a:r>
          </a:p>
          <a:p>
            <a:pPr marL="0" indent="0">
              <a:buNone/>
            </a:pPr>
            <a:endParaRPr lang="en-US" sz="2200" dirty="0">
              <a:effectLst/>
            </a:endParaRPr>
          </a:p>
          <a:p>
            <a:pPr marL="0" indent="0">
              <a:buNone/>
            </a:pPr>
            <a:r>
              <a:rPr lang="es-MX" sz="2200" dirty="0"/>
              <a:t>Formas simples de ahorrar dinero</a:t>
            </a:r>
          </a:p>
        </p:txBody>
      </p:sp>
      <p:cxnSp>
        <p:nvCxnSpPr>
          <p:cNvPr id="10" name="Straight Connector 9">
            <a:extLst>
              <a:ext uri="{FF2B5EF4-FFF2-40B4-BE49-F238E27FC236}">
                <a16:creationId xmlns:a16="http://schemas.microsoft.com/office/drawing/2014/main" id="{019DDD9C-49A7-DDCB-D305-6DD9D3DAD881}"/>
              </a:ext>
              <a:ext uri="{C183D7F6-B498-43B3-948B-1728B52AA6E4}">
                <adec:decorative xmlns:adec="http://schemas.microsoft.com/office/drawing/2017/decorative" val="1"/>
              </a:ext>
            </a:extLst>
          </p:cNvPr>
          <p:cNvCxnSpPr>
            <a:cxnSpLocks/>
          </p:cNvCxnSpPr>
          <p:nvPr/>
        </p:nvCxnSpPr>
        <p:spPr>
          <a:xfrm>
            <a:off x="7226704" y="3345108"/>
            <a:ext cx="36198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2CA62623-ED7D-B503-F211-9D34A54BBE0F}"/>
              </a:ext>
            </a:extLst>
          </p:cNvPr>
          <p:cNvSpPr txBox="1">
            <a:spLocks/>
          </p:cNvSpPr>
          <p:nvPr/>
        </p:nvSpPr>
        <p:spPr>
          <a:xfrm>
            <a:off x="940904" y="482047"/>
            <a:ext cx="4678500" cy="60491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a:lstStyle>
          <a:p>
            <a:pPr>
              <a:lnSpc>
                <a:spcPct val="100000"/>
              </a:lnSpc>
            </a:pPr>
            <a:r>
              <a:rPr lang="es-MX" dirty="0">
                <a:latin typeface="Georgia" panose="02040502050405020303" pitchFamily="18" charset="0"/>
              </a:rPr>
              <a:t>Hoy </a:t>
            </a:r>
            <a:br>
              <a:rPr lang="es-MX" dirty="0">
                <a:latin typeface="Georgia" panose="02040502050405020303" pitchFamily="18" charset="0"/>
              </a:rPr>
            </a:br>
            <a:r>
              <a:rPr lang="es-MX" dirty="0">
                <a:latin typeface="Georgia" panose="02040502050405020303" pitchFamily="18" charset="0"/>
              </a:rPr>
              <a:t>aprenderemos:</a:t>
            </a:r>
          </a:p>
        </p:txBody>
      </p:sp>
      <p:cxnSp>
        <p:nvCxnSpPr>
          <p:cNvPr id="2" name="Straight Connector 1">
            <a:extLst>
              <a:ext uri="{FF2B5EF4-FFF2-40B4-BE49-F238E27FC236}">
                <a16:creationId xmlns:a16="http://schemas.microsoft.com/office/drawing/2014/main" id="{8F6FA77E-D570-0E27-67AA-433EF3FB84AA}"/>
              </a:ext>
              <a:ext uri="{C183D7F6-B498-43B3-948B-1728B52AA6E4}">
                <adec:decorative xmlns:adec="http://schemas.microsoft.com/office/drawing/2017/decorative" val="1"/>
              </a:ext>
            </a:extLst>
          </p:cNvPr>
          <p:cNvCxnSpPr>
            <a:cxnSpLocks/>
          </p:cNvCxnSpPr>
          <p:nvPr/>
        </p:nvCxnSpPr>
        <p:spPr>
          <a:xfrm>
            <a:off x="7226704" y="2279418"/>
            <a:ext cx="36198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ABABB4ED-D340-E461-7D13-019D7AAC45FF}"/>
              </a:ext>
              <a:ext uri="{C183D7F6-B498-43B3-948B-1728B52AA6E4}">
                <adec:decorative xmlns:adec="http://schemas.microsoft.com/office/drawing/2017/decorative" val="1"/>
              </a:ext>
            </a:extLst>
          </p:cNvPr>
          <p:cNvCxnSpPr>
            <a:cxnSpLocks/>
          </p:cNvCxnSpPr>
          <p:nvPr/>
        </p:nvCxnSpPr>
        <p:spPr>
          <a:xfrm>
            <a:off x="7226704" y="4498585"/>
            <a:ext cx="36198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278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A4FFD4-ADF5-27F5-44B3-1AF08CE670DA}"/>
              </a:ext>
            </a:extLst>
          </p:cNvPr>
          <p:cNvSpPr>
            <a:spLocks noGrp="1"/>
          </p:cNvSpPr>
          <p:nvPr>
            <p:ph type="title"/>
          </p:nvPr>
        </p:nvSpPr>
        <p:spPr>
          <a:xfrm>
            <a:off x="1496411" y="1039838"/>
            <a:ext cx="9199178" cy="1304064"/>
          </a:xfrm>
        </p:spPr>
        <p:txBody>
          <a:bodyPr>
            <a:normAutofit/>
          </a:bodyPr>
          <a:lstStyle/>
          <a:p>
            <a:r>
              <a:rPr lang="es-MX" sz="4400"/>
              <a:t>¿Cuánto necesitarás </a:t>
            </a:r>
            <a:br>
              <a:rPr lang="es-MX" sz="4400"/>
            </a:br>
            <a:r>
              <a:rPr lang="es-MX" sz="4400"/>
              <a:t>ahorrar para el retiro?</a:t>
            </a:r>
          </a:p>
        </p:txBody>
      </p:sp>
      <p:sp>
        <p:nvSpPr>
          <p:cNvPr id="12" name="TextBox 11">
            <a:extLst>
              <a:ext uri="{FF2B5EF4-FFF2-40B4-BE49-F238E27FC236}">
                <a16:creationId xmlns:a16="http://schemas.microsoft.com/office/drawing/2014/main" id="{AC56B5C9-16C9-4861-69D6-B3E5340A95FB}"/>
              </a:ext>
            </a:extLst>
          </p:cNvPr>
          <p:cNvSpPr txBox="1"/>
          <p:nvPr/>
        </p:nvSpPr>
        <p:spPr>
          <a:xfrm>
            <a:off x="614234" y="4787781"/>
            <a:ext cx="2730788" cy="615553"/>
          </a:xfrm>
          <a:prstGeom prst="rect">
            <a:avLst/>
          </a:prstGeom>
          <a:noFill/>
          <a:ln>
            <a:noFill/>
          </a:ln>
        </p:spPr>
        <p:txBody>
          <a:bodyPr wrap="square" lIns="0" tIns="0" rIns="0" bIns="0" rtlCol="0" anchor="t" anchorCtr="0">
            <a:spAutoFit/>
          </a:bodyPr>
          <a:lstStyle/>
          <a:p>
            <a:pPr algn="ctr"/>
            <a:r>
              <a:rPr lang="es-MX" sz="2000" b="1">
                <a:solidFill>
                  <a:srgbClr val="6ECFB2"/>
                </a:solidFill>
                <a:ea typeface="Arial" charset="0"/>
                <a:cs typeface="Arial" charset="0"/>
                <a:sym typeface="Calibri"/>
              </a:rPr>
              <a:t>Gastos </a:t>
            </a:r>
          </a:p>
          <a:p>
            <a:pPr algn="ctr"/>
            <a:r>
              <a:rPr lang="es-MX" sz="2000" b="1">
                <a:solidFill>
                  <a:srgbClr val="6ECFB2"/>
                </a:solidFill>
                <a:ea typeface="Arial" charset="0"/>
                <a:cs typeface="Arial" charset="0"/>
                <a:sym typeface="Calibri"/>
              </a:rPr>
              <a:t>Para vivir</a:t>
            </a:r>
          </a:p>
        </p:txBody>
      </p:sp>
      <p:sp>
        <p:nvSpPr>
          <p:cNvPr id="13" name="TextBox 12">
            <a:extLst>
              <a:ext uri="{FF2B5EF4-FFF2-40B4-BE49-F238E27FC236}">
                <a16:creationId xmlns:a16="http://schemas.microsoft.com/office/drawing/2014/main" id="{E5FDDCB6-8618-7FC2-FE01-53EE3BCF3702}"/>
              </a:ext>
            </a:extLst>
          </p:cNvPr>
          <p:cNvSpPr txBox="1"/>
          <p:nvPr/>
        </p:nvSpPr>
        <p:spPr>
          <a:xfrm>
            <a:off x="3218102" y="4787781"/>
            <a:ext cx="2730788" cy="307777"/>
          </a:xfrm>
          <a:prstGeom prst="rect">
            <a:avLst/>
          </a:prstGeom>
          <a:noFill/>
          <a:ln>
            <a:noFill/>
          </a:ln>
        </p:spPr>
        <p:txBody>
          <a:bodyPr wrap="square" lIns="0" tIns="0" rIns="0" bIns="0" rtlCol="0" anchor="t" anchorCtr="0">
            <a:spAutoFit/>
          </a:bodyPr>
          <a:lstStyle/>
          <a:p>
            <a:pPr algn="ctr"/>
            <a:r>
              <a:rPr lang="es-MX" sz="2000" b="1">
                <a:solidFill>
                  <a:srgbClr val="6ECFB2"/>
                </a:solidFill>
                <a:ea typeface="Arial" charset="0"/>
                <a:cs typeface="Arial" charset="0"/>
                <a:sym typeface="Calibri"/>
              </a:rPr>
              <a:t>Viajes</a:t>
            </a:r>
          </a:p>
        </p:txBody>
      </p:sp>
      <p:sp>
        <p:nvSpPr>
          <p:cNvPr id="14" name="TextBox 13">
            <a:extLst>
              <a:ext uri="{FF2B5EF4-FFF2-40B4-BE49-F238E27FC236}">
                <a16:creationId xmlns:a16="http://schemas.microsoft.com/office/drawing/2014/main" id="{D32FE088-18AA-CEDB-BB29-C6CB1ADB2735}"/>
              </a:ext>
            </a:extLst>
          </p:cNvPr>
          <p:cNvSpPr txBox="1"/>
          <p:nvPr/>
        </p:nvSpPr>
        <p:spPr>
          <a:xfrm>
            <a:off x="5934921" y="4787781"/>
            <a:ext cx="2730788" cy="615553"/>
          </a:xfrm>
          <a:prstGeom prst="rect">
            <a:avLst/>
          </a:prstGeom>
          <a:noFill/>
          <a:ln>
            <a:noFill/>
          </a:ln>
        </p:spPr>
        <p:txBody>
          <a:bodyPr wrap="square" lIns="0" tIns="0" rIns="0" bIns="0" rtlCol="0" anchor="t" anchorCtr="0">
            <a:spAutoFit/>
          </a:bodyPr>
          <a:lstStyle/>
          <a:p>
            <a:pPr algn="ctr"/>
            <a:r>
              <a:rPr lang="es-MX" sz="2000" b="1" dirty="0">
                <a:solidFill>
                  <a:srgbClr val="6ECFB2"/>
                </a:solidFill>
                <a:ea typeface="Arial" charset="0"/>
                <a:cs typeface="Arial" charset="0"/>
                <a:sym typeface="Calibri"/>
              </a:rPr>
              <a:t>Pasatiempos </a:t>
            </a:r>
          </a:p>
          <a:p>
            <a:pPr algn="ctr"/>
            <a:r>
              <a:rPr lang="es-MX" sz="2000" b="1" dirty="0">
                <a:solidFill>
                  <a:srgbClr val="6ECFB2"/>
                </a:solidFill>
                <a:ea typeface="Arial" charset="0"/>
                <a:cs typeface="Arial" charset="0"/>
                <a:sym typeface="Calibri"/>
              </a:rPr>
              <a:t>o pasiones personales</a:t>
            </a:r>
          </a:p>
        </p:txBody>
      </p:sp>
      <p:sp>
        <p:nvSpPr>
          <p:cNvPr id="15" name="TextBox 14">
            <a:extLst>
              <a:ext uri="{FF2B5EF4-FFF2-40B4-BE49-F238E27FC236}">
                <a16:creationId xmlns:a16="http://schemas.microsoft.com/office/drawing/2014/main" id="{F6BF46C3-6064-749E-A2F0-82EC7ED4294A}"/>
              </a:ext>
            </a:extLst>
          </p:cNvPr>
          <p:cNvSpPr txBox="1"/>
          <p:nvPr/>
        </p:nvSpPr>
        <p:spPr>
          <a:xfrm>
            <a:off x="8932958" y="4787781"/>
            <a:ext cx="2478953" cy="615553"/>
          </a:xfrm>
          <a:prstGeom prst="rect">
            <a:avLst/>
          </a:prstGeom>
          <a:noFill/>
          <a:ln>
            <a:noFill/>
          </a:ln>
        </p:spPr>
        <p:txBody>
          <a:bodyPr wrap="square" lIns="0" tIns="0" rIns="0" bIns="0" rtlCol="0" anchor="t" anchorCtr="0">
            <a:spAutoFit/>
          </a:bodyPr>
          <a:lstStyle/>
          <a:p>
            <a:pPr algn="ctr"/>
            <a:r>
              <a:rPr lang="es-MX" sz="2000" b="1" dirty="0">
                <a:solidFill>
                  <a:srgbClr val="6ECFB2"/>
                </a:solidFill>
                <a:ea typeface="Arial" charset="0"/>
                <a:cs typeface="Arial" charset="0"/>
                <a:sym typeface="Calibri"/>
              </a:rPr>
              <a:t>Cuidados</a:t>
            </a:r>
            <a:br>
              <a:rPr lang="es-MX" sz="2000" b="1" dirty="0">
                <a:solidFill>
                  <a:srgbClr val="6ECFB2"/>
                </a:solidFill>
                <a:ea typeface="Arial" charset="0"/>
                <a:cs typeface="Arial" charset="0"/>
                <a:sym typeface="Calibri"/>
              </a:rPr>
            </a:br>
            <a:r>
              <a:rPr lang="es-MX" sz="2000" b="1" dirty="0">
                <a:solidFill>
                  <a:srgbClr val="6ECFB2"/>
                </a:solidFill>
                <a:ea typeface="Arial" charset="0"/>
                <a:cs typeface="Arial" charset="0"/>
                <a:sym typeface="Calibri"/>
              </a:rPr>
              <a:t>médicos</a:t>
            </a:r>
          </a:p>
        </p:txBody>
      </p:sp>
      <p:cxnSp>
        <p:nvCxnSpPr>
          <p:cNvPr id="18" name="Straight Connector 17">
            <a:extLst>
              <a:ext uri="{FF2B5EF4-FFF2-40B4-BE49-F238E27FC236}">
                <a16:creationId xmlns:a16="http://schemas.microsoft.com/office/drawing/2014/main" id="{C53CBFC4-6B40-04B9-E96D-FB88C4E89C12}"/>
              </a:ext>
              <a:ext uri="{C183D7F6-B498-43B3-948B-1728B52AA6E4}">
                <adec:decorative xmlns:adec="http://schemas.microsoft.com/office/drawing/2017/decorative" val="1"/>
              </a:ext>
            </a:extLst>
          </p:cNvPr>
          <p:cNvCxnSpPr>
            <a:cxnSpLocks/>
          </p:cNvCxnSpPr>
          <p:nvPr/>
        </p:nvCxnSpPr>
        <p:spPr>
          <a:xfrm>
            <a:off x="3280021" y="2886205"/>
            <a:ext cx="0" cy="2803395"/>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2A7AF65-5D73-740A-5CF1-DB6FF56A57EB}"/>
              </a:ext>
              <a:ext uri="{C183D7F6-B498-43B3-948B-1728B52AA6E4}">
                <adec:decorative xmlns:adec="http://schemas.microsoft.com/office/drawing/2017/decorative" val="1"/>
              </a:ext>
            </a:extLst>
          </p:cNvPr>
          <p:cNvCxnSpPr>
            <a:cxnSpLocks/>
          </p:cNvCxnSpPr>
          <p:nvPr/>
        </p:nvCxnSpPr>
        <p:spPr>
          <a:xfrm>
            <a:off x="8882159" y="2886205"/>
            <a:ext cx="0" cy="2803395"/>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8DB139-7309-168F-365C-308A6F27E16B}"/>
              </a:ext>
              <a:ext uri="{C183D7F6-B498-43B3-948B-1728B52AA6E4}">
                <adec:decorative xmlns:adec="http://schemas.microsoft.com/office/drawing/2017/decorative" val="1"/>
              </a:ext>
            </a:extLst>
          </p:cNvPr>
          <p:cNvCxnSpPr>
            <a:cxnSpLocks/>
          </p:cNvCxnSpPr>
          <p:nvPr/>
        </p:nvCxnSpPr>
        <p:spPr>
          <a:xfrm>
            <a:off x="5850502" y="2886205"/>
            <a:ext cx="0" cy="2803395"/>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 green pill on a black background&#10;&#10;Description automatically generated">
            <a:extLst>
              <a:ext uri="{FF2B5EF4-FFF2-40B4-BE49-F238E27FC236}">
                <a16:creationId xmlns:a16="http://schemas.microsoft.com/office/drawing/2014/main" id="{4D1D8B6D-6BBA-6643-BB8C-A9D98679B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3134" y="2917905"/>
            <a:ext cx="1498600" cy="1562100"/>
          </a:xfrm>
          <a:prstGeom prst="rect">
            <a:avLst/>
          </a:prstGeom>
        </p:spPr>
      </p:pic>
      <p:pic>
        <p:nvPicPr>
          <p:cNvPr id="16" name="Picture 15" descr="A green outline of a plane&#10;&#10;Description automatically generated">
            <a:extLst>
              <a:ext uri="{FF2B5EF4-FFF2-40B4-BE49-F238E27FC236}">
                <a16:creationId xmlns:a16="http://schemas.microsoft.com/office/drawing/2014/main" id="{1BFD5184-A0D8-9F1E-A1C1-850E221178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4346" y="2827053"/>
            <a:ext cx="1638300" cy="1625600"/>
          </a:xfrm>
          <a:prstGeom prst="rect">
            <a:avLst/>
          </a:prstGeom>
        </p:spPr>
      </p:pic>
      <p:pic>
        <p:nvPicPr>
          <p:cNvPr id="21" name="Picture 20" descr="A heart with a black background&#10;&#10;Description automatically generated">
            <a:extLst>
              <a:ext uri="{FF2B5EF4-FFF2-40B4-BE49-F238E27FC236}">
                <a16:creationId xmlns:a16="http://schemas.microsoft.com/office/drawing/2014/main" id="{0732E387-F0D6-DDF6-6B9B-10EA786520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3865" y="2852591"/>
            <a:ext cx="1612900" cy="1536700"/>
          </a:xfrm>
          <a:prstGeom prst="rect">
            <a:avLst/>
          </a:prstGeom>
        </p:spPr>
      </p:pic>
      <p:pic>
        <p:nvPicPr>
          <p:cNvPr id="23" name="Picture 22" descr="A green and black house&#10;&#10;Description automatically generated">
            <a:extLst>
              <a:ext uri="{FF2B5EF4-FFF2-40B4-BE49-F238E27FC236}">
                <a16:creationId xmlns:a16="http://schemas.microsoft.com/office/drawing/2014/main" id="{94E39E86-8879-110D-A5AC-77530E7AB1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6028" y="2852591"/>
            <a:ext cx="1727200" cy="1676400"/>
          </a:xfrm>
          <a:prstGeom prst="rect">
            <a:avLst/>
          </a:prstGeom>
        </p:spPr>
      </p:pic>
    </p:spTree>
    <p:extLst>
      <p:ext uri="{BB962C8B-B14F-4D97-AF65-F5344CB8AC3E}">
        <p14:creationId xmlns:p14="http://schemas.microsoft.com/office/powerpoint/2010/main" val="682033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6146A1-48F3-6F7B-8262-7932AF7C0786}"/>
              </a:ext>
            </a:extLst>
          </p:cNvPr>
          <p:cNvSpPr>
            <a:spLocks noGrp="1"/>
          </p:cNvSpPr>
          <p:nvPr>
            <p:ph type="title"/>
          </p:nvPr>
        </p:nvSpPr>
        <p:spPr>
          <a:xfrm>
            <a:off x="1492450" y="1027303"/>
            <a:ext cx="9199178" cy="1208172"/>
          </a:xfrm>
        </p:spPr>
        <p:txBody>
          <a:bodyPr>
            <a:noAutofit/>
          </a:bodyPr>
          <a:lstStyle/>
          <a:p>
            <a:r>
              <a:rPr lang="es-MX" sz="4400" dirty="0"/>
              <a:t>¿Cuántos ingresos</a:t>
            </a:r>
            <a:br>
              <a:rPr lang="es-MX" sz="4400" dirty="0"/>
            </a:br>
            <a:r>
              <a:rPr lang="es-MX" sz="4400" dirty="0"/>
              <a:t>necesitaras en el retiro? </a:t>
            </a:r>
            <a:br>
              <a:rPr lang="es-MX" sz="4400" dirty="0"/>
            </a:br>
            <a:endParaRPr lang="es-MX" sz="4400" dirty="0"/>
          </a:p>
        </p:txBody>
      </p:sp>
      <p:cxnSp>
        <p:nvCxnSpPr>
          <p:cNvPr id="5" name="Straight Connector 4">
            <a:extLst>
              <a:ext uri="{FF2B5EF4-FFF2-40B4-BE49-F238E27FC236}">
                <a16:creationId xmlns:a16="http://schemas.microsoft.com/office/drawing/2014/main" id="{037CBCC2-21F2-BACD-F4DA-2E228CB3FC6D}"/>
              </a:ext>
            </a:extLst>
          </p:cNvPr>
          <p:cNvCxnSpPr>
            <a:cxnSpLocks/>
          </p:cNvCxnSpPr>
          <p:nvPr/>
        </p:nvCxnSpPr>
        <p:spPr>
          <a:xfrm>
            <a:off x="1409970" y="3598427"/>
            <a:ext cx="3349334" cy="32696"/>
          </a:xfrm>
          <a:prstGeom prst="line">
            <a:avLst/>
          </a:prstGeom>
          <a:ln w="25400">
            <a:solidFill>
              <a:srgbClr val="75C1B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28BEC91-FC35-1E86-37CC-82233A961107}"/>
              </a:ext>
            </a:extLst>
          </p:cNvPr>
          <p:cNvCxnSpPr>
            <a:cxnSpLocks/>
          </p:cNvCxnSpPr>
          <p:nvPr/>
        </p:nvCxnSpPr>
        <p:spPr>
          <a:xfrm flipV="1">
            <a:off x="7475876" y="3598427"/>
            <a:ext cx="3333638" cy="32696"/>
          </a:xfrm>
          <a:prstGeom prst="line">
            <a:avLst/>
          </a:prstGeom>
          <a:ln w="25400">
            <a:solidFill>
              <a:srgbClr val="75C1B7"/>
            </a:solidFill>
          </a:ln>
        </p:spPr>
        <p:style>
          <a:lnRef idx="1">
            <a:schemeClr val="accent1"/>
          </a:lnRef>
          <a:fillRef idx="0">
            <a:schemeClr val="accent1"/>
          </a:fillRef>
          <a:effectRef idx="0">
            <a:schemeClr val="accent1"/>
          </a:effectRef>
          <a:fontRef idx="minor">
            <a:schemeClr val="tx1"/>
          </a:fontRef>
        </p:style>
      </p:cxnSp>
      <p:sp>
        <p:nvSpPr>
          <p:cNvPr id="11" name="Title 3">
            <a:extLst>
              <a:ext uri="{FF2B5EF4-FFF2-40B4-BE49-F238E27FC236}">
                <a16:creationId xmlns:a16="http://schemas.microsoft.com/office/drawing/2014/main" id="{78C96BEB-9FE9-919B-673C-0954EF165A27}"/>
              </a:ext>
            </a:extLst>
          </p:cNvPr>
          <p:cNvSpPr txBox="1">
            <a:spLocks/>
          </p:cNvSpPr>
          <p:nvPr/>
        </p:nvSpPr>
        <p:spPr>
          <a:xfrm>
            <a:off x="1425666" y="3793739"/>
            <a:ext cx="3349335" cy="44269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MX" sz="2000" b="1">
                <a:solidFill>
                  <a:schemeClr val="accent2"/>
                </a:solidFill>
                <a:latin typeface="Arial" panose="020B0604020202020204" pitchFamily="34" charset="0"/>
                <a:cs typeface="Arial" panose="020B0604020202020204" pitchFamily="34" charset="0"/>
              </a:rPr>
              <a:t>ingresos anuales actuales</a:t>
            </a:r>
          </a:p>
        </p:txBody>
      </p:sp>
      <p:sp>
        <p:nvSpPr>
          <p:cNvPr id="14" name="Title 3">
            <a:extLst>
              <a:ext uri="{FF2B5EF4-FFF2-40B4-BE49-F238E27FC236}">
                <a16:creationId xmlns:a16="http://schemas.microsoft.com/office/drawing/2014/main" id="{AA5E7FDB-A459-703A-82D0-40B8A9899EA1}"/>
              </a:ext>
            </a:extLst>
          </p:cNvPr>
          <p:cNvSpPr txBox="1">
            <a:spLocks/>
          </p:cNvSpPr>
          <p:nvPr/>
        </p:nvSpPr>
        <p:spPr>
          <a:xfrm>
            <a:off x="7475876" y="3839990"/>
            <a:ext cx="3349334" cy="6053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MX" sz="2000" b="1" dirty="0">
                <a:solidFill>
                  <a:schemeClr val="accent2"/>
                </a:solidFill>
                <a:latin typeface="Arial" panose="020B0604020202020204" pitchFamily="34" charset="0"/>
                <a:cs typeface="Arial" panose="020B0604020202020204" pitchFamily="34" charset="0"/>
              </a:rPr>
              <a:t>cantidad estimada necesaria anualmente</a:t>
            </a:r>
            <a:br>
              <a:rPr lang="es-MX" sz="2000" b="1" dirty="0">
                <a:solidFill>
                  <a:schemeClr val="accent2"/>
                </a:solidFill>
                <a:latin typeface="Arial" panose="020B0604020202020204" pitchFamily="34" charset="0"/>
                <a:cs typeface="Arial" panose="020B0604020202020204" pitchFamily="34" charset="0"/>
              </a:rPr>
            </a:br>
            <a:r>
              <a:rPr lang="es-MX" sz="2000" b="1" dirty="0">
                <a:solidFill>
                  <a:schemeClr val="accent2"/>
                </a:solidFill>
                <a:latin typeface="Arial" panose="020B0604020202020204" pitchFamily="34" charset="0"/>
                <a:cs typeface="Arial" panose="020B0604020202020204" pitchFamily="34" charset="0"/>
              </a:rPr>
              <a:t>en retiro</a:t>
            </a:r>
          </a:p>
        </p:txBody>
      </p:sp>
      <p:sp>
        <p:nvSpPr>
          <p:cNvPr id="15" name="Title 3">
            <a:extLst>
              <a:ext uri="{FF2B5EF4-FFF2-40B4-BE49-F238E27FC236}">
                <a16:creationId xmlns:a16="http://schemas.microsoft.com/office/drawing/2014/main" id="{6FE576DF-12BC-3608-0C02-FA3F43CDCF5F}"/>
              </a:ext>
            </a:extLst>
          </p:cNvPr>
          <p:cNvSpPr txBox="1">
            <a:spLocks/>
          </p:cNvSpPr>
          <p:nvPr/>
        </p:nvSpPr>
        <p:spPr>
          <a:xfrm>
            <a:off x="4759304" y="3158450"/>
            <a:ext cx="2716572" cy="6053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MX" sz="3200" b="1" dirty="0">
                <a:solidFill>
                  <a:schemeClr val="bg1"/>
                </a:solidFill>
                <a:latin typeface="Arial" panose="020B0604020202020204" pitchFamily="34" charset="0"/>
                <a:cs typeface="Arial" panose="020B0604020202020204" pitchFamily="34" charset="0"/>
              </a:rPr>
              <a:t>x 80 %</a:t>
            </a:r>
            <a:r>
              <a:rPr lang="es-MX" sz="3200" dirty="0">
                <a:solidFill>
                  <a:schemeClr val="bg1"/>
                </a:solidFill>
                <a:latin typeface="Arial" panose="020B0604020202020204" pitchFamily="34" charset="0"/>
                <a:cs typeface="Arial" panose="020B0604020202020204" pitchFamily="34" charset="0"/>
              </a:rPr>
              <a:t>    =</a:t>
            </a:r>
          </a:p>
        </p:txBody>
      </p:sp>
      <p:sp>
        <p:nvSpPr>
          <p:cNvPr id="19" name="Title 3">
            <a:extLst>
              <a:ext uri="{FF2B5EF4-FFF2-40B4-BE49-F238E27FC236}">
                <a16:creationId xmlns:a16="http://schemas.microsoft.com/office/drawing/2014/main" id="{14A6DC4E-7BAD-EFC2-5092-7CF1614425CD}"/>
              </a:ext>
            </a:extLst>
          </p:cNvPr>
          <p:cNvSpPr txBox="1">
            <a:spLocks/>
          </p:cNvSpPr>
          <p:nvPr/>
        </p:nvSpPr>
        <p:spPr>
          <a:xfrm>
            <a:off x="6343166" y="3094532"/>
            <a:ext cx="442282" cy="6053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MX" sz="1800" baseline="30000" dirty="0">
                <a:solidFill>
                  <a:schemeClr val="bg1"/>
                </a:solidFill>
                <a:latin typeface="Arial" panose="020B0604020202020204" pitchFamily="34" charset="0"/>
                <a:cs typeface="Arial" panose="020B0604020202020204" pitchFamily="34" charset="0"/>
              </a:rPr>
              <a:t>1, 2</a:t>
            </a:r>
          </a:p>
        </p:txBody>
      </p:sp>
      <p:sp>
        <p:nvSpPr>
          <p:cNvPr id="2" name="TextBox 1">
            <a:extLst>
              <a:ext uri="{FF2B5EF4-FFF2-40B4-BE49-F238E27FC236}">
                <a16:creationId xmlns:a16="http://schemas.microsoft.com/office/drawing/2014/main" id="{931155BC-FE2E-2D46-911F-68FEA4BD08B6}"/>
              </a:ext>
            </a:extLst>
          </p:cNvPr>
          <p:cNvSpPr txBox="1"/>
          <p:nvPr/>
        </p:nvSpPr>
        <p:spPr>
          <a:xfrm>
            <a:off x="1570974" y="5604568"/>
            <a:ext cx="9905405" cy="707886"/>
          </a:xfrm>
          <a:prstGeom prst="rect">
            <a:avLst/>
          </a:prstGeom>
          <a:noFill/>
        </p:spPr>
        <p:txBody>
          <a:bodyPr wrap="square" rtlCol="0">
            <a:spAutoFit/>
          </a:bodyPr>
          <a:lstStyle/>
          <a:p>
            <a:r>
              <a:rPr lang="es-MX" sz="1000" baseline="30000">
                <a:solidFill>
                  <a:schemeClr val="bg1"/>
                </a:solidFill>
                <a:latin typeface="Arial" panose="020B0604020202020204" pitchFamily="34" charset="0"/>
                <a:cs typeface="Arial" panose="020B0604020202020204" pitchFamily="34" charset="0"/>
              </a:rPr>
              <a:t>1 </a:t>
            </a:r>
            <a:r>
              <a:rPr lang="es-MX" sz="1000">
                <a:solidFill>
                  <a:schemeClr val="bg1"/>
                </a:solidFill>
                <a:latin typeface="Arial" panose="020B0604020202020204" pitchFamily="34" charset="0"/>
                <a:cs typeface="Arial" panose="020B0604020202020204" pitchFamily="34" charset="0"/>
              </a:rPr>
              <a:t>"Top Ten Ways to Prepare for Retirement," Employee Benefits Security Administration, dol.gov/sites/dolgov/files/ebsa/about-ebsa/our-activities/resource-center/publications/top-10-ways-to-prepare-for-retirement.pdf (septiembre de 2021).</a:t>
            </a:r>
          </a:p>
          <a:p>
            <a:r>
              <a:rPr lang="es-MX" sz="1000" baseline="30000">
                <a:solidFill>
                  <a:schemeClr val="bg1"/>
                </a:solidFill>
                <a:latin typeface="Arial" panose="020B0604020202020204" pitchFamily="34" charset="0"/>
                <a:cs typeface="Arial" panose="020B0604020202020204" pitchFamily="34" charset="0"/>
              </a:rPr>
              <a:t>2</a:t>
            </a:r>
            <a:r>
              <a:rPr lang="es-MX" sz="1000">
                <a:solidFill>
                  <a:schemeClr val="bg1"/>
                </a:solidFill>
                <a:latin typeface="Arial" panose="020B0604020202020204" pitchFamily="34" charset="0"/>
                <a:cs typeface="Arial" panose="020B0604020202020204" pitchFamily="34" charset="0"/>
              </a:rPr>
              <a:t> “How much do you need to retire? A good rule of thumb is to save enough to cover 80% of your pre-retirement income,” </a:t>
            </a:r>
            <a:br>
              <a:rPr lang="es-MX" sz="1000">
                <a:solidFill>
                  <a:schemeClr val="bg1"/>
                </a:solidFill>
                <a:latin typeface="Arial" panose="020B0604020202020204" pitchFamily="34" charset="0"/>
                <a:cs typeface="Arial" panose="020B0604020202020204" pitchFamily="34" charset="0"/>
              </a:rPr>
            </a:br>
            <a:r>
              <a:rPr lang="es-MX" sz="1000">
                <a:solidFill>
                  <a:schemeClr val="bg1"/>
                </a:solidFill>
                <a:latin typeface="Arial" panose="020B0604020202020204" pitchFamily="34" charset="0"/>
                <a:cs typeface="Arial" panose="020B0604020202020204" pitchFamily="34" charset="0"/>
              </a:rPr>
              <a:t>Fortune, fortune.com/recommends/investing/how-much-money-do-you-need-to-retire/ (22 de marzo de 2023).</a:t>
            </a:r>
          </a:p>
        </p:txBody>
      </p:sp>
    </p:spTree>
    <p:extLst>
      <p:ext uri="{BB962C8B-B14F-4D97-AF65-F5344CB8AC3E}">
        <p14:creationId xmlns:p14="http://schemas.microsoft.com/office/powerpoint/2010/main" val="3793680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D99E59-0EEE-1413-67FE-BB31501CF00E}"/>
              </a:ext>
            </a:extLst>
          </p:cNvPr>
          <p:cNvSpPr>
            <a:spLocks noGrp="1"/>
          </p:cNvSpPr>
          <p:nvPr>
            <p:ph type="title"/>
          </p:nvPr>
        </p:nvSpPr>
        <p:spPr>
          <a:xfrm>
            <a:off x="276533" y="1032262"/>
            <a:ext cx="11638933" cy="1695478"/>
          </a:xfrm>
        </p:spPr>
        <p:txBody>
          <a:bodyPr>
            <a:noAutofit/>
          </a:bodyPr>
          <a:lstStyle/>
          <a:p>
            <a:r>
              <a:rPr lang="es-MX" sz="4400" dirty="0"/>
              <a:t>¿Cuánto proporcionará el</a:t>
            </a:r>
            <a:br>
              <a:rPr lang="es-MX" sz="4400" dirty="0"/>
            </a:br>
            <a:r>
              <a:rPr lang="es-MX" sz="4400" dirty="0"/>
              <a:t>Seguro Social a tus ingresos de retiro?</a:t>
            </a:r>
            <a:br>
              <a:rPr lang="es-MX" sz="4400" dirty="0"/>
            </a:br>
            <a:endParaRPr lang="es-MX" sz="4400" dirty="0"/>
          </a:p>
        </p:txBody>
      </p:sp>
      <p:sp>
        <p:nvSpPr>
          <p:cNvPr id="7" name="Content Placeholder 6">
            <a:extLst>
              <a:ext uri="{FF2B5EF4-FFF2-40B4-BE49-F238E27FC236}">
                <a16:creationId xmlns:a16="http://schemas.microsoft.com/office/drawing/2014/main" id="{8E72ED49-F274-B6ED-B137-0FD8EC89E97A}"/>
              </a:ext>
            </a:extLst>
          </p:cNvPr>
          <p:cNvSpPr>
            <a:spLocks noGrp="1"/>
          </p:cNvSpPr>
          <p:nvPr>
            <p:ph idx="1"/>
          </p:nvPr>
        </p:nvSpPr>
        <p:spPr>
          <a:xfrm>
            <a:off x="1693811" y="2591884"/>
            <a:ext cx="5565880" cy="2937085"/>
          </a:xfrm>
        </p:spPr>
        <p:txBody>
          <a:bodyPr anchor="ctr">
            <a:normAutofit/>
          </a:bodyPr>
          <a:lstStyle/>
          <a:p>
            <a:pPr marL="0" indent="0">
              <a:buNone/>
            </a:pPr>
            <a:r>
              <a:rPr lang="es-MX" dirty="0"/>
              <a:t>Los beneficios del Seguro Social generalmente representan menos del 40 % de los ingresos de antes del retiro.</a:t>
            </a:r>
            <a:r>
              <a:rPr lang="es-MX" baseline="30000" dirty="0"/>
              <a:t>1</a:t>
            </a:r>
          </a:p>
          <a:p>
            <a:pPr marL="0" indent="0">
              <a:buNone/>
            </a:pPr>
            <a:r>
              <a:rPr lang="es-MX" b="1" dirty="0"/>
              <a:t>El Seguro Social probablemente NO cubrirá todas tus necesidades financieras en el retiro.</a:t>
            </a:r>
          </a:p>
        </p:txBody>
      </p:sp>
      <p:sp>
        <p:nvSpPr>
          <p:cNvPr id="5" name="TextBox 4">
            <a:extLst>
              <a:ext uri="{FF2B5EF4-FFF2-40B4-BE49-F238E27FC236}">
                <a16:creationId xmlns:a16="http://schemas.microsoft.com/office/drawing/2014/main" id="{9AF27A60-480E-B96E-97FF-EDF91EC79B76}"/>
              </a:ext>
            </a:extLst>
          </p:cNvPr>
          <p:cNvSpPr txBox="1"/>
          <p:nvPr/>
        </p:nvSpPr>
        <p:spPr>
          <a:xfrm>
            <a:off x="1570975" y="6061330"/>
            <a:ext cx="9361484" cy="400110"/>
          </a:xfrm>
          <a:prstGeom prst="rect">
            <a:avLst/>
          </a:prstGeom>
          <a:noFill/>
        </p:spPr>
        <p:txBody>
          <a:bodyPr wrap="square" rtlCol="0">
            <a:spAutoFit/>
          </a:bodyPr>
          <a:lstStyle/>
          <a:p>
            <a:pPr lvl="0">
              <a:defRPr/>
            </a:pPr>
            <a:r>
              <a:rPr lang="es-MX" sz="1000" baseline="30000">
                <a:latin typeface="Arial" panose="020B0604020202020204" pitchFamily="34" charset="0"/>
                <a:cs typeface="Arial" panose="020B0604020202020204" pitchFamily="34" charset="0"/>
              </a:rPr>
              <a:t>1</a:t>
            </a:r>
            <a:r>
              <a:rPr lang="es-MX" sz="1000" i="1" baseline="30000">
                <a:latin typeface="Arial" panose="020B0604020202020204" pitchFamily="34" charset="0"/>
                <a:cs typeface="Arial" panose="020B0604020202020204" pitchFamily="34" charset="0"/>
              </a:rPr>
              <a:t> “</a:t>
            </a:r>
            <a:r>
              <a:rPr lang="es-MX" sz="1000">
                <a:latin typeface="Arial" panose="020B0604020202020204" pitchFamily="34" charset="0"/>
                <a:cs typeface="Arial" panose="020B0604020202020204" pitchFamily="34" charset="0"/>
              </a:rPr>
              <a:t>Policy Basics: Top Ten Facts About Social Security,” Center on Budget and Policy Priorities, cbpp.org/research/social-security/top-ten-facts-about-social-security</a:t>
            </a:r>
            <a:br>
              <a:rPr lang="es-MX" sz="1000">
                <a:latin typeface="Arial" panose="020B0604020202020204" pitchFamily="34" charset="0"/>
                <a:cs typeface="Arial" panose="020B0604020202020204" pitchFamily="34" charset="0"/>
              </a:rPr>
            </a:br>
            <a:r>
              <a:rPr lang="es-MX" sz="1000">
                <a:latin typeface="Arial" panose="020B0604020202020204" pitchFamily="34" charset="0"/>
                <a:cs typeface="Arial" panose="020B0604020202020204" pitchFamily="34" charset="0"/>
              </a:rPr>
              <a:t>(17 de abril de 2023).</a:t>
            </a:r>
          </a:p>
        </p:txBody>
      </p:sp>
      <p:pic>
        <p:nvPicPr>
          <p:cNvPr id="3" name="Picture 2" descr="A blue circle with a pie chart&#10;&#10;Description automatically generated">
            <a:extLst>
              <a:ext uri="{FF2B5EF4-FFF2-40B4-BE49-F238E27FC236}">
                <a16:creationId xmlns:a16="http://schemas.microsoft.com/office/drawing/2014/main" id="{0B846228-BA9C-A231-C8E1-E91E777F5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9690" y="2439426"/>
            <a:ext cx="3238500" cy="3238500"/>
          </a:xfrm>
          <a:prstGeom prst="rect">
            <a:avLst/>
          </a:prstGeom>
        </p:spPr>
      </p:pic>
    </p:spTree>
    <p:extLst>
      <p:ext uri="{BB962C8B-B14F-4D97-AF65-F5344CB8AC3E}">
        <p14:creationId xmlns:p14="http://schemas.microsoft.com/office/powerpoint/2010/main" val="2258115420"/>
      </p:ext>
    </p:extLst>
  </p:cSld>
  <p:clrMapOvr>
    <a:masterClrMapping/>
  </p:clrMapOvr>
</p:sld>
</file>

<file path=ppt/theme/theme1.xml><?xml version="1.0" encoding="utf-8"?>
<a:theme xmlns:a="http://schemas.openxmlformats.org/drawingml/2006/main" name="2_Office Theme">
  <a:themeElements>
    <a:clrScheme name="NTWD">
      <a:dk1>
        <a:srgbClr val="131A4D"/>
      </a:dk1>
      <a:lt1>
        <a:srgbClr val="FFFFFF"/>
      </a:lt1>
      <a:dk2>
        <a:srgbClr val="0047BA"/>
      </a:dk2>
      <a:lt2>
        <a:srgbClr val="EBECEE"/>
      </a:lt2>
      <a:accent1>
        <a:srgbClr val="0047BB"/>
      </a:accent1>
      <a:accent2>
        <a:srgbClr val="6ECEB1"/>
      </a:accent2>
      <a:accent3>
        <a:srgbClr val="72AFBC"/>
      </a:accent3>
      <a:accent4>
        <a:srgbClr val="D7A9E2"/>
      </a:accent4>
      <a:accent5>
        <a:srgbClr val="FF9800"/>
      </a:accent5>
      <a:accent6>
        <a:srgbClr val="CB323B"/>
      </a:accent6>
      <a:hlink>
        <a:srgbClr val="12194D"/>
      </a:hlink>
      <a:folHlink>
        <a:srgbClr val="12194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614B9CADF9DE479048EE7472F4D12D" ma:contentTypeVersion="12" ma:contentTypeDescription="Create a new document." ma:contentTypeScope="" ma:versionID="2ea21042225069a007490aeb58c2c948">
  <xsd:schema xmlns:xsd="http://www.w3.org/2001/XMLSchema" xmlns:xs="http://www.w3.org/2001/XMLSchema" xmlns:p="http://schemas.microsoft.com/office/2006/metadata/properties" xmlns:ns2="ebad330a-a034-4ff0-91b8-b33b9d520fea" xmlns:ns3="add9df53-7335-412c-8669-4ac04d6f5fb7" targetNamespace="http://schemas.microsoft.com/office/2006/metadata/properties" ma:root="true" ma:fieldsID="c8cd19402198c5919302e91d47e22ed6" ns2:_="" ns3:_="">
    <xsd:import namespace="ebad330a-a034-4ff0-91b8-b33b9d520fea"/>
    <xsd:import namespace="add9df53-7335-412c-8669-4ac04d6f5f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ad330a-a034-4ff0-91b8-b33b9d520f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d9df53-7335-412c-8669-4ac04d6f5fb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7CDDC0-8B11-4558-8EC6-B79DCB7314B8}">
  <ds:schemaRefs>
    <ds:schemaRef ds:uri="1e799f96-6f5a-4369-b061-30fe90bb4870"/>
    <ds:schemaRef ds:uri="8e93f4bb-cec1-4d97-b794-672f6d017cd9"/>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52CF791-72EB-4590-992F-DF2B5DDEEBCC}">
  <ds:schemaRefs>
    <ds:schemaRef ds:uri="http://schemas.microsoft.com/sharepoint/v3/contenttype/forms"/>
  </ds:schemaRefs>
</ds:datastoreItem>
</file>

<file path=customXml/itemProps3.xml><?xml version="1.0" encoding="utf-8"?>
<ds:datastoreItem xmlns:ds="http://schemas.openxmlformats.org/officeDocument/2006/customXml" ds:itemID="{54A53999-5954-42D8-A73A-CAE63E8936A6}">
  <ds:schemaRefs>
    <ds:schemaRef ds:uri="add9df53-7335-412c-8669-4ac04d6f5fb7"/>
    <ds:schemaRef ds:uri="ebad330a-a034-4ff0-91b8-b33b9d520f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7901</TotalTime>
  <Words>6182</Words>
  <Application>Microsoft Office PowerPoint</Application>
  <PresentationFormat>Widescreen</PresentationFormat>
  <Paragraphs>423</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Narrow</vt:lpstr>
      <vt:lpstr>Calibri</vt:lpstr>
      <vt:lpstr>Cambria Math</vt:lpstr>
      <vt:lpstr>Georgia</vt:lpstr>
      <vt:lpstr>Gotham Medium</vt:lpstr>
      <vt:lpstr>2_Office Theme</vt:lpstr>
      <vt:lpstr>Instrucciones para presentadores</vt:lpstr>
      <vt:lpstr>Contribuye                                                                             a tu plan de retiro</vt:lpstr>
      <vt:lpstr>Información importante</vt:lpstr>
      <vt:lpstr>PowerPoint Presentation</vt:lpstr>
      <vt:lpstr>Tu profesional financiero</vt:lpstr>
      <vt:lpstr>PowerPoint Presentation</vt:lpstr>
      <vt:lpstr>¿Cuánto necesitarás  ahorrar para el retiro?</vt:lpstr>
      <vt:lpstr>¿Cuántos ingresos necesitaras en el retiro?  </vt:lpstr>
      <vt:lpstr>¿Cuánto proporcionará el Seguro Social a tus ingresos de retiro? </vt:lpstr>
      <vt:lpstr>Comienza por inscribirte en tu plan</vt:lpstr>
      <vt:lpstr>Beneficios claves de contribuir  a un plan de retiro  </vt:lpstr>
      <vt:lpstr>Beneficios claves de contribuir  a un plan de retiro  </vt:lpstr>
      <vt:lpstr>Ventajas fiscales</vt:lpstr>
      <vt:lpstr>PowerPoint Presentation</vt:lpstr>
      <vt:lpstr>PowerPoint Presentation</vt:lpstr>
      <vt:lpstr>PowerPoint Presentation</vt:lpstr>
      <vt:lpstr>¿Cuánto puedes contribuir? </vt:lpstr>
      <vt:lpstr>Formas de ahorrar más: </vt:lpstr>
      <vt:lpstr>Establece y aumenta tus contribuciones</vt:lpstr>
      <vt:lpstr>Aumento de contribuciones $25 por cheque de pago por año</vt:lpstr>
      <vt:lpstr>PowerPoint Presentation</vt:lpstr>
      <vt:lpstr>Actúa</vt:lpstr>
      <vt:lpstr>Actúa</vt:lpstr>
      <vt:lpstr>Actúa</vt:lpstr>
      <vt:lpstr>Preguntas y respuestas</vt:lpstr>
      <vt:lpstr>Estamos aquí para ayudar  &lt;Nombre del presentador&gt; &lt;Cargo del presentador&gt; &lt;Dirección de correo electrónico del presentador&gt; &lt;Teléfono del presentador&gt;</vt:lpstr>
      <vt:lpstr>Estamos aquí para ayudar</vt:lpstr>
      <vt:lpstr>Estamos aquí para ayudar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Tracy</dc:creator>
  <cp:lastModifiedBy>Neer, Scott E</cp:lastModifiedBy>
  <cp:revision>89</cp:revision>
  <cp:lastPrinted>2023-09-06T14:03:26Z</cp:lastPrinted>
  <dcterms:created xsi:type="dcterms:W3CDTF">2022-11-01T14:02:10Z</dcterms:created>
  <dcterms:modified xsi:type="dcterms:W3CDTF">2023-10-12T16:51:33Z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0x0101004F614B9CADF9DE479048EE7472F4D12D</vt:lpwstr>
  </property>
  <property fmtid="{D5CDD505-2E9C-101B-9397-08002B2CF9AE}" pid="3" name="MediaServiceImageTags">
    <vt:lpwstr/>
  </property>
  <property fmtid="{D5CDD505-2E9C-101B-9397-08002B2CF9AE}" pid="4" name="MSIP_Label_92ea8e88-16c4-4b55-a945-7bd6248db4bf_Enabled">
    <vt:lpwstr>true</vt:lpwstr>
  </property>
  <property fmtid="{D5CDD505-2E9C-101B-9397-08002B2CF9AE}" pid="5" name="MSIP_Label_92ea8e88-16c4-4b55-a945-7bd6248db4bf_SetDate">
    <vt:lpwstr>2023-01-11T17:02:18Z</vt:lpwstr>
  </property>
  <property fmtid="{D5CDD505-2E9C-101B-9397-08002B2CF9AE}" pid="6" name="MSIP_Label_92ea8e88-16c4-4b55-a945-7bd6248db4bf_Method">
    <vt:lpwstr>Privileged</vt:lpwstr>
  </property>
  <property fmtid="{D5CDD505-2E9C-101B-9397-08002B2CF9AE}" pid="7" name="MSIP_Label_92ea8e88-16c4-4b55-a945-7bd6248db4bf_Name">
    <vt:lpwstr>Internal</vt:lpwstr>
  </property>
  <property fmtid="{D5CDD505-2E9C-101B-9397-08002B2CF9AE}" pid="8" name="MSIP_Label_92ea8e88-16c4-4b55-a945-7bd6248db4bf_SiteId">
    <vt:lpwstr>22140e4c-d390-45c2-b297-a26c516dc461</vt:lpwstr>
  </property>
  <property fmtid="{D5CDD505-2E9C-101B-9397-08002B2CF9AE}" pid="9" name="MSIP_Label_92ea8e88-16c4-4b55-a945-7bd6248db4bf_ActionId">
    <vt:lpwstr>adb956dd-940b-4e8a-91bb-20f28b2a9b0a</vt:lpwstr>
  </property>
  <property fmtid="{D5CDD505-2E9C-101B-9397-08002B2CF9AE}" pid="10" name="MSIP_Label_92ea8e88-16c4-4b55-a945-7bd6248db4bf_ContentBits">
    <vt:lpwstr>0</vt:lpwstr>
  </property>
</Properties>
</file>