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2"/>
  </p:notesMasterIdLst>
  <p:sldIdLst>
    <p:sldId id="420" r:id="rId5"/>
    <p:sldId id="256" r:id="rId6"/>
    <p:sldId id="265" r:id="rId7"/>
    <p:sldId id="378" r:id="rId8"/>
    <p:sldId id="417" r:id="rId9"/>
    <p:sldId id="258" r:id="rId10"/>
    <p:sldId id="463" r:id="rId11"/>
    <p:sldId id="480" r:id="rId12"/>
    <p:sldId id="260" r:id="rId13"/>
    <p:sldId id="449" r:id="rId14"/>
    <p:sldId id="477" r:id="rId15"/>
    <p:sldId id="425" r:id="rId16"/>
    <p:sldId id="467" r:id="rId17"/>
    <p:sldId id="492" r:id="rId18"/>
    <p:sldId id="471" r:id="rId19"/>
    <p:sldId id="470" r:id="rId20"/>
    <p:sldId id="454" r:id="rId21"/>
    <p:sldId id="472" r:id="rId22"/>
    <p:sldId id="479" r:id="rId23"/>
    <p:sldId id="473" r:id="rId24"/>
    <p:sldId id="482" r:id="rId25"/>
    <p:sldId id="481" r:id="rId26"/>
    <p:sldId id="474" r:id="rId27"/>
    <p:sldId id="469" r:id="rId28"/>
    <p:sldId id="493" r:id="rId29"/>
    <p:sldId id="475" r:id="rId30"/>
    <p:sldId id="486" r:id="rId31"/>
    <p:sldId id="476" r:id="rId32"/>
    <p:sldId id="487" r:id="rId33"/>
    <p:sldId id="488" r:id="rId34"/>
    <p:sldId id="428" r:id="rId35"/>
    <p:sldId id="465" r:id="rId36"/>
    <p:sldId id="466" r:id="rId37"/>
    <p:sldId id="395" r:id="rId38"/>
    <p:sldId id="491" r:id="rId39"/>
    <p:sldId id="489" r:id="rId40"/>
    <p:sldId id="4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A5C34-8099-D5C1-9961-7E5CA22BB349}" name="Guest User" initials="GU" userId="S::urn:spo:anon#b8721d50356ac2d51b9784b33416b79d8d33b4ded1a5797238d056d4d9499633::" providerId="AD"/>
  <p188:author id="{6F34CD4E-7F89-84B9-584C-639625721826}" name="Miller, Tracy" initials="MT" userId="S::millt49@nationwide.com::f6dc9783-ab63-4c5c-9922-f9b5911ff5b4" providerId="AD"/>
  <p188:author id="{67D0FC51-512F-0677-37D5-EA68EEE800B6}" name="Guest User" initials="GU" userId="S::urn:spo:anon#66b5d5b386b7e24b9e014db38d0a3604a89fdb672e784659542d6777b326f69e::" providerId="AD"/>
  <p188:author id="{F321257B-A92C-49C2-8448-AEFA223F1395}" name="Tomblin, Julie S" initials="TJS" userId="S::tomblj1@nationwide.com::bb90851c-a0d5-4ff0-ab59-b1112db48d0b" providerId="AD"/>
  <p188:author id="{F7836D86-D744-199E-BDF9-AC0A01C30535}" name="Guest User" initials="GU" userId="S::urn:spo:anon#a67cac845c7a10e1009c1dcafdcdaa2d65e7de65a2f0dedeb60262229aab3c87::" providerId="AD"/>
  <p188:author id="{C2423F87-38C7-EE74-B7B1-332729CDB7B9}" name="Guest User" initials="GU" userId="S::urn:spo:anon#79b2435b8bd9667bc9b4cf2a7363772c417a9ef2f6870011274a3c3cb9122b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1A4D"/>
    <a:srgbClr val="000000"/>
    <a:srgbClr val="6ECFB2"/>
    <a:srgbClr val="8CC8E9"/>
    <a:srgbClr val="0047BB"/>
    <a:srgbClr val="008574"/>
    <a:srgbClr val="1F7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82051" autoAdjust="0"/>
  </p:normalViewPr>
  <p:slideViewPr>
    <p:cSldViewPr snapToGrid="0">
      <p:cViewPr varScale="1">
        <p:scale>
          <a:sx n="93" d="100"/>
          <a:sy n="93" d="100"/>
        </p:scale>
        <p:origin x="1230" y="90"/>
      </p:cViewPr>
      <p:guideLst>
        <p:guide orient="horz" pos="3432"/>
        <p:guide pos="768"/>
      </p:guideLst>
    </p:cSldViewPr>
  </p:slideViewPr>
  <p:notesTextViewPr>
    <p:cViewPr>
      <p:scale>
        <a:sx n="100" d="100"/>
        <a:sy n="100" d="100"/>
      </p:scale>
      <p:origin x="0" y="0"/>
    </p:cViewPr>
  </p:notesTextViewPr>
  <p:notesViewPr>
    <p:cSldViewPr snapToGrid="0">
      <p:cViewPr varScale="1">
        <p:scale>
          <a:sx n="91" d="100"/>
          <a:sy n="91" d="100"/>
        </p:scale>
        <p:origin x="4096"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tx1"/>
              </a:solidFill>
              <a:ln w="19050">
                <a:noFill/>
              </a:ln>
              <a:effectLst/>
            </c:spPr>
            <c:extLst>
              <c:ext xmlns:c16="http://schemas.microsoft.com/office/drawing/2014/chart" uri="{C3380CC4-5D6E-409C-BE32-E72D297353CC}">
                <c16:uniqueId val="{00000001-2DC3-804A-91EF-6FE70A82AB42}"/>
              </c:ext>
            </c:extLst>
          </c:dPt>
          <c:dPt>
            <c:idx val="1"/>
            <c:bubble3D val="0"/>
            <c:spPr>
              <a:solidFill>
                <a:schemeClr val="tx2"/>
              </a:solidFill>
              <a:ln w="19050">
                <a:noFill/>
              </a:ln>
              <a:effectLst/>
            </c:spPr>
            <c:extLst>
              <c:ext xmlns:c16="http://schemas.microsoft.com/office/drawing/2014/chart" uri="{C3380CC4-5D6E-409C-BE32-E72D297353CC}">
                <c16:uniqueId val="{00000003-2DC3-804A-91EF-6FE70A82AB42}"/>
              </c:ext>
            </c:extLst>
          </c:dPt>
          <c:dPt>
            <c:idx val="2"/>
            <c:bubble3D val="0"/>
            <c:spPr>
              <a:solidFill>
                <a:schemeClr val="accent2"/>
              </a:solidFill>
              <a:ln w="19050">
                <a:noFill/>
              </a:ln>
              <a:effectLst/>
            </c:spPr>
            <c:extLst>
              <c:ext xmlns:c16="http://schemas.microsoft.com/office/drawing/2014/chart" uri="{C3380CC4-5D6E-409C-BE32-E72D297353CC}">
                <c16:uniqueId val="{00000005-2DC3-804A-91EF-6FE70A82AB42}"/>
              </c:ext>
            </c:extLst>
          </c:dPt>
          <c:cat>
            <c:strRef>
              <c:f>Sheet1!$A$2:$A$4</c:f>
              <c:strCache>
                <c:ptCount val="3"/>
                <c:pt idx="0">
                  <c:v>Needs</c:v>
                </c:pt>
                <c:pt idx="1">
                  <c:v>Wants</c:v>
                </c:pt>
                <c:pt idx="2">
                  <c:v>Savings</c:v>
                </c:pt>
              </c:strCache>
            </c:strRef>
          </c:cat>
          <c:val>
            <c:numRef>
              <c:f>Sheet1!$B$2:$B$4</c:f>
              <c:numCache>
                <c:formatCode>General</c:formatCode>
                <c:ptCount val="3"/>
                <c:pt idx="0">
                  <c:v>50</c:v>
                </c:pt>
                <c:pt idx="1">
                  <c:v>30</c:v>
                </c:pt>
                <c:pt idx="2">
                  <c:v>20</c:v>
                </c:pt>
              </c:numCache>
            </c:numRef>
          </c:val>
          <c:extLst>
            <c:ext xmlns:c16="http://schemas.microsoft.com/office/drawing/2014/chart" uri="{C3380CC4-5D6E-409C-BE32-E72D297353CC}">
              <c16:uniqueId val="{00000006-2DC3-804A-91EF-6FE70A82AB42}"/>
            </c:ext>
          </c:extLst>
        </c:ser>
        <c:dLbls>
          <c:showLegendKey val="0"/>
          <c:showVal val="0"/>
          <c:showCatName val="0"/>
          <c:showSerName val="0"/>
          <c:showPercent val="0"/>
          <c:showBubbleSize val="0"/>
          <c:showLeaderLines val="1"/>
        </c:dLbls>
        <c:firstSliceAng val="344"/>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dPt>
            <c:idx val="0"/>
            <c:bubble3D val="0"/>
            <c:spPr>
              <a:solidFill>
                <a:srgbClr val="8CC8E9"/>
              </a:solidFill>
              <a:ln w="19050">
                <a:noFill/>
              </a:ln>
              <a:effectLst/>
            </c:spPr>
            <c:extLst>
              <c:ext xmlns:c16="http://schemas.microsoft.com/office/drawing/2014/chart" uri="{C3380CC4-5D6E-409C-BE32-E72D297353CC}">
                <c16:uniqueId val="{00000005-DABA-5845-B109-5B291D800A4D}"/>
              </c:ext>
            </c:extLst>
          </c:dPt>
          <c:dPt>
            <c:idx val="1"/>
            <c:bubble3D val="0"/>
            <c:spPr>
              <a:solidFill>
                <a:srgbClr val="1F74DB"/>
              </a:solidFill>
              <a:ln w="19050">
                <a:noFill/>
              </a:ln>
              <a:effectLst/>
            </c:spPr>
            <c:extLst>
              <c:ext xmlns:c16="http://schemas.microsoft.com/office/drawing/2014/chart" uri="{C3380CC4-5D6E-409C-BE32-E72D297353CC}">
                <c16:uniqueId val="{00000004-DABA-5845-B109-5B291D800A4D}"/>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3-DABA-5845-B109-5B291D800A4D}"/>
              </c:ext>
            </c:extLst>
          </c:dPt>
          <c:dPt>
            <c:idx val="3"/>
            <c:bubble3D val="0"/>
            <c:spPr>
              <a:solidFill>
                <a:schemeClr val="tx2"/>
              </a:solidFill>
              <a:ln w="19050">
                <a:noFill/>
              </a:ln>
              <a:effectLst/>
            </c:spPr>
            <c:extLst>
              <c:ext xmlns:c16="http://schemas.microsoft.com/office/drawing/2014/chart" uri="{C3380CC4-5D6E-409C-BE32-E72D297353CC}">
                <c16:uniqueId val="{00000002-DABA-5845-B109-5B291D800A4D}"/>
              </c:ext>
            </c:extLst>
          </c:dPt>
          <c:dPt>
            <c:idx val="4"/>
            <c:bubble3D val="0"/>
            <c:spPr>
              <a:solidFill>
                <a:schemeClr val="tx1"/>
              </a:solidFill>
              <a:ln w="19050">
                <a:noFill/>
              </a:ln>
              <a:effectLst/>
            </c:spPr>
            <c:extLst>
              <c:ext xmlns:c16="http://schemas.microsoft.com/office/drawing/2014/chart" uri="{C3380CC4-5D6E-409C-BE32-E72D297353CC}">
                <c16:uniqueId val="{00000001-DABA-5845-B109-5B291D800A4D}"/>
              </c:ext>
            </c:extLst>
          </c:dPt>
          <c:cat>
            <c:strRef>
              <c:f>Sheet1!$A$2:$A$6</c:f>
              <c:strCache>
                <c:ptCount val="5"/>
                <c:pt idx="0">
                  <c:v>New Credit</c:v>
                </c:pt>
                <c:pt idx="1">
                  <c:v>Length of Credit History</c:v>
                </c:pt>
                <c:pt idx="2">
                  <c:v>Credit Mix</c:v>
                </c:pt>
                <c:pt idx="3">
                  <c:v>Payment History</c:v>
                </c:pt>
                <c:pt idx="4">
                  <c:v>Amounts Owed</c:v>
                </c:pt>
              </c:strCache>
            </c:strRef>
          </c:cat>
          <c:val>
            <c:numRef>
              <c:f>Sheet1!$B$2:$B$6</c:f>
              <c:numCache>
                <c:formatCode>General</c:formatCode>
                <c:ptCount val="5"/>
                <c:pt idx="0">
                  <c:v>10</c:v>
                </c:pt>
                <c:pt idx="1">
                  <c:v>15</c:v>
                </c:pt>
                <c:pt idx="2">
                  <c:v>10</c:v>
                </c:pt>
                <c:pt idx="3">
                  <c:v>35</c:v>
                </c:pt>
                <c:pt idx="4">
                  <c:v>30</c:v>
                </c:pt>
              </c:numCache>
            </c:numRef>
          </c:val>
          <c:extLst>
            <c:ext xmlns:c16="http://schemas.microsoft.com/office/drawing/2014/chart" uri="{C3380CC4-5D6E-409C-BE32-E72D297353CC}">
              <c16:uniqueId val="{00000000-DABA-5845-B109-5B291D800A4D}"/>
            </c:ext>
          </c:extLst>
        </c:ser>
        <c:dLbls>
          <c:showLegendKey val="0"/>
          <c:showVal val="0"/>
          <c:showCatName val="0"/>
          <c:showSerName val="0"/>
          <c:showPercent val="0"/>
          <c:showBubbleSize val="0"/>
          <c:showLeaderLines val="1"/>
        </c:dLbls>
        <c:firstSliceAng val="31"/>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vestopedia.com/ask/answers/081214/whats-considered-be-good-debttoincome-dti-ratio.as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nvestopedia.com/terms/d/dti.as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these instructions and remove this slide before presenting.</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Let’s talk about the first habit: setting up a budget, which is one of the most important things you can do for your financial health. Think of it as a spending plan that gives you control of your money and sets you up for success. It helps you track income and expenses, decide where your money goes and save it or spend it on what matters most.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algn="l"/>
            <a:r>
              <a:rPr lang="en-US" b="0" i="0" dirty="0">
                <a:solidFill>
                  <a:srgbClr val="222222"/>
                </a:solidFill>
                <a:effectLst/>
                <a:latin typeface="+mn-lt"/>
              </a:rPr>
              <a:t>Your spending plan will allow you to:</a:t>
            </a:r>
          </a:p>
          <a:p>
            <a:pPr algn="l">
              <a:buFont typeface="Arial" panose="020B0604020202020204" pitchFamily="34" charset="0"/>
              <a:buChar char="•"/>
            </a:pPr>
            <a:r>
              <a:rPr lang="en-US" b="0" i="0" dirty="0">
                <a:solidFill>
                  <a:srgbClr val="222222"/>
                </a:solidFill>
                <a:effectLst/>
                <a:latin typeface="+mn-lt"/>
              </a:rPr>
              <a:t>See where your money goes each month so you can prioritize how to spend and save for your financial goals</a:t>
            </a:r>
          </a:p>
          <a:p>
            <a:pPr>
              <a:buFont typeface="Arial" panose="020B0604020202020204" pitchFamily="34" charset="0"/>
              <a:buChar char="•"/>
            </a:pPr>
            <a:r>
              <a:rPr lang="en-US" b="0" i="0" dirty="0">
                <a:solidFill>
                  <a:srgbClr val="222222"/>
                </a:solidFill>
                <a:effectLst/>
                <a:latin typeface="+mn-lt"/>
              </a:rPr>
              <a:t>Find expenses you can reduce to make more room for savings</a:t>
            </a:r>
          </a:p>
          <a:p>
            <a:pPr algn="l">
              <a:buFont typeface="Arial" panose="020B0604020202020204" pitchFamily="34" charset="0"/>
              <a:buChar char="•"/>
            </a:pPr>
            <a:r>
              <a:rPr lang="en-US" b="0" i="0" dirty="0">
                <a:solidFill>
                  <a:srgbClr val="222222"/>
                </a:solidFill>
                <a:effectLst/>
                <a:latin typeface="+mn-lt"/>
              </a:rPr>
              <a:t>Create categories to set money aside for major goals and purchases, like retirement, a child's college fund or vacations</a:t>
            </a:r>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a:p>
        </p:txBody>
      </p:sp>
    </p:spTree>
    <p:extLst>
      <p:ext uri="{BB962C8B-B14F-4D97-AF65-F5344CB8AC3E}">
        <p14:creationId xmlns:p14="http://schemas.microsoft.com/office/powerpoint/2010/main" val="289794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First, </a:t>
            </a:r>
            <a:r>
              <a:rPr lang="en-US" sz="1200" dirty="0">
                <a:effectLst/>
                <a:latin typeface="+mn-lt"/>
                <a:cs typeface="Calibri" panose="020F0502020204030204" pitchFamily="34" charset="0"/>
              </a:rPr>
              <a:t>y</a:t>
            </a:r>
            <a:r>
              <a:rPr lang="en-US" sz="1200" dirty="0">
                <a:effectLst/>
                <a:latin typeface="+mn-lt"/>
                <a:ea typeface="Times New Roman" panose="02020603050405020304" pitchFamily="18" charset="0"/>
                <a:cs typeface="Calibri" panose="020F0502020204030204" pitchFamily="34" charset="0"/>
              </a:rPr>
              <a:t>ou need to track your expenses to figure out where your money is going. Documenting your spending and saving for a few weeks will create awareness of how you’re currently using your income. For instance, you may be surprised by how much you’re spending on small habits, such as buying coffee every day or eating out for lunch. </a:t>
            </a:r>
          </a:p>
          <a:p>
            <a:endParaRPr lang="en-US" sz="1200" dirty="0">
              <a:effectLst/>
              <a:latin typeface="+mn-lt"/>
              <a:cs typeface="Calibri" panose="020F0502020204030204" pitchFamily="34" charset="0"/>
            </a:endParaRPr>
          </a:p>
          <a:p>
            <a:r>
              <a:rPr lang="en-US" sz="1200" dirty="0">
                <a:effectLst/>
                <a:latin typeface="+mn-lt"/>
                <a:cs typeface="Calibri" panose="020F0502020204030204" pitchFamily="34" charset="0"/>
              </a:rPr>
              <a:t>You can create a simple chart on a spreadsheet or on paper like the one shown here. There are also apps that can make this process easier. We aren’t able to recommend specific apps but there are free ones to choose from. You can look for them by searching with the phrase “track spending” online or in your phone’s app store. </a:t>
            </a:r>
          </a:p>
          <a:p>
            <a:pPr>
              <a:defRPr/>
            </a:pPr>
            <a:endParaRPr lang="en-US" dirty="0">
              <a:latin typeface="+mn-lt"/>
            </a:endParaRPr>
          </a:p>
          <a:p>
            <a:r>
              <a:rPr lang="en-US" sz="1200" dirty="0">
                <a:latin typeface="+mn-lt"/>
              </a:rPr>
              <a:t>Once you have a sense of where your money is going, look for patterns. For example: </a:t>
            </a:r>
          </a:p>
          <a:p>
            <a:endParaRPr lang="en-US" sz="1200" dirty="0">
              <a:latin typeface="+mn-lt"/>
            </a:endParaRPr>
          </a:p>
          <a:p>
            <a:pPr marL="171450" indent="-171450">
              <a:buFont typeface="Arial" panose="020B0604020202020204" pitchFamily="34" charset="0"/>
              <a:buChar char="•"/>
            </a:pPr>
            <a:r>
              <a:rPr lang="en-US" sz="1200" dirty="0">
                <a:latin typeface="+mn-lt"/>
              </a:rPr>
              <a:t>How much of your money is going toward needs such as housing or food? </a:t>
            </a:r>
          </a:p>
          <a:p>
            <a:pPr marL="171450" indent="-171450">
              <a:buFont typeface="Arial" panose="020B0604020202020204" pitchFamily="34" charset="0"/>
              <a:buChar char="•"/>
            </a:pPr>
            <a:r>
              <a:rPr lang="en-US" sz="1200" dirty="0">
                <a:latin typeface="+mn-lt"/>
              </a:rPr>
              <a:t>How much are you spending on extras, such as streaming services or vacations? </a:t>
            </a:r>
          </a:p>
          <a:p>
            <a:pPr marL="171450" indent="-171450">
              <a:buFont typeface="Arial" panose="020B0604020202020204" pitchFamily="34" charset="0"/>
              <a:buChar char="•"/>
            </a:pPr>
            <a:r>
              <a:rPr lang="en-US" sz="1200" dirty="0">
                <a:latin typeface="+mn-lt"/>
              </a:rPr>
              <a:t>How much of your money is currently going toward saving? </a:t>
            </a:r>
          </a:p>
          <a:p>
            <a:pPr marL="171450" indent="-171450">
              <a:buFont typeface="Arial" panose="020B0604020202020204" pitchFamily="34" charset="0"/>
              <a:buChar char="•"/>
            </a:pPr>
            <a:r>
              <a:rPr lang="en-US" sz="1200" dirty="0">
                <a:latin typeface="+mn-lt"/>
              </a:rPr>
              <a:t>Lastly, do you notice any habits that could keep you from reaching financial goals; for example, making impulsive purchases? </a:t>
            </a:r>
          </a:p>
          <a:p>
            <a:pPr>
              <a:defRPr/>
            </a:pPr>
            <a:endParaRPr lang="en-US" dirty="0">
              <a:latin typeface="+mn-lt"/>
            </a:endParaRPr>
          </a:p>
          <a:p>
            <a:endParaRPr lang="en-US" sz="1200" dirty="0">
              <a:effectLst/>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a:p>
        </p:txBody>
      </p:sp>
    </p:spTree>
    <p:extLst>
      <p:ext uri="{BB962C8B-B14F-4D97-AF65-F5344CB8AC3E}">
        <p14:creationId xmlns:p14="http://schemas.microsoft.com/office/powerpoint/2010/main" val="320008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Next, you can begin prioritizing how you </a:t>
            </a:r>
            <a:r>
              <a:rPr lang="en-US" sz="1200" b="1" dirty="0">
                <a:latin typeface="+mn-lt"/>
              </a:rPr>
              <a:t>want</a:t>
            </a:r>
            <a:r>
              <a:rPr lang="en-US" sz="1200" dirty="0">
                <a:latin typeface="+mn-lt"/>
              </a:rPr>
              <a:t> to spend your money. While there are different ways to divide up your budget, one of the most common is called the 50/30/20 rule. To use it, aim to spend </a:t>
            </a:r>
            <a:r>
              <a:rPr lang="en-US" sz="1200" b="0" i="0" dirty="0">
                <a:solidFill>
                  <a:srgbClr val="222222"/>
                </a:solidFill>
                <a:effectLst/>
                <a:latin typeface="+mn-lt"/>
              </a:rPr>
              <a:t>50% of your income on needs like housing and food, 30% on wants like entertainment and 20% on savings like an emergency fund, college fund or retirement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mn-lt"/>
            </a:endParaRPr>
          </a:p>
          <a:p>
            <a:endParaRPr lang="en-US" sz="1200" b="0" i="0" dirty="0">
              <a:solidFill>
                <a:srgbClr val="222222"/>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a:p>
        </p:txBody>
      </p:sp>
    </p:spTree>
    <p:extLst>
      <p:ext uri="{BB962C8B-B14F-4D97-AF65-F5344CB8AC3E}">
        <p14:creationId xmlns:p14="http://schemas.microsoft.com/office/powerpoint/2010/main" val="126902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222222"/>
                </a:solidFill>
                <a:effectLst/>
                <a:latin typeface="+mn-lt"/>
              </a:rPr>
              <a:t>To create your budget using the 50/30/20 rule: </a:t>
            </a:r>
          </a:p>
          <a:p>
            <a:pPr algn="l">
              <a:buFont typeface="+mj-lt"/>
              <a:buAutoNum type="arabicPeriod"/>
            </a:pPr>
            <a:endParaRPr lang="en-US"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222222"/>
                </a:solidFill>
                <a:effectLst/>
                <a:latin typeface="+mn-lt"/>
              </a:rPr>
              <a:t>Make a list of your monthly income and expenses. You can use our budget worksheet, shown here. </a:t>
            </a:r>
            <a:r>
              <a:rPr lang="en-US" dirty="0">
                <a:latin typeface="+mn-lt"/>
              </a:rPr>
              <a:t>We’ll tell you at the end of the webinar where to access the worksheet. You can also use a spreadsheet or a budgeting app – whatever works best for you. </a:t>
            </a:r>
          </a:p>
          <a:p>
            <a:pPr>
              <a:buFont typeface="+mj-lt"/>
              <a:buAutoNum type="arabicPeriod"/>
              <a:defRPr/>
            </a:pPr>
            <a:endParaRPr lang="en-US"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chemeClr val="tx1"/>
                </a:solidFill>
                <a:effectLst/>
                <a:latin typeface="+mn-lt"/>
              </a:rPr>
              <a:t> P</a:t>
            </a:r>
            <a:r>
              <a:rPr lang="en-US" b="0" i="0" dirty="0">
                <a:solidFill>
                  <a:srgbClr val="222222"/>
                </a:solidFill>
                <a:effectLst/>
                <a:latin typeface="+mn-lt"/>
              </a:rPr>
              <a:t>ut each dollar of your income into a category, such as utilities, emergency fund and restaurants. </a:t>
            </a:r>
            <a:r>
              <a:rPr lang="en-US" sz="1200" b="0" i="0" dirty="0">
                <a:solidFill>
                  <a:srgbClr val="222222"/>
                </a:solidFill>
                <a:effectLst/>
                <a:latin typeface="+mn-lt"/>
              </a:rPr>
              <a:t>By assigning each dollar to a category, you become the “boss” of your money. </a:t>
            </a:r>
            <a:r>
              <a:rPr lang="en-US" dirty="0">
                <a:latin typeface="+mn-lt"/>
              </a:rPr>
              <a:t>At first, you may need to ballpark the amount for each category. You can fine-tune the numbers later.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dirty="0">
                <a:solidFill>
                  <a:srgbClr val="222222"/>
                </a:solidFill>
                <a:effectLst/>
                <a:latin typeface="+mn-lt"/>
              </a:rPr>
              <a:t>&lt;&lt;As you do this, think about ways to curb unhelpful money habits. </a:t>
            </a:r>
            <a:r>
              <a:rPr lang="en-US" sz="1200" b="0" i="0" dirty="0">
                <a:solidFill>
                  <a:schemeClr val="tx1"/>
                </a:solidFill>
                <a:effectLst/>
                <a:latin typeface="+mn-lt"/>
                <a:cs typeface="Calibri" panose="020F0502020204030204" pitchFamily="34" charset="0"/>
              </a:rPr>
              <a:t>For example, if you noticed when you tracked your spending that you often make impulse purchases, you </a:t>
            </a:r>
            <a:r>
              <a:rPr lang="en-US" b="0" i="0" dirty="0">
                <a:solidFill>
                  <a:srgbClr val="222222"/>
                </a:solidFill>
                <a:effectLst/>
                <a:latin typeface="+mn-lt"/>
              </a:rPr>
              <a:t>could create a category for this type of spending. Then, you could set a monthly limit for it that will still allow you to meet your financial goals. Or, if you realized you tend to have late fees, you could eliminate those fees – and put that money into other parts of your budget – by setting up automatic payments.&gt;&gt;</a:t>
            </a:r>
            <a:endParaRPr lang="en-US" dirty="0">
              <a:latin typeface="+mn-lt"/>
            </a:endParaRPr>
          </a:p>
          <a:p>
            <a:pPr>
              <a:buAutoNum type="arabicPeriod"/>
            </a:pPr>
            <a:endParaRPr lang="en-US" b="0" i="0" dirty="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solidFill>
                  <a:srgbClr val="222222"/>
                </a:solidFill>
                <a:latin typeface="+mn-lt"/>
              </a:rPr>
              <a:t>3. When you're</a:t>
            </a:r>
            <a:r>
              <a:rPr lang="en-US" b="0" i="0" dirty="0">
                <a:solidFill>
                  <a:srgbClr val="222222"/>
                </a:solidFill>
                <a:effectLst/>
                <a:latin typeface="+mn-lt"/>
              </a:rPr>
              <a:t> </a:t>
            </a:r>
            <a:r>
              <a:rPr lang="en-US" dirty="0">
                <a:solidFill>
                  <a:srgbClr val="222222"/>
                </a:solidFill>
                <a:latin typeface="+mn-lt"/>
              </a:rPr>
              <a:t>done, look at</a:t>
            </a:r>
            <a:r>
              <a:rPr lang="en-US" b="0" i="0" dirty="0">
                <a:solidFill>
                  <a:srgbClr val="222222"/>
                </a:solidFill>
                <a:effectLst/>
                <a:latin typeface="+mn-lt"/>
              </a:rPr>
              <a:t> how your spending compares to the goal: 50% for needs, 30% for wants and 20% for savings. </a:t>
            </a:r>
            <a:r>
              <a:rPr lang="en-US" dirty="0">
                <a:solidFill>
                  <a:srgbClr val="222222"/>
                </a:solidFill>
                <a:latin typeface="+mn-lt"/>
              </a:rPr>
              <a:t>Make adjustments to align your spending as closely as possible with these goals. </a:t>
            </a:r>
          </a:p>
          <a:p>
            <a:pPr>
              <a:buFont typeface="+mj-lt"/>
              <a:buNone/>
            </a:pPr>
            <a:endParaRPr lang="en-US" sz="1200" b="0" i="0" dirty="0">
              <a:solidFill>
                <a:srgbClr val="222222"/>
              </a:solidFill>
              <a:effectLst/>
              <a:latin typeface="+mn-lt"/>
            </a:endParaRPr>
          </a:p>
          <a:p>
            <a:pPr>
              <a:buFont typeface="+mj-lt"/>
              <a:buNone/>
            </a:pPr>
            <a:r>
              <a:rPr lang="en-US" sz="1200" b="0" i="0" dirty="0">
                <a:solidFill>
                  <a:srgbClr val="222222"/>
                </a:solidFill>
                <a:effectLst/>
                <a:latin typeface="+mn-lt"/>
              </a:rPr>
              <a:t>4. Once you’ve created your budget, review it </a:t>
            </a:r>
            <a:r>
              <a:rPr lang="en-US" b="0" i="0" dirty="0">
                <a:solidFill>
                  <a:srgbClr val="222222"/>
                </a:solidFill>
                <a:effectLst/>
                <a:latin typeface="+mn-lt"/>
              </a:rPr>
              <a:t>every month and </a:t>
            </a:r>
            <a:r>
              <a:rPr lang="en-US" dirty="0">
                <a:solidFill>
                  <a:srgbClr val="222222"/>
                </a:solidFill>
                <a:latin typeface="+mn-lt"/>
              </a:rPr>
              <a:t>update it</a:t>
            </a:r>
            <a:r>
              <a:rPr lang="en-US" b="0" i="0" dirty="0">
                <a:solidFill>
                  <a:srgbClr val="222222"/>
                </a:solidFill>
                <a:effectLst/>
                <a:latin typeface="+mn-lt"/>
              </a:rPr>
              <a:t> as needed. It’s a living document you can change over time. For instance, you </a:t>
            </a:r>
            <a:r>
              <a:rPr lang="en-US" dirty="0">
                <a:solidFill>
                  <a:srgbClr val="222222"/>
                </a:solidFill>
                <a:latin typeface="+mn-lt"/>
              </a:rPr>
              <a:t>can adjust the amounts for each category as you get a better sense of how much each one requires. And when</a:t>
            </a:r>
            <a:r>
              <a:rPr lang="en-US" b="0" i="0" dirty="0">
                <a:solidFill>
                  <a:srgbClr val="222222"/>
                </a:solidFill>
                <a:effectLst/>
                <a:latin typeface="+mn-lt"/>
              </a:rPr>
              <a:t> your </a:t>
            </a:r>
            <a:r>
              <a:rPr lang="en-US" dirty="0">
                <a:solidFill>
                  <a:srgbClr val="222222"/>
                </a:solidFill>
                <a:latin typeface="+mn-lt"/>
              </a:rPr>
              <a:t>income, expenses and priorities change</a:t>
            </a:r>
            <a:r>
              <a:rPr lang="en-US" b="0" i="0" dirty="0">
                <a:solidFill>
                  <a:srgbClr val="222222"/>
                </a:solidFill>
                <a:effectLst/>
                <a:latin typeface="+mn-lt"/>
              </a:rPr>
              <a:t>, </a:t>
            </a:r>
            <a:r>
              <a:rPr lang="en-US" dirty="0">
                <a:solidFill>
                  <a:srgbClr val="222222"/>
                </a:solidFill>
                <a:latin typeface="+mn-lt"/>
              </a:rPr>
              <a:t>you can</a:t>
            </a:r>
            <a:r>
              <a:rPr lang="en-US" b="0" i="0" dirty="0">
                <a:solidFill>
                  <a:srgbClr val="222222"/>
                </a:solidFill>
                <a:effectLst/>
                <a:latin typeface="+mn-lt"/>
              </a:rPr>
              <a:t> adapt </a:t>
            </a:r>
            <a:r>
              <a:rPr lang="en-US" dirty="0">
                <a:solidFill>
                  <a:srgbClr val="222222"/>
                </a:solidFill>
                <a:latin typeface="+mn-lt"/>
              </a:rPr>
              <a:t>your budget to</a:t>
            </a:r>
            <a:r>
              <a:rPr lang="en-US" b="0" i="0" dirty="0">
                <a:solidFill>
                  <a:srgbClr val="222222"/>
                </a:solidFill>
                <a:effectLst/>
                <a:latin typeface="+mn-lt"/>
              </a:rPr>
              <a:t> match.</a:t>
            </a:r>
          </a:p>
          <a:p>
            <a:pPr>
              <a:buFont typeface="+mj-lt"/>
              <a:buNone/>
            </a:pPr>
            <a:endParaRPr lang="en-US" b="0" i="0" dirty="0">
              <a:solidFill>
                <a:srgbClr val="222222"/>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13</a:t>
            </a:fld>
            <a:endParaRPr lang="en-US"/>
          </a:p>
        </p:txBody>
      </p:sp>
    </p:spTree>
    <p:extLst>
      <p:ext uri="{BB962C8B-B14F-4D97-AF65-F5344CB8AC3E}">
        <p14:creationId xmlns:p14="http://schemas.microsoft.com/office/powerpoint/2010/main" val="2718976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Saving, or setting money aside in your budget for short- and long-term goals, is another healthy financial habit. Putting money toward your goals can increase your financial wellness. It can also make you feel more in control and reduce stress. </a:t>
            </a:r>
            <a:endParaRPr lang="en-US" dirty="0">
              <a:ea typeface="+mn-ea"/>
              <a:cs typeface="+mn-cs"/>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14</a:t>
            </a:fld>
            <a:endParaRPr lang="en-US"/>
          </a:p>
        </p:txBody>
      </p:sp>
    </p:spTree>
    <p:extLst>
      <p:ext uri="{BB962C8B-B14F-4D97-AF65-F5344CB8AC3E}">
        <p14:creationId xmlns:p14="http://schemas.microsoft.com/office/powerpoint/2010/main" val="1329584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If you use the 50/30/20 rule, saving 20</a:t>
            </a:r>
            <a:r>
              <a:rPr lang="en-US" sz="1200" kern="1200" dirty="0">
                <a:solidFill>
                  <a:schemeClr val="tx1"/>
                </a:solidFill>
                <a:effectLst/>
                <a:latin typeface="+mn-lt"/>
                <a:ea typeface="+mn-ea"/>
                <a:cs typeface="+mn-cs"/>
              </a:rPr>
              <a:t>% of your income</a:t>
            </a:r>
            <a:r>
              <a:rPr lang="en-US" dirty="0">
                <a:latin typeface="+mn-lt"/>
              </a:rPr>
              <a:t> may seem like a lot. These keys to saving can help: </a:t>
            </a:r>
            <a:endParaRPr lang="en-US"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b="0" i="0" kern="1200" dirty="0">
                <a:solidFill>
                  <a:schemeClr val="tx1"/>
                </a:solidFill>
                <a:effectLst/>
                <a:latin typeface="+mn-lt"/>
                <a:ea typeface="+mn-ea"/>
                <a:cs typeface="+mn-cs"/>
              </a:rPr>
              <a:t>Assign </a:t>
            </a:r>
            <a:r>
              <a:rPr lang="en-US" b="0" i="0" dirty="0">
                <a:solidFill>
                  <a:srgbClr val="222222"/>
                </a:solidFill>
                <a:effectLst/>
                <a:latin typeface="+mn-lt"/>
              </a:rPr>
              <a:t>money in your budget to the savings category before assigning money to wants. Then, use what’s </a:t>
            </a:r>
            <a:r>
              <a:rPr lang="en-US" dirty="0">
                <a:solidFill>
                  <a:srgbClr val="222222"/>
                </a:solidFill>
                <a:latin typeface="+mn-lt"/>
              </a:rPr>
              <a:t>left over </a:t>
            </a:r>
            <a:r>
              <a:rPr lang="en-US" b="0" i="0" dirty="0">
                <a:solidFill>
                  <a:srgbClr val="222222"/>
                </a:solidFill>
                <a:effectLst/>
                <a:latin typeface="+mn-lt"/>
              </a:rPr>
              <a:t>for extras</a:t>
            </a:r>
            <a:r>
              <a:rPr lang="en-US" dirty="0">
                <a:solidFill>
                  <a:srgbClr val="222222"/>
                </a:solidFill>
                <a:latin typeface="+mn-lt"/>
              </a:rPr>
              <a:t>.</a:t>
            </a:r>
          </a:p>
          <a:p>
            <a:pPr marL="171450" indent="-171450">
              <a:buFont typeface="Arial" panose="020B0604020202020204" pitchFamily="34" charset="0"/>
              <a:buChar char="•"/>
              <a:defRPr/>
            </a:pPr>
            <a:endParaRPr lang="en-US" dirty="0">
              <a:latin typeface="+mn-lt"/>
            </a:endParaRPr>
          </a:p>
          <a:p>
            <a:pPr marL="171450" indent="-171450">
              <a:buFont typeface="Arial" panose="020B0604020202020204" pitchFamily="34" charset="0"/>
              <a:buChar char="•"/>
              <a:defRPr/>
            </a:pPr>
            <a:r>
              <a:rPr lang="en-US" dirty="0">
                <a:solidFill>
                  <a:srgbClr val="222222"/>
                </a:solidFill>
                <a:latin typeface="+mn-lt"/>
              </a:rPr>
              <a:t>Set </a:t>
            </a:r>
            <a:r>
              <a:rPr lang="en-US" b="0" i="0" dirty="0">
                <a:solidFill>
                  <a:srgbClr val="222222"/>
                </a:solidFill>
                <a:effectLst/>
                <a:latin typeface="+mn-lt"/>
              </a:rPr>
              <a:t>up automatic contributions or deposits </a:t>
            </a:r>
            <a:r>
              <a:rPr lang="en-US" dirty="0">
                <a:solidFill>
                  <a:srgbClr val="222222"/>
                </a:solidFill>
                <a:latin typeface="+mn-lt"/>
              </a:rPr>
              <a:t>to make saving easier and help you</a:t>
            </a:r>
            <a:r>
              <a:rPr lang="en-US" b="0" i="0" dirty="0">
                <a:solidFill>
                  <a:srgbClr val="222222"/>
                </a:solidFill>
                <a:effectLst/>
                <a:latin typeface="+mn-lt"/>
              </a:rPr>
              <a:t> stay on track.</a:t>
            </a:r>
            <a:r>
              <a:rPr lang="en-US" dirty="0">
                <a:solidFill>
                  <a:srgbClr val="222222"/>
                </a:solidFill>
                <a:latin typeface="+mn-lt"/>
              </a:rPr>
              <a:t> </a:t>
            </a:r>
            <a:r>
              <a:rPr lang="en-US" dirty="0">
                <a:latin typeface="+mn-lt"/>
              </a:rPr>
              <a:t>You’re less likely to miss money you don’t see in your checking account first. </a:t>
            </a:r>
            <a:r>
              <a:rPr lang="en-US" dirty="0">
                <a:latin typeface="+mn-lt"/>
                <a:cs typeface="Arial"/>
              </a:rPr>
              <a:t>For instance, you could have </a:t>
            </a:r>
            <a:r>
              <a:rPr lang="en-US" sz="1200" kern="1200" dirty="0">
                <a:solidFill>
                  <a:schemeClr val="tx1"/>
                </a:solidFill>
                <a:effectLst/>
                <a:latin typeface="+mn-lt"/>
                <a:ea typeface="+mn-ea"/>
                <a:cs typeface="Arial"/>
              </a:rPr>
              <a:t>a portion of </a:t>
            </a:r>
            <a:r>
              <a:rPr lang="en-US" dirty="0">
                <a:latin typeface="+mn-lt"/>
                <a:cs typeface="Arial"/>
              </a:rPr>
              <a:t>your</a:t>
            </a:r>
            <a:r>
              <a:rPr lang="en-US" sz="1200" kern="1200" dirty="0">
                <a:solidFill>
                  <a:schemeClr val="tx1"/>
                </a:solidFill>
                <a:effectLst/>
                <a:latin typeface="+mn-lt"/>
                <a:ea typeface="+mn-ea"/>
                <a:cs typeface="Arial"/>
              </a:rPr>
              <a:t> take-home pay deposited into a </a:t>
            </a:r>
            <a:r>
              <a:rPr lang="en-US" dirty="0">
                <a:latin typeface="+mn-lt"/>
                <a:cs typeface="Arial"/>
              </a:rPr>
              <a:t>savings account, if your employer offers that as an option. Also, you can set up regular contributions to your retirement account, so you’ll be putting money into your retirement account each payday. </a:t>
            </a:r>
          </a:p>
          <a:p>
            <a:pPr marL="171450" indent="-171450">
              <a:buFont typeface="Arial" panose="020B0604020202020204" pitchFamily="34" charset="0"/>
              <a:buChar char="•"/>
              <a:defRPr/>
            </a:pPr>
            <a:endParaRPr lang="en-US" dirty="0">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Think ahead about how to prevent misusing your savings. If you find yourself dipping into savings when you don’t need to, try using cash instead of a credit card to avoid overspending. Or consider making it harder to quickly transfer money from your savings by having your checking and savings accounts at separate institutions.</a:t>
            </a:r>
          </a:p>
          <a:p>
            <a:pPr marL="0" indent="0">
              <a:buFont typeface="Arial" panose="020B0604020202020204" pitchFamily="34" charset="0"/>
              <a:buNone/>
              <a:defRPr/>
            </a:pPr>
            <a:endParaRPr lang="en-US" sz="1200" kern="1200" dirty="0">
              <a:solidFill>
                <a:schemeClr val="tx1"/>
              </a:solidFill>
              <a:effectLst/>
              <a:latin typeface="+mn-lt"/>
              <a:ea typeface="+mn-ea"/>
              <a:cs typeface="Arial"/>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Arial"/>
              </a:rPr>
              <a:t>Budgeting can be a trial-and-error process. </a:t>
            </a:r>
            <a:r>
              <a:rPr lang="en-US" dirty="0">
                <a:latin typeface="+mn-lt"/>
                <a:cs typeface="Arial"/>
              </a:rPr>
              <a:t>Using financial and budgeting </a:t>
            </a:r>
            <a:r>
              <a:rPr lang="en-US" sz="1200" kern="1200" dirty="0">
                <a:solidFill>
                  <a:schemeClr val="tx1"/>
                </a:solidFill>
                <a:effectLst/>
                <a:latin typeface="+mn-lt"/>
                <a:ea typeface="+mn-ea"/>
                <a:cs typeface="Arial"/>
              </a:rPr>
              <a:t>tools can help. Our website offers several, and w</a:t>
            </a:r>
            <a:r>
              <a:rPr lang="en-US" dirty="0">
                <a:latin typeface="+mn-lt"/>
                <a:cs typeface="Arial"/>
              </a:rPr>
              <a:t>e'll talk about those later. Your</a:t>
            </a:r>
            <a:r>
              <a:rPr lang="en-US" sz="1200" kern="1200" dirty="0">
                <a:solidFill>
                  <a:schemeClr val="tx1"/>
                </a:solidFill>
                <a:effectLst/>
                <a:latin typeface="+mn-lt"/>
                <a:ea typeface="+mn-ea"/>
                <a:cs typeface="Arial"/>
              </a:rPr>
              <a:t> bank or financial institution</a:t>
            </a:r>
            <a:r>
              <a:rPr lang="en-US" dirty="0">
                <a:latin typeface="+mn-lt"/>
                <a:cs typeface="Arial"/>
              </a:rPr>
              <a:t> may also have free tools you can use</a:t>
            </a:r>
            <a:r>
              <a:rPr lang="en-US" sz="1200" kern="1200" dirty="0">
                <a:solidFill>
                  <a:schemeClr val="tx1"/>
                </a:solidFill>
                <a:effectLst/>
                <a:latin typeface="+mn-lt"/>
                <a:ea typeface="+mn-ea"/>
                <a:cs typeface="Arial"/>
              </a:rPr>
              <a:t>.</a:t>
            </a:r>
            <a:r>
              <a:rPr lang="en-US" dirty="0">
                <a:latin typeface="+mn-lt"/>
                <a:cs typeface="Arial"/>
              </a:rPr>
              <a:t> </a:t>
            </a:r>
          </a:p>
          <a:p>
            <a:pPr marL="171450" indent="-171450">
              <a:buFont typeface="Arial" panose="020B0604020202020204" pitchFamily="34" charset="0"/>
              <a:buChar char="•"/>
              <a:defRPr/>
            </a:pPr>
            <a:endParaRPr lang="en-US" sz="1200" kern="1200" dirty="0">
              <a:solidFill>
                <a:schemeClr val="tx1"/>
              </a:solidFill>
              <a:effectLst/>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222222"/>
                </a:solidFill>
                <a:latin typeface="+mn-lt"/>
              </a:rPr>
              <a:t>Don’t forget that to make more room for savings in general, you can look for expenses to reduce or eliminate. That way, you can put more money in the savings category. </a:t>
            </a:r>
            <a:r>
              <a:rPr lang="en-US" dirty="0">
                <a:latin typeface="+mn-lt"/>
              </a:rPr>
              <a:t>And remember that you can use your savings toward more than one goal. For example, you might use part of your savings to build an emergency fund – which experts say should contain enough to cover expenses for several months – and you could contribute part of it toward retirement. </a:t>
            </a:r>
            <a:endParaRPr lang="en-US" sz="1200" kern="1200" dirty="0">
              <a:solidFill>
                <a:schemeClr val="tx1"/>
              </a:solidFill>
              <a:effectLst/>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a:p>
        </p:txBody>
      </p:sp>
    </p:spTree>
    <p:extLst>
      <p:ext uri="{BB962C8B-B14F-4D97-AF65-F5344CB8AC3E}">
        <p14:creationId xmlns:p14="http://schemas.microsoft.com/office/powerpoint/2010/main" val="149906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As with budgeting and saving, managing your debt is another healthy habit that can put you on the path toward financial wellness. </a:t>
            </a:r>
            <a:r>
              <a:rPr lang="en-US" sz="1200" kern="1200" dirty="0">
                <a:solidFill>
                  <a:schemeClr val="tx1"/>
                </a:solidFill>
                <a:effectLst/>
                <a:latin typeface="+mn-lt"/>
                <a:ea typeface="+mn-ea"/>
                <a:cs typeface="+mn-cs"/>
              </a:rPr>
              <a:t>Debt </a:t>
            </a:r>
            <a:r>
              <a:rPr lang="en-US" dirty="0">
                <a:latin typeface="+mn-lt"/>
              </a:rPr>
              <a:t>is money </a:t>
            </a:r>
            <a:r>
              <a:rPr lang="en-US" sz="1200" kern="1200" dirty="0">
                <a:solidFill>
                  <a:schemeClr val="tx1"/>
                </a:solidFill>
                <a:effectLst/>
                <a:latin typeface="+mn-lt"/>
                <a:ea typeface="+mn-ea"/>
                <a:cs typeface="+mn-cs"/>
              </a:rPr>
              <a:t>you </a:t>
            </a:r>
            <a:r>
              <a:rPr lang="en-US" dirty="0">
                <a:latin typeface="+mn-lt"/>
              </a:rPr>
              <a:t>borrow and need to repay. It's not always </a:t>
            </a:r>
            <a:r>
              <a:rPr lang="en-US" dirty="0">
                <a:latin typeface="+mn-lt"/>
                <a:cs typeface="Calibri"/>
              </a:rPr>
              <a:t>possible to have enough</a:t>
            </a:r>
            <a:r>
              <a:rPr lang="en-US" sz="1200" kern="1200" dirty="0">
                <a:solidFill>
                  <a:schemeClr val="tx1"/>
                </a:solidFill>
                <a:effectLst/>
                <a:latin typeface="+mn-lt"/>
                <a:ea typeface="+mn-ea"/>
                <a:cs typeface="Arial"/>
              </a:rPr>
              <a:t> cash </a:t>
            </a:r>
            <a:r>
              <a:rPr lang="en-US" dirty="0">
                <a:latin typeface="+mn-lt"/>
                <a:cs typeface="Arial"/>
              </a:rPr>
              <a:t>on hand to cover a</a:t>
            </a:r>
            <a:r>
              <a:rPr lang="en-US" sz="1200" kern="1200" dirty="0">
                <a:solidFill>
                  <a:schemeClr val="tx1"/>
                </a:solidFill>
                <a:effectLst/>
                <a:latin typeface="+mn-lt"/>
                <a:ea typeface="+mn-ea"/>
                <a:cs typeface="Arial"/>
              </a:rPr>
              <a:t> large </a:t>
            </a:r>
            <a:r>
              <a:rPr lang="en-US" dirty="0">
                <a:latin typeface="+mn-lt"/>
                <a:cs typeface="Arial"/>
              </a:rPr>
              <a:t>expense</a:t>
            </a:r>
            <a:r>
              <a:rPr lang="en-US" sz="1200" kern="1200" dirty="0">
                <a:solidFill>
                  <a:schemeClr val="tx1"/>
                </a:solidFill>
                <a:effectLst/>
                <a:latin typeface="+mn-lt"/>
                <a:ea typeface="+mn-ea"/>
                <a:cs typeface="Arial"/>
              </a:rPr>
              <a:t> like a house, a car or</a:t>
            </a:r>
            <a:r>
              <a:rPr lang="en-US" dirty="0">
                <a:latin typeface="+mn-lt"/>
                <a:cs typeface="Arial"/>
              </a:rPr>
              <a:t> college</a:t>
            </a:r>
            <a:r>
              <a:rPr lang="en-US" sz="1200" kern="1200" dirty="0">
                <a:solidFill>
                  <a:schemeClr val="tx1"/>
                </a:solidFill>
                <a:effectLst/>
                <a:latin typeface="+mn-lt"/>
                <a:ea typeface="+mn-ea"/>
                <a:cs typeface="Arial"/>
              </a:rPr>
              <a:t>, so m</a:t>
            </a:r>
            <a:r>
              <a:rPr lang="en-US" dirty="0">
                <a:latin typeface="+mn-lt"/>
              </a:rPr>
              <a:t>any people have debt. </a:t>
            </a:r>
            <a:endParaRPr lang="en-US" dirty="0">
              <a:latin typeface="+mn-lt"/>
              <a:ea typeface="+mn-ea"/>
            </a:endParaRPr>
          </a:p>
          <a:p>
            <a:endParaRPr lang="en-US" sz="1200" kern="1200" dirty="0">
              <a:solidFill>
                <a:schemeClr val="tx1"/>
              </a:solidFill>
              <a:effectLst/>
              <a:latin typeface="+mn-lt"/>
              <a:ea typeface="+mn-ea"/>
              <a:cs typeface="+mn-cs"/>
            </a:endParaRPr>
          </a:p>
          <a:p>
            <a:r>
              <a:rPr lang="en-US" dirty="0">
                <a:latin typeface="+mn-lt"/>
              </a:rPr>
              <a:t>Not </a:t>
            </a:r>
            <a:r>
              <a:rPr lang="en-US" sz="1200" kern="1200" dirty="0">
                <a:solidFill>
                  <a:schemeClr val="tx1"/>
                </a:solidFill>
                <a:effectLst/>
                <a:latin typeface="+mn-lt"/>
                <a:ea typeface="+mn-ea"/>
                <a:cs typeface="+mn-cs"/>
              </a:rPr>
              <a:t>all debt is the same</a:t>
            </a:r>
            <a:r>
              <a:rPr lang="en-US" dirty="0">
                <a:latin typeface="+mn-lt"/>
              </a:rPr>
              <a:t>.</a:t>
            </a:r>
            <a:r>
              <a:rPr lang="en-US" sz="1200" kern="1200" dirty="0">
                <a:solidFill>
                  <a:schemeClr val="tx1"/>
                </a:solidFill>
                <a:effectLst/>
                <a:latin typeface="+mn-lt"/>
                <a:ea typeface="+mn-ea"/>
                <a:cs typeface="+mn-cs"/>
              </a:rPr>
              <a:t> Good debt </a:t>
            </a:r>
            <a:r>
              <a:rPr lang="en-US" dirty="0">
                <a:latin typeface="+mn-lt"/>
              </a:rPr>
              <a:t>is money you borrow at a low interest rate </a:t>
            </a:r>
            <a:r>
              <a:rPr lang="en-US" sz="1200" kern="1200" dirty="0">
                <a:solidFill>
                  <a:schemeClr val="tx1"/>
                </a:solidFill>
                <a:effectLst/>
                <a:latin typeface="+mn-lt"/>
                <a:ea typeface="+mn-ea"/>
                <a:cs typeface="+mn-cs"/>
              </a:rPr>
              <a:t>that helps you achieve your </a:t>
            </a:r>
            <a:r>
              <a:rPr lang="en-US" dirty="0">
                <a:latin typeface="+mn-lt"/>
              </a:rPr>
              <a:t>goals and</a:t>
            </a:r>
            <a:r>
              <a:rPr lang="en-US" sz="1200" kern="1200" dirty="0">
                <a:solidFill>
                  <a:schemeClr val="tx1"/>
                </a:solidFill>
                <a:effectLst/>
                <a:latin typeface="+mn-lt"/>
                <a:ea typeface="+mn-ea"/>
                <a:cs typeface="+mn-cs"/>
              </a:rPr>
              <a:t> </a:t>
            </a:r>
            <a:r>
              <a:rPr lang="en-US" dirty="0">
                <a:latin typeface="+mn-lt"/>
              </a:rPr>
              <a:t>improve your financial outlook. For example,</a:t>
            </a:r>
            <a:r>
              <a:rPr lang="en-US" sz="1200" kern="1200" dirty="0">
                <a:solidFill>
                  <a:schemeClr val="tx1"/>
                </a:solidFill>
                <a:effectLst/>
                <a:latin typeface="+mn-lt"/>
                <a:ea typeface="+mn-ea"/>
                <a:cs typeface="+mn-cs"/>
              </a:rPr>
              <a:t> student loans </a:t>
            </a:r>
            <a:r>
              <a:rPr lang="en-US" dirty="0">
                <a:latin typeface="+mn-lt"/>
              </a:rPr>
              <a:t>can help</a:t>
            </a:r>
            <a:r>
              <a:rPr lang="en-US" sz="1200" kern="1200" dirty="0">
                <a:solidFill>
                  <a:schemeClr val="tx1"/>
                </a:solidFill>
                <a:effectLst/>
                <a:latin typeface="+mn-lt"/>
                <a:ea typeface="+mn-ea"/>
                <a:cs typeface="+mn-cs"/>
              </a:rPr>
              <a:t> you get a college education, a car loan </a:t>
            </a:r>
            <a:r>
              <a:rPr lang="en-US" dirty="0">
                <a:latin typeface="+mn-lt"/>
              </a:rPr>
              <a:t>can provide </a:t>
            </a:r>
            <a:r>
              <a:rPr lang="en-US" sz="1200" kern="1200" dirty="0">
                <a:solidFill>
                  <a:schemeClr val="tx1"/>
                </a:solidFill>
                <a:effectLst/>
                <a:latin typeface="+mn-lt"/>
                <a:ea typeface="+mn-ea"/>
                <a:cs typeface="+mn-cs"/>
              </a:rPr>
              <a:t>transportation to get to work </a:t>
            </a:r>
            <a:r>
              <a:rPr lang="en-US" dirty="0">
                <a:latin typeface="+mn-lt"/>
              </a:rPr>
              <a:t>and</a:t>
            </a:r>
            <a:r>
              <a:rPr lang="en-US" sz="1200" kern="1200" dirty="0">
                <a:solidFill>
                  <a:schemeClr val="tx1"/>
                </a:solidFill>
                <a:effectLst/>
                <a:latin typeface="+mn-lt"/>
                <a:ea typeface="+mn-ea"/>
                <a:cs typeface="+mn-cs"/>
              </a:rPr>
              <a:t> a mortgage </a:t>
            </a:r>
            <a:r>
              <a:rPr lang="en-US" dirty="0">
                <a:latin typeface="+mn-lt"/>
              </a:rPr>
              <a:t>allows </a:t>
            </a:r>
            <a:r>
              <a:rPr lang="en-US" sz="1200" kern="1200" dirty="0">
                <a:solidFill>
                  <a:schemeClr val="tx1"/>
                </a:solidFill>
                <a:effectLst/>
                <a:latin typeface="+mn-lt"/>
                <a:ea typeface="+mn-ea"/>
                <a:cs typeface="+mn-cs"/>
              </a:rPr>
              <a:t>you </a:t>
            </a:r>
            <a:r>
              <a:rPr lang="en-US" dirty="0">
                <a:latin typeface="+mn-lt"/>
              </a:rPr>
              <a:t>to </a:t>
            </a:r>
            <a:r>
              <a:rPr lang="en-US" sz="1200" kern="1200" dirty="0">
                <a:solidFill>
                  <a:schemeClr val="tx1"/>
                </a:solidFill>
                <a:effectLst/>
                <a:latin typeface="+mn-lt"/>
                <a:ea typeface="+mn-ea"/>
                <a:cs typeface="+mn-cs"/>
              </a:rPr>
              <a:t>own a home and build equity.</a:t>
            </a:r>
            <a:r>
              <a:rPr lang="en-US" dirty="0">
                <a:latin typeface="+mn-lt"/>
              </a:rPr>
              <a:t> </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Bad debt</a:t>
            </a:r>
            <a:r>
              <a:rPr lang="en-US" dirty="0">
                <a:latin typeface="+mn-lt"/>
              </a:rPr>
              <a:t>, on the other hand, is money you borrow that doesn’t help improve your financial future and that has higher interest rates. </a:t>
            </a:r>
            <a:r>
              <a:rPr lang="en-US" sz="1200" kern="1200" dirty="0">
                <a:solidFill>
                  <a:schemeClr val="tx1"/>
                </a:solidFill>
                <a:effectLst/>
                <a:latin typeface="+mn-lt"/>
                <a:ea typeface="+mn-ea"/>
                <a:cs typeface="+mn-cs"/>
              </a:rPr>
              <a:t>Examples include high-interest credit cards </a:t>
            </a:r>
            <a:r>
              <a:rPr lang="en-US" dirty="0">
                <a:latin typeface="+mn-lt"/>
              </a:rPr>
              <a:t>and cash advance</a:t>
            </a:r>
            <a:r>
              <a:rPr lang="en-US" sz="1200" kern="1200" dirty="0">
                <a:solidFill>
                  <a:schemeClr val="tx1"/>
                </a:solidFill>
                <a:effectLst/>
                <a:latin typeface="+mn-lt"/>
                <a:ea typeface="+mn-ea"/>
                <a:cs typeface="+mn-cs"/>
              </a:rPr>
              <a:t> or </a:t>
            </a:r>
            <a:r>
              <a:rPr lang="en-US" dirty="0">
                <a:latin typeface="+mn-lt"/>
              </a:rPr>
              <a:t>paycheck advance</a:t>
            </a:r>
            <a:r>
              <a:rPr lang="en-US" sz="1200" kern="1200" dirty="0">
                <a:solidFill>
                  <a:schemeClr val="tx1"/>
                </a:solidFill>
                <a:effectLst/>
                <a:latin typeface="+mn-lt"/>
                <a:ea typeface="+mn-ea"/>
                <a:cs typeface="+mn-cs"/>
              </a:rPr>
              <a:t> loans.</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16</a:t>
            </a:fld>
            <a:endParaRPr lang="en-US"/>
          </a:p>
        </p:txBody>
      </p:sp>
    </p:spTree>
    <p:extLst>
      <p:ext uri="{BB962C8B-B14F-4D97-AF65-F5344CB8AC3E}">
        <p14:creationId xmlns:p14="http://schemas.microsoft.com/office/powerpoint/2010/main" val="341227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manage debt, think about whether money you may borrow would create good debt or bad.  Also, try to stay within recommended guidelines. For example, some experts say a mortgage payment shouldn’t take up more than 28% of your income. For student loans, many say not to borrow more for college overall than you’ll likely earn your first year on the job. Another rule of thumb is that student loan payments shouldn’t take up more than 10% of your post-graduation income. </a:t>
            </a:r>
          </a:p>
          <a:p>
            <a:pPr>
              <a:defRPr/>
            </a:pPr>
            <a:endParaRPr lang="en-US" dirty="0"/>
          </a:p>
          <a:p>
            <a:pPr>
              <a:defRPr/>
            </a:pPr>
            <a:r>
              <a:rPr lang="en-US" dirty="0"/>
              <a:t>Be sure to read the fine print on any debt you’re considering taking on. What is the interest rate and how long do you have to pay it back? Is there a penalty for making additional payments or paying it off early? </a:t>
            </a:r>
          </a:p>
        </p:txBody>
      </p:sp>
      <p:sp>
        <p:nvSpPr>
          <p:cNvPr id="4" name="Slide Number Placeholder 3"/>
          <p:cNvSpPr>
            <a:spLocks noGrp="1"/>
          </p:cNvSpPr>
          <p:nvPr>
            <p:ph type="sldNum" sz="quarter" idx="5"/>
          </p:nvPr>
        </p:nvSpPr>
        <p:spPr/>
        <p:txBody>
          <a:bodyPr/>
          <a:lstStyle/>
          <a:p>
            <a:fld id="{C4017EC0-A253-4597-A6B1-1C01674A0538}" type="slidenum">
              <a:rPr lang="en-US" smtClean="0"/>
              <a:t>17</a:t>
            </a:fld>
            <a:endParaRPr lang="en-US"/>
          </a:p>
        </p:txBody>
      </p:sp>
    </p:spTree>
    <p:extLst>
      <p:ext uri="{BB962C8B-B14F-4D97-AF65-F5344CB8AC3E}">
        <p14:creationId xmlns:p14="http://schemas.microsoft.com/office/powerpoint/2010/main" val="397917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One thing that can help guide your decision to take on debt is your debt-to-income (or DTI) ratio. It’s the amount of your monthly income that goes toward debt, which gives </a:t>
            </a:r>
            <a:r>
              <a:rPr lang="en-US" dirty="0">
                <a:latin typeface="+mn-lt"/>
              </a:rPr>
              <a:t>a snapshot of your financial health. </a:t>
            </a:r>
            <a:r>
              <a:rPr lang="en-US" sz="1200" kern="1200" dirty="0">
                <a:solidFill>
                  <a:schemeClr val="tx1"/>
                </a:solidFill>
                <a:effectLst/>
                <a:latin typeface="+mn-lt"/>
                <a:ea typeface="+mn-ea"/>
                <a:cs typeface="+mn-cs"/>
              </a:rPr>
              <a:t> Generally, having total debt that equals 35% or less of your annual income is considered positive. Lenders prefer to give loans to borrowers with less than a 36% DTI.</a:t>
            </a:r>
            <a:r>
              <a:rPr lang="en-US" dirty="0">
                <a:latin typeface="+mn-lt"/>
              </a:rPr>
              <a:t> An even lower DTI ratio is better. </a:t>
            </a:r>
          </a:p>
          <a:p>
            <a:pPr>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calculate your DTI ratio: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Add up your total monthly debt payments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Divide it by your gross monthly income, or your income before taxes and deductions are taken out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Multiply by 100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an example. Let’s say your debt payments equal $1,500 and your gross monthly income is $5,000. Divide $1,500 by $5,000, which is .3 Multiply .3 by 100 to get 30%, your DTI</a:t>
            </a:r>
            <a:r>
              <a:rPr lang="en-US" dirty="0">
                <a:latin typeface="+mn-lt"/>
              </a:rPr>
              <a:t>. </a:t>
            </a:r>
            <a:endParaRPr lang="en-US" sz="1200" kern="1200" dirty="0">
              <a:solidFill>
                <a:schemeClr val="tx1"/>
              </a:solidFill>
              <a:effectLst/>
              <a:latin typeface="+mn-lt"/>
              <a:cs typeface="Calibri"/>
            </a:endParaRPr>
          </a:p>
          <a:p>
            <a:endParaRPr lang="en-US" sz="1200" b="0" i="0" kern="1200" dirty="0">
              <a:solidFill>
                <a:schemeClr val="tx1"/>
              </a:solidFill>
              <a:effectLst/>
              <a:latin typeface="+mn-lt"/>
              <a:ea typeface="+mn-ea"/>
              <a:cs typeface="+mn-cs"/>
            </a:endParaRPr>
          </a:p>
          <a:p>
            <a:r>
              <a:rPr lang="en-US" b="0" i="0" dirty="0">
                <a:solidFill>
                  <a:srgbClr val="111111"/>
                </a:solidFill>
                <a:effectLst/>
                <a:latin typeface="+mn-lt"/>
              </a:rPr>
              <a:t>A low DTI ratio shows you have a good balance between your debt and income. If your ratio is 20%, for example, that means that 20% of your gross monthly income goes toward debt payments each month. On the other hand, a high DTI ratio may mean you have too much debt for your monthly income.</a:t>
            </a:r>
            <a:endParaRPr lang="en-US" sz="1200" kern="1200" dirty="0">
              <a:solidFill>
                <a:schemeClr val="tx1"/>
              </a:solidFill>
              <a:effectLst/>
              <a:latin typeface="+mn-lt"/>
              <a:ea typeface="+mn-ea"/>
              <a:cs typeface="+mn-cs"/>
            </a:endParaRPr>
          </a:p>
          <a:p>
            <a:endParaRPr lang="en-US" dirty="0">
              <a:latin typeface="+mn-lt"/>
            </a:endParaRPr>
          </a:p>
          <a:p>
            <a:endParaRPr lang="en-US" dirty="0">
              <a:latin typeface="+mn-lt"/>
            </a:endParaRPr>
          </a:p>
          <a:p>
            <a:r>
              <a:rPr lang="en-US" dirty="0">
                <a:latin typeface="+mn-lt"/>
              </a:rPr>
              <a:t>SOURCES:</a:t>
            </a:r>
          </a:p>
          <a:p>
            <a:r>
              <a:rPr lang="en-US" dirty="0">
                <a:latin typeface="+mn-lt"/>
              </a:rPr>
              <a:t>"Mortgages key terms: Debt ratio," Consumer Financial Protection Bureau, consumerfinance.gov/consumer-tools/mortgages/answers/key-terms/#:~:text=Your%20debt-to-income%20ratio,money%20you%20plan%20to%20borrow. (accessed July 27, 2023). </a:t>
            </a:r>
          </a:p>
          <a:p>
            <a:endParaRPr lang="en-US" dirty="0">
              <a:latin typeface="+mn-lt"/>
              <a:hlinkClick r:id="rId3"/>
            </a:endParaRPr>
          </a:p>
          <a:p>
            <a:r>
              <a:rPr lang="en-US" dirty="0">
                <a:latin typeface="+mn-lt"/>
              </a:rPr>
              <a:t>"What Constitutes a Good Debt-to-Income (DTI) Ratio?" investopedia.com/ask/answers/081214/whats-considered-be-good-debttoincome-dti-ratio.asp (May 7, 2023).</a:t>
            </a:r>
          </a:p>
          <a:p>
            <a:endParaRPr lang="en-US" dirty="0">
              <a:latin typeface="+mn-lt"/>
              <a:hlinkClick r:id="rId4"/>
            </a:endParaRPr>
          </a:p>
          <a:p>
            <a:r>
              <a:rPr lang="en-US" dirty="0">
                <a:latin typeface="+mn-lt"/>
              </a:rPr>
              <a:t>"Debt-to-Income (DTI) Ratio: What's Good and How To Calculate It," investopedia.com/terms/d/dti.asp#:~:text=to%2DIncome%20Ratio%3F,As%20a%20general%20guideline%2C%2043%25%20is%20the%20highest%20DTI%20ratio,varies%20from%20lender%20to%20lender. (May 30, 2022). </a:t>
            </a:r>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a:p>
        </p:txBody>
      </p:sp>
    </p:spTree>
    <p:extLst>
      <p:ext uri="{BB962C8B-B14F-4D97-AF65-F5344CB8AC3E}">
        <p14:creationId xmlns:p14="http://schemas.microsoft.com/office/powerpoint/2010/main" val="15451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good idea to assess the debt you have so you can see the total you owe and how much you’re paying for it. </a:t>
            </a:r>
          </a:p>
          <a:p>
            <a:endParaRPr lang="en-US" dirty="0"/>
          </a:p>
          <a:p>
            <a:r>
              <a:rPr lang="en-US" dirty="0"/>
              <a:t>List the types of debt you have, the monthly payments for each one and when those payments are due. Include the interest rate and the outstanding amount you owe. If you know the payoff date or have a goal for when to pay it off, write that down, too. You can also include notes, like fees you’ll be charged if you don’t make a payment on time. </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19</a:t>
            </a:fld>
            <a:endParaRPr lang="en-US"/>
          </a:p>
        </p:txBody>
      </p:sp>
    </p:spTree>
    <p:extLst>
      <p:ext uri="{BB962C8B-B14F-4D97-AF65-F5344CB8AC3E}">
        <p14:creationId xmlns:p14="http://schemas.microsoft.com/office/powerpoint/2010/main" val="213415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Welcome! Today we’ll be talking about creating habits that can make you feel confident about your personal finances and boost your financial wellness. </a:t>
            </a:r>
            <a:r>
              <a:rPr lang="en-US" sz="1200" baseline="0" dirty="0">
                <a:latin typeface="+mn-lt"/>
                <a:cs typeface="Arial" panose="020B0604020202020204" pitchFamily="34" charset="0"/>
              </a:rPr>
              <a:t>We’ll have some time at the end of our session today for Q&amp;A, but feel free to ask questions as we go along as well. I’m excited to share this information with you today, as well as many tools and resources that are available to help. Let’s get started.</a:t>
            </a:r>
            <a:endParaRPr lang="en-US" sz="1200" kern="1200" baseline="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dirty="0"/>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assessed your debt, you can make plan to pay it off. These tips can help you get started: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remember to include debt payments in your budget. Look for expenses you can reduce so you can pay more toward debt. If you feel stuck or need help coming up with a plan, consider working with a financial professional.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Aim to pay more than the minimum payments each month to pay your debt down faster and save money on interest. It can take years to wipe out debt by paying only what you need to and it costs a lot more in the long-run. Your credit card statements should show how much you can save with bigger payments. </a:t>
            </a:r>
          </a:p>
          <a:p>
            <a:endParaRPr lang="en-US" dirty="0"/>
          </a:p>
          <a:p>
            <a:pPr marL="171450" indent="-171450">
              <a:buFont typeface="Arial" panose="020B0604020202020204" pitchFamily="34" charset="0"/>
              <a:buChar char="•"/>
            </a:pPr>
            <a:r>
              <a:rPr lang="en-US" dirty="0"/>
              <a:t>Focus on paying off one debt at a time; as each debt is paid off, use the money you’d been paying for it toward another debt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Consider balance transfers carefully before using them to move debt. While it may be tempting to transfer balances to a credit card with a low-interest-rate offer, it may only work in your favor if you pay the balance off before the rate expires. If you do apply for a balance transfer, make sure you understand the terms and conditions, including fees, and have a plan to pay the debt in full by the deadline. Also, it’s better not to do a balance transfer if you think you might run up the balance and add to your debt.</a:t>
            </a:r>
          </a:p>
          <a:p>
            <a:pPr marL="171450" indent="-171450">
              <a:buFont typeface="Arial" panose="020B0604020202020204" pitchFamily="34" charset="0"/>
              <a:buChar cha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Lastly, you can use a method called the debt avalanche or the debt snowball to pay off debt faster. </a:t>
            </a:r>
            <a:endParaRPr lang="en-US" dirty="0">
              <a:cs typeface="Calibri"/>
            </a:endParaRP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20</a:t>
            </a:fld>
            <a:endParaRPr lang="en-US"/>
          </a:p>
        </p:txBody>
      </p:sp>
    </p:spTree>
    <p:extLst>
      <p:ext uri="{BB962C8B-B14F-4D97-AF65-F5344CB8AC3E}">
        <p14:creationId xmlns:p14="http://schemas.microsoft.com/office/powerpoint/2010/main" val="557865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With the debt avalanche method, the idea is to pay off debts with the highest interest rates first. This will help you save the most money in the long run.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 start, pay as much as you can toward the bill with the highest rate while making minimum payments on the rest. The idea is to spend less in other parts of your budget so you can put more money toward that debt. In this example, if you were the borrower, you’d pay $223 a month toward the credit card, which has the highest interest rate of 18.9%.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Next, when you pay that debt off, you take the money you’d been putting toward the highest-interest debt and apply it to the debt with the next-highest rate – in this case, the medical bill with an interest rate of 8.7%. You’d add $223 from the credit card payment to the $58 minimum payment for the medical bill, so you can now pay $281 a month toward that bill. In the meantime, you’d continue making minimum payments on the other bills. Then, repeat the process until all the debt is paid off.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21</a:t>
            </a:fld>
            <a:endParaRPr lang="en-US"/>
          </a:p>
        </p:txBody>
      </p:sp>
    </p:spTree>
    <p:extLst>
      <p:ext uri="{BB962C8B-B14F-4D97-AF65-F5344CB8AC3E}">
        <p14:creationId xmlns:p14="http://schemas.microsoft.com/office/powerpoint/2010/main" val="141748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method for paying off debt is the “debt snowball” method. If you’re motivated by fast results, this approach may work better for you because you’ll see progress more quickly.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you can see, the idea is to pay off debts with the smallest balances first while making minimum payments on the rest. To start, you pay as much as you can toward the debt you owe the least on while making minimum payments on the others. In this example, if you were the borrower, you’d pay $223 a month toward the credit card, which has the lowest balance at  $778. You’d be able to pay that off in less than 3 months.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you pay that debt off, you then take the money you’d been putting toward it and apply it to the debt with the next smallest balance. Here, you’d add the $223 from the credit card to the $58 minimum payment for the medical bill. With this new payment of $281, you’d pay off the medical bill in under 5 months, making minimum payments on the other bills in the meantime. Continue paying off each bill and applying that money to the next one until all the debt is paid off.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22</a:t>
            </a:fld>
            <a:endParaRPr lang="en-US"/>
          </a:p>
        </p:txBody>
      </p:sp>
    </p:spTree>
    <p:extLst>
      <p:ext uri="{BB962C8B-B14F-4D97-AF65-F5344CB8AC3E}">
        <p14:creationId xmlns:p14="http://schemas.microsoft.com/office/powerpoint/2010/main" val="296286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mn-lt"/>
              </a:rPr>
              <a:t>If you have debt like credit cards or student loans, you may wonder if you should pay it off first or save for retirement. While everyone’s financial situation is different, many experts recommend doing both at the same time. Here’s one approach</a:t>
            </a:r>
            <a:r>
              <a:rPr lang="en-US" dirty="0">
                <a:solidFill>
                  <a:srgbClr val="222222"/>
                </a:solidFill>
                <a:latin typeface="+mn-lt"/>
              </a:rPr>
              <a:t>.</a:t>
            </a:r>
            <a:endParaRPr lang="en-US" b="0" i="0" dirty="0">
              <a:solidFill>
                <a:srgbClr val="222222"/>
              </a:solidFill>
              <a:effectLst/>
              <a:latin typeface="+mn-lt"/>
            </a:endParaRPr>
          </a:p>
          <a:p>
            <a:pPr algn="l"/>
            <a:endParaRPr lang="en-US" b="0" i="0" dirty="0">
              <a:solidFill>
                <a:srgbClr val="222222"/>
              </a:solidFill>
              <a:effectLst/>
              <a:latin typeface="+mn-lt"/>
            </a:endParaRPr>
          </a:p>
          <a:p>
            <a:pPr algn="l"/>
            <a:r>
              <a:rPr lang="en-US" b="0" i="0" dirty="0">
                <a:solidFill>
                  <a:srgbClr val="222222"/>
                </a:solidFill>
                <a:effectLst/>
                <a:latin typeface="+mn-lt"/>
              </a:rPr>
              <a:t>Find money in your budget.</a:t>
            </a:r>
          </a:p>
          <a:p>
            <a:pPr algn="l"/>
            <a:endParaRPr lang="en-US" b="0" i="0" dirty="0">
              <a:solidFill>
                <a:srgbClr val="222222"/>
              </a:solidFill>
              <a:effectLst/>
              <a:latin typeface="+mn-lt"/>
            </a:endParaRPr>
          </a:p>
          <a:p>
            <a:pPr>
              <a:buFont typeface="Arial" panose="020B0604020202020204" pitchFamily="34" charset="0"/>
              <a:buChar char="•"/>
            </a:pPr>
            <a:r>
              <a:rPr lang="en-US" b="0" i="0" dirty="0">
                <a:solidFill>
                  <a:srgbClr val="222222"/>
                </a:solidFill>
                <a:effectLst/>
                <a:latin typeface="+mn-lt"/>
              </a:rPr>
              <a:t>As we talked about before, </a:t>
            </a:r>
            <a:r>
              <a:rPr lang="en-US" dirty="0">
                <a:solidFill>
                  <a:srgbClr val="222222"/>
                </a:solidFill>
                <a:latin typeface="+mn-lt"/>
              </a:rPr>
              <a:t>finding </a:t>
            </a:r>
            <a:r>
              <a:rPr lang="en-US" b="0" i="0" dirty="0">
                <a:solidFill>
                  <a:srgbClr val="222222"/>
                </a:solidFill>
                <a:effectLst/>
                <a:latin typeface="+mn-lt"/>
              </a:rPr>
              <a:t>expenses you can reduce or eliminate </a:t>
            </a:r>
            <a:r>
              <a:rPr lang="en-US" dirty="0">
                <a:solidFill>
                  <a:srgbClr val="222222"/>
                </a:solidFill>
                <a:latin typeface="+mn-lt"/>
              </a:rPr>
              <a:t>can</a:t>
            </a:r>
            <a:r>
              <a:rPr lang="en-US" b="0" i="0" dirty="0">
                <a:solidFill>
                  <a:srgbClr val="222222"/>
                </a:solidFill>
                <a:effectLst/>
                <a:latin typeface="+mn-lt"/>
              </a:rPr>
              <a:t> make room for saving and paying off debt.</a:t>
            </a:r>
            <a:r>
              <a:rPr lang="en-US" dirty="0">
                <a:solidFill>
                  <a:srgbClr val="222222"/>
                </a:solidFill>
                <a:latin typeface="+mn-lt"/>
              </a:rPr>
              <a:t> </a:t>
            </a:r>
            <a:r>
              <a:rPr lang="en-US" b="0" i="0" dirty="0">
                <a:solidFill>
                  <a:srgbClr val="222222"/>
                </a:solidFill>
                <a:effectLst/>
                <a:latin typeface="+mn-lt"/>
              </a:rPr>
              <a:t>If you shave $200 from your monthly expenses, that’s $200 you can apply toward savings and debt.</a:t>
            </a:r>
          </a:p>
          <a:p>
            <a:pPr algn="l">
              <a:buFont typeface="Arial" panose="020B0604020202020204" pitchFamily="34" charset="0"/>
              <a:buNone/>
            </a:pPr>
            <a:endParaRPr lang="en-US" b="0" i="0" dirty="0">
              <a:solidFill>
                <a:srgbClr val="222222"/>
              </a:solidFill>
              <a:effectLst/>
              <a:latin typeface="+mn-lt"/>
            </a:endParaRPr>
          </a:p>
          <a:p>
            <a:pPr algn="l"/>
            <a:r>
              <a:rPr lang="en-US" b="0" i="0" dirty="0">
                <a:solidFill>
                  <a:srgbClr val="222222"/>
                </a:solidFill>
                <a:effectLst/>
                <a:latin typeface="+mn-lt"/>
              </a:rPr>
              <a:t>Take one step at a time.</a:t>
            </a:r>
          </a:p>
          <a:p>
            <a:pPr algn="l"/>
            <a:endParaRPr lang="en-US" b="0" i="0" dirty="0">
              <a:solidFill>
                <a:srgbClr val="222222"/>
              </a:solidFill>
              <a:effectLst/>
              <a:latin typeface="+mn-lt"/>
            </a:endParaRPr>
          </a:p>
          <a:p>
            <a:pPr>
              <a:buFont typeface="+mj-lt"/>
              <a:buAutoNum type="arabicPeriod"/>
            </a:pPr>
            <a:r>
              <a:rPr lang="en-US" b="0" i="0" dirty="0">
                <a:solidFill>
                  <a:srgbClr val="222222"/>
                </a:solidFill>
                <a:effectLst/>
                <a:latin typeface="+mn-lt"/>
              </a:rPr>
              <a:t> Consider building an emergency fund </a:t>
            </a:r>
            <a:r>
              <a:rPr lang="en-US" b="1" i="0" dirty="0">
                <a:solidFill>
                  <a:srgbClr val="222222"/>
                </a:solidFill>
                <a:effectLst/>
                <a:latin typeface="+mn-lt"/>
              </a:rPr>
              <a:t>before</a:t>
            </a:r>
            <a:r>
              <a:rPr lang="en-US" b="0" i="0" dirty="0">
                <a:solidFill>
                  <a:srgbClr val="222222"/>
                </a:solidFill>
                <a:effectLst/>
                <a:latin typeface="+mn-lt"/>
              </a:rPr>
              <a:t> paying extra money toward debt. That way, you won’t go</a:t>
            </a:r>
            <a:r>
              <a:rPr lang="en-US" dirty="0">
                <a:solidFill>
                  <a:srgbClr val="222222"/>
                </a:solidFill>
                <a:latin typeface="+mn-lt"/>
              </a:rPr>
              <a:t> further</a:t>
            </a:r>
            <a:r>
              <a:rPr lang="en-US" b="0" i="0" dirty="0">
                <a:solidFill>
                  <a:srgbClr val="222222"/>
                </a:solidFill>
                <a:effectLst/>
                <a:latin typeface="+mn-lt"/>
              </a:rPr>
              <a:t> into debt if unexpected expenses </a:t>
            </a:r>
            <a:r>
              <a:rPr lang="en-US" dirty="0">
                <a:solidFill>
                  <a:srgbClr val="222222"/>
                </a:solidFill>
                <a:latin typeface="+mn-lt"/>
              </a:rPr>
              <a:t>come up</a:t>
            </a:r>
            <a:r>
              <a:rPr lang="en-US" b="0" i="0" dirty="0">
                <a:solidFill>
                  <a:srgbClr val="222222"/>
                </a:solidFill>
                <a:effectLst/>
                <a:latin typeface="+mn-lt"/>
              </a:rPr>
              <a:t>. At first, you might put </a:t>
            </a:r>
            <a:r>
              <a:rPr lang="en-US" dirty="0">
                <a:solidFill>
                  <a:srgbClr val="222222"/>
                </a:solidFill>
                <a:latin typeface="+mn-lt"/>
              </a:rPr>
              <a:t>the majority of</a:t>
            </a:r>
            <a:r>
              <a:rPr lang="en-US" b="0" i="0" dirty="0">
                <a:solidFill>
                  <a:srgbClr val="222222"/>
                </a:solidFill>
                <a:effectLst/>
                <a:latin typeface="+mn-lt"/>
              </a:rPr>
              <a:t> your savings into an emergency fund. Keep going until you have enough to cover 3-6 months of expenses</a:t>
            </a:r>
          </a:p>
          <a:p>
            <a:pPr>
              <a:buFont typeface="+mj-lt"/>
              <a:buAutoNum type="arabicPeriod"/>
            </a:pPr>
            <a:endParaRPr lang="en-US" b="0" i="0" dirty="0">
              <a:solidFill>
                <a:srgbClr val="222222"/>
              </a:solidFill>
              <a:effectLst/>
              <a:latin typeface="+mn-lt"/>
            </a:endParaRPr>
          </a:p>
          <a:p>
            <a:pPr>
              <a:buAutoNum type="arabicPeriod"/>
            </a:pPr>
            <a:r>
              <a:rPr lang="en-US" b="0" i="0" dirty="0">
                <a:solidFill>
                  <a:srgbClr val="222222"/>
                </a:solidFill>
                <a:effectLst/>
                <a:latin typeface="+mn-lt"/>
              </a:rPr>
              <a:t> Contribute to your employer-sponsored retirement plan while building your emergency fund, </a:t>
            </a:r>
            <a:r>
              <a:rPr lang="en-US" b="1" i="0" dirty="0">
                <a:solidFill>
                  <a:srgbClr val="222222"/>
                </a:solidFill>
                <a:effectLst/>
                <a:latin typeface="+mn-lt"/>
              </a:rPr>
              <a:t>even if you start small</a:t>
            </a:r>
            <a:r>
              <a:rPr lang="en-US" b="0" i="0" dirty="0">
                <a:solidFill>
                  <a:srgbClr val="222222"/>
                </a:solidFill>
                <a:effectLst/>
                <a:latin typeface="+mn-lt"/>
              </a:rPr>
              <a:t>. The sooner you begin, the more you can benefit from compounding — your earnings creating more earnings of their own — which boosts your savings with less money</a:t>
            </a:r>
            <a:r>
              <a:rPr lang="en-US" dirty="0">
                <a:solidFill>
                  <a:srgbClr val="222222"/>
                </a:solidFill>
                <a:latin typeface="+mn-lt"/>
              </a:rPr>
              <a:t> </a:t>
            </a:r>
            <a:r>
              <a:rPr lang="en-US" dirty="0">
                <a:latin typeface="+mn-lt"/>
              </a:rPr>
              <a:t>out-of-pocket</a:t>
            </a:r>
            <a:r>
              <a:rPr lang="en-US" b="0" i="0" dirty="0">
                <a:solidFill>
                  <a:srgbClr val="222222"/>
                </a:solidFill>
                <a:effectLst/>
                <a:latin typeface="+mn-lt"/>
              </a:rPr>
              <a:t>. Plus, you can increase your contributions anytime. &lt;&lt;Also, if your employer will match your contributions, contribute enough to take advantage of it. It’s free money&gt;&gt;</a:t>
            </a:r>
          </a:p>
          <a:p>
            <a:pPr>
              <a:buAutoNum type="arabicPeriod"/>
            </a:pPr>
            <a:endParaRPr lang="en-US" b="0" i="0" dirty="0">
              <a:solidFill>
                <a:srgbClr val="222222"/>
              </a:solidFill>
              <a:effectLst/>
              <a:latin typeface="+mn-lt"/>
            </a:endParaRPr>
          </a:p>
          <a:p>
            <a:pPr algn="l">
              <a:buFont typeface="+mj-lt"/>
              <a:buAutoNum type="arabicPeriod"/>
            </a:pPr>
            <a:r>
              <a:rPr lang="en-US" b="0" i="0" dirty="0">
                <a:solidFill>
                  <a:srgbClr val="222222"/>
                </a:solidFill>
                <a:effectLst/>
                <a:latin typeface="+mn-lt"/>
              </a:rPr>
              <a:t> Once you’ve established your emergency fund and started your retirement contributions, focus on paying off debts. </a:t>
            </a:r>
          </a:p>
          <a:p>
            <a:pPr algn="l">
              <a:buFont typeface="+mj-lt"/>
              <a:buNone/>
            </a:pPr>
            <a:endParaRPr lang="en-US" b="0" i="0" dirty="0">
              <a:solidFill>
                <a:srgbClr val="222222"/>
              </a:solidFill>
              <a:effectLst/>
              <a:latin typeface="+mn-lt"/>
            </a:endParaRPr>
          </a:p>
          <a:p>
            <a:pPr algn="l"/>
            <a:r>
              <a:rPr lang="en-US" b="0" i="0" dirty="0">
                <a:solidFill>
                  <a:srgbClr val="222222"/>
                </a:solidFill>
                <a:effectLst/>
                <a:latin typeface="+mn-lt"/>
              </a:rPr>
              <a:t>Once you’re out of debt, you can decide what to do with the extra cash — and face the future with more confidence in your finances.</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dirty="0"/>
          </a:p>
        </p:txBody>
      </p:sp>
    </p:spTree>
    <p:extLst>
      <p:ext uri="{BB962C8B-B14F-4D97-AF65-F5344CB8AC3E}">
        <p14:creationId xmlns:p14="http://schemas.microsoft.com/office/powerpoint/2010/main" val="3689376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Lastly, let’s talk about </a:t>
            </a:r>
            <a:r>
              <a:rPr lang="en-US" dirty="0">
                <a:latin typeface="+mn-lt"/>
              </a:rPr>
              <a:t>managing your credit</a:t>
            </a:r>
            <a:r>
              <a:rPr lang="en-US" sz="1200" kern="1200" dirty="0">
                <a:solidFill>
                  <a:schemeClr val="tx1"/>
                </a:solidFill>
                <a:effectLst/>
                <a:latin typeface="+mn-lt"/>
                <a:ea typeface="+mn-ea"/>
                <a:cs typeface="+mn-cs"/>
              </a:rPr>
              <a:t>, another healthy </a:t>
            </a:r>
            <a:r>
              <a:rPr lang="en-US" dirty="0">
                <a:latin typeface="+mn-lt"/>
              </a:rPr>
              <a:t>habit</a:t>
            </a:r>
            <a:r>
              <a:rPr lang="en-US" sz="1200" kern="1200" dirty="0">
                <a:solidFill>
                  <a:schemeClr val="tx1"/>
                </a:solidFill>
                <a:effectLst/>
                <a:latin typeface="+mn-lt"/>
                <a:ea typeface="+mn-ea"/>
                <a:cs typeface="+mn-cs"/>
              </a:rPr>
              <a:t>. Credit is your ability to obtain goods or services before you pay for them. The more confidence a lender has that you’ll make the payments for what you owe, the more credit you have.</a:t>
            </a:r>
            <a:r>
              <a:rPr lang="en-US" dirty="0">
                <a:latin typeface="+mn-l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amount of </a:t>
            </a:r>
            <a:r>
              <a:rPr lang="en-US" sz="1200" kern="1200" dirty="0">
                <a:solidFill>
                  <a:schemeClr val="tx1"/>
                </a:solidFill>
                <a:effectLst/>
                <a:latin typeface="+mn-lt"/>
                <a:ea typeface="+mn-ea"/>
                <a:cs typeface="+mn-cs"/>
              </a:rPr>
              <a:t>trust </a:t>
            </a:r>
            <a:r>
              <a:rPr lang="en-US" dirty="0">
                <a:latin typeface="+mn-lt"/>
              </a:rPr>
              <a:t>a lender puts in your ability to pay is based</a:t>
            </a:r>
            <a:r>
              <a:rPr lang="en-US" sz="1200" kern="1200" dirty="0">
                <a:solidFill>
                  <a:schemeClr val="tx1"/>
                </a:solidFill>
                <a:effectLst/>
                <a:latin typeface="+mn-lt"/>
                <a:ea typeface="+mn-ea"/>
                <a:cs typeface="+mn-cs"/>
              </a:rPr>
              <a:t> on by your credit score.</a:t>
            </a:r>
            <a:r>
              <a:rPr lang="en-US" dirty="0">
                <a:latin typeface="+mn-lt"/>
              </a:rPr>
              <a:t> </a:t>
            </a:r>
            <a:r>
              <a:rPr lang="en-US" sz="1200" kern="1200" dirty="0">
                <a:solidFill>
                  <a:schemeClr val="tx1"/>
                </a:solidFill>
                <a:effectLst/>
                <a:latin typeface="+mn-lt"/>
                <a:ea typeface="+mn-ea"/>
                <a:cs typeface="+mn-cs"/>
              </a:rPr>
              <a:t>A credit score is a three-digit number that </a:t>
            </a:r>
            <a:r>
              <a:rPr lang="en-US" dirty="0">
                <a:latin typeface="+mn-lt"/>
              </a:rPr>
              <a:t>represents</a:t>
            </a:r>
            <a:r>
              <a:rPr lang="en-US" sz="1200" kern="1200" dirty="0">
                <a:solidFill>
                  <a:schemeClr val="tx1"/>
                </a:solidFill>
                <a:effectLst/>
                <a:latin typeface="+mn-lt"/>
                <a:ea typeface="+mn-ea"/>
                <a:cs typeface="+mn-cs"/>
              </a:rPr>
              <a:t> your “creditworthiness,” or how likely you are to pay your bills on time. </a:t>
            </a:r>
            <a:r>
              <a:rPr lang="en-US" b="0" i="0" dirty="0">
                <a:solidFill>
                  <a:srgbClr val="111111"/>
                </a:solidFill>
                <a:effectLst/>
                <a:latin typeface="+mn-lt"/>
              </a:rPr>
              <a:t>The most widely used credit scores, called FICO scores, range from 300 to 850, with higher being better. </a:t>
            </a:r>
          </a:p>
          <a:p>
            <a:endParaRPr lang="en-US" dirty="0">
              <a:latin typeface="+mn-lt"/>
            </a:endParaRPr>
          </a:p>
          <a:p>
            <a:r>
              <a:rPr lang="en-US" dirty="0">
                <a:latin typeface="+mn-lt"/>
              </a:rPr>
              <a:t>Your credit score is important because it influences </a:t>
            </a:r>
            <a:r>
              <a:rPr lang="en-US" sz="1200" kern="1200" dirty="0">
                <a:solidFill>
                  <a:schemeClr val="tx1"/>
                </a:solidFill>
                <a:effectLst/>
                <a:latin typeface="+mn-lt"/>
                <a:ea typeface="+mn-ea"/>
                <a:cs typeface="+mn-cs"/>
              </a:rPr>
              <a:t>whether or not you are approved for loans. </a:t>
            </a:r>
            <a:r>
              <a:rPr lang="en-US" dirty="0">
                <a:latin typeface="+mn-lt"/>
              </a:rPr>
              <a:t>It may also play a part in </a:t>
            </a:r>
            <a:r>
              <a:rPr lang="en-US" sz="1200" kern="1200" dirty="0">
                <a:solidFill>
                  <a:schemeClr val="tx1"/>
                </a:solidFill>
                <a:effectLst/>
                <a:latin typeface="+mn-lt"/>
                <a:ea typeface="+mn-ea"/>
                <a:cs typeface="+mn-cs"/>
              </a:rPr>
              <a:t>being approved for things like </a:t>
            </a:r>
            <a:r>
              <a:rPr lang="en-US" dirty="0">
                <a:latin typeface="+mn-lt"/>
              </a:rPr>
              <a:t>renting</a:t>
            </a:r>
            <a:r>
              <a:rPr lang="en-US" sz="1200" kern="1200" dirty="0">
                <a:solidFill>
                  <a:schemeClr val="tx1"/>
                </a:solidFill>
                <a:effectLst/>
                <a:latin typeface="+mn-lt"/>
                <a:ea typeface="+mn-ea"/>
                <a:cs typeface="+mn-cs"/>
              </a:rPr>
              <a:t> an apartment or getting a job. </a:t>
            </a:r>
            <a:r>
              <a:rPr lang="en-US" dirty="0">
                <a:latin typeface="+mn-lt"/>
              </a:rPr>
              <a:t>And</a:t>
            </a:r>
            <a:r>
              <a:rPr lang="en-US" sz="1200" kern="1200" dirty="0">
                <a:solidFill>
                  <a:schemeClr val="tx1"/>
                </a:solidFill>
                <a:effectLst/>
                <a:latin typeface="+mn-lt"/>
                <a:ea typeface="+mn-ea"/>
                <a:cs typeface="+mn-cs"/>
              </a:rPr>
              <a:t> </a:t>
            </a:r>
            <a:r>
              <a:rPr lang="en-US" dirty="0">
                <a:latin typeface="+mn-lt"/>
              </a:rPr>
              <a:t>your score can </a:t>
            </a:r>
            <a:r>
              <a:rPr lang="en-US" sz="1200" kern="1200" dirty="0">
                <a:solidFill>
                  <a:schemeClr val="tx1"/>
                </a:solidFill>
                <a:effectLst/>
                <a:latin typeface="+mn-lt"/>
                <a:ea typeface="+mn-ea"/>
                <a:cs typeface="+mn-cs"/>
              </a:rPr>
              <a:t>influence the interest rate you receive for </a:t>
            </a:r>
            <a:r>
              <a:rPr lang="en-US" dirty="0">
                <a:latin typeface="+mn-lt"/>
              </a:rPr>
              <a:t>financing you apply for, like a car loan</a:t>
            </a:r>
            <a:r>
              <a:rPr lang="en-US" sz="1200" kern="1200" dirty="0">
                <a:solidFill>
                  <a:schemeClr val="tx1"/>
                </a:solidFill>
                <a:effectLst/>
                <a:latin typeface="+mn-lt"/>
                <a:ea typeface="+mn-ea"/>
                <a:cs typeface="+mn-cs"/>
              </a:rPr>
              <a:t>. The higher your score, the better your credit — and the lower your interest rates will generally be.</a:t>
            </a:r>
            <a:r>
              <a:rPr lang="en-US" dirty="0">
                <a:latin typeface="+mn-lt"/>
              </a:rPr>
              <a:t>  It also can influence whether you can access services such as utilities and cell phone plans, as those providers pull credit reports.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dirty="0"/>
          </a:p>
        </p:txBody>
      </p:sp>
    </p:spTree>
    <p:extLst>
      <p:ext uri="{BB962C8B-B14F-4D97-AF65-F5344CB8AC3E}">
        <p14:creationId xmlns:p14="http://schemas.microsoft.com/office/powerpoint/2010/main" val="2162363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For FICO, scores of 700 or above are considered good. Most people have scores between 600 and 750. </a:t>
            </a:r>
          </a:p>
          <a:p>
            <a:endParaRPr lang="en-US" b="0" i="0" dirty="0">
              <a:solidFill>
                <a:srgbClr val="333333"/>
              </a:solidFill>
              <a:effectLst/>
            </a:endParaRPr>
          </a:p>
          <a:p>
            <a:r>
              <a:rPr lang="en-US" b="0" i="0" dirty="0">
                <a:solidFill>
                  <a:srgbClr val="333333"/>
                </a:solidFill>
                <a:effectLst/>
              </a:rPr>
              <a:t>Scores can fall into one of 5 categories: </a:t>
            </a:r>
          </a:p>
          <a:p>
            <a:endParaRPr lang="en-US" b="0" i="0" dirty="0">
              <a:solidFill>
                <a:srgbClr val="333333"/>
              </a:solidFill>
              <a:effectLst/>
            </a:endParaRPr>
          </a:p>
          <a:p>
            <a:r>
              <a:rPr lang="en-US" sz="1200" kern="1200" dirty="0">
                <a:solidFill>
                  <a:schemeClr val="tx1"/>
                </a:solidFill>
                <a:effectLst/>
                <a:ea typeface="+mn-ea"/>
                <a:cs typeface="+mn-cs"/>
              </a:rPr>
              <a:t>800 – 850: Excellent. Consumers in this range are low-risk borrowers who may be able to secure credit more easily and get better interest rates than those in lower ranges.</a:t>
            </a:r>
          </a:p>
          <a:p>
            <a:r>
              <a:rPr lang="en-US" sz="1200" kern="1200" dirty="0">
                <a:solidFill>
                  <a:schemeClr val="tx1"/>
                </a:solidFill>
                <a:effectLst/>
                <a:ea typeface="+mn-ea"/>
                <a:cs typeface="+mn-cs"/>
              </a:rPr>
              <a:t>740 – 799: Very good. Borrowers in this category have a positive credit history and may be able to secure credit more easily and get better interest rates. </a:t>
            </a:r>
          </a:p>
          <a:p>
            <a:r>
              <a:rPr lang="en-US" sz="1200" kern="1200" dirty="0">
                <a:solidFill>
                  <a:schemeClr val="tx1"/>
                </a:solidFill>
                <a:effectLst/>
                <a:ea typeface="+mn-ea"/>
                <a:cs typeface="+mn-cs"/>
              </a:rPr>
              <a:t>670 – 739: Good. Lenders consider those in this range to be acceptable or lower risk borrowers.</a:t>
            </a:r>
          </a:p>
          <a:p>
            <a:r>
              <a:rPr lang="en-US" sz="1200" kern="1200" dirty="0">
                <a:solidFill>
                  <a:schemeClr val="tx1"/>
                </a:solidFill>
                <a:effectLst/>
                <a:ea typeface="+mn-ea"/>
                <a:cs typeface="+mn-cs"/>
              </a:rPr>
              <a:t>580 – 669: Fair. Sometimes referred to as “subprime,” people in this category are considered higher risk and may find it harder to get credit. They may be offered higher interest rates when they do.</a:t>
            </a:r>
          </a:p>
          <a:p>
            <a:r>
              <a:rPr lang="en-US" dirty="0"/>
              <a:t>300 – 579: Poor. Those with the lowest credit scores may not be approved for credit and may receive it at higher interest rates. To increase their chances of getting credit, they need to improve their scores. </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We’ll talk about how to check and improve your credit score shortly. </a:t>
            </a:r>
          </a:p>
        </p:txBody>
      </p:sp>
      <p:sp>
        <p:nvSpPr>
          <p:cNvPr id="4" name="Slide Number Placeholder 3"/>
          <p:cNvSpPr>
            <a:spLocks noGrp="1"/>
          </p:cNvSpPr>
          <p:nvPr>
            <p:ph type="sldNum" sz="quarter" idx="5"/>
          </p:nvPr>
        </p:nvSpPr>
        <p:spPr/>
        <p:txBody>
          <a:bodyPr/>
          <a:lstStyle/>
          <a:p>
            <a:fld id="{C4017EC0-A253-4597-A6B1-1C01674A0538}" type="slidenum">
              <a:rPr lang="en-US" smtClean="0"/>
              <a:t>25</a:t>
            </a:fld>
            <a:endParaRPr lang="en-US" dirty="0"/>
          </a:p>
        </p:txBody>
      </p:sp>
    </p:spTree>
    <p:extLst>
      <p:ext uri="{BB962C8B-B14F-4D97-AF65-F5344CB8AC3E}">
        <p14:creationId xmlns:p14="http://schemas.microsoft.com/office/powerpoint/2010/main" val="401210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mn-lt"/>
              </a:rPr>
              <a:t>Credit scores are based on several factors: </a:t>
            </a:r>
          </a:p>
          <a:p>
            <a:pPr algn="l"/>
            <a:endParaRPr lang="en-US" b="0" i="0" dirty="0">
              <a:solidFill>
                <a:srgbClr val="111111"/>
              </a:solidFill>
              <a:effectLst/>
              <a:latin typeface="+mn-lt"/>
            </a:endParaRPr>
          </a:p>
          <a:p>
            <a:pPr marL="171450" indent="-171450" algn="l">
              <a:buFont typeface="Arial" panose="020B0604020202020204" pitchFamily="34" charset="0"/>
              <a:buChar char="•"/>
            </a:pPr>
            <a:r>
              <a:rPr lang="en-US" b="0" i="0" dirty="0">
                <a:solidFill>
                  <a:srgbClr val="111111"/>
                </a:solidFill>
                <a:effectLst/>
                <a:latin typeface="+mn-lt"/>
              </a:rPr>
              <a:t>Your payment history is the biggest one, accounting for 35% of your score</a:t>
            </a:r>
          </a:p>
          <a:p>
            <a:pPr marL="171450" indent="-171450" algn="l">
              <a:buFont typeface="Arial" panose="020B0604020202020204" pitchFamily="34" charset="0"/>
              <a:buChar char="•"/>
            </a:pPr>
            <a:r>
              <a:rPr lang="en-US" b="0" i="0" dirty="0">
                <a:solidFill>
                  <a:srgbClr val="111111"/>
                </a:solidFill>
                <a:effectLst/>
                <a:latin typeface="+mn-lt"/>
              </a:rPr>
              <a:t>The amount you owe is the next-highest factor, which looks at how much debt you have compared to your available credit</a:t>
            </a:r>
          </a:p>
          <a:p>
            <a:pPr marL="171450" indent="-171450" algn="l">
              <a:buFont typeface="Arial" panose="020B0604020202020204" pitchFamily="34" charset="0"/>
              <a:buChar char="•"/>
            </a:pPr>
            <a:r>
              <a:rPr lang="en-US" b="0" i="0" dirty="0">
                <a:solidFill>
                  <a:srgbClr val="111111"/>
                </a:solidFill>
                <a:effectLst/>
                <a:latin typeface="+mn-lt"/>
              </a:rPr>
              <a:t>The third factor is the length of your credit history </a:t>
            </a:r>
          </a:p>
          <a:p>
            <a:pPr marL="171450" indent="-171450" algn="l">
              <a:buFont typeface="Arial" panose="020B0604020202020204" pitchFamily="34" charset="0"/>
              <a:buChar char="•"/>
            </a:pPr>
            <a:r>
              <a:rPr lang="en-US" b="0" i="0" u="none" dirty="0">
                <a:solidFill>
                  <a:srgbClr val="111111"/>
                </a:solidFill>
                <a:effectLst/>
                <a:latin typeface="+mn-lt"/>
              </a:rPr>
              <a:t>Next is how many times you apply for credit. A lender may request to view your credit reports when you apply for credit, which is considered a “hard inquiry,” Hard inquiries are reflected on your credit report whether you receive the credit or not. </a:t>
            </a:r>
          </a:p>
          <a:p>
            <a:pPr marL="171450" indent="-171450" algn="l">
              <a:buFont typeface="Arial" panose="020B0604020202020204" pitchFamily="34" charset="0"/>
              <a:buChar char="•"/>
            </a:pPr>
            <a:r>
              <a:rPr lang="en-US" b="0" i="0" u="none" dirty="0">
                <a:solidFill>
                  <a:srgbClr val="111111"/>
                </a:solidFill>
                <a:effectLst/>
                <a:latin typeface="+mn-lt"/>
              </a:rPr>
              <a:t>Lastly, the types of credit you have, which looks at whether you have </a:t>
            </a:r>
            <a:r>
              <a:rPr lang="en-US" dirty="0">
                <a:solidFill>
                  <a:srgbClr val="111111"/>
                </a:solidFill>
                <a:latin typeface="+mn-lt"/>
              </a:rPr>
              <a:t>a mix</a:t>
            </a:r>
            <a:r>
              <a:rPr lang="en-US" b="0" i="0" u="none" dirty="0">
                <a:solidFill>
                  <a:srgbClr val="111111"/>
                </a:solidFill>
                <a:effectLst/>
                <a:latin typeface="+mn-lt"/>
              </a:rPr>
              <a:t> of credit like mortgages, installment loans </a:t>
            </a:r>
            <a:r>
              <a:rPr lang="en-US" dirty="0">
                <a:solidFill>
                  <a:srgbClr val="111111"/>
                </a:solidFill>
                <a:latin typeface="+mn-lt"/>
              </a:rPr>
              <a:t>(such as an</a:t>
            </a:r>
            <a:r>
              <a:rPr lang="en-US" b="0" i="0" u="none" dirty="0">
                <a:solidFill>
                  <a:srgbClr val="111111"/>
                </a:solidFill>
                <a:effectLst/>
                <a:latin typeface="+mn-lt"/>
              </a:rPr>
              <a:t> auto loan</a:t>
            </a:r>
            <a:r>
              <a:rPr lang="en-US" dirty="0">
                <a:solidFill>
                  <a:srgbClr val="111111"/>
                </a:solidFill>
                <a:latin typeface="+mn-lt"/>
              </a:rPr>
              <a:t>)</a:t>
            </a:r>
            <a:r>
              <a:rPr lang="en-US" b="0" i="0" u="none" dirty="0">
                <a:solidFill>
                  <a:srgbClr val="111111"/>
                </a:solidFill>
                <a:effectLst/>
                <a:latin typeface="+mn-lt"/>
              </a:rPr>
              <a:t> and credit cards</a:t>
            </a:r>
          </a:p>
          <a:p>
            <a:pPr marL="0" indent="0" algn="l">
              <a:buFont typeface="Arial" panose="020B0604020202020204" pitchFamily="34" charset="0"/>
              <a:buNone/>
            </a:pPr>
            <a:endParaRPr lang="en-US" b="0" i="0" dirty="0">
              <a:solidFill>
                <a:srgbClr val="11111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mn-lt"/>
              </a:rPr>
              <a:t>There are 3 main credit bureaus that provide credit scores: Equifax, Experian, and TransUnion. They collect consumers’ information and analyze it to determine </a:t>
            </a:r>
            <a:r>
              <a:rPr lang="en-US" dirty="0">
                <a:solidFill>
                  <a:srgbClr val="111111"/>
                </a:solidFill>
                <a:latin typeface="+mn-lt"/>
              </a:rPr>
              <a:t>your </a:t>
            </a:r>
            <a:r>
              <a:rPr lang="en-US" b="0" i="0" dirty="0">
                <a:solidFill>
                  <a:srgbClr val="111111"/>
                </a:solidFill>
                <a:effectLst/>
                <a:latin typeface="+mn-lt"/>
              </a:rPr>
              <a:t>score based on their own criteria. </a:t>
            </a:r>
            <a:r>
              <a:rPr lang="en-US" b="0" i="0" dirty="0">
                <a:solidFill>
                  <a:srgbClr val="333333"/>
                </a:solidFill>
                <a:effectLst/>
                <a:latin typeface="+mn-lt"/>
              </a:rPr>
              <a:t>They each assign you their own credit score, which is why your credit scores may vary.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26</a:t>
            </a:fld>
            <a:endParaRPr lang="en-US" dirty="0"/>
          </a:p>
        </p:txBody>
      </p:sp>
    </p:spTree>
    <p:extLst>
      <p:ext uri="{BB962C8B-B14F-4D97-AF65-F5344CB8AC3E}">
        <p14:creationId xmlns:p14="http://schemas.microsoft.com/office/powerpoint/2010/main" val="209078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mn-lt"/>
              </a:rPr>
              <a:t>One thing that may surprise you is that credit reports don’t actually contain your credit score. While you can’t see your credit score in a credit report, you can check your score other ways. </a:t>
            </a:r>
          </a:p>
          <a:p>
            <a:endParaRPr lang="en-US" b="0" i="0" dirty="0">
              <a:solidFill>
                <a:srgbClr val="333333"/>
              </a:solidFill>
              <a:effectLst/>
              <a:latin typeface="+mn-lt"/>
            </a:endParaRPr>
          </a:p>
          <a:p>
            <a:pPr marL="0" indent="0" algn="l">
              <a:buFont typeface="Arial" panose="020B0604020202020204" pitchFamily="34" charset="0"/>
              <a:buNone/>
            </a:pPr>
            <a:r>
              <a:rPr lang="en-US" b="0" i="0" dirty="0">
                <a:solidFill>
                  <a:srgbClr val="333333"/>
                </a:solidFill>
                <a:effectLst/>
                <a:latin typeface="+mn-lt"/>
              </a:rPr>
              <a:t>Many credit card companies, banks and other lenders offer customers their credit score. Look for yours on your monthly statements for credit cards, bank accounts or loans. You can also log into your accounts on lender websites or apps to see if you can view your score online. Don’t forget you can always call to ask if they make your score available. </a:t>
            </a:r>
          </a:p>
          <a:p>
            <a:pPr marL="171450" indent="-171450" algn="l">
              <a:buFont typeface="Arial" panose="020B0604020202020204" pitchFamily="34" charset="0"/>
              <a:buChar char="•"/>
            </a:pPr>
            <a:endParaRPr lang="en-US" b="0" i="0" dirty="0">
              <a:solidFill>
                <a:srgbClr val="333333"/>
              </a:solidFill>
              <a:effectLst/>
              <a:latin typeface="+mn-lt"/>
            </a:endParaRPr>
          </a:p>
          <a:p>
            <a:pPr marL="0" indent="0" algn="l">
              <a:buFont typeface="Arial" panose="020B0604020202020204" pitchFamily="34" charset="0"/>
              <a:buNone/>
            </a:pPr>
            <a:r>
              <a:rPr lang="en-US" b="0" i="0" dirty="0">
                <a:solidFill>
                  <a:srgbClr val="333333"/>
                </a:solidFill>
                <a:effectLst/>
                <a:latin typeface="+mn-lt"/>
              </a:rPr>
              <a:t>There are also free credit score services that make credit scores available. But avoid websites or services that claim to provide a free credit score, then ask you to sign up for a free trial or enter credit card information. You don’t need to pay for them! </a:t>
            </a:r>
          </a:p>
          <a:p>
            <a:pPr marL="0" indent="0" algn="l">
              <a:buFont typeface="Arial" panose="020B0604020202020204" pitchFamily="34" charset="0"/>
              <a:buNone/>
            </a:pPr>
            <a:endParaRPr lang="en-US"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Creditors don’t have to report to all 3 credit reporting agencies, they can report to 1, 2 or all 3. So it’s important to check all 3 credit reports, because they can be different. </a:t>
            </a:r>
          </a:p>
        </p:txBody>
      </p:sp>
      <p:sp>
        <p:nvSpPr>
          <p:cNvPr id="4" name="Slide Number Placeholder 3"/>
          <p:cNvSpPr>
            <a:spLocks noGrp="1"/>
          </p:cNvSpPr>
          <p:nvPr>
            <p:ph type="sldNum" sz="quarter" idx="5"/>
          </p:nvPr>
        </p:nvSpPr>
        <p:spPr/>
        <p:txBody>
          <a:bodyPr/>
          <a:lstStyle/>
          <a:p>
            <a:fld id="{C4017EC0-A253-4597-A6B1-1C01674A0538}" type="slidenum">
              <a:rPr lang="en-US" smtClean="0"/>
              <a:t>27</a:t>
            </a:fld>
            <a:endParaRPr lang="en-US" dirty="0"/>
          </a:p>
        </p:txBody>
      </p:sp>
    </p:spTree>
    <p:extLst>
      <p:ext uri="{BB962C8B-B14F-4D97-AF65-F5344CB8AC3E}">
        <p14:creationId xmlns:p14="http://schemas.microsoft.com/office/powerpoint/2010/main" val="41152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You can’t raise your credit score by 100 points overnight but you can work to build it up over time. Having a strategy and sticking with it can help you get there. </a:t>
            </a:r>
          </a:p>
          <a:p>
            <a:endParaRPr lang="en-US" b="0" dirty="0">
              <a:latin typeface="+mn-lt"/>
            </a:endParaRPr>
          </a:p>
          <a:p>
            <a:r>
              <a:rPr lang="en-US" b="0" dirty="0">
                <a:latin typeface="+mn-lt"/>
              </a:rPr>
              <a:t>The most important thing is to manage your credit responsibly over time. In addition: </a:t>
            </a:r>
          </a:p>
          <a:p>
            <a:endParaRPr lang="en-US" b="0" dirty="0">
              <a:latin typeface="+mn-lt"/>
            </a:endParaRPr>
          </a:p>
          <a:p>
            <a:pPr marL="171450" indent="-171450">
              <a:buFont typeface="Arial" panose="020B0604020202020204" pitchFamily="34" charset="0"/>
              <a:buChar char="•"/>
            </a:pPr>
            <a:r>
              <a:rPr lang="en-US" b="0" dirty="0">
                <a:latin typeface="+mn-lt"/>
              </a:rPr>
              <a:t>Check your credit reports and look for errors. You can dispute them, which can help raise your credit score. We’ll talk about how to do that in a minute. </a:t>
            </a:r>
          </a:p>
          <a:p>
            <a:pPr marL="171450" indent="-171450">
              <a:buFont typeface="Arial" panose="020B0604020202020204" pitchFamily="34" charset="0"/>
              <a:buChar char="•"/>
            </a:pPr>
            <a:r>
              <a:rPr lang="en-US" b="0" dirty="0">
                <a:latin typeface="+mn-lt"/>
              </a:rPr>
              <a:t>Catch up on any overdue payments you have. </a:t>
            </a:r>
          </a:p>
          <a:p>
            <a:pPr marL="171450" indent="-171450">
              <a:buFont typeface="Arial" panose="020B0604020202020204" pitchFamily="34" charset="0"/>
              <a:buChar char="•"/>
            </a:pPr>
            <a:r>
              <a:rPr lang="en-US" b="0" dirty="0">
                <a:latin typeface="+mn-lt"/>
              </a:rPr>
              <a:t>In general, keep your credit card balances low compared to the amount of available credit you have. Aim to use only 30% of your available credit. </a:t>
            </a:r>
          </a:p>
          <a:p>
            <a:pPr marL="171450" indent="-171450">
              <a:buFont typeface="Arial" panose="020B0604020202020204" pitchFamily="34" charset="0"/>
              <a:buChar char="•"/>
            </a:pPr>
            <a:r>
              <a:rPr lang="en-US" b="0" dirty="0">
                <a:latin typeface="+mn-lt"/>
              </a:rPr>
              <a:t>Pay your bills on time. Setting up automatic bill payments or setting payment reminders can help. Once a payment goes 30 days past due, that’s when it can be reported on your credit report. Something can stay on your report for up to 7 years from the date of your first missed payment. Don’t apply for new credit you don’t need. Opening too many credit accounts at once can also hurt your score.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rPr>
              <a:t>Try to have a variety of credit, </a:t>
            </a:r>
            <a:r>
              <a:rPr lang="en-US" b="0" i="0" u="none" dirty="0">
                <a:solidFill>
                  <a:srgbClr val="111111"/>
                </a:solidFill>
                <a:effectLst/>
                <a:latin typeface="+mn-lt"/>
              </a:rPr>
              <a:t>such as a mortgage, installment loans </a:t>
            </a:r>
            <a:r>
              <a:rPr lang="en-US" dirty="0">
                <a:solidFill>
                  <a:srgbClr val="111111"/>
                </a:solidFill>
                <a:latin typeface="+mn-lt"/>
              </a:rPr>
              <a:t>(for example, an</a:t>
            </a:r>
            <a:r>
              <a:rPr lang="en-US" b="0" i="0" u="none" dirty="0">
                <a:solidFill>
                  <a:srgbClr val="111111"/>
                </a:solidFill>
                <a:effectLst/>
                <a:latin typeface="+mn-lt"/>
              </a:rPr>
              <a:t> auto loan</a:t>
            </a:r>
            <a:r>
              <a:rPr lang="en-US" dirty="0">
                <a:solidFill>
                  <a:srgbClr val="111111"/>
                </a:solidFill>
                <a:latin typeface="+mn-lt"/>
              </a:rPr>
              <a:t>)</a:t>
            </a:r>
            <a:r>
              <a:rPr lang="en-US" b="0" i="0" u="none" dirty="0">
                <a:solidFill>
                  <a:srgbClr val="111111"/>
                </a:solidFill>
                <a:effectLst/>
                <a:latin typeface="+mn-lt"/>
              </a:rPr>
              <a:t> and credit cards</a:t>
            </a:r>
          </a:p>
          <a:p>
            <a:endParaRPr lang="en-US" b="0" dirty="0">
              <a:latin typeface="+mn-lt"/>
            </a:endParaRPr>
          </a:p>
          <a:p>
            <a:r>
              <a:rPr lang="en-US" b="0" dirty="0">
                <a:latin typeface="+mn-lt"/>
              </a:rPr>
              <a:t>There can be lag time between when you take these actions and your credit score starts to raise, especially because it takes time for the lenders to report your actions to the credit bureaus. Keep going and you will eventually see results!</a:t>
            </a:r>
          </a:p>
          <a:p>
            <a:endParaRPr lang="en-US" b="0" dirty="0">
              <a:latin typeface="+mn-lt"/>
            </a:endParaRPr>
          </a:p>
          <a:p>
            <a:pPr algn="l"/>
            <a:endParaRPr lang="en-US"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dirty="0"/>
          </a:p>
        </p:txBody>
      </p:sp>
    </p:spTree>
    <p:extLst>
      <p:ext uri="{BB962C8B-B14F-4D97-AF65-F5344CB8AC3E}">
        <p14:creationId xmlns:p14="http://schemas.microsoft.com/office/powerpoint/2010/main" val="3246570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If you’re just starting out and don’t have credit yet, or you want to re-establish credit, there are ways you can build it.</a:t>
            </a:r>
          </a:p>
          <a:p>
            <a:endParaRPr lang="en-US" dirty="0">
              <a:latin typeface="+mn-lt"/>
            </a:endParaRPr>
          </a:p>
          <a:p>
            <a:pPr marL="171450" indent="-171450">
              <a:buFont typeface="Arial" panose="020B0604020202020204" pitchFamily="34" charset="0"/>
              <a:buChar char="•"/>
            </a:pPr>
            <a:r>
              <a:rPr lang="en-US" dirty="0">
                <a:latin typeface="+mn-lt"/>
              </a:rPr>
              <a:t>One is to become an authorized user on someone else’s credit card who has good credit, like a spouse or relative. You don’t have to use the card in order for their positive payment history to help create positive credit for you. Just keep in mind that it’s important to either not use the card or to pay for any purchases you make, so it doesn’t negatively impact </a:t>
            </a:r>
            <a:r>
              <a:rPr lang="en-US" b="1" dirty="0">
                <a:latin typeface="+mn-lt"/>
              </a:rPr>
              <a:t>their</a:t>
            </a:r>
            <a:r>
              <a:rPr lang="en-US" dirty="0">
                <a:latin typeface="+mn-lt"/>
              </a:rPr>
              <a:t> credit score.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You can also report your rent and utility payments to the credit bureaus or have a rent-reporting service do it for you. This can show a reliable history of on-time payments. </a:t>
            </a:r>
            <a:r>
              <a:rPr lang="en-US" b="0" i="0" dirty="0">
                <a:solidFill>
                  <a:srgbClr val="000000"/>
                </a:solidFill>
                <a:effectLst/>
                <a:latin typeface="+mn-lt"/>
              </a:rPr>
              <a:t>Some rent-reporting services are free and others cost money, so check details. Some landlords may also provide this service as a courtesy.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A third option is to take out a credit-builder loan – a small loan you take out to show you can reliably repay it. These are good for people with no or low credit and are typically offered by smaller lenders like </a:t>
            </a:r>
            <a:r>
              <a:rPr lang="en-US" b="0" i="0" dirty="0">
                <a:solidFill>
                  <a:srgbClr val="333333"/>
                </a:solidFill>
                <a:effectLst/>
                <a:latin typeface="+mn-lt"/>
              </a:rPr>
              <a:t>credit unions or online lenders. The amounts are </a:t>
            </a:r>
            <a:r>
              <a:rPr lang="en-US" dirty="0">
                <a:latin typeface="+mn-lt"/>
              </a:rPr>
              <a:t>usually between $300 and $1,000. Missing payments can actually damage your credit rather than help it, so be certain you can repay a loan before taking one.</a:t>
            </a:r>
          </a:p>
          <a:p>
            <a:pPr algn="l"/>
            <a:endParaRPr lang="en-US" dirty="0">
              <a:latin typeface="+mn-lt"/>
            </a:endParaRPr>
          </a:p>
          <a:p>
            <a:pPr marL="171450" indent="-171450" algn="l">
              <a:buFont typeface="Arial" panose="020B0604020202020204" pitchFamily="34" charset="0"/>
              <a:buChar char="•"/>
            </a:pPr>
            <a:r>
              <a:rPr lang="en-US" dirty="0">
                <a:latin typeface="+mn-lt"/>
              </a:rPr>
              <a:t>Lastly, you could open a secured credit card. You deposit money with a lender to cover purchases you make with the card. There may be small fees for using a secured card, but the purpose is to create a positive credit history that can boost your score. It’s very important that you have enough money deposited to cover any purchases you make. If the lender has to cover purchases there isn’t enough money for, it can damage your credit. </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dirty="0"/>
          </a:p>
        </p:txBody>
      </p:sp>
    </p:spTree>
    <p:extLst>
      <p:ext uri="{BB962C8B-B14F-4D97-AF65-F5344CB8AC3E}">
        <p14:creationId xmlns:p14="http://schemas.microsoft.com/office/powerpoint/2010/main" val="412712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important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333333"/>
                </a:solidFill>
                <a:effectLst/>
                <a:latin typeface="+mn-lt"/>
              </a:rPr>
              <a:t>It’s </a:t>
            </a:r>
            <a:r>
              <a:rPr lang="en-US" sz="1200" b="0" i="0" dirty="0">
                <a:solidFill>
                  <a:srgbClr val="111111"/>
                </a:solidFill>
                <a:effectLst/>
                <a:latin typeface="+mn-lt"/>
              </a:rPr>
              <a:t>a good idea to review your credit reports </a:t>
            </a:r>
            <a:r>
              <a:rPr lang="en-US" sz="1200" dirty="0">
                <a:solidFill>
                  <a:srgbClr val="111111"/>
                </a:solidFill>
                <a:latin typeface="+mn-lt"/>
              </a:rPr>
              <a:t>annually</a:t>
            </a:r>
            <a:r>
              <a:rPr lang="en-US" sz="1200" b="0" i="0" dirty="0">
                <a:solidFill>
                  <a:srgbClr val="111111"/>
                </a:solidFill>
                <a:effectLst/>
                <a:latin typeface="+mn-lt"/>
              </a:rPr>
              <a:t>. Because each of the three agencies has its own information, you should review all 3. You can </a:t>
            </a:r>
            <a:r>
              <a:rPr lang="en-US" sz="1200" dirty="0">
                <a:solidFill>
                  <a:srgbClr val="111111"/>
                </a:solidFill>
                <a:latin typeface="+mn-lt"/>
              </a:rPr>
              <a:t>get a</a:t>
            </a:r>
            <a:r>
              <a:rPr lang="en-US" sz="1200" b="0" i="0" dirty="0">
                <a:solidFill>
                  <a:srgbClr val="111111"/>
                </a:solidFill>
                <a:effectLst/>
                <a:latin typeface="+mn-lt"/>
              </a:rPr>
              <a:t> free report </a:t>
            </a:r>
            <a:r>
              <a:rPr lang="en-US" sz="1200" dirty="0">
                <a:solidFill>
                  <a:srgbClr val="111111"/>
                </a:solidFill>
                <a:latin typeface="+mn-lt"/>
              </a:rPr>
              <a:t>from them every year by visiting annualcreditreport.com, calling the 800 number you see here or sending a written request to these addresses.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111111"/>
                </a:solidFill>
                <a:latin typeface="+mn-lt"/>
              </a:rPr>
              <a:t>You can dispute an error with the bureau that has the error in its report. They are required to correct incorrect or incomplete information in your report for free.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111111"/>
                </a:solidFill>
                <a:latin typeface="+mn-lt"/>
              </a:rPr>
              <a:t>Each of the credit bureaus has its own dispute process. To get started, visit their websites, call or send a request in writing. Use their forms and process to let them know what you believe the mistake is. Include copies of any documents that support your claim, and keep records of the dates you provide information and what you provide.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111111"/>
                </a:solidFill>
                <a:latin typeface="+mn-lt"/>
              </a:rPr>
              <a:t>You can dispute an error with the bureau that has an error on your report. They are required to respond within 30 to 45 business days. </a:t>
            </a:r>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dirty="0"/>
          </a:p>
        </p:txBody>
      </p:sp>
    </p:spTree>
    <p:extLst>
      <p:ext uri="{BB962C8B-B14F-4D97-AF65-F5344CB8AC3E}">
        <p14:creationId xmlns:p14="http://schemas.microsoft.com/office/powerpoint/2010/main" val="1675923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mn-lt"/>
                <a:cs typeface="Arial" panose="020B0604020202020204" pitchFamily="34" charset="0"/>
              </a:rPr>
              <a:t>&lt;OPTIONAL – Applicable for Public &amp; Institutional sector participants only&gt;</a:t>
            </a:r>
          </a:p>
          <a:p>
            <a:endParaRPr lang="en-US" sz="1200" kern="1200" dirty="0">
              <a:solidFill>
                <a:schemeClr val="tx1"/>
              </a:solidFill>
              <a:effectLst/>
              <a:latin typeface="+mn-lt"/>
              <a:ea typeface="+mn-ea"/>
              <a:cs typeface="+mn-cs"/>
            </a:endParaRPr>
          </a:p>
          <a:p>
            <a:r>
              <a:rPr lang="en-US" dirty="0">
                <a:latin typeface="+mn-lt"/>
              </a:rPr>
              <a:t>Now that you know more about creating healthy financial habits, including saving for goals like retirement, you can start improving your financial wellness. Here are some steps you can take right away: </a:t>
            </a:r>
          </a:p>
          <a:p>
            <a:endParaRPr lang="en-US" dirty="0">
              <a:latin typeface="+mn-lt"/>
            </a:endParaRPr>
          </a:p>
          <a:p>
            <a:pPr marL="171450" indent="-171450">
              <a:buFont typeface="Arial" panose="020B0604020202020204" pitchFamily="34" charset="0"/>
              <a:buChar char="•"/>
            </a:pPr>
            <a:r>
              <a:rPr lang="en-US" dirty="0">
                <a:latin typeface="+mn-lt"/>
              </a:rPr>
              <a:t>First, be sure you’re enrolled in your retirement plan. You don't want to miss out on this important benefit, which can enhance your financial well-being now and down the road.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n-US" dirty="0">
                <a:latin typeface="+mn-lt"/>
                <a:cs typeface="Calibri"/>
              </a:rPr>
              <a:t>Create a budget. That’s the foundation for everything we talked about. You can find budgeting resources, including a worksheet, on our website at &lt;&lt;nrsforu.com/budgeting&gt;&gt;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To determine how much to save for retirement, use </a:t>
            </a:r>
            <a:r>
              <a:rPr lang="en-US" dirty="0">
                <a:latin typeface="+mn-lt"/>
              </a:rPr>
              <a:t>My Interactive Retirement Planner in your account</a:t>
            </a:r>
            <a:r>
              <a:rPr lang="en-US" sz="1200" kern="1200" dirty="0">
                <a:solidFill>
                  <a:schemeClr val="tx1"/>
                </a:solidFill>
                <a:effectLst/>
                <a:latin typeface="+mn-lt"/>
                <a:ea typeface="+mn-ea"/>
                <a:cs typeface="+mn-cs"/>
              </a:rPr>
              <a:t>. </a:t>
            </a:r>
            <a:r>
              <a:rPr lang="en-US" dirty="0">
                <a:latin typeface="+mn-lt"/>
              </a:rPr>
              <a:t>It can help you set goals, check your progress and make changes to stay on track.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Paying yourself first will help you stick with saving, like we talked about. Log in to set up or increase your contributions to </a:t>
            </a:r>
            <a:r>
              <a:rPr lang="en-US" sz="1200" kern="1200" dirty="0">
                <a:solidFill>
                  <a:schemeClr val="tx1"/>
                </a:solidFill>
                <a:effectLst/>
                <a:latin typeface="+mn-lt"/>
                <a:ea typeface="+mn-ea"/>
                <a:cs typeface="+mn-cs"/>
              </a:rPr>
              <a:t>help you stay on track. If you’re curious how increasing your contributions could affect your take-home pay, use the</a:t>
            </a:r>
            <a:r>
              <a:rPr lang="en-US" dirty="0">
                <a:latin typeface="+mn-lt"/>
              </a:rPr>
              <a:t> Paycheck</a:t>
            </a:r>
            <a:r>
              <a:rPr lang="en-US" sz="1200" kern="1200" dirty="0">
                <a:solidFill>
                  <a:schemeClr val="tx1"/>
                </a:solidFill>
                <a:effectLst/>
                <a:latin typeface="+mn-lt"/>
                <a:ea typeface="+mn-ea"/>
                <a:cs typeface="+mn-cs"/>
              </a:rPr>
              <a:t> Impact Calculator on your plan’s website under Tools &amp; Calculators. </a:t>
            </a:r>
            <a:r>
              <a:rPr lang="en-US" dirty="0">
                <a:latin typeface="+mn-lt"/>
              </a:rPr>
              <a:t>If your contributions are made pre-tax, the impact may be less than you think!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u="sng" dirty="0">
              <a:solidFill>
                <a:srgbClr val="0563C1"/>
              </a:solidFill>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If your plan offers a feature called auto-increase, you can choose to have your contributions automatically go up by a set amount each year. If it’s available, your plan may enroll you by default or allow you to select it as an option. If not, you can also choose a date on your calendar to increase them each year.</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dirty="0"/>
          </a:p>
        </p:txBody>
      </p:sp>
    </p:spTree>
    <p:extLst>
      <p:ext uri="{BB962C8B-B14F-4D97-AF65-F5344CB8AC3E}">
        <p14:creationId xmlns:p14="http://schemas.microsoft.com/office/powerpoint/2010/main" val="2121937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mn-lt"/>
                <a:cs typeface="Arial" panose="020B0604020202020204" pitchFamily="34" charset="0"/>
              </a:rPr>
              <a:t>&lt;OPTIONAL – Applicable for Emerging Markets sector KEYNOTE participants only&gt;</a:t>
            </a:r>
          </a:p>
          <a:p>
            <a:endParaRPr lang="en-US" sz="1200" kern="1200" dirty="0">
              <a:solidFill>
                <a:schemeClr val="tx1"/>
              </a:solidFill>
              <a:effectLst/>
              <a:latin typeface="+mn-lt"/>
              <a:ea typeface="+mn-ea"/>
              <a:cs typeface="+mn-cs"/>
            </a:endParaRPr>
          </a:p>
          <a:p>
            <a:r>
              <a:rPr lang="en-US" dirty="0">
                <a:latin typeface="+mn-lt"/>
              </a:rPr>
              <a:t>Now that you know more creating healthy financial habits, including saving for goals like retirement, you can start improving your financial wellness. Here are some steps you can take right away: </a:t>
            </a:r>
          </a:p>
          <a:p>
            <a:endParaRPr lang="en-US" dirty="0">
              <a:latin typeface="+mn-lt"/>
            </a:endParaRPr>
          </a:p>
          <a:p>
            <a:pPr marL="171450" indent="-171450">
              <a:buFont typeface="Arial" panose="020B0604020202020204" pitchFamily="34" charset="0"/>
              <a:buChar char="•"/>
            </a:pPr>
            <a:r>
              <a:rPr lang="en-US" dirty="0">
                <a:latin typeface="+mn-lt"/>
              </a:rPr>
              <a:t>First, be sure you’re enrolled in your retirement plan. You don't want to miss out on this important benefit, which can enhance your financial well-being now and down the road.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n-US" dirty="0">
                <a:latin typeface="+mn-lt"/>
                <a:cs typeface="Calibri"/>
              </a:rPr>
              <a:t>Create a budget. That’s the foundation for everything else we talked about. You can find budgeting resources on our website at &lt;&lt;nationwide.com/mybudget&gt;&gt;&gt;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To determine how much to save for retirement, use </a:t>
            </a:r>
            <a:r>
              <a:rPr lang="en-US" dirty="0">
                <a:latin typeface="+mn-lt"/>
              </a:rPr>
              <a:t>My Interactive Retirement Planner in your account</a:t>
            </a:r>
            <a:r>
              <a:rPr lang="en-US" sz="1200" kern="1200" dirty="0">
                <a:solidFill>
                  <a:schemeClr val="tx1"/>
                </a:solidFill>
                <a:effectLst/>
                <a:latin typeface="+mn-lt"/>
                <a:ea typeface="+mn-ea"/>
                <a:cs typeface="+mn-cs"/>
              </a:rPr>
              <a:t>. </a:t>
            </a:r>
            <a:r>
              <a:rPr lang="en-US" dirty="0">
                <a:latin typeface="+mn-lt"/>
              </a:rPr>
              <a:t>It can help you set goals, check your progress and make changes to stay on track.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Paying yourself first will help you stick with saving, like we talked about. Set up or increase your contributions to your retirement plan to </a:t>
            </a:r>
            <a:r>
              <a:rPr lang="en-US" sz="1200" kern="1200" dirty="0">
                <a:solidFill>
                  <a:schemeClr val="tx1"/>
                </a:solidFill>
                <a:effectLst/>
                <a:latin typeface="+mn-lt"/>
                <a:ea typeface="+mn-ea"/>
                <a:cs typeface="+mn-cs"/>
              </a:rPr>
              <a:t>help you stay on track. If you’re curious how increasing your contributions could affect your take-home pay, use the</a:t>
            </a:r>
            <a:r>
              <a:rPr lang="en-US" dirty="0">
                <a:latin typeface="+mn-lt"/>
              </a:rPr>
              <a:t> Paycheck</a:t>
            </a:r>
            <a:r>
              <a:rPr lang="en-US" sz="1200" kern="1200" dirty="0">
                <a:solidFill>
                  <a:schemeClr val="tx1"/>
                </a:solidFill>
                <a:effectLst/>
                <a:latin typeface="+mn-lt"/>
                <a:ea typeface="+mn-ea"/>
                <a:cs typeface="+mn-cs"/>
              </a:rPr>
              <a:t> Impact Calculator on your plan’s website under Tools &amp; Calculators. </a:t>
            </a:r>
            <a:r>
              <a:rPr lang="en-US" dirty="0">
                <a:latin typeface="+mn-lt"/>
              </a:rPr>
              <a:t>If your contributions are made pre-tax, the impact may be less than you think!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If your plan offers a feature called auto-increase, you can choose to have your contributions automatically go up by a set amount each year. If it’s available, your plan may enroll you by default or allow you to select it as an option. If not, you can also choose a date on your calendar to increase them each year.</a:t>
            </a:r>
          </a:p>
        </p:txBody>
      </p:sp>
      <p:sp>
        <p:nvSpPr>
          <p:cNvPr id="4" name="Slide Number Placeholder 3"/>
          <p:cNvSpPr>
            <a:spLocks noGrp="1"/>
          </p:cNvSpPr>
          <p:nvPr>
            <p:ph type="sldNum" sz="quarter" idx="5"/>
          </p:nvPr>
        </p:nvSpPr>
        <p:spPr/>
        <p:txBody>
          <a:bodyPr/>
          <a:lstStyle/>
          <a:p>
            <a:fld id="{C4017EC0-A253-4597-A6B1-1C01674A0538}" type="slidenum">
              <a:rPr lang="en-US" smtClean="0"/>
              <a:t>32</a:t>
            </a:fld>
            <a:endParaRPr lang="en-US" dirty="0"/>
          </a:p>
        </p:txBody>
      </p:sp>
    </p:spTree>
    <p:extLst>
      <p:ext uri="{BB962C8B-B14F-4D97-AF65-F5344CB8AC3E}">
        <p14:creationId xmlns:p14="http://schemas.microsoft.com/office/powerpoint/2010/main" val="2545411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mn-lt"/>
                <a:cs typeface="Arial" panose="020B0604020202020204" pitchFamily="34" charset="0"/>
              </a:rPr>
              <a:t>&lt;OPTIONAL – Applicable for Emerging Markets sector SS&amp;C participants only&gt;</a:t>
            </a:r>
          </a:p>
          <a:p>
            <a:endParaRPr lang="en-US" sz="1200" kern="1200" dirty="0">
              <a:solidFill>
                <a:schemeClr val="tx1"/>
              </a:solidFill>
              <a:effectLst/>
              <a:latin typeface="+mn-lt"/>
              <a:ea typeface="+mn-ea"/>
              <a:cs typeface="+mn-cs"/>
            </a:endParaRPr>
          </a:p>
          <a:p>
            <a:r>
              <a:rPr lang="en-US" dirty="0">
                <a:latin typeface="+mn-lt"/>
              </a:rPr>
              <a:t>Now that you know more creating healthy financial habits, including saving for goals like retirement, you can start improving your financial wellness. Here are some steps you can take right away: </a:t>
            </a:r>
          </a:p>
          <a:p>
            <a:endParaRPr lang="en-US" dirty="0">
              <a:latin typeface="+mn-lt"/>
            </a:endParaRPr>
          </a:p>
          <a:p>
            <a:pPr marL="171450" indent="-171450">
              <a:buFont typeface="Arial" panose="020B0604020202020204" pitchFamily="34" charset="0"/>
              <a:buChar char="•"/>
            </a:pPr>
            <a:r>
              <a:rPr lang="en-US" dirty="0">
                <a:latin typeface="+mn-lt"/>
              </a:rPr>
              <a:t>First, be sure you’re enrolled in your retirement plan. You don't want to miss out on this important benefit, which can enhance your financial well-being now and down the road.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n-US" dirty="0">
                <a:latin typeface="+mn-lt"/>
                <a:cs typeface="Calibri"/>
              </a:rPr>
              <a:t>Create a budget. That’s the foundation for everything else we talked about. You can find budgeting resources on our website at &lt;&lt;nationwide.com/budgeting&gt;&gt;&gt;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n-US" sz="1200" kern="1200" dirty="0">
                <a:solidFill>
                  <a:schemeClr val="tx1"/>
                </a:solidFill>
                <a:effectLst/>
                <a:latin typeface="+mn-lt"/>
                <a:ea typeface="+mn-ea"/>
                <a:cs typeface="+mn-cs"/>
              </a:rPr>
              <a:t>To determine how much to save for retirement, use </a:t>
            </a:r>
            <a:r>
              <a:rPr lang="en-US" dirty="0">
                <a:latin typeface="+mn-lt"/>
              </a:rPr>
              <a:t>My Retirement Goals in your account</a:t>
            </a:r>
            <a:r>
              <a:rPr lang="en-US" sz="1200" kern="1200" dirty="0">
                <a:solidFill>
                  <a:schemeClr val="tx1"/>
                </a:solidFill>
                <a:effectLst/>
                <a:latin typeface="+mn-lt"/>
                <a:ea typeface="+mn-ea"/>
                <a:cs typeface="+mn-cs"/>
              </a:rPr>
              <a:t>. </a:t>
            </a:r>
            <a:r>
              <a:rPr lang="en-US" dirty="0">
                <a:latin typeface="+mn-lt"/>
              </a:rPr>
              <a:t>It can help you set goals, check your progress and make changes to stay on track.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Paying yourself first will help you stick with saving, like we talked about. Set up or increase your contributions to your retirement plan to </a:t>
            </a:r>
            <a:r>
              <a:rPr lang="en-US" sz="1200" kern="1200" dirty="0">
                <a:solidFill>
                  <a:schemeClr val="tx1"/>
                </a:solidFill>
                <a:effectLst/>
                <a:latin typeface="+mn-lt"/>
                <a:ea typeface="+mn-ea"/>
                <a:cs typeface="+mn-cs"/>
              </a:rPr>
              <a:t>help you stay on track. If you’re curious how increasing your contributions could affect your take-home pay, use the</a:t>
            </a:r>
            <a:r>
              <a:rPr lang="en-US" dirty="0">
                <a:latin typeface="+mn-lt"/>
              </a:rPr>
              <a:t> Paycheck</a:t>
            </a:r>
            <a:r>
              <a:rPr lang="en-US" sz="1200" kern="1200" dirty="0">
                <a:solidFill>
                  <a:schemeClr val="tx1"/>
                </a:solidFill>
                <a:effectLst/>
                <a:latin typeface="+mn-lt"/>
                <a:ea typeface="+mn-ea"/>
                <a:cs typeface="+mn-cs"/>
              </a:rPr>
              <a:t> Impact Calculator on your plan’s website under Tools &amp; Calculators. </a:t>
            </a:r>
            <a:r>
              <a:rPr lang="en-US" dirty="0">
                <a:latin typeface="+mn-lt"/>
              </a:rPr>
              <a:t>If your contributions are made pre-tax, the impact may be less than you think!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If your plan offers a feature called auto-increase, you can choose to have your contributions automatically go up by a set amount each year. If it’s available, your plan may enroll you by default or allow you to select it as an option. If not, you can also choose a date on your calendar to increase them each year.</a:t>
            </a: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dirty="0"/>
          </a:p>
        </p:txBody>
      </p:sp>
    </p:spTree>
    <p:extLst>
      <p:ext uri="{BB962C8B-B14F-4D97-AF65-F5344CB8AC3E}">
        <p14:creationId xmlns:p14="http://schemas.microsoft.com/office/powerpoint/2010/main" val="2081123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n-US" sz="1200" dirty="0">
                <a:latin typeface="+mn-lt"/>
                <a:cs typeface="Arial" panose="020B0604020202020204" pitchFamily="34" charset="0"/>
              </a:rPr>
              <a:t>Questions? </a:t>
            </a:r>
          </a:p>
        </p:txBody>
      </p:sp>
    </p:spTree>
    <p:extLst>
      <p:ext uri="{BB962C8B-B14F-4D97-AF65-F5344CB8AC3E}">
        <p14:creationId xmlns:p14="http://schemas.microsoft.com/office/powerpoint/2010/main" val="129273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dirty="0"/>
          </a:p>
        </p:txBody>
      </p:sp>
    </p:spTree>
    <p:extLst>
      <p:ext uri="{BB962C8B-B14F-4D97-AF65-F5344CB8AC3E}">
        <p14:creationId xmlns:p14="http://schemas.microsoft.com/office/powerpoint/2010/main" val="2393896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36</a:t>
            </a:fld>
            <a:endParaRPr lang="en-US"/>
          </a:p>
        </p:txBody>
      </p:sp>
    </p:spTree>
    <p:extLst>
      <p:ext uri="{BB962C8B-B14F-4D97-AF65-F5344CB8AC3E}">
        <p14:creationId xmlns:p14="http://schemas.microsoft.com/office/powerpoint/2010/main" val="2453969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37</a:t>
            </a:fld>
            <a:endParaRPr lang="en-US"/>
          </a:p>
        </p:txBody>
      </p:sp>
    </p:spTree>
    <p:extLst>
      <p:ext uri="{BB962C8B-B14F-4D97-AF65-F5344CB8AC3E}">
        <p14:creationId xmlns:p14="http://schemas.microsoft.com/office/powerpoint/2010/main" val="250877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0337"/>
          </a:xfrm>
        </p:spPr>
      </p:sp>
      <p:sp>
        <p:nvSpPr>
          <p:cNvPr id="3" name="Notes Placeholder 2"/>
          <p:cNvSpPr>
            <a:spLocks noGrp="1"/>
          </p:cNvSpPr>
          <p:nvPr>
            <p:ph type="body" idx="1"/>
          </p:nvPr>
        </p:nvSpPr>
        <p:spPr>
          <a:xfrm>
            <a:off x="314960" y="3158172"/>
            <a:ext cx="6207759" cy="5600700"/>
          </a:xfrm>
          <a:prstGeom prst="rect">
            <a:avLst/>
          </a:prstGeom>
        </p:spPr>
        <p:txBody>
          <a:bodyPr/>
          <a:lstStyle/>
          <a:p>
            <a:pPr lvl="0">
              <a:defRPr/>
            </a:pPr>
            <a:r>
              <a:rPr lang="en-US" sz="1200" dirty="0">
                <a:latin typeface="+mn-lt"/>
                <a:cs typeface="Arial" panose="020B0604020202020204" pitchFamily="34" charset="0"/>
              </a:rPr>
              <a:t>&lt;OPTIONAL PAGE – May be removed if not needed&gt;</a:t>
            </a:r>
          </a:p>
          <a:p>
            <a:pPr lvl="0">
              <a:defRPr/>
            </a:pPr>
            <a:endParaRPr lang="en-US" sz="1200" dirty="0">
              <a:latin typeface="+mn-lt"/>
              <a:cs typeface="Arial" panose="020B0604020202020204" pitchFamily="34" charset="0"/>
            </a:endParaRPr>
          </a:p>
          <a:p>
            <a:pPr lvl="0">
              <a:defRPr/>
            </a:pPr>
            <a:r>
              <a:rPr lang="en-US" sz="1200" dirty="0">
                <a:latin typeface="+mn-lt"/>
                <a:cs typeface="Arial" panose="020B0604020202020204" pitchFamily="34" charset="0"/>
              </a:rPr>
              <a:t>I’m &lt;NAME&gt; and I’m a &lt;TITLE&gt; at Nationwide. Nationwide is the recordkeeper for your company’s employer-sponsored retirement plan. </a:t>
            </a:r>
            <a:endParaRPr lang="en-US" sz="1200" dirty="0">
              <a:latin typeface="+mn-lt"/>
              <a:ea typeface="Times New Roman" panose="02020603050405020304" pitchFamily="18" charset="0"/>
              <a:cs typeface="Arial" panose="020B0604020202020204" pitchFamily="34" charset="0"/>
            </a:endParaRPr>
          </a:p>
          <a:p>
            <a:pPr lvl="0">
              <a:defRPr/>
            </a:pPr>
            <a:endParaRPr lang="en-US" sz="1200" dirty="0">
              <a:latin typeface="+mn-lt"/>
              <a:ea typeface="Times New Roman" panose="02020603050405020304" pitchFamily="18" charset="0"/>
              <a:cs typeface="Arial" panose="020B0604020202020204" pitchFamily="34" charset="0"/>
            </a:endParaRPr>
          </a:p>
          <a:p>
            <a:pPr lvl="0">
              <a:defRPr/>
            </a:pPr>
            <a:r>
              <a:rPr lang="en-US" sz="1200" dirty="0">
                <a:latin typeface="+mn-lt"/>
                <a:ea typeface="Times New Roman" panose="02020603050405020304" pitchFamily="18" charset="0"/>
                <a:cs typeface="Arial" panose="020B0604020202020204" pitchFamily="34" charset="0"/>
              </a:rPr>
              <a:t>We’ve grown from a small mutual auto insurance company to one of the largest insurance and financial services companies in the United States. Our mission has never been clearer: to protect people, businesses and futures with extraordinary care. And that’s why we’re here today.</a:t>
            </a:r>
          </a:p>
        </p:txBody>
      </p:sp>
    </p:spTree>
    <p:extLst>
      <p:ext uri="{BB962C8B-B14F-4D97-AF65-F5344CB8AC3E}">
        <p14:creationId xmlns:p14="http://schemas.microsoft.com/office/powerpoint/2010/main" val="231901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3"/>
            <a:ext cx="6197600" cy="5652833"/>
          </a:xfrm>
        </p:spPr>
        <p:txBody>
          <a:bodyPr/>
          <a:lstStyle/>
          <a:p>
            <a:pPr lvl="0">
              <a:defRPr/>
            </a:pPr>
            <a:r>
              <a:rPr lang="en-US" sz="1200" dirty="0">
                <a:latin typeface="+mn-lt"/>
                <a:cs typeface="Arial" panose="020B0604020202020204" pitchFamily="34" charset="0"/>
              </a:rPr>
              <a:t>&lt;OPTIONAL PAGE – May be removed if not needed&gt;</a:t>
            </a:r>
          </a:p>
          <a:p>
            <a:pPr lvl="0">
              <a:defRPr/>
            </a:pPr>
            <a:endParaRPr lang="en-US" sz="1200" dirty="0">
              <a:latin typeface="+mn-lt"/>
              <a:cs typeface="Arial" panose="020B0604020202020204" pitchFamily="34" charset="0"/>
            </a:endParaRPr>
          </a:p>
          <a:p>
            <a:pPr lvl="0">
              <a:defRPr/>
            </a:pPr>
            <a:r>
              <a:rPr lang="en-US" sz="1200" dirty="0">
                <a:latin typeface="+mn-lt"/>
                <a:cs typeface="Arial" panose="020B0604020202020204" pitchFamily="34" charset="0"/>
              </a:rPr>
              <a:t>I’m &lt;NAME&gt; and I’m a &lt;TITLE&gt; at &lt;FIRM&gt;. </a:t>
            </a:r>
          </a:p>
          <a:p>
            <a:pPr lvl="0">
              <a:defRPr/>
            </a:pPr>
            <a:endParaRPr lang="en-US" sz="1200" dirty="0">
              <a:latin typeface="+mn-lt"/>
              <a:ea typeface="Times New Roman" panose="02020603050405020304" pitchFamily="18" charset="0"/>
              <a:cs typeface="Arial" panose="020B0604020202020204" pitchFamily="34" charset="0"/>
            </a:endParaRPr>
          </a:p>
          <a:p>
            <a:pPr lvl="0">
              <a:defRPr/>
            </a:pPr>
            <a:r>
              <a:rPr lang="en-US" sz="1200" dirty="0">
                <a:latin typeface="+mn-lt"/>
                <a:ea typeface="Times New Roman" panose="02020603050405020304" pitchFamily="18" charset="0"/>
                <a:cs typeface="Arial" panose="020B0604020202020204" pitchFamily="34" charset="0"/>
              </a:rPr>
              <a:t>&lt;Introduce yourself&gt;</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 healthy financial habits you can create to help boost your financial wellness. We’ll learn about....[read bullets on screen]</a:t>
            </a:r>
          </a:p>
          <a:p>
            <a:endParaRPr lang="en-US" dirty="0">
              <a:cs typeface="Calibri"/>
            </a:endParaRPr>
          </a:p>
          <a:p>
            <a:r>
              <a:rPr lang="en-US" dirty="0">
                <a:cs typeface="Calibri"/>
              </a:rPr>
              <a:t>We’ll have time for Q&amp;A at the end. I’m excited to talk to you about ways to increase your financial well-being and help you face the future with confidence, so let’s get started. </a:t>
            </a:r>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mn-lt"/>
              </a:rPr>
              <a:t>So what exactly is financial wellness? </a:t>
            </a:r>
          </a:p>
          <a:p>
            <a:endParaRPr lang="en-US" b="0" i="0" dirty="0">
              <a:solidFill>
                <a:srgbClr val="222222"/>
              </a:solidFill>
              <a:effectLst/>
              <a:latin typeface="+mn-lt"/>
            </a:endParaRPr>
          </a:p>
          <a:p>
            <a:r>
              <a:rPr lang="en-US" b="0" i="0" dirty="0">
                <a:solidFill>
                  <a:srgbClr val="222222"/>
                </a:solidFill>
                <a:effectLst/>
                <a:latin typeface="+mn-lt"/>
              </a:rPr>
              <a:t>According to the U.S. Consumer Financial Protection Bureau, it’s a state of financial well-being that allows you to: </a:t>
            </a:r>
          </a:p>
          <a:p>
            <a:endParaRPr lang="en-US" b="0" i="0" dirty="0">
              <a:solidFill>
                <a:srgbClr val="222222"/>
              </a:solidFill>
              <a:effectLst/>
              <a:latin typeface="+mn-lt"/>
            </a:endParaRPr>
          </a:p>
          <a:p>
            <a:pPr marL="285750" indent="-285750">
              <a:buFont typeface="Arial" panose="020B0604020202020204" pitchFamily="34" charset="0"/>
              <a:buChar char="•"/>
            </a:pPr>
            <a:r>
              <a:rPr lang="en-US" b="0" i="0" dirty="0">
                <a:solidFill>
                  <a:srgbClr val="222222"/>
                </a:solidFill>
                <a:effectLst/>
                <a:latin typeface="+mn-lt"/>
              </a:rPr>
              <a:t>Meet your </a:t>
            </a:r>
            <a:r>
              <a:rPr lang="en-US" dirty="0">
                <a:latin typeface="+mn-lt"/>
              </a:rPr>
              <a:t>current and ongoing financial obligations </a:t>
            </a:r>
            <a:endParaRPr lang="en-US" dirty="0">
              <a:latin typeface="+mn-lt"/>
              <a:cs typeface="Calibri"/>
            </a:endParaRPr>
          </a:p>
          <a:p>
            <a:pPr marL="285750" indent="-285750">
              <a:buFont typeface="Arial" panose="020B0604020202020204" pitchFamily="34" charset="0"/>
              <a:buChar char="•"/>
            </a:pPr>
            <a:r>
              <a:rPr lang="en-US" dirty="0">
                <a:latin typeface="+mn-lt"/>
              </a:rPr>
              <a:t>Feel secure in your financial future </a:t>
            </a:r>
            <a:endParaRPr lang="en-US" dirty="0">
              <a:latin typeface="+mn-lt"/>
              <a:cs typeface="Calibri"/>
            </a:endParaRPr>
          </a:p>
          <a:p>
            <a:pPr marL="285750" indent="-285750">
              <a:buFont typeface="Arial" panose="020B0604020202020204" pitchFamily="34" charset="0"/>
              <a:buChar char="•"/>
            </a:pPr>
            <a:r>
              <a:rPr lang="en-US" dirty="0">
                <a:latin typeface="+mn-lt"/>
              </a:rPr>
              <a:t>Make choices that allow you to enjoy your life </a:t>
            </a:r>
            <a:endParaRPr lang="en-US" dirty="0">
              <a:latin typeface="+mn-lt"/>
              <a:cs typeface="Calibri"/>
            </a:endParaRPr>
          </a:p>
          <a:p>
            <a:endParaRPr lang="en-US" b="0" i="0" dirty="0">
              <a:solidFill>
                <a:srgbClr val="222222"/>
              </a:solidFill>
              <a:effectLst/>
              <a:latin typeface="+mn-lt"/>
            </a:endParaRPr>
          </a:p>
          <a:p>
            <a:r>
              <a:rPr lang="en-US" dirty="0">
                <a:solidFill>
                  <a:srgbClr val="222222"/>
                </a:solidFill>
                <a:latin typeface="+mn-lt"/>
              </a:rPr>
              <a:t>That sounds</a:t>
            </a:r>
            <a:r>
              <a:rPr lang="en-US" b="0" i="0" dirty="0">
                <a:solidFill>
                  <a:srgbClr val="222222"/>
                </a:solidFill>
                <a:effectLst/>
                <a:latin typeface="+mn-lt"/>
              </a:rPr>
              <a:t> good, right?</a:t>
            </a:r>
            <a:r>
              <a:rPr lang="en-US" dirty="0">
                <a:solidFill>
                  <a:srgbClr val="222222"/>
                </a:solidFill>
                <a:latin typeface="+mn-lt"/>
              </a:rPr>
              <a:t> Most people want those things. But how do</a:t>
            </a:r>
            <a:r>
              <a:rPr lang="en-US" b="0" i="0" dirty="0">
                <a:solidFill>
                  <a:srgbClr val="222222"/>
                </a:solidFill>
                <a:effectLst/>
                <a:latin typeface="+mn-lt"/>
              </a:rPr>
              <a:t> you know what your own </a:t>
            </a:r>
            <a:r>
              <a:rPr lang="en-US" dirty="0">
                <a:solidFill>
                  <a:srgbClr val="222222"/>
                </a:solidFill>
                <a:latin typeface="+mn-lt"/>
              </a:rPr>
              <a:t>level of financial</a:t>
            </a:r>
            <a:r>
              <a:rPr lang="en-US" b="0" i="0" dirty="0">
                <a:solidFill>
                  <a:srgbClr val="222222"/>
                </a:solidFill>
                <a:effectLst/>
                <a:latin typeface="+mn-lt"/>
              </a:rPr>
              <a:t> wellness is? Asking</a:t>
            </a:r>
            <a:r>
              <a:rPr lang="en-US" dirty="0">
                <a:solidFill>
                  <a:srgbClr val="222222"/>
                </a:solidFill>
                <a:latin typeface="+mn-lt"/>
              </a:rPr>
              <a:t> yourself</a:t>
            </a:r>
            <a:r>
              <a:rPr lang="en-US" b="0" i="0" dirty="0">
                <a:solidFill>
                  <a:srgbClr val="222222"/>
                </a:solidFill>
                <a:effectLst/>
                <a:latin typeface="+mn-lt"/>
              </a:rPr>
              <a:t> these questions can help you consider your answer:</a:t>
            </a:r>
            <a:r>
              <a:rPr lang="en-US" dirty="0">
                <a:solidFill>
                  <a:srgbClr val="222222"/>
                </a:solidFill>
                <a:latin typeface="+mn-lt"/>
              </a:rPr>
              <a:t> </a:t>
            </a:r>
            <a:endParaRPr lang="en-US" dirty="0">
              <a:latin typeface="+mn-lt"/>
            </a:endParaRPr>
          </a:p>
          <a:p>
            <a:endParaRPr lang="en-US" b="0" i="0" dirty="0">
              <a:solidFill>
                <a:srgbClr val="222222"/>
              </a:solidFill>
              <a:effectLst/>
              <a:latin typeface="+mn-lt"/>
            </a:endParaRPr>
          </a:p>
          <a:p>
            <a:pPr marL="171450" indent="-171450">
              <a:buFont typeface="Arial" panose="020B0604020202020204" pitchFamily="34" charset="0"/>
              <a:buChar char="•"/>
            </a:pPr>
            <a:r>
              <a:rPr lang="en-US" b="0" i="0" dirty="0">
                <a:solidFill>
                  <a:srgbClr val="222222"/>
                </a:solidFill>
                <a:effectLst/>
                <a:latin typeface="+mn-lt"/>
              </a:rPr>
              <a:t>How much control do </a:t>
            </a:r>
            <a:r>
              <a:rPr lang="en-US" dirty="0">
                <a:solidFill>
                  <a:srgbClr val="222222"/>
                </a:solidFill>
                <a:latin typeface="+mn-lt"/>
              </a:rPr>
              <a:t>I have </a:t>
            </a:r>
            <a:r>
              <a:rPr lang="en-US" b="0" i="0" dirty="0">
                <a:solidFill>
                  <a:srgbClr val="222222"/>
                </a:solidFill>
                <a:effectLst/>
                <a:latin typeface="+mn-lt"/>
              </a:rPr>
              <a:t>over </a:t>
            </a:r>
            <a:r>
              <a:rPr lang="en-US" dirty="0">
                <a:solidFill>
                  <a:srgbClr val="222222"/>
                </a:solidFill>
                <a:latin typeface="+mn-lt"/>
              </a:rPr>
              <a:t>my daily</a:t>
            </a:r>
            <a:r>
              <a:rPr lang="en-US" b="0" i="0" dirty="0">
                <a:solidFill>
                  <a:srgbClr val="222222"/>
                </a:solidFill>
                <a:effectLst/>
                <a:latin typeface="+mn-lt"/>
              </a:rPr>
              <a:t> and monthly finances?</a:t>
            </a:r>
            <a:r>
              <a:rPr lang="en-US" dirty="0">
                <a:solidFill>
                  <a:srgbClr val="222222"/>
                </a:solidFill>
                <a:latin typeface="+mn-lt"/>
              </a:rPr>
              <a:t> </a:t>
            </a:r>
            <a:endParaRPr lang="en-US" b="0" i="0" dirty="0">
              <a:solidFill>
                <a:srgbClr val="222222"/>
              </a:solidFill>
              <a:effectLst/>
              <a:latin typeface="+mn-lt"/>
            </a:endParaRPr>
          </a:p>
          <a:p>
            <a:pPr marL="171450" indent="-171450">
              <a:buFont typeface="Arial" panose="020B0604020202020204" pitchFamily="34" charset="0"/>
              <a:buChar char="•"/>
            </a:pPr>
            <a:r>
              <a:rPr lang="en-US" b="0" i="0" dirty="0">
                <a:solidFill>
                  <a:srgbClr val="222222"/>
                </a:solidFill>
                <a:effectLst/>
                <a:latin typeface="+mn-lt"/>
              </a:rPr>
              <a:t>How well can </a:t>
            </a:r>
            <a:r>
              <a:rPr lang="en-US" dirty="0">
                <a:solidFill>
                  <a:srgbClr val="222222"/>
                </a:solidFill>
                <a:latin typeface="+mn-lt"/>
              </a:rPr>
              <a:t>I handle </a:t>
            </a:r>
            <a:r>
              <a:rPr lang="en-US" b="0" i="0" dirty="0">
                <a:solidFill>
                  <a:srgbClr val="222222"/>
                </a:solidFill>
                <a:effectLst/>
                <a:latin typeface="+mn-lt"/>
              </a:rPr>
              <a:t>a financial surprise such as an unexpected expense?</a:t>
            </a:r>
            <a:r>
              <a:rPr lang="en-US" dirty="0">
                <a:solidFill>
                  <a:srgbClr val="222222"/>
                </a:solidFill>
                <a:latin typeface="+mn-lt"/>
              </a:rPr>
              <a:t> </a:t>
            </a:r>
            <a:endParaRPr lang="en-US" b="0" i="0" dirty="0">
              <a:solidFill>
                <a:srgbClr val="222222"/>
              </a:solidFill>
              <a:effectLst/>
              <a:latin typeface="+mn-lt"/>
            </a:endParaRPr>
          </a:p>
          <a:p>
            <a:pPr marL="171450" indent="-171450">
              <a:buFont typeface="Arial" panose="020B0604020202020204" pitchFamily="34" charset="0"/>
              <a:buChar char="•"/>
            </a:pPr>
            <a:r>
              <a:rPr lang="en-US" dirty="0">
                <a:solidFill>
                  <a:srgbClr val="222222"/>
                </a:solidFill>
                <a:latin typeface="+mn-lt"/>
              </a:rPr>
              <a:t>Am I on </a:t>
            </a:r>
            <a:r>
              <a:rPr lang="en-US" b="0" i="0" dirty="0">
                <a:solidFill>
                  <a:srgbClr val="222222"/>
                </a:solidFill>
                <a:effectLst/>
                <a:latin typeface="+mn-lt"/>
              </a:rPr>
              <a:t>track to meet </a:t>
            </a:r>
            <a:r>
              <a:rPr lang="en-US" dirty="0">
                <a:solidFill>
                  <a:srgbClr val="222222"/>
                </a:solidFill>
                <a:latin typeface="+mn-lt"/>
              </a:rPr>
              <a:t>my financial</a:t>
            </a:r>
            <a:r>
              <a:rPr lang="en-US" b="0" i="0" dirty="0">
                <a:solidFill>
                  <a:srgbClr val="222222"/>
                </a:solidFill>
                <a:effectLst/>
                <a:latin typeface="+mn-lt"/>
              </a:rPr>
              <a:t> goals?</a:t>
            </a:r>
          </a:p>
          <a:p>
            <a:pPr marL="171450" indent="-171450">
              <a:buFont typeface="Arial" panose="020B0604020202020204" pitchFamily="34" charset="0"/>
              <a:buChar char="•"/>
            </a:pPr>
            <a:r>
              <a:rPr lang="en-US" b="0" i="0" dirty="0">
                <a:solidFill>
                  <a:srgbClr val="222222"/>
                </a:solidFill>
                <a:effectLst/>
                <a:latin typeface="+mn-lt"/>
              </a:rPr>
              <a:t>Do </a:t>
            </a:r>
            <a:r>
              <a:rPr lang="en-US" dirty="0">
                <a:solidFill>
                  <a:srgbClr val="222222"/>
                </a:solidFill>
                <a:latin typeface="+mn-lt"/>
              </a:rPr>
              <a:t>I have </a:t>
            </a:r>
            <a:r>
              <a:rPr lang="en-US" b="0" i="0" dirty="0">
                <a:solidFill>
                  <a:srgbClr val="222222"/>
                </a:solidFill>
                <a:effectLst/>
                <a:latin typeface="+mn-lt"/>
              </a:rPr>
              <a:t>the financial freedom </a:t>
            </a:r>
            <a:r>
              <a:rPr lang="en-US" dirty="0">
                <a:solidFill>
                  <a:srgbClr val="222222"/>
                </a:solidFill>
                <a:latin typeface="+mn-lt"/>
              </a:rPr>
              <a:t>I need to</a:t>
            </a:r>
            <a:r>
              <a:rPr lang="en-US" b="0" i="0" dirty="0">
                <a:solidFill>
                  <a:srgbClr val="222222"/>
                </a:solidFill>
                <a:effectLst/>
                <a:latin typeface="+mn-lt"/>
              </a:rPr>
              <a:t> make choices that let </a:t>
            </a:r>
            <a:r>
              <a:rPr lang="en-US" dirty="0">
                <a:solidFill>
                  <a:srgbClr val="222222"/>
                </a:solidFill>
                <a:latin typeface="+mn-lt"/>
              </a:rPr>
              <a:t>me enjoy</a:t>
            </a:r>
            <a:r>
              <a:rPr lang="en-US" b="0" i="0" dirty="0">
                <a:solidFill>
                  <a:srgbClr val="222222"/>
                </a:solidFill>
                <a:effectLst/>
                <a:latin typeface="+mn-lt"/>
              </a:rPr>
              <a:t> </a:t>
            </a:r>
            <a:r>
              <a:rPr lang="en-US" dirty="0">
                <a:solidFill>
                  <a:srgbClr val="222222"/>
                </a:solidFill>
                <a:latin typeface="+mn-lt"/>
              </a:rPr>
              <a:t>my life</a:t>
            </a:r>
            <a:r>
              <a:rPr lang="en-US" b="0" i="0" dirty="0">
                <a:solidFill>
                  <a:srgbClr val="222222"/>
                </a:solidFill>
                <a:effectLst/>
                <a:latin typeface="+mn-lt"/>
              </a:rPr>
              <a:t>?</a:t>
            </a:r>
            <a:r>
              <a:rPr lang="en-US" dirty="0">
                <a:solidFill>
                  <a:srgbClr val="222222"/>
                </a:solidFill>
                <a:latin typeface="+mn-lt"/>
              </a:rPr>
              <a:t> </a:t>
            </a:r>
            <a:endParaRPr lang="en-US" b="0" i="0" dirty="0">
              <a:solidFill>
                <a:srgbClr val="222222"/>
              </a:solidFill>
              <a:effectLst/>
              <a:latin typeface="+mn-lt"/>
            </a:endParaRPr>
          </a:p>
          <a:p>
            <a:pPr marL="0" indent="0">
              <a:buFont typeface="Arial" panose="020B0604020202020204" pitchFamily="34" charset="0"/>
              <a:buNone/>
            </a:pPr>
            <a:endParaRPr lang="en-US"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mn-lt"/>
              </a:rPr>
              <a:t>The more positive your answers, the more financially healthy you're likely to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baseline="30000" dirty="0">
                <a:latin typeface="+mn-lt"/>
              </a:rPr>
              <a:t>1</a:t>
            </a:r>
            <a:r>
              <a:rPr lang="en-US" dirty="0">
                <a:latin typeface="+mn-lt"/>
              </a:rPr>
              <a:t> Financial well-being resources," consumerfinance.gov/consumer-tools/educator-tools/financial-well-being-resources/ (accessed July 27, 2023).</a:t>
            </a:r>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a:p>
        </p:txBody>
      </p:sp>
    </p:spTree>
    <p:extLst>
      <p:ext uri="{BB962C8B-B14F-4D97-AF65-F5344CB8AC3E}">
        <p14:creationId xmlns:p14="http://schemas.microsoft.com/office/powerpoint/2010/main" val="142880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n-lt"/>
              </a:rPr>
              <a:t>Another way to assess your financial health is by calculating something called your net worth. It looks at what you own vs. what you owe, and it can actually paint a more accurate picture of how well you’re doing financially than your income. That’s because people with high incomes can have a low net worth if they aren’t disciplined with their money. People with lower salaries can have a high net worth if they have good financial habits. </a:t>
            </a:r>
          </a:p>
          <a:p>
            <a:pPr algn="l"/>
            <a:endParaRPr lang="en-US" b="0" i="0" dirty="0">
              <a:solidFill>
                <a:srgbClr val="000000"/>
              </a:solidFill>
              <a:effectLst/>
              <a:latin typeface="+mn-lt"/>
            </a:endParaRPr>
          </a:p>
          <a:p>
            <a:pPr algn="l"/>
            <a:r>
              <a:rPr lang="en-US" b="0" i="0" dirty="0">
                <a:solidFill>
                  <a:srgbClr val="000000"/>
                </a:solidFill>
                <a:effectLst/>
                <a:latin typeface="+mn-lt"/>
              </a:rPr>
              <a:t>To calculate your net worth: </a:t>
            </a:r>
          </a:p>
          <a:p>
            <a:pPr algn="l"/>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000000"/>
                </a:solidFill>
                <a:effectLst/>
                <a:latin typeface="+mn-lt"/>
              </a:rPr>
              <a:t>Make a list of your assets. Assets include cash, such as money in checking, savings, retirement accounts, IRAs and other investment accounts. It also includes items like cars, property and investments you could sell for cash. If you own a home, you can count that, too, if you’d be willing to tap into the equity or sell if it needed.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000000"/>
                </a:solidFill>
                <a:effectLst/>
                <a:latin typeface="+mn-lt"/>
              </a:rPr>
              <a:t>Next, list your liabilities, which is any money you owe to a lender, whether it’s a person, a bank or another institution. It includes debt like credit card balances and the balances on loans like personal, auto, payday and title loans. If you’re including your home as an asset, include the mortgage as a liability, too.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000000"/>
                </a:solidFill>
                <a:effectLst/>
                <a:latin typeface="+mn-lt"/>
              </a:rPr>
              <a:t>Subtract the total liabilities from the total assets.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The number you get can be positive, negative or zero. If it’s positive, it means you own more than you owe. That’s great! To improve your financial wellness, you can focus on growing that number. If it’s negative, that means you owe more than you own. To improve your financial wellness, you can focus on reaching a positive number and then growing it. If it’s zero, what you own and what you owe are equal to each other. You’re not in debt but you don’t have more than what you owe to others. Again, to improve your financial wellness, you can focus on creating a positive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Keep in mind that knowing your net worth is not about comparing yourself to anyone else. It’s about taking a look at where you are today and taking steps to grow your own financial wellness. </a:t>
            </a:r>
            <a:r>
              <a:rPr lang="en-US" dirty="0">
                <a:solidFill>
                  <a:srgbClr val="222222"/>
                </a:solidFill>
                <a:latin typeface="+mn-lt"/>
              </a:rPr>
              <a:t>The good news is that no matter where you are today, you can take steps to get there. Those steps begin with creating key financial habits. </a:t>
            </a:r>
            <a:endParaRPr lang="en-US" b="0" i="0" dirty="0">
              <a:solidFill>
                <a:srgbClr val="222222"/>
              </a:solidFill>
              <a:effectLst/>
              <a:latin typeface="+mn-lt"/>
            </a:endParaRPr>
          </a:p>
          <a:p>
            <a:pPr algn="l"/>
            <a:endParaRPr lang="en-US" b="0" i="0" dirty="0">
              <a:solidFill>
                <a:srgbClr val="000000"/>
              </a:solidFill>
              <a:effectLst/>
              <a:latin typeface="+mn-lt"/>
            </a:endParaRPr>
          </a:p>
          <a:p>
            <a:pPr algn="l"/>
            <a:endParaRPr lang="en-US" b="0" i="0" dirty="0">
              <a:solidFill>
                <a:srgbClr val="000000"/>
              </a:solidFill>
              <a:effectLst/>
              <a:latin typeface="+mn-lt"/>
            </a:endParaRPr>
          </a:p>
          <a:p>
            <a:pPr algn="l"/>
            <a:endParaRPr lang="en-US" b="0" i="0" dirty="0">
              <a:solidFill>
                <a:srgbClr val="000000"/>
              </a:solidFill>
              <a:effectLst/>
              <a:latin typeface="+mn-lt"/>
            </a:endParaRPr>
          </a:p>
          <a:p>
            <a:pPr algn="l"/>
            <a:endParaRPr lang="en-US" dirty="0">
              <a:latin typeface="+mn-lt"/>
            </a:endParaRPr>
          </a:p>
          <a:p>
            <a:pPr algn="l"/>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a:p>
        </p:txBody>
      </p:sp>
    </p:spTree>
    <p:extLst>
      <p:ext uri="{BB962C8B-B14F-4D97-AF65-F5344CB8AC3E}">
        <p14:creationId xmlns:p14="http://schemas.microsoft.com/office/powerpoint/2010/main" val="15631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mn-lt"/>
              </a:rPr>
              <a:t>To create that positive number and keep it growing, you need healthy financial habits. Just like exercising and eating nutritious foods, it takes time and effort to create them. So it can help to think about why you want to take control of your </a:t>
            </a:r>
            <a:r>
              <a:rPr lang="en-US" dirty="0">
                <a:solidFill>
                  <a:srgbClr val="222222"/>
                </a:solidFill>
                <a:latin typeface="+mn-lt"/>
              </a:rPr>
              <a:t>money</a:t>
            </a:r>
            <a:r>
              <a:rPr lang="en-US" b="0" i="0" dirty="0">
                <a:solidFill>
                  <a:srgbClr val="222222"/>
                </a:solidFill>
                <a:effectLst/>
                <a:latin typeface="+mn-lt"/>
              </a:rPr>
              <a:t>. What are the goals you’re trying to achieve?</a:t>
            </a:r>
            <a:r>
              <a:rPr lang="en-US" dirty="0">
                <a:solidFill>
                  <a:srgbClr val="222222"/>
                </a:solidFill>
                <a:latin typeface="+mn-lt"/>
              </a:rPr>
              <a:t> </a:t>
            </a:r>
          </a:p>
          <a:p>
            <a:endParaRPr lang="en-US" b="0" i="0" dirty="0">
              <a:solidFill>
                <a:srgbClr val="222222"/>
              </a:solidFill>
              <a:effectLst/>
              <a:latin typeface="+mn-lt"/>
            </a:endParaRPr>
          </a:p>
          <a:p>
            <a:r>
              <a:rPr lang="en-US" b="0" i="0" dirty="0">
                <a:solidFill>
                  <a:srgbClr val="222222"/>
                </a:solidFill>
                <a:effectLst/>
                <a:latin typeface="+mn-lt"/>
              </a:rPr>
              <a:t>In the next year or two, will you: </a:t>
            </a:r>
          </a:p>
          <a:p>
            <a:pPr algn="l">
              <a:buFont typeface="Arial" panose="020B0604020202020204" pitchFamily="34" charset="0"/>
              <a:buChar char="•"/>
            </a:pPr>
            <a:r>
              <a:rPr lang="en-US" b="0" i="0" dirty="0">
                <a:solidFill>
                  <a:srgbClr val="000000"/>
                </a:solidFill>
                <a:effectLst/>
                <a:latin typeface="+mn-lt"/>
              </a:rPr>
              <a:t>Build an emergency fund to help cover unexpected expenses? </a:t>
            </a:r>
          </a:p>
          <a:p>
            <a:pPr algn="l">
              <a:buFont typeface="Arial" panose="020B0604020202020204" pitchFamily="34" charset="0"/>
              <a:buChar char="•"/>
            </a:pPr>
            <a:r>
              <a:rPr lang="en-US" b="0" i="0" dirty="0">
                <a:solidFill>
                  <a:srgbClr val="000000"/>
                </a:solidFill>
                <a:effectLst/>
                <a:latin typeface="+mn-lt"/>
              </a:rPr>
              <a:t>Pay off debt, such as credit card debt? </a:t>
            </a:r>
          </a:p>
          <a:p>
            <a:pPr algn="l">
              <a:buFont typeface="Arial" panose="020B0604020202020204" pitchFamily="34" charset="0"/>
              <a:buChar char="•"/>
            </a:pPr>
            <a:endParaRPr lang="en-US" b="0" i="0" dirty="0">
              <a:solidFill>
                <a:srgbClr val="000000"/>
              </a:solidFill>
              <a:effectLst/>
              <a:latin typeface="+mn-lt"/>
            </a:endParaRPr>
          </a:p>
          <a:p>
            <a:pPr algn="l">
              <a:buFont typeface="Arial" panose="020B0604020202020204" pitchFamily="34" charset="0"/>
              <a:buNone/>
            </a:pPr>
            <a:r>
              <a:rPr lang="en-US" b="0" i="0" dirty="0">
                <a:solidFill>
                  <a:srgbClr val="000000"/>
                </a:solidFill>
                <a:effectLst/>
                <a:latin typeface="+mn-lt"/>
              </a:rPr>
              <a:t>In the next 3 to 5 years, do you plan to: </a:t>
            </a:r>
          </a:p>
          <a:p>
            <a:pPr algn="l">
              <a:buFont typeface="Arial" panose="020B0604020202020204" pitchFamily="34" charset="0"/>
              <a:buChar char="•"/>
            </a:pPr>
            <a:r>
              <a:rPr lang="en-US" b="0" i="0" dirty="0">
                <a:solidFill>
                  <a:srgbClr val="000000"/>
                </a:solidFill>
                <a:effectLst/>
                <a:latin typeface="+mn-lt"/>
              </a:rPr>
              <a:t>Buy a home or car? </a:t>
            </a:r>
          </a:p>
          <a:p>
            <a:pPr algn="l">
              <a:buFont typeface="Arial" panose="020B0604020202020204" pitchFamily="34" charset="0"/>
              <a:buChar char="•"/>
            </a:pPr>
            <a:r>
              <a:rPr lang="en-US" b="0" i="0" dirty="0">
                <a:solidFill>
                  <a:srgbClr val="000000"/>
                </a:solidFill>
                <a:effectLst/>
                <a:latin typeface="+mn-lt"/>
              </a:rPr>
              <a:t>Pay off a larger debt, like student loans? </a:t>
            </a:r>
          </a:p>
          <a:p>
            <a:pPr algn="l">
              <a:buFont typeface="Arial" panose="020B0604020202020204" pitchFamily="34" charset="0"/>
              <a:buNone/>
            </a:pPr>
            <a:endParaRPr lang="en-US" b="0" i="0" dirty="0">
              <a:solidFill>
                <a:srgbClr val="000000"/>
              </a:solidFill>
              <a:effectLst/>
              <a:latin typeface="+mn-lt"/>
            </a:endParaRPr>
          </a:p>
          <a:p>
            <a:pPr algn="l">
              <a:buFont typeface="Arial" panose="020B0604020202020204" pitchFamily="34" charset="0"/>
              <a:buNone/>
            </a:pPr>
            <a:r>
              <a:rPr lang="en-US" b="0" i="0" dirty="0">
                <a:solidFill>
                  <a:srgbClr val="000000"/>
                </a:solidFill>
                <a:effectLst/>
                <a:latin typeface="+mn-lt"/>
              </a:rPr>
              <a:t>In the long term, are you: </a:t>
            </a:r>
          </a:p>
          <a:p>
            <a:pPr algn="l">
              <a:buFont typeface="Arial" panose="020B0604020202020204" pitchFamily="34" charset="0"/>
              <a:buChar char="•"/>
            </a:pPr>
            <a:r>
              <a:rPr lang="en-US" b="0" i="0" dirty="0">
                <a:solidFill>
                  <a:srgbClr val="000000"/>
                </a:solidFill>
                <a:effectLst/>
                <a:latin typeface="+mn-lt"/>
              </a:rPr>
              <a:t>Saving for retirement? </a:t>
            </a:r>
          </a:p>
          <a:p>
            <a:pPr algn="l">
              <a:buFont typeface="Arial" panose="020B0604020202020204" pitchFamily="34" charset="0"/>
              <a:buChar char="•"/>
            </a:pPr>
            <a:r>
              <a:rPr lang="en-US" b="0" i="0" dirty="0">
                <a:solidFill>
                  <a:srgbClr val="000000"/>
                </a:solidFill>
                <a:effectLst/>
                <a:latin typeface="+mn-lt"/>
              </a:rPr>
              <a:t>Saving for college, whether for yourself or a child? </a:t>
            </a:r>
          </a:p>
          <a:p>
            <a:pPr algn="l">
              <a:buFont typeface="Arial" panose="020B0604020202020204" pitchFamily="34" charset="0"/>
              <a:buChar char="•"/>
            </a:pPr>
            <a:endParaRPr lang="en-US" b="0" i="0" dirty="0">
              <a:solidFill>
                <a:srgbClr val="000000"/>
              </a:solidFill>
              <a:effectLst/>
              <a:latin typeface="+mn-lt"/>
            </a:endParaRPr>
          </a:p>
          <a:p>
            <a:r>
              <a:rPr lang="en-US" b="0" i="0" dirty="0">
                <a:solidFill>
                  <a:srgbClr val="000000"/>
                </a:solidFill>
                <a:effectLst/>
                <a:latin typeface="+mn-lt"/>
              </a:rPr>
              <a:t>Knowing your goals can motivate you to set aside time and money to achieve them. </a:t>
            </a:r>
            <a:r>
              <a:rPr lang="en-US" dirty="0">
                <a:solidFill>
                  <a:srgbClr val="000000"/>
                </a:solidFill>
                <a:latin typeface="+mn-lt"/>
              </a:rPr>
              <a:t>Consider writing them down and</a:t>
            </a:r>
            <a:r>
              <a:rPr lang="en-US" b="0" i="0" dirty="0">
                <a:solidFill>
                  <a:srgbClr val="000000"/>
                </a:solidFill>
                <a:effectLst/>
                <a:latin typeface="+mn-lt"/>
              </a:rPr>
              <a:t> </a:t>
            </a:r>
            <a:r>
              <a:rPr lang="en-US" dirty="0">
                <a:solidFill>
                  <a:srgbClr val="000000"/>
                </a:solidFill>
                <a:latin typeface="+mn-lt"/>
              </a:rPr>
              <a:t>putting</a:t>
            </a:r>
            <a:r>
              <a:rPr lang="en-US" b="0" i="0" dirty="0">
                <a:solidFill>
                  <a:srgbClr val="000000"/>
                </a:solidFill>
                <a:effectLst/>
                <a:latin typeface="+mn-lt"/>
              </a:rPr>
              <a:t> them somewhere you can see them</a:t>
            </a:r>
            <a:r>
              <a:rPr lang="en-US" dirty="0">
                <a:solidFill>
                  <a:srgbClr val="000000"/>
                </a:solidFill>
                <a:latin typeface="+mn-lt"/>
              </a:rPr>
              <a:t>. That way, they'll regularly remind you why these habits are worth keeping. </a:t>
            </a:r>
            <a:endParaRPr lang="en-US" b="0" i="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a:p>
        </p:txBody>
      </p:sp>
    </p:spTree>
    <p:extLst>
      <p:ext uri="{BB962C8B-B14F-4D97-AF65-F5344CB8AC3E}">
        <p14:creationId xmlns:p14="http://schemas.microsoft.com/office/powerpoint/2010/main" val="874408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E36820-67C1-4A9D-0240-388BFF9A71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5" r="26757" b="218"/>
          <a:stretch/>
        </p:blipFill>
        <p:spPr>
          <a:xfrm>
            <a:off x="2333767" y="235565"/>
            <a:ext cx="9620729"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pic>
        <p:nvPicPr>
          <p:cNvPr id="4" name="Picture 3" descr="A person sitting on the floor with a person on the couch&#10;&#10;Description automatically generated with low confidence">
            <a:extLst>
              <a:ext uri="{FF2B5EF4-FFF2-40B4-BE49-F238E27FC236}">
                <a16:creationId xmlns:a16="http://schemas.microsoft.com/office/drawing/2014/main" id="{A42FA75E-514B-149A-786D-16F9825339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87" t="179" r="40479" b="663"/>
          <a:stretch/>
        </p:blipFill>
        <p:spPr>
          <a:xfrm>
            <a:off x="7489974" y="235565"/>
            <a:ext cx="4459009" cy="6400799"/>
          </a:xfrm>
          <a:prstGeom prst="rect">
            <a:avLst/>
          </a:prstGeom>
        </p:spPr>
      </p:pic>
    </p:spTree>
    <p:extLst>
      <p:ext uri="{BB962C8B-B14F-4D97-AF65-F5344CB8AC3E}">
        <p14:creationId xmlns:p14="http://schemas.microsoft.com/office/powerpoint/2010/main" val="337373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A person sitting at a table using a computer&#10;&#10;Description automatically generated with medium confidence">
            <a:extLst>
              <a:ext uri="{FF2B5EF4-FFF2-40B4-BE49-F238E27FC236}">
                <a16:creationId xmlns:a16="http://schemas.microsoft.com/office/drawing/2014/main" id="{FE144534-33B2-4C0B-BCC0-D639B98825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91" t="12857" r="25485" b="1778"/>
          <a:stretch/>
        </p:blipFill>
        <p:spPr>
          <a:xfrm>
            <a:off x="4449953" y="235565"/>
            <a:ext cx="7504544"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9023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7" name="Picture 6" descr="A person sitting on a couch with a computer and a dog&#10;&#10;Description automatically generated with medium confidence">
            <a:extLst>
              <a:ext uri="{FF2B5EF4-FFF2-40B4-BE49-F238E27FC236}">
                <a16:creationId xmlns:a16="http://schemas.microsoft.com/office/drawing/2014/main" id="{4F75E9C9-7FAD-59C8-B4AC-727E4A6DD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699" r="24284" b="25767"/>
          <a:stretch/>
        </p:blipFill>
        <p:spPr>
          <a:xfrm>
            <a:off x="7296150" y="235565"/>
            <a:ext cx="4658347"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18096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5918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0109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46828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537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84789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703488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2/16/2024</a:t>
            </a:fld>
            <a:endParaRPr lang="en-US"/>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97" r:id="rId14"/>
    <p:sldLayoutId id="2147483695" r:id="rId15"/>
    <p:sldLayoutId id="2147483696" r:id="rId16"/>
    <p:sldLayoutId id="2147483688" r:id="rId17"/>
    <p:sldLayoutId id="2147483689" r:id="rId18"/>
    <p:sldLayoutId id="2147483690" r:id="rId19"/>
    <p:sldLayoutId id="2147483691" r:id="rId20"/>
    <p:sldLayoutId id="2147483692" r:id="rId21"/>
    <p:sldLayoutId id="2147483693" r:id="rId22"/>
    <p:sldLayoutId id="2147483694" r:id="rId23"/>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hyperlink" Target="http://nrsforu.com/" TargetMode="External"/><Relationship Id="rId4" Type="http://schemas.openxmlformats.org/officeDocument/2006/relationships/image" Target="../media/image49.svg"/></Relationships>
</file>

<file path=ppt/slides/_rels/slide36.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hyperlink" Target="http://nationwide.com/myretirement" TargetMode="External"/><Relationship Id="rId7" Type="http://schemas.openxmlformats.org/officeDocument/2006/relationships/image" Target="../media/image51.sv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hyperlink" Target="http://nationwide.com/realtirement" TargetMode="External"/><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n-US" b="1" dirty="0">
                <a:solidFill>
                  <a:srgbClr val="FF0000"/>
                </a:solidFill>
                <a:latin typeface="Arial" panose="020B0604020202020204" pitchFamily="34" charset="0"/>
                <a:cs typeface="Arial" panose="020B0604020202020204" pitchFamily="34" charset="0"/>
              </a:rPr>
              <a:t>Instructions</a:t>
            </a:r>
            <a:r>
              <a:rPr lang="en-US" b="1" baseline="0" dirty="0">
                <a:solidFill>
                  <a:srgbClr val="FF0000"/>
                </a:solidFill>
                <a:latin typeface="Arial" panose="020B0604020202020204" pitchFamily="34" charset="0"/>
                <a:cs typeface="Arial" panose="020B0604020202020204" pitchFamily="34" charset="0"/>
              </a:rPr>
              <a:t> for speakers</a:t>
            </a:r>
            <a:endParaRPr lang="en-US" b="1" dirty="0">
              <a:solidFill>
                <a:srgbClr val="FF0000"/>
              </a:solidFill>
              <a:latin typeface="Arial" panose="020B0604020202020204" pitchFamily="34" charset="0"/>
              <a:cs typeface="Arial" panose="020B0604020202020204" pitchFamily="34" charset="0"/>
            </a:endParaRP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3" y="1552848"/>
            <a:ext cx="10090674" cy="50907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FF0000"/>
                </a:solidFill>
                <a:effectLst/>
                <a:uLnTx/>
                <a:uFillTx/>
                <a:latin typeface="Arial"/>
                <a:ea typeface="+mj-ea"/>
                <a:cs typeface="+mj-cs"/>
              </a:rPr>
              <a:t>Remove this instructional page before presenting</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REMOVING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This presentation template is created to be used by all sectors; some pages might not be applicable for your audience, and those pages may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You may remove pages that are marked “optional” in the speaker notes section</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All other pages that are not marked “optional” are all </a:t>
            </a:r>
            <a:r>
              <a:rPr kumimoji="0" lang="en-US" sz="1600" b="0" i="0" u="sng" strike="noStrike" kern="1200" cap="none" spc="0" normalizeH="0" baseline="0" noProof="0" dirty="0">
                <a:ln>
                  <a:noFill/>
                </a:ln>
                <a:solidFill>
                  <a:srgbClr val="FF0000"/>
                </a:solidFill>
                <a:effectLst/>
                <a:uLnTx/>
                <a:uFillTx/>
                <a:latin typeface="Arial"/>
                <a:ea typeface="+mj-ea"/>
                <a:cs typeface="+mj-cs"/>
              </a:rPr>
              <a:t>required pages</a:t>
            </a:r>
            <a:r>
              <a:rPr kumimoji="0" lang="en-US" sz="1600" b="0" i="0" u="none" strike="noStrike" kern="1200" cap="none" spc="0" normalizeH="0" baseline="0" noProof="0" dirty="0">
                <a:ln>
                  <a:noFill/>
                </a:ln>
                <a:solidFill>
                  <a:srgbClr val="FF0000"/>
                </a:solidFill>
                <a:effectLst/>
                <a:uLnTx/>
                <a:uFillTx/>
                <a:latin typeface="Arial"/>
                <a:ea typeface="+mj-ea"/>
                <a:cs typeface="+mj-cs"/>
              </a:rPr>
              <a:t> and cannot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UPDATING PAGE CONTENT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There are customizable sections in some of the slides indicated by carets, such as &lt;Presenter name&gt;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Be sure to go through and customize those sections as needed</a:t>
            </a:r>
          </a:p>
          <a:p>
            <a:pPr marL="285750" indent="-285750">
              <a:lnSpc>
                <a:spcPct val="112000"/>
              </a:lnSpc>
              <a:spcBef>
                <a:spcPts val="0"/>
              </a:spcBef>
              <a:buFont typeface="Arial" panose="020B0604020202020204" pitchFamily="34" charset="0"/>
              <a:buChar char="•"/>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Content that is not in carets may not be altered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j-ea"/>
              <a:cs typeface="+mj-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j-ea"/>
                <a:cs typeface="+mj-cs"/>
              </a:rPr>
              <a:t>ADDING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You may not add slides to this presentation without getting proper Compliance approval</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j-ea"/>
                <a:cs typeface="+mj-cs"/>
              </a:rPr>
              <a:t>If you are presenting additional information, you may show any other Compliance-approved materials but do not add them within the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367EF5-4A9D-6E04-2604-CBC7CE38D0E7}"/>
              </a:ext>
            </a:extLst>
          </p:cNvPr>
          <p:cNvSpPr>
            <a:spLocks noGrp="1"/>
          </p:cNvSpPr>
          <p:nvPr>
            <p:ph type="title"/>
          </p:nvPr>
        </p:nvSpPr>
        <p:spPr>
          <a:xfrm>
            <a:off x="1492450" y="1180173"/>
            <a:ext cx="9199178" cy="750482"/>
          </a:xfrm>
        </p:spPr>
        <p:txBody>
          <a:bodyPr>
            <a:normAutofit/>
          </a:bodyPr>
          <a:lstStyle/>
          <a:p>
            <a:r>
              <a:rPr lang="en-US" sz="4400" dirty="0"/>
              <a:t>Budgeting</a:t>
            </a:r>
          </a:p>
        </p:txBody>
      </p:sp>
      <p:sp>
        <p:nvSpPr>
          <p:cNvPr id="13" name="Content Placeholder 12">
            <a:extLst>
              <a:ext uri="{FF2B5EF4-FFF2-40B4-BE49-F238E27FC236}">
                <a16:creationId xmlns:a16="http://schemas.microsoft.com/office/drawing/2014/main" id="{ECB29992-E601-9922-9A91-025E89A5F236}"/>
              </a:ext>
            </a:extLst>
          </p:cNvPr>
          <p:cNvSpPr>
            <a:spLocks noGrp="1"/>
          </p:cNvSpPr>
          <p:nvPr>
            <p:ph idx="1"/>
          </p:nvPr>
        </p:nvSpPr>
        <p:spPr>
          <a:xfrm>
            <a:off x="1492450" y="2338467"/>
            <a:ext cx="5760966" cy="4054554"/>
          </a:xfrm>
        </p:spPr>
        <p:txBody>
          <a:bodyPr/>
          <a:lstStyle/>
          <a:p>
            <a:pPr marL="0" indent="0">
              <a:buNone/>
            </a:pPr>
            <a:r>
              <a:rPr lang="en-US" sz="2400" b="1" dirty="0"/>
              <a:t>A budget is a spending plan for your money that can help you reach financial goals.</a:t>
            </a:r>
          </a:p>
          <a:p>
            <a:pPr marL="0" indent="0">
              <a:buNone/>
            </a:pPr>
            <a:endParaRPr lang="en-US" b="1" dirty="0"/>
          </a:p>
          <a:p>
            <a:pPr marL="0" indent="0">
              <a:buNone/>
            </a:pPr>
            <a:r>
              <a:rPr lang="en-US" b="1" dirty="0"/>
              <a:t>It allows you to:</a:t>
            </a:r>
          </a:p>
          <a:p>
            <a:r>
              <a:rPr lang="en-US" dirty="0"/>
              <a:t>See where your money goes each month</a:t>
            </a:r>
          </a:p>
          <a:p>
            <a:r>
              <a:rPr lang="en-US" dirty="0"/>
              <a:t>Find ways to make room for saving and paying off debt </a:t>
            </a:r>
          </a:p>
          <a:p>
            <a:r>
              <a:rPr lang="en-US" dirty="0"/>
              <a:t>Create categories to set money aside for major goals and purchases </a:t>
            </a:r>
          </a:p>
        </p:txBody>
      </p:sp>
      <p:pic>
        <p:nvPicPr>
          <p:cNvPr id="14" name="Picture 13">
            <a:extLst>
              <a:ext uri="{FF2B5EF4-FFF2-40B4-BE49-F238E27FC236}">
                <a16:creationId xmlns:a16="http://schemas.microsoft.com/office/drawing/2014/main" id="{117FB6DF-BE1D-A6EA-DF2A-28A060DDD1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88631" y="2150076"/>
            <a:ext cx="3422821" cy="3422821"/>
          </a:xfrm>
          <a:prstGeom prst="rect">
            <a:avLst/>
          </a:prstGeom>
        </p:spPr>
      </p:pic>
      <p:pic>
        <p:nvPicPr>
          <p:cNvPr id="15" name="Graphic 14">
            <a:extLst>
              <a:ext uri="{FF2B5EF4-FFF2-40B4-BE49-F238E27FC236}">
                <a16:creationId xmlns:a16="http://schemas.microsoft.com/office/drawing/2014/main" id="{3E3E0685-A62A-1FDC-D9F4-278406FD7B6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65495" y="3295104"/>
            <a:ext cx="914400" cy="914400"/>
          </a:xfrm>
          <a:prstGeom prst="rect">
            <a:avLst/>
          </a:prstGeom>
        </p:spPr>
      </p:pic>
    </p:spTree>
    <p:extLst>
      <p:ext uri="{BB962C8B-B14F-4D97-AF65-F5344CB8AC3E}">
        <p14:creationId xmlns:p14="http://schemas.microsoft.com/office/powerpoint/2010/main" val="368837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0F99-FBD8-FBD8-5893-07BBD052B6F0}"/>
              </a:ext>
            </a:extLst>
          </p:cNvPr>
          <p:cNvSpPr>
            <a:spLocks noGrp="1"/>
          </p:cNvSpPr>
          <p:nvPr>
            <p:ph type="title"/>
          </p:nvPr>
        </p:nvSpPr>
        <p:spPr>
          <a:xfrm>
            <a:off x="1492450" y="545492"/>
            <a:ext cx="9199178" cy="610205"/>
          </a:xfrm>
        </p:spPr>
        <p:txBody>
          <a:bodyPr>
            <a:noAutofit/>
          </a:bodyPr>
          <a:lstStyle/>
          <a:p>
            <a:r>
              <a:rPr lang="en-US" sz="4400">
                <a:solidFill>
                  <a:schemeClr val="tx2"/>
                </a:solidFill>
              </a:rPr>
              <a:t>Track your expenses</a:t>
            </a:r>
          </a:p>
        </p:txBody>
      </p:sp>
      <p:graphicFrame>
        <p:nvGraphicFramePr>
          <p:cNvPr id="6" name="Table 7">
            <a:extLst>
              <a:ext uri="{FF2B5EF4-FFF2-40B4-BE49-F238E27FC236}">
                <a16:creationId xmlns:a16="http://schemas.microsoft.com/office/drawing/2014/main" id="{02C869A5-E412-CD91-1113-290D82D7269D}"/>
              </a:ext>
            </a:extLst>
          </p:cNvPr>
          <p:cNvGraphicFramePr>
            <a:graphicFrameLocks noGrp="1"/>
          </p:cNvGraphicFramePr>
          <p:nvPr>
            <p:extLst>
              <p:ext uri="{D42A27DB-BD31-4B8C-83A1-F6EECF244321}">
                <p14:modId xmlns:p14="http://schemas.microsoft.com/office/powerpoint/2010/main" val="2488561596"/>
              </p:ext>
            </p:extLst>
          </p:nvPr>
        </p:nvGraphicFramePr>
        <p:xfrm>
          <a:off x="1274885" y="1356060"/>
          <a:ext cx="9634308" cy="5090160"/>
        </p:xfrm>
        <a:graphic>
          <a:graphicData uri="http://schemas.openxmlformats.org/drawingml/2006/table">
            <a:tbl>
              <a:tblPr firstRow="1" lastRow="1">
                <a:tableStyleId>{D7AC3CCA-C797-4891-BE02-D94E43425B78}</a:tableStyleId>
              </a:tblPr>
              <a:tblGrid>
                <a:gridCol w="1393364">
                  <a:extLst>
                    <a:ext uri="{9D8B030D-6E8A-4147-A177-3AD203B41FA5}">
                      <a16:colId xmlns:a16="http://schemas.microsoft.com/office/drawing/2014/main" val="433262567"/>
                    </a:ext>
                  </a:extLst>
                </a:gridCol>
                <a:gridCol w="3423790">
                  <a:extLst>
                    <a:ext uri="{9D8B030D-6E8A-4147-A177-3AD203B41FA5}">
                      <a16:colId xmlns:a16="http://schemas.microsoft.com/office/drawing/2014/main" val="922039402"/>
                    </a:ext>
                  </a:extLst>
                </a:gridCol>
                <a:gridCol w="2408577">
                  <a:extLst>
                    <a:ext uri="{9D8B030D-6E8A-4147-A177-3AD203B41FA5}">
                      <a16:colId xmlns:a16="http://schemas.microsoft.com/office/drawing/2014/main" val="3741990146"/>
                    </a:ext>
                  </a:extLst>
                </a:gridCol>
                <a:gridCol w="2408577">
                  <a:extLst>
                    <a:ext uri="{9D8B030D-6E8A-4147-A177-3AD203B41FA5}">
                      <a16:colId xmlns:a16="http://schemas.microsoft.com/office/drawing/2014/main" val="3932002370"/>
                    </a:ext>
                  </a:extLst>
                </a:gridCol>
              </a:tblGrid>
              <a:tr h="379682">
                <a:tc>
                  <a:txBody>
                    <a:bodyPr/>
                    <a:lstStyle/>
                    <a:p>
                      <a:r>
                        <a:rPr lang="en-US" sz="1400">
                          <a:solidFill>
                            <a:schemeClr val="bg1"/>
                          </a:solidFill>
                        </a:rPr>
                        <a:t>Day</a:t>
                      </a:r>
                    </a:p>
                  </a:txBody>
                  <a:tcPr anchor="ctr">
                    <a:solidFill>
                      <a:schemeClr val="tx2"/>
                    </a:solidFill>
                  </a:tcPr>
                </a:tc>
                <a:tc>
                  <a:txBody>
                    <a:bodyPr/>
                    <a:lstStyle/>
                    <a:p>
                      <a:r>
                        <a:rPr lang="en-US" sz="1400">
                          <a:solidFill>
                            <a:schemeClr val="bg1"/>
                          </a:solidFill>
                        </a:rPr>
                        <a:t>Expense</a:t>
                      </a:r>
                    </a:p>
                  </a:txBody>
                  <a:tcPr anchor="ctr">
                    <a:solidFill>
                      <a:schemeClr val="tx2"/>
                    </a:solidFill>
                  </a:tcPr>
                </a:tc>
                <a:tc>
                  <a:txBody>
                    <a:bodyPr/>
                    <a:lstStyle/>
                    <a:p>
                      <a:r>
                        <a:rPr lang="en-US" sz="1400">
                          <a:solidFill>
                            <a:schemeClr val="bg1"/>
                          </a:solidFill>
                        </a:rPr>
                        <a:t>Amount</a:t>
                      </a:r>
                    </a:p>
                  </a:txBody>
                  <a:tcPr anchor="ctr">
                    <a:solidFill>
                      <a:schemeClr val="tx2"/>
                    </a:solidFill>
                  </a:tcPr>
                </a:tc>
                <a:tc>
                  <a:txBody>
                    <a:bodyPr/>
                    <a:lstStyle/>
                    <a:p>
                      <a:r>
                        <a:rPr lang="en-US" sz="1400">
                          <a:solidFill>
                            <a:schemeClr val="bg1"/>
                          </a:solidFill>
                        </a:rPr>
                        <a:t>Need (N), Want (W), </a:t>
                      </a:r>
                      <a:br>
                        <a:rPr lang="en-US" sz="1400">
                          <a:solidFill>
                            <a:schemeClr val="bg1"/>
                          </a:solidFill>
                        </a:rPr>
                      </a:br>
                      <a:r>
                        <a:rPr lang="en-US" sz="1400">
                          <a:solidFill>
                            <a:schemeClr val="bg1"/>
                          </a:solidFill>
                        </a:rPr>
                        <a:t>or Obligation (O)</a:t>
                      </a:r>
                    </a:p>
                  </a:txBody>
                  <a:tcPr anchor="ctr">
                    <a:solidFill>
                      <a:schemeClr val="tx2"/>
                    </a:solidFill>
                  </a:tcPr>
                </a:tc>
                <a:extLst>
                  <a:ext uri="{0D108BD9-81ED-4DB2-BD59-A6C34878D82A}">
                    <a16:rowId xmlns:a16="http://schemas.microsoft.com/office/drawing/2014/main" val="2230829943"/>
                  </a:ext>
                </a:extLst>
              </a:tr>
              <a:tr h="223342">
                <a:tc rowSpan="2">
                  <a:txBody>
                    <a:bodyPr/>
                    <a:lstStyle/>
                    <a:p>
                      <a:r>
                        <a:rPr lang="en-US" sz="1400"/>
                        <a:t>Sunday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586601765"/>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25837464"/>
                  </a:ext>
                </a:extLst>
              </a:tr>
              <a:tr h="223342">
                <a:tc rowSpan="2">
                  <a:txBody>
                    <a:bodyPr/>
                    <a:lstStyle/>
                    <a:p>
                      <a:r>
                        <a:rPr lang="en-US" sz="1400"/>
                        <a:t>Monday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72571752"/>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900492920"/>
                  </a:ext>
                </a:extLst>
              </a:tr>
              <a:tr h="223342">
                <a:tc rowSpan="2">
                  <a:txBody>
                    <a:bodyPr/>
                    <a:lstStyle/>
                    <a:p>
                      <a:r>
                        <a:rPr lang="en-US" sz="1400"/>
                        <a:t>Tuesday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813312095"/>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3642100675"/>
                  </a:ext>
                </a:extLst>
              </a:tr>
              <a:tr h="223342">
                <a:tc rowSpan="2">
                  <a:txBody>
                    <a:bodyPr/>
                    <a:lstStyle/>
                    <a:p>
                      <a:r>
                        <a:rPr lang="en-US" sz="1400"/>
                        <a:t>Wednesday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919816788"/>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183575020"/>
                  </a:ext>
                </a:extLst>
              </a:tr>
              <a:tr h="223342">
                <a:tc rowSpan="2">
                  <a:txBody>
                    <a:bodyPr/>
                    <a:lstStyle/>
                    <a:p>
                      <a:r>
                        <a:rPr lang="en-US" sz="1400"/>
                        <a:t>Thursday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404254084"/>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3432832152"/>
                  </a:ext>
                </a:extLst>
              </a:tr>
              <a:tr h="223342">
                <a:tc rowSpan="2">
                  <a:txBody>
                    <a:bodyPr/>
                    <a:lstStyle/>
                    <a:p>
                      <a:r>
                        <a:rPr lang="en-US" sz="1400"/>
                        <a:t>Friday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580647366"/>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4005558188"/>
                  </a:ext>
                </a:extLst>
              </a:tr>
              <a:tr h="223342">
                <a:tc rowSpan="2">
                  <a:txBody>
                    <a:bodyPr/>
                    <a:lstStyle/>
                    <a:p>
                      <a:r>
                        <a:rPr lang="en-US" sz="1400"/>
                        <a:t>Saturday</a:t>
                      </a:r>
                    </a:p>
                  </a:txBody>
                  <a:tcPr anchor="ct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058139347"/>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n-US"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42504887"/>
                  </a:ext>
                </a:extLst>
              </a:tr>
              <a:tr h="223342">
                <a:tc gridSpan="2">
                  <a:txBody>
                    <a:bodyPr/>
                    <a:lstStyle/>
                    <a:p>
                      <a:r>
                        <a:rPr lang="en-US" sz="1400" b="1"/>
                        <a:t>Total</a:t>
                      </a:r>
                    </a:p>
                  </a:txBody>
                  <a:tcPr anchor="ctr"/>
                </a:tc>
                <a:tc hMerge="1">
                  <a:txBody>
                    <a:bodyPr/>
                    <a:lstStyle/>
                    <a:p>
                      <a:endParaRPr lang="en-US" sz="1400"/>
                    </a:p>
                  </a:txBody>
                  <a:tcPr/>
                </a:tc>
                <a:tc>
                  <a:txBody>
                    <a:bodyPr/>
                    <a:lstStyle/>
                    <a:p>
                      <a:r>
                        <a:rPr lang="en-US" sz="1400" b="1"/>
                        <a:t>$</a:t>
                      </a:r>
                    </a:p>
                  </a:txBody>
                  <a:tcPr>
                    <a:solidFill>
                      <a:schemeClr val="bg1"/>
                    </a:solidFill>
                  </a:tcPr>
                </a:tc>
                <a:tc>
                  <a:txBody>
                    <a:bodyPr/>
                    <a:lstStyle/>
                    <a:p>
                      <a:endParaRPr lang="en-US" sz="1400" dirty="0"/>
                    </a:p>
                  </a:txBody>
                  <a:tcPr/>
                </a:tc>
                <a:extLst>
                  <a:ext uri="{0D108BD9-81ED-4DB2-BD59-A6C34878D82A}">
                    <a16:rowId xmlns:a16="http://schemas.microsoft.com/office/drawing/2014/main" val="3160755577"/>
                  </a:ext>
                </a:extLst>
              </a:tr>
            </a:tbl>
          </a:graphicData>
        </a:graphic>
      </p:graphicFrame>
    </p:spTree>
    <p:extLst>
      <p:ext uri="{BB962C8B-B14F-4D97-AF65-F5344CB8AC3E}">
        <p14:creationId xmlns:p14="http://schemas.microsoft.com/office/powerpoint/2010/main" val="1124032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438CD900-2762-E882-59B7-301E60479215}"/>
              </a:ext>
            </a:extLst>
          </p:cNvPr>
          <p:cNvSpPr>
            <a:spLocks noGrp="1"/>
          </p:cNvSpPr>
          <p:nvPr>
            <p:ph idx="1"/>
          </p:nvPr>
        </p:nvSpPr>
        <p:spPr>
          <a:xfrm>
            <a:off x="1492451" y="1273531"/>
            <a:ext cx="9199178" cy="348006"/>
          </a:xfrm>
        </p:spPr>
        <p:txBody>
          <a:bodyPr>
            <a:normAutofit lnSpcReduction="10000"/>
          </a:bodyPr>
          <a:lstStyle/>
          <a:p>
            <a:pPr marL="0" indent="0" algn="ctr">
              <a:buNone/>
            </a:pPr>
            <a:r>
              <a:rPr lang="en-US"/>
              <a:t>Divide your budget to allow for needs, wants and savings.</a:t>
            </a:r>
          </a:p>
        </p:txBody>
      </p:sp>
      <p:sp>
        <p:nvSpPr>
          <p:cNvPr id="31" name="Title 28">
            <a:extLst>
              <a:ext uri="{FF2B5EF4-FFF2-40B4-BE49-F238E27FC236}">
                <a16:creationId xmlns:a16="http://schemas.microsoft.com/office/drawing/2014/main" id="{A8364DF9-67EE-393E-1826-2236606F2997}"/>
              </a:ext>
            </a:extLst>
          </p:cNvPr>
          <p:cNvSpPr txBox="1">
            <a:spLocks/>
          </p:cNvSpPr>
          <p:nvPr/>
        </p:nvSpPr>
        <p:spPr>
          <a:xfrm>
            <a:off x="1492451" y="391786"/>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n-US" sz="4800"/>
              <a:t>The 50/30/20 Rule</a:t>
            </a:r>
          </a:p>
        </p:txBody>
      </p:sp>
      <p:graphicFrame>
        <p:nvGraphicFramePr>
          <p:cNvPr id="32" name="Chart 31">
            <a:extLst>
              <a:ext uri="{FF2B5EF4-FFF2-40B4-BE49-F238E27FC236}">
                <a16:creationId xmlns:a16="http://schemas.microsoft.com/office/drawing/2014/main" id="{6E1B6DBD-3111-C054-A883-ACCE0B57298F}"/>
              </a:ext>
            </a:extLst>
          </p:cNvPr>
          <p:cNvGraphicFramePr/>
          <p:nvPr>
            <p:extLst>
              <p:ext uri="{D42A27DB-BD31-4B8C-83A1-F6EECF244321}">
                <p14:modId xmlns:p14="http://schemas.microsoft.com/office/powerpoint/2010/main" val="275028380"/>
              </p:ext>
            </p:extLst>
          </p:nvPr>
        </p:nvGraphicFramePr>
        <p:xfrm>
          <a:off x="2731384" y="1753361"/>
          <a:ext cx="6758432" cy="4516797"/>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11">
            <a:extLst>
              <a:ext uri="{FF2B5EF4-FFF2-40B4-BE49-F238E27FC236}">
                <a16:creationId xmlns:a16="http://schemas.microsoft.com/office/drawing/2014/main" id="{6B370823-6971-0AD4-9443-9704B181420B}"/>
              </a:ext>
            </a:extLst>
          </p:cNvPr>
          <p:cNvSpPr txBox="1">
            <a:spLocks/>
          </p:cNvSpPr>
          <p:nvPr/>
        </p:nvSpPr>
        <p:spPr>
          <a:xfrm>
            <a:off x="2267685"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accent2"/>
                </a:solidFill>
              </a:rPr>
              <a:t>20%</a:t>
            </a:r>
          </a:p>
        </p:txBody>
      </p:sp>
      <p:sp>
        <p:nvSpPr>
          <p:cNvPr id="34" name="Content Placeholder 5">
            <a:extLst>
              <a:ext uri="{FF2B5EF4-FFF2-40B4-BE49-F238E27FC236}">
                <a16:creationId xmlns:a16="http://schemas.microsoft.com/office/drawing/2014/main" id="{2A17A886-F991-185C-5FF5-EF00A3B0E2EC}"/>
              </a:ext>
            </a:extLst>
          </p:cNvPr>
          <p:cNvSpPr txBox="1">
            <a:spLocks/>
          </p:cNvSpPr>
          <p:nvPr/>
        </p:nvSpPr>
        <p:spPr>
          <a:xfrm>
            <a:off x="226768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rPr>
              <a:t>Savings</a:t>
            </a:r>
            <a:br>
              <a:rPr lang="en-US" sz="1400" b="1" dirty="0"/>
            </a:br>
            <a:r>
              <a:rPr lang="en-US" sz="1400" b="1" dirty="0"/>
              <a:t>examples:</a:t>
            </a:r>
            <a:br>
              <a:rPr lang="en-US" sz="1400" dirty="0"/>
            </a:br>
            <a:r>
              <a:rPr lang="en-US" sz="1400" dirty="0"/>
              <a:t>Emergency fund</a:t>
            </a:r>
            <a:br>
              <a:rPr lang="en-US" sz="1400" dirty="0"/>
            </a:br>
            <a:r>
              <a:rPr lang="en-US" sz="1400" dirty="0"/>
              <a:t>Retirement</a:t>
            </a:r>
          </a:p>
        </p:txBody>
      </p:sp>
      <p:sp>
        <p:nvSpPr>
          <p:cNvPr id="35" name="Title 11">
            <a:extLst>
              <a:ext uri="{FF2B5EF4-FFF2-40B4-BE49-F238E27FC236}">
                <a16:creationId xmlns:a16="http://schemas.microsoft.com/office/drawing/2014/main" id="{2B703E60-8E1E-AAB2-2000-F07CEBDAD4F8}"/>
              </a:ext>
            </a:extLst>
          </p:cNvPr>
          <p:cNvSpPr txBox="1">
            <a:spLocks/>
          </p:cNvSpPr>
          <p:nvPr/>
        </p:nvSpPr>
        <p:spPr>
          <a:xfrm>
            <a:off x="2267685" y="4321695"/>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tx2"/>
                </a:solidFill>
              </a:rPr>
              <a:t>30%</a:t>
            </a:r>
          </a:p>
        </p:txBody>
      </p:sp>
      <p:sp>
        <p:nvSpPr>
          <p:cNvPr id="37" name="Content Placeholder 5">
            <a:extLst>
              <a:ext uri="{FF2B5EF4-FFF2-40B4-BE49-F238E27FC236}">
                <a16:creationId xmlns:a16="http://schemas.microsoft.com/office/drawing/2014/main" id="{E7BA9E3B-5C1F-E460-A144-8C6EDDC4B582}"/>
              </a:ext>
            </a:extLst>
          </p:cNvPr>
          <p:cNvSpPr txBox="1">
            <a:spLocks/>
          </p:cNvSpPr>
          <p:nvPr/>
        </p:nvSpPr>
        <p:spPr>
          <a:xfrm>
            <a:off x="2267683" y="4893936"/>
            <a:ext cx="1619706" cy="1230076"/>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tx2"/>
                </a:solidFill>
              </a:rPr>
              <a:t>Wants</a:t>
            </a:r>
            <a:br>
              <a:rPr lang="en-US" sz="1400" b="1"/>
            </a:br>
            <a:r>
              <a:rPr lang="en-US" sz="1400" b="1"/>
              <a:t>examples:</a:t>
            </a:r>
            <a:br>
              <a:rPr lang="en-US" sz="1400"/>
            </a:br>
            <a:r>
              <a:rPr lang="en-US" sz="1400"/>
              <a:t>Entertainment</a:t>
            </a:r>
            <a:br>
              <a:rPr lang="en-US" sz="1400"/>
            </a:br>
            <a:r>
              <a:rPr lang="en-US" sz="1400"/>
              <a:t>Vacation</a:t>
            </a:r>
          </a:p>
        </p:txBody>
      </p:sp>
      <p:sp>
        <p:nvSpPr>
          <p:cNvPr id="38" name="Title 11">
            <a:extLst>
              <a:ext uri="{FF2B5EF4-FFF2-40B4-BE49-F238E27FC236}">
                <a16:creationId xmlns:a16="http://schemas.microsoft.com/office/drawing/2014/main" id="{1095399E-7818-F04A-2B74-A9626B261CCC}"/>
              </a:ext>
            </a:extLst>
          </p:cNvPr>
          <p:cNvSpPr txBox="1">
            <a:spLocks/>
          </p:cNvSpPr>
          <p:nvPr/>
        </p:nvSpPr>
        <p:spPr>
          <a:xfrm>
            <a:off x="8333813" y="2824483"/>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a:solidFill>
                  <a:schemeClr val="tx1"/>
                </a:solidFill>
              </a:rPr>
              <a:t>50%</a:t>
            </a:r>
          </a:p>
        </p:txBody>
      </p:sp>
      <p:sp>
        <p:nvSpPr>
          <p:cNvPr id="39" name="Content Placeholder 5">
            <a:extLst>
              <a:ext uri="{FF2B5EF4-FFF2-40B4-BE49-F238E27FC236}">
                <a16:creationId xmlns:a16="http://schemas.microsoft.com/office/drawing/2014/main" id="{656BF56A-04B6-36DA-E351-C71B4C46EF5D}"/>
              </a:ext>
            </a:extLst>
          </p:cNvPr>
          <p:cNvSpPr txBox="1">
            <a:spLocks/>
          </p:cNvSpPr>
          <p:nvPr/>
        </p:nvSpPr>
        <p:spPr>
          <a:xfrm>
            <a:off x="8333811" y="3396723"/>
            <a:ext cx="1619706" cy="1230075"/>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Needs</a:t>
            </a:r>
            <a:br>
              <a:rPr lang="en-US" sz="1400" b="1"/>
            </a:br>
            <a:r>
              <a:rPr lang="en-US" sz="1400" b="1"/>
              <a:t>examples:</a:t>
            </a:r>
            <a:br>
              <a:rPr lang="en-US" sz="1400"/>
            </a:br>
            <a:r>
              <a:rPr lang="en-US" sz="1400"/>
              <a:t>Housing</a:t>
            </a:r>
            <a:br>
              <a:rPr lang="en-US" sz="1400"/>
            </a:br>
            <a:r>
              <a:rPr lang="en-US" sz="1400"/>
              <a:t>Food</a:t>
            </a:r>
          </a:p>
        </p:txBody>
      </p:sp>
    </p:spTree>
    <p:extLst>
      <p:ext uri="{BB962C8B-B14F-4D97-AF65-F5344CB8AC3E}">
        <p14:creationId xmlns:p14="http://schemas.microsoft.com/office/powerpoint/2010/main" val="393667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C2D1B-4B84-8E58-6A2C-B673F3CC60E6}"/>
              </a:ext>
            </a:extLst>
          </p:cNvPr>
          <p:cNvSpPr>
            <a:spLocks noGrp="1"/>
          </p:cNvSpPr>
          <p:nvPr>
            <p:ph type="title"/>
          </p:nvPr>
        </p:nvSpPr>
        <p:spPr>
          <a:xfrm>
            <a:off x="1492450" y="1013254"/>
            <a:ext cx="5145238" cy="1021274"/>
          </a:xfrm>
        </p:spPr>
        <p:txBody>
          <a:bodyPr>
            <a:normAutofit/>
          </a:bodyPr>
          <a:lstStyle/>
          <a:p>
            <a:pPr algn="l"/>
            <a:r>
              <a:rPr lang="en-US"/>
              <a:t>To create a budget using the 50/30/20 rule: </a:t>
            </a:r>
          </a:p>
        </p:txBody>
      </p:sp>
      <p:sp>
        <p:nvSpPr>
          <p:cNvPr id="2" name="Content Placeholder 1">
            <a:extLst>
              <a:ext uri="{FF2B5EF4-FFF2-40B4-BE49-F238E27FC236}">
                <a16:creationId xmlns:a16="http://schemas.microsoft.com/office/drawing/2014/main" id="{22F7117F-C07C-FA11-DEF9-A4DEA41FCCD8}"/>
              </a:ext>
            </a:extLst>
          </p:cNvPr>
          <p:cNvSpPr>
            <a:spLocks noGrp="1"/>
          </p:cNvSpPr>
          <p:nvPr>
            <p:ph idx="1"/>
          </p:nvPr>
        </p:nvSpPr>
        <p:spPr>
          <a:xfrm>
            <a:off x="1492451" y="2295352"/>
            <a:ext cx="5145238" cy="3770787"/>
          </a:xfrm>
        </p:spPr>
        <p:txBody>
          <a:bodyPr>
            <a:normAutofit/>
          </a:bodyPr>
          <a:lstStyle/>
          <a:p>
            <a:pPr marL="457200" indent="-457200">
              <a:buFont typeface="+mj-lt"/>
              <a:buAutoNum type="arabicPeriod"/>
            </a:pPr>
            <a:r>
              <a:rPr lang="en-US" b="1" dirty="0">
                <a:latin typeface="+mn-lt"/>
              </a:rPr>
              <a:t>List your monthly income and expenses.</a:t>
            </a:r>
            <a:r>
              <a:rPr lang="en-US" dirty="0">
                <a:latin typeface="+mn-lt"/>
              </a:rPr>
              <a:t> </a:t>
            </a:r>
          </a:p>
          <a:p>
            <a:pPr marL="457200" indent="-457200">
              <a:buFont typeface="+mj-lt"/>
              <a:buAutoNum type="arabicPeriod"/>
            </a:pPr>
            <a:r>
              <a:rPr lang="en-US" b="1" dirty="0">
                <a:latin typeface="+mn-lt"/>
              </a:rPr>
              <a:t>Put each dollar of income into </a:t>
            </a:r>
            <a:br>
              <a:rPr lang="en-US" b="1" dirty="0">
                <a:latin typeface="+mn-lt"/>
              </a:rPr>
            </a:br>
            <a:r>
              <a:rPr lang="en-US" b="1" dirty="0">
                <a:latin typeface="+mn-lt"/>
              </a:rPr>
              <a:t>a category</a:t>
            </a:r>
            <a:r>
              <a:rPr lang="en-US" dirty="0">
                <a:latin typeface="+mn-lt"/>
              </a:rPr>
              <a:t>. </a:t>
            </a:r>
          </a:p>
          <a:p>
            <a:pPr marL="457200" indent="-457200">
              <a:buFont typeface="+mj-lt"/>
              <a:buAutoNum type="arabicPeriod"/>
            </a:pPr>
            <a:r>
              <a:rPr lang="en-US" b="1" dirty="0">
                <a:latin typeface="+mn-lt"/>
              </a:rPr>
              <a:t>Compare the breakdown to the target amounts for needs, wants and savings.</a:t>
            </a:r>
            <a:endParaRPr lang="en-US" dirty="0">
              <a:latin typeface="+mn-lt"/>
            </a:endParaRPr>
          </a:p>
          <a:p>
            <a:pPr marL="457200" indent="-457200">
              <a:buFont typeface="+mj-lt"/>
              <a:buAutoNum type="arabicPeriod"/>
            </a:pPr>
            <a:r>
              <a:rPr lang="en-US" b="1" dirty="0">
                <a:latin typeface="+mn-lt"/>
              </a:rPr>
              <a:t>Review your budget monthly and update as needed.  </a:t>
            </a:r>
            <a:endParaRPr lang="en-US" dirty="0"/>
          </a:p>
        </p:txBody>
      </p:sp>
      <p:pic>
        <p:nvPicPr>
          <p:cNvPr id="4" name="Picture 3">
            <a:extLst>
              <a:ext uri="{FF2B5EF4-FFF2-40B4-BE49-F238E27FC236}">
                <a16:creationId xmlns:a16="http://schemas.microsoft.com/office/drawing/2014/main" id="{8FF19D25-9351-81B8-C767-A846483BED90}"/>
              </a:ext>
            </a:extLst>
          </p:cNvPr>
          <p:cNvPicPr>
            <a:picLocks noChangeAspect="1"/>
          </p:cNvPicPr>
          <p:nvPr/>
        </p:nvPicPr>
        <p:blipFill>
          <a:blip r:embed="rId3"/>
          <a:stretch>
            <a:fillRect/>
          </a:stretch>
        </p:blipFill>
        <p:spPr>
          <a:xfrm>
            <a:off x="7339913" y="549325"/>
            <a:ext cx="4382597" cy="5759349"/>
          </a:xfrm>
          <a:prstGeom prst="rect">
            <a:avLst/>
          </a:prstGeom>
        </p:spPr>
      </p:pic>
    </p:spTree>
    <p:extLst>
      <p:ext uri="{BB962C8B-B14F-4D97-AF65-F5344CB8AC3E}">
        <p14:creationId xmlns:p14="http://schemas.microsoft.com/office/powerpoint/2010/main" val="163980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367EF5-4A9D-6E04-2604-CBC7CE38D0E7}"/>
              </a:ext>
            </a:extLst>
          </p:cNvPr>
          <p:cNvSpPr>
            <a:spLocks noGrp="1"/>
          </p:cNvSpPr>
          <p:nvPr>
            <p:ph type="title"/>
          </p:nvPr>
        </p:nvSpPr>
        <p:spPr>
          <a:xfrm>
            <a:off x="1492450" y="1285103"/>
            <a:ext cx="9199178" cy="750482"/>
          </a:xfrm>
        </p:spPr>
        <p:txBody>
          <a:bodyPr>
            <a:normAutofit/>
          </a:bodyPr>
          <a:lstStyle/>
          <a:p>
            <a:r>
              <a:rPr lang="en-US" sz="4400"/>
              <a:t>Savings</a:t>
            </a:r>
          </a:p>
        </p:txBody>
      </p:sp>
      <p:sp>
        <p:nvSpPr>
          <p:cNvPr id="13" name="Content Placeholder 12">
            <a:extLst>
              <a:ext uri="{FF2B5EF4-FFF2-40B4-BE49-F238E27FC236}">
                <a16:creationId xmlns:a16="http://schemas.microsoft.com/office/drawing/2014/main" id="{ECB29992-E601-9922-9A91-025E89A5F236}"/>
              </a:ext>
            </a:extLst>
          </p:cNvPr>
          <p:cNvSpPr>
            <a:spLocks noGrp="1"/>
          </p:cNvSpPr>
          <p:nvPr>
            <p:ph idx="1"/>
          </p:nvPr>
        </p:nvSpPr>
        <p:spPr>
          <a:xfrm>
            <a:off x="1492450" y="2338467"/>
            <a:ext cx="5760966" cy="4054554"/>
          </a:xfrm>
        </p:spPr>
        <p:txBody>
          <a:bodyPr/>
          <a:lstStyle/>
          <a:p>
            <a:pPr marL="0" indent="0">
              <a:buNone/>
            </a:pPr>
            <a:r>
              <a:rPr lang="en-US" sz="3200" b="1" dirty="0"/>
              <a:t>Money you keep or invest for short- and long-term financial goals</a:t>
            </a:r>
          </a:p>
          <a:p>
            <a:pPr marL="0" indent="0">
              <a:buNone/>
            </a:pPr>
            <a:endParaRPr lang="en-US" b="1" dirty="0"/>
          </a:p>
        </p:txBody>
      </p:sp>
      <p:pic>
        <p:nvPicPr>
          <p:cNvPr id="14" name="Picture 13">
            <a:extLst>
              <a:ext uri="{FF2B5EF4-FFF2-40B4-BE49-F238E27FC236}">
                <a16:creationId xmlns:a16="http://schemas.microsoft.com/office/drawing/2014/main" id="{117FB6DF-BE1D-A6EA-DF2A-28A060DDD1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89777" y="1993312"/>
            <a:ext cx="3579585" cy="3579585"/>
          </a:xfrm>
          <a:prstGeom prst="rect">
            <a:avLst/>
          </a:prstGeom>
        </p:spPr>
      </p:pic>
    </p:spTree>
    <p:extLst>
      <p:ext uri="{BB962C8B-B14F-4D97-AF65-F5344CB8AC3E}">
        <p14:creationId xmlns:p14="http://schemas.microsoft.com/office/powerpoint/2010/main" val="80985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9783-53DB-F36E-E0BA-1BB09C813C3F}"/>
              </a:ext>
            </a:extLst>
          </p:cNvPr>
          <p:cNvSpPr>
            <a:spLocks noGrp="1"/>
          </p:cNvSpPr>
          <p:nvPr>
            <p:ph type="title"/>
          </p:nvPr>
        </p:nvSpPr>
        <p:spPr>
          <a:xfrm>
            <a:off x="1492450" y="760848"/>
            <a:ext cx="9199178" cy="610205"/>
          </a:xfrm>
        </p:spPr>
        <p:txBody>
          <a:bodyPr>
            <a:normAutofit/>
          </a:bodyPr>
          <a:lstStyle/>
          <a:p>
            <a:r>
              <a:rPr lang="en-US"/>
              <a:t>Keys to saving: </a:t>
            </a:r>
          </a:p>
        </p:txBody>
      </p:sp>
      <p:grpSp>
        <p:nvGrpSpPr>
          <p:cNvPr id="4" name="Group 3">
            <a:extLst>
              <a:ext uri="{FF2B5EF4-FFF2-40B4-BE49-F238E27FC236}">
                <a16:creationId xmlns:a16="http://schemas.microsoft.com/office/drawing/2014/main" id="{362BEF13-3AB2-4A56-86A1-64B84C0FD5FD}"/>
              </a:ext>
            </a:extLst>
          </p:cNvPr>
          <p:cNvGrpSpPr/>
          <p:nvPr/>
        </p:nvGrpSpPr>
        <p:grpSpPr>
          <a:xfrm>
            <a:off x="2997248" y="5082251"/>
            <a:ext cx="6197502" cy="1185769"/>
            <a:chOff x="1152939" y="4993644"/>
            <a:chExt cx="6197502" cy="1185769"/>
          </a:xfrm>
        </p:grpSpPr>
        <p:sp>
          <p:nvSpPr>
            <p:cNvPr id="5" name="Rounded Rectangle 4">
              <a:extLst>
                <a:ext uri="{FF2B5EF4-FFF2-40B4-BE49-F238E27FC236}">
                  <a16:creationId xmlns:a16="http://schemas.microsoft.com/office/drawing/2014/main" id="{4D1AABA8-9C96-7FAF-8D2B-4A2FC2CBE54D}"/>
                </a:ext>
              </a:extLst>
            </p:cNvPr>
            <p:cNvSpPr/>
            <p:nvPr/>
          </p:nvSpPr>
          <p:spPr>
            <a:xfrm>
              <a:off x="1152939" y="4993644"/>
              <a:ext cx="6197502" cy="118576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b="1" dirty="0"/>
                <a:t>Remember:</a:t>
              </a:r>
            </a:p>
            <a:p>
              <a:pPr marL="1200150" lvl="2" indent="-285750">
                <a:buFont typeface="Arial" panose="020B0604020202020204" pitchFamily="34" charset="0"/>
                <a:buChar char="•"/>
              </a:pPr>
              <a:r>
                <a:rPr lang="en-US" dirty="0"/>
                <a:t>Aim to put 20% of your budget toward savings</a:t>
              </a:r>
            </a:p>
            <a:p>
              <a:pPr marL="1200150" lvl="2" indent="-285750">
                <a:buFont typeface="Arial" panose="020B0604020202020204" pitchFamily="34" charset="0"/>
                <a:buChar char="•"/>
              </a:pPr>
              <a:r>
                <a:rPr lang="en-US" b="0" dirty="0"/>
                <a:t>Look for expenses to reduce or eliminate</a:t>
              </a:r>
            </a:p>
          </p:txBody>
        </p:sp>
        <p:pic>
          <p:nvPicPr>
            <p:cNvPr id="6" name="Picture 5">
              <a:extLst>
                <a:ext uri="{FF2B5EF4-FFF2-40B4-BE49-F238E27FC236}">
                  <a16:creationId xmlns:a16="http://schemas.microsoft.com/office/drawing/2014/main" id="{CEFB2857-BB95-A82B-5969-F6993282A801}"/>
                </a:ext>
              </a:extLst>
            </p:cNvPr>
            <p:cNvPicPr>
              <a:picLocks noChangeAspect="1"/>
            </p:cNvPicPr>
            <p:nvPr/>
          </p:nvPicPr>
          <p:blipFill>
            <a:blip r:embed="rId3"/>
            <a:stretch>
              <a:fillRect/>
            </a:stretch>
          </p:blipFill>
          <p:spPr>
            <a:xfrm>
              <a:off x="1331421" y="5268774"/>
              <a:ext cx="579242" cy="579242"/>
            </a:xfrm>
            <a:prstGeom prst="rect">
              <a:avLst/>
            </a:prstGeom>
          </p:spPr>
        </p:pic>
      </p:grpSp>
      <p:cxnSp>
        <p:nvCxnSpPr>
          <p:cNvPr id="7" name="Straight Connector 6">
            <a:extLst>
              <a:ext uri="{FF2B5EF4-FFF2-40B4-BE49-F238E27FC236}">
                <a16:creationId xmlns:a16="http://schemas.microsoft.com/office/drawing/2014/main" id="{368C81AC-621C-9DE5-4C0F-ED03A2A4AE55}"/>
              </a:ext>
              <a:ext uri="{C183D7F6-B498-43B3-948B-1728B52AA6E4}">
                <adec:decorative xmlns:adec="http://schemas.microsoft.com/office/drawing/2017/decorative" val="1"/>
              </a:ext>
            </a:extLst>
          </p:cNvPr>
          <p:cNvCxnSpPr>
            <a:cxnSpLocks/>
          </p:cNvCxnSpPr>
          <p:nvPr/>
        </p:nvCxnSpPr>
        <p:spPr>
          <a:xfrm>
            <a:off x="2997248" y="1677994"/>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Graphic 13">
            <a:extLst>
              <a:ext uri="{FF2B5EF4-FFF2-40B4-BE49-F238E27FC236}">
                <a16:creationId xmlns:a16="http://schemas.microsoft.com/office/drawing/2014/main" id="{1DE567D3-5117-B078-EAF8-735ECF1F39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6235" y="1798161"/>
            <a:ext cx="914400" cy="914400"/>
          </a:xfrm>
          <a:prstGeom prst="rect">
            <a:avLst/>
          </a:prstGeom>
        </p:spPr>
      </p:pic>
      <p:sp>
        <p:nvSpPr>
          <p:cNvPr id="9" name="TextBox 8">
            <a:extLst>
              <a:ext uri="{FF2B5EF4-FFF2-40B4-BE49-F238E27FC236}">
                <a16:creationId xmlns:a16="http://schemas.microsoft.com/office/drawing/2014/main" id="{51F48E58-654E-85C8-6E28-9728B750D8B3}"/>
              </a:ext>
            </a:extLst>
          </p:cNvPr>
          <p:cNvSpPr txBox="1"/>
          <p:nvPr/>
        </p:nvSpPr>
        <p:spPr>
          <a:xfrm>
            <a:off x="3028663" y="2960183"/>
            <a:ext cx="2895883" cy="615553"/>
          </a:xfrm>
          <a:prstGeom prst="rect">
            <a:avLst/>
          </a:prstGeom>
          <a:noFill/>
          <a:ln>
            <a:noFill/>
          </a:ln>
        </p:spPr>
        <p:txBody>
          <a:bodyPr wrap="square" lIns="0" tIns="0" rIns="0" bIns="0" rtlCol="0" anchor="t" anchorCtr="0">
            <a:spAutoFit/>
          </a:bodyPr>
          <a:lstStyle/>
          <a:p>
            <a:pPr algn="ctr"/>
            <a:r>
              <a:rPr lang="en-US" sz="2000" b="1" dirty="0"/>
              <a:t>Make saving </a:t>
            </a:r>
            <a:br>
              <a:rPr lang="en-US" sz="2000" b="1" dirty="0"/>
            </a:br>
            <a:r>
              <a:rPr lang="en-US" sz="2000" b="1" dirty="0"/>
              <a:t>automatic </a:t>
            </a:r>
          </a:p>
        </p:txBody>
      </p:sp>
      <p:sp>
        <p:nvSpPr>
          <p:cNvPr id="10" name="TextBox 9">
            <a:extLst>
              <a:ext uri="{FF2B5EF4-FFF2-40B4-BE49-F238E27FC236}">
                <a16:creationId xmlns:a16="http://schemas.microsoft.com/office/drawing/2014/main" id="{6B202033-D962-5E90-2DFD-8455C529ECED}"/>
              </a:ext>
            </a:extLst>
          </p:cNvPr>
          <p:cNvSpPr txBox="1"/>
          <p:nvPr/>
        </p:nvSpPr>
        <p:spPr>
          <a:xfrm>
            <a:off x="8784640" y="2980349"/>
            <a:ext cx="2777561" cy="61555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latin typeface="Arial" charset="0"/>
                <a:ea typeface="Arial" charset="0"/>
                <a:cs typeface="Arial" charset="0"/>
                <a:sym typeface="Calibri"/>
              </a:rPr>
              <a:t>Use financial and budgeting tools</a:t>
            </a:r>
            <a:endParaRPr lang="en-US" sz="2000" dirty="0">
              <a:latin typeface="Arial" charset="0"/>
              <a:ea typeface="Arial" charset="0"/>
              <a:cs typeface="Arial" charset="0"/>
              <a:sym typeface="Calibri"/>
            </a:endParaRPr>
          </a:p>
        </p:txBody>
      </p:sp>
      <p:cxnSp>
        <p:nvCxnSpPr>
          <p:cNvPr id="11" name="Straight Connector 10">
            <a:extLst>
              <a:ext uri="{FF2B5EF4-FFF2-40B4-BE49-F238E27FC236}">
                <a16:creationId xmlns:a16="http://schemas.microsoft.com/office/drawing/2014/main" id="{35A12A9C-69B7-4144-A9B3-2A33745B7AAC}"/>
              </a:ext>
              <a:ext uri="{C183D7F6-B498-43B3-948B-1728B52AA6E4}">
                <adec:decorative xmlns:adec="http://schemas.microsoft.com/office/drawing/2017/decorative" val="1"/>
              </a:ext>
            </a:extLst>
          </p:cNvPr>
          <p:cNvCxnSpPr>
            <a:cxnSpLocks/>
          </p:cNvCxnSpPr>
          <p:nvPr/>
        </p:nvCxnSpPr>
        <p:spPr>
          <a:xfrm>
            <a:off x="5924550" y="1677994"/>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phic 14">
            <a:extLst>
              <a:ext uri="{FF2B5EF4-FFF2-40B4-BE49-F238E27FC236}">
                <a16:creationId xmlns:a16="http://schemas.microsoft.com/office/drawing/2014/main" id="{A556ED92-491F-429E-2E4E-FDF8A31ABD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2530" b="12530"/>
          <a:stretch/>
        </p:blipFill>
        <p:spPr>
          <a:xfrm>
            <a:off x="9580882" y="1973282"/>
            <a:ext cx="1185076" cy="888095"/>
          </a:xfrm>
          <a:prstGeom prst="rect">
            <a:avLst/>
          </a:prstGeom>
        </p:spPr>
      </p:pic>
      <p:sp>
        <p:nvSpPr>
          <p:cNvPr id="13" name="TextBox 12">
            <a:extLst>
              <a:ext uri="{FF2B5EF4-FFF2-40B4-BE49-F238E27FC236}">
                <a16:creationId xmlns:a16="http://schemas.microsoft.com/office/drawing/2014/main" id="{38B9B9BD-3A5B-549C-ED6C-CDDFD6A935A1}"/>
              </a:ext>
            </a:extLst>
          </p:cNvPr>
          <p:cNvSpPr txBox="1"/>
          <p:nvPr/>
        </p:nvSpPr>
        <p:spPr>
          <a:xfrm>
            <a:off x="629799" y="2960183"/>
            <a:ext cx="2013594" cy="61555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000" b="1" dirty="0">
                <a:ea typeface="Arial" charset="0"/>
                <a:cs typeface="Arial" charset="0"/>
                <a:sym typeface="Calibri"/>
              </a:rPr>
              <a:t>Pay yourself first</a:t>
            </a:r>
          </a:p>
        </p:txBody>
      </p:sp>
      <p:pic>
        <p:nvPicPr>
          <p:cNvPr id="14" name="Picture 13">
            <a:extLst>
              <a:ext uri="{FF2B5EF4-FFF2-40B4-BE49-F238E27FC236}">
                <a16:creationId xmlns:a16="http://schemas.microsoft.com/office/drawing/2014/main" id="{6A3D085A-6543-5BBE-F08D-292B6C9D50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89606" y="1798161"/>
            <a:ext cx="1142586" cy="1142586"/>
          </a:xfrm>
          <a:prstGeom prst="rect">
            <a:avLst/>
          </a:prstGeom>
        </p:spPr>
      </p:pic>
      <p:pic>
        <p:nvPicPr>
          <p:cNvPr id="17" name="Graphic 16">
            <a:extLst>
              <a:ext uri="{FF2B5EF4-FFF2-40B4-BE49-F238E27FC236}">
                <a16:creationId xmlns:a16="http://schemas.microsoft.com/office/drawing/2014/main" id="{55CE9BC2-ABAE-3FA7-95C1-408DA26A54B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23031" y="2131586"/>
            <a:ext cx="475735" cy="475735"/>
          </a:xfrm>
          <a:prstGeom prst="rect">
            <a:avLst/>
          </a:prstGeom>
        </p:spPr>
      </p:pic>
      <p:cxnSp>
        <p:nvCxnSpPr>
          <p:cNvPr id="3" name="Straight Connector 2">
            <a:extLst>
              <a:ext uri="{FF2B5EF4-FFF2-40B4-BE49-F238E27FC236}">
                <a16:creationId xmlns:a16="http://schemas.microsoft.com/office/drawing/2014/main" id="{4BC8690C-BC41-B6C6-6AEF-A6700A5D3BB1}"/>
              </a:ext>
              <a:ext uri="{C183D7F6-B498-43B3-948B-1728B52AA6E4}">
                <adec:decorative xmlns:adec="http://schemas.microsoft.com/office/drawing/2017/decorative" val="1"/>
              </a:ext>
            </a:extLst>
          </p:cNvPr>
          <p:cNvCxnSpPr>
            <a:cxnSpLocks/>
          </p:cNvCxnSpPr>
          <p:nvPr/>
        </p:nvCxnSpPr>
        <p:spPr>
          <a:xfrm>
            <a:off x="8591542" y="1698160"/>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85DB4D-28CA-C058-3A24-14F73FA3FB5B}"/>
              </a:ext>
            </a:extLst>
          </p:cNvPr>
          <p:cNvSpPr txBox="1"/>
          <p:nvPr/>
        </p:nvSpPr>
        <p:spPr>
          <a:xfrm>
            <a:off x="5955960" y="2960183"/>
            <a:ext cx="2597482" cy="615553"/>
          </a:xfrm>
          <a:prstGeom prst="rect">
            <a:avLst/>
          </a:prstGeom>
          <a:noFill/>
          <a:ln>
            <a:noFill/>
          </a:ln>
        </p:spPr>
        <p:txBody>
          <a:bodyPr wrap="square" lIns="0" tIns="0" rIns="0" bIns="0" rtlCol="0" anchor="t" anchorCtr="0">
            <a:spAutoFit/>
          </a:bodyPr>
          <a:lstStyle/>
          <a:p>
            <a:pPr algn="ctr"/>
            <a:r>
              <a:rPr lang="en-US" sz="2000" b="1" dirty="0"/>
              <a:t>Avoid misusing savings</a:t>
            </a:r>
          </a:p>
        </p:txBody>
      </p:sp>
      <p:pic>
        <p:nvPicPr>
          <p:cNvPr id="23" name="Picture 22" descr="A blue check mark on a shield&#10;&#10;Description automatically generated">
            <a:extLst>
              <a:ext uri="{FF2B5EF4-FFF2-40B4-BE49-F238E27FC236}">
                <a16:creationId xmlns:a16="http://schemas.microsoft.com/office/drawing/2014/main" id="{79BBBD85-A7BD-BF9F-DC46-81BFE98F26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7528" y="1908203"/>
            <a:ext cx="975801" cy="899356"/>
          </a:xfrm>
          <a:prstGeom prst="rect">
            <a:avLst/>
          </a:prstGeom>
        </p:spPr>
      </p:pic>
    </p:spTree>
    <p:extLst>
      <p:ext uri="{BB962C8B-B14F-4D97-AF65-F5344CB8AC3E}">
        <p14:creationId xmlns:p14="http://schemas.microsoft.com/office/powerpoint/2010/main" val="277869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65F7-2B56-8516-1538-2867C19069A6}"/>
              </a:ext>
            </a:extLst>
          </p:cNvPr>
          <p:cNvSpPr>
            <a:spLocks noGrp="1"/>
          </p:cNvSpPr>
          <p:nvPr>
            <p:ph type="title"/>
          </p:nvPr>
        </p:nvSpPr>
        <p:spPr>
          <a:xfrm>
            <a:off x="1492450" y="1086102"/>
            <a:ext cx="9199178" cy="595493"/>
          </a:xfrm>
        </p:spPr>
        <p:txBody>
          <a:bodyPr>
            <a:noAutofit/>
          </a:bodyPr>
          <a:lstStyle/>
          <a:p>
            <a:r>
              <a:rPr lang="en-US" sz="4400"/>
              <a:t>Debt</a:t>
            </a:r>
          </a:p>
        </p:txBody>
      </p:sp>
      <p:sp>
        <p:nvSpPr>
          <p:cNvPr id="3" name="Content Placeholder 2">
            <a:extLst>
              <a:ext uri="{FF2B5EF4-FFF2-40B4-BE49-F238E27FC236}">
                <a16:creationId xmlns:a16="http://schemas.microsoft.com/office/drawing/2014/main" id="{57D0AC91-643D-D33B-60E8-326D50CB4F4D}"/>
              </a:ext>
            </a:extLst>
          </p:cNvPr>
          <p:cNvSpPr>
            <a:spLocks noGrp="1"/>
          </p:cNvSpPr>
          <p:nvPr>
            <p:ph idx="1"/>
          </p:nvPr>
        </p:nvSpPr>
        <p:spPr>
          <a:xfrm>
            <a:off x="926756" y="2338467"/>
            <a:ext cx="5169243" cy="553668"/>
          </a:xfrm>
        </p:spPr>
        <p:txBody>
          <a:bodyPr>
            <a:normAutofit/>
          </a:bodyPr>
          <a:lstStyle/>
          <a:p>
            <a:pPr marL="0" indent="0" algn="ctr">
              <a:buNone/>
            </a:pPr>
            <a:r>
              <a:rPr lang="en-US" sz="2400" b="1" dirty="0"/>
              <a:t>Good debt</a:t>
            </a:r>
          </a:p>
        </p:txBody>
      </p:sp>
      <p:grpSp>
        <p:nvGrpSpPr>
          <p:cNvPr id="11" name="Group 10">
            <a:extLst>
              <a:ext uri="{FF2B5EF4-FFF2-40B4-BE49-F238E27FC236}">
                <a16:creationId xmlns:a16="http://schemas.microsoft.com/office/drawing/2014/main" id="{CE88BCB4-3EF1-4E1A-ED8E-F8AE29CB0A09}"/>
              </a:ext>
            </a:extLst>
          </p:cNvPr>
          <p:cNvGrpSpPr/>
          <p:nvPr/>
        </p:nvGrpSpPr>
        <p:grpSpPr>
          <a:xfrm>
            <a:off x="4148816" y="2892135"/>
            <a:ext cx="1792248" cy="1475325"/>
            <a:chOff x="5310437" y="3069107"/>
            <a:chExt cx="1792248" cy="1475325"/>
          </a:xfrm>
        </p:grpSpPr>
        <p:sp>
          <p:nvSpPr>
            <p:cNvPr id="12" name="TextBox 11">
              <a:extLst>
                <a:ext uri="{FF2B5EF4-FFF2-40B4-BE49-F238E27FC236}">
                  <a16:creationId xmlns:a16="http://schemas.microsoft.com/office/drawing/2014/main" id="{54FBD13D-38CB-DBF2-0D00-724C6CB26126}"/>
                </a:ext>
              </a:extLst>
            </p:cNvPr>
            <p:cNvSpPr txBox="1"/>
            <p:nvPr/>
          </p:nvSpPr>
          <p:spPr>
            <a:xfrm>
              <a:off x="5310437" y="4205878"/>
              <a:ext cx="1792248" cy="338554"/>
            </a:xfrm>
            <a:prstGeom prst="rect">
              <a:avLst/>
            </a:prstGeom>
            <a:noFill/>
            <a:ln>
              <a:noFill/>
            </a:ln>
          </p:spPr>
          <p:txBody>
            <a:bodyPr wrap="square" lIns="0" tIns="0" rIns="0" bIns="0" rtlCol="0" anchor="t" anchorCtr="0">
              <a:spAutoFit/>
            </a:bodyPr>
            <a:lstStyle/>
            <a:p>
              <a:pPr algn="ctr"/>
              <a:r>
                <a:rPr lang="en-US" sz="2200" b="1">
                  <a:solidFill>
                    <a:schemeClr val="accent2"/>
                  </a:solidFill>
                </a:rPr>
                <a:t>Mortgages</a:t>
              </a:r>
            </a:p>
          </p:txBody>
        </p:sp>
        <p:pic>
          <p:nvPicPr>
            <p:cNvPr id="13" name="Picture 12">
              <a:extLst>
                <a:ext uri="{FF2B5EF4-FFF2-40B4-BE49-F238E27FC236}">
                  <a16:creationId xmlns:a16="http://schemas.microsoft.com/office/drawing/2014/main" id="{003C8429-2E69-6DB5-46C1-ADE98269F7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8410" y="3069107"/>
              <a:ext cx="901364" cy="901364"/>
            </a:xfrm>
            <a:prstGeom prst="rect">
              <a:avLst/>
            </a:prstGeom>
          </p:spPr>
        </p:pic>
      </p:grpSp>
      <p:grpSp>
        <p:nvGrpSpPr>
          <p:cNvPr id="14" name="Group 13">
            <a:extLst>
              <a:ext uri="{FF2B5EF4-FFF2-40B4-BE49-F238E27FC236}">
                <a16:creationId xmlns:a16="http://schemas.microsoft.com/office/drawing/2014/main" id="{22A76599-8ECF-1879-5A6D-2D0483234658}"/>
              </a:ext>
            </a:extLst>
          </p:cNvPr>
          <p:cNvGrpSpPr/>
          <p:nvPr/>
        </p:nvGrpSpPr>
        <p:grpSpPr>
          <a:xfrm>
            <a:off x="565572" y="2953256"/>
            <a:ext cx="1789748" cy="1752758"/>
            <a:chOff x="9941429" y="3130228"/>
            <a:chExt cx="1789748" cy="1752758"/>
          </a:xfrm>
        </p:grpSpPr>
        <p:sp>
          <p:nvSpPr>
            <p:cNvPr id="15" name="TextBox 14">
              <a:extLst>
                <a:ext uri="{FF2B5EF4-FFF2-40B4-BE49-F238E27FC236}">
                  <a16:creationId xmlns:a16="http://schemas.microsoft.com/office/drawing/2014/main" id="{F0B440F7-4CF8-41C7-1EBF-83439751AE97}"/>
                </a:ext>
              </a:extLst>
            </p:cNvPr>
            <p:cNvSpPr txBox="1"/>
            <p:nvPr/>
          </p:nvSpPr>
          <p:spPr>
            <a:xfrm>
              <a:off x="9941429" y="4205878"/>
              <a:ext cx="1789748" cy="677108"/>
            </a:xfrm>
            <a:prstGeom prst="rect">
              <a:avLst/>
            </a:prstGeom>
            <a:noFill/>
            <a:ln>
              <a:noFill/>
            </a:ln>
          </p:spPr>
          <p:txBody>
            <a:bodyPr wrap="square" lIns="0" tIns="0" rIns="0" bIns="0" rtlCol="0" anchor="t" anchorCtr="0">
              <a:spAutoFit/>
            </a:bodyPr>
            <a:lstStyle/>
            <a:p>
              <a:pPr algn="ctr"/>
              <a:r>
                <a:rPr lang="en-US" sz="2200" b="1">
                  <a:solidFill>
                    <a:schemeClr val="accent2"/>
                  </a:solidFill>
                </a:rPr>
                <a:t>Student loans</a:t>
              </a:r>
            </a:p>
          </p:txBody>
        </p:sp>
        <p:pic>
          <p:nvPicPr>
            <p:cNvPr id="16" name="Picture 15">
              <a:extLst>
                <a:ext uri="{FF2B5EF4-FFF2-40B4-BE49-F238E27FC236}">
                  <a16:creationId xmlns:a16="http://schemas.microsoft.com/office/drawing/2014/main" id="{574044B4-C8EE-0484-EDEE-647CE2D252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91999" y="3130228"/>
              <a:ext cx="898678" cy="898678"/>
            </a:xfrm>
            <a:prstGeom prst="rect">
              <a:avLst/>
            </a:prstGeom>
          </p:spPr>
        </p:pic>
      </p:grpSp>
      <p:cxnSp>
        <p:nvCxnSpPr>
          <p:cNvPr id="17" name="Straight Connector 16">
            <a:extLst>
              <a:ext uri="{FF2B5EF4-FFF2-40B4-BE49-F238E27FC236}">
                <a16:creationId xmlns:a16="http://schemas.microsoft.com/office/drawing/2014/main" id="{11A883C7-3559-9EC9-C3B8-827A52B7A721}"/>
              </a:ext>
              <a:ext uri="{C183D7F6-B498-43B3-948B-1728B52AA6E4}">
                <adec:decorative xmlns:adec="http://schemas.microsoft.com/office/drawing/2017/decorative" val="1"/>
              </a:ext>
            </a:extLst>
          </p:cNvPr>
          <p:cNvCxnSpPr>
            <a:cxnSpLocks/>
          </p:cNvCxnSpPr>
          <p:nvPr/>
        </p:nvCxnSpPr>
        <p:spPr>
          <a:xfrm>
            <a:off x="6092039" y="2338467"/>
            <a:ext cx="0" cy="26165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927549A-5EB5-7CC9-5318-407D3BDA0650}"/>
              </a:ext>
            </a:extLst>
          </p:cNvPr>
          <p:cNvGrpSpPr/>
          <p:nvPr/>
        </p:nvGrpSpPr>
        <p:grpSpPr>
          <a:xfrm>
            <a:off x="2356569" y="2953256"/>
            <a:ext cx="1789748" cy="1414204"/>
            <a:chOff x="9941429" y="3130228"/>
            <a:chExt cx="1789748" cy="1414204"/>
          </a:xfrm>
        </p:grpSpPr>
        <p:sp>
          <p:nvSpPr>
            <p:cNvPr id="21" name="TextBox 20">
              <a:extLst>
                <a:ext uri="{FF2B5EF4-FFF2-40B4-BE49-F238E27FC236}">
                  <a16:creationId xmlns:a16="http://schemas.microsoft.com/office/drawing/2014/main" id="{296E4897-B350-3DAD-6422-ECF774306598}"/>
                </a:ext>
              </a:extLst>
            </p:cNvPr>
            <p:cNvSpPr txBox="1"/>
            <p:nvPr/>
          </p:nvSpPr>
          <p:spPr>
            <a:xfrm>
              <a:off x="9941429" y="4205878"/>
              <a:ext cx="1789748" cy="338554"/>
            </a:xfrm>
            <a:prstGeom prst="rect">
              <a:avLst/>
            </a:prstGeom>
            <a:noFill/>
            <a:ln>
              <a:noFill/>
            </a:ln>
          </p:spPr>
          <p:txBody>
            <a:bodyPr wrap="square" lIns="0" tIns="0" rIns="0" bIns="0" rtlCol="0" anchor="t" anchorCtr="0">
              <a:spAutoFit/>
            </a:bodyPr>
            <a:lstStyle/>
            <a:p>
              <a:pPr algn="ctr"/>
              <a:r>
                <a:rPr lang="en-US" sz="2200" b="1">
                  <a:solidFill>
                    <a:schemeClr val="accent2"/>
                  </a:solidFill>
                </a:rPr>
                <a:t>Car loans</a:t>
              </a:r>
            </a:p>
          </p:txBody>
        </p:sp>
        <p:pic>
          <p:nvPicPr>
            <p:cNvPr id="22" name="Picture 21">
              <a:extLst>
                <a:ext uri="{FF2B5EF4-FFF2-40B4-BE49-F238E27FC236}">
                  <a16:creationId xmlns:a16="http://schemas.microsoft.com/office/drawing/2014/main" id="{F3634696-3953-88EF-9C88-A9EDBB4E16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87072" y="3130228"/>
              <a:ext cx="1075650" cy="1075650"/>
            </a:xfrm>
            <a:prstGeom prst="rect">
              <a:avLst/>
            </a:prstGeom>
          </p:spPr>
        </p:pic>
      </p:grpSp>
      <p:sp>
        <p:nvSpPr>
          <p:cNvPr id="24" name="Content Placeholder 2">
            <a:extLst>
              <a:ext uri="{FF2B5EF4-FFF2-40B4-BE49-F238E27FC236}">
                <a16:creationId xmlns:a16="http://schemas.microsoft.com/office/drawing/2014/main" id="{87F4410F-A684-684B-D69B-E01E11A51B38}"/>
              </a:ext>
            </a:extLst>
          </p:cNvPr>
          <p:cNvSpPr txBox="1">
            <a:spLocks/>
          </p:cNvSpPr>
          <p:nvPr/>
        </p:nvSpPr>
        <p:spPr>
          <a:xfrm>
            <a:off x="6441642" y="2338467"/>
            <a:ext cx="5169243"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Bad debt</a:t>
            </a:r>
          </a:p>
        </p:txBody>
      </p:sp>
      <p:grpSp>
        <p:nvGrpSpPr>
          <p:cNvPr id="28" name="Group 27">
            <a:extLst>
              <a:ext uri="{FF2B5EF4-FFF2-40B4-BE49-F238E27FC236}">
                <a16:creationId xmlns:a16="http://schemas.microsoft.com/office/drawing/2014/main" id="{630DC2EF-E5EF-1A00-4EE4-C008AABA24D4}"/>
              </a:ext>
            </a:extLst>
          </p:cNvPr>
          <p:cNvGrpSpPr/>
          <p:nvPr/>
        </p:nvGrpSpPr>
        <p:grpSpPr>
          <a:xfrm>
            <a:off x="6313233" y="2953256"/>
            <a:ext cx="2267151" cy="1752758"/>
            <a:chOff x="9941428" y="3130228"/>
            <a:chExt cx="2267151" cy="1752758"/>
          </a:xfrm>
        </p:grpSpPr>
        <p:sp>
          <p:nvSpPr>
            <p:cNvPr id="29" name="TextBox 28">
              <a:extLst>
                <a:ext uri="{FF2B5EF4-FFF2-40B4-BE49-F238E27FC236}">
                  <a16:creationId xmlns:a16="http://schemas.microsoft.com/office/drawing/2014/main" id="{759995F3-15BC-7912-68E1-AD54BE02155E}"/>
                </a:ext>
              </a:extLst>
            </p:cNvPr>
            <p:cNvSpPr txBox="1"/>
            <p:nvPr/>
          </p:nvSpPr>
          <p:spPr>
            <a:xfrm>
              <a:off x="9941428" y="4205878"/>
              <a:ext cx="2267151" cy="677108"/>
            </a:xfrm>
            <a:prstGeom prst="rect">
              <a:avLst/>
            </a:prstGeom>
            <a:noFill/>
            <a:ln>
              <a:noFill/>
            </a:ln>
          </p:spPr>
          <p:txBody>
            <a:bodyPr wrap="square" lIns="0" tIns="0" rIns="0" bIns="0" rtlCol="0" anchor="t" anchorCtr="0">
              <a:spAutoFit/>
            </a:bodyPr>
            <a:lstStyle/>
            <a:p>
              <a:pPr algn="ctr"/>
              <a:r>
                <a:rPr lang="en-US" sz="2200" b="1">
                  <a:solidFill>
                    <a:schemeClr val="accent2"/>
                  </a:solidFill>
                </a:rPr>
                <a:t>Credit card </a:t>
              </a:r>
              <a:br>
                <a:rPr lang="en-US" sz="2200" b="1">
                  <a:solidFill>
                    <a:schemeClr val="accent2"/>
                  </a:solidFill>
                </a:rPr>
              </a:br>
              <a:r>
                <a:rPr lang="en-US" sz="2200" b="1">
                  <a:solidFill>
                    <a:schemeClr val="accent2"/>
                  </a:solidFill>
                </a:rPr>
                <a:t>debt</a:t>
              </a:r>
            </a:p>
          </p:txBody>
        </p:sp>
        <p:pic>
          <p:nvPicPr>
            <p:cNvPr id="30" name="Picture 29">
              <a:extLst>
                <a:ext uri="{FF2B5EF4-FFF2-40B4-BE49-F238E27FC236}">
                  <a16:creationId xmlns:a16="http://schemas.microsoft.com/office/drawing/2014/main" id="{7B8291FE-62A4-7F32-BE06-39A7E1EF87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25664" y="3130228"/>
              <a:ext cx="898678" cy="898678"/>
            </a:xfrm>
            <a:prstGeom prst="rect">
              <a:avLst/>
            </a:prstGeom>
          </p:spPr>
        </p:pic>
      </p:grpSp>
      <p:grpSp>
        <p:nvGrpSpPr>
          <p:cNvPr id="31" name="Group 30">
            <a:extLst>
              <a:ext uri="{FF2B5EF4-FFF2-40B4-BE49-F238E27FC236}">
                <a16:creationId xmlns:a16="http://schemas.microsoft.com/office/drawing/2014/main" id="{11621C69-3F80-2B69-A309-A909DA76C58B}"/>
              </a:ext>
            </a:extLst>
          </p:cNvPr>
          <p:cNvGrpSpPr/>
          <p:nvPr/>
        </p:nvGrpSpPr>
        <p:grpSpPr>
          <a:xfrm>
            <a:off x="8731377" y="2979661"/>
            <a:ext cx="2895051" cy="1726353"/>
            <a:chOff x="9941428" y="3156633"/>
            <a:chExt cx="2895051" cy="1726353"/>
          </a:xfrm>
        </p:grpSpPr>
        <p:sp>
          <p:nvSpPr>
            <p:cNvPr id="32" name="TextBox 31">
              <a:extLst>
                <a:ext uri="{FF2B5EF4-FFF2-40B4-BE49-F238E27FC236}">
                  <a16:creationId xmlns:a16="http://schemas.microsoft.com/office/drawing/2014/main" id="{AC5E6727-BF92-B45B-B1A5-58F80691D65D}"/>
                </a:ext>
              </a:extLst>
            </p:cNvPr>
            <p:cNvSpPr txBox="1"/>
            <p:nvPr/>
          </p:nvSpPr>
          <p:spPr>
            <a:xfrm>
              <a:off x="9941428" y="4205878"/>
              <a:ext cx="2895051" cy="677108"/>
            </a:xfrm>
            <a:prstGeom prst="rect">
              <a:avLst/>
            </a:prstGeom>
            <a:noFill/>
            <a:ln>
              <a:noFill/>
            </a:ln>
          </p:spPr>
          <p:txBody>
            <a:bodyPr wrap="square" lIns="0" tIns="0" rIns="0" bIns="0" rtlCol="0" anchor="t" anchorCtr="0">
              <a:spAutoFit/>
            </a:bodyPr>
            <a:lstStyle/>
            <a:p>
              <a:pPr algn="ctr"/>
              <a:r>
                <a:rPr lang="en-US" sz="2200" b="1">
                  <a:solidFill>
                    <a:schemeClr val="accent2"/>
                  </a:solidFill>
                </a:rPr>
                <a:t>Cash or paycheck advance loans</a:t>
              </a:r>
            </a:p>
          </p:txBody>
        </p:sp>
        <p:pic>
          <p:nvPicPr>
            <p:cNvPr id="33" name="Picture 32">
              <a:extLst>
                <a:ext uri="{FF2B5EF4-FFF2-40B4-BE49-F238E27FC236}">
                  <a16:creationId xmlns:a16="http://schemas.microsoft.com/office/drawing/2014/main" id="{D169D63F-DC28-806D-73C1-0EB4DEC77A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51128" y="3156633"/>
              <a:ext cx="898678" cy="898678"/>
            </a:xfrm>
            <a:prstGeom prst="rect">
              <a:avLst/>
            </a:prstGeom>
          </p:spPr>
        </p:pic>
      </p:grpSp>
    </p:spTree>
    <p:extLst>
      <p:ext uri="{BB962C8B-B14F-4D97-AF65-F5344CB8AC3E}">
        <p14:creationId xmlns:p14="http://schemas.microsoft.com/office/powerpoint/2010/main" val="232395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838200" y="3185065"/>
            <a:ext cx="4947198" cy="3672935"/>
          </a:xfrm>
        </p:spPr>
        <p:txBody>
          <a:bodyPr/>
          <a:lstStyle/>
          <a:p>
            <a:r>
              <a:rPr lang="en-US"/>
              <a:t>Is it good or bad debt? </a:t>
            </a:r>
          </a:p>
          <a:p>
            <a:r>
              <a:rPr lang="en-US"/>
              <a:t>How much of my income </a:t>
            </a:r>
            <a:br>
              <a:rPr lang="en-US"/>
            </a:br>
            <a:r>
              <a:rPr lang="en-US"/>
              <a:t>will debt payments take up? </a:t>
            </a:r>
          </a:p>
          <a:p>
            <a:r>
              <a:rPr lang="en-US"/>
              <a:t>What are the terms? </a:t>
            </a:r>
          </a:p>
        </p:txBody>
      </p:sp>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838199" y="1509818"/>
            <a:ext cx="4947197" cy="1675247"/>
          </a:xfrm>
        </p:spPr>
        <p:txBody>
          <a:bodyPr>
            <a:normAutofit/>
          </a:bodyPr>
          <a:lstStyle/>
          <a:p>
            <a:pPr algn="l"/>
            <a:r>
              <a:rPr lang="en-US" sz="4400"/>
              <a:t>Consider </a:t>
            </a:r>
            <a:br>
              <a:rPr lang="en-US" sz="4400"/>
            </a:br>
            <a:r>
              <a:rPr lang="en-US" sz="4400"/>
              <a:t>future debt</a:t>
            </a:r>
          </a:p>
        </p:txBody>
      </p:sp>
      <p:pic>
        <p:nvPicPr>
          <p:cNvPr id="11" name="Picture 10">
            <a:extLst>
              <a:ext uri="{FF2B5EF4-FFF2-40B4-BE49-F238E27FC236}">
                <a16:creationId xmlns:a16="http://schemas.microsoft.com/office/drawing/2014/main" id="{EFDF3B28-F85F-C086-D307-282DC5693E89}"/>
              </a:ext>
            </a:extLst>
          </p:cNvPr>
          <p:cNvPicPr>
            <a:picLocks noChangeAspect="1"/>
          </p:cNvPicPr>
          <p:nvPr/>
        </p:nvPicPr>
        <p:blipFill rotWithShape="1">
          <a:blip r:embed="rId3">
            <a:extLst>
              <a:ext uri="{28A0092B-C50C-407E-A947-70E740481C1C}">
                <a14:useLocalDpi xmlns:a14="http://schemas.microsoft.com/office/drawing/2010/main" val="0"/>
              </a:ext>
            </a:extLst>
          </a:blip>
          <a:srcRect l="21636" r="12942"/>
          <a:stretch/>
        </p:blipFill>
        <p:spPr>
          <a:xfrm>
            <a:off x="6362244" y="226569"/>
            <a:ext cx="5579026" cy="6395720"/>
          </a:xfrm>
          <a:prstGeom prst="rect">
            <a:avLst/>
          </a:prstGeom>
        </p:spPr>
      </p:pic>
    </p:spTree>
    <p:extLst>
      <p:ext uri="{BB962C8B-B14F-4D97-AF65-F5344CB8AC3E}">
        <p14:creationId xmlns:p14="http://schemas.microsoft.com/office/powerpoint/2010/main" val="251631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1" y="807412"/>
            <a:ext cx="9199178" cy="610205"/>
          </a:xfrm>
        </p:spPr>
        <p:txBody>
          <a:bodyPr>
            <a:noAutofit/>
          </a:bodyPr>
          <a:lstStyle/>
          <a:p>
            <a:r>
              <a:rPr lang="en-US" sz="4400" dirty="0"/>
              <a:t>Calculate your </a:t>
            </a:r>
            <a:br>
              <a:rPr lang="en-US" sz="4400" dirty="0"/>
            </a:br>
            <a:r>
              <a:rPr lang="en-US" sz="4400" dirty="0"/>
              <a:t>debt-to-income (DTI) ratio</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079212" y="2733383"/>
                <a:ext cx="6939373" cy="3471835"/>
              </a:xfrm>
            </p:spPr>
            <p:txBody>
              <a:bodyPr>
                <a:normAutofit/>
              </a:bodyPr>
              <a:lstStyle/>
              <a:p>
                <a:r>
                  <a:rPr lang="en-US" sz="2400"/>
                  <a:t>DTI ratio is the percent of monthly income </a:t>
                </a:r>
                <a:br>
                  <a:rPr lang="en-US" sz="2400"/>
                </a:br>
                <a:r>
                  <a:rPr lang="en-US" sz="2400"/>
                  <a:t>you spend on debt </a:t>
                </a:r>
              </a:p>
              <a:p>
                <a:r>
                  <a:rPr lang="en-US" sz="2400" b="1"/>
                  <a:t>35% DTI or lower is generally positive</a:t>
                </a:r>
              </a:p>
              <a:p>
                <a:pPr marL="0" indent="0">
                  <a:buNone/>
                </a:pPr>
                <a:endParaRPr lang="en-US"/>
              </a:p>
              <a:p>
                <a:pPr marL="0" indent="0">
                  <a:buNone/>
                </a:pPr>
                <a:r>
                  <a:rPr lang="en-US" sz="2400" b="1"/>
                  <a:t>To calculate:</a:t>
                </a:r>
              </a:p>
              <a:p>
                <a:pPr marL="0" indent="0">
                  <a:buNone/>
                </a:pPr>
                <a:r>
                  <a:rPr lang="en-US" b="1"/>
                  <a:t>(Total monthly debt </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a:t> gross monthly income) x 100</a:t>
                </a:r>
              </a:p>
              <a:p>
                <a:endParaRPr lang="en-US"/>
              </a:p>
            </p:txBody>
          </p:sp>
        </mc:Choice>
        <mc:Fallback xmlns="">
          <p:sp>
            <p:nvSpPr>
              <p:cNvPr id="7" name="Content Placeholder 6">
                <a:extLst>
                  <a:ext uri="{FF2B5EF4-FFF2-40B4-BE49-F238E27FC236}">
                    <a16:creationId xmlns:a16="http://schemas.microsoft.com/office/drawing/2014/main" id="{8E72ED49-F274-B6ED-B137-0FD8EC89E97A}"/>
                  </a:ext>
                </a:extLst>
              </p:cNvPr>
              <p:cNvSpPr>
                <a:spLocks noGrp="1" noRot="1" noChangeAspect="1" noMove="1" noResize="1" noEditPoints="1" noAdjustHandles="1" noChangeArrowheads="1" noChangeShapeType="1" noTextEdit="1"/>
              </p:cNvSpPr>
              <p:nvPr>
                <p:ph idx="1"/>
              </p:nvPr>
            </p:nvSpPr>
            <p:spPr>
              <a:xfrm>
                <a:off x="1079212" y="2733383"/>
                <a:ext cx="6939373" cy="3471835"/>
              </a:xfrm>
              <a:blipFill>
                <a:blip r:embed="rId3"/>
                <a:stretch>
                  <a:fillRect l="-2636" t="-2281"/>
                </a:stretch>
              </a:blipFill>
            </p:spPr>
            <p:txBody>
              <a:bodyPr/>
              <a:lstStyle/>
              <a:p>
                <a:r>
                  <a:rPr lang="en-US">
                    <a:noFill/>
                  </a:rPr>
                  <a:t> </a:t>
                </a:r>
              </a:p>
            </p:txBody>
          </p:sp>
        </mc:Fallback>
      </mc:AlternateContent>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7756" y="2193925"/>
            <a:ext cx="3234998" cy="3234998"/>
          </a:xfrm>
          <a:prstGeom prst="rect">
            <a:avLst/>
          </a:prstGeom>
        </p:spPr>
      </p:pic>
    </p:spTree>
    <p:extLst>
      <p:ext uri="{BB962C8B-B14F-4D97-AF65-F5344CB8AC3E}">
        <p14:creationId xmlns:p14="http://schemas.microsoft.com/office/powerpoint/2010/main" val="225811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48ACAB-FBEF-6B42-8134-7A4563F034F4}"/>
              </a:ext>
            </a:extLst>
          </p:cNvPr>
          <p:cNvSpPr>
            <a:spLocks noGrp="1"/>
          </p:cNvSpPr>
          <p:nvPr>
            <p:ph type="title"/>
          </p:nvPr>
        </p:nvSpPr>
        <p:spPr>
          <a:xfrm>
            <a:off x="1492450" y="545492"/>
            <a:ext cx="9199178" cy="610205"/>
          </a:xfrm>
        </p:spPr>
        <p:txBody>
          <a:bodyPr>
            <a:noAutofit/>
          </a:bodyPr>
          <a:lstStyle/>
          <a:p>
            <a:r>
              <a:rPr lang="en-US" sz="4400">
                <a:solidFill>
                  <a:schemeClr val="tx2"/>
                </a:solidFill>
              </a:rPr>
              <a:t>Assess your debt</a:t>
            </a:r>
          </a:p>
        </p:txBody>
      </p:sp>
      <p:graphicFrame>
        <p:nvGraphicFramePr>
          <p:cNvPr id="6" name="Table 7">
            <a:extLst>
              <a:ext uri="{FF2B5EF4-FFF2-40B4-BE49-F238E27FC236}">
                <a16:creationId xmlns:a16="http://schemas.microsoft.com/office/drawing/2014/main" id="{9DD949BD-0866-1187-2B17-28C079BC25EB}"/>
              </a:ext>
            </a:extLst>
          </p:cNvPr>
          <p:cNvGraphicFramePr>
            <a:graphicFrameLocks noGrp="1"/>
          </p:cNvGraphicFramePr>
          <p:nvPr>
            <p:extLst>
              <p:ext uri="{D42A27DB-BD31-4B8C-83A1-F6EECF244321}">
                <p14:modId xmlns:p14="http://schemas.microsoft.com/office/powerpoint/2010/main" val="1384238711"/>
              </p:ext>
            </p:extLst>
          </p:nvPr>
        </p:nvGraphicFramePr>
        <p:xfrm>
          <a:off x="845553" y="1327802"/>
          <a:ext cx="10840172" cy="4855472"/>
        </p:xfrm>
        <a:graphic>
          <a:graphicData uri="http://schemas.openxmlformats.org/drawingml/2006/table">
            <a:tbl>
              <a:tblPr firstRow="1" firstCol="1">
                <a:tableStyleId>{5940675A-B579-460E-94D1-54222C63F5DA}</a:tableStyleId>
              </a:tblPr>
              <a:tblGrid>
                <a:gridCol w="1548596">
                  <a:extLst>
                    <a:ext uri="{9D8B030D-6E8A-4147-A177-3AD203B41FA5}">
                      <a16:colId xmlns:a16="http://schemas.microsoft.com/office/drawing/2014/main" val="1324977143"/>
                    </a:ext>
                  </a:extLst>
                </a:gridCol>
                <a:gridCol w="1548596">
                  <a:extLst>
                    <a:ext uri="{9D8B030D-6E8A-4147-A177-3AD203B41FA5}">
                      <a16:colId xmlns:a16="http://schemas.microsoft.com/office/drawing/2014/main" val="1373455729"/>
                    </a:ext>
                  </a:extLst>
                </a:gridCol>
                <a:gridCol w="1548596">
                  <a:extLst>
                    <a:ext uri="{9D8B030D-6E8A-4147-A177-3AD203B41FA5}">
                      <a16:colId xmlns:a16="http://schemas.microsoft.com/office/drawing/2014/main" val="3532541810"/>
                    </a:ext>
                  </a:extLst>
                </a:gridCol>
                <a:gridCol w="1548596">
                  <a:extLst>
                    <a:ext uri="{9D8B030D-6E8A-4147-A177-3AD203B41FA5}">
                      <a16:colId xmlns:a16="http://schemas.microsoft.com/office/drawing/2014/main" val="4086096872"/>
                    </a:ext>
                  </a:extLst>
                </a:gridCol>
                <a:gridCol w="1548596">
                  <a:extLst>
                    <a:ext uri="{9D8B030D-6E8A-4147-A177-3AD203B41FA5}">
                      <a16:colId xmlns:a16="http://schemas.microsoft.com/office/drawing/2014/main" val="4221774669"/>
                    </a:ext>
                  </a:extLst>
                </a:gridCol>
                <a:gridCol w="1548596">
                  <a:extLst>
                    <a:ext uri="{9D8B030D-6E8A-4147-A177-3AD203B41FA5}">
                      <a16:colId xmlns:a16="http://schemas.microsoft.com/office/drawing/2014/main" val="1618665786"/>
                    </a:ext>
                  </a:extLst>
                </a:gridCol>
                <a:gridCol w="1548596">
                  <a:extLst>
                    <a:ext uri="{9D8B030D-6E8A-4147-A177-3AD203B41FA5}">
                      <a16:colId xmlns:a16="http://schemas.microsoft.com/office/drawing/2014/main" val="498443093"/>
                    </a:ext>
                  </a:extLst>
                </a:gridCol>
              </a:tblGrid>
              <a:tr h="522094">
                <a:tc>
                  <a:txBody>
                    <a:bodyPr/>
                    <a:lstStyle/>
                    <a:p>
                      <a:r>
                        <a:rPr lang="en-US" sz="1200" b="1"/>
                        <a:t>Debt type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a:t>Monthly payment amount</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t>Monthly </a:t>
                      </a:r>
                      <a:br>
                        <a:rPr lang="en-US" sz="1200" b="1"/>
                      </a:br>
                      <a:r>
                        <a:rPr lang="en-US" sz="1200" b="1"/>
                        <a:t>due date</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t>Interest </a:t>
                      </a:r>
                      <a:br>
                        <a:rPr lang="en-US" sz="1200" b="1"/>
                      </a:br>
                      <a:r>
                        <a:rPr lang="en-US" sz="1200" b="1"/>
                        <a:t>rate (%)</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t>Amount outstanding</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t>Payoff date </a:t>
                      </a:r>
                      <a:br>
                        <a:rPr lang="en-US" sz="1200" b="1"/>
                      </a:br>
                      <a:r>
                        <a:rPr lang="en-US" sz="1200" b="1"/>
                        <a:t>or goal</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a:t>Notes </a:t>
                      </a:r>
                      <a:br>
                        <a:rPr lang="en-US" sz="1200" b="1"/>
                      </a:br>
                      <a:r>
                        <a:rPr lang="en-US" sz="1200"/>
                        <a:t>(including any fees)</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423476">
                <a:tc>
                  <a:txBody>
                    <a:bodyPr/>
                    <a:lstStyle/>
                    <a:p>
                      <a:r>
                        <a:rPr lang="en-US" sz="1200" b="1" dirty="0">
                          <a:solidFill>
                            <a:schemeClr val="tx2"/>
                          </a:solidFill>
                        </a:rPr>
                        <a:t>Child support</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423476">
                <a:tc>
                  <a:txBody>
                    <a:bodyPr/>
                    <a:lstStyle/>
                    <a:p>
                      <a:r>
                        <a:rPr lang="en-US" sz="1200" b="1">
                          <a:solidFill>
                            <a:schemeClr val="tx2"/>
                          </a:solidFill>
                        </a:rPr>
                        <a:t>Car loan</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423476">
                <a:tc>
                  <a:txBody>
                    <a:bodyPr/>
                    <a:lstStyle/>
                    <a:p>
                      <a:r>
                        <a:rPr lang="en-US" sz="1200" b="1">
                          <a:solidFill>
                            <a:schemeClr val="tx2"/>
                          </a:solidFill>
                        </a:rPr>
                        <a:t>Student loan</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423476">
                <a:tc>
                  <a:txBody>
                    <a:bodyPr/>
                    <a:lstStyle/>
                    <a:p>
                      <a:r>
                        <a:rPr lang="en-US" sz="1200" b="1">
                          <a:solidFill>
                            <a:schemeClr val="tx2"/>
                          </a:solidFill>
                        </a:rPr>
                        <a:t>Credit card debt</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r h="423476">
                <a:tc>
                  <a:txBody>
                    <a:bodyPr/>
                    <a:lstStyle/>
                    <a:p>
                      <a:r>
                        <a:rPr lang="en-US" sz="1200" b="1">
                          <a:solidFill>
                            <a:schemeClr val="tx2"/>
                          </a:solidFill>
                        </a:rPr>
                        <a:t>Medical debt</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87791"/>
                  </a:ext>
                </a:extLst>
              </a:tr>
              <a:tr h="423476">
                <a:tc>
                  <a:txBody>
                    <a:bodyPr/>
                    <a:lstStyle/>
                    <a:p>
                      <a:r>
                        <a:rPr lang="en-US" sz="1200" b="1">
                          <a:solidFill>
                            <a:schemeClr val="tx2"/>
                          </a:solidFill>
                        </a:rPr>
                        <a:t>Mortgage</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0506429"/>
                  </a:ext>
                </a:extLst>
              </a:tr>
              <a:tr h="423476">
                <a:tc>
                  <a:txBody>
                    <a:bodyPr/>
                    <a:lstStyle/>
                    <a:p>
                      <a:r>
                        <a:rPr lang="en-US" sz="1200" b="1">
                          <a:solidFill>
                            <a:schemeClr val="tx2"/>
                          </a:solidFill>
                        </a:rPr>
                        <a:t>Other</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6819559"/>
                  </a:ext>
                </a:extLst>
              </a:tr>
              <a:tr h="423476">
                <a:tc>
                  <a:txBody>
                    <a:bodyPr/>
                    <a:lstStyle/>
                    <a:p>
                      <a:r>
                        <a:rPr lang="en-US" sz="1200" b="1">
                          <a:solidFill>
                            <a:schemeClr val="tx2"/>
                          </a:solidFill>
                        </a:rPr>
                        <a:t>Other</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9916706"/>
                  </a:ext>
                </a:extLst>
              </a:tr>
              <a:tr h="423476">
                <a:tc>
                  <a:txBody>
                    <a:bodyPr/>
                    <a:lstStyle/>
                    <a:p>
                      <a:r>
                        <a:rPr lang="en-US" sz="1200" b="1">
                          <a:solidFill>
                            <a:schemeClr val="tx2"/>
                          </a:solidFill>
                        </a:rPr>
                        <a:t>Other</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a:r>
                        <a:rPr lang="en-US"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21547"/>
                  </a:ext>
                </a:extLst>
              </a:tr>
              <a:tr h="522094">
                <a:tc>
                  <a:txBody>
                    <a:bodyPr/>
                    <a:lstStyle/>
                    <a:p>
                      <a:r>
                        <a:rPr lang="en-US" sz="1200" b="1"/>
                        <a:t>Total monthly payment amount</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r>
                        <a:rPr lang="en-US" sz="12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endParaRPr lang="en-US" sz="1200" b="1" dirty="0"/>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001416"/>
                  </a:ext>
                </a:extLst>
              </a:tr>
            </a:tbl>
          </a:graphicData>
        </a:graphic>
      </p:graphicFrame>
      <p:pic>
        <p:nvPicPr>
          <p:cNvPr id="10" name="Picture 9" descr="A blue graduation cap with a tassel&#10;&#10;Description automatically generated with low confidence">
            <a:extLst>
              <a:ext uri="{FF2B5EF4-FFF2-40B4-BE49-F238E27FC236}">
                <a16:creationId xmlns:a16="http://schemas.microsoft.com/office/drawing/2014/main" id="{25C5BAE9-FBD2-E3DD-8DFA-AE91C5722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 y="2636729"/>
            <a:ext cx="384052" cy="384052"/>
          </a:xfrm>
          <a:prstGeom prst="rect">
            <a:avLst/>
          </a:prstGeom>
        </p:spPr>
      </p:pic>
      <p:pic>
        <p:nvPicPr>
          <p:cNvPr id="11" name="Picture 10">
            <a:extLst>
              <a:ext uri="{FF2B5EF4-FFF2-40B4-BE49-F238E27FC236}">
                <a16:creationId xmlns:a16="http://schemas.microsoft.com/office/drawing/2014/main" id="{F88FC04C-0C7D-8522-A2BA-E69706B2B6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275" y="2221362"/>
            <a:ext cx="384052" cy="384052"/>
          </a:xfrm>
          <a:prstGeom prst="rect">
            <a:avLst/>
          </a:prstGeom>
        </p:spPr>
      </p:pic>
      <p:pic>
        <p:nvPicPr>
          <p:cNvPr id="12" name="Picture 11">
            <a:extLst>
              <a:ext uri="{FF2B5EF4-FFF2-40B4-BE49-F238E27FC236}">
                <a16:creationId xmlns:a16="http://schemas.microsoft.com/office/drawing/2014/main" id="{4CDE6F55-6DD6-F2EA-E164-93592D7E74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2172" y="1805995"/>
            <a:ext cx="312255" cy="312255"/>
          </a:xfrm>
          <a:prstGeom prst="rect">
            <a:avLst/>
          </a:prstGeom>
        </p:spPr>
      </p:pic>
      <p:pic>
        <p:nvPicPr>
          <p:cNvPr id="13" name="Picture 12">
            <a:extLst>
              <a:ext uri="{FF2B5EF4-FFF2-40B4-BE49-F238E27FC236}">
                <a16:creationId xmlns:a16="http://schemas.microsoft.com/office/drawing/2014/main" id="{1E41B9F1-42FE-454C-06BB-C35073FF25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274" y="3070044"/>
            <a:ext cx="348155" cy="348155"/>
          </a:xfrm>
          <a:prstGeom prst="rect">
            <a:avLst/>
          </a:prstGeom>
        </p:spPr>
      </p:pic>
      <p:pic>
        <p:nvPicPr>
          <p:cNvPr id="14" name="Picture 13">
            <a:extLst>
              <a:ext uri="{FF2B5EF4-FFF2-40B4-BE49-F238E27FC236}">
                <a16:creationId xmlns:a16="http://schemas.microsoft.com/office/drawing/2014/main" id="{A1B93F5F-0E2D-F39D-0EB5-4AEFC3B38A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7592" y="3467462"/>
            <a:ext cx="352541" cy="352541"/>
          </a:xfrm>
          <a:prstGeom prst="rect">
            <a:avLst/>
          </a:prstGeom>
        </p:spPr>
      </p:pic>
      <p:pic>
        <p:nvPicPr>
          <p:cNvPr id="15" name="Picture 14">
            <a:extLst>
              <a:ext uri="{FF2B5EF4-FFF2-40B4-BE49-F238E27FC236}">
                <a16:creationId xmlns:a16="http://schemas.microsoft.com/office/drawing/2014/main" id="{70D67D6D-0519-ABDC-E5AC-675E6907EE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7592" y="3882829"/>
            <a:ext cx="352541" cy="352541"/>
          </a:xfrm>
          <a:prstGeom prst="rect">
            <a:avLst/>
          </a:prstGeom>
        </p:spPr>
      </p:pic>
      <p:sp>
        <p:nvSpPr>
          <p:cNvPr id="16" name="Oval 15">
            <a:extLst>
              <a:ext uri="{FF2B5EF4-FFF2-40B4-BE49-F238E27FC236}">
                <a16:creationId xmlns:a16="http://schemas.microsoft.com/office/drawing/2014/main" id="{B18EF922-9184-CEF6-A48A-439F05EB4964}"/>
              </a:ext>
            </a:extLst>
          </p:cNvPr>
          <p:cNvSpPr/>
          <p:nvPr/>
        </p:nvSpPr>
        <p:spPr>
          <a:xfrm>
            <a:off x="588698" y="4415425"/>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BFB0C52-9966-50C2-E153-E4A102317966}"/>
              </a:ext>
            </a:extLst>
          </p:cNvPr>
          <p:cNvSpPr/>
          <p:nvPr/>
        </p:nvSpPr>
        <p:spPr>
          <a:xfrm>
            <a:off x="588698" y="4833548"/>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31D7E-97A4-C343-9D69-7176178274B6}"/>
              </a:ext>
            </a:extLst>
          </p:cNvPr>
          <p:cNvSpPr/>
          <p:nvPr/>
        </p:nvSpPr>
        <p:spPr>
          <a:xfrm>
            <a:off x="588698" y="5251671"/>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81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275C-C6EA-192E-E3EC-9EE562AD8AE0}"/>
              </a:ext>
            </a:extLst>
          </p:cNvPr>
          <p:cNvPicPr>
            <a:picLocks noChangeAspect="1"/>
          </p:cNvPicPr>
          <p:nvPr/>
        </p:nvPicPr>
        <p:blipFill rotWithShape="1">
          <a:blip r:embed="rId3">
            <a:extLst>
              <a:ext uri="{28A0092B-C50C-407E-A947-70E740481C1C}">
                <a14:useLocalDpi xmlns:a14="http://schemas.microsoft.com/office/drawing/2010/main" val="0"/>
              </a:ext>
            </a:extLst>
          </a:blip>
          <a:srcRect l="17377" r="27229"/>
          <a:stretch/>
        </p:blipFill>
        <p:spPr>
          <a:xfrm>
            <a:off x="6493574" y="1"/>
            <a:ext cx="5698425" cy="6858000"/>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n-US" dirty="0"/>
              <a:t>Personal Finance 101</a:t>
            </a: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p:txBody>
          <a:bodyPr/>
          <a:lstStyle/>
          <a:p>
            <a:r>
              <a:rPr lang="en-US" dirty="0"/>
              <a:t>Creating healthy habits that can boost your financial wellness</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0" y="1380844"/>
            <a:ext cx="9199178" cy="610205"/>
          </a:xfrm>
        </p:spPr>
        <p:txBody>
          <a:bodyPr>
            <a:normAutofit/>
          </a:bodyPr>
          <a:lstStyle/>
          <a:p>
            <a:pPr algn="l"/>
            <a:r>
              <a:rPr lang="en-US" sz="3600"/>
              <a:t>Make a plan to pay off debt</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298358"/>
            <a:ext cx="4603549" cy="3940776"/>
          </a:xfrm>
        </p:spPr>
        <p:txBody>
          <a:bodyPr>
            <a:normAutofit/>
          </a:bodyPr>
          <a:lstStyle/>
          <a:p>
            <a:r>
              <a:rPr lang="en-US" dirty="0"/>
              <a:t>Include debt payments in your budget</a:t>
            </a:r>
          </a:p>
          <a:p>
            <a:r>
              <a:rPr lang="en-US" dirty="0"/>
              <a:t>Make more than the minimum payments</a:t>
            </a:r>
          </a:p>
          <a:p>
            <a:r>
              <a:rPr lang="en-US" dirty="0"/>
              <a:t>As you pay off each debt, apply that payment toward another debt</a:t>
            </a:r>
          </a:p>
          <a:p>
            <a:r>
              <a:rPr lang="en-US" dirty="0"/>
              <a:t>Consider balance transfers carefully</a:t>
            </a:r>
          </a:p>
          <a:p>
            <a:r>
              <a:rPr lang="en-US" dirty="0"/>
              <a:t>Use a method that works for you: </a:t>
            </a:r>
          </a:p>
          <a:p>
            <a:pPr lvl="1">
              <a:buFont typeface="Courier New" panose="02070309020205020404" pitchFamily="49" charset="0"/>
              <a:buChar char="o"/>
            </a:pPr>
            <a:r>
              <a:rPr lang="en-US" dirty="0"/>
              <a:t>Debt Avalanche </a:t>
            </a:r>
          </a:p>
          <a:p>
            <a:pPr lvl="1">
              <a:buFont typeface="Courier New" panose="02070309020205020404" pitchFamily="49" charset="0"/>
              <a:buChar char="o"/>
            </a:pPr>
            <a:r>
              <a:rPr lang="en-US" dirty="0"/>
              <a:t>Debt Snowball</a:t>
            </a:r>
          </a:p>
          <a:p>
            <a:pPr marL="0" indent="0">
              <a:buNone/>
            </a:pPr>
            <a:endParaRPr lang="en-US" dirty="0"/>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7556" y="1584961"/>
            <a:ext cx="3587092" cy="3587092"/>
          </a:xfrm>
          <a:prstGeom prst="rect">
            <a:avLst/>
          </a:prstGeom>
        </p:spPr>
      </p:pic>
    </p:spTree>
    <p:extLst>
      <p:ext uri="{BB962C8B-B14F-4D97-AF65-F5344CB8AC3E}">
        <p14:creationId xmlns:p14="http://schemas.microsoft.com/office/powerpoint/2010/main" val="365087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32D797-2EDD-EE73-C244-7EA513C1E77A}"/>
              </a:ext>
            </a:extLst>
          </p:cNvPr>
          <p:cNvSpPr>
            <a:spLocks noGrp="1"/>
          </p:cNvSpPr>
          <p:nvPr>
            <p:ph type="title"/>
          </p:nvPr>
        </p:nvSpPr>
        <p:spPr>
          <a:xfrm>
            <a:off x="1492450" y="877644"/>
            <a:ext cx="9199178" cy="610205"/>
          </a:xfrm>
        </p:spPr>
        <p:txBody>
          <a:bodyPr>
            <a:noAutofit/>
          </a:bodyPr>
          <a:lstStyle/>
          <a:p>
            <a:r>
              <a:rPr lang="en-US" sz="4400"/>
              <a:t>The debt avalanche method</a:t>
            </a:r>
          </a:p>
        </p:txBody>
      </p:sp>
      <p:sp>
        <p:nvSpPr>
          <p:cNvPr id="8" name="Content Placeholder 7">
            <a:extLst>
              <a:ext uri="{FF2B5EF4-FFF2-40B4-BE49-F238E27FC236}">
                <a16:creationId xmlns:a16="http://schemas.microsoft.com/office/drawing/2014/main" id="{317FF3CA-0EF8-B41A-3B0A-EA7D5AC47FE4}"/>
              </a:ext>
            </a:extLst>
          </p:cNvPr>
          <p:cNvSpPr>
            <a:spLocks noGrp="1"/>
          </p:cNvSpPr>
          <p:nvPr>
            <p:ph idx="1"/>
          </p:nvPr>
        </p:nvSpPr>
        <p:spPr>
          <a:xfrm>
            <a:off x="817770" y="2098218"/>
            <a:ext cx="3744073" cy="3770787"/>
          </a:xfrm>
        </p:spPr>
        <p:txBody>
          <a:bodyPr>
            <a:normAutofit/>
          </a:bodyPr>
          <a:lstStyle/>
          <a:p>
            <a:pPr marL="0" indent="0">
              <a:buNone/>
            </a:pPr>
            <a:r>
              <a:rPr lang="en-US" b="1" dirty="0">
                <a:solidFill>
                  <a:schemeClr val="tx2"/>
                </a:solidFill>
              </a:rPr>
              <a:t>Step 1: </a:t>
            </a:r>
            <a:r>
              <a:rPr lang="en-US" dirty="0"/>
              <a:t>List your debts from highest to lowest interest rate.</a:t>
            </a:r>
          </a:p>
          <a:p>
            <a:pPr marL="0" indent="0">
              <a:buNone/>
            </a:pPr>
            <a:r>
              <a:rPr lang="en-US" b="1" dirty="0">
                <a:solidFill>
                  <a:schemeClr val="tx2"/>
                </a:solidFill>
              </a:rPr>
              <a:t>Step 2: </a:t>
            </a:r>
            <a:r>
              <a:rPr lang="en-US" dirty="0"/>
              <a:t>Pay extra on the debt with the highest interest rate but the minimum on everything else.</a:t>
            </a:r>
          </a:p>
          <a:p>
            <a:pPr marL="0" indent="0">
              <a:buNone/>
            </a:pPr>
            <a:r>
              <a:rPr lang="en-US" b="1" dirty="0">
                <a:solidFill>
                  <a:schemeClr val="tx2"/>
                </a:solidFill>
              </a:rPr>
              <a:t>Step 3: </a:t>
            </a:r>
            <a:r>
              <a:rPr lang="en-US" dirty="0"/>
              <a:t>When that debt is paid off, apply that payment to debt with the next-highest interest rate.</a:t>
            </a:r>
          </a:p>
          <a:p>
            <a:pPr marL="0" indent="0">
              <a:buNone/>
            </a:pPr>
            <a:r>
              <a:rPr lang="en-US" b="1" dirty="0">
                <a:solidFill>
                  <a:schemeClr val="tx2"/>
                </a:solidFill>
              </a:rPr>
              <a:t>Step 4: </a:t>
            </a:r>
            <a:r>
              <a:rPr lang="en-US" dirty="0"/>
              <a:t>Repeat until all debt </a:t>
            </a:r>
            <a:br>
              <a:rPr lang="en-US" dirty="0"/>
            </a:br>
            <a:r>
              <a:rPr lang="en-US" dirty="0"/>
              <a:t>is paid.</a:t>
            </a:r>
          </a:p>
        </p:txBody>
      </p:sp>
      <p:graphicFrame>
        <p:nvGraphicFramePr>
          <p:cNvPr id="13" name="Table 7">
            <a:extLst>
              <a:ext uri="{FF2B5EF4-FFF2-40B4-BE49-F238E27FC236}">
                <a16:creationId xmlns:a16="http://schemas.microsoft.com/office/drawing/2014/main" id="{9FE46B49-419F-BDA6-7253-85FB634E1C8B}"/>
              </a:ext>
            </a:extLst>
          </p:cNvPr>
          <p:cNvGraphicFramePr>
            <a:graphicFrameLocks noGrp="1"/>
          </p:cNvGraphicFramePr>
          <p:nvPr>
            <p:extLst>
              <p:ext uri="{D42A27DB-BD31-4B8C-83A1-F6EECF244321}">
                <p14:modId xmlns:p14="http://schemas.microsoft.com/office/powerpoint/2010/main" val="925130337"/>
              </p:ext>
            </p:extLst>
          </p:nvPr>
        </p:nvGraphicFramePr>
        <p:xfrm>
          <a:off x="5355772" y="2664005"/>
          <a:ext cx="6163600" cy="3577608"/>
        </p:xfrm>
        <a:graphic>
          <a:graphicData uri="http://schemas.openxmlformats.org/drawingml/2006/table">
            <a:tbl>
              <a:tblPr firstRow="1" firstCol="1">
                <a:tableStyleId>{5940675A-B579-460E-94D1-54222C63F5DA}</a:tableStyleId>
              </a:tblPr>
              <a:tblGrid>
                <a:gridCol w="1540900">
                  <a:extLst>
                    <a:ext uri="{9D8B030D-6E8A-4147-A177-3AD203B41FA5}">
                      <a16:colId xmlns:a16="http://schemas.microsoft.com/office/drawing/2014/main" val="4086096872"/>
                    </a:ext>
                  </a:extLst>
                </a:gridCol>
                <a:gridCol w="1540900">
                  <a:extLst>
                    <a:ext uri="{9D8B030D-6E8A-4147-A177-3AD203B41FA5}">
                      <a16:colId xmlns:a16="http://schemas.microsoft.com/office/drawing/2014/main" val="4221774669"/>
                    </a:ext>
                  </a:extLst>
                </a:gridCol>
                <a:gridCol w="1540900">
                  <a:extLst>
                    <a:ext uri="{9D8B030D-6E8A-4147-A177-3AD203B41FA5}">
                      <a16:colId xmlns:a16="http://schemas.microsoft.com/office/drawing/2014/main" val="1618665786"/>
                    </a:ext>
                  </a:extLst>
                </a:gridCol>
                <a:gridCol w="1540900">
                  <a:extLst>
                    <a:ext uri="{9D8B030D-6E8A-4147-A177-3AD203B41FA5}">
                      <a16:colId xmlns:a16="http://schemas.microsoft.com/office/drawing/2014/main" val="498443093"/>
                    </a:ext>
                  </a:extLst>
                </a:gridCol>
              </a:tblGrid>
              <a:tr h="710084">
                <a:tc>
                  <a:txBody>
                    <a:bodyPr/>
                    <a:lstStyle/>
                    <a:p>
                      <a:pPr algn="ctr"/>
                      <a:r>
                        <a:rPr lang="en-US" sz="1200" b="1" dirty="0">
                          <a:solidFill>
                            <a:schemeClr val="tx2"/>
                          </a:solidFill>
                        </a:rPr>
                        <a:t>Credit Card Debt</a:t>
                      </a:r>
                    </a:p>
                    <a:p>
                      <a:pPr algn="ctr"/>
                      <a:r>
                        <a:rPr lang="en-US" sz="1200" b="0" dirty="0"/>
                        <a:t>Interest rate:</a:t>
                      </a:r>
                      <a:br>
                        <a:rPr lang="en-US" sz="1200" b="0" dirty="0"/>
                      </a:br>
                      <a:r>
                        <a:rPr lang="en-US" sz="1200" b="0" dirty="0"/>
                        <a:t>18.9%</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tx2"/>
                          </a:solidFill>
                        </a:rPr>
                        <a:t>Medical Bill</a:t>
                      </a:r>
                      <a:br>
                        <a:rPr lang="en-US" sz="1200" b="1" dirty="0"/>
                      </a:br>
                      <a:r>
                        <a:rPr lang="en-US" sz="1200" b="0" dirty="0"/>
                        <a:t>Interest rate:</a:t>
                      </a:r>
                      <a:br>
                        <a:rPr lang="en-US" sz="1200" b="0" dirty="0"/>
                      </a:br>
                      <a:r>
                        <a:rPr lang="en-US" sz="1200" b="0" dirty="0"/>
                        <a:t>8.7%</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tx2"/>
                          </a:solidFill>
                        </a:rPr>
                        <a:t>Car Loan</a:t>
                      </a:r>
                    </a:p>
                    <a:p>
                      <a:pPr algn="ctr"/>
                      <a:r>
                        <a:rPr lang="en-US" sz="1200" b="0" dirty="0"/>
                        <a:t>Interest rate:</a:t>
                      </a:r>
                      <a:br>
                        <a:rPr lang="en-US" sz="1200" b="0" dirty="0"/>
                      </a:br>
                      <a:r>
                        <a:rPr lang="en-US" sz="1200" b="0" dirty="0"/>
                        <a:t>6.4%</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Student loan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Interest rate:</a:t>
                      </a:r>
                      <a:br>
                        <a:rPr lang="en-US" sz="1200" b="0" dirty="0"/>
                      </a:br>
                      <a:r>
                        <a:rPr lang="en-US" sz="1200" b="0" dirty="0"/>
                        <a:t>4.99% </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710084">
                <a:tc>
                  <a:txBody>
                    <a:bodyPr/>
                    <a:lstStyle/>
                    <a:p>
                      <a:pPr algn="ctr"/>
                      <a:r>
                        <a:rPr lang="en-US" sz="1200" b="1" dirty="0"/>
                        <a:t>Pay off</a:t>
                      </a:r>
                      <a:br>
                        <a:rPr lang="en-US" sz="1200" b="1" dirty="0"/>
                      </a:br>
                      <a:r>
                        <a:rPr lang="en-US" sz="1200" b="1" strike="sngStrike" dirty="0">
                          <a:solidFill>
                            <a:schemeClr val="accent2"/>
                          </a:solidFill>
                        </a:rPr>
                        <a:t>$223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Make the minimum payment</a:t>
                      </a:r>
                    </a:p>
                    <a:p>
                      <a:pPr algn="ctr"/>
                      <a:r>
                        <a:rPr lang="en-US" sz="1200" b="1" strike="noStrike" dirty="0">
                          <a:solidFill>
                            <a:schemeClr val="accent2"/>
                          </a:solidFill>
                        </a:rPr>
                        <a:t>$58</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$449</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710084">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$449</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710084">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737272">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$1,016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bl>
          </a:graphicData>
        </a:graphic>
      </p:graphicFrame>
      <p:sp>
        <p:nvSpPr>
          <p:cNvPr id="28" name="Right Arrow 27">
            <a:extLst>
              <a:ext uri="{FF2B5EF4-FFF2-40B4-BE49-F238E27FC236}">
                <a16:creationId xmlns:a16="http://schemas.microsoft.com/office/drawing/2014/main" id="{2F0962FF-8173-427F-A158-583F4523760C}"/>
              </a:ext>
            </a:extLst>
          </p:cNvPr>
          <p:cNvSpPr/>
          <p:nvPr/>
        </p:nvSpPr>
        <p:spPr>
          <a:xfrm>
            <a:off x="6706131" y="4365847"/>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A703F95C-7565-A97F-8ADE-89AE34788760}"/>
              </a:ext>
            </a:extLst>
          </p:cNvPr>
          <p:cNvSpPr/>
          <p:nvPr/>
        </p:nvSpPr>
        <p:spPr>
          <a:xfrm>
            <a:off x="8255544" y="5063250"/>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6150BA03-AD8C-0124-9591-F08DD72BC98A}"/>
              </a:ext>
            </a:extLst>
          </p:cNvPr>
          <p:cNvSpPr/>
          <p:nvPr/>
        </p:nvSpPr>
        <p:spPr>
          <a:xfrm>
            <a:off x="9797131" y="5776504"/>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blue graduation cap with a tassel&#10;&#10;Description automatically generated with low confidence">
            <a:extLst>
              <a:ext uri="{FF2B5EF4-FFF2-40B4-BE49-F238E27FC236}">
                <a16:creationId xmlns:a16="http://schemas.microsoft.com/office/drawing/2014/main" id="{BCB85C69-6A1A-ECEE-4498-F1F81053D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638" y="2098126"/>
            <a:ext cx="668527" cy="677046"/>
          </a:xfrm>
          <a:prstGeom prst="rect">
            <a:avLst/>
          </a:prstGeom>
        </p:spPr>
      </p:pic>
      <p:pic>
        <p:nvPicPr>
          <p:cNvPr id="34" name="Picture 33">
            <a:extLst>
              <a:ext uri="{FF2B5EF4-FFF2-40B4-BE49-F238E27FC236}">
                <a16:creationId xmlns:a16="http://schemas.microsoft.com/office/drawing/2014/main" id="{9035A1E9-B5E5-F9CF-B9AB-D23C744C80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2864" y="2143396"/>
            <a:ext cx="668527" cy="677046"/>
          </a:xfrm>
          <a:prstGeom prst="rect">
            <a:avLst/>
          </a:prstGeom>
        </p:spPr>
      </p:pic>
      <p:pic>
        <p:nvPicPr>
          <p:cNvPr id="35" name="Picture 34">
            <a:extLst>
              <a:ext uri="{FF2B5EF4-FFF2-40B4-BE49-F238E27FC236}">
                <a16:creationId xmlns:a16="http://schemas.microsoft.com/office/drawing/2014/main" id="{3C7AFC17-0599-23A2-DEEC-5E183187FE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38828" y="2101424"/>
            <a:ext cx="668527" cy="677046"/>
          </a:xfrm>
          <a:prstGeom prst="rect">
            <a:avLst/>
          </a:prstGeom>
        </p:spPr>
      </p:pic>
      <p:pic>
        <p:nvPicPr>
          <p:cNvPr id="36" name="Picture 35">
            <a:extLst>
              <a:ext uri="{FF2B5EF4-FFF2-40B4-BE49-F238E27FC236}">
                <a16:creationId xmlns:a16="http://schemas.microsoft.com/office/drawing/2014/main" id="{66D9260E-8D90-3084-F8E0-304ED4B3D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0602" y="2101425"/>
            <a:ext cx="619015" cy="626903"/>
          </a:xfrm>
          <a:prstGeom prst="rect">
            <a:avLst/>
          </a:prstGeom>
        </p:spPr>
      </p:pic>
      <p:cxnSp>
        <p:nvCxnSpPr>
          <p:cNvPr id="38" name="Straight Connector 37">
            <a:extLst>
              <a:ext uri="{FF2B5EF4-FFF2-40B4-BE49-F238E27FC236}">
                <a16:creationId xmlns:a16="http://schemas.microsoft.com/office/drawing/2014/main" id="{03321CE2-A90D-97DD-649C-0242191CA24D}"/>
              </a:ext>
              <a:ext uri="{C183D7F6-B498-43B3-948B-1728B52AA6E4}">
                <adec:decorative xmlns:adec="http://schemas.microsoft.com/office/drawing/2017/decorative" val="1"/>
              </a:ext>
            </a:extLst>
          </p:cNvPr>
          <p:cNvCxnSpPr>
            <a:cxnSpLocks/>
          </p:cNvCxnSpPr>
          <p:nvPr/>
        </p:nvCxnSpPr>
        <p:spPr>
          <a:xfrm>
            <a:off x="4840014" y="2153947"/>
            <a:ext cx="0" cy="33992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49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B2C0ED6E-6238-A2CF-0E26-FA901A53DE4A}"/>
              </a:ext>
            </a:extLst>
          </p:cNvPr>
          <p:cNvSpPr>
            <a:spLocks noGrp="1"/>
          </p:cNvSpPr>
          <p:nvPr>
            <p:ph type="title"/>
          </p:nvPr>
        </p:nvSpPr>
        <p:spPr>
          <a:xfrm>
            <a:off x="1492450" y="877644"/>
            <a:ext cx="9199178" cy="610205"/>
          </a:xfrm>
        </p:spPr>
        <p:txBody>
          <a:bodyPr>
            <a:noAutofit/>
          </a:bodyPr>
          <a:lstStyle/>
          <a:p>
            <a:r>
              <a:rPr lang="en-US" sz="4400"/>
              <a:t>The debt snowball method</a:t>
            </a:r>
          </a:p>
        </p:txBody>
      </p:sp>
      <p:sp>
        <p:nvSpPr>
          <p:cNvPr id="17" name="Content Placeholder 7">
            <a:extLst>
              <a:ext uri="{FF2B5EF4-FFF2-40B4-BE49-F238E27FC236}">
                <a16:creationId xmlns:a16="http://schemas.microsoft.com/office/drawing/2014/main" id="{C52EF4BC-F399-5E9E-49B6-83546FEA902B}"/>
              </a:ext>
            </a:extLst>
          </p:cNvPr>
          <p:cNvSpPr>
            <a:spLocks noGrp="1"/>
          </p:cNvSpPr>
          <p:nvPr>
            <p:ph idx="1"/>
          </p:nvPr>
        </p:nvSpPr>
        <p:spPr>
          <a:xfrm>
            <a:off x="817770" y="2098218"/>
            <a:ext cx="3664755" cy="3770787"/>
          </a:xfrm>
        </p:spPr>
        <p:txBody>
          <a:bodyPr/>
          <a:lstStyle/>
          <a:p>
            <a:pPr marL="0" indent="0">
              <a:buNone/>
            </a:pPr>
            <a:r>
              <a:rPr lang="en-US" b="1" dirty="0">
                <a:solidFill>
                  <a:schemeClr val="tx2"/>
                </a:solidFill>
              </a:rPr>
              <a:t>Step 1: </a:t>
            </a:r>
            <a:r>
              <a:rPr lang="en-US" dirty="0"/>
              <a:t>List your debts from the  lowest balance to the highest. </a:t>
            </a:r>
          </a:p>
          <a:p>
            <a:pPr marL="0" indent="0">
              <a:buNone/>
            </a:pPr>
            <a:r>
              <a:rPr lang="en-US" b="1" dirty="0">
                <a:solidFill>
                  <a:schemeClr val="tx2"/>
                </a:solidFill>
              </a:rPr>
              <a:t>Step 2: </a:t>
            </a:r>
            <a:r>
              <a:rPr lang="en-US" dirty="0"/>
              <a:t>Pay extra toward your smallest debt but the minimum on everything else.</a:t>
            </a:r>
          </a:p>
          <a:p>
            <a:pPr marL="0" indent="0">
              <a:buNone/>
            </a:pPr>
            <a:r>
              <a:rPr lang="en-US" b="1" dirty="0">
                <a:solidFill>
                  <a:schemeClr val="tx2"/>
                </a:solidFill>
              </a:rPr>
              <a:t>Step 3: </a:t>
            </a:r>
            <a:r>
              <a:rPr lang="en-US" dirty="0"/>
              <a:t>Once that debt is paid off, apply that payment to the next-smallest debt.</a:t>
            </a:r>
          </a:p>
          <a:p>
            <a:pPr marL="0" indent="0">
              <a:buNone/>
            </a:pPr>
            <a:r>
              <a:rPr lang="en-US" b="1" dirty="0">
                <a:solidFill>
                  <a:schemeClr val="tx2"/>
                </a:solidFill>
              </a:rPr>
              <a:t>Step 4: </a:t>
            </a:r>
            <a:r>
              <a:rPr lang="en-US" dirty="0"/>
              <a:t>Repeat until all debt </a:t>
            </a:r>
            <a:br>
              <a:rPr lang="en-US" dirty="0"/>
            </a:br>
            <a:r>
              <a:rPr lang="en-US" dirty="0"/>
              <a:t>is paid.</a:t>
            </a:r>
          </a:p>
        </p:txBody>
      </p:sp>
      <p:graphicFrame>
        <p:nvGraphicFramePr>
          <p:cNvPr id="18" name="Table 7">
            <a:extLst>
              <a:ext uri="{FF2B5EF4-FFF2-40B4-BE49-F238E27FC236}">
                <a16:creationId xmlns:a16="http://schemas.microsoft.com/office/drawing/2014/main" id="{D1D86D11-E56B-2AF7-3E4A-C5DF2392FDC1}"/>
              </a:ext>
            </a:extLst>
          </p:cNvPr>
          <p:cNvGraphicFramePr>
            <a:graphicFrameLocks noGrp="1"/>
          </p:cNvGraphicFramePr>
          <p:nvPr>
            <p:extLst>
              <p:ext uri="{D42A27DB-BD31-4B8C-83A1-F6EECF244321}">
                <p14:modId xmlns:p14="http://schemas.microsoft.com/office/powerpoint/2010/main" val="2790185130"/>
              </p:ext>
            </p:extLst>
          </p:nvPr>
        </p:nvGraphicFramePr>
        <p:xfrm>
          <a:off x="5355772" y="2664005"/>
          <a:ext cx="6163600" cy="3577608"/>
        </p:xfrm>
        <a:graphic>
          <a:graphicData uri="http://schemas.openxmlformats.org/drawingml/2006/table">
            <a:tbl>
              <a:tblPr firstRow="1" firstCol="1">
                <a:tableStyleId>{5940675A-B579-460E-94D1-54222C63F5DA}</a:tableStyleId>
              </a:tblPr>
              <a:tblGrid>
                <a:gridCol w="1540900">
                  <a:extLst>
                    <a:ext uri="{9D8B030D-6E8A-4147-A177-3AD203B41FA5}">
                      <a16:colId xmlns:a16="http://schemas.microsoft.com/office/drawing/2014/main" val="4086096872"/>
                    </a:ext>
                  </a:extLst>
                </a:gridCol>
                <a:gridCol w="1540900">
                  <a:extLst>
                    <a:ext uri="{9D8B030D-6E8A-4147-A177-3AD203B41FA5}">
                      <a16:colId xmlns:a16="http://schemas.microsoft.com/office/drawing/2014/main" val="4221774669"/>
                    </a:ext>
                  </a:extLst>
                </a:gridCol>
                <a:gridCol w="1540900">
                  <a:extLst>
                    <a:ext uri="{9D8B030D-6E8A-4147-A177-3AD203B41FA5}">
                      <a16:colId xmlns:a16="http://schemas.microsoft.com/office/drawing/2014/main" val="1618665786"/>
                    </a:ext>
                  </a:extLst>
                </a:gridCol>
                <a:gridCol w="1540900">
                  <a:extLst>
                    <a:ext uri="{9D8B030D-6E8A-4147-A177-3AD203B41FA5}">
                      <a16:colId xmlns:a16="http://schemas.microsoft.com/office/drawing/2014/main" val="498443093"/>
                    </a:ext>
                  </a:extLst>
                </a:gridCol>
              </a:tblGrid>
              <a:tr h="710084">
                <a:tc>
                  <a:txBody>
                    <a:bodyPr/>
                    <a:lstStyle/>
                    <a:p>
                      <a:pPr algn="ctr"/>
                      <a:r>
                        <a:rPr lang="en-US" sz="1200" b="1" dirty="0">
                          <a:solidFill>
                            <a:schemeClr val="tx2"/>
                          </a:solidFill>
                        </a:rPr>
                        <a:t>Credit Card Debt</a:t>
                      </a:r>
                    </a:p>
                    <a:p>
                      <a:pPr algn="ctr"/>
                      <a:r>
                        <a:rPr lang="en-US" sz="1200" b="0" dirty="0"/>
                        <a:t>Total balance:</a:t>
                      </a:r>
                      <a:br>
                        <a:rPr lang="en-US" sz="1200" b="0" dirty="0"/>
                      </a:br>
                      <a:r>
                        <a:rPr lang="en-US" sz="1200" b="0" dirty="0"/>
                        <a:t>$1,380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tx2"/>
                          </a:solidFill>
                        </a:rPr>
                        <a:t>Medical Bill</a:t>
                      </a:r>
                      <a:br>
                        <a:rPr lang="en-US" sz="1200" b="1" dirty="0"/>
                      </a:br>
                      <a:r>
                        <a:rPr lang="en-US" sz="1200" b="0" dirty="0"/>
                        <a:t>Total balance:</a:t>
                      </a:r>
                      <a:br>
                        <a:rPr lang="en-US" sz="1200" b="0" dirty="0"/>
                      </a:br>
                      <a:r>
                        <a:rPr lang="en-US" sz="1200" b="0" dirty="0"/>
                        <a:t>$3,210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tx2"/>
                          </a:solidFill>
                        </a:rPr>
                        <a:t>Car Loan</a:t>
                      </a:r>
                    </a:p>
                    <a:p>
                      <a:pPr algn="ctr"/>
                      <a:r>
                        <a:rPr lang="en-US" sz="1200" b="0" dirty="0"/>
                        <a:t>Total balance:</a:t>
                      </a:r>
                      <a:br>
                        <a:rPr lang="en-US" sz="1200" b="0" dirty="0"/>
                      </a:br>
                      <a:r>
                        <a:rPr lang="en-US" sz="1200" b="0" dirty="0"/>
                        <a:t>$22,845</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Student loan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t>Total balance:</a:t>
                      </a:r>
                      <a:br>
                        <a:rPr lang="en-US" sz="1200" b="0" dirty="0"/>
                      </a:br>
                      <a:r>
                        <a:rPr lang="en-US" sz="1200" b="0" dirty="0"/>
                        <a:t>$27,000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710084">
                <a:tc>
                  <a:txBody>
                    <a:bodyPr/>
                    <a:lstStyle/>
                    <a:p>
                      <a:pPr algn="ctr"/>
                      <a:r>
                        <a:rPr lang="en-US" sz="1200" b="1" dirty="0"/>
                        <a:t>Pay off</a:t>
                      </a:r>
                      <a:br>
                        <a:rPr lang="en-US" sz="1200" b="1" dirty="0"/>
                      </a:br>
                      <a:r>
                        <a:rPr lang="en-US" sz="1200" b="1" strike="sngStrike" dirty="0">
                          <a:solidFill>
                            <a:schemeClr val="accent2"/>
                          </a:solidFill>
                        </a:rPr>
                        <a:t>$223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t>Make the minimum payment</a:t>
                      </a:r>
                    </a:p>
                    <a:p>
                      <a:pPr algn="ctr"/>
                      <a:r>
                        <a:rPr lang="en-US" sz="1200" b="1" strike="noStrike" dirty="0">
                          <a:solidFill>
                            <a:schemeClr val="accent2"/>
                          </a:solidFill>
                        </a:rPr>
                        <a:t>$58</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$449</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710084">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$449</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710084">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Make the minimum payment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dirty="0">
                          <a:solidFill>
                            <a:schemeClr val="accent2"/>
                          </a:solidFill>
                        </a:rPr>
                        <a:t>$286</a:t>
                      </a:r>
                      <a:endParaRPr lang="en-US" sz="12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737272">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t>Pay off</a:t>
                      </a:r>
                      <a:br>
                        <a:rPr lang="en-US" sz="1200" b="1" dirty="0"/>
                      </a:br>
                      <a:r>
                        <a:rPr lang="en-US" sz="1200" b="1" strike="sngStrike" dirty="0">
                          <a:solidFill>
                            <a:schemeClr val="accent2"/>
                          </a:solidFill>
                        </a:rPr>
                        <a:t>$1,016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bl>
          </a:graphicData>
        </a:graphic>
      </p:graphicFrame>
      <p:sp>
        <p:nvSpPr>
          <p:cNvPr id="19" name="Right Arrow 18">
            <a:extLst>
              <a:ext uri="{FF2B5EF4-FFF2-40B4-BE49-F238E27FC236}">
                <a16:creationId xmlns:a16="http://schemas.microsoft.com/office/drawing/2014/main" id="{7C105136-40A0-3625-A755-6A61BE4D0652}"/>
              </a:ext>
            </a:extLst>
          </p:cNvPr>
          <p:cNvSpPr/>
          <p:nvPr/>
        </p:nvSpPr>
        <p:spPr>
          <a:xfrm>
            <a:off x="6706131" y="4365847"/>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63E8115-6055-C20D-246D-4A57BB09D5C2}"/>
              </a:ext>
            </a:extLst>
          </p:cNvPr>
          <p:cNvSpPr/>
          <p:nvPr/>
        </p:nvSpPr>
        <p:spPr>
          <a:xfrm>
            <a:off x="8255544" y="5063250"/>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F391314-F45D-4BBF-9275-35F6117D4179}"/>
              </a:ext>
            </a:extLst>
          </p:cNvPr>
          <p:cNvSpPr/>
          <p:nvPr/>
        </p:nvSpPr>
        <p:spPr>
          <a:xfrm>
            <a:off x="9797131" y="5776504"/>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graduation cap with a tassel&#10;&#10;Description automatically generated with low confidence">
            <a:extLst>
              <a:ext uri="{FF2B5EF4-FFF2-40B4-BE49-F238E27FC236}">
                <a16:creationId xmlns:a16="http://schemas.microsoft.com/office/drawing/2014/main" id="{80F7A12F-E9D0-DE87-DC88-E5844A325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638" y="2098126"/>
            <a:ext cx="668527" cy="677046"/>
          </a:xfrm>
          <a:prstGeom prst="rect">
            <a:avLst/>
          </a:prstGeom>
        </p:spPr>
      </p:pic>
      <p:pic>
        <p:nvPicPr>
          <p:cNvPr id="23" name="Picture 22">
            <a:extLst>
              <a:ext uri="{FF2B5EF4-FFF2-40B4-BE49-F238E27FC236}">
                <a16:creationId xmlns:a16="http://schemas.microsoft.com/office/drawing/2014/main" id="{1B738BE4-A720-C326-78A3-69FE7C54EB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2864" y="2143396"/>
            <a:ext cx="668527" cy="677046"/>
          </a:xfrm>
          <a:prstGeom prst="rect">
            <a:avLst/>
          </a:prstGeom>
        </p:spPr>
      </p:pic>
      <p:pic>
        <p:nvPicPr>
          <p:cNvPr id="24" name="Picture 23">
            <a:extLst>
              <a:ext uri="{FF2B5EF4-FFF2-40B4-BE49-F238E27FC236}">
                <a16:creationId xmlns:a16="http://schemas.microsoft.com/office/drawing/2014/main" id="{C8270B07-FC1D-ED79-00E5-C0C45D5A6C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38828" y="2101424"/>
            <a:ext cx="668527" cy="677046"/>
          </a:xfrm>
          <a:prstGeom prst="rect">
            <a:avLst/>
          </a:prstGeom>
        </p:spPr>
      </p:pic>
      <p:pic>
        <p:nvPicPr>
          <p:cNvPr id="25" name="Picture 24">
            <a:extLst>
              <a:ext uri="{FF2B5EF4-FFF2-40B4-BE49-F238E27FC236}">
                <a16:creationId xmlns:a16="http://schemas.microsoft.com/office/drawing/2014/main" id="{BDBE70FF-D5A9-D233-C91E-DF370E2812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0602" y="2101425"/>
            <a:ext cx="619015" cy="626903"/>
          </a:xfrm>
          <a:prstGeom prst="rect">
            <a:avLst/>
          </a:prstGeom>
        </p:spPr>
      </p:pic>
      <p:cxnSp>
        <p:nvCxnSpPr>
          <p:cNvPr id="26" name="Straight Connector 25">
            <a:extLst>
              <a:ext uri="{FF2B5EF4-FFF2-40B4-BE49-F238E27FC236}">
                <a16:creationId xmlns:a16="http://schemas.microsoft.com/office/drawing/2014/main" id="{D8097974-DCEE-CD08-7582-7BA2070ED159}"/>
              </a:ext>
              <a:ext uri="{C183D7F6-B498-43B3-948B-1728B52AA6E4}">
                <adec:decorative xmlns:adec="http://schemas.microsoft.com/office/drawing/2017/decorative" val="1"/>
              </a:ext>
            </a:extLst>
          </p:cNvPr>
          <p:cNvCxnSpPr>
            <a:cxnSpLocks/>
          </p:cNvCxnSpPr>
          <p:nvPr/>
        </p:nvCxnSpPr>
        <p:spPr>
          <a:xfrm>
            <a:off x="4840014" y="2153947"/>
            <a:ext cx="0" cy="33992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71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2004554" y="890390"/>
            <a:ext cx="8182891" cy="1169556"/>
          </a:xfrm>
        </p:spPr>
        <p:txBody>
          <a:bodyPr>
            <a:noAutofit/>
          </a:bodyPr>
          <a:lstStyle/>
          <a:p>
            <a:r>
              <a:rPr lang="en-US" sz="4400" dirty="0"/>
              <a:t>Can you pay off debt </a:t>
            </a:r>
            <a:br>
              <a:rPr lang="en-US" sz="4400" dirty="0"/>
            </a:br>
            <a:r>
              <a:rPr lang="en-US" sz="4400" dirty="0"/>
              <a:t>while saving for the future? </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344779"/>
            <a:ext cx="4603549" cy="3770787"/>
          </a:xfrm>
        </p:spPr>
        <p:txBody>
          <a:bodyPr>
            <a:normAutofit/>
          </a:bodyPr>
          <a:lstStyle/>
          <a:p>
            <a:pPr marL="0" indent="0">
              <a:buNone/>
            </a:pPr>
            <a:r>
              <a:rPr lang="en-US" b="1" dirty="0"/>
              <a:t>One method: </a:t>
            </a:r>
          </a:p>
          <a:p>
            <a:r>
              <a:rPr lang="en-US" dirty="0"/>
              <a:t>Use money you save in other categories toward debt and savings</a:t>
            </a:r>
          </a:p>
          <a:p>
            <a:r>
              <a:rPr lang="en-US" dirty="0"/>
              <a:t>Build an emergency fund first</a:t>
            </a:r>
          </a:p>
          <a:p>
            <a:r>
              <a:rPr lang="en-US" dirty="0"/>
              <a:t>Start saving for retirement at the same time, even if you start small </a:t>
            </a:r>
          </a:p>
          <a:p>
            <a:r>
              <a:rPr lang="en-US" dirty="0"/>
              <a:t>Focus on paying off debt</a:t>
            </a:r>
          </a:p>
          <a:p>
            <a:endParaRPr lang="en-US" dirty="0"/>
          </a:p>
          <a:p>
            <a:pPr marL="0" indent="0">
              <a:buNone/>
            </a:pPr>
            <a:r>
              <a:rPr lang="en-US" dirty="0"/>
              <a:t>When you’re out of debt, decide what </a:t>
            </a:r>
            <a:br>
              <a:rPr lang="en-US" dirty="0"/>
            </a:br>
            <a:r>
              <a:rPr lang="en-US" dirty="0"/>
              <a:t>to do with the “extra” money!  </a:t>
            </a:r>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7556" y="2344779"/>
            <a:ext cx="3587092" cy="3587092"/>
          </a:xfrm>
          <a:prstGeom prst="rect">
            <a:avLst/>
          </a:prstGeom>
        </p:spPr>
      </p:pic>
    </p:spTree>
    <p:extLst>
      <p:ext uri="{BB962C8B-B14F-4D97-AF65-F5344CB8AC3E}">
        <p14:creationId xmlns:p14="http://schemas.microsoft.com/office/powerpoint/2010/main" val="41209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1F2D659-404E-1BDD-13FD-A9A41E065859}"/>
              </a:ext>
            </a:extLst>
          </p:cNvPr>
          <p:cNvSpPr txBox="1">
            <a:spLocks/>
          </p:cNvSpPr>
          <p:nvPr/>
        </p:nvSpPr>
        <p:spPr>
          <a:xfrm>
            <a:off x="1492450" y="108610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4400" dirty="0"/>
              <a:t>Credit</a:t>
            </a:r>
          </a:p>
        </p:txBody>
      </p:sp>
      <p:cxnSp>
        <p:nvCxnSpPr>
          <p:cNvPr id="31" name="Straight Connector 30">
            <a:extLst>
              <a:ext uri="{FF2B5EF4-FFF2-40B4-BE49-F238E27FC236}">
                <a16:creationId xmlns:a16="http://schemas.microsoft.com/office/drawing/2014/main" id="{D6C3667C-CA4F-CBC0-D0C6-60FE35EE6D3B}"/>
              </a:ext>
              <a:ext uri="{C183D7F6-B498-43B3-948B-1728B52AA6E4}">
                <adec:decorative xmlns:adec="http://schemas.microsoft.com/office/drawing/2017/decorative" val="1"/>
              </a:ext>
            </a:extLst>
          </p:cNvPr>
          <p:cNvCxnSpPr>
            <a:cxnSpLocks/>
          </p:cNvCxnSpPr>
          <p:nvPr/>
        </p:nvCxnSpPr>
        <p:spPr>
          <a:xfrm>
            <a:off x="6092039" y="2471517"/>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7805CEE-4A45-B2B8-3598-07974A868E31}"/>
              </a:ext>
            </a:extLst>
          </p:cNvPr>
          <p:cNvSpPr txBox="1"/>
          <p:nvPr/>
        </p:nvSpPr>
        <p:spPr>
          <a:xfrm>
            <a:off x="2446817" y="2604049"/>
            <a:ext cx="2248745" cy="338554"/>
          </a:xfrm>
          <a:prstGeom prst="rect">
            <a:avLst/>
          </a:prstGeom>
          <a:noFill/>
          <a:ln>
            <a:noFill/>
          </a:ln>
        </p:spPr>
        <p:txBody>
          <a:bodyPr wrap="square" lIns="0" tIns="0" rIns="0" bIns="0" rtlCol="0" anchor="t" anchorCtr="0">
            <a:spAutoFit/>
          </a:bodyPr>
          <a:lstStyle/>
          <a:p>
            <a:r>
              <a:rPr lang="en-US" sz="2200" b="1" dirty="0">
                <a:solidFill>
                  <a:schemeClr val="accent2"/>
                </a:solidFill>
              </a:rPr>
              <a:t>Credit</a:t>
            </a:r>
          </a:p>
        </p:txBody>
      </p:sp>
      <p:pic>
        <p:nvPicPr>
          <p:cNvPr id="38" name="Picture 37">
            <a:extLst>
              <a:ext uri="{FF2B5EF4-FFF2-40B4-BE49-F238E27FC236}">
                <a16:creationId xmlns:a16="http://schemas.microsoft.com/office/drawing/2014/main" id="{DCF9A22B-76DA-5E5B-C503-DC946A498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220" y="2494089"/>
            <a:ext cx="898678" cy="898678"/>
          </a:xfrm>
          <a:prstGeom prst="rect">
            <a:avLst/>
          </a:prstGeom>
        </p:spPr>
      </p:pic>
      <p:sp>
        <p:nvSpPr>
          <p:cNvPr id="47" name="TextBox 46">
            <a:extLst>
              <a:ext uri="{FF2B5EF4-FFF2-40B4-BE49-F238E27FC236}">
                <a16:creationId xmlns:a16="http://schemas.microsoft.com/office/drawing/2014/main" id="{05186AB0-F3F9-1BB9-9695-D98E2B4C33D3}"/>
              </a:ext>
            </a:extLst>
          </p:cNvPr>
          <p:cNvSpPr txBox="1"/>
          <p:nvPr/>
        </p:nvSpPr>
        <p:spPr>
          <a:xfrm>
            <a:off x="2419923" y="2967335"/>
            <a:ext cx="3014866" cy="923330"/>
          </a:xfrm>
          <a:prstGeom prst="rect">
            <a:avLst/>
          </a:prstGeom>
          <a:noFill/>
        </p:spPr>
        <p:txBody>
          <a:bodyPr wrap="square">
            <a:spAutoFit/>
          </a:bodyPr>
          <a:lstStyle/>
          <a:p>
            <a:r>
              <a:rPr lang="en-US" dirty="0">
                <a:solidFill>
                  <a:schemeClr val="bg1"/>
                </a:solidFill>
              </a:rPr>
              <a:t>Your ability to obtain goods or services before paying for them.</a:t>
            </a:r>
          </a:p>
        </p:txBody>
      </p:sp>
      <p:sp>
        <p:nvSpPr>
          <p:cNvPr id="48" name="TextBox 47">
            <a:extLst>
              <a:ext uri="{FF2B5EF4-FFF2-40B4-BE49-F238E27FC236}">
                <a16:creationId xmlns:a16="http://schemas.microsoft.com/office/drawing/2014/main" id="{085B5461-E818-8E16-31DF-932F805183EE}"/>
              </a:ext>
            </a:extLst>
          </p:cNvPr>
          <p:cNvSpPr txBox="1"/>
          <p:nvPr/>
        </p:nvSpPr>
        <p:spPr>
          <a:xfrm>
            <a:off x="7995136" y="2604049"/>
            <a:ext cx="2248745" cy="338554"/>
          </a:xfrm>
          <a:prstGeom prst="rect">
            <a:avLst/>
          </a:prstGeom>
          <a:noFill/>
          <a:ln>
            <a:noFill/>
          </a:ln>
        </p:spPr>
        <p:txBody>
          <a:bodyPr wrap="square" lIns="0" tIns="0" rIns="0" bIns="0" rtlCol="0" anchor="t" anchorCtr="0">
            <a:spAutoFit/>
          </a:bodyPr>
          <a:lstStyle/>
          <a:p>
            <a:r>
              <a:rPr lang="en-US" sz="2200" b="1" dirty="0">
                <a:solidFill>
                  <a:schemeClr val="accent2"/>
                </a:solidFill>
              </a:rPr>
              <a:t>Credit score</a:t>
            </a:r>
          </a:p>
        </p:txBody>
      </p:sp>
      <p:sp>
        <p:nvSpPr>
          <p:cNvPr id="50" name="TextBox 49">
            <a:extLst>
              <a:ext uri="{FF2B5EF4-FFF2-40B4-BE49-F238E27FC236}">
                <a16:creationId xmlns:a16="http://schemas.microsoft.com/office/drawing/2014/main" id="{306CEC77-9463-267E-B577-05DFE6DC7201}"/>
              </a:ext>
            </a:extLst>
          </p:cNvPr>
          <p:cNvSpPr txBox="1"/>
          <p:nvPr/>
        </p:nvSpPr>
        <p:spPr>
          <a:xfrm>
            <a:off x="7954795" y="2967335"/>
            <a:ext cx="3014866" cy="1477328"/>
          </a:xfrm>
          <a:prstGeom prst="rect">
            <a:avLst/>
          </a:prstGeom>
          <a:noFill/>
        </p:spPr>
        <p:txBody>
          <a:bodyPr wrap="square">
            <a:spAutoFit/>
          </a:bodyPr>
          <a:lstStyle/>
          <a:p>
            <a:r>
              <a:rPr lang="en-US" dirty="0">
                <a:solidFill>
                  <a:schemeClr val="bg1"/>
                </a:solidFill>
              </a:rPr>
              <a:t>The three-digit number (usually between 300 and 850) that helps represent your “creditworthiness,” or  how likely you are to pay.</a:t>
            </a:r>
          </a:p>
        </p:txBody>
      </p:sp>
      <p:grpSp>
        <p:nvGrpSpPr>
          <p:cNvPr id="56" name="Group 55">
            <a:extLst>
              <a:ext uri="{FF2B5EF4-FFF2-40B4-BE49-F238E27FC236}">
                <a16:creationId xmlns:a16="http://schemas.microsoft.com/office/drawing/2014/main" id="{6FBD5661-4C3D-88A0-5AF2-B78947FE0699}"/>
              </a:ext>
            </a:extLst>
          </p:cNvPr>
          <p:cNvGrpSpPr/>
          <p:nvPr/>
        </p:nvGrpSpPr>
        <p:grpSpPr>
          <a:xfrm>
            <a:off x="6787539" y="2601665"/>
            <a:ext cx="898678" cy="898678"/>
            <a:chOff x="6787539" y="2338467"/>
            <a:chExt cx="898678" cy="898678"/>
          </a:xfrm>
        </p:grpSpPr>
        <p:pic>
          <p:nvPicPr>
            <p:cNvPr id="49" name="Picture 48">
              <a:extLst>
                <a:ext uri="{FF2B5EF4-FFF2-40B4-BE49-F238E27FC236}">
                  <a16:creationId xmlns:a16="http://schemas.microsoft.com/office/drawing/2014/main" id="{BE6D7B07-D2BE-FACE-A585-1CE8ED5384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7539" y="2338467"/>
              <a:ext cx="898678" cy="898678"/>
            </a:xfrm>
            <a:prstGeom prst="rect">
              <a:avLst/>
            </a:prstGeom>
          </p:spPr>
        </p:pic>
        <p:sp>
          <p:nvSpPr>
            <p:cNvPr id="55" name="TextBox 54">
              <a:extLst>
                <a:ext uri="{FF2B5EF4-FFF2-40B4-BE49-F238E27FC236}">
                  <a16:creationId xmlns:a16="http://schemas.microsoft.com/office/drawing/2014/main" id="{5B6A918E-0585-57B8-46C9-A768EDAF830D}"/>
                </a:ext>
              </a:extLst>
            </p:cNvPr>
            <p:cNvSpPr txBox="1"/>
            <p:nvPr/>
          </p:nvSpPr>
          <p:spPr>
            <a:xfrm>
              <a:off x="7048966" y="2448427"/>
              <a:ext cx="561389" cy="215444"/>
            </a:xfrm>
            <a:prstGeom prst="rect">
              <a:avLst/>
            </a:prstGeom>
            <a:noFill/>
            <a:ln>
              <a:noFill/>
            </a:ln>
          </p:spPr>
          <p:txBody>
            <a:bodyPr wrap="square" lIns="0" tIns="0" rIns="0" bIns="0" rtlCol="0" anchor="t" anchorCtr="0">
              <a:spAutoFit/>
            </a:bodyPr>
            <a:lstStyle/>
            <a:p>
              <a:r>
                <a:rPr lang="en-US" sz="1400" b="1" dirty="0">
                  <a:solidFill>
                    <a:schemeClr val="accent2"/>
                  </a:solidFill>
                </a:rPr>
                <a:t>700</a:t>
              </a:r>
            </a:p>
          </p:txBody>
        </p:sp>
      </p:grpSp>
    </p:spTree>
    <p:extLst>
      <p:ext uri="{BB962C8B-B14F-4D97-AF65-F5344CB8AC3E}">
        <p14:creationId xmlns:p14="http://schemas.microsoft.com/office/powerpoint/2010/main" val="2780008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CB5B-4B32-8EB1-6069-DC321807902C}"/>
              </a:ext>
            </a:extLst>
          </p:cNvPr>
          <p:cNvSpPr>
            <a:spLocks noGrp="1"/>
          </p:cNvSpPr>
          <p:nvPr>
            <p:ph type="title"/>
          </p:nvPr>
        </p:nvSpPr>
        <p:spPr>
          <a:xfrm>
            <a:off x="1492450" y="738221"/>
            <a:ext cx="9199178" cy="595493"/>
          </a:xfrm>
        </p:spPr>
        <p:txBody>
          <a:bodyPr>
            <a:noAutofit/>
          </a:bodyPr>
          <a:lstStyle/>
          <a:p>
            <a:r>
              <a:rPr lang="en-US" sz="4400" dirty="0"/>
              <a:t>What is a good credit score?</a:t>
            </a:r>
          </a:p>
        </p:txBody>
      </p:sp>
      <p:sp>
        <p:nvSpPr>
          <p:cNvPr id="4" name="TextBox 3">
            <a:extLst>
              <a:ext uri="{FF2B5EF4-FFF2-40B4-BE49-F238E27FC236}">
                <a16:creationId xmlns:a16="http://schemas.microsoft.com/office/drawing/2014/main" id="{BE1D96EA-6257-7FE2-A81C-61F938F0D41A}"/>
              </a:ext>
            </a:extLst>
          </p:cNvPr>
          <p:cNvSpPr txBox="1"/>
          <p:nvPr/>
        </p:nvSpPr>
        <p:spPr>
          <a:xfrm>
            <a:off x="3044039" y="1639038"/>
            <a:ext cx="6096000" cy="400110"/>
          </a:xfrm>
          <a:prstGeom prst="rect">
            <a:avLst/>
          </a:prstGeom>
          <a:noFill/>
        </p:spPr>
        <p:txBody>
          <a:bodyPr wrap="square">
            <a:spAutoFit/>
          </a:bodyPr>
          <a:lstStyle/>
          <a:p>
            <a:pPr algn="ctr"/>
            <a:r>
              <a:rPr lang="en-US" sz="2000" b="1" dirty="0">
                <a:solidFill>
                  <a:srgbClr val="6ECFB2"/>
                </a:solidFill>
                <a:effectLst/>
                <a:latin typeface="Arial" panose="020B0604020202020204" pitchFamily="34" charset="0"/>
                <a:cs typeface="Arial" panose="020B0604020202020204" pitchFamily="34" charset="0"/>
              </a:rPr>
              <a:t>700+ is generally considered good</a:t>
            </a:r>
          </a:p>
        </p:txBody>
      </p:sp>
      <p:pic>
        <p:nvPicPr>
          <p:cNvPr id="17" name="Picture 16" descr="A speedometer with numbers and a needle&#10;&#10;Description automatically generated">
            <a:extLst>
              <a:ext uri="{FF2B5EF4-FFF2-40B4-BE49-F238E27FC236}">
                <a16:creationId xmlns:a16="http://schemas.microsoft.com/office/drawing/2014/main" id="{52136918-275B-1243-D39C-FEA9B955C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39" y="1867487"/>
            <a:ext cx="7772400" cy="5029200"/>
          </a:xfrm>
          <a:prstGeom prst="rect">
            <a:avLst/>
          </a:prstGeom>
        </p:spPr>
      </p:pic>
    </p:spTree>
    <p:extLst>
      <p:ext uri="{BB962C8B-B14F-4D97-AF65-F5344CB8AC3E}">
        <p14:creationId xmlns:p14="http://schemas.microsoft.com/office/powerpoint/2010/main" val="68553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2637020" y="517827"/>
            <a:ext cx="7453413" cy="953853"/>
          </a:xfrm>
        </p:spPr>
        <p:txBody>
          <a:bodyPr>
            <a:normAutofit/>
          </a:bodyPr>
          <a:lstStyle/>
          <a:p>
            <a:pPr algn="l"/>
            <a:r>
              <a:rPr lang="en-US" sz="4400" dirty="0"/>
              <a:t>What’s in a credit score? </a:t>
            </a:r>
          </a:p>
        </p:txBody>
      </p:sp>
      <p:sp>
        <p:nvSpPr>
          <p:cNvPr id="13" name="TextBox 12">
            <a:extLst>
              <a:ext uri="{FF2B5EF4-FFF2-40B4-BE49-F238E27FC236}">
                <a16:creationId xmlns:a16="http://schemas.microsoft.com/office/drawing/2014/main" id="{5821781C-410E-D37E-8763-9E7E7A18FADE}"/>
              </a:ext>
            </a:extLst>
          </p:cNvPr>
          <p:cNvSpPr txBox="1"/>
          <p:nvPr/>
        </p:nvSpPr>
        <p:spPr>
          <a:xfrm>
            <a:off x="3236428" y="1306314"/>
            <a:ext cx="5719143" cy="646331"/>
          </a:xfrm>
          <a:prstGeom prst="rect">
            <a:avLst/>
          </a:prstGeom>
          <a:noFill/>
        </p:spPr>
        <p:txBody>
          <a:bodyPr wrap="square" rtlCol="0">
            <a:spAutoFit/>
          </a:bodyPr>
          <a:lstStyle/>
          <a:p>
            <a:pPr algn="ctr"/>
            <a:r>
              <a:rPr lang="en-US" sz="3600" b="1" dirty="0"/>
              <a:t>Top 5 factors</a:t>
            </a:r>
          </a:p>
        </p:txBody>
      </p:sp>
      <p:graphicFrame>
        <p:nvGraphicFramePr>
          <p:cNvPr id="5" name="Chart 4">
            <a:extLst>
              <a:ext uri="{FF2B5EF4-FFF2-40B4-BE49-F238E27FC236}">
                <a16:creationId xmlns:a16="http://schemas.microsoft.com/office/drawing/2014/main" id="{AFD2ACC5-DC5F-5230-2713-4CB0AE50214E}"/>
              </a:ext>
            </a:extLst>
          </p:cNvPr>
          <p:cNvGraphicFramePr/>
          <p:nvPr>
            <p:extLst>
              <p:ext uri="{D42A27DB-BD31-4B8C-83A1-F6EECF244321}">
                <p14:modId xmlns:p14="http://schemas.microsoft.com/office/powerpoint/2010/main" val="178287889"/>
              </p:ext>
            </p:extLst>
          </p:nvPr>
        </p:nvGraphicFramePr>
        <p:xfrm>
          <a:off x="3119098" y="2097740"/>
          <a:ext cx="5917902" cy="426142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1">
            <a:extLst>
              <a:ext uri="{FF2B5EF4-FFF2-40B4-BE49-F238E27FC236}">
                <a16:creationId xmlns:a16="http://schemas.microsoft.com/office/drawing/2014/main" id="{B148A2FC-3852-D590-6893-3A31736F1E9F}"/>
              </a:ext>
            </a:extLst>
          </p:cNvPr>
          <p:cNvSpPr txBox="1">
            <a:spLocks/>
          </p:cNvSpPr>
          <p:nvPr/>
        </p:nvSpPr>
        <p:spPr>
          <a:xfrm>
            <a:off x="2694164"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chemeClr val="tx1"/>
                </a:solidFill>
              </a:rPr>
              <a:t>30%</a:t>
            </a:r>
          </a:p>
        </p:txBody>
      </p:sp>
      <p:sp>
        <p:nvSpPr>
          <p:cNvPr id="12" name="Content Placeholder 5">
            <a:extLst>
              <a:ext uri="{FF2B5EF4-FFF2-40B4-BE49-F238E27FC236}">
                <a16:creationId xmlns:a16="http://schemas.microsoft.com/office/drawing/2014/main" id="{BDED95BA-83F8-B7D0-9DB9-E5FBFBA82E8F}"/>
              </a:ext>
            </a:extLst>
          </p:cNvPr>
          <p:cNvSpPr txBox="1">
            <a:spLocks/>
          </p:cNvSpPr>
          <p:nvPr/>
        </p:nvSpPr>
        <p:spPr>
          <a:xfrm>
            <a:off x="267956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Amounts Owed</a:t>
            </a:r>
            <a:endParaRPr lang="en-US" sz="1400" dirty="0"/>
          </a:p>
        </p:txBody>
      </p:sp>
      <p:sp>
        <p:nvSpPr>
          <p:cNvPr id="14" name="Title 11">
            <a:extLst>
              <a:ext uri="{FF2B5EF4-FFF2-40B4-BE49-F238E27FC236}">
                <a16:creationId xmlns:a16="http://schemas.microsoft.com/office/drawing/2014/main" id="{4D98FDCC-807B-1896-26DB-9547440435D4}"/>
              </a:ext>
            </a:extLst>
          </p:cNvPr>
          <p:cNvSpPr txBox="1">
            <a:spLocks/>
          </p:cNvSpPr>
          <p:nvPr/>
        </p:nvSpPr>
        <p:spPr>
          <a:xfrm>
            <a:off x="2723364" y="5224802"/>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chemeClr val="tx2"/>
                </a:solidFill>
              </a:rPr>
              <a:t>35%</a:t>
            </a:r>
          </a:p>
        </p:txBody>
      </p:sp>
      <p:sp>
        <p:nvSpPr>
          <p:cNvPr id="15" name="Content Placeholder 5">
            <a:extLst>
              <a:ext uri="{FF2B5EF4-FFF2-40B4-BE49-F238E27FC236}">
                <a16:creationId xmlns:a16="http://schemas.microsoft.com/office/drawing/2014/main" id="{8496362D-339A-E028-8158-42CE4C79F445}"/>
              </a:ext>
            </a:extLst>
          </p:cNvPr>
          <p:cNvSpPr txBox="1">
            <a:spLocks/>
          </p:cNvSpPr>
          <p:nvPr/>
        </p:nvSpPr>
        <p:spPr>
          <a:xfrm>
            <a:off x="2708763" y="5797042"/>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2"/>
                </a:solidFill>
              </a:rPr>
              <a:t>Payment History</a:t>
            </a:r>
            <a:endParaRPr lang="en-US" sz="1400" dirty="0">
              <a:solidFill>
                <a:schemeClr val="tx2"/>
              </a:solidFill>
            </a:endParaRPr>
          </a:p>
        </p:txBody>
      </p:sp>
      <p:sp>
        <p:nvSpPr>
          <p:cNvPr id="16" name="Title 11">
            <a:extLst>
              <a:ext uri="{FF2B5EF4-FFF2-40B4-BE49-F238E27FC236}">
                <a16:creationId xmlns:a16="http://schemas.microsoft.com/office/drawing/2014/main" id="{DACC8012-E31F-A374-9877-CC849FBDC4AC}"/>
              </a:ext>
            </a:extLst>
          </p:cNvPr>
          <p:cNvSpPr txBox="1">
            <a:spLocks/>
          </p:cNvSpPr>
          <p:nvPr/>
        </p:nvSpPr>
        <p:spPr>
          <a:xfrm>
            <a:off x="7713597" y="1828246"/>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rgbClr val="8CC8E9"/>
                </a:solidFill>
              </a:rPr>
              <a:t>10%</a:t>
            </a:r>
          </a:p>
        </p:txBody>
      </p:sp>
      <p:sp>
        <p:nvSpPr>
          <p:cNvPr id="17" name="Content Placeholder 5">
            <a:extLst>
              <a:ext uri="{FF2B5EF4-FFF2-40B4-BE49-F238E27FC236}">
                <a16:creationId xmlns:a16="http://schemas.microsoft.com/office/drawing/2014/main" id="{C327DE25-EC6C-016D-B544-76739C391000}"/>
              </a:ext>
            </a:extLst>
          </p:cNvPr>
          <p:cNvSpPr txBox="1">
            <a:spLocks/>
          </p:cNvSpPr>
          <p:nvPr/>
        </p:nvSpPr>
        <p:spPr>
          <a:xfrm>
            <a:off x="7698996" y="2400486"/>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8CC8E9"/>
                </a:solidFill>
              </a:rPr>
              <a:t>New</a:t>
            </a:r>
            <a:br>
              <a:rPr lang="en-US" b="1" dirty="0">
                <a:solidFill>
                  <a:srgbClr val="8CC8E9"/>
                </a:solidFill>
              </a:rPr>
            </a:br>
            <a:r>
              <a:rPr lang="en-US" b="1" dirty="0">
                <a:solidFill>
                  <a:srgbClr val="8CC8E9"/>
                </a:solidFill>
              </a:rPr>
              <a:t>Credit</a:t>
            </a:r>
            <a:endParaRPr lang="en-US" sz="1400" dirty="0">
              <a:solidFill>
                <a:srgbClr val="8CC8E9"/>
              </a:solidFill>
            </a:endParaRPr>
          </a:p>
        </p:txBody>
      </p:sp>
      <p:sp>
        <p:nvSpPr>
          <p:cNvPr id="18" name="Title 11">
            <a:extLst>
              <a:ext uri="{FF2B5EF4-FFF2-40B4-BE49-F238E27FC236}">
                <a16:creationId xmlns:a16="http://schemas.microsoft.com/office/drawing/2014/main" id="{48B6EEDF-FA79-6615-1442-8E497E576751}"/>
              </a:ext>
            </a:extLst>
          </p:cNvPr>
          <p:cNvSpPr txBox="1">
            <a:spLocks/>
          </p:cNvSpPr>
          <p:nvPr/>
        </p:nvSpPr>
        <p:spPr>
          <a:xfrm>
            <a:off x="7799579" y="5241567"/>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chemeClr val="bg2">
                    <a:lumMod val="75000"/>
                  </a:schemeClr>
                </a:solidFill>
              </a:rPr>
              <a:t>10%</a:t>
            </a:r>
          </a:p>
        </p:txBody>
      </p:sp>
      <p:sp>
        <p:nvSpPr>
          <p:cNvPr id="19" name="Content Placeholder 5">
            <a:extLst>
              <a:ext uri="{FF2B5EF4-FFF2-40B4-BE49-F238E27FC236}">
                <a16:creationId xmlns:a16="http://schemas.microsoft.com/office/drawing/2014/main" id="{4BA8D357-7534-0DBB-1128-22F6F7188CC0}"/>
              </a:ext>
            </a:extLst>
          </p:cNvPr>
          <p:cNvSpPr txBox="1">
            <a:spLocks/>
          </p:cNvSpPr>
          <p:nvPr/>
        </p:nvSpPr>
        <p:spPr>
          <a:xfrm>
            <a:off x="7784978" y="5813807"/>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2">
                    <a:lumMod val="75000"/>
                  </a:schemeClr>
                </a:solidFill>
              </a:rPr>
              <a:t>Credit</a:t>
            </a:r>
            <a:br>
              <a:rPr lang="en-US" b="1" dirty="0">
                <a:solidFill>
                  <a:schemeClr val="bg2">
                    <a:lumMod val="75000"/>
                  </a:schemeClr>
                </a:solidFill>
              </a:rPr>
            </a:br>
            <a:r>
              <a:rPr lang="en-US" b="1" dirty="0">
                <a:solidFill>
                  <a:schemeClr val="bg2">
                    <a:lumMod val="75000"/>
                  </a:schemeClr>
                </a:solidFill>
              </a:rPr>
              <a:t>Mix</a:t>
            </a:r>
            <a:endParaRPr lang="en-US" sz="1400" dirty="0">
              <a:solidFill>
                <a:schemeClr val="bg2">
                  <a:lumMod val="75000"/>
                </a:schemeClr>
              </a:solidFill>
            </a:endParaRPr>
          </a:p>
        </p:txBody>
      </p:sp>
      <p:sp>
        <p:nvSpPr>
          <p:cNvPr id="20" name="Title 11">
            <a:extLst>
              <a:ext uri="{FF2B5EF4-FFF2-40B4-BE49-F238E27FC236}">
                <a16:creationId xmlns:a16="http://schemas.microsoft.com/office/drawing/2014/main" id="{29872D61-D583-46EE-0F15-08F9EA00D5F2}"/>
              </a:ext>
            </a:extLst>
          </p:cNvPr>
          <p:cNvSpPr txBox="1">
            <a:spLocks/>
          </p:cNvSpPr>
          <p:nvPr/>
        </p:nvSpPr>
        <p:spPr>
          <a:xfrm>
            <a:off x="8426568" y="3673291"/>
            <a:ext cx="1865430"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rgbClr val="1F74DB"/>
                </a:solidFill>
              </a:rPr>
              <a:t>15%</a:t>
            </a:r>
          </a:p>
        </p:txBody>
      </p:sp>
      <p:sp>
        <p:nvSpPr>
          <p:cNvPr id="21" name="Content Placeholder 5">
            <a:extLst>
              <a:ext uri="{FF2B5EF4-FFF2-40B4-BE49-F238E27FC236}">
                <a16:creationId xmlns:a16="http://schemas.microsoft.com/office/drawing/2014/main" id="{DCA469DC-10C3-BBF6-4E77-F6BAD7043062}"/>
              </a:ext>
            </a:extLst>
          </p:cNvPr>
          <p:cNvSpPr txBox="1">
            <a:spLocks/>
          </p:cNvSpPr>
          <p:nvPr/>
        </p:nvSpPr>
        <p:spPr>
          <a:xfrm>
            <a:off x="8426567" y="4245531"/>
            <a:ext cx="1865432"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1F74DB"/>
                </a:solidFill>
              </a:rPr>
              <a:t>Length of Credit History</a:t>
            </a:r>
            <a:endParaRPr lang="en-US" sz="1400" dirty="0">
              <a:solidFill>
                <a:srgbClr val="1F74DB"/>
              </a:solidFill>
            </a:endParaRPr>
          </a:p>
        </p:txBody>
      </p:sp>
      <p:sp>
        <p:nvSpPr>
          <p:cNvPr id="22" name="TextBox 21">
            <a:extLst>
              <a:ext uri="{FF2B5EF4-FFF2-40B4-BE49-F238E27FC236}">
                <a16:creationId xmlns:a16="http://schemas.microsoft.com/office/drawing/2014/main" id="{BED116C5-EB1A-412C-557A-C7BC913C40AF}"/>
              </a:ext>
            </a:extLst>
          </p:cNvPr>
          <p:cNvSpPr txBox="1"/>
          <p:nvPr/>
        </p:nvSpPr>
        <p:spPr>
          <a:xfrm>
            <a:off x="4098175" y="4026500"/>
            <a:ext cx="3960708" cy="523220"/>
          </a:xfrm>
          <a:prstGeom prst="rect">
            <a:avLst/>
          </a:prstGeom>
          <a:noFill/>
        </p:spPr>
        <p:txBody>
          <a:bodyPr wrap="square" rtlCol="0">
            <a:spAutoFit/>
          </a:bodyPr>
          <a:lstStyle/>
          <a:p>
            <a:pPr algn="ctr"/>
            <a:r>
              <a:rPr lang="en-US" sz="2800" b="1" dirty="0"/>
              <a:t>FICO</a:t>
            </a:r>
            <a:r>
              <a:rPr lang="en-US" sz="2800" b="1" baseline="30000" dirty="0"/>
              <a:t>®</a:t>
            </a:r>
            <a:r>
              <a:rPr lang="en-US" sz="2800" dirty="0"/>
              <a:t>SCORE</a:t>
            </a:r>
          </a:p>
        </p:txBody>
      </p:sp>
      <p:sp>
        <p:nvSpPr>
          <p:cNvPr id="23" name="Triangle 22">
            <a:extLst>
              <a:ext uri="{FF2B5EF4-FFF2-40B4-BE49-F238E27FC236}">
                <a16:creationId xmlns:a16="http://schemas.microsoft.com/office/drawing/2014/main" id="{6F0928FA-E666-ECC4-9554-31F143EB34D6}"/>
              </a:ext>
            </a:extLst>
          </p:cNvPr>
          <p:cNvSpPr/>
          <p:nvPr/>
        </p:nvSpPr>
        <p:spPr>
          <a:xfrm rot="14155857">
            <a:off x="4067931" y="5295995"/>
            <a:ext cx="511445" cy="4409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CBB3E741-838B-03EA-FFD0-A53806B89BDF}"/>
              </a:ext>
            </a:extLst>
          </p:cNvPr>
          <p:cNvSpPr/>
          <p:nvPr/>
        </p:nvSpPr>
        <p:spPr>
          <a:xfrm rot="18593870">
            <a:off x="4129351" y="2698379"/>
            <a:ext cx="511445" cy="4409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riangle 24">
            <a:extLst>
              <a:ext uri="{FF2B5EF4-FFF2-40B4-BE49-F238E27FC236}">
                <a16:creationId xmlns:a16="http://schemas.microsoft.com/office/drawing/2014/main" id="{40039E25-C20C-113E-165F-EED7CDC896B2}"/>
              </a:ext>
            </a:extLst>
          </p:cNvPr>
          <p:cNvSpPr/>
          <p:nvPr/>
        </p:nvSpPr>
        <p:spPr>
          <a:xfrm rot="2742186">
            <a:off x="7430179" y="2553337"/>
            <a:ext cx="511445" cy="440901"/>
          </a:xfrm>
          <a:prstGeom prst="triangle">
            <a:avLst/>
          </a:prstGeom>
          <a:solidFill>
            <a:srgbClr val="8CC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riangle 25">
            <a:extLst>
              <a:ext uri="{FF2B5EF4-FFF2-40B4-BE49-F238E27FC236}">
                <a16:creationId xmlns:a16="http://schemas.microsoft.com/office/drawing/2014/main" id="{BC20ACA1-A237-CAEA-3E0D-47FD6AD583EB}"/>
              </a:ext>
            </a:extLst>
          </p:cNvPr>
          <p:cNvSpPr/>
          <p:nvPr/>
        </p:nvSpPr>
        <p:spPr>
          <a:xfrm rot="8056778">
            <a:off x="7336157" y="5516264"/>
            <a:ext cx="511445" cy="440901"/>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a:extLst>
              <a:ext uri="{FF2B5EF4-FFF2-40B4-BE49-F238E27FC236}">
                <a16:creationId xmlns:a16="http://schemas.microsoft.com/office/drawing/2014/main" id="{3D6AF0DC-1A83-E76C-229A-3C2CE79BD4FE}"/>
              </a:ext>
            </a:extLst>
          </p:cNvPr>
          <p:cNvSpPr/>
          <p:nvPr/>
        </p:nvSpPr>
        <p:spPr>
          <a:xfrm rot="5400000">
            <a:off x="7987003" y="4104194"/>
            <a:ext cx="511445" cy="440901"/>
          </a:xfrm>
          <a:prstGeom prst="triangle">
            <a:avLst/>
          </a:prstGeom>
          <a:solidFill>
            <a:srgbClr val="1F7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705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89A15-6E41-7376-6A55-146D9BE20A19}"/>
              </a:ext>
            </a:extLst>
          </p:cNvPr>
          <p:cNvSpPr>
            <a:spLocks noGrp="1"/>
          </p:cNvSpPr>
          <p:nvPr>
            <p:ph type="title"/>
          </p:nvPr>
        </p:nvSpPr>
        <p:spPr/>
        <p:txBody>
          <a:bodyPr>
            <a:noAutofit/>
          </a:bodyPr>
          <a:lstStyle/>
          <a:p>
            <a:r>
              <a:rPr lang="en-US" sz="4400" dirty="0"/>
              <a:t>How to check your credit score</a:t>
            </a:r>
          </a:p>
        </p:txBody>
      </p:sp>
      <p:grpSp>
        <p:nvGrpSpPr>
          <p:cNvPr id="19" name="Group 18">
            <a:extLst>
              <a:ext uri="{FF2B5EF4-FFF2-40B4-BE49-F238E27FC236}">
                <a16:creationId xmlns:a16="http://schemas.microsoft.com/office/drawing/2014/main" id="{01AE1867-0345-7306-8A66-B2874EC2B755}"/>
              </a:ext>
            </a:extLst>
          </p:cNvPr>
          <p:cNvGrpSpPr/>
          <p:nvPr/>
        </p:nvGrpSpPr>
        <p:grpSpPr>
          <a:xfrm>
            <a:off x="1731634" y="2781275"/>
            <a:ext cx="8728732" cy="2357101"/>
            <a:chOff x="1492450" y="2781275"/>
            <a:chExt cx="8728732" cy="2357101"/>
          </a:xfrm>
        </p:grpSpPr>
        <p:sp>
          <p:nvSpPr>
            <p:cNvPr id="8" name="TextBox 7">
              <a:extLst>
                <a:ext uri="{FF2B5EF4-FFF2-40B4-BE49-F238E27FC236}">
                  <a16:creationId xmlns:a16="http://schemas.microsoft.com/office/drawing/2014/main" id="{D2FB4216-1614-9FD7-B029-065F48134A58}"/>
                </a:ext>
              </a:extLst>
            </p:cNvPr>
            <p:cNvSpPr txBox="1"/>
            <p:nvPr/>
          </p:nvSpPr>
          <p:spPr>
            <a:xfrm>
              <a:off x="7949897" y="4260971"/>
              <a:ext cx="2271285" cy="430887"/>
            </a:xfrm>
            <a:prstGeom prst="rect">
              <a:avLst/>
            </a:prstGeom>
            <a:noFill/>
            <a:ln>
              <a:noFill/>
            </a:ln>
          </p:spPr>
          <p:txBody>
            <a:bodyPr wrap="square" lIns="0" tIns="0" rIns="0" bIns="0" rtlCol="0" anchor="t" anchorCtr="0">
              <a:spAutoFit/>
            </a:bodyPr>
            <a:lstStyle/>
            <a:p>
              <a:pPr algn="ctr"/>
              <a:r>
                <a:rPr lang="en-US" sz="2800" b="1" dirty="0">
                  <a:solidFill>
                    <a:schemeClr val="accent2"/>
                  </a:solidFill>
                </a:rPr>
                <a:t>Lenders</a:t>
              </a:r>
            </a:p>
          </p:txBody>
        </p:sp>
        <p:sp>
          <p:nvSpPr>
            <p:cNvPr id="9" name="TextBox 8">
              <a:extLst>
                <a:ext uri="{FF2B5EF4-FFF2-40B4-BE49-F238E27FC236}">
                  <a16:creationId xmlns:a16="http://schemas.microsoft.com/office/drawing/2014/main" id="{A2CE381B-436A-61E8-98B7-6BFBF0EA3AC8}"/>
                </a:ext>
              </a:extLst>
            </p:cNvPr>
            <p:cNvSpPr txBox="1"/>
            <p:nvPr/>
          </p:nvSpPr>
          <p:spPr>
            <a:xfrm>
              <a:off x="1492450" y="4263657"/>
              <a:ext cx="2268117" cy="861774"/>
            </a:xfrm>
            <a:prstGeom prst="rect">
              <a:avLst/>
            </a:prstGeom>
            <a:noFill/>
            <a:ln>
              <a:noFill/>
            </a:ln>
          </p:spPr>
          <p:txBody>
            <a:bodyPr wrap="square" lIns="0" tIns="0" rIns="0" bIns="0" rtlCol="0" anchor="t" anchorCtr="0">
              <a:spAutoFit/>
            </a:bodyPr>
            <a:lstStyle/>
            <a:p>
              <a:pPr algn="ctr"/>
              <a:r>
                <a:rPr lang="en-US" sz="2800" b="1" dirty="0">
                  <a:solidFill>
                    <a:srgbClr val="6ECFB2"/>
                  </a:solidFill>
                  <a:ea typeface="Arial" charset="0"/>
                  <a:cs typeface="Arial" charset="0"/>
                  <a:sym typeface="Calibri"/>
                </a:rPr>
                <a:t>Credit card companies</a:t>
              </a:r>
            </a:p>
          </p:txBody>
        </p:sp>
        <p:sp>
          <p:nvSpPr>
            <p:cNvPr id="10" name="TextBox 9">
              <a:extLst>
                <a:ext uri="{FF2B5EF4-FFF2-40B4-BE49-F238E27FC236}">
                  <a16:creationId xmlns:a16="http://schemas.microsoft.com/office/drawing/2014/main" id="{2C47FB96-DB7F-D8A7-080F-E4652A38637A}"/>
                </a:ext>
              </a:extLst>
            </p:cNvPr>
            <p:cNvSpPr txBox="1"/>
            <p:nvPr/>
          </p:nvSpPr>
          <p:spPr>
            <a:xfrm>
              <a:off x="4939050" y="4263657"/>
              <a:ext cx="2268117" cy="430887"/>
            </a:xfrm>
            <a:prstGeom prst="rect">
              <a:avLst/>
            </a:prstGeom>
            <a:noFill/>
            <a:ln>
              <a:noFill/>
            </a:ln>
          </p:spPr>
          <p:txBody>
            <a:bodyPr wrap="square" lIns="0" tIns="0" rIns="0" bIns="0" rtlCol="0" anchor="t" anchorCtr="0">
              <a:spAutoFit/>
            </a:bodyPr>
            <a:lstStyle/>
            <a:p>
              <a:pPr algn="ctr"/>
              <a:r>
                <a:rPr lang="en-US" sz="2800" b="1" dirty="0">
                  <a:solidFill>
                    <a:schemeClr val="accent2"/>
                  </a:solidFill>
                </a:rPr>
                <a:t>Banks</a:t>
              </a:r>
            </a:p>
          </p:txBody>
        </p:sp>
        <p:pic>
          <p:nvPicPr>
            <p:cNvPr id="11" name="Picture 10">
              <a:extLst>
                <a:ext uri="{FF2B5EF4-FFF2-40B4-BE49-F238E27FC236}">
                  <a16:creationId xmlns:a16="http://schemas.microsoft.com/office/drawing/2014/main" id="{E894FCE2-1E25-28E8-3BFC-0DEAF12F20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6840" y="2781275"/>
              <a:ext cx="1340904" cy="1340904"/>
            </a:xfrm>
            <a:prstGeom prst="rect">
              <a:avLst/>
            </a:prstGeom>
          </p:spPr>
        </p:pic>
        <p:pic>
          <p:nvPicPr>
            <p:cNvPr id="12" name="Picture 11">
              <a:extLst>
                <a:ext uri="{FF2B5EF4-FFF2-40B4-BE49-F238E27FC236}">
                  <a16:creationId xmlns:a16="http://schemas.microsoft.com/office/drawing/2014/main" id="{9AFFE55A-B81A-A479-EE63-E594388B5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5548" y="2783961"/>
              <a:ext cx="1340904" cy="1340904"/>
            </a:xfrm>
            <a:prstGeom prst="rect">
              <a:avLst/>
            </a:prstGeom>
          </p:spPr>
        </p:pic>
        <p:pic>
          <p:nvPicPr>
            <p:cNvPr id="13" name="Picture 12">
              <a:extLst>
                <a:ext uri="{FF2B5EF4-FFF2-40B4-BE49-F238E27FC236}">
                  <a16:creationId xmlns:a16="http://schemas.microsoft.com/office/drawing/2014/main" id="{F1B96C45-811F-EA8E-C13D-74A031186B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1687" y="2783961"/>
              <a:ext cx="1340904" cy="1340904"/>
            </a:xfrm>
            <a:prstGeom prst="rect">
              <a:avLst/>
            </a:prstGeom>
          </p:spPr>
        </p:pic>
        <p:cxnSp>
          <p:nvCxnSpPr>
            <p:cNvPr id="17" name="Straight Connector 16">
              <a:extLst>
                <a:ext uri="{FF2B5EF4-FFF2-40B4-BE49-F238E27FC236}">
                  <a16:creationId xmlns:a16="http://schemas.microsoft.com/office/drawing/2014/main" id="{363B501C-4B7E-B2CE-02DC-9225ACD3A648}"/>
                </a:ext>
                <a:ext uri="{C183D7F6-B498-43B3-948B-1728B52AA6E4}">
                  <adec:decorative xmlns:adec="http://schemas.microsoft.com/office/drawing/2017/decorative" val="1"/>
                </a:ext>
              </a:extLst>
            </p:cNvPr>
            <p:cNvCxnSpPr>
              <a:cxnSpLocks/>
            </p:cNvCxnSpPr>
            <p:nvPr/>
          </p:nvCxnSpPr>
          <p:spPr>
            <a:xfrm>
              <a:off x="4397248" y="2781275"/>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6F4075-768B-8D9A-6EB3-8F3864A7FFD4}"/>
                </a:ext>
                <a:ext uri="{C183D7F6-B498-43B3-948B-1728B52AA6E4}">
                  <adec:decorative xmlns:adec="http://schemas.microsoft.com/office/drawing/2017/decorative" val="1"/>
                </a:ext>
              </a:extLst>
            </p:cNvPr>
            <p:cNvCxnSpPr>
              <a:cxnSpLocks/>
            </p:cNvCxnSpPr>
            <p:nvPr/>
          </p:nvCxnSpPr>
          <p:spPr>
            <a:xfrm>
              <a:off x="7621094" y="2781275"/>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3762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0" y="1025611"/>
            <a:ext cx="9345879" cy="1169556"/>
          </a:xfrm>
        </p:spPr>
        <p:txBody>
          <a:bodyPr>
            <a:noAutofit/>
          </a:bodyPr>
          <a:lstStyle/>
          <a:p>
            <a:r>
              <a:rPr lang="en-US" sz="4400" dirty="0"/>
              <a:t>7 ways to raise your credit score</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195167"/>
            <a:ext cx="4989031" cy="3920399"/>
          </a:xfrm>
        </p:spPr>
        <p:txBody>
          <a:bodyPr>
            <a:normAutofit/>
          </a:bodyPr>
          <a:lstStyle/>
          <a:p>
            <a:pPr marL="342900" indent="-342900">
              <a:buFont typeface="+mj-lt"/>
              <a:buAutoNum type="arabicPeriod"/>
            </a:pPr>
            <a:r>
              <a:rPr lang="en-US" sz="1800" dirty="0"/>
              <a:t>Check your credit reports and dispute errors. </a:t>
            </a:r>
          </a:p>
          <a:p>
            <a:pPr marL="342900" indent="-342900">
              <a:buFont typeface="+mj-lt"/>
              <a:buAutoNum type="arabicPeriod"/>
            </a:pPr>
            <a:r>
              <a:rPr lang="en-US" sz="1800" dirty="0"/>
              <a:t>Catch up on past-due payments.</a:t>
            </a:r>
          </a:p>
          <a:p>
            <a:pPr marL="342900" indent="-342900">
              <a:buFont typeface="+mj-lt"/>
              <a:buAutoNum type="arabicPeriod"/>
            </a:pPr>
            <a:r>
              <a:rPr lang="en-US" sz="1800" dirty="0"/>
              <a:t>Keep credit card balances low.</a:t>
            </a:r>
          </a:p>
          <a:p>
            <a:pPr marL="342900" indent="-342900">
              <a:buFont typeface="+mj-lt"/>
              <a:buAutoNum type="arabicPeriod"/>
            </a:pPr>
            <a:r>
              <a:rPr lang="en-US" sz="1800" dirty="0"/>
              <a:t>Pay bills on time.</a:t>
            </a:r>
          </a:p>
          <a:p>
            <a:pPr marL="800100" lvl="1" indent="-342900">
              <a:buFont typeface="Arial" panose="020B0604020202020204" pitchFamily="34" charset="0"/>
              <a:buChar char="•"/>
            </a:pPr>
            <a:r>
              <a:rPr lang="en-US" sz="1800" dirty="0"/>
              <a:t>Set up automatic bill payments</a:t>
            </a:r>
          </a:p>
          <a:p>
            <a:pPr marL="800100" lvl="1" indent="-342900">
              <a:buFont typeface="Arial" panose="020B0604020202020204" pitchFamily="34" charset="0"/>
              <a:buChar char="•"/>
            </a:pPr>
            <a:r>
              <a:rPr lang="en-US" sz="1800" dirty="0"/>
              <a:t>Set payment reminders</a:t>
            </a:r>
          </a:p>
          <a:p>
            <a:pPr marL="342900" indent="-342900">
              <a:buFont typeface="+mj-lt"/>
              <a:buAutoNum type="arabicPeriod"/>
            </a:pPr>
            <a:r>
              <a:rPr lang="en-US" sz="1800" dirty="0"/>
              <a:t>Don’t apply for credit you don’t need.</a:t>
            </a:r>
          </a:p>
          <a:p>
            <a:pPr marL="342900" indent="-342900">
              <a:buFont typeface="+mj-lt"/>
              <a:buAutoNum type="arabicPeriod"/>
            </a:pPr>
            <a:r>
              <a:rPr lang="en-US" sz="1800" dirty="0"/>
              <a:t>Don’t open multiple accounts at once.</a:t>
            </a:r>
          </a:p>
          <a:p>
            <a:pPr marL="342900" indent="-342900">
              <a:buFont typeface="+mj-lt"/>
              <a:buAutoNum type="arabicPeriod"/>
            </a:pPr>
            <a:r>
              <a:rPr lang="en-US" sz="1800" dirty="0"/>
              <a:t>Use a variety of credit.</a:t>
            </a:r>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76874" y="2154826"/>
            <a:ext cx="3792916" cy="3792916"/>
          </a:xfrm>
          <a:prstGeom prst="rect">
            <a:avLst/>
          </a:prstGeom>
        </p:spPr>
      </p:pic>
    </p:spTree>
    <p:extLst>
      <p:ext uri="{BB962C8B-B14F-4D97-AF65-F5344CB8AC3E}">
        <p14:creationId xmlns:p14="http://schemas.microsoft.com/office/powerpoint/2010/main" val="16969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0" y="742434"/>
            <a:ext cx="9345879" cy="1169556"/>
          </a:xfrm>
        </p:spPr>
        <p:txBody>
          <a:bodyPr>
            <a:noAutofit/>
          </a:bodyPr>
          <a:lstStyle/>
          <a:p>
            <a:r>
              <a:rPr lang="en-US" sz="4400" dirty="0"/>
              <a:t>Build credit </a:t>
            </a:r>
            <a:br>
              <a:rPr lang="en-US" sz="4400" dirty="0"/>
            </a:br>
            <a:r>
              <a:rPr lang="en-US" sz="4400" dirty="0"/>
              <a:t>with limited history</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773680"/>
            <a:ext cx="4989031" cy="3341886"/>
          </a:xfrm>
        </p:spPr>
        <p:txBody>
          <a:bodyPr>
            <a:normAutofit/>
          </a:bodyPr>
          <a:lstStyle/>
          <a:p>
            <a:pPr marL="285750" indent="-285750">
              <a:buFont typeface="Arial" panose="020B0604020202020204" pitchFamily="34" charset="0"/>
              <a:buChar char="•"/>
            </a:pPr>
            <a:r>
              <a:rPr lang="en-US" dirty="0"/>
              <a:t>Become an </a:t>
            </a:r>
            <a:r>
              <a:rPr lang="en-US" b="1" dirty="0"/>
              <a:t>authorized user </a:t>
            </a:r>
          </a:p>
          <a:p>
            <a:pPr marL="285750" indent="-285750"/>
            <a:r>
              <a:rPr lang="en-US" b="1" dirty="0"/>
              <a:t>Report rent and utility payments</a:t>
            </a:r>
            <a:br>
              <a:rPr lang="en-US" b="1" dirty="0"/>
            </a:br>
            <a:r>
              <a:rPr lang="en-US" dirty="0"/>
              <a:t>to credit bureaus </a:t>
            </a:r>
          </a:p>
          <a:p>
            <a:pPr marL="285750" indent="-285750">
              <a:buFont typeface="Arial" panose="020B0604020202020204" pitchFamily="34" charset="0"/>
              <a:buChar char="•"/>
            </a:pPr>
            <a:r>
              <a:rPr lang="en-US" dirty="0"/>
              <a:t>Get a </a:t>
            </a:r>
            <a:r>
              <a:rPr lang="en-US" b="1" dirty="0"/>
              <a:t>credit-builder loan</a:t>
            </a:r>
          </a:p>
          <a:p>
            <a:pPr marL="285750" indent="-285750"/>
            <a:r>
              <a:rPr lang="en-US" dirty="0"/>
              <a:t>Open a </a:t>
            </a:r>
            <a:r>
              <a:rPr lang="en-US" b="1" dirty="0"/>
              <a:t>secured credit card</a:t>
            </a:r>
          </a:p>
          <a:p>
            <a:pPr marL="285750" indent="-285750">
              <a:buFont typeface="Arial" panose="020B0604020202020204" pitchFamily="34" charset="0"/>
              <a:buChar char="•"/>
            </a:pPr>
            <a:endParaRPr lang="en-US" dirty="0"/>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76874" y="1911990"/>
            <a:ext cx="3792916" cy="3792916"/>
          </a:xfrm>
          <a:prstGeom prst="rect">
            <a:avLst/>
          </a:prstGeom>
        </p:spPr>
      </p:pic>
    </p:spTree>
    <p:extLst>
      <p:ext uri="{BB962C8B-B14F-4D97-AF65-F5344CB8AC3E}">
        <p14:creationId xmlns:p14="http://schemas.microsoft.com/office/powerpoint/2010/main" val="365068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2347435"/>
            <a:ext cx="7897091" cy="34163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a deposit • Not FDIC or NCUSIF insured • Not guaranteed by the institution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insured by any federal government agency • May lose value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material is not a recommendation to buy or sell a financial product or to adopt an investment strategy. Investors should discuss their specific situation with their financial professional.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defTabSz="457200">
              <a:defRPr/>
            </a:pPr>
            <a:r>
              <a:rPr lang="en-US" sz="1050" dirty="0">
                <a:solidFill>
                  <a:srgbClr val="000000"/>
                </a:solidFill>
                <a:effectLst/>
              </a:rPr>
              <a:t>Investing involves market risk, including possible loss of principal, and there is no guarantee that investment objectives will be achieved.</a:t>
            </a:r>
            <a:br>
              <a:rPr lang="en-US" sz="1050" dirty="0">
                <a:solidFill>
                  <a:srgbClr val="000000"/>
                </a:solidFill>
                <a:effectLst/>
              </a:rPr>
            </a:br>
            <a:br>
              <a:rPr lang="en-US" sz="1050" dirty="0">
                <a:solidFill>
                  <a:srgbClr val="000000"/>
                </a:solidFill>
                <a:effectLst/>
              </a:rPr>
            </a:br>
            <a:r>
              <a:rPr lang="en-US" sz="1050" dirty="0">
                <a:solidFill>
                  <a:srgbClr val="000000"/>
                </a:solidFill>
                <a:effectLst/>
              </a:rPr>
              <a:t>Nationwide and its representatives do not give legal or tax advice. An attorney or tax advisor should be consulted for answers to specific questions.</a:t>
            </a:r>
            <a:br>
              <a:rPr lang="en-US" sz="1050" dirty="0">
                <a:solidFill>
                  <a:srgbClr val="000000"/>
                </a:solidFill>
                <a:effectLst/>
              </a:rPr>
            </a:br>
            <a:br>
              <a:rPr lang="en-US" sz="1050" dirty="0">
                <a:solidFill>
                  <a:srgbClr val="000000"/>
                </a:solidFill>
                <a:effectLst/>
              </a:rPr>
            </a:br>
            <a:r>
              <a:rPr lang="en-US" sz="1050" dirty="0">
                <a:solidFill>
                  <a:srgbClr val="000000"/>
                </a:solidFill>
                <a:effectLst/>
              </a:rPr>
              <a:t>Nationwide Investment Services Corporation, member FINRA, Columbus, Ohio.</a:t>
            </a:r>
            <a:endParaRPr kumimoji="0" lang="en-US" sz="1050" b="0" i="0" u="none" strike="noStrike" kern="1200" cap="none" spc="0" normalizeH="0" baseline="0" noProof="0" dirty="0">
              <a:ln>
                <a:noFill/>
              </a:ln>
              <a:solidFill>
                <a:srgbClr val="000000"/>
              </a:solidFill>
              <a:effectLst/>
              <a:highlight>
                <a:srgbClr val="FFFF00"/>
              </a:highligh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Nationwide, the Nationwide N and Eagle, Nationwide is on your side and </a:t>
            </a:r>
            <a:r>
              <a:rPr kumimoji="0" lang="en-US" sz="105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REALtirement</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service marks of Nationwide Mutual Insurance Company. My Interactive Retirement Planner is a service mark of Nationwide Life Insurance Company. Third-party marks that appear in this message are the property of their respective owners. © 2023 Nationwide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PNM-19805AO</a:t>
            </a:r>
            <a:r>
              <a:rPr kumimoji="0" lang="en-US" sz="105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(08/23)</a:t>
            </a: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2293495"/>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p:txBody>
          <a:bodyPr/>
          <a:lstStyle/>
          <a:p>
            <a:r>
              <a:rPr lang="en-US"/>
              <a:t>Important information</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21F861A-C580-E5BD-632E-7077AD7F8B1C}"/>
              </a:ext>
            </a:extLst>
          </p:cNvPr>
          <p:cNvSpPr>
            <a:spLocks noGrp="1"/>
          </p:cNvSpPr>
          <p:nvPr>
            <p:ph idx="1"/>
          </p:nvPr>
        </p:nvSpPr>
        <p:spPr>
          <a:xfrm>
            <a:off x="6618831" y="2390041"/>
            <a:ext cx="4236738" cy="2289535"/>
          </a:xfrm>
        </p:spPr>
        <p:txBody>
          <a:bodyPr>
            <a:normAutofit/>
          </a:bodyPr>
          <a:lstStyle/>
          <a:p>
            <a:pPr marL="0" indent="0">
              <a:lnSpc>
                <a:spcPct val="120000"/>
              </a:lnSpc>
              <a:buFont typeface="Arial" panose="020B0604020202020204" pitchFamily="34" charset="0"/>
              <a:buNone/>
            </a:pPr>
            <a:r>
              <a:rPr lang="en-US" sz="1800" b="1" dirty="0">
                <a:solidFill>
                  <a:schemeClr val="accent2"/>
                </a:solidFill>
              </a:rPr>
              <a:t>Online or by phon</a:t>
            </a:r>
            <a:r>
              <a:rPr lang="en-US" sz="1800" dirty="0">
                <a:solidFill>
                  <a:schemeClr val="accent2"/>
                </a:solidFill>
              </a:rPr>
              <a:t>e</a:t>
            </a:r>
            <a:br>
              <a:rPr lang="en-US" sz="1400" dirty="0"/>
            </a:br>
            <a:r>
              <a:rPr lang="en-US" sz="1400" b="1" dirty="0"/>
              <a:t>experian.com </a:t>
            </a:r>
            <a:r>
              <a:rPr lang="en-US" sz="1400" dirty="0"/>
              <a:t>(888) 397-3742</a:t>
            </a:r>
            <a:br>
              <a:rPr lang="en-US" sz="1400" dirty="0"/>
            </a:br>
            <a:r>
              <a:rPr lang="en-US" sz="1400" b="1" dirty="0"/>
              <a:t>transunion.com </a:t>
            </a:r>
            <a:r>
              <a:rPr lang="en-US" sz="1400" dirty="0"/>
              <a:t>(800) 916-8800</a:t>
            </a:r>
            <a:br>
              <a:rPr lang="en-US" sz="1400" dirty="0"/>
            </a:br>
            <a:r>
              <a:rPr lang="en-US" sz="1400" b="1" dirty="0"/>
              <a:t>equifax.com </a:t>
            </a:r>
            <a:r>
              <a:rPr lang="en-US" sz="1400" dirty="0"/>
              <a:t>(866) 349-5191</a:t>
            </a:r>
          </a:p>
          <a:p>
            <a:pPr marL="0" indent="0">
              <a:lnSpc>
                <a:spcPct val="120000"/>
              </a:lnSpc>
              <a:buFont typeface="Arial" panose="020B0604020202020204" pitchFamily="34" charset="0"/>
              <a:buNone/>
            </a:pPr>
            <a:endParaRPr lang="en-US" sz="1400" b="1" dirty="0">
              <a:solidFill>
                <a:schemeClr val="accent2"/>
              </a:solidFill>
            </a:endParaRPr>
          </a:p>
          <a:p>
            <a:pPr marL="0" indent="0">
              <a:lnSpc>
                <a:spcPct val="120000"/>
              </a:lnSpc>
              <a:buFont typeface="Arial" panose="020B0604020202020204" pitchFamily="34" charset="0"/>
              <a:buNone/>
            </a:pPr>
            <a:r>
              <a:rPr lang="en-US" sz="1800" b="1" dirty="0">
                <a:solidFill>
                  <a:schemeClr val="accent2"/>
                </a:solidFill>
              </a:rPr>
              <a:t>In writing</a:t>
            </a:r>
            <a:endParaRPr lang="en-US" sz="1800" dirty="0"/>
          </a:p>
        </p:txBody>
      </p:sp>
      <p:sp>
        <p:nvSpPr>
          <p:cNvPr id="16" name="Title 15">
            <a:extLst>
              <a:ext uri="{FF2B5EF4-FFF2-40B4-BE49-F238E27FC236}">
                <a16:creationId xmlns:a16="http://schemas.microsoft.com/office/drawing/2014/main" id="{5D4DD3BB-866B-E344-D337-6A4546A4776F}"/>
              </a:ext>
            </a:extLst>
          </p:cNvPr>
          <p:cNvSpPr>
            <a:spLocks noGrp="1"/>
          </p:cNvSpPr>
          <p:nvPr>
            <p:ph type="title"/>
          </p:nvPr>
        </p:nvSpPr>
        <p:spPr>
          <a:xfrm>
            <a:off x="6618833" y="1019213"/>
            <a:ext cx="4367616" cy="1370828"/>
          </a:xfrm>
        </p:spPr>
        <p:txBody>
          <a:bodyPr anchor="t">
            <a:noAutofit/>
          </a:bodyPr>
          <a:lstStyle/>
          <a:p>
            <a:pPr algn="l"/>
            <a:r>
              <a:rPr lang="en-US" sz="3600" dirty="0">
                <a:solidFill>
                  <a:schemeClr val="accent2"/>
                </a:solidFill>
              </a:rPr>
              <a:t>How to dispute errors:</a:t>
            </a:r>
          </a:p>
        </p:txBody>
      </p:sp>
      <p:sp>
        <p:nvSpPr>
          <p:cNvPr id="20" name="Content Placeholder 16">
            <a:extLst>
              <a:ext uri="{FF2B5EF4-FFF2-40B4-BE49-F238E27FC236}">
                <a16:creationId xmlns:a16="http://schemas.microsoft.com/office/drawing/2014/main" id="{376532C4-A94C-D0A3-5453-448AB8E0C870}"/>
              </a:ext>
            </a:extLst>
          </p:cNvPr>
          <p:cNvSpPr txBox="1">
            <a:spLocks/>
          </p:cNvSpPr>
          <p:nvPr/>
        </p:nvSpPr>
        <p:spPr>
          <a:xfrm>
            <a:off x="838217" y="2390041"/>
            <a:ext cx="4338901" cy="3788845"/>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i="0" dirty="0">
                <a:solidFill>
                  <a:schemeClr val="tx2"/>
                </a:solidFill>
                <a:effectLst/>
                <a:latin typeface="+mn-lt"/>
              </a:rPr>
              <a:t>Online by visiting</a:t>
            </a:r>
            <a:br>
              <a:rPr lang="en-US" sz="1800" b="1" dirty="0">
                <a:solidFill>
                  <a:srgbClr val="1B1B1B"/>
                </a:solidFill>
                <a:latin typeface="+mn-lt"/>
              </a:rPr>
            </a:br>
            <a:r>
              <a:rPr lang="en-US" sz="1800" dirty="0">
                <a:solidFill>
                  <a:schemeClr val="tx1"/>
                </a:solidFill>
                <a:latin typeface="+mn-lt"/>
              </a:rPr>
              <a:t>a</a:t>
            </a:r>
            <a:r>
              <a:rPr lang="en-US" sz="1800" i="0" dirty="0">
                <a:solidFill>
                  <a:schemeClr val="tx1"/>
                </a:solidFill>
                <a:effectLst/>
                <a:latin typeface="+mn-lt"/>
              </a:rPr>
              <a:t>nnualcreditreport.com</a:t>
            </a:r>
          </a:p>
          <a:p>
            <a:pPr marL="0" indent="0" algn="l">
              <a:buNone/>
            </a:pPr>
            <a:r>
              <a:rPr lang="en-US" sz="1800" b="1" i="0" dirty="0">
                <a:solidFill>
                  <a:schemeClr val="tx2"/>
                </a:solidFill>
                <a:effectLst/>
                <a:latin typeface="+mn-lt"/>
              </a:rPr>
              <a:t>By calling</a:t>
            </a:r>
            <a:br>
              <a:rPr lang="en-US" sz="1800" b="1" i="0" dirty="0">
                <a:solidFill>
                  <a:srgbClr val="1B1B1B"/>
                </a:solidFill>
                <a:effectLst/>
                <a:latin typeface="+mn-lt"/>
              </a:rPr>
            </a:br>
            <a:r>
              <a:rPr lang="en-US" sz="1800" i="0" dirty="0">
                <a:solidFill>
                  <a:srgbClr val="1B1B1B"/>
                </a:solidFill>
                <a:effectLst/>
                <a:latin typeface="+mn-lt"/>
              </a:rPr>
              <a:t>1-877-322-8228 </a:t>
            </a:r>
          </a:p>
          <a:p>
            <a:pPr marL="0" indent="0" algn="l">
              <a:buNone/>
            </a:pPr>
            <a:r>
              <a:rPr lang="en-US" sz="1800" b="1" i="0" dirty="0">
                <a:solidFill>
                  <a:schemeClr val="tx2"/>
                </a:solidFill>
                <a:effectLst/>
                <a:latin typeface="+mn-lt"/>
              </a:rPr>
              <a:t>By filling out the Annual Credit Request form available on the </a:t>
            </a:r>
            <a:br>
              <a:rPr lang="en-US" sz="1800" b="1" i="0" dirty="0">
                <a:solidFill>
                  <a:schemeClr val="tx2"/>
                </a:solidFill>
                <a:effectLst/>
                <a:latin typeface="+mn-lt"/>
              </a:rPr>
            </a:br>
            <a:r>
              <a:rPr lang="en-US" sz="1800" b="1" i="0" dirty="0">
                <a:solidFill>
                  <a:schemeClr val="tx2"/>
                </a:solidFill>
                <a:effectLst/>
                <a:latin typeface="+mn-lt"/>
              </a:rPr>
              <a:t>website and mailing it to:</a:t>
            </a:r>
            <a:br>
              <a:rPr lang="en-US" sz="1800" b="1" i="0" dirty="0">
                <a:solidFill>
                  <a:schemeClr val="tx2"/>
                </a:solidFill>
                <a:effectLst/>
                <a:latin typeface="+mn-lt"/>
              </a:rPr>
            </a:br>
            <a:r>
              <a:rPr lang="en-US" sz="1800" b="1" i="0" dirty="0">
                <a:solidFill>
                  <a:srgbClr val="1B1B1B"/>
                </a:solidFill>
                <a:effectLst/>
                <a:latin typeface="+mn-lt"/>
              </a:rPr>
              <a:t>Annual Credit Report Request Service</a:t>
            </a:r>
            <a:br>
              <a:rPr lang="en-US" sz="1800" b="0" i="0" dirty="0">
                <a:solidFill>
                  <a:srgbClr val="1B1B1B"/>
                </a:solidFill>
                <a:effectLst/>
                <a:latin typeface="+mn-lt"/>
              </a:rPr>
            </a:br>
            <a:r>
              <a:rPr lang="en-US" sz="1800" b="0" i="0" dirty="0">
                <a:solidFill>
                  <a:srgbClr val="1B1B1B"/>
                </a:solidFill>
                <a:effectLst/>
                <a:latin typeface="+mn-lt"/>
              </a:rPr>
              <a:t>P.O. Box 105281</a:t>
            </a:r>
            <a:br>
              <a:rPr lang="en-US" sz="1800" b="0" i="0" dirty="0">
                <a:solidFill>
                  <a:srgbClr val="1B1B1B"/>
                </a:solidFill>
                <a:effectLst/>
                <a:latin typeface="+mn-lt"/>
              </a:rPr>
            </a:br>
            <a:r>
              <a:rPr lang="en-US" sz="1800" b="0" i="0" dirty="0">
                <a:solidFill>
                  <a:srgbClr val="1B1B1B"/>
                </a:solidFill>
                <a:effectLst/>
                <a:latin typeface="+mn-lt"/>
              </a:rPr>
              <a:t>Atlanta, GA </a:t>
            </a:r>
            <a:br>
              <a:rPr lang="en-US" sz="1800" b="0" i="0" dirty="0">
                <a:solidFill>
                  <a:srgbClr val="1B1B1B"/>
                </a:solidFill>
                <a:effectLst/>
                <a:latin typeface="+mn-lt"/>
              </a:rPr>
            </a:br>
            <a:r>
              <a:rPr lang="en-US" sz="1800" b="0" i="0" dirty="0">
                <a:solidFill>
                  <a:srgbClr val="1B1B1B"/>
                </a:solidFill>
                <a:effectLst/>
                <a:latin typeface="+mn-lt"/>
              </a:rPr>
              <a:t>30348-5281</a:t>
            </a:r>
          </a:p>
        </p:txBody>
      </p:sp>
      <p:sp>
        <p:nvSpPr>
          <p:cNvPr id="21" name="Title 15">
            <a:extLst>
              <a:ext uri="{FF2B5EF4-FFF2-40B4-BE49-F238E27FC236}">
                <a16:creationId xmlns:a16="http://schemas.microsoft.com/office/drawing/2014/main" id="{05B7046F-699B-3B97-EDF1-F73BF4D417F3}"/>
              </a:ext>
            </a:extLst>
          </p:cNvPr>
          <p:cNvSpPr txBox="1">
            <a:spLocks/>
          </p:cNvSpPr>
          <p:nvPr/>
        </p:nvSpPr>
        <p:spPr>
          <a:xfrm>
            <a:off x="838218" y="1019213"/>
            <a:ext cx="4734950" cy="137082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chemeClr val="tx2"/>
                </a:solidFill>
              </a:rPr>
              <a:t>How to request your credit reports:</a:t>
            </a:r>
          </a:p>
        </p:txBody>
      </p:sp>
      <p:sp>
        <p:nvSpPr>
          <p:cNvPr id="3" name="Content Placeholder 16">
            <a:extLst>
              <a:ext uri="{FF2B5EF4-FFF2-40B4-BE49-F238E27FC236}">
                <a16:creationId xmlns:a16="http://schemas.microsoft.com/office/drawing/2014/main" id="{FF9517C4-5712-5265-BCD8-420879BC8F03}"/>
              </a:ext>
            </a:extLst>
          </p:cNvPr>
          <p:cNvSpPr txBox="1">
            <a:spLocks/>
          </p:cNvSpPr>
          <p:nvPr/>
        </p:nvSpPr>
        <p:spPr>
          <a:xfrm>
            <a:off x="6618831" y="4333944"/>
            <a:ext cx="4878404" cy="1805441"/>
          </a:xfrm>
          <a:prstGeom prst="rect">
            <a:avLst/>
          </a:prstGeom>
        </p:spPr>
        <p:txBody>
          <a:bodyPr vert="horz" lIns="0" tIns="45720" rIns="91440" bIns="45720" numCol="3"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400" b="1" dirty="0"/>
              <a:t>Experian</a:t>
            </a:r>
            <a:br>
              <a:rPr lang="en-US" sz="1400" dirty="0"/>
            </a:br>
            <a:r>
              <a:rPr lang="en-US" sz="1400" dirty="0"/>
              <a:t>P.O. Box 4500</a:t>
            </a:r>
            <a:br>
              <a:rPr lang="en-US" sz="1400" dirty="0"/>
            </a:br>
            <a:r>
              <a:rPr lang="en-US" sz="1400" dirty="0"/>
              <a:t>Allen, TX </a:t>
            </a:r>
            <a:br>
              <a:rPr lang="en-US" sz="1400" dirty="0"/>
            </a:br>
            <a:r>
              <a:rPr lang="en-US" sz="1400" dirty="0"/>
              <a:t>75013</a:t>
            </a:r>
          </a:p>
          <a:p>
            <a:pPr marL="0" indent="0">
              <a:lnSpc>
                <a:spcPct val="120000"/>
              </a:lnSpc>
              <a:buFont typeface="Arial" panose="020B0604020202020204" pitchFamily="34" charset="0"/>
              <a:buNone/>
            </a:pPr>
            <a:endParaRPr lang="en-US" sz="1400" dirty="0"/>
          </a:p>
          <a:p>
            <a:pPr marL="0" indent="0">
              <a:lnSpc>
                <a:spcPct val="120000"/>
              </a:lnSpc>
              <a:buFont typeface="Arial" panose="020B0604020202020204" pitchFamily="34" charset="0"/>
              <a:buNone/>
            </a:pPr>
            <a:r>
              <a:rPr lang="en-US" sz="1400" b="1" dirty="0"/>
              <a:t>TransUnion LLC Consumer Dispute Center</a:t>
            </a:r>
            <a:br>
              <a:rPr lang="en-US" sz="1400" dirty="0"/>
            </a:br>
            <a:r>
              <a:rPr lang="en-US" sz="1400" dirty="0"/>
              <a:t>P.O. Box 2000</a:t>
            </a:r>
            <a:br>
              <a:rPr lang="en-US" sz="1400" dirty="0"/>
            </a:br>
            <a:r>
              <a:rPr lang="en-US" sz="1400" dirty="0"/>
              <a:t>Chester, PA 19016</a:t>
            </a:r>
          </a:p>
          <a:p>
            <a:pPr marL="0" indent="0">
              <a:lnSpc>
                <a:spcPct val="120000"/>
              </a:lnSpc>
              <a:buFont typeface="Arial" panose="020B0604020202020204" pitchFamily="34" charset="0"/>
              <a:buNone/>
            </a:pPr>
            <a:r>
              <a:rPr lang="en-US" sz="1400" b="1" dirty="0"/>
              <a:t>Equifax Information Services LLC</a:t>
            </a:r>
            <a:br>
              <a:rPr lang="en-US" sz="1400" dirty="0"/>
            </a:br>
            <a:r>
              <a:rPr lang="en-US" sz="1400" dirty="0"/>
              <a:t>P.O. Box 740256</a:t>
            </a:r>
            <a:br>
              <a:rPr lang="en-US" sz="1400" dirty="0"/>
            </a:br>
            <a:r>
              <a:rPr lang="en-US" sz="1400" dirty="0"/>
              <a:t>Atlanta, GA 30374</a:t>
            </a:r>
          </a:p>
        </p:txBody>
      </p:sp>
    </p:spTree>
    <p:extLst>
      <p:ext uri="{BB962C8B-B14F-4D97-AF65-F5344CB8AC3E}">
        <p14:creationId xmlns:p14="http://schemas.microsoft.com/office/powerpoint/2010/main" val="3832989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1">
            <a:extLst>
              <a:ext uri="{FF2B5EF4-FFF2-40B4-BE49-F238E27FC236}">
                <a16:creationId xmlns:a16="http://schemas.microsoft.com/office/drawing/2014/main" id="{31126C72-695F-731A-7BEB-691149207BC3}"/>
              </a:ext>
            </a:extLst>
          </p:cNvPr>
          <p:cNvSpPr>
            <a:spLocks noGrp="1"/>
          </p:cNvSpPr>
          <p:nvPr>
            <p:ph type="title"/>
          </p:nvPr>
        </p:nvSpPr>
        <p:spPr>
          <a:xfrm>
            <a:off x="1496411" y="1138862"/>
            <a:ext cx="9199178" cy="595493"/>
          </a:xfrm>
        </p:spPr>
        <p:txBody>
          <a:bodyPr>
            <a:noAutofit/>
          </a:bodyPr>
          <a:lstStyle/>
          <a:p>
            <a:r>
              <a:rPr lang="en-US" sz="4800" dirty="0">
                <a:latin typeface="Georgia" panose="02040502050405020303" pitchFamily="18" charset="0"/>
              </a:rPr>
              <a:t>Take action</a:t>
            </a:r>
          </a:p>
        </p:txBody>
      </p:sp>
      <p:grpSp>
        <p:nvGrpSpPr>
          <p:cNvPr id="15" name="Group 14">
            <a:extLst>
              <a:ext uri="{FF2B5EF4-FFF2-40B4-BE49-F238E27FC236}">
                <a16:creationId xmlns:a16="http://schemas.microsoft.com/office/drawing/2014/main" id="{2BB499FE-5334-4E68-F7A8-7CA0C0D0E4D8}"/>
              </a:ext>
            </a:extLst>
          </p:cNvPr>
          <p:cNvGrpSpPr/>
          <p:nvPr/>
        </p:nvGrpSpPr>
        <p:grpSpPr>
          <a:xfrm>
            <a:off x="654493" y="2532373"/>
            <a:ext cx="10883015" cy="2835755"/>
            <a:chOff x="871659" y="2520016"/>
            <a:chExt cx="10883015" cy="2835755"/>
          </a:xfrm>
        </p:grpSpPr>
        <p:sp>
          <p:nvSpPr>
            <p:cNvPr id="16" name="TextBox 15">
              <a:extLst>
                <a:ext uri="{FF2B5EF4-FFF2-40B4-BE49-F238E27FC236}">
                  <a16:creationId xmlns:a16="http://schemas.microsoft.com/office/drawing/2014/main" id="{1D01A1B5-EB0B-BA4A-59A2-6B604C7F6DB0}"/>
                </a:ext>
              </a:extLst>
            </p:cNvPr>
            <p:cNvSpPr txBox="1"/>
            <p:nvPr/>
          </p:nvSpPr>
          <p:spPr>
            <a:xfrm>
              <a:off x="3529954" y="3613954"/>
              <a:ext cx="2046076" cy="1354217"/>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Create a budget at nrsforu.com/</a:t>
              </a:r>
            </a:p>
            <a:p>
              <a:pPr algn="ctr"/>
              <a:r>
                <a:rPr lang="en-US" sz="2200" b="1" dirty="0">
                  <a:solidFill>
                    <a:srgbClr val="6ECFB2"/>
                  </a:solidFill>
                  <a:latin typeface="Arial" panose="020B0604020202020204" pitchFamily="34" charset="0"/>
                  <a:cs typeface="Arial" panose="020B0604020202020204" pitchFamily="34" charset="0"/>
                </a:rPr>
                <a:t>budgeting</a:t>
              </a:r>
            </a:p>
          </p:txBody>
        </p:sp>
        <p:sp>
          <p:nvSpPr>
            <p:cNvPr id="17" name="TextBox 16">
              <a:extLst>
                <a:ext uri="{FF2B5EF4-FFF2-40B4-BE49-F238E27FC236}">
                  <a16:creationId xmlns:a16="http://schemas.microsoft.com/office/drawing/2014/main" id="{3A4EB579-4F6F-2D8F-3104-1DEA719DC24A}"/>
                </a:ext>
              </a:extLst>
            </p:cNvPr>
            <p:cNvSpPr txBox="1"/>
            <p:nvPr/>
          </p:nvSpPr>
          <p:spPr>
            <a:xfrm>
              <a:off x="6510031" y="3613954"/>
              <a:ext cx="1840936" cy="1354217"/>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rgbClr val="6ECFB2"/>
                  </a:solidFill>
                  <a:latin typeface="Arial" charset="0"/>
                  <a:ea typeface="Arial" charset="0"/>
                  <a:cs typeface="Arial" charset="0"/>
                  <a:sym typeface="Calibri"/>
                </a:rPr>
                <a:t>Use My Interactive Retirement Planner</a:t>
              </a:r>
              <a:r>
                <a:rPr lang="en-US" sz="2200" b="1" baseline="30000" dirty="0">
                  <a:solidFill>
                    <a:srgbClr val="6ECFB2"/>
                  </a:solidFill>
                  <a:latin typeface="Arial" charset="0"/>
                  <a:ea typeface="Arial" charset="0"/>
                  <a:cs typeface="Arial" charset="0"/>
                  <a:sym typeface="Calibri"/>
                </a:rPr>
                <a:t>SM</a:t>
              </a:r>
            </a:p>
          </p:txBody>
        </p:sp>
        <p:sp>
          <p:nvSpPr>
            <p:cNvPr id="19" name="TextBox 18">
              <a:extLst>
                <a:ext uri="{FF2B5EF4-FFF2-40B4-BE49-F238E27FC236}">
                  <a16:creationId xmlns:a16="http://schemas.microsoft.com/office/drawing/2014/main" id="{35B91FC0-A1F8-0CA2-B267-9493F9064665}"/>
                </a:ext>
              </a:extLst>
            </p:cNvPr>
            <p:cNvSpPr txBox="1"/>
            <p:nvPr/>
          </p:nvSpPr>
          <p:spPr>
            <a:xfrm>
              <a:off x="9134112" y="361395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chemeClr val="accent2"/>
                  </a:solidFill>
                </a:rPr>
                <a:t>Set up</a:t>
              </a:r>
              <a:br>
                <a:rPr lang="en-US" sz="2200" b="1" dirty="0">
                  <a:solidFill>
                    <a:schemeClr val="accent2"/>
                  </a:solidFill>
                </a:rPr>
              </a:br>
              <a:r>
                <a:rPr lang="en-US" sz="2200" b="1" dirty="0">
                  <a:solidFill>
                    <a:schemeClr val="accent2"/>
                  </a:solidFill>
                </a:rPr>
                <a:t>or increase contributions</a:t>
              </a:r>
            </a:p>
          </p:txBody>
        </p:sp>
        <p:cxnSp>
          <p:nvCxnSpPr>
            <p:cNvPr id="24" name="Straight Connector 23">
              <a:extLst>
                <a:ext uri="{FF2B5EF4-FFF2-40B4-BE49-F238E27FC236}">
                  <a16:creationId xmlns:a16="http://schemas.microsoft.com/office/drawing/2014/main" id="{3B5EDC34-3C32-EDE9-AF51-EFB4814A56C8}"/>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78336A-8215-BDA8-7815-18535AD2B5CA}"/>
                </a:ext>
              </a:extLst>
            </p:cNvPr>
            <p:cNvSpPr txBox="1"/>
            <p:nvPr/>
          </p:nvSpPr>
          <p:spPr>
            <a:xfrm>
              <a:off x="871659" y="3613954"/>
              <a:ext cx="1792248" cy="338554"/>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Enroll</a:t>
              </a:r>
              <a:endParaRPr lang="en-US" sz="2200" b="1" baseline="30000" dirty="0">
                <a:solidFill>
                  <a:srgbClr val="6ECFB2"/>
                </a:solidFill>
                <a:latin typeface="Arial" charset="0"/>
                <a:ea typeface="Arial" charset="0"/>
                <a:cs typeface="Arial" charset="0"/>
                <a:sym typeface="Calibri"/>
              </a:endParaRPr>
            </a:p>
          </p:txBody>
        </p:sp>
        <p:cxnSp>
          <p:nvCxnSpPr>
            <p:cNvPr id="29" name="Straight Connector 28">
              <a:extLst>
                <a:ext uri="{FF2B5EF4-FFF2-40B4-BE49-F238E27FC236}">
                  <a16:creationId xmlns:a16="http://schemas.microsoft.com/office/drawing/2014/main" id="{A0BAEE7D-A0C1-72A4-8ABA-6B6FFF03ADCF}"/>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345392C-EAD8-FDD6-36CC-99AA2C247C26}"/>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58FED0D-4410-011C-EBD2-9E600BF245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567809"/>
              <a:ext cx="898678" cy="898678"/>
            </a:xfrm>
            <a:prstGeom prst="rect">
              <a:avLst/>
            </a:prstGeom>
          </p:spPr>
        </p:pic>
        <p:pic>
          <p:nvPicPr>
            <p:cNvPr id="32" name="Picture 31">
              <a:extLst>
                <a:ext uri="{FF2B5EF4-FFF2-40B4-BE49-F238E27FC236}">
                  <a16:creationId xmlns:a16="http://schemas.microsoft.com/office/drawing/2014/main" id="{F0916ABB-DDEF-CCDA-03C4-3E55E9B6C9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611098"/>
              <a:ext cx="812101" cy="812101"/>
            </a:xfrm>
            <a:prstGeom prst="rect">
              <a:avLst/>
            </a:prstGeom>
          </p:spPr>
        </p:pic>
        <p:pic>
          <p:nvPicPr>
            <p:cNvPr id="33" name="Graphic 32">
              <a:extLst>
                <a:ext uri="{FF2B5EF4-FFF2-40B4-BE49-F238E27FC236}">
                  <a16:creationId xmlns:a16="http://schemas.microsoft.com/office/drawing/2014/main" id="{6AF76787-CD4B-8DB3-665A-DB14FCF1794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559948"/>
              <a:ext cx="914400" cy="914400"/>
            </a:xfrm>
            <a:prstGeom prst="rect">
              <a:avLst/>
            </a:prstGeom>
          </p:spPr>
        </p:pic>
        <p:pic>
          <p:nvPicPr>
            <p:cNvPr id="36" name="Picture 35">
              <a:extLst>
                <a:ext uri="{FF2B5EF4-FFF2-40B4-BE49-F238E27FC236}">
                  <a16:creationId xmlns:a16="http://schemas.microsoft.com/office/drawing/2014/main" id="{14CB621A-03E7-D8CE-99BA-DFA6146368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567809"/>
              <a:ext cx="898678" cy="898678"/>
            </a:xfrm>
            <a:prstGeom prst="rect">
              <a:avLst/>
            </a:prstGeom>
          </p:spPr>
        </p:pic>
      </p:grpSp>
    </p:spTree>
    <p:extLst>
      <p:ext uri="{BB962C8B-B14F-4D97-AF65-F5344CB8AC3E}">
        <p14:creationId xmlns:p14="http://schemas.microsoft.com/office/powerpoint/2010/main" val="298805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449424A-B999-7F41-2A84-CD1ED38158CC}"/>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grpSp>
        <p:nvGrpSpPr>
          <p:cNvPr id="2" name="Group 1">
            <a:extLst>
              <a:ext uri="{FF2B5EF4-FFF2-40B4-BE49-F238E27FC236}">
                <a16:creationId xmlns:a16="http://schemas.microsoft.com/office/drawing/2014/main" id="{7BBA78F2-B907-6429-D1BD-1B5AAB791C36}"/>
              </a:ext>
            </a:extLst>
          </p:cNvPr>
          <p:cNvGrpSpPr/>
          <p:nvPr/>
        </p:nvGrpSpPr>
        <p:grpSpPr>
          <a:xfrm>
            <a:off x="654493" y="2532373"/>
            <a:ext cx="10883015" cy="2835755"/>
            <a:chOff x="871659" y="2520016"/>
            <a:chExt cx="10883015" cy="2835755"/>
          </a:xfrm>
        </p:grpSpPr>
        <p:sp>
          <p:nvSpPr>
            <p:cNvPr id="9" name="TextBox 8">
              <a:extLst>
                <a:ext uri="{FF2B5EF4-FFF2-40B4-BE49-F238E27FC236}">
                  <a16:creationId xmlns:a16="http://schemas.microsoft.com/office/drawing/2014/main" id="{21FF35D7-EA8F-BAD8-7902-D74F09DC912F}"/>
                </a:ext>
              </a:extLst>
            </p:cNvPr>
            <p:cNvSpPr txBox="1"/>
            <p:nvPr/>
          </p:nvSpPr>
          <p:spPr>
            <a:xfrm>
              <a:off x="3529954" y="3613954"/>
              <a:ext cx="2046076" cy="1692771"/>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Create a budget at nationwide.</a:t>
              </a:r>
            </a:p>
            <a:p>
              <a:pPr algn="ctr"/>
              <a:r>
                <a:rPr lang="en-US" sz="2200" b="1" dirty="0">
                  <a:solidFill>
                    <a:srgbClr val="6ECFB2"/>
                  </a:solidFill>
                  <a:latin typeface="Arial" panose="020B0604020202020204" pitchFamily="34" charset="0"/>
                  <a:cs typeface="Arial" panose="020B0604020202020204" pitchFamily="34" charset="0"/>
                </a:rPr>
                <a:t>com/</a:t>
              </a:r>
            </a:p>
            <a:p>
              <a:pPr algn="ctr"/>
              <a:r>
                <a:rPr lang="en-US" sz="2200" b="1" dirty="0">
                  <a:solidFill>
                    <a:srgbClr val="6ECFB2"/>
                  </a:solidFill>
                  <a:latin typeface="Arial" panose="020B0604020202020204" pitchFamily="34" charset="0"/>
                  <a:cs typeface="Arial" panose="020B0604020202020204" pitchFamily="34" charset="0"/>
                </a:rPr>
                <a:t>mybudget</a:t>
              </a:r>
            </a:p>
          </p:txBody>
        </p:sp>
        <p:sp>
          <p:nvSpPr>
            <p:cNvPr id="10" name="TextBox 9">
              <a:extLst>
                <a:ext uri="{FF2B5EF4-FFF2-40B4-BE49-F238E27FC236}">
                  <a16:creationId xmlns:a16="http://schemas.microsoft.com/office/drawing/2014/main" id="{4DAF641E-9998-4CD6-33AF-9719879E5E39}"/>
                </a:ext>
              </a:extLst>
            </p:cNvPr>
            <p:cNvSpPr txBox="1"/>
            <p:nvPr/>
          </p:nvSpPr>
          <p:spPr>
            <a:xfrm>
              <a:off x="6510031" y="3613954"/>
              <a:ext cx="1840936" cy="1354217"/>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rgbClr val="6ECFB2"/>
                  </a:solidFill>
                  <a:latin typeface="Arial" charset="0"/>
                  <a:ea typeface="Arial" charset="0"/>
                  <a:cs typeface="Arial" charset="0"/>
                  <a:sym typeface="Calibri"/>
                </a:rPr>
                <a:t>Use My Interactive Retirement Planner</a:t>
              </a:r>
              <a:r>
                <a:rPr lang="en-US" sz="2200" b="1" baseline="30000" dirty="0">
                  <a:solidFill>
                    <a:srgbClr val="6ECFB2"/>
                  </a:solidFill>
                  <a:latin typeface="Arial" charset="0"/>
                  <a:ea typeface="Arial" charset="0"/>
                  <a:cs typeface="Arial" charset="0"/>
                  <a:sym typeface="Calibri"/>
                </a:rPr>
                <a:t>SM</a:t>
              </a:r>
            </a:p>
          </p:txBody>
        </p:sp>
        <p:sp>
          <p:nvSpPr>
            <p:cNvPr id="11" name="TextBox 10">
              <a:extLst>
                <a:ext uri="{FF2B5EF4-FFF2-40B4-BE49-F238E27FC236}">
                  <a16:creationId xmlns:a16="http://schemas.microsoft.com/office/drawing/2014/main" id="{D21C462E-AA99-0A04-9D84-619AFB60E2C0}"/>
                </a:ext>
              </a:extLst>
            </p:cNvPr>
            <p:cNvSpPr txBox="1"/>
            <p:nvPr/>
          </p:nvSpPr>
          <p:spPr>
            <a:xfrm>
              <a:off x="9134112" y="361395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chemeClr val="accent2"/>
                  </a:solidFill>
                </a:rPr>
                <a:t>Set up</a:t>
              </a:r>
              <a:br>
                <a:rPr lang="en-US" sz="2200" b="1" dirty="0">
                  <a:solidFill>
                    <a:schemeClr val="accent2"/>
                  </a:solidFill>
                </a:rPr>
              </a:br>
              <a:r>
                <a:rPr lang="en-US" sz="2200" b="1" dirty="0">
                  <a:solidFill>
                    <a:schemeClr val="accent2"/>
                  </a:solidFill>
                </a:rPr>
                <a:t>or increase contributions</a:t>
              </a:r>
            </a:p>
          </p:txBody>
        </p:sp>
        <p:cxnSp>
          <p:nvCxnSpPr>
            <p:cNvPr id="12" name="Straight Connector 11">
              <a:extLst>
                <a:ext uri="{FF2B5EF4-FFF2-40B4-BE49-F238E27FC236}">
                  <a16:creationId xmlns:a16="http://schemas.microsoft.com/office/drawing/2014/main" id="{6A70335D-99B0-07C5-210F-779924C9C688}"/>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41AB45-6B1B-94E5-96C9-634D32CD3734}"/>
                </a:ext>
              </a:extLst>
            </p:cNvPr>
            <p:cNvSpPr txBox="1"/>
            <p:nvPr/>
          </p:nvSpPr>
          <p:spPr>
            <a:xfrm>
              <a:off x="871659" y="3613954"/>
              <a:ext cx="1792248" cy="338554"/>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Enroll</a:t>
              </a:r>
              <a:endParaRPr lang="en-US" sz="2200" b="1" baseline="30000" dirty="0">
                <a:solidFill>
                  <a:srgbClr val="6ECFB2"/>
                </a:solidFill>
                <a:latin typeface="Arial" charset="0"/>
                <a:ea typeface="Arial" charset="0"/>
                <a:cs typeface="Arial" charset="0"/>
                <a:sym typeface="Calibri"/>
              </a:endParaRPr>
            </a:p>
          </p:txBody>
        </p:sp>
        <p:cxnSp>
          <p:nvCxnSpPr>
            <p:cNvPr id="14" name="Straight Connector 13">
              <a:extLst>
                <a:ext uri="{FF2B5EF4-FFF2-40B4-BE49-F238E27FC236}">
                  <a16:creationId xmlns:a16="http://schemas.microsoft.com/office/drawing/2014/main" id="{9D29BD05-0472-B006-A416-5B2C31B9C327}"/>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3F7ED7-7037-4979-F117-B60656878F45}"/>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C376977-30C8-DB2A-A3B7-260ED85AD1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567809"/>
              <a:ext cx="898678" cy="898678"/>
            </a:xfrm>
            <a:prstGeom prst="rect">
              <a:avLst/>
            </a:prstGeom>
          </p:spPr>
        </p:pic>
        <p:pic>
          <p:nvPicPr>
            <p:cNvPr id="23" name="Picture 22">
              <a:extLst>
                <a:ext uri="{FF2B5EF4-FFF2-40B4-BE49-F238E27FC236}">
                  <a16:creationId xmlns:a16="http://schemas.microsoft.com/office/drawing/2014/main" id="{CC13DC7A-9DA9-9A54-E91C-3DA90088B1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611098"/>
              <a:ext cx="812101" cy="812101"/>
            </a:xfrm>
            <a:prstGeom prst="rect">
              <a:avLst/>
            </a:prstGeom>
          </p:spPr>
        </p:pic>
        <p:pic>
          <p:nvPicPr>
            <p:cNvPr id="25" name="Graphic 24">
              <a:extLst>
                <a:ext uri="{FF2B5EF4-FFF2-40B4-BE49-F238E27FC236}">
                  <a16:creationId xmlns:a16="http://schemas.microsoft.com/office/drawing/2014/main" id="{6BC5E242-7114-2B36-20D1-B99AF3C8C0D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559948"/>
              <a:ext cx="914400" cy="914400"/>
            </a:xfrm>
            <a:prstGeom prst="rect">
              <a:avLst/>
            </a:prstGeom>
          </p:spPr>
        </p:pic>
        <p:pic>
          <p:nvPicPr>
            <p:cNvPr id="26" name="Picture 25">
              <a:extLst>
                <a:ext uri="{FF2B5EF4-FFF2-40B4-BE49-F238E27FC236}">
                  <a16:creationId xmlns:a16="http://schemas.microsoft.com/office/drawing/2014/main" id="{55AB6EA1-F8D3-8612-36CB-E8BDF6241A2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567809"/>
              <a:ext cx="898678" cy="898678"/>
            </a:xfrm>
            <a:prstGeom prst="rect">
              <a:avLst/>
            </a:prstGeom>
          </p:spPr>
        </p:pic>
      </p:grpSp>
    </p:spTree>
    <p:extLst>
      <p:ext uri="{BB962C8B-B14F-4D97-AF65-F5344CB8AC3E}">
        <p14:creationId xmlns:p14="http://schemas.microsoft.com/office/powerpoint/2010/main" val="1029853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D82B8EB6-EC1E-6D1B-8606-7316635C2FF3}"/>
              </a:ext>
            </a:extLst>
          </p:cNvPr>
          <p:cNvSpPr>
            <a:spLocks noGrp="1"/>
          </p:cNvSpPr>
          <p:nvPr>
            <p:ph type="title"/>
          </p:nvPr>
        </p:nvSpPr>
        <p:spPr>
          <a:xfrm>
            <a:off x="1492450" y="1138862"/>
            <a:ext cx="9199178" cy="595493"/>
          </a:xfrm>
        </p:spPr>
        <p:txBody>
          <a:bodyPr>
            <a:noAutofit/>
          </a:bodyPr>
          <a:lstStyle/>
          <a:p>
            <a:r>
              <a:rPr lang="en-US" sz="4800" dirty="0">
                <a:latin typeface="Georgia" panose="02040502050405020303" pitchFamily="18" charset="0"/>
              </a:rPr>
              <a:t>Take action</a:t>
            </a:r>
          </a:p>
        </p:txBody>
      </p:sp>
      <p:grpSp>
        <p:nvGrpSpPr>
          <p:cNvPr id="2" name="Group 1">
            <a:extLst>
              <a:ext uri="{FF2B5EF4-FFF2-40B4-BE49-F238E27FC236}">
                <a16:creationId xmlns:a16="http://schemas.microsoft.com/office/drawing/2014/main" id="{03FAC8D8-A81E-523B-2C05-F654B3C82F82}"/>
              </a:ext>
            </a:extLst>
          </p:cNvPr>
          <p:cNvGrpSpPr/>
          <p:nvPr/>
        </p:nvGrpSpPr>
        <p:grpSpPr>
          <a:xfrm>
            <a:off x="654493" y="2433517"/>
            <a:ext cx="10883015" cy="3072459"/>
            <a:chOff x="871659" y="2520016"/>
            <a:chExt cx="10883015" cy="3072459"/>
          </a:xfrm>
        </p:grpSpPr>
        <p:sp>
          <p:nvSpPr>
            <p:cNvPr id="5" name="TextBox 4">
              <a:extLst>
                <a:ext uri="{FF2B5EF4-FFF2-40B4-BE49-F238E27FC236}">
                  <a16:creationId xmlns:a16="http://schemas.microsoft.com/office/drawing/2014/main" id="{94E6B3DE-E4BD-779B-6A2F-9335FCD9A54A}"/>
                </a:ext>
              </a:extLst>
            </p:cNvPr>
            <p:cNvSpPr txBox="1"/>
            <p:nvPr/>
          </p:nvSpPr>
          <p:spPr>
            <a:xfrm>
              <a:off x="3529954" y="3899704"/>
              <a:ext cx="2046076" cy="1692771"/>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panose="020B0604020202020204" pitchFamily="34" charset="0"/>
                  <a:cs typeface="Arial" panose="020B0604020202020204" pitchFamily="34" charset="0"/>
                </a:rPr>
                <a:t>Create a budget at nationwide.</a:t>
              </a:r>
            </a:p>
            <a:p>
              <a:pPr algn="ctr"/>
              <a:r>
                <a:rPr lang="en-US" sz="2200" b="1" dirty="0">
                  <a:solidFill>
                    <a:srgbClr val="6ECFB2"/>
                  </a:solidFill>
                  <a:latin typeface="Arial" panose="020B0604020202020204" pitchFamily="34" charset="0"/>
                  <a:cs typeface="Arial" panose="020B0604020202020204" pitchFamily="34" charset="0"/>
                </a:rPr>
                <a:t>com/</a:t>
              </a:r>
            </a:p>
            <a:p>
              <a:pPr algn="ctr"/>
              <a:r>
                <a:rPr lang="en-US" sz="2200" b="1" dirty="0">
                  <a:solidFill>
                    <a:srgbClr val="6ECFB2"/>
                  </a:solidFill>
                  <a:latin typeface="Arial" panose="020B0604020202020204" pitchFamily="34" charset="0"/>
                  <a:cs typeface="Arial" panose="020B0604020202020204" pitchFamily="34" charset="0"/>
                </a:rPr>
                <a:t>budgeting  </a:t>
              </a:r>
            </a:p>
          </p:txBody>
        </p:sp>
        <p:sp>
          <p:nvSpPr>
            <p:cNvPr id="6" name="TextBox 5">
              <a:extLst>
                <a:ext uri="{FF2B5EF4-FFF2-40B4-BE49-F238E27FC236}">
                  <a16:creationId xmlns:a16="http://schemas.microsoft.com/office/drawing/2014/main" id="{DEC697B5-D5D7-21C2-EE6C-27F2FE2A9F10}"/>
                </a:ext>
              </a:extLst>
            </p:cNvPr>
            <p:cNvSpPr txBox="1"/>
            <p:nvPr/>
          </p:nvSpPr>
          <p:spPr>
            <a:xfrm>
              <a:off x="6510031" y="3899704"/>
              <a:ext cx="1840936"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rgbClr val="6ECFB2"/>
                  </a:solidFill>
                  <a:latin typeface="Arial" charset="0"/>
                  <a:ea typeface="Arial" charset="0"/>
                  <a:cs typeface="Arial" charset="0"/>
                  <a:sym typeface="Calibri"/>
                </a:rPr>
                <a:t>Use My Retirement Goals</a:t>
              </a:r>
              <a:endParaRPr lang="en-US" sz="2200" b="1" baseline="30000" dirty="0">
                <a:solidFill>
                  <a:srgbClr val="6ECFB2"/>
                </a:solidFill>
                <a:latin typeface="Arial" charset="0"/>
                <a:ea typeface="Arial" charset="0"/>
                <a:cs typeface="Arial" charset="0"/>
                <a:sym typeface="Calibri"/>
              </a:endParaRPr>
            </a:p>
          </p:txBody>
        </p:sp>
        <p:sp>
          <p:nvSpPr>
            <p:cNvPr id="7" name="TextBox 6">
              <a:extLst>
                <a:ext uri="{FF2B5EF4-FFF2-40B4-BE49-F238E27FC236}">
                  <a16:creationId xmlns:a16="http://schemas.microsoft.com/office/drawing/2014/main" id="{264B4D9A-ED94-7236-F32D-881613C4037B}"/>
                </a:ext>
              </a:extLst>
            </p:cNvPr>
            <p:cNvSpPr txBox="1"/>
            <p:nvPr/>
          </p:nvSpPr>
          <p:spPr>
            <a:xfrm>
              <a:off x="9134112" y="389970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n-US" sz="2200" b="1" dirty="0">
                  <a:solidFill>
                    <a:schemeClr val="accent2"/>
                  </a:solidFill>
                </a:rPr>
                <a:t>Set up</a:t>
              </a:r>
              <a:br>
                <a:rPr lang="en-US" sz="2200" b="1" dirty="0">
                  <a:solidFill>
                    <a:schemeClr val="accent2"/>
                  </a:solidFill>
                </a:rPr>
              </a:br>
              <a:r>
                <a:rPr lang="en-US" sz="2200" b="1" dirty="0">
                  <a:solidFill>
                    <a:schemeClr val="accent2"/>
                  </a:solidFill>
                </a:rPr>
                <a:t>or increase contributions</a:t>
              </a:r>
            </a:p>
          </p:txBody>
        </p:sp>
        <p:cxnSp>
          <p:nvCxnSpPr>
            <p:cNvPr id="8" name="Straight Connector 7">
              <a:extLst>
                <a:ext uri="{FF2B5EF4-FFF2-40B4-BE49-F238E27FC236}">
                  <a16:creationId xmlns:a16="http://schemas.microsoft.com/office/drawing/2014/main" id="{B79D320A-F487-EF45-BC56-E408A7A4B6F5}"/>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F83E8D-BA7E-0BBB-3AD0-6B07B427E87B}"/>
                </a:ext>
              </a:extLst>
            </p:cNvPr>
            <p:cNvSpPr txBox="1"/>
            <p:nvPr/>
          </p:nvSpPr>
          <p:spPr>
            <a:xfrm>
              <a:off x="871659" y="3899704"/>
              <a:ext cx="1792248" cy="338554"/>
            </a:xfrm>
            <a:prstGeom prst="rect">
              <a:avLst/>
            </a:prstGeom>
            <a:noFill/>
            <a:ln>
              <a:noFill/>
            </a:ln>
          </p:spPr>
          <p:txBody>
            <a:bodyPr wrap="square" lIns="0" tIns="0" rIns="0" bIns="0" rtlCol="0" anchor="t" anchorCtr="0">
              <a:spAutoFit/>
            </a:bodyPr>
            <a:lstStyle/>
            <a:p>
              <a:pPr algn="ctr"/>
              <a:r>
                <a:rPr lang="en-US" sz="2200" b="1" dirty="0">
                  <a:solidFill>
                    <a:srgbClr val="6ECFB2"/>
                  </a:solidFill>
                  <a:latin typeface="Arial" charset="0"/>
                  <a:ea typeface="Arial" charset="0"/>
                  <a:cs typeface="Arial" charset="0"/>
                  <a:sym typeface="Calibri"/>
                </a:rPr>
                <a:t>Enroll</a:t>
              </a:r>
              <a:endParaRPr lang="en-US" sz="2200" b="1" baseline="30000" dirty="0">
                <a:solidFill>
                  <a:srgbClr val="6ECFB2"/>
                </a:solidFill>
                <a:latin typeface="Arial" charset="0"/>
                <a:ea typeface="Arial" charset="0"/>
                <a:cs typeface="Arial" charset="0"/>
                <a:sym typeface="Calibri"/>
              </a:endParaRPr>
            </a:p>
          </p:txBody>
        </p:sp>
        <p:cxnSp>
          <p:nvCxnSpPr>
            <p:cNvPr id="10" name="Straight Connector 9">
              <a:extLst>
                <a:ext uri="{FF2B5EF4-FFF2-40B4-BE49-F238E27FC236}">
                  <a16:creationId xmlns:a16="http://schemas.microsoft.com/office/drawing/2014/main" id="{61E365AC-9698-6FCD-0464-5CE0E66EE42A}"/>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863F3-5B2A-7E86-DFF7-D5A494D22DA3}"/>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EE86676-DF18-FE1F-1D47-1199AC59A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853559"/>
              <a:ext cx="898678" cy="898678"/>
            </a:xfrm>
            <a:prstGeom prst="rect">
              <a:avLst/>
            </a:prstGeom>
          </p:spPr>
        </p:pic>
        <p:pic>
          <p:nvPicPr>
            <p:cNvPr id="13" name="Picture 12">
              <a:extLst>
                <a:ext uri="{FF2B5EF4-FFF2-40B4-BE49-F238E27FC236}">
                  <a16:creationId xmlns:a16="http://schemas.microsoft.com/office/drawing/2014/main" id="{8DC065DF-5C9B-3E8D-AE5E-45951A6379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896848"/>
              <a:ext cx="812101" cy="812101"/>
            </a:xfrm>
            <a:prstGeom prst="rect">
              <a:avLst/>
            </a:prstGeom>
          </p:spPr>
        </p:pic>
        <p:pic>
          <p:nvPicPr>
            <p:cNvPr id="14" name="Graphic 13">
              <a:extLst>
                <a:ext uri="{FF2B5EF4-FFF2-40B4-BE49-F238E27FC236}">
                  <a16:creationId xmlns:a16="http://schemas.microsoft.com/office/drawing/2014/main" id="{00C20CBA-9604-FF27-35B8-59CAB31F968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845698"/>
              <a:ext cx="914400" cy="914400"/>
            </a:xfrm>
            <a:prstGeom prst="rect">
              <a:avLst/>
            </a:prstGeom>
          </p:spPr>
        </p:pic>
        <p:pic>
          <p:nvPicPr>
            <p:cNvPr id="15" name="Picture 14">
              <a:extLst>
                <a:ext uri="{FF2B5EF4-FFF2-40B4-BE49-F238E27FC236}">
                  <a16:creationId xmlns:a16="http://schemas.microsoft.com/office/drawing/2014/main" id="{5B6F74E2-0494-18D1-5F40-A7FA59C3D6E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853559"/>
              <a:ext cx="898678" cy="898678"/>
            </a:xfrm>
            <a:prstGeom prst="rect">
              <a:avLst/>
            </a:prstGeom>
          </p:spPr>
        </p:pic>
      </p:grpSp>
    </p:spTree>
    <p:extLst>
      <p:ext uri="{BB962C8B-B14F-4D97-AF65-F5344CB8AC3E}">
        <p14:creationId xmlns:p14="http://schemas.microsoft.com/office/powerpoint/2010/main" val="1195108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2563387"/>
            <a:ext cx="11694694" cy="1731226"/>
          </a:xfrm>
        </p:spPr>
        <p:txBody>
          <a:bodyPr>
            <a:noAutofit/>
          </a:bodyPr>
          <a:lstStyle/>
          <a:p>
            <a:pPr>
              <a:lnSpc>
                <a:spcPct val="100000"/>
              </a:lnSpc>
            </a:pPr>
            <a:r>
              <a:rPr lang="en-US" sz="10000" dirty="0">
                <a:latin typeface="Georgia" panose="02040502050405020303" pitchFamily="18" charset="0"/>
              </a:rPr>
              <a:t>Q&amp;A</a:t>
            </a:r>
          </a:p>
        </p:txBody>
      </p:sp>
    </p:spTree>
    <p:extLst>
      <p:ext uri="{BB962C8B-B14F-4D97-AF65-F5344CB8AC3E}">
        <p14:creationId xmlns:p14="http://schemas.microsoft.com/office/powerpoint/2010/main" val="1391847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0D976C-7E28-30BE-BA03-6A67D8E109C0}"/>
              </a:ext>
            </a:extLst>
          </p:cNvPr>
          <p:cNvSpPr>
            <a:spLocks noGrp="1"/>
          </p:cNvSpPr>
          <p:nvPr>
            <p:ph type="title"/>
          </p:nvPr>
        </p:nvSpPr>
        <p:spPr>
          <a:xfrm>
            <a:off x="838198" y="2237957"/>
            <a:ext cx="5257802" cy="2351121"/>
          </a:xfrm>
        </p:spPr>
        <p:txBody>
          <a:bodyPr anchor="t">
            <a:noAutofit/>
          </a:bodyPr>
          <a:lstStyle/>
          <a:p>
            <a:pPr>
              <a:lnSpc>
                <a:spcPct val="100000"/>
              </a:lnSpc>
              <a:spcBef>
                <a:spcPts val="0"/>
              </a:spcBef>
            </a:pPr>
            <a:r>
              <a:rPr lang="en-US" dirty="0"/>
              <a:t>We’re here to help</a:t>
            </a:r>
            <a:br>
              <a:rPr lang="en-US" dirty="0"/>
            </a:br>
            <a:br>
              <a:rPr lang="en-US" b="0" dirty="0"/>
            </a:br>
            <a:r>
              <a:rPr lang="en-US" sz="2000" b="0" dirty="0"/>
              <a:t>&lt;Presenter name&gt;</a:t>
            </a:r>
            <a:br>
              <a:rPr lang="en-US" sz="2000" b="0" dirty="0"/>
            </a:br>
            <a:r>
              <a:rPr lang="en-US" sz="2000" b="0" dirty="0"/>
              <a:t>&lt;Presenter job title&gt;</a:t>
            </a:r>
            <a:br>
              <a:rPr lang="en-US" sz="2000" b="0" dirty="0"/>
            </a:br>
            <a:r>
              <a:rPr lang="en-US" sz="2000" b="0" dirty="0"/>
              <a:t>&lt;Presenter email address&gt;</a:t>
            </a:r>
            <a:br>
              <a:rPr lang="en-US" sz="2000" b="0" dirty="0"/>
            </a:br>
            <a:r>
              <a:rPr lang="en-US" sz="2000" b="0" dirty="0"/>
              <a:t>&lt;Presenter phone number&gt;</a:t>
            </a:r>
            <a:endParaRPr lang="en-US" sz="2000" dirty="0"/>
          </a:p>
        </p:txBody>
      </p:sp>
      <p:pic>
        <p:nvPicPr>
          <p:cNvPr id="4" name="Graphic 3">
            <a:extLst>
              <a:ext uri="{FF2B5EF4-FFF2-40B4-BE49-F238E27FC236}">
                <a16:creationId xmlns:a16="http://schemas.microsoft.com/office/drawing/2014/main" id="{3866BC1B-B90C-9CF4-164F-EE1830B662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767089"/>
            <a:ext cx="548640" cy="548640"/>
          </a:xfrm>
          <a:prstGeom prst="rect">
            <a:avLst/>
          </a:prstGeom>
        </p:spPr>
      </p:pic>
      <p:sp>
        <p:nvSpPr>
          <p:cNvPr id="5" name="TextBox 4">
            <a:extLst>
              <a:ext uri="{FF2B5EF4-FFF2-40B4-BE49-F238E27FC236}">
                <a16:creationId xmlns:a16="http://schemas.microsoft.com/office/drawing/2014/main" id="{A6C4E0AB-5536-49A6-9D0F-A759D57F4459}"/>
              </a:ext>
            </a:extLst>
          </p:cNvPr>
          <p:cNvSpPr txBox="1"/>
          <p:nvPr/>
        </p:nvSpPr>
        <p:spPr>
          <a:xfrm>
            <a:off x="1431537" y="4838334"/>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1-888-401-5272</a:t>
            </a:r>
          </a:p>
        </p:txBody>
      </p:sp>
      <p:pic>
        <p:nvPicPr>
          <p:cNvPr id="6" name="Graphic 5">
            <a:extLst>
              <a:ext uri="{FF2B5EF4-FFF2-40B4-BE49-F238E27FC236}">
                <a16:creationId xmlns:a16="http://schemas.microsoft.com/office/drawing/2014/main" id="{8738C31F-B77C-21A4-96E7-FF96613FAC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5374438"/>
            <a:ext cx="548640" cy="548640"/>
          </a:xfrm>
          <a:prstGeom prst="rect">
            <a:avLst/>
          </a:prstGeom>
        </p:spPr>
      </p:pic>
      <p:pic>
        <p:nvPicPr>
          <p:cNvPr id="7" name="Picture 6" descr="Nationwide is on your side">
            <a:extLst>
              <a:ext uri="{FF2B5EF4-FFF2-40B4-BE49-F238E27FC236}">
                <a16:creationId xmlns:a16="http://schemas.microsoft.com/office/drawing/2014/main" id="{99E64656-2032-FC15-B956-9B32B7D32F50}"/>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2410498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83DD167F-D935-4089-ACF8-FABF271589D8}"/>
              </a:ext>
            </a:extLst>
          </p:cNvPr>
          <p:cNvSpPr>
            <a:spLocks noGrp="1"/>
          </p:cNvSpPr>
          <p:nvPr>
            <p:ph type="title"/>
          </p:nvPr>
        </p:nvSpPr>
        <p:spPr>
          <a:xfrm>
            <a:off x="852053" y="2772120"/>
            <a:ext cx="4374930" cy="640838"/>
          </a:xfrm>
        </p:spPr>
        <p:txBody>
          <a:bodyPr anchor="t"/>
          <a:lstStyle/>
          <a:p>
            <a:r>
              <a:rPr lang="en-US" dirty="0"/>
              <a:t>We’re here to help</a:t>
            </a:r>
            <a:endParaRPr lang="en-US" sz="1800" dirty="0"/>
          </a:p>
        </p:txBody>
      </p:sp>
      <p:sp>
        <p:nvSpPr>
          <p:cNvPr id="4" name="TextBox 3">
            <a:extLst>
              <a:ext uri="{FF2B5EF4-FFF2-40B4-BE49-F238E27FC236}">
                <a16:creationId xmlns:a16="http://schemas.microsoft.com/office/drawing/2014/main" id="{BECF090E-5C0E-073B-91D5-652C8569C96E}"/>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myretirement</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5" name="Graphic 4">
            <a:extLst>
              <a:ext uri="{FF2B5EF4-FFF2-40B4-BE49-F238E27FC236}">
                <a16:creationId xmlns:a16="http://schemas.microsoft.com/office/drawing/2014/main" id="{6F03D114-610D-2B74-9AEE-7DC4A2FA806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6" name="Graphic 5">
            <a:extLst>
              <a:ext uri="{FF2B5EF4-FFF2-40B4-BE49-F238E27FC236}">
                <a16:creationId xmlns:a16="http://schemas.microsoft.com/office/drawing/2014/main" id="{E034C7FD-6324-C79C-9577-D10CE528691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7" name="Picture 6" descr="Nationwide is on your side">
            <a:extLst>
              <a:ext uri="{FF2B5EF4-FFF2-40B4-BE49-F238E27FC236}">
                <a16:creationId xmlns:a16="http://schemas.microsoft.com/office/drawing/2014/main" id="{3C93DB8C-236E-A0A5-74CB-BF8ECD55436A}"/>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2535635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DC3F04D-7AC6-65D3-BE7A-8D5344E1259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5" name="TextBox 4">
            <a:extLst>
              <a:ext uri="{FF2B5EF4-FFF2-40B4-BE49-F238E27FC236}">
                <a16:creationId xmlns:a16="http://schemas.microsoft.com/office/drawing/2014/main" id="{6FC8D4DA-5D16-5561-5276-47E16D809417}"/>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 your retirement account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REALtirement</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1-800-772-2182</a:t>
            </a:r>
          </a:p>
        </p:txBody>
      </p:sp>
      <p:pic>
        <p:nvPicPr>
          <p:cNvPr id="6" name="Graphic 5">
            <a:extLst>
              <a:ext uri="{FF2B5EF4-FFF2-40B4-BE49-F238E27FC236}">
                <a16:creationId xmlns:a16="http://schemas.microsoft.com/office/drawing/2014/main" id="{4FBB885D-8FC2-B0F2-9187-F9F1D1FF06A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7" name="Picture 6" descr="Nationwide is on your side">
            <a:extLst>
              <a:ext uri="{FF2B5EF4-FFF2-40B4-BE49-F238E27FC236}">
                <a16:creationId xmlns:a16="http://schemas.microsoft.com/office/drawing/2014/main" id="{05A968B5-0BBF-A684-3023-84FEC498352F}"/>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
        <p:nvSpPr>
          <p:cNvPr id="9" name="Title 14">
            <a:extLst>
              <a:ext uri="{FF2B5EF4-FFF2-40B4-BE49-F238E27FC236}">
                <a16:creationId xmlns:a16="http://schemas.microsoft.com/office/drawing/2014/main" id="{488D5694-399A-A7D6-EA26-0713CCC15CD0}"/>
              </a:ext>
            </a:extLst>
          </p:cNvPr>
          <p:cNvSpPr>
            <a:spLocks noGrp="1"/>
          </p:cNvSpPr>
          <p:nvPr>
            <p:ph type="title"/>
          </p:nvPr>
        </p:nvSpPr>
        <p:spPr>
          <a:xfrm>
            <a:off x="852053" y="2772120"/>
            <a:ext cx="4374930" cy="640838"/>
          </a:xfrm>
        </p:spPr>
        <p:txBody>
          <a:bodyPr anchor="t"/>
          <a:lstStyle/>
          <a:p>
            <a:r>
              <a:rPr lang="en-US" dirty="0"/>
              <a:t>We’re here to help</a:t>
            </a:r>
            <a:endParaRPr lang="en-US" sz="1800" dirty="0"/>
          </a:p>
        </p:txBody>
      </p:sp>
    </p:spTree>
    <p:extLst>
      <p:ext uri="{BB962C8B-B14F-4D97-AF65-F5344CB8AC3E}">
        <p14:creationId xmlns:p14="http://schemas.microsoft.com/office/powerpoint/2010/main" val="47160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n-US" sz="2400">
                <a:solidFill>
                  <a:srgbClr val="0047BB"/>
                </a:solidFill>
              </a:rPr>
              <a:t>Presenter photo</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8" y="3114965"/>
            <a:ext cx="5741894"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name&gt;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job title&gt;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&lt;Presenter phone number&gt;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n-US" sz="4400">
                <a:latin typeface="Georgia" panose="02040502050405020303" pitchFamily="18" charset="0"/>
              </a:rPr>
              <a:t>Nice to meet you</a:t>
            </a:r>
            <a:endParaRPr lang="en-US" sz="4400" baseline="50000">
              <a:latin typeface="Georgia" panose="02040502050405020303" pitchFamily="18" charset="0"/>
            </a:endParaRPr>
          </a:p>
        </p:txBody>
      </p:sp>
    </p:spTree>
    <p:extLst>
      <p:ext uri="{BB962C8B-B14F-4D97-AF65-F5344CB8AC3E}">
        <p14:creationId xmlns:p14="http://schemas.microsoft.com/office/powerpoint/2010/main" val="158821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n-US" sz="2400">
                <a:solidFill>
                  <a:srgbClr val="0047BB"/>
                </a:solidFill>
              </a:rPr>
              <a:t>FP photo</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firm&gt;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email address&gt;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&lt;FP phone number&gt;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n-US" sz="4400">
                <a:latin typeface="Georgia" panose="02040502050405020303" pitchFamily="18" charset="0"/>
              </a:rPr>
              <a:t>Your financial professional</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448805"/>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effectLst/>
              </a:rPr>
              <a:t>What financial wellness is and how to assess it</a:t>
            </a:r>
            <a:br>
              <a:rPr lang="en-US" sz="2200" dirty="0">
                <a:effectLst/>
              </a:rPr>
            </a:br>
            <a:endParaRPr lang="en-US" sz="2200" dirty="0">
              <a:effectLst/>
            </a:endParaRPr>
          </a:p>
          <a:p>
            <a:pPr marL="0" indent="0">
              <a:buNone/>
            </a:pPr>
            <a:r>
              <a:rPr lang="en-US" sz="2200" dirty="0">
                <a:effectLst/>
              </a:rPr>
              <a:t>The basics of budgeting</a:t>
            </a:r>
            <a:br>
              <a:rPr lang="en-US" sz="2200" dirty="0">
                <a:effectLst/>
              </a:rPr>
            </a:br>
            <a:endParaRPr lang="en-US" sz="2200" dirty="0">
              <a:effectLst/>
            </a:endParaRPr>
          </a:p>
          <a:p>
            <a:pPr marL="0" indent="0">
              <a:buNone/>
            </a:pPr>
            <a:r>
              <a:rPr lang="en-US" sz="2200" dirty="0">
                <a:effectLst/>
              </a:rPr>
              <a:t>Steps to saving</a:t>
            </a:r>
            <a:br>
              <a:rPr lang="en-US" sz="2200" dirty="0">
                <a:effectLst/>
              </a:rPr>
            </a:br>
            <a:endParaRPr lang="en-US" sz="2200" dirty="0">
              <a:effectLst/>
            </a:endParaRPr>
          </a:p>
          <a:p>
            <a:pPr marL="0" indent="0">
              <a:buNone/>
            </a:pPr>
            <a:r>
              <a:rPr lang="en-US" sz="2200" dirty="0">
                <a:effectLst/>
              </a:rPr>
              <a:t>The basics of debt </a:t>
            </a:r>
            <a:br>
              <a:rPr lang="en-US" sz="2200" dirty="0">
                <a:effectLst/>
              </a:rPr>
            </a:br>
            <a:r>
              <a:rPr lang="en-US" sz="2200" dirty="0">
                <a:effectLst/>
              </a:rPr>
              <a:t>and how to manage it</a:t>
            </a:r>
            <a:br>
              <a:rPr lang="en-US" sz="2200" dirty="0">
                <a:effectLst/>
              </a:rPr>
            </a:br>
            <a:endParaRPr lang="en-US" sz="2200" dirty="0">
              <a:effectLst/>
            </a:endParaRPr>
          </a:p>
          <a:p>
            <a:pPr marL="0" indent="0">
              <a:buNone/>
            </a:pPr>
            <a:r>
              <a:rPr lang="en-US" sz="2200" dirty="0">
                <a:effectLst/>
              </a:rPr>
              <a:t>How credit works and ways to raise your credit score</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p:cNvCxnSpPr>
          <p:nvPr/>
        </p:nvCxnSpPr>
        <p:spPr>
          <a:xfrm>
            <a:off x="7109138" y="3642840"/>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940904" y="596347"/>
            <a:ext cx="3882887" cy="6049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4400">
                <a:latin typeface="Georgia" panose="02040502050405020303" pitchFamily="18" charset="0"/>
              </a:rPr>
              <a:t>Today </a:t>
            </a:r>
            <a:br>
              <a:rPr lang="en-US" sz="4400">
                <a:latin typeface="Georgia" panose="02040502050405020303" pitchFamily="18" charset="0"/>
              </a:rPr>
            </a:br>
            <a:r>
              <a:rPr lang="en-US" sz="4400">
                <a:latin typeface="Georgia" panose="02040502050405020303" pitchFamily="18" charset="0"/>
              </a:rPr>
              <a:t>we’ll learn:</a:t>
            </a:r>
          </a:p>
        </p:txBody>
      </p:sp>
      <p:cxnSp>
        <p:nvCxnSpPr>
          <p:cNvPr id="2" name="Straight Connector 1">
            <a:extLst>
              <a:ext uri="{FF2B5EF4-FFF2-40B4-BE49-F238E27FC236}">
                <a16:creationId xmlns:a16="http://schemas.microsoft.com/office/drawing/2014/main" id="{8F6FA77E-D570-0E27-67AA-433EF3FB84AA}"/>
              </a:ext>
              <a:ext uri="{C183D7F6-B498-43B3-948B-1728B52AA6E4}">
                <adec:decorative xmlns:adec="http://schemas.microsoft.com/office/drawing/2017/decorative" val="1"/>
              </a:ext>
            </a:extLst>
          </p:cNvPr>
          <p:cNvCxnSpPr>
            <a:cxnSpLocks/>
          </p:cNvCxnSpPr>
          <p:nvPr/>
        </p:nvCxnSpPr>
        <p:spPr>
          <a:xfrm>
            <a:off x="7109138" y="2143824"/>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BABB4ED-D340-E461-7D13-019D7AAC45FF}"/>
              </a:ext>
              <a:ext uri="{C183D7F6-B498-43B3-948B-1728B52AA6E4}">
                <adec:decorative xmlns:adec="http://schemas.microsoft.com/office/drawing/2017/decorative" val="1"/>
              </a:ext>
            </a:extLst>
          </p:cNvPr>
          <p:cNvCxnSpPr>
            <a:cxnSpLocks/>
          </p:cNvCxnSpPr>
          <p:nvPr/>
        </p:nvCxnSpPr>
        <p:spPr>
          <a:xfrm>
            <a:off x="7109138" y="4662172"/>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1DD745-53A7-6F0D-28D7-2C4C4DBA2AC3}"/>
              </a:ext>
              <a:ext uri="{C183D7F6-B498-43B3-948B-1728B52AA6E4}">
                <adec:decorative xmlns:adec="http://schemas.microsoft.com/office/drawing/2017/decorative" val="1"/>
              </a:ext>
            </a:extLst>
          </p:cNvPr>
          <p:cNvCxnSpPr>
            <a:cxnSpLocks/>
          </p:cNvCxnSpPr>
          <p:nvPr/>
        </p:nvCxnSpPr>
        <p:spPr>
          <a:xfrm>
            <a:off x="7109138" y="2893332"/>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21F861A-C580-E5BD-632E-7077AD7F8B1C}"/>
              </a:ext>
            </a:extLst>
          </p:cNvPr>
          <p:cNvSpPr>
            <a:spLocks noGrp="1"/>
          </p:cNvSpPr>
          <p:nvPr>
            <p:ph idx="1"/>
          </p:nvPr>
        </p:nvSpPr>
        <p:spPr>
          <a:xfrm>
            <a:off x="6618831" y="2390041"/>
            <a:ext cx="4236738" cy="3788845"/>
          </a:xfrm>
        </p:spPr>
        <p:txBody>
          <a:bodyPr/>
          <a:lstStyle/>
          <a:p>
            <a:pPr marL="0" indent="0">
              <a:buFont typeface="Arial" panose="020B0604020202020204" pitchFamily="34" charset="0"/>
              <a:buNone/>
            </a:pPr>
            <a:r>
              <a:rPr lang="en-US" b="1" dirty="0"/>
              <a:t>Ask yourself: </a:t>
            </a:r>
            <a:r>
              <a:rPr lang="en-US" b="1" baseline="30000" dirty="0"/>
              <a:t>1 </a:t>
            </a:r>
          </a:p>
          <a:p>
            <a:pPr marL="285750" indent="-285750">
              <a:buFont typeface="Arial" panose="020B0604020202020204" pitchFamily="34" charset="0"/>
              <a:buChar char="•"/>
            </a:pPr>
            <a:r>
              <a:rPr lang="en-US" dirty="0"/>
              <a:t>How much control do I have</a:t>
            </a:r>
            <a:r>
              <a:rPr lang="en-US" dirty="0">
                <a:effectLst/>
              </a:rPr>
              <a:t> over </a:t>
            </a:r>
            <a:r>
              <a:rPr lang="en-US" dirty="0"/>
              <a:t>my finances? </a:t>
            </a:r>
          </a:p>
          <a:p>
            <a:pPr marL="285750" indent="-285750">
              <a:buFont typeface="Arial" panose="020B0604020202020204" pitchFamily="34" charset="0"/>
              <a:buChar char="•"/>
            </a:pPr>
            <a:r>
              <a:rPr lang="en-US" dirty="0"/>
              <a:t>How well</a:t>
            </a:r>
            <a:r>
              <a:rPr lang="en-US" dirty="0">
                <a:effectLst/>
              </a:rPr>
              <a:t> </a:t>
            </a:r>
            <a:r>
              <a:rPr lang="en-US" dirty="0"/>
              <a:t>can I absorb</a:t>
            </a:r>
            <a:r>
              <a:rPr lang="en-US" dirty="0">
                <a:effectLst/>
              </a:rPr>
              <a:t> a financial shock</a:t>
            </a:r>
            <a:r>
              <a:rPr lang="en-US" dirty="0"/>
              <a:t>? </a:t>
            </a:r>
          </a:p>
          <a:p>
            <a:pPr marL="285750" indent="-285750">
              <a:buFont typeface="Arial" panose="020B0604020202020204" pitchFamily="34" charset="0"/>
              <a:buChar char="•"/>
            </a:pPr>
            <a:r>
              <a:rPr lang="en-US" dirty="0"/>
              <a:t>Am I on track to meet my financial goals?   </a:t>
            </a:r>
          </a:p>
          <a:p>
            <a:pPr marL="285750" indent="-285750">
              <a:buFont typeface="Arial" panose="020B0604020202020204" pitchFamily="34" charset="0"/>
              <a:buChar char="•"/>
            </a:pPr>
            <a:r>
              <a:rPr lang="en-US" dirty="0"/>
              <a:t>Do I have enough financial freedom</a:t>
            </a:r>
            <a:r>
              <a:rPr lang="en-US" dirty="0">
                <a:effectLst/>
              </a:rPr>
              <a:t> to make </a:t>
            </a:r>
            <a:r>
              <a:rPr lang="en-US" dirty="0"/>
              <a:t>choices </a:t>
            </a:r>
            <a:r>
              <a:rPr lang="en-US" dirty="0">
                <a:effectLst/>
              </a:rPr>
              <a:t>that allow </a:t>
            </a:r>
            <a:r>
              <a:rPr lang="en-US" dirty="0"/>
              <a:t>me to</a:t>
            </a:r>
            <a:r>
              <a:rPr lang="en-US" dirty="0">
                <a:effectLst/>
              </a:rPr>
              <a:t> enjoy life</a:t>
            </a:r>
            <a:r>
              <a:rPr lang="en-US" dirty="0"/>
              <a:t>? </a:t>
            </a:r>
            <a:endParaRPr lang="en-US" dirty="0">
              <a:effectLst/>
              <a:cs typeface="Calibri" panose="020F0502020204030204"/>
            </a:endParaRPr>
          </a:p>
        </p:txBody>
      </p:sp>
      <p:sp>
        <p:nvSpPr>
          <p:cNvPr id="16" name="Title 15">
            <a:extLst>
              <a:ext uri="{FF2B5EF4-FFF2-40B4-BE49-F238E27FC236}">
                <a16:creationId xmlns:a16="http://schemas.microsoft.com/office/drawing/2014/main" id="{5D4DD3BB-866B-E344-D337-6A4546A4776F}"/>
              </a:ext>
            </a:extLst>
          </p:cNvPr>
          <p:cNvSpPr>
            <a:spLocks noGrp="1"/>
          </p:cNvSpPr>
          <p:nvPr>
            <p:ph type="title"/>
          </p:nvPr>
        </p:nvSpPr>
        <p:spPr>
          <a:xfrm>
            <a:off x="6618833" y="1019213"/>
            <a:ext cx="4367616" cy="1370828"/>
          </a:xfrm>
        </p:spPr>
        <p:txBody>
          <a:bodyPr anchor="t">
            <a:noAutofit/>
          </a:bodyPr>
          <a:lstStyle/>
          <a:p>
            <a:pPr algn="l"/>
            <a:r>
              <a:rPr lang="en-US" sz="3600">
                <a:solidFill>
                  <a:schemeClr val="accent2"/>
                </a:solidFill>
              </a:rPr>
              <a:t>How financially well are you?</a:t>
            </a:r>
          </a:p>
        </p:txBody>
      </p:sp>
      <p:sp>
        <p:nvSpPr>
          <p:cNvPr id="20" name="Content Placeholder 16">
            <a:extLst>
              <a:ext uri="{FF2B5EF4-FFF2-40B4-BE49-F238E27FC236}">
                <a16:creationId xmlns:a16="http://schemas.microsoft.com/office/drawing/2014/main" id="{376532C4-A94C-D0A3-5453-448AB8E0C870}"/>
              </a:ext>
            </a:extLst>
          </p:cNvPr>
          <p:cNvSpPr txBox="1">
            <a:spLocks/>
          </p:cNvSpPr>
          <p:nvPr/>
        </p:nvSpPr>
        <p:spPr>
          <a:xfrm>
            <a:off x="838217" y="2390041"/>
            <a:ext cx="4530952" cy="3788845"/>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solidFill>
              </a:rPr>
              <a:t>A state of financial well-being </a:t>
            </a:r>
            <a:br>
              <a:rPr lang="en-US" b="1" dirty="0">
                <a:solidFill>
                  <a:schemeClr val="tx1"/>
                </a:solidFill>
              </a:rPr>
            </a:br>
            <a:r>
              <a:rPr lang="en-US" b="1" dirty="0">
                <a:solidFill>
                  <a:schemeClr val="tx1"/>
                </a:solidFill>
              </a:rPr>
              <a:t>that allows you to: </a:t>
            </a:r>
            <a:r>
              <a:rPr lang="en-US" b="1" baseline="30000" dirty="0">
                <a:solidFill>
                  <a:schemeClr val="tx1"/>
                </a:solidFill>
              </a:rPr>
              <a:t>1 </a:t>
            </a:r>
            <a:endParaRPr lang="en-US" baseline="30000" dirty="0">
              <a:solidFill>
                <a:schemeClr val="tx1"/>
              </a:solidFill>
            </a:endParaRPr>
          </a:p>
          <a:p>
            <a:r>
              <a:rPr lang="en-US" dirty="0">
                <a:solidFill>
                  <a:schemeClr val="tx1"/>
                </a:solidFill>
              </a:rPr>
              <a:t>Meet financial obligations </a:t>
            </a:r>
          </a:p>
          <a:p>
            <a:r>
              <a:rPr lang="en-US" dirty="0">
                <a:solidFill>
                  <a:schemeClr val="tx1"/>
                </a:solidFill>
              </a:rPr>
              <a:t>Feel secure in your financial future </a:t>
            </a:r>
          </a:p>
          <a:p>
            <a:r>
              <a:rPr lang="en-US" dirty="0">
                <a:solidFill>
                  <a:schemeClr val="tx1"/>
                </a:solidFill>
              </a:rPr>
              <a:t>Make choices that help you enjoy life</a:t>
            </a:r>
          </a:p>
        </p:txBody>
      </p:sp>
      <p:sp>
        <p:nvSpPr>
          <p:cNvPr id="21" name="Title 15">
            <a:extLst>
              <a:ext uri="{FF2B5EF4-FFF2-40B4-BE49-F238E27FC236}">
                <a16:creationId xmlns:a16="http://schemas.microsoft.com/office/drawing/2014/main" id="{05B7046F-699B-3B97-EDF1-F73BF4D417F3}"/>
              </a:ext>
            </a:extLst>
          </p:cNvPr>
          <p:cNvSpPr txBox="1">
            <a:spLocks/>
          </p:cNvSpPr>
          <p:nvPr/>
        </p:nvSpPr>
        <p:spPr>
          <a:xfrm>
            <a:off x="838218" y="1019213"/>
            <a:ext cx="4530937" cy="1370828"/>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n-US" sz="3600" dirty="0">
                <a:solidFill>
                  <a:schemeClr val="tx2"/>
                </a:solidFill>
              </a:rPr>
              <a:t>What is financial wellness?</a:t>
            </a:r>
          </a:p>
        </p:txBody>
      </p:sp>
      <p:sp>
        <p:nvSpPr>
          <p:cNvPr id="3" name="TextBox 2">
            <a:extLst>
              <a:ext uri="{FF2B5EF4-FFF2-40B4-BE49-F238E27FC236}">
                <a16:creationId xmlns:a16="http://schemas.microsoft.com/office/drawing/2014/main" id="{EEA3C213-B9C7-22D8-8CB0-F62280F3ABD8}"/>
              </a:ext>
            </a:extLst>
          </p:cNvPr>
          <p:cNvSpPr txBox="1"/>
          <p:nvPr/>
        </p:nvSpPr>
        <p:spPr>
          <a:xfrm>
            <a:off x="1191119" y="6178886"/>
            <a:ext cx="4904881" cy="369332"/>
          </a:xfrm>
          <a:prstGeom prst="rect">
            <a:avLst/>
          </a:prstGeom>
          <a:noFill/>
        </p:spPr>
        <p:txBody>
          <a:bodyPr wrap="square">
            <a:spAutoFit/>
          </a:bodyPr>
          <a:lstStyle/>
          <a:p>
            <a:r>
              <a:rPr lang="en-US" sz="1100" baseline="30000" dirty="0">
                <a:latin typeface="+mn-lt"/>
              </a:rPr>
              <a:t>1 “</a:t>
            </a:r>
            <a:r>
              <a:rPr lang="en-US" sz="900" dirty="0">
                <a:latin typeface="+mn-lt"/>
              </a:rPr>
              <a:t>Financial well-being resources,“ Consumer Financial Protection Bureau, </a:t>
            </a:r>
          </a:p>
          <a:p>
            <a:r>
              <a:rPr lang="en-US" sz="900" dirty="0"/>
              <a:t>  </a:t>
            </a:r>
            <a:r>
              <a:rPr lang="en-US" sz="900" dirty="0">
                <a:latin typeface="+mn-lt"/>
              </a:rPr>
              <a:t>consumerfinance.gov/consumer-tools/educator-tools/financial-well-being-resources/</a:t>
            </a:r>
            <a:endParaRPr lang="en-US" sz="1100" dirty="0">
              <a:latin typeface="+mn-lt"/>
            </a:endParaRPr>
          </a:p>
        </p:txBody>
      </p:sp>
    </p:spTree>
    <p:extLst>
      <p:ext uri="{BB962C8B-B14F-4D97-AF65-F5344CB8AC3E}">
        <p14:creationId xmlns:p14="http://schemas.microsoft.com/office/powerpoint/2010/main" val="153535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146A1-48F3-6F7B-8262-7932AF7C0786}"/>
              </a:ext>
            </a:extLst>
          </p:cNvPr>
          <p:cNvSpPr>
            <a:spLocks noGrp="1"/>
          </p:cNvSpPr>
          <p:nvPr>
            <p:ph type="title"/>
          </p:nvPr>
        </p:nvSpPr>
        <p:spPr>
          <a:xfrm>
            <a:off x="1492450" y="705573"/>
            <a:ext cx="9199178" cy="1208172"/>
          </a:xfrm>
        </p:spPr>
        <p:txBody>
          <a:bodyPr>
            <a:noAutofit/>
          </a:bodyPr>
          <a:lstStyle/>
          <a:p>
            <a:r>
              <a:rPr lang="en-US" sz="4400" dirty="0"/>
              <a:t>One Way to Measure </a:t>
            </a:r>
            <a:br>
              <a:rPr lang="en-US" sz="4400" dirty="0"/>
            </a:br>
            <a:r>
              <a:rPr lang="en-US" sz="4400" dirty="0"/>
              <a:t>Financial Health</a:t>
            </a:r>
          </a:p>
        </p:txBody>
      </p:sp>
      <p:sp>
        <p:nvSpPr>
          <p:cNvPr id="6" name="Content Placeholder 5">
            <a:extLst>
              <a:ext uri="{FF2B5EF4-FFF2-40B4-BE49-F238E27FC236}">
                <a16:creationId xmlns:a16="http://schemas.microsoft.com/office/drawing/2014/main" id="{E1B80A2B-F18C-2330-092E-CAD71ADA77FB}"/>
              </a:ext>
            </a:extLst>
          </p:cNvPr>
          <p:cNvSpPr>
            <a:spLocks noGrp="1"/>
          </p:cNvSpPr>
          <p:nvPr>
            <p:ph idx="1"/>
          </p:nvPr>
        </p:nvSpPr>
        <p:spPr>
          <a:xfrm>
            <a:off x="1492450" y="2190332"/>
            <a:ext cx="9199178" cy="835914"/>
          </a:xfrm>
        </p:spPr>
        <p:txBody>
          <a:bodyPr>
            <a:normAutofit/>
          </a:bodyPr>
          <a:lstStyle/>
          <a:p>
            <a:pPr marL="0" indent="0" algn="ctr">
              <a:buNone/>
            </a:pPr>
            <a:r>
              <a:rPr lang="en-US" sz="3600" b="1" dirty="0">
                <a:solidFill>
                  <a:schemeClr val="accent2"/>
                </a:solidFill>
              </a:rPr>
              <a:t>Assets - Liabilities = Net Worth</a:t>
            </a:r>
          </a:p>
        </p:txBody>
      </p:sp>
      <p:sp>
        <p:nvSpPr>
          <p:cNvPr id="7" name="Content Placeholder 5">
            <a:extLst>
              <a:ext uri="{FF2B5EF4-FFF2-40B4-BE49-F238E27FC236}">
                <a16:creationId xmlns:a16="http://schemas.microsoft.com/office/drawing/2014/main" id="{B07ADC2C-BA6E-73F2-38FB-570A9D279C95}"/>
              </a:ext>
            </a:extLst>
          </p:cNvPr>
          <p:cNvSpPr txBox="1">
            <a:spLocks/>
          </p:cNvSpPr>
          <p:nvPr/>
        </p:nvSpPr>
        <p:spPr>
          <a:xfrm>
            <a:off x="1492450" y="3174381"/>
            <a:ext cx="4603550" cy="53964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t>Assets include:</a:t>
            </a:r>
          </a:p>
        </p:txBody>
      </p:sp>
      <p:sp>
        <p:nvSpPr>
          <p:cNvPr id="8" name="Content Placeholder 5">
            <a:extLst>
              <a:ext uri="{FF2B5EF4-FFF2-40B4-BE49-F238E27FC236}">
                <a16:creationId xmlns:a16="http://schemas.microsoft.com/office/drawing/2014/main" id="{55227ECA-F165-EB0D-6800-B04F91A150BB}"/>
              </a:ext>
            </a:extLst>
          </p:cNvPr>
          <p:cNvSpPr txBox="1">
            <a:spLocks/>
          </p:cNvSpPr>
          <p:nvPr/>
        </p:nvSpPr>
        <p:spPr>
          <a:xfrm>
            <a:off x="2272723" y="3714025"/>
            <a:ext cx="3043004" cy="2098621"/>
          </a:xfrm>
          <a:prstGeom prst="rect">
            <a:avLst/>
          </a:prstGeom>
        </p:spPr>
        <p:txBody>
          <a:bodyPr vert="horz" lIns="0" tIns="45720" rIns="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Checking and savings accounts</a:t>
            </a:r>
          </a:p>
          <a:p>
            <a:r>
              <a:rPr lang="en-US" sz="2600" dirty="0"/>
              <a:t>Retirement savings</a:t>
            </a:r>
          </a:p>
          <a:p>
            <a:r>
              <a:rPr lang="en-US" sz="2600" dirty="0"/>
              <a:t>Real estate</a:t>
            </a:r>
          </a:p>
          <a:p>
            <a:r>
              <a:rPr lang="en-US" sz="2600" dirty="0"/>
              <a:t>Vehicles</a:t>
            </a:r>
          </a:p>
          <a:p>
            <a:pPr marL="0" indent="0" algn="ctr">
              <a:buFont typeface="Arial" panose="020B0604020202020204" pitchFamily="34" charset="0"/>
              <a:buNone/>
            </a:pPr>
            <a:endParaRPr lang="en-US" sz="3200" b="1" dirty="0"/>
          </a:p>
        </p:txBody>
      </p:sp>
      <p:cxnSp>
        <p:nvCxnSpPr>
          <p:cNvPr id="9" name="Straight Connector 8">
            <a:extLst>
              <a:ext uri="{FF2B5EF4-FFF2-40B4-BE49-F238E27FC236}">
                <a16:creationId xmlns:a16="http://schemas.microsoft.com/office/drawing/2014/main" id="{46397864-2BFA-AEA7-1814-20804379CE0E}"/>
              </a:ext>
              <a:ext uri="{C183D7F6-B498-43B3-948B-1728B52AA6E4}">
                <adec:decorative xmlns:adec="http://schemas.microsoft.com/office/drawing/2017/decorative" val="1"/>
              </a:ext>
            </a:extLst>
          </p:cNvPr>
          <p:cNvCxnSpPr>
            <a:cxnSpLocks/>
          </p:cNvCxnSpPr>
          <p:nvPr/>
        </p:nvCxnSpPr>
        <p:spPr>
          <a:xfrm flipH="1">
            <a:off x="6096000" y="3174381"/>
            <a:ext cx="13420" cy="297804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5">
            <a:extLst>
              <a:ext uri="{FF2B5EF4-FFF2-40B4-BE49-F238E27FC236}">
                <a16:creationId xmlns:a16="http://schemas.microsoft.com/office/drawing/2014/main" id="{D3250E22-49D8-E88E-4010-8DA7E3B7C2BB}"/>
              </a:ext>
            </a:extLst>
          </p:cNvPr>
          <p:cNvSpPr txBox="1">
            <a:spLocks/>
          </p:cNvSpPr>
          <p:nvPr/>
        </p:nvSpPr>
        <p:spPr>
          <a:xfrm>
            <a:off x="6109420" y="3174381"/>
            <a:ext cx="4603550" cy="53964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b="1"/>
              <a:t>Liabilities include:</a:t>
            </a:r>
          </a:p>
        </p:txBody>
      </p:sp>
      <p:sp>
        <p:nvSpPr>
          <p:cNvPr id="13" name="Content Placeholder 5">
            <a:extLst>
              <a:ext uri="{FF2B5EF4-FFF2-40B4-BE49-F238E27FC236}">
                <a16:creationId xmlns:a16="http://schemas.microsoft.com/office/drawing/2014/main" id="{D002D45F-5A5B-80FB-C74F-9B9131CE47D7}"/>
              </a:ext>
            </a:extLst>
          </p:cNvPr>
          <p:cNvSpPr txBox="1">
            <a:spLocks/>
          </p:cNvSpPr>
          <p:nvPr/>
        </p:nvSpPr>
        <p:spPr>
          <a:xfrm>
            <a:off x="7132643" y="3714025"/>
            <a:ext cx="2557103" cy="2438402"/>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Consumer debt</a:t>
            </a:r>
          </a:p>
          <a:p>
            <a:r>
              <a:rPr lang="en-US" sz="2400"/>
              <a:t>Loans (student, auto)</a:t>
            </a:r>
          </a:p>
          <a:p>
            <a:r>
              <a:rPr lang="en-US" sz="2400"/>
              <a:t>Mortgages</a:t>
            </a:r>
          </a:p>
          <a:p>
            <a:r>
              <a:rPr lang="en-US" sz="2400"/>
              <a:t>Other debt</a:t>
            </a:r>
          </a:p>
          <a:p>
            <a:pPr marL="0" indent="0" algn="ctr">
              <a:buFont typeface="Arial" panose="020B0604020202020204" pitchFamily="34" charset="0"/>
              <a:buNone/>
            </a:pPr>
            <a:endParaRPr lang="en-US" sz="2400" b="1"/>
          </a:p>
        </p:txBody>
      </p:sp>
    </p:spTree>
    <p:extLst>
      <p:ext uri="{BB962C8B-B14F-4D97-AF65-F5344CB8AC3E}">
        <p14:creationId xmlns:p14="http://schemas.microsoft.com/office/powerpoint/2010/main" val="379368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CB0E50-C80B-2562-D17D-B01D3638C12F}"/>
              </a:ext>
            </a:extLst>
          </p:cNvPr>
          <p:cNvSpPr>
            <a:spLocks noGrp="1"/>
          </p:cNvSpPr>
          <p:nvPr>
            <p:ph type="title"/>
          </p:nvPr>
        </p:nvSpPr>
        <p:spPr>
          <a:xfrm>
            <a:off x="1492450" y="1240959"/>
            <a:ext cx="9199178" cy="827076"/>
          </a:xfrm>
        </p:spPr>
        <p:txBody>
          <a:bodyPr>
            <a:normAutofit/>
          </a:bodyPr>
          <a:lstStyle/>
          <a:p>
            <a:r>
              <a:rPr lang="en-US" sz="4400"/>
              <a:t>What are your financial goals?</a:t>
            </a:r>
          </a:p>
        </p:txBody>
      </p:sp>
      <p:sp>
        <p:nvSpPr>
          <p:cNvPr id="3" name="Content Placeholder 2">
            <a:extLst>
              <a:ext uri="{FF2B5EF4-FFF2-40B4-BE49-F238E27FC236}">
                <a16:creationId xmlns:a16="http://schemas.microsoft.com/office/drawing/2014/main" id="{739F6D82-DAB3-F008-F225-E35C39871843}"/>
              </a:ext>
            </a:extLst>
          </p:cNvPr>
          <p:cNvSpPr txBox="1">
            <a:spLocks/>
          </p:cNvSpPr>
          <p:nvPr/>
        </p:nvSpPr>
        <p:spPr>
          <a:xfrm>
            <a:off x="373193" y="2443925"/>
            <a:ext cx="4148617"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Short-term</a:t>
            </a:r>
          </a:p>
        </p:txBody>
      </p:sp>
      <p:sp>
        <p:nvSpPr>
          <p:cNvPr id="5" name="TextBox 4">
            <a:extLst>
              <a:ext uri="{FF2B5EF4-FFF2-40B4-BE49-F238E27FC236}">
                <a16:creationId xmlns:a16="http://schemas.microsoft.com/office/drawing/2014/main" id="{FACF752F-2BC3-BE6A-110A-5B252B2509DD}"/>
              </a:ext>
            </a:extLst>
          </p:cNvPr>
          <p:cNvSpPr txBox="1"/>
          <p:nvPr/>
        </p:nvSpPr>
        <p:spPr>
          <a:xfrm>
            <a:off x="2383378" y="4170279"/>
            <a:ext cx="1792248" cy="1015663"/>
          </a:xfrm>
          <a:prstGeom prst="rect">
            <a:avLst/>
          </a:prstGeom>
          <a:noFill/>
          <a:ln>
            <a:noFill/>
          </a:ln>
        </p:spPr>
        <p:txBody>
          <a:bodyPr wrap="square" lIns="0" tIns="0" rIns="0" bIns="0" rtlCol="0" anchor="t" anchorCtr="0">
            <a:spAutoFit/>
          </a:bodyPr>
          <a:lstStyle/>
          <a:p>
            <a:pPr algn="ctr"/>
            <a:r>
              <a:rPr lang="en-US" sz="2200" b="1" dirty="0">
                <a:solidFill>
                  <a:schemeClr val="accent2"/>
                </a:solidFill>
              </a:rPr>
              <a:t>Pay off</a:t>
            </a:r>
            <a:br>
              <a:rPr lang="en-US" sz="2200" b="1" dirty="0">
                <a:solidFill>
                  <a:schemeClr val="accent2"/>
                </a:solidFill>
              </a:rPr>
            </a:br>
            <a:r>
              <a:rPr lang="en-US" sz="2200" b="1" dirty="0">
                <a:solidFill>
                  <a:schemeClr val="accent2"/>
                </a:solidFill>
              </a:rPr>
              <a:t>debt</a:t>
            </a:r>
            <a:br>
              <a:rPr lang="en-US" sz="2200" b="1" dirty="0">
                <a:solidFill>
                  <a:schemeClr val="accent2"/>
                </a:solidFill>
              </a:rPr>
            </a:br>
            <a:r>
              <a:rPr lang="en-US" sz="2200" b="1" dirty="0">
                <a:solidFill>
                  <a:schemeClr val="accent2"/>
                </a:solidFill>
              </a:rPr>
              <a:t>(credit cards)</a:t>
            </a:r>
          </a:p>
        </p:txBody>
      </p:sp>
      <p:sp>
        <p:nvSpPr>
          <p:cNvPr id="8" name="TextBox 7">
            <a:extLst>
              <a:ext uri="{FF2B5EF4-FFF2-40B4-BE49-F238E27FC236}">
                <a16:creationId xmlns:a16="http://schemas.microsoft.com/office/drawing/2014/main" id="{73984218-1602-7605-04F6-D4B355B9FCD3}"/>
              </a:ext>
            </a:extLst>
          </p:cNvPr>
          <p:cNvSpPr txBox="1"/>
          <p:nvPr/>
        </p:nvSpPr>
        <p:spPr>
          <a:xfrm>
            <a:off x="531014" y="4172965"/>
            <a:ext cx="1789748" cy="1015663"/>
          </a:xfrm>
          <a:prstGeom prst="rect">
            <a:avLst/>
          </a:prstGeom>
          <a:noFill/>
          <a:ln>
            <a:noFill/>
          </a:ln>
        </p:spPr>
        <p:txBody>
          <a:bodyPr wrap="square" lIns="0" tIns="0" rIns="0" bIns="0" rtlCol="0" anchor="t" anchorCtr="0">
            <a:spAutoFit/>
          </a:bodyPr>
          <a:lstStyle/>
          <a:p>
            <a:pPr algn="ctr"/>
            <a:r>
              <a:rPr lang="en-US" sz="2200" b="1">
                <a:solidFill>
                  <a:srgbClr val="6ECFB2"/>
                </a:solidFill>
                <a:ea typeface="Arial" charset="0"/>
                <a:cs typeface="Arial" charset="0"/>
                <a:sym typeface="Calibri"/>
              </a:rPr>
              <a:t>Build an emergency fund</a:t>
            </a:r>
          </a:p>
        </p:txBody>
      </p:sp>
      <p:cxnSp>
        <p:nvCxnSpPr>
          <p:cNvPr id="10" name="Straight Connector 9">
            <a:extLst>
              <a:ext uri="{FF2B5EF4-FFF2-40B4-BE49-F238E27FC236}">
                <a16:creationId xmlns:a16="http://schemas.microsoft.com/office/drawing/2014/main" id="{BC21A255-C7A0-1F40-7B47-EAE84C345CE7}"/>
              </a:ext>
              <a:ext uri="{C183D7F6-B498-43B3-948B-1728B52AA6E4}">
                <adec:decorative xmlns:adec="http://schemas.microsoft.com/office/drawing/2017/decorative" val="1"/>
              </a:ext>
            </a:extLst>
          </p:cNvPr>
          <p:cNvCxnSpPr>
            <a:cxnSpLocks/>
          </p:cNvCxnSpPr>
          <p:nvPr/>
        </p:nvCxnSpPr>
        <p:spPr>
          <a:xfrm>
            <a:off x="8271376" y="2338467"/>
            <a:ext cx="0" cy="326785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4B8F524-B429-8EDE-5146-C752E2081E28}"/>
              </a:ext>
            </a:extLst>
          </p:cNvPr>
          <p:cNvSpPr txBox="1"/>
          <p:nvPr/>
        </p:nvSpPr>
        <p:spPr>
          <a:xfrm>
            <a:off x="4645476" y="4172965"/>
            <a:ext cx="1789748" cy="677108"/>
          </a:xfrm>
          <a:prstGeom prst="rect">
            <a:avLst/>
          </a:prstGeom>
          <a:noFill/>
          <a:ln>
            <a:noFill/>
          </a:ln>
        </p:spPr>
        <p:txBody>
          <a:bodyPr wrap="square" lIns="0" tIns="0" rIns="0" bIns="0" rtlCol="0" anchor="t" anchorCtr="0">
            <a:spAutoFit/>
          </a:bodyPr>
          <a:lstStyle/>
          <a:p>
            <a:pPr algn="ctr"/>
            <a:r>
              <a:rPr lang="en-US" sz="2200" b="1" dirty="0">
                <a:solidFill>
                  <a:schemeClr val="accent2"/>
                </a:solidFill>
              </a:rPr>
              <a:t>Buy a home </a:t>
            </a:r>
            <a:br>
              <a:rPr lang="en-US" sz="2200" b="1" dirty="0">
                <a:solidFill>
                  <a:schemeClr val="accent2"/>
                </a:solidFill>
              </a:rPr>
            </a:br>
            <a:r>
              <a:rPr lang="en-US" sz="2200" b="1" dirty="0">
                <a:solidFill>
                  <a:schemeClr val="accent2"/>
                </a:solidFill>
              </a:rPr>
              <a:t>or car </a:t>
            </a:r>
          </a:p>
        </p:txBody>
      </p:sp>
      <p:sp>
        <p:nvSpPr>
          <p:cNvPr id="22" name="Content Placeholder 2">
            <a:extLst>
              <a:ext uri="{FF2B5EF4-FFF2-40B4-BE49-F238E27FC236}">
                <a16:creationId xmlns:a16="http://schemas.microsoft.com/office/drawing/2014/main" id="{7087BBD6-311F-E262-EEC5-F0CE1CFBE42E}"/>
              </a:ext>
            </a:extLst>
          </p:cNvPr>
          <p:cNvSpPr txBox="1">
            <a:spLocks/>
          </p:cNvSpPr>
          <p:nvPr/>
        </p:nvSpPr>
        <p:spPr>
          <a:xfrm>
            <a:off x="8234717" y="2443925"/>
            <a:ext cx="3745270"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Long-term</a:t>
            </a:r>
          </a:p>
        </p:txBody>
      </p:sp>
      <p:sp>
        <p:nvSpPr>
          <p:cNvPr id="37" name="TextBox 36">
            <a:extLst>
              <a:ext uri="{FF2B5EF4-FFF2-40B4-BE49-F238E27FC236}">
                <a16:creationId xmlns:a16="http://schemas.microsoft.com/office/drawing/2014/main" id="{42BEDEA3-F126-F0DC-7967-CF2ABAAA160D}"/>
              </a:ext>
            </a:extLst>
          </p:cNvPr>
          <p:cNvSpPr txBox="1"/>
          <p:nvPr/>
        </p:nvSpPr>
        <p:spPr>
          <a:xfrm>
            <a:off x="8249231" y="4172965"/>
            <a:ext cx="2267151" cy="677108"/>
          </a:xfrm>
          <a:prstGeom prst="rect">
            <a:avLst/>
          </a:prstGeom>
          <a:noFill/>
          <a:ln>
            <a:noFill/>
          </a:ln>
        </p:spPr>
        <p:txBody>
          <a:bodyPr wrap="square" lIns="0" tIns="0" rIns="0" bIns="0" rtlCol="0" anchor="t" anchorCtr="0">
            <a:spAutoFit/>
          </a:bodyPr>
          <a:lstStyle/>
          <a:p>
            <a:pPr algn="ctr"/>
            <a:r>
              <a:rPr lang="en-US" sz="2200" b="1">
                <a:solidFill>
                  <a:schemeClr val="accent2"/>
                </a:solidFill>
              </a:rPr>
              <a:t>Save for retirement</a:t>
            </a:r>
          </a:p>
        </p:txBody>
      </p:sp>
      <p:sp>
        <p:nvSpPr>
          <p:cNvPr id="40" name="TextBox 39">
            <a:extLst>
              <a:ext uri="{FF2B5EF4-FFF2-40B4-BE49-F238E27FC236}">
                <a16:creationId xmlns:a16="http://schemas.microsoft.com/office/drawing/2014/main" id="{30DAB856-13C8-E20F-CFF1-65EB642D58FC}"/>
              </a:ext>
            </a:extLst>
          </p:cNvPr>
          <p:cNvSpPr txBox="1"/>
          <p:nvPr/>
        </p:nvSpPr>
        <p:spPr>
          <a:xfrm>
            <a:off x="9787424" y="4172965"/>
            <a:ext cx="2267152" cy="677108"/>
          </a:xfrm>
          <a:prstGeom prst="rect">
            <a:avLst/>
          </a:prstGeom>
          <a:noFill/>
          <a:ln>
            <a:noFill/>
          </a:ln>
        </p:spPr>
        <p:txBody>
          <a:bodyPr wrap="square" lIns="0" tIns="0" rIns="0" bIns="0" rtlCol="0" anchor="t" anchorCtr="0">
            <a:spAutoFit/>
          </a:bodyPr>
          <a:lstStyle/>
          <a:p>
            <a:pPr algn="ctr"/>
            <a:r>
              <a:rPr lang="en-US" sz="2200" b="1">
                <a:solidFill>
                  <a:schemeClr val="accent2"/>
                </a:solidFill>
              </a:rPr>
              <a:t>Save for </a:t>
            </a:r>
            <a:br>
              <a:rPr lang="en-US" sz="2200" b="1">
                <a:solidFill>
                  <a:schemeClr val="accent2"/>
                </a:solidFill>
              </a:rPr>
            </a:br>
            <a:r>
              <a:rPr lang="en-US" sz="2200" b="1">
                <a:solidFill>
                  <a:schemeClr val="accent2"/>
                </a:solidFill>
              </a:rPr>
              <a:t>college</a:t>
            </a:r>
          </a:p>
        </p:txBody>
      </p:sp>
      <p:pic>
        <p:nvPicPr>
          <p:cNvPr id="42" name="Picture 41">
            <a:extLst>
              <a:ext uri="{FF2B5EF4-FFF2-40B4-BE49-F238E27FC236}">
                <a16:creationId xmlns:a16="http://schemas.microsoft.com/office/drawing/2014/main" id="{7A6BA84D-9BB3-0BC4-3469-66A8E9BAC8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28811" y="3339851"/>
            <a:ext cx="691635" cy="691635"/>
          </a:xfrm>
          <a:prstGeom prst="rect">
            <a:avLst/>
          </a:prstGeom>
        </p:spPr>
      </p:pic>
      <p:pic>
        <p:nvPicPr>
          <p:cNvPr id="43" name="Picture 42">
            <a:extLst>
              <a:ext uri="{FF2B5EF4-FFF2-40B4-BE49-F238E27FC236}">
                <a16:creationId xmlns:a16="http://schemas.microsoft.com/office/drawing/2014/main" id="{4ADD0044-98D0-64DB-C2D4-10C50C7ACEE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66467" y="3339851"/>
            <a:ext cx="691635" cy="691635"/>
          </a:xfrm>
          <a:prstGeom prst="rect">
            <a:avLst/>
          </a:prstGeom>
        </p:spPr>
      </p:pic>
      <p:pic>
        <p:nvPicPr>
          <p:cNvPr id="44" name="Picture 43">
            <a:extLst>
              <a:ext uri="{FF2B5EF4-FFF2-40B4-BE49-F238E27FC236}">
                <a16:creationId xmlns:a16="http://schemas.microsoft.com/office/drawing/2014/main" id="{AF139C4A-5354-EF7B-A263-752FDE00819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192245" y="3340471"/>
            <a:ext cx="693702" cy="693702"/>
          </a:xfrm>
          <a:prstGeom prst="rect">
            <a:avLst/>
          </a:prstGeom>
        </p:spPr>
      </p:pic>
      <p:pic>
        <p:nvPicPr>
          <p:cNvPr id="46" name="Picture 45">
            <a:extLst>
              <a:ext uri="{FF2B5EF4-FFF2-40B4-BE49-F238E27FC236}">
                <a16:creationId xmlns:a16="http://schemas.microsoft.com/office/drawing/2014/main" id="{09629417-8E7C-538A-8E24-FCAB1140EB2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52985" y="3363373"/>
            <a:ext cx="670800" cy="670800"/>
          </a:xfrm>
          <a:prstGeom prst="rect">
            <a:avLst/>
          </a:prstGeom>
        </p:spPr>
      </p:pic>
      <p:pic>
        <p:nvPicPr>
          <p:cNvPr id="47" name="Picture 46">
            <a:extLst>
              <a:ext uri="{FF2B5EF4-FFF2-40B4-BE49-F238E27FC236}">
                <a16:creationId xmlns:a16="http://schemas.microsoft.com/office/drawing/2014/main" id="{44D220EC-13A7-0A2C-100B-4F49E2D3CC8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014130" y="3340471"/>
            <a:ext cx="693702" cy="693702"/>
          </a:xfrm>
          <a:prstGeom prst="rect">
            <a:avLst/>
          </a:prstGeom>
        </p:spPr>
      </p:pic>
      <p:cxnSp>
        <p:nvCxnSpPr>
          <p:cNvPr id="2" name="Straight Connector 1">
            <a:extLst>
              <a:ext uri="{FF2B5EF4-FFF2-40B4-BE49-F238E27FC236}">
                <a16:creationId xmlns:a16="http://schemas.microsoft.com/office/drawing/2014/main" id="{59183F16-7628-9745-296A-B1023EAF16A7}"/>
              </a:ext>
              <a:ext uri="{C183D7F6-B498-43B3-948B-1728B52AA6E4}">
                <adec:decorative xmlns:adec="http://schemas.microsoft.com/office/drawing/2017/decorative" val="1"/>
              </a:ext>
            </a:extLst>
          </p:cNvPr>
          <p:cNvCxnSpPr>
            <a:cxnSpLocks/>
          </p:cNvCxnSpPr>
          <p:nvPr/>
        </p:nvCxnSpPr>
        <p:spPr>
          <a:xfrm>
            <a:off x="4388464" y="2338467"/>
            <a:ext cx="0" cy="326785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842FCAC3-FF97-31C1-47EA-853D747692A8}"/>
              </a:ext>
            </a:extLst>
          </p:cNvPr>
          <p:cNvSpPr txBox="1">
            <a:spLocks/>
          </p:cNvSpPr>
          <p:nvPr/>
        </p:nvSpPr>
        <p:spPr>
          <a:xfrm>
            <a:off x="4526094" y="2443925"/>
            <a:ext cx="3745270"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Mid-term</a:t>
            </a:r>
          </a:p>
        </p:txBody>
      </p:sp>
      <p:sp>
        <p:nvSpPr>
          <p:cNvPr id="6" name="TextBox 5">
            <a:extLst>
              <a:ext uri="{FF2B5EF4-FFF2-40B4-BE49-F238E27FC236}">
                <a16:creationId xmlns:a16="http://schemas.microsoft.com/office/drawing/2014/main" id="{D36F8B08-03D8-CC84-3423-E2E4E9E64723}"/>
              </a:ext>
            </a:extLst>
          </p:cNvPr>
          <p:cNvSpPr txBox="1"/>
          <p:nvPr/>
        </p:nvSpPr>
        <p:spPr>
          <a:xfrm>
            <a:off x="6366292" y="4170279"/>
            <a:ext cx="1792248" cy="1354217"/>
          </a:xfrm>
          <a:prstGeom prst="rect">
            <a:avLst/>
          </a:prstGeom>
          <a:noFill/>
          <a:ln>
            <a:noFill/>
          </a:ln>
        </p:spPr>
        <p:txBody>
          <a:bodyPr wrap="square" lIns="0" tIns="0" rIns="0" bIns="0" rtlCol="0" anchor="t" anchorCtr="0">
            <a:spAutoFit/>
          </a:bodyPr>
          <a:lstStyle/>
          <a:p>
            <a:pPr algn="ctr"/>
            <a:r>
              <a:rPr lang="en-US" sz="2200" b="1" dirty="0">
                <a:solidFill>
                  <a:schemeClr val="accent2"/>
                </a:solidFill>
              </a:rPr>
              <a:t>Pay off</a:t>
            </a:r>
            <a:br>
              <a:rPr lang="en-US" sz="2200" b="1" dirty="0">
                <a:solidFill>
                  <a:schemeClr val="accent2"/>
                </a:solidFill>
              </a:rPr>
            </a:br>
            <a:r>
              <a:rPr lang="en-US" sz="2200" b="1" dirty="0">
                <a:solidFill>
                  <a:schemeClr val="accent2"/>
                </a:solidFill>
              </a:rPr>
              <a:t>debt</a:t>
            </a:r>
            <a:br>
              <a:rPr lang="en-US" sz="2200" b="1" dirty="0">
                <a:solidFill>
                  <a:schemeClr val="accent2"/>
                </a:solidFill>
              </a:rPr>
            </a:br>
            <a:r>
              <a:rPr lang="en-US" sz="2200" b="1" dirty="0">
                <a:solidFill>
                  <a:schemeClr val="accent2"/>
                </a:solidFill>
              </a:rPr>
              <a:t>(student loans)</a:t>
            </a:r>
          </a:p>
        </p:txBody>
      </p:sp>
      <p:pic>
        <p:nvPicPr>
          <p:cNvPr id="7" name="Picture 6">
            <a:extLst>
              <a:ext uri="{FF2B5EF4-FFF2-40B4-BE49-F238E27FC236}">
                <a16:creationId xmlns:a16="http://schemas.microsoft.com/office/drawing/2014/main" id="{A4AA4237-920A-BFC2-E9A0-2E018B8DAE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49381" y="3339851"/>
            <a:ext cx="691635" cy="691635"/>
          </a:xfrm>
          <a:prstGeom prst="rect">
            <a:avLst/>
          </a:prstGeom>
        </p:spPr>
      </p:pic>
    </p:spTree>
    <p:extLst>
      <p:ext uri="{BB962C8B-B14F-4D97-AF65-F5344CB8AC3E}">
        <p14:creationId xmlns:p14="http://schemas.microsoft.com/office/powerpoint/2010/main" val="558464802"/>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2CF791-72EB-4590-992F-DF2B5DDEEBCC}">
  <ds:schemaRefs>
    <ds:schemaRef ds:uri="http://schemas.microsoft.com/sharepoint/v3/contenttype/forms"/>
  </ds:schemaRefs>
</ds:datastoreItem>
</file>

<file path=customXml/itemProps2.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237B1D1-07AD-4763-B06A-62C0C89B1721}">
  <ds:schemaRefs>
    <ds:schemaRef ds:uri="1e799f96-6f5a-4369-b061-30fe90bb4870"/>
    <ds:schemaRef ds:uri="8e93f4bb-cec1-4d97-b794-672f6d017c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1454</TotalTime>
  <Words>8445</Words>
  <Application>Microsoft Office PowerPoint</Application>
  <PresentationFormat>Widescreen</PresentationFormat>
  <Paragraphs>668</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Cambria Math</vt:lpstr>
      <vt:lpstr>Courier New</vt:lpstr>
      <vt:lpstr>Georgia</vt:lpstr>
      <vt:lpstr>2_Office Theme</vt:lpstr>
      <vt:lpstr>Instructions for speakers</vt:lpstr>
      <vt:lpstr>Personal Finance 101</vt:lpstr>
      <vt:lpstr>Important information</vt:lpstr>
      <vt:lpstr>PowerPoint Presentation</vt:lpstr>
      <vt:lpstr>Your financial professional</vt:lpstr>
      <vt:lpstr>PowerPoint Presentation</vt:lpstr>
      <vt:lpstr>How financially well are you?</vt:lpstr>
      <vt:lpstr>One Way to Measure  Financial Health</vt:lpstr>
      <vt:lpstr>What are your financial goals?</vt:lpstr>
      <vt:lpstr>Budgeting</vt:lpstr>
      <vt:lpstr>Track your expenses</vt:lpstr>
      <vt:lpstr>PowerPoint Presentation</vt:lpstr>
      <vt:lpstr>To create a budget using the 50/30/20 rule: </vt:lpstr>
      <vt:lpstr>Savings</vt:lpstr>
      <vt:lpstr>Keys to saving: </vt:lpstr>
      <vt:lpstr>Debt</vt:lpstr>
      <vt:lpstr>Consider  future debt</vt:lpstr>
      <vt:lpstr>Calculate your  debt-to-income (DTI) ratio</vt:lpstr>
      <vt:lpstr>Assess your debt</vt:lpstr>
      <vt:lpstr>Make a plan to pay off debt</vt:lpstr>
      <vt:lpstr>The debt avalanche method</vt:lpstr>
      <vt:lpstr>The debt snowball method</vt:lpstr>
      <vt:lpstr>Can you pay off debt  while saving for the future? </vt:lpstr>
      <vt:lpstr>PowerPoint Presentation</vt:lpstr>
      <vt:lpstr>What is a good credit score?</vt:lpstr>
      <vt:lpstr>What’s in a credit score? </vt:lpstr>
      <vt:lpstr>How to check your credit score</vt:lpstr>
      <vt:lpstr>7 ways to raise your credit score</vt:lpstr>
      <vt:lpstr>Build credit  with limited history</vt:lpstr>
      <vt:lpstr>How to dispute errors:</vt:lpstr>
      <vt:lpstr>Take action</vt:lpstr>
      <vt:lpstr>Take action</vt:lpstr>
      <vt:lpstr>Take action</vt:lpstr>
      <vt:lpstr>Q&amp;A</vt:lpstr>
      <vt:lpstr>We’re here to help  &lt;Presenter name&gt; &lt;Presenter job title&gt; &lt;Presenter email address&gt; &lt;Presenter phone number&gt;</vt:lpstr>
      <vt:lpstr>We’re here to help</vt:lpstr>
      <vt:lpstr>We’re here to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21</cp:revision>
  <dcterms:created xsi:type="dcterms:W3CDTF">2022-11-01T14:02:10Z</dcterms:created>
  <dcterms:modified xsi:type="dcterms:W3CDTF">2024-02-16T11:15:32Z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2023-01-11T17:02:18Z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adb956dd-940b-4e8a-91bb-20f28b2a9b0a</vt:lpwstr>
  </property>
  <property fmtid="{D5CDD505-2E9C-101B-9397-08002B2CF9AE}" pid="10" name="MSIP_Label_92ea8e88-16c4-4b55-a945-7bd6248db4bf_ContentBits">
    <vt:lpwstr>0</vt:lpwstr>
  </property>
</Properties>
</file>