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2"/>
  </p:notesMasterIdLst>
  <p:sldIdLst>
    <p:sldId id="420" r:id="rId5"/>
    <p:sldId id="256" r:id="rId6"/>
    <p:sldId id="265" r:id="rId7"/>
    <p:sldId id="378" r:id="rId8"/>
    <p:sldId id="417" r:id="rId9"/>
    <p:sldId id="258" r:id="rId10"/>
    <p:sldId id="463" r:id="rId11"/>
    <p:sldId id="480" r:id="rId12"/>
    <p:sldId id="260" r:id="rId13"/>
    <p:sldId id="449" r:id="rId14"/>
    <p:sldId id="477" r:id="rId15"/>
    <p:sldId id="425" r:id="rId16"/>
    <p:sldId id="467" r:id="rId17"/>
    <p:sldId id="492" r:id="rId18"/>
    <p:sldId id="471" r:id="rId19"/>
    <p:sldId id="470" r:id="rId20"/>
    <p:sldId id="454" r:id="rId21"/>
    <p:sldId id="472" r:id="rId22"/>
    <p:sldId id="479" r:id="rId23"/>
    <p:sldId id="473" r:id="rId24"/>
    <p:sldId id="482" r:id="rId25"/>
    <p:sldId id="481" r:id="rId26"/>
    <p:sldId id="474" r:id="rId27"/>
    <p:sldId id="469" r:id="rId28"/>
    <p:sldId id="493" r:id="rId29"/>
    <p:sldId id="475" r:id="rId30"/>
    <p:sldId id="486" r:id="rId31"/>
    <p:sldId id="476" r:id="rId32"/>
    <p:sldId id="487" r:id="rId33"/>
    <p:sldId id="488" r:id="rId34"/>
    <p:sldId id="428" r:id="rId35"/>
    <p:sldId id="465" r:id="rId36"/>
    <p:sldId id="466" r:id="rId37"/>
    <p:sldId id="395" r:id="rId38"/>
    <p:sldId id="491" r:id="rId39"/>
    <p:sldId id="489" r:id="rId40"/>
    <p:sldId id="49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32" userDrawn="1">
          <p15:clr>
            <a:srgbClr val="A4A3A4"/>
          </p15:clr>
        </p15:guide>
        <p15:guide id="2" pos="7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0A5C34-8099-D5C1-9961-7E5CA22BB349}" name="Guest User" initials="GU" userId="S::urn:spo:anon#b8721d50356ac2d51b9784b33416b79d8d33b4ded1a5797238d056d4d9499633::" providerId="AD"/>
  <p188:author id="{6F34CD4E-7F89-84B9-584C-639625721826}" name="Miller, Tracy" initials="MT" userId="S::millt49@nationwide.com::f6dc9783-ab63-4c5c-9922-f9b5911ff5b4" providerId="AD"/>
  <p188:author id="{67D0FC51-512F-0677-37D5-EA68EEE800B6}" name="Guest User" initials="GU" userId="S::urn:spo:anon#66b5d5b386b7e24b9e014db38d0a3604a89fdb672e784659542d6777b326f69e::" providerId="AD"/>
  <p188:author id="{F321257B-A92C-49C2-8448-AEFA223F1395}" name="Tomblin, Julie S" initials="TJS" userId="S::tomblj1@nationwide.com::bb90851c-a0d5-4ff0-ab59-b1112db48d0b" providerId="AD"/>
  <p188:author id="{F7836D86-D744-199E-BDF9-AC0A01C30535}" name="Guest User" initials="GU" userId="S::urn:spo:anon#a67cac845c7a10e1009c1dcafdcdaa2d65e7de65a2f0dedeb60262229aab3c87::" providerId="AD"/>
  <p188:author id="{C2423F87-38C7-EE74-B7B1-332729CDB7B9}" name="Guest User" initials="GU" userId="S::urn:spo:anon#79b2435b8bd9667bc9b4cf2a7363772c417a9ef2f6870011274a3c3cb9122bf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31A4D"/>
    <a:srgbClr val="000000"/>
    <a:srgbClr val="6ECFB2"/>
    <a:srgbClr val="8CC8E9"/>
    <a:srgbClr val="0047BB"/>
    <a:srgbClr val="008574"/>
    <a:srgbClr val="1F74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53"/>
    <p:restoredTop sz="93792" autoAdjust="0"/>
  </p:normalViewPr>
  <p:slideViewPr>
    <p:cSldViewPr snapToGrid="0">
      <p:cViewPr varScale="1">
        <p:scale>
          <a:sx n="114" d="100"/>
          <a:sy n="114" d="100"/>
        </p:scale>
        <p:origin x="372" y="102"/>
      </p:cViewPr>
      <p:guideLst>
        <p:guide orient="horz" pos="3432"/>
        <p:guide pos="768"/>
      </p:guideLst>
    </p:cSldViewPr>
  </p:slideViewPr>
  <p:notesTextViewPr>
    <p:cViewPr>
      <p:scale>
        <a:sx n="100" d="100"/>
        <a:sy n="100" d="100"/>
      </p:scale>
      <p:origin x="0" y="0"/>
    </p:cViewPr>
  </p:notesTextViewPr>
  <p:notesViewPr>
    <p:cSldViewPr snapToGrid="0">
      <p:cViewPr varScale="1">
        <p:scale>
          <a:sx n="91" d="100"/>
          <a:sy n="91" d="100"/>
        </p:scale>
        <p:origin x="4096"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Amount</c:v>
                </c:pt>
              </c:strCache>
            </c:strRef>
          </c:tx>
          <c:dPt>
            <c:idx val="0"/>
            <c:bubble3D val="0"/>
            <c:spPr>
              <a:solidFill>
                <a:schemeClr val="tx1"/>
              </a:solidFill>
              <a:ln w="19050">
                <a:noFill/>
              </a:ln>
              <a:effectLst/>
            </c:spPr>
            <c:extLst>
              <c:ext xmlns:c16="http://schemas.microsoft.com/office/drawing/2014/chart" uri="{C3380CC4-5D6E-409C-BE32-E72D297353CC}">
                <c16:uniqueId val="{00000001-2DC3-804A-91EF-6FE70A82AB42}"/>
              </c:ext>
            </c:extLst>
          </c:dPt>
          <c:dPt>
            <c:idx val="1"/>
            <c:bubble3D val="0"/>
            <c:spPr>
              <a:solidFill>
                <a:schemeClr val="tx2"/>
              </a:solidFill>
              <a:ln w="19050">
                <a:noFill/>
              </a:ln>
              <a:effectLst/>
            </c:spPr>
            <c:extLst>
              <c:ext xmlns:c16="http://schemas.microsoft.com/office/drawing/2014/chart" uri="{C3380CC4-5D6E-409C-BE32-E72D297353CC}">
                <c16:uniqueId val="{00000003-2DC3-804A-91EF-6FE70A82AB42}"/>
              </c:ext>
            </c:extLst>
          </c:dPt>
          <c:dPt>
            <c:idx val="2"/>
            <c:bubble3D val="0"/>
            <c:spPr>
              <a:solidFill>
                <a:schemeClr val="accent2"/>
              </a:solidFill>
              <a:ln w="19050">
                <a:noFill/>
              </a:ln>
              <a:effectLst/>
            </c:spPr>
            <c:extLst>
              <c:ext xmlns:c16="http://schemas.microsoft.com/office/drawing/2014/chart" uri="{C3380CC4-5D6E-409C-BE32-E72D297353CC}">
                <c16:uniqueId val="{00000005-2DC3-804A-91EF-6FE70A82AB42}"/>
              </c:ext>
            </c:extLst>
          </c:dPt>
          <c:cat>
            <c:strRef>
              <c:f>Sheet1!$A$2:$A$4</c:f>
              <c:strCache>
                <c:ptCount val="3"/>
                <c:pt idx="0">
                  <c:v>Needs</c:v>
                </c:pt>
                <c:pt idx="1">
                  <c:v>Wants</c:v>
                </c:pt>
                <c:pt idx="2">
                  <c:v>Savings</c:v>
                </c:pt>
              </c:strCache>
            </c:strRef>
          </c:cat>
          <c:val>
            <c:numRef>
              <c:f>Sheet1!$B$2:$B$4</c:f>
              <c:numCache>
                <c:formatCode>General</c:formatCode>
                <c:ptCount val="3"/>
                <c:pt idx="0">
                  <c:v>50</c:v>
                </c:pt>
                <c:pt idx="1">
                  <c:v>30</c:v>
                </c:pt>
                <c:pt idx="2">
                  <c:v>20</c:v>
                </c:pt>
              </c:numCache>
            </c:numRef>
          </c:val>
          <c:extLst>
            <c:ext xmlns:c16="http://schemas.microsoft.com/office/drawing/2014/chart" uri="{C3380CC4-5D6E-409C-BE32-E72D297353CC}">
              <c16:uniqueId val="{00000006-2DC3-804A-91EF-6FE70A82AB42}"/>
            </c:ext>
          </c:extLst>
        </c:ser>
        <c:dLbls>
          <c:showLegendKey val="0"/>
          <c:showVal val="0"/>
          <c:showCatName val="0"/>
          <c:showSerName val="0"/>
          <c:showPercent val="0"/>
          <c:showBubbleSize val="0"/>
          <c:showLeaderLines val="1"/>
        </c:dLbls>
        <c:firstSliceAng val="344"/>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c:v>
                </c:pt>
              </c:strCache>
            </c:strRef>
          </c:tx>
          <c:dPt>
            <c:idx val="0"/>
            <c:bubble3D val="0"/>
            <c:spPr>
              <a:solidFill>
                <a:srgbClr val="8CC8E9"/>
              </a:solidFill>
              <a:ln w="19050">
                <a:noFill/>
              </a:ln>
              <a:effectLst/>
            </c:spPr>
            <c:extLst>
              <c:ext xmlns:c16="http://schemas.microsoft.com/office/drawing/2014/chart" uri="{C3380CC4-5D6E-409C-BE32-E72D297353CC}">
                <c16:uniqueId val="{00000005-DABA-5845-B109-5B291D800A4D}"/>
              </c:ext>
            </c:extLst>
          </c:dPt>
          <c:dPt>
            <c:idx val="1"/>
            <c:bubble3D val="0"/>
            <c:spPr>
              <a:solidFill>
                <a:srgbClr val="1F74DB"/>
              </a:solidFill>
              <a:ln w="19050">
                <a:noFill/>
              </a:ln>
              <a:effectLst/>
            </c:spPr>
            <c:extLst>
              <c:ext xmlns:c16="http://schemas.microsoft.com/office/drawing/2014/chart" uri="{C3380CC4-5D6E-409C-BE32-E72D297353CC}">
                <c16:uniqueId val="{00000004-DABA-5845-B109-5B291D800A4D}"/>
              </c:ext>
            </c:extLst>
          </c:dPt>
          <c:dPt>
            <c:idx val="2"/>
            <c:bubble3D val="0"/>
            <c:spPr>
              <a:solidFill>
                <a:schemeClr val="bg2">
                  <a:lumMod val="75000"/>
                </a:schemeClr>
              </a:solidFill>
              <a:ln w="19050">
                <a:noFill/>
              </a:ln>
              <a:effectLst/>
            </c:spPr>
            <c:extLst>
              <c:ext xmlns:c16="http://schemas.microsoft.com/office/drawing/2014/chart" uri="{C3380CC4-5D6E-409C-BE32-E72D297353CC}">
                <c16:uniqueId val="{00000003-DABA-5845-B109-5B291D800A4D}"/>
              </c:ext>
            </c:extLst>
          </c:dPt>
          <c:dPt>
            <c:idx val="3"/>
            <c:bubble3D val="0"/>
            <c:spPr>
              <a:solidFill>
                <a:schemeClr val="tx2"/>
              </a:solidFill>
              <a:ln w="19050">
                <a:noFill/>
              </a:ln>
              <a:effectLst/>
            </c:spPr>
            <c:extLst>
              <c:ext xmlns:c16="http://schemas.microsoft.com/office/drawing/2014/chart" uri="{C3380CC4-5D6E-409C-BE32-E72D297353CC}">
                <c16:uniqueId val="{00000002-DABA-5845-B109-5B291D800A4D}"/>
              </c:ext>
            </c:extLst>
          </c:dPt>
          <c:dPt>
            <c:idx val="4"/>
            <c:bubble3D val="0"/>
            <c:spPr>
              <a:solidFill>
                <a:schemeClr val="tx1"/>
              </a:solidFill>
              <a:ln w="19050">
                <a:noFill/>
              </a:ln>
              <a:effectLst/>
            </c:spPr>
            <c:extLst>
              <c:ext xmlns:c16="http://schemas.microsoft.com/office/drawing/2014/chart" uri="{C3380CC4-5D6E-409C-BE32-E72D297353CC}">
                <c16:uniqueId val="{00000001-DABA-5845-B109-5B291D800A4D}"/>
              </c:ext>
            </c:extLst>
          </c:dPt>
          <c:cat>
            <c:strRef>
              <c:f>Sheet1!$A$2:$A$6</c:f>
              <c:strCache>
                <c:ptCount val="5"/>
                <c:pt idx="0">
                  <c:v>New Credit</c:v>
                </c:pt>
                <c:pt idx="1">
                  <c:v>Length of Credit History</c:v>
                </c:pt>
                <c:pt idx="2">
                  <c:v>Credit Mix</c:v>
                </c:pt>
                <c:pt idx="3">
                  <c:v>Payment History</c:v>
                </c:pt>
                <c:pt idx="4">
                  <c:v>Amounts Owed</c:v>
                </c:pt>
              </c:strCache>
            </c:strRef>
          </c:cat>
          <c:val>
            <c:numRef>
              <c:f>Sheet1!$B$2:$B$6</c:f>
              <c:numCache>
                <c:formatCode>General</c:formatCode>
                <c:ptCount val="5"/>
                <c:pt idx="0">
                  <c:v>10</c:v>
                </c:pt>
                <c:pt idx="1">
                  <c:v>15</c:v>
                </c:pt>
                <c:pt idx="2">
                  <c:v>10</c:v>
                </c:pt>
                <c:pt idx="3">
                  <c:v>35</c:v>
                </c:pt>
                <c:pt idx="4">
                  <c:v>30</c:v>
                </c:pt>
              </c:numCache>
            </c:numRef>
          </c:val>
          <c:extLst>
            <c:ext xmlns:c16="http://schemas.microsoft.com/office/drawing/2014/chart" uri="{C3380CC4-5D6E-409C-BE32-E72D297353CC}">
              <c16:uniqueId val="{00000000-DABA-5845-B109-5B291D800A4D}"/>
            </c:ext>
          </c:extLst>
        </c:ser>
        <c:dLbls>
          <c:showLegendKey val="0"/>
          <c:showVal val="0"/>
          <c:showCatName val="0"/>
          <c:showSerName val="0"/>
          <c:showPercent val="0"/>
          <c:showBubbleSize val="0"/>
          <c:showLeaderLines val="1"/>
        </c:dLbls>
        <c:firstSliceAng val="31"/>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585A84FC-3C2A-4E12-AB47-FDA93F9E49DD}"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017EC0-A253-4597-A6B1-1C01674A0538}" type="slidenum">
              <a:rPr lang="en-US" smtClean="0"/>
              <a:t>‹#›</a:t>
            </a:fld>
            <a:endParaRPr lang="en-US"/>
          </a:p>
        </p:txBody>
      </p:sp>
    </p:spTree>
    <p:extLst>
      <p:ext uri="{BB962C8B-B14F-4D97-AF65-F5344CB8AC3E}">
        <p14:creationId xmlns:p14="http://schemas.microsoft.com/office/powerpoint/2010/main" val="426781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nvestopedia.com/ask/answers/081214/whats-considered-be-good-debttoincome-dti-ratio.asp"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investopedia.com/terms/d/dti.asp"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0300" y="296863"/>
            <a:ext cx="4597400" cy="2586037"/>
          </a:xfrm>
        </p:spPr>
      </p:sp>
      <p:sp>
        <p:nvSpPr>
          <p:cNvPr id="3" name="Notes Placeholder 2"/>
          <p:cNvSpPr>
            <a:spLocks noGrp="1"/>
          </p:cNvSpPr>
          <p:nvPr>
            <p:ph type="body" idx="1"/>
          </p:nvPr>
        </p:nvSpPr>
        <p:spPr>
          <a:xfrm>
            <a:off x="685800" y="3028949"/>
            <a:ext cx="5486400" cy="36004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Revise estas instrucciones y elimine esta dispositiva antes de la presentación.</a:t>
            </a:r>
          </a:p>
        </p:txBody>
      </p:sp>
    </p:spTree>
    <p:extLst>
      <p:ext uri="{BB962C8B-B14F-4D97-AF65-F5344CB8AC3E}">
        <p14:creationId xmlns:p14="http://schemas.microsoft.com/office/powerpoint/2010/main" val="121584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MX" dirty="0">
                <a:latin typeface="+mn-lt"/>
              </a:rPr>
              <a:t>Hablemos acerca del primer hábito: establecer un presupuesto, lo cual es una de las medidas más importantes que puedes tomar para tu bienestar financiero. Piensa en este como un plan de gastos que te da control de tu dinero y te prepara para el éxito. Te ayuda a llevar un registro de tus ingresos y gastos, decidir dónde gastar tu dinero y ahorrarlo o gastarlo en lo que más importa.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algn="l"/>
            <a:r>
              <a:rPr lang="es-MX" b="0" i="0" dirty="0">
                <a:solidFill>
                  <a:srgbClr val="222222"/>
                </a:solidFill>
                <a:latin typeface="+mn-lt"/>
              </a:rPr>
              <a:t>Tu plan de gastos te permitirá:</a:t>
            </a:r>
          </a:p>
          <a:p>
            <a:pPr algn="l">
              <a:buFont typeface="Arial" panose="020B0604020202020204" pitchFamily="34" charset="0"/>
              <a:buChar char="•"/>
            </a:pPr>
            <a:r>
              <a:rPr lang="es-MX" b="0" i="0" dirty="0">
                <a:solidFill>
                  <a:srgbClr val="222222"/>
                </a:solidFill>
                <a:latin typeface="+mn-lt"/>
              </a:rPr>
              <a:t>Ver en qué gastas tu dinero cada mes, para que puedas priorizar cómo gastarlo y ahorrar para tus objetivos financieros</a:t>
            </a:r>
          </a:p>
          <a:p>
            <a:pPr>
              <a:buFont typeface="Arial" panose="020B0604020202020204" pitchFamily="34" charset="0"/>
              <a:buChar char="•"/>
            </a:pPr>
            <a:r>
              <a:rPr lang="es-MX" b="0" i="0" dirty="0">
                <a:solidFill>
                  <a:srgbClr val="222222"/>
                </a:solidFill>
                <a:latin typeface="+mn-lt"/>
              </a:rPr>
              <a:t>Encontrar gastos que puedes reducir para dejar más espacio para ahorrar</a:t>
            </a:r>
          </a:p>
          <a:p>
            <a:pPr algn="l">
              <a:buFont typeface="Arial" panose="020B0604020202020204" pitchFamily="34" charset="0"/>
              <a:buChar char="•"/>
            </a:pPr>
            <a:r>
              <a:rPr lang="es-MX" b="0" i="0" dirty="0">
                <a:solidFill>
                  <a:srgbClr val="222222"/>
                </a:solidFill>
                <a:latin typeface="+mn-lt"/>
              </a:rPr>
              <a:t>Crear categorías para reservar dinero para objetivos y compras mayores, como el retiro, un fondo para la universidad de tu hijo o vacaciones</a:t>
            </a:r>
          </a:p>
        </p:txBody>
      </p:sp>
      <p:sp>
        <p:nvSpPr>
          <p:cNvPr id="4" name="Slide Number Placeholder 3"/>
          <p:cNvSpPr>
            <a:spLocks noGrp="1"/>
          </p:cNvSpPr>
          <p:nvPr>
            <p:ph type="sldNum" sz="quarter" idx="5"/>
          </p:nvPr>
        </p:nvSpPr>
        <p:spPr/>
        <p:txBody>
          <a:bodyPr/>
          <a:lstStyle/>
          <a:p>
            <a:fld id="{C4017EC0-A253-4597-A6B1-1C01674A0538}" type="slidenum">
              <a:rPr lang="en-US" smtClean="0"/>
              <a:t>10</a:t>
            </a:fld>
            <a:endParaRPr lang="en-US"/>
          </a:p>
        </p:txBody>
      </p:sp>
    </p:spTree>
    <p:extLst>
      <p:ext uri="{BB962C8B-B14F-4D97-AF65-F5344CB8AC3E}">
        <p14:creationId xmlns:p14="http://schemas.microsoft.com/office/powerpoint/2010/main" val="2897946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latin typeface="+mn-lt"/>
                <a:ea typeface="Times New Roman" panose="02020603050405020304" pitchFamily="18" charset="0"/>
                <a:cs typeface="Calibri" panose="020F0502020204030204" pitchFamily="34" charset="0"/>
              </a:rPr>
              <a:t>Primero, necesitas llevar un registro de tus gastos para saber dónde gastas tu dinero. Documentar tus gastos y ahorros durante algunas semanas creará conciencia de cómo estás usando actualmente tus ingresos. Por ejemplo, puede sorprenderte cuánto estás gastando en hábitos pequeños, como comprar café cada día o salir a almorzar. </a:t>
            </a:r>
          </a:p>
          <a:p>
            <a:endParaRPr lang="en-US" sz="1200" dirty="0">
              <a:effectLst/>
              <a:latin typeface="+mn-lt"/>
              <a:cs typeface="Calibri" panose="020F0502020204030204" pitchFamily="34" charset="0"/>
            </a:endParaRPr>
          </a:p>
          <a:p>
            <a:r>
              <a:rPr lang="es-MX" sz="1200" dirty="0">
                <a:latin typeface="+mn-lt"/>
                <a:cs typeface="Calibri" panose="020F0502020204030204" pitchFamily="34" charset="0"/>
              </a:rPr>
              <a:t>Puedes crear un gráfico simple en una hoja de cálculo o en un papel, como el que se muestra aquí. También hay aplicaciones que pueden facilitar este proceso. No podemos recomendar aplicaciones específicas, pero hay algunas gratuitas para elegir. Puedes buscarlas mediante la frase “llevar registro de gastos” en Internet o en la tienda de aplicaciones de tu teléfono celular. </a:t>
            </a:r>
          </a:p>
          <a:p>
            <a:pPr>
              <a:defRPr/>
            </a:pPr>
            <a:endParaRPr lang="en-US" dirty="0">
              <a:latin typeface="+mn-lt"/>
            </a:endParaRPr>
          </a:p>
          <a:p>
            <a:r>
              <a:rPr lang="es-MX" sz="1200" dirty="0">
                <a:latin typeface="+mn-lt"/>
              </a:rPr>
              <a:t>Una vez que tengas un sentido de dónde gastas tu dinero, busca patrones. Por ejemplo: </a:t>
            </a:r>
          </a:p>
          <a:p>
            <a:endParaRPr lang="en-US" sz="1200" dirty="0">
              <a:latin typeface="+mn-lt"/>
            </a:endParaRPr>
          </a:p>
          <a:p>
            <a:pPr marL="171450" indent="-171450">
              <a:buFont typeface="Arial" panose="020B0604020202020204" pitchFamily="34" charset="0"/>
              <a:buChar char="•"/>
            </a:pPr>
            <a:r>
              <a:rPr lang="es-MX" sz="1200" dirty="0">
                <a:latin typeface="+mn-lt"/>
              </a:rPr>
              <a:t>¿Cuánto de tu dinero se gasta en necesidades como vivienda o alimentos? </a:t>
            </a:r>
          </a:p>
          <a:p>
            <a:pPr marL="171450" indent="-171450">
              <a:buFont typeface="Arial" panose="020B0604020202020204" pitchFamily="34" charset="0"/>
              <a:buChar char="•"/>
            </a:pPr>
            <a:r>
              <a:rPr lang="es-MX" sz="1200" dirty="0">
                <a:latin typeface="+mn-lt"/>
              </a:rPr>
              <a:t>¿Cuánto estás gastando en extras, como servicios de streaming o vacaciones? </a:t>
            </a:r>
          </a:p>
          <a:p>
            <a:pPr marL="171450" indent="-171450">
              <a:buFont typeface="Arial" panose="020B0604020202020204" pitchFamily="34" charset="0"/>
              <a:buChar char="•"/>
            </a:pPr>
            <a:r>
              <a:rPr lang="es-MX" sz="1200" dirty="0">
                <a:latin typeface="+mn-lt"/>
              </a:rPr>
              <a:t>¿Cuánto de tu dinero va actualmente para ahorro? </a:t>
            </a:r>
          </a:p>
          <a:p>
            <a:pPr marL="171450" indent="-171450">
              <a:buFont typeface="Arial" panose="020B0604020202020204" pitchFamily="34" charset="0"/>
              <a:buChar char="•"/>
            </a:pPr>
            <a:r>
              <a:rPr lang="es-MX" sz="1200" dirty="0">
                <a:latin typeface="+mn-lt"/>
              </a:rPr>
              <a:t>Por último, ¿observas hábitos que podrían impedir que logres tus objetivos financieros; por ejemplo, hacer compras impulsivas? </a:t>
            </a:r>
          </a:p>
          <a:p>
            <a:pPr>
              <a:defRPr/>
            </a:pPr>
            <a:endParaRPr lang="en-US" dirty="0">
              <a:latin typeface="+mn-lt"/>
            </a:endParaRPr>
          </a:p>
          <a:p>
            <a:endParaRPr lang="en-US" sz="1200" dirty="0">
              <a:effectLst/>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11</a:t>
            </a:fld>
            <a:endParaRPr lang="en-US"/>
          </a:p>
        </p:txBody>
      </p:sp>
    </p:spTree>
    <p:extLst>
      <p:ext uri="{BB962C8B-B14F-4D97-AF65-F5344CB8AC3E}">
        <p14:creationId xmlns:p14="http://schemas.microsoft.com/office/powerpoint/2010/main" val="3200086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latin typeface="+mn-lt"/>
              </a:rPr>
              <a:t>Enseguida, puedes comenzar a dar prioridad a cómo </a:t>
            </a:r>
            <a:r>
              <a:rPr lang="es-MX" sz="1200" b="1" dirty="0">
                <a:latin typeface="+mn-lt"/>
              </a:rPr>
              <a:t>quieres</a:t>
            </a:r>
            <a:r>
              <a:rPr lang="es-MX" sz="1200" dirty="0">
                <a:latin typeface="+mn-lt"/>
              </a:rPr>
              <a:t> gastar tu dinero. Aunque hay diferentes formas de dividir tu presupuesto, una de las más comunes se llama la regla 50/30/20. Para usarla, piensa en gastar </a:t>
            </a:r>
            <a:r>
              <a:rPr lang="es-MX" sz="1200" b="0" i="0" dirty="0">
                <a:solidFill>
                  <a:srgbClr val="222222"/>
                </a:solidFill>
                <a:latin typeface="+mn-lt"/>
              </a:rPr>
              <a:t>50 % de tus ingresos en necesidades como vivienda y alimentos, 30 % en deseos como entretenimiento y 20 % en ahorros como un fondo de emergencia, fondo universitario o cuenta de retiro.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mn-lt"/>
            </a:endParaRPr>
          </a:p>
          <a:p>
            <a:endParaRPr lang="en-US" sz="1200" b="0" i="0" dirty="0">
              <a:solidFill>
                <a:srgbClr val="222222"/>
              </a:solidFill>
              <a:effectLst/>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12</a:t>
            </a:fld>
            <a:endParaRPr lang="en-US"/>
          </a:p>
        </p:txBody>
      </p:sp>
    </p:spTree>
    <p:extLst>
      <p:ext uri="{BB962C8B-B14F-4D97-AF65-F5344CB8AC3E}">
        <p14:creationId xmlns:p14="http://schemas.microsoft.com/office/powerpoint/2010/main" val="1269027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s-MX" b="0" i="0" dirty="0">
                <a:solidFill>
                  <a:srgbClr val="222222"/>
                </a:solidFill>
                <a:latin typeface="+mn-lt"/>
              </a:rPr>
              <a:t>Para crear un presupuesto con la regla 50/30/20: </a:t>
            </a:r>
          </a:p>
          <a:p>
            <a:pPr algn="l">
              <a:buFont typeface="+mj-lt"/>
              <a:buAutoNum type="arabicPeriod"/>
            </a:pPr>
            <a:endParaRPr lang="en-US" b="0" i="0" dirty="0">
              <a:solidFill>
                <a:srgbClr val="22222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s-MX" b="0" i="0" dirty="0">
                <a:solidFill>
                  <a:srgbClr val="222222"/>
                </a:solidFill>
                <a:latin typeface="+mn-lt"/>
              </a:rPr>
              <a:t>Haz una lista de tus ingresos y gastos mensuales. Puedes usar nuestra hoja de cálculo de presupuesto, mostrada aquí. </a:t>
            </a:r>
            <a:r>
              <a:rPr lang="es-MX" dirty="0">
                <a:latin typeface="+mn-lt"/>
              </a:rPr>
              <a:t>Al final del seminario te diremos dónde puedes tener acceso a la hoja de cálculo. También puedes usar una hoja de cálculo o una aplicación para presupuestos, lo que funcione mejor para ti. </a:t>
            </a:r>
          </a:p>
          <a:p>
            <a:pPr>
              <a:buFont typeface="+mj-lt"/>
              <a:buAutoNum type="arabicPeriod"/>
              <a:defRPr/>
            </a:pPr>
            <a:endParaRPr lang="en-US" b="0" i="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s-MX" b="0" i="0" dirty="0">
                <a:solidFill>
                  <a:schemeClr val="tx1"/>
                </a:solidFill>
                <a:latin typeface="+mn-lt"/>
              </a:rPr>
              <a:t> </a:t>
            </a:r>
            <a:r>
              <a:rPr lang="es-MX" b="0" i="0" dirty="0">
                <a:latin typeface="+mn-lt"/>
              </a:rPr>
              <a:t>Coloca cada dólar de tus ingresos en una categoría, como servicios públicos, fondo de emergencia y restaurantes.</a:t>
            </a:r>
            <a:r>
              <a:rPr lang="es-MX" b="0" i="0" dirty="0">
                <a:solidFill>
                  <a:srgbClr val="222222"/>
                </a:solidFill>
                <a:latin typeface="+mn-lt"/>
              </a:rPr>
              <a:t> </a:t>
            </a:r>
            <a:r>
              <a:rPr lang="es-MX" sz="1200" b="0" i="0" dirty="0">
                <a:solidFill>
                  <a:srgbClr val="222222"/>
                </a:solidFill>
                <a:latin typeface="+mn-lt"/>
              </a:rPr>
              <a:t>Al asignar cada dólar a una categoría, puedes convertirte en el “jefe” de tu dinero. </a:t>
            </a:r>
            <a:r>
              <a:rPr lang="es-MX" dirty="0">
                <a:latin typeface="+mn-lt"/>
              </a:rPr>
              <a:t>Al principio, podrás necesitar dar una cantidad aproximada para cada categoría. Posteriormente puedes afinar los números. </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0" dirty="0">
              <a:solidFill>
                <a:srgbClr val="22222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MX" sz="1200" b="0" i="0" dirty="0">
                <a:solidFill>
                  <a:srgbClr val="222222"/>
                </a:solidFill>
                <a:latin typeface="+mn-lt"/>
                <a:cs typeface="Calibri" panose="020F0502020204030204" pitchFamily="34" charset="0"/>
              </a:rPr>
              <a:t>&lt;&lt;Mientras haces esto, piensa en formas de poner fin a hábitos poco útiles con el dinero. </a:t>
            </a:r>
            <a:r>
              <a:rPr lang="es-MX" b="0" i="0" dirty="0">
                <a:latin typeface="+mn-lt"/>
                <a:cs typeface="Calibri" panose="020F0502020204030204" pitchFamily="34" charset="0"/>
              </a:rPr>
              <a:t>Por ejemplo, si notaste cuando hiciste un registro de tus gastos que sueles hacer compras impulsivas, podrías crear una categoría para este tipo de gasto</a:t>
            </a:r>
            <a:r>
              <a:rPr lang="es-MX" b="0" i="0" dirty="0">
                <a:solidFill>
                  <a:srgbClr val="222222"/>
                </a:solidFill>
                <a:latin typeface="+mn-lt"/>
                <a:cs typeface="Calibri" panose="020F0502020204030204" pitchFamily="34" charset="0"/>
              </a:rPr>
              <a:t>. Entonces, podrías establecer un límite mensual para esto que aún te permita cumplir tus objetivos financieros. O bien, si te das cuenta que tiendes a tener cobros por mora, puedes eliminar esos cobros, y asignar ese dinero a otras partes de tu presupuesto, al establecer pagos automáticos.&gt;&gt;</a:t>
            </a:r>
          </a:p>
          <a:p>
            <a:pPr>
              <a:buAutoNum type="arabicPeriod"/>
            </a:pPr>
            <a:endParaRPr lang="en-US" b="0" i="0" dirty="0">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MX" dirty="0">
                <a:solidFill>
                  <a:srgbClr val="222222"/>
                </a:solidFill>
                <a:latin typeface="+mn-lt"/>
              </a:rPr>
              <a:t>3. Cuando termines, observa cómo tus gastos se comparan con el objetivo:</a:t>
            </a:r>
            <a:r>
              <a:rPr lang="es-MX" b="0" i="0" dirty="0">
                <a:solidFill>
                  <a:srgbClr val="222222"/>
                </a:solidFill>
                <a:latin typeface="+mn-lt"/>
              </a:rPr>
              <a:t> 50 % para necesidades, 30 % para deseos y 20 % para ahorros. </a:t>
            </a:r>
            <a:r>
              <a:rPr lang="es-MX" dirty="0">
                <a:solidFill>
                  <a:srgbClr val="222222"/>
                </a:solidFill>
                <a:latin typeface="+mn-lt"/>
              </a:rPr>
              <a:t>Haz ajustes para alinear tu gasto lo más cercano posible a estos objetivos. </a:t>
            </a:r>
          </a:p>
          <a:p>
            <a:pPr>
              <a:buFont typeface="+mj-lt"/>
              <a:buNone/>
            </a:pPr>
            <a:endParaRPr lang="en-US" sz="1200" b="0" i="0" dirty="0">
              <a:solidFill>
                <a:srgbClr val="222222"/>
              </a:solidFill>
              <a:effectLst/>
              <a:latin typeface="+mn-lt"/>
            </a:endParaRPr>
          </a:p>
          <a:p>
            <a:pPr>
              <a:buFont typeface="+mj-lt"/>
              <a:buNone/>
            </a:pPr>
            <a:r>
              <a:rPr lang="es-MX" sz="1200" b="0" i="0" dirty="0">
                <a:solidFill>
                  <a:srgbClr val="222222"/>
                </a:solidFill>
                <a:latin typeface="+mn-lt"/>
              </a:rPr>
              <a:t>4. </a:t>
            </a:r>
            <a:r>
              <a:rPr lang="es-MX" dirty="0">
                <a:solidFill>
                  <a:srgbClr val="222222"/>
                </a:solidFill>
                <a:latin typeface="+mn-lt"/>
              </a:rPr>
              <a:t>Una vez que hayas creado tu presupuesto, revísalo cada mes y actualízalo según sea necesario.</a:t>
            </a:r>
            <a:r>
              <a:rPr lang="es-MX" b="0" i="0" dirty="0">
                <a:solidFill>
                  <a:srgbClr val="222222"/>
                </a:solidFill>
                <a:latin typeface="+mn-lt"/>
              </a:rPr>
              <a:t> Este es un documento vivo que puedes cambiar a través del tiempo. </a:t>
            </a:r>
            <a:r>
              <a:rPr lang="es-MX" dirty="0">
                <a:solidFill>
                  <a:srgbClr val="222222"/>
                </a:solidFill>
                <a:latin typeface="+mn-lt"/>
              </a:rPr>
              <a:t>Por ejemplo, puedes ajustar las cantidades para cada categoría a medida que adquieras un mejor sentido de cuánto requiere cada una. Y cuando cambien tus ingresos, gastos y prioridades, puedes adaptar tu presupuesto para que corresponda.</a:t>
            </a:r>
          </a:p>
          <a:p>
            <a:pPr>
              <a:buFont typeface="+mj-lt"/>
              <a:buNone/>
            </a:pPr>
            <a:endParaRPr lang="en-US" b="0" i="0" dirty="0">
              <a:solidFill>
                <a:srgbClr val="222222"/>
              </a:solidFill>
              <a:effectLst/>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13</a:t>
            </a:fld>
            <a:endParaRPr lang="en-US"/>
          </a:p>
        </p:txBody>
      </p:sp>
    </p:spTree>
    <p:extLst>
      <p:ext uri="{BB962C8B-B14F-4D97-AF65-F5344CB8AC3E}">
        <p14:creationId xmlns:p14="http://schemas.microsoft.com/office/powerpoint/2010/main" val="2718976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MX" dirty="0"/>
              <a:t>Ahorrar, o apartar dinero en tu presupuesto para objetivos a corto y largo plazo, es otro hábito financiero saludable. Asignar dinero para tus objetivos puede aumentar tu bienestar financiero. También puede hacerte sentir con mejor control y reducir el estrés. </a:t>
            </a:r>
          </a:p>
        </p:txBody>
      </p:sp>
      <p:sp>
        <p:nvSpPr>
          <p:cNvPr id="4" name="Slide Number Placeholder 3"/>
          <p:cNvSpPr>
            <a:spLocks noGrp="1"/>
          </p:cNvSpPr>
          <p:nvPr>
            <p:ph type="sldNum" sz="quarter" idx="5"/>
          </p:nvPr>
        </p:nvSpPr>
        <p:spPr/>
        <p:txBody>
          <a:bodyPr/>
          <a:lstStyle/>
          <a:p>
            <a:fld id="{C4017EC0-A253-4597-A6B1-1C01674A0538}" type="slidenum">
              <a:rPr lang="en-US" smtClean="0"/>
              <a:t>14</a:t>
            </a:fld>
            <a:endParaRPr lang="en-US"/>
          </a:p>
        </p:txBody>
      </p:sp>
    </p:spTree>
    <p:extLst>
      <p:ext uri="{BB962C8B-B14F-4D97-AF65-F5344CB8AC3E}">
        <p14:creationId xmlns:p14="http://schemas.microsoft.com/office/powerpoint/2010/main" val="1329584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MX" dirty="0">
                <a:latin typeface="+mn-lt"/>
                <a:ea typeface="+mn-ea"/>
                <a:cs typeface="+mn-cs"/>
              </a:rPr>
              <a:t>Si aplicas la regla 50/30/20, ahorrar el 20 </a:t>
            </a:r>
            <a:r>
              <a:rPr lang="es-MX" sz="1200" dirty="0">
                <a:solidFill>
                  <a:schemeClr val="tx1"/>
                </a:solidFill>
                <a:latin typeface="+mn-lt"/>
                <a:ea typeface="+mn-ea"/>
                <a:cs typeface="+mn-cs"/>
              </a:rPr>
              <a:t>% de tus ingresos puede parecer demasiado</a:t>
            </a:r>
            <a:r>
              <a:rPr lang="es-MX" dirty="0">
                <a:latin typeface="+mn-lt"/>
                <a:ea typeface="+mn-ea"/>
                <a:cs typeface="+mn-cs"/>
              </a:rPr>
              <a:t>. Estas claves para ahorrar pueden ayudar: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defRPr/>
            </a:pPr>
            <a:r>
              <a:rPr lang="es-MX" b="0" i="0" dirty="0">
                <a:latin typeface="+mn-lt"/>
                <a:ea typeface="+mn-ea"/>
                <a:cs typeface="+mn-cs"/>
              </a:rPr>
              <a:t>Asigna dinero en tu presupuesto a la categoría de ahorros antes de asignarlo a deseos.</a:t>
            </a:r>
            <a:r>
              <a:rPr lang="es-MX" b="0" i="0" dirty="0">
                <a:solidFill>
                  <a:srgbClr val="222222"/>
                </a:solidFill>
                <a:latin typeface="+mn-lt"/>
                <a:ea typeface="+mn-ea"/>
                <a:cs typeface="+mn-cs"/>
              </a:rPr>
              <a:t> </a:t>
            </a:r>
            <a:r>
              <a:rPr lang="es-MX" dirty="0">
                <a:latin typeface="+mn-lt"/>
                <a:ea typeface="+mn-ea"/>
                <a:cs typeface="+mn-cs"/>
              </a:rPr>
              <a:t>Entonces, usa lo que sobre para los </a:t>
            </a:r>
            <a:r>
              <a:rPr lang="es-MX" b="0" i="0" dirty="0">
                <a:solidFill>
                  <a:srgbClr val="222222"/>
                </a:solidFill>
                <a:latin typeface="+mn-lt"/>
                <a:ea typeface="+mn-ea"/>
                <a:cs typeface="+mn-cs"/>
              </a:rPr>
              <a:t>extras</a:t>
            </a:r>
            <a:r>
              <a:rPr lang="es-MX" dirty="0">
                <a:solidFill>
                  <a:srgbClr val="222222"/>
                </a:solidFill>
                <a:latin typeface="+mn-lt"/>
                <a:ea typeface="+mn-ea"/>
                <a:cs typeface="+mn-cs"/>
              </a:rPr>
              <a:t>.</a:t>
            </a:r>
          </a:p>
          <a:p>
            <a:pPr marL="171450" indent="-171450">
              <a:buFont typeface="Arial" panose="020B0604020202020204" pitchFamily="34" charset="0"/>
              <a:buChar char="•"/>
              <a:defRPr/>
            </a:pPr>
            <a:endParaRPr lang="en-US" dirty="0">
              <a:latin typeface="+mn-lt"/>
            </a:endParaRPr>
          </a:p>
          <a:p>
            <a:pPr marL="171450" indent="-171450">
              <a:buFont typeface="Arial" panose="020B0604020202020204" pitchFamily="34" charset="0"/>
              <a:buChar char="•"/>
              <a:defRPr/>
            </a:pPr>
            <a:r>
              <a:rPr lang="es-MX" dirty="0">
                <a:solidFill>
                  <a:srgbClr val="222222"/>
                </a:solidFill>
                <a:latin typeface="+mn-lt"/>
                <a:ea typeface="+mn-ea"/>
                <a:cs typeface="Arial"/>
              </a:rPr>
              <a:t>Establece contribuciones o depósitos automáticos para hacer más fáciles los ahorros y ayudar a mantenerte por el buen camino. </a:t>
            </a:r>
            <a:r>
              <a:rPr lang="es-MX" dirty="0">
                <a:latin typeface="+mn-lt"/>
                <a:ea typeface="+mn-ea"/>
                <a:cs typeface="Arial"/>
              </a:rPr>
              <a:t>Es menos probable que te haga falta dinero que no ves primero en tu cuenta corriente. Por ejemplo, podrías tener una parte del dinero que llevas a casa depositado en una cuenta de ahorros, si tu empleador ofrece eso como opción. Además, puedes establecer contribuciones regulares a tu cuenta de retiro, de manera que asignarás dinero a tu cuenta de retiro en cada día de pago. </a:t>
            </a:r>
          </a:p>
          <a:p>
            <a:pPr marL="171450" indent="-171450">
              <a:buFont typeface="Arial" panose="020B0604020202020204" pitchFamily="34" charset="0"/>
              <a:buChar char="•"/>
              <a:defRPr/>
            </a:pPr>
            <a:endParaRPr lang="en-US" dirty="0">
              <a:latin typeface="+mn-lt"/>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rPr>
              <a:t>Piensa con anticipación cómo prevenir el mal uso de tus ahorros. Si te ves usando tus ahorros cuando no necesitas hacerlo, trata de usar efectivo en lugar de una tarjeta de crédito para evitar gastar en exceso. O considera hacer difícil transferir rápidamente dinero de tu cuenta de ahorro al tener tus cuentas corrientes y de ahorro en instituciones distintas.</a:t>
            </a:r>
          </a:p>
          <a:p>
            <a:pPr marL="0" indent="0">
              <a:buFont typeface="Arial" panose="020B0604020202020204" pitchFamily="34" charset="0"/>
              <a:buNone/>
              <a:defRPr/>
            </a:pPr>
            <a:endParaRPr lang="en-US" sz="1200" kern="1200" dirty="0">
              <a:solidFill>
                <a:schemeClr val="tx1"/>
              </a:solidFill>
              <a:effectLst/>
              <a:latin typeface="+mn-lt"/>
              <a:ea typeface="+mn-ea"/>
              <a:cs typeface="Arial"/>
            </a:endParaRPr>
          </a:p>
          <a:p>
            <a:pPr marL="171450" indent="-171450">
              <a:buFont typeface="Arial" panose="020B0604020202020204" pitchFamily="34" charset="0"/>
              <a:buChar char="•"/>
              <a:defRPr/>
            </a:pPr>
            <a:r>
              <a:rPr lang="es-MX" sz="1200" dirty="0">
                <a:solidFill>
                  <a:schemeClr val="tx1"/>
                </a:solidFill>
                <a:latin typeface="+mn-lt"/>
                <a:ea typeface="+mn-ea"/>
                <a:cs typeface="Arial"/>
              </a:rPr>
              <a:t>Crear un presupuesto puede ser un proceso de ensayo y error. </a:t>
            </a:r>
            <a:r>
              <a:rPr lang="es-MX" dirty="0">
                <a:latin typeface="+mn-lt"/>
                <a:ea typeface="+mn-ea"/>
                <a:cs typeface="Arial"/>
              </a:rPr>
              <a:t>El uso de herramientas financieras y para presupuesto puede ser útil</a:t>
            </a:r>
            <a:r>
              <a:rPr lang="es-MX" sz="1200" dirty="0">
                <a:solidFill>
                  <a:schemeClr val="tx1"/>
                </a:solidFill>
                <a:latin typeface="+mn-lt"/>
                <a:ea typeface="+mn-ea"/>
                <a:cs typeface="Arial"/>
              </a:rPr>
              <a:t>. </a:t>
            </a:r>
            <a:r>
              <a:rPr lang="es-MX" dirty="0">
                <a:latin typeface="+mn-lt"/>
                <a:ea typeface="+mn-ea"/>
                <a:cs typeface="Arial"/>
              </a:rPr>
              <a:t>Nuestra página web ofrece varias, las cuales revisaremos más adelante. Tu banco o institución financiera también podría ofrecer herramientas que puedes usar. </a:t>
            </a:r>
          </a:p>
          <a:p>
            <a:pPr marL="171450" indent="-171450">
              <a:buFont typeface="Arial" panose="020B0604020202020204" pitchFamily="34" charset="0"/>
              <a:buChar char="•"/>
              <a:defRPr/>
            </a:pPr>
            <a:endParaRPr lang="en-US" sz="1200" kern="1200" dirty="0">
              <a:solidFill>
                <a:schemeClr val="tx1"/>
              </a:solidFill>
              <a:effectLst/>
              <a:latin typeface="+mn-lt"/>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dirty="0">
                <a:solidFill>
                  <a:srgbClr val="222222"/>
                </a:solidFill>
                <a:latin typeface="+mn-lt"/>
              </a:rPr>
              <a:t>No olvides que para dejar más espacio para ahorros en general, puedes buscar gastos qué reducir o eliminar. De esa forma, puedes asignar más dinero en la categoría de ahorros. </a:t>
            </a:r>
            <a:r>
              <a:rPr lang="es-MX" dirty="0">
                <a:latin typeface="+mn-lt"/>
              </a:rPr>
              <a:t>Y recuerda que puedes usar tus ahorros para más de un objetivo. Por ejemplo, podrías usar parte de tus ahorros para crear un fondo de emergencia, el cual los expertos dicen que debe contener suficiente para cubrir los gastos de varios meses, y podrías contribuir con parte de estos para tu retiro.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15</a:t>
            </a:fld>
            <a:endParaRPr lang="en-US"/>
          </a:p>
        </p:txBody>
      </p:sp>
    </p:spTree>
    <p:extLst>
      <p:ext uri="{BB962C8B-B14F-4D97-AF65-F5344CB8AC3E}">
        <p14:creationId xmlns:p14="http://schemas.microsoft.com/office/powerpoint/2010/main" val="1499067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latin typeface="+mn-lt"/>
                <a:ea typeface="+mn-ea"/>
                <a:cs typeface="+mn-cs"/>
              </a:rPr>
              <a:t>Igual que crear un presupuesto y ahorrar, manejar tu deuda es otro hábito saludable que puede llevarte por el camino hacia el bienestar financiero. La deuda es dinero que debes y que necesitas pagar. </a:t>
            </a:r>
            <a:r>
              <a:rPr lang="es-MX" dirty="0"/>
              <a:t>No siempre es posible tener suficiente dinero a la mano para cubrir un gasto grande como una casa, un automóvil o la universidad, así que muchas personas tienen deuda.</a:t>
            </a:r>
            <a:r>
              <a:rPr lang="es-MX" dirty="0">
                <a:latin typeface="+mn-lt"/>
                <a:ea typeface="+mn-ea"/>
                <a:cs typeface="Arial"/>
              </a:rPr>
              <a:t> </a:t>
            </a:r>
          </a:p>
          <a:p>
            <a:endParaRPr lang="en-US" sz="1200" kern="1200" dirty="0">
              <a:solidFill>
                <a:schemeClr val="tx1"/>
              </a:solidFill>
              <a:effectLst/>
              <a:latin typeface="+mn-lt"/>
              <a:ea typeface="+mn-ea"/>
              <a:cs typeface="+mn-cs"/>
            </a:endParaRPr>
          </a:p>
          <a:p>
            <a:r>
              <a:rPr lang="es-MX" dirty="0">
                <a:latin typeface="+mn-lt"/>
                <a:ea typeface="+mn-ea"/>
                <a:cs typeface="+mn-cs"/>
              </a:rPr>
              <a:t>No toda la deuda es igual.</a:t>
            </a:r>
            <a:r>
              <a:rPr lang="es-MX" sz="1200" dirty="0">
                <a:solidFill>
                  <a:schemeClr val="tx1"/>
                </a:solidFill>
                <a:latin typeface="+mn-lt"/>
                <a:ea typeface="+mn-ea"/>
                <a:cs typeface="+mn-cs"/>
              </a:rPr>
              <a:t> </a:t>
            </a:r>
            <a:r>
              <a:rPr lang="es-MX" dirty="0">
                <a:latin typeface="+mn-lt"/>
                <a:ea typeface="+mn-ea"/>
                <a:cs typeface="+mn-cs"/>
              </a:rPr>
              <a:t>La deuda buena es dinero que tomas prestado a una tasa de interés baja y que ayuda a que logres tus metas y a mejorar tu perspectiva financiera. Por ejemplo, los préstamos escolares pueden ayudarte a obtener educación universitaria, un préstamo automotriz puede proporcionar transporte para ir al trabajo y una hipoteca te permite poseer una casa y crear capital. </a:t>
            </a:r>
          </a:p>
          <a:p>
            <a:endParaRPr lang="en-US" sz="1200" kern="1200" dirty="0">
              <a:solidFill>
                <a:schemeClr val="tx1"/>
              </a:solidFill>
              <a:effectLst/>
              <a:latin typeface="+mn-lt"/>
              <a:ea typeface="+mn-ea"/>
              <a:cs typeface="+mn-cs"/>
            </a:endParaRPr>
          </a:p>
          <a:p>
            <a:r>
              <a:rPr lang="es-MX" dirty="0">
                <a:latin typeface="+mn-lt"/>
                <a:ea typeface="+mn-ea"/>
                <a:cs typeface="+mn-cs"/>
              </a:rPr>
              <a:t>La deuda mala, por otra parte, es dinero que tomas prestado que no ayuda a mejorar tu bienestar financiero y que tiene tasas de interés más altas. Ejemplos incluyen tarjetas de crédito de alto interés y préstamos de anticipo de efectivo o de anticipo de cheque de pago.</a:t>
            </a:r>
          </a:p>
        </p:txBody>
      </p:sp>
      <p:sp>
        <p:nvSpPr>
          <p:cNvPr id="4" name="Slide Number Placeholder 3"/>
          <p:cNvSpPr>
            <a:spLocks noGrp="1"/>
          </p:cNvSpPr>
          <p:nvPr>
            <p:ph type="sldNum" sz="quarter" idx="5"/>
          </p:nvPr>
        </p:nvSpPr>
        <p:spPr/>
        <p:txBody>
          <a:bodyPr/>
          <a:lstStyle/>
          <a:p>
            <a:fld id="{C4017EC0-A253-4597-A6B1-1C01674A0538}" type="slidenum">
              <a:rPr lang="en-US" smtClean="0"/>
              <a:t>16</a:t>
            </a:fld>
            <a:endParaRPr lang="en-US"/>
          </a:p>
        </p:txBody>
      </p:sp>
    </p:spTree>
    <p:extLst>
      <p:ext uri="{BB962C8B-B14F-4D97-AF65-F5344CB8AC3E}">
        <p14:creationId xmlns:p14="http://schemas.microsoft.com/office/powerpoint/2010/main" val="3412277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MX" dirty="0"/>
              <a:t>Para manejar la deuda, piensa en si el dinero que tomarás prestado creará deuda buena o mala.  Además, trata de mantenerte dentro de las directrices recomendadas. Por ejemplo, algunos expertos dicen que el pago de una hipoteca no debería consistir en más del 28 % de tus ingresos. Para préstamos escolares, muchos recomiendan no tomar prestado más para la universidad en total que lo que probablemente ganes en tu primer año de trabajo. Otra regla de oro es que los pagos de préstamos escolares no deberían consistir en más del 10 % de tus ingresos después de graduarte. </a:t>
            </a:r>
          </a:p>
          <a:p>
            <a:pPr>
              <a:defRPr/>
            </a:pPr>
            <a:endParaRPr lang="en-US" dirty="0"/>
          </a:p>
          <a:p>
            <a:pPr>
              <a:defRPr/>
            </a:pPr>
            <a:r>
              <a:rPr lang="es-MX" dirty="0"/>
              <a:t>Asegúrate de leer las letras pequeñas de cualquier deuda que estés considerando tomar. ¿Cuál es la tasa de interés y cuánto tiempo tienes para pagarla? ¿Hay penalización por hacer pagos adicionales o por liquidar anticipadamente? </a:t>
            </a:r>
          </a:p>
        </p:txBody>
      </p:sp>
      <p:sp>
        <p:nvSpPr>
          <p:cNvPr id="4" name="Slide Number Placeholder 3"/>
          <p:cNvSpPr>
            <a:spLocks noGrp="1"/>
          </p:cNvSpPr>
          <p:nvPr>
            <p:ph type="sldNum" sz="quarter" idx="5"/>
          </p:nvPr>
        </p:nvSpPr>
        <p:spPr/>
        <p:txBody>
          <a:bodyPr/>
          <a:lstStyle/>
          <a:p>
            <a:fld id="{C4017EC0-A253-4597-A6B1-1C01674A0538}" type="slidenum">
              <a:rPr lang="en-US" smtClean="0"/>
              <a:t>17</a:t>
            </a:fld>
            <a:endParaRPr lang="en-US"/>
          </a:p>
        </p:txBody>
      </p:sp>
    </p:spTree>
    <p:extLst>
      <p:ext uri="{BB962C8B-B14F-4D97-AF65-F5344CB8AC3E}">
        <p14:creationId xmlns:p14="http://schemas.microsoft.com/office/powerpoint/2010/main" val="3979179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MX" sz="1200" dirty="0">
                <a:solidFill>
                  <a:schemeClr val="tx1"/>
                </a:solidFill>
                <a:latin typeface="+mn-lt"/>
                <a:ea typeface="+mn-ea"/>
                <a:cs typeface="+mn-cs"/>
              </a:rPr>
              <a:t>Algo que puede ayudarte en tu decisión de adquirir una deuda es tu relación deuda a ingresos (o DTI, por sus siglas en inglés). </a:t>
            </a:r>
            <a:r>
              <a:rPr lang="es-MX" dirty="0">
                <a:latin typeface="+mn-lt"/>
                <a:ea typeface="+mn-ea"/>
                <a:cs typeface="+mn-cs"/>
              </a:rPr>
              <a:t>Esta es la cantidad de tus ingresos mensuales que usas para pagar deuda, la cual te da una imagen rápida de tu bienestar financiero. </a:t>
            </a:r>
            <a:r>
              <a:rPr lang="es-MX" sz="1200" dirty="0">
                <a:solidFill>
                  <a:schemeClr val="tx1"/>
                </a:solidFill>
                <a:latin typeface="+mn-lt"/>
                <a:ea typeface="+mn-ea"/>
                <a:cs typeface="+mn-cs"/>
              </a:rPr>
              <a:t> En general, tener una deuda total que equivale al 35 % o menos de tus ingresos anuales se considera positivo. Los acreedores prefieren dar préstamos a prestatarios que tienen una relación DTI menor del 36 %.</a:t>
            </a:r>
            <a:r>
              <a:rPr lang="es-MX" dirty="0">
                <a:latin typeface="+mn-lt"/>
                <a:ea typeface="+mn-ea"/>
                <a:cs typeface="+mn-cs"/>
              </a:rPr>
              <a:t> Una relación DTI aún más baja es mejor. </a:t>
            </a:r>
          </a:p>
          <a:p>
            <a:pPr>
              <a:defRPr/>
            </a:pPr>
            <a:endParaRPr lang="en-US" sz="1200" kern="1200" dirty="0">
              <a:solidFill>
                <a:schemeClr val="tx1"/>
              </a:solidFill>
              <a:effectLst/>
              <a:latin typeface="+mn-lt"/>
              <a:ea typeface="+mn-ea"/>
              <a:cs typeface="+mn-cs"/>
            </a:endParaRPr>
          </a:p>
          <a:p>
            <a:r>
              <a:rPr lang="es-MX" sz="1200" dirty="0">
                <a:solidFill>
                  <a:schemeClr val="tx1"/>
                </a:solidFill>
                <a:latin typeface="+mn-lt"/>
                <a:ea typeface="+mn-ea"/>
                <a:cs typeface="+mn-cs"/>
              </a:rPr>
              <a:t>Para calcular tu relación DTI: </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MX" sz="1200" dirty="0">
                <a:solidFill>
                  <a:schemeClr val="tx1"/>
                </a:solidFill>
                <a:latin typeface="+mn-lt"/>
                <a:ea typeface="+mn-ea"/>
                <a:cs typeface="+mn-cs"/>
              </a:rPr>
              <a:t>Suma tus pagos de deuda mensuales totales</a:t>
            </a:r>
          </a:p>
          <a:p>
            <a:pPr marL="171450" indent="-171450">
              <a:buFont typeface="Arial" panose="020B0604020202020204" pitchFamily="34" charset="0"/>
              <a:buChar char="•"/>
            </a:pPr>
            <a:r>
              <a:rPr lang="es-MX" sz="1200" dirty="0">
                <a:solidFill>
                  <a:schemeClr val="tx1"/>
                </a:solidFill>
                <a:latin typeface="+mn-lt"/>
                <a:ea typeface="+mn-ea"/>
                <a:cs typeface="+mn-cs"/>
              </a:rPr>
              <a:t>Divide entre tus ingresos mensuales brutos, o tus ingresos antes de deducir impuestos y otras deducciones</a:t>
            </a:r>
          </a:p>
          <a:p>
            <a:pPr marL="171450" indent="-171450">
              <a:buFont typeface="Arial" panose="020B0604020202020204" pitchFamily="34" charset="0"/>
              <a:buChar char="•"/>
            </a:pPr>
            <a:r>
              <a:rPr lang="es-MX" sz="1200" dirty="0">
                <a:solidFill>
                  <a:schemeClr val="tx1"/>
                </a:solidFill>
                <a:latin typeface="+mn-lt"/>
                <a:ea typeface="+mn-ea"/>
                <a:cs typeface="+mn-cs"/>
              </a:rPr>
              <a:t>Multiplica por 100</a:t>
            </a:r>
          </a:p>
          <a:p>
            <a:endParaRPr lang="en-US" sz="1200" kern="1200" dirty="0">
              <a:solidFill>
                <a:schemeClr val="tx1"/>
              </a:solidFill>
              <a:effectLst/>
              <a:latin typeface="+mn-lt"/>
              <a:ea typeface="+mn-ea"/>
              <a:cs typeface="+mn-cs"/>
            </a:endParaRPr>
          </a:p>
          <a:p>
            <a:r>
              <a:rPr lang="es-MX" sz="1200" dirty="0">
                <a:solidFill>
                  <a:schemeClr val="tx1"/>
                </a:solidFill>
                <a:latin typeface="+mn-lt"/>
                <a:ea typeface="+mn-ea"/>
                <a:cs typeface="+mn-cs"/>
              </a:rPr>
              <a:t>Aquí tienes un ejemplo. Digamos que tus pagos de deuda suman $1,500 y tus ingresos mensuales brutos son $5,000. Divide $1,500 entre $5,000, lo cual es 0.3. Multiplica 0.3 por 100 para obtener 30 %, tu DTI</a:t>
            </a:r>
            <a:r>
              <a:rPr lang="es-MX" dirty="0">
                <a:latin typeface="+mn-lt"/>
                <a:ea typeface="+mn-ea"/>
                <a:cs typeface="+mn-cs"/>
              </a:rPr>
              <a:t>. </a:t>
            </a:r>
          </a:p>
          <a:p>
            <a:endParaRPr lang="en-US" sz="1200" b="0" i="0" kern="1200" dirty="0">
              <a:solidFill>
                <a:schemeClr val="tx1"/>
              </a:solidFill>
              <a:effectLst/>
              <a:latin typeface="+mn-lt"/>
              <a:ea typeface="+mn-ea"/>
              <a:cs typeface="+mn-cs"/>
            </a:endParaRPr>
          </a:p>
          <a:p>
            <a:r>
              <a:rPr lang="es-MX" b="0" i="0" dirty="0">
                <a:solidFill>
                  <a:srgbClr val="111111"/>
                </a:solidFill>
                <a:latin typeface="+mn-lt"/>
              </a:rPr>
              <a:t>Una relación DTI baja muestra que tienes un buen balance entre tu deuda y tus ingresos. Si tu relación es 20 %, por ejemplo, significa que el 20 % de tus ingresos mensuales brutos van a pagos de deuda cada mes. Por otro lado, una relación DTI alta puede significar que tienes demasiada deuda para tus ingresos mensuales.</a:t>
            </a:r>
          </a:p>
          <a:p>
            <a:endParaRPr lang="en-US" dirty="0">
              <a:latin typeface="+mn-lt"/>
            </a:endParaRPr>
          </a:p>
          <a:p>
            <a:endParaRPr lang="en-US" dirty="0">
              <a:latin typeface="+mn-lt"/>
            </a:endParaRPr>
          </a:p>
          <a:p>
            <a:r>
              <a:rPr lang="es-MX" dirty="0">
                <a:latin typeface="+mn-lt"/>
              </a:rPr>
              <a:t>FUENTES:</a:t>
            </a:r>
          </a:p>
          <a:p>
            <a:r>
              <a:rPr lang="es-MX" dirty="0">
                <a:latin typeface="+mn-lt"/>
              </a:rPr>
              <a:t>"Mortgages key terms: Debt ratio," Consumer Financial Protection Bureau, consumerfinance.gov/consumer-tools/mortgages/answers/key-terms/#:~:text=Your%20debt-to-income%20ratio,money%20you%20plan%20to%20borrow. (consultado el 27 de julio de 2023). </a:t>
            </a:r>
          </a:p>
          <a:p>
            <a:endParaRPr lang="en-US" dirty="0">
              <a:latin typeface="+mn-lt"/>
              <a:hlinkClick r:id="rId3"/>
            </a:endParaRPr>
          </a:p>
          <a:p>
            <a:r>
              <a:rPr lang="es-MX" dirty="0">
                <a:latin typeface="+mn-lt"/>
              </a:rPr>
              <a:t>"What Constitutes a Good Debt-to-Income (DTI) Ratio?" investopedia.com/ask/answers/081214/whats-considered-be-good-debttoincome-dti-ratio.asp (7 de mayo de 2023).</a:t>
            </a:r>
          </a:p>
          <a:p>
            <a:endParaRPr lang="en-US" dirty="0">
              <a:latin typeface="+mn-lt"/>
              <a:hlinkClick r:id="rId4"/>
            </a:endParaRPr>
          </a:p>
          <a:p>
            <a:r>
              <a:rPr lang="es-MX" dirty="0">
                <a:latin typeface="+mn-lt"/>
              </a:rPr>
              <a:t>"Debt-to-Income (DTI) Ratio: What's Good and How To Calculate It," investopedia.com/terms/d/dti.asp#:~:text=to%2DIncome%20Ratio%3F,As%20a%20general%20guideline%2C%2043%25%20is%20the%20highest%20DTI%20ratio,varies%20from%20lender%20to%20lender. (30 de mayo de 2022). </a:t>
            </a:r>
          </a:p>
        </p:txBody>
      </p:sp>
      <p:sp>
        <p:nvSpPr>
          <p:cNvPr id="4" name="Slide Number Placeholder 3"/>
          <p:cNvSpPr>
            <a:spLocks noGrp="1"/>
          </p:cNvSpPr>
          <p:nvPr>
            <p:ph type="sldNum" sz="quarter" idx="5"/>
          </p:nvPr>
        </p:nvSpPr>
        <p:spPr/>
        <p:txBody>
          <a:bodyPr/>
          <a:lstStyle/>
          <a:p>
            <a:fld id="{C4017EC0-A253-4597-A6B1-1C01674A0538}" type="slidenum">
              <a:rPr lang="en-US" smtClean="0"/>
              <a:t>18</a:t>
            </a:fld>
            <a:endParaRPr lang="en-US"/>
          </a:p>
        </p:txBody>
      </p:sp>
    </p:spTree>
    <p:extLst>
      <p:ext uri="{BB962C8B-B14F-4D97-AF65-F5344CB8AC3E}">
        <p14:creationId xmlns:p14="http://schemas.microsoft.com/office/powerpoint/2010/main" val="154513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Es recomendable evaluar la deuda que tienes para que puedas ver el total que debes y cuánto está pagando por él. </a:t>
            </a:r>
          </a:p>
          <a:p>
            <a:endParaRPr lang="en-US" dirty="0"/>
          </a:p>
          <a:p>
            <a:r>
              <a:rPr lang="es-MX" dirty="0"/>
              <a:t>Haz una lista de los tipos de deuda que tienes, los pagos mensuales de cada una y cuándo se vencen esos pagos. Incluye la tasa de interés y la cantidad pendiente que debes. Si conoces la fecha de liquidación o tienes una meta para liquidarla, también anota eso. También puedes incluir notas, como cargos que te harán si no haces un pago a tiempo. </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19</a:t>
            </a:fld>
            <a:endParaRPr lang="en-US"/>
          </a:p>
        </p:txBody>
      </p:sp>
    </p:spTree>
    <p:extLst>
      <p:ext uri="{BB962C8B-B14F-4D97-AF65-F5344CB8AC3E}">
        <p14:creationId xmlns:p14="http://schemas.microsoft.com/office/powerpoint/2010/main" val="2134158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aseline="0" dirty="0">
                <a:solidFill>
                  <a:schemeClr val="tx1"/>
                </a:solidFill>
                <a:latin typeface="+mn-lt"/>
                <a:ea typeface="+mn-ea"/>
                <a:cs typeface="+mn-cs"/>
              </a:rPr>
              <a:t>¡Bienvenidos! Hoy hablaremos acerca de crear hábitos que pueden hacer que sientas confianza acerca de tus finanzas personales e impulsar tu bienestar financiero. </a:t>
            </a:r>
            <a:r>
              <a:rPr lang="es-MX" sz="1200" baseline="0" dirty="0">
                <a:latin typeface="+mn-lt"/>
                <a:ea typeface="+mn-ea"/>
                <a:cs typeface="Arial" panose="020B0604020202020204" pitchFamily="34" charset="0"/>
              </a:rPr>
              <a:t>Tendremos tiempo al final de la sesión para preguntas y respuestas, pero ten la libertad de hacer preguntas durante la charla. Me entusiasma compartir esta información contigo hoy, así como muchas herramientas y recursos que están disponibles para ayudar. Comencemos.</a:t>
            </a:r>
          </a:p>
          <a:p>
            <a:endParaRPr lang="en-US"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a:t>
            </a:fld>
            <a:endParaRPr lang="en-US"/>
          </a:p>
        </p:txBody>
      </p:sp>
    </p:spTree>
    <p:extLst>
      <p:ext uri="{BB962C8B-B14F-4D97-AF65-F5344CB8AC3E}">
        <p14:creationId xmlns:p14="http://schemas.microsoft.com/office/powerpoint/2010/main" val="1559951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Una vez que hayas evaluado tu deuda, puedes hacer un plan para liquidarla. Estos consejos pueden ayudarte a comenzar: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s-MX" dirty="0"/>
              <a:t>Primero, recuerda incluir pagos de deudas en tu presupuesto. Busca gastos que puedes reducir para que pagues más a la deuda. Si te sientes atorado o necesitas ayuda con un plan, considera trabajar con un profesional financiero.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t>Ten como objetivo pagar más que los pagos mínimos cada mes para reducir tu deuda más rápido y ahorrar más en intereses. Puede tomar años para borrar una deuda al pagar solo lo necesario, y cuesta mucho más a largo plazo. Tus estados de cuenta de tarjeta de crédito deberán mostrar cuánto puedes ahorrar con pagos más grandes. </a:t>
            </a:r>
          </a:p>
          <a:p>
            <a:endParaRPr lang="en-US" dirty="0"/>
          </a:p>
          <a:p>
            <a:pPr marL="171450" indent="-171450">
              <a:buFont typeface="Arial" panose="020B0604020202020204" pitchFamily="34" charset="0"/>
              <a:buChar char="•"/>
            </a:pPr>
            <a:r>
              <a:rPr lang="es-MX" dirty="0"/>
              <a:t>Enfócate en liquidar una deuda a la vez; a medida que pagas cada deuda, usa el dinero que estarías pagando para pagar otra deuda.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s-MX" dirty="0"/>
              <a:t>Considera con cuidado las transferencias de saldos antes de usarlas para transferir deudas. Aunque puede ser tentador transferir saldos a una tarjeta de crédito con una oferta de tasa de interés baja, esto solo puede funcionar a tu favor si pagas el saldo antes de que la tasa de interés expire. Si solicitas una transferencia de saldo, asegúrate de conocer los términos y condiciones, incluidas las cuotas, y ten un plan para pagar la deuda completa antes de la fecha límite. Además, es mejor no hacer una transferencia de saldo si crees que podrías subir el saldo y agregarlo a tu deuda.</a:t>
            </a:r>
          </a:p>
          <a:p>
            <a:pPr marL="171450" indent="-171450">
              <a:buFont typeface="Arial" panose="020B0604020202020204" pitchFamily="34" charset="0"/>
              <a:buChar char="•"/>
            </a:pP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t>Finalmente, puedes usar un método llamado avalancha de deudas o bola de nieve de deudas para pagar deudas más rápido. </a:t>
            </a:r>
          </a:p>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20</a:t>
            </a:fld>
            <a:endParaRPr lang="en-US"/>
          </a:p>
        </p:txBody>
      </p:sp>
    </p:spTree>
    <p:extLst>
      <p:ext uri="{BB962C8B-B14F-4D97-AF65-F5344CB8AC3E}">
        <p14:creationId xmlns:p14="http://schemas.microsoft.com/office/powerpoint/2010/main" val="557865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MX" dirty="0"/>
              <a:t>Con el método de avalancha de deudas, la idea es liquidar las deudas con las tasas de interés más altas primero. Esto te ayudará a ahorrar la mayor cantidad de dinero a la larga. </a:t>
            </a:r>
          </a:p>
          <a:p>
            <a:pPr marL="0" indent="0">
              <a:buFont typeface="Arial" panose="020B0604020202020204" pitchFamily="34" charset="0"/>
              <a:buNone/>
            </a:pPr>
            <a:endParaRPr lang="en-US" dirty="0"/>
          </a:p>
          <a:p>
            <a:pPr marL="0" indent="0">
              <a:buFont typeface="Arial" panose="020B0604020202020204" pitchFamily="34" charset="0"/>
              <a:buNone/>
            </a:pPr>
            <a:r>
              <a:rPr lang="es-MX" dirty="0"/>
              <a:t>Para comenzar, paga tanto como puedas a la deuda con la tasa de interés más alta, mientras haces pagos mínimos al resto. La idea es gastar menos en otras partes de tu presupuesto para que puedas asignar más dinero a esa deuda. En este ejemplo, si fueras el prestatario, pagarías $223 al mes a la tarjeta de crédito, la cual tiene la tasa de interés más alta, de 18.9 %.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indent="0">
              <a:buFont typeface="Arial" panose="020B0604020202020204" pitchFamily="34" charset="0"/>
              <a:buNone/>
            </a:pPr>
            <a:r>
              <a:rPr lang="es-MX" dirty="0"/>
              <a:t>Enseguida, cuando liquides esa deuda, tomas el dinero que habrías asignado a la deuda con la tasa de interés más alta y lo aplicas a la deuda con la siguiente tasa de interés más alta; en este caso, la factura médica con una tasa de interés del 8.7 %. Agregarías $223 del pago de la tarjeta de crédito al pago mínimo de $58 de la factura médica, de manera que ahora puedes pagar $281 al mes a esa factura. Entretanto, continuarías haciendo pagos mínimos a las otras deudas. Luego, repite el proceso hasta que liquides todas las deudas.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21</a:t>
            </a:fld>
            <a:endParaRPr lang="en-US"/>
          </a:p>
        </p:txBody>
      </p:sp>
    </p:spTree>
    <p:extLst>
      <p:ext uri="{BB962C8B-B14F-4D97-AF65-F5344CB8AC3E}">
        <p14:creationId xmlns:p14="http://schemas.microsoft.com/office/powerpoint/2010/main" val="1417486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Otro método para liquidar deudas es la “bola de nieve de deudas”. Si te motivan los resultados rápidos, este método puede funcionar mejor para ti porque verás progreso más rápido.  </a:t>
            </a:r>
          </a:p>
          <a:p>
            <a:pPr marL="0" indent="0">
              <a:buFont typeface="Arial" panose="020B0604020202020204" pitchFamily="34" charset="0"/>
              <a:buNone/>
            </a:pPr>
            <a:endParaRPr lang="en-US" dirty="0"/>
          </a:p>
          <a:p>
            <a:pPr marL="0" indent="0">
              <a:buFont typeface="Arial" panose="020B0604020202020204" pitchFamily="34" charset="0"/>
              <a:buNone/>
            </a:pPr>
            <a:r>
              <a:rPr lang="es-MX" dirty="0"/>
              <a:t>Como puedes ver, la idea es liquidar deudas que tienen los saldos más pequeños primero mientras haces pagos mínimos al resto. Para comenzar, paga tanto como puedas a la deuda en la que debes menos mientras haces pagos mínimos a las otras. En este ejemplo, si fueras el prestatario, pagarías $223 al mes a la tarjeta de crédito, la cual tiene el menor saldo de $778. Podrías liquidar esa en menos de 3 meses. </a:t>
            </a:r>
          </a:p>
          <a:p>
            <a:pPr marL="0" indent="0">
              <a:buFont typeface="Arial" panose="020B0604020202020204" pitchFamily="34" charset="0"/>
              <a:buNone/>
            </a:pPr>
            <a:endParaRPr lang="en-US" dirty="0"/>
          </a:p>
          <a:p>
            <a:pPr marL="0" indent="0">
              <a:buFont typeface="Arial" panose="020B0604020202020204" pitchFamily="34" charset="0"/>
              <a:buNone/>
            </a:pPr>
            <a:r>
              <a:rPr lang="es-MX" dirty="0"/>
              <a:t>Cuando liquides esa deuda, tomas el dinero que habrías asignado a esta y lo aplicarías a la deuda que tiene el siguiente saldo más pequeño. Aquí, agregarías los $223 de la tarjeta de crédito al pago mínimo de $58 para la factura médica. Con este nuevo pago de $281, liquidarías la factura médica en menos de 5 meses, mientras haces pagos mínimos a otras facturas. Continúa liquidando cada deuda y aplicando ese dinero a la siguiente hasta que pagues todas las deudas.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22</a:t>
            </a:fld>
            <a:endParaRPr lang="en-US"/>
          </a:p>
        </p:txBody>
      </p:sp>
    </p:spTree>
    <p:extLst>
      <p:ext uri="{BB962C8B-B14F-4D97-AF65-F5344CB8AC3E}">
        <p14:creationId xmlns:p14="http://schemas.microsoft.com/office/powerpoint/2010/main" val="2962865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MX" b="0" i="0" dirty="0">
                <a:solidFill>
                  <a:srgbClr val="222222"/>
                </a:solidFill>
                <a:latin typeface="+mn-lt"/>
              </a:rPr>
              <a:t>Si tienes deudas como tarjetas de crédito o préstamos escolares, podrías preguntarte si deberías pagarlas primero o ahorrar para el retiro. Si bien la situación de cada persona es diferente, muchos expertos recomiendan hacer ambas cosas al mismo tiempo. </a:t>
            </a:r>
            <a:r>
              <a:rPr lang="es-MX" dirty="0">
                <a:solidFill>
                  <a:srgbClr val="222222"/>
                </a:solidFill>
                <a:latin typeface="+mn-lt"/>
              </a:rPr>
              <a:t>Este es un enfoque.</a:t>
            </a:r>
          </a:p>
          <a:p>
            <a:pPr algn="l"/>
            <a:endParaRPr lang="en-US" b="0" i="0" dirty="0">
              <a:solidFill>
                <a:srgbClr val="222222"/>
              </a:solidFill>
              <a:effectLst/>
              <a:latin typeface="+mn-lt"/>
            </a:endParaRPr>
          </a:p>
          <a:p>
            <a:pPr algn="l"/>
            <a:r>
              <a:rPr lang="es-MX" b="0" i="0" dirty="0">
                <a:solidFill>
                  <a:srgbClr val="222222"/>
                </a:solidFill>
                <a:latin typeface="+mn-lt"/>
              </a:rPr>
              <a:t>Encuentra dinero en tu presupuesto.</a:t>
            </a:r>
          </a:p>
          <a:p>
            <a:pPr algn="l"/>
            <a:endParaRPr lang="en-US" b="0" i="0" dirty="0">
              <a:solidFill>
                <a:srgbClr val="222222"/>
              </a:solidFill>
              <a:effectLst/>
              <a:latin typeface="+mn-lt"/>
            </a:endParaRPr>
          </a:p>
          <a:p>
            <a:pPr>
              <a:buFont typeface="Arial" panose="020B0604020202020204" pitchFamily="34" charset="0"/>
              <a:buChar char="•"/>
            </a:pPr>
            <a:r>
              <a:rPr lang="es-MX" dirty="0">
                <a:solidFill>
                  <a:srgbClr val="222222"/>
                </a:solidFill>
                <a:latin typeface="+mn-lt"/>
              </a:rPr>
              <a:t>Como comentamos antes, encontrar gastos que puedes reducir o eliminar puede dejar espacio para ahorrar y pagar deudas. </a:t>
            </a:r>
            <a:r>
              <a:rPr lang="es-MX" b="0" i="0" dirty="0">
                <a:solidFill>
                  <a:srgbClr val="222222"/>
                </a:solidFill>
                <a:latin typeface="+mn-lt"/>
              </a:rPr>
              <a:t>Si recuperas $200 de tus gastos mensuales, eso es $200 que puedes aplicar a ahorros y deuda.</a:t>
            </a:r>
          </a:p>
          <a:p>
            <a:pPr algn="l">
              <a:buFont typeface="Arial" panose="020B0604020202020204" pitchFamily="34" charset="0"/>
              <a:buNone/>
            </a:pPr>
            <a:endParaRPr lang="en-US" b="0" i="0" dirty="0">
              <a:solidFill>
                <a:srgbClr val="222222"/>
              </a:solidFill>
              <a:effectLst/>
              <a:latin typeface="+mn-lt"/>
            </a:endParaRPr>
          </a:p>
          <a:p>
            <a:pPr algn="l"/>
            <a:r>
              <a:rPr lang="es-MX" b="0" i="0" dirty="0">
                <a:solidFill>
                  <a:srgbClr val="222222"/>
                </a:solidFill>
                <a:latin typeface="+mn-lt"/>
              </a:rPr>
              <a:t>Da un paso a la vez.</a:t>
            </a:r>
          </a:p>
          <a:p>
            <a:pPr algn="l"/>
            <a:endParaRPr lang="en-US" b="0" i="0" dirty="0">
              <a:solidFill>
                <a:srgbClr val="222222"/>
              </a:solidFill>
              <a:effectLst/>
              <a:latin typeface="+mn-lt"/>
            </a:endParaRPr>
          </a:p>
          <a:p>
            <a:pPr>
              <a:buFont typeface="+mj-lt"/>
              <a:buAutoNum type="arabicPeriod"/>
            </a:pPr>
            <a:r>
              <a:rPr lang="es-MX" b="0" i="0" dirty="0">
                <a:solidFill>
                  <a:srgbClr val="222222"/>
                </a:solidFill>
                <a:latin typeface="+mn-lt"/>
              </a:rPr>
              <a:t> Considera crear un fondo de emergencia </a:t>
            </a:r>
            <a:r>
              <a:rPr lang="es-MX" b="1" i="0" dirty="0">
                <a:solidFill>
                  <a:srgbClr val="222222"/>
                </a:solidFill>
                <a:latin typeface="+mn-lt"/>
              </a:rPr>
              <a:t>antes</a:t>
            </a:r>
            <a:r>
              <a:rPr lang="es-MX" b="0" i="0" dirty="0">
                <a:solidFill>
                  <a:srgbClr val="222222"/>
                </a:solidFill>
                <a:latin typeface="+mn-lt"/>
              </a:rPr>
              <a:t> de pagar dinero extra a la deuda. </a:t>
            </a:r>
            <a:r>
              <a:rPr lang="es-MX" dirty="0">
                <a:solidFill>
                  <a:srgbClr val="222222"/>
                </a:solidFill>
                <a:latin typeface="+mn-lt"/>
              </a:rPr>
              <a:t>De esa forma, no acumularás más deudas si surgen gastos imprevistos.</a:t>
            </a:r>
            <a:r>
              <a:rPr lang="es-MX" b="0" i="0" dirty="0">
                <a:solidFill>
                  <a:srgbClr val="222222"/>
                </a:solidFill>
                <a:latin typeface="+mn-lt"/>
              </a:rPr>
              <a:t> </a:t>
            </a:r>
            <a:r>
              <a:rPr lang="es-MX" dirty="0">
                <a:solidFill>
                  <a:srgbClr val="222222"/>
                </a:solidFill>
                <a:latin typeface="+mn-lt"/>
              </a:rPr>
              <a:t>Al principio, podrías asignar la mayor parte de tus ahorros a un fondo de emergencia.</a:t>
            </a:r>
            <a:r>
              <a:rPr lang="es-MX" b="0" i="0" dirty="0">
                <a:solidFill>
                  <a:srgbClr val="222222"/>
                </a:solidFill>
                <a:latin typeface="+mn-lt"/>
              </a:rPr>
              <a:t> Continúa hasta que tengas suficiente para cubrir de 3 a 6 meses de gastos.</a:t>
            </a:r>
          </a:p>
          <a:p>
            <a:pPr>
              <a:buFont typeface="+mj-lt"/>
              <a:buAutoNum type="arabicPeriod"/>
            </a:pPr>
            <a:endParaRPr lang="en-US" b="0" i="0" dirty="0">
              <a:solidFill>
                <a:srgbClr val="222222"/>
              </a:solidFill>
              <a:effectLst/>
              <a:latin typeface="+mn-lt"/>
            </a:endParaRPr>
          </a:p>
          <a:p>
            <a:pPr>
              <a:buAutoNum type="arabicPeriod"/>
            </a:pPr>
            <a:r>
              <a:rPr lang="es-MX" b="0" i="0" dirty="0">
                <a:solidFill>
                  <a:srgbClr val="222222"/>
                </a:solidFill>
                <a:latin typeface="+mn-lt"/>
              </a:rPr>
              <a:t> Contribuye al plan de retiro patrocinado por tu empleador mientras creas tu fondo de emergencia, </a:t>
            </a:r>
            <a:r>
              <a:rPr lang="es-MX" b="1" i="0" dirty="0">
                <a:solidFill>
                  <a:srgbClr val="222222"/>
                </a:solidFill>
                <a:latin typeface="+mn-lt"/>
              </a:rPr>
              <a:t>aun si comienzas con poco</a:t>
            </a:r>
            <a:r>
              <a:rPr lang="es-MX" b="0" i="0" dirty="0">
                <a:solidFill>
                  <a:srgbClr val="222222"/>
                </a:solidFill>
                <a:latin typeface="+mn-lt"/>
              </a:rPr>
              <a:t>. </a:t>
            </a:r>
            <a:r>
              <a:rPr lang="es-MX" dirty="0">
                <a:latin typeface="+mn-lt"/>
              </a:rPr>
              <a:t>Cuanto más pronto empieces, más podrás beneficiarte de la capitalización (tus ganancias crean más ganancias por sí mismas), lo cual refuerza tus ahorros con menos dinero de tu bolsillo.</a:t>
            </a:r>
            <a:r>
              <a:rPr lang="es-MX" b="0" i="0" dirty="0">
                <a:solidFill>
                  <a:srgbClr val="222222"/>
                </a:solidFill>
                <a:latin typeface="+mn-lt"/>
              </a:rPr>
              <a:t> Además, puedes aumentar tus contribuciones en cualquier momento. &lt;&lt;Además, si tu empleador hace una contribución igual a la tuya, contribuye con suficiente para aprovechar esto. Es dinero gratis.&gt;&gt;</a:t>
            </a:r>
          </a:p>
          <a:p>
            <a:pPr>
              <a:buAutoNum type="arabicPeriod"/>
            </a:pPr>
            <a:endParaRPr lang="en-US" b="0" i="0" dirty="0">
              <a:solidFill>
                <a:srgbClr val="222222"/>
              </a:solidFill>
              <a:effectLst/>
              <a:latin typeface="+mn-lt"/>
            </a:endParaRPr>
          </a:p>
          <a:p>
            <a:pPr algn="l">
              <a:buFont typeface="+mj-lt"/>
              <a:buAutoNum type="arabicPeriod"/>
            </a:pPr>
            <a:r>
              <a:rPr lang="es-MX" b="0" i="0" dirty="0">
                <a:solidFill>
                  <a:srgbClr val="222222"/>
                </a:solidFill>
                <a:latin typeface="+mn-lt"/>
              </a:rPr>
              <a:t> Una vez que hayas establecido tu fondo de emergencia y comenzado a hacer contribuciones de retiro, enfócate en pagar la deuda. </a:t>
            </a:r>
          </a:p>
          <a:p>
            <a:pPr algn="l">
              <a:buFont typeface="+mj-lt"/>
              <a:buNone/>
            </a:pPr>
            <a:endParaRPr lang="en-US" b="0" i="0" dirty="0">
              <a:solidFill>
                <a:srgbClr val="222222"/>
              </a:solidFill>
              <a:effectLst/>
              <a:latin typeface="+mn-lt"/>
            </a:endParaRPr>
          </a:p>
          <a:p>
            <a:pPr algn="l"/>
            <a:r>
              <a:rPr lang="es-MX" b="0" i="0" dirty="0">
                <a:solidFill>
                  <a:srgbClr val="222222"/>
                </a:solidFill>
                <a:latin typeface="+mn-lt"/>
              </a:rPr>
              <a:t>Una vez que ya no tengas deuda, puedes decidir qué hacer con el dinero extra, y enfrentar el futuro con más confianza en tus finanzas.</a:t>
            </a:r>
          </a:p>
          <a:p>
            <a:endParaRPr lang="en-US"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23</a:t>
            </a:fld>
            <a:endParaRPr lang="en-US"/>
          </a:p>
        </p:txBody>
      </p:sp>
    </p:spTree>
    <p:extLst>
      <p:ext uri="{BB962C8B-B14F-4D97-AF65-F5344CB8AC3E}">
        <p14:creationId xmlns:p14="http://schemas.microsoft.com/office/powerpoint/2010/main" val="3689376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latin typeface="+mn-lt"/>
                <a:ea typeface="+mn-ea"/>
                <a:cs typeface="+mn-cs"/>
              </a:rPr>
              <a:t>Por último, hablemos acerca de manejar tu crédito, otro hábito saludable.</a:t>
            </a:r>
            <a:r>
              <a:rPr lang="es-MX" sz="1200" dirty="0">
                <a:solidFill>
                  <a:schemeClr val="tx1"/>
                </a:solidFill>
                <a:latin typeface="+mn-lt"/>
                <a:ea typeface="+mn-ea"/>
                <a:cs typeface="+mn-cs"/>
              </a:rPr>
              <a:t> El crédito es la capacidad de obtener bienes y servicios antes de pagar por ellos. Cuanta más confianza tenga un acreedor de que harás los pagos de lo que debes, más crédito tienes.</a:t>
            </a:r>
            <a:r>
              <a:rPr lang="es-MX" dirty="0">
                <a:latin typeface="+mn-lt"/>
                <a:ea typeface="+mn-ea"/>
                <a:cs typeface="+mn-cs"/>
              </a:rPr>
              <a: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mn-lt"/>
                <a:ea typeface="+mn-ea"/>
                <a:cs typeface="+mn-cs"/>
              </a:rPr>
              <a:t>El grado de confianza que un acreedor pone en tu capacidad de pagar se basa en tu puntuación de crédito</a:t>
            </a:r>
            <a:r>
              <a:rPr lang="es-MX" sz="1200" dirty="0">
                <a:solidFill>
                  <a:schemeClr val="tx1"/>
                </a:solidFill>
                <a:latin typeface="+mn-lt"/>
                <a:ea typeface="+mn-ea"/>
                <a:cs typeface="+mn-cs"/>
              </a:rPr>
              <a:t>.</a:t>
            </a:r>
            <a:r>
              <a:rPr lang="es-MX" dirty="0">
                <a:latin typeface="+mn-lt"/>
                <a:ea typeface="+mn-ea"/>
                <a:cs typeface="+mn-cs"/>
              </a:rPr>
              <a:t> La puntuación de crédito es un </a:t>
            </a:r>
            <a:r>
              <a:rPr lang="es-MX" sz="1200" dirty="0">
                <a:solidFill>
                  <a:schemeClr val="tx1"/>
                </a:solidFill>
                <a:latin typeface="+mn-lt"/>
                <a:ea typeface="+mn-ea"/>
                <a:cs typeface="+mn-cs"/>
              </a:rPr>
              <a:t>número de tres dígitos </a:t>
            </a:r>
            <a:r>
              <a:rPr lang="es-MX" dirty="0">
                <a:latin typeface="+mn-lt"/>
                <a:ea typeface="+mn-ea"/>
                <a:cs typeface="+mn-cs"/>
              </a:rPr>
              <a:t>que representa tu “capacidad crediticia”, o la probabilidad de que pagarás tus facturas a tiempo.</a:t>
            </a:r>
            <a:r>
              <a:rPr lang="es-MX" sz="1200" dirty="0">
                <a:solidFill>
                  <a:schemeClr val="tx1"/>
                </a:solidFill>
                <a:latin typeface="+mn-lt"/>
                <a:ea typeface="+mn-ea"/>
                <a:cs typeface="+mn-cs"/>
              </a:rPr>
              <a:t> </a:t>
            </a:r>
            <a:r>
              <a:rPr lang="es-MX" b="0" i="0" dirty="0">
                <a:solidFill>
                  <a:srgbClr val="111111"/>
                </a:solidFill>
                <a:latin typeface="+mn-lt"/>
                <a:ea typeface="+mn-ea"/>
                <a:cs typeface="+mn-cs"/>
              </a:rPr>
              <a:t>Las puntuaciones de crédito más ampliamente usadas, llamadas puntuaciones FICO, van de 300 a 850, y la más alta es mejor. </a:t>
            </a:r>
          </a:p>
          <a:p>
            <a:endParaRPr lang="en-US" dirty="0">
              <a:latin typeface="+mn-lt"/>
            </a:endParaRPr>
          </a:p>
          <a:p>
            <a:r>
              <a:rPr lang="es-MX" dirty="0">
                <a:latin typeface="+mn-lt"/>
                <a:ea typeface="+mn-ea"/>
                <a:cs typeface="+mn-cs"/>
              </a:rPr>
              <a:t>Tu puntuación de crédito es importante porque influye en si te aprueban o no para préstamos.</a:t>
            </a:r>
            <a:r>
              <a:rPr lang="es-MX" sz="1200" dirty="0">
                <a:solidFill>
                  <a:schemeClr val="tx1"/>
                </a:solidFill>
                <a:latin typeface="+mn-lt"/>
                <a:ea typeface="+mn-ea"/>
                <a:cs typeface="+mn-cs"/>
              </a:rPr>
              <a:t> </a:t>
            </a:r>
            <a:r>
              <a:rPr lang="es-MX" dirty="0">
                <a:latin typeface="+mn-lt"/>
                <a:ea typeface="+mn-ea"/>
                <a:cs typeface="+mn-cs"/>
              </a:rPr>
              <a:t>Esta también puede jugar una parte en la aprobación para cuestiones como alquilar un apartamento o conseguir un empleo.</a:t>
            </a:r>
            <a:r>
              <a:rPr lang="es-MX" sz="1200" dirty="0">
                <a:solidFill>
                  <a:schemeClr val="tx1"/>
                </a:solidFill>
                <a:latin typeface="+mn-lt"/>
                <a:ea typeface="+mn-ea"/>
                <a:cs typeface="+mn-cs"/>
              </a:rPr>
              <a:t> </a:t>
            </a:r>
            <a:r>
              <a:rPr lang="es-MX" dirty="0">
                <a:latin typeface="+mn-lt"/>
                <a:ea typeface="+mn-ea"/>
                <a:cs typeface="+mn-cs"/>
              </a:rPr>
              <a:t>Tu puntuación de crédito también puede influir en la tasa de interés que se te otorgue para un financiamiento que solicites, tal como un préstamo automotriz</a:t>
            </a:r>
            <a:r>
              <a:rPr lang="es-MX" sz="1200" dirty="0">
                <a:solidFill>
                  <a:schemeClr val="tx1"/>
                </a:solidFill>
                <a:latin typeface="+mn-lt"/>
                <a:ea typeface="+mn-ea"/>
                <a:cs typeface="+mn-cs"/>
              </a:rPr>
              <a:t>. Cuanto más alta sea tu puntuación, mejor será tu crédito, y generalmente serán más bajas las tasas de interés.</a:t>
            </a:r>
            <a:r>
              <a:rPr lang="es-MX" dirty="0">
                <a:latin typeface="+mn-lt"/>
                <a:ea typeface="+mn-ea"/>
                <a:cs typeface="+mn-cs"/>
              </a:rPr>
              <a:t>  Esta también pueden influir en si puedes tener acceso a servicios, tales como servicios públicos y planes de telefonía celular, ya que esos proveedores utilizan informes de crédito.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24</a:t>
            </a:fld>
            <a:endParaRPr lang="en-US"/>
          </a:p>
        </p:txBody>
      </p:sp>
    </p:spTree>
    <p:extLst>
      <p:ext uri="{BB962C8B-B14F-4D97-AF65-F5344CB8AC3E}">
        <p14:creationId xmlns:p14="http://schemas.microsoft.com/office/powerpoint/2010/main" val="2162363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0" i="0" dirty="0">
                <a:solidFill>
                  <a:srgbClr val="333333"/>
                </a:solidFill>
              </a:rPr>
              <a:t>Para FICO, las puntuaciones de 700 o mayores se consideran buenas. La mayoría de las personas tienen puntuaciones entre 600 y 750. </a:t>
            </a:r>
          </a:p>
          <a:p>
            <a:endParaRPr lang="en-US" b="0" i="0" dirty="0">
              <a:solidFill>
                <a:srgbClr val="333333"/>
              </a:solidFill>
              <a:effectLst/>
            </a:endParaRPr>
          </a:p>
          <a:p>
            <a:r>
              <a:rPr lang="es-MX" b="0" i="0" dirty="0">
                <a:solidFill>
                  <a:srgbClr val="333333"/>
                </a:solidFill>
              </a:rPr>
              <a:t>Las puntuaciones pueden clasificarse en una de 5 categorías: </a:t>
            </a:r>
          </a:p>
          <a:p>
            <a:endParaRPr lang="en-US" b="0" i="0" dirty="0">
              <a:solidFill>
                <a:srgbClr val="333333"/>
              </a:solidFill>
              <a:effectLst/>
            </a:endParaRPr>
          </a:p>
          <a:p>
            <a:r>
              <a:rPr lang="es-MX" sz="1200" dirty="0">
                <a:solidFill>
                  <a:schemeClr val="tx1"/>
                </a:solidFill>
                <a:ea typeface="+mn-ea"/>
                <a:cs typeface="+mn-cs"/>
              </a:rPr>
              <a:t>800 – 850: excelente. Los consumidores en este rango son prestatarios de bajo riesgo que pueden obtener crédito más fácilmente y recibir mejores tasas de interés que aquellos que están en rangos inferiores.</a:t>
            </a:r>
          </a:p>
          <a:p>
            <a:r>
              <a:rPr lang="es-MX" sz="1200" dirty="0">
                <a:solidFill>
                  <a:schemeClr val="tx1"/>
                </a:solidFill>
                <a:ea typeface="+mn-ea"/>
                <a:cs typeface="+mn-cs"/>
              </a:rPr>
              <a:t>740 – 799: muy buena. Los prestatarios en esta categoría tienen un historial crediticio positivo y pueden obtener crédito más fácilmente y recibir mejores tasas de interés. </a:t>
            </a:r>
          </a:p>
          <a:p>
            <a:r>
              <a:rPr lang="es-MX" sz="1200" dirty="0">
                <a:solidFill>
                  <a:schemeClr val="tx1"/>
                </a:solidFill>
                <a:ea typeface="+mn-ea"/>
                <a:cs typeface="+mn-cs"/>
              </a:rPr>
              <a:t>670 – 739: buena. Los acreedores consideran a las personas de este rango como aceptables o prestatarios de bajo riesgo.</a:t>
            </a:r>
          </a:p>
          <a:p>
            <a:r>
              <a:rPr lang="es-MX" sz="1200" dirty="0">
                <a:solidFill>
                  <a:schemeClr val="tx1"/>
                </a:solidFill>
                <a:ea typeface="+mn-ea"/>
                <a:cs typeface="+mn-cs"/>
              </a:rPr>
              <a:t>580 – 669: regular. Algunas veces conocida como “subprime” (subpreferencial), las personas en esta categoría se consideran de alto riesgo y puede ser más difícil que obtengan crédito. Cuando lo hacen, se les puede ofrecer tasas de interés más alto.</a:t>
            </a:r>
          </a:p>
          <a:p>
            <a:r>
              <a:rPr lang="es-MX" dirty="0"/>
              <a:t>300 – 579: mala. Aquellos con las puntuaciones de crédito más bajas pudieran no recibir aprobación para crédito y recibirlo a tasas de interés más altas. Para aumentar sus posibilidades de obtener crédito, necesitan mejorar sus puntuaciones. </a:t>
            </a:r>
          </a:p>
          <a:p>
            <a:endParaRPr lang="en-US" sz="1200" kern="1200" dirty="0">
              <a:solidFill>
                <a:schemeClr val="tx1"/>
              </a:solidFill>
              <a:effectLst/>
              <a:ea typeface="+mn-ea"/>
              <a:cs typeface="+mn-cs"/>
            </a:endParaRPr>
          </a:p>
          <a:p>
            <a:r>
              <a:rPr lang="es-MX" sz="1200" dirty="0">
                <a:solidFill>
                  <a:schemeClr val="tx1"/>
                </a:solidFill>
                <a:ea typeface="+mn-ea"/>
                <a:cs typeface="+mn-cs"/>
              </a:rPr>
              <a:t>En breve, hablaremos acerca de cómo verificar y mejorar tus puntuaciones de crédito. </a:t>
            </a:r>
          </a:p>
        </p:txBody>
      </p:sp>
      <p:sp>
        <p:nvSpPr>
          <p:cNvPr id="4" name="Slide Number Placeholder 3"/>
          <p:cNvSpPr>
            <a:spLocks noGrp="1"/>
          </p:cNvSpPr>
          <p:nvPr>
            <p:ph type="sldNum" sz="quarter" idx="5"/>
          </p:nvPr>
        </p:nvSpPr>
        <p:spPr/>
        <p:txBody>
          <a:bodyPr/>
          <a:lstStyle/>
          <a:p>
            <a:fld id="{C4017EC0-A253-4597-A6B1-1C01674A0538}" type="slidenum">
              <a:rPr lang="en-US" smtClean="0"/>
              <a:t>25</a:t>
            </a:fld>
            <a:endParaRPr lang="en-US"/>
          </a:p>
        </p:txBody>
      </p:sp>
    </p:spTree>
    <p:extLst>
      <p:ext uri="{BB962C8B-B14F-4D97-AF65-F5344CB8AC3E}">
        <p14:creationId xmlns:p14="http://schemas.microsoft.com/office/powerpoint/2010/main" val="4012109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MX" b="0" i="0" dirty="0">
                <a:solidFill>
                  <a:srgbClr val="111111"/>
                </a:solidFill>
                <a:latin typeface="+mn-lt"/>
              </a:rPr>
              <a:t>Las puntuaciones de crédito se basan en varios factores: </a:t>
            </a:r>
          </a:p>
          <a:p>
            <a:pPr algn="l"/>
            <a:endParaRPr lang="en-US" b="0" i="0" dirty="0">
              <a:solidFill>
                <a:srgbClr val="111111"/>
              </a:solidFill>
              <a:effectLst/>
              <a:latin typeface="+mn-lt"/>
            </a:endParaRPr>
          </a:p>
          <a:p>
            <a:pPr marL="171450" indent="-171450" algn="l">
              <a:buFont typeface="Arial" panose="020B0604020202020204" pitchFamily="34" charset="0"/>
              <a:buChar char="•"/>
            </a:pPr>
            <a:r>
              <a:rPr lang="es-MX" b="0" i="0" dirty="0">
                <a:solidFill>
                  <a:srgbClr val="111111"/>
                </a:solidFill>
                <a:latin typeface="+mn-lt"/>
              </a:rPr>
              <a:t>Tu historial de pagos es el mayor, y representa el 35 % de tu puntuación</a:t>
            </a:r>
          </a:p>
          <a:p>
            <a:pPr marL="171450" indent="-171450" algn="l">
              <a:buFont typeface="Arial" panose="020B0604020202020204" pitchFamily="34" charset="0"/>
              <a:buChar char="•"/>
            </a:pPr>
            <a:r>
              <a:rPr lang="es-MX" b="0" i="0" dirty="0">
                <a:solidFill>
                  <a:srgbClr val="111111"/>
                </a:solidFill>
                <a:latin typeface="+mn-lt"/>
              </a:rPr>
              <a:t>La cantidad que debes es el siguiente factor más grande, lo cual revisa cuánta deuda tienes en comparación con tu crédito disponible</a:t>
            </a:r>
          </a:p>
          <a:p>
            <a:pPr marL="171450" indent="-171450" algn="l">
              <a:buFont typeface="Arial" panose="020B0604020202020204" pitchFamily="34" charset="0"/>
              <a:buChar char="•"/>
            </a:pPr>
            <a:r>
              <a:rPr lang="es-MX" b="0" i="0" dirty="0">
                <a:solidFill>
                  <a:srgbClr val="111111"/>
                </a:solidFill>
                <a:latin typeface="+mn-lt"/>
              </a:rPr>
              <a:t>El tercer factor es el tiempo de tu historial de crédito </a:t>
            </a:r>
          </a:p>
          <a:p>
            <a:pPr marL="171450" indent="-171450" algn="l">
              <a:buFont typeface="Arial" panose="020B0604020202020204" pitchFamily="34" charset="0"/>
              <a:buChar char="•"/>
            </a:pPr>
            <a:r>
              <a:rPr lang="es-MX" b="0" i="0" u="none" dirty="0">
                <a:solidFill>
                  <a:srgbClr val="111111"/>
                </a:solidFill>
                <a:latin typeface="+mn-lt"/>
              </a:rPr>
              <a:t>Luego es cuántas veces solicitas crédito. Un acreedor puede solicitar ver tus informes de crédito cuando solicites crédito, lo cual se considera una “revisión en firme”. Las revisiones en firme se reflejan en tu informe de crédito, si recibes crédito o no. </a:t>
            </a:r>
          </a:p>
          <a:p>
            <a:pPr marL="171450" indent="-171450" algn="l">
              <a:buFont typeface="Arial" panose="020B0604020202020204" pitchFamily="34" charset="0"/>
              <a:buChar char="•"/>
            </a:pPr>
            <a:r>
              <a:rPr lang="es-MX" dirty="0">
                <a:solidFill>
                  <a:srgbClr val="111111"/>
                </a:solidFill>
                <a:latin typeface="+mn-lt"/>
              </a:rPr>
              <a:t>Por último, los tipos de crédito que tienes, lo cual revisa si tienes una combinación de créditos como hipotecas, préstamos a plazos (tal como un préstamo automotriz) y tarjetas de crédito</a:t>
            </a:r>
          </a:p>
          <a:p>
            <a:pPr marL="0" indent="0" algn="l">
              <a:buFont typeface="Arial" panose="020B0604020202020204" pitchFamily="34" charset="0"/>
              <a:buNone/>
            </a:pPr>
            <a:endParaRPr lang="en-US" b="0" i="0" dirty="0">
              <a:solidFill>
                <a:srgbClr val="11111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b="0" i="0" dirty="0">
                <a:solidFill>
                  <a:srgbClr val="111111"/>
                </a:solidFill>
                <a:latin typeface="+mn-lt"/>
              </a:rPr>
              <a:t>Hay tres agencias principales de crédito que proporcionan puntuaciones de crédito: Equifax, Experian y TransUnion. </a:t>
            </a:r>
            <a:r>
              <a:rPr lang="es-MX" dirty="0">
                <a:solidFill>
                  <a:srgbClr val="111111"/>
                </a:solidFill>
                <a:latin typeface="+mn-lt"/>
              </a:rPr>
              <a:t>Estas recopilan información de los consumidores y la analizan para determinar tu puntuación con base en su propios criterios.</a:t>
            </a:r>
            <a:r>
              <a:rPr lang="es-MX" b="0" i="0" dirty="0">
                <a:solidFill>
                  <a:srgbClr val="111111"/>
                </a:solidFill>
                <a:latin typeface="+mn-lt"/>
              </a:rPr>
              <a:t> </a:t>
            </a:r>
            <a:r>
              <a:rPr lang="es-MX" b="0" i="0" dirty="0">
                <a:solidFill>
                  <a:srgbClr val="333333"/>
                </a:solidFill>
                <a:latin typeface="+mn-lt"/>
              </a:rPr>
              <a:t>Cada una puede asignar su propia puntuación de crédito, por lo cual tus puntuaciones de crédito pueden variar.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26</a:t>
            </a:fld>
            <a:endParaRPr lang="en-US"/>
          </a:p>
        </p:txBody>
      </p:sp>
    </p:spTree>
    <p:extLst>
      <p:ext uri="{BB962C8B-B14F-4D97-AF65-F5344CB8AC3E}">
        <p14:creationId xmlns:p14="http://schemas.microsoft.com/office/powerpoint/2010/main" val="2090781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0" i="0" dirty="0">
                <a:solidFill>
                  <a:srgbClr val="333333"/>
                </a:solidFill>
                <a:latin typeface="+mn-lt"/>
              </a:rPr>
              <a:t>Algo que puede sorprenderte es que los informes de crédito realmente no contienen tu puntuación de crédito. Aunque no puedes ver tu puntuación de crédito en un informe de crédito, puedes verificarlo de otras formas. </a:t>
            </a:r>
          </a:p>
          <a:p>
            <a:endParaRPr lang="en-US" b="0" i="0" dirty="0">
              <a:solidFill>
                <a:srgbClr val="333333"/>
              </a:solidFill>
              <a:effectLst/>
              <a:latin typeface="+mn-lt"/>
            </a:endParaRPr>
          </a:p>
          <a:p>
            <a:pPr marL="0" indent="0" algn="l">
              <a:buFont typeface="Arial" panose="020B0604020202020204" pitchFamily="34" charset="0"/>
              <a:buNone/>
            </a:pPr>
            <a:r>
              <a:rPr lang="es-MX" b="0" i="0" dirty="0">
                <a:solidFill>
                  <a:srgbClr val="333333"/>
                </a:solidFill>
                <a:latin typeface="+mn-lt"/>
              </a:rPr>
              <a:t>Muchas compañías de tarjetas de crédito, bancos y otros acreedores ofrecen a los clientes su puntuación de crédito. Busca el tuyo en los estados de cuenta mensuales de tarjetas de crédito, cuentas bancarias y préstamos. También puedes ingresar en las páginas web o aplicaciones de tus cuentas o de acreedores para ver si puedes consultar tu puntuación en línea. No olvides que siempre puedes llamar para preguntar si tienen tu puntuación disponible. </a:t>
            </a:r>
          </a:p>
          <a:p>
            <a:pPr marL="171450" indent="-171450" algn="l">
              <a:buFont typeface="Arial" panose="020B0604020202020204" pitchFamily="34" charset="0"/>
              <a:buChar char="•"/>
            </a:pPr>
            <a:endParaRPr lang="en-US" b="0" i="0" dirty="0">
              <a:solidFill>
                <a:srgbClr val="333333"/>
              </a:solidFill>
              <a:effectLst/>
              <a:latin typeface="+mn-lt"/>
            </a:endParaRPr>
          </a:p>
          <a:p>
            <a:pPr marL="0" indent="0" algn="l">
              <a:buFont typeface="Arial" panose="020B0604020202020204" pitchFamily="34" charset="0"/>
              <a:buNone/>
            </a:pPr>
            <a:r>
              <a:rPr lang="es-MX" b="0" i="0" dirty="0">
                <a:solidFill>
                  <a:srgbClr val="333333"/>
                </a:solidFill>
                <a:latin typeface="+mn-lt"/>
              </a:rPr>
              <a:t>También hay servicios de puntuaciones de crédito gratis que tienen las puntuaciones de crédito disponibles. Sin embargo, evita páginas web o servicios que aseguran ofrecer una puntuación de crédito gratis, y que luego te piden que te suscribas para un periodo de prueba o que ingreses información de tarjeta de crédito. No necesitas pagar por eso. </a:t>
            </a:r>
          </a:p>
          <a:p>
            <a:pPr marL="0" indent="0" algn="l">
              <a:buFont typeface="Arial" panose="020B0604020202020204" pitchFamily="34" charset="0"/>
              <a:buNone/>
            </a:pPr>
            <a:endParaRPr lang="en-US" b="0" i="0" dirty="0">
              <a:solidFill>
                <a:srgbClr val="33333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200" dirty="0">
                <a:solidFill>
                  <a:schemeClr val="tx1"/>
                </a:solidFill>
                <a:latin typeface="+mn-lt"/>
                <a:ea typeface="+mn-ea"/>
                <a:cs typeface="+mn-cs"/>
              </a:rPr>
              <a:t>Los acreedores no tienen que notificar a las tres agencias de informe de crédito; pueden notificar a una, a dos o a las tres. Por lo tanto, es importante que revises los tres informes de crédito, ya que pueden ser diferentes. </a:t>
            </a:r>
          </a:p>
        </p:txBody>
      </p:sp>
      <p:sp>
        <p:nvSpPr>
          <p:cNvPr id="4" name="Slide Number Placeholder 3"/>
          <p:cNvSpPr>
            <a:spLocks noGrp="1"/>
          </p:cNvSpPr>
          <p:nvPr>
            <p:ph type="sldNum" sz="quarter" idx="5"/>
          </p:nvPr>
        </p:nvSpPr>
        <p:spPr/>
        <p:txBody>
          <a:bodyPr/>
          <a:lstStyle/>
          <a:p>
            <a:fld id="{C4017EC0-A253-4597-A6B1-1C01674A0538}" type="slidenum">
              <a:rPr lang="en-US" smtClean="0"/>
              <a:t>27</a:t>
            </a:fld>
            <a:endParaRPr lang="en-US"/>
          </a:p>
        </p:txBody>
      </p:sp>
    </p:spTree>
    <p:extLst>
      <p:ext uri="{BB962C8B-B14F-4D97-AF65-F5344CB8AC3E}">
        <p14:creationId xmlns:p14="http://schemas.microsoft.com/office/powerpoint/2010/main" val="411524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0" dirty="0">
                <a:latin typeface="+mn-lt"/>
              </a:rPr>
              <a:t>No puedes aumentar tu puntuación de crédito 100 puntos de la noche a la mañana, poro puedes hacerla crecer con el tiempo. Tener una estrategia y seguirla puede ayudarte a conseguirlo. </a:t>
            </a:r>
          </a:p>
          <a:p>
            <a:endParaRPr lang="en-US" b="0" dirty="0">
              <a:latin typeface="+mn-lt"/>
            </a:endParaRPr>
          </a:p>
          <a:p>
            <a:r>
              <a:rPr lang="es-MX" b="0" dirty="0">
                <a:latin typeface="+mn-lt"/>
              </a:rPr>
              <a:t>Lo más importante es manejar tu crédito de manera responsable a través del tiempo. Además: </a:t>
            </a:r>
          </a:p>
          <a:p>
            <a:endParaRPr lang="en-US" b="0" dirty="0">
              <a:latin typeface="+mn-lt"/>
            </a:endParaRPr>
          </a:p>
          <a:p>
            <a:pPr marL="171450" indent="-171450">
              <a:buFont typeface="Arial" panose="020B0604020202020204" pitchFamily="34" charset="0"/>
              <a:buChar char="•"/>
            </a:pPr>
            <a:r>
              <a:rPr lang="es-MX" b="0" dirty="0">
                <a:latin typeface="+mn-lt"/>
              </a:rPr>
              <a:t>Revisa tus informes de crédito y busca errores. Puedes disputarlos, lo cual ayuda a aumentar tu puntuación de crédito. En un momento hablaremos acerca de cómo hacerlo. </a:t>
            </a:r>
          </a:p>
          <a:p>
            <a:pPr marL="171450" indent="-171450">
              <a:buFont typeface="Arial" panose="020B0604020202020204" pitchFamily="34" charset="0"/>
              <a:buChar char="•"/>
            </a:pPr>
            <a:r>
              <a:rPr lang="es-MX" b="0" dirty="0">
                <a:latin typeface="+mn-lt"/>
              </a:rPr>
              <a:t>Ponte al corriente con cualquier pago vencido que tengas. </a:t>
            </a:r>
          </a:p>
          <a:p>
            <a:pPr marL="171450" indent="-171450">
              <a:buFont typeface="Arial" panose="020B0604020202020204" pitchFamily="34" charset="0"/>
              <a:buChar char="•"/>
            </a:pPr>
            <a:r>
              <a:rPr lang="es-MX" b="0" dirty="0">
                <a:latin typeface="+mn-lt"/>
              </a:rPr>
              <a:t>En general, mantén tus saldos de tarjetas de crédito bajos comparados con la cantidad de crédito que tienes disponible. Planea usar solo el 30 % de tu crédito disponible. </a:t>
            </a:r>
          </a:p>
          <a:p>
            <a:pPr marL="171450" indent="-171450">
              <a:buFont typeface="Arial" panose="020B0604020202020204" pitchFamily="34" charset="0"/>
              <a:buChar char="•"/>
            </a:pPr>
            <a:r>
              <a:rPr lang="es-MX" b="0" dirty="0">
                <a:latin typeface="+mn-lt"/>
              </a:rPr>
              <a:t>Paga tus cuentas a tiempo. Establecer pagos automáticos de facturas o recordatorios de pago puede ser útil. Una vez que un pago excede 30 días de vencimiento, es cuando puede aparecer en tu informe de crédito. Es algo que puede permanecer en tu informe hasta un máximo de siete años a partir de la fecha de tu primer pago omitido. No solicites nuevo crédito que no necesitas. Abrir demasiadas cuentas de crédito a la vez puede afectar tu puntuación.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rPr>
              <a:t>Trata de tener una variedad de crédito, tal como hipoteca, préstamos a plazos</a:t>
            </a:r>
            <a:r>
              <a:rPr lang="es-MX" b="0" i="0" u="none" dirty="0">
                <a:solidFill>
                  <a:srgbClr val="111111"/>
                </a:solidFill>
                <a:latin typeface="+mn-lt"/>
              </a:rPr>
              <a:t> </a:t>
            </a:r>
            <a:r>
              <a:rPr lang="es-MX" dirty="0">
                <a:solidFill>
                  <a:srgbClr val="111111"/>
                </a:solidFill>
                <a:latin typeface="+mn-lt"/>
              </a:rPr>
              <a:t>(por ejemplo, un préstamo automotriz) y tarjetas de crédito.</a:t>
            </a:r>
          </a:p>
          <a:p>
            <a:endParaRPr lang="en-US" b="0" dirty="0">
              <a:latin typeface="+mn-lt"/>
            </a:endParaRPr>
          </a:p>
          <a:p>
            <a:r>
              <a:rPr lang="es-MX" b="0" dirty="0">
                <a:latin typeface="+mn-lt"/>
              </a:rPr>
              <a:t>Puede haber un retraso entre el momento en que tomes estas medidas y cuando tu puntuación de crédito empiece a subir, especialmente debido a que toma tiempo para que los acreedores informen tus acciones a las agencias de crédito. Sé constante y eventualmente verás los resultados.</a:t>
            </a:r>
          </a:p>
          <a:p>
            <a:endParaRPr lang="en-US" b="0" dirty="0">
              <a:latin typeface="+mn-lt"/>
            </a:endParaRPr>
          </a:p>
          <a:p>
            <a:pPr algn="l"/>
            <a:endParaRPr lang="en-US" b="0" i="0" dirty="0">
              <a:solidFill>
                <a:srgbClr val="333333"/>
              </a:solidFill>
              <a:effectLst/>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28</a:t>
            </a:fld>
            <a:endParaRPr lang="en-US"/>
          </a:p>
        </p:txBody>
      </p:sp>
    </p:spTree>
    <p:extLst>
      <p:ext uri="{BB962C8B-B14F-4D97-AF65-F5344CB8AC3E}">
        <p14:creationId xmlns:p14="http://schemas.microsoft.com/office/powerpoint/2010/main" val="3246570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latin typeface="+mn-lt"/>
              </a:rPr>
              <a:t>Si apenas empiezas y no tienes crédito, o si quieres restablecer crédito, hay formas en que puedes crearlo.</a:t>
            </a:r>
          </a:p>
          <a:p>
            <a:endParaRPr lang="en-US" dirty="0">
              <a:latin typeface="+mn-lt"/>
            </a:endParaRPr>
          </a:p>
          <a:p>
            <a:pPr marL="171450" indent="-171450">
              <a:buFont typeface="Arial" panose="020B0604020202020204" pitchFamily="34" charset="0"/>
              <a:buChar char="•"/>
            </a:pPr>
            <a:r>
              <a:rPr lang="es-MX" dirty="0">
                <a:latin typeface="+mn-lt"/>
              </a:rPr>
              <a:t>Una es convertirte en usuario autorizado de la tarjeta de crédito de otra persona que tenga buen crédito, como tu cónyuge o un familiar. No tienes que usar la tarjeta de crédito para que su historial de pagos positivo ayude a crear crédito positivo para ti. Solo ten presente que es importante no usar la tarjeta o pagar cualquier compra que hagas, de manera que no afecte en forma negativa la puntuación de crédito del </a:t>
            </a:r>
            <a:r>
              <a:rPr lang="es-MX" b="1" dirty="0">
                <a:latin typeface="+mn-lt"/>
              </a:rPr>
              <a:t>titular</a:t>
            </a:r>
            <a:r>
              <a:rPr lang="es-MX" dirty="0">
                <a:latin typeface="+mn-l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rPr>
              <a:t>También puedes notificar tus pagos de alquiler y servicios públicos a las agencias de crédito o que un servicio de informe de alquiler lo haga por ti. Esto puede mostrar un historial confiable de pagos a tiempo. </a:t>
            </a:r>
            <a:r>
              <a:rPr lang="es-MX" b="0" i="0" dirty="0">
                <a:solidFill>
                  <a:srgbClr val="000000"/>
                </a:solidFill>
                <a:latin typeface="+mn-lt"/>
              </a:rPr>
              <a:t>Algunos servicios de informe de alquiler son gratis u otros cuestan dinero, así que revisa los detalles. Algunos arrendadores también pueden ofrecer este servicio de cortesía.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rPr>
              <a:t>Una tercera opción es tomar un préstamo que cree crédito; un préstamo pequeño que puedes tomar para que demuestres que puedes pagarlo de manera confiable. Estos son recomendables para personas sin crédito o con bajo crédito que ofrecen comúnmente acreedores pequeños como las cooperativas de crédito o acreedores en línea.</a:t>
            </a:r>
            <a:r>
              <a:rPr lang="es-MX" b="0" i="0" dirty="0">
                <a:solidFill>
                  <a:srgbClr val="333333"/>
                </a:solidFill>
                <a:latin typeface="+mn-lt"/>
              </a:rPr>
              <a:t> </a:t>
            </a:r>
            <a:r>
              <a:rPr lang="es-MX" dirty="0">
                <a:latin typeface="+mn-lt"/>
              </a:rPr>
              <a:t>Las cantidades son generalmente entre $300 y $1,000. Omitir pagos puede dañar tu crédito en lugar de ayudar, así que asegúrate de que puedas pagar un préstamo antes de tomarlo.</a:t>
            </a:r>
          </a:p>
          <a:p>
            <a:pPr algn="l"/>
            <a:endParaRPr lang="en-US" dirty="0">
              <a:latin typeface="+mn-lt"/>
            </a:endParaRPr>
          </a:p>
          <a:p>
            <a:pPr marL="171450" indent="-171450" algn="l">
              <a:buFont typeface="Arial" panose="020B0604020202020204" pitchFamily="34" charset="0"/>
              <a:buChar char="•"/>
            </a:pPr>
            <a:r>
              <a:rPr lang="es-MX" dirty="0">
                <a:latin typeface="+mn-lt"/>
              </a:rPr>
              <a:t>Finalmente, podrías obtener una tarjeta de crédito asegurada. Depositas dinero con un acreedor para cubrir compras que haces con la tarjeta. Puede haber cuotas pequeñas por usar una tarjeta asegurada, pero el propósito es crear un historial crediticio positivo que puede aumentar tu puntuación. Es muy importante que tengas suficiente dinero depositado para cubrir cualquier compra que hagas. Si el acreedor tiene que cubrir compras para las que no hay suficiente dinero, esto puede dañar tu crédito. </a:t>
            </a:r>
          </a:p>
          <a:p>
            <a:endParaRPr lang="en-US"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29</a:t>
            </a:fld>
            <a:endParaRPr lang="en-US"/>
          </a:p>
        </p:txBody>
      </p:sp>
    </p:spTree>
    <p:extLst>
      <p:ext uri="{BB962C8B-B14F-4D97-AF65-F5344CB8AC3E}">
        <p14:creationId xmlns:p14="http://schemas.microsoft.com/office/powerpoint/2010/main" val="4127127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a:t>[Lea esta información importante].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833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200" dirty="0">
                <a:latin typeface="+mn-lt"/>
              </a:rPr>
              <a:t>Es conveniente revisar tus informes de crédito anualmente</a:t>
            </a:r>
            <a:r>
              <a:rPr lang="es-MX" sz="1200" b="0" i="0" dirty="0">
                <a:solidFill>
                  <a:srgbClr val="111111"/>
                </a:solidFill>
                <a:latin typeface="+mn-lt"/>
              </a:rPr>
              <a:t>. Debido a que cada una de las tres agencias tiene su propia información, debes revisar las tres. </a:t>
            </a:r>
            <a:r>
              <a:rPr lang="es-MX" sz="1200" dirty="0">
                <a:solidFill>
                  <a:srgbClr val="111111"/>
                </a:solidFill>
                <a:latin typeface="+mn-lt"/>
              </a:rPr>
              <a:t>Puedes obtener un informe gratis de cada agencia cada año a través de annualcreditreport.com, por teléfono, llamando al número 800 que ves aquí, o al enviar una solicitud escrita a estas direcciones.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11111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200" dirty="0">
                <a:solidFill>
                  <a:srgbClr val="111111"/>
                </a:solidFill>
                <a:latin typeface="+mn-lt"/>
              </a:rPr>
              <a:t>Puedes disputar un error con la agencia que tiene el error en su informe. Se requiere que corrijan gratis información incorrecta o incompleta en tu informe.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11111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200" dirty="0">
                <a:solidFill>
                  <a:srgbClr val="111111"/>
                </a:solidFill>
                <a:latin typeface="+mn-lt"/>
              </a:rPr>
              <a:t>Cada agencia de crédito tiene su propio proceso de disputas. Para comenzar, visita sus páginas web, llama o envía una solicitud por escrito. Usa sus formularios y proceso para notificarles lo que consideras que es el error. Incluye copias de cualquier documento para respaldar tu reclamación, y mantén registros de las fechas en que proporcionas información y de lo que proporcionas.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11111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200" dirty="0">
                <a:solidFill>
                  <a:srgbClr val="111111"/>
                </a:solidFill>
                <a:latin typeface="+mn-lt"/>
              </a:rPr>
              <a:t>Puedes disputar un error con la agencia que tiene el error en tu informe. Se requiere que respondan dentro de 30 a 45 días hábiles. </a:t>
            </a:r>
          </a:p>
        </p:txBody>
      </p:sp>
      <p:sp>
        <p:nvSpPr>
          <p:cNvPr id="4" name="Slide Number Placeholder 3"/>
          <p:cNvSpPr>
            <a:spLocks noGrp="1"/>
          </p:cNvSpPr>
          <p:nvPr>
            <p:ph type="sldNum" sz="quarter" idx="5"/>
          </p:nvPr>
        </p:nvSpPr>
        <p:spPr/>
        <p:txBody>
          <a:bodyPr/>
          <a:lstStyle/>
          <a:p>
            <a:fld id="{C4017EC0-A253-4597-A6B1-1C01674A0538}" type="slidenum">
              <a:rPr lang="en-US" smtClean="0"/>
              <a:t>30</a:t>
            </a:fld>
            <a:endParaRPr lang="en-US"/>
          </a:p>
        </p:txBody>
      </p:sp>
    </p:spTree>
    <p:extLst>
      <p:ext uri="{BB962C8B-B14F-4D97-AF65-F5344CB8AC3E}">
        <p14:creationId xmlns:p14="http://schemas.microsoft.com/office/powerpoint/2010/main" val="1675923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mn-lt"/>
                <a:cs typeface="Arial" panose="020B0604020202020204" pitchFamily="34" charset="0"/>
              </a:rPr>
              <a:t>&lt;OPCIONAL – Aplicable solamente para participantes en el sector público e institucional&gt;</a:t>
            </a:r>
          </a:p>
          <a:p>
            <a:endParaRPr lang="en-US" sz="1200" kern="1200" dirty="0">
              <a:solidFill>
                <a:schemeClr val="tx1"/>
              </a:solidFill>
              <a:effectLst/>
              <a:latin typeface="+mn-lt"/>
              <a:ea typeface="+mn-ea"/>
              <a:cs typeface="+mn-cs"/>
            </a:endParaRPr>
          </a:p>
          <a:p>
            <a:r>
              <a:rPr lang="es-MX" dirty="0">
                <a:latin typeface="+mn-lt"/>
              </a:rPr>
              <a:t>Ahora que sabes más acerca de crear hábitos financieros saludables, por ejemplo, ahorrar para objetivos como el retiro, puedes comenzar a mejorar tu bienestar financiero. Estos son algunos pasos que puedes implementar de inmediato: </a:t>
            </a:r>
          </a:p>
          <a:p>
            <a:endParaRPr lang="en-US" dirty="0">
              <a:latin typeface="+mn-lt"/>
            </a:endParaRPr>
          </a:p>
          <a:p>
            <a:pPr marL="171450" indent="-171450">
              <a:buFont typeface="Arial" panose="020B0604020202020204" pitchFamily="34" charset="0"/>
              <a:buChar char="•"/>
            </a:pPr>
            <a:r>
              <a:rPr lang="es-MX" dirty="0">
                <a:latin typeface="+mn-lt"/>
              </a:rPr>
              <a:t>Primero, asegúrate de inscribirte en tu plan de retiro. No querrás perderte este importante beneficio, el cual puede mejorar tu bienestar financiero ahora y en el futuro. </a:t>
            </a:r>
          </a:p>
          <a:p>
            <a:pPr marL="171450" indent="-171450">
              <a:buFont typeface="Arial" panose="020B0604020202020204" pitchFamily="34" charset="0"/>
              <a:buChar char="•"/>
            </a:pPr>
            <a:endParaRPr lang="en-US" dirty="0">
              <a:latin typeface="+mn-lt"/>
              <a:cs typeface="Calibri"/>
            </a:endParaRPr>
          </a:p>
          <a:p>
            <a:pPr marL="171450" indent="-171450">
              <a:buFont typeface="Arial" panose="020B0604020202020204" pitchFamily="34" charset="0"/>
              <a:buChar char="•"/>
            </a:pPr>
            <a:r>
              <a:rPr lang="es-MX" dirty="0">
                <a:latin typeface="+mn-lt"/>
                <a:cs typeface="Calibri"/>
              </a:rPr>
              <a:t>Crea un presupuesto. Ese es el cimiento para todo lo que explicamos. Puedes encontrar recursos para crear un presupuesto, tal como una hoja de cálculo, en nuestra página web en &lt;&lt;nrsforu.com/budgeting&gt;&gt;</a:t>
            </a:r>
          </a:p>
          <a:p>
            <a:pPr marL="0" indent="0">
              <a:buFont typeface="Arial" panose="020B0604020202020204" pitchFamily="34" charset="0"/>
              <a:buNone/>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defRPr/>
            </a:pPr>
            <a:r>
              <a:rPr lang="es-MX" dirty="0">
                <a:latin typeface="+mn-lt"/>
                <a:ea typeface="+mn-ea"/>
                <a:cs typeface="+mn-cs"/>
              </a:rPr>
              <a:t>Para determinar cuánto ahorrar para el retiro, usa My Interactive Retirement Planner </a:t>
            </a:r>
            <a:r>
              <a:rPr lang="es-MX" sz="1200" dirty="0">
                <a:solidFill>
                  <a:schemeClr val="tx1"/>
                </a:solidFill>
                <a:latin typeface="+mn-lt"/>
                <a:ea typeface="+mn-ea"/>
                <a:cs typeface="+mn-cs"/>
              </a:rPr>
              <a:t>en tu cuenta. </a:t>
            </a:r>
            <a:r>
              <a:rPr lang="es-MX" dirty="0">
                <a:latin typeface="+mn-lt"/>
                <a:ea typeface="+mn-ea"/>
                <a:cs typeface="+mn-cs"/>
              </a:rPr>
              <a:t>Esta puede ayudarte a establecer objetivos, revisar tu progreso y hacer cambios para mantenerte en el camino correcto. </a:t>
            </a:r>
          </a:p>
          <a:p>
            <a:pPr marL="171450" indent="-171450">
              <a:buFont typeface="Arial" panose="020B0604020202020204" pitchFamily="34" charset="0"/>
              <a:buChar char="•"/>
              <a:defRPr/>
            </a:pPr>
            <a:endParaRPr lang="en-US" sz="1200" kern="1200" dirty="0">
              <a:solidFill>
                <a:schemeClr val="tx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ea typeface="+mn-ea"/>
                <a:cs typeface="+mn-cs"/>
              </a:rPr>
              <a:t>Pagarte a ti mismo(a) primero te ayudará a mantener los ahorros, como lo explicamos. Inicia sesión para establecer o aumentar tus contribuciones a fin de ayudar a mantenerte por el buen camino.</a:t>
            </a:r>
            <a:r>
              <a:rPr lang="es-MX" sz="1200" dirty="0">
                <a:solidFill>
                  <a:schemeClr val="tx1"/>
                </a:solidFill>
                <a:latin typeface="+mn-lt"/>
                <a:ea typeface="+mn-ea"/>
                <a:cs typeface="+mn-cs"/>
              </a:rPr>
              <a:t> </a:t>
            </a:r>
            <a:r>
              <a:rPr lang="es-MX" dirty="0">
                <a:latin typeface="+mn-lt"/>
                <a:ea typeface="+mn-ea"/>
                <a:cs typeface="+mn-cs"/>
              </a:rPr>
              <a:t>Si tienes curiosidad acerca de cómo aumentar tus contribuciones podría afectar el dinero que te llevas a casa, usa la calculadora de impacto del cheque de pago que está en la página web de tu plan en </a:t>
            </a:r>
            <a:r>
              <a:rPr lang="es-MX" sz="1200" dirty="0">
                <a:solidFill>
                  <a:schemeClr val="tx1"/>
                </a:solidFill>
                <a:latin typeface="+mn-lt"/>
                <a:ea typeface="+mn-ea"/>
                <a:cs typeface="+mn-cs"/>
              </a:rPr>
              <a:t>Tools &amp; Calculators (Herramientas y calculadoras). </a:t>
            </a:r>
            <a:r>
              <a:rPr lang="es-MX" dirty="0">
                <a:latin typeface="+mn-lt"/>
                <a:ea typeface="+mn-ea"/>
                <a:cs typeface="+mn-cs"/>
              </a:rPr>
              <a:t>Si tus contribuciones se hacen antes de descontar impuestos, el impacto puede ser menor de lo que crees.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u="sng" dirty="0">
              <a:solidFill>
                <a:srgbClr val="0563C1"/>
              </a:solidFill>
              <a:effectLst/>
              <a:latin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rPr>
              <a:t>Si tu plan ofrece una característica llamada aumento automático, puedes elegir que tus contribuciones aumenten de manera automática una cantidad establecida cada año. Si está disponible, tu plan puede inscribirte de manera predeterminada o permitirte seleccionarla como una opción. Si no, también puedes elegir una fecha en tu calendario para aumentarlas cada año.</a:t>
            </a:r>
          </a:p>
        </p:txBody>
      </p:sp>
      <p:sp>
        <p:nvSpPr>
          <p:cNvPr id="4" name="Slide Number Placeholder 3"/>
          <p:cNvSpPr>
            <a:spLocks noGrp="1"/>
          </p:cNvSpPr>
          <p:nvPr>
            <p:ph type="sldNum" sz="quarter" idx="5"/>
          </p:nvPr>
        </p:nvSpPr>
        <p:spPr/>
        <p:txBody>
          <a:bodyPr/>
          <a:lstStyle/>
          <a:p>
            <a:fld id="{C4017EC0-A253-4597-A6B1-1C01674A0538}" type="slidenum">
              <a:rPr lang="en-US" smtClean="0"/>
              <a:t>31</a:t>
            </a:fld>
            <a:endParaRPr lang="en-US"/>
          </a:p>
        </p:txBody>
      </p:sp>
    </p:spTree>
    <p:extLst>
      <p:ext uri="{BB962C8B-B14F-4D97-AF65-F5344CB8AC3E}">
        <p14:creationId xmlns:p14="http://schemas.microsoft.com/office/powerpoint/2010/main" val="2121937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mn-lt"/>
                <a:cs typeface="Arial" panose="020B0604020202020204" pitchFamily="34" charset="0"/>
              </a:rPr>
              <a:t>&lt;OPCIONAL – Aplicable solamente para participantes en KEYNOTE del sector de mercados emergentes&gt;</a:t>
            </a:r>
          </a:p>
          <a:p>
            <a:endParaRPr lang="en-US" sz="1200" kern="1200" dirty="0">
              <a:solidFill>
                <a:schemeClr val="tx1"/>
              </a:solidFill>
              <a:effectLst/>
              <a:latin typeface="+mn-lt"/>
              <a:ea typeface="+mn-ea"/>
              <a:cs typeface="+mn-cs"/>
            </a:endParaRPr>
          </a:p>
          <a:p>
            <a:r>
              <a:rPr lang="es-MX" dirty="0">
                <a:latin typeface="+mn-lt"/>
              </a:rPr>
              <a:t>Ahora que sabes más cómo crear hábitos financieros saludables, por ejemplo, ahorrar para objetivos como el retiro, puedes comenzar a mejorar tu bienestar financiero. Estos son algunos pasos que puedes implementar de inmediato: </a:t>
            </a:r>
          </a:p>
          <a:p>
            <a:endParaRPr lang="en-US" dirty="0">
              <a:latin typeface="+mn-lt"/>
            </a:endParaRPr>
          </a:p>
          <a:p>
            <a:pPr marL="171450" indent="-171450">
              <a:buFont typeface="Arial" panose="020B0604020202020204" pitchFamily="34" charset="0"/>
              <a:buChar char="•"/>
            </a:pPr>
            <a:r>
              <a:rPr lang="es-MX" dirty="0">
                <a:latin typeface="+mn-lt"/>
              </a:rPr>
              <a:t>Primero, asegúrate de inscribirte en tu plan de retiro. No querrás perderte este importante beneficio, el cual puede mejorar tu bienestar financiero ahora y en el futuro. </a:t>
            </a:r>
          </a:p>
          <a:p>
            <a:pPr marL="171450" indent="-171450">
              <a:buFont typeface="Arial" panose="020B0604020202020204" pitchFamily="34" charset="0"/>
              <a:buChar char="•"/>
            </a:pPr>
            <a:endParaRPr lang="en-US" dirty="0">
              <a:latin typeface="+mn-lt"/>
              <a:cs typeface="Calibri"/>
            </a:endParaRPr>
          </a:p>
          <a:p>
            <a:pPr marL="171450" indent="-171450">
              <a:buFont typeface="Arial" panose="020B0604020202020204" pitchFamily="34" charset="0"/>
              <a:buChar char="•"/>
            </a:pPr>
            <a:r>
              <a:rPr lang="es-MX" dirty="0">
                <a:latin typeface="+mn-lt"/>
                <a:cs typeface="Calibri"/>
              </a:rPr>
              <a:t>Crea un presupuesto. Ese es el cimiento de todo lo demás que explicamos. Puedes encontrar recursos para crear un presupuesto en nuestra página web en &lt;&lt;nationwide.com/mybudget&gt;&gt;&gt;</a:t>
            </a:r>
          </a:p>
          <a:p>
            <a:pPr marL="0" indent="0">
              <a:buFont typeface="Arial" panose="020B0604020202020204" pitchFamily="34" charset="0"/>
              <a:buNone/>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defRPr/>
            </a:pPr>
            <a:r>
              <a:rPr lang="es-MX" dirty="0">
                <a:latin typeface="+mn-lt"/>
                <a:ea typeface="+mn-ea"/>
                <a:cs typeface="+mn-cs"/>
              </a:rPr>
              <a:t>Para determinar cuánto ahorrar para el retiro, usa My Interactive Retirement Planner </a:t>
            </a:r>
            <a:r>
              <a:rPr lang="es-MX" sz="1200" dirty="0">
                <a:solidFill>
                  <a:schemeClr val="tx1"/>
                </a:solidFill>
                <a:latin typeface="+mn-lt"/>
                <a:ea typeface="+mn-ea"/>
                <a:cs typeface="+mn-cs"/>
              </a:rPr>
              <a:t>en tu cuenta. </a:t>
            </a:r>
            <a:r>
              <a:rPr lang="es-MX" dirty="0">
                <a:latin typeface="+mn-lt"/>
                <a:ea typeface="+mn-ea"/>
                <a:cs typeface="+mn-cs"/>
              </a:rPr>
              <a:t>Esta puede ayudarte a establecer objetivos, revisar tu progreso y hacer cambios para mantenerte en el camino correcto. </a:t>
            </a:r>
          </a:p>
          <a:p>
            <a:pPr marL="171450" indent="-171450">
              <a:buFont typeface="Arial" panose="020B0604020202020204" pitchFamily="34" charset="0"/>
              <a:buChar char="•"/>
              <a:defRPr/>
            </a:pPr>
            <a:endParaRPr lang="en-US" sz="1200" kern="1200" dirty="0">
              <a:solidFill>
                <a:schemeClr val="tx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ea typeface="+mn-ea"/>
                <a:cs typeface="+mn-cs"/>
              </a:rPr>
              <a:t>Pagarte a ti mismo(a) primero te ayudará a mantener los ahorros, como lo explicamos. Establece o aumenta tus contribuciones a tu plan de retiro para ayudar a mantenerte por el buen camino.</a:t>
            </a:r>
            <a:r>
              <a:rPr lang="es-MX" sz="1200" dirty="0">
                <a:solidFill>
                  <a:schemeClr val="tx1"/>
                </a:solidFill>
                <a:latin typeface="+mn-lt"/>
                <a:ea typeface="+mn-ea"/>
                <a:cs typeface="+mn-cs"/>
              </a:rPr>
              <a:t> </a:t>
            </a:r>
            <a:r>
              <a:rPr lang="es-MX" dirty="0">
                <a:latin typeface="+mn-lt"/>
                <a:ea typeface="+mn-ea"/>
                <a:cs typeface="+mn-cs"/>
              </a:rPr>
              <a:t>Si tienes curiosidad acerca de cómo aumentar tus contribuciones podría afectar el dinero que te llevas a casa, usa la calculadora de impacto del cheque de pago que está en la página web de tu plan en </a:t>
            </a:r>
            <a:r>
              <a:rPr lang="es-MX" sz="1200" dirty="0">
                <a:solidFill>
                  <a:schemeClr val="tx1"/>
                </a:solidFill>
                <a:latin typeface="+mn-lt"/>
                <a:ea typeface="+mn-ea"/>
                <a:cs typeface="+mn-cs"/>
              </a:rPr>
              <a:t>Tools &amp; Calculators (Herramientas y calculadoras). </a:t>
            </a:r>
            <a:r>
              <a:rPr lang="es-MX" dirty="0">
                <a:latin typeface="+mn-lt"/>
                <a:ea typeface="+mn-ea"/>
                <a:cs typeface="+mn-cs"/>
              </a:rPr>
              <a:t>Si tus contribuciones se hacen antes de descontar impuestos, el impacto puede ser menor de lo que crees.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rPr>
              <a:t>Si tu plan ofrece una característica llamada aumento automático, puedes elegir que tus contribuciones aumenten de manera automática una cantidad establecida cada año. Si está disponible, tu plan puede inscribirte de manera predeterminada o permitirte seleccionarla como una opción. Si no, también puedes elegir una fecha en tu calendario para aumentarlas cada año.</a:t>
            </a:r>
          </a:p>
        </p:txBody>
      </p:sp>
      <p:sp>
        <p:nvSpPr>
          <p:cNvPr id="4" name="Slide Number Placeholder 3"/>
          <p:cNvSpPr>
            <a:spLocks noGrp="1"/>
          </p:cNvSpPr>
          <p:nvPr>
            <p:ph type="sldNum" sz="quarter" idx="5"/>
          </p:nvPr>
        </p:nvSpPr>
        <p:spPr/>
        <p:txBody>
          <a:bodyPr/>
          <a:lstStyle/>
          <a:p>
            <a:fld id="{C4017EC0-A253-4597-A6B1-1C01674A0538}" type="slidenum">
              <a:rPr lang="en-US" smtClean="0"/>
              <a:t>32</a:t>
            </a:fld>
            <a:endParaRPr lang="en-US"/>
          </a:p>
        </p:txBody>
      </p:sp>
    </p:spTree>
    <p:extLst>
      <p:ext uri="{BB962C8B-B14F-4D97-AF65-F5344CB8AC3E}">
        <p14:creationId xmlns:p14="http://schemas.microsoft.com/office/powerpoint/2010/main" val="2545411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mn-lt"/>
                <a:cs typeface="Arial" panose="020B0604020202020204" pitchFamily="34" charset="0"/>
              </a:rPr>
              <a:t>&lt;OPCIONAL – Aplicable solamente para participantes en SS&amp;C del sector de mercados emergentes&gt;</a:t>
            </a:r>
          </a:p>
          <a:p>
            <a:endParaRPr lang="en-US" sz="1200" kern="1200" dirty="0">
              <a:solidFill>
                <a:schemeClr val="tx1"/>
              </a:solidFill>
              <a:effectLst/>
              <a:latin typeface="+mn-lt"/>
              <a:ea typeface="+mn-ea"/>
              <a:cs typeface="+mn-cs"/>
            </a:endParaRPr>
          </a:p>
          <a:p>
            <a:r>
              <a:rPr lang="es-MX" dirty="0">
                <a:latin typeface="+mn-lt"/>
              </a:rPr>
              <a:t>Ahora que sabes más cómo crear hábitos financieros saludables, por ejemplo, ahorrar para objetivos como el retiro, puedes comenzar a mejorar tu bienestar financiero. Estos son algunos pasos que puedes implementar de inmediato: </a:t>
            </a:r>
          </a:p>
          <a:p>
            <a:endParaRPr lang="en-US" dirty="0">
              <a:latin typeface="+mn-lt"/>
            </a:endParaRPr>
          </a:p>
          <a:p>
            <a:pPr marL="171450" indent="-171450">
              <a:buFont typeface="Arial" panose="020B0604020202020204" pitchFamily="34" charset="0"/>
              <a:buChar char="•"/>
            </a:pPr>
            <a:r>
              <a:rPr lang="es-MX" dirty="0">
                <a:latin typeface="+mn-lt"/>
              </a:rPr>
              <a:t>Primero, asegúrate de inscribirte en tu plan de retiro. No querrás perderte este importante beneficio, el cual puede mejorar tu bienestar financiero ahora y en el futuro. </a:t>
            </a:r>
          </a:p>
          <a:p>
            <a:pPr marL="171450" indent="-171450">
              <a:buFont typeface="Arial" panose="020B0604020202020204" pitchFamily="34" charset="0"/>
              <a:buChar char="•"/>
            </a:pPr>
            <a:endParaRPr lang="en-US" dirty="0">
              <a:latin typeface="+mn-lt"/>
              <a:cs typeface="Calibri"/>
            </a:endParaRPr>
          </a:p>
          <a:p>
            <a:pPr marL="171450" indent="-171450">
              <a:buFont typeface="Arial" panose="020B0604020202020204" pitchFamily="34" charset="0"/>
              <a:buChar char="•"/>
            </a:pPr>
            <a:r>
              <a:rPr lang="es-MX" dirty="0">
                <a:latin typeface="+mn-lt"/>
                <a:cs typeface="Calibri"/>
              </a:rPr>
              <a:t>Crea un presupuesto. Ese es el cimiento de todo lo demás que explicamos. Puedes encontrar recursos para crear un presupuesto en nuestra página web en &lt;&lt;nationwide.com/budgeting&gt;&gt;&gt;</a:t>
            </a:r>
          </a:p>
          <a:p>
            <a:pPr marL="0" indent="0">
              <a:buFont typeface="Arial" panose="020B0604020202020204" pitchFamily="34" charset="0"/>
              <a:buNone/>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defRPr/>
            </a:pPr>
            <a:r>
              <a:rPr lang="es-MX" dirty="0">
                <a:latin typeface="+mn-lt"/>
                <a:ea typeface="+mn-ea"/>
                <a:cs typeface="+mn-cs"/>
              </a:rPr>
              <a:t>Para determinar cuánto ahorrar para el retiro, usa My Retirement Goals </a:t>
            </a:r>
            <a:r>
              <a:rPr lang="es-MX" sz="1200" dirty="0">
                <a:solidFill>
                  <a:schemeClr val="tx1"/>
                </a:solidFill>
                <a:latin typeface="+mn-lt"/>
                <a:ea typeface="+mn-ea"/>
                <a:cs typeface="+mn-cs"/>
              </a:rPr>
              <a:t>en tu cuenta. </a:t>
            </a:r>
            <a:r>
              <a:rPr lang="es-MX" dirty="0">
                <a:latin typeface="+mn-lt"/>
                <a:ea typeface="+mn-ea"/>
                <a:cs typeface="+mn-cs"/>
              </a:rPr>
              <a:t>Esta puede ayudarte a establecer objetivos, revisar tu progreso y hacer cambios para mantenerte en el camino correcto. </a:t>
            </a:r>
          </a:p>
          <a:p>
            <a:pPr marL="171450" indent="-171450">
              <a:buFont typeface="Arial" panose="020B0604020202020204" pitchFamily="34" charset="0"/>
              <a:buChar char="•"/>
              <a:defRPr/>
            </a:pPr>
            <a:endParaRPr lang="en-US" sz="1200" kern="1200" dirty="0">
              <a:solidFill>
                <a:schemeClr val="tx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ea typeface="+mn-ea"/>
                <a:cs typeface="+mn-cs"/>
              </a:rPr>
              <a:t>Pagarte a ti mismo(a) primero te ayudará a mantener los ahorros, como lo explicamos. Establece o aumenta tus contribuciones a tu plan de retiro para ayudar a mantenerte por el buen camino.</a:t>
            </a:r>
            <a:r>
              <a:rPr lang="es-MX" sz="1200" dirty="0">
                <a:solidFill>
                  <a:schemeClr val="tx1"/>
                </a:solidFill>
                <a:latin typeface="+mn-lt"/>
                <a:ea typeface="+mn-ea"/>
                <a:cs typeface="+mn-cs"/>
              </a:rPr>
              <a:t> </a:t>
            </a:r>
            <a:r>
              <a:rPr lang="es-MX" dirty="0">
                <a:latin typeface="+mn-lt"/>
                <a:ea typeface="+mn-ea"/>
                <a:cs typeface="+mn-cs"/>
              </a:rPr>
              <a:t>Si tienes curiosidad acerca de cómo aumentar tus contribuciones podría afectar el dinero que te llevas a casa, usa la calculadora de impacto del cheque de pago que está en la página web de tu plan en </a:t>
            </a:r>
            <a:r>
              <a:rPr lang="es-MX" sz="1200" dirty="0">
                <a:solidFill>
                  <a:schemeClr val="tx1"/>
                </a:solidFill>
                <a:latin typeface="+mn-lt"/>
                <a:ea typeface="+mn-ea"/>
                <a:cs typeface="+mn-cs"/>
              </a:rPr>
              <a:t>Tools &amp; Calculators (Herramientas y calculadoras). </a:t>
            </a:r>
            <a:r>
              <a:rPr lang="es-MX" dirty="0">
                <a:latin typeface="+mn-lt"/>
                <a:ea typeface="+mn-ea"/>
                <a:cs typeface="+mn-cs"/>
              </a:rPr>
              <a:t>Si tus contribuciones se hacen antes de descontar impuestos, el impacto puede ser menor de lo que crees.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rPr>
              <a:t>Si tu plan ofrece una característica llamada aumento automático, puedes elegir que tus contribuciones aumenten de manera automática una cantidad establecida cada año. Si está disponible, tu plan puede inscribirte de manera predeterminada o permitirte seleccionarla como una opción. Si no, también puedes elegir una fecha en tu calendario para aumentarlas cada año.</a:t>
            </a:r>
          </a:p>
        </p:txBody>
      </p:sp>
      <p:sp>
        <p:nvSpPr>
          <p:cNvPr id="4" name="Slide Number Placeholder 3"/>
          <p:cNvSpPr>
            <a:spLocks noGrp="1"/>
          </p:cNvSpPr>
          <p:nvPr>
            <p:ph type="sldNum" sz="quarter" idx="5"/>
          </p:nvPr>
        </p:nvSpPr>
        <p:spPr/>
        <p:txBody>
          <a:bodyPr/>
          <a:lstStyle/>
          <a:p>
            <a:fld id="{C4017EC0-A253-4597-A6B1-1C01674A0538}" type="slidenum">
              <a:rPr lang="en-US" smtClean="0"/>
              <a:t>33</a:t>
            </a:fld>
            <a:endParaRPr lang="en-US"/>
          </a:p>
        </p:txBody>
      </p:sp>
    </p:spTree>
    <p:extLst>
      <p:ext uri="{BB962C8B-B14F-4D97-AF65-F5344CB8AC3E}">
        <p14:creationId xmlns:p14="http://schemas.microsoft.com/office/powerpoint/2010/main" val="2081123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6863"/>
            <a:ext cx="4800600" cy="2700337"/>
          </a:xfrm>
        </p:spPr>
      </p:sp>
      <p:sp>
        <p:nvSpPr>
          <p:cNvPr id="3" name="Notes Placeholder 2"/>
          <p:cNvSpPr>
            <a:spLocks noGrp="1"/>
          </p:cNvSpPr>
          <p:nvPr>
            <p:ph type="body" idx="1"/>
          </p:nvPr>
        </p:nvSpPr>
        <p:spPr>
          <a:xfrm>
            <a:off x="493776" y="3167380"/>
            <a:ext cx="5870448" cy="5405120"/>
          </a:xfrm>
          <a:prstGeom prst="rect">
            <a:avLst/>
          </a:prstGeom>
        </p:spPr>
        <p:txBody>
          <a:bodyPr/>
          <a:lstStyle/>
          <a:p>
            <a:r>
              <a:rPr lang="es-MX" sz="1200" dirty="0">
                <a:latin typeface="+mn-lt"/>
                <a:cs typeface="Arial" panose="020B0604020202020204" pitchFamily="34" charset="0"/>
              </a:rPr>
              <a:t>¿Preguntas? </a:t>
            </a:r>
          </a:p>
        </p:txBody>
      </p:sp>
    </p:spTree>
    <p:extLst>
      <p:ext uri="{BB962C8B-B14F-4D97-AF65-F5344CB8AC3E}">
        <p14:creationId xmlns:p14="http://schemas.microsoft.com/office/powerpoint/2010/main" val="12927358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35</a:t>
            </a:fld>
            <a:endParaRPr lang="en-US"/>
          </a:p>
        </p:txBody>
      </p:sp>
    </p:spTree>
    <p:extLst>
      <p:ext uri="{BB962C8B-B14F-4D97-AF65-F5344CB8AC3E}">
        <p14:creationId xmlns:p14="http://schemas.microsoft.com/office/powerpoint/2010/main" val="23938967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36</a:t>
            </a:fld>
            <a:endParaRPr lang="en-US"/>
          </a:p>
        </p:txBody>
      </p:sp>
    </p:spTree>
    <p:extLst>
      <p:ext uri="{BB962C8B-B14F-4D97-AF65-F5344CB8AC3E}">
        <p14:creationId xmlns:p14="http://schemas.microsoft.com/office/powerpoint/2010/main" val="24539695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37</a:t>
            </a:fld>
            <a:endParaRPr lang="en-US"/>
          </a:p>
        </p:txBody>
      </p:sp>
    </p:spTree>
    <p:extLst>
      <p:ext uri="{BB962C8B-B14F-4D97-AF65-F5344CB8AC3E}">
        <p14:creationId xmlns:p14="http://schemas.microsoft.com/office/powerpoint/2010/main" val="2508770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3688"/>
            <a:ext cx="4800600" cy="2701925"/>
          </a:xfrm>
        </p:spPr>
      </p:sp>
      <p:sp>
        <p:nvSpPr>
          <p:cNvPr id="3" name="Notes Placeholder 2"/>
          <p:cNvSpPr>
            <a:spLocks noGrp="1"/>
          </p:cNvSpPr>
          <p:nvPr>
            <p:ph type="body" idx="1"/>
          </p:nvPr>
        </p:nvSpPr>
        <p:spPr>
          <a:xfrm>
            <a:off x="314960" y="3158174"/>
            <a:ext cx="6207759" cy="5600700"/>
          </a:xfrm>
          <a:prstGeom prst="rect">
            <a:avLst/>
          </a:prstGeom>
        </p:spPr>
        <p:txBody>
          <a:bodyPr/>
          <a:lstStyle/>
          <a:p>
            <a:pPr lvl="0">
              <a:defRPr/>
            </a:pPr>
            <a:r>
              <a:rPr lang="es-MX" sz="1200" dirty="0">
                <a:latin typeface="+mn-lt"/>
                <a:cs typeface="Arial" panose="020B0604020202020204" pitchFamily="34" charset="0"/>
              </a:rPr>
              <a:t>&lt;PÁGINA OPCIONAL – Puede eliminarse si no se necesita&gt;</a:t>
            </a:r>
          </a:p>
          <a:p>
            <a:pPr lvl="0">
              <a:defRPr/>
            </a:pPr>
            <a:endParaRPr lang="en-US" sz="1200" dirty="0">
              <a:latin typeface="+mn-lt"/>
              <a:cs typeface="Arial" panose="020B0604020202020204" pitchFamily="34" charset="0"/>
            </a:endParaRPr>
          </a:p>
          <a:p>
            <a:pPr lvl="0">
              <a:defRPr/>
            </a:pPr>
            <a:r>
              <a:rPr lang="es-MX" sz="1200" dirty="0">
                <a:latin typeface="+mn-lt"/>
                <a:cs typeface="Arial" panose="020B0604020202020204" pitchFamily="34" charset="0"/>
              </a:rPr>
              <a:t>Mi nombre es [NOMBRE] y soy [PUESTO] en Nationwide. Nationwide es el depositario de registros para el plan de retiro patrocinado por tu empleador. </a:t>
            </a:r>
          </a:p>
          <a:p>
            <a:pPr lvl="0">
              <a:defRPr/>
            </a:pPr>
            <a:endParaRPr lang="en-US" sz="1200" dirty="0">
              <a:latin typeface="+mn-lt"/>
              <a:ea typeface="Times New Roman" panose="02020603050405020304" pitchFamily="18" charset="0"/>
              <a:cs typeface="Arial" panose="020B0604020202020204" pitchFamily="34" charset="0"/>
            </a:endParaRPr>
          </a:p>
          <a:p>
            <a:pPr lvl="0">
              <a:defRPr/>
            </a:pPr>
            <a:r>
              <a:rPr lang="es-MX" sz="1200" dirty="0">
                <a:latin typeface="+mn-lt"/>
                <a:ea typeface="Times New Roman" panose="02020603050405020304" pitchFamily="18" charset="0"/>
                <a:cs typeface="Arial" panose="020B0604020202020204" pitchFamily="34" charset="0"/>
              </a:rPr>
              <a:t>Hemos crecido de una compañía mutua de seguros de automóviles pequeña a una de las compañías de seguros y servicios financieros más grandes de Estados Unidos. Nuestra misión nunca fue más clara: proteger a personas, negocios y sus futuros con cuidado extraordinario. Y por ese motivo estamos aquí hoy.</a:t>
            </a:r>
          </a:p>
        </p:txBody>
      </p:sp>
    </p:spTree>
    <p:extLst>
      <p:ext uri="{BB962C8B-B14F-4D97-AF65-F5344CB8AC3E}">
        <p14:creationId xmlns:p14="http://schemas.microsoft.com/office/powerpoint/2010/main" val="2319017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0513"/>
            <a:ext cx="4800600" cy="2700337"/>
          </a:xfrm>
        </p:spPr>
      </p:sp>
      <p:sp>
        <p:nvSpPr>
          <p:cNvPr id="3" name="Notes Placeholder 2"/>
          <p:cNvSpPr>
            <a:spLocks noGrp="1"/>
          </p:cNvSpPr>
          <p:nvPr>
            <p:ph type="body" idx="1"/>
          </p:nvPr>
        </p:nvSpPr>
        <p:spPr>
          <a:xfrm>
            <a:off x="294640" y="3152108"/>
            <a:ext cx="6197600" cy="5652833"/>
          </a:xfrm>
        </p:spPr>
        <p:txBody>
          <a:bodyPr/>
          <a:lstStyle/>
          <a:p>
            <a:pPr lvl="0">
              <a:defRPr/>
            </a:pPr>
            <a:r>
              <a:rPr lang="es-MX" sz="1200">
                <a:latin typeface="+mn-lt"/>
                <a:cs typeface="Arial" panose="020B0604020202020204" pitchFamily="34" charset="0"/>
              </a:rPr>
              <a:t>&lt;PÁGINA OPCIONAL – Puede eliminarse si no se necesita&gt;</a:t>
            </a:r>
          </a:p>
          <a:p>
            <a:pPr lvl="0">
              <a:defRPr/>
            </a:pPr>
            <a:endParaRPr lang="en-US" sz="1200" dirty="0">
              <a:latin typeface="+mn-lt"/>
              <a:cs typeface="Arial" panose="020B0604020202020204" pitchFamily="34" charset="0"/>
            </a:endParaRPr>
          </a:p>
          <a:p>
            <a:pPr lvl="0">
              <a:defRPr/>
            </a:pPr>
            <a:r>
              <a:rPr lang="es-MX" sz="1200">
                <a:latin typeface="+mn-lt"/>
                <a:cs typeface="Arial" panose="020B0604020202020204" pitchFamily="34" charset="0"/>
              </a:rPr>
              <a:t>Mi nombre es [NOMBRE] y soy [PUESTO] en [COMPAÑÍA&gt;. </a:t>
            </a:r>
          </a:p>
          <a:p>
            <a:pPr lvl="0">
              <a:defRPr/>
            </a:pPr>
            <a:endParaRPr lang="en-US" sz="1200" dirty="0">
              <a:latin typeface="+mn-lt"/>
              <a:ea typeface="Times New Roman" panose="02020603050405020304" pitchFamily="18" charset="0"/>
              <a:cs typeface="Arial" panose="020B0604020202020204" pitchFamily="34" charset="0"/>
            </a:endParaRPr>
          </a:p>
          <a:p>
            <a:pPr lvl="0">
              <a:defRPr/>
            </a:pPr>
            <a:r>
              <a:rPr lang="es-MX" sz="1200">
                <a:latin typeface="+mn-lt"/>
                <a:ea typeface="Times New Roman" panose="02020603050405020304" pitchFamily="18" charset="0"/>
                <a:cs typeface="Arial" panose="020B0604020202020204" pitchFamily="34" charset="0"/>
              </a:rPr>
              <a:t>&lt; Presentarse&gt;</a:t>
            </a:r>
          </a:p>
        </p:txBody>
      </p:sp>
    </p:spTree>
    <p:extLst>
      <p:ext uri="{BB962C8B-B14F-4D97-AF65-F5344CB8AC3E}">
        <p14:creationId xmlns:p14="http://schemas.microsoft.com/office/powerpoint/2010/main" val="3289967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Hoy hablaremos acerca de hábitos financieros saludables que puedes crear para impulsar tu bienestar financiero. Aprenderemos acerca de....[lea las viñetas en la pantalla]</a:t>
            </a:r>
          </a:p>
          <a:p>
            <a:endParaRPr lang="en-US" dirty="0">
              <a:cs typeface="Calibri"/>
            </a:endParaRPr>
          </a:p>
          <a:p>
            <a:r>
              <a:rPr lang="es-MX" dirty="0"/>
              <a:t>Al final, tendremos tiempo para preguntas y respuestas. Me entusiasma hablarte acerca de formas de aumentar tu bienestar financiero y ayudarte a enfrentar el futuro con confianza, así que comencemos. </a:t>
            </a:r>
          </a:p>
        </p:txBody>
      </p:sp>
      <p:sp>
        <p:nvSpPr>
          <p:cNvPr id="4" name="Slide Number Placeholder 3"/>
          <p:cNvSpPr>
            <a:spLocks noGrp="1"/>
          </p:cNvSpPr>
          <p:nvPr>
            <p:ph type="sldNum" sz="quarter" idx="5"/>
          </p:nvPr>
        </p:nvSpPr>
        <p:spPr/>
        <p:txBody>
          <a:bodyPr/>
          <a:lstStyle/>
          <a:p>
            <a:fld id="{C4017EC0-A253-4597-A6B1-1C01674A0538}" type="slidenum">
              <a:rPr lang="en-US" smtClean="0"/>
              <a:t>6</a:t>
            </a:fld>
            <a:endParaRPr lang="en-US"/>
          </a:p>
        </p:txBody>
      </p:sp>
    </p:spTree>
    <p:extLst>
      <p:ext uri="{BB962C8B-B14F-4D97-AF65-F5344CB8AC3E}">
        <p14:creationId xmlns:p14="http://schemas.microsoft.com/office/powerpoint/2010/main" val="3013378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0" i="0" dirty="0">
                <a:solidFill>
                  <a:srgbClr val="222222"/>
                </a:solidFill>
                <a:latin typeface="+mn-lt"/>
              </a:rPr>
              <a:t>Así que, ¿qué es exactamente el bienestar financiero? </a:t>
            </a:r>
          </a:p>
          <a:p>
            <a:endParaRPr lang="en-US" b="0" i="0" dirty="0">
              <a:solidFill>
                <a:srgbClr val="222222"/>
              </a:solidFill>
              <a:effectLst/>
              <a:latin typeface="+mn-lt"/>
            </a:endParaRPr>
          </a:p>
          <a:p>
            <a:r>
              <a:rPr lang="es-MX" b="0" i="0" dirty="0">
                <a:solidFill>
                  <a:srgbClr val="222222"/>
                </a:solidFill>
                <a:latin typeface="+mn-lt"/>
              </a:rPr>
              <a:t>De acuerdo con el Departamento de protección financiera para el consumidor de Estados Unidos, es un estado de bienestar financiero que te permite: </a:t>
            </a:r>
          </a:p>
          <a:p>
            <a:endParaRPr lang="en-US" b="0" i="0" dirty="0">
              <a:solidFill>
                <a:srgbClr val="222222"/>
              </a:solidFill>
              <a:effectLst/>
              <a:latin typeface="+mn-lt"/>
            </a:endParaRPr>
          </a:p>
          <a:p>
            <a:pPr marL="285750" indent="-285750">
              <a:buFont typeface="Arial" panose="020B0604020202020204" pitchFamily="34" charset="0"/>
              <a:buChar char="•"/>
            </a:pPr>
            <a:r>
              <a:rPr lang="es-MX" dirty="0">
                <a:latin typeface="+mn-lt"/>
              </a:rPr>
              <a:t>Cumplir con tus obligaciones financieras actuales y continuas </a:t>
            </a:r>
          </a:p>
          <a:p>
            <a:pPr marL="285750" indent="-285750">
              <a:buFont typeface="Arial" panose="020B0604020202020204" pitchFamily="34" charset="0"/>
              <a:buChar char="•"/>
            </a:pPr>
            <a:r>
              <a:rPr lang="es-MX" dirty="0">
                <a:latin typeface="+mn-lt"/>
              </a:rPr>
              <a:t>Sentir seguridad en tu futuro financiero </a:t>
            </a:r>
          </a:p>
          <a:p>
            <a:pPr marL="285750" indent="-285750">
              <a:buFont typeface="Arial" panose="020B0604020202020204" pitchFamily="34" charset="0"/>
              <a:buChar char="•"/>
            </a:pPr>
            <a:r>
              <a:rPr lang="es-MX" dirty="0">
                <a:latin typeface="+mn-lt"/>
              </a:rPr>
              <a:t>Hacer elecciones que te permitan disfrutar la vida </a:t>
            </a:r>
          </a:p>
          <a:p>
            <a:endParaRPr lang="en-US" b="0" i="0" dirty="0">
              <a:solidFill>
                <a:srgbClr val="222222"/>
              </a:solidFill>
              <a:effectLst/>
              <a:latin typeface="+mn-lt"/>
            </a:endParaRPr>
          </a:p>
          <a:p>
            <a:r>
              <a:rPr lang="es-MX" dirty="0">
                <a:solidFill>
                  <a:srgbClr val="222222"/>
                </a:solidFill>
                <a:latin typeface="+mn-lt"/>
              </a:rPr>
              <a:t>Eso se oye bien, ¿verdad</a:t>
            </a:r>
            <a:r>
              <a:rPr lang="es-MX" b="0" i="0" dirty="0">
                <a:solidFill>
                  <a:srgbClr val="222222"/>
                </a:solidFill>
                <a:latin typeface="+mn-lt"/>
              </a:rPr>
              <a:t>?</a:t>
            </a:r>
            <a:r>
              <a:rPr lang="es-MX" dirty="0">
                <a:solidFill>
                  <a:srgbClr val="222222"/>
                </a:solidFill>
                <a:latin typeface="+mn-lt"/>
              </a:rPr>
              <a:t> La mayoría de las personas desea esas cosas. ¿Pero cómo sabes cuál es tu nivel de bienestar financiero?</a:t>
            </a:r>
            <a:r>
              <a:rPr lang="es-MX" b="0" i="0" dirty="0">
                <a:solidFill>
                  <a:srgbClr val="222222"/>
                </a:solidFill>
                <a:latin typeface="+mn-lt"/>
              </a:rPr>
              <a:t> </a:t>
            </a:r>
            <a:r>
              <a:rPr lang="es-MX" dirty="0">
                <a:solidFill>
                  <a:srgbClr val="222222"/>
                </a:solidFill>
                <a:latin typeface="+mn-lt"/>
              </a:rPr>
              <a:t>Hacerte estas preguntas te ayudará a considerar la respuesta: </a:t>
            </a:r>
          </a:p>
          <a:p>
            <a:endParaRPr lang="en-US" b="0" i="0" dirty="0">
              <a:solidFill>
                <a:srgbClr val="222222"/>
              </a:solidFill>
              <a:effectLst/>
              <a:latin typeface="+mn-lt"/>
            </a:endParaRPr>
          </a:p>
          <a:p>
            <a:pPr marL="171450" indent="-171450">
              <a:buFont typeface="Arial" panose="020B0604020202020204" pitchFamily="34" charset="0"/>
              <a:buChar char="•"/>
            </a:pPr>
            <a:r>
              <a:rPr lang="es-MX" dirty="0">
                <a:solidFill>
                  <a:srgbClr val="222222"/>
                </a:solidFill>
                <a:latin typeface="+mn-lt"/>
              </a:rPr>
              <a:t>¿Cuánto control tengo sobre mis finanzas diarias y mensuales</a:t>
            </a:r>
            <a:r>
              <a:rPr lang="es-MX" b="0" i="0" dirty="0">
                <a:solidFill>
                  <a:srgbClr val="222222"/>
                </a:solidFill>
                <a:latin typeface="+mn-lt"/>
              </a:rPr>
              <a:t>?</a:t>
            </a:r>
            <a:r>
              <a:rPr lang="es-MX" dirty="0">
                <a:solidFill>
                  <a:srgbClr val="222222"/>
                </a:solidFill>
                <a:latin typeface="+mn-lt"/>
              </a:rPr>
              <a:t> </a:t>
            </a:r>
          </a:p>
          <a:p>
            <a:pPr marL="171450" indent="-171450">
              <a:buFont typeface="Arial" panose="020B0604020202020204" pitchFamily="34" charset="0"/>
              <a:buChar char="•"/>
            </a:pPr>
            <a:r>
              <a:rPr lang="es-MX" dirty="0">
                <a:solidFill>
                  <a:srgbClr val="222222"/>
                </a:solidFill>
                <a:latin typeface="+mn-lt"/>
              </a:rPr>
              <a:t>¿Qué tan bien puedo manejar una sorpresa financiera tal como un gasto imprevisto? </a:t>
            </a:r>
          </a:p>
          <a:p>
            <a:pPr marL="171450" indent="-171450">
              <a:buFont typeface="Arial" panose="020B0604020202020204" pitchFamily="34" charset="0"/>
              <a:buChar char="•"/>
            </a:pPr>
            <a:r>
              <a:rPr lang="es-MX" dirty="0">
                <a:solidFill>
                  <a:srgbClr val="222222"/>
                </a:solidFill>
                <a:latin typeface="+mn-lt"/>
              </a:rPr>
              <a:t>¿Voy por buen camino para cumplir mis objetivos financieros?</a:t>
            </a:r>
          </a:p>
          <a:p>
            <a:pPr marL="171450" indent="-171450">
              <a:buFont typeface="Arial" panose="020B0604020202020204" pitchFamily="34" charset="0"/>
              <a:buChar char="•"/>
            </a:pPr>
            <a:r>
              <a:rPr lang="es-MX" dirty="0">
                <a:solidFill>
                  <a:srgbClr val="222222"/>
                </a:solidFill>
                <a:latin typeface="+mn-lt"/>
              </a:rPr>
              <a:t>¿Tengo la libertad financiera para hacer elecciones que me </a:t>
            </a:r>
            <a:r>
              <a:rPr lang="es-MX" b="0" i="0" dirty="0">
                <a:solidFill>
                  <a:srgbClr val="222222"/>
                </a:solidFill>
                <a:latin typeface="+mn-lt"/>
              </a:rPr>
              <a:t>permitan disfrutar</a:t>
            </a:r>
            <a:r>
              <a:rPr lang="es-MX" dirty="0">
                <a:solidFill>
                  <a:srgbClr val="222222"/>
                </a:solidFill>
                <a:latin typeface="+mn-lt"/>
              </a:rPr>
              <a:t> la vida</a:t>
            </a:r>
            <a:r>
              <a:rPr lang="es-MX" b="0" i="0" dirty="0">
                <a:solidFill>
                  <a:srgbClr val="222222"/>
                </a:solidFill>
                <a:latin typeface="+mn-lt"/>
              </a:rPr>
              <a:t>?</a:t>
            </a:r>
            <a:r>
              <a:rPr lang="es-MX" dirty="0">
                <a:solidFill>
                  <a:srgbClr val="222222"/>
                </a:solidFill>
                <a:latin typeface="+mn-lt"/>
              </a:rPr>
              <a:t> </a:t>
            </a:r>
          </a:p>
          <a:p>
            <a:pPr marL="0" indent="0">
              <a:buFont typeface="Arial" panose="020B0604020202020204" pitchFamily="34" charset="0"/>
              <a:buNone/>
            </a:pPr>
            <a:endParaRPr lang="en-US" b="0" i="0" dirty="0">
              <a:solidFill>
                <a:srgbClr val="22222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solidFill>
                  <a:srgbClr val="222222"/>
                </a:solidFill>
                <a:latin typeface="+mn-lt"/>
              </a:rPr>
              <a:t>Cuanto más positivas sean tus respuestas, es más probable que seas más saludable en el aspecto financiero.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r>
              <a:rPr lang="es-MX" baseline="30000" dirty="0">
                <a:latin typeface="+mn-lt"/>
              </a:rPr>
              <a:t>1</a:t>
            </a:r>
            <a:r>
              <a:rPr lang="es-MX" dirty="0">
                <a:latin typeface="+mn-lt"/>
              </a:rPr>
              <a:t> Financial well-being resources," consumerfinance.gov/consumer-tools/educator-tools/financial-well-being-resources/ (consultado el 27 de julio de 2023).</a:t>
            </a:r>
          </a:p>
        </p:txBody>
      </p:sp>
      <p:sp>
        <p:nvSpPr>
          <p:cNvPr id="4" name="Slide Number Placeholder 3"/>
          <p:cNvSpPr>
            <a:spLocks noGrp="1"/>
          </p:cNvSpPr>
          <p:nvPr>
            <p:ph type="sldNum" sz="quarter" idx="5"/>
          </p:nvPr>
        </p:nvSpPr>
        <p:spPr/>
        <p:txBody>
          <a:bodyPr/>
          <a:lstStyle/>
          <a:p>
            <a:fld id="{C4017EC0-A253-4597-A6B1-1C01674A0538}" type="slidenum">
              <a:rPr lang="en-US" smtClean="0"/>
              <a:t>7</a:t>
            </a:fld>
            <a:endParaRPr lang="en-US"/>
          </a:p>
        </p:txBody>
      </p:sp>
    </p:spTree>
    <p:extLst>
      <p:ext uri="{BB962C8B-B14F-4D97-AF65-F5344CB8AC3E}">
        <p14:creationId xmlns:p14="http://schemas.microsoft.com/office/powerpoint/2010/main" val="1428809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MX" b="0" i="0" dirty="0">
                <a:solidFill>
                  <a:srgbClr val="000000"/>
                </a:solidFill>
                <a:latin typeface="+mn-lt"/>
              </a:rPr>
              <a:t>Otra forma de evaluar tu bienestar financiero es calculando algo llamado valor neto. Esto es lo que posees en comparación con lo que debes, y en realidad este puede darte una imagen más precisa que tus ingresos de cómo estás en el aspecto financiero.   Ese es el motivo por el que personas con altos ingresos pueden tener un bajo valor neto si no son disciplinadas con su dinero. Las personas con salarios más bajos pueden tener un valor neto alto si tienen buenos hábitos financieros. </a:t>
            </a:r>
          </a:p>
          <a:p>
            <a:pPr algn="l"/>
            <a:endParaRPr lang="en-US" b="0" i="0" dirty="0">
              <a:solidFill>
                <a:srgbClr val="000000"/>
              </a:solidFill>
              <a:effectLst/>
              <a:latin typeface="+mn-lt"/>
            </a:endParaRPr>
          </a:p>
          <a:p>
            <a:pPr algn="l"/>
            <a:r>
              <a:rPr lang="es-MX" b="0" i="0" dirty="0">
                <a:solidFill>
                  <a:srgbClr val="000000"/>
                </a:solidFill>
                <a:latin typeface="+mn-lt"/>
              </a:rPr>
              <a:t>Para calcular tu valor neto: </a:t>
            </a:r>
          </a:p>
          <a:p>
            <a:pPr algn="l"/>
            <a:endParaRPr lang="en-US" b="0" i="0" dirty="0">
              <a:solidFill>
                <a:srgbClr val="000000"/>
              </a:solidFill>
              <a:effectLst/>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i="0" dirty="0">
                <a:solidFill>
                  <a:srgbClr val="000000"/>
                </a:solidFill>
                <a:latin typeface="+mn-lt"/>
              </a:rPr>
              <a:t>Haz una lista de tus activos. Los activos incluyen efectivo, como dinero en cuentas corrientes, de ahorros y de retiro, IRA y otras cuentas de inversión. También incluyen conceptos como automóviles, propiedad e inversiones que podrías vender por efectivo. Si debes una casa, también puedes contarla, si estás dispuesto(a) a aprovechar el capital o venderla si es necesario.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0" i="0" dirty="0">
              <a:solidFill>
                <a:srgbClr val="000000"/>
              </a:solidFill>
              <a:effectLst/>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i="0" dirty="0">
                <a:solidFill>
                  <a:srgbClr val="000000"/>
                </a:solidFill>
                <a:latin typeface="+mn-lt"/>
              </a:rPr>
              <a:t>Luego, enumera tus pasivos, los cuales son cualquier dinero que debas a un acreedor, ya sea una persona, un banco u otra institución. Esto incluye deudas como saldos de tarjetas de crédito y los saldos de préstamos, como personales, automotrices, para el día de pago y otros préstamos sobre el título de propiedad de un vehículo. Si incluyes tu casa como un activo, incluye la hipoteca como pasivo también.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0" i="0" dirty="0">
              <a:solidFill>
                <a:srgbClr val="000000"/>
              </a:solidFill>
              <a:effectLst/>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b="0" i="0" dirty="0">
                <a:solidFill>
                  <a:srgbClr val="000000"/>
                </a:solidFill>
                <a:latin typeface="+mn-lt"/>
              </a:rPr>
              <a:t>Resta el total de los pasivos del total de los activos.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b="0" i="0" dirty="0">
                <a:solidFill>
                  <a:srgbClr val="000000"/>
                </a:solidFill>
                <a:latin typeface="+mn-lt"/>
              </a:rPr>
              <a:t>El número que obtengas puede ser positivo, negativo o cero. Si es positivo, significa que posees más de lo que debes. ¡Eso es excelente! Para mejorar tu bienestar financiero, puedes enfocarte en aumentar ese número. Si es negativo, significa que debes más de lo que posees. Para mejorar tu bienestar financiero, puedes enfocarte en alcanzar un número positivo y luego hacerlo crecer. Si es cero, lo que posees y lo que debes son iguales entre sí. No tienes deuda, pero no tienes más de lo que le debes a otros. Nuevamente, para mejorar tu bienestar financiero, puedes enfocarte en crear un número positivo.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b="0" i="0" dirty="0">
                <a:solidFill>
                  <a:srgbClr val="000000"/>
                </a:solidFill>
                <a:latin typeface="+mn-lt"/>
              </a:rPr>
              <a:t>Ten en cuenta que conocer tu valor neto no se trata de compararte con nadie más. Se trata de ver dónde te encuentras hoy y tomar medidas para hacer crecer tu propio bienestar financiero. </a:t>
            </a:r>
            <a:r>
              <a:rPr lang="es-MX" dirty="0">
                <a:solidFill>
                  <a:srgbClr val="222222"/>
                </a:solidFill>
                <a:latin typeface="+mn-lt"/>
              </a:rPr>
              <a:t>Las buenas noticias es que no importa dónde te encuentres hoy, puedes tomar medidas para llegar ahí. Esas medidas comienzan con crear hábitos financieros claves. </a:t>
            </a:r>
          </a:p>
          <a:p>
            <a:pPr algn="l"/>
            <a:endParaRPr lang="en-US" b="0" i="0" dirty="0">
              <a:solidFill>
                <a:srgbClr val="000000"/>
              </a:solidFill>
              <a:effectLst/>
              <a:latin typeface="+mn-lt"/>
            </a:endParaRPr>
          </a:p>
          <a:p>
            <a:pPr algn="l"/>
            <a:endParaRPr lang="en-US" b="0" i="0" dirty="0">
              <a:solidFill>
                <a:srgbClr val="000000"/>
              </a:solidFill>
              <a:effectLst/>
              <a:latin typeface="+mn-lt"/>
            </a:endParaRPr>
          </a:p>
          <a:p>
            <a:pPr algn="l"/>
            <a:endParaRPr lang="en-US" b="0" i="0" dirty="0">
              <a:solidFill>
                <a:srgbClr val="000000"/>
              </a:solidFill>
              <a:effectLst/>
              <a:latin typeface="+mn-lt"/>
            </a:endParaRPr>
          </a:p>
          <a:p>
            <a:pPr algn="l"/>
            <a:endParaRPr lang="en-US" dirty="0">
              <a:latin typeface="+mn-lt"/>
            </a:endParaRPr>
          </a:p>
          <a:p>
            <a:pPr algn="l"/>
            <a:endParaRPr lang="en-US"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8</a:t>
            </a:fld>
            <a:endParaRPr lang="en-US"/>
          </a:p>
        </p:txBody>
      </p:sp>
    </p:spTree>
    <p:extLst>
      <p:ext uri="{BB962C8B-B14F-4D97-AF65-F5344CB8AC3E}">
        <p14:creationId xmlns:p14="http://schemas.microsoft.com/office/powerpoint/2010/main" val="1563167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0" i="0" dirty="0">
                <a:solidFill>
                  <a:srgbClr val="222222"/>
                </a:solidFill>
                <a:latin typeface="+mn-lt"/>
              </a:rPr>
              <a:t>Para crear ese número positivo y mantenerlo creciendo, necesitas hábitos financieros saludables. Igual que hacer ejercicio y consumir alimentos nutritivos, toma tiempo y esfuerzo crearlos. </a:t>
            </a:r>
            <a:r>
              <a:rPr lang="es-MX" dirty="0">
                <a:solidFill>
                  <a:srgbClr val="222222"/>
                </a:solidFill>
                <a:latin typeface="+mn-lt"/>
              </a:rPr>
              <a:t>Entonces, puede ser de ayuda pensar en por qué quieres tomar el control de tu dinero.</a:t>
            </a:r>
            <a:r>
              <a:rPr lang="es-MX" b="0" i="0" dirty="0">
                <a:solidFill>
                  <a:srgbClr val="222222"/>
                </a:solidFill>
                <a:latin typeface="+mn-lt"/>
              </a:rPr>
              <a:t> ¿Cuáles son los objetivos que estás tratando de lograr?</a:t>
            </a:r>
            <a:r>
              <a:rPr lang="es-MX" dirty="0">
                <a:solidFill>
                  <a:srgbClr val="222222"/>
                </a:solidFill>
                <a:latin typeface="+mn-lt"/>
              </a:rPr>
              <a:t> </a:t>
            </a:r>
          </a:p>
          <a:p>
            <a:endParaRPr lang="en-US" b="0" i="0" dirty="0">
              <a:solidFill>
                <a:srgbClr val="222222"/>
              </a:solidFill>
              <a:effectLst/>
              <a:latin typeface="+mn-lt"/>
            </a:endParaRPr>
          </a:p>
          <a:p>
            <a:r>
              <a:rPr lang="es-MX" b="0" i="0" dirty="0">
                <a:solidFill>
                  <a:srgbClr val="222222"/>
                </a:solidFill>
                <a:latin typeface="+mn-lt"/>
              </a:rPr>
              <a:t>En el siguiente año o dos: </a:t>
            </a:r>
          </a:p>
          <a:p>
            <a:pPr algn="l">
              <a:buFont typeface="Arial" panose="020B0604020202020204" pitchFamily="34" charset="0"/>
              <a:buChar char="•"/>
            </a:pPr>
            <a:r>
              <a:rPr lang="es-MX" b="0" i="0" dirty="0">
                <a:solidFill>
                  <a:srgbClr val="000000"/>
                </a:solidFill>
                <a:latin typeface="+mn-lt"/>
              </a:rPr>
              <a:t>¿Crearás un fondo de emergencia para ayudar a cubrir gastos imprevistos? </a:t>
            </a:r>
          </a:p>
          <a:p>
            <a:pPr algn="l">
              <a:buFont typeface="Arial" panose="020B0604020202020204" pitchFamily="34" charset="0"/>
              <a:buChar char="•"/>
            </a:pPr>
            <a:r>
              <a:rPr lang="es-MX" b="0" i="0" dirty="0">
                <a:solidFill>
                  <a:srgbClr val="000000"/>
                </a:solidFill>
                <a:latin typeface="+mn-lt"/>
              </a:rPr>
              <a:t>¿Liquidarás la deuda, como las de tarjeta de crédito? </a:t>
            </a:r>
          </a:p>
          <a:p>
            <a:pPr algn="l">
              <a:buFont typeface="Arial" panose="020B0604020202020204" pitchFamily="34" charset="0"/>
              <a:buChar char="•"/>
            </a:pPr>
            <a:endParaRPr lang="en-US" b="0" i="0" dirty="0">
              <a:solidFill>
                <a:srgbClr val="000000"/>
              </a:solidFill>
              <a:effectLst/>
              <a:latin typeface="+mn-lt"/>
            </a:endParaRPr>
          </a:p>
          <a:p>
            <a:pPr algn="l">
              <a:buFont typeface="Arial" panose="020B0604020202020204" pitchFamily="34" charset="0"/>
              <a:buNone/>
            </a:pPr>
            <a:r>
              <a:rPr lang="es-MX" b="0" i="0" dirty="0">
                <a:solidFill>
                  <a:srgbClr val="000000"/>
                </a:solidFill>
                <a:latin typeface="+mn-lt"/>
              </a:rPr>
              <a:t>En los próximos 3 a 5 años, tienes planificado: </a:t>
            </a:r>
          </a:p>
          <a:p>
            <a:pPr algn="l">
              <a:buFont typeface="Arial" panose="020B0604020202020204" pitchFamily="34" charset="0"/>
              <a:buChar char="•"/>
            </a:pPr>
            <a:r>
              <a:rPr lang="es-MX" b="0" i="0" dirty="0">
                <a:solidFill>
                  <a:srgbClr val="000000"/>
                </a:solidFill>
                <a:latin typeface="+mn-lt"/>
              </a:rPr>
              <a:t>¿Comprar un automóvil? </a:t>
            </a:r>
          </a:p>
          <a:p>
            <a:pPr algn="l">
              <a:buFont typeface="Arial" panose="020B0604020202020204" pitchFamily="34" charset="0"/>
              <a:buChar char="•"/>
            </a:pPr>
            <a:r>
              <a:rPr lang="es-MX" b="0" i="0" dirty="0">
                <a:solidFill>
                  <a:srgbClr val="000000"/>
                </a:solidFill>
                <a:latin typeface="+mn-lt"/>
              </a:rPr>
              <a:t>¿Liquidar una deuda grande, como los préstamos escolares? </a:t>
            </a:r>
          </a:p>
          <a:p>
            <a:pPr algn="l">
              <a:buFont typeface="Arial" panose="020B0604020202020204" pitchFamily="34" charset="0"/>
              <a:buNone/>
            </a:pPr>
            <a:endParaRPr lang="en-US" b="0" i="0" dirty="0">
              <a:solidFill>
                <a:srgbClr val="000000"/>
              </a:solidFill>
              <a:effectLst/>
              <a:latin typeface="+mn-lt"/>
            </a:endParaRPr>
          </a:p>
          <a:p>
            <a:pPr algn="l">
              <a:buFont typeface="Arial" panose="020B0604020202020204" pitchFamily="34" charset="0"/>
              <a:buNone/>
            </a:pPr>
            <a:r>
              <a:rPr lang="es-MX" b="0" i="0" dirty="0">
                <a:solidFill>
                  <a:srgbClr val="000000"/>
                </a:solidFill>
                <a:latin typeface="+mn-lt"/>
              </a:rPr>
              <a:t>A largo plazo: </a:t>
            </a:r>
          </a:p>
          <a:p>
            <a:pPr algn="l">
              <a:buFont typeface="Arial" panose="020B0604020202020204" pitchFamily="34" charset="0"/>
              <a:buChar char="•"/>
            </a:pPr>
            <a:r>
              <a:rPr lang="es-MX" b="0" i="0" dirty="0">
                <a:solidFill>
                  <a:srgbClr val="000000"/>
                </a:solidFill>
                <a:latin typeface="+mn-lt"/>
              </a:rPr>
              <a:t>¿Estás ahorrando para el retiro? </a:t>
            </a:r>
          </a:p>
          <a:p>
            <a:pPr algn="l">
              <a:buFont typeface="Arial" panose="020B0604020202020204" pitchFamily="34" charset="0"/>
              <a:buChar char="•"/>
            </a:pPr>
            <a:r>
              <a:rPr lang="es-MX" b="0" i="0" dirty="0">
                <a:solidFill>
                  <a:srgbClr val="000000"/>
                </a:solidFill>
                <a:latin typeface="+mn-lt"/>
              </a:rPr>
              <a:t>¿Estás ahorrando para la universidad, ya sea para ti o para un hijo? </a:t>
            </a:r>
          </a:p>
          <a:p>
            <a:pPr algn="l">
              <a:buFont typeface="Arial" panose="020B0604020202020204" pitchFamily="34" charset="0"/>
              <a:buChar char="•"/>
            </a:pPr>
            <a:endParaRPr lang="en-US" b="0" i="0" dirty="0">
              <a:solidFill>
                <a:srgbClr val="000000"/>
              </a:solidFill>
              <a:effectLst/>
              <a:latin typeface="+mn-lt"/>
            </a:endParaRPr>
          </a:p>
          <a:p>
            <a:r>
              <a:rPr lang="es-MX" b="0" i="0" dirty="0">
                <a:solidFill>
                  <a:srgbClr val="000000"/>
                </a:solidFill>
                <a:latin typeface="+mn-lt"/>
              </a:rPr>
              <a:t>Conocer tus objetivos puede motivarte a reservar tiempo y dinero para lograrlos. </a:t>
            </a:r>
            <a:r>
              <a:rPr lang="es-MX" dirty="0">
                <a:solidFill>
                  <a:srgbClr val="000000"/>
                </a:solidFill>
                <a:latin typeface="+mn-lt"/>
              </a:rPr>
              <a:t>Considera escribirlos y ponerlos en algún lugar donde puedas verlos. De esa forma, con frecuencia te recordarán por qué vale la pena mantener estos hábitos. </a:t>
            </a:r>
          </a:p>
        </p:txBody>
      </p:sp>
      <p:sp>
        <p:nvSpPr>
          <p:cNvPr id="4" name="Slide Number Placeholder 3"/>
          <p:cNvSpPr>
            <a:spLocks noGrp="1"/>
          </p:cNvSpPr>
          <p:nvPr>
            <p:ph type="sldNum" sz="quarter" idx="5"/>
          </p:nvPr>
        </p:nvSpPr>
        <p:spPr/>
        <p:txBody>
          <a:bodyPr/>
          <a:lstStyle/>
          <a:p>
            <a:fld id="{C4017EC0-A253-4597-A6B1-1C01674A0538}" type="slidenum">
              <a:rPr lang="en-US" smtClean="0"/>
              <a:t>9</a:t>
            </a:fld>
            <a:endParaRPr lang="en-US"/>
          </a:p>
        </p:txBody>
      </p:sp>
    </p:spTree>
    <p:extLst>
      <p:ext uri="{BB962C8B-B14F-4D97-AF65-F5344CB8AC3E}">
        <p14:creationId xmlns:p14="http://schemas.microsoft.com/office/powerpoint/2010/main" val="874408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00D255-C604-3522-8F09-5F7301821F93}"/>
              </a:ext>
            </a:extLst>
          </p:cNvPr>
          <p:cNvSpPr/>
          <p:nvPr userDrawn="1"/>
        </p:nvSpPr>
        <p:spPr>
          <a:xfrm>
            <a:off x="0" y="0"/>
            <a:ext cx="12192000" cy="68580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Nationwide is on your side">
            <a:extLst>
              <a:ext uri="{FF2B5EF4-FFF2-40B4-BE49-F238E27FC236}">
                <a16:creationId xmlns:a16="http://schemas.microsoft.com/office/drawing/2014/main" id="{B4D6428B-7DC7-9E48-B805-6630544F2A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7125" y="5217381"/>
            <a:ext cx="1188720" cy="1328569"/>
          </a:xfrm>
          <a:prstGeom prst="rect">
            <a:avLst/>
          </a:prstGeom>
        </p:spPr>
      </p:pic>
      <p:sp>
        <p:nvSpPr>
          <p:cNvPr id="2" name="Title 1">
            <a:extLst>
              <a:ext uri="{FF2B5EF4-FFF2-40B4-BE49-F238E27FC236}">
                <a16:creationId xmlns:a16="http://schemas.microsoft.com/office/drawing/2014/main" id="{9906227A-07A7-4141-BC11-38E8B2B1A0AB}"/>
              </a:ext>
            </a:extLst>
          </p:cNvPr>
          <p:cNvSpPr>
            <a:spLocks noGrp="1"/>
          </p:cNvSpPr>
          <p:nvPr>
            <p:ph type="ctrTitle"/>
          </p:nvPr>
        </p:nvSpPr>
        <p:spPr>
          <a:xfrm>
            <a:off x="607125" y="735841"/>
            <a:ext cx="5700685" cy="2888091"/>
          </a:xfrm>
        </p:spPr>
        <p:txBody>
          <a:bodyPr lIns="0" rIns="0" anchor="b">
            <a:normAutofit/>
          </a:bodyPr>
          <a:lstStyle>
            <a:lvl1pPr algn="l">
              <a:defRPr sz="6000" b="1">
                <a:solidFill>
                  <a:schemeClr val="bg1"/>
                </a:solidFill>
                <a:latin typeface="Georgia" panose="02040502050405020303" pitchFamily="18" charset="0"/>
              </a:defRPr>
            </a:lvl1pPr>
          </a:lstStyle>
          <a:p>
            <a:r>
              <a:rPr lang="en-US"/>
              <a:t>Click to edit Master title style</a:t>
            </a:r>
          </a:p>
        </p:txBody>
      </p:sp>
      <p:sp>
        <p:nvSpPr>
          <p:cNvPr id="4" name="Content Placeholder 2">
            <a:extLst>
              <a:ext uri="{FF2B5EF4-FFF2-40B4-BE49-F238E27FC236}">
                <a16:creationId xmlns:a16="http://schemas.microsoft.com/office/drawing/2014/main" id="{B5C11DAB-F3F2-EFA3-319F-9A0B0C431A69}"/>
              </a:ext>
            </a:extLst>
          </p:cNvPr>
          <p:cNvSpPr>
            <a:spLocks noGrp="1"/>
          </p:cNvSpPr>
          <p:nvPr>
            <p:ph idx="1"/>
          </p:nvPr>
        </p:nvSpPr>
        <p:spPr>
          <a:xfrm>
            <a:off x="6520491" y="0"/>
            <a:ext cx="5671509" cy="6857998"/>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D2E97F58-B762-FB20-8002-3BEF9460FA5C}"/>
              </a:ext>
            </a:extLst>
          </p:cNvPr>
          <p:cNvSpPr>
            <a:spLocks noGrp="1"/>
          </p:cNvSpPr>
          <p:nvPr>
            <p:ph type="body" sz="quarter" idx="10"/>
          </p:nvPr>
        </p:nvSpPr>
        <p:spPr>
          <a:xfrm>
            <a:off x="606453" y="3914822"/>
            <a:ext cx="5700685" cy="1006475"/>
          </a:xfrm>
        </p:spPr>
        <p:txBody>
          <a:bodyPr/>
          <a:lstStyle>
            <a:lvl1pPr marL="0" indent="0">
              <a:buNone/>
              <a:defRPr>
                <a:solidFill>
                  <a:srgbClr val="6ECFB2"/>
                </a:solidFill>
                <a:latin typeface="Arial" panose="020B0604020202020204" pitchFamily="34" charset="0"/>
                <a:cs typeface="Arial" panose="020B0604020202020204" pitchFamily="34" charset="0"/>
              </a:defRPr>
            </a:lvl1pPr>
            <a:lvl2pPr marL="457200" indent="0">
              <a:buNone/>
              <a:defRPr>
                <a:solidFill>
                  <a:srgbClr val="6ECFB2"/>
                </a:solidFill>
                <a:latin typeface="Arial" panose="020B0604020202020204" pitchFamily="34" charset="0"/>
                <a:cs typeface="Arial" panose="020B0604020202020204" pitchFamily="34" charset="0"/>
              </a:defRPr>
            </a:lvl2pPr>
            <a:lvl3pPr marL="914400" indent="0">
              <a:buNone/>
              <a:defRPr>
                <a:solidFill>
                  <a:srgbClr val="6ECFB2"/>
                </a:solidFill>
                <a:latin typeface="Arial" panose="020B0604020202020204" pitchFamily="34" charset="0"/>
                <a:cs typeface="Arial" panose="020B0604020202020204" pitchFamily="34" charset="0"/>
              </a:defRPr>
            </a:lvl3pPr>
            <a:lvl4pPr marL="1371600" indent="0">
              <a:buNone/>
              <a:defRPr>
                <a:solidFill>
                  <a:srgbClr val="6ECFB2"/>
                </a:solidFill>
                <a:latin typeface="Arial" panose="020B0604020202020204" pitchFamily="34" charset="0"/>
                <a:cs typeface="Arial" panose="020B0604020202020204" pitchFamily="34" charset="0"/>
              </a:defRPr>
            </a:lvl4pPr>
            <a:lvl5pPr marL="1828800" indent="0">
              <a:buNone/>
              <a:defRPr>
                <a:solidFill>
                  <a:srgbClr val="6ECFB2"/>
                </a:solidFill>
                <a:latin typeface="Arial" panose="020B0604020202020204" pitchFamily="34" charset="0"/>
                <a:cs typeface="Arial" panose="020B0604020202020204" pitchFamily="34" charset="0"/>
              </a:defRPr>
            </a:lvl5pPr>
          </a:lstStyle>
          <a:p>
            <a:pPr lvl="0"/>
            <a:r>
              <a:rPr lang="en-US"/>
              <a:t>Click to edit Master text style</a:t>
            </a:r>
          </a:p>
        </p:txBody>
      </p:sp>
      <p:sp>
        <p:nvSpPr>
          <p:cNvPr id="13" name="Right Triangle 12">
            <a:extLst>
              <a:ext uri="{FF2B5EF4-FFF2-40B4-BE49-F238E27FC236}">
                <a16:creationId xmlns:a16="http://schemas.microsoft.com/office/drawing/2014/main" id="{9F2A3C85-EDBA-FF9D-ECC8-687D1D91FF4D}"/>
              </a:ext>
            </a:extLst>
          </p:cNvPr>
          <p:cNvSpPr/>
          <p:nvPr userDrawn="1"/>
        </p:nvSpPr>
        <p:spPr>
          <a:xfrm rot="10800000">
            <a:off x="5424515" y="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626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F56565D-88DB-7D42-A294-FE24C2A9510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67042476-7333-2AE4-7C45-0A72C3E46D65}"/>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E2E45118-42EF-7C61-01E4-6A7635EBE993}"/>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DE18238E-F912-89EF-10FD-4FC1D14A4ABD}"/>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443356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F56565D-88DB-7D42-A294-FE24C2A9510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262CA0F5-0E5D-1B36-D5A9-E87C42304010}"/>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684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695032-916D-9F49-A050-9ACCBBA3456F}"/>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78A7324E-A308-7048-9B48-FFF7744A6402}"/>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440091"/>
            <a:ext cx="9199178" cy="595493"/>
          </a:xfrm>
        </p:spPr>
        <p:txBody>
          <a:bodyPr lIns="0" rIns="0" anchor="t">
            <a:normAutofit/>
          </a:bodyPr>
          <a:lstStyle>
            <a:lvl1pPr algn="ct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0" y="2338467"/>
            <a:ext cx="9199178" cy="4054554"/>
          </a:xfrm>
        </p:spPr>
        <p:txBody>
          <a:bodyPr lIns="0" r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D31F07E-7231-2792-4E6E-75741207013A}"/>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3645416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8E36820-67C1-4A9D-0240-388BFF9A7136}"/>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555" r="26757" b="218"/>
          <a:stretch/>
        </p:blipFill>
        <p:spPr>
          <a:xfrm>
            <a:off x="2333767" y="235565"/>
            <a:ext cx="9620729" cy="6400799"/>
          </a:xfrm>
          <a:prstGeom prst="rect">
            <a:avLst/>
          </a:prstGeom>
        </p:spPr>
      </p:pic>
      <p:sp>
        <p:nvSpPr>
          <p:cNvPr id="3" name="Rectangle 2">
            <a:extLst>
              <a:ext uri="{FF2B5EF4-FFF2-40B4-BE49-F238E27FC236}">
                <a16:creationId xmlns:a16="http://schemas.microsoft.com/office/drawing/2014/main" id="{95C088F8-A6F0-4F97-1E26-8DFA66C34B01}"/>
              </a:ext>
            </a:extLst>
          </p:cNvPr>
          <p:cNvSpPr/>
          <p:nvPr userDrawn="1"/>
        </p:nvSpPr>
        <p:spPr>
          <a:xfrm>
            <a:off x="237112" y="235565"/>
            <a:ext cx="7252900" cy="6400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111" y="5569566"/>
            <a:ext cx="1066801" cy="1066801"/>
          </a:xfrm>
          <a:prstGeom prst="rtTriangle">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9F3C9562-5992-E87C-62D7-ACB7A0371E3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3052535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C088F8-A6F0-4F97-1E26-8DFA66C34B01}"/>
              </a:ext>
            </a:extLst>
          </p:cNvPr>
          <p:cNvSpPr/>
          <p:nvPr userDrawn="1"/>
        </p:nvSpPr>
        <p:spPr>
          <a:xfrm>
            <a:off x="237112" y="235565"/>
            <a:ext cx="7252900" cy="6400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111" y="5569566"/>
            <a:ext cx="1066801" cy="1066801"/>
          </a:xfrm>
          <a:prstGeom prst="rtTriangle">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9F3C9562-5992-E87C-62D7-ACB7A0371E3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pic>
        <p:nvPicPr>
          <p:cNvPr id="4" name="Picture 3" descr="A person sitting on the floor with a person on the couch&#10;&#10;Description automatically generated with low confidence">
            <a:extLst>
              <a:ext uri="{FF2B5EF4-FFF2-40B4-BE49-F238E27FC236}">
                <a16:creationId xmlns:a16="http://schemas.microsoft.com/office/drawing/2014/main" id="{A42FA75E-514B-149A-786D-16F9825339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87" t="179" r="40479" b="663"/>
          <a:stretch/>
        </p:blipFill>
        <p:spPr>
          <a:xfrm>
            <a:off x="7489974" y="235565"/>
            <a:ext cx="4459009" cy="6400799"/>
          </a:xfrm>
          <a:prstGeom prst="rect">
            <a:avLst/>
          </a:prstGeom>
        </p:spPr>
      </p:pic>
    </p:spTree>
    <p:extLst>
      <p:ext uri="{BB962C8B-B14F-4D97-AF65-F5344CB8AC3E}">
        <p14:creationId xmlns:p14="http://schemas.microsoft.com/office/powerpoint/2010/main" val="3373734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5" name="Picture 4" descr="A person sitting at a table using a computer&#10;&#10;Description automatically generated with medium confidence">
            <a:extLst>
              <a:ext uri="{FF2B5EF4-FFF2-40B4-BE49-F238E27FC236}">
                <a16:creationId xmlns:a16="http://schemas.microsoft.com/office/drawing/2014/main" id="{FE144534-33B2-4C0B-BCC0-D639B98825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91" t="12857" r="25485" b="1778"/>
          <a:stretch/>
        </p:blipFill>
        <p:spPr>
          <a:xfrm>
            <a:off x="4449953" y="235565"/>
            <a:ext cx="7504544" cy="6400799"/>
          </a:xfrm>
          <a:prstGeom prst="rect">
            <a:avLst/>
          </a:prstGeom>
        </p:spPr>
      </p:pic>
      <p:sp>
        <p:nvSpPr>
          <p:cNvPr id="3" name="Rectangle 2">
            <a:extLst>
              <a:ext uri="{FF2B5EF4-FFF2-40B4-BE49-F238E27FC236}">
                <a16:creationId xmlns:a16="http://schemas.microsoft.com/office/drawing/2014/main" id="{95C088F8-A6F0-4F97-1E26-8DFA66C34B01}"/>
              </a:ext>
            </a:extLst>
          </p:cNvPr>
          <p:cNvSpPr/>
          <p:nvPr userDrawn="1"/>
        </p:nvSpPr>
        <p:spPr>
          <a:xfrm>
            <a:off x="237112" y="235565"/>
            <a:ext cx="7252900" cy="6400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111" y="5569566"/>
            <a:ext cx="1066801" cy="1066801"/>
          </a:xfrm>
          <a:prstGeom prst="rtTriangle">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9F3C9562-5992-E87C-62D7-ACB7A0371E3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4090234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7" name="Picture 6" descr="A person sitting on a couch with a computer and a dog&#10;&#10;Description automatically generated with medium confidence">
            <a:extLst>
              <a:ext uri="{FF2B5EF4-FFF2-40B4-BE49-F238E27FC236}">
                <a16:creationId xmlns:a16="http://schemas.microsoft.com/office/drawing/2014/main" id="{4F75E9C9-7FAD-59C8-B4AC-727E4A6DDD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699" r="24284" b="25767"/>
          <a:stretch/>
        </p:blipFill>
        <p:spPr>
          <a:xfrm>
            <a:off x="7296150" y="235565"/>
            <a:ext cx="4658347" cy="6400799"/>
          </a:xfrm>
          <a:prstGeom prst="rect">
            <a:avLst/>
          </a:prstGeom>
        </p:spPr>
      </p:pic>
      <p:sp>
        <p:nvSpPr>
          <p:cNvPr id="3" name="Rectangle 2">
            <a:extLst>
              <a:ext uri="{FF2B5EF4-FFF2-40B4-BE49-F238E27FC236}">
                <a16:creationId xmlns:a16="http://schemas.microsoft.com/office/drawing/2014/main" id="{95C088F8-A6F0-4F97-1E26-8DFA66C34B01}"/>
              </a:ext>
            </a:extLst>
          </p:cNvPr>
          <p:cNvSpPr/>
          <p:nvPr userDrawn="1"/>
        </p:nvSpPr>
        <p:spPr>
          <a:xfrm>
            <a:off x="237112" y="235565"/>
            <a:ext cx="7252900" cy="6400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111" y="5569566"/>
            <a:ext cx="1066801" cy="1066801"/>
          </a:xfrm>
          <a:prstGeom prst="rtTriangle">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9F3C9562-5992-E87C-62D7-ACB7A0371E3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180960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015E41-910E-F740-8A98-7C302A8FF31B}"/>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82DB4C-FAA4-DF42-A321-5E67121886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18279" r="-7695"/>
          <a:stretch/>
        </p:blipFill>
        <p:spPr>
          <a:xfrm>
            <a:off x="237111" y="231569"/>
            <a:ext cx="7827389" cy="6404798"/>
          </a:xfrm>
          <a:prstGeom prst="rect">
            <a:avLst/>
          </a:prstGeom>
        </p:spPr>
      </p:pic>
      <p:sp>
        <p:nvSpPr>
          <p:cNvPr id="12" name="Right Triangle 11">
            <a:extLst>
              <a:ext uri="{FF2B5EF4-FFF2-40B4-BE49-F238E27FC236}">
                <a16:creationId xmlns:a16="http://schemas.microsoft.com/office/drawing/2014/main" id="{D17BD8A0-31BE-414F-B53E-FCBDD5C763D5}"/>
              </a:ext>
            </a:extLst>
          </p:cNvPr>
          <p:cNvSpPr/>
          <p:nvPr userDrawn="1"/>
        </p:nvSpPr>
        <p:spPr>
          <a:xfrm>
            <a:off x="237111" y="5569566"/>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a:normAutofit/>
          </a:bodyPr>
          <a:lstStyle>
            <a:lvl1pPr>
              <a:defRPr sz="36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anchor="ct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E49C813-6960-C4E3-9BF5-8DB5B6FEC777}"/>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159181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695032-916D-9F49-A050-9ACCBBA3456F}"/>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78A7324E-A308-7048-9B48-FFF7744A6402}"/>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342158"/>
            <a:ext cx="9199178" cy="595493"/>
          </a:xfrm>
        </p:spPr>
        <p:txBody>
          <a:bodyPr lIns="0" rIns="0" anchor="t">
            <a:normAutofit/>
          </a:bodyPr>
          <a:lstStyle>
            <a:lvl1pPr algn="ct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0" y="2159283"/>
            <a:ext cx="9199178" cy="4222467"/>
          </a:xfrm>
        </p:spPr>
        <p:txBody>
          <a:bodyPr lIns="0" r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239512F4-B7BB-F816-E42E-E4B6A37FC76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301097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695032-916D-9F49-A050-9ACCBBA3456F}"/>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78A7324E-A308-7048-9B48-FFF7744A6402}"/>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342158"/>
            <a:ext cx="9199178" cy="595493"/>
          </a:xfrm>
        </p:spPr>
        <p:txBody>
          <a:bodyPr lIns="0" rIns="0" anchor="t">
            <a:normAutofit/>
          </a:bodyPr>
          <a:lstStyle>
            <a:lvl1pPr algn="ctr">
              <a:defRPr sz="36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0" y="2159283"/>
            <a:ext cx="9199178" cy="4698717"/>
          </a:xfrm>
        </p:spPr>
        <p:txBody>
          <a:bodyPr lIns="0" r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ight Triangle 3">
            <a:extLst>
              <a:ext uri="{FF2B5EF4-FFF2-40B4-BE49-F238E27FC236}">
                <a16:creationId xmlns:a16="http://schemas.microsoft.com/office/drawing/2014/main" id="{268F726B-F586-DEEB-2133-56C93C6414B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8FE2F0D9-22BE-882B-449F-1D4025F8105D}"/>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46828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A8490A26-35EE-C6D4-F196-FB4E2C9EADB5}"/>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77F20BDE-12ED-0B6B-135B-C350F39F8B52}"/>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rgbClr val="141A4D"/>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8" name="Slide Number Placeholder 5">
            <a:extLst>
              <a:ext uri="{FF2B5EF4-FFF2-40B4-BE49-F238E27FC236}">
                <a16:creationId xmlns:a16="http://schemas.microsoft.com/office/drawing/2014/main" id="{1D6958A7-BCD1-EF92-2C31-43D98A0A88B7}"/>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375979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09E06E1E-8AF1-0173-9578-FE398DC38682}"/>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C9ED086E-6F60-17EB-0C91-D1CB40C403C9}"/>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CC24BC98-A9A4-5229-FD6E-D2199EF7956F}"/>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45379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F56565D-88DB-7D42-A294-FE24C2A9510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rIns="91440">
            <a:normAutofit/>
          </a:bodyPr>
          <a:lstStyle>
            <a:lvl1pPr>
              <a:defRPr sz="35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rIns="9144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E4654B06-448D-DFF1-DEE3-F7A01B7E6117}"/>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7DB16B4A-BE54-6E9F-C70D-2915A3512060}"/>
              </a:ext>
            </a:extLst>
          </p:cNvPr>
          <p:cNvSpPr>
            <a:spLocks noGrp="1"/>
          </p:cNvSpPr>
          <p:nvPr>
            <p:ph type="body" sz="quarter" idx="10" hasCustomPrompt="1"/>
          </p:nvPr>
        </p:nvSpPr>
        <p:spPr>
          <a:xfrm>
            <a:off x="838200" y="707010"/>
            <a:ext cx="4375150" cy="536575"/>
          </a:xfrm>
        </p:spPr>
        <p:txBody>
          <a:bodyPr lIns="0" rIns="9144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6E39DF03-9A6A-E03D-E63E-7764D1667ADE}"/>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847897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isclosu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A685D2-81AB-7B4E-AC3E-902025F537EC}"/>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7B2F81E4-D8AC-1943-BF2F-D43656396F63}"/>
              </a:ext>
              <a:ext uri="{C183D7F6-B498-43B3-948B-1728B52AA6E4}">
                <adec:decorative xmlns:adec="http://schemas.microsoft.com/office/drawing/2017/decorative" val="1"/>
              </a:ext>
            </a:extLst>
          </p:cNvPr>
          <p:cNvSpPr/>
          <p:nvPr userDrawn="1"/>
        </p:nvSpPr>
        <p:spPr>
          <a:xfrm>
            <a:off x="237504" y="5559630"/>
            <a:ext cx="1069848"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1ECCD-DA3E-4CC7-BFDF-4255EBDBEE44}"/>
              </a:ext>
            </a:extLst>
          </p:cNvPr>
          <p:cNvSpPr>
            <a:spLocks noGrp="1"/>
          </p:cNvSpPr>
          <p:nvPr>
            <p:ph type="title"/>
          </p:nvPr>
        </p:nvSpPr>
        <p:spPr>
          <a:xfrm>
            <a:off x="886553" y="225631"/>
            <a:ext cx="4259317" cy="6400800"/>
          </a:xfrm>
        </p:spPr>
        <p:txBody>
          <a:bodyPr lIns="0" tIns="0" rIns="0" bIns="0">
            <a:no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C84EC941-8C53-9045-8CB6-2EF27A114AE3}"/>
              </a:ext>
            </a:extLst>
          </p:cNvPr>
          <p:cNvSpPr>
            <a:spLocks noGrp="1"/>
          </p:cNvSpPr>
          <p:nvPr>
            <p:ph type="subTitle" idx="1"/>
          </p:nvPr>
        </p:nvSpPr>
        <p:spPr>
          <a:xfrm>
            <a:off x="5794917" y="225631"/>
            <a:ext cx="4572000" cy="6400434"/>
          </a:xfrm>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CFA64434-C582-3048-F57B-0851B4B32C3D}"/>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703488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x" userDrawn="1">
  <p:cSld name="tx">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3004293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584961"/>
            <a:ext cx="9199178" cy="610205"/>
          </a:xfrm>
        </p:spPr>
        <p:txBody>
          <a:bodyPr lIns="0" rIns="0" anchor="t">
            <a:normAutofit/>
          </a:bodyPr>
          <a:lstStyle>
            <a:lvl1pPr algn="ct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1" y="2468346"/>
            <a:ext cx="9199178" cy="3770787"/>
          </a:xfrm>
        </p:spPr>
        <p:txBody>
          <a:bodyPr lIns="0" rIns="0" anchor="t">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6EA2D5A-777F-2115-4784-8E9916F548E0}"/>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449408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07054717-A3FD-5FB4-B6D2-15A961BE0E2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4005556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617ED9-AD2C-7846-8A2A-F65889DECA8E}"/>
              </a:ext>
            </a:extLst>
          </p:cNvPr>
          <p:cNvSpPr/>
          <p:nvPr userDrawn="1"/>
        </p:nvSpPr>
        <p:spPr>
          <a:xfrm>
            <a:off x="245424"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9897"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838200" y="2730320"/>
            <a:ext cx="4947198" cy="3672935"/>
          </a:xfrm>
        </p:spPr>
        <p:txBody>
          <a:bodyPr l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199" y="1055073"/>
            <a:ext cx="4947197" cy="1675247"/>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6E3EE0C8-E6AC-64DD-BC4B-F4771F2C80C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42866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and Content (larger dark blue blo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617ED9-AD2C-7846-8A2A-F65889DECA8E}"/>
              </a:ext>
            </a:extLst>
          </p:cNvPr>
          <p:cNvSpPr/>
          <p:nvPr userDrawn="1"/>
        </p:nvSpPr>
        <p:spPr>
          <a:xfrm>
            <a:off x="5403273" y="225631"/>
            <a:ext cx="6530228"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500041A-1C51-2A7C-556A-12142F3F66BF}"/>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913930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617ED9-AD2C-7846-8A2A-F65889DECA8E}"/>
              </a:ext>
            </a:extLst>
          </p:cNvPr>
          <p:cNvSpPr/>
          <p:nvPr userDrawn="1"/>
        </p:nvSpPr>
        <p:spPr>
          <a:xfrm>
            <a:off x="5813825"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6289415" y="448805"/>
            <a:ext cx="506438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D55EADB0-9663-BEF8-59E2-0A64C03B121F}"/>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24E5B5EF-F645-F2F9-899C-630001D44E0F}"/>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rgbClr val="141A4D"/>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A5552C47-DA3C-57A7-3AF4-A53D05280100}"/>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23499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617ED9-AD2C-7846-8A2A-F65889DECA8E}"/>
              </a:ext>
            </a:extLst>
          </p:cNvPr>
          <p:cNvSpPr/>
          <p:nvPr userDrawn="1"/>
        </p:nvSpPr>
        <p:spPr>
          <a:xfrm>
            <a:off x="5813825"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6337477" y="2614411"/>
            <a:ext cx="5016322" cy="3788845"/>
          </a:xfrm>
        </p:spPr>
        <p:txBody>
          <a:bodyPr l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6337478" y="1243583"/>
            <a:ext cx="5016305" cy="1216281"/>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D55EADB0-9663-BEF8-59E2-0A64C03B121F}"/>
              </a:ext>
              <a:ext uri="{C183D7F6-B498-43B3-948B-1728B52AA6E4}">
                <adec:decorative xmlns:adec="http://schemas.microsoft.com/office/drawing/2017/decorative" val="1"/>
              </a:ext>
            </a:extLst>
          </p:cNvPr>
          <p:cNvCxnSpPr/>
          <p:nvPr userDrawn="1"/>
        </p:nvCxnSpPr>
        <p:spPr>
          <a:xfrm>
            <a:off x="6212373"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24E5B5EF-F645-F2F9-899C-630001D44E0F}"/>
              </a:ext>
            </a:extLst>
          </p:cNvPr>
          <p:cNvSpPr>
            <a:spLocks noGrp="1"/>
          </p:cNvSpPr>
          <p:nvPr>
            <p:ph type="body" sz="quarter" idx="10" hasCustomPrompt="1"/>
          </p:nvPr>
        </p:nvSpPr>
        <p:spPr>
          <a:xfrm>
            <a:off x="6337479" y="707010"/>
            <a:ext cx="4375150" cy="536575"/>
          </a:xfrm>
        </p:spPr>
        <p:txBody>
          <a:bodyPr lIns="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911750D5-7A44-C804-B747-0ABEEB79B8DE}"/>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4204426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617ED9-AD2C-7846-8A2A-F65889DECA8E}"/>
              </a:ext>
            </a:extLst>
          </p:cNvPr>
          <p:cNvSpPr/>
          <p:nvPr userDrawn="1"/>
        </p:nvSpPr>
        <p:spPr>
          <a:xfrm>
            <a:off x="5813825"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6337477" y="2614411"/>
            <a:ext cx="5016322" cy="3788845"/>
          </a:xfrm>
        </p:spPr>
        <p:txBody>
          <a:bodyPr l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6337478" y="1243583"/>
            <a:ext cx="5016305" cy="1216281"/>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911750D5-7A44-C804-B747-0ABEEB79B8DE}"/>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08206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16285-FB98-2E4A-9039-22F3ED904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9EBD7C-ECB2-4540-98B1-CB88B8312B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BCAC4-BA8B-E74E-87F7-3CACF39933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9E80F-6480-2647-801C-9936FFA30B81}" type="datetimeFigureOut">
              <a:rPr lang="en-US" smtClean="0"/>
              <a:t>10/12/2023</a:t>
            </a:fld>
            <a:endParaRPr lang="en-US"/>
          </a:p>
        </p:txBody>
      </p:sp>
      <p:sp>
        <p:nvSpPr>
          <p:cNvPr id="5" name="Footer Placeholder 4">
            <a:extLst>
              <a:ext uri="{FF2B5EF4-FFF2-40B4-BE49-F238E27FC236}">
                <a16:creationId xmlns:a16="http://schemas.microsoft.com/office/drawing/2014/main" id="{015D9F52-980C-DF4E-AB93-AF059B1B27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A822CC-915D-884A-824D-70FDFA6FEC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CA78B-4E23-974D-8065-6A8C173E8A5F}" type="slidenum">
              <a:rPr lang="en-US" smtClean="0"/>
              <a:t>‹#›</a:t>
            </a:fld>
            <a:endParaRPr lang="en-US"/>
          </a:p>
        </p:txBody>
      </p:sp>
      <p:sp>
        <p:nvSpPr>
          <p:cNvPr id="7" name="Slide Number Placeholder 5">
            <a:extLst>
              <a:ext uri="{FF2B5EF4-FFF2-40B4-BE49-F238E27FC236}">
                <a16:creationId xmlns:a16="http://schemas.microsoft.com/office/drawing/2014/main" id="{3FA8C180-B480-E943-73FF-2389A8FD8663}"/>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1136369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2" r:id="rId4"/>
    <p:sldLayoutId id="2147483676" r:id="rId5"/>
    <p:sldLayoutId id="2147483678" r:id="rId6"/>
    <p:sldLayoutId id="2147483679" r:id="rId7"/>
    <p:sldLayoutId id="2147483680" r:id="rId8"/>
    <p:sldLayoutId id="2147483681" r:id="rId9"/>
    <p:sldLayoutId id="2147483683" r:id="rId10"/>
    <p:sldLayoutId id="2147483684" r:id="rId11"/>
    <p:sldLayoutId id="2147483685" r:id="rId12"/>
    <p:sldLayoutId id="2147483686" r:id="rId13"/>
    <p:sldLayoutId id="2147483697" r:id="rId14"/>
    <p:sldLayoutId id="2147483695" r:id="rId15"/>
    <p:sldLayoutId id="2147483696" r:id="rId16"/>
    <p:sldLayoutId id="2147483688" r:id="rId17"/>
    <p:sldLayoutId id="2147483689" r:id="rId18"/>
    <p:sldLayoutId id="2147483690" r:id="rId19"/>
    <p:sldLayoutId id="2147483691" r:id="rId20"/>
    <p:sldLayoutId id="2147483692" r:id="rId21"/>
    <p:sldLayoutId id="2147483693" r:id="rId22"/>
    <p:sldLayoutId id="2147483694" r:id="rId23"/>
  </p:sldLayoutIdLst>
  <p:txStyles>
    <p:title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emf"/><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9.png"/><Relationship Id="rId7" Type="http://schemas.openxmlformats.org/officeDocument/2006/relationships/image" Target="../media/image52.sv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51.png"/><Relationship Id="rId5" Type="http://schemas.openxmlformats.org/officeDocument/2006/relationships/hyperlink" Target="http://nrsforu.com/" TargetMode="External"/><Relationship Id="rId4" Type="http://schemas.openxmlformats.org/officeDocument/2006/relationships/image" Target="../media/image50.svg"/></Relationships>
</file>

<file path=ppt/slides/_rels/slide36.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hyperlink" Target="http://nationwide.com/myretirement" TargetMode="External"/><Relationship Id="rId7" Type="http://schemas.openxmlformats.org/officeDocument/2006/relationships/image" Target="../media/image52.sv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9.png"/><Relationship Id="rId7" Type="http://schemas.openxmlformats.org/officeDocument/2006/relationships/image" Target="../media/image52.svg"/><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hyperlink" Target="http://nationwide.com/realtirement" TargetMode="External"/><Relationship Id="rId4" Type="http://schemas.openxmlformats.org/officeDocument/2006/relationships/image" Target="../media/image50.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51156F6-9175-AB2D-460B-FD8AB4912090}"/>
              </a:ext>
            </a:extLst>
          </p:cNvPr>
          <p:cNvSpPr>
            <a:spLocks noGrp="1"/>
          </p:cNvSpPr>
          <p:nvPr>
            <p:ph type="title" idx="4294967295"/>
          </p:nvPr>
        </p:nvSpPr>
        <p:spPr>
          <a:xfrm>
            <a:off x="838200" y="214385"/>
            <a:ext cx="10515600" cy="1325563"/>
          </a:xfrm>
        </p:spPr>
        <p:txBody>
          <a:bodyPr/>
          <a:lstStyle/>
          <a:p>
            <a:pPr algn="ctr"/>
            <a:r>
              <a:rPr lang="es-MX" b="1">
                <a:solidFill>
                  <a:srgbClr val="FF0000"/>
                </a:solidFill>
                <a:latin typeface="Arial" panose="020B0604020202020204" pitchFamily="34" charset="0"/>
                <a:cs typeface="Arial" panose="020B0604020202020204" pitchFamily="34" charset="0"/>
              </a:rPr>
              <a:t>Instrucciones </a:t>
            </a:r>
            <a:r>
              <a:rPr lang="es-MX" b="1" baseline="0">
                <a:solidFill>
                  <a:srgbClr val="FF0000"/>
                </a:solidFill>
                <a:latin typeface="Arial" panose="020B0604020202020204" pitchFamily="34" charset="0"/>
                <a:cs typeface="Arial" panose="020B0604020202020204" pitchFamily="34" charset="0"/>
              </a:rPr>
              <a:t>para presentadores</a:t>
            </a:r>
          </a:p>
        </p:txBody>
      </p:sp>
      <p:sp>
        <p:nvSpPr>
          <p:cNvPr id="6" name="TextBox 1">
            <a:extLst>
              <a:ext uri="{FF2B5EF4-FFF2-40B4-BE49-F238E27FC236}">
                <a16:creationId xmlns:a16="http://schemas.microsoft.com/office/drawing/2014/main" id="{B5900F98-69F6-AB3F-77FE-E7A7E615EE14}"/>
              </a:ext>
            </a:extLst>
          </p:cNvPr>
          <p:cNvSpPr txBox="1">
            <a:spLocks/>
          </p:cNvSpPr>
          <p:nvPr/>
        </p:nvSpPr>
        <p:spPr>
          <a:xfrm>
            <a:off x="1050663" y="1552848"/>
            <a:ext cx="10090674" cy="50907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1" i="1" u="none" strike="noStrike" cap="none" normalizeH="0" baseline="0" noProof="0" dirty="0">
                <a:ln>
                  <a:noFill/>
                </a:ln>
                <a:solidFill>
                  <a:srgbClr val="FF0000"/>
                </a:solidFill>
                <a:uLnTx/>
                <a:uFillTx/>
                <a:latin typeface="Arial"/>
                <a:ea typeface="+mj-ea"/>
                <a:cs typeface="+mj-cs"/>
              </a:rPr>
              <a:t>Elimine esta página de instrucciones antes de la presentación</a:t>
            </a:r>
          </a:p>
          <a:p>
            <a:pPr marL="0" marR="0" lvl="0" indent="0" algn="l" defTabSz="914400" rtl="0" eaLnBrk="1" fontAlgn="auto" latinLnBrk="0" hangingPunct="1">
              <a:lnSpc>
                <a:spcPct val="112000"/>
              </a:lnSpc>
              <a:spcBef>
                <a:spcPts val="600"/>
              </a:spcBef>
              <a:spcAft>
                <a:spcPts val="0"/>
              </a:spcAft>
              <a:buClrTx/>
              <a:buSzTx/>
              <a:buFontTx/>
              <a:buNone/>
              <a:tabLst/>
              <a:defRPr/>
            </a:pPr>
            <a:r>
              <a:rPr kumimoji="0" lang="es-MX" sz="1600" b="1" i="0" u="none" strike="noStrike" cap="none" normalizeH="0" baseline="0" noProof="0" dirty="0">
                <a:ln>
                  <a:noFill/>
                </a:ln>
                <a:solidFill>
                  <a:srgbClr val="FF0000"/>
                </a:solidFill>
                <a:uLnTx/>
                <a:uFillTx/>
                <a:latin typeface="Arial"/>
                <a:ea typeface="+mj-ea"/>
                <a:cs typeface="+mj-cs"/>
              </a:rPr>
              <a:t>ELIMINACIÓN DE PÁGINAS</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baseline="0" noProof="0" dirty="0">
                <a:ln>
                  <a:noFill/>
                </a:ln>
                <a:solidFill>
                  <a:srgbClr val="FF0000"/>
                </a:solidFill>
                <a:uLnTx/>
                <a:uFillTx/>
                <a:latin typeface="Arial"/>
                <a:ea typeface="+mj-ea"/>
                <a:cs typeface="+mj-cs"/>
              </a:rPr>
              <a:t>Esta plantilla de presentación fue creada para que la usen todos los sectores. Algunas páginas pueden no ser aplicables para todas las audiencias y deben eliminarse.</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baseline="0" noProof="0" dirty="0">
                <a:ln>
                  <a:noFill/>
                </a:ln>
                <a:solidFill>
                  <a:srgbClr val="FF0000"/>
                </a:solidFill>
                <a:uLnTx/>
                <a:uFillTx/>
                <a:latin typeface="Arial"/>
                <a:ea typeface="+mj-ea"/>
                <a:cs typeface="+mj-cs"/>
              </a:rPr>
              <a:t>Puede eliminar las páginas que están marcadas como “Opcional” en la sección de notas para el presentador.</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strike="noStrike" cap="none" normalizeH="0" baseline="0" noProof="0" dirty="0">
                <a:ln>
                  <a:noFill/>
                </a:ln>
                <a:solidFill>
                  <a:srgbClr val="FF0000"/>
                </a:solidFill>
                <a:uLnTx/>
                <a:uFillTx/>
                <a:latin typeface="Arial"/>
                <a:ea typeface="+mj-ea"/>
                <a:cs typeface="+mj-cs"/>
              </a:rPr>
              <a:t>Todas las demás páginas que no están marcadas como “Opcional” son</a:t>
            </a:r>
            <a:r>
              <a:rPr kumimoji="0" lang="es-MX" sz="1600" b="0" i="0" u="none" strike="noStrike" cap="none" normalizeH="0" baseline="0" noProof="0" dirty="0">
                <a:ln>
                  <a:noFill/>
                </a:ln>
                <a:solidFill>
                  <a:srgbClr val="FF0000"/>
                </a:solidFill>
                <a:uLnTx/>
                <a:uFillTx/>
                <a:latin typeface="Arial"/>
                <a:ea typeface="+mj-ea"/>
                <a:cs typeface="+mj-cs"/>
              </a:rPr>
              <a:t> </a:t>
            </a:r>
            <a:r>
              <a:rPr kumimoji="0" lang="es-MX" sz="1600" b="0" i="0" u="sng" strike="noStrike" cap="none" normalizeH="0" baseline="0" noProof="0" dirty="0">
                <a:ln>
                  <a:noFill/>
                </a:ln>
                <a:solidFill>
                  <a:srgbClr val="FF0000"/>
                </a:solidFill>
                <a:uLnTx/>
                <a:uFillTx/>
                <a:latin typeface="Arial"/>
                <a:ea typeface="+mj-ea"/>
                <a:cs typeface="+mj-cs"/>
              </a:rPr>
              <a:t>páginas obligatorias</a:t>
            </a:r>
            <a:r>
              <a:rPr kumimoji="0" lang="es-MX" sz="1600" b="0" i="0" u="none" strike="noStrike" cap="none" normalizeH="0" baseline="0" noProof="0" dirty="0">
                <a:ln>
                  <a:noFill/>
                </a:ln>
                <a:solidFill>
                  <a:srgbClr val="FF0000"/>
                </a:solidFill>
                <a:uLnTx/>
                <a:uFillTx/>
                <a:latin typeface="Arial"/>
                <a:ea typeface="+mj-ea"/>
                <a:cs typeface="+mj-cs"/>
              </a:rPr>
              <a:t> y no pueden eliminarse</a:t>
            </a:r>
          </a:p>
          <a:p>
            <a:pPr marL="0" marR="0" lvl="0" indent="0" algn="l" defTabSz="914400" rtl="0" eaLnBrk="1" fontAlgn="auto" latinLnBrk="0" hangingPunct="1">
              <a:lnSpc>
                <a:spcPct val="112000"/>
              </a:lnSpc>
              <a:spcBef>
                <a:spcPts val="600"/>
              </a:spcBef>
              <a:spcAft>
                <a:spcPts val="0"/>
              </a:spcAft>
              <a:buClrTx/>
              <a:buSzTx/>
              <a:buFontTx/>
              <a:buNone/>
              <a:tabLst/>
              <a:defRPr/>
            </a:pPr>
            <a:r>
              <a:rPr kumimoji="0" lang="es-MX" sz="1600" b="1" i="0" u="none" strike="noStrike" cap="none" normalizeH="0" baseline="0" noProof="0" dirty="0">
                <a:ln>
                  <a:noFill/>
                </a:ln>
                <a:solidFill>
                  <a:srgbClr val="FF0000"/>
                </a:solidFill>
                <a:uLnTx/>
                <a:uFillTx/>
                <a:latin typeface="Arial"/>
                <a:ea typeface="+mj-ea"/>
                <a:cs typeface="+mj-cs"/>
              </a:rPr>
              <a:t>ACTUALIZAR CONTENIDO DE PÁGINA</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baseline="0" noProof="0" dirty="0">
                <a:ln>
                  <a:noFill/>
                </a:ln>
                <a:solidFill>
                  <a:srgbClr val="FF0000"/>
                </a:solidFill>
                <a:uLnTx/>
                <a:uFillTx/>
                <a:latin typeface="Arial"/>
                <a:ea typeface="+mj-ea"/>
                <a:cs typeface="+mj-cs"/>
              </a:rPr>
              <a:t>En algunas diapositivas hay secciones personalizables, indicadas con signos de intercalación, tales como &lt;Nombre del presentador&gt;</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baseline="0" noProof="0" dirty="0">
                <a:ln>
                  <a:noFill/>
                </a:ln>
                <a:solidFill>
                  <a:srgbClr val="FF0000"/>
                </a:solidFill>
                <a:uLnTx/>
                <a:uFillTx/>
                <a:latin typeface="Arial"/>
                <a:ea typeface="+mj-ea"/>
                <a:cs typeface="+mj-cs"/>
              </a:rPr>
              <a:t>Revise el texto y personalice esas secciones según sea necesario</a:t>
            </a:r>
          </a:p>
          <a:p>
            <a:pPr marL="285750" indent="-285750">
              <a:lnSpc>
                <a:spcPct val="112000"/>
              </a:lnSpc>
              <a:spcBef>
                <a:spcPts val="0"/>
              </a:spcBef>
              <a:buFont typeface="Arial" panose="020B0604020202020204" pitchFamily="34" charset="0"/>
              <a:buChar char="•"/>
              <a:defRPr/>
            </a:pPr>
            <a:r>
              <a:rPr kumimoji="0" lang="es-MX" sz="1600" b="0" i="0" u="none" strike="noStrike" cap="none" normalizeH="0" baseline="0" noProof="0" dirty="0">
                <a:ln>
                  <a:noFill/>
                </a:ln>
                <a:solidFill>
                  <a:srgbClr val="FF0000"/>
                </a:solidFill>
                <a:uLnTx/>
                <a:uFillTx/>
                <a:latin typeface="Arial"/>
                <a:ea typeface="+mj-ea"/>
                <a:cs typeface="+mj-cs"/>
              </a:rPr>
              <a:t>El contenido que no está entre signos de intercalación no puede modificarse</a:t>
            </a:r>
          </a:p>
          <a:p>
            <a:pPr marL="0" marR="0" lvl="0" indent="0" algn="l" defTabSz="914400" rtl="0" eaLnBrk="1" fontAlgn="auto" latinLnBrk="0" hangingPunct="1">
              <a:lnSpc>
                <a:spcPct val="112000"/>
              </a:lnSpc>
              <a:spcBef>
                <a:spcPts val="600"/>
              </a:spcBef>
              <a:spcAft>
                <a:spcPts val="0"/>
              </a:spcAft>
              <a:buClrTx/>
              <a:buSzTx/>
              <a:buFontTx/>
              <a:buNone/>
              <a:tabLst/>
              <a:defRPr/>
            </a:pPr>
            <a:r>
              <a:rPr kumimoji="0" lang="es-MX" sz="1600" b="1" i="0" u="none" strike="noStrike" cap="none" normalizeH="0" baseline="0" noProof="0" dirty="0">
                <a:ln>
                  <a:noFill/>
                </a:ln>
                <a:solidFill>
                  <a:srgbClr val="FF0000"/>
                </a:solidFill>
                <a:uLnTx/>
                <a:uFillTx/>
                <a:latin typeface="Arial"/>
                <a:ea typeface="+mj-ea"/>
                <a:cs typeface="+mj-cs"/>
              </a:rPr>
              <a:t>ADICIÓN DE PÁGINAS</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baseline="0" noProof="0" dirty="0">
                <a:ln>
                  <a:noFill/>
                </a:ln>
                <a:solidFill>
                  <a:srgbClr val="FF0000"/>
                </a:solidFill>
                <a:uLnTx/>
                <a:uFillTx/>
                <a:latin typeface="Arial"/>
                <a:ea typeface="+mj-ea"/>
                <a:cs typeface="+mj-cs"/>
              </a:rPr>
              <a:t>No puede agregar diapositivas a esta presentación sin obtener una aprobación formal de Cumplimiento</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baseline="0" noProof="0" dirty="0">
                <a:ln>
                  <a:noFill/>
                </a:ln>
                <a:solidFill>
                  <a:srgbClr val="FF0000"/>
                </a:solidFill>
                <a:uLnTx/>
                <a:uFillTx/>
                <a:latin typeface="Arial"/>
                <a:ea typeface="+mj-ea"/>
                <a:cs typeface="+mj-cs"/>
              </a:rPr>
              <a:t>Si presenta información adicional, puede presentar otros materiales aprobados por Cumplimiento, pero no los agregue al archivo de PowerPoint</a:t>
            </a:r>
          </a:p>
        </p:txBody>
      </p:sp>
    </p:spTree>
    <p:extLst>
      <p:ext uri="{BB962C8B-B14F-4D97-AF65-F5344CB8AC3E}">
        <p14:creationId xmlns:p14="http://schemas.microsoft.com/office/powerpoint/2010/main" val="2262947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367EF5-4A9D-6E04-2604-CBC7CE38D0E7}"/>
              </a:ext>
            </a:extLst>
          </p:cNvPr>
          <p:cNvSpPr>
            <a:spLocks noGrp="1"/>
          </p:cNvSpPr>
          <p:nvPr>
            <p:ph type="title"/>
          </p:nvPr>
        </p:nvSpPr>
        <p:spPr>
          <a:xfrm>
            <a:off x="1492450" y="1180173"/>
            <a:ext cx="9199178" cy="750482"/>
          </a:xfrm>
        </p:spPr>
        <p:txBody>
          <a:bodyPr>
            <a:normAutofit/>
          </a:bodyPr>
          <a:lstStyle/>
          <a:p>
            <a:r>
              <a:rPr lang="es-MX" sz="4400" dirty="0"/>
              <a:t>Presupuesto</a:t>
            </a:r>
          </a:p>
        </p:txBody>
      </p:sp>
      <p:sp>
        <p:nvSpPr>
          <p:cNvPr id="13" name="Content Placeholder 12">
            <a:extLst>
              <a:ext uri="{FF2B5EF4-FFF2-40B4-BE49-F238E27FC236}">
                <a16:creationId xmlns:a16="http://schemas.microsoft.com/office/drawing/2014/main" id="{ECB29992-E601-9922-9A91-025E89A5F236}"/>
              </a:ext>
            </a:extLst>
          </p:cNvPr>
          <p:cNvSpPr>
            <a:spLocks noGrp="1"/>
          </p:cNvSpPr>
          <p:nvPr>
            <p:ph idx="1"/>
          </p:nvPr>
        </p:nvSpPr>
        <p:spPr>
          <a:xfrm>
            <a:off x="1492450" y="2338467"/>
            <a:ext cx="5760966" cy="4054554"/>
          </a:xfrm>
        </p:spPr>
        <p:txBody>
          <a:bodyPr/>
          <a:lstStyle/>
          <a:p>
            <a:pPr marL="0" indent="0">
              <a:buNone/>
            </a:pPr>
            <a:r>
              <a:rPr lang="es-MX" sz="2400" b="1"/>
              <a:t>Un presupuesto es un plan de gastos de tu dinero que puede ayudarte a lograr tus objetivos financieros.</a:t>
            </a:r>
          </a:p>
          <a:p>
            <a:pPr marL="0" indent="0">
              <a:buNone/>
            </a:pPr>
            <a:endParaRPr lang="en-US" b="1" dirty="0"/>
          </a:p>
          <a:p>
            <a:pPr marL="0" indent="0">
              <a:buNone/>
            </a:pPr>
            <a:r>
              <a:rPr lang="es-MX" b="1"/>
              <a:t>Este te permite:</a:t>
            </a:r>
          </a:p>
          <a:p>
            <a:r>
              <a:rPr lang="es-MX"/>
              <a:t>Ver en qué gastas tu dinero cada mes</a:t>
            </a:r>
          </a:p>
          <a:p>
            <a:r>
              <a:rPr lang="es-MX"/>
              <a:t>Encontrar formas de dejar espacio para ahorrar y pagar deudas </a:t>
            </a:r>
          </a:p>
          <a:p>
            <a:r>
              <a:rPr lang="es-MX"/>
              <a:t>Crear categorías para reservar dinero para objetivos y compras mayores </a:t>
            </a:r>
          </a:p>
        </p:txBody>
      </p:sp>
      <p:pic>
        <p:nvPicPr>
          <p:cNvPr id="14" name="Picture 13">
            <a:extLst>
              <a:ext uri="{FF2B5EF4-FFF2-40B4-BE49-F238E27FC236}">
                <a16:creationId xmlns:a16="http://schemas.microsoft.com/office/drawing/2014/main" id="{117FB6DF-BE1D-A6EA-DF2A-28A060DDD1E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788631" y="2150076"/>
            <a:ext cx="3422821" cy="3422821"/>
          </a:xfrm>
          <a:prstGeom prst="rect">
            <a:avLst/>
          </a:prstGeom>
        </p:spPr>
      </p:pic>
      <p:pic>
        <p:nvPicPr>
          <p:cNvPr id="15" name="Graphic 14">
            <a:extLst>
              <a:ext uri="{FF2B5EF4-FFF2-40B4-BE49-F238E27FC236}">
                <a16:creationId xmlns:a16="http://schemas.microsoft.com/office/drawing/2014/main" id="{3E3E0685-A62A-1FDC-D9F4-278406FD7B6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65495" y="3295104"/>
            <a:ext cx="914400" cy="914400"/>
          </a:xfrm>
          <a:prstGeom prst="rect">
            <a:avLst/>
          </a:prstGeom>
        </p:spPr>
      </p:pic>
    </p:spTree>
    <p:extLst>
      <p:ext uri="{BB962C8B-B14F-4D97-AF65-F5344CB8AC3E}">
        <p14:creationId xmlns:p14="http://schemas.microsoft.com/office/powerpoint/2010/main" val="3688379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D0F99-FBD8-FBD8-5893-07BBD052B6F0}"/>
              </a:ext>
            </a:extLst>
          </p:cNvPr>
          <p:cNvSpPr>
            <a:spLocks noGrp="1"/>
          </p:cNvSpPr>
          <p:nvPr>
            <p:ph type="title"/>
          </p:nvPr>
        </p:nvSpPr>
        <p:spPr>
          <a:xfrm>
            <a:off x="1492450" y="545492"/>
            <a:ext cx="9199178" cy="610205"/>
          </a:xfrm>
        </p:spPr>
        <p:txBody>
          <a:bodyPr>
            <a:noAutofit/>
          </a:bodyPr>
          <a:lstStyle/>
          <a:p>
            <a:r>
              <a:rPr lang="es-MX" sz="4400">
                <a:solidFill>
                  <a:schemeClr val="tx2"/>
                </a:solidFill>
              </a:rPr>
              <a:t>Lleva un registro de tus gastos</a:t>
            </a:r>
          </a:p>
        </p:txBody>
      </p:sp>
      <p:graphicFrame>
        <p:nvGraphicFramePr>
          <p:cNvPr id="6" name="Table 7">
            <a:extLst>
              <a:ext uri="{FF2B5EF4-FFF2-40B4-BE49-F238E27FC236}">
                <a16:creationId xmlns:a16="http://schemas.microsoft.com/office/drawing/2014/main" id="{02C869A5-E412-CD91-1113-290D82D7269D}"/>
              </a:ext>
            </a:extLst>
          </p:cNvPr>
          <p:cNvGraphicFramePr>
            <a:graphicFrameLocks noGrp="1"/>
          </p:cNvGraphicFramePr>
          <p:nvPr>
            <p:extLst>
              <p:ext uri="{D42A27DB-BD31-4B8C-83A1-F6EECF244321}">
                <p14:modId xmlns:p14="http://schemas.microsoft.com/office/powerpoint/2010/main" val="2488561596"/>
              </p:ext>
            </p:extLst>
          </p:nvPr>
        </p:nvGraphicFramePr>
        <p:xfrm>
          <a:off x="1274885" y="1356060"/>
          <a:ext cx="9634308" cy="5090160"/>
        </p:xfrm>
        <a:graphic>
          <a:graphicData uri="http://schemas.openxmlformats.org/drawingml/2006/table">
            <a:tbl>
              <a:tblPr firstRow="1" lastRow="1">
                <a:tableStyleId>{D7AC3CCA-C797-4891-BE02-D94E43425B78}</a:tableStyleId>
              </a:tblPr>
              <a:tblGrid>
                <a:gridCol w="1393364">
                  <a:extLst>
                    <a:ext uri="{9D8B030D-6E8A-4147-A177-3AD203B41FA5}">
                      <a16:colId xmlns:a16="http://schemas.microsoft.com/office/drawing/2014/main" val="433262567"/>
                    </a:ext>
                  </a:extLst>
                </a:gridCol>
                <a:gridCol w="3423790">
                  <a:extLst>
                    <a:ext uri="{9D8B030D-6E8A-4147-A177-3AD203B41FA5}">
                      <a16:colId xmlns:a16="http://schemas.microsoft.com/office/drawing/2014/main" val="922039402"/>
                    </a:ext>
                  </a:extLst>
                </a:gridCol>
                <a:gridCol w="2408577">
                  <a:extLst>
                    <a:ext uri="{9D8B030D-6E8A-4147-A177-3AD203B41FA5}">
                      <a16:colId xmlns:a16="http://schemas.microsoft.com/office/drawing/2014/main" val="3741990146"/>
                    </a:ext>
                  </a:extLst>
                </a:gridCol>
                <a:gridCol w="2408577">
                  <a:extLst>
                    <a:ext uri="{9D8B030D-6E8A-4147-A177-3AD203B41FA5}">
                      <a16:colId xmlns:a16="http://schemas.microsoft.com/office/drawing/2014/main" val="3932002370"/>
                    </a:ext>
                  </a:extLst>
                </a:gridCol>
              </a:tblGrid>
              <a:tr h="379682">
                <a:tc>
                  <a:txBody>
                    <a:bodyPr/>
                    <a:lstStyle/>
                    <a:p>
                      <a:r>
                        <a:rPr lang="es-MX" sz="1400">
                          <a:solidFill>
                            <a:schemeClr val="bg1"/>
                          </a:solidFill>
                        </a:rPr>
                        <a:t>Día</a:t>
                      </a:r>
                    </a:p>
                  </a:txBody>
                  <a:tcPr anchor="ctr">
                    <a:solidFill>
                      <a:schemeClr val="tx2"/>
                    </a:solidFill>
                  </a:tcPr>
                </a:tc>
                <a:tc>
                  <a:txBody>
                    <a:bodyPr/>
                    <a:lstStyle/>
                    <a:p>
                      <a:r>
                        <a:rPr lang="es-MX" sz="1400">
                          <a:solidFill>
                            <a:schemeClr val="bg1"/>
                          </a:solidFill>
                        </a:rPr>
                        <a:t>Gasto</a:t>
                      </a:r>
                    </a:p>
                  </a:txBody>
                  <a:tcPr anchor="ctr">
                    <a:solidFill>
                      <a:schemeClr val="tx2"/>
                    </a:solidFill>
                  </a:tcPr>
                </a:tc>
                <a:tc>
                  <a:txBody>
                    <a:bodyPr/>
                    <a:lstStyle/>
                    <a:p>
                      <a:r>
                        <a:rPr lang="es-MX" sz="1400">
                          <a:solidFill>
                            <a:schemeClr val="bg1"/>
                          </a:solidFill>
                        </a:rPr>
                        <a:t>Cantidad</a:t>
                      </a:r>
                    </a:p>
                  </a:txBody>
                  <a:tcPr anchor="ctr">
                    <a:solidFill>
                      <a:schemeClr val="tx2"/>
                    </a:solidFill>
                  </a:tcPr>
                </a:tc>
                <a:tc>
                  <a:txBody>
                    <a:bodyPr/>
                    <a:lstStyle/>
                    <a:p>
                      <a:r>
                        <a:rPr lang="es-MX" sz="1400">
                          <a:solidFill>
                            <a:schemeClr val="bg1"/>
                          </a:solidFill>
                        </a:rPr>
                        <a:t>Necesidad (N), Deseo (D), </a:t>
                      </a:r>
                      <a:br>
                        <a:rPr lang="es-MX" sz="1400">
                          <a:solidFill>
                            <a:schemeClr val="bg1"/>
                          </a:solidFill>
                        </a:rPr>
                      </a:br>
                      <a:r>
                        <a:rPr lang="es-MX" sz="1400">
                          <a:solidFill>
                            <a:schemeClr val="bg1"/>
                          </a:solidFill>
                        </a:rPr>
                        <a:t>u Obligación (O)</a:t>
                      </a:r>
                    </a:p>
                  </a:txBody>
                  <a:tcPr anchor="ctr">
                    <a:solidFill>
                      <a:schemeClr val="tx2"/>
                    </a:solidFill>
                  </a:tcPr>
                </a:tc>
                <a:extLst>
                  <a:ext uri="{0D108BD9-81ED-4DB2-BD59-A6C34878D82A}">
                    <a16:rowId xmlns:a16="http://schemas.microsoft.com/office/drawing/2014/main" val="2230829943"/>
                  </a:ext>
                </a:extLst>
              </a:tr>
              <a:tr h="223342">
                <a:tc rowSpan="2">
                  <a:txBody>
                    <a:bodyPr/>
                    <a:lstStyle/>
                    <a:p>
                      <a:r>
                        <a:rPr lang="es-MX" sz="1400"/>
                        <a:t>Domingo</a:t>
                      </a:r>
                    </a:p>
                  </a:txBody>
                  <a:tcPr anchor="ctr"/>
                </a:tc>
                <a:tc>
                  <a:txBody>
                    <a:bodyPr/>
                    <a:lstStyle/>
                    <a:p>
                      <a:endParaRPr lang="en-US" sz="1400"/>
                    </a:p>
                  </a:txBody>
                  <a:tcPr>
                    <a:solidFill>
                      <a:schemeClr val="bg1"/>
                    </a:solidFill>
                  </a:tcPr>
                </a:tc>
                <a:tc>
                  <a:txBody>
                    <a:bodyPr/>
                    <a:lstStyle/>
                    <a:p>
                      <a:r>
                        <a:rPr lang="es-MX" sz="1400" b="1"/>
                        <a:t>$</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586601765"/>
                  </a:ext>
                </a:extLst>
              </a:tr>
              <a:tr h="223342">
                <a:tc vMerge="1">
                  <a:txBody>
                    <a:bodyPr/>
                    <a:lstStyle/>
                    <a:p>
                      <a:endParaRPr lang="en-US"/>
                    </a:p>
                  </a:txBody>
                  <a:tcPr/>
                </a:tc>
                <a:tc>
                  <a:txBody>
                    <a:bodyPr/>
                    <a:lstStyle/>
                    <a:p>
                      <a:endParaRPr lang="en-US" sz="1400"/>
                    </a:p>
                  </a:txBody>
                  <a:tcPr>
                    <a:solidFill>
                      <a:schemeClr val="bg1"/>
                    </a:solidFill>
                  </a:tcPr>
                </a:tc>
                <a:tc>
                  <a:txBody>
                    <a:bodyPr/>
                    <a:lstStyle/>
                    <a:p>
                      <a:r>
                        <a:rPr lang="es-MX"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225837464"/>
                  </a:ext>
                </a:extLst>
              </a:tr>
              <a:tr h="223342">
                <a:tc rowSpan="2">
                  <a:txBody>
                    <a:bodyPr/>
                    <a:lstStyle/>
                    <a:p>
                      <a:r>
                        <a:rPr lang="es-MX" sz="1400"/>
                        <a:t>Lunes</a:t>
                      </a:r>
                    </a:p>
                  </a:txBody>
                  <a:tcPr anchor="ctr"/>
                </a:tc>
                <a:tc>
                  <a:txBody>
                    <a:bodyPr/>
                    <a:lstStyle/>
                    <a:p>
                      <a:endParaRPr lang="en-US" sz="1400"/>
                    </a:p>
                  </a:txBody>
                  <a:tcPr>
                    <a:solidFill>
                      <a:schemeClr val="bg1"/>
                    </a:solidFill>
                  </a:tcPr>
                </a:tc>
                <a:tc>
                  <a:txBody>
                    <a:bodyPr/>
                    <a:lstStyle/>
                    <a:p>
                      <a:r>
                        <a:rPr lang="es-MX"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72571752"/>
                  </a:ext>
                </a:extLst>
              </a:tr>
              <a:tr h="223342">
                <a:tc vMerge="1">
                  <a:txBody>
                    <a:bodyPr/>
                    <a:lstStyle/>
                    <a:p>
                      <a:endParaRPr lang="en-US"/>
                    </a:p>
                  </a:txBody>
                  <a:tcPr/>
                </a:tc>
                <a:tc>
                  <a:txBody>
                    <a:bodyPr/>
                    <a:lstStyle/>
                    <a:p>
                      <a:endParaRPr lang="en-US" sz="1400"/>
                    </a:p>
                  </a:txBody>
                  <a:tcPr>
                    <a:solidFill>
                      <a:schemeClr val="bg1"/>
                    </a:solidFill>
                  </a:tcPr>
                </a:tc>
                <a:tc>
                  <a:txBody>
                    <a:bodyPr/>
                    <a:lstStyle/>
                    <a:p>
                      <a:r>
                        <a:rPr lang="es-MX"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1900492920"/>
                  </a:ext>
                </a:extLst>
              </a:tr>
              <a:tr h="223342">
                <a:tc rowSpan="2">
                  <a:txBody>
                    <a:bodyPr/>
                    <a:lstStyle/>
                    <a:p>
                      <a:r>
                        <a:rPr lang="es-MX" sz="1400"/>
                        <a:t>Martes</a:t>
                      </a:r>
                    </a:p>
                  </a:txBody>
                  <a:tcPr anchor="ctr"/>
                </a:tc>
                <a:tc>
                  <a:txBody>
                    <a:bodyPr/>
                    <a:lstStyle/>
                    <a:p>
                      <a:endParaRPr lang="en-US" sz="1400"/>
                    </a:p>
                  </a:txBody>
                  <a:tcPr>
                    <a:solidFill>
                      <a:schemeClr val="bg1"/>
                    </a:solidFill>
                  </a:tcPr>
                </a:tc>
                <a:tc>
                  <a:txBody>
                    <a:bodyPr/>
                    <a:lstStyle/>
                    <a:p>
                      <a:r>
                        <a:rPr lang="es-MX"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813312095"/>
                  </a:ext>
                </a:extLst>
              </a:tr>
              <a:tr h="223342">
                <a:tc vMerge="1">
                  <a:txBody>
                    <a:bodyPr/>
                    <a:lstStyle/>
                    <a:p>
                      <a:endParaRPr lang="en-US"/>
                    </a:p>
                  </a:txBody>
                  <a:tcPr/>
                </a:tc>
                <a:tc>
                  <a:txBody>
                    <a:bodyPr/>
                    <a:lstStyle/>
                    <a:p>
                      <a:endParaRPr lang="en-US" sz="1400"/>
                    </a:p>
                  </a:txBody>
                  <a:tcPr>
                    <a:solidFill>
                      <a:schemeClr val="bg1"/>
                    </a:solidFill>
                  </a:tcPr>
                </a:tc>
                <a:tc>
                  <a:txBody>
                    <a:bodyPr/>
                    <a:lstStyle/>
                    <a:p>
                      <a:r>
                        <a:rPr lang="es-MX"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3642100675"/>
                  </a:ext>
                </a:extLst>
              </a:tr>
              <a:tr h="223342">
                <a:tc rowSpan="2">
                  <a:txBody>
                    <a:bodyPr/>
                    <a:lstStyle/>
                    <a:p>
                      <a:r>
                        <a:rPr lang="es-MX" sz="1400"/>
                        <a:t>Miércoles</a:t>
                      </a:r>
                    </a:p>
                  </a:txBody>
                  <a:tcPr anchor="ctr"/>
                </a:tc>
                <a:tc>
                  <a:txBody>
                    <a:bodyPr/>
                    <a:lstStyle/>
                    <a:p>
                      <a:endParaRPr lang="en-US" sz="1400"/>
                    </a:p>
                  </a:txBody>
                  <a:tcPr>
                    <a:solidFill>
                      <a:schemeClr val="bg1"/>
                    </a:solidFill>
                  </a:tcPr>
                </a:tc>
                <a:tc>
                  <a:txBody>
                    <a:bodyPr/>
                    <a:lstStyle/>
                    <a:p>
                      <a:r>
                        <a:rPr lang="es-MX"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2919816788"/>
                  </a:ext>
                </a:extLst>
              </a:tr>
              <a:tr h="223342">
                <a:tc vMerge="1">
                  <a:txBody>
                    <a:bodyPr/>
                    <a:lstStyle/>
                    <a:p>
                      <a:endParaRPr lang="en-US"/>
                    </a:p>
                  </a:txBody>
                  <a:tcPr/>
                </a:tc>
                <a:tc>
                  <a:txBody>
                    <a:bodyPr/>
                    <a:lstStyle/>
                    <a:p>
                      <a:endParaRPr lang="en-US" sz="1400"/>
                    </a:p>
                  </a:txBody>
                  <a:tcPr>
                    <a:solidFill>
                      <a:schemeClr val="bg1"/>
                    </a:solidFill>
                  </a:tcPr>
                </a:tc>
                <a:tc>
                  <a:txBody>
                    <a:bodyPr/>
                    <a:lstStyle/>
                    <a:p>
                      <a:r>
                        <a:rPr lang="es-MX"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1183575020"/>
                  </a:ext>
                </a:extLst>
              </a:tr>
              <a:tr h="223342">
                <a:tc rowSpan="2">
                  <a:txBody>
                    <a:bodyPr/>
                    <a:lstStyle/>
                    <a:p>
                      <a:r>
                        <a:rPr lang="es-MX" sz="1400"/>
                        <a:t>Jueves</a:t>
                      </a:r>
                    </a:p>
                  </a:txBody>
                  <a:tcPr anchor="ctr"/>
                </a:tc>
                <a:tc>
                  <a:txBody>
                    <a:bodyPr/>
                    <a:lstStyle/>
                    <a:p>
                      <a:endParaRPr lang="en-US" sz="1400"/>
                    </a:p>
                  </a:txBody>
                  <a:tcPr>
                    <a:solidFill>
                      <a:schemeClr val="bg1"/>
                    </a:solidFill>
                  </a:tcPr>
                </a:tc>
                <a:tc>
                  <a:txBody>
                    <a:bodyPr/>
                    <a:lstStyle/>
                    <a:p>
                      <a:r>
                        <a:rPr lang="es-MX"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1404254084"/>
                  </a:ext>
                </a:extLst>
              </a:tr>
              <a:tr h="223342">
                <a:tc vMerge="1">
                  <a:txBody>
                    <a:bodyPr/>
                    <a:lstStyle/>
                    <a:p>
                      <a:endParaRPr lang="en-US"/>
                    </a:p>
                  </a:txBody>
                  <a:tcPr/>
                </a:tc>
                <a:tc>
                  <a:txBody>
                    <a:bodyPr/>
                    <a:lstStyle/>
                    <a:p>
                      <a:endParaRPr lang="en-US" sz="1400"/>
                    </a:p>
                  </a:txBody>
                  <a:tcPr>
                    <a:solidFill>
                      <a:schemeClr val="bg1"/>
                    </a:solidFill>
                  </a:tcPr>
                </a:tc>
                <a:tc>
                  <a:txBody>
                    <a:bodyPr/>
                    <a:lstStyle/>
                    <a:p>
                      <a:r>
                        <a:rPr lang="es-MX"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3432832152"/>
                  </a:ext>
                </a:extLst>
              </a:tr>
              <a:tr h="223342">
                <a:tc rowSpan="2">
                  <a:txBody>
                    <a:bodyPr/>
                    <a:lstStyle/>
                    <a:p>
                      <a:r>
                        <a:rPr lang="es-MX" sz="1400"/>
                        <a:t>Viernes</a:t>
                      </a:r>
                    </a:p>
                  </a:txBody>
                  <a:tcPr anchor="ctr"/>
                </a:tc>
                <a:tc>
                  <a:txBody>
                    <a:bodyPr/>
                    <a:lstStyle/>
                    <a:p>
                      <a:endParaRPr lang="en-US" sz="1400"/>
                    </a:p>
                  </a:txBody>
                  <a:tcPr>
                    <a:solidFill>
                      <a:schemeClr val="bg1"/>
                    </a:solidFill>
                  </a:tcPr>
                </a:tc>
                <a:tc>
                  <a:txBody>
                    <a:bodyPr/>
                    <a:lstStyle/>
                    <a:p>
                      <a:r>
                        <a:rPr lang="es-MX"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580647366"/>
                  </a:ext>
                </a:extLst>
              </a:tr>
              <a:tr h="223342">
                <a:tc vMerge="1">
                  <a:txBody>
                    <a:bodyPr/>
                    <a:lstStyle/>
                    <a:p>
                      <a:endParaRPr lang="en-US"/>
                    </a:p>
                  </a:txBody>
                  <a:tcPr/>
                </a:tc>
                <a:tc>
                  <a:txBody>
                    <a:bodyPr/>
                    <a:lstStyle/>
                    <a:p>
                      <a:endParaRPr lang="en-US" sz="1400"/>
                    </a:p>
                  </a:txBody>
                  <a:tcPr>
                    <a:solidFill>
                      <a:schemeClr val="bg1"/>
                    </a:solidFill>
                  </a:tcPr>
                </a:tc>
                <a:tc>
                  <a:txBody>
                    <a:bodyPr/>
                    <a:lstStyle/>
                    <a:p>
                      <a:r>
                        <a:rPr lang="es-MX"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4005558188"/>
                  </a:ext>
                </a:extLst>
              </a:tr>
              <a:tr h="223342">
                <a:tc rowSpan="2">
                  <a:txBody>
                    <a:bodyPr/>
                    <a:lstStyle/>
                    <a:p>
                      <a:r>
                        <a:rPr lang="es-MX" sz="1400"/>
                        <a:t>Sábado</a:t>
                      </a:r>
                    </a:p>
                  </a:txBody>
                  <a:tcPr anchor="ctr"/>
                </a:tc>
                <a:tc>
                  <a:txBody>
                    <a:bodyPr/>
                    <a:lstStyle/>
                    <a:p>
                      <a:endParaRPr lang="en-US" sz="1400"/>
                    </a:p>
                  </a:txBody>
                  <a:tcPr>
                    <a:solidFill>
                      <a:schemeClr val="bg1"/>
                    </a:solidFill>
                  </a:tcPr>
                </a:tc>
                <a:tc>
                  <a:txBody>
                    <a:bodyPr/>
                    <a:lstStyle/>
                    <a:p>
                      <a:r>
                        <a:rPr lang="es-MX"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2058139347"/>
                  </a:ext>
                </a:extLst>
              </a:tr>
              <a:tr h="223342">
                <a:tc vMerge="1">
                  <a:txBody>
                    <a:bodyPr/>
                    <a:lstStyle/>
                    <a:p>
                      <a:endParaRPr lang="en-US"/>
                    </a:p>
                  </a:txBody>
                  <a:tcPr/>
                </a:tc>
                <a:tc>
                  <a:txBody>
                    <a:bodyPr/>
                    <a:lstStyle/>
                    <a:p>
                      <a:endParaRPr lang="en-US" sz="1400"/>
                    </a:p>
                  </a:txBody>
                  <a:tcPr>
                    <a:solidFill>
                      <a:schemeClr val="bg1"/>
                    </a:solidFill>
                  </a:tcPr>
                </a:tc>
                <a:tc>
                  <a:txBody>
                    <a:bodyPr/>
                    <a:lstStyle/>
                    <a:p>
                      <a:r>
                        <a:rPr lang="es-MX" sz="1400" b="1"/>
                        <a: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txBody>
                  <a:tcPr>
                    <a:solidFill>
                      <a:schemeClr val="bg1"/>
                    </a:solidFill>
                  </a:tcPr>
                </a:tc>
                <a:extLst>
                  <a:ext uri="{0D108BD9-81ED-4DB2-BD59-A6C34878D82A}">
                    <a16:rowId xmlns:a16="http://schemas.microsoft.com/office/drawing/2014/main" val="142504887"/>
                  </a:ext>
                </a:extLst>
              </a:tr>
              <a:tr h="223342">
                <a:tc gridSpan="2">
                  <a:txBody>
                    <a:bodyPr/>
                    <a:lstStyle/>
                    <a:p>
                      <a:r>
                        <a:rPr lang="es-MX" sz="1400" b="1"/>
                        <a:t>Total</a:t>
                      </a:r>
                    </a:p>
                  </a:txBody>
                  <a:tcPr anchor="ctr"/>
                </a:tc>
                <a:tc hMerge="1">
                  <a:txBody>
                    <a:bodyPr/>
                    <a:lstStyle/>
                    <a:p>
                      <a:endParaRPr lang="en-US" sz="1400"/>
                    </a:p>
                  </a:txBody>
                  <a:tcPr/>
                </a:tc>
                <a:tc>
                  <a:txBody>
                    <a:bodyPr/>
                    <a:lstStyle/>
                    <a:p>
                      <a:r>
                        <a:rPr lang="es-MX" sz="1400" b="1"/>
                        <a:t>$</a:t>
                      </a:r>
                    </a:p>
                  </a:txBody>
                  <a:tcPr>
                    <a:solidFill>
                      <a:schemeClr val="bg1"/>
                    </a:solidFill>
                  </a:tcPr>
                </a:tc>
                <a:tc>
                  <a:txBody>
                    <a:bodyPr/>
                    <a:lstStyle/>
                    <a:p>
                      <a:endParaRPr lang="en-US" sz="1400" dirty="0"/>
                    </a:p>
                  </a:txBody>
                  <a:tcPr/>
                </a:tc>
                <a:extLst>
                  <a:ext uri="{0D108BD9-81ED-4DB2-BD59-A6C34878D82A}">
                    <a16:rowId xmlns:a16="http://schemas.microsoft.com/office/drawing/2014/main" val="3160755577"/>
                  </a:ext>
                </a:extLst>
              </a:tr>
            </a:tbl>
          </a:graphicData>
        </a:graphic>
      </p:graphicFrame>
    </p:spTree>
    <p:extLst>
      <p:ext uri="{BB962C8B-B14F-4D97-AF65-F5344CB8AC3E}">
        <p14:creationId xmlns:p14="http://schemas.microsoft.com/office/powerpoint/2010/main" val="1124032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5">
            <a:extLst>
              <a:ext uri="{FF2B5EF4-FFF2-40B4-BE49-F238E27FC236}">
                <a16:creationId xmlns:a16="http://schemas.microsoft.com/office/drawing/2014/main" id="{438CD900-2762-E882-59B7-301E60479215}"/>
              </a:ext>
            </a:extLst>
          </p:cNvPr>
          <p:cNvSpPr>
            <a:spLocks noGrp="1"/>
          </p:cNvSpPr>
          <p:nvPr>
            <p:ph idx="1"/>
          </p:nvPr>
        </p:nvSpPr>
        <p:spPr>
          <a:xfrm>
            <a:off x="1492451" y="1273531"/>
            <a:ext cx="9199178" cy="348006"/>
          </a:xfrm>
        </p:spPr>
        <p:txBody>
          <a:bodyPr>
            <a:normAutofit lnSpcReduction="10000"/>
          </a:bodyPr>
          <a:lstStyle/>
          <a:p>
            <a:pPr marL="0" indent="0" algn="ctr">
              <a:buNone/>
            </a:pPr>
            <a:r>
              <a:rPr lang="es-MX"/>
              <a:t>Divide tu presupuesto para atender tus necesidades, deseos y ahorros.</a:t>
            </a:r>
          </a:p>
        </p:txBody>
      </p:sp>
      <p:sp>
        <p:nvSpPr>
          <p:cNvPr id="31" name="Title 28">
            <a:extLst>
              <a:ext uri="{FF2B5EF4-FFF2-40B4-BE49-F238E27FC236}">
                <a16:creationId xmlns:a16="http://schemas.microsoft.com/office/drawing/2014/main" id="{A8364DF9-67EE-393E-1826-2236606F2997}"/>
              </a:ext>
            </a:extLst>
          </p:cNvPr>
          <p:cNvSpPr txBox="1">
            <a:spLocks/>
          </p:cNvSpPr>
          <p:nvPr/>
        </p:nvSpPr>
        <p:spPr>
          <a:xfrm>
            <a:off x="1492451" y="391786"/>
            <a:ext cx="9199178"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rgbClr val="0047BB"/>
                </a:solidFill>
                <a:latin typeface="Georgia" panose="02040502050405020303" pitchFamily="18" charset="0"/>
                <a:ea typeface="+mj-ea"/>
                <a:cs typeface="Arial" panose="020B0604020202020204" pitchFamily="34" charset="0"/>
              </a:defRPr>
            </a:lvl1pPr>
          </a:lstStyle>
          <a:p>
            <a:r>
              <a:rPr lang="es-MX" sz="4800"/>
              <a:t>La regla 50/30/20</a:t>
            </a:r>
          </a:p>
        </p:txBody>
      </p:sp>
      <p:graphicFrame>
        <p:nvGraphicFramePr>
          <p:cNvPr id="32" name="Chart 31">
            <a:extLst>
              <a:ext uri="{FF2B5EF4-FFF2-40B4-BE49-F238E27FC236}">
                <a16:creationId xmlns:a16="http://schemas.microsoft.com/office/drawing/2014/main" id="{6E1B6DBD-3111-C054-A883-ACCE0B57298F}"/>
              </a:ext>
            </a:extLst>
          </p:cNvPr>
          <p:cNvGraphicFramePr/>
          <p:nvPr>
            <p:extLst>
              <p:ext uri="{D42A27DB-BD31-4B8C-83A1-F6EECF244321}">
                <p14:modId xmlns:p14="http://schemas.microsoft.com/office/powerpoint/2010/main" val="275028380"/>
              </p:ext>
            </p:extLst>
          </p:nvPr>
        </p:nvGraphicFramePr>
        <p:xfrm>
          <a:off x="2731384" y="1753361"/>
          <a:ext cx="6758432" cy="4516797"/>
        </p:xfrm>
        <a:graphic>
          <a:graphicData uri="http://schemas.openxmlformats.org/drawingml/2006/chart">
            <c:chart xmlns:c="http://schemas.openxmlformats.org/drawingml/2006/chart" xmlns:r="http://schemas.openxmlformats.org/officeDocument/2006/relationships" r:id="rId3"/>
          </a:graphicData>
        </a:graphic>
      </p:graphicFrame>
      <p:sp>
        <p:nvSpPr>
          <p:cNvPr id="33" name="Title 11">
            <a:extLst>
              <a:ext uri="{FF2B5EF4-FFF2-40B4-BE49-F238E27FC236}">
                <a16:creationId xmlns:a16="http://schemas.microsoft.com/office/drawing/2014/main" id="{6B370823-6971-0AD4-9443-9704B181420B}"/>
              </a:ext>
            </a:extLst>
          </p:cNvPr>
          <p:cNvSpPr txBox="1">
            <a:spLocks/>
          </p:cNvSpPr>
          <p:nvPr/>
        </p:nvSpPr>
        <p:spPr>
          <a:xfrm>
            <a:off x="2267685" y="2071968"/>
            <a:ext cx="1590504"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sz="3600">
                <a:solidFill>
                  <a:schemeClr val="accent2"/>
                </a:solidFill>
              </a:rPr>
              <a:t>20 %</a:t>
            </a:r>
          </a:p>
        </p:txBody>
      </p:sp>
      <p:sp>
        <p:nvSpPr>
          <p:cNvPr id="34" name="Content Placeholder 5">
            <a:extLst>
              <a:ext uri="{FF2B5EF4-FFF2-40B4-BE49-F238E27FC236}">
                <a16:creationId xmlns:a16="http://schemas.microsoft.com/office/drawing/2014/main" id="{2A17A886-F991-185C-5FF5-EF00A3B0E2EC}"/>
              </a:ext>
            </a:extLst>
          </p:cNvPr>
          <p:cNvSpPr txBox="1">
            <a:spLocks/>
          </p:cNvSpPr>
          <p:nvPr/>
        </p:nvSpPr>
        <p:spPr>
          <a:xfrm>
            <a:off x="2267683" y="2644208"/>
            <a:ext cx="1619706" cy="1189091"/>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b="1">
                <a:solidFill>
                  <a:schemeClr val="accent2"/>
                </a:solidFill>
              </a:rPr>
              <a:t>Ahorros</a:t>
            </a:r>
            <a:br>
              <a:rPr lang="es-MX" sz="1400" b="1"/>
            </a:br>
            <a:r>
              <a:rPr lang="es-MX" sz="1400" b="1"/>
              <a:t>ejemplos:</a:t>
            </a:r>
            <a:br>
              <a:rPr lang="es-MX" sz="1400"/>
            </a:br>
            <a:r>
              <a:rPr lang="es-MX" sz="1400"/>
              <a:t>Fondo de emergencia</a:t>
            </a:r>
            <a:br>
              <a:rPr lang="es-MX" sz="1400"/>
            </a:br>
            <a:r>
              <a:rPr lang="es-MX" sz="1400"/>
              <a:t>Retiro</a:t>
            </a:r>
          </a:p>
        </p:txBody>
      </p:sp>
      <p:sp>
        <p:nvSpPr>
          <p:cNvPr id="35" name="Title 11">
            <a:extLst>
              <a:ext uri="{FF2B5EF4-FFF2-40B4-BE49-F238E27FC236}">
                <a16:creationId xmlns:a16="http://schemas.microsoft.com/office/drawing/2014/main" id="{2B703E60-8E1E-AAB2-2000-F07CEBDAD4F8}"/>
              </a:ext>
            </a:extLst>
          </p:cNvPr>
          <p:cNvSpPr txBox="1">
            <a:spLocks/>
          </p:cNvSpPr>
          <p:nvPr/>
        </p:nvSpPr>
        <p:spPr>
          <a:xfrm>
            <a:off x="2267685" y="4321695"/>
            <a:ext cx="1590504"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sz="3600">
                <a:solidFill>
                  <a:schemeClr val="tx2"/>
                </a:solidFill>
              </a:rPr>
              <a:t>30 %</a:t>
            </a:r>
          </a:p>
        </p:txBody>
      </p:sp>
      <p:sp>
        <p:nvSpPr>
          <p:cNvPr id="37" name="Content Placeholder 5">
            <a:extLst>
              <a:ext uri="{FF2B5EF4-FFF2-40B4-BE49-F238E27FC236}">
                <a16:creationId xmlns:a16="http://schemas.microsoft.com/office/drawing/2014/main" id="{E7BA9E3B-5C1F-E460-A144-8C6EDDC4B582}"/>
              </a:ext>
            </a:extLst>
          </p:cNvPr>
          <p:cNvSpPr txBox="1">
            <a:spLocks/>
          </p:cNvSpPr>
          <p:nvPr/>
        </p:nvSpPr>
        <p:spPr>
          <a:xfrm>
            <a:off x="2267683" y="4893936"/>
            <a:ext cx="1619706" cy="1230076"/>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b="1">
                <a:solidFill>
                  <a:schemeClr val="tx2"/>
                </a:solidFill>
              </a:rPr>
              <a:t>Deseos</a:t>
            </a:r>
            <a:br>
              <a:rPr lang="es-MX" sz="1400" b="1"/>
            </a:br>
            <a:r>
              <a:rPr lang="es-MX" sz="1400" b="1"/>
              <a:t>ejemplos:</a:t>
            </a:r>
            <a:br>
              <a:rPr lang="es-MX" sz="1400"/>
            </a:br>
            <a:r>
              <a:rPr lang="es-MX" sz="1400"/>
              <a:t>Entretenimiento</a:t>
            </a:r>
            <a:br>
              <a:rPr lang="es-MX" sz="1400"/>
            </a:br>
            <a:r>
              <a:rPr lang="es-MX" sz="1400"/>
              <a:t>Vacaciones</a:t>
            </a:r>
          </a:p>
        </p:txBody>
      </p:sp>
      <p:sp>
        <p:nvSpPr>
          <p:cNvPr id="38" name="Title 11">
            <a:extLst>
              <a:ext uri="{FF2B5EF4-FFF2-40B4-BE49-F238E27FC236}">
                <a16:creationId xmlns:a16="http://schemas.microsoft.com/office/drawing/2014/main" id="{1095399E-7818-F04A-2B74-A9626B261CCC}"/>
              </a:ext>
            </a:extLst>
          </p:cNvPr>
          <p:cNvSpPr txBox="1">
            <a:spLocks/>
          </p:cNvSpPr>
          <p:nvPr/>
        </p:nvSpPr>
        <p:spPr>
          <a:xfrm>
            <a:off x="8333813" y="2824483"/>
            <a:ext cx="1590504"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sz="3600">
                <a:solidFill>
                  <a:schemeClr val="tx1"/>
                </a:solidFill>
              </a:rPr>
              <a:t>50 %</a:t>
            </a:r>
          </a:p>
        </p:txBody>
      </p:sp>
      <p:sp>
        <p:nvSpPr>
          <p:cNvPr id="39" name="Content Placeholder 5">
            <a:extLst>
              <a:ext uri="{FF2B5EF4-FFF2-40B4-BE49-F238E27FC236}">
                <a16:creationId xmlns:a16="http://schemas.microsoft.com/office/drawing/2014/main" id="{656BF56A-04B6-36DA-E351-C71B4C46EF5D}"/>
              </a:ext>
            </a:extLst>
          </p:cNvPr>
          <p:cNvSpPr txBox="1">
            <a:spLocks/>
          </p:cNvSpPr>
          <p:nvPr/>
        </p:nvSpPr>
        <p:spPr>
          <a:xfrm>
            <a:off x="8333811" y="3396723"/>
            <a:ext cx="1619706" cy="1230075"/>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b="1"/>
              <a:t>Necesidades</a:t>
            </a:r>
            <a:br>
              <a:rPr lang="es-MX" sz="1400" b="1"/>
            </a:br>
            <a:r>
              <a:rPr lang="es-MX" sz="1400" b="1"/>
              <a:t>ejemplos:</a:t>
            </a:r>
            <a:br>
              <a:rPr lang="es-MX" sz="1400"/>
            </a:br>
            <a:r>
              <a:rPr lang="es-MX" sz="1400"/>
              <a:t>Vivienda</a:t>
            </a:r>
            <a:br>
              <a:rPr lang="es-MX" sz="1400"/>
            </a:br>
            <a:r>
              <a:rPr lang="es-MX" sz="1400"/>
              <a:t>Alimentos</a:t>
            </a:r>
          </a:p>
        </p:txBody>
      </p:sp>
    </p:spTree>
    <p:extLst>
      <p:ext uri="{BB962C8B-B14F-4D97-AF65-F5344CB8AC3E}">
        <p14:creationId xmlns:p14="http://schemas.microsoft.com/office/powerpoint/2010/main" val="3936671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BC2D1B-4B84-8E58-6A2C-B673F3CC60E6}"/>
              </a:ext>
            </a:extLst>
          </p:cNvPr>
          <p:cNvSpPr>
            <a:spLocks noGrp="1"/>
          </p:cNvSpPr>
          <p:nvPr>
            <p:ph type="title"/>
          </p:nvPr>
        </p:nvSpPr>
        <p:spPr>
          <a:xfrm>
            <a:off x="1492450" y="1013254"/>
            <a:ext cx="5145238" cy="1021274"/>
          </a:xfrm>
        </p:spPr>
        <p:txBody>
          <a:bodyPr>
            <a:normAutofit fontScale="90000"/>
          </a:bodyPr>
          <a:lstStyle/>
          <a:p>
            <a:pPr algn="l"/>
            <a:r>
              <a:rPr lang="es-MX"/>
              <a:t>Para crear un presupuesto con la regla 50/30/20: </a:t>
            </a:r>
          </a:p>
        </p:txBody>
      </p:sp>
      <p:sp>
        <p:nvSpPr>
          <p:cNvPr id="2" name="Content Placeholder 1">
            <a:extLst>
              <a:ext uri="{FF2B5EF4-FFF2-40B4-BE49-F238E27FC236}">
                <a16:creationId xmlns:a16="http://schemas.microsoft.com/office/drawing/2014/main" id="{22F7117F-C07C-FA11-DEF9-A4DEA41FCCD8}"/>
              </a:ext>
            </a:extLst>
          </p:cNvPr>
          <p:cNvSpPr>
            <a:spLocks noGrp="1"/>
          </p:cNvSpPr>
          <p:nvPr>
            <p:ph idx="1"/>
          </p:nvPr>
        </p:nvSpPr>
        <p:spPr>
          <a:xfrm>
            <a:off x="1492451" y="2295352"/>
            <a:ext cx="5145238" cy="3770787"/>
          </a:xfrm>
        </p:spPr>
        <p:txBody>
          <a:bodyPr>
            <a:normAutofit/>
          </a:bodyPr>
          <a:lstStyle/>
          <a:p>
            <a:pPr marL="457200" indent="-457200">
              <a:buFont typeface="+mj-lt"/>
              <a:buAutoNum type="arabicPeriod"/>
            </a:pPr>
            <a:r>
              <a:rPr lang="es-MX" b="1">
                <a:latin typeface="+mn-lt"/>
              </a:rPr>
              <a:t>Haz una lista de tus ingresos y gastos mensuales.</a:t>
            </a:r>
            <a:r>
              <a:rPr lang="es-MX">
                <a:latin typeface="+mn-lt"/>
              </a:rPr>
              <a:t> </a:t>
            </a:r>
          </a:p>
          <a:p>
            <a:pPr marL="457200" indent="-457200">
              <a:buFont typeface="+mj-lt"/>
              <a:buAutoNum type="arabicPeriod"/>
            </a:pPr>
            <a:r>
              <a:rPr lang="es-MX" b="1">
                <a:latin typeface="+mn-lt"/>
              </a:rPr>
              <a:t>Coloca cada dólar de ingresos                                    en una categoría</a:t>
            </a:r>
            <a:r>
              <a:rPr lang="es-MX">
                <a:latin typeface="+mn-lt"/>
              </a:rPr>
              <a:t>. </a:t>
            </a:r>
          </a:p>
          <a:p>
            <a:pPr marL="457200" indent="-457200">
              <a:buFont typeface="+mj-lt"/>
              <a:buAutoNum type="arabicPeriod"/>
            </a:pPr>
            <a:r>
              <a:rPr lang="es-MX" b="1">
                <a:latin typeface="+mn-lt"/>
              </a:rPr>
              <a:t>Compara el desglose con las cantidades objetivo para necesidades, deseos y ahorros.</a:t>
            </a:r>
          </a:p>
          <a:p>
            <a:pPr marL="457200" indent="-457200">
              <a:buFont typeface="+mj-lt"/>
              <a:buAutoNum type="arabicPeriod"/>
            </a:pPr>
            <a:r>
              <a:rPr lang="es-MX" b="1">
                <a:latin typeface="+mn-lt"/>
              </a:rPr>
              <a:t>Revisa tu presupuesto mensualmente y actualiza según sea necesario.  </a:t>
            </a:r>
          </a:p>
        </p:txBody>
      </p:sp>
      <p:pic>
        <p:nvPicPr>
          <p:cNvPr id="4" name="Picture 3">
            <a:extLst>
              <a:ext uri="{FF2B5EF4-FFF2-40B4-BE49-F238E27FC236}">
                <a16:creationId xmlns:a16="http://schemas.microsoft.com/office/drawing/2014/main" id="{8FF19D25-9351-81B8-C767-A846483BED90}"/>
              </a:ext>
            </a:extLst>
          </p:cNvPr>
          <p:cNvPicPr>
            <a:picLocks noChangeAspect="1"/>
          </p:cNvPicPr>
          <p:nvPr/>
        </p:nvPicPr>
        <p:blipFill>
          <a:blip r:embed="rId3"/>
          <a:stretch>
            <a:fillRect/>
          </a:stretch>
        </p:blipFill>
        <p:spPr>
          <a:xfrm>
            <a:off x="7339913" y="549325"/>
            <a:ext cx="4382597" cy="5759349"/>
          </a:xfrm>
          <a:prstGeom prst="rect">
            <a:avLst/>
          </a:prstGeom>
        </p:spPr>
      </p:pic>
    </p:spTree>
    <p:extLst>
      <p:ext uri="{BB962C8B-B14F-4D97-AF65-F5344CB8AC3E}">
        <p14:creationId xmlns:p14="http://schemas.microsoft.com/office/powerpoint/2010/main" val="1639809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367EF5-4A9D-6E04-2604-CBC7CE38D0E7}"/>
              </a:ext>
            </a:extLst>
          </p:cNvPr>
          <p:cNvSpPr>
            <a:spLocks noGrp="1"/>
          </p:cNvSpPr>
          <p:nvPr>
            <p:ph type="title"/>
          </p:nvPr>
        </p:nvSpPr>
        <p:spPr>
          <a:xfrm>
            <a:off x="1492450" y="1285103"/>
            <a:ext cx="9199178" cy="750482"/>
          </a:xfrm>
        </p:spPr>
        <p:txBody>
          <a:bodyPr>
            <a:normAutofit/>
          </a:bodyPr>
          <a:lstStyle/>
          <a:p>
            <a:r>
              <a:rPr lang="es-MX" sz="4400"/>
              <a:t>Ahorros</a:t>
            </a:r>
          </a:p>
        </p:txBody>
      </p:sp>
      <p:sp>
        <p:nvSpPr>
          <p:cNvPr id="13" name="Content Placeholder 12">
            <a:extLst>
              <a:ext uri="{FF2B5EF4-FFF2-40B4-BE49-F238E27FC236}">
                <a16:creationId xmlns:a16="http://schemas.microsoft.com/office/drawing/2014/main" id="{ECB29992-E601-9922-9A91-025E89A5F236}"/>
              </a:ext>
            </a:extLst>
          </p:cNvPr>
          <p:cNvSpPr>
            <a:spLocks noGrp="1"/>
          </p:cNvSpPr>
          <p:nvPr>
            <p:ph idx="1"/>
          </p:nvPr>
        </p:nvSpPr>
        <p:spPr>
          <a:xfrm>
            <a:off x="1492450" y="2338467"/>
            <a:ext cx="5760966" cy="4054554"/>
          </a:xfrm>
        </p:spPr>
        <p:txBody>
          <a:bodyPr/>
          <a:lstStyle/>
          <a:p>
            <a:pPr marL="0" indent="0">
              <a:buNone/>
            </a:pPr>
            <a:r>
              <a:rPr lang="es-MX" sz="3200" b="1" dirty="0"/>
              <a:t>El dinero que ahorras o inviertes para objetivos financieros a corto y </a:t>
            </a:r>
            <a:br>
              <a:rPr lang="es-MX" sz="3200" b="1" dirty="0"/>
            </a:br>
            <a:r>
              <a:rPr lang="es-MX" sz="3200" b="1" dirty="0"/>
              <a:t>largo plazo</a:t>
            </a:r>
          </a:p>
          <a:p>
            <a:pPr marL="0" indent="0">
              <a:buNone/>
            </a:pPr>
            <a:endParaRPr lang="en-US" b="1" dirty="0"/>
          </a:p>
        </p:txBody>
      </p:sp>
      <p:pic>
        <p:nvPicPr>
          <p:cNvPr id="14" name="Picture 13">
            <a:extLst>
              <a:ext uri="{FF2B5EF4-FFF2-40B4-BE49-F238E27FC236}">
                <a16:creationId xmlns:a16="http://schemas.microsoft.com/office/drawing/2014/main" id="{117FB6DF-BE1D-A6EA-DF2A-28A060DDD1E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89777" y="1993312"/>
            <a:ext cx="3579585" cy="3579585"/>
          </a:xfrm>
          <a:prstGeom prst="rect">
            <a:avLst/>
          </a:prstGeom>
        </p:spPr>
      </p:pic>
    </p:spTree>
    <p:extLst>
      <p:ext uri="{BB962C8B-B14F-4D97-AF65-F5344CB8AC3E}">
        <p14:creationId xmlns:p14="http://schemas.microsoft.com/office/powerpoint/2010/main" val="809850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99783-53DB-F36E-E0BA-1BB09C813C3F}"/>
              </a:ext>
            </a:extLst>
          </p:cNvPr>
          <p:cNvSpPr>
            <a:spLocks noGrp="1"/>
          </p:cNvSpPr>
          <p:nvPr>
            <p:ph type="title"/>
          </p:nvPr>
        </p:nvSpPr>
        <p:spPr>
          <a:xfrm>
            <a:off x="1492450" y="760848"/>
            <a:ext cx="9199178" cy="610205"/>
          </a:xfrm>
        </p:spPr>
        <p:txBody>
          <a:bodyPr>
            <a:normAutofit/>
          </a:bodyPr>
          <a:lstStyle/>
          <a:p>
            <a:r>
              <a:rPr lang="es-MX" dirty="0"/>
              <a:t>Claves para ahorrar: </a:t>
            </a:r>
          </a:p>
        </p:txBody>
      </p:sp>
      <p:grpSp>
        <p:nvGrpSpPr>
          <p:cNvPr id="4" name="Group 3">
            <a:extLst>
              <a:ext uri="{FF2B5EF4-FFF2-40B4-BE49-F238E27FC236}">
                <a16:creationId xmlns:a16="http://schemas.microsoft.com/office/drawing/2014/main" id="{362BEF13-3AB2-4A56-86A1-64B84C0FD5FD}"/>
              </a:ext>
            </a:extLst>
          </p:cNvPr>
          <p:cNvGrpSpPr/>
          <p:nvPr/>
        </p:nvGrpSpPr>
        <p:grpSpPr>
          <a:xfrm>
            <a:off x="2997248" y="5082251"/>
            <a:ext cx="6197502" cy="1267248"/>
            <a:chOff x="1152939" y="4993644"/>
            <a:chExt cx="6197502" cy="1267248"/>
          </a:xfrm>
        </p:grpSpPr>
        <p:sp>
          <p:nvSpPr>
            <p:cNvPr id="5" name="Rounded Rectangle 4">
              <a:extLst>
                <a:ext uri="{FF2B5EF4-FFF2-40B4-BE49-F238E27FC236}">
                  <a16:creationId xmlns:a16="http://schemas.microsoft.com/office/drawing/2014/main" id="{4D1AABA8-9C96-7FAF-8D2B-4A2FC2CBE54D}"/>
                </a:ext>
              </a:extLst>
            </p:cNvPr>
            <p:cNvSpPr/>
            <p:nvPr/>
          </p:nvSpPr>
          <p:spPr>
            <a:xfrm>
              <a:off x="1152939" y="4993644"/>
              <a:ext cx="6197502" cy="126724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s-MX" b="1" dirty="0"/>
                <a:t>Recuerda:</a:t>
              </a:r>
            </a:p>
            <a:p>
              <a:pPr marL="1200150" lvl="2" indent="-285750">
                <a:buFont typeface="Arial" panose="020B0604020202020204" pitchFamily="34" charset="0"/>
                <a:buChar char="•"/>
              </a:pPr>
              <a:r>
                <a:rPr lang="es-MX" dirty="0"/>
                <a:t>Ten como meta asignar el 20 % de tu presupuesto para ahorros</a:t>
              </a:r>
            </a:p>
            <a:p>
              <a:pPr marL="1200150" lvl="2" indent="-285750">
                <a:buFont typeface="Arial" panose="020B0604020202020204" pitchFamily="34" charset="0"/>
                <a:buChar char="•"/>
              </a:pPr>
              <a:r>
                <a:rPr lang="es-MX" b="0" dirty="0"/>
                <a:t>Busca gastos qué reducir o eliminar</a:t>
              </a:r>
            </a:p>
          </p:txBody>
        </p:sp>
        <p:pic>
          <p:nvPicPr>
            <p:cNvPr id="6" name="Picture 5">
              <a:extLst>
                <a:ext uri="{FF2B5EF4-FFF2-40B4-BE49-F238E27FC236}">
                  <a16:creationId xmlns:a16="http://schemas.microsoft.com/office/drawing/2014/main" id="{CEFB2857-BB95-A82B-5969-F6993282A801}"/>
                </a:ext>
              </a:extLst>
            </p:cNvPr>
            <p:cNvPicPr>
              <a:picLocks noChangeAspect="1"/>
            </p:cNvPicPr>
            <p:nvPr/>
          </p:nvPicPr>
          <p:blipFill>
            <a:blip r:embed="rId3"/>
            <a:stretch>
              <a:fillRect/>
            </a:stretch>
          </p:blipFill>
          <p:spPr>
            <a:xfrm>
              <a:off x="1331421" y="5268774"/>
              <a:ext cx="579242" cy="579242"/>
            </a:xfrm>
            <a:prstGeom prst="rect">
              <a:avLst/>
            </a:prstGeom>
          </p:spPr>
        </p:pic>
      </p:grpSp>
      <p:cxnSp>
        <p:nvCxnSpPr>
          <p:cNvPr id="7" name="Straight Connector 6">
            <a:extLst>
              <a:ext uri="{FF2B5EF4-FFF2-40B4-BE49-F238E27FC236}">
                <a16:creationId xmlns:a16="http://schemas.microsoft.com/office/drawing/2014/main" id="{368C81AC-621C-9DE5-4C0F-ED03A2A4AE55}"/>
              </a:ext>
              <a:ext uri="{C183D7F6-B498-43B3-948B-1728B52AA6E4}">
                <adec:decorative xmlns:adec="http://schemas.microsoft.com/office/drawing/2017/decorative" val="1"/>
              </a:ext>
            </a:extLst>
          </p:cNvPr>
          <p:cNvCxnSpPr>
            <a:cxnSpLocks/>
          </p:cNvCxnSpPr>
          <p:nvPr/>
        </p:nvCxnSpPr>
        <p:spPr>
          <a:xfrm>
            <a:off x="2997248" y="1677994"/>
            <a:ext cx="0" cy="306220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Graphic 13">
            <a:extLst>
              <a:ext uri="{FF2B5EF4-FFF2-40B4-BE49-F238E27FC236}">
                <a16:creationId xmlns:a16="http://schemas.microsoft.com/office/drawing/2014/main" id="{1DE567D3-5117-B078-EAF8-735ECF1F390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76235" y="1798161"/>
            <a:ext cx="914400" cy="914400"/>
          </a:xfrm>
          <a:prstGeom prst="rect">
            <a:avLst/>
          </a:prstGeom>
        </p:spPr>
      </p:pic>
      <p:sp>
        <p:nvSpPr>
          <p:cNvPr id="9" name="TextBox 8">
            <a:extLst>
              <a:ext uri="{FF2B5EF4-FFF2-40B4-BE49-F238E27FC236}">
                <a16:creationId xmlns:a16="http://schemas.microsoft.com/office/drawing/2014/main" id="{51F48E58-654E-85C8-6E28-9728B750D8B3}"/>
              </a:ext>
            </a:extLst>
          </p:cNvPr>
          <p:cNvSpPr txBox="1"/>
          <p:nvPr/>
        </p:nvSpPr>
        <p:spPr>
          <a:xfrm>
            <a:off x="3028663" y="2960183"/>
            <a:ext cx="2895883" cy="615553"/>
          </a:xfrm>
          <a:prstGeom prst="rect">
            <a:avLst/>
          </a:prstGeom>
          <a:noFill/>
          <a:ln>
            <a:noFill/>
          </a:ln>
        </p:spPr>
        <p:txBody>
          <a:bodyPr wrap="square" lIns="0" tIns="0" rIns="0" bIns="0" rtlCol="0" anchor="t" anchorCtr="0">
            <a:spAutoFit/>
          </a:bodyPr>
          <a:lstStyle/>
          <a:p>
            <a:pPr algn="ctr"/>
            <a:r>
              <a:rPr lang="es-MX" sz="2000" b="1"/>
              <a:t>Haz el ahorro </a:t>
            </a:r>
            <a:br>
              <a:rPr lang="es-MX" sz="2000" b="1"/>
            </a:br>
            <a:r>
              <a:rPr lang="es-MX" sz="2000" b="1"/>
              <a:t>automático </a:t>
            </a:r>
          </a:p>
        </p:txBody>
      </p:sp>
      <p:sp>
        <p:nvSpPr>
          <p:cNvPr id="10" name="TextBox 9">
            <a:extLst>
              <a:ext uri="{FF2B5EF4-FFF2-40B4-BE49-F238E27FC236}">
                <a16:creationId xmlns:a16="http://schemas.microsoft.com/office/drawing/2014/main" id="{6B202033-D962-5E90-2DFD-8455C529ECED}"/>
              </a:ext>
            </a:extLst>
          </p:cNvPr>
          <p:cNvSpPr txBox="1"/>
          <p:nvPr/>
        </p:nvSpPr>
        <p:spPr>
          <a:xfrm>
            <a:off x="8784640" y="2980349"/>
            <a:ext cx="2777561" cy="615553"/>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s-MX" sz="2000" b="1">
                <a:latin typeface="Arial" charset="0"/>
                <a:ea typeface="Arial" charset="0"/>
                <a:cs typeface="Arial" charset="0"/>
                <a:sym typeface="Calibri"/>
              </a:rPr>
              <a:t>Usa herramientas financieras y para crear tu presupuesto</a:t>
            </a:r>
          </a:p>
        </p:txBody>
      </p:sp>
      <p:cxnSp>
        <p:nvCxnSpPr>
          <p:cNvPr id="11" name="Straight Connector 10">
            <a:extLst>
              <a:ext uri="{FF2B5EF4-FFF2-40B4-BE49-F238E27FC236}">
                <a16:creationId xmlns:a16="http://schemas.microsoft.com/office/drawing/2014/main" id="{35A12A9C-69B7-4144-A9B3-2A33745B7AAC}"/>
              </a:ext>
              <a:ext uri="{C183D7F6-B498-43B3-948B-1728B52AA6E4}">
                <adec:decorative xmlns:adec="http://schemas.microsoft.com/office/drawing/2017/decorative" val="1"/>
              </a:ext>
            </a:extLst>
          </p:cNvPr>
          <p:cNvCxnSpPr>
            <a:cxnSpLocks/>
          </p:cNvCxnSpPr>
          <p:nvPr/>
        </p:nvCxnSpPr>
        <p:spPr>
          <a:xfrm>
            <a:off x="5924550" y="1677994"/>
            <a:ext cx="0" cy="306220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Graphic 14">
            <a:extLst>
              <a:ext uri="{FF2B5EF4-FFF2-40B4-BE49-F238E27FC236}">
                <a16:creationId xmlns:a16="http://schemas.microsoft.com/office/drawing/2014/main" id="{A556ED92-491F-429E-2E4E-FDF8A31ABD3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12530" b="12530"/>
          <a:stretch/>
        </p:blipFill>
        <p:spPr>
          <a:xfrm>
            <a:off x="9580882" y="1973282"/>
            <a:ext cx="1185076" cy="888095"/>
          </a:xfrm>
          <a:prstGeom prst="rect">
            <a:avLst/>
          </a:prstGeom>
        </p:spPr>
      </p:pic>
      <p:sp>
        <p:nvSpPr>
          <p:cNvPr id="13" name="TextBox 12">
            <a:extLst>
              <a:ext uri="{FF2B5EF4-FFF2-40B4-BE49-F238E27FC236}">
                <a16:creationId xmlns:a16="http://schemas.microsoft.com/office/drawing/2014/main" id="{38B9B9BD-3A5B-549C-ED6C-CDDFD6A935A1}"/>
              </a:ext>
            </a:extLst>
          </p:cNvPr>
          <p:cNvSpPr txBox="1"/>
          <p:nvPr/>
        </p:nvSpPr>
        <p:spPr>
          <a:xfrm>
            <a:off x="629799" y="2960183"/>
            <a:ext cx="2013594" cy="615553"/>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s-MX" sz="2000" b="1">
                <a:ea typeface="Arial" charset="0"/>
                <a:cs typeface="Arial" charset="0"/>
                <a:sym typeface="Calibri"/>
              </a:rPr>
              <a:t>Págate a ti primero</a:t>
            </a:r>
          </a:p>
        </p:txBody>
      </p:sp>
      <p:pic>
        <p:nvPicPr>
          <p:cNvPr id="14" name="Picture 13">
            <a:extLst>
              <a:ext uri="{FF2B5EF4-FFF2-40B4-BE49-F238E27FC236}">
                <a16:creationId xmlns:a16="http://schemas.microsoft.com/office/drawing/2014/main" id="{6A3D085A-6543-5BBE-F08D-292B6C9D50C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89606" y="1798161"/>
            <a:ext cx="1142586" cy="1142586"/>
          </a:xfrm>
          <a:prstGeom prst="rect">
            <a:avLst/>
          </a:prstGeom>
        </p:spPr>
      </p:pic>
      <p:pic>
        <p:nvPicPr>
          <p:cNvPr id="17" name="Graphic 16">
            <a:extLst>
              <a:ext uri="{FF2B5EF4-FFF2-40B4-BE49-F238E27FC236}">
                <a16:creationId xmlns:a16="http://schemas.microsoft.com/office/drawing/2014/main" id="{55CE9BC2-ABAE-3FA7-95C1-408DA26A54B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223031" y="2131586"/>
            <a:ext cx="475735" cy="475735"/>
          </a:xfrm>
          <a:prstGeom prst="rect">
            <a:avLst/>
          </a:prstGeom>
        </p:spPr>
      </p:pic>
      <p:cxnSp>
        <p:nvCxnSpPr>
          <p:cNvPr id="3" name="Straight Connector 2">
            <a:extLst>
              <a:ext uri="{FF2B5EF4-FFF2-40B4-BE49-F238E27FC236}">
                <a16:creationId xmlns:a16="http://schemas.microsoft.com/office/drawing/2014/main" id="{4BC8690C-BC41-B6C6-6AEF-A6700A5D3BB1}"/>
              </a:ext>
              <a:ext uri="{C183D7F6-B498-43B3-948B-1728B52AA6E4}">
                <adec:decorative xmlns:adec="http://schemas.microsoft.com/office/drawing/2017/decorative" val="1"/>
              </a:ext>
            </a:extLst>
          </p:cNvPr>
          <p:cNvCxnSpPr>
            <a:cxnSpLocks/>
          </p:cNvCxnSpPr>
          <p:nvPr/>
        </p:nvCxnSpPr>
        <p:spPr>
          <a:xfrm>
            <a:off x="8591542" y="1698160"/>
            <a:ext cx="0" cy="306220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F85DB4D-28CA-C058-3A24-14F73FA3FB5B}"/>
              </a:ext>
            </a:extLst>
          </p:cNvPr>
          <p:cNvSpPr txBox="1"/>
          <p:nvPr/>
        </p:nvSpPr>
        <p:spPr>
          <a:xfrm>
            <a:off x="5955960" y="2960183"/>
            <a:ext cx="2597482" cy="615553"/>
          </a:xfrm>
          <a:prstGeom prst="rect">
            <a:avLst/>
          </a:prstGeom>
          <a:noFill/>
          <a:ln>
            <a:noFill/>
          </a:ln>
        </p:spPr>
        <p:txBody>
          <a:bodyPr wrap="square" lIns="0" tIns="0" rIns="0" bIns="0" rtlCol="0" anchor="t" anchorCtr="0">
            <a:spAutoFit/>
          </a:bodyPr>
          <a:lstStyle/>
          <a:p>
            <a:pPr algn="ctr"/>
            <a:r>
              <a:rPr lang="es-MX" sz="2000" b="1" dirty="0"/>
              <a:t>Evita usar mal</a:t>
            </a:r>
            <a:br>
              <a:rPr lang="es-MX" sz="2000" b="1" dirty="0"/>
            </a:br>
            <a:r>
              <a:rPr lang="es-MX" sz="2000" b="1" dirty="0"/>
              <a:t>los ahorros</a:t>
            </a:r>
          </a:p>
        </p:txBody>
      </p:sp>
      <p:pic>
        <p:nvPicPr>
          <p:cNvPr id="23" name="Picture 22" descr="A blue check mark on a shield&#10;&#10;Description automatically generated">
            <a:extLst>
              <a:ext uri="{FF2B5EF4-FFF2-40B4-BE49-F238E27FC236}">
                <a16:creationId xmlns:a16="http://schemas.microsoft.com/office/drawing/2014/main" id="{79BBBD85-A7BD-BF9F-DC46-81BFE98F26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7528" y="1908203"/>
            <a:ext cx="975801" cy="899356"/>
          </a:xfrm>
          <a:prstGeom prst="rect">
            <a:avLst/>
          </a:prstGeom>
        </p:spPr>
      </p:pic>
    </p:spTree>
    <p:extLst>
      <p:ext uri="{BB962C8B-B14F-4D97-AF65-F5344CB8AC3E}">
        <p14:creationId xmlns:p14="http://schemas.microsoft.com/office/powerpoint/2010/main" val="2778693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E65F7-2B56-8516-1538-2867C19069A6}"/>
              </a:ext>
            </a:extLst>
          </p:cNvPr>
          <p:cNvSpPr>
            <a:spLocks noGrp="1"/>
          </p:cNvSpPr>
          <p:nvPr>
            <p:ph type="title"/>
          </p:nvPr>
        </p:nvSpPr>
        <p:spPr>
          <a:xfrm>
            <a:off x="1492450" y="1086102"/>
            <a:ext cx="9199178" cy="595493"/>
          </a:xfrm>
        </p:spPr>
        <p:txBody>
          <a:bodyPr>
            <a:noAutofit/>
          </a:bodyPr>
          <a:lstStyle/>
          <a:p>
            <a:r>
              <a:rPr lang="es-MX" sz="4400"/>
              <a:t>Deuda</a:t>
            </a:r>
          </a:p>
        </p:txBody>
      </p:sp>
      <p:sp>
        <p:nvSpPr>
          <p:cNvPr id="3" name="Content Placeholder 2">
            <a:extLst>
              <a:ext uri="{FF2B5EF4-FFF2-40B4-BE49-F238E27FC236}">
                <a16:creationId xmlns:a16="http://schemas.microsoft.com/office/drawing/2014/main" id="{57D0AC91-643D-D33B-60E8-326D50CB4F4D}"/>
              </a:ext>
            </a:extLst>
          </p:cNvPr>
          <p:cNvSpPr>
            <a:spLocks noGrp="1"/>
          </p:cNvSpPr>
          <p:nvPr>
            <p:ph idx="1"/>
          </p:nvPr>
        </p:nvSpPr>
        <p:spPr>
          <a:xfrm>
            <a:off x="926757" y="2338467"/>
            <a:ext cx="4581396" cy="553668"/>
          </a:xfrm>
        </p:spPr>
        <p:txBody>
          <a:bodyPr>
            <a:normAutofit/>
          </a:bodyPr>
          <a:lstStyle/>
          <a:p>
            <a:pPr marL="0" indent="0" algn="ctr">
              <a:buNone/>
            </a:pPr>
            <a:r>
              <a:rPr lang="es-MX" sz="2400" b="1" dirty="0"/>
              <a:t>Deuda buena</a:t>
            </a:r>
          </a:p>
        </p:txBody>
      </p:sp>
      <p:grpSp>
        <p:nvGrpSpPr>
          <p:cNvPr id="11" name="Group 10">
            <a:extLst>
              <a:ext uri="{FF2B5EF4-FFF2-40B4-BE49-F238E27FC236}">
                <a16:creationId xmlns:a16="http://schemas.microsoft.com/office/drawing/2014/main" id="{CE88BCB4-3EF1-4E1A-ED8E-F8AE29CB0A09}"/>
              </a:ext>
            </a:extLst>
          </p:cNvPr>
          <p:cNvGrpSpPr/>
          <p:nvPr/>
        </p:nvGrpSpPr>
        <p:grpSpPr>
          <a:xfrm>
            <a:off x="4148816" y="2892135"/>
            <a:ext cx="1792248" cy="1475325"/>
            <a:chOff x="5310437" y="3069107"/>
            <a:chExt cx="1792248" cy="1475325"/>
          </a:xfrm>
        </p:grpSpPr>
        <p:sp>
          <p:nvSpPr>
            <p:cNvPr id="12" name="TextBox 11">
              <a:extLst>
                <a:ext uri="{FF2B5EF4-FFF2-40B4-BE49-F238E27FC236}">
                  <a16:creationId xmlns:a16="http://schemas.microsoft.com/office/drawing/2014/main" id="{54FBD13D-38CB-DBF2-0D00-724C6CB26126}"/>
                </a:ext>
              </a:extLst>
            </p:cNvPr>
            <p:cNvSpPr txBox="1"/>
            <p:nvPr/>
          </p:nvSpPr>
          <p:spPr>
            <a:xfrm>
              <a:off x="5310437" y="4205878"/>
              <a:ext cx="1792248" cy="338554"/>
            </a:xfrm>
            <a:prstGeom prst="rect">
              <a:avLst/>
            </a:prstGeom>
            <a:noFill/>
            <a:ln>
              <a:noFill/>
            </a:ln>
          </p:spPr>
          <p:txBody>
            <a:bodyPr wrap="square" lIns="0" tIns="0" rIns="0" bIns="0" rtlCol="0" anchor="t" anchorCtr="0">
              <a:spAutoFit/>
            </a:bodyPr>
            <a:lstStyle/>
            <a:p>
              <a:pPr algn="ctr"/>
              <a:r>
                <a:rPr lang="es-MX" sz="2200" b="1">
                  <a:solidFill>
                    <a:schemeClr val="accent2"/>
                  </a:solidFill>
                </a:rPr>
                <a:t>Hipotecas</a:t>
              </a:r>
            </a:p>
          </p:txBody>
        </p:sp>
        <p:pic>
          <p:nvPicPr>
            <p:cNvPr id="13" name="Picture 12">
              <a:extLst>
                <a:ext uri="{FF2B5EF4-FFF2-40B4-BE49-F238E27FC236}">
                  <a16:creationId xmlns:a16="http://schemas.microsoft.com/office/drawing/2014/main" id="{003C8429-2E69-6DB5-46C1-ADE98269F7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68410" y="3069107"/>
              <a:ext cx="901364" cy="901364"/>
            </a:xfrm>
            <a:prstGeom prst="rect">
              <a:avLst/>
            </a:prstGeom>
          </p:spPr>
        </p:pic>
      </p:grpSp>
      <p:grpSp>
        <p:nvGrpSpPr>
          <p:cNvPr id="14" name="Group 13">
            <a:extLst>
              <a:ext uri="{FF2B5EF4-FFF2-40B4-BE49-F238E27FC236}">
                <a16:creationId xmlns:a16="http://schemas.microsoft.com/office/drawing/2014/main" id="{22A76599-8ECF-1879-5A6D-2D0483234658}"/>
              </a:ext>
            </a:extLst>
          </p:cNvPr>
          <p:cNvGrpSpPr/>
          <p:nvPr/>
        </p:nvGrpSpPr>
        <p:grpSpPr>
          <a:xfrm>
            <a:off x="565572" y="2953256"/>
            <a:ext cx="1789748" cy="1752758"/>
            <a:chOff x="9941429" y="3130228"/>
            <a:chExt cx="1789748" cy="1752758"/>
          </a:xfrm>
        </p:grpSpPr>
        <p:sp>
          <p:nvSpPr>
            <p:cNvPr id="15" name="TextBox 14">
              <a:extLst>
                <a:ext uri="{FF2B5EF4-FFF2-40B4-BE49-F238E27FC236}">
                  <a16:creationId xmlns:a16="http://schemas.microsoft.com/office/drawing/2014/main" id="{F0B440F7-4CF8-41C7-1EBF-83439751AE97}"/>
                </a:ext>
              </a:extLst>
            </p:cNvPr>
            <p:cNvSpPr txBox="1"/>
            <p:nvPr/>
          </p:nvSpPr>
          <p:spPr>
            <a:xfrm>
              <a:off x="9941429" y="4205878"/>
              <a:ext cx="1789748" cy="677108"/>
            </a:xfrm>
            <a:prstGeom prst="rect">
              <a:avLst/>
            </a:prstGeom>
            <a:noFill/>
            <a:ln>
              <a:noFill/>
            </a:ln>
          </p:spPr>
          <p:txBody>
            <a:bodyPr wrap="square" lIns="0" tIns="0" rIns="0" bIns="0" rtlCol="0" anchor="t" anchorCtr="0">
              <a:spAutoFit/>
            </a:bodyPr>
            <a:lstStyle/>
            <a:p>
              <a:pPr algn="ctr"/>
              <a:r>
                <a:rPr lang="es-MX" sz="2200" b="1">
                  <a:solidFill>
                    <a:schemeClr val="accent2"/>
                  </a:solidFill>
                </a:rPr>
                <a:t>Préstamos escolares</a:t>
              </a:r>
            </a:p>
          </p:txBody>
        </p:sp>
        <p:pic>
          <p:nvPicPr>
            <p:cNvPr id="16" name="Picture 15">
              <a:extLst>
                <a:ext uri="{FF2B5EF4-FFF2-40B4-BE49-F238E27FC236}">
                  <a16:creationId xmlns:a16="http://schemas.microsoft.com/office/drawing/2014/main" id="{574044B4-C8EE-0484-EDEE-647CE2D252A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91999" y="3130228"/>
              <a:ext cx="898678" cy="898678"/>
            </a:xfrm>
            <a:prstGeom prst="rect">
              <a:avLst/>
            </a:prstGeom>
          </p:spPr>
        </p:pic>
      </p:grpSp>
      <p:cxnSp>
        <p:nvCxnSpPr>
          <p:cNvPr id="17" name="Straight Connector 16">
            <a:extLst>
              <a:ext uri="{FF2B5EF4-FFF2-40B4-BE49-F238E27FC236}">
                <a16:creationId xmlns:a16="http://schemas.microsoft.com/office/drawing/2014/main" id="{11A883C7-3559-9EC9-C3B8-827A52B7A721}"/>
              </a:ext>
              <a:ext uri="{C183D7F6-B498-43B3-948B-1728B52AA6E4}">
                <adec:decorative xmlns:adec="http://schemas.microsoft.com/office/drawing/2017/decorative" val="1"/>
              </a:ext>
            </a:extLst>
          </p:cNvPr>
          <p:cNvCxnSpPr>
            <a:cxnSpLocks/>
          </p:cNvCxnSpPr>
          <p:nvPr/>
        </p:nvCxnSpPr>
        <p:spPr>
          <a:xfrm>
            <a:off x="6092039" y="2338467"/>
            <a:ext cx="8958" cy="2983041"/>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0927549A-5EB5-7CC9-5318-407D3BDA0650}"/>
              </a:ext>
            </a:extLst>
          </p:cNvPr>
          <p:cNvGrpSpPr/>
          <p:nvPr/>
        </p:nvGrpSpPr>
        <p:grpSpPr>
          <a:xfrm>
            <a:off x="2356569" y="2953256"/>
            <a:ext cx="1789748" cy="1414204"/>
            <a:chOff x="9941429" y="3130228"/>
            <a:chExt cx="1789748" cy="1414204"/>
          </a:xfrm>
        </p:grpSpPr>
        <p:sp>
          <p:nvSpPr>
            <p:cNvPr id="21" name="TextBox 20">
              <a:extLst>
                <a:ext uri="{FF2B5EF4-FFF2-40B4-BE49-F238E27FC236}">
                  <a16:creationId xmlns:a16="http://schemas.microsoft.com/office/drawing/2014/main" id="{296E4897-B350-3DAD-6422-ECF774306598}"/>
                </a:ext>
              </a:extLst>
            </p:cNvPr>
            <p:cNvSpPr txBox="1"/>
            <p:nvPr/>
          </p:nvSpPr>
          <p:spPr>
            <a:xfrm>
              <a:off x="9941429" y="4205878"/>
              <a:ext cx="1789748" cy="338554"/>
            </a:xfrm>
            <a:prstGeom prst="rect">
              <a:avLst/>
            </a:prstGeom>
            <a:noFill/>
            <a:ln>
              <a:noFill/>
            </a:ln>
          </p:spPr>
          <p:txBody>
            <a:bodyPr wrap="square" lIns="0" tIns="0" rIns="0" bIns="0" rtlCol="0" anchor="t" anchorCtr="0">
              <a:spAutoFit/>
            </a:bodyPr>
            <a:lstStyle/>
            <a:p>
              <a:pPr algn="ctr"/>
              <a:r>
                <a:rPr lang="es-MX" sz="2200" b="1">
                  <a:solidFill>
                    <a:schemeClr val="accent2"/>
                  </a:solidFill>
                </a:rPr>
                <a:t>Préstamos automotrices</a:t>
              </a:r>
            </a:p>
          </p:txBody>
        </p:sp>
        <p:pic>
          <p:nvPicPr>
            <p:cNvPr id="22" name="Picture 21">
              <a:extLst>
                <a:ext uri="{FF2B5EF4-FFF2-40B4-BE49-F238E27FC236}">
                  <a16:creationId xmlns:a16="http://schemas.microsoft.com/office/drawing/2014/main" id="{F3634696-3953-88EF-9C88-A9EDBB4E16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287072" y="3130228"/>
              <a:ext cx="1075650" cy="1075650"/>
            </a:xfrm>
            <a:prstGeom prst="rect">
              <a:avLst/>
            </a:prstGeom>
          </p:spPr>
        </p:pic>
      </p:grpSp>
      <p:sp>
        <p:nvSpPr>
          <p:cNvPr id="24" name="Content Placeholder 2">
            <a:extLst>
              <a:ext uri="{FF2B5EF4-FFF2-40B4-BE49-F238E27FC236}">
                <a16:creationId xmlns:a16="http://schemas.microsoft.com/office/drawing/2014/main" id="{87F4410F-A684-684B-D69B-E01E11A51B38}"/>
              </a:ext>
            </a:extLst>
          </p:cNvPr>
          <p:cNvSpPr txBox="1">
            <a:spLocks/>
          </p:cNvSpPr>
          <p:nvPr/>
        </p:nvSpPr>
        <p:spPr>
          <a:xfrm>
            <a:off x="6997469" y="2338467"/>
            <a:ext cx="3435683" cy="553668"/>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2400" b="1" dirty="0"/>
              <a:t>Deuda mala</a:t>
            </a:r>
          </a:p>
        </p:txBody>
      </p:sp>
      <p:grpSp>
        <p:nvGrpSpPr>
          <p:cNvPr id="28" name="Group 27">
            <a:extLst>
              <a:ext uri="{FF2B5EF4-FFF2-40B4-BE49-F238E27FC236}">
                <a16:creationId xmlns:a16="http://schemas.microsoft.com/office/drawing/2014/main" id="{630DC2EF-E5EF-1A00-4EE4-C008AABA24D4}"/>
              </a:ext>
            </a:extLst>
          </p:cNvPr>
          <p:cNvGrpSpPr/>
          <p:nvPr/>
        </p:nvGrpSpPr>
        <p:grpSpPr>
          <a:xfrm>
            <a:off x="6313233" y="2953256"/>
            <a:ext cx="2267151" cy="2091313"/>
            <a:chOff x="9941428" y="3130228"/>
            <a:chExt cx="2267151" cy="2091313"/>
          </a:xfrm>
        </p:grpSpPr>
        <p:sp>
          <p:nvSpPr>
            <p:cNvPr id="29" name="TextBox 28">
              <a:extLst>
                <a:ext uri="{FF2B5EF4-FFF2-40B4-BE49-F238E27FC236}">
                  <a16:creationId xmlns:a16="http://schemas.microsoft.com/office/drawing/2014/main" id="{759995F3-15BC-7912-68E1-AD54BE02155E}"/>
                </a:ext>
              </a:extLst>
            </p:cNvPr>
            <p:cNvSpPr txBox="1"/>
            <p:nvPr/>
          </p:nvSpPr>
          <p:spPr>
            <a:xfrm>
              <a:off x="9941428" y="4205878"/>
              <a:ext cx="2267151" cy="1015663"/>
            </a:xfrm>
            <a:prstGeom prst="rect">
              <a:avLst/>
            </a:prstGeom>
            <a:noFill/>
            <a:ln>
              <a:noFill/>
            </a:ln>
          </p:spPr>
          <p:txBody>
            <a:bodyPr wrap="square" lIns="0" tIns="0" rIns="0" bIns="0" rtlCol="0" anchor="t" anchorCtr="0">
              <a:spAutoFit/>
            </a:bodyPr>
            <a:lstStyle/>
            <a:p>
              <a:pPr algn="ctr"/>
              <a:r>
                <a:rPr lang="es-MX" sz="2200" b="1" dirty="0">
                  <a:solidFill>
                    <a:schemeClr val="accent2"/>
                  </a:solidFill>
                </a:rPr>
                <a:t>Deuda de</a:t>
              </a:r>
              <a:br>
                <a:rPr lang="es-MX" sz="2200" b="1" dirty="0">
                  <a:solidFill>
                    <a:schemeClr val="accent2"/>
                  </a:solidFill>
                </a:rPr>
              </a:br>
              <a:r>
                <a:rPr lang="es-MX" sz="2200" b="1" dirty="0">
                  <a:solidFill>
                    <a:schemeClr val="accent2"/>
                  </a:solidFill>
                </a:rPr>
                <a:t>tarjeta de</a:t>
              </a:r>
              <a:br>
                <a:rPr lang="es-MX" sz="2200" b="1" dirty="0">
                  <a:solidFill>
                    <a:schemeClr val="accent2"/>
                  </a:solidFill>
                </a:rPr>
              </a:br>
              <a:r>
                <a:rPr lang="es-MX" sz="2200" b="1" dirty="0">
                  <a:solidFill>
                    <a:schemeClr val="accent2"/>
                  </a:solidFill>
                </a:rPr>
                <a:t>crédito</a:t>
              </a:r>
            </a:p>
          </p:txBody>
        </p:sp>
        <p:pic>
          <p:nvPicPr>
            <p:cNvPr id="30" name="Picture 29">
              <a:extLst>
                <a:ext uri="{FF2B5EF4-FFF2-40B4-BE49-F238E27FC236}">
                  <a16:creationId xmlns:a16="http://schemas.microsoft.com/office/drawing/2014/main" id="{7B8291FE-62A4-7F32-BE06-39A7E1EF87A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625664" y="3130228"/>
              <a:ext cx="898678" cy="898678"/>
            </a:xfrm>
            <a:prstGeom prst="rect">
              <a:avLst/>
            </a:prstGeom>
          </p:spPr>
        </p:pic>
      </p:grpSp>
      <p:grpSp>
        <p:nvGrpSpPr>
          <p:cNvPr id="31" name="Group 30">
            <a:extLst>
              <a:ext uri="{FF2B5EF4-FFF2-40B4-BE49-F238E27FC236}">
                <a16:creationId xmlns:a16="http://schemas.microsoft.com/office/drawing/2014/main" id="{11621C69-3F80-2B69-A309-A909DA76C58B}"/>
              </a:ext>
            </a:extLst>
          </p:cNvPr>
          <p:cNvGrpSpPr/>
          <p:nvPr/>
        </p:nvGrpSpPr>
        <p:grpSpPr>
          <a:xfrm>
            <a:off x="8731377" y="2979661"/>
            <a:ext cx="2895051" cy="2403462"/>
            <a:chOff x="9941428" y="3156633"/>
            <a:chExt cx="2895051" cy="2403462"/>
          </a:xfrm>
        </p:grpSpPr>
        <p:sp>
          <p:nvSpPr>
            <p:cNvPr id="32" name="TextBox 31">
              <a:extLst>
                <a:ext uri="{FF2B5EF4-FFF2-40B4-BE49-F238E27FC236}">
                  <a16:creationId xmlns:a16="http://schemas.microsoft.com/office/drawing/2014/main" id="{AC5E6727-BF92-B45B-B1A5-58F80691D65D}"/>
                </a:ext>
              </a:extLst>
            </p:cNvPr>
            <p:cNvSpPr txBox="1"/>
            <p:nvPr/>
          </p:nvSpPr>
          <p:spPr>
            <a:xfrm>
              <a:off x="9941428" y="4205878"/>
              <a:ext cx="2895051" cy="1354217"/>
            </a:xfrm>
            <a:prstGeom prst="rect">
              <a:avLst/>
            </a:prstGeom>
            <a:noFill/>
            <a:ln>
              <a:noFill/>
            </a:ln>
          </p:spPr>
          <p:txBody>
            <a:bodyPr wrap="square" lIns="0" tIns="0" rIns="0" bIns="0" rtlCol="0" anchor="t" anchorCtr="0">
              <a:spAutoFit/>
            </a:bodyPr>
            <a:lstStyle/>
            <a:p>
              <a:pPr algn="ctr"/>
              <a:r>
                <a:rPr lang="es-MX" sz="2200" b="1" dirty="0">
                  <a:solidFill>
                    <a:schemeClr val="accent2"/>
                  </a:solidFill>
                </a:rPr>
                <a:t>Préstamos de anticipo de</a:t>
              </a:r>
              <a:br>
                <a:rPr lang="es-MX" sz="2200" b="1" dirty="0">
                  <a:solidFill>
                    <a:schemeClr val="accent2"/>
                  </a:solidFill>
                </a:rPr>
              </a:br>
              <a:r>
                <a:rPr lang="es-MX" sz="2200" b="1" dirty="0">
                  <a:solidFill>
                    <a:schemeClr val="accent2"/>
                  </a:solidFill>
                </a:rPr>
                <a:t>efectivo o de</a:t>
              </a:r>
              <a:br>
                <a:rPr lang="es-MX" sz="2200" b="1" dirty="0">
                  <a:solidFill>
                    <a:schemeClr val="accent2"/>
                  </a:solidFill>
                </a:rPr>
              </a:br>
              <a:r>
                <a:rPr lang="es-MX" sz="2200" b="1" dirty="0">
                  <a:solidFill>
                    <a:schemeClr val="accent2"/>
                  </a:solidFill>
                </a:rPr>
                <a:t>cheque de pago</a:t>
              </a:r>
            </a:p>
          </p:txBody>
        </p:sp>
        <p:pic>
          <p:nvPicPr>
            <p:cNvPr id="33" name="Picture 32">
              <a:extLst>
                <a:ext uri="{FF2B5EF4-FFF2-40B4-BE49-F238E27FC236}">
                  <a16:creationId xmlns:a16="http://schemas.microsoft.com/office/drawing/2014/main" id="{D169D63F-DC28-806D-73C1-0EB4DEC77A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851128" y="3156633"/>
              <a:ext cx="898678" cy="898678"/>
            </a:xfrm>
            <a:prstGeom prst="rect">
              <a:avLst/>
            </a:prstGeom>
          </p:spPr>
        </p:pic>
      </p:grpSp>
    </p:spTree>
    <p:extLst>
      <p:ext uri="{BB962C8B-B14F-4D97-AF65-F5344CB8AC3E}">
        <p14:creationId xmlns:p14="http://schemas.microsoft.com/office/powerpoint/2010/main" val="2323952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E72ED49-F274-B6ED-B137-0FD8EC89E97A}"/>
              </a:ext>
            </a:extLst>
          </p:cNvPr>
          <p:cNvSpPr>
            <a:spLocks noGrp="1"/>
          </p:cNvSpPr>
          <p:nvPr>
            <p:ph idx="1"/>
          </p:nvPr>
        </p:nvSpPr>
        <p:spPr>
          <a:xfrm>
            <a:off x="838200" y="3185065"/>
            <a:ext cx="4947198" cy="3672935"/>
          </a:xfrm>
        </p:spPr>
        <p:txBody>
          <a:bodyPr/>
          <a:lstStyle/>
          <a:p>
            <a:r>
              <a:rPr lang="es-MX"/>
              <a:t>¿Es deuda buena o mala? </a:t>
            </a:r>
          </a:p>
          <a:p>
            <a:r>
              <a:rPr lang="es-MX"/>
              <a:t>¿Cuánto de mis ingresos </a:t>
            </a:r>
            <a:br>
              <a:rPr lang="es-MX"/>
            </a:br>
            <a:r>
              <a:rPr lang="es-MX"/>
              <a:t>tomarán los pagos de mi deuda? </a:t>
            </a:r>
          </a:p>
          <a:p>
            <a:r>
              <a:rPr lang="es-MX"/>
              <a:t>¿Cuáles son los términos? </a:t>
            </a:r>
          </a:p>
        </p:txBody>
      </p:sp>
      <p:sp>
        <p:nvSpPr>
          <p:cNvPr id="4" name="Title 3">
            <a:extLst>
              <a:ext uri="{FF2B5EF4-FFF2-40B4-BE49-F238E27FC236}">
                <a16:creationId xmlns:a16="http://schemas.microsoft.com/office/drawing/2014/main" id="{55D99E59-0EEE-1413-67FE-BB31501CF00E}"/>
              </a:ext>
            </a:extLst>
          </p:cNvPr>
          <p:cNvSpPr>
            <a:spLocks noGrp="1"/>
          </p:cNvSpPr>
          <p:nvPr>
            <p:ph type="title"/>
          </p:nvPr>
        </p:nvSpPr>
        <p:spPr>
          <a:xfrm>
            <a:off x="838199" y="1509818"/>
            <a:ext cx="4947197" cy="1675247"/>
          </a:xfrm>
        </p:spPr>
        <p:txBody>
          <a:bodyPr>
            <a:normAutofit/>
          </a:bodyPr>
          <a:lstStyle/>
          <a:p>
            <a:pPr algn="l"/>
            <a:r>
              <a:rPr lang="es-MX" sz="4400"/>
              <a:t>Considera la</a:t>
            </a:r>
            <a:br>
              <a:rPr lang="es-MX" sz="4400"/>
            </a:br>
            <a:r>
              <a:rPr lang="es-MX" sz="4400"/>
              <a:t>deuda futura</a:t>
            </a:r>
          </a:p>
        </p:txBody>
      </p:sp>
      <p:pic>
        <p:nvPicPr>
          <p:cNvPr id="11" name="Picture 10">
            <a:extLst>
              <a:ext uri="{FF2B5EF4-FFF2-40B4-BE49-F238E27FC236}">
                <a16:creationId xmlns:a16="http://schemas.microsoft.com/office/drawing/2014/main" id="{EFDF3B28-F85F-C086-D307-282DC5693E89}"/>
              </a:ext>
            </a:extLst>
          </p:cNvPr>
          <p:cNvPicPr>
            <a:picLocks noChangeAspect="1"/>
          </p:cNvPicPr>
          <p:nvPr/>
        </p:nvPicPr>
        <p:blipFill rotWithShape="1">
          <a:blip r:embed="rId3">
            <a:extLst>
              <a:ext uri="{28A0092B-C50C-407E-A947-70E740481C1C}">
                <a14:useLocalDpi xmlns:a14="http://schemas.microsoft.com/office/drawing/2010/main" val="0"/>
              </a:ext>
            </a:extLst>
          </a:blip>
          <a:srcRect l="21636" r="12942"/>
          <a:stretch/>
        </p:blipFill>
        <p:spPr>
          <a:xfrm>
            <a:off x="6362244" y="226569"/>
            <a:ext cx="5579026" cy="6395720"/>
          </a:xfrm>
          <a:prstGeom prst="rect">
            <a:avLst/>
          </a:prstGeom>
        </p:spPr>
      </p:pic>
    </p:spTree>
    <p:extLst>
      <p:ext uri="{BB962C8B-B14F-4D97-AF65-F5344CB8AC3E}">
        <p14:creationId xmlns:p14="http://schemas.microsoft.com/office/powerpoint/2010/main" val="2516310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D99E59-0EEE-1413-67FE-BB31501CF00E}"/>
              </a:ext>
            </a:extLst>
          </p:cNvPr>
          <p:cNvSpPr>
            <a:spLocks noGrp="1"/>
          </p:cNvSpPr>
          <p:nvPr>
            <p:ph type="title"/>
          </p:nvPr>
        </p:nvSpPr>
        <p:spPr>
          <a:xfrm>
            <a:off x="1492451" y="807412"/>
            <a:ext cx="9199178" cy="610205"/>
          </a:xfrm>
        </p:spPr>
        <p:txBody>
          <a:bodyPr>
            <a:noAutofit/>
          </a:bodyPr>
          <a:lstStyle/>
          <a:p>
            <a:r>
              <a:rPr lang="es-MX" sz="4400"/>
              <a:t>Calcula tu relación </a:t>
            </a:r>
            <a:br>
              <a:rPr lang="es-MX" sz="4400"/>
            </a:br>
            <a:r>
              <a:rPr lang="es-MX" sz="4400"/>
              <a:t>deuda a ingresos (DTI)</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8E72ED49-F274-B6ED-B137-0FD8EC89E97A}"/>
                  </a:ext>
                </a:extLst>
              </p:cNvPr>
              <p:cNvSpPr>
                <a:spLocks noGrp="1"/>
              </p:cNvSpPr>
              <p:nvPr>
                <p:ph idx="1"/>
              </p:nvPr>
            </p:nvSpPr>
            <p:spPr>
              <a:xfrm>
                <a:off x="1079212" y="2733383"/>
                <a:ext cx="7060936" cy="3471835"/>
              </a:xfrm>
            </p:spPr>
            <p:txBody>
              <a:bodyPr>
                <a:normAutofit/>
              </a:bodyPr>
              <a:lstStyle/>
              <a:p>
                <a:r>
                  <a:rPr lang="es-MX" sz="2400" dirty="0"/>
                  <a:t>La relación </a:t>
                </a:r>
                <a:r>
                  <a:rPr lang="es-MX" sz="2400" dirty="0" err="1"/>
                  <a:t>DTI</a:t>
                </a:r>
                <a:r>
                  <a:rPr lang="es-MX" sz="2400" dirty="0"/>
                  <a:t> es el porcentaje de ingresos </a:t>
                </a:r>
                <a:br>
                  <a:rPr lang="es-MX" sz="2400" dirty="0"/>
                </a:br>
                <a:r>
                  <a:rPr lang="es-MX" sz="2400" dirty="0"/>
                  <a:t>mensuales que gastas en deuda </a:t>
                </a:r>
              </a:p>
              <a:p>
                <a:r>
                  <a:rPr lang="es-MX" sz="2400" b="1" dirty="0"/>
                  <a:t>Una </a:t>
                </a:r>
                <a:r>
                  <a:rPr lang="es-MX" sz="2400" b="1" dirty="0" err="1"/>
                  <a:t>DTI</a:t>
                </a:r>
                <a:r>
                  <a:rPr lang="es-MX" sz="2400" b="1" dirty="0"/>
                  <a:t> del 35 % o menos es en general positiva</a:t>
                </a:r>
              </a:p>
              <a:p>
                <a:pPr marL="0" indent="0">
                  <a:buNone/>
                </a:pPr>
                <a:endParaRPr lang="en-US" dirty="0"/>
              </a:p>
              <a:p>
                <a:pPr marL="0" indent="0">
                  <a:buNone/>
                </a:pPr>
                <a:r>
                  <a:rPr lang="es-MX" sz="2400" b="1" dirty="0"/>
                  <a:t>Para calcular:</a:t>
                </a:r>
              </a:p>
              <a:p>
                <a:pPr marL="0" indent="0">
                  <a:buNone/>
                </a:pPr>
                <a:r>
                  <a:rPr lang="es-MX" b="1" dirty="0"/>
                  <a:t>(Deuda total mensual </a:t>
                </a:r>
                <a14:m>
                  <m:oMath xmlns:m="http://schemas.openxmlformats.org/officeDocument/2006/math">
                    <m:r>
                      <a:rPr lang="en-US" b="1" i="1" smtClean="0">
                        <a:latin typeface="Cambria Math" panose="02040503050406030204" pitchFamily="18" charset="0"/>
                        <a:ea typeface="Cambria Math" panose="02040503050406030204" pitchFamily="18" charset="0"/>
                      </a:rPr>
                      <m:t>÷</m:t>
                    </m:r>
                  </m:oMath>
                </a14:m>
                <a:r>
                  <a:rPr lang="es-MX" b="1" dirty="0"/>
                  <a:t> ingresos mensuales brutos) x 100</a:t>
                </a:r>
              </a:p>
              <a:p>
                <a:endParaRPr lang="en-US" dirty="0"/>
              </a:p>
            </p:txBody>
          </p:sp>
        </mc:Choice>
        <mc:Fallback xmlns="">
          <p:sp>
            <p:nvSpPr>
              <p:cNvPr id="7" name="Content Placeholder 6">
                <a:extLst>
                  <a:ext uri="{FF2B5EF4-FFF2-40B4-BE49-F238E27FC236}">
                    <a16:creationId xmlns:a16="http://schemas.microsoft.com/office/drawing/2014/main" id="{8E72ED49-F274-B6ED-B137-0FD8EC89E97A}"/>
                  </a:ext>
                </a:extLst>
              </p:cNvPr>
              <p:cNvSpPr>
                <a:spLocks noGrp="1" noRot="1" noChangeAspect="1" noMove="1" noResize="1" noEditPoints="1" noAdjustHandles="1" noChangeArrowheads="1" noChangeShapeType="1" noTextEdit="1"/>
              </p:cNvSpPr>
              <p:nvPr>
                <p:ph idx="1"/>
              </p:nvPr>
            </p:nvSpPr>
            <p:spPr>
              <a:xfrm>
                <a:off x="1079212" y="2733383"/>
                <a:ext cx="7060936" cy="3471835"/>
              </a:xfrm>
              <a:blipFill>
                <a:blip r:embed="rId3"/>
                <a:stretch>
                  <a:fillRect l="-2591" t="-2281" r="-1209"/>
                </a:stretch>
              </a:blipFill>
            </p:spPr>
            <p:txBody>
              <a:bodyPr/>
              <a:lstStyle/>
              <a:p>
                <a:r>
                  <a:rPr lang="es-419">
                    <a:noFill/>
                  </a:rPr>
                  <a:t> </a:t>
                </a:r>
              </a:p>
            </p:txBody>
          </p:sp>
        </mc:Fallback>
      </mc:AlternateContent>
      <p:pic>
        <p:nvPicPr>
          <p:cNvPr id="10" name="Graphic 9">
            <a:extLst>
              <a:ext uri="{FF2B5EF4-FFF2-40B4-BE49-F238E27FC236}">
                <a16:creationId xmlns:a16="http://schemas.microsoft.com/office/drawing/2014/main" id="{3D02811D-1AC3-B70D-A1BB-221CFB360D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47756" y="2193925"/>
            <a:ext cx="3234998" cy="3234998"/>
          </a:xfrm>
          <a:prstGeom prst="rect">
            <a:avLst/>
          </a:prstGeom>
        </p:spPr>
      </p:pic>
    </p:spTree>
    <p:extLst>
      <p:ext uri="{BB962C8B-B14F-4D97-AF65-F5344CB8AC3E}">
        <p14:creationId xmlns:p14="http://schemas.microsoft.com/office/powerpoint/2010/main" val="2258115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48ACAB-FBEF-6B42-8134-7A4563F034F4}"/>
              </a:ext>
            </a:extLst>
          </p:cNvPr>
          <p:cNvSpPr>
            <a:spLocks noGrp="1"/>
          </p:cNvSpPr>
          <p:nvPr>
            <p:ph type="title"/>
          </p:nvPr>
        </p:nvSpPr>
        <p:spPr>
          <a:xfrm>
            <a:off x="1492450" y="545492"/>
            <a:ext cx="9199178" cy="610205"/>
          </a:xfrm>
        </p:spPr>
        <p:txBody>
          <a:bodyPr>
            <a:noAutofit/>
          </a:bodyPr>
          <a:lstStyle/>
          <a:p>
            <a:r>
              <a:rPr lang="es-MX" sz="4400">
                <a:solidFill>
                  <a:schemeClr val="tx2"/>
                </a:solidFill>
              </a:rPr>
              <a:t>Evalúa tu deuda</a:t>
            </a:r>
          </a:p>
        </p:txBody>
      </p:sp>
      <p:graphicFrame>
        <p:nvGraphicFramePr>
          <p:cNvPr id="6" name="Table 7">
            <a:extLst>
              <a:ext uri="{FF2B5EF4-FFF2-40B4-BE49-F238E27FC236}">
                <a16:creationId xmlns:a16="http://schemas.microsoft.com/office/drawing/2014/main" id="{9DD949BD-0866-1187-2B17-28C079BC25EB}"/>
              </a:ext>
            </a:extLst>
          </p:cNvPr>
          <p:cNvGraphicFramePr>
            <a:graphicFrameLocks noGrp="1"/>
          </p:cNvGraphicFramePr>
          <p:nvPr>
            <p:extLst>
              <p:ext uri="{D42A27DB-BD31-4B8C-83A1-F6EECF244321}">
                <p14:modId xmlns:p14="http://schemas.microsoft.com/office/powerpoint/2010/main" val="4172443842"/>
              </p:ext>
            </p:extLst>
          </p:nvPr>
        </p:nvGraphicFramePr>
        <p:xfrm>
          <a:off x="845553" y="1327802"/>
          <a:ext cx="10840172" cy="4770633"/>
        </p:xfrm>
        <a:graphic>
          <a:graphicData uri="http://schemas.openxmlformats.org/drawingml/2006/table">
            <a:tbl>
              <a:tblPr firstRow="1" firstCol="1">
                <a:tableStyleId>{5940675A-B579-460E-94D1-54222C63F5DA}</a:tableStyleId>
              </a:tblPr>
              <a:tblGrid>
                <a:gridCol w="1548596">
                  <a:extLst>
                    <a:ext uri="{9D8B030D-6E8A-4147-A177-3AD203B41FA5}">
                      <a16:colId xmlns:a16="http://schemas.microsoft.com/office/drawing/2014/main" val="1324977143"/>
                    </a:ext>
                  </a:extLst>
                </a:gridCol>
                <a:gridCol w="1548596">
                  <a:extLst>
                    <a:ext uri="{9D8B030D-6E8A-4147-A177-3AD203B41FA5}">
                      <a16:colId xmlns:a16="http://schemas.microsoft.com/office/drawing/2014/main" val="1373455729"/>
                    </a:ext>
                  </a:extLst>
                </a:gridCol>
                <a:gridCol w="1548596">
                  <a:extLst>
                    <a:ext uri="{9D8B030D-6E8A-4147-A177-3AD203B41FA5}">
                      <a16:colId xmlns:a16="http://schemas.microsoft.com/office/drawing/2014/main" val="3532541810"/>
                    </a:ext>
                  </a:extLst>
                </a:gridCol>
                <a:gridCol w="1548596">
                  <a:extLst>
                    <a:ext uri="{9D8B030D-6E8A-4147-A177-3AD203B41FA5}">
                      <a16:colId xmlns:a16="http://schemas.microsoft.com/office/drawing/2014/main" val="4086096872"/>
                    </a:ext>
                  </a:extLst>
                </a:gridCol>
                <a:gridCol w="1548596">
                  <a:extLst>
                    <a:ext uri="{9D8B030D-6E8A-4147-A177-3AD203B41FA5}">
                      <a16:colId xmlns:a16="http://schemas.microsoft.com/office/drawing/2014/main" val="4221774669"/>
                    </a:ext>
                  </a:extLst>
                </a:gridCol>
                <a:gridCol w="1548596">
                  <a:extLst>
                    <a:ext uri="{9D8B030D-6E8A-4147-A177-3AD203B41FA5}">
                      <a16:colId xmlns:a16="http://schemas.microsoft.com/office/drawing/2014/main" val="1618665786"/>
                    </a:ext>
                  </a:extLst>
                </a:gridCol>
                <a:gridCol w="1548596">
                  <a:extLst>
                    <a:ext uri="{9D8B030D-6E8A-4147-A177-3AD203B41FA5}">
                      <a16:colId xmlns:a16="http://schemas.microsoft.com/office/drawing/2014/main" val="498443093"/>
                    </a:ext>
                  </a:extLst>
                </a:gridCol>
              </a:tblGrid>
              <a:tr h="522094">
                <a:tc>
                  <a:txBody>
                    <a:bodyPr/>
                    <a:lstStyle/>
                    <a:p>
                      <a:r>
                        <a:rPr lang="es-MX" sz="1200" b="1"/>
                        <a:t>Tipo de deuda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MX" sz="1200" b="1" dirty="0"/>
                        <a:t>Cantidad de </a:t>
                      </a:r>
                      <a:br>
                        <a:rPr lang="es-MX" sz="1200" b="1" dirty="0"/>
                      </a:br>
                      <a:r>
                        <a:rPr lang="es-MX" sz="1200" b="1" dirty="0"/>
                        <a:t>pago mensual</a:t>
                      </a:r>
                    </a:p>
                  </a:txBody>
                  <a:tcPr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MX" sz="1200" b="1"/>
                        <a:t>Fecha de vencimiento </a:t>
                      </a:r>
                      <a:br>
                        <a:rPr lang="es-MX" sz="1200" b="1"/>
                      </a:br>
                      <a:r>
                        <a:rPr lang="es-MX" sz="1200" b="1"/>
                        <a:t>mensual</a:t>
                      </a:r>
                    </a:p>
                  </a:txBody>
                  <a:tcPr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MX" sz="1200" b="1"/>
                        <a:t>Tasa de </a:t>
                      </a:r>
                      <a:br>
                        <a:rPr lang="es-MX" sz="1200" b="1"/>
                      </a:br>
                      <a:r>
                        <a:rPr lang="es-MX" sz="1200" b="1"/>
                        <a:t>interés (%)</a:t>
                      </a:r>
                    </a:p>
                  </a:txBody>
                  <a:tcPr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MX" sz="1200" b="1"/>
                        <a:t>Cantidad pendiente</a:t>
                      </a:r>
                    </a:p>
                  </a:txBody>
                  <a:tcPr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MX" sz="1200" b="1"/>
                        <a:t>Fecha de liquidación </a:t>
                      </a:r>
                      <a:br>
                        <a:rPr lang="es-MX" sz="1200" b="1"/>
                      </a:br>
                      <a:r>
                        <a:rPr lang="es-MX" sz="1200" b="1"/>
                        <a:t>o meta</a:t>
                      </a:r>
                    </a:p>
                  </a:txBody>
                  <a:tcPr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MX" sz="1200" b="1"/>
                        <a:t>Notas </a:t>
                      </a:r>
                      <a:br>
                        <a:rPr lang="es-MX" sz="1200" b="1"/>
                      </a:br>
                      <a:r>
                        <a:rPr lang="es-MX" sz="1200"/>
                        <a:t>(incluye cualquier cargo)</a:t>
                      </a:r>
                    </a:p>
                  </a:txBody>
                  <a:tcPr anchor="b">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3582340"/>
                  </a:ext>
                </a:extLst>
              </a:tr>
              <a:tr h="423476">
                <a:tc>
                  <a:txBody>
                    <a:bodyPr/>
                    <a:lstStyle/>
                    <a:p>
                      <a:r>
                        <a:rPr lang="es-MX" sz="1200" b="1" dirty="0">
                          <a:solidFill>
                            <a:schemeClr val="tx2"/>
                          </a:solidFill>
                        </a:rPr>
                        <a:t>Manutención </a:t>
                      </a:r>
                      <a:br>
                        <a:rPr lang="es-MX" sz="1200" b="1" dirty="0">
                          <a:solidFill>
                            <a:schemeClr val="tx2"/>
                          </a:solidFill>
                        </a:rPr>
                      </a:br>
                      <a:r>
                        <a:rPr lang="es-MX" sz="1200" b="1" dirty="0">
                          <a:solidFill>
                            <a:schemeClr val="tx2"/>
                          </a:solidFill>
                        </a:rPr>
                        <a:t>de hijos</a:t>
                      </a:r>
                    </a:p>
                  </a:txBody>
                  <a:tcP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s-MX"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b="1"/>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s-MX"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MX" sz="1200" b="1"/>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9574652"/>
                  </a:ext>
                </a:extLst>
              </a:tr>
              <a:tr h="423476">
                <a:tc>
                  <a:txBody>
                    <a:bodyPr/>
                    <a:lstStyle/>
                    <a:p>
                      <a:r>
                        <a:rPr lang="es-MX" sz="1200" b="1" dirty="0">
                          <a:solidFill>
                            <a:schemeClr val="tx2"/>
                          </a:solidFill>
                        </a:rPr>
                        <a:t>Préstamo automotriz</a:t>
                      </a:r>
                    </a:p>
                  </a:txBody>
                  <a:tcP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s-MX" sz="1200" b="1" dirty="0"/>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b="1"/>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s-MX"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MX" sz="1200" b="1"/>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9329297"/>
                  </a:ext>
                </a:extLst>
              </a:tr>
              <a:tr h="385574">
                <a:tc>
                  <a:txBody>
                    <a:bodyPr/>
                    <a:lstStyle/>
                    <a:p>
                      <a:pPr>
                        <a:spcBef>
                          <a:spcPts val="0"/>
                        </a:spcBef>
                      </a:pPr>
                      <a:r>
                        <a:rPr lang="es-MX" sz="1200" b="1" dirty="0">
                          <a:solidFill>
                            <a:schemeClr val="tx2"/>
                          </a:solidFill>
                        </a:rPr>
                        <a:t>Préstamo escolar</a:t>
                      </a:r>
                    </a:p>
                  </a:txBody>
                  <a:tcP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s-MX" sz="1200" b="1" dirty="0"/>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b="1"/>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s-MX"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MX" sz="1200" b="1"/>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5520808"/>
                  </a:ext>
                </a:extLst>
              </a:tr>
              <a:tr h="423476">
                <a:tc>
                  <a:txBody>
                    <a:bodyPr/>
                    <a:lstStyle/>
                    <a:p>
                      <a:r>
                        <a:rPr lang="es-MX" sz="1200" b="1" dirty="0">
                          <a:solidFill>
                            <a:schemeClr val="tx2"/>
                          </a:solidFill>
                        </a:rPr>
                        <a:t>Deuda de tarjetas de crédito</a:t>
                      </a:r>
                    </a:p>
                  </a:txBody>
                  <a:tcP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s-MX" sz="1200" b="1" dirty="0"/>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b="1"/>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s-MX"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MX" sz="1200" b="1"/>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4417892"/>
                  </a:ext>
                </a:extLst>
              </a:tr>
              <a:tr h="382249">
                <a:tc>
                  <a:txBody>
                    <a:bodyPr/>
                    <a:lstStyle/>
                    <a:p>
                      <a:r>
                        <a:rPr lang="es-MX" sz="1200" b="1">
                          <a:solidFill>
                            <a:schemeClr val="tx2"/>
                          </a:solidFill>
                        </a:rPr>
                        <a:t>Deudas médicas</a:t>
                      </a:r>
                    </a:p>
                  </a:txBody>
                  <a:tcP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s-MX" sz="1200" b="1" dirty="0"/>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b="1"/>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s-MX"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MX" sz="1200" b="1"/>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787791"/>
                  </a:ext>
                </a:extLst>
              </a:tr>
              <a:tr h="374754">
                <a:tc>
                  <a:txBody>
                    <a:bodyPr/>
                    <a:lstStyle/>
                    <a:p>
                      <a:r>
                        <a:rPr lang="es-MX" sz="1200" b="1">
                          <a:solidFill>
                            <a:schemeClr val="tx2"/>
                          </a:solidFill>
                        </a:rPr>
                        <a:t>Hipoteca</a:t>
                      </a:r>
                    </a:p>
                  </a:txBody>
                  <a:tcP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s-MX" sz="1200" b="1" dirty="0"/>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b="1"/>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s-MX"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MX" sz="1200" b="1"/>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0506429"/>
                  </a:ext>
                </a:extLst>
              </a:tr>
              <a:tr h="359764">
                <a:tc>
                  <a:txBody>
                    <a:bodyPr/>
                    <a:lstStyle/>
                    <a:p>
                      <a:r>
                        <a:rPr lang="es-MX" sz="1200" b="1" dirty="0">
                          <a:solidFill>
                            <a:schemeClr val="tx2"/>
                          </a:solidFill>
                        </a:rPr>
                        <a:t>Otra</a:t>
                      </a:r>
                    </a:p>
                  </a:txBody>
                  <a:tcP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s-MX" sz="1200" b="1" dirty="0"/>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b="1"/>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s-MX"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MX" sz="1200" b="1"/>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6819559"/>
                  </a:ext>
                </a:extLst>
              </a:tr>
              <a:tr h="374754">
                <a:tc>
                  <a:txBody>
                    <a:bodyPr/>
                    <a:lstStyle/>
                    <a:p>
                      <a:r>
                        <a:rPr lang="es-MX" sz="1200" b="1">
                          <a:solidFill>
                            <a:schemeClr val="tx2"/>
                          </a:solidFill>
                        </a:rPr>
                        <a:t>Otra</a:t>
                      </a:r>
                    </a:p>
                  </a:txBody>
                  <a:tcP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s-MX" sz="1200" b="1" dirty="0"/>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b="1"/>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s-MX"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MX" sz="1200" b="1"/>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9916706"/>
                  </a:ext>
                </a:extLst>
              </a:tr>
              <a:tr h="359764">
                <a:tc>
                  <a:txBody>
                    <a:bodyPr/>
                    <a:lstStyle/>
                    <a:p>
                      <a:r>
                        <a:rPr lang="es-MX" sz="1200" b="1">
                          <a:solidFill>
                            <a:schemeClr val="tx2"/>
                          </a:solidFill>
                        </a:rPr>
                        <a:t>Otra</a:t>
                      </a:r>
                    </a:p>
                  </a:txBody>
                  <a:tcP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s-MX"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200" b="1"/>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r"/>
                      <a:r>
                        <a:rPr lang="es-MX" sz="1200" b="1"/>
                        <a:t>%</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s-MX" sz="1200" b="1"/>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521547"/>
                  </a:ext>
                </a:extLst>
              </a:tr>
              <a:tr h="522094">
                <a:tc>
                  <a:txBody>
                    <a:bodyPr/>
                    <a:lstStyle/>
                    <a:p>
                      <a:r>
                        <a:rPr lang="es-MX" sz="1200" b="1"/>
                        <a:t>Cantidad de pago mensual total</a:t>
                      </a:r>
                    </a:p>
                  </a:txBody>
                  <a:tcPr>
                    <a:lnL w="12700" cmpd="sng">
                      <a:noFill/>
                    </a:lnL>
                    <a:lnR w="2857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r>
                        <a:rPr lang="es-MX" sz="1200" b="1"/>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endParaRPr lang="en-US" sz="1200" b="1" dirty="0"/>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3001416"/>
                  </a:ext>
                </a:extLst>
              </a:tr>
            </a:tbl>
          </a:graphicData>
        </a:graphic>
      </p:graphicFrame>
      <p:pic>
        <p:nvPicPr>
          <p:cNvPr id="10" name="Picture 9" descr="A blue graduation cap with a tassel&#10;&#10;Description automatically generated with low confidence">
            <a:extLst>
              <a:ext uri="{FF2B5EF4-FFF2-40B4-BE49-F238E27FC236}">
                <a16:creationId xmlns:a16="http://schemas.microsoft.com/office/drawing/2014/main" id="{25C5BAE9-FBD2-E3DD-8DFA-AE91C5722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275" y="2861579"/>
            <a:ext cx="384052" cy="384052"/>
          </a:xfrm>
          <a:prstGeom prst="rect">
            <a:avLst/>
          </a:prstGeom>
        </p:spPr>
      </p:pic>
      <p:pic>
        <p:nvPicPr>
          <p:cNvPr id="11" name="Picture 10">
            <a:extLst>
              <a:ext uri="{FF2B5EF4-FFF2-40B4-BE49-F238E27FC236}">
                <a16:creationId xmlns:a16="http://schemas.microsoft.com/office/drawing/2014/main" id="{F88FC04C-0C7D-8522-A2BA-E69706B2B6C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6275" y="2446212"/>
            <a:ext cx="384052" cy="384052"/>
          </a:xfrm>
          <a:prstGeom prst="rect">
            <a:avLst/>
          </a:prstGeom>
        </p:spPr>
      </p:pic>
      <p:pic>
        <p:nvPicPr>
          <p:cNvPr id="12" name="Picture 11">
            <a:extLst>
              <a:ext uri="{FF2B5EF4-FFF2-40B4-BE49-F238E27FC236}">
                <a16:creationId xmlns:a16="http://schemas.microsoft.com/office/drawing/2014/main" id="{4CDE6F55-6DD6-F2EA-E164-93592D7E74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2172" y="2030845"/>
            <a:ext cx="312255" cy="312255"/>
          </a:xfrm>
          <a:prstGeom prst="rect">
            <a:avLst/>
          </a:prstGeom>
        </p:spPr>
      </p:pic>
      <p:pic>
        <p:nvPicPr>
          <p:cNvPr id="13" name="Picture 12">
            <a:extLst>
              <a:ext uri="{FF2B5EF4-FFF2-40B4-BE49-F238E27FC236}">
                <a16:creationId xmlns:a16="http://schemas.microsoft.com/office/drawing/2014/main" id="{1E41B9F1-42FE-454C-06BB-C35073FF250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6274" y="3309884"/>
            <a:ext cx="348155" cy="348155"/>
          </a:xfrm>
          <a:prstGeom prst="rect">
            <a:avLst/>
          </a:prstGeom>
        </p:spPr>
      </p:pic>
      <p:pic>
        <p:nvPicPr>
          <p:cNvPr id="14" name="Picture 13">
            <a:extLst>
              <a:ext uri="{FF2B5EF4-FFF2-40B4-BE49-F238E27FC236}">
                <a16:creationId xmlns:a16="http://schemas.microsoft.com/office/drawing/2014/main" id="{A1B93F5F-0E2D-F39D-0EB5-4AEFC3B38A3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17592" y="3722292"/>
            <a:ext cx="352541" cy="352541"/>
          </a:xfrm>
          <a:prstGeom prst="rect">
            <a:avLst/>
          </a:prstGeom>
        </p:spPr>
      </p:pic>
      <p:pic>
        <p:nvPicPr>
          <p:cNvPr id="15" name="Picture 14">
            <a:extLst>
              <a:ext uri="{FF2B5EF4-FFF2-40B4-BE49-F238E27FC236}">
                <a16:creationId xmlns:a16="http://schemas.microsoft.com/office/drawing/2014/main" id="{70D67D6D-0519-ABDC-E5AC-675E6907EEA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7592" y="4077699"/>
            <a:ext cx="352541" cy="352541"/>
          </a:xfrm>
          <a:prstGeom prst="rect">
            <a:avLst/>
          </a:prstGeom>
        </p:spPr>
      </p:pic>
      <p:sp>
        <p:nvSpPr>
          <p:cNvPr id="16" name="Oval 15">
            <a:extLst>
              <a:ext uri="{FF2B5EF4-FFF2-40B4-BE49-F238E27FC236}">
                <a16:creationId xmlns:a16="http://schemas.microsoft.com/office/drawing/2014/main" id="{B18EF922-9184-CEF6-A48A-439F05EB4964}"/>
              </a:ext>
            </a:extLst>
          </p:cNvPr>
          <p:cNvSpPr/>
          <p:nvPr/>
        </p:nvSpPr>
        <p:spPr>
          <a:xfrm>
            <a:off x="588698" y="4520355"/>
            <a:ext cx="219205" cy="219205"/>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BFB0C52-9966-50C2-E153-E4A102317966}"/>
              </a:ext>
            </a:extLst>
          </p:cNvPr>
          <p:cNvSpPr/>
          <p:nvPr/>
        </p:nvSpPr>
        <p:spPr>
          <a:xfrm>
            <a:off x="588698" y="4878518"/>
            <a:ext cx="219205" cy="219205"/>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D831D7E-97A4-C343-9D69-7176178274B6}"/>
              </a:ext>
            </a:extLst>
          </p:cNvPr>
          <p:cNvSpPr/>
          <p:nvPr/>
        </p:nvSpPr>
        <p:spPr>
          <a:xfrm>
            <a:off x="588698" y="5236681"/>
            <a:ext cx="219205" cy="219205"/>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816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13275C-C6EA-192E-E3EC-9EE562AD8AE0}"/>
              </a:ext>
            </a:extLst>
          </p:cNvPr>
          <p:cNvPicPr>
            <a:picLocks noChangeAspect="1"/>
          </p:cNvPicPr>
          <p:nvPr/>
        </p:nvPicPr>
        <p:blipFill rotWithShape="1">
          <a:blip r:embed="rId3">
            <a:extLst>
              <a:ext uri="{28A0092B-C50C-407E-A947-70E740481C1C}">
                <a14:useLocalDpi xmlns:a14="http://schemas.microsoft.com/office/drawing/2010/main" val="0"/>
              </a:ext>
            </a:extLst>
          </a:blip>
          <a:srcRect l="17377" r="27229"/>
          <a:stretch/>
        </p:blipFill>
        <p:spPr>
          <a:xfrm>
            <a:off x="6493574" y="1"/>
            <a:ext cx="5698425" cy="6858000"/>
          </a:xfrm>
          <a:prstGeom prst="rect">
            <a:avLst/>
          </a:prstGeom>
        </p:spPr>
      </p:pic>
      <p:sp>
        <p:nvSpPr>
          <p:cNvPr id="10" name="Title 3">
            <a:extLst>
              <a:ext uri="{FF2B5EF4-FFF2-40B4-BE49-F238E27FC236}">
                <a16:creationId xmlns:a16="http://schemas.microsoft.com/office/drawing/2014/main" id="{C339B5FC-B98B-ECAE-5857-E63F258FBC54}"/>
              </a:ext>
            </a:extLst>
          </p:cNvPr>
          <p:cNvSpPr>
            <a:spLocks noGrp="1"/>
          </p:cNvSpPr>
          <p:nvPr>
            <p:ph type="ctrTitle"/>
          </p:nvPr>
        </p:nvSpPr>
        <p:spPr/>
        <p:txBody>
          <a:bodyPr anchor="b">
            <a:noAutofit/>
          </a:bodyPr>
          <a:lstStyle/>
          <a:p>
            <a:r>
              <a:rPr lang="es-MX" dirty="0"/>
              <a:t>Finanzas personales 101</a:t>
            </a:r>
          </a:p>
        </p:txBody>
      </p:sp>
      <p:sp>
        <p:nvSpPr>
          <p:cNvPr id="15" name="Text Placeholder 14">
            <a:extLst>
              <a:ext uri="{FF2B5EF4-FFF2-40B4-BE49-F238E27FC236}">
                <a16:creationId xmlns:a16="http://schemas.microsoft.com/office/drawing/2014/main" id="{BDABF044-3EB2-4AB9-8FA4-C64275B0666A}"/>
              </a:ext>
            </a:extLst>
          </p:cNvPr>
          <p:cNvSpPr>
            <a:spLocks noGrp="1"/>
          </p:cNvSpPr>
          <p:nvPr>
            <p:ph type="body" sz="quarter" idx="10"/>
          </p:nvPr>
        </p:nvSpPr>
        <p:spPr/>
        <p:txBody>
          <a:bodyPr>
            <a:normAutofit fontScale="92500"/>
          </a:bodyPr>
          <a:lstStyle/>
          <a:p>
            <a:r>
              <a:rPr lang="es-MX"/>
              <a:t>Crear hábitos saludables que pueden impulsar tu bienestar financiero</a:t>
            </a:r>
          </a:p>
        </p:txBody>
      </p:sp>
    </p:spTree>
    <p:extLst>
      <p:ext uri="{BB962C8B-B14F-4D97-AF65-F5344CB8AC3E}">
        <p14:creationId xmlns:p14="http://schemas.microsoft.com/office/powerpoint/2010/main" val="260376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D99E59-0EEE-1413-67FE-BB31501CF00E}"/>
              </a:ext>
            </a:extLst>
          </p:cNvPr>
          <p:cNvSpPr>
            <a:spLocks noGrp="1"/>
          </p:cNvSpPr>
          <p:nvPr>
            <p:ph type="title"/>
          </p:nvPr>
        </p:nvSpPr>
        <p:spPr>
          <a:xfrm>
            <a:off x="1492451" y="1279858"/>
            <a:ext cx="9199178" cy="610205"/>
          </a:xfrm>
        </p:spPr>
        <p:txBody>
          <a:bodyPr>
            <a:normAutofit/>
          </a:bodyPr>
          <a:lstStyle/>
          <a:p>
            <a:pPr algn="l"/>
            <a:r>
              <a:rPr lang="es-MX" sz="3600" dirty="0"/>
              <a:t>Haz un plan para liquidar la deuda</a:t>
            </a:r>
          </a:p>
        </p:txBody>
      </p:sp>
      <p:sp>
        <p:nvSpPr>
          <p:cNvPr id="7" name="Content Placeholder 6">
            <a:extLst>
              <a:ext uri="{FF2B5EF4-FFF2-40B4-BE49-F238E27FC236}">
                <a16:creationId xmlns:a16="http://schemas.microsoft.com/office/drawing/2014/main" id="{8E72ED49-F274-B6ED-B137-0FD8EC89E97A}"/>
              </a:ext>
            </a:extLst>
          </p:cNvPr>
          <p:cNvSpPr>
            <a:spLocks noGrp="1"/>
          </p:cNvSpPr>
          <p:nvPr>
            <p:ph idx="1"/>
          </p:nvPr>
        </p:nvSpPr>
        <p:spPr>
          <a:xfrm>
            <a:off x="1492451" y="2158584"/>
            <a:ext cx="5118211" cy="4080550"/>
          </a:xfrm>
        </p:spPr>
        <p:txBody>
          <a:bodyPr>
            <a:normAutofit/>
          </a:bodyPr>
          <a:lstStyle/>
          <a:p>
            <a:r>
              <a:rPr lang="es-MX" dirty="0"/>
              <a:t>Incluye pagos de deuda en tu presupuesto</a:t>
            </a:r>
          </a:p>
          <a:p>
            <a:r>
              <a:rPr lang="es-MX" dirty="0"/>
              <a:t>Haz más que los pagos mínimos</a:t>
            </a:r>
          </a:p>
          <a:p>
            <a:r>
              <a:rPr lang="es-MX" dirty="0"/>
              <a:t>A medida que pagues cada deuda, aplica ese pago a otra deuda</a:t>
            </a:r>
          </a:p>
          <a:p>
            <a:r>
              <a:rPr lang="es-MX" dirty="0"/>
              <a:t>Considera con cuidado las transferencias de saldos</a:t>
            </a:r>
          </a:p>
          <a:p>
            <a:r>
              <a:rPr lang="es-MX" dirty="0"/>
              <a:t>Usa un método que funcione para ti: </a:t>
            </a:r>
          </a:p>
          <a:p>
            <a:pPr lvl="1">
              <a:buFont typeface="Courier New" panose="02070309020205020404" pitchFamily="49" charset="0"/>
              <a:buChar char="o"/>
            </a:pPr>
            <a:r>
              <a:rPr lang="es-MX" dirty="0"/>
              <a:t>Avalancha de deudas </a:t>
            </a:r>
          </a:p>
          <a:p>
            <a:pPr lvl="1">
              <a:buFont typeface="Courier New" panose="02070309020205020404" pitchFamily="49" charset="0"/>
              <a:buChar char="o"/>
            </a:pPr>
            <a:r>
              <a:rPr lang="es-MX" dirty="0"/>
              <a:t>Bola de nieve de deudas</a:t>
            </a:r>
          </a:p>
          <a:p>
            <a:pPr marL="0" indent="0">
              <a:buNone/>
            </a:pPr>
            <a:endParaRPr lang="en-US" dirty="0"/>
          </a:p>
        </p:txBody>
      </p:sp>
      <p:pic>
        <p:nvPicPr>
          <p:cNvPr id="10" name="Graphic 9">
            <a:extLst>
              <a:ext uri="{FF2B5EF4-FFF2-40B4-BE49-F238E27FC236}">
                <a16:creationId xmlns:a16="http://schemas.microsoft.com/office/drawing/2014/main" id="{3D02811D-1AC3-B70D-A1BB-221CFB360D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7556" y="1584961"/>
            <a:ext cx="3587092" cy="3587092"/>
          </a:xfrm>
          <a:prstGeom prst="rect">
            <a:avLst/>
          </a:prstGeom>
        </p:spPr>
      </p:pic>
    </p:spTree>
    <p:extLst>
      <p:ext uri="{BB962C8B-B14F-4D97-AF65-F5344CB8AC3E}">
        <p14:creationId xmlns:p14="http://schemas.microsoft.com/office/powerpoint/2010/main" val="3650874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32D797-2EDD-EE73-C244-7EA513C1E77A}"/>
              </a:ext>
            </a:extLst>
          </p:cNvPr>
          <p:cNvSpPr>
            <a:spLocks noGrp="1"/>
          </p:cNvSpPr>
          <p:nvPr>
            <p:ph type="title"/>
          </p:nvPr>
        </p:nvSpPr>
        <p:spPr>
          <a:xfrm>
            <a:off x="817770" y="877644"/>
            <a:ext cx="10589746" cy="610205"/>
          </a:xfrm>
        </p:spPr>
        <p:txBody>
          <a:bodyPr>
            <a:noAutofit/>
          </a:bodyPr>
          <a:lstStyle/>
          <a:p>
            <a:r>
              <a:rPr lang="es-MX" sz="4400" dirty="0"/>
              <a:t>El método de avalancha de deudas</a:t>
            </a:r>
          </a:p>
        </p:txBody>
      </p:sp>
      <p:sp>
        <p:nvSpPr>
          <p:cNvPr id="8" name="Content Placeholder 7">
            <a:extLst>
              <a:ext uri="{FF2B5EF4-FFF2-40B4-BE49-F238E27FC236}">
                <a16:creationId xmlns:a16="http://schemas.microsoft.com/office/drawing/2014/main" id="{317FF3CA-0EF8-B41A-3B0A-EA7D5AC47FE4}"/>
              </a:ext>
            </a:extLst>
          </p:cNvPr>
          <p:cNvSpPr>
            <a:spLocks noGrp="1"/>
          </p:cNvSpPr>
          <p:nvPr>
            <p:ph idx="1"/>
          </p:nvPr>
        </p:nvSpPr>
        <p:spPr>
          <a:xfrm>
            <a:off x="817770" y="2098218"/>
            <a:ext cx="3744073" cy="3770787"/>
          </a:xfrm>
        </p:spPr>
        <p:txBody>
          <a:bodyPr>
            <a:normAutofit/>
          </a:bodyPr>
          <a:lstStyle/>
          <a:p>
            <a:pPr marL="0" indent="0">
              <a:buNone/>
            </a:pPr>
            <a:r>
              <a:rPr lang="es-MX" b="1">
                <a:solidFill>
                  <a:schemeClr val="tx2"/>
                </a:solidFill>
              </a:rPr>
              <a:t>Paso 1: </a:t>
            </a:r>
            <a:r>
              <a:rPr lang="es-MX"/>
              <a:t>Haz una lista de tus deudas desde la tasa de interés más alta a la más baja.</a:t>
            </a:r>
          </a:p>
          <a:p>
            <a:pPr marL="0" indent="0">
              <a:buNone/>
            </a:pPr>
            <a:r>
              <a:rPr lang="es-MX" b="1">
                <a:solidFill>
                  <a:schemeClr val="tx2"/>
                </a:solidFill>
              </a:rPr>
              <a:t>Paso 2: </a:t>
            </a:r>
            <a:r>
              <a:rPr lang="es-MX"/>
              <a:t>Paga extra de la deuda con la tasa de interés más alta, pero el mínimo de cualquier otra.</a:t>
            </a:r>
          </a:p>
          <a:p>
            <a:pPr marL="0" indent="0">
              <a:buNone/>
            </a:pPr>
            <a:r>
              <a:rPr lang="es-MX" b="1">
                <a:solidFill>
                  <a:schemeClr val="tx2"/>
                </a:solidFill>
              </a:rPr>
              <a:t>Paso 3: </a:t>
            </a:r>
            <a:r>
              <a:rPr lang="es-MX"/>
              <a:t>Cuando liquides esa deuda, aplica el pago a la deuda con la siguiente tasa de interés más alta.</a:t>
            </a:r>
          </a:p>
          <a:p>
            <a:pPr marL="0" indent="0">
              <a:buNone/>
            </a:pPr>
            <a:r>
              <a:rPr lang="es-MX" b="1">
                <a:solidFill>
                  <a:schemeClr val="tx2"/>
                </a:solidFill>
              </a:rPr>
              <a:t>Paso 4: </a:t>
            </a:r>
            <a:r>
              <a:rPr lang="es-MX"/>
              <a:t>Repite hasta pagar </a:t>
            </a:r>
            <a:br>
              <a:rPr lang="es-MX"/>
            </a:br>
            <a:r>
              <a:rPr lang="es-MX"/>
              <a:t>todas las deudas.</a:t>
            </a:r>
          </a:p>
        </p:txBody>
      </p:sp>
      <p:graphicFrame>
        <p:nvGraphicFramePr>
          <p:cNvPr id="13" name="Table 7">
            <a:extLst>
              <a:ext uri="{FF2B5EF4-FFF2-40B4-BE49-F238E27FC236}">
                <a16:creationId xmlns:a16="http://schemas.microsoft.com/office/drawing/2014/main" id="{9FE46B49-419F-BDA6-7253-85FB634E1C8B}"/>
              </a:ext>
            </a:extLst>
          </p:cNvPr>
          <p:cNvGraphicFramePr>
            <a:graphicFrameLocks noGrp="1"/>
          </p:cNvGraphicFramePr>
          <p:nvPr>
            <p:extLst>
              <p:ext uri="{D42A27DB-BD31-4B8C-83A1-F6EECF244321}">
                <p14:modId xmlns:p14="http://schemas.microsoft.com/office/powerpoint/2010/main" val="925130337"/>
              </p:ext>
            </p:extLst>
          </p:nvPr>
        </p:nvGraphicFramePr>
        <p:xfrm>
          <a:off x="5355772" y="2664005"/>
          <a:ext cx="6163600" cy="3690484"/>
        </p:xfrm>
        <a:graphic>
          <a:graphicData uri="http://schemas.openxmlformats.org/drawingml/2006/table">
            <a:tbl>
              <a:tblPr firstRow="1" firstCol="1">
                <a:tableStyleId>{5940675A-B579-460E-94D1-54222C63F5DA}</a:tableStyleId>
              </a:tblPr>
              <a:tblGrid>
                <a:gridCol w="1540900">
                  <a:extLst>
                    <a:ext uri="{9D8B030D-6E8A-4147-A177-3AD203B41FA5}">
                      <a16:colId xmlns:a16="http://schemas.microsoft.com/office/drawing/2014/main" val="4086096872"/>
                    </a:ext>
                  </a:extLst>
                </a:gridCol>
                <a:gridCol w="1540900">
                  <a:extLst>
                    <a:ext uri="{9D8B030D-6E8A-4147-A177-3AD203B41FA5}">
                      <a16:colId xmlns:a16="http://schemas.microsoft.com/office/drawing/2014/main" val="4221774669"/>
                    </a:ext>
                  </a:extLst>
                </a:gridCol>
                <a:gridCol w="1540900">
                  <a:extLst>
                    <a:ext uri="{9D8B030D-6E8A-4147-A177-3AD203B41FA5}">
                      <a16:colId xmlns:a16="http://schemas.microsoft.com/office/drawing/2014/main" val="1618665786"/>
                    </a:ext>
                  </a:extLst>
                </a:gridCol>
                <a:gridCol w="1540900">
                  <a:extLst>
                    <a:ext uri="{9D8B030D-6E8A-4147-A177-3AD203B41FA5}">
                      <a16:colId xmlns:a16="http://schemas.microsoft.com/office/drawing/2014/main" val="498443093"/>
                    </a:ext>
                  </a:extLst>
                </a:gridCol>
              </a:tblGrid>
              <a:tr h="710084">
                <a:tc>
                  <a:txBody>
                    <a:bodyPr/>
                    <a:lstStyle/>
                    <a:p>
                      <a:pPr algn="ctr"/>
                      <a:r>
                        <a:rPr lang="es-MX" sz="1200" b="1">
                          <a:solidFill>
                            <a:schemeClr val="tx2"/>
                          </a:solidFill>
                        </a:rPr>
                        <a:t>Deuda de tarjetas de crédito</a:t>
                      </a:r>
                    </a:p>
                    <a:p>
                      <a:pPr algn="ctr"/>
                      <a:r>
                        <a:rPr lang="es-MX" sz="1200" b="0"/>
                        <a:t>Tasa de interés:</a:t>
                      </a:r>
                      <a:br>
                        <a:rPr lang="es-MX" sz="1200" b="0"/>
                      </a:br>
                      <a:r>
                        <a:rPr lang="es-MX" sz="1200" b="0"/>
                        <a:t>18.9 %</a:t>
                      </a:r>
                    </a:p>
                  </a:txBody>
                  <a:tcPr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a:solidFill>
                            <a:schemeClr val="tx2"/>
                          </a:solidFill>
                        </a:rPr>
                        <a:t>Factura médica</a:t>
                      </a:r>
                      <a:br>
                        <a:rPr lang="es-MX" sz="1200" b="1"/>
                      </a:br>
                      <a:r>
                        <a:rPr lang="es-MX" sz="1200" b="0"/>
                        <a:t>Tasa de interés:</a:t>
                      </a:r>
                      <a:br>
                        <a:rPr lang="es-MX" sz="1200" b="0"/>
                      </a:br>
                      <a:r>
                        <a:rPr lang="es-MX" sz="1200" b="0"/>
                        <a:t>8.7 %</a:t>
                      </a:r>
                    </a:p>
                  </a:txBody>
                  <a:tcPr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a:solidFill>
                            <a:schemeClr val="tx2"/>
                          </a:solidFill>
                        </a:rPr>
                        <a:t>Préstamo automotriz</a:t>
                      </a:r>
                    </a:p>
                    <a:p>
                      <a:pPr algn="ctr"/>
                      <a:r>
                        <a:rPr lang="es-MX" sz="1200" b="0"/>
                        <a:t>Tasa de interés:</a:t>
                      </a:r>
                      <a:br>
                        <a:rPr lang="es-MX" sz="1200" b="0"/>
                      </a:br>
                      <a:r>
                        <a:rPr lang="es-MX" sz="1200" b="0"/>
                        <a:t>6.4 %</a:t>
                      </a:r>
                    </a:p>
                  </a:txBody>
                  <a:tcPr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200" b="1">
                          <a:solidFill>
                            <a:schemeClr val="tx2"/>
                          </a:solidFill>
                        </a:rPr>
                        <a:t>Préstamo escolar</a:t>
                      </a:r>
                    </a:p>
                    <a:p>
                      <a:pPr marL="0" marR="0" indent="0" algn="ctr" defTabSz="914400" rtl="0" eaLnBrk="1" fontAlgn="auto" latinLnBrk="0" hangingPunct="1">
                        <a:lnSpc>
                          <a:spcPct val="100000"/>
                        </a:lnSpc>
                        <a:spcBef>
                          <a:spcPts val="0"/>
                        </a:spcBef>
                        <a:spcAft>
                          <a:spcPts val="0"/>
                        </a:spcAft>
                        <a:buClrTx/>
                        <a:buSzTx/>
                        <a:buFontTx/>
                        <a:buNone/>
                        <a:tabLst/>
                        <a:defRPr/>
                      </a:pPr>
                      <a:r>
                        <a:rPr lang="es-MX" sz="1200" b="0"/>
                        <a:t>Tasa de interés:</a:t>
                      </a:r>
                      <a:br>
                        <a:rPr lang="es-MX" sz="1200" b="0"/>
                      </a:br>
                      <a:r>
                        <a:rPr lang="es-MX" sz="1200" b="0"/>
                        <a:t>4.99 % </a:t>
                      </a:r>
                    </a:p>
                  </a:txBody>
                  <a:tcPr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3582340"/>
                  </a:ext>
                </a:extLst>
              </a:tr>
              <a:tr h="710084">
                <a:tc>
                  <a:txBody>
                    <a:bodyPr/>
                    <a:lstStyle/>
                    <a:p>
                      <a:pPr algn="ctr"/>
                      <a:r>
                        <a:rPr lang="es-MX" sz="1200" b="1"/>
                        <a:t>Liquida</a:t>
                      </a:r>
                      <a:br>
                        <a:rPr lang="es-MX" sz="1200" b="1"/>
                      </a:br>
                      <a:r>
                        <a:rPr lang="es-MX" sz="1200" b="1" strike="sngStrike">
                          <a:solidFill>
                            <a:schemeClr val="accent2"/>
                          </a:solidFill>
                        </a:rPr>
                        <a:t>$223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MX" sz="1200" b="0"/>
                        <a:t>Haz el pago mínimo</a:t>
                      </a:r>
                    </a:p>
                    <a:p>
                      <a:pPr algn="ctr"/>
                      <a:r>
                        <a:rPr lang="es-MX" sz="1200" b="1" strike="noStrike">
                          <a:solidFill>
                            <a:schemeClr val="accent2"/>
                          </a:solidFill>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0"/>
                        <a:t>Haz el pago mínimo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1" strike="noStrike">
                          <a:solidFill>
                            <a:schemeClr val="accent2"/>
                          </a:solidFill>
                        </a:rPr>
                        <a:t>$449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0"/>
                        <a:t>Haz el pago mínimo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1" strike="noStrike">
                          <a:solidFill>
                            <a:schemeClr val="accent2"/>
                          </a:solidFill>
                        </a:rPr>
                        <a:t>$286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9574652"/>
                  </a:ext>
                </a:extLst>
              </a:tr>
              <a:tr h="710084">
                <a:tc>
                  <a:txBody>
                    <a:bodyPr/>
                    <a:lstStyle/>
                    <a:p>
                      <a:pPr algn="l" rtl="0"/>
                      <a:endParaRPr lang="en-US" sz="1200" b="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200" b="1"/>
                        <a:t>Liquida</a:t>
                      </a:r>
                      <a:br>
                        <a:rPr lang="es-MX" sz="1200" b="1"/>
                      </a:br>
                      <a:r>
                        <a:rPr lang="es-MX" sz="1200" b="1" strike="sngStrike">
                          <a:solidFill>
                            <a:schemeClr val="accent2"/>
                          </a:solidFill>
                        </a:rPr>
                        <a:t>$281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0"/>
                        <a:t>Haz el pago mínimo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1" strike="noStrike">
                          <a:solidFill>
                            <a:schemeClr val="accent2"/>
                          </a:solidFill>
                        </a:rPr>
                        <a:t>$449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0"/>
                        <a:t>Haz el pago mínimo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1" strike="noStrike">
                          <a:solidFill>
                            <a:schemeClr val="accent2"/>
                          </a:solidFill>
                        </a:rPr>
                        <a:t>$286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9329297"/>
                  </a:ext>
                </a:extLst>
              </a:tr>
              <a:tr h="710084">
                <a:tc>
                  <a:txBody>
                    <a:bodyPr/>
                    <a:lstStyle/>
                    <a:p>
                      <a:pPr algn="l" rtl="0"/>
                      <a:endParaRPr lang="en-US" sz="12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200" b="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200" b="1"/>
                        <a:t>Liquida</a:t>
                      </a:r>
                      <a:br>
                        <a:rPr lang="es-MX" sz="1200" b="1"/>
                      </a:br>
                      <a:r>
                        <a:rPr lang="es-MX" sz="1200" b="1" strike="sngStrike">
                          <a:solidFill>
                            <a:schemeClr val="accent2"/>
                          </a:solidFill>
                        </a:rPr>
                        <a:t>$730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0"/>
                        <a:t>Haz el pago mínimo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1" strike="noStrike">
                          <a:solidFill>
                            <a:schemeClr val="accent2"/>
                          </a:solidFill>
                        </a:rPr>
                        <a:t>$286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5520808"/>
                  </a:ext>
                </a:extLst>
              </a:tr>
              <a:tr h="737272">
                <a:tc>
                  <a:txBody>
                    <a:bodyPr/>
                    <a:lstStyle/>
                    <a:p>
                      <a:pPr algn="l" rtl="0"/>
                      <a:endParaRPr lang="en-US" sz="12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2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200" b="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200" b="1" dirty="0"/>
                        <a:t>Liquida</a:t>
                      </a:r>
                      <a:br>
                        <a:rPr lang="es-MX" sz="1200" b="1" dirty="0"/>
                      </a:br>
                      <a:r>
                        <a:rPr lang="es-MX" sz="1200" b="1" strike="sngStrike" dirty="0">
                          <a:solidFill>
                            <a:schemeClr val="accent2"/>
                          </a:solidFill>
                        </a:rPr>
                        <a:t>$1,016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4417892"/>
                  </a:ext>
                </a:extLst>
              </a:tr>
            </a:tbl>
          </a:graphicData>
        </a:graphic>
      </p:graphicFrame>
      <p:sp>
        <p:nvSpPr>
          <p:cNvPr id="28" name="Right Arrow 27">
            <a:extLst>
              <a:ext uri="{FF2B5EF4-FFF2-40B4-BE49-F238E27FC236}">
                <a16:creationId xmlns:a16="http://schemas.microsoft.com/office/drawing/2014/main" id="{2F0962FF-8173-427F-A158-583F4523760C}"/>
              </a:ext>
            </a:extLst>
          </p:cNvPr>
          <p:cNvSpPr/>
          <p:nvPr/>
        </p:nvSpPr>
        <p:spPr>
          <a:xfrm>
            <a:off x="6706131" y="4365847"/>
            <a:ext cx="445256" cy="29769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a:extLst>
              <a:ext uri="{FF2B5EF4-FFF2-40B4-BE49-F238E27FC236}">
                <a16:creationId xmlns:a16="http://schemas.microsoft.com/office/drawing/2014/main" id="{A703F95C-7565-A97F-8ADE-89AE34788760}"/>
              </a:ext>
            </a:extLst>
          </p:cNvPr>
          <p:cNvSpPr/>
          <p:nvPr/>
        </p:nvSpPr>
        <p:spPr>
          <a:xfrm>
            <a:off x="8255544" y="5063250"/>
            <a:ext cx="445256" cy="29769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a:extLst>
              <a:ext uri="{FF2B5EF4-FFF2-40B4-BE49-F238E27FC236}">
                <a16:creationId xmlns:a16="http://schemas.microsoft.com/office/drawing/2014/main" id="{6150BA03-AD8C-0124-9591-F08DD72BC98A}"/>
              </a:ext>
            </a:extLst>
          </p:cNvPr>
          <p:cNvSpPr/>
          <p:nvPr/>
        </p:nvSpPr>
        <p:spPr>
          <a:xfrm>
            <a:off x="9797131" y="5776504"/>
            <a:ext cx="445256" cy="29769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blue graduation cap with a tassel&#10;&#10;Description automatically generated with low confidence">
            <a:extLst>
              <a:ext uri="{FF2B5EF4-FFF2-40B4-BE49-F238E27FC236}">
                <a16:creationId xmlns:a16="http://schemas.microsoft.com/office/drawing/2014/main" id="{BCB85C69-6A1A-ECEE-4498-F1F81053D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638" y="2098126"/>
            <a:ext cx="668527" cy="677046"/>
          </a:xfrm>
          <a:prstGeom prst="rect">
            <a:avLst/>
          </a:prstGeom>
        </p:spPr>
      </p:pic>
      <p:pic>
        <p:nvPicPr>
          <p:cNvPr id="34" name="Picture 33">
            <a:extLst>
              <a:ext uri="{FF2B5EF4-FFF2-40B4-BE49-F238E27FC236}">
                <a16:creationId xmlns:a16="http://schemas.microsoft.com/office/drawing/2014/main" id="{9035A1E9-B5E5-F9CF-B9AB-D23C744C80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72864" y="2143396"/>
            <a:ext cx="668527" cy="677046"/>
          </a:xfrm>
          <a:prstGeom prst="rect">
            <a:avLst/>
          </a:prstGeom>
        </p:spPr>
      </p:pic>
      <p:pic>
        <p:nvPicPr>
          <p:cNvPr id="35" name="Picture 34">
            <a:extLst>
              <a:ext uri="{FF2B5EF4-FFF2-40B4-BE49-F238E27FC236}">
                <a16:creationId xmlns:a16="http://schemas.microsoft.com/office/drawing/2014/main" id="{3C7AFC17-0599-23A2-DEEC-5E183187FEB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38828" y="2101424"/>
            <a:ext cx="668527" cy="677046"/>
          </a:xfrm>
          <a:prstGeom prst="rect">
            <a:avLst/>
          </a:prstGeom>
        </p:spPr>
      </p:pic>
      <p:pic>
        <p:nvPicPr>
          <p:cNvPr id="36" name="Picture 35">
            <a:extLst>
              <a:ext uri="{FF2B5EF4-FFF2-40B4-BE49-F238E27FC236}">
                <a16:creationId xmlns:a16="http://schemas.microsoft.com/office/drawing/2014/main" id="{66D9260E-8D90-3084-F8E0-304ED4B3D6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80602" y="2101425"/>
            <a:ext cx="619015" cy="626903"/>
          </a:xfrm>
          <a:prstGeom prst="rect">
            <a:avLst/>
          </a:prstGeom>
        </p:spPr>
      </p:pic>
      <p:cxnSp>
        <p:nvCxnSpPr>
          <p:cNvPr id="38" name="Straight Connector 37">
            <a:extLst>
              <a:ext uri="{FF2B5EF4-FFF2-40B4-BE49-F238E27FC236}">
                <a16:creationId xmlns:a16="http://schemas.microsoft.com/office/drawing/2014/main" id="{03321CE2-A90D-97DD-649C-0242191CA24D}"/>
              </a:ext>
              <a:ext uri="{C183D7F6-B498-43B3-948B-1728B52AA6E4}">
                <adec:decorative xmlns:adec="http://schemas.microsoft.com/office/drawing/2017/decorative" val="1"/>
              </a:ext>
            </a:extLst>
          </p:cNvPr>
          <p:cNvCxnSpPr>
            <a:cxnSpLocks/>
          </p:cNvCxnSpPr>
          <p:nvPr/>
        </p:nvCxnSpPr>
        <p:spPr>
          <a:xfrm>
            <a:off x="4840014" y="2153947"/>
            <a:ext cx="0" cy="3622557"/>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496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B2C0ED6E-6238-A2CF-0E26-FA901A53DE4A}"/>
              </a:ext>
            </a:extLst>
          </p:cNvPr>
          <p:cNvSpPr>
            <a:spLocks noGrp="1"/>
          </p:cNvSpPr>
          <p:nvPr>
            <p:ph type="title"/>
          </p:nvPr>
        </p:nvSpPr>
        <p:spPr>
          <a:xfrm>
            <a:off x="787789" y="877644"/>
            <a:ext cx="10701583" cy="610205"/>
          </a:xfrm>
        </p:spPr>
        <p:txBody>
          <a:bodyPr>
            <a:noAutofit/>
          </a:bodyPr>
          <a:lstStyle/>
          <a:p>
            <a:r>
              <a:rPr lang="es-MX" sz="4400" dirty="0"/>
              <a:t>El método de bola de nieve de deudas</a:t>
            </a:r>
          </a:p>
        </p:txBody>
      </p:sp>
      <p:sp>
        <p:nvSpPr>
          <p:cNvPr id="17" name="Content Placeholder 7">
            <a:extLst>
              <a:ext uri="{FF2B5EF4-FFF2-40B4-BE49-F238E27FC236}">
                <a16:creationId xmlns:a16="http://schemas.microsoft.com/office/drawing/2014/main" id="{C52EF4BC-F399-5E9E-49B6-83546FEA902B}"/>
              </a:ext>
            </a:extLst>
          </p:cNvPr>
          <p:cNvSpPr>
            <a:spLocks noGrp="1"/>
          </p:cNvSpPr>
          <p:nvPr>
            <p:ph idx="1"/>
          </p:nvPr>
        </p:nvSpPr>
        <p:spPr>
          <a:xfrm>
            <a:off x="817770" y="2098218"/>
            <a:ext cx="3664755" cy="3770787"/>
          </a:xfrm>
        </p:spPr>
        <p:txBody>
          <a:bodyPr/>
          <a:lstStyle/>
          <a:p>
            <a:pPr marL="0" indent="0">
              <a:buNone/>
            </a:pPr>
            <a:r>
              <a:rPr lang="es-MX" b="1">
                <a:solidFill>
                  <a:schemeClr val="tx2"/>
                </a:solidFill>
              </a:rPr>
              <a:t>Paso 1: </a:t>
            </a:r>
            <a:r>
              <a:rPr lang="es-MX"/>
              <a:t>Haz una lista de tus deudas desde el saldo más bajo hasta el más alto. </a:t>
            </a:r>
          </a:p>
          <a:p>
            <a:pPr marL="0" indent="0">
              <a:buNone/>
            </a:pPr>
            <a:r>
              <a:rPr lang="es-MX" b="1">
                <a:solidFill>
                  <a:schemeClr val="tx2"/>
                </a:solidFill>
              </a:rPr>
              <a:t>Paso 2: </a:t>
            </a:r>
            <a:r>
              <a:rPr lang="es-MX"/>
              <a:t>Paga extra a la deuda más pequeña, pero el mínimo a todas las demás.</a:t>
            </a:r>
          </a:p>
          <a:p>
            <a:pPr marL="0" indent="0">
              <a:buNone/>
            </a:pPr>
            <a:r>
              <a:rPr lang="es-MX" b="1">
                <a:solidFill>
                  <a:schemeClr val="tx2"/>
                </a:solidFill>
              </a:rPr>
              <a:t>Paso 3: </a:t>
            </a:r>
            <a:r>
              <a:rPr lang="es-MX"/>
              <a:t>Una vez que liquides la deuda, aplica ese pago a la siguiente deuda más pequeña.</a:t>
            </a:r>
          </a:p>
          <a:p>
            <a:pPr marL="0" indent="0">
              <a:buNone/>
            </a:pPr>
            <a:r>
              <a:rPr lang="es-MX" b="1">
                <a:solidFill>
                  <a:schemeClr val="tx2"/>
                </a:solidFill>
              </a:rPr>
              <a:t>Paso 4: </a:t>
            </a:r>
            <a:r>
              <a:rPr lang="es-MX"/>
              <a:t>Repite hasta pagar </a:t>
            </a:r>
            <a:br>
              <a:rPr lang="es-MX"/>
            </a:br>
            <a:r>
              <a:rPr lang="es-MX"/>
              <a:t>todas las deudas.</a:t>
            </a:r>
          </a:p>
        </p:txBody>
      </p:sp>
      <p:graphicFrame>
        <p:nvGraphicFramePr>
          <p:cNvPr id="18" name="Table 7">
            <a:extLst>
              <a:ext uri="{FF2B5EF4-FFF2-40B4-BE49-F238E27FC236}">
                <a16:creationId xmlns:a16="http://schemas.microsoft.com/office/drawing/2014/main" id="{D1D86D11-E56B-2AF7-3E4A-C5DF2392FDC1}"/>
              </a:ext>
            </a:extLst>
          </p:cNvPr>
          <p:cNvGraphicFramePr>
            <a:graphicFrameLocks noGrp="1"/>
          </p:cNvGraphicFramePr>
          <p:nvPr>
            <p:extLst>
              <p:ext uri="{D42A27DB-BD31-4B8C-83A1-F6EECF244321}">
                <p14:modId xmlns:p14="http://schemas.microsoft.com/office/powerpoint/2010/main" val="2790185130"/>
              </p:ext>
            </p:extLst>
          </p:nvPr>
        </p:nvGraphicFramePr>
        <p:xfrm>
          <a:off x="5355772" y="2664005"/>
          <a:ext cx="6163600" cy="3690484"/>
        </p:xfrm>
        <a:graphic>
          <a:graphicData uri="http://schemas.openxmlformats.org/drawingml/2006/table">
            <a:tbl>
              <a:tblPr firstRow="1" firstCol="1">
                <a:tableStyleId>{5940675A-B579-460E-94D1-54222C63F5DA}</a:tableStyleId>
              </a:tblPr>
              <a:tblGrid>
                <a:gridCol w="1540900">
                  <a:extLst>
                    <a:ext uri="{9D8B030D-6E8A-4147-A177-3AD203B41FA5}">
                      <a16:colId xmlns:a16="http://schemas.microsoft.com/office/drawing/2014/main" val="4086096872"/>
                    </a:ext>
                  </a:extLst>
                </a:gridCol>
                <a:gridCol w="1540900">
                  <a:extLst>
                    <a:ext uri="{9D8B030D-6E8A-4147-A177-3AD203B41FA5}">
                      <a16:colId xmlns:a16="http://schemas.microsoft.com/office/drawing/2014/main" val="4221774669"/>
                    </a:ext>
                  </a:extLst>
                </a:gridCol>
                <a:gridCol w="1540900">
                  <a:extLst>
                    <a:ext uri="{9D8B030D-6E8A-4147-A177-3AD203B41FA5}">
                      <a16:colId xmlns:a16="http://schemas.microsoft.com/office/drawing/2014/main" val="1618665786"/>
                    </a:ext>
                  </a:extLst>
                </a:gridCol>
                <a:gridCol w="1540900">
                  <a:extLst>
                    <a:ext uri="{9D8B030D-6E8A-4147-A177-3AD203B41FA5}">
                      <a16:colId xmlns:a16="http://schemas.microsoft.com/office/drawing/2014/main" val="498443093"/>
                    </a:ext>
                  </a:extLst>
                </a:gridCol>
              </a:tblGrid>
              <a:tr h="710084">
                <a:tc>
                  <a:txBody>
                    <a:bodyPr/>
                    <a:lstStyle/>
                    <a:p>
                      <a:pPr algn="ctr"/>
                      <a:r>
                        <a:rPr lang="es-MX" sz="1200" b="1">
                          <a:solidFill>
                            <a:schemeClr val="tx2"/>
                          </a:solidFill>
                        </a:rPr>
                        <a:t>Deuda de tarjetas de crédito</a:t>
                      </a:r>
                    </a:p>
                    <a:p>
                      <a:pPr algn="ctr"/>
                      <a:r>
                        <a:rPr lang="es-MX" sz="1200" b="0"/>
                        <a:t>Saldo total:</a:t>
                      </a:r>
                      <a:br>
                        <a:rPr lang="es-MX" sz="1200" b="0"/>
                      </a:br>
                      <a:r>
                        <a:rPr lang="es-MX" sz="1200" b="0"/>
                        <a:t>$1,380</a:t>
                      </a:r>
                    </a:p>
                  </a:txBody>
                  <a:tcPr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a:solidFill>
                            <a:schemeClr val="tx2"/>
                          </a:solidFill>
                        </a:rPr>
                        <a:t>Factura médica</a:t>
                      </a:r>
                      <a:br>
                        <a:rPr lang="es-MX" sz="1200" b="1"/>
                      </a:br>
                      <a:r>
                        <a:rPr lang="es-MX" sz="1200" b="0"/>
                        <a:t>Saldo total:</a:t>
                      </a:r>
                      <a:br>
                        <a:rPr lang="es-MX" sz="1200" b="0"/>
                      </a:br>
                      <a:r>
                        <a:rPr lang="es-MX" sz="1200" b="0"/>
                        <a:t>$3,210</a:t>
                      </a:r>
                    </a:p>
                  </a:txBody>
                  <a:tcPr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b="1">
                          <a:solidFill>
                            <a:schemeClr val="tx2"/>
                          </a:solidFill>
                        </a:rPr>
                        <a:t>Préstamo automotriz</a:t>
                      </a:r>
                    </a:p>
                    <a:p>
                      <a:pPr algn="ctr"/>
                      <a:r>
                        <a:rPr lang="es-MX" sz="1200" b="0"/>
                        <a:t>Saldo total:</a:t>
                      </a:r>
                      <a:br>
                        <a:rPr lang="es-MX" sz="1200" b="0"/>
                      </a:br>
                      <a:r>
                        <a:rPr lang="es-MX" sz="1200" b="0"/>
                        <a:t>$22,845</a:t>
                      </a:r>
                    </a:p>
                  </a:txBody>
                  <a:tcPr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200" b="1">
                          <a:solidFill>
                            <a:schemeClr val="tx2"/>
                          </a:solidFill>
                        </a:rPr>
                        <a:t>Préstamo escolar</a:t>
                      </a:r>
                    </a:p>
                    <a:p>
                      <a:pPr marL="0" marR="0" indent="0" algn="ctr" defTabSz="914400" rtl="0" eaLnBrk="1" fontAlgn="auto" latinLnBrk="0" hangingPunct="1">
                        <a:lnSpc>
                          <a:spcPct val="100000"/>
                        </a:lnSpc>
                        <a:spcBef>
                          <a:spcPts val="0"/>
                        </a:spcBef>
                        <a:spcAft>
                          <a:spcPts val="0"/>
                        </a:spcAft>
                        <a:buClrTx/>
                        <a:buSzTx/>
                        <a:buFontTx/>
                        <a:buNone/>
                        <a:tabLst/>
                        <a:defRPr/>
                      </a:pPr>
                      <a:r>
                        <a:rPr lang="es-MX" sz="1200" b="0"/>
                        <a:t>Saldo total:</a:t>
                      </a:r>
                      <a:br>
                        <a:rPr lang="es-MX" sz="1200" b="0"/>
                      </a:br>
                      <a:r>
                        <a:rPr lang="es-MX" sz="1200" b="0"/>
                        <a:t>$27,000</a:t>
                      </a:r>
                    </a:p>
                  </a:txBody>
                  <a:tcPr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3582340"/>
                  </a:ext>
                </a:extLst>
              </a:tr>
              <a:tr h="710084">
                <a:tc>
                  <a:txBody>
                    <a:bodyPr/>
                    <a:lstStyle/>
                    <a:p>
                      <a:pPr algn="ctr"/>
                      <a:r>
                        <a:rPr lang="es-MX" sz="1200" b="1"/>
                        <a:t>Liquida</a:t>
                      </a:r>
                      <a:br>
                        <a:rPr lang="es-MX" sz="1200" b="1"/>
                      </a:br>
                      <a:r>
                        <a:rPr lang="es-MX" sz="1200" b="1" strike="sngStrike">
                          <a:solidFill>
                            <a:schemeClr val="accent2"/>
                          </a:solidFill>
                        </a:rPr>
                        <a:t>$223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MX" sz="1200" b="0"/>
                        <a:t>Haz el pago mínimo</a:t>
                      </a:r>
                    </a:p>
                    <a:p>
                      <a:pPr algn="ctr"/>
                      <a:r>
                        <a:rPr lang="es-MX" sz="1200" b="1" strike="noStrike">
                          <a:solidFill>
                            <a:schemeClr val="accent2"/>
                          </a:solidFill>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0"/>
                        <a:t>Haz el pago mínimo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1" strike="noStrike">
                          <a:solidFill>
                            <a:schemeClr val="accent2"/>
                          </a:solidFill>
                        </a:rPr>
                        <a:t>$449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0"/>
                        <a:t>Haz el pago mínimo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1" strike="noStrike">
                          <a:solidFill>
                            <a:schemeClr val="accent2"/>
                          </a:solidFill>
                        </a:rPr>
                        <a:t>$286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9574652"/>
                  </a:ext>
                </a:extLst>
              </a:tr>
              <a:tr h="710084">
                <a:tc>
                  <a:txBody>
                    <a:bodyPr/>
                    <a:lstStyle/>
                    <a:p>
                      <a:pPr algn="l" rtl="0"/>
                      <a:endParaRPr lang="en-US" sz="1200" b="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200" b="1"/>
                        <a:t>Liquida</a:t>
                      </a:r>
                      <a:br>
                        <a:rPr lang="es-MX" sz="1200" b="1"/>
                      </a:br>
                      <a:r>
                        <a:rPr lang="es-MX" sz="1200" b="1" strike="sngStrike">
                          <a:solidFill>
                            <a:schemeClr val="accent2"/>
                          </a:solidFill>
                        </a:rPr>
                        <a:t>$281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0"/>
                        <a:t>Haz el pago mínimo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1" strike="noStrike">
                          <a:solidFill>
                            <a:schemeClr val="accent2"/>
                          </a:solidFill>
                        </a:rPr>
                        <a:t>$449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0"/>
                        <a:t>Haz el pago mínimo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1" strike="noStrike">
                          <a:solidFill>
                            <a:schemeClr val="accent2"/>
                          </a:solidFill>
                        </a:rPr>
                        <a:t>$286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9329297"/>
                  </a:ext>
                </a:extLst>
              </a:tr>
              <a:tr h="710084">
                <a:tc>
                  <a:txBody>
                    <a:bodyPr/>
                    <a:lstStyle/>
                    <a:p>
                      <a:pPr algn="l" rtl="0"/>
                      <a:endParaRPr lang="en-US" sz="12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200" b="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200" b="1"/>
                        <a:t>Liquida</a:t>
                      </a:r>
                      <a:br>
                        <a:rPr lang="es-MX" sz="1200" b="1"/>
                      </a:br>
                      <a:r>
                        <a:rPr lang="es-MX" sz="1200" b="1" strike="sngStrike">
                          <a:solidFill>
                            <a:schemeClr val="accent2"/>
                          </a:solidFill>
                        </a:rPr>
                        <a:t>$730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0"/>
                        <a:t>Haz el pago mínimo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b="1" strike="noStrike">
                          <a:solidFill>
                            <a:schemeClr val="accent2"/>
                          </a:solidFill>
                        </a:rPr>
                        <a:t>$286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5520808"/>
                  </a:ext>
                </a:extLst>
              </a:tr>
              <a:tr h="737272">
                <a:tc>
                  <a:txBody>
                    <a:bodyPr/>
                    <a:lstStyle/>
                    <a:p>
                      <a:pPr algn="l" rtl="0"/>
                      <a:endParaRPr lang="en-US" sz="12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200" b="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sz="1200" b="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200" b="1"/>
                        <a:t>Liquida</a:t>
                      </a:r>
                      <a:br>
                        <a:rPr lang="es-MX" sz="1200" b="1"/>
                      </a:br>
                      <a:r>
                        <a:rPr lang="es-MX" sz="1200" b="1" strike="sngStrike">
                          <a:solidFill>
                            <a:schemeClr val="accent2"/>
                          </a:solidFill>
                        </a:rPr>
                        <a:t>$1,016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4417892"/>
                  </a:ext>
                </a:extLst>
              </a:tr>
            </a:tbl>
          </a:graphicData>
        </a:graphic>
      </p:graphicFrame>
      <p:sp>
        <p:nvSpPr>
          <p:cNvPr id="19" name="Right Arrow 18">
            <a:extLst>
              <a:ext uri="{FF2B5EF4-FFF2-40B4-BE49-F238E27FC236}">
                <a16:creationId xmlns:a16="http://schemas.microsoft.com/office/drawing/2014/main" id="{7C105136-40A0-3625-A755-6A61BE4D0652}"/>
              </a:ext>
            </a:extLst>
          </p:cNvPr>
          <p:cNvSpPr/>
          <p:nvPr/>
        </p:nvSpPr>
        <p:spPr>
          <a:xfrm>
            <a:off x="6706131" y="4365847"/>
            <a:ext cx="445256" cy="29769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363E8115-6055-C20D-246D-4A57BB09D5C2}"/>
              </a:ext>
            </a:extLst>
          </p:cNvPr>
          <p:cNvSpPr/>
          <p:nvPr/>
        </p:nvSpPr>
        <p:spPr>
          <a:xfrm>
            <a:off x="8255544" y="5063250"/>
            <a:ext cx="445256" cy="29769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2F391314-F45D-4BBF-9275-35F6117D4179}"/>
              </a:ext>
            </a:extLst>
          </p:cNvPr>
          <p:cNvSpPr/>
          <p:nvPr/>
        </p:nvSpPr>
        <p:spPr>
          <a:xfrm>
            <a:off x="9797131" y="5776504"/>
            <a:ext cx="445256" cy="29769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blue graduation cap with a tassel&#10;&#10;Description automatically generated with low confidence">
            <a:extLst>
              <a:ext uri="{FF2B5EF4-FFF2-40B4-BE49-F238E27FC236}">
                <a16:creationId xmlns:a16="http://schemas.microsoft.com/office/drawing/2014/main" id="{80F7A12F-E9D0-DE87-DC88-E5844A325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638" y="2098126"/>
            <a:ext cx="668527" cy="677046"/>
          </a:xfrm>
          <a:prstGeom prst="rect">
            <a:avLst/>
          </a:prstGeom>
        </p:spPr>
      </p:pic>
      <p:pic>
        <p:nvPicPr>
          <p:cNvPr id="23" name="Picture 22">
            <a:extLst>
              <a:ext uri="{FF2B5EF4-FFF2-40B4-BE49-F238E27FC236}">
                <a16:creationId xmlns:a16="http://schemas.microsoft.com/office/drawing/2014/main" id="{1B738BE4-A720-C326-78A3-69FE7C54EB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72864" y="2143396"/>
            <a:ext cx="668527" cy="677046"/>
          </a:xfrm>
          <a:prstGeom prst="rect">
            <a:avLst/>
          </a:prstGeom>
        </p:spPr>
      </p:pic>
      <p:pic>
        <p:nvPicPr>
          <p:cNvPr id="24" name="Picture 23">
            <a:extLst>
              <a:ext uri="{FF2B5EF4-FFF2-40B4-BE49-F238E27FC236}">
                <a16:creationId xmlns:a16="http://schemas.microsoft.com/office/drawing/2014/main" id="{C8270B07-FC1D-ED79-00E5-C0C45D5A6C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38828" y="2101424"/>
            <a:ext cx="668527" cy="677046"/>
          </a:xfrm>
          <a:prstGeom prst="rect">
            <a:avLst/>
          </a:prstGeom>
        </p:spPr>
      </p:pic>
      <p:pic>
        <p:nvPicPr>
          <p:cNvPr id="25" name="Picture 24">
            <a:extLst>
              <a:ext uri="{FF2B5EF4-FFF2-40B4-BE49-F238E27FC236}">
                <a16:creationId xmlns:a16="http://schemas.microsoft.com/office/drawing/2014/main" id="{BDBE70FF-D5A9-D233-C91E-DF370E28126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80602" y="2101425"/>
            <a:ext cx="619015" cy="626903"/>
          </a:xfrm>
          <a:prstGeom prst="rect">
            <a:avLst/>
          </a:prstGeom>
        </p:spPr>
      </p:pic>
      <p:cxnSp>
        <p:nvCxnSpPr>
          <p:cNvPr id="26" name="Straight Connector 25">
            <a:extLst>
              <a:ext uri="{FF2B5EF4-FFF2-40B4-BE49-F238E27FC236}">
                <a16:creationId xmlns:a16="http://schemas.microsoft.com/office/drawing/2014/main" id="{D8097974-DCEE-CD08-7582-7BA2070ED159}"/>
              </a:ext>
              <a:ext uri="{C183D7F6-B498-43B3-948B-1728B52AA6E4}">
                <adec:decorative xmlns:adec="http://schemas.microsoft.com/office/drawing/2017/decorative" val="1"/>
              </a:ext>
            </a:extLst>
          </p:cNvPr>
          <p:cNvCxnSpPr>
            <a:cxnSpLocks/>
          </p:cNvCxnSpPr>
          <p:nvPr/>
        </p:nvCxnSpPr>
        <p:spPr>
          <a:xfrm>
            <a:off x="4840014" y="2153947"/>
            <a:ext cx="0" cy="339927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718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D99E59-0EEE-1413-67FE-BB31501CF00E}"/>
              </a:ext>
            </a:extLst>
          </p:cNvPr>
          <p:cNvSpPr>
            <a:spLocks noGrp="1"/>
          </p:cNvSpPr>
          <p:nvPr>
            <p:ph type="title"/>
          </p:nvPr>
        </p:nvSpPr>
        <p:spPr>
          <a:xfrm>
            <a:off x="1184223" y="890390"/>
            <a:ext cx="9803567" cy="1169556"/>
          </a:xfrm>
        </p:spPr>
        <p:txBody>
          <a:bodyPr>
            <a:noAutofit/>
          </a:bodyPr>
          <a:lstStyle/>
          <a:p>
            <a:r>
              <a:rPr lang="es-MX" sz="4400" dirty="0"/>
              <a:t>¿Puedes liquidar deudas </a:t>
            </a:r>
            <a:br>
              <a:rPr lang="es-MX" sz="4400" dirty="0"/>
            </a:br>
            <a:r>
              <a:rPr lang="es-MX" sz="4400" dirty="0"/>
              <a:t>mientras ahorras para el futuro? </a:t>
            </a:r>
          </a:p>
        </p:txBody>
      </p:sp>
      <p:sp>
        <p:nvSpPr>
          <p:cNvPr id="7" name="Content Placeholder 6">
            <a:extLst>
              <a:ext uri="{FF2B5EF4-FFF2-40B4-BE49-F238E27FC236}">
                <a16:creationId xmlns:a16="http://schemas.microsoft.com/office/drawing/2014/main" id="{8E72ED49-F274-B6ED-B137-0FD8EC89E97A}"/>
              </a:ext>
            </a:extLst>
          </p:cNvPr>
          <p:cNvSpPr>
            <a:spLocks noGrp="1"/>
          </p:cNvSpPr>
          <p:nvPr>
            <p:ph idx="1"/>
          </p:nvPr>
        </p:nvSpPr>
        <p:spPr>
          <a:xfrm>
            <a:off x="1492451" y="2344779"/>
            <a:ext cx="4603549" cy="3770787"/>
          </a:xfrm>
        </p:spPr>
        <p:txBody>
          <a:bodyPr>
            <a:normAutofit/>
          </a:bodyPr>
          <a:lstStyle/>
          <a:p>
            <a:pPr marL="0" indent="0">
              <a:buNone/>
            </a:pPr>
            <a:r>
              <a:rPr lang="es-MX" b="1"/>
              <a:t>Un método: </a:t>
            </a:r>
          </a:p>
          <a:p>
            <a:r>
              <a:rPr lang="es-MX"/>
              <a:t>Usa el dinero que ahorras en otras categorías para deudas y ahorros</a:t>
            </a:r>
          </a:p>
          <a:p>
            <a:r>
              <a:rPr lang="es-MX"/>
              <a:t>Crea un fondo de emergencia primero</a:t>
            </a:r>
          </a:p>
          <a:p>
            <a:r>
              <a:rPr lang="es-MX"/>
              <a:t>Comienza a ahorrar para el retiro al mismo tiempo, aun si ahorras poco </a:t>
            </a:r>
          </a:p>
          <a:p>
            <a:r>
              <a:rPr lang="es-MX"/>
              <a:t>Enfócate en pagar la deuda</a:t>
            </a:r>
          </a:p>
          <a:p>
            <a:endParaRPr lang="en-US" dirty="0"/>
          </a:p>
          <a:p>
            <a:pPr marL="0" indent="0">
              <a:buNone/>
            </a:pPr>
            <a:r>
              <a:rPr lang="es-MX"/>
              <a:t>Cuando ya no tengas deudas, decide </a:t>
            </a:r>
            <a:br>
              <a:rPr lang="es-MX"/>
            </a:br>
            <a:r>
              <a:rPr lang="es-MX"/>
              <a:t>qué hacer con el dinero “extra”  </a:t>
            </a:r>
          </a:p>
        </p:txBody>
      </p:sp>
      <p:pic>
        <p:nvPicPr>
          <p:cNvPr id="10" name="Graphic 9">
            <a:extLst>
              <a:ext uri="{FF2B5EF4-FFF2-40B4-BE49-F238E27FC236}">
                <a16:creationId xmlns:a16="http://schemas.microsoft.com/office/drawing/2014/main" id="{3D02811D-1AC3-B70D-A1BB-221CFB360D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57556" y="2344779"/>
            <a:ext cx="3587092" cy="3587092"/>
          </a:xfrm>
          <a:prstGeom prst="rect">
            <a:avLst/>
          </a:prstGeom>
        </p:spPr>
      </p:pic>
    </p:spTree>
    <p:extLst>
      <p:ext uri="{BB962C8B-B14F-4D97-AF65-F5344CB8AC3E}">
        <p14:creationId xmlns:p14="http://schemas.microsoft.com/office/powerpoint/2010/main" val="412093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1F2D659-404E-1BDD-13FD-A9A41E065859}"/>
              </a:ext>
            </a:extLst>
          </p:cNvPr>
          <p:cNvSpPr txBox="1">
            <a:spLocks/>
          </p:cNvSpPr>
          <p:nvPr/>
        </p:nvSpPr>
        <p:spPr>
          <a:xfrm>
            <a:off x="1492450" y="1086102"/>
            <a:ext cx="9199178" cy="595493"/>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sz="4400"/>
              <a:t>Crédito</a:t>
            </a:r>
          </a:p>
        </p:txBody>
      </p:sp>
      <p:cxnSp>
        <p:nvCxnSpPr>
          <p:cNvPr id="31" name="Straight Connector 30">
            <a:extLst>
              <a:ext uri="{FF2B5EF4-FFF2-40B4-BE49-F238E27FC236}">
                <a16:creationId xmlns:a16="http://schemas.microsoft.com/office/drawing/2014/main" id="{D6C3667C-CA4F-CBC0-D0C6-60FE35EE6D3B}"/>
              </a:ext>
              <a:ext uri="{C183D7F6-B498-43B3-948B-1728B52AA6E4}">
                <adec:decorative xmlns:adec="http://schemas.microsoft.com/office/drawing/2017/decorative" val="1"/>
              </a:ext>
            </a:extLst>
          </p:cNvPr>
          <p:cNvCxnSpPr>
            <a:cxnSpLocks/>
          </p:cNvCxnSpPr>
          <p:nvPr/>
        </p:nvCxnSpPr>
        <p:spPr>
          <a:xfrm>
            <a:off x="6092039" y="2471517"/>
            <a:ext cx="0" cy="2357101"/>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7805CEE-4A45-B2B8-3598-07974A868E31}"/>
              </a:ext>
            </a:extLst>
          </p:cNvPr>
          <p:cNvSpPr txBox="1"/>
          <p:nvPr/>
        </p:nvSpPr>
        <p:spPr>
          <a:xfrm>
            <a:off x="2446817" y="2604049"/>
            <a:ext cx="2248745" cy="338554"/>
          </a:xfrm>
          <a:prstGeom prst="rect">
            <a:avLst/>
          </a:prstGeom>
          <a:noFill/>
          <a:ln>
            <a:noFill/>
          </a:ln>
        </p:spPr>
        <p:txBody>
          <a:bodyPr wrap="square" lIns="0" tIns="0" rIns="0" bIns="0" rtlCol="0" anchor="t" anchorCtr="0">
            <a:spAutoFit/>
          </a:bodyPr>
          <a:lstStyle/>
          <a:p>
            <a:r>
              <a:rPr lang="es-MX" sz="2200" b="1">
                <a:solidFill>
                  <a:schemeClr val="accent2"/>
                </a:solidFill>
              </a:rPr>
              <a:t>Crédito</a:t>
            </a:r>
          </a:p>
        </p:txBody>
      </p:sp>
      <p:pic>
        <p:nvPicPr>
          <p:cNvPr id="38" name="Picture 37">
            <a:extLst>
              <a:ext uri="{FF2B5EF4-FFF2-40B4-BE49-F238E27FC236}">
                <a16:creationId xmlns:a16="http://schemas.microsoft.com/office/drawing/2014/main" id="{DCF9A22B-76DA-5E5B-C503-DC946A498F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9220" y="2494089"/>
            <a:ext cx="898678" cy="898678"/>
          </a:xfrm>
          <a:prstGeom prst="rect">
            <a:avLst/>
          </a:prstGeom>
        </p:spPr>
      </p:pic>
      <p:sp>
        <p:nvSpPr>
          <p:cNvPr id="47" name="TextBox 46">
            <a:extLst>
              <a:ext uri="{FF2B5EF4-FFF2-40B4-BE49-F238E27FC236}">
                <a16:creationId xmlns:a16="http://schemas.microsoft.com/office/drawing/2014/main" id="{05186AB0-F3F9-1BB9-9695-D98E2B4C33D3}"/>
              </a:ext>
            </a:extLst>
          </p:cNvPr>
          <p:cNvSpPr txBox="1"/>
          <p:nvPr/>
        </p:nvSpPr>
        <p:spPr>
          <a:xfrm>
            <a:off x="2419923" y="2967335"/>
            <a:ext cx="3014866" cy="923330"/>
          </a:xfrm>
          <a:prstGeom prst="rect">
            <a:avLst/>
          </a:prstGeom>
          <a:noFill/>
        </p:spPr>
        <p:txBody>
          <a:bodyPr wrap="square">
            <a:spAutoFit/>
          </a:bodyPr>
          <a:lstStyle/>
          <a:p>
            <a:r>
              <a:rPr lang="es-MX">
                <a:solidFill>
                  <a:schemeClr val="bg1"/>
                </a:solidFill>
              </a:rPr>
              <a:t>Tu capacidad de obtener bienes y servicios antes de pagar por ellos.</a:t>
            </a:r>
          </a:p>
        </p:txBody>
      </p:sp>
      <p:sp>
        <p:nvSpPr>
          <p:cNvPr id="48" name="TextBox 47">
            <a:extLst>
              <a:ext uri="{FF2B5EF4-FFF2-40B4-BE49-F238E27FC236}">
                <a16:creationId xmlns:a16="http://schemas.microsoft.com/office/drawing/2014/main" id="{085B5461-E818-8E16-31DF-932F805183EE}"/>
              </a:ext>
            </a:extLst>
          </p:cNvPr>
          <p:cNvSpPr txBox="1"/>
          <p:nvPr/>
        </p:nvSpPr>
        <p:spPr>
          <a:xfrm>
            <a:off x="7995136" y="2604049"/>
            <a:ext cx="2957644" cy="338554"/>
          </a:xfrm>
          <a:prstGeom prst="rect">
            <a:avLst/>
          </a:prstGeom>
          <a:noFill/>
          <a:ln>
            <a:noFill/>
          </a:ln>
        </p:spPr>
        <p:txBody>
          <a:bodyPr wrap="square" lIns="0" tIns="0" rIns="0" bIns="0" rtlCol="0" anchor="t" anchorCtr="0">
            <a:spAutoFit/>
          </a:bodyPr>
          <a:lstStyle/>
          <a:p>
            <a:r>
              <a:rPr lang="es-MX" sz="2200" b="1" dirty="0">
                <a:solidFill>
                  <a:schemeClr val="accent2"/>
                </a:solidFill>
              </a:rPr>
              <a:t>Puntuación de crédito</a:t>
            </a:r>
          </a:p>
        </p:txBody>
      </p:sp>
      <p:sp>
        <p:nvSpPr>
          <p:cNvPr id="50" name="TextBox 49">
            <a:extLst>
              <a:ext uri="{FF2B5EF4-FFF2-40B4-BE49-F238E27FC236}">
                <a16:creationId xmlns:a16="http://schemas.microsoft.com/office/drawing/2014/main" id="{306CEC77-9463-267E-B577-05DFE6DC7201}"/>
              </a:ext>
            </a:extLst>
          </p:cNvPr>
          <p:cNvSpPr txBox="1"/>
          <p:nvPr/>
        </p:nvSpPr>
        <p:spPr>
          <a:xfrm>
            <a:off x="7954794" y="2967335"/>
            <a:ext cx="3270917" cy="1477328"/>
          </a:xfrm>
          <a:prstGeom prst="rect">
            <a:avLst/>
          </a:prstGeom>
          <a:noFill/>
        </p:spPr>
        <p:txBody>
          <a:bodyPr wrap="square">
            <a:spAutoFit/>
          </a:bodyPr>
          <a:lstStyle/>
          <a:p>
            <a:r>
              <a:rPr lang="es-MX" dirty="0">
                <a:solidFill>
                  <a:schemeClr val="bg1"/>
                </a:solidFill>
              </a:rPr>
              <a:t>El número de tres dígitos (generalmente entre 300 y 850) que ayuda a representar tu “capacidad crediticia”, o la probabilidad de que pagues.</a:t>
            </a:r>
          </a:p>
        </p:txBody>
      </p:sp>
      <p:grpSp>
        <p:nvGrpSpPr>
          <p:cNvPr id="56" name="Group 55">
            <a:extLst>
              <a:ext uri="{FF2B5EF4-FFF2-40B4-BE49-F238E27FC236}">
                <a16:creationId xmlns:a16="http://schemas.microsoft.com/office/drawing/2014/main" id="{6FBD5661-4C3D-88A0-5AF2-B78947FE0699}"/>
              </a:ext>
            </a:extLst>
          </p:cNvPr>
          <p:cNvGrpSpPr/>
          <p:nvPr/>
        </p:nvGrpSpPr>
        <p:grpSpPr>
          <a:xfrm>
            <a:off x="6787539" y="2601665"/>
            <a:ext cx="898678" cy="898678"/>
            <a:chOff x="6787539" y="2338467"/>
            <a:chExt cx="898678" cy="898678"/>
          </a:xfrm>
        </p:grpSpPr>
        <p:pic>
          <p:nvPicPr>
            <p:cNvPr id="49" name="Picture 48">
              <a:extLst>
                <a:ext uri="{FF2B5EF4-FFF2-40B4-BE49-F238E27FC236}">
                  <a16:creationId xmlns:a16="http://schemas.microsoft.com/office/drawing/2014/main" id="{BE6D7B07-D2BE-FACE-A585-1CE8ED5384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87539" y="2338467"/>
              <a:ext cx="898678" cy="898678"/>
            </a:xfrm>
            <a:prstGeom prst="rect">
              <a:avLst/>
            </a:prstGeom>
          </p:spPr>
        </p:pic>
        <p:sp>
          <p:nvSpPr>
            <p:cNvPr id="55" name="TextBox 54">
              <a:extLst>
                <a:ext uri="{FF2B5EF4-FFF2-40B4-BE49-F238E27FC236}">
                  <a16:creationId xmlns:a16="http://schemas.microsoft.com/office/drawing/2014/main" id="{5B6A918E-0585-57B8-46C9-A768EDAF830D}"/>
                </a:ext>
              </a:extLst>
            </p:cNvPr>
            <p:cNvSpPr txBox="1"/>
            <p:nvPr/>
          </p:nvSpPr>
          <p:spPr>
            <a:xfrm>
              <a:off x="7048966" y="2448427"/>
              <a:ext cx="561389" cy="215444"/>
            </a:xfrm>
            <a:prstGeom prst="rect">
              <a:avLst/>
            </a:prstGeom>
            <a:noFill/>
            <a:ln>
              <a:noFill/>
            </a:ln>
          </p:spPr>
          <p:txBody>
            <a:bodyPr wrap="square" lIns="0" tIns="0" rIns="0" bIns="0" rtlCol="0" anchor="t" anchorCtr="0">
              <a:spAutoFit/>
            </a:bodyPr>
            <a:lstStyle/>
            <a:p>
              <a:r>
                <a:rPr lang="es-MX" sz="1400" b="1">
                  <a:solidFill>
                    <a:schemeClr val="accent2"/>
                  </a:solidFill>
                </a:rPr>
                <a:t>700</a:t>
              </a:r>
            </a:p>
          </p:txBody>
        </p:sp>
      </p:grpSp>
    </p:spTree>
    <p:extLst>
      <p:ext uri="{BB962C8B-B14F-4D97-AF65-F5344CB8AC3E}">
        <p14:creationId xmlns:p14="http://schemas.microsoft.com/office/powerpoint/2010/main" val="2780008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1CB5B-4B32-8EB1-6069-DC321807902C}"/>
              </a:ext>
            </a:extLst>
          </p:cNvPr>
          <p:cNvSpPr>
            <a:spLocks noGrp="1"/>
          </p:cNvSpPr>
          <p:nvPr>
            <p:ph type="title"/>
          </p:nvPr>
        </p:nvSpPr>
        <p:spPr>
          <a:xfrm>
            <a:off x="1492450" y="449986"/>
            <a:ext cx="9199178" cy="595493"/>
          </a:xfrm>
        </p:spPr>
        <p:txBody>
          <a:bodyPr>
            <a:noAutofit/>
          </a:bodyPr>
          <a:lstStyle/>
          <a:p>
            <a:r>
              <a:rPr lang="es-MX" sz="4400" dirty="0"/>
              <a:t>¿Qué es una buena</a:t>
            </a:r>
            <a:br>
              <a:rPr lang="es-MX" sz="4400" dirty="0"/>
            </a:br>
            <a:r>
              <a:rPr lang="es-MX" sz="4400" dirty="0"/>
              <a:t>puntuación de crédito?</a:t>
            </a:r>
          </a:p>
        </p:txBody>
      </p:sp>
      <p:sp>
        <p:nvSpPr>
          <p:cNvPr id="4" name="TextBox 3">
            <a:extLst>
              <a:ext uri="{FF2B5EF4-FFF2-40B4-BE49-F238E27FC236}">
                <a16:creationId xmlns:a16="http://schemas.microsoft.com/office/drawing/2014/main" id="{BE1D96EA-6257-7FE2-A81C-61F938F0D41A}"/>
              </a:ext>
            </a:extLst>
          </p:cNvPr>
          <p:cNvSpPr txBox="1"/>
          <p:nvPr/>
        </p:nvSpPr>
        <p:spPr>
          <a:xfrm>
            <a:off x="3044039" y="1788938"/>
            <a:ext cx="6096000" cy="400110"/>
          </a:xfrm>
          <a:prstGeom prst="rect">
            <a:avLst/>
          </a:prstGeom>
          <a:noFill/>
        </p:spPr>
        <p:txBody>
          <a:bodyPr wrap="square">
            <a:spAutoFit/>
          </a:bodyPr>
          <a:lstStyle/>
          <a:p>
            <a:pPr algn="ctr"/>
            <a:r>
              <a:rPr lang="es-MX" sz="2000" b="1" dirty="0">
                <a:solidFill>
                  <a:srgbClr val="6ECFB2"/>
                </a:solidFill>
                <a:latin typeface="Arial" panose="020B0604020202020204" pitchFamily="34" charset="0"/>
                <a:cs typeface="Arial" panose="020B0604020202020204" pitchFamily="34" charset="0"/>
              </a:rPr>
              <a:t>700 o más se considera generalmente buena</a:t>
            </a:r>
          </a:p>
        </p:txBody>
      </p:sp>
      <p:pic>
        <p:nvPicPr>
          <p:cNvPr id="17" name="Picture 16" descr="A speedometer with numbers and a needle&#10;&#10;Description automatically generated">
            <a:extLst>
              <a:ext uri="{FF2B5EF4-FFF2-40B4-BE49-F238E27FC236}">
                <a16:creationId xmlns:a16="http://schemas.microsoft.com/office/drawing/2014/main" id="{52136918-275B-1243-D39C-FEA9B955C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839" y="1867487"/>
            <a:ext cx="7772400" cy="5029200"/>
          </a:xfrm>
          <a:prstGeom prst="rect">
            <a:avLst/>
          </a:prstGeom>
        </p:spPr>
      </p:pic>
    </p:spTree>
    <p:extLst>
      <p:ext uri="{BB962C8B-B14F-4D97-AF65-F5344CB8AC3E}">
        <p14:creationId xmlns:p14="http://schemas.microsoft.com/office/powerpoint/2010/main" val="685537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D99E59-0EEE-1413-67FE-BB31501CF00E}"/>
              </a:ext>
            </a:extLst>
          </p:cNvPr>
          <p:cNvSpPr>
            <a:spLocks noGrp="1"/>
          </p:cNvSpPr>
          <p:nvPr>
            <p:ph type="title"/>
          </p:nvPr>
        </p:nvSpPr>
        <p:spPr>
          <a:xfrm>
            <a:off x="777693" y="517827"/>
            <a:ext cx="10724323" cy="953853"/>
          </a:xfrm>
        </p:spPr>
        <p:txBody>
          <a:bodyPr>
            <a:normAutofit fontScale="90000"/>
          </a:bodyPr>
          <a:lstStyle/>
          <a:p>
            <a:pPr algn="l"/>
            <a:r>
              <a:rPr lang="es-MX" sz="4400" dirty="0"/>
              <a:t>¿Qué implica una puntuación de crédito? </a:t>
            </a:r>
          </a:p>
        </p:txBody>
      </p:sp>
      <p:sp>
        <p:nvSpPr>
          <p:cNvPr id="13" name="TextBox 12">
            <a:extLst>
              <a:ext uri="{FF2B5EF4-FFF2-40B4-BE49-F238E27FC236}">
                <a16:creationId xmlns:a16="http://schemas.microsoft.com/office/drawing/2014/main" id="{5821781C-410E-D37E-8763-9E7E7A18FADE}"/>
              </a:ext>
            </a:extLst>
          </p:cNvPr>
          <p:cNvSpPr txBox="1"/>
          <p:nvPr/>
        </p:nvSpPr>
        <p:spPr>
          <a:xfrm>
            <a:off x="2878112" y="1077746"/>
            <a:ext cx="6158888" cy="646331"/>
          </a:xfrm>
          <a:prstGeom prst="rect">
            <a:avLst/>
          </a:prstGeom>
          <a:noFill/>
        </p:spPr>
        <p:txBody>
          <a:bodyPr wrap="square" rtlCol="0">
            <a:spAutoFit/>
          </a:bodyPr>
          <a:lstStyle/>
          <a:p>
            <a:pPr algn="ctr"/>
            <a:r>
              <a:rPr lang="es-MX" sz="3600" b="1" dirty="0"/>
              <a:t>Los 5 factores principales</a:t>
            </a:r>
          </a:p>
        </p:txBody>
      </p:sp>
      <p:graphicFrame>
        <p:nvGraphicFramePr>
          <p:cNvPr id="5" name="Chart 4">
            <a:extLst>
              <a:ext uri="{FF2B5EF4-FFF2-40B4-BE49-F238E27FC236}">
                <a16:creationId xmlns:a16="http://schemas.microsoft.com/office/drawing/2014/main" id="{AFD2ACC5-DC5F-5230-2713-4CB0AE50214E}"/>
              </a:ext>
            </a:extLst>
          </p:cNvPr>
          <p:cNvGraphicFramePr/>
          <p:nvPr>
            <p:extLst>
              <p:ext uri="{D42A27DB-BD31-4B8C-83A1-F6EECF244321}">
                <p14:modId xmlns:p14="http://schemas.microsoft.com/office/powerpoint/2010/main" val="178287889"/>
              </p:ext>
            </p:extLst>
          </p:nvPr>
        </p:nvGraphicFramePr>
        <p:xfrm>
          <a:off x="3119098" y="2097740"/>
          <a:ext cx="5917902" cy="4261423"/>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1">
            <a:extLst>
              <a:ext uri="{FF2B5EF4-FFF2-40B4-BE49-F238E27FC236}">
                <a16:creationId xmlns:a16="http://schemas.microsoft.com/office/drawing/2014/main" id="{B148A2FC-3852-D590-6893-3A31736F1E9F}"/>
              </a:ext>
            </a:extLst>
          </p:cNvPr>
          <p:cNvSpPr txBox="1">
            <a:spLocks/>
          </p:cNvSpPr>
          <p:nvPr/>
        </p:nvSpPr>
        <p:spPr>
          <a:xfrm>
            <a:off x="2559254" y="2071968"/>
            <a:ext cx="1590504"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sz="3600" dirty="0">
                <a:solidFill>
                  <a:schemeClr val="tx1"/>
                </a:solidFill>
              </a:rPr>
              <a:t>30 %</a:t>
            </a:r>
          </a:p>
        </p:txBody>
      </p:sp>
      <p:sp>
        <p:nvSpPr>
          <p:cNvPr id="12" name="Content Placeholder 5">
            <a:extLst>
              <a:ext uri="{FF2B5EF4-FFF2-40B4-BE49-F238E27FC236}">
                <a16:creationId xmlns:a16="http://schemas.microsoft.com/office/drawing/2014/main" id="{BDED95BA-83F8-B7D0-9DB9-E5FBFBA82E8F}"/>
              </a:ext>
            </a:extLst>
          </p:cNvPr>
          <p:cNvSpPr txBox="1">
            <a:spLocks/>
          </p:cNvSpPr>
          <p:nvPr/>
        </p:nvSpPr>
        <p:spPr>
          <a:xfrm>
            <a:off x="2499683" y="2644208"/>
            <a:ext cx="1619706" cy="1189091"/>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b="1" dirty="0"/>
              <a:t>Cantidades adeudadas</a:t>
            </a:r>
          </a:p>
        </p:txBody>
      </p:sp>
      <p:sp>
        <p:nvSpPr>
          <p:cNvPr id="14" name="Title 11">
            <a:extLst>
              <a:ext uri="{FF2B5EF4-FFF2-40B4-BE49-F238E27FC236}">
                <a16:creationId xmlns:a16="http://schemas.microsoft.com/office/drawing/2014/main" id="{4D98FDCC-807B-1896-26DB-9547440435D4}"/>
              </a:ext>
            </a:extLst>
          </p:cNvPr>
          <p:cNvSpPr txBox="1">
            <a:spLocks/>
          </p:cNvSpPr>
          <p:nvPr/>
        </p:nvSpPr>
        <p:spPr>
          <a:xfrm>
            <a:off x="2723364" y="5224802"/>
            <a:ext cx="1590504"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sz="3600">
                <a:solidFill>
                  <a:schemeClr val="tx2"/>
                </a:solidFill>
              </a:rPr>
              <a:t>35 %</a:t>
            </a:r>
          </a:p>
        </p:txBody>
      </p:sp>
      <p:sp>
        <p:nvSpPr>
          <p:cNvPr id="15" name="Content Placeholder 5">
            <a:extLst>
              <a:ext uri="{FF2B5EF4-FFF2-40B4-BE49-F238E27FC236}">
                <a16:creationId xmlns:a16="http://schemas.microsoft.com/office/drawing/2014/main" id="{8496362D-339A-E028-8158-42CE4C79F445}"/>
              </a:ext>
            </a:extLst>
          </p:cNvPr>
          <p:cNvSpPr txBox="1">
            <a:spLocks/>
          </p:cNvSpPr>
          <p:nvPr/>
        </p:nvSpPr>
        <p:spPr>
          <a:xfrm>
            <a:off x="2708763" y="5797042"/>
            <a:ext cx="1619706" cy="1189091"/>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b="1" dirty="0">
                <a:solidFill>
                  <a:schemeClr val="tx2"/>
                </a:solidFill>
              </a:rPr>
              <a:t>Historial</a:t>
            </a:r>
            <a:br>
              <a:rPr lang="es-MX" b="1" dirty="0">
                <a:solidFill>
                  <a:schemeClr val="tx2"/>
                </a:solidFill>
              </a:rPr>
            </a:br>
            <a:r>
              <a:rPr lang="es-MX" b="1" dirty="0">
                <a:solidFill>
                  <a:schemeClr val="tx2"/>
                </a:solidFill>
              </a:rPr>
              <a:t>de pagos</a:t>
            </a:r>
          </a:p>
        </p:txBody>
      </p:sp>
      <p:sp>
        <p:nvSpPr>
          <p:cNvPr id="16" name="Title 11">
            <a:extLst>
              <a:ext uri="{FF2B5EF4-FFF2-40B4-BE49-F238E27FC236}">
                <a16:creationId xmlns:a16="http://schemas.microsoft.com/office/drawing/2014/main" id="{DACC8012-E31F-A374-9877-CC849FBDC4AC}"/>
              </a:ext>
            </a:extLst>
          </p:cNvPr>
          <p:cNvSpPr txBox="1">
            <a:spLocks/>
          </p:cNvSpPr>
          <p:nvPr/>
        </p:nvSpPr>
        <p:spPr>
          <a:xfrm>
            <a:off x="7713597" y="1828246"/>
            <a:ext cx="1590504"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sz="3600">
                <a:solidFill>
                  <a:srgbClr val="8CC8E9"/>
                </a:solidFill>
              </a:rPr>
              <a:t>10 %</a:t>
            </a:r>
          </a:p>
        </p:txBody>
      </p:sp>
      <p:sp>
        <p:nvSpPr>
          <p:cNvPr id="17" name="Content Placeholder 5">
            <a:extLst>
              <a:ext uri="{FF2B5EF4-FFF2-40B4-BE49-F238E27FC236}">
                <a16:creationId xmlns:a16="http://schemas.microsoft.com/office/drawing/2014/main" id="{C327DE25-EC6C-016D-B544-76739C391000}"/>
              </a:ext>
            </a:extLst>
          </p:cNvPr>
          <p:cNvSpPr txBox="1">
            <a:spLocks/>
          </p:cNvSpPr>
          <p:nvPr/>
        </p:nvSpPr>
        <p:spPr>
          <a:xfrm>
            <a:off x="7698996" y="2400486"/>
            <a:ext cx="1619706" cy="1189091"/>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b="1">
                <a:solidFill>
                  <a:srgbClr val="8CC8E9"/>
                </a:solidFill>
              </a:rPr>
              <a:t>Nuevo</a:t>
            </a:r>
            <a:br>
              <a:rPr lang="es-MX" b="1">
                <a:solidFill>
                  <a:srgbClr val="8CC8E9"/>
                </a:solidFill>
              </a:rPr>
            </a:br>
            <a:r>
              <a:rPr lang="es-MX" b="1">
                <a:solidFill>
                  <a:srgbClr val="8CC8E9"/>
                </a:solidFill>
              </a:rPr>
              <a:t>crédito</a:t>
            </a:r>
          </a:p>
        </p:txBody>
      </p:sp>
      <p:sp>
        <p:nvSpPr>
          <p:cNvPr id="18" name="Title 11">
            <a:extLst>
              <a:ext uri="{FF2B5EF4-FFF2-40B4-BE49-F238E27FC236}">
                <a16:creationId xmlns:a16="http://schemas.microsoft.com/office/drawing/2014/main" id="{48B6EEDF-FA79-6615-1442-8E497E576751}"/>
              </a:ext>
            </a:extLst>
          </p:cNvPr>
          <p:cNvSpPr txBox="1">
            <a:spLocks/>
          </p:cNvSpPr>
          <p:nvPr/>
        </p:nvSpPr>
        <p:spPr>
          <a:xfrm>
            <a:off x="7949479" y="5241567"/>
            <a:ext cx="1590504"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sz="3600" dirty="0">
                <a:solidFill>
                  <a:schemeClr val="bg2">
                    <a:lumMod val="75000"/>
                  </a:schemeClr>
                </a:solidFill>
              </a:rPr>
              <a:t>10 %</a:t>
            </a:r>
          </a:p>
        </p:txBody>
      </p:sp>
      <p:sp>
        <p:nvSpPr>
          <p:cNvPr id="19" name="Content Placeholder 5">
            <a:extLst>
              <a:ext uri="{FF2B5EF4-FFF2-40B4-BE49-F238E27FC236}">
                <a16:creationId xmlns:a16="http://schemas.microsoft.com/office/drawing/2014/main" id="{4BA8D357-7534-0DBB-1128-22F6F7188CC0}"/>
              </a:ext>
            </a:extLst>
          </p:cNvPr>
          <p:cNvSpPr txBox="1">
            <a:spLocks/>
          </p:cNvSpPr>
          <p:nvPr/>
        </p:nvSpPr>
        <p:spPr>
          <a:xfrm>
            <a:off x="7934878" y="5813807"/>
            <a:ext cx="1619706" cy="1189091"/>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b="1" dirty="0">
                <a:solidFill>
                  <a:schemeClr val="bg2">
                    <a:lumMod val="75000"/>
                  </a:schemeClr>
                </a:solidFill>
              </a:rPr>
              <a:t>Combinación</a:t>
            </a:r>
            <a:br>
              <a:rPr lang="es-MX" b="1" dirty="0">
                <a:solidFill>
                  <a:schemeClr val="bg2">
                    <a:lumMod val="75000"/>
                  </a:schemeClr>
                </a:solidFill>
              </a:rPr>
            </a:br>
            <a:r>
              <a:rPr lang="es-MX" b="1" dirty="0">
                <a:solidFill>
                  <a:schemeClr val="bg2">
                    <a:lumMod val="75000"/>
                  </a:schemeClr>
                </a:solidFill>
              </a:rPr>
              <a:t>de crédito</a:t>
            </a:r>
          </a:p>
        </p:txBody>
      </p:sp>
      <p:sp>
        <p:nvSpPr>
          <p:cNvPr id="20" name="Title 11">
            <a:extLst>
              <a:ext uri="{FF2B5EF4-FFF2-40B4-BE49-F238E27FC236}">
                <a16:creationId xmlns:a16="http://schemas.microsoft.com/office/drawing/2014/main" id="{29872D61-D583-46EE-0F15-08F9EA00D5F2}"/>
              </a:ext>
            </a:extLst>
          </p:cNvPr>
          <p:cNvSpPr txBox="1">
            <a:spLocks/>
          </p:cNvSpPr>
          <p:nvPr/>
        </p:nvSpPr>
        <p:spPr>
          <a:xfrm>
            <a:off x="8426568" y="3673291"/>
            <a:ext cx="1865430"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sz="3600">
                <a:solidFill>
                  <a:srgbClr val="1F74DB"/>
                </a:solidFill>
              </a:rPr>
              <a:t>15 %</a:t>
            </a:r>
          </a:p>
        </p:txBody>
      </p:sp>
      <p:sp>
        <p:nvSpPr>
          <p:cNvPr id="21" name="Content Placeholder 5">
            <a:extLst>
              <a:ext uri="{FF2B5EF4-FFF2-40B4-BE49-F238E27FC236}">
                <a16:creationId xmlns:a16="http://schemas.microsoft.com/office/drawing/2014/main" id="{DCA469DC-10C3-BBF6-4E77-F6BAD7043062}"/>
              </a:ext>
            </a:extLst>
          </p:cNvPr>
          <p:cNvSpPr txBox="1">
            <a:spLocks/>
          </p:cNvSpPr>
          <p:nvPr/>
        </p:nvSpPr>
        <p:spPr>
          <a:xfrm>
            <a:off x="8426567" y="4245531"/>
            <a:ext cx="1865432" cy="1189091"/>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b="1">
                <a:solidFill>
                  <a:srgbClr val="1F74DB"/>
                </a:solidFill>
              </a:rPr>
              <a:t>Tiempo de historial crediticio</a:t>
            </a:r>
          </a:p>
        </p:txBody>
      </p:sp>
      <p:sp>
        <p:nvSpPr>
          <p:cNvPr id="22" name="TextBox 21">
            <a:extLst>
              <a:ext uri="{FF2B5EF4-FFF2-40B4-BE49-F238E27FC236}">
                <a16:creationId xmlns:a16="http://schemas.microsoft.com/office/drawing/2014/main" id="{BED116C5-EB1A-412C-557A-C7BC913C40AF}"/>
              </a:ext>
            </a:extLst>
          </p:cNvPr>
          <p:cNvSpPr txBox="1"/>
          <p:nvPr/>
        </p:nvSpPr>
        <p:spPr>
          <a:xfrm>
            <a:off x="4718227" y="3726700"/>
            <a:ext cx="2730224" cy="954107"/>
          </a:xfrm>
          <a:prstGeom prst="rect">
            <a:avLst/>
          </a:prstGeom>
          <a:noFill/>
        </p:spPr>
        <p:txBody>
          <a:bodyPr wrap="square" rtlCol="0">
            <a:spAutoFit/>
          </a:bodyPr>
          <a:lstStyle/>
          <a:p>
            <a:pPr algn="ctr"/>
            <a:r>
              <a:rPr lang="es-MX" sz="2800" dirty="0"/>
              <a:t>PUNTUACIÓN </a:t>
            </a:r>
            <a:r>
              <a:rPr lang="es-MX" sz="2800" b="1" dirty="0"/>
              <a:t>FICO</a:t>
            </a:r>
            <a:r>
              <a:rPr lang="es-MX" sz="2800" b="1" baseline="30000" dirty="0"/>
              <a:t>®</a:t>
            </a:r>
          </a:p>
        </p:txBody>
      </p:sp>
      <p:sp>
        <p:nvSpPr>
          <p:cNvPr id="23" name="Triangle 22">
            <a:extLst>
              <a:ext uri="{FF2B5EF4-FFF2-40B4-BE49-F238E27FC236}">
                <a16:creationId xmlns:a16="http://schemas.microsoft.com/office/drawing/2014/main" id="{6F0928FA-E666-ECC4-9554-31F143EB34D6}"/>
              </a:ext>
            </a:extLst>
          </p:cNvPr>
          <p:cNvSpPr/>
          <p:nvPr/>
        </p:nvSpPr>
        <p:spPr>
          <a:xfrm rot="14155857">
            <a:off x="4067931" y="5295995"/>
            <a:ext cx="511445" cy="44090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CBB3E741-838B-03EA-FFD0-A53806B89BDF}"/>
              </a:ext>
            </a:extLst>
          </p:cNvPr>
          <p:cNvSpPr/>
          <p:nvPr/>
        </p:nvSpPr>
        <p:spPr>
          <a:xfrm rot="18593870">
            <a:off x="4129351" y="2698379"/>
            <a:ext cx="511445" cy="44090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40039E25-C20C-113E-165F-EED7CDC896B2}"/>
              </a:ext>
            </a:extLst>
          </p:cNvPr>
          <p:cNvSpPr/>
          <p:nvPr/>
        </p:nvSpPr>
        <p:spPr>
          <a:xfrm rot="2742186">
            <a:off x="7430179" y="2553337"/>
            <a:ext cx="511445" cy="440901"/>
          </a:xfrm>
          <a:prstGeom prst="triangle">
            <a:avLst/>
          </a:prstGeom>
          <a:solidFill>
            <a:srgbClr val="8CC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BC20ACA1-A237-CAEA-3E0D-47FD6AD583EB}"/>
              </a:ext>
            </a:extLst>
          </p:cNvPr>
          <p:cNvSpPr/>
          <p:nvPr/>
        </p:nvSpPr>
        <p:spPr>
          <a:xfrm rot="8056778">
            <a:off x="7336157" y="5516264"/>
            <a:ext cx="511445" cy="440901"/>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a:extLst>
              <a:ext uri="{FF2B5EF4-FFF2-40B4-BE49-F238E27FC236}">
                <a16:creationId xmlns:a16="http://schemas.microsoft.com/office/drawing/2014/main" id="{3D6AF0DC-1A83-E76C-229A-3C2CE79BD4FE}"/>
              </a:ext>
            </a:extLst>
          </p:cNvPr>
          <p:cNvSpPr/>
          <p:nvPr/>
        </p:nvSpPr>
        <p:spPr>
          <a:xfrm rot="5400000">
            <a:off x="7987003" y="4104194"/>
            <a:ext cx="511445" cy="440901"/>
          </a:xfrm>
          <a:prstGeom prst="triangle">
            <a:avLst/>
          </a:prstGeom>
          <a:solidFill>
            <a:srgbClr val="1F7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7053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389A15-6E41-7376-6A55-146D9BE20A19}"/>
              </a:ext>
            </a:extLst>
          </p:cNvPr>
          <p:cNvSpPr>
            <a:spLocks noGrp="1"/>
          </p:cNvSpPr>
          <p:nvPr>
            <p:ph type="title"/>
          </p:nvPr>
        </p:nvSpPr>
        <p:spPr>
          <a:xfrm>
            <a:off x="1492450" y="1290191"/>
            <a:ext cx="9199178" cy="595493"/>
          </a:xfrm>
        </p:spPr>
        <p:txBody>
          <a:bodyPr>
            <a:noAutofit/>
          </a:bodyPr>
          <a:lstStyle/>
          <a:p>
            <a:r>
              <a:rPr lang="es-MX" sz="4400" dirty="0"/>
              <a:t>Cómo verificar tu</a:t>
            </a:r>
            <a:br>
              <a:rPr lang="es-MX" sz="4400" dirty="0"/>
            </a:br>
            <a:r>
              <a:rPr lang="es-MX" sz="4400" dirty="0"/>
              <a:t>puntuación de crédito</a:t>
            </a:r>
          </a:p>
        </p:txBody>
      </p:sp>
      <p:grpSp>
        <p:nvGrpSpPr>
          <p:cNvPr id="19" name="Group 18">
            <a:extLst>
              <a:ext uri="{FF2B5EF4-FFF2-40B4-BE49-F238E27FC236}">
                <a16:creationId xmlns:a16="http://schemas.microsoft.com/office/drawing/2014/main" id="{01AE1867-0345-7306-8A66-B2874EC2B755}"/>
              </a:ext>
            </a:extLst>
          </p:cNvPr>
          <p:cNvGrpSpPr/>
          <p:nvPr/>
        </p:nvGrpSpPr>
        <p:grpSpPr>
          <a:xfrm>
            <a:off x="1731634" y="2781275"/>
            <a:ext cx="8728732" cy="2357101"/>
            <a:chOff x="1492450" y="2781275"/>
            <a:chExt cx="8728732" cy="2357101"/>
          </a:xfrm>
        </p:grpSpPr>
        <p:sp>
          <p:nvSpPr>
            <p:cNvPr id="8" name="TextBox 7">
              <a:extLst>
                <a:ext uri="{FF2B5EF4-FFF2-40B4-BE49-F238E27FC236}">
                  <a16:creationId xmlns:a16="http://schemas.microsoft.com/office/drawing/2014/main" id="{D2FB4216-1614-9FD7-B029-065F48134A58}"/>
                </a:ext>
              </a:extLst>
            </p:cNvPr>
            <p:cNvSpPr txBox="1"/>
            <p:nvPr/>
          </p:nvSpPr>
          <p:spPr>
            <a:xfrm>
              <a:off x="7949897" y="4260971"/>
              <a:ext cx="2271285" cy="430887"/>
            </a:xfrm>
            <a:prstGeom prst="rect">
              <a:avLst/>
            </a:prstGeom>
            <a:noFill/>
            <a:ln>
              <a:noFill/>
            </a:ln>
          </p:spPr>
          <p:txBody>
            <a:bodyPr wrap="square" lIns="0" tIns="0" rIns="0" bIns="0" rtlCol="0" anchor="t" anchorCtr="0">
              <a:spAutoFit/>
            </a:bodyPr>
            <a:lstStyle/>
            <a:p>
              <a:pPr algn="ctr"/>
              <a:r>
                <a:rPr lang="es-MX" sz="2800" b="1">
                  <a:solidFill>
                    <a:schemeClr val="accent2"/>
                  </a:solidFill>
                </a:rPr>
                <a:t>Acreedores</a:t>
              </a:r>
            </a:p>
          </p:txBody>
        </p:sp>
        <p:sp>
          <p:nvSpPr>
            <p:cNvPr id="9" name="TextBox 8">
              <a:extLst>
                <a:ext uri="{FF2B5EF4-FFF2-40B4-BE49-F238E27FC236}">
                  <a16:creationId xmlns:a16="http://schemas.microsoft.com/office/drawing/2014/main" id="{A2CE381B-436A-61E8-98B7-6BFBF0EA3AC8}"/>
                </a:ext>
              </a:extLst>
            </p:cNvPr>
            <p:cNvSpPr txBox="1"/>
            <p:nvPr/>
          </p:nvSpPr>
          <p:spPr>
            <a:xfrm>
              <a:off x="1492450" y="4263657"/>
              <a:ext cx="2268117" cy="861774"/>
            </a:xfrm>
            <a:prstGeom prst="rect">
              <a:avLst/>
            </a:prstGeom>
            <a:noFill/>
            <a:ln>
              <a:noFill/>
            </a:ln>
          </p:spPr>
          <p:txBody>
            <a:bodyPr wrap="square" lIns="0" tIns="0" rIns="0" bIns="0" rtlCol="0" anchor="t" anchorCtr="0">
              <a:spAutoFit/>
            </a:bodyPr>
            <a:lstStyle/>
            <a:p>
              <a:pPr algn="ctr"/>
              <a:r>
                <a:rPr lang="es-MX" sz="2800" b="1">
                  <a:solidFill>
                    <a:srgbClr val="6ECFB2"/>
                  </a:solidFill>
                  <a:ea typeface="Arial" charset="0"/>
                  <a:cs typeface="Arial" charset="0"/>
                  <a:sym typeface="Calibri"/>
                </a:rPr>
                <a:t>Compañías de tarjetas de crédito</a:t>
              </a:r>
            </a:p>
          </p:txBody>
        </p:sp>
        <p:sp>
          <p:nvSpPr>
            <p:cNvPr id="10" name="TextBox 9">
              <a:extLst>
                <a:ext uri="{FF2B5EF4-FFF2-40B4-BE49-F238E27FC236}">
                  <a16:creationId xmlns:a16="http://schemas.microsoft.com/office/drawing/2014/main" id="{2C47FB96-DB7F-D8A7-080F-E4652A38637A}"/>
                </a:ext>
              </a:extLst>
            </p:cNvPr>
            <p:cNvSpPr txBox="1"/>
            <p:nvPr/>
          </p:nvSpPr>
          <p:spPr>
            <a:xfrm>
              <a:off x="4939050" y="4263657"/>
              <a:ext cx="2268117" cy="430887"/>
            </a:xfrm>
            <a:prstGeom prst="rect">
              <a:avLst/>
            </a:prstGeom>
            <a:noFill/>
            <a:ln>
              <a:noFill/>
            </a:ln>
          </p:spPr>
          <p:txBody>
            <a:bodyPr wrap="square" lIns="0" tIns="0" rIns="0" bIns="0" rtlCol="0" anchor="t" anchorCtr="0">
              <a:spAutoFit/>
            </a:bodyPr>
            <a:lstStyle/>
            <a:p>
              <a:pPr algn="ctr"/>
              <a:r>
                <a:rPr lang="es-MX" sz="2800" b="1">
                  <a:solidFill>
                    <a:schemeClr val="accent2"/>
                  </a:solidFill>
                </a:rPr>
                <a:t>Bancos</a:t>
              </a:r>
            </a:p>
          </p:txBody>
        </p:sp>
        <p:pic>
          <p:nvPicPr>
            <p:cNvPr id="11" name="Picture 10">
              <a:extLst>
                <a:ext uri="{FF2B5EF4-FFF2-40B4-BE49-F238E27FC236}">
                  <a16:creationId xmlns:a16="http://schemas.microsoft.com/office/drawing/2014/main" id="{E894FCE2-1E25-28E8-3BFC-0DEAF12F20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16840" y="2781275"/>
              <a:ext cx="1340904" cy="1340904"/>
            </a:xfrm>
            <a:prstGeom prst="rect">
              <a:avLst/>
            </a:prstGeom>
          </p:spPr>
        </p:pic>
        <p:pic>
          <p:nvPicPr>
            <p:cNvPr id="12" name="Picture 11">
              <a:extLst>
                <a:ext uri="{FF2B5EF4-FFF2-40B4-BE49-F238E27FC236}">
                  <a16:creationId xmlns:a16="http://schemas.microsoft.com/office/drawing/2014/main" id="{9AFFE55A-B81A-A479-EE63-E594388B52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25548" y="2783961"/>
              <a:ext cx="1340904" cy="1340904"/>
            </a:xfrm>
            <a:prstGeom prst="rect">
              <a:avLst/>
            </a:prstGeom>
          </p:spPr>
        </p:pic>
        <p:pic>
          <p:nvPicPr>
            <p:cNvPr id="13" name="Picture 12">
              <a:extLst>
                <a:ext uri="{FF2B5EF4-FFF2-40B4-BE49-F238E27FC236}">
                  <a16:creationId xmlns:a16="http://schemas.microsoft.com/office/drawing/2014/main" id="{F1B96C45-811F-EA8E-C13D-74A031186B3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61687" y="2783961"/>
              <a:ext cx="1340904" cy="1340904"/>
            </a:xfrm>
            <a:prstGeom prst="rect">
              <a:avLst/>
            </a:prstGeom>
          </p:spPr>
        </p:pic>
        <p:cxnSp>
          <p:nvCxnSpPr>
            <p:cNvPr id="17" name="Straight Connector 16">
              <a:extLst>
                <a:ext uri="{FF2B5EF4-FFF2-40B4-BE49-F238E27FC236}">
                  <a16:creationId xmlns:a16="http://schemas.microsoft.com/office/drawing/2014/main" id="{363B501C-4B7E-B2CE-02DC-9225ACD3A648}"/>
                </a:ext>
                <a:ext uri="{C183D7F6-B498-43B3-948B-1728B52AA6E4}">
                  <adec:decorative xmlns:adec="http://schemas.microsoft.com/office/drawing/2017/decorative" val="1"/>
                </a:ext>
              </a:extLst>
            </p:cNvPr>
            <p:cNvCxnSpPr>
              <a:cxnSpLocks/>
            </p:cNvCxnSpPr>
            <p:nvPr/>
          </p:nvCxnSpPr>
          <p:spPr>
            <a:xfrm>
              <a:off x="4397248" y="2781275"/>
              <a:ext cx="0" cy="2357101"/>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76F4075-768B-8D9A-6EB3-8F3864A7FFD4}"/>
                </a:ext>
                <a:ext uri="{C183D7F6-B498-43B3-948B-1728B52AA6E4}">
                  <adec:decorative xmlns:adec="http://schemas.microsoft.com/office/drawing/2017/decorative" val="1"/>
                </a:ext>
              </a:extLst>
            </p:cNvPr>
            <p:cNvCxnSpPr>
              <a:cxnSpLocks/>
            </p:cNvCxnSpPr>
            <p:nvPr/>
          </p:nvCxnSpPr>
          <p:spPr>
            <a:xfrm>
              <a:off x="7621094" y="2781275"/>
              <a:ext cx="0" cy="2357101"/>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3762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D99E59-0EEE-1413-67FE-BB31501CF00E}"/>
              </a:ext>
            </a:extLst>
          </p:cNvPr>
          <p:cNvSpPr>
            <a:spLocks noGrp="1"/>
          </p:cNvSpPr>
          <p:nvPr>
            <p:ph type="title"/>
          </p:nvPr>
        </p:nvSpPr>
        <p:spPr>
          <a:xfrm>
            <a:off x="1492450" y="1025611"/>
            <a:ext cx="9345879" cy="1169556"/>
          </a:xfrm>
        </p:spPr>
        <p:txBody>
          <a:bodyPr>
            <a:noAutofit/>
          </a:bodyPr>
          <a:lstStyle/>
          <a:p>
            <a:r>
              <a:rPr lang="es-MX" sz="4400" dirty="0"/>
              <a:t>Siete formas de aumentar tu puntuación de crédito</a:t>
            </a:r>
          </a:p>
        </p:txBody>
      </p:sp>
      <p:sp>
        <p:nvSpPr>
          <p:cNvPr id="7" name="Content Placeholder 6">
            <a:extLst>
              <a:ext uri="{FF2B5EF4-FFF2-40B4-BE49-F238E27FC236}">
                <a16:creationId xmlns:a16="http://schemas.microsoft.com/office/drawing/2014/main" id="{8E72ED49-F274-B6ED-B137-0FD8EC89E97A}"/>
              </a:ext>
            </a:extLst>
          </p:cNvPr>
          <p:cNvSpPr>
            <a:spLocks noGrp="1"/>
          </p:cNvSpPr>
          <p:nvPr>
            <p:ph idx="1"/>
          </p:nvPr>
        </p:nvSpPr>
        <p:spPr>
          <a:xfrm>
            <a:off x="1492451" y="2509957"/>
            <a:ext cx="5283103" cy="3920399"/>
          </a:xfrm>
        </p:spPr>
        <p:txBody>
          <a:bodyPr>
            <a:normAutofit/>
          </a:bodyPr>
          <a:lstStyle/>
          <a:p>
            <a:pPr marL="342900" indent="-342900">
              <a:buFont typeface="+mj-lt"/>
              <a:buAutoNum type="arabicPeriod"/>
            </a:pPr>
            <a:r>
              <a:rPr lang="es-MX" sz="1800" dirty="0"/>
              <a:t>Revisa tus informes de crédito y disputa errores. </a:t>
            </a:r>
          </a:p>
          <a:p>
            <a:pPr marL="342900" indent="-342900">
              <a:buFont typeface="+mj-lt"/>
              <a:buAutoNum type="arabicPeriod"/>
            </a:pPr>
            <a:r>
              <a:rPr lang="es-MX" sz="1800" dirty="0"/>
              <a:t>Ponte al corriente con pagos vencidos.</a:t>
            </a:r>
          </a:p>
          <a:p>
            <a:pPr marL="342900" indent="-342900">
              <a:buFont typeface="+mj-lt"/>
              <a:buAutoNum type="arabicPeriod"/>
            </a:pPr>
            <a:r>
              <a:rPr lang="es-MX" sz="1800" dirty="0"/>
              <a:t>Mantén bajos los saldos de tarjetas de crédito.</a:t>
            </a:r>
          </a:p>
          <a:p>
            <a:pPr marL="342900" indent="-342900">
              <a:buFont typeface="+mj-lt"/>
              <a:buAutoNum type="arabicPeriod"/>
            </a:pPr>
            <a:r>
              <a:rPr lang="es-MX" sz="1800" dirty="0"/>
              <a:t>Paga tus cuentas a tiempo.</a:t>
            </a:r>
          </a:p>
          <a:p>
            <a:pPr marL="800100" lvl="1" indent="-342900">
              <a:buFont typeface="Arial" panose="020B0604020202020204" pitchFamily="34" charset="0"/>
              <a:buChar char="•"/>
            </a:pPr>
            <a:r>
              <a:rPr lang="es-MX" sz="1800" dirty="0"/>
              <a:t>Establece pagos automáticos de facturas.</a:t>
            </a:r>
          </a:p>
          <a:p>
            <a:pPr marL="800100" lvl="1" indent="-342900">
              <a:buFont typeface="Arial" panose="020B0604020202020204" pitchFamily="34" charset="0"/>
              <a:buChar char="•"/>
            </a:pPr>
            <a:r>
              <a:rPr lang="es-MX" sz="1800" dirty="0"/>
              <a:t>Establece recordatorios de pago.</a:t>
            </a:r>
          </a:p>
          <a:p>
            <a:pPr marL="342900" indent="-342900">
              <a:buFont typeface="+mj-lt"/>
              <a:buAutoNum type="arabicPeriod"/>
            </a:pPr>
            <a:r>
              <a:rPr lang="es-MX" sz="1800" dirty="0"/>
              <a:t>No solicites crédito que no necesitas.</a:t>
            </a:r>
          </a:p>
          <a:p>
            <a:pPr marL="342900" indent="-342900">
              <a:buFont typeface="+mj-lt"/>
              <a:buAutoNum type="arabicPeriod"/>
            </a:pPr>
            <a:r>
              <a:rPr lang="es-MX" sz="1800" dirty="0"/>
              <a:t>No abras varias cuentas al mismo tiempo.</a:t>
            </a:r>
          </a:p>
          <a:p>
            <a:pPr marL="342900" indent="-342900">
              <a:buFont typeface="+mj-lt"/>
              <a:buAutoNum type="arabicPeriod"/>
            </a:pPr>
            <a:r>
              <a:rPr lang="es-MX" sz="1800" dirty="0"/>
              <a:t>Usa una variedad de créditos.</a:t>
            </a:r>
          </a:p>
        </p:txBody>
      </p:sp>
      <p:pic>
        <p:nvPicPr>
          <p:cNvPr id="10" name="Graphic 9">
            <a:extLst>
              <a:ext uri="{FF2B5EF4-FFF2-40B4-BE49-F238E27FC236}">
                <a16:creationId xmlns:a16="http://schemas.microsoft.com/office/drawing/2014/main" id="{3D02811D-1AC3-B70D-A1BB-221CFB360D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76874" y="2154826"/>
            <a:ext cx="3792916" cy="3792916"/>
          </a:xfrm>
          <a:prstGeom prst="rect">
            <a:avLst/>
          </a:prstGeom>
        </p:spPr>
      </p:pic>
    </p:spTree>
    <p:extLst>
      <p:ext uri="{BB962C8B-B14F-4D97-AF65-F5344CB8AC3E}">
        <p14:creationId xmlns:p14="http://schemas.microsoft.com/office/powerpoint/2010/main" val="169691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D99E59-0EEE-1413-67FE-BB31501CF00E}"/>
              </a:ext>
            </a:extLst>
          </p:cNvPr>
          <p:cNvSpPr>
            <a:spLocks noGrp="1"/>
          </p:cNvSpPr>
          <p:nvPr>
            <p:ph type="title"/>
          </p:nvPr>
        </p:nvSpPr>
        <p:spPr>
          <a:xfrm>
            <a:off x="1492450" y="742434"/>
            <a:ext cx="9345879" cy="1169556"/>
          </a:xfrm>
        </p:spPr>
        <p:txBody>
          <a:bodyPr>
            <a:noAutofit/>
          </a:bodyPr>
          <a:lstStyle/>
          <a:p>
            <a:r>
              <a:rPr lang="es-MX" sz="4400"/>
              <a:t>Crear crédito </a:t>
            </a:r>
            <a:br>
              <a:rPr lang="es-MX" sz="4400"/>
            </a:br>
            <a:r>
              <a:rPr lang="es-MX" sz="4400"/>
              <a:t>con historial limitado</a:t>
            </a:r>
          </a:p>
        </p:txBody>
      </p:sp>
      <p:sp>
        <p:nvSpPr>
          <p:cNvPr id="7" name="Content Placeholder 6">
            <a:extLst>
              <a:ext uri="{FF2B5EF4-FFF2-40B4-BE49-F238E27FC236}">
                <a16:creationId xmlns:a16="http://schemas.microsoft.com/office/drawing/2014/main" id="{8E72ED49-F274-B6ED-B137-0FD8EC89E97A}"/>
              </a:ext>
            </a:extLst>
          </p:cNvPr>
          <p:cNvSpPr>
            <a:spLocks noGrp="1"/>
          </p:cNvSpPr>
          <p:nvPr>
            <p:ph idx="1"/>
          </p:nvPr>
        </p:nvSpPr>
        <p:spPr>
          <a:xfrm>
            <a:off x="1492451" y="2773680"/>
            <a:ext cx="5088231" cy="3341886"/>
          </a:xfrm>
        </p:spPr>
        <p:txBody>
          <a:bodyPr>
            <a:normAutofit/>
          </a:bodyPr>
          <a:lstStyle/>
          <a:p>
            <a:pPr marL="285750" indent="-285750">
              <a:buFont typeface="Arial" panose="020B0604020202020204" pitchFamily="34" charset="0"/>
              <a:buChar char="•"/>
            </a:pPr>
            <a:r>
              <a:rPr lang="es-MX" dirty="0"/>
              <a:t>Conviértete en un </a:t>
            </a:r>
            <a:r>
              <a:rPr lang="es-MX" b="1" dirty="0"/>
              <a:t>usuario autorizado </a:t>
            </a:r>
          </a:p>
          <a:p>
            <a:pPr marL="285750" indent="-285750"/>
            <a:r>
              <a:rPr lang="es-MX" b="1" dirty="0"/>
              <a:t>Informa pagos de alquiler y de servicios públicos </a:t>
            </a:r>
            <a:r>
              <a:rPr lang="es-MX" dirty="0"/>
              <a:t>a agencias de crédito </a:t>
            </a:r>
          </a:p>
          <a:p>
            <a:pPr marL="285750" indent="-285750">
              <a:buFont typeface="Arial" panose="020B0604020202020204" pitchFamily="34" charset="0"/>
              <a:buChar char="•"/>
            </a:pPr>
            <a:r>
              <a:rPr lang="es-MX" dirty="0"/>
              <a:t>Obtén un </a:t>
            </a:r>
            <a:r>
              <a:rPr lang="es-MX" b="1" dirty="0"/>
              <a:t>préstamo que cree crédito</a:t>
            </a:r>
          </a:p>
          <a:p>
            <a:pPr marL="285750" indent="-285750"/>
            <a:r>
              <a:rPr lang="es-MX" dirty="0"/>
              <a:t>Obtén una </a:t>
            </a:r>
            <a:r>
              <a:rPr lang="es-MX" b="1" dirty="0"/>
              <a:t>tarjeta de crédito asegurada</a:t>
            </a:r>
          </a:p>
          <a:p>
            <a:pPr marL="285750" indent="-285750">
              <a:buFont typeface="Arial" panose="020B0604020202020204" pitchFamily="34" charset="0"/>
              <a:buChar char="•"/>
            </a:pPr>
            <a:endParaRPr lang="en-US" dirty="0"/>
          </a:p>
        </p:txBody>
      </p:sp>
      <p:pic>
        <p:nvPicPr>
          <p:cNvPr id="10" name="Graphic 9">
            <a:extLst>
              <a:ext uri="{FF2B5EF4-FFF2-40B4-BE49-F238E27FC236}">
                <a16:creationId xmlns:a16="http://schemas.microsoft.com/office/drawing/2014/main" id="{3D02811D-1AC3-B70D-A1BB-221CFB360D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76874" y="1911990"/>
            <a:ext cx="3792916" cy="3792916"/>
          </a:xfrm>
          <a:prstGeom prst="rect">
            <a:avLst/>
          </a:prstGeom>
        </p:spPr>
      </p:pic>
    </p:spTree>
    <p:extLst>
      <p:ext uri="{BB962C8B-B14F-4D97-AF65-F5344CB8AC3E}">
        <p14:creationId xmlns:p14="http://schemas.microsoft.com/office/powerpoint/2010/main" val="3650686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532744-9153-B343-876E-2DB051070BF3}"/>
              </a:ext>
            </a:extLst>
          </p:cNvPr>
          <p:cNvSpPr txBox="1"/>
          <p:nvPr/>
        </p:nvSpPr>
        <p:spPr>
          <a:xfrm>
            <a:off x="2147454" y="2347435"/>
            <a:ext cx="7897091" cy="3416320"/>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2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t>• No es un depósito • No está asegurado por FDIC o NCUSIF • No está garantizado por la institución </a:t>
            </a:r>
            <a:br>
              <a:rPr kumimoji="0" lang="es-MX" sz="12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br>
            <a:r>
              <a:rPr kumimoji="0" lang="es-MX" sz="12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t>• No está asegurado por ninguna agencia del gobierno federal • Puede perder valor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2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05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t>Este material no es una recomendación para comprar o vender un producto financiero ni para adoptar una estrategia de inversión. Los inversionistas deben consultar con sus profesionales financieros sobre su situación específica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defTabSz="457200">
              <a:defRPr/>
            </a:pPr>
            <a:r>
              <a:rPr lang="es-MX" sz="1050" dirty="0">
                <a:solidFill>
                  <a:srgbClr val="000000"/>
                </a:solidFill>
              </a:rPr>
              <a:t>Las inversiones implican un riesgo financiero según el mercado, incluyendo la posible pérdida de capital, y no hay garantía de que se cumplirán los objetivos de inversión.</a:t>
            </a:r>
            <a:br>
              <a:rPr lang="es-MX" sz="1050" dirty="0">
                <a:solidFill>
                  <a:srgbClr val="000000"/>
                </a:solidFill>
              </a:rPr>
            </a:br>
            <a:br>
              <a:rPr lang="es-MX" sz="1050" dirty="0">
                <a:solidFill>
                  <a:srgbClr val="000000"/>
                </a:solidFill>
              </a:rPr>
            </a:br>
            <a:r>
              <a:rPr lang="es-MX" sz="1050" dirty="0">
                <a:solidFill>
                  <a:srgbClr val="000000"/>
                </a:solidFill>
              </a:rPr>
              <a:t>Ni Nationwide ni sus representantes ofrecen asesoría legal o fiscal. Para obtener respuestas a preguntas específicas, se debe consultar a un abogado o asesor fiscal.</a:t>
            </a:r>
            <a:br>
              <a:rPr lang="es-MX" sz="1050" dirty="0">
                <a:solidFill>
                  <a:srgbClr val="000000"/>
                </a:solidFill>
              </a:rPr>
            </a:br>
            <a:br>
              <a:rPr lang="es-MX" sz="1050" dirty="0">
                <a:solidFill>
                  <a:srgbClr val="000000"/>
                </a:solidFill>
              </a:rPr>
            </a:br>
            <a:r>
              <a:rPr lang="es-MX" sz="1050" dirty="0">
                <a:solidFill>
                  <a:srgbClr val="000000"/>
                </a:solidFill>
              </a:rPr>
              <a:t>Nationwide Investment Services Corporation, miembro de FINRA, Columbus, Ohio.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05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t>Nationwide, la N y el Águila de Nationwide, Nationwide is on your side y REALtirement son marcas de servicio de Nationwide Mutual Insurance Company. My Interactive Retirement Planner es una marca de servicio de Nationwide Life Insurance Company. Las marcas de terceros que aparecen en este mensaje son propiedad de sus respectivos dueños. © 2023 Nationwide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050" b="0" i="0" u="none" strike="noStrike" cap="none" normalizeH="0" baseline="0" noProof="0">
                <a:ln>
                  <a:noFill/>
                </a:ln>
                <a:uLnTx/>
                <a:uFillTx/>
                <a:latin typeface="Arial" panose="020B0604020202020204" pitchFamily="34" charset="0"/>
                <a:ea typeface="+mn-lt"/>
                <a:cs typeface="Arial" panose="020B0604020202020204" pitchFamily="34" charset="0"/>
              </a:rPr>
              <a:t>PNM-19805AO-S</a:t>
            </a:r>
            <a:r>
              <a:rPr kumimoji="0" lang="es-MX" sz="1050" b="0" i="0" u="none" strike="noStrike" cap="none" normalizeH="0" baseline="0" noProof="0">
                <a:ln>
                  <a:noFill/>
                </a:ln>
                <a:uLnTx/>
                <a:uFillTx/>
                <a:latin typeface="Arial" panose="020B0604020202020204" pitchFamily="34" charset="0"/>
                <a:ea typeface="+mn-ea"/>
                <a:cs typeface="Arial" panose="020B0604020202020204" pitchFamily="34" charset="0"/>
              </a:rPr>
              <a:t> </a:t>
            </a:r>
            <a:r>
              <a:rPr kumimoji="0" lang="es-MX" sz="1050" b="0" i="0" u="none" strike="noStrike" cap="none" normalizeH="0" baseline="0" noProof="0" dirty="0">
                <a:ln>
                  <a:noFill/>
                </a:ln>
                <a:uLnTx/>
                <a:uFillTx/>
                <a:latin typeface="Arial" panose="020B0604020202020204" pitchFamily="34" charset="0"/>
                <a:ea typeface="+mn-ea"/>
                <a:cs typeface="Arial" panose="020B0604020202020204" pitchFamily="34" charset="0"/>
              </a:rPr>
              <a:t>(09/23)</a:t>
            </a:r>
          </a:p>
        </p:txBody>
      </p:sp>
      <p:sp>
        <p:nvSpPr>
          <p:cNvPr id="2" name="Rectangle 1">
            <a:extLst>
              <a:ext uri="{FF2B5EF4-FFF2-40B4-BE49-F238E27FC236}">
                <a16:creationId xmlns:a16="http://schemas.microsoft.com/office/drawing/2014/main" id="{390362B0-F11F-954B-A504-D2DFA168483F}"/>
              </a:ext>
              <a:ext uri="{C183D7F6-B498-43B3-948B-1728B52AA6E4}">
                <adec:decorative xmlns:adec="http://schemas.microsoft.com/office/drawing/2017/decorative" val="1"/>
              </a:ext>
            </a:extLst>
          </p:cNvPr>
          <p:cNvSpPr/>
          <p:nvPr/>
        </p:nvSpPr>
        <p:spPr>
          <a:xfrm>
            <a:off x="2147454" y="2293495"/>
            <a:ext cx="7897091" cy="539646"/>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
            <a:extLst>
              <a:ext uri="{FF2B5EF4-FFF2-40B4-BE49-F238E27FC236}">
                <a16:creationId xmlns:a16="http://schemas.microsoft.com/office/drawing/2014/main" id="{23B72775-B398-8E4E-A5AA-67EB495D754F}"/>
              </a:ext>
            </a:extLst>
          </p:cNvPr>
          <p:cNvSpPr>
            <a:spLocks noGrp="1"/>
          </p:cNvSpPr>
          <p:nvPr>
            <p:ph type="title"/>
          </p:nvPr>
        </p:nvSpPr>
        <p:spPr/>
        <p:txBody>
          <a:bodyPr/>
          <a:lstStyle/>
          <a:p>
            <a:r>
              <a:rPr lang="es-MX"/>
              <a:t>Información importante</a:t>
            </a:r>
          </a:p>
        </p:txBody>
      </p:sp>
    </p:spTree>
    <p:extLst>
      <p:ext uri="{BB962C8B-B14F-4D97-AF65-F5344CB8AC3E}">
        <p14:creationId xmlns:p14="http://schemas.microsoft.com/office/powerpoint/2010/main" val="2703583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D21F861A-C580-E5BD-632E-7077AD7F8B1C}"/>
              </a:ext>
            </a:extLst>
          </p:cNvPr>
          <p:cNvSpPr>
            <a:spLocks noGrp="1"/>
          </p:cNvSpPr>
          <p:nvPr>
            <p:ph idx="1"/>
          </p:nvPr>
        </p:nvSpPr>
        <p:spPr>
          <a:xfrm>
            <a:off x="6618831" y="2390041"/>
            <a:ext cx="4236738" cy="2289535"/>
          </a:xfrm>
        </p:spPr>
        <p:txBody>
          <a:bodyPr>
            <a:normAutofit/>
          </a:bodyPr>
          <a:lstStyle/>
          <a:p>
            <a:pPr marL="0" indent="0">
              <a:lnSpc>
                <a:spcPct val="120000"/>
              </a:lnSpc>
              <a:buFont typeface="Arial" panose="020B0604020202020204" pitchFamily="34" charset="0"/>
              <a:buNone/>
            </a:pPr>
            <a:r>
              <a:rPr lang="es-MX" sz="1800" b="1">
                <a:solidFill>
                  <a:schemeClr val="accent2"/>
                </a:solidFill>
              </a:rPr>
              <a:t>En línea o por teléfono</a:t>
            </a:r>
            <a:br>
              <a:rPr lang="es-MX" sz="1400"/>
            </a:br>
            <a:r>
              <a:rPr lang="es-MX" sz="1400" b="1"/>
              <a:t>experian.com </a:t>
            </a:r>
            <a:r>
              <a:rPr lang="es-MX" sz="1400"/>
              <a:t>(888) 397-3742</a:t>
            </a:r>
            <a:br>
              <a:rPr lang="es-MX" sz="1400"/>
            </a:br>
            <a:r>
              <a:rPr lang="es-MX" sz="1400" b="1"/>
              <a:t>transunion.com </a:t>
            </a:r>
            <a:r>
              <a:rPr lang="es-MX" sz="1400"/>
              <a:t>(800) 916-8800</a:t>
            </a:r>
            <a:br>
              <a:rPr lang="es-MX" sz="1400"/>
            </a:br>
            <a:r>
              <a:rPr lang="es-MX" sz="1400" b="1"/>
              <a:t>equifax.com </a:t>
            </a:r>
            <a:r>
              <a:rPr lang="es-MX" sz="1400"/>
              <a:t>(866) 349-5191</a:t>
            </a:r>
          </a:p>
          <a:p>
            <a:pPr marL="0" indent="0">
              <a:lnSpc>
                <a:spcPct val="120000"/>
              </a:lnSpc>
              <a:buFont typeface="Arial" panose="020B0604020202020204" pitchFamily="34" charset="0"/>
              <a:buNone/>
            </a:pPr>
            <a:endParaRPr lang="en-US" sz="1400" b="1">
              <a:solidFill>
                <a:schemeClr val="accent2"/>
              </a:solidFill>
            </a:endParaRPr>
          </a:p>
          <a:p>
            <a:pPr marL="0" indent="0">
              <a:lnSpc>
                <a:spcPct val="120000"/>
              </a:lnSpc>
              <a:buFont typeface="Arial" panose="020B0604020202020204" pitchFamily="34" charset="0"/>
              <a:buNone/>
            </a:pPr>
            <a:r>
              <a:rPr lang="es-MX" sz="1800" b="1">
                <a:solidFill>
                  <a:schemeClr val="accent2"/>
                </a:solidFill>
              </a:rPr>
              <a:t>Por correo postal</a:t>
            </a:r>
          </a:p>
        </p:txBody>
      </p:sp>
      <p:sp>
        <p:nvSpPr>
          <p:cNvPr id="16" name="Title 15">
            <a:extLst>
              <a:ext uri="{FF2B5EF4-FFF2-40B4-BE49-F238E27FC236}">
                <a16:creationId xmlns:a16="http://schemas.microsoft.com/office/drawing/2014/main" id="{5D4DD3BB-866B-E344-D337-6A4546A4776F}"/>
              </a:ext>
            </a:extLst>
          </p:cNvPr>
          <p:cNvSpPr>
            <a:spLocks noGrp="1"/>
          </p:cNvSpPr>
          <p:nvPr>
            <p:ph type="title"/>
          </p:nvPr>
        </p:nvSpPr>
        <p:spPr>
          <a:xfrm>
            <a:off x="6618833" y="1019213"/>
            <a:ext cx="4367616" cy="1370828"/>
          </a:xfrm>
        </p:spPr>
        <p:txBody>
          <a:bodyPr anchor="t">
            <a:noAutofit/>
          </a:bodyPr>
          <a:lstStyle/>
          <a:p>
            <a:pPr algn="l"/>
            <a:r>
              <a:rPr lang="es-MX" sz="3600">
                <a:solidFill>
                  <a:schemeClr val="accent2"/>
                </a:solidFill>
              </a:rPr>
              <a:t>Cómo disputar errores:</a:t>
            </a:r>
          </a:p>
        </p:txBody>
      </p:sp>
      <p:sp>
        <p:nvSpPr>
          <p:cNvPr id="20" name="Content Placeholder 16">
            <a:extLst>
              <a:ext uri="{FF2B5EF4-FFF2-40B4-BE49-F238E27FC236}">
                <a16:creationId xmlns:a16="http://schemas.microsoft.com/office/drawing/2014/main" id="{376532C4-A94C-D0A3-5453-448AB8E0C870}"/>
              </a:ext>
            </a:extLst>
          </p:cNvPr>
          <p:cNvSpPr txBox="1">
            <a:spLocks/>
          </p:cNvSpPr>
          <p:nvPr/>
        </p:nvSpPr>
        <p:spPr>
          <a:xfrm>
            <a:off x="838217" y="2773180"/>
            <a:ext cx="4338901" cy="3405706"/>
          </a:xfrm>
          <a:prstGeom prst="rect">
            <a:avLst/>
          </a:prstGeom>
        </p:spPr>
        <p:txBody>
          <a:bodyPr vert="horz" lIns="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s-MX" sz="1800" b="1" i="0" dirty="0">
                <a:solidFill>
                  <a:schemeClr val="tx2"/>
                </a:solidFill>
                <a:latin typeface="+mn-lt"/>
              </a:rPr>
              <a:t>En línea, a través de</a:t>
            </a:r>
            <a:br>
              <a:rPr lang="es-MX" sz="1800" b="1" dirty="0">
                <a:solidFill>
                  <a:srgbClr val="1B1B1B"/>
                </a:solidFill>
                <a:latin typeface="+mn-lt"/>
              </a:rPr>
            </a:br>
            <a:r>
              <a:rPr lang="es-MX" sz="1800" dirty="0">
                <a:solidFill>
                  <a:schemeClr val="tx1"/>
                </a:solidFill>
                <a:latin typeface="+mn-lt"/>
              </a:rPr>
              <a:t>a</a:t>
            </a:r>
            <a:r>
              <a:rPr lang="es-MX" sz="1800" i="0" dirty="0">
                <a:solidFill>
                  <a:schemeClr val="tx1"/>
                </a:solidFill>
                <a:latin typeface="+mn-lt"/>
              </a:rPr>
              <a:t>nnualcreditreport.com</a:t>
            </a:r>
          </a:p>
          <a:p>
            <a:pPr marL="0" indent="0" algn="l">
              <a:buNone/>
            </a:pPr>
            <a:r>
              <a:rPr lang="es-MX" sz="1800" b="1" i="0" dirty="0">
                <a:solidFill>
                  <a:schemeClr val="tx2"/>
                </a:solidFill>
                <a:latin typeface="+mn-lt"/>
              </a:rPr>
              <a:t>Por teléfono, al</a:t>
            </a:r>
            <a:br>
              <a:rPr lang="es-MX" sz="1800" b="1" i="0" dirty="0">
                <a:solidFill>
                  <a:srgbClr val="1B1B1B"/>
                </a:solidFill>
                <a:latin typeface="+mn-lt"/>
              </a:rPr>
            </a:br>
            <a:r>
              <a:rPr lang="es-MX" sz="1800" i="0" dirty="0">
                <a:solidFill>
                  <a:srgbClr val="1B1B1B"/>
                </a:solidFill>
                <a:latin typeface="+mn-lt"/>
              </a:rPr>
              <a:t>1-877-322-8228 </a:t>
            </a:r>
          </a:p>
          <a:p>
            <a:pPr marL="0" indent="0" algn="l">
              <a:buNone/>
            </a:pPr>
            <a:r>
              <a:rPr lang="es-MX" sz="1800" b="1" i="0" dirty="0">
                <a:solidFill>
                  <a:schemeClr val="tx2"/>
                </a:solidFill>
                <a:latin typeface="+mn-lt"/>
              </a:rPr>
              <a:t>A través de un formulario de solicitud de crédito anual, disponible en </a:t>
            </a:r>
            <a:br>
              <a:rPr lang="es-MX" sz="1800" b="1" i="0" dirty="0">
                <a:solidFill>
                  <a:schemeClr val="tx2"/>
                </a:solidFill>
                <a:latin typeface="+mn-lt"/>
              </a:rPr>
            </a:br>
            <a:r>
              <a:rPr lang="es-MX" sz="1800" b="1" i="0" dirty="0">
                <a:solidFill>
                  <a:schemeClr val="tx2"/>
                </a:solidFill>
                <a:latin typeface="+mn-lt"/>
              </a:rPr>
              <a:t>la página web y enviándolo a:</a:t>
            </a:r>
            <a:br>
              <a:rPr lang="es-MX" sz="1800" b="1" i="0" dirty="0">
                <a:solidFill>
                  <a:schemeClr val="tx2"/>
                </a:solidFill>
                <a:latin typeface="+mn-lt"/>
              </a:rPr>
            </a:br>
            <a:r>
              <a:rPr lang="es-MX" sz="1800" b="1" i="0" dirty="0">
                <a:solidFill>
                  <a:srgbClr val="1B1B1B"/>
                </a:solidFill>
                <a:latin typeface="+mn-lt"/>
              </a:rPr>
              <a:t>Annual Credit Report Request Service</a:t>
            </a:r>
            <a:br>
              <a:rPr lang="es-MX" sz="1800" b="0" i="0" dirty="0">
                <a:solidFill>
                  <a:srgbClr val="1B1B1B"/>
                </a:solidFill>
                <a:latin typeface="+mn-lt"/>
              </a:rPr>
            </a:br>
            <a:r>
              <a:rPr lang="es-MX" sz="1800" b="0" i="0" dirty="0">
                <a:solidFill>
                  <a:srgbClr val="1B1B1B"/>
                </a:solidFill>
                <a:latin typeface="+mn-lt"/>
              </a:rPr>
              <a:t>P.O. Box 105281</a:t>
            </a:r>
            <a:br>
              <a:rPr lang="es-MX" sz="1800" b="0" i="0" dirty="0">
                <a:solidFill>
                  <a:srgbClr val="1B1B1B"/>
                </a:solidFill>
                <a:latin typeface="+mn-lt"/>
              </a:rPr>
            </a:br>
            <a:r>
              <a:rPr lang="es-MX" sz="1800" b="0" i="0" dirty="0">
                <a:solidFill>
                  <a:srgbClr val="1B1B1B"/>
                </a:solidFill>
                <a:latin typeface="+mn-lt"/>
              </a:rPr>
              <a:t>Atlanta, GA </a:t>
            </a:r>
            <a:br>
              <a:rPr lang="es-MX" sz="1800" b="0" i="0" dirty="0">
                <a:solidFill>
                  <a:srgbClr val="1B1B1B"/>
                </a:solidFill>
                <a:latin typeface="+mn-lt"/>
              </a:rPr>
            </a:br>
            <a:r>
              <a:rPr lang="es-MX" sz="1800" b="0" i="0" dirty="0">
                <a:solidFill>
                  <a:srgbClr val="1B1B1B"/>
                </a:solidFill>
                <a:latin typeface="+mn-lt"/>
              </a:rPr>
              <a:t>30348-5281</a:t>
            </a:r>
          </a:p>
        </p:txBody>
      </p:sp>
      <p:sp>
        <p:nvSpPr>
          <p:cNvPr id="21" name="Title 15">
            <a:extLst>
              <a:ext uri="{FF2B5EF4-FFF2-40B4-BE49-F238E27FC236}">
                <a16:creationId xmlns:a16="http://schemas.microsoft.com/office/drawing/2014/main" id="{05B7046F-699B-3B97-EDF1-F73BF4D417F3}"/>
              </a:ext>
            </a:extLst>
          </p:cNvPr>
          <p:cNvSpPr txBox="1">
            <a:spLocks/>
          </p:cNvSpPr>
          <p:nvPr/>
        </p:nvSpPr>
        <p:spPr>
          <a:xfrm>
            <a:off x="838218" y="1019213"/>
            <a:ext cx="4338900" cy="1370828"/>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sz="3600" dirty="0">
                <a:solidFill>
                  <a:schemeClr val="tx2"/>
                </a:solidFill>
              </a:rPr>
              <a:t>Cómo solicitar tus informes de crédito:</a:t>
            </a:r>
          </a:p>
        </p:txBody>
      </p:sp>
      <p:sp>
        <p:nvSpPr>
          <p:cNvPr id="3" name="Content Placeholder 16">
            <a:extLst>
              <a:ext uri="{FF2B5EF4-FFF2-40B4-BE49-F238E27FC236}">
                <a16:creationId xmlns:a16="http://schemas.microsoft.com/office/drawing/2014/main" id="{FF9517C4-5712-5265-BCD8-420879BC8F03}"/>
              </a:ext>
            </a:extLst>
          </p:cNvPr>
          <p:cNvSpPr txBox="1">
            <a:spLocks/>
          </p:cNvSpPr>
          <p:nvPr/>
        </p:nvSpPr>
        <p:spPr>
          <a:xfrm>
            <a:off x="6618831" y="4333944"/>
            <a:ext cx="4878404" cy="1805441"/>
          </a:xfrm>
          <a:prstGeom prst="rect">
            <a:avLst/>
          </a:prstGeom>
        </p:spPr>
        <p:txBody>
          <a:bodyPr vert="horz" lIns="0" tIns="45720" rIns="91440" bIns="45720" numCol="3" spcCol="2743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s-MX" sz="1400" b="1"/>
              <a:t>Experian</a:t>
            </a:r>
            <a:br>
              <a:rPr lang="es-MX" sz="1400"/>
            </a:br>
            <a:r>
              <a:rPr lang="es-MX" sz="1400"/>
              <a:t>P.O. Box 4500</a:t>
            </a:r>
            <a:br>
              <a:rPr lang="es-MX" sz="1400"/>
            </a:br>
            <a:r>
              <a:rPr lang="es-MX" sz="1400"/>
              <a:t>Allen, TX </a:t>
            </a:r>
            <a:br>
              <a:rPr lang="es-MX" sz="1400"/>
            </a:br>
            <a:r>
              <a:rPr lang="es-MX" sz="1400"/>
              <a:t>75013</a:t>
            </a:r>
          </a:p>
          <a:p>
            <a:pPr marL="0" indent="0">
              <a:lnSpc>
                <a:spcPct val="120000"/>
              </a:lnSpc>
              <a:buFont typeface="Arial" panose="020B0604020202020204" pitchFamily="34" charset="0"/>
              <a:buNone/>
            </a:pPr>
            <a:endParaRPr lang="en-US" sz="1400" dirty="0"/>
          </a:p>
          <a:p>
            <a:pPr marL="0" indent="0">
              <a:lnSpc>
                <a:spcPct val="120000"/>
              </a:lnSpc>
              <a:buFont typeface="Arial" panose="020B0604020202020204" pitchFamily="34" charset="0"/>
              <a:buNone/>
            </a:pPr>
            <a:r>
              <a:rPr lang="es-MX" sz="1400" b="1"/>
              <a:t>TransUnion LLC Consumer Dispute Center</a:t>
            </a:r>
            <a:br>
              <a:rPr lang="es-MX" sz="1400"/>
            </a:br>
            <a:r>
              <a:rPr lang="es-MX" sz="1400"/>
              <a:t>P.O. Box 2000</a:t>
            </a:r>
            <a:br>
              <a:rPr lang="es-MX" sz="1400"/>
            </a:br>
            <a:r>
              <a:rPr lang="es-MX" sz="1400"/>
              <a:t>Chester, PA 19016</a:t>
            </a:r>
          </a:p>
          <a:p>
            <a:pPr marL="0" indent="0">
              <a:lnSpc>
                <a:spcPct val="120000"/>
              </a:lnSpc>
              <a:buFont typeface="Arial" panose="020B0604020202020204" pitchFamily="34" charset="0"/>
              <a:buNone/>
            </a:pPr>
            <a:r>
              <a:rPr lang="es-MX" sz="1400" b="1"/>
              <a:t>Equifax Information Services LLC</a:t>
            </a:r>
            <a:br>
              <a:rPr lang="es-MX" sz="1400"/>
            </a:br>
            <a:r>
              <a:rPr lang="es-MX" sz="1400"/>
              <a:t>P.O. Box 740256</a:t>
            </a:r>
            <a:br>
              <a:rPr lang="es-MX" sz="1400"/>
            </a:br>
            <a:r>
              <a:rPr lang="es-MX" sz="1400"/>
              <a:t>Atlanta, GA 30374</a:t>
            </a:r>
          </a:p>
        </p:txBody>
      </p:sp>
    </p:spTree>
    <p:extLst>
      <p:ext uri="{BB962C8B-B14F-4D97-AF65-F5344CB8AC3E}">
        <p14:creationId xmlns:p14="http://schemas.microsoft.com/office/powerpoint/2010/main" val="3832989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1">
            <a:extLst>
              <a:ext uri="{FF2B5EF4-FFF2-40B4-BE49-F238E27FC236}">
                <a16:creationId xmlns:a16="http://schemas.microsoft.com/office/drawing/2014/main" id="{31126C72-695F-731A-7BEB-691149207BC3}"/>
              </a:ext>
            </a:extLst>
          </p:cNvPr>
          <p:cNvSpPr>
            <a:spLocks noGrp="1"/>
          </p:cNvSpPr>
          <p:nvPr>
            <p:ph type="title"/>
          </p:nvPr>
        </p:nvSpPr>
        <p:spPr>
          <a:xfrm>
            <a:off x="1496411" y="1138862"/>
            <a:ext cx="9199178" cy="595493"/>
          </a:xfrm>
        </p:spPr>
        <p:txBody>
          <a:bodyPr>
            <a:noAutofit/>
          </a:bodyPr>
          <a:lstStyle/>
          <a:p>
            <a:r>
              <a:rPr lang="es-MX" sz="4800" b="1">
                <a:latin typeface="Georgia" panose="02040502050405020303" pitchFamily="18" charset="0"/>
              </a:rPr>
              <a:t>Actúa</a:t>
            </a:r>
          </a:p>
        </p:txBody>
      </p:sp>
      <p:grpSp>
        <p:nvGrpSpPr>
          <p:cNvPr id="15" name="Group 14">
            <a:extLst>
              <a:ext uri="{FF2B5EF4-FFF2-40B4-BE49-F238E27FC236}">
                <a16:creationId xmlns:a16="http://schemas.microsoft.com/office/drawing/2014/main" id="{2BB499FE-5334-4E68-F7A8-7CA0C0D0E4D8}"/>
              </a:ext>
            </a:extLst>
          </p:cNvPr>
          <p:cNvGrpSpPr/>
          <p:nvPr/>
        </p:nvGrpSpPr>
        <p:grpSpPr>
          <a:xfrm>
            <a:off x="654493" y="2532373"/>
            <a:ext cx="10883015" cy="2835755"/>
            <a:chOff x="871659" y="2520016"/>
            <a:chExt cx="10883015" cy="2835755"/>
          </a:xfrm>
        </p:grpSpPr>
        <p:sp>
          <p:nvSpPr>
            <p:cNvPr id="16" name="TextBox 15">
              <a:extLst>
                <a:ext uri="{FF2B5EF4-FFF2-40B4-BE49-F238E27FC236}">
                  <a16:creationId xmlns:a16="http://schemas.microsoft.com/office/drawing/2014/main" id="{1D01A1B5-EB0B-BA4A-59A2-6B604C7F6DB0}"/>
                </a:ext>
              </a:extLst>
            </p:cNvPr>
            <p:cNvSpPr txBox="1"/>
            <p:nvPr/>
          </p:nvSpPr>
          <p:spPr>
            <a:xfrm>
              <a:off x="3514964" y="3613954"/>
              <a:ext cx="2089424" cy="1354217"/>
            </a:xfrm>
            <a:prstGeom prst="rect">
              <a:avLst/>
            </a:prstGeom>
            <a:noFill/>
            <a:ln>
              <a:noFill/>
            </a:ln>
          </p:spPr>
          <p:txBody>
            <a:bodyPr wrap="square" lIns="0" tIns="0" rIns="0" bIns="0" rtlCol="0" anchor="t" anchorCtr="0">
              <a:spAutoFit/>
            </a:bodyPr>
            <a:lstStyle/>
            <a:p>
              <a:pPr algn="ctr"/>
              <a:r>
                <a:rPr lang="es-MX" sz="2200" b="1" dirty="0">
                  <a:solidFill>
                    <a:srgbClr val="6ECFB2"/>
                  </a:solidFill>
                  <a:latin typeface="Arial" panose="020B0604020202020204" pitchFamily="34" charset="0"/>
                  <a:cs typeface="Arial" panose="020B0604020202020204" pitchFamily="34" charset="0"/>
                </a:rPr>
                <a:t>Crea un presupuesto en nrsforu.com/</a:t>
              </a:r>
            </a:p>
            <a:p>
              <a:pPr algn="ctr"/>
              <a:r>
                <a:rPr lang="es-MX" sz="2200" b="1" dirty="0">
                  <a:solidFill>
                    <a:srgbClr val="6ECFB2"/>
                  </a:solidFill>
                  <a:latin typeface="Arial" panose="020B0604020202020204" pitchFamily="34" charset="0"/>
                  <a:cs typeface="Arial" panose="020B0604020202020204" pitchFamily="34" charset="0"/>
                </a:rPr>
                <a:t>budgeting</a:t>
              </a:r>
            </a:p>
          </p:txBody>
        </p:sp>
        <p:sp>
          <p:nvSpPr>
            <p:cNvPr id="17" name="TextBox 16">
              <a:extLst>
                <a:ext uri="{FF2B5EF4-FFF2-40B4-BE49-F238E27FC236}">
                  <a16:creationId xmlns:a16="http://schemas.microsoft.com/office/drawing/2014/main" id="{3A4EB579-4F6F-2D8F-3104-1DEA719DC24A}"/>
                </a:ext>
              </a:extLst>
            </p:cNvPr>
            <p:cNvSpPr txBox="1"/>
            <p:nvPr/>
          </p:nvSpPr>
          <p:spPr>
            <a:xfrm>
              <a:off x="6510031" y="3613954"/>
              <a:ext cx="1840936" cy="1354217"/>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s-MX" sz="2200" b="1" dirty="0">
                  <a:solidFill>
                    <a:srgbClr val="6ECFB2"/>
                  </a:solidFill>
                  <a:latin typeface="Arial" charset="0"/>
                  <a:ea typeface="Arial" charset="0"/>
                  <a:cs typeface="Arial" charset="0"/>
                  <a:sym typeface="Calibri"/>
                </a:rPr>
                <a:t>Usa My Interactive Retirement Planner</a:t>
              </a:r>
              <a:r>
                <a:rPr lang="es-MX" sz="2200" b="1" baseline="30000" dirty="0">
                  <a:solidFill>
                    <a:srgbClr val="6ECFB2"/>
                  </a:solidFill>
                  <a:latin typeface="Arial" charset="0"/>
                  <a:ea typeface="Arial" charset="0"/>
                  <a:cs typeface="Arial" charset="0"/>
                  <a:sym typeface="Calibri"/>
                </a:rPr>
                <a:t>SM</a:t>
              </a:r>
            </a:p>
          </p:txBody>
        </p:sp>
        <p:sp>
          <p:nvSpPr>
            <p:cNvPr id="19" name="TextBox 18">
              <a:extLst>
                <a:ext uri="{FF2B5EF4-FFF2-40B4-BE49-F238E27FC236}">
                  <a16:creationId xmlns:a16="http://schemas.microsoft.com/office/drawing/2014/main" id="{35B91FC0-A1F8-0CA2-B267-9493F9064665}"/>
                </a:ext>
              </a:extLst>
            </p:cNvPr>
            <p:cNvSpPr txBox="1"/>
            <p:nvPr/>
          </p:nvSpPr>
          <p:spPr>
            <a:xfrm>
              <a:off x="9134112" y="3613954"/>
              <a:ext cx="2620562" cy="1015663"/>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s-MX" sz="2200" b="1">
                  <a:solidFill>
                    <a:schemeClr val="accent2"/>
                  </a:solidFill>
                </a:rPr>
                <a:t>Establece                                                                       o aumenta tus contribuciones</a:t>
              </a:r>
            </a:p>
          </p:txBody>
        </p:sp>
        <p:cxnSp>
          <p:nvCxnSpPr>
            <p:cNvPr id="24" name="Straight Connector 23">
              <a:extLst>
                <a:ext uri="{FF2B5EF4-FFF2-40B4-BE49-F238E27FC236}">
                  <a16:creationId xmlns:a16="http://schemas.microsoft.com/office/drawing/2014/main" id="{3B5EDC34-3C32-EDE9-AF51-EFB4814A56C8}"/>
                </a:ext>
                <a:ext uri="{C183D7F6-B498-43B3-948B-1728B52AA6E4}">
                  <adec:decorative xmlns:adec="http://schemas.microsoft.com/office/drawing/2017/decorative" val="1"/>
                </a:ext>
              </a:extLst>
            </p:cNvPr>
            <p:cNvCxnSpPr>
              <a:cxnSpLocks/>
            </p:cNvCxnSpPr>
            <p:nvPr/>
          </p:nvCxnSpPr>
          <p:spPr>
            <a:xfrm>
              <a:off x="5974542" y="2520016"/>
              <a:ext cx="0" cy="283575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878336A-8215-BDA8-7815-18535AD2B5CA}"/>
                </a:ext>
              </a:extLst>
            </p:cNvPr>
            <p:cNvSpPr txBox="1"/>
            <p:nvPr/>
          </p:nvSpPr>
          <p:spPr>
            <a:xfrm>
              <a:off x="871659" y="3613954"/>
              <a:ext cx="1792248" cy="338554"/>
            </a:xfrm>
            <a:prstGeom prst="rect">
              <a:avLst/>
            </a:prstGeom>
            <a:noFill/>
            <a:ln>
              <a:noFill/>
            </a:ln>
          </p:spPr>
          <p:txBody>
            <a:bodyPr wrap="square" lIns="0" tIns="0" rIns="0" bIns="0" rtlCol="0" anchor="t" anchorCtr="0">
              <a:spAutoFit/>
            </a:bodyPr>
            <a:lstStyle/>
            <a:p>
              <a:pPr algn="ctr"/>
              <a:r>
                <a:rPr lang="es-MX" sz="2200" b="1">
                  <a:solidFill>
                    <a:srgbClr val="6ECFB2"/>
                  </a:solidFill>
                  <a:latin typeface="Arial" charset="0"/>
                  <a:ea typeface="Arial" charset="0"/>
                  <a:cs typeface="Arial" charset="0"/>
                  <a:sym typeface="Calibri"/>
                </a:rPr>
                <a:t>Inscríbete</a:t>
              </a:r>
            </a:p>
          </p:txBody>
        </p:sp>
        <p:cxnSp>
          <p:nvCxnSpPr>
            <p:cNvPr id="29" name="Straight Connector 28">
              <a:extLst>
                <a:ext uri="{FF2B5EF4-FFF2-40B4-BE49-F238E27FC236}">
                  <a16:creationId xmlns:a16="http://schemas.microsoft.com/office/drawing/2014/main" id="{A0BAEE7D-A0C1-72A4-8ABA-6B6FFF03ADCF}"/>
                </a:ext>
                <a:ext uri="{C183D7F6-B498-43B3-948B-1728B52AA6E4}">
                  <adec:decorative xmlns:adec="http://schemas.microsoft.com/office/drawing/2017/decorative" val="1"/>
                </a:ext>
              </a:extLst>
            </p:cNvPr>
            <p:cNvCxnSpPr>
              <a:cxnSpLocks/>
            </p:cNvCxnSpPr>
            <p:nvPr/>
          </p:nvCxnSpPr>
          <p:spPr>
            <a:xfrm>
              <a:off x="8930014" y="2520016"/>
              <a:ext cx="0" cy="283575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345392C-EAD8-FDD6-36CC-99AA2C247C26}"/>
                </a:ext>
                <a:ext uri="{C183D7F6-B498-43B3-948B-1728B52AA6E4}">
                  <adec:decorative xmlns:adec="http://schemas.microsoft.com/office/drawing/2017/decorative" val="1"/>
                </a:ext>
              </a:extLst>
            </p:cNvPr>
            <p:cNvCxnSpPr>
              <a:cxnSpLocks/>
            </p:cNvCxnSpPr>
            <p:nvPr/>
          </p:nvCxnSpPr>
          <p:spPr>
            <a:xfrm>
              <a:off x="3133370" y="2520016"/>
              <a:ext cx="0" cy="283575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C58FED0D-4410-011C-EBD2-9E600BF245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18444" y="2567809"/>
              <a:ext cx="898678" cy="898678"/>
            </a:xfrm>
            <a:prstGeom prst="rect">
              <a:avLst/>
            </a:prstGeom>
          </p:spPr>
        </p:pic>
        <p:pic>
          <p:nvPicPr>
            <p:cNvPr id="32" name="Picture 31">
              <a:extLst>
                <a:ext uri="{FF2B5EF4-FFF2-40B4-BE49-F238E27FC236}">
                  <a16:creationId xmlns:a16="http://schemas.microsoft.com/office/drawing/2014/main" id="{F0916ABB-DDEF-CCDA-03C4-3E55E9B6C9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38342" y="2611098"/>
              <a:ext cx="812101" cy="812101"/>
            </a:xfrm>
            <a:prstGeom prst="rect">
              <a:avLst/>
            </a:prstGeom>
          </p:spPr>
        </p:pic>
        <p:pic>
          <p:nvPicPr>
            <p:cNvPr id="33" name="Graphic 32">
              <a:extLst>
                <a:ext uri="{FF2B5EF4-FFF2-40B4-BE49-F238E27FC236}">
                  <a16:creationId xmlns:a16="http://schemas.microsoft.com/office/drawing/2014/main" id="{6AF76787-CD4B-8DB3-665A-DB14FCF1794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73299" y="2559948"/>
              <a:ext cx="914400" cy="914400"/>
            </a:xfrm>
            <a:prstGeom prst="rect">
              <a:avLst/>
            </a:prstGeom>
          </p:spPr>
        </p:pic>
        <p:pic>
          <p:nvPicPr>
            <p:cNvPr id="36" name="Picture 35">
              <a:extLst>
                <a:ext uri="{FF2B5EF4-FFF2-40B4-BE49-F238E27FC236}">
                  <a16:creationId xmlns:a16="http://schemas.microsoft.com/office/drawing/2014/main" id="{14CB621A-03E7-D8CE-99BA-DFA61463686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97744" y="2567809"/>
              <a:ext cx="898678" cy="898678"/>
            </a:xfrm>
            <a:prstGeom prst="rect">
              <a:avLst/>
            </a:prstGeom>
          </p:spPr>
        </p:pic>
      </p:grpSp>
    </p:spTree>
    <p:extLst>
      <p:ext uri="{BB962C8B-B14F-4D97-AF65-F5344CB8AC3E}">
        <p14:creationId xmlns:p14="http://schemas.microsoft.com/office/powerpoint/2010/main" val="298805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6449424A-B999-7F41-2A84-CD1ED38158CC}"/>
              </a:ext>
            </a:extLst>
          </p:cNvPr>
          <p:cNvSpPr>
            <a:spLocks noGrp="1"/>
          </p:cNvSpPr>
          <p:nvPr>
            <p:ph type="title"/>
          </p:nvPr>
        </p:nvSpPr>
        <p:spPr>
          <a:xfrm>
            <a:off x="1492450" y="1138862"/>
            <a:ext cx="9199178" cy="595493"/>
          </a:xfrm>
        </p:spPr>
        <p:txBody>
          <a:bodyPr>
            <a:noAutofit/>
          </a:bodyPr>
          <a:lstStyle/>
          <a:p>
            <a:r>
              <a:rPr lang="es-MX" sz="4800" b="1">
                <a:latin typeface="Georgia" panose="02040502050405020303" pitchFamily="18" charset="0"/>
              </a:rPr>
              <a:t>Actúa</a:t>
            </a:r>
          </a:p>
        </p:txBody>
      </p:sp>
      <p:grpSp>
        <p:nvGrpSpPr>
          <p:cNvPr id="2" name="Group 1">
            <a:extLst>
              <a:ext uri="{FF2B5EF4-FFF2-40B4-BE49-F238E27FC236}">
                <a16:creationId xmlns:a16="http://schemas.microsoft.com/office/drawing/2014/main" id="{7BBA78F2-B907-6429-D1BD-1B5AAB791C36}"/>
              </a:ext>
            </a:extLst>
          </p:cNvPr>
          <p:cNvGrpSpPr/>
          <p:nvPr/>
        </p:nvGrpSpPr>
        <p:grpSpPr>
          <a:xfrm>
            <a:off x="654493" y="2532373"/>
            <a:ext cx="10883015" cy="2835755"/>
            <a:chOff x="871659" y="2520016"/>
            <a:chExt cx="10883015" cy="2835755"/>
          </a:xfrm>
        </p:grpSpPr>
        <p:sp>
          <p:nvSpPr>
            <p:cNvPr id="9" name="TextBox 8">
              <a:extLst>
                <a:ext uri="{FF2B5EF4-FFF2-40B4-BE49-F238E27FC236}">
                  <a16:creationId xmlns:a16="http://schemas.microsoft.com/office/drawing/2014/main" id="{21FF35D7-EA8F-BAD8-7902-D74F09DC912F}"/>
                </a:ext>
              </a:extLst>
            </p:cNvPr>
            <p:cNvSpPr txBox="1"/>
            <p:nvPr/>
          </p:nvSpPr>
          <p:spPr>
            <a:xfrm>
              <a:off x="3440013" y="3613954"/>
              <a:ext cx="2240491" cy="1354217"/>
            </a:xfrm>
            <a:prstGeom prst="rect">
              <a:avLst/>
            </a:prstGeom>
            <a:noFill/>
            <a:ln>
              <a:noFill/>
            </a:ln>
          </p:spPr>
          <p:txBody>
            <a:bodyPr wrap="square" lIns="0" tIns="0" rIns="0" bIns="0" rtlCol="0" anchor="t" anchorCtr="0">
              <a:spAutoFit/>
            </a:bodyPr>
            <a:lstStyle/>
            <a:p>
              <a:pPr algn="ctr"/>
              <a:r>
                <a:rPr lang="es-MX" sz="2200" b="1" dirty="0">
                  <a:solidFill>
                    <a:srgbClr val="6ECFB2"/>
                  </a:solidFill>
                  <a:latin typeface="Arial" panose="020B0604020202020204" pitchFamily="34" charset="0"/>
                  <a:cs typeface="Arial" panose="020B0604020202020204" pitchFamily="34" charset="0"/>
                </a:rPr>
                <a:t>Crea un presupuesto en Nationwide.</a:t>
              </a:r>
            </a:p>
            <a:p>
              <a:pPr algn="ctr"/>
              <a:r>
                <a:rPr lang="es-MX" sz="2200" b="1" dirty="0">
                  <a:solidFill>
                    <a:srgbClr val="6ECFB2"/>
                  </a:solidFill>
                  <a:latin typeface="Arial" panose="020B0604020202020204" pitchFamily="34" charset="0"/>
                  <a:cs typeface="Arial" panose="020B0604020202020204" pitchFamily="34" charset="0"/>
                </a:rPr>
                <a:t>com/mybudget</a:t>
              </a:r>
            </a:p>
          </p:txBody>
        </p:sp>
        <p:sp>
          <p:nvSpPr>
            <p:cNvPr id="10" name="TextBox 9">
              <a:extLst>
                <a:ext uri="{FF2B5EF4-FFF2-40B4-BE49-F238E27FC236}">
                  <a16:creationId xmlns:a16="http://schemas.microsoft.com/office/drawing/2014/main" id="{4DAF641E-9998-4CD6-33AF-9719879E5E39}"/>
                </a:ext>
              </a:extLst>
            </p:cNvPr>
            <p:cNvSpPr txBox="1"/>
            <p:nvPr/>
          </p:nvSpPr>
          <p:spPr>
            <a:xfrm>
              <a:off x="6510031" y="3613954"/>
              <a:ext cx="1840936" cy="1354217"/>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s-MX" sz="2200" b="1">
                  <a:solidFill>
                    <a:srgbClr val="6ECFB2"/>
                  </a:solidFill>
                  <a:latin typeface="Arial" charset="0"/>
                  <a:ea typeface="Arial" charset="0"/>
                  <a:cs typeface="Arial" charset="0"/>
                  <a:sym typeface="Calibri"/>
                </a:rPr>
                <a:t>Usa My Interactive Retirement Planner</a:t>
              </a:r>
              <a:r>
                <a:rPr lang="es-MX" sz="2200" b="1" baseline="30000">
                  <a:solidFill>
                    <a:srgbClr val="6ECFB2"/>
                  </a:solidFill>
                  <a:latin typeface="Arial" charset="0"/>
                  <a:ea typeface="Arial" charset="0"/>
                  <a:cs typeface="Arial" charset="0"/>
                  <a:sym typeface="Calibri"/>
                </a:rPr>
                <a:t>SM</a:t>
              </a:r>
            </a:p>
          </p:txBody>
        </p:sp>
        <p:sp>
          <p:nvSpPr>
            <p:cNvPr id="11" name="TextBox 10">
              <a:extLst>
                <a:ext uri="{FF2B5EF4-FFF2-40B4-BE49-F238E27FC236}">
                  <a16:creationId xmlns:a16="http://schemas.microsoft.com/office/drawing/2014/main" id="{D21C462E-AA99-0A04-9D84-619AFB60E2C0}"/>
                </a:ext>
              </a:extLst>
            </p:cNvPr>
            <p:cNvSpPr txBox="1"/>
            <p:nvPr/>
          </p:nvSpPr>
          <p:spPr>
            <a:xfrm>
              <a:off x="9134112" y="3613954"/>
              <a:ext cx="2620562" cy="1015663"/>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s-MX" sz="2200" b="1">
                  <a:solidFill>
                    <a:schemeClr val="accent2"/>
                  </a:solidFill>
                </a:rPr>
                <a:t>Establece                                                                       o aumenta tus contribuciones</a:t>
              </a:r>
            </a:p>
          </p:txBody>
        </p:sp>
        <p:cxnSp>
          <p:nvCxnSpPr>
            <p:cNvPr id="12" name="Straight Connector 11">
              <a:extLst>
                <a:ext uri="{FF2B5EF4-FFF2-40B4-BE49-F238E27FC236}">
                  <a16:creationId xmlns:a16="http://schemas.microsoft.com/office/drawing/2014/main" id="{6A70335D-99B0-07C5-210F-779924C9C688}"/>
                </a:ext>
                <a:ext uri="{C183D7F6-B498-43B3-948B-1728B52AA6E4}">
                  <adec:decorative xmlns:adec="http://schemas.microsoft.com/office/drawing/2017/decorative" val="1"/>
                </a:ext>
              </a:extLst>
            </p:cNvPr>
            <p:cNvCxnSpPr>
              <a:cxnSpLocks/>
            </p:cNvCxnSpPr>
            <p:nvPr/>
          </p:nvCxnSpPr>
          <p:spPr>
            <a:xfrm>
              <a:off x="5974542" y="2520016"/>
              <a:ext cx="0" cy="283575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041AB45-6B1B-94E5-96C9-634D32CD3734}"/>
                </a:ext>
              </a:extLst>
            </p:cNvPr>
            <p:cNvSpPr txBox="1"/>
            <p:nvPr/>
          </p:nvSpPr>
          <p:spPr>
            <a:xfrm>
              <a:off x="871659" y="3613954"/>
              <a:ext cx="1792248" cy="338554"/>
            </a:xfrm>
            <a:prstGeom prst="rect">
              <a:avLst/>
            </a:prstGeom>
            <a:noFill/>
            <a:ln>
              <a:noFill/>
            </a:ln>
          </p:spPr>
          <p:txBody>
            <a:bodyPr wrap="square" lIns="0" tIns="0" rIns="0" bIns="0" rtlCol="0" anchor="t" anchorCtr="0">
              <a:spAutoFit/>
            </a:bodyPr>
            <a:lstStyle/>
            <a:p>
              <a:pPr algn="ctr"/>
              <a:r>
                <a:rPr lang="es-MX" sz="2200" b="1">
                  <a:solidFill>
                    <a:srgbClr val="6ECFB2"/>
                  </a:solidFill>
                  <a:latin typeface="Arial" charset="0"/>
                  <a:ea typeface="Arial" charset="0"/>
                  <a:cs typeface="Arial" charset="0"/>
                  <a:sym typeface="Calibri"/>
                </a:rPr>
                <a:t>Inscríbete</a:t>
              </a:r>
            </a:p>
          </p:txBody>
        </p:sp>
        <p:cxnSp>
          <p:nvCxnSpPr>
            <p:cNvPr id="14" name="Straight Connector 13">
              <a:extLst>
                <a:ext uri="{FF2B5EF4-FFF2-40B4-BE49-F238E27FC236}">
                  <a16:creationId xmlns:a16="http://schemas.microsoft.com/office/drawing/2014/main" id="{9D29BD05-0472-B006-A416-5B2C31B9C327}"/>
                </a:ext>
                <a:ext uri="{C183D7F6-B498-43B3-948B-1728B52AA6E4}">
                  <adec:decorative xmlns:adec="http://schemas.microsoft.com/office/drawing/2017/decorative" val="1"/>
                </a:ext>
              </a:extLst>
            </p:cNvPr>
            <p:cNvCxnSpPr>
              <a:cxnSpLocks/>
            </p:cNvCxnSpPr>
            <p:nvPr/>
          </p:nvCxnSpPr>
          <p:spPr>
            <a:xfrm>
              <a:off x="8930014" y="2520016"/>
              <a:ext cx="0" cy="283575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63F7ED7-7037-4979-F117-B60656878F45}"/>
                </a:ext>
                <a:ext uri="{C183D7F6-B498-43B3-948B-1728B52AA6E4}">
                  <adec:decorative xmlns:adec="http://schemas.microsoft.com/office/drawing/2017/decorative" val="1"/>
                </a:ext>
              </a:extLst>
            </p:cNvPr>
            <p:cNvCxnSpPr>
              <a:cxnSpLocks/>
            </p:cNvCxnSpPr>
            <p:nvPr/>
          </p:nvCxnSpPr>
          <p:spPr>
            <a:xfrm>
              <a:off x="3133370" y="2520016"/>
              <a:ext cx="0" cy="283575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EC376977-30C8-DB2A-A3B7-260ED85AD1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18444" y="2567809"/>
              <a:ext cx="898678" cy="898678"/>
            </a:xfrm>
            <a:prstGeom prst="rect">
              <a:avLst/>
            </a:prstGeom>
          </p:spPr>
        </p:pic>
        <p:pic>
          <p:nvPicPr>
            <p:cNvPr id="23" name="Picture 22">
              <a:extLst>
                <a:ext uri="{FF2B5EF4-FFF2-40B4-BE49-F238E27FC236}">
                  <a16:creationId xmlns:a16="http://schemas.microsoft.com/office/drawing/2014/main" id="{CC13DC7A-9DA9-9A54-E91C-3DA90088B1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38342" y="2611098"/>
              <a:ext cx="812101" cy="812101"/>
            </a:xfrm>
            <a:prstGeom prst="rect">
              <a:avLst/>
            </a:prstGeom>
          </p:spPr>
        </p:pic>
        <p:pic>
          <p:nvPicPr>
            <p:cNvPr id="25" name="Graphic 24">
              <a:extLst>
                <a:ext uri="{FF2B5EF4-FFF2-40B4-BE49-F238E27FC236}">
                  <a16:creationId xmlns:a16="http://schemas.microsoft.com/office/drawing/2014/main" id="{6BC5E242-7114-2B36-20D1-B99AF3C8C0D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73299" y="2559948"/>
              <a:ext cx="914400" cy="914400"/>
            </a:xfrm>
            <a:prstGeom prst="rect">
              <a:avLst/>
            </a:prstGeom>
          </p:spPr>
        </p:pic>
        <p:pic>
          <p:nvPicPr>
            <p:cNvPr id="26" name="Picture 25">
              <a:extLst>
                <a:ext uri="{FF2B5EF4-FFF2-40B4-BE49-F238E27FC236}">
                  <a16:creationId xmlns:a16="http://schemas.microsoft.com/office/drawing/2014/main" id="{55AB6EA1-F8D3-8612-36CB-E8BDF6241A2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97744" y="2567809"/>
              <a:ext cx="898678" cy="898678"/>
            </a:xfrm>
            <a:prstGeom prst="rect">
              <a:avLst/>
            </a:prstGeom>
          </p:spPr>
        </p:pic>
      </p:grpSp>
    </p:spTree>
    <p:extLst>
      <p:ext uri="{BB962C8B-B14F-4D97-AF65-F5344CB8AC3E}">
        <p14:creationId xmlns:p14="http://schemas.microsoft.com/office/powerpoint/2010/main" val="1029853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D82B8EB6-EC1E-6D1B-8606-7316635C2FF3}"/>
              </a:ext>
            </a:extLst>
          </p:cNvPr>
          <p:cNvSpPr>
            <a:spLocks noGrp="1"/>
          </p:cNvSpPr>
          <p:nvPr>
            <p:ph type="title"/>
          </p:nvPr>
        </p:nvSpPr>
        <p:spPr>
          <a:xfrm>
            <a:off x="1492450" y="1138862"/>
            <a:ext cx="9199178" cy="595493"/>
          </a:xfrm>
        </p:spPr>
        <p:txBody>
          <a:bodyPr>
            <a:noAutofit/>
          </a:bodyPr>
          <a:lstStyle/>
          <a:p>
            <a:r>
              <a:rPr lang="es-MX" sz="4800" b="1">
                <a:latin typeface="Georgia" panose="02040502050405020303" pitchFamily="18" charset="0"/>
              </a:rPr>
              <a:t>Actúa</a:t>
            </a:r>
          </a:p>
        </p:txBody>
      </p:sp>
      <p:grpSp>
        <p:nvGrpSpPr>
          <p:cNvPr id="2" name="Group 1">
            <a:extLst>
              <a:ext uri="{FF2B5EF4-FFF2-40B4-BE49-F238E27FC236}">
                <a16:creationId xmlns:a16="http://schemas.microsoft.com/office/drawing/2014/main" id="{03FAC8D8-A81E-523B-2C05-F654B3C82F82}"/>
              </a:ext>
            </a:extLst>
          </p:cNvPr>
          <p:cNvGrpSpPr/>
          <p:nvPr/>
        </p:nvGrpSpPr>
        <p:grpSpPr>
          <a:xfrm>
            <a:off x="654493" y="2433517"/>
            <a:ext cx="10883015" cy="2835755"/>
            <a:chOff x="871659" y="2520016"/>
            <a:chExt cx="10883015" cy="2835755"/>
          </a:xfrm>
        </p:grpSpPr>
        <p:sp>
          <p:nvSpPr>
            <p:cNvPr id="5" name="TextBox 4">
              <a:extLst>
                <a:ext uri="{FF2B5EF4-FFF2-40B4-BE49-F238E27FC236}">
                  <a16:creationId xmlns:a16="http://schemas.microsoft.com/office/drawing/2014/main" id="{94E6B3DE-E4BD-779B-6A2F-9335FCD9A54A}"/>
                </a:ext>
              </a:extLst>
            </p:cNvPr>
            <p:cNvSpPr txBox="1"/>
            <p:nvPr/>
          </p:nvSpPr>
          <p:spPr>
            <a:xfrm>
              <a:off x="3514963" y="3899704"/>
              <a:ext cx="2089421" cy="1354217"/>
            </a:xfrm>
            <a:prstGeom prst="rect">
              <a:avLst/>
            </a:prstGeom>
            <a:noFill/>
            <a:ln>
              <a:noFill/>
            </a:ln>
          </p:spPr>
          <p:txBody>
            <a:bodyPr wrap="square" lIns="0" tIns="0" rIns="0" bIns="0" rtlCol="0" anchor="t" anchorCtr="0">
              <a:spAutoFit/>
            </a:bodyPr>
            <a:lstStyle/>
            <a:p>
              <a:pPr algn="ctr"/>
              <a:r>
                <a:rPr lang="es-MX" sz="2200" b="1" dirty="0">
                  <a:solidFill>
                    <a:srgbClr val="6ECFB2"/>
                  </a:solidFill>
                  <a:latin typeface="Arial" panose="020B0604020202020204" pitchFamily="34" charset="0"/>
                  <a:cs typeface="Arial" panose="020B0604020202020204" pitchFamily="34" charset="0"/>
                </a:rPr>
                <a:t>Crea un presupuesto en Nationwide.</a:t>
              </a:r>
            </a:p>
            <a:p>
              <a:pPr algn="ctr"/>
              <a:r>
                <a:rPr lang="es-MX" sz="2200" b="1" dirty="0">
                  <a:solidFill>
                    <a:srgbClr val="6ECFB2"/>
                  </a:solidFill>
                  <a:latin typeface="Arial" panose="020B0604020202020204" pitchFamily="34" charset="0"/>
                  <a:cs typeface="Arial" panose="020B0604020202020204" pitchFamily="34" charset="0"/>
                </a:rPr>
                <a:t>com/budgeting  </a:t>
              </a:r>
            </a:p>
          </p:txBody>
        </p:sp>
        <p:sp>
          <p:nvSpPr>
            <p:cNvPr id="6" name="TextBox 5">
              <a:extLst>
                <a:ext uri="{FF2B5EF4-FFF2-40B4-BE49-F238E27FC236}">
                  <a16:creationId xmlns:a16="http://schemas.microsoft.com/office/drawing/2014/main" id="{DEC697B5-D5D7-21C2-EE6C-27F2FE2A9F10}"/>
                </a:ext>
              </a:extLst>
            </p:cNvPr>
            <p:cNvSpPr txBox="1"/>
            <p:nvPr/>
          </p:nvSpPr>
          <p:spPr>
            <a:xfrm>
              <a:off x="6510031" y="3899704"/>
              <a:ext cx="1840936" cy="1015663"/>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s-MX" sz="2200" b="1">
                  <a:solidFill>
                    <a:srgbClr val="6ECFB2"/>
                  </a:solidFill>
                  <a:latin typeface="Arial" charset="0"/>
                  <a:ea typeface="Arial" charset="0"/>
                  <a:cs typeface="Arial" charset="0"/>
                  <a:sym typeface="Calibri"/>
                </a:rPr>
                <a:t>Usa My Retirement Goals</a:t>
              </a:r>
            </a:p>
          </p:txBody>
        </p:sp>
        <p:sp>
          <p:nvSpPr>
            <p:cNvPr id="7" name="TextBox 6">
              <a:extLst>
                <a:ext uri="{FF2B5EF4-FFF2-40B4-BE49-F238E27FC236}">
                  <a16:creationId xmlns:a16="http://schemas.microsoft.com/office/drawing/2014/main" id="{264B4D9A-ED94-7236-F32D-881613C4037B}"/>
                </a:ext>
              </a:extLst>
            </p:cNvPr>
            <p:cNvSpPr txBox="1"/>
            <p:nvPr/>
          </p:nvSpPr>
          <p:spPr>
            <a:xfrm>
              <a:off x="9134112" y="3899704"/>
              <a:ext cx="2620562" cy="1015663"/>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s-MX" sz="2200" b="1">
                  <a:solidFill>
                    <a:schemeClr val="accent2"/>
                  </a:solidFill>
                </a:rPr>
                <a:t>Establece                                                                       o aumenta tus contribuciones</a:t>
              </a:r>
            </a:p>
          </p:txBody>
        </p:sp>
        <p:cxnSp>
          <p:nvCxnSpPr>
            <p:cNvPr id="8" name="Straight Connector 7">
              <a:extLst>
                <a:ext uri="{FF2B5EF4-FFF2-40B4-BE49-F238E27FC236}">
                  <a16:creationId xmlns:a16="http://schemas.microsoft.com/office/drawing/2014/main" id="{B79D320A-F487-EF45-BC56-E408A7A4B6F5}"/>
                </a:ext>
                <a:ext uri="{C183D7F6-B498-43B3-948B-1728B52AA6E4}">
                  <adec:decorative xmlns:adec="http://schemas.microsoft.com/office/drawing/2017/decorative" val="1"/>
                </a:ext>
              </a:extLst>
            </p:cNvPr>
            <p:cNvCxnSpPr>
              <a:cxnSpLocks/>
            </p:cNvCxnSpPr>
            <p:nvPr/>
          </p:nvCxnSpPr>
          <p:spPr>
            <a:xfrm>
              <a:off x="5974542" y="2520016"/>
              <a:ext cx="0" cy="283575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CF83E8D-BA7E-0BBB-3AD0-6B07B427E87B}"/>
                </a:ext>
              </a:extLst>
            </p:cNvPr>
            <p:cNvSpPr txBox="1"/>
            <p:nvPr/>
          </p:nvSpPr>
          <p:spPr>
            <a:xfrm>
              <a:off x="871659" y="3899704"/>
              <a:ext cx="1792248" cy="338554"/>
            </a:xfrm>
            <a:prstGeom prst="rect">
              <a:avLst/>
            </a:prstGeom>
            <a:noFill/>
            <a:ln>
              <a:noFill/>
            </a:ln>
          </p:spPr>
          <p:txBody>
            <a:bodyPr wrap="square" lIns="0" tIns="0" rIns="0" bIns="0" rtlCol="0" anchor="t" anchorCtr="0">
              <a:spAutoFit/>
            </a:bodyPr>
            <a:lstStyle/>
            <a:p>
              <a:pPr algn="ctr"/>
              <a:r>
                <a:rPr lang="es-MX" sz="2200" b="1">
                  <a:solidFill>
                    <a:srgbClr val="6ECFB2"/>
                  </a:solidFill>
                  <a:latin typeface="Arial" charset="0"/>
                  <a:ea typeface="Arial" charset="0"/>
                  <a:cs typeface="Arial" charset="0"/>
                  <a:sym typeface="Calibri"/>
                </a:rPr>
                <a:t>Inscríbete</a:t>
              </a:r>
            </a:p>
          </p:txBody>
        </p:sp>
        <p:cxnSp>
          <p:nvCxnSpPr>
            <p:cNvPr id="10" name="Straight Connector 9">
              <a:extLst>
                <a:ext uri="{FF2B5EF4-FFF2-40B4-BE49-F238E27FC236}">
                  <a16:creationId xmlns:a16="http://schemas.microsoft.com/office/drawing/2014/main" id="{61E365AC-9698-6FCD-0464-5CE0E66EE42A}"/>
                </a:ext>
                <a:ext uri="{C183D7F6-B498-43B3-948B-1728B52AA6E4}">
                  <adec:decorative xmlns:adec="http://schemas.microsoft.com/office/drawing/2017/decorative" val="1"/>
                </a:ext>
              </a:extLst>
            </p:cNvPr>
            <p:cNvCxnSpPr>
              <a:cxnSpLocks/>
            </p:cNvCxnSpPr>
            <p:nvPr/>
          </p:nvCxnSpPr>
          <p:spPr>
            <a:xfrm>
              <a:off x="8930014" y="2520016"/>
              <a:ext cx="0" cy="283575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43863F3-5B2A-7E86-DFF7-D5A494D22DA3}"/>
                </a:ext>
                <a:ext uri="{C183D7F6-B498-43B3-948B-1728B52AA6E4}">
                  <adec:decorative xmlns:adec="http://schemas.microsoft.com/office/drawing/2017/decorative" val="1"/>
                </a:ext>
              </a:extLst>
            </p:cNvPr>
            <p:cNvCxnSpPr>
              <a:cxnSpLocks/>
            </p:cNvCxnSpPr>
            <p:nvPr/>
          </p:nvCxnSpPr>
          <p:spPr>
            <a:xfrm>
              <a:off x="3133370" y="2520016"/>
              <a:ext cx="0" cy="2835755"/>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EE86676-DF18-FE1F-1D47-1199AC59A0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18444" y="2853559"/>
              <a:ext cx="898678" cy="898678"/>
            </a:xfrm>
            <a:prstGeom prst="rect">
              <a:avLst/>
            </a:prstGeom>
          </p:spPr>
        </p:pic>
        <p:pic>
          <p:nvPicPr>
            <p:cNvPr id="13" name="Picture 12">
              <a:extLst>
                <a:ext uri="{FF2B5EF4-FFF2-40B4-BE49-F238E27FC236}">
                  <a16:creationId xmlns:a16="http://schemas.microsoft.com/office/drawing/2014/main" id="{8DC065DF-5C9B-3E8D-AE5E-45951A6379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38342" y="2896848"/>
              <a:ext cx="812101" cy="812101"/>
            </a:xfrm>
            <a:prstGeom prst="rect">
              <a:avLst/>
            </a:prstGeom>
          </p:spPr>
        </p:pic>
        <p:pic>
          <p:nvPicPr>
            <p:cNvPr id="14" name="Graphic 13">
              <a:extLst>
                <a:ext uri="{FF2B5EF4-FFF2-40B4-BE49-F238E27FC236}">
                  <a16:creationId xmlns:a16="http://schemas.microsoft.com/office/drawing/2014/main" id="{00C20CBA-9604-FF27-35B8-59CAB31F968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73299" y="2845698"/>
              <a:ext cx="914400" cy="914400"/>
            </a:xfrm>
            <a:prstGeom prst="rect">
              <a:avLst/>
            </a:prstGeom>
          </p:spPr>
        </p:pic>
        <p:pic>
          <p:nvPicPr>
            <p:cNvPr id="15" name="Picture 14">
              <a:extLst>
                <a:ext uri="{FF2B5EF4-FFF2-40B4-BE49-F238E27FC236}">
                  <a16:creationId xmlns:a16="http://schemas.microsoft.com/office/drawing/2014/main" id="{5B6F74E2-0494-18D1-5F40-A7FA59C3D6E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97744" y="2853559"/>
              <a:ext cx="898678" cy="898678"/>
            </a:xfrm>
            <a:prstGeom prst="rect">
              <a:avLst/>
            </a:prstGeom>
          </p:spPr>
        </p:pic>
      </p:grpSp>
    </p:spTree>
    <p:extLst>
      <p:ext uri="{BB962C8B-B14F-4D97-AF65-F5344CB8AC3E}">
        <p14:creationId xmlns:p14="http://schemas.microsoft.com/office/powerpoint/2010/main" val="1195108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FF687-9B4B-4626-15DE-830F98DE77C4}"/>
              </a:ext>
            </a:extLst>
          </p:cNvPr>
          <p:cNvSpPr>
            <a:spLocks noGrp="1"/>
          </p:cNvSpPr>
          <p:nvPr>
            <p:ph type="title"/>
          </p:nvPr>
        </p:nvSpPr>
        <p:spPr>
          <a:xfrm>
            <a:off x="240632" y="1603948"/>
            <a:ext cx="11694694" cy="2690665"/>
          </a:xfrm>
        </p:spPr>
        <p:txBody>
          <a:bodyPr>
            <a:noAutofit/>
          </a:bodyPr>
          <a:lstStyle/>
          <a:p>
            <a:pPr>
              <a:lnSpc>
                <a:spcPct val="100000"/>
              </a:lnSpc>
            </a:pPr>
            <a:r>
              <a:rPr lang="es-MX" sz="10000" dirty="0">
                <a:latin typeface="Georgia" panose="02040502050405020303" pitchFamily="18" charset="0"/>
              </a:rPr>
              <a:t>Preguntas y respuestas</a:t>
            </a:r>
          </a:p>
        </p:txBody>
      </p:sp>
    </p:spTree>
    <p:extLst>
      <p:ext uri="{BB962C8B-B14F-4D97-AF65-F5344CB8AC3E}">
        <p14:creationId xmlns:p14="http://schemas.microsoft.com/office/powerpoint/2010/main" val="1391847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B0D976C-7E28-30BE-BA03-6A67D8E109C0}"/>
              </a:ext>
            </a:extLst>
          </p:cNvPr>
          <p:cNvSpPr>
            <a:spLocks noGrp="1"/>
          </p:cNvSpPr>
          <p:nvPr>
            <p:ph type="title"/>
          </p:nvPr>
        </p:nvSpPr>
        <p:spPr>
          <a:xfrm>
            <a:off x="953845" y="2090910"/>
            <a:ext cx="5896659" cy="2436119"/>
          </a:xfrm>
        </p:spPr>
        <p:txBody>
          <a:bodyPr anchor="t">
            <a:noAutofit/>
          </a:bodyPr>
          <a:lstStyle/>
          <a:p>
            <a:pPr>
              <a:lnSpc>
                <a:spcPct val="100000"/>
              </a:lnSpc>
              <a:spcBef>
                <a:spcPts val="0"/>
              </a:spcBef>
            </a:pPr>
            <a:r>
              <a:rPr lang="es-MX" dirty="0"/>
              <a:t>Estamos aquí para ayudar</a:t>
            </a:r>
            <a:br>
              <a:rPr lang="es-MX" dirty="0"/>
            </a:br>
            <a:br>
              <a:rPr lang="es-MX" b="0" dirty="0"/>
            </a:br>
            <a:r>
              <a:rPr lang="es-MX" sz="2000" b="0" dirty="0"/>
              <a:t>&lt;Nombre del presentador&gt;</a:t>
            </a:r>
            <a:br>
              <a:rPr lang="es-MX" sz="2000" b="0" dirty="0"/>
            </a:br>
            <a:r>
              <a:rPr lang="es-MX" sz="2000" b="0" dirty="0"/>
              <a:t>&lt;Cargo de trabajo del presentador&gt;</a:t>
            </a:r>
            <a:br>
              <a:rPr lang="es-MX" sz="2000" b="0" dirty="0"/>
            </a:br>
            <a:r>
              <a:rPr lang="es-MX" sz="2000" b="0" dirty="0"/>
              <a:t>&lt;Dirección de correo electrónico del presentador&gt;</a:t>
            </a:r>
            <a:br>
              <a:rPr lang="es-MX" sz="2000" b="0" dirty="0"/>
            </a:br>
            <a:r>
              <a:rPr lang="es-MX" sz="2000" b="0" dirty="0"/>
              <a:t>&lt;Teléfono del presentador&gt;</a:t>
            </a:r>
          </a:p>
        </p:txBody>
      </p:sp>
      <p:pic>
        <p:nvPicPr>
          <p:cNvPr id="4" name="Graphic 3">
            <a:extLst>
              <a:ext uri="{FF2B5EF4-FFF2-40B4-BE49-F238E27FC236}">
                <a16:creationId xmlns:a16="http://schemas.microsoft.com/office/drawing/2014/main" id="{3866BC1B-B90C-9CF4-164F-EE1830B662F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5908" y="4767089"/>
            <a:ext cx="548640" cy="548640"/>
          </a:xfrm>
          <a:prstGeom prst="rect">
            <a:avLst/>
          </a:prstGeom>
        </p:spPr>
      </p:pic>
      <p:sp>
        <p:nvSpPr>
          <p:cNvPr id="5" name="TextBox 4">
            <a:extLst>
              <a:ext uri="{FF2B5EF4-FFF2-40B4-BE49-F238E27FC236}">
                <a16:creationId xmlns:a16="http://schemas.microsoft.com/office/drawing/2014/main" id="{A6C4E0AB-5536-49A6-9D0F-A759D57F4459}"/>
              </a:ext>
            </a:extLst>
          </p:cNvPr>
          <p:cNvSpPr txBox="1"/>
          <p:nvPr/>
        </p:nvSpPr>
        <p:spPr>
          <a:xfrm>
            <a:off x="1431537" y="4838334"/>
            <a:ext cx="5758972" cy="101566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Accede a tu cuenta de retiro en </a:t>
            </a:r>
            <a:r>
              <a:rPr kumimoji="0" lang="es-MX" sz="2000" b="1"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nrsforu.com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1-888-401-5272</a:t>
            </a:r>
          </a:p>
        </p:txBody>
      </p:sp>
      <p:pic>
        <p:nvPicPr>
          <p:cNvPr id="6" name="Graphic 5">
            <a:extLst>
              <a:ext uri="{FF2B5EF4-FFF2-40B4-BE49-F238E27FC236}">
                <a16:creationId xmlns:a16="http://schemas.microsoft.com/office/drawing/2014/main" id="{8738C31F-B77C-21A4-96E7-FF96613FACD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65908" y="5374438"/>
            <a:ext cx="548640" cy="548640"/>
          </a:xfrm>
          <a:prstGeom prst="rect">
            <a:avLst/>
          </a:prstGeom>
        </p:spPr>
      </p:pic>
      <p:pic>
        <p:nvPicPr>
          <p:cNvPr id="7" name="Picture 6" descr="Nationwide is on your side">
            <a:extLst>
              <a:ext uri="{FF2B5EF4-FFF2-40B4-BE49-F238E27FC236}">
                <a16:creationId xmlns:a16="http://schemas.microsoft.com/office/drawing/2014/main" id="{99E64656-2032-FC15-B956-9B32B7D32F50}"/>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846" y="628995"/>
            <a:ext cx="981777" cy="1097280"/>
          </a:xfrm>
          <a:prstGeom prst="rect">
            <a:avLst/>
          </a:prstGeom>
        </p:spPr>
      </p:pic>
    </p:spTree>
    <p:extLst>
      <p:ext uri="{BB962C8B-B14F-4D97-AF65-F5344CB8AC3E}">
        <p14:creationId xmlns:p14="http://schemas.microsoft.com/office/powerpoint/2010/main" val="2410498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83DD167F-D935-4089-ACF8-FABF271589D8}"/>
              </a:ext>
            </a:extLst>
          </p:cNvPr>
          <p:cNvSpPr>
            <a:spLocks noGrp="1"/>
          </p:cNvSpPr>
          <p:nvPr>
            <p:ph type="title"/>
          </p:nvPr>
        </p:nvSpPr>
        <p:spPr>
          <a:xfrm>
            <a:off x="852053" y="2772120"/>
            <a:ext cx="5856860" cy="640838"/>
          </a:xfrm>
        </p:spPr>
        <p:txBody>
          <a:bodyPr anchor="t"/>
          <a:lstStyle/>
          <a:p>
            <a:r>
              <a:rPr lang="es-MX" dirty="0"/>
              <a:t>Estamos aquí para ayudar</a:t>
            </a:r>
          </a:p>
        </p:txBody>
      </p:sp>
      <p:sp>
        <p:nvSpPr>
          <p:cNvPr id="4" name="TextBox 3">
            <a:extLst>
              <a:ext uri="{FF2B5EF4-FFF2-40B4-BE49-F238E27FC236}">
                <a16:creationId xmlns:a16="http://schemas.microsoft.com/office/drawing/2014/main" id="{BECF090E-5C0E-073B-91D5-652C8569C96E}"/>
              </a:ext>
            </a:extLst>
          </p:cNvPr>
          <p:cNvSpPr txBox="1"/>
          <p:nvPr/>
        </p:nvSpPr>
        <p:spPr>
          <a:xfrm>
            <a:off x="1431537" y="3734414"/>
            <a:ext cx="5354784" cy="13234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Accede a tu cuenta de retiro 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nationwide.com/myretirement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1-800-772-2182</a:t>
            </a:r>
          </a:p>
        </p:txBody>
      </p:sp>
      <p:pic>
        <p:nvPicPr>
          <p:cNvPr id="5" name="Graphic 4">
            <a:extLst>
              <a:ext uri="{FF2B5EF4-FFF2-40B4-BE49-F238E27FC236}">
                <a16:creationId xmlns:a16="http://schemas.microsoft.com/office/drawing/2014/main" id="{6F03D114-610D-2B74-9AEE-7DC4A2FA806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65908" y="3720559"/>
            <a:ext cx="548640" cy="548640"/>
          </a:xfrm>
          <a:prstGeom prst="rect">
            <a:avLst/>
          </a:prstGeom>
        </p:spPr>
      </p:pic>
      <p:pic>
        <p:nvPicPr>
          <p:cNvPr id="6" name="Graphic 5">
            <a:extLst>
              <a:ext uri="{FF2B5EF4-FFF2-40B4-BE49-F238E27FC236}">
                <a16:creationId xmlns:a16="http://schemas.microsoft.com/office/drawing/2014/main" id="{E034C7FD-6324-C79C-9577-D10CE528691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65908" y="4523068"/>
            <a:ext cx="548640" cy="548640"/>
          </a:xfrm>
          <a:prstGeom prst="rect">
            <a:avLst/>
          </a:prstGeom>
        </p:spPr>
      </p:pic>
      <p:pic>
        <p:nvPicPr>
          <p:cNvPr id="7" name="Picture 6" descr="Nationwide is on your side">
            <a:extLst>
              <a:ext uri="{FF2B5EF4-FFF2-40B4-BE49-F238E27FC236}">
                <a16:creationId xmlns:a16="http://schemas.microsoft.com/office/drawing/2014/main" id="{3C93DB8C-236E-A0A5-74CB-BF8ECD55436A}"/>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846" y="628995"/>
            <a:ext cx="981777" cy="1097280"/>
          </a:xfrm>
          <a:prstGeom prst="rect">
            <a:avLst/>
          </a:prstGeom>
        </p:spPr>
      </p:pic>
    </p:spTree>
    <p:extLst>
      <p:ext uri="{BB962C8B-B14F-4D97-AF65-F5344CB8AC3E}">
        <p14:creationId xmlns:p14="http://schemas.microsoft.com/office/powerpoint/2010/main" val="2535635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DC3F04D-7AC6-65D3-BE7A-8D5344E1259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5908" y="3720559"/>
            <a:ext cx="548640" cy="548640"/>
          </a:xfrm>
          <a:prstGeom prst="rect">
            <a:avLst/>
          </a:prstGeom>
        </p:spPr>
      </p:pic>
      <p:sp>
        <p:nvSpPr>
          <p:cNvPr id="5" name="TextBox 4">
            <a:extLst>
              <a:ext uri="{FF2B5EF4-FFF2-40B4-BE49-F238E27FC236}">
                <a16:creationId xmlns:a16="http://schemas.microsoft.com/office/drawing/2014/main" id="{6FC8D4DA-5D16-5561-5276-47E16D809417}"/>
              </a:ext>
            </a:extLst>
          </p:cNvPr>
          <p:cNvSpPr txBox="1"/>
          <p:nvPr/>
        </p:nvSpPr>
        <p:spPr>
          <a:xfrm>
            <a:off x="1431537" y="3734414"/>
            <a:ext cx="5354784" cy="13234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Accede a tu cuenta de retiro 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nationwide.com/REALtirement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1-800-772-2182</a:t>
            </a:r>
          </a:p>
        </p:txBody>
      </p:sp>
      <p:pic>
        <p:nvPicPr>
          <p:cNvPr id="6" name="Graphic 5">
            <a:extLst>
              <a:ext uri="{FF2B5EF4-FFF2-40B4-BE49-F238E27FC236}">
                <a16:creationId xmlns:a16="http://schemas.microsoft.com/office/drawing/2014/main" id="{4FBB885D-8FC2-B0F2-9187-F9F1D1FF06A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65908" y="4523068"/>
            <a:ext cx="548640" cy="548640"/>
          </a:xfrm>
          <a:prstGeom prst="rect">
            <a:avLst/>
          </a:prstGeom>
        </p:spPr>
      </p:pic>
      <p:pic>
        <p:nvPicPr>
          <p:cNvPr id="7" name="Picture 6" descr="Nationwide is on your side">
            <a:extLst>
              <a:ext uri="{FF2B5EF4-FFF2-40B4-BE49-F238E27FC236}">
                <a16:creationId xmlns:a16="http://schemas.microsoft.com/office/drawing/2014/main" id="{05A968B5-0BBF-A684-3023-84FEC498352F}"/>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846" y="628995"/>
            <a:ext cx="981777" cy="1097280"/>
          </a:xfrm>
          <a:prstGeom prst="rect">
            <a:avLst/>
          </a:prstGeom>
        </p:spPr>
      </p:pic>
      <p:sp>
        <p:nvSpPr>
          <p:cNvPr id="9" name="Title 14">
            <a:extLst>
              <a:ext uri="{FF2B5EF4-FFF2-40B4-BE49-F238E27FC236}">
                <a16:creationId xmlns:a16="http://schemas.microsoft.com/office/drawing/2014/main" id="{488D5694-399A-A7D6-EA26-0713CCC15CD0}"/>
              </a:ext>
            </a:extLst>
          </p:cNvPr>
          <p:cNvSpPr>
            <a:spLocks noGrp="1"/>
          </p:cNvSpPr>
          <p:nvPr>
            <p:ph type="title"/>
          </p:nvPr>
        </p:nvSpPr>
        <p:spPr>
          <a:xfrm>
            <a:off x="852052" y="2772120"/>
            <a:ext cx="5638199" cy="640838"/>
          </a:xfrm>
        </p:spPr>
        <p:txBody>
          <a:bodyPr anchor="t"/>
          <a:lstStyle/>
          <a:p>
            <a:r>
              <a:rPr lang="es-MX" dirty="0"/>
              <a:t>Estamos aquí para ayudar</a:t>
            </a:r>
          </a:p>
        </p:txBody>
      </p:sp>
    </p:spTree>
    <p:extLst>
      <p:ext uri="{BB962C8B-B14F-4D97-AF65-F5344CB8AC3E}">
        <p14:creationId xmlns:p14="http://schemas.microsoft.com/office/powerpoint/2010/main" val="471600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F14CB6-972E-BA51-6267-02F957A482E0}"/>
              </a:ext>
              <a:ext uri="{C183D7F6-B498-43B3-948B-1728B52AA6E4}">
                <adec:decorative xmlns:adec="http://schemas.microsoft.com/office/drawing/2017/decorative" val="1"/>
              </a:ext>
            </a:extLst>
          </p:cNvPr>
          <p:cNvSpPr/>
          <p:nvPr/>
        </p:nvSpPr>
        <p:spPr>
          <a:xfrm>
            <a:off x="2583831" y="2790577"/>
            <a:ext cx="2290060" cy="2290060"/>
          </a:xfrm>
          <a:prstGeom prst="rect">
            <a:avLst/>
          </a:prstGeom>
          <a:solidFill>
            <a:srgbClr val="D0D3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ontent Placeholder 7">
            <a:extLst>
              <a:ext uri="{FF2B5EF4-FFF2-40B4-BE49-F238E27FC236}">
                <a16:creationId xmlns:a16="http://schemas.microsoft.com/office/drawing/2014/main" id="{67787679-D09C-8114-3686-A410A5689208}"/>
              </a:ext>
            </a:extLst>
          </p:cNvPr>
          <p:cNvSpPr>
            <a:spLocks noGrp="1"/>
          </p:cNvSpPr>
          <p:nvPr>
            <p:ph idx="1"/>
          </p:nvPr>
        </p:nvSpPr>
        <p:spPr>
          <a:xfrm>
            <a:off x="2778170" y="3600866"/>
            <a:ext cx="1901381" cy="720970"/>
          </a:xfrm>
        </p:spPr>
        <p:txBody>
          <a:bodyPr>
            <a:normAutofit fontScale="92500" lnSpcReduction="20000"/>
          </a:bodyPr>
          <a:lstStyle/>
          <a:p>
            <a:pPr marL="0" indent="0" algn="ctr">
              <a:lnSpc>
                <a:spcPct val="110000"/>
              </a:lnSpc>
              <a:buNone/>
            </a:pPr>
            <a:r>
              <a:rPr lang="es-MX" sz="2400">
                <a:solidFill>
                  <a:srgbClr val="0047BB"/>
                </a:solidFill>
              </a:rPr>
              <a:t>Foto del presentador</a:t>
            </a:r>
          </a:p>
        </p:txBody>
      </p:sp>
      <p:sp>
        <p:nvSpPr>
          <p:cNvPr id="2" name="Content Placeholder 2">
            <a:extLst>
              <a:ext uri="{FF2B5EF4-FFF2-40B4-BE49-F238E27FC236}">
                <a16:creationId xmlns:a16="http://schemas.microsoft.com/office/drawing/2014/main" id="{64A415E4-A634-F37C-975A-5B681E5BA6AD}"/>
              </a:ext>
            </a:extLst>
          </p:cNvPr>
          <p:cNvSpPr txBox="1">
            <a:spLocks/>
          </p:cNvSpPr>
          <p:nvPr/>
        </p:nvSpPr>
        <p:spPr>
          <a:xfrm>
            <a:off x="5405717" y="3114965"/>
            <a:ext cx="6346571" cy="1692771"/>
          </a:xfrm>
          <a:prstGeom prst="rect">
            <a:avLst/>
          </a:prstGeom>
        </p:spPr>
        <p:txBody>
          <a:bodyPr wrap="square" lIns="0" tIns="0" rIns="0" bIns="0" anchor="ctr" anchorCtr="0">
            <a:spAutoFit/>
          </a:bodyPr>
          <a:lstStyle>
            <a:lvl1pPr marL="0" indent="0" algn="l" defTabSz="685800" rtl="0" eaLnBrk="1" latinLnBrk="0" hangingPunct="1">
              <a:lnSpc>
                <a:spcPct val="112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4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4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s-MX" sz="2400" b="1"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&lt;Nombre del presentador&gt;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MX" sz="22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&lt;Cargo del presentador&gt;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MX" sz="22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&lt;Dirección de correo electrónico del presentador&gt;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MX" sz="22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&lt;Teléfono del presentador&gt;</a:t>
            </a:r>
          </a:p>
        </p:txBody>
      </p:sp>
      <p:sp>
        <p:nvSpPr>
          <p:cNvPr id="6" name="Title 6">
            <a:extLst>
              <a:ext uri="{FF2B5EF4-FFF2-40B4-BE49-F238E27FC236}">
                <a16:creationId xmlns:a16="http://schemas.microsoft.com/office/drawing/2014/main" id="{A1973D5F-74DD-DCF4-4116-6C9393D80835}"/>
              </a:ext>
            </a:extLst>
          </p:cNvPr>
          <p:cNvSpPr txBox="1">
            <a:spLocks/>
          </p:cNvSpPr>
          <p:nvPr/>
        </p:nvSpPr>
        <p:spPr>
          <a:xfrm>
            <a:off x="1492450" y="1564142"/>
            <a:ext cx="9199178" cy="595493"/>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a:lstStyle>
          <a:p>
            <a:r>
              <a:rPr lang="es-MX" sz="4400">
                <a:latin typeface="Georgia" panose="02040502050405020303" pitchFamily="18" charset="0"/>
              </a:rPr>
              <a:t>Me da gusto conocerte</a:t>
            </a:r>
          </a:p>
        </p:txBody>
      </p:sp>
    </p:spTree>
    <p:extLst>
      <p:ext uri="{BB962C8B-B14F-4D97-AF65-F5344CB8AC3E}">
        <p14:creationId xmlns:p14="http://schemas.microsoft.com/office/powerpoint/2010/main" val="1588218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6FFA4-8024-5376-5634-4FD880371EB1}"/>
              </a:ext>
              <a:ext uri="{C183D7F6-B498-43B3-948B-1728B52AA6E4}">
                <adec:decorative xmlns:adec="http://schemas.microsoft.com/office/drawing/2017/decorative" val="1"/>
              </a:ext>
            </a:extLst>
          </p:cNvPr>
          <p:cNvSpPr/>
          <p:nvPr/>
        </p:nvSpPr>
        <p:spPr>
          <a:xfrm>
            <a:off x="2583831" y="2790577"/>
            <a:ext cx="2290060" cy="2290060"/>
          </a:xfrm>
          <a:prstGeom prst="rect">
            <a:avLst/>
          </a:prstGeom>
          <a:solidFill>
            <a:srgbClr val="D0D3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7">
            <a:extLst>
              <a:ext uri="{FF2B5EF4-FFF2-40B4-BE49-F238E27FC236}">
                <a16:creationId xmlns:a16="http://schemas.microsoft.com/office/drawing/2014/main" id="{46A88AF4-F151-3469-F098-84ED02D2F13D}"/>
              </a:ext>
            </a:extLst>
          </p:cNvPr>
          <p:cNvSpPr>
            <a:spLocks noGrp="1"/>
          </p:cNvSpPr>
          <p:nvPr>
            <p:ph idx="1"/>
          </p:nvPr>
        </p:nvSpPr>
        <p:spPr>
          <a:xfrm>
            <a:off x="2778170" y="3600866"/>
            <a:ext cx="1901381" cy="720970"/>
          </a:xfrm>
        </p:spPr>
        <p:txBody>
          <a:bodyPr>
            <a:normAutofit/>
          </a:bodyPr>
          <a:lstStyle/>
          <a:p>
            <a:pPr marL="0" indent="0" algn="ctr">
              <a:lnSpc>
                <a:spcPct val="110000"/>
              </a:lnSpc>
              <a:buNone/>
            </a:pPr>
            <a:r>
              <a:rPr lang="es-MX" sz="2400">
                <a:solidFill>
                  <a:srgbClr val="0047BB"/>
                </a:solidFill>
              </a:rPr>
              <a:t>Foto del PF</a:t>
            </a:r>
          </a:p>
        </p:txBody>
      </p:sp>
      <p:sp>
        <p:nvSpPr>
          <p:cNvPr id="21" name="Content Placeholder 2">
            <a:extLst>
              <a:ext uri="{FF2B5EF4-FFF2-40B4-BE49-F238E27FC236}">
                <a16:creationId xmlns:a16="http://schemas.microsoft.com/office/drawing/2014/main" id="{3291E633-D01F-BBD3-1E00-7680B9D5C7D3}"/>
              </a:ext>
            </a:extLst>
          </p:cNvPr>
          <p:cNvSpPr txBox="1">
            <a:spLocks/>
          </p:cNvSpPr>
          <p:nvPr/>
        </p:nvSpPr>
        <p:spPr>
          <a:xfrm>
            <a:off x="5405718" y="3350831"/>
            <a:ext cx="5285910" cy="1169551"/>
          </a:xfrm>
          <a:prstGeom prst="rect">
            <a:avLst/>
          </a:prstGeom>
        </p:spPr>
        <p:txBody>
          <a:bodyPr wrap="square" lIns="0" tIns="0" rIns="0" bIns="0" anchor="ctr" anchorCtr="0">
            <a:spAutoFit/>
          </a:bodyPr>
          <a:lstStyle>
            <a:lvl1pPr marL="0" indent="0" algn="l" defTabSz="685800" rtl="0" eaLnBrk="1" latinLnBrk="0" hangingPunct="1">
              <a:lnSpc>
                <a:spcPct val="112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4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4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MX" sz="22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&lt;Firma del PF&gt;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MX" sz="22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&lt;Dirección de correo electrónico del PF&gt;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MX" sz="22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&lt;Teléfono del PF&gt;</a:t>
            </a:r>
          </a:p>
        </p:txBody>
      </p:sp>
      <p:sp>
        <p:nvSpPr>
          <p:cNvPr id="6" name="Title 1">
            <a:extLst>
              <a:ext uri="{FF2B5EF4-FFF2-40B4-BE49-F238E27FC236}">
                <a16:creationId xmlns:a16="http://schemas.microsoft.com/office/drawing/2014/main" id="{CFB1BB27-2AB8-3379-F443-81F191185A1B}"/>
              </a:ext>
            </a:extLst>
          </p:cNvPr>
          <p:cNvSpPr>
            <a:spLocks noGrp="1"/>
          </p:cNvSpPr>
          <p:nvPr>
            <p:ph type="title"/>
          </p:nvPr>
        </p:nvSpPr>
        <p:spPr>
          <a:xfrm>
            <a:off x="1492450" y="1564142"/>
            <a:ext cx="9199178" cy="595493"/>
          </a:xfrm>
        </p:spPr>
        <p:txBody>
          <a:bodyPr>
            <a:noAutofit/>
          </a:bodyPr>
          <a:lstStyle/>
          <a:p>
            <a:r>
              <a:rPr lang="es-MX" sz="4400">
                <a:latin typeface="Georgia" panose="02040502050405020303" pitchFamily="18" charset="0"/>
              </a:rPr>
              <a:t>Tu profesional financiero</a:t>
            </a:r>
          </a:p>
        </p:txBody>
      </p:sp>
    </p:spTree>
    <p:extLst>
      <p:ext uri="{BB962C8B-B14F-4D97-AF65-F5344CB8AC3E}">
        <p14:creationId xmlns:p14="http://schemas.microsoft.com/office/powerpoint/2010/main" val="214785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800F856-0187-3059-614F-833806EFAB5E}"/>
              </a:ext>
            </a:extLst>
          </p:cNvPr>
          <p:cNvSpPr txBox="1">
            <a:spLocks/>
          </p:cNvSpPr>
          <p:nvPr/>
        </p:nvSpPr>
        <p:spPr>
          <a:xfrm>
            <a:off x="7109138" y="448805"/>
            <a:ext cx="3619822" cy="5954452"/>
          </a:xfrm>
          <a:prstGeom prst="rect">
            <a:avLst/>
          </a:prstGeom>
        </p:spPr>
        <p:txBody>
          <a:bodyPr vert="horz" lIns="0" tIns="45720" rIns="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200" dirty="0"/>
              <a:t>Qué es el bienestar financiero y cómo evaluarlo</a:t>
            </a:r>
            <a:br>
              <a:rPr lang="es-MX" sz="2200" dirty="0"/>
            </a:br>
            <a:endParaRPr lang="es-MX" sz="2200" dirty="0"/>
          </a:p>
          <a:p>
            <a:pPr marL="0" indent="0">
              <a:buNone/>
            </a:pPr>
            <a:r>
              <a:rPr lang="es-MX" sz="2200" dirty="0"/>
              <a:t>Los principios básicos de crear un presupuesto</a:t>
            </a:r>
            <a:br>
              <a:rPr lang="es-MX" sz="2200" dirty="0"/>
            </a:br>
            <a:endParaRPr lang="es-MX" sz="2200" dirty="0"/>
          </a:p>
          <a:p>
            <a:pPr marL="0" indent="0">
              <a:buNone/>
            </a:pPr>
            <a:r>
              <a:rPr lang="es-MX" sz="2200" dirty="0"/>
              <a:t>Pasos para ahorrar</a:t>
            </a:r>
            <a:br>
              <a:rPr lang="es-MX" sz="2200" dirty="0"/>
            </a:br>
            <a:endParaRPr lang="es-MX" sz="2200" dirty="0"/>
          </a:p>
          <a:p>
            <a:pPr marL="0" indent="0">
              <a:buNone/>
            </a:pPr>
            <a:r>
              <a:rPr lang="es-MX" sz="2200" dirty="0"/>
              <a:t>Los principios básicos de la deuda y cómo manejarla</a:t>
            </a:r>
            <a:br>
              <a:rPr lang="es-MX" sz="2200" dirty="0"/>
            </a:br>
            <a:endParaRPr lang="es-MX" sz="2200" dirty="0"/>
          </a:p>
          <a:p>
            <a:pPr marL="0" indent="0">
              <a:buNone/>
            </a:pPr>
            <a:r>
              <a:rPr lang="es-MX" sz="2200" dirty="0"/>
              <a:t>Cómo funciona el crédito y formas de aumentar tu puntuación de crédito</a:t>
            </a:r>
          </a:p>
        </p:txBody>
      </p:sp>
      <p:cxnSp>
        <p:nvCxnSpPr>
          <p:cNvPr id="10" name="Straight Connector 9">
            <a:extLst>
              <a:ext uri="{FF2B5EF4-FFF2-40B4-BE49-F238E27FC236}">
                <a16:creationId xmlns:a16="http://schemas.microsoft.com/office/drawing/2014/main" id="{019DDD9C-49A7-DDCB-D305-6DD9D3DAD881}"/>
              </a:ext>
              <a:ext uri="{C183D7F6-B498-43B3-948B-1728B52AA6E4}">
                <adec:decorative xmlns:adec="http://schemas.microsoft.com/office/drawing/2017/decorative" val="1"/>
              </a:ext>
            </a:extLst>
          </p:cNvPr>
          <p:cNvCxnSpPr>
            <a:cxnSpLocks/>
          </p:cNvCxnSpPr>
          <p:nvPr/>
        </p:nvCxnSpPr>
        <p:spPr>
          <a:xfrm>
            <a:off x="7109138" y="3627850"/>
            <a:ext cx="36198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CA62623-ED7D-B503-F211-9D34A54BBE0F}"/>
              </a:ext>
            </a:extLst>
          </p:cNvPr>
          <p:cNvSpPr txBox="1">
            <a:spLocks/>
          </p:cNvSpPr>
          <p:nvPr/>
        </p:nvSpPr>
        <p:spPr>
          <a:xfrm>
            <a:off x="629587" y="596347"/>
            <a:ext cx="5035717" cy="58069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s-MX" sz="4000" dirty="0">
                <a:latin typeface="Georgia" panose="02040502050405020303" pitchFamily="18" charset="0"/>
              </a:rPr>
              <a:t>Hoy                                                                      aprenderemos:</a:t>
            </a:r>
          </a:p>
        </p:txBody>
      </p:sp>
      <p:cxnSp>
        <p:nvCxnSpPr>
          <p:cNvPr id="2" name="Straight Connector 1">
            <a:extLst>
              <a:ext uri="{FF2B5EF4-FFF2-40B4-BE49-F238E27FC236}">
                <a16:creationId xmlns:a16="http://schemas.microsoft.com/office/drawing/2014/main" id="{8F6FA77E-D570-0E27-67AA-433EF3FB84AA}"/>
              </a:ext>
              <a:ext uri="{C183D7F6-B498-43B3-948B-1728B52AA6E4}">
                <adec:decorative xmlns:adec="http://schemas.microsoft.com/office/drawing/2017/decorative" val="1"/>
              </a:ext>
            </a:extLst>
          </p:cNvPr>
          <p:cNvCxnSpPr>
            <a:cxnSpLocks/>
          </p:cNvCxnSpPr>
          <p:nvPr/>
        </p:nvCxnSpPr>
        <p:spPr>
          <a:xfrm>
            <a:off x="7109138" y="1874001"/>
            <a:ext cx="36198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BABB4ED-D340-E461-7D13-019D7AAC45FF}"/>
              </a:ext>
              <a:ext uri="{C183D7F6-B498-43B3-948B-1728B52AA6E4}">
                <adec:decorative xmlns:adec="http://schemas.microsoft.com/office/drawing/2017/decorative" val="1"/>
              </a:ext>
            </a:extLst>
          </p:cNvPr>
          <p:cNvCxnSpPr>
            <a:cxnSpLocks/>
          </p:cNvCxnSpPr>
          <p:nvPr/>
        </p:nvCxnSpPr>
        <p:spPr>
          <a:xfrm>
            <a:off x="7109138" y="4662172"/>
            <a:ext cx="36198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A1DD745-53A7-6F0D-28D7-2C4C4DBA2AC3}"/>
              </a:ext>
              <a:ext uri="{C183D7F6-B498-43B3-948B-1728B52AA6E4}">
                <adec:decorative xmlns:adec="http://schemas.microsoft.com/office/drawing/2017/decorative" val="1"/>
              </a:ext>
            </a:extLst>
          </p:cNvPr>
          <p:cNvCxnSpPr>
            <a:cxnSpLocks/>
          </p:cNvCxnSpPr>
          <p:nvPr/>
        </p:nvCxnSpPr>
        <p:spPr>
          <a:xfrm>
            <a:off x="7109138" y="2908322"/>
            <a:ext cx="36198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278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D21F861A-C580-E5BD-632E-7077AD7F8B1C}"/>
              </a:ext>
            </a:extLst>
          </p:cNvPr>
          <p:cNvSpPr>
            <a:spLocks noGrp="1"/>
          </p:cNvSpPr>
          <p:nvPr>
            <p:ph idx="1"/>
          </p:nvPr>
        </p:nvSpPr>
        <p:spPr>
          <a:xfrm>
            <a:off x="6618831" y="2593298"/>
            <a:ext cx="4734952" cy="3585588"/>
          </a:xfrm>
        </p:spPr>
        <p:txBody>
          <a:bodyPr>
            <a:normAutofit fontScale="92500" lnSpcReduction="10000"/>
          </a:bodyPr>
          <a:lstStyle/>
          <a:p>
            <a:pPr marL="0" indent="0">
              <a:lnSpc>
                <a:spcPct val="110000"/>
              </a:lnSpc>
              <a:buFont typeface="Arial" panose="020B0604020202020204" pitchFamily="34" charset="0"/>
              <a:buNone/>
            </a:pPr>
            <a:r>
              <a:rPr lang="es-MX" b="1" dirty="0"/>
              <a:t>Pregúntate: </a:t>
            </a:r>
            <a:r>
              <a:rPr lang="es-MX" b="1" baseline="30000" dirty="0"/>
              <a:t>1 </a:t>
            </a:r>
          </a:p>
          <a:p>
            <a:pPr marL="285750" indent="-285750">
              <a:lnSpc>
                <a:spcPct val="110000"/>
              </a:lnSpc>
              <a:buFont typeface="Arial" panose="020B0604020202020204" pitchFamily="34" charset="0"/>
              <a:buChar char="•"/>
            </a:pPr>
            <a:r>
              <a:rPr lang="es-MX" dirty="0"/>
              <a:t>¿Cuánto control tengo sobre mis finanzas? </a:t>
            </a:r>
          </a:p>
          <a:p>
            <a:pPr marL="285750" indent="-285750">
              <a:lnSpc>
                <a:spcPct val="110000"/>
              </a:lnSpc>
              <a:buFont typeface="Arial" panose="020B0604020202020204" pitchFamily="34" charset="0"/>
              <a:buChar char="•"/>
            </a:pPr>
            <a:r>
              <a:rPr lang="es-MX" dirty="0"/>
              <a:t>¿Qué tan bien puedo absorber un impacto financiero? </a:t>
            </a:r>
          </a:p>
          <a:p>
            <a:pPr marL="285750" indent="-285750">
              <a:lnSpc>
                <a:spcPct val="110000"/>
              </a:lnSpc>
              <a:buFont typeface="Arial" panose="020B0604020202020204" pitchFamily="34" charset="0"/>
              <a:buChar char="•"/>
            </a:pPr>
            <a:r>
              <a:rPr lang="es-MX" dirty="0"/>
              <a:t>¿Voy por buen camino para cumplir mis objetivos financieros?   </a:t>
            </a:r>
          </a:p>
          <a:p>
            <a:pPr marL="285750" indent="-285750">
              <a:lnSpc>
                <a:spcPct val="110000"/>
              </a:lnSpc>
              <a:buFont typeface="Arial" panose="020B0604020202020204" pitchFamily="34" charset="0"/>
              <a:buChar char="•"/>
            </a:pPr>
            <a:r>
              <a:rPr lang="es-MX" dirty="0"/>
              <a:t>¿Tengo suficiente libertad financiera para hacer elecciones que me permitan disfrutar la vida? </a:t>
            </a:r>
          </a:p>
        </p:txBody>
      </p:sp>
      <p:sp>
        <p:nvSpPr>
          <p:cNvPr id="16" name="Title 15">
            <a:extLst>
              <a:ext uri="{FF2B5EF4-FFF2-40B4-BE49-F238E27FC236}">
                <a16:creationId xmlns:a16="http://schemas.microsoft.com/office/drawing/2014/main" id="{5D4DD3BB-866B-E344-D337-6A4546A4776F}"/>
              </a:ext>
            </a:extLst>
          </p:cNvPr>
          <p:cNvSpPr>
            <a:spLocks noGrp="1"/>
          </p:cNvSpPr>
          <p:nvPr>
            <p:ph type="title"/>
          </p:nvPr>
        </p:nvSpPr>
        <p:spPr>
          <a:xfrm>
            <a:off x="6618831" y="800553"/>
            <a:ext cx="4940376" cy="1370828"/>
          </a:xfrm>
        </p:spPr>
        <p:txBody>
          <a:bodyPr anchor="t">
            <a:noAutofit/>
          </a:bodyPr>
          <a:lstStyle/>
          <a:p>
            <a:pPr algn="l"/>
            <a:r>
              <a:rPr lang="es-MX" sz="3600" dirty="0">
                <a:solidFill>
                  <a:schemeClr val="accent2"/>
                </a:solidFill>
              </a:rPr>
              <a:t>¿Qué tan bien estás en el aspecto financiero?</a:t>
            </a:r>
          </a:p>
        </p:txBody>
      </p:sp>
      <p:sp>
        <p:nvSpPr>
          <p:cNvPr id="20" name="Content Placeholder 16">
            <a:extLst>
              <a:ext uri="{FF2B5EF4-FFF2-40B4-BE49-F238E27FC236}">
                <a16:creationId xmlns:a16="http://schemas.microsoft.com/office/drawing/2014/main" id="{376532C4-A94C-D0A3-5453-448AB8E0C870}"/>
              </a:ext>
            </a:extLst>
          </p:cNvPr>
          <p:cNvSpPr txBox="1">
            <a:spLocks/>
          </p:cNvSpPr>
          <p:nvPr/>
        </p:nvSpPr>
        <p:spPr>
          <a:xfrm>
            <a:off x="838217" y="2171382"/>
            <a:ext cx="4530952" cy="3240068"/>
          </a:xfrm>
          <a:prstGeom prst="rect">
            <a:avLst/>
          </a:prstGeom>
        </p:spPr>
        <p:txBody>
          <a:bodyPr vert="horz" lIns="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b="1" dirty="0">
                <a:solidFill>
                  <a:schemeClr val="tx1"/>
                </a:solidFill>
              </a:rPr>
              <a:t>Un estado de bienestar financiero </a:t>
            </a:r>
            <a:br>
              <a:rPr lang="es-MX" b="1" dirty="0">
                <a:solidFill>
                  <a:schemeClr val="tx1"/>
                </a:solidFill>
              </a:rPr>
            </a:br>
            <a:r>
              <a:rPr lang="es-MX" b="1" dirty="0">
                <a:solidFill>
                  <a:schemeClr val="tx1"/>
                </a:solidFill>
              </a:rPr>
              <a:t>que te permita: </a:t>
            </a:r>
            <a:r>
              <a:rPr lang="es-MX" b="1" baseline="30000" dirty="0">
                <a:solidFill>
                  <a:schemeClr val="tx1"/>
                </a:solidFill>
              </a:rPr>
              <a:t>1 </a:t>
            </a:r>
          </a:p>
          <a:p>
            <a:r>
              <a:rPr lang="es-MX" dirty="0">
                <a:solidFill>
                  <a:schemeClr val="tx1"/>
                </a:solidFill>
              </a:rPr>
              <a:t>Cumplir tus obligaciones financieras </a:t>
            </a:r>
          </a:p>
          <a:p>
            <a:r>
              <a:rPr lang="es-MX" dirty="0">
                <a:solidFill>
                  <a:schemeClr val="tx1"/>
                </a:solidFill>
              </a:rPr>
              <a:t>Sentir seguridad en tu futuro financiero </a:t>
            </a:r>
          </a:p>
          <a:p>
            <a:r>
              <a:rPr lang="es-MX" dirty="0">
                <a:solidFill>
                  <a:schemeClr val="tx1"/>
                </a:solidFill>
              </a:rPr>
              <a:t>Hacer elecciones que te ayuden a disfrutar la vida</a:t>
            </a:r>
          </a:p>
        </p:txBody>
      </p:sp>
      <p:sp>
        <p:nvSpPr>
          <p:cNvPr id="21" name="Title 15">
            <a:extLst>
              <a:ext uri="{FF2B5EF4-FFF2-40B4-BE49-F238E27FC236}">
                <a16:creationId xmlns:a16="http://schemas.microsoft.com/office/drawing/2014/main" id="{05B7046F-699B-3B97-EDF1-F73BF4D417F3}"/>
              </a:ext>
            </a:extLst>
          </p:cNvPr>
          <p:cNvSpPr txBox="1">
            <a:spLocks/>
          </p:cNvSpPr>
          <p:nvPr/>
        </p:nvSpPr>
        <p:spPr>
          <a:xfrm>
            <a:off x="838232" y="800553"/>
            <a:ext cx="4530937" cy="1193139"/>
          </a:xfrm>
          <a:prstGeom prst="rect">
            <a:avLst/>
          </a:prstGeom>
        </p:spPr>
        <p:txBody>
          <a:bodyPr vert="horz" lIns="0" tIns="45720" rIns="91440" bIns="45720" rtlCol="0" anchor="t">
            <a:normAutofit fontScale="92500"/>
          </a:bodyPr>
          <a:lstStyle>
            <a:lvl1pPr algn="l"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sz="3600" dirty="0">
                <a:solidFill>
                  <a:schemeClr val="tx2"/>
                </a:solidFill>
              </a:rPr>
              <a:t>¿Qué es el bienestar financiero?</a:t>
            </a:r>
          </a:p>
        </p:txBody>
      </p:sp>
      <p:sp>
        <p:nvSpPr>
          <p:cNvPr id="3" name="TextBox 2">
            <a:extLst>
              <a:ext uri="{FF2B5EF4-FFF2-40B4-BE49-F238E27FC236}">
                <a16:creationId xmlns:a16="http://schemas.microsoft.com/office/drawing/2014/main" id="{EEA3C213-B9C7-22D8-8CB0-F62280F3ABD8}"/>
              </a:ext>
            </a:extLst>
          </p:cNvPr>
          <p:cNvSpPr txBox="1"/>
          <p:nvPr/>
        </p:nvSpPr>
        <p:spPr>
          <a:xfrm>
            <a:off x="1191119" y="6178886"/>
            <a:ext cx="4904881" cy="369332"/>
          </a:xfrm>
          <a:prstGeom prst="rect">
            <a:avLst/>
          </a:prstGeom>
          <a:noFill/>
        </p:spPr>
        <p:txBody>
          <a:bodyPr wrap="square">
            <a:spAutoFit/>
          </a:bodyPr>
          <a:lstStyle/>
          <a:p>
            <a:r>
              <a:rPr lang="es-MX" sz="1100" baseline="30000">
                <a:latin typeface="+mn-lt"/>
              </a:rPr>
              <a:t>1 “</a:t>
            </a:r>
            <a:r>
              <a:rPr lang="es-MX" sz="900">
                <a:latin typeface="+mn-lt"/>
              </a:rPr>
              <a:t>Financial well-being resources,“ Consumer Financial Protection Bureau, </a:t>
            </a:r>
          </a:p>
          <a:p>
            <a:r>
              <a:rPr lang="es-MX" sz="900"/>
              <a:t>  </a:t>
            </a:r>
            <a:r>
              <a:rPr lang="es-MX" sz="900">
                <a:latin typeface="+mn-lt"/>
              </a:rPr>
              <a:t>consumerfinance.gov/consumer-tools/educator-tools/financial-well-being-resources/</a:t>
            </a:r>
          </a:p>
        </p:txBody>
      </p:sp>
    </p:spTree>
    <p:extLst>
      <p:ext uri="{BB962C8B-B14F-4D97-AF65-F5344CB8AC3E}">
        <p14:creationId xmlns:p14="http://schemas.microsoft.com/office/powerpoint/2010/main" val="1535351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6146A1-48F3-6F7B-8262-7932AF7C0786}"/>
              </a:ext>
            </a:extLst>
          </p:cNvPr>
          <p:cNvSpPr>
            <a:spLocks noGrp="1"/>
          </p:cNvSpPr>
          <p:nvPr>
            <p:ph type="title"/>
          </p:nvPr>
        </p:nvSpPr>
        <p:spPr>
          <a:xfrm>
            <a:off x="1492450" y="705573"/>
            <a:ext cx="9199178" cy="1208172"/>
          </a:xfrm>
        </p:spPr>
        <p:txBody>
          <a:bodyPr>
            <a:noAutofit/>
          </a:bodyPr>
          <a:lstStyle/>
          <a:p>
            <a:r>
              <a:rPr lang="es-MX" sz="4400"/>
              <a:t>Una forma de medir </a:t>
            </a:r>
            <a:br>
              <a:rPr lang="es-MX" sz="4400"/>
            </a:br>
            <a:r>
              <a:rPr lang="es-MX" sz="4400"/>
              <a:t>el bienestar financiero</a:t>
            </a:r>
          </a:p>
        </p:txBody>
      </p:sp>
      <p:sp>
        <p:nvSpPr>
          <p:cNvPr id="6" name="Content Placeholder 5">
            <a:extLst>
              <a:ext uri="{FF2B5EF4-FFF2-40B4-BE49-F238E27FC236}">
                <a16:creationId xmlns:a16="http://schemas.microsoft.com/office/drawing/2014/main" id="{E1B80A2B-F18C-2330-092E-CAD71ADA77FB}"/>
              </a:ext>
            </a:extLst>
          </p:cNvPr>
          <p:cNvSpPr>
            <a:spLocks noGrp="1"/>
          </p:cNvSpPr>
          <p:nvPr>
            <p:ph idx="1"/>
          </p:nvPr>
        </p:nvSpPr>
        <p:spPr>
          <a:xfrm>
            <a:off x="1492450" y="2190332"/>
            <a:ext cx="9199178" cy="835914"/>
          </a:xfrm>
        </p:spPr>
        <p:txBody>
          <a:bodyPr>
            <a:normAutofit/>
          </a:bodyPr>
          <a:lstStyle/>
          <a:p>
            <a:pPr marL="0" indent="0" algn="ctr">
              <a:buNone/>
            </a:pPr>
            <a:r>
              <a:rPr lang="es-MX" sz="3600" b="1">
                <a:solidFill>
                  <a:schemeClr val="accent2"/>
                </a:solidFill>
              </a:rPr>
              <a:t>Activos - Pasivos = Valor neto</a:t>
            </a:r>
          </a:p>
        </p:txBody>
      </p:sp>
      <p:sp>
        <p:nvSpPr>
          <p:cNvPr id="7" name="Content Placeholder 5">
            <a:extLst>
              <a:ext uri="{FF2B5EF4-FFF2-40B4-BE49-F238E27FC236}">
                <a16:creationId xmlns:a16="http://schemas.microsoft.com/office/drawing/2014/main" id="{B07ADC2C-BA6E-73F2-38FB-570A9D279C95}"/>
              </a:ext>
            </a:extLst>
          </p:cNvPr>
          <p:cNvSpPr txBox="1">
            <a:spLocks/>
          </p:cNvSpPr>
          <p:nvPr/>
        </p:nvSpPr>
        <p:spPr>
          <a:xfrm>
            <a:off x="1492450" y="3174381"/>
            <a:ext cx="4233932" cy="539644"/>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2800" b="1" dirty="0"/>
              <a:t>Los activos incluyen:</a:t>
            </a:r>
          </a:p>
        </p:txBody>
      </p:sp>
      <p:sp>
        <p:nvSpPr>
          <p:cNvPr id="8" name="Content Placeholder 5">
            <a:extLst>
              <a:ext uri="{FF2B5EF4-FFF2-40B4-BE49-F238E27FC236}">
                <a16:creationId xmlns:a16="http://schemas.microsoft.com/office/drawing/2014/main" id="{55227ECA-F165-EB0D-6800-B04F91A150BB}"/>
              </a:ext>
            </a:extLst>
          </p:cNvPr>
          <p:cNvSpPr txBox="1">
            <a:spLocks/>
          </p:cNvSpPr>
          <p:nvPr/>
        </p:nvSpPr>
        <p:spPr>
          <a:xfrm>
            <a:off x="2201984" y="3714025"/>
            <a:ext cx="3113743" cy="2098621"/>
          </a:xfrm>
          <a:prstGeom prst="rect">
            <a:avLst/>
          </a:prstGeom>
        </p:spPr>
        <p:txBody>
          <a:bodyPr vert="horz" lIns="0" tIns="45720" rIns="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600" dirty="0"/>
              <a:t>Cuentas de ahorro y corrientes</a:t>
            </a:r>
          </a:p>
          <a:p>
            <a:r>
              <a:rPr lang="es-MX" sz="2600" dirty="0"/>
              <a:t>Ahorros para el retiro</a:t>
            </a:r>
          </a:p>
          <a:p>
            <a:r>
              <a:rPr lang="es-MX" sz="2600" dirty="0"/>
              <a:t>Bienes raíces</a:t>
            </a:r>
          </a:p>
          <a:p>
            <a:r>
              <a:rPr lang="es-MX" sz="2600" dirty="0"/>
              <a:t>Vehículos</a:t>
            </a:r>
          </a:p>
          <a:p>
            <a:pPr marL="0" indent="0" algn="ctr">
              <a:buFont typeface="Arial" panose="020B0604020202020204" pitchFamily="34" charset="0"/>
              <a:buNone/>
            </a:pPr>
            <a:endParaRPr lang="en-US" sz="3200" b="1" dirty="0"/>
          </a:p>
        </p:txBody>
      </p:sp>
      <p:cxnSp>
        <p:nvCxnSpPr>
          <p:cNvPr id="9" name="Straight Connector 8">
            <a:extLst>
              <a:ext uri="{FF2B5EF4-FFF2-40B4-BE49-F238E27FC236}">
                <a16:creationId xmlns:a16="http://schemas.microsoft.com/office/drawing/2014/main" id="{46397864-2BFA-AEA7-1814-20804379CE0E}"/>
              </a:ext>
              <a:ext uri="{C183D7F6-B498-43B3-948B-1728B52AA6E4}">
                <adec:decorative xmlns:adec="http://schemas.microsoft.com/office/drawing/2017/decorative" val="1"/>
              </a:ext>
            </a:extLst>
          </p:cNvPr>
          <p:cNvCxnSpPr>
            <a:cxnSpLocks/>
          </p:cNvCxnSpPr>
          <p:nvPr/>
        </p:nvCxnSpPr>
        <p:spPr>
          <a:xfrm flipH="1">
            <a:off x="6096000" y="3174381"/>
            <a:ext cx="13420" cy="297804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Content Placeholder 5">
            <a:extLst>
              <a:ext uri="{FF2B5EF4-FFF2-40B4-BE49-F238E27FC236}">
                <a16:creationId xmlns:a16="http://schemas.microsoft.com/office/drawing/2014/main" id="{D3250E22-49D8-E88E-4010-8DA7E3B7C2BB}"/>
              </a:ext>
            </a:extLst>
          </p:cNvPr>
          <p:cNvSpPr txBox="1">
            <a:spLocks/>
          </p:cNvSpPr>
          <p:nvPr/>
        </p:nvSpPr>
        <p:spPr>
          <a:xfrm>
            <a:off x="6479038" y="3174381"/>
            <a:ext cx="4233932" cy="539644"/>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2800" b="1" dirty="0"/>
              <a:t>Los pasivos incluyen:</a:t>
            </a:r>
          </a:p>
        </p:txBody>
      </p:sp>
      <p:sp>
        <p:nvSpPr>
          <p:cNvPr id="13" name="Content Placeholder 5">
            <a:extLst>
              <a:ext uri="{FF2B5EF4-FFF2-40B4-BE49-F238E27FC236}">
                <a16:creationId xmlns:a16="http://schemas.microsoft.com/office/drawing/2014/main" id="{D002D45F-5A5B-80FB-C74F-9B9131CE47D7}"/>
              </a:ext>
            </a:extLst>
          </p:cNvPr>
          <p:cNvSpPr txBox="1">
            <a:spLocks/>
          </p:cNvSpPr>
          <p:nvPr/>
        </p:nvSpPr>
        <p:spPr>
          <a:xfrm>
            <a:off x="7132643" y="3714025"/>
            <a:ext cx="3073230" cy="2438402"/>
          </a:xfrm>
          <a:prstGeom prst="rect">
            <a:avLst/>
          </a:prstGeom>
        </p:spPr>
        <p:txBody>
          <a:bodyPr vert="horz" lIns="0" tIns="45720" rIns="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400" dirty="0"/>
              <a:t>Deuda de consumidor</a:t>
            </a:r>
          </a:p>
          <a:p>
            <a:r>
              <a:rPr lang="es-MX" sz="2400" dirty="0"/>
              <a:t>Préstamos (escolares, automotriz)</a:t>
            </a:r>
          </a:p>
          <a:p>
            <a:r>
              <a:rPr lang="es-MX" sz="2400" dirty="0"/>
              <a:t>Hipotecas</a:t>
            </a:r>
          </a:p>
          <a:p>
            <a:r>
              <a:rPr lang="es-MX" sz="2400" dirty="0"/>
              <a:t>Otra deuda</a:t>
            </a:r>
          </a:p>
          <a:p>
            <a:pPr marL="0" indent="0" algn="ctr">
              <a:buFont typeface="Arial" panose="020B0604020202020204" pitchFamily="34" charset="0"/>
              <a:buNone/>
            </a:pPr>
            <a:endParaRPr lang="en-US" sz="2400" b="1" dirty="0"/>
          </a:p>
        </p:txBody>
      </p:sp>
    </p:spTree>
    <p:extLst>
      <p:ext uri="{BB962C8B-B14F-4D97-AF65-F5344CB8AC3E}">
        <p14:creationId xmlns:p14="http://schemas.microsoft.com/office/powerpoint/2010/main" val="3793680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4CB0E50-C80B-2562-D17D-B01D3638C12F}"/>
              </a:ext>
            </a:extLst>
          </p:cNvPr>
          <p:cNvSpPr>
            <a:spLocks noGrp="1"/>
          </p:cNvSpPr>
          <p:nvPr>
            <p:ph type="title"/>
          </p:nvPr>
        </p:nvSpPr>
        <p:spPr>
          <a:xfrm>
            <a:off x="1087719" y="1240959"/>
            <a:ext cx="10064945" cy="827076"/>
          </a:xfrm>
        </p:spPr>
        <p:txBody>
          <a:bodyPr>
            <a:normAutofit fontScale="90000"/>
          </a:bodyPr>
          <a:lstStyle/>
          <a:p>
            <a:r>
              <a:rPr lang="es-MX" sz="4400" dirty="0"/>
              <a:t>¿Cuáles son tus objetivos financieros?</a:t>
            </a:r>
          </a:p>
        </p:txBody>
      </p:sp>
      <p:sp>
        <p:nvSpPr>
          <p:cNvPr id="3" name="Content Placeholder 2">
            <a:extLst>
              <a:ext uri="{FF2B5EF4-FFF2-40B4-BE49-F238E27FC236}">
                <a16:creationId xmlns:a16="http://schemas.microsoft.com/office/drawing/2014/main" id="{739F6D82-DAB3-F008-F225-E35C39871843}"/>
              </a:ext>
            </a:extLst>
          </p:cNvPr>
          <p:cNvSpPr txBox="1">
            <a:spLocks/>
          </p:cNvSpPr>
          <p:nvPr/>
        </p:nvSpPr>
        <p:spPr>
          <a:xfrm>
            <a:off x="373193" y="2443925"/>
            <a:ext cx="4148617" cy="553668"/>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2400" b="1"/>
              <a:t>A corto plazo</a:t>
            </a:r>
          </a:p>
        </p:txBody>
      </p:sp>
      <p:sp>
        <p:nvSpPr>
          <p:cNvPr id="5" name="TextBox 4">
            <a:extLst>
              <a:ext uri="{FF2B5EF4-FFF2-40B4-BE49-F238E27FC236}">
                <a16:creationId xmlns:a16="http://schemas.microsoft.com/office/drawing/2014/main" id="{FACF752F-2BC3-BE6A-110A-5B252B2509DD}"/>
              </a:ext>
            </a:extLst>
          </p:cNvPr>
          <p:cNvSpPr txBox="1"/>
          <p:nvPr/>
        </p:nvSpPr>
        <p:spPr>
          <a:xfrm>
            <a:off x="2383378" y="4170279"/>
            <a:ext cx="1792248" cy="1015663"/>
          </a:xfrm>
          <a:prstGeom prst="rect">
            <a:avLst/>
          </a:prstGeom>
          <a:noFill/>
          <a:ln>
            <a:noFill/>
          </a:ln>
        </p:spPr>
        <p:txBody>
          <a:bodyPr wrap="square" lIns="0" tIns="0" rIns="0" bIns="0" rtlCol="0" anchor="t" anchorCtr="0">
            <a:spAutoFit/>
          </a:bodyPr>
          <a:lstStyle/>
          <a:p>
            <a:pPr algn="ctr"/>
            <a:r>
              <a:rPr lang="es-MX" sz="2200" b="1">
                <a:solidFill>
                  <a:schemeClr val="accent2"/>
                </a:solidFill>
              </a:rPr>
              <a:t>Liquida</a:t>
            </a:r>
            <a:br>
              <a:rPr lang="es-MX" sz="2200" b="1">
                <a:solidFill>
                  <a:schemeClr val="accent2"/>
                </a:solidFill>
              </a:rPr>
            </a:br>
            <a:r>
              <a:rPr lang="es-MX" sz="2200" b="1">
                <a:solidFill>
                  <a:schemeClr val="accent2"/>
                </a:solidFill>
              </a:rPr>
              <a:t>deuda</a:t>
            </a:r>
            <a:br>
              <a:rPr lang="es-MX" sz="2200" b="1">
                <a:solidFill>
                  <a:schemeClr val="accent2"/>
                </a:solidFill>
              </a:rPr>
            </a:br>
            <a:r>
              <a:rPr lang="es-MX" sz="2200" b="1">
                <a:solidFill>
                  <a:schemeClr val="accent2"/>
                </a:solidFill>
              </a:rPr>
              <a:t>(tarjetas de crédito)</a:t>
            </a:r>
          </a:p>
        </p:txBody>
      </p:sp>
      <p:sp>
        <p:nvSpPr>
          <p:cNvPr id="8" name="TextBox 7">
            <a:extLst>
              <a:ext uri="{FF2B5EF4-FFF2-40B4-BE49-F238E27FC236}">
                <a16:creationId xmlns:a16="http://schemas.microsoft.com/office/drawing/2014/main" id="{73984218-1602-7605-04F6-D4B355B9FCD3}"/>
              </a:ext>
            </a:extLst>
          </p:cNvPr>
          <p:cNvSpPr txBox="1"/>
          <p:nvPr/>
        </p:nvSpPr>
        <p:spPr>
          <a:xfrm>
            <a:off x="531014" y="4172965"/>
            <a:ext cx="1789748" cy="1015663"/>
          </a:xfrm>
          <a:prstGeom prst="rect">
            <a:avLst/>
          </a:prstGeom>
          <a:noFill/>
          <a:ln>
            <a:noFill/>
          </a:ln>
        </p:spPr>
        <p:txBody>
          <a:bodyPr wrap="square" lIns="0" tIns="0" rIns="0" bIns="0" rtlCol="0" anchor="t" anchorCtr="0">
            <a:spAutoFit/>
          </a:bodyPr>
          <a:lstStyle/>
          <a:p>
            <a:pPr algn="ctr"/>
            <a:r>
              <a:rPr lang="es-MX" sz="2200" b="1">
                <a:solidFill>
                  <a:srgbClr val="6ECFB2"/>
                </a:solidFill>
                <a:ea typeface="Arial" charset="0"/>
                <a:cs typeface="Arial" charset="0"/>
                <a:sym typeface="Calibri"/>
              </a:rPr>
              <a:t>Crea un fondo de emergencia</a:t>
            </a:r>
          </a:p>
        </p:txBody>
      </p:sp>
      <p:cxnSp>
        <p:nvCxnSpPr>
          <p:cNvPr id="10" name="Straight Connector 9">
            <a:extLst>
              <a:ext uri="{FF2B5EF4-FFF2-40B4-BE49-F238E27FC236}">
                <a16:creationId xmlns:a16="http://schemas.microsoft.com/office/drawing/2014/main" id="{BC21A255-C7A0-1F40-7B47-EAE84C345CE7}"/>
              </a:ext>
              <a:ext uri="{C183D7F6-B498-43B3-948B-1728B52AA6E4}">
                <adec:decorative xmlns:adec="http://schemas.microsoft.com/office/drawing/2017/decorative" val="1"/>
              </a:ext>
            </a:extLst>
          </p:cNvPr>
          <p:cNvCxnSpPr>
            <a:cxnSpLocks/>
          </p:cNvCxnSpPr>
          <p:nvPr/>
        </p:nvCxnSpPr>
        <p:spPr>
          <a:xfrm>
            <a:off x="8271376" y="2338467"/>
            <a:ext cx="0" cy="3267854"/>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4B8F524-B429-8EDE-5146-C752E2081E28}"/>
              </a:ext>
            </a:extLst>
          </p:cNvPr>
          <p:cNvSpPr txBox="1"/>
          <p:nvPr/>
        </p:nvSpPr>
        <p:spPr>
          <a:xfrm>
            <a:off x="4645476" y="4172965"/>
            <a:ext cx="1789748" cy="1015663"/>
          </a:xfrm>
          <a:prstGeom prst="rect">
            <a:avLst/>
          </a:prstGeom>
          <a:noFill/>
          <a:ln>
            <a:noFill/>
          </a:ln>
        </p:spPr>
        <p:txBody>
          <a:bodyPr wrap="square" lIns="0" tIns="0" rIns="0" bIns="0" rtlCol="0" anchor="t" anchorCtr="0">
            <a:spAutoFit/>
          </a:bodyPr>
          <a:lstStyle/>
          <a:p>
            <a:pPr algn="ctr"/>
            <a:r>
              <a:rPr lang="es-MX" sz="2200" b="1" dirty="0">
                <a:solidFill>
                  <a:schemeClr val="accent2"/>
                </a:solidFill>
              </a:rPr>
              <a:t>Compra una casa o automóvil </a:t>
            </a:r>
          </a:p>
        </p:txBody>
      </p:sp>
      <p:sp>
        <p:nvSpPr>
          <p:cNvPr id="22" name="Content Placeholder 2">
            <a:extLst>
              <a:ext uri="{FF2B5EF4-FFF2-40B4-BE49-F238E27FC236}">
                <a16:creationId xmlns:a16="http://schemas.microsoft.com/office/drawing/2014/main" id="{7087BBD6-311F-E262-EEC5-F0CE1CFBE42E}"/>
              </a:ext>
            </a:extLst>
          </p:cNvPr>
          <p:cNvSpPr txBox="1">
            <a:spLocks/>
          </p:cNvSpPr>
          <p:nvPr/>
        </p:nvSpPr>
        <p:spPr>
          <a:xfrm>
            <a:off x="8234717" y="2443925"/>
            <a:ext cx="3745270" cy="553668"/>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2400" b="1"/>
              <a:t>A largo plazo</a:t>
            </a:r>
          </a:p>
        </p:txBody>
      </p:sp>
      <p:sp>
        <p:nvSpPr>
          <p:cNvPr id="37" name="TextBox 36">
            <a:extLst>
              <a:ext uri="{FF2B5EF4-FFF2-40B4-BE49-F238E27FC236}">
                <a16:creationId xmlns:a16="http://schemas.microsoft.com/office/drawing/2014/main" id="{42BEDEA3-F126-F0DC-7967-CF2ABAAA160D}"/>
              </a:ext>
            </a:extLst>
          </p:cNvPr>
          <p:cNvSpPr txBox="1"/>
          <p:nvPr/>
        </p:nvSpPr>
        <p:spPr>
          <a:xfrm>
            <a:off x="8574374" y="4172965"/>
            <a:ext cx="1561993" cy="1015663"/>
          </a:xfrm>
          <a:prstGeom prst="rect">
            <a:avLst/>
          </a:prstGeom>
          <a:noFill/>
          <a:ln>
            <a:noFill/>
          </a:ln>
        </p:spPr>
        <p:txBody>
          <a:bodyPr wrap="square" lIns="0" tIns="0" rIns="0" bIns="0" rtlCol="0" anchor="t" anchorCtr="0">
            <a:spAutoFit/>
          </a:bodyPr>
          <a:lstStyle/>
          <a:p>
            <a:pPr algn="ctr"/>
            <a:r>
              <a:rPr lang="es-MX" sz="2200" b="1" dirty="0">
                <a:solidFill>
                  <a:schemeClr val="accent2"/>
                </a:solidFill>
              </a:rPr>
              <a:t>Ahorra</a:t>
            </a:r>
            <a:br>
              <a:rPr lang="es-MX" sz="2200" b="1" dirty="0">
                <a:solidFill>
                  <a:schemeClr val="accent2"/>
                </a:solidFill>
              </a:rPr>
            </a:br>
            <a:r>
              <a:rPr lang="es-MX" sz="2200" b="1" dirty="0">
                <a:solidFill>
                  <a:schemeClr val="accent2"/>
                </a:solidFill>
              </a:rPr>
              <a:t>para el</a:t>
            </a:r>
            <a:br>
              <a:rPr lang="es-MX" sz="2200" b="1" dirty="0">
                <a:solidFill>
                  <a:schemeClr val="accent2"/>
                </a:solidFill>
              </a:rPr>
            </a:br>
            <a:r>
              <a:rPr lang="es-MX" sz="2200" b="1" dirty="0">
                <a:solidFill>
                  <a:schemeClr val="accent2"/>
                </a:solidFill>
              </a:rPr>
              <a:t>retiro</a:t>
            </a:r>
          </a:p>
        </p:txBody>
      </p:sp>
      <p:sp>
        <p:nvSpPr>
          <p:cNvPr id="40" name="TextBox 39">
            <a:extLst>
              <a:ext uri="{FF2B5EF4-FFF2-40B4-BE49-F238E27FC236}">
                <a16:creationId xmlns:a16="http://schemas.microsoft.com/office/drawing/2014/main" id="{30DAB856-13C8-E20F-CFF1-65EB642D58FC}"/>
              </a:ext>
            </a:extLst>
          </p:cNvPr>
          <p:cNvSpPr txBox="1"/>
          <p:nvPr/>
        </p:nvSpPr>
        <p:spPr>
          <a:xfrm>
            <a:off x="9879356" y="4172965"/>
            <a:ext cx="2175220" cy="1015663"/>
          </a:xfrm>
          <a:prstGeom prst="rect">
            <a:avLst/>
          </a:prstGeom>
          <a:noFill/>
          <a:ln>
            <a:noFill/>
          </a:ln>
        </p:spPr>
        <p:txBody>
          <a:bodyPr wrap="square" lIns="0" tIns="0" rIns="0" bIns="0" rtlCol="0" anchor="t" anchorCtr="0">
            <a:spAutoFit/>
          </a:bodyPr>
          <a:lstStyle/>
          <a:p>
            <a:pPr algn="ctr"/>
            <a:r>
              <a:rPr lang="es-MX" sz="2200" b="1" dirty="0">
                <a:solidFill>
                  <a:schemeClr val="accent2"/>
                </a:solidFill>
              </a:rPr>
              <a:t>Ahorra</a:t>
            </a:r>
            <a:br>
              <a:rPr lang="es-MX" sz="2200" b="1" dirty="0">
                <a:solidFill>
                  <a:schemeClr val="accent2"/>
                </a:solidFill>
              </a:rPr>
            </a:br>
            <a:r>
              <a:rPr lang="es-MX" sz="2200" b="1" dirty="0">
                <a:solidFill>
                  <a:schemeClr val="accent2"/>
                </a:solidFill>
              </a:rPr>
              <a:t>para la universidad</a:t>
            </a:r>
          </a:p>
        </p:txBody>
      </p:sp>
      <p:pic>
        <p:nvPicPr>
          <p:cNvPr id="42" name="Picture 41">
            <a:extLst>
              <a:ext uri="{FF2B5EF4-FFF2-40B4-BE49-F238E27FC236}">
                <a16:creationId xmlns:a16="http://schemas.microsoft.com/office/drawing/2014/main" id="{7A6BA84D-9BB3-0BC4-3469-66A8E9BAC8C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28811" y="3339851"/>
            <a:ext cx="691635" cy="691635"/>
          </a:xfrm>
          <a:prstGeom prst="rect">
            <a:avLst/>
          </a:prstGeom>
        </p:spPr>
      </p:pic>
      <p:pic>
        <p:nvPicPr>
          <p:cNvPr id="43" name="Picture 42">
            <a:extLst>
              <a:ext uri="{FF2B5EF4-FFF2-40B4-BE49-F238E27FC236}">
                <a16:creationId xmlns:a16="http://schemas.microsoft.com/office/drawing/2014/main" id="{4ADD0044-98D0-64DB-C2D4-10C50C7ACEE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966467" y="3339851"/>
            <a:ext cx="691635" cy="691635"/>
          </a:xfrm>
          <a:prstGeom prst="rect">
            <a:avLst/>
          </a:prstGeom>
        </p:spPr>
      </p:pic>
      <p:pic>
        <p:nvPicPr>
          <p:cNvPr id="44" name="Picture 43">
            <a:extLst>
              <a:ext uri="{FF2B5EF4-FFF2-40B4-BE49-F238E27FC236}">
                <a16:creationId xmlns:a16="http://schemas.microsoft.com/office/drawing/2014/main" id="{AF139C4A-5354-EF7B-A263-752FDE008196}"/>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192245" y="3340471"/>
            <a:ext cx="693702" cy="693702"/>
          </a:xfrm>
          <a:prstGeom prst="rect">
            <a:avLst/>
          </a:prstGeom>
        </p:spPr>
      </p:pic>
      <p:pic>
        <p:nvPicPr>
          <p:cNvPr id="46" name="Picture 45">
            <a:extLst>
              <a:ext uri="{FF2B5EF4-FFF2-40B4-BE49-F238E27FC236}">
                <a16:creationId xmlns:a16="http://schemas.microsoft.com/office/drawing/2014/main" id="{09629417-8E7C-538A-8E24-FCAB1140EB2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052985" y="3363373"/>
            <a:ext cx="670800" cy="670800"/>
          </a:xfrm>
          <a:prstGeom prst="rect">
            <a:avLst/>
          </a:prstGeom>
        </p:spPr>
      </p:pic>
      <p:pic>
        <p:nvPicPr>
          <p:cNvPr id="47" name="Picture 46">
            <a:extLst>
              <a:ext uri="{FF2B5EF4-FFF2-40B4-BE49-F238E27FC236}">
                <a16:creationId xmlns:a16="http://schemas.microsoft.com/office/drawing/2014/main" id="{44D220EC-13A7-0A2C-100B-4F49E2D3CC87}"/>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9014130" y="3340471"/>
            <a:ext cx="693702" cy="693702"/>
          </a:xfrm>
          <a:prstGeom prst="rect">
            <a:avLst/>
          </a:prstGeom>
        </p:spPr>
      </p:pic>
      <p:cxnSp>
        <p:nvCxnSpPr>
          <p:cNvPr id="2" name="Straight Connector 1">
            <a:extLst>
              <a:ext uri="{FF2B5EF4-FFF2-40B4-BE49-F238E27FC236}">
                <a16:creationId xmlns:a16="http://schemas.microsoft.com/office/drawing/2014/main" id="{59183F16-7628-9745-296A-B1023EAF16A7}"/>
              </a:ext>
              <a:ext uri="{C183D7F6-B498-43B3-948B-1728B52AA6E4}">
                <adec:decorative xmlns:adec="http://schemas.microsoft.com/office/drawing/2017/decorative" val="1"/>
              </a:ext>
            </a:extLst>
          </p:cNvPr>
          <p:cNvCxnSpPr>
            <a:cxnSpLocks/>
          </p:cNvCxnSpPr>
          <p:nvPr/>
        </p:nvCxnSpPr>
        <p:spPr>
          <a:xfrm>
            <a:off x="4388464" y="2338467"/>
            <a:ext cx="0" cy="3267854"/>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842FCAC3-FF97-31C1-47EA-853D747692A8}"/>
              </a:ext>
            </a:extLst>
          </p:cNvPr>
          <p:cNvSpPr txBox="1">
            <a:spLocks/>
          </p:cNvSpPr>
          <p:nvPr/>
        </p:nvSpPr>
        <p:spPr>
          <a:xfrm>
            <a:off x="4526094" y="2443925"/>
            <a:ext cx="3745270" cy="553668"/>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2400" b="1"/>
              <a:t>A mediano plazo</a:t>
            </a:r>
          </a:p>
        </p:txBody>
      </p:sp>
      <p:sp>
        <p:nvSpPr>
          <p:cNvPr id="6" name="TextBox 5">
            <a:extLst>
              <a:ext uri="{FF2B5EF4-FFF2-40B4-BE49-F238E27FC236}">
                <a16:creationId xmlns:a16="http://schemas.microsoft.com/office/drawing/2014/main" id="{D36F8B08-03D8-CC84-3423-E2E4E9E64723}"/>
              </a:ext>
            </a:extLst>
          </p:cNvPr>
          <p:cNvSpPr txBox="1"/>
          <p:nvPr/>
        </p:nvSpPr>
        <p:spPr>
          <a:xfrm>
            <a:off x="6366292" y="4170279"/>
            <a:ext cx="1792248" cy="1354217"/>
          </a:xfrm>
          <a:prstGeom prst="rect">
            <a:avLst/>
          </a:prstGeom>
          <a:noFill/>
          <a:ln>
            <a:noFill/>
          </a:ln>
        </p:spPr>
        <p:txBody>
          <a:bodyPr wrap="square" lIns="0" tIns="0" rIns="0" bIns="0" rtlCol="0" anchor="t" anchorCtr="0">
            <a:spAutoFit/>
          </a:bodyPr>
          <a:lstStyle/>
          <a:p>
            <a:pPr algn="ctr"/>
            <a:r>
              <a:rPr lang="es-MX" sz="2200" b="1">
                <a:solidFill>
                  <a:schemeClr val="accent2"/>
                </a:solidFill>
              </a:rPr>
              <a:t>Liquida</a:t>
            </a:r>
            <a:br>
              <a:rPr lang="es-MX" sz="2200" b="1">
                <a:solidFill>
                  <a:schemeClr val="accent2"/>
                </a:solidFill>
              </a:rPr>
            </a:br>
            <a:r>
              <a:rPr lang="es-MX" sz="2200" b="1">
                <a:solidFill>
                  <a:schemeClr val="accent2"/>
                </a:solidFill>
              </a:rPr>
              <a:t>deuda</a:t>
            </a:r>
            <a:br>
              <a:rPr lang="es-MX" sz="2200" b="1">
                <a:solidFill>
                  <a:schemeClr val="accent2"/>
                </a:solidFill>
              </a:rPr>
            </a:br>
            <a:r>
              <a:rPr lang="es-MX" sz="2200" b="1">
                <a:solidFill>
                  <a:schemeClr val="accent2"/>
                </a:solidFill>
              </a:rPr>
              <a:t>(préstamos escolares)</a:t>
            </a:r>
          </a:p>
        </p:txBody>
      </p:sp>
      <p:pic>
        <p:nvPicPr>
          <p:cNvPr id="7" name="Picture 6">
            <a:extLst>
              <a:ext uri="{FF2B5EF4-FFF2-40B4-BE49-F238E27FC236}">
                <a16:creationId xmlns:a16="http://schemas.microsoft.com/office/drawing/2014/main" id="{A4AA4237-920A-BFC2-E9A0-2E018B8DAE9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949381" y="3339851"/>
            <a:ext cx="691635" cy="691635"/>
          </a:xfrm>
          <a:prstGeom prst="rect">
            <a:avLst/>
          </a:prstGeom>
        </p:spPr>
      </p:pic>
    </p:spTree>
    <p:extLst>
      <p:ext uri="{BB962C8B-B14F-4D97-AF65-F5344CB8AC3E}">
        <p14:creationId xmlns:p14="http://schemas.microsoft.com/office/powerpoint/2010/main" val="558464802"/>
      </p:ext>
    </p:extLst>
  </p:cSld>
  <p:clrMapOvr>
    <a:masterClrMapping/>
  </p:clrMapOvr>
</p:sld>
</file>

<file path=ppt/theme/theme1.xml><?xml version="1.0" encoding="utf-8"?>
<a:theme xmlns:a="http://schemas.openxmlformats.org/drawingml/2006/main" name="2_Office Theme">
  <a:themeElements>
    <a:clrScheme name="NTWD">
      <a:dk1>
        <a:srgbClr val="131A4D"/>
      </a:dk1>
      <a:lt1>
        <a:srgbClr val="FFFFFF"/>
      </a:lt1>
      <a:dk2>
        <a:srgbClr val="0047BA"/>
      </a:dk2>
      <a:lt2>
        <a:srgbClr val="EBECEE"/>
      </a:lt2>
      <a:accent1>
        <a:srgbClr val="0047BB"/>
      </a:accent1>
      <a:accent2>
        <a:srgbClr val="6ECEB1"/>
      </a:accent2>
      <a:accent3>
        <a:srgbClr val="72AFBC"/>
      </a:accent3>
      <a:accent4>
        <a:srgbClr val="D7A9E2"/>
      </a:accent4>
      <a:accent5>
        <a:srgbClr val="FF9800"/>
      </a:accent5>
      <a:accent6>
        <a:srgbClr val="CB323B"/>
      </a:accent6>
      <a:hlink>
        <a:srgbClr val="12194D"/>
      </a:hlink>
      <a:folHlink>
        <a:srgbClr val="1219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e93f4bb-cec1-4d97-b794-672f6d017cd9">
      <Terms xmlns="http://schemas.microsoft.com/office/infopath/2007/PartnerControls"/>
    </lcf76f155ced4ddcb4097134ff3c332f>
    <TaxCatchAll xmlns="1e799f96-6f5a-4369-b061-30fe90bb4870" xsi:nil="true"/>
    <Date xmlns="8e93f4bb-cec1-4d97-b794-672f6d017cd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9BA092414A89458CC3A7545FC03DB2" ma:contentTypeVersion="14" ma:contentTypeDescription="Create a new document." ma:contentTypeScope="" ma:versionID="98d3fd7bc9f798c820fb837dcb0d8bbc">
  <xsd:schema xmlns:xsd="http://www.w3.org/2001/XMLSchema" xmlns:xs="http://www.w3.org/2001/XMLSchema" xmlns:p="http://schemas.microsoft.com/office/2006/metadata/properties" xmlns:ns2="8e93f4bb-cec1-4d97-b794-672f6d017cd9" xmlns:ns3="1e799f96-6f5a-4369-b061-30fe90bb4870" targetNamespace="http://schemas.microsoft.com/office/2006/metadata/properties" ma:root="true" ma:fieldsID="48726f7655b4389a98adc0ca90e1baf7" ns2:_="" ns3:_="">
    <xsd:import namespace="8e93f4bb-cec1-4d97-b794-672f6d017cd9"/>
    <xsd:import namespace="1e799f96-6f5a-4369-b061-30fe90bb487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CR"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93f4bb-cec1-4d97-b794-672f6d017c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bc4df99-ba4e-4fae-aebc-07cb0952dc12"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Date" ma:index="21"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e799f96-6f5a-4369-b061-30fe90bb487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c49b287-08ba-4935-85f3-0eda1a7d2886}" ma:internalName="TaxCatchAll" ma:showField="CatchAllData" ma:web="1e799f96-6f5a-4369-b061-30fe90bb48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7CDDC0-8B11-4558-8EC6-B79DCB7314B8}">
  <ds:schemaRefs>
    <ds:schemaRef ds:uri="1e799f96-6f5a-4369-b061-30fe90bb4870"/>
    <ds:schemaRef ds:uri="8e93f4bb-cec1-4d97-b794-672f6d017c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52CF791-72EB-4590-992F-DF2B5DDEEBCC}">
  <ds:schemaRefs>
    <ds:schemaRef ds:uri="http://schemas.microsoft.com/sharepoint/v3/contenttype/forms"/>
  </ds:schemaRefs>
</ds:datastoreItem>
</file>

<file path=customXml/itemProps3.xml><?xml version="1.0" encoding="utf-8"?>
<ds:datastoreItem xmlns:ds="http://schemas.openxmlformats.org/officeDocument/2006/customXml" ds:itemID="{0237B1D1-07AD-4763-B06A-62C0C89B1721}">
  <ds:schemaRefs>
    <ds:schemaRef ds:uri="1e799f96-6f5a-4369-b061-30fe90bb4870"/>
    <ds:schemaRef ds:uri="8e93f4bb-cec1-4d97-b794-672f6d017c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1546</TotalTime>
  <Words>8971</Words>
  <Application>Microsoft Office PowerPoint</Application>
  <PresentationFormat>Widescreen</PresentationFormat>
  <Paragraphs>663</Paragraphs>
  <Slides>37</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Cambria Math</vt:lpstr>
      <vt:lpstr>Courier New</vt:lpstr>
      <vt:lpstr>Georgia</vt:lpstr>
      <vt:lpstr>2_Office Theme</vt:lpstr>
      <vt:lpstr>Instrucciones para presentadores</vt:lpstr>
      <vt:lpstr>Finanzas personales 101</vt:lpstr>
      <vt:lpstr>Información importante</vt:lpstr>
      <vt:lpstr>PowerPoint Presentation</vt:lpstr>
      <vt:lpstr>Tu profesional financiero</vt:lpstr>
      <vt:lpstr>PowerPoint Presentation</vt:lpstr>
      <vt:lpstr>¿Qué tan bien estás en el aspecto financiero?</vt:lpstr>
      <vt:lpstr>Una forma de medir  el bienestar financiero</vt:lpstr>
      <vt:lpstr>¿Cuáles son tus objetivos financieros?</vt:lpstr>
      <vt:lpstr>Presupuesto</vt:lpstr>
      <vt:lpstr>Lleva un registro de tus gastos</vt:lpstr>
      <vt:lpstr>PowerPoint Presentation</vt:lpstr>
      <vt:lpstr>Para crear un presupuesto con la regla 50/30/20: </vt:lpstr>
      <vt:lpstr>Ahorros</vt:lpstr>
      <vt:lpstr>Claves para ahorrar: </vt:lpstr>
      <vt:lpstr>Deuda</vt:lpstr>
      <vt:lpstr>Considera la deuda futura</vt:lpstr>
      <vt:lpstr>Calcula tu relación  deuda a ingresos (DTI)</vt:lpstr>
      <vt:lpstr>Evalúa tu deuda</vt:lpstr>
      <vt:lpstr>Haz un plan para liquidar la deuda</vt:lpstr>
      <vt:lpstr>El método de avalancha de deudas</vt:lpstr>
      <vt:lpstr>El método de bola de nieve de deudas</vt:lpstr>
      <vt:lpstr>¿Puedes liquidar deudas  mientras ahorras para el futuro? </vt:lpstr>
      <vt:lpstr>PowerPoint Presentation</vt:lpstr>
      <vt:lpstr>¿Qué es una buena puntuación de crédito?</vt:lpstr>
      <vt:lpstr>¿Qué implica una puntuación de crédito? </vt:lpstr>
      <vt:lpstr>Cómo verificar tu puntuación de crédito</vt:lpstr>
      <vt:lpstr>Siete formas de aumentar tu puntuación de crédito</vt:lpstr>
      <vt:lpstr>Crear crédito  con historial limitado</vt:lpstr>
      <vt:lpstr>Cómo disputar errores:</vt:lpstr>
      <vt:lpstr>Actúa</vt:lpstr>
      <vt:lpstr>Actúa</vt:lpstr>
      <vt:lpstr>Actúa</vt:lpstr>
      <vt:lpstr>Preguntas y respuestas</vt:lpstr>
      <vt:lpstr>Estamos aquí para ayudar  &lt;Nombre del presentador&gt; &lt;Cargo de trabajo del presentador&gt; &lt;Dirección de correo electrónico del presentador&gt; &lt;Teléfono del presentador&gt;</vt:lpstr>
      <vt:lpstr>Estamos aquí para ayudar</vt:lpstr>
      <vt:lpstr>Estamos aquí para ayudar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Tracy</dc:creator>
  <cp:lastModifiedBy>Neer, Scott E</cp:lastModifiedBy>
  <cp:revision>25</cp:revision>
  <cp:lastPrinted>2023-09-05T00:08:57Z</cp:lastPrinted>
  <dcterms:created xsi:type="dcterms:W3CDTF">2022-11-01T14:02:10Z</dcterms:created>
  <dcterms:modified xsi:type="dcterms:W3CDTF">2023-10-12T16:49:53Z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0x010100639BA092414A89458CC3A7545FC03DB2</vt:lpwstr>
  </property>
  <property fmtid="{D5CDD505-2E9C-101B-9397-08002B2CF9AE}" pid="3" name="MediaServiceImageTags">
    <vt:lpwstr/>
  </property>
  <property fmtid="{D5CDD505-2E9C-101B-9397-08002B2CF9AE}" pid="4" name="MSIP_Label_92ea8e88-16c4-4b55-a945-7bd6248db4bf_Enabled">
    <vt:lpwstr>true</vt:lpwstr>
  </property>
  <property fmtid="{D5CDD505-2E9C-101B-9397-08002B2CF9AE}" pid="5" name="MSIP_Label_92ea8e88-16c4-4b55-a945-7bd6248db4bf_SetDate">
    <vt:lpwstr>2023-01-11T17:02:18Z</vt:lpwstr>
  </property>
  <property fmtid="{D5CDD505-2E9C-101B-9397-08002B2CF9AE}" pid="6" name="MSIP_Label_92ea8e88-16c4-4b55-a945-7bd6248db4bf_Method">
    <vt:lpwstr>Privileged</vt:lpwstr>
  </property>
  <property fmtid="{D5CDD505-2E9C-101B-9397-08002B2CF9AE}" pid="7" name="MSIP_Label_92ea8e88-16c4-4b55-a945-7bd6248db4bf_Name">
    <vt:lpwstr>Internal</vt:lpwstr>
  </property>
  <property fmtid="{D5CDD505-2E9C-101B-9397-08002B2CF9AE}" pid="8" name="MSIP_Label_92ea8e88-16c4-4b55-a945-7bd6248db4bf_SiteId">
    <vt:lpwstr>22140e4c-d390-45c2-b297-a26c516dc461</vt:lpwstr>
  </property>
  <property fmtid="{D5CDD505-2E9C-101B-9397-08002B2CF9AE}" pid="9" name="MSIP_Label_92ea8e88-16c4-4b55-a945-7bd6248db4bf_ActionId">
    <vt:lpwstr>adb956dd-940b-4e8a-91bb-20f28b2a9b0a</vt:lpwstr>
  </property>
  <property fmtid="{D5CDD505-2E9C-101B-9397-08002B2CF9AE}" pid="10" name="MSIP_Label_92ea8e88-16c4-4b55-a945-7bd6248db4bf_ContentBits">
    <vt:lpwstr>0</vt:lpwstr>
  </property>
</Properties>
</file>