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4"/>
  </p:notesMasterIdLst>
  <p:sldIdLst>
    <p:sldId id="420" r:id="rId5"/>
    <p:sldId id="256" r:id="rId6"/>
    <p:sldId id="265" r:id="rId7"/>
    <p:sldId id="378" r:id="rId8"/>
    <p:sldId id="417" r:id="rId9"/>
    <p:sldId id="258" r:id="rId10"/>
    <p:sldId id="480" r:id="rId11"/>
    <p:sldId id="462" r:id="rId12"/>
    <p:sldId id="449" r:id="rId13"/>
    <p:sldId id="467" r:id="rId14"/>
    <p:sldId id="488" r:id="rId15"/>
    <p:sldId id="496" r:id="rId16"/>
    <p:sldId id="493" r:id="rId17"/>
    <p:sldId id="497" r:id="rId18"/>
    <p:sldId id="494" r:id="rId19"/>
    <p:sldId id="495" r:id="rId20"/>
    <p:sldId id="446" r:id="rId21"/>
    <p:sldId id="501" r:id="rId22"/>
    <p:sldId id="477" r:id="rId23"/>
    <p:sldId id="482" r:id="rId24"/>
    <p:sldId id="466" r:id="rId25"/>
    <p:sldId id="508" r:id="rId26"/>
    <p:sldId id="512" r:id="rId27"/>
    <p:sldId id="475" r:id="rId28"/>
    <p:sldId id="502" r:id="rId29"/>
    <p:sldId id="296" r:id="rId30"/>
    <p:sldId id="468" r:id="rId31"/>
    <p:sldId id="479" r:id="rId32"/>
    <p:sldId id="478" r:id="rId33"/>
    <p:sldId id="425" r:id="rId34"/>
    <p:sldId id="469" r:id="rId35"/>
    <p:sldId id="463" r:id="rId36"/>
    <p:sldId id="428" r:id="rId37"/>
    <p:sldId id="513" r:id="rId38"/>
    <p:sldId id="471" r:id="rId39"/>
    <p:sldId id="395" r:id="rId40"/>
    <p:sldId id="396" r:id="rId41"/>
    <p:sldId id="409" r:id="rId42"/>
    <p:sldId id="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0B430F-868D-D2C6-BD74-F6A772F3CAD8}" name="Bonnie Babb-Cheshul" initials="BBC" userId="S::bbabb-cheshul@treetreeagency.com::afef9032-2be7-4e86-9db6-3d171194fd11" providerId="AD"/>
  <p188:author id="{6F34CD4E-7F89-84B9-584C-639625721826}" name="Miller, Tracy" initials="MT" userId="S::millt49@nationwide.com::f6dc9783-ab63-4c5c-9922-f9b5911ff5b4" providerId="AD"/>
  <p188:author id="{288B9450-5BC5-772D-6358-D16B1AF3D097}" name="Wall, Akiko" initials="WA" userId="S::walla15@nationwide.com::a3b22fce-3b24-43e1-b02d-d7b24b46e9d3" providerId="AD"/>
  <p188:author id="{C2423F87-38C7-EE74-B7B1-332729CDB7B9}" name="Guest User" initials="GU" userId="S::urn:spo:anon#79b2435b8bd9667bc9b4cf2a7363772c417a9ef2f6870011274a3c3cb9122bf5::" providerId="AD"/>
  <p188:author id="{CFEC8D9C-A61F-499A-F82E-40E87FAFD611}" name="Guest User" initials="GU" userId="S::urn:spo:anon#02475bbf7c666a696bdbfbd1fad17f233c592d0b4e94e89a8b50877f2a61195f::" providerId="AD"/>
  <p188:author id="{5B3AB8BA-3F96-E7FC-E606-F5629FF82CB2}" name="Thompson, Cheryl K" initials="TK" userId="S::cheryl.thompson@nationwide.com::7a27dd01-6902-4351-90b7-d830bb619c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CFB2"/>
    <a:srgbClr val="0047BB"/>
    <a:srgbClr val="0047BA"/>
    <a:srgbClr val="131A4D"/>
    <a:srgbClr val="008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6"/>
    <p:restoredTop sz="56950" autoAdjust="0"/>
  </p:normalViewPr>
  <p:slideViewPr>
    <p:cSldViewPr snapToGrid="0">
      <p:cViewPr varScale="1">
        <p:scale>
          <a:sx n="65" d="100"/>
          <a:sy n="65" d="100"/>
        </p:scale>
        <p:origin x="2088" y="60"/>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earnings</c:v>
                </c:pt>
              </c:strCache>
            </c:strRef>
          </c:tx>
          <c:spPr>
            <a:ln w="38100">
              <a:solidFill>
                <a:schemeClr val="tx1"/>
              </a:solidFill>
            </a:ln>
          </c:spPr>
          <c:dPt>
            <c:idx val="0"/>
            <c:bubble3D val="0"/>
            <c:spPr>
              <a:solidFill>
                <a:schemeClr val="accent3">
                  <a:lumMod val="50000"/>
                </a:schemeClr>
              </a:solidFill>
              <a:ln w="38100">
                <a:solidFill>
                  <a:schemeClr val="tx1"/>
                </a:solidFill>
              </a:ln>
              <a:effectLst/>
            </c:spPr>
            <c:extLst>
              <c:ext xmlns:c16="http://schemas.microsoft.com/office/drawing/2014/chart" uri="{C3380CC4-5D6E-409C-BE32-E72D297353CC}">
                <c16:uniqueId val="{00000009-D225-CD45-B54D-F2C5CFD3A913}"/>
              </c:ext>
            </c:extLst>
          </c:dPt>
          <c:dPt>
            <c:idx val="1"/>
            <c:bubble3D val="0"/>
            <c:spPr>
              <a:solidFill>
                <a:schemeClr val="accent2"/>
              </a:solidFill>
              <a:ln w="38100">
                <a:solidFill>
                  <a:schemeClr val="tx1"/>
                </a:solidFill>
              </a:ln>
              <a:effectLst/>
            </c:spPr>
            <c:extLst>
              <c:ext xmlns:c16="http://schemas.microsoft.com/office/drawing/2014/chart" uri="{C3380CC4-5D6E-409C-BE32-E72D297353CC}">
                <c16:uniqueId val="{00000003-8DFB-C84D-98E8-B596487DC0C1}"/>
              </c:ext>
            </c:extLst>
          </c:dPt>
          <c:dPt>
            <c:idx val="2"/>
            <c:bubble3D val="0"/>
            <c:spPr>
              <a:solidFill>
                <a:schemeClr val="accent3"/>
              </a:solidFill>
              <a:ln w="38100">
                <a:solidFill>
                  <a:schemeClr val="tx1"/>
                </a:solidFill>
              </a:ln>
              <a:effectLst/>
            </c:spPr>
            <c:extLst>
              <c:ext xmlns:c16="http://schemas.microsoft.com/office/drawing/2014/chart" uri="{C3380CC4-5D6E-409C-BE32-E72D297353CC}">
                <c16:uniqueId val="{00000005-8DFB-C84D-98E8-B596487DC0C1}"/>
              </c:ext>
            </c:extLst>
          </c:dPt>
          <c:dPt>
            <c:idx val="3"/>
            <c:bubble3D val="0"/>
            <c:spPr>
              <a:solidFill>
                <a:schemeClr val="accent4"/>
              </a:solidFill>
              <a:ln w="38100">
                <a:solidFill>
                  <a:schemeClr val="tx1"/>
                </a:solidFill>
              </a:ln>
              <a:effectLst/>
            </c:spPr>
            <c:extLst>
              <c:ext xmlns:c16="http://schemas.microsoft.com/office/drawing/2014/chart" uri="{C3380CC4-5D6E-409C-BE32-E72D297353CC}">
                <c16:uniqueId val="{00000007-8DFB-C84D-98E8-B596487DC0C1}"/>
              </c:ext>
            </c:extLst>
          </c:dPt>
          <c:cat>
            <c:strRef>
              <c:f>Sheet1!$A$2:$A$5</c:f>
              <c:strCache>
                <c:ptCount val="2"/>
                <c:pt idx="0">
                  <c:v>not</c:v>
                </c:pt>
                <c:pt idx="1">
                  <c:v>as much</c:v>
                </c:pt>
              </c:strCache>
            </c:strRef>
          </c:cat>
          <c:val>
            <c:numRef>
              <c:f>Sheet1!$B$2:$B$5</c:f>
              <c:numCache>
                <c:formatCode>General</c:formatCode>
                <c:ptCount val="4"/>
                <c:pt idx="0">
                  <c:v>53</c:v>
                </c:pt>
                <c:pt idx="1">
                  <c:v>47</c:v>
                </c:pt>
              </c:numCache>
            </c:numRef>
          </c:val>
          <c:extLst>
            <c:ext xmlns:c16="http://schemas.microsoft.com/office/drawing/2014/chart" uri="{C3380CC4-5D6E-409C-BE32-E72D297353CC}">
              <c16:uniqueId val="{00000000-D225-CD45-B54D-F2C5CFD3A9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tx1"/>
              </a:solidFill>
              <a:ln w="19050">
                <a:noFill/>
              </a:ln>
              <a:effectLst/>
            </c:spPr>
            <c:extLst>
              <c:ext xmlns:c16="http://schemas.microsoft.com/office/drawing/2014/chart" uri="{C3380CC4-5D6E-409C-BE32-E72D297353CC}">
                <c16:uniqueId val="{00000001-639E-E344-A940-3A73A167DC31}"/>
              </c:ext>
            </c:extLst>
          </c:dPt>
          <c:dPt>
            <c:idx val="1"/>
            <c:bubble3D val="0"/>
            <c:spPr>
              <a:solidFill>
                <a:schemeClr val="tx2"/>
              </a:solidFill>
              <a:ln w="19050">
                <a:noFill/>
              </a:ln>
              <a:effectLst/>
            </c:spPr>
            <c:extLst>
              <c:ext xmlns:c16="http://schemas.microsoft.com/office/drawing/2014/chart" uri="{C3380CC4-5D6E-409C-BE32-E72D297353CC}">
                <c16:uniqueId val="{00000002-639E-E344-A940-3A73A167DC31}"/>
              </c:ext>
            </c:extLst>
          </c:dPt>
          <c:dPt>
            <c:idx val="2"/>
            <c:bubble3D val="0"/>
            <c:spPr>
              <a:solidFill>
                <a:schemeClr val="accent2">
                  <a:lumMod val="75000"/>
                </a:schemeClr>
              </a:solidFill>
              <a:ln w="19050">
                <a:noFill/>
              </a:ln>
              <a:effectLst/>
            </c:spPr>
            <c:extLst>
              <c:ext xmlns:c16="http://schemas.microsoft.com/office/drawing/2014/chart" uri="{C3380CC4-5D6E-409C-BE32-E72D297353CC}">
                <c16:uniqueId val="{00000003-639E-E344-A940-3A73A167DC31}"/>
              </c:ext>
            </c:extLst>
          </c:dPt>
          <c:cat>
            <c:strRef>
              <c:f>Sheet1!$A$2:$A$4</c:f>
              <c:strCache>
                <c:ptCount val="3"/>
                <c:pt idx="0">
                  <c:v>Needs</c:v>
                </c:pt>
                <c:pt idx="1">
                  <c:v>Wants</c:v>
                </c:pt>
                <c:pt idx="2">
                  <c:v>Savings</c:v>
                </c:pt>
              </c:strCache>
            </c:strRef>
          </c:cat>
          <c:val>
            <c:numRef>
              <c:f>Sheet1!$B$2:$B$4</c:f>
              <c:numCache>
                <c:formatCode>General</c:formatCode>
                <c:ptCount val="3"/>
                <c:pt idx="0">
                  <c:v>50</c:v>
                </c:pt>
                <c:pt idx="1">
                  <c:v>30</c:v>
                </c:pt>
                <c:pt idx="2">
                  <c:v>20</c:v>
                </c:pt>
              </c:numCache>
            </c:numRef>
          </c:val>
          <c:extLst>
            <c:ext xmlns:c16="http://schemas.microsoft.com/office/drawing/2014/chart" uri="{C3380CC4-5D6E-409C-BE32-E72D297353CC}">
              <c16:uniqueId val="{00000000-639E-E344-A940-3A73A167DC3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A84FC-3C2A-4E12-AB47-FDA93F9E49DD}"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7EC0-A253-4597-A6B1-1C01674A0538}" type="slidenum">
              <a:rPr lang="en-US" smtClean="0"/>
              <a:t>‹#›</a:t>
            </a:fld>
            <a:endParaRPr lang="en-US"/>
          </a:p>
        </p:txBody>
      </p:sp>
    </p:spTree>
    <p:extLst>
      <p:ext uri="{BB962C8B-B14F-4D97-AF65-F5344CB8AC3E}">
        <p14:creationId xmlns:p14="http://schemas.microsoft.com/office/powerpoint/2010/main" val="42678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a.gov/pubs/EN-05-10044.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sa.gov/pubs/EN-05-10127.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arp.org/retirement/social-security/questions-answers/claim-divorced-spouse-benefit.html#:~:text=Can%20I%20collect%20Social%20Security,claim%20my%20own%20retirement%20benefit%3F&amp;text=In%20most%20circumstances%2C%20no.,You%20were%20born%20before%20Ja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coverage/is-your-test-item-or-service-covered"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money.usnews.com/money/retirement/slideshows/10-costs-to-include-in-your-retirement-budget?slide=3"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medicareinteractive.org/get-answers/medicare-prescription-drug-coverage-part-d/medicare-part-d-costs/part-d-costs" TargetMode="External"/><Relationship Id="rId3" Type="http://schemas.openxmlformats.org/officeDocument/2006/relationships/hyperlink" Target="https://www.medicare.gov/basics/costs/medicare-costs" TargetMode="External"/><Relationship Id="rId7" Type="http://schemas.openxmlformats.org/officeDocument/2006/relationships/hyperlink" Target="https://www.medicare.gov/drug-coverage-part-d/costs-for-medicare-drug-coverage/monthly-premium-for-drug-plan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humana.com/medicare/medicare-resources/medicare-part-a-b-c-d-cost" TargetMode="External"/><Relationship Id="rId5" Type="http://schemas.openxmlformats.org/officeDocument/2006/relationships/hyperlink" Target="https://www.cms.gov/newsroom/fact-sheets/2023-medicare-parts-b-premiums-and-deductibles-2023-medicare-part-d-income-related-monthly" TargetMode="External"/><Relationship Id="rId10" Type="http://schemas.openxmlformats.org/officeDocument/2006/relationships/hyperlink" Target="https://www.ncoa.org/article/what-are-the-costs-of-medicare-advantage-part-c" TargetMode="External"/><Relationship Id="rId4" Type="http://schemas.openxmlformats.org/officeDocument/2006/relationships/hyperlink" Target="https://www.medicare.gov/Pubs/pdf/11579-medicare-costs.pdf" TargetMode="External"/><Relationship Id="rId9" Type="http://schemas.openxmlformats.org/officeDocument/2006/relationships/hyperlink" Target="https://www.medicareadvantage.com/costs/average-cost-of-medicare-supplement"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medicare.gov/basics/get-started-with-medicare/medicare-basics/how-does-medicare-work" TargetMode="External"/><Relationship Id="rId3" Type="http://schemas.openxmlformats.org/officeDocument/2006/relationships/hyperlink" Target="https://www.hhs.gov/answers/medicare-and-medicaid/who-is-eligible-for-medicare/index.html" TargetMode="External"/><Relationship Id="rId7" Type="http://schemas.openxmlformats.org/officeDocument/2006/relationships/hyperlink" Target="https://www.medicare.gov/basics/get-started-with-medicare/medicare-basics/parts-of-medicare" TargetMode="External"/><Relationship Id="rId12" Type="http://schemas.openxmlformats.org/officeDocument/2006/relationships/hyperlink" Target="https://www.healthline.com/health/medicare/medicare-out-of-pocket-maximu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medicare.gov/basics/get-started-with-medicare/medicare-basics/what-does-medicare-cost" TargetMode="External"/><Relationship Id="rId11" Type="http://schemas.openxmlformats.org/officeDocument/2006/relationships/hyperlink" Target="https://www.medicare.gov/Pubs/pdf/11219-understanding-medicare-part-c-d.pdf" TargetMode="External"/><Relationship Id="rId5" Type="http://schemas.openxmlformats.org/officeDocument/2006/relationships/hyperlink" Target="https://www.medicare.gov/coverage/inpatient-hospital-care" TargetMode="External"/><Relationship Id="rId10" Type="http://schemas.openxmlformats.org/officeDocument/2006/relationships/hyperlink" Target="https://www.medicare.gov/publications/10050-Medicare-and-You.pdf" TargetMode="External"/><Relationship Id="rId4" Type="http://schemas.openxmlformats.org/officeDocument/2006/relationships/hyperlink" Target="https://www.medicare.gov/what-medicare-covers" TargetMode="External"/><Relationship Id="rId9" Type="http://schemas.openxmlformats.org/officeDocument/2006/relationships/hyperlink" Target="https://www.medicare.gov/basics/get-started-with-medicare/using-medicare/helpful-tool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rsforu.com/iApp/pub/healthcare/getStarted.action?publication=nrsforu"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r.bc.edu/wp-content/uploads/2022/08/IB_22-14.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rr.bc.edu/wp-content/uploads/2022/08/IB_22-14.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rsforu.com/rsc-web-preauth/tools/paycheck-impact-calculato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nationwidefinancial.com/iApp/pub/advicetools/paycheckImpactInputs.action?_ga=2.167958946.207781079.1578316252-970025620.157773071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rsforu.com/rsc-web-preauth/Images/rped-Budgeting-Chart-PNM-15571AO_tcm16-2065.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nationwidefinancial.com/media/pdf/PNM-15571AO.pdf?_ga=2.19548664.112189362.1673964994-1328164911.164786434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296863"/>
            <a:ext cx="4597400" cy="2586037"/>
          </a:xfrm>
        </p:spPr>
      </p:sp>
      <p:sp>
        <p:nvSpPr>
          <p:cNvPr id="3" name="Notes Placeholder 2"/>
          <p:cNvSpPr>
            <a:spLocks noGrp="1"/>
          </p:cNvSpPr>
          <p:nvPr>
            <p:ph type="body" idx="1"/>
          </p:nvPr>
        </p:nvSpPr>
        <p:spPr>
          <a:xfrm>
            <a:off x="685800" y="30289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Review these instructions and remove this slide before presenting.</a:t>
            </a:r>
          </a:p>
        </p:txBody>
      </p:sp>
    </p:spTree>
    <p:extLst>
      <p:ext uri="{BB962C8B-B14F-4D97-AF65-F5344CB8AC3E}">
        <p14:creationId xmlns:p14="http://schemas.microsoft.com/office/powerpoint/2010/main" val="121584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good news is that you can take control of your retirement planning starting today. By attending this webinar, you’ve already taken the first step. You can begin planning and feel more confident about your future finances.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3 key areas women need to know about when starting to plan for retirement: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Understanding how Social Security retirement benefits work</a:t>
            </a:r>
            <a:endParaRPr lang="en-US"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Planning for health care costs in retirement</a:t>
            </a:r>
            <a:endParaRPr lang="en-US" dirty="0">
              <a:ea typeface="Calibri"/>
              <a:cs typeface="Calibri"/>
            </a:endParaRPr>
          </a:p>
          <a:p>
            <a:pPr marL="228600" indent="-228600">
              <a:buAutoNum type="arabicPeriod"/>
            </a:pPr>
            <a:r>
              <a:rPr lang="en-US" dirty="0"/>
              <a:t>How much to save, and how to get started and stay on track. If you haven’t already enrolled in your retirement plan, enrolling is one of the best ways to start. </a:t>
            </a:r>
            <a:endParaRPr lang="en-US" dirty="0">
              <a:ea typeface="Calibri"/>
              <a:cs typeface="Calibri"/>
            </a:endParaRPr>
          </a:p>
          <a:p>
            <a:pPr marL="0" indent="0">
              <a:buNone/>
            </a:pP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10</a:t>
            </a:fld>
            <a:endParaRPr lang="en-US"/>
          </a:p>
        </p:txBody>
      </p:sp>
    </p:spTree>
    <p:extLst>
      <p:ext uri="{BB962C8B-B14F-4D97-AF65-F5344CB8AC3E}">
        <p14:creationId xmlns:p14="http://schemas.microsoft.com/office/powerpoint/2010/main" val="306689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start with key information about Social Security. This is an important program, but women are less lik</a:t>
            </a:r>
            <a:r>
              <a:rPr lang="en-US" sz="1200" dirty="0">
                <a:hlinkClick r:id="rId3">
                  <a:extLst>
                    <a:ext uri="{A12FA001-AC4F-418D-AE19-62706E023703}">
                      <ahyp:hlinkClr xmlns:ahyp="http://schemas.microsoft.com/office/drawing/2018/hyperlinkcolor" val="tx"/>
                    </a:ext>
                  </a:extLst>
                </a:hlinkClick>
              </a:rPr>
              <a:t>el</a:t>
            </a:r>
            <a:r>
              <a:rPr lang="en-US" sz="1200" dirty="0"/>
              <a:t>y than men to be very confident in their knowledge about it.</a:t>
            </a:r>
            <a:r>
              <a:rPr lang="en-US" sz="1200" baseline="30000" dirty="0"/>
              <a:t>1 </a:t>
            </a:r>
            <a:endParaRPr lang="en-US" baseline="30000" dirty="0">
              <a:solidFill>
                <a:srgbClr val="0563C1"/>
              </a:solidFill>
              <a:hlinkClick r:id="rId3">
                <a:extLst>
                  <a:ext uri="{A12FA001-AC4F-418D-AE19-62706E023703}">
                    <ahyp:hlinkClr xmlns:ahyp="http://schemas.microsoft.com/office/drawing/2018/hyperlinkcolor" val="tx"/>
                  </a:ext>
                </a:extLst>
              </a:hlinkClick>
            </a:endParaRPr>
          </a:p>
          <a:p>
            <a:endParaRPr lang="en-US" dirty="0">
              <a:solidFill>
                <a:srgbClr val="0563C1"/>
              </a:solidFill>
              <a:hlinkClick r:id="rId3">
                <a:extLst>
                  <a:ext uri="{A12FA001-AC4F-418D-AE19-62706E023703}">
                    <ahyp:hlinkClr xmlns:ahyp="http://schemas.microsoft.com/office/drawing/2018/hyperlinkcolor" val="tx"/>
                  </a:ext>
                </a:extLst>
              </a:hlinkClick>
            </a:endParaRPr>
          </a:p>
          <a:p>
            <a:endParaRPr lang="en-US" dirty="0"/>
          </a:p>
          <a:p>
            <a:r>
              <a:rPr lang="en-US" dirty="0"/>
              <a:t>1 “The Nationwide Retirement Institute® 2022 Social Security Survey,” Nationwide, nationwidefinancial.com/media/pdf/NFM-20936AO.pdf (July 2022). </a:t>
            </a:r>
          </a:p>
          <a:p>
            <a:endParaRPr lang="en-US" dirty="0"/>
          </a:p>
          <a:p>
            <a:r>
              <a:rPr lang="en-US" dirty="0"/>
              <a:t>Other sources used throughout this section: </a:t>
            </a:r>
          </a:p>
          <a:p>
            <a:r>
              <a:rPr lang="en-US" dirty="0">
                <a:solidFill>
                  <a:srgbClr val="0563C1"/>
                </a:solidFill>
                <a:hlinkClick r:id="rId3">
                  <a:extLst>
                    <a:ext uri="{A12FA001-AC4F-418D-AE19-62706E023703}">
                      <ahyp:hlinkClr xmlns:ahyp="http://schemas.microsoft.com/office/drawing/2018/hyperlinkcolor" val="tx"/>
                    </a:ext>
                  </a:extLst>
                </a:hlinkClick>
              </a:rPr>
              <a:t>5 Things Every Woman Should Know About Social Security (ssa.gov)</a:t>
            </a:r>
            <a:endParaRPr lang="en-US" dirty="0"/>
          </a:p>
          <a:p>
            <a:r>
              <a:rPr lang="en-US" dirty="0">
                <a:hlinkClick r:id="rId4"/>
              </a:rPr>
              <a:t>What Every Woman Should Know (ssa.gov)</a:t>
            </a:r>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11</a:t>
            </a:fld>
            <a:endParaRPr lang="en-US"/>
          </a:p>
        </p:txBody>
      </p:sp>
    </p:spTree>
    <p:extLst>
      <p:ext uri="{BB962C8B-B14F-4D97-AF65-F5344CB8AC3E}">
        <p14:creationId xmlns:p14="http://schemas.microsoft.com/office/powerpoint/2010/main" val="813327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know, Social Security </a:t>
            </a:r>
            <a:r>
              <a:rPr lang="en-US" sz="1200" dirty="0"/>
              <a:t>retirement benefits replace a portion of income after retirement for those who qualify. What you may not know is that in general, it may replace only </a:t>
            </a:r>
            <a:r>
              <a:rPr lang="en-US" dirty="0"/>
              <a:t>40% or less of pre-retirement income. </a:t>
            </a:r>
          </a:p>
          <a:p>
            <a:endParaRPr lang="en-US" dirty="0"/>
          </a:p>
          <a:p>
            <a:r>
              <a:rPr lang="en-US" dirty="0"/>
              <a:t>You may need about 80% of your current income in retirement to keep your standard of living the same. We’ll talk more about that later. For now, be aware that while Social Security can contribute to your retirement income, it isn’t meant to be the only source.</a:t>
            </a:r>
          </a:p>
          <a:p>
            <a:endParaRPr lang="en-US" dirty="0"/>
          </a:p>
          <a:p>
            <a:r>
              <a:rPr lang="en-US" dirty="0"/>
              <a:t>&lt;&lt;And, even if you have a pension, on average a pension replaces about half of pre-retirement income.</a:t>
            </a:r>
            <a:r>
              <a:rPr lang="en-US" baseline="30000" dirty="0"/>
              <a:t>1</a:t>
            </a:r>
            <a:r>
              <a:rPr lang="en-US" dirty="0"/>
              <a:t> So, you may still have a gap between how much you have for retirement income and how much you may need.&gt;&gt;</a:t>
            </a:r>
          </a:p>
          <a:p>
            <a:endParaRPr lang="en-US" dirty="0"/>
          </a:p>
          <a:p>
            <a:r>
              <a:rPr lang="en-US" baseline="30000" dirty="0"/>
              <a:t>1</a:t>
            </a:r>
            <a:r>
              <a:rPr lang="en-US" dirty="0"/>
              <a:t> “Net Pension Replacement Rates,” Organization for Economic Cooperation and Development (2021; accessed March 13, 2023).</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12</a:t>
            </a:fld>
            <a:endParaRPr lang="en-US"/>
          </a:p>
        </p:txBody>
      </p:sp>
    </p:spTree>
    <p:extLst>
      <p:ext uri="{BB962C8B-B14F-4D97-AF65-F5344CB8AC3E}">
        <p14:creationId xmlns:p14="http://schemas.microsoft.com/office/powerpoint/2010/main" val="235063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Based on your </a:t>
            </a:r>
            <a:r>
              <a:rPr lang="en-US" sz="1200" b="1" dirty="0">
                <a:latin typeface="+mn-lt"/>
              </a:rPr>
              <a:t>own</a:t>
            </a:r>
            <a:r>
              <a:rPr lang="en-US" sz="1200" dirty="0">
                <a:latin typeface="+mn-lt"/>
              </a:rPr>
              <a:t> work history, you can earn a Social Security benefit to replace part of your income in retirement. To qualify, you must have worked for a certain period of time and earned </a:t>
            </a:r>
            <a:r>
              <a:rPr lang="en-US" sz="1200" dirty="0">
                <a:effectLst/>
                <a:latin typeface="+mn-lt"/>
                <a:ea typeface="Calibri" panose="020F0502020204030204" pitchFamily="34" charset="0"/>
                <a:cs typeface="Arial" panose="020B0604020202020204" pitchFamily="34" charset="0"/>
              </a:rPr>
              <a:t>“credits.” To be eligible: </a:t>
            </a:r>
          </a:p>
          <a:p>
            <a:endParaRPr lang="en-US" sz="1200" dirty="0">
              <a:effectLst/>
              <a:latin typeface="+mn-lt"/>
              <a:ea typeface="Calibri" panose="020F0502020204030204" pitchFamily="34" charset="0"/>
              <a:cs typeface="Arial" panose="020B0604020202020204" pitchFamily="34" charset="0"/>
            </a:endParaRPr>
          </a:p>
          <a:p>
            <a:r>
              <a:rPr lang="en-US" sz="1200" dirty="0">
                <a:effectLst/>
                <a:latin typeface="+mn-lt"/>
                <a:ea typeface="Calibri" panose="020F0502020204030204" pitchFamily="34" charset="0"/>
                <a:cs typeface="Arial" panose="020B0604020202020204" pitchFamily="34" charset="0"/>
              </a:rPr>
              <a:t>For &lt;2023&gt;: </a:t>
            </a:r>
          </a:p>
          <a:p>
            <a:pPr marL="171450" marR="0" lvl="0" indent="-171450">
              <a:spcBef>
                <a:spcPts val="0"/>
              </a:spcBef>
              <a:spcAft>
                <a:spcPts val="0"/>
              </a:spcAft>
              <a:buFont typeface="Arial" panose="020B0604020202020204" pitchFamily="34" charset="0"/>
              <a:buChar char="•"/>
            </a:pPr>
            <a:endParaRPr lang="en-US" sz="1200" dirty="0">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You need 40 credits to qualify for benefits</a:t>
            </a: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You earn 1 credit for every &lt;$1,640&gt; you make that is subject to Social Security or Federal Insurance Contributions Act (FICA) tax. Keep in mind that the amount </a:t>
            </a:r>
            <a:r>
              <a:rPr lang="en-US" sz="1200" dirty="0">
                <a:latin typeface="+mn-lt"/>
              </a:rPr>
              <a:t>of earnings you need to earn one credit goes up slightly each year as average wages increase</a:t>
            </a:r>
            <a:r>
              <a:rPr lang="en-US" sz="1200" baseline="30000" dirty="0">
                <a:latin typeface="+mn-lt"/>
              </a:rPr>
              <a:t>2</a:t>
            </a:r>
            <a:r>
              <a:rPr lang="en-US" sz="1200" dirty="0">
                <a:latin typeface="+mn-lt"/>
              </a:rPr>
              <a:t> </a:t>
            </a:r>
            <a:endParaRPr lang="en-US" sz="1200" dirty="0">
              <a:latin typeface="+mn-lt"/>
              <a:ea typeface="Calibri"/>
              <a:cs typeface="Calibri"/>
            </a:endParaRP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You can earn only 4 credits in any year, and you can earn all 4 credits if you earn &lt;$6,560&gt; per year</a:t>
            </a: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You need 10 years of employment history to qualify</a:t>
            </a: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Some couple to keep in mind about these 40 credits:</a:t>
            </a:r>
          </a:p>
          <a:p>
            <a:pPr marL="572770" marR="0" indent="-220345">
              <a:spcBef>
                <a:spcPts val="0"/>
              </a:spcBef>
              <a:spcAft>
                <a:spcPts val="0"/>
              </a:spcAft>
              <a:buFont typeface="Courier New" panose="02070309020205020404" pitchFamily="49" charset="0"/>
              <a:buChar char="o"/>
            </a:pPr>
            <a:r>
              <a:rPr lang="en-US" sz="1200" dirty="0">
                <a:latin typeface="+mn-lt"/>
                <a:ea typeface="Calibri" panose="020F0502020204030204" pitchFamily="34" charset="0"/>
                <a:cs typeface="Arial" panose="020B0604020202020204" pitchFamily="34" charset="0"/>
              </a:rPr>
              <a:t>You c</a:t>
            </a:r>
            <a:r>
              <a:rPr lang="en-US" sz="1200" dirty="0">
                <a:effectLst/>
                <a:latin typeface="+mn-lt"/>
                <a:ea typeface="Calibri" panose="020F0502020204030204" pitchFamily="34" charset="0"/>
                <a:cs typeface="Arial" panose="020B0604020202020204" pitchFamily="34" charset="0"/>
              </a:rPr>
              <a:t>annot “partially qualify” with fewer than 40 credits; if you are at 39 credits, you may want to work until you make it to 40. If you’re married, your spousal benefit could be higher than the one you’d earn by reaching 40 credits. So, be sure to compare. </a:t>
            </a:r>
          </a:p>
          <a:p>
            <a:pPr marL="572770" marR="0" indent="-220345">
              <a:spcBef>
                <a:spcPts val="0"/>
              </a:spcBef>
              <a:spcAft>
                <a:spcPts val="0"/>
              </a:spcAft>
              <a:buFont typeface="Courier New" panose="02070309020205020404" pitchFamily="49" charset="0"/>
              <a:buChar char="o"/>
            </a:pPr>
            <a:r>
              <a:rPr lang="en-US" sz="1200" dirty="0">
                <a:effectLst/>
                <a:latin typeface="+mn-lt"/>
                <a:ea typeface="Calibri" panose="020F0502020204030204" pitchFamily="34" charset="0"/>
                <a:cs typeface="Arial" panose="020B0604020202020204" pitchFamily="34" charset="0"/>
              </a:rPr>
              <a:t>Additional credits do not earn you a bigger benefit. We’ll talk more about how benefits are calculated in a minute. </a:t>
            </a:r>
          </a:p>
          <a:p>
            <a:pPr marL="573088" marR="0" lvl="0" indent="-2206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latin typeface="+mn-lt"/>
              </a:rPr>
              <a:t>The credits you earn remain on your Social Security record even if you change jobs or stop working</a:t>
            </a:r>
            <a:r>
              <a:rPr lang="en-US" sz="1200" baseline="30000" dirty="0">
                <a:latin typeface="+mn-lt"/>
              </a:rPr>
              <a:t>2 </a:t>
            </a:r>
            <a:endParaRPr lang="en-US" sz="1200" baseline="30000" dirty="0">
              <a:effectLst/>
              <a:latin typeface="+mn-lt"/>
              <a:ea typeface="Calibri" panose="020F0502020204030204" pitchFamily="34" charset="0"/>
              <a:cs typeface="Arial" panose="020B0604020202020204" pitchFamily="34" charset="0"/>
            </a:endParaRPr>
          </a:p>
          <a:p>
            <a:pPr marL="352425" marR="0" indent="0">
              <a:spcBef>
                <a:spcPts val="0"/>
              </a:spcBef>
              <a:spcAft>
                <a:spcPts val="0"/>
              </a:spcAft>
              <a:buFont typeface="Courier New" panose="02070309020205020404" pitchFamily="49" charset="0"/>
              <a:buNone/>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Source:</a:t>
            </a:r>
          </a:p>
          <a:p>
            <a:pPr marL="0" marR="0">
              <a:spcBef>
                <a:spcPts val="0"/>
              </a:spcBef>
              <a:spcAft>
                <a:spcPts val="0"/>
              </a:spcAft>
            </a:pPr>
            <a:r>
              <a:rPr lang="en-US" sz="1200" baseline="30000" dirty="0">
                <a:effectLst/>
                <a:latin typeface="+mn-lt"/>
              </a:rPr>
              <a:t>1</a:t>
            </a:r>
            <a:r>
              <a:rPr lang="en-US" sz="1200" dirty="0">
                <a:effectLst/>
                <a:latin typeface="+mn-lt"/>
              </a:rPr>
              <a:t> "COLA Fact Sheet,“ Social Security Administration, ssa.gov/news/press/factsheets/colafacts2023.pdf (accessed March 6, 2023).</a:t>
            </a:r>
            <a:endParaRPr lang="en-US" sz="1200" dirty="0">
              <a:effectLst/>
              <a:latin typeface="+mn-lt"/>
              <a:cs typeface="Segoe UI"/>
            </a:endParaRPr>
          </a:p>
          <a:p>
            <a:pPr marL="0" marR="0">
              <a:spcBef>
                <a:spcPts val="0"/>
              </a:spcBef>
              <a:spcAft>
                <a:spcPts val="0"/>
              </a:spcAft>
            </a:pPr>
            <a:r>
              <a:rPr lang="en-US" sz="1200" baseline="30000" dirty="0">
                <a:effectLst/>
                <a:latin typeface="+mn-lt"/>
                <a:ea typeface="Calibri" panose="020F0502020204030204" pitchFamily="34" charset="0"/>
                <a:cs typeface="Arial" panose="020B0604020202020204" pitchFamily="34" charset="0"/>
              </a:rPr>
              <a:t>2</a:t>
            </a:r>
            <a:r>
              <a:rPr lang="en-US" sz="1200" dirty="0">
                <a:effectLst/>
                <a:latin typeface="+mn-lt"/>
                <a:ea typeface="Calibri" panose="020F0502020204030204" pitchFamily="34" charset="0"/>
                <a:cs typeface="Arial" panose="020B0604020202020204" pitchFamily="34" charset="0"/>
              </a:rPr>
              <a:t> </a:t>
            </a:r>
            <a:r>
              <a:rPr lang="en-US" sz="1200" dirty="0">
                <a:effectLst/>
                <a:latin typeface="+mn-lt"/>
                <a:cs typeface="Arial" panose="020B0604020202020204" pitchFamily="34" charset="0"/>
              </a:rPr>
              <a:t>“How You Become Eligible For Benefits,” SSA.gov, ssa.gov/</a:t>
            </a:r>
            <a:r>
              <a:rPr lang="en-US" sz="1200" dirty="0" err="1">
                <a:effectLst/>
                <a:latin typeface="+mn-lt"/>
                <a:cs typeface="Arial" panose="020B0604020202020204" pitchFamily="34" charset="0"/>
              </a:rPr>
              <a:t>myaccount</a:t>
            </a:r>
            <a:r>
              <a:rPr lang="en-US" sz="1200" dirty="0">
                <a:effectLst/>
                <a:latin typeface="+mn-lt"/>
                <a:cs typeface="Arial" panose="020B0604020202020204" pitchFamily="34" charset="0"/>
              </a:rPr>
              <a:t>/assets/materials/eligibility-for-benefits.pdf (Feb. 2023). </a:t>
            </a:r>
            <a:endParaRPr lang="en-US" sz="12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13</a:t>
            </a:fld>
            <a:endParaRPr lang="en-US" dirty="0"/>
          </a:p>
        </p:txBody>
      </p:sp>
    </p:spTree>
    <p:extLst>
      <p:ext uri="{BB962C8B-B14F-4D97-AF65-F5344CB8AC3E}">
        <p14:creationId xmlns:p14="http://schemas.microsoft.com/office/powerpoint/2010/main" val="306689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r>
              <a:rPr lang="en-US" sz="1200" dirty="0">
                <a:latin typeface="+mn-lt"/>
              </a:rPr>
              <a:t>So, how is your benefit calculated? The government uses a fairly complicated formula to determine this, so we won’t go into details today. In general, though, it’s based on your highest 35 years of adjusted earnings that were taxed for Social Security. “Adjusted” means that they adjust your earnings for wage inflation.</a:t>
            </a:r>
            <a:r>
              <a:rPr lang="en-US" sz="1200" baseline="30000" dirty="0">
                <a:latin typeface="+mn-lt"/>
              </a:rPr>
              <a:t>1 </a:t>
            </a:r>
            <a:endParaRPr lang="en-US" sz="1200" baseline="30000" dirty="0">
              <a:latin typeface="+mn-lt"/>
              <a:ea typeface="Calibri"/>
              <a:cs typeface="Calibri"/>
            </a:endParaRPr>
          </a:p>
          <a:p>
            <a:pPr marL="25924"/>
            <a:endParaRPr lang="en-US" sz="1200" dirty="0">
              <a:latin typeface="+mn-lt"/>
            </a:endParaRPr>
          </a:p>
          <a:p>
            <a:pPr marL="25924"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If you work fewer than 35 years, years without work are counted as 0’s in the calculation. This reduces your benefit. </a:t>
            </a:r>
            <a:r>
              <a:rPr lang="en-US" dirty="0">
                <a:latin typeface="+mn-lt"/>
              </a:rPr>
              <a:t>And, if you also receive a pension from a job where you didn’t pay Social Security taxes (such as a civil service or teacher’s pension), your Social Security benefit might be reduced</a:t>
            </a:r>
            <a:r>
              <a:rPr lang="en-US" sz="1200" dirty="0">
                <a:effectLst/>
                <a:latin typeface="+mn-lt"/>
                <a:cs typeface="Arial" panose="020B0604020202020204" pitchFamily="34" charset="0"/>
              </a:rPr>
              <a:t>.</a:t>
            </a:r>
            <a:r>
              <a:rPr lang="en-US" sz="1200" baseline="30000" dirty="0">
                <a:effectLst/>
                <a:latin typeface="+mn-lt"/>
                <a:cs typeface="Arial" panose="020B0604020202020204" pitchFamily="34" charset="0"/>
              </a:rPr>
              <a:t>4</a:t>
            </a:r>
            <a:r>
              <a:rPr lang="en-US" sz="1200" dirty="0">
                <a:effectLst/>
                <a:latin typeface="+mn-lt"/>
                <a:cs typeface="Arial" panose="020B0604020202020204" pitchFamily="34" charset="0"/>
              </a:rPr>
              <a:t>  </a:t>
            </a:r>
            <a:endParaRPr lang="en-US" sz="1200" dirty="0">
              <a:effectLst/>
              <a:latin typeface="+mn-lt"/>
              <a:ea typeface="Calibri" panose="020F0502020204030204" pitchFamily="34" charset="0"/>
              <a:cs typeface="Arial" panose="020B0604020202020204" pitchFamily="34" charset="0"/>
            </a:endParaRPr>
          </a:p>
          <a:p>
            <a:pPr marL="25924" indent="0">
              <a:buFont typeface="Arial" panose="020B0604020202020204" pitchFamily="34" charset="0"/>
              <a:buNone/>
            </a:pPr>
            <a:endParaRPr lang="en-US" sz="1200" dirty="0">
              <a:effectLst/>
              <a:latin typeface="+mn-lt"/>
              <a:ea typeface="Calibri" panose="020F0502020204030204" pitchFamily="34" charset="0"/>
              <a:cs typeface="Arial" panose="020B0604020202020204" pitchFamily="34" charset="0"/>
            </a:endParaRPr>
          </a:p>
          <a:p>
            <a:pPr marL="25400" indent="0">
              <a:buFont typeface="Arial" panose="020B0604020202020204" pitchFamily="34" charset="0"/>
              <a:buNone/>
            </a:pPr>
            <a:r>
              <a:rPr lang="en-US" sz="1200" dirty="0">
                <a:effectLst/>
                <a:latin typeface="+mn-lt"/>
                <a:ea typeface="Calibri" panose="020F0502020204030204" pitchFamily="34" charset="0"/>
                <a:cs typeface="Arial" panose="020B0604020202020204" pitchFamily="34" charset="0"/>
              </a:rPr>
              <a:t>The higher a person’s lifetime earnings, the higher their benefit, up to a certain limit.  In &lt;2023&gt;, </a:t>
            </a:r>
            <a:r>
              <a:rPr lang="en-US" sz="1200" dirty="0">
                <a:latin typeface="+mn-lt"/>
                <a:ea typeface="Calibri" panose="020F0502020204030204" pitchFamily="34" charset="0"/>
                <a:cs typeface="Arial" panose="020B0604020202020204" pitchFamily="34" charset="0"/>
              </a:rPr>
              <a:t>the </a:t>
            </a:r>
            <a:r>
              <a:rPr lang="en-US" sz="1200" dirty="0">
                <a:effectLst/>
                <a:latin typeface="+mn-lt"/>
                <a:ea typeface="Calibri" panose="020F0502020204030204" pitchFamily="34" charset="0"/>
                <a:cs typeface="Arial" panose="020B0604020202020204" pitchFamily="34" charset="0"/>
              </a:rPr>
              <a:t>maximum monthly Social Security benefit for someone who files at full retirement age is &lt;$3,627&gt;.</a:t>
            </a:r>
            <a:r>
              <a:rPr lang="en-US" sz="1200" baseline="30000" dirty="0">
                <a:effectLst/>
                <a:latin typeface="+mn-lt"/>
                <a:ea typeface="Calibri" panose="020F0502020204030204" pitchFamily="34" charset="0"/>
                <a:cs typeface="Arial" panose="020B0604020202020204" pitchFamily="34" charset="0"/>
              </a:rPr>
              <a:t>2</a:t>
            </a:r>
            <a:r>
              <a:rPr lang="en-US" sz="1200" dirty="0">
                <a:effectLst/>
                <a:latin typeface="+mn-lt"/>
                <a:ea typeface="Calibri" panose="020F0502020204030204" pitchFamily="34" charset="0"/>
                <a:cs typeface="Arial" panose="020B0604020202020204" pitchFamily="34" charset="0"/>
              </a:rPr>
              <a:t> </a:t>
            </a:r>
          </a:p>
          <a:p>
            <a:pPr marL="25924" indent="0">
              <a:buFont typeface="Arial" panose="020B0604020202020204" pitchFamily="34" charset="0"/>
              <a:buNone/>
            </a:pPr>
            <a:endParaRPr lang="en-US" sz="1200" dirty="0">
              <a:effectLst/>
              <a:latin typeface="+mn-lt"/>
              <a:ea typeface="Calibri" panose="020F0502020204030204" pitchFamily="34" charset="0"/>
              <a:cs typeface="Arial" panose="020B0604020202020204" pitchFamily="34" charset="0"/>
            </a:endParaRPr>
          </a:p>
          <a:p>
            <a:pPr marL="25924"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latin typeface="+mn-lt"/>
              </a:rPr>
              <a:t>Regardless of the amount you receive, your benefit is inflation-protected. The Social Security Administration adjusts retirement benefits based on inflation each year. This can help </a:t>
            </a:r>
            <a:r>
              <a:rPr lang="en-US" sz="1200" dirty="0">
                <a:latin typeface="+mn-lt"/>
              </a:rPr>
              <a:t>your monthly income keep up with higher expenses due to inflation</a:t>
            </a:r>
            <a:r>
              <a:rPr lang="en-US" sz="1200" dirty="0">
                <a:solidFill>
                  <a:schemeClr val="tx1"/>
                </a:solidFill>
                <a:latin typeface="+mn-lt"/>
              </a:rPr>
              <a:t>. </a:t>
            </a:r>
            <a:r>
              <a:rPr lang="en-US" sz="1200" dirty="0">
                <a:latin typeface="+mn-lt"/>
              </a:rPr>
              <a:t>If for some reason there was no inflation or negative inflation, your benefit would simply remain the same as the year before. </a:t>
            </a:r>
            <a:endParaRPr lang="en-US" sz="1200" baseline="30000" dirty="0">
              <a:effectLst/>
              <a:latin typeface="+mn-lt"/>
              <a:ea typeface="Calibri" panose="020F0502020204030204" pitchFamily="34" charset="0"/>
              <a:cs typeface="Arial" panose="020B0604020202020204" pitchFamily="34" charset="0"/>
            </a:endParaRP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r>
              <a:rPr lang="en-US" sz="1200" dirty="0">
                <a:latin typeface="+mn-lt"/>
              </a:rPr>
              <a:t>Sources:  </a:t>
            </a:r>
            <a:endParaRPr lang="en-US" sz="1200" dirty="0">
              <a:latin typeface="+mn-lt"/>
              <a:ea typeface="Calibri"/>
              <a:cs typeface="Calibri"/>
            </a:endParaRPr>
          </a:p>
          <a:p>
            <a:r>
              <a:rPr lang="en-US" sz="1200" baseline="30000" dirty="0">
                <a:latin typeface="+mn-lt"/>
              </a:rPr>
              <a:t>1</a:t>
            </a:r>
            <a:r>
              <a:rPr lang="en-US" sz="1200" dirty="0">
                <a:latin typeface="+mn-lt"/>
              </a:rPr>
              <a:t> “Social Security Benefit Amounts,” Social Security Administration, ssa.gov/OACT/COLA/Benefits.html (accessed Jan. 2023).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effectLst/>
                <a:latin typeface="+mn-lt"/>
                <a:cs typeface="Arial" panose="020B0604020202020204" pitchFamily="34" charset="0"/>
              </a:rPr>
              <a:t>2</a:t>
            </a:r>
            <a:r>
              <a:rPr lang="en-US" sz="1200" dirty="0">
                <a:effectLst/>
                <a:latin typeface="+mn-lt"/>
                <a:cs typeface="Arial" panose="020B0604020202020204" pitchFamily="34" charset="0"/>
              </a:rPr>
              <a:t> “How You Become Eligible For Benefits,” SSA.gov, ssa.gov/</a:t>
            </a:r>
            <a:r>
              <a:rPr lang="en-US" sz="1200" dirty="0" err="1">
                <a:effectLst/>
                <a:latin typeface="+mn-lt"/>
                <a:cs typeface="Arial" panose="020B0604020202020204" pitchFamily="34" charset="0"/>
              </a:rPr>
              <a:t>myaccount</a:t>
            </a:r>
            <a:r>
              <a:rPr lang="en-US" sz="1200" dirty="0">
                <a:effectLst/>
                <a:latin typeface="+mn-lt"/>
                <a:cs typeface="Arial" panose="020B0604020202020204" pitchFamily="34" charset="0"/>
              </a:rPr>
              <a:t>/assets/materials/eligibility-for-benefits.pdf (Feb.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30000" dirty="0">
                <a:latin typeface="+mn-lt"/>
              </a:rPr>
              <a:t>3</a:t>
            </a:r>
            <a:r>
              <a:rPr lang="en-US" sz="1200" b="0" dirty="0">
                <a:latin typeface="+mn-lt"/>
              </a:rPr>
              <a:t> “</a:t>
            </a:r>
            <a:r>
              <a:rPr lang="en-US" b="0" i="0" dirty="0">
                <a:solidFill>
                  <a:srgbClr val="232222"/>
                </a:solidFill>
                <a:effectLst/>
                <a:latin typeface="+mn-lt"/>
                <a:cs typeface="arial"/>
              </a:rPr>
              <a:t>What is the maximum Social Security retirement benefit payable?,” Social Security Administration, </a:t>
            </a:r>
            <a:r>
              <a:rPr lang="en-US" sz="1200" dirty="0">
                <a:latin typeface="+mn-lt"/>
              </a:rPr>
              <a:t>faq.ssa.gov/</a:t>
            </a:r>
            <a:r>
              <a:rPr lang="en-US" sz="1200" dirty="0" err="1">
                <a:latin typeface="+mn-lt"/>
              </a:rPr>
              <a:t>en</a:t>
            </a:r>
            <a:r>
              <a:rPr lang="en-US" sz="1200" dirty="0">
                <a:latin typeface="+mn-lt"/>
              </a:rPr>
              <a:t>-us/Topic/article/KA-01897 (accessed Jan. 2023).</a:t>
            </a:r>
            <a:endParaRPr lang="en-US" sz="1200" dirty="0">
              <a:latin typeface="+mn-lt"/>
              <a:ea typeface="Calibri"/>
              <a:cs typeface="Calibri"/>
            </a:endParaRPr>
          </a:p>
          <a:p>
            <a:r>
              <a:rPr lang="en-US" sz="1200" baseline="30000" dirty="0">
                <a:latin typeface="+mn-lt"/>
              </a:rPr>
              <a:t>4</a:t>
            </a:r>
            <a:r>
              <a:rPr lang="en-US" sz="1200" dirty="0">
                <a:latin typeface="+mn-lt"/>
              </a:rPr>
              <a:t> “5 Things Every Woman Should Know About Social Security,” SSA.gov, ssa.gov/pubs/EN-05-10044.pdf (June 2021). </a:t>
            </a:r>
            <a:endParaRPr lang="en-US" sz="1200" dirty="0">
              <a:latin typeface="+mn-lt"/>
              <a:ea typeface="Calibri"/>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14</a:t>
            </a:fld>
            <a:endParaRPr lang="en-US" dirty="0"/>
          </a:p>
        </p:txBody>
      </p:sp>
    </p:spTree>
    <p:extLst>
      <p:ext uri="{BB962C8B-B14F-4D97-AF65-F5344CB8AC3E}">
        <p14:creationId xmlns:p14="http://schemas.microsoft.com/office/powerpoint/2010/main" val="137391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Let’s talk about when you can collect Social Security retirement benefits. But before we get into this, one important acronym to know is FRA, which stands for “full retirement age.” Your FRA is when you become eligible to receive 100% of your benefit.</a:t>
            </a:r>
          </a:p>
          <a:p>
            <a:pPr lvl="0"/>
            <a:endParaRPr lang="en-US" sz="1200" dirty="0"/>
          </a:p>
          <a:p>
            <a:pPr lvl="0"/>
            <a:r>
              <a:rPr lang="en-US" sz="1200" dirty="0"/>
              <a:t>The FRA </a:t>
            </a:r>
            <a:r>
              <a:rPr lang="en-US" sz="1200" u="sng" dirty="0"/>
              <a:t>used to be </a:t>
            </a:r>
            <a:r>
              <a:rPr lang="en-US" sz="1200" dirty="0"/>
              <a:t>65, so many people still believe that 65 is the full retirement age.  But now, FRA is based on when you were born:</a:t>
            </a:r>
          </a:p>
          <a:p>
            <a:pPr marL="664488" lvl="1" indent="-181225">
              <a:buFont typeface="Arial"/>
              <a:buChar char="•"/>
            </a:pPr>
            <a:r>
              <a:rPr lang="en-US" sz="1200" dirty="0"/>
              <a:t>FRA is currently 66 for anyone born between 1943 and 1954; for anyone born between 1954 and 1960, FRA gradually increases to 67 </a:t>
            </a:r>
          </a:p>
          <a:p>
            <a:pPr marL="664488" lvl="1" indent="-181225">
              <a:buFont typeface="Arial"/>
              <a:buChar char="•"/>
            </a:pPr>
            <a:r>
              <a:rPr lang="en-US" sz="1200" dirty="0"/>
              <a:t>FRA is 67 for anyone born in 1960 or later</a:t>
            </a:r>
          </a:p>
          <a:p>
            <a:pPr marL="664488" lvl="1" indent="-181225">
              <a:buFont typeface="Arial"/>
              <a:buChar char="•"/>
            </a:pPr>
            <a:r>
              <a:rPr lang="en-US" sz="1200" dirty="0"/>
              <a:t>Please take a moment to find your FRA on this chart</a:t>
            </a:r>
          </a:p>
          <a:p>
            <a:endParaRPr lang="en-US" sz="1200" dirty="0"/>
          </a:p>
          <a:p>
            <a:r>
              <a:rPr lang="en-US" sz="1200" dirty="0"/>
              <a:t>You can start receiving benefits as early as age 62, but filing before your FRA will permanently reduce how much you receive.</a:t>
            </a:r>
          </a:p>
          <a:p>
            <a:pPr marL="171450" indent="-171450">
              <a:buFont typeface="Arial" panose="020B0604020202020204" pitchFamily="34" charset="0"/>
              <a:buChar char="•"/>
            </a:pPr>
            <a:r>
              <a:rPr lang="en-US" sz="1200" dirty="0"/>
              <a:t>For anyone born in 1955 or later, though, your 66</a:t>
            </a:r>
            <a:r>
              <a:rPr lang="en-US" sz="1200" baseline="30000" dirty="0"/>
              <a:t>th</a:t>
            </a:r>
            <a:r>
              <a:rPr lang="en-US" sz="1200" dirty="0"/>
              <a:t> birthday is still considered early, because of the gradual increase in FRA</a:t>
            </a:r>
          </a:p>
          <a:p>
            <a:pPr marL="664488" lvl="1" indent="-181225">
              <a:buFont typeface="Arial"/>
              <a:buChar char="•"/>
            </a:pPr>
            <a:endParaRPr lang="en-US" sz="1200" dirty="0"/>
          </a:p>
          <a:p>
            <a:r>
              <a:rPr lang="en-US" sz="1200" dirty="0"/>
              <a:t>You can also decide to delay filing up to age 70, which can increase your full retirement benefit. You get 8% more for each year that you wait to file past your FRA. </a:t>
            </a:r>
          </a:p>
        </p:txBody>
      </p:sp>
      <p:sp>
        <p:nvSpPr>
          <p:cNvPr id="4" name="Slide Number Placeholder 3"/>
          <p:cNvSpPr>
            <a:spLocks noGrp="1"/>
          </p:cNvSpPr>
          <p:nvPr>
            <p:ph type="sldNum" sz="quarter" idx="5"/>
          </p:nvPr>
        </p:nvSpPr>
        <p:spPr/>
        <p:txBody>
          <a:bodyPr/>
          <a:lstStyle/>
          <a:p>
            <a:fld id="{C4017EC0-A253-4597-A6B1-1C01674A0538}" type="slidenum">
              <a:rPr lang="en-US" smtClean="0"/>
              <a:t>15</a:t>
            </a:fld>
            <a:endParaRPr lang="en-US" dirty="0"/>
          </a:p>
        </p:txBody>
      </p:sp>
    </p:spTree>
    <p:extLst>
      <p:ext uri="{BB962C8B-B14F-4D97-AF65-F5344CB8AC3E}">
        <p14:creationId xmlns:p14="http://schemas.microsoft.com/office/powerpoint/2010/main" val="137851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The decision on exactly when you file will permanently affect your monthly benefit amount. Because of that, this is a very important decision.</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Here is an example of how much the monthly benefit can decrease or increase depending on when you start receiving Social Security benefits:</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This example is for an individual with an FRA of 67; in other words, born in 1960 or later</a:t>
            </a: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Filing as early as possible at age 62 results in a permanent reduction in benefits of 30%.  So, instead of getting $1,000 each month starting age 67, this person gets $700 per month starting age 62.</a:t>
            </a:r>
          </a:p>
          <a:p>
            <a:pPr marL="171450" marR="0" lvl="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On the other hand, delaying benefits increases your monthly benefit 8% each year you wait to file past FRA up to age 70.  So someone with an FRA of 67 can increase their monthly benefit by 24% just by delaying benefits as long as possible.</a:t>
            </a:r>
          </a:p>
        </p:txBody>
      </p:sp>
      <p:sp>
        <p:nvSpPr>
          <p:cNvPr id="4" name="Slide Number Placeholder 3"/>
          <p:cNvSpPr>
            <a:spLocks noGrp="1"/>
          </p:cNvSpPr>
          <p:nvPr>
            <p:ph type="sldNum" sz="quarter" idx="5"/>
          </p:nvPr>
        </p:nvSpPr>
        <p:spPr/>
        <p:txBody>
          <a:bodyPr/>
          <a:lstStyle/>
          <a:p>
            <a:fld id="{C4017EC0-A253-4597-A6B1-1C01674A0538}" type="slidenum">
              <a:rPr lang="en-US" smtClean="0"/>
              <a:t>16</a:t>
            </a:fld>
            <a:endParaRPr lang="en-US" dirty="0"/>
          </a:p>
        </p:txBody>
      </p:sp>
    </p:spTree>
    <p:extLst>
      <p:ext uri="{BB962C8B-B14F-4D97-AF65-F5344CB8AC3E}">
        <p14:creationId xmlns:p14="http://schemas.microsoft.com/office/powerpoint/2010/main" val="316411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14D2B58-881A-4DA3-9C11-9CA3C47955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CB0000C8-2B33-43C9-A37F-82A103BF0D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mn-lt"/>
              </a:rPr>
              <a:t>Many women hope to work in retirement to help cover their income needs. You </a:t>
            </a:r>
            <a:r>
              <a:rPr lang="en-US" altLang="en-US" b="1" dirty="0">
                <a:latin typeface="+mn-lt"/>
              </a:rPr>
              <a:t>can</a:t>
            </a:r>
            <a:r>
              <a:rPr lang="en-US" altLang="en-US" dirty="0">
                <a:latin typeface="+mn-lt"/>
              </a:rPr>
              <a:t> work while receiving Social Security benefits. It won’t affect your benefits if you’re at FRA, but if you are below it, your benefits may be temporarily reduced. $1 will be withheld for every $2 you earn over the annual limit, which is &lt;$21,240&gt; in &lt;2023&gt;. Once you reach FRA, your benefits will be recalculated to account for the amount withheld. </a:t>
            </a:r>
            <a:endParaRPr lang="en-US" altLang="en-US" dirty="0">
              <a:latin typeface="+mn-lt"/>
              <a:ea typeface="Calibri"/>
              <a:cs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0" i="0" dirty="0">
              <a:solidFill>
                <a:srgbClr val="212121"/>
              </a:solidFill>
              <a:effectLst/>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mn-lt"/>
              </a:rPr>
              <a:t>In the year you reach your full retirement age, </a:t>
            </a:r>
            <a:r>
              <a:rPr lang="en-US" b="0" i="0" dirty="0">
                <a:solidFill>
                  <a:srgbClr val="212121"/>
                </a:solidFill>
                <a:effectLst/>
                <a:latin typeface="+mn-lt"/>
              </a:rPr>
              <a:t>$1 in benefits will be withheld for every $3 you earn above a certain limit, which is &lt;$56,520&gt; in &lt;2023&gt;. The Social Security Administration only counts your earnings up to the month before you reach your full retirement age, not your earnings for the entire year.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0" i="0" dirty="0">
              <a:solidFill>
                <a:srgbClr val="212121"/>
              </a:solidFill>
              <a:effectLst/>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mn-lt"/>
              </a:rPr>
              <a:t>Once you reach FRA, </a:t>
            </a:r>
            <a:r>
              <a:rPr lang="en-US" altLang="en-US" b="0" i="0" dirty="0">
                <a:solidFill>
                  <a:srgbClr val="212121"/>
                </a:solidFill>
                <a:effectLst/>
                <a:latin typeface="+mn-lt"/>
              </a:rPr>
              <a:t>you’ll no longer be subject to the earnings test. You </a:t>
            </a:r>
            <a:r>
              <a:rPr lang="en-US" b="0" i="0" dirty="0">
                <a:solidFill>
                  <a:srgbClr val="212121"/>
                </a:solidFill>
                <a:effectLst/>
                <a:latin typeface="+mn-lt"/>
              </a:rPr>
              <a:t>can collect your benefits with no limits on the amount of earnings you can have.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i="0" dirty="0">
              <a:solidFill>
                <a:srgbClr val="212121"/>
              </a:solidFill>
              <a:effectLst/>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0" i="0" dirty="0">
                <a:solidFill>
                  <a:srgbClr val="212121"/>
                </a:solidFill>
                <a:effectLst/>
                <a:latin typeface="+mn-lt"/>
              </a:rPr>
              <a:t>Source: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0" i="0" dirty="0">
                <a:solidFill>
                  <a:srgbClr val="212121"/>
                </a:solidFill>
                <a:effectLst/>
                <a:latin typeface="+mn-lt"/>
              </a:rPr>
              <a:t>“</a:t>
            </a:r>
            <a:r>
              <a:rPr lang="en-US" b="0" i="0" dirty="0">
                <a:solidFill>
                  <a:srgbClr val="232222"/>
                </a:solidFill>
                <a:effectLst/>
                <a:latin typeface="+mn-lt"/>
              </a:rPr>
              <a:t>What happens if I work and get Social Security retirement benefits?,” Social Security Administration, faq.ssa.gov/en-US/Topic/article/KA-01921#:~:text=You%20can%20get%20Social%20Security%20retirement%20benefits%20and,your%20benefits%20no%20matter%20how%20much%20you%20earn. (accessed Feb. 2023). </a:t>
            </a:r>
            <a:endParaRPr lang="en-US" b="0" i="0" dirty="0">
              <a:solidFill>
                <a:srgbClr val="212121"/>
              </a:solidFill>
              <a:effectLst/>
              <a:latin typeface="+mn-lt"/>
            </a:endParaRPr>
          </a:p>
        </p:txBody>
      </p:sp>
      <p:sp>
        <p:nvSpPr>
          <p:cNvPr id="35844" name="Slide Number Placeholder 3">
            <a:extLst>
              <a:ext uri="{FF2B5EF4-FFF2-40B4-BE49-F238E27FC236}">
                <a16:creationId xmlns:a16="http://schemas.microsoft.com/office/drawing/2014/main" id="{430480C2-0124-4B4B-863C-F92CD8D4EF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EFC93F-FE57-4B6F-8CD8-BA965F45D71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Keep in mind that you may also be eligible for other types of Social Security retirement benefits that aren’t based on your own work record. For instance, you may qualify for a spousal benefit if you’re married. If so, coordinating how and when you and your spouse claim Social Security can help you maximize your benefits. You may also qualify for a divorced benefit or a survivor benefit if you are widowed. </a:t>
            </a:r>
          </a:p>
          <a:p>
            <a:pPr lvl="0"/>
            <a:endParaRPr lang="en-US" dirty="0"/>
          </a:p>
          <a:p>
            <a:r>
              <a:rPr lang="en-US" dirty="0"/>
              <a:t>We have an advanced “Women and Retirement” webinar that goes over all of these in more detail to help you decide. I’ll be sure to tell you how to sign up for that later! </a:t>
            </a:r>
          </a:p>
          <a:p>
            <a:endParaRPr lang="en-US" dirty="0"/>
          </a:p>
          <a:p>
            <a:endParaRPr lang="en-US" dirty="0"/>
          </a:p>
          <a:p>
            <a:r>
              <a:rPr lang="en-US" dirty="0"/>
              <a:t>Source: </a:t>
            </a:r>
          </a:p>
          <a:p>
            <a:r>
              <a:rPr lang="en-US" dirty="0">
                <a:hlinkClick r:id="rId3"/>
              </a:rPr>
              <a:t>Can I Collect Ex-Spouse Benefits While Waiting to Retire? (aarp.org)</a:t>
            </a:r>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18</a:t>
            </a:fld>
            <a:endParaRPr lang="en-US"/>
          </a:p>
        </p:txBody>
      </p:sp>
    </p:spTree>
    <p:extLst>
      <p:ext uri="{BB962C8B-B14F-4D97-AF65-F5344CB8AC3E}">
        <p14:creationId xmlns:p14="http://schemas.microsoft.com/office/powerpoint/2010/main" val="1702655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Next, let’s talk about planning for a key cost women are concerned about in retirement: health care costs. 9 out of 10 women over age 50 in a recent study say they’re concerned about health-care costs as prices continue to rise.</a:t>
            </a:r>
            <a:r>
              <a:rPr lang="en-US" baseline="30000" dirty="0">
                <a:latin typeface="+mn-lt"/>
              </a:rPr>
              <a:t>1</a:t>
            </a:r>
            <a:endParaRPr lang="en-US" baseline="30000" dirty="0">
              <a:latin typeface="+mn-lt"/>
              <a:ea typeface="Calibri"/>
              <a:cs typeface="Calibri"/>
            </a:endParaRP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SOURCE: </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latin typeface="+mn-lt"/>
              </a:rPr>
              <a:t>1</a:t>
            </a:r>
            <a:r>
              <a:rPr lang="en-US" dirty="0">
                <a:latin typeface="+mn-lt"/>
              </a:rPr>
              <a:t> “</a:t>
            </a:r>
            <a:r>
              <a:rPr lang="en-US" b="0" i="0" dirty="0">
                <a:solidFill>
                  <a:srgbClr val="2C2C2C"/>
                </a:solidFill>
                <a:effectLst/>
                <a:latin typeface="+mn-lt"/>
              </a:rPr>
              <a:t>Women and Retirement: When They Retire, How They Plan, and Where Help Is Needed,” National Council on Aging: Research on Behalf of Nationwide, ncoa.org/article/women-and-retirement-when-they-retire-how-they-plan-and-where-help-is-needed (March 22, 2022). </a:t>
            </a:r>
            <a:endParaRPr lang="en-US" dirty="0">
              <a:latin typeface="+mn-lt"/>
            </a:endParaRPr>
          </a:p>
          <a:p>
            <a:endParaRPr lang="en-US" baseline="300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37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Welcome! I’m so glad you’re here today. We’re going to talk about something very important: key information that can help women get started planning for retirement and feel more confident about their future finances.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sz="1200" b="0" i="0" u="none" strike="noStrike" dirty="0">
                <a:solidFill>
                  <a:srgbClr val="000000"/>
                </a:solidFill>
                <a:effectLst/>
                <a:latin typeface="+mn-lt"/>
              </a:rPr>
              <a:t>We’ll have some time at the end of our session today for Q&amp;A, but feel free to ask questions as we go along. </a:t>
            </a:r>
          </a:p>
          <a:p>
            <a:endParaRPr lang="en-US" sz="1200" b="0" i="0" u="none" strike="noStrike" dirty="0">
              <a:solidFill>
                <a:srgbClr val="000000"/>
              </a:solidFill>
              <a:effectLst/>
              <a:latin typeface="+mn-lt"/>
            </a:endParaRPr>
          </a:p>
          <a:p>
            <a:r>
              <a:rPr lang="en-US" sz="1200" b="0" i="0" u="none" strike="noStrike" dirty="0">
                <a:solidFill>
                  <a:srgbClr val="000000"/>
                </a:solidFill>
                <a:effectLst/>
                <a:latin typeface="+mn-lt"/>
              </a:rPr>
              <a:t>I’m excited to share this information with you today because knowing about the unique financial concerns women face and how to take control of your retirement planning are important parts of your financial wellness.  We will have many tips on things you can implement today to help you feel more secure about your retirement.</a:t>
            </a:r>
          </a:p>
          <a:p>
            <a:endParaRPr lang="en-US" sz="1200" b="0" i="0" u="none" strike="noStrike" dirty="0">
              <a:solidFill>
                <a:srgbClr val="000000"/>
              </a:solidFill>
              <a:effectLst/>
              <a:latin typeface="+mn-lt"/>
            </a:endParaRPr>
          </a:p>
          <a:p>
            <a:r>
              <a:rPr lang="en-US" sz="1200" b="0" i="0" u="none" strike="noStrike" dirty="0">
                <a:solidFill>
                  <a:srgbClr val="000000"/>
                </a:solidFill>
                <a:effectLst/>
                <a:latin typeface="+mn-lt"/>
              </a:rPr>
              <a:t>Let’s get started.</a:t>
            </a:r>
            <a:r>
              <a:rPr lang="en-US" sz="1200" b="0" i="0" dirty="0">
                <a:solidFill>
                  <a:srgbClr val="000000"/>
                </a:solidFill>
                <a:effectLst/>
                <a:latin typeface="+mn-lt"/>
              </a:rPr>
              <a:t>​</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a:t>
            </a:fld>
            <a:endParaRPr lang="en-US"/>
          </a:p>
        </p:txBody>
      </p:sp>
    </p:spTree>
    <p:extLst>
      <p:ext uri="{BB962C8B-B14F-4D97-AF65-F5344CB8AC3E}">
        <p14:creationId xmlns:p14="http://schemas.microsoft.com/office/powerpoint/2010/main" val="155995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big question is, how much will health care cost in retirement? </a:t>
            </a:r>
            <a:r>
              <a:rPr lang="en-US" sz="1200" b="0" i="0" u="none" strike="noStrike" dirty="0">
                <a:solidFill>
                  <a:srgbClr val="000000"/>
                </a:solidFill>
                <a:effectLst/>
                <a:latin typeface="+mn-lt"/>
              </a:rPr>
              <a:t>Health care is one of the largest expenses for retirees, with the cost of health care going up at a rate that outpaces general inflation.</a:t>
            </a:r>
            <a:endParaRPr lang="en-US" sz="1200" b="0" i="0" u="none" strike="noStrike" baseline="3000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baseline="30000" dirty="0">
              <a:solidFill>
                <a:srgbClr val="444444"/>
              </a:solidFill>
              <a:effectLst/>
              <a:latin typeface="+mn-lt"/>
            </a:endParaRPr>
          </a:p>
          <a:p>
            <a:r>
              <a:rPr lang="en-US" dirty="0">
                <a:latin typeface="+mn-lt"/>
              </a:rPr>
              <a:t>There’s no way to know what medical prices will be in the future, but in recent years, an average couple retiring at age 65 could spend up to $325,000 on these costs.</a:t>
            </a:r>
            <a:r>
              <a:rPr lang="en-US" baseline="30000" dirty="0">
                <a:latin typeface="+mn-lt"/>
              </a:rPr>
              <a:t>1</a:t>
            </a:r>
            <a:endParaRPr lang="en-US" dirty="0">
              <a:latin typeface="+mn-lt"/>
            </a:endParaRPr>
          </a:p>
          <a:p>
            <a:endParaRPr lang="en-US" dirty="0">
              <a:latin typeface="+mn-lt"/>
            </a:endParaRPr>
          </a:p>
          <a:p>
            <a:r>
              <a:rPr lang="en-US" sz="1200" baseline="30000" dirty="0">
                <a:solidFill>
                  <a:srgbClr val="3F3F3F"/>
                </a:solidFill>
                <a:latin typeface="+mn-lt"/>
              </a:rPr>
              <a:t>1</a:t>
            </a:r>
            <a:r>
              <a:rPr lang="en-US" sz="1200" dirty="0">
                <a:solidFill>
                  <a:srgbClr val="3F3F3F"/>
                </a:solidFill>
                <a:latin typeface="+mn-lt"/>
              </a:rPr>
              <a:t> </a:t>
            </a:r>
            <a:r>
              <a:rPr lang="en-US" sz="1200" dirty="0">
                <a:solidFill>
                  <a:srgbClr val="3F3F3F"/>
                </a:solidFill>
                <a:effectLst/>
                <a:latin typeface="+mn-lt"/>
              </a:rPr>
              <a:t>“A Bit of Good News During the Pandemic: Savings Medicare Beneficiaries Need for Health Expenses Decrease in 2020," EBRI Issue Brief, ebri.org/content/a-bit-of-good-news-during-the-pandemic-savings-medicare-beneficiaries-need-for-health-expenses-decrease-in-2020 (May 28, 2020).</a:t>
            </a:r>
            <a:endParaRPr lang="en-US" sz="1200" dirty="0">
              <a:solidFill>
                <a:srgbClr val="3F3F3F"/>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20</a:t>
            </a:fld>
            <a:endParaRPr lang="en-US"/>
          </a:p>
        </p:txBody>
      </p:sp>
    </p:spTree>
    <p:extLst>
      <p:ext uri="{BB962C8B-B14F-4D97-AF65-F5344CB8AC3E}">
        <p14:creationId xmlns:p14="http://schemas.microsoft.com/office/powerpoint/2010/main" val="386416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mn-lt"/>
              </a:rPr>
              <a:t>You may be thinking, “But what about Medicare?” While Medicare is generally available to people age 65 and older, many people are surprised to learn that Medicare isn’t free. You </a:t>
            </a:r>
            <a:r>
              <a:rPr lang="en-US" sz="1200" b="0" i="0" u="none" strike="noStrike" dirty="0">
                <a:solidFill>
                  <a:srgbClr val="000000"/>
                </a:solidFill>
                <a:effectLst/>
                <a:latin typeface="+mn-lt"/>
              </a:rPr>
              <a:t>typically need to pay premiums, deductibles, co-payments and coinsurance. </a:t>
            </a:r>
            <a:endParaRPr lang="en-US" sz="1200" b="0" i="0" u="none" strike="noStrike" dirty="0">
              <a:solidFill>
                <a:srgbClr val="000000"/>
              </a:solidFill>
              <a:effectLst/>
              <a:latin typeface="+mn-lt"/>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Medicare also doesn’t cover everything. For example, Medicare generally doesn’t cover long-term care.</a:t>
            </a:r>
            <a:r>
              <a:rPr lang="en-US" sz="1200" b="0" i="0" u="none" strike="noStrike" baseline="30000" dirty="0">
                <a:solidFill>
                  <a:srgbClr val="000000"/>
                </a:solidFill>
                <a:effectLst/>
                <a:latin typeface="+mn-lt"/>
              </a:rPr>
              <a:t>1,2</a:t>
            </a:r>
            <a:r>
              <a:rPr lang="en-US" sz="1200" b="0" i="0" baseline="30000" dirty="0">
                <a:solidFill>
                  <a:srgbClr val="444444"/>
                </a:solidFill>
                <a:effectLst/>
                <a:latin typeface="+mn-lt"/>
              </a:rPr>
              <a:t>​ </a:t>
            </a:r>
            <a:r>
              <a:rPr lang="en-US" sz="1200" b="0" i="0" baseline="30000" dirty="0">
                <a:solidFill>
                  <a:srgbClr val="404040"/>
                </a:solidFill>
                <a:effectLst/>
                <a:latin typeface="+mn-lt"/>
              </a:rPr>
              <a:t> </a:t>
            </a:r>
            <a:r>
              <a:rPr lang="en-US" sz="1200" b="0" i="0" u="none" strike="noStrike" dirty="0">
                <a:solidFill>
                  <a:srgbClr val="000000"/>
                </a:solidFill>
                <a:effectLst/>
                <a:latin typeface="+mn-lt"/>
              </a:rPr>
              <a:t>Depending on the coverage option you choose, which we’ll talk about in a minute, other care that may not be covered includes dental care, eyeglasses and hearing aids. </a:t>
            </a:r>
            <a:endParaRPr lang="en-US" sz="1200" b="0" i="0" u="none" strike="noStrike" dirty="0">
              <a:solidFill>
                <a:srgbClr val="000000"/>
              </a:solidFill>
              <a:effectLst/>
              <a:latin typeface="+mn-lt"/>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baseline="30000" dirty="0">
              <a:solidFill>
                <a:srgbClr val="404040"/>
              </a:solidFill>
              <a:effectLst/>
              <a:latin typeface="+mn-lt"/>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If you’re lucky enough to have access to a medical plan from your employer when you retire, it may reduce the amount of your own savings you will need to spend on healthcare. But you will still likely need to pay premiums, co-pays, and other cost-sharing expenses, as well as pay for certain medical services not covered by the retiree health plan.</a:t>
            </a:r>
            <a:endParaRPr lang="en-US" sz="1200" b="0" i="0" dirty="0">
              <a:solidFill>
                <a:srgbClr val="444444"/>
              </a:solidFill>
              <a:effectLst/>
              <a:latin typeface="+mn-lt"/>
            </a:endParaRPr>
          </a:p>
          <a:p>
            <a:pPr algn="l" rtl="0" fontAlgn="base"/>
            <a:endParaRPr lang="en-US" sz="1200" b="0" i="0" dirty="0">
              <a:solidFill>
                <a:srgbClr val="444444"/>
              </a:solidFill>
              <a:effectLst/>
              <a:latin typeface="+mn-lt"/>
            </a:endParaRPr>
          </a:p>
          <a:p>
            <a:pPr algn="l" rtl="0" fontAlgn="base"/>
            <a:r>
              <a:rPr lang="en-US" sz="1200" b="0" i="0" u="none" strike="noStrike" baseline="30000" dirty="0">
                <a:solidFill>
                  <a:srgbClr val="000000"/>
                </a:solidFill>
                <a:effectLst/>
                <a:latin typeface="+mn-lt"/>
              </a:rPr>
              <a:t>1</a:t>
            </a:r>
            <a:r>
              <a:rPr lang="en-US" sz="1200" b="0" i="0" u="none" strike="noStrike" dirty="0">
                <a:solidFill>
                  <a:srgbClr val="000000"/>
                </a:solidFill>
                <a:effectLst/>
                <a:latin typeface="+mn-lt"/>
              </a:rPr>
              <a:t> </a:t>
            </a:r>
            <a:r>
              <a:rPr lang="en-US" sz="1200" b="0" i="0" u="sng" strike="noStrike" dirty="0">
                <a:solidFill>
                  <a:srgbClr val="12194D"/>
                </a:solidFill>
                <a:effectLst/>
                <a:latin typeface="+mn-lt"/>
                <a:hlinkClick r:id="rId3"/>
              </a:rPr>
              <a:t>Is your test, item, or service covered? | Medicare</a:t>
            </a:r>
            <a:r>
              <a:rPr lang="en-US" sz="1200" b="0" i="0" u="none" strike="noStrike" dirty="0">
                <a:solidFill>
                  <a:srgbClr val="000000"/>
                </a:solidFill>
                <a:effectLst/>
                <a:latin typeface="+mn-lt"/>
              </a:rPr>
              <a:t> (as of Nov. 1, 2022)</a:t>
            </a:r>
            <a:r>
              <a:rPr lang="en-US" sz="1200" b="0" i="0" dirty="0">
                <a:solidFill>
                  <a:srgbClr val="444444"/>
                </a:solidFill>
                <a:effectLst/>
                <a:latin typeface="+mn-lt"/>
              </a:rPr>
              <a:t>​</a:t>
            </a:r>
            <a:endParaRPr lang="en-US" sz="1200" b="0" i="0" dirty="0">
              <a:solidFill>
                <a:srgbClr val="444444"/>
              </a:solidFill>
              <a:effectLst/>
              <a:latin typeface="+mn-lt"/>
              <a:ea typeface="Calibri"/>
              <a:cs typeface="Calibri"/>
            </a:endParaRPr>
          </a:p>
          <a:p>
            <a:pPr algn="l" rtl="0" fontAlgn="base"/>
            <a:r>
              <a:rPr lang="en-US" sz="1200" b="0" i="0" u="none" strike="noStrike" baseline="30000" dirty="0">
                <a:solidFill>
                  <a:srgbClr val="000000"/>
                </a:solidFill>
                <a:effectLst/>
                <a:latin typeface="+mn-lt"/>
              </a:rPr>
              <a:t>2</a:t>
            </a:r>
            <a:r>
              <a:rPr lang="en-US" sz="1200" b="0" i="0" u="sng" strike="noStrike" dirty="0">
                <a:solidFill>
                  <a:srgbClr val="12194D"/>
                </a:solidFill>
                <a:effectLst/>
                <a:latin typeface="+mn-lt"/>
                <a:hlinkClick r:id="rId4"/>
              </a:rPr>
              <a:t>10 Costs to Include in Your Retirement Budget (usnews.com)</a:t>
            </a:r>
            <a:r>
              <a:rPr lang="en-US" sz="1200" b="0" i="0" dirty="0">
                <a:solidFill>
                  <a:srgbClr val="444444"/>
                </a:solidFill>
                <a:effectLst/>
                <a:latin typeface="+mn-lt"/>
              </a:rPr>
              <a:t>​</a:t>
            </a:r>
            <a:endParaRPr lang="en-US" sz="1200" b="0" i="0" dirty="0">
              <a:solidFill>
                <a:srgbClr val="444444"/>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21</a:t>
            </a:fld>
            <a:endParaRPr lang="en-US"/>
          </a:p>
        </p:txBody>
      </p:sp>
    </p:spTree>
    <p:extLst>
      <p:ext uri="{BB962C8B-B14F-4D97-AF65-F5344CB8AC3E}">
        <p14:creationId xmlns:p14="http://schemas.microsoft.com/office/powerpoint/2010/main" val="3164112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To give you a sense of what Medicare costs are today, </a:t>
            </a:r>
            <a:r>
              <a:rPr lang="en-US" dirty="0">
                <a:latin typeface="+mn-lt"/>
              </a:rPr>
              <a:t>here are current figures for premiums, deductibles and coinsurance. </a:t>
            </a:r>
            <a:r>
              <a:rPr lang="en-US" sz="1200" b="0" i="0" baseline="0" dirty="0">
                <a:solidFill>
                  <a:srgbClr val="444444"/>
                </a:solidFill>
                <a:effectLst/>
                <a:latin typeface="+mn-lt"/>
              </a:rPr>
              <a:t>The rates can change from year to year, but you can always view up-to-date costs at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Medicare.gov</a:t>
            </a:r>
            <a:r>
              <a:rPr lang="en-US" sz="120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As you see from this list, there are 4 different “parts” of Medicare: Parts A through D. However, there are 2 different options for Medicare coverage that combine these parts differently. Your costs will partly depend on which option you choose. </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hlinkClick r:id="rId4"/>
            </a:endParaRPr>
          </a:p>
          <a:p>
            <a:r>
              <a:rPr lang="en-US" dirty="0">
                <a:latin typeface="+mn-lt"/>
                <a:hlinkClick r:id="rId4"/>
              </a:rPr>
              <a:t>2023 Medicare costs.</a:t>
            </a:r>
            <a:endParaRPr lang="en-US" dirty="0">
              <a:latin typeface="+mn-lt"/>
            </a:endParaRPr>
          </a:p>
          <a:p>
            <a:r>
              <a:rPr lang="en-US" dirty="0">
                <a:latin typeface="+mn-lt"/>
                <a:hlinkClick r:id="rId5"/>
              </a:rPr>
              <a:t>2023 Medicare Parts A &amp; B Premiums and Deductibles 2023 Medicare Part D Income-Related Monthly Adjustment Amounts | CMS</a:t>
            </a:r>
            <a:endParaRPr lang="en-US" dirty="0">
              <a:latin typeface="+mn-lt"/>
            </a:endParaRPr>
          </a:p>
          <a:p>
            <a:r>
              <a:rPr lang="en-US" dirty="0">
                <a:latin typeface="+mn-lt"/>
                <a:hlinkClick r:id="rId6"/>
              </a:rPr>
              <a:t>How Much Does Medicare Cost in 2023? Parts A, B, C and D | Humana</a:t>
            </a:r>
            <a:endParaRPr lang="en-US" dirty="0">
              <a:latin typeface="+mn-lt"/>
            </a:endParaRPr>
          </a:p>
          <a:p>
            <a:r>
              <a:rPr lang="en-US" dirty="0">
                <a:latin typeface="+mn-lt"/>
                <a:hlinkClick r:id="rId7"/>
              </a:rPr>
              <a:t>Monthly premium for drug plans | Medicare</a:t>
            </a:r>
            <a:endParaRPr lang="en-US" dirty="0">
              <a:latin typeface="+mn-lt"/>
            </a:endParaRPr>
          </a:p>
          <a:p>
            <a:r>
              <a:rPr lang="en-US" dirty="0">
                <a:latin typeface="+mn-lt"/>
                <a:hlinkClick r:id="rId8"/>
              </a:rPr>
              <a:t>Medicare Part D drug plan costs (medicareinteractive.org)</a:t>
            </a:r>
            <a:endParaRPr lang="en-US" dirty="0">
              <a:latin typeface="+mn-lt"/>
            </a:endParaRPr>
          </a:p>
          <a:p>
            <a:r>
              <a:rPr lang="en-US" dirty="0">
                <a:latin typeface="+mn-lt"/>
                <a:hlinkClick r:id="rId9"/>
              </a:rPr>
              <a:t>Average Cost of Each Medicare Supplement Insurance Plan | Medigap Rates (medicareadvantage.com)</a:t>
            </a:r>
            <a:endParaRPr lang="en-US" dirty="0">
              <a:latin typeface="+mn-lt"/>
            </a:endParaRPr>
          </a:p>
          <a:p>
            <a:r>
              <a:rPr lang="en-US" dirty="0">
                <a:latin typeface="+mn-lt"/>
                <a:hlinkClick r:id="rId10"/>
              </a:rPr>
              <a:t>What Are the Costs of Medicare Advantage or Part C? (ncoa.org)</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22</a:t>
            </a:fld>
            <a:endParaRPr lang="en-US"/>
          </a:p>
        </p:txBody>
      </p:sp>
    </p:spTree>
    <p:extLst>
      <p:ext uri="{BB962C8B-B14F-4D97-AF65-F5344CB8AC3E}">
        <p14:creationId xmlns:p14="http://schemas.microsoft.com/office/powerpoint/2010/main" val="10544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This chart gives a high-level overview of what these options generally cover. Keep in mind that your specific coverage will depend on the plan you select. </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mn-lt"/>
              </a:rPr>
              <a:t>1. The first is “Original Medicare,” which is offered by the federal government and is made up of two parts: Part A and Part B. </a:t>
            </a:r>
            <a:endParaRPr lang="en-US" dirty="0">
              <a:latin typeface="+mn-lt"/>
              <a:ea typeface="Calibri"/>
              <a:cs typeface="Calibri"/>
            </a:endParaRPr>
          </a:p>
          <a:p>
            <a:pPr marL="685800" marR="0" lvl="1"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latin typeface="+mn-lt"/>
              </a:rPr>
              <a:t>Part A is hospital insurance that covers inpatient hospital stays</a:t>
            </a:r>
            <a:r>
              <a:rPr lang="en-US" b="0" i="0" dirty="0">
                <a:solidFill>
                  <a:srgbClr val="404040"/>
                </a:solidFill>
                <a:effectLst/>
                <a:latin typeface="+mn-lt"/>
              </a:rPr>
              <a:t>. It also covers hospice care, a limited amount of home health care and short-term care in something called a skilled nursing facility. A skilled nursing facility takes care of </a:t>
            </a:r>
            <a:r>
              <a:rPr lang="en-US" b="0" i="0" dirty="0">
                <a:solidFill>
                  <a:srgbClr val="212531"/>
                </a:solidFill>
                <a:effectLst/>
                <a:latin typeface="+mn-lt"/>
              </a:rPr>
              <a:t>patients recently discharged from the hospital. </a:t>
            </a:r>
            <a:r>
              <a:rPr lang="en-US" b="0" i="0" dirty="0">
                <a:solidFill>
                  <a:srgbClr val="404040"/>
                </a:solidFill>
                <a:effectLst/>
                <a:latin typeface="+mn-lt"/>
              </a:rPr>
              <a:t> </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b="0" i="0" dirty="0">
              <a:solidFill>
                <a:srgbClr val="404040"/>
              </a:solidFill>
              <a:effectLst/>
              <a:latin typeface="+mn-lt"/>
            </a:endParaRPr>
          </a:p>
          <a:p>
            <a:pPr marL="685800" marR="0" lvl="1"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b="0" i="0" dirty="0">
                <a:solidFill>
                  <a:srgbClr val="404040"/>
                </a:solidFill>
                <a:effectLst/>
                <a:latin typeface="+mn-lt"/>
              </a:rPr>
              <a:t>Part B is medical insurance that covers outpatient care like visits to doctors and other health-care providers. It also includes lab tests and preventive services, like screenings, wellness visits and vaccines. Mental health care, medical equipment and limited home health care coverage also fall under Part B.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Anyone who chooses Original Medicare should enroll in Part D for prescription drug coverage. This insurance is added to Parts A and B since they don’t cover prescription medications. Part D plans are run by private companies that follow rules set by Medicare. Drug prices and covered medications vary by plan. </a:t>
            </a:r>
            <a:endParaRPr lang="en-US" dirty="0">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It’s also important that anyone who chooses Original Medicare enroll in what’s referred to as a Medigap plan. Medigap plans are offered by private insurers and help pay for out-of-pocket costs you may have with Medicare.  That’s especially important since Original Medicare has no out-of-pocket-maximums. </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mn-lt"/>
              </a:rPr>
              <a:t>2. The second major option is Medicare Advantage, sometimes called Part C. Medicare Advantage Plans are offered by private insurers that Medicare approves and who agree to follow Medicare’s rules. You have to enroll in Parts A and B to use Medicare Advantage. However, unlike Original Medicare, these plans often include additional coverage, such as prescription drug, vision, dental or hearing coverage. What’s included depends on the plan. </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404040"/>
                </a:solidFill>
                <a:effectLst/>
                <a:latin typeface="+mn-lt"/>
              </a:rPr>
              <a:t>Before we move on, I also want to mention something very important: </a:t>
            </a:r>
            <a:r>
              <a:rPr lang="en-US" b="1" i="0" dirty="0">
                <a:solidFill>
                  <a:srgbClr val="404040"/>
                </a:solidFill>
                <a:effectLst/>
                <a:latin typeface="+mn-lt"/>
              </a:rPr>
              <a:t>Medicare doesn’t generally cover long-term care. </a:t>
            </a:r>
            <a:r>
              <a:rPr lang="en-US" b="0" i="0" dirty="0">
                <a:solidFill>
                  <a:srgbClr val="404040"/>
                </a:solidFill>
                <a:effectLst/>
                <a:latin typeface="+mn-lt"/>
              </a:rPr>
              <a:t>For instance, it won’t pay for ongoing help with daily living at home or stays in a facility like a nursing home. If you’d like to learn about planning for long-term care costs, you can sign up for our advanced Women and Retirement webinar. We’ll let you know how to register.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atin typeface="+mn-lt"/>
            </a:endParaRPr>
          </a:p>
          <a:p>
            <a:endParaRPr lang="en-US" dirty="0">
              <a:latin typeface="+mn-lt"/>
            </a:endParaRPr>
          </a:p>
          <a:p>
            <a:r>
              <a:rPr lang="en-US" dirty="0">
                <a:latin typeface="+mn-lt"/>
              </a:rPr>
              <a:t>Sources:</a:t>
            </a:r>
            <a:endParaRPr lang="en-US" dirty="0">
              <a:latin typeface="+mn-lt"/>
              <a:ea typeface="Calibri"/>
              <a:cs typeface="Calibri"/>
            </a:endParaRPr>
          </a:p>
          <a:p>
            <a:r>
              <a:rPr lang="en-US" dirty="0">
                <a:latin typeface="+mn-lt"/>
                <a:hlinkClick r:id="rId3"/>
              </a:rPr>
              <a:t>Who’s eligible for Medicare? | HHS.gov</a:t>
            </a:r>
            <a:endParaRPr lang="en-US" dirty="0">
              <a:latin typeface="+mn-lt"/>
            </a:endParaRPr>
          </a:p>
          <a:p>
            <a:r>
              <a:rPr lang="en-US" dirty="0">
                <a:latin typeface="+mn-lt"/>
                <a:hlinkClick r:id="rId4"/>
              </a:rPr>
              <a:t>What Medicare covers | Medicare</a:t>
            </a:r>
            <a:endParaRPr lang="en-US" dirty="0">
              <a:latin typeface="+mn-lt"/>
            </a:endParaRPr>
          </a:p>
          <a:p>
            <a:r>
              <a:rPr lang="en-US" dirty="0">
                <a:latin typeface="+mn-lt"/>
                <a:hlinkClick r:id="rId5"/>
              </a:rPr>
              <a:t>Inpatient Hospital Care Coverage (medicare.gov)</a:t>
            </a:r>
            <a:endParaRPr lang="en-US" dirty="0">
              <a:latin typeface="+mn-lt"/>
            </a:endParaRPr>
          </a:p>
          <a:p>
            <a:r>
              <a:rPr lang="en-US" dirty="0">
                <a:latin typeface="+mn-lt"/>
                <a:hlinkClick r:id="rId6"/>
              </a:rPr>
              <a:t>What does Medicare cost? | Medicare</a:t>
            </a:r>
            <a:endParaRPr lang="en-US" dirty="0">
              <a:latin typeface="+mn-lt"/>
            </a:endParaRPr>
          </a:p>
          <a:p>
            <a:r>
              <a:rPr lang="en-US" dirty="0">
                <a:latin typeface="+mn-lt"/>
                <a:hlinkClick r:id="rId7"/>
              </a:rPr>
              <a:t>Parts of Medicare | Medicare</a:t>
            </a:r>
            <a:endParaRPr lang="en-US" dirty="0">
              <a:latin typeface="+mn-lt"/>
            </a:endParaRPr>
          </a:p>
          <a:p>
            <a:r>
              <a:rPr lang="en-US" dirty="0">
                <a:latin typeface="+mn-lt"/>
                <a:hlinkClick r:id="rId8"/>
              </a:rPr>
              <a:t>How does Medicare work? | Medicare</a:t>
            </a:r>
            <a:endParaRPr lang="en-US" dirty="0">
              <a:latin typeface="+mn-lt"/>
            </a:endParaRPr>
          </a:p>
          <a:p>
            <a:r>
              <a:rPr lang="en-US" dirty="0">
                <a:latin typeface="+mn-lt"/>
                <a:hlinkClick r:id="rId9"/>
              </a:rPr>
              <a:t>Helpful tools | Medicare</a:t>
            </a:r>
            <a:endParaRPr lang="en-US" dirty="0">
              <a:latin typeface="+mn-lt"/>
            </a:endParaRPr>
          </a:p>
          <a:p>
            <a:r>
              <a:rPr lang="en-US" dirty="0">
                <a:latin typeface="+mn-lt"/>
                <a:hlinkClick r:id="rId10"/>
              </a:rPr>
              <a:t>Medicare and You Handbook 2022</a:t>
            </a:r>
            <a:endParaRPr lang="en-US" dirty="0">
              <a:latin typeface="+mn-lt"/>
            </a:endParaRPr>
          </a:p>
          <a:p>
            <a:r>
              <a:rPr lang="en-US" dirty="0">
                <a:latin typeface="+mn-lt"/>
                <a:hlinkClick r:id="rId11"/>
              </a:rPr>
              <a:t>Understanding Medicare advantage and Medicare drug plan enrollment periods.</a:t>
            </a:r>
            <a:endParaRPr lang="en-US" dirty="0">
              <a:latin typeface="+mn-lt"/>
            </a:endParaRPr>
          </a:p>
          <a:p>
            <a:r>
              <a:rPr lang="en-US" dirty="0">
                <a:latin typeface="+mn-lt"/>
                <a:hlinkClick r:id="rId12"/>
              </a:rPr>
              <a:t>Medicare Out-of-Pocket Maximum - Healthline.com</a:t>
            </a:r>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23</a:t>
            </a:fld>
            <a:endParaRPr lang="en-US"/>
          </a:p>
        </p:txBody>
      </p:sp>
    </p:spTree>
    <p:extLst>
      <p:ext uri="{BB962C8B-B14F-4D97-AF65-F5344CB8AC3E}">
        <p14:creationId xmlns:p14="http://schemas.microsoft.com/office/powerpoint/2010/main" val="4116148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&lt;OPTIONAL – Applicable for Public &amp; Institutional sectors only.&gt;</a:t>
            </a:r>
            <a:r>
              <a:rPr lang="en-US" sz="1200" b="0" i="0" dirty="0">
                <a:solidFill>
                  <a:srgbClr val="444444"/>
                </a:solidFill>
                <a:effectLst/>
                <a:latin typeface="+mn-lt"/>
              </a:rPr>
              <a:t>​</a:t>
            </a: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The good news is, you can actively save for these costs now as part of your retirement planning. </a:t>
            </a:r>
            <a:endParaRPr lang="en-US" sz="1200" b="0" i="0" u="none" strike="noStrike" dirty="0">
              <a:solidFill>
                <a:srgbClr val="000000"/>
              </a:solidFill>
              <a:effectLst/>
              <a:latin typeface="+mn-lt"/>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444444"/>
                </a:solidFill>
                <a:effectLst/>
                <a:latin typeface="+mn-lt"/>
              </a:rPr>
              <a:t>To do so, it can help to think of these expenses in two categories: </a:t>
            </a:r>
            <a:endParaRPr lang="en-US" sz="1200" b="0" i="0" dirty="0">
              <a:solidFill>
                <a:srgbClr val="444444"/>
              </a:solidFill>
              <a:effectLst/>
              <a:latin typeface="+mn-lt"/>
              <a:cs typeface="Segoe U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444444"/>
                </a:solidFill>
                <a:effectLst/>
                <a:latin typeface="+mn-lt"/>
              </a:rPr>
              <a:t>1. More predictable costs like premiums, which account for the majority of health care spending in retirement.</a:t>
            </a:r>
            <a:r>
              <a:rPr lang="en-US" sz="1200" b="0" i="0" baseline="30000" dirty="0">
                <a:solidFill>
                  <a:srgbClr val="444444"/>
                </a:solidFill>
                <a:effectLst/>
                <a:latin typeface="+mn-lt"/>
              </a:rPr>
              <a:t>1</a:t>
            </a:r>
            <a:endParaRPr lang="en-US" sz="1200" b="0" i="0" baseline="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444444"/>
                </a:solidFill>
                <a:effectLst/>
                <a:latin typeface="+mn-lt"/>
              </a:rPr>
              <a:t>2. Less predictable expenses like deductibles and non-covered care, which </a:t>
            </a:r>
            <a:r>
              <a:rPr lang="en-US" sz="1200" dirty="0">
                <a:effectLst/>
                <a:latin typeface="+mn-lt"/>
                <a:ea typeface="Calibri" panose="020F0502020204030204" pitchFamily="34" charset="0"/>
                <a:cs typeface="Times New Roman" panose="02020603050405020304" pitchFamily="18" charset="0"/>
              </a:rPr>
              <a:t>can account for 20% or more of health-care spending for retirees</a:t>
            </a:r>
            <a:r>
              <a:rPr lang="en-US" sz="1200" baseline="30000" dirty="0">
                <a:effectLst/>
                <a:latin typeface="+mn-lt"/>
                <a:ea typeface="Calibri" panose="020F0502020204030204" pitchFamily="34" charset="0"/>
                <a:cs typeface="Times New Roman" panose="02020603050405020304" pitchFamily="18" charset="0"/>
              </a:rPr>
              <a:t>1</a:t>
            </a:r>
            <a:endParaRPr lang="en-US" sz="1200" b="0" i="0" baseline="3000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444444"/>
              </a:solidFill>
              <a:effectLst/>
              <a:latin typeface="+mn-lt"/>
              <a:ea typeface="Calibri" panose="020F0502020204030204" pitchFamily="34" charset="0"/>
              <a:cs typeface="Times New Roman" panose="02020603050405020304" pitchFamily="18" charset="0"/>
            </a:endParaRPr>
          </a:p>
          <a:p>
            <a:pPr algn="l" rtl="0" fontAlgn="base"/>
            <a:r>
              <a:rPr lang="en-US" sz="1200" b="0" i="0" dirty="0">
                <a:solidFill>
                  <a:srgbClr val="444444"/>
                </a:solidFill>
                <a:effectLst/>
                <a:latin typeface="+mn-lt"/>
              </a:rPr>
              <a:t>We have tools that can help you plan for both kinds of expenses: </a:t>
            </a:r>
            <a:endParaRPr lang="en-US" sz="1200" b="0" i="0" dirty="0">
              <a:solidFill>
                <a:srgbClr val="444444"/>
              </a:solidFill>
              <a:effectLst/>
              <a:latin typeface="+mn-lt"/>
              <a:ea typeface="Calibri"/>
              <a:cs typeface="Calibri"/>
            </a:endParaRP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First, &lt;&lt;</a:t>
            </a:r>
            <a:r>
              <a:rPr lang="en-US" sz="1200" dirty="0">
                <a:latin typeface="+mn-lt"/>
                <a:hlinkClick r:id="rId3"/>
              </a:rPr>
              <a:t>My Health Care Estimator (nrsforu.com)</a:t>
            </a:r>
            <a:r>
              <a:rPr lang="en-US" sz="1200" dirty="0">
                <a:latin typeface="+mn-lt"/>
              </a:rPr>
              <a:t>® </a:t>
            </a:r>
            <a:r>
              <a:rPr lang="en-US" sz="1200" b="0" i="0" u="none" strike="noStrike" dirty="0">
                <a:solidFill>
                  <a:srgbClr val="000000"/>
                </a:solidFill>
                <a:effectLst/>
                <a:latin typeface="+mn-lt"/>
              </a:rPr>
              <a:t>[not applicable to SS&amp;C]&gt;&gt; can take the guesswork out of medical costs. By answering 5 simple questions, you can get a projection of your average monthly costs for health care in retirement, including Medicare expenses. It can also connect you with someone who can help you plan for these costs. </a:t>
            </a:r>
            <a:endParaRPr lang="en-US" sz="1200" b="0" i="0" u="none" strike="noStrike" dirty="0">
              <a:solidFill>
                <a:srgbClr val="000000"/>
              </a:solidFill>
              <a:effectLst/>
              <a:latin typeface="+mn-lt"/>
              <a:cs typeface="Segoe UI"/>
            </a:endParaRP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444444"/>
                </a:solidFill>
                <a:effectLst/>
                <a:latin typeface="+mn-lt"/>
              </a:rPr>
              <a:t>Next, an HSA is a great way to save for medical expenses. If your </a:t>
            </a:r>
            <a:r>
              <a:rPr lang="en-US" sz="1200" b="0" i="0" u="none" strike="noStrike" dirty="0">
                <a:solidFill>
                  <a:srgbClr val="000000"/>
                </a:solidFill>
                <a:effectLst/>
                <a:latin typeface="+mn-lt"/>
              </a:rPr>
              <a:t>employer offers an HSA, consider taking advantage of it if you’re eligible. </a:t>
            </a:r>
            <a:r>
              <a:rPr lang="en-US" sz="1200" dirty="0">
                <a:effectLst/>
                <a:latin typeface="+mn-lt"/>
                <a:ea typeface="Calibri" panose="020F0502020204030204" pitchFamily="34" charset="0"/>
                <a:cs typeface="Times New Roman" panose="02020603050405020304" pitchFamily="18" charset="0"/>
              </a:rPr>
              <a:t>If you meet eligibility requirements and your employer doesn’t offer one, you may be able to set up an HSA outside of your employer, such as through a bank or credit union. </a:t>
            </a:r>
            <a:r>
              <a:rPr lang="en-US" sz="1200" b="0" i="0" u="none" strike="noStrike" dirty="0">
                <a:solidFill>
                  <a:srgbClr val="000000"/>
                </a:solidFill>
                <a:effectLst/>
                <a:latin typeface="+mn-lt"/>
              </a:rPr>
              <a:t>Money you set aside in an HSA can be used for qualified health-care expenses, which can be taken out tax-free both now and in retirement.</a:t>
            </a:r>
            <a:r>
              <a:rPr lang="en-US" sz="1200" b="0" i="0" dirty="0">
                <a:solidFill>
                  <a:srgbClr val="444444"/>
                </a:solidFill>
                <a:effectLst/>
                <a:latin typeface="+mn-lt"/>
              </a:rPr>
              <a:t>​ </a:t>
            </a:r>
            <a:r>
              <a:rPr lang="en-US" sz="1200" dirty="0">
                <a:effectLst/>
                <a:latin typeface="+mn-lt"/>
                <a:ea typeface="Calibri" panose="020F0502020204030204" pitchFamily="34" charset="0"/>
                <a:cs typeface="Times New Roman" panose="02020603050405020304" pitchFamily="18" charset="0"/>
              </a:rPr>
              <a:t>In &lt;&lt;2023,&gt;&gt; annual contribution limits (including employer contributions) are &lt;&lt;$3,850&gt;&gt; for individuals and &lt;&lt;$7,750&gt;&gt; for a family. If you’re 55 or older, you can make additional &lt;&lt;$1,000&gt;&gt; catch-up contributions each year.</a:t>
            </a:r>
            <a:endParaRPr lang="en-US" sz="1200" dirty="0">
              <a:effectLst/>
              <a:latin typeface="+mn-lt"/>
              <a:ea typeface="Calibri" panose="020F0502020204030204" pitchFamily="34"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n-US" sz="1200" dirty="0">
                <a:effectLst/>
                <a:latin typeface="+mn-lt"/>
                <a:ea typeface="Calibri" panose="020F0502020204030204" pitchFamily="34" charset="0"/>
                <a:cs typeface="Times New Roman" panose="02020603050405020304" pitchFamily="18" charset="0"/>
              </a:rPr>
              <a:t>We’re also here to help! You can meet with &lt;&lt;a Retirement Specialist or your financial planner&gt;&gt; to go over these costs and create a plan for them. Enrolling in your retirement plan is a good start, since it’s a key part of a retirement-savings strategy.</a:t>
            </a:r>
            <a:endParaRPr lang="en-US" sz="1200" dirty="0">
              <a:effectLst/>
              <a:latin typeface="+mn-lt"/>
              <a:ea typeface="Calibri" panose="020F0502020204030204" pitchFamily="34" charset="0"/>
              <a:cs typeface="Calibri"/>
            </a:endParaRPr>
          </a:p>
          <a:p>
            <a:pPr marL="0" marR="0" lvl="0" indent="0">
              <a:lnSpc>
                <a:spcPct val="107000"/>
              </a:lnSpc>
              <a:spcBef>
                <a:spcPts val="0"/>
              </a:spcBef>
              <a:spcAft>
                <a:spcPts val="800"/>
              </a:spcAft>
              <a:buFont typeface="+mj-lt"/>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n-US" sz="1200" dirty="0">
                <a:effectLst/>
                <a:latin typeface="+mn-lt"/>
                <a:ea typeface="Calibri" panose="020F0502020204030204" pitchFamily="34" charset="0"/>
                <a:cs typeface="Times New Roman" panose="02020603050405020304" pitchFamily="18" charset="0"/>
              </a:rPr>
              <a:t>Lastly, don’t forget to take care of yourself! You deserve it! And maintaining or improving your health now could also help cut down on medical expenses in the future.</a:t>
            </a:r>
            <a:endParaRPr lang="en-US" sz="1200" dirty="0">
              <a:effectLst/>
              <a:latin typeface="+mn-lt"/>
              <a:ea typeface="Calibri" panose="020F0502020204030204" pitchFamily="34" charset="0"/>
              <a:cs typeface="Calibri"/>
            </a:endParaRP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aseline="30000" dirty="0">
                <a:effectLst/>
                <a:latin typeface="+mn-lt"/>
                <a:ea typeface="Calibri" panose="020F0502020204030204" pitchFamily="34" charset="0"/>
                <a:cs typeface="Times New Roman" panose="02020603050405020304" pitchFamily="18" charset="0"/>
              </a:rPr>
              <a:t>1</a:t>
            </a:r>
            <a:r>
              <a:rPr lang="en-US" sz="1200" dirty="0">
                <a:effectLst/>
                <a:latin typeface="+mn-lt"/>
                <a:ea typeface="Calibri" panose="020F0502020204030204" pitchFamily="34" charset="0"/>
                <a:cs typeface="Times New Roman" panose="02020603050405020304" pitchFamily="18" charset="0"/>
              </a:rPr>
              <a:t> “How much do retirees spend on uncertain health costs?,” Center for Retirement Research at Boston College (August 2022).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4"/>
              </a:rPr>
              <a:t>How Much Do Retirees Spend on Uncertain Health Costs? (bc.edu)</a:t>
            </a:r>
            <a:endParaRPr lang="en-US" sz="1200" dirty="0">
              <a:effectLst/>
              <a:latin typeface="+mn-lt"/>
              <a:ea typeface="Calibri" panose="020F0502020204030204" pitchFamily="34" charset="0"/>
              <a:cs typeface="Times New Roman" panose="02020603050405020304" pitchFamily="18" charset="0"/>
            </a:endParaRPr>
          </a:p>
          <a:p>
            <a:pPr algn="l" rtl="0" fontAlgn="base"/>
            <a:endParaRPr lang="en-US" sz="1200" b="0" i="0" dirty="0">
              <a:solidFill>
                <a:srgbClr val="444444"/>
              </a:solidFill>
              <a:effectLst/>
              <a:latin typeface="+mn-lt"/>
            </a:endParaRPr>
          </a:p>
          <a:p>
            <a:pPr algn="l" rtl="0" fontAlgn="base"/>
            <a:endParaRPr lang="en-US" sz="1200" b="0" i="0" dirty="0">
              <a:solidFill>
                <a:srgbClr val="444444"/>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24</a:t>
            </a:fld>
            <a:endParaRPr lang="en-US"/>
          </a:p>
        </p:txBody>
      </p:sp>
    </p:spTree>
    <p:extLst>
      <p:ext uri="{BB962C8B-B14F-4D97-AF65-F5344CB8AC3E}">
        <p14:creationId xmlns:p14="http://schemas.microsoft.com/office/powerpoint/2010/main" val="9079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&lt;OPTIONAL – Applicable for Emerging Markets Keynote and SS&amp;C only &gt;</a:t>
            </a:r>
            <a:r>
              <a:rPr lang="en-US" sz="1200" b="0" i="0" dirty="0">
                <a:solidFill>
                  <a:srgbClr val="444444"/>
                </a:solidFill>
                <a:effectLst/>
                <a:latin typeface="+mn-lt"/>
              </a:rPr>
              <a:t>​</a:t>
            </a: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The good news is, you can actively save for these costs now as part of your retirement planning. </a:t>
            </a:r>
            <a:endParaRPr lang="en-US" sz="1200" b="0" i="0" u="none" strike="noStrike" dirty="0">
              <a:solidFill>
                <a:srgbClr val="000000"/>
              </a:solidFill>
              <a:effectLst/>
              <a:latin typeface="+mn-lt"/>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444444"/>
                </a:solidFill>
                <a:effectLst/>
                <a:latin typeface="+mn-lt"/>
              </a:rPr>
              <a:t>To do so, it can help to think of these expenses in two categories: </a:t>
            </a:r>
            <a:endParaRPr lang="en-US" sz="1200" b="0" i="0" dirty="0">
              <a:solidFill>
                <a:srgbClr val="444444"/>
              </a:solidFill>
              <a:effectLst/>
              <a:latin typeface="+mn-lt"/>
              <a:cs typeface="Segoe U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444444"/>
                </a:solidFill>
                <a:effectLst/>
                <a:latin typeface="+mn-lt"/>
              </a:rPr>
              <a:t>1. More predictable costs like premiums, which account for the majority of health care spending in retirement.</a:t>
            </a:r>
            <a:r>
              <a:rPr lang="en-US" sz="1200" b="0" i="0" baseline="30000" dirty="0">
                <a:solidFill>
                  <a:srgbClr val="444444"/>
                </a:solidFill>
                <a:effectLst/>
                <a:latin typeface="+mn-lt"/>
              </a:rPr>
              <a:t>1 </a:t>
            </a:r>
            <a:r>
              <a:rPr lang="en-US" sz="1200" b="0" i="0" baseline="0" dirty="0">
                <a:solidFill>
                  <a:srgbClr val="444444"/>
                </a:solidFill>
                <a:effectLst/>
                <a:latin typeface="+mn-lt"/>
              </a:rPr>
              <a:t>You can view current Medicare premiums at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Medicare.gov</a:t>
            </a:r>
            <a:r>
              <a:rPr lang="en-US" sz="1200" dirty="0">
                <a:effectLst/>
                <a:latin typeface="+mn-lt"/>
                <a:ea typeface="Calibri" panose="020F0502020204030204" pitchFamily="34" charset="0"/>
                <a:cs typeface="Times New Roman" panose="02020603050405020304" pitchFamily="18" charset="0"/>
              </a:rPr>
              <a:t> </a:t>
            </a:r>
            <a:r>
              <a:rPr lang="en-US" sz="1200" b="0" i="0" baseline="0" dirty="0">
                <a:solidFill>
                  <a:srgbClr val="444444"/>
                </a:solidFill>
                <a:effectLst/>
                <a:latin typeface="+mn-lt"/>
              </a:rPr>
              <a:t>to give you an idea of what rates are today.  </a:t>
            </a:r>
            <a:endParaRPr lang="en-US" sz="1200" b="0" i="0" baseline="0" dirty="0">
              <a:solidFill>
                <a:srgbClr val="444444"/>
              </a:solidFill>
              <a:effectLst/>
              <a:latin typeface="+mn-lt"/>
              <a:cs typeface="Segoe U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444444"/>
                </a:solidFill>
                <a:effectLst/>
                <a:latin typeface="+mn-lt"/>
              </a:rPr>
              <a:t>2. Less predictable expenses like deductibles and non-covered care, which </a:t>
            </a:r>
            <a:r>
              <a:rPr lang="en-US" sz="1200" dirty="0">
                <a:effectLst/>
                <a:latin typeface="+mn-lt"/>
                <a:ea typeface="Calibri" panose="020F0502020204030204" pitchFamily="34" charset="0"/>
                <a:cs typeface="Times New Roman" panose="02020603050405020304" pitchFamily="18" charset="0"/>
              </a:rPr>
              <a:t>can account for 20% or more of health-care spending for retirees</a:t>
            </a:r>
            <a:r>
              <a:rPr lang="en-US" sz="1200" baseline="30000" dirty="0">
                <a:effectLst/>
                <a:latin typeface="+mn-lt"/>
                <a:ea typeface="Calibri" panose="020F0502020204030204" pitchFamily="34" charset="0"/>
                <a:cs typeface="Times New Roman" panose="02020603050405020304" pitchFamily="18" charset="0"/>
              </a:rPr>
              <a:t>1</a:t>
            </a:r>
            <a:endParaRPr lang="en-US" sz="1200" b="0" i="0" baseline="3000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444444"/>
              </a:solidFill>
              <a:effectLst/>
              <a:latin typeface="+mn-lt"/>
              <a:ea typeface="Calibri" panose="020F0502020204030204" pitchFamily="34" charset="0"/>
              <a:cs typeface="Times New Roman" panose="02020603050405020304" pitchFamily="18" charset="0"/>
            </a:endParaRPr>
          </a:p>
          <a:p>
            <a:pPr algn="l" rtl="0" fontAlgn="base"/>
            <a:r>
              <a:rPr lang="en-US" sz="1200" b="0" i="0" dirty="0">
                <a:solidFill>
                  <a:srgbClr val="444444"/>
                </a:solidFill>
                <a:effectLst/>
                <a:latin typeface="+mn-lt"/>
              </a:rPr>
              <a:t>There are a few ways to plan for both kinds of costs: </a:t>
            </a:r>
            <a:endParaRPr lang="en-US" sz="1200" b="0" i="0" dirty="0">
              <a:solidFill>
                <a:srgbClr val="444444"/>
              </a:solidFill>
              <a:effectLst/>
              <a:latin typeface="+mn-lt"/>
              <a:ea typeface="Calibri"/>
              <a:cs typeface="Calibri"/>
            </a:endParaRPr>
          </a:p>
          <a:p>
            <a:pPr algn="l" rtl="0" fontAlgn="base"/>
            <a:endParaRPr lang="en-US" sz="1200" b="0" i="0" u="none" strike="noStrike" dirty="0">
              <a:solidFill>
                <a:srgbClr val="000000"/>
              </a:solidFill>
              <a:effectLst/>
              <a:latin typeface="+mn-lt"/>
            </a:endParaRPr>
          </a:p>
          <a:p>
            <a:pPr algn="l" rtl="0" fontAlgn="base"/>
            <a:r>
              <a:rPr lang="en-US" sz="1200" b="0" i="0" dirty="0">
                <a:solidFill>
                  <a:srgbClr val="444444"/>
                </a:solidFill>
                <a:effectLst/>
                <a:latin typeface="+mn-lt"/>
              </a:rPr>
              <a:t>First, an HSA is a great way to save for medical expenses. If your </a:t>
            </a:r>
            <a:r>
              <a:rPr lang="en-US" sz="1200" b="0" i="0" u="none" strike="noStrike" dirty="0">
                <a:solidFill>
                  <a:srgbClr val="000000"/>
                </a:solidFill>
                <a:effectLst/>
                <a:latin typeface="+mn-lt"/>
              </a:rPr>
              <a:t>employer offers an HSA, consider taking advantage of it if you’re eligible. </a:t>
            </a:r>
            <a:r>
              <a:rPr lang="en-US" sz="1200" dirty="0">
                <a:effectLst/>
                <a:latin typeface="+mn-lt"/>
                <a:ea typeface="Calibri" panose="020F0502020204030204" pitchFamily="34" charset="0"/>
                <a:cs typeface="Times New Roman" panose="02020603050405020304" pitchFamily="18" charset="0"/>
              </a:rPr>
              <a:t>If you meet eligibility requirements and your employer doesn’t offer one, you may be able to set up an HSA outside of your employer, such as through a bank or credit union. </a:t>
            </a:r>
            <a:r>
              <a:rPr lang="en-US" sz="1200" b="0" i="0" u="none" strike="noStrike" dirty="0">
                <a:solidFill>
                  <a:srgbClr val="000000"/>
                </a:solidFill>
                <a:effectLst/>
                <a:latin typeface="+mn-lt"/>
              </a:rPr>
              <a:t>Money you set aside in an HSA can be used for qualified health-care expenses. That money can be taken out tax-free both now and in retirement.</a:t>
            </a:r>
            <a:r>
              <a:rPr lang="en-US" sz="1200" b="0" i="0" dirty="0">
                <a:solidFill>
                  <a:srgbClr val="444444"/>
                </a:solidFill>
                <a:effectLst/>
                <a:latin typeface="+mn-lt"/>
              </a:rPr>
              <a:t>​ </a:t>
            </a:r>
            <a:r>
              <a:rPr lang="en-US" sz="1200" dirty="0">
                <a:effectLst/>
                <a:latin typeface="+mn-lt"/>
                <a:ea typeface="Calibri" panose="020F0502020204030204" pitchFamily="34" charset="0"/>
                <a:cs typeface="Times New Roman" panose="02020603050405020304" pitchFamily="18" charset="0"/>
              </a:rPr>
              <a:t>In &lt;&lt;2023,&gt;&gt; annual contribution limits (including employer contributions) are &lt;&lt;$3,850&gt;&gt; for individuals and &lt;&lt;$7,750&gt;&gt; for a family. If you’re 55 or older, you can make additional &lt;&lt;$1,000&gt;&gt; catch-up contributions each year. Keep in mind that even if your employer doesn’t offer an HSA, you may be eligible to set up an HSA outside of your employer. </a:t>
            </a:r>
            <a:endParaRPr lang="en-US" sz="1200" dirty="0">
              <a:effectLst/>
              <a:latin typeface="+mn-lt"/>
              <a:ea typeface="Calibri" panose="020F0502020204030204" pitchFamily="34" charset="0"/>
              <a:cs typeface="Calibri"/>
            </a:endParaRPr>
          </a:p>
          <a:p>
            <a:pPr algn="l" rtl="0" fontAlgn="base"/>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Second, can also meet with your financial planner to plan for future health care costs. Enrolling in your retirement plan can help, since it’s a key part of a retirement-savings strategy.</a:t>
            </a:r>
            <a:endParaRPr lang="en-US" sz="1200" dirty="0">
              <a:effectLst/>
              <a:latin typeface="+mn-lt"/>
              <a:ea typeface="Calibri" panose="020F0502020204030204" pitchFamily="34" charset="0"/>
              <a:cs typeface="Calibri"/>
            </a:endParaRPr>
          </a:p>
          <a:p>
            <a:pPr marL="0" marR="0" lvl="0" indent="0">
              <a:lnSpc>
                <a:spcPct val="107000"/>
              </a:lnSpc>
              <a:spcBef>
                <a:spcPts val="0"/>
              </a:spcBef>
              <a:spcAft>
                <a:spcPts val="800"/>
              </a:spcAft>
              <a:buFont typeface="+mj-lt"/>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n-US" sz="1200" dirty="0">
                <a:effectLst/>
                <a:latin typeface="+mn-lt"/>
                <a:ea typeface="Calibri" panose="020F0502020204030204" pitchFamily="34" charset="0"/>
                <a:cs typeface="Times New Roman" panose="02020603050405020304" pitchFamily="18" charset="0"/>
              </a:rPr>
              <a:t>Lastly, don’t forget take care of yourself. You deserve it! Maintaining or improving your health now could also help cut down on medical expenses in the future.</a:t>
            </a:r>
            <a:endParaRPr lang="en-US" sz="1200" dirty="0">
              <a:effectLst/>
              <a:latin typeface="+mn-lt"/>
              <a:ea typeface="Calibri" panose="020F0502020204030204" pitchFamily="34" charset="0"/>
              <a:cs typeface="Calibri"/>
            </a:endParaRP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aseline="30000" dirty="0">
                <a:effectLst/>
                <a:latin typeface="+mn-lt"/>
                <a:ea typeface="Calibri" panose="020F0502020204030204" pitchFamily="34" charset="0"/>
                <a:cs typeface="Times New Roman" panose="02020603050405020304" pitchFamily="18" charset="0"/>
              </a:rPr>
              <a:t>1</a:t>
            </a:r>
            <a:r>
              <a:rPr lang="en-US" sz="1200" dirty="0">
                <a:effectLst/>
                <a:latin typeface="+mn-lt"/>
                <a:ea typeface="Calibri" panose="020F0502020204030204" pitchFamily="34" charset="0"/>
                <a:cs typeface="Times New Roman" panose="02020603050405020304" pitchFamily="18" charset="0"/>
              </a:rPr>
              <a:t> “How much do retirees spend on uncertain health costs?,” Center for Retirement Research at Boston College (August 2022).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4"/>
              </a:rPr>
              <a:t>How Much Do Retirees Spend on Uncertain Health Costs? (bc.edu)</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25</a:t>
            </a:fld>
            <a:endParaRPr lang="en-US"/>
          </a:p>
        </p:txBody>
      </p:sp>
    </p:spTree>
    <p:extLst>
      <p:ext uri="{BB962C8B-B14F-4D97-AF65-F5344CB8AC3E}">
        <p14:creationId xmlns:p14="http://schemas.microsoft.com/office/powerpoint/2010/main" val="2457485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Now that we’ve talked about Social Security and health-care costs, let’s talk about how you can start saving for retirement. About half of women who aren’t yet retired feel they’re behind schedule in saving for retirement.</a:t>
            </a:r>
            <a:r>
              <a:rPr lang="en-US" baseline="30000" dirty="0">
                <a:latin typeface="+mn-lt"/>
              </a:rPr>
              <a:t>2</a:t>
            </a:r>
            <a:r>
              <a:rPr lang="en-US" dirty="0">
                <a:latin typeface="+mn-lt"/>
              </a:rPr>
              <a:t> Knowing where you are today compared to where you need to be to reach your goals can help you stay on track. </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Planning ahead will allow you to address retirement income gaps you may have even with Social Security, set money aside for health care and create the retirement you want. But you’ll need some key numbers for your specific situation. We’ll help you figure those out in the next few slides. </a:t>
            </a:r>
            <a:endParaRPr lang="en-US" dirty="0">
              <a:latin typeface="+mn-lt"/>
              <a:ea typeface="Calibri"/>
              <a:cs typeface="Calibri"/>
            </a:endParaRPr>
          </a:p>
          <a:p>
            <a:endParaRPr lang="en-US" dirty="0">
              <a:latin typeface="+mn-lt"/>
            </a:endParaRPr>
          </a:p>
          <a:p>
            <a:r>
              <a:rPr lang="en-US" dirty="0">
                <a:latin typeface="+mn-lt"/>
              </a:rPr>
              <a:t>SOURCE:</a:t>
            </a:r>
            <a:endParaRPr lang="en-US" dirty="0">
              <a:latin typeface="+mn-lt"/>
              <a:ea typeface="Calibri"/>
              <a:cs typeface="Calibri"/>
            </a:endParaRP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latin typeface="+mn-lt"/>
              </a:rPr>
              <a:t>1 “</a:t>
            </a:r>
            <a:r>
              <a:rPr lang="en-US" dirty="0">
                <a:latin typeface="+mn-lt"/>
              </a:rPr>
              <a:t>Women and Retirement: Navigating the Financial Vortex,” Gold Sachs Asset Management Insights, gsam.com/content/</a:t>
            </a:r>
            <a:r>
              <a:rPr lang="en-US" dirty="0" err="1">
                <a:latin typeface="+mn-lt"/>
              </a:rPr>
              <a:t>gsam</a:t>
            </a:r>
            <a:r>
              <a:rPr lang="en-US" dirty="0">
                <a:latin typeface="+mn-lt"/>
              </a:rPr>
              <a:t>/global/</a:t>
            </a:r>
            <a:r>
              <a:rPr lang="en-US" dirty="0" err="1">
                <a:latin typeface="+mn-lt"/>
              </a:rPr>
              <a:t>en</a:t>
            </a:r>
            <a:r>
              <a:rPr lang="en-US" dirty="0">
                <a:latin typeface="+mn-lt"/>
              </a:rPr>
              <a:t>/market-insights/</a:t>
            </a:r>
            <a:r>
              <a:rPr lang="en-US" dirty="0" err="1">
                <a:latin typeface="+mn-lt"/>
              </a:rPr>
              <a:t>gsam</a:t>
            </a:r>
            <a:r>
              <a:rPr lang="en-US" dirty="0">
                <a:latin typeface="+mn-lt"/>
              </a:rPr>
              <a:t>-insights/2022/</a:t>
            </a:r>
            <a:r>
              <a:rPr lang="en-US" dirty="0" err="1">
                <a:latin typeface="+mn-lt"/>
              </a:rPr>
              <a:t>women-retirement.html#section-none</a:t>
            </a:r>
            <a:r>
              <a:rPr lang="en-US" dirty="0">
                <a:latin typeface="+mn-lt"/>
              </a:rPr>
              <a:t> (Dec. 7, 2022).&gt;&gt;</a:t>
            </a:r>
            <a:endParaRPr lang="en-US"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dirty="0">
                <a:solidFill>
                  <a:srgbClr val="2C2C2C"/>
                </a:solidFill>
                <a:effectLst/>
                <a:latin typeface="+mn-lt"/>
              </a:rPr>
              <a:t>2</a:t>
            </a:r>
            <a:r>
              <a:rPr lang="en-US" b="0" i="0" dirty="0">
                <a:solidFill>
                  <a:srgbClr val="2C2C2C"/>
                </a:solidFill>
                <a:effectLst/>
                <a:latin typeface="+mn-lt"/>
              </a:rPr>
              <a:t> “Women and Retirement: When They Retire, How They Plan, and Where Help Is Needed,” National Council on Aging: Research on Behalf of Nationwide, women-and-retirement-when-they-retire-how-they-plan-and-where-help-is-needed (March 22, 2022). </a:t>
            </a:r>
          </a:p>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84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mn-lt"/>
              </a:rPr>
              <a:t>&lt;OPTIONAL – Applicable for Public &amp; Institutional sector participants only&gt;</a:t>
            </a:r>
            <a:r>
              <a:rPr lang="en-US" sz="1200" b="0" i="0" dirty="0">
                <a:solidFill>
                  <a:srgbClr val="444444"/>
                </a:solidFill>
                <a:effectLst/>
                <a:latin typeface="+mn-lt"/>
              </a:rPr>
              <a:t>​</a:t>
            </a:r>
          </a:p>
          <a:p>
            <a:endParaRPr lang="en-US" sz="1200" dirty="0">
              <a:latin typeface="+mn-lt"/>
            </a:endParaRPr>
          </a:p>
          <a:p>
            <a:r>
              <a:rPr lang="en-US" sz="1200" dirty="0">
                <a:latin typeface="+mn-lt"/>
              </a:rPr>
              <a:t>How do you know how much you need to save for retirement? </a:t>
            </a:r>
            <a:endParaRPr lang="en-US" sz="1200" dirty="0">
              <a:latin typeface="+mn-lt"/>
              <a:ea typeface="Calibri"/>
              <a:cs typeface="Calibri"/>
            </a:endParaRPr>
          </a:p>
          <a:p>
            <a:endParaRPr lang="en-US" sz="1200" dirty="0">
              <a:latin typeface="+mn-lt"/>
            </a:endParaRPr>
          </a:p>
          <a:p>
            <a:r>
              <a:rPr lang="en-US" sz="1200" dirty="0">
                <a:latin typeface="+mn-lt"/>
              </a:rPr>
              <a:t>As I mentioned earlier, you may need about 80% of your pre-retirement income to maintain your standard of living when you retire. And to reach it, they suggest saving 10-20% of your salary.</a:t>
            </a:r>
            <a:r>
              <a:rPr lang="en-US" sz="1200" baseline="30000" dirty="0">
                <a:latin typeface="+mn-lt"/>
              </a:rPr>
              <a:t>1,2</a:t>
            </a:r>
            <a:r>
              <a:rPr lang="en-US" sz="1200" dirty="0">
                <a:latin typeface="+mn-lt"/>
              </a:rPr>
              <a:t> That may sound like a lot – but remember, it includes income from </a:t>
            </a:r>
            <a:r>
              <a:rPr lang="en-US" sz="1200" b="1" dirty="0">
                <a:latin typeface="+mn-lt"/>
              </a:rPr>
              <a:t>all</a:t>
            </a:r>
            <a:r>
              <a:rPr lang="en-US" sz="1200" dirty="0">
                <a:latin typeface="+mn-lt"/>
              </a:rPr>
              <a:t> sources including retirement savings accounts, pensions and Social Security. </a:t>
            </a:r>
            <a:endParaRPr lang="en-US" sz="1200" dirty="0">
              <a:latin typeface="+mn-lt"/>
              <a:ea typeface="Calibri"/>
              <a:cs typeface="Calibri"/>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There are 3 key things you can do to help you determine how much you’ll need: </a:t>
            </a:r>
            <a:br>
              <a:rPr lang="en-US" sz="1200" dirty="0">
                <a:latin typeface="+mn-lt"/>
              </a:rPr>
            </a:br>
            <a:endParaRPr lang="en-US" sz="1200" dirty="0">
              <a:latin typeface="+mn-lt"/>
            </a:endParaRPr>
          </a:p>
          <a:p>
            <a:pPr marL="228600" indent="-228600">
              <a:buFont typeface="+mj-lt"/>
              <a:buAutoNum type="arabicPeriod"/>
            </a:pPr>
            <a:r>
              <a:rPr lang="en-US" sz="1200" dirty="0">
                <a:latin typeface="+mn-lt"/>
              </a:rPr>
              <a:t>Enroll in your retirement plan and use My Interactive Retirement Planner[SM] in your account online. This personalized tool can help you set goals for your retirement savings and see if you’re on track. It includes your projected income from your retirement plan and other sources like pensions and Social Security. </a:t>
            </a:r>
            <a:r>
              <a:rPr lang="en-US" sz="1200" dirty="0">
                <a:highlight>
                  <a:srgbClr val="FFFF00"/>
                </a:highlight>
                <a:latin typeface="+mn-lt"/>
              </a:rPr>
              <a:t>[VERIFY PENSION]</a:t>
            </a:r>
            <a:endParaRPr lang="en-US" sz="1200" dirty="0">
              <a:highlight>
                <a:srgbClr val="FFFF00"/>
              </a:highlight>
              <a:latin typeface="+mn-lt"/>
              <a:ea typeface="Calibri"/>
              <a:cs typeface="Calibri"/>
            </a:endParaRPr>
          </a:p>
          <a:p>
            <a:pPr marL="228600" indent="-228600">
              <a:buFont typeface="+mj-lt"/>
              <a:buAutoNum type="arabicPeriod"/>
            </a:pPr>
            <a:endParaRPr lang="en-US" sz="1200" dirty="0">
              <a:latin typeface="+mn-lt"/>
            </a:endParaRPr>
          </a:p>
          <a:p>
            <a:pPr marL="228600" indent="-228600">
              <a:buFont typeface="+mj-lt"/>
              <a:buAutoNum type="arabicPeriod"/>
              <a:defRPr/>
            </a:pPr>
            <a:r>
              <a:rPr lang="en-US" sz="1200" dirty="0">
                <a:latin typeface="+mn-lt"/>
              </a:rPr>
              <a:t>You can also get more in-depth information about your Social Security benefits at SSA.gov. Create a “</a:t>
            </a:r>
            <a:r>
              <a:rPr lang="en-US" sz="1200" dirty="0" err="1">
                <a:latin typeface="+mn-lt"/>
              </a:rPr>
              <a:t>mySocial</a:t>
            </a:r>
            <a:r>
              <a:rPr lang="en-US" sz="1200" dirty="0">
                <a:latin typeface="+mn-lt"/>
              </a:rPr>
              <a:t> Security” account to see the amount you would currently receive if you claimed your benefit at different ages. Remember, the projected amount you see is based on your current lifetime earnings. Your benefit could increase as your taxable income grows.  </a:t>
            </a:r>
          </a:p>
          <a:p>
            <a:pPr marL="228600" indent="-228600">
              <a:buFont typeface="+mj-lt"/>
              <a:buAutoNum type="arabicPeriod"/>
              <a:defRPr/>
            </a:pPr>
            <a:endParaRPr lang="en-US" sz="1200" dirty="0">
              <a:latin typeface="+mn-lt"/>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Lastly, but just as importantly, you can meet with a Retirement Specialist </a:t>
            </a:r>
            <a:r>
              <a:rPr lang="en-US" sz="1200" b="1" dirty="0">
                <a:latin typeface="+mn-lt"/>
              </a:rPr>
              <a:t>for free </a:t>
            </a:r>
            <a:r>
              <a:rPr lang="en-US" sz="1200" dirty="0">
                <a:latin typeface="+mn-lt"/>
              </a:rPr>
              <a:t>to review your retirement readiness and make a plan to improve it. You don’t have to do this alone! We are here to help. </a:t>
            </a:r>
            <a:endParaRPr lang="en-US" sz="1200" dirty="0">
              <a:latin typeface="+mn-lt"/>
              <a:ea typeface="Calibri"/>
              <a:cs typeface="Calibri"/>
            </a:endParaRPr>
          </a:p>
          <a:p>
            <a:pPr marL="228600" indent="-228600">
              <a:buFont typeface="+mj-lt"/>
              <a:buAutoNum type="arabicPeriod"/>
            </a:pPr>
            <a:endParaRPr lang="en-US" sz="1200" dirty="0">
              <a:latin typeface="+mn-lt"/>
            </a:endParaRPr>
          </a:p>
          <a:p>
            <a:pPr marL="228600" indent="-228600">
              <a:buFont typeface="+mj-lt"/>
              <a:buAutoNum type="arabicPeriod"/>
            </a:pPr>
            <a:endParaRPr lang="en-US" sz="1200" dirty="0">
              <a:latin typeface="+mn-lt"/>
            </a:endParaRPr>
          </a:p>
          <a:p>
            <a:pPr>
              <a:defRPr/>
            </a:pPr>
            <a:r>
              <a:rPr lang="en-US" sz="1200" baseline="30000" dirty="0">
                <a:latin typeface="+mn-lt"/>
              </a:rPr>
              <a:t>1</a:t>
            </a:r>
            <a:r>
              <a:rPr lang="en-US" sz="1200" dirty="0">
                <a:latin typeface="+mn-lt"/>
              </a:rPr>
              <a:t> “How Much Should You Contribute to Your 401(k)?,” </a:t>
            </a:r>
            <a:r>
              <a:rPr lang="en-US" sz="1200" dirty="0" err="1">
                <a:latin typeface="+mn-lt"/>
              </a:rPr>
              <a:t>SmartAsset</a:t>
            </a:r>
            <a:r>
              <a:rPr lang="en-US" sz="1200" dirty="0">
                <a:latin typeface="+mn-lt"/>
              </a:rPr>
              <a:t>, smartasset.com/retirement/how-much-should-you-contribute-to-your-401k#:~:text=Most%20retirement%20experts%20recommend%20you,to%20determine%20a%20contribution%20rate (Jan. 13, 2023).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mn-lt"/>
              </a:rPr>
              <a:t>2 “What Percentage of Your Salary Should Go Toward Retirement?,” Investopedia, investopedia.com/articles/personal-finance/092414/retirement-what-percentage-salary-save.asp (March 30, 2022).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mn-lt"/>
            </a:endParaRPr>
          </a:p>
          <a:p>
            <a:pPr marL="228600" indent="-228600">
              <a:buFont typeface="+mj-lt"/>
              <a:buAutoNum type="arabicPeriod"/>
            </a:pPr>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27</a:t>
            </a:fld>
            <a:endParaRPr lang="en-US"/>
          </a:p>
        </p:txBody>
      </p:sp>
    </p:spTree>
    <p:extLst>
      <p:ext uri="{BB962C8B-B14F-4D97-AF65-F5344CB8AC3E}">
        <p14:creationId xmlns:p14="http://schemas.microsoft.com/office/powerpoint/2010/main" val="137851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mn-lt"/>
              </a:rPr>
              <a:t>&lt;OPTIONAL – Applicable for Emerging Markets sector KEYNOTE participants only&gt;</a:t>
            </a:r>
            <a:r>
              <a:rPr lang="en-US" sz="1200" b="0" i="0" dirty="0">
                <a:solidFill>
                  <a:srgbClr val="444444"/>
                </a:solidFill>
                <a:effectLst/>
                <a:latin typeface="+mn-lt"/>
              </a:rPr>
              <a:t>​</a:t>
            </a:r>
          </a:p>
          <a:p>
            <a:endParaRPr lang="en-US" sz="1200" dirty="0">
              <a:latin typeface="+mn-lt"/>
            </a:endParaRPr>
          </a:p>
          <a:p>
            <a:r>
              <a:rPr lang="en-US" sz="1200" dirty="0">
                <a:latin typeface="+mn-lt"/>
              </a:rPr>
              <a:t>How do you know much you need to save for retirement? </a:t>
            </a:r>
            <a:endParaRPr lang="en-US" sz="1200" dirty="0">
              <a:latin typeface="+mn-lt"/>
              <a:ea typeface="Calibri"/>
              <a:cs typeface="Calibri"/>
            </a:endParaRPr>
          </a:p>
          <a:p>
            <a:endParaRPr lang="en-US" sz="1200" dirty="0">
              <a:latin typeface="+mn-lt"/>
            </a:endParaRPr>
          </a:p>
          <a:p>
            <a:r>
              <a:rPr lang="en-US" sz="1200" dirty="0">
                <a:latin typeface="+mn-lt"/>
              </a:rPr>
              <a:t>As I mentioned earlier, you may about 80% of your pre-retirement income to maintain your standard of living when you retire. And to reach it, they suggest saving 10-20% of your salary.</a:t>
            </a:r>
            <a:r>
              <a:rPr lang="en-US" sz="1200" baseline="30000" dirty="0">
                <a:latin typeface="+mn-lt"/>
              </a:rPr>
              <a:t>1,2</a:t>
            </a:r>
            <a:r>
              <a:rPr lang="en-US" sz="1200" dirty="0">
                <a:latin typeface="+mn-lt"/>
              </a:rPr>
              <a:t> That may sound like a lot – but remember, it includes income from </a:t>
            </a:r>
            <a:r>
              <a:rPr lang="en-US" sz="1200" b="1" dirty="0">
                <a:latin typeface="+mn-lt"/>
              </a:rPr>
              <a:t>all</a:t>
            </a:r>
            <a:r>
              <a:rPr lang="en-US" sz="1200" dirty="0">
                <a:latin typeface="+mn-lt"/>
              </a:rPr>
              <a:t> sources including retirement savings accounts, pensions and Social Security. </a:t>
            </a:r>
            <a:endParaRPr lang="en-US" sz="1200" dirty="0">
              <a:latin typeface="+mn-lt"/>
              <a:ea typeface="Calibri"/>
              <a:cs typeface="Calibri"/>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There are 3 key things you can do to help you determine how much you’ll need: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228600" indent="-228600">
              <a:buFont typeface="+mj-lt"/>
              <a:buAutoNum type="arabicPeriod"/>
            </a:pPr>
            <a:r>
              <a:rPr lang="en-US" sz="1200" dirty="0">
                <a:latin typeface="+mn-lt"/>
              </a:rPr>
              <a:t>Enroll in your retirement plan and use our personalized retirement-planning tool in your online  account. This personalized tool can help you set goals for your retirement savings and see if you’re on track. It includes your projected amount from your retirement plan and other sources like Social Security to help you get a more complete picture. </a:t>
            </a:r>
            <a:endParaRPr lang="en-US" sz="1200" dirty="0">
              <a:latin typeface="+mn-lt"/>
              <a:ea typeface="Calibri"/>
              <a:cs typeface="Calibri"/>
            </a:endParaRPr>
          </a:p>
          <a:p>
            <a:pPr marL="228600" indent="-228600">
              <a:buFont typeface="+mj-lt"/>
              <a:buAutoNum type="arabicPeriod"/>
            </a:pPr>
            <a:endParaRPr lang="en-US" sz="1200" dirty="0">
              <a:latin typeface="+mn-lt"/>
            </a:endParaRPr>
          </a:p>
          <a:p>
            <a:pPr marL="228600" indent="-228600">
              <a:buFont typeface="+mj-lt"/>
              <a:buAutoNum type="arabicPeriod"/>
              <a:defRPr/>
            </a:pPr>
            <a:r>
              <a:rPr lang="en-US" sz="1200" dirty="0">
                <a:latin typeface="+mn-lt"/>
              </a:rPr>
              <a:t>You can also get more in-depth information about your Social Security benefits at SSA.gov. Create a “</a:t>
            </a:r>
            <a:r>
              <a:rPr lang="en-US" sz="1200" dirty="0" err="1">
                <a:latin typeface="+mn-lt"/>
              </a:rPr>
              <a:t>mySocial</a:t>
            </a:r>
            <a:r>
              <a:rPr lang="en-US" sz="1200" dirty="0">
                <a:latin typeface="+mn-lt"/>
              </a:rPr>
              <a:t> Security” account to see the amount you would currently receive if you claimed your benefit at different ages. Remember, the projected amount you see is based on your current lifetime earnings. Your benefit could increase as your taxable income grows.  </a:t>
            </a:r>
          </a:p>
          <a:p>
            <a:pPr marL="228600" indent="-228600">
              <a:buFont typeface="+mj-lt"/>
              <a:buAutoNum type="arabicPeriod"/>
              <a:defRPr/>
            </a:pPr>
            <a:endParaRPr lang="en-US" sz="1200" dirty="0">
              <a:latin typeface="+mn-lt"/>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Lastly but just as importantly, you can also meet with your financial planner to go over your current retirement readiness and make a plan to improve it. You don’t have to do this alone! </a:t>
            </a:r>
            <a:endParaRPr lang="en-US" sz="1200" dirty="0">
              <a:latin typeface="+mn-lt"/>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a:defRPr/>
            </a:pPr>
            <a:r>
              <a:rPr lang="en-US" sz="1200" baseline="30000" dirty="0">
                <a:latin typeface="+mn-lt"/>
              </a:rPr>
              <a:t>1</a:t>
            </a:r>
            <a:r>
              <a:rPr lang="en-US" sz="1200" dirty="0">
                <a:latin typeface="+mn-lt"/>
              </a:rPr>
              <a:t> “How Much Should You Contribute to Your 401(k)?,” </a:t>
            </a:r>
            <a:r>
              <a:rPr lang="en-US" sz="1200" dirty="0" err="1">
                <a:latin typeface="+mn-lt"/>
              </a:rPr>
              <a:t>SmartAsset</a:t>
            </a:r>
            <a:r>
              <a:rPr lang="en-US" sz="1200" dirty="0">
                <a:latin typeface="+mn-lt"/>
              </a:rPr>
              <a:t>, smartasset.com/retirement/how-much-should-you-contribute-to-your-401k#:~:text=Most%20retirement%20experts%20recommend%20you,to%20determine%20a%20contribution%20rate (Jan. 13, 2023).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mn-lt"/>
              </a:rPr>
              <a:t>2 “What Percentage of Your Salary Should Go Toward Retirement?,” Investopedia, investopedia.com/articles/personal-finance/092414/retirement-what-percentage-salary-save.asp (March 30, 2022). </a:t>
            </a:r>
            <a:endParaRPr lang="en-US" sz="1200" dirty="0">
              <a:latin typeface="+mn-lt"/>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marL="228600" indent="-228600">
              <a:buFont typeface="+mj-lt"/>
              <a:buAutoNum type="arabicPeriod"/>
            </a:pPr>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28</a:t>
            </a:fld>
            <a:endParaRPr lang="en-US"/>
          </a:p>
        </p:txBody>
      </p:sp>
    </p:spTree>
    <p:extLst>
      <p:ext uri="{BB962C8B-B14F-4D97-AF65-F5344CB8AC3E}">
        <p14:creationId xmlns:p14="http://schemas.microsoft.com/office/powerpoint/2010/main" val="345800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mn-lt"/>
              </a:rPr>
              <a:t>&lt;OPTIONAL – Applicable for Emerging Markets sector SS&amp;C participants only&gt;</a:t>
            </a:r>
            <a:r>
              <a:rPr lang="en-US" sz="1200" b="0" i="0" dirty="0">
                <a:solidFill>
                  <a:srgbClr val="444444"/>
                </a:solidFill>
                <a:effectLst/>
                <a:latin typeface="+mn-lt"/>
              </a:rPr>
              <a:t>​</a:t>
            </a:r>
            <a:endParaRPr lang="en-US" sz="1200" b="0" i="0" dirty="0">
              <a:solidFill>
                <a:srgbClr val="444444"/>
              </a:solidFill>
              <a:effectLst/>
              <a:latin typeface="+mn-lt"/>
              <a:cs typeface="Arial"/>
            </a:endParaRPr>
          </a:p>
          <a:p>
            <a:endParaRPr lang="en-US" sz="1200" dirty="0">
              <a:latin typeface="+mn-lt"/>
            </a:endParaRPr>
          </a:p>
          <a:p>
            <a:r>
              <a:rPr lang="en-US" sz="1200" dirty="0">
                <a:latin typeface="+mn-lt"/>
              </a:rPr>
              <a:t>How do you know much you need to save for retirement? </a:t>
            </a:r>
            <a:endParaRPr lang="en-US" sz="1200" dirty="0">
              <a:latin typeface="+mn-lt"/>
              <a:ea typeface="Calibri"/>
              <a:cs typeface="Calibri"/>
            </a:endParaRPr>
          </a:p>
          <a:p>
            <a:endParaRPr lang="en-US" sz="1200" dirty="0">
              <a:latin typeface="+mn-lt"/>
            </a:endParaRPr>
          </a:p>
          <a:p>
            <a:r>
              <a:rPr lang="en-US" sz="1200" dirty="0">
                <a:latin typeface="+mn-lt"/>
              </a:rPr>
              <a:t>As I mentioned earlier, you may need about 80% of your pre-retirement income to maintain your standard of living when you retire. And to reach it, they suggest saving 10-20% of your salary.</a:t>
            </a:r>
            <a:r>
              <a:rPr lang="en-US" sz="1200" baseline="30000" dirty="0">
                <a:latin typeface="+mn-lt"/>
              </a:rPr>
              <a:t>1,2</a:t>
            </a:r>
            <a:r>
              <a:rPr lang="en-US" sz="1200" dirty="0">
                <a:latin typeface="+mn-lt"/>
              </a:rPr>
              <a:t> That may sound like a lot – but remember, it includes income from </a:t>
            </a:r>
            <a:r>
              <a:rPr lang="en-US" sz="1200" b="1" dirty="0">
                <a:latin typeface="+mn-lt"/>
              </a:rPr>
              <a:t>all</a:t>
            </a:r>
            <a:r>
              <a:rPr lang="en-US" sz="1200" dirty="0">
                <a:latin typeface="+mn-lt"/>
              </a:rPr>
              <a:t> sources including retirement savings accounts, pensions and Social Security. </a:t>
            </a:r>
            <a:endParaRPr lang="en-US" sz="1200" dirty="0">
              <a:latin typeface="+mn-lt"/>
              <a:ea typeface="Calibri"/>
              <a:cs typeface="Calibri"/>
            </a:endParaRPr>
          </a:p>
          <a:p>
            <a:endParaRPr lang="en-US" sz="1200" dirty="0">
              <a:latin typeface="+mn-lt"/>
            </a:endParaRPr>
          </a:p>
          <a:p>
            <a:r>
              <a:rPr lang="en-US" sz="1200" dirty="0">
                <a:latin typeface="+mn-lt"/>
              </a:rPr>
              <a:t>There are 3 key things you can do to help you determine how much you’ll need: </a:t>
            </a:r>
            <a:endParaRPr lang="en-US" sz="1200" dirty="0">
              <a:latin typeface="+mn-lt"/>
              <a:ea typeface="Calibri"/>
              <a:cs typeface="Calibri"/>
            </a:endParaRPr>
          </a:p>
          <a:p>
            <a:endParaRPr lang="en-US" sz="1200" dirty="0">
              <a:latin typeface="+mn-lt"/>
            </a:endParaRPr>
          </a:p>
          <a:p>
            <a:pPr marL="228600" indent="-228600">
              <a:buFont typeface="+mj-lt"/>
              <a:buAutoNum type="arabicPeriod"/>
            </a:pPr>
            <a:r>
              <a:rPr lang="en-US" sz="1200" dirty="0">
                <a:latin typeface="+mn-lt"/>
              </a:rPr>
              <a:t>Enroll in your retirement plan and use My Retirement Goals in your account online. This personalized tool can help you set a target for your retirement savings and see if you’re on track. This tool includes your projected amount from your retirement plan and other sources like Social Security to help you get a more complete picture. </a:t>
            </a:r>
            <a:endParaRPr lang="en-US" sz="1200" dirty="0">
              <a:latin typeface="+mn-lt"/>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marL="228600" indent="-228600">
              <a:buFont typeface="+mj-lt"/>
              <a:buAutoNum type="arabicPeriod"/>
              <a:defRPr/>
            </a:pPr>
            <a:r>
              <a:rPr lang="en-US" sz="1200" dirty="0">
                <a:latin typeface="+mn-lt"/>
              </a:rPr>
              <a:t>You can also get more in-depth information about your Social Security benefits at SSA.gov. Create a “</a:t>
            </a:r>
            <a:r>
              <a:rPr lang="en-US" sz="1200" dirty="0" err="1">
                <a:latin typeface="+mn-lt"/>
              </a:rPr>
              <a:t>mySocial</a:t>
            </a:r>
            <a:r>
              <a:rPr lang="en-US" sz="1200" dirty="0">
                <a:latin typeface="+mn-lt"/>
              </a:rPr>
              <a:t> Security” account to see the amount you would currently receive if you claimed your benefit at different ages. Remember, the projected amount is based on your current lifetime earnings. Your benefit could increase as your taxable income grows.  </a:t>
            </a:r>
          </a:p>
          <a:p>
            <a:pPr marL="228600" indent="-228600">
              <a:buFont typeface="+mj-lt"/>
              <a:buAutoNum type="arabicPeriod"/>
              <a:defRPr/>
            </a:pPr>
            <a:endParaRPr lang="en-US" sz="1200" dirty="0">
              <a:latin typeface="+mn-lt"/>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Lastly, but just as importantly, you can meet with your financial professional to review your retirement readiness and make a plan to improve it. You don’t have to do this alone!</a:t>
            </a:r>
            <a:endParaRPr lang="en-US" sz="1200" dirty="0">
              <a:latin typeface="+mn-lt"/>
              <a:ea typeface="Calibri"/>
              <a:cs typeface="Calibri"/>
            </a:endParaRPr>
          </a:p>
          <a:p>
            <a:pPr marL="228600" indent="-228600">
              <a:buFont typeface="+mj-lt"/>
              <a:buAutoNum type="arabicPeriod"/>
            </a:pPr>
            <a:endParaRPr lang="en-US" sz="1200"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a:defRPr/>
            </a:pPr>
            <a:r>
              <a:rPr lang="en-US" sz="1200" baseline="30000" dirty="0">
                <a:latin typeface="+mn-lt"/>
              </a:rPr>
              <a:t>1</a:t>
            </a:r>
            <a:r>
              <a:rPr lang="en-US" sz="1200" dirty="0">
                <a:latin typeface="+mn-lt"/>
              </a:rPr>
              <a:t> “How Much Should You Contribute to Your 401(k)?,” </a:t>
            </a:r>
            <a:r>
              <a:rPr lang="en-US" sz="1200" dirty="0" err="1">
                <a:latin typeface="+mn-lt"/>
              </a:rPr>
              <a:t>SmartAsset</a:t>
            </a:r>
            <a:r>
              <a:rPr lang="en-US" sz="1200" dirty="0">
                <a:latin typeface="+mn-lt"/>
              </a:rPr>
              <a:t>, smartasset.com/retirement/how-much-should-you-contribute-to-your-401k#:~:text=Most%20retirement%20experts%20recommend%20you,to%20determine%20a%20contribution%20rate (Jan. 13, 2023).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mn-lt"/>
              </a:rPr>
              <a:t>2 “What Percentage of Your Salary Should Go Toward Retirement?,” Investopedia, investopedia.com/articles/personal-finance/092414/retirement-what-percentage-salary-save.asp (March 30, 2022). </a:t>
            </a:r>
            <a:endParaRPr lang="en-US" sz="1200" dirty="0">
              <a:latin typeface="+mn-lt"/>
              <a:ea typeface="Calibri"/>
              <a:cs typeface="Calibri"/>
            </a:endParaRPr>
          </a:p>
          <a:p>
            <a:pPr marL="228600" indent="-228600">
              <a:buFont typeface="+mj-lt"/>
              <a:buAutoNum type="arabicPeriod"/>
            </a:pPr>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29</a:t>
            </a:fld>
            <a:endParaRPr lang="en-US"/>
          </a:p>
        </p:txBody>
      </p:sp>
    </p:spTree>
    <p:extLst>
      <p:ext uri="{BB962C8B-B14F-4D97-AF65-F5344CB8AC3E}">
        <p14:creationId xmlns:p14="http://schemas.microsoft.com/office/powerpoint/2010/main" val="283727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important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3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It’s important to know that when saving for retirement, including in your retirement plan, it’s okay to start small! What matters most is enrolling now and </a:t>
            </a:r>
            <a:r>
              <a:rPr lang="en-US" sz="1200" b="0" dirty="0">
                <a:latin typeface="+mn-lt"/>
              </a:rPr>
              <a:t>getting</a:t>
            </a:r>
            <a:r>
              <a:rPr lang="en-US" sz="1200" dirty="0">
                <a:latin typeface="+mn-lt"/>
              </a:rPr>
              <a:t> started because time is a key ingredient in reaching your goals. The longer your money is invested, the more opportunity it has to grow. </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mn-lt"/>
                <a:ea typeface="Calibri" panose="020F0502020204030204" pitchFamily="34" charset="0"/>
                <a:cs typeface="Calibri"/>
              </a:rPr>
              <a:t>That’s because of something called compounding, which just means that when your investments earn money, those earnings help you earn even more. In this example, an investor </a:t>
            </a:r>
            <a:r>
              <a:rPr lang="en-US" sz="1200" dirty="0">
                <a:latin typeface="+mn-lt"/>
                <a:ea typeface="Calibri" panose="020F0502020204030204" pitchFamily="34" charset="0"/>
                <a:cs typeface="Calibri"/>
              </a:rPr>
              <a:t>invests </a:t>
            </a:r>
            <a:r>
              <a:rPr lang="en-US" sz="1200" dirty="0">
                <a:effectLst/>
                <a:latin typeface="+mn-lt"/>
                <a:ea typeface="Calibri" panose="020F0502020204030204" pitchFamily="34" charset="0"/>
                <a:cs typeface="Calibri"/>
              </a:rPr>
              <a:t>$3,000 today and </a:t>
            </a:r>
            <a:r>
              <a:rPr lang="en-US" sz="1200" dirty="0">
                <a:latin typeface="+mn-lt"/>
                <a:ea typeface="Calibri" panose="020F0502020204030204" pitchFamily="34" charset="0"/>
                <a:cs typeface="Calibri"/>
              </a:rPr>
              <a:t>has a 7</a:t>
            </a:r>
            <a:r>
              <a:rPr lang="en-US" sz="1200" dirty="0">
                <a:effectLst/>
                <a:latin typeface="+mn-lt"/>
                <a:ea typeface="Calibri" panose="020F0502020204030204" pitchFamily="34" charset="0"/>
                <a:cs typeface="Calibri"/>
              </a:rPr>
              <a:t>% </a:t>
            </a:r>
            <a:r>
              <a:rPr lang="en-US" sz="1200" dirty="0">
                <a:latin typeface="+mn-lt"/>
                <a:ea typeface="Calibri" panose="020F0502020204030204" pitchFamily="34" charset="0"/>
                <a:cs typeface="Calibri"/>
              </a:rPr>
              <a:t>annual growth rate</a:t>
            </a:r>
            <a:r>
              <a:rPr lang="en-US" sz="1200" dirty="0">
                <a:effectLst/>
                <a:latin typeface="+mn-lt"/>
                <a:ea typeface="Calibri" panose="020F0502020204030204" pitchFamily="34" charset="0"/>
                <a:cs typeface="Calibri"/>
              </a:rPr>
              <a:t>. Without saving any additional money, at the end of 30 years that investor would have $22,836.77.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mn-lt"/>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mn-lt"/>
                <a:ea typeface="Calibri" panose="020F0502020204030204" pitchFamily="34" charset="0"/>
                <a:cs typeface="Calibri"/>
              </a:rPr>
              <a:t>Because compounding is adding to your savings as you go, you need less money out-of-pocket to reach your goal.</a:t>
            </a:r>
            <a:r>
              <a:rPr lang="en-US" sz="1200" dirty="0">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mn-lt"/>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aseline="30000" dirty="0">
                <a:effectLst/>
                <a:latin typeface="+mn-lt"/>
                <a:ea typeface="Calibri" panose="020F0502020204030204" pitchFamily="34" charset="0"/>
                <a:cs typeface="Times New Roman" panose="02020603050405020304" pitchFamily="18" charset="0"/>
              </a:rPr>
              <a:t>1</a:t>
            </a:r>
            <a:r>
              <a:rPr lang="en-US" sz="1200" dirty="0">
                <a:effectLst/>
                <a:latin typeface="+mn-lt"/>
                <a:ea typeface="Calibri" panose="020F0502020204030204" pitchFamily="34" charset="0"/>
                <a:cs typeface="Times New Roman" panose="02020603050405020304" pitchFamily="18" charset="0"/>
              </a:rPr>
              <a:t> </a:t>
            </a:r>
            <a:r>
              <a:rPr lang="en-US" sz="1200" dirty="0">
                <a:latin typeface="+mn-lt"/>
              </a:rPr>
              <a:t>"Compound Interest Calculator," investor.gov/financial-tools-calculators/calculators/compound-interest-calculator (accessed Feb. 3, 2023).</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30</a:t>
            </a:fld>
            <a:endParaRPr lang="en-US" dirty="0"/>
          </a:p>
        </p:txBody>
      </p:sp>
    </p:spTree>
    <p:extLst>
      <p:ext uri="{BB962C8B-B14F-4D97-AF65-F5344CB8AC3E}">
        <p14:creationId xmlns:p14="http://schemas.microsoft.com/office/powerpoint/2010/main" val="126902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same goes for increasing your retirement savings. Making small increases can help bridge a shortfall in your projected retirement income over time.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One simple way to do this is to raise your contributions to your retirement plan by just 1% each year. Another is to increase your contributions by $25 a paycheck every year. It can really add up! </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For instance, in this example an investor saves $100 per paycheck starting at age 30. By age 65 they could have an account valued at several hundred thousand dollars. But if they increase their contribution every year by just $25 per paycheck, by age 65 they could have an account valued at well over a million dollars. </a:t>
            </a:r>
            <a:r>
              <a:rPr lang="en-US" sz="1200" baseline="30000" dirty="0">
                <a:latin typeface="+mn-lt"/>
              </a:rPr>
              <a:t>1</a:t>
            </a:r>
            <a:endParaRPr lang="en-US" sz="1200" baseline="30000" dirty="0">
              <a:latin typeface="+mn-lt"/>
              <a:ea typeface="Calibri"/>
              <a:cs typeface="Calibri"/>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And, if that money is taken out pre-tax, the impact may not be as big as you think! You can use our Paycheck Impact Calculator to see how contributing more may affect your take-home pay. Reach it online at &lt;&lt;Public Sector NRSforu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3"/>
              </a:rPr>
              <a:t>https://www.nrsforu.com/rsc-web-preauth/tools/paycheck-impact-calculator</a:t>
            </a:r>
            <a:r>
              <a:rPr lang="en-US" sz="1200" u="sng" dirty="0">
                <a:solidFill>
                  <a:srgbClr val="0563C1"/>
                </a:solidFill>
                <a:effectLst/>
                <a:latin typeface="+mn-lt"/>
                <a:ea typeface="Calibri" panose="020F0502020204030204" pitchFamily="34" charset="0"/>
                <a:cs typeface="Times New Roman" panose="02020603050405020304" pitchFamily="18" charset="0"/>
              </a:rPr>
              <a:t> </a:t>
            </a:r>
            <a:r>
              <a:rPr lang="en-US" sz="1200" u="none" dirty="0">
                <a:solidFill>
                  <a:srgbClr val="0563C1"/>
                </a:solidFill>
                <a:effectLst/>
                <a:latin typeface="+mn-lt"/>
                <a:ea typeface="Calibri" panose="020F0502020204030204" pitchFamily="34" charset="0"/>
                <a:cs typeface="Times New Roman" panose="02020603050405020304" pitchFamily="18" charset="0"/>
              </a:rPr>
              <a:t> OR Private Sector NW.com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4"/>
              </a:rPr>
              <a:t>https://nationwidefinancial.com/iApp/pub/advicetools/paycheckImpactInputs.action</a:t>
            </a:r>
            <a:r>
              <a:rPr lang="en-US" sz="1200" u="none" dirty="0">
                <a:solidFill>
                  <a:srgbClr val="0563C1"/>
                </a:solidFill>
                <a:effectLst/>
                <a:latin typeface="+mn-lt"/>
                <a:ea typeface="Calibri" panose="020F0502020204030204" pitchFamily="34" charset="0"/>
                <a:cs typeface="Times New Roman" panose="02020603050405020304" pitchFamily="18" charset="0"/>
              </a:rPr>
              <a:t>&gt;&gt;.</a:t>
            </a:r>
            <a:r>
              <a:rPr lang="en-US" sz="1200" u="sng" dirty="0">
                <a:solidFill>
                  <a:srgbClr val="0563C1"/>
                </a:solidFill>
                <a:effectLst/>
                <a:latin typeface="+mn-lt"/>
                <a:ea typeface="Calibri" panose="020F0502020204030204" pitchFamily="34" charset="0"/>
                <a:cs typeface="Times New Roman" panose="02020603050405020304" pitchFamily="18" charset="0"/>
              </a:rPr>
              <a:t>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latin typeface="+mn-lt"/>
            </a:endParaRPr>
          </a:p>
          <a:p>
            <a:endParaRPr lang="en-US" sz="1200" baseline="30000" dirty="0">
              <a:latin typeface="+mn-lt"/>
            </a:endParaRPr>
          </a:p>
          <a:p>
            <a:pPr marL="0" marR="0">
              <a:spcBef>
                <a:spcPts val="300"/>
              </a:spcBef>
              <a:spcAft>
                <a:spcPts val="0"/>
              </a:spcAft>
            </a:pPr>
            <a:r>
              <a:rPr lang="en-US" sz="1200" baseline="30000" dirty="0">
                <a:effectLst/>
                <a:latin typeface="+mn-lt"/>
                <a:ea typeface="Calibri" panose="020F0502020204030204" pitchFamily="34" charset="0"/>
                <a:cs typeface="Times New Roman" panose="02020603050405020304" pitchFamily="18" charset="0"/>
              </a:rPr>
              <a:t>1</a:t>
            </a:r>
            <a:r>
              <a:rPr lang="en-US" sz="1200" dirty="0">
                <a:effectLst/>
                <a:latin typeface="+mn-lt"/>
                <a:ea typeface="Calibri" panose="020F0502020204030204" pitchFamily="34" charset="0"/>
                <a:cs typeface="Times New Roman" panose="02020603050405020304" pitchFamily="18" charset="0"/>
              </a:rPr>
              <a:t> This illustration is a hypothetical compounding example that assumes biweekly deferrals for 35 years at a 7% annual effective rate of return. It illustrates the principle of time and compounding. It is not intended to predict or project the results of any specific investment. Returns are not guaranteed and will vary depending on investments and market experience. If fees, taxes and expenses were reflected, the hypothetical returns would be less. </a:t>
            </a:r>
          </a:p>
        </p:txBody>
      </p:sp>
      <p:sp>
        <p:nvSpPr>
          <p:cNvPr id="4" name="Slide Number Placeholder 3"/>
          <p:cNvSpPr>
            <a:spLocks noGrp="1"/>
          </p:cNvSpPr>
          <p:nvPr>
            <p:ph type="sldNum" sz="quarter" idx="5"/>
          </p:nvPr>
        </p:nvSpPr>
        <p:spPr/>
        <p:txBody>
          <a:bodyPr/>
          <a:lstStyle/>
          <a:p>
            <a:fld id="{C4017EC0-A253-4597-A6B1-1C01674A0538}" type="slidenum">
              <a:rPr lang="en-US" smtClean="0"/>
              <a:t>31</a:t>
            </a:fld>
            <a:endParaRPr lang="en-US"/>
          </a:p>
        </p:txBody>
      </p:sp>
    </p:spTree>
    <p:extLst>
      <p:ext uri="{BB962C8B-B14F-4D97-AF65-F5344CB8AC3E}">
        <p14:creationId xmlns:p14="http://schemas.microsoft.com/office/powerpoint/2010/main" val="385827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many women, you may have competing financial priorities. Setting up a budget is one of the best ways you can reach your goals. A budget shows you where your money is going so you can decide how to spend and invest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easy rule of thumb for dividing your budget is the 50/30/20 rule: Put 50% of your monthly income toward needs like housing and food, 30% toward wants like entertainment and 20% toward savings. For the 20% savings, you can use some money toward a priority like an emergency fund or a child’s college savings and some toward another priority like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make it easy to start setting up your budget. It takes just a few minutes to begin using our budget worksheet online at &lt;&lt;</a:t>
            </a:r>
            <a:r>
              <a:rPr lang="en-US" dirty="0">
                <a:hlinkClick r:id="rId3"/>
              </a:rPr>
              <a:t>Create a budget (nrsforu.com)</a:t>
            </a:r>
            <a:r>
              <a:rPr lang="en-US" dirty="0"/>
              <a:t> or </a:t>
            </a:r>
            <a:r>
              <a:rPr lang="en-US" dirty="0">
                <a:hlinkClick r:id="rId4"/>
              </a:rPr>
              <a:t>Create a budget (nationwidefinancial.com)</a:t>
            </a:r>
            <a:r>
              <a:rPr lang="en-US" dirty="0"/>
              <a:t>&gt;&gt;[NOTE: Refer people to the site their plans use: NRSforu or NW.com]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09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200" dirty="0">
                <a:latin typeface="+mn-lt"/>
                <a:cs typeface="Arial" panose="020B0604020202020204" pitchFamily="34" charset="0"/>
              </a:rPr>
              <a:t>&lt;OPTIONAL – </a:t>
            </a:r>
            <a:r>
              <a:rPr lang="en-US" sz="1200" b="0" dirty="0">
                <a:latin typeface="+mn-lt"/>
                <a:cs typeface="Arial" panose="020B0604020202020204" pitchFamily="34" charset="0"/>
              </a:rPr>
              <a:t>Applicable for Public &amp; Institutional sector participants </a:t>
            </a:r>
            <a:r>
              <a:rPr lang="en-US" sz="1200" dirty="0">
                <a:latin typeface="+mn-lt"/>
                <a:cs typeface="Arial" panose="020B0604020202020204" pitchFamily="34" charset="0"/>
              </a:rPr>
              <a:t>only&gt;</a:t>
            </a:r>
          </a:p>
          <a:p>
            <a:pPr defTabSz="465751">
              <a:defRPr/>
            </a:pPr>
            <a:endParaRPr lang="en-US" dirty="0">
              <a:latin typeface="+mn-lt"/>
            </a:endParaRPr>
          </a:p>
          <a:p>
            <a:pPr defTabSz="465751">
              <a:defRPr/>
            </a:pPr>
            <a:r>
              <a:rPr lang="en-US" dirty="0">
                <a:latin typeface="+mn-lt"/>
              </a:rPr>
              <a:t>Here are some of the next steps you can take and how we can help with planning for your retirement.</a:t>
            </a:r>
          </a:p>
          <a:p>
            <a:pPr marL="228600" indent="-228600" defTabSz="465751">
              <a:buFont typeface="+mj-lt"/>
              <a:buAutoNum type="arabicPeriod"/>
              <a:defRPr/>
            </a:pPr>
            <a:endParaRPr lang="en-US" dirty="0">
              <a:latin typeface="+mn-lt"/>
            </a:endParaRPr>
          </a:p>
          <a:p>
            <a:pPr marL="228600" indent="-228600" defTabSz="465751">
              <a:buFont typeface="Arial" panose="020B0604020202020204" pitchFamily="34" charset="0"/>
              <a:buChar char="•"/>
              <a:defRPr/>
            </a:pPr>
            <a:r>
              <a:rPr lang="en-US" dirty="0">
                <a:latin typeface="+mn-lt"/>
              </a:rPr>
              <a:t>First, if you haven’t enrolled in your retirement savings plan yet, please make sure you enroll and take advantage of this important benefit. To enroll, visit &lt;&lt;NRSforu.com.&gt;&gt;. </a:t>
            </a:r>
          </a:p>
          <a:p>
            <a:pPr marL="228600" indent="-228600" defTabSz="465751">
              <a:buFont typeface="Arial" panose="020B0604020202020204" pitchFamily="34" charset="0"/>
              <a:buChar char="•"/>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Once you enroll, be sure to create an online account and log in to use My Interactive Retirement Planner(SM). It can help you determine how much to save for retirement and show how all your income sources, including Social Security, can be distributed to meet your needs. </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&lt;&lt;Optional: Don’t forget you can increase contributions throughout your career to help bridge any gaps. It may not impact your paycheck as much as you think! Use the Paycheck Impact Calculator inside your account to see how different contributions might affect your take-home pay.&gt;&gt;</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You can also use My Health Care Estimator® to plan for future medical expenses. Check your plan’s website or reach it at NRSforu.com under “Tools and Calculators.” </a:t>
            </a:r>
          </a:p>
          <a:p>
            <a:pPr marL="0" indent="0" defTabSz="465751">
              <a:buFont typeface="Arial" panose="020B0604020202020204" pitchFamily="34" charset="0"/>
              <a:buNone/>
              <a:defRPr/>
            </a:pPr>
            <a:endParaRPr lang="en-US" dirty="0">
              <a:latin typeface="+mn-lt"/>
            </a:endParaRPr>
          </a:p>
          <a:p>
            <a:pPr marL="228600" indent="-228600" defTabSz="465751">
              <a:buFont typeface="Arial" panose="020B0604020202020204" pitchFamily="34" charset="0"/>
              <a:buChar char="•"/>
              <a:defRPr/>
            </a:pPr>
            <a:r>
              <a:rPr lang="en-US" dirty="0">
                <a:latin typeface="+mn-lt"/>
              </a:rPr>
              <a:t>This is a lot of information, so it’s very important to know that you don’t have to do this alone! You can talk to a Retirement Specialist or Personal Retirement Consultant for free, who can help you plan for retirement.</a:t>
            </a:r>
          </a:p>
          <a:p>
            <a:pPr defTabSz="465751">
              <a:defRPr/>
            </a:pPr>
            <a:endParaRPr lang="en-US" dirty="0">
              <a:latin typeface="+mn-lt"/>
            </a:endParaRPr>
          </a:p>
          <a:p>
            <a:pPr marL="171450" marR="0" lvl="0" indent="-17145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Finally, if you’re ready to dig deeper, we have an advanced “Women and Retirement” webinar. It goes more in-depth on topics like Social Security, taxes on retirement income and long-term care. </a:t>
            </a:r>
            <a:r>
              <a:rPr lang="en-US" baseline="0" dirty="0">
                <a:latin typeface="+mn-lt"/>
              </a:rPr>
              <a:t>Be sure to sign up by visiting NRSforu.com and clicking on “Webinars.” </a:t>
            </a:r>
          </a:p>
          <a:p>
            <a:pPr algn="l" rtl="0" fontAlgn="base"/>
            <a:endParaRPr lang="en-US" sz="1200" b="0" i="0" u="none" strike="noStrike" dirty="0">
              <a:solidFill>
                <a:srgbClr val="000000"/>
              </a:solidFill>
              <a:effectLst/>
              <a:latin typeface="+mn-lt"/>
            </a:endParaRPr>
          </a:p>
          <a:p>
            <a:pPr algn="l" rtl="0" fontAlgn="base"/>
            <a:endParaRPr lang="en-US" sz="1200" b="0" i="0" u="none" strike="noStrike" dirty="0">
              <a:solidFill>
                <a:srgbClr val="000000"/>
              </a:solidFill>
              <a:effectLst/>
              <a:latin typeface="+mn-lt"/>
            </a:endParaRPr>
          </a:p>
          <a:p>
            <a:pPr defTabSz="465751">
              <a:defRPr/>
            </a:pPr>
            <a:endParaRPr lang="en-US" dirty="0">
              <a:latin typeface="+mn-lt"/>
            </a:endParaRPr>
          </a:p>
          <a:p>
            <a:pPr defTabSz="465751">
              <a:defRPr/>
            </a:pPr>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33</a:t>
            </a:fld>
            <a:endParaRPr lang="en-US" dirty="0"/>
          </a:p>
        </p:txBody>
      </p:sp>
    </p:spTree>
    <p:extLst>
      <p:ext uri="{BB962C8B-B14F-4D97-AF65-F5344CB8AC3E}">
        <p14:creationId xmlns:p14="http://schemas.microsoft.com/office/powerpoint/2010/main" val="2121937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mn-lt"/>
              </a:rPr>
              <a:t>&lt;OPTIONAL – Applicable for Emerging Markets Keynote only&gt;</a:t>
            </a:r>
            <a:r>
              <a:rPr lang="en-US" sz="1200" b="0" i="0" dirty="0">
                <a:solidFill>
                  <a:srgbClr val="444444"/>
                </a:solidFill>
                <a:effectLst/>
                <a:latin typeface="+mn-lt"/>
              </a:rPr>
              <a:t>​</a:t>
            </a:r>
          </a:p>
          <a:p>
            <a:pPr algn="l" rtl="0" fontAlgn="base"/>
            <a:endParaRPr lang="en-US" b="0" i="0" dirty="0">
              <a:solidFill>
                <a:srgbClr val="444444"/>
              </a:solidFill>
              <a:effectLst/>
              <a:latin typeface="+mn-lt"/>
            </a:endParaRPr>
          </a:p>
          <a:p>
            <a:pPr defTabSz="465751">
              <a:defRPr/>
            </a:pPr>
            <a:r>
              <a:rPr lang="en-US" dirty="0">
                <a:latin typeface="+mn-lt"/>
              </a:rPr>
              <a:t>Here are some of the next steps you can take and how we can help with planning for your retirement.</a:t>
            </a:r>
          </a:p>
          <a:p>
            <a:pPr marL="228600" indent="-228600" defTabSz="465751">
              <a:buFont typeface="+mj-lt"/>
              <a:buAutoNum type="arabicPeriod"/>
              <a:defRPr/>
            </a:pPr>
            <a:endParaRPr lang="en-US" dirty="0">
              <a:latin typeface="+mn-lt"/>
            </a:endParaRPr>
          </a:p>
          <a:p>
            <a:pPr marL="228600" indent="-228600" defTabSz="465751">
              <a:buFont typeface="Arial" panose="020B0604020202020204" pitchFamily="34" charset="0"/>
              <a:buChar char="•"/>
              <a:defRPr/>
            </a:pPr>
            <a:r>
              <a:rPr lang="en-US" dirty="0">
                <a:latin typeface="+mn-lt"/>
              </a:rPr>
              <a:t>First, if you haven’t enrolled in your retirement savings plan yet, please make sure you enroll and take advantage of this important benefit. To enroll, visit &lt;&lt;nationwide.com/</a:t>
            </a:r>
            <a:r>
              <a:rPr lang="en-US" dirty="0" err="1">
                <a:latin typeface="+mn-lt"/>
              </a:rPr>
              <a:t>myretirement</a:t>
            </a:r>
            <a:r>
              <a:rPr lang="en-US" dirty="0">
                <a:latin typeface="+mn-lt"/>
              </a:rPr>
              <a:t> for Keynote participants OR nationwide.com/</a:t>
            </a:r>
            <a:r>
              <a:rPr lang="en-US" dirty="0" err="1">
                <a:latin typeface="+mn-lt"/>
              </a:rPr>
              <a:t>REALtirement</a:t>
            </a:r>
            <a:r>
              <a:rPr lang="en-US" dirty="0">
                <a:latin typeface="+mn-lt"/>
              </a:rPr>
              <a:t> for SS&amp;C participants.&gt;&gt;</a:t>
            </a:r>
          </a:p>
          <a:p>
            <a:pPr marL="228600" indent="-228600" defTabSz="465751">
              <a:buFont typeface="Arial" panose="020B0604020202020204" pitchFamily="34" charset="0"/>
              <a:buChar char="•"/>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Second, once you enroll and create an online account, log in to use your personalized retirement-planning tool My Interactive Retirement Planner(SM). It can help you determine how much to save for retirement and show how all your income sources, including Social Security, can be distributed to meet your needs. </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&lt;&lt;Optional: Don’t forget you can increase contributions to help bridge any gaps. It may not impact your paycheck as much as you think! Use the Paycheck Impact Calculator inside your account to see how different contributions might affect your take-home pay.&gt;&gt;</a:t>
            </a:r>
          </a:p>
          <a:p>
            <a:pPr marL="0" marR="0" lvl="0" indent="0" algn="l" defTabSz="46575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228600" indent="-228600" defTabSz="465751">
              <a:buFont typeface="Arial" panose="020B0604020202020204" pitchFamily="34" charset="0"/>
              <a:buChar char="•"/>
              <a:defRPr/>
            </a:pPr>
            <a:r>
              <a:rPr lang="en-US" dirty="0">
                <a:latin typeface="+mn-lt"/>
              </a:rPr>
              <a:t>This is a lot of information, so it’s very important to know that you don’t have to do this alone! You can talk to your financial professional, who can help you plan for retirement.</a:t>
            </a:r>
          </a:p>
          <a:p>
            <a:pPr defTabSz="465751">
              <a:defRPr/>
            </a:pPr>
            <a:endParaRPr lang="en-US" dirty="0">
              <a:latin typeface="+mn-lt"/>
            </a:endParaRPr>
          </a:p>
          <a:p>
            <a:pPr marL="171450" marR="0" lvl="0" indent="-17145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If you’re ready to dig deeper, we have an advanced “Women and Retirement” webinar. It goes more in-depth on topics like Social Security, taxes on retirement income and long-term care. </a:t>
            </a:r>
            <a:r>
              <a:rPr lang="en-US" baseline="0" dirty="0">
                <a:latin typeface="+mn-lt"/>
              </a:rPr>
              <a:t>Be sure to sign up by visiting </a:t>
            </a:r>
            <a:r>
              <a:rPr lang="en-US" sz="1200" b="1" dirty="0">
                <a:solidFill>
                  <a:srgbClr val="6ECFB2"/>
                </a:solidFill>
                <a:latin typeface="+mn-lt"/>
                <a:ea typeface="Arial" charset="0"/>
                <a:cs typeface="Arial" charset="0"/>
                <a:sym typeface="Calibri"/>
              </a:rPr>
              <a:t>nationwide.com/</a:t>
            </a:r>
            <a:r>
              <a:rPr lang="en-US" sz="1200" b="1" dirty="0" err="1">
                <a:solidFill>
                  <a:srgbClr val="6ECFB2"/>
                </a:solidFill>
                <a:latin typeface="+mn-lt"/>
                <a:ea typeface="Arial" charset="0"/>
                <a:cs typeface="Arial" charset="0"/>
                <a:sym typeface="Calibri"/>
              </a:rPr>
              <a:t>myretirement</a:t>
            </a:r>
            <a:r>
              <a:rPr lang="en-US" sz="1200" b="1" dirty="0">
                <a:solidFill>
                  <a:srgbClr val="6ECFB2"/>
                </a:solidFill>
                <a:latin typeface="+mn-lt"/>
                <a:ea typeface="Arial" charset="0"/>
                <a:cs typeface="Arial" charset="0"/>
                <a:sym typeface="Calibri"/>
              </a:rPr>
              <a:t> </a:t>
            </a:r>
            <a:r>
              <a:rPr lang="en-US" sz="1200" b="0" dirty="0">
                <a:solidFill>
                  <a:srgbClr val="6ECFB2"/>
                </a:solidFill>
                <a:latin typeface="+mn-lt"/>
                <a:ea typeface="Arial" charset="0"/>
                <a:cs typeface="Arial" charset="0"/>
                <a:sym typeface="Calibri"/>
              </a:rPr>
              <a:t>and clicking on “Webinars.” </a:t>
            </a:r>
            <a:endParaRPr lang="en-US" b="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34</a:t>
            </a:fld>
            <a:endParaRPr lang="en-US"/>
          </a:p>
        </p:txBody>
      </p:sp>
    </p:spTree>
    <p:extLst>
      <p:ext uri="{BB962C8B-B14F-4D97-AF65-F5344CB8AC3E}">
        <p14:creationId xmlns:p14="http://schemas.microsoft.com/office/powerpoint/2010/main" val="3530761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mn-lt"/>
              </a:rPr>
              <a:t>&lt;OPTIONAL – Applicable for Emerging Markets SS&amp;C only&gt;</a:t>
            </a:r>
            <a:r>
              <a:rPr lang="en-US" sz="1200" b="0" i="0" dirty="0">
                <a:solidFill>
                  <a:srgbClr val="444444"/>
                </a:solidFill>
                <a:effectLst/>
                <a:latin typeface="+mn-lt"/>
              </a:rPr>
              <a:t>​</a:t>
            </a:r>
            <a:endParaRPr lang="en-US" sz="1200" b="0" i="0" dirty="0">
              <a:solidFill>
                <a:srgbClr val="444444"/>
              </a:solidFill>
              <a:effectLst/>
              <a:latin typeface="+mn-lt"/>
              <a:cs typeface="Arial"/>
            </a:endParaRPr>
          </a:p>
          <a:p>
            <a:pPr algn="l" rtl="0" fontAlgn="base"/>
            <a:endParaRPr lang="en-US" b="0" i="0" dirty="0">
              <a:solidFill>
                <a:srgbClr val="444444"/>
              </a:solidFill>
              <a:effectLst/>
              <a:latin typeface="+mn-lt"/>
            </a:endParaRPr>
          </a:p>
          <a:p>
            <a:pPr defTabSz="465751">
              <a:defRPr/>
            </a:pPr>
            <a:r>
              <a:rPr lang="en-US" dirty="0">
                <a:latin typeface="+mn-lt"/>
              </a:rPr>
              <a:t>Here are some of the next steps you can take and how we can help with planning for your retirement.</a:t>
            </a:r>
            <a:endParaRPr lang="en-US" dirty="0">
              <a:latin typeface="+mn-lt"/>
              <a:ea typeface="Calibri"/>
              <a:cs typeface="Calibri"/>
            </a:endParaRPr>
          </a:p>
          <a:p>
            <a:pPr marL="228600" indent="-228600" defTabSz="465751">
              <a:buFont typeface="+mj-lt"/>
              <a:buAutoNum type="arabicPeriod"/>
              <a:defRPr/>
            </a:pPr>
            <a:endParaRPr lang="en-US" dirty="0">
              <a:latin typeface="+mn-lt"/>
            </a:endParaRPr>
          </a:p>
          <a:p>
            <a:pPr marL="228600" indent="-228600" defTabSz="465751">
              <a:buFont typeface="Arial" panose="020B0604020202020204" pitchFamily="34" charset="0"/>
              <a:buChar char="•"/>
              <a:defRPr/>
            </a:pPr>
            <a:r>
              <a:rPr lang="en-US" dirty="0">
                <a:latin typeface="+mn-lt"/>
              </a:rPr>
              <a:t>First, if you haven’t enrolled in your retirement savings plan yet, please make sure you enroll and take advantage of this important benefit. To enroll, visit &lt;&lt;nationwide.com/</a:t>
            </a:r>
            <a:r>
              <a:rPr lang="en-US" dirty="0" err="1">
                <a:latin typeface="+mn-lt"/>
              </a:rPr>
              <a:t>myretirement</a:t>
            </a:r>
            <a:r>
              <a:rPr lang="en-US" dirty="0">
                <a:latin typeface="+mn-lt"/>
              </a:rPr>
              <a:t> for Keynote participants OR nationwide.com/</a:t>
            </a:r>
            <a:r>
              <a:rPr lang="en-US" dirty="0" err="1">
                <a:latin typeface="+mn-lt"/>
              </a:rPr>
              <a:t>REALtirement</a:t>
            </a:r>
            <a:r>
              <a:rPr lang="en-US" dirty="0">
                <a:latin typeface="+mn-lt"/>
              </a:rPr>
              <a:t> for SS&amp;C participants.&gt;&gt;</a:t>
            </a:r>
            <a:endParaRPr lang="en-US" dirty="0">
              <a:latin typeface="+mn-lt"/>
              <a:ea typeface="Calibri"/>
              <a:cs typeface="Calibri"/>
            </a:endParaRPr>
          </a:p>
          <a:p>
            <a:pPr marL="228600" indent="-228600" defTabSz="465751">
              <a:buFont typeface="Arial" panose="020B0604020202020204" pitchFamily="34" charset="0"/>
              <a:buChar char="•"/>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Second, once you enroll and create an online account, log in to use your personalized retirement-planning tool &lt;&lt;My Interactive Retirement Planner(SM) for Keynote participants OR My Retirement Goals for SS&amp;C participants.&gt;&gt; It can help you determine how much to save for retirement and show how all your income sources, including Social Security, can be distributed to meet your needs. </a:t>
            </a:r>
            <a:endParaRPr lang="en-US" dirty="0">
              <a:latin typeface="+mn-lt"/>
              <a:ea typeface="Calibri"/>
              <a:cs typeface="Calibri"/>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&lt;&lt;Optional: Don’t forget you can increase contributions to help bridge any gaps. It may not impact your paycheck as much as you think! Use the Paycheck Impact Calculator inside your account to see how different contributions might affect your take-home pay.&gt;&gt;</a:t>
            </a:r>
            <a:endParaRPr lang="en-US" dirty="0">
              <a:latin typeface="+mn-lt"/>
              <a:ea typeface="Calibri"/>
              <a:cs typeface="Calibri"/>
            </a:endParaRPr>
          </a:p>
          <a:p>
            <a:pPr marL="0" marR="0" lvl="0" indent="0" algn="l" defTabSz="46575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228600" indent="-228600" defTabSz="465751">
              <a:buFont typeface="Arial" panose="020B0604020202020204" pitchFamily="34" charset="0"/>
              <a:buChar char="•"/>
              <a:defRPr/>
            </a:pPr>
            <a:r>
              <a:rPr lang="en-US" dirty="0">
                <a:latin typeface="+mn-lt"/>
              </a:rPr>
              <a:t>This is a lot of information, so it’s very important to know that you don’t have to do this alone! You can talk to your financial professional, who can help you plan for retirement.</a:t>
            </a:r>
            <a:endParaRPr lang="en-US" dirty="0">
              <a:latin typeface="+mn-lt"/>
              <a:ea typeface="Calibri"/>
              <a:cs typeface="Calibri"/>
            </a:endParaRPr>
          </a:p>
          <a:p>
            <a:pPr defTabSz="465751">
              <a:defRPr/>
            </a:pPr>
            <a:endParaRPr lang="en-US" dirty="0">
              <a:latin typeface="+mn-lt"/>
            </a:endParaRPr>
          </a:p>
          <a:p>
            <a:pPr marL="171450" indent="-171450" defTabSz="465751">
              <a:buFont typeface="Arial" panose="020B0604020202020204" pitchFamily="34" charset="0"/>
              <a:buChar char="•"/>
              <a:defRPr/>
            </a:pPr>
            <a:r>
              <a:rPr lang="en-US" dirty="0">
                <a:latin typeface="+mn-lt"/>
              </a:rPr>
              <a:t>If you’re ready to dig deeper, we have an advanced “Women and Retirement” webinar. It goes more in-depth on topics like Social Security, taxes on retirement income and long-term care. </a:t>
            </a:r>
            <a:r>
              <a:rPr lang="en-US" baseline="0" dirty="0">
                <a:latin typeface="+mn-lt"/>
              </a:rPr>
              <a:t>Be sure to sign up by visiting </a:t>
            </a:r>
            <a:r>
              <a:rPr lang="en-US" sz="1200" b="1" dirty="0">
                <a:solidFill>
                  <a:srgbClr val="6ECFB2"/>
                </a:solidFill>
                <a:latin typeface="+mn-lt"/>
                <a:ea typeface="Arial" charset="0"/>
                <a:cs typeface="Arial"/>
                <a:sym typeface="Calibri"/>
              </a:rPr>
              <a:t>nationwide.com/</a:t>
            </a:r>
            <a:r>
              <a:rPr lang="en-US" sz="1200" b="1" dirty="0" err="1">
                <a:solidFill>
                  <a:srgbClr val="6ECFB2"/>
                </a:solidFill>
                <a:latin typeface="+mn-lt"/>
                <a:ea typeface="Arial" charset="0"/>
                <a:cs typeface="Arial"/>
                <a:sym typeface="Calibri"/>
              </a:rPr>
              <a:t>REALtirement</a:t>
            </a:r>
            <a:r>
              <a:rPr lang="en-US" sz="1200" b="1" dirty="0">
                <a:solidFill>
                  <a:srgbClr val="6ECFB2"/>
                </a:solidFill>
                <a:latin typeface="+mn-lt"/>
                <a:ea typeface="Arial" charset="0"/>
                <a:cs typeface="Arial"/>
                <a:sym typeface="Calibri"/>
              </a:rPr>
              <a:t>.</a:t>
            </a:r>
            <a:r>
              <a:rPr lang="en-US" b="1" dirty="0">
                <a:solidFill>
                  <a:srgbClr val="6ECFB2"/>
                </a:solidFill>
                <a:latin typeface="+mn-lt"/>
                <a:ea typeface="Arial" charset="0"/>
                <a:cs typeface="Arial"/>
                <a:sym typeface="Calibri"/>
              </a:rPr>
              <a:t> </a:t>
            </a:r>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35</a:t>
            </a:fld>
            <a:endParaRPr lang="en-US"/>
          </a:p>
        </p:txBody>
      </p:sp>
    </p:spTree>
    <p:extLst>
      <p:ext uri="{BB962C8B-B14F-4D97-AF65-F5344CB8AC3E}">
        <p14:creationId xmlns:p14="http://schemas.microsoft.com/office/powerpoint/2010/main" val="683373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493776" y="3167380"/>
            <a:ext cx="5870448" cy="5405120"/>
          </a:xfrm>
          <a:prstGeom prst="rect">
            <a:avLst/>
          </a:prstGeom>
        </p:spPr>
        <p:txBody>
          <a:bodyPr/>
          <a:lstStyle/>
          <a:p>
            <a:r>
              <a:rPr lang="en-US" sz="1200" b="0" i="0" dirty="0">
                <a:solidFill>
                  <a:srgbClr val="000000"/>
                </a:solidFill>
                <a:effectLst/>
                <a:latin typeface="+mn-lt"/>
                <a:cs typeface="Arial"/>
              </a:rPr>
              <a:t>That was a lot of information. Do you have any questions?</a:t>
            </a:r>
            <a:r>
              <a:rPr lang="en-US" sz="1200" dirty="0">
                <a:solidFill>
                  <a:srgbClr val="000000"/>
                </a:solidFill>
                <a:latin typeface="+mn-lt"/>
                <a:cs typeface="Arial"/>
              </a:rPr>
              <a:t> </a:t>
            </a:r>
            <a:endParaRPr lang="en-US" sz="1200" b="0" i="0" dirty="0">
              <a:solidFill>
                <a:srgbClr val="000000"/>
              </a:solidFill>
              <a:effectLst/>
              <a:latin typeface="+mn-lt"/>
              <a:cs typeface="Arial"/>
            </a:endParaRPr>
          </a:p>
          <a:p>
            <a:endParaRPr lang="en-US" sz="1200" b="0" i="0" dirty="0">
              <a:solidFill>
                <a:srgbClr val="000000"/>
              </a:solidFill>
              <a:effectLst/>
              <a:latin typeface="+mn-lt"/>
            </a:endParaRPr>
          </a:p>
          <a:p>
            <a:r>
              <a:rPr lang="en-US" sz="1200" b="0" i="0" dirty="0">
                <a:solidFill>
                  <a:srgbClr val="000000"/>
                </a:solidFill>
                <a:effectLst/>
                <a:latin typeface="+mn-lt"/>
                <a:cs typeface="Arial"/>
              </a:rPr>
              <a:t>Remember, you can always meet with &lt;&lt;a Retirement Specialist or financial planner&gt;&gt; to help you along the way.</a:t>
            </a:r>
            <a:r>
              <a:rPr lang="en-US" sz="1200" dirty="0">
                <a:solidFill>
                  <a:srgbClr val="000000"/>
                </a:solidFill>
                <a:latin typeface="+mn-lt"/>
                <a:cs typeface="Arial"/>
              </a:rPr>
              <a:t> </a:t>
            </a:r>
            <a:endParaRPr lang="en-US" sz="1200" b="0" i="0" dirty="0">
              <a:solidFill>
                <a:srgbClr val="000000"/>
              </a:solidFill>
              <a:effectLst/>
              <a:latin typeface="+mn-lt"/>
              <a:cs typeface="Arial"/>
            </a:endParaRPr>
          </a:p>
        </p:txBody>
      </p:sp>
    </p:spTree>
    <p:extLst>
      <p:ext uri="{BB962C8B-B14F-4D97-AF65-F5344CB8AC3E}">
        <p14:creationId xmlns:p14="http://schemas.microsoft.com/office/powerpoint/2010/main" val="1292735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53156"/>
            <a:ext cx="5818124" cy="5405120"/>
          </a:xfrm>
          <a:prstGeom prst="rect">
            <a:avLst/>
          </a:prstGeom>
        </p:spPr>
        <p:txBody>
          <a:bodyPr/>
          <a:lstStyle/>
          <a:p>
            <a:pPr algn="l" rtl="0" fontAlgn="base"/>
            <a:r>
              <a:rPr lang="en-US" sz="1200" b="0" i="0" u="none" strike="noStrike" dirty="0">
                <a:solidFill>
                  <a:srgbClr val="000000"/>
                </a:solidFill>
                <a:effectLst/>
                <a:latin typeface="+mn-lt"/>
                <a:cs typeface="Arial"/>
              </a:rPr>
              <a:t>&lt;OPTIONAL – Applicable for Public &amp; Institutional sector participants only&gt;</a:t>
            </a:r>
            <a:r>
              <a:rPr lang="en-US" sz="1200" b="0" i="0" dirty="0">
                <a:solidFill>
                  <a:srgbClr val="444444"/>
                </a:solidFill>
                <a:effectLst/>
                <a:latin typeface="+mn-lt"/>
                <a:cs typeface="Arial"/>
              </a:rPr>
              <a:t>​</a:t>
            </a:r>
          </a:p>
          <a:p>
            <a:pPr algn="l" rtl="0" fontAlgn="base"/>
            <a:r>
              <a:rPr lang="en-US" sz="1200" b="0" i="0" dirty="0">
                <a:solidFill>
                  <a:srgbClr val="444444"/>
                </a:solidFill>
                <a:effectLst/>
                <a:latin typeface="+mn-lt"/>
                <a:cs typeface="Arial"/>
              </a:rPr>
              <a:t>​</a:t>
            </a:r>
          </a:p>
          <a:p>
            <a:pPr algn="l" rtl="0" fontAlgn="base"/>
            <a:r>
              <a:rPr lang="en-US" sz="1200" b="0" i="0" u="none" strike="noStrike" dirty="0">
                <a:solidFill>
                  <a:srgbClr val="000000"/>
                </a:solidFill>
                <a:effectLst/>
                <a:latin typeface="+mn-lt"/>
                <a:cs typeface="Arial"/>
              </a:rPr>
              <a:t>Thanks for your time today.</a:t>
            </a:r>
            <a:r>
              <a:rPr lang="en-US" sz="1200" b="0" i="0" dirty="0">
                <a:solidFill>
                  <a:srgbClr val="444444"/>
                </a:solidFill>
                <a:effectLst/>
                <a:latin typeface="+mn-lt"/>
                <a:cs typeface="Arial"/>
              </a:rPr>
              <a:t>​</a:t>
            </a:r>
          </a:p>
          <a:p>
            <a:pPr algn="l" rtl="0" fontAlgn="base"/>
            <a:r>
              <a:rPr lang="en-US" sz="1200" b="0" i="0" dirty="0">
                <a:solidFill>
                  <a:srgbClr val="444444"/>
                </a:solidFill>
                <a:effectLst/>
                <a:latin typeface="+mn-lt"/>
                <a:cs typeface="Arial"/>
              </a:rPr>
              <a:t>​</a:t>
            </a:r>
          </a:p>
          <a:p>
            <a:pPr algn="l" rtl="0" fontAlgn="base"/>
            <a:r>
              <a:rPr lang="en-US" sz="1200" b="0" i="0" u="none" strike="noStrike" dirty="0">
                <a:solidFill>
                  <a:srgbClr val="000000"/>
                </a:solidFill>
                <a:effectLst/>
                <a:latin typeface="+mn-lt"/>
                <a:cs typeface="Arial"/>
              </a:rPr>
              <a:t>Here is my information again, in case you want to reach me to provide help on anything we covered today.  </a:t>
            </a:r>
            <a:r>
              <a:rPr lang="en-US" sz="1200" b="0" i="0" dirty="0">
                <a:solidFill>
                  <a:srgbClr val="444444"/>
                </a:solidFill>
                <a:effectLst/>
                <a:latin typeface="+mn-lt"/>
                <a:cs typeface="Arial"/>
              </a:rPr>
              <a:t>​</a:t>
            </a:r>
          </a:p>
          <a:p>
            <a:pPr algn="l" rtl="0" fontAlgn="base"/>
            <a:r>
              <a:rPr lang="en-US" sz="1200" b="0" i="0" dirty="0">
                <a:solidFill>
                  <a:srgbClr val="444444"/>
                </a:solidFill>
                <a:effectLst/>
                <a:latin typeface="+mn-lt"/>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cs typeface="Arial"/>
              </a:rPr>
              <a:t>You can start your enrollment or access your account at </a:t>
            </a:r>
            <a:r>
              <a:rPr lang="en-US" sz="1200" b="1" i="0" u="none" strike="noStrike" dirty="0">
                <a:solidFill>
                  <a:srgbClr val="000000"/>
                </a:solidFill>
                <a:effectLst/>
                <a:latin typeface="+mn-lt"/>
                <a:cs typeface="Arial"/>
              </a:rPr>
              <a:t>NRSforU.com</a:t>
            </a:r>
            <a:r>
              <a:rPr lang="en-US" sz="1200" b="0" i="0" u="none" strike="noStrike" dirty="0">
                <a:solidFill>
                  <a:srgbClr val="000000"/>
                </a:solidFill>
                <a:effectLst/>
                <a:latin typeface="+mn-lt"/>
                <a:cs typeface="Arial"/>
              </a:rPr>
              <a:t>. And the phone number is where you can also call to get help with enrollment or with any questions you may have.</a:t>
            </a:r>
            <a:endParaRPr lang="en-US" sz="1200" b="0" i="0" dirty="0">
              <a:solidFill>
                <a:srgbClr val="444444"/>
              </a:solidFill>
              <a:effectLst/>
              <a:latin typeface="+mn-lt"/>
              <a:cs typeface="Arial"/>
            </a:endParaRPr>
          </a:p>
        </p:txBody>
      </p:sp>
    </p:spTree>
    <p:extLst>
      <p:ext uri="{BB962C8B-B14F-4D97-AF65-F5344CB8AC3E}">
        <p14:creationId xmlns:p14="http://schemas.microsoft.com/office/powerpoint/2010/main" val="1239250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67380"/>
            <a:ext cx="5946140" cy="5405120"/>
          </a:xfrm>
          <a:prstGeom prst="rect">
            <a:avLst/>
          </a:prstGeom>
        </p:spPr>
        <p:txBody>
          <a:bodyPr/>
          <a:lstStyle/>
          <a:p>
            <a:pPr algn="l" rtl="0" fontAlgn="base"/>
            <a:r>
              <a:rPr lang="en-US" sz="1200" b="0" i="0" u="none" strike="noStrike" dirty="0">
                <a:solidFill>
                  <a:srgbClr val="000000"/>
                </a:solidFill>
                <a:effectLst/>
                <a:latin typeface="+mn-lt"/>
                <a:cs typeface="Arial"/>
              </a:rPr>
              <a:t>&lt;OPTIONAL – Applicable for Emerging Markets sector KEYNOTE participants only&gt;</a:t>
            </a:r>
            <a:r>
              <a:rPr lang="en-US" sz="1200" b="0" i="0" dirty="0">
                <a:solidFill>
                  <a:srgbClr val="444444"/>
                </a:solidFill>
                <a:effectLst/>
                <a:latin typeface="+mn-lt"/>
                <a:cs typeface="Arial"/>
              </a:rPr>
              <a:t>​</a:t>
            </a:r>
          </a:p>
          <a:p>
            <a:pPr algn="l" rtl="0" fontAlgn="base"/>
            <a:r>
              <a:rPr lang="en-US" sz="1200" b="0" i="0" dirty="0">
                <a:solidFill>
                  <a:srgbClr val="444444"/>
                </a:solidFill>
                <a:effectLst/>
                <a:latin typeface="+mn-lt"/>
                <a:cs typeface="Arial"/>
              </a:rPr>
              <a:t>​</a:t>
            </a:r>
          </a:p>
          <a:p>
            <a:pPr algn="l" rtl="0" fontAlgn="base"/>
            <a:r>
              <a:rPr lang="en-US" sz="1200" b="0" i="0" u="none" strike="noStrike" dirty="0">
                <a:solidFill>
                  <a:srgbClr val="000000"/>
                </a:solidFill>
                <a:effectLst/>
                <a:latin typeface="+mn-lt"/>
                <a:cs typeface="Arial"/>
              </a:rPr>
              <a:t>Thanks for your time today.</a:t>
            </a:r>
            <a:r>
              <a:rPr lang="en-US" sz="1200" b="0" i="0" dirty="0">
                <a:solidFill>
                  <a:srgbClr val="444444"/>
                </a:solidFill>
                <a:effectLst/>
                <a:latin typeface="+mn-lt"/>
                <a:cs typeface="Arial"/>
              </a:rPr>
              <a:t>​</a:t>
            </a:r>
          </a:p>
          <a:p>
            <a:pPr algn="l" rtl="0" fontAlgn="base"/>
            <a:r>
              <a:rPr lang="en-US" sz="1200" b="0" i="0" dirty="0">
                <a:solidFill>
                  <a:srgbClr val="444444"/>
                </a:solidFill>
                <a:effectLst/>
                <a:latin typeface="+mn-lt"/>
                <a:cs typeface="Arial"/>
              </a:rPr>
              <a:t>​</a:t>
            </a:r>
          </a:p>
          <a:p>
            <a:pPr algn="l" rtl="0" fontAlgn="base"/>
            <a:r>
              <a:rPr lang="en-US" sz="1200" b="0" i="0" u="none" strike="noStrike" dirty="0">
                <a:solidFill>
                  <a:srgbClr val="000000"/>
                </a:solidFill>
                <a:effectLst/>
                <a:latin typeface="+mn-lt"/>
                <a:cs typeface="Arial"/>
              </a:rPr>
              <a:t>I’ll leave you with the important website where you can start your enrollment or access your account at </a:t>
            </a:r>
            <a:r>
              <a:rPr lang="en-US" sz="1200" b="1" i="0" u="none" strike="noStrike" dirty="0">
                <a:solidFill>
                  <a:srgbClr val="000000"/>
                </a:solidFill>
                <a:effectLst/>
                <a:latin typeface="+mn-lt"/>
                <a:cs typeface="Arial"/>
              </a:rPr>
              <a:t>nationwide.com/</a:t>
            </a:r>
            <a:r>
              <a:rPr lang="en-US" sz="1200" b="1" i="0" u="none" strike="noStrike" dirty="0" err="1">
                <a:solidFill>
                  <a:srgbClr val="000000"/>
                </a:solidFill>
                <a:effectLst/>
                <a:latin typeface="+mn-lt"/>
                <a:cs typeface="Arial"/>
              </a:rPr>
              <a:t>myretirement</a:t>
            </a:r>
            <a:r>
              <a:rPr lang="en-US" sz="1200" b="1" i="0" u="none" strike="noStrike" dirty="0">
                <a:solidFill>
                  <a:srgbClr val="000000"/>
                </a:solidFill>
                <a:effectLst/>
                <a:latin typeface="+mn-lt"/>
                <a:cs typeface="Arial"/>
              </a:rPr>
              <a:t>.</a:t>
            </a:r>
            <a:r>
              <a:rPr lang="en-US" sz="1200" b="0" i="0" u="none" strike="noStrike" dirty="0">
                <a:solidFill>
                  <a:srgbClr val="000000"/>
                </a:solidFill>
                <a:effectLst/>
                <a:latin typeface="+mn-lt"/>
                <a:cs typeface="Arial"/>
              </a:rPr>
              <a:t> And the phone number is where you can also call to get help with enrollment or with any questions you may have.</a:t>
            </a:r>
          </a:p>
        </p:txBody>
      </p:sp>
    </p:spTree>
    <p:extLst>
      <p:ext uri="{BB962C8B-B14F-4D97-AF65-F5344CB8AC3E}">
        <p14:creationId xmlns:p14="http://schemas.microsoft.com/office/powerpoint/2010/main" val="3871874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73985"/>
            <a:ext cx="5844540" cy="5405120"/>
          </a:xfrm>
          <a:prstGeom prst="rect">
            <a:avLst/>
          </a:prstGeom>
        </p:spPr>
        <p:txBody>
          <a:bodyPr/>
          <a:lstStyle/>
          <a:p>
            <a:pPr algn="l" rtl="0" fontAlgn="base"/>
            <a:r>
              <a:rPr lang="en-US" sz="1200" b="0" i="0" u="none" strike="noStrike" dirty="0">
                <a:solidFill>
                  <a:srgbClr val="000000"/>
                </a:solidFill>
                <a:effectLst/>
                <a:latin typeface="+mn-lt"/>
              </a:rPr>
              <a:t>&lt;OPTIONAL – Applicable for Emerging Markets sector SS&amp;C participants only&gt;</a:t>
            </a:r>
            <a:r>
              <a:rPr lang="en-US" sz="1200" b="0" i="0" dirty="0">
                <a:solidFill>
                  <a:srgbClr val="444444"/>
                </a:solidFill>
                <a:effectLst/>
                <a:latin typeface="+mn-lt"/>
              </a:rPr>
              <a:t>​</a:t>
            </a:r>
          </a:p>
          <a:p>
            <a:pPr algn="l" rtl="0" fontAlgn="base"/>
            <a:r>
              <a:rPr lang="en-US" sz="1200" b="0" i="0" dirty="0">
                <a:solidFill>
                  <a:srgbClr val="444444"/>
                </a:solidFill>
                <a:effectLst/>
                <a:latin typeface="+mn-lt"/>
              </a:rPr>
              <a:t>​</a:t>
            </a:r>
          </a:p>
          <a:p>
            <a:pPr algn="l" rtl="0" fontAlgn="base"/>
            <a:r>
              <a:rPr lang="en-US" sz="1200" b="0" i="0" u="none" strike="noStrike" dirty="0">
                <a:solidFill>
                  <a:srgbClr val="000000"/>
                </a:solidFill>
                <a:effectLst/>
                <a:latin typeface="+mn-lt"/>
              </a:rPr>
              <a:t>Thanks for your time today.</a:t>
            </a:r>
            <a:r>
              <a:rPr lang="en-US" sz="1200" b="0" i="0" dirty="0">
                <a:solidFill>
                  <a:srgbClr val="444444"/>
                </a:solidFill>
                <a:effectLst/>
                <a:latin typeface="+mn-lt"/>
              </a:rPr>
              <a:t>​</a:t>
            </a:r>
          </a:p>
          <a:p>
            <a:pPr algn="l" rtl="0" fontAlgn="base"/>
            <a:r>
              <a:rPr lang="en-US" sz="1200" b="0" i="0" dirty="0">
                <a:solidFill>
                  <a:srgbClr val="444444"/>
                </a:solidFill>
                <a:effectLst/>
                <a:latin typeface="+mn-lt"/>
              </a:rPr>
              <a:t>​</a:t>
            </a:r>
          </a:p>
          <a:p>
            <a:pPr algn="l" rtl="0" fontAlgn="base"/>
            <a:r>
              <a:rPr lang="en-US" sz="1200" b="0" i="0" u="none" strike="noStrike" dirty="0">
                <a:solidFill>
                  <a:srgbClr val="000000"/>
                </a:solidFill>
                <a:effectLst/>
                <a:latin typeface="+mn-lt"/>
              </a:rPr>
              <a:t>I’ll leave you with the important website where you can start your enrollment or access your account at </a:t>
            </a:r>
            <a:r>
              <a:rPr lang="en-US" sz="1200" b="1" i="0" u="none" strike="noStrike" dirty="0" err="1">
                <a:solidFill>
                  <a:srgbClr val="000000"/>
                </a:solidFill>
                <a:effectLst/>
                <a:latin typeface="+mn-lt"/>
              </a:rPr>
              <a:t>nationwide.com</a:t>
            </a:r>
            <a:r>
              <a:rPr lang="en-US" sz="1200" b="1" i="0" u="none" strike="noStrike" dirty="0">
                <a:solidFill>
                  <a:srgbClr val="000000"/>
                </a:solidFill>
                <a:effectLst/>
                <a:latin typeface="+mn-lt"/>
              </a:rPr>
              <a:t>/</a:t>
            </a:r>
            <a:r>
              <a:rPr lang="en-US" sz="1200" b="1" i="0" u="none" strike="noStrike" dirty="0" err="1">
                <a:solidFill>
                  <a:srgbClr val="000000"/>
                </a:solidFill>
                <a:effectLst/>
                <a:latin typeface="+mn-lt"/>
              </a:rPr>
              <a:t>REALtirement</a:t>
            </a:r>
            <a:r>
              <a:rPr lang="en-US" sz="1200" b="1" i="0" u="none" strike="noStrike" dirty="0">
                <a:solidFill>
                  <a:srgbClr val="000000"/>
                </a:solidFill>
                <a:effectLst/>
                <a:latin typeface="+mn-lt"/>
              </a:rPr>
              <a:t>.</a:t>
            </a:r>
            <a:r>
              <a:rPr lang="en-US" sz="1200" b="0" i="0" u="none" strike="noStrike" dirty="0">
                <a:solidFill>
                  <a:srgbClr val="000000"/>
                </a:solidFill>
                <a:effectLst/>
                <a:latin typeface="+mn-lt"/>
              </a:rPr>
              <a:t> And the phone number is where you can also call to get help with enrollment or with any questions you may have.</a:t>
            </a:r>
            <a:endParaRPr lang="en-US" sz="1200" b="0" i="0" dirty="0">
              <a:solidFill>
                <a:srgbClr val="444444"/>
              </a:solidFill>
              <a:effectLst/>
              <a:latin typeface="+mn-lt"/>
            </a:endParaRPr>
          </a:p>
        </p:txBody>
      </p:sp>
    </p:spTree>
    <p:extLst>
      <p:ext uri="{BB962C8B-B14F-4D97-AF65-F5344CB8AC3E}">
        <p14:creationId xmlns:p14="http://schemas.microsoft.com/office/powerpoint/2010/main" val="212516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3688"/>
            <a:ext cx="4800600" cy="2700337"/>
          </a:xfrm>
        </p:spPr>
      </p:sp>
      <p:sp>
        <p:nvSpPr>
          <p:cNvPr id="3" name="Notes Placeholder 2"/>
          <p:cNvSpPr>
            <a:spLocks noGrp="1"/>
          </p:cNvSpPr>
          <p:nvPr>
            <p:ph type="body" idx="1"/>
          </p:nvPr>
        </p:nvSpPr>
        <p:spPr>
          <a:xfrm>
            <a:off x="314960" y="3158172"/>
            <a:ext cx="6207759" cy="5600700"/>
          </a:xfrm>
          <a:prstGeom prst="rect">
            <a:avLst/>
          </a:prstGeom>
        </p:spPr>
        <p:txBody>
          <a:bodyPr/>
          <a:lstStyle/>
          <a:p>
            <a:pPr algn="l" rtl="0" fontAlgn="base"/>
            <a:r>
              <a:rPr lang="en-US" sz="1200" b="0" i="0" u="none" strike="noStrike" dirty="0">
                <a:solidFill>
                  <a:srgbClr val="000000"/>
                </a:solidFill>
                <a:effectLst/>
                <a:latin typeface="+mn-lt"/>
              </a:rPr>
              <a:t>&lt;OPTIONAL PAGE – May be removed if not needed&gt;</a:t>
            </a:r>
            <a:r>
              <a:rPr lang="en-US" sz="1200" b="0" i="0" dirty="0">
                <a:solidFill>
                  <a:srgbClr val="444444"/>
                </a:solidFill>
                <a:effectLst/>
                <a:latin typeface="+mn-lt"/>
              </a:rPr>
              <a:t>​</a:t>
            </a:r>
          </a:p>
          <a:p>
            <a:pPr algn="l" rtl="0" fontAlgn="base"/>
            <a:r>
              <a:rPr lang="en-US" sz="1200" b="0" i="0" dirty="0">
                <a:solidFill>
                  <a:srgbClr val="444444"/>
                </a:solidFill>
                <a:effectLst/>
                <a:latin typeface="+mn-lt"/>
              </a:rPr>
              <a:t>​</a:t>
            </a:r>
          </a:p>
          <a:p>
            <a:pPr algn="l" rtl="0" fontAlgn="base"/>
            <a:r>
              <a:rPr lang="en-US" sz="1200" b="0" i="0" u="none" strike="noStrike" dirty="0">
                <a:solidFill>
                  <a:srgbClr val="000000"/>
                </a:solidFill>
                <a:effectLst/>
                <a:latin typeface="+mn-lt"/>
              </a:rPr>
              <a:t>I’m &lt;NAME&gt; and I’m a &lt;TITLE&gt; at Nationwide. Nationwide is the recordkeeper for your company’s employer-sponsored retirement plan. </a:t>
            </a:r>
            <a:r>
              <a:rPr lang="en-US" sz="1200" b="0" i="0" dirty="0">
                <a:solidFill>
                  <a:srgbClr val="444444"/>
                </a:solidFill>
                <a:effectLst/>
                <a:latin typeface="+mn-lt"/>
              </a:rPr>
              <a:t>​</a:t>
            </a:r>
          </a:p>
          <a:p>
            <a:pPr algn="l" rtl="0" fontAlgn="base"/>
            <a:r>
              <a:rPr lang="en-US" sz="1200" b="0" i="0" dirty="0">
                <a:solidFill>
                  <a:srgbClr val="444444"/>
                </a:solidFill>
                <a:effectLst/>
                <a:latin typeface="+mn-lt"/>
              </a:rPr>
              <a:t>​</a:t>
            </a:r>
          </a:p>
          <a:p>
            <a:pPr algn="l" rtl="0" fontAlgn="base"/>
            <a:r>
              <a:rPr lang="en-US" sz="1200" b="0" i="0" u="none" strike="noStrike" dirty="0">
                <a:solidFill>
                  <a:srgbClr val="000000"/>
                </a:solidFill>
                <a:effectLst/>
                <a:latin typeface="+mn-lt"/>
              </a:rPr>
              <a:t>We’ve grown from a small mutual auto insurance company to one of the largest insurance and financial services companies in the world. Our mission has never been clearer: to protect people, businesses and futures with extraordinary care. And that’s why we’re here today.</a:t>
            </a:r>
            <a:r>
              <a:rPr lang="en-US" sz="1200" b="0" i="0" dirty="0">
                <a:solidFill>
                  <a:srgbClr val="444444"/>
                </a:solidFill>
                <a:effectLst/>
                <a:latin typeface="+mn-lt"/>
              </a:rPr>
              <a:t>​</a:t>
            </a:r>
          </a:p>
        </p:txBody>
      </p:sp>
    </p:spTree>
    <p:extLst>
      <p:ext uri="{BB962C8B-B14F-4D97-AF65-F5344CB8AC3E}">
        <p14:creationId xmlns:p14="http://schemas.microsoft.com/office/powerpoint/2010/main" val="231901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0513"/>
            <a:ext cx="4800600" cy="2700337"/>
          </a:xfrm>
        </p:spPr>
      </p:sp>
      <p:sp>
        <p:nvSpPr>
          <p:cNvPr id="3" name="Notes Placeholder 2"/>
          <p:cNvSpPr>
            <a:spLocks noGrp="1"/>
          </p:cNvSpPr>
          <p:nvPr>
            <p:ph type="body" idx="1"/>
          </p:nvPr>
        </p:nvSpPr>
        <p:spPr>
          <a:xfrm>
            <a:off x="294640" y="3152103"/>
            <a:ext cx="6197600" cy="5652833"/>
          </a:xfrm>
        </p:spPr>
        <p:txBody>
          <a:bodyPr/>
          <a:lstStyle/>
          <a:p>
            <a:pPr algn="l" rtl="0" fontAlgn="base"/>
            <a:r>
              <a:rPr lang="en-US" sz="1200" b="0" i="0" u="none" strike="noStrike" dirty="0">
                <a:solidFill>
                  <a:srgbClr val="000000"/>
                </a:solidFill>
                <a:effectLst/>
                <a:latin typeface="+mn-lt"/>
              </a:rPr>
              <a:t>&lt;OPTIONAL PAGE – May be removed if not needed&gt;</a:t>
            </a:r>
            <a:r>
              <a:rPr lang="en-US" sz="1200" b="0" i="0" dirty="0">
                <a:solidFill>
                  <a:srgbClr val="444444"/>
                </a:solidFill>
                <a:effectLst/>
                <a:latin typeface="+mn-lt"/>
              </a:rPr>
              <a:t>​</a:t>
            </a:r>
          </a:p>
          <a:p>
            <a:pPr algn="l" rtl="0" fontAlgn="base"/>
            <a:r>
              <a:rPr lang="en-US" sz="1200" b="0" i="0" dirty="0">
                <a:solidFill>
                  <a:srgbClr val="444444"/>
                </a:solidFill>
                <a:effectLst/>
                <a:latin typeface="+mn-lt"/>
              </a:rPr>
              <a:t>​</a:t>
            </a:r>
          </a:p>
          <a:p>
            <a:pPr algn="l" rtl="0" fontAlgn="base"/>
            <a:r>
              <a:rPr lang="en-US" sz="1200" b="0" i="0" u="none" strike="noStrike" dirty="0">
                <a:solidFill>
                  <a:srgbClr val="000000"/>
                </a:solidFill>
                <a:effectLst/>
                <a:latin typeface="+mn-lt"/>
              </a:rPr>
              <a:t>I’m &lt;NAME&gt; and I’m a &lt;TITLE&gt; at &lt;FIRM&gt;. </a:t>
            </a:r>
            <a:r>
              <a:rPr lang="en-US" sz="1200" b="0" i="0" dirty="0">
                <a:solidFill>
                  <a:srgbClr val="444444"/>
                </a:solidFill>
                <a:effectLst/>
                <a:latin typeface="+mn-lt"/>
              </a:rPr>
              <a:t>​</a:t>
            </a:r>
          </a:p>
          <a:p>
            <a:pPr algn="l" rtl="0" fontAlgn="base"/>
            <a:r>
              <a:rPr lang="en-US" sz="1200" b="0" i="0" dirty="0">
                <a:solidFill>
                  <a:srgbClr val="444444"/>
                </a:solidFill>
                <a:effectLst/>
                <a:latin typeface="+mn-lt"/>
              </a:rPr>
              <a:t>​</a:t>
            </a:r>
          </a:p>
          <a:p>
            <a:pPr algn="l" rtl="0" fontAlgn="base"/>
            <a:r>
              <a:rPr lang="en-US" sz="1200" b="0" i="0" u="none" strike="noStrike" dirty="0">
                <a:solidFill>
                  <a:srgbClr val="000000"/>
                </a:solidFill>
                <a:effectLst/>
                <a:latin typeface="+mn-lt"/>
              </a:rPr>
              <a:t>&lt;Introduce yourself&gt;</a:t>
            </a:r>
            <a:r>
              <a:rPr lang="en-US" sz="1200" b="0" i="0" dirty="0">
                <a:solidFill>
                  <a:srgbClr val="444444"/>
                </a:solidFill>
                <a:effectLst/>
                <a:latin typeface="+mn-lt"/>
              </a:rPr>
              <a:t>​</a:t>
            </a:r>
          </a:p>
        </p:txBody>
      </p:sp>
    </p:spTree>
    <p:extLst>
      <p:ext uri="{BB962C8B-B14F-4D97-AF65-F5344CB8AC3E}">
        <p14:creationId xmlns:p14="http://schemas.microsoft.com/office/powerpoint/2010/main" val="3289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slide]</a:t>
            </a:r>
          </a:p>
        </p:txBody>
      </p:sp>
      <p:sp>
        <p:nvSpPr>
          <p:cNvPr id="4" name="Slide Number Placeholder 3"/>
          <p:cNvSpPr>
            <a:spLocks noGrp="1"/>
          </p:cNvSpPr>
          <p:nvPr>
            <p:ph type="sldNum" sz="quarter" idx="5"/>
          </p:nvPr>
        </p:nvSpPr>
        <p:spPr/>
        <p:txBody>
          <a:bodyPr/>
          <a:lstStyle/>
          <a:p>
            <a:fld id="{C4017EC0-A253-4597-A6B1-1C01674A0538}" type="slidenum">
              <a:rPr lang="en-US" smtClean="0"/>
              <a:t>6</a:t>
            </a:fld>
            <a:endParaRPr lang="en-US"/>
          </a:p>
        </p:txBody>
      </p:sp>
    </p:spTree>
    <p:extLst>
      <p:ext uri="{BB962C8B-B14F-4D97-AF65-F5344CB8AC3E}">
        <p14:creationId xmlns:p14="http://schemas.microsoft.com/office/powerpoint/2010/main" val="30133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As you can see from the numbers, women today are more financially in control than ever before. Women are growing in earnings and financial influence compared to generations of women before. </a:t>
            </a:r>
          </a:p>
          <a:p>
            <a:endParaRPr lang="en-US" sz="1200" dirty="0">
              <a:latin typeface="+mn-lt"/>
            </a:endParaRPr>
          </a:p>
          <a:p>
            <a:r>
              <a:rPr lang="en-US" sz="1200" dirty="0">
                <a:latin typeface="+mn-lt"/>
              </a:rPr>
              <a:t>The numbers speak for themselves: </a:t>
            </a:r>
          </a:p>
          <a:p>
            <a:pPr marL="171450" indent="-171450">
              <a:buFont typeface="Arial" panose="020B0604020202020204" pitchFamily="34" charset="0"/>
              <a:buChar char="•"/>
            </a:pPr>
            <a:r>
              <a:rPr lang="en-US" sz="1200" dirty="0">
                <a:latin typeface="+mn-lt"/>
              </a:rPr>
              <a:t>47% of women earn as much or more than their partners</a:t>
            </a:r>
          </a:p>
          <a:p>
            <a:pPr marL="171450" indent="-171450">
              <a:buFont typeface="Arial" panose="020B0604020202020204" pitchFamily="34" charset="0"/>
              <a:buChar char="•"/>
            </a:pPr>
            <a:r>
              <a:rPr lang="en-US" sz="1200" dirty="0">
                <a:latin typeface="+mn-lt"/>
              </a:rPr>
              <a:t>Women are the majority owners of over 13 million businesses</a:t>
            </a:r>
          </a:p>
          <a:p>
            <a:pPr marL="171450" indent="-171450">
              <a:buFont typeface="Arial" panose="020B0604020202020204" pitchFamily="34" charset="0"/>
              <a:buChar char="•"/>
            </a:pPr>
            <a:r>
              <a:rPr lang="en-US" sz="1200" dirty="0">
                <a:latin typeface="+mn-lt"/>
              </a:rPr>
              <a:t>They currently control nearly $11 trillion in wealth in the U.S. And that number is expected to grow closer to $30 trillion by 2030. </a:t>
            </a:r>
          </a:p>
          <a:p>
            <a:endParaRPr lang="en-US" sz="1200" dirty="0">
              <a:latin typeface="+mn-lt"/>
            </a:endParaRPr>
          </a:p>
          <a:p>
            <a:r>
              <a:rPr lang="en-US" sz="1200" dirty="0">
                <a:latin typeface="+mn-lt"/>
              </a:rPr>
              <a:t>This shows tremendous progress, which is great news!</a:t>
            </a:r>
          </a:p>
          <a:p>
            <a:endParaRPr lang="en-US" sz="1200" dirty="0">
              <a:latin typeface="+mn-lt"/>
            </a:endParaRPr>
          </a:p>
          <a:p>
            <a:r>
              <a:rPr lang="en-US" sz="1200" dirty="0">
                <a:latin typeface="+mn-lt"/>
              </a:rPr>
              <a:t>Sources: </a:t>
            </a:r>
            <a:endParaRPr lang="en-US" sz="1200" baseline="30000" dirty="0">
              <a:latin typeface="+mn-lt"/>
            </a:endParaRPr>
          </a:p>
          <a:p>
            <a:endParaRPr lang="en-US" sz="1200" baseline="30000" dirty="0">
              <a:latin typeface="+mn-lt"/>
            </a:endParaRPr>
          </a:p>
          <a:p>
            <a:r>
              <a:rPr lang="en-US" sz="1200" baseline="30000" dirty="0">
                <a:latin typeface="+mn-lt"/>
              </a:rPr>
              <a:t>1</a:t>
            </a:r>
            <a:r>
              <a:rPr lang="en-US" sz="1200" dirty="0">
                <a:latin typeface="+mn-lt"/>
              </a:rPr>
              <a:t> “Breadwinners survey,” TD Ameritrade (March 2020). </a:t>
            </a:r>
          </a:p>
          <a:p>
            <a:r>
              <a:rPr lang="en-US" sz="1200" baseline="30000" dirty="0">
                <a:latin typeface="+mn-lt"/>
              </a:rPr>
              <a:t>2</a:t>
            </a:r>
            <a:r>
              <a:rPr lang="en-US" sz="1200" dirty="0">
                <a:latin typeface="+mn-lt"/>
              </a:rPr>
              <a:t> “2019 State of Women-Owned Business Report,” American Express. </a:t>
            </a:r>
          </a:p>
          <a:p>
            <a:r>
              <a:rPr lang="en-US" sz="1200" baseline="30000" dirty="0">
                <a:latin typeface="+mn-lt"/>
              </a:rPr>
              <a:t>3</a:t>
            </a:r>
            <a:r>
              <a:rPr lang="en-US" sz="1200" dirty="0">
                <a:latin typeface="+mn-lt"/>
              </a:rPr>
              <a:t> “Women as the next wave of growth in US wealth management,” McKinsey &amp; Company (July 2020). </a:t>
            </a:r>
          </a:p>
          <a:p>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7</a:t>
            </a:fld>
            <a:endParaRPr lang="en-US"/>
          </a:p>
        </p:txBody>
      </p:sp>
    </p:spTree>
    <p:extLst>
      <p:ext uri="{BB962C8B-B14F-4D97-AF65-F5344CB8AC3E}">
        <p14:creationId xmlns:p14="http://schemas.microsoft.com/office/powerpoint/2010/main" val="347779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On the other hand, even though women have come a long way in their finances, they still feel less confident than men do about reaching their retirement goals. Let’s look at some statistics: </a:t>
            </a:r>
            <a:endParaRPr lang="en-US" sz="1200" dirty="0">
              <a:latin typeface="+mn-lt"/>
              <a:ea typeface="Calibri"/>
              <a:cs typeface="Calibri"/>
            </a:endParaRPr>
          </a:p>
          <a:p>
            <a:endParaRPr lang="en-US" sz="1200" dirty="0">
              <a:latin typeface="+mn-lt"/>
            </a:endParaRPr>
          </a:p>
          <a:p>
            <a:pPr marL="171450" indent="-171450">
              <a:buFont typeface="Arial" panose="020B0604020202020204" pitchFamily="34" charset="0"/>
              <a:buChar char="•"/>
            </a:pPr>
            <a:r>
              <a:rPr lang="en-US" sz="1200" dirty="0">
                <a:latin typeface="+mn-lt"/>
              </a:rPr>
              <a:t>Only 39% of women </a:t>
            </a:r>
            <a:r>
              <a:rPr lang="en-US" sz="1200" dirty="0">
                <a:effectLst/>
                <a:latin typeface="+mn-lt"/>
              </a:rPr>
              <a:t>are confident they'll have enough resources to last 25 years in retirement vs. 54% of men</a:t>
            </a:r>
            <a:endParaRPr lang="en-US" sz="1200" dirty="0">
              <a:latin typeface="+mn-lt"/>
            </a:endParaRPr>
          </a:p>
          <a:p>
            <a:pPr marL="171450" indent="-171450">
              <a:buFont typeface="Arial" panose="020B0604020202020204" pitchFamily="34" charset="0"/>
              <a:buChar char="•"/>
            </a:pPr>
            <a:r>
              <a:rPr lang="en-US" sz="1200" dirty="0">
                <a:latin typeface="+mn-lt"/>
              </a:rPr>
              <a:t>Almost half of women say they’re behind schedule in saving for retirement vs. 35% of men</a:t>
            </a:r>
            <a:endParaRPr lang="en-US" sz="1200" dirty="0">
              <a:latin typeface="+mn-lt"/>
              <a:ea typeface="Calibri"/>
              <a:cs typeface="Calibri"/>
            </a:endParaRPr>
          </a:p>
          <a:p>
            <a:pPr marL="171450" indent="-171450">
              <a:buFont typeface="Arial" panose="020B0604020202020204" pitchFamily="34" charset="0"/>
              <a:buChar char="•"/>
            </a:pPr>
            <a:r>
              <a:rPr lang="en-US" sz="1200" dirty="0">
                <a:latin typeface="+mn-lt"/>
              </a:rPr>
              <a:t>More women feel overwhelmed with monthly expenses while trying to save for retirement than men</a:t>
            </a:r>
            <a:endParaRPr lang="en-US" sz="1200" dirty="0">
              <a:latin typeface="+mn-lt"/>
              <a:ea typeface="Calibri"/>
              <a:cs typeface="Calibri"/>
            </a:endParaRPr>
          </a:p>
          <a:p>
            <a:endParaRPr lang="en-US" sz="1200" dirty="0">
              <a:latin typeface="+mn-lt"/>
            </a:endParaRPr>
          </a:p>
          <a:p>
            <a:r>
              <a:rPr lang="en-US" sz="1200" dirty="0">
                <a:latin typeface="+mn-lt"/>
              </a:rPr>
              <a:t>Recent factors like market volatility, inflation and concerns about a recession have also added to women’s uncertainty about the future.</a:t>
            </a:r>
            <a:r>
              <a:rPr lang="en-US" sz="1200" baseline="30000" dirty="0">
                <a:latin typeface="+mn-lt"/>
              </a:rPr>
              <a:t>3 </a:t>
            </a:r>
            <a:endParaRPr lang="en-US" sz="1200" baseline="30000" dirty="0">
              <a:latin typeface="+mn-lt"/>
              <a:ea typeface="Calibri"/>
              <a:cs typeface="Calibri"/>
            </a:endParaRPr>
          </a:p>
          <a:p>
            <a:endParaRPr lang="en-US" sz="1200" dirty="0">
              <a:latin typeface="+mn-lt"/>
            </a:endParaRPr>
          </a:p>
          <a:p>
            <a:r>
              <a:rPr lang="en-US" sz="1200" dirty="0">
                <a:latin typeface="+mn-lt"/>
              </a:rPr>
              <a:t>Sources: </a:t>
            </a:r>
            <a:endParaRPr lang="en-US" sz="1200" dirty="0">
              <a:latin typeface="+mn-lt"/>
              <a:ea typeface="Calibri"/>
              <a:cs typeface="Calibri"/>
            </a:endParaRPr>
          </a:p>
          <a:p>
            <a:r>
              <a:rPr lang="en-US" sz="1200" baseline="30000" dirty="0">
                <a:effectLst/>
                <a:latin typeface="+mn-lt"/>
              </a:rPr>
              <a:t>1</a:t>
            </a:r>
            <a:r>
              <a:rPr lang="en-US" sz="1200" dirty="0">
                <a:effectLst/>
                <a:latin typeface="+mn-lt"/>
              </a:rPr>
              <a:t> "100 Must-Know Statistics About Women and Retirement," Morningstar, morningstar.com/articles/968993/100-must-know-statistics-about-women-and-retirement (March 3, 2021). </a:t>
            </a:r>
            <a:br>
              <a:rPr lang="en-US" sz="1200" dirty="0">
                <a:effectLst/>
                <a:latin typeface="+mn-lt"/>
              </a:rPr>
            </a:br>
            <a:endParaRPr lang="en-US" sz="1200" dirty="0">
              <a:latin typeface="+mn-lt"/>
            </a:endParaRPr>
          </a:p>
          <a:p>
            <a:r>
              <a:rPr lang="en-US" sz="1200" baseline="30000" dirty="0">
                <a:latin typeface="+mn-lt"/>
              </a:rPr>
              <a:t>2 “</a:t>
            </a:r>
            <a:r>
              <a:rPr lang="en-US" sz="1200" dirty="0">
                <a:latin typeface="+mn-lt"/>
              </a:rPr>
              <a:t>Women and Retirement: Navigating the Financial Vortex,” Gold Sachs Asset Management Insights, gsam.com/content/</a:t>
            </a:r>
            <a:r>
              <a:rPr lang="en-US" sz="1200" dirty="0" err="1">
                <a:latin typeface="+mn-lt"/>
              </a:rPr>
              <a:t>gsam</a:t>
            </a:r>
            <a:r>
              <a:rPr lang="en-US" sz="1200" dirty="0">
                <a:latin typeface="+mn-lt"/>
              </a:rPr>
              <a:t>/global/</a:t>
            </a:r>
            <a:r>
              <a:rPr lang="en-US" sz="1200" dirty="0" err="1">
                <a:latin typeface="+mn-lt"/>
              </a:rPr>
              <a:t>en</a:t>
            </a:r>
            <a:r>
              <a:rPr lang="en-US" sz="1200" dirty="0">
                <a:latin typeface="+mn-lt"/>
              </a:rPr>
              <a:t>/market-insights/</a:t>
            </a:r>
            <a:r>
              <a:rPr lang="en-US" sz="1200" dirty="0" err="1">
                <a:latin typeface="+mn-lt"/>
              </a:rPr>
              <a:t>gsam</a:t>
            </a:r>
            <a:r>
              <a:rPr lang="en-US" sz="1200" dirty="0">
                <a:latin typeface="+mn-lt"/>
              </a:rPr>
              <a:t>-insights/2022/</a:t>
            </a:r>
            <a:r>
              <a:rPr lang="en-US" sz="1200" dirty="0" err="1">
                <a:latin typeface="+mn-lt"/>
              </a:rPr>
              <a:t>women-retirement.html#section-none</a:t>
            </a:r>
            <a:r>
              <a:rPr lang="en-US" sz="1200" dirty="0">
                <a:latin typeface="+mn-lt"/>
              </a:rPr>
              <a:t> (Dec. 7, 2022).</a:t>
            </a:r>
            <a:endParaRPr lang="en-US" sz="1200" dirty="0">
              <a:latin typeface="+mn-lt"/>
              <a:ea typeface="Calibri"/>
              <a:cs typeface="Calibri"/>
            </a:endParaRPr>
          </a:p>
          <a:p>
            <a:endParaRPr lang="en-US" sz="1200" dirty="0">
              <a:latin typeface="+mn-lt"/>
            </a:endParaRPr>
          </a:p>
          <a:p>
            <a:r>
              <a:rPr lang="en-US" sz="1200" baseline="30000" dirty="0">
                <a:latin typeface="+mn-lt"/>
              </a:rPr>
              <a:t>3 </a:t>
            </a:r>
            <a:r>
              <a:rPr lang="en-US" sz="1200" dirty="0">
                <a:latin typeface="+mn-lt"/>
              </a:rPr>
              <a:t>“$30,000 trillion by 2030: Supporting the growing needs of women investors,” Nationwide Advisor Blog, blog.nationwidefinancial.com/client-outcomes/retirement-income-planning/30-trillion-by-2030-supporting-the-growing-needs-of-women-investors/ (March 6, 2023). </a:t>
            </a:r>
            <a:endParaRPr lang="en-US" sz="1200" dirty="0">
              <a:latin typeface="+mn-lt"/>
              <a:ea typeface="Calibri"/>
              <a:cs typeface="Calibri"/>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8</a:t>
            </a:fld>
            <a:endParaRPr lang="en-US"/>
          </a:p>
        </p:txBody>
      </p:sp>
    </p:spTree>
    <p:extLst>
      <p:ext uri="{BB962C8B-B14F-4D97-AF65-F5344CB8AC3E}">
        <p14:creationId xmlns:p14="http://schemas.microsoft.com/office/powerpoint/2010/main" val="267055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Arial" panose="020B0604020202020204" pitchFamily="34" charset="0"/>
              </a:rPr>
              <a:t>What causes this difference? </a:t>
            </a:r>
          </a:p>
          <a:p>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Arial" panose="020B0604020202020204" pitchFamily="34" charset="0"/>
              </a:rPr>
              <a:t>For starters, women tend to have lower lifetime earnings than men – in fact, women have about 21% lower lifetime income.</a:t>
            </a:r>
            <a:r>
              <a:rPr lang="en-US" baseline="30000" dirty="0">
                <a:latin typeface="+mn-lt"/>
                <a:cs typeface="Arial" panose="020B0604020202020204" pitchFamily="34" charset="0"/>
              </a:rPr>
              <a:t>1</a:t>
            </a:r>
            <a:r>
              <a:rPr lang="en-US" dirty="0">
                <a:latin typeface="+mn-lt"/>
                <a:cs typeface="Arial" panose="020B0604020202020204" pitchFamily="34" charset="0"/>
              </a:rPr>
              <a:t> Part of that is due to the earnings gap, or the difference in wages between working women and men. But there are other factors that impact women more than 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Arial" panose="020B0604020202020204" pitchFamily="34" charset="0"/>
              </a:rPr>
              <a:t>Women are more likely to take time out of the workforce to be caregivers, whether it’s for their children or other family members. On average, women have 9 years less of earned income than men do.</a:t>
            </a:r>
            <a:r>
              <a:rPr lang="en-US" baseline="30000" dirty="0">
                <a:latin typeface="+mn-lt"/>
                <a:cs typeface="Arial" panose="020B0604020202020204" pitchFamily="34" charset="0"/>
              </a:rPr>
              <a:t>1  </a:t>
            </a:r>
            <a:r>
              <a:rPr lang="en-US" dirty="0">
                <a:latin typeface="+mn-lt"/>
                <a:cs typeface="Arial" panose="020B0604020202020204" pitchFamily="34" charset="0"/>
              </a:rPr>
              <a:t>Since women tend to earn less, they may have less money available to cover competing financial priorities, such as household expenses and saving for retirement. And, because women generally live longer, they may also spend more years in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Arial" panose="020B0604020202020204" pitchFamily="34" charset="0"/>
              </a:rPr>
              <a:t>All these factors can result in having less money for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Earning less means women may have lower retirement savings to provide for their own retirement overall</a:t>
            </a:r>
          </a:p>
          <a:p>
            <a:pPr marL="171450" indent="-171450">
              <a:buFont typeface="Arial" panose="020B0604020202020204" pitchFamily="34" charset="0"/>
              <a:buChar char="•"/>
              <a:defRPr/>
            </a:pPr>
            <a:r>
              <a:rPr lang="en-US" dirty="0">
                <a:latin typeface="+mn-lt"/>
                <a:cs typeface="Arial" panose="020B0604020202020204" pitchFamily="34" charset="0"/>
              </a:rPr>
              <a:t>It can also lead to lower monthly Social Security retirement benefits. These benefits are based on earnings that are taxed to pay into Social Security. So the less someone makes, the lower their Social Security benefit is likely to be. </a:t>
            </a:r>
            <a:endParaRPr lang="en-US" dirty="0">
              <a:latin typeface="+mn-lt"/>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Women may need their retirement savings to last longer, meaning they may need to stretch fewer dollars over a longer period of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Arial" panose="020B0604020202020204" pitchFamily="34" charset="0"/>
              </a:rPr>
              <a:t>&lt;&lt;While some women plan to work longer to help cover their needs, but they may not be able to work as long as they plan to. More than 60% of retired women retired earlier than they intended, and 66% of them did so for reasons outside their control.</a:t>
            </a:r>
            <a:r>
              <a:rPr lang="en-US" baseline="30000" dirty="0">
                <a:latin typeface="+mn-lt"/>
                <a:cs typeface="Arial" panose="020B0604020202020204" pitchFamily="34" charset="0"/>
              </a:rPr>
              <a:t>1&gt;&gt;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Arial" panose="020B0604020202020204" pitchFamily="34"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latin typeface="+mn-lt"/>
                <a:cs typeface="Arial" panose="020B0604020202020204" pitchFamily="34" charset="0"/>
              </a:rPr>
              <a:t>1 “</a:t>
            </a:r>
            <a:r>
              <a:rPr lang="en-US" dirty="0">
                <a:latin typeface="+mn-lt"/>
                <a:cs typeface="Arial" panose="020B0604020202020204" pitchFamily="34" charset="0"/>
              </a:rPr>
              <a:t>Women and Retirement: Navigating the Financial Vortex,” Gold Sachs Asset Management Insights, gsam.com/content/</a:t>
            </a:r>
            <a:r>
              <a:rPr lang="en-US" dirty="0" err="1">
                <a:latin typeface="+mn-lt"/>
                <a:cs typeface="Arial" panose="020B0604020202020204" pitchFamily="34" charset="0"/>
              </a:rPr>
              <a:t>gsam</a:t>
            </a:r>
            <a:r>
              <a:rPr lang="en-US" dirty="0">
                <a:latin typeface="+mn-lt"/>
                <a:cs typeface="Arial" panose="020B0604020202020204" pitchFamily="34" charset="0"/>
              </a:rPr>
              <a:t>/global/</a:t>
            </a:r>
            <a:r>
              <a:rPr lang="en-US" dirty="0" err="1">
                <a:latin typeface="+mn-lt"/>
                <a:cs typeface="Arial" panose="020B0604020202020204" pitchFamily="34" charset="0"/>
              </a:rPr>
              <a:t>en</a:t>
            </a:r>
            <a:r>
              <a:rPr lang="en-US" dirty="0">
                <a:latin typeface="+mn-lt"/>
                <a:cs typeface="Arial" panose="020B0604020202020204" pitchFamily="34" charset="0"/>
              </a:rPr>
              <a:t>/market-insights/</a:t>
            </a:r>
            <a:r>
              <a:rPr lang="en-US" dirty="0" err="1">
                <a:latin typeface="+mn-lt"/>
                <a:cs typeface="Arial" panose="020B0604020202020204" pitchFamily="34" charset="0"/>
              </a:rPr>
              <a:t>gsam</a:t>
            </a:r>
            <a:r>
              <a:rPr lang="en-US" dirty="0">
                <a:latin typeface="+mn-lt"/>
                <a:cs typeface="Arial" panose="020B0604020202020204" pitchFamily="34" charset="0"/>
              </a:rPr>
              <a:t>-insights/2022/</a:t>
            </a:r>
            <a:r>
              <a:rPr lang="en-US" dirty="0" err="1">
                <a:latin typeface="+mn-lt"/>
                <a:cs typeface="Arial" panose="020B0604020202020204" pitchFamily="34" charset="0"/>
              </a:rPr>
              <a:t>women-retirement.html#section-none</a:t>
            </a:r>
            <a:r>
              <a:rPr lang="en-US" dirty="0">
                <a:latin typeface="+mn-lt"/>
                <a:cs typeface="Arial" panose="020B0604020202020204" pitchFamily="34" charset="0"/>
              </a:rPr>
              <a:t> (Dec. 7, 2022).</a:t>
            </a:r>
          </a:p>
        </p:txBody>
      </p:sp>
      <p:sp>
        <p:nvSpPr>
          <p:cNvPr id="4" name="Slide Number Placeholder 3"/>
          <p:cNvSpPr>
            <a:spLocks noGrp="1"/>
          </p:cNvSpPr>
          <p:nvPr>
            <p:ph type="sldNum" sz="quarter" idx="5"/>
          </p:nvPr>
        </p:nvSpPr>
        <p:spPr/>
        <p:txBody>
          <a:bodyPr/>
          <a:lstStyle/>
          <a:p>
            <a:fld id="{C4017EC0-A253-4597-A6B1-1C01674A0538}" type="slidenum">
              <a:rPr lang="en-US" smtClean="0"/>
              <a:t>9</a:t>
            </a:fld>
            <a:endParaRPr lang="en-US"/>
          </a:p>
        </p:txBody>
      </p:sp>
    </p:spTree>
    <p:extLst>
      <p:ext uri="{BB962C8B-B14F-4D97-AF65-F5344CB8AC3E}">
        <p14:creationId xmlns:p14="http://schemas.microsoft.com/office/powerpoint/2010/main" val="2897946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0D255-C604-3522-8F09-5F7301821F93}"/>
              </a:ext>
            </a:extLst>
          </p:cNvPr>
          <p:cNvSpPr/>
          <p:nvPr userDrawn="1"/>
        </p:nvSpPr>
        <p:spPr>
          <a:xfrm>
            <a:off x="0" y="0"/>
            <a:ext cx="12192000" cy="68580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ationwide is on your side">
            <a:extLst>
              <a:ext uri="{FF2B5EF4-FFF2-40B4-BE49-F238E27FC236}">
                <a16:creationId xmlns:a16="http://schemas.microsoft.com/office/drawing/2014/main" id="{B4D6428B-7DC7-9E48-B805-6630544F2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125" y="5217381"/>
            <a:ext cx="1188720" cy="1328569"/>
          </a:xfrm>
          <a:prstGeom prst="rect">
            <a:avLst/>
          </a:prstGeom>
        </p:spPr>
      </p:pic>
      <p:sp>
        <p:nvSpPr>
          <p:cNvPr id="2" name="Title 1">
            <a:extLst>
              <a:ext uri="{FF2B5EF4-FFF2-40B4-BE49-F238E27FC236}">
                <a16:creationId xmlns:a16="http://schemas.microsoft.com/office/drawing/2014/main" id="{9906227A-07A7-4141-BC11-38E8B2B1A0AB}"/>
              </a:ext>
            </a:extLst>
          </p:cNvPr>
          <p:cNvSpPr>
            <a:spLocks noGrp="1"/>
          </p:cNvSpPr>
          <p:nvPr>
            <p:ph type="ctrTitle"/>
          </p:nvPr>
        </p:nvSpPr>
        <p:spPr>
          <a:xfrm>
            <a:off x="607125" y="735841"/>
            <a:ext cx="5700685" cy="2888091"/>
          </a:xfrm>
        </p:spPr>
        <p:txBody>
          <a:bodyPr lIns="0" rIns="0" anchor="b">
            <a:normAutofit/>
          </a:bodyPr>
          <a:lstStyle>
            <a:lvl1pPr algn="l">
              <a:defRPr sz="6000" b="1">
                <a:solidFill>
                  <a:schemeClr val="bg1"/>
                </a:solidFill>
                <a:latin typeface="Georgia" panose="02040502050405020303"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C11DAB-F3F2-EFA3-319F-9A0B0C431A69}"/>
              </a:ext>
            </a:extLst>
          </p:cNvPr>
          <p:cNvSpPr>
            <a:spLocks noGrp="1"/>
          </p:cNvSpPr>
          <p:nvPr>
            <p:ph idx="1"/>
          </p:nvPr>
        </p:nvSpPr>
        <p:spPr>
          <a:xfrm>
            <a:off x="6520491" y="0"/>
            <a:ext cx="5671509" cy="6857998"/>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2E97F58-B762-FB20-8002-3BEF9460FA5C}"/>
              </a:ext>
            </a:extLst>
          </p:cNvPr>
          <p:cNvSpPr>
            <a:spLocks noGrp="1"/>
          </p:cNvSpPr>
          <p:nvPr>
            <p:ph type="body" sz="quarter" idx="10"/>
          </p:nvPr>
        </p:nvSpPr>
        <p:spPr>
          <a:xfrm>
            <a:off x="606453" y="3914822"/>
            <a:ext cx="5700685" cy="1006475"/>
          </a:xfrm>
        </p:spPr>
        <p:txBody>
          <a:bodyPr/>
          <a:lstStyle>
            <a:lvl1pPr marL="0" indent="0">
              <a:buNone/>
              <a:defRPr>
                <a:solidFill>
                  <a:srgbClr val="6ECFB2"/>
                </a:solidFill>
                <a:latin typeface="Arial" panose="020B0604020202020204" pitchFamily="34" charset="0"/>
                <a:cs typeface="Arial" panose="020B0604020202020204" pitchFamily="34" charset="0"/>
              </a:defRPr>
            </a:lvl1pPr>
            <a:lvl2pPr marL="457200" indent="0">
              <a:buNone/>
              <a:defRPr>
                <a:solidFill>
                  <a:srgbClr val="6ECFB2"/>
                </a:solidFill>
                <a:latin typeface="Arial" panose="020B0604020202020204" pitchFamily="34" charset="0"/>
                <a:cs typeface="Arial" panose="020B0604020202020204" pitchFamily="34" charset="0"/>
              </a:defRPr>
            </a:lvl2pPr>
            <a:lvl3pPr marL="914400" indent="0">
              <a:buNone/>
              <a:defRPr>
                <a:solidFill>
                  <a:srgbClr val="6ECFB2"/>
                </a:solidFill>
                <a:latin typeface="Arial" panose="020B0604020202020204" pitchFamily="34" charset="0"/>
                <a:cs typeface="Arial" panose="020B0604020202020204" pitchFamily="34" charset="0"/>
              </a:defRPr>
            </a:lvl3pPr>
            <a:lvl4pPr marL="1371600" indent="0">
              <a:buNone/>
              <a:defRPr>
                <a:solidFill>
                  <a:srgbClr val="6ECFB2"/>
                </a:solidFill>
                <a:latin typeface="Arial" panose="020B0604020202020204" pitchFamily="34" charset="0"/>
                <a:cs typeface="Arial" panose="020B0604020202020204" pitchFamily="34" charset="0"/>
              </a:defRPr>
            </a:lvl4pPr>
            <a:lvl5pPr marL="1828800" indent="0">
              <a:buNone/>
              <a:defRPr>
                <a:solidFill>
                  <a:srgbClr val="6ECFB2"/>
                </a:solidFill>
                <a:latin typeface="Arial" panose="020B0604020202020204" pitchFamily="34" charset="0"/>
                <a:cs typeface="Arial" panose="020B0604020202020204" pitchFamily="34" charset="0"/>
              </a:defRPr>
            </a:lvl5pPr>
          </a:lstStyle>
          <a:p>
            <a:pPr lvl="0"/>
            <a:r>
              <a:rPr lang="en-US"/>
              <a:t>Click to edit Master text style</a:t>
            </a:r>
          </a:p>
        </p:txBody>
      </p:sp>
      <p:sp>
        <p:nvSpPr>
          <p:cNvPr id="13" name="Right Triangle 12">
            <a:extLst>
              <a:ext uri="{FF2B5EF4-FFF2-40B4-BE49-F238E27FC236}">
                <a16:creationId xmlns:a16="http://schemas.microsoft.com/office/drawing/2014/main" id="{9F2A3C85-EDBA-FF9D-ECC8-687D1D91FF4D}"/>
              </a:ext>
            </a:extLst>
          </p:cNvPr>
          <p:cNvSpPr/>
          <p:nvPr userDrawn="1"/>
        </p:nvSpPr>
        <p:spPr>
          <a:xfrm rot="10800000">
            <a:off x="5424515" y="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62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7042476-7333-2AE4-7C45-0A72C3E46D6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2E45118-42EF-7C61-01E4-6A7635EBE993}"/>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DE18238E-F912-89EF-10FD-4FC1D14A4AB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4335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62CA0F5-0E5D-1B36-D5A9-E87C4230401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68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440091"/>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338467"/>
            <a:ext cx="9199178" cy="4054554"/>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D31F07E-7231-2792-4E6E-75741207013A}"/>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64541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BA0F2C-27A1-05A4-36D9-7D179EE4D89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67" t="102" r="15428" b="102"/>
          <a:stretch/>
        </p:blipFill>
        <p:spPr>
          <a:xfrm>
            <a:off x="7490012" y="235565"/>
            <a:ext cx="4464484" cy="6400799"/>
          </a:xfrm>
          <a:prstGeom prst="rect">
            <a:avLst/>
          </a:prstGeom>
        </p:spPr>
      </p:pic>
      <p:sp>
        <p:nvSpPr>
          <p:cNvPr id="7" name="Rectangle 6">
            <a:extLst>
              <a:ext uri="{FF2B5EF4-FFF2-40B4-BE49-F238E27FC236}">
                <a16:creationId xmlns:a16="http://schemas.microsoft.com/office/drawing/2014/main" id="{56E96CFF-D9AB-6C88-C73F-54ABA42C8D47}"/>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05253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015E41-910E-F740-8A98-7C302A8FF31B}"/>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82DB4C-FAA4-DF42-A321-5E67121886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8279" r="-7695"/>
          <a:stretch/>
        </p:blipFill>
        <p:spPr>
          <a:xfrm>
            <a:off x="237111" y="231569"/>
            <a:ext cx="7827389" cy="6404798"/>
          </a:xfrm>
          <a:prstGeom prst="rect">
            <a:avLst/>
          </a:prstGeom>
        </p:spPr>
      </p:pic>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anchor="ct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E49C813-6960-C4E3-9BF5-8DB5B6FEC77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5918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22246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39512F4-B7BB-F816-E42E-E4B6A37FC76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0109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69871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ight Triangle 3">
            <a:extLst>
              <a:ext uri="{FF2B5EF4-FFF2-40B4-BE49-F238E27FC236}">
                <a16:creationId xmlns:a16="http://schemas.microsoft.com/office/drawing/2014/main" id="{268F726B-F586-DEEB-2133-56C93C6414B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FE2F0D9-22BE-882B-449F-1D4025F8105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46828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E06E1E-8AF1-0173-9578-FE398DC38682}"/>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9ED086E-6F60-17EB-0C91-D1CB40C403C9}"/>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CC24BC98-A9A4-5229-FD6E-D2199EF7956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537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rIns="91440">
            <a:normAutofit/>
          </a:bodyPr>
          <a:lstStyle>
            <a:lvl1pPr>
              <a:defRPr sz="35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rIns="9144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4654B06-448D-DFF1-DEE3-F7A01B7E6117}"/>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7DB16B4A-BE54-6E9F-C70D-2915A3512060}"/>
              </a:ext>
            </a:extLst>
          </p:cNvPr>
          <p:cNvSpPr>
            <a:spLocks noGrp="1"/>
          </p:cNvSpPr>
          <p:nvPr>
            <p:ph type="body" sz="quarter" idx="10" hasCustomPrompt="1"/>
          </p:nvPr>
        </p:nvSpPr>
        <p:spPr>
          <a:xfrm>
            <a:off x="838200" y="707010"/>
            <a:ext cx="4375150" cy="536575"/>
          </a:xfrm>
        </p:spPr>
        <p:txBody>
          <a:bodyPr lIns="0" rIns="9144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6E39DF03-9A6A-E03D-E63E-7764D1667A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84789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685D2-81AB-7B4E-AC3E-902025F537EC}"/>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7B2F81E4-D8AC-1943-BF2F-D43656396F63}"/>
              </a:ext>
              <a:ext uri="{C183D7F6-B498-43B3-948B-1728B52AA6E4}">
                <adec:decorative xmlns:adec="http://schemas.microsoft.com/office/drawing/2017/decorative" val="1"/>
              </a:ext>
            </a:extLst>
          </p:cNvPr>
          <p:cNvSpPr/>
          <p:nvPr userDrawn="1"/>
        </p:nvSpPr>
        <p:spPr>
          <a:xfrm>
            <a:off x="237504" y="5559630"/>
            <a:ext cx="1069848"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ECCD-DA3E-4CC7-BFDF-4255EBDBEE44}"/>
              </a:ext>
            </a:extLst>
          </p:cNvPr>
          <p:cNvSpPr>
            <a:spLocks noGrp="1"/>
          </p:cNvSpPr>
          <p:nvPr>
            <p:ph type="title"/>
          </p:nvPr>
        </p:nvSpPr>
        <p:spPr>
          <a:xfrm>
            <a:off x="886553" y="225631"/>
            <a:ext cx="4259317" cy="6400800"/>
          </a:xfrm>
        </p:spPr>
        <p:txBody>
          <a:bodyPr lIns="0" tIns="0" rIns="0" bIns="0">
            <a:no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C84EC941-8C53-9045-8CB6-2EF27A114AE3}"/>
              </a:ext>
            </a:extLst>
          </p:cNvPr>
          <p:cNvSpPr>
            <a:spLocks noGrp="1"/>
          </p:cNvSpPr>
          <p:nvPr>
            <p:ph type="subTitle" idx="1"/>
          </p:nvPr>
        </p:nvSpPr>
        <p:spPr>
          <a:xfrm>
            <a:off x="5794917" y="225631"/>
            <a:ext cx="4572000" cy="6400434"/>
          </a:xfrm>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FA64434-C582-3048-F57B-0851B4B32C3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70348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8490A26-35EE-C6D4-F196-FB4E2C9EADB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7F20BDE-12ED-0B6B-135B-C350F39F8B52}"/>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8" name="Slide Number Placeholder 5">
            <a:extLst>
              <a:ext uri="{FF2B5EF4-FFF2-40B4-BE49-F238E27FC236}">
                <a16:creationId xmlns:a16="http://schemas.microsoft.com/office/drawing/2014/main" id="{1D6958A7-BCD1-EF92-2C31-43D98A0A88B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7597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0042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584961"/>
            <a:ext cx="9199178" cy="610205"/>
          </a:xfrm>
        </p:spPr>
        <p:txBody>
          <a:bodyPr lIns="0" rIns="0" anchor="t">
            <a:normAutofit/>
          </a:bodyPr>
          <a:lstStyle>
            <a:lvl1pPr algn="ct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1" y="2468346"/>
            <a:ext cx="9199178" cy="3770787"/>
          </a:xfrm>
        </p:spPr>
        <p:txBody>
          <a:bodyPr lIns="0" rIns="0" anchor="t">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6EA2D5A-777F-2115-4784-8E9916F548E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494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7054717-A3FD-5FB4-B6D2-15A961BE0E2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0055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245424"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9897"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838200" y="2730320"/>
            <a:ext cx="4947198" cy="367293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199" y="1055073"/>
            <a:ext cx="4947197" cy="1675247"/>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6E3EE0C8-E6AC-64DD-BC4B-F4771F2C80C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2866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larger dark blue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403273" y="225631"/>
            <a:ext cx="6530228"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00041A-1C51-2A7C-556A-12142F3F66B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9139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289415" y="448805"/>
            <a:ext cx="506438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A5552C47-DA3C-57A7-3AF4-A53D0528010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234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6212373"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6337479"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2044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0820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16285-FB98-2E4A-9039-22F3ED90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EBD7C-ECB2-4540-98B1-CB88B83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AC4-BA8B-E74E-87F7-3CACF3993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E80F-6480-2647-801C-9936FFA30B81}" type="datetimeFigureOut">
              <a:rPr lang="en-US" smtClean="0"/>
              <a:t>10/12/2023</a:t>
            </a:fld>
            <a:endParaRPr lang="en-US"/>
          </a:p>
        </p:txBody>
      </p:sp>
      <p:sp>
        <p:nvSpPr>
          <p:cNvPr id="5" name="Footer Placeholder 4">
            <a:extLst>
              <a:ext uri="{FF2B5EF4-FFF2-40B4-BE49-F238E27FC236}">
                <a16:creationId xmlns:a16="http://schemas.microsoft.com/office/drawing/2014/main" id="{015D9F52-980C-DF4E-AB93-AF059B1B2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A822CC-915D-884A-824D-70FDFA6FE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A78B-4E23-974D-8065-6A8C173E8A5F}" type="slidenum">
              <a:rPr lang="en-US" smtClean="0"/>
              <a:t>‹#›</a:t>
            </a:fld>
            <a:endParaRPr lang="en-US"/>
          </a:p>
        </p:txBody>
      </p:sp>
      <p:sp>
        <p:nvSpPr>
          <p:cNvPr id="7" name="Slide Number Placeholder 5">
            <a:extLst>
              <a:ext uri="{FF2B5EF4-FFF2-40B4-BE49-F238E27FC236}">
                <a16:creationId xmlns:a16="http://schemas.microsoft.com/office/drawing/2014/main" id="{3FA8C180-B480-E943-73FF-2389A8FD8663}"/>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13636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sa.gov/oact/cola/colaseries.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nrsforu.com/" TargetMode="External"/><Relationship Id="rId4" Type="http://schemas.openxmlformats.org/officeDocument/2006/relationships/image" Target="../media/image26.svg"/><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hyperlink" Target="http://nationwide.com/myretirement" TargetMode="External"/><Relationship Id="rId7" Type="http://schemas.openxmlformats.org/officeDocument/2006/relationships/image" Target="../media/image28.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nationwide.com/realtirement" TargetMode="External"/><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156F6-9175-AB2D-460B-FD8AB4912090}"/>
              </a:ext>
            </a:extLst>
          </p:cNvPr>
          <p:cNvSpPr>
            <a:spLocks noGrp="1"/>
          </p:cNvSpPr>
          <p:nvPr>
            <p:ph type="title" idx="4294967295"/>
          </p:nvPr>
        </p:nvSpPr>
        <p:spPr>
          <a:xfrm>
            <a:off x="838200" y="214385"/>
            <a:ext cx="10515600" cy="1325563"/>
          </a:xfrm>
        </p:spPr>
        <p:txBody>
          <a:bodyPr/>
          <a:lstStyle/>
          <a:p>
            <a:pPr algn="ctr"/>
            <a:r>
              <a:rPr lang="en-US" b="1">
                <a:solidFill>
                  <a:srgbClr val="FF0000"/>
                </a:solidFill>
                <a:latin typeface="Arial" panose="020B0604020202020204" pitchFamily="34" charset="0"/>
                <a:cs typeface="Arial" panose="020B0604020202020204" pitchFamily="34" charset="0"/>
              </a:rPr>
              <a:t>Instructions</a:t>
            </a:r>
            <a:r>
              <a:rPr lang="en-US" b="1" baseline="0">
                <a:solidFill>
                  <a:srgbClr val="FF0000"/>
                </a:solidFill>
                <a:latin typeface="Arial" panose="020B0604020202020204" pitchFamily="34" charset="0"/>
                <a:cs typeface="Arial" panose="020B0604020202020204" pitchFamily="34" charset="0"/>
              </a:rPr>
              <a:t> for speakers</a:t>
            </a:r>
            <a:endParaRPr lang="en-US" b="1">
              <a:solidFill>
                <a:srgbClr val="FF0000"/>
              </a:solidFill>
              <a:latin typeface="Arial" panose="020B0604020202020204" pitchFamily="34" charset="0"/>
              <a:cs typeface="Arial" panose="020B0604020202020204" pitchFamily="34" charset="0"/>
            </a:endParaRPr>
          </a:p>
        </p:txBody>
      </p:sp>
      <p:sp>
        <p:nvSpPr>
          <p:cNvPr id="6" name="TextBox 1">
            <a:extLst>
              <a:ext uri="{FF2B5EF4-FFF2-40B4-BE49-F238E27FC236}">
                <a16:creationId xmlns:a16="http://schemas.microsoft.com/office/drawing/2014/main" id="{B5900F98-69F6-AB3F-77FE-E7A7E615EE14}"/>
              </a:ext>
            </a:extLst>
          </p:cNvPr>
          <p:cNvSpPr txBox="1">
            <a:spLocks/>
          </p:cNvSpPr>
          <p:nvPr/>
        </p:nvSpPr>
        <p:spPr>
          <a:xfrm>
            <a:off x="1050663" y="1552848"/>
            <a:ext cx="10090674" cy="50907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a:ln>
                  <a:noFill/>
                </a:ln>
                <a:solidFill>
                  <a:srgbClr val="FF0000"/>
                </a:solidFill>
                <a:effectLst/>
                <a:uLnTx/>
                <a:uFillTx/>
                <a:latin typeface="Arial"/>
                <a:ea typeface="+mj-ea"/>
                <a:cs typeface="+mj-cs"/>
              </a:rPr>
              <a:t>Remove this instructional page before presenting</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j-ea"/>
                <a:cs typeface="+mj-cs"/>
              </a:rPr>
              <a:t>REMOVING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This presentation template is created to be used by all sectors; some pages might not be applicable for your audience, and those pages may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You may remove pages that are marked “optional” in the speaker notes section</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All other pages that are not marked “optional” are all </a:t>
            </a:r>
            <a:r>
              <a:rPr kumimoji="0" lang="en-US" sz="1600" b="0" i="0" u="sng" strike="noStrike" kern="1200" cap="none" spc="0" normalizeH="0" baseline="0" noProof="0">
                <a:ln>
                  <a:noFill/>
                </a:ln>
                <a:solidFill>
                  <a:srgbClr val="FF0000"/>
                </a:solidFill>
                <a:effectLst/>
                <a:uLnTx/>
                <a:uFillTx/>
                <a:latin typeface="Arial"/>
                <a:ea typeface="+mj-ea"/>
                <a:cs typeface="+mj-cs"/>
              </a:rPr>
              <a:t>required pages</a:t>
            </a:r>
            <a:r>
              <a:rPr kumimoji="0" lang="en-US" sz="1600" b="0" i="0" u="none" strike="noStrike" kern="1200" cap="none" spc="0" normalizeH="0" baseline="0" noProof="0">
                <a:ln>
                  <a:noFill/>
                </a:ln>
                <a:solidFill>
                  <a:srgbClr val="FF0000"/>
                </a:solidFill>
                <a:effectLst/>
                <a:uLnTx/>
                <a:uFillTx/>
                <a:latin typeface="Arial"/>
                <a:ea typeface="+mj-ea"/>
                <a:cs typeface="+mj-cs"/>
              </a:rPr>
              <a:t> and cannot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j-ea"/>
                <a:cs typeface="+mj-cs"/>
              </a:rPr>
              <a:t>UPDATING PAGE CONTENT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There are customizable sections in some of the slides indicated by carets, such as &lt;Presenter name&gt;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Be sure to go through and customize those sections as needed</a:t>
            </a:r>
          </a:p>
          <a:p>
            <a:pPr marL="285750" indent="-285750">
              <a:lnSpc>
                <a:spcPct val="112000"/>
              </a:lnSpc>
              <a:spcBef>
                <a:spcPts val="0"/>
              </a:spcBef>
              <a:buFont typeface="Arial" panose="020B0604020202020204" pitchFamily="34" charset="0"/>
              <a:buChar char="•"/>
              <a:defRPr/>
            </a:pPr>
            <a:r>
              <a:rPr kumimoji="0" lang="en-US" sz="1600" b="0" i="0" u="none" strike="noStrike" kern="1200" cap="none" spc="0" normalizeH="0" baseline="0" noProof="0">
                <a:ln>
                  <a:noFill/>
                </a:ln>
                <a:solidFill>
                  <a:srgbClr val="FF0000"/>
                </a:solidFill>
                <a:effectLst/>
                <a:uLnTx/>
                <a:uFillTx/>
                <a:latin typeface="Arial"/>
                <a:ea typeface="+mj-ea"/>
                <a:cs typeface="+mj-cs"/>
              </a:rPr>
              <a:t>Content that is not in carets may not be altered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j-ea"/>
                <a:cs typeface="+mj-cs"/>
              </a:rPr>
              <a:t>ADDING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You may not add slides to this presentation without getting proper Compliance approval</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a:ea typeface="+mj-ea"/>
                <a:cs typeface="+mj-cs"/>
              </a:rPr>
              <a:t>If you are presenting additional information, you may show any other Compliance-approved materials but do not add them within the PowerPoint</a:t>
            </a:r>
          </a:p>
        </p:txBody>
      </p:sp>
    </p:spTree>
    <p:extLst>
      <p:ext uri="{BB962C8B-B14F-4D97-AF65-F5344CB8AC3E}">
        <p14:creationId xmlns:p14="http://schemas.microsoft.com/office/powerpoint/2010/main" val="226294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81BA1997-CF67-F05E-243A-26D0A9358465}"/>
              </a:ext>
            </a:extLst>
          </p:cNvPr>
          <p:cNvSpPr>
            <a:spLocks noGrp="1"/>
          </p:cNvSpPr>
          <p:nvPr>
            <p:ph type="title"/>
          </p:nvPr>
        </p:nvSpPr>
        <p:spPr/>
        <p:txBody>
          <a:bodyPr>
            <a:normAutofit fontScale="90000"/>
          </a:bodyPr>
          <a:lstStyle/>
          <a:p>
            <a:r>
              <a:rPr lang="en-US" sz="4800" dirty="0"/>
              <a:t>Taking control: </a:t>
            </a:r>
          </a:p>
        </p:txBody>
      </p:sp>
      <p:sp>
        <p:nvSpPr>
          <p:cNvPr id="3" name="Title 11">
            <a:extLst>
              <a:ext uri="{FF2B5EF4-FFF2-40B4-BE49-F238E27FC236}">
                <a16:creationId xmlns:a16="http://schemas.microsoft.com/office/drawing/2014/main" id="{6CDBCBDD-5CDA-329F-FE46-E8D30DCE2759}"/>
              </a:ext>
            </a:extLst>
          </p:cNvPr>
          <p:cNvSpPr txBox="1">
            <a:spLocks/>
          </p:cNvSpPr>
          <p:nvPr/>
        </p:nvSpPr>
        <p:spPr>
          <a:xfrm>
            <a:off x="1492450" y="2341351"/>
            <a:ext cx="129436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pPr algn="r"/>
            <a:r>
              <a:rPr lang="en-US" sz="6000" dirty="0">
                <a:solidFill>
                  <a:srgbClr val="6ECFB2"/>
                </a:solidFill>
              </a:rPr>
              <a:t>1</a:t>
            </a:r>
          </a:p>
        </p:txBody>
      </p:sp>
      <p:sp>
        <p:nvSpPr>
          <p:cNvPr id="9" name="Content Placeholder 37">
            <a:extLst>
              <a:ext uri="{FF2B5EF4-FFF2-40B4-BE49-F238E27FC236}">
                <a16:creationId xmlns:a16="http://schemas.microsoft.com/office/drawing/2014/main" id="{9C941FDC-ADB0-7ECF-E2BB-02BF2AFE2825}"/>
              </a:ext>
            </a:extLst>
          </p:cNvPr>
          <p:cNvSpPr txBox="1">
            <a:spLocks/>
          </p:cNvSpPr>
          <p:nvPr/>
        </p:nvSpPr>
        <p:spPr>
          <a:xfrm>
            <a:off x="3183696" y="2627857"/>
            <a:ext cx="9199178" cy="4825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2"/>
                </a:solidFill>
              </a:rPr>
              <a:t>Understand Social Security retirement benefits</a:t>
            </a:r>
          </a:p>
        </p:txBody>
      </p:sp>
      <p:sp>
        <p:nvSpPr>
          <p:cNvPr id="12" name="Title 11">
            <a:extLst>
              <a:ext uri="{FF2B5EF4-FFF2-40B4-BE49-F238E27FC236}">
                <a16:creationId xmlns:a16="http://schemas.microsoft.com/office/drawing/2014/main" id="{6E804796-DAF9-74F3-1576-8DC4E7465C9B}"/>
              </a:ext>
            </a:extLst>
          </p:cNvPr>
          <p:cNvSpPr txBox="1">
            <a:spLocks/>
          </p:cNvSpPr>
          <p:nvPr/>
        </p:nvSpPr>
        <p:spPr>
          <a:xfrm>
            <a:off x="1549847" y="3463015"/>
            <a:ext cx="129436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pPr algn="r"/>
            <a:r>
              <a:rPr lang="en-US" sz="6000" dirty="0">
                <a:solidFill>
                  <a:srgbClr val="6ECFB2"/>
                </a:solidFill>
              </a:rPr>
              <a:t>2</a:t>
            </a:r>
          </a:p>
        </p:txBody>
      </p:sp>
      <p:sp>
        <p:nvSpPr>
          <p:cNvPr id="13" name="Content Placeholder 37">
            <a:extLst>
              <a:ext uri="{FF2B5EF4-FFF2-40B4-BE49-F238E27FC236}">
                <a16:creationId xmlns:a16="http://schemas.microsoft.com/office/drawing/2014/main" id="{D80898E8-EAC9-20D5-9108-0E8D9E1761A7}"/>
              </a:ext>
            </a:extLst>
          </p:cNvPr>
          <p:cNvSpPr txBox="1">
            <a:spLocks/>
          </p:cNvSpPr>
          <p:nvPr/>
        </p:nvSpPr>
        <p:spPr>
          <a:xfrm>
            <a:off x="3183696" y="3749521"/>
            <a:ext cx="9199178" cy="4825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2"/>
                </a:solidFill>
              </a:rPr>
              <a:t>Plan for health care costs in retirement</a:t>
            </a:r>
          </a:p>
          <a:p>
            <a:pPr marL="0" indent="0">
              <a:buNone/>
            </a:pPr>
            <a:endParaRPr lang="en-US" sz="2400" b="1" dirty="0">
              <a:solidFill>
                <a:schemeClr val="accent2"/>
              </a:solidFill>
            </a:endParaRPr>
          </a:p>
        </p:txBody>
      </p:sp>
      <p:sp>
        <p:nvSpPr>
          <p:cNvPr id="16" name="Title 11">
            <a:extLst>
              <a:ext uri="{FF2B5EF4-FFF2-40B4-BE49-F238E27FC236}">
                <a16:creationId xmlns:a16="http://schemas.microsoft.com/office/drawing/2014/main" id="{DC0A7E7D-0D0C-3EEF-6F7B-D989B8310E66}"/>
              </a:ext>
            </a:extLst>
          </p:cNvPr>
          <p:cNvSpPr txBox="1">
            <a:spLocks/>
          </p:cNvSpPr>
          <p:nvPr/>
        </p:nvSpPr>
        <p:spPr>
          <a:xfrm>
            <a:off x="1612193" y="4584679"/>
            <a:ext cx="129436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pPr algn="r"/>
            <a:r>
              <a:rPr lang="en-US" sz="6000" dirty="0">
                <a:solidFill>
                  <a:srgbClr val="6ECFB2"/>
                </a:solidFill>
              </a:rPr>
              <a:t>3</a:t>
            </a:r>
          </a:p>
        </p:txBody>
      </p:sp>
      <p:sp>
        <p:nvSpPr>
          <p:cNvPr id="17" name="Content Placeholder 37">
            <a:extLst>
              <a:ext uri="{FF2B5EF4-FFF2-40B4-BE49-F238E27FC236}">
                <a16:creationId xmlns:a16="http://schemas.microsoft.com/office/drawing/2014/main" id="{65154676-6284-C17D-3128-7320B0DA0F5A}"/>
              </a:ext>
            </a:extLst>
          </p:cNvPr>
          <p:cNvSpPr txBox="1">
            <a:spLocks/>
          </p:cNvSpPr>
          <p:nvPr/>
        </p:nvSpPr>
        <p:spPr>
          <a:xfrm>
            <a:off x="3183696" y="4871185"/>
            <a:ext cx="9199178" cy="4825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400" b="1" dirty="0">
                <a:solidFill>
                  <a:schemeClr val="accent2"/>
                </a:solidFill>
              </a:rPr>
              <a:t>Start saving and stay on track</a:t>
            </a:r>
          </a:p>
        </p:txBody>
      </p:sp>
    </p:spTree>
    <p:extLst>
      <p:ext uri="{BB962C8B-B14F-4D97-AF65-F5344CB8AC3E}">
        <p14:creationId xmlns:p14="http://schemas.microsoft.com/office/powerpoint/2010/main" val="47910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2F0404-E4B0-2609-E173-D87E70640C4C}"/>
              </a:ext>
            </a:extLst>
          </p:cNvPr>
          <p:cNvSpPr txBox="1">
            <a:spLocks/>
          </p:cNvSpPr>
          <p:nvPr/>
        </p:nvSpPr>
        <p:spPr>
          <a:xfrm>
            <a:off x="990599" y="1541627"/>
            <a:ext cx="5105401" cy="37696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800" dirty="0"/>
              <a:t>What women need to know about Social Security</a:t>
            </a:r>
          </a:p>
        </p:txBody>
      </p:sp>
      <p:pic>
        <p:nvPicPr>
          <p:cNvPr id="2" name="Picture 1">
            <a:extLst>
              <a:ext uri="{FF2B5EF4-FFF2-40B4-BE49-F238E27FC236}">
                <a16:creationId xmlns:a16="http://schemas.microsoft.com/office/drawing/2014/main" id="{64D1FF65-AB3D-C6F8-B27B-8A7C73466D01}"/>
              </a:ext>
            </a:extLst>
          </p:cNvPr>
          <p:cNvPicPr>
            <a:picLocks noChangeAspect="1"/>
          </p:cNvPicPr>
          <p:nvPr/>
        </p:nvPicPr>
        <p:blipFill>
          <a:blip r:embed="rId3">
            <a:extLst>
              <a:ext uri="{28A0092B-C50C-407E-A947-70E740481C1C}">
                <a14:useLocalDpi xmlns:a14="http://schemas.microsoft.com/office/drawing/2010/main" val="0"/>
              </a:ext>
            </a:extLst>
          </a:blip>
          <a:srcRect l="20923" r="20923"/>
          <a:stretch/>
        </p:blipFill>
        <p:spPr>
          <a:xfrm>
            <a:off x="6362244" y="226569"/>
            <a:ext cx="5579026" cy="6395720"/>
          </a:xfrm>
          <a:prstGeom prst="rect">
            <a:avLst/>
          </a:prstGeom>
        </p:spPr>
      </p:pic>
    </p:spTree>
    <p:extLst>
      <p:ext uri="{BB962C8B-B14F-4D97-AF65-F5344CB8AC3E}">
        <p14:creationId xmlns:p14="http://schemas.microsoft.com/office/powerpoint/2010/main" val="384048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5924F-CD65-9210-4BAE-8E2A8F010795}"/>
              </a:ext>
            </a:extLst>
          </p:cNvPr>
          <p:cNvSpPr>
            <a:spLocks noGrp="1"/>
          </p:cNvSpPr>
          <p:nvPr>
            <p:ph type="title"/>
          </p:nvPr>
        </p:nvSpPr>
        <p:spPr>
          <a:xfrm>
            <a:off x="1492450" y="858417"/>
            <a:ext cx="9199178" cy="1336750"/>
          </a:xfrm>
        </p:spPr>
        <p:txBody>
          <a:bodyPr>
            <a:noAutofit/>
          </a:bodyPr>
          <a:lstStyle/>
          <a:p>
            <a:r>
              <a:rPr lang="en-US" sz="4400" dirty="0"/>
              <a:t>How much of my income </a:t>
            </a:r>
            <a:br>
              <a:rPr lang="en-US" sz="4400" dirty="0"/>
            </a:br>
            <a:r>
              <a:rPr lang="en-US" sz="4400" dirty="0"/>
              <a:t>will Social Security replace? </a:t>
            </a:r>
          </a:p>
        </p:txBody>
      </p:sp>
      <p:sp>
        <p:nvSpPr>
          <p:cNvPr id="4" name="Content Placeholder 3">
            <a:extLst>
              <a:ext uri="{FF2B5EF4-FFF2-40B4-BE49-F238E27FC236}">
                <a16:creationId xmlns:a16="http://schemas.microsoft.com/office/drawing/2014/main" id="{FFD18009-3FDC-1513-25E9-53B1FA6C3FB5}"/>
              </a:ext>
            </a:extLst>
          </p:cNvPr>
          <p:cNvSpPr>
            <a:spLocks noGrp="1"/>
          </p:cNvSpPr>
          <p:nvPr>
            <p:ph idx="1"/>
          </p:nvPr>
        </p:nvSpPr>
        <p:spPr>
          <a:xfrm>
            <a:off x="1492451" y="2468346"/>
            <a:ext cx="5113622" cy="3770787"/>
          </a:xfrm>
        </p:spPr>
        <p:txBody>
          <a:bodyPr/>
          <a:lstStyle/>
          <a:p>
            <a:pPr marL="0" indent="0">
              <a:buNone/>
            </a:pPr>
            <a:r>
              <a:rPr lang="en-US" b="1" dirty="0"/>
              <a:t>Social Security may replace 40% or less of pre-retirement income.</a:t>
            </a:r>
          </a:p>
          <a:p>
            <a:pPr marL="0" indent="0">
              <a:buNone/>
            </a:pPr>
            <a:endParaRPr lang="en-US" dirty="0"/>
          </a:p>
          <a:p>
            <a:pPr marL="0" indent="0">
              <a:buNone/>
            </a:pPr>
            <a:r>
              <a:rPr lang="en-US" dirty="0"/>
              <a:t>You may need about 80% of your current income in retirement to maintain your standard of living.</a:t>
            </a:r>
          </a:p>
        </p:txBody>
      </p:sp>
      <p:pic>
        <p:nvPicPr>
          <p:cNvPr id="2" name="Picture 1">
            <a:extLst>
              <a:ext uri="{FF2B5EF4-FFF2-40B4-BE49-F238E27FC236}">
                <a16:creationId xmlns:a16="http://schemas.microsoft.com/office/drawing/2014/main" id="{38975C50-E9A1-9553-372B-C3F35DDB65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3466" y="2281003"/>
            <a:ext cx="3308377" cy="3308377"/>
          </a:xfrm>
          <a:prstGeom prst="rect">
            <a:avLst/>
          </a:prstGeom>
        </p:spPr>
      </p:pic>
    </p:spTree>
    <p:extLst>
      <p:ext uri="{BB962C8B-B14F-4D97-AF65-F5344CB8AC3E}">
        <p14:creationId xmlns:p14="http://schemas.microsoft.com/office/powerpoint/2010/main" val="264042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a:extLst>
              <a:ext uri="{FF2B5EF4-FFF2-40B4-BE49-F238E27FC236}">
                <a16:creationId xmlns:a16="http://schemas.microsoft.com/office/drawing/2014/main" id="{15C8B77E-0528-E47B-BF9E-87D4DED9FF36}"/>
              </a:ext>
            </a:extLst>
          </p:cNvPr>
          <p:cNvSpPr/>
          <p:nvPr/>
        </p:nvSpPr>
        <p:spPr>
          <a:xfrm rot="10800000">
            <a:off x="7257119" y="4476247"/>
            <a:ext cx="3659691" cy="1431824"/>
          </a:xfrm>
          <a:prstGeom prst="homePlat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entagon 28">
            <a:extLst>
              <a:ext uri="{FF2B5EF4-FFF2-40B4-BE49-F238E27FC236}">
                <a16:creationId xmlns:a16="http://schemas.microsoft.com/office/drawing/2014/main" id="{A2025AAD-EE3C-CAA6-88BE-53CF7C81D1E8}"/>
              </a:ext>
            </a:extLst>
          </p:cNvPr>
          <p:cNvSpPr/>
          <p:nvPr/>
        </p:nvSpPr>
        <p:spPr>
          <a:xfrm>
            <a:off x="5157094" y="4468483"/>
            <a:ext cx="3522762" cy="1431824"/>
          </a:xfrm>
          <a:prstGeom prst="homePlat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entagon 27">
            <a:extLst>
              <a:ext uri="{FF2B5EF4-FFF2-40B4-BE49-F238E27FC236}">
                <a16:creationId xmlns:a16="http://schemas.microsoft.com/office/drawing/2014/main" id="{24CC909B-F0FC-7220-F7DC-612F89CC1968}"/>
              </a:ext>
            </a:extLst>
          </p:cNvPr>
          <p:cNvSpPr/>
          <p:nvPr/>
        </p:nvSpPr>
        <p:spPr>
          <a:xfrm>
            <a:off x="2465261" y="4468483"/>
            <a:ext cx="3522762" cy="1431824"/>
          </a:xfrm>
          <a:prstGeom prst="homePlat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35107" y="791561"/>
            <a:ext cx="9513007" cy="864207"/>
          </a:xfrm>
        </p:spPr>
        <p:txBody>
          <a:bodyPr>
            <a:noAutofit/>
          </a:bodyPr>
          <a:lstStyle/>
          <a:p>
            <a:r>
              <a:rPr lang="en-US" sz="4400" dirty="0"/>
              <a:t>How can I earn Social Security retirement benefits?</a:t>
            </a:r>
          </a:p>
        </p:txBody>
      </p:sp>
      <p:sp>
        <p:nvSpPr>
          <p:cNvPr id="8" name="TextBox 7">
            <a:extLst>
              <a:ext uri="{FF2B5EF4-FFF2-40B4-BE49-F238E27FC236}">
                <a16:creationId xmlns:a16="http://schemas.microsoft.com/office/drawing/2014/main" id="{7BD0489C-74B2-251D-5008-96A76F76E871}"/>
              </a:ext>
            </a:extLst>
          </p:cNvPr>
          <p:cNvSpPr txBox="1"/>
          <p:nvPr/>
        </p:nvSpPr>
        <p:spPr>
          <a:xfrm>
            <a:off x="4255915" y="2368567"/>
            <a:ext cx="4986002" cy="830997"/>
          </a:xfrm>
          <a:prstGeom prst="rect">
            <a:avLst/>
          </a:prstGeom>
          <a:noFill/>
        </p:spPr>
        <p:txBody>
          <a:bodyPr wrap="square" rtlCol="0">
            <a:spAutoFit/>
          </a:bodyPr>
          <a:lstStyle/>
          <a:p>
            <a:r>
              <a:rPr lang="en" sz="2400" b="1" dirty="0">
                <a:sym typeface="Calibri"/>
              </a:rPr>
              <a:t>credits needed at retirement </a:t>
            </a:r>
            <a:br>
              <a:rPr lang="en" sz="2400" b="1" dirty="0">
                <a:sym typeface="Calibri"/>
              </a:rPr>
            </a:br>
            <a:r>
              <a:rPr lang="en" sz="2400" b="1" dirty="0">
                <a:sym typeface="Calibri"/>
              </a:rPr>
              <a:t>to qualify for retirement benefits</a:t>
            </a:r>
            <a:endParaRPr lang="en-US" sz="2400" b="1" dirty="0"/>
          </a:p>
        </p:txBody>
      </p:sp>
      <p:grpSp>
        <p:nvGrpSpPr>
          <p:cNvPr id="9" name="Group 8">
            <a:extLst>
              <a:ext uri="{FF2B5EF4-FFF2-40B4-BE49-F238E27FC236}">
                <a16:creationId xmlns:a16="http://schemas.microsoft.com/office/drawing/2014/main" id="{C91CFAD5-457C-32F8-7EE8-1215CB4DD39B}"/>
              </a:ext>
            </a:extLst>
          </p:cNvPr>
          <p:cNvGrpSpPr/>
          <p:nvPr/>
        </p:nvGrpSpPr>
        <p:grpSpPr>
          <a:xfrm>
            <a:off x="822960" y="4517952"/>
            <a:ext cx="1584960" cy="1325563"/>
            <a:chOff x="3703320" y="3307080"/>
            <a:chExt cx="1584960" cy="1325563"/>
          </a:xfrm>
        </p:grpSpPr>
        <p:sp>
          <p:nvSpPr>
            <p:cNvPr id="10" name="Rectangle 9">
              <a:extLst>
                <a:ext uri="{FF2B5EF4-FFF2-40B4-BE49-F238E27FC236}">
                  <a16:creationId xmlns:a16="http://schemas.microsoft.com/office/drawing/2014/main" id="{EB9A4294-3441-FD5A-9C5A-6B78CF137F66}"/>
                </a:ext>
              </a:extLst>
            </p:cNvPr>
            <p:cNvSpPr/>
            <p:nvPr/>
          </p:nvSpPr>
          <p:spPr>
            <a:xfrm>
              <a:off x="3703320" y="3307080"/>
              <a:ext cx="1584960"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29A6E22-96AC-B68D-4C17-29B74DDFEAB4}"/>
                </a:ext>
              </a:extLst>
            </p:cNvPr>
            <p:cNvCxnSpPr>
              <a:stCxn id="10" idx="1"/>
              <a:endCxn id="10" idx="3"/>
            </p:cNvCxnSpPr>
            <p:nvPr/>
          </p:nvCxnSpPr>
          <p:spPr>
            <a:xfrm>
              <a:off x="3703320" y="3969862"/>
              <a:ext cx="1584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EA1096-AE04-03CE-CCEB-A863F706F644}"/>
                </a:ext>
              </a:extLst>
            </p:cNvPr>
            <p:cNvCxnSpPr>
              <a:stCxn id="10" idx="0"/>
              <a:endCxn id="10" idx="2"/>
            </p:cNvCxnSpPr>
            <p:nvPr/>
          </p:nvCxnSpPr>
          <p:spPr>
            <a:xfrm>
              <a:off x="4495800" y="3307080"/>
              <a:ext cx="0" cy="1325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E2E0712-9EC8-E97D-47E2-C80F01996ED7}"/>
              </a:ext>
            </a:extLst>
          </p:cNvPr>
          <p:cNvSpPr txBox="1"/>
          <p:nvPr/>
        </p:nvSpPr>
        <p:spPr>
          <a:xfrm>
            <a:off x="1790704" y="4606722"/>
            <a:ext cx="502918"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0F802682-A060-E1DF-FA2C-3CD7F974E51F}"/>
              </a:ext>
            </a:extLst>
          </p:cNvPr>
          <p:cNvSpPr txBox="1"/>
          <p:nvPr/>
        </p:nvSpPr>
        <p:spPr>
          <a:xfrm>
            <a:off x="2668849" y="4561217"/>
            <a:ext cx="2867782" cy="1261884"/>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1 credit for every $1,640</a:t>
            </a:r>
            <a:r>
              <a:rPr lang="en-US" sz="2400" b="1" baseline="30000" dirty="0">
                <a:solidFill>
                  <a:schemeClr val="tx2"/>
                </a:solidFill>
                <a:latin typeface="Arial" panose="020B0604020202020204" pitchFamily="34" charset="0"/>
                <a:cs typeface="Arial" panose="020B0604020202020204" pitchFamily="34" charset="0"/>
              </a:rPr>
              <a:t>1</a:t>
            </a:r>
            <a:r>
              <a:rPr lang="en-US" sz="2400" b="1" dirty="0">
                <a:solidFill>
                  <a:schemeClr val="tx2"/>
                </a:solidFill>
                <a:latin typeface="Arial" panose="020B0604020202020204" pitchFamily="34" charset="0"/>
                <a:cs typeface="Arial" panose="020B0604020202020204" pitchFamily="34" charset="0"/>
              </a:rPr>
              <a:t> you make</a:t>
            </a:r>
            <a:r>
              <a:rPr lang="en-US"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that is subject to Social Security taxes (FICA)</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C4477CC-25C6-B4A5-E1F9-71670184468D}"/>
              </a:ext>
            </a:extLst>
          </p:cNvPr>
          <p:cNvSpPr txBox="1"/>
          <p:nvPr/>
        </p:nvSpPr>
        <p:spPr>
          <a:xfrm>
            <a:off x="1053637" y="4587733"/>
            <a:ext cx="502918" cy="523220"/>
          </a:xfrm>
          <a:prstGeom prst="rect">
            <a:avLst/>
          </a:prstGeom>
          <a:noFill/>
        </p:spPr>
        <p:txBody>
          <a:bodyPr wrap="square" rtlCol="0">
            <a:spAutoFit/>
          </a:bodyPr>
          <a:lstStyle/>
          <a:p>
            <a:r>
              <a:rPr lang="en-US" sz="2800" b="1" dirty="0">
                <a:solidFill>
                  <a:schemeClr val="bg1">
                    <a:lumMod val="75000"/>
                  </a:schemeClr>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5DED44CE-7406-216F-B95C-896BAE9BCE6F}"/>
              </a:ext>
            </a:extLst>
          </p:cNvPr>
          <p:cNvSpPr txBox="1"/>
          <p:nvPr/>
        </p:nvSpPr>
        <p:spPr>
          <a:xfrm>
            <a:off x="1053637" y="5219458"/>
            <a:ext cx="502918" cy="523220"/>
          </a:xfrm>
          <a:prstGeom prst="rect">
            <a:avLst/>
          </a:prstGeom>
          <a:noFill/>
        </p:spPr>
        <p:txBody>
          <a:bodyPr wrap="square" rtlCol="0">
            <a:spAutoFit/>
          </a:bodyPr>
          <a:lstStyle/>
          <a:p>
            <a:r>
              <a:rPr lang="en-US" sz="2800" b="1" dirty="0">
                <a:solidFill>
                  <a:schemeClr val="bg1">
                    <a:lumMod val="75000"/>
                  </a:schemeClr>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F6DD49AB-CB55-5718-07A6-576AF97601CC}"/>
              </a:ext>
            </a:extLst>
          </p:cNvPr>
          <p:cNvSpPr txBox="1"/>
          <p:nvPr/>
        </p:nvSpPr>
        <p:spPr>
          <a:xfrm>
            <a:off x="1811977" y="5219458"/>
            <a:ext cx="502918" cy="523220"/>
          </a:xfrm>
          <a:prstGeom prst="rect">
            <a:avLst/>
          </a:prstGeom>
          <a:noFill/>
        </p:spPr>
        <p:txBody>
          <a:bodyPr wrap="square" rtlCol="0">
            <a:spAutoFit/>
          </a:bodyPr>
          <a:lstStyle/>
          <a:p>
            <a:r>
              <a:rPr lang="en-US" sz="2800" b="1" dirty="0">
                <a:solidFill>
                  <a:schemeClr val="bg1">
                    <a:lumMod val="75000"/>
                  </a:schemeClr>
                </a:solidFill>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CD1AA622-C092-E252-73D7-9A25E2509148}"/>
              </a:ext>
            </a:extLst>
          </p:cNvPr>
          <p:cNvSpPr txBox="1"/>
          <p:nvPr/>
        </p:nvSpPr>
        <p:spPr>
          <a:xfrm>
            <a:off x="6191611" y="4638161"/>
            <a:ext cx="1976047" cy="1107996"/>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Earn up to </a:t>
            </a:r>
            <a:br>
              <a:rPr lang="en-US" sz="1400" b="1" dirty="0">
                <a:latin typeface="Arial" panose="020B0604020202020204" pitchFamily="34" charset="0"/>
                <a:cs typeface="Arial" panose="020B0604020202020204" pitchFamily="34" charset="0"/>
              </a:rPr>
            </a:br>
            <a:r>
              <a:rPr lang="en-US" sz="2400" b="1" dirty="0">
                <a:solidFill>
                  <a:schemeClr val="tx2"/>
                </a:solidFill>
                <a:latin typeface="Arial" panose="020B0604020202020204" pitchFamily="34" charset="0"/>
                <a:cs typeface="Arial" panose="020B0604020202020204" pitchFamily="34" charset="0"/>
              </a:rPr>
              <a:t>4 credits </a:t>
            </a:r>
            <a:br>
              <a:rPr lang="en-US" sz="2400" b="1" dirty="0">
                <a:solidFill>
                  <a:schemeClr val="tx2"/>
                </a:solidFill>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in any year ($6,560/year</a:t>
            </a:r>
            <a:r>
              <a:rPr lang="en-US" sz="1400" b="1" baseline="30000" dirty="0">
                <a:latin typeface="Arial" panose="020B0604020202020204" pitchFamily="34" charset="0"/>
                <a:cs typeface="Arial" panose="020B0604020202020204" pitchFamily="34" charset="0"/>
              </a:rPr>
              <a:t>1</a:t>
            </a:r>
            <a:r>
              <a:rPr lang="en-US" sz="1400"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EFE25E1-FA5C-F56E-A5FD-E3502CBD9400}"/>
              </a:ext>
            </a:extLst>
          </p:cNvPr>
          <p:cNvSpPr txBox="1"/>
          <p:nvPr/>
        </p:nvSpPr>
        <p:spPr>
          <a:xfrm>
            <a:off x="677818" y="3859470"/>
            <a:ext cx="5147744" cy="461665"/>
          </a:xfrm>
          <a:prstGeom prst="rect">
            <a:avLst/>
          </a:prstGeom>
          <a:noFill/>
        </p:spPr>
        <p:txBody>
          <a:bodyPr wrap="square" rtlCol="0">
            <a:spAutoFit/>
          </a:bodyPr>
          <a:lstStyle/>
          <a:p>
            <a:r>
              <a:rPr lang="en-US" sz="2400" b="1" dirty="0"/>
              <a:t>How to earn credits:</a:t>
            </a:r>
          </a:p>
        </p:txBody>
      </p:sp>
      <p:sp>
        <p:nvSpPr>
          <p:cNvPr id="23" name="TextBox 22">
            <a:extLst>
              <a:ext uri="{FF2B5EF4-FFF2-40B4-BE49-F238E27FC236}">
                <a16:creationId xmlns:a16="http://schemas.microsoft.com/office/drawing/2014/main" id="{DFE7B8FE-8EB0-D1BE-3EFD-86C16BC17A37}"/>
              </a:ext>
            </a:extLst>
          </p:cNvPr>
          <p:cNvSpPr txBox="1"/>
          <p:nvPr/>
        </p:nvSpPr>
        <p:spPr>
          <a:xfrm>
            <a:off x="8917771" y="4745883"/>
            <a:ext cx="1936329" cy="892552"/>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Have at least </a:t>
            </a:r>
            <a:br>
              <a:rPr lang="en-US" b="1" dirty="0">
                <a:latin typeface="Arial" panose="020B0604020202020204" pitchFamily="34" charset="0"/>
                <a:cs typeface="Arial" panose="020B0604020202020204" pitchFamily="34" charset="0"/>
              </a:rPr>
            </a:br>
            <a:r>
              <a:rPr lang="en-US" sz="2400" b="1" dirty="0">
                <a:solidFill>
                  <a:schemeClr val="tx2"/>
                </a:solidFill>
                <a:latin typeface="Arial" panose="020B0604020202020204" pitchFamily="34" charset="0"/>
                <a:cs typeface="Arial" panose="020B0604020202020204" pitchFamily="34" charset="0"/>
              </a:rPr>
              <a:t>10 years </a:t>
            </a:r>
            <a:br>
              <a:rPr lang="en-US" sz="2400" b="1" dirty="0">
                <a:solidFill>
                  <a:schemeClr val="tx2"/>
                </a:solidFill>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of employment</a:t>
            </a:r>
            <a:endParaRPr 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CC25E30-1D60-6FFE-B726-EB1C794BCD04}"/>
              </a:ext>
            </a:extLst>
          </p:cNvPr>
          <p:cNvSpPr txBox="1"/>
          <p:nvPr/>
        </p:nvSpPr>
        <p:spPr>
          <a:xfrm>
            <a:off x="3251690" y="2259431"/>
            <a:ext cx="1584960" cy="1015663"/>
          </a:xfrm>
          <a:prstGeom prst="rect">
            <a:avLst/>
          </a:prstGeom>
          <a:noFill/>
        </p:spPr>
        <p:txBody>
          <a:bodyPr wrap="square" rtlCol="0">
            <a:spAutoFit/>
          </a:bodyPr>
          <a:lstStyle/>
          <a:p>
            <a:r>
              <a:rPr lang="en" sz="6000" b="1" dirty="0">
                <a:solidFill>
                  <a:srgbClr val="0047BA"/>
                </a:solidFill>
                <a:sym typeface="Calibri"/>
              </a:rPr>
              <a:t>40</a:t>
            </a:r>
            <a:endParaRPr lang="en-US" sz="6000" b="1" dirty="0">
              <a:solidFill>
                <a:srgbClr val="0047BA"/>
              </a:solidFill>
            </a:endParaRPr>
          </a:p>
        </p:txBody>
      </p:sp>
      <p:cxnSp>
        <p:nvCxnSpPr>
          <p:cNvPr id="31" name="Straight Connector 30">
            <a:extLst>
              <a:ext uri="{FF2B5EF4-FFF2-40B4-BE49-F238E27FC236}">
                <a16:creationId xmlns:a16="http://schemas.microsoft.com/office/drawing/2014/main" id="{BD8B5345-720C-644D-B5F8-ABBF80980B29}"/>
              </a:ext>
            </a:extLst>
          </p:cNvPr>
          <p:cNvCxnSpPr>
            <a:cxnSpLocks/>
          </p:cNvCxnSpPr>
          <p:nvPr/>
        </p:nvCxnSpPr>
        <p:spPr>
          <a:xfrm>
            <a:off x="734314" y="3577295"/>
            <a:ext cx="10182496" cy="0"/>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9E03E75-6315-C5BA-B19C-EA66E1FF35D0}"/>
              </a:ext>
            </a:extLst>
          </p:cNvPr>
          <p:cNvSpPr txBox="1"/>
          <p:nvPr/>
        </p:nvSpPr>
        <p:spPr>
          <a:xfrm>
            <a:off x="1570974" y="6196238"/>
            <a:ext cx="9905405" cy="246221"/>
          </a:xfrm>
          <a:prstGeom prst="rect">
            <a:avLst/>
          </a:prstGeom>
          <a:noFill/>
        </p:spPr>
        <p:txBody>
          <a:bodyPr wrap="square" rtlCol="0">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Dollar figure subject to change</a:t>
            </a:r>
          </a:p>
        </p:txBody>
      </p:sp>
    </p:spTree>
    <p:extLst>
      <p:ext uri="{BB962C8B-B14F-4D97-AF65-F5344CB8AC3E}">
        <p14:creationId xmlns:p14="http://schemas.microsoft.com/office/powerpoint/2010/main" val="349614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92450" y="849087"/>
            <a:ext cx="9199178" cy="1346080"/>
          </a:xfrm>
        </p:spPr>
        <p:txBody>
          <a:bodyPr>
            <a:normAutofit/>
          </a:bodyPr>
          <a:lstStyle/>
          <a:p>
            <a:r>
              <a:rPr lang="en-US" sz="4400" dirty="0"/>
              <a:t>How is my benefit calculated?</a:t>
            </a:r>
          </a:p>
        </p:txBody>
      </p:sp>
      <p:grpSp>
        <p:nvGrpSpPr>
          <p:cNvPr id="7" name="Group 6">
            <a:extLst>
              <a:ext uri="{FF2B5EF4-FFF2-40B4-BE49-F238E27FC236}">
                <a16:creationId xmlns:a16="http://schemas.microsoft.com/office/drawing/2014/main" id="{8D402EFC-7335-893C-FCB8-8D68BAB882D1}"/>
              </a:ext>
            </a:extLst>
          </p:cNvPr>
          <p:cNvGrpSpPr/>
          <p:nvPr/>
        </p:nvGrpSpPr>
        <p:grpSpPr>
          <a:xfrm>
            <a:off x="1872699" y="2554816"/>
            <a:ext cx="5338698" cy="3454097"/>
            <a:chOff x="2618627" y="2249738"/>
            <a:chExt cx="5338698" cy="3454097"/>
          </a:xfrm>
        </p:grpSpPr>
        <p:sp>
          <p:nvSpPr>
            <p:cNvPr id="8" name="Content Placeholder 4">
              <a:extLst>
                <a:ext uri="{FF2B5EF4-FFF2-40B4-BE49-F238E27FC236}">
                  <a16:creationId xmlns:a16="http://schemas.microsoft.com/office/drawing/2014/main" id="{1A6E24EB-CF4A-5DDB-6A5E-4BF8CB4E2D5C}"/>
                </a:ext>
                <a:ext uri="{C183D7F6-B498-43B3-948B-1728B52AA6E4}">
                  <adec:decorative xmlns:adec="http://schemas.microsoft.com/office/drawing/2017/decorative" val="1"/>
                </a:ext>
              </a:extLst>
            </p:cNvPr>
            <p:cNvSpPr txBox="1">
              <a:spLocks/>
            </p:cNvSpPr>
            <p:nvPr/>
          </p:nvSpPr>
          <p:spPr>
            <a:xfrm>
              <a:off x="3812318" y="2249738"/>
              <a:ext cx="4084890" cy="444711"/>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Highest 35 years of</a:t>
              </a:r>
              <a:r>
                <a:rPr lang="en-US" sz="1800" dirty="0">
                  <a:solidFill>
                    <a:schemeClr val="tx2"/>
                  </a:solidFill>
                  <a:ea typeface="Calibri" panose="020F0502020204030204" pitchFamily="34" charset="0"/>
                </a:rPr>
                <a:t> </a:t>
              </a:r>
              <a: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adjusted earnings</a:t>
              </a:r>
            </a:p>
          </p:txBody>
        </p:sp>
        <p:sp>
          <p:nvSpPr>
            <p:cNvPr id="9" name="Content Placeholder 4">
              <a:extLst>
                <a:ext uri="{FF2B5EF4-FFF2-40B4-BE49-F238E27FC236}">
                  <a16:creationId xmlns:a16="http://schemas.microsoft.com/office/drawing/2014/main" id="{6EB868B5-5D85-DA0E-C207-3A9012723E81}"/>
                </a:ext>
                <a:ext uri="{C183D7F6-B498-43B3-948B-1728B52AA6E4}">
                  <adec:decorative xmlns:adec="http://schemas.microsoft.com/office/drawing/2017/decorative" val="1"/>
                </a:ext>
              </a:extLst>
            </p:cNvPr>
            <p:cNvSpPr txBox="1">
              <a:spLocks/>
            </p:cNvSpPr>
            <p:nvPr/>
          </p:nvSpPr>
          <p:spPr>
            <a:xfrm rot="16200000">
              <a:off x="1454392" y="3515936"/>
              <a:ext cx="2773181" cy="444711"/>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Wages earned</a:t>
              </a:r>
            </a:p>
          </p:txBody>
        </p:sp>
        <p:sp>
          <p:nvSpPr>
            <p:cNvPr id="10" name="Content Placeholder 4">
              <a:extLst>
                <a:ext uri="{FF2B5EF4-FFF2-40B4-BE49-F238E27FC236}">
                  <a16:creationId xmlns:a16="http://schemas.microsoft.com/office/drawing/2014/main" id="{12C8965E-9A9E-973F-DA3F-C5A20C8A8C1F}"/>
                </a:ext>
                <a:ext uri="{C183D7F6-B498-43B3-948B-1728B52AA6E4}">
                  <adec:decorative xmlns:adec="http://schemas.microsoft.com/office/drawing/2017/decorative" val="1"/>
                </a:ext>
              </a:extLst>
            </p:cNvPr>
            <p:cNvSpPr txBox="1">
              <a:spLocks/>
            </p:cNvSpPr>
            <p:nvPr/>
          </p:nvSpPr>
          <p:spPr>
            <a:xfrm>
              <a:off x="3007180"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20</a:t>
              </a:r>
            </a:p>
          </p:txBody>
        </p:sp>
        <p:sp>
          <p:nvSpPr>
            <p:cNvPr id="11" name="Content Placeholder 4">
              <a:extLst>
                <a:ext uri="{FF2B5EF4-FFF2-40B4-BE49-F238E27FC236}">
                  <a16:creationId xmlns:a16="http://schemas.microsoft.com/office/drawing/2014/main" id="{382D48D5-62F2-C810-3476-4EDCC38D25BD}"/>
                </a:ext>
                <a:ext uri="{C183D7F6-B498-43B3-948B-1728B52AA6E4}">
                  <adec:decorative xmlns:adec="http://schemas.microsoft.com/office/drawing/2017/decorative" val="1"/>
                </a:ext>
              </a:extLst>
            </p:cNvPr>
            <p:cNvSpPr txBox="1">
              <a:spLocks/>
            </p:cNvSpPr>
            <p:nvPr/>
          </p:nvSpPr>
          <p:spPr>
            <a:xfrm>
              <a:off x="3500161"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25</a:t>
              </a:r>
            </a:p>
          </p:txBody>
        </p:sp>
        <p:sp>
          <p:nvSpPr>
            <p:cNvPr id="12" name="Content Placeholder 4">
              <a:extLst>
                <a:ext uri="{FF2B5EF4-FFF2-40B4-BE49-F238E27FC236}">
                  <a16:creationId xmlns:a16="http://schemas.microsoft.com/office/drawing/2014/main" id="{3104DA97-8FC7-4A9E-0495-C5416362203F}"/>
                </a:ext>
                <a:ext uri="{C183D7F6-B498-43B3-948B-1728B52AA6E4}">
                  <adec:decorative xmlns:adec="http://schemas.microsoft.com/office/drawing/2017/decorative" val="1"/>
                </a:ext>
              </a:extLst>
            </p:cNvPr>
            <p:cNvSpPr txBox="1">
              <a:spLocks/>
            </p:cNvSpPr>
            <p:nvPr/>
          </p:nvSpPr>
          <p:spPr>
            <a:xfrm>
              <a:off x="4009045"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30</a:t>
              </a:r>
            </a:p>
          </p:txBody>
        </p:sp>
        <p:sp>
          <p:nvSpPr>
            <p:cNvPr id="13" name="Content Placeholder 4">
              <a:extLst>
                <a:ext uri="{FF2B5EF4-FFF2-40B4-BE49-F238E27FC236}">
                  <a16:creationId xmlns:a16="http://schemas.microsoft.com/office/drawing/2014/main" id="{5105FEA6-D944-8594-B9D1-7C950771C4FE}"/>
                </a:ext>
                <a:ext uri="{C183D7F6-B498-43B3-948B-1728B52AA6E4}">
                  <adec:decorative xmlns:adec="http://schemas.microsoft.com/office/drawing/2017/decorative" val="1"/>
                </a:ext>
              </a:extLst>
            </p:cNvPr>
            <p:cNvSpPr txBox="1">
              <a:spLocks/>
            </p:cNvSpPr>
            <p:nvPr/>
          </p:nvSpPr>
          <p:spPr>
            <a:xfrm>
              <a:off x="4494074"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35</a:t>
              </a:r>
            </a:p>
          </p:txBody>
        </p:sp>
        <p:sp>
          <p:nvSpPr>
            <p:cNvPr id="14" name="Content Placeholder 4">
              <a:extLst>
                <a:ext uri="{FF2B5EF4-FFF2-40B4-BE49-F238E27FC236}">
                  <a16:creationId xmlns:a16="http://schemas.microsoft.com/office/drawing/2014/main" id="{9B9D149C-F960-1FD1-08EA-51C953737E8D}"/>
                </a:ext>
                <a:ext uri="{C183D7F6-B498-43B3-948B-1728B52AA6E4}">
                  <adec:decorative xmlns:adec="http://schemas.microsoft.com/office/drawing/2017/decorative" val="1"/>
                </a:ext>
              </a:extLst>
            </p:cNvPr>
            <p:cNvSpPr txBox="1">
              <a:spLocks/>
            </p:cNvSpPr>
            <p:nvPr/>
          </p:nvSpPr>
          <p:spPr>
            <a:xfrm>
              <a:off x="4987055"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40</a:t>
              </a:r>
            </a:p>
          </p:txBody>
        </p:sp>
        <p:sp>
          <p:nvSpPr>
            <p:cNvPr id="15" name="Content Placeholder 4">
              <a:extLst>
                <a:ext uri="{FF2B5EF4-FFF2-40B4-BE49-F238E27FC236}">
                  <a16:creationId xmlns:a16="http://schemas.microsoft.com/office/drawing/2014/main" id="{1636D49B-F7EC-79E6-009A-2187809DABA7}"/>
                </a:ext>
                <a:ext uri="{C183D7F6-B498-43B3-948B-1728B52AA6E4}">
                  <adec:decorative xmlns:adec="http://schemas.microsoft.com/office/drawing/2017/decorative" val="1"/>
                </a:ext>
              </a:extLst>
            </p:cNvPr>
            <p:cNvSpPr txBox="1">
              <a:spLocks/>
            </p:cNvSpPr>
            <p:nvPr/>
          </p:nvSpPr>
          <p:spPr>
            <a:xfrm>
              <a:off x="5495939"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45</a:t>
              </a:r>
            </a:p>
          </p:txBody>
        </p:sp>
        <p:sp>
          <p:nvSpPr>
            <p:cNvPr id="16" name="Content Placeholder 4">
              <a:extLst>
                <a:ext uri="{FF2B5EF4-FFF2-40B4-BE49-F238E27FC236}">
                  <a16:creationId xmlns:a16="http://schemas.microsoft.com/office/drawing/2014/main" id="{C4D44A3B-F648-84E4-BF80-106FCBAB41E9}"/>
                </a:ext>
                <a:ext uri="{C183D7F6-B498-43B3-948B-1728B52AA6E4}">
                  <adec:decorative xmlns:adec="http://schemas.microsoft.com/office/drawing/2017/decorative" val="1"/>
                </a:ext>
              </a:extLst>
            </p:cNvPr>
            <p:cNvSpPr txBox="1">
              <a:spLocks/>
            </p:cNvSpPr>
            <p:nvPr/>
          </p:nvSpPr>
          <p:spPr>
            <a:xfrm>
              <a:off x="6004822"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50</a:t>
              </a:r>
            </a:p>
          </p:txBody>
        </p:sp>
        <p:sp>
          <p:nvSpPr>
            <p:cNvPr id="17" name="Content Placeholder 4">
              <a:extLst>
                <a:ext uri="{FF2B5EF4-FFF2-40B4-BE49-F238E27FC236}">
                  <a16:creationId xmlns:a16="http://schemas.microsoft.com/office/drawing/2014/main" id="{0705FB54-FB70-48DB-BF88-FD87299B365B}"/>
                </a:ext>
                <a:ext uri="{C183D7F6-B498-43B3-948B-1728B52AA6E4}">
                  <adec:decorative xmlns:adec="http://schemas.microsoft.com/office/drawing/2017/decorative" val="1"/>
                </a:ext>
              </a:extLst>
            </p:cNvPr>
            <p:cNvSpPr txBox="1">
              <a:spLocks/>
            </p:cNvSpPr>
            <p:nvPr/>
          </p:nvSpPr>
          <p:spPr>
            <a:xfrm>
              <a:off x="6497803"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55</a:t>
              </a:r>
            </a:p>
          </p:txBody>
        </p:sp>
        <p:sp>
          <p:nvSpPr>
            <p:cNvPr id="18" name="Content Placeholder 4">
              <a:extLst>
                <a:ext uri="{FF2B5EF4-FFF2-40B4-BE49-F238E27FC236}">
                  <a16:creationId xmlns:a16="http://schemas.microsoft.com/office/drawing/2014/main" id="{2CEE3999-8A14-08F7-3DDB-87B7235B2784}"/>
                </a:ext>
                <a:ext uri="{C183D7F6-B498-43B3-948B-1728B52AA6E4}">
                  <adec:decorative xmlns:adec="http://schemas.microsoft.com/office/drawing/2017/decorative" val="1"/>
                </a:ext>
              </a:extLst>
            </p:cNvPr>
            <p:cNvSpPr txBox="1">
              <a:spLocks/>
            </p:cNvSpPr>
            <p:nvPr/>
          </p:nvSpPr>
          <p:spPr>
            <a:xfrm>
              <a:off x="7006687"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60</a:t>
              </a:r>
            </a:p>
          </p:txBody>
        </p:sp>
        <p:sp>
          <p:nvSpPr>
            <p:cNvPr id="19" name="Content Placeholder 4">
              <a:extLst>
                <a:ext uri="{FF2B5EF4-FFF2-40B4-BE49-F238E27FC236}">
                  <a16:creationId xmlns:a16="http://schemas.microsoft.com/office/drawing/2014/main" id="{86F740BF-FF57-2B3A-DEAE-41244FA81E03}"/>
                </a:ext>
                <a:ext uri="{C183D7F6-B498-43B3-948B-1728B52AA6E4}">
                  <adec:decorative xmlns:adec="http://schemas.microsoft.com/office/drawing/2017/decorative" val="1"/>
                </a:ext>
              </a:extLst>
            </p:cNvPr>
            <p:cNvSpPr txBox="1">
              <a:spLocks/>
            </p:cNvSpPr>
            <p:nvPr/>
          </p:nvSpPr>
          <p:spPr>
            <a:xfrm>
              <a:off x="7507619"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41A4D"/>
                  </a:solidFill>
                  <a:effectLst/>
                  <a:uLnTx/>
                  <a:uFillTx/>
                  <a:latin typeface="Arial" panose="020B0604020202020204" pitchFamily="34" charset="0"/>
                  <a:ea typeface="Calibri" panose="020F0502020204030204" pitchFamily="34" charset="0"/>
                  <a:cs typeface="Arial" panose="020B0604020202020204" pitchFamily="34" charset="0"/>
                </a:rPr>
                <a:t>65</a:t>
              </a:r>
            </a:p>
          </p:txBody>
        </p:sp>
        <p:cxnSp>
          <p:nvCxnSpPr>
            <p:cNvPr id="20" name="Straight Connector 19">
              <a:extLst>
                <a:ext uri="{FF2B5EF4-FFF2-40B4-BE49-F238E27FC236}">
                  <a16:creationId xmlns:a16="http://schemas.microsoft.com/office/drawing/2014/main" id="{20408DFE-33A5-0AE1-E38F-59EC0D5C8D88}"/>
                </a:ext>
                <a:ext uri="{C183D7F6-B498-43B3-948B-1728B52AA6E4}">
                  <adec:decorative xmlns:adec="http://schemas.microsoft.com/office/drawing/2017/decorative" val="1"/>
                </a:ext>
              </a:extLst>
            </p:cNvPr>
            <p:cNvCxnSpPr/>
            <p:nvPr/>
          </p:nvCxnSpPr>
          <p:spPr>
            <a:xfrm flipV="1">
              <a:off x="3063338" y="3560859"/>
              <a:ext cx="1053244" cy="1383527"/>
            </a:xfrm>
            <a:prstGeom prst="line">
              <a:avLst/>
            </a:prstGeom>
            <a:ln w="50800">
              <a:solidFill>
                <a:srgbClr val="D0D3D4"/>
              </a:solidFill>
              <a:prstDash val="sysDash"/>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3C10CE5F-6AC3-DF9D-A94C-62FE859C78D9}"/>
                </a:ext>
                <a:ext uri="{C183D7F6-B498-43B3-948B-1728B52AA6E4}">
                  <adec:decorative xmlns:adec="http://schemas.microsoft.com/office/drawing/2017/decorative" val="1"/>
                </a:ext>
              </a:extLst>
            </p:cNvPr>
            <p:cNvSpPr/>
            <p:nvPr/>
          </p:nvSpPr>
          <p:spPr>
            <a:xfrm>
              <a:off x="4116582" y="3194106"/>
              <a:ext cx="3476362" cy="359315"/>
            </a:xfrm>
            <a:custGeom>
              <a:avLst/>
              <a:gdLst>
                <a:gd name="connsiteX0" fmla="*/ 0 w 3476362"/>
                <a:gd name="connsiteY0" fmla="*/ 358802 h 359315"/>
                <a:gd name="connsiteX1" fmla="*/ 95416 w 3476362"/>
                <a:gd name="connsiteY1" fmla="*/ 319045 h 359315"/>
                <a:gd name="connsiteX2" fmla="*/ 190831 w 3476362"/>
                <a:gd name="connsiteY2" fmla="*/ 303143 h 359315"/>
                <a:gd name="connsiteX3" fmla="*/ 381663 w 3476362"/>
                <a:gd name="connsiteY3" fmla="*/ 326997 h 359315"/>
                <a:gd name="connsiteX4" fmla="*/ 540689 w 3476362"/>
                <a:gd name="connsiteY4" fmla="*/ 358802 h 359315"/>
                <a:gd name="connsiteX5" fmla="*/ 699715 w 3476362"/>
                <a:gd name="connsiteY5" fmla="*/ 342899 h 359315"/>
                <a:gd name="connsiteX6" fmla="*/ 834887 w 3476362"/>
                <a:gd name="connsiteY6" fmla="*/ 295191 h 359315"/>
                <a:gd name="connsiteX7" fmla="*/ 970059 w 3476362"/>
                <a:gd name="connsiteY7" fmla="*/ 255435 h 359315"/>
                <a:gd name="connsiteX8" fmla="*/ 1137037 w 3476362"/>
                <a:gd name="connsiteY8" fmla="*/ 239532 h 359315"/>
                <a:gd name="connsiteX9" fmla="*/ 1256306 w 3476362"/>
                <a:gd name="connsiteY9" fmla="*/ 207727 h 359315"/>
                <a:gd name="connsiteX10" fmla="*/ 1383527 w 3476362"/>
                <a:gd name="connsiteY10" fmla="*/ 128214 h 359315"/>
                <a:gd name="connsiteX11" fmla="*/ 1510748 w 3476362"/>
                <a:gd name="connsiteY11" fmla="*/ 96409 h 359315"/>
                <a:gd name="connsiteX12" fmla="*/ 1622066 w 3476362"/>
                <a:gd name="connsiteY12" fmla="*/ 80506 h 359315"/>
                <a:gd name="connsiteX13" fmla="*/ 1789044 w 3476362"/>
                <a:gd name="connsiteY13" fmla="*/ 16896 h 359315"/>
                <a:gd name="connsiteX14" fmla="*/ 2003729 w 3476362"/>
                <a:gd name="connsiteY14" fmla="*/ 32798 h 359315"/>
                <a:gd name="connsiteX15" fmla="*/ 2210463 w 3476362"/>
                <a:gd name="connsiteY15" fmla="*/ 104360 h 359315"/>
                <a:gd name="connsiteX16" fmla="*/ 2361538 w 3476362"/>
                <a:gd name="connsiteY16" fmla="*/ 136165 h 359315"/>
                <a:gd name="connsiteX17" fmla="*/ 2504661 w 3476362"/>
                <a:gd name="connsiteY17" fmla="*/ 104360 h 359315"/>
                <a:gd name="connsiteX18" fmla="*/ 2687541 w 3476362"/>
                <a:gd name="connsiteY18" fmla="*/ 40750 h 359315"/>
                <a:gd name="connsiteX19" fmla="*/ 2830664 w 3476362"/>
                <a:gd name="connsiteY19" fmla="*/ 8944 h 359315"/>
                <a:gd name="connsiteX20" fmla="*/ 3069204 w 3476362"/>
                <a:gd name="connsiteY20" fmla="*/ 16896 h 359315"/>
                <a:gd name="connsiteX21" fmla="*/ 3299791 w 3476362"/>
                <a:gd name="connsiteY21" fmla="*/ 8944 h 359315"/>
                <a:gd name="connsiteX22" fmla="*/ 3466769 w 3476362"/>
                <a:gd name="connsiteY22" fmla="*/ 993 h 359315"/>
                <a:gd name="connsiteX23" fmla="*/ 3458818 w 3476362"/>
                <a:gd name="connsiteY23" fmla="*/ 993 h 3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76362" h="359315">
                  <a:moveTo>
                    <a:pt x="0" y="358802"/>
                  </a:moveTo>
                  <a:cubicBezTo>
                    <a:pt x="31805" y="343561"/>
                    <a:pt x="63611" y="328321"/>
                    <a:pt x="95416" y="319045"/>
                  </a:cubicBezTo>
                  <a:cubicBezTo>
                    <a:pt x="127221" y="309768"/>
                    <a:pt x="143123" y="301818"/>
                    <a:pt x="190831" y="303143"/>
                  </a:cubicBezTo>
                  <a:cubicBezTo>
                    <a:pt x="238539" y="304468"/>
                    <a:pt x="323353" y="317721"/>
                    <a:pt x="381663" y="326997"/>
                  </a:cubicBezTo>
                  <a:cubicBezTo>
                    <a:pt x="439973" y="336273"/>
                    <a:pt x="487680" y="356152"/>
                    <a:pt x="540689" y="358802"/>
                  </a:cubicBezTo>
                  <a:cubicBezTo>
                    <a:pt x="593698" y="361452"/>
                    <a:pt x="650682" y="353501"/>
                    <a:pt x="699715" y="342899"/>
                  </a:cubicBezTo>
                  <a:cubicBezTo>
                    <a:pt x="748748" y="332297"/>
                    <a:pt x="789830" y="309768"/>
                    <a:pt x="834887" y="295191"/>
                  </a:cubicBezTo>
                  <a:cubicBezTo>
                    <a:pt x="879944" y="280614"/>
                    <a:pt x="919701" y="264712"/>
                    <a:pt x="970059" y="255435"/>
                  </a:cubicBezTo>
                  <a:cubicBezTo>
                    <a:pt x="1020417" y="246158"/>
                    <a:pt x="1089329" y="247483"/>
                    <a:pt x="1137037" y="239532"/>
                  </a:cubicBezTo>
                  <a:cubicBezTo>
                    <a:pt x="1184745" y="231581"/>
                    <a:pt x="1215224" y="226280"/>
                    <a:pt x="1256306" y="207727"/>
                  </a:cubicBezTo>
                  <a:cubicBezTo>
                    <a:pt x="1297388" y="189174"/>
                    <a:pt x="1341120" y="146767"/>
                    <a:pt x="1383527" y="128214"/>
                  </a:cubicBezTo>
                  <a:cubicBezTo>
                    <a:pt x="1425934" y="109661"/>
                    <a:pt x="1470992" y="104360"/>
                    <a:pt x="1510748" y="96409"/>
                  </a:cubicBezTo>
                  <a:cubicBezTo>
                    <a:pt x="1550504" y="88458"/>
                    <a:pt x="1575683" y="93758"/>
                    <a:pt x="1622066" y="80506"/>
                  </a:cubicBezTo>
                  <a:cubicBezTo>
                    <a:pt x="1668449" y="67254"/>
                    <a:pt x="1725434" y="24847"/>
                    <a:pt x="1789044" y="16896"/>
                  </a:cubicBezTo>
                  <a:cubicBezTo>
                    <a:pt x="1852654" y="8945"/>
                    <a:pt x="1933493" y="18221"/>
                    <a:pt x="2003729" y="32798"/>
                  </a:cubicBezTo>
                  <a:cubicBezTo>
                    <a:pt x="2073965" y="47375"/>
                    <a:pt x="2150828" y="87132"/>
                    <a:pt x="2210463" y="104360"/>
                  </a:cubicBezTo>
                  <a:cubicBezTo>
                    <a:pt x="2270098" y="121588"/>
                    <a:pt x="2312505" y="136165"/>
                    <a:pt x="2361538" y="136165"/>
                  </a:cubicBezTo>
                  <a:cubicBezTo>
                    <a:pt x="2410571" y="136165"/>
                    <a:pt x="2450327" y="120262"/>
                    <a:pt x="2504661" y="104360"/>
                  </a:cubicBezTo>
                  <a:cubicBezTo>
                    <a:pt x="2558995" y="88458"/>
                    <a:pt x="2633207" y="56653"/>
                    <a:pt x="2687541" y="40750"/>
                  </a:cubicBezTo>
                  <a:cubicBezTo>
                    <a:pt x="2741875" y="24847"/>
                    <a:pt x="2767054" y="12920"/>
                    <a:pt x="2830664" y="8944"/>
                  </a:cubicBezTo>
                  <a:cubicBezTo>
                    <a:pt x="2894274" y="4968"/>
                    <a:pt x="2991016" y="16896"/>
                    <a:pt x="3069204" y="16896"/>
                  </a:cubicBezTo>
                  <a:cubicBezTo>
                    <a:pt x="3147392" y="16896"/>
                    <a:pt x="3299791" y="8944"/>
                    <a:pt x="3299791" y="8944"/>
                  </a:cubicBezTo>
                  <a:lnTo>
                    <a:pt x="3466769" y="993"/>
                  </a:lnTo>
                  <a:cubicBezTo>
                    <a:pt x="3493273" y="-332"/>
                    <a:pt x="3456168" y="-332"/>
                    <a:pt x="3458818" y="993"/>
                  </a:cubicBezTo>
                </a:path>
              </a:pathLst>
            </a:custGeom>
            <a:noFill/>
            <a:ln w="50800">
              <a:solidFill>
                <a:srgbClr val="0047B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BE567D65-8635-8BBB-A379-EB2320D06847}"/>
                </a:ext>
                <a:ext uri="{C183D7F6-B498-43B3-948B-1728B52AA6E4}">
                  <adec:decorative xmlns:adec="http://schemas.microsoft.com/office/drawing/2017/decorative" val="1"/>
                </a:ext>
              </a:extLst>
            </p:cNvPr>
            <p:cNvCxnSpPr/>
            <p:nvPr/>
          </p:nvCxnSpPr>
          <p:spPr>
            <a:xfrm>
              <a:off x="3063338" y="2351701"/>
              <a:ext cx="0" cy="290742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583DA0-64A8-D58F-F9A4-EE603E4BF9AC}"/>
                </a:ext>
                <a:ext uri="{C183D7F6-B498-43B3-948B-1728B52AA6E4}">
                  <adec:decorative xmlns:adec="http://schemas.microsoft.com/office/drawing/2017/decorative" val="1"/>
                </a:ext>
              </a:extLst>
            </p:cNvPr>
            <p:cNvCxnSpPr/>
            <p:nvPr/>
          </p:nvCxnSpPr>
          <p:spPr>
            <a:xfrm>
              <a:off x="3063338" y="5259124"/>
              <a:ext cx="466913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9BF1AB-C260-F17C-FA24-BE0FC0F0B67E}"/>
                </a:ext>
                <a:ext uri="{C183D7F6-B498-43B3-948B-1728B52AA6E4}">
                  <adec:decorative xmlns:adec="http://schemas.microsoft.com/office/drawing/2017/decorative" val="1"/>
                </a:ext>
              </a:extLst>
            </p:cNvPr>
            <p:cNvCxnSpPr/>
            <p:nvPr/>
          </p:nvCxnSpPr>
          <p:spPr>
            <a:xfrm flipV="1">
              <a:off x="4116582" y="2781631"/>
              <a:ext cx="0" cy="270345"/>
            </a:xfrm>
            <a:prstGeom prst="line">
              <a:avLst/>
            </a:prstGeom>
            <a:ln w="25400">
              <a:solidFill>
                <a:srgbClr val="0047B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1BC7A5-E755-03C9-B5C2-7978540A1284}"/>
                </a:ext>
                <a:ext uri="{C183D7F6-B498-43B3-948B-1728B52AA6E4}">
                  <adec:decorative xmlns:adec="http://schemas.microsoft.com/office/drawing/2017/decorative" val="1"/>
                </a:ext>
              </a:extLst>
            </p:cNvPr>
            <p:cNvCxnSpPr/>
            <p:nvPr/>
          </p:nvCxnSpPr>
          <p:spPr>
            <a:xfrm>
              <a:off x="4116582" y="2781631"/>
              <a:ext cx="3476362" cy="0"/>
            </a:xfrm>
            <a:prstGeom prst="line">
              <a:avLst/>
            </a:prstGeom>
            <a:ln w="25400">
              <a:solidFill>
                <a:srgbClr val="0047B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05F173-9750-4D33-002D-2FFD4CF4F0B1}"/>
                </a:ext>
                <a:ext uri="{C183D7F6-B498-43B3-948B-1728B52AA6E4}">
                  <adec:decorative xmlns:adec="http://schemas.microsoft.com/office/drawing/2017/decorative" val="1"/>
                </a:ext>
              </a:extLst>
            </p:cNvPr>
            <p:cNvCxnSpPr/>
            <p:nvPr/>
          </p:nvCxnSpPr>
          <p:spPr>
            <a:xfrm>
              <a:off x="7592944" y="2781631"/>
              <a:ext cx="0" cy="270345"/>
            </a:xfrm>
            <a:prstGeom prst="line">
              <a:avLst/>
            </a:prstGeom>
            <a:ln w="25400">
              <a:solidFill>
                <a:srgbClr val="0047BB"/>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CAD55E18-1B10-4107-AA98-543B10EE02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9573" y="2298401"/>
            <a:ext cx="2423118" cy="2423118"/>
          </a:xfrm>
          <a:prstGeom prst="rect">
            <a:avLst/>
          </a:prstGeom>
        </p:spPr>
      </p:pic>
      <p:sp>
        <p:nvSpPr>
          <p:cNvPr id="29" name="TextBox 28">
            <a:extLst>
              <a:ext uri="{FF2B5EF4-FFF2-40B4-BE49-F238E27FC236}">
                <a16:creationId xmlns:a16="http://schemas.microsoft.com/office/drawing/2014/main" id="{A578C748-AB08-473D-8022-417724D292BB}"/>
              </a:ext>
            </a:extLst>
          </p:cNvPr>
          <p:cNvSpPr txBox="1"/>
          <p:nvPr/>
        </p:nvSpPr>
        <p:spPr>
          <a:xfrm>
            <a:off x="8274882" y="4894704"/>
            <a:ext cx="2892501" cy="646331"/>
          </a:xfrm>
          <a:prstGeom prst="rect">
            <a:avLst/>
          </a:prstGeom>
          <a:noFill/>
        </p:spPr>
        <p:txBody>
          <a:bodyPr wrap="square" rtlCol="0">
            <a:spAutoFit/>
          </a:bodyPr>
          <a:lstStyle/>
          <a:p>
            <a:pPr algn="ctr"/>
            <a:r>
              <a:rPr lang="en-US" b="1" dirty="0">
                <a:solidFill>
                  <a:schemeClr val="tx2"/>
                </a:solidFill>
              </a:rPr>
              <a:t>Benefit is</a:t>
            </a:r>
          </a:p>
          <a:p>
            <a:pPr algn="ctr"/>
            <a:r>
              <a:rPr lang="en-US" b="1" dirty="0">
                <a:solidFill>
                  <a:schemeClr val="tx2"/>
                </a:solidFill>
              </a:rPr>
              <a:t>inflation-protected</a:t>
            </a:r>
          </a:p>
        </p:txBody>
      </p:sp>
    </p:spTree>
    <p:extLst>
      <p:ext uri="{BB962C8B-B14F-4D97-AF65-F5344CB8AC3E}">
        <p14:creationId xmlns:p14="http://schemas.microsoft.com/office/powerpoint/2010/main" val="72325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A6E17B-001F-EBB4-01EC-FE0A3F9EEFAE}"/>
              </a:ext>
            </a:extLst>
          </p:cNvPr>
          <p:cNvSpPr/>
          <p:nvPr/>
        </p:nvSpPr>
        <p:spPr>
          <a:xfrm>
            <a:off x="2623866" y="2658798"/>
            <a:ext cx="6944268" cy="346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065021" y="725753"/>
            <a:ext cx="10242350" cy="1191416"/>
          </a:xfrm>
        </p:spPr>
        <p:txBody>
          <a:bodyPr>
            <a:noAutofit/>
          </a:bodyPr>
          <a:lstStyle/>
          <a:p>
            <a:r>
              <a:rPr lang="en-US" sz="4400" dirty="0"/>
              <a:t>When can I collect Social Security?</a:t>
            </a:r>
          </a:p>
        </p:txBody>
      </p:sp>
      <p:graphicFrame>
        <p:nvGraphicFramePr>
          <p:cNvPr id="7" name="Table 5" descr="Chart from retirement ages 62 through 70.&#10;&#10;At ages 66 and 67, FRA changes based on your birth year:&#10;1943 - 1954 FRA&#10;1955; 66 + 2 months&#10;1956; 66 + 4 months&#10;1957; 66 + 6 months&#10;1958; 66 + 8 months&#10;1959; 66 + 10 months&#10;1960-later; 67">
            <a:extLst>
              <a:ext uri="{FF2B5EF4-FFF2-40B4-BE49-F238E27FC236}">
                <a16:creationId xmlns:a16="http://schemas.microsoft.com/office/drawing/2014/main" id="{83CE639D-4457-3195-0106-22E90413AD10}"/>
              </a:ext>
            </a:extLst>
          </p:cNvPr>
          <p:cNvGraphicFramePr>
            <a:graphicFrameLocks noGrp="1"/>
          </p:cNvGraphicFramePr>
          <p:nvPr>
            <p:extLst>
              <p:ext uri="{D42A27DB-BD31-4B8C-83A1-F6EECF244321}">
                <p14:modId xmlns:p14="http://schemas.microsoft.com/office/powerpoint/2010/main" val="3617122706"/>
              </p:ext>
            </p:extLst>
          </p:nvPr>
        </p:nvGraphicFramePr>
        <p:xfrm>
          <a:off x="2623866" y="2658797"/>
          <a:ext cx="6936346" cy="3473450"/>
        </p:xfrm>
        <a:graphic>
          <a:graphicData uri="http://schemas.openxmlformats.org/drawingml/2006/table">
            <a:tbl>
              <a:tblPr firstRow="1" bandRow="1">
                <a:tableStyleId>{5C22544A-7EE6-4342-B048-85BDC9FD1C3A}</a:tableStyleId>
              </a:tblPr>
              <a:tblGrid>
                <a:gridCol w="770705">
                  <a:extLst>
                    <a:ext uri="{9D8B030D-6E8A-4147-A177-3AD203B41FA5}">
                      <a16:colId xmlns:a16="http://schemas.microsoft.com/office/drawing/2014/main" val="1309929488"/>
                    </a:ext>
                  </a:extLst>
                </a:gridCol>
                <a:gridCol w="770705">
                  <a:extLst>
                    <a:ext uri="{9D8B030D-6E8A-4147-A177-3AD203B41FA5}">
                      <a16:colId xmlns:a16="http://schemas.microsoft.com/office/drawing/2014/main" val="4009179154"/>
                    </a:ext>
                  </a:extLst>
                </a:gridCol>
                <a:gridCol w="770705">
                  <a:extLst>
                    <a:ext uri="{9D8B030D-6E8A-4147-A177-3AD203B41FA5}">
                      <a16:colId xmlns:a16="http://schemas.microsoft.com/office/drawing/2014/main" val="1308266439"/>
                    </a:ext>
                  </a:extLst>
                </a:gridCol>
                <a:gridCol w="770705">
                  <a:extLst>
                    <a:ext uri="{9D8B030D-6E8A-4147-A177-3AD203B41FA5}">
                      <a16:colId xmlns:a16="http://schemas.microsoft.com/office/drawing/2014/main" val="2621146796"/>
                    </a:ext>
                  </a:extLst>
                </a:gridCol>
                <a:gridCol w="770705">
                  <a:extLst>
                    <a:ext uri="{9D8B030D-6E8A-4147-A177-3AD203B41FA5}">
                      <a16:colId xmlns:a16="http://schemas.microsoft.com/office/drawing/2014/main" val="4260406276"/>
                    </a:ext>
                  </a:extLst>
                </a:gridCol>
                <a:gridCol w="770705">
                  <a:extLst>
                    <a:ext uri="{9D8B030D-6E8A-4147-A177-3AD203B41FA5}">
                      <a16:colId xmlns:a16="http://schemas.microsoft.com/office/drawing/2014/main" val="1734739324"/>
                    </a:ext>
                  </a:extLst>
                </a:gridCol>
                <a:gridCol w="770706">
                  <a:extLst>
                    <a:ext uri="{9D8B030D-6E8A-4147-A177-3AD203B41FA5}">
                      <a16:colId xmlns:a16="http://schemas.microsoft.com/office/drawing/2014/main" val="1060908090"/>
                    </a:ext>
                  </a:extLst>
                </a:gridCol>
                <a:gridCol w="770705">
                  <a:extLst>
                    <a:ext uri="{9D8B030D-6E8A-4147-A177-3AD203B41FA5}">
                      <a16:colId xmlns:a16="http://schemas.microsoft.com/office/drawing/2014/main" val="2426497341"/>
                    </a:ext>
                  </a:extLst>
                </a:gridCol>
                <a:gridCol w="770705">
                  <a:extLst>
                    <a:ext uri="{9D8B030D-6E8A-4147-A177-3AD203B41FA5}">
                      <a16:colId xmlns:a16="http://schemas.microsoft.com/office/drawing/2014/main" val="657251901"/>
                    </a:ext>
                  </a:extLst>
                </a:gridCol>
              </a:tblGrid>
              <a:tr h="338147">
                <a:tc gridSpan="4">
                  <a:txBody>
                    <a:bodyPr/>
                    <a:lstStyle/>
                    <a:p>
                      <a:pPr algn="ctr"/>
                      <a:r>
                        <a:rPr lang="en-US" sz="1700" b="1" i="0" dirty="0">
                          <a:solidFill>
                            <a:schemeClr val="tx1"/>
                          </a:solidFill>
                          <a:latin typeface="Arial" panose="020B0604020202020204" pitchFamily="34" charset="0"/>
                          <a:cs typeface="Arial" panose="020B0604020202020204" pitchFamily="34" charset="0"/>
                        </a:rPr>
                        <a:t>Early</a:t>
                      </a:r>
                    </a:p>
                  </a:txBody>
                  <a:tcPr marL="78034" marR="78034" marT="39017" marB="3901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r>
                        <a:rPr lang="en-US" b="0" i="0">
                          <a:solidFill>
                            <a:srgbClr val="141A4D"/>
                          </a:solidFill>
                          <a:latin typeface="Arial" panose="020B0604020202020204" pitchFamily="34" charset="0"/>
                          <a:cs typeface="Arial" panose="020B0604020202020204" pitchFamily="34" charset="0"/>
                        </a:rPr>
                        <a:t>Early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noFill/>
                  </a:tcPr>
                </a:tc>
                <a:tc hMerge="1">
                  <a:txBody>
                    <a:bodyPr/>
                    <a:lstStyle/>
                    <a:p>
                      <a:endParaRPr lang="en-US" b="0" i="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US" sz="1700" b="1" i="0" dirty="0">
                          <a:solidFill>
                            <a:schemeClr val="tx1"/>
                          </a:solidFill>
                          <a:latin typeface="Arial" panose="020B0604020202020204" pitchFamily="34" charset="0"/>
                          <a:cs typeface="Arial" panose="020B0604020202020204" pitchFamily="34" charset="0"/>
                        </a:rPr>
                        <a:t>FRA</a:t>
                      </a:r>
                    </a:p>
                  </a:txBody>
                  <a:tcPr marL="78034" marR="78034" marT="39017" marB="3901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noFill/>
                  </a:tcPr>
                </a:tc>
                <a:tc gridSpan="3">
                  <a:txBody>
                    <a:bodyPr/>
                    <a:lstStyle/>
                    <a:p>
                      <a:pPr algn="ctr"/>
                      <a:r>
                        <a:rPr lang="en-US" sz="1700" b="1" i="0" dirty="0">
                          <a:solidFill>
                            <a:schemeClr val="tx1"/>
                          </a:solidFill>
                          <a:latin typeface="Arial" panose="020B0604020202020204" pitchFamily="34" charset="0"/>
                          <a:cs typeface="Arial" panose="020B0604020202020204" pitchFamily="34" charset="0"/>
                        </a:rPr>
                        <a:t>       Delay</a:t>
                      </a:r>
                    </a:p>
                  </a:txBody>
                  <a:tcPr marL="78034" marR="78034" marT="39017" marB="3901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r>
                        <a:rPr lang="en-US" b="0" i="0">
                          <a:solidFill>
                            <a:srgbClr val="141A4D"/>
                          </a:solidFill>
                          <a:latin typeface="Arial" panose="020B0604020202020204" pitchFamily="34" charset="0"/>
                          <a:cs typeface="Arial" panose="020B0604020202020204" pitchFamily="34" charset="0"/>
                        </a:rPr>
                        <a:t>Delay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b="0" i="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73516"/>
                  </a:ext>
                </a:extLst>
              </a:tr>
              <a:tr h="316471">
                <a:tc>
                  <a:txBody>
                    <a:bodyPr/>
                    <a:lstStyle/>
                    <a:p>
                      <a:pPr algn="ctr"/>
                      <a:r>
                        <a:rPr lang="en-US" sz="1500" b="1" i="0" dirty="0">
                          <a:solidFill>
                            <a:schemeClr val="bg1"/>
                          </a:solidFill>
                          <a:latin typeface="Arial" panose="020B0604020202020204" pitchFamily="34" charset="0"/>
                          <a:cs typeface="Arial" panose="020B0604020202020204" pitchFamily="34" charset="0"/>
                        </a:rPr>
                        <a:t>62</a:t>
                      </a:r>
                    </a:p>
                  </a:txBody>
                  <a:tcPr marL="78034" marR="78034" marT="39017" marB="39017">
                    <a:lnL w="12700" cmpd="sng">
                      <a:noFill/>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63</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64</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65</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66</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67</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68</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69</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b="1" i="0" dirty="0">
                          <a:solidFill>
                            <a:schemeClr val="bg1"/>
                          </a:solidFill>
                          <a:latin typeface="Arial" panose="020B0604020202020204" pitchFamily="34" charset="0"/>
                          <a:cs typeface="Arial" panose="020B0604020202020204" pitchFamily="34" charset="0"/>
                        </a:rPr>
                        <a:t>70</a:t>
                      </a:r>
                    </a:p>
                  </a:txBody>
                  <a:tcPr marL="78034" marR="78034" marT="39017" marB="39017">
                    <a:lnL w="28575" cap="flat" cmpd="sng" algn="ctr">
                      <a:solidFill>
                        <a:schemeClr val="bg1"/>
                      </a:solidFill>
                      <a:prstDash val="solid"/>
                      <a:round/>
                      <a:headEnd type="none" w="med" len="med"/>
                      <a:tailEnd type="none" w="med" len="med"/>
                    </a:lnL>
                    <a:lnR w="12700" cmpd="sng">
                      <a:noFill/>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02372640"/>
                  </a:ext>
                </a:extLst>
              </a:tr>
              <a:tr h="0">
                <a:tc rowSpan="8" gridSpan="4">
                  <a:txBody>
                    <a:bodyPr/>
                    <a:lstStyle/>
                    <a:p>
                      <a:endParaRPr lang="en-US" dirty="0"/>
                    </a:p>
                  </a:txBody>
                  <a:tcPr>
                    <a:lnR w="28575" cap="flat" cmpd="sng" algn="ctr">
                      <a:solidFill>
                        <a:schemeClr val="accent2"/>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c rowSpan="8" hMerge="1">
                  <a:txBody>
                    <a:bodyPr/>
                    <a:lstStyle/>
                    <a:p>
                      <a:endParaRPr lang="en-US"/>
                    </a:p>
                  </a:txBody>
                  <a:tcPr/>
                </a:tc>
                <a:tc rowSpan="8" hMerge="1">
                  <a:txBody>
                    <a:bodyPr/>
                    <a:lstStyle/>
                    <a:p>
                      <a:endParaRPr lang="en-US"/>
                    </a:p>
                  </a:txBody>
                  <a:tcPr/>
                </a:tc>
                <a:tc rowSpan="8" hMerge="1">
                  <a:txBody>
                    <a:bodyPr/>
                    <a:lstStyle/>
                    <a:p>
                      <a:endParaRPr lang="en-US"/>
                    </a:p>
                  </a:txBody>
                  <a:tcPr/>
                </a:tc>
                <a:tc gridSpan="2">
                  <a:txBody>
                    <a:bodyPr/>
                    <a:lstStyle/>
                    <a:p>
                      <a:r>
                        <a:rPr lang="en-US" sz="1500" b="1" i="0" u="none" dirty="0">
                          <a:solidFill>
                            <a:schemeClr val="bg1"/>
                          </a:solidFill>
                          <a:latin typeface="Arial" panose="020B0604020202020204" pitchFamily="34" charset="0"/>
                          <a:cs typeface="Arial" panose="020B0604020202020204" pitchFamily="34" charset="0"/>
                        </a:rPr>
                        <a:t>Birth year</a:t>
                      </a:r>
                    </a:p>
                  </a:txBody>
                  <a:tcPr marL="78034" marR="78034" marT="0"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ECEB2"/>
                    </a:solidFill>
                  </a:tcPr>
                </a:tc>
                <a:tc hMerge="1">
                  <a:txBody>
                    <a:bodyPr/>
                    <a:lstStyle/>
                    <a:p>
                      <a:endParaRPr lang="en-US"/>
                    </a:p>
                  </a:txBody>
                  <a:tcPr/>
                </a:tc>
                <a:tc gridSpan="2">
                  <a:txBody>
                    <a:bodyPr/>
                    <a:lstStyle/>
                    <a:p>
                      <a:r>
                        <a:rPr lang="en-US" sz="1500" b="1" i="0" u="none" dirty="0">
                          <a:solidFill>
                            <a:schemeClr val="bg1"/>
                          </a:solidFill>
                          <a:latin typeface="Arial" panose="020B0604020202020204" pitchFamily="34" charset="0"/>
                          <a:cs typeface="Arial" panose="020B0604020202020204" pitchFamily="34" charset="0"/>
                        </a:rPr>
                        <a:t>FRA</a:t>
                      </a:r>
                    </a:p>
                  </a:txBody>
                  <a:tcPr marL="78034" marR="78034"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ECEB2"/>
                    </a:solidFill>
                  </a:tcPr>
                </a:tc>
                <a:tc hMerge="1">
                  <a:txBody>
                    <a:bodyPr/>
                    <a:lstStyle/>
                    <a:p>
                      <a:endParaRPr lang="en-US"/>
                    </a:p>
                  </a:txBody>
                  <a:tcPr>
                    <a:lnL w="12700" cmpd="sng">
                      <a:noFill/>
                    </a:lnL>
                    <a:lnT w="12700" cmpd="sng">
                      <a:noFill/>
                    </a:lnT>
                  </a:tcPr>
                </a:tc>
                <a:tc>
                  <a:txBody>
                    <a:bodyPr/>
                    <a:lstStyle/>
                    <a:p>
                      <a:endParaRPr lang="en-US" dirty="0"/>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2528573"/>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1943 – 1954</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66</a:t>
                      </a:r>
                    </a:p>
                  </a:txBody>
                  <a:tcPr marL="78034" marR="78034" marT="39017" marB="39017">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7373673"/>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1955</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66 + 2 months</a:t>
                      </a:r>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443688"/>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1956</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dirty="0">
                          <a:solidFill>
                            <a:srgbClr val="141A4D"/>
                          </a:solidFill>
                          <a:latin typeface="Arial" panose="020B0604020202020204" pitchFamily="34" charset="0"/>
                          <a:cs typeface="Arial" panose="020B0604020202020204" pitchFamily="34" charset="0"/>
                        </a:rPr>
                        <a:t>66 + 4 months</a:t>
                      </a:r>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4488822"/>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1957</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dirty="0">
                          <a:solidFill>
                            <a:srgbClr val="141A4D"/>
                          </a:solidFill>
                          <a:latin typeface="Arial" panose="020B0604020202020204" pitchFamily="34" charset="0"/>
                          <a:cs typeface="Arial" panose="020B0604020202020204" pitchFamily="34" charset="0"/>
                        </a:rPr>
                        <a:t>66 + 6 months</a:t>
                      </a:r>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5196603"/>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1958</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dirty="0">
                          <a:solidFill>
                            <a:srgbClr val="141A4D"/>
                          </a:solidFill>
                          <a:latin typeface="Arial" panose="020B0604020202020204" pitchFamily="34" charset="0"/>
                          <a:cs typeface="Arial" panose="020B0604020202020204" pitchFamily="34" charset="0"/>
                        </a:rPr>
                        <a:t>66 + 8 months</a:t>
                      </a:r>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2377860"/>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1959</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dirty="0">
                          <a:solidFill>
                            <a:srgbClr val="141A4D"/>
                          </a:solidFill>
                          <a:latin typeface="Arial" panose="020B0604020202020204" pitchFamily="34" charset="0"/>
                          <a:cs typeface="Arial" panose="020B0604020202020204" pitchFamily="34" charset="0"/>
                        </a:rPr>
                        <a:t>66 + 10 months</a:t>
                      </a:r>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682256"/>
                  </a:ext>
                </a:extLst>
              </a:tr>
              <a:tr h="3121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1960 and later</a:t>
                      </a:r>
                    </a:p>
                  </a:txBody>
                  <a:tcPr marL="78034" marR="78034" marT="39017" marB="39017">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r>
                        <a:rPr lang="en-US" sz="1500" b="0" i="0" dirty="0">
                          <a:solidFill>
                            <a:srgbClr val="141A4D"/>
                          </a:solidFill>
                          <a:latin typeface="Arial" panose="020B0604020202020204" pitchFamily="34" charset="0"/>
                          <a:cs typeface="Arial" panose="020B0604020202020204" pitchFamily="34" charset="0"/>
                        </a:rPr>
                        <a:t>67</a:t>
                      </a:r>
                    </a:p>
                  </a:txBody>
                  <a:tcPr marL="78034" marR="78034" marT="39017" marB="39017">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78034" marR="78034" marT="39017" marB="39017">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386159"/>
                  </a:ext>
                </a:extLst>
              </a:tr>
            </a:tbl>
          </a:graphicData>
        </a:graphic>
      </p:graphicFrame>
      <p:sp>
        <p:nvSpPr>
          <p:cNvPr id="8" name="Title 1">
            <a:extLst>
              <a:ext uri="{FF2B5EF4-FFF2-40B4-BE49-F238E27FC236}">
                <a16:creationId xmlns:a16="http://schemas.microsoft.com/office/drawing/2014/main" id="{3E31460A-406E-43DF-8884-AEA519EF4747}"/>
              </a:ext>
            </a:extLst>
          </p:cNvPr>
          <p:cNvSpPr txBox="1">
            <a:spLocks/>
          </p:cNvSpPr>
          <p:nvPr/>
        </p:nvSpPr>
        <p:spPr>
          <a:xfrm>
            <a:off x="3838692" y="1709023"/>
            <a:ext cx="5213169" cy="735079"/>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r>
              <a:rPr lang="en-US" sz="1800" dirty="0">
                <a:solidFill>
                  <a:schemeClr val="tx1"/>
                </a:solidFill>
                <a:latin typeface="Arial" panose="020B0604020202020204" pitchFamily="34" charset="0"/>
              </a:rPr>
              <a:t>Full retirement age (FRA) — </a:t>
            </a:r>
            <a:br>
              <a:rPr lang="en-US" sz="1800" dirty="0">
                <a:solidFill>
                  <a:schemeClr val="tx1"/>
                </a:solidFill>
                <a:latin typeface="Arial" panose="020B0604020202020204" pitchFamily="34" charset="0"/>
              </a:rPr>
            </a:br>
            <a:r>
              <a:rPr lang="en-US" sz="1800" dirty="0">
                <a:solidFill>
                  <a:schemeClr val="tx1"/>
                </a:solidFill>
                <a:latin typeface="Arial" panose="020B0604020202020204" pitchFamily="34" charset="0"/>
              </a:rPr>
              <a:t>When you are eligible for 100% of benefits</a:t>
            </a:r>
          </a:p>
        </p:txBody>
      </p:sp>
      <p:sp>
        <p:nvSpPr>
          <p:cNvPr id="9" name="Isosceles Triangle 8">
            <a:extLst>
              <a:ext uri="{FF2B5EF4-FFF2-40B4-BE49-F238E27FC236}">
                <a16:creationId xmlns:a16="http://schemas.microsoft.com/office/drawing/2014/main" id="{210E51C4-C674-E256-BB91-C2141E98723E}"/>
              </a:ext>
            </a:extLst>
          </p:cNvPr>
          <p:cNvSpPr/>
          <p:nvPr/>
        </p:nvSpPr>
        <p:spPr>
          <a:xfrm rot="10800000">
            <a:off x="6186196" y="2362407"/>
            <a:ext cx="523213" cy="2273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DE54490E-950F-FF4E-B186-6D144CA38DDE}"/>
              </a:ext>
            </a:extLst>
          </p:cNvPr>
          <p:cNvCxnSpPr/>
          <p:nvPr/>
        </p:nvCxnSpPr>
        <p:spPr>
          <a:xfrm>
            <a:off x="5706527" y="3343124"/>
            <a:ext cx="0" cy="27891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79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444C93A-C95A-FF96-F0D5-C27AA6BC84D4}"/>
              </a:ext>
            </a:extLst>
          </p:cNvPr>
          <p:cNvSpPr/>
          <p:nvPr/>
        </p:nvSpPr>
        <p:spPr>
          <a:xfrm>
            <a:off x="5532161" y="2425451"/>
            <a:ext cx="6142768" cy="377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92450" y="848373"/>
            <a:ext cx="9199178" cy="1346794"/>
          </a:xfrm>
        </p:spPr>
        <p:txBody>
          <a:bodyPr>
            <a:normAutofit/>
          </a:bodyPr>
          <a:lstStyle/>
          <a:p>
            <a:r>
              <a:rPr lang="en-US" sz="4400" dirty="0"/>
              <a:t>How early and delayed filing </a:t>
            </a:r>
            <a:br>
              <a:rPr lang="en-US" sz="4400" dirty="0"/>
            </a:br>
            <a:r>
              <a:rPr lang="en-US" sz="4400" dirty="0"/>
              <a:t>affect monthly benefit</a:t>
            </a:r>
          </a:p>
        </p:txBody>
      </p:sp>
      <p:sp>
        <p:nvSpPr>
          <p:cNvPr id="3" name="Content Placeholder 2">
            <a:extLst>
              <a:ext uri="{FF2B5EF4-FFF2-40B4-BE49-F238E27FC236}">
                <a16:creationId xmlns:a16="http://schemas.microsoft.com/office/drawing/2014/main" id="{3864FB55-FE31-11A1-411A-B8AD2D105388}"/>
              </a:ext>
            </a:extLst>
          </p:cNvPr>
          <p:cNvSpPr>
            <a:spLocks noGrp="1"/>
          </p:cNvSpPr>
          <p:nvPr>
            <p:ph idx="1"/>
          </p:nvPr>
        </p:nvSpPr>
        <p:spPr>
          <a:xfrm>
            <a:off x="1492451" y="2468346"/>
            <a:ext cx="3538037" cy="3770787"/>
          </a:xfrm>
        </p:spPr>
        <p:txBody>
          <a:bodyPr>
            <a:normAutofit/>
          </a:bodyPr>
          <a:lstStyle/>
          <a:p>
            <a:r>
              <a:rPr lang="en-US" dirty="0"/>
              <a:t>This example assumes </a:t>
            </a:r>
            <a:br>
              <a:rPr lang="en-US" dirty="0"/>
            </a:br>
            <a:r>
              <a:rPr lang="en-US" dirty="0"/>
              <a:t>a benefit of </a:t>
            </a:r>
            <a:r>
              <a:rPr lang="en-US" b="1" dirty="0"/>
              <a:t>$1,000 </a:t>
            </a:r>
            <a:r>
              <a:rPr lang="en-US" dirty="0"/>
              <a:t>at an </a:t>
            </a:r>
            <a:br>
              <a:rPr lang="en-US" dirty="0"/>
            </a:br>
            <a:r>
              <a:rPr lang="en-US" dirty="0"/>
              <a:t>FRA of 67 </a:t>
            </a:r>
          </a:p>
          <a:p>
            <a:r>
              <a:rPr lang="en-US" dirty="0"/>
              <a:t>Filing at age 62 results in the reduction of benefits by 30% compared to filing at FRA, reducing it to </a:t>
            </a:r>
            <a:r>
              <a:rPr lang="en-US" b="1" dirty="0"/>
              <a:t>$700</a:t>
            </a:r>
            <a:endParaRPr lang="en-US" dirty="0"/>
          </a:p>
          <a:p>
            <a:r>
              <a:rPr lang="en-US" dirty="0"/>
              <a:t>Filing at age 70 can increase the monthly benefit 24% over filing at FRA, increasing it to </a:t>
            </a:r>
            <a:r>
              <a:rPr lang="en-US" b="1" dirty="0"/>
              <a:t>$1,240</a:t>
            </a:r>
            <a:endParaRPr lang="en-US" dirty="0"/>
          </a:p>
        </p:txBody>
      </p:sp>
      <p:sp>
        <p:nvSpPr>
          <p:cNvPr id="4" name="Rectangle 3">
            <a:extLst>
              <a:ext uri="{FF2B5EF4-FFF2-40B4-BE49-F238E27FC236}">
                <a16:creationId xmlns:a16="http://schemas.microsoft.com/office/drawing/2014/main" id="{63DCF250-8992-A0F3-AA6C-2E7360986DA1}"/>
              </a:ext>
              <a:ext uri="{C183D7F6-B498-43B3-948B-1728B52AA6E4}">
                <adec:decorative xmlns:adec="http://schemas.microsoft.com/office/drawing/2017/decorative" val="1"/>
              </a:ext>
            </a:extLst>
          </p:cNvPr>
          <p:cNvSpPr/>
          <p:nvPr/>
        </p:nvSpPr>
        <p:spPr>
          <a:xfrm>
            <a:off x="6159671" y="3902976"/>
            <a:ext cx="502920" cy="13608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363114A-E05A-E88D-A293-A375965BFE37}"/>
              </a:ext>
              <a:ext uri="{C183D7F6-B498-43B3-948B-1728B52AA6E4}">
                <adec:decorative xmlns:adec="http://schemas.microsoft.com/office/drawing/2017/decorative" val="1"/>
              </a:ext>
            </a:extLst>
          </p:cNvPr>
          <p:cNvSpPr/>
          <p:nvPr/>
        </p:nvSpPr>
        <p:spPr>
          <a:xfrm>
            <a:off x="6750483" y="3766246"/>
            <a:ext cx="502920" cy="14969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25FD492-708B-1351-A8E2-4581B77461CF}"/>
              </a:ext>
              <a:ext uri="{C183D7F6-B498-43B3-948B-1728B52AA6E4}">
                <adec:decorative xmlns:adec="http://schemas.microsoft.com/office/drawing/2017/decorative" val="1"/>
              </a:ext>
            </a:extLst>
          </p:cNvPr>
          <p:cNvSpPr/>
          <p:nvPr/>
        </p:nvSpPr>
        <p:spPr>
          <a:xfrm>
            <a:off x="7327644" y="3664831"/>
            <a:ext cx="502920" cy="15989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074955-5676-3A36-55F4-52579718C21A}"/>
              </a:ext>
              <a:ext uri="{C183D7F6-B498-43B3-948B-1728B52AA6E4}">
                <adec:decorative xmlns:adec="http://schemas.microsoft.com/office/drawing/2017/decorative" val="1"/>
              </a:ext>
            </a:extLst>
          </p:cNvPr>
          <p:cNvSpPr/>
          <p:nvPr/>
        </p:nvSpPr>
        <p:spPr>
          <a:xfrm>
            <a:off x="7911910" y="3608129"/>
            <a:ext cx="502920" cy="165567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E552B47-43F7-7CDB-339C-DDC0B6E5FCDA}"/>
              </a:ext>
              <a:ext uri="{C183D7F6-B498-43B3-948B-1728B52AA6E4}">
                <adec:decorative xmlns:adec="http://schemas.microsoft.com/office/drawing/2017/decorative" val="1"/>
              </a:ext>
            </a:extLst>
          </p:cNvPr>
          <p:cNvSpPr/>
          <p:nvPr/>
        </p:nvSpPr>
        <p:spPr>
          <a:xfrm>
            <a:off x="9086429" y="3358645"/>
            <a:ext cx="502920" cy="190515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0" name="Rectangle 9">
            <a:extLst>
              <a:ext uri="{FF2B5EF4-FFF2-40B4-BE49-F238E27FC236}">
                <a16:creationId xmlns:a16="http://schemas.microsoft.com/office/drawing/2014/main" id="{95618BB2-D124-A185-35CF-70A189275F90}"/>
              </a:ext>
              <a:ext uri="{C183D7F6-B498-43B3-948B-1728B52AA6E4}">
                <adec:decorative xmlns:adec="http://schemas.microsoft.com/office/drawing/2017/decorative" val="1"/>
              </a:ext>
            </a:extLst>
          </p:cNvPr>
          <p:cNvSpPr/>
          <p:nvPr/>
        </p:nvSpPr>
        <p:spPr>
          <a:xfrm>
            <a:off x="9673182" y="3199882"/>
            <a:ext cx="502920" cy="20639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1" name="Rectangle 10">
            <a:extLst>
              <a:ext uri="{FF2B5EF4-FFF2-40B4-BE49-F238E27FC236}">
                <a16:creationId xmlns:a16="http://schemas.microsoft.com/office/drawing/2014/main" id="{7FA3EC45-C18C-9F16-A432-014DB88E548E}"/>
              </a:ext>
              <a:ext uri="{C183D7F6-B498-43B3-948B-1728B52AA6E4}">
                <adec:decorative xmlns:adec="http://schemas.microsoft.com/office/drawing/2017/decorative" val="1"/>
              </a:ext>
            </a:extLst>
          </p:cNvPr>
          <p:cNvSpPr/>
          <p:nvPr/>
        </p:nvSpPr>
        <p:spPr>
          <a:xfrm>
            <a:off x="10267173" y="3102537"/>
            <a:ext cx="502920" cy="216598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2" name="Rectangle 11">
            <a:extLst>
              <a:ext uri="{FF2B5EF4-FFF2-40B4-BE49-F238E27FC236}">
                <a16:creationId xmlns:a16="http://schemas.microsoft.com/office/drawing/2014/main" id="{0F1685B1-5BEB-518C-86C0-543445C9796E}"/>
              </a:ext>
              <a:ext uri="{C183D7F6-B498-43B3-948B-1728B52AA6E4}">
                <adec:decorative xmlns:adec="http://schemas.microsoft.com/office/drawing/2017/decorative" val="1"/>
              </a:ext>
            </a:extLst>
          </p:cNvPr>
          <p:cNvSpPr/>
          <p:nvPr/>
        </p:nvSpPr>
        <p:spPr>
          <a:xfrm>
            <a:off x="10850880" y="2955114"/>
            <a:ext cx="502920" cy="23134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3" name="Rectangle 12">
            <a:extLst>
              <a:ext uri="{FF2B5EF4-FFF2-40B4-BE49-F238E27FC236}">
                <a16:creationId xmlns:a16="http://schemas.microsoft.com/office/drawing/2014/main" id="{82BC3704-A08B-43DD-EF34-32E7B1DCB6A4}"/>
              </a:ext>
              <a:ext uri="{C183D7F6-B498-43B3-948B-1728B52AA6E4}">
                <adec:decorative xmlns:adec="http://schemas.microsoft.com/office/drawing/2017/decorative" val="1"/>
              </a:ext>
            </a:extLst>
          </p:cNvPr>
          <p:cNvSpPr/>
          <p:nvPr/>
        </p:nvSpPr>
        <p:spPr>
          <a:xfrm>
            <a:off x="8495617" y="3477733"/>
            <a:ext cx="502920" cy="17860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9A7C361-ADD6-1249-C6E7-24FA65D56458}"/>
              </a:ext>
              <a:ext uri="{C183D7F6-B498-43B3-948B-1728B52AA6E4}">
                <adec:decorative xmlns:adec="http://schemas.microsoft.com/office/drawing/2017/decorative" val="1"/>
              </a:ext>
            </a:extLst>
          </p:cNvPr>
          <p:cNvSpPr txBox="1"/>
          <p:nvPr/>
        </p:nvSpPr>
        <p:spPr>
          <a:xfrm rot="16200000">
            <a:off x="4391781" y="3860639"/>
            <a:ext cx="2844584" cy="369332"/>
          </a:xfrm>
          <a:prstGeom prst="rect">
            <a:avLst/>
          </a:prstGeom>
          <a:noFill/>
        </p:spPr>
        <p:txBody>
          <a:bodyPr wrap="square" rtlCol="0">
            <a:spAutoFit/>
          </a:bodyPr>
          <a:lstStyle/>
          <a:p>
            <a:pPr algn="ctr"/>
            <a:r>
              <a:rPr lang="en-US" b="1" dirty="0"/>
              <a:t>% of PIA received</a:t>
            </a:r>
          </a:p>
        </p:txBody>
      </p:sp>
      <p:sp>
        <p:nvSpPr>
          <p:cNvPr id="15" name="TextBox 14">
            <a:extLst>
              <a:ext uri="{FF2B5EF4-FFF2-40B4-BE49-F238E27FC236}">
                <a16:creationId xmlns:a16="http://schemas.microsoft.com/office/drawing/2014/main" id="{BEF2046F-CBBA-44B2-0AE8-8446850C123C}"/>
              </a:ext>
              <a:ext uri="{C183D7F6-B498-43B3-948B-1728B52AA6E4}">
                <adec:decorative xmlns:adec="http://schemas.microsoft.com/office/drawing/2017/decorative" val="1"/>
              </a:ext>
            </a:extLst>
          </p:cNvPr>
          <p:cNvSpPr txBox="1"/>
          <p:nvPr/>
        </p:nvSpPr>
        <p:spPr>
          <a:xfrm>
            <a:off x="6171536" y="5668047"/>
            <a:ext cx="5194129" cy="369332"/>
          </a:xfrm>
          <a:prstGeom prst="rect">
            <a:avLst/>
          </a:prstGeom>
          <a:noFill/>
        </p:spPr>
        <p:txBody>
          <a:bodyPr wrap="square" rtlCol="0">
            <a:spAutoFit/>
          </a:bodyPr>
          <a:lstStyle/>
          <a:p>
            <a:pPr algn="ctr"/>
            <a:r>
              <a:rPr lang="en-US" b="1" dirty="0"/>
              <a:t>Starting age of SS benefits</a:t>
            </a:r>
          </a:p>
        </p:txBody>
      </p:sp>
      <p:sp>
        <p:nvSpPr>
          <p:cNvPr id="16" name="TextBox 15">
            <a:extLst>
              <a:ext uri="{FF2B5EF4-FFF2-40B4-BE49-F238E27FC236}">
                <a16:creationId xmlns:a16="http://schemas.microsoft.com/office/drawing/2014/main" id="{1416A529-D7D9-643D-B104-FBFB4BD5CADD}"/>
              </a:ext>
              <a:ext uri="{C183D7F6-B498-43B3-948B-1728B52AA6E4}">
                <adec:decorative xmlns:adec="http://schemas.microsoft.com/office/drawing/2017/decorative" val="1"/>
              </a:ext>
            </a:extLst>
          </p:cNvPr>
          <p:cNvSpPr txBox="1"/>
          <p:nvPr/>
        </p:nvSpPr>
        <p:spPr>
          <a:xfrm>
            <a:off x="6174883" y="5334040"/>
            <a:ext cx="487708" cy="307777"/>
          </a:xfrm>
          <a:prstGeom prst="rect">
            <a:avLst/>
          </a:prstGeom>
          <a:noFill/>
        </p:spPr>
        <p:txBody>
          <a:bodyPr wrap="square" rtlCol="0">
            <a:spAutoFit/>
          </a:bodyPr>
          <a:lstStyle/>
          <a:p>
            <a:pPr algn="ctr"/>
            <a:r>
              <a:rPr lang="en-US" sz="1400" b="1" dirty="0"/>
              <a:t>62</a:t>
            </a:r>
          </a:p>
        </p:txBody>
      </p:sp>
      <p:sp>
        <p:nvSpPr>
          <p:cNvPr id="17" name="TextBox 16">
            <a:extLst>
              <a:ext uri="{FF2B5EF4-FFF2-40B4-BE49-F238E27FC236}">
                <a16:creationId xmlns:a16="http://schemas.microsoft.com/office/drawing/2014/main" id="{8903EB1C-6D07-066A-D035-45DC262F01F8}"/>
              </a:ext>
              <a:ext uri="{C183D7F6-B498-43B3-948B-1728B52AA6E4}">
                <adec:decorative xmlns:adec="http://schemas.microsoft.com/office/drawing/2017/decorative" val="1"/>
              </a:ext>
            </a:extLst>
          </p:cNvPr>
          <p:cNvSpPr txBox="1"/>
          <p:nvPr/>
        </p:nvSpPr>
        <p:spPr>
          <a:xfrm>
            <a:off x="6174883" y="3977835"/>
            <a:ext cx="480162" cy="215444"/>
          </a:xfrm>
          <a:prstGeom prst="rect">
            <a:avLst/>
          </a:prstGeom>
          <a:noFill/>
        </p:spPr>
        <p:txBody>
          <a:bodyPr wrap="square" lIns="0" tIns="0" rIns="0" bIns="0" rtlCol="0" anchor="b">
            <a:spAutoFit/>
          </a:bodyPr>
          <a:lstStyle/>
          <a:p>
            <a:pPr algn="ctr"/>
            <a:r>
              <a:rPr lang="en-US" sz="1400" dirty="0">
                <a:solidFill>
                  <a:schemeClr val="bg1"/>
                </a:solidFill>
              </a:rPr>
              <a:t>70%</a:t>
            </a:r>
          </a:p>
        </p:txBody>
      </p:sp>
      <p:sp>
        <p:nvSpPr>
          <p:cNvPr id="18" name="TextBox 17">
            <a:extLst>
              <a:ext uri="{FF2B5EF4-FFF2-40B4-BE49-F238E27FC236}">
                <a16:creationId xmlns:a16="http://schemas.microsoft.com/office/drawing/2014/main" id="{402EC4FA-B4E9-7711-30B7-5324EC3BCE73}"/>
              </a:ext>
              <a:ext uri="{C183D7F6-B498-43B3-948B-1728B52AA6E4}">
                <adec:decorative xmlns:adec="http://schemas.microsoft.com/office/drawing/2017/decorative" val="1"/>
              </a:ext>
            </a:extLst>
          </p:cNvPr>
          <p:cNvSpPr txBox="1"/>
          <p:nvPr/>
        </p:nvSpPr>
        <p:spPr>
          <a:xfrm>
            <a:off x="6074943" y="3545500"/>
            <a:ext cx="641056" cy="307777"/>
          </a:xfrm>
          <a:prstGeom prst="rect">
            <a:avLst/>
          </a:prstGeom>
          <a:noFill/>
        </p:spPr>
        <p:txBody>
          <a:bodyPr wrap="square" rtlCol="0">
            <a:spAutoFit/>
          </a:bodyPr>
          <a:lstStyle/>
          <a:p>
            <a:pPr algn="ctr"/>
            <a:r>
              <a:rPr lang="en-US" sz="1400" b="1" dirty="0"/>
              <a:t>$700</a:t>
            </a:r>
          </a:p>
        </p:txBody>
      </p:sp>
      <p:sp>
        <p:nvSpPr>
          <p:cNvPr id="19" name="TextBox 18">
            <a:extLst>
              <a:ext uri="{FF2B5EF4-FFF2-40B4-BE49-F238E27FC236}">
                <a16:creationId xmlns:a16="http://schemas.microsoft.com/office/drawing/2014/main" id="{B2910A4E-04ED-871D-4F23-0726698EF2EA}"/>
              </a:ext>
              <a:ext uri="{C183D7F6-B498-43B3-948B-1728B52AA6E4}">
                <adec:decorative xmlns:adec="http://schemas.microsoft.com/office/drawing/2017/decorative" val="1"/>
              </a:ext>
            </a:extLst>
          </p:cNvPr>
          <p:cNvSpPr txBox="1"/>
          <p:nvPr/>
        </p:nvSpPr>
        <p:spPr>
          <a:xfrm>
            <a:off x="6741399" y="5334040"/>
            <a:ext cx="487708" cy="307777"/>
          </a:xfrm>
          <a:prstGeom prst="rect">
            <a:avLst/>
          </a:prstGeom>
          <a:noFill/>
        </p:spPr>
        <p:txBody>
          <a:bodyPr wrap="square" rtlCol="0">
            <a:spAutoFit/>
          </a:bodyPr>
          <a:lstStyle/>
          <a:p>
            <a:pPr algn="ctr"/>
            <a:r>
              <a:rPr lang="en-US" sz="1400" b="1" dirty="0"/>
              <a:t>63</a:t>
            </a:r>
          </a:p>
        </p:txBody>
      </p:sp>
      <p:sp>
        <p:nvSpPr>
          <p:cNvPr id="20" name="TextBox 19">
            <a:extLst>
              <a:ext uri="{FF2B5EF4-FFF2-40B4-BE49-F238E27FC236}">
                <a16:creationId xmlns:a16="http://schemas.microsoft.com/office/drawing/2014/main" id="{005AB806-BDD7-5EFE-03B5-90A7C96202A7}"/>
              </a:ext>
              <a:ext uri="{C183D7F6-B498-43B3-948B-1728B52AA6E4}">
                <adec:decorative xmlns:adec="http://schemas.microsoft.com/office/drawing/2017/decorative" val="1"/>
              </a:ext>
            </a:extLst>
          </p:cNvPr>
          <p:cNvSpPr txBox="1"/>
          <p:nvPr/>
        </p:nvSpPr>
        <p:spPr>
          <a:xfrm>
            <a:off x="6742975" y="3844413"/>
            <a:ext cx="517697" cy="215444"/>
          </a:xfrm>
          <a:prstGeom prst="rect">
            <a:avLst/>
          </a:prstGeom>
          <a:noFill/>
        </p:spPr>
        <p:txBody>
          <a:bodyPr wrap="square" lIns="0" tIns="0" rIns="0" bIns="0" rtlCol="0" anchor="b">
            <a:spAutoFit/>
          </a:bodyPr>
          <a:lstStyle/>
          <a:p>
            <a:pPr algn="ctr"/>
            <a:r>
              <a:rPr lang="en-US" sz="1400" dirty="0">
                <a:solidFill>
                  <a:schemeClr val="bg1"/>
                </a:solidFill>
              </a:rPr>
              <a:t>75%</a:t>
            </a:r>
          </a:p>
        </p:txBody>
      </p:sp>
      <p:sp>
        <p:nvSpPr>
          <p:cNvPr id="21" name="TextBox 20">
            <a:extLst>
              <a:ext uri="{FF2B5EF4-FFF2-40B4-BE49-F238E27FC236}">
                <a16:creationId xmlns:a16="http://schemas.microsoft.com/office/drawing/2014/main" id="{8F33C519-0FBE-F3AF-E26D-00E7CA480142}"/>
              </a:ext>
              <a:ext uri="{C183D7F6-B498-43B3-948B-1728B52AA6E4}">
                <adec:decorative xmlns:adec="http://schemas.microsoft.com/office/drawing/2017/decorative" val="1"/>
              </a:ext>
            </a:extLst>
          </p:cNvPr>
          <p:cNvSpPr txBox="1"/>
          <p:nvPr/>
        </p:nvSpPr>
        <p:spPr>
          <a:xfrm>
            <a:off x="7322850" y="5334040"/>
            <a:ext cx="502920" cy="307777"/>
          </a:xfrm>
          <a:prstGeom prst="rect">
            <a:avLst/>
          </a:prstGeom>
          <a:noFill/>
        </p:spPr>
        <p:txBody>
          <a:bodyPr wrap="square" rtlCol="0">
            <a:spAutoFit/>
          </a:bodyPr>
          <a:lstStyle/>
          <a:p>
            <a:pPr algn="ctr"/>
            <a:r>
              <a:rPr lang="en-US" sz="1400" b="1" dirty="0"/>
              <a:t>64</a:t>
            </a:r>
          </a:p>
        </p:txBody>
      </p:sp>
      <p:sp>
        <p:nvSpPr>
          <p:cNvPr id="22" name="TextBox 21">
            <a:extLst>
              <a:ext uri="{FF2B5EF4-FFF2-40B4-BE49-F238E27FC236}">
                <a16:creationId xmlns:a16="http://schemas.microsoft.com/office/drawing/2014/main" id="{7CB10DF1-F096-F44E-9F77-3A2944F90E22}"/>
              </a:ext>
              <a:ext uri="{C183D7F6-B498-43B3-948B-1728B52AA6E4}">
                <adec:decorative xmlns:adec="http://schemas.microsoft.com/office/drawing/2017/decorative" val="1"/>
              </a:ext>
            </a:extLst>
          </p:cNvPr>
          <p:cNvSpPr txBox="1"/>
          <p:nvPr/>
        </p:nvSpPr>
        <p:spPr>
          <a:xfrm>
            <a:off x="7339359" y="3736691"/>
            <a:ext cx="498474" cy="215444"/>
          </a:xfrm>
          <a:prstGeom prst="rect">
            <a:avLst/>
          </a:prstGeom>
          <a:noFill/>
        </p:spPr>
        <p:txBody>
          <a:bodyPr wrap="square" lIns="0" tIns="0" rIns="0" bIns="0" rtlCol="0" anchor="b">
            <a:spAutoFit/>
          </a:bodyPr>
          <a:lstStyle/>
          <a:p>
            <a:pPr algn="ctr"/>
            <a:r>
              <a:rPr lang="en-US" sz="1400" dirty="0">
                <a:solidFill>
                  <a:schemeClr val="bg1"/>
                </a:solidFill>
              </a:rPr>
              <a:t>80%</a:t>
            </a:r>
          </a:p>
        </p:txBody>
      </p:sp>
      <p:sp>
        <p:nvSpPr>
          <p:cNvPr id="23" name="TextBox 22">
            <a:extLst>
              <a:ext uri="{FF2B5EF4-FFF2-40B4-BE49-F238E27FC236}">
                <a16:creationId xmlns:a16="http://schemas.microsoft.com/office/drawing/2014/main" id="{39102C33-4FC5-988E-1D45-489827837A77}"/>
              </a:ext>
              <a:ext uri="{C183D7F6-B498-43B3-948B-1728B52AA6E4}">
                <adec:decorative xmlns:adec="http://schemas.microsoft.com/office/drawing/2017/decorative" val="1"/>
              </a:ext>
            </a:extLst>
          </p:cNvPr>
          <p:cNvSpPr txBox="1"/>
          <p:nvPr/>
        </p:nvSpPr>
        <p:spPr>
          <a:xfrm>
            <a:off x="7907855" y="5334040"/>
            <a:ext cx="502920" cy="307777"/>
          </a:xfrm>
          <a:prstGeom prst="rect">
            <a:avLst/>
          </a:prstGeom>
          <a:noFill/>
        </p:spPr>
        <p:txBody>
          <a:bodyPr wrap="square" rtlCol="0">
            <a:spAutoFit/>
          </a:bodyPr>
          <a:lstStyle/>
          <a:p>
            <a:pPr algn="ctr"/>
            <a:r>
              <a:rPr lang="en-US" sz="1400" b="1" dirty="0"/>
              <a:t>65</a:t>
            </a:r>
          </a:p>
        </p:txBody>
      </p:sp>
      <p:sp>
        <p:nvSpPr>
          <p:cNvPr id="24" name="TextBox 23">
            <a:extLst>
              <a:ext uri="{FF2B5EF4-FFF2-40B4-BE49-F238E27FC236}">
                <a16:creationId xmlns:a16="http://schemas.microsoft.com/office/drawing/2014/main" id="{43EC0A66-F5AF-0D56-166A-C708947D1954}"/>
              </a:ext>
              <a:ext uri="{C183D7F6-B498-43B3-948B-1728B52AA6E4}">
                <adec:decorative xmlns:adec="http://schemas.microsoft.com/office/drawing/2017/decorative" val="1"/>
              </a:ext>
            </a:extLst>
          </p:cNvPr>
          <p:cNvSpPr txBox="1"/>
          <p:nvPr/>
        </p:nvSpPr>
        <p:spPr>
          <a:xfrm>
            <a:off x="7917426" y="3681508"/>
            <a:ext cx="497404" cy="215444"/>
          </a:xfrm>
          <a:prstGeom prst="rect">
            <a:avLst/>
          </a:prstGeom>
          <a:noFill/>
        </p:spPr>
        <p:txBody>
          <a:bodyPr wrap="square" lIns="0" tIns="0" rIns="0" bIns="0" rtlCol="0" anchor="b">
            <a:spAutoFit/>
          </a:bodyPr>
          <a:lstStyle/>
          <a:p>
            <a:pPr algn="ctr"/>
            <a:r>
              <a:rPr lang="en-US" sz="1400" dirty="0">
                <a:solidFill>
                  <a:schemeClr val="bg1"/>
                </a:solidFill>
              </a:rPr>
              <a:t>86%</a:t>
            </a:r>
          </a:p>
        </p:txBody>
      </p:sp>
      <p:sp>
        <p:nvSpPr>
          <p:cNvPr id="25" name="TextBox 24">
            <a:extLst>
              <a:ext uri="{FF2B5EF4-FFF2-40B4-BE49-F238E27FC236}">
                <a16:creationId xmlns:a16="http://schemas.microsoft.com/office/drawing/2014/main" id="{4D762EDC-550D-59F4-BFA0-7468A3A65381}"/>
              </a:ext>
              <a:ext uri="{C183D7F6-B498-43B3-948B-1728B52AA6E4}">
                <adec:decorative xmlns:adec="http://schemas.microsoft.com/office/drawing/2017/decorative" val="1"/>
              </a:ext>
            </a:extLst>
          </p:cNvPr>
          <p:cNvSpPr txBox="1"/>
          <p:nvPr/>
        </p:nvSpPr>
        <p:spPr>
          <a:xfrm>
            <a:off x="8495570" y="5334040"/>
            <a:ext cx="502045" cy="307777"/>
          </a:xfrm>
          <a:prstGeom prst="rect">
            <a:avLst/>
          </a:prstGeom>
          <a:noFill/>
        </p:spPr>
        <p:txBody>
          <a:bodyPr wrap="square" rtlCol="0">
            <a:spAutoFit/>
          </a:bodyPr>
          <a:lstStyle/>
          <a:p>
            <a:pPr algn="ctr"/>
            <a:r>
              <a:rPr lang="en-US" sz="1400" b="1" dirty="0"/>
              <a:t>66</a:t>
            </a:r>
          </a:p>
        </p:txBody>
      </p:sp>
      <p:sp>
        <p:nvSpPr>
          <p:cNvPr id="26" name="TextBox 25">
            <a:extLst>
              <a:ext uri="{FF2B5EF4-FFF2-40B4-BE49-F238E27FC236}">
                <a16:creationId xmlns:a16="http://schemas.microsoft.com/office/drawing/2014/main" id="{35C5E8E8-10F6-9EBF-BE52-25DAF9802F06}"/>
              </a:ext>
              <a:ext uri="{C183D7F6-B498-43B3-948B-1728B52AA6E4}">
                <adec:decorative xmlns:adec="http://schemas.microsoft.com/office/drawing/2017/decorative" val="1"/>
              </a:ext>
            </a:extLst>
          </p:cNvPr>
          <p:cNvSpPr txBox="1"/>
          <p:nvPr/>
        </p:nvSpPr>
        <p:spPr>
          <a:xfrm>
            <a:off x="8491887" y="3551366"/>
            <a:ext cx="505728" cy="215444"/>
          </a:xfrm>
          <a:prstGeom prst="rect">
            <a:avLst/>
          </a:prstGeom>
          <a:noFill/>
        </p:spPr>
        <p:txBody>
          <a:bodyPr wrap="square" lIns="0" tIns="0" rIns="0" bIns="0" rtlCol="0" anchor="b">
            <a:spAutoFit/>
          </a:bodyPr>
          <a:lstStyle/>
          <a:p>
            <a:pPr algn="ctr"/>
            <a:r>
              <a:rPr lang="en-US" sz="1400" dirty="0">
                <a:solidFill>
                  <a:schemeClr val="bg1"/>
                </a:solidFill>
              </a:rPr>
              <a:t>93%</a:t>
            </a:r>
          </a:p>
        </p:txBody>
      </p:sp>
      <p:sp>
        <p:nvSpPr>
          <p:cNvPr id="27" name="TextBox 26">
            <a:extLst>
              <a:ext uri="{FF2B5EF4-FFF2-40B4-BE49-F238E27FC236}">
                <a16:creationId xmlns:a16="http://schemas.microsoft.com/office/drawing/2014/main" id="{3942C555-59FD-27F9-B52E-090CFFD71956}"/>
              </a:ext>
              <a:ext uri="{C183D7F6-B498-43B3-948B-1728B52AA6E4}">
                <adec:decorative xmlns:adec="http://schemas.microsoft.com/office/drawing/2017/decorative" val="1"/>
              </a:ext>
            </a:extLst>
          </p:cNvPr>
          <p:cNvSpPr txBox="1"/>
          <p:nvPr/>
        </p:nvSpPr>
        <p:spPr>
          <a:xfrm>
            <a:off x="9082410" y="5334040"/>
            <a:ext cx="502045" cy="307777"/>
          </a:xfrm>
          <a:prstGeom prst="rect">
            <a:avLst/>
          </a:prstGeom>
          <a:noFill/>
        </p:spPr>
        <p:txBody>
          <a:bodyPr wrap="square" rtlCol="0">
            <a:spAutoFit/>
          </a:bodyPr>
          <a:lstStyle/>
          <a:p>
            <a:pPr algn="ctr"/>
            <a:r>
              <a:rPr lang="en-US" sz="1400" b="1" dirty="0"/>
              <a:t>67</a:t>
            </a:r>
          </a:p>
        </p:txBody>
      </p:sp>
      <p:sp>
        <p:nvSpPr>
          <p:cNvPr id="28" name="TextBox 27">
            <a:extLst>
              <a:ext uri="{FF2B5EF4-FFF2-40B4-BE49-F238E27FC236}">
                <a16:creationId xmlns:a16="http://schemas.microsoft.com/office/drawing/2014/main" id="{26F149A5-ACE0-4920-E62E-1022E87D8A4B}"/>
              </a:ext>
              <a:ext uri="{C183D7F6-B498-43B3-948B-1728B52AA6E4}">
                <adec:decorative xmlns:adec="http://schemas.microsoft.com/office/drawing/2017/decorative" val="1"/>
              </a:ext>
            </a:extLst>
          </p:cNvPr>
          <p:cNvSpPr txBox="1"/>
          <p:nvPr/>
        </p:nvSpPr>
        <p:spPr>
          <a:xfrm>
            <a:off x="9085544" y="3428387"/>
            <a:ext cx="502920" cy="215444"/>
          </a:xfrm>
          <a:prstGeom prst="rect">
            <a:avLst/>
          </a:prstGeom>
          <a:noFill/>
        </p:spPr>
        <p:txBody>
          <a:bodyPr wrap="square" lIns="0" tIns="0" rIns="0" bIns="0" rtlCol="0" anchor="b">
            <a:spAutoFit/>
          </a:bodyPr>
          <a:lstStyle/>
          <a:p>
            <a:pPr algn="ctr"/>
            <a:r>
              <a:rPr lang="en-US" sz="1400" dirty="0">
                <a:solidFill>
                  <a:schemeClr val="bg1"/>
                </a:solidFill>
              </a:rPr>
              <a:t>100%</a:t>
            </a:r>
          </a:p>
        </p:txBody>
      </p:sp>
      <p:sp>
        <p:nvSpPr>
          <p:cNvPr id="29" name="TextBox 28">
            <a:extLst>
              <a:ext uri="{FF2B5EF4-FFF2-40B4-BE49-F238E27FC236}">
                <a16:creationId xmlns:a16="http://schemas.microsoft.com/office/drawing/2014/main" id="{DBDA0043-1E4A-C1D7-B872-1EE86E7F0BE1}"/>
              </a:ext>
              <a:ext uri="{C183D7F6-B498-43B3-948B-1728B52AA6E4}">
                <adec:decorative xmlns:adec="http://schemas.microsoft.com/office/drawing/2017/decorative" val="1"/>
              </a:ext>
            </a:extLst>
          </p:cNvPr>
          <p:cNvSpPr txBox="1"/>
          <p:nvPr/>
        </p:nvSpPr>
        <p:spPr>
          <a:xfrm>
            <a:off x="8895735" y="2996556"/>
            <a:ext cx="825962" cy="307777"/>
          </a:xfrm>
          <a:prstGeom prst="rect">
            <a:avLst/>
          </a:prstGeom>
          <a:noFill/>
        </p:spPr>
        <p:txBody>
          <a:bodyPr wrap="square" rtlCol="0">
            <a:spAutoFit/>
          </a:bodyPr>
          <a:lstStyle/>
          <a:p>
            <a:pPr algn="ctr"/>
            <a:r>
              <a:rPr lang="en-US" sz="1400" b="1" dirty="0"/>
              <a:t>$1,000</a:t>
            </a:r>
          </a:p>
        </p:txBody>
      </p:sp>
      <p:sp>
        <p:nvSpPr>
          <p:cNvPr id="30" name="TextBox 29">
            <a:extLst>
              <a:ext uri="{FF2B5EF4-FFF2-40B4-BE49-F238E27FC236}">
                <a16:creationId xmlns:a16="http://schemas.microsoft.com/office/drawing/2014/main" id="{DEA62507-2070-996E-9271-300CA1168A69}"/>
              </a:ext>
              <a:ext uri="{C183D7F6-B498-43B3-948B-1728B52AA6E4}">
                <adec:decorative xmlns:adec="http://schemas.microsoft.com/office/drawing/2017/decorative" val="1"/>
              </a:ext>
            </a:extLst>
          </p:cNvPr>
          <p:cNvSpPr txBox="1"/>
          <p:nvPr/>
        </p:nvSpPr>
        <p:spPr>
          <a:xfrm>
            <a:off x="9681056" y="5334040"/>
            <a:ext cx="495045" cy="307777"/>
          </a:xfrm>
          <a:prstGeom prst="rect">
            <a:avLst/>
          </a:prstGeom>
          <a:noFill/>
        </p:spPr>
        <p:txBody>
          <a:bodyPr wrap="square" rtlCol="0">
            <a:spAutoFit/>
          </a:bodyPr>
          <a:lstStyle/>
          <a:p>
            <a:pPr algn="ctr"/>
            <a:r>
              <a:rPr lang="en-US" sz="1400" b="1" dirty="0"/>
              <a:t>68</a:t>
            </a:r>
          </a:p>
        </p:txBody>
      </p:sp>
      <p:sp>
        <p:nvSpPr>
          <p:cNvPr id="31" name="TextBox 30">
            <a:extLst>
              <a:ext uri="{FF2B5EF4-FFF2-40B4-BE49-F238E27FC236}">
                <a16:creationId xmlns:a16="http://schemas.microsoft.com/office/drawing/2014/main" id="{99EFA612-15B9-9FC9-E630-E1996146711F}"/>
              </a:ext>
              <a:ext uri="{C183D7F6-B498-43B3-948B-1728B52AA6E4}">
                <adec:decorative xmlns:adec="http://schemas.microsoft.com/office/drawing/2017/decorative" val="1"/>
              </a:ext>
            </a:extLst>
          </p:cNvPr>
          <p:cNvSpPr txBox="1"/>
          <p:nvPr/>
        </p:nvSpPr>
        <p:spPr>
          <a:xfrm>
            <a:off x="9681057" y="3282063"/>
            <a:ext cx="495045" cy="215444"/>
          </a:xfrm>
          <a:prstGeom prst="rect">
            <a:avLst/>
          </a:prstGeom>
          <a:noFill/>
        </p:spPr>
        <p:txBody>
          <a:bodyPr wrap="square" lIns="0" tIns="0" rIns="0" bIns="0" rtlCol="0" anchor="b">
            <a:spAutoFit/>
          </a:bodyPr>
          <a:lstStyle/>
          <a:p>
            <a:pPr algn="ctr"/>
            <a:r>
              <a:rPr lang="en-US" sz="1400" dirty="0">
                <a:solidFill>
                  <a:schemeClr val="bg1"/>
                </a:solidFill>
              </a:rPr>
              <a:t>108%</a:t>
            </a:r>
          </a:p>
        </p:txBody>
      </p:sp>
      <p:sp>
        <p:nvSpPr>
          <p:cNvPr id="32" name="TextBox 31">
            <a:extLst>
              <a:ext uri="{FF2B5EF4-FFF2-40B4-BE49-F238E27FC236}">
                <a16:creationId xmlns:a16="http://schemas.microsoft.com/office/drawing/2014/main" id="{FAA50D45-2D47-55CF-4142-0473890CFCDE}"/>
              </a:ext>
              <a:ext uri="{C183D7F6-B498-43B3-948B-1728B52AA6E4}">
                <adec:decorative xmlns:adec="http://schemas.microsoft.com/office/drawing/2017/decorative" val="1"/>
              </a:ext>
            </a:extLst>
          </p:cNvPr>
          <p:cNvSpPr txBox="1"/>
          <p:nvPr/>
        </p:nvSpPr>
        <p:spPr>
          <a:xfrm>
            <a:off x="10263537" y="5334040"/>
            <a:ext cx="502920" cy="307777"/>
          </a:xfrm>
          <a:prstGeom prst="rect">
            <a:avLst/>
          </a:prstGeom>
          <a:noFill/>
        </p:spPr>
        <p:txBody>
          <a:bodyPr wrap="square" rtlCol="0">
            <a:spAutoFit/>
          </a:bodyPr>
          <a:lstStyle/>
          <a:p>
            <a:pPr algn="ctr"/>
            <a:r>
              <a:rPr lang="en-US" sz="1400" b="1" dirty="0"/>
              <a:t>69</a:t>
            </a:r>
          </a:p>
        </p:txBody>
      </p:sp>
      <p:sp>
        <p:nvSpPr>
          <p:cNvPr id="33" name="TextBox 32">
            <a:extLst>
              <a:ext uri="{FF2B5EF4-FFF2-40B4-BE49-F238E27FC236}">
                <a16:creationId xmlns:a16="http://schemas.microsoft.com/office/drawing/2014/main" id="{7ADB74DA-2249-9134-6703-06F994FFB7EC}"/>
              </a:ext>
              <a:ext uri="{C183D7F6-B498-43B3-948B-1728B52AA6E4}">
                <adec:decorative xmlns:adec="http://schemas.microsoft.com/office/drawing/2017/decorative" val="1"/>
              </a:ext>
            </a:extLst>
          </p:cNvPr>
          <p:cNvSpPr txBox="1"/>
          <p:nvPr/>
        </p:nvSpPr>
        <p:spPr>
          <a:xfrm>
            <a:off x="10267173" y="3170983"/>
            <a:ext cx="457200" cy="215444"/>
          </a:xfrm>
          <a:prstGeom prst="rect">
            <a:avLst/>
          </a:prstGeom>
          <a:noFill/>
        </p:spPr>
        <p:txBody>
          <a:bodyPr wrap="square" lIns="0" tIns="0" rIns="0" bIns="0" rtlCol="0" anchor="b">
            <a:spAutoFit/>
          </a:bodyPr>
          <a:lstStyle/>
          <a:p>
            <a:pPr algn="ctr"/>
            <a:r>
              <a:rPr lang="en-US" sz="1400" dirty="0">
                <a:solidFill>
                  <a:schemeClr val="bg1"/>
                </a:solidFill>
              </a:rPr>
              <a:t>116%</a:t>
            </a:r>
          </a:p>
        </p:txBody>
      </p:sp>
      <p:sp>
        <p:nvSpPr>
          <p:cNvPr id="34" name="TextBox 33">
            <a:extLst>
              <a:ext uri="{FF2B5EF4-FFF2-40B4-BE49-F238E27FC236}">
                <a16:creationId xmlns:a16="http://schemas.microsoft.com/office/drawing/2014/main" id="{32535385-CBCD-C03A-12A1-07590EA72915}"/>
              </a:ext>
              <a:ext uri="{C183D7F6-B498-43B3-948B-1728B52AA6E4}">
                <adec:decorative xmlns:adec="http://schemas.microsoft.com/office/drawing/2017/decorative" val="1"/>
              </a:ext>
            </a:extLst>
          </p:cNvPr>
          <p:cNvSpPr txBox="1"/>
          <p:nvPr/>
        </p:nvSpPr>
        <p:spPr>
          <a:xfrm>
            <a:off x="10850880" y="5334040"/>
            <a:ext cx="502920" cy="307777"/>
          </a:xfrm>
          <a:prstGeom prst="rect">
            <a:avLst/>
          </a:prstGeom>
          <a:noFill/>
        </p:spPr>
        <p:txBody>
          <a:bodyPr wrap="square" rtlCol="0">
            <a:spAutoFit/>
          </a:bodyPr>
          <a:lstStyle/>
          <a:p>
            <a:pPr algn="ctr"/>
            <a:r>
              <a:rPr lang="en-US" sz="1400" b="1" dirty="0"/>
              <a:t>70</a:t>
            </a:r>
          </a:p>
        </p:txBody>
      </p:sp>
      <p:sp>
        <p:nvSpPr>
          <p:cNvPr id="35" name="TextBox 34">
            <a:extLst>
              <a:ext uri="{FF2B5EF4-FFF2-40B4-BE49-F238E27FC236}">
                <a16:creationId xmlns:a16="http://schemas.microsoft.com/office/drawing/2014/main" id="{A996174F-FA8B-F1BC-039C-E0D103375500}"/>
              </a:ext>
              <a:ext uri="{C183D7F6-B498-43B3-948B-1728B52AA6E4}">
                <adec:decorative xmlns:adec="http://schemas.microsoft.com/office/drawing/2017/decorative" val="1"/>
              </a:ext>
            </a:extLst>
          </p:cNvPr>
          <p:cNvSpPr txBox="1"/>
          <p:nvPr/>
        </p:nvSpPr>
        <p:spPr>
          <a:xfrm>
            <a:off x="10850881" y="3031353"/>
            <a:ext cx="457199" cy="215444"/>
          </a:xfrm>
          <a:prstGeom prst="rect">
            <a:avLst/>
          </a:prstGeom>
          <a:noFill/>
        </p:spPr>
        <p:txBody>
          <a:bodyPr wrap="square" lIns="0" tIns="0" rIns="0" bIns="0" rtlCol="0" anchor="b">
            <a:spAutoFit/>
          </a:bodyPr>
          <a:lstStyle/>
          <a:p>
            <a:pPr algn="ctr"/>
            <a:r>
              <a:rPr lang="en-US" sz="1400" dirty="0">
                <a:solidFill>
                  <a:schemeClr val="bg1"/>
                </a:solidFill>
              </a:rPr>
              <a:t>124%</a:t>
            </a:r>
          </a:p>
        </p:txBody>
      </p:sp>
      <p:sp>
        <p:nvSpPr>
          <p:cNvPr id="36" name="TextBox 35">
            <a:extLst>
              <a:ext uri="{FF2B5EF4-FFF2-40B4-BE49-F238E27FC236}">
                <a16:creationId xmlns:a16="http://schemas.microsoft.com/office/drawing/2014/main" id="{DB90E732-6853-5250-32CE-BD60A2149E94}"/>
              </a:ext>
              <a:ext uri="{C183D7F6-B498-43B3-948B-1728B52AA6E4}">
                <adec:decorative xmlns:adec="http://schemas.microsoft.com/office/drawing/2017/decorative" val="1"/>
              </a:ext>
            </a:extLst>
          </p:cNvPr>
          <p:cNvSpPr txBox="1"/>
          <p:nvPr/>
        </p:nvSpPr>
        <p:spPr>
          <a:xfrm>
            <a:off x="10666613" y="2623014"/>
            <a:ext cx="826199" cy="307777"/>
          </a:xfrm>
          <a:prstGeom prst="rect">
            <a:avLst/>
          </a:prstGeom>
          <a:noFill/>
        </p:spPr>
        <p:txBody>
          <a:bodyPr wrap="square" rtlCol="0">
            <a:spAutoFit/>
          </a:bodyPr>
          <a:lstStyle/>
          <a:p>
            <a:pPr algn="ctr"/>
            <a:r>
              <a:rPr lang="en-US" sz="1400" b="1" dirty="0"/>
              <a:t>$1,240</a:t>
            </a:r>
          </a:p>
        </p:txBody>
      </p:sp>
      <p:sp>
        <p:nvSpPr>
          <p:cNvPr id="38" name="TextBox 37">
            <a:extLst>
              <a:ext uri="{FF2B5EF4-FFF2-40B4-BE49-F238E27FC236}">
                <a16:creationId xmlns:a16="http://schemas.microsoft.com/office/drawing/2014/main" id="{C97F94B4-1AFA-B87F-D7FE-D12E244185FF}"/>
              </a:ext>
            </a:extLst>
          </p:cNvPr>
          <p:cNvSpPr txBox="1"/>
          <p:nvPr/>
        </p:nvSpPr>
        <p:spPr>
          <a:xfrm>
            <a:off x="1570974" y="6196238"/>
            <a:ext cx="9905405"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a:t>
            </a:r>
            <a:r>
              <a:rPr lang="en-US" sz="100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ssa.gov/oact/cola/colaseries.html</a:t>
            </a:r>
            <a:endParaRPr lang="en-US" sz="1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87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F0AA86-CD56-C50C-DBA4-3FAF66444ABB}"/>
              </a:ext>
            </a:extLst>
          </p:cNvPr>
          <p:cNvGrpSpPr/>
          <p:nvPr/>
        </p:nvGrpSpPr>
        <p:grpSpPr>
          <a:xfrm>
            <a:off x="2108994" y="2410257"/>
            <a:ext cx="7974013" cy="3668715"/>
            <a:chOff x="2032000" y="2410257"/>
            <a:chExt cx="7974013" cy="3668715"/>
          </a:xfrm>
        </p:grpSpPr>
        <p:sp>
          <p:nvSpPr>
            <p:cNvPr id="26" name="Rectangle 25">
              <a:extLst>
                <a:ext uri="{FF2B5EF4-FFF2-40B4-BE49-F238E27FC236}">
                  <a16:creationId xmlns:a16="http://schemas.microsoft.com/office/drawing/2014/main" id="{FF343859-E69F-1342-91FE-098A5F5943A2}"/>
                </a:ext>
              </a:extLst>
            </p:cNvPr>
            <p:cNvSpPr/>
            <p:nvPr/>
          </p:nvSpPr>
          <p:spPr>
            <a:xfrm>
              <a:off x="7499350" y="2410258"/>
              <a:ext cx="2500313" cy="366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9DC6AF3-673B-EF4D-9A9E-998F224CA483}"/>
                </a:ext>
              </a:extLst>
            </p:cNvPr>
            <p:cNvSpPr/>
            <p:nvPr/>
          </p:nvSpPr>
          <p:spPr>
            <a:xfrm>
              <a:off x="4789488" y="2410258"/>
              <a:ext cx="2500312" cy="366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4135F8-FA20-FF43-9594-AF2CA222D76A}"/>
                </a:ext>
              </a:extLst>
            </p:cNvPr>
            <p:cNvSpPr/>
            <p:nvPr/>
          </p:nvSpPr>
          <p:spPr>
            <a:xfrm>
              <a:off x="2046288" y="2410258"/>
              <a:ext cx="2500312" cy="366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FF714D6-57AF-41F4-87A4-6161CE75ABB6}"/>
                </a:ext>
              </a:extLst>
            </p:cNvPr>
            <p:cNvSpPr txBox="1">
              <a:spLocks noChangeArrowheads="1"/>
            </p:cNvSpPr>
            <p:nvPr/>
          </p:nvSpPr>
          <p:spPr bwMode="auto">
            <a:xfrm>
              <a:off x="4756150" y="4216930"/>
              <a:ext cx="2514600" cy="186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DEA515"/>
                </a:buClr>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withheld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every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above</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limit </a:t>
              </a:r>
            </a:p>
            <a:p>
              <a:pPr marL="0" marR="0" lvl="0" indent="0" algn="ctr" defTabSz="914400" rtl="0" eaLnBrk="1" fontAlgn="base" latinLnBrk="0" hangingPunct="1">
                <a:lnSpc>
                  <a:spcPct val="150000"/>
                </a:lnSpc>
                <a:spcBef>
                  <a:spcPct val="0"/>
                </a:spcBef>
                <a:spcAft>
                  <a:spcPct val="0"/>
                </a:spcAft>
                <a:buClr>
                  <a:srgbClr val="DEA515"/>
                </a:buClr>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Pentagon 14">
              <a:extLst>
                <a:ext uri="{FF2B5EF4-FFF2-40B4-BE49-F238E27FC236}">
                  <a16:creationId xmlns:a16="http://schemas.microsoft.com/office/drawing/2014/main" id="{67442B7A-B3BC-8847-AC8D-F77D9368F381}"/>
                </a:ext>
              </a:extLst>
            </p:cNvPr>
            <p:cNvSpPr/>
            <p:nvPr/>
          </p:nvSpPr>
          <p:spPr>
            <a:xfrm rot="5400000">
              <a:off x="5236368" y="1952264"/>
              <a:ext cx="1592263" cy="251460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AD513CC-83BD-B944-A2F5-DE8425A0EEE0}"/>
                </a:ext>
              </a:extLst>
            </p:cNvPr>
            <p:cNvSpPr/>
            <p:nvPr/>
          </p:nvSpPr>
          <p:spPr>
            <a:xfrm>
              <a:off x="4775200" y="2684383"/>
              <a:ext cx="2514600" cy="5000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rPr>
                <a:t>In the year of FRA</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rPr>
                <a:t>(up to FRA month)</a:t>
              </a:r>
              <a:endParaRPr kumimoji="0" lang="en" sz="18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endParaRPr>
            </a:p>
          </p:txBody>
        </p:sp>
        <p:sp>
          <p:nvSpPr>
            <p:cNvPr id="17" name="TextBox 16">
              <a:extLst>
                <a:ext uri="{FF2B5EF4-FFF2-40B4-BE49-F238E27FC236}">
                  <a16:creationId xmlns:a16="http://schemas.microsoft.com/office/drawing/2014/main" id="{2B30A19B-C251-7443-A404-D9C1B5ED329D}"/>
                </a:ext>
              </a:extLst>
            </p:cNvPr>
            <p:cNvSpPr txBox="1"/>
            <p:nvPr/>
          </p:nvSpPr>
          <p:spPr>
            <a:xfrm>
              <a:off x="2046288" y="4216930"/>
              <a:ext cx="2514600" cy="1862042"/>
            </a:xfrm>
            <a:prstGeom prst="rect">
              <a:avLst/>
            </a:prstGeom>
            <a:noFill/>
            <a:ln w="28575" cmpd="sng">
              <a:noFill/>
            </a:ln>
          </p:spPr>
          <p:txBody>
            <a:bodyPr lIns="0" tIns="0" rIns="0" bIns="0" anchorCtr="1"/>
            <a:lstStyle/>
            <a:p>
              <a:pPr marL="0" marR="0" lvl="0" indent="0" algn="ctr" defTabSz="914400" rtl="0" eaLnBrk="1" fontAlgn="auto" latinLnBrk="0" hangingPunct="1">
                <a:lnSpc>
                  <a:spcPct val="100000"/>
                </a:lnSpc>
                <a:spcBef>
                  <a:spcPts val="0"/>
                </a:spcBef>
                <a:spcAft>
                  <a:spcPts val="0"/>
                </a:spcAft>
                <a:buClr>
                  <a:srgbClr val="DEA515"/>
                </a:buClr>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withheld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every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above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limit</a:t>
              </a:r>
            </a:p>
            <a:p>
              <a:pPr marL="342900" marR="0" lvl="0" indent="-342900" algn="ctr" defTabSz="914400" rtl="0" eaLnBrk="1" fontAlgn="auto" latinLnBrk="0" hangingPunct="1">
                <a:lnSpc>
                  <a:spcPct val="100000"/>
                </a:lnSpc>
                <a:spcBef>
                  <a:spcPts val="0"/>
                </a:spcBef>
                <a:spcAft>
                  <a:spcPts val="0"/>
                </a:spcAft>
                <a:buClr>
                  <a:srgbClr val="DEA515"/>
                </a:buClr>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Pentagon 17">
              <a:extLst>
                <a:ext uri="{FF2B5EF4-FFF2-40B4-BE49-F238E27FC236}">
                  <a16:creationId xmlns:a16="http://schemas.microsoft.com/office/drawing/2014/main" id="{0213120B-A5E7-5A41-8A0C-5F346592CDB0}"/>
                </a:ext>
              </a:extLst>
            </p:cNvPr>
            <p:cNvSpPr/>
            <p:nvPr/>
          </p:nvSpPr>
          <p:spPr>
            <a:xfrm rot="5400000">
              <a:off x="2487244" y="1958188"/>
              <a:ext cx="1604111" cy="25146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C4BECB5-2950-6C49-B92D-D03AD3544E08}"/>
                </a:ext>
              </a:extLst>
            </p:cNvPr>
            <p:cNvSpPr/>
            <p:nvPr/>
          </p:nvSpPr>
          <p:spPr>
            <a:xfrm>
              <a:off x="2046288" y="2682795"/>
              <a:ext cx="2474912"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Calibri"/>
                </a:rPr>
                <a:t>If under FRA </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Calibri"/>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Calibri"/>
                </a:rPr>
                <a:t>for the full year</a:t>
              </a:r>
              <a:endParaRPr kumimoji="0" lang="en" sz="2000" b="1"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Calibri"/>
              </a:endParaRPr>
            </a:p>
          </p:txBody>
        </p:sp>
        <p:sp>
          <p:nvSpPr>
            <p:cNvPr id="20" name="TextBox 19">
              <a:extLst>
                <a:ext uri="{FF2B5EF4-FFF2-40B4-BE49-F238E27FC236}">
                  <a16:creationId xmlns:a16="http://schemas.microsoft.com/office/drawing/2014/main" id="{13363BC6-A64E-4599-9F37-361F87FA3A16}"/>
                </a:ext>
              </a:extLst>
            </p:cNvPr>
            <p:cNvSpPr txBox="1">
              <a:spLocks noChangeArrowheads="1"/>
            </p:cNvSpPr>
            <p:nvPr/>
          </p:nvSpPr>
          <p:spPr bwMode="auto">
            <a:xfrm>
              <a:off x="7485063" y="4216929"/>
              <a:ext cx="2514600" cy="186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91440" bIns="9144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200"/>
                </a:spcAft>
                <a:buClr>
                  <a:srgbClr val="DEA515"/>
                </a:buClr>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limit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earnings</a:t>
              </a:r>
            </a:p>
            <a:p>
              <a:pPr marL="0" marR="0" lvl="0" indent="0" algn="ctr" defTabSz="914400" rtl="0" eaLnBrk="1" fontAlgn="base" latinLnBrk="0" hangingPunct="1">
                <a:lnSpc>
                  <a:spcPct val="100000"/>
                </a:lnSpc>
                <a:spcBef>
                  <a:spcPct val="0"/>
                </a:spcBef>
                <a:spcAft>
                  <a:spcPts val="1200"/>
                </a:spcAft>
                <a:buClr>
                  <a:srgbClr val="DEA515"/>
                </a:buClr>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Withheld earnings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returned</a:t>
              </a:r>
            </a:p>
            <a:p>
              <a:pPr marL="0" marR="0" lvl="0" indent="0" algn="ctr" defTabSz="914400" rtl="0" eaLnBrk="1" fontAlgn="base" latinLnBrk="0" hangingPunct="1">
                <a:lnSpc>
                  <a:spcPct val="100000"/>
                </a:lnSpc>
                <a:spcBef>
                  <a:spcPct val="0"/>
                </a:spcBef>
                <a:spcAft>
                  <a:spcPts val="1200"/>
                </a:spcAft>
                <a:buClr>
                  <a:srgbClr val="DEA515"/>
                </a:buClr>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Pentagon 20">
              <a:extLst>
                <a:ext uri="{FF2B5EF4-FFF2-40B4-BE49-F238E27FC236}">
                  <a16:creationId xmlns:a16="http://schemas.microsoft.com/office/drawing/2014/main" id="{9818F3FF-71BE-1145-8A67-DCDADD21A67C}"/>
                </a:ext>
              </a:extLst>
            </p:cNvPr>
            <p:cNvSpPr/>
            <p:nvPr/>
          </p:nvSpPr>
          <p:spPr>
            <a:xfrm rot="5400000">
              <a:off x="7962059" y="1939611"/>
              <a:ext cx="1573307" cy="2514600"/>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8C9E5DC-0BB1-8241-91F7-05DAF91D72CF}"/>
                </a:ext>
              </a:extLst>
            </p:cNvPr>
            <p:cNvSpPr/>
            <p:nvPr/>
          </p:nvSpPr>
          <p:spPr>
            <a:xfrm>
              <a:off x="7604918" y="2674858"/>
              <a:ext cx="2289175"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rPr>
                <a:t>At FRA</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rPr>
                <a:t>and beyond</a:t>
              </a:r>
              <a:endParaRPr kumimoji="0" lang="en" sz="2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Calibri"/>
              </a:endParaRPr>
            </a:p>
          </p:txBody>
        </p:sp>
      </p:grpSp>
      <p:sp>
        <p:nvSpPr>
          <p:cNvPr id="7" name="Content Placeholder 12">
            <a:extLst>
              <a:ext uri="{FF2B5EF4-FFF2-40B4-BE49-F238E27FC236}">
                <a16:creationId xmlns:a16="http://schemas.microsoft.com/office/drawing/2014/main" id="{A74296CA-0BE7-51D7-D155-C9F181F2659A}"/>
              </a:ext>
            </a:extLst>
          </p:cNvPr>
          <p:cNvSpPr>
            <a:spLocks noGrp="1"/>
          </p:cNvSpPr>
          <p:nvPr>
            <p:ph idx="1"/>
          </p:nvPr>
        </p:nvSpPr>
        <p:spPr>
          <a:xfrm>
            <a:off x="1492450" y="868862"/>
            <a:ext cx="9199178" cy="457742"/>
          </a:xfrm>
        </p:spPr>
        <p:txBody>
          <a:bodyPr>
            <a:normAutofit/>
          </a:bodyPr>
          <a:lstStyle/>
          <a:p>
            <a:pPr marL="0" indent="0" algn="ctr">
              <a:buNone/>
            </a:pPr>
            <a:r>
              <a:rPr lang="en-US" sz="2200" b="1" dirty="0"/>
              <a:t>The Earnings Test </a:t>
            </a:r>
          </a:p>
        </p:txBody>
      </p:sp>
      <p:sp>
        <p:nvSpPr>
          <p:cNvPr id="8" name="Title 11">
            <a:extLst>
              <a:ext uri="{FF2B5EF4-FFF2-40B4-BE49-F238E27FC236}">
                <a16:creationId xmlns:a16="http://schemas.microsoft.com/office/drawing/2014/main" id="{20088DB9-B4E4-6F18-DBD9-9A860B2BDFAF}"/>
              </a:ext>
            </a:extLst>
          </p:cNvPr>
          <p:cNvSpPr txBox="1">
            <a:spLocks/>
          </p:cNvSpPr>
          <p:nvPr/>
        </p:nvSpPr>
        <p:spPr>
          <a:xfrm>
            <a:off x="1492450" y="131138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400" dirty="0">
                <a:solidFill>
                  <a:schemeClr val="tx2"/>
                </a:solidFill>
              </a:rPr>
              <a:t>Will working affect my benefit?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FB145-087E-C86B-08BC-28C9664B7244}"/>
              </a:ext>
            </a:extLst>
          </p:cNvPr>
          <p:cNvSpPr>
            <a:spLocks noGrp="1"/>
          </p:cNvSpPr>
          <p:nvPr>
            <p:ph type="title"/>
          </p:nvPr>
        </p:nvSpPr>
        <p:spPr>
          <a:xfrm>
            <a:off x="1492450" y="777360"/>
            <a:ext cx="9199178" cy="610205"/>
          </a:xfrm>
        </p:spPr>
        <p:txBody>
          <a:bodyPr>
            <a:noAutofit/>
          </a:bodyPr>
          <a:lstStyle/>
          <a:p>
            <a:r>
              <a:rPr lang="en-US" sz="4400" dirty="0"/>
              <a:t>You may be eligible </a:t>
            </a:r>
            <a:br>
              <a:rPr lang="en-US" sz="4400" dirty="0"/>
            </a:br>
            <a:r>
              <a:rPr lang="en-US" sz="4400" dirty="0"/>
              <a:t>for a different benefit: </a:t>
            </a:r>
          </a:p>
        </p:txBody>
      </p:sp>
      <p:sp>
        <p:nvSpPr>
          <p:cNvPr id="5" name="Content Placeholder 4">
            <a:extLst>
              <a:ext uri="{FF2B5EF4-FFF2-40B4-BE49-F238E27FC236}">
                <a16:creationId xmlns:a16="http://schemas.microsoft.com/office/drawing/2014/main" id="{56FF0BAD-E8B7-04D3-2EAA-DA46DD513FEE}"/>
              </a:ext>
            </a:extLst>
          </p:cNvPr>
          <p:cNvSpPr txBox="1">
            <a:spLocks noGrp="1"/>
          </p:cNvSpPr>
          <p:nvPr>
            <p:ph idx="1"/>
          </p:nvPr>
        </p:nvSpPr>
        <p:spPr>
          <a:xfrm>
            <a:off x="5010237" y="2739808"/>
            <a:ext cx="6065705" cy="480131"/>
          </a:xfrm>
          <a:prstGeom prst="rect">
            <a:avLst/>
          </a:prstGeom>
          <a:noFill/>
        </p:spPr>
        <p:txBody>
          <a:bodyPr wrap="square" rtlCol="0">
            <a:spAutoFit/>
          </a:bodyPr>
          <a:lstStyle/>
          <a:p>
            <a:pPr marL="0" indent="0">
              <a:buNone/>
            </a:pPr>
            <a:r>
              <a:rPr lang="en-US" sz="2800" dirty="0"/>
              <a:t>Spousal benefit</a:t>
            </a:r>
          </a:p>
        </p:txBody>
      </p:sp>
      <p:pic>
        <p:nvPicPr>
          <p:cNvPr id="4" name="Picture 3">
            <a:extLst>
              <a:ext uri="{FF2B5EF4-FFF2-40B4-BE49-F238E27FC236}">
                <a16:creationId xmlns:a16="http://schemas.microsoft.com/office/drawing/2014/main" id="{E602DF8E-5AD5-CD2E-0896-9B05DDA09F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31420" y="2454203"/>
            <a:ext cx="1051339" cy="1051339"/>
          </a:xfrm>
          <a:prstGeom prst="rect">
            <a:avLst/>
          </a:prstGeom>
        </p:spPr>
      </p:pic>
      <p:sp>
        <p:nvSpPr>
          <p:cNvPr id="6" name="Content Placeholder 4">
            <a:extLst>
              <a:ext uri="{FF2B5EF4-FFF2-40B4-BE49-F238E27FC236}">
                <a16:creationId xmlns:a16="http://schemas.microsoft.com/office/drawing/2014/main" id="{4275FB1C-99D3-3CAD-BA4D-D2FA5944E24E}"/>
              </a:ext>
            </a:extLst>
          </p:cNvPr>
          <p:cNvSpPr txBox="1">
            <a:spLocks/>
          </p:cNvSpPr>
          <p:nvPr/>
        </p:nvSpPr>
        <p:spPr>
          <a:xfrm>
            <a:off x="5010237" y="3993097"/>
            <a:ext cx="6065705" cy="480131"/>
          </a:xfrm>
          <a:prstGeom prst="rect">
            <a:avLst/>
          </a:prstGeom>
          <a:noFill/>
        </p:spPr>
        <p:txBody>
          <a:bodyPr vert="horz" wrap="square" lIns="0" tIns="45720" rIns="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Divorced benefit</a:t>
            </a:r>
          </a:p>
        </p:txBody>
      </p:sp>
      <p:sp>
        <p:nvSpPr>
          <p:cNvPr id="8" name="Content Placeholder 4">
            <a:extLst>
              <a:ext uri="{FF2B5EF4-FFF2-40B4-BE49-F238E27FC236}">
                <a16:creationId xmlns:a16="http://schemas.microsoft.com/office/drawing/2014/main" id="{10A0BD85-E9FF-439C-9786-C3A4504266CF}"/>
              </a:ext>
            </a:extLst>
          </p:cNvPr>
          <p:cNvSpPr txBox="1">
            <a:spLocks/>
          </p:cNvSpPr>
          <p:nvPr/>
        </p:nvSpPr>
        <p:spPr>
          <a:xfrm>
            <a:off x="5010237" y="5246386"/>
            <a:ext cx="6065705" cy="480131"/>
          </a:xfrm>
          <a:prstGeom prst="rect">
            <a:avLst/>
          </a:prstGeom>
          <a:noFill/>
        </p:spPr>
        <p:txBody>
          <a:bodyPr vert="horz" wrap="square" lIns="0" tIns="45720" rIns="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Survivor benefit </a:t>
            </a:r>
          </a:p>
        </p:txBody>
      </p:sp>
      <p:pic>
        <p:nvPicPr>
          <p:cNvPr id="11" name="Picture 10">
            <a:extLst>
              <a:ext uri="{FF2B5EF4-FFF2-40B4-BE49-F238E27FC236}">
                <a16:creationId xmlns:a16="http://schemas.microsoft.com/office/drawing/2014/main" id="{4852DD91-AAFA-872D-641D-56D3CDD41C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31420" y="3707492"/>
            <a:ext cx="1051339" cy="1051339"/>
          </a:xfrm>
          <a:prstGeom prst="rect">
            <a:avLst/>
          </a:prstGeom>
        </p:spPr>
      </p:pic>
      <p:pic>
        <p:nvPicPr>
          <p:cNvPr id="13" name="Picture 12">
            <a:extLst>
              <a:ext uri="{FF2B5EF4-FFF2-40B4-BE49-F238E27FC236}">
                <a16:creationId xmlns:a16="http://schemas.microsoft.com/office/drawing/2014/main" id="{46EDA7FB-E873-2D34-B1AF-AD8CD13BB7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31420" y="4960781"/>
            <a:ext cx="1051339" cy="1051339"/>
          </a:xfrm>
          <a:prstGeom prst="rect">
            <a:avLst/>
          </a:prstGeom>
        </p:spPr>
      </p:pic>
    </p:spTree>
    <p:extLst>
      <p:ext uri="{BB962C8B-B14F-4D97-AF65-F5344CB8AC3E}">
        <p14:creationId xmlns:p14="http://schemas.microsoft.com/office/powerpoint/2010/main" val="109387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a:t>5D Myth and Reality</a:t>
            </a:r>
          </a:p>
        </p:txBody>
      </p:sp>
      <p:sp>
        <p:nvSpPr>
          <p:cNvPr id="5" name="Title 1">
            <a:extLst>
              <a:ext uri="{FF2B5EF4-FFF2-40B4-BE49-F238E27FC236}">
                <a16:creationId xmlns:a16="http://schemas.microsoft.com/office/drawing/2014/main" id="{E71F14FA-834B-355A-1473-3480B7707F28}"/>
              </a:ext>
            </a:extLst>
          </p:cNvPr>
          <p:cNvSpPr txBox="1">
            <a:spLocks/>
          </p:cNvSpPr>
          <p:nvPr/>
        </p:nvSpPr>
        <p:spPr>
          <a:xfrm>
            <a:off x="990599" y="1676648"/>
            <a:ext cx="5105401" cy="3504624"/>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800" dirty="0"/>
              <a:t>Plan for </a:t>
            </a:r>
            <a:br>
              <a:rPr lang="en-US" sz="4800" dirty="0"/>
            </a:br>
            <a:r>
              <a:rPr lang="en-US" sz="4800" dirty="0"/>
              <a:t>health care </a:t>
            </a:r>
            <a:br>
              <a:rPr lang="en-US" sz="4800" dirty="0"/>
            </a:br>
            <a:r>
              <a:rPr lang="en-US" sz="4800" dirty="0"/>
              <a:t>in retirement </a:t>
            </a:r>
          </a:p>
        </p:txBody>
      </p:sp>
      <p:pic>
        <p:nvPicPr>
          <p:cNvPr id="12" name="Picture 11">
            <a:extLst>
              <a:ext uri="{FF2B5EF4-FFF2-40B4-BE49-F238E27FC236}">
                <a16:creationId xmlns:a16="http://schemas.microsoft.com/office/drawing/2014/main" id="{A0E5A9EF-0905-D17D-BDAD-D257F93CCC5F}"/>
              </a:ext>
            </a:extLst>
          </p:cNvPr>
          <p:cNvPicPr>
            <a:picLocks noChangeAspect="1"/>
          </p:cNvPicPr>
          <p:nvPr/>
        </p:nvPicPr>
        <p:blipFill rotWithShape="1">
          <a:blip r:embed="rId3">
            <a:extLst>
              <a:ext uri="{28A0092B-C50C-407E-A947-70E740481C1C}">
                <a14:useLocalDpi xmlns:a14="http://schemas.microsoft.com/office/drawing/2010/main" val="0"/>
              </a:ext>
            </a:extLst>
          </a:blip>
          <a:srcRect l="36558" t="36826" r="27999" b="2227"/>
          <a:stretch/>
        </p:blipFill>
        <p:spPr>
          <a:xfrm>
            <a:off x="6364015" y="228601"/>
            <a:ext cx="5579026" cy="6395720"/>
          </a:xfrm>
          <a:prstGeom prst="rect">
            <a:avLst/>
          </a:prstGeom>
        </p:spPr>
      </p:pic>
    </p:spTree>
    <p:extLst>
      <p:ext uri="{BB962C8B-B14F-4D97-AF65-F5344CB8AC3E}">
        <p14:creationId xmlns:p14="http://schemas.microsoft.com/office/powerpoint/2010/main" val="321382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1FF30-BD7C-1401-84EB-6D3E5392C4E7}"/>
              </a:ext>
            </a:extLst>
          </p:cNvPr>
          <p:cNvPicPr>
            <a:picLocks noChangeAspect="1"/>
          </p:cNvPicPr>
          <p:nvPr/>
        </p:nvPicPr>
        <p:blipFill rotWithShape="1">
          <a:blip r:embed="rId3">
            <a:extLst>
              <a:ext uri="{28A0092B-C50C-407E-A947-70E740481C1C}">
                <a14:useLocalDpi xmlns:a14="http://schemas.microsoft.com/office/drawing/2010/main" val="0"/>
              </a:ext>
            </a:extLst>
          </a:blip>
          <a:srcRect l="29838" t="38309" r="35993"/>
          <a:stretch/>
        </p:blipFill>
        <p:spPr>
          <a:xfrm>
            <a:off x="6487238" y="-1"/>
            <a:ext cx="5697358" cy="6858000"/>
          </a:xfrm>
          <a:prstGeom prst="rect">
            <a:avLst/>
          </a:prstGeom>
        </p:spPr>
      </p:pic>
      <p:sp>
        <p:nvSpPr>
          <p:cNvPr id="10" name="Title 3">
            <a:extLst>
              <a:ext uri="{FF2B5EF4-FFF2-40B4-BE49-F238E27FC236}">
                <a16:creationId xmlns:a16="http://schemas.microsoft.com/office/drawing/2014/main" id="{C339B5FC-B98B-ECAE-5857-E63F258FBC54}"/>
              </a:ext>
            </a:extLst>
          </p:cNvPr>
          <p:cNvSpPr>
            <a:spLocks noGrp="1"/>
          </p:cNvSpPr>
          <p:nvPr>
            <p:ph type="ctrTitle"/>
          </p:nvPr>
        </p:nvSpPr>
        <p:spPr/>
        <p:txBody>
          <a:bodyPr anchor="b">
            <a:noAutofit/>
          </a:bodyPr>
          <a:lstStyle/>
          <a:p>
            <a:r>
              <a:rPr lang="en-US" sz="5400" dirty="0"/>
              <a:t>Women’s Intro to Retirement Planning</a:t>
            </a:r>
            <a:endParaRPr lang="en-US" sz="5400" spc="100" dirty="0">
              <a:latin typeface="Georgia" panose="02040502050405020303" pitchFamily="18" charset="0"/>
            </a:endParaRPr>
          </a:p>
        </p:txBody>
      </p:sp>
      <p:sp>
        <p:nvSpPr>
          <p:cNvPr id="15" name="Text Placeholder 14">
            <a:extLst>
              <a:ext uri="{FF2B5EF4-FFF2-40B4-BE49-F238E27FC236}">
                <a16:creationId xmlns:a16="http://schemas.microsoft.com/office/drawing/2014/main" id="{BDABF044-3EB2-4AB9-8FA4-C64275B0666A}"/>
              </a:ext>
            </a:extLst>
          </p:cNvPr>
          <p:cNvSpPr>
            <a:spLocks noGrp="1"/>
          </p:cNvSpPr>
          <p:nvPr>
            <p:ph type="body" sz="quarter" idx="10"/>
          </p:nvPr>
        </p:nvSpPr>
        <p:spPr>
          <a:xfrm>
            <a:off x="606453" y="3914821"/>
            <a:ext cx="4346548" cy="1293283"/>
          </a:xfrm>
        </p:spPr>
        <p:txBody>
          <a:bodyPr>
            <a:normAutofit/>
          </a:bodyPr>
          <a:lstStyle/>
          <a:p>
            <a:r>
              <a:rPr lang="en-US" sz="2200" dirty="0"/>
              <a:t>How to start saving for the retirement you want</a:t>
            </a:r>
          </a:p>
        </p:txBody>
      </p:sp>
    </p:spTree>
    <p:extLst>
      <p:ext uri="{BB962C8B-B14F-4D97-AF65-F5344CB8AC3E}">
        <p14:creationId xmlns:p14="http://schemas.microsoft.com/office/powerpoint/2010/main" val="26037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38629B-9C3E-F341-CCAE-4B0CD30866AA}"/>
              </a:ext>
            </a:extLst>
          </p:cNvPr>
          <p:cNvSpPr>
            <a:spLocks noGrp="1"/>
          </p:cNvSpPr>
          <p:nvPr>
            <p:ph type="title"/>
          </p:nvPr>
        </p:nvSpPr>
        <p:spPr>
          <a:xfrm>
            <a:off x="1492450" y="950259"/>
            <a:ext cx="9199178" cy="1318032"/>
          </a:xfrm>
        </p:spPr>
        <p:txBody>
          <a:bodyPr>
            <a:normAutofit/>
          </a:bodyPr>
          <a:lstStyle/>
          <a:p>
            <a:r>
              <a:rPr lang="en-US" sz="4400" dirty="0"/>
              <a:t>How much will health care </a:t>
            </a:r>
            <a:br>
              <a:rPr lang="en-US" sz="4400" dirty="0"/>
            </a:br>
            <a:r>
              <a:rPr lang="en-US" sz="4400" dirty="0"/>
              <a:t>in retirement cost? </a:t>
            </a:r>
          </a:p>
        </p:txBody>
      </p:sp>
      <p:sp>
        <p:nvSpPr>
          <p:cNvPr id="5" name="Content Placeholder 4">
            <a:extLst>
              <a:ext uri="{FF2B5EF4-FFF2-40B4-BE49-F238E27FC236}">
                <a16:creationId xmlns:a16="http://schemas.microsoft.com/office/drawing/2014/main" id="{612BA9FF-8ABC-EDB8-C140-0DBE858EAA92}"/>
              </a:ext>
            </a:extLst>
          </p:cNvPr>
          <p:cNvSpPr>
            <a:spLocks noGrp="1"/>
          </p:cNvSpPr>
          <p:nvPr>
            <p:ph idx="1"/>
          </p:nvPr>
        </p:nvSpPr>
        <p:spPr>
          <a:xfrm>
            <a:off x="1492451" y="2468346"/>
            <a:ext cx="6037902" cy="3770787"/>
          </a:xfrm>
        </p:spPr>
        <p:txBody>
          <a:bodyPr>
            <a:normAutofit/>
          </a:bodyPr>
          <a:lstStyle/>
          <a:p>
            <a:pPr marL="0" indent="0">
              <a:buNone/>
            </a:pPr>
            <a:r>
              <a:rPr lang="en-US" sz="2800" b="1" dirty="0"/>
              <a:t>An average couple retiring at age 65 could spend up to $325,000 </a:t>
            </a:r>
            <a:br>
              <a:rPr lang="en-US" sz="2800" b="1" dirty="0"/>
            </a:br>
            <a:r>
              <a:rPr lang="en-US" sz="2800" b="1" dirty="0"/>
              <a:t>on health care in retirement.</a:t>
            </a:r>
            <a:r>
              <a:rPr lang="en-US" sz="2800" b="1" baseline="30000" dirty="0"/>
              <a:t>1 </a:t>
            </a:r>
          </a:p>
        </p:txBody>
      </p:sp>
      <p:sp>
        <p:nvSpPr>
          <p:cNvPr id="12" name="TextBox 11">
            <a:extLst>
              <a:ext uri="{FF2B5EF4-FFF2-40B4-BE49-F238E27FC236}">
                <a16:creationId xmlns:a16="http://schemas.microsoft.com/office/drawing/2014/main" id="{561F95DE-57E4-3022-2FE8-DAB9CED13666}"/>
              </a:ext>
            </a:extLst>
          </p:cNvPr>
          <p:cNvSpPr txBox="1"/>
          <p:nvPr/>
        </p:nvSpPr>
        <p:spPr>
          <a:xfrm>
            <a:off x="1570974" y="6039078"/>
            <a:ext cx="9905405" cy="400110"/>
          </a:xfrm>
          <a:prstGeom prst="rect">
            <a:avLst/>
          </a:prstGeom>
          <a:noFill/>
        </p:spPr>
        <p:txBody>
          <a:bodyPr wrap="square" rtlCol="0">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 “A Bit of Good News During the Pandemic: Savings Medicare Beneficiaries Need for Health Expenses Decrease in 2020," EBRI Issue Brief, </a:t>
            </a:r>
            <a:r>
              <a:rPr lang="en-US" sz="1000" dirty="0" err="1">
                <a:latin typeface="Arial" panose="020B0604020202020204" pitchFamily="34" charset="0"/>
                <a:cs typeface="Arial" panose="020B0604020202020204" pitchFamily="34" charset="0"/>
              </a:rPr>
              <a:t>ebri.org</a:t>
            </a:r>
            <a:r>
              <a:rPr lang="en-US" sz="1000" dirty="0">
                <a:latin typeface="Arial" panose="020B0604020202020204" pitchFamily="34" charset="0"/>
                <a:cs typeface="Arial" panose="020B0604020202020204" pitchFamily="34" charset="0"/>
              </a:rPr>
              <a:t>/content/a-bit-of-good-news-during-the-pandemic-savings-medicare-beneficiaries-need-for-health-expenses-decrease-in-2020 (May 28, 2020).</a:t>
            </a:r>
          </a:p>
        </p:txBody>
      </p:sp>
      <p:pic>
        <p:nvPicPr>
          <p:cNvPr id="13" name="Picture 12">
            <a:extLst>
              <a:ext uri="{FF2B5EF4-FFF2-40B4-BE49-F238E27FC236}">
                <a16:creationId xmlns:a16="http://schemas.microsoft.com/office/drawing/2014/main" id="{18B2702F-7BBC-CB80-4FF5-64F9660AAD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3466" y="2268291"/>
            <a:ext cx="3308377" cy="3308377"/>
          </a:xfrm>
          <a:prstGeom prst="rect">
            <a:avLst/>
          </a:prstGeom>
        </p:spPr>
      </p:pic>
    </p:spTree>
    <p:extLst>
      <p:ext uri="{BB962C8B-B14F-4D97-AF65-F5344CB8AC3E}">
        <p14:creationId xmlns:p14="http://schemas.microsoft.com/office/powerpoint/2010/main" val="387467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BC1BCE-F357-D136-CADF-DD17A09A04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3466" y="2657519"/>
            <a:ext cx="3308377" cy="3308377"/>
          </a:xfrm>
          <a:prstGeom prst="rect">
            <a:avLst/>
          </a:prstGeom>
        </p:spPr>
      </p:pic>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92450" y="980661"/>
            <a:ext cx="9199178" cy="1214505"/>
          </a:xfrm>
        </p:spPr>
        <p:txBody>
          <a:bodyPr>
            <a:normAutofit fontScale="90000"/>
          </a:bodyPr>
          <a:lstStyle/>
          <a:p>
            <a:r>
              <a:rPr lang="en-US" sz="4900"/>
              <a:t>What health care </a:t>
            </a:r>
            <a:r>
              <a:rPr lang="en-US" sz="4900" dirty="0"/>
              <a:t>expenses </a:t>
            </a:r>
            <a:br>
              <a:rPr lang="en-US" sz="4900" dirty="0"/>
            </a:br>
            <a:r>
              <a:rPr lang="en-US" sz="4900" dirty="0"/>
              <a:t>could I have?</a:t>
            </a:r>
            <a:br>
              <a:rPr lang="en-US" sz="4400" dirty="0"/>
            </a:br>
            <a:endParaRPr lang="en-US" sz="4400" dirty="0"/>
          </a:p>
        </p:txBody>
      </p:sp>
      <p:sp>
        <p:nvSpPr>
          <p:cNvPr id="3" name="Content Placeholder 2">
            <a:extLst>
              <a:ext uri="{FF2B5EF4-FFF2-40B4-BE49-F238E27FC236}">
                <a16:creationId xmlns:a16="http://schemas.microsoft.com/office/drawing/2014/main" id="{3864FB55-FE31-11A1-411A-B8AD2D105388}"/>
              </a:ext>
            </a:extLst>
          </p:cNvPr>
          <p:cNvSpPr>
            <a:spLocks noGrp="1"/>
          </p:cNvSpPr>
          <p:nvPr>
            <p:ph idx="1"/>
          </p:nvPr>
        </p:nvSpPr>
        <p:spPr>
          <a:xfrm>
            <a:off x="1492451" y="2542321"/>
            <a:ext cx="6771015" cy="3538774"/>
          </a:xfrm>
        </p:spPr>
        <p:txBody>
          <a:bodyPr>
            <a:normAutofit/>
          </a:bodyPr>
          <a:lstStyle/>
          <a:p>
            <a:pPr marL="0" indent="0">
              <a:buNone/>
            </a:pPr>
            <a:r>
              <a:rPr lang="en-US" b="1" dirty="0"/>
              <a:t>Medicare</a:t>
            </a:r>
          </a:p>
          <a:p>
            <a:pPr marL="285750" indent="-285750">
              <a:buFont typeface="Arial" panose="020B0604020202020204" pitchFamily="34" charset="0"/>
              <a:buChar char="•"/>
            </a:pPr>
            <a:r>
              <a:rPr lang="en-US" dirty="0"/>
              <a:t>Premiums, deductibles, co-payments and coinsurance</a:t>
            </a:r>
          </a:p>
          <a:p>
            <a:pPr marL="285750" indent="-285750">
              <a:buFont typeface="Arial" panose="020B0604020202020204" pitchFamily="34" charset="0"/>
              <a:buChar char="•"/>
            </a:pPr>
            <a:r>
              <a:rPr lang="en-US" dirty="0"/>
              <a:t>Care that may not be covered</a:t>
            </a:r>
          </a:p>
          <a:p>
            <a:pPr lvl="1">
              <a:buFont typeface="Courier New" panose="02070309020205020404" pitchFamily="49" charset="0"/>
              <a:buChar char="o"/>
            </a:pPr>
            <a:r>
              <a:rPr lang="en-US" dirty="0"/>
              <a:t>Long-term care</a:t>
            </a:r>
          </a:p>
          <a:p>
            <a:pPr lvl="1">
              <a:buFont typeface="Courier New" panose="02070309020205020404" pitchFamily="49" charset="0"/>
              <a:buChar char="o"/>
            </a:pPr>
            <a:r>
              <a:rPr lang="en-US" dirty="0"/>
              <a:t>Dental care </a:t>
            </a:r>
          </a:p>
          <a:p>
            <a:pPr lvl="1">
              <a:buFont typeface="Courier New" panose="02070309020205020404" pitchFamily="49" charset="0"/>
              <a:buChar char="o"/>
            </a:pPr>
            <a:r>
              <a:rPr lang="en-US" dirty="0"/>
              <a:t>Vision</a:t>
            </a:r>
          </a:p>
          <a:p>
            <a:pPr lvl="1">
              <a:buFont typeface="Courier New" panose="02070309020205020404" pitchFamily="49" charset="0"/>
              <a:buChar char="o"/>
            </a:pPr>
            <a:r>
              <a:rPr lang="en-US" dirty="0"/>
              <a:t>Hearing aids </a:t>
            </a:r>
            <a:endParaRPr lang="en-US" b="1" dirty="0"/>
          </a:p>
          <a:p>
            <a:pPr marL="0" indent="0">
              <a:buNone/>
            </a:pPr>
            <a:r>
              <a:rPr lang="en-US" b="1" dirty="0"/>
              <a:t>Supplemental Medicare plans </a:t>
            </a:r>
          </a:p>
          <a:p>
            <a:pPr marL="0" indent="0">
              <a:buNone/>
            </a:pPr>
            <a:r>
              <a:rPr lang="en-US" b="1" dirty="0"/>
              <a:t>Private health care insurance</a:t>
            </a:r>
          </a:p>
        </p:txBody>
      </p:sp>
    </p:spTree>
    <p:extLst>
      <p:ext uri="{BB962C8B-B14F-4D97-AF65-F5344CB8AC3E}">
        <p14:creationId xmlns:p14="http://schemas.microsoft.com/office/powerpoint/2010/main" val="364868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B8762516-F6FA-0643-F2A3-4822ED06A976}"/>
              </a:ext>
            </a:extLst>
          </p:cNvPr>
          <p:cNvGraphicFramePr>
            <a:graphicFrameLocks noGrp="1"/>
          </p:cNvGraphicFramePr>
          <p:nvPr>
            <p:extLst>
              <p:ext uri="{D42A27DB-BD31-4B8C-83A1-F6EECF244321}">
                <p14:modId xmlns:p14="http://schemas.microsoft.com/office/powerpoint/2010/main" val="3828384326"/>
              </p:ext>
            </p:extLst>
          </p:nvPr>
        </p:nvGraphicFramePr>
        <p:xfrm>
          <a:off x="947115" y="1287793"/>
          <a:ext cx="10606423" cy="4976650"/>
        </p:xfrm>
        <a:graphic>
          <a:graphicData uri="http://schemas.openxmlformats.org/drawingml/2006/table">
            <a:tbl>
              <a:tblPr firstCol="1">
                <a:tableStyleId>{5C22544A-7EE6-4342-B048-85BDC9FD1C3A}</a:tableStyleId>
              </a:tblPr>
              <a:tblGrid>
                <a:gridCol w="2663687">
                  <a:extLst>
                    <a:ext uri="{9D8B030D-6E8A-4147-A177-3AD203B41FA5}">
                      <a16:colId xmlns:a16="http://schemas.microsoft.com/office/drawing/2014/main" val="1914748015"/>
                    </a:ext>
                  </a:extLst>
                </a:gridCol>
                <a:gridCol w="1649896">
                  <a:extLst>
                    <a:ext uri="{9D8B030D-6E8A-4147-A177-3AD203B41FA5}">
                      <a16:colId xmlns:a16="http://schemas.microsoft.com/office/drawing/2014/main" val="1331551792"/>
                    </a:ext>
                  </a:extLst>
                </a:gridCol>
                <a:gridCol w="1570383">
                  <a:extLst>
                    <a:ext uri="{9D8B030D-6E8A-4147-A177-3AD203B41FA5}">
                      <a16:colId xmlns:a16="http://schemas.microsoft.com/office/drawing/2014/main" val="473936886"/>
                    </a:ext>
                  </a:extLst>
                </a:gridCol>
                <a:gridCol w="3311101">
                  <a:extLst>
                    <a:ext uri="{9D8B030D-6E8A-4147-A177-3AD203B41FA5}">
                      <a16:colId xmlns:a16="http://schemas.microsoft.com/office/drawing/2014/main" val="3967888172"/>
                    </a:ext>
                  </a:extLst>
                </a:gridCol>
                <a:gridCol w="1411356">
                  <a:extLst>
                    <a:ext uri="{9D8B030D-6E8A-4147-A177-3AD203B41FA5}">
                      <a16:colId xmlns:a16="http://schemas.microsoft.com/office/drawing/2014/main" val="1420994310"/>
                    </a:ext>
                  </a:extLst>
                </a:gridCol>
              </a:tblGrid>
              <a:tr h="635011">
                <a:tc>
                  <a:txBody>
                    <a:bodyPr/>
                    <a:lstStyle/>
                    <a:p>
                      <a:pPr lvl="0" algn="l"/>
                      <a:r>
                        <a:rPr lang="en-US" sz="1600" b="1" dirty="0"/>
                        <a:t>PART A Premium</a:t>
                      </a:r>
                      <a:endParaRPr lang="en-US" sz="1600" b="0" dirty="0"/>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lvl="0" algn="l"/>
                      <a:r>
                        <a:rPr lang="en-US" sz="1600" b="1" dirty="0">
                          <a:solidFill>
                            <a:schemeClr val="tx2"/>
                          </a:solidFill>
                        </a:rPr>
                        <a:t>Free</a:t>
                      </a:r>
                      <a:r>
                        <a:rPr lang="en-US" sz="1600" b="1" dirty="0"/>
                        <a:t> </a:t>
                      </a:r>
                      <a:r>
                        <a:rPr lang="en-US" sz="1600" b="0" dirty="0"/>
                        <a:t>with qualifying work history </a:t>
                      </a:r>
                      <a:br>
                        <a:rPr lang="en-US" sz="1600" b="0" dirty="0"/>
                      </a:br>
                      <a:r>
                        <a:rPr lang="en-US" sz="1600" b="1" dirty="0">
                          <a:solidFill>
                            <a:schemeClr val="tx2"/>
                          </a:solidFill>
                        </a:rPr>
                        <a:t>$278 or $506/month</a:t>
                      </a:r>
                      <a:r>
                        <a:rPr lang="en-US" sz="1600" b="0" dirty="0">
                          <a:solidFill>
                            <a:schemeClr val="tx2"/>
                          </a:solidFill>
                        </a:rPr>
                        <a:t> </a:t>
                      </a:r>
                      <a:r>
                        <a:rPr lang="en-US" sz="1600" b="0" dirty="0"/>
                        <a:t>without qualifying work history, depending on the enrollee’s number of Social Security credits</a:t>
                      </a:r>
                      <a:endParaRPr lang="en-US" sz="1600" b="0" baseline="30000" dirty="0"/>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lvl="0" algn="l"/>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lvl="0" algn="l"/>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lvl="0" algn="l"/>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0130798"/>
                  </a:ext>
                </a:extLst>
              </a:tr>
              <a:tr h="4577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PART A Deductible </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and Coinsurance</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You pay:</a:t>
                      </a:r>
                      <a:r>
                        <a:rPr lang="en-US" sz="1600" b="0" dirty="0"/>
                        <a:t> </a:t>
                      </a:r>
                      <a:r>
                        <a:rPr lang="en-US" sz="1600" b="1" dirty="0">
                          <a:solidFill>
                            <a:schemeClr val="tx2"/>
                          </a:solidFill>
                        </a:rPr>
                        <a:t>$1,600 </a:t>
                      </a:r>
                      <a:r>
                        <a:rPr lang="en-US" sz="1600" b="0" dirty="0"/>
                        <a:t>deductible for each benefit period</a:t>
                      </a:r>
                      <a:endParaRPr lang="en-US" sz="1600" b="0" baseline="30000" dirty="0"/>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8081467"/>
                  </a:ext>
                </a:extLst>
              </a:tr>
              <a:tr h="93653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r>
                        <a:rPr lang="en-US" sz="1400" b="1" dirty="0"/>
                        <a:t>Days 1 – 60</a:t>
                      </a:r>
                      <a:r>
                        <a:rPr lang="en-US" sz="1300" b="1" dirty="0"/>
                        <a:t>: </a:t>
                      </a:r>
                      <a:br>
                        <a:rPr lang="en-US" sz="1300" b="1" dirty="0"/>
                      </a:br>
                      <a:r>
                        <a:rPr lang="en-US" sz="1300" b="1" dirty="0">
                          <a:solidFill>
                            <a:schemeClr val="tx2"/>
                          </a:solidFill>
                        </a:rPr>
                        <a:t>$0</a:t>
                      </a:r>
                      <a:r>
                        <a:rPr lang="en-US" sz="1300" b="0" dirty="0"/>
                        <a:t> coinsurance for each benefit period</a:t>
                      </a:r>
                      <a:endParaRPr lang="en-US" sz="1300" b="0" baseline="30000" dirty="0"/>
                    </a:p>
                  </a:txBody>
                  <a:tcPr marL="72275" marR="72275" marT="36137" marB="36137">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Days 61 – 90: </a:t>
                      </a:r>
                      <a:br>
                        <a:rPr lang="en-US" sz="1300" b="1" dirty="0"/>
                      </a:br>
                      <a:r>
                        <a:rPr lang="en-US" sz="1300" b="1" dirty="0">
                          <a:solidFill>
                            <a:schemeClr val="tx2"/>
                          </a:solidFill>
                        </a:rPr>
                        <a:t>$400</a:t>
                      </a:r>
                      <a:r>
                        <a:rPr lang="en-US" sz="1300" b="0" dirty="0"/>
                        <a:t> coinsurance </a:t>
                      </a:r>
                      <a:br>
                        <a:rPr lang="en-US" sz="1300" b="0" dirty="0"/>
                      </a:br>
                      <a:r>
                        <a:rPr lang="en-US" sz="1300" b="0" dirty="0"/>
                        <a:t>per day of each benefit period</a:t>
                      </a:r>
                      <a:endParaRPr lang="en-US" sz="1300" b="0" baseline="30000" dirty="0"/>
                    </a:p>
                  </a:txBody>
                  <a:tcPr marL="72275" marR="72275" marT="36137" marB="36137">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Days 91 and beyond: </a:t>
                      </a:r>
                      <a:br>
                        <a:rPr lang="en-US" sz="1300" b="1" dirty="0"/>
                      </a:br>
                      <a:r>
                        <a:rPr lang="en-US" sz="1300" b="1" dirty="0">
                          <a:solidFill>
                            <a:schemeClr val="tx2"/>
                          </a:solidFill>
                        </a:rPr>
                        <a:t>$800</a:t>
                      </a:r>
                      <a:r>
                        <a:rPr lang="en-US" sz="1300" b="0" dirty="0"/>
                        <a:t> coinsurance per each “lifetime reserve day” after day 90 for each benefit period (up to 60 days over your lifetime)</a:t>
                      </a:r>
                      <a:endParaRPr lang="en-US" sz="1300" b="0" baseline="30000" dirty="0"/>
                    </a:p>
                  </a:txBody>
                  <a:tcPr marL="72275" marR="72275" marT="36137" marB="36137">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Beyond lifetime reserve days: </a:t>
                      </a:r>
                      <a:br>
                        <a:rPr lang="en-US" sz="1300" b="1" dirty="0"/>
                      </a:br>
                      <a:r>
                        <a:rPr lang="en-US" sz="1300" b="1" dirty="0">
                          <a:solidFill>
                            <a:schemeClr val="tx2"/>
                          </a:solidFill>
                        </a:rPr>
                        <a:t>All costs</a:t>
                      </a:r>
                      <a:endParaRPr lang="en-US" sz="1300" b="1" baseline="30000" dirty="0">
                        <a:solidFill>
                          <a:schemeClr val="tx2"/>
                        </a:solidFill>
                      </a:endParaRPr>
                    </a:p>
                  </a:txBody>
                  <a:tcPr marL="72275" marR="72275" marT="36137" marB="36137">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2407140"/>
                  </a:ext>
                </a:extLst>
              </a:tr>
              <a:tr h="519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PART B Premium</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The standard Part B premium amount is </a:t>
                      </a:r>
                      <a:r>
                        <a:rPr lang="en-US" sz="1600" b="1" dirty="0">
                          <a:solidFill>
                            <a:schemeClr val="tx2"/>
                          </a:solidFill>
                        </a:rPr>
                        <a:t>$164.90/month </a:t>
                      </a:r>
                      <a:r>
                        <a:rPr lang="en-US" sz="1600" b="0" dirty="0"/>
                        <a:t>(higher earners pay more)</a:t>
                      </a:r>
                      <a:endParaRPr lang="en-US" sz="1600" b="0" baseline="30000" dirty="0"/>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06929891"/>
                  </a:ext>
                </a:extLst>
              </a:tr>
              <a:tr h="635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n-lt"/>
                          <a:ea typeface="+mn-ea"/>
                          <a:cs typeface="+mn-cs"/>
                        </a:rPr>
                        <a:t>PART B Deductible </a:t>
                      </a:r>
                      <a:br>
                        <a:rPr kumimoji="0" lang="en-US" sz="1600" b="1" i="0" u="none" strike="noStrike" kern="1200" cap="none" spc="0" normalizeH="0" baseline="0" noProof="0" dirty="0">
                          <a:ln>
                            <a:noFill/>
                          </a:ln>
                          <a:solidFill>
                            <a:srgbClr val="FFFFFF"/>
                          </a:solidFill>
                          <a:effectLst/>
                          <a:uLnTx/>
                          <a:uFillTx/>
                          <a:latin typeface="+mn-lt"/>
                          <a:ea typeface="+mn-ea"/>
                          <a:cs typeface="+mn-cs"/>
                        </a:rPr>
                      </a:br>
                      <a:r>
                        <a:rPr kumimoji="0" lang="en-US" sz="1600" b="1" i="0" u="none" strike="noStrike" kern="1200" cap="none" spc="0" normalizeH="0" baseline="0" noProof="0" dirty="0">
                          <a:ln>
                            <a:noFill/>
                          </a:ln>
                          <a:solidFill>
                            <a:srgbClr val="FFFFFF"/>
                          </a:solidFill>
                          <a:effectLst/>
                          <a:uLnTx/>
                          <a:uFillTx/>
                          <a:latin typeface="+mn-lt"/>
                          <a:ea typeface="+mn-ea"/>
                          <a:cs typeface="+mn-cs"/>
                        </a:rPr>
                        <a:t>and Coinsurance</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rPr>
                        <a:t>$226/year </a:t>
                      </a:r>
                      <a:r>
                        <a:rPr lang="en-US" sz="1600" b="0" dirty="0">
                          <a:solidFill>
                            <a:schemeClr val="tx1"/>
                          </a:solidFill>
                        </a:rPr>
                        <a:t>and then </a:t>
                      </a:r>
                      <a:r>
                        <a:rPr lang="en-US" sz="1600" b="1" dirty="0">
                          <a:solidFill>
                            <a:schemeClr val="tx2"/>
                          </a:solidFill>
                        </a:rPr>
                        <a:t>20% of the Medicare-approved amount</a:t>
                      </a:r>
                      <a:endParaRPr lang="en-US" sz="1600" b="0" baseline="30000" dirty="0">
                        <a:solidFill>
                          <a:schemeClr val="tx1"/>
                        </a:solidFill>
                      </a:endParaRP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4289891"/>
                  </a:ext>
                </a:extLst>
              </a:tr>
              <a:tr h="521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PART D Premium</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Varies based on plan; national average is </a:t>
                      </a:r>
                      <a:r>
                        <a:rPr lang="en-US" sz="1600" b="1" kern="1200" dirty="0">
                          <a:solidFill>
                            <a:schemeClr val="tx2"/>
                          </a:solidFill>
                          <a:effectLst/>
                          <a:latin typeface="+mn-lt"/>
                          <a:ea typeface="+mn-ea"/>
                          <a:cs typeface="+mn-cs"/>
                        </a:rPr>
                        <a:t>$32/month</a:t>
                      </a:r>
                      <a:r>
                        <a:rPr lang="en-US" sz="1600" kern="1200" dirty="0">
                          <a:solidFill>
                            <a:schemeClr val="dk1"/>
                          </a:solidFill>
                          <a:effectLst/>
                          <a:latin typeface="+mn-lt"/>
                          <a:ea typeface="+mn-ea"/>
                          <a:cs typeface="+mn-cs"/>
                        </a:rPr>
                        <a:t> (higher earners pay more) </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9513659"/>
                  </a:ext>
                </a:extLst>
              </a:tr>
              <a:tr h="542582">
                <a:tc>
                  <a:txBody>
                    <a:bodyPr/>
                    <a:lstStyle/>
                    <a:p>
                      <a:r>
                        <a:rPr lang="en-US" sz="1600" b="1" kern="1200" dirty="0">
                          <a:solidFill>
                            <a:schemeClr val="lt1"/>
                          </a:solidFill>
                          <a:effectLst/>
                          <a:latin typeface="+mn-lt"/>
                          <a:ea typeface="+mn-ea"/>
                          <a:cs typeface="+mn-cs"/>
                        </a:rPr>
                        <a:t>Medigap Premium</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Varies widely based on plan; average across plans is </a:t>
                      </a:r>
                      <a:r>
                        <a:rPr lang="en-US" sz="1600" b="1" dirty="0">
                          <a:solidFill>
                            <a:schemeClr val="tx2"/>
                          </a:solidFill>
                        </a:rPr>
                        <a:t>$128/month</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9503966"/>
                  </a:ext>
                </a:extLst>
              </a:tr>
              <a:tr h="523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n-lt"/>
                          <a:ea typeface="+mn-ea"/>
                          <a:cs typeface="+mn-cs"/>
                        </a:rPr>
                        <a:t>PART C Premium (Medicare Advantage) </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Varies widely based on plan; average across plans is </a:t>
                      </a:r>
                      <a:r>
                        <a:rPr lang="en-US" sz="1600" b="1" dirty="0">
                          <a:solidFill>
                            <a:schemeClr val="tx2"/>
                          </a:solidFill>
                        </a:rPr>
                        <a:t>$18/month</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7282608"/>
                  </a:ext>
                </a:extLst>
              </a:tr>
            </a:tbl>
          </a:graphicData>
        </a:graphic>
      </p:graphicFrame>
      <p:sp>
        <p:nvSpPr>
          <p:cNvPr id="18" name="Title 1">
            <a:extLst>
              <a:ext uri="{FF2B5EF4-FFF2-40B4-BE49-F238E27FC236}">
                <a16:creationId xmlns:a16="http://schemas.microsoft.com/office/drawing/2014/main" id="{E9BDE487-AC2D-2DED-200B-45B7766174C2}"/>
              </a:ext>
            </a:extLst>
          </p:cNvPr>
          <p:cNvSpPr>
            <a:spLocks noGrp="1"/>
          </p:cNvSpPr>
          <p:nvPr>
            <p:ph type="title"/>
          </p:nvPr>
        </p:nvSpPr>
        <p:spPr>
          <a:xfrm>
            <a:off x="947115" y="640422"/>
            <a:ext cx="10529263" cy="567859"/>
          </a:xfrm>
        </p:spPr>
        <p:txBody>
          <a:bodyPr>
            <a:noAutofit/>
          </a:bodyPr>
          <a:lstStyle/>
          <a:p>
            <a:r>
              <a:rPr lang="en-US" dirty="0">
                <a:solidFill>
                  <a:schemeClr val="tx2"/>
                </a:solidFill>
              </a:rPr>
              <a:t>2023 Medicare costs at a glance</a:t>
            </a:r>
          </a:p>
        </p:txBody>
      </p:sp>
    </p:spTree>
    <p:extLst>
      <p:ext uri="{BB962C8B-B14F-4D97-AF65-F5344CB8AC3E}">
        <p14:creationId xmlns:p14="http://schemas.microsoft.com/office/powerpoint/2010/main" val="3097092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E2FC814-F1BA-89A5-6698-CDA9CF8261E0}"/>
              </a:ext>
            </a:extLst>
          </p:cNvPr>
          <p:cNvSpPr/>
          <p:nvPr/>
        </p:nvSpPr>
        <p:spPr>
          <a:xfrm>
            <a:off x="6222905" y="1537855"/>
            <a:ext cx="5458690" cy="216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2922F6-7C92-F1C5-03E0-6E559506F20F}"/>
              </a:ext>
            </a:extLst>
          </p:cNvPr>
          <p:cNvSpPr/>
          <p:nvPr/>
        </p:nvSpPr>
        <p:spPr>
          <a:xfrm>
            <a:off x="536600" y="1537855"/>
            <a:ext cx="5458690" cy="216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3F6AA-5E6F-84C6-C597-6B9891E97AA6}"/>
              </a:ext>
            </a:extLst>
          </p:cNvPr>
          <p:cNvSpPr>
            <a:spLocks noGrp="1"/>
          </p:cNvSpPr>
          <p:nvPr>
            <p:ph type="title"/>
          </p:nvPr>
        </p:nvSpPr>
        <p:spPr>
          <a:xfrm>
            <a:off x="1237565" y="669126"/>
            <a:ext cx="9708950" cy="610205"/>
          </a:xfrm>
        </p:spPr>
        <p:txBody>
          <a:bodyPr>
            <a:noAutofit/>
          </a:bodyPr>
          <a:lstStyle/>
          <a:p>
            <a:r>
              <a:rPr lang="en-US" sz="4400" dirty="0"/>
              <a:t>2 options for Medicare coverage</a:t>
            </a:r>
          </a:p>
        </p:txBody>
      </p:sp>
      <p:sp>
        <p:nvSpPr>
          <p:cNvPr id="3" name="Content Placeholder 2">
            <a:extLst>
              <a:ext uri="{FF2B5EF4-FFF2-40B4-BE49-F238E27FC236}">
                <a16:creationId xmlns:a16="http://schemas.microsoft.com/office/drawing/2014/main" id="{B814EB37-8980-C07E-9348-C52E34FEB9A8}"/>
              </a:ext>
            </a:extLst>
          </p:cNvPr>
          <p:cNvSpPr>
            <a:spLocks noGrp="1"/>
          </p:cNvSpPr>
          <p:nvPr>
            <p:ph idx="1"/>
          </p:nvPr>
        </p:nvSpPr>
        <p:spPr>
          <a:xfrm>
            <a:off x="7004975" y="4014127"/>
            <a:ext cx="4676610" cy="1828800"/>
          </a:xfrm>
        </p:spPr>
        <p:txBody>
          <a:bodyPr>
            <a:normAutofit/>
          </a:bodyPr>
          <a:lstStyle/>
          <a:p>
            <a:pPr marL="0" indent="0">
              <a:buNone/>
            </a:pPr>
            <a:r>
              <a:rPr lang="en-US" sz="1600" b="1" dirty="0"/>
              <a:t>Some Medicare Advantage plans cover: </a:t>
            </a:r>
          </a:p>
          <a:p>
            <a:r>
              <a:rPr lang="en-US" sz="1600" dirty="0"/>
              <a:t>Prescription drugs</a:t>
            </a:r>
          </a:p>
          <a:p>
            <a:r>
              <a:rPr lang="en-US" sz="1600" dirty="0"/>
              <a:t>Vision</a:t>
            </a:r>
          </a:p>
          <a:p>
            <a:r>
              <a:rPr lang="en-US" sz="1600" dirty="0"/>
              <a:t>Dental</a:t>
            </a:r>
          </a:p>
          <a:p>
            <a:r>
              <a:rPr lang="en-US" sz="1600" dirty="0"/>
              <a:t>Hearing</a:t>
            </a:r>
          </a:p>
        </p:txBody>
      </p:sp>
      <p:sp>
        <p:nvSpPr>
          <p:cNvPr id="4" name="Content Placeholder 2">
            <a:extLst>
              <a:ext uri="{FF2B5EF4-FFF2-40B4-BE49-F238E27FC236}">
                <a16:creationId xmlns:a16="http://schemas.microsoft.com/office/drawing/2014/main" id="{6796D40E-3B8D-5590-FF49-76EA79CDAA3E}"/>
              </a:ext>
            </a:extLst>
          </p:cNvPr>
          <p:cNvSpPr txBox="1">
            <a:spLocks/>
          </p:cNvSpPr>
          <p:nvPr/>
        </p:nvSpPr>
        <p:spPr>
          <a:xfrm>
            <a:off x="674560" y="4014127"/>
            <a:ext cx="5057017" cy="182880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Both options cover the same core services:</a:t>
            </a:r>
          </a:p>
          <a:p>
            <a:r>
              <a:rPr lang="en-US" sz="1600" dirty="0"/>
              <a:t>Hospitalization</a:t>
            </a:r>
          </a:p>
          <a:p>
            <a:r>
              <a:rPr lang="en-US" sz="1600" dirty="0"/>
              <a:t>Doctor visits</a:t>
            </a:r>
          </a:p>
          <a:p>
            <a:r>
              <a:rPr lang="en-US" sz="1600" dirty="0"/>
              <a:t>Preventative services</a:t>
            </a:r>
          </a:p>
        </p:txBody>
      </p:sp>
      <p:cxnSp>
        <p:nvCxnSpPr>
          <p:cNvPr id="5" name="Straight Connector 4">
            <a:extLst>
              <a:ext uri="{FF2B5EF4-FFF2-40B4-BE49-F238E27FC236}">
                <a16:creationId xmlns:a16="http://schemas.microsoft.com/office/drawing/2014/main" id="{9318BCB4-9897-6F39-F4F1-57C447AF9EC1}"/>
              </a:ext>
            </a:extLst>
          </p:cNvPr>
          <p:cNvCxnSpPr>
            <a:cxnSpLocks/>
          </p:cNvCxnSpPr>
          <p:nvPr/>
        </p:nvCxnSpPr>
        <p:spPr>
          <a:xfrm>
            <a:off x="6096000" y="4014127"/>
            <a:ext cx="0" cy="1679307"/>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E5180D1-B465-4960-DC16-ACDB3BFB4F3C}"/>
              </a:ext>
            </a:extLst>
          </p:cNvPr>
          <p:cNvSpPr txBox="1">
            <a:spLocks/>
          </p:cNvSpPr>
          <p:nvPr/>
        </p:nvSpPr>
        <p:spPr>
          <a:xfrm>
            <a:off x="6705245" y="1683244"/>
            <a:ext cx="4494012" cy="774294"/>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300"/>
              </a:spcBef>
              <a:buFont typeface="Arial" panose="020B0604020202020204" pitchFamily="34" charset="0"/>
              <a:buNone/>
            </a:pPr>
            <a:r>
              <a:rPr lang="en-US" b="1" dirty="0"/>
              <a:t>Option 2</a:t>
            </a:r>
          </a:p>
          <a:p>
            <a:pPr marL="0" indent="0" algn="ctr">
              <a:lnSpc>
                <a:spcPct val="110000"/>
              </a:lnSpc>
              <a:spcBef>
                <a:spcPts val="300"/>
              </a:spcBef>
              <a:buFont typeface="Arial" panose="020B0604020202020204" pitchFamily="34" charset="0"/>
              <a:buNone/>
            </a:pPr>
            <a:r>
              <a:rPr lang="en-US" dirty="0"/>
              <a:t>Medicare Advantage</a:t>
            </a:r>
          </a:p>
        </p:txBody>
      </p:sp>
      <p:sp>
        <p:nvSpPr>
          <p:cNvPr id="9" name="Content Placeholder 2">
            <a:extLst>
              <a:ext uri="{FF2B5EF4-FFF2-40B4-BE49-F238E27FC236}">
                <a16:creationId xmlns:a16="http://schemas.microsoft.com/office/drawing/2014/main" id="{021B9BFE-3248-D744-2E38-9D30EBA7A002}"/>
              </a:ext>
            </a:extLst>
          </p:cNvPr>
          <p:cNvSpPr txBox="1">
            <a:spLocks/>
          </p:cNvSpPr>
          <p:nvPr/>
        </p:nvSpPr>
        <p:spPr>
          <a:xfrm>
            <a:off x="1064739" y="1689809"/>
            <a:ext cx="4494012" cy="743311"/>
          </a:xfrm>
          <a:prstGeom prst="rect">
            <a:avLst/>
          </a:prstGeom>
        </p:spPr>
        <p:txBody>
          <a:bodyPr vert="horz" lIns="0" tIns="45720" rIns="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300"/>
              </a:spcBef>
              <a:buFont typeface="Arial" panose="020B0604020202020204" pitchFamily="34" charset="0"/>
              <a:buNone/>
            </a:pPr>
            <a:r>
              <a:rPr lang="en-US" b="1" dirty="0"/>
              <a:t>Option 1</a:t>
            </a:r>
          </a:p>
          <a:p>
            <a:pPr marL="0" indent="0" algn="ctr">
              <a:lnSpc>
                <a:spcPct val="110000"/>
              </a:lnSpc>
              <a:spcBef>
                <a:spcPts val="300"/>
              </a:spcBef>
              <a:buFont typeface="Arial" panose="020B0604020202020204" pitchFamily="34" charset="0"/>
              <a:buNone/>
            </a:pPr>
            <a:r>
              <a:rPr lang="en-US" dirty="0"/>
              <a:t>Original Medicare</a:t>
            </a:r>
          </a:p>
        </p:txBody>
      </p:sp>
      <p:sp>
        <p:nvSpPr>
          <p:cNvPr id="19" name="Rectangle 18">
            <a:extLst>
              <a:ext uri="{FF2B5EF4-FFF2-40B4-BE49-F238E27FC236}">
                <a16:creationId xmlns:a16="http://schemas.microsoft.com/office/drawing/2014/main" id="{30BAE8D0-F72E-68C4-D964-9E135991642A}"/>
              </a:ext>
            </a:extLst>
          </p:cNvPr>
          <p:cNvSpPr/>
          <p:nvPr/>
        </p:nvSpPr>
        <p:spPr>
          <a:xfrm>
            <a:off x="4003330" y="2484879"/>
            <a:ext cx="1771983" cy="483433"/>
          </a:xfrm>
          <a:prstGeom prst="rect">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        Medigap</a:t>
            </a:r>
          </a:p>
        </p:txBody>
      </p:sp>
      <p:sp>
        <p:nvSpPr>
          <p:cNvPr id="18" name="Pentagon 17">
            <a:extLst>
              <a:ext uri="{FF2B5EF4-FFF2-40B4-BE49-F238E27FC236}">
                <a16:creationId xmlns:a16="http://schemas.microsoft.com/office/drawing/2014/main" id="{19807E0D-1672-B14A-3EFD-C4A310E7DB64}"/>
              </a:ext>
            </a:extLst>
          </p:cNvPr>
          <p:cNvSpPr/>
          <p:nvPr/>
        </p:nvSpPr>
        <p:spPr>
          <a:xfrm>
            <a:off x="3095030" y="2484879"/>
            <a:ext cx="1465509" cy="483433"/>
          </a:xfrm>
          <a:prstGeom prst="homePlat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   Part D</a:t>
            </a:r>
          </a:p>
        </p:txBody>
      </p:sp>
      <p:sp>
        <p:nvSpPr>
          <p:cNvPr id="20" name="Content Placeholder 2">
            <a:extLst>
              <a:ext uri="{FF2B5EF4-FFF2-40B4-BE49-F238E27FC236}">
                <a16:creationId xmlns:a16="http://schemas.microsoft.com/office/drawing/2014/main" id="{67FF98F3-A107-C289-BA6D-77FE14807E19}"/>
              </a:ext>
            </a:extLst>
          </p:cNvPr>
          <p:cNvSpPr txBox="1">
            <a:spLocks/>
          </p:cNvSpPr>
          <p:nvPr/>
        </p:nvSpPr>
        <p:spPr>
          <a:xfrm>
            <a:off x="883495" y="3003495"/>
            <a:ext cx="1001300"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Hospital </a:t>
            </a:r>
            <a:br>
              <a:rPr lang="en-US" sz="1200" dirty="0"/>
            </a:br>
            <a:r>
              <a:rPr lang="en-US" sz="1200" dirty="0"/>
              <a:t>insurance</a:t>
            </a:r>
          </a:p>
        </p:txBody>
      </p:sp>
      <p:sp>
        <p:nvSpPr>
          <p:cNvPr id="21" name="Content Placeholder 2">
            <a:extLst>
              <a:ext uri="{FF2B5EF4-FFF2-40B4-BE49-F238E27FC236}">
                <a16:creationId xmlns:a16="http://schemas.microsoft.com/office/drawing/2014/main" id="{A45FA752-DC97-9CA7-6E9C-6A1545A4B551}"/>
              </a:ext>
            </a:extLst>
          </p:cNvPr>
          <p:cNvSpPr txBox="1">
            <a:spLocks/>
          </p:cNvSpPr>
          <p:nvPr/>
        </p:nvSpPr>
        <p:spPr>
          <a:xfrm>
            <a:off x="2140068" y="3003495"/>
            <a:ext cx="913159"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Medical</a:t>
            </a:r>
            <a:br>
              <a:rPr lang="en-US" sz="1200" dirty="0"/>
            </a:br>
            <a:r>
              <a:rPr lang="en-US" sz="1200" dirty="0"/>
              <a:t>insurance</a:t>
            </a:r>
          </a:p>
        </p:txBody>
      </p:sp>
      <p:sp>
        <p:nvSpPr>
          <p:cNvPr id="22" name="Content Placeholder 2">
            <a:extLst>
              <a:ext uri="{FF2B5EF4-FFF2-40B4-BE49-F238E27FC236}">
                <a16:creationId xmlns:a16="http://schemas.microsoft.com/office/drawing/2014/main" id="{1041CDC9-4E33-53AF-F093-716F7F8D9442}"/>
              </a:ext>
            </a:extLst>
          </p:cNvPr>
          <p:cNvSpPr txBox="1">
            <a:spLocks/>
          </p:cNvSpPr>
          <p:nvPr/>
        </p:nvSpPr>
        <p:spPr>
          <a:xfrm>
            <a:off x="3169987" y="3003495"/>
            <a:ext cx="1211156"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Prescription </a:t>
            </a:r>
            <a:br>
              <a:rPr lang="en-US" sz="1200" dirty="0"/>
            </a:br>
            <a:r>
              <a:rPr lang="en-US" sz="1200" dirty="0"/>
              <a:t>drug insurance</a:t>
            </a:r>
          </a:p>
        </p:txBody>
      </p:sp>
      <p:sp>
        <p:nvSpPr>
          <p:cNvPr id="23" name="Content Placeholder 2">
            <a:extLst>
              <a:ext uri="{FF2B5EF4-FFF2-40B4-BE49-F238E27FC236}">
                <a16:creationId xmlns:a16="http://schemas.microsoft.com/office/drawing/2014/main" id="{E488B0AB-0F4D-B330-ABC6-ED32066880BB}"/>
              </a:ext>
            </a:extLst>
          </p:cNvPr>
          <p:cNvSpPr txBox="1">
            <a:spLocks/>
          </p:cNvSpPr>
          <p:nvPr/>
        </p:nvSpPr>
        <p:spPr>
          <a:xfrm>
            <a:off x="4381143" y="3003495"/>
            <a:ext cx="1394166"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Supplemental insurance</a:t>
            </a:r>
          </a:p>
        </p:txBody>
      </p:sp>
      <p:sp>
        <p:nvSpPr>
          <p:cNvPr id="24" name="Pentagon 23">
            <a:extLst>
              <a:ext uri="{FF2B5EF4-FFF2-40B4-BE49-F238E27FC236}">
                <a16:creationId xmlns:a16="http://schemas.microsoft.com/office/drawing/2014/main" id="{A77B166F-6DCF-29B4-1704-07275C6A55C6}"/>
              </a:ext>
            </a:extLst>
          </p:cNvPr>
          <p:cNvSpPr/>
          <p:nvPr/>
        </p:nvSpPr>
        <p:spPr>
          <a:xfrm>
            <a:off x="1884795" y="2484879"/>
            <a:ext cx="1465509" cy="483433"/>
          </a:xfrm>
          <a:prstGeom prst="homePlat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   Part B</a:t>
            </a:r>
          </a:p>
        </p:txBody>
      </p:sp>
      <p:sp>
        <p:nvSpPr>
          <p:cNvPr id="25" name="Pentagon 24">
            <a:extLst>
              <a:ext uri="{FF2B5EF4-FFF2-40B4-BE49-F238E27FC236}">
                <a16:creationId xmlns:a16="http://schemas.microsoft.com/office/drawing/2014/main" id="{96896850-348A-FF0F-F983-1C1AABBF04B9}"/>
              </a:ext>
            </a:extLst>
          </p:cNvPr>
          <p:cNvSpPr/>
          <p:nvPr/>
        </p:nvSpPr>
        <p:spPr>
          <a:xfrm>
            <a:off x="674560" y="2484879"/>
            <a:ext cx="1465509" cy="483433"/>
          </a:xfrm>
          <a:prstGeom prst="homePlat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   Part A</a:t>
            </a:r>
          </a:p>
        </p:txBody>
      </p:sp>
      <p:sp>
        <p:nvSpPr>
          <p:cNvPr id="26" name="Rectangle 25">
            <a:extLst>
              <a:ext uri="{FF2B5EF4-FFF2-40B4-BE49-F238E27FC236}">
                <a16:creationId xmlns:a16="http://schemas.microsoft.com/office/drawing/2014/main" id="{3E1F8E2B-1E4E-B43A-FE40-0B12B6533ABF}"/>
              </a:ext>
            </a:extLst>
          </p:cNvPr>
          <p:cNvSpPr/>
          <p:nvPr/>
        </p:nvSpPr>
        <p:spPr>
          <a:xfrm>
            <a:off x="6386325" y="2484879"/>
            <a:ext cx="5131115" cy="483433"/>
          </a:xfrm>
          <a:prstGeom prst="rect">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Part C only</a:t>
            </a:r>
          </a:p>
        </p:txBody>
      </p:sp>
      <p:sp>
        <p:nvSpPr>
          <p:cNvPr id="27" name="Content Placeholder 2">
            <a:extLst>
              <a:ext uri="{FF2B5EF4-FFF2-40B4-BE49-F238E27FC236}">
                <a16:creationId xmlns:a16="http://schemas.microsoft.com/office/drawing/2014/main" id="{D90BE1B5-D661-E9E8-7838-DB11E4531612}"/>
              </a:ext>
            </a:extLst>
          </p:cNvPr>
          <p:cNvSpPr txBox="1">
            <a:spLocks/>
          </p:cNvSpPr>
          <p:nvPr/>
        </p:nvSpPr>
        <p:spPr>
          <a:xfrm>
            <a:off x="7004975" y="3003495"/>
            <a:ext cx="3894551"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Medicare Advantage</a:t>
            </a:r>
          </a:p>
        </p:txBody>
      </p:sp>
      <p:sp>
        <p:nvSpPr>
          <p:cNvPr id="29" name="TextBox 28">
            <a:extLst>
              <a:ext uri="{FF2B5EF4-FFF2-40B4-BE49-F238E27FC236}">
                <a16:creationId xmlns:a16="http://schemas.microsoft.com/office/drawing/2014/main" id="{541C17A4-2638-31F0-9C24-AAA2C5310CD3}"/>
              </a:ext>
            </a:extLst>
          </p:cNvPr>
          <p:cNvSpPr txBox="1"/>
          <p:nvPr/>
        </p:nvSpPr>
        <p:spPr>
          <a:xfrm>
            <a:off x="3841727" y="6087426"/>
            <a:ext cx="238117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Government-provided insurance</a:t>
            </a:r>
          </a:p>
        </p:txBody>
      </p:sp>
      <p:sp>
        <p:nvSpPr>
          <p:cNvPr id="30" name="Rectangle 29">
            <a:extLst>
              <a:ext uri="{FF2B5EF4-FFF2-40B4-BE49-F238E27FC236}">
                <a16:creationId xmlns:a16="http://schemas.microsoft.com/office/drawing/2014/main" id="{C827EF76-8F45-0B3F-F912-C80101BBD8BD}"/>
              </a:ext>
            </a:extLst>
          </p:cNvPr>
          <p:cNvSpPr/>
          <p:nvPr/>
        </p:nvSpPr>
        <p:spPr>
          <a:xfrm>
            <a:off x="3620152" y="6118394"/>
            <a:ext cx="219156" cy="215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4E8D4AD-292B-AB13-89C9-CD08A052CC5E}"/>
              </a:ext>
            </a:extLst>
          </p:cNvPr>
          <p:cNvSpPr txBox="1"/>
          <p:nvPr/>
        </p:nvSpPr>
        <p:spPr>
          <a:xfrm>
            <a:off x="6513229" y="6087426"/>
            <a:ext cx="139504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Private insurance</a:t>
            </a:r>
          </a:p>
        </p:txBody>
      </p:sp>
      <p:sp>
        <p:nvSpPr>
          <p:cNvPr id="36" name="Rectangle 35">
            <a:extLst>
              <a:ext uri="{FF2B5EF4-FFF2-40B4-BE49-F238E27FC236}">
                <a16:creationId xmlns:a16="http://schemas.microsoft.com/office/drawing/2014/main" id="{D5A047F4-6ED6-4885-447C-DDCB82159FF9}"/>
              </a:ext>
            </a:extLst>
          </p:cNvPr>
          <p:cNvSpPr/>
          <p:nvPr/>
        </p:nvSpPr>
        <p:spPr>
          <a:xfrm>
            <a:off x="6291654" y="6118394"/>
            <a:ext cx="219156" cy="215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864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92450" y="787307"/>
            <a:ext cx="9199178" cy="1002471"/>
          </a:xfrm>
        </p:spPr>
        <p:txBody>
          <a:bodyPr>
            <a:normAutofit/>
          </a:bodyPr>
          <a:lstStyle/>
          <a:p>
            <a:r>
              <a:rPr lang="en-US" sz="4400" dirty="0"/>
              <a:t>How can I plan for these costs? </a:t>
            </a:r>
          </a:p>
        </p:txBody>
      </p:sp>
      <p:sp>
        <p:nvSpPr>
          <p:cNvPr id="3" name="Content Placeholder 2">
            <a:extLst>
              <a:ext uri="{FF2B5EF4-FFF2-40B4-BE49-F238E27FC236}">
                <a16:creationId xmlns:a16="http://schemas.microsoft.com/office/drawing/2014/main" id="{3864FB55-FE31-11A1-411A-B8AD2D105388}"/>
              </a:ext>
            </a:extLst>
          </p:cNvPr>
          <p:cNvSpPr>
            <a:spLocks noGrp="1"/>
          </p:cNvSpPr>
          <p:nvPr>
            <p:ph idx="1"/>
          </p:nvPr>
        </p:nvSpPr>
        <p:spPr>
          <a:xfrm>
            <a:off x="1015215" y="3121305"/>
            <a:ext cx="4582359" cy="2820492"/>
          </a:xfrm>
        </p:spPr>
        <p:txBody>
          <a:bodyPr>
            <a:normAutofit/>
          </a:bodyPr>
          <a:lstStyle/>
          <a:p>
            <a:pPr marL="0" indent="0" algn="ctr">
              <a:buNone/>
            </a:pPr>
            <a:r>
              <a:rPr lang="en-US" b="1" dirty="0"/>
              <a:t>2 categories of expenses: </a:t>
            </a:r>
          </a:p>
          <a:p>
            <a:pPr marL="457200" indent="-457200">
              <a:buFont typeface="+mj-lt"/>
              <a:buAutoNum type="arabicPeriod"/>
            </a:pPr>
            <a:r>
              <a:rPr lang="en-US" dirty="0"/>
              <a:t>Predictable expenses such as premiums (see Medicare.gov) </a:t>
            </a:r>
          </a:p>
          <a:p>
            <a:pPr marL="457200" indent="-457200">
              <a:buFont typeface="+mj-lt"/>
              <a:buAutoNum type="arabicPeriod"/>
            </a:pPr>
            <a:r>
              <a:rPr lang="en-US" dirty="0"/>
              <a:t>Less predictable expenses such as deductibles and noncovered care,  which can account for 20%+ of retiree health care costs</a:t>
            </a:r>
          </a:p>
        </p:txBody>
      </p:sp>
      <p:sp>
        <p:nvSpPr>
          <p:cNvPr id="6" name="Content Placeholder 2">
            <a:extLst>
              <a:ext uri="{FF2B5EF4-FFF2-40B4-BE49-F238E27FC236}">
                <a16:creationId xmlns:a16="http://schemas.microsoft.com/office/drawing/2014/main" id="{897ACE08-B21C-345B-991F-63C16558EA71}"/>
              </a:ext>
            </a:extLst>
          </p:cNvPr>
          <p:cNvSpPr txBox="1">
            <a:spLocks/>
          </p:cNvSpPr>
          <p:nvPr/>
        </p:nvSpPr>
        <p:spPr>
          <a:xfrm>
            <a:off x="6492256" y="3121305"/>
            <a:ext cx="4971097" cy="2820492"/>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Tools: </a:t>
            </a:r>
          </a:p>
          <a:p>
            <a:pPr marL="285750" indent="-285750"/>
            <a:r>
              <a:rPr lang="en-US" dirty="0"/>
              <a:t>My Health Care Estimator</a:t>
            </a:r>
            <a:r>
              <a:rPr lang="en-US" baseline="30000" dirty="0"/>
              <a:t>®</a:t>
            </a:r>
          </a:p>
          <a:p>
            <a:pPr marL="285750" indent="-285750"/>
            <a:r>
              <a:rPr lang="en-US" dirty="0"/>
              <a:t>HSA (if eligible)</a:t>
            </a:r>
            <a:r>
              <a:rPr lang="en-US" baseline="30000" dirty="0"/>
              <a:t>1</a:t>
            </a:r>
          </a:p>
          <a:p>
            <a:pPr marL="285750" indent="-285750"/>
            <a:r>
              <a:rPr lang="en-US" dirty="0"/>
              <a:t>We’re here to help!</a:t>
            </a:r>
          </a:p>
        </p:txBody>
      </p:sp>
      <p:sp>
        <p:nvSpPr>
          <p:cNvPr id="7" name="Content Placeholder 2">
            <a:extLst>
              <a:ext uri="{FF2B5EF4-FFF2-40B4-BE49-F238E27FC236}">
                <a16:creationId xmlns:a16="http://schemas.microsoft.com/office/drawing/2014/main" id="{77C72136-4C0B-4340-E58C-53195ECB8B06}"/>
              </a:ext>
            </a:extLst>
          </p:cNvPr>
          <p:cNvSpPr txBox="1">
            <a:spLocks/>
          </p:cNvSpPr>
          <p:nvPr/>
        </p:nvSpPr>
        <p:spPr>
          <a:xfrm>
            <a:off x="1180245" y="5931660"/>
            <a:ext cx="9937550" cy="6868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Take care of yourself; you deserve it! </a:t>
            </a:r>
          </a:p>
        </p:txBody>
      </p:sp>
      <p:cxnSp>
        <p:nvCxnSpPr>
          <p:cNvPr id="10" name="Straight Connector 9">
            <a:extLst>
              <a:ext uri="{FF2B5EF4-FFF2-40B4-BE49-F238E27FC236}">
                <a16:creationId xmlns:a16="http://schemas.microsoft.com/office/drawing/2014/main" id="{9910F4F3-CE18-C850-1154-C15ACD51D343}"/>
              </a:ext>
            </a:extLst>
          </p:cNvPr>
          <p:cNvCxnSpPr>
            <a:cxnSpLocks/>
          </p:cNvCxnSpPr>
          <p:nvPr/>
        </p:nvCxnSpPr>
        <p:spPr>
          <a:xfrm>
            <a:off x="5933867" y="1954306"/>
            <a:ext cx="0" cy="3567953"/>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F0251A8-360F-678C-4391-E11E92928112}"/>
              </a:ext>
            </a:extLst>
          </p:cNvPr>
          <p:cNvGrpSpPr/>
          <p:nvPr/>
        </p:nvGrpSpPr>
        <p:grpSpPr>
          <a:xfrm>
            <a:off x="2775896" y="1954306"/>
            <a:ext cx="1060998" cy="1060998"/>
            <a:chOff x="2775896" y="1954306"/>
            <a:chExt cx="1060998" cy="1060998"/>
          </a:xfrm>
        </p:grpSpPr>
        <p:sp>
          <p:nvSpPr>
            <p:cNvPr id="9" name="Oval 8">
              <a:extLst>
                <a:ext uri="{FF2B5EF4-FFF2-40B4-BE49-F238E27FC236}">
                  <a16:creationId xmlns:a16="http://schemas.microsoft.com/office/drawing/2014/main" id="{C86476DB-BE28-2BEA-7815-F777C6EFF68F}"/>
                </a:ext>
              </a:extLst>
            </p:cNvPr>
            <p:cNvSpPr/>
            <p:nvPr/>
          </p:nvSpPr>
          <p:spPr>
            <a:xfrm>
              <a:off x="277589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0CBA828-B2F2-8BA6-E096-5A191BAC0C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49195" y="2042377"/>
              <a:ext cx="914400" cy="914400"/>
            </a:xfrm>
            <a:prstGeom prst="rect">
              <a:avLst/>
            </a:prstGeom>
          </p:spPr>
        </p:pic>
      </p:grpSp>
      <p:grpSp>
        <p:nvGrpSpPr>
          <p:cNvPr id="5" name="Group 4">
            <a:extLst>
              <a:ext uri="{FF2B5EF4-FFF2-40B4-BE49-F238E27FC236}">
                <a16:creationId xmlns:a16="http://schemas.microsoft.com/office/drawing/2014/main" id="{6869AD30-A6A8-2A09-09AD-BF912CD1B9FE}"/>
              </a:ext>
            </a:extLst>
          </p:cNvPr>
          <p:cNvGrpSpPr/>
          <p:nvPr/>
        </p:nvGrpSpPr>
        <p:grpSpPr>
          <a:xfrm>
            <a:off x="8447306" y="1954306"/>
            <a:ext cx="1060998" cy="1060998"/>
            <a:chOff x="8447306" y="1954306"/>
            <a:chExt cx="1060998" cy="1060998"/>
          </a:xfrm>
        </p:grpSpPr>
        <p:sp>
          <p:nvSpPr>
            <p:cNvPr id="11" name="Oval 10">
              <a:extLst>
                <a:ext uri="{FF2B5EF4-FFF2-40B4-BE49-F238E27FC236}">
                  <a16:creationId xmlns:a16="http://schemas.microsoft.com/office/drawing/2014/main" id="{9E15FE07-B36D-2AC0-FD59-6CF98D105DBE}"/>
                </a:ext>
              </a:extLst>
            </p:cNvPr>
            <p:cNvSpPr/>
            <p:nvPr/>
          </p:nvSpPr>
          <p:spPr>
            <a:xfrm>
              <a:off x="844730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787E9FA0-499F-CF6A-51D0-5926EB241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02" y="2051202"/>
              <a:ext cx="867206" cy="867206"/>
            </a:xfrm>
            <a:prstGeom prst="rect">
              <a:avLst/>
            </a:prstGeom>
          </p:spPr>
        </p:pic>
      </p:grpSp>
      <p:sp>
        <p:nvSpPr>
          <p:cNvPr id="4" name="TextBox 3">
            <a:extLst>
              <a:ext uri="{FF2B5EF4-FFF2-40B4-BE49-F238E27FC236}">
                <a16:creationId xmlns:a16="http://schemas.microsoft.com/office/drawing/2014/main" id="{A89C6BEC-A8A3-67D3-C59C-CA99C07873B2}"/>
              </a:ext>
            </a:extLst>
          </p:cNvPr>
          <p:cNvSpPr txBox="1"/>
          <p:nvPr/>
        </p:nvSpPr>
        <p:spPr>
          <a:xfrm>
            <a:off x="2418080" y="6275105"/>
            <a:ext cx="7295587" cy="246221"/>
          </a:xfrm>
          <a:prstGeom prst="rect">
            <a:avLst/>
          </a:prstGeom>
          <a:noFill/>
        </p:spPr>
        <p:txBody>
          <a:bodyPr wrap="none" rtlCol="0">
            <a:spAutoFit/>
          </a:bodyPr>
          <a:lstStyle/>
          <a:p>
            <a:r>
              <a:rPr lang="en-US" sz="1000" baseline="30000" dirty="0"/>
              <a:t>1 </a:t>
            </a:r>
            <a:r>
              <a:rPr lang="en-US" sz="1000" dirty="0"/>
              <a:t>Not all employers offer an HSA; if you meet eligibility requirements, you may be able to set up an HSA outside your employer.</a:t>
            </a:r>
          </a:p>
        </p:txBody>
      </p:sp>
    </p:spTree>
    <p:extLst>
      <p:ext uri="{BB962C8B-B14F-4D97-AF65-F5344CB8AC3E}">
        <p14:creationId xmlns:p14="http://schemas.microsoft.com/office/powerpoint/2010/main" val="3275497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20CF607C-691A-4BC7-1032-997C26C2F427}"/>
              </a:ext>
            </a:extLst>
          </p:cNvPr>
          <p:cNvSpPr>
            <a:spLocks noGrp="1"/>
          </p:cNvSpPr>
          <p:nvPr>
            <p:ph type="title"/>
          </p:nvPr>
        </p:nvSpPr>
        <p:spPr>
          <a:xfrm>
            <a:off x="1492450" y="787307"/>
            <a:ext cx="9199178" cy="1002471"/>
          </a:xfrm>
        </p:spPr>
        <p:txBody>
          <a:bodyPr>
            <a:normAutofit/>
          </a:bodyPr>
          <a:lstStyle/>
          <a:p>
            <a:r>
              <a:rPr lang="en-US" sz="4400" dirty="0"/>
              <a:t>How can I plan for these costs? </a:t>
            </a:r>
          </a:p>
        </p:txBody>
      </p:sp>
      <p:sp>
        <p:nvSpPr>
          <p:cNvPr id="32" name="Content Placeholder 2">
            <a:extLst>
              <a:ext uri="{FF2B5EF4-FFF2-40B4-BE49-F238E27FC236}">
                <a16:creationId xmlns:a16="http://schemas.microsoft.com/office/drawing/2014/main" id="{1680EF8A-5F94-866B-8D0C-B5C48E201961}"/>
              </a:ext>
            </a:extLst>
          </p:cNvPr>
          <p:cNvSpPr>
            <a:spLocks noGrp="1"/>
          </p:cNvSpPr>
          <p:nvPr>
            <p:ph idx="1"/>
          </p:nvPr>
        </p:nvSpPr>
        <p:spPr>
          <a:xfrm>
            <a:off x="1015215" y="3121305"/>
            <a:ext cx="4582359" cy="2820492"/>
          </a:xfrm>
        </p:spPr>
        <p:txBody>
          <a:bodyPr>
            <a:normAutofit/>
          </a:bodyPr>
          <a:lstStyle/>
          <a:p>
            <a:pPr marL="0" indent="0" algn="ctr">
              <a:buNone/>
            </a:pPr>
            <a:r>
              <a:rPr lang="en-US" b="1" dirty="0"/>
              <a:t>2 categories of expenses: </a:t>
            </a:r>
          </a:p>
          <a:p>
            <a:pPr marL="457200" indent="-457200">
              <a:buFont typeface="+mj-lt"/>
              <a:buAutoNum type="arabicPeriod"/>
            </a:pPr>
            <a:r>
              <a:rPr lang="en-US" dirty="0"/>
              <a:t>Predictable expenses such as premiums (see Medicare.gov)  </a:t>
            </a:r>
          </a:p>
          <a:p>
            <a:pPr marL="457200" indent="-457200">
              <a:buFont typeface="+mj-lt"/>
              <a:buAutoNum type="arabicPeriod"/>
            </a:pPr>
            <a:r>
              <a:rPr lang="en-US" dirty="0"/>
              <a:t>Less predictable expenses such as deductibles and noncovered care, which can account for 20%+ of retiree health care costs</a:t>
            </a:r>
          </a:p>
        </p:txBody>
      </p:sp>
      <p:sp>
        <p:nvSpPr>
          <p:cNvPr id="33" name="Content Placeholder 2">
            <a:extLst>
              <a:ext uri="{FF2B5EF4-FFF2-40B4-BE49-F238E27FC236}">
                <a16:creationId xmlns:a16="http://schemas.microsoft.com/office/drawing/2014/main" id="{4CB4913F-B833-D775-AA05-A90D48D0E11C}"/>
              </a:ext>
            </a:extLst>
          </p:cNvPr>
          <p:cNvSpPr txBox="1">
            <a:spLocks/>
          </p:cNvSpPr>
          <p:nvPr/>
        </p:nvSpPr>
        <p:spPr>
          <a:xfrm>
            <a:off x="6492256" y="3121305"/>
            <a:ext cx="4971097" cy="2820492"/>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Tools: </a:t>
            </a:r>
          </a:p>
          <a:p>
            <a:pPr marL="285750" indent="-285750">
              <a:buFont typeface="Arial" panose="020B0604020202020204" pitchFamily="34" charset="0"/>
              <a:buChar char="•"/>
            </a:pPr>
            <a:r>
              <a:rPr lang="en-US" dirty="0"/>
              <a:t>HSA (if eligible)</a:t>
            </a:r>
            <a:r>
              <a:rPr lang="en-US" baseline="30000" dirty="0"/>
              <a:t>1</a:t>
            </a:r>
          </a:p>
          <a:p>
            <a:pPr marL="285750" indent="-285750">
              <a:buFont typeface="Arial" panose="020B0604020202020204" pitchFamily="34" charset="0"/>
              <a:buChar char="•"/>
            </a:pPr>
            <a:r>
              <a:rPr lang="en-US" dirty="0"/>
              <a:t>Financial professional</a:t>
            </a:r>
          </a:p>
        </p:txBody>
      </p:sp>
      <p:sp>
        <p:nvSpPr>
          <p:cNvPr id="34" name="Content Placeholder 2">
            <a:extLst>
              <a:ext uri="{FF2B5EF4-FFF2-40B4-BE49-F238E27FC236}">
                <a16:creationId xmlns:a16="http://schemas.microsoft.com/office/drawing/2014/main" id="{BEC6ACE1-C96A-4D05-A84B-1DB8E40C4D57}"/>
              </a:ext>
            </a:extLst>
          </p:cNvPr>
          <p:cNvSpPr txBox="1">
            <a:spLocks/>
          </p:cNvSpPr>
          <p:nvPr/>
        </p:nvSpPr>
        <p:spPr>
          <a:xfrm>
            <a:off x="1180245" y="5931660"/>
            <a:ext cx="9937550" cy="6868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Take care of yourself; you deserve it! </a:t>
            </a:r>
          </a:p>
        </p:txBody>
      </p:sp>
      <p:cxnSp>
        <p:nvCxnSpPr>
          <p:cNvPr id="35" name="Straight Connector 34">
            <a:extLst>
              <a:ext uri="{FF2B5EF4-FFF2-40B4-BE49-F238E27FC236}">
                <a16:creationId xmlns:a16="http://schemas.microsoft.com/office/drawing/2014/main" id="{2350543B-D4B4-E3C6-C6E5-EC24DD6F1ACA}"/>
              </a:ext>
            </a:extLst>
          </p:cNvPr>
          <p:cNvCxnSpPr>
            <a:cxnSpLocks/>
          </p:cNvCxnSpPr>
          <p:nvPr/>
        </p:nvCxnSpPr>
        <p:spPr>
          <a:xfrm>
            <a:off x="5933867" y="1954306"/>
            <a:ext cx="0" cy="3567953"/>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939D89B-0468-7FF9-36BD-C44DB887CAB5}"/>
              </a:ext>
            </a:extLst>
          </p:cNvPr>
          <p:cNvSpPr/>
          <p:nvPr/>
        </p:nvSpPr>
        <p:spPr>
          <a:xfrm>
            <a:off x="277589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5F246F-0737-3747-700D-433402410C0E}"/>
              </a:ext>
            </a:extLst>
          </p:cNvPr>
          <p:cNvSpPr/>
          <p:nvPr/>
        </p:nvSpPr>
        <p:spPr>
          <a:xfrm>
            <a:off x="844730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8AD17503-B015-3921-D68A-EBC896F64C5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49195" y="2042377"/>
            <a:ext cx="914400" cy="914400"/>
          </a:xfrm>
          <a:prstGeom prst="rect">
            <a:avLst/>
          </a:prstGeom>
        </p:spPr>
      </p:pic>
      <p:pic>
        <p:nvPicPr>
          <p:cNvPr id="39" name="Picture 38" descr="Icon&#10;&#10;Description automatically generated">
            <a:extLst>
              <a:ext uri="{FF2B5EF4-FFF2-40B4-BE49-F238E27FC236}">
                <a16:creationId xmlns:a16="http://schemas.microsoft.com/office/drawing/2014/main" id="{AFD5B37B-805A-3451-345B-62E17B533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02" y="2051202"/>
            <a:ext cx="867206" cy="867206"/>
          </a:xfrm>
          <a:prstGeom prst="rect">
            <a:avLst/>
          </a:prstGeom>
        </p:spPr>
      </p:pic>
      <p:sp>
        <p:nvSpPr>
          <p:cNvPr id="3" name="TextBox 2">
            <a:extLst>
              <a:ext uri="{FF2B5EF4-FFF2-40B4-BE49-F238E27FC236}">
                <a16:creationId xmlns:a16="http://schemas.microsoft.com/office/drawing/2014/main" id="{11D7456B-5C3C-28FE-3A54-B4CA57A1BCFC}"/>
              </a:ext>
            </a:extLst>
          </p:cNvPr>
          <p:cNvSpPr txBox="1"/>
          <p:nvPr/>
        </p:nvSpPr>
        <p:spPr>
          <a:xfrm>
            <a:off x="2418080" y="6275105"/>
            <a:ext cx="7295587" cy="246221"/>
          </a:xfrm>
          <a:prstGeom prst="rect">
            <a:avLst/>
          </a:prstGeom>
          <a:noFill/>
        </p:spPr>
        <p:txBody>
          <a:bodyPr wrap="none" rtlCol="0">
            <a:spAutoFit/>
          </a:bodyPr>
          <a:lstStyle/>
          <a:p>
            <a:r>
              <a:rPr lang="en-US" sz="1000" baseline="30000" dirty="0"/>
              <a:t>1 </a:t>
            </a:r>
            <a:r>
              <a:rPr lang="en-US" sz="1000" dirty="0"/>
              <a:t>Not all employers offer an HSA; if you meet eligibility requirements, you may be able to set up an HSA outside your employer</a:t>
            </a:r>
          </a:p>
        </p:txBody>
      </p:sp>
    </p:spTree>
    <p:extLst>
      <p:ext uri="{BB962C8B-B14F-4D97-AF65-F5344CB8AC3E}">
        <p14:creationId xmlns:p14="http://schemas.microsoft.com/office/powerpoint/2010/main" val="225343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a:t>5D Myth and Reality</a:t>
            </a:r>
          </a:p>
        </p:txBody>
      </p:sp>
      <p:sp>
        <p:nvSpPr>
          <p:cNvPr id="5" name="Title 1">
            <a:extLst>
              <a:ext uri="{FF2B5EF4-FFF2-40B4-BE49-F238E27FC236}">
                <a16:creationId xmlns:a16="http://schemas.microsoft.com/office/drawing/2014/main" id="{E71F14FA-834B-355A-1473-3480B7707F28}"/>
              </a:ext>
            </a:extLst>
          </p:cNvPr>
          <p:cNvSpPr txBox="1">
            <a:spLocks/>
          </p:cNvSpPr>
          <p:nvPr/>
        </p:nvSpPr>
        <p:spPr>
          <a:xfrm>
            <a:off x="990599" y="1541627"/>
            <a:ext cx="5105401" cy="37696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800" dirty="0"/>
              <a:t>Start saving </a:t>
            </a:r>
            <a:br>
              <a:rPr lang="en-US" sz="4800" dirty="0"/>
            </a:br>
            <a:r>
              <a:rPr lang="en-US" sz="4800" dirty="0"/>
              <a:t>for retirement</a:t>
            </a:r>
          </a:p>
        </p:txBody>
      </p:sp>
      <p:pic>
        <p:nvPicPr>
          <p:cNvPr id="12" name="Picture 11">
            <a:extLst>
              <a:ext uri="{FF2B5EF4-FFF2-40B4-BE49-F238E27FC236}">
                <a16:creationId xmlns:a16="http://schemas.microsoft.com/office/drawing/2014/main" id="{A0E5A9EF-0905-D17D-BDAD-D257F93CCC5F}"/>
              </a:ext>
            </a:extLst>
          </p:cNvPr>
          <p:cNvPicPr>
            <a:picLocks noChangeAspect="1"/>
          </p:cNvPicPr>
          <p:nvPr/>
        </p:nvPicPr>
        <p:blipFill rotWithShape="1">
          <a:blip r:embed="rId3">
            <a:extLst>
              <a:ext uri="{28A0092B-C50C-407E-A947-70E740481C1C}">
                <a14:useLocalDpi xmlns:a14="http://schemas.microsoft.com/office/drawing/2010/main" val="0"/>
              </a:ext>
            </a:extLst>
          </a:blip>
          <a:srcRect l="19013" t="-32" r="22833" b="32"/>
          <a:stretch/>
        </p:blipFill>
        <p:spPr>
          <a:xfrm>
            <a:off x="6362244" y="226569"/>
            <a:ext cx="5579026" cy="6395720"/>
          </a:xfrm>
          <a:prstGeom prst="rect">
            <a:avLst/>
          </a:prstGeom>
        </p:spPr>
      </p:pic>
    </p:spTree>
    <p:extLst>
      <p:ext uri="{BB962C8B-B14F-4D97-AF65-F5344CB8AC3E}">
        <p14:creationId xmlns:p14="http://schemas.microsoft.com/office/powerpoint/2010/main" val="2979480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5D6DD-D124-2B77-8042-59588F895C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0144" y="2468346"/>
            <a:ext cx="3438144" cy="3438144"/>
          </a:xfrm>
          <a:prstGeom prst="rect">
            <a:avLst/>
          </a:prstGeom>
        </p:spPr>
      </p:pic>
      <p:sp>
        <p:nvSpPr>
          <p:cNvPr id="13" name="Title 12">
            <a:extLst>
              <a:ext uri="{FF2B5EF4-FFF2-40B4-BE49-F238E27FC236}">
                <a16:creationId xmlns:a16="http://schemas.microsoft.com/office/drawing/2014/main" id="{C06A7759-8DEB-80BA-6F44-1C19E5F94CD3}"/>
              </a:ext>
            </a:extLst>
          </p:cNvPr>
          <p:cNvSpPr>
            <a:spLocks noGrp="1"/>
          </p:cNvSpPr>
          <p:nvPr>
            <p:ph type="title"/>
          </p:nvPr>
        </p:nvSpPr>
        <p:spPr/>
        <p:txBody>
          <a:bodyPr>
            <a:noAutofit/>
          </a:bodyPr>
          <a:lstStyle/>
          <a:p>
            <a:r>
              <a:rPr lang="en-US" sz="4800"/>
              <a:t>How much will I need? </a:t>
            </a:r>
          </a:p>
        </p:txBody>
      </p:sp>
      <p:sp>
        <p:nvSpPr>
          <p:cNvPr id="3" name="Content Placeholder 37">
            <a:extLst>
              <a:ext uri="{FF2B5EF4-FFF2-40B4-BE49-F238E27FC236}">
                <a16:creationId xmlns:a16="http://schemas.microsoft.com/office/drawing/2014/main" id="{40230772-3AD8-C1D2-C737-DCD19F73D236}"/>
              </a:ext>
            </a:extLst>
          </p:cNvPr>
          <p:cNvSpPr>
            <a:spLocks noGrp="1"/>
          </p:cNvSpPr>
          <p:nvPr>
            <p:ph idx="1"/>
          </p:nvPr>
        </p:nvSpPr>
        <p:spPr>
          <a:xfrm>
            <a:off x="1492451" y="2468346"/>
            <a:ext cx="9199178" cy="3770787"/>
          </a:xfrm>
        </p:spPr>
        <p:txBody>
          <a:bodyPr>
            <a:normAutofit/>
          </a:bodyPr>
          <a:lstStyle/>
          <a:p>
            <a:pPr marL="0" indent="0">
              <a:buNone/>
            </a:pPr>
            <a:r>
              <a:rPr lang="en-US" b="1" dirty="0"/>
              <a:t>You may need 80% of your current income.</a:t>
            </a:r>
            <a:endParaRPr lang="en-US" dirty="0"/>
          </a:p>
          <a:p>
            <a:pPr marL="0" indent="0">
              <a:buNone/>
            </a:pPr>
            <a:endParaRPr lang="en-US" dirty="0"/>
          </a:p>
          <a:p>
            <a:pPr marL="0" indent="0">
              <a:buNone/>
            </a:pPr>
            <a:r>
              <a:rPr lang="en-US" b="1" dirty="0"/>
              <a:t>Are my savings on track?</a:t>
            </a:r>
          </a:p>
          <a:p>
            <a:pPr marL="0" indent="0">
              <a:buNone/>
            </a:pPr>
            <a:endParaRPr lang="en-US" b="1" dirty="0"/>
          </a:p>
          <a:p>
            <a:pPr marL="0" indent="0">
              <a:buNone/>
            </a:pPr>
            <a:r>
              <a:rPr lang="en-US" b="1" dirty="0"/>
              <a:t>To find out: </a:t>
            </a:r>
          </a:p>
          <a:p>
            <a:pPr marL="457200" indent="-457200">
              <a:buFont typeface="+mj-lt"/>
              <a:buAutoNum type="arabicPeriod"/>
            </a:pPr>
            <a:r>
              <a:rPr lang="en-US" dirty="0"/>
              <a:t>Use My Interactive Retirement </a:t>
            </a:r>
            <a:r>
              <a:rPr lang="en-US" dirty="0" err="1"/>
              <a:t>Planner</a:t>
            </a:r>
            <a:r>
              <a:rPr lang="en-US" baseline="30000" dirty="0" err="1"/>
              <a:t>SM</a:t>
            </a:r>
            <a:r>
              <a:rPr lang="en-US" dirty="0"/>
              <a:t>.</a:t>
            </a:r>
          </a:p>
          <a:p>
            <a:pPr marL="457200" indent="-457200">
              <a:buFont typeface="+mj-lt"/>
              <a:buAutoNum type="arabicPeriod"/>
            </a:pPr>
            <a:r>
              <a:rPr lang="en-US" dirty="0"/>
              <a:t>Create a personal account at SSA.gov.</a:t>
            </a:r>
          </a:p>
          <a:p>
            <a:pPr marL="457200" indent="-457200">
              <a:buFont typeface="+mj-lt"/>
              <a:buAutoNum type="arabicPeriod"/>
            </a:pPr>
            <a:r>
              <a:rPr lang="en-US" dirty="0"/>
              <a:t>Meet with a Retirement Specialist. </a:t>
            </a:r>
          </a:p>
        </p:txBody>
      </p:sp>
    </p:spTree>
    <p:extLst>
      <p:ext uri="{BB962C8B-B14F-4D97-AF65-F5344CB8AC3E}">
        <p14:creationId xmlns:p14="http://schemas.microsoft.com/office/powerpoint/2010/main" val="123708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7">
            <a:extLst>
              <a:ext uri="{FF2B5EF4-FFF2-40B4-BE49-F238E27FC236}">
                <a16:creationId xmlns:a16="http://schemas.microsoft.com/office/drawing/2014/main" id="{5D7A20BC-EA29-8F41-FE3D-E536815881AA}"/>
              </a:ext>
            </a:extLst>
          </p:cNvPr>
          <p:cNvSpPr>
            <a:spLocks noGrp="1"/>
          </p:cNvSpPr>
          <p:nvPr>
            <p:ph idx="1"/>
          </p:nvPr>
        </p:nvSpPr>
        <p:spPr>
          <a:xfrm>
            <a:off x="1492451" y="2468346"/>
            <a:ext cx="9199178" cy="3770787"/>
          </a:xfrm>
        </p:spPr>
        <p:txBody>
          <a:bodyPr>
            <a:normAutofit/>
          </a:bodyPr>
          <a:lstStyle/>
          <a:p>
            <a:pPr marL="0" indent="0">
              <a:buNone/>
            </a:pPr>
            <a:r>
              <a:rPr lang="en-US" b="1" dirty="0"/>
              <a:t>You may need 80% of your current income.</a:t>
            </a:r>
            <a:endParaRPr lang="en-US" dirty="0"/>
          </a:p>
          <a:p>
            <a:pPr marL="0" indent="0">
              <a:buNone/>
            </a:pPr>
            <a:endParaRPr lang="en-US" dirty="0"/>
          </a:p>
          <a:p>
            <a:pPr marL="0" indent="0">
              <a:buNone/>
            </a:pPr>
            <a:r>
              <a:rPr lang="en-US" b="1" dirty="0"/>
              <a:t>Are my savings on track?</a:t>
            </a:r>
          </a:p>
          <a:p>
            <a:pPr marL="0" indent="0">
              <a:buNone/>
            </a:pPr>
            <a:endParaRPr lang="en-US" b="1" dirty="0"/>
          </a:p>
          <a:p>
            <a:pPr marL="0" indent="0">
              <a:buNone/>
            </a:pPr>
            <a:r>
              <a:rPr lang="en-US" b="1" dirty="0"/>
              <a:t>To find out: </a:t>
            </a:r>
          </a:p>
          <a:p>
            <a:pPr marL="457200" indent="-457200">
              <a:buFont typeface="+mj-lt"/>
              <a:buAutoNum type="arabicPeriod"/>
            </a:pPr>
            <a:r>
              <a:rPr lang="en-US" dirty="0"/>
              <a:t>Use our personalized retirement-planning tool. </a:t>
            </a:r>
          </a:p>
          <a:p>
            <a:pPr marL="457200" indent="-457200">
              <a:buFont typeface="+mj-lt"/>
              <a:buAutoNum type="arabicPeriod"/>
            </a:pPr>
            <a:r>
              <a:rPr lang="en-US" dirty="0"/>
              <a:t>Create a personal account at SSA.gov.</a:t>
            </a:r>
          </a:p>
          <a:p>
            <a:pPr marL="457200" indent="-457200">
              <a:buFont typeface="+mj-lt"/>
              <a:buAutoNum type="arabicPeriod"/>
            </a:pPr>
            <a:r>
              <a:rPr lang="en-US" dirty="0"/>
              <a:t>Meet with your financial professional.</a:t>
            </a:r>
          </a:p>
        </p:txBody>
      </p:sp>
      <p:sp>
        <p:nvSpPr>
          <p:cNvPr id="7" name="Title 12">
            <a:extLst>
              <a:ext uri="{FF2B5EF4-FFF2-40B4-BE49-F238E27FC236}">
                <a16:creationId xmlns:a16="http://schemas.microsoft.com/office/drawing/2014/main" id="{E7E20EF7-86D9-B820-B9E9-D2775D342683}"/>
              </a:ext>
            </a:extLst>
          </p:cNvPr>
          <p:cNvSpPr>
            <a:spLocks noGrp="1"/>
          </p:cNvSpPr>
          <p:nvPr>
            <p:ph type="title"/>
          </p:nvPr>
        </p:nvSpPr>
        <p:spPr>
          <a:xfrm>
            <a:off x="1492450" y="1584961"/>
            <a:ext cx="9199178" cy="610205"/>
          </a:xfrm>
        </p:spPr>
        <p:txBody>
          <a:bodyPr>
            <a:noAutofit/>
          </a:bodyPr>
          <a:lstStyle/>
          <a:p>
            <a:r>
              <a:rPr lang="en-US" sz="4800"/>
              <a:t>How much will I need? </a:t>
            </a:r>
          </a:p>
        </p:txBody>
      </p:sp>
      <p:pic>
        <p:nvPicPr>
          <p:cNvPr id="2" name="Picture 1">
            <a:extLst>
              <a:ext uri="{FF2B5EF4-FFF2-40B4-BE49-F238E27FC236}">
                <a16:creationId xmlns:a16="http://schemas.microsoft.com/office/drawing/2014/main" id="{267D06E1-91B0-7D12-2D6A-9EE2A23A32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0144" y="2468346"/>
            <a:ext cx="3438144" cy="3438144"/>
          </a:xfrm>
          <a:prstGeom prst="rect">
            <a:avLst/>
          </a:prstGeom>
        </p:spPr>
      </p:pic>
    </p:spTree>
    <p:extLst>
      <p:ext uri="{BB962C8B-B14F-4D97-AF65-F5344CB8AC3E}">
        <p14:creationId xmlns:p14="http://schemas.microsoft.com/office/powerpoint/2010/main" val="266630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72FA7C90-0DB7-963D-2C43-5E57536850A0}"/>
              </a:ext>
            </a:extLst>
          </p:cNvPr>
          <p:cNvSpPr>
            <a:spLocks noGrp="1"/>
          </p:cNvSpPr>
          <p:nvPr>
            <p:ph type="title"/>
          </p:nvPr>
        </p:nvSpPr>
        <p:spPr/>
        <p:txBody>
          <a:bodyPr>
            <a:noAutofit/>
          </a:bodyPr>
          <a:lstStyle/>
          <a:p>
            <a:r>
              <a:rPr lang="en-US" sz="4800" dirty="0"/>
              <a:t>How much will I need? </a:t>
            </a:r>
          </a:p>
        </p:txBody>
      </p:sp>
      <p:sp>
        <p:nvSpPr>
          <p:cNvPr id="4" name="Content Placeholder 37">
            <a:extLst>
              <a:ext uri="{FF2B5EF4-FFF2-40B4-BE49-F238E27FC236}">
                <a16:creationId xmlns:a16="http://schemas.microsoft.com/office/drawing/2014/main" id="{DBCC8AC4-261B-6176-5000-122954AB2054}"/>
              </a:ext>
            </a:extLst>
          </p:cNvPr>
          <p:cNvSpPr>
            <a:spLocks noGrp="1"/>
          </p:cNvSpPr>
          <p:nvPr>
            <p:ph idx="1"/>
          </p:nvPr>
        </p:nvSpPr>
        <p:spPr/>
        <p:txBody>
          <a:bodyPr>
            <a:normAutofit/>
          </a:bodyPr>
          <a:lstStyle/>
          <a:p>
            <a:pPr marL="0" indent="0">
              <a:buNone/>
            </a:pPr>
            <a:r>
              <a:rPr lang="en-US" b="1" dirty="0"/>
              <a:t>You may need 80% of your current income.</a:t>
            </a:r>
            <a:endParaRPr lang="en-US" dirty="0"/>
          </a:p>
          <a:p>
            <a:pPr marL="0" indent="0">
              <a:buNone/>
            </a:pPr>
            <a:endParaRPr lang="en-US" dirty="0"/>
          </a:p>
          <a:p>
            <a:pPr marL="0" indent="0">
              <a:buNone/>
            </a:pPr>
            <a:r>
              <a:rPr lang="en-US" b="1" dirty="0"/>
              <a:t>Are my savings on track?</a:t>
            </a:r>
          </a:p>
          <a:p>
            <a:pPr marL="0" indent="0">
              <a:buNone/>
            </a:pPr>
            <a:endParaRPr lang="en-US" b="1" dirty="0"/>
          </a:p>
          <a:p>
            <a:pPr marL="0" indent="0">
              <a:buNone/>
            </a:pPr>
            <a:r>
              <a:rPr lang="en-US" b="1" dirty="0"/>
              <a:t>To find out: </a:t>
            </a:r>
          </a:p>
          <a:p>
            <a:pPr marL="457200" indent="-457200">
              <a:buFont typeface="+mj-lt"/>
              <a:buAutoNum type="arabicPeriod"/>
            </a:pPr>
            <a:r>
              <a:rPr lang="en-US" dirty="0"/>
              <a:t>Use My Retirement Goals.</a:t>
            </a:r>
          </a:p>
          <a:p>
            <a:pPr marL="457200" indent="-457200">
              <a:buFont typeface="+mj-lt"/>
              <a:buAutoNum type="arabicPeriod"/>
            </a:pPr>
            <a:r>
              <a:rPr lang="en-US" dirty="0"/>
              <a:t>Create a personal account at SSA.gov.</a:t>
            </a:r>
          </a:p>
          <a:p>
            <a:pPr marL="457200" indent="-457200">
              <a:buFont typeface="+mj-lt"/>
              <a:buAutoNum type="arabicPeriod"/>
            </a:pPr>
            <a:r>
              <a:rPr lang="en-US" dirty="0"/>
              <a:t>Meet with a financial professional.</a:t>
            </a:r>
          </a:p>
        </p:txBody>
      </p:sp>
      <p:pic>
        <p:nvPicPr>
          <p:cNvPr id="2" name="Picture 1">
            <a:extLst>
              <a:ext uri="{FF2B5EF4-FFF2-40B4-BE49-F238E27FC236}">
                <a16:creationId xmlns:a16="http://schemas.microsoft.com/office/drawing/2014/main" id="{F7EBE16A-C230-1B63-B4E0-5ED23DB5AE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0144" y="2468346"/>
            <a:ext cx="3438144" cy="3438144"/>
          </a:xfrm>
          <a:prstGeom prst="rect">
            <a:avLst/>
          </a:prstGeom>
        </p:spPr>
      </p:pic>
    </p:spTree>
    <p:extLst>
      <p:ext uri="{BB962C8B-B14F-4D97-AF65-F5344CB8AC3E}">
        <p14:creationId xmlns:p14="http://schemas.microsoft.com/office/powerpoint/2010/main" val="421234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32744-9153-B343-876E-2DB051070BF3}"/>
              </a:ext>
            </a:extLst>
          </p:cNvPr>
          <p:cNvSpPr txBox="1"/>
          <p:nvPr/>
        </p:nvSpPr>
        <p:spPr>
          <a:xfrm>
            <a:off x="2147454" y="1937128"/>
            <a:ext cx="7897091" cy="284693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t>• Not a deposit • Not FDIC or NCUSIF insured • Not guaranteed by the institution </a:t>
            </a:r>
            <a:br>
              <a:rPr kumimoji="0" lang="en-US" sz="12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t>• Not insured by any federal government agency • May lose value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t> </a:t>
            </a:r>
          </a:p>
          <a:p>
            <a:pPr marL="0" indent="0">
              <a:buNone/>
            </a:pPr>
            <a:endParaRPr lang="en-US" sz="1100" dirty="0">
              <a:solidFill>
                <a:schemeClr val="bg2">
                  <a:lumMod val="10000"/>
                </a:schemeClr>
              </a:solidFill>
              <a:latin typeface="Arial" panose="020B0604020202020204" pitchFamily="34" charset="0"/>
              <a:cs typeface="Arial" panose="020B0604020202020204" pitchFamily="34" charset="0"/>
            </a:endParaRPr>
          </a:p>
          <a:p>
            <a:pPr marL="0" indent="0">
              <a:buNone/>
            </a:pPr>
            <a:r>
              <a:rPr lang="en-US" sz="1100" dirty="0">
                <a:solidFill>
                  <a:schemeClr val="bg2">
                    <a:lumMod val="10000"/>
                  </a:schemeClr>
                </a:solidFill>
                <a:latin typeface="Arial" panose="020B0604020202020204" pitchFamily="34" charset="0"/>
                <a:cs typeface="Arial" panose="020B0604020202020204" pitchFamily="34" charset="0"/>
              </a:rPr>
              <a:t>This material is not a recommendation to buy or sell a financial product or to adopt an investment strategy. Investors should discuss their specific situation with their financial professional.</a:t>
            </a:r>
          </a:p>
          <a:p>
            <a:pPr marL="0" indent="0">
              <a:buNone/>
            </a:pPr>
            <a:endParaRPr lang="en-US" sz="1100" dirty="0">
              <a:solidFill>
                <a:schemeClr val="bg2">
                  <a:lumMod val="10000"/>
                </a:schemeClr>
              </a:solidFill>
              <a:latin typeface="Arial" panose="020B0604020202020204" pitchFamily="34" charset="0"/>
              <a:cs typeface="Arial" panose="020B0604020202020204" pitchFamily="34" charset="0"/>
            </a:endParaRPr>
          </a:p>
          <a:p>
            <a:pPr marL="0" indent="0">
              <a:buNone/>
            </a:pPr>
            <a:r>
              <a:rPr lang="en-US" sz="1100" dirty="0">
                <a:solidFill>
                  <a:schemeClr val="bg2">
                    <a:lumMod val="10000"/>
                  </a:schemeClr>
                </a:solidFill>
                <a:latin typeface="Arial" panose="020B0604020202020204" pitchFamily="34" charset="0"/>
                <a:cs typeface="Arial" panose="020B0604020202020204" pitchFamily="34" charset="0"/>
              </a:rPr>
              <a:t>Information provided by Retirement Specialists is for educational purposes only and not intended as investment advice. Retirement Specialists are registered representatives of Nationwide Investment Services Corporation, member FINRA, Columbus, Ohio.</a:t>
            </a:r>
          </a:p>
          <a:p>
            <a:pPr marL="0" indent="0">
              <a:buNone/>
            </a:pPr>
            <a:endParaRPr lang="en-US" sz="1100" dirty="0">
              <a:solidFill>
                <a:schemeClr val="bg2">
                  <a:lumMod val="10000"/>
                </a:schemeClr>
              </a:solidFill>
              <a:latin typeface="Arial" panose="020B0604020202020204" pitchFamily="34" charset="0"/>
              <a:cs typeface="Arial" panose="020B0604020202020204" pitchFamily="34" charset="0"/>
            </a:endParaRPr>
          </a:p>
          <a:p>
            <a:pPr marL="0" indent="0">
              <a:buNone/>
            </a:pPr>
            <a:r>
              <a:rPr lang="en-US" sz="1100" dirty="0">
                <a:solidFill>
                  <a:schemeClr val="bg2">
                    <a:lumMod val="10000"/>
                  </a:schemeClr>
                </a:solidFill>
                <a:latin typeface="Arial" panose="020B0604020202020204" pitchFamily="34" charset="0"/>
                <a:cs typeface="Arial" panose="020B0604020202020204" pitchFamily="34" charset="0"/>
              </a:rPr>
              <a:t>Nationwide, </a:t>
            </a:r>
            <a:r>
              <a:rPr lang="en-US" sz="1100" b="0" i="0" dirty="0">
                <a:solidFill>
                  <a:srgbClr val="222222"/>
                </a:solidFill>
                <a:effectLst/>
              </a:rPr>
              <a:t>the Nationwide N and Eagle, Nationwide is on your side, My Health Care Estimator and </a:t>
            </a:r>
            <a:r>
              <a:rPr lang="en-US" sz="1100" b="0" i="0" dirty="0" err="1">
                <a:solidFill>
                  <a:srgbClr val="222222"/>
                </a:solidFill>
                <a:effectLst/>
              </a:rPr>
              <a:t>REALtirement</a:t>
            </a:r>
            <a:r>
              <a:rPr lang="en-US" sz="1100" b="0" i="0" dirty="0">
                <a:solidFill>
                  <a:srgbClr val="222222"/>
                </a:solidFill>
                <a:effectLst/>
              </a:rPr>
              <a:t> are </a:t>
            </a:r>
            <a:r>
              <a:rPr lang="en-US" sz="1100" dirty="0">
                <a:solidFill>
                  <a:schemeClr val="bg2">
                    <a:lumMod val="10000"/>
                  </a:schemeClr>
                </a:solidFill>
                <a:latin typeface="Arial" panose="020B0604020202020204" pitchFamily="34" charset="0"/>
                <a:cs typeface="Arial" panose="020B0604020202020204" pitchFamily="34" charset="0"/>
              </a:rPr>
              <a:t> service marks of Nationwide Mutual Insurance Company. </a:t>
            </a:r>
            <a:r>
              <a:rPr lang="en-US" sz="1100" b="0" i="0" dirty="0">
                <a:solidFill>
                  <a:srgbClr val="222222"/>
                </a:solidFill>
                <a:effectLst/>
              </a:rPr>
              <a:t>My Interactive Retirement Planner is a service mark of Nationwide Life Insurance Company. </a:t>
            </a:r>
            <a:r>
              <a:rPr lang="en-US" sz="1100" dirty="0">
                <a:solidFill>
                  <a:schemeClr val="bg2">
                    <a:lumMod val="10000"/>
                  </a:schemeClr>
                </a:solidFill>
                <a:latin typeface="Arial" panose="020B0604020202020204" pitchFamily="34" charset="0"/>
                <a:cs typeface="Arial" panose="020B0604020202020204" pitchFamily="34" charset="0"/>
              </a:rPr>
              <a:t>© 2023 Nationwide</a:t>
            </a:r>
          </a:p>
          <a:p>
            <a:pPr marL="0" indent="0">
              <a:buNone/>
            </a:pPr>
            <a:endParaRPr lang="en-US" sz="1100" dirty="0">
              <a:solidFill>
                <a:schemeClr val="bg2">
                  <a:lumMod val="10000"/>
                </a:schemeClr>
              </a:solidFill>
              <a:cs typeface="Arial" panose="020B0604020202020204" pitchFamily="34" charset="0"/>
            </a:endParaRPr>
          </a:p>
          <a:p>
            <a:pPr marL="0" indent="0">
              <a:buNone/>
            </a:pPr>
            <a:r>
              <a:rPr lang="en-US" sz="1100" b="0" i="0" dirty="0">
                <a:solidFill>
                  <a:srgbClr val="000000"/>
                </a:solidFill>
                <a:effectLst/>
              </a:rPr>
              <a:t>PNM-19790AO</a:t>
            </a:r>
            <a:r>
              <a:rPr lang="en-US" sz="1100" dirty="0">
                <a:solidFill>
                  <a:schemeClr val="bg2">
                    <a:lumMod val="10000"/>
                  </a:schemeClr>
                </a:solidFill>
                <a:cs typeface="Arial" panose="020B0604020202020204" pitchFamily="34" charset="0"/>
              </a:rPr>
              <a:t> (07/23)</a:t>
            </a:r>
          </a:p>
        </p:txBody>
      </p:sp>
      <p:sp>
        <p:nvSpPr>
          <p:cNvPr id="2" name="Rectangle 1">
            <a:extLst>
              <a:ext uri="{FF2B5EF4-FFF2-40B4-BE49-F238E27FC236}">
                <a16:creationId xmlns:a16="http://schemas.microsoft.com/office/drawing/2014/main" id="{390362B0-F11F-954B-A504-D2DFA168483F}"/>
              </a:ext>
              <a:ext uri="{C183D7F6-B498-43B3-948B-1728B52AA6E4}">
                <adec:decorative xmlns:adec="http://schemas.microsoft.com/office/drawing/2017/decorative" val="1"/>
              </a:ext>
            </a:extLst>
          </p:cNvPr>
          <p:cNvSpPr/>
          <p:nvPr/>
        </p:nvSpPr>
        <p:spPr>
          <a:xfrm>
            <a:off x="2147454" y="1883188"/>
            <a:ext cx="7897091" cy="5396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
            <a:extLst>
              <a:ext uri="{FF2B5EF4-FFF2-40B4-BE49-F238E27FC236}">
                <a16:creationId xmlns:a16="http://schemas.microsoft.com/office/drawing/2014/main" id="{23B72775-B398-8E4E-A5AA-67EB495D754F}"/>
              </a:ext>
            </a:extLst>
          </p:cNvPr>
          <p:cNvSpPr>
            <a:spLocks noGrp="1"/>
          </p:cNvSpPr>
          <p:nvPr>
            <p:ph type="title"/>
          </p:nvPr>
        </p:nvSpPr>
        <p:spPr>
          <a:xfrm>
            <a:off x="1492450" y="1174654"/>
            <a:ext cx="9199178" cy="610205"/>
          </a:xfrm>
        </p:spPr>
        <p:txBody>
          <a:bodyPr>
            <a:normAutofit/>
          </a:bodyPr>
          <a:lstStyle/>
          <a:p>
            <a:r>
              <a:rPr lang="en-US"/>
              <a:t>Important information</a:t>
            </a:r>
          </a:p>
        </p:txBody>
      </p:sp>
    </p:spTree>
    <p:extLst>
      <p:ext uri="{BB962C8B-B14F-4D97-AF65-F5344CB8AC3E}">
        <p14:creationId xmlns:p14="http://schemas.microsoft.com/office/powerpoint/2010/main" val="270358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BE0BCD5-30A0-2C5C-AD92-7053153B9BE9}"/>
              </a:ext>
            </a:extLst>
          </p:cNvPr>
          <p:cNvGrpSpPr/>
          <p:nvPr/>
        </p:nvGrpSpPr>
        <p:grpSpPr>
          <a:xfrm>
            <a:off x="5350510" y="2654863"/>
            <a:ext cx="6050619" cy="2665706"/>
            <a:chOff x="5451984" y="3392736"/>
            <a:chExt cx="6263655" cy="2759562"/>
          </a:xfrm>
        </p:grpSpPr>
        <p:sp>
          <p:nvSpPr>
            <p:cNvPr id="27" name="Rectangle 26">
              <a:extLst>
                <a:ext uri="{FF2B5EF4-FFF2-40B4-BE49-F238E27FC236}">
                  <a16:creationId xmlns:a16="http://schemas.microsoft.com/office/drawing/2014/main" id="{530FBEA2-A5C8-AFA0-879F-F1630AD84DF3}"/>
                </a:ext>
              </a:extLst>
            </p:cNvPr>
            <p:cNvSpPr/>
            <p:nvPr/>
          </p:nvSpPr>
          <p:spPr>
            <a:xfrm>
              <a:off x="5451984" y="3489012"/>
              <a:ext cx="6263655" cy="266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E29A5EE-5807-765D-0047-B9EED1A9167A}"/>
                </a:ext>
              </a:extLst>
            </p:cNvPr>
            <p:cNvGrpSpPr/>
            <p:nvPr/>
          </p:nvGrpSpPr>
          <p:grpSpPr>
            <a:xfrm>
              <a:off x="5626956" y="3580997"/>
              <a:ext cx="6088683" cy="2433874"/>
              <a:chOff x="5626956" y="3580997"/>
              <a:chExt cx="6088683" cy="2433874"/>
            </a:xfrm>
          </p:grpSpPr>
          <p:sp>
            <p:nvSpPr>
              <p:cNvPr id="12" name="Text Placeholder 11">
                <a:extLst>
                  <a:ext uri="{FF2B5EF4-FFF2-40B4-BE49-F238E27FC236}">
                    <a16:creationId xmlns:a16="http://schemas.microsoft.com/office/drawing/2014/main" id="{C83B9E62-D33B-0642-738A-25F839CA6C07}"/>
                  </a:ext>
                </a:extLst>
              </p:cNvPr>
              <p:cNvSpPr txBox="1">
                <a:spLocks/>
              </p:cNvSpPr>
              <p:nvPr/>
            </p:nvSpPr>
            <p:spPr>
              <a:xfrm>
                <a:off x="11120938" y="3580997"/>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$24,000</a:t>
                </a:r>
              </a:p>
            </p:txBody>
          </p:sp>
          <p:sp>
            <p:nvSpPr>
              <p:cNvPr id="13" name="Text Placeholder 11">
                <a:extLst>
                  <a:ext uri="{FF2B5EF4-FFF2-40B4-BE49-F238E27FC236}">
                    <a16:creationId xmlns:a16="http://schemas.microsoft.com/office/drawing/2014/main" id="{3FB5C0CF-00F7-A405-6E35-7F16ACDEEDE8}"/>
                  </a:ext>
                </a:extLst>
              </p:cNvPr>
              <p:cNvSpPr txBox="1">
                <a:spLocks/>
              </p:cNvSpPr>
              <p:nvPr/>
            </p:nvSpPr>
            <p:spPr>
              <a:xfrm>
                <a:off x="11120938" y="3922520"/>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$20,000</a:t>
                </a:r>
              </a:p>
            </p:txBody>
          </p:sp>
          <p:sp>
            <p:nvSpPr>
              <p:cNvPr id="14" name="Text Placeholder 11">
                <a:extLst>
                  <a:ext uri="{FF2B5EF4-FFF2-40B4-BE49-F238E27FC236}">
                    <a16:creationId xmlns:a16="http://schemas.microsoft.com/office/drawing/2014/main" id="{22DA9F9F-9A8B-149A-8C9E-ACA473545537}"/>
                  </a:ext>
                </a:extLst>
              </p:cNvPr>
              <p:cNvSpPr txBox="1">
                <a:spLocks/>
              </p:cNvSpPr>
              <p:nvPr/>
            </p:nvSpPr>
            <p:spPr>
              <a:xfrm>
                <a:off x="11120938" y="4264462"/>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$16,000</a:t>
                </a:r>
              </a:p>
            </p:txBody>
          </p:sp>
          <p:sp>
            <p:nvSpPr>
              <p:cNvPr id="15" name="Text Placeholder 11">
                <a:extLst>
                  <a:ext uri="{FF2B5EF4-FFF2-40B4-BE49-F238E27FC236}">
                    <a16:creationId xmlns:a16="http://schemas.microsoft.com/office/drawing/2014/main" id="{96431490-4B08-BDDD-C535-FD90FE0129DE}"/>
                  </a:ext>
                </a:extLst>
              </p:cNvPr>
              <p:cNvSpPr txBox="1">
                <a:spLocks/>
              </p:cNvSpPr>
              <p:nvPr/>
            </p:nvSpPr>
            <p:spPr>
              <a:xfrm>
                <a:off x="11120938" y="4606404"/>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$12,000</a:t>
                </a:r>
              </a:p>
            </p:txBody>
          </p:sp>
          <p:sp>
            <p:nvSpPr>
              <p:cNvPr id="16" name="Text Placeholder 11">
                <a:extLst>
                  <a:ext uri="{FF2B5EF4-FFF2-40B4-BE49-F238E27FC236}">
                    <a16:creationId xmlns:a16="http://schemas.microsoft.com/office/drawing/2014/main" id="{03724482-F314-9E70-DC76-02EC440D9D33}"/>
                  </a:ext>
                </a:extLst>
              </p:cNvPr>
              <p:cNvSpPr txBox="1">
                <a:spLocks/>
              </p:cNvSpPr>
              <p:nvPr/>
            </p:nvSpPr>
            <p:spPr>
              <a:xfrm>
                <a:off x="11120938" y="494834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$8,000</a:t>
                </a:r>
              </a:p>
            </p:txBody>
          </p:sp>
          <p:sp>
            <p:nvSpPr>
              <p:cNvPr id="17" name="Text Placeholder 11">
                <a:extLst>
                  <a:ext uri="{FF2B5EF4-FFF2-40B4-BE49-F238E27FC236}">
                    <a16:creationId xmlns:a16="http://schemas.microsoft.com/office/drawing/2014/main" id="{ADD16486-8460-6094-7C93-421C090B39B1}"/>
                  </a:ext>
                </a:extLst>
              </p:cNvPr>
              <p:cNvSpPr txBox="1">
                <a:spLocks/>
              </p:cNvSpPr>
              <p:nvPr/>
            </p:nvSpPr>
            <p:spPr>
              <a:xfrm>
                <a:off x="11120938" y="5290289"/>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$4,000</a:t>
                </a:r>
              </a:p>
            </p:txBody>
          </p:sp>
          <p:sp>
            <p:nvSpPr>
              <p:cNvPr id="18" name="Text Placeholder 11">
                <a:extLst>
                  <a:ext uri="{FF2B5EF4-FFF2-40B4-BE49-F238E27FC236}">
                    <a16:creationId xmlns:a16="http://schemas.microsoft.com/office/drawing/2014/main" id="{9C991B95-886C-784A-673A-594EE54A50F5}"/>
                  </a:ext>
                </a:extLst>
              </p:cNvPr>
              <p:cNvSpPr txBox="1">
                <a:spLocks/>
              </p:cNvSpPr>
              <p:nvPr/>
            </p:nvSpPr>
            <p:spPr>
              <a:xfrm>
                <a:off x="11120938" y="564182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$0</a:t>
                </a:r>
              </a:p>
            </p:txBody>
          </p:sp>
          <p:sp>
            <p:nvSpPr>
              <p:cNvPr id="19" name="Text Placeholder 11">
                <a:extLst>
                  <a:ext uri="{FF2B5EF4-FFF2-40B4-BE49-F238E27FC236}">
                    <a16:creationId xmlns:a16="http://schemas.microsoft.com/office/drawing/2014/main" id="{8C2368E1-AE70-8588-6CF8-7082A808790D}"/>
                  </a:ext>
                </a:extLst>
              </p:cNvPr>
              <p:cNvSpPr txBox="1">
                <a:spLocks/>
              </p:cNvSpPr>
              <p:nvPr/>
            </p:nvSpPr>
            <p:spPr>
              <a:xfrm>
                <a:off x="5626956" y="5816029"/>
                <a:ext cx="5539974" cy="198842"/>
              </a:xfrm>
              <a:prstGeom prst="rect">
                <a:avLst/>
              </a:prstGeom>
            </p:spPr>
            <p:txBody>
              <a:bodyPr vert="horz" lIns="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0         2         4          6         8        10       12       14        16       18       20        22       24       26       28       30</a:t>
                </a:r>
              </a:p>
            </p:txBody>
          </p:sp>
          <p:cxnSp>
            <p:nvCxnSpPr>
              <p:cNvPr id="21" name="Straight Connector 20">
                <a:extLst>
                  <a:ext uri="{FF2B5EF4-FFF2-40B4-BE49-F238E27FC236}">
                    <a16:creationId xmlns:a16="http://schemas.microsoft.com/office/drawing/2014/main" id="{B38DC474-CBC8-D9CA-9291-4914429A92B6}"/>
                  </a:ext>
                </a:extLst>
              </p:cNvPr>
              <p:cNvCxnSpPr/>
              <p:nvPr/>
            </p:nvCxnSpPr>
            <p:spPr>
              <a:xfrm>
                <a:off x="5650355" y="3732770"/>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166429-23C3-6643-ABB4-819A11334188}"/>
                  </a:ext>
                </a:extLst>
              </p:cNvPr>
              <p:cNvCxnSpPr/>
              <p:nvPr/>
            </p:nvCxnSpPr>
            <p:spPr>
              <a:xfrm>
                <a:off x="5650355" y="4074293"/>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C53A1-546D-91B8-3995-4349222AD380}"/>
                  </a:ext>
                </a:extLst>
              </p:cNvPr>
              <p:cNvCxnSpPr/>
              <p:nvPr/>
            </p:nvCxnSpPr>
            <p:spPr>
              <a:xfrm>
                <a:off x="5650355" y="4415816"/>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1F9BDA-623B-DB21-77CC-9E39827DEE93}"/>
                  </a:ext>
                </a:extLst>
              </p:cNvPr>
              <p:cNvCxnSpPr/>
              <p:nvPr/>
            </p:nvCxnSpPr>
            <p:spPr>
              <a:xfrm>
                <a:off x="5650355" y="474632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7DBD17-7C20-FCAE-4EE3-84DD6FC2BCA8}"/>
                  </a:ext>
                </a:extLst>
              </p:cNvPr>
              <p:cNvCxnSpPr/>
              <p:nvPr/>
            </p:nvCxnSpPr>
            <p:spPr>
              <a:xfrm>
                <a:off x="5650355" y="509886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29A6E6-26B1-1B67-27D3-F47ECF3303B3}"/>
                  </a:ext>
                </a:extLst>
              </p:cNvPr>
              <p:cNvCxnSpPr/>
              <p:nvPr/>
            </p:nvCxnSpPr>
            <p:spPr>
              <a:xfrm>
                <a:off x="5650355" y="5440385"/>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 name="Triangle 5">
              <a:extLst>
                <a:ext uri="{FF2B5EF4-FFF2-40B4-BE49-F238E27FC236}">
                  <a16:creationId xmlns:a16="http://schemas.microsoft.com/office/drawing/2014/main" id="{CF3DA9BC-6BFD-E006-23D9-9BCB71B3A5AE}"/>
                </a:ext>
              </a:extLst>
            </p:cNvPr>
            <p:cNvSpPr/>
            <p:nvPr/>
          </p:nvSpPr>
          <p:spPr>
            <a:xfrm>
              <a:off x="5650355" y="3857494"/>
              <a:ext cx="5369165" cy="1688829"/>
            </a:xfrm>
            <a:custGeom>
              <a:avLst/>
              <a:gdLst>
                <a:gd name="connsiteX0" fmla="*/ 0 w 5384800"/>
                <a:gd name="connsiteY0" fmla="*/ 1710267 h 1710267"/>
                <a:gd name="connsiteX1" fmla="*/ 2692400 w 5384800"/>
                <a:gd name="connsiteY1" fmla="*/ 0 h 1710267"/>
                <a:gd name="connsiteX2" fmla="*/ 5384800 w 5384800"/>
                <a:gd name="connsiteY2" fmla="*/ 1710267 h 1710267"/>
                <a:gd name="connsiteX3" fmla="*/ 0 w 5384800"/>
                <a:gd name="connsiteY3" fmla="*/ 1710267 h 1710267"/>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2182"/>
                <a:gd name="connsiteY0" fmla="*/ 1543407 h 1543407"/>
                <a:gd name="connsiteX1" fmla="*/ 5362182 w 5362182"/>
                <a:gd name="connsiteY1" fmla="*/ 0 h 1543407"/>
                <a:gd name="connsiteX2" fmla="*/ 5318056 w 5362182"/>
                <a:gd name="connsiteY2" fmla="*/ 1336498 h 1543407"/>
                <a:gd name="connsiteX3" fmla="*/ 0 w 5362182"/>
                <a:gd name="connsiteY3" fmla="*/ 1543407 h 1543407"/>
                <a:gd name="connsiteX0" fmla="*/ 0 w 5362182"/>
                <a:gd name="connsiteY0" fmla="*/ 1543407 h 1543407"/>
                <a:gd name="connsiteX1" fmla="*/ 5362182 w 5362182"/>
                <a:gd name="connsiteY1" fmla="*/ 0 h 1543407"/>
                <a:gd name="connsiteX2" fmla="*/ 5358102 w 5362182"/>
                <a:gd name="connsiteY2" fmla="*/ 1543406 h 1543407"/>
                <a:gd name="connsiteX3" fmla="*/ 0 w 5362182"/>
                <a:gd name="connsiteY3" fmla="*/ 1543407 h 1543407"/>
              </a:gdLst>
              <a:ahLst/>
              <a:cxnLst>
                <a:cxn ang="0">
                  <a:pos x="connsiteX0" y="connsiteY0"/>
                </a:cxn>
                <a:cxn ang="0">
                  <a:pos x="connsiteX1" y="connsiteY1"/>
                </a:cxn>
                <a:cxn ang="0">
                  <a:pos x="connsiteX2" y="connsiteY2"/>
                </a:cxn>
                <a:cxn ang="0">
                  <a:pos x="connsiteX3" y="connsiteY3"/>
                </a:cxn>
              </a:cxnLst>
              <a:rect l="l" t="t" r="r" b="b"/>
              <a:pathLst>
                <a:path w="5362182" h="1543407">
                  <a:moveTo>
                    <a:pt x="0" y="1543407"/>
                  </a:moveTo>
                  <a:cubicBezTo>
                    <a:pt x="2875329" y="1262545"/>
                    <a:pt x="4349024" y="774773"/>
                    <a:pt x="5362182" y="0"/>
                  </a:cubicBezTo>
                  <a:lnTo>
                    <a:pt x="5358102" y="1543406"/>
                  </a:lnTo>
                  <a:lnTo>
                    <a:pt x="0" y="1543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E0EF547-F8F6-8379-30B2-254E76469BE1}"/>
                </a:ext>
              </a:extLst>
            </p:cNvPr>
            <p:cNvSpPr/>
            <p:nvPr/>
          </p:nvSpPr>
          <p:spPr>
            <a:xfrm>
              <a:off x="5650355" y="5546323"/>
              <a:ext cx="5366300" cy="233751"/>
            </a:xfrm>
            <a:prstGeom prst="rect">
              <a:avLst/>
            </a:prstGeom>
            <a:solidFill>
              <a:srgbClr val="6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32F248D6-514D-7E42-65C5-C57E8432446F}"/>
                </a:ext>
              </a:extLst>
            </p:cNvPr>
            <p:cNvSpPr txBox="1">
              <a:spLocks/>
            </p:cNvSpPr>
            <p:nvPr/>
          </p:nvSpPr>
          <p:spPr>
            <a:xfrm>
              <a:off x="9703682" y="4676874"/>
              <a:ext cx="1156682"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dirty="0">
                  <a:solidFill>
                    <a:schemeClr val="bg1"/>
                  </a:solidFill>
                  <a:latin typeface="Arial"/>
                  <a:cs typeface="Arial"/>
                </a:rPr>
                <a:t>COMPOUNDING GROWTH</a:t>
              </a:r>
            </a:p>
          </p:txBody>
        </p:sp>
        <p:sp>
          <p:nvSpPr>
            <p:cNvPr id="9" name="Text Placeholder 11">
              <a:extLst>
                <a:ext uri="{FF2B5EF4-FFF2-40B4-BE49-F238E27FC236}">
                  <a16:creationId xmlns:a16="http://schemas.microsoft.com/office/drawing/2014/main" id="{2054BF43-C037-8CFD-120E-342278BF78FD}"/>
                </a:ext>
              </a:extLst>
            </p:cNvPr>
            <p:cNvSpPr txBox="1">
              <a:spLocks/>
            </p:cNvSpPr>
            <p:nvPr/>
          </p:nvSpPr>
          <p:spPr>
            <a:xfrm>
              <a:off x="7694421" y="5630633"/>
              <a:ext cx="3255524" cy="311806"/>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dirty="0">
                  <a:solidFill>
                    <a:schemeClr val="bg1"/>
                  </a:solidFill>
                </a:rPr>
                <a:t>PRINCIPAL </a:t>
              </a:r>
              <a:r>
                <a:rPr lang="en-US" sz="1000" b="0" dirty="0">
                  <a:solidFill>
                    <a:schemeClr val="bg1"/>
                  </a:solidFill>
                </a:rPr>
                <a:t>$3,000 initial investment</a:t>
              </a:r>
            </a:p>
            <a:p>
              <a:pPr algn="r"/>
              <a:endParaRPr lang="en-US" sz="1000" dirty="0">
                <a:solidFill>
                  <a:schemeClr val="bg1"/>
                </a:solidFill>
              </a:endParaRPr>
            </a:p>
          </p:txBody>
        </p:sp>
        <p:sp>
          <p:nvSpPr>
            <p:cNvPr id="10" name="Text Placeholder 11">
              <a:extLst>
                <a:ext uri="{FF2B5EF4-FFF2-40B4-BE49-F238E27FC236}">
                  <a16:creationId xmlns:a16="http://schemas.microsoft.com/office/drawing/2014/main" id="{606BA396-DDC1-524B-37B4-54DC039CD896}"/>
                </a:ext>
              </a:extLst>
            </p:cNvPr>
            <p:cNvSpPr txBox="1">
              <a:spLocks/>
            </p:cNvSpPr>
            <p:nvPr/>
          </p:nvSpPr>
          <p:spPr>
            <a:xfrm>
              <a:off x="9876296" y="3392736"/>
              <a:ext cx="1073648"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dirty="0">
                  <a:solidFill>
                    <a:srgbClr val="0047BB"/>
                  </a:solidFill>
                </a:rPr>
                <a:t>BIG BENEFITS</a:t>
              </a:r>
            </a:p>
          </p:txBody>
        </p:sp>
        <p:sp>
          <p:nvSpPr>
            <p:cNvPr id="11" name="Text Placeholder 11">
              <a:extLst>
                <a:ext uri="{FF2B5EF4-FFF2-40B4-BE49-F238E27FC236}">
                  <a16:creationId xmlns:a16="http://schemas.microsoft.com/office/drawing/2014/main" id="{AA456C6B-EE77-70B0-43A6-5DE7CB5ED1D3}"/>
                </a:ext>
              </a:extLst>
            </p:cNvPr>
            <p:cNvSpPr txBox="1">
              <a:spLocks/>
            </p:cNvSpPr>
            <p:nvPr/>
          </p:nvSpPr>
          <p:spPr>
            <a:xfrm>
              <a:off x="5813825" y="3688702"/>
              <a:ext cx="1649293" cy="80266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solidFill>
                  <a:latin typeface="Arial"/>
                  <a:cs typeface="Arial"/>
                </a:rPr>
                <a:t>Compound growth</a:t>
              </a:r>
              <a:br>
                <a:rPr lang="en-US" sz="1200" dirty="0">
                  <a:solidFill>
                    <a:schemeClr val="tx1"/>
                  </a:solidFill>
                  <a:latin typeface="Arial"/>
                  <a:cs typeface="Arial"/>
                </a:rPr>
              </a:br>
              <a:r>
                <a:rPr lang="en-US" sz="1200" b="0" dirty="0">
                  <a:solidFill>
                    <a:schemeClr val="tx1"/>
                  </a:solidFill>
                  <a:latin typeface="Arial"/>
                  <a:cs typeface="Arial"/>
                </a:rPr>
                <a:t>7% for 30 years</a:t>
              </a:r>
              <a:endParaRPr lang="en-US" dirty="0">
                <a:solidFill>
                  <a:schemeClr val="tx1"/>
                </a:solidFill>
              </a:endParaRPr>
            </a:p>
          </p:txBody>
        </p:sp>
      </p:grpSp>
      <p:sp>
        <p:nvSpPr>
          <p:cNvPr id="4" name="Title 6">
            <a:extLst>
              <a:ext uri="{FF2B5EF4-FFF2-40B4-BE49-F238E27FC236}">
                <a16:creationId xmlns:a16="http://schemas.microsoft.com/office/drawing/2014/main" id="{980AA27D-3ED6-BFDA-93E8-D27D981B56CB}"/>
              </a:ext>
            </a:extLst>
          </p:cNvPr>
          <p:cNvSpPr>
            <a:spLocks noGrp="1"/>
          </p:cNvSpPr>
          <p:nvPr>
            <p:ph type="title"/>
          </p:nvPr>
        </p:nvSpPr>
        <p:spPr>
          <a:xfrm>
            <a:off x="1462299" y="604199"/>
            <a:ext cx="9199178" cy="1611463"/>
          </a:xfrm>
        </p:spPr>
        <p:txBody>
          <a:bodyPr>
            <a:noAutofit/>
          </a:bodyPr>
          <a:lstStyle/>
          <a:p>
            <a:r>
              <a:rPr lang="en-US" sz="4800" dirty="0"/>
              <a:t>Time is a key ingredient</a:t>
            </a:r>
            <a:endParaRPr lang="en-US" sz="4800" dirty="0">
              <a:latin typeface="Georgia" panose="02040502050405020303" pitchFamily="18" charset="0"/>
            </a:endParaRPr>
          </a:p>
        </p:txBody>
      </p:sp>
      <p:sp>
        <p:nvSpPr>
          <p:cNvPr id="5" name="Content Placeholder 7">
            <a:extLst>
              <a:ext uri="{FF2B5EF4-FFF2-40B4-BE49-F238E27FC236}">
                <a16:creationId xmlns:a16="http://schemas.microsoft.com/office/drawing/2014/main" id="{AABB77F1-D7A3-5E68-C397-0E6750C3B99E}"/>
              </a:ext>
            </a:extLst>
          </p:cNvPr>
          <p:cNvSpPr>
            <a:spLocks noGrp="1"/>
          </p:cNvSpPr>
          <p:nvPr>
            <p:ph idx="1"/>
          </p:nvPr>
        </p:nvSpPr>
        <p:spPr>
          <a:xfrm>
            <a:off x="1492451" y="2747865"/>
            <a:ext cx="3320347" cy="2572704"/>
          </a:xfrm>
        </p:spPr>
        <p:txBody>
          <a:bodyPr/>
          <a:lstStyle/>
          <a:p>
            <a:pPr marL="0" indent="0">
              <a:buFont typeface="Arial" panose="020B0604020202020204" pitchFamily="34" charset="0"/>
              <a:buNone/>
            </a:pPr>
            <a:r>
              <a:rPr lang="en-US" dirty="0"/>
              <a:t>Time is one of the most important factors to help you grow your savings.</a:t>
            </a:r>
          </a:p>
          <a:p>
            <a:pPr marL="0" indent="0">
              <a:buFont typeface="Arial" panose="020B0604020202020204" pitchFamily="34" charset="0"/>
              <a:buNone/>
            </a:pPr>
            <a:r>
              <a:rPr lang="en-US" dirty="0">
                <a:cs typeface="Calibri"/>
              </a:rPr>
              <a:t>Time allows you to take advantage of compounding. </a:t>
            </a:r>
          </a:p>
        </p:txBody>
      </p:sp>
    </p:spTree>
    <p:extLst>
      <p:ext uri="{BB962C8B-B14F-4D97-AF65-F5344CB8AC3E}">
        <p14:creationId xmlns:p14="http://schemas.microsoft.com/office/powerpoint/2010/main" val="3936671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FE109E68-E08B-42E3-C7BD-85754E087CF2}"/>
              </a:ext>
            </a:extLst>
          </p:cNvPr>
          <p:cNvSpPr>
            <a:spLocks noGrp="1"/>
          </p:cNvSpPr>
          <p:nvPr>
            <p:ph type="title"/>
          </p:nvPr>
        </p:nvSpPr>
        <p:spPr>
          <a:xfrm>
            <a:off x="0" y="980440"/>
            <a:ext cx="12192000" cy="1110581"/>
          </a:xfrm>
        </p:spPr>
        <p:txBody>
          <a:bodyPr>
            <a:normAutofit/>
          </a:bodyPr>
          <a:lstStyle/>
          <a:p>
            <a:r>
              <a:rPr lang="en-US" sz="2800">
                <a:solidFill>
                  <a:srgbClr val="6ECFB2"/>
                </a:solidFill>
              </a:rPr>
              <a:t>Increasing contributions by $25 per paycheck per year</a:t>
            </a:r>
          </a:p>
        </p:txBody>
      </p:sp>
      <p:sp>
        <p:nvSpPr>
          <p:cNvPr id="67" name="TextBox 66">
            <a:extLst>
              <a:ext uri="{FF2B5EF4-FFF2-40B4-BE49-F238E27FC236}">
                <a16:creationId xmlns:a16="http://schemas.microsoft.com/office/drawing/2014/main" id="{07718ADC-0909-85E0-2809-3EDB78B895B3}"/>
              </a:ext>
            </a:extLst>
          </p:cNvPr>
          <p:cNvSpPr txBox="1"/>
          <p:nvPr/>
        </p:nvSpPr>
        <p:spPr>
          <a:xfrm>
            <a:off x="1471216" y="5776522"/>
            <a:ext cx="9628584" cy="600164"/>
          </a:xfrm>
          <a:prstGeom prst="rect">
            <a:avLst/>
          </a:prstGeom>
          <a:noFill/>
        </p:spPr>
        <p:txBody>
          <a:bodyPr wrap="square" rtlCol="0">
            <a:spAutoFit/>
          </a:bodyPr>
          <a:lstStyle/>
          <a:p>
            <a:pPr marL="0" marR="0">
              <a:spcBef>
                <a:spcPts val="300"/>
              </a:spcBef>
              <a:spcAft>
                <a:spcPts val="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illustration is a hypothetical compounding example that assumes biweekly deferrals for 35 years at a 7% annual effective rate of return. It illustrates the principle of time and compounding. It is not intended to predict or project the results of any specific investment. Returns are not guaranteed and will vary depending on investments and market experience. If fees, taxes and expenses were reflected, the hypothetical returns would be less. </a:t>
            </a:r>
          </a:p>
        </p:txBody>
      </p:sp>
      <p:grpSp>
        <p:nvGrpSpPr>
          <p:cNvPr id="68" name="Group 67">
            <a:extLst>
              <a:ext uri="{FF2B5EF4-FFF2-40B4-BE49-F238E27FC236}">
                <a16:creationId xmlns:a16="http://schemas.microsoft.com/office/drawing/2014/main" id="{3FCB6390-73D2-98D5-8D1B-0AE1A5727221}"/>
              </a:ext>
            </a:extLst>
          </p:cNvPr>
          <p:cNvGrpSpPr/>
          <p:nvPr/>
        </p:nvGrpSpPr>
        <p:grpSpPr>
          <a:xfrm>
            <a:off x="2361758" y="2034209"/>
            <a:ext cx="7458250" cy="3206603"/>
            <a:chOff x="2361758" y="2186609"/>
            <a:chExt cx="7458250" cy="3206603"/>
          </a:xfrm>
        </p:grpSpPr>
        <p:cxnSp>
          <p:nvCxnSpPr>
            <p:cNvPr id="69" name="Straight Connector 68">
              <a:extLst>
                <a:ext uri="{FF2B5EF4-FFF2-40B4-BE49-F238E27FC236}">
                  <a16:creationId xmlns:a16="http://schemas.microsoft.com/office/drawing/2014/main" id="{17E3188F-8358-BE03-5293-14B9747FB7B9}"/>
                </a:ext>
              </a:extLst>
            </p:cNvPr>
            <p:cNvCxnSpPr/>
            <p:nvPr/>
          </p:nvCxnSpPr>
          <p:spPr>
            <a:xfrm>
              <a:off x="3617843" y="2186609"/>
              <a:ext cx="0" cy="22825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BC24BE6-41AF-C1ED-2F28-EA5705811CC6}"/>
                </a:ext>
              </a:extLst>
            </p:cNvPr>
            <p:cNvCxnSpPr>
              <a:cxnSpLocks/>
            </p:cNvCxnSpPr>
            <p:nvPr/>
          </p:nvCxnSpPr>
          <p:spPr>
            <a:xfrm flipH="1">
              <a:off x="3617843" y="4035992"/>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D9A1BFB-E92F-5B17-8BF1-C5B4A039118E}"/>
                </a:ext>
              </a:extLst>
            </p:cNvPr>
            <p:cNvCxnSpPr>
              <a:cxnSpLocks/>
            </p:cNvCxnSpPr>
            <p:nvPr/>
          </p:nvCxnSpPr>
          <p:spPr>
            <a:xfrm flipH="1">
              <a:off x="3617843" y="3609730"/>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96960BF-B1E8-306F-0A8B-1D75425E05BE}"/>
                </a:ext>
              </a:extLst>
            </p:cNvPr>
            <p:cNvCxnSpPr>
              <a:cxnSpLocks/>
            </p:cNvCxnSpPr>
            <p:nvPr/>
          </p:nvCxnSpPr>
          <p:spPr>
            <a:xfrm flipH="1">
              <a:off x="3617843" y="3183469"/>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46A8483-CC6E-0DD4-3F95-24A52AC870A5}"/>
                </a:ext>
              </a:extLst>
            </p:cNvPr>
            <p:cNvCxnSpPr>
              <a:cxnSpLocks/>
            </p:cNvCxnSpPr>
            <p:nvPr/>
          </p:nvCxnSpPr>
          <p:spPr>
            <a:xfrm flipH="1">
              <a:off x="3617843" y="2777833"/>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E50C443-1EBF-C7D0-0F03-A19384C69B11}"/>
                </a:ext>
              </a:extLst>
            </p:cNvPr>
            <p:cNvCxnSpPr>
              <a:cxnSpLocks/>
            </p:cNvCxnSpPr>
            <p:nvPr/>
          </p:nvCxnSpPr>
          <p:spPr>
            <a:xfrm flipH="1">
              <a:off x="3617843" y="2351571"/>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D95DD2B-23F7-893D-9BFC-344BB9E8CF72}"/>
                </a:ext>
              </a:extLst>
            </p:cNvPr>
            <p:cNvSpPr/>
            <p:nvPr/>
          </p:nvSpPr>
          <p:spPr>
            <a:xfrm>
              <a:off x="8555355" y="3777615"/>
              <a:ext cx="428625" cy="691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FBD98D4-44EE-56AD-D772-21F11A20D1FB}"/>
                </a:ext>
              </a:extLst>
            </p:cNvPr>
            <p:cNvSpPr/>
            <p:nvPr/>
          </p:nvSpPr>
          <p:spPr>
            <a:xfrm>
              <a:off x="8555354" y="2339975"/>
              <a:ext cx="428625" cy="14376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E207364-4227-6B1E-73BD-8CC7C08BCB08}"/>
                </a:ext>
              </a:extLst>
            </p:cNvPr>
            <p:cNvSpPr/>
            <p:nvPr/>
          </p:nvSpPr>
          <p:spPr>
            <a:xfrm>
              <a:off x="7900931" y="3913094"/>
              <a:ext cx="428625" cy="556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2CFF7E-65B9-6D5A-9E87-4AC6F6F4D553}"/>
                </a:ext>
              </a:extLst>
            </p:cNvPr>
            <p:cNvSpPr/>
            <p:nvPr/>
          </p:nvSpPr>
          <p:spPr>
            <a:xfrm>
              <a:off x="7900930" y="2891118"/>
              <a:ext cx="428625" cy="1021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0FA2001-CAD4-038E-A357-96B5AEA72A37}"/>
                </a:ext>
              </a:extLst>
            </p:cNvPr>
            <p:cNvSpPr/>
            <p:nvPr/>
          </p:nvSpPr>
          <p:spPr>
            <a:xfrm>
              <a:off x="7215131" y="4141694"/>
              <a:ext cx="428625" cy="327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D3D478B-CBAB-AF7B-6713-836ABEDB88EF}"/>
                </a:ext>
              </a:extLst>
            </p:cNvPr>
            <p:cNvSpPr/>
            <p:nvPr/>
          </p:nvSpPr>
          <p:spPr>
            <a:xfrm>
              <a:off x="7215130" y="3533775"/>
              <a:ext cx="428625" cy="6079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52A3B68-48E6-984C-6B24-3004C1EA527C}"/>
                </a:ext>
              </a:extLst>
            </p:cNvPr>
            <p:cNvSpPr/>
            <p:nvPr/>
          </p:nvSpPr>
          <p:spPr>
            <a:xfrm>
              <a:off x="6564256" y="4229100"/>
              <a:ext cx="428625" cy="240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6874B13-A4B4-0C30-1F12-1EF6428B9BF7}"/>
                </a:ext>
              </a:extLst>
            </p:cNvPr>
            <p:cNvSpPr/>
            <p:nvPr/>
          </p:nvSpPr>
          <p:spPr>
            <a:xfrm>
              <a:off x="6564255" y="3992772"/>
              <a:ext cx="428625" cy="2400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7E39AB3-3CCB-38EF-9701-3135ED02E00E}"/>
                </a:ext>
              </a:extLst>
            </p:cNvPr>
            <p:cNvSpPr/>
            <p:nvPr/>
          </p:nvSpPr>
          <p:spPr>
            <a:xfrm>
              <a:off x="5897892" y="4301752"/>
              <a:ext cx="428625" cy="16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B5E0A9A-9C51-246C-A75E-CE6C8F1AE79A}"/>
                </a:ext>
              </a:extLst>
            </p:cNvPr>
            <p:cNvSpPr/>
            <p:nvPr/>
          </p:nvSpPr>
          <p:spPr>
            <a:xfrm>
              <a:off x="5897891" y="4172180"/>
              <a:ext cx="428625" cy="129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9F96F55-B083-907D-BBEB-C4371740FDFB}"/>
                </a:ext>
              </a:extLst>
            </p:cNvPr>
            <p:cNvSpPr/>
            <p:nvPr/>
          </p:nvSpPr>
          <p:spPr>
            <a:xfrm>
              <a:off x="5246335" y="4364476"/>
              <a:ext cx="428625" cy="104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64FAFCA-1DE8-D9DF-23A4-FD24137FDDFB}"/>
                </a:ext>
              </a:extLst>
            </p:cNvPr>
            <p:cNvSpPr/>
            <p:nvPr/>
          </p:nvSpPr>
          <p:spPr>
            <a:xfrm>
              <a:off x="5246334" y="4236965"/>
              <a:ext cx="428625" cy="129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04ECDFD-A76A-7CDC-8CFB-4212DEC0D6A6}"/>
                </a:ext>
              </a:extLst>
            </p:cNvPr>
            <p:cNvSpPr/>
            <p:nvPr/>
          </p:nvSpPr>
          <p:spPr>
            <a:xfrm>
              <a:off x="4565399" y="4373282"/>
              <a:ext cx="428625" cy="958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86386C8-8287-AF25-8215-A47FB7E69DC0}"/>
                </a:ext>
              </a:extLst>
            </p:cNvPr>
            <p:cNvSpPr/>
            <p:nvPr/>
          </p:nvSpPr>
          <p:spPr>
            <a:xfrm>
              <a:off x="4565399" y="4302217"/>
              <a:ext cx="428625" cy="7153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89F6B65-C710-8181-93D5-1AD58541B0A0}"/>
                </a:ext>
              </a:extLst>
            </p:cNvPr>
            <p:cNvSpPr/>
            <p:nvPr/>
          </p:nvSpPr>
          <p:spPr>
            <a:xfrm>
              <a:off x="3907161" y="4408300"/>
              <a:ext cx="428625" cy="60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F8B239E-04DC-7894-580B-C0144D78C494}"/>
                </a:ext>
              </a:extLst>
            </p:cNvPr>
            <p:cNvSpPr/>
            <p:nvPr/>
          </p:nvSpPr>
          <p:spPr>
            <a:xfrm>
              <a:off x="3907161" y="4347470"/>
              <a:ext cx="428625" cy="608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92DF872C-C928-86E6-D08D-B994E6548FD3}"/>
                </a:ext>
              </a:extLst>
            </p:cNvPr>
            <p:cNvSpPr txBox="1"/>
            <p:nvPr/>
          </p:nvSpPr>
          <p:spPr>
            <a:xfrm>
              <a:off x="2361758" y="2198971"/>
              <a:ext cx="1256084" cy="307777"/>
            </a:xfrm>
            <a:prstGeom prst="rect">
              <a:avLst/>
            </a:prstGeom>
            <a:noFill/>
          </p:spPr>
          <p:txBody>
            <a:bodyPr wrap="square" rtlCol="0">
              <a:spAutoFit/>
            </a:bodyPr>
            <a:lstStyle/>
            <a:p>
              <a:r>
                <a:rPr lang="en-US" sz="1400" dirty="0">
                  <a:solidFill>
                    <a:schemeClr val="bg1"/>
                  </a:solidFill>
                  <a:latin typeface="Gotham Medium" panose="02000604030000020004" pitchFamily="2" charset="0"/>
                </a:rPr>
                <a:t>$1,000,000</a:t>
              </a:r>
            </a:p>
          </p:txBody>
        </p:sp>
        <p:sp>
          <p:nvSpPr>
            <p:cNvPr id="92" name="TextBox 91">
              <a:extLst>
                <a:ext uri="{FF2B5EF4-FFF2-40B4-BE49-F238E27FC236}">
                  <a16:creationId xmlns:a16="http://schemas.microsoft.com/office/drawing/2014/main" id="{1A4AE5CA-D23C-9CAB-4014-DA71C93B8139}"/>
                </a:ext>
              </a:extLst>
            </p:cNvPr>
            <p:cNvSpPr txBox="1"/>
            <p:nvPr/>
          </p:nvSpPr>
          <p:spPr>
            <a:xfrm>
              <a:off x="3907161" y="4502012"/>
              <a:ext cx="428626"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30</a:t>
              </a:r>
            </a:p>
          </p:txBody>
        </p:sp>
        <p:sp>
          <p:nvSpPr>
            <p:cNvPr id="93" name="TextBox 92">
              <a:extLst>
                <a:ext uri="{FF2B5EF4-FFF2-40B4-BE49-F238E27FC236}">
                  <a16:creationId xmlns:a16="http://schemas.microsoft.com/office/drawing/2014/main" id="{273D9121-8893-69F9-7DCE-771245A7B622}"/>
                </a:ext>
              </a:extLst>
            </p:cNvPr>
            <p:cNvSpPr txBox="1"/>
            <p:nvPr/>
          </p:nvSpPr>
          <p:spPr>
            <a:xfrm>
              <a:off x="4565398" y="4502012"/>
              <a:ext cx="428626"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35</a:t>
              </a:r>
            </a:p>
          </p:txBody>
        </p:sp>
        <p:sp>
          <p:nvSpPr>
            <p:cNvPr id="94" name="TextBox 93">
              <a:extLst>
                <a:ext uri="{FF2B5EF4-FFF2-40B4-BE49-F238E27FC236}">
                  <a16:creationId xmlns:a16="http://schemas.microsoft.com/office/drawing/2014/main" id="{BF4DB648-7F80-C53C-A85D-FAB2CA7A4B1E}"/>
                </a:ext>
              </a:extLst>
            </p:cNvPr>
            <p:cNvSpPr txBox="1"/>
            <p:nvPr/>
          </p:nvSpPr>
          <p:spPr>
            <a:xfrm>
              <a:off x="5198726" y="4509446"/>
              <a:ext cx="523839"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40</a:t>
              </a:r>
            </a:p>
          </p:txBody>
        </p:sp>
        <p:sp>
          <p:nvSpPr>
            <p:cNvPr id="95" name="TextBox 94">
              <a:extLst>
                <a:ext uri="{FF2B5EF4-FFF2-40B4-BE49-F238E27FC236}">
                  <a16:creationId xmlns:a16="http://schemas.microsoft.com/office/drawing/2014/main" id="{3631EEFC-6EA8-7A9B-F793-03A58C20FA72}"/>
                </a:ext>
              </a:extLst>
            </p:cNvPr>
            <p:cNvSpPr txBox="1"/>
            <p:nvPr/>
          </p:nvSpPr>
          <p:spPr>
            <a:xfrm>
              <a:off x="5830119" y="4509446"/>
              <a:ext cx="523839"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45</a:t>
              </a:r>
            </a:p>
          </p:txBody>
        </p:sp>
        <p:sp>
          <p:nvSpPr>
            <p:cNvPr id="96" name="TextBox 95">
              <a:extLst>
                <a:ext uri="{FF2B5EF4-FFF2-40B4-BE49-F238E27FC236}">
                  <a16:creationId xmlns:a16="http://schemas.microsoft.com/office/drawing/2014/main" id="{FBD2A312-D174-5A74-B7A4-FD20264E9BB5}"/>
                </a:ext>
              </a:extLst>
            </p:cNvPr>
            <p:cNvSpPr txBox="1"/>
            <p:nvPr/>
          </p:nvSpPr>
          <p:spPr>
            <a:xfrm>
              <a:off x="6516647" y="4509446"/>
              <a:ext cx="523839"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50</a:t>
              </a:r>
            </a:p>
          </p:txBody>
        </p:sp>
        <p:sp>
          <p:nvSpPr>
            <p:cNvPr id="97" name="TextBox 96">
              <a:extLst>
                <a:ext uri="{FF2B5EF4-FFF2-40B4-BE49-F238E27FC236}">
                  <a16:creationId xmlns:a16="http://schemas.microsoft.com/office/drawing/2014/main" id="{13FD986B-0E06-8A0F-C8F0-84A86A8BECFE}"/>
                </a:ext>
              </a:extLst>
            </p:cNvPr>
            <p:cNvSpPr txBox="1"/>
            <p:nvPr/>
          </p:nvSpPr>
          <p:spPr>
            <a:xfrm>
              <a:off x="7167522" y="4509446"/>
              <a:ext cx="523839"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55</a:t>
              </a:r>
            </a:p>
          </p:txBody>
        </p:sp>
        <p:sp>
          <p:nvSpPr>
            <p:cNvPr id="98" name="TextBox 97">
              <a:extLst>
                <a:ext uri="{FF2B5EF4-FFF2-40B4-BE49-F238E27FC236}">
                  <a16:creationId xmlns:a16="http://schemas.microsoft.com/office/drawing/2014/main" id="{BD99440C-7DF4-87C7-BA38-207C3F3EA998}"/>
                </a:ext>
              </a:extLst>
            </p:cNvPr>
            <p:cNvSpPr txBox="1"/>
            <p:nvPr/>
          </p:nvSpPr>
          <p:spPr>
            <a:xfrm>
              <a:off x="7853322" y="4509446"/>
              <a:ext cx="523839"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60</a:t>
              </a:r>
            </a:p>
          </p:txBody>
        </p:sp>
        <p:sp>
          <p:nvSpPr>
            <p:cNvPr id="99" name="TextBox 98">
              <a:extLst>
                <a:ext uri="{FF2B5EF4-FFF2-40B4-BE49-F238E27FC236}">
                  <a16:creationId xmlns:a16="http://schemas.microsoft.com/office/drawing/2014/main" id="{71AEC2B7-C8CC-ABFE-8378-F8356F702A59}"/>
                </a:ext>
              </a:extLst>
            </p:cNvPr>
            <p:cNvSpPr txBox="1"/>
            <p:nvPr/>
          </p:nvSpPr>
          <p:spPr>
            <a:xfrm>
              <a:off x="8507746" y="4509446"/>
              <a:ext cx="523839" cy="307777"/>
            </a:xfrm>
            <a:prstGeom prst="rect">
              <a:avLst/>
            </a:prstGeom>
            <a:noFill/>
          </p:spPr>
          <p:txBody>
            <a:bodyPr wrap="square" rtlCol="0">
              <a:spAutoFit/>
            </a:bodyPr>
            <a:lstStyle/>
            <a:p>
              <a:pPr algn="ctr"/>
              <a:r>
                <a:rPr lang="en-US" sz="1400">
                  <a:solidFill>
                    <a:schemeClr val="bg1"/>
                  </a:solidFill>
                  <a:latin typeface="Gotham Medium" panose="02000604030000020004" pitchFamily="2" charset="0"/>
                </a:rPr>
                <a:t>65</a:t>
              </a:r>
            </a:p>
          </p:txBody>
        </p:sp>
        <p:sp>
          <p:nvSpPr>
            <p:cNvPr id="100" name="Rectangle 99">
              <a:extLst>
                <a:ext uri="{FF2B5EF4-FFF2-40B4-BE49-F238E27FC236}">
                  <a16:creationId xmlns:a16="http://schemas.microsoft.com/office/drawing/2014/main" id="{93082209-06E9-9D02-E2EE-3C794FAB2477}"/>
                </a:ext>
              </a:extLst>
            </p:cNvPr>
            <p:cNvSpPr/>
            <p:nvPr/>
          </p:nvSpPr>
          <p:spPr>
            <a:xfrm>
              <a:off x="6441819" y="5085434"/>
              <a:ext cx="313638" cy="3077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78A80BD8-2FB9-4F55-7434-D31EAC197EFF}"/>
                </a:ext>
              </a:extLst>
            </p:cNvPr>
            <p:cNvSpPr txBox="1"/>
            <p:nvPr/>
          </p:nvSpPr>
          <p:spPr>
            <a:xfrm>
              <a:off x="3688802" y="5085435"/>
              <a:ext cx="299044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$100/paycheck contribution</a:t>
              </a:r>
            </a:p>
          </p:txBody>
        </p:sp>
        <p:sp>
          <p:nvSpPr>
            <p:cNvPr id="102" name="Rectangle 101">
              <a:extLst>
                <a:ext uri="{FF2B5EF4-FFF2-40B4-BE49-F238E27FC236}">
                  <a16:creationId xmlns:a16="http://schemas.microsoft.com/office/drawing/2014/main" id="{0D477C24-34CE-257D-75F7-F4AA322C7F80}"/>
                </a:ext>
              </a:extLst>
            </p:cNvPr>
            <p:cNvSpPr/>
            <p:nvPr/>
          </p:nvSpPr>
          <p:spPr>
            <a:xfrm>
              <a:off x="3304204" y="5085435"/>
              <a:ext cx="313638" cy="307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5A46B8C0-CDDB-DB02-CE21-37E16D230741}"/>
                </a:ext>
              </a:extLst>
            </p:cNvPr>
            <p:cNvCxnSpPr>
              <a:cxnSpLocks/>
            </p:cNvCxnSpPr>
            <p:nvPr/>
          </p:nvCxnSpPr>
          <p:spPr>
            <a:xfrm flipH="1">
              <a:off x="3617843" y="4469129"/>
              <a:ext cx="5526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A8BB821-5241-4966-4365-8D8CCFFB43F2}"/>
                </a:ext>
              </a:extLst>
            </p:cNvPr>
            <p:cNvSpPr txBox="1"/>
            <p:nvPr/>
          </p:nvSpPr>
          <p:spPr>
            <a:xfrm>
              <a:off x="6829568" y="5085435"/>
              <a:ext cx="2990440"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$25/paycheck annual increase </a:t>
              </a:r>
            </a:p>
          </p:txBody>
        </p:sp>
        <p:sp>
          <p:nvSpPr>
            <p:cNvPr id="2" name="TextBox 1">
              <a:extLst>
                <a:ext uri="{FF2B5EF4-FFF2-40B4-BE49-F238E27FC236}">
                  <a16:creationId xmlns:a16="http://schemas.microsoft.com/office/drawing/2014/main" id="{9C942D27-3A74-075F-E170-5E80EB801201}"/>
                </a:ext>
              </a:extLst>
            </p:cNvPr>
            <p:cNvSpPr txBox="1"/>
            <p:nvPr/>
          </p:nvSpPr>
          <p:spPr>
            <a:xfrm>
              <a:off x="2361758" y="3906239"/>
              <a:ext cx="1256084" cy="523220"/>
            </a:xfrm>
            <a:prstGeom prst="rect">
              <a:avLst/>
            </a:prstGeom>
            <a:noFill/>
          </p:spPr>
          <p:txBody>
            <a:bodyPr wrap="square" rtlCol="0">
              <a:spAutoFit/>
            </a:bodyPr>
            <a:lstStyle/>
            <a:p>
              <a:r>
                <a:rPr lang="en-US" sz="1400" dirty="0">
                  <a:solidFill>
                    <a:schemeClr val="bg1"/>
                  </a:solidFill>
                  <a:latin typeface="Gotham Medium" panose="02000604030000020004" pitchFamily="2" charset="0"/>
                </a:rPr>
                <a:t>$200,000 balance</a:t>
              </a:r>
            </a:p>
          </p:txBody>
        </p:sp>
        <p:sp>
          <p:nvSpPr>
            <p:cNvPr id="3" name="TextBox 2">
              <a:extLst>
                <a:ext uri="{FF2B5EF4-FFF2-40B4-BE49-F238E27FC236}">
                  <a16:creationId xmlns:a16="http://schemas.microsoft.com/office/drawing/2014/main" id="{DF333200-928C-03BE-CFAD-F077329621DF}"/>
                </a:ext>
              </a:extLst>
            </p:cNvPr>
            <p:cNvSpPr txBox="1"/>
            <p:nvPr/>
          </p:nvSpPr>
          <p:spPr>
            <a:xfrm>
              <a:off x="2361758" y="3503284"/>
              <a:ext cx="1256084" cy="307777"/>
            </a:xfrm>
            <a:prstGeom prst="rect">
              <a:avLst/>
            </a:prstGeom>
            <a:noFill/>
          </p:spPr>
          <p:txBody>
            <a:bodyPr wrap="square" rtlCol="0">
              <a:spAutoFit/>
            </a:bodyPr>
            <a:lstStyle/>
            <a:p>
              <a:r>
                <a:rPr lang="en-US" sz="1400" dirty="0">
                  <a:solidFill>
                    <a:schemeClr val="bg1"/>
                  </a:solidFill>
                  <a:latin typeface="Gotham Medium" panose="02000604030000020004" pitchFamily="2" charset="0"/>
                </a:rPr>
                <a:t>$400,000</a:t>
              </a:r>
            </a:p>
          </p:txBody>
        </p:sp>
        <p:sp>
          <p:nvSpPr>
            <p:cNvPr id="4" name="TextBox 3">
              <a:extLst>
                <a:ext uri="{FF2B5EF4-FFF2-40B4-BE49-F238E27FC236}">
                  <a16:creationId xmlns:a16="http://schemas.microsoft.com/office/drawing/2014/main" id="{86479148-6E07-C45D-FD30-A53E98F4CD06}"/>
                </a:ext>
              </a:extLst>
            </p:cNvPr>
            <p:cNvSpPr txBox="1"/>
            <p:nvPr/>
          </p:nvSpPr>
          <p:spPr>
            <a:xfrm>
              <a:off x="2361758" y="3084830"/>
              <a:ext cx="1256084" cy="307777"/>
            </a:xfrm>
            <a:prstGeom prst="rect">
              <a:avLst/>
            </a:prstGeom>
            <a:noFill/>
          </p:spPr>
          <p:txBody>
            <a:bodyPr wrap="square" rtlCol="0">
              <a:spAutoFit/>
            </a:bodyPr>
            <a:lstStyle/>
            <a:p>
              <a:r>
                <a:rPr lang="en-US" sz="1400" dirty="0">
                  <a:solidFill>
                    <a:schemeClr val="bg1"/>
                  </a:solidFill>
                  <a:latin typeface="Gotham Medium" panose="02000604030000020004" pitchFamily="2" charset="0"/>
                </a:rPr>
                <a:t>$600,000</a:t>
              </a:r>
            </a:p>
          </p:txBody>
        </p:sp>
        <p:sp>
          <p:nvSpPr>
            <p:cNvPr id="5" name="TextBox 4">
              <a:extLst>
                <a:ext uri="{FF2B5EF4-FFF2-40B4-BE49-F238E27FC236}">
                  <a16:creationId xmlns:a16="http://schemas.microsoft.com/office/drawing/2014/main" id="{2D243B70-926C-9991-B38A-E28E7BF62C4B}"/>
                </a:ext>
              </a:extLst>
            </p:cNvPr>
            <p:cNvSpPr txBox="1"/>
            <p:nvPr/>
          </p:nvSpPr>
          <p:spPr>
            <a:xfrm>
              <a:off x="2361758" y="2635380"/>
              <a:ext cx="1256084" cy="307777"/>
            </a:xfrm>
            <a:prstGeom prst="rect">
              <a:avLst/>
            </a:prstGeom>
            <a:noFill/>
          </p:spPr>
          <p:txBody>
            <a:bodyPr wrap="square" rtlCol="0">
              <a:spAutoFit/>
            </a:bodyPr>
            <a:lstStyle/>
            <a:p>
              <a:r>
                <a:rPr lang="en-US" sz="1400" dirty="0">
                  <a:solidFill>
                    <a:schemeClr val="bg1"/>
                  </a:solidFill>
                  <a:latin typeface="Gotham Medium" panose="02000604030000020004" pitchFamily="2" charset="0"/>
                </a:rPr>
                <a:t>$800,000</a:t>
              </a:r>
            </a:p>
          </p:txBody>
        </p:sp>
      </p:grpSp>
    </p:spTree>
    <p:extLst>
      <p:ext uri="{BB962C8B-B14F-4D97-AF65-F5344CB8AC3E}">
        <p14:creationId xmlns:p14="http://schemas.microsoft.com/office/powerpoint/2010/main" val="3059994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a:t>5B Myth</a:t>
            </a:r>
            <a:r>
              <a:rPr lang="en-US" baseline="0"/>
              <a:t> and Reality</a:t>
            </a:r>
            <a:endParaRPr lang="en-US"/>
          </a:p>
        </p:txBody>
      </p:sp>
      <p:sp>
        <p:nvSpPr>
          <p:cNvPr id="6" name="Content Placeholder 5">
            <a:extLst>
              <a:ext uri="{FF2B5EF4-FFF2-40B4-BE49-F238E27FC236}">
                <a16:creationId xmlns:a16="http://schemas.microsoft.com/office/drawing/2014/main" id="{29A343D8-FA32-921D-E704-DEF963C591B6}"/>
              </a:ext>
            </a:extLst>
          </p:cNvPr>
          <p:cNvSpPr>
            <a:spLocks noGrp="1"/>
          </p:cNvSpPr>
          <p:nvPr>
            <p:ph idx="1"/>
          </p:nvPr>
        </p:nvSpPr>
        <p:spPr>
          <a:xfrm>
            <a:off x="1492451" y="1273531"/>
            <a:ext cx="9199178" cy="348006"/>
          </a:xfrm>
        </p:spPr>
        <p:txBody>
          <a:bodyPr>
            <a:normAutofit lnSpcReduction="10000"/>
          </a:bodyPr>
          <a:lstStyle/>
          <a:p>
            <a:pPr marL="0" indent="0" algn="ctr">
              <a:buNone/>
            </a:pPr>
            <a:r>
              <a:rPr lang="en-US"/>
              <a:t>Divide your budget to allow for needs, wants and savings.</a:t>
            </a:r>
          </a:p>
        </p:txBody>
      </p:sp>
      <p:sp>
        <p:nvSpPr>
          <p:cNvPr id="7" name="Title 28">
            <a:extLst>
              <a:ext uri="{FF2B5EF4-FFF2-40B4-BE49-F238E27FC236}">
                <a16:creationId xmlns:a16="http://schemas.microsoft.com/office/drawing/2014/main" id="{6568D97C-F326-796C-939F-5878DB2940F1}"/>
              </a:ext>
            </a:extLst>
          </p:cNvPr>
          <p:cNvSpPr txBox="1">
            <a:spLocks/>
          </p:cNvSpPr>
          <p:nvPr/>
        </p:nvSpPr>
        <p:spPr>
          <a:xfrm>
            <a:off x="1492451" y="391786"/>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r>
              <a:rPr lang="en-US" sz="4800"/>
              <a:t>The 50/30/20 Rule</a:t>
            </a:r>
          </a:p>
        </p:txBody>
      </p:sp>
      <p:graphicFrame>
        <p:nvGraphicFramePr>
          <p:cNvPr id="8" name="Chart 7">
            <a:extLst>
              <a:ext uri="{FF2B5EF4-FFF2-40B4-BE49-F238E27FC236}">
                <a16:creationId xmlns:a16="http://schemas.microsoft.com/office/drawing/2014/main" id="{07285F76-81B2-7582-A0F4-FF7967F289EA}"/>
              </a:ext>
            </a:extLst>
          </p:cNvPr>
          <p:cNvGraphicFramePr/>
          <p:nvPr>
            <p:extLst>
              <p:ext uri="{D42A27DB-BD31-4B8C-83A1-F6EECF244321}">
                <p14:modId xmlns:p14="http://schemas.microsoft.com/office/powerpoint/2010/main" val="2303813899"/>
              </p:ext>
            </p:extLst>
          </p:nvPr>
        </p:nvGraphicFramePr>
        <p:xfrm>
          <a:off x="2702183" y="1706880"/>
          <a:ext cx="6758432" cy="4516797"/>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1">
            <a:extLst>
              <a:ext uri="{FF2B5EF4-FFF2-40B4-BE49-F238E27FC236}">
                <a16:creationId xmlns:a16="http://schemas.microsoft.com/office/drawing/2014/main" id="{A3E01025-7A55-4207-D6E9-D7C7DE6C21EE}"/>
              </a:ext>
            </a:extLst>
          </p:cNvPr>
          <p:cNvSpPr txBox="1">
            <a:spLocks/>
          </p:cNvSpPr>
          <p:nvPr/>
        </p:nvSpPr>
        <p:spPr>
          <a:xfrm>
            <a:off x="2267685" y="2071968"/>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a:solidFill>
                  <a:schemeClr val="accent2">
                    <a:lumMod val="75000"/>
                  </a:schemeClr>
                </a:solidFill>
              </a:rPr>
              <a:t>20%</a:t>
            </a:r>
          </a:p>
        </p:txBody>
      </p:sp>
      <p:sp>
        <p:nvSpPr>
          <p:cNvPr id="10" name="Content Placeholder 5">
            <a:extLst>
              <a:ext uri="{FF2B5EF4-FFF2-40B4-BE49-F238E27FC236}">
                <a16:creationId xmlns:a16="http://schemas.microsoft.com/office/drawing/2014/main" id="{9574EA2E-8030-5A24-4B24-E3BA183E9906}"/>
              </a:ext>
            </a:extLst>
          </p:cNvPr>
          <p:cNvSpPr txBox="1">
            <a:spLocks/>
          </p:cNvSpPr>
          <p:nvPr/>
        </p:nvSpPr>
        <p:spPr>
          <a:xfrm>
            <a:off x="2267683" y="2644208"/>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Savings</a:t>
            </a:r>
            <a:br>
              <a:rPr lang="en-US" sz="1400" b="1"/>
            </a:br>
            <a:r>
              <a:rPr lang="en-US" sz="1400" b="1"/>
              <a:t>examples:</a:t>
            </a:r>
            <a:br>
              <a:rPr lang="en-US" sz="1400"/>
            </a:br>
            <a:r>
              <a:rPr lang="en-US" sz="1400"/>
              <a:t>Emergency fund</a:t>
            </a:r>
            <a:br>
              <a:rPr lang="en-US" sz="1400"/>
            </a:br>
            <a:r>
              <a:rPr lang="en-US" sz="1400"/>
              <a:t>Retirement</a:t>
            </a:r>
          </a:p>
        </p:txBody>
      </p:sp>
      <p:sp>
        <p:nvSpPr>
          <p:cNvPr id="11" name="Title 11">
            <a:extLst>
              <a:ext uri="{FF2B5EF4-FFF2-40B4-BE49-F238E27FC236}">
                <a16:creationId xmlns:a16="http://schemas.microsoft.com/office/drawing/2014/main" id="{4D5EF5CD-1DDD-649B-E064-68FA3D1424DD}"/>
              </a:ext>
            </a:extLst>
          </p:cNvPr>
          <p:cNvSpPr txBox="1">
            <a:spLocks/>
          </p:cNvSpPr>
          <p:nvPr/>
        </p:nvSpPr>
        <p:spPr>
          <a:xfrm>
            <a:off x="2267685" y="4016593"/>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a:solidFill>
                  <a:schemeClr val="tx2"/>
                </a:solidFill>
              </a:rPr>
              <a:t>30%</a:t>
            </a:r>
          </a:p>
        </p:txBody>
      </p:sp>
      <p:sp>
        <p:nvSpPr>
          <p:cNvPr id="12" name="Content Placeholder 5">
            <a:extLst>
              <a:ext uri="{FF2B5EF4-FFF2-40B4-BE49-F238E27FC236}">
                <a16:creationId xmlns:a16="http://schemas.microsoft.com/office/drawing/2014/main" id="{5F35EA55-E1C8-62CD-8017-8406239790F3}"/>
              </a:ext>
            </a:extLst>
          </p:cNvPr>
          <p:cNvSpPr txBox="1">
            <a:spLocks/>
          </p:cNvSpPr>
          <p:nvPr/>
        </p:nvSpPr>
        <p:spPr>
          <a:xfrm>
            <a:off x="2267683" y="4588834"/>
            <a:ext cx="1619706" cy="1230076"/>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Wants</a:t>
            </a:r>
            <a:br>
              <a:rPr lang="en-US" sz="1400" b="1"/>
            </a:br>
            <a:r>
              <a:rPr lang="en-US" sz="1400" b="1"/>
              <a:t>examples:</a:t>
            </a:r>
            <a:br>
              <a:rPr lang="en-US" sz="1400"/>
            </a:br>
            <a:r>
              <a:rPr lang="en-US" sz="1400"/>
              <a:t>Entertainment</a:t>
            </a:r>
            <a:br>
              <a:rPr lang="en-US" sz="1400"/>
            </a:br>
            <a:r>
              <a:rPr lang="en-US" sz="1400"/>
              <a:t>Vacation</a:t>
            </a:r>
          </a:p>
        </p:txBody>
      </p:sp>
      <p:sp>
        <p:nvSpPr>
          <p:cNvPr id="13" name="Title 11">
            <a:extLst>
              <a:ext uri="{FF2B5EF4-FFF2-40B4-BE49-F238E27FC236}">
                <a16:creationId xmlns:a16="http://schemas.microsoft.com/office/drawing/2014/main" id="{8E8A1253-F0FA-CB04-E89D-F473E646B1FF}"/>
              </a:ext>
            </a:extLst>
          </p:cNvPr>
          <p:cNvSpPr txBox="1">
            <a:spLocks/>
          </p:cNvSpPr>
          <p:nvPr/>
        </p:nvSpPr>
        <p:spPr>
          <a:xfrm>
            <a:off x="8333813" y="3261059"/>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a:solidFill>
                  <a:schemeClr val="tx1"/>
                </a:solidFill>
              </a:rPr>
              <a:t>50%</a:t>
            </a:r>
          </a:p>
        </p:txBody>
      </p:sp>
      <p:sp>
        <p:nvSpPr>
          <p:cNvPr id="14" name="Content Placeholder 5">
            <a:extLst>
              <a:ext uri="{FF2B5EF4-FFF2-40B4-BE49-F238E27FC236}">
                <a16:creationId xmlns:a16="http://schemas.microsoft.com/office/drawing/2014/main" id="{D436A165-1A5B-661E-900F-C4D64B656348}"/>
              </a:ext>
            </a:extLst>
          </p:cNvPr>
          <p:cNvSpPr txBox="1">
            <a:spLocks/>
          </p:cNvSpPr>
          <p:nvPr/>
        </p:nvSpPr>
        <p:spPr>
          <a:xfrm>
            <a:off x="8333811" y="3833299"/>
            <a:ext cx="1619706" cy="1230075"/>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Needs</a:t>
            </a:r>
            <a:br>
              <a:rPr lang="en-US" sz="1400" b="1"/>
            </a:br>
            <a:r>
              <a:rPr lang="en-US" sz="1400" b="1"/>
              <a:t>examples:</a:t>
            </a:r>
            <a:br>
              <a:rPr lang="en-US" sz="1400"/>
            </a:br>
            <a:r>
              <a:rPr lang="en-US" sz="1400"/>
              <a:t>Housing</a:t>
            </a:r>
            <a:br>
              <a:rPr lang="en-US" sz="1400"/>
            </a:br>
            <a:r>
              <a:rPr lang="en-US" sz="1400"/>
              <a:t>Food</a:t>
            </a:r>
          </a:p>
        </p:txBody>
      </p:sp>
    </p:spTree>
    <p:extLst>
      <p:ext uri="{BB962C8B-B14F-4D97-AF65-F5344CB8AC3E}">
        <p14:creationId xmlns:p14="http://schemas.microsoft.com/office/powerpoint/2010/main" val="3113046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3D770-5796-8469-3B00-A107ED8A3E08}"/>
              </a:ext>
            </a:extLst>
          </p:cNvPr>
          <p:cNvSpPr txBox="1"/>
          <p:nvPr/>
        </p:nvSpPr>
        <p:spPr>
          <a:xfrm>
            <a:off x="6114011" y="1875734"/>
            <a:ext cx="5419520" cy="276999"/>
          </a:xfrm>
          <a:prstGeom prst="rect">
            <a:avLst/>
          </a:prstGeom>
          <a:noFill/>
          <a:ln>
            <a:noFill/>
          </a:ln>
        </p:spPr>
        <p:txBody>
          <a:bodyPr wrap="square" lIns="0" tIns="0" rIns="0" bIns="0" rtlCol="0" anchor="t" anchorCtr="0">
            <a:spAutoFit/>
          </a:bodyPr>
          <a:lstStyle/>
          <a:p>
            <a:r>
              <a:rPr lang="en-US" b="1" dirty="0">
                <a:solidFill>
                  <a:srgbClr val="6ECFB2"/>
                </a:solidFill>
                <a:latin typeface="Arial" charset="0"/>
                <a:ea typeface="Arial" charset="0"/>
                <a:cs typeface="Arial" charset="0"/>
                <a:sym typeface="Calibri"/>
              </a:rPr>
              <a:t>Use My Interactive Retirement </a:t>
            </a:r>
            <a:r>
              <a:rPr lang="en-US" b="1" dirty="0" err="1">
                <a:solidFill>
                  <a:srgbClr val="6ECFB2"/>
                </a:solidFill>
                <a:latin typeface="Arial" charset="0"/>
                <a:ea typeface="Arial" charset="0"/>
                <a:cs typeface="Arial" charset="0"/>
                <a:sym typeface="Calibri"/>
              </a:rPr>
              <a:t>Planner</a:t>
            </a:r>
            <a:r>
              <a:rPr lang="en-US" b="1" baseline="30000" dirty="0" err="1">
                <a:solidFill>
                  <a:srgbClr val="6ECFB2"/>
                </a:solidFill>
                <a:latin typeface="Arial" charset="0"/>
                <a:ea typeface="Arial" charset="0"/>
                <a:cs typeface="Arial" charset="0"/>
                <a:sym typeface="Calibri"/>
              </a:rPr>
              <a:t>SM</a:t>
            </a:r>
            <a:endParaRPr lang="en-US" b="1" dirty="0">
              <a:solidFill>
                <a:srgbClr val="6ECFB2"/>
              </a:solidFill>
              <a:latin typeface="Arial" charset="0"/>
              <a:ea typeface="Arial" charset="0"/>
              <a:cs typeface="Arial" charset="0"/>
              <a:sym typeface="Calibri"/>
            </a:endParaRPr>
          </a:p>
        </p:txBody>
      </p:sp>
      <p:sp>
        <p:nvSpPr>
          <p:cNvPr id="5" name="TextBox 4">
            <a:extLst>
              <a:ext uri="{FF2B5EF4-FFF2-40B4-BE49-F238E27FC236}">
                <a16:creationId xmlns:a16="http://schemas.microsoft.com/office/drawing/2014/main" id="{73DAE9D5-1625-44FF-9839-4BCC77EBECDF}"/>
              </a:ext>
            </a:extLst>
          </p:cNvPr>
          <p:cNvSpPr txBox="1"/>
          <p:nvPr/>
        </p:nvSpPr>
        <p:spPr>
          <a:xfrm>
            <a:off x="6114011" y="2886651"/>
            <a:ext cx="5208101" cy="276999"/>
          </a:xfrm>
          <a:prstGeom prst="rect">
            <a:avLst/>
          </a:prstGeom>
          <a:noFill/>
          <a:ln>
            <a:noFill/>
          </a:ln>
        </p:spPr>
        <p:txBody>
          <a:bodyPr wrap="square" lIns="0" tIns="0" rIns="0" bIns="0" rtlCol="0" anchor="t" anchorCtr="0">
            <a:spAutoFit/>
          </a:bodyPr>
          <a:lstStyle/>
          <a:p>
            <a:r>
              <a:rPr lang="en-US" b="1" dirty="0">
                <a:solidFill>
                  <a:srgbClr val="6ECFB2"/>
                </a:solidFill>
                <a:latin typeface="Arial" panose="020B0604020202020204" pitchFamily="34" charset="0"/>
                <a:cs typeface="Arial" panose="020B0604020202020204" pitchFamily="34" charset="0"/>
              </a:rPr>
              <a:t>Use My Health Care Estimator</a:t>
            </a:r>
            <a:r>
              <a:rPr lang="en-US" b="1" baseline="30000" dirty="0">
                <a:solidFill>
                  <a:srgbClr val="6ECFB2"/>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D8DE49A0-F712-E113-2695-3FD34DA53064}"/>
              </a:ext>
            </a:extLst>
          </p:cNvPr>
          <p:cNvSpPr txBox="1"/>
          <p:nvPr/>
        </p:nvSpPr>
        <p:spPr>
          <a:xfrm>
            <a:off x="6114011" y="4872026"/>
            <a:ext cx="5545995" cy="553998"/>
          </a:xfrm>
          <a:prstGeom prst="rect">
            <a:avLst/>
          </a:prstGeom>
          <a:noFill/>
          <a:ln>
            <a:noFill/>
          </a:ln>
        </p:spPr>
        <p:txBody>
          <a:bodyPr wrap="square" lIns="0" tIns="0" rIns="0" bIns="0" rtlCol="0" anchor="t" anchorCtr="0">
            <a:spAutoFit/>
          </a:bodyPr>
          <a:lstStyle/>
          <a:p>
            <a:pPr marL="0" lvl="2" indent="-336550">
              <a:spcAft>
                <a:spcPts val="1800"/>
              </a:spcAft>
              <a:buClr>
                <a:srgbClr val="DEA515"/>
              </a:buClr>
              <a:buSzPct val="101851"/>
            </a:pPr>
            <a:r>
              <a:rPr lang="en-US" b="1" dirty="0">
                <a:solidFill>
                  <a:srgbClr val="6ECFB2"/>
                </a:solidFill>
                <a:latin typeface="Arial" charset="0"/>
                <a:ea typeface="Arial" charset="0"/>
                <a:cs typeface="Arial" charset="0"/>
                <a:sym typeface="Calibri"/>
              </a:rPr>
              <a:t>Sign up for advanced “Women and Retirement” webinar at </a:t>
            </a:r>
            <a:r>
              <a:rPr lang="en-US" b="1" u="sng" dirty="0">
                <a:solidFill>
                  <a:srgbClr val="6ECFB2"/>
                </a:solidFill>
                <a:latin typeface="Arial" charset="0"/>
                <a:ea typeface="Arial" charset="0"/>
                <a:cs typeface="Arial" charset="0"/>
                <a:sym typeface="Calibri"/>
              </a:rPr>
              <a:t>NRSforU.com/webinars</a:t>
            </a:r>
          </a:p>
        </p:txBody>
      </p:sp>
      <p:sp>
        <p:nvSpPr>
          <p:cNvPr id="12" name="Title 11">
            <a:extLst>
              <a:ext uri="{FF2B5EF4-FFF2-40B4-BE49-F238E27FC236}">
                <a16:creationId xmlns:a16="http://schemas.microsoft.com/office/drawing/2014/main" id="{C26C751F-BBEE-7873-14CE-8C1951A0CF47}"/>
              </a:ext>
            </a:extLst>
          </p:cNvPr>
          <p:cNvSpPr>
            <a:spLocks noGrp="1"/>
          </p:cNvSpPr>
          <p:nvPr>
            <p:ph type="title"/>
          </p:nvPr>
        </p:nvSpPr>
        <p:spPr>
          <a:xfrm>
            <a:off x="1492450" y="648013"/>
            <a:ext cx="9199178" cy="595493"/>
          </a:xfrm>
        </p:spPr>
        <p:txBody>
          <a:bodyPr>
            <a:noAutofit/>
          </a:bodyPr>
          <a:lstStyle/>
          <a:p>
            <a:r>
              <a:rPr lang="en-US" sz="4800" dirty="0">
                <a:latin typeface="Georgia" panose="02040502050405020303" pitchFamily="18" charset="0"/>
              </a:rPr>
              <a:t>Take action</a:t>
            </a:r>
          </a:p>
        </p:txBody>
      </p:sp>
      <p:pic>
        <p:nvPicPr>
          <p:cNvPr id="15" name="Graphic 14">
            <a:extLst>
              <a:ext uri="{FF2B5EF4-FFF2-40B4-BE49-F238E27FC236}">
                <a16:creationId xmlns:a16="http://schemas.microsoft.com/office/drawing/2014/main" id="{BA2CB125-2390-3A8C-B718-B3068C0A9E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7129" y="4833322"/>
            <a:ext cx="687498" cy="687498"/>
          </a:xfrm>
          <a:prstGeom prst="rect">
            <a:avLst/>
          </a:prstGeom>
        </p:spPr>
      </p:pic>
      <p:pic>
        <p:nvPicPr>
          <p:cNvPr id="18" name="Picture 17">
            <a:extLst>
              <a:ext uri="{FF2B5EF4-FFF2-40B4-BE49-F238E27FC236}">
                <a16:creationId xmlns:a16="http://schemas.microsoft.com/office/drawing/2014/main" id="{00D612F7-268B-A4CD-FD28-565B433EE999}"/>
              </a:ext>
            </a:extLst>
          </p:cNvPr>
          <p:cNvPicPr>
            <a:picLocks noChangeAspect="1"/>
          </p:cNvPicPr>
          <p:nvPr/>
        </p:nvPicPr>
        <p:blipFill>
          <a:blip r:embed="rId4"/>
          <a:stretch>
            <a:fillRect/>
          </a:stretch>
        </p:blipFill>
        <p:spPr>
          <a:xfrm>
            <a:off x="738260" y="1740356"/>
            <a:ext cx="3820487" cy="3095912"/>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31F0F3AF-C600-0853-C155-9A7CFA09DC04}"/>
              </a:ext>
            </a:extLst>
          </p:cNvPr>
          <p:cNvSpPr txBox="1"/>
          <p:nvPr/>
        </p:nvSpPr>
        <p:spPr>
          <a:xfrm>
            <a:off x="1570974" y="5865113"/>
            <a:ext cx="9905405" cy="461665"/>
          </a:xfrm>
          <a:prstGeom prst="rect">
            <a:avLst/>
          </a:prstGeom>
          <a:noFill/>
        </p:spPr>
        <p:txBody>
          <a:bodyPr wrap="square" rtlCol="0">
            <a:spAutoFit/>
          </a:bodyPr>
          <a:lstStyle/>
          <a:p>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Personal Retirement Consultants are registered representatives of Nationwide Securities LLC, member FINRA, SIPC, Columbus, Ohio. DBA Nationwide Advisory Services LLC in AR, CA, FL, NY, TX and WY. Securities and Investment Advisory Services offered through Nationwide Securities LLC, member FINRA, SIPC and a Registered Investment Advisor, Columbus, Ohio. DBA Nationwide Advisory Services LLC in AR, CA, FL, NY, TX and WY. Representative of Nationwide Life Insurance Company, affiliated companies and other companies.</a:t>
            </a:r>
          </a:p>
        </p:txBody>
      </p:sp>
      <p:sp>
        <p:nvSpPr>
          <p:cNvPr id="20" name="TextBox 19">
            <a:extLst>
              <a:ext uri="{FF2B5EF4-FFF2-40B4-BE49-F238E27FC236}">
                <a16:creationId xmlns:a16="http://schemas.microsoft.com/office/drawing/2014/main" id="{8453E2B0-0A8D-624C-2F62-56445B979EE7}"/>
              </a:ext>
            </a:extLst>
          </p:cNvPr>
          <p:cNvSpPr txBox="1"/>
          <p:nvPr/>
        </p:nvSpPr>
        <p:spPr>
          <a:xfrm>
            <a:off x="738260" y="4967495"/>
            <a:ext cx="3820487" cy="523220"/>
          </a:xfrm>
          <a:prstGeom prst="rect">
            <a:avLst/>
          </a:prstGeom>
          <a:noFill/>
        </p:spPr>
        <p:txBody>
          <a:bodyPr wrap="square" rtlCol="0">
            <a:spAutoFit/>
          </a:bodyPr>
          <a:lstStyle/>
          <a:p>
            <a:r>
              <a:rPr lang="en-US" sz="1400" b="1" dirty="0">
                <a:solidFill>
                  <a:srgbClr val="6ECFB2"/>
                </a:solidFill>
              </a:rPr>
              <a:t>My Interactive Retirement Planner</a:t>
            </a:r>
            <a:r>
              <a:rPr lang="en-US" sz="1400" b="1" baseline="30000" dirty="0">
                <a:solidFill>
                  <a:srgbClr val="6ECFB2"/>
                </a:solidFill>
                <a:latin typeface="Arial" charset="0"/>
                <a:ea typeface="Arial" charset="0"/>
                <a:cs typeface="Arial" charset="0"/>
                <a:sym typeface="Calibri"/>
              </a:rPr>
              <a:t>SM</a:t>
            </a:r>
            <a:endParaRPr lang="en-US" sz="1400" b="1" dirty="0">
              <a:solidFill>
                <a:srgbClr val="6ECFB2"/>
              </a:solidFill>
            </a:endParaRPr>
          </a:p>
          <a:p>
            <a:r>
              <a:rPr lang="en-US" sz="1400" b="1" dirty="0">
                <a:solidFill>
                  <a:srgbClr val="6ECFB2"/>
                </a:solidFill>
              </a:rPr>
              <a:t>Detailed Income View</a:t>
            </a:r>
          </a:p>
        </p:txBody>
      </p:sp>
      <p:cxnSp>
        <p:nvCxnSpPr>
          <p:cNvPr id="21" name="Straight Connector 20">
            <a:extLst>
              <a:ext uri="{FF2B5EF4-FFF2-40B4-BE49-F238E27FC236}">
                <a16:creationId xmlns:a16="http://schemas.microsoft.com/office/drawing/2014/main" id="{1109B1EC-FB78-7393-A9D8-F5A2D173F4FE}"/>
              </a:ext>
              <a:ext uri="{C183D7F6-B498-43B3-948B-1728B52AA6E4}">
                <adec:decorative xmlns:adec="http://schemas.microsoft.com/office/drawing/2017/decorative" val="1"/>
              </a:ext>
            </a:extLst>
          </p:cNvPr>
          <p:cNvCxnSpPr>
            <a:cxnSpLocks/>
          </p:cNvCxnSpPr>
          <p:nvPr/>
        </p:nvCxnSpPr>
        <p:spPr>
          <a:xfrm>
            <a:off x="5058427" y="2484470"/>
            <a:ext cx="654442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95268FA-C6FD-FE07-8AB5-4E96E805DC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9958" y="1646163"/>
            <a:ext cx="704881" cy="704881"/>
          </a:xfrm>
          <a:prstGeom prst="rect">
            <a:avLst/>
          </a:prstGeom>
        </p:spPr>
      </p:pic>
      <p:cxnSp>
        <p:nvCxnSpPr>
          <p:cNvPr id="7" name="Straight Connector 6">
            <a:extLst>
              <a:ext uri="{FF2B5EF4-FFF2-40B4-BE49-F238E27FC236}">
                <a16:creationId xmlns:a16="http://schemas.microsoft.com/office/drawing/2014/main" id="{25CFDE84-5C50-BAC8-8939-274587A33A58}"/>
              </a:ext>
              <a:ext uri="{C183D7F6-B498-43B3-948B-1728B52AA6E4}">
                <adec:decorative xmlns:adec="http://schemas.microsoft.com/office/drawing/2017/decorative" val="1"/>
              </a:ext>
            </a:extLst>
          </p:cNvPr>
          <p:cNvCxnSpPr>
            <a:cxnSpLocks/>
          </p:cNvCxnSpPr>
          <p:nvPr/>
        </p:nvCxnSpPr>
        <p:spPr>
          <a:xfrm>
            <a:off x="5058427" y="3556027"/>
            <a:ext cx="654442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76E2E7-04F0-5A56-6B59-E0F4C3F85A7C}"/>
              </a:ext>
            </a:extLst>
          </p:cNvPr>
          <p:cNvSpPr txBox="1"/>
          <p:nvPr/>
        </p:nvSpPr>
        <p:spPr>
          <a:xfrm>
            <a:off x="6114011" y="3958208"/>
            <a:ext cx="5208101" cy="276999"/>
          </a:xfrm>
          <a:prstGeom prst="rect">
            <a:avLst/>
          </a:prstGeom>
          <a:noFill/>
          <a:ln>
            <a:noFill/>
          </a:ln>
        </p:spPr>
        <p:txBody>
          <a:bodyPr wrap="square" lIns="0" tIns="0" rIns="0" bIns="0" rtlCol="0" anchor="t" anchorCtr="0">
            <a:spAutoFit/>
          </a:bodyPr>
          <a:lstStyle/>
          <a:p>
            <a:r>
              <a:rPr lang="en-US" b="1" dirty="0">
                <a:solidFill>
                  <a:srgbClr val="6ECFB2"/>
                </a:solidFill>
                <a:latin typeface="Arial" panose="020B0604020202020204" pitchFamily="34" charset="0"/>
                <a:cs typeface="Arial" panose="020B0604020202020204" pitchFamily="34" charset="0"/>
              </a:rPr>
              <a:t>Work with a Retirement Specialist</a:t>
            </a:r>
          </a:p>
        </p:txBody>
      </p:sp>
      <p:pic>
        <p:nvPicPr>
          <p:cNvPr id="16" name="Picture 15">
            <a:extLst>
              <a:ext uri="{FF2B5EF4-FFF2-40B4-BE49-F238E27FC236}">
                <a16:creationId xmlns:a16="http://schemas.microsoft.com/office/drawing/2014/main" id="{720185BB-87C4-5558-9E4E-B675D9745BF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15580" y="3689454"/>
            <a:ext cx="804702" cy="804702"/>
          </a:xfrm>
          <a:prstGeom prst="rect">
            <a:avLst/>
          </a:prstGeom>
        </p:spPr>
      </p:pic>
      <p:cxnSp>
        <p:nvCxnSpPr>
          <p:cNvPr id="17" name="Straight Connector 16">
            <a:extLst>
              <a:ext uri="{FF2B5EF4-FFF2-40B4-BE49-F238E27FC236}">
                <a16:creationId xmlns:a16="http://schemas.microsoft.com/office/drawing/2014/main" id="{AF2BE1E4-257F-7D96-C46D-0F755ED2A9B8}"/>
              </a:ext>
              <a:ext uri="{C183D7F6-B498-43B3-948B-1728B52AA6E4}">
                <adec:decorative xmlns:adec="http://schemas.microsoft.com/office/drawing/2017/decorative" val="1"/>
              </a:ext>
            </a:extLst>
          </p:cNvPr>
          <p:cNvCxnSpPr>
            <a:cxnSpLocks/>
          </p:cNvCxnSpPr>
          <p:nvPr/>
        </p:nvCxnSpPr>
        <p:spPr>
          <a:xfrm>
            <a:off x="5058427" y="4627584"/>
            <a:ext cx="654442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9B50B3B-F9D7-B968-C7CA-37E70EF3C5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54289" y="2704307"/>
            <a:ext cx="670550" cy="670550"/>
          </a:xfrm>
          <a:prstGeom prst="rect">
            <a:avLst/>
          </a:prstGeom>
        </p:spPr>
      </p:pic>
    </p:spTree>
    <p:extLst>
      <p:ext uri="{BB962C8B-B14F-4D97-AF65-F5344CB8AC3E}">
        <p14:creationId xmlns:p14="http://schemas.microsoft.com/office/powerpoint/2010/main" val="298805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171D315-5C6C-78E6-FE78-90E83AC74521}"/>
              </a:ext>
              <a:ext uri="{C183D7F6-B498-43B3-948B-1728B52AA6E4}">
                <adec:decorative xmlns:adec="http://schemas.microsoft.com/office/drawing/2017/decorative" val="1"/>
              </a:ext>
            </a:extLst>
          </p:cNvPr>
          <p:cNvCxnSpPr>
            <a:cxnSpLocks/>
          </p:cNvCxnSpPr>
          <p:nvPr/>
        </p:nvCxnSpPr>
        <p:spPr>
          <a:xfrm>
            <a:off x="3133370"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9D2BCA-E7A3-C4B5-7C38-E9CFD3F07C53}"/>
              </a:ext>
              <a:ext uri="{C183D7F6-B498-43B3-948B-1728B52AA6E4}">
                <adec:decorative xmlns:adec="http://schemas.microsoft.com/office/drawing/2017/decorative" val="1"/>
              </a:ext>
            </a:extLst>
          </p:cNvPr>
          <p:cNvCxnSpPr>
            <a:cxnSpLocks/>
          </p:cNvCxnSpPr>
          <p:nvPr/>
        </p:nvCxnSpPr>
        <p:spPr>
          <a:xfrm>
            <a:off x="5976952"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B51EBF-D71E-E05C-8028-DF4737432BAF}"/>
              </a:ext>
            </a:extLst>
          </p:cNvPr>
          <p:cNvSpPr txBox="1"/>
          <p:nvPr/>
        </p:nvSpPr>
        <p:spPr>
          <a:xfrm>
            <a:off x="6510031" y="3613954"/>
            <a:ext cx="1840936" cy="923330"/>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000" b="1" dirty="0">
                <a:solidFill>
                  <a:srgbClr val="6ECFB2"/>
                </a:solidFill>
                <a:latin typeface="Arial" charset="0"/>
                <a:ea typeface="Arial" charset="0"/>
                <a:cs typeface="Arial" charset="0"/>
                <a:sym typeface="Calibri"/>
              </a:rPr>
              <a:t>Meet with </a:t>
            </a:r>
            <a:br>
              <a:rPr lang="en-US" sz="2000" b="1" dirty="0">
                <a:solidFill>
                  <a:srgbClr val="6ECFB2"/>
                </a:solidFill>
                <a:latin typeface="Arial" charset="0"/>
                <a:ea typeface="Arial" charset="0"/>
                <a:cs typeface="Arial" charset="0"/>
                <a:sym typeface="Calibri"/>
              </a:rPr>
            </a:br>
            <a:r>
              <a:rPr lang="en-US" sz="2000" b="1" dirty="0">
                <a:solidFill>
                  <a:srgbClr val="6ECFB2"/>
                </a:solidFill>
                <a:latin typeface="Arial" charset="0"/>
                <a:ea typeface="Arial" charset="0"/>
                <a:cs typeface="Arial" charset="0"/>
                <a:sym typeface="Calibri"/>
              </a:rPr>
              <a:t>your Financial Professional</a:t>
            </a:r>
            <a:endParaRPr lang="en-US" sz="2000" b="1" u="sng" dirty="0">
              <a:solidFill>
                <a:srgbClr val="6ECFB2"/>
              </a:solidFill>
              <a:latin typeface="Arial" charset="0"/>
              <a:ea typeface="Arial" charset="0"/>
              <a:cs typeface="Arial" charset="0"/>
              <a:sym typeface="Calibri"/>
            </a:endParaRPr>
          </a:p>
        </p:txBody>
      </p:sp>
      <p:sp>
        <p:nvSpPr>
          <p:cNvPr id="50" name="TextBox 49">
            <a:extLst>
              <a:ext uri="{FF2B5EF4-FFF2-40B4-BE49-F238E27FC236}">
                <a16:creationId xmlns:a16="http://schemas.microsoft.com/office/drawing/2014/main" id="{953936CA-FB32-73BA-BB68-14AFB2D9F2CA}"/>
              </a:ext>
            </a:extLst>
          </p:cNvPr>
          <p:cNvSpPr txBox="1"/>
          <p:nvPr/>
        </p:nvSpPr>
        <p:spPr>
          <a:xfrm>
            <a:off x="9016280" y="3613954"/>
            <a:ext cx="2635668" cy="1231106"/>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000" b="1" dirty="0">
                <a:solidFill>
                  <a:srgbClr val="6ECFB2"/>
                </a:solidFill>
                <a:latin typeface="Arial" charset="0"/>
                <a:ea typeface="Arial" charset="0"/>
                <a:cs typeface="Arial" charset="0"/>
                <a:sym typeface="Calibri"/>
              </a:rPr>
              <a:t>Sign up for “Women and Retirement” at </a:t>
            </a:r>
            <a:br>
              <a:rPr lang="en-US" sz="2000" b="1" dirty="0">
                <a:solidFill>
                  <a:srgbClr val="6ECFB2"/>
                </a:solidFill>
                <a:latin typeface="Arial" charset="0"/>
                <a:ea typeface="Arial" charset="0"/>
                <a:cs typeface="Arial" charset="0"/>
                <a:sym typeface="Calibri"/>
              </a:rPr>
            </a:br>
            <a:r>
              <a:rPr lang="en-US" sz="2000" b="1" dirty="0" err="1">
                <a:solidFill>
                  <a:srgbClr val="6ECFB2"/>
                </a:solidFill>
                <a:latin typeface="Arial" charset="0"/>
                <a:ea typeface="Arial" charset="0"/>
                <a:cs typeface="Arial" charset="0"/>
                <a:sym typeface="Calibri"/>
              </a:rPr>
              <a:t>nationwide.com</a:t>
            </a:r>
            <a:r>
              <a:rPr lang="en-US" sz="2000" b="1" dirty="0">
                <a:solidFill>
                  <a:srgbClr val="6ECFB2"/>
                </a:solidFill>
                <a:latin typeface="Arial" charset="0"/>
                <a:ea typeface="Arial" charset="0"/>
                <a:cs typeface="Arial" charset="0"/>
                <a:sym typeface="Calibri"/>
              </a:rPr>
              <a:t>/</a:t>
            </a:r>
            <a:br>
              <a:rPr lang="en-US" sz="2000" b="1" dirty="0">
                <a:solidFill>
                  <a:srgbClr val="6ECFB2"/>
                </a:solidFill>
                <a:latin typeface="Arial" charset="0"/>
                <a:ea typeface="Arial" charset="0"/>
                <a:cs typeface="Arial" charset="0"/>
                <a:sym typeface="Calibri"/>
              </a:rPr>
            </a:br>
            <a:r>
              <a:rPr lang="en-US" sz="2000" b="1" dirty="0" err="1">
                <a:solidFill>
                  <a:srgbClr val="6ECFB2"/>
                </a:solidFill>
                <a:latin typeface="Arial" charset="0"/>
                <a:ea typeface="Arial" charset="0"/>
                <a:cs typeface="Arial" charset="0"/>
                <a:sym typeface="Calibri"/>
              </a:rPr>
              <a:t>myretirement</a:t>
            </a:r>
            <a:endParaRPr lang="en-US" sz="2000" b="1" dirty="0">
              <a:solidFill>
                <a:srgbClr val="6ECFB2"/>
              </a:solidFill>
              <a:latin typeface="Arial" charset="0"/>
              <a:ea typeface="Arial" charset="0"/>
              <a:cs typeface="Arial" charset="0"/>
              <a:sym typeface="Calibri"/>
            </a:endParaRPr>
          </a:p>
        </p:txBody>
      </p:sp>
      <p:sp>
        <p:nvSpPr>
          <p:cNvPr id="51" name="Title 11">
            <a:extLst>
              <a:ext uri="{FF2B5EF4-FFF2-40B4-BE49-F238E27FC236}">
                <a16:creationId xmlns:a16="http://schemas.microsoft.com/office/drawing/2014/main" id="{D8A20400-EB5E-D5AD-11F0-A6C247B7856E}"/>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sp>
        <p:nvSpPr>
          <p:cNvPr id="53" name="TextBox 52">
            <a:extLst>
              <a:ext uri="{FF2B5EF4-FFF2-40B4-BE49-F238E27FC236}">
                <a16:creationId xmlns:a16="http://schemas.microsoft.com/office/drawing/2014/main" id="{75F57AC7-7DD0-3623-8C1A-4EFEFA87003A}"/>
              </a:ext>
            </a:extLst>
          </p:cNvPr>
          <p:cNvSpPr txBox="1"/>
          <p:nvPr/>
        </p:nvSpPr>
        <p:spPr>
          <a:xfrm>
            <a:off x="3342285" y="3613954"/>
            <a:ext cx="2419980" cy="923330"/>
          </a:xfrm>
          <a:prstGeom prst="rect">
            <a:avLst/>
          </a:prstGeom>
          <a:noFill/>
          <a:ln>
            <a:noFill/>
          </a:ln>
        </p:spPr>
        <p:txBody>
          <a:bodyPr wrap="square" lIns="0" tIns="0" rIns="0" bIns="0" rtlCol="0" anchor="t" anchorCtr="0">
            <a:spAutoFit/>
          </a:bodyPr>
          <a:lstStyle/>
          <a:p>
            <a:pPr algn="ctr"/>
            <a:r>
              <a:rPr lang="en-US" sz="2000" b="1" dirty="0">
                <a:solidFill>
                  <a:srgbClr val="6ECFB2"/>
                </a:solidFill>
                <a:latin typeface="Arial" charset="0"/>
                <a:ea typeface="Arial" charset="0"/>
                <a:cs typeface="Arial" charset="0"/>
                <a:sym typeface="Calibri"/>
              </a:rPr>
              <a:t>Use My Interactive Retirement </a:t>
            </a:r>
            <a:r>
              <a:rPr lang="en-US" sz="2000" b="1" dirty="0" err="1">
                <a:solidFill>
                  <a:srgbClr val="6ECFB2"/>
                </a:solidFill>
                <a:latin typeface="Arial" charset="0"/>
                <a:ea typeface="Arial" charset="0"/>
                <a:cs typeface="Arial" charset="0"/>
                <a:sym typeface="Calibri"/>
              </a:rPr>
              <a:t>Planner</a:t>
            </a:r>
            <a:r>
              <a:rPr lang="en-US" sz="2000" b="1" baseline="30000" dirty="0" err="1">
                <a:solidFill>
                  <a:srgbClr val="6ECFB2"/>
                </a:solidFill>
                <a:latin typeface="Arial" charset="0"/>
                <a:ea typeface="Arial" charset="0"/>
                <a:cs typeface="Arial" charset="0"/>
                <a:sym typeface="Calibri"/>
              </a:rPr>
              <a:t>SM</a:t>
            </a:r>
            <a:endParaRPr lang="en-US" sz="2000" b="1" baseline="30000" dirty="0">
              <a:solidFill>
                <a:srgbClr val="6ECFB2"/>
              </a:solidFill>
              <a:latin typeface="Arial" charset="0"/>
              <a:ea typeface="Arial" charset="0"/>
              <a:cs typeface="Arial" charset="0"/>
              <a:sym typeface="Calibri"/>
            </a:endParaRPr>
          </a:p>
        </p:txBody>
      </p:sp>
      <p:cxnSp>
        <p:nvCxnSpPr>
          <p:cNvPr id="54" name="Straight Connector 53">
            <a:extLst>
              <a:ext uri="{FF2B5EF4-FFF2-40B4-BE49-F238E27FC236}">
                <a16:creationId xmlns:a16="http://schemas.microsoft.com/office/drawing/2014/main" id="{986C1986-C60C-0CA1-1D3A-1F0D4A963754}"/>
              </a:ext>
              <a:ext uri="{C183D7F6-B498-43B3-948B-1728B52AA6E4}">
                <adec:decorative xmlns:adec="http://schemas.microsoft.com/office/drawing/2017/decorative" val="1"/>
              </a:ext>
            </a:extLst>
          </p:cNvPr>
          <p:cNvCxnSpPr>
            <a:cxnSpLocks/>
          </p:cNvCxnSpPr>
          <p:nvPr/>
        </p:nvCxnSpPr>
        <p:spPr>
          <a:xfrm>
            <a:off x="8930014"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2A423F1-9D27-ABA8-4531-A48E7A8CFB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2687" y="2450498"/>
            <a:ext cx="882117" cy="882117"/>
          </a:xfrm>
          <a:prstGeom prst="rect">
            <a:avLst/>
          </a:prstGeom>
        </p:spPr>
      </p:pic>
      <p:pic>
        <p:nvPicPr>
          <p:cNvPr id="61" name="Picture 60">
            <a:extLst>
              <a:ext uri="{FF2B5EF4-FFF2-40B4-BE49-F238E27FC236}">
                <a16:creationId xmlns:a16="http://schemas.microsoft.com/office/drawing/2014/main" id="{F7A59B19-11D8-66AB-96C9-321E1D614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25182" y="2494401"/>
            <a:ext cx="794311" cy="794311"/>
          </a:xfrm>
          <a:prstGeom prst="rect">
            <a:avLst/>
          </a:prstGeom>
        </p:spPr>
      </p:pic>
      <p:sp>
        <p:nvSpPr>
          <p:cNvPr id="2" name="TextBox 1">
            <a:extLst>
              <a:ext uri="{FF2B5EF4-FFF2-40B4-BE49-F238E27FC236}">
                <a16:creationId xmlns:a16="http://schemas.microsoft.com/office/drawing/2014/main" id="{A433EBD7-AE6A-F24B-F0C2-7E1040D3F5F0}"/>
              </a:ext>
            </a:extLst>
          </p:cNvPr>
          <p:cNvSpPr txBox="1"/>
          <p:nvPr/>
        </p:nvSpPr>
        <p:spPr>
          <a:xfrm>
            <a:off x="715657" y="3613954"/>
            <a:ext cx="2093549" cy="615553"/>
          </a:xfrm>
          <a:prstGeom prst="rect">
            <a:avLst/>
          </a:prstGeom>
          <a:noFill/>
          <a:ln>
            <a:noFill/>
          </a:ln>
        </p:spPr>
        <p:txBody>
          <a:bodyPr wrap="square" lIns="0" tIns="0" rIns="0" bIns="0" rtlCol="0" anchor="t" anchorCtr="0">
            <a:spAutoFit/>
          </a:bodyPr>
          <a:lstStyle/>
          <a:p>
            <a:pPr algn="ctr"/>
            <a:r>
              <a:rPr lang="en-US" sz="2000" b="1" dirty="0">
                <a:solidFill>
                  <a:srgbClr val="6ECFB2"/>
                </a:solidFill>
                <a:latin typeface="Arial" charset="0"/>
                <a:ea typeface="Arial" charset="0"/>
                <a:cs typeface="Arial" charset="0"/>
                <a:sym typeface="Calibri"/>
              </a:rPr>
              <a:t>Enroll in your retirement plan</a:t>
            </a:r>
            <a:endParaRPr lang="en-US" sz="2000" b="1" baseline="30000" dirty="0">
              <a:solidFill>
                <a:srgbClr val="6ECFB2"/>
              </a:solidFill>
              <a:latin typeface="Arial" charset="0"/>
              <a:ea typeface="Arial" charset="0"/>
              <a:cs typeface="Arial" charset="0"/>
              <a:sym typeface="Calibri"/>
            </a:endParaRPr>
          </a:p>
        </p:txBody>
      </p:sp>
      <p:pic>
        <p:nvPicPr>
          <p:cNvPr id="3" name="Graphic 45">
            <a:extLst>
              <a:ext uri="{FF2B5EF4-FFF2-40B4-BE49-F238E27FC236}">
                <a16:creationId xmlns:a16="http://schemas.microsoft.com/office/drawing/2014/main" id="{E21FACBE-D770-8EE6-6C74-45268ED3A1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13440" y="2494401"/>
            <a:ext cx="794311" cy="794311"/>
          </a:xfrm>
          <a:prstGeom prst="rect">
            <a:avLst/>
          </a:prstGeom>
        </p:spPr>
      </p:pic>
      <p:pic>
        <p:nvPicPr>
          <p:cNvPr id="4" name="Picture 3">
            <a:extLst>
              <a:ext uri="{FF2B5EF4-FFF2-40B4-BE49-F238E27FC236}">
                <a16:creationId xmlns:a16="http://schemas.microsoft.com/office/drawing/2014/main" id="{7FFD372B-79E6-5FBE-58F5-85E5C7EC8C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09144" y="2485257"/>
            <a:ext cx="812599" cy="812599"/>
          </a:xfrm>
          <a:prstGeom prst="rect">
            <a:avLst/>
          </a:prstGeom>
        </p:spPr>
      </p:pic>
    </p:spTree>
    <p:extLst>
      <p:ext uri="{BB962C8B-B14F-4D97-AF65-F5344CB8AC3E}">
        <p14:creationId xmlns:p14="http://schemas.microsoft.com/office/powerpoint/2010/main" val="3799249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171D315-5C6C-78E6-FE78-90E83AC74521}"/>
              </a:ext>
              <a:ext uri="{C183D7F6-B498-43B3-948B-1728B52AA6E4}">
                <adec:decorative xmlns:adec="http://schemas.microsoft.com/office/drawing/2017/decorative" val="1"/>
              </a:ext>
            </a:extLst>
          </p:cNvPr>
          <p:cNvCxnSpPr>
            <a:cxnSpLocks/>
          </p:cNvCxnSpPr>
          <p:nvPr/>
        </p:nvCxnSpPr>
        <p:spPr>
          <a:xfrm>
            <a:off x="3133370"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9D2BCA-E7A3-C4B5-7C38-E9CFD3F07C53}"/>
              </a:ext>
              <a:ext uri="{C183D7F6-B498-43B3-948B-1728B52AA6E4}">
                <adec:decorative xmlns:adec="http://schemas.microsoft.com/office/drawing/2017/decorative" val="1"/>
              </a:ext>
            </a:extLst>
          </p:cNvPr>
          <p:cNvCxnSpPr>
            <a:cxnSpLocks/>
          </p:cNvCxnSpPr>
          <p:nvPr/>
        </p:nvCxnSpPr>
        <p:spPr>
          <a:xfrm>
            <a:off x="5976952"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53936CA-FB32-73BA-BB68-14AFB2D9F2CA}"/>
              </a:ext>
            </a:extLst>
          </p:cNvPr>
          <p:cNvSpPr txBox="1"/>
          <p:nvPr/>
        </p:nvSpPr>
        <p:spPr>
          <a:xfrm>
            <a:off x="9016280" y="3613954"/>
            <a:ext cx="2635668" cy="1231106"/>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000" b="1" dirty="0">
                <a:solidFill>
                  <a:srgbClr val="6ECFB2"/>
                </a:solidFill>
                <a:latin typeface="Arial" charset="0"/>
                <a:ea typeface="Arial" charset="0"/>
                <a:cs typeface="Arial" charset="0"/>
                <a:sym typeface="Calibri"/>
              </a:rPr>
              <a:t>Sign up for “Women and Retirement” at </a:t>
            </a:r>
            <a:br>
              <a:rPr lang="en-US" sz="2000" b="1" dirty="0">
                <a:solidFill>
                  <a:srgbClr val="6ECFB2"/>
                </a:solidFill>
                <a:latin typeface="Arial" charset="0"/>
                <a:ea typeface="Arial" charset="0"/>
                <a:cs typeface="Arial" charset="0"/>
                <a:sym typeface="Calibri"/>
              </a:rPr>
            </a:br>
            <a:r>
              <a:rPr lang="en-US" sz="2000" b="1" dirty="0" err="1">
                <a:solidFill>
                  <a:srgbClr val="6ECFB2"/>
                </a:solidFill>
                <a:latin typeface="Arial" charset="0"/>
                <a:ea typeface="Arial" charset="0"/>
                <a:cs typeface="Arial" charset="0"/>
                <a:sym typeface="Calibri"/>
              </a:rPr>
              <a:t>nationwide.com</a:t>
            </a:r>
            <a:r>
              <a:rPr lang="en-US" sz="2000" b="1" dirty="0">
                <a:solidFill>
                  <a:srgbClr val="6ECFB2"/>
                </a:solidFill>
                <a:latin typeface="Arial" charset="0"/>
                <a:ea typeface="Arial" charset="0"/>
                <a:cs typeface="Arial" charset="0"/>
                <a:sym typeface="Calibri"/>
              </a:rPr>
              <a:t>/</a:t>
            </a:r>
            <a:br>
              <a:rPr lang="en-US" sz="2000" b="1" dirty="0">
                <a:solidFill>
                  <a:srgbClr val="6ECFB2"/>
                </a:solidFill>
                <a:latin typeface="Arial" charset="0"/>
                <a:ea typeface="Arial" charset="0"/>
                <a:cs typeface="Arial" charset="0"/>
                <a:sym typeface="Calibri"/>
              </a:rPr>
            </a:br>
            <a:r>
              <a:rPr lang="en-US" sz="2000" b="1" dirty="0" err="1">
                <a:solidFill>
                  <a:srgbClr val="6ECFB2"/>
                </a:solidFill>
                <a:latin typeface="Arial" charset="0"/>
                <a:ea typeface="Arial" charset="0"/>
                <a:cs typeface="Arial" charset="0"/>
                <a:sym typeface="Calibri"/>
              </a:rPr>
              <a:t>REALtirement</a:t>
            </a:r>
            <a:endParaRPr lang="en-US" sz="2000" b="1" dirty="0">
              <a:solidFill>
                <a:srgbClr val="6ECFB2"/>
              </a:solidFill>
              <a:latin typeface="Arial" charset="0"/>
              <a:ea typeface="Arial" charset="0"/>
              <a:cs typeface="Arial" charset="0"/>
              <a:sym typeface="Calibri"/>
            </a:endParaRPr>
          </a:p>
        </p:txBody>
      </p:sp>
      <p:sp>
        <p:nvSpPr>
          <p:cNvPr id="51" name="Title 11">
            <a:extLst>
              <a:ext uri="{FF2B5EF4-FFF2-40B4-BE49-F238E27FC236}">
                <a16:creationId xmlns:a16="http://schemas.microsoft.com/office/drawing/2014/main" id="{D8A20400-EB5E-D5AD-11F0-A6C247B7856E}"/>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cxnSp>
        <p:nvCxnSpPr>
          <p:cNvPr id="54" name="Straight Connector 53">
            <a:extLst>
              <a:ext uri="{FF2B5EF4-FFF2-40B4-BE49-F238E27FC236}">
                <a16:creationId xmlns:a16="http://schemas.microsoft.com/office/drawing/2014/main" id="{986C1986-C60C-0CA1-1D3A-1F0D4A963754}"/>
              </a:ext>
              <a:ext uri="{C183D7F6-B498-43B3-948B-1728B52AA6E4}">
                <adec:decorative xmlns:adec="http://schemas.microsoft.com/office/drawing/2017/decorative" val="1"/>
              </a:ext>
            </a:extLst>
          </p:cNvPr>
          <p:cNvCxnSpPr>
            <a:cxnSpLocks/>
          </p:cNvCxnSpPr>
          <p:nvPr/>
        </p:nvCxnSpPr>
        <p:spPr>
          <a:xfrm>
            <a:off x="8930014"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226394A-0ECD-7437-26BF-14803FB8A484}"/>
              </a:ext>
            </a:extLst>
          </p:cNvPr>
          <p:cNvSpPr txBox="1"/>
          <p:nvPr/>
        </p:nvSpPr>
        <p:spPr>
          <a:xfrm>
            <a:off x="715657" y="3613954"/>
            <a:ext cx="2093549" cy="615553"/>
          </a:xfrm>
          <a:prstGeom prst="rect">
            <a:avLst/>
          </a:prstGeom>
          <a:noFill/>
          <a:ln>
            <a:noFill/>
          </a:ln>
        </p:spPr>
        <p:txBody>
          <a:bodyPr wrap="square" lIns="0" tIns="0" rIns="0" bIns="0" rtlCol="0" anchor="t" anchorCtr="0">
            <a:spAutoFit/>
          </a:bodyPr>
          <a:lstStyle/>
          <a:p>
            <a:pPr algn="ctr"/>
            <a:r>
              <a:rPr lang="en-US" sz="2000" b="1" dirty="0">
                <a:solidFill>
                  <a:srgbClr val="6ECFB2"/>
                </a:solidFill>
                <a:latin typeface="Arial" charset="0"/>
                <a:ea typeface="Arial" charset="0"/>
                <a:cs typeface="Arial" charset="0"/>
                <a:sym typeface="Calibri"/>
              </a:rPr>
              <a:t>Enroll in your retirement plan</a:t>
            </a:r>
            <a:endParaRPr lang="en-US" sz="2000" b="1" baseline="30000" dirty="0">
              <a:solidFill>
                <a:srgbClr val="6ECFB2"/>
              </a:solidFill>
              <a:latin typeface="Arial" charset="0"/>
              <a:ea typeface="Arial" charset="0"/>
              <a:cs typeface="Arial" charset="0"/>
              <a:sym typeface="Calibri"/>
            </a:endParaRPr>
          </a:p>
        </p:txBody>
      </p:sp>
      <p:pic>
        <p:nvPicPr>
          <p:cNvPr id="3" name="Graphic 45">
            <a:extLst>
              <a:ext uri="{FF2B5EF4-FFF2-40B4-BE49-F238E27FC236}">
                <a16:creationId xmlns:a16="http://schemas.microsoft.com/office/drawing/2014/main" id="{0A56DFA6-07DC-EEDF-A550-378E865B77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440" y="2494401"/>
            <a:ext cx="794311" cy="794311"/>
          </a:xfrm>
          <a:prstGeom prst="rect">
            <a:avLst/>
          </a:prstGeom>
        </p:spPr>
      </p:pic>
      <p:sp>
        <p:nvSpPr>
          <p:cNvPr id="4" name="TextBox 3">
            <a:extLst>
              <a:ext uri="{FF2B5EF4-FFF2-40B4-BE49-F238E27FC236}">
                <a16:creationId xmlns:a16="http://schemas.microsoft.com/office/drawing/2014/main" id="{5F0B4DD6-9D9C-E22F-091A-44AB0DEE7AAB}"/>
              </a:ext>
            </a:extLst>
          </p:cNvPr>
          <p:cNvSpPr txBox="1"/>
          <p:nvPr/>
        </p:nvSpPr>
        <p:spPr>
          <a:xfrm>
            <a:off x="3342285" y="3613954"/>
            <a:ext cx="2419980" cy="615553"/>
          </a:xfrm>
          <a:prstGeom prst="rect">
            <a:avLst/>
          </a:prstGeom>
          <a:noFill/>
          <a:ln>
            <a:noFill/>
          </a:ln>
        </p:spPr>
        <p:txBody>
          <a:bodyPr wrap="square" lIns="0" tIns="0" rIns="0" bIns="0" rtlCol="0" anchor="t" anchorCtr="0">
            <a:spAutoFit/>
          </a:bodyPr>
          <a:lstStyle/>
          <a:p>
            <a:pPr algn="ctr"/>
            <a:r>
              <a:rPr lang="en-US" sz="2000" b="1" dirty="0">
                <a:solidFill>
                  <a:srgbClr val="6ECFB2"/>
                </a:solidFill>
                <a:latin typeface="Arial" charset="0"/>
                <a:ea typeface="Arial" charset="0"/>
                <a:cs typeface="Arial" charset="0"/>
                <a:sym typeface="Calibri"/>
              </a:rPr>
              <a:t>Use My </a:t>
            </a:r>
            <a:br>
              <a:rPr lang="en-US" sz="2000" b="1" dirty="0">
                <a:solidFill>
                  <a:srgbClr val="6ECFB2"/>
                </a:solidFill>
                <a:latin typeface="Arial" charset="0"/>
                <a:ea typeface="Arial" charset="0"/>
                <a:cs typeface="Arial" charset="0"/>
                <a:sym typeface="Calibri"/>
              </a:rPr>
            </a:br>
            <a:r>
              <a:rPr lang="en-US" sz="2000" b="1" dirty="0">
                <a:solidFill>
                  <a:srgbClr val="6ECFB2"/>
                </a:solidFill>
                <a:latin typeface="Arial" charset="0"/>
                <a:ea typeface="Arial" charset="0"/>
                <a:cs typeface="Arial" charset="0"/>
                <a:sym typeface="Calibri"/>
              </a:rPr>
              <a:t>Retirement Goals</a:t>
            </a:r>
            <a:endParaRPr lang="en-US" sz="2000" b="1" baseline="30000" dirty="0">
              <a:solidFill>
                <a:srgbClr val="6ECFB2"/>
              </a:solidFill>
              <a:latin typeface="Arial" charset="0"/>
              <a:ea typeface="Arial" charset="0"/>
              <a:cs typeface="Arial" charset="0"/>
              <a:sym typeface="Calibri"/>
            </a:endParaRPr>
          </a:p>
        </p:txBody>
      </p:sp>
      <p:pic>
        <p:nvPicPr>
          <p:cNvPr id="5" name="Picture 4">
            <a:extLst>
              <a:ext uri="{FF2B5EF4-FFF2-40B4-BE49-F238E27FC236}">
                <a16:creationId xmlns:a16="http://schemas.microsoft.com/office/drawing/2014/main" id="{D5D50541-07BA-0134-7A2B-852A582C85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09144" y="2485257"/>
            <a:ext cx="812599" cy="812599"/>
          </a:xfrm>
          <a:prstGeom prst="rect">
            <a:avLst/>
          </a:prstGeom>
        </p:spPr>
      </p:pic>
      <p:sp>
        <p:nvSpPr>
          <p:cNvPr id="6" name="TextBox 5">
            <a:extLst>
              <a:ext uri="{FF2B5EF4-FFF2-40B4-BE49-F238E27FC236}">
                <a16:creationId xmlns:a16="http://schemas.microsoft.com/office/drawing/2014/main" id="{266BBC74-D292-375B-D907-C4BDD17C0C9D}"/>
              </a:ext>
            </a:extLst>
          </p:cNvPr>
          <p:cNvSpPr txBox="1"/>
          <p:nvPr/>
        </p:nvSpPr>
        <p:spPr>
          <a:xfrm>
            <a:off x="6510031" y="3613954"/>
            <a:ext cx="1840936" cy="923330"/>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000" b="1" dirty="0">
                <a:solidFill>
                  <a:srgbClr val="6ECFB2"/>
                </a:solidFill>
                <a:latin typeface="Arial" charset="0"/>
                <a:ea typeface="Arial" charset="0"/>
                <a:cs typeface="Arial" charset="0"/>
                <a:sym typeface="Calibri"/>
              </a:rPr>
              <a:t>Meet with </a:t>
            </a:r>
            <a:br>
              <a:rPr lang="en-US" sz="2000" b="1" dirty="0">
                <a:solidFill>
                  <a:srgbClr val="6ECFB2"/>
                </a:solidFill>
                <a:latin typeface="Arial" charset="0"/>
                <a:ea typeface="Arial" charset="0"/>
                <a:cs typeface="Arial" charset="0"/>
                <a:sym typeface="Calibri"/>
              </a:rPr>
            </a:br>
            <a:r>
              <a:rPr lang="en-US" sz="2000" b="1" dirty="0">
                <a:solidFill>
                  <a:srgbClr val="6ECFB2"/>
                </a:solidFill>
                <a:latin typeface="Arial" charset="0"/>
                <a:ea typeface="Arial" charset="0"/>
                <a:cs typeface="Arial" charset="0"/>
                <a:sym typeface="Calibri"/>
              </a:rPr>
              <a:t>your Financial Professional</a:t>
            </a:r>
            <a:endParaRPr lang="en-US" sz="2000" b="1" u="sng" dirty="0">
              <a:solidFill>
                <a:srgbClr val="6ECFB2"/>
              </a:solidFill>
              <a:latin typeface="Arial" charset="0"/>
              <a:ea typeface="Arial" charset="0"/>
              <a:cs typeface="Arial" charset="0"/>
              <a:sym typeface="Calibri"/>
            </a:endParaRPr>
          </a:p>
        </p:txBody>
      </p:sp>
      <p:pic>
        <p:nvPicPr>
          <p:cNvPr id="7" name="Picture 6">
            <a:extLst>
              <a:ext uri="{FF2B5EF4-FFF2-40B4-BE49-F238E27FC236}">
                <a16:creationId xmlns:a16="http://schemas.microsoft.com/office/drawing/2014/main" id="{908E870B-5494-6B4E-91F6-D7C6401F95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2687" y="2450498"/>
            <a:ext cx="882117" cy="882117"/>
          </a:xfrm>
          <a:prstGeom prst="rect">
            <a:avLst/>
          </a:prstGeom>
        </p:spPr>
      </p:pic>
      <p:pic>
        <p:nvPicPr>
          <p:cNvPr id="8" name="Picture 7">
            <a:extLst>
              <a:ext uri="{FF2B5EF4-FFF2-40B4-BE49-F238E27FC236}">
                <a16:creationId xmlns:a16="http://schemas.microsoft.com/office/drawing/2014/main" id="{E4C3B8C0-4B2E-87AB-A18A-C7CB7B3D0A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25182" y="2494401"/>
            <a:ext cx="794311" cy="794311"/>
          </a:xfrm>
          <a:prstGeom prst="rect">
            <a:avLst/>
          </a:prstGeom>
        </p:spPr>
      </p:pic>
    </p:spTree>
    <p:extLst>
      <p:ext uri="{BB962C8B-B14F-4D97-AF65-F5344CB8AC3E}">
        <p14:creationId xmlns:p14="http://schemas.microsoft.com/office/powerpoint/2010/main" val="2356084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687-9B4B-4626-15DE-830F98DE77C4}"/>
              </a:ext>
            </a:extLst>
          </p:cNvPr>
          <p:cNvSpPr>
            <a:spLocks noGrp="1"/>
          </p:cNvSpPr>
          <p:nvPr>
            <p:ph type="title"/>
          </p:nvPr>
        </p:nvSpPr>
        <p:spPr>
          <a:xfrm>
            <a:off x="240632" y="2563387"/>
            <a:ext cx="11694694" cy="1731226"/>
          </a:xfrm>
        </p:spPr>
        <p:txBody>
          <a:bodyPr>
            <a:noAutofit/>
          </a:bodyPr>
          <a:lstStyle/>
          <a:p>
            <a:pPr>
              <a:lnSpc>
                <a:spcPct val="100000"/>
              </a:lnSpc>
            </a:pPr>
            <a:r>
              <a:rPr lang="en-US" sz="10000">
                <a:latin typeface="Georgia" panose="02040502050405020303" pitchFamily="18" charset="0"/>
              </a:rPr>
              <a:t>Q&amp;A</a:t>
            </a:r>
          </a:p>
        </p:txBody>
      </p:sp>
    </p:spTree>
    <p:extLst>
      <p:ext uri="{BB962C8B-B14F-4D97-AF65-F5344CB8AC3E}">
        <p14:creationId xmlns:p14="http://schemas.microsoft.com/office/powerpoint/2010/main" val="1391847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E369-CD29-51B3-C5DA-9D76028DE333}"/>
              </a:ext>
            </a:extLst>
          </p:cNvPr>
          <p:cNvSpPr>
            <a:spLocks noGrp="1"/>
          </p:cNvSpPr>
          <p:nvPr>
            <p:ph type="title"/>
          </p:nvPr>
        </p:nvSpPr>
        <p:spPr>
          <a:xfrm>
            <a:off x="838198" y="2023517"/>
            <a:ext cx="5257802" cy="2351121"/>
          </a:xfrm>
        </p:spPr>
        <p:txBody>
          <a:bodyPr anchor="t">
            <a:noAutofit/>
          </a:bodyPr>
          <a:lstStyle/>
          <a:p>
            <a:pPr>
              <a:lnSpc>
                <a:spcPct val="100000"/>
              </a:lnSpc>
              <a:spcBef>
                <a:spcPts val="0"/>
              </a:spcBef>
            </a:pPr>
            <a:r>
              <a:rPr lang="en-US" dirty="0"/>
              <a:t>We’re here to help</a:t>
            </a:r>
            <a:br>
              <a:rPr lang="en-US" b="0" dirty="0"/>
            </a:br>
            <a:r>
              <a:rPr lang="en-US" sz="2000" b="0" dirty="0"/>
              <a:t>&lt;Presenter name&gt;</a:t>
            </a:r>
            <a:br>
              <a:rPr lang="en-US" sz="2000" b="0" dirty="0"/>
            </a:br>
            <a:r>
              <a:rPr lang="en-US" sz="2000" b="0" dirty="0"/>
              <a:t>&lt;Presenter job title&gt;</a:t>
            </a:r>
            <a:br>
              <a:rPr lang="en-US" sz="2000" b="0" dirty="0"/>
            </a:br>
            <a:r>
              <a:rPr lang="en-US" sz="2000" b="0" dirty="0"/>
              <a:t>&lt;Presenter email address&gt;</a:t>
            </a:r>
            <a:br>
              <a:rPr lang="en-US" sz="2000" b="0" dirty="0"/>
            </a:br>
            <a:r>
              <a:rPr lang="en-US" sz="2000" b="0" dirty="0"/>
              <a:t>&lt;Presenter phone number&gt;</a:t>
            </a:r>
            <a:endParaRPr lang="en-US" sz="2000" dirty="0"/>
          </a:p>
        </p:txBody>
      </p:sp>
      <p:pic>
        <p:nvPicPr>
          <p:cNvPr id="8" name="Graphic 7">
            <a:extLst>
              <a:ext uri="{FF2B5EF4-FFF2-40B4-BE49-F238E27FC236}">
                <a16:creationId xmlns:a16="http://schemas.microsoft.com/office/drawing/2014/main" id="{804B2B69-6904-020A-A101-4B0D12BFB6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4029945"/>
            <a:ext cx="548640" cy="548640"/>
          </a:xfrm>
          <a:prstGeom prst="rect">
            <a:avLst/>
          </a:prstGeom>
        </p:spPr>
      </p:pic>
      <p:sp>
        <p:nvSpPr>
          <p:cNvPr id="9" name="TextBox 8">
            <a:extLst>
              <a:ext uri="{FF2B5EF4-FFF2-40B4-BE49-F238E27FC236}">
                <a16:creationId xmlns:a16="http://schemas.microsoft.com/office/drawing/2014/main" id="{D11F2931-824E-F6E7-973A-8F87E4592EE9}"/>
              </a:ext>
            </a:extLst>
          </p:cNvPr>
          <p:cNvSpPr txBox="1"/>
          <p:nvPr/>
        </p:nvSpPr>
        <p:spPr>
          <a:xfrm>
            <a:off x="1431537" y="4101190"/>
            <a:ext cx="5758972" cy="10156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nrsforu.com</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1-888-401-5272</a:t>
            </a:r>
          </a:p>
        </p:txBody>
      </p:sp>
      <p:pic>
        <p:nvPicPr>
          <p:cNvPr id="10" name="Graphic 9">
            <a:extLst>
              <a:ext uri="{FF2B5EF4-FFF2-40B4-BE49-F238E27FC236}">
                <a16:creationId xmlns:a16="http://schemas.microsoft.com/office/drawing/2014/main" id="{0F404B6E-9237-EA48-5B8D-097DA4012A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637294"/>
            <a:ext cx="548640" cy="548640"/>
          </a:xfrm>
          <a:prstGeom prst="rect">
            <a:avLst/>
          </a:prstGeom>
        </p:spPr>
      </p:pic>
      <p:pic>
        <p:nvPicPr>
          <p:cNvPr id="11" name="Picture 10" descr="Nationwide is on your side">
            <a:extLst>
              <a:ext uri="{FF2B5EF4-FFF2-40B4-BE49-F238E27FC236}">
                <a16:creationId xmlns:a16="http://schemas.microsoft.com/office/drawing/2014/main" id="{0BFF2241-99B8-16B0-1E6E-DB962CE63DB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pic>
        <p:nvPicPr>
          <p:cNvPr id="4" name="Picture 3" descr="Qr code&#10;&#10;Description automatically generated">
            <a:extLst>
              <a:ext uri="{FF2B5EF4-FFF2-40B4-BE49-F238E27FC236}">
                <a16:creationId xmlns:a16="http://schemas.microsoft.com/office/drawing/2014/main" id="{82BEB8EE-1796-4EF9-A43F-5905D42610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4750" y="5346103"/>
            <a:ext cx="1085419" cy="1085419"/>
          </a:xfrm>
          <a:prstGeom prst="rect">
            <a:avLst/>
          </a:prstGeom>
        </p:spPr>
      </p:pic>
      <p:sp>
        <p:nvSpPr>
          <p:cNvPr id="5" name="TextBox 4">
            <a:extLst>
              <a:ext uri="{FF2B5EF4-FFF2-40B4-BE49-F238E27FC236}">
                <a16:creationId xmlns:a16="http://schemas.microsoft.com/office/drawing/2014/main" id="{52385673-1A9B-EAF0-5612-E8B2C77950EF}"/>
              </a:ext>
            </a:extLst>
          </p:cNvPr>
          <p:cNvSpPr txBox="1"/>
          <p:nvPr/>
        </p:nvSpPr>
        <p:spPr>
          <a:xfrm>
            <a:off x="865908" y="5672749"/>
            <a:ext cx="5758972" cy="432126"/>
          </a:xfrm>
          <a:prstGeom prst="rect">
            <a:avLst/>
          </a:prstGeom>
          <a:noFill/>
        </p:spPr>
        <p:txBody>
          <a:bodyPr wrap="square" rtlCol="0">
            <a:noAutofit/>
          </a:bodyPr>
          <a:lstStyle/>
          <a:p>
            <a:pPr>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the QR code to schedule an appointment </a:t>
            </a:r>
            <a:b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visit retirementspecialists.myretirementappt.com</a:t>
            </a:r>
          </a:p>
        </p:txBody>
      </p:sp>
    </p:spTree>
    <p:extLst>
      <p:ext uri="{BB962C8B-B14F-4D97-AF65-F5344CB8AC3E}">
        <p14:creationId xmlns:p14="http://schemas.microsoft.com/office/powerpoint/2010/main" val="3767935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5A27920-7FA5-A6C9-73F8-265A9F86058F}"/>
              </a:ext>
            </a:extLst>
          </p:cNvPr>
          <p:cNvSpPr>
            <a:spLocks noGrp="1"/>
          </p:cNvSpPr>
          <p:nvPr>
            <p:ph type="title"/>
          </p:nvPr>
        </p:nvSpPr>
        <p:spPr>
          <a:xfrm>
            <a:off x="852053" y="2772120"/>
            <a:ext cx="4374930" cy="640838"/>
          </a:xfrm>
        </p:spPr>
        <p:txBody>
          <a:bodyPr anchor="t"/>
          <a:lstStyle/>
          <a:p>
            <a:r>
              <a:rPr lang="en-US"/>
              <a:t>We’re here to help</a:t>
            </a:r>
            <a:endParaRPr lang="en-US" sz="1800"/>
          </a:p>
        </p:txBody>
      </p:sp>
      <p:sp>
        <p:nvSpPr>
          <p:cNvPr id="11" name="TextBox 10">
            <a:extLst>
              <a:ext uri="{FF2B5EF4-FFF2-40B4-BE49-F238E27FC236}">
                <a16:creationId xmlns:a16="http://schemas.microsoft.com/office/drawing/2014/main" id="{E309B6C9-EDF1-4691-164F-E37356E6AA7F}"/>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nationwide.com/</a:t>
            </a:r>
            <a:r>
              <a:rPr kumimoji="0" lang="en-US" sz="2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myretirement</a:t>
            </a: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1-800-772-2182</a:t>
            </a:r>
          </a:p>
        </p:txBody>
      </p:sp>
      <p:pic>
        <p:nvPicPr>
          <p:cNvPr id="10" name="Graphic 9">
            <a:extLst>
              <a:ext uri="{FF2B5EF4-FFF2-40B4-BE49-F238E27FC236}">
                <a16:creationId xmlns:a16="http://schemas.microsoft.com/office/drawing/2014/main" id="{57567BD1-DB67-6D53-F504-DF0EBEC63F5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5908" y="3720559"/>
            <a:ext cx="548640" cy="548640"/>
          </a:xfrm>
          <a:prstGeom prst="rect">
            <a:avLst/>
          </a:prstGeom>
        </p:spPr>
      </p:pic>
      <p:pic>
        <p:nvPicPr>
          <p:cNvPr id="12" name="Graphic 11">
            <a:extLst>
              <a:ext uri="{FF2B5EF4-FFF2-40B4-BE49-F238E27FC236}">
                <a16:creationId xmlns:a16="http://schemas.microsoft.com/office/drawing/2014/main" id="{9401B168-2A1D-1B20-C97A-13A5194F2EC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8" name="Picture 17" descr="Nationwide is on your side">
            <a:extLst>
              <a:ext uri="{FF2B5EF4-FFF2-40B4-BE49-F238E27FC236}">
                <a16:creationId xmlns:a16="http://schemas.microsoft.com/office/drawing/2014/main" id="{2CD1FAD9-D83E-D1F1-731D-0EEEDFD65ED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3684932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CE06-7E92-7799-DAC2-11F4CDF5D5CC}"/>
              </a:ext>
            </a:extLst>
          </p:cNvPr>
          <p:cNvSpPr>
            <a:spLocks noGrp="1"/>
          </p:cNvSpPr>
          <p:nvPr>
            <p:ph type="title"/>
          </p:nvPr>
        </p:nvSpPr>
        <p:spPr>
          <a:xfrm>
            <a:off x="852055" y="2706596"/>
            <a:ext cx="4374930" cy="640838"/>
          </a:xfrm>
        </p:spPr>
        <p:txBody>
          <a:bodyPr anchor="t">
            <a:noAutofit/>
          </a:bodyPr>
          <a:lstStyle/>
          <a:p>
            <a:pPr>
              <a:lnSpc>
                <a:spcPct val="100000"/>
              </a:lnSpc>
            </a:pPr>
            <a:r>
              <a:rPr lang="en-US">
                <a:ea typeface="ＭＳ Ｐゴシック" pitchFamily="34" charset="-128"/>
              </a:rPr>
              <a:t>We’re here to help</a:t>
            </a:r>
            <a:endParaRPr lang="en-US"/>
          </a:p>
        </p:txBody>
      </p:sp>
      <p:pic>
        <p:nvPicPr>
          <p:cNvPr id="5" name="Graphic 4">
            <a:extLst>
              <a:ext uri="{FF2B5EF4-FFF2-40B4-BE49-F238E27FC236}">
                <a16:creationId xmlns:a16="http://schemas.microsoft.com/office/drawing/2014/main" id="{242B15BE-3441-DE51-43F9-1AF3B2C6DCF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3720559"/>
            <a:ext cx="548640" cy="548640"/>
          </a:xfrm>
          <a:prstGeom prst="rect">
            <a:avLst/>
          </a:prstGeom>
        </p:spPr>
      </p:pic>
      <p:sp>
        <p:nvSpPr>
          <p:cNvPr id="6" name="TextBox 5">
            <a:extLst>
              <a:ext uri="{FF2B5EF4-FFF2-40B4-BE49-F238E27FC236}">
                <a16:creationId xmlns:a16="http://schemas.microsoft.com/office/drawing/2014/main" id="{E3563941-FFBC-6ED1-9E28-0AFD6EA37130}"/>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nationwide.com/REALtirement</a:t>
            </a: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1-800-772-2182</a:t>
            </a:r>
          </a:p>
        </p:txBody>
      </p:sp>
      <p:pic>
        <p:nvPicPr>
          <p:cNvPr id="7" name="Graphic 6">
            <a:extLst>
              <a:ext uri="{FF2B5EF4-FFF2-40B4-BE49-F238E27FC236}">
                <a16:creationId xmlns:a16="http://schemas.microsoft.com/office/drawing/2014/main" id="{556ABC59-6F7F-5156-5DFD-11C94806498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0" name="Picture 9" descr="Nationwide is on your side">
            <a:extLst>
              <a:ext uri="{FF2B5EF4-FFF2-40B4-BE49-F238E27FC236}">
                <a16:creationId xmlns:a16="http://schemas.microsoft.com/office/drawing/2014/main" id="{7A3F7F1A-839E-A018-6FB1-CEEF72442A4E}"/>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1561946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14CB6-972E-BA51-6267-02F957A482E0}"/>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67787679-D09C-8114-3686-A410A5689208}"/>
              </a:ext>
            </a:extLst>
          </p:cNvPr>
          <p:cNvSpPr>
            <a:spLocks noGrp="1"/>
          </p:cNvSpPr>
          <p:nvPr>
            <p:ph idx="1"/>
          </p:nvPr>
        </p:nvSpPr>
        <p:spPr>
          <a:xfrm>
            <a:off x="2778170" y="3600866"/>
            <a:ext cx="1901381" cy="720970"/>
          </a:xfrm>
        </p:spPr>
        <p:txBody>
          <a:bodyPr>
            <a:normAutofit fontScale="92500" lnSpcReduction="20000"/>
          </a:bodyPr>
          <a:lstStyle/>
          <a:p>
            <a:pPr marL="0" indent="0" algn="ctr">
              <a:lnSpc>
                <a:spcPct val="110000"/>
              </a:lnSpc>
              <a:buNone/>
            </a:pPr>
            <a:r>
              <a:rPr lang="en-US" sz="2400">
                <a:solidFill>
                  <a:srgbClr val="0047BB"/>
                </a:solidFill>
              </a:rPr>
              <a:t>Presenter photo</a:t>
            </a:r>
          </a:p>
        </p:txBody>
      </p:sp>
      <p:sp>
        <p:nvSpPr>
          <p:cNvPr id="2" name="Content Placeholder 2">
            <a:extLst>
              <a:ext uri="{FF2B5EF4-FFF2-40B4-BE49-F238E27FC236}">
                <a16:creationId xmlns:a16="http://schemas.microsoft.com/office/drawing/2014/main" id="{64A415E4-A634-F37C-975A-5B681E5BA6AD}"/>
              </a:ext>
            </a:extLst>
          </p:cNvPr>
          <p:cNvSpPr txBox="1">
            <a:spLocks/>
          </p:cNvSpPr>
          <p:nvPr/>
        </p:nvSpPr>
        <p:spPr>
          <a:xfrm>
            <a:off x="5405718" y="3114965"/>
            <a:ext cx="5741894" cy="169277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name&gt;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job title&gt;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email address&gt;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phone number&gt;</a:t>
            </a:r>
          </a:p>
        </p:txBody>
      </p:sp>
      <p:sp>
        <p:nvSpPr>
          <p:cNvPr id="6" name="Title 6">
            <a:extLst>
              <a:ext uri="{FF2B5EF4-FFF2-40B4-BE49-F238E27FC236}">
                <a16:creationId xmlns:a16="http://schemas.microsoft.com/office/drawing/2014/main" id="{A1973D5F-74DD-DCF4-4116-6C9393D80835}"/>
              </a:ext>
            </a:extLst>
          </p:cNvPr>
          <p:cNvSpPr txBox="1">
            <a:spLocks/>
          </p:cNvSpPr>
          <p:nvPr/>
        </p:nvSpPr>
        <p:spPr>
          <a:xfrm>
            <a:off x="1492450" y="156414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r>
              <a:rPr lang="en-US" sz="4400">
                <a:latin typeface="Georgia" panose="02040502050405020303" pitchFamily="18" charset="0"/>
              </a:rPr>
              <a:t>Nice to meet you</a:t>
            </a:r>
            <a:endParaRPr lang="en-US" sz="4400" baseline="50000">
              <a:latin typeface="Georgia" panose="02040502050405020303" pitchFamily="18" charset="0"/>
            </a:endParaRPr>
          </a:p>
        </p:txBody>
      </p:sp>
    </p:spTree>
    <p:extLst>
      <p:ext uri="{BB962C8B-B14F-4D97-AF65-F5344CB8AC3E}">
        <p14:creationId xmlns:p14="http://schemas.microsoft.com/office/powerpoint/2010/main" val="158821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6FFA4-8024-5376-5634-4FD880371EB1}"/>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7">
            <a:extLst>
              <a:ext uri="{FF2B5EF4-FFF2-40B4-BE49-F238E27FC236}">
                <a16:creationId xmlns:a16="http://schemas.microsoft.com/office/drawing/2014/main" id="{46A88AF4-F151-3469-F098-84ED02D2F13D}"/>
              </a:ext>
            </a:extLst>
          </p:cNvPr>
          <p:cNvSpPr>
            <a:spLocks noGrp="1"/>
          </p:cNvSpPr>
          <p:nvPr>
            <p:ph idx="1"/>
          </p:nvPr>
        </p:nvSpPr>
        <p:spPr>
          <a:xfrm>
            <a:off x="2778170" y="3600866"/>
            <a:ext cx="1901381" cy="720970"/>
          </a:xfrm>
        </p:spPr>
        <p:txBody>
          <a:bodyPr>
            <a:normAutofit/>
          </a:bodyPr>
          <a:lstStyle/>
          <a:p>
            <a:pPr marL="0" indent="0" algn="ctr">
              <a:lnSpc>
                <a:spcPct val="110000"/>
              </a:lnSpc>
              <a:buNone/>
            </a:pPr>
            <a:r>
              <a:rPr lang="en-US" sz="2400">
                <a:solidFill>
                  <a:srgbClr val="0047BB"/>
                </a:solidFill>
              </a:rPr>
              <a:t>FP photo</a:t>
            </a:r>
          </a:p>
        </p:txBody>
      </p:sp>
      <p:sp>
        <p:nvSpPr>
          <p:cNvPr id="21" name="Content Placeholder 2">
            <a:extLst>
              <a:ext uri="{FF2B5EF4-FFF2-40B4-BE49-F238E27FC236}">
                <a16:creationId xmlns:a16="http://schemas.microsoft.com/office/drawing/2014/main" id="{3291E633-D01F-BBD3-1E00-7680B9D5C7D3}"/>
              </a:ext>
            </a:extLst>
          </p:cNvPr>
          <p:cNvSpPr txBox="1">
            <a:spLocks/>
          </p:cNvSpPr>
          <p:nvPr/>
        </p:nvSpPr>
        <p:spPr>
          <a:xfrm>
            <a:off x="5405718" y="3350831"/>
            <a:ext cx="5285910" cy="116955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&lt;FP firm&gt;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&lt;FP email address&gt;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&lt;FP phone number&gt;</a:t>
            </a:r>
          </a:p>
        </p:txBody>
      </p:sp>
      <p:sp>
        <p:nvSpPr>
          <p:cNvPr id="6" name="Title 1">
            <a:extLst>
              <a:ext uri="{FF2B5EF4-FFF2-40B4-BE49-F238E27FC236}">
                <a16:creationId xmlns:a16="http://schemas.microsoft.com/office/drawing/2014/main" id="{CFB1BB27-2AB8-3379-F443-81F191185A1B}"/>
              </a:ext>
            </a:extLst>
          </p:cNvPr>
          <p:cNvSpPr>
            <a:spLocks noGrp="1"/>
          </p:cNvSpPr>
          <p:nvPr>
            <p:ph type="title"/>
          </p:nvPr>
        </p:nvSpPr>
        <p:spPr>
          <a:xfrm>
            <a:off x="1492450" y="1564142"/>
            <a:ext cx="9199178" cy="595493"/>
          </a:xfrm>
        </p:spPr>
        <p:txBody>
          <a:bodyPr>
            <a:noAutofit/>
          </a:bodyPr>
          <a:lstStyle/>
          <a:p>
            <a:r>
              <a:rPr lang="en-US" sz="4400">
                <a:latin typeface="Georgia" panose="02040502050405020303" pitchFamily="18" charset="0"/>
              </a:rPr>
              <a:t>Your financial professional</a:t>
            </a:r>
          </a:p>
        </p:txBody>
      </p:sp>
    </p:spTree>
    <p:extLst>
      <p:ext uri="{BB962C8B-B14F-4D97-AF65-F5344CB8AC3E}">
        <p14:creationId xmlns:p14="http://schemas.microsoft.com/office/powerpoint/2010/main" val="21478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00F856-0187-3059-614F-833806EFAB5E}"/>
              </a:ext>
            </a:extLst>
          </p:cNvPr>
          <p:cNvSpPr txBox="1">
            <a:spLocks/>
          </p:cNvSpPr>
          <p:nvPr/>
        </p:nvSpPr>
        <p:spPr>
          <a:xfrm>
            <a:off x="7109138" y="448805"/>
            <a:ext cx="3619822" cy="5954452"/>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dirty="0"/>
              <a:t>Unique retirement challenges women face</a:t>
            </a:r>
          </a:p>
          <a:p>
            <a:pPr marL="0" indent="0">
              <a:lnSpc>
                <a:spcPct val="100000"/>
              </a:lnSpc>
              <a:buNone/>
            </a:pPr>
            <a:endParaRPr lang="en-US" sz="2200" dirty="0"/>
          </a:p>
          <a:p>
            <a:pPr marL="0" indent="0">
              <a:lnSpc>
                <a:spcPct val="100000"/>
              </a:lnSpc>
              <a:buNone/>
            </a:pPr>
            <a:r>
              <a:rPr lang="en-US" sz="2200" dirty="0"/>
              <a:t>The basics of Social Security retirement benefits </a:t>
            </a:r>
          </a:p>
          <a:p>
            <a:pPr marL="0" indent="0">
              <a:lnSpc>
                <a:spcPct val="100000"/>
              </a:lnSpc>
              <a:buNone/>
            </a:pPr>
            <a:endParaRPr lang="en-US" sz="2200" dirty="0"/>
          </a:p>
          <a:p>
            <a:pPr marL="0" indent="0">
              <a:lnSpc>
                <a:spcPct val="100000"/>
              </a:lnSpc>
              <a:buNone/>
            </a:pPr>
            <a:r>
              <a:rPr lang="en-US" sz="2200" dirty="0"/>
              <a:t>Health care costs to plan for in retirement</a:t>
            </a:r>
          </a:p>
          <a:p>
            <a:pPr marL="0" indent="0">
              <a:lnSpc>
                <a:spcPct val="100000"/>
              </a:lnSpc>
              <a:buFont typeface="Arial" panose="020B0604020202020204" pitchFamily="34" charset="0"/>
              <a:buNone/>
            </a:pPr>
            <a:endParaRPr lang="en-US" sz="2200" dirty="0"/>
          </a:p>
          <a:p>
            <a:pPr marL="0" indent="0">
              <a:lnSpc>
                <a:spcPct val="100000"/>
              </a:lnSpc>
              <a:buFont typeface="Arial" panose="020B0604020202020204" pitchFamily="34" charset="0"/>
              <a:buNone/>
            </a:pPr>
            <a:r>
              <a:rPr lang="en-US" sz="2200" dirty="0"/>
              <a:t>How to start saving for retirement and stay on track</a:t>
            </a:r>
          </a:p>
        </p:txBody>
      </p:sp>
      <p:cxnSp>
        <p:nvCxnSpPr>
          <p:cNvPr id="10" name="Straight Connector 9">
            <a:extLst>
              <a:ext uri="{FF2B5EF4-FFF2-40B4-BE49-F238E27FC236}">
                <a16:creationId xmlns:a16="http://schemas.microsoft.com/office/drawing/2014/main" id="{019DDD9C-49A7-DDCB-D305-6DD9D3DAD881}"/>
              </a:ext>
              <a:ext uri="{C183D7F6-B498-43B3-948B-1728B52AA6E4}">
                <adec:decorative xmlns:adec="http://schemas.microsoft.com/office/drawing/2017/decorative" val="1"/>
              </a:ext>
            </a:extLst>
          </p:cNvPr>
          <p:cNvCxnSpPr>
            <a:cxnSpLocks/>
          </p:cNvCxnSpPr>
          <p:nvPr/>
        </p:nvCxnSpPr>
        <p:spPr>
          <a:xfrm>
            <a:off x="7109138" y="2136053"/>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A62623-ED7D-B503-F211-9D34A54BBE0F}"/>
              </a:ext>
            </a:extLst>
          </p:cNvPr>
          <p:cNvSpPr txBox="1">
            <a:spLocks/>
          </p:cNvSpPr>
          <p:nvPr/>
        </p:nvSpPr>
        <p:spPr>
          <a:xfrm>
            <a:off x="940904" y="596347"/>
            <a:ext cx="3882887" cy="6049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4400">
                <a:latin typeface="Georgia" panose="02040502050405020303" pitchFamily="18" charset="0"/>
              </a:rPr>
              <a:t>Today </a:t>
            </a:r>
            <a:br>
              <a:rPr lang="en-US" sz="4400">
                <a:latin typeface="Georgia" panose="02040502050405020303" pitchFamily="18" charset="0"/>
              </a:rPr>
            </a:br>
            <a:r>
              <a:rPr lang="en-US" sz="4400">
                <a:latin typeface="Georgia" panose="02040502050405020303" pitchFamily="18" charset="0"/>
              </a:rPr>
              <a:t>we’ll learn:</a:t>
            </a:r>
          </a:p>
        </p:txBody>
      </p:sp>
      <p:cxnSp>
        <p:nvCxnSpPr>
          <p:cNvPr id="2" name="Straight Connector 1">
            <a:extLst>
              <a:ext uri="{FF2B5EF4-FFF2-40B4-BE49-F238E27FC236}">
                <a16:creationId xmlns:a16="http://schemas.microsoft.com/office/drawing/2014/main" id="{EDD512B6-87A1-B49E-5D1C-9509CE5B62DC}"/>
              </a:ext>
              <a:ext uri="{C183D7F6-B498-43B3-948B-1728B52AA6E4}">
                <adec:decorative xmlns:adec="http://schemas.microsoft.com/office/drawing/2017/decorative" val="1"/>
              </a:ext>
            </a:extLst>
          </p:cNvPr>
          <p:cNvCxnSpPr>
            <a:cxnSpLocks/>
          </p:cNvCxnSpPr>
          <p:nvPr/>
        </p:nvCxnSpPr>
        <p:spPr>
          <a:xfrm>
            <a:off x="7109138" y="3387369"/>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2B74B20-45E1-066E-4EC0-B209503C9B66}"/>
              </a:ext>
              <a:ext uri="{C183D7F6-B498-43B3-948B-1728B52AA6E4}">
                <adec:decorative xmlns:adec="http://schemas.microsoft.com/office/drawing/2017/decorative" val="1"/>
              </a:ext>
            </a:extLst>
          </p:cNvPr>
          <p:cNvCxnSpPr>
            <a:cxnSpLocks/>
          </p:cNvCxnSpPr>
          <p:nvPr/>
        </p:nvCxnSpPr>
        <p:spPr>
          <a:xfrm>
            <a:off x="7109138" y="4660134"/>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7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600965-530E-4A7B-7081-DA96773021B4}"/>
              </a:ext>
            </a:extLst>
          </p:cNvPr>
          <p:cNvSpPr>
            <a:spLocks noGrp="1"/>
          </p:cNvSpPr>
          <p:nvPr>
            <p:ph type="title"/>
          </p:nvPr>
        </p:nvSpPr>
        <p:spPr>
          <a:xfrm>
            <a:off x="931986" y="810176"/>
            <a:ext cx="10320105" cy="595493"/>
          </a:xfrm>
        </p:spPr>
        <p:txBody>
          <a:bodyPr>
            <a:noAutofit/>
          </a:bodyPr>
          <a:lstStyle/>
          <a:p>
            <a:r>
              <a:rPr lang="en-US" sz="4400" dirty="0"/>
              <a:t>Women are financially empowered </a:t>
            </a:r>
          </a:p>
        </p:txBody>
      </p:sp>
      <p:sp>
        <p:nvSpPr>
          <p:cNvPr id="8" name="TextBox 7">
            <a:extLst>
              <a:ext uri="{FF2B5EF4-FFF2-40B4-BE49-F238E27FC236}">
                <a16:creationId xmlns:a16="http://schemas.microsoft.com/office/drawing/2014/main" id="{1FB8EFE8-1AF0-4A41-0A30-E6AA64A6FEAA}"/>
              </a:ext>
            </a:extLst>
          </p:cNvPr>
          <p:cNvSpPr txBox="1"/>
          <p:nvPr/>
        </p:nvSpPr>
        <p:spPr>
          <a:xfrm>
            <a:off x="1471216" y="5853330"/>
            <a:ext cx="9628584" cy="584775"/>
          </a:xfrm>
          <a:prstGeom prst="rect">
            <a:avLst/>
          </a:prstGeom>
          <a:noFill/>
        </p:spPr>
        <p:txBody>
          <a:bodyPr wrap="square" rtlCol="0">
            <a:spAutoFit/>
          </a:bodyPr>
          <a:lstStyle/>
          <a:p>
            <a:pPr>
              <a:spcBef>
                <a:spcPts val="300"/>
              </a:spcBef>
            </a:pPr>
            <a:r>
              <a:rPr lang="en-US" sz="900" baseline="30000" dirty="0">
                <a:solidFill>
                  <a:schemeClr val="bg1"/>
                </a:solidFill>
              </a:rPr>
              <a:t>1 </a:t>
            </a:r>
            <a:r>
              <a:rPr lang="en-US" sz="900" dirty="0">
                <a:solidFill>
                  <a:schemeClr val="bg1"/>
                </a:solidFill>
              </a:rPr>
              <a:t>“Breadwinners survey,” TD Ameritrade (March 2020). </a:t>
            </a:r>
          </a:p>
          <a:p>
            <a:pPr>
              <a:spcBef>
                <a:spcPts val="300"/>
              </a:spcBef>
            </a:pPr>
            <a:r>
              <a:rPr lang="en-US" sz="900" baseline="30000" dirty="0">
                <a:solidFill>
                  <a:schemeClr val="bg1"/>
                </a:solidFill>
              </a:rPr>
              <a:t>2</a:t>
            </a:r>
            <a:r>
              <a:rPr lang="en-US" sz="900" dirty="0">
                <a:solidFill>
                  <a:schemeClr val="bg1"/>
                </a:solidFill>
              </a:rPr>
              <a:t> “2019 State of Women-Owned Business Report,” American Express. </a:t>
            </a:r>
          </a:p>
          <a:p>
            <a:pPr>
              <a:spcBef>
                <a:spcPts val="300"/>
              </a:spcBef>
            </a:pPr>
            <a:r>
              <a:rPr lang="en-US" sz="900" baseline="30000" dirty="0">
                <a:solidFill>
                  <a:schemeClr val="bg1"/>
                </a:solidFill>
              </a:rPr>
              <a:t>3</a:t>
            </a:r>
            <a:r>
              <a:rPr lang="en-US" sz="900" dirty="0">
                <a:solidFill>
                  <a:schemeClr val="bg1"/>
                </a:solidFill>
              </a:rPr>
              <a:t> “Women as the next wave of growth in US wealth management,” McKinsey &amp; Company (July 2020). </a:t>
            </a:r>
          </a:p>
        </p:txBody>
      </p:sp>
      <p:sp>
        <p:nvSpPr>
          <p:cNvPr id="9" name="TextBox 8">
            <a:extLst>
              <a:ext uri="{FF2B5EF4-FFF2-40B4-BE49-F238E27FC236}">
                <a16:creationId xmlns:a16="http://schemas.microsoft.com/office/drawing/2014/main" id="{59607B59-F66C-C561-E093-803454CB0BE0}"/>
              </a:ext>
            </a:extLst>
          </p:cNvPr>
          <p:cNvSpPr txBox="1"/>
          <p:nvPr/>
        </p:nvSpPr>
        <p:spPr>
          <a:xfrm>
            <a:off x="3652843" y="4678663"/>
            <a:ext cx="2864492" cy="553998"/>
          </a:xfrm>
          <a:prstGeom prst="rect">
            <a:avLst/>
          </a:prstGeom>
          <a:noFill/>
          <a:ln>
            <a:noFill/>
          </a:ln>
        </p:spPr>
        <p:txBody>
          <a:bodyPr wrap="square" lIns="0" tIns="0" rIns="0" bIns="0" rtlCol="0" anchor="t" anchorCtr="0">
            <a:spAutoFit/>
          </a:bodyPr>
          <a:lstStyle/>
          <a:p>
            <a:pPr algn="ctr"/>
            <a:r>
              <a:rPr lang="en-US" dirty="0">
                <a:solidFill>
                  <a:srgbClr val="6ECFB2"/>
                </a:solidFill>
                <a:latin typeface="Arial" panose="020B0604020202020204" pitchFamily="34" charset="0"/>
                <a:cs typeface="Arial" panose="020B0604020202020204" pitchFamily="34" charset="0"/>
              </a:rPr>
              <a:t>have women as </a:t>
            </a:r>
            <a:br>
              <a:rPr lang="en-US" dirty="0">
                <a:solidFill>
                  <a:srgbClr val="6ECFB2"/>
                </a:solidFill>
                <a:latin typeface="Arial" panose="020B0604020202020204" pitchFamily="34" charset="0"/>
                <a:cs typeface="Arial" panose="020B0604020202020204" pitchFamily="34" charset="0"/>
              </a:rPr>
            </a:br>
            <a:r>
              <a:rPr lang="en-US" b="1" dirty="0">
                <a:solidFill>
                  <a:srgbClr val="6ECFB2"/>
                </a:solidFill>
                <a:latin typeface="Arial" panose="020B0604020202020204" pitchFamily="34" charset="0"/>
                <a:cs typeface="Arial" panose="020B0604020202020204" pitchFamily="34" charset="0"/>
              </a:rPr>
              <a:t>majority owners </a:t>
            </a:r>
            <a:r>
              <a:rPr lang="en-US" b="1" baseline="30000" dirty="0">
                <a:solidFill>
                  <a:srgbClr val="6ECFB2"/>
                </a:solidFill>
                <a:latin typeface="Arial" panose="020B0604020202020204" pitchFamily="34" charset="0"/>
                <a:cs typeface="Arial" panose="020B0604020202020204" pitchFamily="34" charset="0"/>
              </a:rPr>
              <a:t>2</a:t>
            </a:r>
            <a:r>
              <a:rPr lang="en-US" b="1" dirty="0">
                <a:solidFill>
                  <a:srgbClr val="6ECFB2"/>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6F8107B-B037-6F3D-A55A-A681F023EA55}"/>
              </a:ext>
            </a:extLst>
          </p:cNvPr>
          <p:cNvSpPr txBox="1"/>
          <p:nvPr/>
        </p:nvSpPr>
        <p:spPr>
          <a:xfrm>
            <a:off x="958570" y="4001554"/>
            <a:ext cx="2087339" cy="1107996"/>
          </a:xfrm>
          <a:prstGeom prst="rect">
            <a:avLst/>
          </a:prstGeom>
          <a:noFill/>
          <a:ln>
            <a:noFill/>
          </a:ln>
        </p:spPr>
        <p:txBody>
          <a:bodyPr wrap="square" lIns="0" tIns="0" rIns="0" bIns="0" rtlCol="0" anchor="t" anchorCtr="0">
            <a:spAutoFit/>
          </a:bodyPr>
          <a:lstStyle/>
          <a:p>
            <a:pPr algn="ctr"/>
            <a:r>
              <a:rPr lang="en-US" dirty="0">
                <a:solidFill>
                  <a:srgbClr val="6ECFB2"/>
                </a:solidFill>
                <a:latin typeface="Arial" charset="0"/>
                <a:ea typeface="Arial" charset="0"/>
                <a:cs typeface="Arial" charset="0"/>
                <a:sym typeface="Calibri"/>
              </a:rPr>
              <a:t>of women </a:t>
            </a:r>
            <a:br>
              <a:rPr lang="en-US" b="1" dirty="0">
                <a:solidFill>
                  <a:srgbClr val="6ECFB2"/>
                </a:solidFill>
                <a:latin typeface="Arial" charset="0"/>
                <a:ea typeface="Arial" charset="0"/>
                <a:cs typeface="Arial" charset="0"/>
                <a:sym typeface="Calibri"/>
              </a:rPr>
            </a:br>
            <a:r>
              <a:rPr lang="en-US" b="1" dirty="0">
                <a:solidFill>
                  <a:srgbClr val="6ECFB2"/>
                </a:solidFill>
                <a:latin typeface="Arial" charset="0"/>
                <a:ea typeface="Arial" charset="0"/>
                <a:cs typeface="Arial" charset="0"/>
                <a:sym typeface="Calibri"/>
              </a:rPr>
              <a:t>earn as much </a:t>
            </a:r>
            <a:br>
              <a:rPr lang="en-US" b="1" dirty="0">
                <a:solidFill>
                  <a:srgbClr val="6ECFB2"/>
                </a:solidFill>
                <a:latin typeface="Arial" charset="0"/>
                <a:ea typeface="Arial" charset="0"/>
                <a:cs typeface="Arial" charset="0"/>
                <a:sym typeface="Calibri"/>
              </a:rPr>
            </a:br>
            <a:r>
              <a:rPr lang="en-US" b="1" dirty="0">
                <a:solidFill>
                  <a:srgbClr val="6ECFB2"/>
                </a:solidFill>
                <a:latin typeface="Arial" charset="0"/>
                <a:ea typeface="Arial" charset="0"/>
                <a:cs typeface="Arial" charset="0"/>
                <a:sym typeface="Calibri"/>
              </a:rPr>
              <a:t>or more</a:t>
            </a:r>
            <a:r>
              <a:rPr lang="en-US" dirty="0">
                <a:solidFill>
                  <a:srgbClr val="6ECFB2"/>
                </a:solidFill>
                <a:latin typeface="Arial" charset="0"/>
                <a:ea typeface="Arial" charset="0"/>
                <a:cs typeface="Arial" charset="0"/>
                <a:sym typeface="Calibri"/>
              </a:rPr>
              <a:t> than </a:t>
            </a:r>
            <a:br>
              <a:rPr lang="en-US" dirty="0">
                <a:solidFill>
                  <a:srgbClr val="6ECFB2"/>
                </a:solidFill>
                <a:latin typeface="Arial" charset="0"/>
                <a:ea typeface="Arial" charset="0"/>
                <a:cs typeface="Arial" charset="0"/>
                <a:sym typeface="Calibri"/>
              </a:rPr>
            </a:br>
            <a:r>
              <a:rPr lang="en-US" dirty="0">
                <a:solidFill>
                  <a:srgbClr val="6ECFB2"/>
                </a:solidFill>
                <a:latin typeface="Arial" charset="0"/>
                <a:ea typeface="Arial" charset="0"/>
                <a:cs typeface="Arial" charset="0"/>
                <a:sym typeface="Calibri"/>
              </a:rPr>
              <a:t>their partners</a:t>
            </a:r>
            <a:r>
              <a:rPr lang="en-US" baseline="30000" dirty="0">
                <a:solidFill>
                  <a:srgbClr val="6ECFB2"/>
                </a:solidFill>
                <a:latin typeface="Arial" charset="0"/>
                <a:ea typeface="Arial" charset="0"/>
                <a:cs typeface="Arial" charset="0"/>
                <a:sym typeface="Calibri"/>
              </a:rPr>
              <a:t>1</a:t>
            </a:r>
          </a:p>
        </p:txBody>
      </p:sp>
      <p:cxnSp>
        <p:nvCxnSpPr>
          <p:cNvPr id="17" name="Straight Connector 16">
            <a:extLst>
              <a:ext uri="{FF2B5EF4-FFF2-40B4-BE49-F238E27FC236}">
                <a16:creationId xmlns:a16="http://schemas.microsoft.com/office/drawing/2014/main" id="{45901274-2BD9-DF56-5605-758C598A557A}"/>
              </a:ext>
              <a:ext uri="{C183D7F6-B498-43B3-948B-1728B52AA6E4}">
                <adec:decorative xmlns:adec="http://schemas.microsoft.com/office/drawing/2017/decorative" val="1"/>
              </a:ext>
            </a:extLst>
          </p:cNvPr>
          <p:cNvCxnSpPr>
            <a:cxnSpLocks/>
          </p:cNvCxnSpPr>
          <p:nvPr/>
        </p:nvCxnSpPr>
        <p:spPr>
          <a:xfrm>
            <a:off x="3457477" y="1990165"/>
            <a:ext cx="0" cy="336560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1">
            <a:extLst>
              <a:ext uri="{FF2B5EF4-FFF2-40B4-BE49-F238E27FC236}">
                <a16:creationId xmlns:a16="http://schemas.microsoft.com/office/drawing/2014/main" id="{21C76233-0432-A75C-D3EC-93EF047164B2}"/>
              </a:ext>
            </a:extLst>
          </p:cNvPr>
          <p:cNvSpPr txBox="1">
            <a:spLocks/>
          </p:cNvSpPr>
          <p:nvPr/>
        </p:nvSpPr>
        <p:spPr>
          <a:xfrm>
            <a:off x="931986" y="3174448"/>
            <a:ext cx="2140509"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800" dirty="0">
                <a:solidFill>
                  <a:srgbClr val="6ECFB2"/>
                </a:solidFill>
              </a:rPr>
              <a:t>47%</a:t>
            </a:r>
          </a:p>
        </p:txBody>
      </p:sp>
      <p:sp>
        <p:nvSpPr>
          <p:cNvPr id="22" name="Title 11">
            <a:extLst>
              <a:ext uri="{FF2B5EF4-FFF2-40B4-BE49-F238E27FC236}">
                <a16:creationId xmlns:a16="http://schemas.microsoft.com/office/drawing/2014/main" id="{B58FDEA7-530A-A6D5-55E6-B8E5E11143AA}"/>
              </a:ext>
            </a:extLst>
          </p:cNvPr>
          <p:cNvSpPr txBox="1">
            <a:spLocks/>
          </p:cNvSpPr>
          <p:nvPr/>
        </p:nvSpPr>
        <p:spPr>
          <a:xfrm>
            <a:off x="3691089" y="3723298"/>
            <a:ext cx="280291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dirty="0">
                <a:solidFill>
                  <a:srgbClr val="6ECFB2"/>
                </a:solidFill>
              </a:rPr>
              <a:t>13 million businesses</a:t>
            </a:r>
            <a:endParaRPr lang="en-US" sz="4400" dirty="0">
              <a:solidFill>
                <a:srgbClr val="6ECFB2"/>
              </a:solidFill>
            </a:endParaRPr>
          </a:p>
        </p:txBody>
      </p:sp>
      <p:cxnSp>
        <p:nvCxnSpPr>
          <p:cNvPr id="5" name="Straight Connector 4">
            <a:extLst>
              <a:ext uri="{FF2B5EF4-FFF2-40B4-BE49-F238E27FC236}">
                <a16:creationId xmlns:a16="http://schemas.microsoft.com/office/drawing/2014/main" id="{94055BF3-F726-A81A-6110-D374DDC5D453}"/>
              </a:ext>
              <a:ext uri="{C183D7F6-B498-43B3-948B-1728B52AA6E4}">
                <adec:decorative xmlns:adec="http://schemas.microsoft.com/office/drawing/2017/decorative" val="1"/>
              </a:ext>
            </a:extLst>
          </p:cNvPr>
          <p:cNvCxnSpPr>
            <a:cxnSpLocks/>
          </p:cNvCxnSpPr>
          <p:nvPr/>
        </p:nvCxnSpPr>
        <p:spPr>
          <a:xfrm>
            <a:off x="6792078" y="1990165"/>
            <a:ext cx="0" cy="336560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B9A04E12-A0D4-8A12-5844-95B66431F359}"/>
              </a:ext>
            </a:extLst>
          </p:cNvPr>
          <p:cNvGraphicFramePr/>
          <p:nvPr>
            <p:extLst>
              <p:ext uri="{D42A27DB-BD31-4B8C-83A1-F6EECF244321}">
                <p14:modId xmlns:p14="http://schemas.microsoft.com/office/powerpoint/2010/main" val="2360264274"/>
              </p:ext>
            </p:extLst>
          </p:nvPr>
        </p:nvGraphicFramePr>
        <p:xfrm>
          <a:off x="1021035" y="1907521"/>
          <a:ext cx="1962408" cy="1308272"/>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descr="Icon&#10;&#10;Description automatically generated">
            <a:extLst>
              <a:ext uri="{FF2B5EF4-FFF2-40B4-BE49-F238E27FC236}">
                <a16:creationId xmlns:a16="http://schemas.microsoft.com/office/drawing/2014/main" id="{EBCEEE0F-9557-0C41-D833-CCEDAC791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832" y="2119945"/>
            <a:ext cx="1521892" cy="1521892"/>
          </a:xfrm>
          <a:prstGeom prst="rect">
            <a:avLst/>
          </a:prstGeom>
        </p:spPr>
      </p:pic>
      <p:sp>
        <p:nvSpPr>
          <p:cNvPr id="30" name="Oval 29">
            <a:extLst>
              <a:ext uri="{FF2B5EF4-FFF2-40B4-BE49-F238E27FC236}">
                <a16:creationId xmlns:a16="http://schemas.microsoft.com/office/drawing/2014/main" id="{12956A41-2497-D631-5ADF-3700D4093865}"/>
              </a:ext>
            </a:extLst>
          </p:cNvPr>
          <p:cNvSpPr/>
          <p:nvPr/>
        </p:nvSpPr>
        <p:spPr>
          <a:xfrm>
            <a:off x="8352803" y="2807395"/>
            <a:ext cx="2746202" cy="2746202"/>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Nearly </a:t>
            </a:r>
            <a:br>
              <a:rPr lang="en-US" dirty="0">
                <a:solidFill>
                  <a:schemeClr val="accent2"/>
                </a:solidFill>
              </a:rPr>
            </a:br>
            <a:r>
              <a:rPr lang="en-US" sz="2800" b="1" dirty="0">
                <a:solidFill>
                  <a:schemeClr val="accent2"/>
                </a:solidFill>
                <a:latin typeface="Georgia" panose="02040502050405020303" pitchFamily="18" charset="0"/>
              </a:rPr>
              <a:t>$30 trillion </a:t>
            </a:r>
            <a:r>
              <a:rPr lang="en-US" dirty="0">
                <a:solidFill>
                  <a:schemeClr val="accent2"/>
                </a:solidFill>
              </a:rPr>
              <a:t>expected to be controlled by women in the U.S. by 2030</a:t>
            </a:r>
            <a:r>
              <a:rPr lang="en-US" baseline="30000" dirty="0">
                <a:solidFill>
                  <a:schemeClr val="accent2"/>
                </a:solidFill>
              </a:rPr>
              <a:t>3</a:t>
            </a:r>
          </a:p>
        </p:txBody>
      </p:sp>
      <p:sp>
        <p:nvSpPr>
          <p:cNvPr id="29" name="Oval 28">
            <a:extLst>
              <a:ext uri="{FF2B5EF4-FFF2-40B4-BE49-F238E27FC236}">
                <a16:creationId xmlns:a16="http://schemas.microsoft.com/office/drawing/2014/main" id="{3EA2C0B8-650B-1EAE-F942-58D1B10AF711}"/>
              </a:ext>
            </a:extLst>
          </p:cNvPr>
          <p:cNvSpPr/>
          <p:nvPr/>
        </p:nvSpPr>
        <p:spPr>
          <a:xfrm>
            <a:off x="7046437" y="2069837"/>
            <a:ext cx="2098679" cy="2098679"/>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Nearly </a:t>
            </a:r>
            <a:br>
              <a:rPr lang="en-US" dirty="0">
                <a:solidFill>
                  <a:schemeClr val="tx1"/>
                </a:solidFill>
              </a:rPr>
            </a:br>
            <a:r>
              <a:rPr lang="en-US" sz="2400" b="1" dirty="0">
                <a:solidFill>
                  <a:schemeClr val="tx1"/>
                </a:solidFill>
                <a:latin typeface="Georgia" panose="02040502050405020303" pitchFamily="18" charset="0"/>
              </a:rPr>
              <a:t>$11 trillion </a:t>
            </a:r>
            <a:r>
              <a:rPr lang="en-US" dirty="0">
                <a:solidFill>
                  <a:schemeClr val="tx1"/>
                </a:solidFill>
              </a:rPr>
              <a:t>controlled by women in the U.S.</a:t>
            </a:r>
            <a:r>
              <a:rPr lang="en-US" baseline="30000" dirty="0">
                <a:solidFill>
                  <a:schemeClr val="tx1"/>
                </a:solidFill>
              </a:rPr>
              <a:t>3</a:t>
            </a:r>
          </a:p>
        </p:txBody>
      </p:sp>
    </p:spTree>
    <p:extLst>
      <p:ext uri="{BB962C8B-B14F-4D97-AF65-F5344CB8AC3E}">
        <p14:creationId xmlns:p14="http://schemas.microsoft.com/office/powerpoint/2010/main" val="200621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B2C22D79-9166-252E-735D-E89EB010309B}"/>
              </a:ext>
            </a:extLst>
          </p:cNvPr>
          <p:cNvSpPr txBox="1">
            <a:spLocks/>
          </p:cNvSpPr>
          <p:nvPr/>
        </p:nvSpPr>
        <p:spPr>
          <a:xfrm>
            <a:off x="870423" y="959248"/>
            <a:ext cx="10451154"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000" dirty="0"/>
              <a:t>Percent of women vs. men who …</a:t>
            </a:r>
          </a:p>
        </p:txBody>
      </p:sp>
      <p:sp>
        <p:nvSpPr>
          <p:cNvPr id="2" name="TextBox 1">
            <a:extLst>
              <a:ext uri="{FF2B5EF4-FFF2-40B4-BE49-F238E27FC236}">
                <a16:creationId xmlns:a16="http://schemas.microsoft.com/office/drawing/2014/main" id="{C5628971-E20F-4713-C39B-DE43E83299F8}"/>
              </a:ext>
            </a:extLst>
          </p:cNvPr>
          <p:cNvSpPr txBox="1"/>
          <p:nvPr/>
        </p:nvSpPr>
        <p:spPr>
          <a:xfrm>
            <a:off x="1471216" y="5853330"/>
            <a:ext cx="9628584" cy="546303"/>
          </a:xfrm>
          <a:prstGeom prst="rect">
            <a:avLst/>
          </a:prstGeom>
          <a:noFill/>
        </p:spPr>
        <p:txBody>
          <a:bodyPr wrap="square" rtlCol="0">
            <a:spAutoFit/>
          </a:bodyPr>
          <a:lstStyle/>
          <a:p>
            <a:pPr>
              <a:spcBef>
                <a:spcPts val="300"/>
              </a:spcBef>
            </a:pPr>
            <a:r>
              <a:rPr lang="en-US" sz="900" baseline="30000" dirty="0">
                <a:solidFill>
                  <a:schemeClr val="bg1"/>
                </a:solidFill>
              </a:rPr>
              <a:t>1 </a:t>
            </a:r>
            <a:r>
              <a:rPr lang="en-US" sz="900" dirty="0">
                <a:solidFill>
                  <a:schemeClr val="bg1"/>
                </a:solidFill>
              </a:rPr>
              <a:t>"100 Must-Know Statistics About Women and Retirement," Morningstar, </a:t>
            </a:r>
            <a:r>
              <a:rPr lang="en-US" sz="900" dirty="0" err="1">
                <a:solidFill>
                  <a:schemeClr val="bg1"/>
                </a:solidFill>
              </a:rPr>
              <a:t>morningstar.com</a:t>
            </a:r>
            <a:r>
              <a:rPr lang="en-US" sz="900" dirty="0">
                <a:solidFill>
                  <a:schemeClr val="bg1"/>
                </a:solidFill>
              </a:rPr>
              <a:t>/articles/968993/100-must-know-statistics-about-women-and-retirement (March 3, 2021). </a:t>
            </a:r>
          </a:p>
          <a:p>
            <a:pPr>
              <a:spcBef>
                <a:spcPts val="300"/>
              </a:spcBef>
            </a:pPr>
            <a:r>
              <a:rPr lang="en-US" sz="900" baseline="30000" dirty="0">
                <a:solidFill>
                  <a:schemeClr val="bg1"/>
                </a:solidFill>
              </a:rPr>
              <a:t>2</a:t>
            </a:r>
            <a:r>
              <a:rPr lang="en-US" sz="900" dirty="0">
                <a:solidFill>
                  <a:schemeClr val="bg1"/>
                </a:solidFill>
              </a:rPr>
              <a:t> “Women and Retirement: Navigating the Financial Vortex,” Goldman Sachs Asset Management Insights, gsam.com/content/</a:t>
            </a:r>
            <a:r>
              <a:rPr lang="en-US" sz="900" dirty="0" err="1">
                <a:solidFill>
                  <a:schemeClr val="bg1"/>
                </a:solidFill>
              </a:rPr>
              <a:t>gsam</a:t>
            </a:r>
            <a:r>
              <a:rPr lang="en-US" sz="900" dirty="0">
                <a:solidFill>
                  <a:schemeClr val="bg1"/>
                </a:solidFill>
              </a:rPr>
              <a:t>/global/</a:t>
            </a:r>
            <a:r>
              <a:rPr lang="en-US" sz="900" dirty="0" err="1">
                <a:solidFill>
                  <a:schemeClr val="bg1"/>
                </a:solidFill>
              </a:rPr>
              <a:t>en</a:t>
            </a:r>
            <a:r>
              <a:rPr lang="en-US" sz="900" dirty="0">
                <a:solidFill>
                  <a:schemeClr val="bg1"/>
                </a:solidFill>
              </a:rPr>
              <a:t>/market-insights/</a:t>
            </a:r>
            <a:r>
              <a:rPr lang="en-US" sz="900" dirty="0" err="1">
                <a:solidFill>
                  <a:schemeClr val="bg1"/>
                </a:solidFill>
              </a:rPr>
              <a:t>gsam</a:t>
            </a:r>
            <a:r>
              <a:rPr lang="en-US" sz="900" dirty="0">
                <a:solidFill>
                  <a:schemeClr val="bg1"/>
                </a:solidFill>
              </a:rPr>
              <a:t>-insights/2022/</a:t>
            </a:r>
            <a:r>
              <a:rPr lang="en-US" sz="900" dirty="0" err="1">
                <a:solidFill>
                  <a:schemeClr val="bg1"/>
                </a:solidFill>
              </a:rPr>
              <a:t>women-retirement.html#section-none</a:t>
            </a:r>
            <a:r>
              <a:rPr lang="en-US" sz="900" dirty="0">
                <a:solidFill>
                  <a:schemeClr val="bg1"/>
                </a:solidFill>
              </a:rPr>
              <a:t> (Dec. 7, 2022).</a:t>
            </a:r>
          </a:p>
        </p:txBody>
      </p:sp>
      <p:sp>
        <p:nvSpPr>
          <p:cNvPr id="3" name="TextBox 2">
            <a:extLst>
              <a:ext uri="{FF2B5EF4-FFF2-40B4-BE49-F238E27FC236}">
                <a16:creationId xmlns:a16="http://schemas.microsoft.com/office/drawing/2014/main" id="{A462FBAB-EC1E-D9C6-B198-AD3C48402CC0}"/>
              </a:ext>
            </a:extLst>
          </p:cNvPr>
          <p:cNvSpPr txBox="1"/>
          <p:nvPr/>
        </p:nvSpPr>
        <p:spPr>
          <a:xfrm>
            <a:off x="1109112" y="2457858"/>
            <a:ext cx="2979572" cy="830997"/>
          </a:xfrm>
          <a:prstGeom prst="rect">
            <a:avLst/>
          </a:prstGeom>
          <a:noFill/>
          <a:ln>
            <a:noFill/>
          </a:ln>
        </p:spPr>
        <p:txBody>
          <a:bodyPr wrap="square" lIns="0" tIns="0" rIns="0" bIns="0" rtlCol="0" anchor="t" anchorCtr="0">
            <a:spAutoFit/>
          </a:bodyPr>
          <a:lstStyle/>
          <a:p>
            <a:pPr algn="ctr"/>
            <a:r>
              <a:rPr lang="en-US" b="1" dirty="0">
                <a:solidFill>
                  <a:srgbClr val="6ECFB2"/>
                </a:solidFill>
                <a:latin typeface="Arial" charset="0"/>
                <a:ea typeface="Arial" charset="0"/>
                <a:cs typeface="Arial" charset="0"/>
                <a:sym typeface="Calibri"/>
              </a:rPr>
              <a:t>… are confident they'll have enough resources to last 25 years in retirement</a:t>
            </a:r>
            <a:r>
              <a:rPr lang="en-US" b="1" baseline="30000" dirty="0">
                <a:solidFill>
                  <a:srgbClr val="6ECFB2"/>
                </a:solidFill>
                <a:latin typeface="Arial" charset="0"/>
                <a:ea typeface="Arial" charset="0"/>
                <a:cs typeface="Arial" charset="0"/>
                <a:sym typeface="Calibri"/>
              </a:rPr>
              <a:t>1</a:t>
            </a:r>
          </a:p>
        </p:txBody>
      </p:sp>
      <p:grpSp>
        <p:nvGrpSpPr>
          <p:cNvPr id="25" name="Group 24">
            <a:extLst>
              <a:ext uri="{FF2B5EF4-FFF2-40B4-BE49-F238E27FC236}">
                <a16:creationId xmlns:a16="http://schemas.microsoft.com/office/drawing/2014/main" id="{13D7BB30-683A-0FE0-93C9-A7378C723843}"/>
              </a:ext>
            </a:extLst>
          </p:cNvPr>
          <p:cNvGrpSpPr/>
          <p:nvPr/>
        </p:nvGrpSpPr>
        <p:grpSpPr>
          <a:xfrm>
            <a:off x="1201552" y="3919165"/>
            <a:ext cx="2685524" cy="702908"/>
            <a:chOff x="1281708" y="3497288"/>
            <a:chExt cx="2685524" cy="702908"/>
          </a:xfrm>
        </p:grpSpPr>
        <p:sp>
          <p:nvSpPr>
            <p:cNvPr id="16" name="Rectangle 15">
              <a:extLst>
                <a:ext uri="{FF2B5EF4-FFF2-40B4-BE49-F238E27FC236}">
                  <a16:creationId xmlns:a16="http://schemas.microsoft.com/office/drawing/2014/main" id="{51856791-7D81-015D-44AD-B33CF11FB7A5}"/>
                </a:ext>
              </a:extLst>
            </p:cNvPr>
            <p:cNvSpPr/>
            <p:nvPr/>
          </p:nvSpPr>
          <p:spPr>
            <a:xfrm>
              <a:off x="1281708" y="3697807"/>
              <a:ext cx="1288178" cy="502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7F51AB-851C-0CE1-1873-3061DCF0473E}"/>
                </a:ext>
              </a:extLst>
            </p:cNvPr>
            <p:cNvSpPr/>
            <p:nvPr/>
          </p:nvSpPr>
          <p:spPr>
            <a:xfrm>
              <a:off x="2679054" y="3497288"/>
              <a:ext cx="1288178" cy="69561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2D79560-793E-26F1-F0D9-2E222F986155}"/>
              </a:ext>
            </a:extLst>
          </p:cNvPr>
          <p:cNvGrpSpPr/>
          <p:nvPr/>
        </p:nvGrpSpPr>
        <p:grpSpPr>
          <a:xfrm>
            <a:off x="4807914" y="3976501"/>
            <a:ext cx="2685524" cy="631207"/>
            <a:chOff x="4906073" y="3554624"/>
            <a:chExt cx="2685524" cy="631207"/>
          </a:xfrm>
        </p:grpSpPr>
        <p:sp>
          <p:nvSpPr>
            <p:cNvPr id="18" name="Rectangle 17">
              <a:extLst>
                <a:ext uri="{FF2B5EF4-FFF2-40B4-BE49-F238E27FC236}">
                  <a16:creationId xmlns:a16="http://schemas.microsoft.com/office/drawing/2014/main" id="{DE7E13BA-F2A0-6D76-CE2A-A41C8ECF1E63}"/>
                </a:ext>
              </a:extLst>
            </p:cNvPr>
            <p:cNvSpPr/>
            <p:nvPr/>
          </p:nvSpPr>
          <p:spPr>
            <a:xfrm>
              <a:off x="4906073" y="3554624"/>
              <a:ext cx="1288178" cy="6312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B070FC-5116-76AB-7623-AEC034431490}"/>
                </a:ext>
              </a:extLst>
            </p:cNvPr>
            <p:cNvSpPr/>
            <p:nvPr/>
          </p:nvSpPr>
          <p:spPr>
            <a:xfrm>
              <a:off x="6303419" y="3734969"/>
              <a:ext cx="1288178" cy="4508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725CA72-FE03-49C4-D8D4-F634A1CC780E}"/>
              </a:ext>
            </a:extLst>
          </p:cNvPr>
          <p:cNvGrpSpPr/>
          <p:nvPr/>
        </p:nvGrpSpPr>
        <p:grpSpPr>
          <a:xfrm>
            <a:off x="8414276" y="3608101"/>
            <a:ext cx="2685524" cy="991897"/>
            <a:chOff x="8224768" y="3186224"/>
            <a:chExt cx="2685524" cy="991897"/>
          </a:xfrm>
        </p:grpSpPr>
        <p:sp>
          <p:nvSpPr>
            <p:cNvPr id="20" name="Rectangle 19">
              <a:extLst>
                <a:ext uri="{FF2B5EF4-FFF2-40B4-BE49-F238E27FC236}">
                  <a16:creationId xmlns:a16="http://schemas.microsoft.com/office/drawing/2014/main" id="{3C7DBE66-DFB6-0194-103F-DC6F8B75DE0B}"/>
                </a:ext>
              </a:extLst>
            </p:cNvPr>
            <p:cNvSpPr/>
            <p:nvPr/>
          </p:nvSpPr>
          <p:spPr>
            <a:xfrm>
              <a:off x="8224768" y="3186224"/>
              <a:ext cx="1288178" cy="991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237162-6AB7-F900-53B6-76B8A7604E57}"/>
                </a:ext>
              </a:extLst>
            </p:cNvPr>
            <p:cNvSpPr/>
            <p:nvPr/>
          </p:nvSpPr>
          <p:spPr>
            <a:xfrm>
              <a:off x="9622114" y="3296988"/>
              <a:ext cx="1288178" cy="8759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7D539BE-3441-0936-01F5-3D9CEA3D34E4}"/>
              </a:ext>
            </a:extLst>
          </p:cNvPr>
          <p:cNvSpPr txBox="1"/>
          <p:nvPr/>
        </p:nvSpPr>
        <p:spPr>
          <a:xfrm>
            <a:off x="1201552" y="4715117"/>
            <a:ext cx="1288178" cy="553998"/>
          </a:xfrm>
          <a:prstGeom prst="rect">
            <a:avLst/>
          </a:prstGeom>
          <a:noFill/>
          <a:ln>
            <a:noFill/>
          </a:ln>
        </p:spPr>
        <p:txBody>
          <a:bodyPr wrap="square" lIns="0" tIns="0" rIns="0" bIns="0" rtlCol="0" anchor="t" anchorCtr="0">
            <a:spAutoFit/>
          </a:bodyPr>
          <a:lstStyle/>
          <a:p>
            <a:pPr algn="ctr"/>
            <a:r>
              <a:rPr lang="en-US" b="1" dirty="0">
                <a:solidFill>
                  <a:srgbClr val="6ECFB2"/>
                </a:solidFill>
                <a:latin typeface="Georgia" panose="02040502050405020303" pitchFamily="18" charset="0"/>
                <a:ea typeface="Arial" charset="0"/>
                <a:cs typeface="Arial" charset="0"/>
                <a:sym typeface="Calibri"/>
              </a:rPr>
              <a:t>39% of women</a:t>
            </a:r>
            <a:endParaRPr lang="en-US" b="1" baseline="30000" dirty="0">
              <a:solidFill>
                <a:srgbClr val="6ECFB2"/>
              </a:solidFill>
              <a:latin typeface="Georgia" panose="02040502050405020303" pitchFamily="18" charset="0"/>
              <a:ea typeface="Arial" charset="0"/>
              <a:cs typeface="Arial" charset="0"/>
              <a:sym typeface="Calibri"/>
            </a:endParaRPr>
          </a:p>
        </p:txBody>
      </p:sp>
      <p:sp>
        <p:nvSpPr>
          <p:cNvPr id="27" name="TextBox 26">
            <a:extLst>
              <a:ext uri="{FF2B5EF4-FFF2-40B4-BE49-F238E27FC236}">
                <a16:creationId xmlns:a16="http://schemas.microsoft.com/office/drawing/2014/main" id="{B9F5FC47-61CE-A2A3-5D62-ACF90FA23856}"/>
              </a:ext>
            </a:extLst>
          </p:cNvPr>
          <p:cNvSpPr txBox="1"/>
          <p:nvPr/>
        </p:nvSpPr>
        <p:spPr>
          <a:xfrm>
            <a:off x="2598898" y="4715117"/>
            <a:ext cx="1288178" cy="553998"/>
          </a:xfrm>
          <a:prstGeom prst="rect">
            <a:avLst/>
          </a:prstGeom>
          <a:noFill/>
          <a:ln>
            <a:noFill/>
          </a:ln>
        </p:spPr>
        <p:txBody>
          <a:bodyPr wrap="square" lIns="0" tIns="0" rIns="0" bIns="0" rtlCol="0" anchor="t" anchorCtr="0">
            <a:spAutoFit/>
          </a:bodyPr>
          <a:lstStyle/>
          <a:p>
            <a:pPr algn="ctr"/>
            <a:r>
              <a:rPr lang="en-US" b="1" dirty="0">
                <a:solidFill>
                  <a:schemeClr val="bg2">
                    <a:lumMod val="90000"/>
                  </a:schemeClr>
                </a:solidFill>
                <a:latin typeface="Georgia" panose="02040502050405020303" pitchFamily="18" charset="0"/>
                <a:ea typeface="Arial" charset="0"/>
                <a:cs typeface="Arial" charset="0"/>
                <a:sym typeface="Calibri"/>
              </a:rPr>
              <a:t>54% of men</a:t>
            </a:r>
            <a:endParaRPr lang="en-US" b="1" baseline="30000" dirty="0">
              <a:solidFill>
                <a:schemeClr val="bg2">
                  <a:lumMod val="90000"/>
                </a:schemeClr>
              </a:solidFill>
              <a:latin typeface="Georgia" panose="02040502050405020303" pitchFamily="18" charset="0"/>
              <a:ea typeface="Arial" charset="0"/>
              <a:cs typeface="Arial" charset="0"/>
              <a:sym typeface="Calibri"/>
            </a:endParaRPr>
          </a:p>
        </p:txBody>
      </p:sp>
      <p:sp>
        <p:nvSpPr>
          <p:cNvPr id="29" name="TextBox 28">
            <a:extLst>
              <a:ext uri="{FF2B5EF4-FFF2-40B4-BE49-F238E27FC236}">
                <a16:creationId xmlns:a16="http://schemas.microsoft.com/office/drawing/2014/main" id="{7261D7E3-E99F-76C7-EE00-198D8063550E}"/>
              </a:ext>
            </a:extLst>
          </p:cNvPr>
          <p:cNvSpPr txBox="1"/>
          <p:nvPr/>
        </p:nvSpPr>
        <p:spPr>
          <a:xfrm>
            <a:off x="4501633" y="2457858"/>
            <a:ext cx="3188734" cy="830997"/>
          </a:xfrm>
          <a:prstGeom prst="rect">
            <a:avLst/>
          </a:prstGeom>
          <a:noFill/>
          <a:ln>
            <a:noFill/>
          </a:ln>
        </p:spPr>
        <p:txBody>
          <a:bodyPr wrap="square" lIns="0" tIns="0" rIns="0" bIns="0" rtlCol="0" anchor="t" anchorCtr="0">
            <a:spAutoFit/>
          </a:bodyPr>
          <a:lstStyle/>
          <a:p>
            <a:pPr algn="ctr"/>
            <a:r>
              <a:rPr lang="en-US" b="1" dirty="0">
                <a:solidFill>
                  <a:srgbClr val="6ECFB2"/>
                </a:solidFill>
                <a:latin typeface="Arial" charset="0"/>
                <a:ea typeface="Arial" charset="0"/>
                <a:cs typeface="Arial" charset="0"/>
                <a:sym typeface="Calibri"/>
              </a:rPr>
              <a:t>… believe their retirement savings are behind schedule</a:t>
            </a:r>
            <a:r>
              <a:rPr lang="en-US" b="1" baseline="30000" dirty="0">
                <a:solidFill>
                  <a:srgbClr val="6ECFB2"/>
                </a:solidFill>
                <a:latin typeface="Arial" charset="0"/>
                <a:ea typeface="Arial" charset="0"/>
                <a:cs typeface="Arial" charset="0"/>
                <a:sym typeface="Calibri"/>
              </a:rPr>
              <a:t>2</a:t>
            </a:r>
          </a:p>
        </p:txBody>
      </p:sp>
      <p:sp>
        <p:nvSpPr>
          <p:cNvPr id="30" name="TextBox 29">
            <a:extLst>
              <a:ext uri="{FF2B5EF4-FFF2-40B4-BE49-F238E27FC236}">
                <a16:creationId xmlns:a16="http://schemas.microsoft.com/office/drawing/2014/main" id="{E1CB0043-111C-BCA4-7974-46C3A3235DD7}"/>
              </a:ext>
            </a:extLst>
          </p:cNvPr>
          <p:cNvSpPr txBox="1"/>
          <p:nvPr/>
        </p:nvSpPr>
        <p:spPr>
          <a:xfrm>
            <a:off x="4807914" y="4715117"/>
            <a:ext cx="1288178" cy="553998"/>
          </a:xfrm>
          <a:prstGeom prst="rect">
            <a:avLst/>
          </a:prstGeom>
          <a:noFill/>
          <a:ln>
            <a:noFill/>
          </a:ln>
        </p:spPr>
        <p:txBody>
          <a:bodyPr wrap="square" lIns="0" tIns="0" rIns="0" bIns="0" rtlCol="0" anchor="t" anchorCtr="0">
            <a:spAutoFit/>
          </a:bodyPr>
          <a:lstStyle/>
          <a:p>
            <a:pPr algn="ctr"/>
            <a:r>
              <a:rPr lang="en-US" b="1" dirty="0">
                <a:solidFill>
                  <a:srgbClr val="6ECFB2"/>
                </a:solidFill>
                <a:latin typeface="Georgia" panose="02040502050405020303" pitchFamily="18" charset="0"/>
                <a:ea typeface="Arial" charset="0"/>
                <a:cs typeface="Arial" charset="0"/>
                <a:sym typeface="Calibri"/>
              </a:rPr>
              <a:t>49% of women</a:t>
            </a:r>
            <a:endParaRPr lang="en-US" b="1" baseline="30000" dirty="0">
              <a:solidFill>
                <a:srgbClr val="6ECFB2"/>
              </a:solidFill>
              <a:latin typeface="Georgia" panose="02040502050405020303" pitchFamily="18" charset="0"/>
              <a:ea typeface="Arial" charset="0"/>
              <a:cs typeface="Arial" charset="0"/>
              <a:sym typeface="Calibri"/>
            </a:endParaRPr>
          </a:p>
        </p:txBody>
      </p:sp>
      <p:sp>
        <p:nvSpPr>
          <p:cNvPr id="31" name="TextBox 30">
            <a:extLst>
              <a:ext uri="{FF2B5EF4-FFF2-40B4-BE49-F238E27FC236}">
                <a16:creationId xmlns:a16="http://schemas.microsoft.com/office/drawing/2014/main" id="{95F0E665-281D-83F8-5FA2-E743148AEEBF}"/>
              </a:ext>
            </a:extLst>
          </p:cNvPr>
          <p:cNvSpPr txBox="1"/>
          <p:nvPr/>
        </p:nvSpPr>
        <p:spPr>
          <a:xfrm>
            <a:off x="6205260" y="4715117"/>
            <a:ext cx="1288178" cy="553998"/>
          </a:xfrm>
          <a:prstGeom prst="rect">
            <a:avLst/>
          </a:prstGeom>
          <a:noFill/>
          <a:ln>
            <a:noFill/>
          </a:ln>
        </p:spPr>
        <p:txBody>
          <a:bodyPr wrap="square" lIns="0" tIns="0" rIns="0" bIns="0" rtlCol="0" anchor="t" anchorCtr="0">
            <a:spAutoFit/>
          </a:bodyPr>
          <a:lstStyle/>
          <a:p>
            <a:pPr algn="ctr"/>
            <a:r>
              <a:rPr lang="en-US" b="1" dirty="0">
                <a:solidFill>
                  <a:schemeClr val="bg2">
                    <a:lumMod val="90000"/>
                  </a:schemeClr>
                </a:solidFill>
                <a:latin typeface="Georgia" panose="02040502050405020303" pitchFamily="18" charset="0"/>
                <a:ea typeface="Arial" charset="0"/>
                <a:cs typeface="Arial" charset="0"/>
                <a:sym typeface="Calibri"/>
              </a:rPr>
              <a:t>35% of men</a:t>
            </a:r>
            <a:endParaRPr lang="en-US" b="1" baseline="30000" dirty="0">
              <a:solidFill>
                <a:schemeClr val="bg2">
                  <a:lumMod val="90000"/>
                </a:schemeClr>
              </a:solidFill>
              <a:latin typeface="Georgia" panose="02040502050405020303" pitchFamily="18" charset="0"/>
              <a:ea typeface="Arial" charset="0"/>
              <a:cs typeface="Arial" charset="0"/>
              <a:sym typeface="Calibri"/>
            </a:endParaRPr>
          </a:p>
        </p:txBody>
      </p:sp>
      <p:sp>
        <p:nvSpPr>
          <p:cNvPr id="32" name="TextBox 31">
            <a:extLst>
              <a:ext uri="{FF2B5EF4-FFF2-40B4-BE49-F238E27FC236}">
                <a16:creationId xmlns:a16="http://schemas.microsoft.com/office/drawing/2014/main" id="{5CCA7488-6268-12C6-4EEA-7527C9DC22DA}"/>
              </a:ext>
            </a:extLst>
          </p:cNvPr>
          <p:cNvSpPr txBox="1"/>
          <p:nvPr/>
        </p:nvSpPr>
        <p:spPr>
          <a:xfrm>
            <a:off x="8486547" y="4715117"/>
            <a:ext cx="1288178" cy="553998"/>
          </a:xfrm>
          <a:prstGeom prst="rect">
            <a:avLst/>
          </a:prstGeom>
          <a:noFill/>
          <a:ln>
            <a:noFill/>
          </a:ln>
        </p:spPr>
        <p:txBody>
          <a:bodyPr wrap="square" lIns="0" tIns="0" rIns="0" bIns="0" rtlCol="0" anchor="t" anchorCtr="0">
            <a:spAutoFit/>
          </a:bodyPr>
          <a:lstStyle/>
          <a:p>
            <a:pPr algn="ctr"/>
            <a:r>
              <a:rPr lang="en-US" b="1" dirty="0">
                <a:solidFill>
                  <a:srgbClr val="6ECFB2"/>
                </a:solidFill>
                <a:latin typeface="Georgia" panose="02040502050405020303" pitchFamily="18" charset="0"/>
                <a:ea typeface="Arial" charset="0"/>
                <a:cs typeface="Arial" charset="0"/>
                <a:sym typeface="Calibri"/>
              </a:rPr>
              <a:t>77% of women</a:t>
            </a:r>
            <a:endParaRPr lang="en-US" b="1" baseline="30000" dirty="0">
              <a:solidFill>
                <a:srgbClr val="6ECFB2"/>
              </a:solidFill>
              <a:latin typeface="Georgia" panose="02040502050405020303" pitchFamily="18" charset="0"/>
              <a:ea typeface="Arial" charset="0"/>
              <a:cs typeface="Arial" charset="0"/>
              <a:sym typeface="Calibri"/>
            </a:endParaRPr>
          </a:p>
        </p:txBody>
      </p:sp>
      <p:sp>
        <p:nvSpPr>
          <p:cNvPr id="33" name="TextBox 32">
            <a:extLst>
              <a:ext uri="{FF2B5EF4-FFF2-40B4-BE49-F238E27FC236}">
                <a16:creationId xmlns:a16="http://schemas.microsoft.com/office/drawing/2014/main" id="{E17E4971-FF19-FAC1-9731-4F69D899EC74}"/>
              </a:ext>
            </a:extLst>
          </p:cNvPr>
          <p:cNvSpPr txBox="1"/>
          <p:nvPr/>
        </p:nvSpPr>
        <p:spPr>
          <a:xfrm>
            <a:off x="9883893" y="4715117"/>
            <a:ext cx="1288178" cy="553998"/>
          </a:xfrm>
          <a:prstGeom prst="rect">
            <a:avLst/>
          </a:prstGeom>
          <a:noFill/>
          <a:ln>
            <a:noFill/>
          </a:ln>
        </p:spPr>
        <p:txBody>
          <a:bodyPr wrap="square" lIns="0" tIns="0" rIns="0" bIns="0" rtlCol="0" anchor="t" anchorCtr="0">
            <a:spAutoFit/>
          </a:bodyPr>
          <a:lstStyle/>
          <a:p>
            <a:pPr algn="ctr"/>
            <a:r>
              <a:rPr lang="en-US" b="1" dirty="0">
                <a:solidFill>
                  <a:schemeClr val="bg2">
                    <a:lumMod val="90000"/>
                  </a:schemeClr>
                </a:solidFill>
                <a:latin typeface="Georgia" panose="02040502050405020303" pitchFamily="18" charset="0"/>
                <a:ea typeface="Arial" charset="0"/>
                <a:cs typeface="Arial" charset="0"/>
                <a:sym typeface="Calibri"/>
              </a:rPr>
              <a:t>68% of men</a:t>
            </a:r>
            <a:endParaRPr lang="en-US" b="1" baseline="30000" dirty="0">
              <a:solidFill>
                <a:schemeClr val="bg2">
                  <a:lumMod val="90000"/>
                </a:schemeClr>
              </a:solidFill>
              <a:latin typeface="Georgia" panose="02040502050405020303" pitchFamily="18" charset="0"/>
              <a:ea typeface="Arial" charset="0"/>
              <a:cs typeface="Arial" charset="0"/>
              <a:sym typeface="Calibri"/>
            </a:endParaRPr>
          </a:p>
        </p:txBody>
      </p:sp>
      <p:sp>
        <p:nvSpPr>
          <p:cNvPr id="34" name="TextBox 33">
            <a:extLst>
              <a:ext uri="{FF2B5EF4-FFF2-40B4-BE49-F238E27FC236}">
                <a16:creationId xmlns:a16="http://schemas.microsoft.com/office/drawing/2014/main" id="{42A2D689-FE50-32EC-EB4F-E2BDCEDBBB4E}"/>
              </a:ext>
            </a:extLst>
          </p:cNvPr>
          <p:cNvSpPr txBox="1"/>
          <p:nvPr/>
        </p:nvSpPr>
        <p:spPr>
          <a:xfrm>
            <a:off x="8180358" y="2457858"/>
            <a:ext cx="3188734" cy="830997"/>
          </a:xfrm>
          <a:prstGeom prst="rect">
            <a:avLst/>
          </a:prstGeom>
          <a:noFill/>
          <a:ln>
            <a:noFill/>
          </a:ln>
        </p:spPr>
        <p:txBody>
          <a:bodyPr wrap="square" lIns="0" tIns="0" rIns="0" bIns="0" rtlCol="0" anchor="t" anchorCtr="0">
            <a:spAutoFit/>
          </a:bodyPr>
          <a:lstStyle/>
          <a:p>
            <a:pPr algn="ctr"/>
            <a:r>
              <a:rPr lang="en-US" b="1" dirty="0">
                <a:solidFill>
                  <a:srgbClr val="6ECFB2"/>
                </a:solidFill>
                <a:latin typeface="Arial" charset="0"/>
                <a:ea typeface="Arial" charset="0"/>
                <a:cs typeface="Arial" charset="0"/>
                <a:sym typeface="Calibri"/>
              </a:rPr>
              <a:t>… feel overwhelmed with monthly expenses while trying to save for retirement</a:t>
            </a:r>
            <a:r>
              <a:rPr lang="en-US" b="1" baseline="30000" dirty="0">
                <a:solidFill>
                  <a:srgbClr val="6ECFB2"/>
                </a:solidFill>
                <a:latin typeface="Arial" charset="0"/>
                <a:ea typeface="Arial" charset="0"/>
                <a:cs typeface="Arial" charset="0"/>
                <a:sym typeface="Calibri"/>
              </a:rPr>
              <a:t>2</a:t>
            </a:r>
          </a:p>
        </p:txBody>
      </p:sp>
      <p:cxnSp>
        <p:nvCxnSpPr>
          <p:cNvPr id="4" name="Straight Connector 3">
            <a:extLst>
              <a:ext uri="{FF2B5EF4-FFF2-40B4-BE49-F238E27FC236}">
                <a16:creationId xmlns:a16="http://schemas.microsoft.com/office/drawing/2014/main" id="{3058A330-75FA-09A8-C1CE-BE8014FCEE8D}"/>
              </a:ext>
              <a:ext uri="{C183D7F6-B498-43B3-948B-1728B52AA6E4}">
                <adec:decorative xmlns:adec="http://schemas.microsoft.com/office/drawing/2017/decorative" val="1"/>
              </a:ext>
            </a:extLst>
          </p:cNvPr>
          <p:cNvCxnSpPr>
            <a:cxnSpLocks/>
          </p:cNvCxnSpPr>
          <p:nvPr/>
        </p:nvCxnSpPr>
        <p:spPr>
          <a:xfrm>
            <a:off x="4325382" y="2457858"/>
            <a:ext cx="0" cy="297807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4D24FE-04F1-E035-B6D7-E4E49C8ED186}"/>
              </a:ext>
              <a:ext uri="{C183D7F6-B498-43B3-948B-1728B52AA6E4}">
                <adec:decorative xmlns:adec="http://schemas.microsoft.com/office/drawing/2017/decorative" val="1"/>
              </a:ext>
            </a:extLst>
          </p:cNvPr>
          <p:cNvCxnSpPr>
            <a:cxnSpLocks/>
          </p:cNvCxnSpPr>
          <p:nvPr/>
        </p:nvCxnSpPr>
        <p:spPr>
          <a:xfrm>
            <a:off x="7967483" y="2457858"/>
            <a:ext cx="0" cy="297807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23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1">
            <a:extLst>
              <a:ext uri="{FF2B5EF4-FFF2-40B4-BE49-F238E27FC236}">
                <a16:creationId xmlns:a16="http://schemas.microsoft.com/office/drawing/2014/main" id="{7AEA92B6-7A8F-3967-25BA-D242EA6FE808}"/>
              </a:ext>
            </a:extLst>
          </p:cNvPr>
          <p:cNvSpPr>
            <a:spLocks noGrp="1"/>
          </p:cNvSpPr>
          <p:nvPr>
            <p:ph type="title"/>
          </p:nvPr>
        </p:nvSpPr>
        <p:spPr>
          <a:xfrm>
            <a:off x="5494313" y="977806"/>
            <a:ext cx="6609522" cy="662981"/>
          </a:xfrm>
        </p:spPr>
        <p:txBody>
          <a:bodyPr anchor="t">
            <a:normAutofit/>
          </a:bodyPr>
          <a:lstStyle/>
          <a:p>
            <a:pPr algn="l"/>
            <a:r>
              <a:rPr lang="en-US" dirty="0"/>
              <a:t>What causes the divide? </a:t>
            </a:r>
          </a:p>
        </p:txBody>
      </p:sp>
      <p:sp>
        <p:nvSpPr>
          <p:cNvPr id="57" name="Content Placeholder 42">
            <a:extLst>
              <a:ext uri="{FF2B5EF4-FFF2-40B4-BE49-F238E27FC236}">
                <a16:creationId xmlns:a16="http://schemas.microsoft.com/office/drawing/2014/main" id="{D4D57567-9641-546B-D4A6-EDDBE4808D77}"/>
              </a:ext>
            </a:extLst>
          </p:cNvPr>
          <p:cNvSpPr>
            <a:spLocks noGrp="1"/>
          </p:cNvSpPr>
          <p:nvPr>
            <p:ph idx="1"/>
          </p:nvPr>
        </p:nvSpPr>
        <p:spPr>
          <a:xfrm>
            <a:off x="5494313" y="1652270"/>
            <a:ext cx="5443330" cy="1671171"/>
          </a:xfrm>
        </p:spPr>
        <p:txBody>
          <a:bodyPr anchor="t">
            <a:normAutofit/>
          </a:bodyPr>
          <a:lstStyle/>
          <a:p>
            <a:r>
              <a:rPr lang="en-US" sz="2200" dirty="0"/>
              <a:t>21% lower lifetime earnings</a:t>
            </a:r>
          </a:p>
          <a:p>
            <a:r>
              <a:rPr lang="en-US" sz="2200" dirty="0"/>
              <a:t>More time spent caregiving = 9 years less earned income (on average)</a:t>
            </a:r>
          </a:p>
          <a:p>
            <a:r>
              <a:rPr lang="en-US" sz="2200" dirty="0"/>
              <a:t>Women generally live longer than men</a:t>
            </a:r>
          </a:p>
          <a:p>
            <a:endParaRPr lang="en-US" dirty="0"/>
          </a:p>
        </p:txBody>
      </p:sp>
      <p:sp>
        <p:nvSpPr>
          <p:cNvPr id="58" name="Title 41">
            <a:extLst>
              <a:ext uri="{FF2B5EF4-FFF2-40B4-BE49-F238E27FC236}">
                <a16:creationId xmlns:a16="http://schemas.microsoft.com/office/drawing/2014/main" id="{8E1F6F9E-92D9-21EF-1DE2-FCB4C32F0710}"/>
              </a:ext>
            </a:extLst>
          </p:cNvPr>
          <p:cNvSpPr txBox="1">
            <a:spLocks/>
          </p:cNvSpPr>
          <p:nvPr/>
        </p:nvSpPr>
        <p:spPr>
          <a:xfrm>
            <a:off x="5494313" y="3737233"/>
            <a:ext cx="4640118" cy="674464"/>
          </a:xfrm>
          <a:prstGeom prst="rect">
            <a:avLst/>
          </a:prstGeom>
        </p:spPr>
        <p:txBody>
          <a:bodyPr vert="horz" lIns="0" tIns="45720" rIns="0" bIns="45720" rtlCol="0" anchor="t">
            <a:norm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pPr algn="l"/>
            <a:r>
              <a:rPr lang="en-US" dirty="0">
                <a:solidFill>
                  <a:schemeClr val="bg1"/>
                </a:solidFill>
              </a:rPr>
              <a:t>What’s the impact ?</a:t>
            </a:r>
          </a:p>
        </p:txBody>
      </p:sp>
      <p:sp>
        <p:nvSpPr>
          <p:cNvPr id="59" name="Content Placeholder 42">
            <a:extLst>
              <a:ext uri="{FF2B5EF4-FFF2-40B4-BE49-F238E27FC236}">
                <a16:creationId xmlns:a16="http://schemas.microsoft.com/office/drawing/2014/main" id="{912E8240-09AD-3576-81E5-E71A08EEF332}"/>
              </a:ext>
            </a:extLst>
          </p:cNvPr>
          <p:cNvSpPr txBox="1">
            <a:spLocks/>
          </p:cNvSpPr>
          <p:nvPr/>
        </p:nvSpPr>
        <p:spPr>
          <a:xfrm>
            <a:off x="5494314" y="4400214"/>
            <a:ext cx="5257799" cy="1579949"/>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rPr>
              <a:t>Lower retirement savings</a:t>
            </a:r>
          </a:p>
          <a:p>
            <a:pPr marL="285750" indent="-285750"/>
            <a:r>
              <a:rPr lang="en-US" dirty="0">
                <a:solidFill>
                  <a:schemeClr val="bg1"/>
                </a:solidFill>
              </a:rPr>
              <a:t>Lower Social Security benefits</a:t>
            </a:r>
          </a:p>
          <a:p>
            <a:pPr marL="285750" indent="-285750"/>
            <a:r>
              <a:rPr lang="en-US" dirty="0">
                <a:solidFill>
                  <a:schemeClr val="bg1"/>
                </a:solidFill>
              </a:rPr>
              <a:t>Women need to make less money last longer</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p:txBody>
      </p:sp>
      <p:cxnSp>
        <p:nvCxnSpPr>
          <p:cNvPr id="6" name="Straight Connector 5">
            <a:extLst>
              <a:ext uri="{FF2B5EF4-FFF2-40B4-BE49-F238E27FC236}">
                <a16:creationId xmlns:a16="http://schemas.microsoft.com/office/drawing/2014/main" id="{C826196F-4B3B-7E86-9C30-8EE2BF0B432E}"/>
              </a:ext>
              <a:ext uri="{C183D7F6-B498-43B3-948B-1728B52AA6E4}">
                <adec:decorative xmlns:adec="http://schemas.microsoft.com/office/drawing/2017/decorative" val="1"/>
              </a:ext>
            </a:extLst>
          </p:cNvPr>
          <p:cNvCxnSpPr>
            <a:cxnSpLocks/>
          </p:cNvCxnSpPr>
          <p:nvPr/>
        </p:nvCxnSpPr>
        <p:spPr>
          <a:xfrm flipH="1">
            <a:off x="5494313" y="3485249"/>
            <a:ext cx="544333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0A8D5A8-0F2F-CAD0-A170-A0F28F2F2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1412" y="2211614"/>
            <a:ext cx="2334612" cy="2334610"/>
          </a:xfrm>
          <a:prstGeom prst="rect">
            <a:avLst/>
          </a:prstGeom>
        </p:spPr>
      </p:pic>
      <p:sp>
        <p:nvSpPr>
          <p:cNvPr id="2" name="TextBox 1">
            <a:extLst>
              <a:ext uri="{FF2B5EF4-FFF2-40B4-BE49-F238E27FC236}">
                <a16:creationId xmlns:a16="http://schemas.microsoft.com/office/drawing/2014/main" id="{D0C8B91E-96E4-F5DC-0348-7EB549C89EC7}"/>
              </a:ext>
            </a:extLst>
          </p:cNvPr>
          <p:cNvSpPr txBox="1"/>
          <p:nvPr/>
        </p:nvSpPr>
        <p:spPr>
          <a:xfrm>
            <a:off x="1471216" y="6059397"/>
            <a:ext cx="9628584" cy="369332"/>
          </a:xfrm>
          <a:prstGeom prst="rect">
            <a:avLst/>
          </a:prstGeom>
          <a:noFill/>
        </p:spPr>
        <p:txBody>
          <a:bodyPr wrap="square" rtlCol="0">
            <a:spAutoFit/>
          </a:bodyPr>
          <a:lstStyle/>
          <a:p>
            <a:pPr>
              <a:spcBef>
                <a:spcPts val="300"/>
              </a:spcBef>
            </a:pPr>
            <a:r>
              <a:rPr lang="en-US" sz="900" baseline="30000" dirty="0">
                <a:solidFill>
                  <a:schemeClr val="bg1"/>
                </a:solidFill>
              </a:rPr>
              <a:t>1 “</a:t>
            </a:r>
            <a:r>
              <a:rPr lang="en-US" sz="900" dirty="0">
                <a:solidFill>
                  <a:schemeClr val="bg1"/>
                </a:solidFill>
              </a:rPr>
              <a:t>Women and Retirement: Navigating the Financial Vortex,” Gold Sachs Asset Management Insights, gsam.com/content/</a:t>
            </a:r>
            <a:r>
              <a:rPr lang="en-US" sz="900" dirty="0" err="1">
                <a:solidFill>
                  <a:schemeClr val="bg1"/>
                </a:solidFill>
              </a:rPr>
              <a:t>gsam</a:t>
            </a:r>
            <a:r>
              <a:rPr lang="en-US" sz="900" dirty="0">
                <a:solidFill>
                  <a:schemeClr val="bg1"/>
                </a:solidFill>
              </a:rPr>
              <a:t>/global/</a:t>
            </a:r>
            <a:r>
              <a:rPr lang="en-US" sz="900" dirty="0" err="1">
                <a:solidFill>
                  <a:schemeClr val="bg1"/>
                </a:solidFill>
              </a:rPr>
              <a:t>en</a:t>
            </a:r>
            <a:r>
              <a:rPr lang="en-US" sz="900" dirty="0">
                <a:solidFill>
                  <a:schemeClr val="bg1"/>
                </a:solidFill>
              </a:rPr>
              <a:t>/market-insights/</a:t>
            </a:r>
            <a:r>
              <a:rPr lang="en-US" sz="900" dirty="0" err="1">
                <a:solidFill>
                  <a:schemeClr val="bg1"/>
                </a:solidFill>
              </a:rPr>
              <a:t>gsam</a:t>
            </a:r>
            <a:r>
              <a:rPr lang="en-US" sz="900" dirty="0">
                <a:solidFill>
                  <a:schemeClr val="bg1"/>
                </a:solidFill>
              </a:rPr>
              <a:t>-insights/2022/</a:t>
            </a:r>
            <a:r>
              <a:rPr lang="en-US" sz="900" dirty="0" err="1">
                <a:solidFill>
                  <a:schemeClr val="bg1"/>
                </a:solidFill>
              </a:rPr>
              <a:t>women-retirement.html#section-none</a:t>
            </a:r>
            <a:r>
              <a:rPr lang="en-US" sz="900" dirty="0">
                <a:solidFill>
                  <a:schemeClr val="bg1"/>
                </a:solidFill>
              </a:rPr>
              <a:t> (Dec. 7, 2022).</a:t>
            </a:r>
          </a:p>
        </p:txBody>
      </p:sp>
    </p:spTree>
    <p:extLst>
      <p:ext uri="{BB962C8B-B14F-4D97-AF65-F5344CB8AC3E}">
        <p14:creationId xmlns:p14="http://schemas.microsoft.com/office/powerpoint/2010/main" val="3688379244"/>
      </p:ext>
    </p:extLst>
  </p:cSld>
  <p:clrMapOvr>
    <a:masterClrMapping/>
  </p:clrMapOvr>
</p:sld>
</file>

<file path=ppt/theme/theme1.xml><?xml version="1.0" encoding="utf-8"?>
<a:theme xmlns:a="http://schemas.openxmlformats.org/drawingml/2006/main" name="2_Office Theme">
  <a:themeElements>
    <a:clrScheme name="NTWD">
      <a:dk1>
        <a:srgbClr val="131A4D"/>
      </a:dk1>
      <a:lt1>
        <a:srgbClr val="FFFFFF"/>
      </a:lt1>
      <a:dk2>
        <a:srgbClr val="0047BA"/>
      </a:dk2>
      <a:lt2>
        <a:srgbClr val="EBECEE"/>
      </a:lt2>
      <a:accent1>
        <a:srgbClr val="0047BB"/>
      </a:accent1>
      <a:accent2>
        <a:srgbClr val="6ECEB1"/>
      </a:accent2>
      <a:accent3>
        <a:srgbClr val="72AFBC"/>
      </a:accent3>
      <a:accent4>
        <a:srgbClr val="D7A9E2"/>
      </a:accent4>
      <a:accent5>
        <a:srgbClr val="FF9800"/>
      </a:accent5>
      <a:accent6>
        <a:srgbClr val="CB323B"/>
      </a:accent6>
      <a:hlink>
        <a:srgbClr val="12194D"/>
      </a:hlink>
      <a:folHlink>
        <a:srgbClr val="1219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9BA092414A89458CC3A7545FC03DB2" ma:contentTypeVersion="14" ma:contentTypeDescription="Create a new document." ma:contentTypeScope="" ma:versionID="98d3fd7bc9f798c820fb837dcb0d8bbc">
  <xsd:schema xmlns:xsd="http://www.w3.org/2001/XMLSchema" xmlns:xs="http://www.w3.org/2001/XMLSchema" xmlns:p="http://schemas.microsoft.com/office/2006/metadata/properties" xmlns:ns2="8e93f4bb-cec1-4d97-b794-672f6d017cd9" xmlns:ns3="1e799f96-6f5a-4369-b061-30fe90bb4870" targetNamespace="http://schemas.microsoft.com/office/2006/metadata/properties" ma:root="true" ma:fieldsID="48726f7655b4389a98adc0ca90e1baf7" ns2:_="" ns3:_="">
    <xsd:import namespace="8e93f4bb-cec1-4d97-b794-672f6d017cd9"/>
    <xsd:import namespace="1e799f96-6f5a-4369-b061-30fe90bb4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3f4bb-cec1-4d97-b794-672f6d017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bc4df99-ba4e-4fae-aebc-07cb0952dc1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ate" ma:index="21"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799f96-6f5a-4369-b061-30fe90bb48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c49b287-08ba-4935-85f3-0eda1a7d2886}" ma:internalName="TaxCatchAll" ma:showField="CatchAllData" ma:web="1e799f96-6f5a-4369-b061-30fe90bb4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93f4bb-cec1-4d97-b794-672f6d017cd9">
      <Terms xmlns="http://schemas.microsoft.com/office/infopath/2007/PartnerControls"/>
    </lcf76f155ced4ddcb4097134ff3c332f>
    <TaxCatchAll xmlns="1e799f96-6f5a-4369-b061-30fe90bb4870" xsi:nil="true"/>
    <Date xmlns="8e93f4bb-cec1-4d97-b794-672f6d017cd9" xsi:nil="true"/>
  </documentManagement>
</p:properties>
</file>

<file path=customXml/itemProps1.xml><?xml version="1.0" encoding="utf-8"?>
<ds:datastoreItem xmlns:ds="http://schemas.openxmlformats.org/officeDocument/2006/customXml" ds:itemID="{5F9ADC5A-9ED2-46DD-B6DC-B868E057D7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3f4bb-cec1-4d97-b794-672f6d017cd9"/>
    <ds:schemaRef ds:uri="1e799f96-6f5a-4369-b061-30fe90bb4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2CF791-72EB-4590-992F-DF2B5DDEEBCC}">
  <ds:schemaRefs>
    <ds:schemaRef ds:uri="http://schemas.microsoft.com/sharepoint/v3/contenttype/forms"/>
  </ds:schemaRefs>
</ds:datastoreItem>
</file>

<file path=customXml/itemProps3.xml><?xml version="1.0" encoding="utf-8"?>
<ds:datastoreItem xmlns:ds="http://schemas.openxmlformats.org/officeDocument/2006/customXml" ds:itemID="{1B7CDDC0-8B11-4558-8EC6-B79DCB7314B8}">
  <ds:schemaRefs>
    <ds:schemaRef ds:uri="1e799f96-6f5a-4369-b061-30fe90bb4870"/>
    <ds:schemaRef ds:uri="8e93f4bb-cec1-4d97-b794-672f6d017c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5065</TotalTime>
  <Words>10251</Words>
  <Application>Microsoft Office PowerPoint</Application>
  <PresentationFormat>Widescreen</PresentationFormat>
  <Paragraphs>793</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Georgia</vt:lpstr>
      <vt:lpstr>Gotham Medium</vt:lpstr>
      <vt:lpstr>2_Office Theme</vt:lpstr>
      <vt:lpstr>Instructions for speakers</vt:lpstr>
      <vt:lpstr>Women’s Intro to Retirement Planning</vt:lpstr>
      <vt:lpstr>Important information</vt:lpstr>
      <vt:lpstr>PowerPoint Presentation</vt:lpstr>
      <vt:lpstr>Your financial professional</vt:lpstr>
      <vt:lpstr>PowerPoint Presentation</vt:lpstr>
      <vt:lpstr>Women are financially empowered </vt:lpstr>
      <vt:lpstr>PowerPoint Presentation</vt:lpstr>
      <vt:lpstr>What causes the divide? </vt:lpstr>
      <vt:lpstr>Taking control: </vt:lpstr>
      <vt:lpstr>PowerPoint Presentation</vt:lpstr>
      <vt:lpstr>How much of my income  will Social Security replace? </vt:lpstr>
      <vt:lpstr>How can I earn Social Security retirement benefits?</vt:lpstr>
      <vt:lpstr>How is my benefit calculated?</vt:lpstr>
      <vt:lpstr>When can I collect Social Security?</vt:lpstr>
      <vt:lpstr>How early and delayed filing  affect monthly benefit</vt:lpstr>
      <vt:lpstr>PowerPoint Presentation</vt:lpstr>
      <vt:lpstr>You may be eligible  for a different benefit: </vt:lpstr>
      <vt:lpstr>5D Myth and Reality</vt:lpstr>
      <vt:lpstr>How much will health care  in retirement cost? </vt:lpstr>
      <vt:lpstr>What health care expenses  could I have? </vt:lpstr>
      <vt:lpstr>2023 Medicare costs at a glance</vt:lpstr>
      <vt:lpstr>2 options for Medicare coverage</vt:lpstr>
      <vt:lpstr>How can I plan for these costs? </vt:lpstr>
      <vt:lpstr>How can I plan for these costs? </vt:lpstr>
      <vt:lpstr>5D Myth and Reality</vt:lpstr>
      <vt:lpstr>How much will I need? </vt:lpstr>
      <vt:lpstr>How much will I need? </vt:lpstr>
      <vt:lpstr>How much will I need? </vt:lpstr>
      <vt:lpstr>Time is a key ingredient</vt:lpstr>
      <vt:lpstr>Increasing contributions by $25 per paycheck per year</vt:lpstr>
      <vt:lpstr>5B Myth and Reality</vt:lpstr>
      <vt:lpstr>Take action</vt:lpstr>
      <vt:lpstr>Take action</vt:lpstr>
      <vt:lpstr>Take action</vt:lpstr>
      <vt:lpstr>Q&amp;A</vt:lpstr>
      <vt:lpstr>We’re here to help &lt;Presenter name&gt; &lt;Presenter job title&gt; &lt;Presenter email address&gt; &lt;Presenter phone number&gt;</vt:lpstr>
      <vt:lpstr>We’re here to help</vt:lpstr>
      <vt:lpstr>We’re here to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Tracy</dc:creator>
  <cp:lastModifiedBy>Neer, Scott E</cp:lastModifiedBy>
  <cp:revision>64</cp:revision>
  <dcterms:created xsi:type="dcterms:W3CDTF">2022-11-01T14:02:10Z</dcterms:created>
  <dcterms:modified xsi:type="dcterms:W3CDTF">2023-10-12T16:52:16Z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0x010100639BA092414A89458CC3A7545FC03DB2</vt:lpwstr>
  </property>
  <property fmtid="{D5CDD505-2E9C-101B-9397-08002B2CF9AE}" pid="3" name="MediaServiceImageTags">
    <vt:lpwstr/>
  </property>
  <property fmtid="{D5CDD505-2E9C-101B-9397-08002B2CF9AE}" pid="4" name="MSIP_Label_92ea8e88-16c4-4b55-a945-7bd6248db4bf_Enabled">
    <vt:lpwstr>true</vt:lpwstr>
  </property>
  <property fmtid="{D5CDD505-2E9C-101B-9397-08002B2CF9AE}" pid="5" name="MSIP_Label_92ea8e88-16c4-4b55-a945-7bd6248db4bf_SetDate">
    <vt:lpwstr>2022-12-16T17:46:38Z</vt:lpwstr>
  </property>
  <property fmtid="{D5CDD505-2E9C-101B-9397-08002B2CF9AE}" pid="6" name="MSIP_Label_92ea8e88-16c4-4b55-a945-7bd6248db4bf_Method">
    <vt:lpwstr>Privileged</vt:lpwstr>
  </property>
  <property fmtid="{D5CDD505-2E9C-101B-9397-08002B2CF9AE}" pid="7" name="MSIP_Label_92ea8e88-16c4-4b55-a945-7bd6248db4bf_Name">
    <vt:lpwstr>Internal</vt:lpwstr>
  </property>
  <property fmtid="{D5CDD505-2E9C-101B-9397-08002B2CF9AE}" pid="8" name="MSIP_Label_92ea8e88-16c4-4b55-a945-7bd6248db4bf_SiteId">
    <vt:lpwstr>22140e4c-d390-45c2-b297-a26c516dc461</vt:lpwstr>
  </property>
  <property fmtid="{D5CDD505-2E9C-101B-9397-08002B2CF9AE}" pid="9" name="MSIP_Label_92ea8e88-16c4-4b55-a945-7bd6248db4bf_ActionId">
    <vt:lpwstr>d5392583-4e23-4ee6-b0f9-70916560fea8</vt:lpwstr>
  </property>
  <property fmtid="{D5CDD505-2E9C-101B-9397-08002B2CF9AE}" pid="10" name="MSIP_Label_92ea8e88-16c4-4b55-a945-7bd6248db4bf_ContentBits">
    <vt:lpwstr>0</vt:lpwstr>
  </property>
</Properties>
</file>