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44"/>
  </p:notesMasterIdLst>
  <p:sldIdLst>
    <p:sldId id="420" r:id="rId5"/>
    <p:sldId id="256" r:id="rId6"/>
    <p:sldId id="265" r:id="rId7"/>
    <p:sldId id="378" r:id="rId8"/>
    <p:sldId id="417" r:id="rId9"/>
    <p:sldId id="258" r:id="rId10"/>
    <p:sldId id="480" r:id="rId11"/>
    <p:sldId id="462" r:id="rId12"/>
    <p:sldId id="449" r:id="rId13"/>
    <p:sldId id="467" r:id="rId14"/>
    <p:sldId id="488" r:id="rId15"/>
    <p:sldId id="496" r:id="rId16"/>
    <p:sldId id="493" r:id="rId17"/>
    <p:sldId id="497" r:id="rId18"/>
    <p:sldId id="494" r:id="rId19"/>
    <p:sldId id="495" r:id="rId20"/>
    <p:sldId id="446" r:id="rId21"/>
    <p:sldId id="501" r:id="rId22"/>
    <p:sldId id="477" r:id="rId23"/>
    <p:sldId id="482" r:id="rId24"/>
    <p:sldId id="466" r:id="rId25"/>
    <p:sldId id="508" r:id="rId26"/>
    <p:sldId id="512" r:id="rId27"/>
    <p:sldId id="475" r:id="rId28"/>
    <p:sldId id="502" r:id="rId29"/>
    <p:sldId id="296" r:id="rId30"/>
    <p:sldId id="468" r:id="rId31"/>
    <p:sldId id="479" r:id="rId32"/>
    <p:sldId id="478" r:id="rId33"/>
    <p:sldId id="425" r:id="rId34"/>
    <p:sldId id="469" r:id="rId35"/>
    <p:sldId id="463" r:id="rId36"/>
    <p:sldId id="428" r:id="rId37"/>
    <p:sldId id="513" r:id="rId38"/>
    <p:sldId id="471" r:id="rId39"/>
    <p:sldId id="395" r:id="rId40"/>
    <p:sldId id="396" r:id="rId41"/>
    <p:sldId id="409" r:id="rId42"/>
    <p:sldId id="4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0B430F-868D-D2C6-BD74-F6A772F3CAD8}" name="Bonnie Babb-Cheshul" initials="BBC" userId="S::bbabb-cheshul@treetreeagency.com::afef9032-2be7-4e86-9db6-3d171194fd11" providerId="AD"/>
  <p188:author id="{6F34CD4E-7F89-84B9-584C-639625721826}" name="Miller, Tracy" initials="MT" userId="S::millt49@nationwide.com::f6dc9783-ab63-4c5c-9922-f9b5911ff5b4" providerId="AD"/>
  <p188:author id="{288B9450-5BC5-772D-6358-D16B1AF3D097}" name="Wall, Akiko" initials="WA" userId="S::walla15@nationwide.com::a3b22fce-3b24-43e1-b02d-d7b24b46e9d3" providerId="AD"/>
  <p188:author id="{C2423F87-38C7-EE74-B7B1-332729CDB7B9}" name="Guest User" initials="GU" userId="S::urn:spo:anon#79b2435b8bd9667bc9b4cf2a7363772c417a9ef2f6870011274a3c3cb9122bf5::" providerId="AD"/>
  <p188:author id="{CFEC8D9C-A61F-499A-F82E-40E87FAFD611}" name="Guest User" initials="GU" userId="S::urn:spo:anon#02475bbf7c666a696bdbfbd1fad17f233c592d0b4e94e89a8b50877f2a61195f::" providerId="AD"/>
  <p188:author id="{5B3AB8BA-3F96-E7FC-E606-F5629FF82CB2}" name="Thompson, Cheryl K" initials="TK" userId="S::cheryl.thompson@nationwide.com::7a27dd01-6902-4351-90b7-d830bb619c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ECFB2"/>
    <a:srgbClr val="0047BB"/>
    <a:srgbClr val="0047BA"/>
    <a:srgbClr val="131A4D"/>
    <a:srgbClr val="0085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85"/>
    <p:restoredTop sz="93792" autoAdjust="0"/>
  </p:normalViewPr>
  <p:slideViewPr>
    <p:cSldViewPr snapToGrid="0">
      <p:cViewPr varScale="1">
        <p:scale>
          <a:sx n="114" d="100"/>
          <a:sy n="114" d="100"/>
        </p:scale>
        <p:origin x="384" y="10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earnings</c:v>
                </c:pt>
              </c:strCache>
            </c:strRef>
          </c:tx>
          <c:spPr>
            <a:ln w="38100">
              <a:solidFill>
                <a:schemeClr val="tx1"/>
              </a:solidFill>
            </a:ln>
          </c:spPr>
          <c:dPt>
            <c:idx val="0"/>
            <c:bubble3D val="0"/>
            <c:spPr>
              <a:solidFill>
                <a:schemeClr val="accent3">
                  <a:lumMod val="50000"/>
                </a:schemeClr>
              </a:solidFill>
              <a:ln w="38100">
                <a:solidFill>
                  <a:schemeClr val="tx1"/>
                </a:solidFill>
              </a:ln>
              <a:effectLst/>
            </c:spPr>
            <c:extLst>
              <c:ext xmlns:c16="http://schemas.microsoft.com/office/drawing/2014/chart" uri="{C3380CC4-5D6E-409C-BE32-E72D297353CC}">
                <c16:uniqueId val="{00000009-D225-CD45-B54D-F2C5CFD3A913}"/>
              </c:ext>
            </c:extLst>
          </c:dPt>
          <c:dPt>
            <c:idx val="1"/>
            <c:bubble3D val="0"/>
            <c:spPr>
              <a:solidFill>
                <a:schemeClr val="accent2"/>
              </a:solidFill>
              <a:ln w="38100">
                <a:solidFill>
                  <a:schemeClr val="tx1"/>
                </a:solidFill>
              </a:ln>
              <a:effectLst/>
            </c:spPr>
            <c:extLst>
              <c:ext xmlns:c16="http://schemas.microsoft.com/office/drawing/2014/chart" uri="{C3380CC4-5D6E-409C-BE32-E72D297353CC}">
                <c16:uniqueId val="{00000003-8DFB-C84D-98E8-B596487DC0C1}"/>
              </c:ext>
            </c:extLst>
          </c:dPt>
          <c:dPt>
            <c:idx val="2"/>
            <c:bubble3D val="0"/>
            <c:spPr>
              <a:solidFill>
                <a:schemeClr val="accent3"/>
              </a:solidFill>
              <a:ln w="38100">
                <a:solidFill>
                  <a:schemeClr val="tx1"/>
                </a:solidFill>
              </a:ln>
              <a:effectLst/>
            </c:spPr>
            <c:extLst>
              <c:ext xmlns:c16="http://schemas.microsoft.com/office/drawing/2014/chart" uri="{C3380CC4-5D6E-409C-BE32-E72D297353CC}">
                <c16:uniqueId val="{00000005-8DFB-C84D-98E8-B596487DC0C1}"/>
              </c:ext>
            </c:extLst>
          </c:dPt>
          <c:dPt>
            <c:idx val="3"/>
            <c:bubble3D val="0"/>
            <c:spPr>
              <a:solidFill>
                <a:schemeClr val="accent4"/>
              </a:solidFill>
              <a:ln w="38100">
                <a:solidFill>
                  <a:schemeClr val="tx1"/>
                </a:solidFill>
              </a:ln>
              <a:effectLst/>
            </c:spPr>
            <c:extLst>
              <c:ext xmlns:c16="http://schemas.microsoft.com/office/drawing/2014/chart" uri="{C3380CC4-5D6E-409C-BE32-E72D297353CC}">
                <c16:uniqueId val="{00000007-8DFB-C84D-98E8-B596487DC0C1}"/>
              </c:ext>
            </c:extLst>
          </c:dPt>
          <c:cat>
            <c:strRef>
              <c:f>Sheet1!$A$2:$A$5</c:f>
              <c:strCache>
                <c:ptCount val="2"/>
                <c:pt idx="0">
                  <c:v>not</c:v>
                </c:pt>
                <c:pt idx="1">
                  <c:v>as much</c:v>
                </c:pt>
              </c:strCache>
            </c:strRef>
          </c:cat>
          <c:val>
            <c:numRef>
              <c:f>Sheet1!$B$2:$B$5</c:f>
              <c:numCache>
                <c:formatCode>General</c:formatCode>
                <c:ptCount val="4"/>
                <c:pt idx="0">
                  <c:v>53</c:v>
                </c:pt>
                <c:pt idx="1">
                  <c:v>47</c:v>
                </c:pt>
              </c:numCache>
            </c:numRef>
          </c:val>
          <c:extLst>
            <c:ext xmlns:c16="http://schemas.microsoft.com/office/drawing/2014/chart" uri="{C3380CC4-5D6E-409C-BE32-E72D297353CC}">
              <c16:uniqueId val="{00000000-D225-CD45-B54D-F2C5CFD3A9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Amount</c:v>
                </c:pt>
              </c:strCache>
            </c:strRef>
          </c:tx>
          <c:dPt>
            <c:idx val="0"/>
            <c:bubble3D val="0"/>
            <c:spPr>
              <a:solidFill>
                <a:schemeClr val="tx1"/>
              </a:solidFill>
              <a:ln w="19050">
                <a:noFill/>
              </a:ln>
              <a:effectLst/>
            </c:spPr>
            <c:extLst>
              <c:ext xmlns:c16="http://schemas.microsoft.com/office/drawing/2014/chart" uri="{C3380CC4-5D6E-409C-BE32-E72D297353CC}">
                <c16:uniqueId val="{00000001-639E-E344-A940-3A73A167DC31}"/>
              </c:ext>
            </c:extLst>
          </c:dPt>
          <c:dPt>
            <c:idx val="1"/>
            <c:bubble3D val="0"/>
            <c:spPr>
              <a:solidFill>
                <a:schemeClr val="tx2"/>
              </a:solidFill>
              <a:ln w="19050">
                <a:noFill/>
              </a:ln>
              <a:effectLst/>
            </c:spPr>
            <c:extLst>
              <c:ext xmlns:c16="http://schemas.microsoft.com/office/drawing/2014/chart" uri="{C3380CC4-5D6E-409C-BE32-E72D297353CC}">
                <c16:uniqueId val="{00000002-639E-E344-A940-3A73A167DC31}"/>
              </c:ext>
            </c:extLst>
          </c:dPt>
          <c:dPt>
            <c:idx val="2"/>
            <c:bubble3D val="0"/>
            <c:spPr>
              <a:solidFill>
                <a:schemeClr val="accent2">
                  <a:lumMod val="75000"/>
                </a:schemeClr>
              </a:solidFill>
              <a:ln w="19050">
                <a:noFill/>
              </a:ln>
              <a:effectLst/>
            </c:spPr>
            <c:extLst>
              <c:ext xmlns:c16="http://schemas.microsoft.com/office/drawing/2014/chart" uri="{C3380CC4-5D6E-409C-BE32-E72D297353CC}">
                <c16:uniqueId val="{00000003-639E-E344-A940-3A73A167DC31}"/>
              </c:ext>
            </c:extLst>
          </c:dPt>
          <c:cat>
            <c:strRef>
              <c:f>Sheet1!$A$2:$A$4</c:f>
              <c:strCache>
                <c:ptCount val="3"/>
                <c:pt idx="0">
                  <c:v>Needs</c:v>
                </c:pt>
                <c:pt idx="1">
                  <c:v>Wants</c:v>
                </c:pt>
                <c:pt idx="2">
                  <c:v>Savings</c:v>
                </c:pt>
              </c:strCache>
            </c:strRef>
          </c:cat>
          <c:val>
            <c:numRef>
              <c:f>Sheet1!$B$2:$B$4</c:f>
              <c:numCache>
                <c:formatCode>General</c:formatCode>
                <c:ptCount val="3"/>
                <c:pt idx="0">
                  <c:v>50</c:v>
                </c:pt>
                <c:pt idx="1">
                  <c:v>30</c:v>
                </c:pt>
                <c:pt idx="2">
                  <c:v>20</c:v>
                </c:pt>
              </c:numCache>
            </c:numRef>
          </c:val>
          <c:extLst>
            <c:ext xmlns:c16="http://schemas.microsoft.com/office/drawing/2014/chart" uri="{C3380CC4-5D6E-409C-BE32-E72D297353CC}">
              <c16:uniqueId val="{00000000-639E-E344-A940-3A73A167DC3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A84FC-3C2A-4E12-AB47-FDA93F9E49DD}"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17EC0-A253-4597-A6B1-1C01674A0538}" type="slidenum">
              <a:rPr lang="en-US" smtClean="0"/>
              <a:t>‹#›</a:t>
            </a:fld>
            <a:endParaRPr lang="en-US"/>
          </a:p>
        </p:txBody>
      </p:sp>
    </p:spTree>
    <p:extLst>
      <p:ext uri="{BB962C8B-B14F-4D97-AF65-F5344CB8AC3E}">
        <p14:creationId xmlns:p14="http://schemas.microsoft.com/office/powerpoint/2010/main" val="426781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sa.gov/pubs/EN-05-10044.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sa.gov/pubs/EN-05-10127.pd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arp.org/retirement/social-security/questions-answers/claim-divorced-spouse-benefit.html#:~:text=Can%20I%20collect%20Social%20Security,claim%20my%20own%20retirement%20benefit%3F&amp;text=In%20most%20circumstances%2C%20no.,You%20were%20born%20before%20Ja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edicare.gov/coverage/is-your-test-item-or-service-covered"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money.usnews.com/money/retirement/slideshows/10-costs-to-include-in-your-retirement-budget?slide=3"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medicareinteractive.org/get-answers/medicare-prescription-drug-coverage-part-d/medicare-part-d-costs/part-d-costs" TargetMode="External"/><Relationship Id="rId3" Type="http://schemas.openxmlformats.org/officeDocument/2006/relationships/hyperlink" Target="https://www.medicare.gov/basics/costs/medicare-costs" TargetMode="External"/><Relationship Id="rId7" Type="http://schemas.openxmlformats.org/officeDocument/2006/relationships/hyperlink" Target="https://www.medicare.gov/drug-coverage-part-d/costs-for-medicare-drug-coverage/monthly-premium-for-drug-plan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humana.com/medicare/medicare-resources/medicare-part-a-b-c-d-cost" TargetMode="External"/><Relationship Id="rId5" Type="http://schemas.openxmlformats.org/officeDocument/2006/relationships/hyperlink" Target="https://www.cms.gov/newsroom/fact-sheets/2023-medicare-parts-b-premiums-and-deductibles-2023-medicare-part-d-income-related-monthly" TargetMode="External"/><Relationship Id="rId10" Type="http://schemas.openxmlformats.org/officeDocument/2006/relationships/hyperlink" Target="https://www.ncoa.org/article/what-are-the-costs-of-medicare-advantage-part-c" TargetMode="External"/><Relationship Id="rId4" Type="http://schemas.openxmlformats.org/officeDocument/2006/relationships/hyperlink" Target="https://www.medicare.gov/Pubs/pdf/11579-medicare-costs.pdf" TargetMode="External"/><Relationship Id="rId9" Type="http://schemas.openxmlformats.org/officeDocument/2006/relationships/hyperlink" Target="https://www.medicareadvantage.com/costs/average-cost-of-medicare-supplement"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medicare.gov/basics/get-started-with-medicare/medicare-basics/how-does-medicare-work" TargetMode="External"/><Relationship Id="rId3" Type="http://schemas.openxmlformats.org/officeDocument/2006/relationships/hyperlink" Target="https://www.hhs.gov/answers/medicare-and-medicaid/who-is-eligible-for-medicare/index.html" TargetMode="External"/><Relationship Id="rId7" Type="http://schemas.openxmlformats.org/officeDocument/2006/relationships/hyperlink" Target="https://www.medicare.gov/basics/get-started-with-medicare/medicare-basics/parts-of-medicare" TargetMode="External"/><Relationship Id="rId12" Type="http://schemas.openxmlformats.org/officeDocument/2006/relationships/hyperlink" Target="https://www.healthline.com/health/medicare/medicare-out-of-pocket-maximu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medicare.gov/basics/get-started-with-medicare/medicare-basics/what-does-medicare-cost" TargetMode="External"/><Relationship Id="rId11" Type="http://schemas.openxmlformats.org/officeDocument/2006/relationships/hyperlink" Target="https://www.medicare.gov/Pubs/pdf/11219-understanding-medicare-part-c-d.pdf" TargetMode="External"/><Relationship Id="rId5" Type="http://schemas.openxmlformats.org/officeDocument/2006/relationships/hyperlink" Target="https://www.medicare.gov/coverage/inpatient-hospital-care" TargetMode="External"/><Relationship Id="rId10" Type="http://schemas.openxmlformats.org/officeDocument/2006/relationships/hyperlink" Target="https://www.medicare.gov/publications/10050-Medicare-and-You.pdf" TargetMode="External"/><Relationship Id="rId4" Type="http://schemas.openxmlformats.org/officeDocument/2006/relationships/hyperlink" Target="https://www.medicare.gov/what-medicare-covers" TargetMode="External"/><Relationship Id="rId9" Type="http://schemas.openxmlformats.org/officeDocument/2006/relationships/hyperlink" Target="https://www.medicare.gov/basics/get-started-with-medicare/using-medicare/helpful-tool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rsforu.com/iApp/pub/healthcare/getStarted.action?publication=nrsforu"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rr.bc.edu/wp-content/uploads/2022/08/IB_22-14.pdf"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crr.bc.edu/wp-content/uploads/2022/08/IB_22-14.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rsforu.com/rsc-web-preauth/tools/paycheck-impact-calculato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nationwidefinancial.com/iApp/pub/advicetools/paycheckImpactInputs.action?_ga=2.167958946.207781079.1578316252-970025620.1577730710"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rsforu.com/rsc-web-preauth/Images/rped-Budgeting-Chart-PNM-15571AO_tcm16-2065.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nationwidefinancial.com/media/pdf/PNM-15571AO.pdf?_ga=2.19548664.112189362.1673964994-1328164911.164786434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296863"/>
            <a:ext cx="4597400" cy="2586037"/>
          </a:xfrm>
        </p:spPr>
      </p:sp>
      <p:sp>
        <p:nvSpPr>
          <p:cNvPr id="3" name="Notes Placeholder 2"/>
          <p:cNvSpPr>
            <a:spLocks noGrp="1"/>
          </p:cNvSpPr>
          <p:nvPr>
            <p:ph type="body" idx="1"/>
          </p:nvPr>
        </p:nvSpPr>
        <p:spPr>
          <a:xfrm>
            <a:off x="685800" y="302895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latin typeface="+mn-lt"/>
              </a:rPr>
              <a:t>Revise estas instrucciones y elimine esta dispositiva antes de la presentación.</a:t>
            </a:r>
          </a:p>
        </p:txBody>
      </p:sp>
    </p:spTree>
    <p:extLst>
      <p:ext uri="{BB962C8B-B14F-4D97-AF65-F5344CB8AC3E}">
        <p14:creationId xmlns:p14="http://schemas.microsoft.com/office/powerpoint/2010/main" val="121584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t>La buena noticia es que puedes tomar el control de tu planificación del retiro a partir de hoy. Al asistir a este seminario virtual, ya diste el primer paso. Puedes comenzar a planificar y sentir más confianza acerca de tus finanzas futuras.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a:t>Hay 3 áreas clave que las mujeres necesitan conocer acerca de cuándo comenzar a planificar para el retiro: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a:t>Entender cómo funcionan los beneficios de retiro del Seguro Social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MX"/>
              <a:t>Planificar para los costos de cuidados médicos en el retiro</a:t>
            </a:r>
          </a:p>
          <a:p>
            <a:pPr marL="228600" indent="-228600">
              <a:buAutoNum type="arabicPeriod"/>
            </a:pPr>
            <a:r>
              <a:rPr lang="es-MX"/>
              <a:t>Cuánto ahorrar, y cómo comenzar y mantener el rumbo. Si aún no te inscribes en tu plan de retiro, inscribirte es una de las mejores formas de comenzar. </a:t>
            </a:r>
          </a:p>
          <a:p>
            <a:pPr marL="0" indent="0">
              <a:buNone/>
            </a:pPr>
            <a:endParaRPr lang="en-US"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10</a:t>
            </a:fld>
            <a:endParaRPr lang="en-US"/>
          </a:p>
        </p:txBody>
      </p:sp>
    </p:spTree>
    <p:extLst>
      <p:ext uri="{BB962C8B-B14F-4D97-AF65-F5344CB8AC3E}">
        <p14:creationId xmlns:p14="http://schemas.microsoft.com/office/powerpoint/2010/main" val="3066891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t>Comencemos con información clave acerca del Seguro Social. Este es un programa importante, pero es menos probable que las mujeres, en comparación con los hombres, tengan confianza en su conocimiento acerca del mismo.</a:t>
            </a:r>
            <a:r>
              <a:rPr lang="es-MX" sz="1200" baseline="30000"/>
              <a:t>1 </a:t>
            </a:r>
          </a:p>
          <a:p>
            <a:endParaRPr lang="en-US" dirty="0">
              <a:solidFill>
                <a:srgbClr val="0563C1"/>
              </a:solidFill>
              <a:hlinkClick r:id="rId3">
                <a:extLst>
                  <a:ext uri="{A12FA001-AC4F-418D-AE19-62706E023703}">
                    <ahyp:hlinkClr xmlns:ahyp="http://schemas.microsoft.com/office/drawing/2018/hyperlinkcolor" val="tx"/>
                  </a:ext>
                </a:extLst>
              </a:hlinkClick>
            </a:endParaRPr>
          </a:p>
          <a:p>
            <a:endParaRPr lang="en-US" dirty="0"/>
          </a:p>
          <a:p>
            <a:r>
              <a:rPr lang="es-MX"/>
              <a:t>1 “The Nationwide Retirement Institute® 2022 Social Security Survey,” Nationwide, nationwidefinancial.com/media/pdf/NFM-20936AO.pdf (julio de 2022). </a:t>
            </a:r>
          </a:p>
          <a:p>
            <a:endParaRPr lang="en-US" dirty="0"/>
          </a:p>
          <a:p>
            <a:r>
              <a:rPr lang="es-MX"/>
              <a:t>Otros recursos consultados durante esta sección: </a:t>
            </a:r>
          </a:p>
          <a:p>
            <a:r>
              <a:rPr lang="es-MX">
                <a:solidFill>
                  <a:srgbClr val="0563C1"/>
                </a:solidFill>
                <a:hlinkClick r:id="rId3">
                  <a:extLst>
                    <a:ext uri="{A12FA001-AC4F-418D-AE19-62706E023703}">
                      <ahyp:hlinkClr xmlns:ahyp="http://schemas.microsoft.com/office/drawing/2018/hyperlinkcolor" val="tx"/>
                    </a:ext>
                  </a:extLst>
                </a:hlinkClick>
              </a:rPr>
              <a:t>5 Things Every Woman Should Know About Social Security (ssa.gov)</a:t>
            </a:r>
          </a:p>
          <a:p>
            <a:r>
              <a:rPr lang="es-MX">
                <a:hlinkClick r:id="rId4"/>
              </a:rPr>
              <a:t>What Every Woman Should Know (ssa.gov)</a:t>
            </a:r>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11</a:t>
            </a:fld>
            <a:endParaRPr lang="en-US"/>
          </a:p>
        </p:txBody>
      </p:sp>
    </p:spTree>
    <p:extLst>
      <p:ext uri="{BB962C8B-B14F-4D97-AF65-F5344CB8AC3E}">
        <p14:creationId xmlns:p14="http://schemas.microsoft.com/office/powerpoint/2010/main" val="813327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a:t>Como puedes saber, los beneficios de retiro del Seguro Social reemplazan una parte de tus ingresos después del retiro para las personas que califican.</a:t>
            </a:r>
            <a:r>
              <a:rPr lang="es-MX" sz="1200"/>
              <a:t> </a:t>
            </a:r>
            <a:r>
              <a:rPr lang="es-MX"/>
              <a:t>Lo que probablemente no sepas es que, en general, estos pueden reemplazar solo el 40% o menos de los ingresos de antes del retiro. </a:t>
            </a:r>
          </a:p>
          <a:p>
            <a:endParaRPr lang="en-US" dirty="0"/>
          </a:p>
          <a:p>
            <a:r>
              <a:rPr lang="es-MX"/>
              <a:t>Puedes necesitar aproximadamente el 80% de tus ingresos actuales en el retiro para mantener tu nivel de vida igual. Hablaremos más acerca de eso en un momento. Por ahora, ten en cuenta que si bien el Seguro Social puede contribuir a tus ingresos en el retiro, no significa que sea la única fuente.</a:t>
            </a:r>
          </a:p>
          <a:p>
            <a:endParaRPr lang="en-US" dirty="0"/>
          </a:p>
          <a:p>
            <a:r>
              <a:rPr lang="es-MX"/>
              <a:t>&lt;&lt;Y, aunque tengas una pensión, en promedio, una pensión reemplaza aproximadamente la mitad de los ingresos de antes del retiro.</a:t>
            </a:r>
            <a:r>
              <a:rPr lang="es-MX" baseline="30000"/>
              <a:t>1</a:t>
            </a:r>
            <a:r>
              <a:rPr lang="es-MX"/>
              <a:t> De esta manera, aún puedes tener un déficit entre la cantidad que tienes de ingresos de retiro y lo que podrías necesitar.&gt;&gt;</a:t>
            </a:r>
          </a:p>
          <a:p>
            <a:endParaRPr lang="en-US" dirty="0"/>
          </a:p>
          <a:p>
            <a:r>
              <a:rPr lang="es-MX" baseline="30000"/>
              <a:t>1</a:t>
            </a:r>
            <a:r>
              <a:rPr lang="es-MX"/>
              <a:t> “Net Pension Replacement Rates,” Organization for Economic Cooperation and Development (2021; consultado el 13 de marzo de 2023).</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12</a:t>
            </a:fld>
            <a:endParaRPr lang="en-US"/>
          </a:p>
        </p:txBody>
      </p:sp>
    </p:spTree>
    <p:extLst>
      <p:ext uri="{BB962C8B-B14F-4D97-AF65-F5344CB8AC3E}">
        <p14:creationId xmlns:p14="http://schemas.microsoft.com/office/powerpoint/2010/main" val="235063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mn-lt"/>
                <a:ea typeface="Calibri" panose="020F0502020204030204" pitchFamily="34" charset="0"/>
                <a:cs typeface="Arial" panose="020B0604020202020204" pitchFamily="34" charset="0"/>
              </a:rPr>
              <a:t>Con base en tu </a:t>
            </a:r>
            <a:r>
              <a:rPr lang="es-MX" sz="1200" b="1" dirty="0">
                <a:latin typeface="+mn-lt"/>
                <a:ea typeface="Calibri" panose="020F0502020204030204" pitchFamily="34" charset="0"/>
                <a:cs typeface="Arial" panose="020B0604020202020204" pitchFamily="34" charset="0"/>
              </a:rPr>
              <a:t>propio</a:t>
            </a:r>
            <a:r>
              <a:rPr lang="es-MX" sz="1200" dirty="0">
                <a:latin typeface="+mn-lt"/>
                <a:ea typeface="Calibri" panose="020F0502020204030204" pitchFamily="34" charset="0"/>
                <a:cs typeface="Arial" panose="020B0604020202020204" pitchFamily="34" charset="0"/>
              </a:rPr>
              <a:t> historial laboral, puedes obtener beneficios del Seguro Social para reemplazar parte de tus ingresos en el retiro. Para calificar, debes haber trabajado durante un cierto periodo y haber obtenido “créditos”. Para ser elegible: </a:t>
            </a:r>
          </a:p>
          <a:p>
            <a:endParaRPr lang="en-US" sz="1200" dirty="0">
              <a:effectLst/>
              <a:latin typeface="+mn-lt"/>
              <a:ea typeface="Calibri" panose="020F0502020204030204" pitchFamily="34" charset="0"/>
              <a:cs typeface="Arial" panose="020B0604020202020204" pitchFamily="34" charset="0"/>
            </a:endParaRPr>
          </a:p>
          <a:p>
            <a:r>
              <a:rPr lang="es-MX" sz="1200" dirty="0">
                <a:latin typeface="+mn-lt"/>
                <a:ea typeface="Calibri" panose="020F0502020204030204" pitchFamily="34" charset="0"/>
                <a:cs typeface="Arial" panose="020B0604020202020204" pitchFamily="34" charset="0"/>
              </a:rPr>
              <a:t>Para &lt;2023&gt;: </a:t>
            </a:r>
          </a:p>
          <a:p>
            <a:pPr marL="171450" marR="0" lvl="0" indent="-171450">
              <a:spcBef>
                <a:spcPts val="0"/>
              </a:spcBef>
              <a:spcAft>
                <a:spcPts val="0"/>
              </a:spcAft>
              <a:buFont typeface="Arial" panose="020B0604020202020204" pitchFamily="34" charset="0"/>
              <a:buChar char="•"/>
            </a:pPr>
            <a:endParaRPr lang="en-US" sz="1200" dirty="0">
              <a:effectLst/>
              <a:latin typeface="+mn-lt"/>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s-MX" sz="1200" dirty="0">
                <a:latin typeface="+mn-lt"/>
                <a:ea typeface="Calibri" panose="020F0502020204030204" pitchFamily="34" charset="0"/>
                <a:cs typeface="Arial" panose="020B0604020202020204" pitchFamily="34" charset="0"/>
              </a:rPr>
              <a:t>Necesitas 40 créditos para calificar para beneficios</a:t>
            </a:r>
          </a:p>
          <a:p>
            <a:pPr marL="171450" marR="0" lvl="0" indent="-171450">
              <a:spcBef>
                <a:spcPts val="0"/>
              </a:spcBef>
              <a:spcAft>
                <a:spcPts val="0"/>
              </a:spcAft>
              <a:buFont typeface="Arial" panose="020B0604020202020204" pitchFamily="34" charset="0"/>
              <a:buChar char="•"/>
            </a:pPr>
            <a:r>
              <a:rPr lang="es-MX" sz="1200" dirty="0">
                <a:latin typeface="+mn-lt"/>
                <a:ea typeface="Calibri" panose="020F0502020204030204" pitchFamily="34" charset="0"/>
                <a:cs typeface="Arial" panose="020B0604020202020204" pitchFamily="34" charset="0"/>
              </a:rPr>
              <a:t>Obtienes 1 crédito por cada &lt;$1,640&gt; que ganas que están sujetos a impuestos del Seguro Social o a la Ley de contribuciones del seguro federal (Federal Insurance Contributions Act, FICA). Ten en cuenta que la cantidad de ingresos que necesitas para obtener un crédito aumenta un poco cada año a medida que aumenta el salario promedio</a:t>
            </a:r>
            <a:r>
              <a:rPr lang="es-MX" sz="1200" baseline="30000" dirty="0">
                <a:latin typeface="+mn-lt"/>
                <a:ea typeface="Calibri" panose="020F0502020204030204" pitchFamily="34" charset="0"/>
                <a:cs typeface="Arial" panose="020B0604020202020204" pitchFamily="34" charset="0"/>
              </a:rPr>
              <a:t>2</a:t>
            </a:r>
            <a:r>
              <a:rPr lang="es-MX" sz="1200" dirty="0">
                <a:latin typeface="+mn-lt"/>
                <a:ea typeface="Calibri" panose="020F0502020204030204" pitchFamily="34" charset="0"/>
                <a:cs typeface="Arial" panose="020B0604020202020204" pitchFamily="34" charset="0"/>
              </a:rPr>
              <a:t> </a:t>
            </a:r>
          </a:p>
          <a:p>
            <a:pPr marL="171450" marR="0" lvl="0" indent="-171450">
              <a:spcBef>
                <a:spcPts val="0"/>
              </a:spcBef>
              <a:spcAft>
                <a:spcPts val="0"/>
              </a:spcAft>
              <a:buFont typeface="Arial" panose="020B0604020202020204" pitchFamily="34" charset="0"/>
              <a:buChar char="•"/>
            </a:pPr>
            <a:r>
              <a:rPr lang="es-MX" sz="1200" dirty="0">
                <a:latin typeface="+mn-lt"/>
                <a:ea typeface="Calibri" panose="020F0502020204030204" pitchFamily="34" charset="0"/>
                <a:cs typeface="Arial" panose="020B0604020202020204" pitchFamily="34" charset="0"/>
              </a:rPr>
              <a:t>Puedes obtener solo 4 créditos en cualquier año, y puedes obtener los 4 créditos si ganas &lt;$6,560&gt; por año</a:t>
            </a:r>
          </a:p>
          <a:p>
            <a:pPr marL="171450" marR="0" lvl="0" indent="-171450">
              <a:spcBef>
                <a:spcPts val="0"/>
              </a:spcBef>
              <a:spcAft>
                <a:spcPts val="0"/>
              </a:spcAft>
              <a:buFont typeface="Arial" panose="020B0604020202020204" pitchFamily="34" charset="0"/>
              <a:buChar char="•"/>
            </a:pPr>
            <a:r>
              <a:rPr lang="es-MX" sz="1200" dirty="0">
                <a:latin typeface="+mn-lt"/>
                <a:ea typeface="Calibri" panose="020F0502020204030204" pitchFamily="34" charset="0"/>
                <a:cs typeface="Arial" panose="020B0604020202020204" pitchFamily="34" charset="0"/>
              </a:rPr>
              <a:t>Necesitas 10 años de historial de empleo para calificar</a:t>
            </a:r>
          </a:p>
          <a:p>
            <a:pPr marL="171450" marR="0" lvl="0" indent="-171450">
              <a:spcBef>
                <a:spcPts val="0"/>
              </a:spcBef>
              <a:spcAft>
                <a:spcPts val="0"/>
              </a:spcAft>
              <a:buFont typeface="Arial" panose="020B0604020202020204" pitchFamily="34" charset="0"/>
              <a:buChar char="•"/>
            </a:pPr>
            <a:r>
              <a:rPr lang="es-MX" sz="1200" dirty="0">
                <a:latin typeface="+mn-lt"/>
                <a:ea typeface="Calibri" panose="020F0502020204030204" pitchFamily="34" charset="0"/>
                <a:cs typeface="Arial" panose="020B0604020202020204" pitchFamily="34" charset="0"/>
              </a:rPr>
              <a:t>Un par de cosas para tener en cuenta acerca de estos 40 créditos:</a:t>
            </a:r>
          </a:p>
          <a:p>
            <a:pPr marL="572770" marR="0" indent="-220345">
              <a:spcBef>
                <a:spcPts val="0"/>
              </a:spcBef>
              <a:spcAft>
                <a:spcPts val="0"/>
              </a:spcAft>
              <a:buFont typeface="Courier New" panose="02070309020205020404" pitchFamily="49" charset="0"/>
              <a:buChar char="o"/>
            </a:pPr>
            <a:r>
              <a:rPr lang="es-MX" sz="1200" dirty="0">
                <a:latin typeface="+mn-lt"/>
                <a:ea typeface="Calibri" panose="020F0502020204030204" pitchFamily="34" charset="0"/>
                <a:cs typeface="Arial" panose="020B0604020202020204" pitchFamily="34" charset="0"/>
              </a:rPr>
              <a:t>No puedes “calificar parcialmente” con menos de 40 créditos; si llegas a 39 créditos, es recomendable continuar trabajando hasta que obtengas 40 créditos. Si estás casado o casada, tu beneficio conyugal podría ser más alto que el que obtendrías al llegar a 40 créditos. Así que asegúrate de comparar. </a:t>
            </a:r>
          </a:p>
          <a:p>
            <a:pPr marL="572770" marR="0" indent="-220345">
              <a:spcBef>
                <a:spcPts val="0"/>
              </a:spcBef>
              <a:spcAft>
                <a:spcPts val="0"/>
              </a:spcAft>
              <a:buFont typeface="Courier New" panose="02070309020205020404" pitchFamily="49" charset="0"/>
              <a:buChar char="o"/>
            </a:pPr>
            <a:r>
              <a:rPr lang="es-MX" sz="1200" dirty="0">
                <a:latin typeface="+mn-lt"/>
                <a:ea typeface="Calibri" panose="020F0502020204030204" pitchFamily="34" charset="0"/>
                <a:cs typeface="Arial" panose="020B0604020202020204" pitchFamily="34" charset="0"/>
              </a:rPr>
              <a:t>Los créditos adicionales no te dan un beneficio mayor. En un momento hablaremos acerca de cómo se calculan los beneficios. </a:t>
            </a:r>
          </a:p>
          <a:p>
            <a:pPr marL="573088" marR="0" lvl="0" indent="-220663"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MX" sz="1200" dirty="0">
                <a:latin typeface="+mn-lt"/>
              </a:rPr>
              <a:t>Los créditos que obtienes permanecen en tu registro del Seguro Social aun si cambias de empleo o dejas de trabajar</a:t>
            </a:r>
            <a:r>
              <a:rPr lang="es-MX" sz="1200" baseline="30000" dirty="0">
                <a:latin typeface="+mn-lt"/>
              </a:rPr>
              <a:t>2 </a:t>
            </a:r>
          </a:p>
          <a:p>
            <a:pPr marL="352425" marR="0" indent="0">
              <a:spcBef>
                <a:spcPts val="0"/>
              </a:spcBef>
              <a:spcAft>
                <a:spcPts val="0"/>
              </a:spcAft>
              <a:buFont typeface="Courier New" panose="02070309020205020404" pitchFamily="49" charset="0"/>
              <a:buNone/>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s-MX" sz="1200" dirty="0">
                <a:latin typeface="+mn-lt"/>
                <a:ea typeface="Calibri" panose="020F0502020204030204" pitchFamily="34" charset="0"/>
                <a:cs typeface="Arial" panose="020B0604020202020204" pitchFamily="34" charset="0"/>
              </a:rPr>
              <a:t>Fuente:</a:t>
            </a:r>
          </a:p>
          <a:p>
            <a:pPr marL="0" marR="0">
              <a:spcBef>
                <a:spcPts val="0"/>
              </a:spcBef>
              <a:spcAft>
                <a:spcPts val="0"/>
              </a:spcAft>
            </a:pPr>
            <a:r>
              <a:rPr lang="es-MX" sz="1200" baseline="30000" dirty="0">
                <a:latin typeface="+mn-lt"/>
              </a:rPr>
              <a:t>1</a:t>
            </a:r>
            <a:r>
              <a:rPr lang="es-MX" sz="1200" dirty="0">
                <a:latin typeface="+mn-lt"/>
              </a:rPr>
              <a:t> “COLA Fact Sheet,” Social Security Administration, ssa.gov/news/press/factsheets/colafacts2023.pdf (consultado el 6 de marzo de 2023).</a:t>
            </a:r>
          </a:p>
          <a:p>
            <a:pPr marL="0" marR="0">
              <a:spcBef>
                <a:spcPts val="0"/>
              </a:spcBef>
              <a:spcAft>
                <a:spcPts val="0"/>
              </a:spcAft>
            </a:pPr>
            <a:r>
              <a:rPr lang="es-MX" sz="1200" baseline="30000" dirty="0">
                <a:latin typeface="+mn-lt"/>
                <a:ea typeface="Calibri" panose="020F0502020204030204" pitchFamily="34" charset="0"/>
                <a:cs typeface="Arial" panose="020B0604020202020204" pitchFamily="34" charset="0"/>
              </a:rPr>
              <a:t>2</a:t>
            </a:r>
            <a:r>
              <a:rPr lang="es-MX" sz="1200" dirty="0">
                <a:latin typeface="+mn-lt"/>
                <a:ea typeface="Calibri" panose="020F0502020204030204" pitchFamily="34" charset="0"/>
                <a:cs typeface="Arial" panose="020B0604020202020204" pitchFamily="34" charset="0"/>
              </a:rPr>
              <a:t> “How You Become Eligible For Benefits,” SSA.gov, ssa.gov/myaccount/assets/materials/eligibility-for-benefits.pdf (Feb. 2023). </a:t>
            </a:r>
          </a:p>
        </p:txBody>
      </p:sp>
      <p:sp>
        <p:nvSpPr>
          <p:cNvPr id="4" name="Slide Number Placeholder 3"/>
          <p:cNvSpPr>
            <a:spLocks noGrp="1"/>
          </p:cNvSpPr>
          <p:nvPr>
            <p:ph type="sldNum" sz="quarter" idx="5"/>
          </p:nvPr>
        </p:nvSpPr>
        <p:spPr/>
        <p:txBody>
          <a:bodyPr/>
          <a:lstStyle/>
          <a:p>
            <a:fld id="{C4017EC0-A253-4597-A6B1-1C01674A0538}" type="slidenum">
              <a:rPr lang="en-US" smtClean="0"/>
              <a:t>13</a:t>
            </a:fld>
            <a:endParaRPr lang="en-US"/>
          </a:p>
        </p:txBody>
      </p:sp>
    </p:spTree>
    <p:extLst>
      <p:ext uri="{BB962C8B-B14F-4D97-AF65-F5344CB8AC3E}">
        <p14:creationId xmlns:p14="http://schemas.microsoft.com/office/powerpoint/2010/main" val="3066891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400"/>
            <a:r>
              <a:rPr lang="es-MX" sz="1200" dirty="0">
                <a:latin typeface="+mn-lt"/>
              </a:rPr>
              <a:t>Entonces, ¿cómo se calculan mis beneficios? El gobierno utiliza una fórmula bastante complicada para determinar esto, así que hoy no entraremos en detalles. Sin embargo, en general, esto se basa en tus 35 años </a:t>
            </a:r>
            <a:br>
              <a:rPr lang="es-MX" sz="1200" dirty="0">
                <a:latin typeface="+mn-lt"/>
              </a:rPr>
            </a:br>
            <a:r>
              <a:rPr lang="es-MX" sz="1200" dirty="0">
                <a:latin typeface="+mn-lt"/>
              </a:rPr>
              <a:t>de ingresos ajustados más altos que se gravaron para el Seguro Social. “Ajustados” significa que ajustan tus ganancias para la inflación del salario.</a:t>
            </a:r>
            <a:r>
              <a:rPr lang="es-MX" sz="1200" baseline="30000" dirty="0">
                <a:latin typeface="+mn-lt"/>
              </a:rPr>
              <a:t>1 </a:t>
            </a:r>
          </a:p>
          <a:p>
            <a:pPr marL="25924"/>
            <a:endParaRPr lang="en-US" sz="1200" dirty="0">
              <a:latin typeface="+mn-lt"/>
            </a:endParaRPr>
          </a:p>
          <a:p>
            <a:pPr marL="25924"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dirty="0">
                <a:latin typeface="+mn-lt"/>
                <a:ea typeface="Calibri" panose="020F0502020204030204" pitchFamily="34" charset="0"/>
                <a:cs typeface="Arial" panose="020B0604020202020204" pitchFamily="34" charset="0"/>
              </a:rPr>
              <a:t>Si trabajas menos de 35 años, los años sin trabajo se cuentan como ceros en el cálculo. Esto reduce tus beneficios. </a:t>
            </a:r>
            <a:r>
              <a:rPr lang="es-MX" dirty="0">
                <a:latin typeface="+mn-lt"/>
                <a:ea typeface="Calibri" panose="020F0502020204030204" pitchFamily="34" charset="0"/>
                <a:cs typeface="Arial" panose="020B0604020202020204" pitchFamily="34" charset="0"/>
              </a:rPr>
              <a:t>Y, si también recibes una pensión de un empleo en el que no pagaste impuestos del Seguro Social (tal como un servicio civil o una pensión de maestro(a)), tus beneficios del Seguro Social podrían ser reducidos</a:t>
            </a:r>
            <a:r>
              <a:rPr lang="es-MX" sz="1200" dirty="0">
                <a:latin typeface="+mn-lt"/>
                <a:ea typeface="Calibri" panose="020F0502020204030204" pitchFamily="34" charset="0"/>
                <a:cs typeface="Arial" panose="020B0604020202020204" pitchFamily="34" charset="0"/>
              </a:rPr>
              <a:t>.</a:t>
            </a:r>
            <a:r>
              <a:rPr lang="es-MX" sz="1200" baseline="30000" dirty="0">
                <a:latin typeface="+mn-lt"/>
                <a:ea typeface="Calibri" panose="020F0502020204030204" pitchFamily="34" charset="0"/>
                <a:cs typeface="Arial" panose="020B0604020202020204" pitchFamily="34" charset="0"/>
              </a:rPr>
              <a:t>4</a:t>
            </a:r>
            <a:r>
              <a:rPr lang="es-MX" sz="1200" dirty="0">
                <a:latin typeface="+mn-lt"/>
                <a:ea typeface="Calibri" panose="020F0502020204030204" pitchFamily="34" charset="0"/>
                <a:cs typeface="Arial" panose="020B0604020202020204" pitchFamily="34" charset="0"/>
              </a:rPr>
              <a:t>  </a:t>
            </a:r>
          </a:p>
          <a:p>
            <a:pPr marL="25924" indent="0">
              <a:buFont typeface="Arial" panose="020B0604020202020204" pitchFamily="34" charset="0"/>
              <a:buNone/>
            </a:pPr>
            <a:endParaRPr lang="en-US" sz="1200" dirty="0">
              <a:effectLst/>
              <a:latin typeface="+mn-lt"/>
              <a:ea typeface="Calibri" panose="020F0502020204030204" pitchFamily="34" charset="0"/>
              <a:cs typeface="Arial" panose="020B0604020202020204" pitchFamily="34" charset="0"/>
            </a:endParaRPr>
          </a:p>
          <a:p>
            <a:pPr marL="25400" indent="0">
              <a:buFont typeface="Arial" panose="020B0604020202020204" pitchFamily="34" charset="0"/>
              <a:buNone/>
            </a:pPr>
            <a:r>
              <a:rPr lang="es-MX" sz="1200" dirty="0">
                <a:latin typeface="+mn-lt"/>
                <a:ea typeface="Calibri" panose="020F0502020204030204" pitchFamily="34" charset="0"/>
                <a:cs typeface="Arial" panose="020B0604020202020204" pitchFamily="34" charset="0"/>
              </a:rPr>
              <a:t>Cuanto más altos sean los ingresos durante la vida de una persona, mayores serán sus beneficios, hasta cierto límite.  En &lt;2023&gt;, el máximo beneficio mensual del Seguro Social para alguien que solicita a la edad reglamentaria de retiro es &lt;$3,627&gt;.</a:t>
            </a:r>
            <a:r>
              <a:rPr lang="es-MX" sz="1200" baseline="30000" dirty="0">
                <a:latin typeface="+mn-lt"/>
                <a:ea typeface="Calibri" panose="020F0502020204030204" pitchFamily="34" charset="0"/>
                <a:cs typeface="Arial" panose="020B0604020202020204" pitchFamily="34" charset="0"/>
              </a:rPr>
              <a:t>2</a:t>
            </a:r>
            <a:r>
              <a:rPr lang="es-MX" sz="1200" dirty="0">
                <a:latin typeface="+mn-lt"/>
                <a:ea typeface="Calibri" panose="020F0502020204030204" pitchFamily="34" charset="0"/>
                <a:cs typeface="Arial" panose="020B0604020202020204" pitchFamily="34" charset="0"/>
              </a:rPr>
              <a:t> </a:t>
            </a:r>
          </a:p>
          <a:p>
            <a:pPr marL="25924" indent="0">
              <a:buFont typeface="Arial" panose="020B0604020202020204" pitchFamily="34" charset="0"/>
              <a:buNone/>
            </a:pPr>
            <a:endParaRPr lang="en-US" sz="1200" dirty="0">
              <a:effectLst/>
              <a:latin typeface="+mn-lt"/>
              <a:ea typeface="Calibri" panose="020F0502020204030204" pitchFamily="34" charset="0"/>
              <a:cs typeface="Arial" panose="020B0604020202020204" pitchFamily="34" charset="0"/>
            </a:endParaRPr>
          </a:p>
          <a:p>
            <a:pPr marL="25924"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200" dirty="0">
                <a:solidFill>
                  <a:schemeClr val="tx1"/>
                </a:solidFill>
                <a:latin typeface="+mn-lt"/>
              </a:rPr>
              <a:t>Independientemente de la cantidad que recibas, tus beneficios están protegidos contra la inflación. La Administración del Seguro Social ajusta los beneficios del retiro con base en la inflación cada año. </a:t>
            </a:r>
            <a:r>
              <a:rPr lang="es-MX" sz="1200" dirty="0">
                <a:latin typeface="+mn-lt"/>
              </a:rPr>
              <a:t>Esto puede ayudar a que tus ingresos mensuales se mantengan al corriente de los gastos más altos debido a la inflación.</a:t>
            </a:r>
            <a:r>
              <a:rPr lang="es-MX" sz="1200" dirty="0">
                <a:solidFill>
                  <a:schemeClr val="tx1"/>
                </a:solidFill>
                <a:latin typeface="+mn-lt"/>
              </a:rPr>
              <a:t> </a:t>
            </a:r>
            <a:r>
              <a:rPr lang="es-MX" sz="1200" dirty="0">
                <a:latin typeface="+mn-lt"/>
              </a:rPr>
              <a:t>Si por algún motivo no hubo inflación o hubo inflación negativa, tus beneficios simplemente se mantienen igual que el año previo. </a:t>
            </a: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r>
              <a:rPr lang="es-MX" sz="1200" dirty="0">
                <a:latin typeface="+mn-lt"/>
              </a:rPr>
              <a:t>Fuentes:  </a:t>
            </a:r>
          </a:p>
          <a:p>
            <a:r>
              <a:rPr lang="es-MX" sz="1200" baseline="30000" dirty="0">
                <a:latin typeface="+mn-lt"/>
              </a:rPr>
              <a:t>1</a:t>
            </a:r>
            <a:r>
              <a:rPr lang="es-MX" sz="1200" dirty="0">
                <a:latin typeface="+mn-lt"/>
              </a:rPr>
              <a:t> “Social Security Benefit Amounts,” Social Security Administration, ssa.gov/OACT/COLA/Benefits.html (consultado en enero de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aseline="30000" dirty="0">
                <a:latin typeface="+mn-lt"/>
                <a:cs typeface="Arial" panose="020B0604020202020204" pitchFamily="34" charset="0"/>
              </a:rPr>
              <a:t>2</a:t>
            </a:r>
            <a:r>
              <a:rPr lang="es-MX" sz="1200" dirty="0">
                <a:latin typeface="+mn-lt"/>
                <a:cs typeface="Arial" panose="020B0604020202020204" pitchFamily="34" charset="0"/>
              </a:rPr>
              <a:t> “How You Become Eligible For Benefits,” SSA.gov, ssa.gov/myaccount/assets/materials/eligibility-for-benefits.pdf (Feb.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baseline="30000" dirty="0">
                <a:latin typeface="+mn-lt"/>
                <a:cs typeface="arial"/>
              </a:rPr>
              <a:t>3</a:t>
            </a:r>
            <a:r>
              <a:rPr lang="es-MX" sz="1200" b="0" dirty="0">
                <a:latin typeface="+mn-lt"/>
                <a:cs typeface="arial"/>
              </a:rPr>
              <a:t> “</a:t>
            </a:r>
            <a:r>
              <a:rPr lang="es-MX" b="0" i="0" dirty="0">
                <a:solidFill>
                  <a:srgbClr val="232222"/>
                </a:solidFill>
                <a:latin typeface="+mn-lt"/>
                <a:cs typeface="arial"/>
              </a:rPr>
              <a:t>What is the maximum Social Security retirement benefit payable?,” Social Security Administration, </a:t>
            </a:r>
            <a:r>
              <a:rPr lang="es-MX" sz="1200" dirty="0">
                <a:latin typeface="+mn-lt"/>
                <a:cs typeface="arial"/>
              </a:rPr>
              <a:t>faq.ssa.gov/en-us/Topic/article/KA-01897 (consultado en enero de 2023).</a:t>
            </a:r>
          </a:p>
          <a:p>
            <a:r>
              <a:rPr lang="es-MX" sz="1200" baseline="30000" dirty="0">
                <a:latin typeface="+mn-lt"/>
              </a:rPr>
              <a:t>4</a:t>
            </a:r>
            <a:r>
              <a:rPr lang="es-MX" sz="1200" dirty="0">
                <a:latin typeface="+mn-lt"/>
              </a:rPr>
              <a:t> “5 Things Every Woman Should Know About Social Security,” SSA.gov, ssa.gov/pubs/EN-05-10044.pdf (junio de 2021). </a:t>
            </a:r>
          </a:p>
        </p:txBody>
      </p:sp>
      <p:sp>
        <p:nvSpPr>
          <p:cNvPr id="4" name="Slide Number Placeholder 3"/>
          <p:cNvSpPr>
            <a:spLocks noGrp="1"/>
          </p:cNvSpPr>
          <p:nvPr>
            <p:ph type="sldNum" sz="quarter" idx="5"/>
          </p:nvPr>
        </p:nvSpPr>
        <p:spPr/>
        <p:txBody>
          <a:bodyPr/>
          <a:lstStyle/>
          <a:p>
            <a:fld id="{C4017EC0-A253-4597-A6B1-1C01674A0538}" type="slidenum">
              <a:rPr lang="en-US" smtClean="0"/>
              <a:t>14</a:t>
            </a:fld>
            <a:endParaRPr lang="en-US"/>
          </a:p>
        </p:txBody>
      </p:sp>
    </p:spTree>
    <p:extLst>
      <p:ext uri="{BB962C8B-B14F-4D97-AF65-F5344CB8AC3E}">
        <p14:creationId xmlns:p14="http://schemas.microsoft.com/office/powerpoint/2010/main" val="137391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sz="1200" dirty="0"/>
              <a:t>Hablemos acerca de cuándo puedes recibir los beneficios de retiro del Seguro Social. Pero antes de entrar en este tema, un acrónimo importante para conocer es FRA, que significa “edad reglamentaria de retiro”. Tu FRA es cuando llegas a ser elegible para recibir el 100%  de tus beneficios.</a:t>
            </a:r>
          </a:p>
          <a:p>
            <a:pPr lvl="0"/>
            <a:endParaRPr lang="en-US" sz="1200" dirty="0"/>
          </a:p>
          <a:p>
            <a:pPr lvl="0"/>
            <a:r>
              <a:rPr lang="es-MX" sz="1200" dirty="0"/>
              <a:t>La FRA </a:t>
            </a:r>
            <a:r>
              <a:rPr lang="es-MX" sz="1200" u="sng" dirty="0"/>
              <a:t>solía ser</a:t>
            </a:r>
            <a:r>
              <a:rPr lang="es-MX" sz="1200" u="none" dirty="0"/>
              <a:t> </a:t>
            </a:r>
            <a:r>
              <a:rPr lang="es-MX" sz="1200" dirty="0"/>
              <a:t>65, de manera que muchas personas aún creen que 65 es la edad reglamentaria de retiro.  Pero actualmente, la FRA se basa en tu año de nacimiento:</a:t>
            </a:r>
          </a:p>
          <a:p>
            <a:pPr marL="664488" lvl="1" indent="-181225">
              <a:buFont typeface="Arial"/>
              <a:buChar char="•"/>
            </a:pPr>
            <a:r>
              <a:rPr lang="es-MX" sz="1200" dirty="0"/>
              <a:t>La FRA es actualmente 66 para cualquier persona nacida entre 1943 y 1954; para cualquiera persona nacida entre 1954 y 1960, la FRA aumenta gradualmente a 67 </a:t>
            </a:r>
          </a:p>
          <a:p>
            <a:pPr marL="664488" lvl="1" indent="-181225">
              <a:buFont typeface="Arial"/>
              <a:buChar char="•"/>
            </a:pPr>
            <a:r>
              <a:rPr lang="es-MX" sz="1200" dirty="0"/>
              <a:t>La FRA es 67 para cualquier persona nacida en 1960 o posteriormente</a:t>
            </a:r>
          </a:p>
          <a:p>
            <a:pPr marL="664488" lvl="1" indent="-181225">
              <a:buFont typeface="Arial"/>
              <a:buChar char="•"/>
            </a:pPr>
            <a:r>
              <a:rPr lang="es-MX" sz="1200" dirty="0"/>
              <a:t>Tómate un momento para encontrar tu FRA en este gráfico</a:t>
            </a:r>
          </a:p>
          <a:p>
            <a:endParaRPr lang="en-US" sz="1200" dirty="0"/>
          </a:p>
          <a:p>
            <a:r>
              <a:rPr lang="es-MX" sz="1200" dirty="0"/>
              <a:t>Puedes comenzar a recibir beneficios desde la edad de 62, pero si los solicitas antes de tu FRA, se reducirá permanentemente lo que recibes.</a:t>
            </a:r>
          </a:p>
          <a:p>
            <a:pPr marL="171450" indent="-171450">
              <a:buFont typeface="Arial" panose="020B0604020202020204" pitchFamily="34" charset="0"/>
              <a:buChar char="•"/>
            </a:pPr>
            <a:r>
              <a:rPr lang="es-MX" sz="1200" dirty="0"/>
              <a:t>Para cualquier persona nacida en 1955 o posteriormente, no obstante, el 66 aniversario de nacimiento aún se considera anticipado, debido al aumento gradual en la FRA.</a:t>
            </a:r>
          </a:p>
          <a:p>
            <a:pPr marL="664488" lvl="1" indent="-181225">
              <a:buFont typeface="Arial"/>
              <a:buChar char="•"/>
            </a:pPr>
            <a:endParaRPr lang="en-US" sz="1200" dirty="0"/>
          </a:p>
          <a:p>
            <a:r>
              <a:rPr lang="es-MX" sz="1200" dirty="0"/>
              <a:t>También puedes decidir retrasar tu solicitud hasta la edad de 70, lo cual puede aumentar tu beneficio de edad reglamentaria de retiro. Obtienes 8% más por cada año que esperes para posponer tu FRA. </a:t>
            </a:r>
          </a:p>
        </p:txBody>
      </p:sp>
      <p:sp>
        <p:nvSpPr>
          <p:cNvPr id="4" name="Slide Number Placeholder 3"/>
          <p:cNvSpPr>
            <a:spLocks noGrp="1"/>
          </p:cNvSpPr>
          <p:nvPr>
            <p:ph type="sldNum" sz="quarter" idx="5"/>
          </p:nvPr>
        </p:nvSpPr>
        <p:spPr/>
        <p:txBody>
          <a:bodyPr/>
          <a:lstStyle/>
          <a:p>
            <a:fld id="{C4017EC0-A253-4597-A6B1-1C01674A0538}" type="slidenum">
              <a:rPr lang="en-US" smtClean="0"/>
              <a:t>15</a:t>
            </a:fld>
            <a:endParaRPr lang="en-US"/>
          </a:p>
        </p:txBody>
      </p:sp>
    </p:spTree>
    <p:extLst>
      <p:ext uri="{BB962C8B-B14F-4D97-AF65-F5344CB8AC3E}">
        <p14:creationId xmlns:p14="http://schemas.microsoft.com/office/powerpoint/2010/main" val="137851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s-MX" sz="1200">
                <a:latin typeface="+mn-lt"/>
                <a:ea typeface="Calibri" panose="020F0502020204030204" pitchFamily="34" charset="0"/>
                <a:cs typeface="Arial" panose="020B0604020202020204" pitchFamily="34" charset="0"/>
              </a:rPr>
              <a:t>La decisión sobre cuándo exactamente solicitar tus beneficios afectará de manera permanente tu cantidad de beneficios mensuales. Por este motivo, esta es una decisión muy importante.</a:t>
            </a: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0" marR="0">
              <a:spcBef>
                <a:spcPts val="0"/>
              </a:spcBef>
              <a:spcAft>
                <a:spcPts val="0"/>
              </a:spcAft>
            </a:pPr>
            <a:r>
              <a:rPr lang="es-MX" sz="1200">
                <a:latin typeface="+mn-lt"/>
                <a:ea typeface="Calibri" panose="020F0502020204030204" pitchFamily="34" charset="0"/>
                <a:cs typeface="Arial" panose="020B0604020202020204" pitchFamily="34" charset="0"/>
              </a:rPr>
              <a:t>Este es un ejemplo de la cantidad que el beneficio mensual puede reducirse o aumentar, dependiendo de  cuándo comiences a recibir beneficios del Seguro Social:</a:t>
            </a:r>
          </a:p>
          <a:p>
            <a:pPr marL="0" marR="0">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s-MX" sz="1200">
                <a:latin typeface="+mn-lt"/>
                <a:ea typeface="Calibri" panose="020F0502020204030204" pitchFamily="34" charset="0"/>
                <a:cs typeface="Arial" panose="020B0604020202020204" pitchFamily="34" charset="0"/>
              </a:rPr>
              <a:t>Este ejemplo es para una persona con una FRA de 67; en otras palabras, nacida en 1960 o después</a:t>
            </a:r>
          </a:p>
          <a:p>
            <a:pPr marL="171450" marR="0" lvl="0" indent="-171450">
              <a:spcBef>
                <a:spcPts val="0"/>
              </a:spcBef>
              <a:spcAft>
                <a:spcPts val="0"/>
              </a:spcAft>
              <a:buFont typeface="Arial" panose="020B0604020202020204" pitchFamily="34" charset="0"/>
              <a:buChar char="•"/>
            </a:pPr>
            <a:r>
              <a:rPr lang="es-MX" sz="1200">
                <a:latin typeface="+mn-lt"/>
                <a:ea typeface="Calibri" panose="020F0502020204030204" pitchFamily="34" charset="0"/>
                <a:cs typeface="Arial" panose="020B0604020202020204" pitchFamily="34" charset="0"/>
              </a:rPr>
              <a:t>Solicitar con la mayor anticipación posible a la edad de 62 resulta en una reducción permanente de beneficios del 30%.  Así, en lugar de recibir $1,000 cada mes comenzando a la edad de 67, esta persona recibe $700 por mes comenzando a la edad de 62.</a:t>
            </a:r>
          </a:p>
          <a:p>
            <a:pPr marL="171450" marR="0" lvl="0" indent="-171450">
              <a:spcBef>
                <a:spcPts val="0"/>
              </a:spcBef>
              <a:spcAft>
                <a:spcPts val="0"/>
              </a:spcAft>
              <a:buFont typeface="Arial" panose="020B0604020202020204" pitchFamily="34" charset="0"/>
              <a:buChar char="•"/>
            </a:pPr>
            <a:r>
              <a:rPr lang="es-MX" sz="1200">
                <a:latin typeface="+mn-lt"/>
                <a:ea typeface="Calibri" panose="020F0502020204030204" pitchFamily="34" charset="0"/>
                <a:cs typeface="Arial" panose="020B0604020202020204" pitchFamily="34" charset="0"/>
              </a:rPr>
              <a:t>Por otra parte, retrasar los beneficios aumenta tu beneficio mensual 8% cada año que esperas para solicitarlos después de tu FRA hasta la edad de 70.  Entonces, alguien con una FRA de 67 puede aumentar su beneficio mensual un 24% solo por retrasar los beneficios el mayor tiempo posible.</a:t>
            </a:r>
          </a:p>
        </p:txBody>
      </p:sp>
      <p:sp>
        <p:nvSpPr>
          <p:cNvPr id="4" name="Slide Number Placeholder 3"/>
          <p:cNvSpPr>
            <a:spLocks noGrp="1"/>
          </p:cNvSpPr>
          <p:nvPr>
            <p:ph type="sldNum" sz="quarter" idx="5"/>
          </p:nvPr>
        </p:nvSpPr>
        <p:spPr/>
        <p:txBody>
          <a:bodyPr/>
          <a:lstStyle/>
          <a:p>
            <a:fld id="{C4017EC0-A253-4597-A6B1-1C01674A0538}" type="slidenum">
              <a:rPr lang="en-US" smtClean="0"/>
              <a:t>16</a:t>
            </a:fld>
            <a:endParaRPr lang="en-US"/>
          </a:p>
        </p:txBody>
      </p:sp>
    </p:spTree>
    <p:extLst>
      <p:ext uri="{BB962C8B-B14F-4D97-AF65-F5344CB8AC3E}">
        <p14:creationId xmlns:p14="http://schemas.microsoft.com/office/powerpoint/2010/main" val="316411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14D2B58-881A-4DA3-9C11-9CA3C47955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CB0000C8-2B33-43C9-A37F-82A103BF0D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MX" dirty="0">
                <a:latin typeface="+mn-lt"/>
              </a:rPr>
              <a:t>Muchas mujeres esperan trabajar en el retiro para ayudar a cubrir sus necesidades de ingresos. </a:t>
            </a:r>
            <a:r>
              <a:rPr lang="es-MX" b="1" dirty="0">
                <a:latin typeface="+mn-lt"/>
              </a:rPr>
              <a:t>Puedes</a:t>
            </a:r>
            <a:r>
              <a:rPr lang="es-MX" dirty="0">
                <a:latin typeface="+mn-lt"/>
              </a:rPr>
              <a:t> trabajar mientras recibes beneficios del Seguro Social. Esto no afectará tus beneficios si estás en tu FRA, pero si estás por debajo de esta, tus beneficios pueden reducirse temporalmente. Se retendrá $1 por cada $2 que ganes arriba del límite anual, que es &lt;$21,240&gt; en &lt;2023&gt;. Una vez que llegues a tu FRA, tus beneficios volverán a calcularse para tomar en cuenta la cantidad retenida.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0" i="0" dirty="0">
              <a:solidFill>
                <a:srgbClr val="212121"/>
              </a:solidFill>
              <a:effectLst/>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MX" dirty="0">
                <a:latin typeface="+mn-lt"/>
              </a:rPr>
              <a:t>En el año que alcances tu edad reglamentaria de retiro, se retendrá $1 en beneficios por cada $3 que ganes por encima de cierto límite, que es &lt;$56,520&gt; en &lt;2023&gt;.</a:t>
            </a:r>
            <a:r>
              <a:rPr lang="es-MX" b="0" i="0" dirty="0">
                <a:solidFill>
                  <a:srgbClr val="212121"/>
                </a:solidFill>
                <a:latin typeface="+mn-lt"/>
              </a:rPr>
              <a:t> La Administración del Seguro Social solo cuenta tus ingresos hasta el mes antes de que alcances la edad reglamentaria de retiro, no tus ingresos del año completo.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0" i="0" dirty="0">
              <a:solidFill>
                <a:srgbClr val="212121"/>
              </a:solidFill>
              <a:effectLst/>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MX" dirty="0">
                <a:latin typeface="+mn-lt"/>
              </a:rPr>
              <a:t>Una vez que llegues a tu FRA, ya no serás sujeta a la prueba de los ingresos.</a:t>
            </a:r>
            <a:r>
              <a:rPr lang="es-MX" b="0" i="0" dirty="0">
                <a:solidFill>
                  <a:srgbClr val="212121"/>
                </a:solidFill>
                <a:latin typeface="+mn-lt"/>
              </a:rPr>
              <a:t> Puedes recibir tus beneficios sin límite sobre la cantidad de ingresos que puedas tener.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i="0" dirty="0">
              <a:solidFill>
                <a:srgbClr val="212121"/>
              </a:solidFill>
              <a:effectLst/>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s-MX" b="0" i="0" dirty="0">
                <a:solidFill>
                  <a:srgbClr val="212121"/>
                </a:solidFill>
                <a:latin typeface="+mn-lt"/>
              </a:rPr>
              <a:t>Fuente:</a:t>
            </a:r>
          </a:p>
          <a:p>
            <a:pPr marL="0" marR="0" lvl="0" indent="0" algn="l" defTabSz="914400" rtl="0" eaLnBrk="1" fontAlgn="auto" latinLnBrk="0" hangingPunct="1">
              <a:lnSpc>
                <a:spcPct val="100000"/>
              </a:lnSpc>
              <a:spcBef>
                <a:spcPct val="0"/>
              </a:spcBef>
              <a:spcAft>
                <a:spcPts val="0"/>
              </a:spcAft>
              <a:buClrTx/>
              <a:buSzTx/>
              <a:buFontTx/>
              <a:buNone/>
              <a:tabLst/>
              <a:defRPr/>
            </a:pPr>
            <a:r>
              <a:rPr lang="es-MX" b="0" i="0" dirty="0">
                <a:solidFill>
                  <a:srgbClr val="212121"/>
                </a:solidFill>
                <a:latin typeface="+mn-lt"/>
              </a:rPr>
              <a:t>“</a:t>
            </a:r>
            <a:r>
              <a:rPr lang="es-MX" b="0" i="0" dirty="0">
                <a:solidFill>
                  <a:srgbClr val="232222"/>
                </a:solidFill>
                <a:latin typeface="+mn-lt"/>
              </a:rPr>
              <a:t>What happens if I work and get Social Security retirement benefits?,” Social Security Administration, faq.ssa.gov/en-US/Topic/article/KA-01921#:~:text=You%20can%20get%20Social%20Security%20retirement%20benefits%20and,your%20benefits%20no%20matter%20how%20much%20you%20earn. (consultado en febrero de 2023). </a:t>
            </a:r>
          </a:p>
        </p:txBody>
      </p:sp>
      <p:sp>
        <p:nvSpPr>
          <p:cNvPr id="35844" name="Slide Number Placeholder 3">
            <a:extLst>
              <a:ext uri="{FF2B5EF4-FFF2-40B4-BE49-F238E27FC236}">
                <a16:creationId xmlns:a16="http://schemas.microsoft.com/office/drawing/2014/main" id="{430480C2-0124-4B4B-863C-F92CD8D4EF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5650" indent="-290513">
              <a:defRPr>
                <a:solidFill>
                  <a:schemeClr val="tx1"/>
                </a:solidFill>
                <a:latin typeface="Calibri" panose="020F0502020204030204" pitchFamily="34" charset="0"/>
              </a:defRPr>
            </a:lvl2pPr>
            <a:lvl3pPr marL="1163638" indent="-231775">
              <a:defRPr>
                <a:solidFill>
                  <a:schemeClr val="tx1"/>
                </a:solidFill>
                <a:latin typeface="Calibri" panose="020F0502020204030204" pitchFamily="34" charset="0"/>
              </a:defRPr>
            </a:lvl3pPr>
            <a:lvl4pPr marL="1630363" indent="-231775">
              <a:defRPr>
                <a:solidFill>
                  <a:schemeClr val="tx1"/>
                </a:solidFill>
                <a:latin typeface="Calibri" panose="020F0502020204030204" pitchFamily="34" charset="0"/>
              </a:defRPr>
            </a:lvl4pPr>
            <a:lvl5pPr marL="2095500" indent="-231775">
              <a:defRPr>
                <a:solidFill>
                  <a:schemeClr val="tx1"/>
                </a:solidFill>
                <a:latin typeface="Calibri" panose="020F0502020204030204" pitchFamily="34" charset="0"/>
              </a:defRPr>
            </a:lvl5pPr>
            <a:lvl6pPr marL="2552700" indent="-231775" eaLnBrk="0" fontAlgn="base" hangingPunct="0">
              <a:spcBef>
                <a:spcPct val="0"/>
              </a:spcBef>
              <a:spcAft>
                <a:spcPct val="0"/>
              </a:spcAft>
              <a:defRPr>
                <a:solidFill>
                  <a:schemeClr val="tx1"/>
                </a:solidFill>
                <a:latin typeface="Calibri" panose="020F0502020204030204" pitchFamily="34" charset="0"/>
              </a:defRPr>
            </a:lvl6pPr>
            <a:lvl7pPr marL="3009900" indent="-231775" eaLnBrk="0" fontAlgn="base" hangingPunct="0">
              <a:spcBef>
                <a:spcPct val="0"/>
              </a:spcBef>
              <a:spcAft>
                <a:spcPct val="0"/>
              </a:spcAft>
              <a:defRPr>
                <a:solidFill>
                  <a:schemeClr val="tx1"/>
                </a:solidFill>
                <a:latin typeface="Calibri" panose="020F0502020204030204" pitchFamily="34" charset="0"/>
              </a:defRPr>
            </a:lvl7pPr>
            <a:lvl8pPr marL="3467100" indent="-231775" eaLnBrk="0" fontAlgn="base" hangingPunct="0">
              <a:spcBef>
                <a:spcPct val="0"/>
              </a:spcBef>
              <a:spcAft>
                <a:spcPct val="0"/>
              </a:spcAft>
              <a:defRPr>
                <a:solidFill>
                  <a:schemeClr val="tx1"/>
                </a:solidFill>
                <a:latin typeface="Calibri" panose="020F0502020204030204" pitchFamily="34" charset="0"/>
              </a:defRPr>
            </a:lvl8pPr>
            <a:lvl9pPr marL="3924300" indent="-2317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EFC93F-FE57-4B6F-8CD8-BA965F45D71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a:t>Ten en cuenta que también podrías ser elegible para otros tipos de beneficios de retiro del Seguro Social que no se basan en tu propio registro laboral. Por ejemplo, puedes calificar para un beneficio conyugal si estás casada. Si es así, coordinar cómo y cuándo tú y tu cónyuge soliciten los beneficios del Seguro Social puede ayudar a maximizar tus beneficios. También puedes calificar para un beneficio de divorciada o un beneficio de sobreviviente si eres viuda. </a:t>
            </a:r>
          </a:p>
          <a:p>
            <a:pPr lvl="0"/>
            <a:endParaRPr lang="en-US" dirty="0"/>
          </a:p>
          <a:p>
            <a:r>
              <a:rPr lang="es-MX"/>
              <a:t>Tenemos un seminario virtual llamado “Mujeres y el retiro” que analiza todo esto con más detalle para ayudarte a decidir. Más tarde te diré cómo registrarte para ese. </a:t>
            </a:r>
          </a:p>
          <a:p>
            <a:endParaRPr lang="en-US" dirty="0"/>
          </a:p>
          <a:p>
            <a:endParaRPr lang="en-US" dirty="0"/>
          </a:p>
          <a:p>
            <a:r>
              <a:rPr lang="es-MX"/>
              <a:t>Fuente: </a:t>
            </a:r>
          </a:p>
          <a:p>
            <a:r>
              <a:rPr lang="es-MX">
                <a:hlinkClick r:id="rId3"/>
              </a:rPr>
              <a:t>Can I Collect Ex-Spouse Benefits While Waiting to Retire? (aarp.org)</a:t>
            </a:r>
          </a:p>
        </p:txBody>
      </p:sp>
      <p:sp>
        <p:nvSpPr>
          <p:cNvPr id="4" name="Slide Number Placeholder 3"/>
          <p:cNvSpPr>
            <a:spLocks noGrp="1"/>
          </p:cNvSpPr>
          <p:nvPr>
            <p:ph type="sldNum" sz="quarter" idx="5"/>
          </p:nvPr>
        </p:nvSpPr>
        <p:spPr/>
        <p:txBody>
          <a:bodyPr/>
          <a:lstStyle/>
          <a:p>
            <a:fld id="{C4017EC0-A253-4597-A6B1-1C01674A0538}" type="slidenum">
              <a:rPr lang="en-US" smtClean="0"/>
              <a:t>18</a:t>
            </a:fld>
            <a:endParaRPr lang="en-US"/>
          </a:p>
        </p:txBody>
      </p:sp>
    </p:spTree>
    <p:extLst>
      <p:ext uri="{BB962C8B-B14F-4D97-AF65-F5344CB8AC3E}">
        <p14:creationId xmlns:p14="http://schemas.microsoft.com/office/powerpoint/2010/main" val="1702655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rPr>
              <a:t>Ahora, hablemos acerca de planificar para un costo clave que les preocupa a las mujeres en el retiro: el costo de los cuidados médicos. 9 de cada 10 mujeres mayores de 50 años, en un estudio reciente, dicen que les preocupan los costos relacionados con los cuidados médicos a medida que los precios continúan aumentando.</a:t>
            </a:r>
            <a:r>
              <a:rPr lang="es-MX" baseline="30000" dirty="0">
                <a:latin typeface="+mn-lt"/>
              </a:rPr>
              <a:t>1</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rPr>
              <a:t>FUENTE: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30000" dirty="0">
                <a:latin typeface="+mn-lt"/>
              </a:rPr>
              <a:t>1</a:t>
            </a:r>
            <a:r>
              <a:rPr lang="es-MX" dirty="0">
                <a:latin typeface="+mn-lt"/>
              </a:rPr>
              <a:t> “</a:t>
            </a:r>
            <a:r>
              <a:rPr lang="es-MX" b="0" i="0" dirty="0">
                <a:solidFill>
                  <a:srgbClr val="2C2C2C"/>
                </a:solidFill>
                <a:latin typeface="+mn-lt"/>
              </a:rPr>
              <a:t>Women and Retirement: When They Retire, How They Plan, and Where Help Is Needed,” National Council on Aging: Research on Behalf of Nationwide, ncoa.org/article/women-and-retirement-when-they-retire-how-they-plan-and-where-help-is-needed (22 de marzo de 2022). </a:t>
            </a:r>
          </a:p>
          <a:p>
            <a:endParaRPr lang="en-US" baseline="300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37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atin typeface="+mn-lt"/>
              </a:rPr>
              <a:t>¡Bienvenidas! Me alegra que estén aquí hoy. Hablaremos acerca de algo muy importante: información clave que puede ayudar a las mujeres a comenzar la planificación para el retiro y sentir más confianza acerca de sus finanzas futuras.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s-MX" sz="1200" b="0" i="0" u="none" strike="noStrike">
                <a:solidFill>
                  <a:srgbClr val="000000"/>
                </a:solidFill>
                <a:latin typeface="+mn-lt"/>
              </a:rPr>
              <a:t>Tendremos tiempo al final de la sesión para preguntas y respuestas, pero ten la libertad de hacer preguntas durante la presentación. </a:t>
            </a:r>
          </a:p>
          <a:p>
            <a:endParaRPr lang="en-US" sz="1200" b="0" i="0" u="none" strike="noStrike" dirty="0">
              <a:solidFill>
                <a:srgbClr val="000000"/>
              </a:solidFill>
              <a:effectLst/>
              <a:latin typeface="+mn-lt"/>
            </a:endParaRPr>
          </a:p>
          <a:p>
            <a:r>
              <a:rPr lang="es-MX" sz="1200" b="0" i="0" u="none" strike="noStrike">
                <a:solidFill>
                  <a:srgbClr val="000000"/>
                </a:solidFill>
                <a:latin typeface="+mn-lt"/>
              </a:rPr>
              <a:t>Me entusiasma compartir esta información contigo hoy porque conocer las preocupaciones únicas que las mujeres enfrentan y cómo tomar el control de tu planificación del retiro son partes importantes de tu bienestar financiero.  Tendremos muchos consejos sobre cosas que puedes implementar hoy para ayudarte a sentirte más segura acerca de tu retiro.</a:t>
            </a:r>
          </a:p>
          <a:p>
            <a:endParaRPr lang="en-US" sz="1200" b="0" i="0" u="none" strike="noStrike" dirty="0">
              <a:solidFill>
                <a:srgbClr val="000000"/>
              </a:solidFill>
              <a:effectLst/>
              <a:latin typeface="+mn-lt"/>
            </a:endParaRPr>
          </a:p>
          <a:p>
            <a:r>
              <a:rPr lang="es-MX" sz="1200" b="0" i="0">
                <a:solidFill>
                  <a:srgbClr val="000000"/>
                </a:solidFill>
                <a:latin typeface="+mn-lt"/>
              </a:rPr>
              <a:t>Comencemos.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4017EC0-A253-4597-A6B1-1C01674A0538}" type="slidenum">
              <a:rPr lang="en-US" smtClean="0"/>
              <a:t>2</a:t>
            </a:fld>
            <a:endParaRPr lang="en-US"/>
          </a:p>
        </p:txBody>
      </p:sp>
    </p:spTree>
    <p:extLst>
      <p:ext uri="{BB962C8B-B14F-4D97-AF65-F5344CB8AC3E}">
        <p14:creationId xmlns:p14="http://schemas.microsoft.com/office/powerpoint/2010/main" val="15599516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atin typeface="+mn-lt"/>
              </a:rPr>
              <a:t>La gran pregunta es: ¿Cuánto costarán los cuidados médicos en el retiro? </a:t>
            </a:r>
            <a:r>
              <a:rPr lang="es-MX" sz="1200" b="0" i="0" u="none" strike="noStrike">
                <a:solidFill>
                  <a:srgbClr val="000000"/>
                </a:solidFill>
                <a:latin typeface="+mn-lt"/>
              </a:rPr>
              <a:t>Los cuidados médicos son uno de los mayores gastos para los retirados, con el costo de la atención médica aumentando a un ritmo que supera a la inflación general.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baseline="30000" dirty="0">
              <a:solidFill>
                <a:srgbClr val="444444"/>
              </a:solidFill>
              <a:effectLst/>
              <a:latin typeface="+mn-lt"/>
            </a:endParaRPr>
          </a:p>
          <a:p>
            <a:r>
              <a:rPr lang="es-MX">
                <a:latin typeface="+mn-lt"/>
              </a:rPr>
              <a:t>No hay forma de saber cuáles serán los costos médicos en el futuro, pero en años recientes una pareja promedio que se retira a los 65 años podría gastar hasta $325,000 en estos costos.</a:t>
            </a:r>
            <a:r>
              <a:rPr lang="es-MX" baseline="30000">
                <a:latin typeface="+mn-lt"/>
              </a:rPr>
              <a:t>1</a:t>
            </a:r>
          </a:p>
          <a:p>
            <a:endParaRPr lang="en-US" dirty="0">
              <a:latin typeface="+mn-lt"/>
            </a:endParaRPr>
          </a:p>
          <a:p>
            <a:r>
              <a:rPr lang="es-MX" sz="1200" baseline="30000">
                <a:solidFill>
                  <a:srgbClr val="3F3F3F"/>
                </a:solidFill>
                <a:latin typeface="+mn-lt"/>
              </a:rPr>
              <a:t>1</a:t>
            </a:r>
            <a:r>
              <a:rPr lang="es-MX" sz="1200">
                <a:solidFill>
                  <a:srgbClr val="3F3F3F"/>
                </a:solidFill>
                <a:latin typeface="+mn-lt"/>
              </a:rPr>
              <a:t> “A Bit of Good News During the Pandemic: Savings Medicare Beneficiaries Need for Health Expenses Decrease in 2020," EBRI Issue Brief, ebri.org/content/a-bit-of-good-news-during-the-pandemic-savings-medicare-beneficiaries-need-for-health-expenses-decrease-in-2020 (28 de mayo de 2020).</a:t>
            </a:r>
          </a:p>
        </p:txBody>
      </p:sp>
      <p:sp>
        <p:nvSpPr>
          <p:cNvPr id="4" name="Slide Number Placeholder 3"/>
          <p:cNvSpPr>
            <a:spLocks noGrp="1"/>
          </p:cNvSpPr>
          <p:nvPr>
            <p:ph type="sldNum" sz="quarter" idx="5"/>
          </p:nvPr>
        </p:nvSpPr>
        <p:spPr/>
        <p:txBody>
          <a:bodyPr/>
          <a:lstStyle/>
          <a:p>
            <a:fld id="{C4017EC0-A253-4597-A6B1-1C01674A0538}" type="slidenum">
              <a:rPr lang="en-US" smtClean="0"/>
              <a:t>20</a:t>
            </a:fld>
            <a:endParaRPr lang="en-US"/>
          </a:p>
        </p:txBody>
      </p:sp>
    </p:spTree>
    <p:extLst>
      <p:ext uri="{BB962C8B-B14F-4D97-AF65-F5344CB8AC3E}">
        <p14:creationId xmlns:p14="http://schemas.microsoft.com/office/powerpoint/2010/main" val="3864163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MX" sz="1200">
                <a:latin typeface="+mn-lt"/>
              </a:rPr>
              <a:t>Puedes estar pensando: “¿Pero qué hay acerca de Medicare?” Aunque Medicare está en general disponible para personas de 65 años y mayores, a muchas personas les sorprende saber que Medicare no es gratis. Generalmente es necesario pagar </a:t>
            </a:r>
            <a:r>
              <a:rPr lang="es-MX" sz="1200" b="0" i="0" u="none" strike="noStrike">
                <a:solidFill>
                  <a:srgbClr val="000000"/>
                </a:solidFill>
                <a:latin typeface="+mn-lt"/>
              </a:rPr>
              <a:t>primas, deducibles, copagos y coaseguro.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u="none" strike="noStrike">
                <a:solidFill>
                  <a:srgbClr val="000000"/>
                </a:solidFill>
                <a:latin typeface="+mn-lt"/>
              </a:rPr>
              <a:t>Además, Medicare tampoco cubre todo. </a:t>
            </a:r>
            <a:r>
              <a:rPr lang="es-MX" sz="1200" b="0" i="0">
                <a:latin typeface="+mn-lt"/>
              </a:rPr>
              <a:t>Por ejemplo, </a:t>
            </a:r>
            <a:r>
              <a:rPr lang="es-MX" sz="1200" b="0" i="0" u="none" strike="noStrike">
                <a:solidFill>
                  <a:srgbClr val="000000"/>
                </a:solidFill>
                <a:latin typeface="+mn-lt"/>
              </a:rPr>
              <a:t>Medicare generalmente no cubre cuidados a largo plazo.</a:t>
            </a:r>
            <a:r>
              <a:rPr lang="es-MX" sz="1200" b="0" i="0" u="none" strike="noStrike" baseline="30000">
                <a:solidFill>
                  <a:srgbClr val="000000"/>
                </a:solidFill>
                <a:latin typeface="+mn-lt"/>
              </a:rPr>
              <a:t>1,2</a:t>
            </a:r>
            <a:r>
              <a:rPr lang="es-MX" sz="1200" b="0" i="0" baseline="30000">
                <a:solidFill>
                  <a:srgbClr val="444444"/>
                </a:solidFill>
                <a:latin typeface="+mn-lt"/>
              </a:rPr>
              <a:t>​ </a:t>
            </a:r>
            <a:r>
              <a:rPr lang="es-MX" sz="1200" b="0" i="0" baseline="30000">
                <a:solidFill>
                  <a:srgbClr val="404040"/>
                </a:solidFill>
                <a:latin typeface="+mn-lt"/>
              </a:rPr>
              <a:t> </a:t>
            </a:r>
            <a:r>
              <a:rPr lang="es-MX" sz="1200" b="0" i="0">
                <a:latin typeface="+mn-lt"/>
              </a:rPr>
              <a:t>Según la opción de cobertura que usted elija, de lo cual hablaremos enseguida, otros cuidados que podrían no estar cubiertos incluyen cuidados dentales, lentes y auxiliares auditivos.</a:t>
            </a:r>
            <a:r>
              <a:rPr lang="es-MX" sz="1200" b="0" i="0" u="none" strike="noStrike">
                <a:solidFill>
                  <a:srgbClr val="000000"/>
                </a:solidFill>
                <a:latin typeface="+mn-lt"/>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baseline="30000" dirty="0">
              <a:solidFill>
                <a:srgbClr val="404040"/>
              </a:solidFill>
              <a:effectLst/>
              <a:latin typeface="+mn-lt"/>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a:latin typeface="+mn-lt"/>
                <a:ea typeface="Times New Roman" panose="02020603050405020304" pitchFamily="18" charset="0"/>
              </a:rPr>
              <a:t>Si tienes la suerte de poder acceder a un plan médico de tu empleador cuando te retires, este puede reducir la cantidad de ahorros que necesitarás gastar en atención médica. Sin embargo, aún podrá ser necesario que pagues primas, copagos y otros gastos de costo compartido, así como pagar ciertos servicios médicos que no están cubiertos por el plan de salud de la persona retirada.</a:t>
            </a:r>
          </a:p>
          <a:p>
            <a:pPr algn="l" rtl="0" fontAlgn="base"/>
            <a:endParaRPr lang="en-US" sz="1200" b="0" i="0" dirty="0">
              <a:solidFill>
                <a:srgbClr val="444444"/>
              </a:solidFill>
              <a:effectLst/>
              <a:latin typeface="+mn-lt"/>
            </a:endParaRPr>
          </a:p>
          <a:p>
            <a:pPr algn="l" rtl="0" fontAlgn="base"/>
            <a:r>
              <a:rPr lang="es-MX" sz="1200" b="0" i="0" u="none" strike="noStrike" baseline="30000">
                <a:solidFill>
                  <a:srgbClr val="000000"/>
                </a:solidFill>
                <a:latin typeface="+mn-lt"/>
              </a:rPr>
              <a:t>1</a:t>
            </a:r>
            <a:r>
              <a:rPr lang="es-MX" sz="1200" b="0" i="0" u="none" strike="noStrike">
                <a:solidFill>
                  <a:srgbClr val="000000"/>
                </a:solidFill>
                <a:latin typeface="+mn-lt"/>
              </a:rPr>
              <a:t> </a:t>
            </a:r>
            <a:r>
              <a:rPr lang="es-MX" sz="1200" b="0" i="0" u="sng" strike="noStrike">
                <a:solidFill>
                  <a:srgbClr val="12194D"/>
                </a:solidFill>
                <a:latin typeface="+mn-lt"/>
                <a:hlinkClick r:id="rId3"/>
              </a:rPr>
              <a:t>Is your test, item, or service covered? | Medicare</a:t>
            </a:r>
            <a:r>
              <a:rPr lang="es-MX" sz="1200" b="0" i="0" u="none" strike="noStrike">
                <a:solidFill>
                  <a:srgbClr val="000000"/>
                </a:solidFill>
                <a:latin typeface="+mn-lt"/>
              </a:rPr>
              <a:t> (al 1 de noviembre de 2022)</a:t>
            </a:r>
            <a:r>
              <a:rPr lang="es-MX" sz="1200" b="0" i="0">
                <a:solidFill>
                  <a:srgbClr val="444444"/>
                </a:solidFill>
                <a:latin typeface="+mn-lt"/>
              </a:rPr>
              <a:t>​</a:t>
            </a:r>
          </a:p>
          <a:p>
            <a:pPr algn="l" rtl="0" fontAlgn="base"/>
            <a:r>
              <a:rPr lang="es-MX" sz="1200" b="0" i="0" u="none" strike="noStrike" baseline="30000">
                <a:solidFill>
                  <a:srgbClr val="000000"/>
                </a:solidFill>
                <a:latin typeface="+mn-lt"/>
              </a:rPr>
              <a:t>2</a:t>
            </a:r>
            <a:r>
              <a:rPr lang="es-MX" sz="1200" b="0" i="0" u="sng" strike="noStrike">
                <a:solidFill>
                  <a:srgbClr val="12194D"/>
                </a:solidFill>
                <a:latin typeface="+mn-lt"/>
                <a:hlinkClick r:id="rId4"/>
              </a:rPr>
              <a:t>10 Costs to Include in Your Retirement Budget (usnews.com)</a:t>
            </a:r>
            <a:r>
              <a:rPr lang="es-MX" sz="1200" b="0" i="0">
                <a:solidFill>
                  <a:srgbClr val="444444"/>
                </a:solidFill>
                <a:latin typeface="+mn-lt"/>
              </a:rPr>
              <a:t>​</a:t>
            </a:r>
          </a:p>
        </p:txBody>
      </p:sp>
      <p:sp>
        <p:nvSpPr>
          <p:cNvPr id="4" name="Slide Number Placeholder 3"/>
          <p:cNvSpPr>
            <a:spLocks noGrp="1"/>
          </p:cNvSpPr>
          <p:nvPr>
            <p:ph type="sldNum" sz="quarter" idx="5"/>
          </p:nvPr>
        </p:nvSpPr>
        <p:spPr/>
        <p:txBody>
          <a:bodyPr/>
          <a:lstStyle/>
          <a:p>
            <a:fld id="{C4017EC0-A253-4597-A6B1-1C01674A0538}" type="slidenum">
              <a:rPr lang="en-US" smtClean="0"/>
              <a:t>21</a:t>
            </a:fld>
            <a:endParaRPr lang="en-US"/>
          </a:p>
        </p:txBody>
      </p:sp>
    </p:spTree>
    <p:extLst>
      <p:ext uri="{BB962C8B-B14F-4D97-AF65-F5344CB8AC3E}">
        <p14:creationId xmlns:p14="http://schemas.microsoft.com/office/powerpoint/2010/main" val="3164112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ea typeface="Calibri" panose="020F0502020204030204" pitchFamily="34" charset="0"/>
                <a:cs typeface="Times New Roman" panose="02020603050405020304" pitchFamily="18" charset="0"/>
              </a:rPr>
              <a:t>Para darte una idea del costo actual de </a:t>
            </a:r>
            <a:r>
              <a:rPr lang="es-MX" sz="1200" dirty="0">
                <a:latin typeface="+mn-lt"/>
                <a:ea typeface="Calibri" panose="020F0502020204030204" pitchFamily="34" charset="0"/>
                <a:cs typeface="Times New Roman" panose="02020603050405020304" pitchFamily="18" charset="0"/>
              </a:rPr>
              <a:t>Medicare, estas son algunas cifras actuales de primas, deducibles y coaseguro.</a:t>
            </a:r>
            <a:r>
              <a:rPr lang="es-MX" dirty="0">
                <a:latin typeface="+mn-lt"/>
                <a:ea typeface="Calibri" panose="020F0502020204030204" pitchFamily="34" charset="0"/>
                <a:cs typeface="Times New Roman" panose="02020603050405020304" pitchFamily="18" charset="0"/>
              </a:rPr>
              <a:t> </a:t>
            </a:r>
            <a:r>
              <a:rPr lang="es-MX" sz="1200" b="0" i="0" baseline="0" dirty="0">
                <a:solidFill>
                  <a:srgbClr val="444444"/>
                </a:solidFill>
                <a:latin typeface="+mn-lt"/>
                <a:ea typeface="Calibri" panose="020F0502020204030204" pitchFamily="34" charset="0"/>
                <a:cs typeface="Times New Roman" panose="02020603050405020304" pitchFamily="18" charset="0"/>
              </a:rPr>
              <a:t>Las tarifas pueden varias de un año a otro, pero siempre puedes ver los costos actualizados en </a:t>
            </a:r>
            <a:r>
              <a:rPr lang="es-MX" sz="1200" u="sng" dirty="0">
                <a:solidFill>
                  <a:srgbClr val="0000FF"/>
                </a:solidFill>
                <a:latin typeface="+mn-lt"/>
                <a:ea typeface="Calibri" panose="020F0502020204030204" pitchFamily="34" charset="0"/>
                <a:cs typeface="Times New Roman" panose="02020603050405020304" pitchFamily="18" charset="0"/>
                <a:hlinkClick r:id="rId3"/>
              </a:rPr>
              <a:t>Medicare.gov</a:t>
            </a:r>
            <a:r>
              <a:rPr lang="es-MX" sz="1200" dirty="0">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rPr>
              <a:t>Como puedes ver en esta lista, Medicare tiene 4 “partes” diferentes: partes A a la D. Sin embargo, hay 2 opciones diferentes para cobertura de Medicare que combinan estas partes de manera diferente. Tus costos dependerán en parte de la opción que elijas.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hlinkClick r:id="rId4"/>
            </a:endParaRPr>
          </a:p>
          <a:p>
            <a:r>
              <a:rPr lang="es-MX" dirty="0">
                <a:latin typeface="+mn-lt"/>
                <a:hlinkClick r:id="rId4"/>
              </a:rPr>
              <a:t>2023 Medicare costs.</a:t>
            </a:r>
          </a:p>
          <a:p>
            <a:r>
              <a:rPr lang="es-MX" dirty="0">
                <a:latin typeface="+mn-lt"/>
                <a:hlinkClick r:id="rId5"/>
              </a:rPr>
              <a:t>2023 Medicare Parts A &amp; B Premiums and Deductibles 2023 Medicare Part D Income-Related Monthly Adjustment Amounts | CMS</a:t>
            </a:r>
          </a:p>
          <a:p>
            <a:r>
              <a:rPr lang="es-MX" dirty="0">
                <a:latin typeface="+mn-lt"/>
                <a:hlinkClick r:id="rId6"/>
              </a:rPr>
              <a:t>How Much Does Medicare Cost in 2023? Parts A, B, C and D | Humana</a:t>
            </a:r>
          </a:p>
          <a:p>
            <a:r>
              <a:rPr lang="es-MX" dirty="0">
                <a:latin typeface="+mn-lt"/>
                <a:hlinkClick r:id="rId7"/>
              </a:rPr>
              <a:t>Monthly premium for drug plans | Medicare</a:t>
            </a:r>
          </a:p>
          <a:p>
            <a:r>
              <a:rPr lang="es-MX" dirty="0">
                <a:latin typeface="+mn-lt"/>
                <a:hlinkClick r:id="rId8"/>
              </a:rPr>
              <a:t>Medicare Part D drug plan costs (medicareinteractive.org)</a:t>
            </a:r>
          </a:p>
          <a:p>
            <a:r>
              <a:rPr lang="es-MX" dirty="0">
                <a:latin typeface="+mn-lt"/>
                <a:hlinkClick r:id="rId9"/>
              </a:rPr>
              <a:t>Average Cost of Each Medicare Supplement Insurance Plan | Medigap Rates (medicareadvantage.com)</a:t>
            </a:r>
          </a:p>
          <a:p>
            <a:r>
              <a:rPr lang="es-MX" dirty="0">
                <a:latin typeface="+mn-lt"/>
                <a:hlinkClick r:id="rId10"/>
              </a:rPr>
              <a:t>What Are the Costs of Medicare Advantage or Part C? (ncoa.org)</a:t>
            </a:r>
          </a:p>
          <a:p>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22</a:t>
            </a:fld>
            <a:endParaRPr lang="en-US"/>
          </a:p>
        </p:txBody>
      </p:sp>
    </p:spTree>
    <p:extLst>
      <p:ext uri="{BB962C8B-B14F-4D97-AF65-F5344CB8AC3E}">
        <p14:creationId xmlns:p14="http://schemas.microsoft.com/office/powerpoint/2010/main" val="10544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rPr>
              <a:t>Este gráfico presenta una vista general de lo que cubren generalmente estas opciones. Ten presente que tu cobertura específica dependerá del plan que selecciones.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dirty="0">
                <a:latin typeface="+mn-lt"/>
              </a:rPr>
              <a:t>1. El primero es “Medicare original”, que ofrece el gobierno federal y está compuesto de dos partes: Parte A y Parte B. </a:t>
            </a:r>
          </a:p>
          <a:p>
            <a:pPr marL="685800" marR="0" lvl="1"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MX" dirty="0">
                <a:latin typeface="+mn-lt"/>
              </a:rPr>
              <a:t>La Parte A es seguro de hospital que cubre estadías de hospitalización.</a:t>
            </a:r>
            <a:r>
              <a:rPr lang="es-MX" b="0" i="0" dirty="0">
                <a:solidFill>
                  <a:srgbClr val="404040"/>
                </a:solidFill>
                <a:latin typeface="+mn-lt"/>
              </a:rPr>
              <a:t> También cubre cuidados de hospicio, una cantidad limitada de cuidados médicos en el hogar y cuidados a corto plazo en algo llamado instalación de enfermería especializada. </a:t>
            </a:r>
            <a:r>
              <a:rPr lang="es-MX" b="0" i="0" dirty="0">
                <a:latin typeface="+mn-lt"/>
              </a:rPr>
              <a:t>Una instalación de enfermería especializada ofrece cuidados a pacientes dados de alta recientemente de un hospital.</a:t>
            </a:r>
            <a:r>
              <a:rPr lang="es-MX" b="0" i="0" dirty="0">
                <a:solidFill>
                  <a:srgbClr val="212531"/>
                </a:solidFill>
                <a:latin typeface="+mn-lt"/>
              </a:rPr>
              <a:t> </a:t>
            </a:r>
            <a:r>
              <a:rPr lang="es-MX" b="0" i="0" dirty="0">
                <a:solidFill>
                  <a:srgbClr val="404040"/>
                </a:solidFill>
                <a:latin typeface="+mn-lt"/>
              </a:rPr>
              <a:t> </a:t>
            </a:r>
          </a:p>
          <a:p>
            <a:pPr marL="457200" marR="0" lvl="1"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US" b="0" i="0" dirty="0">
              <a:solidFill>
                <a:srgbClr val="404040"/>
              </a:solidFill>
              <a:effectLst/>
              <a:latin typeface="+mn-lt"/>
            </a:endParaRPr>
          </a:p>
          <a:p>
            <a:pPr marL="685800" marR="0" lvl="1"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MX" b="0" i="0" dirty="0">
                <a:solidFill>
                  <a:srgbClr val="404040"/>
                </a:solidFill>
                <a:latin typeface="+mn-lt"/>
              </a:rPr>
              <a:t>La Parte B es seguro médico que cubre cuidados ambulatorios como visitas al médico y otros proveedores de cuidados médicos. También incluye pruebas de laboratorio y servicios preventivos, como análisis, visitas de bienestar y vacunas. Los cuidados de salud mental, equipo médico y cobertura limitada de cuidados médicos en el hogar también pertenecen a la Parte B.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Cualquier persona que elija Medicare original deberá inscribirse en la Parte D para cobertura de medicamentos de prescripción. Este seguro se agrega a las Partes A y B, puesto que estas no cubren medicamentos de prescripción. Los planes de la Parte D son operados por compañías privadas que siguen las reglas de Medicare. Los precios de los medicamentos y los medicamentos cubiertos varían según el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También es importante que cada persona que elija Medicare original se inscriba en lo que se llama plan Medigap. Aseguradoras privadas ofrecen los planes Medigap que ayudan a pagar costos de tu bolsillo que puedes tener con Medicare.  Eso es especialmente importante, ya que Medicare original no tiene máximos de gastos del bolsillo.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dirty="0">
                <a:latin typeface="+mn-lt"/>
              </a:rPr>
              <a:t>2. La segunda opción principal es Medicare Advantage, algunas veces llamada Parte C. Aseguradoras privadas ofrecen los planes de Medicare Advantage aprobadas por Medicare y que aceptan seguir las reglas de Medicare. Para usar Medicare Advantage, debes inscribirte en las Partes A y B. Sin embargo, a diferencia de Medicare original, estos planes suelen incluir cobertura adicional, tal como de medicamentos de prescripción, de visión, dental o de audición. Lo que se incluya depende del plan.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b="0" i="0" dirty="0">
                <a:solidFill>
                  <a:srgbClr val="404040"/>
                </a:solidFill>
                <a:latin typeface="+mn-lt"/>
              </a:rPr>
              <a:t>Antes de avanzar, también quiero mencionar algo muy importante: </a:t>
            </a:r>
            <a:r>
              <a:rPr lang="es-MX" b="1" i="0" dirty="0">
                <a:solidFill>
                  <a:srgbClr val="404040"/>
                </a:solidFill>
                <a:latin typeface="+mn-lt"/>
              </a:rPr>
              <a:t>Medicare generalmente no cubre cuidados a largo plazo. </a:t>
            </a:r>
            <a:r>
              <a:rPr lang="es-MX" b="0" i="0" dirty="0">
                <a:solidFill>
                  <a:srgbClr val="404040"/>
                </a:solidFill>
                <a:latin typeface="+mn-lt"/>
              </a:rPr>
              <a:t>Por ejemplo, no paga ayuda continua para la vida diaria en casa o en estadías en una instalación como una residencia de ancianos. Si deseas conocer acerca de la planificación de costos de cuidados a largo plazo, puedes registrarte para nuestro seminario virtual avanzado “Las mujeres y el retiro”. Te diremos cómo registrarte.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latin typeface="+mn-lt"/>
            </a:endParaRPr>
          </a:p>
          <a:p>
            <a:endParaRPr lang="en-US" dirty="0">
              <a:latin typeface="+mn-lt"/>
            </a:endParaRPr>
          </a:p>
          <a:p>
            <a:r>
              <a:rPr lang="es-MX" dirty="0">
                <a:latin typeface="+mn-lt"/>
              </a:rPr>
              <a:t>Fuentes:</a:t>
            </a:r>
          </a:p>
          <a:p>
            <a:r>
              <a:rPr lang="es-MX" dirty="0">
                <a:latin typeface="+mn-lt"/>
                <a:hlinkClick r:id="rId3"/>
              </a:rPr>
              <a:t>Who’s eligible for Medicare? | HHS.gov</a:t>
            </a:r>
          </a:p>
          <a:p>
            <a:r>
              <a:rPr lang="es-MX" dirty="0">
                <a:latin typeface="+mn-lt"/>
                <a:hlinkClick r:id="rId4"/>
              </a:rPr>
              <a:t>What Medicare covers | Medicare</a:t>
            </a:r>
          </a:p>
          <a:p>
            <a:r>
              <a:rPr lang="es-MX" dirty="0">
                <a:latin typeface="+mn-lt"/>
                <a:hlinkClick r:id="rId5"/>
              </a:rPr>
              <a:t>Inpatient Hospital Care Coverage (medicare.gov)</a:t>
            </a:r>
          </a:p>
          <a:p>
            <a:r>
              <a:rPr lang="es-MX" dirty="0">
                <a:latin typeface="+mn-lt"/>
                <a:hlinkClick r:id="rId6"/>
              </a:rPr>
              <a:t>What does Medicare cost? | Medicare</a:t>
            </a:r>
          </a:p>
          <a:p>
            <a:r>
              <a:rPr lang="es-MX" dirty="0">
                <a:latin typeface="+mn-lt"/>
                <a:hlinkClick r:id="rId7"/>
              </a:rPr>
              <a:t>Parts of Medicare | Medicare</a:t>
            </a:r>
          </a:p>
          <a:p>
            <a:r>
              <a:rPr lang="es-MX" dirty="0">
                <a:latin typeface="+mn-lt"/>
                <a:hlinkClick r:id="rId8"/>
              </a:rPr>
              <a:t>How does Medicare work? | Medicare</a:t>
            </a:r>
          </a:p>
          <a:p>
            <a:r>
              <a:rPr lang="es-MX" dirty="0">
                <a:latin typeface="+mn-lt"/>
                <a:hlinkClick r:id="rId9"/>
              </a:rPr>
              <a:t>Helpful tools | Medicare</a:t>
            </a:r>
          </a:p>
          <a:p>
            <a:r>
              <a:rPr lang="es-MX" dirty="0">
                <a:latin typeface="+mn-lt"/>
                <a:hlinkClick r:id="rId10"/>
              </a:rPr>
              <a:t>Medicare and You Handbook 2022</a:t>
            </a:r>
          </a:p>
          <a:p>
            <a:r>
              <a:rPr lang="es-MX" dirty="0">
                <a:latin typeface="+mn-lt"/>
                <a:hlinkClick r:id="rId11"/>
              </a:rPr>
              <a:t>Understanding Medicare advantage and Medicare drug plan enrollment periods.</a:t>
            </a:r>
          </a:p>
          <a:p>
            <a:r>
              <a:rPr lang="es-MX" dirty="0">
                <a:latin typeface="+mn-lt"/>
                <a:hlinkClick r:id="rId12"/>
              </a:rPr>
              <a:t>Medicare Out-of-Pocket Maximum - Healthline.com</a:t>
            </a:r>
          </a:p>
        </p:txBody>
      </p:sp>
      <p:sp>
        <p:nvSpPr>
          <p:cNvPr id="4" name="Slide Number Placeholder 3"/>
          <p:cNvSpPr>
            <a:spLocks noGrp="1"/>
          </p:cNvSpPr>
          <p:nvPr>
            <p:ph type="sldNum" sz="quarter" idx="5"/>
          </p:nvPr>
        </p:nvSpPr>
        <p:spPr/>
        <p:txBody>
          <a:bodyPr/>
          <a:lstStyle/>
          <a:p>
            <a:fld id="{C4017EC0-A253-4597-A6B1-1C01674A0538}" type="slidenum">
              <a:rPr lang="en-US" smtClean="0"/>
              <a:t>23</a:t>
            </a:fld>
            <a:endParaRPr lang="en-US"/>
          </a:p>
        </p:txBody>
      </p:sp>
    </p:spTree>
    <p:extLst>
      <p:ext uri="{BB962C8B-B14F-4D97-AF65-F5344CB8AC3E}">
        <p14:creationId xmlns:p14="http://schemas.microsoft.com/office/powerpoint/2010/main" val="4116148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u="none" strike="noStrike" dirty="0">
                <a:solidFill>
                  <a:srgbClr val="000000"/>
                </a:solidFill>
                <a:latin typeface="+mn-lt"/>
              </a:rPr>
              <a:t>&lt;OPCIONAL – Aplicable solamente para los sectores público e institucional.&gt;</a:t>
            </a:r>
            <a:r>
              <a:rPr lang="es-MX" sz="1200" b="0" i="0" dirty="0">
                <a:latin typeface="+mn-lt"/>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u="none" strike="noStrike" dirty="0">
                <a:solidFill>
                  <a:srgbClr val="000000"/>
                </a:solidFill>
                <a:latin typeface="+mn-lt"/>
              </a:rPr>
              <a:t>La buena noticia es que puedes ahorrar constantemente para estos costos ahora como parte de tu planificación del retiro.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dirty="0">
                <a:solidFill>
                  <a:srgbClr val="444444"/>
                </a:solidFill>
                <a:latin typeface="+mn-lt"/>
              </a:rPr>
              <a:t>Para hacer esto, puede ser útil pensar en estos gastos en dos categorías: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s-MX" sz="1200" b="0" i="0" dirty="0">
                <a:solidFill>
                  <a:srgbClr val="444444"/>
                </a:solidFill>
                <a:latin typeface="+mn-lt"/>
              </a:rPr>
              <a:t>1. Costos más predecibles como primas, que representan la mayor parte del gasto de cuidados médicos en el retiro.</a:t>
            </a:r>
            <a:r>
              <a:rPr lang="es-MX" sz="1200" b="0" i="0" baseline="30000" dirty="0">
                <a:solidFill>
                  <a:srgbClr val="444444"/>
                </a:solidFill>
                <a:latin typeface="+mn-lt"/>
              </a:rPr>
              <a:t>1</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s-MX" sz="1200" b="0" i="0" dirty="0">
                <a:solidFill>
                  <a:srgbClr val="444444"/>
                </a:solidFill>
                <a:latin typeface="+mn-lt"/>
                <a:ea typeface="Calibri" panose="020F0502020204030204" pitchFamily="34" charset="0"/>
                <a:cs typeface="Times New Roman" panose="02020603050405020304" pitchFamily="18" charset="0"/>
              </a:rPr>
              <a:t>2. Gastos menos predecibles como los deducibles y los cuidados no cubiertos, los cuales pueden representar el </a:t>
            </a:r>
            <a:r>
              <a:rPr lang="es-MX" sz="1200" dirty="0">
                <a:latin typeface="+mn-lt"/>
                <a:ea typeface="Calibri" panose="020F0502020204030204" pitchFamily="34" charset="0"/>
                <a:cs typeface="Times New Roman" panose="02020603050405020304" pitchFamily="18" charset="0"/>
              </a:rPr>
              <a:t>20% o más del gasto de atención médica para las personas retiradas</a:t>
            </a:r>
            <a:r>
              <a:rPr lang="es-MX" sz="1200" baseline="30000" dirty="0">
                <a:latin typeface="+mn-lt"/>
                <a:ea typeface="Calibri" panose="020F0502020204030204" pitchFamily="34" charset="0"/>
                <a:cs typeface="Times New Roman" panose="02020603050405020304" pitchFamily="18" charset="0"/>
              </a:rPr>
              <a:t>1</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dirty="0">
              <a:solidFill>
                <a:srgbClr val="444444"/>
              </a:solidFill>
              <a:effectLst/>
              <a:latin typeface="+mn-lt"/>
              <a:ea typeface="Calibri" panose="020F0502020204030204" pitchFamily="34" charset="0"/>
              <a:cs typeface="Times New Roman" panose="02020603050405020304" pitchFamily="18" charset="0"/>
            </a:endParaRPr>
          </a:p>
          <a:p>
            <a:pPr algn="l" rtl="0" fontAlgn="base"/>
            <a:r>
              <a:rPr lang="es-MX" sz="1200" b="0" i="0" dirty="0">
                <a:solidFill>
                  <a:srgbClr val="444444"/>
                </a:solidFill>
                <a:latin typeface="+mn-lt"/>
              </a:rPr>
              <a:t>Tenemos herramientas que pueden ayudarte a planificar para ambos tipos de gastos: </a:t>
            </a: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dirty="0">
                <a:latin typeface="+mn-lt"/>
              </a:rPr>
              <a:t>Primero</a:t>
            </a:r>
            <a:r>
              <a:rPr lang="es-MX" sz="1200" b="0" i="0" u="none" strike="noStrike" dirty="0">
                <a:solidFill>
                  <a:srgbClr val="000000"/>
                </a:solidFill>
                <a:latin typeface="+mn-lt"/>
              </a:rPr>
              <a:t>, &lt;&lt;</a:t>
            </a:r>
            <a:r>
              <a:rPr lang="es-MX" sz="1200" dirty="0">
                <a:latin typeface="+mn-lt"/>
                <a:hlinkClick r:id="rId3"/>
              </a:rPr>
              <a:t>My Health Care Estimator (nrsforu.com)</a:t>
            </a:r>
            <a:r>
              <a:rPr lang="es-MX" sz="1200" dirty="0">
                <a:latin typeface="+mn-lt"/>
              </a:rPr>
              <a:t>® </a:t>
            </a:r>
            <a:r>
              <a:rPr lang="es-MX" sz="1200" b="0" i="0" u="none" strike="noStrike" dirty="0">
                <a:solidFill>
                  <a:srgbClr val="000000"/>
                </a:solidFill>
                <a:latin typeface="+mn-lt"/>
              </a:rPr>
              <a:t>[no aplicable para SS&amp;C]&gt;&gt; puede eliminar las suposiciones de los costos médicos. Al responder 5 preguntas sencillas, puedes obtener una proyección de tus costos mensuales promedio para los cuidados médicos en el retiro, incluidos gastos de Medicare. También puede conectarte con alguien que puede ayudarte a planificar para estos costos. </a:t>
            </a: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dirty="0">
                <a:solidFill>
                  <a:srgbClr val="444444"/>
                </a:solidFill>
                <a:latin typeface="+mn-lt"/>
                <a:ea typeface="Calibri" panose="020F0502020204030204" pitchFamily="34" charset="0"/>
                <a:cs typeface="Times New Roman" panose="02020603050405020304" pitchFamily="18" charset="0"/>
              </a:rPr>
              <a:t>A continuación, una HSA es una gran forma de ahorrar para los gastos médicos. </a:t>
            </a:r>
            <a:r>
              <a:rPr lang="es-MX" sz="1200" b="0" i="0" dirty="0">
                <a:latin typeface="+mn-lt"/>
                <a:ea typeface="Calibri" panose="020F0502020204030204" pitchFamily="34" charset="0"/>
                <a:cs typeface="Times New Roman" panose="02020603050405020304" pitchFamily="18" charset="0"/>
              </a:rPr>
              <a:t>Si tu empleador ofrece una cuenta </a:t>
            </a:r>
            <a:r>
              <a:rPr lang="es-MX" sz="1200" b="0" i="0" u="none" strike="noStrike" dirty="0">
                <a:solidFill>
                  <a:srgbClr val="000000"/>
                </a:solidFill>
                <a:latin typeface="+mn-lt"/>
                <a:ea typeface="Calibri" panose="020F0502020204030204" pitchFamily="34" charset="0"/>
                <a:cs typeface="Times New Roman" panose="02020603050405020304" pitchFamily="18" charset="0"/>
              </a:rPr>
              <a:t>HSA, considera aprovecharla si eres elegible. </a:t>
            </a:r>
            <a:r>
              <a:rPr lang="es-MX" sz="1200" dirty="0">
                <a:latin typeface="+mn-lt"/>
                <a:ea typeface="Calibri" panose="020F0502020204030204" pitchFamily="34" charset="0"/>
                <a:cs typeface="Times New Roman" panose="02020603050405020304" pitchFamily="18" charset="0"/>
              </a:rPr>
              <a:t>Si cumples los requisitos de elegibilidad y tu empleador no te ofrece una, puedes establecer una HSA fuera de tu empleador, tal como a través de un banco o unión de crédito. El dinero que apartas para una </a:t>
            </a:r>
            <a:r>
              <a:rPr lang="es-MX" sz="1200" b="0" i="0" u="none" strike="noStrike" dirty="0">
                <a:solidFill>
                  <a:srgbClr val="000000"/>
                </a:solidFill>
                <a:latin typeface="+mn-lt"/>
                <a:ea typeface="Calibri" panose="020F0502020204030204" pitchFamily="34" charset="0"/>
                <a:cs typeface="Times New Roman" panose="02020603050405020304" pitchFamily="18" charset="0"/>
              </a:rPr>
              <a:t>HSA puede usarse para gastos de cuidados médicos calificados, los cuales pueden retirarse libres de impuestos ahora y en el retiro.</a:t>
            </a:r>
            <a:r>
              <a:rPr lang="es-MX" sz="1200" b="0" i="0" dirty="0">
                <a:solidFill>
                  <a:srgbClr val="444444"/>
                </a:solidFill>
                <a:latin typeface="+mn-lt"/>
                <a:ea typeface="Calibri" panose="020F0502020204030204" pitchFamily="34" charset="0"/>
                <a:cs typeface="Times New Roman" panose="02020603050405020304" pitchFamily="18" charset="0"/>
              </a:rPr>
              <a:t>​ E</a:t>
            </a:r>
            <a:r>
              <a:rPr lang="es-MX" sz="1200" dirty="0">
                <a:latin typeface="+mn-lt"/>
                <a:ea typeface="Calibri" panose="020F0502020204030204" pitchFamily="34" charset="0"/>
                <a:cs typeface="Times New Roman" panose="02020603050405020304" pitchFamily="18" charset="0"/>
              </a:rPr>
              <a:t>n &lt;&lt;2023,&gt;&gt; los límites de contribución anual (incluidas las contribuciones del empleador) son &lt;&lt;$3,850&gt;&gt; para personas individuales y &lt;&lt;$7,750&gt;&gt; para una familia. Si tienes 55 años o más, puedes hacer contribuciones adicionales para ponerte al día de &lt;&lt;$1,000&gt;&gt; cada año.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s-MX" sz="1200" dirty="0">
                <a:latin typeface="+mn-lt"/>
                <a:ea typeface="Calibri" panose="020F0502020204030204" pitchFamily="34" charset="0"/>
                <a:cs typeface="Times New Roman" panose="02020603050405020304" pitchFamily="18" charset="0"/>
              </a:rPr>
              <a:t>También estamos aquí para ayudar. Puedes reunirte con &lt;&lt;un especialista en retiro de tu planificador financiero&gt;&gt; para analizar estos costos y crear un plan para ellos. Inscribirte en tu plan de retiro es un buen comienzo, ya que es una parte clave de una estrategia de ahorro para el retiro.</a:t>
            </a:r>
          </a:p>
          <a:p>
            <a:pPr marL="0" marR="0" lvl="0" indent="0">
              <a:lnSpc>
                <a:spcPct val="107000"/>
              </a:lnSpc>
              <a:spcBef>
                <a:spcPts val="0"/>
              </a:spcBef>
              <a:spcAft>
                <a:spcPts val="800"/>
              </a:spcAft>
              <a:buFont typeface="+mj-lt"/>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s-MX" sz="1200" dirty="0">
                <a:latin typeface="+mn-lt"/>
                <a:ea typeface="Calibri" panose="020F0502020204030204" pitchFamily="34" charset="0"/>
                <a:cs typeface="Times New Roman" panose="02020603050405020304" pitchFamily="18" charset="0"/>
              </a:rPr>
              <a:t>Finalmente, no olvides cuidar de ti misma. Lo mereces. Y mantener o mejorar tu salud ahora también podría reducir los gastos médicos en el futuro.</a:t>
            </a: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aseline="30000" dirty="0">
                <a:latin typeface="+mn-lt"/>
                <a:ea typeface="Calibri" panose="020F0502020204030204" pitchFamily="34" charset="0"/>
                <a:cs typeface="Times New Roman" panose="02020603050405020304" pitchFamily="18" charset="0"/>
              </a:rPr>
              <a:t>1</a:t>
            </a:r>
            <a:r>
              <a:rPr lang="es-MX" sz="1200" dirty="0">
                <a:latin typeface="+mn-lt"/>
                <a:ea typeface="Calibri" panose="020F0502020204030204" pitchFamily="34" charset="0"/>
                <a:cs typeface="Times New Roman" panose="02020603050405020304" pitchFamily="18" charset="0"/>
              </a:rPr>
              <a:t> “How much do retirees spend on uncertain health costs?,” Center for Retirement Research at Boston College (agosto de 2022). </a:t>
            </a:r>
            <a:r>
              <a:rPr lang="es-MX" sz="1200" u="sng" dirty="0">
                <a:solidFill>
                  <a:srgbClr val="0000FF"/>
                </a:solidFill>
                <a:latin typeface="+mn-lt"/>
                <a:ea typeface="Calibri" panose="020F0502020204030204" pitchFamily="34" charset="0"/>
                <a:cs typeface="Times New Roman" panose="02020603050405020304" pitchFamily="18" charset="0"/>
                <a:hlinkClick r:id="rId4"/>
              </a:rPr>
              <a:t>How Much Do Retirees Spend on Uncertain Health Costs? (bc.edu)</a:t>
            </a:r>
          </a:p>
          <a:p>
            <a:pPr algn="l" rtl="0" fontAlgn="base"/>
            <a:endParaRPr lang="en-US" sz="1200" b="0" i="0" dirty="0">
              <a:solidFill>
                <a:srgbClr val="444444"/>
              </a:solidFill>
              <a:effectLst/>
              <a:latin typeface="+mn-lt"/>
            </a:endParaRPr>
          </a:p>
          <a:p>
            <a:pPr algn="l" rtl="0" fontAlgn="base"/>
            <a:endParaRPr lang="en-US" sz="1200" b="0" i="0" dirty="0">
              <a:solidFill>
                <a:srgbClr val="444444"/>
              </a:solidFill>
              <a:effectLst/>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24</a:t>
            </a:fld>
            <a:endParaRPr lang="en-US"/>
          </a:p>
        </p:txBody>
      </p:sp>
    </p:spTree>
    <p:extLst>
      <p:ext uri="{BB962C8B-B14F-4D97-AF65-F5344CB8AC3E}">
        <p14:creationId xmlns:p14="http://schemas.microsoft.com/office/powerpoint/2010/main" val="9079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u="none" strike="noStrike" dirty="0">
                <a:solidFill>
                  <a:srgbClr val="000000"/>
                </a:solidFill>
                <a:latin typeface="+mn-lt"/>
              </a:rPr>
              <a:t>&lt;OPCIONAL – Aplicable solamente para Keynote y SS&amp;C de mercados emergentes &gt;</a:t>
            </a:r>
            <a:r>
              <a:rPr lang="es-MX" sz="1200" b="0" i="0" dirty="0">
                <a:solidFill>
                  <a:srgbClr val="444444"/>
                </a:solidFill>
                <a:latin typeface="+mn-lt"/>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u="none" strike="noStrike" dirty="0">
                <a:solidFill>
                  <a:srgbClr val="000000"/>
                </a:solidFill>
                <a:latin typeface="+mn-lt"/>
              </a:rPr>
              <a:t>La buena noticia es que puedes ahorrar constantemente para estos costos ahora como parte de tu planificación del retiro.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0" i="0" dirty="0">
                <a:solidFill>
                  <a:srgbClr val="444444"/>
                </a:solidFill>
                <a:latin typeface="+mn-lt"/>
              </a:rPr>
              <a:t>Para hacer esto, puede ser útil pensar en estos gastos en dos categorías: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s-MX" sz="1200" b="0" i="0" dirty="0">
                <a:solidFill>
                  <a:srgbClr val="444444"/>
                </a:solidFill>
                <a:latin typeface="+mn-lt"/>
                <a:ea typeface="Calibri" panose="020F0502020204030204" pitchFamily="34" charset="0"/>
                <a:cs typeface="Times New Roman" panose="02020603050405020304" pitchFamily="18" charset="0"/>
              </a:rPr>
              <a:t>1. </a:t>
            </a:r>
            <a:r>
              <a:rPr lang="es-MX" sz="1200" dirty="0">
                <a:latin typeface="+mn-lt"/>
                <a:ea typeface="Calibri" panose="020F0502020204030204" pitchFamily="34" charset="0"/>
                <a:cs typeface="Times New Roman" panose="02020603050405020304" pitchFamily="18" charset="0"/>
              </a:rPr>
              <a:t>Costos más predecibles como primas, que representan la mayor parte del gasto de cuidados médicos en el retiro</a:t>
            </a:r>
            <a:r>
              <a:rPr lang="es-MX" sz="1200" b="0" i="0" dirty="0">
                <a:solidFill>
                  <a:srgbClr val="444444"/>
                </a:solidFill>
                <a:latin typeface="+mn-lt"/>
                <a:ea typeface="Calibri" panose="020F0502020204030204" pitchFamily="34" charset="0"/>
                <a:cs typeface="Times New Roman" panose="02020603050405020304" pitchFamily="18" charset="0"/>
              </a:rPr>
              <a:t>.</a:t>
            </a:r>
            <a:r>
              <a:rPr lang="es-MX" sz="1200" b="0" i="0" baseline="30000" dirty="0">
                <a:solidFill>
                  <a:srgbClr val="444444"/>
                </a:solidFill>
                <a:latin typeface="+mn-lt"/>
                <a:ea typeface="Calibri" panose="020F0502020204030204" pitchFamily="34" charset="0"/>
                <a:cs typeface="Times New Roman" panose="02020603050405020304" pitchFamily="18" charset="0"/>
              </a:rPr>
              <a:t>1 </a:t>
            </a:r>
            <a:r>
              <a:rPr lang="es-MX" sz="1200" b="0" i="0" dirty="0">
                <a:solidFill>
                  <a:srgbClr val="444444"/>
                </a:solidFill>
                <a:latin typeface="+mn-lt"/>
                <a:ea typeface="Calibri" panose="020F0502020204030204" pitchFamily="34" charset="0"/>
                <a:cs typeface="Times New Roman" panose="02020603050405020304" pitchFamily="18" charset="0"/>
              </a:rPr>
              <a:t>Puedes ver las primas actuales de </a:t>
            </a:r>
            <a:r>
              <a:rPr lang="es-MX" sz="1200" b="0" i="0" baseline="0" dirty="0">
                <a:solidFill>
                  <a:srgbClr val="444444"/>
                </a:solidFill>
                <a:latin typeface="+mn-lt"/>
                <a:ea typeface="Calibri" panose="020F0502020204030204" pitchFamily="34" charset="0"/>
                <a:cs typeface="Times New Roman" panose="02020603050405020304" pitchFamily="18" charset="0"/>
              </a:rPr>
              <a:t>Medicare en </a:t>
            </a:r>
            <a:r>
              <a:rPr lang="es-MX" sz="1200" u="sng" dirty="0">
                <a:solidFill>
                  <a:srgbClr val="0000FF"/>
                </a:solidFill>
                <a:latin typeface="+mn-lt"/>
                <a:ea typeface="Calibri" panose="020F0502020204030204" pitchFamily="34" charset="0"/>
                <a:cs typeface="Times New Roman" panose="02020603050405020304" pitchFamily="18" charset="0"/>
                <a:hlinkClick r:id="rId3"/>
              </a:rPr>
              <a:t>Medicare.gov</a:t>
            </a:r>
            <a:r>
              <a:rPr lang="es-MX" sz="1200" dirty="0">
                <a:latin typeface="+mn-lt"/>
                <a:ea typeface="Calibri" panose="020F0502020204030204" pitchFamily="34" charset="0"/>
                <a:cs typeface="Times New Roman" panose="02020603050405020304" pitchFamily="18" charset="0"/>
              </a:rPr>
              <a:t> </a:t>
            </a:r>
            <a:r>
              <a:rPr lang="es-MX" sz="1200" b="0" i="0" baseline="0" dirty="0">
                <a:solidFill>
                  <a:srgbClr val="444444"/>
                </a:solidFill>
                <a:latin typeface="+mn-lt"/>
                <a:ea typeface="Calibri" panose="020F0502020204030204" pitchFamily="34" charset="0"/>
                <a:cs typeface="Times New Roman" panose="02020603050405020304" pitchFamily="18" charset="0"/>
              </a:rPr>
              <a:t>para darte una idea de las tarifas actuales.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s-MX" sz="1200" b="0" i="0" dirty="0">
                <a:solidFill>
                  <a:srgbClr val="444444"/>
                </a:solidFill>
                <a:latin typeface="+mn-lt"/>
                <a:ea typeface="Calibri" panose="020F0502020204030204" pitchFamily="34" charset="0"/>
                <a:cs typeface="Times New Roman" panose="02020603050405020304" pitchFamily="18" charset="0"/>
              </a:rPr>
              <a:t>2. Gastos menos predecibles como los deducibles y los cuidados no cubiertos, los cuales pueden representar el </a:t>
            </a:r>
            <a:r>
              <a:rPr lang="es-MX" sz="1200" dirty="0">
                <a:latin typeface="+mn-lt"/>
                <a:ea typeface="Calibri" panose="020F0502020204030204" pitchFamily="34" charset="0"/>
                <a:cs typeface="Times New Roman" panose="02020603050405020304" pitchFamily="18" charset="0"/>
              </a:rPr>
              <a:t>20% o más del gasto de atención médica para las personas retiradas</a:t>
            </a:r>
            <a:r>
              <a:rPr lang="es-MX" sz="1200" baseline="30000" dirty="0">
                <a:latin typeface="+mn-lt"/>
                <a:ea typeface="Calibri" panose="020F0502020204030204" pitchFamily="34" charset="0"/>
                <a:cs typeface="Times New Roman" panose="02020603050405020304" pitchFamily="18" charset="0"/>
              </a:rPr>
              <a:t>1</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dirty="0">
              <a:solidFill>
                <a:srgbClr val="444444"/>
              </a:solidFill>
              <a:effectLst/>
              <a:latin typeface="+mn-lt"/>
              <a:ea typeface="Calibri" panose="020F0502020204030204" pitchFamily="34" charset="0"/>
              <a:cs typeface="Times New Roman" panose="02020603050405020304" pitchFamily="18" charset="0"/>
            </a:endParaRPr>
          </a:p>
          <a:p>
            <a:pPr algn="l" rtl="0" fontAlgn="base"/>
            <a:r>
              <a:rPr lang="es-MX" sz="1200" b="0" i="0" dirty="0">
                <a:solidFill>
                  <a:srgbClr val="444444"/>
                </a:solidFill>
                <a:latin typeface="+mn-lt"/>
              </a:rPr>
              <a:t>Hay varias formas de planificar para ambos tipos de costos: </a:t>
            </a:r>
          </a:p>
          <a:p>
            <a:pPr algn="l" rtl="0" fontAlgn="base"/>
            <a:endParaRPr lang="en-US" sz="1200" b="0" i="0" u="none" strike="noStrike" dirty="0">
              <a:solidFill>
                <a:srgbClr val="000000"/>
              </a:solidFill>
              <a:effectLst/>
              <a:latin typeface="+mn-lt"/>
            </a:endParaRPr>
          </a:p>
          <a:p>
            <a:pPr algn="l" rtl="0" fontAlgn="base"/>
            <a:r>
              <a:rPr lang="es-MX" sz="1200" b="0" i="0" dirty="0">
                <a:solidFill>
                  <a:srgbClr val="444444"/>
                </a:solidFill>
                <a:latin typeface="+mn-lt"/>
                <a:ea typeface="Calibri" panose="020F0502020204030204" pitchFamily="34" charset="0"/>
                <a:cs typeface="Times New Roman" panose="02020603050405020304" pitchFamily="18" charset="0"/>
              </a:rPr>
              <a:t>Primero, una HSA es una gran forma de ahorrar para los gastos médicos. </a:t>
            </a:r>
            <a:r>
              <a:rPr lang="es-MX" sz="1200" b="0" i="0" dirty="0">
                <a:latin typeface="+mn-lt"/>
                <a:ea typeface="Calibri" panose="020F0502020204030204" pitchFamily="34" charset="0"/>
                <a:cs typeface="Times New Roman" panose="02020603050405020304" pitchFamily="18" charset="0"/>
              </a:rPr>
              <a:t>Si tu empleador ofrece una cuenta </a:t>
            </a:r>
            <a:r>
              <a:rPr lang="es-MX" sz="1200" b="0" i="0" u="none" strike="noStrike" dirty="0">
                <a:solidFill>
                  <a:srgbClr val="000000"/>
                </a:solidFill>
                <a:latin typeface="+mn-lt"/>
                <a:ea typeface="Calibri" panose="020F0502020204030204" pitchFamily="34" charset="0"/>
                <a:cs typeface="Times New Roman" panose="02020603050405020304" pitchFamily="18" charset="0"/>
              </a:rPr>
              <a:t>HSA, considera aprovecharla si eres elegible. </a:t>
            </a:r>
            <a:r>
              <a:rPr lang="es-MX" sz="1200" dirty="0">
                <a:latin typeface="+mn-lt"/>
                <a:ea typeface="Calibri" panose="020F0502020204030204" pitchFamily="34" charset="0"/>
                <a:cs typeface="Times New Roman" panose="02020603050405020304" pitchFamily="18" charset="0"/>
              </a:rPr>
              <a:t>Si cumples los requisitos de elegibilidad y tu empleador no te ofrece una, puedes establecer una HSA fuera de tu empleador, tal como a través de un banco o cooperativa de ahorro y crédito. </a:t>
            </a:r>
            <a:r>
              <a:rPr lang="es-MX" sz="1200" b="0" i="0" u="none" strike="noStrike" dirty="0">
                <a:solidFill>
                  <a:srgbClr val="000000"/>
                </a:solidFill>
                <a:latin typeface="+mn-lt"/>
                <a:ea typeface="Calibri" panose="020F0502020204030204" pitchFamily="34" charset="0"/>
                <a:cs typeface="Times New Roman" panose="02020603050405020304" pitchFamily="18" charset="0"/>
              </a:rPr>
              <a:t>El dinero que apartas en una HSA puede usarse para gastos calificados de cuidados médicos. </a:t>
            </a:r>
            <a:r>
              <a:rPr lang="es-MX" sz="1200" dirty="0">
                <a:latin typeface="+mn-lt"/>
                <a:ea typeface="Calibri" panose="020F0502020204030204" pitchFamily="34" charset="0"/>
                <a:cs typeface="Times New Roman" panose="02020603050405020304" pitchFamily="18" charset="0"/>
              </a:rPr>
              <a:t>Ese dinero puede retirarse libre de impuestos ahora y en el retiro</a:t>
            </a:r>
            <a:r>
              <a:rPr lang="es-MX" sz="1200" b="0" i="0" u="none" strike="noStrike" dirty="0">
                <a:solidFill>
                  <a:srgbClr val="000000"/>
                </a:solidFill>
                <a:latin typeface="+mn-lt"/>
                <a:ea typeface="Calibri" panose="020F0502020204030204" pitchFamily="34" charset="0"/>
                <a:cs typeface="Times New Roman" panose="02020603050405020304" pitchFamily="18" charset="0"/>
              </a:rPr>
              <a:t>.</a:t>
            </a:r>
            <a:r>
              <a:rPr lang="es-MX" sz="1200" b="0" i="0" dirty="0">
                <a:solidFill>
                  <a:srgbClr val="444444"/>
                </a:solidFill>
                <a:latin typeface="+mn-lt"/>
                <a:ea typeface="Calibri" panose="020F0502020204030204" pitchFamily="34" charset="0"/>
                <a:cs typeface="Times New Roman" panose="02020603050405020304" pitchFamily="18" charset="0"/>
              </a:rPr>
              <a:t>​ E</a:t>
            </a:r>
            <a:r>
              <a:rPr lang="es-MX" sz="1200" dirty="0">
                <a:latin typeface="+mn-lt"/>
                <a:ea typeface="Calibri" panose="020F0502020204030204" pitchFamily="34" charset="0"/>
                <a:cs typeface="Times New Roman" panose="02020603050405020304" pitchFamily="18" charset="0"/>
              </a:rPr>
              <a:t>n &lt;&lt;2023,&gt;&gt; los límites de contribución anual (incluidas las contribuciones del empleador) son &lt;&lt;$3,850&gt;&gt; para personas individuales y &lt;&lt;$7,750&gt;&gt; para una familia. Si tienes 55 años o más, puedes hacer contribuciones adicionales para ponerte al día de &lt;&lt;$1,000&gt;&gt; cada año. Ten en cuenta que incluso si tu empleador no ofrece una HSA, puedes ser elegible para establecer una  HSA fuera de tu empleador. </a:t>
            </a:r>
          </a:p>
          <a:p>
            <a:pPr algn="l" rtl="0" fontAlgn="base"/>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dirty="0">
                <a:latin typeface="+mn-lt"/>
                <a:ea typeface="Calibri" panose="020F0502020204030204" pitchFamily="34" charset="0"/>
                <a:cs typeface="Times New Roman" panose="02020603050405020304" pitchFamily="18" charset="0"/>
              </a:rPr>
              <a:t>Segundo, también puedes reunirte con tu planificador financiero para planificar para costos de atención médica futura. Inscribirte en tu plan de retiro puede ser de ayuda, ya que es una parte clave de una estrategia de ahorro para el retiro.</a:t>
            </a:r>
          </a:p>
          <a:p>
            <a:pPr marL="0" marR="0" lvl="0" indent="0">
              <a:lnSpc>
                <a:spcPct val="107000"/>
              </a:lnSpc>
              <a:spcBef>
                <a:spcPts val="0"/>
              </a:spcBef>
              <a:spcAft>
                <a:spcPts val="800"/>
              </a:spcAft>
              <a:buFont typeface="+mj-lt"/>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s-MX" sz="1200" dirty="0">
                <a:latin typeface="+mn-lt"/>
                <a:ea typeface="Calibri" panose="020F0502020204030204" pitchFamily="34" charset="0"/>
                <a:cs typeface="Times New Roman" panose="02020603050405020304" pitchFamily="18" charset="0"/>
              </a:rPr>
              <a:t>Finalmente, no olvides cuidar de ti misma. Lo mereces. Mantener o mejorar tu salud ahora también podría reducir los gastos médicos en el futuro.</a:t>
            </a:r>
          </a:p>
          <a:p>
            <a:pPr algn="l" rtl="0" fontAlgn="base"/>
            <a:endParaRPr lang="en-US" sz="1200" b="0" i="0" dirty="0">
              <a:solidFill>
                <a:srgbClr val="444444"/>
              </a:solidFill>
              <a:effectLst/>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baseline="30000" dirty="0">
                <a:latin typeface="+mn-lt"/>
                <a:ea typeface="Calibri" panose="020F0502020204030204" pitchFamily="34" charset="0"/>
                <a:cs typeface="Times New Roman" panose="02020603050405020304" pitchFamily="18" charset="0"/>
              </a:rPr>
              <a:t>1</a:t>
            </a:r>
            <a:r>
              <a:rPr lang="es-MX" sz="1200" dirty="0">
                <a:latin typeface="+mn-lt"/>
                <a:ea typeface="Calibri" panose="020F0502020204030204" pitchFamily="34" charset="0"/>
                <a:cs typeface="Times New Roman" panose="02020603050405020304" pitchFamily="18" charset="0"/>
              </a:rPr>
              <a:t> “How much do retirees spend on uncertain health costs?,” Center for Retirement Research at Boston College (agosto de 2022). </a:t>
            </a:r>
            <a:r>
              <a:rPr lang="es-MX" sz="1200" u="sng" dirty="0">
                <a:solidFill>
                  <a:srgbClr val="0000FF"/>
                </a:solidFill>
                <a:latin typeface="+mn-lt"/>
                <a:ea typeface="Calibri" panose="020F0502020204030204" pitchFamily="34" charset="0"/>
                <a:cs typeface="Times New Roman" panose="02020603050405020304" pitchFamily="18" charset="0"/>
                <a:hlinkClick r:id="rId4"/>
              </a:rPr>
              <a:t>How Much Do Retirees Spend on Uncertain Health Costs? (bc.edu)</a:t>
            </a:r>
          </a:p>
        </p:txBody>
      </p:sp>
      <p:sp>
        <p:nvSpPr>
          <p:cNvPr id="4" name="Slide Number Placeholder 3"/>
          <p:cNvSpPr>
            <a:spLocks noGrp="1"/>
          </p:cNvSpPr>
          <p:nvPr>
            <p:ph type="sldNum" sz="quarter" idx="5"/>
          </p:nvPr>
        </p:nvSpPr>
        <p:spPr/>
        <p:txBody>
          <a:bodyPr/>
          <a:lstStyle/>
          <a:p>
            <a:fld id="{C4017EC0-A253-4597-A6B1-1C01674A0538}" type="slidenum">
              <a:rPr lang="en-US" smtClean="0"/>
              <a:t>25</a:t>
            </a:fld>
            <a:endParaRPr lang="en-US"/>
          </a:p>
        </p:txBody>
      </p:sp>
    </p:spTree>
    <p:extLst>
      <p:ext uri="{BB962C8B-B14F-4D97-AF65-F5344CB8AC3E}">
        <p14:creationId xmlns:p14="http://schemas.microsoft.com/office/powerpoint/2010/main" val="2457485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atin typeface="+mn-lt"/>
              </a:rPr>
              <a:t>Ahora que hemos hablado acerca del Seguro Social y los costos de los cuidados médicos, hablemos de cómo puedes comenzar a ahorrar para el retiro. Aproximadamente la mitad de las mujeres que aún no están retiradas consideran que están atrasadas en el ahorro para el retiro.</a:t>
            </a:r>
            <a:r>
              <a:rPr lang="es-MX" baseline="30000">
                <a:latin typeface="+mn-lt"/>
              </a:rPr>
              <a:t>2</a:t>
            </a:r>
            <a:r>
              <a:rPr lang="es-MX">
                <a:latin typeface="+mn-lt"/>
              </a:rPr>
              <a:t> Saber dónde te encuentras hoy en comparación con dónde necesitas estar para alcanzar tus objetivos puede ayudarte a mantener el rumbo.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a:latin typeface="+mn-lt"/>
              </a:rPr>
              <a:t>Planificar con anticipación te permitirá abordar el déficit de ingresos para el retiro que pudieras tener aun con el Seguro Social, apartar dinero para los cuidados médicos y crear el retiro que deseas. Pero necesitarás algunos números claves para tu situación específica. Te ayudaremos a calcular estos en las siguientes diapositivas. </a:t>
            </a:r>
          </a:p>
          <a:p>
            <a:endParaRPr lang="en-US" dirty="0">
              <a:latin typeface="+mn-lt"/>
            </a:endParaRPr>
          </a:p>
          <a:p>
            <a:r>
              <a:rPr lang="es-MX">
                <a:latin typeface="+mn-lt"/>
              </a:rPr>
              <a:t>FUENTE:</a:t>
            </a:r>
          </a:p>
          <a:p>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30000">
                <a:latin typeface="+mn-lt"/>
              </a:rPr>
              <a:t>1 “</a:t>
            </a:r>
            <a:r>
              <a:rPr lang="es-MX">
                <a:latin typeface="+mn-lt"/>
              </a:rPr>
              <a:t>Women and Retirement: Navigating the Financial Vortex,” Gold Sachs Asset Management Insights, gsam.com/content/gsam/global/en/market-insights/gsam-insights/2022/women-retirement.html#section-none (7 de diciembre de 2022).&gt;&gt;</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0" i="0" baseline="30000">
                <a:solidFill>
                  <a:srgbClr val="2C2C2C"/>
                </a:solidFill>
                <a:latin typeface="+mn-lt"/>
              </a:rPr>
              <a:t>2</a:t>
            </a:r>
            <a:r>
              <a:rPr lang="es-MX" b="0" i="0">
                <a:solidFill>
                  <a:srgbClr val="2C2C2C"/>
                </a:solidFill>
                <a:latin typeface="+mn-lt"/>
              </a:rPr>
              <a:t> “Women and Retirement: When They Retire, How They Plan, and Where Help Is Needed,” National Council on Aging: Research on Behalf of Nationwide, women-and-retirement-when-they-retire-how-they-plan-and-where-help-is-needed (22 de marzo de 2022). </a:t>
            </a:r>
          </a:p>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84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MX" sz="1200" b="0" i="0" u="none" strike="noStrike" dirty="0">
                <a:solidFill>
                  <a:srgbClr val="000000"/>
                </a:solidFill>
                <a:latin typeface="+mn-lt"/>
              </a:rPr>
              <a:t>&lt;OPCIONAL –  Aplicable solamente para participantes en el sector público e institucional&gt;</a:t>
            </a:r>
            <a:r>
              <a:rPr lang="es-MX" sz="1200" b="0" i="0" dirty="0">
                <a:latin typeface="+mn-lt"/>
              </a:rPr>
              <a:t> ​</a:t>
            </a:r>
          </a:p>
          <a:p>
            <a:endParaRPr lang="en-US" sz="1200" dirty="0">
              <a:latin typeface="+mn-lt"/>
            </a:endParaRPr>
          </a:p>
          <a:p>
            <a:r>
              <a:rPr lang="es-MX" sz="1200" dirty="0">
                <a:latin typeface="+mn-lt"/>
              </a:rPr>
              <a:t>¿Cómo sabes cuánto necesitarás ahorrar para el retiro? </a:t>
            </a:r>
          </a:p>
          <a:p>
            <a:endParaRPr lang="en-US" sz="1200" dirty="0">
              <a:latin typeface="+mn-lt"/>
            </a:endParaRPr>
          </a:p>
          <a:p>
            <a:r>
              <a:rPr lang="es-MX" sz="1200" dirty="0">
                <a:latin typeface="+mn-lt"/>
              </a:rPr>
              <a:t>Como mencioné anteriormente, podrías necesitar alrededor del 80%  de tus ingresos de antes del retiro para mantener tu nivel de vida actual cuando te retires. Y para lograrlo, se sugiere ahorrar del 10 al 20% de tu salario.</a:t>
            </a:r>
            <a:r>
              <a:rPr lang="es-MX" sz="1200" baseline="30000" dirty="0">
                <a:latin typeface="+mn-lt"/>
              </a:rPr>
              <a:t>1,2</a:t>
            </a:r>
            <a:r>
              <a:rPr lang="es-MX" sz="1200" dirty="0">
                <a:latin typeface="+mn-lt"/>
              </a:rPr>
              <a:t> eso puede parecer mucho, pero recuerda: esto incluye ingresos de </a:t>
            </a:r>
            <a:r>
              <a:rPr lang="es-MX" sz="1200" b="1" dirty="0">
                <a:latin typeface="+mn-lt"/>
              </a:rPr>
              <a:t>todas</a:t>
            </a:r>
            <a:r>
              <a:rPr lang="es-MX" sz="1200" dirty="0">
                <a:latin typeface="+mn-lt"/>
              </a:rPr>
              <a:t> las fuentes, tales como cuentas de ahorros, pensiones y Seguro Social. </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mn-lt"/>
              </a:rPr>
              <a:t>Estas son 3 cosas clave que puedes hacer para ayudarte a determinar cuánto necesitarás: </a:t>
            </a:r>
            <a:br>
              <a:rPr lang="es-MX" sz="1200" dirty="0">
                <a:latin typeface="+mn-lt"/>
              </a:rPr>
            </a:br>
            <a:endParaRPr lang="es-MX" sz="1200" dirty="0">
              <a:latin typeface="+mn-lt"/>
            </a:endParaRPr>
          </a:p>
          <a:p>
            <a:pPr marL="228600" indent="-228600">
              <a:buFont typeface="+mj-lt"/>
              <a:buAutoNum type="arabicPeriod"/>
            </a:pPr>
            <a:r>
              <a:rPr lang="es-MX" sz="1200" dirty="0">
                <a:latin typeface="+mn-lt"/>
              </a:rPr>
              <a:t>Inscríbete en tu plan de retiro y usa My Interactive Retirement Planner[SM] en tu cuenta en línea. Esta herramienta personalizada puede ayudarte a establecer objetivos para tus ahorros de retiro y ver si vas por buen rumbo. Esta herramienta incluye tus ingresos proyectados de tu plan de retiro y otras fuentes como pensiones y el Seguro Social. </a:t>
            </a:r>
            <a:r>
              <a:rPr lang="es-MX" sz="1200" dirty="0">
                <a:highlight>
                  <a:srgbClr val="FFFF00"/>
                </a:highlight>
                <a:latin typeface="+mn-lt"/>
              </a:rPr>
              <a:t>[VERIFICAR PENSIÓN]</a:t>
            </a:r>
          </a:p>
          <a:p>
            <a:pPr marL="228600" indent="-228600">
              <a:buFont typeface="+mj-lt"/>
              <a:buAutoNum type="arabicPeriod"/>
            </a:pPr>
            <a:endParaRPr lang="en-US" sz="1200" dirty="0">
              <a:latin typeface="+mn-lt"/>
            </a:endParaRPr>
          </a:p>
          <a:p>
            <a:pPr marL="228600" indent="-228600">
              <a:buFont typeface="+mj-lt"/>
              <a:buAutoNum type="arabicPeriod"/>
              <a:defRPr/>
            </a:pPr>
            <a:r>
              <a:rPr lang="es-MX" sz="1200" dirty="0">
                <a:latin typeface="+mn-lt"/>
              </a:rPr>
              <a:t>También puedes obtener información más detallada acerca de tus beneficios del Seguro Social en SSA.gov. Crea una cuenta “mySocial Security” para ver la cantidad que recibirías actualmente si solicitaras tus beneficios a diferentes edades. Recuerda, la cantidad proyectada que ves se basa en tus ganancias actuales de por vida. Tus beneficios podrían aumentar a medida que crecen tus ingresos gravables.  </a:t>
            </a:r>
          </a:p>
          <a:p>
            <a:pPr marL="228600" indent="-228600">
              <a:buFont typeface="+mj-lt"/>
              <a:buAutoNum type="arabicPeriod"/>
              <a:defRPr/>
            </a:pPr>
            <a:endParaRPr lang="en-US" sz="1200" dirty="0">
              <a:latin typeface="+mn-lt"/>
              <a:ea typeface="Calibri" panose="020F0502020204030204"/>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dirty="0">
                <a:latin typeface="+mn-lt"/>
              </a:rPr>
              <a:t>Finalmente, pero igual de importante, puedes reunirte con un especialista en retiro </a:t>
            </a:r>
            <a:r>
              <a:rPr lang="es-MX" sz="1200" b="1" dirty="0">
                <a:latin typeface="+mn-lt"/>
              </a:rPr>
              <a:t>sin costo </a:t>
            </a:r>
            <a:r>
              <a:rPr lang="es-MX" sz="1200" dirty="0">
                <a:latin typeface="+mn-lt"/>
              </a:rPr>
              <a:t>para revisar tu preparación para el retiro y hacer un plan para mejorarla. No tienes que hacer esto sola. Estamos aquí para ayudarte. </a:t>
            </a:r>
          </a:p>
          <a:p>
            <a:pPr marL="228600" indent="-228600">
              <a:buFont typeface="+mj-lt"/>
              <a:buAutoNum type="arabicPeriod"/>
            </a:pPr>
            <a:endParaRPr lang="en-US" sz="1200" dirty="0">
              <a:latin typeface="+mn-lt"/>
            </a:endParaRPr>
          </a:p>
          <a:p>
            <a:pPr marL="228600" indent="-228600">
              <a:buFont typeface="+mj-lt"/>
              <a:buAutoNum type="arabicPeriod"/>
            </a:pPr>
            <a:endParaRPr lang="en-US" sz="1200" dirty="0">
              <a:latin typeface="+mn-lt"/>
            </a:endParaRPr>
          </a:p>
          <a:p>
            <a:pPr>
              <a:defRPr/>
            </a:pPr>
            <a:r>
              <a:rPr lang="es-MX" sz="1200" baseline="30000" dirty="0">
                <a:latin typeface="+mn-lt"/>
              </a:rPr>
              <a:t>1</a:t>
            </a:r>
            <a:r>
              <a:rPr lang="es-MX" sz="1200" dirty="0">
                <a:latin typeface="+mn-lt"/>
              </a:rPr>
              <a:t> “How Much Should You Contribute to Your 401(k)?,” SmartAsset, smartasset.com/retirement/how-much-should-you-contribute-to-your-401k#:~:text=Most%20retirement%20experts%20recommend%20you,to%20determine%20a%20contribution%20rate (13 de enero de 2023).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MX" sz="1200" baseline="30000" dirty="0">
                <a:latin typeface="+mn-lt"/>
              </a:rPr>
              <a:t>2</a:t>
            </a:r>
            <a:r>
              <a:rPr lang="es-MX" sz="1200" dirty="0">
                <a:latin typeface="+mn-lt"/>
              </a:rPr>
              <a:t> “What Percentage of Your Salary Should Go Toward Retirement?,” Investopedia, investopedia.com/articles/personal-finance/092414/retirement-what-percentage-salary-save.asp (30 de marzo de 2022).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dirty="0">
              <a:latin typeface="+mn-lt"/>
            </a:endParaRPr>
          </a:p>
          <a:p>
            <a:pPr marL="228600" indent="-228600">
              <a:buFont typeface="+mj-lt"/>
              <a:buAutoNum type="arabicPeriod"/>
            </a:pPr>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27</a:t>
            </a:fld>
            <a:endParaRPr lang="en-US"/>
          </a:p>
        </p:txBody>
      </p:sp>
    </p:spTree>
    <p:extLst>
      <p:ext uri="{BB962C8B-B14F-4D97-AF65-F5344CB8AC3E}">
        <p14:creationId xmlns:p14="http://schemas.microsoft.com/office/powerpoint/2010/main" val="1378511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MX" sz="1200" b="0" i="0" u="none" strike="noStrike" dirty="0">
                <a:solidFill>
                  <a:srgbClr val="000000"/>
                </a:solidFill>
                <a:latin typeface="+mn-lt"/>
              </a:rPr>
              <a:t>&lt;OPCIONAL –  Aplicable solamente para participantes en en el sector KEYNOTE de mercados emergentes&gt;</a:t>
            </a:r>
            <a:r>
              <a:rPr lang="es-MX" sz="1200" b="0" i="0" dirty="0">
                <a:latin typeface="+mn-lt"/>
              </a:rPr>
              <a:t> ​</a:t>
            </a:r>
          </a:p>
          <a:p>
            <a:endParaRPr lang="en-US" sz="1200" dirty="0">
              <a:latin typeface="+mn-lt"/>
            </a:endParaRPr>
          </a:p>
          <a:p>
            <a:r>
              <a:rPr lang="es-MX" sz="1200" dirty="0">
                <a:latin typeface="+mn-lt"/>
              </a:rPr>
              <a:t>¿Cómo sabes cuánto necesitarás ahorrar para el retiro? </a:t>
            </a:r>
          </a:p>
          <a:p>
            <a:endParaRPr lang="en-US" sz="1200" dirty="0">
              <a:latin typeface="+mn-lt"/>
            </a:endParaRPr>
          </a:p>
          <a:p>
            <a:r>
              <a:rPr lang="es-MX" sz="1200" dirty="0">
                <a:latin typeface="+mn-lt"/>
              </a:rPr>
              <a:t>Como mencioné anteriormente, podrías necesitar alrededor del 80% de tus ingresos de antes del retiro para mantener tu nivel de vida actual cuando te retires. Y para lograrlo, se sugiere ahorrar del 10 al 20% de tu salario.</a:t>
            </a:r>
            <a:r>
              <a:rPr lang="es-MX" sz="1200" baseline="30000" dirty="0">
                <a:latin typeface="+mn-lt"/>
              </a:rPr>
              <a:t>1,2</a:t>
            </a:r>
            <a:r>
              <a:rPr lang="es-MX" sz="1200" dirty="0">
                <a:latin typeface="+mn-lt"/>
              </a:rPr>
              <a:t> eso puede parecer mucho, pero recuerda: esto incluye ingresos de </a:t>
            </a:r>
            <a:r>
              <a:rPr lang="es-MX" sz="1200" b="1" dirty="0">
                <a:latin typeface="+mn-lt"/>
              </a:rPr>
              <a:t>todas</a:t>
            </a:r>
            <a:r>
              <a:rPr lang="es-MX" sz="1200" dirty="0">
                <a:latin typeface="+mn-lt"/>
              </a:rPr>
              <a:t> las fuentes, tales como cuentas de ahorros, pensiones y Seguro Social. </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mn-lt"/>
              </a:rPr>
              <a:t>Estas son 3 cosas clave que puedes hacer para ayudarte a determinar cuánto necesitarás: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228600" indent="-228600">
              <a:buFont typeface="+mj-lt"/>
              <a:buAutoNum type="arabicPeriod"/>
            </a:pPr>
            <a:r>
              <a:rPr lang="es-MX" sz="1200" dirty="0">
                <a:latin typeface="+mn-lt"/>
              </a:rPr>
              <a:t>Inscríbete en tu plan de retiro y usa nuestra herramienta personalizada de planificación del retiro en tu cuenta en línea. Esta herramienta personalizada puede ayudarte a establecer objetivos para tus ahorros de retiro y ver si vas por buen rumbo. Esta herramienta incluye la cantidad proyectada de tu plan de retiro y otras fuentes como el Seguro Social para ayudarte a tener una imagen más amplia. </a:t>
            </a:r>
          </a:p>
          <a:p>
            <a:pPr marL="228600" indent="-228600">
              <a:buFont typeface="+mj-lt"/>
              <a:buAutoNum type="arabicPeriod"/>
            </a:pPr>
            <a:endParaRPr lang="en-US" sz="1200" dirty="0">
              <a:latin typeface="+mn-lt"/>
            </a:endParaRPr>
          </a:p>
          <a:p>
            <a:pPr marL="228600" indent="-228600">
              <a:buFont typeface="+mj-lt"/>
              <a:buAutoNum type="arabicPeriod"/>
              <a:defRPr/>
            </a:pPr>
            <a:r>
              <a:rPr lang="es-MX" sz="1200" dirty="0">
                <a:latin typeface="+mn-lt"/>
              </a:rPr>
              <a:t>También puedes obtener información más detallada acerca de tus beneficios del Seguro Social en SSA.gov. Crea una cuenta “mySocial Security” para ver la cantidad que recibirías actualmente si solicitaras tus beneficios a diferentes edades. Recuerda, la cantidad proyectada que ves se basa en tus ganancias actuales de por vida. Tus beneficios podrían aumentar a medida que crecen tus ingresos gravables.  </a:t>
            </a:r>
          </a:p>
          <a:p>
            <a:pPr marL="228600" indent="-228600">
              <a:buFont typeface="+mj-lt"/>
              <a:buAutoNum type="arabicPeriod"/>
              <a:defRPr/>
            </a:pPr>
            <a:endParaRPr lang="en-US" sz="1200" dirty="0">
              <a:latin typeface="+mn-lt"/>
              <a:ea typeface="Calibri" panose="020F0502020204030204"/>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dirty="0">
                <a:latin typeface="+mn-lt"/>
              </a:rPr>
              <a:t>Finalmente, pero igual de importante, puedes reunirte con tu planificador financiero para revisar tu preparación para el retiro y hacer un plan para mejorarla. No tienes que hacer esto sola.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a:defRPr/>
            </a:pPr>
            <a:r>
              <a:rPr lang="es-MX" sz="1200" baseline="30000" dirty="0">
                <a:latin typeface="+mn-lt"/>
              </a:rPr>
              <a:t>1</a:t>
            </a:r>
            <a:r>
              <a:rPr lang="es-MX" sz="1200" dirty="0">
                <a:latin typeface="+mn-lt"/>
              </a:rPr>
              <a:t> “How Much Should You Contribute to Your 401(k)?,” SmartAsset, smartasset.com/retirement/how-much-should-you-contribute-to-your-401k#:~:text=Most%20retirement%20experts%20recommend%20you,to%20determine%20a%20contribution%20rate (13 de enero de 2023).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MX" sz="1200" baseline="30000" dirty="0">
                <a:latin typeface="+mn-lt"/>
              </a:rPr>
              <a:t>2</a:t>
            </a:r>
            <a:r>
              <a:rPr lang="es-MX" sz="1200" dirty="0">
                <a:latin typeface="+mn-lt"/>
              </a:rPr>
              <a:t> “What Percentage of Your Salary Should Go Toward Retirement?,” Investopedia, investopedia.com/articles/personal-finance/092414/retirement-what-percentage-salary-save.asp (30 de marzo de 2022).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marL="228600" indent="-228600">
              <a:buFont typeface="+mj-lt"/>
              <a:buAutoNum type="arabicPeriod"/>
            </a:pPr>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28</a:t>
            </a:fld>
            <a:endParaRPr lang="en-US"/>
          </a:p>
        </p:txBody>
      </p:sp>
    </p:spTree>
    <p:extLst>
      <p:ext uri="{BB962C8B-B14F-4D97-AF65-F5344CB8AC3E}">
        <p14:creationId xmlns:p14="http://schemas.microsoft.com/office/powerpoint/2010/main" val="3458004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MX" sz="1200" b="0" i="0" u="none" strike="noStrike" dirty="0">
                <a:solidFill>
                  <a:srgbClr val="000000"/>
                </a:solidFill>
                <a:latin typeface="+mn-lt"/>
              </a:rPr>
              <a:t>&lt;OPCIONAL –  Aplicable solamente para participantes en SS&amp;C del sector de mercados emergentes&gt;</a:t>
            </a:r>
            <a:r>
              <a:rPr lang="es-MX" sz="1200" b="0" i="0" dirty="0">
                <a:latin typeface="+mn-lt"/>
              </a:rPr>
              <a:t> ​</a:t>
            </a:r>
          </a:p>
          <a:p>
            <a:endParaRPr lang="en-US" sz="1200" dirty="0">
              <a:latin typeface="+mn-lt"/>
            </a:endParaRPr>
          </a:p>
          <a:p>
            <a:r>
              <a:rPr lang="es-MX" sz="1200" dirty="0">
                <a:latin typeface="+mn-lt"/>
              </a:rPr>
              <a:t>¿Cómo sabes cuánto necesitarás ahorrar para el retiro? </a:t>
            </a:r>
          </a:p>
          <a:p>
            <a:endParaRPr lang="en-US" sz="1200" dirty="0">
              <a:latin typeface="+mn-lt"/>
            </a:endParaRPr>
          </a:p>
          <a:p>
            <a:r>
              <a:rPr lang="es-MX" sz="1200" dirty="0">
                <a:latin typeface="+mn-lt"/>
              </a:rPr>
              <a:t>Como mencioné anteriormente, podrías necesitar alrededor del 80% de tus ingresos de antes del retiro para mantener tu nivel de vida actual cuando te retires. Y para lograrlo, se sugiere ahorrar del 10 al 20% de tu salario.</a:t>
            </a:r>
            <a:r>
              <a:rPr lang="es-MX" sz="1200" baseline="30000" dirty="0">
                <a:latin typeface="+mn-lt"/>
              </a:rPr>
              <a:t>1,2</a:t>
            </a:r>
            <a:r>
              <a:rPr lang="es-MX" sz="1200" dirty="0">
                <a:latin typeface="+mn-lt"/>
              </a:rPr>
              <a:t> eso puede parecer mucho, pero recuerda: esto incluye ingresos de </a:t>
            </a:r>
            <a:r>
              <a:rPr lang="es-MX" sz="1200" b="1" dirty="0">
                <a:latin typeface="+mn-lt"/>
              </a:rPr>
              <a:t>todas</a:t>
            </a:r>
            <a:r>
              <a:rPr lang="es-MX" sz="1200" dirty="0">
                <a:latin typeface="+mn-lt"/>
              </a:rPr>
              <a:t> las fuentes, tales como cuentas de ahorros, pensiones y Seguro Social. </a:t>
            </a:r>
          </a:p>
          <a:p>
            <a:endParaRPr lang="en-US" sz="1200" dirty="0">
              <a:latin typeface="+mn-lt"/>
            </a:endParaRPr>
          </a:p>
          <a:p>
            <a:r>
              <a:rPr lang="es-MX" sz="1200" dirty="0">
                <a:latin typeface="+mn-lt"/>
              </a:rPr>
              <a:t>Estas son 3 cosas clave que puedes hacer para ayudarte a determinar cuánto necesitarás: </a:t>
            </a:r>
          </a:p>
          <a:p>
            <a:endParaRPr lang="en-US" sz="1200" dirty="0">
              <a:latin typeface="+mn-lt"/>
            </a:endParaRPr>
          </a:p>
          <a:p>
            <a:pPr marL="228600" indent="-228600">
              <a:buFont typeface="+mj-lt"/>
              <a:buAutoNum type="arabicPeriod"/>
            </a:pPr>
            <a:r>
              <a:rPr lang="es-MX" sz="1200" dirty="0">
                <a:latin typeface="+mn-lt"/>
              </a:rPr>
              <a:t>Inscríbete en tu plan de retiro y usa My Retirement Goals en tu cuenta en línea. Esta herramienta personalizada puede ayudarte a establecer un objetivo para tus ahorros de retiro y ver si vas por buen rumbo. Esta herramienta incluye la cantidad proyectada de tu plan de retiro y otras fuentes como el Seguro Social para ayudarte a tener una imagen más amplia.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marL="228600" indent="-228600">
              <a:buFont typeface="+mj-lt"/>
              <a:buAutoNum type="arabicPeriod"/>
              <a:defRPr/>
            </a:pPr>
            <a:r>
              <a:rPr lang="es-MX" sz="1200" dirty="0">
                <a:latin typeface="+mn-lt"/>
              </a:rPr>
              <a:t>También puedes obtener información más detallada acerca de tus beneficios del Seguro Social en SSA.gov. Crea una cuenta “mySocial Security” para ver la cantidad que recibirías actualmente si solicitaras tus beneficios a diferentes edades. Recuerda, la cantidad proyectada se basa en tus ganancias actuales de por vida. Tus beneficios podrían aumentar a medida que crecen tus ingresos gravables.  </a:t>
            </a:r>
          </a:p>
          <a:p>
            <a:pPr marL="228600" indent="-228600">
              <a:buFont typeface="+mj-lt"/>
              <a:buAutoNum type="arabicPeriod"/>
              <a:defRPr/>
            </a:pPr>
            <a:endParaRPr lang="en-US" sz="1200" dirty="0">
              <a:latin typeface="+mn-lt"/>
              <a:ea typeface="Calibri" panose="020F0502020204030204"/>
              <a:cs typeface="Calibri" panose="020F0502020204030204"/>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dirty="0">
                <a:latin typeface="+mn-lt"/>
              </a:rPr>
              <a:t>Finalmente, pero igual de importante, puedes reunirte con tu profesional financiero para revisar tu preparación para el retiro y hacer un plan para mejorarla. No tienes que hacer esto sola.</a:t>
            </a:r>
          </a:p>
          <a:p>
            <a:pPr marL="228600" indent="-228600">
              <a:buFont typeface="+mj-lt"/>
              <a:buAutoNum type="arabicPeriod"/>
            </a:pPr>
            <a:endParaRPr lang="en-US" sz="1200" dirty="0">
              <a:latin typeface="+mn-lt"/>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latin typeface="+mn-lt"/>
            </a:endParaRPr>
          </a:p>
          <a:p>
            <a:pPr>
              <a:defRPr/>
            </a:pPr>
            <a:r>
              <a:rPr lang="es-MX" sz="1200" baseline="30000" dirty="0">
                <a:latin typeface="+mn-lt"/>
              </a:rPr>
              <a:t>1</a:t>
            </a:r>
            <a:r>
              <a:rPr lang="es-MX" sz="1200" dirty="0">
                <a:latin typeface="+mn-lt"/>
              </a:rPr>
              <a:t> “How Much Should You Contribute to Your 401(k)?,” SmartAsset, smartasset.com/retirement/how-much-should-you-contribute-to-your-401k#:~:text=Most%20retirement%20experts%20recommend%20you,to%20determine%20a%20contribution%20rate (13 de enero de 2023).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MX" sz="1200" baseline="30000" dirty="0">
                <a:latin typeface="+mn-lt"/>
              </a:rPr>
              <a:t>2</a:t>
            </a:r>
            <a:r>
              <a:rPr lang="es-MX" sz="1200" dirty="0">
                <a:latin typeface="+mn-lt"/>
              </a:rPr>
              <a:t> “What Percentage of Your Salary Should Go Toward Retirement?,” Investopedia, investopedia.com/articles/personal-finance/092414/retirement-what-percentage-salary-save.asp (30 de marzo de 2022). </a:t>
            </a:r>
          </a:p>
          <a:p>
            <a:pPr marL="228600" indent="-228600">
              <a:buFont typeface="+mj-lt"/>
              <a:buAutoNum type="arabicPeriod"/>
            </a:pPr>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29</a:t>
            </a:fld>
            <a:endParaRPr lang="en-US"/>
          </a:p>
        </p:txBody>
      </p:sp>
    </p:spTree>
    <p:extLst>
      <p:ext uri="{BB962C8B-B14F-4D97-AF65-F5344CB8AC3E}">
        <p14:creationId xmlns:p14="http://schemas.microsoft.com/office/powerpoint/2010/main" val="283727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a:t>[Lea esta información importante].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833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mn-lt"/>
              </a:rPr>
              <a:t>Es importante saber que al ahorrar para el retiro, incluso en tu plan de retiro, es aceptable comenzar con poco. Lo que más importa es registrarte ahora y comenzar, ya que el tiempo es un factor para alcanzar tus objetivos. Cuanto más tiempo inviertas tu dinero, mayor oportunidad tendrá de crecer. </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MX" sz="1200" dirty="0">
                <a:latin typeface="+mn-lt"/>
                <a:ea typeface="Calibri" panose="020F0502020204030204" pitchFamily="34" charset="0"/>
                <a:cs typeface="Calibri"/>
              </a:rPr>
              <a:t>Esto se debe a algo llamado capitalización, que simplemente significa que, cuando tus inversiones ganan dinero, esas ganancias te ayudan a ganar aún más. En este ejemplo, un inversionista invierte $3,000 hoy y tiene una tasa de crecimiento anual del 7%. Sin ahorrar ningún dinero adicional, después de 30 años el inversionista tendría $22,836.77.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mn-lt"/>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s-MX" sz="1200" dirty="0">
                <a:latin typeface="+mn-lt"/>
                <a:ea typeface="Calibri" panose="020F0502020204030204" pitchFamily="34" charset="0"/>
                <a:cs typeface="Calibri"/>
              </a:rPr>
              <a:t>Puesto que la capitalización suma a tus ahorros con el tiempo, necesitas menos dinero de tu bolsillo para alcanzar tu objetivo.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mn-lt"/>
              <a:ea typeface="Calibri" panose="020F0502020204030204" pitchFamily="34" charset="0"/>
              <a:cs typeface="Calibri"/>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MX" sz="1200" baseline="30000" dirty="0">
                <a:latin typeface="+mn-lt"/>
                <a:ea typeface="Calibri" panose="020F0502020204030204" pitchFamily="34" charset="0"/>
                <a:cs typeface="Times New Roman" panose="02020603050405020304" pitchFamily="18" charset="0"/>
              </a:rPr>
              <a:t>1</a:t>
            </a:r>
            <a:r>
              <a:rPr lang="es-MX" sz="1200" dirty="0">
                <a:latin typeface="+mn-lt"/>
                <a:ea typeface="Calibri" panose="020F0502020204030204" pitchFamily="34" charset="0"/>
                <a:cs typeface="Times New Roman" panose="02020603050405020304" pitchFamily="18" charset="0"/>
              </a:rPr>
              <a:t> "Compound Interest Calculator," investor.gov/financial-tools-calculators/calculators/compound-interest-calculator (consultado el 3 de febrero de 2023).</a:t>
            </a:r>
          </a:p>
        </p:txBody>
      </p:sp>
      <p:sp>
        <p:nvSpPr>
          <p:cNvPr id="4" name="Slide Number Placeholder 3"/>
          <p:cNvSpPr>
            <a:spLocks noGrp="1"/>
          </p:cNvSpPr>
          <p:nvPr>
            <p:ph type="sldNum" sz="quarter" idx="5"/>
          </p:nvPr>
        </p:nvSpPr>
        <p:spPr/>
        <p:txBody>
          <a:bodyPr/>
          <a:lstStyle/>
          <a:p>
            <a:fld id="{C4017EC0-A253-4597-A6B1-1C01674A0538}" type="slidenum">
              <a:rPr lang="en-US" smtClean="0"/>
              <a:t>30</a:t>
            </a:fld>
            <a:endParaRPr lang="en-US"/>
          </a:p>
        </p:txBody>
      </p:sp>
    </p:spTree>
    <p:extLst>
      <p:ext uri="{BB962C8B-B14F-4D97-AF65-F5344CB8AC3E}">
        <p14:creationId xmlns:p14="http://schemas.microsoft.com/office/powerpoint/2010/main" val="126902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latin typeface="+mn-lt"/>
              </a:rPr>
              <a:t>Lo mismo aplica para aumentar tus ahorros para el retiro. Hacer pequeños incrementos puede ayudar a llenar un déficit en tus ingresos de retiro proyectados a través del tiempo.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a:latin typeface="+mn-lt"/>
              </a:rPr>
              <a:t>Una forma simple de hacer esto es aumentar tus contribuciones a tu plan de retiro en solo 1% cada año. Otra es aumentar tus contribuciones en $25 por cheque de pago cada año. Esto realmente puede sumar.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a:latin typeface="+mn-lt"/>
              </a:rPr>
              <a:t>Por ejemplo, en este caso un inversionista ahorra $100 por cada cheque de pago, comenzando a los 30 años. A los 65, podría tener una cuenta valorada en varios cientos de miles de dólares. Pero si aumenta su contribución cada año tan solo $25 por cheque de pago, a los 65 años podría tener una cuenta valorada en más de un millón de dólares. </a:t>
            </a:r>
            <a:r>
              <a:rPr lang="es-MX" sz="1200" baseline="30000">
                <a:latin typeface="+mn-lt"/>
              </a:rPr>
              <a:t>1</a:t>
            </a: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a:latin typeface="+mn-lt"/>
                <a:ea typeface="Calibri" panose="020F0502020204030204" pitchFamily="34" charset="0"/>
                <a:cs typeface="Times New Roman" panose="02020603050405020304" pitchFamily="18" charset="0"/>
              </a:rPr>
              <a:t>Y, si ese dinero se retira antes de impuestos, el efecto podría no ser tan grande como crees. Puedes usar la calculadora de impacto del cheque de pago para ver cómo el aumento de tus contribuciones puede afectar el dinero que te llevas a casa. Puedes encontrarla en línea en &lt;&lt;Sector público NRSforu </a:t>
            </a:r>
            <a:r>
              <a:rPr lang="es-MX" sz="1200" u="sng">
                <a:solidFill>
                  <a:srgbClr val="0563C1"/>
                </a:solidFill>
                <a:latin typeface="+mn-lt"/>
                <a:ea typeface="Calibri" panose="020F0502020204030204" pitchFamily="34" charset="0"/>
                <a:cs typeface="Times New Roman" panose="02020603050405020304" pitchFamily="18" charset="0"/>
                <a:hlinkClick r:id="rId3"/>
              </a:rPr>
              <a:t>https://www.nrsforu.com/rsc-web-preauth/tools/paycheck-impact-calculator</a:t>
            </a:r>
            <a:r>
              <a:rPr lang="es-MX" sz="1200" u="sng">
                <a:solidFill>
                  <a:srgbClr val="0563C1"/>
                </a:solidFill>
                <a:latin typeface="+mn-lt"/>
                <a:ea typeface="Calibri" panose="020F0502020204030204" pitchFamily="34" charset="0"/>
                <a:cs typeface="Times New Roman" panose="02020603050405020304" pitchFamily="18" charset="0"/>
              </a:rPr>
              <a:t> </a:t>
            </a:r>
            <a:r>
              <a:rPr lang="es-MX" sz="1200" u="none">
                <a:solidFill>
                  <a:srgbClr val="0563C1"/>
                </a:solidFill>
                <a:latin typeface="+mn-lt"/>
                <a:ea typeface="Calibri" panose="020F0502020204030204" pitchFamily="34" charset="0"/>
                <a:cs typeface="Times New Roman" panose="02020603050405020304" pitchFamily="18" charset="0"/>
              </a:rPr>
              <a:t> O para el sector privado NW.com </a:t>
            </a:r>
            <a:r>
              <a:rPr lang="es-MX" sz="1200" u="sng">
                <a:solidFill>
                  <a:srgbClr val="0563C1"/>
                </a:solidFill>
                <a:latin typeface="+mn-lt"/>
                <a:ea typeface="Calibri" panose="020F0502020204030204" pitchFamily="34" charset="0"/>
                <a:cs typeface="Times New Roman" panose="02020603050405020304" pitchFamily="18" charset="0"/>
                <a:hlinkClick r:id="rId4"/>
              </a:rPr>
              <a:t>https://nationwidefinancial.com/iApp/pub/advicetools/paycheckImpactInputs.action</a:t>
            </a:r>
            <a:r>
              <a:rPr lang="es-MX" sz="1200" u="none">
                <a:solidFill>
                  <a:srgbClr val="0563C1"/>
                </a:solidFill>
                <a:latin typeface="+mn-lt"/>
                <a:ea typeface="Calibri" panose="020F0502020204030204" pitchFamily="34" charset="0"/>
                <a:cs typeface="Times New Roman" panose="02020603050405020304" pitchFamily="18" charset="0"/>
              </a:rPr>
              <a:t>&gt;&gt;.</a:t>
            </a:r>
            <a:r>
              <a:rPr lang="es-MX" sz="1200" u="sng">
                <a:solidFill>
                  <a:srgbClr val="0563C1"/>
                </a:solidFill>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latin typeface="+mn-lt"/>
            </a:endParaRPr>
          </a:p>
          <a:p>
            <a:endParaRPr lang="en-US" sz="1200" baseline="30000" dirty="0">
              <a:latin typeface="+mn-lt"/>
            </a:endParaRPr>
          </a:p>
          <a:p>
            <a:pPr marL="0" marR="0">
              <a:spcBef>
                <a:spcPts val="300"/>
              </a:spcBef>
              <a:spcAft>
                <a:spcPts val="0"/>
              </a:spcAft>
            </a:pPr>
            <a:r>
              <a:rPr lang="es-MX" sz="1200" baseline="30000">
                <a:latin typeface="+mn-lt"/>
                <a:ea typeface="Calibri" panose="020F0502020204030204" pitchFamily="34" charset="0"/>
                <a:cs typeface="Times New Roman" panose="02020603050405020304" pitchFamily="18" charset="0"/>
              </a:rPr>
              <a:t>1</a:t>
            </a:r>
            <a:r>
              <a:rPr lang="es-MX" sz="1200">
                <a:latin typeface="+mn-lt"/>
                <a:ea typeface="Calibri" panose="020F0502020204030204" pitchFamily="34" charset="0"/>
                <a:cs typeface="Times New Roman" panose="02020603050405020304" pitchFamily="18" charset="0"/>
              </a:rPr>
              <a:t> Esta ilustración es un ejemplo de capitalización hipotética que asume diferimientos bisemanales durante 35 años a una tasa de rendimiento anual efectiva del 7%. Ilustra el principio de tiempo y capitalización. No tiene la intención predecir o proyectar los resultados de ninguna inversión específica. El rendimiento no está garantizado y variará dependiendo de la experiencia con las inversiones y el mercado. Si se reflejaran cuotas, impuestos y gastos, el rendimiento hipotético sería menor. </a:t>
            </a:r>
          </a:p>
        </p:txBody>
      </p:sp>
      <p:sp>
        <p:nvSpPr>
          <p:cNvPr id="4" name="Slide Number Placeholder 3"/>
          <p:cNvSpPr>
            <a:spLocks noGrp="1"/>
          </p:cNvSpPr>
          <p:nvPr>
            <p:ph type="sldNum" sz="quarter" idx="5"/>
          </p:nvPr>
        </p:nvSpPr>
        <p:spPr/>
        <p:txBody>
          <a:bodyPr/>
          <a:lstStyle/>
          <a:p>
            <a:fld id="{C4017EC0-A253-4597-A6B1-1C01674A0538}" type="slidenum">
              <a:rPr lang="en-US" smtClean="0"/>
              <a:t>31</a:t>
            </a:fld>
            <a:endParaRPr lang="en-US"/>
          </a:p>
        </p:txBody>
      </p:sp>
    </p:spTree>
    <p:extLst>
      <p:ext uri="{BB962C8B-B14F-4D97-AF65-F5344CB8AC3E}">
        <p14:creationId xmlns:p14="http://schemas.microsoft.com/office/powerpoint/2010/main" val="385827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t>Igual que muchas mujeres, puedes tener necesidades financieras que compiten entre sí. Establecer un presupuesto es una de las mejores formas en que puedes alcanzar tus objetivos. Un presupuesto muestra a dónde va tu dinero para que puedas decidir cómo gastarlo e invertirlo.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a:t>Una regla de oro fácil para dividir tu presupuesto es la regla 50/30/20: Destina el 50% de tus ingresos mensuales para atender necesidades como vivienda y alimentación, 30% para deseos como entretenimiento y 20% para ahorros. Para el 20% de ahorros, puedes usar algo de dinero para una prioridad como un fondo de emergencia o ahorros para la universidad de un hijo, y parte para otra prioridad como el retiro.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a:t>hacemos fácil comenzar a configurar tu presupuesto. Solo tome unos minutos para comenzar a usar nuestra hoja de cálculo de presupuesto en línea en &lt;&lt;</a:t>
            </a:r>
            <a:r>
              <a:rPr lang="es-MX">
                <a:hlinkClick r:id="rId3"/>
              </a:rPr>
              <a:t>Create a budget (nrsforu.com)</a:t>
            </a:r>
            <a:r>
              <a:rPr lang="es-MX"/>
              <a:t> o en </a:t>
            </a:r>
            <a:r>
              <a:rPr lang="es-MX">
                <a:hlinkClick r:id="rId4"/>
              </a:rPr>
              <a:t>Create a budget (nationwidefinancial.com)</a:t>
            </a:r>
            <a:r>
              <a:rPr lang="es-MX"/>
              <a:t>&gt;&gt;[NOTA: Remita a las personas al sitio que usan sus planes: NRSforu o NW.com]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0CC306-A856-5C4C-A219-A0896D42C6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809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s-MX" sz="1200" dirty="0">
                <a:latin typeface="+mn-lt"/>
                <a:cs typeface="Arial" panose="020B0604020202020204" pitchFamily="34" charset="0"/>
              </a:rPr>
              <a:t>&lt;OPCIONAL – Aplicable solamente para participantes en el sector público e institucional&gt;</a:t>
            </a:r>
          </a:p>
          <a:p>
            <a:pPr defTabSz="465751">
              <a:defRPr/>
            </a:pPr>
            <a:endParaRPr lang="en-US" dirty="0">
              <a:latin typeface="+mn-lt"/>
            </a:endParaRPr>
          </a:p>
          <a:p>
            <a:pPr defTabSz="465751">
              <a:defRPr/>
            </a:pPr>
            <a:r>
              <a:rPr lang="es-MX" dirty="0">
                <a:latin typeface="+mn-lt"/>
              </a:rPr>
              <a:t>Estos son algunos de los pasos siguientes que puedes tomar y cómo podemos ayudarte con la planificación de tu retiro.</a:t>
            </a:r>
          </a:p>
          <a:p>
            <a:pPr marL="228600" indent="-228600" defTabSz="465751">
              <a:buFont typeface="+mj-lt"/>
              <a:buAutoNum type="arabicPeriod"/>
              <a:defRPr/>
            </a:pPr>
            <a:endParaRPr lang="en-US" dirty="0">
              <a:latin typeface="+mn-lt"/>
            </a:endParaRPr>
          </a:p>
          <a:p>
            <a:pPr marL="228600" indent="-228600" defTabSz="465751">
              <a:buFont typeface="Arial" panose="020B0604020202020204" pitchFamily="34" charset="0"/>
              <a:buChar char="•"/>
              <a:defRPr/>
            </a:pPr>
            <a:r>
              <a:rPr lang="es-MX" dirty="0">
                <a:latin typeface="+mn-lt"/>
              </a:rPr>
              <a:t>Antes que nada, si no te has inscrito en tu plan de ahorros para el retiro, asegúrate de hacerlo y aprovecha las ventajas de este importante beneficio. Para inscribirte, visita &lt;&lt;NRSforu.com.&gt;&gt;. </a:t>
            </a:r>
          </a:p>
          <a:p>
            <a:pPr marL="228600" indent="-228600" defTabSz="465751">
              <a:buFont typeface="Arial" panose="020B0604020202020204" pitchFamily="34" charset="0"/>
              <a:buChar char="•"/>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Una vez que te inscribas, crea una cuenta en línea e inicia sesión para usar My Interactive Retirement Planner(SM). Esta puede ayudarte a determinar cuánto ahorrar para el retiro y mostrarte cómo todas tus fuentes de ingresos, tales como el Seguro Social, pueden distribuirse para atender tus necesidades. </a:t>
            </a: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&lt;&lt;Opcional: No olvides que puedes aumentar tus contribuciones durante tu vida laboral para llenar cualquier déficit. Esto podría no tener tanto impacto en tu cheque de pago como crees. Usa la calculadora de impacto del cheque de pago en tu cuenta para ver cómo diferentes contribuciones podrían afectar el dinero que te llevas a casa.&gt;&gt;</a:t>
            </a: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También puedes usar My Health Care Estimator® para planificar para gastos médicos futuros. Consulta la página web de tu plan o encuéntrala en NRSforu.com en el apartado “Tools and Calculators” (Herramientas y calculadoras). </a:t>
            </a:r>
          </a:p>
          <a:p>
            <a:pPr marL="0" indent="0" defTabSz="465751">
              <a:buFont typeface="Arial" panose="020B0604020202020204" pitchFamily="34" charset="0"/>
              <a:buNone/>
              <a:defRPr/>
            </a:pPr>
            <a:endParaRPr lang="en-US" dirty="0">
              <a:latin typeface="+mn-lt"/>
            </a:endParaRPr>
          </a:p>
          <a:p>
            <a:pPr marL="228600" indent="-228600" defTabSz="465751">
              <a:buFont typeface="Arial" panose="020B0604020202020204" pitchFamily="34" charset="0"/>
              <a:buChar char="•"/>
              <a:defRPr/>
            </a:pPr>
            <a:r>
              <a:rPr lang="es-MX" dirty="0">
                <a:latin typeface="+mn-lt"/>
              </a:rPr>
              <a:t>Esto es demasiada información, así que es importante que sepas que no tienes que hacer esto sola. Puedes hablar con un especialista en retiro o consultor de retiro personal sin costo, quien puede ayudarte en la planificación de tu retiro.</a:t>
            </a:r>
          </a:p>
          <a:p>
            <a:pPr defTabSz="465751">
              <a:defRPr/>
            </a:pPr>
            <a:endParaRPr lang="en-US" dirty="0">
              <a:latin typeface="+mn-lt"/>
            </a:endParaRPr>
          </a:p>
          <a:p>
            <a:pPr marL="171450" marR="0" lvl="0" indent="-17145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Finalmente, si estás lista para profundizar más, tenemos un seminario virtual avanzado llamado “Women and Retirement” (Las mujeres y el retiro). Este analiza con más detalle temas como el Seguro Social, impuestos sobre los ingresos del retiro y atención médica a largo plazo. </a:t>
            </a:r>
            <a:r>
              <a:rPr lang="es-MX" baseline="0" dirty="0">
                <a:latin typeface="+mn-lt"/>
              </a:rPr>
              <a:t>Asegúrate de registrarte a través de NRSforu.com y hacer clic en “Webinars” (Seminarios virtuales). </a:t>
            </a:r>
          </a:p>
          <a:p>
            <a:pPr algn="l" rtl="0" fontAlgn="base"/>
            <a:endParaRPr lang="en-US" sz="1200" b="0" i="0" u="none" strike="noStrike" dirty="0">
              <a:solidFill>
                <a:srgbClr val="000000"/>
              </a:solidFill>
              <a:effectLst/>
              <a:latin typeface="+mn-lt"/>
            </a:endParaRPr>
          </a:p>
          <a:p>
            <a:pPr algn="l" rtl="0" fontAlgn="base"/>
            <a:endParaRPr lang="en-US" sz="1200" b="0" i="0" u="none" strike="noStrike" dirty="0">
              <a:solidFill>
                <a:srgbClr val="000000"/>
              </a:solidFill>
              <a:effectLst/>
              <a:latin typeface="+mn-lt"/>
            </a:endParaRPr>
          </a:p>
          <a:p>
            <a:pPr defTabSz="465751">
              <a:defRPr/>
            </a:pPr>
            <a:endParaRPr lang="en-US" dirty="0">
              <a:latin typeface="+mn-lt"/>
            </a:endParaRPr>
          </a:p>
          <a:p>
            <a:pPr defTabSz="465751">
              <a:defRPr/>
            </a:pPr>
            <a:endParaRPr lang="en-US"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33</a:t>
            </a:fld>
            <a:endParaRPr lang="en-US"/>
          </a:p>
        </p:txBody>
      </p:sp>
    </p:spTree>
    <p:extLst>
      <p:ext uri="{BB962C8B-B14F-4D97-AF65-F5344CB8AC3E}">
        <p14:creationId xmlns:p14="http://schemas.microsoft.com/office/powerpoint/2010/main" val="2121937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MX" sz="1200" b="0" i="0" u="none" strike="noStrike" dirty="0">
                <a:solidFill>
                  <a:srgbClr val="000000"/>
                </a:solidFill>
                <a:latin typeface="+mn-lt"/>
              </a:rPr>
              <a:t>&lt;OPCIONAL –  Aplicable solamente para Keynote de mercados emergentes&gt;</a:t>
            </a:r>
            <a:r>
              <a:rPr lang="es-MX" sz="1200" b="0" i="0" dirty="0">
                <a:latin typeface="+mn-lt"/>
              </a:rPr>
              <a:t> ​</a:t>
            </a:r>
          </a:p>
          <a:p>
            <a:pPr algn="l" rtl="0" fontAlgn="base"/>
            <a:endParaRPr lang="en-US" b="0" i="0" dirty="0">
              <a:solidFill>
                <a:srgbClr val="444444"/>
              </a:solidFill>
              <a:effectLst/>
              <a:latin typeface="+mn-lt"/>
            </a:endParaRPr>
          </a:p>
          <a:p>
            <a:pPr defTabSz="465751">
              <a:defRPr/>
            </a:pPr>
            <a:r>
              <a:rPr lang="es-MX" dirty="0">
                <a:latin typeface="+mn-lt"/>
              </a:rPr>
              <a:t>Estos son algunos de los pasos siguientes que puedes tomar y cómo podemos ayudarte con la planificación de tu retiro.</a:t>
            </a:r>
          </a:p>
          <a:p>
            <a:pPr marL="228600" indent="-228600" defTabSz="465751">
              <a:buFont typeface="+mj-lt"/>
              <a:buAutoNum type="arabicPeriod"/>
              <a:defRPr/>
            </a:pPr>
            <a:endParaRPr lang="en-US" dirty="0">
              <a:latin typeface="+mn-lt"/>
            </a:endParaRPr>
          </a:p>
          <a:p>
            <a:pPr marL="228600" indent="-228600" defTabSz="465751">
              <a:buFont typeface="Arial" panose="020B0604020202020204" pitchFamily="34" charset="0"/>
              <a:buChar char="•"/>
              <a:defRPr/>
            </a:pPr>
            <a:r>
              <a:rPr lang="es-MX" dirty="0">
                <a:latin typeface="+mn-lt"/>
              </a:rPr>
              <a:t>Antes que nada, si no te has inscrito en tu plan de ahorros para el retiro, asegúrate de hacerlo y aprovecha las ventajas de este importante beneficio. Para inscribirte, visita &lt;&lt;nationwide.com/myretirement para participantes de Keynote, O bien, nationwide.com/REALtirement para participantes de SS&amp;C.&gt;&gt;</a:t>
            </a:r>
          </a:p>
          <a:p>
            <a:pPr marL="228600" indent="-228600" defTabSz="465751">
              <a:buFont typeface="Arial" panose="020B0604020202020204" pitchFamily="34" charset="0"/>
              <a:buChar char="•"/>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Segundo, una vez que te inscribas y crees una cuenta en línea, inicia sesión para usar tu herramienta personalizada de planificación del retiro My Interactive Retirement Planner(SM). Esta puede ayudarte a determinar cuánto ahorrar para el retiro y mostrarte cómo todas tus fuentes de ingresos, tales como el Seguro Social, pueden distribuirse para atender tus necesidades. </a:t>
            </a: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&lt;&lt;Opcional: No olvides que puedes aumentar tus contribuciones para llenar cualquier déficit. Esto podría no tener tanto impacto en tu cheque de pago como crees. Usa la calculadora de impacto del cheque de pago en tu cuenta para ver cómo diferentes contribuciones podrían afectar el dinero que te llevas a casa.&gt;&gt;</a:t>
            </a:r>
          </a:p>
          <a:p>
            <a:pPr marL="0" marR="0" lvl="0" indent="0" algn="l" defTabSz="46575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228600" indent="-228600" defTabSz="465751">
              <a:buFont typeface="Arial" panose="020B0604020202020204" pitchFamily="34" charset="0"/>
              <a:buChar char="•"/>
              <a:defRPr/>
            </a:pPr>
            <a:r>
              <a:rPr lang="es-MX" dirty="0">
                <a:latin typeface="+mn-lt"/>
              </a:rPr>
              <a:t>Esto es demasiada información, así que es importante que sepas que no tienes que hacer esto sola. Puedes hablar con tu profesional financiero, quien puede ayudarte con la planificación para el retiro.</a:t>
            </a:r>
          </a:p>
          <a:p>
            <a:pPr defTabSz="465751">
              <a:defRPr/>
            </a:pPr>
            <a:endParaRPr lang="en-US" dirty="0">
              <a:latin typeface="+mn-lt"/>
            </a:endParaRPr>
          </a:p>
          <a:p>
            <a:pPr marL="171450" marR="0" lvl="0" indent="-17145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ea typeface="Arial" charset="0"/>
                <a:cs typeface="Arial" charset="0"/>
                <a:sym typeface="Calibri"/>
              </a:rPr>
              <a:t>Si estás lista para profundizar más, tenemos un seminario virtual avanzado llamado “Women and Retirement” (Las mujeres y el retiro). Este analiza con más detalle temas como el Seguro Social, impuestos sobre los ingresos del retiro y cuidados a largo plazo. Asegúrate de registrarte a través de</a:t>
            </a:r>
            <a:r>
              <a:rPr lang="es-MX" baseline="0" dirty="0">
                <a:latin typeface="+mn-lt"/>
                <a:ea typeface="Arial" charset="0"/>
                <a:cs typeface="Arial" charset="0"/>
                <a:sym typeface="Calibri"/>
              </a:rPr>
              <a:t> </a:t>
            </a:r>
            <a:r>
              <a:rPr lang="es-MX" sz="1200" b="1" dirty="0">
                <a:solidFill>
                  <a:srgbClr val="6ECFB2"/>
                </a:solidFill>
                <a:latin typeface="+mn-lt"/>
                <a:ea typeface="Arial" charset="0"/>
                <a:cs typeface="Arial" charset="0"/>
                <a:sym typeface="Calibri"/>
              </a:rPr>
              <a:t>nationwide.com/myretirement </a:t>
            </a:r>
            <a:r>
              <a:rPr lang="es-MX" sz="1200" b="0" dirty="0">
                <a:solidFill>
                  <a:srgbClr val="6ECFB2"/>
                </a:solidFill>
                <a:latin typeface="+mn-lt"/>
                <a:ea typeface="Arial" charset="0"/>
                <a:cs typeface="Arial" charset="0"/>
                <a:sym typeface="Calibri"/>
              </a:rPr>
              <a:t>y haz clic en “Webinars” (Seminarios virtuales). </a:t>
            </a:r>
          </a:p>
        </p:txBody>
      </p:sp>
      <p:sp>
        <p:nvSpPr>
          <p:cNvPr id="4" name="Slide Number Placeholder 3"/>
          <p:cNvSpPr>
            <a:spLocks noGrp="1"/>
          </p:cNvSpPr>
          <p:nvPr>
            <p:ph type="sldNum" sz="quarter" idx="5"/>
          </p:nvPr>
        </p:nvSpPr>
        <p:spPr/>
        <p:txBody>
          <a:bodyPr/>
          <a:lstStyle/>
          <a:p>
            <a:fld id="{C4017EC0-A253-4597-A6B1-1C01674A0538}" type="slidenum">
              <a:rPr lang="en-US" smtClean="0"/>
              <a:t>34</a:t>
            </a:fld>
            <a:endParaRPr lang="en-US"/>
          </a:p>
        </p:txBody>
      </p:sp>
    </p:spTree>
    <p:extLst>
      <p:ext uri="{BB962C8B-B14F-4D97-AF65-F5344CB8AC3E}">
        <p14:creationId xmlns:p14="http://schemas.microsoft.com/office/powerpoint/2010/main" val="3530761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MX" sz="1200" b="0" i="0" u="none" strike="noStrike" dirty="0">
                <a:solidFill>
                  <a:srgbClr val="000000"/>
                </a:solidFill>
                <a:latin typeface="+mn-lt"/>
              </a:rPr>
              <a:t>&lt;OPCIONAL –  Aplicable solamente para SS&amp;C de mercados emergentes&gt;</a:t>
            </a:r>
            <a:r>
              <a:rPr lang="es-MX" sz="1200" b="0" i="0" dirty="0">
                <a:latin typeface="+mn-lt"/>
              </a:rPr>
              <a:t> ​</a:t>
            </a:r>
          </a:p>
          <a:p>
            <a:pPr algn="l" rtl="0" fontAlgn="base"/>
            <a:endParaRPr lang="en-US" b="0" i="0" dirty="0">
              <a:solidFill>
                <a:srgbClr val="444444"/>
              </a:solidFill>
              <a:effectLst/>
              <a:latin typeface="+mn-lt"/>
            </a:endParaRPr>
          </a:p>
          <a:p>
            <a:pPr defTabSz="465751">
              <a:defRPr/>
            </a:pPr>
            <a:r>
              <a:rPr lang="es-MX" dirty="0">
                <a:latin typeface="+mn-lt"/>
              </a:rPr>
              <a:t>Estos son algunos de los pasos siguientes que puedes tomar y cómo podemos ayudarte con la planificación de tu retiro.</a:t>
            </a:r>
          </a:p>
          <a:p>
            <a:pPr marL="228600" indent="-228600" defTabSz="465751">
              <a:buFont typeface="+mj-lt"/>
              <a:buAutoNum type="arabicPeriod"/>
              <a:defRPr/>
            </a:pPr>
            <a:endParaRPr lang="en-US" dirty="0">
              <a:latin typeface="+mn-lt"/>
            </a:endParaRPr>
          </a:p>
          <a:p>
            <a:pPr marL="228600" indent="-228600" defTabSz="465751">
              <a:buFont typeface="Arial" panose="020B0604020202020204" pitchFamily="34" charset="0"/>
              <a:buChar char="•"/>
              <a:defRPr/>
            </a:pPr>
            <a:r>
              <a:rPr lang="es-MX" dirty="0">
                <a:latin typeface="+mn-lt"/>
              </a:rPr>
              <a:t>Antes que nada, si no te has inscrito en tu plan de ahorros para el retiro, asegúrate de hacerlo y aprovecha las ventajas de este importante beneficio. Para inscribirte, visita &lt;&lt;nationwide.com/myretirement para participantes en Keynote, O bien, nationwide.com/REALtirement para participantes de SS&amp;C.&gt;&gt;</a:t>
            </a:r>
          </a:p>
          <a:p>
            <a:pPr marL="228600" indent="-228600" defTabSz="465751">
              <a:buFont typeface="Arial" panose="020B0604020202020204" pitchFamily="34" charset="0"/>
              <a:buChar char="•"/>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Segundo, una vez que te inscribas y crees una cuenta en línea, inicia sesión para usar tu herramienta personalizada de planificación del retiro &lt;&lt;My Interactive Retirement Planner(SM) para participantes en Keynote, O bien, My Retirement Goals para participantes en SS&amp;C.&gt;&gt; Esta puede ayudarte a determinar cuánto ahorrar para el retiro y mostrarte cómo todas tus fuentes de ingresos, tales como el Seguro Social, pueden distribuirse para atender tus necesidades. </a:t>
            </a: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228600" marR="0" lvl="0" indent="-228600" algn="l" defTabSz="4657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rPr>
              <a:t>&lt;&lt;Opcional: No olvides que puedes aumentar tus contribuciones para llenar cualquier déficit. Esto podría no tener tanto impacto en tu cheque de pago como crees. Usa la calculadora de impacto del cheque de pago en tu cuenta para ver cómo diferentes contribuciones podrían afectar el dinero que te llevas a casa.&gt;&gt;</a:t>
            </a:r>
          </a:p>
          <a:p>
            <a:pPr marL="0" marR="0" lvl="0" indent="0" algn="l" defTabSz="465751"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228600" indent="-228600" defTabSz="465751">
              <a:buFont typeface="Arial" panose="020B0604020202020204" pitchFamily="34" charset="0"/>
              <a:buChar char="•"/>
              <a:defRPr/>
            </a:pPr>
            <a:r>
              <a:rPr lang="es-MX" dirty="0">
                <a:latin typeface="+mn-lt"/>
              </a:rPr>
              <a:t>Esto es demasiada información, así que es importante que sepas que no tienes que hacer esto sola. Puedes hablar con tu profesional financiero, quien puede ayudarte con la planificación para el retiro.</a:t>
            </a:r>
          </a:p>
          <a:p>
            <a:pPr defTabSz="465751">
              <a:defRPr/>
            </a:pPr>
            <a:endParaRPr lang="en-US" dirty="0">
              <a:latin typeface="+mn-lt"/>
            </a:endParaRPr>
          </a:p>
          <a:p>
            <a:pPr marL="171450" indent="-171450" defTabSz="465751">
              <a:buFont typeface="Arial" panose="020B0604020202020204" pitchFamily="34" charset="0"/>
              <a:buChar char="•"/>
              <a:defRPr/>
            </a:pPr>
            <a:r>
              <a:rPr lang="es-MX" dirty="0">
                <a:latin typeface="+mn-lt"/>
                <a:ea typeface="Arial" charset="0"/>
                <a:cs typeface="Arial"/>
                <a:sym typeface="Calibri"/>
              </a:rPr>
              <a:t>Si estás lista para profundizar más, tenemos un seminario virtual avanzado llamado “Women and Retirement” (Las mujeres y el retiro). Este analiza con más detalle temas como el Seguro Social, impuestos sobre los ingresos del retiro y cuidados a largo plazo. Asegúrate de registrarte a través de</a:t>
            </a:r>
            <a:r>
              <a:rPr lang="es-MX" baseline="0" dirty="0">
                <a:latin typeface="+mn-lt"/>
                <a:ea typeface="Arial" charset="0"/>
                <a:cs typeface="Arial"/>
                <a:sym typeface="Calibri"/>
              </a:rPr>
              <a:t> </a:t>
            </a:r>
            <a:r>
              <a:rPr lang="es-MX" sz="1200" b="1" dirty="0">
                <a:solidFill>
                  <a:srgbClr val="6ECFB2"/>
                </a:solidFill>
                <a:latin typeface="+mn-lt"/>
                <a:ea typeface="Arial" charset="0"/>
                <a:cs typeface="Arial"/>
                <a:sym typeface="Calibri"/>
              </a:rPr>
              <a:t>nationwide.com/REALtirement.</a:t>
            </a:r>
            <a:r>
              <a:rPr lang="es-MX" b="1" dirty="0">
                <a:solidFill>
                  <a:srgbClr val="6ECFB2"/>
                </a:solidFill>
                <a:latin typeface="+mn-lt"/>
                <a:ea typeface="Arial" charset="0"/>
                <a:cs typeface="Arial"/>
                <a:sym typeface="Calibri"/>
              </a:rPr>
              <a:t> </a:t>
            </a:r>
          </a:p>
        </p:txBody>
      </p:sp>
      <p:sp>
        <p:nvSpPr>
          <p:cNvPr id="4" name="Slide Number Placeholder 3"/>
          <p:cNvSpPr>
            <a:spLocks noGrp="1"/>
          </p:cNvSpPr>
          <p:nvPr>
            <p:ph type="sldNum" sz="quarter" idx="5"/>
          </p:nvPr>
        </p:nvSpPr>
        <p:spPr/>
        <p:txBody>
          <a:bodyPr/>
          <a:lstStyle/>
          <a:p>
            <a:fld id="{C4017EC0-A253-4597-A6B1-1C01674A0538}" type="slidenum">
              <a:rPr lang="en-US" smtClean="0"/>
              <a:t>35</a:t>
            </a:fld>
            <a:endParaRPr lang="en-US"/>
          </a:p>
        </p:txBody>
      </p:sp>
    </p:spTree>
    <p:extLst>
      <p:ext uri="{BB962C8B-B14F-4D97-AF65-F5344CB8AC3E}">
        <p14:creationId xmlns:p14="http://schemas.microsoft.com/office/powerpoint/2010/main" val="683373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493776" y="3167380"/>
            <a:ext cx="5870448" cy="5405120"/>
          </a:xfrm>
          <a:prstGeom prst="rect">
            <a:avLst/>
          </a:prstGeom>
        </p:spPr>
        <p:txBody>
          <a:bodyPr/>
          <a:lstStyle/>
          <a:p>
            <a:r>
              <a:rPr lang="es-MX" sz="1200" b="0" i="0" dirty="0">
                <a:solidFill>
                  <a:srgbClr val="000000"/>
                </a:solidFill>
                <a:latin typeface="+mn-lt"/>
                <a:cs typeface="Arial"/>
              </a:rPr>
              <a:t>Esa fue demasiada información. ¿Tienes preguntas?</a:t>
            </a:r>
            <a:r>
              <a:rPr lang="es-MX" sz="1200" dirty="0">
                <a:solidFill>
                  <a:srgbClr val="000000"/>
                </a:solidFill>
                <a:latin typeface="+mn-lt"/>
                <a:cs typeface="Arial"/>
              </a:rPr>
              <a:t> </a:t>
            </a:r>
          </a:p>
          <a:p>
            <a:endParaRPr lang="en-US" sz="1200" b="0" i="0" dirty="0">
              <a:solidFill>
                <a:srgbClr val="000000"/>
              </a:solidFill>
              <a:effectLst/>
              <a:latin typeface="+mn-lt"/>
            </a:endParaRPr>
          </a:p>
          <a:p>
            <a:r>
              <a:rPr lang="es-MX" sz="1200" b="0" i="0" dirty="0">
                <a:solidFill>
                  <a:srgbClr val="000000"/>
                </a:solidFill>
                <a:latin typeface="+mn-lt"/>
                <a:cs typeface="Arial"/>
              </a:rPr>
              <a:t>Recuerda, siempre puedes reunirte con &lt;&lt;un especialista en retiro o planificador financiero&gt;&gt; para ayudarte en el trayecto.</a:t>
            </a:r>
            <a:r>
              <a:rPr lang="es-MX" sz="1200" dirty="0">
                <a:solidFill>
                  <a:srgbClr val="000000"/>
                </a:solidFill>
                <a:latin typeface="+mn-lt"/>
                <a:cs typeface="Arial"/>
              </a:rPr>
              <a:t> </a:t>
            </a:r>
          </a:p>
        </p:txBody>
      </p:sp>
    </p:spTree>
    <p:extLst>
      <p:ext uri="{BB962C8B-B14F-4D97-AF65-F5344CB8AC3E}">
        <p14:creationId xmlns:p14="http://schemas.microsoft.com/office/powerpoint/2010/main" val="1292735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53156"/>
            <a:ext cx="5818124" cy="5405120"/>
          </a:xfrm>
          <a:prstGeom prst="rect">
            <a:avLst/>
          </a:prstGeom>
        </p:spPr>
        <p:txBody>
          <a:bodyPr/>
          <a:lstStyle/>
          <a:p>
            <a:pPr algn="l" rtl="0" fontAlgn="base"/>
            <a:r>
              <a:rPr lang="es-MX" sz="1200" b="0" i="0" u="none" strike="noStrike" dirty="0">
                <a:solidFill>
                  <a:srgbClr val="000000"/>
                </a:solidFill>
                <a:latin typeface="+mn-lt"/>
                <a:cs typeface="Arial"/>
              </a:rPr>
              <a:t>&lt;OPCIONAL –  Aplicable solamente para participantes en el sector público e institucional&gt;</a:t>
            </a:r>
            <a:r>
              <a:rPr lang="es-MX" sz="1200" b="0" i="0" dirty="0">
                <a:latin typeface="+mn-lt"/>
                <a:cs typeface="Arial"/>
              </a:rPr>
              <a:t> ​</a:t>
            </a:r>
          </a:p>
          <a:p>
            <a:pPr algn="l" rtl="0" fontAlgn="base"/>
            <a:r>
              <a:rPr lang="es-MX" sz="1200" b="0" i="0" dirty="0">
                <a:solidFill>
                  <a:srgbClr val="444444"/>
                </a:solidFill>
                <a:latin typeface="+mn-lt"/>
                <a:cs typeface="Arial"/>
              </a:rPr>
              <a:t>​</a:t>
            </a:r>
          </a:p>
          <a:p>
            <a:pPr algn="l" rtl="0" fontAlgn="base"/>
            <a:r>
              <a:rPr lang="es-MX" sz="1200" b="0" i="0" u="none" strike="noStrike" dirty="0">
                <a:solidFill>
                  <a:srgbClr val="000000"/>
                </a:solidFill>
                <a:latin typeface="+mn-lt"/>
                <a:cs typeface="Arial"/>
              </a:rPr>
              <a:t>Gracias por tu tiempo hoy.</a:t>
            </a:r>
            <a:r>
              <a:rPr lang="es-MX" sz="1200" b="0" i="0" dirty="0">
                <a:latin typeface="+mn-lt"/>
                <a:cs typeface="Arial"/>
              </a:rPr>
              <a:t> ​</a:t>
            </a:r>
          </a:p>
          <a:p>
            <a:pPr algn="l" rtl="0" fontAlgn="base"/>
            <a:r>
              <a:rPr lang="es-MX" sz="1200" b="0" i="0" dirty="0">
                <a:solidFill>
                  <a:srgbClr val="444444"/>
                </a:solidFill>
                <a:latin typeface="+mn-lt"/>
                <a:cs typeface="Arial"/>
              </a:rPr>
              <a:t>​</a:t>
            </a:r>
          </a:p>
          <a:p>
            <a:pPr algn="l" rtl="0" fontAlgn="base"/>
            <a:r>
              <a:rPr lang="es-MX" sz="1200" b="0" i="0" u="none" strike="noStrike" dirty="0">
                <a:solidFill>
                  <a:srgbClr val="000000"/>
                </a:solidFill>
                <a:latin typeface="+mn-lt"/>
                <a:cs typeface="Arial"/>
              </a:rPr>
              <a:t>Aquí está mi información nuevamente, en caso de que desees que te proporcione ayuda con cualquier tema que hemos visto hoy.  </a:t>
            </a:r>
            <a:r>
              <a:rPr lang="es-MX" sz="1200" b="0" i="0" dirty="0">
                <a:solidFill>
                  <a:srgbClr val="444444"/>
                </a:solidFill>
                <a:latin typeface="+mn-lt"/>
                <a:cs typeface="Arial"/>
              </a:rPr>
              <a:t>​</a:t>
            </a:r>
          </a:p>
          <a:p>
            <a:pPr algn="l" rtl="0" fontAlgn="base"/>
            <a:r>
              <a:rPr lang="es-MX" sz="1200" b="0" i="0" dirty="0">
                <a:solidFill>
                  <a:srgbClr val="444444"/>
                </a:solidFill>
                <a:latin typeface="+mn-lt"/>
                <a:cs typeface="Aria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es-MX" sz="1200" i="0" u="none" strike="noStrike" dirty="0">
                <a:solidFill>
                  <a:srgbClr val="000000"/>
                </a:solidFill>
                <a:latin typeface="+mn-lt"/>
                <a:cs typeface="Arial"/>
              </a:rPr>
              <a:t>Puedes comenzar tu inscripción o acceder tu cuenta en </a:t>
            </a:r>
            <a:r>
              <a:rPr lang="es-MX" sz="1200" b="1" i="0" u="none" strike="noStrike" dirty="0">
                <a:solidFill>
                  <a:srgbClr val="000000"/>
                </a:solidFill>
                <a:latin typeface="+mn-lt"/>
                <a:cs typeface="Arial"/>
              </a:rPr>
              <a:t>NRSforU.com</a:t>
            </a:r>
            <a:r>
              <a:rPr lang="es-MX" sz="1200" i="0" u="none" strike="noStrike" dirty="0">
                <a:solidFill>
                  <a:srgbClr val="000000"/>
                </a:solidFill>
                <a:latin typeface="+mn-lt"/>
                <a:cs typeface="Arial"/>
              </a:rPr>
              <a:t>.</a:t>
            </a:r>
            <a:r>
              <a:rPr lang="es-MX" sz="1200" b="0" i="0" u="none" strike="noStrike" dirty="0">
                <a:solidFill>
                  <a:srgbClr val="000000"/>
                </a:solidFill>
                <a:latin typeface="+mn-lt"/>
                <a:cs typeface="Arial"/>
              </a:rPr>
              <a:t> Y el número telefónico es al que también puedes llamar para obtener ayuda con la inscripción o con cualquier pregunta que tengas.</a:t>
            </a:r>
          </a:p>
        </p:txBody>
      </p:sp>
    </p:spTree>
    <p:extLst>
      <p:ext uri="{BB962C8B-B14F-4D97-AF65-F5344CB8AC3E}">
        <p14:creationId xmlns:p14="http://schemas.microsoft.com/office/powerpoint/2010/main" val="1239250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67380"/>
            <a:ext cx="5946140" cy="5405120"/>
          </a:xfrm>
          <a:prstGeom prst="rect">
            <a:avLst/>
          </a:prstGeom>
        </p:spPr>
        <p:txBody>
          <a:bodyPr/>
          <a:lstStyle/>
          <a:p>
            <a:pPr algn="l" rtl="0" fontAlgn="base"/>
            <a:r>
              <a:rPr lang="es-MX" sz="1200" b="0" i="0" u="none" strike="noStrike">
                <a:solidFill>
                  <a:srgbClr val="000000"/>
                </a:solidFill>
                <a:latin typeface="+mn-lt"/>
                <a:cs typeface="Arial"/>
              </a:rPr>
              <a:t>&lt;OPCIONAL –  Aplicable solamente para participantes en en el sector KEYNOTE de mercados emergentes&gt;</a:t>
            </a:r>
            <a:r>
              <a:rPr lang="es-MX" sz="1200" b="0" i="0">
                <a:latin typeface="+mn-lt"/>
                <a:cs typeface="Arial"/>
              </a:rPr>
              <a:t> ​</a:t>
            </a:r>
          </a:p>
          <a:p>
            <a:pPr algn="l" rtl="0" fontAlgn="base"/>
            <a:r>
              <a:rPr lang="es-MX" sz="1200" b="0" i="0">
                <a:solidFill>
                  <a:srgbClr val="444444"/>
                </a:solidFill>
                <a:latin typeface="+mn-lt"/>
                <a:cs typeface="Arial"/>
              </a:rPr>
              <a:t>​</a:t>
            </a:r>
          </a:p>
          <a:p>
            <a:pPr algn="l" rtl="0" fontAlgn="base"/>
            <a:r>
              <a:rPr lang="es-MX" sz="1200" b="0" i="0" u="none" strike="noStrike">
                <a:solidFill>
                  <a:srgbClr val="000000"/>
                </a:solidFill>
                <a:latin typeface="+mn-lt"/>
                <a:cs typeface="Arial"/>
              </a:rPr>
              <a:t>Gracias por tu tiempo hoy.</a:t>
            </a:r>
            <a:r>
              <a:rPr lang="es-MX" sz="1200" b="0" i="0">
                <a:latin typeface="+mn-lt"/>
                <a:cs typeface="Arial"/>
              </a:rPr>
              <a:t> ​</a:t>
            </a:r>
          </a:p>
          <a:p>
            <a:pPr algn="l" rtl="0" fontAlgn="base"/>
            <a:r>
              <a:rPr lang="es-MX" sz="1200" b="0" i="0">
                <a:solidFill>
                  <a:srgbClr val="444444"/>
                </a:solidFill>
                <a:latin typeface="+mn-lt"/>
                <a:cs typeface="Arial"/>
              </a:rPr>
              <a:t>​</a:t>
            </a:r>
          </a:p>
          <a:p>
            <a:pPr algn="l" rtl="0" fontAlgn="base"/>
            <a:r>
              <a:rPr lang="es-MX" sz="1200" i="0" u="none" strike="noStrike">
                <a:solidFill>
                  <a:srgbClr val="000000"/>
                </a:solidFill>
                <a:latin typeface="+mn-lt"/>
                <a:cs typeface="Arial"/>
              </a:rPr>
              <a:t>Te dejaré la página web importante donde puedes comenzar tu inscripción o acceder a tu cuenta en</a:t>
            </a:r>
            <a:r>
              <a:rPr lang="es-MX" sz="1200" b="1" i="0" u="none" strike="noStrike">
                <a:solidFill>
                  <a:srgbClr val="000000"/>
                </a:solidFill>
                <a:latin typeface="+mn-lt"/>
                <a:cs typeface="Arial"/>
              </a:rPr>
              <a:t>nationwide.com/myretirement.</a:t>
            </a:r>
            <a:r>
              <a:rPr lang="es-MX" sz="1200" b="0" i="0" u="none" strike="noStrike">
                <a:solidFill>
                  <a:srgbClr val="000000"/>
                </a:solidFill>
                <a:latin typeface="+mn-lt"/>
                <a:cs typeface="Arial"/>
              </a:rPr>
              <a:t> Y el número telefónico es al que también puedes llamar para obtener ayuda con la inscripción o con cualquier pregunta que tengas.</a:t>
            </a:r>
          </a:p>
        </p:txBody>
      </p:sp>
    </p:spTree>
    <p:extLst>
      <p:ext uri="{BB962C8B-B14F-4D97-AF65-F5344CB8AC3E}">
        <p14:creationId xmlns:p14="http://schemas.microsoft.com/office/powerpoint/2010/main" val="3871874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6863"/>
            <a:ext cx="4800600" cy="2700337"/>
          </a:xfrm>
        </p:spPr>
      </p:sp>
      <p:sp>
        <p:nvSpPr>
          <p:cNvPr id="3" name="Notes Placeholder 2"/>
          <p:cNvSpPr>
            <a:spLocks noGrp="1"/>
          </p:cNvSpPr>
          <p:nvPr>
            <p:ph type="body" idx="1"/>
          </p:nvPr>
        </p:nvSpPr>
        <p:spPr>
          <a:xfrm>
            <a:off x="546100" y="3173985"/>
            <a:ext cx="5844540" cy="5405120"/>
          </a:xfrm>
          <a:prstGeom prst="rect">
            <a:avLst/>
          </a:prstGeom>
        </p:spPr>
        <p:txBody>
          <a:bodyPr/>
          <a:lstStyle/>
          <a:p>
            <a:pPr algn="l" rtl="0" fontAlgn="base"/>
            <a:r>
              <a:rPr lang="es-MX" sz="1200" b="0" i="0" u="none" strike="noStrike" dirty="0">
                <a:solidFill>
                  <a:srgbClr val="000000"/>
                </a:solidFill>
                <a:latin typeface="+mn-lt"/>
              </a:rPr>
              <a:t>&lt;OPCIONAL –  Aplicable solamente para participantes en SS&amp;C del sector de mercados emergentes&gt;</a:t>
            </a:r>
            <a:r>
              <a:rPr lang="es-MX" sz="1200" b="0" i="0" dirty="0">
                <a:latin typeface="+mn-lt"/>
              </a:rPr>
              <a:t> ​</a:t>
            </a:r>
          </a:p>
          <a:p>
            <a:pPr algn="l" rtl="0" fontAlgn="base"/>
            <a:r>
              <a:rPr lang="es-MX" sz="1200" b="0" i="0" dirty="0">
                <a:solidFill>
                  <a:srgbClr val="444444"/>
                </a:solidFill>
                <a:latin typeface="+mn-lt"/>
              </a:rPr>
              <a:t>​</a:t>
            </a:r>
          </a:p>
          <a:p>
            <a:pPr algn="l" rtl="0" fontAlgn="base"/>
            <a:r>
              <a:rPr lang="es-MX" sz="1200" b="0" i="0" u="none" strike="noStrike" dirty="0">
                <a:solidFill>
                  <a:srgbClr val="000000"/>
                </a:solidFill>
                <a:latin typeface="+mn-lt"/>
              </a:rPr>
              <a:t>Gracias por tu tiempo hoy.</a:t>
            </a:r>
            <a:r>
              <a:rPr lang="es-MX" sz="1200" b="0" i="0" dirty="0">
                <a:latin typeface="+mn-lt"/>
              </a:rPr>
              <a:t> ​</a:t>
            </a:r>
          </a:p>
          <a:p>
            <a:pPr algn="l" rtl="0" fontAlgn="base"/>
            <a:r>
              <a:rPr lang="es-MX" sz="1200" b="0" i="0" dirty="0">
                <a:solidFill>
                  <a:srgbClr val="444444"/>
                </a:solidFill>
                <a:latin typeface="+mn-lt"/>
              </a:rPr>
              <a:t>​</a:t>
            </a:r>
          </a:p>
          <a:p>
            <a:pPr algn="l" rtl="0" fontAlgn="base"/>
            <a:r>
              <a:rPr lang="es-MX" sz="1200" i="0" u="none" strike="noStrike" dirty="0">
                <a:solidFill>
                  <a:srgbClr val="000000"/>
                </a:solidFill>
                <a:latin typeface="+mn-lt"/>
              </a:rPr>
              <a:t>Te dejaré la página web importante donde puedes comenzar tu inscripción o acceder a tu cuenta en</a:t>
            </a:r>
            <a:r>
              <a:rPr lang="es-MX" sz="1200" b="1" i="0" u="none" strike="noStrike" dirty="0">
                <a:solidFill>
                  <a:srgbClr val="000000"/>
                </a:solidFill>
                <a:latin typeface="+mn-lt"/>
              </a:rPr>
              <a:t>nationwide.com/REALtirement.</a:t>
            </a:r>
            <a:r>
              <a:rPr lang="es-MX" sz="1200" b="0" i="0" u="none" strike="noStrike" dirty="0">
                <a:solidFill>
                  <a:srgbClr val="000000"/>
                </a:solidFill>
                <a:latin typeface="+mn-lt"/>
              </a:rPr>
              <a:t> Y el número telefónico es al que también puedes llamar para obtener ayuda con la inscripción o con cualquier pregunta que tengas.</a:t>
            </a:r>
          </a:p>
        </p:txBody>
      </p:sp>
    </p:spTree>
    <p:extLst>
      <p:ext uri="{BB962C8B-B14F-4D97-AF65-F5344CB8AC3E}">
        <p14:creationId xmlns:p14="http://schemas.microsoft.com/office/powerpoint/2010/main" val="212516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3688"/>
            <a:ext cx="4800600" cy="2700337"/>
          </a:xfrm>
        </p:spPr>
      </p:sp>
      <p:sp>
        <p:nvSpPr>
          <p:cNvPr id="3" name="Notes Placeholder 2"/>
          <p:cNvSpPr>
            <a:spLocks noGrp="1"/>
          </p:cNvSpPr>
          <p:nvPr>
            <p:ph type="body" idx="1"/>
          </p:nvPr>
        </p:nvSpPr>
        <p:spPr>
          <a:xfrm>
            <a:off x="314960" y="3158172"/>
            <a:ext cx="6207759" cy="5600700"/>
          </a:xfrm>
          <a:prstGeom prst="rect">
            <a:avLst/>
          </a:prstGeom>
        </p:spPr>
        <p:txBody>
          <a:bodyPr/>
          <a:lstStyle/>
          <a:p>
            <a:pPr algn="l" rtl="0" fontAlgn="base"/>
            <a:r>
              <a:rPr lang="es-MX" sz="1200" b="0" i="0" u="none" strike="noStrike" dirty="0">
                <a:solidFill>
                  <a:srgbClr val="000000"/>
                </a:solidFill>
                <a:latin typeface="+mn-lt"/>
              </a:rPr>
              <a:t>&lt;PÁGINA OPCIONAL – Puede eliminarse si no se necesita&gt;</a:t>
            </a:r>
          </a:p>
          <a:p>
            <a:pPr algn="l" rtl="0" fontAlgn="base"/>
            <a:r>
              <a:rPr lang="es-MX" sz="1200" b="0" i="0" dirty="0">
                <a:solidFill>
                  <a:srgbClr val="444444"/>
                </a:solidFill>
                <a:latin typeface="+mn-lt"/>
              </a:rPr>
              <a:t>​</a:t>
            </a:r>
          </a:p>
          <a:p>
            <a:pPr algn="l" rtl="0" fontAlgn="base"/>
            <a:r>
              <a:rPr lang="es-MX" sz="1200" b="0" i="0" u="none" strike="noStrike" dirty="0">
                <a:solidFill>
                  <a:srgbClr val="000000"/>
                </a:solidFill>
                <a:latin typeface="+mn-lt"/>
              </a:rPr>
              <a:t>Mi nombre es [NOMBRE] y soy [CARGO] en Nationwide. Nationwide es el depositario de registros para el plan de retiro patrocinado por tu empleador. </a:t>
            </a:r>
            <a:r>
              <a:rPr lang="es-MX" sz="1200" b="0" i="0" dirty="0">
                <a:solidFill>
                  <a:srgbClr val="444444"/>
                </a:solidFill>
                <a:latin typeface="+mn-lt"/>
              </a:rPr>
              <a:t>​</a:t>
            </a:r>
          </a:p>
          <a:p>
            <a:pPr algn="l" rtl="0" fontAlgn="base"/>
            <a:r>
              <a:rPr lang="es-MX" sz="1200" b="0" i="0" dirty="0">
                <a:solidFill>
                  <a:srgbClr val="444444"/>
                </a:solidFill>
                <a:latin typeface="+mn-lt"/>
              </a:rPr>
              <a:t>​</a:t>
            </a:r>
          </a:p>
          <a:p>
            <a:pPr algn="l" rtl="0" fontAlgn="base"/>
            <a:r>
              <a:rPr lang="es-MX" sz="1200" b="0" i="0" u="none" strike="noStrike" dirty="0">
                <a:solidFill>
                  <a:srgbClr val="000000"/>
                </a:solidFill>
                <a:latin typeface="+mn-lt"/>
              </a:rPr>
              <a:t>Hemos crecido de una compañía mutua de seguros de automóviles pequeña a una de las compañías de seguros y servicios financieros más grandes del mundo. Nuestra misión nunca fue más clara: proteger a personas, negocios y sus futuros con cuidado extraordinario. Y por ese motivo estamos aquí hoy.</a:t>
            </a:r>
            <a:r>
              <a:rPr lang="es-MX" sz="1200" b="0" i="0" dirty="0">
                <a:latin typeface="+mn-lt"/>
              </a:rPr>
              <a:t> ​</a:t>
            </a:r>
          </a:p>
        </p:txBody>
      </p:sp>
    </p:spTree>
    <p:extLst>
      <p:ext uri="{BB962C8B-B14F-4D97-AF65-F5344CB8AC3E}">
        <p14:creationId xmlns:p14="http://schemas.microsoft.com/office/powerpoint/2010/main" val="231901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8700" y="290513"/>
            <a:ext cx="4800600" cy="2700337"/>
          </a:xfrm>
        </p:spPr>
      </p:sp>
      <p:sp>
        <p:nvSpPr>
          <p:cNvPr id="3" name="Notes Placeholder 2"/>
          <p:cNvSpPr>
            <a:spLocks noGrp="1"/>
          </p:cNvSpPr>
          <p:nvPr>
            <p:ph type="body" idx="1"/>
          </p:nvPr>
        </p:nvSpPr>
        <p:spPr>
          <a:xfrm>
            <a:off x="294640" y="3152103"/>
            <a:ext cx="6197600" cy="5652833"/>
          </a:xfrm>
        </p:spPr>
        <p:txBody>
          <a:bodyPr/>
          <a:lstStyle/>
          <a:p>
            <a:pPr algn="l" rtl="0" fontAlgn="base"/>
            <a:r>
              <a:rPr lang="es-MX" sz="1200" b="0" i="0" u="none" strike="noStrike">
                <a:solidFill>
                  <a:srgbClr val="000000"/>
                </a:solidFill>
                <a:latin typeface="+mn-lt"/>
              </a:rPr>
              <a:t>&lt;PÁGINA OPCIONAL – Puede eliminarse si no se necesita&gt;</a:t>
            </a:r>
          </a:p>
          <a:p>
            <a:pPr algn="l" rtl="0" fontAlgn="base"/>
            <a:r>
              <a:rPr lang="es-MX" sz="1200" b="0" i="0">
                <a:solidFill>
                  <a:srgbClr val="444444"/>
                </a:solidFill>
                <a:latin typeface="+mn-lt"/>
              </a:rPr>
              <a:t>​</a:t>
            </a:r>
          </a:p>
          <a:p>
            <a:pPr algn="l" rtl="0" fontAlgn="base"/>
            <a:r>
              <a:rPr lang="es-MX" sz="1200" b="0" i="0" u="none" strike="noStrike">
                <a:solidFill>
                  <a:srgbClr val="000000"/>
                </a:solidFill>
                <a:latin typeface="+mn-lt"/>
              </a:rPr>
              <a:t>Mi nombre es [NOMBRE] y soy [CARGO] en [COMPAÑÍA&gt;. </a:t>
            </a:r>
            <a:r>
              <a:rPr lang="es-MX" sz="1200" b="0" i="0">
                <a:solidFill>
                  <a:srgbClr val="444444"/>
                </a:solidFill>
                <a:latin typeface="+mn-lt"/>
              </a:rPr>
              <a:t>​</a:t>
            </a:r>
          </a:p>
          <a:p>
            <a:pPr algn="l" rtl="0" fontAlgn="base"/>
            <a:r>
              <a:rPr lang="es-MX" sz="1200" b="0" i="0">
                <a:solidFill>
                  <a:srgbClr val="444444"/>
                </a:solidFill>
                <a:latin typeface="+mn-lt"/>
              </a:rPr>
              <a:t>​</a:t>
            </a:r>
          </a:p>
          <a:p>
            <a:pPr algn="l" rtl="0" fontAlgn="base"/>
            <a:r>
              <a:rPr lang="es-MX" sz="1200" b="0" i="0" u="none" strike="noStrike">
                <a:solidFill>
                  <a:srgbClr val="000000"/>
                </a:solidFill>
                <a:latin typeface="+mn-lt"/>
              </a:rPr>
              <a:t>&lt; Preséntese&gt;</a:t>
            </a:r>
            <a:r>
              <a:rPr lang="es-MX" sz="1200" b="0" i="0">
                <a:latin typeface="+mn-lt"/>
              </a:rPr>
              <a:t> ​</a:t>
            </a:r>
          </a:p>
        </p:txBody>
      </p:sp>
    </p:spTree>
    <p:extLst>
      <p:ext uri="{BB962C8B-B14F-4D97-AF65-F5344CB8AC3E}">
        <p14:creationId xmlns:p14="http://schemas.microsoft.com/office/powerpoint/2010/main" val="328996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t>[Lea la diapositiva]</a:t>
            </a:r>
          </a:p>
        </p:txBody>
      </p:sp>
      <p:sp>
        <p:nvSpPr>
          <p:cNvPr id="4" name="Slide Number Placeholder 3"/>
          <p:cNvSpPr>
            <a:spLocks noGrp="1"/>
          </p:cNvSpPr>
          <p:nvPr>
            <p:ph type="sldNum" sz="quarter" idx="5"/>
          </p:nvPr>
        </p:nvSpPr>
        <p:spPr/>
        <p:txBody>
          <a:bodyPr/>
          <a:lstStyle/>
          <a:p>
            <a:fld id="{C4017EC0-A253-4597-A6B1-1C01674A0538}" type="slidenum">
              <a:rPr lang="en-US" smtClean="0"/>
              <a:t>6</a:t>
            </a:fld>
            <a:endParaRPr lang="en-US"/>
          </a:p>
        </p:txBody>
      </p:sp>
    </p:spTree>
    <p:extLst>
      <p:ext uri="{BB962C8B-B14F-4D97-AF65-F5344CB8AC3E}">
        <p14:creationId xmlns:p14="http://schemas.microsoft.com/office/powerpoint/2010/main" val="301337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mn-lt"/>
              </a:rPr>
              <a:t>Como pueden ver en los números, las mujeres tienen actualmente más control financiero que nunca antes. Las mujeres están creciendo en  ganancias  e influencia financiera en comparación con las generaciones  anteriores de mujeres. </a:t>
            </a:r>
          </a:p>
          <a:p>
            <a:endParaRPr lang="en-US" sz="1200" dirty="0">
              <a:latin typeface="+mn-lt"/>
            </a:endParaRPr>
          </a:p>
          <a:p>
            <a:r>
              <a:rPr lang="es-MX" sz="1200" dirty="0">
                <a:latin typeface="+mn-lt"/>
              </a:rPr>
              <a:t>Los números hablan por sí solos: </a:t>
            </a:r>
          </a:p>
          <a:p>
            <a:pPr marL="171450" indent="-171450">
              <a:buFont typeface="Arial" panose="020B0604020202020204" pitchFamily="34" charset="0"/>
              <a:buChar char="•"/>
            </a:pPr>
            <a:r>
              <a:rPr lang="es-MX" sz="1200" dirty="0">
                <a:latin typeface="+mn-lt"/>
              </a:rPr>
              <a:t>47% de las mujeres ganan tanto o más que sus parejas</a:t>
            </a:r>
          </a:p>
          <a:p>
            <a:pPr marL="171450" indent="-171450">
              <a:buFont typeface="Arial" panose="020B0604020202020204" pitchFamily="34" charset="0"/>
              <a:buChar char="•"/>
            </a:pPr>
            <a:r>
              <a:rPr lang="es-MX" sz="1200" dirty="0">
                <a:latin typeface="+mn-lt"/>
              </a:rPr>
              <a:t>Las mujeres son propietarias mayoritarias de más de 13 millones de negocios</a:t>
            </a:r>
          </a:p>
          <a:p>
            <a:pPr marL="171450" indent="-171450">
              <a:buFont typeface="Arial" panose="020B0604020202020204" pitchFamily="34" charset="0"/>
              <a:buChar char="•"/>
            </a:pPr>
            <a:r>
              <a:rPr lang="es-MX" sz="1200" dirty="0">
                <a:latin typeface="+mn-lt"/>
              </a:rPr>
              <a:t>Actualmente controlan casi $11 billones en los EE. UU., y se prevé que ese número llegue a cerca de $30 billones para 2030. </a:t>
            </a:r>
          </a:p>
          <a:p>
            <a:endParaRPr lang="en-US" sz="1200" dirty="0">
              <a:latin typeface="+mn-lt"/>
            </a:endParaRPr>
          </a:p>
          <a:p>
            <a:r>
              <a:rPr lang="es-MX" sz="1200" dirty="0">
                <a:latin typeface="+mn-lt"/>
              </a:rPr>
              <a:t>Esto muestra un enorme progreso, lo cual son excelentes noticias.</a:t>
            </a:r>
          </a:p>
          <a:p>
            <a:endParaRPr lang="en-US" sz="1200" dirty="0">
              <a:latin typeface="+mn-lt"/>
            </a:endParaRPr>
          </a:p>
          <a:p>
            <a:r>
              <a:rPr lang="es-MX" sz="1200" dirty="0">
                <a:latin typeface="+mn-lt"/>
              </a:rPr>
              <a:t>Fuentes: </a:t>
            </a:r>
          </a:p>
          <a:p>
            <a:endParaRPr lang="en-US" sz="1200" baseline="30000" dirty="0">
              <a:latin typeface="+mn-lt"/>
            </a:endParaRPr>
          </a:p>
          <a:p>
            <a:r>
              <a:rPr lang="es-MX" sz="1200" baseline="30000" dirty="0">
                <a:latin typeface="+mn-lt"/>
              </a:rPr>
              <a:t>1</a:t>
            </a:r>
            <a:r>
              <a:rPr lang="es-MX" sz="1200" dirty="0">
                <a:latin typeface="+mn-lt"/>
              </a:rPr>
              <a:t> “Breadwinners survey,” TD Ameritrade (marzo de 2020). </a:t>
            </a:r>
          </a:p>
          <a:p>
            <a:r>
              <a:rPr lang="es-MX" sz="1200" baseline="30000" dirty="0">
                <a:latin typeface="+mn-lt"/>
              </a:rPr>
              <a:t>2</a:t>
            </a:r>
            <a:r>
              <a:rPr lang="es-MX" sz="1200" dirty="0">
                <a:latin typeface="+mn-lt"/>
              </a:rPr>
              <a:t> “2019 State of Women-Owned Business Report,” American Express. </a:t>
            </a:r>
          </a:p>
          <a:p>
            <a:r>
              <a:rPr lang="es-MX" sz="1200" baseline="30000" dirty="0">
                <a:latin typeface="+mn-lt"/>
              </a:rPr>
              <a:t>3</a:t>
            </a:r>
            <a:r>
              <a:rPr lang="es-MX" sz="1200" dirty="0">
                <a:latin typeface="+mn-lt"/>
              </a:rPr>
              <a:t> “Women as the next wave of growth in US wealth management,” McKinsey &amp; Company (julio de 2020). </a:t>
            </a:r>
          </a:p>
          <a:p>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7</a:t>
            </a:fld>
            <a:endParaRPr lang="en-US"/>
          </a:p>
        </p:txBody>
      </p:sp>
    </p:spTree>
    <p:extLst>
      <p:ext uri="{BB962C8B-B14F-4D97-AF65-F5344CB8AC3E}">
        <p14:creationId xmlns:p14="http://schemas.microsoft.com/office/powerpoint/2010/main" val="347779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a:latin typeface="+mn-lt"/>
              </a:rPr>
              <a:t>Por otra parte, aunque las mujeres han avanzado mucho en sus finanzas, aún sienten menos confianza que los hombres acerca de alcanzar sus objetivos de retiro. Veamos algunas estadísticas: </a:t>
            </a:r>
          </a:p>
          <a:p>
            <a:endParaRPr lang="en-US" sz="1200" dirty="0">
              <a:latin typeface="+mn-lt"/>
            </a:endParaRPr>
          </a:p>
          <a:p>
            <a:pPr marL="171450" indent="-171450">
              <a:buFont typeface="Arial" panose="020B0604020202020204" pitchFamily="34" charset="0"/>
              <a:buChar char="•"/>
            </a:pPr>
            <a:r>
              <a:rPr lang="es-MX" sz="1200">
                <a:latin typeface="+mn-lt"/>
              </a:rPr>
              <a:t>Solo el 39% de las mujeres confían en que tendrán suficientes recursos para durar 25 años en retiro vs 54% de los hombres</a:t>
            </a:r>
          </a:p>
          <a:p>
            <a:pPr marL="171450" indent="-171450">
              <a:buFont typeface="Arial" panose="020B0604020202020204" pitchFamily="34" charset="0"/>
              <a:buChar char="•"/>
            </a:pPr>
            <a:r>
              <a:rPr lang="es-MX" sz="1200">
                <a:latin typeface="+mn-lt"/>
              </a:rPr>
              <a:t>Casi la mitad de las mujeres dicen que están atrasadas en ahorrar para el retiro vs 35%  de los hombres</a:t>
            </a:r>
          </a:p>
          <a:p>
            <a:pPr marL="171450" indent="-171450">
              <a:buFont typeface="Arial" panose="020B0604020202020204" pitchFamily="34" charset="0"/>
              <a:buChar char="•"/>
            </a:pPr>
            <a:r>
              <a:rPr lang="es-MX" sz="1200">
                <a:latin typeface="+mn-lt"/>
              </a:rPr>
              <a:t>Más mujeres que hombres se sienten agobiadas con los gastos mensuales mientras intentan ahorrar para el retiro</a:t>
            </a:r>
          </a:p>
          <a:p>
            <a:endParaRPr lang="en-US" sz="1200" dirty="0">
              <a:latin typeface="+mn-lt"/>
            </a:endParaRPr>
          </a:p>
          <a:p>
            <a:r>
              <a:rPr lang="es-MX" sz="1200">
                <a:latin typeface="+mn-lt"/>
              </a:rPr>
              <a:t>Factores recientes como la volatilidad del mercado, la inflación y las preocupaciones acerca de la recesión también se han sumado a la incertidumbre de las mujeres acerca del futuro.</a:t>
            </a:r>
            <a:r>
              <a:rPr lang="es-MX" sz="1200" baseline="30000">
                <a:latin typeface="+mn-lt"/>
              </a:rPr>
              <a:t>3 </a:t>
            </a:r>
          </a:p>
          <a:p>
            <a:endParaRPr lang="en-US" sz="1200" dirty="0">
              <a:latin typeface="+mn-lt"/>
            </a:endParaRPr>
          </a:p>
          <a:p>
            <a:r>
              <a:rPr lang="es-MX" sz="1200">
                <a:latin typeface="+mn-lt"/>
              </a:rPr>
              <a:t>Fuentes: </a:t>
            </a:r>
          </a:p>
          <a:p>
            <a:r>
              <a:rPr lang="es-MX" sz="1200" baseline="30000">
                <a:latin typeface="+mn-lt"/>
              </a:rPr>
              <a:t>1</a:t>
            </a:r>
            <a:r>
              <a:rPr lang="es-MX" sz="1200">
                <a:latin typeface="+mn-lt"/>
              </a:rPr>
              <a:t> “100 Must-Know Statistics About Women and Retirement,” Morningstar, morningstar.com/articles/968993/100-must-know-statistics-about-women-and-retirement (3 de marzo de 2021). </a:t>
            </a:r>
            <a:br>
              <a:rPr lang="es-MX" sz="1200">
                <a:latin typeface="+mn-lt"/>
              </a:rPr>
            </a:br>
            <a:endParaRPr lang="es-MX" sz="1200">
              <a:latin typeface="+mn-lt"/>
            </a:endParaRPr>
          </a:p>
          <a:p>
            <a:r>
              <a:rPr lang="es-MX" sz="1200" baseline="30000">
                <a:latin typeface="+mn-lt"/>
              </a:rPr>
              <a:t>2 “</a:t>
            </a:r>
            <a:r>
              <a:rPr lang="es-MX" sz="1200">
                <a:latin typeface="+mn-lt"/>
              </a:rPr>
              <a:t>Women and Retirement: Navigating the Financial Vortex,” Gold Sachs Asset Management Insights, gsam.com/content/gsam/global/en/market-insights/gsam-insights/2022/women-retirement.html#section-none (7 de diciembre de 2022).</a:t>
            </a:r>
          </a:p>
          <a:p>
            <a:endParaRPr lang="en-US" sz="1200" dirty="0">
              <a:latin typeface="+mn-lt"/>
            </a:endParaRPr>
          </a:p>
          <a:p>
            <a:r>
              <a:rPr lang="es-MX" sz="1200" baseline="30000">
                <a:latin typeface="+mn-lt"/>
              </a:rPr>
              <a:t>3 </a:t>
            </a:r>
            <a:r>
              <a:rPr lang="es-MX" sz="1200">
                <a:latin typeface="+mn-lt"/>
              </a:rPr>
              <a:t>“$30,000 trillion by 2030: Supporting the growing needs of women investors,” Nationwide Advisor Blog, blog.nationwidefinancial.com/client-outcomes/retirement-income-planning/30-trillion-by-2030-supporting-the-growing-needs-of-women-investors/ (6 de marzo de 2023). </a:t>
            </a:r>
          </a:p>
          <a:p>
            <a:endParaRPr lang="en-US" sz="1200" dirty="0">
              <a:latin typeface="+mn-lt"/>
            </a:endParaRPr>
          </a:p>
        </p:txBody>
      </p:sp>
      <p:sp>
        <p:nvSpPr>
          <p:cNvPr id="4" name="Slide Number Placeholder 3"/>
          <p:cNvSpPr>
            <a:spLocks noGrp="1"/>
          </p:cNvSpPr>
          <p:nvPr>
            <p:ph type="sldNum" sz="quarter" idx="5"/>
          </p:nvPr>
        </p:nvSpPr>
        <p:spPr/>
        <p:txBody>
          <a:bodyPr/>
          <a:lstStyle/>
          <a:p>
            <a:fld id="{C4017EC0-A253-4597-A6B1-1C01674A0538}" type="slidenum">
              <a:rPr lang="en-US" smtClean="0"/>
              <a:t>8</a:t>
            </a:fld>
            <a:endParaRPr lang="en-US"/>
          </a:p>
        </p:txBody>
      </p:sp>
    </p:spTree>
    <p:extLst>
      <p:ext uri="{BB962C8B-B14F-4D97-AF65-F5344CB8AC3E}">
        <p14:creationId xmlns:p14="http://schemas.microsoft.com/office/powerpoint/2010/main" val="2670554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latin typeface="+mn-lt"/>
                <a:cs typeface="Arial" panose="020B0604020202020204" pitchFamily="34" charset="0"/>
              </a:rPr>
              <a:t>¿Qué causa esta diferencia? </a:t>
            </a:r>
          </a:p>
          <a:p>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Para empezar, las mujeres tienden a tener ganancias de por vida menores que los hombres; de hecho, las mujeres tienen aproximadamente ingresos de por vida 21% inferiores.</a:t>
            </a:r>
            <a:r>
              <a:rPr lang="es-MX" baseline="30000" dirty="0">
                <a:latin typeface="+mn-lt"/>
                <a:cs typeface="Arial" panose="020B0604020202020204" pitchFamily="34" charset="0"/>
              </a:rPr>
              <a:t>1</a:t>
            </a:r>
            <a:r>
              <a:rPr lang="es-MX" dirty="0">
                <a:latin typeface="+mn-lt"/>
                <a:cs typeface="Arial" panose="020B0604020202020204" pitchFamily="34" charset="0"/>
              </a:rPr>
              <a:t> Parte de esto se debe a la diferencia salarial, es decir, la diferencia de salarios entre las mujeres y los hombres que trabajan. Pero hay otros factores que afectan más a las mujeres que a los hombres.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Es más probable que las mujeres se ausenten de la fuerza laboral para proporcionar cuidados, ya sea para sus hijos u otros familiares. En promedio, las mujeres tienen 9 años menos de ingresos devengados que los hombres.</a:t>
            </a:r>
            <a:r>
              <a:rPr lang="es-MX" baseline="30000" dirty="0">
                <a:latin typeface="+mn-lt"/>
                <a:cs typeface="Arial" panose="020B0604020202020204" pitchFamily="34" charset="0"/>
              </a:rPr>
              <a:t>1  </a:t>
            </a:r>
            <a:r>
              <a:rPr lang="es-MX" dirty="0">
                <a:latin typeface="+mn-lt"/>
                <a:cs typeface="Arial" panose="020B0604020202020204" pitchFamily="34" charset="0"/>
              </a:rPr>
              <a:t>Puesto que las mujeres tienden a ganar menos, pueden tener menos dinero disponible para cubrir necesidades financieras comparables, tales como gastos del hogar y ahorros para el retiro. Y, puesto que las mujeres generalmente viven más tiempo, también pueden pasar más años en el retiro.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Todos estos factores pueden resultar en tener menos dinero para el retiro.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cs typeface="Arial" panose="020B0604020202020204" pitchFamily="34" charset="0"/>
              </a:rPr>
              <a:t>Ganar menos significa que las mujeres tienen, en general,  menos ahorros de retiro para cubrir las necesidades de su propio retiro.</a:t>
            </a:r>
          </a:p>
          <a:p>
            <a:pPr marL="171450" indent="-171450">
              <a:buFont typeface="Arial" panose="020B0604020202020204" pitchFamily="34" charset="0"/>
              <a:buChar char="•"/>
              <a:defRPr/>
            </a:pPr>
            <a:r>
              <a:rPr lang="es-MX" dirty="0">
                <a:latin typeface="+mn-lt"/>
                <a:cs typeface="Arial" panose="020B0604020202020204" pitchFamily="34" charset="0"/>
              </a:rPr>
              <a:t>Esto también puede resultar en menos beneficios de retiro mensuales del Seguro Social. Estos beneficios se basan en ganancias que son gravadas para pagar el Seguro Social. Así que cuanto menos gane alguien, es probable que sus beneficios del Seguro Social serán menores.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dirty="0">
                <a:latin typeface="+mn-lt"/>
                <a:cs typeface="Arial" panose="020B0604020202020204" pitchFamily="34" charset="0"/>
              </a:rPr>
              <a:t>Las mujeres pueden necesitar que sus ahorros duren más; esto significa que deben hacer que su menor cantidad de dólares dure durante un tiempo más largo.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&lt;&lt;Aunque algunas mujeres planifiquen trabajar más tiempo para cubrir sus necesidades, podrían no ser capaces de trabajar todo el tiempo que planifican hacerlo. Más del 60% de las mujeres se retiraron más temprano de lo que pensaban, y el 66% de ellas lo hicieron por motivos fuera de su control.</a:t>
            </a:r>
            <a:r>
              <a:rPr lang="es-MX" baseline="30000" dirty="0">
                <a:latin typeface="+mn-lt"/>
                <a:cs typeface="Arial" panose="020B0604020202020204" pitchFamily="34" charset="0"/>
              </a:rPr>
              <a:t>1&gt;&gt;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mn-lt"/>
                <a:cs typeface="Arial" panose="020B0604020202020204" pitchFamily="34" charset="0"/>
              </a:rPr>
              <a:t>Fuente: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aseline="30000" dirty="0">
                <a:latin typeface="+mn-lt"/>
                <a:cs typeface="Arial" panose="020B0604020202020204" pitchFamily="34" charset="0"/>
              </a:rPr>
              <a:t>1 “</a:t>
            </a:r>
            <a:r>
              <a:rPr lang="es-MX" dirty="0">
                <a:latin typeface="+mn-lt"/>
                <a:cs typeface="Arial" panose="020B0604020202020204" pitchFamily="34" charset="0"/>
              </a:rPr>
              <a:t>Women and Retirement: Navigating the Financial Vortex,” Gold Sachs Asset Management Insights, gsam.com/content/gsam/global/en/market-insights/gsam-insights/2022/women-retirement.html#section-none (7 de diciembre de 2022).</a:t>
            </a:r>
          </a:p>
        </p:txBody>
      </p:sp>
      <p:sp>
        <p:nvSpPr>
          <p:cNvPr id="4" name="Slide Number Placeholder 3"/>
          <p:cNvSpPr>
            <a:spLocks noGrp="1"/>
          </p:cNvSpPr>
          <p:nvPr>
            <p:ph type="sldNum" sz="quarter" idx="5"/>
          </p:nvPr>
        </p:nvSpPr>
        <p:spPr/>
        <p:txBody>
          <a:bodyPr/>
          <a:lstStyle/>
          <a:p>
            <a:fld id="{C4017EC0-A253-4597-A6B1-1C01674A0538}" type="slidenum">
              <a:rPr lang="en-US" smtClean="0"/>
              <a:t>9</a:t>
            </a:fld>
            <a:endParaRPr lang="en-US"/>
          </a:p>
        </p:txBody>
      </p:sp>
    </p:spTree>
    <p:extLst>
      <p:ext uri="{BB962C8B-B14F-4D97-AF65-F5344CB8AC3E}">
        <p14:creationId xmlns:p14="http://schemas.microsoft.com/office/powerpoint/2010/main" val="2897946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0D255-C604-3522-8F09-5F7301821F93}"/>
              </a:ext>
            </a:extLst>
          </p:cNvPr>
          <p:cNvSpPr/>
          <p:nvPr userDrawn="1"/>
        </p:nvSpPr>
        <p:spPr>
          <a:xfrm>
            <a:off x="0" y="0"/>
            <a:ext cx="12192000" cy="68580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Nationwide is on your side">
            <a:extLst>
              <a:ext uri="{FF2B5EF4-FFF2-40B4-BE49-F238E27FC236}">
                <a16:creationId xmlns:a16="http://schemas.microsoft.com/office/drawing/2014/main" id="{B4D6428B-7DC7-9E48-B805-6630544F2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125" y="5217381"/>
            <a:ext cx="1188720" cy="1328569"/>
          </a:xfrm>
          <a:prstGeom prst="rect">
            <a:avLst/>
          </a:prstGeom>
        </p:spPr>
      </p:pic>
      <p:sp>
        <p:nvSpPr>
          <p:cNvPr id="2" name="Title 1">
            <a:extLst>
              <a:ext uri="{FF2B5EF4-FFF2-40B4-BE49-F238E27FC236}">
                <a16:creationId xmlns:a16="http://schemas.microsoft.com/office/drawing/2014/main" id="{9906227A-07A7-4141-BC11-38E8B2B1A0AB}"/>
              </a:ext>
            </a:extLst>
          </p:cNvPr>
          <p:cNvSpPr>
            <a:spLocks noGrp="1"/>
          </p:cNvSpPr>
          <p:nvPr>
            <p:ph type="ctrTitle"/>
          </p:nvPr>
        </p:nvSpPr>
        <p:spPr>
          <a:xfrm>
            <a:off x="607125" y="735841"/>
            <a:ext cx="5700685" cy="2888091"/>
          </a:xfrm>
        </p:spPr>
        <p:txBody>
          <a:bodyPr lIns="0" rIns="0" anchor="b">
            <a:normAutofit/>
          </a:bodyPr>
          <a:lstStyle>
            <a:lvl1pPr algn="l">
              <a:defRPr sz="6000" b="1">
                <a:solidFill>
                  <a:schemeClr val="bg1"/>
                </a:solidFill>
                <a:latin typeface="Georgia" panose="02040502050405020303" pitchFamily="18" charset="0"/>
              </a:defRPr>
            </a:lvl1pPr>
          </a:lstStyle>
          <a:p>
            <a:r>
              <a:rPr lang="en-US"/>
              <a:t>Click to edit Master title style</a:t>
            </a:r>
          </a:p>
        </p:txBody>
      </p:sp>
      <p:sp>
        <p:nvSpPr>
          <p:cNvPr id="4" name="Content Placeholder 2">
            <a:extLst>
              <a:ext uri="{FF2B5EF4-FFF2-40B4-BE49-F238E27FC236}">
                <a16:creationId xmlns:a16="http://schemas.microsoft.com/office/drawing/2014/main" id="{B5C11DAB-F3F2-EFA3-319F-9A0B0C431A69}"/>
              </a:ext>
            </a:extLst>
          </p:cNvPr>
          <p:cNvSpPr>
            <a:spLocks noGrp="1"/>
          </p:cNvSpPr>
          <p:nvPr>
            <p:ph idx="1"/>
          </p:nvPr>
        </p:nvSpPr>
        <p:spPr>
          <a:xfrm>
            <a:off x="6520491" y="0"/>
            <a:ext cx="5671509" cy="6857998"/>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D2E97F58-B762-FB20-8002-3BEF9460FA5C}"/>
              </a:ext>
            </a:extLst>
          </p:cNvPr>
          <p:cNvSpPr>
            <a:spLocks noGrp="1"/>
          </p:cNvSpPr>
          <p:nvPr>
            <p:ph type="body" sz="quarter" idx="10"/>
          </p:nvPr>
        </p:nvSpPr>
        <p:spPr>
          <a:xfrm>
            <a:off x="606453" y="3914822"/>
            <a:ext cx="5700685" cy="1006475"/>
          </a:xfrm>
        </p:spPr>
        <p:txBody>
          <a:bodyPr/>
          <a:lstStyle>
            <a:lvl1pPr marL="0" indent="0">
              <a:buNone/>
              <a:defRPr>
                <a:solidFill>
                  <a:srgbClr val="6ECFB2"/>
                </a:solidFill>
                <a:latin typeface="Arial" panose="020B0604020202020204" pitchFamily="34" charset="0"/>
                <a:cs typeface="Arial" panose="020B0604020202020204" pitchFamily="34" charset="0"/>
              </a:defRPr>
            </a:lvl1pPr>
            <a:lvl2pPr marL="457200" indent="0">
              <a:buNone/>
              <a:defRPr>
                <a:solidFill>
                  <a:srgbClr val="6ECFB2"/>
                </a:solidFill>
                <a:latin typeface="Arial" panose="020B0604020202020204" pitchFamily="34" charset="0"/>
                <a:cs typeface="Arial" panose="020B0604020202020204" pitchFamily="34" charset="0"/>
              </a:defRPr>
            </a:lvl2pPr>
            <a:lvl3pPr marL="914400" indent="0">
              <a:buNone/>
              <a:defRPr>
                <a:solidFill>
                  <a:srgbClr val="6ECFB2"/>
                </a:solidFill>
                <a:latin typeface="Arial" panose="020B0604020202020204" pitchFamily="34" charset="0"/>
                <a:cs typeface="Arial" panose="020B0604020202020204" pitchFamily="34" charset="0"/>
              </a:defRPr>
            </a:lvl3pPr>
            <a:lvl4pPr marL="1371600" indent="0">
              <a:buNone/>
              <a:defRPr>
                <a:solidFill>
                  <a:srgbClr val="6ECFB2"/>
                </a:solidFill>
                <a:latin typeface="Arial" panose="020B0604020202020204" pitchFamily="34" charset="0"/>
                <a:cs typeface="Arial" panose="020B0604020202020204" pitchFamily="34" charset="0"/>
              </a:defRPr>
            </a:lvl4pPr>
            <a:lvl5pPr marL="1828800" indent="0">
              <a:buNone/>
              <a:defRPr>
                <a:solidFill>
                  <a:srgbClr val="6ECFB2"/>
                </a:solidFill>
                <a:latin typeface="Arial" panose="020B0604020202020204" pitchFamily="34" charset="0"/>
                <a:cs typeface="Arial" panose="020B0604020202020204" pitchFamily="34" charset="0"/>
              </a:defRPr>
            </a:lvl5pPr>
          </a:lstStyle>
          <a:p>
            <a:pPr lvl="0"/>
            <a:r>
              <a:rPr lang="en-US"/>
              <a:t>Click to edit Master text style</a:t>
            </a:r>
          </a:p>
        </p:txBody>
      </p:sp>
      <p:sp>
        <p:nvSpPr>
          <p:cNvPr id="13" name="Right Triangle 12">
            <a:extLst>
              <a:ext uri="{FF2B5EF4-FFF2-40B4-BE49-F238E27FC236}">
                <a16:creationId xmlns:a16="http://schemas.microsoft.com/office/drawing/2014/main" id="{9F2A3C85-EDBA-FF9D-ECC8-687D1D91FF4D}"/>
              </a:ext>
            </a:extLst>
          </p:cNvPr>
          <p:cNvSpPr/>
          <p:nvPr userDrawn="1"/>
        </p:nvSpPr>
        <p:spPr>
          <a:xfrm rot="10800000">
            <a:off x="5424515" y="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62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7042476-7333-2AE4-7C45-0A72C3E46D6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E2E45118-42EF-7C61-01E4-6A7635EBE993}"/>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DE18238E-F912-89EF-10FD-4FC1D14A4AB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4335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62CA0F5-0E5D-1B36-D5A9-E87C4230401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684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440091"/>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338467"/>
            <a:ext cx="9199178" cy="4054554"/>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D31F07E-7231-2792-4E6E-75741207013A}"/>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645416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BA0F2C-27A1-05A4-36D9-7D179EE4D89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167" t="102" r="15428" b="102"/>
          <a:stretch/>
        </p:blipFill>
        <p:spPr>
          <a:xfrm>
            <a:off x="7490012" y="235565"/>
            <a:ext cx="4464484" cy="6400799"/>
          </a:xfrm>
          <a:prstGeom prst="rect">
            <a:avLst/>
          </a:prstGeom>
        </p:spPr>
      </p:pic>
      <p:sp>
        <p:nvSpPr>
          <p:cNvPr id="7" name="Rectangle 6">
            <a:extLst>
              <a:ext uri="{FF2B5EF4-FFF2-40B4-BE49-F238E27FC236}">
                <a16:creationId xmlns:a16="http://schemas.microsoft.com/office/drawing/2014/main" id="{56E96CFF-D9AB-6C88-C73F-54ABA42C8D47}"/>
              </a:ext>
            </a:extLst>
          </p:cNvPr>
          <p:cNvSpPr/>
          <p:nvPr userDrawn="1"/>
        </p:nvSpPr>
        <p:spPr>
          <a:xfrm>
            <a:off x="237112" y="235565"/>
            <a:ext cx="7252900" cy="6400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9F3C9562-5992-E87C-62D7-ACB7A0371E3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3052535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015E41-910E-F740-8A98-7C302A8FF31B}"/>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82DB4C-FAA4-DF42-A321-5E67121886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t="18279" r="-7695"/>
          <a:stretch/>
        </p:blipFill>
        <p:spPr>
          <a:xfrm>
            <a:off x="237111" y="231569"/>
            <a:ext cx="7827389" cy="6404798"/>
          </a:xfrm>
          <a:prstGeom prst="rect">
            <a:avLst/>
          </a:prstGeom>
        </p:spPr>
      </p:pic>
      <p:sp>
        <p:nvSpPr>
          <p:cNvPr id="12" name="Right Triangle 11">
            <a:extLst>
              <a:ext uri="{FF2B5EF4-FFF2-40B4-BE49-F238E27FC236}">
                <a16:creationId xmlns:a16="http://schemas.microsoft.com/office/drawing/2014/main" id="{D17BD8A0-31BE-414F-B53E-FCBDD5C763D5}"/>
              </a:ext>
            </a:extLst>
          </p:cNvPr>
          <p:cNvSpPr/>
          <p:nvPr userDrawn="1"/>
        </p:nvSpPr>
        <p:spPr>
          <a:xfrm>
            <a:off x="237111" y="5569566"/>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a:normAutofit/>
          </a:bodyPr>
          <a:lstStyle>
            <a:lvl1pP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anchor="ct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E49C813-6960-C4E3-9BF5-8DB5B6FEC77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59181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22246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239512F4-B7BB-F816-E42E-E4B6A37FC76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01097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0695032-916D-9F49-A050-9ACCBBA3456F}"/>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8A7324E-A308-7048-9B48-FFF7744A6402}"/>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342158"/>
            <a:ext cx="9199178" cy="595493"/>
          </a:xfrm>
        </p:spPr>
        <p:txBody>
          <a:bodyPr lIns="0" rIns="0" anchor="t">
            <a:normAutofit/>
          </a:bodyPr>
          <a:lstStyle>
            <a:lvl1pPr algn="ctr">
              <a:defRPr sz="36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0" y="2159283"/>
            <a:ext cx="9199178" cy="4698717"/>
          </a:xfrm>
        </p:spPr>
        <p:txBody>
          <a:bodyPr lIns="0" r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ight Triangle 3">
            <a:extLst>
              <a:ext uri="{FF2B5EF4-FFF2-40B4-BE49-F238E27FC236}">
                <a16:creationId xmlns:a16="http://schemas.microsoft.com/office/drawing/2014/main" id="{268F726B-F586-DEEB-2133-56C93C6414B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FE2F0D9-22BE-882B-449F-1D4025F8105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468284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09E06E1E-8AF1-0173-9578-FE398DC38682}"/>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C9ED086E-6F60-17EB-0C91-D1CB40C403C9}"/>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CC24BC98-A9A4-5229-FD6E-D2199EF7956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5379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DF56565D-88DB-7D42-A294-FE24C2A9510B}"/>
              </a:ext>
              <a:ext uri="{C183D7F6-B498-43B3-948B-1728B52AA6E4}">
                <adec:decorative xmlns:adec="http://schemas.microsoft.com/office/drawing/2017/decorative" val="1"/>
              </a:ext>
            </a:extLst>
          </p:cNvPr>
          <p:cNvSpPr/>
          <p:nvPr userDrawn="1"/>
        </p:nvSpPr>
        <p:spPr>
          <a:xfrm rot="10800000">
            <a:off x="9935288" y="236342"/>
            <a:ext cx="2011680" cy="2011680"/>
          </a:xfrm>
          <a:prstGeom prst="rtTriangle">
            <a:avLst/>
          </a:prstGeom>
          <a:solidFill>
            <a:srgbClr val="6EC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rIns="91440">
            <a:normAutofit/>
          </a:bodyPr>
          <a:lstStyle>
            <a:lvl1pPr>
              <a:defRPr sz="35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rIns="9144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4654B06-448D-DFF1-DEE3-F7A01B7E6117}"/>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7DB16B4A-BE54-6E9F-C70D-2915A3512060}"/>
              </a:ext>
            </a:extLst>
          </p:cNvPr>
          <p:cNvSpPr>
            <a:spLocks noGrp="1"/>
          </p:cNvSpPr>
          <p:nvPr>
            <p:ph type="body" sz="quarter" idx="10" hasCustomPrompt="1"/>
          </p:nvPr>
        </p:nvSpPr>
        <p:spPr>
          <a:xfrm>
            <a:off x="838200" y="707010"/>
            <a:ext cx="4375150" cy="536575"/>
          </a:xfrm>
        </p:spPr>
        <p:txBody>
          <a:bodyPr lIns="0" rIns="9144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6E39DF03-9A6A-E03D-E63E-7764D1667A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84789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isclos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A685D2-81AB-7B4E-AC3E-902025F537EC}"/>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7B2F81E4-D8AC-1943-BF2F-D43656396F63}"/>
              </a:ext>
              <a:ext uri="{C183D7F6-B498-43B3-948B-1728B52AA6E4}">
                <adec:decorative xmlns:adec="http://schemas.microsoft.com/office/drawing/2017/decorative" val="1"/>
              </a:ext>
            </a:extLst>
          </p:cNvPr>
          <p:cNvSpPr/>
          <p:nvPr userDrawn="1"/>
        </p:nvSpPr>
        <p:spPr>
          <a:xfrm>
            <a:off x="237504" y="5559630"/>
            <a:ext cx="1069848"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1ECCD-DA3E-4CC7-BFDF-4255EBDBEE44}"/>
              </a:ext>
            </a:extLst>
          </p:cNvPr>
          <p:cNvSpPr>
            <a:spLocks noGrp="1"/>
          </p:cNvSpPr>
          <p:nvPr>
            <p:ph type="title"/>
          </p:nvPr>
        </p:nvSpPr>
        <p:spPr>
          <a:xfrm>
            <a:off x="886553" y="225631"/>
            <a:ext cx="4259317" cy="6400800"/>
          </a:xfrm>
        </p:spPr>
        <p:txBody>
          <a:bodyPr lIns="0" tIns="0" rIns="0" bIns="0">
            <a:no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C84EC941-8C53-9045-8CB6-2EF27A114AE3}"/>
              </a:ext>
            </a:extLst>
          </p:cNvPr>
          <p:cNvSpPr>
            <a:spLocks noGrp="1"/>
          </p:cNvSpPr>
          <p:nvPr>
            <p:ph type="subTitle" idx="1"/>
          </p:nvPr>
        </p:nvSpPr>
        <p:spPr>
          <a:xfrm>
            <a:off x="5794917" y="225631"/>
            <a:ext cx="4572000" cy="6400434"/>
          </a:xfrm>
        </p:spPr>
        <p:txBody>
          <a:bodyPr lIns="0" tIns="0" rIns="0" bIns="0"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a:extLst>
              <a:ext uri="{FF2B5EF4-FFF2-40B4-BE49-F238E27FC236}">
                <a16:creationId xmlns:a16="http://schemas.microsoft.com/office/drawing/2014/main" id="{CFA64434-C582-3048-F57B-0851B4B32C3D}"/>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70348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A8490A26-35EE-C6D4-F196-FB4E2C9EADB5}"/>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7F20BDE-12ED-0B6B-135B-C350F39F8B52}"/>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8" name="Slide Number Placeholder 5">
            <a:extLst>
              <a:ext uri="{FF2B5EF4-FFF2-40B4-BE49-F238E27FC236}">
                <a16:creationId xmlns:a16="http://schemas.microsoft.com/office/drawing/2014/main" id="{1D6958A7-BCD1-EF92-2C31-43D98A0A88B7}"/>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375979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x" userDrawn="1">
  <p:cSld name="tx">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00429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1492450" y="1584961"/>
            <a:ext cx="9199178" cy="610205"/>
          </a:xfrm>
        </p:spPr>
        <p:txBody>
          <a:bodyPr lIns="0" rIns="0" anchor="t">
            <a:normAutofit/>
          </a:bodyPr>
          <a:lstStyle>
            <a:lvl1pPr algn="ct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1492451" y="2468346"/>
            <a:ext cx="9199178" cy="3770787"/>
          </a:xfrm>
        </p:spPr>
        <p:txBody>
          <a:bodyPr lIns="0" rIns="0" anchor="t">
            <a:normAutofit/>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6EA2D5A-777F-2115-4784-8E9916F548E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4940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3821BA-9F2B-A144-9097-3C7E9D2BBCC0}"/>
              </a:ext>
              <a:ext uri="{C183D7F6-B498-43B3-948B-1728B52AA6E4}">
                <adec:decorative xmlns:adec="http://schemas.microsoft.com/office/drawing/2017/decorative" val="1"/>
              </a:ext>
            </a:extLst>
          </p:cNvPr>
          <p:cNvSpPr/>
          <p:nvPr userDrawn="1"/>
        </p:nvSpPr>
        <p:spPr>
          <a:xfrm>
            <a:off x="237504" y="235568"/>
            <a:ext cx="11709071" cy="64008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D17BD8A0-31BE-414F-B53E-FCBDD5C763D5}"/>
              </a:ext>
            </a:extLst>
          </p:cNvPr>
          <p:cNvSpPr/>
          <p:nvPr userDrawn="1"/>
        </p:nvSpPr>
        <p:spPr>
          <a:xfrm>
            <a:off x="237504" y="5569567"/>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7054717-A3FD-5FB4-B6D2-15A961BE0E2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005556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245424"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9897"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838200" y="2730320"/>
            <a:ext cx="4947198" cy="367293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199" y="1055073"/>
            <a:ext cx="4947197" cy="1675247"/>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6E3EE0C8-E6AC-64DD-BC4B-F4771F2C80C5}"/>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42866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larger dark blue bl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403273" y="225631"/>
            <a:ext cx="6530228"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5813825" y="448805"/>
            <a:ext cx="553997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9500041A-1C51-2A7C-556A-12142F3F66BF}"/>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913930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838200" y="448805"/>
            <a:ext cx="4374930" cy="5954452"/>
          </a:xfrm>
        </p:spPr>
        <p:txBody>
          <a:bodyPr lIns="0">
            <a:normAutofit/>
          </a:bodyPr>
          <a:lstStyle>
            <a:lvl1pPr>
              <a:defRPr sz="3200" b="1" i="0">
                <a:solidFill>
                  <a:srgbClr val="0047BB"/>
                </a:solidFill>
                <a:latin typeface="Georgia" panose="02040502050405020303" pitchFamily="18"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289415" y="448805"/>
            <a:ext cx="5064384" cy="5954452"/>
          </a:xfrm>
        </p:spPr>
        <p:txBody>
          <a:bodyPr lIns="0" anchor="ctr">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713094"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838200" y="707010"/>
            <a:ext cx="4375150" cy="536575"/>
          </a:xfrm>
        </p:spPr>
        <p:txBody>
          <a:bodyPr lIns="0">
            <a:normAutofit/>
          </a:bodyPr>
          <a:lstStyle>
            <a:lvl1pPr marL="0" indent="0">
              <a:lnSpc>
                <a:spcPct val="100000"/>
              </a:lnSpc>
              <a:buNone/>
              <a:defRPr sz="1400" b="1" i="0">
                <a:solidFill>
                  <a:srgbClr val="141A4D"/>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A5552C47-DA3C-57A7-3AF4-A53D05280100}"/>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23499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D55EADB0-9663-BEF8-59E2-0A64C03B121F}"/>
              </a:ext>
              <a:ext uri="{C183D7F6-B498-43B3-948B-1728B52AA6E4}">
                <adec:decorative xmlns:adec="http://schemas.microsoft.com/office/drawing/2017/decorative" val="1"/>
              </a:ext>
            </a:extLst>
          </p:cNvPr>
          <p:cNvCxnSpPr/>
          <p:nvPr userDrawn="1"/>
        </p:nvCxnSpPr>
        <p:spPr>
          <a:xfrm>
            <a:off x="6212373" y="707010"/>
            <a:ext cx="0" cy="536574"/>
          </a:xfrm>
          <a:prstGeom prst="line">
            <a:avLst/>
          </a:prstGeom>
          <a:ln w="25400">
            <a:solidFill>
              <a:srgbClr val="63C3B2"/>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24E5B5EF-F645-F2F9-899C-630001D44E0F}"/>
              </a:ext>
            </a:extLst>
          </p:cNvPr>
          <p:cNvSpPr>
            <a:spLocks noGrp="1"/>
          </p:cNvSpPr>
          <p:nvPr>
            <p:ph type="body" sz="quarter" idx="10" hasCustomPrompt="1"/>
          </p:nvPr>
        </p:nvSpPr>
        <p:spPr>
          <a:xfrm>
            <a:off x="6337479" y="707010"/>
            <a:ext cx="4375150" cy="536575"/>
          </a:xfrm>
        </p:spPr>
        <p:txBody>
          <a:bodyPr lIns="0">
            <a:normAutofit/>
          </a:bodyPr>
          <a:lstStyle>
            <a:lvl1pPr marL="0" indent="0">
              <a:lnSpc>
                <a:spcPct val="100000"/>
              </a:lnSpc>
              <a:buNone/>
              <a:defRPr sz="1400" b="1" i="0">
                <a:solidFill>
                  <a:schemeClr val="bg1"/>
                </a:solidFill>
                <a:latin typeface="Arial" panose="020B0604020202020204" pitchFamily="34" charset="0"/>
                <a:cs typeface="Arial" panose="020B0604020202020204" pitchFamily="34" charset="0"/>
              </a:defRPr>
            </a:lvl1pPr>
          </a:lstStyle>
          <a:p>
            <a:r>
              <a:rPr lang="en-US"/>
              <a:t>Click to edit Master section header title. </a:t>
            </a:r>
            <a:br>
              <a:rPr lang="en-US"/>
            </a:br>
            <a:r>
              <a:rPr lang="en-US"/>
              <a:t>Can wrap two lines.</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42044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CE2BF-A3DC-5E4B-9A86-D30068B962EE}"/>
              </a:ext>
              <a:ext uri="{C183D7F6-B498-43B3-948B-1728B52AA6E4}">
                <adec:decorative xmlns:adec="http://schemas.microsoft.com/office/drawing/2017/decorative" val="1"/>
              </a:ext>
            </a:extLst>
          </p:cNvPr>
          <p:cNvSpPr/>
          <p:nvPr userDrawn="1"/>
        </p:nvSpPr>
        <p:spPr>
          <a:xfrm>
            <a:off x="237505" y="225631"/>
            <a:ext cx="11709071" cy="6400800"/>
          </a:xfrm>
          <a:prstGeom prst="rect">
            <a:avLst/>
          </a:prstGeom>
          <a:solidFill>
            <a:srgbClr val="D0D3D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617ED9-AD2C-7846-8A2A-F65889DECA8E}"/>
              </a:ext>
            </a:extLst>
          </p:cNvPr>
          <p:cNvSpPr/>
          <p:nvPr userDrawn="1"/>
        </p:nvSpPr>
        <p:spPr>
          <a:xfrm>
            <a:off x="5813825" y="225631"/>
            <a:ext cx="6119675" cy="6400800"/>
          </a:xfrm>
          <a:prstGeom prst="rect">
            <a:avLst/>
          </a:prstGeom>
          <a:solidFill>
            <a:srgbClr val="141A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96FF17EF-2242-A247-A588-F3049B6DA187}"/>
              </a:ext>
            </a:extLst>
          </p:cNvPr>
          <p:cNvSpPr/>
          <p:nvPr userDrawn="1"/>
        </p:nvSpPr>
        <p:spPr>
          <a:xfrm>
            <a:off x="237505" y="5559630"/>
            <a:ext cx="1066801" cy="1066801"/>
          </a:xfrm>
          <a:prstGeom prst="rtTriangle">
            <a:avLst/>
          </a:prstGeom>
          <a:solidFill>
            <a:srgbClr val="004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E9792F-2A6D-A644-8AC9-8F767608FFC9}"/>
              </a:ext>
            </a:extLst>
          </p:cNvPr>
          <p:cNvSpPr>
            <a:spLocks noGrp="1"/>
          </p:cNvSpPr>
          <p:nvPr>
            <p:ph idx="1"/>
          </p:nvPr>
        </p:nvSpPr>
        <p:spPr>
          <a:xfrm>
            <a:off x="6337477" y="2614411"/>
            <a:ext cx="5016322" cy="3788845"/>
          </a:xfrm>
        </p:spPr>
        <p:txBody>
          <a:bodyPr lIns="0" anchor="t">
            <a:normAutofit/>
          </a:bodyPr>
          <a:lstStyle>
            <a:lvl1pPr>
              <a:defRPr sz="2000">
                <a:solidFill>
                  <a:schemeClr val="bg1"/>
                </a:solidFill>
                <a:latin typeface="Arial" panose="020B0604020202020204" pitchFamily="34" charset="0"/>
                <a:cs typeface="Arial" panose="020B0604020202020204" pitchFamily="34" charset="0"/>
              </a:defRPr>
            </a:lvl1pPr>
            <a:lvl2pPr>
              <a:defRPr sz="20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C566465-23D4-F74C-89AA-8B7FCE0F18E9}"/>
              </a:ext>
            </a:extLst>
          </p:cNvPr>
          <p:cNvSpPr>
            <a:spLocks noGrp="1"/>
          </p:cNvSpPr>
          <p:nvPr>
            <p:ph type="title"/>
          </p:nvPr>
        </p:nvSpPr>
        <p:spPr>
          <a:xfrm>
            <a:off x="6337478" y="1243583"/>
            <a:ext cx="5016305" cy="1216281"/>
          </a:xfrm>
        </p:spPr>
        <p:txBody>
          <a:bodyPr lIns="0">
            <a:normAutofit/>
          </a:bodyPr>
          <a:lstStyle>
            <a:lvl1pPr>
              <a:defRPr sz="3200" b="1" i="0">
                <a:solidFill>
                  <a:schemeClr val="bg1"/>
                </a:solidFill>
                <a:latin typeface="Georgia" panose="02040502050405020303" pitchFamily="18" charset="0"/>
                <a:cs typeface="Arial" panose="020B0604020202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911750D5-7A44-C804-B747-0ABEEB79B8DE}"/>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208206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16285-FB98-2E4A-9039-22F3ED904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9EBD7C-ECB2-4540-98B1-CB88B8312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BCAC4-BA8B-E74E-87F7-3CACF39933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9E80F-6480-2647-801C-9936FFA30B81}" type="datetimeFigureOut">
              <a:rPr lang="en-US" smtClean="0"/>
              <a:t>10/12/2023</a:t>
            </a:fld>
            <a:endParaRPr lang="en-US"/>
          </a:p>
        </p:txBody>
      </p:sp>
      <p:sp>
        <p:nvSpPr>
          <p:cNvPr id="5" name="Footer Placeholder 4">
            <a:extLst>
              <a:ext uri="{FF2B5EF4-FFF2-40B4-BE49-F238E27FC236}">
                <a16:creationId xmlns:a16="http://schemas.microsoft.com/office/drawing/2014/main" id="{015D9F52-980C-DF4E-AB93-AF059B1B2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A822CC-915D-884A-824D-70FDFA6FEC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A78B-4E23-974D-8065-6A8C173E8A5F}" type="slidenum">
              <a:rPr lang="en-US" smtClean="0"/>
              <a:t>‹#›</a:t>
            </a:fld>
            <a:endParaRPr lang="en-US"/>
          </a:p>
        </p:txBody>
      </p:sp>
      <p:sp>
        <p:nvSpPr>
          <p:cNvPr id="7" name="Slide Number Placeholder 5">
            <a:extLst>
              <a:ext uri="{FF2B5EF4-FFF2-40B4-BE49-F238E27FC236}">
                <a16:creationId xmlns:a16="http://schemas.microsoft.com/office/drawing/2014/main" id="{3FA8C180-B480-E943-73FF-2389A8FD8663}"/>
              </a:ext>
            </a:extLst>
          </p:cNvPr>
          <p:cNvSpPr txBox="1">
            <a:spLocks/>
          </p:cNvSpPr>
          <p:nvPr userDrawn="1"/>
        </p:nvSpPr>
        <p:spPr>
          <a:xfrm>
            <a:off x="288304" y="6065320"/>
            <a:ext cx="499095" cy="533401"/>
          </a:xfrm>
          <a:prstGeom prst="rect">
            <a:avLst/>
          </a:prstGeom>
        </p:spPr>
        <p:txBody>
          <a:bodyPr anchor="ctr"/>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92735F-C2C2-0443-AF89-527A1DE05715}" type="slidenum">
              <a:rPr lang="en-US" smtClean="0"/>
              <a:pPr/>
              <a:t>‹#›</a:t>
            </a:fld>
            <a:endParaRPr lang="en-US"/>
          </a:p>
        </p:txBody>
      </p:sp>
    </p:spTree>
    <p:extLst>
      <p:ext uri="{BB962C8B-B14F-4D97-AF65-F5344CB8AC3E}">
        <p14:creationId xmlns:p14="http://schemas.microsoft.com/office/powerpoint/2010/main" val="1113636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2" r:id="rId4"/>
    <p:sldLayoutId id="2147483676" r:id="rId5"/>
    <p:sldLayoutId id="2147483678" r:id="rId6"/>
    <p:sldLayoutId id="2147483679" r:id="rId7"/>
    <p:sldLayoutId id="2147483680" r:id="rId8"/>
    <p:sldLayoutId id="2147483681" r:id="rId9"/>
    <p:sldLayoutId id="2147483683" r:id="rId10"/>
    <p:sldLayoutId id="2147483684" r:id="rId11"/>
    <p:sldLayoutId id="2147483685" r:id="rId12"/>
    <p:sldLayoutId id="2147483686" r:id="rId13"/>
    <p:sldLayoutId id="2147483688" r:id="rId14"/>
    <p:sldLayoutId id="2147483689" r:id="rId15"/>
    <p:sldLayoutId id="2147483690" r:id="rId16"/>
    <p:sldLayoutId id="2147483691" r:id="rId17"/>
    <p:sldLayoutId id="2147483692" r:id="rId18"/>
    <p:sldLayoutId id="2147483693" r:id="rId19"/>
    <p:sldLayoutId id="2147483694" r:id="rId20"/>
  </p:sldLayoutIdLst>
  <p:txStyles>
    <p:title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sa.gov/oact/cola/colaseries.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sv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nrsforu.com/" TargetMode="External"/><Relationship Id="rId4" Type="http://schemas.openxmlformats.org/officeDocument/2006/relationships/image" Target="../media/image26.svg"/><Relationship Id="rId9"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hyperlink" Target="http://nationwide.com/myretirement" TargetMode="External"/><Relationship Id="rId7" Type="http://schemas.openxmlformats.org/officeDocument/2006/relationships/image" Target="../media/image28.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5.png"/><Relationship Id="rId7" Type="http://schemas.openxmlformats.org/officeDocument/2006/relationships/image" Target="../media/image28.sv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nationwide.com/realtirement" TargetMode="External"/><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51156F6-9175-AB2D-460B-FD8AB4912090}"/>
              </a:ext>
            </a:extLst>
          </p:cNvPr>
          <p:cNvSpPr>
            <a:spLocks noGrp="1"/>
          </p:cNvSpPr>
          <p:nvPr>
            <p:ph type="title" idx="4294967295"/>
          </p:nvPr>
        </p:nvSpPr>
        <p:spPr>
          <a:xfrm>
            <a:off x="838200" y="214385"/>
            <a:ext cx="10515600" cy="1325563"/>
          </a:xfrm>
        </p:spPr>
        <p:txBody>
          <a:bodyPr/>
          <a:lstStyle/>
          <a:p>
            <a:pPr algn="ctr"/>
            <a:r>
              <a:rPr lang="es-MX" b="1" dirty="0">
                <a:solidFill>
                  <a:srgbClr val="FF0000"/>
                </a:solidFill>
                <a:latin typeface="Arial" panose="020B0604020202020204" pitchFamily="34" charset="0"/>
                <a:cs typeface="Arial" panose="020B0604020202020204" pitchFamily="34" charset="0"/>
              </a:rPr>
              <a:t>Instrucciones </a:t>
            </a:r>
            <a:r>
              <a:rPr lang="es-MX" b="1" baseline="0" dirty="0">
                <a:solidFill>
                  <a:srgbClr val="FF0000"/>
                </a:solidFill>
                <a:latin typeface="Arial" panose="020B0604020202020204" pitchFamily="34" charset="0"/>
                <a:cs typeface="Arial" panose="020B0604020202020204" pitchFamily="34" charset="0"/>
              </a:rPr>
              <a:t>para presentadores</a:t>
            </a:r>
          </a:p>
        </p:txBody>
      </p:sp>
      <p:sp>
        <p:nvSpPr>
          <p:cNvPr id="6" name="TextBox 1">
            <a:extLst>
              <a:ext uri="{FF2B5EF4-FFF2-40B4-BE49-F238E27FC236}">
                <a16:creationId xmlns:a16="http://schemas.microsoft.com/office/drawing/2014/main" id="{B5900F98-69F6-AB3F-77FE-E7A7E615EE14}"/>
              </a:ext>
            </a:extLst>
          </p:cNvPr>
          <p:cNvSpPr txBox="1">
            <a:spLocks/>
          </p:cNvSpPr>
          <p:nvPr/>
        </p:nvSpPr>
        <p:spPr>
          <a:xfrm>
            <a:off x="1050663" y="1365280"/>
            <a:ext cx="10090674" cy="50907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1" i="1" u="none" strike="noStrike" cap="none" normalizeH="0" noProof="0" dirty="0">
                <a:ln>
                  <a:noFill/>
                </a:ln>
                <a:solidFill>
                  <a:srgbClr val="FF0000"/>
                </a:solidFill>
                <a:uLnTx/>
                <a:uFillTx/>
                <a:latin typeface="Arial"/>
                <a:ea typeface="+mj-ea"/>
                <a:cs typeface="+mj-cs"/>
              </a:rPr>
              <a:t>Elimine esta página de instrucciones antes de la presentación</a:t>
            </a:r>
          </a:p>
          <a:p>
            <a:pPr marL="0" marR="0" lvl="0" indent="0" algn="l" defTabSz="914400" rtl="0" eaLnBrk="1" fontAlgn="auto" latinLnBrk="0" hangingPunct="1">
              <a:lnSpc>
                <a:spcPct val="112000"/>
              </a:lnSpc>
              <a:spcBef>
                <a:spcPts val="600"/>
              </a:spcBef>
              <a:spcAft>
                <a:spcPts val="0"/>
              </a:spcAft>
              <a:buClrTx/>
              <a:buSzTx/>
              <a:buFontTx/>
              <a:buNone/>
              <a:tabLst/>
              <a:defRPr/>
            </a:pPr>
            <a:r>
              <a:rPr kumimoji="0" lang="es-MX" sz="1600" b="1" i="0" u="none" strike="noStrike" cap="none" normalizeH="0" noProof="0" dirty="0">
                <a:ln>
                  <a:noFill/>
                </a:ln>
                <a:solidFill>
                  <a:srgbClr val="FF0000"/>
                </a:solidFill>
                <a:uLnTx/>
                <a:uFillTx/>
                <a:latin typeface="Arial"/>
                <a:ea typeface="+mj-ea"/>
                <a:cs typeface="+mj-cs"/>
              </a:rPr>
              <a:t>ELIMINACIÓN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noProof="0" dirty="0">
                <a:ln>
                  <a:noFill/>
                </a:ln>
                <a:solidFill>
                  <a:srgbClr val="FF0000"/>
                </a:solidFill>
                <a:uLnTx/>
                <a:uFillTx/>
                <a:latin typeface="Arial"/>
                <a:ea typeface="+mj-ea"/>
                <a:cs typeface="+mj-cs"/>
              </a:rPr>
              <a:t>Esta plantilla de presentación fue creada para que la usen todos los sectores. Algunas páginas pueden no ser aplicables para todas las audiencias y deben eliminarse.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noProof="0" dirty="0">
                <a:ln>
                  <a:noFill/>
                </a:ln>
                <a:solidFill>
                  <a:srgbClr val="FF0000"/>
                </a:solidFill>
                <a:uLnTx/>
                <a:uFillTx/>
                <a:latin typeface="Arial"/>
                <a:ea typeface="+mj-ea"/>
                <a:cs typeface="+mj-cs"/>
              </a:rPr>
              <a:t>Puede eliminar las páginas que están marcadas como “Opcional” en la sección de notas para el presentador</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strike="noStrike" cap="none" normalizeH="0" noProof="0" dirty="0">
                <a:ln>
                  <a:noFill/>
                </a:ln>
                <a:solidFill>
                  <a:srgbClr val="FF0000"/>
                </a:solidFill>
                <a:uLnTx/>
                <a:uFillTx/>
                <a:latin typeface="Arial"/>
                <a:ea typeface="+mj-ea"/>
                <a:cs typeface="+mj-cs"/>
              </a:rPr>
              <a:t>Todas las demás páginas que no están marcadas como “Opcional” son</a:t>
            </a:r>
            <a:r>
              <a:rPr kumimoji="0" lang="es-MX" sz="1600" b="0" i="0" u="none" strike="noStrike" cap="none" normalizeH="0" noProof="0" dirty="0">
                <a:ln>
                  <a:noFill/>
                </a:ln>
                <a:solidFill>
                  <a:srgbClr val="FF0000"/>
                </a:solidFill>
                <a:uLnTx/>
                <a:uFillTx/>
                <a:latin typeface="Arial"/>
                <a:ea typeface="+mj-ea"/>
                <a:cs typeface="+mj-cs"/>
              </a:rPr>
              <a:t> </a:t>
            </a:r>
            <a:r>
              <a:rPr kumimoji="0" lang="es-MX" sz="1600" b="0" i="0" u="sng" strike="noStrike" cap="none" normalizeH="0" noProof="0" dirty="0">
                <a:ln>
                  <a:noFill/>
                </a:ln>
                <a:solidFill>
                  <a:srgbClr val="FF0000"/>
                </a:solidFill>
                <a:uLnTx/>
                <a:uFillTx/>
                <a:latin typeface="Arial"/>
                <a:ea typeface="+mj-ea"/>
                <a:cs typeface="+mj-cs"/>
              </a:rPr>
              <a:t>páginas obligatorias</a:t>
            </a:r>
            <a:r>
              <a:rPr kumimoji="0" lang="es-MX" sz="1600" b="0" i="0" u="none" strike="noStrike" cap="none" normalizeH="0" noProof="0" dirty="0">
                <a:ln>
                  <a:noFill/>
                </a:ln>
                <a:solidFill>
                  <a:srgbClr val="FF0000"/>
                </a:solidFill>
                <a:uLnTx/>
                <a:uFillTx/>
                <a:latin typeface="Arial"/>
                <a:ea typeface="+mj-ea"/>
                <a:cs typeface="+mj-cs"/>
              </a:rPr>
              <a:t> y no pueden eliminarse</a:t>
            </a:r>
          </a:p>
          <a:p>
            <a:pPr marL="0" marR="0" lvl="0" indent="0" algn="l" defTabSz="914400" rtl="0" eaLnBrk="1" fontAlgn="auto" latinLnBrk="0" hangingPunct="1">
              <a:lnSpc>
                <a:spcPct val="112000"/>
              </a:lnSpc>
              <a:spcBef>
                <a:spcPts val="600"/>
              </a:spcBef>
              <a:spcAft>
                <a:spcPts val="0"/>
              </a:spcAft>
              <a:buClrTx/>
              <a:buSzTx/>
              <a:buFontTx/>
              <a:buNone/>
              <a:tabLst/>
              <a:defRPr/>
            </a:pPr>
            <a:r>
              <a:rPr kumimoji="0" lang="es-MX" sz="1600" b="1" i="0" u="none" strike="noStrike" cap="none" normalizeH="0" noProof="0" dirty="0">
                <a:ln>
                  <a:noFill/>
                </a:ln>
                <a:solidFill>
                  <a:srgbClr val="FF0000"/>
                </a:solidFill>
                <a:uLnTx/>
                <a:uFillTx/>
                <a:latin typeface="Arial"/>
                <a:ea typeface="+mj-ea"/>
                <a:cs typeface="+mj-cs"/>
              </a:rPr>
              <a:t>ACTUALIZAR CONTENIDO DE PÁGINA</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noProof="0" dirty="0">
                <a:ln>
                  <a:noFill/>
                </a:ln>
                <a:solidFill>
                  <a:srgbClr val="FF0000"/>
                </a:solidFill>
                <a:uLnTx/>
                <a:uFillTx/>
                <a:latin typeface="Arial"/>
                <a:ea typeface="+mj-ea"/>
                <a:cs typeface="+mj-cs"/>
              </a:rPr>
              <a:t>En algunas diapositivas hay secciones personalizables, indicadas con signos de intercalación, tales como &lt;Nombre del presentador&gt;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noProof="0" dirty="0">
                <a:ln>
                  <a:noFill/>
                </a:ln>
                <a:solidFill>
                  <a:srgbClr val="FF0000"/>
                </a:solidFill>
                <a:uLnTx/>
                <a:uFillTx/>
                <a:latin typeface="Arial"/>
                <a:ea typeface="+mj-ea"/>
                <a:cs typeface="+mj-cs"/>
              </a:rPr>
              <a:t>Revise el texto y personalice esas secciones según sea necesario</a:t>
            </a:r>
          </a:p>
          <a:p>
            <a:pPr marL="285750" indent="-285750">
              <a:lnSpc>
                <a:spcPct val="112000"/>
              </a:lnSpc>
              <a:spcBef>
                <a:spcPts val="0"/>
              </a:spcBef>
              <a:buFont typeface="Arial" panose="020B0604020202020204" pitchFamily="34" charset="0"/>
              <a:buChar char="•"/>
              <a:defRPr/>
            </a:pPr>
            <a:r>
              <a:rPr kumimoji="0" lang="es-MX" sz="1600" b="0" i="0" u="none" strike="noStrike" cap="none" normalizeH="0" noProof="0" dirty="0">
                <a:ln>
                  <a:noFill/>
                </a:ln>
                <a:solidFill>
                  <a:srgbClr val="FF0000"/>
                </a:solidFill>
                <a:uLnTx/>
                <a:uFillTx/>
                <a:latin typeface="Arial"/>
                <a:ea typeface="+mj-ea"/>
                <a:cs typeface="+mj-cs"/>
              </a:rPr>
              <a:t>El contenido que no está entre signos de intercalación no puede modificarse</a:t>
            </a:r>
          </a:p>
          <a:p>
            <a:pPr marL="0" marR="0" lvl="0" indent="0" algn="l" defTabSz="914400" rtl="0" eaLnBrk="1" fontAlgn="auto" latinLnBrk="0" hangingPunct="1">
              <a:lnSpc>
                <a:spcPct val="112000"/>
              </a:lnSpc>
              <a:spcBef>
                <a:spcPts val="600"/>
              </a:spcBef>
              <a:spcAft>
                <a:spcPts val="0"/>
              </a:spcAft>
              <a:buClrTx/>
              <a:buSzTx/>
              <a:buFontTx/>
              <a:buNone/>
              <a:tabLst/>
              <a:defRPr/>
            </a:pPr>
            <a:r>
              <a:rPr kumimoji="0" lang="es-MX" sz="1600" b="1" i="0" u="none" strike="noStrike" cap="none" normalizeH="0" noProof="0" dirty="0">
                <a:ln>
                  <a:noFill/>
                </a:ln>
                <a:solidFill>
                  <a:srgbClr val="FF0000"/>
                </a:solidFill>
                <a:uLnTx/>
                <a:uFillTx/>
                <a:latin typeface="Arial"/>
                <a:ea typeface="+mj-ea"/>
                <a:cs typeface="+mj-cs"/>
              </a:rPr>
              <a:t>ADICIÓN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noProof="0" dirty="0">
                <a:ln>
                  <a:noFill/>
                </a:ln>
                <a:solidFill>
                  <a:srgbClr val="FF0000"/>
                </a:solidFill>
                <a:uLnTx/>
                <a:uFillTx/>
                <a:latin typeface="Arial"/>
                <a:ea typeface="+mj-ea"/>
                <a:cs typeface="+mj-cs"/>
              </a:rPr>
              <a:t>No puede agregar diapositivas a esta presentación sin obtener una aprobación formal de Cumplimiento</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noProof="0" dirty="0">
                <a:ln>
                  <a:noFill/>
                </a:ln>
                <a:solidFill>
                  <a:srgbClr val="FF0000"/>
                </a:solidFill>
                <a:uLnTx/>
                <a:uFillTx/>
                <a:latin typeface="Arial"/>
                <a:ea typeface="+mj-ea"/>
                <a:cs typeface="+mj-cs"/>
              </a:rPr>
              <a:t>Si presenta información adicional, puede presentar otros materiales aprobados por Cumplimiento, pero no los agregue al archivo de PowerPoint</a:t>
            </a:r>
          </a:p>
        </p:txBody>
      </p:sp>
    </p:spTree>
    <p:extLst>
      <p:ext uri="{BB962C8B-B14F-4D97-AF65-F5344CB8AC3E}">
        <p14:creationId xmlns:p14="http://schemas.microsoft.com/office/powerpoint/2010/main" val="2262947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81BA1997-CF67-F05E-243A-26D0A9358465}"/>
              </a:ext>
            </a:extLst>
          </p:cNvPr>
          <p:cNvSpPr>
            <a:spLocks noGrp="1"/>
          </p:cNvSpPr>
          <p:nvPr>
            <p:ph type="title"/>
          </p:nvPr>
        </p:nvSpPr>
        <p:spPr/>
        <p:txBody>
          <a:bodyPr>
            <a:noAutofit/>
          </a:bodyPr>
          <a:lstStyle/>
          <a:p>
            <a:r>
              <a:rPr lang="es-MX" sz="3800" dirty="0"/>
              <a:t>Toma el control: </a:t>
            </a:r>
          </a:p>
        </p:txBody>
      </p:sp>
      <p:sp>
        <p:nvSpPr>
          <p:cNvPr id="3" name="Title 11">
            <a:extLst>
              <a:ext uri="{FF2B5EF4-FFF2-40B4-BE49-F238E27FC236}">
                <a16:creationId xmlns:a16="http://schemas.microsoft.com/office/drawing/2014/main" id="{6CDBCBDD-5CDA-329F-FE46-E8D30DCE2759}"/>
              </a:ext>
            </a:extLst>
          </p:cNvPr>
          <p:cNvSpPr txBox="1">
            <a:spLocks/>
          </p:cNvSpPr>
          <p:nvPr/>
        </p:nvSpPr>
        <p:spPr>
          <a:xfrm>
            <a:off x="1492450" y="2341351"/>
            <a:ext cx="129436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pPr algn="r"/>
            <a:r>
              <a:rPr lang="es-MX" sz="6000" dirty="0">
                <a:solidFill>
                  <a:srgbClr val="6ECFB2"/>
                </a:solidFill>
              </a:rPr>
              <a:t>1</a:t>
            </a:r>
          </a:p>
        </p:txBody>
      </p:sp>
      <p:sp>
        <p:nvSpPr>
          <p:cNvPr id="9" name="Content Placeholder 37">
            <a:extLst>
              <a:ext uri="{FF2B5EF4-FFF2-40B4-BE49-F238E27FC236}">
                <a16:creationId xmlns:a16="http://schemas.microsoft.com/office/drawing/2014/main" id="{9C941FDC-ADB0-7ECF-E2BB-02BF2AFE2825}"/>
              </a:ext>
            </a:extLst>
          </p:cNvPr>
          <p:cNvSpPr txBox="1">
            <a:spLocks/>
          </p:cNvSpPr>
          <p:nvPr/>
        </p:nvSpPr>
        <p:spPr>
          <a:xfrm>
            <a:off x="3183696" y="2627857"/>
            <a:ext cx="9199178" cy="4825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300" b="1" dirty="0">
                <a:solidFill>
                  <a:schemeClr val="accent2"/>
                </a:solidFill>
              </a:rPr>
              <a:t>Entiende los beneficios de retiro del Seguro Social</a:t>
            </a:r>
          </a:p>
        </p:txBody>
      </p:sp>
      <p:sp>
        <p:nvSpPr>
          <p:cNvPr id="12" name="Title 11">
            <a:extLst>
              <a:ext uri="{FF2B5EF4-FFF2-40B4-BE49-F238E27FC236}">
                <a16:creationId xmlns:a16="http://schemas.microsoft.com/office/drawing/2014/main" id="{6E804796-DAF9-74F3-1576-8DC4E7465C9B}"/>
              </a:ext>
            </a:extLst>
          </p:cNvPr>
          <p:cNvSpPr txBox="1">
            <a:spLocks/>
          </p:cNvSpPr>
          <p:nvPr/>
        </p:nvSpPr>
        <p:spPr>
          <a:xfrm>
            <a:off x="1549847" y="3463015"/>
            <a:ext cx="129436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pPr algn="r"/>
            <a:r>
              <a:rPr lang="es-MX" sz="6000">
                <a:solidFill>
                  <a:srgbClr val="6ECFB2"/>
                </a:solidFill>
              </a:rPr>
              <a:t>2</a:t>
            </a:r>
          </a:p>
        </p:txBody>
      </p:sp>
      <p:sp>
        <p:nvSpPr>
          <p:cNvPr id="13" name="Content Placeholder 37">
            <a:extLst>
              <a:ext uri="{FF2B5EF4-FFF2-40B4-BE49-F238E27FC236}">
                <a16:creationId xmlns:a16="http://schemas.microsoft.com/office/drawing/2014/main" id="{D80898E8-EAC9-20D5-9108-0E8D9E1761A7}"/>
              </a:ext>
            </a:extLst>
          </p:cNvPr>
          <p:cNvSpPr txBox="1">
            <a:spLocks/>
          </p:cNvSpPr>
          <p:nvPr/>
        </p:nvSpPr>
        <p:spPr>
          <a:xfrm>
            <a:off x="3183696" y="3749521"/>
            <a:ext cx="9199178" cy="4825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300" b="1" dirty="0">
                <a:solidFill>
                  <a:schemeClr val="accent2"/>
                </a:solidFill>
              </a:rPr>
              <a:t>Planifica para los costos de cuidados médicos en el retiro</a:t>
            </a:r>
          </a:p>
          <a:p>
            <a:pPr marL="0" indent="0">
              <a:buNone/>
            </a:pPr>
            <a:endParaRPr lang="en-US" sz="2400" b="1" dirty="0">
              <a:solidFill>
                <a:schemeClr val="accent2"/>
              </a:solidFill>
            </a:endParaRPr>
          </a:p>
        </p:txBody>
      </p:sp>
      <p:sp>
        <p:nvSpPr>
          <p:cNvPr id="16" name="Title 11">
            <a:extLst>
              <a:ext uri="{FF2B5EF4-FFF2-40B4-BE49-F238E27FC236}">
                <a16:creationId xmlns:a16="http://schemas.microsoft.com/office/drawing/2014/main" id="{DC0A7E7D-0D0C-3EEF-6F7B-D989B8310E66}"/>
              </a:ext>
            </a:extLst>
          </p:cNvPr>
          <p:cNvSpPr txBox="1">
            <a:spLocks/>
          </p:cNvSpPr>
          <p:nvPr/>
        </p:nvSpPr>
        <p:spPr>
          <a:xfrm>
            <a:off x="1612193" y="4584679"/>
            <a:ext cx="129436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pPr algn="r"/>
            <a:r>
              <a:rPr lang="es-MX" sz="6000">
                <a:solidFill>
                  <a:srgbClr val="6ECFB2"/>
                </a:solidFill>
              </a:rPr>
              <a:t>3</a:t>
            </a:r>
          </a:p>
        </p:txBody>
      </p:sp>
      <p:sp>
        <p:nvSpPr>
          <p:cNvPr id="17" name="Content Placeholder 37">
            <a:extLst>
              <a:ext uri="{FF2B5EF4-FFF2-40B4-BE49-F238E27FC236}">
                <a16:creationId xmlns:a16="http://schemas.microsoft.com/office/drawing/2014/main" id="{65154676-6284-C17D-3128-7320B0DA0F5A}"/>
              </a:ext>
            </a:extLst>
          </p:cNvPr>
          <p:cNvSpPr txBox="1">
            <a:spLocks/>
          </p:cNvSpPr>
          <p:nvPr/>
        </p:nvSpPr>
        <p:spPr>
          <a:xfrm>
            <a:off x="3183696" y="4871185"/>
            <a:ext cx="9199178" cy="48259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s-MX" sz="2300" b="1" dirty="0">
                <a:solidFill>
                  <a:schemeClr val="accent2"/>
                </a:solidFill>
              </a:rPr>
              <a:t>Comienza a ahorrar y mantén el rumbo</a:t>
            </a:r>
          </a:p>
        </p:txBody>
      </p:sp>
    </p:spTree>
    <p:extLst>
      <p:ext uri="{BB962C8B-B14F-4D97-AF65-F5344CB8AC3E}">
        <p14:creationId xmlns:p14="http://schemas.microsoft.com/office/powerpoint/2010/main" val="47910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A2F0404-E4B0-2609-E173-D87E70640C4C}"/>
              </a:ext>
            </a:extLst>
          </p:cNvPr>
          <p:cNvSpPr txBox="1">
            <a:spLocks/>
          </p:cNvSpPr>
          <p:nvPr/>
        </p:nvSpPr>
        <p:spPr>
          <a:xfrm>
            <a:off x="990599" y="1541627"/>
            <a:ext cx="5105401" cy="37696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4400" dirty="0"/>
              <a:t>Qué necesitan saber las mujeres acerca del Seguro Social</a:t>
            </a:r>
          </a:p>
        </p:txBody>
      </p:sp>
      <p:pic>
        <p:nvPicPr>
          <p:cNvPr id="2" name="Picture 1">
            <a:extLst>
              <a:ext uri="{FF2B5EF4-FFF2-40B4-BE49-F238E27FC236}">
                <a16:creationId xmlns:a16="http://schemas.microsoft.com/office/drawing/2014/main" id="{64D1FF65-AB3D-C6F8-B27B-8A7C73466D01}"/>
              </a:ext>
            </a:extLst>
          </p:cNvPr>
          <p:cNvPicPr>
            <a:picLocks noChangeAspect="1"/>
          </p:cNvPicPr>
          <p:nvPr/>
        </p:nvPicPr>
        <p:blipFill>
          <a:blip r:embed="rId3">
            <a:extLst>
              <a:ext uri="{28A0092B-C50C-407E-A947-70E740481C1C}">
                <a14:useLocalDpi xmlns:a14="http://schemas.microsoft.com/office/drawing/2010/main" val="0"/>
              </a:ext>
            </a:extLst>
          </a:blip>
          <a:srcRect l="20923" r="20923"/>
          <a:stretch/>
        </p:blipFill>
        <p:spPr>
          <a:xfrm>
            <a:off x="6362244" y="226569"/>
            <a:ext cx="5579026" cy="6395720"/>
          </a:xfrm>
          <a:prstGeom prst="rect">
            <a:avLst/>
          </a:prstGeom>
        </p:spPr>
      </p:pic>
    </p:spTree>
    <p:extLst>
      <p:ext uri="{BB962C8B-B14F-4D97-AF65-F5344CB8AC3E}">
        <p14:creationId xmlns:p14="http://schemas.microsoft.com/office/powerpoint/2010/main" val="384048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5924F-CD65-9210-4BAE-8E2A8F010795}"/>
              </a:ext>
            </a:extLst>
          </p:cNvPr>
          <p:cNvSpPr>
            <a:spLocks noGrp="1"/>
          </p:cNvSpPr>
          <p:nvPr>
            <p:ph type="title"/>
          </p:nvPr>
        </p:nvSpPr>
        <p:spPr>
          <a:xfrm>
            <a:off x="1492450" y="858417"/>
            <a:ext cx="9199178" cy="1336750"/>
          </a:xfrm>
        </p:spPr>
        <p:txBody>
          <a:bodyPr>
            <a:noAutofit/>
          </a:bodyPr>
          <a:lstStyle/>
          <a:p>
            <a:r>
              <a:rPr lang="es-MX" sz="4400" dirty="0"/>
              <a:t>¿Qué cantidad de mis ingresos </a:t>
            </a:r>
            <a:br>
              <a:rPr lang="es-MX" sz="4400" dirty="0"/>
            </a:br>
            <a:r>
              <a:rPr lang="es-MX" sz="4400" dirty="0"/>
              <a:t>reemplazará el Seguro Social? </a:t>
            </a:r>
          </a:p>
        </p:txBody>
      </p:sp>
      <p:sp>
        <p:nvSpPr>
          <p:cNvPr id="4" name="Content Placeholder 3">
            <a:extLst>
              <a:ext uri="{FF2B5EF4-FFF2-40B4-BE49-F238E27FC236}">
                <a16:creationId xmlns:a16="http://schemas.microsoft.com/office/drawing/2014/main" id="{FFD18009-3FDC-1513-25E9-53B1FA6C3FB5}"/>
              </a:ext>
            </a:extLst>
          </p:cNvPr>
          <p:cNvSpPr>
            <a:spLocks noGrp="1"/>
          </p:cNvSpPr>
          <p:nvPr>
            <p:ph idx="1"/>
          </p:nvPr>
        </p:nvSpPr>
        <p:spPr>
          <a:xfrm>
            <a:off x="1492451" y="2468346"/>
            <a:ext cx="5113622" cy="3770787"/>
          </a:xfrm>
        </p:spPr>
        <p:txBody>
          <a:bodyPr/>
          <a:lstStyle/>
          <a:p>
            <a:pPr marL="0" indent="0">
              <a:buNone/>
            </a:pPr>
            <a:r>
              <a:rPr lang="es-MX" b="1"/>
              <a:t>El Seguro Social puede reemplazar el 40% o menos de los ingresos de antes del retiro.</a:t>
            </a:r>
          </a:p>
          <a:p>
            <a:pPr marL="0" indent="0">
              <a:buNone/>
            </a:pPr>
            <a:endParaRPr lang="en-US" dirty="0"/>
          </a:p>
          <a:p>
            <a:pPr marL="0" indent="0">
              <a:buNone/>
            </a:pPr>
            <a:r>
              <a:rPr lang="es-MX"/>
              <a:t>Puedes necesitar aproximadamente el 80% de tus ingresos actuales en el retiro para mantener tu nivel de vida actual.</a:t>
            </a:r>
          </a:p>
        </p:txBody>
      </p:sp>
      <p:pic>
        <p:nvPicPr>
          <p:cNvPr id="2" name="Picture 1">
            <a:extLst>
              <a:ext uri="{FF2B5EF4-FFF2-40B4-BE49-F238E27FC236}">
                <a16:creationId xmlns:a16="http://schemas.microsoft.com/office/drawing/2014/main" id="{38975C50-E9A1-9553-372B-C3F35DDB65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3466" y="2281003"/>
            <a:ext cx="3308377" cy="3308377"/>
          </a:xfrm>
          <a:prstGeom prst="rect">
            <a:avLst/>
          </a:prstGeom>
        </p:spPr>
      </p:pic>
    </p:spTree>
    <p:extLst>
      <p:ext uri="{BB962C8B-B14F-4D97-AF65-F5344CB8AC3E}">
        <p14:creationId xmlns:p14="http://schemas.microsoft.com/office/powerpoint/2010/main" val="264042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entagon 29">
            <a:extLst>
              <a:ext uri="{FF2B5EF4-FFF2-40B4-BE49-F238E27FC236}">
                <a16:creationId xmlns:a16="http://schemas.microsoft.com/office/drawing/2014/main" id="{15C8B77E-0528-E47B-BF9E-87D4DED9FF36}"/>
              </a:ext>
            </a:extLst>
          </p:cNvPr>
          <p:cNvSpPr/>
          <p:nvPr/>
        </p:nvSpPr>
        <p:spPr>
          <a:xfrm rot="10800000">
            <a:off x="7257119" y="4476247"/>
            <a:ext cx="3659691" cy="1431824"/>
          </a:xfrm>
          <a:prstGeom prst="homePlat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entagon 28">
            <a:extLst>
              <a:ext uri="{FF2B5EF4-FFF2-40B4-BE49-F238E27FC236}">
                <a16:creationId xmlns:a16="http://schemas.microsoft.com/office/drawing/2014/main" id="{A2025AAD-EE3C-CAA6-88BE-53CF7C81D1E8}"/>
              </a:ext>
            </a:extLst>
          </p:cNvPr>
          <p:cNvSpPr/>
          <p:nvPr/>
        </p:nvSpPr>
        <p:spPr>
          <a:xfrm>
            <a:off x="5157094" y="4468483"/>
            <a:ext cx="3522762" cy="1431824"/>
          </a:xfrm>
          <a:prstGeom prst="homePlat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entagon 27">
            <a:extLst>
              <a:ext uri="{FF2B5EF4-FFF2-40B4-BE49-F238E27FC236}">
                <a16:creationId xmlns:a16="http://schemas.microsoft.com/office/drawing/2014/main" id="{24CC909B-F0FC-7220-F7DC-612F89CC1968}"/>
              </a:ext>
            </a:extLst>
          </p:cNvPr>
          <p:cNvSpPr/>
          <p:nvPr/>
        </p:nvSpPr>
        <p:spPr>
          <a:xfrm>
            <a:off x="2465261" y="4468483"/>
            <a:ext cx="3522762" cy="1431824"/>
          </a:xfrm>
          <a:prstGeom prst="homePlat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35107" y="791561"/>
            <a:ext cx="9513007" cy="864207"/>
          </a:xfrm>
        </p:spPr>
        <p:txBody>
          <a:bodyPr>
            <a:noAutofit/>
          </a:bodyPr>
          <a:lstStyle/>
          <a:p>
            <a:r>
              <a:rPr lang="es-MX" sz="4400" dirty="0"/>
              <a:t>¿Cómo puedo obtener</a:t>
            </a:r>
            <a:br>
              <a:rPr lang="es-MX" sz="4400" dirty="0"/>
            </a:br>
            <a:r>
              <a:rPr lang="es-MX" sz="4400" dirty="0"/>
              <a:t>beneficios del Seguro Social?</a:t>
            </a:r>
          </a:p>
        </p:txBody>
      </p:sp>
      <p:sp>
        <p:nvSpPr>
          <p:cNvPr id="8" name="TextBox 7">
            <a:extLst>
              <a:ext uri="{FF2B5EF4-FFF2-40B4-BE49-F238E27FC236}">
                <a16:creationId xmlns:a16="http://schemas.microsoft.com/office/drawing/2014/main" id="{7BD0489C-74B2-251D-5008-96A76F76E871}"/>
              </a:ext>
            </a:extLst>
          </p:cNvPr>
          <p:cNvSpPr txBox="1"/>
          <p:nvPr/>
        </p:nvSpPr>
        <p:spPr>
          <a:xfrm>
            <a:off x="4007947" y="2368567"/>
            <a:ext cx="5477022" cy="830997"/>
          </a:xfrm>
          <a:prstGeom prst="rect">
            <a:avLst/>
          </a:prstGeom>
          <a:noFill/>
        </p:spPr>
        <p:txBody>
          <a:bodyPr wrap="square" rtlCol="0">
            <a:spAutoFit/>
          </a:bodyPr>
          <a:lstStyle/>
          <a:p>
            <a:r>
              <a:rPr lang="es-MX" sz="2400" b="1" dirty="0">
                <a:sym typeface="Calibri"/>
              </a:rPr>
              <a:t>créditos en el retiro necesarios para calificar para beneficios del retiro</a:t>
            </a:r>
          </a:p>
        </p:txBody>
      </p:sp>
      <p:grpSp>
        <p:nvGrpSpPr>
          <p:cNvPr id="9" name="Group 8">
            <a:extLst>
              <a:ext uri="{FF2B5EF4-FFF2-40B4-BE49-F238E27FC236}">
                <a16:creationId xmlns:a16="http://schemas.microsoft.com/office/drawing/2014/main" id="{C91CFAD5-457C-32F8-7EE8-1215CB4DD39B}"/>
              </a:ext>
            </a:extLst>
          </p:cNvPr>
          <p:cNvGrpSpPr/>
          <p:nvPr/>
        </p:nvGrpSpPr>
        <p:grpSpPr>
          <a:xfrm>
            <a:off x="822960" y="4517952"/>
            <a:ext cx="1584960" cy="1325563"/>
            <a:chOff x="3703320" y="3307080"/>
            <a:chExt cx="1584960" cy="1325563"/>
          </a:xfrm>
        </p:grpSpPr>
        <p:sp>
          <p:nvSpPr>
            <p:cNvPr id="10" name="Rectangle 9">
              <a:extLst>
                <a:ext uri="{FF2B5EF4-FFF2-40B4-BE49-F238E27FC236}">
                  <a16:creationId xmlns:a16="http://schemas.microsoft.com/office/drawing/2014/main" id="{EB9A4294-3441-FD5A-9C5A-6B78CF137F66}"/>
                </a:ext>
              </a:extLst>
            </p:cNvPr>
            <p:cNvSpPr/>
            <p:nvPr/>
          </p:nvSpPr>
          <p:spPr>
            <a:xfrm>
              <a:off x="3703320" y="3307080"/>
              <a:ext cx="1584960" cy="13255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29A6E22-96AC-B68D-4C17-29B74DDFEAB4}"/>
                </a:ext>
              </a:extLst>
            </p:cNvPr>
            <p:cNvCxnSpPr>
              <a:stCxn id="10" idx="1"/>
              <a:endCxn id="10" idx="3"/>
            </p:cNvCxnSpPr>
            <p:nvPr/>
          </p:nvCxnSpPr>
          <p:spPr>
            <a:xfrm>
              <a:off x="3703320" y="3969862"/>
              <a:ext cx="15849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EA1096-AE04-03CE-CCEB-A863F706F644}"/>
                </a:ext>
              </a:extLst>
            </p:cNvPr>
            <p:cNvCxnSpPr>
              <a:stCxn id="10" idx="0"/>
              <a:endCxn id="10" idx="2"/>
            </p:cNvCxnSpPr>
            <p:nvPr/>
          </p:nvCxnSpPr>
          <p:spPr>
            <a:xfrm>
              <a:off x="4495800" y="3307080"/>
              <a:ext cx="0" cy="1325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FE2E0712-9EC8-E97D-47E2-C80F01996ED7}"/>
              </a:ext>
            </a:extLst>
          </p:cNvPr>
          <p:cNvSpPr txBox="1"/>
          <p:nvPr/>
        </p:nvSpPr>
        <p:spPr>
          <a:xfrm>
            <a:off x="1790704" y="4606722"/>
            <a:ext cx="502918" cy="523220"/>
          </a:xfrm>
          <a:prstGeom prst="rect">
            <a:avLst/>
          </a:prstGeom>
          <a:noFill/>
        </p:spPr>
        <p:txBody>
          <a:bodyPr wrap="square" rtlCol="0">
            <a:spAutoFit/>
          </a:bodyPr>
          <a:lstStyle/>
          <a:p>
            <a:r>
              <a:rPr lang="es-MX" sz="2800" b="1">
                <a:solidFill>
                  <a:schemeClr val="tx2"/>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0F802682-A060-E1DF-FA2C-3CD7F974E51F}"/>
              </a:ext>
            </a:extLst>
          </p:cNvPr>
          <p:cNvSpPr txBox="1"/>
          <p:nvPr/>
        </p:nvSpPr>
        <p:spPr>
          <a:xfrm>
            <a:off x="2668849" y="4561217"/>
            <a:ext cx="2867782" cy="1261884"/>
          </a:xfrm>
          <a:prstGeom prst="rect">
            <a:avLst/>
          </a:prstGeom>
          <a:noFill/>
        </p:spPr>
        <p:txBody>
          <a:bodyPr wrap="square" rtlCol="0">
            <a:spAutoFit/>
          </a:bodyPr>
          <a:lstStyle/>
          <a:p>
            <a:r>
              <a:rPr lang="es-MX" sz="2400" b="1">
                <a:solidFill>
                  <a:schemeClr val="tx2"/>
                </a:solidFill>
                <a:latin typeface="Arial" panose="020B0604020202020204" pitchFamily="34" charset="0"/>
                <a:cs typeface="Arial" panose="020B0604020202020204" pitchFamily="34" charset="0"/>
              </a:rPr>
              <a:t>1 crédito por cada $1,640</a:t>
            </a:r>
            <a:r>
              <a:rPr lang="es-MX" sz="2400" b="1" baseline="30000">
                <a:solidFill>
                  <a:schemeClr val="tx2"/>
                </a:solidFill>
                <a:latin typeface="Arial" panose="020B0604020202020204" pitchFamily="34" charset="0"/>
                <a:cs typeface="Arial" panose="020B0604020202020204" pitchFamily="34" charset="0"/>
              </a:rPr>
              <a:t>1</a:t>
            </a:r>
            <a:r>
              <a:rPr lang="es-MX" sz="2400" b="1">
                <a:solidFill>
                  <a:schemeClr val="tx2"/>
                </a:solidFill>
                <a:latin typeface="Arial" panose="020B0604020202020204" pitchFamily="34" charset="0"/>
                <a:cs typeface="Arial" panose="020B0604020202020204" pitchFamily="34" charset="0"/>
              </a:rPr>
              <a:t> que ganes</a:t>
            </a:r>
            <a:r>
              <a:rPr lang="es-MX" b="1">
                <a:latin typeface="Arial" panose="020B0604020202020204" pitchFamily="34" charset="0"/>
                <a:cs typeface="Arial" panose="020B0604020202020204" pitchFamily="34" charset="0"/>
              </a:rPr>
              <a:t> </a:t>
            </a:r>
            <a:r>
              <a:rPr lang="es-MX" sz="1400" b="1">
                <a:latin typeface="Arial" panose="020B0604020202020204" pitchFamily="34" charset="0"/>
                <a:cs typeface="Arial" panose="020B0604020202020204" pitchFamily="34" charset="0"/>
              </a:rPr>
              <a:t>que sean sujetos a impuestos del Seguro Social (FICA)</a:t>
            </a:r>
          </a:p>
        </p:txBody>
      </p:sp>
      <p:sp>
        <p:nvSpPr>
          <p:cNvPr id="16" name="TextBox 15">
            <a:extLst>
              <a:ext uri="{FF2B5EF4-FFF2-40B4-BE49-F238E27FC236}">
                <a16:creationId xmlns:a16="http://schemas.microsoft.com/office/drawing/2014/main" id="{3C4477CC-25C6-B4A5-E1F9-71670184468D}"/>
              </a:ext>
            </a:extLst>
          </p:cNvPr>
          <p:cNvSpPr txBox="1"/>
          <p:nvPr/>
        </p:nvSpPr>
        <p:spPr>
          <a:xfrm>
            <a:off x="1053637" y="4587733"/>
            <a:ext cx="502918" cy="523220"/>
          </a:xfrm>
          <a:prstGeom prst="rect">
            <a:avLst/>
          </a:prstGeom>
          <a:noFill/>
        </p:spPr>
        <p:txBody>
          <a:bodyPr wrap="square" rtlCol="0">
            <a:spAutoFit/>
          </a:bodyPr>
          <a:lstStyle/>
          <a:p>
            <a:r>
              <a:rPr lang="es-MX" sz="2800" b="1">
                <a:solidFill>
                  <a:schemeClr val="bg1">
                    <a:lumMod val="75000"/>
                  </a:schemeClr>
                </a:solidFill>
                <a:latin typeface="Arial" panose="020B0604020202020204" pitchFamily="34" charset="0"/>
                <a:cs typeface="Arial" panose="020B0604020202020204" pitchFamily="34" charset="0"/>
              </a:rPr>
              <a:t>1</a:t>
            </a:r>
          </a:p>
        </p:txBody>
      </p:sp>
      <p:sp>
        <p:nvSpPr>
          <p:cNvPr id="17" name="TextBox 16">
            <a:extLst>
              <a:ext uri="{FF2B5EF4-FFF2-40B4-BE49-F238E27FC236}">
                <a16:creationId xmlns:a16="http://schemas.microsoft.com/office/drawing/2014/main" id="{5DED44CE-7406-216F-B95C-896BAE9BCE6F}"/>
              </a:ext>
            </a:extLst>
          </p:cNvPr>
          <p:cNvSpPr txBox="1"/>
          <p:nvPr/>
        </p:nvSpPr>
        <p:spPr>
          <a:xfrm>
            <a:off x="1053637" y="5219458"/>
            <a:ext cx="502918" cy="523220"/>
          </a:xfrm>
          <a:prstGeom prst="rect">
            <a:avLst/>
          </a:prstGeom>
          <a:noFill/>
        </p:spPr>
        <p:txBody>
          <a:bodyPr wrap="square" rtlCol="0">
            <a:spAutoFit/>
          </a:bodyPr>
          <a:lstStyle/>
          <a:p>
            <a:r>
              <a:rPr lang="es-MX" sz="2800" b="1">
                <a:solidFill>
                  <a:schemeClr val="bg1">
                    <a:lumMod val="75000"/>
                  </a:schemeClr>
                </a:solidFill>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F6DD49AB-CB55-5718-07A6-576AF97601CC}"/>
              </a:ext>
            </a:extLst>
          </p:cNvPr>
          <p:cNvSpPr txBox="1"/>
          <p:nvPr/>
        </p:nvSpPr>
        <p:spPr>
          <a:xfrm>
            <a:off x="1811977" y="5219458"/>
            <a:ext cx="502918" cy="523220"/>
          </a:xfrm>
          <a:prstGeom prst="rect">
            <a:avLst/>
          </a:prstGeom>
          <a:noFill/>
        </p:spPr>
        <p:txBody>
          <a:bodyPr wrap="square" rtlCol="0">
            <a:spAutoFit/>
          </a:bodyPr>
          <a:lstStyle/>
          <a:p>
            <a:r>
              <a:rPr lang="es-MX" sz="2800" b="1">
                <a:solidFill>
                  <a:schemeClr val="bg1">
                    <a:lumMod val="75000"/>
                  </a:schemeClr>
                </a:solidFill>
                <a:latin typeface="Arial" panose="020B0604020202020204" pitchFamily="34" charset="0"/>
                <a:cs typeface="Arial" panose="020B0604020202020204" pitchFamily="34" charset="0"/>
              </a:rPr>
              <a:t>1</a:t>
            </a:r>
          </a:p>
        </p:txBody>
      </p:sp>
      <p:sp>
        <p:nvSpPr>
          <p:cNvPr id="20" name="TextBox 19">
            <a:extLst>
              <a:ext uri="{FF2B5EF4-FFF2-40B4-BE49-F238E27FC236}">
                <a16:creationId xmlns:a16="http://schemas.microsoft.com/office/drawing/2014/main" id="{CD1AA622-C092-E252-73D7-9A25E2509148}"/>
              </a:ext>
            </a:extLst>
          </p:cNvPr>
          <p:cNvSpPr txBox="1"/>
          <p:nvPr/>
        </p:nvSpPr>
        <p:spPr>
          <a:xfrm>
            <a:off x="6191611" y="4638161"/>
            <a:ext cx="1976047" cy="1107996"/>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Obtienes hasta</a:t>
            </a:r>
            <a:r>
              <a:rPr lang="es-MX" sz="1400" b="1" dirty="0">
                <a:latin typeface="Arial" panose="020B0604020202020204" pitchFamily="34" charset="0"/>
                <a:cs typeface="Arial" panose="020B0604020202020204" pitchFamily="34" charset="0"/>
              </a:rPr>
              <a:t> </a:t>
            </a:r>
            <a:br>
              <a:rPr lang="es-MX" sz="1400" b="1" dirty="0">
                <a:latin typeface="Arial" panose="020B0604020202020204" pitchFamily="34" charset="0"/>
                <a:cs typeface="Arial" panose="020B0604020202020204" pitchFamily="34" charset="0"/>
              </a:rPr>
            </a:br>
            <a:r>
              <a:rPr lang="es-MX" sz="2400" b="1" dirty="0">
                <a:solidFill>
                  <a:schemeClr val="tx2"/>
                </a:solidFill>
                <a:latin typeface="Arial" panose="020B0604020202020204" pitchFamily="34" charset="0"/>
                <a:cs typeface="Arial" panose="020B0604020202020204" pitchFamily="34" charset="0"/>
              </a:rPr>
              <a:t>4 créditos </a:t>
            </a:r>
            <a:br>
              <a:rPr lang="es-MX" sz="2400" b="1" dirty="0">
                <a:solidFill>
                  <a:schemeClr val="tx2"/>
                </a:solidFill>
                <a:latin typeface="Arial" panose="020B0604020202020204" pitchFamily="34" charset="0"/>
                <a:cs typeface="Arial" panose="020B0604020202020204" pitchFamily="34" charset="0"/>
              </a:rPr>
            </a:br>
            <a:r>
              <a:rPr lang="es-MX" sz="1400" b="1" dirty="0">
                <a:latin typeface="Arial" panose="020B0604020202020204" pitchFamily="34" charset="0"/>
                <a:cs typeface="Arial" panose="020B0604020202020204" pitchFamily="34" charset="0"/>
              </a:rPr>
              <a:t>en cualquier año ($6,560/año</a:t>
            </a:r>
            <a:r>
              <a:rPr lang="es-MX" sz="1400" b="1" baseline="30000" dirty="0">
                <a:latin typeface="Arial" panose="020B0604020202020204" pitchFamily="34" charset="0"/>
                <a:cs typeface="Arial" panose="020B0604020202020204" pitchFamily="34" charset="0"/>
              </a:rPr>
              <a:t>1</a:t>
            </a:r>
            <a:r>
              <a:rPr lang="es-MX" sz="1400" b="1"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9EFE25E1-FA5C-F56E-A5FD-E3502CBD9400}"/>
              </a:ext>
            </a:extLst>
          </p:cNvPr>
          <p:cNvSpPr txBox="1"/>
          <p:nvPr/>
        </p:nvSpPr>
        <p:spPr>
          <a:xfrm>
            <a:off x="677818" y="3859470"/>
            <a:ext cx="5147744" cy="461665"/>
          </a:xfrm>
          <a:prstGeom prst="rect">
            <a:avLst/>
          </a:prstGeom>
          <a:noFill/>
        </p:spPr>
        <p:txBody>
          <a:bodyPr wrap="square" rtlCol="0">
            <a:spAutoFit/>
          </a:bodyPr>
          <a:lstStyle/>
          <a:p>
            <a:r>
              <a:rPr lang="es-MX" sz="2400" b="1" dirty="0"/>
              <a:t>Cómo obtener créditos:</a:t>
            </a:r>
          </a:p>
        </p:txBody>
      </p:sp>
      <p:sp>
        <p:nvSpPr>
          <p:cNvPr id="23" name="TextBox 22">
            <a:extLst>
              <a:ext uri="{FF2B5EF4-FFF2-40B4-BE49-F238E27FC236}">
                <a16:creationId xmlns:a16="http://schemas.microsoft.com/office/drawing/2014/main" id="{DFE7B8FE-8EB0-D1BE-3EFD-86C16BC17A37}"/>
              </a:ext>
            </a:extLst>
          </p:cNvPr>
          <p:cNvSpPr txBox="1"/>
          <p:nvPr/>
        </p:nvSpPr>
        <p:spPr>
          <a:xfrm>
            <a:off x="8855779" y="4745883"/>
            <a:ext cx="1999039" cy="954107"/>
          </a:xfrm>
          <a:prstGeom prst="rect">
            <a:avLst/>
          </a:prstGeom>
          <a:noFill/>
        </p:spPr>
        <p:txBody>
          <a:bodyPr wrap="square" rtlCol="0">
            <a:spAutoFit/>
          </a:bodyPr>
          <a:lstStyle/>
          <a:p>
            <a:r>
              <a:rPr lang="es-MX" b="1" dirty="0">
                <a:latin typeface="Arial" panose="020B0604020202020204" pitchFamily="34" charset="0"/>
                <a:cs typeface="Arial" panose="020B0604020202020204" pitchFamily="34" charset="0"/>
              </a:rPr>
              <a:t>Tienes al menos</a:t>
            </a:r>
            <a:r>
              <a:rPr lang="es-MX" sz="1400" b="1" dirty="0">
                <a:latin typeface="Arial" panose="020B0604020202020204" pitchFamily="34" charset="0"/>
                <a:cs typeface="Arial" panose="020B0604020202020204" pitchFamily="34" charset="0"/>
              </a:rPr>
              <a:t> </a:t>
            </a:r>
            <a:br>
              <a:rPr lang="es-MX" b="1" dirty="0">
                <a:latin typeface="Arial" panose="020B0604020202020204" pitchFamily="34" charset="0"/>
                <a:cs typeface="Arial" panose="020B0604020202020204" pitchFamily="34" charset="0"/>
              </a:rPr>
            </a:br>
            <a:r>
              <a:rPr lang="es-MX" sz="2400" b="1" dirty="0">
                <a:solidFill>
                  <a:schemeClr val="tx2"/>
                </a:solidFill>
                <a:latin typeface="Arial" panose="020B0604020202020204" pitchFamily="34" charset="0"/>
                <a:cs typeface="Arial" panose="020B0604020202020204" pitchFamily="34" charset="0"/>
              </a:rPr>
              <a:t>10 años </a:t>
            </a:r>
            <a:br>
              <a:rPr lang="es-MX" sz="2400" b="1" dirty="0">
                <a:solidFill>
                  <a:schemeClr val="tx2"/>
                </a:solidFill>
                <a:latin typeface="Arial" panose="020B0604020202020204" pitchFamily="34" charset="0"/>
                <a:cs typeface="Arial" panose="020B0604020202020204" pitchFamily="34" charset="0"/>
              </a:rPr>
            </a:br>
            <a:r>
              <a:rPr lang="es-MX" sz="1400" b="1" dirty="0">
                <a:latin typeface="Arial" panose="020B0604020202020204" pitchFamily="34" charset="0"/>
                <a:cs typeface="Arial" panose="020B0604020202020204" pitchFamily="34" charset="0"/>
              </a:rPr>
              <a:t>de empleo</a:t>
            </a:r>
          </a:p>
        </p:txBody>
      </p:sp>
      <p:sp>
        <p:nvSpPr>
          <p:cNvPr id="25" name="TextBox 24">
            <a:extLst>
              <a:ext uri="{FF2B5EF4-FFF2-40B4-BE49-F238E27FC236}">
                <a16:creationId xmlns:a16="http://schemas.microsoft.com/office/drawing/2014/main" id="{4CC25E30-1D60-6FFE-B726-EB1C794BCD04}"/>
              </a:ext>
            </a:extLst>
          </p:cNvPr>
          <p:cNvSpPr txBox="1"/>
          <p:nvPr/>
        </p:nvSpPr>
        <p:spPr>
          <a:xfrm>
            <a:off x="3003722" y="2259431"/>
            <a:ext cx="1584960" cy="1015663"/>
          </a:xfrm>
          <a:prstGeom prst="rect">
            <a:avLst/>
          </a:prstGeom>
          <a:noFill/>
        </p:spPr>
        <p:txBody>
          <a:bodyPr wrap="square" rtlCol="0">
            <a:spAutoFit/>
          </a:bodyPr>
          <a:lstStyle/>
          <a:p>
            <a:r>
              <a:rPr lang="es-MX" sz="6000" b="1" dirty="0">
                <a:solidFill>
                  <a:srgbClr val="0047BA"/>
                </a:solidFill>
                <a:sym typeface="Calibri"/>
              </a:rPr>
              <a:t>40</a:t>
            </a:r>
          </a:p>
        </p:txBody>
      </p:sp>
      <p:cxnSp>
        <p:nvCxnSpPr>
          <p:cNvPr id="31" name="Straight Connector 30">
            <a:extLst>
              <a:ext uri="{FF2B5EF4-FFF2-40B4-BE49-F238E27FC236}">
                <a16:creationId xmlns:a16="http://schemas.microsoft.com/office/drawing/2014/main" id="{BD8B5345-720C-644D-B5F8-ABBF80980B29}"/>
              </a:ext>
            </a:extLst>
          </p:cNvPr>
          <p:cNvCxnSpPr>
            <a:cxnSpLocks/>
          </p:cNvCxnSpPr>
          <p:nvPr/>
        </p:nvCxnSpPr>
        <p:spPr>
          <a:xfrm>
            <a:off x="734314" y="3577295"/>
            <a:ext cx="10182496" cy="0"/>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9E03E75-6315-C5BA-B19C-EA66E1FF35D0}"/>
              </a:ext>
            </a:extLst>
          </p:cNvPr>
          <p:cNvSpPr txBox="1"/>
          <p:nvPr/>
        </p:nvSpPr>
        <p:spPr>
          <a:xfrm>
            <a:off x="1570974" y="6196238"/>
            <a:ext cx="9905405" cy="246221"/>
          </a:xfrm>
          <a:prstGeom prst="rect">
            <a:avLst/>
          </a:prstGeom>
          <a:noFill/>
        </p:spPr>
        <p:txBody>
          <a:bodyPr wrap="square" rtlCol="0">
            <a:spAutoFit/>
          </a:bodyPr>
          <a:lstStyle/>
          <a:p>
            <a:r>
              <a:rPr lang="es-MX" sz="1000" baseline="30000">
                <a:latin typeface="Arial" panose="020B0604020202020204" pitchFamily="34" charset="0"/>
                <a:cs typeface="Arial" panose="020B0604020202020204" pitchFamily="34" charset="0"/>
              </a:rPr>
              <a:t>1</a:t>
            </a:r>
            <a:r>
              <a:rPr lang="es-MX" sz="1000">
                <a:latin typeface="Arial" panose="020B0604020202020204" pitchFamily="34" charset="0"/>
                <a:cs typeface="Arial" panose="020B0604020202020204" pitchFamily="34" charset="0"/>
              </a:rPr>
              <a:t>Cifra en dólares sujeta a cambio</a:t>
            </a:r>
          </a:p>
        </p:txBody>
      </p:sp>
    </p:spTree>
    <p:extLst>
      <p:ext uri="{BB962C8B-B14F-4D97-AF65-F5344CB8AC3E}">
        <p14:creationId xmlns:p14="http://schemas.microsoft.com/office/powerpoint/2010/main" val="3496144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115874" y="849087"/>
            <a:ext cx="9947706" cy="1346080"/>
          </a:xfrm>
        </p:spPr>
        <p:txBody>
          <a:bodyPr>
            <a:normAutofit/>
          </a:bodyPr>
          <a:lstStyle/>
          <a:p>
            <a:r>
              <a:rPr lang="es-MX" sz="4400" dirty="0"/>
              <a:t>¿Cómo se calculan mis beneficios?</a:t>
            </a:r>
          </a:p>
        </p:txBody>
      </p:sp>
      <p:grpSp>
        <p:nvGrpSpPr>
          <p:cNvPr id="7" name="Group 6">
            <a:extLst>
              <a:ext uri="{FF2B5EF4-FFF2-40B4-BE49-F238E27FC236}">
                <a16:creationId xmlns:a16="http://schemas.microsoft.com/office/drawing/2014/main" id="{8D402EFC-7335-893C-FCB8-8D68BAB882D1}"/>
              </a:ext>
            </a:extLst>
          </p:cNvPr>
          <p:cNvGrpSpPr/>
          <p:nvPr/>
        </p:nvGrpSpPr>
        <p:grpSpPr>
          <a:xfrm>
            <a:off x="1872699" y="2554816"/>
            <a:ext cx="5660211" cy="3454097"/>
            <a:chOff x="2618627" y="2249738"/>
            <a:chExt cx="5660211" cy="3454097"/>
          </a:xfrm>
        </p:grpSpPr>
        <p:sp>
          <p:nvSpPr>
            <p:cNvPr id="8" name="Content Placeholder 4">
              <a:extLst>
                <a:ext uri="{FF2B5EF4-FFF2-40B4-BE49-F238E27FC236}">
                  <a16:creationId xmlns:a16="http://schemas.microsoft.com/office/drawing/2014/main" id="{1A6E24EB-CF4A-5DDB-6A5E-4BF8CB4E2D5C}"/>
                </a:ext>
                <a:ext uri="{C183D7F6-B498-43B3-948B-1728B52AA6E4}">
                  <adec:decorative xmlns:adec="http://schemas.microsoft.com/office/drawing/2017/decorative" val="1"/>
                </a:ext>
              </a:extLst>
            </p:cNvPr>
            <p:cNvSpPr txBox="1">
              <a:spLocks/>
            </p:cNvSpPr>
            <p:nvPr/>
          </p:nvSpPr>
          <p:spPr>
            <a:xfrm>
              <a:off x="3420439" y="2249738"/>
              <a:ext cx="4858399" cy="389763"/>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sz="1800" dirty="0">
                  <a:solidFill>
                    <a:schemeClr val="tx2"/>
                  </a:solidFill>
                  <a:latin typeface="Arial" panose="020B0604020202020204" pitchFamily="34" charset="0"/>
                  <a:ea typeface="Calibri" panose="020F0502020204030204" pitchFamily="34" charset="0"/>
                  <a:cs typeface="Arial" panose="020B0604020202020204" pitchFamily="34" charset="0"/>
                </a:rPr>
                <a:t>Los 35 años más altos de ingresos ajustados</a:t>
              </a:r>
            </a:p>
          </p:txBody>
        </p:sp>
        <p:sp>
          <p:nvSpPr>
            <p:cNvPr id="9" name="Content Placeholder 4">
              <a:extLst>
                <a:ext uri="{FF2B5EF4-FFF2-40B4-BE49-F238E27FC236}">
                  <a16:creationId xmlns:a16="http://schemas.microsoft.com/office/drawing/2014/main" id="{6EB868B5-5D85-DA0E-C207-3A9012723E81}"/>
                </a:ext>
                <a:ext uri="{C183D7F6-B498-43B3-948B-1728B52AA6E4}">
                  <adec:decorative xmlns:adec="http://schemas.microsoft.com/office/drawing/2017/decorative" val="1"/>
                </a:ext>
              </a:extLst>
            </p:cNvPr>
            <p:cNvSpPr txBox="1">
              <a:spLocks/>
            </p:cNvSpPr>
            <p:nvPr/>
          </p:nvSpPr>
          <p:spPr>
            <a:xfrm rot="16200000">
              <a:off x="1454392" y="3515936"/>
              <a:ext cx="2773181" cy="444711"/>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Salarios devengados</a:t>
              </a:r>
            </a:p>
          </p:txBody>
        </p:sp>
        <p:sp>
          <p:nvSpPr>
            <p:cNvPr id="10" name="Content Placeholder 4">
              <a:extLst>
                <a:ext uri="{FF2B5EF4-FFF2-40B4-BE49-F238E27FC236}">
                  <a16:creationId xmlns:a16="http://schemas.microsoft.com/office/drawing/2014/main" id="{12C8965E-9A9E-973F-DA3F-C5A20C8A8C1F}"/>
                </a:ext>
                <a:ext uri="{C183D7F6-B498-43B3-948B-1728B52AA6E4}">
                  <adec:decorative xmlns:adec="http://schemas.microsoft.com/office/drawing/2017/decorative" val="1"/>
                </a:ext>
              </a:extLst>
            </p:cNvPr>
            <p:cNvSpPr txBox="1">
              <a:spLocks/>
            </p:cNvSpPr>
            <p:nvPr/>
          </p:nvSpPr>
          <p:spPr>
            <a:xfrm>
              <a:off x="3007180"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20</a:t>
              </a:r>
            </a:p>
          </p:txBody>
        </p:sp>
        <p:sp>
          <p:nvSpPr>
            <p:cNvPr id="11" name="Content Placeholder 4">
              <a:extLst>
                <a:ext uri="{FF2B5EF4-FFF2-40B4-BE49-F238E27FC236}">
                  <a16:creationId xmlns:a16="http://schemas.microsoft.com/office/drawing/2014/main" id="{382D48D5-62F2-C810-3476-4EDCC38D25BD}"/>
                </a:ext>
                <a:ext uri="{C183D7F6-B498-43B3-948B-1728B52AA6E4}">
                  <adec:decorative xmlns:adec="http://schemas.microsoft.com/office/drawing/2017/decorative" val="1"/>
                </a:ext>
              </a:extLst>
            </p:cNvPr>
            <p:cNvSpPr txBox="1">
              <a:spLocks/>
            </p:cNvSpPr>
            <p:nvPr/>
          </p:nvSpPr>
          <p:spPr>
            <a:xfrm>
              <a:off x="3500161"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25</a:t>
              </a:r>
            </a:p>
          </p:txBody>
        </p:sp>
        <p:sp>
          <p:nvSpPr>
            <p:cNvPr id="12" name="Content Placeholder 4">
              <a:extLst>
                <a:ext uri="{FF2B5EF4-FFF2-40B4-BE49-F238E27FC236}">
                  <a16:creationId xmlns:a16="http://schemas.microsoft.com/office/drawing/2014/main" id="{3104DA97-8FC7-4A9E-0495-C5416362203F}"/>
                </a:ext>
                <a:ext uri="{C183D7F6-B498-43B3-948B-1728B52AA6E4}">
                  <adec:decorative xmlns:adec="http://schemas.microsoft.com/office/drawing/2017/decorative" val="1"/>
                </a:ext>
              </a:extLst>
            </p:cNvPr>
            <p:cNvSpPr txBox="1">
              <a:spLocks/>
            </p:cNvSpPr>
            <p:nvPr/>
          </p:nvSpPr>
          <p:spPr>
            <a:xfrm>
              <a:off x="4009045"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30</a:t>
              </a:r>
            </a:p>
          </p:txBody>
        </p:sp>
        <p:sp>
          <p:nvSpPr>
            <p:cNvPr id="13" name="Content Placeholder 4">
              <a:extLst>
                <a:ext uri="{FF2B5EF4-FFF2-40B4-BE49-F238E27FC236}">
                  <a16:creationId xmlns:a16="http://schemas.microsoft.com/office/drawing/2014/main" id="{5105FEA6-D944-8594-B9D1-7C950771C4FE}"/>
                </a:ext>
                <a:ext uri="{C183D7F6-B498-43B3-948B-1728B52AA6E4}">
                  <adec:decorative xmlns:adec="http://schemas.microsoft.com/office/drawing/2017/decorative" val="1"/>
                </a:ext>
              </a:extLst>
            </p:cNvPr>
            <p:cNvSpPr txBox="1">
              <a:spLocks/>
            </p:cNvSpPr>
            <p:nvPr/>
          </p:nvSpPr>
          <p:spPr>
            <a:xfrm>
              <a:off x="4494074"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35</a:t>
              </a:r>
            </a:p>
          </p:txBody>
        </p:sp>
        <p:sp>
          <p:nvSpPr>
            <p:cNvPr id="14" name="Content Placeholder 4">
              <a:extLst>
                <a:ext uri="{FF2B5EF4-FFF2-40B4-BE49-F238E27FC236}">
                  <a16:creationId xmlns:a16="http://schemas.microsoft.com/office/drawing/2014/main" id="{9B9D149C-F960-1FD1-08EA-51C953737E8D}"/>
                </a:ext>
                <a:ext uri="{C183D7F6-B498-43B3-948B-1728B52AA6E4}">
                  <adec:decorative xmlns:adec="http://schemas.microsoft.com/office/drawing/2017/decorative" val="1"/>
                </a:ext>
              </a:extLst>
            </p:cNvPr>
            <p:cNvSpPr txBox="1">
              <a:spLocks/>
            </p:cNvSpPr>
            <p:nvPr/>
          </p:nvSpPr>
          <p:spPr>
            <a:xfrm>
              <a:off x="4987055"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40</a:t>
              </a:r>
            </a:p>
          </p:txBody>
        </p:sp>
        <p:sp>
          <p:nvSpPr>
            <p:cNvPr id="15" name="Content Placeholder 4">
              <a:extLst>
                <a:ext uri="{FF2B5EF4-FFF2-40B4-BE49-F238E27FC236}">
                  <a16:creationId xmlns:a16="http://schemas.microsoft.com/office/drawing/2014/main" id="{1636D49B-F7EC-79E6-009A-2187809DABA7}"/>
                </a:ext>
                <a:ext uri="{C183D7F6-B498-43B3-948B-1728B52AA6E4}">
                  <adec:decorative xmlns:adec="http://schemas.microsoft.com/office/drawing/2017/decorative" val="1"/>
                </a:ext>
              </a:extLst>
            </p:cNvPr>
            <p:cNvSpPr txBox="1">
              <a:spLocks/>
            </p:cNvSpPr>
            <p:nvPr/>
          </p:nvSpPr>
          <p:spPr>
            <a:xfrm>
              <a:off x="5495939"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45</a:t>
              </a:r>
            </a:p>
          </p:txBody>
        </p:sp>
        <p:sp>
          <p:nvSpPr>
            <p:cNvPr id="16" name="Content Placeholder 4">
              <a:extLst>
                <a:ext uri="{FF2B5EF4-FFF2-40B4-BE49-F238E27FC236}">
                  <a16:creationId xmlns:a16="http://schemas.microsoft.com/office/drawing/2014/main" id="{C4D44A3B-F648-84E4-BF80-106FCBAB41E9}"/>
                </a:ext>
                <a:ext uri="{C183D7F6-B498-43B3-948B-1728B52AA6E4}">
                  <adec:decorative xmlns:adec="http://schemas.microsoft.com/office/drawing/2017/decorative" val="1"/>
                </a:ext>
              </a:extLst>
            </p:cNvPr>
            <p:cNvSpPr txBox="1">
              <a:spLocks/>
            </p:cNvSpPr>
            <p:nvPr/>
          </p:nvSpPr>
          <p:spPr>
            <a:xfrm>
              <a:off x="6004822"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50</a:t>
              </a:r>
            </a:p>
          </p:txBody>
        </p:sp>
        <p:sp>
          <p:nvSpPr>
            <p:cNvPr id="17" name="Content Placeholder 4">
              <a:extLst>
                <a:ext uri="{FF2B5EF4-FFF2-40B4-BE49-F238E27FC236}">
                  <a16:creationId xmlns:a16="http://schemas.microsoft.com/office/drawing/2014/main" id="{0705FB54-FB70-48DB-BF88-FD87299B365B}"/>
                </a:ext>
                <a:ext uri="{C183D7F6-B498-43B3-948B-1728B52AA6E4}">
                  <adec:decorative xmlns:adec="http://schemas.microsoft.com/office/drawing/2017/decorative" val="1"/>
                </a:ext>
              </a:extLst>
            </p:cNvPr>
            <p:cNvSpPr txBox="1">
              <a:spLocks/>
            </p:cNvSpPr>
            <p:nvPr/>
          </p:nvSpPr>
          <p:spPr>
            <a:xfrm>
              <a:off x="6497803"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55</a:t>
              </a:r>
            </a:p>
          </p:txBody>
        </p:sp>
        <p:sp>
          <p:nvSpPr>
            <p:cNvPr id="18" name="Content Placeholder 4">
              <a:extLst>
                <a:ext uri="{FF2B5EF4-FFF2-40B4-BE49-F238E27FC236}">
                  <a16:creationId xmlns:a16="http://schemas.microsoft.com/office/drawing/2014/main" id="{2CEE3999-8A14-08F7-3DDB-87B7235B2784}"/>
                </a:ext>
                <a:ext uri="{C183D7F6-B498-43B3-948B-1728B52AA6E4}">
                  <adec:decorative xmlns:adec="http://schemas.microsoft.com/office/drawing/2017/decorative" val="1"/>
                </a:ext>
              </a:extLst>
            </p:cNvPr>
            <p:cNvSpPr txBox="1">
              <a:spLocks/>
            </p:cNvSpPr>
            <p:nvPr/>
          </p:nvSpPr>
          <p:spPr>
            <a:xfrm>
              <a:off x="7006687"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60</a:t>
              </a:r>
            </a:p>
          </p:txBody>
        </p:sp>
        <p:sp>
          <p:nvSpPr>
            <p:cNvPr id="19" name="Content Placeholder 4">
              <a:extLst>
                <a:ext uri="{FF2B5EF4-FFF2-40B4-BE49-F238E27FC236}">
                  <a16:creationId xmlns:a16="http://schemas.microsoft.com/office/drawing/2014/main" id="{86F740BF-FF57-2B3A-DEAE-41244FA81E03}"/>
                </a:ext>
                <a:ext uri="{C183D7F6-B498-43B3-948B-1728B52AA6E4}">
                  <adec:decorative xmlns:adec="http://schemas.microsoft.com/office/drawing/2017/decorative" val="1"/>
                </a:ext>
              </a:extLst>
            </p:cNvPr>
            <p:cNvSpPr txBox="1">
              <a:spLocks/>
            </p:cNvSpPr>
            <p:nvPr/>
          </p:nvSpPr>
          <p:spPr>
            <a:xfrm>
              <a:off x="7507619" y="5259124"/>
              <a:ext cx="449706" cy="444711"/>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0" i="0" u="none" strike="noStrike" cap="none" normalizeH="0" baseline="0" noProof="0">
                  <a:ln>
                    <a:noFill/>
                  </a:ln>
                  <a:solidFill>
                    <a:srgbClr val="141A4D"/>
                  </a:solidFill>
                  <a:uLnTx/>
                  <a:uFillTx/>
                  <a:latin typeface="Arial" panose="020B0604020202020204" pitchFamily="34" charset="0"/>
                  <a:ea typeface="Calibri" panose="020F0502020204030204" pitchFamily="34" charset="0"/>
                  <a:cs typeface="Arial" panose="020B0604020202020204" pitchFamily="34" charset="0"/>
                </a:rPr>
                <a:t>65</a:t>
              </a:r>
            </a:p>
          </p:txBody>
        </p:sp>
        <p:cxnSp>
          <p:nvCxnSpPr>
            <p:cNvPr id="20" name="Straight Connector 19">
              <a:extLst>
                <a:ext uri="{FF2B5EF4-FFF2-40B4-BE49-F238E27FC236}">
                  <a16:creationId xmlns:a16="http://schemas.microsoft.com/office/drawing/2014/main" id="{20408DFE-33A5-0AE1-E38F-59EC0D5C8D88}"/>
                </a:ext>
                <a:ext uri="{C183D7F6-B498-43B3-948B-1728B52AA6E4}">
                  <adec:decorative xmlns:adec="http://schemas.microsoft.com/office/drawing/2017/decorative" val="1"/>
                </a:ext>
              </a:extLst>
            </p:cNvPr>
            <p:cNvCxnSpPr/>
            <p:nvPr/>
          </p:nvCxnSpPr>
          <p:spPr>
            <a:xfrm flipV="1">
              <a:off x="3063338" y="3560859"/>
              <a:ext cx="1053244" cy="1383527"/>
            </a:xfrm>
            <a:prstGeom prst="line">
              <a:avLst/>
            </a:prstGeom>
            <a:ln w="50800">
              <a:solidFill>
                <a:srgbClr val="D0D3D4"/>
              </a:solidFill>
              <a:prstDash val="sysDash"/>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3C10CE5F-6AC3-DF9D-A94C-62FE859C78D9}"/>
                </a:ext>
                <a:ext uri="{C183D7F6-B498-43B3-948B-1728B52AA6E4}">
                  <adec:decorative xmlns:adec="http://schemas.microsoft.com/office/drawing/2017/decorative" val="1"/>
                </a:ext>
              </a:extLst>
            </p:cNvPr>
            <p:cNvSpPr/>
            <p:nvPr/>
          </p:nvSpPr>
          <p:spPr>
            <a:xfrm>
              <a:off x="4116582" y="3194106"/>
              <a:ext cx="3476362" cy="359315"/>
            </a:xfrm>
            <a:custGeom>
              <a:avLst/>
              <a:gdLst>
                <a:gd name="connsiteX0" fmla="*/ 0 w 3476362"/>
                <a:gd name="connsiteY0" fmla="*/ 358802 h 359315"/>
                <a:gd name="connsiteX1" fmla="*/ 95416 w 3476362"/>
                <a:gd name="connsiteY1" fmla="*/ 319045 h 359315"/>
                <a:gd name="connsiteX2" fmla="*/ 190831 w 3476362"/>
                <a:gd name="connsiteY2" fmla="*/ 303143 h 359315"/>
                <a:gd name="connsiteX3" fmla="*/ 381663 w 3476362"/>
                <a:gd name="connsiteY3" fmla="*/ 326997 h 359315"/>
                <a:gd name="connsiteX4" fmla="*/ 540689 w 3476362"/>
                <a:gd name="connsiteY4" fmla="*/ 358802 h 359315"/>
                <a:gd name="connsiteX5" fmla="*/ 699715 w 3476362"/>
                <a:gd name="connsiteY5" fmla="*/ 342899 h 359315"/>
                <a:gd name="connsiteX6" fmla="*/ 834887 w 3476362"/>
                <a:gd name="connsiteY6" fmla="*/ 295191 h 359315"/>
                <a:gd name="connsiteX7" fmla="*/ 970059 w 3476362"/>
                <a:gd name="connsiteY7" fmla="*/ 255435 h 359315"/>
                <a:gd name="connsiteX8" fmla="*/ 1137037 w 3476362"/>
                <a:gd name="connsiteY8" fmla="*/ 239532 h 359315"/>
                <a:gd name="connsiteX9" fmla="*/ 1256306 w 3476362"/>
                <a:gd name="connsiteY9" fmla="*/ 207727 h 359315"/>
                <a:gd name="connsiteX10" fmla="*/ 1383527 w 3476362"/>
                <a:gd name="connsiteY10" fmla="*/ 128214 h 359315"/>
                <a:gd name="connsiteX11" fmla="*/ 1510748 w 3476362"/>
                <a:gd name="connsiteY11" fmla="*/ 96409 h 359315"/>
                <a:gd name="connsiteX12" fmla="*/ 1622066 w 3476362"/>
                <a:gd name="connsiteY12" fmla="*/ 80506 h 359315"/>
                <a:gd name="connsiteX13" fmla="*/ 1789044 w 3476362"/>
                <a:gd name="connsiteY13" fmla="*/ 16896 h 359315"/>
                <a:gd name="connsiteX14" fmla="*/ 2003729 w 3476362"/>
                <a:gd name="connsiteY14" fmla="*/ 32798 h 359315"/>
                <a:gd name="connsiteX15" fmla="*/ 2210463 w 3476362"/>
                <a:gd name="connsiteY15" fmla="*/ 104360 h 359315"/>
                <a:gd name="connsiteX16" fmla="*/ 2361538 w 3476362"/>
                <a:gd name="connsiteY16" fmla="*/ 136165 h 359315"/>
                <a:gd name="connsiteX17" fmla="*/ 2504661 w 3476362"/>
                <a:gd name="connsiteY17" fmla="*/ 104360 h 359315"/>
                <a:gd name="connsiteX18" fmla="*/ 2687541 w 3476362"/>
                <a:gd name="connsiteY18" fmla="*/ 40750 h 359315"/>
                <a:gd name="connsiteX19" fmla="*/ 2830664 w 3476362"/>
                <a:gd name="connsiteY19" fmla="*/ 8944 h 359315"/>
                <a:gd name="connsiteX20" fmla="*/ 3069204 w 3476362"/>
                <a:gd name="connsiteY20" fmla="*/ 16896 h 359315"/>
                <a:gd name="connsiteX21" fmla="*/ 3299791 w 3476362"/>
                <a:gd name="connsiteY21" fmla="*/ 8944 h 359315"/>
                <a:gd name="connsiteX22" fmla="*/ 3466769 w 3476362"/>
                <a:gd name="connsiteY22" fmla="*/ 993 h 359315"/>
                <a:gd name="connsiteX23" fmla="*/ 3458818 w 3476362"/>
                <a:gd name="connsiteY23" fmla="*/ 993 h 3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76362" h="359315">
                  <a:moveTo>
                    <a:pt x="0" y="358802"/>
                  </a:moveTo>
                  <a:cubicBezTo>
                    <a:pt x="31805" y="343561"/>
                    <a:pt x="63611" y="328321"/>
                    <a:pt x="95416" y="319045"/>
                  </a:cubicBezTo>
                  <a:cubicBezTo>
                    <a:pt x="127221" y="309768"/>
                    <a:pt x="143123" y="301818"/>
                    <a:pt x="190831" y="303143"/>
                  </a:cubicBezTo>
                  <a:cubicBezTo>
                    <a:pt x="238539" y="304468"/>
                    <a:pt x="323353" y="317721"/>
                    <a:pt x="381663" y="326997"/>
                  </a:cubicBezTo>
                  <a:cubicBezTo>
                    <a:pt x="439973" y="336273"/>
                    <a:pt x="487680" y="356152"/>
                    <a:pt x="540689" y="358802"/>
                  </a:cubicBezTo>
                  <a:cubicBezTo>
                    <a:pt x="593698" y="361452"/>
                    <a:pt x="650682" y="353501"/>
                    <a:pt x="699715" y="342899"/>
                  </a:cubicBezTo>
                  <a:cubicBezTo>
                    <a:pt x="748748" y="332297"/>
                    <a:pt x="789830" y="309768"/>
                    <a:pt x="834887" y="295191"/>
                  </a:cubicBezTo>
                  <a:cubicBezTo>
                    <a:pt x="879944" y="280614"/>
                    <a:pt x="919701" y="264712"/>
                    <a:pt x="970059" y="255435"/>
                  </a:cubicBezTo>
                  <a:cubicBezTo>
                    <a:pt x="1020417" y="246158"/>
                    <a:pt x="1089329" y="247483"/>
                    <a:pt x="1137037" y="239532"/>
                  </a:cubicBezTo>
                  <a:cubicBezTo>
                    <a:pt x="1184745" y="231581"/>
                    <a:pt x="1215224" y="226280"/>
                    <a:pt x="1256306" y="207727"/>
                  </a:cubicBezTo>
                  <a:cubicBezTo>
                    <a:pt x="1297388" y="189174"/>
                    <a:pt x="1341120" y="146767"/>
                    <a:pt x="1383527" y="128214"/>
                  </a:cubicBezTo>
                  <a:cubicBezTo>
                    <a:pt x="1425934" y="109661"/>
                    <a:pt x="1470992" y="104360"/>
                    <a:pt x="1510748" y="96409"/>
                  </a:cubicBezTo>
                  <a:cubicBezTo>
                    <a:pt x="1550504" y="88458"/>
                    <a:pt x="1575683" y="93758"/>
                    <a:pt x="1622066" y="80506"/>
                  </a:cubicBezTo>
                  <a:cubicBezTo>
                    <a:pt x="1668449" y="67254"/>
                    <a:pt x="1725434" y="24847"/>
                    <a:pt x="1789044" y="16896"/>
                  </a:cubicBezTo>
                  <a:cubicBezTo>
                    <a:pt x="1852654" y="8945"/>
                    <a:pt x="1933493" y="18221"/>
                    <a:pt x="2003729" y="32798"/>
                  </a:cubicBezTo>
                  <a:cubicBezTo>
                    <a:pt x="2073965" y="47375"/>
                    <a:pt x="2150828" y="87132"/>
                    <a:pt x="2210463" y="104360"/>
                  </a:cubicBezTo>
                  <a:cubicBezTo>
                    <a:pt x="2270098" y="121588"/>
                    <a:pt x="2312505" y="136165"/>
                    <a:pt x="2361538" y="136165"/>
                  </a:cubicBezTo>
                  <a:cubicBezTo>
                    <a:pt x="2410571" y="136165"/>
                    <a:pt x="2450327" y="120262"/>
                    <a:pt x="2504661" y="104360"/>
                  </a:cubicBezTo>
                  <a:cubicBezTo>
                    <a:pt x="2558995" y="88458"/>
                    <a:pt x="2633207" y="56653"/>
                    <a:pt x="2687541" y="40750"/>
                  </a:cubicBezTo>
                  <a:cubicBezTo>
                    <a:pt x="2741875" y="24847"/>
                    <a:pt x="2767054" y="12920"/>
                    <a:pt x="2830664" y="8944"/>
                  </a:cubicBezTo>
                  <a:cubicBezTo>
                    <a:pt x="2894274" y="4968"/>
                    <a:pt x="2991016" y="16896"/>
                    <a:pt x="3069204" y="16896"/>
                  </a:cubicBezTo>
                  <a:cubicBezTo>
                    <a:pt x="3147392" y="16896"/>
                    <a:pt x="3299791" y="8944"/>
                    <a:pt x="3299791" y="8944"/>
                  </a:cubicBezTo>
                  <a:lnTo>
                    <a:pt x="3466769" y="993"/>
                  </a:lnTo>
                  <a:cubicBezTo>
                    <a:pt x="3493273" y="-332"/>
                    <a:pt x="3456168" y="-332"/>
                    <a:pt x="3458818" y="993"/>
                  </a:cubicBezTo>
                </a:path>
              </a:pathLst>
            </a:custGeom>
            <a:noFill/>
            <a:ln w="50800">
              <a:solidFill>
                <a:srgbClr val="0047B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2"/>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BE567D65-8635-8BBB-A379-EB2320D06847}"/>
                </a:ext>
                <a:ext uri="{C183D7F6-B498-43B3-948B-1728B52AA6E4}">
                  <adec:decorative xmlns:adec="http://schemas.microsoft.com/office/drawing/2017/decorative" val="1"/>
                </a:ext>
              </a:extLst>
            </p:cNvPr>
            <p:cNvCxnSpPr/>
            <p:nvPr/>
          </p:nvCxnSpPr>
          <p:spPr>
            <a:xfrm>
              <a:off x="3063338" y="2351701"/>
              <a:ext cx="0" cy="290742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583DA0-64A8-D58F-F9A4-EE603E4BF9AC}"/>
                </a:ext>
                <a:ext uri="{C183D7F6-B498-43B3-948B-1728B52AA6E4}">
                  <adec:decorative xmlns:adec="http://schemas.microsoft.com/office/drawing/2017/decorative" val="1"/>
                </a:ext>
              </a:extLst>
            </p:cNvPr>
            <p:cNvCxnSpPr/>
            <p:nvPr/>
          </p:nvCxnSpPr>
          <p:spPr>
            <a:xfrm>
              <a:off x="3063338" y="5259124"/>
              <a:ext cx="466913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9BF1AB-C260-F17C-FA24-BE0FC0F0B67E}"/>
                </a:ext>
                <a:ext uri="{C183D7F6-B498-43B3-948B-1728B52AA6E4}">
                  <adec:decorative xmlns:adec="http://schemas.microsoft.com/office/drawing/2017/decorative" val="1"/>
                </a:ext>
              </a:extLst>
            </p:cNvPr>
            <p:cNvCxnSpPr/>
            <p:nvPr/>
          </p:nvCxnSpPr>
          <p:spPr>
            <a:xfrm flipV="1">
              <a:off x="4116582" y="2781631"/>
              <a:ext cx="0" cy="270345"/>
            </a:xfrm>
            <a:prstGeom prst="line">
              <a:avLst/>
            </a:prstGeom>
            <a:ln w="25400">
              <a:solidFill>
                <a:srgbClr val="0047B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1BC7A5-E755-03C9-B5C2-7978540A1284}"/>
                </a:ext>
                <a:ext uri="{C183D7F6-B498-43B3-948B-1728B52AA6E4}">
                  <adec:decorative xmlns:adec="http://schemas.microsoft.com/office/drawing/2017/decorative" val="1"/>
                </a:ext>
              </a:extLst>
            </p:cNvPr>
            <p:cNvCxnSpPr/>
            <p:nvPr/>
          </p:nvCxnSpPr>
          <p:spPr>
            <a:xfrm>
              <a:off x="4116582" y="2781631"/>
              <a:ext cx="3476362" cy="0"/>
            </a:xfrm>
            <a:prstGeom prst="line">
              <a:avLst/>
            </a:prstGeom>
            <a:ln w="25400">
              <a:solidFill>
                <a:srgbClr val="0047B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05F173-9750-4D33-002D-2FFD4CF4F0B1}"/>
                </a:ext>
                <a:ext uri="{C183D7F6-B498-43B3-948B-1728B52AA6E4}">
                  <adec:decorative xmlns:adec="http://schemas.microsoft.com/office/drawing/2017/decorative" val="1"/>
                </a:ext>
              </a:extLst>
            </p:cNvPr>
            <p:cNvCxnSpPr/>
            <p:nvPr/>
          </p:nvCxnSpPr>
          <p:spPr>
            <a:xfrm>
              <a:off x="7592944" y="2781631"/>
              <a:ext cx="0" cy="270345"/>
            </a:xfrm>
            <a:prstGeom prst="line">
              <a:avLst/>
            </a:prstGeom>
            <a:ln w="25400">
              <a:solidFill>
                <a:srgbClr val="0047BB"/>
              </a:solidFill>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CAD55E18-1B10-4107-AA98-543B10EE02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09573" y="2298401"/>
            <a:ext cx="2423118" cy="2423118"/>
          </a:xfrm>
          <a:prstGeom prst="rect">
            <a:avLst/>
          </a:prstGeom>
        </p:spPr>
      </p:pic>
      <p:sp>
        <p:nvSpPr>
          <p:cNvPr id="29" name="TextBox 28">
            <a:extLst>
              <a:ext uri="{FF2B5EF4-FFF2-40B4-BE49-F238E27FC236}">
                <a16:creationId xmlns:a16="http://schemas.microsoft.com/office/drawing/2014/main" id="{A578C748-AB08-473D-8022-417724D292BB}"/>
              </a:ext>
            </a:extLst>
          </p:cNvPr>
          <p:cNvSpPr txBox="1"/>
          <p:nvPr/>
        </p:nvSpPr>
        <p:spPr>
          <a:xfrm>
            <a:off x="8274882" y="4894704"/>
            <a:ext cx="2892501" cy="923330"/>
          </a:xfrm>
          <a:prstGeom prst="rect">
            <a:avLst/>
          </a:prstGeom>
          <a:noFill/>
        </p:spPr>
        <p:txBody>
          <a:bodyPr wrap="square" rtlCol="0">
            <a:spAutoFit/>
          </a:bodyPr>
          <a:lstStyle/>
          <a:p>
            <a:pPr algn="ctr"/>
            <a:r>
              <a:rPr lang="es-MX" b="1" dirty="0">
                <a:solidFill>
                  <a:schemeClr val="tx2"/>
                </a:solidFill>
              </a:rPr>
              <a:t>Los beneficios están</a:t>
            </a:r>
          </a:p>
          <a:p>
            <a:pPr algn="ctr"/>
            <a:r>
              <a:rPr lang="es-MX" b="1" dirty="0">
                <a:solidFill>
                  <a:schemeClr val="tx2"/>
                </a:solidFill>
              </a:rPr>
              <a:t>protegidos contra </a:t>
            </a:r>
            <a:br>
              <a:rPr lang="es-MX" b="1" dirty="0">
                <a:solidFill>
                  <a:schemeClr val="tx2"/>
                </a:solidFill>
              </a:rPr>
            </a:br>
            <a:r>
              <a:rPr lang="es-MX" b="1" dirty="0">
                <a:solidFill>
                  <a:schemeClr val="tx2"/>
                </a:solidFill>
              </a:rPr>
              <a:t>la inflación</a:t>
            </a:r>
          </a:p>
        </p:txBody>
      </p:sp>
    </p:spTree>
    <p:extLst>
      <p:ext uri="{BB962C8B-B14F-4D97-AF65-F5344CB8AC3E}">
        <p14:creationId xmlns:p14="http://schemas.microsoft.com/office/powerpoint/2010/main" val="723252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A6E17B-001F-EBB4-01EC-FE0A3F9EEFAE}"/>
              </a:ext>
            </a:extLst>
          </p:cNvPr>
          <p:cNvSpPr/>
          <p:nvPr/>
        </p:nvSpPr>
        <p:spPr>
          <a:xfrm>
            <a:off x="2623866" y="2658798"/>
            <a:ext cx="6944268" cy="346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065021" y="725753"/>
            <a:ext cx="10242350" cy="1191416"/>
          </a:xfrm>
        </p:spPr>
        <p:txBody>
          <a:bodyPr>
            <a:noAutofit/>
          </a:bodyPr>
          <a:lstStyle/>
          <a:p>
            <a:r>
              <a:rPr lang="es-MX" sz="4000" dirty="0"/>
              <a:t>¿Cuándo puedo recibir los</a:t>
            </a:r>
            <a:br>
              <a:rPr lang="es-MX" sz="4000" dirty="0"/>
            </a:br>
            <a:r>
              <a:rPr lang="es-MX" sz="4000" dirty="0"/>
              <a:t>beneficios del Seguro Social?</a:t>
            </a:r>
          </a:p>
        </p:txBody>
      </p:sp>
      <p:graphicFrame>
        <p:nvGraphicFramePr>
          <p:cNvPr id="7" name="Table 5" descr="Chart from retirement ages 62 through 70.&#10;&#10;At ages 66 and 67, FRA changes based on your birth year:&#10;1943 - 1954 FRA&#10;1955; 66 + 2 months&#10;1956; 66 + 4 months&#10;1957; 66 + 6 months&#10;1958; 66 + 8 months&#10;1959; 66 + 10 months&#10;1960-later; 67">
            <a:extLst>
              <a:ext uri="{FF2B5EF4-FFF2-40B4-BE49-F238E27FC236}">
                <a16:creationId xmlns:a16="http://schemas.microsoft.com/office/drawing/2014/main" id="{83CE639D-4457-3195-0106-22E90413AD10}"/>
              </a:ext>
            </a:extLst>
          </p:cNvPr>
          <p:cNvGraphicFramePr>
            <a:graphicFrameLocks noGrp="1"/>
          </p:cNvGraphicFramePr>
          <p:nvPr>
            <p:extLst>
              <p:ext uri="{D42A27DB-BD31-4B8C-83A1-F6EECF244321}">
                <p14:modId xmlns:p14="http://schemas.microsoft.com/office/powerpoint/2010/main" val="2605112712"/>
              </p:ext>
            </p:extLst>
          </p:nvPr>
        </p:nvGraphicFramePr>
        <p:xfrm>
          <a:off x="2623866" y="2639374"/>
          <a:ext cx="6936346" cy="3483266"/>
        </p:xfrm>
        <a:graphic>
          <a:graphicData uri="http://schemas.openxmlformats.org/drawingml/2006/table">
            <a:tbl>
              <a:tblPr firstRow="1" bandRow="1">
                <a:tableStyleId>{5C22544A-7EE6-4342-B048-85BDC9FD1C3A}</a:tableStyleId>
              </a:tblPr>
              <a:tblGrid>
                <a:gridCol w="770705">
                  <a:extLst>
                    <a:ext uri="{9D8B030D-6E8A-4147-A177-3AD203B41FA5}">
                      <a16:colId xmlns:a16="http://schemas.microsoft.com/office/drawing/2014/main" val="1309929488"/>
                    </a:ext>
                  </a:extLst>
                </a:gridCol>
                <a:gridCol w="770705">
                  <a:extLst>
                    <a:ext uri="{9D8B030D-6E8A-4147-A177-3AD203B41FA5}">
                      <a16:colId xmlns:a16="http://schemas.microsoft.com/office/drawing/2014/main" val="4009179154"/>
                    </a:ext>
                  </a:extLst>
                </a:gridCol>
                <a:gridCol w="770705">
                  <a:extLst>
                    <a:ext uri="{9D8B030D-6E8A-4147-A177-3AD203B41FA5}">
                      <a16:colId xmlns:a16="http://schemas.microsoft.com/office/drawing/2014/main" val="1308266439"/>
                    </a:ext>
                  </a:extLst>
                </a:gridCol>
                <a:gridCol w="770705">
                  <a:extLst>
                    <a:ext uri="{9D8B030D-6E8A-4147-A177-3AD203B41FA5}">
                      <a16:colId xmlns:a16="http://schemas.microsoft.com/office/drawing/2014/main" val="2621146796"/>
                    </a:ext>
                  </a:extLst>
                </a:gridCol>
                <a:gridCol w="770705">
                  <a:extLst>
                    <a:ext uri="{9D8B030D-6E8A-4147-A177-3AD203B41FA5}">
                      <a16:colId xmlns:a16="http://schemas.microsoft.com/office/drawing/2014/main" val="4260406276"/>
                    </a:ext>
                  </a:extLst>
                </a:gridCol>
                <a:gridCol w="770705">
                  <a:extLst>
                    <a:ext uri="{9D8B030D-6E8A-4147-A177-3AD203B41FA5}">
                      <a16:colId xmlns:a16="http://schemas.microsoft.com/office/drawing/2014/main" val="1734739324"/>
                    </a:ext>
                  </a:extLst>
                </a:gridCol>
                <a:gridCol w="770706">
                  <a:extLst>
                    <a:ext uri="{9D8B030D-6E8A-4147-A177-3AD203B41FA5}">
                      <a16:colId xmlns:a16="http://schemas.microsoft.com/office/drawing/2014/main" val="1060908090"/>
                    </a:ext>
                  </a:extLst>
                </a:gridCol>
                <a:gridCol w="770705">
                  <a:extLst>
                    <a:ext uri="{9D8B030D-6E8A-4147-A177-3AD203B41FA5}">
                      <a16:colId xmlns:a16="http://schemas.microsoft.com/office/drawing/2014/main" val="2426497341"/>
                    </a:ext>
                  </a:extLst>
                </a:gridCol>
                <a:gridCol w="770705">
                  <a:extLst>
                    <a:ext uri="{9D8B030D-6E8A-4147-A177-3AD203B41FA5}">
                      <a16:colId xmlns:a16="http://schemas.microsoft.com/office/drawing/2014/main" val="657251901"/>
                    </a:ext>
                  </a:extLst>
                </a:gridCol>
              </a:tblGrid>
              <a:tr h="335008">
                <a:tc gridSpan="4">
                  <a:txBody>
                    <a:bodyPr/>
                    <a:lstStyle/>
                    <a:p>
                      <a:pPr algn="ctr"/>
                      <a:r>
                        <a:rPr lang="es-MX" sz="1700" b="1" i="0" dirty="0">
                          <a:solidFill>
                            <a:schemeClr val="tx1"/>
                          </a:solidFill>
                          <a:latin typeface="Arial" panose="020B0604020202020204" pitchFamily="34" charset="0"/>
                          <a:cs typeface="Arial" panose="020B0604020202020204" pitchFamily="34" charset="0"/>
                        </a:rPr>
                        <a:t>Anticipada</a:t>
                      </a:r>
                    </a:p>
                  </a:txBody>
                  <a:tcPr marL="78034" marR="78034" marT="39017" marB="3901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r>
                        <a:rPr lang="es-MX" b="0" i="0">
                          <a:solidFill>
                            <a:srgbClr val="141A4D"/>
                          </a:solidFill>
                          <a:latin typeface="Arial" panose="020B0604020202020204" pitchFamily="34" charset="0"/>
                          <a:cs typeface="Arial" panose="020B0604020202020204" pitchFamily="34" charset="0"/>
                        </a:rPr>
                        <a:t>Anticipada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noFill/>
                  </a:tcPr>
                </a:tc>
                <a:tc hMerge="1">
                  <a:txBody>
                    <a:bodyPr/>
                    <a:lstStyle/>
                    <a:p>
                      <a:endParaRPr lang="en-US" b="0" i="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gridSpan="2">
                  <a:txBody>
                    <a:bodyPr/>
                    <a:lstStyle/>
                    <a:p>
                      <a:pPr algn="ctr"/>
                      <a:r>
                        <a:rPr lang="es-MX" sz="1700" b="1" i="0" dirty="0">
                          <a:solidFill>
                            <a:schemeClr val="tx1"/>
                          </a:solidFill>
                          <a:latin typeface="Arial" panose="020B0604020202020204" pitchFamily="34" charset="0"/>
                          <a:cs typeface="Arial" panose="020B0604020202020204" pitchFamily="34" charset="0"/>
                        </a:rPr>
                        <a:t>FRA</a:t>
                      </a:r>
                    </a:p>
                  </a:txBody>
                  <a:tcPr marL="78034" marR="78034" marT="39017" marB="3901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noFill/>
                  </a:tcPr>
                </a:tc>
                <a:tc gridSpan="3">
                  <a:txBody>
                    <a:bodyPr/>
                    <a:lstStyle/>
                    <a:p>
                      <a:pPr algn="ctr"/>
                      <a:r>
                        <a:rPr lang="es-MX" sz="1700" b="1" i="0" dirty="0">
                          <a:solidFill>
                            <a:schemeClr val="tx1"/>
                          </a:solidFill>
                          <a:latin typeface="Arial" panose="020B0604020202020204" pitchFamily="34" charset="0"/>
                          <a:cs typeface="Arial" panose="020B0604020202020204" pitchFamily="34" charset="0"/>
                        </a:rPr>
                        <a:t>       Tarde</a:t>
                      </a:r>
                    </a:p>
                  </a:txBody>
                  <a:tcPr marL="78034" marR="78034" marT="39017" marB="3901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pPr algn="ctr"/>
                      <a:r>
                        <a:rPr lang="es-MX" b="0" i="0">
                          <a:solidFill>
                            <a:srgbClr val="141A4D"/>
                          </a:solidFill>
                          <a:latin typeface="Arial" panose="020B0604020202020204" pitchFamily="34" charset="0"/>
                          <a:cs typeface="Arial" panose="020B0604020202020204" pitchFamily="34" charset="0"/>
                        </a:rPr>
                        <a:t>Tarde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b="0" i="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773516"/>
                  </a:ext>
                </a:extLst>
              </a:tr>
              <a:tr h="304719">
                <a:tc>
                  <a:txBody>
                    <a:bodyPr/>
                    <a:lstStyle/>
                    <a:p>
                      <a:pPr algn="ctr"/>
                      <a:r>
                        <a:rPr lang="es-MX" sz="1500" b="1" i="0">
                          <a:solidFill>
                            <a:schemeClr val="bg1"/>
                          </a:solidFill>
                          <a:latin typeface="Arial" panose="020B0604020202020204" pitchFamily="34" charset="0"/>
                          <a:cs typeface="Arial" panose="020B0604020202020204" pitchFamily="34" charset="0"/>
                        </a:rPr>
                        <a:t>62</a:t>
                      </a:r>
                    </a:p>
                  </a:txBody>
                  <a:tcPr marL="78034" marR="78034" marT="39017" marB="39017">
                    <a:lnL w="12700" cmpd="sng">
                      <a:noFill/>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s-MX" sz="1500" b="1" i="0">
                          <a:solidFill>
                            <a:schemeClr val="bg1"/>
                          </a:solidFill>
                          <a:latin typeface="Arial" panose="020B0604020202020204" pitchFamily="34" charset="0"/>
                          <a:cs typeface="Arial" panose="020B0604020202020204" pitchFamily="34" charset="0"/>
                        </a:rPr>
                        <a:t>63</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s-MX" sz="1500" b="1" i="0">
                          <a:solidFill>
                            <a:schemeClr val="bg1"/>
                          </a:solidFill>
                          <a:latin typeface="Arial" panose="020B0604020202020204" pitchFamily="34" charset="0"/>
                          <a:cs typeface="Arial" panose="020B0604020202020204" pitchFamily="34" charset="0"/>
                        </a:rPr>
                        <a:t>64</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s-MX" sz="1500" b="1" i="0" dirty="0">
                          <a:solidFill>
                            <a:schemeClr val="bg1"/>
                          </a:solidFill>
                          <a:latin typeface="Arial" panose="020B0604020202020204" pitchFamily="34" charset="0"/>
                          <a:cs typeface="Arial" panose="020B0604020202020204" pitchFamily="34" charset="0"/>
                        </a:rPr>
                        <a:t>65</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s-MX" sz="1500" b="1" i="0" dirty="0">
                          <a:solidFill>
                            <a:schemeClr val="bg1"/>
                          </a:solidFill>
                          <a:latin typeface="Arial" panose="020B0604020202020204" pitchFamily="34" charset="0"/>
                          <a:cs typeface="Arial" panose="020B0604020202020204" pitchFamily="34" charset="0"/>
                        </a:rPr>
                        <a:t>66</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MX" sz="1500" b="1" i="0" dirty="0">
                          <a:solidFill>
                            <a:schemeClr val="bg1"/>
                          </a:solidFill>
                          <a:latin typeface="Arial" panose="020B0604020202020204" pitchFamily="34" charset="0"/>
                          <a:cs typeface="Arial" panose="020B0604020202020204" pitchFamily="34" charset="0"/>
                        </a:rPr>
                        <a:t>67</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s-MX" sz="1500" b="1" i="0" dirty="0">
                          <a:solidFill>
                            <a:schemeClr val="bg1"/>
                          </a:solidFill>
                          <a:latin typeface="Arial" panose="020B0604020202020204" pitchFamily="34" charset="0"/>
                          <a:cs typeface="Arial" panose="020B0604020202020204" pitchFamily="34" charset="0"/>
                        </a:rPr>
                        <a:t>68</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s-MX" sz="1500" b="1" i="0" dirty="0">
                          <a:solidFill>
                            <a:schemeClr val="bg1"/>
                          </a:solidFill>
                          <a:latin typeface="Arial" panose="020B0604020202020204" pitchFamily="34" charset="0"/>
                          <a:cs typeface="Arial" panose="020B0604020202020204" pitchFamily="34" charset="0"/>
                        </a:rPr>
                        <a:t>69</a:t>
                      </a:r>
                    </a:p>
                  </a:txBody>
                  <a:tcPr marL="78034" marR="78034" marT="39017" marB="39017">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s-MX" sz="1500" b="1" i="0" dirty="0">
                          <a:solidFill>
                            <a:schemeClr val="bg1"/>
                          </a:solidFill>
                          <a:latin typeface="Arial" panose="020B0604020202020204" pitchFamily="34" charset="0"/>
                          <a:cs typeface="Arial" panose="020B0604020202020204" pitchFamily="34" charset="0"/>
                        </a:rPr>
                        <a:t>70</a:t>
                      </a:r>
                    </a:p>
                  </a:txBody>
                  <a:tcPr marL="78034" marR="78034" marT="39017" marB="39017">
                    <a:lnL w="28575" cap="flat" cmpd="sng" algn="ctr">
                      <a:solidFill>
                        <a:schemeClr val="bg1"/>
                      </a:solidFill>
                      <a:prstDash val="solid"/>
                      <a:round/>
                      <a:headEnd type="none" w="med" len="med"/>
                      <a:tailEnd type="none" w="med" len="med"/>
                    </a:lnL>
                    <a:lnR w="12700" cmpd="sng">
                      <a:noFill/>
                    </a:lnR>
                    <a:lnT w="381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02372640"/>
                  </a:ext>
                </a:extLst>
              </a:tr>
              <a:tr h="373040">
                <a:tc rowSpan="8" gridSpan="4">
                  <a:txBody>
                    <a:bodyPr/>
                    <a:lstStyle/>
                    <a:p>
                      <a:endParaRPr lang="en-US" dirty="0"/>
                    </a:p>
                    <a:p>
                      <a:endParaRPr lang="en-US" dirty="0"/>
                    </a:p>
                    <a:p>
                      <a:endParaRPr lang="en-US" dirty="0"/>
                    </a:p>
                  </a:txBody>
                  <a:tcPr marL="82296" anchor="ctr">
                    <a:lnR w="28575" cap="flat" cmpd="sng" algn="ctr">
                      <a:solidFill>
                        <a:schemeClr val="accent2"/>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1"/>
                    </a:solidFill>
                  </a:tcPr>
                </a:tc>
                <a:tc rowSpan="8" hMerge="1">
                  <a:txBody>
                    <a:bodyPr/>
                    <a:lstStyle/>
                    <a:p>
                      <a:endParaRPr lang="en-US"/>
                    </a:p>
                  </a:txBody>
                  <a:tcPr/>
                </a:tc>
                <a:tc rowSpan="8" hMerge="1">
                  <a:txBody>
                    <a:bodyPr/>
                    <a:lstStyle/>
                    <a:p>
                      <a:endParaRPr lang="en-US"/>
                    </a:p>
                  </a:txBody>
                  <a:tcPr/>
                </a:tc>
                <a:tc rowSpan="8" hMerge="1">
                  <a:txBody>
                    <a:bodyPr/>
                    <a:lstStyle/>
                    <a:p>
                      <a:endParaRPr lang="en-US"/>
                    </a:p>
                  </a:txBody>
                  <a:tcPr/>
                </a:tc>
                <a:tc gridSpan="2">
                  <a:txBody>
                    <a:bodyPr/>
                    <a:lstStyle/>
                    <a:p>
                      <a:pPr>
                        <a:spcBef>
                          <a:spcPts val="0"/>
                        </a:spcBef>
                        <a:spcAft>
                          <a:spcPts val="0"/>
                        </a:spcAft>
                      </a:pPr>
                      <a:r>
                        <a:rPr lang="es-MX" sz="1200" b="1" i="0" u="none" dirty="0">
                          <a:solidFill>
                            <a:schemeClr val="bg1"/>
                          </a:solidFill>
                          <a:latin typeface="Arial" panose="020B0604020202020204" pitchFamily="34" charset="0"/>
                          <a:cs typeface="Arial" panose="020B0604020202020204" pitchFamily="34" charset="0"/>
                        </a:rPr>
                        <a:t>Año de nacimiento</a:t>
                      </a:r>
                    </a:p>
                  </a:txBody>
                  <a:tcPr marL="82296" marR="78034" marT="54864" marB="9144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ECEB2"/>
                    </a:solidFill>
                  </a:tcPr>
                </a:tc>
                <a:tc hMerge="1">
                  <a:txBody>
                    <a:bodyPr/>
                    <a:lstStyle/>
                    <a:p>
                      <a:endParaRPr lang="en-US"/>
                    </a:p>
                  </a:txBody>
                  <a:tcPr/>
                </a:tc>
                <a:tc gridSpan="2">
                  <a:txBody>
                    <a:bodyPr/>
                    <a:lstStyle/>
                    <a:p>
                      <a:r>
                        <a:rPr lang="es-MX" sz="1200" b="1" i="0" u="none" dirty="0">
                          <a:solidFill>
                            <a:schemeClr val="bg1"/>
                          </a:solidFill>
                          <a:latin typeface="Arial" panose="020B0604020202020204" pitchFamily="34" charset="0"/>
                          <a:cs typeface="Arial" panose="020B0604020202020204" pitchFamily="34" charset="0"/>
                        </a:rPr>
                        <a:t>FRA</a:t>
                      </a:r>
                    </a:p>
                  </a:txBody>
                  <a:tcPr marL="82296" marR="78034" marT="54864" marB="2743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6ECEB2"/>
                    </a:solidFill>
                  </a:tcPr>
                </a:tc>
                <a:tc hMerge="1">
                  <a:txBody>
                    <a:bodyPr/>
                    <a:lstStyle/>
                    <a:p>
                      <a:endParaRPr lang="en-US"/>
                    </a:p>
                  </a:txBody>
                  <a:tcPr>
                    <a:lnL w="12700" cmpd="sng">
                      <a:noFill/>
                    </a:lnL>
                    <a:lnT w="12700" cmpd="sng">
                      <a:noFill/>
                    </a:lnT>
                  </a:tcPr>
                </a:tc>
                <a:tc>
                  <a:txBody>
                    <a:bodyPr/>
                    <a:lstStyle/>
                    <a:p>
                      <a:endParaRPr lang="en-US" dirty="0"/>
                    </a:p>
                  </a:txBody>
                  <a:tcPr marL="82296" marR="78034" marT="39017" marB="39017"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2528573"/>
                  </a:ext>
                </a:extLst>
              </a:tr>
              <a:tr h="350153">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1943 – 1954</a:t>
                      </a:r>
                    </a:p>
                  </a:txBody>
                  <a:tcPr marL="82296" marR="78034" marT="27432"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66</a:t>
                      </a:r>
                    </a:p>
                  </a:txBody>
                  <a:tcPr marL="82296" marR="78034" marT="27432" marB="0" anchor="ctr">
                    <a:lnL w="28575" cap="flat" cmpd="sng" algn="ctr">
                      <a:solidFill>
                        <a:schemeClr val="bg1"/>
                      </a:solidFill>
                      <a:prstDash val="solid"/>
                      <a:round/>
                      <a:headEnd type="none" w="med" len="med"/>
                      <a:tailEnd type="none" w="med" len="med"/>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82296" marR="78034" marT="39017" marB="390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27373673"/>
                  </a:ext>
                </a:extLst>
              </a:tr>
              <a:tr h="350153">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1955</a:t>
                      </a:r>
                    </a:p>
                  </a:txBody>
                  <a:tcPr marL="82296" marR="78034" marT="27432"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66 + 2 meses</a:t>
                      </a:r>
                    </a:p>
                  </a:txBody>
                  <a:tcPr marL="82296" marR="78034" marT="27432"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82296" marR="78034" marT="39017" marB="390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58443688"/>
                  </a:ext>
                </a:extLst>
              </a:tr>
              <a:tr h="350153">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1956</a:t>
                      </a:r>
                    </a:p>
                  </a:txBody>
                  <a:tcPr marL="82296" marR="78034" marT="27432"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ts val="1440"/>
                        </a:lnSpc>
                        <a:spcBef>
                          <a:spcPts val="0"/>
                        </a:spcBef>
                        <a:spcAft>
                          <a:spcPts val="0"/>
                        </a:spcAft>
                        <a:buClrTx/>
                        <a:buSzTx/>
                        <a:buFontTx/>
                        <a:buNone/>
                        <a:tabLst/>
                        <a:defRPr/>
                      </a:pPr>
                      <a:r>
                        <a:rPr lang="es-MX" sz="1200" b="0" i="0" baseline="0" dirty="0">
                          <a:solidFill>
                            <a:srgbClr val="141A4D"/>
                          </a:solidFill>
                          <a:latin typeface="Arial" panose="020B0604020202020204" pitchFamily="34" charset="0"/>
                          <a:cs typeface="Arial" panose="020B0604020202020204" pitchFamily="34" charset="0"/>
                        </a:rPr>
                        <a:t>66 + 4 meses</a:t>
                      </a:r>
                    </a:p>
                  </a:txBody>
                  <a:tcPr marL="82296" marR="78034" marT="27432"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82296" marR="78034" marT="39017" marB="390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4488822"/>
                  </a:ext>
                </a:extLst>
              </a:tr>
              <a:tr h="350153">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1957</a:t>
                      </a:r>
                    </a:p>
                  </a:txBody>
                  <a:tcPr marL="82296" marR="78034" marT="27432"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ts val="1440"/>
                        </a:lnSpc>
                        <a:spcBef>
                          <a:spcPts val="0"/>
                        </a:spcBef>
                        <a:spcAft>
                          <a:spcPts val="0"/>
                        </a:spcAft>
                        <a:buClrTx/>
                        <a:buSzTx/>
                        <a:buFontTx/>
                        <a:buNone/>
                        <a:tabLst/>
                        <a:defRPr/>
                      </a:pPr>
                      <a:r>
                        <a:rPr lang="es-MX" sz="1200" b="0" i="0" baseline="0" dirty="0">
                          <a:solidFill>
                            <a:srgbClr val="141A4D"/>
                          </a:solidFill>
                          <a:latin typeface="Arial" panose="020B0604020202020204" pitchFamily="34" charset="0"/>
                          <a:cs typeface="Arial" panose="020B0604020202020204" pitchFamily="34" charset="0"/>
                        </a:rPr>
                        <a:t>66 + 6 meses</a:t>
                      </a:r>
                    </a:p>
                  </a:txBody>
                  <a:tcPr marL="82296" marR="78034" marT="27432"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82296" marR="78034" marT="39017" marB="390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5196603"/>
                  </a:ext>
                </a:extLst>
              </a:tr>
              <a:tr h="350153">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1958</a:t>
                      </a:r>
                    </a:p>
                  </a:txBody>
                  <a:tcPr marL="82296" marR="78034" marT="27432"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ts val="1440"/>
                        </a:lnSpc>
                        <a:spcBef>
                          <a:spcPts val="0"/>
                        </a:spcBef>
                        <a:spcAft>
                          <a:spcPts val="0"/>
                        </a:spcAft>
                        <a:buClrTx/>
                        <a:buSzTx/>
                        <a:buFontTx/>
                        <a:buNone/>
                        <a:tabLst/>
                        <a:defRPr/>
                      </a:pPr>
                      <a:r>
                        <a:rPr lang="es-MX" sz="1200" b="0" i="0" baseline="0" dirty="0">
                          <a:solidFill>
                            <a:srgbClr val="141A4D"/>
                          </a:solidFill>
                          <a:latin typeface="Arial" panose="020B0604020202020204" pitchFamily="34" charset="0"/>
                          <a:cs typeface="Arial" panose="020B0604020202020204" pitchFamily="34" charset="0"/>
                        </a:rPr>
                        <a:t>66 + 8 meses</a:t>
                      </a:r>
                    </a:p>
                  </a:txBody>
                  <a:tcPr marL="82296" marR="78034" marT="27432"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82296" marR="78034" marT="39017" marB="390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2377860"/>
                  </a:ext>
                </a:extLst>
              </a:tr>
              <a:tr h="350153">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1959</a:t>
                      </a:r>
                    </a:p>
                  </a:txBody>
                  <a:tcPr marL="82296" marR="78034" marT="27432"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marL="0" marR="0" lvl="0" indent="0" algn="l" defTabSz="914400" rtl="0" eaLnBrk="1" fontAlgn="auto" latinLnBrk="0" hangingPunct="1">
                        <a:lnSpc>
                          <a:spcPts val="1440"/>
                        </a:lnSpc>
                        <a:spcBef>
                          <a:spcPts val="0"/>
                        </a:spcBef>
                        <a:spcAft>
                          <a:spcPts val="0"/>
                        </a:spcAft>
                        <a:buClrTx/>
                        <a:buSzTx/>
                        <a:buFontTx/>
                        <a:buNone/>
                        <a:tabLst/>
                        <a:defRPr/>
                      </a:pPr>
                      <a:r>
                        <a:rPr lang="es-MX" sz="1200" b="0" i="0" baseline="0" dirty="0">
                          <a:solidFill>
                            <a:srgbClr val="141A4D"/>
                          </a:solidFill>
                          <a:latin typeface="Arial" panose="020B0604020202020204" pitchFamily="34" charset="0"/>
                          <a:cs typeface="Arial" panose="020B0604020202020204" pitchFamily="34" charset="0"/>
                        </a:rPr>
                        <a:t>66 + 10 meses</a:t>
                      </a:r>
                    </a:p>
                  </a:txBody>
                  <a:tcPr marL="82296" marR="78034" marT="27432"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82296" marR="78034" marT="39017" marB="3901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682256"/>
                  </a:ext>
                </a:extLst>
              </a:tr>
              <a:tr h="350153">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1960 y posterior</a:t>
                      </a:r>
                    </a:p>
                  </a:txBody>
                  <a:tcPr marL="82296" marR="78034" marT="27432" marB="0" anchor="ctr">
                    <a:lnL w="28575" cap="flat" cmpd="sng" algn="ctr">
                      <a:solidFill>
                        <a:schemeClr val="accent2"/>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tc>
                <a:tc gridSpan="2">
                  <a:txBody>
                    <a:bodyPr/>
                    <a:lstStyle/>
                    <a:p>
                      <a:pPr>
                        <a:lnSpc>
                          <a:spcPts val="1440"/>
                        </a:lnSpc>
                      </a:pPr>
                      <a:r>
                        <a:rPr lang="es-MX" sz="1200" b="0" i="0" baseline="0" dirty="0">
                          <a:solidFill>
                            <a:srgbClr val="141A4D"/>
                          </a:solidFill>
                          <a:latin typeface="Arial" panose="020B0604020202020204" pitchFamily="34" charset="0"/>
                          <a:cs typeface="Arial" panose="020B0604020202020204" pitchFamily="34" charset="0"/>
                        </a:rPr>
                        <a:t>67</a:t>
                      </a:r>
                    </a:p>
                  </a:txBody>
                  <a:tcPr marL="82296" marR="78034" marT="27432" marB="0" anchor="ctr">
                    <a:lnL w="28575" cap="flat" cmpd="sng" algn="ctr">
                      <a:solidFill>
                        <a:schemeClr val="bg1"/>
                      </a:solid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endParaRPr lang="en-US"/>
                    </a:p>
                  </a:txBody>
                  <a:tcPr>
                    <a:lnL w="12700" cmpd="sng">
                      <a:noFill/>
                    </a:lnL>
                  </a:tcPr>
                </a:tc>
                <a:tc>
                  <a:txBody>
                    <a:bodyPr/>
                    <a:lstStyle/>
                    <a:p>
                      <a:endParaRPr lang="en-US" dirty="0"/>
                    </a:p>
                  </a:txBody>
                  <a:tcPr marL="82296" marR="78034" marT="39017" marB="39017" anchor="ct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3386159"/>
                  </a:ext>
                </a:extLst>
              </a:tr>
            </a:tbl>
          </a:graphicData>
        </a:graphic>
      </p:graphicFrame>
      <p:sp>
        <p:nvSpPr>
          <p:cNvPr id="8" name="Title 1">
            <a:extLst>
              <a:ext uri="{FF2B5EF4-FFF2-40B4-BE49-F238E27FC236}">
                <a16:creationId xmlns:a16="http://schemas.microsoft.com/office/drawing/2014/main" id="{3E31460A-406E-43DF-8884-AEA519EF4747}"/>
              </a:ext>
            </a:extLst>
          </p:cNvPr>
          <p:cNvSpPr txBox="1">
            <a:spLocks/>
          </p:cNvSpPr>
          <p:nvPr/>
        </p:nvSpPr>
        <p:spPr>
          <a:xfrm>
            <a:off x="884630" y="1917169"/>
            <a:ext cx="10422742" cy="59224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r>
              <a:rPr lang="es-MX" sz="1800" dirty="0">
                <a:solidFill>
                  <a:schemeClr val="tx1"/>
                </a:solidFill>
                <a:latin typeface="Arial" panose="020B0604020202020204" pitchFamily="34" charset="0"/>
              </a:rPr>
              <a:t>Edad reglamentaria de retiro (FRA): cuando eres elegible para el 100% de los beneficios</a:t>
            </a:r>
          </a:p>
        </p:txBody>
      </p:sp>
      <p:sp>
        <p:nvSpPr>
          <p:cNvPr id="9" name="Isosceles Triangle 8">
            <a:extLst>
              <a:ext uri="{FF2B5EF4-FFF2-40B4-BE49-F238E27FC236}">
                <a16:creationId xmlns:a16="http://schemas.microsoft.com/office/drawing/2014/main" id="{210E51C4-C674-E256-BB91-C2141E98723E}"/>
              </a:ext>
            </a:extLst>
          </p:cNvPr>
          <p:cNvSpPr/>
          <p:nvPr/>
        </p:nvSpPr>
        <p:spPr>
          <a:xfrm rot="10800000">
            <a:off x="6186196" y="2362407"/>
            <a:ext cx="523213" cy="2273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DE54490E-950F-FF4E-B186-6D144CA38DDE}"/>
              </a:ext>
            </a:extLst>
          </p:cNvPr>
          <p:cNvCxnSpPr/>
          <p:nvPr/>
        </p:nvCxnSpPr>
        <p:spPr>
          <a:xfrm>
            <a:off x="5706527" y="3343124"/>
            <a:ext cx="0" cy="278912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794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444C93A-C95A-FF96-F0D5-C27AA6BC84D4}"/>
              </a:ext>
            </a:extLst>
          </p:cNvPr>
          <p:cNvSpPr/>
          <p:nvPr/>
        </p:nvSpPr>
        <p:spPr>
          <a:xfrm>
            <a:off x="5532161" y="2468346"/>
            <a:ext cx="6142768" cy="377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92450" y="848373"/>
            <a:ext cx="9358430" cy="1346794"/>
          </a:xfrm>
        </p:spPr>
        <p:txBody>
          <a:bodyPr>
            <a:normAutofit fontScale="90000"/>
          </a:bodyPr>
          <a:lstStyle/>
          <a:p>
            <a:r>
              <a:rPr lang="es-MX" sz="4400" dirty="0"/>
              <a:t>Cómo afecta la solicitud anticipada                                y tardía el beneficio mensual</a:t>
            </a:r>
          </a:p>
        </p:txBody>
      </p:sp>
      <p:sp>
        <p:nvSpPr>
          <p:cNvPr id="3" name="Content Placeholder 2">
            <a:extLst>
              <a:ext uri="{FF2B5EF4-FFF2-40B4-BE49-F238E27FC236}">
                <a16:creationId xmlns:a16="http://schemas.microsoft.com/office/drawing/2014/main" id="{3864FB55-FE31-11A1-411A-B8AD2D105388}"/>
              </a:ext>
            </a:extLst>
          </p:cNvPr>
          <p:cNvSpPr>
            <a:spLocks noGrp="1"/>
          </p:cNvSpPr>
          <p:nvPr>
            <p:ph idx="1"/>
          </p:nvPr>
        </p:nvSpPr>
        <p:spPr>
          <a:xfrm>
            <a:off x="1099751" y="2623012"/>
            <a:ext cx="3930738" cy="3616121"/>
          </a:xfrm>
        </p:spPr>
        <p:txBody>
          <a:bodyPr>
            <a:normAutofit lnSpcReduction="10000"/>
          </a:bodyPr>
          <a:lstStyle/>
          <a:p>
            <a:r>
              <a:rPr lang="es-MX" dirty="0"/>
              <a:t>Este ejemplo asume un beneficio de </a:t>
            </a:r>
            <a:r>
              <a:rPr lang="es-MX" b="1" dirty="0"/>
              <a:t>$1,000 </a:t>
            </a:r>
            <a:r>
              <a:rPr lang="es-MX" dirty="0"/>
              <a:t>a una FRA de 67 </a:t>
            </a:r>
          </a:p>
          <a:p>
            <a:r>
              <a:rPr lang="es-MX" dirty="0"/>
              <a:t>Solicitar a la edad de 62 resulta en la reducción de beneficios un 30% en comparación con solicitar a la </a:t>
            </a:r>
            <a:r>
              <a:rPr lang="es-MX" dirty="0" err="1"/>
              <a:t>FRA</a:t>
            </a:r>
            <a:r>
              <a:rPr lang="es-MX" dirty="0"/>
              <a:t>, con una reducción de </a:t>
            </a:r>
            <a:r>
              <a:rPr lang="es-MX" b="1" dirty="0"/>
              <a:t>$700</a:t>
            </a:r>
          </a:p>
          <a:p>
            <a:r>
              <a:rPr lang="es-MX" dirty="0"/>
              <a:t>Solicitar a la edad de 70 puede aumentar el beneficio mensual un 24% en comparación con solicitar a la FRA, con un amento de </a:t>
            </a:r>
            <a:r>
              <a:rPr lang="es-MX" b="1" dirty="0"/>
              <a:t>$1,240</a:t>
            </a:r>
          </a:p>
        </p:txBody>
      </p:sp>
      <p:sp>
        <p:nvSpPr>
          <p:cNvPr id="4" name="Rectangle 3">
            <a:extLst>
              <a:ext uri="{FF2B5EF4-FFF2-40B4-BE49-F238E27FC236}">
                <a16:creationId xmlns:a16="http://schemas.microsoft.com/office/drawing/2014/main" id="{63DCF250-8992-A0F3-AA6C-2E7360986DA1}"/>
              </a:ext>
              <a:ext uri="{C183D7F6-B498-43B3-948B-1728B52AA6E4}">
                <adec:decorative xmlns:adec="http://schemas.microsoft.com/office/drawing/2017/decorative" val="1"/>
              </a:ext>
            </a:extLst>
          </p:cNvPr>
          <p:cNvSpPr/>
          <p:nvPr/>
        </p:nvSpPr>
        <p:spPr>
          <a:xfrm>
            <a:off x="6159671" y="3902976"/>
            <a:ext cx="502920" cy="136082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363114A-E05A-E88D-A293-A375965BFE37}"/>
              </a:ext>
              <a:ext uri="{C183D7F6-B498-43B3-948B-1728B52AA6E4}">
                <adec:decorative xmlns:adec="http://schemas.microsoft.com/office/drawing/2017/decorative" val="1"/>
              </a:ext>
            </a:extLst>
          </p:cNvPr>
          <p:cNvSpPr/>
          <p:nvPr/>
        </p:nvSpPr>
        <p:spPr>
          <a:xfrm>
            <a:off x="6750483" y="3766246"/>
            <a:ext cx="502920" cy="149691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25FD492-708B-1351-A8E2-4581B77461CF}"/>
              </a:ext>
              <a:ext uri="{C183D7F6-B498-43B3-948B-1728B52AA6E4}">
                <adec:decorative xmlns:adec="http://schemas.microsoft.com/office/drawing/2017/decorative" val="1"/>
              </a:ext>
            </a:extLst>
          </p:cNvPr>
          <p:cNvSpPr/>
          <p:nvPr/>
        </p:nvSpPr>
        <p:spPr>
          <a:xfrm>
            <a:off x="7327644" y="3664831"/>
            <a:ext cx="502920" cy="159897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B074955-5676-3A36-55F4-52579718C21A}"/>
              </a:ext>
              <a:ext uri="{C183D7F6-B498-43B3-948B-1728B52AA6E4}">
                <adec:decorative xmlns:adec="http://schemas.microsoft.com/office/drawing/2017/decorative" val="1"/>
              </a:ext>
            </a:extLst>
          </p:cNvPr>
          <p:cNvSpPr/>
          <p:nvPr/>
        </p:nvSpPr>
        <p:spPr>
          <a:xfrm>
            <a:off x="7911910" y="3608129"/>
            <a:ext cx="502920" cy="165567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E552B47-43F7-7CDB-339C-DDC0B6E5FCDA}"/>
              </a:ext>
              <a:ext uri="{C183D7F6-B498-43B3-948B-1728B52AA6E4}">
                <adec:decorative xmlns:adec="http://schemas.microsoft.com/office/drawing/2017/decorative" val="1"/>
              </a:ext>
            </a:extLst>
          </p:cNvPr>
          <p:cNvSpPr/>
          <p:nvPr/>
        </p:nvSpPr>
        <p:spPr>
          <a:xfrm>
            <a:off x="9086429" y="3358645"/>
            <a:ext cx="502920" cy="1905159"/>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0" name="Rectangle 9">
            <a:extLst>
              <a:ext uri="{FF2B5EF4-FFF2-40B4-BE49-F238E27FC236}">
                <a16:creationId xmlns:a16="http://schemas.microsoft.com/office/drawing/2014/main" id="{95618BB2-D124-A185-35CF-70A189275F90}"/>
              </a:ext>
              <a:ext uri="{C183D7F6-B498-43B3-948B-1728B52AA6E4}">
                <adec:decorative xmlns:adec="http://schemas.microsoft.com/office/drawing/2017/decorative" val="1"/>
              </a:ext>
            </a:extLst>
          </p:cNvPr>
          <p:cNvSpPr/>
          <p:nvPr/>
        </p:nvSpPr>
        <p:spPr>
          <a:xfrm>
            <a:off x="9673182" y="3199882"/>
            <a:ext cx="502920" cy="206392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1" name="Rectangle 10">
            <a:extLst>
              <a:ext uri="{FF2B5EF4-FFF2-40B4-BE49-F238E27FC236}">
                <a16:creationId xmlns:a16="http://schemas.microsoft.com/office/drawing/2014/main" id="{7FA3EC45-C18C-9F16-A432-014DB88E548E}"/>
              </a:ext>
              <a:ext uri="{C183D7F6-B498-43B3-948B-1728B52AA6E4}">
                <adec:decorative xmlns:adec="http://schemas.microsoft.com/office/drawing/2017/decorative" val="1"/>
              </a:ext>
            </a:extLst>
          </p:cNvPr>
          <p:cNvSpPr/>
          <p:nvPr/>
        </p:nvSpPr>
        <p:spPr>
          <a:xfrm>
            <a:off x="10267173" y="3102537"/>
            <a:ext cx="502920" cy="216598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2" name="Rectangle 11">
            <a:extLst>
              <a:ext uri="{FF2B5EF4-FFF2-40B4-BE49-F238E27FC236}">
                <a16:creationId xmlns:a16="http://schemas.microsoft.com/office/drawing/2014/main" id="{0F1685B1-5BEB-518C-86C0-543445C9796E}"/>
              </a:ext>
              <a:ext uri="{C183D7F6-B498-43B3-948B-1728B52AA6E4}">
                <adec:decorative xmlns:adec="http://schemas.microsoft.com/office/drawing/2017/decorative" val="1"/>
              </a:ext>
            </a:extLst>
          </p:cNvPr>
          <p:cNvSpPr/>
          <p:nvPr/>
        </p:nvSpPr>
        <p:spPr>
          <a:xfrm>
            <a:off x="10850880" y="2955114"/>
            <a:ext cx="502920" cy="2313408"/>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solidFill>
                <a:srgbClr val="6ECFB2"/>
              </a:solidFill>
            </a:endParaRPr>
          </a:p>
        </p:txBody>
      </p:sp>
      <p:sp>
        <p:nvSpPr>
          <p:cNvPr id="13" name="Rectangle 12">
            <a:extLst>
              <a:ext uri="{FF2B5EF4-FFF2-40B4-BE49-F238E27FC236}">
                <a16:creationId xmlns:a16="http://schemas.microsoft.com/office/drawing/2014/main" id="{82BC3704-A08B-43DD-EF34-32E7B1DCB6A4}"/>
              </a:ext>
              <a:ext uri="{C183D7F6-B498-43B3-948B-1728B52AA6E4}">
                <adec:decorative xmlns:adec="http://schemas.microsoft.com/office/drawing/2017/decorative" val="1"/>
              </a:ext>
            </a:extLst>
          </p:cNvPr>
          <p:cNvSpPr/>
          <p:nvPr/>
        </p:nvSpPr>
        <p:spPr>
          <a:xfrm>
            <a:off x="8495617" y="3477733"/>
            <a:ext cx="502920" cy="17860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9A7C361-ADD6-1249-C6E7-24FA65D56458}"/>
              </a:ext>
              <a:ext uri="{C183D7F6-B498-43B3-948B-1728B52AA6E4}">
                <adec:decorative xmlns:adec="http://schemas.microsoft.com/office/drawing/2017/decorative" val="1"/>
              </a:ext>
            </a:extLst>
          </p:cNvPr>
          <p:cNvSpPr txBox="1"/>
          <p:nvPr/>
        </p:nvSpPr>
        <p:spPr>
          <a:xfrm rot="16200000">
            <a:off x="4391781" y="3860639"/>
            <a:ext cx="2844584" cy="369332"/>
          </a:xfrm>
          <a:prstGeom prst="rect">
            <a:avLst/>
          </a:prstGeom>
          <a:noFill/>
        </p:spPr>
        <p:txBody>
          <a:bodyPr wrap="square" rtlCol="0">
            <a:spAutoFit/>
          </a:bodyPr>
          <a:lstStyle/>
          <a:p>
            <a:pPr algn="ctr"/>
            <a:r>
              <a:rPr lang="es-MX" b="1"/>
              <a:t>% de PIA recibida</a:t>
            </a:r>
          </a:p>
        </p:txBody>
      </p:sp>
      <p:sp>
        <p:nvSpPr>
          <p:cNvPr id="15" name="TextBox 14">
            <a:extLst>
              <a:ext uri="{FF2B5EF4-FFF2-40B4-BE49-F238E27FC236}">
                <a16:creationId xmlns:a16="http://schemas.microsoft.com/office/drawing/2014/main" id="{BEF2046F-CBBA-44B2-0AE8-8446850C123C}"/>
              </a:ext>
              <a:ext uri="{C183D7F6-B498-43B3-948B-1728B52AA6E4}">
                <adec:decorative xmlns:adec="http://schemas.microsoft.com/office/drawing/2017/decorative" val="1"/>
              </a:ext>
            </a:extLst>
          </p:cNvPr>
          <p:cNvSpPr txBox="1"/>
          <p:nvPr/>
        </p:nvSpPr>
        <p:spPr>
          <a:xfrm>
            <a:off x="6171536" y="5668047"/>
            <a:ext cx="5194129" cy="369332"/>
          </a:xfrm>
          <a:prstGeom prst="rect">
            <a:avLst/>
          </a:prstGeom>
          <a:noFill/>
        </p:spPr>
        <p:txBody>
          <a:bodyPr wrap="square" rtlCol="0">
            <a:spAutoFit/>
          </a:bodyPr>
          <a:lstStyle/>
          <a:p>
            <a:pPr algn="ctr"/>
            <a:r>
              <a:rPr lang="es-MX" b="1"/>
              <a:t>Edad de inicio de los beneficios del SS</a:t>
            </a:r>
          </a:p>
        </p:txBody>
      </p:sp>
      <p:sp>
        <p:nvSpPr>
          <p:cNvPr id="16" name="TextBox 15">
            <a:extLst>
              <a:ext uri="{FF2B5EF4-FFF2-40B4-BE49-F238E27FC236}">
                <a16:creationId xmlns:a16="http://schemas.microsoft.com/office/drawing/2014/main" id="{1416A529-D7D9-643D-B104-FBFB4BD5CADD}"/>
              </a:ext>
              <a:ext uri="{C183D7F6-B498-43B3-948B-1728B52AA6E4}">
                <adec:decorative xmlns:adec="http://schemas.microsoft.com/office/drawing/2017/decorative" val="1"/>
              </a:ext>
            </a:extLst>
          </p:cNvPr>
          <p:cNvSpPr txBox="1"/>
          <p:nvPr/>
        </p:nvSpPr>
        <p:spPr>
          <a:xfrm>
            <a:off x="6174883" y="5334040"/>
            <a:ext cx="487708" cy="307777"/>
          </a:xfrm>
          <a:prstGeom prst="rect">
            <a:avLst/>
          </a:prstGeom>
          <a:noFill/>
        </p:spPr>
        <p:txBody>
          <a:bodyPr wrap="square" rtlCol="0">
            <a:spAutoFit/>
          </a:bodyPr>
          <a:lstStyle/>
          <a:p>
            <a:pPr algn="ctr"/>
            <a:r>
              <a:rPr lang="es-MX" sz="1400" b="1"/>
              <a:t>62</a:t>
            </a:r>
          </a:p>
        </p:txBody>
      </p:sp>
      <p:sp>
        <p:nvSpPr>
          <p:cNvPr id="17" name="TextBox 16">
            <a:extLst>
              <a:ext uri="{FF2B5EF4-FFF2-40B4-BE49-F238E27FC236}">
                <a16:creationId xmlns:a16="http://schemas.microsoft.com/office/drawing/2014/main" id="{8903EB1C-6D07-066A-D035-45DC262F01F8}"/>
              </a:ext>
              <a:ext uri="{C183D7F6-B498-43B3-948B-1728B52AA6E4}">
                <adec:decorative xmlns:adec="http://schemas.microsoft.com/office/drawing/2017/decorative" val="1"/>
              </a:ext>
            </a:extLst>
          </p:cNvPr>
          <p:cNvSpPr txBox="1"/>
          <p:nvPr/>
        </p:nvSpPr>
        <p:spPr>
          <a:xfrm>
            <a:off x="6174883" y="3977835"/>
            <a:ext cx="480162" cy="215444"/>
          </a:xfrm>
          <a:prstGeom prst="rect">
            <a:avLst/>
          </a:prstGeom>
          <a:noFill/>
        </p:spPr>
        <p:txBody>
          <a:bodyPr wrap="square" lIns="0" tIns="0" rIns="0" bIns="0" rtlCol="0" anchor="b">
            <a:spAutoFit/>
          </a:bodyPr>
          <a:lstStyle/>
          <a:p>
            <a:pPr algn="ctr"/>
            <a:r>
              <a:rPr lang="es-MX" sz="1400">
                <a:solidFill>
                  <a:schemeClr val="bg1"/>
                </a:solidFill>
              </a:rPr>
              <a:t>70%</a:t>
            </a:r>
          </a:p>
        </p:txBody>
      </p:sp>
      <p:sp>
        <p:nvSpPr>
          <p:cNvPr id="18" name="TextBox 17">
            <a:extLst>
              <a:ext uri="{FF2B5EF4-FFF2-40B4-BE49-F238E27FC236}">
                <a16:creationId xmlns:a16="http://schemas.microsoft.com/office/drawing/2014/main" id="{402EC4FA-B4E9-7711-30B7-5324EC3BCE73}"/>
              </a:ext>
              <a:ext uri="{C183D7F6-B498-43B3-948B-1728B52AA6E4}">
                <adec:decorative xmlns:adec="http://schemas.microsoft.com/office/drawing/2017/decorative" val="1"/>
              </a:ext>
            </a:extLst>
          </p:cNvPr>
          <p:cNvSpPr txBox="1"/>
          <p:nvPr/>
        </p:nvSpPr>
        <p:spPr>
          <a:xfrm>
            <a:off x="6074943" y="3545500"/>
            <a:ext cx="641056" cy="307777"/>
          </a:xfrm>
          <a:prstGeom prst="rect">
            <a:avLst/>
          </a:prstGeom>
          <a:noFill/>
        </p:spPr>
        <p:txBody>
          <a:bodyPr wrap="square" rtlCol="0">
            <a:spAutoFit/>
          </a:bodyPr>
          <a:lstStyle/>
          <a:p>
            <a:pPr algn="ctr"/>
            <a:r>
              <a:rPr lang="es-MX" sz="1400" b="1"/>
              <a:t>$700</a:t>
            </a:r>
          </a:p>
        </p:txBody>
      </p:sp>
      <p:sp>
        <p:nvSpPr>
          <p:cNvPr id="19" name="TextBox 18">
            <a:extLst>
              <a:ext uri="{FF2B5EF4-FFF2-40B4-BE49-F238E27FC236}">
                <a16:creationId xmlns:a16="http://schemas.microsoft.com/office/drawing/2014/main" id="{B2910A4E-04ED-871D-4F23-0726698EF2EA}"/>
              </a:ext>
              <a:ext uri="{C183D7F6-B498-43B3-948B-1728B52AA6E4}">
                <adec:decorative xmlns:adec="http://schemas.microsoft.com/office/drawing/2017/decorative" val="1"/>
              </a:ext>
            </a:extLst>
          </p:cNvPr>
          <p:cNvSpPr txBox="1"/>
          <p:nvPr/>
        </p:nvSpPr>
        <p:spPr>
          <a:xfrm>
            <a:off x="6741399" y="5334040"/>
            <a:ext cx="487708" cy="307777"/>
          </a:xfrm>
          <a:prstGeom prst="rect">
            <a:avLst/>
          </a:prstGeom>
          <a:noFill/>
        </p:spPr>
        <p:txBody>
          <a:bodyPr wrap="square" rtlCol="0">
            <a:spAutoFit/>
          </a:bodyPr>
          <a:lstStyle/>
          <a:p>
            <a:pPr algn="ctr"/>
            <a:r>
              <a:rPr lang="es-MX" sz="1400" b="1"/>
              <a:t>63</a:t>
            </a:r>
          </a:p>
        </p:txBody>
      </p:sp>
      <p:sp>
        <p:nvSpPr>
          <p:cNvPr id="20" name="TextBox 19">
            <a:extLst>
              <a:ext uri="{FF2B5EF4-FFF2-40B4-BE49-F238E27FC236}">
                <a16:creationId xmlns:a16="http://schemas.microsoft.com/office/drawing/2014/main" id="{005AB806-BDD7-5EFE-03B5-90A7C96202A7}"/>
              </a:ext>
              <a:ext uri="{C183D7F6-B498-43B3-948B-1728B52AA6E4}">
                <adec:decorative xmlns:adec="http://schemas.microsoft.com/office/drawing/2017/decorative" val="1"/>
              </a:ext>
            </a:extLst>
          </p:cNvPr>
          <p:cNvSpPr txBox="1"/>
          <p:nvPr/>
        </p:nvSpPr>
        <p:spPr>
          <a:xfrm>
            <a:off x="6742975" y="3844413"/>
            <a:ext cx="517697" cy="215444"/>
          </a:xfrm>
          <a:prstGeom prst="rect">
            <a:avLst/>
          </a:prstGeom>
          <a:noFill/>
        </p:spPr>
        <p:txBody>
          <a:bodyPr wrap="square" lIns="0" tIns="0" rIns="0" bIns="0" rtlCol="0" anchor="b">
            <a:spAutoFit/>
          </a:bodyPr>
          <a:lstStyle/>
          <a:p>
            <a:pPr algn="ctr"/>
            <a:r>
              <a:rPr lang="es-MX" sz="1400">
                <a:solidFill>
                  <a:schemeClr val="bg1"/>
                </a:solidFill>
              </a:rPr>
              <a:t>75%</a:t>
            </a:r>
          </a:p>
        </p:txBody>
      </p:sp>
      <p:sp>
        <p:nvSpPr>
          <p:cNvPr id="21" name="TextBox 20">
            <a:extLst>
              <a:ext uri="{FF2B5EF4-FFF2-40B4-BE49-F238E27FC236}">
                <a16:creationId xmlns:a16="http://schemas.microsoft.com/office/drawing/2014/main" id="{8F33C519-0FBE-F3AF-E26D-00E7CA480142}"/>
              </a:ext>
              <a:ext uri="{C183D7F6-B498-43B3-948B-1728B52AA6E4}">
                <adec:decorative xmlns:adec="http://schemas.microsoft.com/office/drawing/2017/decorative" val="1"/>
              </a:ext>
            </a:extLst>
          </p:cNvPr>
          <p:cNvSpPr txBox="1"/>
          <p:nvPr/>
        </p:nvSpPr>
        <p:spPr>
          <a:xfrm>
            <a:off x="7322850" y="5334040"/>
            <a:ext cx="502920" cy="307777"/>
          </a:xfrm>
          <a:prstGeom prst="rect">
            <a:avLst/>
          </a:prstGeom>
          <a:noFill/>
        </p:spPr>
        <p:txBody>
          <a:bodyPr wrap="square" rtlCol="0">
            <a:spAutoFit/>
          </a:bodyPr>
          <a:lstStyle/>
          <a:p>
            <a:pPr algn="ctr"/>
            <a:r>
              <a:rPr lang="es-MX" sz="1400" b="1"/>
              <a:t>64</a:t>
            </a:r>
          </a:p>
        </p:txBody>
      </p:sp>
      <p:sp>
        <p:nvSpPr>
          <p:cNvPr id="22" name="TextBox 21">
            <a:extLst>
              <a:ext uri="{FF2B5EF4-FFF2-40B4-BE49-F238E27FC236}">
                <a16:creationId xmlns:a16="http://schemas.microsoft.com/office/drawing/2014/main" id="{7CB10DF1-F096-F44E-9F77-3A2944F90E22}"/>
              </a:ext>
              <a:ext uri="{C183D7F6-B498-43B3-948B-1728B52AA6E4}">
                <adec:decorative xmlns:adec="http://schemas.microsoft.com/office/drawing/2017/decorative" val="1"/>
              </a:ext>
            </a:extLst>
          </p:cNvPr>
          <p:cNvSpPr txBox="1"/>
          <p:nvPr/>
        </p:nvSpPr>
        <p:spPr>
          <a:xfrm>
            <a:off x="7339359" y="3736691"/>
            <a:ext cx="498474" cy="215444"/>
          </a:xfrm>
          <a:prstGeom prst="rect">
            <a:avLst/>
          </a:prstGeom>
          <a:noFill/>
        </p:spPr>
        <p:txBody>
          <a:bodyPr wrap="square" lIns="0" tIns="0" rIns="0" bIns="0" rtlCol="0" anchor="b">
            <a:spAutoFit/>
          </a:bodyPr>
          <a:lstStyle/>
          <a:p>
            <a:pPr algn="ctr"/>
            <a:r>
              <a:rPr lang="es-MX" sz="1400">
                <a:solidFill>
                  <a:schemeClr val="bg1"/>
                </a:solidFill>
              </a:rPr>
              <a:t>80%</a:t>
            </a:r>
          </a:p>
        </p:txBody>
      </p:sp>
      <p:sp>
        <p:nvSpPr>
          <p:cNvPr id="23" name="TextBox 22">
            <a:extLst>
              <a:ext uri="{FF2B5EF4-FFF2-40B4-BE49-F238E27FC236}">
                <a16:creationId xmlns:a16="http://schemas.microsoft.com/office/drawing/2014/main" id="{39102C33-4FC5-988E-1D45-489827837A77}"/>
              </a:ext>
              <a:ext uri="{C183D7F6-B498-43B3-948B-1728B52AA6E4}">
                <adec:decorative xmlns:adec="http://schemas.microsoft.com/office/drawing/2017/decorative" val="1"/>
              </a:ext>
            </a:extLst>
          </p:cNvPr>
          <p:cNvSpPr txBox="1"/>
          <p:nvPr/>
        </p:nvSpPr>
        <p:spPr>
          <a:xfrm>
            <a:off x="7907855" y="5334040"/>
            <a:ext cx="502920" cy="307777"/>
          </a:xfrm>
          <a:prstGeom prst="rect">
            <a:avLst/>
          </a:prstGeom>
          <a:noFill/>
        </p:spPr>
        <p:txBody>
          <a:bodyPr wrap="square" rtlCol="0">
            <a:spAutoFit/>
          </a:bodyPr>
          <a:lstStyle/>
          <a:p>
            <a:pPr algn="ctr"/>
            <a:r>
              <a:rPr lang="es-MX" sz="1400" b="1"/>
              <a:t>65</a:t>
            </a:r>
          </a:p>
        </p:txBody>
      </p:sp>
      <p:sp>
        <p:nvSpPr>
          <p:cNvPr id="24" name="TextBox 23">
            <a:extLst>
              <a:ext uri="{FF2B5EF4-FFF2-40B4-BE49-F238E27FC236}">
                <a16:creationId xmlns:a16="http://schemas.microsoft.com/office/drawing/2014/main" id="{43EC0A66-F5AF-0D56-166A-C708947D1954}"/>
              </a:ext>
              <a:ext uri="{C183D7F6-B498-43B3-948B-1728B52AA6E4}">
                <adec:decorative xmlns:adec="http://schemas.microsoft.com/office/drawing/2017/decorative" val="1"/>
              </a:ext>
            </a:extLst>
          </p:cNvPr>
          <p:cNvSpPr txBox="1"/>
          <p:nvPr/>
        </p:nvSpPr>
        <p:spPr>
          <a:xfrm>
            <a:off x="7917426" y="3681508"/>
            <a:ext cx="497404" cy="215444"/>
          </a:xfrm>
          <a:prstGeom prst="rect">
            <a:avLst/>
          </a:prstGeom>
          <a:noFill/>
        </p:spPr>
        <p:txBody>
          <a:bodyPr wrap="square" lIns="0" tIns="0" rIns="0" bIns="0" rtlCol="0" anchor="b">
            <a:spAutoFit/>
          </a:bodyPr>
          <a:lstStyle/>
          <a:p>
            <a:pPr algn="ctr"/>
            <a:r>
              <a:rPr lang="es-MX" sz="1400">
                <a:solidFill>
                  <a:schemeClr val="bg1"/>
                </a:solidFill>
              </a:rPr>
              <a:t>86%</a:t>
            </a:r>
          </a:p>
        </p:txBody>
      </p:sp>
      <p:sp>
        <p:nvSpPr>
          <p:cNvPr id="25" name="TextBox 24">
            <a:extLst>
              <a:ext uri="{FF2B5EF4-FFF2-40B4-BE49-F238E27FC236}">
                <a16:creationId xmlns:a16="http://schemas.microsoft.com/office/drawing/2014/main" id="{4D762EDC-550D-59F4-BFA0-7468A3A65381}"/>
              </a:ext>
              <a:ext uri="{C183D7F6-B498-43B3-948B-1728B52AA6E4}">
                <adec:decorative xmlns:adec="http://schemas.microsoft.com/office/drawing/2017/decorative" val="1"/>
              </a:ext>
            </a:extLst>
          </p:cNvPr>
          <p:cNvSpPr txBox="1"/>
          <p:nvPr/>
        </p:nvSpPr>
        <p:spPr>
          <a:xfrm>
            <a:off x="8495570" y="5334040"/>
            <a:ext cx="502045" cy="307777"/>
          </a:xfrm>
          <a:prstGeom prst="rect">
            <a:avLst/>
          </a:prstGeom>
          <a:noFill/>
        </p:spPr>
        <p:txBody>
          <a:bodyPr wrap="square" rtlCol="0">
            <a:spAutoFit/>
          </a:bodyPr>
          <a:lstStyle/>
          <a:p>
            <a:pPr algn="ctr"/>
            <a:r>
              <a:rPr lang="es-MX" sz="1400" b="1"/>
              <a:t>66</a:t>
            </a:r>
          </a:p>
        </p:txBody>
      </p:sp>
      <p:sp>
        <p:nvSpPr>
          <p:cNvPr id="26" name="TextBox 25">
            <a:extLst>
              <a:ext uri="{FF2B5EF4-FFF2-40B4-BE49-F238E27FC236}">
                <a16:creationId xmlns:a16="http://schemas.microsoft.com/office/drawing/2014/main" id="{35C5E8E8-10F6-9EBF-BE52-25DAF9802F06}"/>
              </a:ext>
              <a:ext uri="{C183D7F6-B498-43B3-948B-1728B52AA6E4}">
                <adec:decorative xmlns:adec="http://schemas.microsoft.com/office/drawing/2017/decorative" val="1"/>
              </a:ext>
            </a:extLst>
          </p:cNvPr>
          <p:cNvSpPr txBox="1"/>
          <p:nvPr/>
        </p:nvSpPr>
        <p:spPr>
          <a:xfrm>
            <a:off x="8491887" y="3551366"/>
            <a:ext cx="505728" cy="215444"/>
          </a:xfrm>
          <a:prstGeom prst="rect">
            <a:avLst/>
          </a:prstGeom>
          <a:noFill/>
        </p:spPr>
        <p:txBody>
          <a:bodyPr wrap="square" lIns="0" tIns="0" rIns="0" bIns="0" rtlCol="0" anchor="b">
            <a:spAutoFit/>
          </a:bodyPr>
          <a:lstStyle/>
          <a:p>
            <a:pPr algn="ctr"/>
            <a:r>
              <a:rPr lang="es-MX" sz="1400">
                <a:solidFill>
                  <a:schemeClr val="bg1"/>
                </a:solidFill>
              </a:rPr>
              <a:t>93%</a:t>
            </a:r>
          </a:p>
        </p:txBody>
      </p:sp>
      <p:sp>
        <p:nvSpPr>
          <p:cNvPr id="27" name="TextBox 26">
            <a:extLst>
              <a:ext uri="{FF2B5EF4-FFF2-40B4-BE49-F238E27FC236}">
                <a16:creationId xmlns:a16="http://schemas.microsoft.com/office/drawing/2014/main" id="{3942C555-59FD-27F9-B52E-090CFFD71956}"/>
              </a:ext>
              <a:ext uri="{C183D7F6-B498-43B3-948B-1728B52AA6E4}">
                <adec:decorative xmlns:adec="http://schemas.microsoft.com/office/drawing/2017/decorative" val="1"/>
              </a:ext>
            </a:extLst>
          </p:cNvPr>
          <p:cNvSpPr txBox="1"/>
          <p:nvPr/>
        </p:nvSpPr>
        <p:spPr>
          <a:xfrm>
            <a:off x="9082410" y="5334040"/>
            <a:ext cx="502045" cy="307777"/>
          </a:xfrm>
          <a:prstGeom prst="rect">
            <a:avLst/>
          </a:prstGeom>
          <a:noFill/>
        </p:spPr>
        <p:txBody>
          <a:bodyPr wrap="square" rtlCol="0">
            <a:spAutoFit/>
          </a:bodyPr>
          <a:lstStyle/>
          <a:p>
            <a:pPr algn="ctr"/>
            <a:r>
              <a:rPr lang="es-MX" sz="1400" b="1"/>
              <a:t>67</a:t>
            </a:r>
          </a:p>
        </p:txBody>
      </p:sp>
      <p:sp>
        <p:nvSpPr>
          <p:cNvPr id="28" name="TextBox 27">
            <a:extLst>
              <a:ext uri="{FF2B5EF4-FFF2-40B4-BE49-F238E27FC236}">
                <a16:creationId xmlns:a16="http://schemas.microsoft.com/office/drawing/2014/main" id="{26F149A5-ACE0-4920-E62E-1022E87D8A4B}"/>
              </a:ext>
              <a:ext uri="{C183D7F6-B498-43B3-948B-1728B52AA6E4}">
                <adec:decorative xmlns:adec="http://schemas.microsoft.com/office/drawing/2017/decorative" val="1"/>
              </a:ext>
            </a:extLst>
          </p:cNvPr>
          <p:cNvSpPr txBox="1"/>
          <p:nvPr/>
        </p:nvSpPr>
        <p:spPr>
          <a:xfrm>
            <a:off x="9085544" y="3428387"/>
            <a:ext cx="502920" cy="215444"/>
          </a:xfrm>
          <a:prstGeom prst="rect">
            <a:avLst/>
          </a:prstGeom>
          <a:noFill/>
        </p:spPr>
        <p:txBody>
          <a:bodyPr wrap="square" lIns="0" tIns="0" rIns="0" bIns="0" rtlCol="0" anchor="b">
            <a:spAutoFit/>
          </a:bodyPr>
          <a:lstStyle/>
          <a:p>
            <a:pPr algn="ctr"/>
            <a:r>
              <a:rPr lang="es-MX" sz="1400">
                <a:solidFill>
                  <a:schemeClr val="bg1"/>
                </a:solidFill>
              </a:rPr>
              <a:t>100%</a:t>
            </a:r>
          </a:p>
        </p:txBody>
      </p:sp>
      <p:sp>
        <p:nvSpPr>
          <p:cNvPr id="29" name="TextBox 28">
            <a:extLst>
              <a:ext uri="{FF2B5EF4-FFF2-40B4-BE49-F238E27FC236}">
                <a16:creationId xmlns:a16="http://schemas.microsoft.com/office/drawing/2014/main" id="{DBDA0043-1E4A-C1D7-B872-1EE86E7F0BE1}"/>
              </a:ext>
              <a:ext uri="{C183D7F6-B498-43B3-948B-1728B52AA6E4}">
                <adec:decorative xmlns:adec="http://schemas.microsoft.com/office/drawing/2017/decorative" val="1"/>
              </a:ext>
            </a:extLst>
          </p:cNvPr>
          <p:cNvSpPr txBox="1"/>
          <p:nvPr/>
        </p:nvSpPr>
        <p:spPr>
          <a:xfrm>
            <a:off x="8895735" y="2996556"/>
            <a:ext cx="825962" cy="307777"/>
          </a:xfrm>
          <a:prstGeom prst="rect">
            <a:avLst/>
          </a:prstGeom>
          <a:noFill/>
        </p:spPr>
        <p:txBody>
          <a:bodyPr wrap="square" rtlCol="0">
            <a:spAutoFit/>
          </a:bodyPr>
          <a:lstStyle/>
          <a:p>
            <a:pPr algn="ctr"/>
            <a:r>
              <a:rPr lang="es-MX" sz="1400" b="1"/>
              <a:t>$1,000</a:t>
            </a:r>
          </a:p>
        </p:txBody>
      </p:sp>
      <p:sp>
        <p:nvSpPr>
          <p:cNvPr id="30" name="TextBox 29">
            <a:extLst>
              <a:ext uri="{FF2B5EF4-FFF2-40B4-BE49-F238E27FC236}">
                <a16:creationId xmlns:a16="http://schemas.microsoft.com/office/drawing/2014/main" id="{DEA62507-2070-996E-9271-300CA1168A69}"/>
              </a:ext>
              <a:ext uri="{C183D7F6-B498-43B3-948B-1728B52AA6E4}">
                <adec:decorative xmlns:adec="http://schemas.microsoft.com/office/drawing/2017/decorative" val="1"/>
              </a:ext>
            </a:extLst>
          </p:cNvPr>
          <p:cNvSpPr txBox="1"/>
          <p:nvPr/>
        </p:nvSpPr>
        <p:spPr>
          <a:xfrm>
            <a:off x="9681056" y="5334040"/>
            <a:ext cx="495045" cy="307777"/>
          </a:xfrm>
          <a:prstGeom prst="rect">
            <a:avLst/>
          </a:prstGeom>
          <a:noFill/>
        </p:spPr>
        <p:txBody>
          <a:bodyPr wrap="square" rtlCol="0">
            <a:spAutoFit/>
          </a:bodyPr>
          <a:lstStyle/>
          <a:p>
            <a:pPr algn="ctr"/>
            <a:r>
              <a:rPr lang="es-MX" sz="1400" b="1"/>
              <a:t>68</a:t>
            </a:r>
          </a:p>
        </p:txBody>
      </p:sp>
      <p:sp>
        <p:nvSpPr>
          <p:cNvPr id="31" name="TextBox 30">
            <a:extLst>
              <a:ext uri="{FF2B5EF4-FFF2-40B4-BE49-F238E27FC236}">
                <a16:creationId xmlns:a16="http://schemas.microsoft.com/office/drawing/2014/main" id="{99EFA612-15B9-9FC9-E630-E1996146711F}"/>
              </a:ext>
              <a:ext uri="{C183D7F6-B498-43B3-948B-1728B52AA6E4}">
                <adec:decorative xmlns:adec="http://schemas.microsoft.com/office/drawing/2017/decorative" val="1"/>
              </a:ext>
            </a:extLst>
          </p:cNvPr>
          <p:cNvSpPr txBox="1"/>
          <p:nvPr/>
        </p:nvSpPr>
        <p:spPr>
          <a:xfrm>
            <a:off x="9681057" y="3282063"/>
            <a:ext cx="495045" cy="215444"/>
          </a:xfrm>
          <a:prstGeom prst="rect">
            <a:avLst/>
          </a:prstGeom>
          <a:noFill/>
        </p:spPr>
        <p:txBody>
          <a:bodyPr wrap="square" lIns="0" tIns="0" rIns="0" bIns="0" rtlCol="0" anchor="b">
            <a:spAutoFit/>
          </a:bodyPr>
          <a:lstStyle/>
          <a:p>
            <a:pPr algn="ctr"/>
            <a:r>
              <a:rPr lang="es-MX" sz="1400">
                <a:solidFill>
                  <a:schemeClr val="bg1"/>
                </a:solidFill>
              </a:rPr>
              <a:t>108%</a:t>
            </a:r>
          </a:p>
        </p:txBody>
      </p:sp>
      <p:sp>
        <p:nvSpPr>
          <p:cNvPr id="32" name="TextBox 31">
            <a:extLst>
              <a:ext uri="{FF2B5EF4-FFF2-40B4-BE49-F238E27FC236}">
                <a16:creationId xmlns:a16="http://schemas.microsoft.com/office/drawing/2014/main" id="{FAA50D45-2D47-55CF-4142-0473890CFCDE}"/>
              </a:ext>
              <a:ext uri="{C183D7F6-B498-43B3-948B-1728B52AA6E4}">
                <adec:decorative xmlns:adec="http://schemas.microsoft.com/office/drawing/2017/decorative" val="1"/>
              </a:ext>
            </a:extLst>
          </p:cNvPr>
          <p:cNvSpPr txBox="1"/>
          <p:nvPr/>
        </p:nvSpPr>
        <p:spPr>
          <a:xfrm>
            <a:off x="10263537" y="5334040"/>
            <a:ext cx="502920" cy="307777"/>
          </a:xfrm>
          <a:prstGeom prst="rect">
            <a:avLst/>
          </a:prstGeom>
          <a:noFill/>
        </p:spPr>
        <p:txBody>
          <a:bodyPr wrap="square" rtlCol="0">
            <a:spAutoFit/>
          </a:bodyPr>
          <a:lstStyle/>
          <a:p>
            <a:pPr algn="ctr"/>
            <a:r>
              <a:rPr lang="es-MX" sz="1400" b="1"/>
              <a:t>69</a:t>
            </a:r>
          </a:p>
        </p:txBody>
      </p:sp>
      <p:sp>
        <p:nvSpPr>
          <p:cNvPr id="33" name="TextBox 32">
            <a:extLst>
              <a:ext uri="{FF2B5EF4-FFF2-40B4-BE49-F238E27FC236}">
                <a16:creationId xmlns:a16="http://schemas.microsoft.com/office/drawing/2014/main" id="{7ADB74DA-2249-9134-6703-06F994FFB7EC}"/>
              </a:ext>
              <a:ext uri="{C183D7F6-B498-43B3-948B-1728B52AA6E4}">
                <adec:decorative xmlns:adec="http://schemas.microsoft.com/office/drawing/2017/decorative" val="1"/>
              </a:ext>
            </a:extLst>
          </p:cNvPr>
          <p:cNvSpPr txBox="1"/>
          <p:nvPr/>
        </p:nvSpPr>
        <p:spPr>
          <a:xfrm>
            <a:off x="10267173" y="3170983"/>
            <a:ext cx="457200" cy="215444"/>
          </a:xfrm>
          <a:prstGeom prst="rect">
            <a:avLst/>
          </a:prstGeom>
          <a:noFill/>
        </p:spPr>
        <p:txBody>
          <a:bodyPr wrap="square" lIns="0" tIns="0" rIns="0" bIns="0" rtlCol="0" anchor="b">
            <a:spAutoFit/>
          </a:bodyPr>
          <a:lstStyle/>
          <a:p>
            <a:pPr algn="ctr"/>
            <a:r>
              <a:rPr lang="es-MX" sz="1400">
                <a:solidFill>
                  <a:schemeClr val="bg1"/>
                </a:solidFill>
              </a:rPr>
              <a:t>116%</a:t>
            </a:r>
          </a:p>
        </p:txBody>
      </p:sp>
      <p:sp>
        <p:nvSpPr>
          <p:cNvPr id="34" name="TextBox 33">
            <a:extLst>
              <a:ext uri="{FF2B5EF4-FFF2-40B4-BE49-F238E27FC236}">
                <a16:creationId xmlns:a16="http://schemas.microsoft.com/office/drawing/2014/main" id="{32535385-CBCD-C03A-12A1-07590EA72915}"/>
              </a:ext>
              <a:ext uri="{C183D7F6-B498-43B3-948B-1728B52AA6E4}">
                <adec:decorative xmlns:adec="http://schemas.microsoft.com/office/drawing/2017/decorative" val="1"/>
              </a:ext>
            </a:extLst>
          </p:cNvPr>
          <p:cNvSpPr txBox="1"/>
          <p:nvPr/>
        </p:nvSpPr>
        <p:spPr>
          <a:xfrm>
            <a:off x="10850880" y="5334040"/>
            <a:ext cx="502920" cy="307777"/>
          </a:xfrm>
          <a:prstGeom prst="rect">
            <a:avLst/>
          </a:prstGeom>
          <a:noFill/>
        </p:spPr>
        <p:txBody>
          <a:bodyPr wrap="square" rtlCol="0">
            <a:spAutoFit/>
          </a:bodyPr>
          <a:lstStyle/>
          <a:p>
            <a:pPr algn="ctr"/>
            <a:r>
              <a:rPr lang="es-MX" sz="1400" b="1"/>
              <a:t>70</a:t>
            </a:r>
          </a:p>
        </p:txBody>
      </p:sp>
      <p:sp>
        <p:nvSpPr>
          <p:cNvPr id="35" name="TextBox 34">
            <a:extLst>
              <a:ext uri="{FF2B5EF4-FFF2-40B4-BE49-F238E27FC236}">
                <a16:creationId xmlns:a16="http://schemas.microsoft.com/office/drawing/2014/main" id="{A996174F-FA8B-F1BC-039C-E0D103375500}"/>
              </a:ext>
              <a:ext uri="{C183D7F6-B498-43B3-948B-1728B52AA6E4}">
                <adec:decorative xmlns:adec="http://schemas.microsoft.com/office/drawing/2017/decorative" val="1"/>
              </a:ext>
            </a:extLst>
          </p:cNvPr>
          <p:cNvSpPr txBox="1"/>
          <p:nvPr/>
        </p:nvSpPr>
        <p:spPr>
          <a:xfrm>
            <a:off x="10850881" y="3031353"/>
            <a:ext cx="457199" cy="215444"/>
          </a:xfrm>
          <a:prstGeom prst="rect">
            <a:avLst/>
          </a:prstGeom>
          <a:noFill/>
        </p:spPr>
        <p:txBody>
          <a:bodyPr wrap="square" lIns="0" tIns="0" rIns="0" bIns="0" rtlCol="0" anchor="b">
            <a:spAutoFit/>
          </a:bodyPr>
          <a:lstStyle/>
          <a:p>
            <a:pPr algn="ctr"/>
            <a:r>
              <a:rPr lang="es-MX" sz="1400">
                <a:solidFill>
                  <a:schemeClr val="bg1"/>
                </a:solidFill>
              </a:rPr>
              <a:t>124%</a:t>
            </a:r>
          </a:p>
        </p:txBody>
      </p:sp>
      <p:sp>
        <p:nvSpPr>
          <p:cNvPr id="36" name="TextBox 35">
            <a:extLst>
              <a:ext uri="{FF2B5EF4-FFF2-40B4-BE49-F238E27FC236}">
                <a16:creationId xmlns:a16="http://schemas.microsoft.com/office/drawing/2014/main" id="{DB90E732-6853-5250-32CE-BD60A2149E94}"/>
              </a:ext>
              <a:ext uri="{C183D7F6-B498-43B3-948B-1728B52AA6E4}">
                <adec:decorative xmlns:adec="http://schemas.microsoft.com/office/drawing/2017/decorative" val="1"/>
              </a:ext>
            </a:extLst>
          </p:cNvPr>
          <p:cNvSpPr txBox="1"/>
          <p:nvPr/>
        </p:nvSpPr>
        <p:spPr>
          <a:xfrm>
            <a:off x="10666613" y="2623014"/>
            <a:ext cx="826199" cy="307777"/>
          </a:xfrm>
          <a:prstGeom prst="rect">
            <a:avLst/>
          </a:prstGeom>
          <a:noFill/>
        </p:spPr>
        <p:txBody>
          <a:bodyPr wrap="square" rtlCol="0">
            <a:spAutoFit/>
          </a:bodyPr>
          <a:lstStyle/>
          <a:p>
            <a:pPr algn="ctr"/>
            <a:r>
              <a:rPr lang="es-MX" sz="1400" b="1"/>
              <a:t>$1,240</a:t>
            </a:r>
          </a:p>
        </p:txBody>
      </p:sp>
      <p:sp>
        <p:nvSpPr>
          <p:cNvPr id="38" name="TextBox 37">
            <a:extLst>
              <a:ext uri="{FF2B5EF4-FFF2-40B4-BE49-F238E27FC236}">
                <a16:creationId xmlns:a16="http://schemas.microsoft.com/office/drawing/2014/main" id="{C97F94B4-1AFA-B87F-D7FE-D12E244185FF}"/>
              </a:ext>
            </a:extLst>
          </p:cNvPr>
          <p:cNvSpPr txBox="1"/>
          <p:nvPr/>
        </p:nvSpPr>
        <p:spPr>
          <a:xfrm>
            <a:off x="1570974" y="6196238"/>
            <a:ext cx="9905405" cy="246221"/>
          </a:xfrm>
          <a:prstGeom prst="rect">
            <a:avLst/>
          </a:prstGeom>
          <a:noFill/>
        </p:spPr>
        <p:txBody>
          <a:bodyPr wrap="square" rtlCol="0">
            <a:spAutoFit/>
          </a:bodyPr>
          <a:lstStyle/>
          <a:p>
            <a:r>
              <a:rPr lang="es-MX" sz="1000">
                <a:latin typeface="Arial" panose="020B0604020202020204" pitchFamily="34" charset="0"/>
                <a:cs typeface="Arial" panose="020B0604020202020204" pitchFamily="34" charset="0"/>
              </a:rPr>
              <a:t>Fuente: </a:t>
            </a:r>
            <a:r>
              <a:rPr lang="es-MX" sz="100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ssa.gov/oact/cola/colaseries.html</a:t>
            </a:r>
          </a:p>
        </p:txBody>
      </p:sp>
    </p:spTree>
    <p:extLst>
      <p:ext uri="{BB962C8B-B14F-4D97-AF65-F5344CB8AC3E}">
        <p14:creationId xmlns:p14="http://schemas.microsoft.com/office/powerpoint/2010/main" val="1042874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5F0AA86-CD56-C50C-DBA4-3FAF66444ABB}"/>
              </a:ext>
            </a:extLst>
          </p:cNvPr>
          <p:cNvGrpSpPr/>
          <p:nvPr/>
        </p:nvGrpSpPr>
        <p:grpSpPr>
          <a:xfrm>
            <a:off x="2108994" y="2410257"/>
            <a:ext cx="7974013" cy="3668715"/>
            <a:chOff x="2032000" y="2410257"/>
            <a:chExt cx="7974013" cy="3668715"/>
          </a:xfrm>
        </p:grpSpPr>
        <p:sp>
          <p:nvSpPr>
            <p:cNvPr id="26" name="Rectangle 25">
              <a:extLst>
                <a:ext uri="{FF2B5EF4-FFF2-40B4-BE49-F238E27FC236}">
                  <a16:creationId xmlns:a16="http://schemas.microsoft.com/office/drawing/2014/main" id="{FF343859-E69F-1342-91FE-098A5F5943A2}"/>
                </a:ext>
              </a:extLst>
            </p:cNvPr>
            <p:cNvSpPr/>
            <p:nvPr/>
          </p:nvSpPr>
          <p:spPr>
            <a:xfrm>
              <a:off x="7499350" y="2410258"/>
              <a:ext cx="2500313" cy="366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9DC6AF3-673B-EF4D-9A9E-998F224CA483}"/>
                </a:ext>
              </a:extLst>
            </p:cNvPr>
            <p:cNvSpPr/>
            <p:nvPr/>
          </p:nvSpPr>
          <p:spPr>
            <a:xfrm>
              <a:off x="4789488" y="2410258"/>
              <a:ext cx="2500312" cy="366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64135F8-FA20-FF43-9594-AF2CA222D76A}"/>
                </a:ext>
              </a:extLst>
            </p:cNvPr>
            <p:cNvSpPr/>
            <p:nvPr/>
          </p:nvSpPr>
          <p:spPr>
            <a:xfrm>
              <a:off x="2046288" y="2410258"/>
              <a:ext cx="2500312" cy="3668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FF714D6-57AF-41F4-87A4-6161CE75ABB6}"/>
                </a:ext>
              </a:extLst>
            </p:cNvPr>
            <p:cNvSpPr txBox="1">
              <a:spLocks noChangeArrowheads="1"/>
            </p:cNvSpPr>
            <p:nvPr/>
          </p:nvSpPr>
          <p:spPr bwMode="auto">
            <a:xfrm>
              <a:off x="4756150" y="4216930"/>
              <a:ext cx="2514600" cy="186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
                  <a:srgbClr val="DEA515"/>
                </a:buClr>
                <a:buSzTx/>
                <a:buFontTx/>
                <a:buNone/>
                <a:tabLst/>
                <a:defRPr/>
              </a:pP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$1 retenido </a:t>
              </a:r>
              <a:b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por cada </a:t>
              </a:r>
              <a:b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$3 arriba </a:t>
              </a:r>
              <a:b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del límite anual </a:t>
              </a:r>
            </a:p>
            <a:p>
              <a:pPr marL="0" marR="0" lvl="0" indent="0" algn="ctr" defTabSz="914400" rtl="0" eaLnBrk="1" fontAlgn="base" latinLnBrk="0" hangingPunct="1">
                <a:lnSpc>
                  <a:spcPct val="150000"/>
                </a:lnSpc>
                <a:spcBef>
                  <a:spcPct val="0"/>
                </a:spcBef>
                <a:spcAft>
                  <a:spcPct val="0"/>
                </a:spcAft>
                <a:buClr>
                  <a:srgbClr val="DEA515"/>
                </a:buClr>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Pentagon 14">
              <a:extLst>
                <a:ext uri="{FF2B5EF4-FFF2-40B4-BE49-F238E27FC236}">
                  <a16:creationId xmlns:a16="http://schemas.microsoft.com/office/drawing/2014/main" id="{67442B7A-B3BC-8847-AC8D-F77D9368F381}"/>
                </a:ext>
              </a:extLst>
            </p:cNvPr>
            <p:cNvSpPr/>
            <p:nvPr/>
          </p:nvSpPr>
          <p:spPr>
            <a:xfrm rot="5400000">
              <a:off x="5236368" y="1952264"/>
              <a:ext cx="1592263" cy="2514600"/>
            </a:xfrm>
            <a:prstGeom prst="homePlat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AD513CC-83BD-B944-A2F5-DE8425A0EEE0}"/>
                </a:ext>
              </a:extLst>
            </p:cNvPr>
            <p:cNvSpPr/>
            <p:nvPr/>
          </p:nvSpPr>
          <p:spPr>
            <a:xfrm>
              <a:off x="4775200" y="2684383"/>
              <a:ext cx="2514600" cy="5000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s-MX" b="1" i="0" u="none" strike="noStrike" cap="none" normalizeH="0" baseline="0" noProof="0" dirty="0">
                  <a:ln>
                    <a:noFill/>
                  </a:ln>
                  <a:solidFill>
                    <a:srgbClr val="FFFFFF"/>
                  </a:solidFill>
                  <a:uLnTx/>
                  <a:uFillTx/>
                  <a:latin typeface="Arial" panose="020B0604020202020204" pitchFamily="34" charset="0"/>
                  <a:ea typeface="Arial"/>
                  <a:cs typeface="Arial" panose="020B0604020202020204" pitchFamily="34" charset="0"/>
                  <a:sym typeface="Calibri"/>
                </a:rPr>
                <a:t>En el año de la FRA</a:t>
              </a:r>
            </a:p>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s-MX" b="1" i="0" u="none" strike="noStrike" cap="none" normalizeH="0" baseline="0" noProof="0" dirty="0">
                  <a:ln>
                    <a:noFill/>
                  </a:ln>
                  <a:solidFill>
                    <a:srgbClr val="FFFFFF"/>
                  </a:solidFill>
                  <a:uLnTx/>
                  <a:uFillTx/>
                  <a:latin typeface="Arial" panose="020B0604020202020204" pitchFamily="34" charset="0"/>
                  <a:ea typeface="Arial"/>
                  <a:cs typeface="Arial" panose="020B0604020202020204" pitchFamily="34" charset="0"/>
                  <a:sym typeface="Calibri"/>
                </a:rPr>
                <a:t>(hasta el mes de la FRA)</a:t>
              </a:r>
            </a:p>
          </p:txBody>
        </p:sp>
        <p:sp>
          <p:nvSpPr>
            <p:cNvPr id="17" name="TextBox 16">
              <a:extLst>
                <a:ext uri="{FF2B5EF4-FFF2-40B4-BE49-F238E27FC236}">
                  <a16:creationId xmlns:a16="http://schemas.microsoft.com/office/drawing/2014/main" id="{2B30A19B-C251-7443-A404-D9C1B5ED329D}"/>
                </a:ext>
              </a:extLst>
            </p:cNvPr>
            <p:cNvSpPr txBox="1"/>
            <p:nvPr/>
          </p:nvSpPr>
          <p:spPr>
            <a:xfrm>
              <a:off x="2046288" y="4216930"/>
              <a:ext cx="2514600" cy="1862042"/>
            </a:xfrm>
            <a:prstGeom prst="rect">
              <a:avLst/>
            </a:prstGeom>
            <a:noFill/>
            <a:ln w="28575" cmpd="sng">
              <a:noFill/>
            </a:ln>
          </p:spPr>
          <p:txBody>
            <a:bodyPr lIns="0" tIns="0" rIns="0" bIns="0" anchorCtr="1"/>
            <a:lstStyle/>
            <a:p>
              <a:pPr marL="0" marR="0" lvl="0" indent="0" algn="ctr" defTabSz="914400" rtl="0" eaLnBrk="1" fontAlgn="auto" latinLnBrk="0" hangingPunct="1">
                <a:lnSpc>
                  <a:spcPct val="100000"/>
                </a:lnSpc>
                <a:spcBef>
                  <a:spcPts val="0"/>
                </a:spcBef>
                <a:spcAft>
                  <a:spcPts val="0"/>
                </a:spcAft>
                <a:buClr>
                  <a:srgbClr val="DEA515"/>
                </a:buClr>
                <a:buSzTx/>
                <a:buFontTx/>
                <a:buNone/>
                <a:tabLst/>
                <a:defRPr/>
              </a:pP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$1 retenido </a:t>
              </a:r>
              <a:b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por cada </a:t>
              </a:r>
              <a:b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$2 arriba </a:t>
              </a:r>
              <a:b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del límite anual</a:t>
              </a:r>
            </a:p>
            <a:p>
              <a:pPr marL="342900" marR="0" lvl="0" indent="-342900" algn="ctr" defTabSz="914400" rtl="0" eaLnBrk="1" fontAlgn="auto" latinLnBrk="0" hangingPunct="1">
                <a:lnSpc>
                  <a:spcPct val="100000"/>
                </a:lnSpc>
                <a:spcBef>
                  <a:spcPts val="0"/>
                </a:spcBef>
                <a:spcAft>
                  <a:spcPts val="0"/>
                </a:spcAft>
                <a:buClr>
                  <a:srgbClr val="DEA515"/>
                </a:buClr>
                <a:buSzTx/>
                <a:buFont typeface="Arial"/>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Pentagon 17">
              <a:extLst>
                <a:ext uri="{FF2B5EF4-FFF2-40B4-BE49-F238E27FC236}">
                  <a16:creationId xmlns:a16="http://schemas.microsoft.com/office/drawing/2014/main" id="{0213120B-A5E7-5A41-8A0C-5F346592CDB0}"/>
                </a:ext>
              </a:extLst>
            </p:cNvPr>
            <p:cNvSpPr/>
            <p:nvPr/>
          </p:nvSpPr>
          <p:spPr>
            <a:xfrm rot="5400000">
              <a:off x="2487244" y="1958188"/>
              <a:ext cx="1604111" cy="2514600"/>
            </a:xfrm>
            <a:prstGeom prst="homePlat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C4BECB5-2950-6C49-B92D-D03AD3544E08}"/>
                </a:ext>
              </a:extLst>
            </p:cNvPr>
            <p:cNvSpPr/>
            <p:nvPr/>
          </p:nvSpPr>
          <p:spPr>
            <a:xfrm>
              <a:off x="2046288" y="2682795"/>
              <a:ext cx="2474912"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s-MX" b="1" i="0" u="none" strike="noStrike" cap="none" normalizeH="0" baseline="0" noProof="0" dirty="0">
                  <a:ln>
                    <a:noFill/>
                  </a:ln>
                  <a:solidFill>
                    <a:prstClr val="white"/>
                  </a:solidFill>
                  <a:uLnTx/>
                  <a:uFillTx/>
                  <a:latin typeface="Arial" panose="020B0604020202020204" pitchFamily="34" charset="0"/>
                  <a:ea typeface="Arial"/>
                  <a:cs typeface="Arial" panose="020B0604020202020204" pitchFamily="34" charset="0"/>
                  <a:sym typeface="Calibri"/>
                </a:rPr>
                <a:t>Si es antes de la FRA para el año completo</a:t>
              </a:r>
            </a:p>
          </p:txBody>
        </p:sp>
        <p:sp>
          <p:nvSpPr>
            <p:cNvPr id="20" name="TextBox 19">
              <a:extLst>
                <a:ext uri="{FF2B5EF4-FFF2-40B4-BE49-F238E27FC236}">
                  <a16:creationId xmlns:a16="http://schemas.microsoft.com/office/drawing/2014/main" id="{13363BC6-A64E-4599-9F37-361F87FA3A16}"/>
                </a:ext>
              </a:extLst>
            </p:cNvPr>
            <p:cNvSpPr txBox="1">
              <a:spLocks noChangeArrowheads="1"/>
            </p:cNvSpPr>
            <p:nvPr/>
          </p:nvSpPr>
          <p:spPr bwMode="auto">
            <a:xfrm>
              <a:off x="7485063" y="4118073"/>
              <a:ext cx="2514600" cy="186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tIns="91440" bIns="91440" anchorCtr="1"/>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1200"/>
                </a:spcAft>
                <a:buClr>
                  <a:srgbClr val="DEA515"/>
                </a:buClr>
                <a:buSzTx/>
                <a:buFontTx/>
                <a:buNone/>
                <a:tabLst/>
                <a:defRPr/>
              </a:pP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Sin límite </a:t>
              </a:r>
              <a:b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b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sobre los ingresos</a:t>
              </a:r>
            </a:p>
            <a:p>
              <a:pPr marL="0" marR="0" lvl="0" indent="0" algn="ctr" defTabSz="914400" rtl="0" eaLnBrk="1" fontAlgn="base" latinLnBrk="0" hangingPunct="1">
                <a:lnSpc>
                  <a:spcPct val="100000"/>
                </a:lnSpc>
                <a:spcBef>
                  <a:spcPct val="0"/>
                </a:spcBef>
                <a:spcAft>
                  <a:spcPts val="1200"/>
                </a:spcAft>
                <a:buClr>
                  <a:srgbClr val="DEA515"/>
                </a:buClr>
                <a:buSzTx/>
                <a:buFontTx/>
                <a:buNone/>
                <a:tabLst/>
                <a:defRPr/>
              </a:pPr>
              <a:r>
                <a:rPr kumimoji="0" lang="es-MX" sz="2000" b="0" i="0" u="none" strike="noStrike" cap="none" normalizeH="0" baseline="0" noProof="0" dirty="0">
                  <a:ln>
                    <a:noFill/>
                  </a:ln>
                  <a:solidFill>
                    <a:prstClr val="black"/>
                  </a:solidFill>
                  <a:uLnTx/>
                  <a:uFillTx/>
                  <a:latin typeface="Arial" panose="020B0604020202020204" pitchFamily="34" charset="0"/>
                  <a:ea typeface="+mn-ea"/>
                  <a:cs typeface="Arial" panose="020B0604020202020204" pitchFamily="34" charset="0"/>
                </a:rPr>
                <a:t>Los ingresos retenidos se devuelven</a:t>
              </a:r>
            </a:p>
            <a:p>
              <a:pPr marL="0" marR="0" lvl="0" indent="0" algn="ctr" defTabSz="914400" rtl="0" eaLnBrk="1" fontAlgn="base" latinLnBrk="0" hangingPunct="1">
                <a:lnSpc>
                  <a:spcPct val="100000"/>
                </a:lnSpc>
                <a:spcBef>
                  <a:spcPct val="0"/>
                </a:spcBef>
                <a:spcAft>
                  <a:spcPts val="1200"/>
                </a:spcAft>
                <a:buClr>
                  <a:srgbClr val="DEA515"/>
                </a:buClr>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Pentagon 20">
              <a:extLst>
                <a:ext uri="{FF2B5EF4-FFF2-40B4-BE49-F238E27FC236}">
                  <a16:creationId xmlns:a16="http://schemas.microsoft.com/office/drawing/2014/main" id="{9818F3FF-71BE-1145-8A67-DCDADD21A67C}"/>
                </a:ext>
              </a:extLst>
            </p:cNvPr>
            <p:cNvSpPr/>
            <p:nvPr/>
          </p:nvSpPr>
          <p:spPr>
            <a:xfrm rot="5400000">
              <a:off x="7962059" y="1939611"/>
              <a:ext cx="1573307" cy="2514600"/>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8C9E5DC-0BB1-8241-91F7-05DAF91D72CF}"/>
                </a:ext>
              </a:extLst>
            </p:cNvPr>
            <p:cNvSpPr/>
            <p:nvPr/>
          </p:nvSpPr>
          <p:spPr>
            <a:xfrm>
              <a:off x="7604918" y="2674858"/>
              <a:ext cx="2289175" cy="5016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kumimoji="0" lang="es-MX" b="1" i="0" u="none" strike="noStrike" cap="none" normalizeH="0" baseline="0" noProof="0" dirty="0">
                  <a:ln>
                    <a:noFill/>
                  </a:ln>
                  <a:solidFill>
                    <a:srgbClr val="FFFFFF"/>
                  </a:solidFill>
                  <a:uLnTx/>
                  <a:uFillTx/>
                  <a:latin typeface="Arial" panose="020B0604020202020204" pitchFamily="34" charset="0"/>
                  <a:ea typeface="Arial"/>
                  <a:cs typeface="Arial" panose="020B0604020202020204" pitchFamily="34" charset="0"/>
                  <a:sym typeface="Calibri"/>
                </a:rPr>
                <a:t>En la FRA</a:t>
              </a:r>
              <a:br>
                <a:rPr kumimoji="0" lang="es-MX" b="1" i="0" u="none" strike="noStrike" cap="none" normalizeH="0" baseline="0" noProof="0" dirty="0">
                  <a:ln>
                    <a:noFill/>
                  </a:ln>
                  <a:solidFill>
                    <a:srgbClr val="FFFFFF"/>
                  </a:solidFill>
                  <a:uLnTx/>
                  <a:uFillTx/>
                  <a:latin typeface="Arial" panose="020B0604020202020204" pitchFamily="34" charset="0"/>
                  <a:ea typeface="Arial"/>
                  <a:cs typeface="Arial" panose="020B0604020202020204" pitchFamily="34" charset="0"/>
                  <a:sym typeface="Calibri"/>
                </a:rPr>
              </a:br>
              <a:r>
                <a:rPr kumimoji="0" lang="es-MX" b="1" i="0" u="none" strike="noStrike" cap="none" normalizeH="0" baseline="0" noProof="0" dirty="0">
                  <a:ln>
                    <a:noFill/>
                  </a:ln>
                  <a:solidFill>
                    <a:srgbClr val="FFFFFF"/>
                  </a:solidFill>
                  <a:uLnTx/>
                  <a:uFillTx/>
                  <a:latin typeface="Arial" panose="020B0604020202020204" pitchFamily="34" charset="0"/>
                  <a:ea typeface="Arial"/>
                  <a:cs typeface="Arial" panose="020B0604020202020204" pitchFamily="34" charset="0"/>
                  <a:sym typeface="Calibri"/>
                </a:rPr>
                <a:t>y después</a:t>
              </a:r>
            </a:p>
          </p:txBody>
        </p:sp>
      </p:grpSp>
      <p:sp>
        <p:nvSpPr>
          <p:cNvPr id="7" name="Content Placeholder 12">
            <a:extLst>
              <a:ext uri="{FF2B5EF4-FFF2-40B4-BE49-F238E27FC236}">
                <a16:creationId xmlns:a16="http://schemas.microsoft.com/office/drawing/2014/main" id="{A74296CA-0BE7-51D7-D155-C9F181F2659A}"/>
              </a:ext>
            </a:extLst>
          </p:cNvPr>
          <p:cNvSpPr>
            <a:spLocks noGrp="1"/>
          </p:cNvSpPr>
          <p:nvPr>
            <p:ph idx="1"/>
          </p:nvPr>
        </p:nvSpPr>
        <p:spPr>
          <a:xfrm>
            <a:off x="1492450" y="868862"/>
            <a:ext cx="9199178" cy="457742"/>
          </a:xfrm>
        </p:spPr>
        <p:txBody>
          <a:bodyPr>
            <a:normAutofit/>
          </a:bodyPr>
          <a:lstStyle/>
          <a:p>
            <a:pPr marL="0" indent="0" algn="ctr">
              <a:buNone/>
            </a:pPr>
            <a:r>
              <a:rPr lang="es-MX" sz="2200" b="1"/>
              <a:t>La prueba de los ingresos </a:t>
            </a:r>
          </a:p>
        </p:txBody>
      </p:sp>
      <p:sp>
        <p:nvSpPr>
          <p:cNvPr id="8" name="Title 11">
            <a:extLst>
              <a:ext uri="{FF2B5EF4-FFF2-40B4-BE49-F238E27FC236}">
                <a16:creationId xmlns:a16="http://schemas.microsoft.com/office/drawing/2014/main" id="{20088DB9-B4E4-6F18-DBD9-9A860B2BDFAF}"/>
              </a:ext>
            </a:extLst>
          </p:cNvPr>
          <p:cNvSpPr txBox="1">
            <a:spLocks/>
          </p:cNvSpPr>
          <p:nvPr/>
        </p:nvSpPr>
        <p:spPr>
          <a:xfrm>
            <a:off x="1086677" y="1311382"/>
            <a:ext cx="9949506"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4400" dirty="0">
                <a:solidFill>
                  <a:schemeClr val="tx2"/>
                </a:solidFill>
              </a:rPr>
              <a:t>¿Trabajar afectará mis beneficios?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4FB145-087E-C86B-08BC-28C9664B7244}"/>
              </a:ext>
            </a:extLst>
          </p:cNvPr>
          <p:cNvSpPr>
            <a:spLocks noGrp="1"/>
          </p:cNvSpPr>
          <p:nvPr>
            <p:ph type="title"/>
          </p:nvPr>
        </p:nvSpPr>
        <p:spPr>
          <a:xfrm>
            <a:off x="1492450" y="777360"/>
            <a:ext cx="9199178" cy="610205"/>
          </a:xfrm>
        </p:spPr>
        <p:txBody>
          <a:bodyPr>
            <a:noAutofit/>
          </a:bodyPr>
          <a:lstStyle/>
          <a:p>
            <a:r>
              <a:rPr lang="es-MX" sz="4400"/>
              <a:t>Puedes ser elegible </a:t>
            </a:r>
            <a:br>
              <a:rPr lang="es-MX" sz="4400"/>
            </a:br>
            <a:r>
              <a:rPr lang="es-MX" sz="4400"/>
              <a:t>para beneficios diferentes: </a:t>
            </a:r>
          </a:p>
        </p:txBody>
      </p:sp>
      <p:sp>
        <p:nvSpPr>
          <p:cNvPr id="5" name="Content Placeholder 4">
            <a:extLst>
              <a:ext uri="{FF2B5EF4-FFF2-40B4-BE49-F238E27FC236}">
                <a16:creationId xmlns:a16="http://schemas.microsoft.com/office/drawing/2014/main" id="{56FF0BAD-E8B7-04D3-2EAA-DA46DD513FEE}"/>
              </a:ext>
            </a:extLst>
          </p:cNvPr>
          <p:cNvSpPr txBox="1">
            <a:spLocks noGrp="1"/>
          </p:cNvSpPr>
          <p:nvPr>
            <p:ph idx="1"/>
          </p:nvPr>
        </p:nvSpPr>
        <p:spPr>
          <a:xfrm>
            <a:off x="5010237" y="2739808"/>
            <a:ext cx="6065705" cy="480131"/>
          </a:xfrm>
          <a:prstGeom prst="rect">
            <a:avLst/>
          </a:prstGeom>
          <a:noFill/>
        </p:spPr>
        <p:txBody>
          <a:bodyPr wrap="square" rtlCol="0">
            <a:spAutoFit/>
          </a:bodyPr>
          <a:lstStyle/>
          <a:p>
            <a:pPr marL="0" indent="0">
              <a:buNone/>
            </a:pPr>
            <a:r>
              <a:rPr lang="es-MX" sz="2800"/>
              <a:t>Beneficio conyugal</a:t>
            </a:r>
          </a:p>
        </p:txBody>
      </p:sp>
      <p:pic>
        <p:nvPicPr>
          <p:cNvPr id="4" name="Picture 3">
            <a:extLst>
              <a:ext uri="{FF2B5EF4-FFF2-40B4-BE49-F238E27FC236}">
                <a16:creationId xmlns:a16="http://schemas.microsoft.com/office/drawing/2014/main" id="{E602DF8E-5AD5-CD2E-0896-9B05DDA09F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31420" y="2454203"/>
            <a:ext cx="1051339" cy="1051339"/>
          </a:xfrm>
          <a:prstGeom prst="rect">
            <a:avLst/>
          </a:prstGeom>
        </p:spPr>
      </p:pic>
      <p:sp>
        <p:nvSpPr>
          <p:cNvPr id="6" name="Content Placeholder 4">
            <a:extLst>
              <a:ext uri="{FF2B5EF4-FFF2-40B4-BE49-F238E27FC236}">
                <a16:creationId xmlns:a16="http://schemas.microsoft.com/office/drawing/2014/main" id="{4275FB1C-99D3-3CAD-BA4D-D2FA5944E24E}"/>
              </a:ext>
            </a:extLst>
          </p:cNvPr>
          <p:cNvSpPr txBox="1">
            <a:spLocks/>
          </p:cNvSpPr>
          <p:nvPr/>
        </p:nvSpPr>
        <p:spPr>
          <a:xfrm>
            <a:off x="5010237" y="3993097"/>
            <a:ext cx="6065705" cy="480131"/>
          </a:xfrm>
          <a:prstGeom prst="rect">
            <a:avLst/>
          </a:prstGeom>
          <a:noFill/>
        </p:spPr>
        <p:txBody>
          <a:bodyPr vert="horz" wrap="square" lIns="0" tIns="45720" rIns="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800" dirty="0"/>
              <a:t>Beneficio de divorciada</a:t>
            </a:r>
          </a:p>
        </p:txBody>
      </p:sp>
      <p:sp>
        <p:nvSpPr>
          <p:cNvPr id="8" name="Content Placeholder 4">
            <a:extLst>
              <a:ext uri="{FF2B5EF4-FFF2-40B4-BE49-F238E27FC236}">
                <a16:creationId xmlns:a16="http://schemas.microsoft.com/office/drawing/2014/main" id="{10A0BD85-E9FF-439C-9786-C3A4504266CF}"/>
              </a:ext>
            </a:extLst>
          </p:cNvPr>
          <p:cNvSpPr txBox="1">
            <a:spLocks/>
          </p:cNvSpPr>
          <p:nvPr/>
        </p:nvSpPr>
        <p:spPr>
          <a:xfrm>
            <a:off x="5010237" y="5246386"/>
            <a:ext cx="6065705" cy="480131"/>
          </a:xfrm>
          <a:prstGeom prst="rect">
            <a:avLst/>
          </a:prstGeom>
          <a:noFill/>
        </p:spPr>
        <p:txBody>
          <a:bodyPr vert="horz" wrap="square" lIns="0" tIns="45720" rIns="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2800"/>
              <a:t>Beneficio de sobreviviente </a:t>
            </a:r>
          </a:p>
        </p:txBody>
      </p:sp>
      <p:pic>
        <p:nvPicPr>
          <p:cNvPr id="11" name="Picture 10">
            <a:extLst>
              <a:ext uri="{FF2B5EF4-FFF2-40B4-BE49-F238E27FC236}">
                <a16:creationId xmlns:a16="http://schemas.microsoft.com/office/drawing/2014/main" id="{4852DD91-AAFA-872D-641D-56D3CDD41C5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31420" y="3707492"/>
            <a:ext cx="1051339" cy="1051339"/>
          </a:xfrm>
          <a:prstGeom prst="rect">
            <a:avLst/>
          </a:prstGeom>
        </p:spPr>
      </p:pic>
      <p:pic>
        <p:nvPicPr>
          <p:cNvPr id="13" name="Picture 12">
            <a:extLst>
              <a:ext uri="{FF2B5EF4-FFF2-40B4-BE49-F238E27FC236}">
                <a16:creationId xmlns:a16="http://schemas.microsoft.com/office/drawing/2014/main" id="{46EDA7FB-E873-2D34-B1AF-AD8CD13BB7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31420" y="4960781"/>
            <a:ext cx="1051339" cy="1051339"/>
          </a:xfrm>
          <a:prstGeom prst="rect">
            <a:avLst/>
          </a:prstGeom>
        </p:spPr>
      </p:pic>
    </p:spTree>
    <p:extLst>
      <p:ext uri="{BB962C8B-B14F-4D97-AF65-F5344CB8AC3E}">
        <p14:creationId xmlns:p14="http://schemas.microsoft.com/office/powerpoint/2010/main" val="1093870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a:t>5D Myth and Reality</a:t>
            </a:r>
          </a:p>
        </p:txBody>
      </p:sp>
      <p:sp>
        <p:nvSpPr>
          <p:cNvPr id="5" name="Title 1">
            <a:extLst>
              <a:ext uri="{FF2B5EF4-FFF2-40B4-BE49-F238E27FC236}">
                <a16:creationId xmlns:a16="http://schemas.microsoft.com/office/drawing/2014/main" id="{E71F14FA-834B-355A-1473-3480B7707F28}"/>
              </a:ext>
            </a:extLst>
          </p:cNvPr>
          <p:cNvSpPr txBox="1">
            <a:spLocks/>
          </p:cNvSpPr>
          <p:nvPr/>
        </p:nvSpPr>
        <p:spPr>
          <a:xfrm>
            <a:off x="990599" y="1676648"/>
            <a:ext cx="5105401" cy="3504624"/>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4400" dirty="0"/>
              <a:t>Planifica para </a:t>
            </a:r>
            <a:br>
              <a:rPr lang="es-MX" sz="4400" dirty="0"/>
            </a:br>
            <a:r>
              <a:rPr lang="es-MX" sz="4400" dirty="0"/>
              <a:t>los cuidados médicos en </a:t>
            </a:r>
            <a:br>
              <a:rPr lang="es-MX" sz="4400" dirty="0"/>
            </a:br>
            <a:r>
              <a:rPr lang="es-MX" sz="4400" dirty="0"/>
              <a:t>el retiro </a:t>
            </a:r>
          </a:p>
        </p:txBody>
      </p:sp>
      <p:pic>
        <p:nvPicPr>
          <p:cNvPr id="12" name="Picture 11">
            <a:extLst>
              <a:ext uri="{FF2B5EF4-FFF2-40B4-BE49-F238E27FC236}">
                <a16:creationId xmlns:a16="http://schemas.microsoft.com/office/drawing/2014/main" id="{A0E5A9EF-0905-D17D-BDAD-D257F93CCC5F}"/>
              </a:ext>
            </a:extLst>
          </p:cNvPr>
          <p:cNvPicPr>
            <a:picLocks noChangeAspect="1"/>
          </p:cNvPicPr>
          <p:nvPr/>
        </p:nvPicPr>
        <p:blipFill rotWithShape="1">
          <a:blip r:embed="rId3">
            <a:extLst>
              <a:ext uri="{28A0092B-C50C-407E-A947-70E740481C1C}">
                <a14:useLocalDpi xmlns:a14="http://schemas.microsoft.com/office/drawing/2010/main" val="0"/>
              </a:ext>
            </a:extLst>
          </a:blip>
          <a:srcRect l="36558" t="36826" r="27999" b="2227"/>
          <a:stretch/>
        </p:blipFill>
        <p:spPr>
          <a:xfrm>
            <a:off x="6364015" y="228601"/>
            <a:ext cx="5579026" cy="6395720"/>
          </a:xfrm>
          <a:prstGeom prst="rect">
            <a:avLst/>
          </a:prstGeom>
        </p:spPr>
      </p:pic>
    </p:spTree>
    <p:extLst>
      <p:ext uri="{BB962C8B-B14F-4D97-AF65-F5344CB8AC3E}">
        <p14:creationId xmlns:p14="http://schemas.microsoft.com/office/powerpoint/2010/main" val="3213829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1FF30-BD7C-1401-84EB-6D3E5392C4E7}"/>
              </a:ext>
            </a:extLst>
          </p:cNvPr>
          <p:cNvPicPr>
            <a:picLocks noChangeAspect="1"/>
          </p:cNvPicPr>
          <p:nvPr/>
        </p:nvPicPr>
        <p:blipFill rotWithShape="1">
          <a:blip r:embed="rId3">
            <a:extLst>
              <a:ext uri="{28A0092B-C50C-407E-A947-70E740481C1C}">
                <a14:useLocalDpi xmlns:a14="http://schemas.microsoft.com/office/drawing/2010/main" val="0"/>
              </a:ext>
            </a:extLst>
          </a:blip>
          <a:srcRect l="29838" t="38309" r="35993"/>
          <a:stretch/>
        </p:blipFill>
        <p:spPr>
          <a:xfrm>
            <a:off x="6487238" y="-1"/>
            <a:ext cx="5697358" cy="6858000"/>
          </a:xfrm>
          <a:prstGeom prst="rect">
            <a:avLst/>
          </a:prstGeom>
        </p:spPr>
      </p:pic>
      <p:sp>
        <p:nvSpPr>
          <p:cNvPr id="10" name="Title 3">
            <a:extLst>
              <a:ext uri="{FF2B5EF4-FFF2-40B4-BE49-F238E27FC236}">
                <a16:creationId xmlns:a16="http://schemas.microsoft.com/office/drawing/2014/main" id="{C339B5FC-B98B-ECAE-5857-E63F258FBC54}"/>
              </a:ext>
            </a:extLst>
          </p:cNvPr>
          <p:cNvSpPr>
            <a:spLocks noGrp="1"/>
          </p:cNvSpPr>
          <p:nvPr>
            <p:ph type="ctrTitle"/>
          </p:nvPr>
        </p:nvSpPr>
        <p:spPr/>
        <p:txBody>
          <a:bodyPr anchor="b">
            <a:noAutofit/>
          </a:bodyPr>
          <a:lstStyle/>
          <a:p>
            <a:r>
              <a:rPr lang="es-MX" sz="5200" dirty="0"/>
              <a:t>Introducción a la planificación del retiro para mujeres </a:t>
            </a:r>
          </a:p>
        </p:txBody>
      </p:sp>
      <p:sp>
        <p:nvSpPr>
          <p:cNvPr id="15" name="Text Placeholder 14">
            <a:extLst>
              <a:ext uri="{FF2B5EF4-FFF2-40B4-BE49-F238E27FC236}">
                <a16:creationId xmlns:a16="http://schemas.microsoft.com/office/drawing/2014/main" id="{BDABF044-3EB2-4AB9-8FA4-C64275B0666A}"/>
              </a:ext>
            </a:extLst>
          </p:cNvPr>
          <p:cNvSpPr>
            <a:spLocks noGrp="1"/>
          </p:cNvSpPr>
          <p:nvPr>
            <p:ph type="body" sz="quarter" idx="10"/>
          </p:nvPr>
        </p:nvSpPr>
        <p:spPr>
          <a:xfrm>
            <a:off x="606453" y="3914821"/>
            <a:ext cx="4346548" cy="1293283"/>
          </a:xfrm>
        </p:spPr>
        <p:txBody>
          <a:bodyPr>
            <a:normAutofit/>
          </a:bodyPr>
          <a:lstStyle/>
          <a:p>
            <a:r>
              <a:rPr lang="es-MX" sz="2200"/>
              <a:t>Cómo comenzar a ahorrar para el retiro que deseas</a:t>
            </a:r>
          </a:p>
        </p:txBody>
      </p:sp>
    </p:spTree>
    <p:extLst>
      <p:ext uri="{BB962C8B-B14F-4D97-AF65-F5344CB8AC3E}">
        <p14:creationId xmlns:p14="http://schemas.microsoft.com/office/powerpoint/2010/main" val="26037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38629B-9C3E-F341-CCAE-4B0CD30866AA}"/>
              </a:ext>
            </a:extLst>
          </p:cNvPr>
          <p:cNvSpPr>
            <a:spLocks noGrp="1"/>
          </p:cNvSpPr>
          <p:nvPr>
            <p:ph type="title"/>
          </p:nvPr>
        </p:nvSpPr>
        <p:spPr>
          <a:xfrm>
            <a:off x="1492450" y="950259"/>
            <a:ext cx="9199178" cy="1318032"/>
          </a:xfrm>
        </p:spPr>
        <p:txBody>
          <a:bodyPr>
            <a:normAutofit/>
          </a:bodyPr>
          <a:lstStyle/>
          <a:p>
            <a:r>
              <a:rPr lang="es-MX" sz="4400" dirty="0"/>
              <a:t>¿Cuánto costarán los cuidados médicos en el retiro? </a:t>
            </a:r>
          </a:p>
        </p:txBody>
      </p:sp>
      <p:sp>
        <p:nvSpPr>
          <p:cNvPr id="5" name="Content Placeholder 4">
            <a:extLst>
              <a:ext uri="{FF2B5EF4-FFF2-40B4-BE49-F238E27FC236}">
                <a16:creationId xmlns:a16="http://schemas.microsoft.com/office/drawing/2014/main" id="{612BA9FF-8ABC-EDB8-C140-0DBE858EAA92}"/>
              </a:ext>
            </a:extLst>
          </p:cNvPr>
          <p:cNvSpPr>
            <a:spLocks noGrp="1"/>
          </p:cNvSpPr>
          <p:nvPr>
            <p:ph idx="1"/>
          </p:nvPr>
        </p:nvSpPr>
        <p:spPr>
          <a:xfrm>
            <a:off x="1492451" y="2468346"/>
            <a:ext cx="6037902" cy="3770787"/>
          </a:xfrm>
        </p:spPr>
        <p:txBody>
          <a:bodyPr>
            <a:normAutofit/>
          </a:bodyPr>
          <a:lstStyle/>
          <a:p>
            <a:pPr marL="0" indent="0">
              <a:buNone/>
            </a:pPr>
            <a:r>
              <a:rPr lang="es-MX" sz="2800" b="1" dirty="0"/>
              <a:t>Una pareja promedio que se retira a la edad de 65 años podría gastar hasta $325,000 en cuidados médicos en el retiro.</a:t>
            </a:r>
            <a:r>
              <a:rPr lang="es-MX" sz="2800" b="1" baseline="30000" dirty="0"/>
              <a:t>1 </a:t>
            </a:r>
          </a:p>
        </p:txBody>
      </p:sp>
      <p:sp>
        <p:nvSpPr>
          <p:cNvPr id="12" name="TextBox 11">
            <a:extLst>
              <a:ext uri="{FF2B5EF4-FFF2-40B4-BE49-F238E27FC236}">
                <a16:creationId xmlns:a16="http://schemas.microsoft.com/office/drawing/2014/main" id="{561F95DE-57E4-3022-2FE8-DAB9CED13666}"/>
              </a:ext>
            </a:extLst>
          </p:cNvPr>
          <p:cNvSpPr txBox="1"/>
          <p:nvPr/>
        </p:nvSpPr>
        <p:spPr>
          <a:xfrm>
            <a:off x="1570974" y="6039078"/>
            <a:ext cx="9905405" cy="400110"/>
          </a:xfrm>
          <a:prstGeom prst="rect">
            <a:avLst/>
          </a:prstGeom>
          <a:noFill/>
        </p:spPr>
        <p:txBody>
          <a:bodyPr wrap="square" rtlCol="0">
            <a:spAutoFit/>
          </a:bodyPr>
          <a:lstStyle/>
          <a:p>
            <a:r>
              <a:rPr lang="es-MX" sz="1000" baseline="30000">
                <a:latin typeface="Arial" panose="020B0604020202020204" pitchFamily="34" charset="0"/>
                <a:cs typeface="Arial" panose="020B0604020202020204" pitchFamily="34" charset="0"/>
              </a:rPr>
              <a:t>1</a:t>
            </a:r>
            <a:r>
              <a:rPr lang="es-MX" sz="1000">
                <a:latin typeface="Arial" panose="020B0604020202020204" pitchFamily="34" charset="0"/>
                <a:cs typeface="Arial" panose="020B0604020202020204" pitchFamily="34" charset="0"/>
              </a:rPr>
              <a:t> “A Bit of Good News During the Pandemic: Savings Medicare Beneficiaries Need for Health Expenses Decrease in 2020," EBRI Issue Brief, ebri.org/content/a-bit-of-good-news-during-the-pandemic-savings-medicare-beneficiaries-need-for-health-expenses-decrease-in-2020 (28 de mayo de 2020).</a:t>
            </a:r>
          </a:p>
        </p:txBody>
      </p:sp>
      <p:pic>
        <p:nvPicPr>
          <p:cNvPr id="13" name="Picture 12">
            <a:extLst>
              <a:ext uri="{FF2B5EF4-FFF2-40B4-BE49-F238E27FC236}">
                <a16:creationId xmlns:a16="http://schemas.microsoft.com/office/drawing/2014/main" id="{18B2702F-7BBC-CB80-4FF5-64F9660AAD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3466" y="2268291"/>
            <a:ext cx="3308377" cy="3308377"/>
          </a:xfrm>
          <a:prstGeom prst="rect">
            <a:avLst/>
          </a:prstGeom>
        </p:spPr>
      </p:pic>
    </p:spTree>
    <p:extLst>
      <p:ext uri="{BB962C8B-B14F-4D97-AF65-F5344CB8AC3E}">
        <p14:creationId xmlns:p14="http://schemas.microsoft.com/office/powerpoint/2010/main" val="387467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BC1BCE-F357-D136-CADF-DD17A09A04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63466" y="2657519"/>
            <a:ext cx="3308377" cy="3308377"/>
          </a:xfrm>
          <a:prstGeom prst="rect">
            <a:avLst/>
          </a:prstGeom>
        </p:spPr>
      </p:pic>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1492450" y="980661"/>
            <a:ext cx="9199178" cy="1214505"/>
          </a:xfrm>
        </p:spPr>
        <p:txBody>
          <a:bodyPr>
            <a:normAutofit fontScale="90000"/>
          </a:bodyPr>
          <a:lstStyle/>
          <a:p>
            <a:r>
              <a:rPr lang="es-MX" sz="4900" dirty="0"/>
              <a:t>¿Qué gastos de cuidados médicos podría tener?</a:t>
            </a:r>
            <a:br>
              <a:rPr lang="es-MX" sz="4400" dirty="0"/>
            </a:br>
            <a:endParaRPr lang="es-MX" sz="4400" dirty="0"/>
          </a:p>
        </p:txBody>
      </p:sp>
      <p:sp>
        <p:nvSpPr>
          <p:cNvPr id="3" name="Content Placeholder 2">
            <a:extLst>
              <a:ext uri="{FF2B5EF4-FFF2-40B4-BE49-F238E27FC236}">
                <a16:creationId xmlns:a16="http://schemas.microsoft.com/office/drawing/2014/main" id="{3864FB55-FE31-11A1-411A-B8AD2D105388}"/>
              </a:ext>
            </a:extLst>
          </p:cNvPr>
          <p:cNvSpPr>
            <a:spLocks noGrp="1"/>
          </p:cNvSpPr>
          <p:nvPr>
            <p:ph idx="1"/>
          </p:nvPr>
        </p:nvSpPr>
        <p:spPr>
          <a:xfrm>
            <a:off x="1492451" y="2542321"/>
            <a:ext cx="6771015" cy="3538774"/>
          </a:xfrm>
        </p:spPr>
        <p:txBody>
          <a:bodyPr>
            <a:normAutofit/>
          </a:bodyPr>
          <a:lstStyle/>
          <a:p>
            <a:pPr marL="0" indent="0">
              <a:buNone/>
            </a:pPr>
            <a:r>
              <a:rPr lang="es-MX" b="1"/>
              <a:t>Medicare</a:t>
            </a:r>
          </a:p>
          <a:p>
            <a:pPr marL="285750" indent="-285750">
              <a:buFont typeface="Arial" panose="020B0604020202020204" pitchFamily="34" charset="0"/>
              <a:buChar char="•"/>
            </a:pPr>
            <a:r>
              <a:rPr lang="es-MX"/>
              <a:t>Primas, deducibles, copagos y coaseguro</a:t>
            </a:r>
          </a:p>
          <a:p>
            <a:pPr marL="285750" indent="-285750">
              <a:buFont typeface="Arial" panose="020B0604020202020204" pitchFamily="34" charset="0"/>
              <a:buChar char="•"/>
            </a:pPr>
            <a:r>
              <a:rPr lang="es-MX"/>
              <a:t>Cuidados que podrían no estar cubiertos</a:t>
            </a:r>
          </a:p>
          <a:p>
            <a:pPr lvl="1">
              <a:buFont typeface="Courier New" panose="02070309020205020404" pitchFamily="49" charset="0"/>
              <a:buChar char="o"/>
            </a:pPr>
            <a:r>
              <a:rPr lang="es-MX"/>
              <a:t>Cuidados a largo plazo</a:t>
            </a:r>
          </a:p>
          <a:p>
            <a:pPr lvl="1">
              <a:buFont typeface="Courier New" panose="02070309020205020404" pitchFamily="49" charset="0"/>
              <a:buChar char="o"/>
            </a:pPr>
            <a:r>
              <a:rPr lang="es-MX"/>
              <a:t>Cuidados dentales </a:t>
            </a:r>
          </a:p>
          <a:p>
            <a:pPr lvl="1">
              <a:buFont typeface="Courier New" panose="02070309020205020404" pitchFamily="49" charset="0"/>
              <a:buChar char="o"/>
            </a:pPr>
            <a:r>
              <a:rPr lang="es-MX"/>
              <a:t>Visión</a:t>
            </a:r>
          </a:p>
          <a:p>
            <a:pPr lvl="1">
              <a:buFont typeface="Courier New" panose="02070309020205020404" pitchFamily="49" charset="0"/>
              <a:buChar char="o"/>
            </a:pPr>
            <a:r>
              <a:rPr lang="es-MX"/>
              <a:t>Auxiliares auditivos </a:t>
            </a:r>
          </a:p>
          <a:p>
            <a:pPr marL="0" indent="0">
              <a:buNone/>
            </a:pPr>
            <a:r>
              <a:rPr lang="es-MX" b="1"/>
              <a:t>Planes complementarios de Medicare </a:t>
            </a:r>
          </a:p>
          <a:p>
            <a:pPr marL="0" indent="0">
              <a:buNone/>
            </a:pPr>
            <a:r>
              <a:rPr lang="es-MX" b="1"/>
              <a:t>Seguro médico privado </a:t>
            </a:r>
          </a:p>
        </p:txBody>
      </p:sp>
    </p:spTree>
    <p:extLst>
      <p:ext uri="{BB962C8B-B14F-4D97-AF65-F5344CB8AC3E}">
        <p14:creationId xmlns:p14="http://schemas.microsoft.com/office/powerpoint/2010/main" val="3648680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B8762516-F6FA-0643-F2A3-4822ED06A976}"/>
              </a:ext>
            </a:extLst>
          </p:cNvPr>
          <p:cNvGraphicFramePr>
            <a:graphicFrameLocks noGrp="1"/>
          </p:cNvGraphicFramePr>
          <p:nvPr>
            <p:extLst>
              <p:ext uri="{D42A27DB-BD31-4B8C-83A1-F6EECF244321}">
                <p14:modId xmlns:p14="http://schemas.microsoft.com/office/powerpoint/2010/main" val="3558190757"/>
              </p:ext>
            </p:extLst>
          </p:nvPr>
        </p:nvGraphicFramePr>
        <p:xfrm>
          <a:off x="947115" y="1287793"/>
          <a:ext cx="10606423" cy="4848023"/>
        </p:xfrm>
        <a:graphic>
          <a:graphicData uri="http://schemas.openxmlformats.org/drawingml/2006/table">
            <a:tbl>
              <a:tblPr firstCol="1">
                <a:tableStyleId>{5C22544A-7EE6-4342-B048-85BDC9FD1C3A}</a:tableStyleId>
              </a:tblPr>
              <a:tblGrid>
                <a:gridCol w="2663687">
                  <a:extLst>
                    <a:ext uri="{9D8B030D-6E8A-4147-A177-3AD203B41FA5}">
                      <a16:colId xmlns:a16="http://schemas.microsoft.com/office/drawing/2014/main" val="1914748015"/>
                    </a:ext>
                  </a:extLst>
                </a:gridCol>
                <a:gridCol w="1649896">
                  <a:extLst>
                    <a:ext uri="{9D8B030D-6E8A-4147-A177-3AD203B41FA5}">
                      <a16:colId xmlns:a16="http://schemas.microsoft.com/office/drawing/2014/main" val="1331551792"/>
                    </a:ext>
                  </a:extLst>
                </a:gridCol>
                <a:gridCol w="1570383">
                  <a:extLst>
                    <a:ext uri="{9D8B030D-6E8A-4147-A177-3AD203B41FA5}">
                      <a16:colId xmlns:a16="http://schemas.microsoft.com/office/drawing/2014/main" val="473936886"/>
                    </a:ext>
                  </a:extLst>
                </a:gridCol>
                <a:gridCol w="3311101">
                  <a:extLst>
                    <a:ext uri="{9D8B030D-6E8A-4147-A177-3AD203B41FA5}">
                      <a16:colId xmlns:a16="http://schemas.microsoft.com/office/drawing/2014/main" val="3967888172"/>
                    </a:ext>
                  </a:extLst>
                </a:gridCol>
                <a:gridCol w="1411356">
                  <a:extLst>
                    <a:ext uri="{9D8B030D-6E8A-4147-A177-3AD203B41FA5}">
                      <a16:colId xmlns:a16="http://schemas.microsoft.com/office/drawing/2014/main" val="1420994310"/>
                    </a:ext>
                  </a:extLst>
                </a:gridCol>
              </a:tblGrid>
              <a:tr h="635011">
                <a:tc>
                  <a:txBody>
                    <a:bodyPr/>
                    <a:lstStyle/>
                    <a:p>
                      <a:pPr lvl="0" algn="l"/>
                      <a:r>
                        <a:rPr lang="es-MX" sz="1500" b="1" dirty="0"/>
                        <a:t>Prima PARTE A</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lvl="0" algn="l"/>
                      <a:r>
                        <a:rPr lang="es-MX" sz="1500" b="1" dirty="0">
                          <a:solidFill>
                            <a:schemeClr val="tx2"/>
                          </a:solidFill>
                        </a:rPr>
                        <a:t>Gratis</a:t>
                      </a:r>
                      <a:r>
                        <a:rPr lang="es-MX" sz="1500" b="1" dirty="0"/>
                        <a:t> </a:t>
                      </a:r>
                      <a:r>
                        <a:rPr lang="es-MX" sz="1500" b="0" dirty="0"/>
                        <a:t>con historial laboral que califica </a:t>
                      </a:r>
                      <a:br>
                        <a:rPr lang="es-MX" sz="1500" b="0" dirty="0"/>
                      </a:br>
                      <a:r>
                        <a:rPr lang="es-MX" sz="1500" b="1" dirty="0">
                          <a:solidFill>
                            <a:schemeClr val="tx2"/>
                          </a:solidFill>
                        </a:rPr>
                        <a:t>$278 o $506/mes</a:t>
                      </a:r>
                      <a:r>
                        <a:rPr lang="es-MX" sz="1500" b="0" dirty="0">
                          <a:solidFill>
                            <a:schemeClr val="tx2"/>
                          </a:solidFill>
                        </a:rPr>
                        <a:t> </a:t>
                      </a:r>
                      <a:r>
                        <a:rPr lang="es-MX" sz="1500" b="0" dirty="0"/>
                        <a:t>sin historial laboral que califica, dependiendo del número de créditos del Seguro Social de la persona inscrita</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lvl="0" algn="l" rtl="0"/>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lvl="0" algn="l" rtl="0"/>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lvl="0" algn="l" rtl="0"/>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0130798"/>
                  </a:ext>
                </a:extLst>
              </a:tr>
              <a:tr h="4577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500" b="1" i="0" u="none" strike="noStrike" cap="none" normalizeH="0" baseline="0" noProof="0" dirty="0">
                          <a:ln>
                            <a:noFill/>
                          </a:ln>
                          <a:solidFill>
                            <a:srgbClr val="FFFFFF"/>
                          </a:solidFill>
                          <a:uLnTx/>
                          <a:uFillTx/>
                          <a:latin typeface="Arial" panose="020B0604020202020204"/>
                          <a:ea typeface="+mn-ea"/>
                          <a:cs typeface="+mn-cs"/>
                        </a:rPr>
                        <a:t>Deducible y coaseguro</a:t>
                      </a:r>
                      <a:br>
                        <a:rPr kumimoji="0" lang="es-MX" sz="1500" b="1" i="0" u="none" strike="noStrike" cap="none" normalizeH="0" baseline="0" noProof="0" dirty="0">
                          <a:ln>
                            <a:noFill/>
                          </a:ln>
                          <a:solidFill>
                            <a:srgbClr val="FFFFFF"/>
                          </a:solidFill>
                          <a:uLnTx/>
                          <a:uFillTx/>
                          <a:latin typeface="Arial" panose="020B0604020202020204"/>
                          <a:ea typeface="+mn-ea"/>
                          <a:cs typeface="+mn-cs"/>
                        </a:rPr>
                      </a:br>
                      <a:r>
                        <a:rPr kumimoji="0" lang="es-MX" sz="1500" b="1" i="0" u="none" strike="noStrike" cap="none" normalizeH="0" baseline="0" noProof="0" dirty="0">
                          <a:ln>
                            <a:noFill/>
                          </a:ln>
                          <a:solidFill>
                            <a:srgbClr val="FFFFFF"/>
                          </a:solidFill>
                          <a:uLnTx/>
                          <a:uFillTx/>
                          <a:latin typeface="Arial" panose="020B0604020202020204"/>
                          <a:ea typeface="+mn-ea"/>
                          <a:cs typeface="+mn-cs"/>
                        </a:rPr>
                        <a:t>PARTE A</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1" dirty="0"/>
                        <a:t>Pagas:</a:t>
                      </a:r>
                      <a:r>
                        <a:rPr lang="es-MX" sz="1500" b="0" dirty="0"/>
                        <a:t> </a:t>
                      </a:r>
                      <a:r>
                        <a:rPr lang="es-MX" sz="1500" b="1" dirty="0">
                          <a:solidFill>
                            <a:schemeClr val="tx2"/>
                          </a:solidFill>
                        </a:rPr>
                        <a:t>$1,600 </a:t>
                      </a:r>
                      <a:r>
                        <a:rPr lang="es-MX" sz="1500" b="0" dirty="0"/>
                        <a:t>de deducible por cada periodo de beneficio</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8081467"/>
                  </a:ext>
                </a:extLst>
              </a:tr>
              <a:tr h="93653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l"/>
                      <a:r>
                        <a:rPr lang="es-MX" sz="1400" b="1" dirty="0"/>
                        <a:t>Días 1 – 60</a:t>
                      </a:r>
                      <a:r>
                        <a:rPr lang="es-MX" sz="1300" b="1" dirty="0"/>
                        <a:t>: </a:t>
                      </a:r>
                      <a:br>
                        <a:rPr lang="es-MX" sz="1300" b="1" dirty="0"/>
                      </a:br>
                      <a:r>
                        <a:rPr lang="es-MX" sz="1300" b="1" dirty="0">
                          <a:solidFill>
                            <a:schemeClr val="tx2"/>
                          </a:solidFill>
                        </a:rPr>
                        <a:t>$0</a:t>
                      </a:r>
                      <a:r>
                        <a:rPr lang="es-MX" sz="1300" b="0" dirty="0"/>
                        <a:t> de coaseguro por cada periodo </a:t>
                      </a:r>
                      <a:br>
                        <a:rPr lang="es-MX" sz="1300" b="0" dirty="0"/>
                      </a:br>
                      <a:r>
                        <a:rPr lang="es-MX" sz="1300" b="0" dirty="0"/>
                        <a:t>de beneficio</a:t>
                      </a:r>
                    </a:p>
                  </a:txBody>
                  <a:tcPr marL="72275" marR="72275" marT="36137" marB="36137">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300" b="1"/>
                        <a:t>Días 61 – 90: </a:t>
                      </a:r>
                      <a:br>
                        <a:rPr lang="es-MX" sz="1300" b="1"/>
                      </a:br>
                      <a:r>
                        <a:rPr lang="es-MX" sz="1300" b="1">
                          <a:solidFill>
                            <a:schemeClr val="tx2"/>
                          </a:solidFill>
                        </a:rPr>
                        <a:t>$400</a:t>
                      </a:r>
                      <a:r>
                        <a:rPr lang="es-MX" sz="1300" b="0"/>
                        <a:t> de coaseguro </a:t>
                      </a:r>
                      <a:br>
                        <a:rPr lang="es-MX" sz="1300" b="0"/>
                      </a:br>
                      <a:r>
                        <a:rPr lang="es-MX" sz="1300" b="0"/>
                        <a:t>por día de cada periodo de beneficio</a:t>
                      </a:r>
                    </a:p>
                  </a:txBody>
                  <a:tcPr marL="72275" marR="72275" marT="36137" marB="36137">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300" b="1"/>
                        <a:t>Días 91 y siguientes: </a:t>
                      </a:r>
                      <a:br>
                        <a:rPr lang="es-MX" sz="1300" b="1"/>
                      </a:br>
                      <a:r>
                        <a:rPr lang="es-MX" sz="1300" b="1">
                          <a:solidFill>
                            <a:schemeClr val="tx2"/>
                          </a:solidFill>
                        </a:rPr>
                        <a:t>$800</a:t>
                      </a:r>
                      <a:r>
                        <a:rPr lang="es-MX" sz="1300" b="0"/>
                        <a:t> de coaseguro por cada “día de reserva de por vida” después del día 90 por cada periodo de beneficio (hasta 60 días durante su vida)</a:t>
                      </a:r>
                    </a:p>
                  </a:txBody>
                  <a:tcPr marL="72275" marR="72275" marT="36137" marB="36137">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300" b="1"/>
                        <a:t>Pasados los días de reserva de por vida: </a:t>
                      </a:r>
                      <a:br>
                        <a:rPr lang="es-MX" sz="1300" b="1"/>
                      </a:br>
                      <a:r>
                        <a:rPr lang="es-MX" sz="1300" b="1">
                          <a:solidFill>
                            <a:schemeClr val="tx2"/>
                          </a:solidFill>
                        </a:rPr>
                        <a:t>Todos los costos</a:t>
                      </a:r>
                    </a:p>
                  </a:txBody>
                  <a:tcPr marL="72275" marR="72275" marT="36137" marB="36137">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2407140"/>
                  </a:ext>
                </a:extLst>
              </a:tr>
              <a:tr h="4596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500" b="1" i="0" u="none" strike="noStrike" cap="none" normalizeH="0" baseline="0" noProof="0" dirty="0">
                          <a:ln>
                            <a:noFill/>
                          </a:ln>
                          <a:solidFill>
                            <a:srgbClr val="FFFFFF"/>
                          </a:solidFill>
                          <a:uLnTx/>
                          <a:uFillTx/>
                          <a:latin typeface="Arial" panose="020B0604020202020204"/>
                          <a:ea typeface="+mn-ea"/>
                          <a:cs typeface="+mn-cs"/>
                        </a:rPr>
                        <a:t>Prima PARTE B</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dirty="0"/>
                        <a:t>La cantidad estándar de la prima Parte B es</a:t>
                      </a:r>
                      <a:r>
                        <a:rPr lang="es-MX" sz="1500" b="0" dirty="0"/>
                        <a:t> </a:t>
                      </a:r>
                      <a:r>
                        <a:rPr lang="es-MX" sz="1500" b="1" dirty="0">
                          <a:solidFill>
                            <a:schemeClr val="tx2"/>
                          </a:solidFill>
                        </a:rPr>
                        <a:t>$164.90/mes </a:t>
                      </a:r>
                      <a:r>
                        <a:rPr lang="es-MX" sz="1500" b="0" dirty="0"/>
                        <a:t>(quienes ganan más, pagan más)</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06929891"/>
                  </a:ext>
                </a:extLst>
              </a:tr>
              <a:tr h="635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500" b="1" i="0" u="none" strike="noStrike" cap="none" normalizeH="0" baseline="0" noProof="0" dirty="0">
                          <a:ln>
                            <a:noFill/>
                          </a:ln>
                          <a:solidFill>
                            <a:srgbClr val="FFFFFF"/>
                          </a:solidFill>
                          <a:uLnTx/>
                          <a:uFillTx/>
                          <a:latin typeface="+mn-lt"/>
                          <a:ea typeface="+mn-ea"/>
                          <a:cs typeface="+mn-cs"/>
                        </a:rPr>
                        <a:t>Deducible y coaseguro</a:t>
                      </a:r>
                      <a:br>
                        <a:rPr kumimoji="0" lang="es-MX" sz="1500" b="1" i="0" u="none" strike="noStrike" cap="none" normalizeH="0" baseline="0" noProof="0" dirty="0">
                          <a:ln>
                            <a:noFill/>
                          </a:ln>
                          <a:solidFill>
                            <a:srgbClr val="FFFFFF"/>
                          </a:solidFill>
                          <a:uLnTx/>
                          <a:uFillTx/>
                          <a:latin typeface="+mn-lt"/>
                          <a:ea typeface="+mn-ea"/>
                          <a:cs typeface="+mn-cs"/>
                        </a:rPr>
                      </a:br>
                      <a:r>
                        <a:rPr kumimoji="0" lang="es-MX" sz="1500" b="1" i="0" u="none" strike="noStrike" cap="none" normalizeH="0" baseline="0" noProof="0" dirty="0">
                          <a:ln>
                            <a:noFill/>
                          </a:ln>
                          <a:solidFill>
                            <a:srgbClr val="FFFFFF"/>
                          </a:solidFill>
                          <a:uLnTx/>
                          <a:uFillTx/>
                          <a:latin typeface="+mn-lt"/>
                          <a:ea typeface="+mn-ea"/>
                          <a:cs typeface="+mn-cs"/>
                        </a:rPr>
                        <a:t>PARTE B</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b="1" dirty="0">
                          <a:solidFill>
                            <a:schemeClr val="tx2"/>
                          </a:solidFill>
                        </a:rPr>
                        <a:t>$226/año </a:t>
                      </a:r>
                      <a:r>
                        <a:rPr lang="es-MX" sz="1500" b="0" dirty="0">
                          <a:solidFill>
                            <a:schemeClr val="tx1"/>
                          </a:solidFill>
                        </a:rPr>
                        <a:t>y posteriormente </a:t>
                      </a:r>
                      <a:r>
                        <a:rPr lang="es-MX" sz="1500" b="1" dirty="0">
                          <a:solidFill>
                            <a:schemeClr val="tx2"/>
                          </a:solidFill>
                        </a:rPr>
                        <a:t>20% de la cantidad aprobada de Medicare</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baseline="30000" dirty="0">
                        <a:solidFill>
                          <a:schemeClr val="tx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84289891"/>
                  </a:ext>
                </a:extLst>
              </a:tr>
              <a:tr h="47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500" b="1" i="0" u="none" strike="noStrike" cap="none" normalizeH="0" baseline="0" noProof="0" dirty="0">
                          <a:ln>
                            <a:noFill/>
                          </a:ln>
                          <a:solidFill>
                            <a:srgbClr val="FFFFFF"/>
                          </a:solidFill>
                          <a:uLnTx/>
                          <a:uFillTx/>
                          <a:latin typeface="Arial" panose="020B0604020202020204"/>
                          <a:ea typeface="+mn-ea"/>
                          <a:cs typeface="+mn-cs"/>
                        </a:rPr>
                        <a:t>Prima PARTE D</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dirty="0">
                          <a:latin typeface="+mn-lt"/>
                          <a:ea typeface="+mn-ea"/>
                          <a:cs typeface="+mn-cs"/>
                        </a:rPr>
                        <a:t>Varía según el plan; el promedio nacional es</a:t>
                      </a:r>
                      <a:r>
                        <a:rPr lang="es-MX" sz="1500" dirty="0">
                          <a:solidFill>
                            <a:schemeClr val="dk1"/>
                          </a:solidFill>
                          <a:latin typeface="+mn-lt"/>
                          <a:ea typeface="+mn-ea"/>
                          <a:cs typeface="+mn-cs"/>
                        </a:rPr>
                        <a:t> </a:t>
                      </a:r>
                      <a:r>
                        <a:rPr lang="es-MX" sz="1500" b="1" dirty="0">
                          <a:solidFill>
                            <a:schemeClr val="tx2"/>
                          </a:solidFill>
                          <a:latin typeface="+mn-lt"/>
                          <a:ea typeface="+mn-ea"/>
                          <a:cs typeface="+mn-cs"/>
                        </a:rPr>
                        <a:t>$32/mes</a:t>
                      </a:r>
                      <a:r>
                        <a:rPr lang="es-MX" sz="1500" dirty="0">
                          <a:solidFill>
                            <a:schemeClr val="dk1"/>
                          </a:solidFill>
                          <a:latin typeface="+mn-lt"/>
                          <a:ea typeface="+mn-ea"/>
                          <a:cs typeface="+mn-cs"/>
                        </a:rPr>
                        <a:t> (quenes ganan más, pagan más) </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dk1"/>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9513659"/>
                  </a:ext>
                </a:extLst>
              </a:tr>
              <a:tr h="436728">
                <a:tc>
                  <a:txBody>
                    <a:bodyPr/>
                    <a:lstStyle/>
                    <a:p>
                      <a:r>
                        <a:rPr lang="es-MX" sz="1500" b="1" dirty="0">
                          <a:solidFill>
                            <a:schemeClr val="lt1"/>
                          </a:solidFill>
                          <a:latin typeface="+mn-lt"/>
                          <a:ea typeface="+mn-ea"/>
                          <a:cs typeface="+mn-cs"/>
                        </a:rPr>
                        <a:t>Prima Medigap</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dirty="0"/>
                        <a:t>Varía ampliamente según el </a:t>
                      </a:r>
                      <a:r>
                        <a:rPr lang="es-MX" sz="1500" b="0" dirty="0"/>
                        <a:t>plan; el promedio de los planes es </a:t>
                      </a:r>
                      <a:r>
                        <a:rPr lang="es-MX" sz="1500" b="1" dirty="0">
                          <a:solidFill>
                            <a:schemeClr val="tx2"/>
                          </a:solidFill>
                        </a:rPr>
                        <a:t>$128/mes</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9503966"/>
                  </a:ext>
                </a:extLst>
              </a:tr>
              <a:tr h="5675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500" b="1" i="0" u="none" strike="noStrike" cap="none" normalizeH="0" baseline="0" noProof="0" dirty="0">
                          <a:ln>
                            <a:noFill/>
                          </a:ln>
                          <a:solidFill>
                            <a:srgbClr val="FFFFFF"/>
                          </a:solidFill>
                          <a:uLnTx/>
                          <a:uFillTx/>
                          <a:latin typeface="+mn-lt"/>
                          <a:ea typeface="+mn-ea"/>
                          <a:cs typeface="+mn-cs"/>
                        </a:rPr>
                        <a:t>Prima PARTE C </a:t>
                      </a:r>
                      <a:br>
                        <a:rPr kumimoji="0" lang="es-MX" sz="1500" b="1" i="0" u="none" strike="noStrike" cap="none" normalizeH="0" baseline="0" noProof="0" dirty="0">
                          <a:ln>
                            <a:noFill/>
                          </a:ln>
                          <a:solidFill>
                            <a:srgbClr val="FFFFFF"/>
                          </a:solidFill>
                          <a:uLnTx/>
                          <a:uFillTx/>
                          <a:latin typeface="+mn-lt"/>
                          <a:ea typeface="+mn-ea"/>
                          <a:cs typeface="+mn-cs"/>
                        </a:rPr>
                      </a:br>
                      <a:r>
                        <a:rPr kumimoji="0" lang="es-MX" sz="1500" b="1" i="0" u="none" strike="noStrike" cap="none" normalizeH="0" baseline="0" noProof="0" dirty="0">
                          <a:ln>
                            <a:noFill/>
                          </a:ln>
                          <a:solidFill>
                            <a:srgbClr val="FFFFFF"/>
                          </a:solidFill>
                          <a:uLnTx/>
                          <a:uFillTx/>
                          <a:latin typeface="+mn-lt"/>
                          <a:ea typeface="+mn-ea"/>
                          <a:cs typeface="+mn-cs"/>
                        </a:rPr>
                        <a:t>(Medicare Advantage) </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500" dirty="0"/>
                        <a:t>Varía ampliamente según el </a:t>
                      </a:r>
                      <a:r>
                        <a:rPr lang="es-MX" sz="1500" b="0" dirty="0"/>
                        <a:t>plan; el promedio de los planes es </a:t>
                      </a:r>
                      <a:r>
                        <a:rPr lang="es-MX" sz="1500" b="1" dirty="0">
                          <a:solidFill>
                            <a:schemeClr val="tx2"/>
                          </a:solidFill>
                        </a:rPr>
                        <a:t>$18/mes</a:t>
                      </a:r>
                    </a:p>
                  </a:txBody>
                  <a:tcPr marL="72275" marR="72275" marT="36137" marB="3613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2"/>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7282608"/>
                  </a:ext>
                </a:extLst>
              </a:tr>
            </a:tbl>
          </a:graphicData>
        </a:graphic>
      </p:graphicFrame>
      <p:sp>
        <p:nvSpPr>
          <p:cNvPr id="18" name="Title 1">
            <a:extLst>
              <a:ext uri="{FF2B5EF4-FFF2-40B4-BE49-F238E27FC236}">
                <a16:creationId xmlns:a16="http://schemas.microsoft.com/office/drawing/2014/main" id="{E9BDE487-AC2D-2DED-200B-45B7766174C2}"/>
              </a:ext>
            </a:extLst>
          </p:cNvPr>
          <p:cNvSpPr>
            <a:spLocks noGrp="1"/>
          </p:cNvSpPr>
          <p:nvPr>
            <p:ph type="title"/>
          </p:nvPr>
        </p:nvSpPr>
        <p:spPr>
          <a:xfrm>
            <a:off x="947115" y="640422"/>
            <a:ext cx="10529263" cy="567859"/>
          </a:xfrm>
        </p:spPr>
        <p:txBody>
          <a:bodyPr>
            <a:noAutofit/>
          </a:bodyPr>
          <a:lstStyle/>
          <a:p>
            <a:r>
              <a:rPr lang="es-MX">
                <a:solidFill>
                  <a:schemeClr val="tx2"/>
                </a:solidFill>
              </a:rPr>
              <a:t>2023 Costos de Medicare de un vistazo</a:t>
            </a:r>
          </a:p>
        </p:txBody>
      </p:sp>
    </p:spTree>
    <p:extLst>
      <p:ext uri="{BB962C8B-B14F-4D97-AF65-F5344CB8AC3E}">
        <p14:creationId xmlns:p14="http://schemas.microsoft.com/office/powerpoint/2010/main" val="3097092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E2FC814-F1BA-89A5-6698-CDA9CF8261E0}"/>
              </a:ext>
            </a:extLst>
          </p:cNvPr>
          <p:cNvSpPr/>
          <p:nvPr/>
        </p:nvSpPr>
        <p:spPr>
          <a:xfrm>
            <a:off x="6222905" y="1537855"/>
            <a:ext cx="5458690" cy="216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2922F6-7C92-F1C5-03E0-6E559506F20F}"/>
              </a:ext>
            </a:extLst>
          </p:cNvPr>
          <p:cNvSpPr/>
          <p:nvPr/>
        </p:nvSpPr>
        <p:spPr>
          <a:xfrm>
            <a:off x="536600" y="1537855"/>
            <a:ext cx="5458690" cy="216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3F6AA-5E6F-84C6-C597-6B9891E97AA6}"/>
              </a:ext>
            </a:extLst>
          </p:cNvPr>
          <p:cNvSpPr>
            <a:spLocks noGrp="1"/>
          </p:cNvSpPr>
          <p:nvPr>
            <p:ph type="title"/>
          </p:nvPr>
        </p:nvSpPr>
        <p:spPr>
          <a:xfrm>
            <a:off x="536600" y="669126"/>
            <a:ext cx="11144971" cy="610205"/>
          </a:xfrm>
        </p:spPr>
        <p:txBody>
          <a:bodyPr>
            <a:noAutofit/>
          </a:bodyPr>
          <a:lstStyle/>
          <a:p>
            <a:r>
              <a:rPr lang="es-MX" sz="4400" dirty="0"/>
              <a:t>2 opciones de cobertura de Medicare</a:t>
            </a:r>
          </a:p>
        </p:txBody>
      </p:sp>
      <p:sp>
        <p:nvSpPr>
          <p:cNvPr id="3" name="Content Placeholder 2">
            <a:extLst>
              <a:ext uri="{FF2B5EF4-FFF2-40B4-BE49-F238E27FC236}">
                <a16:creationId xmlns:a16="http://schemas.microsoft.com/office/drawing/2014/main" id="{B814EB37-8980-C07E-9348-C52E34FEB9A8}"/>
              </a:ext>
            </a:extLst>
          </p:cNvPr>
          <p:cNvSpPr>
            <a:spLocks noGrp="1"/>
          </p:cNvSpPr>
          <p:nvPr>
            <p:ph idx="1"/>
          </p:nvPr>
        </p:nvSpPr>
        <p:spPr>
          <a:xfrm>
            <a:off x="7004975" y="4014127"/>
            <a:ext cx="4676610" cy="1828800"/>
          </a:xfrm>
        </p:spPr>
        <p:txBody>
          <a:bodyPr>
            <a:normAutofit/>
          </a:bodyPr>
          <a:lstStyle/>
          <a:p>
            <a:pPr marL="0" indent="0">
              <a:buNone/>
            </a:pPr>
            <a:r>
              <a:rPr lang="es-MX" sz="1600" b="1"/>
              <a:t>Algunos planes Medicare Advantage cubren: </a:t>
            </a:r>
          </a:p>
          <a:p>
            <a:r>
              <a:rPr lang="es-MX" sz="1600"/>
              <a:t>Medicamentos de prescripción</a:t>
            </a:r>
          </a:p>
          <a:p>
            <a:r>
              <a:rPr lang="es-MX" sz="1600"/>
              <a:t>Visión</a:t>
            </a:r>
          </a:p>
          <a:p>
            <a:r>
              <a:rPr lang="es-MX" sz="1600"/>
              <a:t>Dental</a:t>
            </a:r>
          </a:p>
          <a:p>
            <a:r>
              <a:rPr lang="es-MX" sz="1600"/>
              <a:t>Audición</a:t>
            </a:r>
          </a:p>
        </p:txBody>
      </p:sp>
      <p:sp>
        <p:nvSpPr>
          <p:cNvPr id="4" name="Content Placeholder 2">
            <a:extLst>
              <a:ext uri="{FF2B5EF4-FFF2-40B4-BE49-F238E27FC236}">
                <a16:creationId xmlns:a16="http://schemas.microsoft.com/office/drawing/2014/main" id="{6796D40E-3B8D-5590-FF49-76EA79CDAA3E}"/>
              </a:ext>
            </a:extLst>
          </p:cNvPr>
          <p:cNvSpPr txBox="1">
            <a:spLocks/>
          </p:cNvSpPr>
          <p:nvPr/>
        </p:nvSpPr>
        <p:spPr>
          <a:xfrm>
            <a:off x="674560" y="4014127"/>
            <a:ext cx="5421437" cy="1828800"/>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600" b="1" dirty="0"/>
              <a:t>Ambas opciones cubren los mismos </a:t>
            </a:r>
            <a:br>
              <a:rPr lang="es-MX" sz="1600" b="1" dirty="0"/>
            </a:br>
            <a:r>
              <a:rPr lang="es-MX" sz="1600" b="1" dirty="0"/>
              <a:t>servicios básicos:</a:t>
            </a:r>
          </a:p>
          <a:p>
            <a:r>
              <a:rPr lang="es-MX" sz="1600" dirty="0"/>
              <a:t>Hospitalización</a:t>
            </a:r>
          </a:p>
          <a:p>
            <a:r>
              <a:rPr lang="es-MX" sz="1600" dirty="0"/>
              <a:t>Visitas al médico</a:t>
            </a:r>
          </a:p>
          <a:p>
            <a:r>
              <a:rPr lang="es-MX" sz="1600" dirty="0"/>
              <a:t>Servicios preventivos</a:t>
            </a:r>
          </a:p>
        </p:txBody>
      </p:sp>
      <p:cxnSp>
        <p:nvCxnSpPr>
          <p:cNvPr id="5" name="Straight Connector 4">
            <a:extLst>
              <a:ext uri="{FF2B5EF4-FFF2-40B4-BE49-F238E27FC236}">
                <a16:creationId xmlns:a16="http://schemas.microsoft.com/office/drawing/2014/main" id="{9318BCB4-9897-6F39-F4F1-57C447AF9EC1}"/>
              </a:ext>
            </a:extLst>
          </p:cNvPr>
          <p:cNvCxnSpPr>
            <a:cxnSpLocks/>
          </p:cNvCxnSpPr>
          <p:nvPr/>
        </p:nvCxnSpPr>
        <p:spPr>
          <a:xfrm>
            <a:off x="6096000" y="4014127"/>
            <a:ext cx="0" cy="1679307"/>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E5180D1-B465-4960-DC16-ACDB3BFB4F3C}"/>
              </a:ext>
            </a:extLst>
          </p:cNvPr>
          <p:cNvSpPr txBox="1">
            <a:spLocks/>
          </p:cNvSpPr>
          <p:nvPr/>
        </p:nvSpPr>
        <p:spPr>
          <a:xfrm>
            <a:off x="6705245" y="1683244"/>
            <a:ext cx="4494012" cy="774294"/>
          </a:xfrm>
          <a:prstGeom prst="rect">
            <a:avLst/>
          </a:prstGeom>
        </p:spPr>
        <p:txBody>
          <a:bodyPr vert="horz" lIns="0" tIns="45720" rIns="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300"/>
              </a:spcBef>
              <a:buFont typeface="Arial" panose="020B0604020202020204" pitchFamily="34" charset="0"/>
              <a:buNone/>
            </a:pPr>
            <a:r>
              <a:rPr lang="es-MX" b="1"/>
              <a:t>Opción 2</a:t>
            </a:r>
          </a:p>
          <a:p>
            <a:pPr marL="0" indent="0" algn="ctr">
              <a:lnSpc>
                <a:spcPct val="110000"/>
              </a:lnSpc>
              <a:spcBef>
                <a:spcPts val="300"/>
              </a:spcBef>
              <a:buFont typeface="Arial" panose="020B0604020202020204" pitchFamily="34" charset="0"/>
              <a:buNone/>
            </a:pPr>
            <a:r>
              <a:rPr lang="es-MX"/>
              <a:t>Medicare Advantage</a:t>
            </a:r>
          </a:p>
        </p:txBody>
      </p:sp>
      <p:sp>
        <p:nvSpPr>
          <p:cNvPr id="9" name="Content Placeholder 2">
            <a:extLst>
              <a:ext uri="{FF2B5EF4-FFF2-40B4-BE49-F238E27FC236}">
                <a16:creationId xmlns:a16="http://schemas.microsoft.com/office/drawing/2014/main" id="{021B9BFE-3248-D744-2E38-9D30EBA7A002}"/>
              </a:ext>
            </a:extLst>
          </p:cNvPr>
          <p:cNvSpPr txBox="1">
            <a:spLocks/>
          </p:cNvSpPr>
          <p:nvPr/>
        </p:nvSpPr>
        <p:spPr>
          <a:xfrm>
            <a:off x="1064739" y="1689809"/>
            <a:ext cx="4494012" cy="743311"/>
          </a:xfrm>
          <a:prstGeom prst="rect">
            <a:avLst/>
          </a:prstGeom>
        </p:spPr>
        <p:txBody>
          <a:bodyPr vert="horz" lIns="0" tIns="45720" rIns="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300"/>
              </a:spcBef>
              <a:buFont typeface="Arial" panose="020B0604020202020204" pitchFamily="34" charset="0"/>
              <a:buNone/>
            </a:pPr>
            <a:r>
              <a:rPr lang="es-MX" b="1"/>
              <a:t>Opción 1</a:t>
            </a:r>
          </a:p>
          <a:p>
            <a:pPr marL="0" indent="0" algn="ctr">
              <a:lnSpc>
                <a:spcPct val="110000"/>
              </a:lnSpc>
              <a:spcBef>
                <a:spcPts val="300"/>
              </a:spcBef>
              <a:buFont typeface="Arial" panose="020B0604020202020204" pitchFamily="34" charset="0"/>
              <a:buNone/>
            </a:pPr>
            <a:r>
              <a:rPr lang="es-MX"/>
              <a:t>Medicare original</a:t>
            </a:r>
          </a:p>
        </p:txBody>
      </p:sp>
      <p:sp>
        <p:nvSpPr>
          <p:cNvPr id="19" name="Rectangle 18">
            <a:extLst>
              <a:ext uri="{FF2B5EF4-FFF2-40B4-BE49-F238E27FC236}">
                <a16:creationId xmlns:a16="http://schemas.microsoft.com/office/drawing/2014/main" id="{30BAE8D0-F72E-68C4-D964-9E135991642A}"/>
              </a:ext>
            </a:extLst>
          </p:cNvPr>
          <p:cNvSpPr/>
          <p:nvPr/>
        </p:nvSpPr>
        <p:spPr>
          <a:xfrm>
            <a:off x="4003330" y="2484879"/>
            <a:ext cx="1771983" cy="483433"/>
          </a:xfrm>
          <a:prstGeom prst="rect">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        Medigap</a:t>
            </a:r>
          </a:p>
        </p:txBody>
      </p:sp>
      <p:sp>
        <p:nvSpPr>
          <p:cNvPr id="18" name="Pentagon 17">
            <a:extLst>
              <a:ext uri="{FF2B5EF4-FFF2-40B4-BE49-F238E27FC236}">
                <a16:creationId xmlns:a16="http://schemas.microsoft.com/office/drawing/2014/main" id="{19807E0D-1672-B14A-3EFD-C4A310E7DB64}"/>
              </a:ext>
            </a:extLst>
          </p:cNvPr>
          <p:cNvSpPr/>
          <p:nvPr/>
        </p:nvSpPr>
        <p:spPr>
          <a:xfrm>
            <a:off x="3095030" y="2484879"/>
            <a:ext cx="1465509" cy="483433"/>
          </a:xfrm>
          <a:prstGeom prst="homePlate">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   Parte D</a:t>
            </a:r>
          </a:p>
        </p:txBody>
      </p:sp>
      <p:sp>
        <p:nvSpPr>
          <p:cNvPr id="20" name="Content Placeholder 2">
            <a:extLst>
              <a:ext uri="{FF2B5EF4-FFF2-40B4-BE49-F238E27FC236}">
                <a16:creationId xmlns:a16="http://schemas.microsoft.com/office/drawing/2014/main" id="{67FF98F3-A107-C289-BA6D-77FE14807E19}"/>
              </a:ext>
            </a:extLst>
          </p:cNvPr>
          <p:cNvSpPr txBox="1">
            <a:spLocks/>
          </p:cNvSpPr>
          <p:nvPr/>
        </p:nvSpPr>
        <p:spPr>
          <a:xfrm>
            <a:off x="883495" y="3003495"/>
            <a:ext cx="1001300"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a:t>Seguro </a:t>
            </a:r>
            <a:br>
              <a:rPr lang="es-MX" sz="1200"/>
            </a:br>
            <a:r>
              <a:rPr lang="es-MX" sz="1200"/>
              <a:t>de hospital</a:t>
            </a:r>
          </a:p>
        </p:txBody>
      </p:sp>
      <p:sp>
        <p:nvSpPr>
          <p:cNvPr id="21" name="Content Placeholder 2">
            <a:extLst>
              <a:ext uri="{FF2B5EF4-FFF2-40B4-BE49-F238E27FC236}">
                <a16:creationId xmlns:a16="http://schemas.microsoft.com/office/drawing/2014/main" id="{A45FA752-DC97-9CA7-6E9C-6A1545A4B551}"/>
              </a:ext>
            </a:extLst>
          </p:cNvPr>
          <p:cNvSpPr txBox="1">
            <a:spLocks/>
          </p:cNvSpPr>
          <p:nvPr/>
        </p:nvSpPr>
        <p:spPr>
          <a:xfrm>
            <a:off x="2140068" y="3003495"/>
            <a:ext cx="913159"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a:t>Seguro</a:t>
            </a:r>
            <a:br>
              <a:rPr lang="es-MX" sz="1200"/>
            </a:br>
            <a:r>
              <a:rPr lang="es-MX" sz="1200"/>
              <a:t>médico</a:t>
            </a:r>
          </a:p>
        </p:txBody>
      </p:sp>
      <p:sp>
        <p:nvSpPr>
          <p:cNvPr id="22" name="Content Placeholder 2">
            <a:extLst>
              <a:ext uri="{FF2B5EF4-FFF2-40B4-BE49-F238E27FC236}">
                <a16:creationId xmlns:a16="http://schemas.microsoft.com/office/drawing/2014/main" id="{1041CDC9-4E33-53AF-F093-716F7F8D9442}"/>
              </a:ext>
            </a:extLst>
          </p:cNvPr>
          <p:cNvSpPr txBox="1">
            <a:spLocks/>
          </p:cNvSpPr>
          <p:nvPr/>
        </p:nvSpPr>
        <p:spPr>
          <a:xfrm>
            <a:off x="3169987" y="3003495"/>
            <a:ext cx="1211156"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a:t>Seguro de medicamentos </a:t>
            </a:r>
            <a:br>
              <a:rPr lang="es-MX" sz="1200"/>
            </a:br>
            <a:r>
              <a:rPr lang="es-MX" sz="1200"/>
              <a:t>de prescripción</a:t>
            </a:r>
          </a:p>
        </p:txBody>
      </p:sp>
      <p:sp>
        <p:nvSpPr>
          <p:cNvPr id="23" name="Content Placeholder 2">
            <a:extLst>
              <a:ext uri="{FF2B5EF4-FFF2-40B4-BE49-F238E27FC236}">
                <a16:creationId xmlns:a16="http://schemas.microsoft.com/office/drawing/2014/main" id="{E488B0AB-0F4D-B330-ABC6-ED32066880BB}"/>
              </a:ext>
            </a:extLst>
          </p:cNvPr>
          <p:cNvSpPr txBox="1">
            <a:spLocks/>
          </p:cNvSpPr>
          <p:nvPr/>
        </p:nvSpPr>
        <p:spPr>
          <a:xfrm>
            <a:off x="4381143" y="3003495"/>
            <a:ext cx="1394166"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a:t>Seguro complementario</a:t>
            </a:r>
          </a:p>
        </p:txBody>
      </p:sp>
      <p:sp>
        <p:nvSpPr>
          <p:cNvPr id="24" name="Pentagon 23">
            <a:extLst>
              <a:ext uri="{FF2B5EF4-FFF2-40B4-BE49-F238E27FC236}">
                <a16:creationId xmlns:a16="http://schemas.microsoft.com/office/drawing/2014/main" id="{A77B166F-6DCF-29B4-1704-07275C6A55C6}"/>
              </a:ext>
            </a:extLst>
          </p:cNvPr>
          <p:cNvSpPr/>
          <p:nvPr/>
        </p:nvSpPr>
        <p:spPr>
          <a:xfrm>
            <a:off x="1884795" y="2484879"/>
            <a:ext cx="1465509" cy="483433"/>
          </a:xfrm>
          <a:prstGeom prst="homePlat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   Parte B</a:t>
            </a:r>
          </a:p>
        </p:txBody>
      </p:sp>
      <p:sp>
        <p:nvSpPr>
          <p:cNvPr id="25" name="Pentagon 24">
            <a:extLst>
              <a:ext uri="{FF2B5EF4-FFF2-40B4-BE49-F238E27FC236}">
                <a16:creationId xmlns:a16="http://schemas.microsoft.com/office/drawing/2014/main" id="{96896850-348A-FF0F-F983-1C1AABBF04B9}"/>
              </a:ext>
            </a:extLst>
          </p:cNvPr>
          <p:cNvSpPr/>
          <p:nvPr/>
        </p:nvSpPr>
        <p:spPr>
          <a:xfrm>
            <a:off x="674560" y="2484879"/>
            <a:ext cx="1465509" cy="483433"/>
          </a:xfrm>
          <a:prstGeom prst="homePlat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   Parte A</a:t>
            </a:r>
          </a:p>
        </p:txBody>
      </p:sp>
      <p:sp>
        <p:nvSpPr>
          <p:cNvPr id="26" name="Rectangle 25">
            <a:extLst>
              <a:ext uri="{FF2B5EF4-FFF2-40B4-BE49-F238E27FC236}">
                <a16:creationId xmlns:a16="http://schemas.microsoft.com/office/drawing/2014/main" id="{3E1F8E2B-1E4E-B43A-FE40-0B12B6533ABF}"/>
              </a:ext>
            </a:extLst>
          </p:cNvPr>
          <p:cNvSpPr/>
          <p:nvPr/>
        </p:nvSpPr>
        <p:spPr>
          <a:xfrm>
            <a:off x="6386325" y="2484879"/>
            <a:ext cx="5131115" cy="483433"/>
          </a:xfrm>
          <a:prstGeom prst="rect">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a:t>Parte C solamente</a:t>
            </a:r>
          </a:p>
        </p:txBody>
      </p:sp>
      <p:sp>
        <p:nvSpPr>
          <p:cNvPr id="27" name="Content Placeholder 2">
            <a:extLst>
              <a:ext uri="{FF2B5EF4-FFF2-40B4-BE49-F238E27FC236}">
                <a16:creationId xmlns:a16="http://schemas.microsoft.com/office/drawing/2014/main" id="{D90BE1B5-D661-E9E8-7838-DB11E4531612}"/>
              </a:ext>
            </a:extLst>
          </p:cNvPr>
          <p:cNvSpPr txBox="1">
            <a:spLocks/>
          </p:cNvSpPr>
          <p:nvPr/>
        </p:nvSpPr>
        <p:spPr>
          <a:xfrm>
            <a:off x="7004975" y="3003495"/>
            <a:ext cx="3894551" cy="585788"/>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200"/>
              <a:t>Medicare Advantage</a:t>
            </a:r>
          </a:p>
        </p:txBody>
      </p:sp>
      <p:sp>
        <p:nvSpPr>
          <p:cNvPr id="29" name="TextBox 28">
            <a:extLst>
              <a:ext uri="{FF2B5EF4-FFF2-40B4-BE49-F238E27FC236}">
                <a16:creationId xmlns:a16="http://schemas.microsoft.com/office/drawing/2014/main" id="{541C17A4-2638-31F0-9C24-AAA2C5310CD3}"/>
              </a:ext>
            </a:extLst>
          </p:cNvPr>
          <p:cNvSpPr txBox="1"/>
          <p:nvPr/>
        </p:nvSpPr>
        <p:spPr>
          <a:xfrm>
            <a:off x="3418638" y="6087426"/>
            <a:ext cx="2804261" cy="276999"/>
          </a:xfrm>
          <a:prstGeom prst="rect">
            <a:avLst/>
          </a:prstGeom>
          <a:noFill/>
        </p:spPr>
        <p:txBody>
          <a:bodyPr wrap="square" rtlCol="0">
            <a:spAutoFit/>
          </a:bodyPr>
          <a:lstStyle/>
          <a:p>
            <a:r>
              <a:rPr lang="es-MX" sz="1200" dirty="0">
                <a:latin typeface="Arial" panose="020B0604020202020204" pitchFamily="34" charset="0"/>
                <a:cs typeface="Arial" panose="020B0604020202020204" pitchFamily="34" charset="0"/>
              </a:rPr>
              <a:t>Seguro proporcionado por el gobierno</a:t>
            </a:r>
          </a:p>
        </p:txBody>
      </p:sp>
      <p:sp>
        <p:nvSpPr>
          <p:cNvPr id="30" name="Rectangle 29">
            <a:extLst>
              <a:ext uri="{FF2B5EF4-FFF2-40B4-BE49-F238E27FC236}">
                <a16:creationId xmlns:a16="http://schemas.microsoft.com/office/drawing/2014/main" id="{C827EF76-8F45-0B3F-F912-C80101BBD8BD}"/>
              </a:ext>
            </a:extLst>
          </p:cNvPr>
          <p:cNvSpPr/>
          <p:nvPr/>
        </p:nvSpPr>
        <p:spPr>
          <a:xfrm>
            <a:off x="3197064" y="6118394"/>
            <a:ext cx="219156" cy="215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4E8D4AD-292B-AB13-89C9-CD08A052CC5E}"/>
              </a:ext>
            </a:extLst>
          </p:cNvPr>
          <p:cNvSpPr txBox="1"/>
          <p:nvPr/>
        </p:nvSpPr>
        <p:spPr>
          <a:xfrm>
            <a:off x="6513229" y="6087426"/>
            <a:ext cx="1395040" cy="276999"/>
          </a:xfrm>
          <a:prstGeom prst="rect">
            <a:avLst/>
          </a:prstGeom>
          <a:noFill/>
        </p:spPr>
        <p:txBody>
          <a:bodyPr wrap="square" rtlCol="0">
            <a:spAutoFit/>
          </a:bodyPr>
          <a:lstStyle/>
          <a:p>
            <a:r>
              <a:rPr lang="es-MX" sz="1200">
                <a:latin typeface="Arial" panose="020B0604020202020204" pitchFamily="34" charset="0"/>
                <a:cs typeface="Arial" panose="020B0604020202020204" pitchFamily="34" charset="0"/>
              </a:rPr>
              <a:t>Seguro privado</a:t>
            </a:r>
          </a:p>
        </p:txBody>
      </p:sp>
      <p:sp>
        <p:nvSpPr>
          <p:cNvPr id="36" name="Rectangle 35">
            <a:extLst>
              <a:ext uri="{FF2B5EF4-FFF2-40B4-BE49-F238E27FC236}">
                <a16:creationId xmlns:a16="http://schemas.microsoft.com/office/drawing/2014/main" id="{D5A047F4-6ED6-4885-447C-DDCB82159FF9}"/>
              </a:ext>
            </a:extLst>
          </p:cNvPr>
          <p:cNvSpPr/>
          <p:nvPr/>
        </p:nvSpPr>
        <p:spPr>
          <a:xfrm>
            <a:off x="6291654" y="6118394"/>
            <a:ext cx="219156" cy="2150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864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71741-1463-C77C-8774-88A1FD73852B}"/>
              </a:ext>
            </a:extLst>
          </p:cNvPr>
          <p:cNvSpPr>
            <a:spLocks noGrp="1"/>
          </p:cNvSpPr>
          <p:nvPr>
            <p:ph type="title"/>
          </p:nvPr>
        </p:nvSpPr>
        <p:spPr>
          <a:xfrm>
            <a:off x="539659" y="787307"/>
            <a:ext cx="11137670" cy="1002471"/>
          </a:xfrm>
        </p:spPr>
        <p:txBody>
          <a:bodyPr>
            <a:normAutofit fontScale="90000"/>
          </a:bodyPr>
          <a:lstStyle/>
          <a:p>
            <a:r>
              <a:rPr lang="es-MX" sz="4400" dirty="0"/>
              <a:t>¿Cómo puedo planificar para estos costos? </a:t>
            </a:r>
          </a:p>
        </p:txBody>
      </p:sp>
      <p:sp>
        <p:nvSpPr>
          <p:cNvPr id="3" name="Content Placeholder 2">
            <a:extLst>
              <a:ext uri="{FF2B5EF4-FFF2-40B4-BE49-F238E27FC236}">
                <a16:creationId xmlns:a16="http://schemas.microsoft.com/office/drawing/2014/main" id="{3864FB55-FE31-11A1-411A-B8AD2D105388}"/>
              </a:ext>
            </a:extLst>
          </p:cNvPr>
          <p:cNvSpPr>
            <a:spLocks noGrp="1"/>
          </p:cNvSpPr>
          <p:nvPr>
            <p:ph idx="1"/>
          </p:nvPr>
        </p:nvSpPr>
        <p:spPr>
          <a:xfrm>
            <a:off x="1015215" y="3121305"/>
            <a:ext cx="4800964" cy="2820492"/>
          </a:xfrm>
        </p:spPr>
        <p:txBody>
          <a:bodyPr>
            <a:normAutofit/>
          </a:bodyPr>
          <a:lstStyle/>
          <a:p>
            <a:pPr marL="0" indent="0" algn="ctr">
              <a:buNone/>
            </a:pPr>
            <a:r>
              <a:rPr lang="es-MX" b="1" dirty="0"/>
              <a:t>2 categorías de gastos: </a:t>
            </a:r>
          </a:p>
          <a:p>
            <a:pPr marL="457200" indent="-457200">
              <a:buFont typeface="+mj-lt"/>
              <a:buAutoNum type="arabicPeriod"/>
            </a:pPr>
            <a:r>
              <a:rPr lang="es-MX" dirty="0"/>
              <a:t>Gastos predecibles como primas (consulta Medicare.gov) </a:t>
            </a:r>
          </a:p>
          <a:p>
            <a:pPr marL="457200" indent="-457200">
              <a:buFont typeface="+mj-lt"/>
              <a:buAutoNum type="arabicPeriod"/>
            </a:pPr>
            <a:r>
              <a:rPr lang="es-MX" dirty="0"/>
              <a:t>Gastos menos predecibles como deducibles y atención no cubierta, los cuales pueden representar el 20% o más de los costos de cuidados médicos de la persona retirada</a:t>
            </a:r>
          </a:p>
        </p:txBody>
      </p:sp>
      <p:sp>
        <p:nvSpPr>
          <p:cNvPr id="6" name="Content Placeholder 2">
            <a:extLst>
              <a:ext uri="{FF2B5EF4-FFF2-40B4-BE49-F238E27FC236}">
                <a16:creationId xmlns:a16="http://schemas.microsoft.com/office/drawing/2014/main" id="{897ACE08-B21C-345B-991F-63C16558EA71}"/>
              </a:ext>
            </a:extLst>
          </p:cNvPr>
          <p:cNvSpPr txBox="1">
            <a:spLocks/>
          </p:cNvSpPr>
          <p:nvPr/>
        </p:nvSpPr>
        <p:spPr>
          <a:xfrm>
            <a:off x="6492256" y="3121305"/>
            <a:ext cx="4971097" cy="2820492"/>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t>Herramientas: </a:t>
            </a:r>
          </a:p>
          <a:p>
            <a:pPr marL="285750" indent="-285750"/>
            <a:r>
              <a:rPr lang="es-MX"/>
              <a:t>My Health Care Estimator</a:t>
            </a:r>
            <a:r>
              <a:rPr lang="es-MX" baseline="30000"/>
              <a:t>®</a:t>
            </a:r>
          </a:p>
          <a:p>
            <a:pPr marL="285750" indent="-285750"/>
            <a:r>
              <a:rPr lang="es-MX"/>
              <a:t>HSA (si eres elegible)</a:t>
            </a:r>
            <a:r>
              <a:rPr lang="es-MX" baseline="30000"/>
              <a:t>1</a:t>
            </a:r>
          </a:p>
          <a:p>
            <a:pPr marL="285750" indent="-285750"/>
            <a:r>
              <a:rPr lang="es-MX"/>
              <a:t>Estamos aquí para ayudar.</a:t>
            </a:r>
          </a:p>
        </p:txBody>
      </p:sp>
      <p:sp>
        <p:nvSpPr>
          <p:cNvPr id="7" name="Content Placeholder 2">
            <a:extLst>
              <a:ext uri="{FF2B5EF4-FFF2-40B4-BE49-F238E27FC236}">
                <a16:creationId xmlns:a16="http://schemas.microsoft.com/office/drawing/2014/main" id="{77C72136-4C0B-4340-E58C-53195ECB8B06}"/>
              </a:ext>
            </a:extLst>
          </p:cNvPr>
          <p:cNvSpPr txBox="1">
            <a:spLocks/>
          </p:cNvSpPr>
          <p:nvPr/>
        </p:nvSpPr>
        <p:spPr>
          <a:xfrm>
            <a:off x="1180245" y="5931660"/>
            <a:ext cx="9937550" cy="6868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t>Cuida de ti misma; lo mereces. </a:t>
            </a:r>
          </a:p>
        </p:txBody>
      </p:sp>
      <p:cxnSp>
        <p:nvCxnSpPr>
          <p:cNvPr id="10" name="Straight Connector 9">
            <a:extLst>
              <a:ext uri="{FF2B5EF4-FFF2-40B4-BE49-F238E27FC236}">
                <a16:creationId xmlns:a16="http://schemas.microsoft.com/office/drawing/2014/main" id="{9910F4F3-CE18-C850-1154-C15ACD51D343}"/>
              </a:ext>
            </a:extLst>
          </p:cNvPr>
          <p:cNvCxnSpPr>
            <a:cxnSpLocks/>
          </p:cNvCxnSpPr>
          <p:nvPr/>
        </p:nvCxnSpPr>
        <p:spPr>
          <a:xfrm>
            <a:off x="5933867" y="1954306"/>
            <a:ext cx="0" cy="3567953"/>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F0251A8-360F-678C-4391-E11E92928112}"/>
              </a:ext>
            </a:extLst>
          </p:cNvPr>
          <p:cNvGrpSpPr/>
          <p:nvPr/>
        </p:nvGrpSpPr>
        <p:grpSpPr>
          <a:xfrm>
            <a:off x="2775896" y="1954306"/>
            <a:ext cx="1060998" cy="1060998"/>
            <a:chOff x="2775896" y="1954306"/>
            <a:chExt cx="1060998" cy="1060998"/>
          </a:xfrm>
        </p:grpSpPr>
        <p:sp>
          <p:nvSpPr>
            <p:cNvPr id="9" name="Oval 8">
              <a:extLst>
                <a:ext uri="{FF2B5EF4-FFF2-40B4-BE49-F238E27FC236}">
                  <a16:creationId xmlns:a16="http://schemas.microsoft.com/office/drawing/2014/main" id="{C86476DB-BE28-2BEA-7815-F777C6EFF68F}"/>
                </a:ext>
              </a:extLst>
            </p:cNvPr>
            <p:cNvSpPr/>
            <p:nvPr/>
          </p:nvSpPr>
          <p:spPr>
            <a:xfrm>
              <a:off x="277589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0CBA828-B2F2-8BA6-E096-5A191BAC0C8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49195" y="2042377"/>
              <a:ext cx="914400" cy="914400"/>
            </a:xfrm>
            <a:prstGeom prst="rect">
              <a:avLst/>
            </a:prstGeom>
          </p:spPr>
        </p:pic>
      </p:grpSp>
      <p:grpSp>
        <p:nvGrpSpPr>
          <p:cNvPr id="5" name="Group 4">
            <a:extLst>
              <a:ext uri="{FF2B5EF4-FFF2-40B4-BE49-F238E27FC236}">
                <a16:creationId xmlns:a16="http://schemas.microsoft.com/office/drawing/2014/main" id="{6869AD30-A6A8-2A09-09AD-BF912CD1B9FE}"/>
              </a:ext>
            </a:extLst>
          </p:cNvPr>
          <p:cNvGrpSpPr/>
          <p:nvPr/>
        </p:nvGrpSpPr>
        <p:grpSpPr>
          <a:xfrm>
            <a:off x="8447306" y="1954306"/>
            <a:ext cx="1060998" cy="1060998"/>
            <a:chOff x="8447306" y="1954306"/>
            <a:chExt cx="1060998" cy="1060998"/>
          </a:xfrm>
        </p:grpSpPr>
        <p:sp>
          <p:nvSpPr>
            <p:cNvPr id="11" name="Oval 10">
              <a:extLst>
                <a:ext uri="{FF2B5EF4-FFF2-40B4-BE49-F238E27FC236}">
                  <a16:creationId xmlns:a16="http://schemas.microsoft.com/office/drawing/2014/main" id="{9E15FE07-B36D-2AC0-FD59-6CF98D105DBE}"/>
                </a:ext>
              </a:extLst>
            </p:cNvPr>
            <p:cNvSpPr/>
            <p:nvPr/>
          </p:nvSpPr>
          <p:spPr>
            <a:xfrm>
              <a:off x="844730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Icon&#10;&#10;Description automatically generated">
              <a:extLst>
                <a:ext uri="{FF2B5EF4-FFF2-40B4-BE49-F238E27FC236}">
                  <a16:creationId xmlns:a16="http://schemas.microsoft.com/office/drawing/2014/main" id="{787E9FA0-499F-CF6A-51D0-5926EB241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202" y="2051202"/>
              <a:ext cx="867206" cy="867206"/>
            </a:xfrm>
            <a:prstGeom prst="rect">
              <a:avLst/>
            </a:prstGeom>
          </p:spPr>
        </p:pic>
      </p:grpSp>
      <p:sp>
        <p:nvSpPr>
          <p:cNvPr id="4" name="TextBox 3">
            <a:extLst>
              <a:ext uri="{FF2B5EF4-FFF2-40B4-BE49-F238E27FC236}">
                <a16:creationId xmlns:a16="http://schemas.microsoft.com/office/drawing/2014/main" id="{A89C6BEC-A8A3-67D3-C59C-CA99C07873B2}"/>
              </a:ext>
            </a:extLst>
          </p:cNvPr>
          <p:cNvSpPr txBox="1"/>
          <p:nvPr/>
        </p:nvSpPr>
        <p:spPr>
          <a:xfrm>
            <a:off x="2418080" y="6275105"/>
            <a:ext cx="7295587" cy="246221"/>
          </a:xfrm>
          <a:prstGeom prst="rect">
            <a:avLst/>
          </a:prstGeom>
          <a:noFill/>
        </p:spPr>
        <p:txBody>
          <a:bodyPr wrap="none" rtlCol="0">
            <a:spAutoFit/>
          </a:bodyPr>
          <a:lstStyle/>
          <a:p>
            <a:r>
              <a:rPr lang="es-MX" sz="1000" baseline="30000"/>
              <a:t>1 </a:t>
            </a:r>
            <a:r>
              <a:rPr lang="es-MX" sz="1000"/>
              <a:t>No todos los empleadores ofrecen una cuenta HSA; si cumples los requisitos de elegibilidad, podrías establecer una cuenta HSA fuera de tu empleador.</a:t>
            </a:r>
          </a:p>
        </p:txBody>
      </p:sp>
    </p:spTree>
    <p:extLst>
      <p:ext uri="{BB962C8B-B14F-4D97-AF65-F5344CB8AC3E}">
        <p14:creationId xmlns:p14="http://schemas.microsoft.com/office/powerpoint/2010/main" val="3275497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20CF607C-691A-4BC7-1032-997C26C2F427}"/>
              </a:ext>
            </a:extLst>
          </p:cNvPr>
          <p:cNvSpPr>
            <a:spLocks noGrp="1"/>
          </p:cNvSpPr>
          <p:nvPr>
            <p:ph type="title"/>
          </p:nvPr>
        </p:nvSpPr>
        <p:spPr>
          <a:xfrm>
            <a:off x="539647" y="787307"/>
            <a:ext cx="11137691" cy="1002471"/>
          </a:xfrm>
        </p:spPr>
        <p:txBody>
          <a:bodyPr>
            <a:normAutofit fontScale="90000"/>
          </a:bodyPr>
          <a:lstStyle/>
          <a:p>
            <a:r>
              <a:rPr lang="es-MX" sz="4400" dirty="0"/>
              <a:t>¿Cómo puedo planificar para estos costos? </a:t>
            </a:r>
          </a:p>
        </p:txBody>
      </p:sp>
      <p:sp>
        <p:nvSpPr>
          <p:cNvPr id="32" name="Content Placeholder 2">
            <a:extLst>
              <a:ext uri="{FF2B5EF4-FFF2-40B4-BE49-F238E27FC236}">
                <a16:creationId xmlns:a16="http://schemas.microsoft.com/office/drawing/2014/main" id="{1680EF8A-5F94-866B-8D0C-B5C48E201961}"/>
              </a:ext>
            </a:extLst>
          </p:cNvPr>
          <p:cNvSpPr>
            <a:spLocks noGrp="1"/>
          </p:cNvSpPr>
          <p:nvPr>
            <p:ph idx="1"/>
          </p:nvPr>
        </p:nvSpPr>
        <p:spPr>
          <a:xfrm>
            <a:off x="1015215" y="3121305"/>
            <a:ext cx="4582359" cy="2820492"/>
          </a:xfrm>
        </p:spPr>
        <p:txBody>
          <a:bodyPr>
            <a:normAutofit/>
          </a:bodyPr>
          <a:lstStyle/>
          <a:p>
            <a:pPr marL="0" indent="0" algn="ctr">
              <a:buNone/>
            </a:pPr>
            <a:r>
              <a:rPr lang="es-MX" b="1"/>
              <a:t>2 categorías de gastos: </a:t>
            </a:r>
          </a:p>
          <a:p>
            <a:pPr marL="457200" indent="-457200">
              <a:buFont typeface="+mj-lt"/>
              <a:buAutoNum type="arabicPeriod"/>
            </a:pPr>
            <a:r>
              <a:rPr lang="es-MX"/>
              <a:t>Gastos predecibles como primas (consulta Medicare.gov)  </a:t>
            </a:r>
          </a:p>
          <a:p>
            <a:pPr marL="457200" indent="-457200">
              <a:buFont typeface="+mj-lt"/>
              <a:buAutoNum type="arabicPeriod"/>
            </a:pPr>
            <a:r>
              <a:rPr lang="es-MX"/>
              <a:t>Gastos menos predecibles como deducibles y cuidados médicos no cubiertos, que representan el 20% o más de los costos de atención médica de la persona en retiro</a:t>
            </a:r>
          </a:p>
        </p:txBody>
      </p:sp>
      <p:sp>
        <p:nvSpPr>
          <p:cNvPr id="33" name="Content Placeholder 2">
            <a:extLst>
              <a:ext uri="{FF2B5EF4-FFF2-40B4-BE49-F238E27FC236}">
                <a16:creationId xmlns:a16="http://schemas.microsoft.com/office/drawing/2014/main" id="{4CB4913F-B833-D775-AA05-A90D48D0E11C}"/>
              </a:ext>
            </a:extLst>
          </p:cNvPr>
          <p:cNvSpPr txBox="1">
            <a:spLocks/>
          </p:cNvSpPr>
          <p:nvPr/>
        </p:nvSpPr>
        <p:spPr>
          <a:xfrm>
            <a:off x="6492256" y="3121305"/>
            <a:ext cx="4971097" cy="2820492"/>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t>Herramientas: </a:t>
            </a:r>
          </a:p>
          <a:p>
            <a:pPr marL="285750" indent="-285750">
              <a:buFont typeface="Arial" panose="020B0604020202020204" pitchFamily="34" charset="0"/>
              <a:buChar char="•"/>
            </a:pPr>
            <a:r>
              <a:rPr lang="es-MX"/>
              <a:t>HSA (si eres elegible)</a:t>
            </a:r>
            <a:r>
              <a:rPr lang="es-MX" baseline="30000"/>
              <a:t>1</a:t>
            </a:r>
          </a:p>
          <a:p>
            <a:pPr marL="285750" indent="-285750">
              <a:buFont typeface="Arial" panose="020B0604020202020204" pitchFamily="34" charset="0"/>
              <a:buChar char="•"/>
            </a:pPr>
            <a:r>
              <a:rPr lang="es-MX"/>
              <a:t>Profesional financiero</a:t>
            </a:r>
          </a:p>
        </p:txBody>
      </p:sp>
      <p:sp>
        <p:nvSpPr>
          <p:cNvPr id="34" name="Content Placeholder 2">
            <a:extLst>
              <a:ext uri="{FF2B5EF4-FFF2-40B4-BE49-F238E27FC236}">
                <a16:creationId xmlns:a16="http://schemas.microsoft.com/office/drawing/2014/main" id="{BEC6ACE1-C96A-4D05-A84B-1DB8E40C4D57}"/>
              </a:ext>
            </a:extLst>
          </p:cNvPr>
          <p:cNvSpPr txBox="1">
            <a:spLocks/>
          </p:cNvSpPr>
          <p:nvPr/>
        </p:nvSpPr>
        <p:spPr>
          <a:xfrm>
            <a:off x="1180245" y="5931660"/>
            <a:ext cx="9937550" cy="6868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dirty="0"/>
              <a:t>Cuida de ti misma; lo mereces. </a:t>
            </a:r>
          </a:p>
        </p:txBody>
      </p:sp>
      <p:cxnSp>
        <p:nvCxnSpPr>
          <p:cNvPr id="35" name="Straight Connector 34">
            <a:extLst>
              <a:ext uri="{FF2B5EF4-FFF2-40B4-BE49-F238E27FC236}">
                <a16:creationId xmlns:a16="http://schemas.microsoft.com/office/drawing/2014/main" id="{2350543B-D4B4-E3C6-C6E5-EC24DD6F1ACA}"/>
              </a:ext>
            </a:extLst>
          </p:cNvPr>
          <p:cNvCxnSpPr>
            <a:cxnSpLocks/>
          </p:cNvCxnSpPr>
          <p:nvPr/>
        </p:nvCxnSpPr>
        <p:spPr>
          <a:xfrm>
            <a:off x="5933867" y="1954306"/>
            <a:ext cx="0" cy="3652015"/>
          </a:xfrm>
          <a:prstGeom prst="line">
            <a:avLst/>
          </a:prstGeom>
          <a:ln w="12700">
            <a:solidFill>
              <a:srgbClr val="131A4D"/>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C939D89B-0468-7FF9-36BD-C44DB887CAB5}"/>
              </a:ext>
            </a:extLst>
          </p:cNvPr>
          <p:cNvSpPr/>
          <p:nvPr/>
        </p:nvSpPr>
        <p:spPr>
          <a:xfrm>
            <a:off x="277589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55F246F-0737-3747-700D-433402410C0E}"/>
              </a:ext>
            </a:extLst>
          </p:cNvPr>
          <p:cNvSpPr/>
          <p:nvPr/>
        </p:nvSpPr>
        <p:spPr>
          <a:xfrm>
            <a:off x="8447306" y="1954306"/>
            <a:ext cx="1060998" cy="106099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8AD17503-B015-3921-D68A-EBC896F64C5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849195" y="2042377"/>
            <a:ext cx="914400" cy="914400"/>
          </a:xfrm>
          <a:prstGeom prst="rect">
            <a:avLst/>
          </a:prstGeom>
        </p:spPr>
      </p:pic>
      <p:pic>
        <p:nvPicPr>
          <p:cNvPr id="39" name="Picture 38" descr="Icon&#10;&#10;Description automatically generated">
            <a:extLst>
              <a:ext uri="{FF2B5EF4-FFF2-40B4-BE49-F238E27FC236}">
                <a16:creationId xmlns:a16="http://schemas.microsoft.com/office/drawing/2014/main" id="{AFD5B37B-805A-3451-345B-62E17B533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4202" y="2051202"/>
            <a:ext cx="867206" cy="867206"/>
          </a:xfrm>
          <a:prstGeom prst="rect">
            <a:avLst/>
          </a:prstGeom>
        </p:spPr>
      </p:pic>
      <p:sp>
        <p:nvSpPr>
          <p:cNvPr id="3" name="TextBox 2">
            <a:extLst>
              <a:ext uri="{FF2B5EF4-FFF2-40B4-BE49-F238E27FC236}">
                <a16:creationId xmlns:a16="http://schemas.microsoft.com/office/drawing/2014/main" id="{11D7456B-5C3C-28FE-3A54-B4CA57A1BCFC}"/>
              </a:ext>
            </a:extLst>
          </p:cNvPr>
          <p:cNvSpPr txBox="1"/>
          <p:nvPr/>
        </p:nvSpPr>
        <p:spPr>
          <a:xfrm>
            <a:off x="2418080" y="6275105"/>
            <a:ext cx="7295587" cy="246221"/>
          </a:xfrm>
          <a:prstGeom prst="rect">
            <a:avLst/>
          </a:prstGeom>
          <a:noFill/>
        </p:spPr>
        <p:txBody>
          <a:bodyPr wrap="none" rtlCol="0">
            <a:spAutoFit/>
          </a:bodyPr>
          <a:lstStyle/>
          <a:p>
            <a:r>
              <a:rPr lang="es-MX" sz="1000" baseline="30000"/>
              <a:t>1 </a:t>
            </a:r>
            <a:r>
              <a:rPr lang="es-MX" sz="1000"/>
              <a:t>No todos los empleadores ofrecen una cuenta HSA; si cumples los requisitos de elegibilidad, podrías establecer una cuenta HSA fuera de tu empleador</a:t>
            </a:r>
          </a:p>
        </p:txBody>
      </p:sp>
    </p:spTree>
    <p:extLst>
      <p:ext uri="{BB962C8B-B14F-4D97-AF65-F5344CB8AC3E}">
        <p14:creationId xmlns:p14="http://schemas.microsoft.com/office/powerpoint/2010/main" val="2253439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a:t>5D Myth and Reality</a:t>
            </a:r>
          </a:p>
        </p:txBody>
      </p:sp>
      <p:sp>
        <p:nvSpPr>
          <p:cNvPr id="5" name="Title 1">
            <a:extLst>
              <a:ext uri="{FF2B5EF4-FFF2-40B4-BE49-F238E27FC236}">
                <a16:creationId xmlns:a16="http://schemas.microsoft.com/office/drawing/2014/main" id="{E71F14FA-834B-355A-1473-3480B7707F28}"/>
              </a:ext>
            </a:extLst>
          </p:cNvPr>
          <p:cNvSpPr txBox="1">
            <a:spLocks/>
          </p:cNvSpPr>
          <p:nvPr/>
        </p:nvSpPr>
        <p:spPr>
          <a:xfrm>
            <a:off x="990599" y="1541627"/>
            <a:ext cx="5105401" cy="3769667"/>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4400" dirty="0"/>
              <a:t>Comienza a ahorrar para </a:t>
            </a:r>
            <a:br>
              <a:rPr lang="es-MX" sz="4400" dirty="0"/>
            </a:br>
            <a:r>
              <a:rPr lang="es-MX" sz="4400" dirty="0"/>
              <a:t>el retiro</a:t>
            </a:r>
          </a:p>
        </p:txBody>
      </p:sp>
      <p:pic>
        <p:nvPicPr>
          <p:cNvPr id="12" name="Picture 11">
            <a:extLst>
              <a:ext uri="{FF2B5EF4-FFF2-40B4-BE49-F238E27FC236}">
                <a16:creationId xmlns:a16="http://schemas.microsoft.com/office/drawing/2014/main" id="{A0E5A9EF-0905-D17D-BDAD-D257F93CCC5F}"/>
              </a:ext>
            </a:extLst>
          </p:cNvPr>
          <p:cNvPicPr>
            <a:picLocks noChangeAspect="1"/>
          </p:cNvPicPr>
          <p:nvPr/>
        </p:nvPicPr>
        <p:blipFill rotWithShape="1">
          <a:blip r:embed="rId3">
            <a:extLst>
              <a:ext uri="{28A0092B-C50C-407E-A947-70E740481C1C}">
                <a14:useLocalDpi xmlns:a14="http://schemas.microsoft.com/office/drawing/2010/main" val="0"/>
              </a:ext>
            </a:extLst>
          </a:blip>
          <a:srcRect l="19013" t="-32" r="22833" b="32"/>
          <a:stretch/>
        </p:blipFill>
        <p:spPr>
          <a:xfrm>
            <a:off x="6362244" y="226569"/>
            <a:ext cx="5579026" cy="6395720"/>
          </a:xfrm>
          <a:prstGeom prst="rect">
            <a:avLst/>
          </a:prstGeom>
        </p:spPr>
      </p:pic>
    </p:spTree>
    <p:extLst>
      <p:ext uri="{BB962C8B-B14F-4D97-AF65-F5344CB8AC3E}">
        <p14:creationId xmlns:p14="http://schemas.microsoft.com/office/powerpoint/2010/main" val="2979480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C5D6DD-D124-2B77-8042-59588F895C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0144" y="2468346"/>
            <a:ext cx="3438144" cy="3438144"/>
          </a:xfrm>
          <a:prstGeom prst="rect">
            <a:avLst/>
          </a:prstGeom>
        </p:spPr>
      </p:pic>
      <p:sp>
        <p:nvSpPr>
          <p:cNvPr id="13" name="Title 12">
            <a:extLst>
              <a:ext uri="{FF2B5EF4-FFF2-40B4-BE49-F238E27FC236}">
                <a16:creationId xmlns:a16="http://schemas.microsoft.com/office/drawing/2014/main" id="{C06A7759-8DEB-80BA-6F44-1C19E5F94CD3}"/>
              </a:ext>
            </a:extLst>
          </p:cNvPr>
          <p:cNvSpPr>
            <a:spLocks noGrp="1"/>
          </p:cNvSpPr>
          <p:nvPr>
            <p:ph type="title"/>
          </p:nvPr>
        </p:nvSpPr>
        <p:spPr/>
        <p:txBody>
          <a:bodyPr>
            <a:noAutofit/>
          </a:bodyPr>
          <a:lstStyle/>
          <a:p>
            <a:r>
              <a:rPr lang="es-MX" sz="4800" dirty="0"/>
              <a:t>¿Cuánto necesitaré? </a:t>
            </a:r>
          </a:p>
        </p:txBody>
      </p:sp>
      <p:sp>
        <p:nvSpPr>
          <p:cNvPr id="3" name="Content Placeholder 37">
            <a:extLst>
              <a:ext uri="{FF2B5EF4-FFF2-40B4-BE49-F238E27FC236}">
                <a16:creationId xmlns:a16="http://schemas.microsoft.com/office/drawing/2014/main" id="{40230772-3AD8-C1D2-C737-DCD19F73D236}"/>
              </a:ext>
            </a:extLst>
          </p:cNvPr>
          <p:cNvSpPr>
            <a:spLocks noGrp="1"/>
          </p:cNvSpPr>
          <p:nvPr>
            <p:ph idx="1"/>
          </p:nvPr>
        </p:nvSpPr>
        <p:spPr>
          <a:xfrm>
            <a:off x="1492451" y="2468346"/>
            <a:ext cx="9199178" cy="3770787"/>
          </a:xfrm>
        </p:spPr>
        <p:txBody>
          <a:bodyPr>
            <a:normAutofit/>
          </a:bodyPr>
          <a:lstStyle/>
          <a:p>
            <a:pPr marL="0" indent="0">
              <a:buNone/>
            </a:pPr>
            <a:r>
              <a:rPr lang="es-MX" b="1"/>
              <a:t>Podrías necesitar 80% de tus ingresos actuales.</a:t>
            </a:r>
          </a:p>
          <a:p>
            <a:pPr marL="0" indent="0">
              <a:buNone/>
            </a:pPr>
            <a:endParaRPr lang="en-US" dirty="0"/>
          </a:p>
          <a:p>
            <a:pPr marL="0" indent="0">
              <a:buNone/>
            </a:pPr>
            <a:r>
              <a:rPr lang="es-MX" b="1"/>
              <a:t>¿Mis ahorros van por buen rumbo?</a:t>
            </a:r>
          </a:p>
          <a:p>
            <a:pPr marL="0" indent="0">
              <a:buNone/>
            </a:pPr>
            <a:endParaRPr lang="en-US" b="1" dirty="0"/>
          </a:p>
          <a:p>
            <a:pPr marL="0" indent="0">
              <a:buNone/>
            </a:pPr>
            <a:r>
              <a:rPr lang="es-MX" b="1"/>
              <a:t>Para averiguarlo: </a:t>
            </a:r>
          </a:p>
          <a:p>
            <a:pPr marL="457200" indent="-457200">
              <a:buFont typeface="+mj-lt"/>
              <a:buAutoNum type="arabicPeriod"/>
            </a:pPr>
            <a:r>
              <a:rPr lang="es-MX"/>
              <a:t>Usa My Interactive Retirement Planner</a:t>
            </a:r>
            <a:r>
              <a:rPr lang="es-MX" baseline="30000"/>
              <a:t>SM</a:t>
            </a:r>
            <a:r>
              <a:rPr lang="es-MX"/>
              <a:t>.</a:t>
            </a:r>
          </a:p>
          <a:p>
            <a:pPr marL="457200" indent="-457200">
              <a:buFont typeface="+mj-lt"/>
              <a:buAutoNum type="arabicPeriod"/>
            </a:pPr>
            <a:r>
              <a:rPr lang="es-MX"/>
              <a:t>Crea una cuenta personal en SSA.gov.</a:t>
            </a:r>
          </a:p>
          <a:p>
            <a:pPr marL="457200" indent="-457200">
              <a:buFont typeface="+mj-lt"/>
              <a:buAutoNum type="arabicPeriod"/>
            </a:pPr>
            <a:r>
              <a:rPr lang="es-MX"/>
              <a:t>Reúnete con un especialista en retiro. </a:t>
            </a:r>
          </a:p>
        </p:txBody>
      </p:sp>
    </p:spTree>
    <p:extLst>
      <p:ext uri="{BB962C8B-B14F-4D97-AF65-F5344CB8AC3E}">
        <p14:creationId xmlns:p14="http://schemas.microsoft.com/office/powerpoint/2010/main" val="1237085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7">
            <a:extLst>
              <a:ext uri="{FF2B5EF4-FFF2-40B4-BE49-F238E27FC236}">
                <a16:creationId xmlns:a16="http://schemas.microsoft.com/office/drawing/2014/main" id="{5D7A20BC-EA29-8F41-FE3D-E536815881AA}"/>
              </a:ext>
            </a:extLst>
          </p:cNvPr>
          <p:cNvSpPr>
            <a:spLocks noGrp="1"/>
          </p:cNvSpPr>
          <p:nvPr>
            <p:ph idx="1"/>
          </p:nvPr>
        </p:nvSpPr>
        <p:spPr>
          <a:xfrm>
            <a:off x="1492451" y="2468346"/>
            <a:ext cx="9199178" cy="3770787"/>
          </a:xfrm>
        </p:spPr>
        <p:txBody>
          <a:bodyPr>
            <a:normAutofit/>
          </a:bodyPr>
          <a:lstStyle/>
          <a:p>
            <a:pPr marL="0" indent="0">
              <a:buNone/>
            </a:pPr>
            <a:r>
              <a:rPr lang="es-MX" b="1" dirty="0"/>
              <a:t>Podrías necesitar 80% de tus ingresos actuales.</a:t>
            </a:r>
          </a:p>
          <a:p>
            <a:pPr marL="0" indent="0">
              <a:buNone/>
            </a:pPr>
            <a:endParaRPr lang="en-US" dirty="0"/>
          </a:p>
          <a:p>
            <a:pPr marL="0" indent="0">
              <a:buNone/>
            </a:pPr>
            <a:r>
              <a:rPr lang="es-MX" b="1" dirty="0"/>
              <a:t>¿Mis ahorros van por buen rumbo?</a:t>
            </a:r>
          </a:p>
          <a:p>
            <a:pPr marL="0" indent="0">
              <a:buNone/>
            </a:pPr>
            <a:endParaRPr lang="en-US" b="1" dirty="0"/>
          </a:p>
          <a:p>
            <a:pPr marL="0" indent="0">
              <a:buNone/>
            </a:pPr>
            <a:r>
              <a:rPr lang="es-MX" b="1" dirty="0"/>
              <a:t>Para averiguarlo: </a:t>
            </a:r>
          </a:p>
          <a:p>
            <a:pPr marL="457200" indent="-457200">
              <a:buFont typeface="+mj-lt"/>
              <a:buAutoNum type="arabicPeriod"/>
            </a:pPr>
            <a:r>
              <a:rPr lang="es-MX" dirty="0"/>
              <a:t>Usa nuestra herramienta personalizada de </a:t>
            </a:r>
            <a:br>
              <a:rPr lang="es-MX" dirty="0"/>
            </a:br>
            <a:r>
              <a:rPr lang="es-MX" dirty="0"/>
              <a:t>planificación del retiro. </a:t>
            </a:r>
          </a:p>
          <a:p>
            <a:pPr marL="457200" indent="-457200">
              <a:buFont typeface="+mj-lt"/>
              <a:buAutoNum type="arabicPeriod"/>
            </a:pPr>
            <a:r>
              <a:rPr lang="es-MX" dirty="0"/>
              <a:t>Crea una cuenta personal en SSA.gov.</a:t>
            </a:r>
          </a:p>
          <a:p>
            <a:pPr marL="457200" indent="-457200">
              <a:buFont typeface="+mj-lt"/>
              <a:buAutoNum type="arabicPeriod"/>
            </a:pPr>
            <a:r>
              <a:rPr lang="es-MX" dirty="0"/>
              <a:t>Reúnete con tu profesional financiero.</a:t>
            </a:r>
          </a:p>
        </p:txBody>
      </p:sp>
      <p:sp>
        <p:nvSpPr>
          <p:cNvPr id="7" name="Title 12">
            <a:extLst>
              <a:ext uri="{FF2B5EF4-FFF2-40B4-BE49-F238E27FC236}">
                <a16:creationId xmlns:a16="http://schemas.microsoft.com/office/drawing/2014/main" id="{E7E20EF7-86D9-B820-B9E9-D2775D342683}"/>
              </a:ext>
            </a:extLst>
          </p:cNvPr>
          <p:cNvSpPr>
            <a:spLocks noGrp="1"/>
          </p:cNvSpPr>
          <p:nvPr>
            <p:ph type="title"/>
          </p:nvPr>
        </p:nvSpPr>
        <p:spPr>
          <a:xfrm>
            <a:off x="1492450" y="1584961"/>
            <a:ext cx="9199178" cy="610205"/>
          </a:xfrm>
        </p:spPr>
        <p:txBody>
          <a:bodyPr>
            <a:noAutofit/>
          </a:bodyPr>
          <a:lstStyle/>
          <a:p>
            <a:r>
              <a:rPr lang="es-MX" sz="4800"/>
              <a:t>¿Cuánto necesitaré? </a:t>
            </a:r>
          </a:p>
        </p:txBody>
      </p:sp>
      <p:pic>
        <p:nvPicPr>
          <p:cNvPr id="2" name="Picture 1">
            <a:extLst>
              <a:ext uri="{FF2B5EF4-FFF2-40B4-BE49-F238E27FC236}">
                <a16:creationId xmlns:a16="http://schemas.microsoft.com/office/drawing/2014/main" id="{267D06E1-91B0-7D12-2D6A-9EE2A23A32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0144" y="2468346"/>
            <a:ext cx="3438144" cy="3438144"/>
          </a:xfrm>
          <a:prstGeom prst="rect">
            <a:avLst/>
          </a:prstGeom>
        </p:spPr>
      </p:pic>
    </p:spTree>
    <p:extLst>
      <p:ext uri="{BB962C8B-B14F-4D97-AF65-F5344CB8AC3E}">
        <p14:creationId xmlns:p14="http://schemas.microsoft.com/office/powerpoint/2010/main" val="2666302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id="{72FA7C90-0DB7-963D-2C43-5E57536850A0}"/>
              </a:ext>
            </a:extLst>
          </p:cNvPr>
          <p:cNvSpPr>
            <a:spLocks noGrp="1"/>
          </p:cNvSpPr>
          <p:nvPr>
            <p:ph type="title"/>
          </p:nvPr>
        </p:nvSpPr>
        <p:spPr/>
        <p:txBody>
          <a:bodyPr>
            <a:noAutofit/>
          </a:bodyPr>
          <a:lstStyle/>
          <a:p>
            <a:r>
              <a:rPr lang="es-MX" sz="4800" dirty="0"/>
              <a:t>¿Cuánto necesitaré? </a:t>
            </a:r>
          </a:p>
        </p:txBody>
      </p:sp>
      <p:sp>
        <p:nvSpPr>
          <p:cNvPr id="4" name="Content Placeholder 37">
            <a:extLst>
              <a:ext uri="{FF2B5EF4-FFF2-40B4-BE49-F238E27FC236}">
                <a16:creationId xmlns:a16="http://schemas.microsoft.com/office/drawing/2014/main" id="{DBCC8AC4-261B-6176-5000-122954AB2054}"/>
              </a:ext>
            </a:extLst>
          </p:cNvPr>
          <p:cNvSpPr>
            <a:spLocks noGrp="1"/>
          </p:cNvSpPr>
          <p:nvPr>
            <p:ph idx="1"/>
          </p:nvPr>
        </p:nvSpPr>
        <p:spPr/>
        <p:txBody>
          <a:bodyPr>
            <a:normAutofit/>
          </a:bodyPr>
          <a:lstStyle/>
          <a:p>
            <a:pPr marL="0" indent="0">
              <a:buNone/>
            </a:pPr>
            <a:r>
              <a:rPr lang="es-MX" b="1"/>
              <a:t>Podrías necesitar 80% de tus ingresos actuales.</a:t>
            </a:r>
          </a:p>
          <a:p>
            <a:pPr marL="0" indent="0">
              <a:buNone/>
            </a:pPr>
            <a:endParaRPr lang="en-US" dirty="0"/>
          </a:p>
          <a:p>
            <a:pPr marL="0" indent="0">
              <a:buNone/>
            </a:pPr>
            <a:r>
              <a:rPr lang="es-MX" b="1"/>
              <a:t>¿Mis ahorros van por buen rumbo?</a:t>
            </a:r>
          </a:p>
          <a:p>
            <a:pPr marL="0" indent="0">
              <a:buNone/>
            </a:pPr>
            <a:endParaRPr lang="en-US" b="1" dirty="0"/>
          </a:p>
          <a:p>
            <a:pPr marL="0" indent="0">
              <a:buNone/>
            </a:pPr>
            <a:r>
              <a:rPr lang="es-MX" b="1"/>
              <a:t>Para averiguarlo: </a:t>
            </a:r>
          </a:p>
          <a:p>
            <a:pPr marL="457200" indent="-457200">
              <a:buFont typeface="+mj-lt"/>
              <a:buAutoNum type="arabicPeriod"/>
            </a:pPr>
            <a:r>
              <a:rPr lang="es-MX"/>
              <a:t>Usa My Retirement Goals.</a:t>
            </a:r>
          </a:p>
          <a:p>
            <a:pPr marL="457200" indent="-457200">
              <a:buFont typeface="+mj-lt"/>
              <a:buAutoNum type="arabicPeriod"/>
            </a:pPr>
            <a:r>
              <a:rPr lang="es-MX"/>
              <a:t>Crea una cuenta personal en SSA.gov.</a:t>
            </a:r>
          </a:p>
          <a:p>
            <a:pPr marL="457200" indent="-457200">
              <a:buFont typeface="+mj-lt"/>
              <a:buAutoNum type="arabicPeriod"/>
            </a:pPr>
            <a:r>
              <a:rPr lang="es-MX"/>
              <a:t>Reúnete con un profesional financiero.</a:t>
            </a:r>
          </a:p>
        </p:txBody>
      </p:sp>
      <p:pic>
        <p:nvPicPr>
          <p:cNvPr id="2" name="Picture 1">
            <a:extLst>
              <a:ext uri="{FF2B5EF4-FFF2-40B4-BE49-F238E27FC236}">
                <a16:creationId xmlns:a16="http://schemas.microsoft.com/office/drawing/2014/main" id="{F7EBE16A-C230-1B63-B4E0-5ED23DB5AE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0144" y="2468346"/>
            <a:ext cx="3438144" cy="3438144"/>
          </a:xfrm>
          <a:prstGeom prst="rect">
            <a:avLst/>
          </a:prstGeom>
        </p:spPr>
      </p:pic>
    </p:spTree>
    <p:extLst>
      <p:ext uri="{BB962C8B-B14F-4D97-AF65-F5344CB8AC3E}">
        <p14:creationId xmlns:p14="http://schemas.microsoft.com/office/powerpoint/2010/main" val="421234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532744-9153-B343-876E-2DB051070BF3}"/>
              </a:ext>
            </a:extLst>
          </p:cNvPr>
          <p:cNvSpPr txBox="1"/>
          <p:nvPr/>
        </p:nvSpPr>
        <p:spPr>
          <a:xfrm>
            <a:off x="2147454" y="1937128"/>
            <a:ext cx="7897091" cy="2846933"/>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schemeClr val="bg2">
                    <a:lumMod val="10000"/>
                  </a:schemeClr>
                </a:solidFill>
                <a:uLnTx/>
                <a:uFillTx/>
                <a:latin typeface="Arial" panose="020B0604020202020204" pitchFamily="34" charset="0"/>
                <a:ea typeface="+mn-ea"/>
                <a:cs typeface="Arial" panose="020B0604020202020204" pitchFamily="34" charset="0"/>
              </a:rPr>
              <a:t>• No es un depósito • No está asegurado por FDIC o NCUSIF • No está garantizado por la institución </a:t>
            </a:r>
            <a:br>
              <a:rPr kumimoji="0" lang="es-MX" sz="1200" b="0" i="0" u="none" strike="noStrike" cap="none" normalizeH="0" baseline="0" noProof="0" dirty="0">
                <a:ln>
                  <a:noFill/>
                </a:ln>
                <a:solidFill>
                  <a:schemeClr val="bg2">
                    <a:lumMod val="10000"/>
                  </a:schemeClr>
                </a:solidFill>
                <a:uLnTx/>
                <a:uFillTx/>
                <a:latin typeface="Arial" panose="020B0604020202020204" pitchFamily="34" charset="0"/>
                <a:ea typeface="+mn-ea"/>
                <a:cs typeface="Arial" panose="020B0604020202020204" pitchFamily="34" charset="0"/>
              </a:rPr>
            </a:br>
            <a:r>
              <a:rPr kumimoji="0" lang="es-MX" sz="1200" b="0" i="0" u="none" strike="noStrike" cap="none" normalizeH="0" baseline="0" noProof="0" dirty="0">
                <a:ln>
                  <a:noFill/>
                </a:ln>
                <a:solidFill>
                  <a:schemeClr val="bg2">
                    <a:lumMod val="10000"/>
                  </a:schemeClr>
                </a:solidFill>
                <a:uLnTx/>
                <a:uFillTx/>
                <a:latin typeface="Arial" panose="020B0604020202020204" pitchFamily="34" charset="0"/>
                <a:ea typeface="+mn-ea"/>
                <a:cs typeface="Arial" panose="020B0604020202020204" pitchFamily="34" charset="0"/>
              </a:rPr>
              <a:t>• No está asegurado por ninguna agencia del gobierno federal • Puede perder valor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MX" sz="1200" b="0" i="0" u="none" strike="noStrike" cap="none" normalizeH="0" baseline="0" noProof="0" dirty="0">
                <a:ln>
                  <a:noFill/>
                </a:ln>
                <a:solidFill>
                  <a:schemeClr val="bg2">
                    <a:lumMod val="10000"/>
                  </a:schemeClr>
                </a:solidFill>
                <a:uLnTx/>
                <a:uFillTx/>
                <a:latin typeface="Arial" panose="020B0604020202020204" pitchFamily="34" charset="0"/>
                <a:ea typeface="+mn-ea"/>
                <a:cs typeface="Arial" panose="020B0604020202020204" pitchFamily="34" charset="0"/>
              </a:rPr>
              <a:t> </a:t>
            </a:r>
          </a:p>
          <a:p>
            <a:pPr marL="0" indent="0">
              <a:buNone/>
            </a:pPr>
            <a:endParaRPr lang="en-US" sz="1100" dirty="0">
              <a:solidFill>
                <a:schemeClr val="bg2">
                  <a:lumMod val="10000"/>
                </a:schemeClr>
              </a:solidFill>
              <a:latin typeface="Arial" panose="020B0604020202020204" pitchFamily="34" charset="0"/>
              <a:cs typeface="Arial" panose="020B0604020202020204" pitchFamily="34" charset="0"/>
            </a:endParaRPr>
          </a:p>
          <a:p>
            <a:pPr marL="0" indent="0">
              <a:buNone/>
            </a:pPr>
            <a:r>
              <a:rPr lang="es-MX" sz="1100" dirty="0">
                <a:solidFill>
                  <a:schemeClr val="bg2">
                    <a:lumMod val="10000"/>
                  </a:schemeClr>
                </a:solidFill>
                <a:latin typeface="Arial" panose="020B0604020202020204" pitchFamily="34" charset="0"/>
                <a:cs typeface="Arial" panose="020B0604020202020204" pitchFamily="34" charset="0"/>
              </a:rPr>
              <a:t>Este material no es una recomendación para comprar o vender un producto financiero ni para adoptar una estrategia de inversión. Los inversionistas deben consultar con sus profesionales financieros sobre su situación específica</a:t>
            </a:r>
          </a:p>
          <a:p>
            <a:pPr marL="0" indent="0">
              <a:buNone/>
            </a:pPr>
            <a:endParaRPr lang="en-US" sz="1100" dirty="0">
              <a:solidFill>
                <a:schemeClr val="bg2">
                  <a:lumMod val="10000"/>
                </a:schemeClr>
              </a:solidFill>
              <a:latin typeface="Arial" panose="020B0604020202020204" pitchFamily="34" charset="0"/>
              <a:cs typeface="Arial" panose="020B0604020202020204" pitchFamily="34" charset="0"/>
            </a:endParaRPr>
          </a:p>
          <a:p>
            <a:pPr marL="0" indent="0">
              <a:buNone/>
            </a:pPr>
            <a:r>
              <a:rPr lang="es-MX" sz="1100" dirty="0">
                <a:solidFill>
                  <a:schemeClr val="bg2">
                    <a:lumMod val="10000"/>
                  </a:schemeClr>
                </a:solidFill>
                <a:latin typeface="Arial" panose="020B0604020202020204" pitchFamily="34" charset="0"/>
                <a:cs typeface="Arial" panose="020B0604020202020204" pitchFamily="34" charset="0"/>
              </a:rPr>
              <a:t>La información que proporcionan los especialistas en retiro es solamente para propósitos educativos y no tiene la intención de servir como asesoría en inversiones. Los especialistas en retiro son representantes registrados de Nationwide Investment Services Corporation, miembro de FINRA, Columbus, Ohio.</a:t>
            </a:r>
          </a:p>
          <a:p>
            <a:pPr marL="0" indent="0">
              <a:buNone/>
            </a:pPr>
            <a:endParaRPr lang="en-US" sz="1100" dirty="0">
              <a:solidFill>
                <a:schemeClr val="bg2">
                  <a:lumMod val="10000"/>
                </a:schemeClr>
              </a:solidFill>
              <a:latin typeface="Arial" panose="020B0604020202020204" pitchFamily="34" charset="0"/>
              <a:cs typeface="Arial" panose="020B0604020202020204" pitchFamily="34" charset="0"/>
            </a:endParaRPr>
          </a:p>
          <a:p>
            <a:pPr marL="0" indent="0">
              <a:buNone/>
            </a:pPr>
            <a:r>
              <a:rPr lang="es-MX" sz="1100" dirty="0"/>
              <a:t>Nationwide, la </a:t>
            </a:r>
            <a:r>
              <a:rPr lang="es-MX" sz="1100" b="0" i="0" dirty="0">
                <a:solidFill>
                  <a:srgbClr val="222222"/>
                </a:solidFill>
              </a:rPr>
              <a:t>N y el Águila de Nationwide, Nationwide is on your side, My Health Care Estimator y REALtirement</a:t>
            </a:r>
            <a:r>
              <a:rPr lang="es-MX" sz="1100" dirty="0"/>
              <a:t> son marcas de servicio de Nationwide Mutual Insurance Company.</a:t>
            </a:r>
            <a:r>
              <a:rPr lang="es-MX" sz="1100" dirty="0">
                <a:solidFill>
                  <a:schemeClr val="bg2">
                    <a:lumMod val="10000"/>
                  </a:schemeClr>
                </a:solidFill>
                <a:latin typeface="Arial" panose="020B0604020202020204" pitchFamily="34" charset="0"/>
                <a:cs typeface="Arial" panose="020B0604020202020204" pitchFamily="34" charset="0"/>
              </a:rPr>
              <a:t> </a:t>
            </a:r>
            <a:r>
              <a:rPr lang="es-MX" sz="1100" b="0" i="0" dirty="0">
                <a:solidFill>
                  <a:srgbClr val="222222"/>
                </a:solidFill>
              </a:rPr>
              <a:t>My Interactive Retirement Planner es una marca de servicio de Nationwide Life Insurance Company. </a:t>
            </a:r>
            <a:r>
              <a:rPr lang="es-MX" sz="1100" dirty="0">
                <a:solidFill>
                  <a:schemeClr val="bg2">
                    <a:lumMod val="10000"/>
                  </a:schemeClr>
                </a:solidFill>
                <a:latin typeface="Arial" panose="020B0604020202020204" pitchFamily="34" charset="0"/>
                <a:cs typeface="Arial" panose="020B0604020202020204" pitchFamily="34" charset="0"/>
              </a:rPr>
              <a:t>© 2023 Nationwide</a:t>
            </a:r>
          </a:p>
          <a:p>
            <a:pPr marL="0" indent="0">
              <a:buNone/>
            </a:pPr>
            <a:endParaRPr lang="en-US" sz="1100" dirty="0">
              <a:solidFill>
                <a:schemeClr val="bg2">
                  <a:lumMod val="10000"/>
                </a:schemeClr>
              </a:solidFill>
              <a:cs typeface="Arial" panose="020B0604020202020204" pitchFamily="34" charset="0"/>
            </a:endParaRPr>
          </a:p>
          <a:p>
            <a:pPr marL="0" indent="0">
              <a:buNone/>
            </a:pPr>
            <a:r>
              <a:rPr lang="es-MX" sz="1100" b="0" i="0">
                <a:solidFill>
                  <a:srgbClr val="000000"/>
                </a:solidFill>
              </a:rPr>
              <a:t>PNM-19790AO-S</a:t>
            </a:r>
            <a:r>
              <a:rPr lang="es-MX" sz="1100">
                <a:solidFill>
                  <a:schemeClr val="bg2">
                    <a:lumMod val="10000"/>
                  </a:schemeClr>
                </a:solidFill>
                <a:cs typeface="Arial" panose="020B0604020202020204" pitchFamily="34" charset="0"/>
              </a:rPr>
              <a:t> </a:t>
            </a:r>
            <a:r>
              <a:rPr lang="es-MX" sz="1100" dirty="0">
                <a:solidFill>
                  <a:schemeClr val="bg2">
                    <a:lumMod val="10000"/>
                  </a:schemeClr>
                </a:solidFill>
                <a:cs typeface="Arial" panose="020B0604020202020204" pitchFamily="34" charset="0"/>
              </a:rPr>
              <a:t>(07/23)</a:t>
            </a:r>
          </a:p>
        </p:txBody>
      </p:sp>
      <p:sp>
        <p:nvSpPr>
          <p:cNvPr id="2" name="Rectangle 1">
            <a:extLst>
              <a:ext uri="{FF2B5EF4-FFF2-40B4-BE49-F238E27FC236}">
                <a16:creationId xmlns:a16="http://schemas.microsoft.com/office/drawing/2014/main" id="{390362B0-F11F-954B-A504-D2DFA168483F}"/>
              </a:ext>
              <a:ext uri="{C183D7F6-B498-43B3-948B-1728B52AA6E4}">
                <adec:decorative xmlns:adec="http://schemas.microsoft.com/office/drawing/2017/decorative" val="1"/>
              </a:ext>
            </a:extLst>
          </p:cNvPr>
          <p:cNvSpPr/>
          <p:nvPr/>
        </p:nvSpPr>
        <p:spPr>
          <a:xfrm>
            <a:off x="2147454" y="1883188"/>
            <a:ext cx="7897091" cy="539646"/>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
            <a:extLst>
              <a:ext uri="{FF2B5EF4-FFF2-40B4-BE49-F238E27FC236}">
                <a16:creationId xmlns:a16="http://schemas.microsoft.com/office/drawing/2014/main" id="{23B72775-B398-8E4E-A5AA-67EB495D754F}"/>
              </a:ext>
            </a:extLst>
          </p:cNvPr>
          <p:cNvSpPr>
            <a:spLocks noGrp="1"/>
          </p:cNvSpPr>
          <p:nvPr>
            <p:ph type="title"/>
          </p:nvPr>
        </p:nvSpPr>
        <p:spPr>
          <a:xfrm>
            <a:off x="1492450" y="1174654"/>
            <a:ext cx="9199178" cy="610205"/>
          </a:xfrm>
        </p:spPr>
        <p:txBody>
          <a:bodyPr>
            <a:normAutofit/>
          </a:bodyPr>
          <a:lstStyle/>
          <a:p>
            <a:r>
              <a:rPr lang="es-MX"/>
              <a:t>Información importante</a:t>
            </a:r>
          </a:p>
        </p:txBody>
      </p:sp>
    </p:spTree>
    <p:extLst>
      <p:ext uri="{BB962C8B-B14F-4D97-AF65-F5344CB8AC3E}">
        <p14:creationId xmlns:p14="http://schemas.microsoft.com/office/powerpoint/2010/main" val="270358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BBE0BCD5-30A0-2C5C-AD92-7053153B9BE9}"/>
              </a:ext>
            </a:extLst>
          </p:cNvPr>
          <p:cNvGrpSpPr/>
          <p:nvPr/>
        </p:nvGrpSpPr>
        <p:grpSpPr>
          <a:xfrm>
            <a:off x="5350510" y="2654863"/>
            <a:ext cx="6050619" cy="2665706"/>
            <a:chOff x="5451984" y="3392736"/>
            <a:chExt cx="6263655" cy="2759562"/>
          </a:xfrm>
        </p:grpSpPr>
        <p:sp>
          <p:nvSpPr>
            <p:cNvPr id="27" name="Rectangle 26">
              <a:extLst>
                <a:ext uri="{FF2B5EF4-FFF2-40B4-BE49-F238E27FC236}">
                  <a16:creationId xmlns:a16="http://schemas.microsoft.com/office/drawing/2014/main" id="{530FBEA2-A5C8-AFA0-879F-F1630AD84DF3}"/>
                </a:ext>
              </a:extLst>
            </p:cNvPr>
            <p:cNvSpPr/>
            <p:nvPr/>
          </p:nvSpPr>
          <p:spPr>
            <a:xfrm>
              <a:off x="5451984" y="3489012"/>
              <a:ext cx="6263655" cy="2663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E29A5EE-5807-765D-0047-B9EED1A9167A}"/>
                </a:ext>
              </a:extLst>
            </p:cNvPr>
            <p:cNvGrpSpPr/>
            <p:nvPr/>
          </p:nvGrpSpPr>
          <p:grpSpPr>
            <a:xfrm>
              <a:off x="5626956" y="3580997"/>
              <a:ext cx="6088683" cy="2433874"/>
              <a:chOff x="5626956" y="3580997"/>
              <a:chExt cx="6088683" cy="2433874"/>
            </a:xfrm>
          </p:grpSpPr>
          <p:sp>
            <p:nvSpPr>
              <p:cNvPr id="12" name="Text Placeholder 11">
                <a:extLst>
                  <a:ext uri="{FF2B5EF4-FFF2-40B4-BE49-F238E27FC236}">
                    <a16:creationId xmlns:a16="http://schemas.microsoft.com/office/drawing/2014/main" id="{C83B9E62-D33B-0642-738A-25F839CA6C07}"/>
                  </a:ext>
                </a:extLst>
              </p:cNvPr>
              <p:cNvSpPr txBox="1">
                <a:spLocks/>
              </p:cNvSpPr>
              <p:nvPr/>
            </p:nvSpPr>
            <p:spPr>
              <a:xfrm>
                <a:off x="11120938" y="3580997"/>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$24,000</a:t>
                </a:r>
              </a:p>
            </p:txBody>
          </p:sp>
          <p:sp>
            <p:nvSpPr>
              <p:cNvPr id="13" name="Text Placeholder 11">
                <a:extLst>
                  <a:ext uri="{FF2B5EF4-FFF2-40B4-BE49-F238E27FC236}">
                    <a16:creationId xmlns:a16="http://schemas.microsoft.com/office/drawing/2014/main" id="{3FB5C0CF-00F7-A405-6E35-7F16ACDEEDE8}"/>
                  </a:ext>
                </a:extLst>
              </p:cNvPr>
              <p:cNvSpPr txBox="1">
                <a:spLocks/>
              </p:cNvSpPr>
              <p:nvPr/>
            </p:nvSpPr>
            <p:spPr>
              <a:xfrm>
                <a:off x="11120938" y="3922520"/>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$20,000</a:t>
                </a:r>
              </a:p>
            </p:txBody>
          </p:sp>
          <p:sp>
            <p:nvSpPr>
              <p:cNvPr id="14" name="Text Placeholder 11">
                <a:extLst>
                  <a:ext uri="{FF2B5EF4-FFF2-40B4-BE49-F238E27FC236}">
                    <a16:creationId xmlns:a16="http://schemas.microsoft.com/office/drawing/2014/main" id="{22DA9F9F-9A8B-149A-8C9E-ACA473545537}"/>
                  </a:ext>
                </a:extLst>
              </p:cNvPr>
              <p:cNvSpPr txBox="1">
                <a:spLocks/>
              </p:cNvSpPr>
              <p:nvPr/>
            </p:nvSpPr>
            <p:spPr>
              <a:xfrm>
                <a:off x="11120938" y="4264462"/>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$16,000</a:t>
                </a:r>
              </a:p>
            </p:txBody>
          </p:sp>
          <p:sp>
            <p:nvSpPr>
              <p:cNvPr id="15" name="Text Placeholder 11">
                <a:extLst>
                  <a:ext uri="{FF2B5EF4-FFF2-40B4-BE49-F238E27FC236}">
                    <a16:creationId xmlns:a16="http://schemas.microsoft.com/office/drawing/2014/main" id="{96431490-4B08-BDDD-C535-FD90FE0129DE}"/>
                  </a:ext>
                </a:extLst>
              </p:cNvPr>
              <p:cNvSpPr txBox="1">
                <a:spLocks/>
              </p:cNvSpPr>
              <p:nvPr/>
            </p:nvSpPr>
            <p:spPr>
              <a:xfrm>
                <a:off x="11120938" y="4606404"/>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$12,000</a:t>
                </a:r>
              </a:p>
            </p:txBody>
          </p:sp>
          <p:sp>
            <p:nvSpPr>
              <p:cNvPr id="16" name="Text Placeholder 11">
                <a:extLst>
                  <a:ext uri="{FF2B5EF4-FFF2-40B4-BE49-F238E27FC236}">
                    <a16:creationId xmlns:a16="http://schemas.microsoft.com/office/drawing/2014/main" id="{03724482-F314-9E70-DC76-02EC440D9D33}"/>
                  </a:ext>
                </a:extLst>
              </p:cNvPr>
              <p:cNvSpPr txBox="1">
                <a:spLocks/>
              </p:cNvSpPr>
              <p:nvPr/>
            </p:nvSpPr>
            <p:spPr>
              <a:xfrm>
                <a:off x="11120938" y="494834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$8,000</a:t>
                </a:r>
              </a:p>
            </p:txBody>
          </p:sp>
          <p:sp>
            <p:nvSpPr>
              <p:cNvPr id="17" name="Text Placeholder 11">
                <a:extLst>
                  <a:ext uri="{FF2B5EF4-FFF2-40B4-BE49-F238E27FC236}">
                    <a16:creationId xmlns:a16="http://schemas.microsoft.com/office/drawing/2014/main" id="{ADD16486-8460-6094-7C93-421C090B39B1}"/>
                  </a:ext>
                </a:extLst>
              </p:cNvPr>
              <p:cNvSpPr txBox="1">
                <a:spLocks/>
              </p:cNvSpPr>
              <p:nvPr/>
            </p:nvSpPr>
            <p:spPr>
              <a:xfrm>
                <a:off x="11120938" y="5290289"/>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$4,000</a:t>
                </a:r>
              </a:p>
            </p:txBody>
          </p:sp>
          <p:sp>
            <p:nvSpPr>
              <p:cNvPr id="18" name="Text Placeholder 11">
                <a:extLst>
                  <a:ext uri="{FF2B5EF4-FFF2-40B4-BE49-F238E27FC236}">
                    <a16:creationId xmlns:a16="http://schemas.microsoft.com/office/drawing/2014/main" id="{9C991B95-886C-784A-673A-594EE54A50F5}"/>
                  </a:ext>
                </a:extLst>
              </p:cNvPr>
              <p:cNvSpPr txBox="1">
                <a:spLocks/>
              </p:cNvSpPr>
              <p:nvPr/>
            </p:nvSpPr>
            <p:spPr>
              <a:xfrm>
                <a:off x="11120938" y="5641826"/>
                <a:ext cx="594701" cy="276497"/>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$0</a:t>
                </a:r>
              </a:p>
            </p:txBody>
          </p:sp>
          <p:sp>
            <p:nvSpPr>
              <p:cNvPr id="19" name="Text Placeholder 11">
                <a:extLst>
                  <a:ext uri="{FF2B5EF4-FFF2-40B4-BE49-F238E27FC236}">
                    <a16:creationId xmlns:a16="http://schemas.microsoft.com/office/drawing/2014/main" id="{8C2368E1-AE70-8588-6CF8-7082A808790D}"/>
                  </a:ext>
                </a:extLst>
              </p:cNvPr>
              <p:cNvSpPr txBox="1">
                <a:spLocks/>
              </p:cNvSpPr>
              <p:nvPr/>
            </p:nvSpPr>
            <p:spPr>
              <a:xfrm>
                <a:off x="5626956" y="5816029"/>
                <a:ext cx="5539974" cy="198842"/>
              </a:xfrm>
              <a:prstGeom prst="rect">
                <a:avLst/>
              </a:prstGeom>
            </p:spPr>
            <p:txBody>
              <a:bodyPr vert="horz" lIns="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800" b="0">
                    <a:solidFill>
                      <a:schemeClr val="tx1"/>
                    </a:solidFill>
                  </a:rPr>
                  <a:t>0         2         4          6         8        10       12       14        16       18       20        22       24       26       28       30</a:t>
                </a:r>
              </a:p>
            </p:txBody>
          </p:sp>
          <p:cxnSp>
            <p:nvCxnSpPr>
              <p:cNvPr id="21" name="Straight Connector 20">
                <a:extLst>
                  <a:ext uri="{FF2B5EF4-FFF2-40B4-BE49-F238E27FC236}">
                    <a16:creationId xmlns:a16="http://schemas.microsoft.com/office/drawing/2014/main" id="{B38DC474-CBC8-D9CA-9291-4914429A92B6}"/>
                  </a:ext>
                </a:extLst>
              </p:cNvPr>
              <p:cNvCxnSpPr/>
              <p:nvPr/>
            </p:nvCxnSpPr>
            <p:spPr>
              <a:xfrm>
                <a:off x="5650355" y="3732770"/>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166429-23C3-6643-ABB4-819A11334188}"/>
                  </a:ext>
                </a:extLst>
              </p:cNvPr>
              <p:cNvCxnSpPr/>
              <p:nvPr/>
            </p:nvCxnSpPr>
            <p:spPr>
              <a:xfrm>
                <a:off x="5650355" y="4074293"/>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C53A1-546D-91B8-3995-4349222AD380}"/>
                  </a:ext>
                </a:extLst>
              </p:cNvPr>
              <p:cNvCxnSpPr/>
              <p:nvPr/>
            </p:nvCxnSpPr>
            <p:spPr>
              <a:xfrm>
                <a:off x="5650355" y="4415816"/>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1F9BDA-623B-DB21-77CC-9E39827DEE93}"/>
                  </a:ext>
                </a:extLst>
              </p:cNvPr>
              <p:cNvCxnSpPr/>
              <p:nvPr/>
            </p:nvCxnSpPr>
            <p:spPr>
              <a:xfrm>
                <a:off x="5650355" y="474632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37DBD17-7C20-FCAE-4EE3-84DD6FC2BCA8}"/>
                  </a:ext>
                </a:extLst>
              </p:cNvPr>
              <p:cNvCxnSpPr/>
              <p:nvPr/>
            </p:nvCxnSpPr>
            <p:spPr>
              <a:xfrm>
                <a:off x="5650355" y="5098862"/>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29A6E6-26B1-1B67-27D3-F47ECF3303B3}"/>
                  </a:ext>
                </a:extLst>
              </p:cNvPr>
              <p:cNvCxnSpPr/>
              <p:nvPr/>
            </p:nvCxnSpPr>
            <p:spPr>
              <a:xfrm>
                <a:off x="5650355" y="5440385"/>
                <a:ext cx="53691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 name="Triangle 5">
              <a:extLst>
                <a:ext uri="{FF2B5EF4-FFF2-40B4-BE49-F238E27FC236}">
                  <a16:creationId xmlns:a16="http://schemas.microsoft.com/office/drawing/2014/main" id="{CF3DA9BC-6BFD-E006-23D9-9BCB71B3A5AE}"/>
                </a:ext>
              </a:extLst>
            </p:cNvPr>
            <p:cNvSpPr/>
            <p:nvPr/>
          </p:nvSpPr>
          <p:spPr>
            <a:xfrm>
              <a:off x="5650355" y="3857494"/>
              <a:ext cx="5369165" cy="1688829"/>
            </a:xfrm>
            <a:custGeom>
              <a:avLst/>
              <a:gdLst>
                <a:gd name="connsiteX0" fmla="*/ 0 w 5384800"/>
                <a:gd name="connsiteY0" fmla="*/ 1710267 h 1710267"/>
                <a:gd name="connsiteX1" fmla="*/ 2692400 w 5384800"/>
                <a:gd name="connsiteY1" fmla="*/ 0 h 1710267"/>
                <a:gd name="connsiteX2" fmla="*/ 5384800 w 5384800"/>
                <a:gd name="connsiteY2" fmla="*/ 1710267 h 1710267"/>
                <a:gd name="connsiteX3" fmla="*/ 0 w 5384800"/>
                <a:gd name="connsiteY3" fmla="*/ 1710267 h 1710267"/>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84800"/>
                <a:gd name="connsiteY0" fmla="*/ 1703593 h 1703593"/>
                <a:gd name="connsiteX1" fmla="*/ 5382205 w 5384800"/>
                <a:gd name="connsiteY1" fmla="*/ 0 h 1703593"/>
                <a:gd name="connsiteX2" fmla="*/ 5384800 w 5384800"/>
                <a:gd name="connsiteY2" fmla="*/ 1703593 h 1703593"/>
                <a:gd name="connsiteX3" fmla="*/ 0 w 5384800"/>
                <a:gd name="connsiteY3" fmla="*/ 1703593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4777"/>
                <a:gd name="connsiteY0" fmla="*/ 1543407 h 1703593"/>
                <a:gd name="connsiteX1" fmla="*/ 5362182 w 5364777"/>
                <a:gd name="connsiteY1" fmla="*/ 0 h 1703593"/>
                <a:gd name="connsiteX2" fmla="*/ 5364777 w 5364777"/>
                <a:gd name="connsiteY2" fmla="*/ 1703593 h 1703593"/>
                <a:gd name="connsiteX3" fmla="*/ 0 w 5364777"/>
                <a:gd name="connsiteY3" fmla="*/ 1543407 h 1703593"/>
                <a:gd name="connsiteX0" fmla="*/ 0 w 5362182"/>
                <a:gd name="connsiteY0" fmla="*/ 1543407 h 1543407"/>
                <a:gd name="connsiteX1" fmla="*/ 5362182 w 5362182"/>
                <a:gd name="connsiteY1" fmla="*/ 0 h 1543407"/>
                <a:gd name="connsiteX2" fmla="*/ 5318056 w 5362182"/>
                <a:gd name="connsiteY2" fmla="*/ 1336498 h 1543407"/>
                <a:gd name="connsiteX3" fmla="*/ 0 w 5362182"/>
                <a:gd name="connsiteY3" fmla="*/ 1543407 h 1543407"/>
                <a:gd name="connsiteX0" fmla="*/ 0 w 5362182"/>
                <a:gd name="connsiteY0" fmla="*/ 1543407 h 1543407"/>
                <a:gd name="connsiteX1" fmla="*/ 5362182 w 5362182"/>
                <a:gd name="connsiteY1" fmla="*/ 0 h 1543407"/>
                <a:gd name="connsiteX2" fmla="*/ 5358102 w 5362182"/>
                <a:gd name="connsiteY2" fmla="*/ 1543406 h 1543407"/>
                <a:gd name="connsiteX3" fmla="*/ 0 w 5362182"/>
                <a:gd name="connsiteY3" fmla="*/ 1543407 h 1543407"/>
              </a:gdLst>
              <a:ahLst/>
              <a:cxnLst>
                <a:cxn ang="0">
                  <a:pos x="connsiteX0" y="connsiteY0"/>
                </a:cxn>
                <a:cxn ang="0">
                  <a:pos x="connsiteX1" y="connsiteY1"/>
                </a:cxn>
                <a:cxn ang="0">
                  <a:pos x="connsiteX2" y="connsiteY2"/>
                </a:cxn>
                <a:cxn ang="0">
                  <a:pos x="connsiteX3" y="connsiteY3"/>
                </a:cxn>
              </a:cxnLst>
              <a:rect l="l" t="t" r="r" b="b"/>
              <a:pathLst>
                <a:path w="5362182" h="1543407">
                  <a:moveTo>
                    <a:pt x="0" y="1543407"/>
                  </a:moveTo>
                  <a:cubicBezTo>
                    <a:pt x="2875329" y="1262545"/>
                    <a:pt x="4349024" y="774773"/>
                    <a:pt x="5362182" y="0"/>
                  </a:cubicBezTo>
                  <a:lnTo>
                    <a:pt x="5358102" y="1543406"/>
                  </a:lnTo>
                  <a:lnTo>
                    <a:pt x="0" y="154340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E0EF547-F8F6-8379-30B2-254E76469BE1}"/>
                </a:ext>
              </a:extLst>
            </p:cNvPr>
            <p:cNvSpPr/>
            <p:nvPr/>
          </p:nvSpPr>
          <p:spPr>
            <a:xfrm>
              <a:off x="5650355" y="5546323"/>
              <a:ext cx="5366300" cy="233751"/>
            </a:xfrm>
            <a:prstGeom prst="rect">
              <a:avLst/>
            </a:prstGeom>
            <a:solidFill>
              <a:srgbClr val="6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11">
              <a:extLst>
                <a:ext uri="{FF2B5EF4-FFF2-40B4-BE49-F238E27FC236}">
                  <a16:creationId xmlns:a16="http://schemas.microsoft.com/office/drawing/2014/main" id="{32F248D6-514D-7E42-65C5-C57E8432446F}"/>
                </a:ext>
              </a:extLst>
            </p:cNvPr>
            <p:cNvSpPr txBox="1">
              <a:spLocks/>
            </p:cNvSpPr>
            <p:nvPr/>
          </p:nvSpPr>
          <p:spPr>
            <a:xfrm>
              <a:off x="9703682" y="4676874"/>
              <a:ext cx="1156682" cy="536575"/>
            </a:xfrm>
            <a:prstGeom prst="rect">
              <a:avLst/>
            </a:prstGeom>
          </p:spPr>
          <p:txBody>
            <a:bodyPr vert="horz" lIns="0" tIns="45720" rIns="91440" bIns="45720" rtlCol="0" anchor="ctr">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MX" sz="1000">
                  <a:solidFill>
                    <a:schemeClr val="bg1"/>
                  </a:solidFill>
                  <a:latin typeface="Arial"/>
                  <a:cs typeface="Arial"/>
                </a:rPr>
                <a:t>CRECIMIENTO DE CAPITALIZACIÓN</a:t>
              </a:r>
            </a:p>
          </p:txBody>
        </p:sp>
        <p:sp>
          <p:nvSpPr>
            <p:cNvPr id="9" name="Text Placeholder 11">
              <a:extLst>
                <a:ext uri="{FF2B5EF4-FFF2-40B4-BE49-F238E27FC236}">
                  <a16:creationId xmlns:a16="http://schemas.microsoft.com/office/drawing/2014/main" id="{2054BF43-C037-8CFD-120E-342278BF78FD}"/>
                </a:ext>
              </a:extLst>
            </p:cNvPr>
            <p:cNvSpPr txBox="1">
              <a:spLocks/>
            </p:cNvSpPr>
            <p:nvPr/>
          </p:nvSpPr>
          <p:spPr>
            <a:xfrm>
              <a:off x="7694421" y="5630633"/>
              <a:ext cx="3255524" cy="311806"/>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MX" sz="1000">
                  <a:solidFill>
                    <a:schemeClr val="bg1"/>
                  </a:solidFill>
                </a:rPr>
                <a:t>CAPITAL </a:t>
              </a:r>
              <a:r>
                <a:rPr lang="es-MX" sz="1000" b="0">
                  <a:solidFill>
                    <a:schemeClr val="bg1"/>
                  </a:solidFill>
                </a:rPr>
                <a:t>Inversión inicial de $3,000</a:t>
              </a:r>
            </a:p>
            <a:p>
              <a:pPr algn="r"/>
              <a:endParaRPr lang="en-US" sz="1000" dirty="0">
                <a:solidFill>
                  <a:schemeClr val="bg1"/>
                </a:solidFill>
              </a:endParaRPr>
            </a:p>
          </p:txBody>
        </p:sp>
        <p:sp>
          <p:nvSpPr>
            <p:cNvPr id="10" name="Text Placeholder 11">
              <a:extLst>
                <a:ext uri="{FF2B5EF4-FFF2-40B4-BE49-F238E27FC236}">
                  <a16:creationId xmlns:a16="http://schemas.microsoft.com/office/drawing/2014/main" id="{606BA396-DDC1-524B-37B4-54DC039CD896}"/>
                </a:ext>
              </a:extLst>
            </p:cNvPr>
            <p:cNvSpPr txBox="1">
              <a:spLocks/>
            </p:cNvSpPr>
            <p:nvPr/>
          </p:nvSpPr>
          <p:spPr>
            <a:xfrm>
              <a:off x="9300652" y="3392736"/>
              <a:ext cx="1649293" cy="53657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MX" sz="1000" dirty="0">
                  <a:solidFill>
                    <a:srgbClr val="0047BB"/>
                  </a:solidFill>
                </a:rPr>
                <a:t>GRANDES BENEFICIOS</a:t>
              </a:r>
            </a:p>
          </p:txBody>
        </p:sp>
        <p:sp>
          <p:nvSpPr>
            <p:cNvPr id="11" name="Text Placeholder 11">
              <a:extLst>
                <a:ext uri="{FF2B5EF4-FFF2-40B4-BE49-F238E27FC236}">
                  <a16:creationId xmlns:a16="http://schemas.microsoft.com/office/drawing/2014/main" id="{AA456C6B-EE77-70B0-43A6-5DE7CB5ED1D3}"/>
                </a:ext>
              </a:extLst>
            </p:cNvPr>
            <p:cNvSpPr txBox="1">
              <a:spLocks/>
            </p:cNvSpPr>
            <p:nvPr/>
          </p:nvSpPr>
          <p:spPr>
            <a:xfrm>
              <a:off x="5813825" y="3688702"/>
              <a:ext cx="1649293" cy="802665"/>
            </a:xfrm>
            <a:prstGeom prst="rect">
              <a:avLst/>
            </a:prstGeom>
          </p:spPr>
          <p:txBody>
            <a:bodyPr vert="horz" lIns="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rgbClr val="141A4D"/>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1200" dirty="0">
                  <a:solidFill>
                    <a:schemeClr val="tx1"/>
                  </a:solidFill>
                  <a:latin typeface="Arial"/>
                  <a:cs typeface="Arial"/>
                </a:rPr>
                <a:t>Crecimiento de capitalización</a:t>
              </a:r>
              <a:br>
                <a:rPr lang="es-MX" sz="1200" dirty="0">
                  <a:solidFill>
                    <a:schemeClr val="tx1"/>
                  </a:solidFill>
                  <a:latin typeface="Arial"/>
                  <a:cs typeface="Arial"/>
                </a:rPr>
              </a:br>
              <a:r>
                <a:rPr lang="es-MX" sz="1200" b="0" dirty="0">
                  <a:solidFill>
                    <a:schemeClr val="tx1"/>
                  </a:solidFill>
                  <a:latin typeface="Arial"/>
                  <a:cs typeface="Arial"/>
                </a:rPr>
                <a:t>7% durante 30 años</a:t>
              </a:r>
            </a:p>
          </p:txBody>
        </p:sp>
      </p:grpSp>
      <p:sp>
        <p:nvSpPr>
          <p:cNvPr id="4" name="Title 6">
            <a:extLst>
              <a:ext uri="{FF2B5EF4-FFF2-40B4-BE49-F238E27FC236}">
                <a16:creationId xmlns:a16="http://schemas.microsoft.com/office/drawing/2014/main" id="{980AA27D-3ED6-BFDA-93E8-D27D981B56CB}"/>
              </a:ext>
            </a:extLst>
          </p:cNvPr>
          <p:cNvSpPr>
            <a:spLocks noGrp="1"/>
          </p:cNvSpPr>
          <p:nvPr>
            <p:ph type="title"/>
          </p:nvPr>
        </p:nvSpPr>
        <p:spPr>
          <a:xfrm>
            <a:off x="1462299" y="604199"/>
            <a:ext cx="9199178" cy="1611463"/>
          </a:xfrm>
        </p:spPr>
        <p:txBody>
          <a:bodyPr>
            <a:noAutofit/>
          </a:bodyPr>
          <a:lstStyle/>
          <a:p>
            <a:r>
              <a:rPr lang="es-MX" sz="4800"/>
              <a:t>El tiempo es un factor clave</a:t>
            </a:r>
          </a:p>
        </p:txBody>
      </p:sp>
      <p:sp>
        <p:nvSpPr>
          <p:cNvPr id="5" name="Content Placeholder 7">
            <a:extLst>
              <a:ext uri="{FF2B5EF4-FFF2-40B4-BE49-F238E27FC236}">
                <a16:creationId xmlns:a16="http://schemas.microsoft.com/office/drawing/2014/main" id="{AABB77F1-D7A3-5E68-C397-0E6750C3B99E}"/>
              </a:ext>
            </a:extLst>
          </p:cNvPr>
          <p:cNvSpPr>
            <a:spLocks noGrp="1"/>
          </p:cNvSpPr>
          <p:nvPr>
            <p:ph idx="1"/>
          </p:nvPr>
        </p:nvSpPr>
        <p:spPr>
          <a:xfrm>
            <a:off x="1492451" y="2747865"/>
            <a:ext cx="3320347" cy="3023348"/>
          </a:xfrm>
        </p:spPr>
        <p:txBody>
          <a:bodyPr/>
          <a:lstStyle/>
          <a:p>
            <a:pPr marL="0" indent="0">
              <a:buFont typeface="Arial" panose="020B0604020202020204" pitchFamily="34" charset="0"/>
              <a:buNone/>
            </a:pPr>
            <a:r>
              <a:rPr lang="es-MX" dirty="0"/>
              <a:t>El tiempo es uno de los factores más importantes para ayudarte a aumentar tus ahorros.</a:t>
            </a:r>
          </a:p>
          <a:p>
            <a:pPr marL="0" indent="0">
              <a:buFont typeface="Arial" panose="020B0604020202020204" pitchFamily="34" charset="0"/>
              <a:buNone/>
            </a:pPr>
            <a:r>
              <a:rPr lang="es-MX" dirty="0"/>
              <a:t>El tiempo te permite aprovechar la capitalización.</a:t>
            </a:r>
          </a:p>
        </p:txBody>
      </p:sp>
    </p:spTree>
    <p:extLst>
      <p:ext uri="{BB962C8B-B14F-4D97-AF65-F5344CB8AC3E}">
        <p14:creationId xmlns:p14="http://schemas.microsoft.com/office/powerpoint/2010/main" val="3936671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1">
            <a:extLst>
              <a:ext uri="{FF2B5EF4-FFF2-40B4-BE49-F238E27FC236}">
                <a16:creationId xmlns:a16="http://schemas.microsoft.com/office/drawing/2014/main" id="{FE109E68-E08B-42E3-C7BD-85754E087CF2}"/>
              </a:ext>
            </a:extLst>
          </p:cNvPr>
          <p:cNvSpPr>
            <a:spLocks noGrp="1"/>
          </p:cNvSpPr>
          <p:nvPr>
            <p:ph type="title"/>
          </p:nvPr>
        </p:nvSpPr>
        <p:spPr>
          <a:xfrm>
            <a:off x="0" y="980440"/>
            <a:ext cx="12192000" cy="1110581"/>
          </a:xfrm>
        </p:spPr>
        <p:txBody>
          <a:bodyPr>
            <a:normAutofit/>
          </a:bodyPr>
          <a:lstStyle/>
          <a:p>
            <a:r>
              <a:rPr lang="es-MX" sz="2800">
                <a:solidFill>
                  <a:srgbClr val="6ECFB2"/>
                </a:solidFill>
              </a:rPr>
              <a:t>Aumento de contribuciones $25 por cheque de pago por año</a:t>
            </a:r>
          </a:p>
        </p:txBody>
      </p:sp>
      <p:sp>
        <p:nvSpPr>
          <p:cNvPr id="67" name="TextBox 66">
            <a:extLst>
              <a:ext uri="{FF2B5EF4-FFF2-40B4-BE49-F238E27FC236}">
                <a16:creationId xmlns:a16="http://schemas.microsoft.com/office/drawing/2014/main" id="{07718ADC-0909-85E0-2809-3EDB78B895B3}"/>
              </a:ext>
            </a:extLst>
          </p:cNvPr>
          <p:cNvSpPr txBox="1"/>
          <p:nvPr/>
        </p:nvSpPr>
        <p:spPr>
          <a:xfrm>
            <a:off x="1471216" y="5776522"/>
            <a:ext cx="9628584" cy="600164"/>
          </a:xfrm>
          <a:prstGeom prst="rect">
            <a:avLst/>
          </a:prstGeom>
          <a:noFill/>
        </p:spPr>
        <p:txBody>
          <a:bodyPr wrap="square" rtlCol="0">
            <a:spAutoFit/>
          </a:bodyPr>
          <a:lstStyle/>
          <a:p>
            <a:pPr marL="0" marR="0">
              <a:spcBef>
                <a:spcPts val="300"/>
              </a:spcBef>
              <a:spcAft>
                <a:spcPts val="0"/>
              </a:spcAft>
            </a:pPr>
            <a:r>
              <a:rPr lang="es-MX" sz="1100">
                <a:solidFill>
                  <a:schemeClr val="bg1"/>
                </a:solidFill>
                <a:latin typeface="Arial" panose="020B0604020202020204" pitchFamily="34" charset="0"/>
                <a:ea typeface="Calibri" panose="020F0502020204030204" pitchFamily="34" charset="0"/>
                <a:cs typeface="Arial" panose="020B0604020202020204" pitchFamily="34" charset="0"/>
              </a:rPr>
              <a:t>Esta ilustración es un ejemplo de capitalización hipotética que asume diferimientos bisemanales durante 35 años a una tasa de rendimiento anual efectiva del 7%. Ilustra el principio de tiempo y capitalización. No tiene la intención predecir o proyectar los resultados de ninguna inversión específica. El rendimiento no está garantizado y variará dependiendo de la experiencia con las inversiones y el mercado. Si se reflejaran cuotas, impuestos y gastos, el rendimiento hipotético sería menor. </a:t>
            </a:r>
          </a:p>
        </p:txBody>
      </p:sp>
      <p:grpSp>
        <p:nvGrpSpPr>
          <p:cNvPr id="68" name="Group 67">
            <a:extLst>
              <a:ext uri="{FF2B5EF4-FFF2-40B4-BE49-F238E27FC236}">
                <a16:creationId xmlns:a16="http://schemas.microsoft.com/office/drawing/2014/main" id="{3FCB6390-73D2-98D5-8D1B-0AE1A5727221}"/>
              </a:ext>
            </a:extLst>
          </p:cNvPr>
          <p:cNvGrpSpPr/>
          <p:nvPr/>
        </p:nvGrpSpPr>
        <p:grpSpPr>
          <a:xfrm>
            <a:off x="2361758" y="2034209"/>
            <a:ext cx="7458250" cy="3422046"/>
            <a:chOff x="2361758" y="2186609"/>
            <a:chExt cx="7458250" cy="3422046"/>
          </a:xfrm>
        </p:grpSpPr>
        <p:cxnSp>
          <p:nvCxnSpPr>
            <p:cNvPr id="69" name="Straight Connector 68">
              <a:extLst>
                <a:ext uri="{FF2B5EF4-FFF2-40B4-BE49-F238E27FC236}">
                  <a16:creationId xmlns:a16="http://schemas.microsoft.com/office/drawing/2014/main" id="{17E3188F-8358-BE03-5293-14B9747FB7B9}"/>
                </a:ext>
              </a:extLst>
            </p:cNvPr>
            <p:cNvCxnSpPr/>
            <p:nvPr/>
          </p:nvCxnSpPr>
          <p:spPr>
            <a:xfrm>
              <a:off x="3617843" y="2186609"/>
              <a:ext cx="0" cy="228252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BC24BE6-41AF-C1ED-2F28-EA5705811CC6}"/>
                </a:ext>
              </a:extLst>
            </p:cNvPr>
            <p:cNvCxnSpPr>
              <a:cxnSpLocks/>
            </p:cNvCxnSpPr>
            <p:nvPr/>
          </p:nvCxnSpPr>
          <p:spPr>
            <a:xfrm flipH="1">
              <a:off x="3617843" y="4035992"/>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D9A1BFB-E92F-5B17-8BF1-C5B4A039118E}"/>
                </a:ext>
              </a:extLst>
            </p:cNvPr>
            <p:cNvCxnSpPr>
              <a:cxnSpLocks/>
            </p:cNvCxnSpPr>
            <p:nvPr/>
          </p:nvCxnSpPr>
          <p:spPr>
            <a:xfrm flipH="1">
              <a:off x="3617843" y="3609730"/>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96960BF-B1E8-306F-0A8B-1D75425E05BE}"/>
                </a:ext>
              </a:extLst>
            </p:cNvPr>
            <p:cNvCxnSpPr>
              <a:cxnSpLocks/>
            </p:cNvCxnSpPr>
            <p:nvPr/>
          </p:nvCxnSpPr>
          <p:spPr>
            <a:xfrm flipH="1">
              <a:off x="3617843" y="3183469"/>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46A8483-CC6E-0DD4-3F95-24A52AC870A5}"/>
                </a:ext>
              </a:extLst>
            </p:cNvPr>
            <p:cNvCxnSpPr>
              <a:cxnSpLocks/>
            </p:cNvCxnSpPr>
            <p:nvPr/>
          </p:nvCxnSpPr>
          <p:spPr>
            <a:xfrm flipH="1">
              <a:off x="3617843" y="2777833"/>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E50C443-1EBF-C7D0-0F03-A19384C69B11}"/>
                </a:ext>
              </a:extLst>
            </p:cNvPr>
            <p:cNvCxnSpPr>
              <a:cxnSpLocks/>
            </p:cNvCxnSpPr>
            <p:nvPr/>
          </p:nvCxnSpPr>
          <p:spPr>
            <a:xfrm flipH="1">
              <a:off x="3617843" y="2351571"/>
              <a:ext cx="55261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6D95DD2B-23F7-893D-9BFC-344BB9E8CF72}"/>
                </a:ext>
              </a:extLst>
            </p:cNvPr>
            <p:cNvSpPr/>
            <p:nvPr/>
          </p:nvSpPr>
          <p:spPr>
            <a:xfrm>
              <a:off x="8555355" y="3777615"/>
              <a:ext cx="428625" cy="691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FBD98D4-44EE-56AD-D772-21F11A20D1FB}"/>
                </a:ext>
              </a:extLst>
            </p:cNvPr>
            <p:cNvSpPr/>
            <p:nvPr/>
          </p:nvSpPr>
          <p:spPr>
            <a:xfrm>
              <a:off x="8555354" y="2339975"/>
              <a:ext cx="428625" cy="143763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E207364-4227-6B1E-73BD-8CC7C08BCB08}"/>
                </a:ext>
              </a:extLst>
            </p:cNvPr>
            <p:cNvSpPr/>
            <p:nvPr/>
          </p:nvSpPr>
          <p:spPr>
            <a:xfrm>
              <a:off x="7900931" y="3913094"/>
              <a:ext cx="428625" cy="5560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62CFF7E-65B9-6D5A-9E87-4AC6F6F4D553}"/>
                </a:ext>
              </a:extLst>
            </p:cNvPr>
            <p:cNvSpPr/>
            <p:nvPr/>
          </p:nvSpPr>
          <p:spPr>
            <a:xfrm>
              <a:off x="7900930" y="2891118"/>
              <a:ext cx="428625" cy="102197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B0FA2001-CAD4-038E-A357-96B5AEA72A37}"/>
                </a:ext>
              </a:extLst>
            </p:cNvPr>
            <p:cNvSpPr/>
            <p:nvPr/>
          </p:nvSpPr>
          <p:spPr>
            <a:xfrm>
              <a:off x="7215131" y="4141694"/>
              <a:ext cx="428625" cy="327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5D3D478B-CBAB-AF7B-6713-836ABEDB88EF}"/>
                </a:ext>
              </a:extLst>
            </p:cNvPr>
            <p:cNvSpPr/>
            <p:nvPr/>
          </p:nvSpPr>
          <p:spPr>
            <a:xfrm>
              <a:off x="7215130" y="3533775"/>
              <a:ext cx="428625" cy="6079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52A3B68-48E6-984C-6B24-3004C1EA527C}"/>
                </a:ext>
              </a:extLst>
            </p:cNvPr>
            <p:cNvSpPr/>
            <p:nvPr/>
          </p:nvSpPr>
          <p:spPr>
            <a:xfrm>
              <a:off x="6564256" y="4229100"/>
              <a:ext cx="428625" cy="240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26874B13-A4B4-0C30-1F12-1EF6428B9BF7}"/>
                </a:ext>
              </a:extLst>
            </p:cNvPr>
            <p:cNvSpPr/>
            <p:nvPr/>
          </p:nvSpPr>
          <p:spPr>
            <a:xfrm>
              <a:off x="6564255" y="3992772"/>
              <a:ext cx="428625" cy="2400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7E39AB3-3CCB-38EF-9701-3135ED02E00E}"/>
                </a:ext>
              </a:extLst>
            </p:cNvPr>
            <p:cNvSpPr/>
            <p:nvPr/>
          </p:nvSpPr>
          <p:spPr>
            <a:xfrm>
              <a:off x="5897892" y="4301752"/>
              <a:ext cx="428625" cy="16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B5E0A9A-9C51-246C-A75E-CE6C8F1AE79A}"/>
                </a:ext>
              </a:extLst>
            </p:cNvPr>
            <p:cNvSpPr/>
            <p:nvPr/>
          </p:nvSpPr>
          <p:spPr>
            <a:xfrm>
              <a:off x="5897891" y="4172180"/>
              <a:ext cx="428625" cy="1295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9F96F55-B083-907D-BBEB-C4371740FDFB}"/>
                </a:ext>
              </a:extLst>
            </p:cNvPr>
            <p:cNvSpPr/>
            <p:nvPr/>
          </p:nvSpPr>
          <p:spPr>
            <a:xfrm>
              <a:off x="5246335" y="4364476"/>
              <a:ext cx="428625" cy="104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464FAFCA-1DE8-D9DF-23A4-FD24137FDDFB}"/>
                </a:ext>
              </a:extLst>
            </p:cNvPr>
            <p:cNvSpPr/>
            <p:nvPr/>
          </p:nvSpPr>
          <p:spPr>
            <a:xfrm>
              <a:off x="5246334" y="4236965"/>
              <a:ext cx="428625" cy="1295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604ECDFD-A76A-7CDC-8CFB-4212DEC0D6A6}"/>
                </a:ext>
              </a:extLst>
            </p:cNvPr>
            <p:cNvSpPr/>
            <p:nvPr/>
          </p:nvSpPr>
          <p:spPr>
            <a:xfrm>
              <a:off x="4565399" y="4373282"/>
              <a:ext cx="428625" cy="958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86386C8-8287-AF25-8215-A47FB7E69DC0}"/>
                </a:ext>
              </a:extLst>
            </p:cNvPr>
            <p:cNvSpPr/>
            <p:nvPr/>
          </p:nvSpPr>
          <p:spPr>
            <a:xfrm>
              <a:off x="4565399" y="4302217"/>
              <a:ext cx="428625" cy="7153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689F6B65-C710-8181-93D5-1AD58541B0A0}"/>
                </a:ext>
              </a:extLst>
            </p:cNvPr>
            <p:cNvSpPr/>
            <p:nvPr/>
          </p:nvSpPr>
          <p:spPr>
            <a:xfrm>
              <a:off x="3907161" y="4408300"/>
              <a:ext cx="428625" cy="608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5F8B239E-04DC-7894-580B-C0144D78C494}"/>
                </a:ext>
              </a:extLst>
            </p:cNvPr>
            <p:cNvSpPr/>
            <p:nvPr/>
          </p:nvSpPr>
          <p:spPr>
            <a:xfrm>
              <a:off x="3907161" y="4347470"/>
              <a:ext cx="428625" cy="6082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92DF872C-C928-86E6-D08D-B994E6548FD3}"/>
                </a:ext>
              </a:extLst>
            </p:cNvPr>
            <p:cNvSpPr txBox="1"/>
            <p:nvPr/>
          </p:nvSpPr>
          <p:spPr>
            <a:xfrm>
              <a:off x="2361758" y="2198971"/>
              <a:ext cx="1256084" cy="307777"/>
            </a:xfrm>
            <a:prstGeom prst="rect">
              <a:avLst/>
            </a:prstGeom>
            <a:noFill/>
          </p:spPr>
          <p:txBody>
            <a:bodyPr wrap="square" rtlCol="0">
              <a:spAutoFit/>
            </a:bodyPr>
            <a:lstStyle/>
            <a:p>
              <a:r>
                <a:rPr lang="es-MX" sz="1400">
                  <a:solidFill>
                    <a:schemeClr val="bg1"/>
                  </a:solidFill>
                  <a:latin typeface="Gotham Medium" panose="02000604030000020004" pitchFamily="2" charset="0"/>
                </a:rPr>
                <a:t>$1,000,000</a:t>
              </a:r>
            </a:p>
          </p:txBody>
        </p:sp>
        <p:sp>
          <p:nvSpPr>
            <p:cNvPr id="92" name="TextBox 91">
              <a:extLst>
                <a:ext uri="{FF2B5EF4-FFF2-40B4-BE49-F238E27FC236}">
                  <a16:creationId xmlns:a16="http://schemas.microsoft.com/office/drawing/2014/main" id="{1A4AE5CA-D23C-9CAB-4014-DA71C93B8139}"/>
                </a:ext>
              </a:extLst>
            </p:cNvPr>
            <p:cNvSpPr txBox="1"/>
            <p:nvPr/>
          </p:nvSpPr>
          <p:spPr>
            <a:xfrm>
              <a:off x="3907161" y="4502012"/>
              <a:ext cx="428626"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30</a:t>
              </a:r>
            </a:p>
          </p:txBody>
        </p:sp>
        <p:sp>
          <p:nvSpPr>
            <p:cNvPr id="93" name="TextBox 92">
              <a:extLst>
                <a:ext uri="{FF2B5EF4-FFF2-40B4-BE49-F238E27FC236}">
                  <a16:creationId xmlns:a16="http://schemas.microsoft.com/office/drawing/2014/main" id="{273D9121-8893-69F9-7DCE-771245A7B622}"/>
                </a:ext>
              </a:extLst>
            </p:cNvPr>
            <p:cNvSpPr txBox="1"/>
            <p:nvPr/>
          </p:nvSpPr>
          <p:spPr>
            <a:xfrm>
              <a:off x="4565398" y="4502012"/>
              <a:ext cx="428626"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35</a:t>
              </a:r>
            </a:p>
          </p:txBody>
        </p:sp>
        <p:sp>
          <p:nvSpPr>
            <p:cNvPr id="94" name="TextBox 93">
              <a:extLst>
                <a:ext uri="{FF2B5EF4-FFF2-40B4-BE49-F238E27FC236}">
                  <a16:creationId xmlns:a16="http://schemas.microsoft.com/office/drawing/2014/main" id="{BF4DB648-7F80-C53C-A85D-FAB2CA7A4B1E}"/>
                </a:ext>
              </a:extLst>
            </p:cNvPr>
            <p:cNvSpPr txBox="1"/>
            <p:nvPr/>
          </p:nvSpPr>
          <p:spPr>
            <a:xfrm>
              <a:off x="5198726"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40</a:t>
              </a:r>
            </a:p>
          </p:txBody>
        </p:sp>
        <p:sp>
          <p:nvSpPr>
            <p:cNvPr id="95" name="TextBox 94">
              <a:extLst>
                <a:ext uri="{FF2B5EF4-FFF2-40B4-BE49-F238E27FC236}">
                  <a16:creationId xmlns:a16="http://schemas.microsoft.com/office/drawing/2014/main" id="{3631EEFC-6EA8-7A9B-F793-03A58C20FA72}"/>
                </a:ext>
              </a:extLst>
            </p:cNvPr>
            <p:cNvSpPr txBox="1"/>
            <p:nvPr/>
          </p:nvSpPr>
          <p:spPr>
            <a:xfrm>
              <a:off x="5830119"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45</a:t>
              </a:r>
            </a:p>
          </p:txBody>
        </p:sp>
        <p:sp>
          <p:nvSpPr>
            <p:cNvPr id="96" name="TextBox 95">
              <a:extLst>
                <a:ext uri="{FF2B5EF4-FFF2-40B4-BE49-F238E27FC236}">
                  <a16:creationId xmlns:a16="http://schemas.microsoft.com/office/drawing/2014/main" id="{FBD2A312-D174-5A74-B7A4-FD20264E9BB5}"/>
                </a:ext>
              </a:extLst>
            </p:cNvPr>
            <p:cNvSpPr txBox="1"/>
            <p:nvPr/>
          </p:nvSpPr>
          <p:spPr>
            <a:xfrm>
              <a:off x="6516647"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50</a:t>
              </a:r>
            </a:p>
          </p:txBody>
        </p:sp>
        <p:sp>
          <p:nvSpPr>
            <p:cNvPr id="97" name="TextBox 96">
              <a:extLst>
                <a:ext uri="{FF2B5EF4-FFF2-40B4-BE49-F238E27FC236}">
                  <a16:creationId xmlns:a16="http://schemas.microsoft.com/office/drawing/2014/main" id="{13FD986B-0E06-8A0F-C8F0-84A86A8BECFE}"/>
                </a:ext>
              </a:extLst>
            </p:cNvPr>
            <p:cNvSpPr txBox="1"/>
            <p:nvPr/>
          </p:nvSpPr>
          <p:spPr>
            <a:xfrm>
              <a:off x="7167522"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55</a:t>
              </a:r>
            </a:p>
          </p:txBody>
        </p:sp>
        <p:sp>
          <p:nvSpPr>
            <p:cNvPr id="98" name="TextBox 97">
              <a:extLst>
                <a:ext uri="{FF2B5EF4-FFF2-40B4-BE49-F238E27FC236}">
                  <a16:creationId xmlns:a16="http://schemas.microsoft.com/office/drawing/2014/main" id="{BD99440C-7DF4-87C7-BA38-207C3F3EA998}"/>
                </a:ext>
              </a:extLst>
            </p:cNvPr>
            <p:cNvSpPr txBox="1"/>
            <p:nvPr/>
          </p:nvSpPr>
          <p:spPr>
            <a:xfrm>
              <a:off x="7853322"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60</a:t>
              </a:r>
            </a:p>
          </p:txBody>
        </p:sp>
        <p:sp>
          <p:nvSpPr>
            <p:cNvPr id="99" name="TextBox 98">
              <a:extLst>
                <a:ext uri="{FF2B5EF4-FFF2-40B4-BE49-F238E27FC236}">
                  <a16:creationId xmlns:a16="http://schemas.microsoft.com/office/drawing/2014/main" id="{71AEC2B7-C8CC-ABFE-8378-F8356F702A59}"/>
                </a:ext>
              </a:extLst>
            </p:cNvPr>
            <p:cNvSpPr txBox="1"/>
            <p:nvPr/>
          </p:nvSpPr>
          <p:spPr>
            <a:xfrm>
              <a:off x="8507746" y="4509446"/>
              <a:ext cx="523839" cy="307777"/>
            </a:xfrm>
            <a:prstGeom prst="rect">
              <a:avLst/>
            </a:prstGeom>
            <a:noFill/>
          </p:spPr>
          <p:txBody>
            <a:bodyPr wrap="square" rtlCol="0">
              <a:spAutoFit/>
            </a:bodyPr>
            <a:lstStyle/>
            <a:p>
              <a:pPr algn="ctr"/>
              <a:r>
                <a:rPr lang="es-MX" sz="1400">
                  <a:solidFill>
                    <a:schemeClr val="bg1"/>
                  </a:solidFill>
                  <a:latin typeface="Gotham Medium" panose="02000604030000020004" pitchFamily="2" charset="0"/>
                </a:rPr>
                <a:t>65</a:t>
              </a:r>
            </a:p>
          </p:txBody>
        </p:sp>
        <p:sp>
          <p:nvSpPr>
            <p:cNvPr id="100" name="Rectangle 99">
              <a:extLst>
                <a:ext uri="{FF2B5EF4-FFF2-40B4-BE49-F238E27FC236}">
                  <a16:creationId xmlns:a16="http://schemas.microsoft.com/office/drawing/2014/main" id="{93082209-06E9-9D02-E2EE-3C794FAB2477}"/>
                </a:ext>
              </a:extLst>
            </p:cNvPr>
            <p:cNvSpPr/>
            <p:nvPr/>
          </p:nvSpPr>
          <p:spPr>
            <a:xfrm>
              <a:off x="6441819" y="5085434"/>
              <a:ext cx="313638" cy="30777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78A80BD8-2FB9-4F55-7434-D31EAC197EFF}"/>
                </a:ext>
              </a:extLst>
            </p:cNvPr>
            <p:cNvSpPr txBox="1"/>
            <p:nvPr/>
          </p:nvSpPr>
          <p:spPr>
            <a:xfrm>
              <a:off x="3688802" y="5085435"/>
              <a:ext cx="2990440" cy="523220"/>
            </a:xfrm>
            <a:prstGeom prst="rect">
              <a:avLst/>
            </a:prstGeom>
            <a:noFill/>
          </p:spPr>
          <p:txBody>
            <a:bodyPr wrap="square" rtlCol="0">
              <a:spAutoFit/>
            </a:bodyPr>
            <a:lstStyle/>
            <a:p>
              <a:r>
                <a:rPr lang="es-MX" sz="1400" b="1" dirty="0">
                  <a:solidFill>
                    <a:schemeClr val="bg1"/>
                  </a:solidFill>
                  <a:latin typeface="Arial" panose="020B0604020202020204" pitchFamily="34" charset="0"/>
                  <a:cs typeface="Arial" panose="020B0604020202020204" pitchFamily="34" charset="0"/>
                </a:rPr>
                <a:t>$100/contribución de </a:t>
              </a:r>
              <a:br>
                <a:rPr lang="es-MX" sz="1400" b="1" dirty="0">
                  <a:solidFill>
                    <a:schemeClr val="bg1"/>
                  </a:solidFill>
                  <a:latin typeface="Arial" panose="020B0604020202020204" pitchFamily="34" charset="0"/>
                  <a:cs typeface="Arial" panose="020B0604020202020204" pitchFamily="34" charset="0"/>
                </a:rPr>
              </a:br>
              <a:r>
                <a:rPr lang="es-MX" sz="1400" b="1" dirty="0">
                  <a:solidFill>
                    <a:schemeClr val="bg1"/>
                  </a:solidFill>
                  <a:latin typeface="Arial" panose="020B0604020202020204" pitchFamily="34" charset="0"/>
                  <a:cs typeface="Arial" panose="020B0604020202020204" pitchFamily="34" charset="0"/>
                </a:rPr>
                <a:t>cheque de pago</a:t>
              </a:r>
            </a:p>
          </p:txBody>
        </p:sp>
        <p:sp>
          <p:nvSpPr>
            <p:cNvPr id="102" name="Rectangle 101">
              <a:extLst>
                <a:ext uri="{FF2B5EF4-FFF2-40B4-BE49-F238E27FC236}">
                  <a16:creationId xmlns:a16="http://schemas.microsoft.com/office/drawing/2014/main" id="{0D477C24-34CE-257D-75F7-F4AA322C7F80}"/>
                </a:ext>
              </a:extLst>
            </p:cNvPr>
            <p:cNvSpPr/>
            <p:nvPr/>
          </p:nvSpPr>
          <p:spPr>
            <a:xfrm>
              <a:off x="3304204" y="5085435"/>
              <a:ext cx="313638" cy="307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5A46B8C0-CDDB-DB02-CE21-37E16D230741}"/>
                </a:ext>
              </a:extLst>
            </p:cNvPr>
            <p:cNvCxnSpPr>
              <a:cxnSpLocks/>
            </p:cNvCxnSpPr>
            <p:nvPr/>
          </p:nvCxnSpPr>
          <p:spPr>
            <a:xfrm flipH="1">
              <a:off x="3617843" y="4469129"/>
              <a:ext cx="552615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A8BB821-5241-4966-4365-8D8CCFFB43F2}"/>
                </a:ext>
              </a:extLst>
            </p:cNvPr>
            <p:cNvSpPr txBox="1"/>
            <p:nvPr/>
          </p:nvSpPr>
          <p:spPr>
            <a:xfrm>
              <a:off x="6829568" y="5085435"/>
              <a:ext cx="2990440" cy="523220"/>
            </a:xfrm>
            <a:prstGeom prst="rect">
              <a:avLst/>
            </a:prstGeom>
            <a:noFill/>
          </p:spPr>
          <p:txBody>
            <a:bodyPr wrap="square" rtlCol="0">
              <a:spAutoFit/>
            </a:bodyPr>
            <a:lstStyle/>
            <a:p>
              <a:r>
                <a:rPr lang="es-MX" sz="1400" b="1" dirty="0">
                  <a:solidFill>
                    <a:schemeClr val="bg1"/>
                  </a:solidFill>
                  <a:latin typeface="Arial" panose="020B0604020202020204" pitchFamily="34" charset="0"/>
                  <a:cs typeface="Arial" panose="020B0604020202020204" pitchFamily="34" charset="0"/>
                </a:rPr>
                <a:t>$25/aumento anual de </a:t>
              </a:r>
              <a:br>
                <a:rPr lang="es-MX" sz="1400" b="1" dirty="0">
                  <a:solidFill>
                    <a:schemeClr val="bg1"/>
                  </a:solidFill>
                  <a:latin typeface="Arial" panose="020B0604020202020204" pitchFamily="34" charset="0"/>
                  <a:cs typeface="Arial" panose="020B0604020202020204" pitchFamily="34" charset="0"/>
                </a:rPr>
              </a:br>
              <a:r>
                <a:rPr lang="es-MX" sz="1400" b="1" dirty="0">
                  <a:solidFill>
                    <a:schemeClr val="bg1"/>
                  </a:solidFill>
                  <a:latin typeface="Arial" panose="020B0604020202020204" pitchFamily="34" charset="0"/>
                  <a:cs typeface="Arial" panose="020B0604020202020204" pitchFamily="34" charset="0"/>
                </a:rPr>
                <a:t>cheque de pago </a:t>
              </a:r>
            </a:p>
          </p:txBody>
        </p:sp>
        <p:sp>
          <p:nvSpPr>
            <p:cNvPr id="2" name="TextBox 1">
              <a:extLst>
                <a:ext uri="{FF2B5EF4-FFF2-40B4-BE49-F238E27FC236}">
                  <a16:creationId xmlns:a16="http://schemas.microsoft.com/office/drawing/2014/main" id="{9C942D27-3A74-075F-E170-5E80EB801201}"/>
                </a:ext>
              </a:extLst>
            </p:cNvPr>
            <p:cNvSpPr txBox="1"/>
            <p:nvPr/>
          </p:nvSpPr>
          <p:spPr>
            <a:xfrm>
              <a:off x="2361758" y="3906239"/>
              <a:ext cx="1256084" cy="523220"/>
            </a:xfrm>
            <a:prstGeom prst="rect">
              <a:avLst/>
            </a:prstGeom>
            <a:noFill/>
          </p:spPr>
          <p:txBody>
            <a:bodyPr wrap="square" rtlCol="0">
              <a:spAutoFit/>
            </a:bodyPr>
            <a:lstStyle/>
            <a:p>
              <a:r>
                <a:rPr lang="es-MX" sz="1400">
                  <a:solidFill>
                    <a:schemeClr val="bg1"/>
                  </a:solidFill>
                  <a:latin typeface="Gotham Medium" panose="02000604030000020004" pitchFamily="2" charset="0"/>
                </a:rPr>
                <a:t>$200,000 en saldo</a:t>
              </a:r>
            </a:p>
          </p:txBody>
        </p:sp>
        <p:sp>
          <p:nvSpPr>
            <p:cNvPr id="3" name="TextBox 2">
              <a:extLst>
                <a:ext uri="{FF2B5EF4-FFF2-40B4-BE49-F238E27FC236}">
                  <a16:creationId xmlns:a16="http://schemas.microsoft.com/office/drawing/2014/main" id="{DF333200-928C-03BE-CFAD-F077329621DF}"/>
                </a:ext>
              </a:extLst>
            </p:cNvPr>
            <p:cNvSpPr txBox="1"/>
            <p:nvPr/>
          </p:nvSpPr>
          <p:spPr>
            <a:xfrm>
              <a:off x="2361758" y="3503284"/>
              <a:ext cx="1256084" cy="307777"/>
            </a:xfrm>
            <a:prstGeom prst="rect">
              <a:avLst/>
            </a:prstGeom>
            <a:noFill/>
          </p:spPr>
          <p:txBody>
            <a:bodyPr wrap="square" rtlCol="0">
              <a:spAutoFit/>
            </a:bodyPr>
            <a:lstStyle/>
            <a:p>
              <a:r>
                <a:rPr lang="es-MX" sz="1400">
                  <a:solidFill>
                    <a:schemeClr val="bg1"/>
                  </a:solidFill>
                  <a:latin typeface="Gotham Medium" panose="02000604030000020004" pitchFamily="2" charset="0"/>
                </a:rPr>
                <a:t>$400,000</a:t>
              </a:r>
            </a:p>
          </p:txBody>
        </p:sp>
        <p:sp>
          <p:nvSpPr>
            <p:cNvPr id="4" name="TextBox 3">
              <a:extLst>
                <a:ext uri="{FF2B5EF4-FFF2-40B4-BE49-F238E27FC236}">
                  <a16:creationId xmlns:a16="http://schemas.microsoft.com/office/drawing/2014/main" id="{86479148-6E07-C45D-FD30-A53E98F4CD06}"/>
                </a:ext>
              </a:extLst>
            </p:cNvPr>
            <p:cNvSpPr txBox="1"/>
            <p:nvPr/>
          </p:nvSpPr>
          <p:spPr>
            <a:xfrm>
              <a:off x="2361758" y="3084830"/>
              <a:ext cx="1256084" cy="307777"/>
            </a:xfrm>
            <a:prstGeom prst="rect">
              <a:avLst/>
            </a:prstGeom>
            <a:noFill/>
          </p:spPr>
          <p:txBody>
            <a:bodyPr wrap="square" rtlCol="0">
              <a:spAutoFit/>
            </a:bodyPr>
            <a:lstStyle/>
            <a:p>
              <a:r>
                <a:rPr lang="es-MX" sz="1400">
                  <a:solidFill>
                    <a:schemeClr val="bg1"/>
                  </a:solidFill>
                  <a:latin typeface="Gotham Medium" panose="02000604030000020004" pitchFamily="2" charset="0"/>
                </a:rPr>
                <a:t>$600,000</a:t>
              </a:r>
            </a:p>
          </p:txBody>
        </p:sp>
        <p:sp>
          <p:nvSpPr>
            <p:cNvPr id="5" name="TextBox 4">
              <a:extLst>
                <a:ext uri="{FF2B5EF4-FFF2-40B4-BE49-F238E27FC236}">
                  <a16:creationId xmlns:a16="http://schemas.microsoft.com/office/drawing/2014/main" id="{2D243B70-926C-9991-B38A-E28E7BF62C4B}"/>
                </a:ext>
              </a:extLst>
            </p:cNvPr>
            <p:cNvSpPr txBox="1"/>
            <p:nvPr/>
          </p:nvSpPr>
          <p:spPr>
            <a:xfrm>
              <a:off x="2361758" y="2635380"/>
              <a:ext cx="1256084" cy="307777"/>
            </a:xfrm>
            <a:prstGeom prst="rect">
              <a:avLst/>
            </a:prstGeom>
            <a:noFill/>
          </p:spPr>
          <p:txBody>
            <a:bodyPr wrap="square" rtlCol="0">
              <a:spAutoFit/>
            </a:bodyPr>
            <a:lstStyle/>
            <a:p>
              <a:r>
                <a:rPr lang="es-MX" sz="1400">
                  <a:solidFill>
                    <a:schemeClr val="bg1"/>
                  </a:solidFill>
                  <a:latin typeface="Gotham Medium" panose="02000604030000020004" pitchFamily="2" charset="0"/>
                </a:rPr>
                <a:t>$800,000</a:t>
              </a:r>
            </a:p>
          </p:txBody>
        </p:sp>
      </p:grpSp>
    </p:spTree>
    <p:extLst>
      <p:ext uri="{BB962C8B-B14F-4D97-AF65-F5344CB8AC3E}">
        <p14:creationId xmlns:p14="http://schemas.microsoft.com/office/powerpoint/2010/main" val="3059994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 hidden="1">
            <a:extLst>
              <a:ext uri="{FF2B5EF4-FFF2-40B4-BE49-F238E27FC236}">
                <a16:creationId xmlns:a16="http://schemas.microsoft.com/office/drawing/2014/main" id="{E8A39FA8-A879-6648-B972-A7380DC6DE8F}"/>
              </a:ext>
            </a:extLst>
          </p:cNvPr>
          <p:cNvSpPr>
            <a:spLocks noGrp="1"/>
          </p:cNvSpPr>
          <p:nvPr>
            <p:ph type="title"/>
          </p:nvPr>
        </p:nvSpPr>
        <p:spPr/>
        <p:txBody>
          <a:bodyPr/>
          <a:lstStyle/>
          <a:p>
            <a:r>
              <a:rPr lang="en-US"/>
              <a:t>5B Myth</a:t>
            </a:r>
            <a:r>
              <a:rPr lang="en-US" baseline="0"/>
              <a:t> and Reality</a:t>
            </a:r>
            <a:endParaRPr lang="en-US"/>
          </a:p>
        </p:txBody>
      </p:sp>
      <p:sp>
        <p:nvSpPr>
          <p:cNvPr id="6" name="Content Placeholder 5">
            <a:extLst>
              <a:ext uri="{FF2B5EF4-FFF2-40B4-BE49-F238E27FC236}">
                <a16:creationId xmlns:a16="http://schemas.microsoft.com/office/drawing/2014/main" id="{29A343D8-FA32-921D-E704-DEF963C591B6}"/>
              </a:ext>
            </a:extLst>
          </p:cNvPr>
          <p:cNvSpPr>
            <a:spLocks noGrp="1"/>
          </p:cNvSpPr>
          <p:nvPr>
            <p:ph idx="1"/>
          </p:nvPr>
        </p:nvSpPr>
        <p:spPr>
          <a:xfrm>
            <a:off x="1492451" y="1273531"/>
            <a:ext cx="9199178" cy="348006"/>
          </a:xfrm>
        </p:spPr>
        <p:txBody>
          <a:bodyPr>
            <a:normAutofit lnSpcReduction="10000"/>
          </a:bodyPr>
          <a:lstStyle/>
          <a:p>
            <a:pPr marL="0" indent="0" algn="ctr">
              <a:buNone/>
            </a:pPr>
            <a:r>
              <a:rPr lang="es-MX"/>
              <a:t>Divide tu presupuesto para atender tus necesidades, deseos y ahorros.</a:t>
            </a:r>
          </a:p>
        </p:txBody>
      </p:sp>
      <p:sp>
        <p:nvSpPr>
          <p:cNvPr id="7" name="Title 28">
            <a:extLst>
              <a:ext uri="{FF2B5EF4-FFF2-40B4-BE49-F238E27FC236}">
                <a16:creationId xmlns:a16="http://schemas.microsoft.com/office/drawing/2014/main" id="{6568D97C-F326-796C-939F-5878DB2940F1}"/>
              </a:ext>
            </a:extLst>
          </p:cNvPr>
          <p:cNvSpPr txBox="1">
            <a:spLocks/>
          </p:cNvSpPr>
          <p:nvPr/>
        </p:nvSpPr>
        <p:spPr>
          <a:xfrm>
            <a:off x="1492451" y="391786"/>
            <a:ext cx="9199178"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r>
              <a:rPr lang="es-MX" sz="4800"/>
              <a:t>La regla 50/30/20</a:t>
            </a:r>
          </a:p>
        </p:txBody>
      </p:sp>
      <p:graphicFrame>
        <p:nvGraphicFramePr>
          <p:cNvPr id="8" name="Chart 7">
            <a:extLst>
              <a:ext uri="{FF2B5EF4-FFF2-40B4-BE49-F238E27FC236}">
                <a16:creationId xmlns:a16="http://schemas.microsoft.com/office/drawing/2014/main" id="{07285F76-81B2-7582-A0F4-FF7967F289EA}"/>
              </a:ext>
            </a:extLst>
          </p:cNvPr>
          <p:cNvGraphicFramePr/>
          <p:nvPr>
            <p:extLst>
              <p:ext uri="{D42A27DB-BD31-4B8C-83A1-F6EECF244321}">
                <p14:modId xmlns:p14="http://schemas.microsoft.com/office/powerpoint/2010/main" val="2303813899"/>
              </p:ext>
            </p:extLst>
          </p:nvPr>
        </p:nvGraphicFramePr>
        <p:xfrm>
          <a:off x="2702183" y="1706880"/>
          <a:ext cx="6758432" cy="4516797"/>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1">
            <a:extLst>
              <a:ext uri="{FF2B5EF4-FFF2-40B4-BE49-F238E27FC236}">
                <a16:creationId xmlns:a16="http://schemas.microsoft.com/office/drawing/2014/main" id="{A3E01025-7A55-4207-D6E9-D7C7DE6C21EE}"/>
              </a:ext>
            </a:extLst>
          </p:cNvPr>
          <p:cNvSpPr txBox="1">
            <a:spLocks/>
          </p:cNvSpPr>
          <p:nvPr/>
        </p:nvSpPr>
        <p:spPr>
          <a:xfrm>
            <a:off x="2267685" y="2071968"/>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chemeClr val="accent2">
                    <a:lumMod val="75000"/>
                  </a:schemeClr>
                </a:solidFill>
              </a:rPr>
              <a:t>20%</a:t>
            </a:r>
          </a:p>
        </p:txBody>
      </p:sp>
      <p:sp>
        <p:nvSpPr>
          <p:cNvPr id="10" name="Content Placeholder 5">
            <a:extLst>
              <a:ext uri="{FF2B5EF4-FFF2-40B4-BE49-F238E27FC236}">
                <a16:creationId xmlns:a16="http://schemas.microsoft.com/office/drawing/2014/main" id="{9574EA2E-8030-5A24-4B24-E3BA183E9906}"/>
              </a:ext>
            </a:extLst>
          </p:cNvPr>
          <p:cNvSpPr txBox="1">
            <a:spLocks/>
          </p:cNvSpPr>
          <p:nvPr/>
        </p:nvSpPr>
        <p:spPr>
          <a:xfrm>
            <a:off x="2267683" y="2644208"/>
            <a:ext cx="1619706" cy="1189091"/>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t>Ahorros</a:t>
            </a:r>
            <a:br>
              <a:rPr lang="es-MX" sz="1400" b="1"/>
            </a:br>
            <a:r>
              <a:rPr lang="es-MX" sz="1400" b="1"/>
              <a:t>ejemplos:</a:t>
            </a:r>
            <a:br>
              <a:rPr lang="es-MX" sz="1400"/>
            </a:br>
            <a:r>
              <a:rPr lang="es-MX" sz="1400"/>
              <a:t>Fondo de emergencia</a:t>
            </a:r>
            <a:br>
              <a:rPr lang="es-MX" sz="1400"/>
            </a:br>
            <a:r>
              <a:rPr lang="es-MX" sz="1400"/>
              <a:t>Retiro</a:t>
            </a:r>
          </a:p>
        </p:txBody>
      </p:sp>
      <p:sp>
        <p:nvSpPr>
          <p:cNvPr id="11" name="Title 11">
            <a:extLst>
              <a:ext uri="{FF2B5EF4-FFF2-40B4-BE49-F238E27FC236}">
                <a16:creationId xmlns:a16="http://schemas.microsoft.com/office/drawing/2014/main" id="{4D5EF5CD-1DDD-649B-E064-68FA3D1424DD}"/>
              </a:ext>
            </a:extLst>
          </p:cNvPr>
          <p:cNvSpPr txBox="1">
            <a:spLocks/>
          </p:cNvSpPr>
          <p:nvPr/>
        </p:nvSpPr>
        <p:spPr>
          <a:xfrm>
            <a:off x="2267685" y="4016593"/>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a:solidFill>
                  <a:schemeClr val="tx2"/>
                </a:solidFill>
              </a:rPr>
              <a:t>30%</a:t>
            </a:r>
          </a:p>
        </p:txBody>
      </p:sp>
      <p:sp>
        <p:nvSpPr>
          <p:cNvPr id="12" name="Content Placeholder 5">
            <a:extLst>
              <a:ext uri="{FF2B5EF4-FFF2-40B4-BE49-F238E27FC236}">
                <a16:creationId xmlns:a16="http://schemas.microsoft.com/office/drawing/2014/main" id="{5F35EA55-E1C8-62CD-8017-8406239790F3}"/>
              </a:ext>
            </a:extLst>
          </p:cNvPr>
          <p:cNvSpPr txBox="1">
            <a:spLocks/>
          </p:cNvSpPr>
          <p:nvPr/>
        </p:nvSpPr>
        <p:spPr>
          <a:xfrm>
            <a:off x="2267683" y="4588834"/>
            <a:ext cx="1619706" cy="1230076"/>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a:t>Deseos</a:t>
            </a:r>
            <a:br>
              <a:rPr lang="es-MX" sz="1400" b="1"/>
            </a:br>
            <a:r>
              <a:rPr lang="es-MX" sz="1400" b="1"/>
              <a:t>ejemplos:</a:t>
            </a:r>
            <a:br>
              <a:rPr lang="es-MX" sz="1400"/>
            </a:br>
            <a:r>
              <a:rPr lang="es-MX" sz="1400"/>
              <a:t>Entretenimiento</a:t>
            </a:r>
            <a:br>
              <a:rPr lang="es-MX" sz="1400"/>
            </a:br>
            <a:r>
              <a:rPr lang="es-MX" sz="1400"/>
              <a:t>Vacaciones</a:t>
            </a:r>
          </a:p>
        </p:txBody>
      </p:sp>
      <p:sp>
        <p:nvSpPr>
          <p:cNvPr id="13" name="Title 11">
            <a:extLst>
              <a:ext uri="{FF2B5EF4-FFF2-40B4-BE49-F238E27FC236}">
                <a16:creationId xmlns:a16="http://schemas.microsoft.com/office/drawing/2014/main" id="{8E8A1253-F0FA-CB04-E89D-F473E646B1FF}"/>
              </a:ext>
            </a:extLst>
          </p:cNvPr>
          <p:cNvSpPr txBox="1">
            <a:spLocks/>
          </p:cNvSpPr>
          <p:nvPr/>
        </p:nvSpPr>
        <p:spPr>
          <a:xfrm>
            <a:off x="8483713" y="3261059"/>
            <a:ext cx="1590504" cy="610205"/>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600" dirty="0">
                <a:solidFill>
                  <a:schemeClr val="tx1"/>
                </a:solidFill>
              </a:rPr>
              <a:t>50%</a:t>
            </a:r>
          </a:p>
        </p:txBody>
      </p:sp>
      <p:sp>
        <p:nvSpPr>
          <p:cNvPr id="14" name="Content Placeholder 5">
            <a:extLst>
              <a:ext uri="{FF2B5EF4-FFF2-40B4-BE49-F238E27FC236}">
                <a16:creationId xmlns:a16="http://schemas.microsoft.com/office/drawing/2014/main" id="{D436A165-1A5B-661E-900F-C4D64B656348}"/>
              </a:ext>
            </a:extLst>
          </p:cNvPr>
          <p:cNvSpPr txBox="1">
            <a:spLocks/>
          </p:cNvSpPr>
          <p:nvPr/>
        </p:nvSpPr>
        <p:spPr>
          <a:xfrm>
            <a:off x="8453731" y="3833299"/>
            <a:ext cx="1619706" cy="1230075"/>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b="1" dirty="0"/>
              <a:t>Necesidades</a:t>
            </a:r>
            <a:br>
              <a:rPr lang="es-MX" sz="1400" b="1" dirty="0"/>
            </a:br>
            <a:r>
              <a:rPr lang="es-MX" sz="1400" b="1" dirty="0"/>
              <a:t>ejemplos:</a:t>
            </a:r>
            <a:br>
              <a:rPr lang="es-MX" sz="1400" dirty="0"/>
            </a:br>
            <a:r>
              <a:rPr lang="es-MX" sz="1400" dirty="0"/>
              <a:t>Vivienda</a:t>
            </a:r>
            <a:br>
              <a:rPr lang="es-MX" sz="1400" dirty="0"/>
            </a:br>
            <a:r>
              <a:rPr lang="es-MX" sz="1400" dirty="0"/>
              <a:t>Alimentos</a:t>
            </a:r>
          </a:p>
        </p:txBody>
      </p:sp>
    </p:spTree>
    <p:extLst>
      <p:ext uri="{BB962C8B-B14F-4D97-AF65-F5344CB8AC3E}">
        <p14:creationId xmlns:p14="http://schemas.microsoft.com/office/powerpoint/2010/main" val="3113046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3D770-5796-8469-3B00-A107ED8A3E08}"/>
              </a:ext>
            </a:extLst>
          </p:cNvPr>
          <p:cNvSpPr txBox="1"/>
          <p:nvPr/>
        </p:nvSpPr>
        <p:spPr>
          <a:xfrm>
            <a:off x="6114011" y="1875734"/>
            <a:ext cx="5419520" cy="276999"/>
          </a:xfrm>
          <a:prstGeom prst="rect">
            <a:avLst/>
          </a:prstGeom>
          <a:noFill/>
          <a:ln>
            <a:noFill/>
          </a:ln>
        </p:spPr>
        <p:txBody>
          <a:bodyPr wrap="square" lIns="0" tIns="0" rIns="0" bIns="0" rtlCol="0" anchor="t" anchorCtr="0">
            <a:spAutoFit/>
          </a:bodyPr>
          <a:lstStyle/>
          <a:p>
            <a:r>
              <a:rPr lang="es-MX" b="1">
                <a:solidFill>
                  <a:srgbClr val="6ECFB2"/>
                </a:solidFill>
                <a:latin typeface="Arial" charset="0"/>
                <a:ea typeface="Arial" charset="0"/>
                <a:cs typeface="Arial" charset="0"/>
                <a:sym typeface="Calibri"/>
              </a:rPr>
              <a:t>Usa My Interactive Retirement Planner</a:t>
            </a:r>
            <a:r>
              <a:rPr lang="es-MX" b="1" baseline="30000">
                <a:solidFill>
                  <a:srgbClr val="6ECFB2"/>
                </a:solidFill>
                <a:latin typeface="Arial" charset="0"/>
                <a:ea typeface="Arial" charset="0"/>
                <a:cs typeface="Arial" charset="0"/>
                <a:sym typeface="Calibri"/>
              </a:rPr>
              <a:t>SM</a:t>
            </a:r>
          </a:p>
        </p:txBody>
      </p:sp>
      <p:sp>
        <p:nvSpPr>
          <p:cNvPr id="5" name="TextBox 4">
            <a:extLst>
              <a:ext uri="{FF2B5EF4-FFF2-40B4-BE49-F238E27FC236}">
                <a16:creationId xmlns:a16="http://schemas.microsoft.com/office/drawing/2014/main" id="{73DAE9D5-1625-44FF-9839-4BCC77EBECDF}"/>
              </a:ext>
            </a:extLst>
          </p:cNvPr>
          <p:cNvSpPr txBox="1"/>
          <p:nvPr/>
        </p:nvSpPr>
        <p:spPr>
          <a:xfrm>
            <a:off x="6114011" y="2886651"/>
            <a:ext cx="5208101" cy="276999"/>
          </a:xfrm>
          <a:prstGeom prst="rect">
            <a:avLst/>
          </a:prstGeom>
          <a:noFill/>
          <a:ln>
            <a:noFill/>
          </a:ln>
        </p:spPr>
        <p:txBody>
          <a:bodyPr wrap="square" lIns="0" tIns="0" rIns="0" bIns="0" rtlCol="0" anchor="t" anchorCtr="0">
            <a:spAutoFit/>
          </a:bodyPr>
          <a:lstStyle/>
          <a:p>
            <a:r>
              <a:rPr lang="es-MX" b="1" dirty="0">
                <a:solidFill>
                  <a:srgbClr val="6ECFB2"/>
                </a:solidFill>
                <a:latin typeface="Arial" panose="020B0604020202020204" pitchFamily="34" charset="0"/>
                <a:cs typeface="Arial" panose="020B0604020202020204" pitchFamily="34" charset="0"/>
              </a:rPr>
              <a:t>Usa My Health Care Estimator</a:t>
            </a:r>
            <a:r>
              <a:rPr lang="es-MX" b="1" baseline="30000" dirty="0">
                <a:solidFill>
                  <a:srgbClr val="6ECFB2"/>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D8DE49A0-F712-E113-2695-3FD34DA53064}"/>
              </a:ext>
            </a:extLst>
          </p:cNvPr>
          <p:cNvSpPr txBox="1"/>
          <p:nvPr/>
        </p:nvSpPr>
        <p:spPr>
          <a:xfrm>
            <a:off x="6114011" y="4872026"/>
            <a:ext cx="5545995" cy="553998"/>
          </a:xfrm>
          <a:prstGeom prst="rect">
            <a:avLst/>
          </a:prstGeom>
          <a:noFill/>
          <a:ln>
            <a:noFill/>
          </a:ln>
        </p:spPr>
        <p:txBody>
          <a:bodyPr wrap="square" lIns="0" tIns="0" rIns="0" bIns="0" rtlCol="0" anchor="t" anchorCtr="0">
            <a:spAutoFit/>
          </a:bodyPr>
          <a:lstStyle/>
          <a:p>
            <a:pPr marL="0" lvl="2" indent="-336550">
              <a:spcAft>
                <a:spcPts val="1800"/>
              </a:spcAft>
              <a:buClr>
                <a:srgbClr val="DEA515"/>
              </a:buClr>
              <a:buSzPct val="101851"/>
            </a:pPr>
            <a:r>
              <a:rPr lang="es-MX" b="1" dirty="0">
                <a:solidFill>
                  <a:srgbClr val="6ECFB2"/>
                </a:solidFill>
                <a:latin typeface="Arial" charset="0"/>
                <a:ea typeface="Arial" charset="0"/>
                <a:cs typeface="Arial" charset="0"/>
                <a:sym typeface="Calibri"/>
              </a:rPr>
              <a:t>Regístrate para el seminario virtual avanzado “Las mujeres y el retiro” en </a:t>
            </a:r>
            <a:r>
              <a:rPr lang="es-MX" b="1" u="sng" dirty="0">
                <a:solidFill>
                  <a:srgbClr val="6ECFB2"/>
                </a:solidFill>
                <a:latin typeface="Arial" charset="0"/>
                <a:ea typeface="Arial" charset="0"/>
                <a:cs typeface="Arial" charset="0"/>
                <a:sym typeface="Calibri"/>
              </a:rPr>
              <a:t>NRSforU.com/webinars</a:t>
            </a:r>
          </a:p>
        </p:txBody>
      </p:sp>
      <p:sp>
        <p:nvSpPr>
          <p:cNvPr id="12" name="Title 11">
            <a:extLst>
              <a:ext uri="{FF2B5EF4-FFF2-40B4-BE49-F238E27FC236}">
                <a16:creationId xmlns:a16="http://schemas.microsoft.com/office/drawing/2014/main" id="{C26C751F-BBEE-7873-14CE-8C1951A0CF47}"/>
              </a:ext>
            </a:extLst>
          </p:cNvPr>
          <p:cNvSpPr>
            <a:spLocks noGrp="1"/>
          </p:cNvSpPr>
          <p:nvPr>
            <p:ph type="title"/>
          </p:nvPr>
        </p:nvSpPr>
        <p:spPr>
          <a:xfrm>
            <a:off x="1492450" y="648013"/>
            <a:ext cx="9199178" cy="595493"/>
          </a:xfrm>
        </p:spPr>
        <p:txBody>
          <a:bodyPr>
            <a:noAutofit/>
          </a:bodyPr>
          <a:lstStyle/>
          <a:p>
            <a:r>
              <a:rPr lang="es-MX" sz="4800" b="1">
                <a:latin typeface="Georgia" panose="02040502050405020303" pitchFamily="18" charset="0"/>
              </a:rPr>
              <a:t>Actúa</a:t>
            </a:r>
          </a:p>
        </p:txBody>
      </p:sp>
      <p:pic>
        <p:nvPicPr>
          <p:cNvPr id="15" name="Graphic 14">
            <a:extLst>
              <a:ext uri="{FF2B5EF4-FFF2-40B4-BE49-F238E27FC236}">
                <a16:creationId xmlns:a16="http://schemas.microsoft.com/office/drawing/2014/main" id="{BA2CB125-2390-3A8C-B718-B3068C0A9E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7129" y="4833322"/>
            <a:ext cx="687498" cy="687498"/>
          </a:xfrm>
          <a:prstGeom prst="rect">
            <a:avLst/>
          </a:prstGeom>
        </p:spPr>
      </p:pic>
      <p:pic>
        <p:nvPicPr>
          <p:cNvPr id="18" name="Picture 17">
            <a:extLst>
              <a:ext uri="{FF2B5EF4-FFF2-40B4-BE49-F238E27FC236}">
                <a16:creationId xmlns:a16="http://schemas.microsoft.com/office/drawing/2014/main" id="{00D612F7-268B-A4CD-FD28-565B433EE999}"/>
              </a:ext>
            </a:extLst>
          </p:cNvPr>
          <p:cNvPicPr>
            <a:picLocks noChangeAspect="1"/>
          </p:cNvPicPr>
          <p:nvPr/>
        </p:nvPicPr>
        <p:blipFill>
          <a:blip r:embed="rId4"/>
          <a:stretch>
            <a:fillRect/>
          </a:stretch>
        </p:blipFill>
        <p:spPr>
          <a:xfrm>
            <a:off x="738260" y="1740356"/>
            <a:ext cx="3820487" cy="3095912"/>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31F0F3AF-C600-0853-C155-9A7CFA09DC04}"/>
              </a:ext>
            </a:extLst>
          </p:cNvPr>
          <p:cNvSpPr txBox="1"/>
          <p:nvPr/>
        </p:nvSpPr>
        <p:spPr>
          <a:xfrm>
            <a:off x="1570974" y="5865113"/>
            <a:ext cx="9905405" cy="461665"/>
          </a:xfrm>
          <a:prstGeom prst="rect">
            <a:avLst/>
          </a:prstGeom>
          <a:noFill/>
        </p:spPr>
        <p:txBody>
          <a:bodyPr wrap="square" rtlCol="0">
            <a:spAutoFit/>
          </a:bodyPr>
          <a:lstStyle/>
          <a:p>
            <a:r>
              <a:rPr lang="es-MX" sz="8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Los consultores de retiro personales son representantes registrados de Nationwide Securities LLC, miembro de FINRA, SIPC, Columbus, Ohio, que hace negocios con el nombre de Nationwide Advisory Services LLC en AR, CA, FL, NY, TX y WY. Servicios de valores y asesoría en inversiones ofrecidos a través de Nationwide Securities, LLC, miembro de FINRA, SIPC, y un asesor en inversiones registrado Columbus, Ohio, que hace negocios con el nombre de Nationwide Advisory Services LLC en AR, CA, FL, NY, TX y WY. Represente de Nationwide Life Insurance Company, compañías afiliadas y otras compañías.</a:t>
            </a:r>
          </a:p>
        </p:txBody>
      </p:sp>
      <p:sp>
        <p:nvSpPr>
          <p:cNvPr id="20" name="TextBox 19">
            <a:extLst>
              <a:ext uri="{FF2B5EF4-FFF2-40B4-BE49-F238E27FC236}">
                <a16:creationId xmlns:a16="http://schemas.microsoft.com/office/drawing/2014/main" id="{8453E2B0-0A8D-624C-2F62-56445B979EE7}"/>
              </a:ext>
            </a:extLst>
          </p:cNvPr>
          <p:cNvSpPr txBox="1"/>
          <p:nvPr/>
        </p:nvSpPr>
        <p:spPr>
          <a:xfrm>
            <a:off x="738260" y="4967495"/>
            <a:ext cx="3820487" cy="523220"/>
          </a:xfrm>
          <a:prstGeom prst="rect">
            <a:avLst/>
          </a:prstGeom>
          <a:noFill/>
        </p:spPr>
        <p:txBody>
          <a:bodyPr wrap="square" rtlCol="0">
            <a:spAutoFit/>
          </a:bodyPr>
          <a:lstStyle/>
          <a:p>
            <a:r>
              <a:rPr lang="es-MX" sz="1400" b="1">
                <a:solidFill>
                  <a:srgbClr val="6ECFB2"/>
                </a:solidFill>
              </a:rPr>
              <a:t>My Interactive Retirement Planner</a:t>
            </a:r>
            <a:r>
              <a:rPr lang="es-MX" sz="1400" b="1" baseline="30000">
                <a:solidFill>
                  <a:srgbClr val="6ECFB2"/>
                </a:solidFill>
                <a:latin typeface="Arial" charset="0"/>
                <a:ea typeface="Arial" charset="0"/>
                <a:cs typeface="Arial" charset="0"/>
                <a:sym typeface="Calibri"/>
              </a:rPr>
              <a:t>SM</a:t>
            </a:r>
          </a:p>
          <a:p>
            <a:r>
              <a:rPr lang="es-MX" sz="1400" b="1">
                <a:solidFill>
                  <a:srgbClr val="6ECFB2"/>
                </a:solidFill>
              </a:rPr>
              <a:t>Vista detallada de ingresos</a:t>
            </a:r>
          </a:p>
        </p:txBody>
      </p:sp>
      <p:cxnSp>
        <p:nvCxnSpPr>
          <p:cNvPr id="21" name="Straight Connector 20">
            <a:extLst>
              <a:ext uri="{FF2B5EF4-FFF2-40B4-BE49-F238E27FC236}">
                <a16:creationId xmlns:a16="http://schemas.microsoft.com/office/drawing/2014/main" id="{1109B1EC-FB78-7393-A9D8-F5A2D173F4FE}"/>
              </a:ext>
              <a:ext uri="{C183D7F6-B498-43B3-948B-1728B52AA6E4}">
                <adec:decorative xmlns:adec="http://schemas.microsoft.com/office/drawing/2017/decorative" val="1"/>
              </a:ext>
            </a:extLst>
          </p:cNvPr>
          <p:cNvCxnSpPr>
            <a:cxnSpLocks/>
          </p:cNvCxnSpPr>
          <p:nvPr/>
        </p:nvCxnSpPr>
        <p:spPr>
          <a:xfrm>
            <a:off x="5058427" y="2484470"/>
            <a:ext cx="654442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A95268FA-C6FD-FE07-8AB5-4E96E805DC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19958" y="1646163"/>
            <a:ext cx="704881" cy="704881"/>
          </a:xfrm>
          <a:prstGeom prst="rect">
            <a:avLst/>
          </a:prstGeom>
        </p:spPr>
      </p:pic>
      <p:cxnSp>
        <p:nvCxnSpPr>
          <p:cNvPr id="7" name="Straight Connector 6">
            <a:extLst>
              <a:ext uri="{FF2B5EF4-FFF2-40B4-BE49-F238E27FC236}">
                <a16:creationId xmlns:a16="http://schemas.microsoft.com/office/drawing/2014/main" id="{25CFDE84-5C50-BAC8-8939-274587A33A58}"/>
              </a:ext>
              <a:ext uri="{C183D7F6-B498-43B3-948B-1728B52AA6E4}">
                <adec:decorative xmlns:adec="http://schemas.microsoft.com/office/drawing/2017/decorative" val="1"/>
              </a:ext>
            </a:extLst>
          </p:cNvPr>
          <p:cNvCxnSpPr>
            <a:cxnSpLocks/>
          </p:cNvCxnSpPr>
          <p:nvPr/>
        </p:nvCxnSpPr>
        <p:spPr>
          <a:xfrm>
            <a:off x="5058427" y="3556027"/>
            <a:ext cx="654442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76E2E7-04F0-5A56-6B59-E0F4C3F85A7C}"/>
              </a:ext>
            </a:extLst>
          </p:cNvPr>
          <p:cNvSpPr txBox="1"/>
          <p:nvPr/>
        </p:nvSpPr>
        <p:spPr>
          <a:xfrm>
            <a:off x="6114011" y="3958208"/>
            <a:ext cx="5208101" cy="276999"/>
          </a:xfrm>
          <a:prstGeom prst="rect">
            <a:avLst/>
          </a:prstGeom>
          <a:noFill/>
          <a:ln>
            <a:noFill/>
          </a:ln>
        </p:spPr>
        <p:txBody>
          <a:bodyPr wrap="square" lIns="0" tIns="0" rIns="0" bIns="0" rtlCol="0" anchor="t" anchorCtr="0">
            <a:spAutoFit/>
          </a:bodyPr>
          <a:lstStyle/>
          <a:p>
            <a:r>
              <a:rPr lang="es-MX" b="1" dirty="0">
                <a:solidFill>
                  <a:srgbClr val="6ECFB2"/>
                </a:solidFill>
                <a:latin typeface="Arial" panose="020B0604020202020204" pitchFamily="34" charset="0"/>
                <a:cs typeface="Arial" panose="020B0604020202020204" pitchFamily="34" charset="0"/>
              </a:rPr>
              <a:t>Reúnete con un especialista en retiro</a:t>
            </a:r>
          </a:p>
        </p:txBody>
      </p:sp>
      <p:pic>
        <p:nvPicPr>
          <p:cNvPr id="16" name="Picture 15">
            <a:extLst>
              <a:ext uri="{FF2B5EF4-FFF2-40B4-BE49-F238E27FC236}">
                <a16:creationId xmlns:a16="http://schemas.microsoft.com/office/drawing/2014/main" id="{720185BB-87C4-5558-9E4E-B675D9745BF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15580" y="3689454"/>
            <a:ext cx="804702" cy="804702"/>
          </a:xfrm>
          <a:prstGeom prst="rect">
            <a:avLst/>
          </a:prstGeom>
        </p:spPr>
      </p:pic>
      <p:cxnSp>
        <p:nvCxnSpPr>
          <p:cNvPr id="17" name="Straight Connector 16">
            <a:extLst>
              <a:ext uri="{FF2B5EF4-FFF2-40B4-BE49-F238E27FC236}">
                <a16:creationId xmlns:a16="http://schemas.microsoft.com/office/drawing/2014/main" id="{AF2BE1E4-257F-7D96-C46D-0F755ED2A9B8}"/>
              </a:ext>
              <a:ext uri="{C183D7F6-B498-43B3-948B-1728B52AA6E4}">
                <adec:decorative xmlns:adec="http://schemas.microsoft.com/office/drawing/2017/decorative" val="1"/>
              </a:ext>
            </a:extLst>
          </p:cNvPr>
          <p:cNvCxnSpPr>
            <a:cxnSpLocks/>
          </p:cNvCxnSpPr>
          <p:nvPr/>
        </p:nvCxnSpPr>
        <p:spPr>
          <a:xfrm>
            <a:off x="5058427" y="4627584"/>
            <a:ext cx="6544427"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C9B50B3B-F9D7-B968-C7CA-37E70EF3C5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154289" y="2704307"/>
            <a:ext cx="670550" cy="670550"/>
          </a:xfrm>
          <a:prstGeom prst="rect">
            <a:avLst/>
          </a:prstGeom>
        </p:spPr>
      </p:pic>
    </p:spTree>
    <p:extLst>
      <p:ext uri="{BB962C8B-B14F-4D97-AF65-F5344CB8AC3E}">
        <p14:creationId xmlns:p14="http://schemas.microsoft.com/office/powerpoint/2010/main" val="298805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7171D315-5C6C-78E6-FE78-90E83AC74521}"/>
              </a:ext>
              <a:ext uri="{C183D7F6-B498-43B3-948B-1728B52AA6E4}">
                <adec:decorative xmlns:adec="http://schemas.microsoft.com/office/drawing/2017/decorative" val="1"/>
              </a:ext>
            </a:extLst>
          </p:cNvPr>
          <p:cNvCxnSpPr>
            <a:cxnSpLocks/>
          </p:cNvCxnSpPr>
          <p:nvPr/>
        </p:nvCxnSpPr>
        <p:spPr>
          <a:xfrm>
            <a:off x="3133370"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9D2BCA-E7A3-C4B5-7C38-E9CFD3F07C53}"/>
              </a:ext>
              <a:ext uri="{C183D7F6-B498-43B3-948B-1728B52AA6E4}">
                <adec:decorative xmlns:adec="http://schemas.microsoft.com/office/drawing/2017/decorative" val="1"/>
              </a:ext>
            </a:extLst>
          </p:cNvPr>
          <p:cNvCxnSpPr>
            <a:cxnSpLocks/>
          </p:cNvCxnSpPr>
          <p:nvPr/>
        </p:nvCxnSpPr>
        <p:spPr>
          <a:xfrm>
            <a:off x="5976952"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FB51EBF-D71E-E05C-8028-DF4737432BAF}"/>
              </a:ext>
            </a:extLst>
          </p:cNvPr>
          <p:cNvSpPr txBox="1"/>
          <p:nvPr/>
        </p:nvSpPr>
        <p:spPr>
          <a:xfrm>
            <a:off x="6510031" y="3613954"/>
            <a:ext cx="1840936" cy="923330"/>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000" b="1">
                <a:solidFill>
                  <a:srgbClr val="6ECFB2"/>
                </a:solidFill>
                <a:latin typeface="Arial" charset="0"/>
                <a:ea typeface="Arial" charset="0"/>
                <a:cs typeface="Arial" charset="0"/>
                <a:sym typeface="Calibri"/>
              </a:rPr>
              <a:t>Reúnete con                                                                 tu profesional financiero</a:t>
            </a:r>
          </a:p>
        </p:txBody>
      </p:sp>
      <p:sp>
        <p:nvSpPr>
          <p:cNvPr id="50" name="TextBox 49">
            <a:extLst>
              <a:ext uri="{FF2B5EF4-FFF2-40B4-BE49-F238E27FC236}">
                <a16:creationId xmlns:a16="http://schemas.microsoft.com/office/drawing/2014/main" id="{953936CA-FB32-73BA-BB68-14AFB2D9F2CA}"/>
              </a:ext>
            </a:extLst>
          </p:cNvPr>
          <p:cNvSpPr txBox="1"/>
          <p:nvPr/>
        </p:nvSpPr>
        <p:spPr>
          <a:xfrm>
            <a:off x="9016280" y="3613954"/>
            <a:ext cx="2635668" cy="1846659"/>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000" b="1" dirty="0">
                <a:solidFill>
                  <a:srgbClr val="6ECFB2"/>
                </a:solidFill>
                <a:latin typeface="Arial" charset="0"/>
                <a:ea typeface="Arial" charset="0"/>
                <a:cs typeface="Arial" charset="0"/>
                <a:sym typeface="Calibri"/>
              </a:rPr>
              <a:t>Regístrate para “Women and Retirement” (Las mujeres y el retiro) en nationwide.com/</a:t>
            </a:r>
            <a:br>
              <a:rPr lang="es-MX" sz="2000" b="1" dirty="0">
                <a:solidFill>
                  <a:srgbClr val="6ECFB2"/>
                </a:solidFill>
                <a:latin typeface="Arial" charset="0"/>
                <a:ea typeface="Arial" charset="0"/>
                <a:cs typeface="Arial" charset="0"/>
                <a:sym typeface="Calibri"/>
              </a:rPr>
            </a:br>
            <a:r>
              <a:rPr lang="es-MX" sz="2000" b="1" dirty="0">
                <a:solidFill>
                  <a:srgbClr val="6ECFB2"/>
                </a:solidFill>
                <a:latin typeface="Arial" charset="0"/>
                <a:ea typeface="Arial" charset="0"/>
                <a:cs typeface="Arial" charset="0"/>
                <a:sym typeface="Calibri"/>
              </a:rPr>
              <a:t>myretirement</a:t>
            </a:r>
          </a:p>
        </p:txBody>
      </p:sp>
      <p:sp>
        <p:nvSpPr>
          <p:cNvPr id="51" name="Title 11">
            <a:extLst>
              <a:ext uri="{FF2B5EF4-FFF2-40B4-BE49-F238E27FC236}">
                <a16:creationId xmlns:a16="http://schemas.microsoft.com/office/drawing/2014/main" id="{D8A20400-EB5E-D5AD-11F0-A6C247B7856E}"/>
              </a:ext>
            </a:extLst>
          </p:cNvPr>
          <p:cNvSpPr>
            <a:spLocks noGrp="1"/>
          </p:cNvSpPr>
          <p:nvPr>
            <p:ph type="title"/>
          </p:nvPr>
        </p:nvSpPr>
        <p:spPr>
          <a:xfrm>
            <a:off x="1492450" y="1138862"/>
            <a:ext cx="9199178" cy="595493"/>
          </a:xfrm>
        </p:spPr>
        <p:txBody>
          <a:bodyPr>
            <a:noAutofit/>
          </a:bodyPr>
          <a:lstStyle/>
          <a:p>
            <a:r>
              <a:rPr lang="es-MX" sz="4800" b="1">
                <a:latin typeface="Georgia" panose="02040502050405020303" pitchFamily="18" charset="0"/>
              </a:rPr>
              <a:t>Actúa</a:t>
            </a:r>
          </a:p>
        </p:txBody>
      </p:sp>
      <p:sp>
        <p:nvSpPr>
          <p:cNvPr id="53" name="TextBox 52">
            <a:extLst>
              <a:ext uri="{FF2B5EF4-FFF2-40B4-BE49-F238E27FC236}">
                <a16:creationId xmlns:a16="http://schemas.microsoft.com/office/drawing/2014/main" id="{75F57AC7-7DD0-3623-8C1A-4EFEFA87003A}"/>
              </a:ext>
            </a:extLst>
          </p:cNvPr>
          <p:cNvSpPr txBox="1"/>
          <p:nvPr/>
        </p:nvSpPr>
        <p:spPr>
          <a:xfrm>
            <a:off x="3342285" y="3613954"/>
            <a:ext cx="2419980" cy="923330"/>
          </a:xfrm>
          <a:prstGeom prst="rect">
            <a:avLst/>
          </a:prstGeom>
          <a:noFill/>
          <a:ln>
            <a:noFill/>
          </a:ln>
        </p:spPr>
        <p:txBody>
          <a:bodyPr wrap="square" lIns="0" tIns="0" rIns="0" bIns="0" rtlCol="0" anchor="t" anchorCtr="0">
            <a:spAutoFit/>
          </a:bodyPr>
          <a:lstStyle/>
          <a:p>
            <a:pPr algn="ctr"/>
            <a:r>
              <a:rPr lang="es-MX" sz="2000" b="1">
                <a:solidFill>
                  <a:srgbClr val="6ECFB2"/>
                </a:solidFill>
                <a:latin typeface="Arial" charset="0"/>
                <a:ea typeface="Arial" charset="0"/>
                <a:cs typeface="Arial" charset="0"/>
                <a:sym typeface="Calibri"/>
              </a:rPr>
              <a:t>Usa My Interactive Retirement Planner</a:t>
            </a:r>
            <a:r>
              <a:rPr lang="es-MX" sz="2000" b="1" baseline="30000">
                <a:solidFill>
                  <a:srgbClr val="6ECFB2"/>
                </a:solidFill>
                <a:latin typeface="Arial" charset="0"/>
                <a:ea typeface="Arial" charset="0"/>
                <a:cs typeface="Arial" charset="0"/>
                <a:sym typeface="Calibri"/>
              </a:rPr>
              <a:t>SM</a:t>
            </a:r>
          </a:p>
        </p:txBody>
      </p:sp>
      <p:cxnSp>
        <p:nvCxnSpPr>
          <p:cNvPr id="54" name="Straight Connector 53">
            <a:extLst>
              <a:ext uri="{FF2B5EF4-FFF2-40B4-BE49-F238E27FC236}">
                <a16:creationId xmlns:a16="http://schemas.microsoft.com/office/drawing/2014/main" id="{986C1986-C60C-0CA1-1D3A-1F0D4A963754}"/>
              </a:ext>
              <a:ext uri="{C183D7F6-B498-43B3-948B-1728B52AA6E4}">
                <adec:decorative xmlns:adec="http://schemas.microsoft.com/office/drawing/2017/decorative" val="1"/>
              </a:ext>
            </a:extLst>
          </p:cNvPr>
          <p:cNvCxnSpPr>
            <a:cxnSpLocks/>
          </p:cNvCxnSpPr>
          <p:nvPr/>
        </p:nvCxnSpPr>
        <p:spPr>
          <a:xfrm>
            <a:off x="8930014"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F2A423F1-9D27-ABA8-4531-A48E7A8CFB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92687" y="2450498"/>
            <a:ext cx="882117" cy="882117"/>
          </a:xfrm>
          <a:prstGeom prst="rect">
            <a:avLst/>
          </a:prstGeom>
        </p:spPr>
      </p:pic>
      <p:pic>
        <p:nvPicPr>
          <p:cNvPr id="61" name="Picture 60">
            <a:extLst>
              <a:ext uri="{FF2B5EF4-FFF2-40B4-BE49-F238E27FC236}">
                <a16:creationId xmlns:a16="http://schemas.microsoft.com/office/drawing/2014/main" id="{F7A59B19-11D8-66AB-96C9-321E1D6143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25182" y="2494401"/>
            <a:ext cx="794311" cy="794311"/>
          </a:xfrm>
          <a:prstGeom prst="rect">
            <a:avLst/>
          </a:prstGeom>
        </p:spPr>
      </p:pic>
      <p:sp>
        <p:nvSpPr>
          <p:cNvPr id="2" name="TextBox 1">
            <a:extLst>
              <a:ext uri="{FF2B5EF4-FFF2-40B4-BE49-F238E27FC236}">
                <a16:creationId xmlns:a16="http://schemas.microsoft.com/office/drawing/2014/main" id="{A433EBD7-AE6A-F24B-F0C2-7E1040D3F5F0}"/>
              </a:ext>
            </a:extLst>
          </p:cNvPr>
          <p:cNvSpPr txBox="1"/>
          <p:nvPr/>
        </p:nvSpPr>
        <p:spPr>
          <a:xfrm>
            <a:off x="715657" y="3613954"/>
            <a:ext cx="2093549" cy="615553"/>
          </a:xfrm>
          <a:prstGeom prst="rect">
            <a:avLst/>
          </a:prstGeom>
          <a:noFill/>
          <a:ln>
            <a:noFill/>
          </a:ln>
        </p:spPr>
        <p:txBody>
          <a:bodyPr wrap="square" lIns="0" tIns="0" rIns="0" bIns="0" rtlCol="0" anchor="t" anchorCtr="0">
            <a:spAutoFit/>
          </a:bodyPr>
          <a:lstStyle/>
          <a:p>
            <a:pPr algn="ctr"/>
            <a:r>
              <a:rPr lang="es-MX" sz="2000" b="1">
                <a:solidFill>
                  <a:srgbClr val="6ECFB2"/>
                </a:solidFill>
                <a:latin typeface="Arial" charset="0"/>
                <a:ea typeface="Arial" charset="0"/>
                <a:cs typeface="Arial" charset="0"/>
                <a:sym typeface="Calibri"/>
              </a:rPr>
              <a:t>Inscríbete en tu plan de retiro</a:t>
            </a:r>
          </a:p>
        </p:txBody>
      </p:sp>
      <p:pic>
        <p:nvPicPr>
          <p:cNvPr id="3" name="Graphic 45">
            <a:extLst>
              <a:ext uri="{FF2B5EF4-FFF2-40B4-BE49-F238E27FC236}">
                <a16:creationId xmlns:a16="http://schemas.microsoft.com/office/drawing/2014/main" id="{E21FACBE-D770-8EE6-6C74-45268ED3A1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13440" y="2494401"/>
            <a:ext cx="794311" cy="794311"/>
          </a:xfrm>
          <a:prstGeom prst="rect">
            <a:avLst/>
          </a:prstGeom>
        </p:spPr>
      </p:pic>
      <p:pic>
        <p:nvPicPr>
          <p:cNvPr id="4" name="Picture 3">
            <a:extLst>
              <a:ext uri="{FF2B5EF4-FFF2-40B4-BE49-F238E27FC236}">
                <a16:creationId xmlns:a16="http://schemas.microsoft.com/office/drawing/2014/main" id="{7FFD372B-79E6-5FBE-58F5-85E5C7EC8C3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109144" y="2485257"/>
            <a:ext cx="812599" cy="812599"/>
          </a:xfrm>
          <a:prstGeom prst="rect">
            <a:avLst/>
          </a:prstGeom>
        </p:spPr>
      </p:pic>
    </p:spTree>
    <p:extLst>
      <p:ext uri="{BB962C8B-B14F-4D97-AF65-F5344CB8AC3E}">
        <p14:creationId xmlns:p14="http://schemas.microsoft.com/office/powerpoint/2010/main" val="3799249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7171D315-5C6C-78E6-FE78-90E83AC74521}"/>
              </a:ext>
              <a:ext uri="{C183D7F6-B498-43B3-948B-1728B52AA6E4}">
                <adec:decorative xmlns:adec="http://schemas.microsoft.com/office/drawing/2017/decorative" val="1"/>
              </a:ext>
            </a:extLst>
          </p:cNvPr>
          <p:cNvCxnSpPr>
            <a:cxnSpLocks/>
          </p:cNvCxnSpPr>
          <p:nvPr/>
        </p:nvCxnSpPr>
        <p:spPr>
          <a:xfrm>
            <a:off x="3133370"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99D2BCA-E7A3-C4B5-7C38-E9CFD3F07C53}"/>
              </a:ext>
              <a:ext uri="{C183D7F6-B498-43B3-948B-1728B52AA6E4}">
                <adec:decorative xmlns:adec="http://schemas.microsoft.com/office/drawing/2017/decorative" val="1"/>
              </a:ext>
            </a:extLst>
          </p:cNvPr>
          <p:cNvCxnSpPr>
            <a:cxnSpLocks/>
          </p:cNvCxnSpPr>
          <p:nvPr/>
        </p:nvCxnSpPr>
        <p:spPr>
          <a:xfrm>
            <a:off x="5976952"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53936CA-FB32-73BA-BB68-14AFB2D9F2CA}"/>
              </a:ext>
            </a:extLst>
          </p:cNvPr>
          <p:cNvSpPr txBox="1"/>
          <p:nvPr/>
        </p:nvSpPr>
        <p:spPr>
          <a:xfrm>
            <a:off x="9016280" y="3613954"/>
            <a:ext cx="2635668" cy="1846659"/>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000" b="1" dirty="0">
                <a:solidFill>
                  <a:srgbClr val="6ECFB2"/>
                </a:solidFill>
                <a:latin typeface="Arial" charset="0"/>
                <a:ea typeface="Arial" charset="0"/>
                <a:cs typeface="Arial" charset="0"/>
                <a:sym typeface="Calibri"/>
              </a:rPr>
              <a:t>Regístrate para “Women and Retirement” (Las mujeres y el retiro) en nationwide.com/</a:t>
            </a:r>
            <a:br>
              <a:rPr lang="es-MX" sz="2000" b="1" dirty="0">
                <a:solidFill>
                  <a:srgbClr val="6ECFB2"/>
                </a:solidFill>
                <a:latin typeface="Arial" charset="0"/>
                <a:ea typeface="Arial" charset="0"/>
                <a:cs typeface="Arial" charset="0"/>
                <a:sym typeface="Calibri"/>
              </a:rPr>
            </a:br>
            <a:r>
              <a:rPr lang="es-MX" sz="2000" b="1" dirty="0">
                <a:solidFill>
                  <a:srgbClr val="6ECFB2"/>
                </a:solidFill>
                <a:latin typeface="Arial" charset="0"/>
                <a:ea typeface="Arial" charset="0"/>
                <a:cs typeface="Arial" charset="0"/>
                <a:sym typeface="Calibri"/>
              </a:rPr>
              <a:t>REALtirement</a:t>
            </a:r>
          </a:p>
        </p:txBody>
      </p:sp>
      <p:sp>
        <p:nvSpPr>
          <p:cNvPr id="51" name="Title 11">
            <a:extLst>
              <a:ext uri="{FF2B5EF4-FFF2-40B4-BE49-F238E27FC236}">
                <a16:creationId xmlns:a16="http://schemas.microsoft.com/office/drawing/2014/main" id="{D8A20400-EB5E-D5AD-11F0-A6C247B7856E}"/>
              </a:ext>
            </a:extLst>
          </p:cNvPr>
          <p:cNvSpPr>
            <a:spLocks noGrp="1"/>
          </p:cNvSpPr>
          <p:nvPr>
            <p:ph type="title"/>
          </p:nvPr>
        </p:nvSpPr>
        <p:spPr>
          <a:xfrm>
            <a:off x="1492450" y="1138862"/>
            <a:ext cx="9199178" cy="595493"/>
          </a:xfrm>
        </p:spPr>
        <p:txBody>
          <a:bodyPr>
            <a:noAutofit/>
          </a:bodyPr>
          <a:lstStyle/>
          <a:p>
            <a:r>
              <a:rPr lang="es-MX" sz="4800" b="1">
                <a:latin typeface="Georgia" panose="02040502050405020303" pitchFamily="18" charset="0"/>
              </a:rPr>
              <a:t>Actúa</a:t>
            </a:r>
          </a:p>
        </p:txBody>
      </p:sp>
      <p:cxnSp>
        <p:nvCxnSpPr>
          <p:cNvPr id="54" name="Straight Connector 53">
            <a:extLst>
              <a:ext uri="{FF2B5EF4-FFF2-40B4-BE49-F238E27FC236}">
                <a16:creationId xmlns:a16="http://schemas.microsoft.com/office/drawing/2014/main" id="{986C1986-C60C-0CA1-1D3A-1F0D4A963754}"/>
              </a:ext>
              <a:ext uri="{C183D7F6-B498-43B3-948B-1728B52AA6E4}">
                <adec:decorative xmlns:adec="http://schemas.microsoft.com/office/drawing/2017/decorative" val="1"/>
              </a:ext>
            </a:extLst>
          </p:cNvPr>
          <p:cNvCxnSpPr>
            <a:cxnSpLocks/>
          </p:cNvCxnSpPr>
          <p:nvPr/>
        </p:nvCxnSpPr>
        <p:spPr>
          <a:xfrm>
            <a:off x="8930014" y="2520016"/>
            <a:ext cx="0" cy="316125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226394A-0ECD-7437-26BF-14803FB8A484}"/>
              </a:ext>
            </a:extLst>
          </p:cNvPr>
          <p:cNvSpPr txBox="1"/>
          <p:nvPr/>
        </p:nvSpPr>
        <p:spPr>
          <a:xfrm>
            <a:off x="715657" y="3613954"/>
            <a:ext cx="2093549" cy="615553"/>
          </a:xfrm>
          <a:prstGeom prst="rect">
            <a:avLst/>
          </a:prstGeom>
          <a:noFill/>
          <a:ln>
            <a:noFill/>
          </a:ln>
        </p:spPr>
        <p:txBody>
          <a:bodyPr wrap="square" lIns="0" tIns="0" rIns="0" bIns="0" rtlCol="0" anchor="t" anchorCtr="0">
            <a:spAutoFit/>
          </a:bodyPr>
          <a:lstStyle/>
          <a:p>
            <a:pPr algn="ctr"/>
            <a:r>
              <a:rPr lang="es-MX" sz="2000" b="1">
                <a:solidFill>
                  <a:srgbClr val="6ECFB2"/>
                </a:solidFill>
                <a:latin typeface="Arial" charset="0"/>
                <a:ea typeface="Arial" charset="0"/>
                <a:cs typeface="Arial" charset="0"/>
                <a:sym typeface="Calibri"/>
              </a:rPr>
              <a:t>Inscríbete en tu plan de retiro</a:t>
            </a:r>
          </a:p>
        </p:txBody>
      </p:sp>
      <p:pic>
        <p:nvPicPr>
          <p:cNvPr id="3" name="Graphic 45">
            <a:extLst>
              <a:ext uri="{FF2B5EF4-FFF2-40B4-BE49-F238E27FC236}">
                <a16:creationId xmlns:a16="http://schemas.microsoft.com/office/drawing/2014/main" id="{0A56DFA6-07DC-EEDF-A550-378E865B778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13440" y="2494401"/>
            <a:ext cx="794311" cy="794311"/>
          </a:xfrm>
          <a:prstGeom prst="rect">
            <a:avLst/>
          </a:prstGeom>
        </p:spPr>
      </p:pic>
      <p:sp>
        <p:nvSpPr>
          <p:cNvPr id="4" name="TextBox 3">
            <a:extLst>
              <a:ext uri="{FF2B5EF4-FFF2-40B4-BE49-F238E27FC236}">
                <a16:creationId xmlns:a16="http://schemas.microsoft.com/office/drawing/2014/main" id="{5F0B4DD6-9D9C-E22F-091A-44AB0DEE7AAB}"/>
              </a:ext>
            </a:extLst>
          </p:cNvPr>
          <p:cNvSpPr txBox="1"/>
          <p:nvPr/>
        </p:nvSpPr>
        <p:spPr>
          <a:xfrm>
            <a:off x="3342285" y="3613954"/>
            <a:ext cx="2419980" cy="615553"/>
          </a:xfrm>
          <a:prstGeom prst="rect">
            <a:avLst/>
          </a:prstGeom>
          <a:noFill/>
          <a:ln>
            <a:noFill/>
          </a:ln>
        </p:spPr>
        <p:txBody>
          <a:bodyPr wrap="square" lIns="0" tIns="0" rIns="0" bIns="0" rtlCol="0" anchor="t" anchorCtr="0">
            <a:spAutoFit/>
          </a:bodyPr>
          <a:lstStyle/>
          <a:p>
            <a:pPr algn="ctr"/>
            <a:r>
              <a:rPr lang="es-MX" sz="2000" b="1">
                <a:solidFill>
                  <a:srgbClr val="6ECFB2"/>
                </a:solidFill>
                <a:latin typeface="Arial" charset="0"/>
                <a:ea typeface="Arial" charset="0"/>
                <a:cs typeface="Arial" charset="0"/>
                <a:sym typeface="Calibri"/>
              </a:rPr>
              <a:t>Usa My </a:t>
            </a:r>
            <a:br>
              <a:rPr lang="es-MX" sz="2000" b="1">
                <a:solidFill>
                  <a:srgbClr val="6ECFB2"/>
                </a:solidFill>
                <a:latin typeface="Arial" charset="0"/>
                <a:ea typeface="Arial" charset="0"/>
                <a:cs typeface="Arial" charset="0"/>
                <a:sym typeface="Calibri"/>
              </a:rPr>
            </a:br>
            <a:r>
              <a:rPr lang="es-MX" sz="2000" b="1">
                <a:solidFill>
                  <a:srgbClr val="6ECFB2"/>
                </a:solidFill>
                <a:latin typeface="Arial" charset="0"/>
                <a:ea typeface="Arial" charset="0"/>
                <a:cs typeface="Arial" charset="0"/>
                <a:sym typeface="Calibri"/>
              </a:rPr>
              <a:t>Retirement Goals</a:t>
            </a:r>
          </a:p>
        </p:txBody>
      </p:sp>
      <p:pic>
        <p:nvPicPr>
          <p:cNvPr id="5" name="Picture 4">
            <a:extLst>
              <a:ext uri="{FF2B5EF4-FFF2-40B4-BE49-F238E27FC236}">
                <a16:creationId xmlns:a16="http://schemas.microsoft.com/office/drawing/2014/main" id="{D5D50541-07BA-0134-7A2B-852A582C85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09144" y="2485257"/>
            <a:ext cx="812599" cy="812599"/>
          </a:xfrm>
          <a:prstGeom prst="rect">
            <a:avLst/>
          </a:prstGeom>
        </p:spPr>
      </p:pic>
      <p:sp>
        <p:nvSpPr>
          <p:cNvPr id="6" name="TextBox 5">
            <a:extLst>
              <a:ext uri="{FF2B5EF4-FFF2-40B4-BE49-F238E27FC236}">
                <a16:creationId xmlns:a16="http://schemas.microsoft.com/office/drawing/2014/main" id="{266BBC74-D292-375B-D907-C4BDD17C0C9D}"/>
              </a:ext>
            </a:extLst>
          </p:cNvPr>
          <p:cNvSpPr txBox="1"/>
          <p:nvPr/>
        </p:nvSpPr>
        <p:spPr>
          <a:xfrm>
            <a:off x="6510031" y="3613954"/>
            <a:ext cx="1840936" cy="923330"/>
          </a:xfrm>
          <a:prstGeom prst="rect">
            <a:avLst/>
          </a:prstGeom>
          <a:noFill/>
          <a:ln>
            <a:noFill/>
          </a:ln>
        </p:spPr>
        <p:txBody>
          <a:bodyPr wrap="square" lIns="0" tIns="0" rIns="0" bIns="0" rtlCol="0" anchor="t" anchorCtr="0">
            <a:spAutoFit/>
          </a:bodyPr>
          <a:lstStyle/>
          <a:p>
            <a:pPr marL="0" lvl="2" indent="-336550" algn="ctr">
              <a:spcAft>
                <a:spcPts val="1800"/>
              </a:spcAft>
              <a:buClr>
                <a:srgbClr val="DEA515"/>
              </a:buClr>
              <a:buSzPct val="101851"/>
            </a:pPr>
            <a:r>
              <a:rPr lang="es-MX" sz="2000" b="1">
                <a:solidFill>
                  <a:srgbClr val="6ECFB2"/>
                </a:solidFill>
                <a:latin typeface="Arial" charset="0"/>
                <a:ea typeface="Arial" charset="0"/>
                <a:cs typeface="Arial" charset="0"/>
                <a:sym typeface="Calibri"/>
              </a:rPr>
              <a:t>Reúnete con                                                                 tu profesional financiero</a:t>
            </a:r>
          </a:p>
        </p:txBody>
      </p:sp>
      <p:pic>
        <p:nvPicPr>
          <p:cNvPr id="7" name="Picture 6">
            <a:extLst>
              <a:ext uri="{FF2B5EF4-FFF2-40B4-BE49-F238E27FC236}">
                <a16:creationId xmlns:a16="http://schemas.microsoft.com/office/drawing/2014/main" id="{908E870B-5494-6B4E-91F6-D7C6401F95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2687" y="2450498"/>
            <a:ext cx="882117" cy="882117"/>
          </a:xfrm>
          <a:prstGeom prst="rect">
            <a:avLst/>
          </a:prstGeom>
        </p:spPr>
      </p:pic>
      <p:pic>
        <p:nvPicPr>
          <p:cNvPr id="8" name="Picture 7">
            <a:extLst>
              <a:ext uri="{FF2B5EF4-FFF2-40B4-BE49-F238E27FC236}">
                <a16:creationId xmlns:a16="http://schemas.microsoft.com/office/drawing/2014/main" id="{E4C3B8C0-4B2E-87AB-A18A-C7CB7B3D0A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25182" y="2494401"/>
            <a:ext cx="794311" cy="794311"/>
          </a:xfrm>
          <a:prstGeom prst="rect">
            <a:avLst/>
          </a:prstGeom>
        </p:spPr>
      </p:pic>
    </p:spTree>
    <p:extLst>
      <p:ext uri="{BB962C8B-B14F-4D97-AF65-F5344CB8AC3E}">
        <p14:creationId xmlns:p14="http://schemas.microsoft.com/office/powerpoint/2010/main" val="2356084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FF687-9B4B-4626-15DE-830F98DE77C4}"/>
              </a:ext>
            </a:extLst>
          </p:cNvPr>
          <p:cNvSpPr>
            <a:spLocks noGrp="1"/>
          </p:cNvSpPr>
          <p:nvPr>
            <p:ph type="title"/>
          </p:nvPr>
        </p:nvSpPr>
        <p:spPr>
          <a:xfrm>
            <a:off x="240632" y="1843858"/>
            <a:ext cx="11694694" cy="1731226"/>
          </a:xfrm>
        </p:spPr>
        <p:txBody>
          <a:bodyPr>
            <a:noAutofit/>
          </a:bodyPr>
          <a:lstStyle/>
          <a:p>
            <a:pPr>
              <a:lnSpc>
                <a:spcPct val="100000"/>
              </a:lnSpc>
            </a:pPr>
            <a:r>
              <a:rPr lang="es-MX" sz="8000" dirty="0">
                <a:latin typeface="Georgia" panose="02040502050405020303" pitchFamily="18" charset="0"/>
              </a:rPr>
              <a:t>Preguntas y respuestas</a:t>
            </a:r>
          </a:p>
        </p:txBody>
      </p:sp>
    </p:spTree>
    <p:extLst>
      <p:ext uri="{BB962C8B-B14F-4D97-AF65-F5344CB8AC3E}">
        <p14:creationId xmlns:p14="http://schemas.microsoft.com/office/powerpoint/2010/main" val="1391847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EE369-CD29-51B3-C5DA-9D76028DE333}"/>
              </a:ext>
            </a:extLst>
          </p:cNvPr>
          <p:cNvSpPr>
            <a:spLocks noGrp="1"/>
          </p:cNvSpPr>
          <p:nvPr>
            <p:ph type="title"/>
          </p:nvPr>
        </p:nvSpPr>
        <p:spPr>
          <a:xfrm>
            <a:off x="838197" y="2023517"/>
            <a:ext cx="6281971" cy="2351121"/>
          </a:xfrm>
        </p:spPr>
        <p:txBody>
          <a:bodyPr anchor="t">
            <a:noAutofit/>
          </a:bodyPr>
          <a:lstStyle/>
          <a:p>
            <a:pPr>
              <a:lnSpc>
                <a:spcPct val="100000"/>
              </a:lnSpc>
              <a:spcBef>
                <a:spcPts val="0"/>
              </a:spcBef>
            </a:pPr>
            <a:r>
              <a:rPr lang="es-MX" dirty="0"/>
              <a:t>Estamos aquí para ayudar</a:t>
            </a:r>
            <a:br>
              <a:rPr lang="es-MX" dirty="0"/>
            </a:br>
            <a:r>
              <a:rPr lang="es-MX" sz="2000" b="0" dirty="0"/>
              <a:t>&lt;Nombre del presentador&gt;</a:t>
            </a:r>
            <a:br>
              <a:rPr lang="es-MX" sz="2000" b="0" dirty="0"/>
            </a:br>
            <a:r>
              <a:rPr lang="es-MX" sz="2000" b="0" dirty="0"/>
              <a:t>&lt;Cargo del presentador&gt;</a:t>
            </a:r>
            <a:br>
              <a:rPr lang="es-MX" sz="2000" b="0" dirty="0"/>
            </a:br>
            <a:r>
              <a:rPr lang="es-MX" sz="2000" b="0" dirty="0"/>
              <a:t>&lt;Dirección de correo electrónico del presentador&gt;</a:t>
            </a:r>
            <a:br>
              <a:rPr lang="es-MX" sz="2000" b="0" dirty="0"/>
            </a:br>
            <a:r>
              <a:rPr lang="es-MX" sz="2000" b="0" dirty="0"/>
              <a:t>&lt;Teléfono del presentador&gt;</a:t>
            </a:r>
          </a:p>
        </p:txBody>
      </p:sp>
      <p:pic>
        <p:nvPicPr>
          <p:cNvPr id="8" name="Graphic 7">
            <a:extLst>
              <a:ext uri="{FF2B5EF4-FFF2-40B4-BE49-F238E27FC236}">
                <a16:creationId xmlns:a16="http://schemas.microsoft.com/office/drawing/2014/main" id="{804B2B69-6904-020A-A101-4B0D12BFB69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4029945"/>
            <a:ext cx="548640" cy="548640"/>
          </a:xfrm>
          <a:prstGeom prst="rect">
            <a:avLst/>
          </a:prstGeom>
        </p:spPr>
      </p:pic>
      <p:sp>
        <p:nvSpPr>
          <p:cNvPr id="9" name="TextBox 8">
            <a:extLst>
              <a:ext uri="{FF2B5EF4-FFF2-40B4-BE49-F238E27FC236}">
                <a16:creationId xmlns:a16="http://schemas.microsoft.com/office/drawing/2014/main" id="{D11F2931-824E-F6E7-973A-8F87E4592EE9}"/>
              </a:ext>
            </a:extLst>
          </p:cNvPr>
          <p:cNvSpPr txBox="1"/>
          <p:nvPr/>
        </p:nvSpPr>
        <p:spPr>
          <a:xfrm>
            <a:off x="1431537" y="4101190"/>
            <a:ext cx="5758972" cy="101566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Accede a tu cuenta de retiro en </a:t>
            </a: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nrsforu.com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1-888-401-5272</a:t>
            </a:r>
          </a:p>
        </p:txBody>
      </p:sp>
      <p:pic>
        <p:nvPicPr>
          <p:cNvPr id="10" name="Graphic 9">
            <a:extLst>
              <a:ext uri="{FF2B5EF4-FFF2-40B4-BE49-F238E27FC236}">
                <a16:creationId xmlns:a16="http://schemas.microsoft.com/office/drawing/2014/main" id="{0F404B6E-9237-EA48-5B8D-097DA4012A1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637294"/>
            <a:ext cx="548640" cy="548640"/>
          </a:xfrm>
          <a:prstGeom prst="rect">
            <a:avLst/>
          </a:prstGeom>
        </p:spPr>
      </p:pic>
      <p:pic>
        <p:nvPicPr>
          <p:cNvPr id="11" name="Picture 10" descr="Nationwide is on your side">
            <a:extLst>
              <a:ext uri="{FF2B5EF4-FFF2-40B4-BE49-F238E27FC236}">
                <a16:creationId xmlns:a16="http://schemas.microsoft.com/office/drawing/2014/main" id="{0BFF2241-99B8-16B0-1E6E-DB962CE63DB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pic>
        <p:nvPicPr>
          <p:cNvPr id="4" name="Picture 3" descr="Qr code&#10;&#10;Description automatically generated">
            <a:extLst>
              <a:ext uri="{FF2B5EF4-FFF2-40B4-BE49-F238E27FC236}">
                <a16:creationId xmlns:a16="http://schemas.microsoft.com/office/drawing/2014/main" id="{82BEB8EE-1796-4EF9-A43F-5905D42610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4750" y="5346103"/>
            <a:ext cx="1085419" cy="1085419"/>
          </a:xfrm>
          <a:prstGeom prst="rect">
            <a:avLst/>
          </a:prstGeom>
        </p:spPr>
      </p:pic>
      <p:sp>
        <p:nvSpPr>
          <p:cNvPr id="5" name="TextBox 4">
            <a:extLst>
              <a:ext uri="{FF2B5EF4-FFF2-40B4-BE49-F238E27FC236}">
                <a16:creationId xmlns:a16="http://schemas.microsoft.com/office/drawing/2014/main" id="{52385673-1A9B-EAF0-5612-E8B2C77950EF}"/>
              </a:ext>
            </a:extLst>
          </p:cNvPr>
          <p:cNvSpPr txBox="1"/>
          <p:nvPr/>
        </p:nvSpPr>
        <p:spPr>
          <a:xfrm>
            <a:off x="865908" y="5672749"/>
            <a:ext cx="5758972" cy="432126"/>
          </a:xfrm>
          <a:prstGeom prst="rect">
            <a:avLst/>
          </a:prstGeom>
          <a:noFill/>
        </p:spPr>
        <p:txBody>
          <a:bodyPr wrap="square" rtlCol="0">
            <a:noAutofit/>
          </a:bodyPr>
          <a:lstStyle/>
          <a:p>
            <a:pPr>
              <a:defRPr/>
            </a:pPr>
            <a:r>
              <a:rPr kumimoji="0" lang="es-MX" sz="14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Escanea el código QR para programar una cita </a:t>
            </a:r>
            <a:br>
              <a:rPr kumimoji="0" lang="es-MX" sz="14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br>
            <a:r>
              <a:rPr kumimoji="0" lang="es-MX" sz="14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o visita retirementspecialists.myretirementappt.com</a:t>
            </a:r>
          </a:p>
        </p:txBody>
      </p:sp>
    </p:spTree>
    <p:extLst>
      <p:ext uri="{BB962C8B-B14F-4D97-AF65-F5344CB8AC3E}">
        <p14:creationId xmlns:p14="http://schemas.microsoft.com/office/powerpoint/2010/main" val="3767935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5A27920-7FA5-A6C9-73F8-265A9F86058F}"/>
              </a:ext>
            </a:extLst>
          </p:cNvPr>
          <p:cNvSpPr>
            <a:spLocks noGrp="1"/>
          </p:cNvSpPr>
          <p:nvPr>
            <p:ph type="title"/>
          </p:nvPr>
        </p:nvSpPr>
        <p:spPr>
          <a:xfrm>
            <a:off x="852053" y="2772120"/>
            <a:ext cx="5638394" cy="640838"/>
          </a:xfrm>
        </p:spPr>
        <p:txBody>
          <a:bodyPr anchor="t">
            <a:noAutofit/>
          </a:bodyPr>
          <a:lstStyle/>
          <a:p>
            <a:r>
              <a:rPr lang="es-MX" dirty="0"/>
              <a:t>Estamos aquí para ayudar</a:t>
            </a:r>
          </a:p>
        </p:txBody>
      </p:sp>
      <p:sp>
        <p:nvSpPr>
          <p:cNvPr id="11" name="TextBox 10">
            <a:extLst>
              <a:ext uri="{FF2B5EF4-FFF2-40B4-BE49-F238E27FC236}">
                <a16:creationId xmlns:a16="http://schemas.microsoft.com/office/drawing/2014/main" id="{E309B6C9-EDF1-4691-164F-E37356E6AA7F}"/>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Accede a tu cuenta de retiro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nationwide.com/myretirement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1-800-772-2182</a:t>
            </a:r>
          </a:p>
        </p:txBody>
      </p:sp>
      <p:pic>
        <p:nvPicPr>
          <p:cNvPr id="10" name="Graphic 9">
            <a:extLst>
              <a:ext uri="{FF2B5EF4-FFF2-40B4-BE49-F238E27FC236}">
                <a16:creationId xmlns:a16="http://schemas.microsoft.com/office/drawing/2014/main" id="{57567BD1-DB67-6D53-F504-DF0EBEC63F5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65908" y="3720559"/>
            <a:ext cx="548640" cy="548640"/>
          </a:xfrm>
          <a:prstGeom prst="rect">
            <a:avLst/>
          </a:prstGeom>
        </p:spPr>
      </p:pic>
      <p:pic>
        <p:nvPicPr>
          <p:cNvPr id="12" name="Graphic 11">
            <a:extLst>
              <a:ext uri="{FF2B5EF4-FFF2-40B4-BE49-F238E27FC236}">
                <a16:creationId xmlns:a16="http://schemas.microsoft.com/office/drawing/2014/main" id="{9401B168-2A1D-1B20-C97A-13A5194F2ECF}"/>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8" name="Picture 17" descr="Nationwide is on your side">
            <a:extLst>
              <a:ext uri="{FF2B5EF4-FFF2-40B4-BE49-F238E27FC236}">
                <a16:creationId xmlns:a16="http://schemas.microsoft.com/office/drawing/2014/main" id="{2CD1FAD9-D83E-D1F1-731D-0EEEDFD65EDD}"/>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3684932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CE06-7E92-7799-DAC2-11F4CDF5D5CC}"/>
              </a:ext>
            </a:extLst>
          </p:cNvPr>
          <p:cNvSpPr>
            <a:spLocks noGrp="1"/>
          </p:cNvSpPr>
          <p:nvPr>
            <p:ph type="title"/>
          </p:nvPr>
        </p:nvSpPr>
        <p:spPr>
          <a:xfrm>
            <a:off x="852055" y="2706596"/>
            <a:ext cx="5934266" cy="640838"/>
          </a:xfrm>
        </p:spPr>
        <p:txBody>
          <a:bodyPr anchor="t">
            <a:noAutofit/>
          </a:bodyPr>
          <a:lstStyle/>
          <a:p>
            <a:pPr>
              <a:lnSpc>
                <a:spcPct val="100000"/>
              </a:lnSpc>
            </a:pPr>
            <a:r>
              <a:rPr lang="es-MX" dirty="0"/>
              <a:t>Estamos aquí para ayudar</a:t>
            </a:r>
          </a:p>
        </p:txBody>
      </p:sp>
      <p:pic>
        <p:nvPicPr>
          <p:cNvPr id="5" name="Graphic 4">
            <a:extLst>
              <a:ext uri="{FF2B5EF4-FFF2-40B4-BE49-F238E27FC236}">
                <a16:creationId xmlns:a16="http://schemas.microsoft.com/office/drawing/2014/main" id="{242B15BE-3441-DE51-43F9-1AF3B2C6DCF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5908" y="3720559"/>
            <a:ext cx="548640" cy="548640"/>
          </a:xfrm>
          <a:prstGeom prst="rect">
            <a:avLst/>
          </a:prstGeom>
        </p:spPr>
      </p:pic>
      <p:sp>
        <p:nvSpPr>
          <p:cNvPr id="6" name="TextBox 5">
            <a:extLst>
              <a:ext uri="{FF2B5EF4-FFF2-40B4-BE49-F238E27FC236}">
                <a16:creationId xmlns:a16="http://schemas.microsoft.com/office/drawing/2014/main" id="{E3563941-FFBC-6ED1-9E28-0AFD6EA37130}"/>
              </a:ext>
            </a:extLst>
          </p:cNvPr>
          <p:cNvSpPr txBox="1"/>
          <p:nvPr/>
        </p:nvSpPr>
        <p:spPr>
          <a:xfrm>
            <a:off x="1431537" y="3734414"/>
            <a:ext cx="5354784" cy="1323439"/>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Accede a tu cuenta de retiro 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nationwide.com/REALtirement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1-800-772-2182</a:t>
            </a:r>
          </a:p>
        </p:txBody>
      </p:sp>
      <p:pic>
        <p:nvPicPr>
          <p:cNvPr id="7" name="Graphic 6">
            <a:extLst>
              <a:ext uri="{FF2B5EF4-FFF2-40B4-BE49-F238E27FC236}">
                <a16:creationId xmlns:a16="http://schemas.microsoft.com/office/drawing/2014/main" id="{556ABC59-6F7F-5156-5DFD-11C94806498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65908" y="4523068"/>
            <a:ext cx="548640" cy="548640"/>
          </a:xfrm>
          <a:prstGeom prst="rect">
            <a:avLst/>
          </a:prstGeom>
        </p:spPr>
      </p:pic>
      <p:pic>
        <p:nvPicPr>
          <p:cNvPr id="10" name="Picture 9" descr="Nationwide is on your side">
            <a:extLst>
              <a:ext uri="{FF2B5EF4-FFF2-40B4-BE49-F238E27FC236}">
                <a16:creationId xmlns:a16="http://schemas.microsoft.com/office/drawing/2014/main" id="{7A3F7F1A-839E-A018-6FB1-CEEF72442A4E}"/>
              </a:ext>
              <a:ext uri="{C183D7F6-B498-43B3-948B-1728B52AA6E4}">
                <adec:decorative xmlns:adec="http://schemas.microsoft.com/office/drawing/2017/decorative" val="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846" y="628995"/>
            <a:ext cx="981777" cy="1097280"/>
          </a:xfrm>
          <a:prstGeom prst="rect">
            <a:avLst/>
          </a:prstGeom>
        </p:spPr>
      </p:pic>
    </p:spTree>
    <p:extLst>
      <p:ext uri="{BB962C8B-B14F-4D97-AF65-F5344CB8AC3E}">
        <p14:creationId xmlns:p14="http://schemas.microsoft.com/office/powerpoint/2010/main" val="1561946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14CB6-972E-BA51-6267-02F957A482E0}"/>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7">
            <a:extLst>
              <a:ext uri="{FF2B5EF4-FFF2-40B4-BE49-F238E27FC236}">
                <a16:creationId xmlns:a16="http://schemas.microsoft.com/office/drawing/2014/main" id="{67787679-D09C-8114-3686-A410A5689208}"/>
              </a:ext>
            </a:extLst>
          </p:cNvPr>
          <p:cNvSpPr>
            <a:spLocks noGrp="1"/>
          </p:cNvSpPr>
          <p:nvPr>
            <p:ph idx="1"/>
          </p:nvPr>
        </p:nvSpPr>
        <p:spPr>
          <a:xfrm>
            <a:off x="2778170" y="3600866"/>
            <a:ext cx="1901381" cy="720970"/>
          </a:xfrm>
        </p:spPr>
        <p:txBody>
          <a:bodyPr>
            <a:normAutofit fontScale="92500" lnSpcReduction="20000"/>
          </a:bodyPr>
          <a:lstStyle/>
          <a:p>
            <a:pPr marL="0" indent="0" algn="ctr">
              <a:lnSpc>
                <a:spcPct val="110000"/>
              </a:lnSpc>
              <a:buNone/>
            </a:pPr>
            <a:r>
              <a:rPr lang="es-MX" sz="2400">
                <a:solidFill>
                  <a:srgbClr val="0047BB"/>
                </a:solidFill>
              </a:rPr>
              <a:t>Foto del presentador</a:t>
            </a:r>
          </a:p>
        </p:txBody>
      </p:sp>
      <p:sp>
        <p:nvSpPr>
          <p:cNvPr id="2" name="Content Placeholder 2">
            <a:extLst>
              <a:ext uri="{FF2B5EF4-FFF2-40B4-BE49-F238E27FC236}">
                <a16:creationId xmlns:a16="http://schemas.microsoft.com/office/drawing/2014/main" id="{64A415E4-A634-F37C-975A-5B681E5BA6AD}"/>
              </a:ext>
            </a:extLst>
          </p:cNvPr>
          <p:cNvSpPr txBox="1">
            <a:spLocks/>
          </p:cNvSpPr>
          <p:nvPr/>
        </p:nvSpPr>
        <p:spPr>
          <a:xfrm>
            <a:off x="5405718" y="3114965"/>
            <a:ext cx="6434590" cy="169277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s-MX" sz="2400" b="1"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&lt;Nombre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&lt;Cargo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&lt;Dirección de correo electrónico del presentador&gt;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&lt;Teléfono del presentador&gt;</a:t>
            </a:r>
          </a:p>
        </p:txBody>
      </p:sp>
      <p:sp>
        <p:nvSpPr>
          <p:cNvPr id="6" name="Title 6">
            <a:extLst>
              <a:ext uri="{FF2B5EF4-FFF2-40B4-BE49-F238E27FC236}">
                <a16:creationId xmlns:a16="http://schemas.microsoft.com/office/drawing/2014/main" id="{A1973D5F-74DD-DCF4-4116-6C9393D80835}"/>
              </a:ext>
            </a:extLst>
          </p:cNvPr>
          <p:cNvSpPr txBox="1">
            <a:spLocks/>
          </p:cNvSpPr>
          <p:nvPr/>
        </p:nvSpPr>
        <p:spPr>
          <a:xfrm>
            <a:off x="1492450" y="1564142"/>
            <a:ext cx="9199178" cy="595493"/>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r>
              <a:rPr lang="es-MX" sz="4400" dirty="0">
                <a:latin typeface="Georgia" panose="02040502050405020303" pitchFamily="18" charset="0"/>
              </a:rPr>
              <a:t>Me da gusto conocerte</a:t>
            </a:r>
          </a:p>
        </p:txBody>
      </p:sp>
    </p:spTree>
    <p:extLst>
      <p:ext uri="{BB962C8B-B14F-4D97-AF65-F5344CB8AC3E}">
        <p14:creationId xmlns:p14="http://schemas.microsoft.com/office/powerpoint/2010/main" val="1588218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6FFA4-8024-5376-5634-4FD880371EB1}"/>
              </a:ext>
              <a:ext uri="{C183D7F6-B498-43B3-948B-1728B52AA6E4}">
                <adec:decorative xmlns:adec="http://schemas.microsoft.com/office/drawing/2017/decorative" val="1"/>
              </a:ext>
            </a:extLst>
          </p:cNvPr>
          <p:cNvSpPr/>
          <p:nvPr/>
        </p:nvSpPr>
        <p:spPr>
          <a:xfrm>
            <a:off x="2583831" y="2790577"/>
            <a:ext cx="2290060" cy="2290060"/>
          </a:xfrm>
          <a:prstGeom prst="rect">
            <a:avLst/>
          </a:prstGeom>
          <a:solidFill>
            <a:srgbClr val="D0D3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7">
            <a:extLst>
              <a:ext uri="{FF2B5EF4-FFF2-40B4-BE49-F238E27FC236}">
                <a16:creationId xmlns:a16="http://schemas.microsoft.com/office/drawing/2014/main" id="{46A88AF4-F151-3469-F098-84ED02D2F13D}"/>
              </a:ext>
            </a:extLst>
          </p:cNvPr>
          <p:cNvSpPr>
            <a:spLocks noGrp="1"/>
          </p:cNvSpPr>
          <p:nvPr>
            <p:ph idx="1"/>
          </p:nvPr>
        </p:nvSpPr>
        <p:spPr>
          <a:xfrm>
            <a:off x="2778170" y="3600866"/>
            <a:ext cx="1901381" cy="720970"/>
          </a:xfrm>
        </p:spPr>
        <p:txBody>
          <a:bodyPr>
            <a:normAutofit/>
          </a:bodyPr>
          <a:lstStyle/>
          <a:p>
            <a:pPr marL="0" indent="0" algn="ctr">
              <a:lnSpc>
                <a:spcPct val="110000"/>
              </a:lnSpc>
              <a:buNone/>
            </a:pPr>
            <a:r>
              <a:rPr lang="es-MX" sz="2400">
                <a:solidFill>
                  <a:srgbClr val="0047BB"/>
                </a:solidFill>
              </a:rPr>
              <a:t>Foto del PF</a:t>
            </a:r>
          </a:p>
        </p:txBody>
      </p:sp>
      <p:sp>
        <p:nvSpPr>
          <p:cNvPr id="21" name="Content Placeholder 2">
            <a:extLst>
              <a:ext uri="{FF2B5EF4-FFF2-40B4-BE49-F238E27FC236}">
                <a16:creationId xmlns:a16="http://schemas.microsoft.com/office/drawing/2014/main" id="{3291E633-D01F-BBD3-1E00-7680B9D5C7D3}"/>
              </a:ext>
            </a:extLst>
          </p:cNvPr>
          <p:cNvSpPr txBox="1">
            <a:spLocks/>
          </p:cNvSpPr>
          <p:nvPr/>
        </p:nvSpPr>
        <p:spPr>
          <a:xfrm>
            <a:off x="5405718" y="3350831"/>
            <a:ext cx="5285910" cy="1169551"/>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&lt;Firma del PF&gt;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&lt;Dirección de correo electrónico del PF&gt;</a:t>
            </a:r>
          </a:p>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MX" sz="2200" b="0" i="0" u="none" strike="noStrike" cap="none" normalizeH="0" baseline="0" noProof="0">
                <a:ln>
                  <a:noFill/>
                </a:ln>
                <a:solidFill>
                  <a:prstClr val="white"/>
                </a:solidFill>
                <a:uLnTx/>
                <a:uFillTx/>
                <a:latin typeface="Arial" panose="020B0604020202020204" pitchFamily="34" charset="0"/>
                <a:ea typeface="+mn-ea"/>
                <a:cs typeface="Arial" panose="020B0604020202020204" pitchFamily="34" charset="0"/>
              </a:rPr>
              <a:t>&lt;Teléfono del PF&gt;</a:t>
            </a:r>
          </a:p>
        </p:txBody>
      </p:sp>
      <p:sp>
        <p:nvSpPr>
          <p:cNvPr id="6" name="Title 1">
            <a:extLst>
              <a:ext uri="{FF2B5EF4-FFF2-40B4-BE49-F238E27FC236}">
                <a16:creationId xmlns:a16="http://schemas.microsoft.com/office/drawing/2014/main" id="{CFB1BB27-2AB8-3379-F443-81F191185A1B}"/>
              </a:ext>
            </a:extLst>
          </p:cNvPr>
          <p:cNvSpPr>
            <a:spLocks noGrp="1"/>
          </p:cNvSpPr>
          <p:nvPr>
            <p:ph type="title"/>
          </p:nvPr>
        </p:nvSpPr>
        <p:spPr>
          <a:xfrm>
            <a:off x="1492450" y="1564142"/>
            <a:ext cx="9199178" cy="595493"/>
          </a:xfrm>
        </p:spPr>
        <p:txBody>
          <a:bodyPr>
            <a:noAutofit/>
          </a:bodyPr>
          <a:lstStyle/>
          <a:p>
            <a:r>
              <a:rPr lang="es-MX" sz="4400">
                <a:latin typeface="Georgia" panose="02040502050405020303" pitchFamily="18" charset="0"/>
              </a:rPr>
              <a:t>Tu profesional financiero</a:t>
            </a:r>
          </a:p>
        </p:txBody>
      </p:sp>
    </p:spTree>
    <p:extLst>
      <p:ext uri="{BB962C8B-B14F-4D97-AF65-F5344CB8AC3E}">
        <p14:creationId xmlns:p14="http://schemas.microsoft.com/office/powerpoint/2010/main" val="2147856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800F856-0187-3059-614F-833806EFAB5E}"/>
              </a:ext>
            </a:extLst>
          </p:cNvPr>
          <p:cNvSpPr txBox="1">
            <a:spLocks/>
          </p:cNvSpPr>
          <p:nvPr/>
        </p:nvSpPr>
        <p:spPr>
          <a:xfrm>
            <a:off x="7109138" y="448805"/>
            <a:ext cx="3619822" cy="5954452"/>
          </a:xfrm>
          <a:prstGeom prst="rect">
            <a:avLst/>
          </a:prstGeom>
        </p:spPr>
        <p:txBody>
          <a:bodyPr vert="horz" lIns="0" tIns="45720" rIns="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s-MX" sz="2200" dirty="0"/>
              <a:t>Los desafíos únicos de retiro que enfrentan las mujeres</a:t>
            </a:r>
          </a:p>
          <a:p>
            <a:pPr marL="0" indent="0">
              <a:lnSpc>
                <a:spcPct val="100000"/>
              </a:lnSpc>
              <a:buNone/>
            </a:pPr>
            <a:endParaRPr lang="en-US" sz="1800" dirty="0"/>
          </a:p>
          <a:p>
            <a:pPr marL="0" indent="0">
              <a:lnSpc>
                <a:spcPct val="100000"/>
              </a:lnSpc>
              <a:buNone/>
            </a:pPr>
            <a:r>
              <a:rPr lang="es-MX" sz="2200" dirty="0"/>
              <a:t>Los principios básicos </a:t>
            </a:r>
            <a:br>
              <a:rPr lang="es-MX" sz="2200" dirty="0"/>
            </a:br>
            <a:r>
              <a:rPr lang="es-MX" sz="2200" dirty="0"/>
              <a:t>de los beneficios de retiro del Seguro Social </a:t>
            </a:r>
          </a:p>
          <a:p>
            <a:pPr marL="0" indent="0">
              <a:lnSpc>
                <a:spcPct val="100000"/>
              </a:lnSpc>
              <a:buNone/>
            </a:pPr>
            <a:endParaRPr lang="en-US" sz="1800" dirty="0"/>
          </a:p>
          <a:p>
            <a:pPr marL="0" indent="0">
              <a:lnSpc>
                <a:spcPct val="100000"/>
              </a:lnSpc>
              <a:buNone/>
            </a:pPr>
            <a:r>
              <a:rPr lang="es-MX" sz="2200" dirty="0"/>
              <a:t>Los costos de cuidados médicos para planificar para el retiro</a:t>
            </a:r>
          </a:p>
          <a:p>
            <a:pPr marL="0" indent="0">
              <a:lnSpc>
                <a:spcPct val="100000"/>
              </a:lnSpc>
              <a:buFont typeface="Arial" panose="020B0604020202020204" pitchFamily="34" charset="0"/>
              <a:buNone/>
            </a:pPr>
            <a:endParaRPr lang="en-US" sz="1800" dirty="0"/>
          </a:p>
          <a:p>
            <a:pPr marL="0" indent="0">
              <a:lnSpc>
                <a:spcPct val="100000"/>
              </a:lnSpc>
              <a:buFont typeface="Arial" panose="020B0604020202020204" pitchFamily="34" charset="0"/>
              <a:buNone/>
            </a:pPr>
            <a:r>
              <a:rPr lang="es-MX" sz="2200" dirty="0"/>
              <a:t>Cómo comenzar a ahorrar para el retiro y mantener el rumbo</a:t>
            </a:r>
          </a:p>
        </p:txBody>
      </p:sp>
      <p:cxnSp>
        <p:nvCxnSpPr>
          <p:cNvPr id="10" name="Straight Connector 9">
            <a:extLst>
              <a:ext uri="{FF2B5EF4-FFF2-40B4-BE49-F238E27FC236}">
                <a16:creationId xmlns:a16="http://schemas.microsoft.com/office/drawing/2014/main" id="{019DDD9C-49A7-DDCB-D305-6DD9D3DAD881}"/>
              </a:ext>
              <a:ext uri="{C183D7F6-B498-43B3-948B-1728B52AA6E4}">
                <adec:decorative xmlns:adec="http://schemas.microsoft.com/office/drawing/2017/decorative" val="1"/>
              </a:ext>
            </a:extLst>
          </p:cNvPr>
          <p:cNvCxnSpPr>
            <a:cxnSpLocks/>
          </p:cNvCxnSpPr>
          <p:nvPr/>
        </p:nvCxnSpPr>
        <p:spPr>
          <a:xfrm>
            <a:off x="7109138" y="1720559"/>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2CA62623-ED7D-B503-F211-9D34A54BBE0F}"/>
              </a:ext>
            </a:extLst>
          </p:cNvPr>
          <p:cNvSpPr txBox="1">
            <a:spLocks/>
          </p:cNvSpPr>
          <p:nvPr/>
        </p:nvSpPr>
        <p:spPr>
          <a:xfrm>
            <a:off x="940904" y="596347"/>
            <a:ext cx="4792239" cy="60491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s-MX" dirty="0">
                <a:latin typeface="Georgia" panose="02040502050405020303" pitchFamily="18" charset="0"/>
              </a:rPr>
              <a:t>Hoy </a:t>
            </a:r>
            <a:br>
              <a:rPr lang="es-MX" dirty="0">
                <a:latin typeface="Georgia" panose="02040502050405020303" pitchFamily="18" charset="0"/>
              </a:rPr>
            </a:br>
            <a:r>
              <a:rPr lang="es-MX" dirty="0">
                <a:latin typeface="Georgia" panose="02040502050405020303" pitchFamily="18" charset="0"/>
              </a:rPr>
              <a:t>aprenderemos:</a:t>
            </a:r>
          </a:p>
        </p:txBody>
      </p:sp>
      <p:cxnSp>
        <p:nvCxnSpPr>
          <p:cNvPr id="2" name="Straight Connector 1">
            <a:extLst>
              <a:ext uri="{FF2B5EF4-FFF2-40B4-BE49-F238E27FC236}">
                <a16:creationId xmlns:a16="http://schemas.microsoft.com/office/drawing/2014/main" id="{EDD512B6-87A1-B49E-5D1C-9509CE5B62DC}"/>
              </a:ext>
              <a:ext uri="{C183D7F6-B498-43B3-948B-1728B52AA6E4}">
                <adec:decorative xmlns:adec="http://schemas.microsoft.com/office/drawing/2017/decorative" val="1"/>
              </a:ext>
            </a:extLst>
          </p:cNvPr>
          <p:cNvCxnSpPr>
            <a:cxnSpLocks/>
          </p:cNvCxnSpPr>
          <p:nvPr/>
        </p:nvCxnSpPr>
        <p:spPr>
          <a:xfrm>
            <a:off x="7109138" y="3263605"/>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2B74B20-45E1-066E-4EC0-B209503C9B66}"/>
              </a:ext>
              <a:ext uri="{C183D7F6-B498-43B3-948B-1728B52AA6E4}">
                <adec:decorative xmlns:adec="http://schemas.microsoft.com/office/drawing/2017/decorative" val="1"/>
              </a:ext>
            </a:extLst>
          </p:cNvPr>
          <p:cNvCxnSpPr>
            <a:cxnSpLocks/>
          </p:cNvCxnSpPr>
          <p:nvPr/>
        </p:nvCxnSpPr>
        <p:spPr>
          <a:xfrm>
            <a:off x="7109138" y="4787742"/>
            <a:ext cx="36198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27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600965-530E-4A7B-7081-DA96773021B4}"/>
              </a:ext>
            </a:extLst>
          </p:cNvPr>
          <p:cNvSpPr>
            <a:spLocks noGrp="1"/>
          </p:cNvSpPr>
          <p:nvPr>
            <p:ph type="title"/>
          </p:nvPr>
        </p:nvSpPr>
        <p:spPr>
          <a:xfrm>
            <a:off x="931986" y="810176"/>
            <a:ext cx="10320105" cy="595493"/>
          </a:xfrm>
        </p:spPr>
        <p:txBody>
          <a:bodyPr>
            <a:noAutofit/>
          </a:bodyPr>
          <a:lstStyle/>
          <a:p>
            <a:r>
              <a:rPr lang="es-MX" sz="3800" dirty="0"/>
              <a:t>Las mujeres están empoderadas financieramente </a:t>
            </a:r>
          </a:p>
        </p:txBody>
      </p:sp>
      <p:sp>
        <p:nvSpPr>
          <p:cNvPr id="8" name="TextBox 7">
            <a:extLst>
              <a:ext uri="{FF2B5EF4-FFF2-40B4-BE49-F238E27FC236}">
                <a16:creationId xmlns:a16="http://schemas.microsoft.com/office/drawing/2014/main" id="{1FB8EFE8-1AF0-4A41-0A30-E6AA64A6FEAA}"/>
              </a:ext>
            </a:extLst>
          </p:cNvPr>
          <p:cNvSpPr txBox="1"/>
          <p:nvPr/>
        </p:nvSpPr>
        <p:spPr>
          <a:xfrm>
            <a:off x="1471216" y="5853330"/>
            <a:ext cx="9628584" cy="584775"/>
          </a:xfrm>
          <a:prstGeom prst="rect">
            <a:avLst/>
          </a:prstGeom>
          <a:noFill/>
        </p:spPr>
        <p:txBody>
          <a:bodyPr wrap="square" rtlCol="0">
            <a:spAutoFit/>
          </a:bodyPr>
          <a:lstStyle/>
          <a:p>
            <a:pPr>
              <a:spcBef>
                <a:spcPts val="300"/>
              </a:spcBef>
            </a:pPr>
            <a:r>
              <a:rPr lang="es-MX" sz="900" baseline="30000">
                <a:solidFill>
                  <a:schemeClr val="bg1"/>
                </a:solidFill>
              </a:rPr>
              <a:t>1 </a:t>
            </a:r>
            <a:r>
              <a:rPr lang="es-MX" sz="900">
                <a:solidFill>
                  <a:schemeClr val="bg1"/>
                </a:solidFill>
              </a:rPr>
              <a:t>“Breadwinners survey,” TD Ameritrade (marzo de 2020). </a:t>
            </a:r>
          </a:p>
          <a:p>
            <a:pPr>
              <a:spcBef>
                <a:spcPts val="300"/>
              </a:spcBef>
            </a:pPr>
            <a:r>
              <a:rPr lang="es-MX" sz="900" baseline="30000">
                <a:solidFill>
                  <a:schemeClr val="bg1"/>
                </a:solidFill>
              </a:rPr>
              <a:t>2</a:t>
            </a:r>
            <a:r>
              <a:rPr lang="es-MX" sz="900">
                <a:solidFill>
                  <a:schemeClr val="bg1"/>
                </a:solidFill>
              </a:rPr>
              <a:t> “2019 State of Women-Owned Business Report,” American Express. </a:t>
            </a:r>
          </a:p>
          <a:p>
            <a:pPr>
              <a:spcBef>
                <a:spcPts val="300"/>
              </a:spcBef>
            </a:pPr>
            <a:r>
              <a:rPr lang="es-MX" sz="900" baseline="30000">
                <a:solidFill>
                  <a:schemeClr val="bg1"/>
                </a:solidFill>
              </a:rPr>
              <a:t>3</a:t>
            </a:r>
            <a:r>
              <a:rPr lang="es-MX" sz="900">
                <a:solidFill>
                  <a:schemeClr val="bg1"/>
                </a:solidFill>
              </a:rPr>
              <a:t> “Women as the next wave of growth in US wealth management,” McKinsey &amp; Company (julio de 2020). </a:t>
            </a:r>
          </a:p>
        </p:txBody>
      </p:sp>
      <p:sp>
        <p:nvSpPr>
          <p:cNvPr id="9" name="TextBox 8">
            <a:extLst>
              <a:ext uri="{FF2B5EF4-FFF2-40B4-BE49-F238E27FC236}">
                <a16:creationId xmlns:a16="http://schemas.microsoft.com/office/drawing/2014/main" id="{59607B59-F66C-C561-E093-803454CB0BE0}"/>
              </a:ext>
            </a:extLst>
          </p:cNvPr>
          <p:cNvSpPr txBox="1"/>
          <p:nvPr/>
        </p:nvSpPr>
        <p:spPr>
          <a:xfrm>
            <a:off x="3652843" y="4678663"/>
            <a:ext cx="2864492" cy="523220"/>
          </a:xfrm>
          <a:prstGeom prst="rect">
            <a:avLst/>
          </a:prstGeom>
          <a:noFill/>
          <a:ln>
            <a:noFill/>
          </a:ln>
        </p:spPr>
        <p:txBody>
          <a:bodyPr wrap="square" lIns="0" tIns="0" rIns="0" bIns="0" rtlCol="0" anchor="t" anchorCtr="0">
            <a:spAutoFit/>
          </a:bodyPr>
          <a:lstStyle/>
          <a:p>
            <a:pPr algn="ctr"/>
            <a:r>
              <a:rPr lang="es-MX" sz="1700" dirty="0">
                <a:solidFill>
                  <a:srgbClr val="6ECFB2"/>
                </a:solidFill>
                <a:latin typeface="Arial" panose="020B0604020202020204" pitchFamily="34" charset="0"/>
                <a:cs typeface="Arial" panose="020B0604020202020204" pitchFamily="34" charset="0"/>
              </a:rPr>
              <a:t>tienen mujeres como </a:t>
            </a:r>
            <a:br>
              <a:rPr lang="es-MX" sz="1700" dirty="0">
                <a:solidFill>
                  <a:srgbClr val="6ECFB2"/>
                </a:solidFill>
                <a:latin typeface="Arial" panose="020B0604020202020204" pitchFamily="34" charset="0"/>
                <a:cs typeface="Arial" panose="020B0604020202020204" pitchFamily="34" charset="0"/>
              </a:rPr>
            </a:br>
            <a:r>
              <a:rPr lang="es-MX" sz="1700" b="1" dirty="0">
                <a:solidFill>
                  <a:srgbClr val="6ECFB2"/>
                </a:solidFill>
                <a:latin typeface="Arial" panose="020B0604020202020204" pitchFamily="34" charset="0"/>
                <a:cs typeface="Arial" panose="020B0604020202020204" pitchFamily="34" charset="0"/>
              </a:rPr>
              <a:t>propietarias mayoritarias</a:t>
            </a:r>
            <a:r>
              <a:rPr lang="es-MX" sz="1700" b="1" baseline="30000" dirty="0">
                <a:solidFill>
                  <a:srgbClr val="6ECFB2"/>
                </a:solidFill>
                <a:latin typeface="Arial" panose="020B0604020202020204" pitchFamily="34" charset="0"/>
                <a:cs typeface="Arial" panose="020B0604020202020204" pitchFamily="34" charset="0"/>
              </a:rPr>
              <a:t>2</a:t>
            </a:r>
            <a:r>
              <a:rPr lang="es-MX" sz="1700" b="1" dirty="0">
                <a:solidFill>
                  <a:srgbClr val="6ECFB2"/>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06F8107B-B037-6F3D-A55A-A681F023EA55}"/>
              </a:ext>
            </a:extLst>
          </p:cNvPr>
          <p:cNvSpPr txBox="1"/>
          <p:nvPr/>
        </p:nvSpPr>
        <p:spPr>
          <a:xfrm>
            <a:off x="958570" y="4001554"/>
            <a:ext cx="2087339" cy="1046440"/>
          </a:xfrm>
          <a:prstGeom prst="rect">
            <a:avLst/>
          </a:prstGeom>
          <a:noFill/>
          <a:ln>
            <a:noFill/>
          </a:ln>
        </p:spPr>
        <p:txBody>
          <a:bodyPr wrap="square" lIns="0" tIns="0" rIns="0" bIns="0" rtlCol="0" anchor="t" anchorCtr="0">
            <a:spAutoFit/>
          </a:bodyPr>
          <a:lstStyle/>
          <a:p>
            <a:pPr algn="ctr"/>
            <a:r>
              <a:rPr lang="es-MX" sz="1700" dirty="0">
                <a:solidFill>
                  <a:srgbClr val="6ECFB2"/>
                </a:solidFill>
                <a:latin typeface="Arial" charset="0"/>
                <a:ea typeface="Arial" charset="0"/>
                <a:cs typeface="Arial" charset="0"/>
                <a:sym typeface="Calibri"/>
              </a:rPr>
              <a:t>de las mujeres </a:t>
            </a:r>
            <a:br>
              <a:rPr lang="es-MX" sz="1700" b="1" dirty="0">
                <a:solidFill>
                  <a:srgbClr val="6ECFB2"/>
                </a:solidFill>
                <a:latin typeface="Arial" charset="0"/>
                <a:ea typeface="Arial" charset="0"/>
                <a:cs typeface="Arial" charset="0"/>
                <a:sym typeface="Calibri"/>
              </a:rPr>
            </a:br>
            <a:r>
              <a:rPr lang="es-MX" sz="1700" b="1" dirty="0">
                <a:solidFill>
                  <a:srgbClr val="6ECFB2"/>
                </a:solidFill>
                <a:latin typeface="Arial" charset="0"/>
                <a:ea typeface="Arial" charset="0"/>
                <a:cs typeface="Arial" charset="0"/>
                <a:sym typeface="Calibri"/>
              </a:rPr>
              <a:t>ganan tanto </a:t>
            </a:r>
            <a:br>
              <a:rPr lang="es-MX" sz="1700" b="1" dirty="0">
                <a:solidFill>
                  <a:srgbClr val="6ECFB2"/>
                </a:solidFill>
                <a:latin typeface="Arial" charset="0"/>
                <a:ea typeface="Arial" charset="0"/>
                <a:cs typeface="Arial" charset="0"/>
                <a:sym typeface="Calibri"/>
              </a:rPr>
            </a:br>
            <a:r>
              <a:rPr lang="es-MX" sz="1700" b="1" dirty="0">
                <a:solidFill>
                  <a:srgbClr val="6ECFB2"/>
                </a:solidFill>
                <a:latin typeface="Arial" charset="0"/>
                <a:ea typeface="Arial" charset="0"/>
                <a:cs typeface="Arial" charset="0"/>
                <a:sym typeface="Calibri"/>
              </a:rPr>
              <a:t>o más</a:t>
            </a:r>
            <a:r>
              <a:rPr lang="es-MX" sz="1700" dirty="0">
                <a:solidFill>
                  <a:srgbClr val="6ECFB2"/>
                </a:solidFill>
                <a:latin typeface="Arial" charset="0"/>
                <a:ea typeface="Arial" charset="0"/>
                <a:cs typeface="Arial" charset="0"/>
                <a:sym typeface="Calibri"/>
              </a:rPr>
              <a:t> que </a:t>
            </a:r>
            <a:br>
              <a:rPr lang="es-MX" sz="1700" dirty="0">
                <a:solidFill>
                  <a:srgbClr val="6ECFB2"/>
                </a:solidFill>
                <a:latin typeface="Arial" charset="0"/>
                <a:ea typeface="Arial" charset="0"/>
                <a:cs typeface="Arial" charset="0"/>
                <a:sym typeface="Calibri"/>
              </a:rPr>
            </a:br>
            <a:r>
              <a:rPr lang="es-MX" sz="1700" dirty="0">
                <a:solidFill>
                  <a:srgbClr val="6ECFB2"/>
                </a:solidFill>
                <a:latin typeface="Arial" charset="0"/>
                <a:ea typeface="Arial" charset="0"/>
                <a:cs typeface="Arial" charset="0"/>
                <a:sym typeface="Calibri"/>
              </a:rPr>
              <a:t>sus parejas</a:t>
            </a:r>
            <a:r>
              <a:rPr lang="es-MX" sz="1700" baseline="30000" dirty="0">
                <a:solidFill>
                  <a:srgbClr val="6ECFB2"/>
                </a:solidFill>
                <a:latin typeface="Arial" charset="0"/>
                <a:ea typeface="Arial" charset="0"/>
                <a:cs typeface="Arial" charset="0"/>
                <a:sym typeface="Calibri"/>
              </a:rPr>
              <a:t>1</a:t>
            </a:r>
          </a:p>
        </p:txBody>
      </p:sp>
      <p:cxnSp>
        <p:nvCxnSpPr>
          <p:cNvPr id="17" name="Straight Connector 16">
            <a:extLst>
              <a:ext uri="{FF2B5EF4-FFF2-40B4-BE49-F238E27FC236}">
                <a16:creationId xmlns:a16="http://schemas.microsoft.com/office/drawing/2014/main" id="{45901274-2BD9-DF56-5605-758C598A557A}"/>
              </a:ext>
              <a:ext uri="{C183D7F6-B498-43B3-948B-1728B52AA6E4}">
                <adec:decorative xmlns:adec="http://schemas.microsoft.com/office/drawing/2017/decorative" val="1"/>
              </a:ext>
            </a:extLst>
          </p:cNvPr>
          <p:cNvCxnSpPr>
            <a:cxnSpLocks/>
          </p:cNvCxnSpPr>
          <p:nvPr/>
        </p:nvCxnSpPr>
        <p:spPr>
          <a:xfrm>
            <a:off x="3457477" y="1990165"/>
            <a:ext cx="0" cy="336560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itle 11">
            <a:extLst>
              <a:ext uri="{FF2B5EF4-FFF2-40B4-BE49-F238E27FC236}">
                <a16:creationId xmlns:a16="http://schemas.microsoft.com/office/drawing/2014/main" id="{21C76233-0432-A75C-D3EC-93EF047164B2}"/>
              </a:ext>
            </a:extLst>
          </p:cNvPr>
          <p:cNvSpPr txBox="1">
            <a:spLocks/>
          </p:cNvSpPr>
          <p:nvPr/>
        </p:nvSpPr>
        <p:spPr>
          <a:xfrm>
            <a:off x="931986" y="3174448"/>
            <a:ext cx="2140509"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4800">
                <a:solidFill>
                  <a:srgbClr val="6ECFB2"/>
                </a:solidFill>
              </a:rPr>
              <a:t>47%</a:t>
            </a:r>
          </a:p>
        </p:txBody>
      </p:sp>
      <p:sp>
        <p:nvSpPr>
          <p:cNvPr id="22" name="Title 11">
            <a:extLst>
              <a:ext uri="{FF2B5EF4-FFF2-40B4-BE49-F238E27FC236}">
                <a16:creationId xmlns:a16="http://schemas.microsoft.com/office/drawing/2014/main" id="{B58FDEA7-530A-A6D5-55E6-B8E5E11143AA}"/>
              </a:ext>
            </a:extLst>
          </p:cNvPr>
          <p:cNvSpPr txBox="1">
            <a:spLocks/>
          </p:cNvSpPr>
          <p:nvPr/>
        </p:nvSpPr>
        <p:spPr>
          <a:xfrm>
            <a:off x="3691089" y="3723298"/>
            <a:ext cx="2802918"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dirty="0">
                <a:solidFill>
                  <a:srgbClr val="6ECFB2"/>
                </a:solidFill>
              </a:rPr>
              <a:t>13 millones de negocios</a:t>
            </a:r>
          </a:p>
        </p:txBody>
      </p:sp>
      <p:cxnSp>
        <p:nvCxnSpPr>
          <p:cNvPr id="5" name="Straight Connector 4">
            <a:extLst>
              <a:ext uri="{FF2B5EF4-FFF2-40B4-BE49-F238E27FC236}">
                <a16:creationId xmlns:a16="http://schemas.microsoft.com/office/drawing/2014/main" id="{94055BF3-F726-A81A-6110-D374DDC5D453}"/>
              </a:ext>
              <a:ext uri="{C183D7F6-B498-43B3-948B-1728B52AA6E4}">
                <adec:decorative xmlns:adec="http://schemas.microsoft.com/office/drawing/2017/decorative" val="1"/>
              </a:ext>
            </a:extLst>
          </p:cNvPr>
          <p:cNvCxnSpPr>
            <a:cxnSpLocks/>
          </p:cNvCxnSpPr>
          <p:nvPr/>
        </p:nvCxnSpPr>
        <p:spPr>
          <a:xfrm>
            <a:off x="6792078" y="1990165"/>
            <a:ext cx="0" cy="336560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B9A04E12-A0D4-8A12-5844-95B66431F359}"/>
              </a:ext>
            </a:extLst>
          </p:cNvPr>
          <p:cNvGraphicFramePr/>
          <p:nvPr>
            <p:extLst>
              <p:ext uri="{D42A27DB-BD31-4B8C-83A1-F6EECF244321}">
                <p14:modId xmlns:p14="http://schemas.microsoft.com/office/powerpoint/2010/main" val="2360264274"/>
              </p:ext>
            </p:extLst>
          </p:nvPr>
        </p:nvGraphicFramePr>
        <p:xfrm>
          <a:off x="1021035" y="1907521"/>
          <a:ext cx="1962408" cy="1308272"/>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descr="Icon&#10;&#10;Description automatically generated">
            <a:extLst>
              <a:ext uri="{FF2B5EF4-FFF2-40B4-BE49-F238E27FC236}">
                <a16:creationId xmlns:a16="http://schemas.microsoft.com/office/drawing/2014/main" id="{EBCEEE0F-9557-0C41-D833-CCEDAC7914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3832" y="2119945"/>
            <a:ext cx="1521892" cy="1521892"/>
          </a:xfrm>
          <a:prstGeom prst="rect">
            <a:avLst/>
          </a:prstGeom>
        </p:spPr>
      </p:pic>
      <p:sp>
        <p:nvSpPr>
          <p:cNvPr id="30" name="Oval 29">
            <a:extLst>
              <a:ext uri="{FF2B5EF4-FFF2-40B4-BE49-F238E27FC236}">
                <a16:creationId xmlns:a16="http://schemas.microsoft.com/office/drawing/2014/main" id="{12956A41-2497-D631-5ADF-3700D4093865}"/>
              </a:ext>
            </a:extLst>
          </p:cNvPr>
          <p:cNvSpPr/>
          <p:nvPr/>
        </p:nvSpPr>
        <p:spPr>
          <a:xfrm>
            <a:off x="8352803" y="2807395"/>
            <a:ext cx="2746202" cy="2746202"/>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700" dirty="0">
                <a:solidFill>
                  <a:schemeClr val="accent2"/>
                </a:solidFill>
              </a:rPr>
              <a:t>Casi</a:t>
            </a:r>
            <a:r>
              <a:rPr lang="es-MX" dirty="0">
                <a:solidFill>
                  <a:schemeClr val="accent2"/>
                </a:solidFill>
              </a:rPr>
              <a:t> </a:t>
            </a:r>
            <a:br>
              <a:rPr lang="es-MX" dirty="0">
                <a:solidFill>
                  <a:schemeClr val="accent2"/>
                </a:solidFill>
              </a:rPr>
            </a:br>
            <a:r>
              <a:rPr lang="es-MX" sz="2800" b="1" dirty="0">
                <a:solidFill>
                  <a:schemeClr val="accent2"/>
                </a:solidFill>
                <a:latin typeface="Georgia" panose="02040502050405020303" pitchFamily="18" charset="0"/>
              </a:rPr>
              <a:t>$30 billones </a:t>
            </a:r>
            <a:r>
              <a:rPr lang="es-MX" sz="1700" dirty="0">
                <a:solidFill>
                  <a:schemeClr val="accent2"/>
                </a:solidFill>
              </a:rPr>
              <a:t>previsto que las mujeres controlen en los EE. UU</a:t>
            </a:r>
            <a:br>
              <a:rPr lang="es-MX" sz="1700" dirty="0">
                <a:solidFill>
                  <a:schemeClr val="accent2"/>
                </a:solidFill>
              </a:rPr>
            </a:br>
            <a:r>
              <a:rPr lang="es-MX" sz="1700" dirty="0">
                <a:solidFill>
                  <a:schemeClr val="accent2"/>
                </a:solidFill>
              </a:rPr>
              <a:t>en 2030</a:t>
            </a:r>
            <a:r>
              <a:rPr lang="es-MX" sz="1700" baseline="30000" dirty="0">
                <a:solidFill>
                  <a:schemeClr val="accent2"/>
                </a:solidFill>
              </a:rPr>
              <a:t>3</a:t>
            </a:r>
          </a:p>
        </p:txBody>
      </p:sp>
      <p:sp>
        <p:nvSpPr>
          <p:cNvPr id="29" name="Oval 28">
            <a:extLst>
              <a:ext uri="{FF2B5EF4-FFF2-40B4-BE49-F238E27FC236}">
                <a16:creationId xmlns:a16="http://schemas.microsoft.com/office/drawing/2014/main" id="{3EA2C0B8-650B-1EAE-F942-58D1B10AF711}"/>
              </a:ext>
            </a:extLst>
          </p:cNvPr>
          <p:cNvSpPr/>
          <p:nvPr/>
        </p:nvSpPr>
        <p:spPr>
          <a:xfrm>
            <a:off x="7046437" y="2069837"/>
            <a:ext cx="2098679" cy="2098679"/>
          </a:xfrm>
          <a:prstGeom prst="ellips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s-MX" sz="1700" dirty="0">
                <a:solidFill>
                  <a:schemeClr val="tx1"/>
                </a:solidFill>
              </a:rPr>
              <a:t>Casi</a:t>
            </a:r>
            <a:r>
              <a:rPr lang="es-MX" dirty="0">
                <a:solidFill>
                  <a:schemeClr val="tx1"/>
                </a:solidFill>
              </a:rPr>
              <a:t> </a:t>
            </a:r>
            <a:br>
              <a:rPr lang="es-MX" dirty="0">
                <a:solidFill>
                  <a:schemeClr val="tx1"/>
                </a:solidFill>
              </a:rPr>
            </a:br>
            <a:r>
              <a:rPr lang="es-MX" sz="2400" b="1" dirty="0">
                <a:solidFill>
                  <a:schemeClr val="tx1"/>
                </a:solidFill>
                <a:latin typeface="Georgia" panose="02040502050405020303" pitchFamily="18" charset="0"/>
              </a:rPr>
              <a:t>$11 billones </a:t>
            </a:r>
            <a:r>
              <a:rPr lang="es-MX" sz="1700" dirty="0">
                <a:solidFill>
                  <a:schemeClr val="tx1"/>
                </a:solidFill>
              </a:rPr>
              <a:t>controlados por mujeres en los EE. UU.</a:t>
            </a:r>
            <a:r>
              <a:rPr lang="es-MX" sz="1700" baseline="30000" dirty="0">
                <a:solidFill>
                  <a:schemeClr val="tx1"/>
                </a:solidFill>
              </a:rPr>
              <a:t>3</a:t>
            </a:r>
          </a:p>
        </p:txBody>
      </p:sp>
    </p:spTree>
    <p:extLst>
      <p:ext uri="{BB962C8B-B14F-4D97-AF65-F5344CB8AC3E}">
        <p14:creationId xmlns:p14="http://schemas.microsoft.com/office/powerpoint/2010/main" val="2006211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B2C22D79-9166-252E-735D-E89EB010309B}"/>
              </a:ext>
            </a:extLst>
          </p:cNvPr>
          <p:cNvSpPr txBox="1">
            <a:spLocks/>
          </p:cNvSpPr>
          <p:nvPr/>
        </p:nvSpPr>
        <p:spPr>
          <a:xfrm>
            <a:off x="870423" y="959248"/>
            <a:ext cx="10451154" cy="914396"/>
          </a:xfrm>
          <a:prstGeom prst="rect">
            <a:avLst/>
          </a:prstGeom>
        </p:spPr>
        <p:txBody>
          <a:bodyPr vert="horz" lIns="0" tIns="45720" rIns="0" bIns="45720" rtlCol="0" anchor="t">
            <a:noAutofit/>
          </a:bodyPr>
          <a:lstStyle>
            <a:lvl1pPr algn="ctr" defTabSz="914400" rtl="0" eaLnBrk="1" latinLnBrk="0" hangingPunct="1">
              <a:lnSpc>
                <a:spcPct val="90000"/>
              </a:lnSpc>
              <a:spcBef>
                <a:spcPct val="0"/>
              </a:spcBef>
              <a:buNone/>
              <a:defRPr sz="3200" b="1" i="0" kern="1200">
                <a:solidFill>
                  <a:schemeClr val="bg1"/>
                </a:solidFill>
                <a:latin typeface="Georgia" panose="02040502050405020303" pitchFamily="18" charset="0"/>
                <a:ea typeface="+mj-ea"/>
                <a:cs typeface="Arial" panose="020B0604020202020204" pitchFamily="34" charset="0"/>
              </a:defRPr>
            </a:lvl1pPr>
          </a:lstStyle>
          <a:p>
            <a:r>
              <a:rPr lang="es-MX" sz="3800" dirty="0"/>
              <a:t>Porcentaje de mujeres vs hombres que…</a:t>
            </a:r>
          </a:p>
        </p:txBody>
      </p:sp>
      <p:sp>
        <p:nvSpPr>
          <p:cNvPr id="2" name="TextBox 1">
            <a:extLst>
              <a:ext uri="{FF2B5EF4-FFF2-40B4-BE49-F238E27FC236}">
                <a16:creationId xmlns:a16="http://schemas.microsoft.com/office/drawing/2014/main" id="{C5628971-E20F-4713-C39B-DE43E83299F8}"/>
              </a:ext>
            </a:extLst>
          </p:cNvPr>
          <p:cNvSpPr txBox="1"/>
          <p:nvPr/>
        </p:nvSpPr>
        <p:spPr>
          <a:xfrm>
            <a:off x="1471216" y="5853330"/>
            <a:ext cx="9628584" cy="546303"/>
          </a:xfrm>
          <a:prstGeom prst="rect">
            <a:avLst/>
          </a:prstGeom>
          <a:noFill/>
        </p:spPr>
        <p:txBody>
          <a:bodyPr wrap="square" rtlCol="0">
            <a:spAutoFit/>
          </a:bodyPr>
          <a:lstStyle/>
          <a:p>
            <a:pPr>
              <a:spcBef>
                <a:spcPts val="300"/>
              </a:spcBef>
            </a:pPr>
            <a:r>
              <a:rPr lang="es-MX" sz="900" baseline="30000">
                <a:solidFill>
                  <a:schemeClr val="bg1"/>
                </a:solidFill>
              </a:rPr>
              <a:t>1 </a:t>
            </a:r>
            <a:r>
              <a:rPr lang="es-MX" sz="900">
                <a:solidFill>
                  <a:schemeClr val="bg1"/>
                </a:solidFill>
              </a:rPr>
              <a:t>“100 Must-Know Statistics About Women and Retirement,” Morningstar, morningstar.com/articles/968993/100-must-know-statistics-about-women-and-retirement (3 de marzo de 2021). </a:t>
            </a:r>
          </a:p>
          <a:p>
            <a:pPr>
              <a:spcBef>
                <a:spcPts val="300"/>
              </a:spcBef>
            </a:pPr>
            <a:r>
              <a:rPr lang="es-MX" sz="900" baseline="30000">
                <a:solidFill>
                  <a:schemeClr val="bg1"/>
                </a:solidFill>
              </a:rPr>
              <a:t>2</a:t>
            </a:r>
            <a:r>
              <a:rPr lang="es-MX" sz="900">
                <a:solidFill>
                  <a:schemeClr val="bg1"/>
                </a:solidFill>
              </a:rPr>
              <a:t> “Women and Retirement: Navigating the Financial Vortex,” Goldman Sachs Asset Management Insights, gsam.com/content/gsam/global/en/market-insights/gsam-insights/2022/women-retirement.html#section-none (7 de diciembre de 2022).</a:t>
            </a:r>
          </a:p>
        </p:txBody>
      </p:sp>
      <p:sp>
        <p:nvSpPr>
          <p:cNvPr id="3" name="TextBox 2">
            <a:extLst>
              <a:ext uri="{FF2B5EF4-FFF2-40B4-BE49-F238E27FC236}">
                <a16:creationId xmlns:a16="http://schemas.microsoft.com/office/drawing/2014/main" id="{A462FBAB-EC1E-D9C6-B198-AD3C48402CC0}"/>
              </a:ext>
            </a:extLst>
          </p:cNvPr>
          <p:cNvSpPr txBox="1"/>
          <p:nvPr/>
        </p:nvSpPr>
        <p:spPr>
          <a:xfrm>
            <a:off x="1109112" y="2457858"/>
            <a:ext cx="2979572" cy="784830"/>
          </a:xfrm>
          <a:prstGeom prst="rect">
            <a:avLst/>
          </a:prstGeom>
          <a:noFill/>
          <a:ln>
            <a:noFill/>
          </a:ln>
        </p:spPr>
        <p:txBody>
          <a:bodyPr wrap="square" lIns="0" tIns="0" rIns="0" bIns="0" rtlCol="0" anchor="t" anchorCtr="0">
            <a:spAutoFit/>
          </a:bodyPr>
          <a:lstStyle/>
          <a:p>
            <a:pPr algn="ctr"/>
            <a:r>
              <a:rPr lang="es-MX" sz="1700" b="1" dirty="0">
                <a:solidFill>
                  <a:srgbClr val="6ECFB2"/>
                </a:solidFill>
                <a:latin typeface="Arial" charset="0"/>
                <a:ea typeface="Arial" charset="0"/>
                <a:cs typeface="Arial" charset="0"/>
                <a:sym typeface="Calibri"/>
              </a:rPr>
              <a:t>…confían en que tendrán suficientes recursos para durar 25 años en retiro</a:t>
            </a:r>
            <a:r>
              <a:rPr lang="es-MX" sz="1700" b="1" baseline="30000" dirty="0">
                <a:solidFill>
                  <a:srgbClr val="6ECFB2"/>
                </a:solidFill>
                <a:latin typeface="Arial" charset="0"/>
                <a:ea typeface="Arial" charset="0"/>
                <a:cs typeface="Arial" charset="0"/>
                <a:sym typeface="Calibri"/>
              </a:rPr>
              <a:t>1</a:t>
            </a:r>
          </a:p>
        </p:txBody>
      </p:sp>
      <p:grpSp>
        <p:nvGrpSpPr>
          <p:cNvPr id="25" name="Group 24">
            <a:extLst>
              <a:ext uri="{FF2B5EF4-FFF2-40B4-BE49-F238E27FC236}">
                <a16:creationId xmlns:a16="http://schemas.microsoft.com/office/drawing/2014/main" id="{13D7BB30-683A-0FE0-93C9-A7378C723843}"/>
              </a:ext>
            </a:extLst>
          </p:cNvPr>
          <p:cNvGrpSpPr/>
          <p:nvPr/>
        </p:nvGrpSpPr>
        <p:grpSpPr>
          <a:xfrm>
            <a:off x="1201552" y="3919165"/>
            <a:ext cx="2685524" cy="702908"/>
            <a:chOff x="1281708" y="3497288"/>
            <a:chExt cx="2685524" cy="702908"/>
          </a:xfrm>
        </p:grpSpPr>
        <p:sp>
          <p:nvSpPr>
            <p:cNvPr id="16" name="Rectangle 15">
              <a:extLst>
                <a:ext uri="{FF2B5EF4-FFF2-40B4-BE49-F238E27FC236}">
                  <a16:creationId xmlns:a16="http://schemas.microsoft.com/office/drawing/2014/main" id="{51856791-7D81-015D-44AD-B33CF11FB7A5}"/>
                </a:ext>
              </a:extLst>
            </p:cNvPr>
            <p:cNvSpPr/>
            <p:nvPr/>
          </p:nvSpPr>
          <p:spPr>
            <a:xfrm>
              <a:off x="1281708" y="3697807"/>
              <a:ext cx="1288178" cy="502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7F51AB-851C-0CE1-1873-3061DCF0473E}"/>
                </a:ext>
              </a:extLst>
            </p:cNvPr>
            <p:cNvSpPr/>
            <p:nvPr/>
          </p:nvSpPr>
          <p:spPr>
            <a:xfrm>
              <a:off x="2679054" y="3497288"/>
              <a:ext cx="1288178" cy="69561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C2D79560-793E-26F1-F0D9-2E222F986155}"/>
              </a:ext>
            </a:extLst>
          </p:cNvPr>
          <p:cNvGrpSpPr/>
          <p:nvPr/>
        </p:nvGrpSpPr>
        <p:grpSpPr>
          <a:xfrm>
            <a:off x="4807914" y="3976501"/>
            <a:ext cx="2685524" cy="631207"/>
            <a:chOff x="4906073" y="3554624"/>
            <a:chExt cx="2685524" cy="631207"/>
          </a:xfrm>
        </p:grpSpPr>
        <p:sp>
          <p:nvSpPr>
            <p:cNvPr id="18" name="Rectangle 17">
              <a:extLst>
                <a:ext uri="{FF2B5EF4-FFF2-40B4-BE49-F238E27FC236}">
                  <a16:creationId xmlns:a16="http://schemas.microsoft.com/office/drawing/2014/main" id="{DE7E13BA-F2A0-6D76-CE2A-A41C8ECF1E63}"/>
                </a:ext>
              </a:extLst>
            </p:cNvPr>
            <p:cNvSpPr/>
            <p:nvPr/>
          </p:nvSpPr>
          <p:spPr>
            <a:xfrm>
              <a:off x="4906073" y="3554624"/>
              <a:ext cx="1288178" cy="6312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5B070FC-5116-76AB-7623-AEC034431490}"/>
                </a:ext>
              </a:extLst>
            </p:cNvPr>
            <p:cNvSpPr/>
            <p:nvPr/>
          </p:nvSpPr>
          <p:spPr>
            <a:xfrm>
              <a:off x="6303419" y="3734969"/>
              <a:ext cx="1288178" cy="45086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725CA72-FE03-49C4-D8D4-F634A1CC780E}"/>
              </a:ext>
            </a:extLst>
          </p:cNvPr>
          <p:cNvGrpSpPr/>
          <p:nvPr/>
        </p:nvGrpSpPr>
        <p:grpSpPr>
          <a:xfrm>
            <a:off x="8414276" y="3608101"/>
            <a:ext cx="2685524" cy="991897"/>
            <a:chOff x="8224768" y="3186224"/>
            <a:chExt cx="2685524" cy="991897"/>
          </a:xfrm>
        </p:grpSpPr>
        <p:sp>
          <p:nvSpPr>
            <p:cNvPr id="20" name="Rectangle 19">
              <a:extLst>
                <a:ext uri="{FF2B5EF4-FFF2-40B4-BE49-F238E27FC236}">
                  <a16:creationId xmlns:a16="http://schemas.microsoft.com/office/drawing/2014/main" id="{3C7DBE66-DFB6-0194-103F-DC6F8B75DE0B}"/>
                </a:ext>
              </a:extLst>
            </p:cNvPr>
            <p:cNvSpPr/>
            <p:nvPr/>
          </p:nvSpPr>
          <p:spPr>
            <a:xfrm>
              <a:off x="8224768" y="3186224"/>
              <a:ext cx="1288178" cy="991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F237162-6AB7-F900-53B6-76B8A7604E57}"/>
                </a:ext>
              </a:extLst>
            </p:cNvPr>
            <p:cNvSpPr/>
            <p:nvPr/>
          </p:nvSpPr>
          <p:spPr>
            <a:xfrm>
              <a:off x="9622114" y="3296988"/>
              <a:ext cx="1288178" cy="87596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87D539BE-3441-0936-01F5-3D9CEA3D34E4}"/>
              </a:ext>
            </a:extLst>
          </p:cNvPr>
          <p:cNvSpPr txBox="1"/>
          <p:nvPr/>
        </p:nvSpPr>
        <p:spPr>
          <a:xfrm>
            <a:off x="1201552" y="4715117"/>
            <a:ext cx="1288178" cy="523220"/>
          </a:xfrm>
          <a:prstGeom prst="rect">
            <a:avLst/>
          </a:prstGeom>
          <a:noFill/>
          <a:ln>
            <a:noFill/>
          </a:ln>
        </p:spPr>
        <p:txBody>
          <a:bodyPr wrap="square" lIns="0" tIns="0" rIns="0" bIns="0" rtlCol="0" anchor="t" anchorCtr="0">
            <a:spAutoFit/>
          </a:bodyPr>
          <a:lstStyle/>
          <a:p>
            <a:pPr algn="ctr"/>
            <a:r>
              <a:rPr lang="es-MX" sz="1700" b="1" dirty="0">
                <a:solidFill>
                  <a:srgbClr val="6ECFB2"/>
                </a:solidFill>
                <a:latin typeface="Georgia" panose="02040502050405020303" pitchFamily="18" charset="0"/>
                <a:ea typeface="Arial" charset="0"/>
                <a:cs typeface="Arial" charset="0"/>
                <a:sym typeface="Calibri"/>
              </a:rPr>
              <a:t>39% de mujeres</a:t>
            </a:r>
          </a:p>
        </p:txBody>
      </p:sp>
      <p:sp>
        <p:nvSpPr>
          <p:cNvPr id="27" name="TextBox 26">
            <a:extLst>
              <a:ext uri="{FF2B5EF4-FFF2-40B4-BE49-F238E27FC236}">
                <a16:creationId xmlns:a16="http://schemas.microsoft.com/office/drawing/2014/main" id="{B9F5FC47-61CE-A2A3-5D62-ACF90FA23856}"/>
              </a:ext>
            </a:extLst>
          </p:cNvPr>
          <p:cNvSpPr txBox="1"/>
          <p:nvPr/>
        </p:nvSpPr>
        <p:spPr>
          <a:xfrm>
            <a:off x="2598898" y="4715117"/>
            <a:ext cx="1288178" cy="523220"/>
          </a:xfrm>
          <a:prstGeom prst="rect">
            <a:avLst/>
          </a:prstGeom>
          <a:noFill/>
          <a:ln>
            <a:noFill/>
          </a:ln>
        </p:spPr>
        <p:txBody>
          <a:bodyPr wrap="square" lIns="0" tIns="0" rIns="0" bIns="0" rtlCol="0" anchor="t" anchorCtr="0">
            <a:spAutoFit/>
          </a:bodyPr>
          <a:lstStyle/>
          <a:p>
            <a:pPr algn="ctr"/>
            <a:r>
              <a:rPr lang="es-MX" sz="1700" b="1" dirty="0">
                <a:solidFill>
                  <a:schemeClr val="bg2">
                    <a:lumMod val="90000"/>
                  </a:schemeClr>
                </a:solidFill>
                <a:latin typeface="Georgia" panose="02040502050405020303" pitchFamily="18" charset="0"/>
                <a:ea typeface="Arial" charset="0"/>
                <a:cs typeface="Arial" charset="0"/>
                <a:sym typeface="Calibri"/>
              </a:rPr>
              <a:t>54% de hombres</a:t>
            </a:r>
          </a:p>
        </p:txBody>
      </p:sp>
      <p:sp>
        <p:nvSpPr>
          <p:cNvPr id="29" name="TextBox 28">
            <a:extLst>
              <a:ext uri="{FF2B5EF4-FFF2-40B4-BE49-F238E27FC236}">
                <a16:creationId xmlns:a16="http://schemas.microsoft.com/office/drawing/2014/main" id="{7261D7E3-E99F-76C7-EE00-198D8063550E}"/>
              </a:ext>
            </a:extLst>
          </p:cNvPr>
          <p:cNvSpPr txBox="1"/>
          <p:nvPr/>
        </p:nvSpPr>
        <p:spPr>
          <a:xfrm>
            <a:off x="4501633" y="2457858"/>
            <a:ext cx="3188734" cy="523220"/>
          </a:xfrm>
          <a:prstGeom prst="rect">
            <a:avLst/>
          </a:prstGeom>
          <a:noFill/>
          <a:ln>
            <a:noFill/>
          </a:ln>
        </p:spPr>
        <p:txBody>
          <a:bodyPr wrap="square" lIns="0" tIns="0" rIns="0" bIns="0" rtlCol="0" anchor="t" anchorCtr="0">
            <a:spAutoFit/>
          </a:bodyPr>
          <a:lstStyle/>
          <a:p>
            <a:pPr algn="ctr"/>
            <a:r>
              <a:rPr lang="es-MX" sz="1700" b="1" dirty="0">
                <a:solidFill>
                  <a:srgbClr val="6ECFB2"/>
                </a:solidFill>
                <a:latin typeface="Arial" charset="0"/>
                <a:ea typeface="Arial" charset="0"/>
                <a:cs typeface="Arial" charset="0"/>
                <a:sym typeface="Calibri"/>
              </a:rPr>
              <a:t>…creen que sus ahorros de retiro están atrasados</a:t>
            </a:r>
            <a:r>
              <a:rPr lang="es-MX" sz="1700" b="1" baseline="30000" dirty="0">
                <a:solidFill>
                  <a:srgbClr val="6ECFB2"/>
                </a:solidFill>
                <a:latin typeface="Arial" charset="0"/>
                <a:ea typeface="Arial" charset="0"/>
                <a:cs typeface="Arial" charset="0"/>
                <a:sym typeface="Calibri"/>
              </a:rPr>
              <a:t>2</a:t>
            </a:r>
          </a:p>
        </p:txBody>
      </p:sp>
      <p:sp>
        <p:nvSpPr>
          <p:cNvPr id="30" name="TextBox 29">
            <a:extLst>
              <a:ext uri="{FF2B5EF4-FFF2-40B4-BE49-F238E27FC236}">
                <a16:creationId xmlns:a16="http://schemas.microsoft.com/office/drawing/2014/main" id="{E1CB0043-111C-BCA4-7974-46C3A3235DD7}"/>
              </a:ext>
            </a:extLst>
          </p:cNvPr>
          <p:cNvSpPr txBox="1"/>
          <p:nvPr/>
        </p:nvSpPr>
        <p:spPr>
          <a:xfrm>
            <a:off x="4807914" y="4715117"/>
            <a:ext cx="1288178" cy="523220"/>
          </a:xfrm>
          <a:prstGeom prst="rect">
            <a:avLst/>
          </a:prstGeom>
          <a:noFill/>
          <a:ln>
            <a:noFill/>
          </a:ln>
        </p:spPr>
        <p:txBody>
          <a:bodyPr wrap="square" lIns="0" tIns="0" rIns="0" bIns="0" rtlCol="0" anchor="t" anchorCtr="0">
            <a:spAutoFit/>
          </a:bodyPr>
          <a:lstStyle/>
          <a:p>
            <a:pPr algn="ctr"/>
            <a:r>
              <a:rPr lang="es-MX" sz="1700" b="1" dirty="0">
                <a:solidFill>
                  <a:srgbClr val="6ECFB2"/>
                </a:solidFill>
                <a:latin typeface="Georgia" panose="02040502050405020303" pitchFamily="18" charset="0"/>
                <a:ea typeface="Arial" charset="0"/>
                <a:cs typeface="Arial" charset="0"/>
                <a:sym typeface="Calibri"/>
              </a:rPr>
              <a:t>49% de mujeres</a:t>
            </a:r>
          </a:p>
        </p:txBody>
      </p:sp>
      <p:sp>
        <p:nvSpPr>
          <p:cNvPr id="31" name="TextBox 30">
            <a:extLst>
              <a:ext uri="{FF2B5EF4-FFF2-40B4-BE49-F238E27FC236}">
                <a16:creationId xmlns:a16="http://schemas.microsoft.com/office/drawing/2014/main" id="{95F0E665-281D-83F8-5FA2-E743148AEEBF}"/>
              </a:ext>
            </a:extLst>
          </p:cNvPr>
          <p:cNvSpPr txBox="1"/>
          <p:nvPr/>
        </p:nvSpPr>
        <p:spPr>
          <a:xfrm>
            <a:off x="6205260" y="4715117"/>
            <a:ext cx="1288178" cy="523220"/>
          </a:xfrm>
          <a:prstGeom prst="rect">
            <a:avLst/>
          </a:prstGeom>
          <a:noFill/>
          <a:ln>
            <a:noFill/>
          </a:ln>
        </p:spPr>
        <p:txBody>
          <a:bodyPr wrap="square" lIns="0" tIns="0" rIns="0" bIns="0" rtlCol="0" anchor="t" anchorCtr="0">
            <a:spAutoFit/>
          </a:bodyPr>
          <a:lstStyle/>
          <a:p>
            <a:pPr algn="ctr"/>
            <a:r>
              <a:rPr lang="es-MX" sz="1700" b="1" dirty="0">
                <a:solidFill>
                  <a:schemeClr val="bg2">
                    <a:lumMod val="90000"/>
                  </a:schemeClr>
                </a:solidFill>
                <a:latin typeface="Georgia" panose="02040502050405020303" pitchFamily="18" charset="0"/>
                <a:ea typeface="Arial" charset="0"/>
                <a:cs typeface="Arial" charset="0"/>
                <a:sym typeface="Calibri"/>
              </a:rPr>
              <a:t>35% de hombres</a:t>
            </a:r>
          </a:p>
        </p:txBody>
      </p:sp>
      <p:sp>
        <p:nvSpPr>
          <p:cNvPr id="32" name="TextBox 31">
            <a:extLst>
              <a:ext uri="{FF2B5EF4-FFF2-40B4-BE49-F238E27FC236}">
                <a16:creationId xmlns:a16="http://schemas.microsoft.com/office/drawing/2014/main" id="{5CCA7488-6268-12C6-4EEA-7527C9DC22DA}"/>
              </a:ext>
            </a:extLst>
          </p:cNvPr>
          <p:cNvSpPr txBox="1"/>
          <p:nvPr/>
        </p:nvSpPr>
        <p:spPr>
          <a:xfrm>
            <a:off x="8486547" y="4715117"/>
            <a:ext cx="1288178" cy="523220"/>
          </a:xfrm>
          <a:prstGeom prst="rect">
            <a:avLst/>
          </a:prstGeom>
          <a:noFill/>
          <a:ln>
            <a:noFill/>
          </a:ln>
        </p:spPr>
        <p:txBody>
          <a:bodyPr wrap="square" lIns="0" tIns="0" rIns="0" bIns="0" rtlCol="0" anchor="t" anchorCtr="0">
            <a:spAutoFit/>
          </a:bodyPr>
          <a:lstStyle/>
          <a:p>
            <a:pPr algn="ctr"/>
            <a:r>
              <a:rPr lang="es-MX" sz="1700" b="1" dirty="0">
                <a:solidFill>
                  <a:srgbClr val="6ECFB2"/>
                </a:solidFill>
                <a:latin typeface="Georgia" panose="02040502050405020303" pitchFamily="18" charset="0"/>
                <a:ea typeface="Arial" charset="0"/>
                <a:cs typeface="Arial" charset="0"/>
                <a:sym typeface="Calibri"/>
              </a:rPr>
              <a:t>77% de mujeres</a:t>
            </a:r>
          </a:p>
        </p:txBody>
      </p:sp>
      <p:sp>
        <p:nvSpPr>
          <p:cNvPr id="33" name="TextBox 32">
            <a:extLst>
              <a:ext uri="{FF2B5EF4-FFF2-40B4-BE49-F238E27FC236}">
                <a16:creationId xmlns:a16="http://schemas.microsoft.com/office/drawing/2014/main" id="{E17E4971-FF19-FAC1-9731-4F69D899EC74}"/>
              </a:ext>
            </a:extLst>
          </p:cNvPr>
          <p:cNvSpPr txBox="1"/>
          <p:nvPr/>
        </p:nvSpPr>
        <p:spPr>
          <a:xfrm>
            <a:off x="9883893" y="4715117"/>
            <a:ext cx="1288178" cy="523220"/>
          </a:xfrm>
          <a:prstGeom prst="rect">
            <a:avLst/>
          </a:prstGeom>
          <a:noFill/>
          <a:ln>
            <a:noFill/>
          </a:ln>
        </p:spPr>
        <p:txBody>
          <a:bodyPr wrap="square" lIns="0" tIns="0" rIns="0" bIns="0" rtlCol="0" anchor="t" anchorCtr="0">
            <a:spAutoFit/>
          </a:bodyPr>
          <a:lstStyle/>
          <a:p>
            <a:pPr algn="ctr"/>
            <a:r>
              <a:rPr lang="es-MX" sz="1700" b="1" dirty="0">
                <a:solidFill>
                  <a:schemeClr val="bg2">
                    <a:lumMod val="90000"/>
                  </a:schemeClr>
                </a:solidFill>
                <a:latin typeface="Georgia" panose="02040502050405020303" pitchFamily="18" charset="0"/>
                <a:ea typeface="Arial" charset="0"/>
                <a:cs typeface="Arial" charset="0"/>
                <a:sym typeface="Calibri"/>
              </a:rPr>
              <a:t>68% de hombres</a:t>
            </a:r>
          </a:p>
        </p:txBody>
      </p:sp>
      <p:sp>
        <p:nvSpPr>
          <p:cNvPr id="34" name="TextBox 33">
            <a:extLst>
              <a:ext uri="{FF2B5EF4-FFF2-40B4-BE49-F238E27FC236}">
                <a16:creationId xmlns:a16="http://schemas.microsoft.com/office/drawing/2014/main" id="{42A2D689-FE50-32EC-EB4F-E2BDCEDBBB4E}"/>
              </a:ext>
            </a:extLst>
          </p:cNvPr>
          <p:cNvSpPr txBox="1"/>
          <p:nvPr/>
        </p:nvSpPr>
        <p:spPr>
          <a:xfrm>
            <a:off x="8180357" y="2457858"/>
            <a:ext cx="3257389" cy="784830"/>
          </a:xfrm>
          <a:prstGeom prst="rect">
            <a:avLst/>
          </a:prstGeom>
          <a:noFill/>
          <a:ln>
            <a:noFill/>
          </a:ln>
        </p:spPr>
        <p:txBody>
          <a:bodyPr wrap="square" lIns="0" tIns="0" rIns="0" bIns="0" rtlCol="0" anchor="t" anchorCtr="0">
            <a:spAutoFit/>
          </a:bodyPr>
          <a:lstStyle/>
          <a:p>
            <a:pPr algn="ctr"/>
            <a:r>
              <a:rPr lang="es-MX" sz="1700" b="1" dirty="0">
                <a:solidFill>
                  <a:srgbClr val="6ECFB2"/>
                </a:solidFill>
                <a:latin typeface="Arial" charset="0"/>
                <a:ea typeface="Arial" charset="0"/>
                <a:cs typeface="Arial" charset="0"/>
                <a:sym typeface="Calibri"/>
              </a:rPr>
              <a:t>…se sienten agobiados con los gastos mensuales mientras intentan ahorrar para el retiro</a:t>
            </a:r>
            <a:r>
              <a:rPr lang="es-MX" sz="1700" b="1" baseline="30000" dirty="0">
                <a:solidFill>
                  <a:srgbClr val="6ECFB2"/>
                </a:solidFill>
                <a:latin typeface="Arial" charset="0"/>
                <a:ea typeface="Arial" charset="0"/>
                <a:cs typeface="Arial" charset="0"/>
                <a:sym typeface="Calibri"/>
              </a:rPr>
              <a:t>2</a:t>
            </a:r>
          </a:p>
        </p:txBody>
      </p:sp>
      <p:cxnSp>
        <p:nvCxnSpPr>
          <p:cNvPr id="4" name="Straight Connector 3">
            <a:extLst>
              <a:ext uri="{FF2B5EF4-FFF2-40B4-BE49-F238E27FC236}">
                <a16:creationId xmlns:a16="http://schemas.microsoft.com/office/drawing/2014/main" id="{3058A330-75FA-09A8-C1CE-BE8014FCEE8D}"/>
              </a:ext>
              <a:ext uri="{C183D7F6-B498-43B3-948B-1728B52AA6E4}">
                <adec:decorative xmlns:adec="http://schemas.microsoft.com/office/drawing/2017/decorative" val="1"/>
              </a:ext>
            </a:extLst>
          </p:cNvPr>
          <p:cNvCxnSpPr>
            <a:cxnSpLocks/>
          </p:cNvCxnSpPr>
          <p:nvPr/>
        </p:nvCxnSpPr>
        <p:spPr>
          <a:xfrm>
            <a:off x="4325382" y="2457858"/>
            <a:ext cx="0" cy="297807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4D24FE-04F1-E035-B6D7-E4E49C8ED186}"/>
              </a:ext>
              <a:ext uri="{C183D7F6-B498-43B3-948B-1728B52AA6E4}">
                <adec:decorative xmlns:adec="http://schemas.microsoft.com/office/drawing/2017/decorative" val="1"/>
              </a:ext>
            </a:extLst>
          </p:cNvPr>
          <p:cNvCxnSpPr>
            <a:cxnSpLocks/>
          </p:cNvCxnSpPr>
          <p:nvPr/>
        </p:nvCxnSpPr>
        <p:spPr>
          <a:xfrm>
            <a:off x="7967483" y="2457858"/>
            <a:ext cx="0" cy="297807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238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41">
            <a:extLst>
              <a:ext uri="{FF2B5EF4-FFF2-40B4-BE49-F238E27FC236}">
                <a16:creationId xmlns:a16="http://schemas.microsoft.com/office/drawing/2014/main" id="{7AEA92B6-7A8F-3967-25BA-D242EA6FE808}"/>
              </a:ext>
            </a:extLst>
          </p:cNvPr>
          <p:cNvSpPr>
            <a:spLocks noGrp="1"/>
          </p:cNvSpPr>
          <p:nvPr>
            <p:ph type="title"/>
          </p:nvPr>
        </p:nvSpPr>
        <p:spPr>
          <a:xfrm>
            <a:off x="5494313" y="977806"/>
            <a:ext cx="6609522" cy="662981"/>
          </a:xfrm>
        </p:spPr>
        <p:txBody>
          <a:bodyPr anchor="t">
            <a:normAutofit/>
          </a:bodyPr>
          <a:lstStyle/>
          <a:p>
            <a:pPr algn="l"/>
            <a:r>
              <a:rPr lang="es-MX" dirty="0"/>
              <a:t>¿Qué causa esta diferencia? </a:t>
            </a:r>
          </a:p>
        </p:txBody>
      </p:sp>
      <p:sp>
        <p:nvSpPr>
          <p:cNvPr id="57" name="Content Placeholder 42">
            <a:extLst>
              <a:ext uri="{FF2B5EF4-FFF2-40B4-BE49-F238E27FC236}">
                <a16:creationId xmlns:a16="http://schemas.microsoft.com/office/drawing/2014/main" id="{D4D57567-9641-546B-D4A6-EDDBE4808D77}"/>
              </a:ext>
            </a:extLst>
          </p:cNvPr>
          <p:cNvSpPr>
            <a:spLocks noGrp="1"/>
          </p:cNvSpPr>
          <p:nvPr>
            <p:ph idx="1"/>
          </p:nvPr>
        </p:nvSpPr>
        <p:spPr>
          <a:xfrm>
            <a:off x="5494312" y="1652270"/>
            <a:ext cx="5605487" cy="1671171"/>
          </a:xfrm>
        </p:spPr>
        <p:txBody>
          <a:bodyPr anchor="t">
            <a:noAutofit/>
          </a:bodyPr>
          <a:lstStyle/>
          <a:p>
            <a:r>
              <a:rPr lang="es-MX" dirty="0"/>
              <a:t>Ganancias de por vida 21% menores</a:t>
            </a:r>
          </a:p>
          <a:p>
            <a:r>
              <a:rPr lang="es-MX" dirty="0"/>
              <a:t>Más tiempo proporcionando cuidados = 9 años menos de ingresos devengados (en promedio)</a:t>
            </a:r>
          </a:p>
          <a:p>
            <a:r>
              <a:rPr lang="es-MX" dirty="0"/>
              <a:t>Las mujeres generalmente viven más que los hombres</a:t>
            </a:r>
          </a:p>
          <a:p>
            <a:endParaRPr lang="en-US" dirty="0"/>
          </a:p>
        </p:txBody>
      </p:sp>
      <p:sp>
        <p:nvSpPr>
          <p:cNvPr id="58" name="Title 41">
            <a:extLst>
              <a:ext uri="{FF2B5EF4-FFF2-40B4-BE49-F238E27FC236}">
                <a16:creationId xmlns:a16="http://schemas.microsoft.com/office/drawing/2014/main" id="{8E1F6F9E-92D9-21EF-1DE2-FCB4C32F0710}"/>
              </a:ext>
            </a:extLst>
          </p:cNvPr>
          <p:cNvSpPr txBox="1">
            <a:spLocks/>
          </p:cNvSpPr>
          <p:nvPr/>
        </p:nvSpPr>
        <p:spPr>
          <a:xfrm>
            <a:off x="5494313" y="3737233"/>
            <a:ext cx="4640118" cy="674464"/>
          </a:xfrm>
          <a:prstGeom prst="rect">
            <a:avLst/>
          </a:prstGeom>
        </p:spPr>
        <p:txBody>
          <a:bodyPr vert="horz" lIns="0" tIns="45720" rIns="0" bIns="45720" rtlCol="0" anchor="t">
            <a:normAutofit/>
          </a:bodyPr>
          <a:lstStyle>
            <a:lvl1pPr algn="ctr" defTabSz="914400" rtl="0" eaLnBrk="1" latinLnBrk="0" hangingPunct="1">
              <a:lnSpc>
                <a:spcPct val="90000"/>
              </a:lnSpc>
              <a:spcBef>
                <a:spcPct val="0"/>
              </a:spcBef>
              <a:buNone/>
              <a:defRPr sz="3200" b="1" i="0" kern="1200">
                <a:solidFill>
                  <a:srgbClr val="0047BB"/>
                </a:solidFill>
                <a:latin typeface="Georgia" panose="02040502050405020303" pitchFamily="18" charset="0"/>
                <a:ea typeface="+mj-ea"/>
                <a:cs typeface="Arial" panose="020B0604020202020204" pitchFamily="34" charset="0"/>
              </a:defRPr>
            </a:lvl1pPr>
          </a:lstStyle>
          <a:p>
            <a:pPr algn="l"/>
            <a:r>
              <a:rPr lang="es-MX">
                <a:solidFill>
                  <a:schemeClr val="bg1"/>
                </a:solidFill>
              </a:rPr>
              <a:t>¿Cuál es el efecto?</a:t>
            </a:r>
          </a:p>
        </p:txBody>
      </p:sp>
      <p:sp>
        <p:nvSpPr>
          <p:cNvPr id="59" name="Content Placeholder 42">
            <a:extLst>
              <a:ext uri="{FF2B5EF4-FFF2-40B4-BE49-F238E27FC236}">
                <a16:creationId xmlns:a16="http://schemas.microsoft.com/office/drawing/2014/main" id="{912E8240-09AD-3576-81E5-E71A08EEF332}"/>
              </a:ext>
            </a:extLst>
          </p:cNvPr>
          <p:cNvSpPr txBox="1">
            <a:spLocks/>
          </p:cNvSpPr>
          <p:nvPr/>
        </p:nvSpPr>
        <p:spPr>
          <a:xfrm>
            <a:off x="5494314" y="4400214"/>
            <a:ext cx="5257799" cy="1579949"/>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s-MX" dirty="0">
                <a:solidFill>
                  <a:schemeClr val="bg1"/>
                </a:solidFill>
              </a:rPr>
              <a:t>Menos ahorros de retiro</a:t>
            </a:r>
          </a:p>
          <a:p>
            <a:pPr marL="285750" indent="-285750"/>
            <a:r>
              <a:rPr lang="es-MX" dirty="0">
                <a:solidFill>
                  <a:schemeClr val="bg1"/>
                </a:solidFill>
              </a:rPr>
              <a:t>Menos beneficios del Seguro Social</a:t>
            </a:r>
          </a:p>
          <a:p>
            <a:pPr marL="285750" indent="-285750"/>
            <a:r>
              <a:rPr lang="es-MX" dirty="0">
                <a:solidFill>
                  <a:schemeClr val="bg1"/>
                </a:solidFill>
              </a:rPr>
              <a:t>Las mujeres necesitan hacer que menos dinero dure más tiempo</a:t>
            </a:r>
          </a:p>
          <a:p>
            <a:pPr marL="285750" indent="-285750">
              <a:buFont typeface="Arial" panose="020B0604020202020204" pitchFamily="34" charset="0"/>
              <a:buChar char="•"/>
            </a:pPr>
            <a:endParaRPr lang="en-US" dirty="0">
              <a:solidFill>
                <a:schemeClr val="bg1"/>
              </a:solidFill>
            </a:endParaRPr>
          </a:p>
          <a:p>
            <a:endParaRPr lang="en-US" dirty="0">
              <a:solidFill>
                <a:schemeClr val="bg1"/>
              </a:solidFill>
            </a:endParaRPr>
          </a:p>
        </p:txBody>
      </p:sp>
      <p:cxnSp>
        <p:nvCxnSpPr>
          <p:cNvPr id="6" name="Straight Connector 5">
            <a:extLst>
              <a:ext uri="{FF2B5EF4-FFF2-40B4-BE49-F238E27FC236}">
                <a16:creationId xmlns:a16="http://schemas.microsoft.com/office/drawing/2014/main" id="{C826196F-4B3B-7E86-9C30-8EE2BF0B432E}"/>
              </a:ext>
              <a:ext uri="{C183D7F6-B498-43B3-948B-1728B52AA6E4}">
                <adec:decorative xmlns:adec="http://schemas.microsoft.com/office/drawing/2017/decorative" val="1"/>
              </a:ext>
            </a:extLst>
          </p:cNvPr>
          <p:cNvCxnSpPr>
            <a:cxnSpLocks/>
          </p:cNvCxnSpPr>
          <p:nvPr/>
        </p:nvCxnSpPr>
        <p:spPr>
          <a:xfrm flipH="1">
            <a:off x="5494313" y="3547241"/>
            <a:ext cx="544333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0A8D5A8-0F2F-CAD0-A170-A0F28F2F27A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41412" y="2211614"/>
            <a:ext cx="2334612" cy="2334610"/>
          </a:xfrm>
          <a:prstGeom prst="rect">
            <a:avLst/>
          </a:prstGeom>
        </p:spPr>
      </p:pic>
      <p:sp>
        <p:nvSpPr>
          <p:cNvPr id="2" name="TextBox 1">
            <a:extLst>
              <a:ext uri="{FF2B5EF4-FFF2-40B4-BE49-F238E27FC236}">
                <a16:creationId xmlns:a16="http://schemas.microsoft.com/office/drawing/2014/main" id="{D0C8B91E-96E4-F5DC-0348-7EB549C89EC7}"/>
              </a:ext>
            </a:extLst>
          </p:cNvPr>
          <p:cNvSpPr txBox="1"/>
          <p:nvPr/>
        </p:nvSpPr>
        <p:spPr>
          <a:xfrm>
            <a:off x="1471216" y="6059397"/>
            <a:ext cx="9628584" cy="369332"/>
          </a:xfrm>
          <a:prstGeom prst="rect">
            <a:avLst/>
          </a:prstGeom>
          <a:noFill/>
        </p:spPr>
        <p:txBody>
          <a:bodyPr wrap="square" rtlCol="0">
            <a:spAutoFit/>
          </a:bodyPr>
          <a:lstStyle/>
          <a:p>
            <a:pPr>
              <a:spcBef>
                <a:spcPts val="300"/>
              </a:spcBef>
            </a:pPr>
            <a:r>
              <a:rPr lang="es-MX" sz="900" baseline="30000">
                <a:solidFill>
                  <a:schemeClr val="bg1"/>
                </a:solidFill>
              </a:rPr>
              <a:t>1 “</a:t>
            </a:r>
            <a:r>
              <a:rPr lang="es-MX" sz="900">
                <a:solidFill>
                  <a:schemeClr val="bg1"/>
                </a:solidFill>
              </a:rPr>
              <a:t>Women and Retirement: Navigating the Financial Vortex,” Gold Sachs Asset Management Insights, gsam.com/content/gsam/global/en/market-insights/gsam-insights/2022/women-retirement.html#section-none (7 de diciembre de 2022).</a:t>
            </a:r>
          </a:p>
        </p:txBody>
      </p:sp>
    </p:spTree>
    <p:extLst>
      <p:ext uri="{BB962C8B-B14F-4D97-AF65-F5344CB8AC3E}">
        <p14:creationId xmlns:p14="http://schemas.microsoft.com/office/powerpoint/2010/main" val="3688379244"/>
      </p:ext>
    </p:extLst>
  </p:cSld>
  <p:clrMapOvr>
    <a:masterClrMapping/>
  </p:clrMapOvr>
</p:sld>
</file>

<file path=ppt/theme/theme1.xml><?xml version="1.0" encoding="utf-8"?>
<a:theme xmlns:a="http://schemas.openxmlformats.org/drawingml/2006/main" name="2_Office Theme">
  <a:themeElements>
    <a:clrScheme name="NTWD">
      <a:dk1>
        <a:srgbClr val="131A4D"/>
      </a:dk1>
      <a:lt1>
        <a:srgbClr val="FFFFFF"/>
      </a:lt1>
      <a:dk2>
        <a:srgbClr val="0047BA"/>
      </a:dk2>
      <a:lt2>
        <a:srgbClr val="EBECEE"/>
      </a:lt2>
      <a:accent1>
        <a:srgbClr val="0047BB"/>
      </a:accent1>
      <a:accent2>
        <a:srgbClr val="6ECEB1"/>
      </a:accent2>
      <a:accent3>
        <a:srgbClr val="72AFBC"/>
      </a:accent3>
      <a:accent4>
        <a:srgbClr val="D7A9E2"/>
      </a:accent4>
      <a:accent5>
        <a:srgbClr val="FF9800"/>
      </a:accent5>
      <a:accent6>
        <a:srgbClr val="CB323B"/>
      </a:accent6>
      <a:hlink>
        <a:srgbClr val="12194D"/>
      </a:hlink>
      <a:folHlink>
        <a:srgbClr val="1219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9BA092414A89458CC3A7545FC03DB2" ma:contentTypeVersion="14" ma:contentTypeDescription="Create a new document." ma:contentTypeScope="" ma:versionID="98d3fd7bc9f798c820fb837dcb0d8bbc">
  <xsd:schema xmlns:xsd="http://www.w3.org/2001/XMLSchema" xmlns:xs="http://www.w3.org/2001/XMLSchema" xmlns:p="http://schemas.microsoft.com/office/2006/metadata/properties" xmlns:ns2="8e93f4bb-cec1-4d97-b794-672f6d017cd9" xmlns:ns3="1e799f96-6f5a-4369-b061-30fe90bb4870" targetNamespace="http://schemas.microsoft.com/office/2006/metadata/properties" ma:root="true" ma:fieldsID="48726f7655b4389a98adc0ca90e1baf7" ns2:_="" ns3:_="">
    <xsd:import namespace="8e93f4bb-cec1-4d97-b794-672f6d017cd9"/>
    <xsd:import namespace="1e799f96-6f5a-4369-b061-30fe90bb487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CR"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3f4bb-cec1-4d97-b794-672f6d017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bc4df99-ba4e-4fae-aebc-07cb0952dc1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Date" ma:index="21"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e799f96-6f5a-4369-b061-30fe90bb487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c49b287-08ba-4935-85f3-0eda1a7d2886}" ma:internalName="TaxCatchAll" ma:showField="CatchAllData" ma:web="1e799f96-6f5a-4369-b061-30fe90bb487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93f4bb-cec1-4d97-b794-672f6d017cd9">
      <Terms xmlns="http://schemas.microsoft.com/office/infopath/2007/PartnerControls"/>
    </lcf76f155ced4ddcb4097134ff3c332f>
    <TaxCatchAll xmlns="1e799f96-6f5a-4369-b061-30fe90bb4870" xsi:nil="true"/>
    <Date xmlns="8e93f4bb-cec1-4d97-b794-672f6d017cd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9ADC5A-9ED2-46DD-B6DC-B868E057D7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3f4bb-cec1-4d97-b794-672f6d017cd9"/>
    <ds:schemaRef ds:uri="1e799f96-6f5a-4369-b061-30fe90bb4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7CDDC0-8B11-4558-8EC6-B79DCB7314B8}">
  <ds:schemaRefs>
    <ds:schemaRef ds:uri="1e799f96-6f5a-4369-b061-30fe90bb4870"/>
    <ds:schemaRef ds:uri="8e93f4bb-cec1-4d97-b794-672f6d017c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52CF791-72EB-4590-992F-DF2B5DDEEB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5297</TotalTime>
  <Words>11085</Words>
  <Application>Microsoft Office PowerPoint</Application>
  <PresentationFormat>Widescreen</PresentationFormat>
  <Paragraphs>791</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Courier New</vt:lpstr>
      <vt:lpstr>Georgia</vt:lpstr>
      <vt:lpstr>Gotham Medium</vt:lpstr>
      <vt:lpstr>2_Office Theme</vt:lpstr>
      <vt:lpstr>Instrucciones para presentadores</vt:lpstr>
      <vt:lpstr>Introducción a la planificación del retiro para mujeres </vt:lpstr>
      <vt:lpstr>Información importante</vt:lpstr>
      <vt:lpstr>PowerPoint Presentation</vt:lpstr>
      <vt:lpstr>Tu profesional financiero</vt:lpstr>
      <vt:lpstr>PowerPoint Presentation</vt:lpstr>
      <vt:lpstr>Las mujeres están empoderadas financieramente </vt:lpstr>
      <vt:lpstr>PowerPoint Presentation</vt:lpstr>
      <vt:lpstr>¿Qué causa esta diferencia? </vt:lpstr>
      <vt:lpstr>Toma el control: </vt:lpstr>
      <vt:lpstr>PowerPoint Presentation</vt:lpstr>
      <vt:lpstr>¿Qué cantidad de mis ingresos  reemplazará el Seguro Social? </vt:lpstr>
      <vt:lpstr>¿Cómo puedo obtener beneficios del Seguro Social?</vt:lpstr>
      <vt:lpstr>¿Cómo se calculan mis beneficios?</vt:lpstr>
      <vt:lpstr>¿Cuándo puedo recibir los beneficios del Seguro Social?</vt:lpstr>
      <vt:lpstr>Cómo afecta la solicitud anticipada                                y tardía el beneficio mensual</vt:lpstr>
      <vt:lpstr>PowerPoint Presentation</vt:lpstr>
      <vt:lpstr>Puedes ser elegible  para beneficios diferentes: </vt:lpstr>
      <vt:lpstr>5D Myth and Reality</vt:lpstr>
      <vt:lpstr>¿Cuánto costarán los cuidados médicos en el retiro? </vt:lpstr>
      <vt:lpstr>¿Qué gastos de cuidados médicos podría tener? </vt:lpstr>
      <vt:lpstr>2023 Costos de Medicare de un vistazo</vt:lpstr>
      <vt:lpstr>2 opciones de cobertura de Medicare</vt:lpstr>
      <vt:lpstr>¿Cómo puedo planificar para estos costos? </vt:lpstr>
      <vt:lpstr>¿Cómo puedo planificar para estos costos? </vt:lpstr>
      <vt:lpstr>5D Myth and Reality</vt:lpstr>
      <vt:lpstr>¿Cuánto necesitaré? </vt:lpstr>
      <vt:lpstr>¿Cuánto necesitaré? </vt:lpstr>
      <vt:lpstr>¿Cuánto necesitaré? </vt:lpstr>
      <vt:lpstr>El tiempo es un factor clave</vt:lpstr>
      <vt:lpstr>Aumento de contribuciones $25 por cheque de pago por año</vt:lpstr>
      <vt:lpstr>5B Myth and Reality</vt:lpstr>
      <vt:lpstr>Actúa</vt:lpstr>
      <vt:lpstr>Actúa</vt:lpstr>
      <vt:lpstr>Actúa</vt:lpstr>
      <vt:lpstr>Preguntas y respuestas</vt:lpstr>
      <vt:lpstr>Estamos aquí para ayudar &lt;Nombre del presentador&gt; &lt;Cargo del presentador&gt; &lt;Dirección de correo electrónico del presentador&gt; &lt;Teléfono del presentador&gt;</vt:lpstr>
      <vt:lpstr>Estamos aquí para ayudar</vt:lpstr>
      <vt:lpstr>Estamos aquí para ayudar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Tracy</dc:creator>
  <cp:lastModifiedBy>Neer, Scott E</cp:lastModifiedBy>
  <cp:revision>71</cp:revision>
  <cp:lastPrinted>2023-07-25T18:59:21Z</cp:lastPrinted>
  <dcterms:created xsi:type="dcterms:W3CDTF">2022-11-01T14:02:10Z</dcterms:created>
  <dcterms:modified xsi:type="dcterms:W3CDTF">2023-10-12T16:52:48Z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0x010100639BA092414A89458CC3A7545FC03DB2</vt:lpwstr>
  </property>
  <property fmtid="{D5CDD505-2E9C-101B-9397-08002B2CF9AE}" pid="3" name="MediaServiceImageTags">
    <vt:lpwstr/>
  </property>
  <property fmtid="{D5CDD505-2E9C-101B-9397-08002B2CF9AE}" pid="4" name="MSIP_Label_92ea8e88-16c4-4b55-a945-7bd6248db4bf_Enabled">
    <vt:lpwstr>true</vt:lpwstr>
  </property>
  <property fmtid="{D5CDD505-2E9C-101B-9397-08002B2CF9AE}" pid="5" name="MSIP_Label_92ea8e88-16c4-4b55-a945-7bd6248db4bf_SetDate">
    <vt:lpwstr>2022-12-16T17:46:38Z</vt:lpwstr>
  </property>
  <property fmtid="{D5CDD505-2E9C-101B-9397-08002B2CF9AE}" pid="6" name="MSIP_Label_92ea8e88-16c4-4b55-a945-7bd6248db4bf_Method">
    <vt:lpwstr>Privileged</vt:lpwstr>
  </property>
  <property fmtid="{D5CDD505-2E9C-101B-9397-08002B2CF9AE}" pid="7" name="MSIP_Label_92ea8e88-16c4-4b55-a945-7bd6248db4bf_Name">
    <vt:lpwstr>Internal</vt:lpwstr>
  </property>
  <property fmtid="{D5CDD505-2E9C-101B-9397-08002B2CF9AE}" pid="8" name="MSIP_Label_92ea8e88-16c4-4b55-a945-7bd6248db4bf_SiteId">
    <vt:lpwstr>22140e4c-d390-45c2-b297-a26c516dc461</vt:lpwstr>
  </property>
  <property fmtid="{D5CDD505-2E9C-101B-9397-08002B2CF9AE}" pid="9" name="MSIP_Label_92ea8e88-16c4-4b55-a945-7bd6248db4bf_ActionId">
    <vt:lpwstr>d5392583-4e23-4ee6-b0f9-70916560fea8</vt:lpwstr>
  </property>
  <property fmtid="{D5CDD505-2E9C-101B-9397-08002B2CF9AE}" pid="10" name="MSIP_Label_92ea8e88-16c4-4b55-a945-7bd6248db4bf_ContentBits">
    <vt:lpwstr>0</vt:lpwstr>
  </property>
</Properties>
</file>