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omments/modernComment_1D3_1C8E8612.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420" r:id="rId5"/>
    <p:sldId id="256" r:id="rId6"/>
    <p:sldId id="265" r:id="rId7"/>
    <p:sldId id="378" r:id="rId8"/>
    <p:sldId id="417" r:id="rId9"/>
    <p:sldId id="258" r:id="rId10"/>
    <p:sldId id="462" r:id="rId11"/>
    <p:sldId id="449" r:id="rId12"/>
    <p:sldId id="467" r:id="rId13"/>
    <p:sldId id="468" r:id="rId14"/>
    <p:sldId id="469" r:id="rId15"/>
    <p:sldId id="470" r:id="rId16"/>
    <p:sldId id="466" r:id="rId17"/>
    <p:sldId id="446" r:id="rId18"/>
    <p:sldId id="296" r:id="rId19"/>
    <p:sldId id="463" r:id="rId20"/>
    <p:sldId id="450" r:id="rId21"/>
    <p:sldId id="428" r:id="rId22"/>
    <p:sldId id="465" r:id="rId23"/>
    <p:sldId id="464" r:id="rId24"/>
    <p:sldId id="395" r:id="rId25"/>
    <p:sldId id="396" r:id="rId26"/>
    <p:sldId id="409" r:id="rId27"/>
    <p:sldId id="4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4CD4E-7F89-84B9-584C-639625721826}" name="Miller, Tracy" initials="MT" userId="S::millt49@nationwide.com::f6dc9783-ab63-4c5c-9922-f9b5911ff5b4" providerId="AD"/>
  <p188:author id="{288B9450-5BC5-772D-6358-D16B1AF3D097}" name="Wall, Akiko" initials="WA" userId="S::walla15@nationwide.com::a3b22fce-3b24-43e1-b02d-d7b24b46e9d3" providerId="AD"/>
  <p188:author id="{C2423F87-38C7-EE74-B7B1-332729CDB7B9}" name="Guest User" initials="GU" userId="S::urn:spo:anon#79b2435b8bd9667bc9b4cf2a7363772c417a9ef2f6870011274a3c3cb9122bf5::" providerId="AD"/>
  <p188:author id="{9DAF88A5-C6AC-4443-9EE6-EACCD3D2B496}" name="Cobe, Cathie E" initials="CCE" userId="S::COBEC@nationwide.com::02c8acd3-73ca-4604-9a2e-768ff5a6190e" providerId="AD"/>
  <p188:author id="{5B3AB8BA-3F96-E7FC-E606-F5629FF82CB2}" name="Thompson, Cheryl K" initials="TK" userId="S::cheryl.thompson@nationwide.com::7a27dd01-6902-4351-90b7-d830bb619cc5" providerId="AD"/>
  <p188:author id="{3C6C7AE1-1FBD-BFD8-D0E7-EEC43E8E6B2E}" name="Braunreuther, Christopher A" initials="BCA" userId="S::chris1@nationwide.com::8950632d-0a95-44ee-8781-99ba2efed1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CFB2"/>
    <a:srgbClr val="0047BA"/>
    <a:srgbClr val="131A4D"/>
    <a:srgbClr val="0047BB"/>
    <a:srgbClr val="008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4"/>
    <p:restoredTop sz="62213" autoAdjust="0"/>
  </p:normalViewPr>
  <p:slideViewPr>
    <p:cSldViewPr snapToGrid="0">
      <p:cViewPr varScale="1">
        <p:scale>
          <a:sx n="41" d="100"/>
          <a:sy n="41" d="100"/>
        </p:scale>
        <p:origin x="1600" y="36"/>
      </p:cViewPr>
      <p:guideLst/>
    </p:cSldViewPr>
  </p:slideViewPr>
  <p:notesTextViewPr>
    <p:cViewPr>
      <p:scale>
        <a:sx n="1" d="1"/>
        <a:sy n="1" d="1"/>
      </p:scale>
      <p:origin x="0" y="-3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Tracy" userId="f6dc9783-ab63-4c5c-9922-f9b5911ff5b4" providerId="ADAL" clId="{ECF40F09-0141-4AC6-8419-B9D314B203C9}"/>
    <pc:docChg chg="undo custSel modSld">
      <pc:chgData name="Miller, Tracy" userId="f6dc9783-ab63-4c5c-9922-f9b5911ff5b4" providerId="ADAL" clId="{ECF40F09-0141-4AC6-8419-B9D314B203C9}" dt="2023-03-17T23:13:19.705" v="668" actId="20577"/>
      <pc:docMkLst>
        <pc:docMk/>
      </pc:docMkLst>
      <pc:sldChg chg="modSp mod addCm modNotesTx">
        <pc:chgData name="Miller, Tracy" userId="f6dc9783-ab63-4c5c-9922-f9b5911ff5b4" providerId="ADAL" clId="{ECF40F09-0141-4AC6-8419-B9D314B203C9}" dt="2023-03-17T23:09:56.021" v="424" actId="20577"/>
        <pc:sldMkLst>
          <pc:docMk/>
          <pc:sldMk cId="479102482" sldId="467"/>
        </pc:sldMkLst>
        <pc:spChg chg="mod">
          <ac:chgData name="Miller, Tracy" userId="f6dc9783-ab63-4c5c-9922-f9b5911ff5b4" providerId="ADAL" clId="{ECF40F09-0141-4AC6-8419-B9D314B203C9}" dt="2023-03-17T23:09:56.021" v="424" actId="20577"/>
          <ac:spMkLst>
            <pc:docMk/>
            <pc:sldMk cId="479102482" sldId="467"/>
            <ac:spMk id="2" creationId="{89F71741-1463-C77C-8774-88A1FD73852B}"/>
          </ac:spMkLst>
        </pc:spChg>
      </pc:sldChg>
      <pc:sldChg chg="modNotesTx">
        <pc:chgData name="Miller, Tracy" userId="f6dc9783-ab63-4c5c-9922-f9b5911ff5b4" providerId="ADAL" clId="{ECF40F09-0141-4AC6-8419-B9D314B203C9}" dt="2023-03-17T23:13:19.705" v="668" actId="20577"/>
        <pc:sldMkLst>
          <pc:docMk/>
          <pc:sldMk cId="1237085225" sldId="468"/>
        </pc:sldMkLst>
      </pc:sldChg>
    </pc:docChg>
  </pc:docChgLst>
  <pc:docChgLst>
    <pc:chgData name="Miller, Tracy" userId="f6dc9783-ab63-4c5c-9922-f9b5911ff5b4" providerId="ADAL" clId="{05627646-D1AC-4C04-95BD-1F475891C1F6}"/>
    <pc:docChg chg="undo custSel modSld">
      <pc:chgData name="Miller, Tracy" userId="f6dc9783-ab63-4c5c-9922-f9b5911ff5b4" providerId="ADAL" clId="{05627646-D1AC-4C04-95BD-1F475891C1F6}" dt="2023-03-10T20:40:07.384" v="1553"/>
      <pc:docMkLst>
        <pc:docMk/>
      </pc:docMkLst>
      <pc:sldChg chg="modNotesTx">
        <pc:chgData name="Miller, Tracy" userId="f6dc9783-ab63-4c5c-9922-f9b5911ff5b4" providerId="ADAL" clId="{05627646-D1AC-4C04-95BD-1F475891C1F6}" dt="2023-03-08T01:23:40.809" v="3" actId="20577"/>
        <pc:sldMkLst>
          <pc:docMk/>
          <pc:sldMk cId="260376096" sldId="256"/>
        </pc:sldMkLst>
      </pc:sldChg>
      <pc:sldChg chg="modNotesTx">
        <pc:chgData name="Miller, Tracy" userId="f6dc9783-ab63-4c5c-9922-f9b5911ff5b4" providerId="ADAL" clId="{05627646-D1AC-4C04-95BD-1F475891C1F6}" dt="2023-03-08T02:45:39.282" v="1216" actId="20577"/>
        <pc:sldMkLst>
          <pc:docMk/>
          <pc:sldMk cId="2982278972" sldId="258"/>
        </pc:sldMkLst>
      </pc:sldChg>
      <pc:sldChg chg="addSp delSp modSp mod">
        <pc:chgData name="Miller, Tracy" userId="f6dc9783-ab63-4c5c-9922-f9b5911ff5b4" providerId="ADAL" clId="{05627646-D1AC-4C04-95BD-1F475891C1F6}" dt="2023-03-10T20:40:07.384" v="1553"/>
        <pc:sldMkLst>
          <pc:docMk/>
          <pc:sldMk cId="2703583602" sldId="265"/>
        </pc:sldMkLst>
        <pc:spChg chg="mod">
          <ac:chgData name="Miller, Tracy" userId="f6dc9783-ab63-4c5c-9922-f9b5911ff5b4" providerId="ADAL" clId="{05627646-D1AC-4C04-95BD-1F475891C1F6}" dt="2023-03-10T20:40:07.384" v="1553"/>
          <ac:spMkLst>
            <pc:docMk/>
            <pc:sldMk cId="2703583602" sldId="265"/>
            <ac:spMk id="5" creationId="{5D532744-9153-B343-876E-2DB051070BF3}"/>
          </ac:spMkLst>
        </pc:spChg>
        <pc:graphicFrameChg chg="add del mod">
          <ac:chgData name="Miller, Tracy" userId="f6dc9783-ab63-4c5c-9922-f9b5911ff5b4" providerId="ADAL" clId="{05627646-D1AC-4C04-95BD-1F475891C1F6}" dt="2023-03-08T01:24:39.830" v="6"/>
          <ac:graphicFrameMkLst>
            <pc:docMk/>
            <pc:sldMk cId="2703583602" sldId="265"/>
            <ac:graphicFrameMk id="4" creationId="{8C6E0ABD-A28B-4B68-A103-CC5FEFFCFE45}"/>
          </ac:graphicFrameMkLst>
        </pc:graphicFrameChg>
      </pc:sldChg>
      <pc:sldChg chg="modNotesTx">
        <pc:chgData name="Miller, Tracy" userId="f6dc9783-ab63-4c5c-9922-f9b5911ff5b4" providerId="ADAL" clId="{05627646-D1AC-4C04-95BD-1F475891C1F6}" dt="2023-03-08T02:59:37.536" v="1512" actId="313"/>
        <pc:sldMkLst>
          <pc:docMk/>
          <pc:sldMk cId="2979480436" sldId="296"/>
        </pc:sldMkLst>
      </pc:sldChg>
      <pc:sldChg chg="modNotesTx">
        <pc:chgData name="Miller, Tracy" userId="f6dc9783-ab63-4c5c-9922-f9b5911ff5b4" providerId="ADAL" clId="{05627646-D1AC-4C04-95BD-1F475891C1F6}" dt="2023-03-08T02:45:20.031" v="1215" actId="20577"/>
        <pc:sldMkLst>
          <pc:docMk/>
          <pc:sldMk cId="1588218425" sldId="378"/>
        </pc:sldMkLst>
      </pc:sldChg>
      <pc:sldChg chg="modNotesTx">
        <pc:chgData name="Miller, Tracy" userId="f6dc9783-ab63-4c5c-9922-f9b5911ff5b4" providerId="ADAL" clId="{05627646-D1AC-4C04-95BD-1F475891C1F6}" dt="2023-03-08T03:08:59.342" v="1552" actId="20577"/>
        <pc:sldMkLst>
          <pc:docMk/>
          <pc:sldMk cId="1391847832" sldId="395"/>
        </pc:sldMkLst>
      </pc:sldChg>
      <pc:sldChg chg="modSp mod modNotesTx">
        <pc:chgData name="Miller, Tracy" userId="f6dc9783-ab63-4c5c-9922-f9b5911ff5b4" providerId="ADAL" clId="{05627646-D1AC-4C04-95BD-1F475891C1F6}" dt="2023-03-08T03:02:16.409" v="1516" actId="20577"/>
        <pc:sldMkLst>
          <pc:docMk/>
          <pc:sldMk cId="298805179" sldId="428"/>
        </pc:sldMkLst>
        <pc:spChg chg="mod">
          <ac:chgData name="Miller, Tracy" userId="f6dc9783-ab63-4c5c-9922-f9b5911ff5b4" providerId="ADAL" clId="{05627646-D1AC-4C04-95BD-1F475891C1F6}" dt="2023-03-08T02:36:46.389" v="1121" actId="20577"/>
          <ac:spMkLst>
            <pc:docMk/>
            <pc:sldMk cId="298805179" sldId="428"/>
            <ac:spMk id="6" creationId="{D8DE49A0-F712-E113-2695-3FD34DA53064}"/>
          </ac:spMkLst>
        </pc:spChg>
        <pc:spChg chg="mod">
          <ac:chgData name="Miller, Tracy" userId="f6dc9783-ab63-4c5c-9922-f9b5911ff5b4" providerId="ADAL" clId="{05627646-D1AC-4C04-95BD-1F475891C1F6}" dt="2023-03-08T02:39:37.295" v="1165" actId="20577"/>
          <ac:spMkLst>
            <pc:docMk/>
            <pc:sldMk cId="298805179" sldId="428"/>
            <ac:spMk id="19" creationId="{31F0F3AF-C600-0853-C155-9A7CFA09DC04}"/>
          </ac:spMkLst>
        </pc:spChg>
        <pc:spChg chg="mod">
          <ac:chgData name="Miller, Tracy" userId="f6dc9783-ab63-4c5c-9922-f9b5911ff5b4" providerId="ADAL" clId="{05627646-D1AC-4C04-95BD-1F475891C1F6}" dt="2023-03-08T02:44:31.370" v="1214" actId="2"/>
          <ac:spMkLst>
            <pc:docMk/>
            <pc:sldMk cId="298805179" sldId="428"/>
            <ac:spMk id="20" creationId="{8453E2B0-0A8D-624C-2F62-56445B979EE7}"/>
          </ac:spMkLst>
        </pc:spChg>
      </pc:sldChg>
      <pc:sldChg chg="modNotesTx">
        <pc:chgData name="Miller, Tracy" userId="f6dc9783-ab63-4c5c-9922-f9b5911ff5b4" providerId="ADAL" clId="{05627646-D1AC-4C04-95BD-1F475891C1F6}" dt="2023-03-08T02:58:39.920" v="1508" actId="20577"/>
        <pc:sldMkLst>
          <pc:docMk/>
          <pc:sldMk cId="0" sldId="446"/>
        </pc:sldMkLst>
      </pc:sldChg>
      <pc:sldChg chg="modSp mod">
        <pc:chgData name="Miller, Tracy" userId="f6dc9783-ab63-4c5c-9922-f9b5911ff5b4" providerId="ADAL" clId="{05627646-D1AC-4C04-95BD-1F475891C1F6}" dt="2023-03-08T01:31:53.333" v="145" actId="20577"/>
        <pc:sldMkLst>
          <pc:docMk/>
          <pc:sldMk cId="3688379244" sldId="449"/>
        </pc:sldMkLst>
        <pc:spChg chg="mod">
          <ac:chgData name="Miller, Tracy" userId="f6dc9783-ab63-4c5c-9922-f9b5911ff5b4" providerId="ADAL" clId="{05627646-D1AC-4C04-95BD-1F475891C1F6}" dt="2023-03-08T01:31:36.410" v="131" actId="20577"/>
          <ac:spMkLst>
            <pc:docMk/>
            <pc:sldMk cId="3688379244" sldId="449"/>
            <ac:spMk id="17" creationId="{27F04A16-365C-81B2-D31F-D8F3F71A174A}"/>
          </ac:spMkLst>
        </pc:spChg>
        <pc:spChg chg="mod">
          <ac:chgData name="Miller, Tracy" userId="f6dc9783-ab63-4c5c-9922-f9b5911ff5b4" providerId="ADAL" clId="{05627646-D1AC-4C04-95BD-1F475891C1F6}" dt="2023-03-08T01:31:53.333" v="145" actId="20577"/>
          <ac:spMkLst>
            <pc:docMk/>
            <pc:sldMk cId="3688379244" sldId="449"/>
            <ac:spMk id="21" creationId="{F5FE6236-1831-7ED4-ACE8-03B2FA4E5C6E}"/>
          </ac:spMkLst>
        </pc:spChg>
        <pc:spChg chg="mod">
          <ac:chgData name="Miller, Tracy" userId="f6dc9783-ab63-4c5c-9922-f9b5911ff5b4" providerId="ADAL" clId="{05627646-D1AC-4C04-95BD-1F475891C1F6}" dt="2023-03-08T01:30:44.600" v="108" actId="20577"/>
          <ac:spMkLst>
            <pc:docMk/>
            <pc:sldMk cId="3688379244" sldId="449"/>
            <ac:spMk id="23" creationId="{8D7E38DB-2B91-30C8-CA3F-BEED331F8770}"/>
          </ac:spMkLst>
        </pc:spChg>
      </pc:sldChg>
      <pc:sldChg chg="modSp mod modNotesTx">
        <pc:chgData name="Miller, Tracy" userId="f6dc9783-ab63-4c5c-9922-f9b5911ff5b4" providerId="ADAL" clId="{05627646-D1AC-4C04-95BD-1F475891C1F6}" dt="2023-03-08T03:00:32.709" v="1513" actId="20577"/>
        <pc:sldMkLst>
          <pc:docMk/>
          <pc:sldMk cId="0" sldId="450"/>
        </pc:sldMkLst>
        <pc:spChg chg="mod">
          <ac:chgData name="Miller, Tracy" userId="f6dc9783-ab63-4c5c-9922-f9b5911ff5b4" providerId="ADAL" clId="{05627646-D1AC-4C04-95BD-1F475891C1F6}" dt="2023-03-08T03:00:32.709" v="1513" actId="20577"/>
          <ac:spMkLst>
            <pc:docMk/>
            <pc:sldMk cId="0" sldId="450"/>
            <ac:spMk id="6" creationId="{2C8466DB-E81D-09AB-3C05-E432990FCB77}"/>
          </ac:spMkLst>
        </pc:spChg>
      </pc:sldChg>
      <pc:sldChg chg="modNotesTx">
        <pc:chgData name="Miller, Tracy" userId="f6dc9783-ab63-4c5c-9922-f9b5911ff5b4" providerId="ADAL" clId="{05627646-D1AC-4C04-95BD-1F475891C1F6}" dt="2023-03-08T01:29:56.733" v="97" actId="20577"/>
        <pc:sldMkLst>
          <pc:docMk/>
          <pc:sldMk cId="2841238227" sldId="462"/>
        </pc:sldMkLst>
      </pc:sldChg>
      <pc:sldChg chg="modNotesTx">
        <pc:chgData name="Miller, Tracy" userId="f6dc9783-ab63-4c5c-9922-f9b5911ff5b4" providerId="ADAL" clId="{05627646-D1AC-4C04-95BD-1F475891C1F6}" dt="2023-03-08T02:17:45.926" v="897" actId="20577"/>
        <pc:sldMkLst>
          <pc:docMk/>
          <pc:sldMk cId="3113046214" sldId="463"/>
        </pc:sldMkLst>
      </pc:sldChg>
      <pc:sldChg chg="modSp mod modNotesTx">
        <pc:chgData name="Miller, Tracy" userId="f6dc9783-ab63-4c5c-9922-f9b5911ff5b4" providerId="ADAL" clId="{05627646-D1AC-4C04-95BD-1F475891C1F6}" dt="2023-03-08T03:05:13.641" v="1550" actId="20577"/>
        <pc:sldMkLst>
          <pc:docMk/>
          <pc:sldMk cId="2324859418" sldId="464"/>
        </pc:sldMkLst>
        <pc:spChg chg="mod">
          <ac:chgData name="Miller, Tracy" userId="f6dc9783-ab63-4c5c-9922-f9b5911ff5b4" providerId="ADAL" clId="{05627646-D1AC-4C04-95BD-1F475891C1F6}" dt="2023-03-08T03:04:17.660" v="1535" actId="20577"/>
          <ac:spMkLst>
            <pc:docMk/>
            <pc:sldMk cId="2324859418" sldId="464"/>
            <ac:spMk id="6" creationId="{D8DE49A0-F712-E113-2695-3FD34DA53064}"/>
          </ac:spMkLst>
        </pc:spChg>
      </pc:sldChg>
      <pc:sldChg chg="modSp mod modNotesTx">
        <pc:chgData name="Miller, Tracy" userId="f6dc9783-ab63-4c5c-9922-f9b5911ff5b4" providerId="ADAL" clId="{05627646-D1AC-4C04-95BD-1F475891C1F6}" dt="2023-03-08T03:03:53.806" v="1523" actId="20577"/>
        <pc:sldMkLst>
          <pc:docMk/>
          <pc:sldMk cId="3010088370" sldId="465"/>
        </pc:sldMkLst>
        <pc:spChg chg="mod">
          <ac:chgData name="Miller, Tracy" userId="f6dc9783-ab63-4c5c-9922-f9b5911ff5b4" providerId="ADAL" clId="{05627646-D1AC-4C04-95BD-1F475891C1F6}" dt="2023-03-08T02:40:54.677" v="1194" actId="20577"/>
          <ac:spMkLst>
            <pc:docMk/>
            <pc:sldMk cId="3010088370" sldId="465"/>
            <ac:spMk id="6" creationId="{D8DE49A0-F712-E113-2695-3FD34DA53064}"/>
          </ac:spMkLst>
        </pc:spChg>
      </pc:sldChg>
      <pc:sldChg chg="modSp mod modNotesTx">
        <pc:chgData name="Miller, Tracy" userId="f6dc9783-ab63-4c5c-9922-f9b5911ff5b4" providerId="ADAL" clId="{05627646-D1AC-4C04-95BD-1F475891C1F6}" dt="2023-03-08T02:00:45.606" v="608" actId="20577"/>
        <pc:sldMkLst>
          <pc:docMk/>
          <pc:sldMk cId="3648680510" sldId="466"/>
        </pc:sldMkLst>
        <pc:spChg chg="mod">
          <ac:chgData name="Miller, Tracy" userId="f6dc9783-ab63-4c5c-9922-f9b5911ff5b4" providerId="ADAL" clId="{05627646-D1AC-4C04-95BD-1F475891C1F6}" dt="2023-03-08T01:58:49.454" v="529" actId="20577"/>
          <ac:spMkLst>
            <pc:docMk/>
            <pc:sldMk cId="3648680510" sldId="466"/>
            <ac:spMk id="3" creationId="{3864FB55-FE31-11A1-411A-B8AD2D105388}"/>
          </ac:spMkLst>
        </pc:spChg>
      </pc:sldChg>
      <pc:sldChg chg="modSp mod modNotesTx">
        <pc:chgData name="Miller, Tracy" userId="f6dc9783-ab63-4c5c-9922-f9b5911ff5b4" providerId="ADAL" clId="{05627646-D1AC-4C04-95BD-1F475891C1F6}" dt="2023-03-08T01:36:32.672" v="240" actId="20577"/>
        <pc:sldMkLst>
          <pc:docMk/>
          <pc:sldMk cId="479102482" sldId="467"/>
        </pc:sldMkLst>
        <pc:spChg chg="mod">
          <ac:chgData name="Miller, Tracy" userId="f6dc9783-ab63-4c5c-9922-f9b5911ff5b4" providerId="ADAL" clId="{05627646-D1AC-4C04-95BD-1F475891C1F6}" dt="2023-03-08T01:33:21.154" v="175" actId="20577"/>
          <ac:spMkLst>
            <pc:docMk/>
            <pc:sldMk cId="479102482" sldId="467"/>
            <ac:spMk id="4" creationId="{D9E03E75-6315-C5BA-B19C-EA66E1FF35D0}"/>
          </ac:spMkLst>
        </pc:spChg>
        <pc:spChg chg="mod">
          <ac:chgData name="Miller, Tracy" userId="f6dc9783-ab63-4c5c-9922-f9b5911ff5b4" providerId="ADAL" clId="{05627646-D1AC-4C04-95BD-1F475891C1F6}" dt="2023-03-08T01:32:39.365" v="146" actId="20577"/>
          <ac:spMkLst>
            <pc:docMk/>
            <pc:sldMk cId="479102482" sldId="467"/>
            <ac:spMk id="15" creationId="{0F802682-A060-E1DF-FA2C-3CD7F974E51F}"/>
          </ac:spMkLst>
        </pc:spChg>
        <pc:spChg chg="mod">
          <ac:chgData name="Miller, Tracy" userId="f6dc9783-ab63-4c5c-9922-f9b5911ff5b4" providerId="ADAL" clId="{05627646-D1AC-4C04-95BD-1F475891C1F6}" dt="2023-03-08T01:32:53.162" v="152" actId="20577"/>
          <ac:spMkLst>
            <pc:docMk/>
            <pc:sldMk cId="479102482" sldId="467"/>
            <ac:spMk id="23" creationId="{DFE7B8FE-8EB0-D1BE-3EFD-86C16BC17A37}"/>
          </ac:spMkLst>
        </pc:spChg>
      </pc:sldChg>
      <pc:sldChg chg="modNotesTx">
        <pc:chgData name="Miller, Tracy" userId="f6dc9783-ab63-4c5c-9922-f9b5911ff5b4" providerId="ADAL" clId="{05627646-D1AC-4C04-95BD-1F475891C1F6}" dt="2023-03-08T01:41:43.470" v="258" actId="20577"/>
        <pc:sldMkLst>
          <pc:docMk/>
          <pc:sldMk cId="3059994793" sldId="469"/>
        </pc:sldMkLst>
      </pc:sldChg>
      <pc:sldChg chg="modSp mod modNotesTx">
        <pc:chgData name="Miller, Tracy" userId="f6dc9783-ab63-4c5c-9922-f9b5911ff5b4" providerId="ADAL" clId="{05627646-D1AC-4C04-95BD-1F475891C1F6}" dt="2023-03-08T01:57:14.888" v="524" actId="20577"/>
        <pc:sldMkLst>
          <pc:docMk/>
          <pc:sldMk cId="3873054683" sldId="470"/>
        </pc:sldMkLst>
        <pc:spChg chg="mod">
          <ac:chgData name="Miller, Tracy" userId="f6dc9783-ab63-4c5c-9922-f9b5911ff5b4" providerId="ADAL" clId="{05627646-D1AC-4C04-95BD-1F475891C1F6}" dt="2023-03-08T01:47:29.816" v="259" actId="20577"/>
          <ac:spMkLst>
            <pc:docMk/>
            <pc:sldMk cId="3873054683" sldId="470"/>
            <ac:spMk id="27" creationId="{9B669A98-EAA9-F52D-7548-94AAC2F77FA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0"/>
        <c:ser>
          <c:idx val="0"/>
          <c:order val="0"/>
          <c:tx>
            <c:strRef>
              <c:f>Sheet1!$B$1</c:f>
              <c:strCache>
                <c:ptCount val="1"/>
                <c:pt idx="0">
                  <c:v>Column1</c:v>
                </c:pt>
              </c:strCache>
            </c:strRef>
          </c:tx>
          <c:spPr>
            <a:solidFill>
              <a:schemeClr val="accent1"/>
            </a:solidFill>
            <a:ln w="38100">
              <a:solidFill>
                <a:schemeClr val="bg2"/>
              </a:solidFill>
            </a:ln>
            <a:effectLst/>
          </c:spPr>
          <c:cat>
            <c:numRef>
              <c:f>Sheet1!$A$2:$A$5</c:f>
              <c:numCache>
                <c:formatCode>General</c:formatCode>
                <c:ptCount val="4"/>
              </c:numCache>
            </c:numRef>
          </c:cat>
          <c:val>
            <c:numRef>
              <c:f>Sheet1!$B$2:$B$5</c:f>
              <c:numCache>
                <c:formatCode>General</c:formatCode>
                <c:ptCount val="4"/>
                <c:pt idx="0">
                  <c:v>15</c:v>
                </c:pt>
                <c:pt idx="1">
                  <c:v>85</c:v>
                </c:pt>
              </c:numCache>
            </c:numRef>
          </c:val>
          <c:extLst>
            <c:ext xmlns:c16="http://schemas.microsoft.com/office/drawing/2014/chart" uri="{C3380CC4-5D6E-409C-BE32-E72D297353CC}">
              <c16:uniqueId val="{00000000-6D35-0F49-97C2-D9545657ED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8100">
              <a:solidFill>
                <a:schemeClr val="bg2"/>
              </a:solidFill>
            </a:ln>
          </c:spPr>
          <c:dPt>
            <c:idx val="0"/>
            <c:bubble3D val="0"/>
            <c:spPr>
              <a:solidFill>
                <a:schemeClr val="accent1"/>
              </a:solidFill>
              <a:ln w="38100">
                <a:solidFill>
                  <a:schemeClr val="bg2"/>
                </a:solidFill>
              </a:ln>
              <a:effectLst/>
            </c:spPr>
            <c:extLst>
              <c:ext xmlns:c16="http://schemas.microsoft.com/office/drawing/2014/chart" uri="{C3380CC4-5D6E-409C-BE32-E72D297353CC}">
                <c16:uniqueId val="{00000001-5F32-7D42-BEE5-675486D22F12}"/>
              </c:ext>
            </c:extLst>
          </c:dPt>
          <c:dPt>
            <c:idx val="1"/>
            <c:bubble3D val="0"/>
            <c:spPr>
              <a:solidFill>
                <a:schemeClr val="accent2"/>
              </a:solidFill>
              <a:ln w="38100">
                <a:solidFill>
                  <a:schemeClr val="bg2"/>
                </a:solidFill>
              </a:ln>
              <a:effectLst/>
            </c:spPr>
            <c:extLst>
              <c:ext xmlns:c16="http://schemas.microsoft.com/office/drawing/2014/chart" uri="{C3380CC4-5D6E-409C-BE32-E72D297353CC}">
                <c16:uniqueId val="{00000003-5F32-7D42-BEE5-675486D22F12}"/>
              </c:ext>
            </c:extLst>
          </c:dPt>
          <c:dPt>
            <c:idx val="2"/>
            <c:bubble3D val="0"/>
            <c:spPr>
              <a:solidFill>
                <a:schemeClr val="accent3"/>
              </a:solidFill>
              <a:ln w="38100">
                <a:solidFill>
                  <a:schemeClr val="bg2"/>
                </a:solidFill>
              </a:ln>
              <a:effectLst/>
            </c:spPr>
            <c:extLst>
              <c:ext xmlns:c16="http://schemas.microsoft.com/office/drawing/2014/chart" uri="{C3380CC4-5D6E-409C-BE32-E72D297353CC}">
                <c16:uniqueId val="{00000005-5F32-7D42-BEE5-675486D22F12}"/>
              </c:ext>
            </c:extLst>
          </c:dPt>
          <c:dPt>
            <c:idx val="3"/>
            <c:bubble3D val="0"/>
            <c:spPr>
              <a:solidFill>
                <a:schemeClr val="accent4"/>
              </a:solidFill>
              <a:ln w="38100">
                <a:solidFill>
                  <a:schemeClr val="bg2"/>
                </a:solidFill>
              </a:ln>
              <a:effectLst/>
            </c:spPr>
            <c:extLst>
              <c:ext xmlns:c16="http://schemas.microsoft.com/office/drawing/2014/chart" uri="{C3380CC4-5D6E-409C-BE32-E72D297353CC}">
                <c16:uniqueId val="{00000007-5F32-7D42-BEE5-675486D22F12}"/>
              </c:ext>
            </c:extLst>
          </c:dPt>
          <c:cat>
            <c:strRef>
              <c:f>Sheet1!$A$2:$A$5</c:f>
              <c:strCache>
                <c:ptCount val="2"/>
                <c:pt idx="0">
                  <c:v>1st Qtr</c:v>
                </c:pt>
                <c:pt idx="1">
                  <c:v>2nd Qtr</c:v>
                </c:pt>
              </c:strCache>
            </c:strRef>
          </c:cat>
          <c:val>
            <c:numRef>
              <c:f>Sheet1!$B$2:$B$5</c:f>
              <c:numCache>
                <c:formatCode>General</c:formatCode>
                <c:ptCount val="4"/>
                <c:pt idx="0">
                  <c:v>37</c:v>
                </c:pt>
                <c:pt idx="1">
                  <c:v>63</c:v>
                </c:pt>
              </c:numCache>
            </c:numRef>
          </c:val>
          <c:extLst>
            <c:ext xmlns:c16="http://schemas.microsoft.com/office/drawing/2014/chart" uri="{C3380CC4-5D6E-409C-BE32-E72D297353CC}">
              <c16:uniqueId val="{00000008-5F32-7D42-BEE5-675486D22F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D3_1C8E8612.xml><?xml version="1.0" encoding="utf-8"?>
<p188:cmLst xmlns:a="http://schemas.openxmlformats.org/drawingml/2006/main" xmlns:r="http://schemas.openxmlformats.org/officeDocument/2006/relationships" xmlns:p188="http://schemas.microsoft.com/office/powerpoint/2018/8/main">
  <p188:cm id="{6D476128-EBA9-4054-B258-08439973D795}" authorId="{6F34CD4E-7F89-84B9-584C-639625721826}" created="2023-03-17T23:06:50.952">
    <ac:deMkLst xmlns:ac="http://schemas.microsoft.com/office/drawing/2013/main/command">
      <pc:docMk xmlns:pc="http://schemas.microsoft.com/office/powerpoint/2013/main/command"/>
      <pc:sldMk xmlns:pc="http://schemas.microsoft.com/office/powerpoint/2013/main/command" cId="479102482" sldId="467"/>
      <ac:spMk id="2" creationId="{89F71741-1463-C77C-8774-88A1FD73852B}"/>
    </ac:deMkLst>
    <p188:txBody>
      <a:bodyPr/>
      <a:lstStyle/>
      <a:p>
        <a:r>
          <a:rPr lang="en-US"/>
          <a:t>I pulled this slide from the new Social Security webinar but changed the headline. Please adjust spacing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84FC-3C2A-4E12-AB47-FDA93F9E49DD}" type="datetimeFigureOut">
              <a:rPr lang="en-US" smtClean="0"/>
              <a:t>3/17/2023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7EC0-A253-4597-A6B1-1C01674A0538}" type="slidenum">
              <a:rPr lang="en-US" smtClean="0"/>
              <a:t>‹#›</a:t>
            </a:fld>
            <a:endParaRPr lang="en-US" dirty="0"/>
          </a:p>
        </p:txBody>
      </p:sp>
    </p:spTree>
    <p:extLst>
      <p:ext uri="{BB962C8B-B14F-4D97-AF65-F5344CB8AC3E}">
        <p14:creationId xmlns:p14="http://schemas.microsoft.com/office/powerpoint/2010/main" val="42678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sa.gov/OACT/TR/202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296863"/>
            <a:ext cx="4597400" cy="2586037"/>
          </a:xfrm>
        </p:spPr>
      </p:sp>
      <p:sp>
        <p:nvSpPr>
          <p:cNvPr id="3" name="Notes Placeholder 2"/>
          <p:cNvSpPr>
            <a:spLocks noGrp="1"/>
          </p:cNvSpPr>
          <p:nvPr>
            <p:ph type="body" idx="1"/>
          </p:nvPr>
        </p:nvSpPr>
        <p:spPr>
          <a:xfrm>
            <a:off x="685800" y="30289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these instructions and remove this slide before presenting.</a:t>
            </a:r>
          </a:p>
        </p:txBody>
      </p:sp>
    </p:spTree>
    <p:extLst>
      <p:ext uri="{BB962C8B-B14F-4D97-AF65-F5344CB8AC3E}">
        <p14:creationId xmlns:p14="http://schemas.microsoft.com/office/powerpoint/2010/main" val="1215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Another key fact to know is when you can file for your benefit. But before we get further into this, one important acronym to know is FRA, which stands for “full retirement age.” Your FRA is when you become eligible to receive 100% of your benefit.</a:t>
            </a:r>
          </a:p>
          <a:p>
            <a:pPr lvl="0"/>
            <a:endParaRPr lang="en-US" sz="1100" dirty="0"/>
          </a:p>
          <a:p>
            <a:pPr lvl="0"/>
            <a:r>
              <a:rPr lang="en-US" sz="1100" dirty="0"/>
              <a:t>The FRA </a:t>
            </a:r>
            <a:r>
              <a:rPr lang="en-US" sz="1100" u="sng" dirty="0"/>
              <a:t>used to be </a:t>
            </a:r>
            <a:r>
              <a:rPr lang="en-US" sz="1100" dirty="0"/>
              <a:t>65, so many people still believe that 65 is the full retirement age.  But now, FRA is based on when you were born:</a:t>
            </a:r>
          </a:p>
          <a:p>
            <a:pPr marL="664488" lvl="1" indent="-181225">
              <a:buFont typeface="Arial"/>
              <a:buChar char="•"/>
            </a:pPr>
            <a:r>
              <a:rPr lang="en-US" sz="1100" dirty="0"/>
              <a:t>FRA is currently 66 for anyone born between 1943 and 1954; for anyone born between 1954 and 1960, FRA gradually increases to 67 </a:t>
            </a:r>
          </a:p>
          <a:p>
            <a:pPr marL="664488" lvl="1" indent="-181225">
              <a:buFont typeface="Arial"/>
              <a:buChar char="•"/>
            </a:pPr>
            <a:r>
              <a:rPr lang="en-US" sz="1100" dirty="0"/>
              <a:t>FRA is 67 for anyone born in 1960 or later</a:t>
            </a:r>
          </a:p>
          <a:p>
            <a:pPr marL="664488" lvl="1" indent="-181225">
              <a:buFont typeface="Arial"/>
              <a:buChar char="•"/>
            </a:pPr>
            <a:r>
              <a:rPr lang="en-US" sz="1100" dirty="0"/>
              <a:t>Please take a moment to find your FRA on this chart</a:t>
            </a:r>
          </a:p>
          <a:p>
            <a:endParaRPr lang="en-US" sz="1100" dirty="0"/>
          </a:p>
          <a:p>
            <a:r>
              <a:rPr lang="en-US" sz="1100" dirty="0"/>
              <a:t>You can start receiving benefits as early as age 62 – but by taking your benefits before your FRA, they will be permanently reduced.</a:t>
            </a:r>
          </a:p>
          <a:p>
            <a:pPr marL="171450" indent="-171450">
              <a:buFont typeface="Arial" panose="020B0604020202020204" pitchFamily="34" charset="0"/>
              <a:buChar char="•"/>
            </a:pPr>
            <a:r>
              <a:rPr lang="en-US" sz="1100" dirty="0"/>
              <a:t>For anyone born in 1955 or later, though, your 66</a:t>
            </a:r>
            <a:r>
              <a:rPr lang="en-US" sz="1100" baseline="30000" dirty="0"/>
              <a:t>th</a:t>
            </a:r>
            <a:r>
              <a:rPr lang="en-US" sz="1100" dirty="0"/>
              <a:t> birthday is still considered early, because of the gradual increase in FRA</a:t>
            </a:r>
          </a:p>
          <a:p>
            <a:pPr marL="664488" lvl="1" indent="-181225">
              <a:buFont typeface="Arial"/>
              <a:buChar char="•"/>
            </a:pPr>
            <a:endParaRPr lang="en-US" sz="1100" dirty="0"/>
          </a:p>
          <a:p>
            <a:r>
              <a:rPr lang="en-US" sz="1100" dirty="0"/>
              <a:t>You can also decide to delay filing up to age 70, which can increase your full </a:t>
            </a:r>
            <a:r>
              <a:rPr lang="en-US" sz="1100"/>
              <a:t>retirement benefit. </a:t>
            </a:r>
            <a:r>
              <a:rPr lang="en-US" sz="1100" dirty="0"/>
              <a:t>You get 8% more for each year that you wait to file past your FRA. </a:t>
            </a:r>
          </a:p>
        </p:txBody>
      </p:sp>
      <p:sp>
        <p:nvSpPr>
          <p:cNvPr id="4" name="Slide Number Placeholder 3"/>
          <p:cNvSpPr>
            <a:spLocks noGrp="1"/>
          </p:cNvSpPr>
          <p:nvPr>
            <p:ph type="sldNum" sz="quarter" idx="5"/>
          </p:nvPr>
        </p:nvSpPr>
        <p:spPr/>
        <p:txBody>
          <a:bodyPr/>
          <a:lstStyle/>
          <a:p>
            <a:fld id="{C4017EC0-A253-4597-A6B1-1C01674A0538}" type="slidenum">
              <a:rPr lang="en-US" smtClean="0"/>
              <a:t>10</a:t>
            </a:fld>
            <a:endParaRPr lang="en-US" dirty="0"/>
          </a:p>
        </p:txBody>
      </p:sp>
    </p:spTree>
    <p:extLst>
      <p:ext uri="{BB962C8B-B14F-4D97-AF65-F5344CB8AC3E}">
        <p14:creationId xmlns:p14="http://schemas.microsoft.com/office/powerpoint/2010/main" val="137851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second question or maybe the most important question is, “How much will my Social Security retirement benefit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Before we answer that question, let’s talk about the second important acronym:  PIA, which stands for “primary insurance amount.” </a:t>
            </a:r>
            <a:r>
              <a:rPr lang="en-US" sz="1400" b="0" dirty="0"/>
              <a:t>PIA is the a</a:t>
            </a:r>
            <a:r>
              <a:rPr lang="en-US" sz="1400" dirty="0"/>
              <a:t>mount of retirement benefits you’ll receive if you wait until full retirement age (or FRA) to begin receiving benefits.</a:t>
            </a:r>
          </a:p>
          <a:p>
            <a:endParaRPr lang="en-US" dirty="0"/>
          </a:p>
          <a:p>
            <a:pPr marL="25924"/>
            <a:r>
              <a:rPr lang="en-US" sz="1200" dirty="0"/>
              <a:t>At a high level, you should know two things about your PIA:</a:t>
            </a:r>
          </a:p>
          <a:p>
            <a:pPr marL="25924"/>
            <a:endParaRPr lang="en-US" sz="1200" dirty="0"/>
          </a:p>
          <a:p>
            <a:pPr marL="197374" indent="-171450">
              <a:buFont typeface="Arial" panose="020B0604020202020204" pitchFamily="34" charset="0"/>
              <a:buChar char="•"/>
            </a:pPr>
            <a:r>
              <a:rPr lang="en-US" sz="1200" dirty="0"/>
              <a:t>First, your PIA is based on an average of your wages (after being adjusted for wage inflation) that were taxed for Social Security over your working career.  We’ll get into more detail on this in a minute.  </a:t>
            </a:r>
          </a:p>
          <a:p>
            <a:pPr marL="197374" indent="-171450">
              <a:buFont typeface="Arial" panose="020B0604020202020204" pitchFamily="34" charset="0"/>
              <a:buChar char="•"/>
            </a:pPr>
            <a:endParaRPr lang="en-US" sz="1200" dirty="0"/>
          </a:p>
          <a:p>
            <a:pPr marL="223294" indent="-171450" defTabSz="474115">
              <a:buFont typeface="Arial" panose="020B0604020202020204" pitchFamily="34" charset="0"/>
              <a:buChar char="•"/>
              <a:defRPr/>
            </a:pPr>
            <a:r>
              <a:rPr lang="en-US" sz="1200" dirty="0">
                <a:solidFill>
                  <a:schemeClr val="tx1"/>
                </a:solidFill>
              </a:rPr>
              <a:t>Second, your PIA is inflation-protected. Each November, the Social Security Administration reviews the current level of inflation and adjusts retirement benefits accordingly for the following year. This can help </a:t>
            </a:r>
            <a:r>
              <a:rPr lang="en-US" sz="1200" dirty="0"/>
              <a:t>your monthly income keep up with higher expenses due to inflation</a:t>
            </a:r>
            <a:r>
              <a:rPr lang="en-US" sz="1200" dirty="0">
                <a:solidFill>
                  <a:schemeClr val="tx1"/>
                </a:solidFill>
              </a:rPr>
              <a:t>. </a:t>
            </a:r>
            <a:r>
              <a:rPr lang="en-US" sz="1200" dirty="0"/>
              <a:t>Because the inflation rate changes from year to year, how much your benefits increase can also fluctuate. If for some reason there was no inflation or negative inflation, your benefit would simply remain the same as the year before. </a:t>
            </a:r>
          </a:p>
        </p:txBody>
      </p:sp>
      <p:sp>
        <p:nvSpPr>
          <p:cNvPr id="4" name="Slide Number Placeholder 3"/>
          <p:cNvSpPr>
            <a:spLocks noGrp="1"/>
          </p:cNvSpPr>
          <p:nvPr>
            <p:ph type="sldNum" sz="quarter" idx="5"/>
          </p:nvPr>
        </p:nvSpPr>
        <p:spPr/>
        <p:txBody>
          <a:bodyPr/>
          <a:lstStyle/>
          <a:p>
            <a:fld id="{C4017EC0-A253-4597-A6B1-1C01674A0538}" type="slidenum">
              <a:rPr lang="en-US" smtClean="0"/>
              <a:t>11</a:t>
            </a:fld>
            <a:endParaRPr lang="en-US" dirty="0"/>
          </a:p>
        </p:txBody>
      </p:sp>
    </p:spTree>
    <p:extLst>
      <p:ext uri="{BB962C8B-B14F-4D97-AF65-F5344CB8AC3E}">
        <p14:creationId xmlns:p14="http://schemas.microsoft.com/office/powerpoint/2010/main" val="38582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924"/>
            <a:r>
              <a:rPr lang="en-US" sz="1200" dirty="0"/>
              <a:t>Here is how the primary insurance amount (PIA) is calculated. It’s a bit complicated but at the highest level:</a:t>
            </a:r>
          </a:p>
          <a:p>
            <a:pPr marL="25924"/>
            <a:endParaRPr lang="en-US" sz="1200" dirty="0"/>
          </a:p>
          <a:p>
            <a:pPr marL="197374"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Social Security Administration calculates your PIA by averaging your 35 highest-paying years of adjusted earnings. That just </a:t>
            </a:r>
            <a:r>
              <a:rPr lang="en-US" sz="1200" dirty="0">
                <a:latin typeface="Arial" panose="020B0604020202020204" pitchFamily="34" charset="0"/>
                <a:ea typeface="Calibri" panose="020F0502020204030204" pitchFamily="34" charset="0"/>
                <a:cs typeface="Arial" panose="020B0604020202020204" pitchFamily="34" charset="0"/>
              </a:rPr>
              <a:t>means your wages are adjusted to </a:t>
            </a:r>
            <a:r>
              <a:rPr lang="en-US" b="0" i="0" dirty="0">
                <a:solidFill>
                  <a:srgbClr val="212121"/>
                </a:solidFill>
                <a:effectLst/>
                <a:latin typeface="ui-sans-serif"/>
              </a:rPr>
              <a:t>reflect the general change in wages that occurred in the years you worked. </a:t>
            </a:r>
            <a:r>
              <a:rPr lang="en-US" b="0" i="0" baseline="30000" dirty="0">
                <a:solidFill>
                  <a:srgbClr val="212121"/>
                </a:solidFill>
                <a:effectLst/>
                <a:latin typeface="ui-sans-serif"/>
              </a:rPr>
              <a:t>1</a:t>
            </a:r>
            <a:r>
              <a:rPr lang="en-US" b="0" i="0" dirty="0">
                <a:solidFill>
                  <a:srgbClr val="212121"/>
                </a:solidFill>
                <a:effectLst/>
                <a:latin typeface="ui-sans-serif"/>
              </a:rPr>
              <a:t>  </a:t>
            </a:r>
          </a:p>
          <a:p>
            <a:pPr marL="197374"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That average wage is then multiplied by a percentage.</a:t>
            </a:r>
          </a:p>
          <a:p>
            <a:pPr marL="197374"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This means that the higher a person’s lifetime earnings, the higher their benefit. </a:t>
            </a:r>
          </a:p>
          <a:p>
            <a:pPr marL="197374"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There is a cap, though.  In &lt;2023&gt;, </a:t>
            </a:r>
            <a:r>
              <a:rPr lang="en-US" sz="1200" dirty="0">
                <a:latin typeface="Arial" panose="020B0604020202020204" pitchFamily="34" charset="0"/>
                <a:ea typeface="Calibri" panose="020F0502020204030204" pitchFamily="34" charset="0"/>
                <a:cs typeface="Arial" panose="020B0604020202020204" pitchFamily="34" charset="0"/>
              </a:rPr>
              <a:t>the </a:t>
            </a:r>
            <a:r>
              <a:rPr lang="en-US" sz="1200" dirty="0">
                <a:effectLst/>
                <a:latin typeface="Arial" panose="020B0604020202020204" pitchFamily="34" charset="0"/>
                <a:ea typeface="Calibri" panose="020F0502020204030204" pitchFamily="34" charset="0"/>
                <a:cs typeface="Arial" panose="020B0604020202020204" pitchFamily="34" charset="0"/>
              </a:rPr>
              <a:t>maximum monthly Social Security benefit for someone who files at full retirement age is &lt;$3,627&gt;. </a:t>
            </a:r>
            <a:r>
              <a:rPr lang="en-US" sz="1200" baseline="30000" dirty="0">
                <a:effectLst/>
                <a:latin typeface="Arial" panose="020B0604020202020204" pitchFamily="34" charset="0"/>
                <a:ea typeface="Calibri" panose="020F0502020204030204" pitchFamily="34" charset="0"/>
                <a:cs typeface="Arial" panose="020B0604020202020204" pitchFamily="34" charset="0"/>
              </a:rPr>
              <a:t>2</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US" sz="1200" baseline="30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The percentage or percentages applied to the average wage is determined by another formula that I will not get into today.  But our other Social Security webinar does cover that more in detail when you are ready to learn more.</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t>Sources:  </a:t>
            </a:r>
          </a:p>
          <a:p>
            <a:r>
              <a:rPr lang="en-US" sz="1200" baseline="30000" dirty="0"/>
              <a:t>1</a:t>
            </a:r>
            <a:r>
              <a:rPr lang="en-US" sz="1200" dirty="0"/>
              <a:t> “Social Security Benefit Amounts,” Social Security Administration, ssa.gov/OACT/COLA/Benefits.html (accessed Jan. 2023). </a:t>
            </a:r>
          </a:p>
          <a:p>
            <a:r>
              <a:rPr lang="en-US" sz="1200" b="0" baseline="30000" dirty="0"/>
              <a:t>2</a:t>
            </a:r>
            <a:r>
              <a:rPr lang="en-US" sz="1200" b="0" dirty="0"/>
              <a:t> “</a:t>
            </a:r>
            <a:r>
              <a:rPr lang="en-US" b="0" i="0" dirty="0">
                <a:solidFill>
                  <a:srgbClr val="232222"/>
                </a:solidFill>
                <a:effectLst/>
                <a:latin typeface="arial" panose="020B0604020202020204" pitchFamily="34" charset="0"/>
              </a:rPr>
              <a:t>What is the maximum Social Security retirement benefit payable?,” Social Security Administration, </a:t>
            </a:r>
            <a:r>
              <a:rPr lang="en-US" sz="1200" dirty="0"/>
              <a:t>faq.ssa.gov/en-us/Topic/article/KA-01897 (accessed Jan. 2023).</a:t>
            </a:r>
          </a:p>
        </p:txBody>
      </p:sp>
      <p:sp>
        <p:nvSpPr>
          <p:cNvPr id="4" name="Slide Number Placeholder 3"/>
          <p:cNvSpPr>
            <a:spLocks noGrp="1"/>
          </p:cNvSpPr>
          <p:nvPr>
            <p:ph type="sldNum" sz="quarter" idx="5"/>
          </p:nvPr>
        </p:nvSpPr>
        <p:spPr/>
        <p:txBody>
          <a:bodyPr/>
          <a:lstStyle/>
          <a:p>
            <a:fld id="{C4017EC0-A253-4597-A6B1-1C01674A0538}" type="slidenum">
              <a:rPr lang="en-US" smtClean="0"/>
              <a:t>12</a:t>
            </a:fld>
            <a:endParaRPr lang="en-US" dirty="0"/>
          </a:p>
        </p:txBody>
      </p:sp>
    </p:spTree>
    <p:extLst>
      <p:ext uri="{BB962C8B-B14F-4D97-AF65-F5344CB8AC3E}">
        <p14:creationId xmlns:p14="http://schemas.microsoft.com/office/powerpoint/2010/main" val="137391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As I mentioned earlier, you can start your benefits before you reach FRA (your full retirement age).  Or you can delay the start of benefits until later than your FRA.  The decision on exactly when you file, or start the benefits, will permanently affect the amount of the monthly benefit you’ll receive. Because of that, this is a very important decision.</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Here is an example of how much the monthly benefit can decrease or increase depending on when you start receiving Social Security benefits:</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This example is for an individual with an FRA of 67; in other words, born in 1960 or later</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Filing as early as possible at age 62 results in a permanent reduction in benefits of 30%.  So, instead of getting $1,000 each month starting age 67, this person gets $700 per month starting age 62.</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On the other hand, delaying benefits increases your monthly benefit 8% each year you wait to file past FRA up to age 70.  So someone with an FRA of 67 can increase their monthly benefit by 24% just by delaying benefits as long as possible.</a:t>
            </a:r>
          </a:p>
        </p:txBody>
      </p:sp>
      <p:sp>
        <p:nvSpPr>
          <p:cNvPr id="4" name="Slide Number Placeholder 3"/>
          <p:cNvSpPr>
            <a:spLocks noGrp="1"/>
          </p:cNvSpPr>
          <p:nvPr>
            <p:ph type="sldNum" sz="quarter" idx="5"/>
          </p:nvPr>
        </p:nvSpPr>
        <p:spPr/>
        <p:txBody>
          <a:bodyPr/>
          <a:lstStyle/>
          <a:p>
            <a:fld id="{C4017EC0-A253-4597-A6B1-1C01674A0538}" type="slidenum">
              <a:rPr lang="en-US" smtClean="0"/>
              <a:t>13</a:t>
            </a:fld>
            <a:endParaRPr lang="en-US" dirty="0"/>
          </a:p>
        </p:txBody>
      </p:sp>
    </p:spTree>
    <p:extLst>
      <p:ext uri="{BB962C8B-B14F-4D97-AF65-F5344CB8AC3E}">
        <p14:creationId xmlns:p14="http://schemas.microsoft.com/office/powerpoint/2010/main" val="316411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14D2B58-881A-4DA3-9C11-9CA3C47955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B0000C8-2B33-43C9-A37F-82A103BF0D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You might be considering working while receiving Social Security benefits. This won’t affect your benefits if you’re at FRA, but if you are below FRA, your benefits may be temporarily reduced. $1 will be withheld for every $2 you earn over the annual limit, which is &lt;$21,240&gt; in &lt;2023&gt;. Once you reach FRA, your benefits will be increased to account for the amount of earned income that was withheld.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0" i="0" dirty="0">
              <a:solidFill>
                <a:srgbClr val="212121"/>
              </a:solidFill>
              <a:effectLst/>
              <a:latin typeface="ui-sans-serif"/>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In the year you reach your full retirement age, </a:t>
            </a:r>
            <a:r>
              <a:rPr lang="en-US" b="0" i="0" dirty="0">
                <a:solidFill>
                  <a:srgbClr val="212121"/>
                </a:solidFill>
                <a:effectLst/>
                <a:latin typeface="ui-sans-serif"/>
              </a:rPr>
              <a:t>$1 in benefits will be withheld for every $3 you earn above a different limit, which is &lt;$56,520&gt; in &lt;2023&gt;. The Social Security Administration only counts your earnings up to the month before you reach your full retirement age, not your earnings for the entire year. </a:t>
            </a:r>
            <a:r>
              <a:rPr lang="en-US" altLang="en-US" dirty="0"/>
              <a:t>Again, once you reach FRA, </a:t>
            </a:r>
            <a:r>
              <a:rPr lang="en-US" altLang="en-US" b="0" i="0" dirty="0">
                <a:solidFill>
                  <a:srgbClr val="212121"/>
                </a:solidFill>
                <a:effectLst/>
                <a:latin typeface="ui-sans-serif"/>
              </a:rPr>
              <a:t>y</a:t>
            </a:r>
            <a:r>
              <a:rPr lang="en-US" b="0" i="0" dirty="0">
                <a:solidFill>
                  <a:srgbClr val="212121"/>
                </a:solidFill>
                <a:effectLst/>
                <a:latin typeface="ui-sans-serif"/>
              </a:rPr>
              <a:t>ou’ll receive any benefits that were withheld.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0" i="0" dirty="0">
              <a:solidFill>
                <a:srgbClr val="212121"/>
              </a:solidFill>
              <a:effectLst/>
              <a:latin typeface="ui-sans-serif"/>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0" i="0" dirty="0">
                <a:solidFill>
                  <a:srgbClr val="212121"/>
                </a:solidFill>
                <a:effectLst/>
                <a:latin typeface="ui-sans-serif"/>
              </a:rPr>
              <a:t>Once you reach FRA, you can collect your benefits with no limit on the amount of earnings you can have.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0" i="0" dirty="0">
              <a:solidFill>
                <a:srgbClr val="212121"/>
              </a:solidFill>
              <a:effectLst/>
              <a:latin typeface="ui-sans-serif"/>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0" i="0" dirty="0">
                <a:solidFill>
                  <a:srgbClr val="212121"/>
                </a:solidFill>
                <a:effectLst/>
                <a:latin typeface="ui-sans-serif"/>
              </a:rPr>
              <a:t>Source: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0" i="0" dirty="0">
                <a:solidFill>
                  <a:srgbClr val="212121"/>
                </a:solidFill>
                <a:effectLst/>
                <a:latin typeface="ui-sans-serif"/>
              </a:rPr>
              <a:t>“</a:t>
            </a:r>
            <a:r>
              <a:rPr lang="en-US" b="0" i="0" dirty="0">
                <a:solidFill>
                  <a:srgbClr val="232222"/>
                </a:solidFill>
                <a:effectLst/>
                <a:latin typeface="arial" panose="020B0604020202020204" pitchFamily="34" charset="0"/>
              </a:rPr>
              <a:t>What happens if I work and get Social Security retirement benefits?,” Social Security Administration, faq.ssa.gov/en-US/Topic/article/KA-01921#:~:text=You%20can%20get%20Social%20Security%20retirement%20benefits%20and,your%20benefits%20no%20matter%20how%20much%20you%20earn. (accessed Feb. 2023). </a:t>
            </a:r>
            <a:endParaRPr lang="en-US" b="0" i="0" dirty="0">
              <a:solidFill>
                <a:srgbClr val="212121"/>
              </a:solidFill>
              <a:effectLst/>
              <a:latin typeface="ui-sans-serif"/>
            </a:endParaRPr>
          </a:p>
        </p:txBody>
      </p:sp>
      <p:sp>
        <p:nvSpPr>
          <p:cNvPr id="35844" name="Slide Number Placeholder 3">
            <a:extLst>
              <a:ext uri="{FF2B5EF4-FFF2-40B4-BE49-F238E27FC236}">
                <a16:creationId xmlns:a16="http://schemas.microsoft.com/office/drawing/2014/main" id="{430480C2-0124-4B4B-863C-F92CD8D4EF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EFC93F-FE57-4B6F-8CD8-BA965F45D71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015" lvl="0" indent="0">
              <a:buFont typeface="Arial"/>
              <a:buNone/>
            </a:pPr>
            <a:r>
              <a:rPr lang="en-US" sz="1200" dirty="0">
                <a:solidFill>
                  <a:schemeClr val="tx1"/>
                </a:solidFill>
              </a:rPr>
              <a:t>Because your benefit depends on so many variables, it’s important to review your Social Security statement.  Your Social Security statement shows </a:t>
            </a:r>
            <a:r>
              <a:rPr lang="en-US" sz="1800" dirty="0"/>
              <a:t>how much you’ve paid in Social Security and Medicare taxes and how much you’re currently projected to receive in Social Security benefits when you reach full retirement age. </a:t>
            </a:r>
            <a:endParaRPr lang="en-US" sz="1200" dirty="0">
              <a:solidFill>
                <a:schemeClr val="tx1"/>
              </a:solidFill>
            </a:endParaRPr>
          </a:p>
          <a:p>
            <a:pPr marL="44015" lvl="0" indent="0">
              <a:buFont typeface="Arial"/>
              <a:buNone/>
            </a:pPr>
            <a:endParaRPr lang="en-US" sz="1200" dirty="0">
              <a:solidFill>
                <a:schemeClr val="tx1"/>
              </a:solidFill>
            </a:endParaRPr>
          </a:p>
          <a:p>
            <a:pPr marL="44015" lvl="0" indent="0">
              <a:buFont typeface="Arial"/>
              <a:buNone/>
            </a:pPr>
            <a:r>
              <a:rPr lang="en-US" sz="1200" dirty="0">
                <a:solidFill>
                  <a:schemeClr val="tx1"/>
                </a:solidFill>
              </a:rPr>
              <a:t>You can go to the My Social Security website at ssa.gov/myaccount:</a:t>
            </a:r>
          </a:p>
          <a:p>
            <a:pPr marL="275990" lvl="0" indent="-187958">
              <a:buFont typeface="Arial" panose="020B0604020202020204" pitchFamily="34" charset="0"/>
              <a:buChar char="•"/>
            </a:pPr>
            <a:r>
              <a:rPr lang="en-US" sz="1200" dirty="0">
                <a:solidFill>
                  <a:schemeClr val="tx1"/>
                </a:solidFill>
              </a:rPr>
              <a:t>Once there, you will be able to create an online account and access your current Social Security statement and your full earnings record</a:t>
            </a:r>
          </a:p>
          <a:p>
            <a:pPr marL="275990" marR="0" lvl="0" indent="-18795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Social Security Administration no longer mails these statements annually to people under age 60; instead, they mail paper statements only to those age 60 and older who do not have a “my Social Security” account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8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big question is: How much </a:t>
            </a:r>
            <a:r>
              <a:rPr lang="en-US" i="0" u="none" dirty="0"/>
              <a:t>of the retirement</a:t>
            </a:r>
            <a:r>
              <a:rPr lang="en-US" dirty="0"/>
              <a:t> income you need will your Social Security benefit cover?  </a:t>
            </a:r>
          </a:p>
          <a:p>
            <a:endParaRPr lang="en-US" dirty="0"/>
          </a:p>
          <a:p>
            <a:r>
              <a:rPr lang="en-US" dirty="0"/>
              <a:t>Even the Social Security Administration states that Social Security was never meant to be the only source of income for people when they retire.  As a matter of fact, Social Security benefit amounts are much more modest than many people realize.  </a:t>
            </a:r>
            <a:r>
              <a:rPr lang="en-US" sz="2800" dirty="0"/>
              <a:t>The average Social Security retirement benefit for retired workers in &lt;January 2023&gt; was &lt;$1,828&gt; per month, or about &lt;$21,936&gt; a year. </a:t>
            </a:r>
            <a:r>
              <a:rPr lang="en-US" sz="2800" baseline="30000" dirty="0"/>
              <a:t>1</a:t>
            </a:r>
          </a:p>
          <a:p>
            <a:endParaRPr lang="en-US" dirty="0"/>
          </a:p>
          <a:p>
            <a:r>
              <a:rPr lang="en-US" dirty="0"/>
              <a:t>&lt;$1,828&gt; will cover only a small portion of most people’s monthly expenses in retirement.  You will probably need other sources, such as a pension, retirement savings or investments to help cover all your expenses during retirement.  </a:t>
            </a:r>
          </a:p>
          <a:p>
            <a:endParaRPr lang="en-US" dirty="0"/>
          </a:p>
          <a:p>
            <a:r>
              <a:rPr lang="en-US" dirty="0"/>
              <a:t>You’ll need to figure out the numbers that are relevant to your situation — but we’re here to help!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606062"/>
                </a:solidFill>
                <a:latin typeface="Arial" panose="020B0604020202020204" pitchFamily="34" charset="0"/>
                <a:cs typeface="Arial" panose="020B0604020202020204" pitchFamily="34" charset="0"/>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30000" dirty="0">
                <a:solidFill>
                  <a:srgbClr val="606062"/>
                </a:solidFill>
                <a:latin typeface="Arial" panose="020B0604020202020204" pitchFamily="34" charset="0"/>
                <a:cs typeface="Arial" panose="020B0604020202020204" pitchFamily="34" charset="0"/>
              </a:rPr>
              <a:t>1</a:t>
            </a:r>
            <a:r>
              <a:rPr lang="en-US" b="0" dirty="0">
                <a:solidFill>
                  <a:srgbClr val="606062"/>
                </a:solidFill>
                <a:latin typeface="Arial" panose="020B0604020202020204" pitchFamily="34" charset="0"/>
                <a:cs typeface="Arial" panose="020B0604020202020204" pitchFamily="34" charset="0"/>
              </a:rPr>
              <a:t> “Benefits Paid by Type of Beneficiary,” Social Security Administration, </a:t>
            </a:r>
            <a:r>
              <a:rPr lang="en-US" dirty="0"/>
              <a:t>ssa.gov/OACT/ProgData/icp.html (accessed March 7, 2023).  </a:t>
            </a:r>
            <a:endParaRPr lang="en-US" b="0" dirty="0">
              <a:solidFill>
                <a:srgbClr val="60606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80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E3B232D-0B15-4ED7-8434-85362E2291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667E2C1-46F5-4F5A-B3E7-F28B4EED8F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4663" eaLnBrk="1" hangingPunct="1">
              <a:spcBef>
                <a:spcPct val="0"/>
              </a:spcBef>
            </a:pPr>
            <a:r>
              <a:rPr lang="en-US" altLang="en-US" dirty="0"/>
              <a:t>Lastly, one of the most common concerns about Social Security is whether the program will stay solvent. You may have heard people say, “I don’t think Social Security will be around much longer.” Some people might decide to take their benefits as early as possible because they fear Social Security will run out of money.</a:t>
            </a:r>
          </a:p>
          <a:p>
            <a:pPr defTabSz="474663" eaLnBrk="1" hangingPunct="1">
              <a:spcBef>
                <a:spcPct val="0"/>
              </a:spcBef>
            </a:pPr>
            <a:endParaRPr lang="en-US" altLang="en-US" dirty="0"/>
          </a:p>
          <a:p>
            <a:pPr defTabSz="474663" eaLnBrk="1" hangingPunct="1">
              <a:spcBef>
                <a:spcPct val="0"/>
              </a:spcBef>
            </a:pPr>
            <a:r>
              <a:rPr lang="en-US" altLang="en-US" dirty="0"/>
              <a:t>There’s a lot of debate in Washington about the future of Social Security. So let’s take a look at what the Social Security Administration says.  </a:t>
            </a:r>
          </a:p>
          <a:p>
            <a:pPr defTabSz="474663" eaLnBrk="1" hangingPunct="1">
              <a:spcBef>
                <a:spcPct val="0"/>
              </a:spcBef>
            </a:pPr>
            <a:endParaRPr lang="en-US" altLang="en-US" dirty="0"/>
          </a:p>
          <a:p>
            <a:pPr defTabSz="474663" eaLnBrk="1" hangingPunct="1">
              <a:spcBef>
                <a:spcPct val="0"/>
              </a:spcBef>
            </a:pPr>
            <a:r>
              <a:rPr lang="en-US" altLang="en-US" dirty="0"/>
              <a:t>Based on theoretical combined trust fund reserves and current assumptions, if there are no future changes to existing legislation:</a:t>
            </a:r>
          </a:p>
          <a:p>
            <a:pPr marL="652463" lvl="1" indent="-177800" defTabSz="474663" eaLnBrk="1" hangingPunct="1">
              <a:spcBef>
                <a:spcPct val="0"/>
              </a:spcBef>
              <a:buFontTx/>
              <a:buChar char="•"/>
            </a:pPr>
            <a:r>
              <a:rPr lang="en-US" altLang="en-US" dirty="0"/>
              <a:t>Full benefits are payable through 2033</a:t>
            </a:r>
          </a:p>
          <a:p>
            <a:pPr marL="652145" lvl="1" indent="-177800" defTabSz="474663">
              <a:spcBef>
                <a:spcPct val="0"/>
              </a:spcBef>
              <a:buFontTx/>
              <a:buChar char="•"/>
            </a:pPr>
            <a:r>
              <a:rPr lang="en-US" altLang="en-US" dirty="0"/>
              <a:t>Approximately 77% of benefits would be payable afterward</a:t>
            </a:r>
            <a:endParaRPr lang="en-US" altLang="en-US" dirty="0">
              <a:cs typeface="Calibri"/>
            </a:endParaRPr>
          </a:p>
          <a:p>
            <a:pPr marL="652463" lvl="1" indent="-177800" defTabSz="474663" eaLnBrk="1" hangingPunct="1">
              <a:spcBef>
                <a:spcPct val="0"/>
              </a:spcBef>
              <a:buFontTx/>
              <a:buChar char="•"/>
            </a:pPr>
            <a:endParaRPr lang="en-US" altLang="en-US" dirty="0"/>
          </a:p>
          <a:p>
            <a:pPr defTabSz="474663" eaLnBrk="1" hangingPunct="1">
              <a:spcBef>
                <a:spcPct val="0"/>
              </a:spcBef>
            </a:pPr>
            <a:r>
              <a:rPr lang="en-US" altLang="en-US" dirty="0"/>
              <a:t>However, legislation is likely to change going forward, with the goal of extending the solvency of Social Security. </a:t>
            </a:r>
          </a:p>
          <a:p>
            <a:pPr defTabSz="474663" eaLnBrk="1" hangingPunct="1">
              <a:spcBef>
                <a:spcPct val="0"/>
              </a:spcBef>
            </a:pPr>
            <a:endParaRPr lang="en-US" altLang="en-US" i="1" dirty="0">
              <a:solidFill>
                <a:schemeClr val="bg1"/>
              </a:solidFill>
              <a:latin typeface="Arial" panose="020B0604020202020204" pitchFamily="34" charset="0"/>
              <a:cs typeface="Arial" panose="020B0604020202020204" pitchFamily="34" charset="0"/>
            </a:endParaRPr>
          </a:p>
          <a:p>
            <a:pPr defTabSz="474663" eaLnBrk="1" hangingPunct="1">
              <a:spcBef>
                <a:spcPct val="0"/>
              </a:spcBef>
            </a:pPr>
            <a:r>
              <a:rPr lang="en-US" altLang="en-US" i="0" dirty="0">
                <a:solidFill>
                  <a:schemeClr val="bg1"/>
                </a:solidFill>
                <a:latin typeface="Arial" panose="020B0604020202020204" pitchFamily="34" charset="0"/>
                <a:cs typeface="Arial" panose="020B0604020202020204" pitchFamily="34" charset="0"/>
              </a:rPr>
              <a:t>Sources: </a:t>
            </a:r>
          </a:p>
          <a:p>
            <a:pPr marL="0" marR="0" lvl="0" indent="0" algn="l" defTabSz="474663" rtl="0" eaLnBrk="1" fontAlgn="auto" latinLnBrk="0" hangingPunct="1">
              <a:lnSpc>
                <a:spcPct val="100000"/>
              </a:lnSpc>
              <a:spcBef>
                <a:spcPct val="0"/>
              </a:spcBef>
              <a:spcAft>
                <a:spcPts val="0"/>
              </a:spcAft>
              <a:buClrTx/>
              <a:buSzTx/>
              <a:buFontTx/>
              <a:buNone/>
              <a:tabLst/>
              <a:defRPr/>
            </a:pPr>
            <a:r>
              <a:rPr lang="en-US" altLang="en-US" i="0" dirty="0">
                <a:solidFill>
                  <a:schemeClr val="bg1"/>
                </a:solidFill>
                <a:latin typeface="Arial" panose="020B0604020202020204" pitchFamily="34" charset="0"/>
                <a:cs typeface="Arial" panose="020B0604020202020204" pitchFamily="34" charset="0"/>
              </a:rPr>
              <a:t>“</a:t>
            </a:r>
            <a:r>
              <a:rPr lang="en-US" b="0" i="0" dirty="0">
                <a:solidFill>
                  <a:srgbClr val="212121"/>
                </a:solidFill>
                <a:effectLst/>
                <a:latin typeface="ui-sans-serif"/>
              </a:rPr>
              <a:t>The 2022 Annual Report of the Board of Trustees of the Federal Old-Age and Survivors Insurance and Federal Disability Insurance Trust Funds,“ Social Security Administration, ssa.gov/oact/TR/2022/index.html (2022). </a:t>
            </a:r>
          </a:p>
          <a:p>
            <a:pPr marL="0" marR="0" lvl="0" indent="0" algn="l" defTabSz="474663" rtl="0" eaLnBrk="1" fontAlgn="auto" latinLnBrk="0" hangingPunct="1">
              <a:lnSpc>
                <a:spcPct val="100000"/>
              </a:lnSpc>
              <a:spcBef>
                <a:spcPct val="0"/>
              </a:spcBef>
              <a:spcAft>
                <a:spcPts val="0"/>
              </a:spcAft>
              <a:buClrTx/>
              <a:buSzTx/>
              <a:buFontTx/>
              <a:buNone/>
              <a:tabLst/>
              <a:defRPr/>
            </a:pPr>
            <a:r>
              <a:rPr lang="en-US" b="0" dirty="0"/>
              <a:t>“</a:t>
            </a:r>
            <a:r>
              <a:rPr lang="en-US" b="0" i="0" dirty="0">
                <a:solidFill>
                  <a:srgbClr val="000000"/>
                </a:solidFill>
                <a:effectLst/>
                <a:latin typeface="Proxima Nova"/>
              </a:rPr>
              <a:t>Social Security trust funds now projected to run out of money sooner than expected due to Covid, Treasury says,” CNBC.com, cnbc.com/2021/08/31/social-security-trust-funds-set-to-be-depleted-sooner-than-expected.html (Aug. 31, 2021). </a:t>
            </a:r>
          </a:p>
          <a:p>
            <a:pPr marL="0" marR="0" lvl="0" indent="0" algn="l" defTabSz="474663" rtl="0" eaLnBrk="1" fontAlgn="auto" latinLnBrk="0" hangingPunct="1">
              <a:lnSpc>
                <a:spcPct val="100000"/>
              </a:lnSpc>
              <a:spcBef>
                <a:spcPct val="0"/>
              </a:spcBef>
              <a:spcAft>
                <a:spcPts val="0"/>
              </a:spcAft>
              <a:buClrTx/>
              <a:buSzTx/>
              <a:buFontTx/>
              <a:buNone/>
              <a:tabLst/>
              <a:defRPr/>
            </a:pPr>
            <a:endParaRPr lang="en-US" dirty="0">
              <a:hlinkClick r:id="rId3"/>
            </a:endParaRPr>
          </a:p>
          <a:p>
            <a:pPr marL="0" marR="0" lvl="0" indent="0" algn="l" defTabSz="474663" rtl="0" eaLnBrk="1" fontAlgn="auto" latinLnBrk="0" hangingPunct="1">
              <a:lnSpc>
                <a:spcPct val="100000"/>
              </a:lnSpc>
              <a:spcBef>
                <a:spcPct val="0"/>
              </a:spcBef>
              <a:spcAft>
                <a:spcPts val="0"/>
              </a:spcAft>
              <a:buClrTx/>
              <a:buSzTx/>
              <a:buFontTx/>
              <a:buNone/>
              <a:tabLst/>
              <a:defRPr/>
            </a:pPr>
            <a:endParaRPr lang="en-US" b="0" i="0" dirty="0">
              <a:solidFill>
                <a:srgbClr val="000000"/>
              </a:solidFill>
              <a:effectLst/>
              <a:latin typeface="Proxima Nova"/>
            </a:endParaRPr>
          </a:p>
        </p:txBody>
      </p:sp>
      <p:sp>
        <p:nvSpPr>
          <p:cNvPr id="46084" name="Slide Number Placeholder 3">
            <a:extLst>
              <a:ext uri="{FF2B5EF4-FFF2-40B4-BE49-F238E27FC236}">
                <a16:creationId xmlns:a16="http://schemas.microsoft.com/office/drawing/2014/main" id="{E2B390B4-5145-4AD1-9962-4D911730D1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25C302-3C56-49E4-9403-05FCE3EA9615}" type="slidenum">
              <a:rPr lang="en-US" altLang="en-US" smtClean="0"/>
              <a:pPr fontAlgn="base">
                <a:spcBef>
                  <a:spcPct val="0"/>
                </a:spcBef>
                <a:spcAft>
                  <a:spcPct val="0"/>
                </a:spcAft>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Arial" panose="020B0604020202020204" pitchFamily="34" charset="0"/>
              </a:rPr>
              <a:t>&lt;OPTIONAL — Applicable for Public &amp; Institutional sector participants only&gt;</a:t>
            </a:r>
            <a:r>
              <a:rPr lang="en-US" sz="1200" b="0" i="0" dirty="0">
                <a:solidFill>
                  <a:srgbClr val="444444"/>
                </a:solidFill>
                <a:effectLst/>
                <a:latin typeface="Arial" panose="020B0604020202020204" pitchFamily="34" charset="0"/>
              </a:rPr>
              <a:t>​</a:t>
            </a:r>
          </a:p>
          <a:p>
            <a:pPr algn="l" rtl="0" fontAlgn="base"/>
            <a:endParaRPr lang="en-US" b="0" i="0" dirty="0">
              <a:solidFill>
                <a:srgbClr val="444444"/>
              </a:solidFill>
              <a:effectLst/>
              <a:latin typeface="Calibri" panose="020F0502020204030204" pitchFamily="34" charset="0"/>
            </a:endParaRPr>
          </a:p>
          <a:p>
            <a:pPr defTabSz="465751">
              <a:defRPr/>
            </a:pPr>
            <a:r>
              <a:rPr lang="en-US" dirty="0"/>
              <a:t>Now that you’ve learned about the basics of Social Security, here are some next steps you can take and ways we can help you plan for your financial future. </a:t>
            </a:r>
          </a:p>
          <a:p>
            <a:pPr defTabSz="465751">
              <a:defRPr/>
            </a:pPr>
            <a:endParaRPr lang="en-US" dirty="0"/>
          </a:p>
          <a:p>
            <a:pPr defTabSz="465751">
              <a:defRPr/>
            </a:pPr>
            <a:r>
              <a:rPr lang="en-US" dirty="0"/>
              <a:t>First and foremost, if you haven’t enrolled in your retirement savings plan yet, please make sure to enroll and take advantage of this important benefit.</a:t>
            </a:r>
          </a:p>
          <a:p>
            <a:pPr defTabSz="465751">
              <a:defRPr/>
            </a:pPr>
            <a:endParaRPr lang="en-US" dirty="0"/>
          </a:p>
          <a:p>
            <a:pPr defTabSz="465751">
              <a:defRPr/>
            </a:pPr>
            <a:r>
              <a:rPr lang="en-US" dirty="0"/>
              <a:t>Once you enroll, you can log in to use our My Interactive Retirement Planner(SM) tool.  The tool now has a great feature that will allow you to see how all the sources of your money, including your Social Security benefit, can be distributed to support your monthly retirement needs.</a:t>
            </a:r>
          </a:p>
          <a:p>
            <a:pPr defTabSz="465751">
              <a:defRPr/>
            </a:pPr>
            <a:endParaRPr lang="en-US" dirty="0"/>
          </a:p>
          <a:p>
            <a:pPr defTabSz="465751">
              <a:defRPr/>
            </a:pPr>
            <a:r>
              <a:rPr lang="en-US" dirty="0"/>
              <a:t>You can also contact your Retirement Specialist or our Personal Retirement Consultants to help you determine the amount you need during retirement. Don’t forget to obtain your Social Security statement, which will provide a good starting point for calculating your income. </a:t>
            </a:r>
          </a:p>
          <a:p>
            <a:pPr defTabSz="465751">
              <a:defRPr/>
            </a:pPr>
            <a:endParaRPr lang="en-US" dirty="0"/>
          </a:p>
          <a:p>
            <a:pPr defTabSz="465751">
              <a:defRPr/>
            </a:pPr>
            <a:r>
              <a:rPr lang="en-US" dirty="0"/>
              <a:t>Lastly, Nationwide also offers a webinar called, “Social Security: The Choice of a Lifetime” that’s </a:t>
            </a:r>
            <a:r>
              <a:rPr lang="en-US" baseline="0" dirty="0"/>
              <a:t>focused on how to maximize your Social Security retirement benefits.  You can sign up for it by visiting NRSforU.com/webinars.</a:t>
            </a:r>
          </a:p>
        </p:txBody>
      </p:sp>
      <p:sp>
        <p:nvSpPr>
          <p:cNvPr id="4" name="Slide Number Placeholder 3"/>
          <p:cNvSpPr>
            <a:spLocks noGrp="1"/>
          </p:cNvSpPr>
          <p:nvPr>
            <p:ph type="sldNum" sz="quarter" idx="5"/>
          </p:nvPr>
        </p:nvSpPr>
        <p:spPr/>
        <p:txBody>
          <a:bodyPr/>
          <a:lstStyle/>
          <a:p>
            <a:fld id="{C4017EC0-A253-4597-A6B1-1C01674A0538}" type="slidenum">
              <a:rPr lang="en-US" smtClean="0"/>
              <a:t>18</a:t>
            </a:fld>
            <a:endParaRPr lang="en-US" dirty="0"/>
          </a:p>
        </p:txBody>
      </p:sp>
    </p:spTree>
    <p:extLst>
      <p:ext uri="{BB962C8B-B14F-4D97-AF65-F5344CB8AC3E}">
        <p14:creationId xmlns:p14="http://schemas.microsoft.com/office/powerpoint/2010/main" val="212193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Arial" panose="020B0604020202020204" pitchFamily="34" charset="0"/>
              </a:rPr>
              <a:t>&lt;OPTIONAL — Applicable for Emerging Markets sector KEYNOTE participants only&gt;</a:t>
            </a:r>
            <a:r>
              <a:rPr lang="en-US" sz="12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defTabSz="465751">
              <a:defRPr/>
            </a:pPr>
            <a:endParaRPr lang="en-US" dirty="0"/>
          </a:p>
          <a:p>
            <a:pPr defTabSz="465751">
              <a:defRPr/>
            </a:pPr>
            <a:r>
              <a:rPr lang="en-US" dirty="0"/>
              <a:t>Now that you’ve learned about the basics of Social Security, here are some next steps you can take and ways we can help you plan for your financial future. </a:t>
            </a:r>
          </a:p>
          <a:p>
            <a:pPr defTabSz="465751">
              <a:defRPr/>
            </a:pPr>
            <a:endParaRPr lang="en-US" dirty="0"/>
          </a:p>
          <a:p>
            <a:pPr defTabSz="465751">
              <a:defRPr/>
            </a:pPr>
            <a:r>
              <a:rPr lang="en-US" dirty="0"/>
              <a:t>First and foremost, if you haven’t enrolled in the retirement savings plan yet, please make sure to enroll and take advantage of this important benefit.</a:t>
            </a:r>
          </a:p>
          <a:p>
            <a:pPr defTabSz="465751">
              <a:defRPr/>
            </a:pPr>
            <a:endParaRPr lang="en-US" dirty="0"/>
          </a:p>
          <a:p>
            <a:pPr defTabSz="465751">
              <a:defRPr/>
            </a:pPr>
            <a:r>
              <a:rPr lang="en-US" dirty="0"/>
              <a:t>Once you enroll, you can log in to use our My Interactive Retirement Planner(SM) tool, which can help calculate how much you need in retirement as well estimate how much monthly retirement income you’re currently projected to get.</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n-US" dirty="0"/>
              <a:t>Also, you don’t have to do this alone.  You can contact your financial professional, who can help determine the amount you need during retirement. Don’t forget to obtain your Social Security statement, which will provide a good starting point for calculating your income. </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n-US" dirty="0"/>
              <a:t>Lastly, Nationwide also offers a webinar called, “Social Security: The Choice of a Lifetime” that’s </a:t>
            </a:r>
            <a:r>
              <a:rPr lang="en-US" baseline="0" dirty="0"/>
              <a:t>focused on how to maximize your Social Security retirement benefits. You can sign up for it by visiting Nationwide.com/MyRetirement and clicking on “Webinars.”</a:t>
            </a:r>
          </a:p>
        </p:txBody>
      </p:sp>
      <p:sp>
        <p:nvSpPr>
          <p:cNvPr id="4" name="Slide Number Placeholder 3"/>
          <p:cNvSpPr>
            <a:spLocks noGrp="1"/>
          </p:cNvSpPr>
          <p:nvPr>
            <p:ph type="sldNum" sz="quarter" idx="5"/>
          </p:nvPr>
        </p:nvSpPr>
        <p:spPr/>
        <p:txBody>
          <a:bodyPr/>
          <a:lstStyle/>
          <a:p>
            <a:fld id="{C4017EC0-A253-4597-A6B1-1C01674A0538}" type="slidenum">
              <a:rPr lang="en-US" smtClean="0"/>
              <a:t>19</a:t>
            </a:fld>
            <a:endParaRPr lang="en-US" dirty="0"/>
          </a:p>
        </p:txBody>
      </p:sp>
    </p:spTree>
    <p:extLst>
      <p:ext uri="{BB962C8B-B14F-4D97-AF65-F5344CB8AC3E}">
        <p14:creationId xmlns:p14="http://schemas.microsoft.com/office/powerpoint/2010/main" val="51659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Welcome. </a:t>
            </a:r>
            <a:r>
              <a:rPr lang="en-US" sz="1200" dirty="0"/>
              <a:t>Today, we’ll be talking about the basics you need to know about Social Security.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0" i="0" u="none" strike="noStrike" dirty="0">
                <a:solidFill>
                  <a:srgbClr val="000000"/>
                </a:solidFill>
                <a:effectLst/>
                <a:latin typeface="Arial" panose="020B0604020202020204" pitchFamily="34" charset="0"/>
              </a:rPr>
              <a:t>We’ll have some time at the end of our session today for Q&amp;A, but feel free to ask questions as we go along. </a:t>
            </a:r>
          </a:p>
          <a:p>
            <a:endParaRPr lang="en-US"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Much of the information out there about Social Security assumes that you already know the basics, and it can be confusing if you don’t.  This presentation is meant to give you a basic understanding of Social Security and provide a foundation </a:t>
            </a:r>
            <a:r>
              <a:rPr lang="en-US" sz="1200" baseline="0" dirty="0"/>
              <a:t>so you can find the solution that works best for you. </a:t>
            </a:r>
          </a:p>
          <a:p>
            <a:endParaRPr lang="en-US" sz="1200" b="0" i="0" u="none" strike="noStrike" dirty="0">
              <a:solidFill>
                <a:srgbClr val="000000"/>
              </a:solidFill>
              <a:effectLst/>
              <a:latin typeface="Arial" panose="020B0604020202020204" pitchFamily="34" charset="0"/>
            </a:endParaRPr>
          </a:p>
          <a:p>
            <a:r>
              <a:rPr lang="en-US" sz="1200" b="0" i="0" u="none" strike="noStrike" dirty="0">
                <a:solidFill>
                  <a:srgbClr val="000000"/>
                </a:solidFill>
                <a:effectLst/>
                <a:latin typeface="Arial" panose="020B0604020202020204" pitchFamily="34" charset="0"/>
              </a:rPr>
              <a:t>I’m excited to share this information with you today. Let’s get started.</a:t>
            </a:r>
            <a:r>
              <a:rPr lang="en-US" sz="1200" b="0" i="0" dirty="0">
                <a:solidFill>
                  <a:srgbClr val="000000"/>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2</a:t>
            </a:fld>
            <a:endParaRPr lang="en-US" dirty="0"/>
          </a:p>
        </p:txBody>
      </p:sp>
    </p:spTree>
    <p:extLst>
      <p:ext uri="{BB962C8B-B14F-4D97-AF65-F5344CB8AC3E}">
        <p14:creationId xmlns:p14="http://schemas.microsoft.com/office/powerpoint/2010/main" val="15599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Arial" panose="020B0604020202020204" pitchFamily="34" charset="0"/>
              </a:rPr>
              <a:t>&lt;OPTIONAL — Applicable for Emerging Markets sector SS&amp;C participants only&gt;</a:t>
            </a:r>
            <a:r>
              <a:rPr lang="en-US" sz="1200" b="0" i="0" dirty="0">
                <a:solidFill>
                  <a:srgbClr val="444444"/>
                </a:solidFill>
                <a:effectLst/>
                <a:latin typeface="Arial" panose="020B0604020202020204" pitchFamily="34" charset="0"/>
              </a:rPr>
              <a:t>​</a:t>
            </a:r>
          </a:p>
          <a:p>
            <a:pPr algn="l" rtl="0" fontAlgn="base"/>
            <a:endParaRPr lang="en-US" sz="1200" b="0" i="0" dirty="0">
              <a:solidFill>
                <a:srgbClr val="444444"/>
              </a:solidFill>
              <a:effectLst/>
              <a:latin typeface="Arial" panose="020B0604020202020204" pitchFamily="34" charset="0"/>
            </a:endParaRPr>
          </a:p>
          <a:p>
            <a:pPr defTabSz="465751">
              <a:defRPr/>
            </a:pPr>
            <a:r>
              <a:rPr lang="en-US" dirty="0"/>
              <a:t>Now that you’ve learned about the basics of Social Security, here are some next steps you can take and ways we can help you plan for your financial future. </a:t>
            </a:r>
          </a:p>
          <a:p>
            <a:pPr defTabSz="465751">
              <a:defRPr/>
            </a:pPr>
            <a:endParaRPr lang="en-US" dirty="0"/>
          </a:p>
          <a:p>
            <a:pPr defTabSz="465751">
              <a:defRPr/>
            </a:pPr>
            <a:r>
              <a:rPr lang="en-US" dirty="0"/>
              <a:t>First and foremost, if you haven’t enrolled in the retirement savings plan yet, please make sure to enroll and take advantage of this important benefit.</a:t>
            </a:r>
          </a:p>
          <a:p>
            <a:pPr defTabSz="465751">
              <a:defRPr/>
            </a:pPr>
            <a:endParaRPr lang="en-US" dirty="0"/>
          </a:p>
          <a:p>
            <a:pPr defTabSz="465751">
              <a:defRPr/>
            </a:pPr>
            <a:r>
              <a:rPr lang="en-US" dirty="0"/>
              <a:t>Once you enroll, you can log in to use our My Retirement Goals tool, which can help calculate how much monthly income you are on track to generate from the retirement plan as well as from Social Security.  </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n-US" dirty="0"/>
              <a:t>Also, you don’t have to do this alone.  You can contact your financial professional, who can help determine the amount you need during retirement. Don’t forget to obtain your Social Security statement, which will provide a good starting point for calculating your income. </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n-US" dirty="0"/>
              <a:t>Lastly, Nationwide also offers a webinar called, “Social Security: The Choice of a Lifetime” that’s </a:t>
            </a:r>
            <a:r>
              <a:rPr lang="en-US" baseline="0" dirty="0"/>
              <a:t>focused on how to maximize your Social Security retirement benefits. You can sign up for it by visiting Nationwide.com/REALtirement and clicking on “Webinars.”</a:t>
            </a:r>
          </a:p>
          <a:p>
            <a:pPr defTabSz="465751">
              <a:defRPr/>
            </a:pPr>
            <a:endParaRPr lang="en-US" sz="1200" dirty="0"/>
          </a:p>
        </p:txBody>
      </p:sp>
      <p:sp>
        <p:nvSpPr>
          <p:cNvPr id="4" name="Slide Number Placeholder 3"/>
          <p:cNvSpPr>
            <a:spLocks noGrp="1"/>
          </p:cNvSpPr>
          <p:nvPr>
            <p:ph type="sldNum" sz="quarter" idx="5"/>
          </p:nvPr>
        </p:nvSpPr>
        <p:spPr/>
        <p:txBody>
          <a:bodyPr/>
          <a:lstStyle/>
          <a:p>
            <a:fld id="{C4017EC0-A253-4597-A6B1-1C01674A0538}" type="slidenum">
              <a:rPr lang="en-US" smtClean="0"/>
              <a:t>20</a:t>
            </a:fld>
            <a:endParaRPr lang="en-US" dirty="0"/>
          </a:p>
        </p:txBody>
      </p:sp>
    </p:spTree>
    <p:extLst>
      <p:ext uri="{BB962C8B-B14F-4D97-AF65-F5344CB8AC3E}">
        <p14:creationId xmlns:p14="http://schemas.microsoft.com/office/powerpoint/2010/main" val="80792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93776" y="3167380"/>
            <a:ext cx="5870448" cy="5405120"/>
          </a:xfrm>
          <a:prstGeom prst="rect">
            <a:avLst/>
          </a:prstGeom>
        </p:spPr>
        <p:txBody>
          <a:bodyPr/>
          <a:lstStyle/>
          <a:p>
            <a:r>
              <a:rPr lang="en-US" sz="1050" b="0" i="0" dirty="0">
                <a:solidFill>
                  <a:srgbClr val="000000"/>
                </a:solidFill>
                <a:effectLst/>
                <a:latin typeface="Arial" panose="020B0604020202020204" pitchFamily="34" charset="0"/>
              </a:rPr>
              <a:t>Again, this was meant to cover the very basics of Social Security retirement benefits.  Additional details and strategies to maximize your Social Security benefits are covered in other webinars and materials available.  Are there any questions on the basics we covered today?</a:t>
            </a:r>
          </a:p>
        </p:txBody>
      </p:sp>
    </p:spTree>
    <p:extLst>
      <p:ext uri="{BB962C8B-B14F-4D97-AF65-F5344CB8AC3E}">
        <p14:creationId xmlns:p14="http://schemas.microsoft.com/office/powerpoint/2010/main" val="1292735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53156"/>
            <a:ext cx="5818124" cy="5405120"/>
          </a:xfrm>
          <a:prstGeom prst="rect">
            <a:avLst/>
          </a:prstGeom>
        </p:spPr>
        <p:txBody>
          <a:bodyPr/>
          <a:lstStyle/>
          <a:p>
            <a:pPr algn="l" rtl="0" fontAlgn="base"/>
            <a:r>
              <a:rPr lang="en-US" sz="1050" b="0" i="0" u="none" strike="noStrike" dirty="0">
                <a:solidFill>
                  <a:srgbClr val="000000"/>
                </a:solidFill>
                <a:effectLst/>
                <a:latin typeface="Arial" panose="020B0604020202020204" pitchFamily="34" charset="0"/>
              </a:rPr>
              <a:t>&lt;OPTIONAL — Applicable for Public &amp; Institutional sector participants only&gt;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Thanks for your time today.</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Here is my information again, in case you want to reach me to provide help on anything we covered today.  </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rPr>
              <a:t>You can start your enrollment or access your account at </a:t>
            </a:r>
            <a:r>
              <a:rPr lang="en-US" sz="1050" b="1" i="0" u="none" strike="noStrike" dirty="0">
                <a:solidFill>
                  <a:srgbClr val="000000"/>
                </a:solidFill>
                <a:effectLst/>
                <a:latin typeface="Arial" panose="020B0604020202020204" pitchFamily="34" charset="0"/>
              </a:rPr>
              <a:t>NRSforU.com</a:t>
            </a:r>
            <a:r>
              <a:rPr lang="en-US" sz="1050" b="0" i="0" u="none" strike="noStrike" dirty="0">
                <a:solidFill>
                  <a:srgbClr val="000000"/>
                </a:solidFill>
                <a:effectLst/>
                <a:latin typeface="Arial" panose="020B0604020202020204" pitchFamily="34" charset="0"/>
              </a:rPr>
              <a:t>. And the phone number is where you can also call to get help with enrollment or with any questions you may have.</a:t>
            </a:r>
            <a:endParaRPr lang="en-US" sz="105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1239250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67380"/>
            <a:ext cx="5946140" cy="5405120"/>
          </a:xfrm>
          <a:prstGeom prst="rect">
            <a:avLst/>
          </a:prstGeom>
        </p:spPr>
        <p:txBody>
          <a:bodyPr/>
          <a:lstStyle/>
          <a:p>
            <a:pPr algn="l" rtl="0" fontAlgn="base"/>
            <a:r>
              <a:rPr lang="en-US" sz="1050" b="0" i="0" u="none" strike="noStrike" dirty="0">
                <a:solidFill>
                  <a:srgbClr val="000000"/>
                </a:solidFill>
                <a:effectLst/>
                <a:latin typeface="Arial" panose="020B0604020202020204" pitchFamily="34" charset="0"/>
              </a:rPr>
              <a:t>&lt;OPTIONAL — Applicable for Emerging Markets sector KEYNOTE participants only&gt;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Thanks for your time today.</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I’ll leave you with the important website where you can start your enrollment or access your account at </a:t>
            </a:r>
            <a:r>
              <a:rPr lang="en-US" sz="1050" b="1" i="0" u="none" strike="noStrike" dirty="0">
                <a:solidFill>
                  <a:srgbClr val="000000"/>
                </a:solidFill>
                <a:effectLst/>
                <a:latin typeface="Arial" panose="020B0604020202020204" pitchFamily="34" charset="0"/>
              </a:rPr>
              <a:t>nationwide.com/myretirement.</a:t>
            </a:r>
            <a:r>
              <a:rPr lang="en-US" sz="1050" b="0" i="0" u="none" strike="noStrike" dirty="0">
                <a:solidFill>
                  <a:srgbClr val="000000"/>
                </a:solidFill>
                <a:effectLst/>
                <a:latin typeface="Arial" panose="020B0604020202020204" pitchFamily="34" charset="0"/>
              </a:rPr>
              <a:t> And the phone number is where you can also call to get help with enrollment or with any questions you may have.</a:t>
            </a:r>
          </a:p>
          <a:p>
            <a:pPr algn="l" rtl="0" fontAlgn="base"/>
            <a:endParaRPr lang="en-US" sz="105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71874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73985"/>
            <a:ext cx="5844540" cy="5405120"/>
          </a:xfrm>
          <a:prstGeom prst="rect">
            <a:avLst/>
          </a:prstGeom>
        </p:spPr>
        <p:txBody>
          <a:bodyPr/>
          <a:lstStyle/>
          <a:p>
            <a:pPr algn="l" rtl="0" fontAlgn="base"/>
            <a:r>
              <a:rPr lang="en-US" sz="1050" b="0" i="0" u="none" strike="noStrike" dirty="0">
                <a:solidFill>
                  <a:srgbClr val="000000"/>
                </a:solidFill>
                <a:effectLst/>
                <a:latin typeface="Arial" panose="020B0604020202020204" pitchFamily="34" charset="0"/>
              </a:rPr>
              <a:t>&lt;</a:t>
            </a:r>
            <a:r>
              <a:rPr lang="en-US" sz="1050" b="0" i="0" u="none" strike="noStrike">
                <a:solidFill>
                  <a:srgbClr val="000000"/>
                </a:solidFill>
                <a:effectLst/>
                <a:latin typeface="Arial" panose="020B0604020202020204" pitchFamily="34" charset="0"/>
              </a:rPr>
              <a:t>OPTIONAL — </a:t>
            </a:r>
            <a:r>
              <a:rPr lang="en-US" sz="1050" b="0" i="0" u="none" strike="noStrike" dirty="0">
                <a:solidFill>
                  <a:srgbClr val="000000"/>
                </a:solidFill>
                <a:effectLst/>
                <a:latin typeface="Arial" panose="020B0604020202020204" pitchFamily="34" charset="0"/>
              </a:rPr>
              <a:t>Applicable for Emerging Markets sector SS&amp;C participants only&gt;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Thanks for your time today.</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I’ll leave you with the important website where you can start your enrollment or access your account at </a:t>
            </a:r>
            <a:r>
              <a:rPr lang="en-US" sz="1050" b="1" i="0" u="none" strike="noStrike" dirty="0">
                <a:solidFill>
                  <a:srgbClr val="000000"/>
                </a:solidFill>
                <a:effectLst/>
                <a:latin typeface="Arial" panose="020B0604020202020204" pitchFamily="34" charset="0"/>
              </a:rPr>
              <a:t>nationwide.com/REALtirement.</a:t>
            </a:r>
            <a:r>
              <a:rPr lang="en-US" sz="1050" b="0" i="0" u="none" strike="noStrike" dirty="0">
                <a:solidFill>
                  <a:srgbClr val="000000"/>
                </a:solidFill>
                <a:effectLst/>
                <a:latin typeface="Arial" panose="020B0604020202020204" pitchFamily="34" charset="0"/>
              </a:rPr>
              <a:t> And the phone number is where you can also call to get help with enrollment or with any questions you may have.</a:t>
            </a:r>
            <a:endParaRPr lang="en-US" sz="105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21251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this important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8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14960" y="3158172"/>
            <a:ext cx="6207759" cy="5600700"/>
          </a:xfrm>
          <a:prstGeom prst="rect">
            <a:avLst/>
          </a:prstGeom>
        </p:spPr>
        <p:txBody>
          <a:bodyPr/>
          <a:lstStyle/>
          <a:p>
            <a:pPr algn="l" rtl="0" fontAlgn="base"/>
            <a:r>
              <a:rPr lang="en-US" sz="1050" b="0" i="0" u="none" strike="noStrike" dirty="0">
                <a:solidFill>
                  <a:srgbClr val="000000"/>
                </a:solidFill>
                <a:effectLst/>
                <a:latin typeface="Arial" panose="020B0604020202020204" pitchFamily="34" charset="0"/>
              </a:rPr>
              <a:t>&lt;OPTIONAL PAGE — May be removed if not needed&gt;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I’m &lt;NAME&gt; and I’m a &lt;TITLE&gt; at Nationwide. Nationwide is the recordkeeper for your company’s employer-sponsored retirement plan. </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We’ve grown from a small mutual auto insurance company to one of the largest insurance and financial services companies in the world. Our mission has never been clearer: to protect people, businesses and futures with extraordinary care. And that’s why we’re here today.</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23190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0513"/>
            <a:ext cx="4800600" cy="2700337"/>
          </a:xfrm>
        </p:spPr>
      </p:sp>
      <p:sp>
        <p:nvSpPr>
          <p:cNvPr id="3" name="Notes Placeholder 2"/>
          <p:cNvSpPr>
            <a:spLocks noGrp="1"/>
          </p:cNvSpPr>
          <p:nvPr>
            <p:ph type="body" idx="1"/>
          </p:nvPr>
        </p:nvSpPr>
        <p:spPr>
          <a:xfrm>
            <a:off x="294640" y="3152103"/>
            <a:ext cx="6197600" cy="5652833"/>
          </a:xfrm>
        </p:spPr>
        <p:txBody>
          <a:bodyPr/>
          <a:lstStyle/>
          <a:p>
            <a:pPr algn="l" rtl="0" fontAlgn="base"/>
            <a:r>
              <a:rPr lang="en-US" sz="1050" b="0" i="0" u="none" strike="noStrike" dirty="0">
                <a:solidFill>
                  <a:srgbClr val="000000"/>
                </a:solidFill>
                <a:effectLst/>
                <a:latin typeface="Arial" panose="020B0604020202020204" pitchFamily="34" charset="0"/>
              </a:rPr>
              <a:t>&lt;OPTIONAL PAGE — May be removed if not needed&gt;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I’m &lt;NAME&gt; and I’m a &lt;TITLE&gt; at &lt;FIRM&gt;. </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&lt;Introduce yourself&gt;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32899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Today you’ll learn:  (Read the bullet points on the slide)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Before we dive into the details, I just want to say that Social Security planning can be complicated. You’re not alone if you feel that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If you find this webinar too basic, though, or decide you’re ready for more detailed explanations and strategies, we also offer </a:t>
            </a:r>
            <a:r>
              <a:rPr lang="en-US" sz="1100" dirty="0"/>
              <a:t>another webinar called, “Social Security: The Choice of a Lifetime.”  We’ll talk more about that at the end of this presentation.</a:t>
            </a:r>
          </a:p>
          <a:p>
            <a:endParaRPr lang="en-US" sz="1100" dirty="0"/>
          </a:p>
        </p:txBody>
      </p:sp>
      <p:sp>
        <p:nvSpPr>
          <p:cNvPr id="4" name="Slide Number Placeholder 3"/>
          <p:cNvSpPr>
            <a:spLocks noGrp="1"/>
          </p:cNvSpPr>
          <p:nvPr>
            <p:ph type="sldNum" sz="quarter" idx="5"/>
          </p:nvPr>
        </p:nvSpPr>
        <p:spPr/>
        <p:txBody>
          <a:bodyPr/>
          <a:lstStyle/>
          <a:p>
            <a:fld id="{C4017EC0-A253-4597-A6B1-1C01674A0538}" type="slidenum">
              <a:rPr lang="en-US" smtClean="0"/>
              <a:t>6</a:t>
            </a:fld>
            <a:endParaRPr lang="en-US" dirty="0"/>
          </a:p>
        </p:txBody>
      </p:sp>
    </p:spTree>
    <p:extLst>
      <p:ext uri="{BB962C8B-B14F-4D97-AF65-F5344CB8AC3E}">
        <p14:creationId xmlns:p14="http://schemas.microsoft.com/office/powerpoint/2010/main" val="301337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exactly is Social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Simply put, </a:t>
            </a:r>
            <a:r>
              <a:rPr lang="en-US" i="0" dirty="0">
                <a:solidFill>
                  <a:srgbClr val="202124"/>
                </a:solidFill>
                <a:effectLst/>
                <a:latin typeface="Roboto" panose="02000000000000000000" pitchFamily="2" charset="0"/>
              </a:rPr>
              <a:t>Social Security benefits </a:t>
            </a:r>
            <a:r>
              <a:rPr lang="en-US" b="0" i="0" dirty="0">
                <a:solidFill>
                  <a:srgbClr val="202124"/>
                </a:solidFill>
                <a:effectLst/>
                <a:latin typeface="Roboto" panose="02000000000000000000" pitchFamily="2" charset="0"/>
              </a:rPr>
              <a:t>replace a portion of your earnings </a:t>
            </a:r>
            <a:r>
              <a:rPr lang="en-US" i="0" dirty="0">
                <a:solidFill>
                  <a:srgbClr val="202124"/>
                </a:solidFill>
                <a:effectLst/>
                <a:latin typeface="Roboto" panose="02000000000000000000" pitchFamily="2" charset="0"/>
              </a:rPr>
              <a:t>when you retire, have a qualifying disability or leave surviving family members behind.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Today’s presentation will focus specifically on the retirement portion of those benefits and key concepts to help you understand where and how Social Security fits into your retirement planning.  </a:t>
            </a:r>
          </a:p>
          <a:p>
            <a:endParaRPr lang="en-US" dirty="0"/>
          </a:p>
          <a:p>
            <a:r>
              <a:rPr lang="en-US" dirty="0"/>
              <a:t>Please keep in mind that not everyone who earns an income receives a Social Security retirement benefit, so we will be sure to go over who qualifies for the benefit in more detail.</a:t>
            </a:r>
          </a:p>
          <a:p>
            <a:endParaRPr lang="en-US" dirty="0"/>
          </a:p>
          <a:p>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7</a:t>
            </a:fld>
            <a:endParaRPr lang="en-US" dirty="0"/>
          </a:p>
        </p:txBody>
      </p:sp>
    </p:spTree>
    <p:extLst>
      <p:ext uri="{BB962C8B-B14F-4D97-AF65-F5344CB8AC3E}">
        <p14:creationId xmlns:p14="http://schemas.microsoft.com/office/powerpoint/2010/main" val="267055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Social Security works like this:</a:t>
            </a:r>
          </a:p>
          <a:p>
            <a:pPr marL="171450" indent="-171450">
              <a:buFont typeface="Arial" panose="020B0604020202020204" pitchFamily="34" charset="0"/>
              <a:buChar char="•"/>
            </a:pPr>
            <a:r>
              <a:rPr lang="en-US" dirty="0"/>
              <a:t>While you work, you and other workers pay Social Security taxes.  Your Social Security taxes are based on your earnings, up to a certain amount.</a:t>
            </a:r>
          </a:p>
          <a:p>
            <a:pPr marL="171450" indent="-171450">
              <a:buFont typeface="Arial" panose="020B0604020202020204" pitchFamily="34" charset="0"/>
              <a:buChar char="•"/>
            </a:pPr>
            <a:r>
              <a:rPr lang="en-US" dirty="0"/>
              <a:t>About 85 cents of every Social Security tax dollar you pay goes to a trust fund that pays monthly benefits to </a:t>
            </a:r>
            <a:r>
              <a:rPr lang="en-US" b="1" dirty="0"/>
              <a:t>current</a:t>
            </a:r>
            <a:r>
              <a:rPr lang="en-US" dirty="0"/>
              <a:t> retirees and their families and to surviving spouses and children of workers who have died. About 15 cents goes to a trust fund that pays benefits to people with disabilities and their families. Less than 1% of these trust funds goes to paying for the costs of managing the programs.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you can see, just like the taxes you pay today go toward paying the benefits of current retirees, when you retire, you will be relying on taxes that other workers are paying.  </a:t>
            </a:r>
          </a:p>
        </p:txBody>
      </p:sp>
      <p:sp>
        <p:nvSpPr>
          <p:cNvPr id="4" name="Slide Number Placeholder 3"/>
          <p:cNvSpPr>
            <a:spLocks noGrp="1"/>
          </p:cNvSpPr>
          <p:nvPr>
            <p:ph type="sldNum" sz="quarter" idx="5"/>
          </p:nvPr>
        </p:nvSpPr>
        <p:spPr/>
        <p:txBody>
          <a:bodyPr/>
          <a:lstStyle/>
          <a:p>
            <a:fld id="{C4017EC0-A253-4597-A6B1-1C01674A0538}" type="slidenum">
              <a:rPr lang="en-US" smtClean="0"/>
              <a:t>8</a:t>
            </a:fld>
            <a:endParaRPr lang="en-US" dirty="0"/>
          </a:p>
        </p:txBody>
      </p:sp>
    </p:spTree>
    <p:extLst>
      <p:ext uri="{BB962C8B-B14F-4D97-AF65-F5344CB8AC3E}">
        <p14:creationId xmlns:p14="http://schemas.microsoft.com/office/powerpoint/2010/main" val="289794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keeps you from getting your own Social Security benefit! It replaces a portion of your pre-retirement income, but in order to qualify, you must have worked for a certain period of time and earned </a:t>
            </a:r>
            <a:r>
              <a:rPr lang="en-US" sz="1200" dirty="0">
                <a:effectLst/>
                <a:latin typeface="Arial" panose="020B0604020202020204" pitchFamily="34" charset="0"/>
                <a:ea typeface="Calibri" panose="020F0502020204030204" pitchFamily="34" charset="0"/>
                <a:cs typeface="Arial" panose="020B0604020202020204" pitchFamily="34" charset="0"/>
              </a:rPr>
              <a:t>“credits.” To be eligible: </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cs typeface="Arial" panose="020B0604020202020204" pitchFamily="34" charset="0"/>
              </a:rPr>
              <a:t>For &lt;2023&gt;: </a:t>
            </a:r>
          </a:p>
          <a:p>
            <a:pPr marL="171450" marR="0" lvl="0" indent="-171450">
              <a:spcBef>
                <a:spcPts val="0"/>
              </a:spcBef>
              <a:spcAft>
                <a:spcPts val="0"/>
              </a:spcAft>
              <a:buFont typeface="Arial" panose="020B0604020202020204" pitchFamily="34" charset="0"/>
              <a:buChar cha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You need 40 credits to qualify for benefits</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You earn 1 credit for every &lt;$1,640&gt; you make that is subject to Social Security or Federal Insurance Contributions Act (FICA) tax</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You can earn only 4 credits in any year, and you can earn all 4 credits if you earn &lt;$6,560&gt; per year</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You need 10 years of employment history to qualify</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Just a couple of things to keep in mind about these 40 credits:</a:t>
            </a:r>
          </a:p>
          <a:p>
            <a:pPr marL="573088" marR="0" indent="-220663">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Arial" panose="020B0604020202020204" pitchFamily="34" charset="0"/>
              </a:rPr>
              <a:t>You c</a:t>
            </a:r>
            <a:r>
              <a:rPr lang="en-US" sz="1200" dirty="0">
                <a:effectLst/>
                <a:latin typeface="Arial" panose="020B0604020202020204" pitchFamily="34" charset="0"/>
                <a:ea typeface="Calibri" panose="020F0502020204030204" pitchFamily="34" charset="0"/>
                <a:cs typeface="Arial" panose="020B0604020202020204" pitchFamily="34" charset="0"/>
              </a:rPr>
              <a:t>annot “partially qualify” with fewer than 40 credits; if you are at 39 credits, it’s a good idea to try to continue to work until you make it to 40 earned credits</a:t>
            </a:r>
          </a:p>
          <a:p>
            <a:pPr marL="573088" marR="0" indent="-220663">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Arial" panose="020B0604020202020204" pitchFamily="34" charset="0"/>
              </a:rPr>
              <a:t>Additional credits earned do not qualify you for a bigger benefit</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Source:</a:t>
            </a:r>
          </a:p>
          <a:p>
            <a:pPr marL="0" marR="0">
              <a:spcBef>
                <a:spcPts val="0"/>
              </a:spcBef>
              <a:spcAft>
                <a:spcPts val="0"/>
              </a:spcAft>
            </a:pPr>
            <a:r>
              <a:rPr lang="en-US" sz="1800" dirty="0">
                <a:effectLst/>
                <a:latin typeface="Segoe UI" panose="020B0502040204020203" pitchFamily="34" charset="0"/>
              </a:rPr>
              <a:t>"COLA Fact Sheet,“ Social Security Administration, ssa.gov/news/press/factsheets/colafacts2023.pdf (accessed March 6, 2023).</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9</a:t>
            </a:fld>
            <a:endParaRPr lang="en-US" dirty="0"/>
          </a:p>
        </p:txBody>
      </p:sp>
    </p:spTree>
    <p:extLst>
      <p:ext uri="{BB962C8B-B14F-4D97-AF65-F5344CB8AC3E}">
        <p14:creationId xmlns:p14="http://schemas.microsoft.com/office/powerpoint/2010/main" val="306689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00D255-C604-3522-8F09-5F7301821F93}"/>
              </a:ext>
            </a:extLst>
          </p:cNvPr>
          <p:cNvSpPr/>
          <p:nvPr userDrawn="1"/>
        </p:nvSpPr>
        <p:spPr>
          <a:xfrm>
            <a:off x="0" y="0"/>
            <a:ext cx="12192000" cy="68580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Nationwide is on your side">
            <a:extLst>
              <a:ext uri="{FF2B5EF4-FFF2-40B4-BE49-F238E27FC236}">
                <a16:creationId xmlns:a16="http://schemas.microsoft.com/office/drawing/2014/main" id="{B4D6428B-7DC7-9E48-B805-6630544F2A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7125" y="5217381"/>
            <a:ext cx="1188720" cy="1328569"/>
          </a:xfrm>
          <a:prstGeom prst="rect">
            <a:avLst/>
          </a:prstGeom>
        </p:spPr>
      </p:pic>
      <p:sp>
        <p:nvSpPr>
          <p:cNvPr id="2" name="Title 1">
            <a:extLst>
              <a:ext uri="{FF2B5EF4-FFF2-40B4-BE49-F238E27FC236}">
                <a16:creationId xmlns:a16="http://schemas.microsoft.com/office/drawing/2014/main" id="{9906227A-07A7-4141-BC11-38E8B2B1A0AB}"/>
              </a:ext>
            </a:extLst>
          </p:cNvPr>
          <p:cNvSpPr>
            <a:spLocks noGrp="1"/>
          </p:cNvSpPr>
          <p:nvPr>
            <p:ph type="ctrTitle"/>
          </p:nvPr>
        </p:nvSpPr>
        <p:spPr>
          <a:xfrm>
            <a:off x="607125" y="735841"/>
            <a:ext cx="5700685" cy="2888091"/>
          </a:xfrm>
        </p:spPr>
        <p:txBody>
          <a:bodyPr lIns="0" rIns="0" anchor="b">
            <a:normAutofit/>
          </a:bodyPr>
          <a:lstStyle>
            <a:lvl1pPr algn="l">
              <a:defRPr sz="6000" b="1">
                <a:solidFill>
                  <a:schemeClr val="bg1"/>
                </a:solidFill>
                <a:latin typeface="Georgia" panose="02040502050405020303" pitchFamily="18" charset="0"/>
              </a:defRPr>
            </a:lvl1pPr>
          </a:lstStyle>
          <a:p>
            <a:r>
              <a:rPr lang="en-US"/>
              <a:t>Click to edit Master title style</a:t>
            </a:r>
          </a:p>
        </p:txBody>
      </p:sp>
      <p:sp>
        <p:nvSpPr>
          <p:cNvPr id="4" name="Content Placeholder 2">
            <a:extLst>
              <a:ext uri="{FF2B5EF4-FFF2-40B4-BE49-F238E27FC236}">
                <a16:creationId xmlns:a16="http://schemas.microsoft.com/office/drawing/2014/main" id="{B5C11DAB-F3F2-EFA3-319F-9A0B0C431A69}"/>
              </a:ext>
            </a:extLst>
          </p:cNvPr>
          <p:cNvSpPr>
            <a:spLocks noGrp="1"/>
          </p:cNvSpPr>
          <p:nvPr>
            <p:ph idx="1"/>
          </p:nvPr>
        </p:nvSpPr>
        <p:spPr>
          <a:xfrm>
            <a:off x="6520491" y="0"/>
            <a:ext cx="5671509" cy="6857998"/>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2E97F58-B762-FB20-8002-3BEF9460FA5C}"/>
              </a:ext>
            </a:extLst>
          </p:cNvPr>
          <p:cNvSpPr>
            <a:spLocks noGrp="1"/>
          </p:cNvSpPr>
          <p:nvPr>
            <p:ph type="body" sz="quarter" idx="10"/>
          </p:nvPr>
        </p:nvSpPr>
        <p:spPr>
          <a:xfrm>
            <a:off x="606453" y="3914822"/>
            <a:ext cx="5700685" cy="1006475"/>
          </a:xfrm>
        </p:spPr>
        <p:txBody>
          <a:bodyPr/>
          <a:lstStyle>
            <a:lvl1pPr marL="0" indent="0">
              <a:buNone/>
              <a:defRPr>
                <a:solidFill>
                  <a:srgbClr val="6ECFB2"/>
                </a:solidFill>
                <a:latin typeface="Arial" panose="020B0604020202020204" pitchFamily="34" charset="0"/>
                <a:cs typeface="Arial" panose="020B0604020202020204" pitchFamily="34" charset="0"/>
              </a:defRPr>
            </a:lvl1pPr>
            <a:lvl2pPr marL="457200" indent="0">
              <a:buNone/>
              <a:defRPr>
                <a:solidFill>
                  <a:srgbClr val="6ECFB2"/>
                </a:solidFill>
                <a:latin typeface="Arial" panose="020B0604020202020204" pitchFamily="34" charset="0"/>
                <a:cs typeface="Arial" panose="020B0604020202020204" pitchFamily="34" charset="0"/>
              </a:defRPr>
            </a:lvl2pPr>
            <a:lvl3pPr marL="914400" indent="0">
              <a:buNone/>
              <a:defRPr>
                <a:solidFill>
                  <a:srgbClr val="6ECFB2"/>
                </a:solidFill>
                <a:latin typeface="Arial" panose="020B0604020202020204" pitchFamily="34" charset="0"/>
                <a:cs typeface="Arial" panose="020B0604020202020204" pitchFamily="34" charset="0"/>
              </a:defRPr>
            </a:lvl3pPr>
            <a:lvl4pPr marL="1371600" indent="0">
              <a:buNone/>
              <a:defRPr>
                <a:solidFill>
                  <a:srgbClr val="6ECFB2"/>
                </a:solidFill>
                <a:latin typeface="Arial" panose="020B0604020202020204" pitchFamily="34" charset="0"/>
                <a:cs typeface="Arial" panose="020B0604020202020204" pitchFamily="34" charset="0"/>
              </a:defRPr>
            </a:lvl4pPr>
            <a:lvl5pPr marL="1828800" indent="0">
              <a:buNone/>
              <a:defRPr>
                <a:solidFill>
                  <a:srgbClr val="6ECFB2"/>
                </a:solidFill>
                <a:latin typeface="Arial" panose="020B0604020202020204" pitchFamily="34" charset="0"/>
                <a:cs typeface="Arial" panose="020B0604020202020204" pitchFamily="34" charset="0"/>
              </a:defRPr>
            </a:lvl5pPr>
          </a:lstStyle>
          <a:p>
            <a:pPr lvl="0"/>
            <a:r>
              <a:rPr lang="en-US"/>
              <a:t>Click to edit Master text style</a:t>
            </a:r>
          </a:p>
        </p:txBody>
      </p:sp>
      <p:sp>
        <p:nvSpPr>
          <p:cNvPr id="13" name="Right Triangle 12">
            <a:extLst>
              <a:ext uri="{FF2B5EF4-FFF2-40B4-BE49-F238E27FC236}">
                <a16:creationId xmlns:a16="http://schemas.microsoft.com/office/drawing/2014/main" id="{9F2A3C85-EDBA-FF9D-ECC8-687D1D91FF4D}"/>
              </a:ext>
            </a:extLst>
          </p:cNvPr>
          <p:cNvSpPr/>
          <p:nvPr userDrawn="1"/>
        </p:nvSpPr>
        <p:spPr>
          <a:xfrm rot="10800000">
            <a:off x="5424515" y="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56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7042476-7333-2AE4-7C45-0A72C3E46D6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E2E45118-42EF-7C61-01E4-6A7635EBE993}"/>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DE18238E-F912-89EF-10FD-4FC1D14A4AB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43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2CA0F5-0E5D-1B36-D5A9-E87C4230401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6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440091"/>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338467"/>
            <a:ext cx="9199178" cy="4054554"/>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D31F07E-7231-2792-4E6E-75741207013A}"/>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6454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1098E-B7F4-2693-4E49-14CC04E47D6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555" r="26757" b="218"/>
          <a:stretch/>
        </p:blipFill>
        <p:spPr>
          <a:xfrm>
            <a:off x="2333767" y="235565"/>
            <a:ext cx="9620729" cy="6400799"/>
          </a:xfrm>
          <a:prstGeom prst="rect">
            <a:avLst/>
          </a:prstGeom>
        </p:spPr>
      </p:pic>
      <p:sp>
        <p:nvSpPr>
          <p:cNvPr id="5" name="Rectangle 4">
            <a:extLst>
              <a:ext uri="{FF2B5EF4-FFF2-40B4-BE49-F238E27FC236}">
                <a16:creationId xmlns:a16="http://schemas.microsoft.com/office/drawing/2014/main" id="{78A610DD-CEC2-A1F1-29E0-5C76FBE78414}"/>
              </a:ext>
            </a:extLst>
          </p:cNvPr>
          <p:cNvSpPr/>
          <p:nvPr userDrawn="1"/>
        </p:nvSpPr>
        <p:spPr>
          <a:xfrm>
            <a:off x="237112" y="235565"/>
            <a:ext cx="7252900" cy="640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F3C9562-5992-E87C-62D7-ACB7A0371E3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05253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15E41-910E-F740-8A98-7C302A8FF31B}"/>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582DB4C-FAA4-DF42-A321-5E6712188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8279" r="-7695"/>
          <a:stretch/>
        </p:blipFill>
        <p:spPr>
          <a:xfrm>
            <a:off x="237111" y="231569"/>
            <a:ext cx="7827389" cy="6404798"/>
          </a:xfrm>
          <a:prstGeom prst="rect">
            <a:avLst/>
          </a:prstGeom>
        </p:spPr>
      </p:pic>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49C813-6960-C4E3-9BF5-8DB5B6FEC77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5918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22246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39512F4-B7BB-F816-E42E-E4B6A37FC76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0109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69871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a:extLst>
              <a:ext uri="{FF2B5EF4-FFF2-40B4-BE49-F238E27FC236}">
                <a16:creationId xmlns:a16="http://schemas.microsoft.com/office/drawing/2014/main" id="{268F726B-F586-DEEB-2133-56C93C6414B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FE2F0D9-22BE-882B-449F-1D4025F8105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46828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E06E1E-8AF1-0173-9578-FE398DC38682}"/>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ED086E-6F60-17EB-0C91-D1CB40C403C9}"/>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CC24BC98-A9A4-5229-FD6E-D2199EF7956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537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rIns="91440">
            <a:normAutofit/>
          </a:bodyPr>
          <a:lstStyle>
            <a:lvl1pPr>
              <a:defRPr sz="35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rIns="9144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E4654B06-448D-DFF1-DEE3-F7A01B7E6117}"/>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DB16B4A-BE54-6E9F-C70D-2915A3512060}"/>
              </a:ext>
            </a:extLst>
          </p:cNvPr>
          <p:cNvSpPr>
            <a:spLocks noGrp="1"/>
          </p:cNvSpPr>
          <p:nvPr>
            <p:ph type="body" sz="quarter" idx="10" hasCustomPrompt="1"/>
          </p:nvPr>
        </p:nvSpPr>
        <p:spPr>
          <a:xfrm>
            <a:off x="838200" y="707010"/>
            <a:ext cx="4375150" cy="536575"/>
          </a:xfrm>
        </p:spPr>
        <p:txBody>
          <a:bodyPr lIns="0" rIns="9144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6E39DF03-9A6A-E03D-E63E-7764D1667A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8478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1069848"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F1ECCD-DA3E-4CC7-BFDF-4255EBDBEE44}"/>
              </a:ext>
            </a:extLst>
          </p:cNvPr>
          <p:cNvSpPr>
            <a:spLocks noGrp="1"/>
          </p:cNvSpPr>
          <p:nvPr>
            <p:ph type="title"/>
          </p:nvPr>
        </p:nvSpPr>
        <p:spPr>
          <a:xfrm>
            <a:off x="886553" y="225631"/>
            <a:ext cx="4259317" cy="6400800"/>
          </a:xfrm>
        </p:spPr>
        <p:txBody>
          <a:bodyPr lIns="0" tIns="0" rIns="0" bIns="0">
            <a:no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C84EC941-8C53-9045-8CB6-2EF27A114AE3}"/>
              </a:ext>
            </a:extLst>
          </p:cNvPr>
          <p:cNvSpPr>
            <a:spLocks noGrp="1"/>
          </p:cNvSpPr>
          <p:nvPr>
            <p:ph type="subTitle" idx="1"/>
          </p:nvPr>
        </p:nvSpPr>
        <p:spPr>
          <a:xfrm>
            <a:off x="5794917" y="225631"/>
            <a:ext cx="4572000" cy="6400434"/>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FA64434-C582-3048-F57B-0851B4B32C3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7034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8490A26-35EE-C6D4-F196-FB4E2C9EADB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7F20BDE-12ED-0B6B-135B-C350F39F8B52}"/>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8" name="Slide Number Placeholder 5">
            <a:extLst>
              <a:ext uri="{FF2B5EF4-FFF2-40B4-BE49-F238E27FC236}">
                <a16:creationId xmlns:a16="http://schemas.microsoft.com/office/drawing/2014/main" id="{1D6958A7-BCD1-EF92-2C31-43D98A0A88B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7597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00429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1"/>
            <a:ext cx="9199178" cy="610205"/>
          </a:xfrm>
        </p:spPr>
        <p:txBody>
          <a:bodyPr lIns="0" rIns="0" anchor="t">
            <a:normAutofit/>
          </a:bodyPr>
          <a:lstStyle>
            <a:lvl1pPr algn="ct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6"/>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494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7054717-A3FD-5FB4-B6D2-15A961BE0E2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00555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675247"/>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286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larger dark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403273" y="225631"/>
            <a:ext cx="6530228"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00041A-1C51-2A7C-556A-12142F3F66B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9139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289415" y="448805"/>
            <a:ext cx="506438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A5552C47-DA3C-57A7-3AF4-A53D0528010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234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6212373"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6337479"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2044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0820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6285-FB98-2E4A-9039-22F3ED90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EBD7C-ECB2-4540-98B1-CB88B8312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CAC4-BA8B-E74E-87F7-3CACF3993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E80F-6480-2647-801C-9936FFA30B81}" type="datetimeFigureOut">
              <a:rPr lang="en-US" smtClean="0"/>
              <a:t>3/17/2023</a:t>
            </a:fld>
            <a:endParaRPr lang="en-US" dirty="0"/>
          </a:p>
        </p:txBody>
      </p:sp>
      <p:sp>
        <p:nvSpPr>
          <p:cNvPr id="5" name="Footer Placeholder 4">
            <a:extLst>
              <a:ext uri="{FF2B5EF4-FFF2-40B4-BE49-F238E27FC236}">
                <a16:creationId xmlns:a16="http://schemas.microsoft.com/office/drawing/2014/main" id="{015D9F52-980C-DF4E-AB93-AF059B1B2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A822CC-915D-884A-824D-70FDFA6FE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A78B-4E23-974D-8065-6A8C173E8A5F}" type="slidenum">
              <a:rPr lang="en-US" smtClean="0"/>
              <a:t>‹#›</a:t>
            </a:fld>
            <a:endParaRPr lang="en-US" dirty="0"/>
          </a:p>
        </p:txBody>
      </p:sp>
      <p:sp>
        <p:nvSpPr>
          <p:cNvPr id="7" name="Slide Number Placeholder 5">
            <a:extLst>
              <a:ext uri="{FF2B5EF4-FFF2-40B4-BE49-F238E27FC236}">
                <a16:creationId xmlns:a16="http://schemas.microsoft.com/office/drawing/2014/main" id="{3FA8C180-B480-E943-73FF-2389A8FD8663}"/>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13636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8" r:id="rId6"/>
    <p:sldLayoutId id="2147483679" r:id="rId7"/>
    <p:sldLayoutId id="2147483680" r:id="rId8"/>
    <p:sldLayoutId id="2147483681" r:id="rId9"/>
    <p:sldLayoutId id="2147483683" r:id="rId10"/>
    <p:sldLayoutId id="2147483684" r:id="rId11"/>
    <p:sldLayoutId id="2147483685" r:id="rId12"/>
    <p:sldLayoutId id="2147483686" r:id="rId13"/>
    <p:sldLayoutId id="2147483688"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a.gov/oact/cola/colaserie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hyperlink" Target="http://nrsforu.com/" TargetMode="Externa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hyperlink" Target="http://nationwide.com/myretirement" TargetMode="External"/><Relationship Id="rId7" Type="http://schemas.openxmlformats.org/officeDocument/2006/relationships/image" Target="../media/image21.sv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hyperlink" Target="http://nationwide.com/realtirement" TargetMode="Externa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D3_1C8E861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1156F6-9175-AB2D-460B-FD8AB4912090}"/>
              </a:ext>
            </a:extLst>
          </p:cNvPr>
          <p:cNvSpPr>
            <a:spLocks noGrp="1"/>
          </p:cNvSpPr>
          <p:nvPr>
            <p:ph type="title" idx="4294967295"/>
          </p:nvPr>
        </p:nvSpPr>
        <p:spPr>
          <a:xfrm>
            <a:off x="838200" y="214385"/>
            <a:ext cx="10515600" cy="1325563"/>
          </a:xfrm>
        </p:spPr>
        <p:txBody>
          <a:bodyPr/>
          <a:lstStyle/>
          <a:p>
            <a:pPr algn="ctr"/>
            <a:r>
              <a:rPr lang="en-US" b="1" dirty="0">
                <a:solidFill>
                  <a:srgbClr val="FF0000"/>
                </a:solidFill>
                <a:latin typeface="Arial" panose="020B0604020202020204" pitchFamily="34" charset="0"/>
                <a:cs typeface="Arial" panose="020B0604020202020204" pitchFamily="34" charset="0"/>
              </a:rPr>
              <a:t>Instructions</a:t>
            </a:r>
            <a:r>
              <a:rPr lang="en-US" b="1" baseline="0" dirty="0">
                <a:solidFill>
                  <a:srgbClr val="FF0000"/>
                </a:solidFill>
                <a:latin typeface="Arial" panose="020B0604020202020204" pitchFamily="34" charset="0"/>
                <a:cs typeface="Arial" panose="020B0604020202020204" pitchFamily="34" charset="0"/>
              </a:rPr>
              <a:t> for speakers</a:t>
            </a:r>
            <a:endParaRPr lang="en-US" b="1" dirty="0">
              <a:solidFill>
                <a:srgbClr val="FF0000"/>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id="{B5900F98-69F6-AB3F-77FE-E7A7E615EE14}"/>
              </a:ext>
            </a:extLst>
          </p:cNvPr>
          <p:cNvSpPr txBox="1">
            <a:spLocks/>
          </p:cNvSpPr>
          <p:nvPr/>
        </p:nvSpPr>
        <p:spPr>
          <a:xfrm>
            <a:off x="1050663" y="1552848"/>
            <a:ext cx="10090674" cy="50907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Arial"/>
                <a:ea typeface="+mj-ea"/>
                <a:cs typeface="+mj-cs"/>
              </a:rPr>
              <a:t>Remove this instructional page before presenting</a:t>
            </a: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REMOVING PAGES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This presentation template is created to be used by all sectors; some pages might not be applicable for your audience, and those pages may be removed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You may remove pages that are marked “optional” in the speaker notes section</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All other pages that are not marked “optional” are all </a:t>
            </a:r>
            <a:r>
              <a:rPr kumimoji="0" lang="en-US" sz="1600" b="0" i="0" u="sng" strike="noStrike" kern="1200" cap="none" spc="0" normalizeH="0" baseline="0" noProof="0" dirty="0">
                <a:ln>
                  <a:noFill/>
                </a:ln>
                <a:solidFill>
                  <a:srgbClr val="FF0000"/>
                </a:solidFill>
                <a:effectLst/>
                <a:uLnTx/>
                <a:uFillTx/>
                <a:latin typeface="Arial"/>
                <a:ea typeface="+mj-ea"/>
                <a:cs typeface="+mj-cs"/>
              </a:rPr>
              <a:t>required pages</a:t>
            </a:r>
            <a:r>
              <a:rPr kumimoji="0" lang="en-US" sz="1600" b="0" i="0" u="none" strike="noStrike" kern="1200" cap="none" spc="0" normalizeH="0" baseline="0" noProof="0" dirty="0">
                <a:ln>
                  <a:noFill/>
                </a:ln>
                <a:solidFill>
                  <a:srgbClr val="FF0000"/>
                </a:solidFill>
                <a:effectLst/>
                <a:uLnTx/>
                <a:uFillTx/>
                <a:latin typeface="Arial"/>
                <a:ea typeface="+mj-ea"/>
                <a:cs typeface="+mj-cs"/>
              </a:rPr>
              <a:t> and cannot be removed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UPDATING PAGE CONTENT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There are customizable sections in some of the slides indicated by carets, such as &lt;Presenter name&gt;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Be sure to go through and customize those sections as needed</a:t>
            </a:r>
          </a:p>
          <a:p>
            <a:pPr marL="285750" indent="-285750">
              <a:lnSpc>
                <a:spcPct val="112000"/>
              </a:lnSpc>
              <a:spcBef>
                <a:spcPts val="0"/>
              </a:spcBef>
              <a:buFont typeface="Arial" panose="020B0604020202020204" pitchFamily="34" charset="0"/>
              <a:buChar char="•"/>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Content that is not in carets may not be altered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ADDING PAGES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You may not add slides to this presentation without getting proper Compliance approval</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If you are presenting additional information, you may show any other Compliance-approved materials but do not add them within the PowerPoint</a:t>
            </a:r>
          </a:p>
        </p:txBody>
      </p:sp>
    </p:spTree>
    <p:extLst>
      <p:ext uri="{BB962C8B-B14F-4D97-AF65-F5344CB8AC3E}">
        <p14:creationId xmlns:p14="http://schemas.microsoft.com/office/powerpoint/2010/main" val="2262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A6E17B-001F-EBB4-01EC-FE0A3F9EEFAE}"/>
              </a:ext>
            </a:extLst>
          </p:cNvPr>
          <p:cNvSpPr/>
          <p:nvPr/>
        </p:nvSpPr>
        <p:spPr>
          <a:xfrm>
            <a:off x="2623866" y="2880509"/>
            <a:ext cx="6944268" cy="3463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513649"/>
            <a:ext cx="9199178" cy="1191416"/>
          </a:xfrm>
        </p:spPr>
        <p:txBody>
          <a:bodyPr>
            <a:normAutofit fontScale="90000"/>
          </a:bodyPr>
          <a:lstStyle/>
          <a:p>
            <a:r>
              <a:rPr lang="en-US" sz="4800" dirty="0"/>
              <a:t>When can I get Social Security benefits for retirement?</a:t>
            </a:r>
            <a:br>
              <a:rPr lang="en-US" sz="4800" dirty="0"/>
            </a:br>
            <a:endParaRPr lang="en-US" sz="4800" dirty="0"/>
          </a:p>
        </p:txBody>
      </p:sp>
      <p:graphicFrame>
        <p:nvGraphicFramePr>
          <p:cNvPr id="7" name="Table 5" descr="Chart from retirement ages 62 through 70.&#10;&#10;At ages 66 and 67, FRA changes based on your birth year:&#10;1943 - 1954 FRA&#10;1955; 66 + 2 months&#10;1956; 66 + 4 months&#10;1957; 66 + 6 months&#10;1958; 66 + 8 months&#10;1959; 66 + 10 months&#10;1960-later; 67">
            <a:extLst>
              <a:ext uri="{FF2B5EF4-FFF2-40B4-BE49-F238E27FC236}">
                <a16:creationId xmlns:a16="http://schemas.microsoft.com/office/drawing/2014/main" id="{83CE639D-4457-3195-0106-22E90413AD10}"/>
              </a:ext>
            </a:extLst>
          </p:cNvPr>
          <p:cNvGraphicFramePr>
            <a:graphicFrameLocks noGrp="1"/>
          </p:cNvGraphicFramePr>
          <p:nvPr>
            <p:extLst>
              <p:ext uri="{D42A27DB-BD31-4B8C-83A1-F6EECF244321}">
                <p14:modId xmlns:p14="http://schemas.microsoft.com/office/powerpoint/2010/main" val="1149805776"/>
              </p:ext>
            </p:extLst>
          </p:nvPr>
        </p:nvGraphicFramePr>
        <p:xfrm>
          <a:off x="2623866" y="2880508"/>
          <a:ext cx="6936346" cy="3473450"/>
        </p:xfrm>
        <a:graphic>
          <a:graphicData uri="http://schemas.openxmlformats.org/drawingml/2006/table">
            <a:tbl>
              <a:tblPr firstRow="1" bandRow="1">
                <a:tableStyleId>{5C22544A-7EE6-4342-B048-85BDC9FD1C3A}</a:tableStyleId>
              </a:tblPr>
              <a:tblGrid>
                <a:gridCol w="770705">
                  <a:extLst>
                    <a:ext uri="{9D8B030D-6E8A-4147-A177-3AD203B41FA5}">
                      <a16:colId xmlns:a16="http://schemas.microsoft.com/office/drawing/2014/main" val="1309929488"/>
                    </a:ext>
                  </a:extLst>
                </a:gridCol>
                <a:gridCol w="770705">
                  <a:extLst>
                    <a:ext uri="{9D8B030D-6E8A-4147-A177-3AD203B41FA5}">
                      <a16:colId xmlns:a16="http://schemas.microsoft.com/office/drawing/2014/main" val="4009179154"/>
                    </a:ext>
                  </a:extLst>
                </a:gridCol>
                <a:gridCol w="770705">
                  <a:extLst>
                    <a:ext uri="{9D8B030D-6E8A-4147-A177-3AD203B41FA5}">
                      <a16:colId xmlns:a16="http://schemas.microsoft.com/office/drawing/2014/main" val="1308266439"/>
                    </a:ext>
                  </a:extLst>
                </a:gridCol>
                <a:gridCol w="770705">
                  <a:extLst>
                    <a:ext uri="{9D8B030D-6E8A-4147-A177-3AD203B41FA5}">
                      <a16:colId xmlns:a16="http://schemas.microsoft.com/office/drawing/2014/main" val="2621146796"/>
                    </a:ext>
                  </a:extLst>
                </a:gridCol>
                <a:gridCol w="770705">
                  <a:extLst>
                    <a:ext uri="{9D8B030D-6E8A-4147-A177-3AD203B41FA5}">
                      <a16:colId xmlns:a16="http://schemas.microsoft.com/office/drawing/2014/main" val="4260406276"/>
                    </a:ext>
                  </a:extLst>
                </a:gridCol>
                <a:gridCol w="770705">
                  <a:extLst>
                    <a:ext uri="{9D8B030D-6E8A-4147-A177-3AD203B41FA5}">
                      <a16:colId xmlns:a16="http://schemas.microsoft.com/office/drawing/2014/main" val="1734739324"/>
                    </a:ext>
                  </a:extLst>
                </a:gridCol>
                <a:gridCol w="770706">
                  <a:extLst>
                    <a:ext uri="{9D8B030D-6E8A-4147-A177-3AD203B41FA5}">
                      <a16:colId xmlns:a16="http://schemas.microsoft.com/office/drawing/2014/main" val="1060908090"/>
                    </a:ext>
                  </a:extLst>
                </a:gridCol>
                <a:gridCol w="770705">
                  <a:extLst>
                    <a:ext uri="{9D8B030D-6E8A-4147-A177-3AD203B41FA5}">
                      <a16:colId xmlns:a16="http://schemas.microsoft.com/office/drawing/2014/main" val="2426497341"/>
                    </a:ext>
                  </a:extLst>
                </a:gridCol>
                <a:gridCol w="770705">
                  <a:extLst>
                    <a:ext uri="{9D8B030D-6E8A-4147-A177-3AD203B41FA5}">
                      <a16:colId xmlns:a16="http://schemas.microsoft.com/office/drawing/2014/main" val="657251901"/>
                    </a:ext>
                  </a:extLst>
                </a:gridCol>
              </a:tblGrid>
              <a:tr h="338147">
                <a:tc gridSpan="4">
                  <a:txBody>
                    <a:bodyPr/>
                    <a:lstStyle/>
                    <a:p>
                      <a:pPr algn="ctr"/>
                      <a:r>
                        <a:rPr lang="en-US" sz="1700" b="1" i="0" dirty="0">
                          <a:solidFill>
                            <a:schemeClr val="tx1"/>
                          </a:solidFill>
                          <a:latin typeface="Arial" panose="020B0604020202020204" pitchFamily="34" charset="0"/>
                          <a:cs typeface="Arial" panose="020B0604020202020204" pitchFamily="34" charset="0"/>
                        </a:rPr>
                        <a:t>Early</a:t>
                      </a:r>
                    </a:p>
                  </a:txBody>
                  <a:tcPr marL="78034" marR="78034" marT="39017" marB="3901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r>
                        <a:rPr lang="en-US" b="0" i="0">
                          <a:solidFill>
                            <a:srgbClr val="141A4D"/>
                          </a:solidFill>
                          <a:latin typeface="Arial" panose="020B0604020202020204" pitchFamily="34" charset="0"/>
                          <a:cs typeface="Arial" panose="020B0604020202020204" pitchFamily="34" charset="0"/>
                        </a:rPr>
                        <a:t>Early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noFill/>
                  </a:tcPr>
                </a:tc>
                <a:tc hMerge="1">
                  <a:txBody>
                    <a:bodyPr/>
                    <a:lstStyle/>
                    <a:p>
                      <a:endParaRPr lang="en-US" b="0" i="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sz="1700" b="1" i="0" dirty="0">
                          <a:solidFill>
                            <a:schemeClr val="tx1"/>
                          </a:solidFill>
                          <a:latin typeface="Arial" panose="020B0604020202020204" pitchFamily="34" charset="0"/>
                          <a:cs typeface="Arial" panose="020B0604020202020204" pitchFamily="34" charset="0"/>
                        </a:rPr>
                        <a:t>FRA</a:t>
                      </a:r>
                    </a:p>
                  </a:txBody>
                  <a:tcPr marL="78034" marR="78034" marT="39017" marB="3901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noFill/>
                  </a:tcPr>
                </a:tc>
                <a:tc gridSpan="3">
                  <a:txBody>
                    <a:bodyPr/>
                    <a:lstStyle/>
                    <a:p>
                      <a:pPr algn="ctr"/>
                      <a:r>
                        <a:rPr lang="en-US" sz="1700" b="1" i="0" dirty="0">
                          <a:solidFill>
                            <a:schemeClr val="tx1"/>
                          </a:solidFill>
                          <a:latin typeface="Arial" panose="020B0604020202020204" pitchFamily="34" charset="0"/>
                          <a:cs typeface="Arial" panose="020B0604020202020204" pitchFamily="34" charset="0"/>
                        </a:rPr>
                        <a:t>       Delay</a:t>
                      </a:r>
                    </a:p>
                  </a:txBody>
                  <a:tcPr marL="78034" marR="78034" marT="39017" marB="3901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r>
                        <a:rPr lang="en-US" b="0" i="0">
                          <a:solidFill>
                            <a:srgbClr val="141A4D"/>
                          </a:solidFill>
                          <a:latin typeface="Arial" panose="020B0604020202020204" pitchFamily="34" charset="0"/>
                          <a:cs typeface="Arial" panose="020B0604020202020204" pitchFamily="34" charset="0"/>
                        </a:rPr>
                        <a:t>Delay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b="0" i="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73516"/>
                  </a:ext>
                </a:extLst>
              </a:tr>
              <a:tr h="316471">
                <a:tc>
                  <a:txBody>
                    <a:bodyPr/>
                    <a:lstStyle/>
                    <a:p>
                      <a:pPr algn="ctr"/>
                      <a:r>
                        <a:rPr lang="en-US" sz="1500" b="1" i="0" dirty="0">
                          <a:solidFill>
                            <a:schemeClr val="bg1"/>
                          </a:solidFill>
                          <a:latin typeface="Arial" panose="020B0604020202020204" pitchFamily="34" charset="0"/>
                          <a:cs typeface="Arial" panose="020B0604020202020204" pitchFamily="34" charset="0"/>
                        </a:rPr>
                        <a:t>62</a:t>
                      </a:r>
                    </a:p>
                  </a:txBody>
                  <a:tcPr marL="78034" marR="78034" marT="39017" marB="39017">
                    <a:lnL w="12700" cmpd="sng">
                      <a:noFill/>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63</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64</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65</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66</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67</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68</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69</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1" i="0" dirty="0">
                          <a:solidFill>
                            <a:schemeClr val="bg1"/>
                          </a:solidFill>
                          <a:latin typeface="Arial" panose="020B0604020202020204" pitchFamily="34" charset="0"/>
                          <a:cs typeface="Arial" panose="020B0604020202020204" pitchFamily="34" charset="0"/>
                        </a:rPr>
                        <a:t>70</a:t>
                      </a:r>
                    </a:p>
                  </a:txBody>
                  <a:tcPr marL="78034" marR="78034" marT="39017" marB="39017">
                    <a:lnL w="28575" cap="flat" cmpd="sng" algn="ctr">
                      <a:solidFill>
                        <a:schemeClr val="bg1"/>
                      </a:solidFill>
                      <a:prstDash val="solid"/>
                      <a:round/>
                      <a:headEnd type="none" w="med" len="med"/>
                      <a:tailEnd type="none" w="med" len="med"/>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02372640"/>
                  </a:ext>
                </a:extLst>
              </a:tr>
              <a:tr h="0">
                <a:tc rowSpan="8" gridSpan="4">
                  <a:txBody>
                    <a:bodyPr/>
                    <a:lstStyle/>
                    <a:p>
                      <a:endParaRPr lang="en-US" dirty="0"/>
                    </a:p>
                  </a:txBody>
                  <a:tcPr>
                    <a:lnR w="28575" cap="flat" cmpd="sng" algn="ctr">
                      <a:solidFill>
                        <a:schemeClr val="accent2"/>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gridSpan="2">
                  <a:txBody>
                    <a:bodyPr/>
                    <a:lstStyle/>
                    <a:p>
                      <a:r>
                        <a:rPr lang="en-US" sz="1500" b="1" i="0" u="none" dirty="0">
                          <a:solidFill>
                            <a:schemeClr val="bg1"/>
                          </a:solidFill>
                          <a:latin typeface="Arial" panose="020B0604020202020204" pitchFamily="34" charset="0"/>
                          <a:cs typeface="Arial" panose="020B0604020202020204" pitchFamily="34" charset="0"/>
                        </a:rPr>
                        <a:t>Birth year</a:t>
                      </a:r>
                    </a:p>
                  </a:txBody>
                  <a:tcPr marL="78034" marR="78034" marT="0" marB="0" anchor="ctr">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ECEB2"/>
                    </a:solidFill>
                  </a:tcPr>
                </a:tc>
                <a:tc hMerge="1">
                  <a:txBody>
                    <a:bodyPr/>
                    <a:lstStyle/>
                    <a:p>
                      <a:endParaRPr lang="en-US"/>
                    </a:p>
                  </a:txBody>
                  <a:tcPr/>
                </a:tc>
                <a:tc gridSpan="2">
                  <a:txBody>
                    <a:bodyPr/>
                    <a:lstStyle/>
                    <a:p>
                      <a:r>
                        <a:rPr lang="en-US" sz="1500" b="1" i="0" u="none" dirty="0">
                          <a:solidFill>
                            <a:schemeClr val="bg1"/>
                          </a:solidFill>
                          <a:latin typeface="Arial" panose="020B0604020202020204" pitchFamily="34" charset="0"/>
                          <a:cs typeface="Arial" panose="020B0604020202020204" pitchFamily="34" charset="0"/>
                        </a:rPr>
                        <a:t>FRA</a:t>
                      </a:r>
                    </a:p>
                  </a:txBody>
                  <a:tcPr marL="78034" marR="7803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ECEB2"/>
                    </a:solidFill>
                  </a:tcPr>
                </a:tc>
                <a:tc hMerge="1">
                  <a:txBody>
                    <a:bodyPr/>
                    <a:lstStyle/>
                    <a:p>
                      <a:endParaRPr lang="en-US"/>
                    </a:p>
                  </a:txBody>
                  <a:tcPr>
                    <a:lnL w="12700" cmpd="sng">
                      <a:noFill/>
                    </a:lnL>
                    <a:lnT w="12700" cmpd="sng">
                      <a:noFill/>
                    </a:lnT>
                  </a:tcPr>
                </a:tc>
                <a:tc>
                  <a:txBody>
                    <a:bodyPr/>
                    <a:lstStyle/>
                    <a:p>
                      <a:endParaRPr lang="en-US" dirty="0"/>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2528573"/>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1943 – 1954</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66</a:t>
                      </a:r>
                    </a:p>
                  </a:txBody>
                  <a:tcPr marL="78034" marR="78034" marT="39017" marB="39017">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7373673"/>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1955</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66 + 2 months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8443688"/>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1956</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141A4D"/>
                          </a:solidFill>
                          <a:latin typeface="Arial" panose="020B0604020202020204" pitchFamily="34" charset="0"/>
                          <a:cs typeface="Arial" panose="020B0604020202020204" pitchFamily="34" charset="0"/>
                        </a:rPr>
                        <a:t>66 + 4 months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88822"/>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1957</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141A4D"/>
                          </a:solidFill>
                          <a:latin typeface="Arial" panose="020B0604020202020204" pitchFamily="34" charset="0"/>
                          <a:cs typeface="Arial" panose="020B0604020202020204" pitchFamily="34" charset="0"/>
                        </a:rPr>
                        <a:t>66 + 6 months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196603"/>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1958</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141A4D"/>
                          </a:solidFill>
                          <a:latin typeface="Arial" panose="020B0604020202020204" pitchFamily="34" charset="0"/>
                          <a:cs typeface="Arial" panose="020B0604020202020204" pitchFamily="34" charset="0"/>
                        </a:rPr>
                        <a:t>66 + 8 months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377860"/>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1959</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141A4D"/>
                          </a:solidFill>
                          <a:latin typeface="Arial" panose="020B0604020202020204" pitchFamily="34" charset="0"/>
                          <a:cs typeface="Arial" panose="020B0604020202020204" pitchFamily="34" charset="0"/>
                        </a:rPr>
                        <a:t>66 + 10 months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682256"/>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1960 and later</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r>
                        <a:rPr lang="en-US" sz="1500" b="0" i="0" dirty="0">
                          <a:solidFill>
                            <a:srgbClr val="141A4D"/>
                          </a:solidFill>
                          <a:latin typeface="Arial" panose="020B0604020202020204" pitchFamily="34" charset="0"/>
                          <a:cs typeface="Arial" panose="020B0604020202020204" pitchFamily="34" charset="0"/>
                        </a:rPr>
                        <a:t>67</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386159"/>
                  </a:ext>
                </a:extLst>
              </a:tr>
            </a:tbl>
          </a:graphicData>
        </a:graphic>
      </p:graphicFrame>
      <p:sp>
        <p:nvSpPr>
          <p:cNvPr id="8" name="Title 1">
            <a:extLst>
              <a:ext uri="{FF2B5EF4-FFF2-40B4-BE49-F238E27FC236}">
                <a16:creationId xmlns:a16="http://schemas.microsoft.com/office/drawing/2014/main" id="{3E31460A-406E-43DF-8884-AEA519EF4747}"/>
              </a:ext>
            </a:extLst>
          </p:cNvPr>
          <p:cNvSpPr txBox="1">
            <a:spLocks/>
          </p:cNvSpPr>
          <p:nvPr/>
        </p:nvSpPr>
        <p:spPr>
          <a:xfrm>
            <a:off x="3838692" y="1930734"/>
            <a:ext cx="5213169" cy="735079"/>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1800" dirty="0">
                <a:solidFill>
                  <a:schemeClr val="tx1"/>
                </a:solidFill>
                <a:latin typeface="Arial" panose="020B0604020202020204" pitchFamily="34" charset="0"/>
              </a:rPr>
              <a:t>Full retirement age (FRA) — </a:t>
            </a:r>
            <a:br>
              <a:rPr lang="en-US" sz="1800" dirty="0">
                <a:solidFill>
                  <a:schemeClr val="tx1"/>
                </a:solidFill>
                <a:latin typeface="Arial" panose="020B0604020202020204" pitchFamily="34" charset="0"/>
              </a:rPr>
            </a:br>
            <a:r>
              <a:rPr lang="en-US" sz="1800" dirty="0">
                <a:solidFill>
                  <a:schemeClr val="tx1"/>
                </a:solidFill>
                <a:latin typeface="Arial" panose="020B0604020202020204" pitchFamily="34" charset="0"/>
              </a:rPr>
              <a:t>When you are eligible for 100% of benefits</a:t>
            </a:r>
          </a:p>
        </p:txBody>
      </p:sp>
      <p:sp>
        <p:nvSpPr>
          <p:cNvPr id="9" name="Isosceles Triangle 8">
            <a:extLst>
              <a:ext uri="{FF2B5EF4-FFF2-40B4-BE49-F238E27FC236}">
                <a16:creationId xmlns:a16="http://schemas.microsoft.com/office/drawing/2014/main" id="{210E51C4-C674-E256-BB91-C2141E98723E}"/>
              </a:ext>
            </a:extLst>
          </p:cNvPr>
          <p:cNvSpPr/>
          <p:nvPr/>
        </p:nvSpPr>
        <p:spPr>
          <a:xfrm rot="10800000">
            <a:off x="6186196" y="2584118"/>
            <a:ext cx="523213" cy="2273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E54490E-950F-FF4E-B186-6D144CA38DDE}"/>
              </a:ext>
            </a:extLst>
          </p:cNvPr>
          <p:cNvCxnSpPr/>
          <p:nvPr/>
        </p:nvCxnSpPr>
        <p:spPr>
          <a:xfrm>
            <a:off x="5706527" y="3564835"/>
            <a:ext cx="0" cy="278912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8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1077687"/>
            <a:ext cx="9199178" cy="1117480"/>
          </a:xfrm>
        </p:spPr>
        <p:txBody>
          <a:bodyPr>
            <a:normAutofit fontScale="90000"/>
          </a:bodyPr>
          <a:lstStyle/>
          <a:p>
            <a:r>
              <a:rPr lang="en-US" sz="4800" dirty="0"/>
              <a:t>How much will my Social Security retirement benefit be?</a:t>
            </a:r>
          </a:p>
        </p:txBody>
      </p:sp>
      <p:sp>
        <p:nvSpPr>
          <p:cNvPr id="3" name="Content Placeholder 2">
            <a:extLst>
              <a:ext uri="{FF2B5EF4-FFF2-40B4-BE49-F238E27FC236}">
                <a16:creationId xmlns:a16="http://schemas.microsoft.com/office/drawing/2014/main" id="{3864FB55-FE31-11A1-411A-B8AD2D105388}"/>
              </a:ext>
            </a:extLst>
          </p:cNvPr>
          <p:cNvSpPr>
            <a:spLocks noGrp="1"/>
          </p:cNvSpPr>
          <p:nvPr>
            <p:ph idx="1"/>
          </p:nvPr>
        </p:nvSpPr>
        <p:spPr>
          <a:xfrm>
            <a:off x="1492451" y="2468346"/>
            <a:ext cx="9039478" cy="3770787"/>
          </a:xfrm>
        </p:spPr>
        <p:txBody>
          <a:bodyPr>
            <a:normAutofit/>
          </a:bodyPr>
          <a:lstStyle/>
          <a:p>
            <a:pPr marL="0" indent="0">
              <a:buNone/>
            </a:pPr>
            <a:r>
              <a:rPr lang="en-US" b="1" dirty="0"/>
              <a:t>Primary insurance amount (PIA) </a:t>
            </a:r>
            <a:r>
              <a:rPr lang="en-US" dirty="0"/>
              <a:t>— Amount of retirement benefits you’ll receive if you wait until full retirement age (FRA) to begin receiving benefits</a:t>
            </a:r>
          </a:p>
          <a:p>
            <a:pPr marL="0" indent="0">
              <a:buNone/>
            </a:pPr>
            <a:r>
              <a:rPr lang="en-US" b="1" dirty="0"/>
              <a:t>Two things to know about PIA: </a:t>
            </a:r>
          </a:p>
        </p:txBody>
      </p:sp>
      <p:sp>
        <p:nvSpPr>
          <p:cNvPr id="7" name="TextBox 6">
            <a:extLst>
              <a:ext uri="{FF2B5EF4-FFF2-40B4-BE49-F238E27FC236}">
                <a16:creationId xmlns:a16="http://schemas.microsoft.com/office/drawing/2014/main" id="{ED021389-8D2A-E504-B465-53D092A3AEE3}"/>
              </a:ext>
            </a:extLst>
          </p:cNvPr>
          <p:cNvSpPr txBox="1"/>
          <p:nvPr/>
        </p:nvSpPr>
        <p:spPr>
          <a:xfrm>
            <a:off x="1399754" y="5228708"/>
            <a:ext cx="4411476" cy="923330"/>
          </a:xfrm>
          <a:prstGeom prst="rect">
            <a:avLst/>
          </a:prstGeom>
          <a:noFill/>
        </p:spPr>
        <p:txBody>
          <a:bodyPr wrap="square" rtlCol="0">
            <a:spAutoFit/>
          </a:bodyPr>
          <a:lstStyle/>
          <a:p>
            <a:pPr algn="ctr"/>
            <a:r>
              <a:rPr lang="en-US" b="1" dirty="0">
                <a:solidFill>
                  <a:schemeClr val="tx2"/>
                </a:solidFill>
              </a:rPr>
              <a:t>PIA is based on an average of your wages that were taxed for Social Security over your working career </a:t>
            </a:r>
          </a:p>
        </p:txBody>
      </p:sp>
      <p:sp>
        <p:nvSpPr>
          <p:cNvPr id="8" name="TextBox 7">
            <a:extLst>
              <a:ext uri="{FF2B5EF4-FFF2-40B4-BE49-F238E27FC236}">
                <a16:creationId xmlns:a16="http://schemas.microsoft.com/office/drawing/2014/main" id="{B4B64323-C5B6-9B2D-FBFF-C52E9BD5C565}"/>
              </a:ext>
            </a:extLst>
          </p:cNvPr>
          <p:cNvSpPr txBox="1"/>
          <p:nvPr/>
        </p:nvSpPr>
        <p:spPr>
          <a:xfrm>
            <a:off x="6842793" y="5228708"/>
            <a:ext cx="2892501" cy="646331"/>
          </a:xfrm>
          <a:prstGeom prst="rect">
            <a:avLst/>
          </a:prstGeom>
          <a:noFill/>
        </p:spPr>
        <p:txBody>
          <a:bodyPr wrap="square" rtlCol="0">
            <a:spAutoFit/>
          </a:bodyPr>
          <a:lstStyle/>
          <a:p>
            <a:pPr algn="ctr"/>
            <a:r>
              <a:rPr lang="en-US" b="1" dirty="0">
                <a:solidFill>
                  <a:schemeClr val="tx2"/>
                </a:solidFill>
              </a:rPr>
              <a:t>PIA is</a:t>
            </a:r>
          </a:p>
          <a:p>
            <a:pPr algn="ctr"/>
            <a:r>
              <a:rPr lang="en-US" b="1" dirty="0">
                <a:solidFill>
                  <a:schemeClr val="tx2"/>
                </a:solidFill>
              </a:rPr>
              <a:t>inflation-protected</a:t>
            </a:r>
          </a:p>
        </p:txBody>
      </p:sp>
      <p:pic>
        <p:nvPicPr>
          <p:cNvPr id="17" name="Picture 16">
            <a:extLst>
              <a:ext uri="{FF2B5EF4-FFF2-40B4-BE49-F238E27FC236}">
                <a16:creationId xmlns:a16="http://schemas.microsoft.com/office/drawing/2014/main" id="{0B877C3A-12C2-6A07-08BC-71BA9A14DA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1122" y="3447231"/>
            <a:ext cx="1813015" cy="1813015"/>
          </a:xfrm>
          <a:prstGeom prst="rect">
            <a:avLst/>
          </a:prstGeom>
        </p:spPr>
      </p:pic>
      <p:pic>
        <p:nvPicPr>
          <p:cNvPr id="18" name="Picture 17">
            <a:extLst>
              <a:ext uri="{FF2B5EF4-FFF2-40B4-BE49-F238E27FC236}">
                <a16:creationId xmlns:a16="http://schemas.microsoft.com/office/drawing/2014/main" id="{D64196AA-5EE7-7551-8520-9FDA7D63E2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98984" y="3485423"/>
            <a:ext cx="1813015" cy="1813015"/>
          </a:xfrm>
          <a:prstGeom prst="rect">
            <a:avLst/>
          </a:prstGeom>
        </p:spPr>
      </p:pic>
    </p:spTree>
    <p:extLst>
      <p:ext uri="{BB962C8B-B14F-4D97-AF65-F5344CB8AC3E}">
        <p14:creationId xmlns:p14="http://schemas.microsoft.com/office/powerpoint/2010/main" val="30599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849087"/>
            <a:ext cx="9199178" cy="1346080"/>
          </a:xfrm>
        </p:spPr>
        <p:txBody>
          <a:bodyPr>
            <a:normAutofit fontScale="90000"/>
          </a:bodyPr>
          <a:lstStyle/>
          <a:p>
            <a:r>
              <a:rPr lang="en-US" sz="4800" dirty="0"/>
              <a:t>How is primary insurance amount (PIA) calculated?</a:t>
            </a:r>
          </a:p>
        </p:txBody>
      </p:sp>
      <p:grpSp>
        <p:nvGrpSpPr>
          <p:cNvPr id="7" name="Group 6">
            <a:extLst>
              <a:ext uri="{FF2B5EF4-FFF2-40B4-BE49-F238E27FC236}">
                <a16:creationId xmlns:a16="http://schemas.microsoft.com/office/drawing/2014/main" id="{8D402EFC-7335-893C-FCB8-8D68BAB882D1}"/>
              </a:ext>
            </a:extLst>
          </p:cNvPr>
          <p:cNvGrpSpPr/>
          <p:nvPr/>
        </p:nvGrpSpPr>
        <p:grpSpPr>
          <a:xfrm>
            <a:off x="1872699" y="2554816"/>
            <a:ext cx="5338698" cy="3454097"/>
            <a:chOff x="2618627" y="2249738"/>
            <a:chExt cx="5338698" cy="3454097"/>
          </a:xfrm>
        </p:grpSpPr>
        <p:sp>
          <p:nvSpPr>
            <p:cNvPr id="8" name="Content Placeholder 4">
              <a:extLst>
                <a:ext uri="{FF2B5EF4-FFF2-40B4-BE49-F238E27FC236}">
                  <a16:creationId xmlns:a16="http://schemas.microsoft.com/office/drawing/2014/main" id="{1A6E24EB-CF4A-5DDB-6A5E-4BF8CB4E2D5C}"/>
                </a:ext>
                <a:ext uri="{C183D7F6-B498-43B3-948B-1728B52AA6E4}">
                  <adec:decorative xmlns:adec="http://schemas.microsoft.com/office/drawing/2017/decorative" val="1"/>
                </a:ext>
              </a:extLst>
            </p:cNvPr>
            <p:cNvSpPr txBox="1">
              <a:spLocks/>
            </p:cNvSpPr>
            <p:nvPr/>
          </p:nvSpPr>
          <p:spPr>
            <a:xfrm>
              <a:off x="3812318" y="2249738"/>
              <a:ext cx="4084890" cy="444711"/>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Highest 35 years of</a:t>
              </a:r>
              <a:r>
                <a:rPr lang="en-US" sz="1800" dirty="0">
                  <a:solidFill>
                    <a:schemeClr val="tx2"/>
                  </a:solidFill>
                  <a:ea typeface="Calibri" panose="020F0502020204030204" pitchFamily="34" charset="0"/>
                </a:rPr>
                <a:t> </a:t>
              </a:r>
              <a: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adjusted earnings</a:t>
              </a:r>
            </a:p>
          </p:txBody>
        </p:sp>
        <p:sp>
          <p:nvSpPr>
            <p:cNvPr id="9" name="Content Placeholder 4">
              <a:extLst>
                <a:ext uri="{FF2B5EF4-FFF2-40B4-BE49-F238E27FC236}">
                  <a16:creationId xmlns:a16="http://schemas.microsoft.com/office/drawing/2014/main" id="{6EB868B5-5D85-DA0E-C207-3A9012723E81}"/>
                </a:ext>
                <a:ext uri="{C183D7F6-B498-43B3-948B-1728B52AA6E4}">
                  <adec:decorative xmlns:adec="http://schemas.microsoft.com/office/drawing/2017/decorative" val="1"/>
                </a:ext>
              </a:extLst>
            </p:cNvPr>
            <p:cNvSpPr txBox="1">
              <a:spLocks/>
            </p:cNvSpPr>
            <p:nvPr/>
          </p:nvSpPr>
          <p:spPr>
            <a:xfrm rot="16200000">
              <a:off x="1454392" y="3515936"/>
              <a:ext cx="2773181" cy="444711"/>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Wages earned</a:t>
              </a:r>
            </a:p>
          </p:txBody>
        </p:sp>
        <p:sp>
          <p:nvSpPr>
            <p:cNvPr id="10" name="Content Placeholder 4">
              <a:extLst>
                <a:ext uri="{FF2B5EF4-FFF2-40B4-BE49-F238E27FC236}">
                  <a16:creationId xmlns:a16="http://schemas.microsoft.com/office/drawing/2014/main" id="{12C8965E-9A9E-973F-DA3F-C5A20C8A8C1F}"/>
                </a:ext>
                <a:ext uri="{C183D7F6-B498-43B3-948B-1728B52AA6E4}">
                  <adec:decorative xmlns:adec="http://schemas.microsoft.com/office/drawing/2017/decorative" val="1"/>
                </a:ext>
              </a:extLst>
            </p:cNvPr>
            <p:cNvSpPr txBox="1">
              <a:spLocks/>
            </p:cNvSpPr>
            <p:nvPr/>
          </p:nvSpPr>
          <p:spPr>
            <a:xfrm>
              <a:off x="3007180"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20</a:t>
              </a:r>
            </a:p>
          </p:txBody>
        </p:sp>
        <p:sp>
          <p:nvSpPr>
            <p:cNvPr id="11" name="Content Placeholder 4">
              <a:extLst>
                <a:ext uri="{FF2B5EF4-FFF2-40B4-BE49-F238E27FC236}">
                  <a16:creationId xmlns:a16="http://schemas.microsoft.com/office/drawing/2014/main" id="{382D48D5-62F2-C810-3476-4EDCC38D25BD}"/>
                </a:ext>
                <a:ext uri="{C183D7F6-B498-43B3-948B-1728B52AA6E4}">
                  <adec:decorative xmlns:adec="http://schemas.microsoft.com/office/drawing/2017/decorative" val="1"/>
                </a:ext>
              </a:extLst>
            </p:cNvPr>
            <p:cNvSpPr txBox="1">
              <a:spLocks/>
            </p:cNvSpPr>
            <p:nvPr/>
          </p:nvSpPr>
          <p:spPr>
            <a:xfrm>
              <a:off x="3500161"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25</a:t>
              </a:r>
            </a:p>
          </p:txBody>
        </p:sp>
        <p:sp>
          <p:nvSpPr>
            <p:cNvPr id="12" name="Content Placeholder 4">
              <a:extLst>
                <a:ext uri="{FF2B5EF4-FFF2-40B4-BE49-F238E27FC236}">
                  <a16:creationId xmlns:a16="http://schemas.microsoft.com/office/drawing/2014/main" id="{3104DA97-8FC7-4A9E-0495-C5416362203F}"/>
                </a:ext>
                <a:ext uri="{C183D7F6-B498-43B3-948B-1728B52AA6E4}">
                  <adec:decorative xmlns:adec="http://schemas.microsoft.com/office/drawing/2017/decorative" val="1"/>
                </a:ext>
              </a:extLst>
            </p:cNvPr>
            <p:cNvSpPr txBox="1">
              <a:spLocks/>
            </p:cNvSpPr>
            <p:nvPr/>
          </p:nvSpPr>
          <p:spPr>
            <a:xfrm>
              <a:off x="4009045"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30</a:t>
              </a:r>
            </a:p>
          </p:txBody>
        </p:sp>
        <p:sp>
          <p:nvSpPr>
            <p:cNvPr id="13" name="Content Placeholder 4">
              <a:extLst>
                <a:ext uri="{FF2B5EF4-FFF2-40B4-BE49-F238E27FC236}">
                  <a16:creationId xmlns:a16="http://schemas.microsoft.com/office/drawing/2014/main" id="{5105FEA6-D944-8594-B9D1-7C950771C4FE}"/>
                </a:ext>
                <a:ext uri="{C183D7F6-B498-43B3-948B-1728B52AA6E4}">
                  <adec:decorative xmlns:adec="http://schemas.microsoft.com/office/drawing/2017/decorative" val="1"/>
                </a:ext>
              </a:extLst>
            </p:cNvPr>
            <p:cNvSpPr txBox="1">
              <a:spLocks/>
            </p:cNvSpPr>
            <p:nvPr/>
          </p:nvSpPr>
          <p:spPr>
            <a:xfrm>
              <a:off x="4494074"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35</a:t>
              </a:r>
            </a:p>
          </p:txBody>
        </p:sp>
        <p:sp>
          <p:nvSpPr>
            <p:cNvPr id="14" name="Content Placeholder 4">
              <a:extLst>
                <a:ext uri="{FF2B5EF4-FFF2-40B4-BE49-F238E27FC236}">
                  <a16:creationId xmlns:a16="http://schemas.microsoft.com/office/drawing/2014/main" id="{9B9D149C-F960-1FD1-08EA-51C953737E8D}"/>
                </a:ext>
                <a:ext uri="{C183D7F6-B498-43B3-948B-1728B52AA6E4}">
                  <adec:decorative xmlns:adec="http://schemas.microsoft.com/office/drawing/2017/decorative" val="1"/>
                </a:ext>
              </a:extLst>
            </p:cNvPr>
            <p:cNvSpPr txBox="1">
              <a:spLocks/>
            </p:cNvSpPr>
            <p:nvPr/>
          </p:nvSpPr>
          <p:spPr>
            <a:xfrm>
              <a:off x="4987055"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40</a:t>
              </a:r>
            </a:p>
          </p:txBody>
        </p:sp>
        <p:sp>
          <p:nvSpPr>
            <p:cNvPr id="15" name="Content Placeholder 4">
              <a:extLst>
                <a:ext uri="{FF2B5EF4-FFF2-40B4-BE49-F238E27FC236}">
                  <a16:creationId xmlns:a16="http://schemas.microsoft.com/office/drawing/2014/main" id="{1636D49B-F7EC-79E6-009A-2187809DABA7}"/>
                </a:ext>
                <a:ext uri="{C183D7F6-B498-43B3-948B-1728B52AA6E4}">
                  <adec:decorative xmlns:adec="http://schemas.microsoft.com/office/drawing/2017/decorative" val="1"/>
                </a:ext>
              </a:extLst>
            </p:cNvPr>
            <p:cNvSpPr txBox="1">
              <a:spLocks/>
            </p:cNvSpPr>
            <p:nvPr/>
          </p:nvSpPr>
          <p:spPr>
            <a:xfrm>
              <a:off x="5495939"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45</a:t>
              </a:r>
            </a:p>
          </p:txBody>
        </p:sp>
        <p:sp>
          <p:nvSpPr>
            <p:cNvPr id="16" name="Content Placeholder 4">
              <a:extLst>
                <a:ext uri="{FF2B5EF4-FFF2-40B4-BE49-F238E27FC236}">
                  <a16:creationId xmlns:a16="http://schemas.microsoft.com/office/drawing/2014/main" id="{C4D44A3B-F648-84E4-BF80-106FCBAB41E9}"/>
                </a:ext>
                <a:ext uri="{C183D7F6-B498-43B3-948B-1728B52AA6E4}">
                  <adec:decorative xmlns:adec="http://schemas.microsoft.com/office/drawing/2017/decorative" val="1"/>
                </a:ext>
              </a:extLst>
            </p:cNvPr>
            <p:cNvSpPr txBox="1">
              <a:spLocks/>
            </p:cNvSpPr>
            <p:nvPr/>
          </p:nvSpPr>
          <p:spPr>
            <a:xfrm>
              <a:off x="6004822"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50</a:t>
              </a:r>
            </a:p>
          </p:txBody>
        </p:sp>
        <p:sp>
          <p:nvSpPr>
            <p:cNvPr id="17" name="Content Placeholder 4">
              <a:extLst>
                <a:ext uri="{FF2B5EF4-FFF2-40B4-BE49-F238E27FC236}">
                  <a16:creationId xmlns:a16="http://schemas.microsoft.com/office/drawing/2014/main" id="{0705FB54-FB70-48DB-BF88-FD87299B365B}"/>
                </a:ext>
                <a:ext uri="{C183D7F6-B498-43B3-948B-1728B52AA6E4}">
                  <adec:decorative xmlns:adec="http://schemas.microsoft.com/office/drawing/2017/decorative" val="1"/>
                </a:ext>
              </a:extLst>
            </p:cNvPr>
            <p:cNvSpPr txBox="1">
              <a:spLocks/>
            </p:cNvSpPr>
            <p:nvPr/>
          </p:nvSpPr>
          <p:spPr>
            <a:xfrm>
              <a:off x="6497803"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55</a:t>
              </a:r>
            </a:p>
          </p:txBody>
        </p:sp>
        <p:sp>
          <p:nvSpPr>
            <p:cNvPr id="18" name="Content Placeholder 4">
              <a:extLst>
                <a:ext uri="{FF2B5EF4-FFF2-40B4-BE49-F238E27FC236}">
                  <a16:creationId xmlns:a16="http://schemas.microsoft.com/office/drawing/2014/main" id="{2CEE3999-8A14-08F7-3DDB-87B7235B2784}"/>
                </a:ext>
                <a:ext uri="{C183D7F6-B498-43B3-948B-1728B52AA6E4}">
                  <adec:decorative xmlns:adec="http://schemas.microsoft.com/office/drawing/2017/decorative" val="1"/>
                </a:ext>
              </a:extLst>
            </p:cNvPr>
            <p:cNvSpPr txBox="1">
              <a:spLocks/>
            </p:cNvSpPr>
            <p:nvPr/>
          </p:nvSpPr>
          <p:spPr>
            <a:xfrm>
              <a:off x="7006687"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60</a:t>
              </a:r>
            </a:p>
          </p:txBody>
        </p:sp>
        <p:sp>
          <p:nvSpPr>
            <p:cNvPr id="19" name="Content Placeholder 4">
              <a:extLst>
                <a:ext uri="{FF2B5EF4-FFF2-40B4-BE49-F238E27FC236}">
                  <a16:creationId xmlns:a16="http://schemas.microsoft.com/office/drawing/2014/main" id="{86F740BF-FF57-2B3A-DEAE-41244FA81E03}"/>
                </a:ext>
                <a:ext uri="{C183D7F6-B498-43B3-948B-1728B52AA6E4}">
                  <adec:decorative xmlns:adec="http://schemas.microsoft.com/office/drawing/2017/decorative" val="1"/>
                </a:ext>
              </a:extLst>
            </p:cNvPr>
            <p:cNvSpPr txBox="1">
              <a:spLocks/>
            </p:cNvSpPr>
            <p:nvPr/>
          </p:nvSpPr>
          <p:spPr>
            <a:xfrm>
              <a:off x="7507619"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41A4D"/>
                  </a:solidFill>
                  <a:effectLst/>
                  <a:uLnTx/>
                  <a:uFillTx/>
                  <a:latin typeface="Arial" panose="020B0604020202020204" pitchFamily="34" charset="0"/>
                  <a:ea typeface="Calibri" panose="020F0502020204030204" pitchFamily="34" charset="0"/>
                  <a:cs typeface="Arial" panose="020B0604020202020204" pitchFamily="34" charset="0"/>
                </a:rPr>
                <a:t>65</a:t>
              </a:r>
            </a:p>
          </p:txBody>
        </p:sp>
        <p:cxnSp>
          <p:nvCxnSpPr>
            <p:cNvPr id="20" name="Straight Connector 19">
              <a:extLst>
                <a:ext uri="{FF2B5EF4-FFF2-40B4-BE49-F238E27FC236}">
                  <a16:creationId xmlns:a16="http://schemas.microsoft.com/office/drawing/2014/main" id="{20408DFE-33A5-0AE1-E38F-59EC0D5C8D88}"/>
                </a:ext>
                <a:ext uri="{C183D7F6-B498-43B3-948B-1728B52AA6E4}">
                  <adec:decorative xmlns:adec="http://schemas.microsoft.com/office/drawing/2017/decorative" val="1"/>
                </a:ext>
              </a:extLst>
            </p:cNvPr>
            <p:cNvCxnSpPr/>
            <p:nvPr/>
          </p:nvCxnSpPr>
          <p:spPr>
            <a:xfrm flipV="1">
              <a:off x="3063338" y="3560859"/>
              <a:ext cx="1053244" cy="1383527"/>
            </a:xfrm>
            <a:prstGeom prst="line">
              <a:avLst/>
            </a:prstGeom>
            <a:ln w="50800">
              <a:solidFill>
                <a:srgbClr val="D0D3D4"/>
              </a:solidFill>
              <a:prstDash val="sysDash"/>
            </a:ln>
          </p:spPr>
          <p:style>
            <a:lnRef idx="1">
              <a:schemeClr val="accent1"/>
            </a:lnRef>
            <a:fillRef idx="0">
              <a:schemeClr val="accent1"/>
            </a:fillRef>
            <a:effectRef idx="0">
              <a:schemeClr val="accent1"/>
            </a:effectRef>
            <a:fontRef idx="minor">
              <a:schemeClr val="tx1"/>
            </a:fontRef>
          </p:style>
        </p:cxnSp>
        <p:sp>
          <p:nvSpPr>
            <p:cNvPr id="21" name="Freeform 20">
              <a:extLst>
                <a:ext uri="{FF2B5EF4-FFF2-40B4-BE49-F238E27FC236}">
                  <a16:creationId xmlns:a16="http://schemas.microsoft.com/office/drawing/2014/main" id="{3C10CE5F-6AC3-DF9D-A94C-62FE859C78D9}"/>
                </a:ext>
                <a:ext uri="{C183D7F6-B498-43B3-948B-1728B52AA6E4}">
                  <adec:decorative xmlns:adec="http://schemas.microsoft.com/office/drawing/2017/decorative" val="1"/>
                </a:ext>
              </a:extLst>
            </p:cNvPr>
            <p:cNvSpPr/>
            <p:nvPr/>
          </p:nvSpPr>
          <p:spPr>
            <a:xfrm>
              <a:off x="4116582" y="3194106"/>
              <a:ext cx="3476362" cy="359315"/>
            </a:xfrm>
            <a:custGeom>
              <a:avLst/>
              <a:gdLst>
                <a:gd name="connsiteX0" fmla="*/ 0 w 3476362"/>
                <a:gd name="connsiteY0" fmla="*/ 358802 h 359315"/>
                <a:gd name="connsiteX1" fmla="*/ 95416 w 3476362"/>
                <a:gd name="connsiteY1" fmla="*/ 319045 h 359315"/>
                <a:gd name="connsiteX2" fmla="*/ 190831 w 3476362"/>
                <a:gd name="connsiteY2" fmla="*/ 303143 h 359315"/>
                <a:gd name="connsiteX3" fmla="*/ 381663 w 3476362"/>
                <a:gd name="connsiteY3" fmla="*/ 326997 h 359315"/>
                <a:gd name="connsiteX4" fmla="*/ 540689 w 3476362"/>
                <a:gd name="connsiteY4" fmla="*/ 358802 h 359315"/>
                <a:gd name="connsiteX5" fmla="*/ 699715 w 3476362"/>
                <a:gd name="connsiteY5" fmla="*/ 342899 h 359315"/>
                <a:gd name="connsiteX6" fmla="*/ 834887 w 3476362"/>
                <a:gd name="connsiteY6" fmla="*/ 295191 h 359315"/>
                <a:gd name="connsiteX7" fmla="*/ 970059 w 3476362"/>
                <a:gd name="connsiteY7" fmla="*/ 255435 h 359315"/>
                <a:gd name="connsiteX8" fmla="*/ 1137037 w 3476362"/>
                <a:gd name="connsiteY8" fmla="*/ 239532 h 359315"/>
                <a:gd name="connsiteX9" fmla="*/ 1256306 w 3476362"/>
                <a:gd name="connsiteY9" fmla="*/ 207727 h 359315"/>
                <a:gd name="connsiteX10" fmla="*/ 1383527 w 3476362"/>
                <a:gd name="connsiteY10" fmla="*/ 128214 h 359315"/>
                <a:gd name="connsiteX11" fmla="*/ 1510748 w 3476362"/>
                <a:gd name="connsiteY11" fmla="*/ 96409 h 359315"/>
                <a:gd name="connsiteX12" fmla="*/ 1622066 w 3476362"/>
                <a:gd name="connsiteY12" fmla="*/ 80506 h 359315"/>
                <a:gd name="connsiteX13" fmla="*/ 1789044 w 3476362"/>
                <a:gd name="connsiteY13" fmla="*/ 16896 h 359315"/>
                <a:gd name="connsiteX14" fmla="*/ 2003729 w 3476362"/>
                <a:gd name="connsiteY14" fmla="*/ 32798 h 359315"/>
                <a:gd name="connsiteX15" fmla="*/ 2210463 w 3476362"/>
                <a:gd name="connsiteY15" fmla="*/ 104360 h 359315"/>
                <a:gd name="connsiteX16" fmla="*/ 2361538 w 3476362"/>
                <a:gd name="connsiteY16" fmla="*/ 136165 h 359315"/>
                <a:gd name="connsiteX17" fmla="*/ 2504661 w 3476362"/>
                <a:gd name="connsiteY17" fmla="*/ 104360 h 359315"/>
                <a:gd name="connsiteX18" fmla="*/ 2687541 w 3476362"/>
                <a:gd name="connsiteY18" fmla="*/ 40750 h 359315"/>
                <a:gd name="connsiteX19" fmla="*/ 2830664 w 3476362"/>
                <a:gd name="connsiteY19" fmla="*/ 8944 h 359315"/>
                <a:gd name="connsiteX20" fmla="*/ 3069204 w 3476362"/>
                <a:gd name="connsiteY20" fmla="*/ 16896 h 359315"/>
                <a:gd name="connsiteX21" fmla="*/ 3299791 w 3476362"/>
                <a:gd name="connsiteY21" fmla="*/ 8944 h 359315"/>
                <a:gd name="connsiteX22" fmla="*/ 3466769 w 3476362"/>
                <a:gd name="connsiteY22" fmla="*/ 993 h 359315"/>
                <a:gd name="connsiteX23" fmla="*/ 3458818 w 3476362"/>
                <a:gd name="connsiteY23" fmla="*/ 993 h 3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362" h="359315">
                  <a:moveTo>
                    <a:pt x="0" y="358802"/>
                  </a:moveTo>
                  <a:cubicBezTo>
                    <a:pt x="31805" y="343561"/>
                    <a:pt x="63611" y="328321"/>
                    <a:pt x="95416" y="319045"/>
                  </a:cubicBezTo>
                  <a:cubicBezTo>
                    <a:pt x="127221" y="309768"/>
                    <a:pt x="143123" y="301818"/>
                    <a:pt x="190831" y="303143"/>
                  </a:cubicBezTo>
                  <a:cubicBezTo>
                    <a:pt x="238539" y="304468"/>
                    <a:pt x="323353" y="317721"/>
                    <a:pt x="381663" y="326997"/>
                  </a:cubicBezTo>
                  <a:cubicBezTo>
                    <a:pt x="439973" y="336273"/>
                    <a:pt x="487680" y="356152"/>
                    <a:pt x="540689" y="358802"/>
                  </a:cubicBezTo>
                  <a:cubicBezTo>
                    <a:pt x="593698" y="361452"/>
                    <a:pt x="650682" y="353501"/>
                    <a:pt x="699715" y="342899"/>
                  </a:cubicBezTo>
                  <a:cubicBezTo>
                    <a:pt x="748748" y="332297"/>
                    <a:pt x="789830" y="309768"/>
                    <a:pt x="834887" y="295191"/>
                  </a:cubicBezTo>
                  <a:cubicBezTo>
                    <a:pt x="879944" y="280614"/>
                    <a:pt x="919701" y="264712"/>
                    <a:pt x="970059" y="255435"/>
                  </a:cubicBezTo>
                  <a:cubicBezTo>
                    <a:pt x="1020417" y="246158"/>
                    <a:pt x="1089329" y="247483"/>
                    <a:pt x="1137037" y="239532"/>
                  </a:cubicBezTo>
                  <a:cubicBezTo>
                    <a:pt x="1184745" y="231581"/>
                    <a:pt x="1215224" y="226280"/>
                    <a:pt x="1256306" y="207727"/>
                  </a:cubicBezTo>
                  <a:cubicBezTo>
                    <a:pt x="1297388" y="189174"/>
                    <a:pt x="1341120" y="146767"/>
                    <a:pt x="1383527" y="128214"/>
                  </a:cubicBezTo>
                  <a:cubicBezTo>
                    <a:pt x="1425934" y="109661"/>
                    <a:pt x="1470992" y="104360"/>
                    <a:pt x="1510748" y="96409"/>
                  </a:cubicBezTo>
                  <a:cubicBezTo>
                    <a:pt x="1550504" y="88458"/>
                    <a:pt x="1575683" y="93758"/>
                    <a:pt x="1622066" y="80506"/>
                  </a:cubicBezTo>
                  <a:cubicBezTo>
                    <a:pt x="1668449" y="67254"/>
                    <a:pt x="1725434" y="24847"/>
                    <a:pt x="1789044" y="16896"/>
                  </a:cubicBezTo>
                  <a:cubicBezTo>
                    <a:pt x="1852654" y="8945"/>
                    <a:pt x="1933493" y="18221"/>
                    <a:pt x="2003729" y="32798"/>
                  </a:cubicBezTo>
                  <a:cubicBezTo>
                    <a:pt x="2073965" y="47375"/>
                    <a:pt x="2150828" y="87132"/>
                    <a:pt x="2210463" y="104360"/>
                  </a:cubicBezTo>
                  <a:cubicBezTo>
                    <a:pt x="2270098" y="121588"/>
                    <a:pt x="2312505" y="136165"/>
                    <a:pt x="2361538" y="136165"/>
                  </a:cubicBezTo>
                  <a:cubicBezTo>
                    <a:pt x="2410571" y="136165"/>
                    <a:pt x="2450327" y="120262"/>
                    <a:pt x="2504661" y="104360"/>
                  </a:cubicBezTo>
                  <a:cubicBezTo>
                    <a:pt x="2558995" y="88458"/>
                    <a:pt x="2633207" y="56653"/>
                    <a:pt x="2687541" y="40750"/>
                  </a:cubicBezTo>
                  <a:cubicBezTo>
                    <a:pt x="2741875" y="24847"/>
                    <a:pt x="2767054" y="12920"/>
                    <a:pt x="2830664" y="8944"/>
                  </a:cubicBezTo>
                  <a:cubicBezTo>
                    <a:pt x="2894274" y="4968"/>
                    <a:pt x="2991016" y="16896"/>
                    <a:pt x="3069204" y="16896"/>
                  </a:cubicBezTo>
                  <a:cubicBezTo>
                    <a:pt x="3147392" y="16896"/>
                    <a:pt x="3299791" y="8944"/>
                    <a:pt x="3299791" y="8944"/>
                  </a:cubicBezTo>
                  <a:lnTo>
                    <a:pt x="3466769" y="993"/>
                  </a:lnTo>
                  <a:cubicBezTo>
                    <a:pt x="3493273" y="-332"/>
                    <a:pt x="3456168" y="-332"/>
                    <a:pt x="3458818" y="993"/>
                  </a:cubicBezTo>
                </a:path>
              </a:pathLst>
            </a:custGeom>
            <a:noFill/>
            <a:ln w="50800">
              <a:solidFill>
                <a:srgbClr val="0047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E567D65-8635-8BBB-A379-EB2320D06847}"/>
                </a:ext>
                <a:ext uri="{C183D7F6-B498-43B3-948B-1728B52AA6E4}">
                  <adec:decorative xmlns:adec="http://schemas.microsoft.com/office/drawing/2017/decorative" val="1"/>
                </a:ext>
              </a:extLst>
            </p:cNvPr>
            <p:cNvCxnSpPr/>
            <p:nvPr/>
          </p:nvCxnSpPr>
          <p:spPr>
            <a:xfrm>
              <a:off x="3063338" y="2351701"/>
              <a:ext cx="0" cy="290742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583DA0-64A8-D58F-F9A4-EE603E4BF9AC}"/>
                </a:ext>
                <a:ext uri="{C183D7F6-B498-43B3-948B-1728B52AA6E4}">
                  <adec:decorative xmlns:adec="http://schemas.microsoft.com/office/drawing/2017/decorative" val="1"/>
                </a:ext>
              </a:extLst>
            </p:cNvPr>
            <p:cNvCxnSpPr/>
            <p:nvPr/>
          </p:nvCxnSpPr>
          <p:spPr>
            <a:xfrm>
              <a:off x="3063338" y="5259124"/>
              <a:ext cx="466913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9BF1AB-C260-F17C-FA24-BE0FC0F0B67E}"/>
                </a:ext>
                <a:ext uri="{C183D7F6-B498-43B3-948B-1728B52AA6E4}">
                  <adec:decorative xmlns:adec="http://schemas.microsoft.com/office/drawing/2017/decorative" val="1"/>
                </a:ext>
              </a:extLst>
            </p:cNvPr>
            <p:cNvCxnSpPr/>
            <p:nvPr/>
          </p:nvCxnSpPr>
          <p:spPr>
            <a:xfrm flipV="1">
              <a:off x="4116582" y="2781631"/>
              <a:ext cx="0" cy="270345"/>
            </a:xfrm>
            <a:prstGeom prst="line">
              <a:avLst/>
            </a:prstGeom>
            <a:ln w="25400">
              <a:solidFill>
                <a:srgbClr val="0047B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1BC7A5-E755-03C9-B5C2-7978540A1284}"/>
                </a:ext>
                <a:ext uri="{C183D7F6-B498-43B3-948B-1728B52AA6E4}">
                  <adec:decorative xmlns:adec="http://schemas.microsoft.com/office/drawing/2017/decorative" val="1"/>
                </a:ext>
              </a:extLst>
            </p:cNvPr>
            <p:cNvCxnSpPr/>
            <p:nvPr/>
          </p:nvCxnSpPr>
          <p:spPr>
            <a:xfrm>
              <a:off x="4116582" y="2781631"/>
              <a:ext cx="3476362" cy="0"/>
            </a:xfrm>
            <a:prstGeom prst="line">
              <a:avLst/>
            </a:prstGeom>
            <a:ln w="25400">
              <a:solidFill>
                <a:srgbClr val="0047B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05F173-9750-4D33-002D-2FFD4CF4F0B1}"/>
                </a:ext>
                <a:ext uri="{C183D7F6-B498-43B3-948B-1728B52AA6E4}">
                  <adec:decorative xmlns:adec="http://schemas.microsoft.com/office/drawing/2017/decorative" val="1"/>
                </a:ext>
              </a:extLst>
            </p:cNvPr>
            <p:cNvCxnSpPr/>
            <p:nvPr/>
          </p:nvCxnSpPr>
          <p:spPr>
            <a:xfrm>
              <a:off x="7592944" y="2781631"/>
              <a:ext cx="0" cy="270345"/>
            </a:xfrm>
            <a:prstGeom prst="line">
              <a:avLst/>
            </a:prstGeom>
            <a:ln w="25400">
              <a:solidFill>
                <a:srgbClr val="0047BB"/>
              </a:solidFill>
            </a:ln>
          </p:spPr>
          <p:style>
            <a:lnRef idx="1">
              <a:schemeClr val="accent1"/>
            </a:lnRef>
            <a:fillRef idx="0">
              <a:schemeClr val="accent1"/>
            </a:fillRef>
            <a:effectRef idx="0">
              <a:schemeClr val="accent1"/>
            </a:effectRef>
            <a:fontRef idx="minor">
              <a:schemeClr val="tx1"/>
            </a:fontRef>
          </p:style>
        </p:cxnSp>
      </p:grpSp>
      <p:sp>
        <p:nvSpPr>
          <p:cNvPr id="27" name="Rectangle: Rounded Corners 19">
            <a:extLst>
              <a:ext uri="{FF2B5EF4-FFF2-40B4-BE49-F238E27FC236}">
                <a16:creationId xmlns:a16="http://schemas.microsoft.com/office/drawing/2014/main" id="{9B669A98-EAA9-F52D-7548-94AAC2F77FAB}"/>
              </a:ext>
            </a:extLst>
          </p:cNvPr>
          <p:cNvSpPr/>
          <p:nvPr/>
        </p:nvSpPr>
        <p:spPr>
          <a:xfrm>
            <a:off x="7900259" y="3602111"/>
            <a:ext cx="3476362" cy="123143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PIA = Monthly benefit amount at full retirement age</a:t>
            </a:r>
          </a:p>
        </p:txBody>
      </p:sp>
    </p:spTree>
    <p:extLst>
      <p:ext uri="{BB962C8B-B14F-4D97-AF65-F5344CB8AC3E}">
        <p14:creationId xmlns:p14="http://schemas.microsoft.com/office/powerpoint/2010/main" val="387305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444C93A-C95A-FF96-F0D5-C27AA6BC84D4}"/>
              </a:ext>
            </a:extLst>
          </p:cNvPr>
          <p:cNvSpPr/>
          <p:nvPr/>
        </p:nvSpPr>
        <p:spPr>
          <a:xfrm>
            <a:off x="5532161" y="2425451"/>
            <a:ext cx="6142768" cy="377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848373"/>
            <a:ext cx="9199178" cy="1346794"/>
          </a:xfrm>
        </p:spPr>
        <p:txBody>
          <a:bodyPr>
            <a:normAutofit fontScale="90000"/>
          </a:bodyPr>
          <a:lstStyle/>
          <a:p>
            <a:r>
              <a:rPr lang="en-US" sz="4800" dirty="0"/>
              <a:t>Early and delayed filing </a:t>
            </a:r>
            <a:br>
              <a:rPr lang="en-US" sz="4800" dirty="0"/>
            </a:br>
            <a:r>
              <a:rPr lang="en-US" sz="4800" dirty="0"/>
              <a:t>will affect monthly benefit</a:t>
            </a:r>
          </a:p>
        </p:txBody>
      </p:sp>
      <p:sp>
        <p:nvSpPr>
          <p:cNvPr id="3" name="Content Placeholder 2">
            <a:extLst>
              <a:ext uri="{FF2B5EF4-FFF2-40B4-BE49-F238E27FC236}">
                <a16:creationId xmlns:a16="http://schemas.microsoft.com/office/drawing/2014/main" id="{3864FB55-FE31-11A1-411A-B8AD2D105388}"/>
              </a:ext>
            </a:extLst>
          </p:cNvPr>
          <p:cNvSpPr>
            <a:spLocks noGrp="1"/>
          </p:cNvSpPr>
          <p:nvPr>
            <p:ph idx="1"/>
          </p:nvPr>
        </p:nvSpPr>
        <p:spPr>
          <a:xfrm>
            <a:off x="1492451" y="2468346"/>
            <a:ext cx="3538037" cy="3770787"/>
          </a:xfrm>
        </p:spPr>
        <p:txBody>
          <a:bodyPr>
            <a:normAutofit/>
          </a:bodyPr>
          <a:lstStyle/>
          <a:p>
            <a:r>
              <a:rPr lang="en-US" dirty="0"/>
              <a:t>This example assumes </a:t>
            </a:r>
            <a:br>
              <a:rPr lang="en-US" dirty="0"/>
            </a:br>
            <a:r>
              <a:rPr lang="en-US" dirty="0"/>
              <a:t>a benefit of </a:t>
            </a:r>
            <a:r>
              <a:rPr lang="en-US" b="1" dirty="0"/>
              <a:t>$1,000 </a:t>
            </a:r>
            <a:r>
              <a:rPr lang="en-US" dirty="0"/>
              <a:t>at an </a:t>
            </a:r>
            <a:br>
              <a:rPr lang="en-US" dirty="0"/>
            </a:br>
            <a:r>
              <a:rPr lang="en-US" dirty="0"/>
              <a:t>FRA of 67 </a:t>
            </a:r>
          </a:p>
          <a:p>
            <a:r>
              <a:rPr lang="en-US" dirty="0"/>
              <a:t>Filing at age 62 results in the reduction of benefits by 30% compared to filing at FRA, reducing it to </a:t>
            </a:r>
            <a:r>
              <a:rPr lang="en-US" b="1" dirty="0"/>
              <a:t>$700</a:t>
            </a:r>
            <a:endParaRPr lang="en-US" dirty="0"/>
          </a:p>
          <a:p>
            <a:r>
              <a:rPr lang="en-US" dirty="0"/>
              <a:t>Filing at age 70 can increase the monthly benefit 24% over filing at FRA, increasing it to </a:t>
            </a:r>
            <a:r>
              <a:rPr lang="en-US" b="1" dirty="0"/>
              <a:t>$1,240</a:t>
            </a:r>
            <a:endParaRPr lang="en-US" dirty="0"/>
          </a:p>
        </p:txBody>
      </p:sp>
      <p:sp>
        <p:nvSpPr>
          <p:cNvPr id="4" name="Rectangle 3">
            <a:extLst>
              <a:ext uri="{FF2B5EF4-FFF2-40B4-BE49-F238E27FC236}">
                <a16:creationId xmlns:a16="http://schemas.microsoft.com/office/drawing/2014/main" id="{63DCF250-8992-A0F3-AA6C-2E7360986DA1}"/>
              </a:ext>
              <a:ext uri="{C183D7F6-B498-43B3-948B-1728B52AA6E4}">
                <adec:decorative xmlns:adec="http://schemas.microsoft.com/office/drawing/2017/decorative" val="1"/>
              </a:ext>
            </a:extLst>
          </p:cNvPr>
          <p:cNvSpPr/>
          <p:nvPr/>
        </p:nvSpPr>
        <p:spPr>
          <a:xfrm>
            <a:off x="6159671" y="3902976"/>
            <a:ext cx="502920" cy="13608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363114A-E05A-E88D-A293-A375965BFE37}"/>
              </a:ext>
              <a:ext uri="{C183D7F6-B498-43B3-948B-1728B52AA6E4}">
                <adec:decorative xmlns:adec="http://schemas.microsoft.com/office/drawing/2017/decorative" val="1"/>
              </a:ext>
            </a:extLst>
          </p:cNvPr>
          <p:cNvSpPr/>
          <p:nvPr/>
        </p:nvSpPr>
        <p:spPr>
          <a:xfrm>
            <a:off x="6750483" y="3766246"/>
            <a:ext cx="502920" cy="149691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5FD492-708B-1351-A8E2-4581B77461CF}"/>
              </a:ext>
              <a:ext uri="{C183D7F6-B498-43B3-948B-1728B52AA6E4}">
                <adec:decorative xmlns:adec="http://schemas.microsoft.com/office/drawing/2017/decorative" val="1"/>
              </a:ext>
            </a:extLst>
          </p:cNvPr>
          <p:cNvSpPr/>
          <p:nvPr/>
        </p:nvSpPr>
        <p:spPr>
          <a:xfrm>
            <a:off x="7327644" y="3664831"/>
            <a:ext cx="502920" cy="15989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B074955-5676-3A36-55F4-52579718C21A}"/>
              </a:ext>
              <a:ext uri="{C183D7F6-B498-43B3-948B-1728B52AA6E4}">
                <adec:decorative xmlns:adec="http://schemas.microsoft.com/office/drawing/2017/decorative" val="1"/>
              </a:ext>
            </a:extLst>
          </p:cNvPr>
          <p:cNvSpPr/>
          <p:nvPr/>
        </p:nvSpPr>
        <p:spPr>
          <a:xfrm>
            <a:off x="7911910" y="3608129"/>
            <a:ext cx="502920" cy="16556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E552B47-43F7-7CDB-339C-DDC0B6E5FCDA}"/>
              </a:ext>
              <a:ext uri="{C183D7F6-B498-43B3-948B-1728B52AA6E4}">
                <adec:decorative xmlns:adec="http://schemas.microsoft.com/office/drawing/2017/decorative" val="1"/>
              </a:ext>
            </a:extLst>
          </p:cNvPr>
          <p:cNvSpPr/>
          <p:nvPr/>
        </p:nvSpPr>
        <p:spPr>
          <a:xfrm>
            <a:off x="9086429" y="3358645"/>
            <a:ext cx="502920" cy="190515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0" name="Rectangle 9">
            <a:extLst>
              <a:ext uri="{FF2B5EF4-FFF2-40B4-BE49-F238E27FC236}">
                <a16:creationId xmlns:a16="http://schemas.microsoft.com/office/drawing/2014/main" id="{95618BB2-D124-A185-35CF-70A189275F90}"/>
              </a:ext>
              <a:ext uri="{C183D7F6-B498-43B3-948B-1728B52AA6E4}">
                <adec:decorative xmlns:adec="http://schemas.microsoft.com/office/drawing/2017/decorative" val="1"/>
              </a:ext>
            </a:extLst>
          </p:cNvPr>
          <p:cNvSpPr/>
          <p:nvPr/>
        </p:nvSpPr>
        <p:spPr>
          <a:xfrm>
            <a:off x="9673182" y="3199882"/>
            <a:ext cx="502920" cy="206392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1" name="Rectangle 10">
            <a:extLst>
              <a:ext uri="{FF2B5EF4-FFF2-40B4-BE49-F238E27FC236}">
                <a16:creationId xmlns:a16="http://schemas.microsoft.com/office/drawing/2014/main" id="{7FA3EC45-C18C-9F16-A432-014DB88E548E}"/>
              </a:ext>
              <a:ext uri="{C183D7F6-B498-43B3-948B-1728B52AA6E4}">
                <adec:decorative xmlns:adec="http://schemas.microsoft.com/office/drawing/2017/decorative" val="1"/>
              </a:ext>
            </a:extLst>
          </p:cNvPr>
          <p:cNvSpPr/>
          <p:nvPr/>
        </p:nvSpPr>
        <p:spPr>
          <a:xfrm>
            <a:off x="10267173" y="3102537"/>
            <a:ext cx="502920" cy="216598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2" name="Rectangle 11">
            <a:extLst>
              <a:ext uri="{FF2B5EF4-FFF2-40B4-BE49-F238E27FC236}">
                <a16:creationId xmlns:a16="http://schemas.microsoft.com/office/drawing/2014/main" id="{0F1685B1-5BEB-518C-86C0-543445C9796E}"/>
              </a:ext>
              <a:ext uri="{C183D7F6-B498-43B3-948B-1728B52AA6E4}">
                <adec:decorative xmlns:adec="http://schemas.microsoft.com/office/drawing/2017/decorative" val="1"/>
              </a:ext>
            </a:extLst>
          </p:cNvPr>
          <p:cNvSpPr/>
          <p:nvPr/>
        </p:nvSpPr>
        <p:spPr>
          <a:xfrm>
            <a:off x="10850880" y="2955114"/>
            <a:ext cx="502920" cy="23134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3" name="Rectangle 12">
            <a:extLst>
              <a:ext uri="{FF2B5EF4-FFF2-40B4-BE49-F238E27FC236}">
                <a16:creationId xmlns:a16="http://schemas.microsoft.com/office/drawing/2014/main" id="{82BC3704-A08B-43DD-EF34-32E7B1DCB6A4}"/>
              </a:ext>
              <a:ext uri="{C183D7F6-B498-43B3-948B-1728B52AA6E4}">
                <adec:decorative xmlns:adec="http://schemas.microsoft.com/office/drawing/2017/decorative" val="1"/>
              </a:ext>
            </a:extLst>
          </p:cNvPr>
          <p:cNvSpPr/>
          <p:nvPr/>
        </p:nvSpPr>
        <p:spPr>
          <a:xfrm>
            <a:off x="8495617" y="3477733"/>
            <a:ext cx="502920" cy="17860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9A7C361-ADD6-1249-C6E7-24FA65D56458}"/>
              </a:ext>
              <a:ext uri="{C183D7F6-B498-43B3-948B-1728B52AA6E4}">
                <adec:decorative xmlns:adec="http://schemas.microsoft.com/office/drawing/2017/decorative" val="1"/>
              </a:ext>
            </a:extLst>
          </p:cNvPr>
          <p:cNvSpPr txBox="1"/>
          <p:nvPr/>
        </p:nvSpPr>
        <p:spPr>
          <a:xfrm rot="16200000">
            <a:off x="4391781" y="3860639"/>
            <a:ext cx="2844584" cy="369332"/>
          </a:xfrm>
          <a:prstGeom prst="rect">
            <a:avLst/>
          </a:prstGeom>
          <a:noFill/>
        </p:spPr>
        <p:txBody>
          <a:bodyPr wrap="square" rtlCol="0">
            <a:spAutoFit/>
          </a:bodyPr>
          <a:lstStyle/>
          <a:p>
            <a:pPr algn="ctr"/>
            <a:r>
              <a:rPr lang="en-US" b="1" dirty="0"/>
              <a:t>% of PIA received</a:t>
            </a:r>
          </a:p>
        </p:txBody>
      </p:sp>
      <p:sp>
        <p:nvSpPr>
          <p:cNvPr id="15" name="TextBox 14">
            <a:extLst>
              <a:ext uri="{FF2B5EF4-FFF2-40B4-BE49-F238E27FC236}">
                <a16:creationId xmlns:a16="http://schemas.microsoft.com/office/drawing/2014/main" id="{BEF2046F-CBBA-44B2-0AE8-8446850C123C}"/>
              </a:ext>
              <a:ext uri="{C183D7F6-B498-43B3-948B-1728B52AA6E4}">
                <adec:decorative xmlns:adec="http://schemas.microsoft.com/office/drawing/2017/decorative" val="1"/>
              </a:ext>
            </a:extLst>
          </p:cNvPr>
          <p:cNvSpPr txBox="1"/>
          <p:nvPr/>
        </p:nvSpPr>
        <p:spPr>
          <a:xfrm>
            <a:off x="6171536" y="5668047"/>
            <a:ext cx="5194129" cy="369332"/>
          </a:xfrm>
          <a:prstGeom prst="rect">
            <a:avLst/>
          </a:prstGeom>
          <a:noFill/>
        </p:spPr>
        <p:txBody>
          <a:bodyPr wrap="square" rtlCol="0">
            <a:spAutoFit/>
          </a:bodyPr>
          <a:lstStyle/>
          <a:p>
            <a:pPr algn="ctr"/>
            <a:r>
              <a:rPr lang="en-US" b="1" dirty="0"/>
              <a:t>Starting age of SS benefits</a:t>
            </a:r>
          </a:p>
        </p:txBody>
      </p:sp>
      <p:sp>
        <p:nvSpPr>
          <p:cNvPr id="16" name="TextBox 15">
            <a:extLst>
              <a:ext uri="{FF2B5EF4-FFF2-40B4-BE49-F238E27FC236}">
                <a16:creationId xmlns:a16="http://schemas.microsoft.com/office/drawing/2014/main" id="{1416A529-D7D9-643D-B104-FBFB4BD5CADD}"/>
              </a:ext>
              <a:ext uri="{C183D7F6-B498-43B3-948B-1728B52AA6E4}">
                <adec:decorative xmlns:adec="http://schemas.microsoft.com/office/drawing/2017/decorative" val="1"/>
              </a:ext>
            </a:extLst>
          </p:cNvPr>
          <p:cNvSpPr txBox="1"/>
          <p:nvPr/>
        </p:nvSpPr>
        <p:spPr>
          <a:xfrm>
            <a:off x="6174883" y="5334040"/>
            <a:ext cx="487708" cy="307777"/>
          </a:xfrm>
          <a:prstGeom prst="rect">
            <a:avLst/>
          </a:prstGeom>
          <a:noFill/>
        </p:spPr>
        <p:txBody>
          <a:bodyPr wrap="square" rtlCol="0">
            <a:spAutoFit/>
          </a:bodyPr>
          <a:lstStyle/>
          <a:p>
            <a:pPr algn="ctr"/>
            <a:r>
              <a:rPr lang="en-US" sz="1400" b="1" dirty="0"/>
              <a:t>62</a:t>
            </a:r>
          </a:p>
        </p:txBody>
      </p:sp>
      <p:sp>
        <p:nvSpPr>
          <p:cNvPr id="17" name="TextBox 16">
            <a:extLst>
              <a:ext uri="{FF2B5EF4-FFF2-40B4-BE49-F238E27FC236}">
                <a16:creationId xmlns:a16="http://schemas.microsoft.com/office/drawing/2014/main" id="{8903EB1C-6D07-066A-D035-45DC262F01F8}"/>
              </a:ext>
              <a:ext uri="{C183D7F6-B498-43B3-948B-1728B52AA6E4}">
                <adec:decorative xmlns:adec="http://schemas.microsoft.com/office/drawing/2017/decorative" val="1"/>
              </a:ext>
            </a:extLst>
          </p:cNvPr>
          <p:cNvSpPr txBox="1"/>
          <p:nvPr/>
        </p:nvSpPr>
        <p:spPr>
          <a:xfrm>
            <a:off x="6174883" y="3977835"/>
            <a:ext cx="480162" cy="215444"/>
          </a:xfrm>
          <a:prstGeom prst="rect">
            <a:avLst/>
          </a:prstGeom>
          <a:noFill/>
        </p:spPr>
        <p:txBody>
          <a:bodyPr wrap="square" lIns="0" tIns="0" rIns="0" bIns="0" rtlCol="0" anchor="b">
            <a:spAutoFit/>
          </a:bodyPr>
          <a:lstStyle/>
          <a:p>
            <a:pPr algn="ctr"/>
            <a:r>
              <a:rPr lang="en-US" sz="1400" dirty="0">
                <a:solidFill>
                  <a:schemeClr val="bg1"/>
                </a:solidFill>
              </a:rPr>
              <a:t>70%</a:t>
            </a:r>
          </a:p>
        </p:txBody>
      </p:sp>
      <p:sp>
        <p:nvSpPr>
          <p:cNvPr id="18" name="TextBox 17">
            <a:extLst>
              <a:ext uri="{FF2B5EF4-FFF2-40B4-BE49-F238E27FC236}">
                <a16:creationId xmlns:a16="http://schemas.microsoft.com/office/drawing/2014/main" id="{402EC4FA-B4E9-7711-30B7-5324EC3BCE73}"/>
              </a:ext>
              <a:ext uri="{C183D7F6-B498-43B3-948B-1728B52AA6E4}">
                <adec:decorative xmlns:adec="http://schemas.microsoft.com/office/drawing/2017/decorative" val="1"/>
              </a:ext>
            </a:extLst>
          </p:cNvPr>
          <p:cNvSpPr txBox="1"/>
          <p:nvPr/>
        </p:nvSpPr>
        <p:spPr>
          <a:xfrm>
            <a:off x="6074943" y="3545500"/>
            <a:ext cx="641056" cy="307777"/>
          </a:xfrm>
          <a:prstGeom prst="rect">
            <a:avLst/>
          </a:prstGeom>
          <a:noFill/>
        </p:spPr>
        <p:txBody>
          <a:bodyPr wrap="square" rtlCol="0">
            <a:spAutoFit/>
          </a:bodyPr>
          <a:lstStyle/>
          <a:p>
            <a:pPr algn="ctr"/>
            <a:r>
              <a:rPr lang="en-US" sz="1400" b="1" dirty="0"/>
              <a:t>$700</a:t>
            </a:r>
          </a:p>
        </p:txBody>
      </p:sp>
      <p:sp>
        <p:nvSpPr>
          <p:cNvPr id="19" name="TextBox 18">
            <a:extLst>
              <a:ext uri="{FF2B5EF4-FFF2-40B4-BE49-F238E27FC236}">
                <a16:creationId xmlns:a16="http://schemas.microsoft.com/office/drawing/2014/main" id="{B2910A4E-04ED-871D-4F23-0726698EF2EA}"/>
              </a:ext>
              <a:ext uri="{C183D7F6-B498-43B3-948B-1728B52AA6E4}">
                <adec:decorative xmlns:adec="http://schemas.microsoft.com/office/drawing/2017/decorative" val="1"/>
              </a:ext>
            </a:extLst>
          </p:cNvPr>
          <p:cNvSpPr txBox="1"/>
          <p:nvPr/>
        </p:nvSpPr>
        <p:spPr>
          <a:xfrm>
            <a:off x="6741399" y="5334040"/>
            <a:ext cx="487708" cy="307777"/>
          </a:xfrm>
          <a:prstGeom prst="rect">
            <a:avLst/>
          </a:prstGeom>
          <a:noFill/>
        </p:spPr>
        <p:txBody>
          <a:bodyPr wrap="square" rtlCol="0">
            <a:spAutoFit/>
          </a:bodyPr>
          <a:lstStyle/>
          <a:p>
            <a:pPr algn="ctr"/>
            <a:r>
              <a:rPr lang="en-US" sz="1400" b="1" dirty="0"/>
              <a:t>63</a:t>
            </a:r>
          </a:p>
        </p:txBody>
      </p:sp>
      <p:sp>
        <p:nvSpPr>
          <p:cNvPr id="20" name="TextBox 19">
            <a:extLst>
              <a:ext uri="{FF2B5EF4-FFF2-40B4-BE49-F238E27FC236}">
                <a16:creationId xmlns:a16="http://schemas.microsoft.com/office/drawing/2014/main" id="{005AB806-BDD7-5EFE-03B5-90A7C96202A7}"/>
              </a:ext>
              <a:ext uri="{C183D7F6-B498-43B3-948B-1728B52AA6E4}">
                <adec:decorative xmlns:adec="http://schemas.microsoft.com/office/drawing/2017/decorative" val="1"/>
              </a:ext>
            </a:extLst>
          </p:cNvPr>
          <p:cNvSpPr txBox="1"/>
          <p:nvPr/>
        </p:nvSpPr>
        <p:spPr>
          <a:xfrm>
            <a:off x="6742975" y="3844413"/>
            <a:ext cx="517697" cy="215444"/>
          </a:xfrm>
          <a:prstGeom prst="rect">
            <a:avLst/>
          </a:prstGeom>
          <a:noFill/>
        </p:spPr>
        <p:txBody>
          <a:bodyPr wrap="square" lIns="0" tIns="0" rIns="0" bIns="0" rtlCol="0" anchor="b">
            <a:spAutoFit/>
          </a:bodyPr>
          <a:lstStyle/>
          <a:p>
            <a:pPr algn="ctr"/>
            <a:r>
              <a:rPr lang="en-US" sz="1400" dirty="0">
                <a:solidFill>
                  <a:schemeClr val="bg1"/>
                </a:solidFill>
              </a:rPr>
              <a:t>75%</a:t>
            </a:r>
          </a:p>
        </p:txBody>
      </p:sp>
      <p:sp>
        <p:nvSpPr>
          <p:cNvPr id="21" name="TextBox 20">
            <a:extLst>
              <a:ext uri="{FF2B5EF4-FFF2-40B4-BE49-F238E27FC236}">
                <a16:creationId xmlns:a16="http://schemas.microsoft.com/office/drawing/2014/main" id="{8F33C519-0FBE-F3AF-E26D-00E7CA480142}"/>
              </a:ext>
              <a:ext uri="{C183D7F6-B498-43B3-948B-1728B52AA6E4}">
                <adec:decorative xmlns:adec="http://schemas.microsoft.com/office/drawing/2017/decorative" val="1"/>
              </a:ext>
            </a:extLst>
          </p:cNvPr>
          <p:cNvSpPr txBox="1"/>
          <p:nvPr/>
        </p:nvSpPr>
        <p:spPr>
          <a:xfrm>
            <a:off x="7322850" y="5334040"/>
            <a:ext cx="502920" cy="307777"/>
          </a:xfrm>
          <a:prstGeom prst="rect">
            <a:avLst/>
          </a:prstGeom>
          <a:noFill/>
        </p:spPr>
        <p:txBody>
          <a:bodyPr wrap="square" rtlCol="0">
            <a:spAutoFit/>
          </a:bodyPr>
          <a:lstStyle/>
          <a:p>
            <a:pPr algn="ctr"/>
            <a:r>
              <a:rPr lang="en-US" sz="1400" b="1" dirty="0"/>
              <a:t>64</a:t>
            </a:r>
          </a:p>
        </p:txBody>
      </p:sp>
      <p:sp>
        <p:nvSpPr>
          <p:cNvPr id="22" name="TextBox 21">
            <a:extLst>
              <a:ext uri="{FF2B5EF4-FFF2-40B4-BE49-F238E27FC236}">
                <a16:creationId xmlns:a16="http://schemas.microsoft.com/office/drawing/2014/main" id="{7CB10DF1-F096-F44E-9F77-3A2944F90E22}"/>
              </a:ext>
              <a:ext uri="{C183D7F6-B498-43B3-948B-1728B52AA6E4}">
                <adec:decorative xmlns:adec="http://schemas.microsoft.com/office/drawing/2017/decorative" val="1"/>
              </a:ext>
            </a:extLst>
          </p:cNvPr>
          <p:cNvSpPr txBox="1"/>
          <p:nvPr/>
        </p:nvSpPr>
        <p:spPr>
          <a:xfrm>
            <a:off x="7339359" y="3736691"/>
            <a:ext cx="498474" cy="215444"/>
          </a:xfrm>
          <a:prstGeom prst="rect">
            <a:avLst/>
          </a:prstGeom>
          <a:noFill/>
        </p:spPr>
        <p:txBody>
          <a:bodyPr wrap="square" lIns="0" tIns="0" rIns="0" bIns="0" rtlCol="0" anchor="b">
            <a:spAutoFit/>
          </a:bodyPr>
          <a:lstStyle/>
          <a:p>
            <a:pPr algn="ctr"/>
            <a:r>
              <a:rPr lang="en-US" sz="1400" dirty="0">
                <a:solidFill>
                  <a:schemeClr val="bg1"/>
                </a:solidFill>
              </a:rPr>
              <a:t>80%</a:t>
            </a:r>
          </a:p>
        </p:txBody>
      </p:sp>
      <p:sp>
        <p:nvSpPr>
          <p:cNvPr id="23" name="TextBox 22">
            <a:extLst>
              <a:ext uri="{FF2B5EF4-FFF2-40B4-BE49-F238E27FC236}">
                <a16:creationId xmlns:a16="http://schemas.microsoft.com/office/drawing/2014/main" id="{39102C33-4FC5-988E-1D45-489827837A77}"/>
              </a:ext>
              <a:ext uri="{C183D7F6-B498-43B3-948B-1728B52AA6E4}">
                <adec:decorative xmlns:adec="http://schemas.microsoft.com/office/drawing/2017/decorative" val="1"/>
              </a:ext>
            </a:extLst>
          </p:cNvPr>
          <p:cNvSpPr txBox="1"/>
          <p:nvPr/>
        </p:nvSpPr>
        <p:spPr>
          <a:xfrm>
            <a:off x="7907855" y="5334040"/>
            <a:ext cx="502920" cy="307777"/>
          </a:xfrm>
          <a:prstGeom prst="rect">
            <a:avLst/>
          </a:prstGeom>
          <a:noFill/>
        </p:spPr>
        <p:txBody>
          <a:bodyPr wrap="square" rtlCol="0">
            <a:spAutoFit/>
          </a:bodyPr>
          <a:lstStyle/>
          <a:p>
            <a:pPr algn="ctr"/>
            <a:r>
              <a:rPr lang="en-US" sz="1400" b="1" dirty="0"/>
              <a:t>65</a:t>
            </a:r>
          </a:p>
        </p:txBody>
      </p:sp>
      <p:sp>
        <p:nvSpPr>
          <p:cNvPr id="24" name="TextBox 23">
            <a:extLst>
              <a:ext uri="{FF2B5EF4-FFF2-40B4-BE49-F238E27FC236}">
                <a16:creationId xmlns:a16="http://schemas.microsoft.com/office/drawing/2014/main" id="{43EC0A66-F5AF-0D56-166A-C708947D1954}"/>
              </a:ext>
              <a:ext uri="{C183D7F6-B498-43B3-948B-1728B52AA6E4}">
                <adec:decorative xmlns:adec="http://schemas.microsoft.com/office/drawing/2017/decorative" val="1"/>
              </a:ext>
            </a:extLst>
          </p:cNvPr>
          <p:cNvSpPr txBox="1"/>
          <p:nvPr/>
        </p:nvSpPr>
        <p:spPr>
          <a:xfrm>
            <a:off x="7917426" y="3681508"/>
            <a:ext cx="497404" cy="215444"/>
          </a:xfrm>
          <a:prstGeom prst="rect">
            <a:avLst/>
          </a:prstGeom>
          <a:noFill/>
        </p:spPr>
        <p:txBody>
          <a:bodyPr wrap="square" lIns="0" tIns="0" rIns="0" bIns="0" rtlCol="0" anchor="b">
            <a:spAutoFit/>
          </a:bodyPr>
          <a:lstStyle/>
          <a:p>
            <a:pPr algn="ctr"/>
            <a:r>
              <a:rPr lang="en-US" sz="1400" dirty="0">
                <a:solidFill>
                  <a:schemeClr val="bg1"/>
                </a:solidFill>
              </a:rPr>
              <a:t>86%</a:t>
            </a:r>
          </a:p>
        </p:txBody>
      </p:sp>
      <p:sp>
        <p:nvSpPr>
          <p:cNvPr id="25" name="TextBox 24">
            <a:extLst>
              <a:ext uri="{FF2B5EF4-FFF2-40B4-BE49-F238E27FC236}">
                <a16:creationId xmlns:a16="http://schemas.microsoft.com/office/drawing/2014/main" id="{4D762EDC-550D-59F4-BFA0-7468A3A65381}"/>
              </a:ext>
              <a:ext uri="{C183D7F6-B498-43B3-948B-1728B52AA6E4}">
                <adec:decorative xmlns:adec="http://schemas.microsoft.com/office/drawing/2017/decorative" val="1"/>
              </a:ext>
            </a:extLst>
          </p:cNvPr>
          <p:cNvSpPr txBox="1"/>
          <p:nvPr/>
        </p:nvSpPr>
        <p:spPr>
          <a:xfrm>
            <a:off x="8495570" y="5334040"/>
            <a:ext cx="502045" cy="307777"/>
          </a:xfrm>
          <a:prstGeom prst="rect">
            <a:avLst/>
          </a:prstGeom>
          <a:noFill/>
        </p:spPr>
        <p:txBody>
          <a:bodyPr wrap="square" rtlCol="0">
            <a:spAutoFit/>
          </a:bodyPr>
          <a:lstStyle/>
          <a:p>
            <a:pPr algn="ctr"/>
            <a:r>
              <a:rPr lang="en-US" sz="1400" b="1" dirty="0"/>
              <a:t>66</a:t>
            </a:r>
          </a:p>
        </p:txBody>
      </p:sp>
      <p:sp>
        <p:nvSpPr>
          <p:cNvPr id="26" name="TextBox 25">
            <a:extLst>
              <a:ext uri="{FF2B5EF4-FFF2-40B4-BE49-F238E27FC236}">
                <a16:creationId xmlns:a16="http://schemas.microsoft.com/office/drawing/2014/main" id="{35C5E8E8-10F6-9EBF-BE52-25DAF9802F06}"/>
              </a:ext>
              <a:ext uri="{C183D7F6-B498-43B3-948B-1728B52AA6E4}">
                <adec:decorative xmlns:adec="http://schemas.microsoft.com/office/drawing/2017/decorative" val="1"/>
              </a:ext>
            </a:extLst>
          </p:cNvPr>
          <p:cNvSpPr txBox="1"/>
          <p:nvPr/>
        </p:nvSpPr>
        <p:spPr>
          <a:xfrm>
            <a:off x="8491887" y="3551366"/>
            <a:ext cx="505728" cy="215444"/>
          </a:xfrm>
          <a:prstGeom prst="rect">
            <a:avLst/>
          </a:prstGeom>
          <a:noFill/>
        </p:spPr>
        <p:txBody>
          <a:bodyPr wrap="square" lIns="0" tIns="0" rIns="0" bIns="0" rtlCol="0" anchor="b">
            <a:spAutoFit/>
          </a:bodyPr>
          <a:lstStyle/>
          <a:p>
            <a:pPr algn="ctr"/>
            <a:r>
              <a:rPr lang="en-US" sz="1400" dirty="0">
                <a:solidFill>
                  <a:schemeClr val="bg1"/>
                </a:solidFill>
              </a:rPr>
              <a:t>93%</a:t>
            </a:r>
          </a:p>
        </p:txBody>
      </p:sp>
      <p:sp>
        <p:nvSpPr>
          <p:cNvPr id="27" name="TextBox 26">
            <a:extLst>
              <a:ext uri="{FF2B5EF4-FFF2-40B4-BE49-F238E27FC236}">
                <a16:creationId xmlns:a16="http://schemas.microsoft.com/office/drawing/2014/main" id="{3942C555-59FD-27F9-B52E-090CFFD71956}"/>
              </a:ext>
              <a:ext uri="{C183D7F6-B498-43B3-948B-1728B52AA6E4}">
                <adec:decorative xmlns:adec="http://schemas.microsoft.com/office/drawing/2017/decorative" val="1"/>
              </a:ext>
            </a:extLst>
          </p:cNvPr>
          <p:cNvSpPr txBox="1"/>
          <p:nvPr/>
        </p:nvSpPr>
        <p:spPr>
          <a:xfrm>
            <a:off x="9082410" y="5334040"/>
            <a:ext cx="502045" cy="307777"/>
          </a:xfrm>
          <a:prstGeom prst="rect">
            <a:avLst/>
          </a:prstGeom>
          <a:noFill/>
        </p:spPr>
        <p:txBody>
          <a:bodyPr wrap="square" rtlCol="0">
            <a:spAutoFit/>
          </a:bodyPr>
          <a:lstStyle/>
          <a:p>
            <a:pPr algn="ctr"/>
            <a:r>
              <a:rPr lang="en-US" sz="1400" b="1" dirty="0"/>
              <a:t>67</a:t>
            </a:r>
          </a:p>
        </p:txBody>
      </p:sp>
      <p:sp>
        <p:nvSpPr>
          <p:cNvPr id="28" name="TextBox 27">
            <a:extLst>
              <a:ext uri="{FF2B5EF4-FFF2-40B4-BE49-F238E27FC236}">
                <a16:creationId xmlns:a16="http://schemas.microsoft.com/office/drawing/2014/main" id="{26F149A5-ACE0-4920-E62E-1022E87D8A4B}"/>
              </a:ext>
              <a:ext uri="{C183D7F6-B498-43B3-948B-1728B52AA6E4}">
                <adec:decorative xmlns:adec="http://schemas.microsoft.com/office/drawing/2017/decorative" val="1"/>
              </a:ext>
            </a:extLst>
          </p:cNvPr>
          <p:cNvSpPr txBox="1"/>
          <p:nvPr/>
        </p:nvSpPr>
        <p:spPr>
          <a:xfrm>
            <a:off x="9085544" y="3428387"/>
            <a:ext cx="502920" cy="215444"/>
          </a:xfrm>
          <a:prstGeom prst="rect">
            <a:avLst/>
          </a:prstGeom>
          <a:noFill/>
        </p:spPr>
        <p:txBody>
          <a:bodyPr wrap="square" lIns="0" tIns="0" rIns="0" bIns="0" rtlCol="0" anchor="b">
            <a:spAutoFit/>
          </a:bodyPr>
          <a:lstStyle/>
          <a:p>
            <a:pPr algn="ctr"/>
            <a:r>
              <a:rPr lang="en-US" sz="1400" dirty="0">
                <a:solidFill>
                  <a:schemeClr val="bg1"/>
                </a:solidFill>
              </a:rPr>
              <a:t>100%</a:t>
            </a:r>
          </a:p>
        </p:txBody>
      </p:sp>
      <p:sp>
        <p:nvSpPr>
          <p:cNvPr id="29" name="TextBox 28">
            <a:extLst>
              <a:ext uri="{FF2B5EF4-FFF2-40B4-BE49-F238E27FC236}">
                <a16:creationId xmlns:a16="http://schemas.microsoft.com/office/drawing/2014/main" id="{DBDA0043-1E4A-C1D7-B872-1EE86E7F0BE1}"/>
              </a:ext>
              <a:ext uri="{C183D7F6-B498-43B3-948B-1728B52AA6E4}">
                <adec:decorative xmlns:adec="http://schemas.microsoft.com/office/drawing/2017/decorative" val="1"/>
              </a:ext>
            </a:extLst>
          </p:cNvPr>
          <p:cNvSpPr txBox="1"/>
          <p:nvPr/>
        </p:nvSpPr>
        <p:spPr>
          <a:xfrm>
            <a:off x="8895735" y="2996556"/>
            <a:ext cx="825962" cy="307777"/>
          </a:xfrm>
          <a:prstGeom prst="rect">
            <a:avLst/>
          </a:prstGeom>
          <a:noFill/>
        </p:spPr>
        <p:txBody>
          <a:bodyPr wrap="square" rtlCol="0">
            <a:spAutoFit/>
          </a:bodyPr>
          <a:lstStyle/>
          <a:p>
            <a:pPr algn="ctr"/>
            <a:r>
              <a:rPr lang="en-US" sz="1400" b="1" dirty="0"/>
              <a:t>$1,000</a:t>
            </a:r>
          </a:p>
        </p:txBody>
      </p:sp>
      <p:sp>
        <p:nvSpPr>
          <p:cNvPr id="30" name="TextBox 29">
            <a:extLst>
              <a:ext uri="{FF2B5EF4-FFF2-40B4-BE49-F238E27FC236}">
                <a16:creationId xmlns:a16="http://schemas.microsoft.com/office/drawing/2014/main" id="{DEA62507-2070-996E-9271-300CA1168A69}"/>
              </a:ext>
              <a:ext uri="{C183D7F6-B498-43B3-948B-1728B52AA6E4}">
                <adec:decorative xmlns:adec="http://schemas.microsoft.com/office/drawing/2017/decorative" val="1"/>
              </a:ext>
            </a:extLst>
          </p:cNvPr>
          <p:cNvSpPr txBox="1"/>
          <p:nvPr/>
        </p:nvSpPr>
        <p:spPr>
          <a:xfrm>
            <a:off x="9681056" y="5334040"/>
            <a:ext cx="495045" cy="307777"/>
          </a:xfrm>
          <a:prstGeom prst="rect">
            <a:avLst/>
          </a:prstGeom>
          <a:noFill/>
        </p:spPr>
        <p:txBody>
          <a:bodyPr wrap="square" rtlCol="0">
            <a:spAutoFit/>
          </a:bodyPr>
          <a:lstStyle/>
          <a:p>
            <a:pPr algn="ctr"/>
            <a:r>
              <a:rPr lang="en-US" sz="1400" b="1" dirty="0"/>
              <a:t>68</a:t>
            </a:r>
          </a:p>
        </p:txBody>
      </p:sp>
      <p:sp>
        <p:nvSpPr>
          <p:cNvPr id="31" name="TextBox 30">
            <a:extLst>
              <a:ext uri="{FF2B5EF4-FFF2-40B4-BE49-F238E27FC236}">
                <a16:creationId xmlns:a16="http://schemas.microsoft.com/office/drawing/2014/main" id="{99EFA612-15B9-9FC9-E630-E1996146711F}"/>
              </a:ext>
              <a:ext uri="{C183D7F6-B498-43B3-948B-1728B52AA6E4}">
                <adec:decorative xmlns:adec="http://schemas.microsoft.com/office/drawing/2017/decorative" val="1"/>
              </a:ext>
            </a:extLst>
          </p:cNvPr>
          <p:cNvSpPr txBox="1"/>
          <p:nvPr/>
        </p:nvSpPr>
        <p:spPr>
          <a:xfrm>
            <a:off x="9681057" y="3282063"/>
            <a:ext cx="495045" cy="215444"/>
          </a:xfrm>
          <a:prstGeom prst="rect">
            <a:avLst/>
          </a:prstGeom>
          <a:noFill/>
        </p:spPr>
        <p:txBody>
          <a:bodyPr wrap="square" lIns="0" tIns="0" rIns="0" bIns="0" rtlCol="0" anchor="b">
            <a:spAutoFit/>
          </a:bodyPr>
          <a:lstStyle/>
          <a:p>
            <a:pPr algn="ctr"/>
            <a:r>
              <a:rPr lang="en-US" sz="1400" dirty="0">
                <a:solidFill>
                  <a:schemeClr val="bg1"/>
                </a:solidFill>
              </a:rPr>
              <a:t>108%</a:t>
            </a:r>
          </a:p>
        </p:txBody>
      </p:sp>
      <p:sp>
        <p:nvSpPr>
          <p:cNvPr id="32" name="TextBox 31">
            <a:extLst>
              <a:ext uri="{FF2B5EF4-FFF2-40B4-BE49-F238E27FC236}">
                <a16:creationId xmlns:a16="http://schemas.microsoft.com/office/drawing/2014/main" id="{FAA50D45-2D47-55CF-4142-0473890CFCDE}"/>
              </a:ext>
              <a:ext uri="{C183D7F6-B498-43B3-948B-1728B52AA6E4}">
                <adec:decorative xmlns:adec="http://schemas.microsoft.com/office/drawing/2017/decorative" val="1"/>
              </a:ext>
            </a:extLst>
          </p:cNvPr>
          <p:cNvSpPr txBox="1"/>
          <p:nvPr/>
        </p:nvSpPr>
        <p:spPr>
          <a:xfrm>
            <a:off x="10263537" y="5334040"/>
            <a:ext cx="502920" cy="307777"/>
          </a:xfrm>
          <a:prstGeom prst="rect">
            <a:avLst/>
          </a:prstGeom>
          <a:noFill/>
        </p:spPr>
        <p:txBody>
          <a:bodyPr wrap="square" rtlCol="0">
            <a:spAutoFit/>
          </a:bodyPr>
          <a:lstStyle/>
          <a:p>
            <a:pPr algn="ctr"/>
            <a:r>
              <a:rPr lang="en-US" sz="1400" b="1" dirty="0"/>
              <a:t>69</a:t>
            </a:r>
          </a:p>
        </p:txBody>
      </p:sp>
      <p:sp>
        <p:nvSpPr>
          <p:cNvPr id="33" name="TextBox 32">
            <a:extLst>
              <a:ext uri="{FF2B5EF4-FFF2-40B4-BE49-F238E27FC236}">
                <a16:creationId xmlns:a16="http://schemas.microsoft.com/office/drawing/2014/main" id="{7ADB74DA-2249-9134-6703-06F994FFB7EC}"/>
              </a:ext>
              <a:ext uri="{C183D7F6-B498-43B3-948B-1728B52AA6E4}">
                <adec:decorative xmlns:adec="http://schemas.microsoft.com/office/drawing/2017/decorative" val="1"/>
              </a:ext>
            </a:extLst>
          </p:cNvPr>
          <p:cNvSpPr txBox="1"/>
          <p:nvPr/>
        </p:nvSpPr>
        <p:spPr>
          <a:xfrm>
            <a:off x="10267173" y="3170983"/>
            <a:ext cx="457200" cy="215444"/>
          </a:xfrm>
          <a:prstGeom prst="rect">
            <a:avLst/>
          </a:prstGeom>
          <a:noFill/>
        </p:spPr>
        <p:txBody>
          <a:bodyPr wrap="square" lIns="0" tIns="0" rIns="0" bIns="0" rtlCol="0" anchor="b">
            <a:spAutoFit/>
          </a:bodyPr>
          <a:lstStyle/>
          <a:p>
            <a:pPr algn="ctr"/>
            <a:r>
              <a:rPr lang="en-US" sz="1400" dirty="0">
                <a:solidFill>
                  <a:schemeClr val="bg1"/>
                </a:solidFill>
              </a:rPr>
              <a:t>116%</a:t>
            </a:r>
          </a:p>
        </p:txBody>
      </p:sp>
      <p:sp>
        <p:nvSpPr>
          <p:cNvPr id="34" name="TextBox 33">
            <a:extLst>
              <a:ext uri="{FF2B5EF4-FFF2-40B4-BE49-F238E27FC236}">
                <a16:creationId xmlns:a16="http://schemas.microsoft.com/office/drawing/2014/main" id="{32535385-CBCD-C03A-12A1-07590EA72915}"/>
              </a:ext>
              <a:ext uri="{C183D7F6-B498-43B3-948B-1728B52AA6E4}">
                <adec:decorative xmlns:adec="http://schemas.microsoft.com/office/drawing/2017/decorative" val="1"/>
              </a:ext>
            </a:extLst>
          </p:cNvPr>
          <p:cNvSpPr txBox="1"/>
          <p:nvPr/>
        </p:nvSpPr>
        <p:spPr>
          <a:xfrm>
            <a:off x="10850880" y="5334040"/>
            <a:ext cx="502920" cy="307777"/>
          </a:xfrm>
          <a:prstGeom prst="rect">
            <a:avLst/>
          </a:prstGeom>
          <a:noFill/>
        </p:spPr>
        <p:txBody>
          <a:bodyPr wrap="square" rtlCol="0">
            <a:spAutoFit/>
          </a:bodyPr>
          <a:lstStyle/>
          <a:p>
            <a:pPr algn="ctr"/>
            <a:r>
              <a:rPr lang="en-US" sz="1400" b="1" dirty="0"/>
              <a:t>70</a:t>
            </a:r>
          </a:p>
        </p:txBody>
      </p:sp>
      <p:sp>
        <p:nvSpPr>
          <p:cNvPr id="35" name="TextBox 34">
            <a:extLst>
              <a:ext uri="{FF2B5EF4-FFF2-40B4-BE49-F238E27FC236}">
                <a16:creationId xmlns:a16="http://schemas.microsoft.com/office/drawing/2014/main" id="{A996174F-FA8B-F1BC-039C-E0D103375500}"/>
              </a:ext>
              <a:ext uri="{C183D7F6-B498-43B3-948B-1728B52AA6E4}">
                <adec:decorative xmlns:adec="http://schemas.microsoft.com/office/drawing/2017/decorative" val="1"/>
              </a:ext>
            </a:extLst>
          </p:cNvPr>
          <p:cNvSpPr txBox="1"/>
          <p:nvPr/>
        </p:nvSpPr>
        <p:spPr>
          <a:xfrm>
            <a:off x="10850881" y="3031353"/>
            <a:ext cx="457199" cy="215444"/>
          </a:xfrm>
          <a:prstGeom prst="rect">
            <a:avLst/>
          </a:prstGeom>
          <a:noFill/>
        </p:spPr>
        <p:txBody>
          <a:bodyPr wrap="square" lIns="0" tIns="0" rIns="0" bIns="0" rtlCol="0" anchor="b">
            <a:spAutoFit/>
          </a:bodyPr>
          <a:lstStyle/>
          <a:p>
            <a:pPr algn="ctr"/>
            <a:r>
              <a:rPr lang="en-US" sz="1400" dirty="0">
                <a:solidFill>
                  <a:schemeClr val="bg1"/>
                </a:solidFill>
              </a:rPr>
              <a:t>124%</a:t>
            </a:r>
          </a:p>
        </p:txBody>
      </p:sp>
      <p:sp>
        <p:nvSpPr>
          <p:cNvPr id="36" name="TextBox 35">
            <a:extLst>
              <a:ext uri="{FF2B5EF4-FFF2-40B4-BE49-F238E27FC236}">
                <a16:creationId xmlns:a16="http://schemas.microsoft.com/office/drawing/2014/main" id="{DB90E732-6853-5250-32CE-BD60A2149E94}"/>
              </a:ext>
              <a:ext uri="{C183D7F6-B498-43B3-948B-1728B52AA6E4}">
                <adec:decorative xmlns:adec="http://schemas.microsoft.com/office/drawing/2017/decorative" val="1"/>
              </a:ext>
            </a:extLst>
          </p:cNvPr>
          <p:cNvSpPr txBox="1"/>
          <p:nvPr/>
        </p:nvSpPr>
        <p:spPr>
          <a:xfrm>
            <a:off x="10666613" y="2623014"/>
            <a:ext cx="826199" cy="307777"/>
          </a:xfrm>
          <a:prstGeom prst="rect">
            <a:avLst/>
          </a:prstGeom>
          <a:noFill/>
        </p:spPr>
        <p:txBody>
          <a:bodyPr wrap="square" rtlCol="0">
            <a:spAutoFit/>
          </a:bodyPr>
          <a:lstStyle/>
          <a:p>
            <a:pPr algn="ctr"/>
            <a:r>
              <a:rPr lang="en-US" sz="1400" b="1" dirty="0"/>
              <a:t>$1,240</a:t>
            </a:r>
          </a:p>
        </p:txBody>
      </p:sp>
      <p:sp>
        <p:nvSpPr>
          <p:cNvPr id="38" name="TextBox 37">
            <a:extLst>
              <a:ext uri="{FF2B5EF4-FFF2-40B4-BE49-F238E27FC236}">
                <a16:creationId xmlns:a16="http://schemas.microsoft.com/office/drawing/2014/main" id="{C97F94B4-1AFA-B87F-D7FE-D12E244185FF}"/>
              </a:ext>
            </a:extLst>
          </p:cNvPr>
          <p:cNvSpPr txBox="1"/>
          <p:nvPr/>
        </p:nvSpPr>
        <p:spPr>
          <a:xfrm>
            <a:off x="1570974" y="6196238"/>
            <a:ext cx="990540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ssa.gov/oact/cola/colaseries.html</a:t>
            </a:r>
            <a:endParaRPr lang="en-US" sz="1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68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5F0AA86-CD56-C50C-DBA4-3FAF66444ABB}"/>
              </a:ext>
            </a:extLst>
          </p:cNvPr>
          <p:cNvGrpSpPr/>
          <p:nvPr/>
        </p:nvGrpSpPr>
        <p:grpSpPr>
          <a:xfrm>
            <a:off x="2108994" y="2410257"/>
            <a:ext cx="7974013" cy="3668715"/>
            <a:chOff x="2032000" y="2410257"/>
            <a:chExt cx="7974013" cy="3668715"/>
          </a:xfrm>
        </p:grpSpPr>
        <p:sp>
          <p:nvSpPr>
            <p:cNvPr id="26" name="Rectangle 25">
              <a:extLst>
                <a:ext uri="{FF2B5EF4-FFF2-40B4-BE49-F238E27FC236}">
                  <a16:creationId xmlns:a16="http://schemas.microsoft.com/office/drawing/2014/main" id="{FF343859-E69F-1342-91FE-098A5F5943A2}"/>
                </a:ext>
              </a:extLst>
            </p:cNvPr>
            <p:cNvSpPr/>
            <p:nvPr/>
          </p:nvSpPr>
          <p:spPr>
            <a:xfrm>
              <a:off x="7499350" y="2410258"/>
              <a:ext cx="2500313" cy="366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9DC6AF3-673B-EF4D-9A9E-998F224CA483}"/>
                </a:ext>
              </a:extLst>
            </p:cNvPr>
            <p:cNvSpPr/>
            <p:nvPr/>
          </p:nvSpPr>
          <p:spPr>
            <a:xfrm>
              <a:off x="4789488" y="2410258"/>
              <a:ext cx="2500312" cy="366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64135F8-FA20-FF43-9594-AF2CA222D76A}"/>
                </a:ext>
              </a:extLst>
            </p:cNvPr>
            <p:cNvSpPr/>
            <p:nvPr/>
          </p:nvSpPr>
          <p:spPr>
            <a:xfrm>
              <a:off x="2046288" y="2410258"/>
              <a:ext cx="2500312" cy="366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FF714D6-57AF-41F4-87A4-6161CE75ABB6}"/>
                </a:ext>
              </a:extLst>
            </p:cNvPr>
            <p:cNvSpPr txBox="1">
              <a:spLocks noChangeArrowheads="1"/>
            </p:cNvSpPr>
            <p:nvPr/>
          </p:nvSpPr>
          <p:spPr bwMode="auto">
            <a:xfrm>
              <a:off x="4756150" y="4216930"/>
              <a:ext cx="2514600" cy="186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DEA515"/>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withheld </a:t>
              </a:r>
              <a:b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every </a:t>
              </a:r>
              <a:b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above</a:t>
              </a:r>
              <a:b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 limit </a:t>
              </a:r>
            </a:p>
            <a:p>
              <a:pPr marL="0" marR="0" lvl="0" indent="0" algn="ctr" defTabSz="914400" rtl="0" eaLnBrk="1" fontAlgn="base" latinLnBrk="0" hangingPunct="1">
                <a:lnSpc>
                  <a:spcPct val="150000"/>
                </a:lnSpc>
                <a:spcBef>
                  <a:spcPct val="0"/>
                </a:spcBef>
                <a:spcAft>
                  <a:spcPct val="0"/>
                </a:spcAft>
                <a:buClr>
                  <a:srgbClr val="DEA515"/>
                </a:buClr>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Pentagon 14">
              <a:extLst>
                <a:ext uri="{FF2B5EF4-FFF2-40B4-BE49-F238E27FC236}">
                  <a16:creationId xmlns:a16="http://schemas.microsoft.com/office/drawing/2014/main" id="{67442B7A-B3BC-8847-AC8D-F77D9368F381}"/>
                </a:ext>
              </a:extLst>
            </p:cNvPr>
            <p:cNvSpPr/>
            <p:nvPr/>
          </p:nvSpPr>
          <p:spPr>
            <a:xfrm rot="5400000">
              <a:off x="5236368" y="1952264"/>
              <a:ext cx="1592263" cy="251460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AD513CC-83BD-B944-A2F5-DE8425A0EEE0}"/>
                </a:ext>
              </a:extLst>
            </p:cNvPr>
            <p:cNvSpPr/>
            <p:nvPr/>
          </p:nvSpPr>
          <p:spPr>
            <a:xfrm>
              <a:off x="4775200" y="2684383"/>
              <a:ext cx="2514600" cy="5000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Calibri"/>
                </a:rPr>
                <a:t>In the year of FRA</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Calibri"/>
                </a:rPr>
                <a:t>(up to FRA month)</a:t>
              </a:r>
              <a:endParaRPr kumimoji="0" lang="en" sz="1800" b="1" i="0" u="none" strike="noStrike" kern="120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Calibri"/>
              </a:endParaRPr>
            </a:p>
          </p:txBody>
        </p:sp>
        <p:sp>
          <p:nvSpPr>
            <p:cNvPr id="17" name="TextBox 16">
              <a:extLst>
                <a:ext uri="{FF2B5EF4-FFF2-40B4-BE49-F238E27FC236}">
                  <a16:creationId xmlns:a16="http://schemas.microsoft.com/office/drawing/2014/main" id="{2B30A19B-C251-7443-A404-D9C1B5ED329D}"/>
                </a:ext>
              </a:extLst>
            </p:cNvPr>
            <p:cNvSpPr txBox="1"/>
            <p:nvPr/>
          </p:nvSpPr>
          <p:spPr>
            <a:xfrm>
              <a:off x="2046288" y="4216930"/>
              <a:ext cx="2514600" cy="1862042"/>
            </a:xfrm>
            <a:prstGeom prst="rect">
              <a:avLst/>
            </a:prstGeom>
            <a:noFill/>
            <a:ln w="28575" cmpd="sng">
              <a:noFill/>
            </a:ln>
          </p:spPr>
          <p:txBody>
            <a:bodyPr lIns="0" tIns="0" rIns="0" bIns="0" anchorCtr="1"/>
            <a:lstStyle/>
            <a:p>
              <a:pPr marL="0" marR="0" lvl="0" indent="0" algn="ctr" defTabSz="914400" rtl="0" eaLnBrk="1" fontAlgn="auto" latinLnBrk="0" hangingPunct="1">
                <a:lnSpc>
                  <a:spcPct val="100000"/>
                </a:lnSpc>
                <a:spcBef>
                  <a:spcPts val="0"/>
                </a:spcBef>
                <a:spcAft>
                  <a:spcPts val="0"/>
                </a:spcAft>
                <a:buClr>
                  <a:srgbClr val="DEA515"/>
                </a:buClr>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withheld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every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above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 limit</a:t>
              </a:r>
            </a:p>
            <a:p>
              <a:pPr marL="342900" marR="0" lvl="0" indent="-342900" algn="ctr" defTabSz="914400" rtl="0" eaLnBrk="1" fontAlgn="auto" latinLnBrk="0" hangingPunct="1">
                <a:lnSpc>
                  <a:spcPct val="100000"/>
                </a:lnSpc>
                <a:spcBef>
                  <a:spcPts val="0"/>
                </a:spcBef>
                <a:spcAft>
                  <a:spcPts val="0"/>
                </a:spcAft>
                <a:buClr>
                  <a:srgbClr val="DEA515"/>
                </a:buClr>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Pentagon 17">
              <a:extLst>
                <a:ext uri="{FF2B5EF4-FFF2-40B4-BE49-F238E27FC236}">
                  <a16:creationId xmlns:a16="http://schemas.microsoft.com/office/drawing/2014/main" id="{0213120B-A5E7-5A41-8A0C-5F346592CDB0}"/>
                </a:ext>
              </a:extLst>
            </p:cNvPr>
            <p:cNvSpPr/>
            <p:nvPr/>
          </p:nvSpPr>
          <p:spPr>
            <a:xfrm rot="5400000">
              <a:off x="2487244" y="1958188"/>
              <a:ext cx="1604111" cy="2514600"/>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C4BECB5-2950-6C49-B92D-D03AD3544E08}"/>
                </a:ext>
              </a:extLst>
            </p:cNvPr>
            <p:cNvSpPr/>
            <p:nvPr/>
          </p:nvSpPr>
          <p:spPr>
            <a:xfrm>
              <a:off x="2046288" y="2682795"/>
              <a:ext cx="2474912" cy="50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Calibri"/>
                </a:rPr>
                <a:t>If under FRA </a:t>
              </a:r>
              <a:b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Calibri"/>
                </a:rPr>
              </a:b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Calibri"/>
                </a:rPr>
                <a:t>for the full year</a:t>
              </a:r>
              <a:endParaRPr kumimoji="0" lang="en" sz="20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Calibri"/>
              </a:endParaRPr>
            </a:p>
          </p:txBody>
        </p:sp>
        <p:sp>
          <p:nvSpPr>
            <p:cNvPr id="20" name="TextBox 19">
              <a:extLst>
                <a:ext uri="{FF2B5EF4-FFF2-40B4-BE49-F238E27FC236}">
                  <a16:creationId xmlns:a16="http://schemas.microsoft.com/office/drawing/2014/main" id="{13363BC6-A64E-4599-9F37-361F87FA3A16}"/>
                </a:ext>
              </a:extLst>
            </p:cNvPr>
            <p:cNvSpPr txBox="1">
              <a:spLocks noChangeArrowheads="1"/>
            </p:cNvSpPr>
            <p:nvPr/>
          </p:nvSpPr>
          <p:spPr bwMode="auto">
            <a:xfrm>
              <a:off x="7485063" y="4216929"/>
              <a:ext cx="2514600" cy="186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tIns="91440" bIns="91440"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200"/>
                </a:spcAft>
                <a:buClr>
                  <a:srgbClr val="DEA515"/>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limit </a:t>
              </a:r>
              <a:b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earnings</a:t>
              </a:r>
            </a:p>
            <a:p>
              <a:pPr marL="0" marR="0" lvl="0" indent="0" algn="ctr" defTabSz="914400" rtl="0" eaLnBrk="1" fontAlgn="base" latinLnBrk="0" hangingPunct="1">
                <a:lnSpc>
                  <a:spcPct val="100000"/>
                </a:lnSpc>
                <a:spcBef>
                  <a:spcPct val="0"/>
                </a:spcBef>
                <a:spcAft>
                  <a:spcPts val="1200"/>
                </a:spcAft>
                <a:buClr>
                  <a:srgbClr val="DEA515"/>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Withheld earnings </a:t>
              </a:r>
              <a:b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returned</a:t>
              </a:r>
            </a:p>
            <a:p>
              <a:pPr marL="0" marR="0" lvl="0" indent="0" algn="ctr" defTabSz="914400" rtl="0" eaLnBrk="1" fontAlgn="base" latinLnBrk="0" hangingPunct="1">
                <a:lnSpc>
                  <a:spcPct val="100000"/>
                </a:lnSpc>
                <a:spcBef>
                  <a:spcPct val="0"/>
                </a:spcBef>
                <a:spcAft>
                  <a:spcPts val="1200"/>
                </a:spcAft>
                <a:buClr>
                  <a:srgbClr val="DEA515"/>
                </a:buClr>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Pentagon 20">
              <a:extLst>
                <a:ext uri="{FF2B5EF4-FFF2-40B4-BE49-F238E27FC236}">
                  <a16:creationId xmlns:a16="http://schemas.microsoft.com/office/drawing/2014/main" id="{9818F3FF-71BE-1145-8A67-DCDADD21A67C}"/>
                </a:ext>
              </a:extLst>
            </p:cNvPr>
            <p:cNvSpPr/>
            <p:nvPr/>
          </p:nvSpPr>
          <p:spPr>
            <a:xfrm rot="5400000">
              <a:off x="7962059" y="1939611"/>
              <a:ext cx="1573307" cy="25146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8C9E5DC-0BB1-8241-91F7-05DAF91D72CF}"/>
                </a:ext>
              </a:extLst>
            </p:cNvPr>
            <p:cNvSpPr/>
            <p:nvPr/>
          </p:nvSpPr>
          <p:spPr>
            <a:xfrm>
              <a:off x="7604918" y="2674858"/>
              <a:ext cx="2289175" cy="50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Calibri"/>
                </a:rPr>
                <a:t>At FRA</a:t>
              </a:r>
              <a:b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Calibri"/>
                </a:rPr>
              </a:b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Calibri"/>
                </a:rPr>
                <a:t>and beyond</a:t>
              </a:r>
              <a:endParaRPr kumimoji="0" lang="en" sz="2000" b="1" i="0" u="none" strike="noStrike" kern="120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Calibri"/>
              </a:endParaRPr>
            </a:p>
          </p:txBody>
        </p:sp>
      </p:grpSp>
      <p:sp>
        <p:nvSpPr>
          <p:cNvPr id="7" name="Content Placeholder 12">
            <a:extLst>
              <a:ext uri="{FF2B5EF4-FFF2-40B4-BE49-F238E27FC236}">
                <a16:creationId xmlns:a16="http://schemas.microsoft.com/office/drawing/2014/main" id="{A74296CA-0BE7-51D7-D155-C9F181F2659A}"/>
              </a:ext>
            </a:extLst>
          </p:cNvPr>
          <p:cNvSpPr>
            <a:spLocks noGrp="1"/>
          </p:cNvSpPr>
          <p:nvPr>
            <p:ph idx="1"/>
          </p:nvPr>
        </p:nvSpPr>
        <p:spPr>
          <a:xfrm>
            <a:off x="1492450" y="868862"/>
            <a:ext cx="9199178" cy="457742"/>
          </a:xfrm>
        </p:spPr>
        <p:txBody>
          <a:bodyPr>
            <a:normAutofit/>
          </a:bodyPr>
          <a:lstStyle/>
          <a:p>
            <a:pPr marL="0" indent="0" algn="ctr">
              <a:buNone/>
            </a:pPr>
            <a:r>
              <a:rPr lang="en-US" sz="2200" b="1" dirty="0"/>
              <a:t>CONTINUING TO WORK</a:t>
            </a:r>
          </a:p>
        </p:txBody>
      </p:sp>
      <p:sp>
        <p:nvSpPr>
          <p:cNvPr id="8" name="Title 11">
            <a:extLst>
              <a:ext uri="{FF2B5EF4-FFF2-40B4-BE49-F238E27FC236}">
                <a16:creationId xmlns:a16="http://schemas.microsoft.com/office/drawing/2014/main" id="{20088DB9-B4E4-6F18-DBD9-9A860B2BDFAF}"/>
              </a:ext>
            </a:extLst>
          </p:cNvPr>
          <p:cNvSpPr txBox="1">
            <a:spLocks/>
          </p:cNvSpPr>
          <p:nvPr/>
        </p:nvSpPr>
        <p:spPr>
          <a:xfrm>
            <a:off x="1492450" y="131138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n-US" sz="4400" dirty="0">
                <a:solidFill>
                  <a:schemeClr val="tx2"/>
                </a:solidFill>
              </a:rPr>
              <a:t>Will working affect my benefit?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onitor, electronics, screenshot&#10;&#10;Description automatically generated">
            <a:extLst>
              <a:ext uri="{FF2B5EF4-FFF2-40B4-BE49-F238E27FC236}">
                <a16:creationId xmlns:a16="http://schemas.microsoft.com/office/drawing/2014/main" id="{C422C6C5-879D-AE0E-A7AA-10D28D109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110" y="-587827"/>
            <a:ext cx="6296535" cy="8172202"/>
          </a:xfrm>
          <a:prstGeom prst="rect">
            <a:avLst/>
          </a:prstGeom>
        </p:spPr>
      </p:pic>
      <p:sp>
        <p:nvSpPr>
          <p:cNvPr id="4" name="Title " hidden="1">
            <a:extLst>
              <a:ext uri="{FF2B5EF4-FFF2-40B4-BE49-F238E27FC236}">
                <a16:creationId xmlns:a16="http://schemas.microsoft.com/office/drawing/2014/main" id="{E8A39FA8-A879-6648-B972-A7380DC6DE8F}"/>
              </a:ext>
            </a:extLst>
          </p:cNvPr>
          <p:cNvSpPr>
            <a:spLocks noGrp="1"/>
          </p:cNvSpPr>
          <p:nvPr>
            <p:ph type="title"/>
          </p:nvPr>
        </p:nvSpPr>
        <p:spPr/>
        <p:txBody>
          <a:bodyPr/>
          <a:lstStyle/>
          <a:p>
            <a:r>
              <a:rPr lang="en-US" dirty="0"/>
              <a:t>5D Myth and Reality</a:t>
            </a:r>
          </a:p>
        </p:txBody>
      </p:sp>
      <p:sp>
        <p:nvSpPr>
          <p:cNvPr id="5" name="Title 1">
            <a:extLst>
              <a:ext uri="{FF2B5EF4-FFF2-40B4-BE49-F238E27FC236}">
                <a16:creationId xmlns:a16="http://schemas.microsoft.com/office/drawing/2014/main" id="{E71F14FA-834B-355A-1473-3480B7707F28}"/>
              </a:ext>
            </a:extLst>
          </p:cNvPr>
          <p:cNvSpPr txBox="1">
            <a:spLocks/>
          </p:cNvSpPr>
          <p:nvPr/>
        </p:nvSpPr>
        <p:spPr>
          <a:xfrm>
            <a:off x="990599" y="2329024"/>
            <a:ext cx="5642037" cy="1675247"/>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n-US" sz="3600" dirty="0"/>
              <a:t>Obtain your Social Security statement</a:t>
            </a:r>
          </a:p>
        </p:txBody>
      </p:sp>
      <p:sp>
        <p:nvSpPr>
          <p:cNvPr id="7" name="Content Placeholder 6">
            <a:extLst>
              <a:ext uri="{FF2B5EF4-FFF2-40B4-BE49-F238E27FC236}">
                <a16:creationId xmlns:a16="http://schemas.microsoft.com/office/drawing/2014/main" id="{A59A4A88-B7FC-22BC-F52D-A27C99C76EA2}"/>
              </a:ext>
            </a:extLst>
          </p:cNvPr>
          <p:cNvSpPr>
            <a:spLocks noGrp="1"/>
          </p:cNvSpPr>
          <p:nvPr>
            <p:ph idx="1"/>
          </p:nvPr>
        </p:nvSpPr>
        <p:spPr>
          <a:xfrm>
            <a:off x="990598" y="3676539"/>
            <a:ext cx="4794799" cy="676407"/>
          </a:xfrm>
        </p:spPr>
        <p:txBody>
          <a:bodyPr>
            <a:normAutofit/>
          </a:bodyPr>
          <a:lstStyle/>
          <a:p>
            <a:pPr marL="0" indent="0">
              <a:buNone/>
            </a:pPr>
            <a:r>
              <a:rPr lang="en-US" sz="2800" b="1" dirty="0"/>
              <a:t>at </a:t>
            </a:r>
            <a:r>
              <a:rPr lang="en-US" sz="2800" b="1" u="sng" dirty="0"/>
              <a:t>ssa.gov/myaccount</a:t>
            </a:r>
            <a:endParaRPr lang="en-US" sz="2800" b="1" dirty="0"/>
          </a:p>
        </p:txBody>
      </p:sp>
      <p:pic>
        <p:nvPicPr>
          <p:cNvPr id="8" name="Picture 7" descr="Image shows a screenshot of my Social Security at ssa.gov/myaccount.">
            <a:extLst>
              <a:ext uri="{FF2B5EF4-FFF2-40B4-BE49-F238E27FC236}">
                <a16:creationId xmlns:a16="http://schemas.microsoft.com/office/drawing/2014/main" id="{9EDBF173-CD69-3046-B80D-47AADFB806FB}"/>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5426" y="1194581"/>
            <a:ext cx="3706647" cy="4459051"/>
          </a:xfrm>
          <a:prstGeom prst="rect">
            <a:avLst/>
          </a:prstGeom>
        </p:spPr>
      </p:pic>
      <p:sp>
        <p:nvSpPr>
          <p:cNvPr id="6" name="Rectangle 5">
            <a:extLst>
              <a:ext uri="{FF2B5EF4-FFF2-40B4-BE49-F238E27FC236}">
                <a16:creationId xmlns:a16="http://schemas.microsoft.com/office/drawing/2014/main" id="{FBD3DFEA-DD4F-A8C9-0B84-39BA15C02ADF}"/>
              </a:ext>
            </a:extLst>
          </p:cNvPr>
          <p:cNvSpPr/>
          <p:nvPr/>
        </p:nvSpPr>
        <p:spPr>
          <a:xfrm>
            <a:off x="7335426" y="5653631"/>
            <a:ext cx="3706646" cy="317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948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 hidden="1">
            <a:extLst>
              <a:ext uri="{FF2B5EF4-FFF2-40B4-BE49-F238E27FC236}">
                <a16:creationId xmlns:a16="http://schemas.microsoft.com/office/drawing/2014/main" id="{E8A39FA8-A879-6648-B972-A7380DC6DE8F}"/>
              </a:ext>
            </a:extLst>
          </p:cNvPr>
          <p:cNvSpPr>
            <a:spLocks noGrp="1"/>
          </p:cNvSpPr>
          <p:nvPr>
            <p:ph type="title"/>
          </p:nvPr>
        </p:nvSpPr>
        <p:spPr/>
        <p:txBody>
          <a:bodyPr/>
          <a:lstStyle/>
          <a:p>
            <a:r>
              <a:rPr lang="en-US" dirty="0"/>
              <a:t>5B Myth</a:t>
            </a:r>
            <a:r>
              <a:rPr lang="en-US" baseline="0" dirty="0"/>
              <a:t> and Reality</a:t>
            </a:r>
            <a:endParaRPr lang="en-US" dirty="0"/>
          </a:p>
        </p:txBody>
      </p:sp>
      <p:sp>
        <p:nvSpPr>
          <p:cNvPr id="9" name="Content Placeholder 8">
            <a:extLst>
              <a:ext uri="{FF2B5EF4-FFF2-40B4-BE49-F238E27FC236}">
                <a16:creationId xmlns:a16="http://schemas.microsoft.com/office/drawing/2014/main" id="{8EB0B2AD-FC0C-7A20-B446-9A885787BB9C}"/>
              </a:ext>
            </a:extLst>
          </p:cNvPr>
          <p:cNvSpPr>
            <a:spLocks noGrp="1"/>
          </p:cNvSpPr>
          <p:nvPr>
            <p:ph idx="1"/>
          </p:nvPr>
        </p:nvSpPr>
        <p:spPr>
          <a:xfrm>
            <a:off x="1492451" y="2024743"/>
            <a:ext cx="9199178" cy="522514"/>
          </a:xfrm>
        </p:spPr>
        <p:txBody>
          <a:bodyPr>
            <a:normAutofit/>
          </a:bodyPr>
          <a:lstStyle/>
          <a:p>
            <a:pPr marL="0" indent="0" algn="ctr">
              <a:buNone/>
            </a:pPr>
            <a:r>
              <a:rPr lang="en-US" sz="2000" b="1" dirty="0"/>
              <a:t>Total monthly </a:t>
            </a:r>
            <a:r>
              <a:rPr lang="en-US" b="1" dirty="0"/>
              <a:t>r</a:t>
            </a:r>
            <a:r>
              <a:rPr lang="en-US" sz="2000" b="1" dirty="0"/>
              <a:t>etirement </a:t>
            </a:r>
            <a:r>
              <a:rPr lang="en-US" b="1" dirty="0"/>
              <a:t>i</a:t>
            </a:r>
            <a:r>
              <a:rPr lang="en-US" sz="2000" b="1" dirty="0"/>
              <a:t>ncome need</a:t>
            </a:r>
          </a:p>
        </p:txBody>
      </p:sp>
      <p:sp>
        <p:nvSpPr>
          <p:cNvPr id="7" name="Title 1">
            <a:extLst>
              <a:ext uri="{FF2B5EF4-FFF2-40B4-BE49-F238E27FC236}">
                <a16:creationId xmlns:a16="http://schemas.microsoft.com/office/drawing/2014/main" id="{CD28B9D2-EBB3-8990-B4DC-79269CEC9AE1}"/>
              </a:ext>
            </a:extLst>
          </p:cNvPr>
          <p:cNvSpPr txBox="1">
            <a:spLocks/>
          </p:cNvSpPr>
          <p:nvPr/>
        </p:nvSpPr>
        <p:spPr>
          <a:xfrm>
            <a:off x="838200" y="822960"/>
            <a:ext cx="10515600" cy="1397726"/>
          </a:xfrm>
          <a:prstGeom prst="rect">
            <a:avLst/>
          </a:prstGeom>
        </p:spPr>
        <p:txBody>
          <a:bodyPr vert="horz" lIns="0" tIns="45720" rIns="0" bIns="45720" rtlCol="0" anchor="t">
            <a:normAutofit fontScale="92500"/>
          </a:bodyPr>
          <a:lstStyle>
            <a:lvl1pPr algn="ctr" defTabSz="914400" rtl="0" eaLnBrk="1" latinLnBrk="0" hangingPunct="1">
              <a:lnSpc>
                <a:spcPct val="90000"/>
              </a:lnSpc>
              <a:spcBef>
                <a:spcPct val="0"/>
              </a:spcBef>
              <a:buNone/>
              <a:defRPr sz="3200" b="1" i="0" kern="1200">
                <a:solidFill>
                  <a:srgbClr val="0047BB"/>
                </a:solidFill>
                <a:latin typeface="Arial" panose="020B0604020202020204" pitchFamily="34" charset="0"/>
                <a:ea typeface="+mj-ea"/>
                <a:cs typeface="Arial" panose="020B0604020202020204" pitchFamily="34" charset="0"/>
              </a:defRPr>
            </a:lvl1pPr>
          </a:lstStyle>
          <a:p>
            <a:r>
              <a:rPr lang="en-US" sz="3600" dirty="0">
                <a:latin typeface="Georgia" panose="02040502050405020303" pitchFamily="18" charset="0"/>
              </a:rPr>
              <a:t>How much of your needed retirement income</a:t>
            </a:r>
            <a:br>
              <a:rPr lang="en-US" sz="3600" dirty="0">
                <a:latin typeface="Georgia" panose="02040502050405020303" pitchFamily="18" charset="0"/>
              </a:rPr>
            </a:br>
            <a:r>
              <a:rPr lang="en-US" sz="3600" dirty="0">
                <a:latin typeface="Georgia" panose="02040502050405020303" pitchFamily="18" charset="0"/>
              </a:rPr>
              <a:t>will Social Security cover?</a:t>
            </a:r>
          </a:p>
        </p:txBody>
      </p:sp>
      <p:sp>
        <p:nvSpPr>
          <p:cNvPr id="2" name="Content Placeholder 8">
            <a:extLst>
              <a:ext uri="{FF2B5EF4-FFF2-40B4-BE49-F238E27FC236}">
                <a16:creationId xmlns:a16="http://schemas.microsoft.com/office/drawing/2014/main" id="{88D305D3-5424-DE56-5EFF-3B6BBD08AB4F}"/>
              </a:ext>
            </a:extLst>
          </p:cNvPr>
          <p:cNvSpPr txBox="1">
            <a:spLocks/>
          </p:cNvSpPr>
          <p:nvPr/>
        </p:nvSpPr>
        <p:spPr>
          <a:xfrm>
            <a:off x="4410906" y="2416629"/>
            <a:ext cx="711906" cy="522514"/>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t>
            </a:r>
          </a:p>
        </p:txBody>
      </p:sp>
      <p:graphicFrame>
        <p:nvGraphicFramePr>
          <p:cNvPr id="3" name="Chart 2">
            <a:extLst>
              <a:ext uri="{FF2B5EF4-FFF2-40B4-BE49-F238E27FC236}">
                <a16:creationId xmlns:a16="http://schemas.microsoft.com/office/drawing/2014/main" id="{48CE9E1C-F1F3-2A06-989F-0758A8F38483}"/>
              </a:ext>
            </a:extLst>
          </p:cNvPr>
          <p:cNvGraphicFramePr/>
          <p:nvPr>
            <p:extLst>
              <p:ext uri="{D42A27DB-BD31-4B8C-83A1-F6EECF244321}">
                <p14:modId xmlns:p14="http://schemas.microsoft.com/office/powerpoint/2010/main" val="2371290659"/>
              </p:ext>
            </p:extLst>
          </p:nvPr>
        </p:nvGraphicFramePr>
        <p:xfrm>
          <a:off x="3702217" y="3037117"/>
          <a:ext cx="4779645" cy="321731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4C945A5-7D1A-8B06-F056-C5960F022E50}"/>
              </a:ext>
            </a:extLst>
          </p:cNvPr>
          <p:cNvCxnSpPr>
            <a:cxnSpLocks/>
          </p:cNvCxnSpPr>
          <p:nvPr/>
        </p:nvCxnSpPr>
        <p:spPr>
          <a:xfrm>
            <a:off x="4766859" y="2677886"/>
            <a:ext cx="2658282"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72B980-C814-9B22-990B-37DF308F3155}"/>
              </a:ext>
            </a:extLst>
          </p:cNvPr>
          <p:cNvSpPr txBox="1"/>
          <p:nvPr/>
        </p:nvSpPr>
        <p:spPr>
          <a:xfrm>
            <a:off x="8629652" y="3766152"/>
            <a:ext cx="1981200" cy="1631216"/>
          </a:xfrm>
          <a:prstGeom prst="rect">
            <a:avLst/>
          </a:prstGeom>
          <a:noFill/>
        </p:spPr>
        <p:txBody>
          <a:bodyPr wrap="square" rtlCol="0">
            <a:spAutoFit/>
          </a:bodyPr>
          <a:lstStyle/>
          <a:p>
            <a:r>
              <a:rPr lang="en-US" sz="2000" dirty="0"/>
              <a:t>Social Security monthly benefit amount</a:t>
            </a:r>
          </a:p>
          <a:p>
            <a:endParaRPr lang="en-US" sz="2000" dirty="0"/>
          </a:p>
          <a:p>
            <a:r>
              <a:rPr lang="en-US" sz="2000" dirty="0"/>
              <a:t>$</a:t>
            </a:r>
          </a:p>
        </p:txBody>
      </p:sp>
      <p:cxnSp>
        <p:nvCxnSpPr>
          <p:cNvPr id="11" name="Straight Arrow Connector 10">
            <a:extLst>
              <a:ext uri="{FF2B5EF4-FFF2-40B4-BE49-F238E27FC236}">
                <a16:creationId xmlns:a16="http://schemas.microsoft.com/office/drawing/2014/main" id="{5EB7737F-2485-0E8D-B0AD-6CFC1A735D75}"/>
              </a:ext>
            </a:extLst>
          </p:cNvPr>
          <p:cNvCxnSpPr>
            <a:cxnSpLocks/>
          </p:cNvCxnSpPr>
          <p:nvPr/>
        </p:nvCxnSpPr>
        <p:spPr>
          <a:xfrm>
            <a:off x="6938682" y="4137788"/>
            <a:ext cx="1245198" cy="83314"/>
          </a:xfrm>
          <a:prstGeom prst="straightConnector1">
            <a:avLst/>
          </a:prstGeom>
          <a:ln w="57150">
            <a:solidFill>
              <a:srgbClr val="131A4D"/>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F4A5C0-4B9F-FB7F-4C86-44C76222A60E}"/>
              </a:ext>
            </a:extLst>
          </p:cNvPr>
          <p:cNvCxnSpPr>
            <a:cxnSpLocks/>
          </p:cNvCxnSpPr>
          <p:nvPr/>
        </p:nvCxnSpPr>
        <p:spPr>
          <a:xfrm>
            <a:off x="8936090" y="5265253"/>
            <a:ext cx="1530526"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BC66CA5-4124-30F7-F8A8-25660C481BCB}"/>
              </a:ext>
            </a:extLst>
          </p:cNvPr>
          <p:cNvSpPr txBox="1"/>
          <p:nvPr/>
        </p:nvSpPr>
        <p:spPr>
          <a:xfrm>
            <a:off x="1371600" y="3749040"/>
            <a:ext cx="2355419" cy="1908215"/>
          </a:xfrm>
          <a:prstGeom prst="rect">
            <a:avLst/>
          </a:prstGeom>
          <a:noFill/>
        </p:spPr>
        <p:txBody>
          <a:bodyPr wrap="square" rtlCol="0">
            <a:spAutoFit/>
          </a:bodyPr>
          <a:lstStyle/>
          <a:p>
            <a:r>
              <a:rPr lang="en-US" sz="2000" dirty="0"/>
              <a:t>Monthly income you’ll need from other sources</a:t>
            </a:r>
          </a:p>
          <a:p>
            <a:endParaRPr lang="en-US" sz="2000" dirty="0"/>
          </a:p>
          <a:p>
            <a:r>
              <a:rPr lang="en-US" sz="2000" dirty="0"/>
              <a:t>$</a:t>
            </a:r>
          </a:p>
          <a:p>
            <a:endParaRPr lang="en-US" dirty="0"/>
          </a:p>
        </p:txBody>
      </p:sp>
      <p:cxnSp>
        <p:nvCxnSpPr>
          <p:cNvPr id="18" name="Straight Arrow Connector 17">
            <a:extLst>
              <a:ext uri="{FF2B5EF4-FFF2-40B4-BE49-F238E27FC236}">
                <a16:creationId xmlns:a16="http://schemas.microsoft.com/office/drawing/2014/main" id="{8D60057B-0D5A-AA8F-652D-6BD32B813CC2}"/>
              </a:ext>
            </a:extLst>
          </p:cNvPr>
          <p:cNvCxnSpPr>
            <a:cxnSpLocks/>
          </p:cNvCxnSpPr>
          <p:nvPr/>
        </p:nvCxnSpPr>
        <p:spPr>
          <a:xfrm flipH="1">
            <a:off x="3809887" y="4076988"/>
            <a:ext cx="1216062" cy="121600"/>
          </a:xfrm>
          <a:prstGeom prst="straightConnector1">
            <a:avLst/>
          </a:prstGeom>
          <a:ln w="57150">
            <a:solidFill>
              <a:srgbClr val="131A4D"/>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A9BE7A-067D-E004-AA85-BFAD883503F2}"/>
              </a:ext>
            </a:extLst>
          </p:cNvPr>
          <p:cNvCxnSpPr>
            <a:cxnSpLocks/>
          </p:cNvCxnSpPr>
          <p:nvPr/>
        </p:nvCxnSpPr>
        <p:spPr>
          <a:xfrm>
            <a:off x="1669876" y="5265253"/>
            <a:ext cx="1530526"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04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2236E-A023-9E65-4FFE-BEED29412F76}"/>
              </a:ext>
            </a:extLst>
          </p:cNvPr>
          <p:cNvSpPr>
            <a:spLocks noGrp="1"/>
          </p:cNvSpPr>
          <p:nvPr>
            <p:ph type="title"/>
          </p:nvPr>
        </p:nvSpPr>
        <p:spPr>
          <a:xfrm>
            <a:off x="2008570" y="914401"/>
            <a:ext cx="8166939" cy="1280766"/>
          </a:xfrm>
        </p:spPr>
        <p:txBody>
          <a:bodyPr>
            <a:noAutofit/>
          </a:bodyPr>
          <a:lstStyle/>
          <a:p>
            <a:r>
              <a:rPr lang="en-US" sz="4300" dirty="0"/>
              <a:t>Will Social Security </a:t>
            </a:r>
            <a:br>
              <a:rPr lang="en-US" sz="4300" dirty="0"/>
            </a:br>
            <a:r>
              <a:rPr lang="en-US" sz="4300" dirty="0"/>
              <a:t>be there for you?</a:t>
            </a:r>
          </a:p>
        </p:txBody>
      </p:sp>
      <p:sp>
        <p:nvSpPr>
          <p:cNvPr id="6" name="Content Placeholder 5">
            <a:extLst>
              <a:ext uri="{FF2B5EF4-FFF2-40B4-BE49-F238E27FC236}">
                <a16:creationId xmlns:a16="http://schemas.microsoft.com/office/drawing/2014/main" id="{2C8466DB-E81D-09AB-3C05-E432990FCB77}"/>
              </a:ext>
            </a:extLst>
          </p:cNvPr>
          <p:cNvSpPr>
            <a:spLocks noGrp="1"/>
          </p:cNvSpPr>
          <p:nvPr>
            <p:ph idx="1"/>
          </p:nvPr>
        </p:nvSpPr>
        <p:spPr>
          <a:xfrm>
            <a:off x="1318614" y="2943695"/>
            <a:ext cx="5181940" cy="2226822"/>
          </a:xfrm>
        </p:spPr>
        <p:txBody>
          <a:bodyPr/>
          <a:lstStyle/>
          <a:p>
            <a:pPr marL="0" indent="0">
              <a:buNone/>
            </a:pPr>
            <a:r>
              <a:rPr lang="en-US" b="1" dirty="0"/>
              <a:t>Based on combined trust fund reserves and current assumptions:</a:t>
            </a:r>
          </a:p>
          <a:p>
            <a:r>
              <a:rPr lang="en-US" dirty="0"/>
              <a:t>Full benefits payable through 2033</a:t>
            </a:r>
          </a:p>
          <a:p>
            <a:r>
              <a:rPr lang="en-US" dirty="0"/>
              <a:t>With no legislative changes, Social Security would pay </a:t>
            </a:r>
            <a:r>
              <a:rPr lang="en-US" b="1" dirty="0"/>
              <a:t>77% of benefits afterward </a:t>
            </a:r>
          </a:p>
          <a:p>
            <a:endParaRPr lang="en-US" dirty="0"/>
          </a:p>
        </p:txBody>
      </p:sp>
      <p:pic>
        <p:nvPicPr>
          <p:cNvPr id="9" name="Picture 8">
            <a:extLst>
              <a:ext uri="{FF2B5EF4-FFF2-40B4-BE49-F238E27FC236}">
                <a16:creationId xmlns:a16="http://schemas.microsoft.com/office/drawing/2014/main" id="{90CC54D0-63D8-AD81-C428-45B41CFB8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3228" y="2195167"/>
            <a:ext cx="3109540" cy="31095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6410530" y="1740356"/>
            <a:ext cx="3678812" cy="677108"/>
          </a:xfrm>
          <a:prstGeom prst="rect">
            <a:avLst/>
          </a:prstGeom>
          <a:noFill/>
          <a:ln>
            <a:noFill/>
          </a:ln>
        </p:spPr>
        <p:txBody>
          <a:bodyPr wrap="square" lIns="0" tIns="0" rIns="0" bIns="0" rtlCol="0" anchor="t" anchorCtr="0">
            <a:spAutoFit/>
          </a:bodyPr>
          <a:lstStyle/>
          <a:p>
            <a:r>
              <a:rPr lang="en-US" sz="2200" b="1" dirty="0">
                <a:solidFill>
                  <a:srgbClr val="6ECFB2"/>
                </a:solidFill>
                <a:latin typeface="Arial" charset="0"/>
                <a:ea typeface="Arial" charset="0"/>
                <a:cs typeface="Arial" charset="0"/>
                <a:sym typeface="Calibri"/>
              </a:rPr>
              <a:t>Check My Interactive Retirement Planner</a:t>
            </a:r>
            <a:r>
              <a:rPr lang="en-US" sz="2200" b="1" baseline="30000" dirty="0">
                <a:solidFill>
                  <a:srgbClr val="6ECFB2"/>
                </a:solidFill>
                <a:latin typeface="Arial" charset="0"/>
                <a:ea typeface="Arial" charset="0"/>
                <a:cs typeface="Arial" charset="0"/>
                <a:sym typeface="Calibri"/>
              </a:rPr>
              <a:t>SM</a:t>
            </a:r>
            <a:r>
              <a:rPr lang="en-US" sz="2200" b="1" dirty="0">
                <a:solidFill>
                  <a:srgbClr val="6ECFB2"/>
                </a:solidFill>
                <a:latin typeface="Arial" charset="0"/>
                <a:ea typeface="Arial" charset="0"/>
                <a:cs typeface="Arial" charset="0"/>
                <a:sym typeface="Calibri"/>
              </a:rPr>
              <a:t> tool</a:t>
            </a:r>
          </a:p>
        </p:txBody>
      </p:sp>
      <p:sp>
        <p:nvSpPr>
          <p:cNvPr id="5" name="TextBox 4">
            <a:extLst>
              <a:ext uri="{FF2B5EF4-FFF2-40B4-BE49-F238E27FC236}">
                <a16:creationId xmlns:a16="http://schemas.microsoft.com/office/drawing/2014/main" id="{73DAE9D5-1625-44FF-9839-4BCC77EBECDF}"/>
              </a:ext>
            </a:extLst>
          </p:cNvPr>
          <p:cNvSpPr txBox="1"/>
          <p:nvPr/>
        </p:nvSpPr>
        <p:spPr>
          <a:xfrm>
            <a:off x="6410530" y="3069517"/>
            <a:ext cx="5208101" cy="677108"/>
          </a:xfrm>
          <a:prstGeom prst="rect">
            <a:avLst/>
          </a:prstGeom>
          <a:noFill/>
          <a:ln>
            <a:noFill/>
          </a:ln>
        </p:spPr>
        <p:txBody>
          <a:bodyPr wrap="square" lIns="0" tIns="0" rIns="0" bIns="0" rtlCol="0" anchor="t" anchorCtr="0">
            <a:spAutoFit/>
          </a:bodyPr>
          <a:lstStyle/>
          <a:p>
            <a:r>
              <a:rPr lang="en-US" sz="2200" b="1" dirty="0">
                <a:solidFill>
                  <a:srgbClr val="6ECFB2"/>
                </a:solidFill>
                <a:latin typeface="Arial" panose="020B0604020202020204" pitchFamily="34" charset="0"/>
                <a:cs typeface="Arial" panose="020B0604020202020204" pitchFamily="34" charset="0"/>
              </a:rPr>
              <a:t>Work with your Retirement Specialist or Personal Retirement Consultants</a:t>
            </a:r>
          </a:p>
        </p:txBody>
      </p:sp>
      <p:sp>
        <p:nvSpPr>
          <p:cNvPr id="6" name="TextBox 5">
            <a:extLst>
              <a:ext uri="{FF2B5EF4-FFF2-40B4-BE49-F238E27FC236}">
                <a16:creationId xmlns:a16="http://schemas.microsoft.com/office/drawing/2014/main" id="{D8DE49A0-F712-E113-2695-3FD34DA53064}"/>
              </a:ext>
            </a:extLst>
          </p:cNvPr>
          <p:cNvSpPr txBox="1"/>
          <p:nvPr/>
        </p:nvSpPr>
        <p:spPr>
          <a:xfrm>
            <a:off x="6410530" y="4398678"/>
            <a:ext cx="4508294" cy="1015663"/>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n-US" sz="2200" b="1" dirty="0">
                <a:solidFill>
                  <a:srgbClr val="6ECFB2"/>
                </a:solidFill>
                <a:latin typeface="Arial" charset="0"/>
                <a:ea typeface="Arial" charset="0"/>
                <a:cs typeface="Arial" charset="0"/>
                <a:sym typeface="Calibri"/>
              </a:rPr>
              <a:t>Sign up for “Social Security: The Choice of a Lifetime” webinar at </a:t>
            </a:r>
            <a:r>
              <a:rPr lang="en-US" sz="2200" b="1" u="sng" dirty="0">
                <a:solidFill>
                  <a:srgbClr val="6ECFB2"/>
                </a:solidFill>
                <a:latin typeface="Arial" charset="0"/>
                <a:ea typeface="Arial" charset="0"/>
                <a:cs typeface="Arial" charset="0"/>
                <a:sym typeface="Calibri"/>
              </a:rPr>
              <a:t>www.NRSforU.com/webinars</a:t>
            </a:r>
          </a:p>
        </p:txBody>
      </p: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648013"/>
            <a:ext cx="9199178" cy="595493"/>
          </a:xfrm>
        </p:spPr>
        <p:txBody>
          <a:bodyPr>
            <a:noAutofit/>
          </a:bodyPr>
          <a:lstStyle/>
          <a:p>
            <a:r>
              <a:rPr lang="en-US" sz="4800" dirty="0">
                <a:latin typeface="Georgia" panose="02040502050405020303" pitchFamily="18" charset="0"/>
              </a:rPr>
              <a:t>Take action</a:t>
            </a:r>
          </a:p>
        </p:txBody>
      </p:sp>
      <p:pic>
        <p:nvPicPr>
          <p:cNvPr id="15" name="Graphic 14">
            <a:extLst>
              <a:ext uri="{FF2B5EF4-FFF2-40B4-BE49-F238E27FC236}">
                <a16:creationId xmlns:a16="http://schemas.microsoft.com/office/drawing/2014/main" id="{BA2CB125-2390-3A8C-B718-B3068C0A9E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47173" y="4394506"/>
            <a:ext cx="830210" cy="830210"/>
          </a:xfrm>
          <a:prstGeom prst="rect">
            <a:avLst/>
          </a:prstGeom>
        </p:spPr>
      </p:pic>
      <p:pic>
        <p:nvPicPr>
          <p:cNvPr id="18" name="Picture 17">
            <a:extLst>
              <a:ext uri="{FF2B5EF4-FFF2-40B4-BE49-F238E27FC236}">
                <a16:creationId xmlns:a16="http://schemas.microsoft.com/office/drawing/2014/main" id="{00D612F7-268B-A4CD-FD28-565B433EE999}"/>
              </a:ext>
            </a:extLst>
          </p:cNvPr>
          <p:cNvPicPr>
            <a:picLocks noChangeAspect="1"/>
          </p:cNvPicPr>
          <p:nvPr/>
        </p:nvPicPr>
        <p:blipFill>
          <a:blip r:embed="rId4"/>
          <a:stretch>
            <a:fillRect/>
          </a:stretch>
        </p:blipFill>
        <p:spPr>
          <a:xfrm>
            <a:off x="738260" y="1740356"/>
            <a:ext cx="3820487" cy="3095912"/>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31F0F3AF-C600-0853-C155-9A7CFA09DC04}"/>
              </a:ext>
            </a:extLst>
          </p:cNvPr>
          <p:cNvSpPr txBox="1"/>
          <p:nvPr/>
        </p:nvSpPr>
        <p:spPr>
          <a:xfrm>
            <a:off x="1570974" y="5950840"/>
            <a:ext cx="9905405" cy="707886"/>
          </a:xfrm>
          <a:prstGeom prst="rect">
            <a:avLst/>
          </a:prstGeom>
          <a:noFill/>
        </p:spPr>
        <p:txBody>
          <a:bodyPr wrap="square" rtlCol="0">
            <a:spAutoFit/>
          </a:bodyPr>
          <a:lstStyle/>
          <a:p>
            <a:r>
              <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Personal Retirement Consultants are registered representatives of Nationwide Securities LLC, member FINRA, SIPC, Columbus, Ohio. DBA Nationwide Advisory Services LLC in AR, CA, FL, NY, TX and WY. Securities and Investment Advisory Services offered through Nationwide Securities LLC, member FINRA, SIPC and a Registered Investment Advisor, Columbus, Ohio. DBA Nationwide Advisory Services LLC in AR, CA, FL, NY, TX and WY. Representative of Nationwide Life Insurance Company, affiliated companies and other companies.</a:t>
            </a:r>
          </a:p>
        </p:txBody>
      </p:sp>
      <p:sp>
        <p:nvSpPr>
          <p:cNvPr id="20" name="TextBox 19">
            <a:extLst>
              <a:ext uri="{FF2B5EF4-FFF2-40B4-BE49-F238E27FC236}">
                <a16:creationId xmlns:a16="http://schemas.microsoft.com/office/drawing/2014/main" id="{8453E2B0-0A8D-624C-2F62-56445B979EE7}"/>
              </a:ext>
            </a:extLst>
          </p:cNvPr>
          <p:cNvSpPr txBox="1"/>
          <p:nvPr/>
        </p:nvSpPr>
        <p:spPr>
          <a:xfrm>
            <a:off x="738260" y="4967495"/>
            <a:ext cx="3820487" cy="523220"/>
          </a:xfrm>
          <a:prstGeom prst="rect">
            <a:avLst/>
          </a:prstGeom>
          <a:noFill/>
        </p:spPr>
        <p:txBody>
          <a:bodyPr wrap="square" rtlCol="0">
            <a:spAutoFit/>
          </a:bodyPr>
          <a:lstStyle/>
          <a:p>
            <a:r>
              <a:rPr lang="en-US" sz="1400" b="1" dirty="0">
                <a:solidFill>
                  <a:srgbClr val="6ECFB2"/>
                </a:solidFill>
              </a:rPr>
              <a:t>My Interactive Retirement Planner</a:t>
            </a:r>
            <a:r>
              <a:rPr lang="en-US" sz="1400" b="1" baseline="30000" dirty="0">
                <a:solidFill>
                  <a:srgbClr val="6ECFB2"/>
                </a:solidFill>
                <a:latin typeface="Arial" charset="0"/>
                <a:ea typeface="Arial" charset="0"/>
                <a:cs typeface="Arial" charset="0"/>
                <a:sym typeface="Calibri"/>
              </a:rPr>
              <a:t>SM</a:t>
            </a:r>
            <a:endParaRPr lang="en-US" sz="1400" b="1" dirty="0">
              <a:solidFill>
                <a:srgbClr val="6ECFB2"/>
              </a:solidFill>
            </a:endParaRPr>
          </a:p>
          <a:p>
            <a:r>
              <a:rPr lang="en-US" sz="1400" b="1" dirty="0">
                <a:solidFill>
                  <a:srgbClr val="6ECFB2"/>
                </a:solidFill>
              </a:rPr>
              <a:t>Detailed Income View</a:t>
            </a:r>
          </a:p>
        </p:txBody>
      </p:sp>
      <p:cxnSp>
        <p:nvCxnSpPr>
          <p:cNvPr id="21" name="Straight Connector 20">
            <a:extLst>
              <a:ext uri="{FF2B5EF4-FFF2-40B4-BE49-F238E27FC236}">
                <a16:creationId xmlns:a16="http://schemas.microsoft.com/office/drawing/2014/main" id="{1109B1EC-FB78-7393-A9D8-F5A2D173F4FE}"/>
              </a:ext>
              <a:ext uri="{C183D7F6-B498-43B3-948B-1728B52AA6E4}">
                <adec:decorative xmlns:adec="http://schemas.microsoft.com/office/drawing/2017/decorative" val="1"/>
              </a:ext>
            </a:extLst>
          </p:cNvPr>
          <p:cNvCxnSpPr>
            <a:cxnSpLocks/>
          </p:cNvCxnSpPr>
          <p:nvPr/>
        </p:nvCxnSpPr>
        <p:spPr>
          <a:xfrm>
            <a:off x="5285623" y="2698786"/>
            <a:ext cx="619075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356A0E-BD70-6E47-7935-DDEE41D57DB7}"/>
              </a:ext>
              <a:ext uri="{C183D7F6-B498-43B3-948B-1728B52AA6E4}">
                <adec:decorative xmlns:adec="http://schemas.microsoft.com/office/drawing/2017/decorative" val="1"/>
              </a:ext>
            </a:extLst>
          </p:cNvPr>
          <p:cNvCxnSpPr>
            <a:cxnSpLocks/>
          </p:cNvCxnSpPr>
          <p:nvPr/>
        </p:nvCxnSpPr>
        <p:spPr>
          <a:xfrm>
            <a:off x="5262983" y="4110143"/>
            <a:ext cx="619075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A95268FA-C6FD-FE07-8AB5-4E96E805DCE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90002" y="1646163"/>
            <a:ext cx="805998" cy="805998"/>
          </a:xfrm>
          <a:prstGeom prst="rect">
            <a:avLst/>
          </a:prstGeom>
        </p:spPr>
      </p:pic>
      <p:pic>
        <p:nvPicPr>
          <p:cNvPr id="31" name="Picture 30">
            <a:extLst>
              <a:ext uri="{FF2B5EF4-FFF2-40B4-BE49-F238E27FC236}">
                <a16:creationId xmlns:a16="http://schemas.microsoft.com/office/drawing/2014/main" id="{7BAFCAEA-5D17-EA6F-E7DF-875A37FAEA3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85623" y="2968550"/>
            <a:ext cx="876065" cy="876065"/>
          </a:xfrm>
          <a:prstGeom prst="rect">
            <a:avLst/>
          </a:prstGeom>
        </p:spPr>
      </p:pic>
    </p:spTree>
    <p:extLst>
      <p:ext uri="{BB962C8B-B14F-4D97-AF65-F5344CB8AC3E}">
        <p14:creationId xmlns:p14="http://schemas.microsoft.com/office/powerpoint/2010/main" val="29880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E0BD2D-049D-D9C0-1B86-E91547BBDA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4406" y="2599434"/>
            <a:ext cx="831273" cy="831273"/>
          </a:xfrm>
          <a:prstGeom prst="rect">
            <a:avLst/>
          </a:prstGeom>
        </p:spPr>
      </p:pic>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354217"/>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charset="0"/>
                <a:ea typeface="Arial" charset="0"/>
                <a:cs typeface="Arial" charset="0"/>
                <a:sym typeface="Calibri"/>
              </a:rPr>
              <a:t>Check</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 My Interactive Retirement Planner</a:t>
            </a:r>
            <a:r>
              <a:rPr lang="en-US" sz="2200" b="1" baseline="30000" dirty="0">
                <a:solidFill>
                  <a:srgbClr val="6ECFB2"/>
                </a:solidFill>
                <a:latin typeface="Arial" charset="0"/>
                <a:ea typeface="Arial" charset="0"/>
                <a:cs typeface="Arial" charset="0"/>
                <a:sym typeface="Calibri"/>
              </a:rPr>
              <a:t>SM</a:t>
            </a:r>
            <a:r>
              <a:rPr lang="en-US" sz="2200" b="1" dirty="0">
                <a:solidFill>
                  <a:srgbClr val="6ECFB2"/>
                </a:solidFill>
                <a:latin typeface="Arial" charset="0"/>
                <a:ea typeface="Arial" charset="0"/>
                <a:cs typeface="Arial" charset="0"/>
                <a:sym typeface="Calibri"/>
              </a:rPr>
              <a:t> tool</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panose="020B0604020202020204" pitchFamily="34" charset="0"/>
                <a:cs typeface="Arial" panose="020B0604020202020204" pitchFamily="34" charset="0"/>
              </a:rPr>
              <a:t>Work with </a:t>
            </a:r>
            <a:br>
              <a:rPr lang="en-US" sz="2200" b="1" dirty="0">
                <a:solidFill>
                  <a:srgbClr val="6ECFB2"/>
                </a:solidFill>
                <a:latin typeface="Arial" panose="020B0604020202020204" pitchFamily="34" charset="0"/>
                <a:cs typeface="Arial" panose="020B0604020202020204" pitchFamily="34" charset="0"/>
              </a:rPr>
            </a:br>
            <a:r>
              <a:rPr lang="en-US" sz="2200" b="1" dirty="0">
                <a:solidFill>
                  <a:srgbClr val="6ECFB2"/>
                </a:solidFill>
                <a:latin typeface="Arial" panose="020B0604020202020204" pitchFamily="34" charset="0"/>
                <a:cs typeface="Arial" panose="020B0604020202020204" pitchFamily="34" charset="0"/>
              </a:rPr>
              <a:t>your financial professional</a:t>
            </a:r>
          </a:p>
        </p:txBody>
      </p:sp>
      <p:sp>
        <p:nvSpPr>
          <p:cNvPr id="6" name="TextBox 5">
            <a:extLst>
              <a:ext uri="{FF2B5EF4-FFF2-40B4-BE49-F238E27FC236}">
                <a16:creationId xmlns:a16="http://schemas.microsoft.com/office/drawing/2014/main" id="{D8DE49A0-F712-E113-2695-3FD34DA53064}"/>
              </a:ext>
            </a:extLst>
          </p:cNvPr>
          <p:cNvSpPr txBox="1"/>
          <p:nvPr/>
        </p:nvSpPr>
        <p:spPr>
          <a:xfrm>
            <a:off x="8291120" y="3613954"/>
            <a:ext cx="2539440" cy="2369880"/>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200" b="1" dirty="0">
                <a:solidFill>
                  <a:srgbClr val="6ECFB2"/>
                </a:solidFill>
                <a:latin typeface="Arial" charset="0"/>
                <a:ea typeface="Arial" charset="0"/>
                <a:cs typeface="Arial" charset="0"/>
                <a:sym typeface="Calibri"/>
              </a:rPr>
              <a:t>Sign up for </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“Social Security: The Choice </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of a Lifetime” </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webinar at </a:t>
            </a:r>
            <a:r>
              <a:rPr lang="en-US" sz="2200" b="1" u="sng" dirty="0">
                <a:solidFill>
                  <a:srgbClr val="6ECFB2"/>
                </a:solidFill>
                <a:latin typeface="Arial" charset="0"/>
                <a:ea typeface="Arial" charset="0"/>
                <a:cs typeface="Arial" charset="0"/>
                <a:sym typeface="Calibri"/>
              </a:rPr>
              <a:t>nationwide.com/</a:t>
            </a:r>
            <a:br>
              <a:rPr lang="en-US" sz="2200" b="1" u="sng" dirty="0">
                <a:solidFill>
                  <a:srgbClr val="6ECFB2"/>
                </a:solidFill>
                <a:latin typeface="Arial" charset="0"/>
                <a:ea typeface="Arial" charset="0"/>
                <a:cs typeface="Arial" charset="0"/>
                <a:sym typeface="Calibri"/>
              </a:rPr>
            </a:br>
            <a:r>
              <a:rPr lang="en-US" sz="2200" b="1" u="sng" dirty="0">
                <a:solidFill>
                  <a:srgbClr val="6ECFB2"/>
                </a:solidFill>
                <a:latin typeface="Arial" charset="0"/>
                <a:ea typeface="Arial" charset="0"/>
                <a:cs typeface="Arial" charset="0"/>
                <a:sym typeface="Calibri"/>
              </a:rPr>
              <a:t>MyRetirement</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n-US" sz="4800" dirty="0">
                <a:latin typeface="Georgia" panose="02040502050405020303" pitchFamily="18" charset="0"/>
              </a:rPr>
              <a:t>Take action</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A82F7AB-C05A-6842-C4D0-36B7858EA4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95788" y="2420760"/>
            <a:ext cx="1000423" cy="1000423"/>
          </a:xfrm>
          <a:prstGeom prst="rect">
            <a:avLst/>
          </a:prstGeom>
        </p:spPr>
      </p:pic>
      <p:pic>
        <p:nvPicPr>
          <p:cNvPr id="2" name="Graphic 1">
            <a:extLst>
              <a:ext uri="{FF2B5EF4-FFF2-40B4-BE49-F238E27FC236}">
                <a16:creationId xmlns:a16="http://schemas.microsoft.com/office/drawing/2014/main" id="{D0A354C2-34D1-648F-4F81-A0774D24FFA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45204" y="2539317"/>
            <a:ext cx="831273" cy="831273"/>
          </a:xfrm>
          <a:prstGeom prst="rect">
            <a:avLst/>
          </a:prstGeom>
        </p:spPr>
      </p:pic>
    </p:spTree>
    <p:extLst>
      <p:ext uri="{BB962C8B-B14F-4D97-AF65-F5344CB8AC3E}">
        <p14:creationId xmlns:p14="http://schemas.microsoft.com/office/powerpoint/2010/main" val="301008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1FF30-BD7C-1401-84EB-6D3E5392C4E7}"/>
              </a:ext>
            </a:extLst>
          </p:cNvPr>
          <p:cNvPicPr>
            <a:picLocks noChangeAspect="1"/>
          </p:cNvPicPr>
          <p:nvPr/>
        </p:nvPicPr>
        <p:blipFill rotWithShape="1">
          <a:blip r:embed="rId3">
            <a:extLst>
              <a:ext uri="{28A0092B-C50C-407E-A947-70E740481C1C}">
                <a14:useLocalDpi xmlns:a14="http://schemas.microsoft.com/office/drawing/2010/main" val="0"/>
              </a:ext>
            </a:extLst>
          </a:blip>
          <a:srcRect l="17326" r="20281"/>
          <a:stretch/>
        </p:blipFill>
        <p:spPr>
          <a:xfrm>
            <a:off x="6487238" y="-1"/>
            <a:ext cx="5697358" cy="6858000"/>
          </a:xfrm>
          <a:prstGeom prst="rect">
            <a:avLst/>
          </a:prstGeom>
        </p:spPr>
      </p:pic>
      <p:sp>
        <p:nvSpPr>
          <p:cNvPr id="10" name="Title 3">
            <a:extLst>
              <a:ext uri="{FF2B5EF4-FFF2-40B4-BE49-F238E27FC236}">
                <a16:creationId xmlns:a16="http://schemas.microsoft.com/office/drawing/2014/main" id="{C339B5FC-B98B-ECAE-5857-E63F258FBC54}"/>
              </a:ext>
            </a:extLst>
          </p:cNvPr>
          <p:cNvSpPr>
            <a:spLocks noGrp="1"/>
          </p:cNvSpPr>
          <p:nvPr>
            <p:ph type="ctrTitle"/>
          </p:nvPr>
        </p:nvSpPr>
        <p:spPr/>
        <p:txBody>
          <a:bodyPr anchor="b">
            <a:noAutofit/>
          </a:bodyPr>
          <a:lstStyle/>
          <a:p>
            <a:r>
              <a:rPr lang="en-US" dirty="0"/>
              <a:t>Basics </a:t>
            </a:r>
            <a:br>
              <a:rPr lang="en-US" dirty="0"/>
            </a:br>
            <a:r>
              <a:rPr lang="en-US" dirty="0"/>
              <a:t>of Social Security</a:t>
            </a:r>
            <a:endParaRPr lang="en-US" sz="6000" spc="100" dirty="0">
              <a:latin typeface="Georgia" panose="02040502050405020303" pitchFamily="18" charset="0"/>
            </a:endParaRPr>
          </a:p>
        </p:txBody>
      </p:sp>
      <p:sp>
        <p:nvSpPr>
          <p:cNvPr id="15" name="Text Placeholder 14">
            <a:extLst>
              <a:ext uri="{FF2B5EF4-FFF2-40B4-BE49-F238E27FC236}">
                <a16:creationId xmlns:a16="http://schemas.microsoft.com/office/drawing/2014/main" id="{BDABF044-3EB2-4AB9-8FA4-C64275B0666A}"/>
              </a:ext>
            </a:extLst>
          </p:cNvPr>
          <p:cNvSpPr>
            <a:spLocks noGrp="1"/>
          </p:cNvSpPr>
          <p:nvPr>
            <p:ph type="body" sz="quarter" idx="10"/>
          </p:nvPr>
        </p:nvSpPr>
        <p:spPr>
          <a:xfrm>
            <a:off x="606453" y="3914822"/>
            <a:ext cx="5700685" cy="1160761"/>
          </a:xfrm>
        </p:spPr>
        <p:txBody>
          <a:bodyPr/>
          <a:lstStyle/>
          <a:p>
            <a:r>
              <a:rPr lang="en-US" dirty="0"/>
              <a:t>A k</a:t>
            </a:r>
            <a:r>
              <a:rPr lang="en-US" sz="2800" dirty="0"/>
              <a:t>ey element of your </a:t>
            </a:r>
            <a:br>
              <a:rPr lang="en-US" sz="2800" dirty="0"/>
            </a:br>
            <a:r>
              <a:rPr lang="en-US" sz="2800" dirty="0"/>
              <a:t>financial wellness</a:t>
            </a:r>
            <a:endParaRPr lang="en-US" dirty="0"/>
          </a:p>
        </p:txBody>
      </p:sp>
    </p:spTree>
    <p:extLst>
      <p:ext uri="{BB962C8B-B14F-4D97-AF65-F5344CB8AC3E}">
        <p14:creationId xmlns:p14="http://schemas.microsoft.com/office/powerpoint/2010/main" val="2603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015663"/>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charset="0"/>
                <a:ea typeface="Arial" charset="0"/>
                <a:cs typeface="Arial" charset="0"/>
                <a:sym typeface="Calibri"/>
              </a:rPr>
              <a:t>Check</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 My Retirement Goals tool</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panose="020B0604020202020204" pitchFamily="34" charset="0"/>
                <a:cs typeface="Arial" panose="020B0604020202020204" pitchFamily="34" charset="0"/>
              </a:rPr>
              <a:t>Work with </a:t>
            </a:r>
            <a:br>
              <a:rPr lang="en-US" sz="2200" b="1" dirty="0">
                <a:solidFill>
                  <a:srgbClr val="6ECFB2"/>
                </a:solidFill>
                <a:latin typeface="Arial" panose="020B0604020202020204" pitchFamily="34" charset="0"/>
                <a:cs typeface="Arial" panose="020B0604020202020204" pitchFamily="34" charset="0"/>
              </a:rPr>
            </a:br>
            <a:r>
              <a:rPr lang="en-US" sz="2200" b="1" dirty="0">
                <a:solidFill>
                  <a:srgbClr val="6ECFB2"/>
                </a:solidFill>
                <a:latin typeface="Arial" panose="020B0604020202020204" pitchFamily="34" charset="0"/>
                <a:cs typeface="Arial" panose="020B0604020202020204" pitchFamily="34" charset="0"/>
              </a:rPr>
              <a:t>your financial professional</a:t>
            </a:r>
          </a:p>
        </p:txBody>
      </p:sp>
      <p:sp>
        <p:nvSpPr>
          <p:cNvPr id="6" name="TextBox 5">
            <a:extLst>
              <a:ext uri="{FF2B5EF4-FFF2-40B4-BE49-F238E27FC236}">
                <a16:creationId xmlns:a16="http://schemas.microsoft.com/office/drawing/2014/main" id="{D8DE49A0-F712-E113-2695-3FD34DA53064}"/>
              </a:ext>
            </a:extLst>
          </p:cNvPr>
          <p:cNvSpPr txBox="1"/>
          <p:nvPr/>
        </p:nvSpPr>
        <p:spPr>
          <a:xfrm>
            <a:off x="8291120" y="3613954"/>
            <a:ext cx="2539440" cy="2369880"/>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200" b="1" dirty="0">
                <a:solidFill>
                  <a:srgbClr val="6ECFB2"/>
                </a:solidFill>
                <a:latin typeface="Arial" charset="0"/>
                <a:ea typeface="Arial" charset="0"/>
                <a:cs typeface="Arial" charset="0"/>
                <a:sym typeface="Calibri"/>
              </a:rPr>
              <a:t>Sign up for </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“Social Security: The Choice </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of a Lifetime” </a:t>
            </a:r>
            <a:br>
              <a:rPr lang="en-US" sz="2200" b="1" dirty="0">
                <a:solidFill>
                  <a:srgbClr val="6ECFB2"/>
                </a:solidFill>
                <a:latin typeface="Arial" charset="0"/>
                <a:ea typeface="Arial" charset="0"/>
                <a:cs typeface="Arial" charset="0"/>
                <a:sym typeface="Calibri"/>
              </a:rPr>
            </a:br>
            <a:r>
              <a:rPr lang="en-US" sz="2200" b="1" dirty="0">
                <a:solidFill>
                  <a:srgbClr val="6ECFB2"/>
                </a:solidFill>
                <a:latin typeface="Arial" charset="0"/>
                <a:ea typeface="Arial" charset="0"/>
                <a:cs typeface="Arial" charset="0"/>
                <a:sym typeface="Calibri"/>
              </a:rPr>
              <a:t>webinar at </a:t>
            </a:r>
            <a:r>
              <a:rPr lang="en-US" sz="2200" b="1" u="sng" dirty="0">
                <a:solidFill>
                  <a:srgbClr val="6ECFB2"/>
                </a:solidFill>
                <a:latin typeface="Arial" charset="0"/>
                <a:ea typeface="Arial" charset="0"/>
                <a:cs typeface="Arial" charset="0"/>
                <a:sym typeface="Calibri"/>
              </a:rPr>
              <a:t>nationwide.com/</a:t>
            </a:r>
            <a:br>
              <a:rPr lang="en-US" sz="2200" b="1" u="sng" dirty="0">
                <a:solidFill>
                  <a:srgbClr val="6ECFB2"/>
                </a:solidFill>
                <a:latin typeface="Arial" charset="0"/>
                <a:ea typeface="Arial" charset="0"/>
                <a:cs typeface="Arial" charset="0"/>
                <a:sym typeface="Calibri"/>
              </a:rPr>
            </a:br>
            <a:r>
              <a:rPr lang="en-US" sz="2200" b="1" u="sng" dirty="0">
                <a:solidFill>
                  <a:srgbClr val="6ECFB2"/>
                </a:solidFill>
                <a:latin typeface="Arial" charset="0"/>
                <a:ea typeface="Arial" charset="0"/>
                <a:cs typeface="Arial" charset="0"/>
                <a:sym typeface="Calibri"/>
              </a:rPr>
              <a:t>REALtirement</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n-US" sz="4800" dirty="0">
                <a:latin typeface="Georgia" panose="02040502050405020303" pitchFamily="18" charset="0"/>
              </a:rPr>
              <a:t>Take action</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Graphic 13">
            <a:extLst>
              <a:ext uri="{FF2B5EF4-FFF2-40B4-BE49-F238E27FC236}">
                <a16:creationId xmlns:a16="http://schemas.microsoft.com/office/drawing/2014/main" id="{510D0D84-EAFE-95C3-79D6-D0D8457C68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4406" y="2599434"/>
            <a:ext cx="831273" cy="831273"/>
          </a:xfrm>
          <a:prstGeom prst="rect">
            <a:avLst/>
          </a:prstGeom>
        </p:spPr>
      </p:pic>
      <p:pic>
        <p:nvPicPr>
          <p:cNvPr id="11" name="Picture 10">
            <a:extLst>
              <a:ext uri="{FF2B5EF4-FFF2-40B4-BE49-F238E27FC236}">
                <a16:creationId xmlns:a16="http://schemas.microsoft.com/office/drawing/2014/main" id="{E9A67425-F938-0851-2B95-003AB521FF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95788" y="2420760"/>
            <a:ext cx="1000423" cy="1000423"/>
          </a:xfrm>
          <a:prstGeom prst="rect">
            <a:avLst/>
          </a:prstGeom>
        </p:spPr>
      </p:pic>
      <p:pic>
        <p:nvPicPr>
          <p:cNvPr id="13" name="Graphic 1">
            <a:extLst>
              <a:ext uri="{FF2B5EF4-FFF2-40B4-BE49-F238E27FC236}">
                <a16:creationId xmlns:a16="http://schemas.microsoft.com/office/drawing/2014/main" id="{A9AD2E46-2701-BD22-1F29-FE1104DF56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45204" y="2539317"/>
            <a:ext cx="831273" cy="831273"/>
          </a:xfrm>
          <a:prstGeom prst="rect">
            <a:avLst/>
          </a:prstGeom>
        </p:spPr>
      </p:pic>
    </p:spTree>
    <p:extLst>
      <p:ext uri="{BB962C8B-B14F-4D97-AF65-F5344CB8AC3E}">
        <p14:creationId xmlns:p14="http://schemas.microsoft.com/office/powerpoint/2010/main" val="232485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F687-9B4B-4626-15DE-830F98DE77C4}"/>
              </a:ext>
            </a:extLst>
          </p:cNvPr>
          <p:cNvSpPr>
            <a:spLocks noGrp="1"/>
          </p:cNvSpPr>
          <p:nvPr>
            <p:ph type="title"/>
          </p:nvPr>
        </p:nvSpPr>
        <p:spPr>
          <a:xfrm>
            <a:off x="240632" y="2563387"/>
            <a:ext cx="11694694" cy="1731226"/>
          </a:xfrm>
        </p:spPr>
        <p:txBody>
          <a:bodyPr>
            <a:noAutofit/>
          </a:bodyPr>
          <a:lstStyle/>
          <a:p>
            <a:pPr>
              <a:lnSpc>
                <a:spcPct val="100000"/>
              </a:lnSpc>
            </a:pPr>
            <a:r>
              <a:rPr lang="en-US" sz="10000" dirty="0">
                <a:latin typeface="Georgia" panose="02040502050405020303" pitchFamily="18" charset="0"/>
              </a:rPr>
              <a:t>Q&amp;A</a:t>
            </a:r>
          </a:p>
        </p:txBody>
      </p:sp>
    </p:spTree>
    <p:extLst>
      <p:ext uri="{BB962C8B-B14F-4D97-AF65-F5344CB8AC3E}">
        <p14:creationId xmlns:p14="http://schemas.microsoft.com/office/powerpoint/2010/main" val="139184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E369-CD29-51B3-C5DA-9D76028DE333}"/>
              </a:ext>
            </a:extLst>
          </p:cNvPr>
          <p:cNvSpPr>
            <a:spLocks noGrp="1"/>
          </p:cNvSpPr>
          <p:nvPr>
            <p:ph type="title"/>
          </p:nvPr>
        </p:nvSpPr>
        <p:spPr>
          <a:xfrm>
            <a:off x="838198" y="2531349"/>
            <a:ext cx="5257802" cy="2351121"/>
          </a:xfrm>
        </p:spPr>
        <p:txBody>
          <a:bodyPr anchor="t">
            <a:noAutofit/>
          </a:bodyPr>
          <a:lstStyle/>
          <a:p>
            <a:pPr>
              <a:lnSpc>
                <a:spcPct val="100000"/>
              </a:lnSpc>
              <a:spcBef>
                <a:spcPts val="0"/>
              </a:spcBef>
            </a:pPr>
            <a:r>
              <a:rPr lang="en-US" dirty="0"/>
              <a:t>We’re here to help</a:t>
            </a:r>
            <a:br>
              <a:rPr lang="en-US" dirty="0"/>
            </a:br>
            <a:br>
              <a:rPr lang="en-US" b="0" dirty="0"/>
            </a:br>
            <a:r>
              <a:rPr lang="en-US" sz="2000" b="0" dirty="0"/>
              <a:t>&lt;Presenter name&gt;</a:t>
            </a:r>
            <a:br>
              <a:rPr lang="en-US" sz="2000" b="0" dirty="0"/>
            </a:br>
            <a:r>
              <a:rPr lang="en-US" sz="2000" b="0" dirty="0"/>
              <a:t>&lt;Presenter job title&gt;</a:t>
            </a:r>
            <a:br>
              <a:rPr lang="en-US" sz="2000" b="0" dirty="0"/>
            </a:br>
            <a:r>
              <a:rPr lang="en-US" sz="2000" b="0" dirty="0"/>
              <a:t>&lt;Presenter email address&gt;</a:t>
            </a:r>
            <a:br>
              <a:rPr lang="en-US" sz="2000" b="0" dirty="0"/>
            </a:br>
            <a:r>
              <a:rPr lang="en-US" sz="2000" b="0" dirty="0"/>
              <a:t>&lt;Presenter phone number&gt;</a:t>
            </a:r>
            <a:endParaRPr lang="en-US" sz="2000" dirty="0"/>
          </a:p>
        </p:txBody>
      </p:sp>
      <p:pic>
        <p:nvPicPr>
          <p:cNvPr id="8" name="Graphic 7">
            <a:extLst>
              <a:ext uri="{FF2B5EF4-FFF2-40B4-BE49-F238E27FC236}">
                <a16:creationId xmlns:a16="http://schemas.microsoft.com/office/drawing/2014/main" id="{804B2B69-6904-020A-A101-4B0D12BFB6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5060481"/>
            <a:ext cx="548640" cy="548640"/>
          </a:xfrm>
          <a:prstGeom prst="rect">
            <a:avLst/>
          </a:prstGeom>
        </p:spPr>
      </p:pic>
      <p:sp>
        <p:nvSpPr>
          <p:cNvPr id="9" name="TextBox 8">
            <a:extLst>
              <a:ext uri="{FF2B5EF4-FFF2-40B4-BE49-F238E27FC236}">
                <a16:creationId xmlns:a16="http://schemas.microsoft.com/office/drawing/2014/main" id="{D11F2931-824E-F6E7-973A-8F87E4592EE9}"/>
              </a:ext>
            </a:extLst>
          </p:cNvPr>
          <p:cNvSpPr txBox="1"/>
          <p:nvPr/>
        </p:nvSpPr>
        <p:spPr>
          <a:xfrm>
            <a:off x="1431537" y="5131726"/>
            <a:ext cx="5758972" cy="101566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nrsforu.com</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1-888-401-5272</a:t>
            </a:r>
          </a:p>
        </p:txBody>
      </p:sp>
      <p:pic>
        <p:nvPicPr>
          <p:cNvPr id="10" name="Graphic 9">
            <a:extLst>
              <a:ext uri="{FF2B5EF4-FFF2-40B4-BE49-F238E27FC236}">
                <a16:creationId xmlns:a16="http://schemas.microsoft.com/office/drawing/2014/main" id="{0F404B6E-9237-EA48-5B8D-097DA4012A1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5667830"/>
            <a:ext cx="548640" cy="548640"/>
          </a:xfrm>
          <a:prstGeom prst="rect">
            <a:avLst/>
          </a:prstGeom>
        </p:spPr>
      </p:pic>
      <p:pic>
        <p:nvPicPr>
          <p:cNvPr id="11" name="Picture 10" descr="Nationwide is on your side">
            <a:extLst>
              <a:ext uri="{FF2B5EF4-FFF2-40B4-BE49-F238E27FC236}">
                <a16:creationId xmlns:a16="http://schemas.microsoft.com/office/drawing/2014/main" id="{0BFF2241-99B8-16B0-1E6E-DB962CE63DB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76793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A27920-7FA5-A6C9-73F8-265A9F86058F}"/>
              </a:ext>
            </a:extLst>
          </p:cNvPr>
          <p:cNvSpPr>
            <a:spLocks noGrp="1"/>
          </p:cNvSpPr>
          <p:nvPr>
            <p:ph type="title"/>
          </p:nvPr>
        </p:nvSpPr>
        <p:spPr>
          <a:xfrm>
            <a:off x="852053" y="2772120"/>
            <a:ext cx="4374930" cy="640838"/>
          </a:xfrm>
        </p:spPr>
        <p:txBody>
          <a:bodyPr anchor="t"/>
          <a:lstStyle/>
          <a:p>
            <a:r>
              <a:rPr lang="en-US" dirty="0"/>
              <a:t>We’re here to help</a:t>
            </a:r>
            <a:endParaRPr lang="en-US" sz="1800" dirty="0"/>
          </a:p>
        </p:txBody>
      </p:sp>
      <p:sp>
        <p:nvSpPr>
          <p:cNvPr id="11" name="TextBox 10">
            <a:extLst>
              <a:ext uri="{FF2B5EF4-FFF2-40B4-BE49-F238E27FC236}">
                <a16:creationId xmlns:a16="http://schemas.microsoft.com/office/drawing/2014/main" id="{E309B6C9-EDF1-4691-164F-E37356E6AA7F}"/>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nationwide.com/myretirement</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1-800-772-2182</a:t>
            </a:r>
          </a:p>
        </p:txBody>
      </p:sp>
      <p:pic>
        <p:nvPicPr>
          <p:cNvPr id="10" name="Graphic 9">
            <a:extLst>
              <a:ext uri="{FF2B5EF4-FFF2-40B4-BE49-F238E27FC236}">
                <a16:creationId xmlns:a16="http://schemas.microsoft.com/office/drawing/2014/main" id="{57567BD1-DB67-6D53-F504-DF0EBEC63F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5908" y="3720559"/>
            <a:ext cx="548640" cy="548640"/>
          </a:xfrm>
          <a:prstGeom prst="rect">
            <a:avLst/>
          </a:prstGeom>
        </p:spPr>
      </p:pic>
      <p:pic>
        <p:nvPicPr>
          <p:cNvPr id="12" name="Graphic 11">
            <a:extLst>
              <a:ext uri="{FF2B5EF4-FFF2-40B4-BE49-F238E27FC236}">
                <a16:creationId xmlns:a16="http://schemas.microsoft.com/office/drawing/2014/main" id="{9401B168-2A1D-1B20-C97A-13A5194F2E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8" name="Picture 17" descr="Nationwide is on your side">
            <a:extLst>
              <a:ext uri="{FF2B5EF4-FFF2-40B4-BE49-F238E27FC236}">
                <a16:creationId xmlns:a16="http://schemas.microsoft.com/office/drawing/2014/main" id="{2CD1FAD9-D83E-D1F1-731D-0EEEDFD65ED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68493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CE06-7E92-7799-DAC2-11F4CDF5D5CC}"/>
              </a:ext>
            </a:extLst>
          </p:cNvPr>
          <p:cNvSpPr>
            <a:spLocks noGrp="1"/>
          </p:cNvSpPr>
          <p:nvPr>
            <p:ph type="title"/>
          </p:nvPr>
        </p:nvSpPr>
        <p:spPr>
          <a:xfrm>
            <a:off x="852055" y="2706596"/>
            <a:ext cx="4374930" cy="640838"/>
          </a:xfrm>
        </p:spPr>
        <p:txBody>
          <a:bodyPr anchor="t">
            <a:noAutofit/>
          </a:bodyPr>
          <a:lstStyle/>
          <a:p>
            <a:pPr>
              <a:lnSpc>
                <a:spcPct val="100000"/>
              </a:lnSpc>
            </a:pPr>
            <a:r>
              <a:rPr lang="en-US" dirty="0">
                <a:ea typeface="ＭＳ Ｐゴシック" pitchFamily="34" charset="-128"/>
              </a:rPr>
              <a:t>We’re here to help</a:t>
            </a:r>
            <a:endParaRPr lang="en-US" dirty="0"/>
          </a:p>
        </p:txBody>
      </p:sp>
      <p:pic>
        <p:nvPicPr>
          <p:cNvPr id="5" name="Graphic 4">
            <a:extLst>
              <a:ext uri="{FF2B5EF4-FFF2-40B4-BE49-F238E27FC236}">
                <a16:creationId xmlns:a16="http://schemas.microsoft.com/office/drawing/2014/main" id="{242B15BE-3441-DE51-43F9-1AF3B2C6DC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3720559"/>
            <a:ext cx="548640" cy="548640"/>
          </a:xfrm>
          <a:prstGeom prst="rect">
            <a:avLst/>
          </a:prstGeom>
        </p:spPr>
      </p:pic>
      <p:sp>
        <p:nvSpPr>
          <p:cNvPr id="6" name="TextBox 5">
            <a:extLst>
              <a:ext uri="{FF2B5EF4-FFF2-40B4-BE49-F238E27FC236}">
                <a16:creationId xmlns:a16="http://schemas.microsoft.com/office/drawing/2014/main" id="{E3563941-FFBC-6ED1-9E28-0AFD6EA37130}"/>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nationwide.com/REALtirement</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1-800-772-2182</a:t>
            </a:r>
          </a:p>
        </p:txBody>
      </p:sp>
      <p:pic>
        <p:nvPicPr>
          <p:cNvPr id="7" name="Graphic 6">
            <a:extLst>
              <a:ext uri="{FF2B5EF4-FFF2-40B4-BE49-F238E27FC236}">
                <a16:creationId xmlns:a16="http://schemas.microsoft.com/office/drawing/2014/main" id="{556ABC59-6F7F-5156-5DFD-11C9480649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0" name="Picture 9" descr="Nationwide is on your side">
            <a:extLst>
              <a:ext uri="{FF2B5EF4-FFF2-40B4-BE49-F238E27FC236}">
                <a16:creationId xmlns:a16="http://schemas.microsoft.com/office/drawing/2014/main" id="{7A3F7F1A-839E-A018-6FB1-CEEF72442A4E}"/>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15619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532744-9153-B343-876E-2DB051070BF3}"/>
              </a:ext>
            </a:extLst>
          </p:cNvPr>
          <p:cNvSpPr txBox="1"/>
          <p:nvPr/>
        </p:nvSpPr>
        <p:spPr>
          <a:xfrm>
            <a:off x="2147454" y="1937128"/>
            <a:ext cx="7897091" cy="425039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a deposit • Not FDIC or NCUSIF insured • Not guaranteed by the institution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insured by any federal government agency • May lose 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material is not a recommendation to buy or sell a financial product or to adopt an investment strategy. Investors should discuss their specific situation with their financial professional.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involves market risk and there is no guarantee that investment objectives will be achieved. Diversification and asset allocation do not assure a profit or protect against loss in a down market.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S&amp;P 500</a:t>
            </a: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Index: An unmanaged, market capitalization-weighted index of 500 stocks of leading large-cap U.S. companies in leading industries; it gives a broad look at the U.S. equities market and those companies’ stock price performance.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S&amp;P Indexes are trademarks of Standard &amp; Poor’s and have been licensed for use by Nationwide Fund Advisors LLC. The Products are not sponsored, endorsed, sold or promoted by Standard &amp; Poor’s, and Standard &amp; Poor’s does not make any representation regarding the advisability of investing in the Product.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Date Funds are designed for people who plan to begin withdrawing money during or near a specific target date like at retirement. These funds are designed to provide diversification and asset allocation across several types of investments and asset classes, primarily by investing in underlying funds. The Funds offer continuous rebalancing over time to become more conservative as investors approach their planned retirement date. In addition to the expenses of the Target Date Funds, an investor is indirectly paying a proportionate share of the applicable fees and expenses of the underlying funds. The principal value of the fund is not guaranteed at any time, including the target date.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Interactive Retirement Planner℠ is a hypothetical compounding example and is not intended to predict or project investment results of any specific investment. Investment return is not guaranteed and will vary depending upon your investments and market experience. Assumptions do not include fees and expenses. If fees were reflected, the return would be less.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Retirement Specialists are registered representatives of Nationwide Investment Services Corporation (NISC), member FINRA, Columbus, Ohio. The information they provide is for educational purposes only and is not legal, tax or investment advice. Neither Nationwide nor its representatives give legal or tax advice. Please have your clients consult with their attorney or tax advisor for answers to their specific tax questions.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Nationwide, the Nationwide N and Eagle, Nationwide is on your side and REALtirement are service marks of Nationwide Mutual Insurance Company. My Interactive Retirement Planner is a service mark of Nationwide Life Insurance Company. © 2023 Nationwide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800" b="0" i="0" dirty="0">
                <a:solidFill>
                  <a:srgbClr val="000000"/>
                </a:solidFill>
                <a:effectLst/>
                <a:latin typeface="Calibri" panose="020F0502020204030204" pitchFamily="34" charset="0"/>
              </a:rPr>
              <a:t>PNM-19776AO</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(03/23)</a:t>
            </a:r>
          </a:p>
        </p:txBody>
      </p:sp>
      <p:sp>
        <p:nvSpPr>
          <p:cNvPr id="2" name="Rectangle 1">
            <a:extLst>
              <a:ext uri="{FF2B5EF4-FFF2-40B4-BE49-F238E27FC236}">
                <a16:creationId xmlns:a16="http://schemas.microsoft.com/office/drawing/2014/main" id="{390362B0-F11F-954B-A504-D2DFA168483F}"/>
              </a:ext>
              <a:ext uri="{C183D7F6-B498-43B3-948B-1728B52AA6E4}">
                <adec:decorative xmlns:adec="http://schemas.microsoft.com/office/drawing/2017/decorative" val="1"/>
              </a:ext>
            </a:extLst>
          </p:cNvPr>
          <p:cNvSpPr/>
          <p:nvPr/>
        </p:nvSpPr>
        <p:spPr>
          <a:xfrm>
            <a:off x="2147454" y="1883188"/>
            <a:ext cx="7897091" cy="53964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
            <a:extLst>
              <a:ext uri="{FF2B5EF4-FFF2-40B4-BE49-F238E27FC236}">
                <a16:creationId xmlns:a16="http://schemas.microsoft.com/office/drawing/2014/main" id="{23B72775-B398-8E4E-A5AA-67EB495D754F}"/>
              </a:ext>
            </a:extLst>
          </p:cNvPr>
          <p:cNvSpPr>
            <a:spLocks noGrp="1"/>
          </p:cNvSpPr>
          <p:nvPr>
            <p:ph type="title"/>
          </p:nvPr>
        </p:nvSpPr>
        <p:spPr>
          <a:xfrm>
            <a:off x="1492450" y="1174654"/>
            <a:ext cx="9199178" cy="610205"/>
          </a:xfrm>
        </p:spPr>
        <p:txBody>
          <a:bodyPr/>
          <a:lstStyle/>
          <a:p>
            <a:r>
              <a:rPr lang="en-US" dirty="0"/>
              <a:t>Important things you should know</a:t>
            </a:r>
          </a:p>
        </p:txBody>
      </p:sp>
    </p:spTree>
    <p:extLst>
      <p:ext uri="{BB962C8B-B14F-4D97-AF65-F5344CB8AC3E}">
        <p14:creationId xmlns:p14="http://schemas.microsoft.com/office/powerpoint/2010/main" val="270358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14CB6-972E-BA51-6267-02F957A482E0}"/>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ontent Placeholder 7">
            <a:extLst>
              <a:ext uri="{FF2B5EF4-FFF2-40B4-BE49-F238E27FC236}">
                <a16:creationId xmlns:a16="http://schemas.microsoft.com/office/drawing/2014/main" id="{67787679-D09C-8114-3686-A410A5689208}"/>
              </a:ext>
            </a:extLst>
          </p:cNvPr>
          <p:cNvSpPr>
            <a:spLocks noGrp="1"/>
          </p:cNvSpPr>
          <p:nvPr>
            <p:ph idx="1"/>
          </p:nvPr>
        </p:nvSpPr>
        <p:spPr>
          <a:xfrm>
            <a:off x="2778170" y="3600866"/>
            <a:ext cx="1901381" cy="720970"/>
          </a:xfrm>
        </p:spPr>
        <p:txBody>
          <a:bodyPr>
            <a:normAutofit fontScale="92500" lnSpcReduction="20000"/>
          </a:bodyPr>
          <a:lstStyle/>
          <a:p>
            <a:pPr marL="0" indent="0" algn="ctr">
              <a:lnSpc>
                <a:spcPct val="110000"/>
              </a:lnSpc>
              <a:buNone/>
            </a:pPr>
            <a:r>
              <a:rPr lang="en-US" sz="2400" dirty="0">
                <a:solidFill>
                  <a:srgbClr val="0047BB"/>
                </a:solidFill>
              </a:rPr>
              <a:t>Presenter photo</a:t>
            </a:r>
          </a:p>
        </p:txBody>
      </p:sp>
      <p:sp>
        <p:nvSpPr>
          <p:cNvPr id="2" name="Content Placeholder 2">
            <a:extLst>
              <a:ext uri="{FF2B5EF4-FFF2-40B4-BE49-F238E27FC236}">
                <a16:creationId xmlns:a16="http://schemas.microsoft.com/office/drawing/2014/main" id="{64A415E4-A634-F37C-975A-5B681E5BA6AD}"/>
              </a:ext>
            </a:extLst>
          </p:cNvPr>
          <p:cNvSpPr txBox="1">
            <a:spLocks/>
          </p:cNvSpPr>
          <p:nvPr/>
        </p:nvSpPr>
        <p:spPr>
          <a:xfrm>
            <a:off x="5405718" y="3114965"/>
            <a:ext cx="5741894" cy="169277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name&gt;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job title&gt;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email address&gt;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phone number&gt;</a:t>
            </a:r>
          </a:p>
        </p:txBody>
      </p:sp>
      <p:sp>
        <p:nvSpPr>
          <p:cNvPr id="6" name="Title 6">
            <a:extLst>
              <a:ext uri="{FF2B5EF4-FFF2-40B4-BE49-F238E27FC236}">
                <a16:creationId xmlns:a16="http://schemas.microsoft.com/office/drawing/2014/main" id="{A1973D5F-74DD-DCF4-4116-6C9393D80835}"/>
              </a:ext>
            </a:extLst>
          </p:cNvPr>
          <p:cNvSpPr txBox="1">
            <a:spLocks/>
          </p:cNvSpPr>
          <p:nvPr/>
        </p:nvSpPr>
        <p:spPr>
          <a:xfrm>
            <a:off x="1492450" y="156414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r>
              <a:rPr lang="en-US" sz="4400" dirty="0">
                <a:latin typeface="Georgia" panose="02040502050405020303" pitchFamily="18" charset="0"/>
              </a:rPr>
              <a:t>Nice to meet you</a:t>
            </a:r>
            <a:endParaRPr lang="en-US" sz="4400" baseline="50000" dirty="0">
              <a:latin typeface="Georgia" panose="02040502050405020303" pitchFamily="18" charset="0"/>
            </a:endParaRPr>
          </a:p>
        </p:txBody>
      </p:sp>
    </p:spTree>
    <p:extLst>
      <p:ext uri="{BB962C8B-B14F-4D97-AF65-F5344CB8AC3E}">
        <p14:creationId xmlns:p14="http://schemas.microsoft.com/office/powerpoint/2010/main" val="158821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66FFA4-8024-5376-5634-4FD880371EB1}"/>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7">
            <a:extLst>
              <a:ext uri="{FF2B5EF4-FFF2-40B4-BE49-F238E27FC236}">
                <a16:creationId xmlns:a16="http://schemas.microsoft.com/office/drawing/2014/main" id="{46A88AF4-F151-3469-F098-84ED02D2F13D}"/>
              </a:ext>
            </a:extLst>
          </p:cNvPr>
          <p:cNvSpPr>
            <a:spLocks noGrp="1"/>
          </p:cNvSpPr>
          <p:nvPr>
            <p:ph idx="1"/>
          </p:nvPr>
        </p:nvSpPr>
        <p:spPr>
          <a:xfrm>
            <a:off x="2778170" y="3600866"/>
            <a:ext cx="1901381" cy="720970"/>
          </a:xfrm>
        </p:spPr>
        <p:txBody>
          <a:bodyPr>
            <a:normAutofit/>
          </a:bodyPr>
          <a:lstStyle/>
          <a:p>
            <a:pPr marL="0" indent="0" algn="ctr">
              <a:lnSpc>
                <a:spcPct val="110000"/>
              </a:lnSpc>
              <a:buNone/>
            </a:pPr>
            <a:r>
              <a:rPr lang="en-US" sz="2400" dirty="0">
                <a:solidFill>
                  <a:srgbClr val="0047BB"/>
                </a:solidFill>
              </a:rPr>
              <a:t>FP photo</a:t>
            </a:r>
          </a:p>
        </p:txBody>
      </p:sp>
      <p:sp>
        <p:nvSpPr>
          <p:cNvPr id="21" name="Content Placeholder 2">
            <a:extLst>
              <a:ext uri="{FF2B5EF4-FFF2-40B4-BE49-F238E27FC236}">
                <a16:creationId xmlns:a16="http://schemas.microsoft.com/office/drawing/2014/main" id="{3291E633-D01F-BBD3-1E00-7680B9D5C7D3}"/>
              </a:ext>
            </a:extLst>
          </p:cNvPr>
          <p:cNvSpPr txBox="1">
            <a:spLocks/>
          </p:cNvSpPr>
          <p:nvPr/>
        </p:nvSpPr>
        <p:spPr>
          <a:xfrm>
            <a:off x="5405718" y="3350831"/>
            <a:ext cx="5285910" cy="116955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&lt;FP firm&gt;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&lt;FP email address&gt;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&lt;FP phone number&gt;</a:t>
            </a:r>
          </a:p>
        </p:txBody>
      </p:sp>
      <p:sp>
        <p:nvSpPr>
          <p:cNvPr id="6" name="Title 1">
            <a:extLst>
              <a:ext uri="{FF2B5EF4-FFF2-40B4-BE49-F238E27FC236}">
                <a16:creationId xmlns:a16="http://schemas.microsoft.com/office/drawing/2014/main" id="{CFB1BB27-2AB8-3379-F443-81F191185A1B}"/>
              </a:ext>
            </a:extLst>
          </p:cNvPr>
          <p:cNvSpPr>
            <a:spLocks noGrp="1"/>
          </p:cNvSpPr>
          <p:nvPr>
            <p:ph type="title"/>
          </p:nvPr>
        </p:nvSpPr>
        <p:spPr>
          <a:xfrm>
            <a:off x="1492450" y="1564142"/>
            <a:ext cx="9199178" cy="595493"/>
          </a:xfrm>
        </p:spPr>
        <p:txBody>
          <a:bodyPr>
            <a:noAutofit/>
          </a:bodyPr>
          <a:lstStyle/>
          <a:p>
            <a:r>
              <a:rPr lang="en-US" sz="4400" dirty="0">
                <a:latin typeface="Georgia" panose="02040502050405020303" pitchFamily="18" charset="0"/>
              </a:rPr>
              <a:t>Your financial professional</a:t>
            </a:r>
          </a:p>
        </p:txBody>
      </p:sp>
    </p:spTree>
    <p:extLst>
      <p:ext uri="{BB962C8B-B14F-4D97-AF65-F5344CB8AC3E}">
        <p14:creationId xmlns:p14="http://schemas.microsoft.com/office/powerpoint/2010/main" val="2147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800F856-0187-3059-614F-833806EFAB5E}"/>
              </a:ext>
            </a:extLst>
          </p:cNvPr>
          <p:cNvSpPr txBox="1">
            <a:spLocks/>
          </p:cNvSpPr>
          <p:nvPr/>
        </p:nvSpPr>
        <p:spPr>
          <a:xfrm>
            <a:off x="7109138" y="448805"/>
            <a:ext cx="3619822" cy="5954452"/>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dirty="0"/>
              <a:t>What Social Security is</a:t>
            </a:r>
          </a:p>
          <a:p>
            <a:pPr marL="0" indent="0">
              <a:lnSpc>
                <a:spcPct val="100000"/>
              </a:lnSpc>
              <a:buFont typeface="Arial" panose="020B0604020202020204" pitchFamily="34" charset="0"/>
              <a:buNone/>
            </a:pPr>
            <a:endParaRPr lang="en-US" sz="2200" dirty="0"/>
          </a:p>
          <a:p>
            <a:pPr marL="0" indent="0">
              <a:lnSpc>
                <a:spcPct val="100000"/>
              </a:lnSpc>
              <a:buFont typeface="Arial" panose="020B0604020202020204" pitchFamily="34" charset="0"/>
              <a:buNone/>
            </a:pPr>
            <a:r>
              <a:rPr lang="en-US" sz="2200" dirty="0"/>
              <a:t>Who can qualify for it</a:t>
            </a:r>
          </a:p>
          <a:p>
            <a:pPr marL="0" indent="0">
              <a:lnSpc>
                <a:spcPct val="100000"/>
              </a:lnSpc>
              <a:buFont typeface="Arial" panose="020B0604020202020204" pitchFamily="34" charset="0"/>
              <a:buNone/>
            </a:pPr>
            <a:endParaRPr lang="en-US" sz="2200" dirty="0"/>
          </a:p>
          <a:p>
            <a:pPr marL="0" indent="0">
              <a:lnSpc>
                <a:spcPct val="100000"/>
              </a:lnSpc>
              <a:buFont typeface="Arial" panose="020B0604020202020204" pitchFamily="34" charset="0"/>
              <a:buNone/>
            </a:pPr>
            <a:r>
              <a:rPr lang="en-US" sz="2200" dirty="0"/>
              <a:t>How it helps your retirement</a:t>
            </a:r>
          </a:p>
          <a:p>
            <a:pPr marL="0" indent="0">
              <a:lnSpc>
                <a:spcPct val="100000"/>
              </a:lnSpc>
              <a:buFont typeface="Arial" panose="020B0604020202020204" pitchFamily="34" charset="0"/>
              <a:buNone/>
            </a:pPr>
            <a:endParaRPr lang="en-US" sz="2200" dirty="0"/>
          </a:p>
          <a:p>
            <a:pPr marL="0" indent="0">
              <a:lnSpc>
                <a:spcPct val="100000"/>
              </a:lnSpc>
              <a:buFont typeface="Arial" panose="020B0604020202020204" pitchFamily="34" charset="0"/>
              <a:buNone/>
            </a:pPr>
            <a:r>
              <a:rPr lang="en-US" sz="2200" dirty="0"/>
              <a:t>How much you can expect </a:t>
            </a:r>
            <a:br>
              <a:rPr lang="en-US" sz="2200" dirty="0"/>
            </a:br>
            <a:r>
              <a:rPr lang="en-US" sz="2200" dirty="0"/>
              <a:t>to receive in Social Security retirement benefits</a:t>
            </a:r>
          </a:p>
        </p:txBody>
      </p:sp>
      <p:cxnSp>
        <p:nvCxnSpPr>
          <p:cNvPr id="10" name="Straight Connector 9">
            <a:extLst>
              <a:ext uri="{FF2B5EF4-FFF2-40B4-BE49-F238E27FC236}">
                <a16:creationId xmlns:a16="http://schemas.microsoft.com/office/drawing/2014/main" id="{019DDD9C-49A7-DDCB-D305-6DD9D3DAD881}"/>
              </a:ext>
              <a:ext uri="{C183D7F6-B498-43B3-948B-1728B52AA6E4}">
                <adec:decorative xmlns:adec="http://schemas.microsoft.com/office/drawing/2017/decorative" val="1"/>
              </a:ext>
            </a:extLst>
          </p:cNvPr>
          <p:cNvCxnSpPr>
            <a:cxnSpLocks/>
          </p:cNvCxnSpPr>
          <p:nvPr/>
        </p:nvCxnSpPr>
        <p:spPr>
          <a:xfrm>
            <a:off x="7109138" y="2168699"/>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CA62623-ED7D-B503-F211-9D34A54BBE0F}"/>
              </a:ext>
            </a:extLst>
          </p:cNvPr>
          <p:cNvSpPr txBox="1">
            <a:spLocks/>
          </p:cNvSpPr>
          <p:nvPr/>
        </p:nvSpPr>
        <p:spPr>
          <a:xfrm>
            <a:off x="940904" y="596347"/>
            <a:ext cx="3882887" cy="6049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4400" dirty="0">
                <a:latin typeface="Georgia" panose="02040502050405020303" pitchFamily="18" charset="0"/>
              </a:rPr>
              <a:t>Today </a:t>
            </a:r>
            <a:br>
              <a:rPr lang="en-US" sz="4400" dirty="0">
                <a:latin typeface="Georgia" panose="02040502050405020303" pitchFamily="18" charset="0"/>
              </a:rPr>
            </a:br>
            <a:r>
              <a:rPr lang="en-US" sz="4400" dirty="0">
                <a:latin typeface="Georgia" panose="02040502050405020303" pitchFamily="18" charset="0"/>
              </a:rPr>
              <a:t>we’ll learn:</a:t>
            </a:r>
          </a:p>
        </p:txBody>
      </p:sp>
      <p:cxnSp>
        <p:nvCxnSpPr>
          <p:cNvPr id="2" name="Straight Connector 1">
            <a:extLst>
              <a:ext uri="{FF2B5EF4-FFF2-40B4-BE49-F238E27FC236}">
                <a16:creationId xmlns:a16="http://schemas.microsoft.com/office/drawing/2014/main" id="{EDD512B6-87A1-B49E-5D1C-9509CE5B62DC}"/>
              </a:ext>
              <a:ext uri="{C183D7F6-B498-43B3-948B-1728B52AA6E4}">
                <adec:decorative xmlns:adec="http://schemas.microsoft.com/office/drawing/2017/decorative" val="1"/>
              </a:ext>
            </a:extLst>
          </p:cNvPr>
          <p:cNvCxnSpPr>
            <a:cxnSpLocks/>
          </p:cNvCxnSpPr>
          <p:nvPr/>
        </p:nvCxnSpPr>
        <p:spPr>
          <a:xfrm>
            <a:off x="7109138" y="3112042"/>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2B74B20-45E1-066E-4EC0-B209503C9B66}"/>
              </a:ext>
              <a:ext uri="{C183D7F6-B498-43B3-948B-1728B52AA6E4}">
                <adec:decorative xmlns:adec="http://schemas.microsoft.com/office/drawing/2017/decorative" val="1"/>
              </a:ext>
            </a:extLst>
          </p:cNvPr>
          <p:cNvCxnSpPr>
            <a:cxnSpLocks/>
          </p:cNvCxnSpPr>
          <p:nvPr/>
        </p:nvCxnSpPr>
        <p:spPr>
          <a:xfrm>
            <a:off x="7109138" y="4012202"/>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7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CFB7F10A-BEDB-14DA-64FF-20638B0ACBF2}"/>
              </a:ext>
            </a:extLst>
          </p:cNvPr>
          <p:cNvSpPr>
            <a:spLocks noGrp="1"/>
          </p:cNvSpPr>
          <p:nvPr>
            <p:ph idx="1"/>
          </p:nvPr>
        </p:nvSpPr>
        <p:spPr>
          <a:xfrm>
            <a:off x="1492450" y="1942519"/>
            <a:ext cx="9199178" cy="457742"/>
          </a:xfrm>
        </p:spPr>
        <p:txBody>
          <a:bodyPr>
            <a:normAutofit/>
          </a:bodyPr>
          <a:lstStyle/>
          <a:p>
            <a:pPr marL="0" indent="0" algn="ctr">
              <a:buNone/>
            </a:pPr>
            <a:r>
              <a:rPr lang="en-US" sz="2200" dirty="0"/>
              <a:t>Social Security benefits </a:t>
            </a:r>
            <a:r>
              <a:rPr lang="en-US" sz="2200" b="1" dirty="0"/>
              <a:t>replace a portion of your earnings </a:t>
            </a:r>
            <a:r>
              <a:rPr lang="en-US" sz="2200" dirty="0"/>
              <a:t>for:</a:t>
            </a:r>
          </a:p>
        </p:txBody>
      </p:sp>
      <p:sp>
        <p:nvSpPr>
          <p:cNvPr id="9" name="Title 11">
            <a:extLst>
              <a:ext uri="{FF2B5EF4-FFF2-40B4-BE49-F238E27FC236}">
                <a16:creationId xmlns:a16="http://schemas.microsoft.com/office/drawing/2014/main" id="{B2C22D79-9166-252E-735D-E89EB010309B}"/>
              </a:ext>
            </a:extLst>
          </p:cNvPr>
          <p:cNvSpPr txBox="1">
            <a:spLocks/>
          </p:cNvSpPr>
          <p:nvPr/>
        </p:nvSpPr>
        <p:spPr>
          <a:xfrm>
            <a:off x="1492450" y="113886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n-US" sz="4800" dirty="0"/>
              <a:t>What is Social Security?</a:t>
            </a:r>
          </a:p>
        </p:txBody>
      </p:sp>
      <p:sp>
        <p:nvSpPr>
          <p:cNvPr id="11" name="TextBox 10">
            <a:extLst>
              <a:ext uri="{FF2B5EF4-FFF2-40B4-BE49-F238E27FC236}">
                <a16:creationId xmlns:a16="http://schemas.microsoft.com/office/drawing/2014/main" id="{4E0555AF-7A21-0888-3BB5-3ECA2CB85512}"/>
              </a:ext>
            </a:extLst>
          </p:cNvPr>
          <p:cNvSpPr txBox="1"/>
          <p:nvPr/>
        </p:nvSpPr>
        <p:spPr>
          <a:xfrm>
            <a:off x="1609478" y="4255422"/>
            <a:ext cx="2321127" cy="338554"/>
          </a:xfrm>
          <a:prstGeom prst="rect">
            <a:avLst/>
          </a:prstGeom>
          <a:noFill/>
          <a:ln>
            <a:noFill/>
          </a:ln>
        </p:spPr>
        <p:txBody>
          <a:bodyPr wrap="square" lIns="0" tIns="0" rIns="0" bIns="0" rtlCol="0" anchor="t" anchorCtr="0">
            <a:spAutoFit/>
          </a:bodyPr>
          <a:lstStyle/>
          <a:p>
            <a:pPr algn="ctr"/>
            <a:r>
              <a:rPr lang="en-US" sz="2200" b="1" dirty="0">
                <a:solidFill>
                  <a:srgbClr val="6ECFB2"/>
                </a:solidFill>
              </a:rPr>
              <a:t> Retirement</a:t>
            </a:r>
            <a:endParaRPr lang="en-US" sz="2200" b="1" dirty="0">
              <a:solidFill>
                <a:srgbClr val="6ECFB2"/>
              </a:solidFill>
              <a:latin typeface="Arial" charset="0"/>
              <a:ea typeface="Arial" charset="0"/>
              <a:cs typeface="Arial" charset="0"/>
              <a:sym typeface="Calibri"/>
            </a:endParaRPr>
          </a:p>
        </p:txBody>
      </p:sp>
      <p:sp>
        <p:nvSpPr>
          <p:cNvPr id="12" name="TextBox 11">
            <a:extLst>
              <a:ext uri="{FF2B5EF4-FFF2-40B4-BE49-F238E27FC236}">
                <a16:creationId xmlns:a16="http://schemas.microsoft.com/office/drawing/2014/main" id="{78E0FCE2-0AE7-AC30-2C97-909AB2426286}"/>
              </a:ext>
            </a:extLst>
          </p:cNvPr>
          <p:cNvSpPr txBox="1"/>
          <p:nvPr/>
        </p:nvSpPr>
        <p:spPr>
          <a:xfrm>
            <a:off x="4697833" y="4255422"/>
            <a:ext cx="2780292" cy="677108"/>
          </a:xfrm>
          <a:prstGeom prst="rect">
            <a:avLst/>
          </a:prstGeom>
          <a:noFill/>
          <a:ln>
            <a:noFill/>
          </a:ln>
        </p:spPr>
        <p:txBody>
          <a:bodyPr wrap="square" lIns="0" tIns="0" rIns="0" bIns="0" rtlCol="0" anchor="t" anchorCtr="0">
            <a:spAutoFit/>
          </a:bodyPr>
          <a:lstStyle/>
          <a:p>
            <a:pPr algn="ctr"/>
            <a:r>
              <a:rPr lang="en-US" sz="2200" b="1" dirty="0">
                <a:solidFill>
                  <a:srgbClr val="6ECFB2"/>
                </a:solidFill>
              </a:rPr>
              <a:t>Qualifying </a:t>
            </a:r>
          </a:p>
          <a:p>
            <a:pPr algn="ctr"/>
            <a:r>
              <a:rPr lang="en-US" sz="2200" b="1" dirty="0">
                <a:solidFill>
                  <a:srgbClr val="6ECFB2"/>
                </a:solidFill>
              </a:rPr>
              <a:t>disabilities</a:t>
            </a:r>
          </a:p>
        </p:txBody>
      </p:sp>
      <p:sp>
        <p:nvSpPr>
          <p:cNvPr id="13" name="TextBox 12">
            <a:extLst>
              <a:ext uri="{FF2B5EF4-FFF2-40B4-BE49-F238E27FC236}">
                <a16:creationId xmlns:a16="http://schemas.microsoft.com/office/drawing/2014/main" id="{5EC9F6BA-45C2-0C40-6F9E-A976B6AAA432}"/>
              </a:ext>
            </a:extLst>
          </p:cNvPr>
          <p:cNvSpPr txBox="1"/>
          <p:nvPr/>
        </p:nvSpPr>
        <p:spPr>
          <a:xfrm>
            <a:off x="8291120" y="4255422"/>
            <a:ext cx="2539440" cy="677108"/>
          </a:xfrm>
          <a:prstGeom prst="rect">
            <a:avLst/>
          </a:prstGeom>
          <a:noFill/>
          <a:ln>
            <a:noFill/>
          </a:ln>
        </p:spPr>
        <p:txBody>
          <a:bodyPr wrap="square" lIns="0" tIns="0" rIns="0" bIns="0" rtlCol="0" anchor="t" anchorCtr="0">
            <a:spAutoFit/>
          </a:bodyPr>
          <a:lstStyle/>
          <a:p>
            <a:pPr algn="ctr"/>
            <a:r>
              <a:rPr lang="en-US" sz="2200" b="1" dirty="0">
                <a:solidFill>
                  <a:srgbClr val="6ECFB2"/>
                </a:solidFill>
              </a:rPr>
              <a:t>Survivors </a:t>
            </a:r>
            <a:br>
              <a:rPr lang="en-US" sz="2200" b="1" dirty="0">
                <a:solidFill>
                  <a:srgbClr val="6ECFB2"/>
                </a:solidFill>
              </a:rPr>
            </a:br>
            <a:r>
              <a:rPr lang="en-US" sz="2200" b="1" dirty="0">
                <a:solidFill>
                  <a:srgbClr val="6ECFB2"/>
                </a:solidFill>
              </a:rPr>
              <a:t>of workers</a:t>
            </a:r>
          </a:p>
        </p:txBody>
      </p:sp>
      <p:cxnSp>
        <p:nvCxnSpPr>
          <p:cNvPr id="14" name="Straight Connector 13">
            <a:extLst>
              <a:ext uri="{FF2B5EF4-FFF2-40B4-BE49-F238E27FC236}">
                <a16:creationId xmlns:a16="http://schemas.microsoft.com/office/drawing/2014/main" id="{492BF5F0-CE01-92F8-F03B-B43F0ADE5A41}"/>
              </a:ext>
              <a:ext uri="{C183D7F6-B498-43B3-948B-1728B52AA6E4}">
                <adec:decorative xmlns:adec="http://schemas.microsoft.com/office/drawing/2017/decorative" val="1"/>
              </a:ext>
            </a:extLst>
          </p:cNvPr>
          <p:cNvCxnSpPr>
            <a:cxnSpLocks/>
          </p:cNvCxnSpPr>
          <p:nvPr/>
        </p:nvCxnSpPr>
        <p:spPr>
          <a:xfrm>
            <a:off x="7908992"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B6C491-B5AF-F8A0-26E0-A6ECC69F6B73}"/>
              </a:ext>
              <a:ext uri="{C183D7F6-B498-43B3-948B-1728B52AA6E4}">
                <adec:decorative xmlns:adec="http://schemas.microsoft.com/office/drawing/2017/decorative" val="1"/>
              </a:ext>
            </a:extLst>
          </p:cNvPr>
          <p:cNvCxnSpPr>
            <a:cxnSpLocks/>
          </p:cNvCxnSpPr>
          <p:nvPr/>
        </p:nvCxnSpPr>
        <p:spPr>
          <a:xfrm>
            <a:off x="4132123"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12">
            <a:extLst>
              <a:ext uri="{FF2B5EF4-FFF2-40B4-BE49-F238E27FC236}">
                <a16:creationId xmlns:a16="http://schemas.microsoft.com/office/drawing/2014/main" id="{4C96B008-46C0-ECC4-ED93-ED38A6B8A7E7}"/>
              </a:ext>
            </a:extLst>
          </p:cNvPr>
          <p:cNvSpPr txBox="1">
            <a:spLocks/>
          </p:cNvSpPr>
          <p:nvPr/>
        </p:nvSpPr>
        <p:spPr>
          <a:xfrm>
            <a:off x="2004883" y="5713617"/>
            <a:ext cx="9199178" cy="457742"/>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Today’s presentation will focus on…</a:t>
            </a:r>
          </a:p>
        </p:txBody>
      </p:sp>
      <p:sp>
        <p:nvSpPr>
          <p:cNvPr id="26" name="Circular Arrow 25">
            <a:extLst>
              <a:ext uri="{FF2B5EF4-FFF2-40B4-BE49-F238E27FC236}">
                <a16:creationId xmlns:a16="http://schemas.microsoft.com/office/drawing/2014/main" id="{4CB7CC07-7910-1C15-54EF-3F148E421828}"/>
              </a:ext>
            </a:extLst>
          </p:cNvPr>
          <p:cNvSpPr/>
          <p:nvPr/>
        </p:nvSpPr>
        <p:spPr>
          <a:xfrm rot="16200000">
            <a:off x="884290" y="4102947"/>
            <a:ext cx="1905226" cy="2104157"/>
          </a:xfrm>
          <a:prstGeom prst="circularArrow">
            <a:avLst>
              <a:gd name="adj1" fmla="val 6585"/>
              <a:gd name="adj2" fmla="val 1142319"/>
              <a:gd name="adj3" fmla="val 20484125"/>
              <a:gd name="adj4" fmla="val 10800000"/>
              <a:gd name="adj5" fmla="val 1250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Graphic 27">
            <a:extLst>
              <a:ext uri="{FF2B5EF4-FFF2-40B4-BE49-F238E27FC236}">
                <a16:creationId xmlns:a16="http://schemas.microsoft.com/office/drawing/2014/main" id="{F6B44E6E-D46C-7CA5-4D28-F02D6AB9EF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8801" y="3115710"/>
            <a:ext cx="914400" cy="914400"/>
          </a:xfrm>
          <a:prstGeom prst="rect">
            <a:avLst/>
          </a:prstGeom>
        </p:spPr>
      </p:pic>
      <p:pic>
        <p:nvPicPr>
          <p:cNvPr id="33" name="Picture 32">
            <a:extLst>
              <a:ext uri="{FF2B5EF4-FFF2-40B4-BE49-F238E27FC236}">
                <a16:creationId xmlns:a16="http://schemas.microsoft.com/office/drawing/2014/main" id="{5BBF182E-7C11-8FD9-04E4-2A14246212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76356" y="3083414"/>
            <a:ext cx="978991" cy="978991"/>
          </a:xfrm>
          <a:prstGeom prst="rect">
            <a:avLst/>
          </a:prstGeom>
        </p:spPr>
      </p:pic>
      <p:pic>
        <p:nvPicPr>
          <p:cNvPr id="41" name="Picture 40">
            <a:extLst>
              <a:ext uri="{FF2B5EF4-FFF2-40B4-BE49-F238E27FC236}">
                <a16:creationId xmlns:a16="http://schemas.microsoft.com/office/drawing/2014/main" id="{B03A4F2A-76CF-91D5-828F-D9CE4D1F62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09579" y="3115710"/>
            <a:ext cx="914400" cy="914400"/>
          </a:xfrm>
          <a:prstGeom prst="rect">
            <a:avLst/>
          </a:prstGeom>
        </p:spPr>
      </p:pic>
    </p:spTree>
    <p:extLst>
      <p:ext uri="{BB962C8B-B14F-4D97-AF65-F5344CB8AC3E}">
        <p14:creationId xmlns:p14="http://schemas.microsoft.com/office/powerpoint/2010/main" val="284123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05E4F9E-60C6-1D40-CED7-1ECB611660F1}"/>
              </a:ext>
            </a:extLst>
          </p:cNvPr>
          <p:cNvGraphicFramePr/>
          <p:nvPr>
            <p:extLst>
              <p:ext uri="{D42A27DB-BD31-4B8C-83A1-F6EECF244321}">
                <p14:modId xmlns:p14="http://schemas.microsoft.com/office/powerpoint/2010/main" val="3181734696"/>
              </p:ext>
            </p:extLst>
          </p:nvPr>
        </p:nvGraphicFramePr>
        <p:xfrm>
          <a:off x="5851889" y="2411446"/>
          <a:ext cx="3006362" cy="20881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1330959"/>
            <a:ext cx="9199178" cy="864207"/>
          </a:xfrm>
        </p:spPr>
        <p:txBody>
          <a:bodyPr>
            <a:normAutofit fontScale="90000"/>
          </a:bodyPr>
          <a:lstStyle/>
          <a:p>
            <a:r>
              <a:rPr lang="en-US" sz="4800" dirty="0"/>
              <a:t>How does Social Security work?</a:t>
            </a:r>
          </a:p>
        </p:txBody>
      </p:sp>
      <p:sp>
        <p:nvSpPr>
          <p:cNvPr id="17" name="TextBox 16">
            <a:extLst>
              <a:ext uri="{FF2B5EF4-FFF2-40B4-BE49-F238E27FC236}">
                <a16:creationId xmlns:a16="http://schemas.microsoft.com/office/drawing/2014/main" id="{27F04A16-365C-81B2-D31F-D8F3F71A174A}"/>
              </a:ext>
            </a:extLst>
          </p:cNvPr>
          <p:cNvSpPr txBox="1"/>
          <p:nvPr/>
        </p:nvSpPr>
        <p:spPr>
          <a:xfrm>
            <a:off x="1036867" y="4264341"/>
            <a:ext cx="2962273" cy="646331"/>
          </a:xfrm>
          <a:prstGeom prst="rect">
            <a:avLst/>
          </a:prstGeom>
          <a:noFill/>
        </p:spPr>
        <p:txBody>
          <a:bodyPr wrap="square" rtlCol="0">
            <a:spAutoFit/>
          </a:bodyPr>
          <a:lstStyle/>
          <a:p>
            <a:pPr algn="ctr"/>
            <a:r>
              <a:rPr lang="en-US" b="1" dirty="0">
                <a:solidFill>
                  <a:schemeClr val="tx2"/>
                </a:solidFill>
              </a:rPr>
              <a:t>You &amp; other workers pay Social Security taxes</a:t>
            </a:r>
          </a:p>
        </p:txBody>
      </p:sp>
      <p:sp>
        <p:nvSpPr>
          <p:cNvPr id="18" name="Arrow: Right 5">
            <a:extLst>
              <a:ext uri="{FF2B5EF4-FFF2-40B4-BE49-F238E27FC236}">
                <a16:creationId xmlns:a16="http://schemas.microsoft.com/office/drawing/2014/main" id="{02B1BB3A-A43D-3E01-CBF2-2142783C22FF}"/>
              </a:ext>
            </a:extLst>
          </p:cNvPr>
          <p:cNvSpPr/>
          <p:nvPr/>
        </p:nvSpPr>
        <p:spPr>
          <a:xfrm>
            <a:off x="3704046" y="3272077"/>
            <a:ext cx="2587896" cy="412992"/>
          </a:xfrm>
          <a:prstGeom prst="rightArrow">
            <a:avLst>
              <a:gd name="adj1" fmla="val 26959"/>
              <a:gd name="adj2" fmla="val 1016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269138EB-70ED-F928-276B-37A18F74BCF4}"/>
              </a:ext>
            </a:extLst>
          </p:cNvPr>
          <p:cNvCxnSpPr>
            <a:cxnSpLocks/>
          </p:cNvCxnSpPr>
          <p:nvPr/>
        </p:nvCxnSpPr>
        <p:spPr>
          <a:xfrm>
            <a:off x="7527235" y="3875507"/>
            <a:ext cx="1331016" cy="6687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FE6236-1831-7ED4-ACE8-03B2FA4E5C6E}"/>
              </a:ext>
            </a:extLst>
          </p:cNvPr>
          <p:cNvSpPr txBox="1"/>
          <p:nvPr/>
        </p:nvSpPr>
        <p:spPr>
          <a:xfrm>
            <a:off x="8858251" y="4497749"/>
            <a:ext cx="2448378" cy="1477328"/>
          </a:xfrm>
          <a:prstGeom prst="rect">
            <a:avLst/>
          </a:prstGeom>
          <a:noFill/>
        </p:spPr>
        <p:txBody>
          <a:bodyPr wrap="square" rtlCol="0">
            <a:spAutoFit/>
          </a:bodyPr>
          <a:lstStyle/>
          <a:p>
            <a:r>
              <a:rPr lang="en-US" b="1" dirty="0"/>
              <a:t>85¢</a:t>
            </a:r>
          </a:p>
          <a:p>
            <a:r>
              <a:rPr lang="en-US" dirty="0"/>
              <a:t>Trust fund that pays monthly benefits to </a:t>
            </a:r>
            <a:r>
              <a:rPr lang="en-US" b="1" dirty="0"/>
              <a:t>current retirees,</a:t>
            </a:r>
            <a:r>
              <a:rPr lang="en-US" dirty="0"/>
              <a:t> their</a:t>
            </a:r>
            <a:r>
              <a:rPr lang="en-US" b="1" dirty="0"/>
              <a:t> </a:t>
            </a:r>
            <a:r>
              <a:rPr lang="en-US" dirty="0"/>
              <a:t>families and survivors</a:t>
            </a:r>
          </a:p>
        </p:txBody>
      </p:sp>
      <p:sp>
        <p:nvSpPr>
          <p:cNvPr id="22" name="TextBox 21">
            <a:extLst>
              <a:ext uri="{FF2B5EF4-FFF2-40B4-BE49-F238E27FC236}">
                <a16:creationId xmlns:a16="http://schemas.microsoft.com/office/drawing/2014/main" id="{673AD88D-DBD1-2D3C-674C-776CBE5E43EA}"/>
              </a:ext>
            </a:extLst>
          </p:cNvPr>
          <p:cNvSpPr txBox="1"/>
          <p:nvPr/>
        </p:nvSpPr>
        <p:spPr>
          <a:xfrm>
            <a:off x="6208033" y="4501494"/>
            <a:ext cx="2206171" cy="646331"/>
          </a:xfrm>
          <a:prstGeom prst="rect">
            <a:avLst/>
          </a:prstGeom>
          <a:noFill/>
        </p:spPr>
        <p:txBody>
          <a:bodyPr wrap="square" rtlCol="0">
            <a:spAutoFit/>
          </a:bodyPr>
          <a:lstStyle/>
          <a:p>
            <a:pPr algn="ctr"/>
            <a:r>
              <a:rPr lang="en-US" b="1" dirty="0">
                <a:solidFill>
                  <a:schemeClr val="tx2"/>
                </a:solidFill>
              </a:rPr>
              <a:t>Every $1 of Social Security taxes</a:t>
            </a:r>
          </a:p>
        </p:txBody>
      </p:sp>
      <p:sp>
        <p:nvSpPr>
          <p:cNvPr id="23" name="TextBox 22">
            <a:extLst>
              <a:ext uri="{FF2B5EF4-FFF2-40B4-BE49-F238E27FC236}">
                <a16:creationId xmlns:a16="http://schemas.microsoft.com/office/drawing/2014/main" id="{8D7E38DB-2B91-30C8-CA3F-BEED331F8770}"/>
              </a:ext>
            </a:extLst>
          </p:cNvPr>
          <p:cNvSpPr txBox="1"/>
          <p:nvPr/>
        </p:nvSpPr>
        <p:spPr>
          <a:xfrm>
            <a:off x="8858251" y="2698593"/>
            <a:ext cx="2579006" cy="1477328"/>
          </a:xfrm>
          <a:prstGeom prst="rect">
            <a:avLst/>
          </a:prstGeom>
          <a:noFill/>
        </p:spPr>
        <p:txBody>
          <a:bodyPr wrap="square" rtlCol="0">
            <a:spAutoFit/>
          </a:bodyPr>
          <a:lstStyle/>
          <a:p>
            <a:r>
              <a:rPr lang="en-US" b="1" dirty="0"/>
              <a:t>15¢</a:t>
            </a:r>
          </a:p>
          <a:p>
            <a:r>
              <a:rPr lang="en-US" dirty="0"/>
              <a:t>Trust fund that pays benefits for people with disabilities and their families</a:t>
            </a:r>
          </a:p>
        </p:txBody>
      </p:sp>
      <p:cxnSp>
        <p:nvCxnSpPr>
          <p:cNvPr id="24" name="Straight Arrow Connector 23">
            <a:extLst>
              <a:ext uri="{FF2B5EF4-FFF2-40B4-BE49-F238E27FC236}">
                <a16:creationId xmlns:a16="http://schemas.microsoft.com/office/drawing/2014/main" id="{2171411F-15E2-25BB-3B7B-C45B45F9C5E9}"/>
              </a:ext>
            </a:extLst>
          </p:cNvPr>
          <p:cNvCxnSpPr>
            <a:cxnSpLocks/>
          </p:cNvCxnSpPr>
          <p:nvPr/>
        </p:nvCxnSpPr>
        <p:spPr>
          <a:xfrm>
            <a:off x="7699513" y="2865677"/>
            <a:ext cx="107482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2FD611DF-F767-FAA7-9971-CF00C62588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33087">
            <a:off x="1545932" y="2563592"/>
            <a:ext cx="1829962" cy="1829962"/>
          </a:xfrm>
          <a:prstGeom prst="rect">
            <a:avLst/>
          </a:prstGeom>
        </p:spPr>
      </p:pic>
    </p:spTree>
    <p:extLst>
      <p:ext uri="{BB962C8B-B14F-4D97-AF65-F5344CB8AC3E}">
        <p14:creationId xmlns:p14="http://schemas.microsoft.com/office/powerpoint/2010/main" val="368837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a:extLst>
              <a:ext uri="{FF2B5EF4-FFF2-40B4-BE49-F238E27FC236}">
                <a16:creationId xmlns:a16="http://schemas.microsoft.com/office/drawing/2014/main" id="{15C8B77E-0528-E47B-BF9E-87D4DED9FF36}"/>
              </a:ext>
            </a:extLst>
          </p:cNvPr>
          <p:cNvSpPr/>
          <p:nvPr/>
        </p:nvSpPr>
        <p:spPr>
          <a:xfrm rot="10800000">
            <a:off x="7257119" y="4476247"/>
            <a:ext cx="3659691" cy="1431824"/>
          </a:xfrm>
          <a:prstGeom prst="homePlat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entagon 28">
            <a:extLst>
              <a:ext uri="{FF2B5EF4-FFF2-40B4-BE49-F238E27FC236}">
                <a16:creationId xmlns:a16="http://schemas.microsoft.com/office/drawing/2014/main" id="{A2025AAD-EE3C-CAA6-88BE-53CF7C81D1E8}"/>
              </a:ext>
            </a:extLst>
          </p:cNvPr>
          <p:cNvSpPr/>
          <p:nvPr/>
        </p:nvSpPr>
        <p:spPr>
          <a:xfrm>
            <a:off x="5157094" y="4468483"/>
            <a:ext cx="3522762" cy="1431824"/>
          </a:xfrm>
          <a:prstGeom prst="homePlat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entagon 27">
            <a:extLst>
              <a:ext uri="{FF2B5EF4-FFF2-40B4-BE49-F238E27FC236}">
                <a16:creationId xmlns:a16="http://schemas.microsoft.com/office/drawing/2014/main" id="{24CC909B-F0FC-7220-F7DC-612F89CC1968}"/>
              </a:ext>
            </a:extLst>
          </p:cNvPr>
          <p:cNvSpPr/>
          <p:nvPr/>
        </p:nvSpPr>
        <p:spPr>
          <a:xfrm>
            <a:off x="2465261" y="4468483"/>
            <a:ext cx="3522762" cy="1431824"/>
          </a:xfrm>
          <a:prstGeom prst="homePlat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49" y="1330959"/>
            <a:ext cx="9513007" cy="864207"/>
          </a:xfrm>
        </p:spPr>
        <p:txBody>
          <a:bodyPr>
            <a:normAutofit fontScale="90000"/>
          </a:bodyPr>
          <a:lstStyle/>
          <a:p>
            <a:r>
              <a:rPr lang="en-US" sz="4800" dirty="0"/>
              <a:t>Qualifying for your own Social Security benefit</a:t>
            </a:r>
          </a:p>
        </p:txBody>
      </p:sp>
      <p:sp>
        <p:nvSpPr>
          <p:cNvPr id="8" name="TextBox 7">
            <a:extLst>
              <a:ext uri="{FF2B5EF4-FFF2-40B4-BE49-F238E27FC236}">
                <a16:creationId xmlns:a16="http://schemas.microsoft.com/office/drawing/2014/main" id="{7BD0489C-74B2-251D-5008-96A76F76E871}"/>
              </a:ext>
            </a:extLst>
          </p:cNvPr>
          <p:cNvSpPr txBox="1"/>
          <p:nvPr/>
        </p:nvSpPr>
        <p:spPr>
          <a:xfrm>
            <a:off x="4255915" y="2368567"/>
            <a:ext cx="4986002" cy="830997"/>
          </a:xfrm>
          <a:prstGeom prst="rect">
            <a:avLst/>
          </a:prstGeom>
          <a:noFill/>
        </p:spPr>
        <p:txBody>
          <a:bodyPr wrap="square" rtlCol="0">
            <a:spAutoFit/>
          </a:bodyPr>
          <a:lstStyle/>
          <a:p>
            <a:r>
              <a:rPr lang="en" sz="2400" b="1">
                <a:sym typeface="Calibri"/>
              </a:rPr>
              <a:t>Credits at retirement needed</a:t>
            </a:r>
            <a:br>
              <a:rPr lang="en" sz="2400" b="1">
                <a:sym typeface="Calibri"/>
              </a:rPr>
            </a:br>
            <a:r>
              <a:rPr lang="en" sz="2400" b="1">
                <a:sym typeface="Calibri"/>
              </a:rPr>
              <a:t>to qualify for retirement benefits</a:t>
            </a:r>
            <a:endParaRPr lang="en-US" sz="2400" b="1" dirty="0"/>
          </a:p>
        </p:txBody>
      </p:sp>
      <p:grpSp>
        <p:nvGrpSpPr>
          <p:cNvPr id="9" name="Group 8">
            <a:extLst>
              <a:ext uri="{FF2B5EF4-FFF2-40B4-BE49-F238E27FC236}">
                <a16:creationId xmlns:a16="http://schemas.microsoft.com/office/drawing/2014/main" id="{C91CFAD5-457C-32F8-7EE8-1215CB4DD39B}"/>
              </a:ext>
            </a:extLst>
          </p:cNvPr>
          <p:cNvGrpSpPr/>
          <p:nvPr/>
        </p:nvGrpSpPr>
        <p:grpSpPr>
          <a:xfrm>
            <a:off x="822960" y="4517952"/>
            <a:ext cx="1584960" cy="1325563"/>
            <a:chOff x="3703320" y="3307080"/>
            <a:chExt cx="1584960" cy="1325563"/>
          </a:xfrm>
        </p:grpSpPr>
        <p:sp>
          <p:nvSpPr>
            <p:cNvPr id="10" name="Rectangle 9">
              <a:extLst>
                <a:ext uri="{FF2B5EF4-FFF2-40B4-BE49-F238E27FC236}">
                  <a16:creationId xmlns:a16="http://schemas.microsoft.com/office/drawing/2014/main" id="{EB9A4294-3441-FD5A-9C5A-6B78CF137F66}"/>
                </a:ext>
              </a:extLst>
            </p:cNvPr>
            <p:cNvSpPr/>
            <p:nvPr/>
          </p:nvSpPr>
          <p:spPr>
            <a:xfrm>
              <a:off x="3703320" y="3307080"/>
              <a:ext cx="1584960" cy="1325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529A6E22-96AC-B68D-4C17-29B74DDFEAB4}"/>
                </a:ext>
              </a:extLst>
            </p:cNvPr>
            <p:cNvCxnSpPr>
              <a:stCxn id="10" idx="1"/>
              <a:endCxn id="10" idx="3"/>
            </p:cNvCxnSpPr>
            <p:nvPr/>
          </p:nvCxnSpPr>
          <p:spPr>
            <a:xfrm>
              <a:off x="3703320" y="3969862"/>
              <a:ext cx="1584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5EA1096-AE04-03CE-CCEB-A863F706F644}"/>
                </a:ext>
              </a:extLst>
            </p:cNvPr>
            <p:cNvCxnSpPr>
              <a:stCxn id="10" idx="0"/>
              <a:endCxn id="10" idx="2"/>
            </p:cNvCxnSpPr>
            <p:nvPr/>
          </p:nvCxnSpPr>
          <p:spPr>
            <a:xfrm>
              <a:off x="4495800" y="3307080"/>
              <a:ext cx="0" cy="1325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FE2E0712-9EC8-E97D-47E2-C80F01996ED7}"/>
              </a:ext>
            </a:extLst>
          </p:cNvPr>
          <p:cNvSpPr txBox="1"/>
          <p:nvPr/>
        </p:nvSpPr>
        <p:spPr>
          <a:xfrm>
            <a:off x="1790704" y="4606722"/>
            <a:ext cx="502918" cy="523220"/>
          </a:xfrm>
          <a:prstGeom prst="rect">
            <a:avLst/>
          </a:prstGeom>
          <a:noFill/>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0F802682-A060-E1DF-FA2C-3CD7F974E51F}"/>
              </a:ext>
            </a:extLst>
          </p:cNvPr>
          <p:cNvSpPr txBox="1"/>
          <p:nvPr/>
        </p:nvSpPr>
        <p:spPr>
          <a:xfrm>
            <a:off x="2668849" y="4561217"/>
            <a:ext cx="2867782" cy="1261884"/>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1 credit for every $1,640* you make</a:t>
            </a:r>
            <a:r>
              <a:rPr lang="en-US"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that is subject to Social Security taxes (FICA)</a:t>
            </a:r>
            <a:endParaRPr lang="en-US"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C4477CC-25C6-B4A5-E1F9-71670184468D}"/>
              </a:ext>
            </a:extLst>
          </p:cNvPr>
          <p:cNvSpPr txBox="1"/>
          <p:nvPr/>
        </p:nvSpPr>
        <p:spPr>
          <a:xfrm>
            <a:off x="1053637" y="4587733"/>
            <a:ext cx="502918" cy="523220"/>
          </a:xfrm>
          <a:prstGeom prst="rect">
            <a:avLst/>
          </a:prstGeom>
          <a:noFill/>
        </p:spPr>
        <p:txBody>
          <a:bodyPr wrap="square" rtlCol="0">
            <a:spAutoFit/>
          </a:bodyPr>
          <a:lstStyle/>
          <a:p>
            <a:r>
              <a:rPr lang="en-US" sz="2800" b="1" dirty="0">
                <a:solidFill>
                  <a:schemeClr val="bg1">
                    <a:lumMod val="75000"/>
                  </a:schemeClr>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5DED44CE-7406-216F-B95C-896BAE9BCE6F}"/>
              </a:ext>
            </a:extLst>
          </p:cNvPr>
          <p:cNvSpPr txBox="1"/>
          <p:nvPr/>
        </p:nvSpPr>
        <p:spPr>
          <a:xfrm>
            <a:off x="1053637" y="5219458"/>
            <a:ext cx="502918" cy="523220"/>
          </a:xfrm>
          <a:prstGeom prst="rect">
            <a:avLst/>
          </a:prstGeom>
          <a:noFill/>
        </p:spPr>
        <p:txBody>
          <a:bodyPr wrap="square" rtlCol="0">
            <a:spAutoFit/>
          </a:bodyPr>
          <a:lstStyle/>
          <a:p>
            <a:r>
              <a:rPr lang="en-US" sz="2800" b="1" dirty="0">
                <a:solidFill>
                  <a:schemeClr val="bg1">
                    <a:lumMod val="75000"/>
                  </a:schemeClr>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F6DD49AB-CB55-5718-07A6-576AF97601CC}"/>
              </a:ext>
            </a:extLst>
          </p:cNvPr>
          <p:cNvSpPr txBox="1"/>
          <p:nvPr/>
        </p:nvSpPr>
        <p:spPr>
          <a:xfrm>
            <a:off x="1811977" y="5219458"/>
            <a:ext cx="502918" cy="523220"/>
          </a:xfrm>
          <a:prstGeom prst="rect">
            <a:avLst/>
          </a:prstGeom>
          <a:noFill/>
        </p:spPr>
        <p:txBody>
          <a:bodyPr wrap="square" rtlCol="0">
            <a:spAutoFit/>
          </a:bodyPr>
          <a:lstStyle/>
          <a:p>
            <a:r>
              <a:rPr lang="en-US" sz="2800" b="1" dirty="0">
                <a:solidFill>
                  <a:schemeClr val="bg1">
                    <a:lumMod val="75000"/>
                  </a:schemeClr>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CD1AA622-C092-E252-73D7-9A25E2509148}"/>
              </a:ext>
            </a:extLst>
          </p:cNvPr>
          <p:cNvSpPr txBox="1"/>
          <p:nvPr/>
        </p:nvSpPr>
        <p:spPr>
          <a:xfrm>
            <a:off x="6191611" y="4638161"/>
            <a:ext cx="1976047" cy="110799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Earn up to </a:t>
            </a:r>
            <a:br>
              <a:rPr lang="en-US" sz="1400" b="1" dirty="0">
                <a:latin typeface="Arial" panose="020B0604020202020204" pitchFamily="34" charset="0"/>
                <a:cs typeface="Arial" panose="020B0604020202020204" pitchFamily="34" charset="0"/>
              </a:rPr>
            </a:br>
            <a:r>
              <a:rPr lang="en-US" sz="2400" b="1" dirty="0">
                <a:solidFill>
                  <a:schemeClr val="tx2"/>
                </a:solidFill>
                <a:latin typeface="Arial" panose="020B0604020202020204" pitchFamily="34" charset="0"/>
                <a:cs typeface="Arial" panose="020B0604020202020204" pitchFamily="34" charset="0"/>
              </a:rPr>
              <a:t>4 credits </a:t>
            </a:r>
            <a:br>
              <a:rPr lang="en-US" sz="2400" b="1" dirty="0">
                <a:solidFill>
                  <a:schemeClr val="tx2"/>
                </a:solidFill>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in any year ($6,560/year*)</a:t>
            </a:r>
            <a:endParaRPr lang="en-US"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EFE25E1-FA5C-F56E-A5FD-E3502CBD9400}"/>
              </a:ext>
            </a:extLst>
          </p:cNvPr>
          <p:cNvSpPr txBox="1"/>
          <p:nvPr/>
        </p:nvSpPr>
        <p:spPr>
          <a:xfrm>
            <a:off x="677818" y="3859470"/>
            <a:ext cx="5147744" cy="461665"/>
          </a:xfrm>
          <a:prstGeom prst="rect">
            <a:avLst/>
          </a:prstGeom>
          <a:noFill/>
        </p:spPr>
        <p:txBody>
          <a:bodyPr wrap="square" rtlCol="0">
            <a:spAutoFit/>
          </a:bodyPr>
          <a:lstStyle/>
          <a:p>
            <a:r>
              <a:rPr lang="en-US" sz="2400" b="1" dirty="0"/>
              <a:t>How to earn credits:</a:t>
            </a:r>
          </a:p>
        </p:txBody>
      </p:sp>
      <p:sp>
        <p:nvSpPr>
          <p:cNvPr id="23" name="TextBox 22">
            <a:extLst>
              <a:ext uri="{FF2B5EF4-FFF2-40B4-BE49-F238E27FC236}">
                <a16:creationId xmlns:a16="http://schemas.microsoft.com/office/drawing/2014/main" id="{DFE7B8FE-8EB0-D1BE-3EFD-86C16BC17A37}"/>
              </a:ext>
            </a:extLst>
          </p:cNvPr>
          <p:cNvSpPr txBox="1"/>
          <p:nvPr/>
        </p:nvSpPr>
        <p:spPr>
          <a:xfrm>
            <a:off x="8917771" y="4745883"/>
            <a:ext cx="1936329" cy="89255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Have at least </a:t>
            </a:r>
            <a:br>
              <a:rPr lang="en-US" b="1" dirty="0">
                <a:latin typeface="Arial" panose="020B0604020202020204" pitchFamily="34" charset="0"/>
                <a:cs typeface="Arial" panose="020B0604020202020204" pitchFamily="34" charset="0"/>
              </a:rPr>
            </a:br>
            <a:r>
              <a:rPr lang="en-US" sz="2400" b="1" dirty="0">
                <a:solidFill>
                  <a:schemeClr val="tx2"/>
                </a:solidFill>
                <a:latin typeface="Arial" panose="020B0604020202020204" pitchFamily="34" charset="0"/>
                <a:cs typeface="Arial" panose="020B0604020202020204" pitchFamily="34" charset="0"/>
              </a:rPr>
              <a:t>10 years </a:t>
            </a:r>
            <a:br>
              <a:rPr lang="en-US" sz="2400" b="1" dirty="0">
                <a:solidFill>
                  <a:schemeClr val="tx2"/>
                </a:solidFill>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of employment</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CC25E30-1D60-6FFE-B726-EB1C794BCD04}"/>
              </a:ext>
            </a:extLst>
          </p:cNvPr>
          <p:cNvSpPr txBox="1"/>
          <p:nvPr/>
        </p:nvSpPr>
        <p:spPr>
          <a:xfrm>
            <a:off x="3251690" y="2259431"/>
            <a:ext cx="1584960" cy="1015663"/>
          </a:xfrm>
          <a:prstGeom prst="rect">
            <a:avLst/>
          </a:prstGeom>
          <a:noFill/>
        </p:spPr>
        <p:txBody>
          <a:bodyPr wrap="square" rtlCol="0">
            <a:spAutoFit/>
          </a:bodyPr>
          <a:lstStyle/>
          <a:p>
            <a:r>
              <a:rPr lang="en" sz="6000" b="1">
                <a:solidFill>
                  <a:srgbClr val="0047BA"/>
                </a:solidFill>
                <a:sym typeface="Calibri"/>
              </a:rPr>
              <a:t>40</a:t>
            </a:r>
            <a:endParaRPr lang="en-US" sz="6000" b="1" dirty="0">
              <a:solidFill>
                <a:srgbClr val="0047BA"/>
              </a:solidFill>
            </a:endParaRPr>
          </a:p>
        </p:txBody>
      </p:sp>
      <p:cxnSp>
        <p:nvCxnSpPr>
          <p:cNvPr id="31" name="Straight Connector 30">
            <a:extLst>
              <a:ext uri="{FF2B5EF4-FFF2-40B4-BE49-F238E27FC236}">
                <a16:creationId xmlns:a16="http://schemas.microsoft.com/office/drawing/2014/main" id="{BD8B5345-720C-644D-B5F8-ABBF80980B29}"/>
              </a:ext>
            </a:extLst>
          </p:cNvPr>
          <p:cNvCxnSpPr>
            <a:cxnSpLocks/>
          </p:cNvCxnSpPr>
          <p:nvPr/>
        </p:nvCxnSpPr>
        <p:spPr>
          <a:xfrm>
            <a:off x="734314" y="3577295"/>
            <a:ext cx="10182496"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E03E75-6315-C5BA-B19C-EA66E1FF35D0}"/>
              </a:ext>
            </a:extLst>
          </p:cNvPr>
          <p:cNvSpPr txBox="1"/>
          <p:nvPr/>
        </p:nvSpPr>
        <p:spPr>
          <a:xfrm>
            <a:off x="1570974" y="6196238"/>
            <a:ext cx="990540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*Dollar figure subject to change</a:t>
            </a:r>
          </a:p>
        </p:txBody>
      </p:sp>
    </p:spTree>
    <p:extLst>
      <p:ext uri="{BB962C8B-B14F-4D97-AF65-F5344CB8AC3E}">
        <p14:creationId xmlns:p14="http://schemas.microsoft.com/office/powerpoint/2010/main" val="47910248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2_Office Theme">
  <a:themeElements>
    <a:clrScheme name="NTWD">
      <a:dk1>
        <a:srgbClr val="131A4D"/>
      </a:dk1>
      <a:lt1>
        <a:srgbClr val="FFFFFF"/>
      </a:lt1>
      <a:dk2>
        <a:srgbClr val="0047BA"/>
      </a:dk2>
      <a:lt2>
        <a:srgbClr val="EBECEE"/>
      </a:lt2>
      <a:accent1>
        <a:srgbClr val="0047BB"/>
      </a:accent1>
      <a:accent2>
        <a:srgbClr val="6ECEB1"/>
      </a:accent2>
      <a:accent3>
        <a:srgbClr val="72AFBC"/>
      </a:accent3>
      <a:accent4>
        <a:srgbClr val="D7A9E2"/>
      </a:accent4>
      <a:accent5>
        <a:srgbClr val="FF9800"/>
      </a:accent5>
      <a:accent6>
        <a:srgbClr val="CB323B"/>
      </a:accent6>
      <a:hlink>
        <a:srgbClr val="12194D"/>
      </a:hlink>
      <a:folHlink>
        <a:srgbClr val="1219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93f4bb-cec1-4d97-b794-672f6d017cd9">
      <Terms xmlns="http://schemas.microsoft.com/office/infopath/2007/PartnerControls"/>
    </lcf76f155ced4ddcb4097134ff3c332f>
    <TaxCatchAll xmlns="1e799f96-6f5a-4369-b061-30fe90bb4870" xsi:nil="true"/>
    <Date xmlns="8e93f4bb-cec1-4d97-b794-672f6d017c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9BA092414A89458CC3A7545FC03DB2" ma:contentTypeVersion="14" ma:contentTypeDescription="Create a new document." ma:contentTypeScope="" ma:versionID="98d3fd7bc9f798c820fb837dcb0d8bbc">
  <xsd:schema xmlns:xsd="http://www.w3.org/2001/XMLSchema" xmlns:xs="http://www.w3.org/2001/XMLSchema" xmlns:p="http://schemas.microsoft.com/office/2006/metadata/properties" xmlns:ns2="8e93f4bb-cec1-4d97-b794-672f6d017cd9" xmlns:ns3="1e799f96-6f5a-4369-b061-30fe90bb4870" targetNamespace="http://schemas.microsoft.com/office/2006/metadata/properties" ma:root="true" ma:fieldsID="48726f7655b4389a98adc0ca90e1baf7" ns2:_="" ns3:_="">
    <xsd:import namespace="8e93f4bb-cec1-4d97-b794-672f6d017cd9"/>
    <xsd:import namespace="1e799f96-6f5a-4369-b061-30fe90bb48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3f4bb-cec1-4d97-b794-672f6d017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bc4df99-ba4e-4fae-aebc-07cb0952dc1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799f96-6f5a-4369-b061-30fe90bb48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c49b287-08ba-4935-85f3-0eda1a7d2886}" ma:internalName="TaxCatchAll" ma:showField="CatchAllData" ma:web="1e799f96-6f5a-4369-b061-30fe90bb48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7CDDC0-8B11-4558-8EC6-B79DCB7314B8}">
  <ds:schemaRefs>
    <ds:schemaRef ds:uri="1e799f96-6f5a-4369-b061-30fe90bb4870"/>
    <ds:schemaRef ds:uri="8e93f4bb-cec1-4d97-b794-672f6d017c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5CBB93-E3F3-43BF-94F4-58CD196CE9B8}">
  <ds:schemaRefs>
    <ds:schemaRef ds:uri="1e799f96-6f5a-4369-b061-30fe90bb4870"/>
    <ds:schemaRef ds:uri="8e93f4bb-cec1-4d97-b794-672f6d017c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2CF791-72EB-4590-992F-DF2B5DDEEB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553</TotalTime>
  <Words>5066</Words>
  <Application>Microsoft Office PowerPoint</Application>
  <PresentationFormat>Widescreen</PresentationFormat>
  <Paragraphs>403</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vt:lpstr>
      <vt:lpstr>Calibri</vt:lpstr>
      <vt:lpstr>Courier New</vt:lpstr>
      <vt:lpstr>Georgia</vt:lpstr>
      <vt:lpstr>Proxima Nova</vt:lpstr>
      <vt:lpstr>Roboto</vt:lpstr>
      <vt:lpstr>Segoe UI</vt:lpstr>
      <vt:lpstr>ui-sans-serif</vt:lpstr>
      <vt:lpstr>2_Office Theme</vt:lpstr>
      <vt:lpstr>Instructions for speakers</vt:lpstr>
      <vt:lpstr>Basics  of Social Security</vt:lpstr>
      <vt:lpstr>Important things you should know</vt:lpstr>
      <vt:lpstr>PowerPoint Presentation</vt:lpstr>
      <vt:lpstr>Your financial professional</vt:lpstr>
      <vt:lpstr>PowerPoint Presentation</vt:lpstr>
      <vt:lpstr>PowerPoint Presentation</vt:lpstr>
      <vt:lpstr>How does Social Security work?</vt:lpstr>
      <vt:lpstr>Qualifying for your own Social Security benefit</vt:lpstr>
      <vt:lpstr>When can I get Social Security benefits for retirement? </vt:lpstr>
      <vt:lpstr>How much will my Social Security retirement benefit be?</vt:lpstr>
      <vt:lpstr>How is primary insurance amount (PIA) calculated?</vt:lpstr>
      <vt:lpstr>Early and delayed filing  will affect monthly benefit</vt:lpstr>
      <vt:lpstr>PowerPoint Presentation</vt:lpstr>
      <vt:lpstr>5D Myth and Reality</vt:lpstr>
      <vt:lpstr>5B Myth and Reality</vt:lpstr>
      <vt:lpstr>Will Social Security  be there for you?</vt:lpstr>
      <vt:lpstr>Take action</vt:lpstr>
      <vt:lpstr>Take action</vt:lpstr>
      <vt:lpstr>Take action</vt:lpstr>
      <vt:lpstr>Q&amp;A</vt:lpstr>
      <vt:lpstr>We’re here to help  &lt;Presenter name&gt; &lt;Presenter job title&gt; &lt;Presenter email address&gt; &lt;Presenter phone number&gt;</vt:lpstr>
      <vt:lpstr>We’re here to help</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Tracy</dc:creator>
  <cp:lastModifiedBy>Miller, Tracy</cp:lastModifiedBy>
  <cp:revision>11</cp:revision>
  <dcterms:created xsi:type="dcterms:W3CDTF">2022-11-01T14:02:10Z</dcterms:created>
  <dcterms:modified xsi:type="dcterms:W3CDTF">2023-03-17T23:13:25Z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0x010100639BA092414A89458CC3A7545FC03DB2</vt:lpwstr>
  </property>
  <property fmtid="{D5CDD505-2E9C-101B-9397-08002B2CF9AE}" pid="3" name="MediaServiceImageTags">
    <vt:lpwstr/>
  </property>
  <property fmtid="{D5CDD505-2E9C-101B-9397-08002B2CF9AE}" pid="4" name="MSIP_Label_92ea8e88-16c4-4b55-a945-7bd6248db4bf_Enabled">
    <vt:lpwstr>true</vt:lpwstr>
  </property>
  <property fmtid="{D5CDD505-2E9C-101B-9397-08002B2CF9AE}" pid="5" name="MSIP_Label_92ea8e88-16c4-4b55-a945-7bd6248db4bf_SetDate">
    <vt:lpwstr>2022-12-16T17:46:38Z</vt:lpwstr>
  </property>
  <property fmtid="{D5CDD505-2E9C-101B-9397-08002B2CF9AE}" pid="6" name="MSIP_Label_92ea8e88-16c4-4b55-a945-7bd6248db4bf_Method">
    <vt:lpwstr>Privileged</vt:lpwstr>
  </property>
  <property fmtid="{D5CDD505-2E9C-101B-9397-08002B2CF9AE}" pid="7" name="MSIP_Label_92ea8e88-16c4-4b55-a945-7bd6248db4bf_Name">
    <vt:lpwstr>Internal</vt:lpwstr>
  </property>
  <property fmtid="{D5CDD505-2E9C-101B-9397-08002B2CF9AE}" pid="8" name="MSIP_Label_92ea8e88-16c4-4b55-a945-7bd6248db4bf_SiteId">
    <vt:lpwstr>22140e4c-d390-45c2-b297-a26c516dc461</vt:lpwstr>
  </property>
  <property fmtid="{D5CDD505-2E9C-101B-9397-08002B2CF9AE}" pid="9" name="MSIP_Label_92ea8e88-16c4-4b55-a945-7bd6248db4bf_ActionId">
    <vt:lpwstr>d5392583-4e23-4ee6-b0f9-70916560fea8</vt:lpwstr>
  </property>
  <property fmtid="{D5CDD505-2E9C-101B-9397-08002B2CF9AE}" pid="10" name="MSIP_Label_92ea8e88-16c4-4b55-a945-7bd6248db4bf_ContentBits">
    <vt:lpwstr>0</vt:lpwstr>
  </property>
</Properties>
</file>