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sldIdLst>
    <p:sldId id="420" r:id="rId5"/>
    <p:sldId id="256" r:id="rId6"/>
    <p:sldId id="265" r:id="rId7"/>
    <p:sldId id="378" r:id="rId8"/>
    <p:sldId id="417" r:id="rId9"/>
    <p:sldId id="258" r:id="rId10"/>
    <p:sldId id="462" r:id="rId11"/>
    <p:sldId id="449" r:id="rId12"/>
    <p:sldId id="467" r:id="rId13"/>
    <p:sldId id="468" r:id="rId14"/>
    <p:sldId id="469" r:id="rId15"/>
    <p:sldId id="470" r:id="rId16"/>
    <p:sldId id="466" r:id="rId17"/>
    <p:sldId id="446" r:id="rId18"/>
    <p:sldId id="296" r:id="rId19"/>
    <p:sldId id="463" r:id="rId20"/>
    <p:sldId id="450" r:id="rId21"/>
    <p:sldId id="428" r:id="rId22"/>
    <p:sldId id="465" r:id="rId23"/>
    <p:sldId id="464" r:id="rId24"/>
    <p:sldId id="395" r:id="rId25"/>
    <p:sldId id="396" r:id="rId26"/>
    <p:sldId id="409" r:id="rId27"/>
    <p:sldId id="41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4CD4E-7F89-84B9-584C-639625721826}" name="Miller, Tracy" initials="MT" userId="S::millt49@nationwide.com::f6dc9783-ab63-4c5c-9922-f9b5911ff5b4" providerId="AD"/>
  <p188:author id="{288B9450-5BC5-772D-6358-D16B1AF3D097}" name="Wall, Akiko" initials="WA" userId="S::walla15@nationwide.com::a3b22fce-3b24-43e1-b02d-d7b24b46e9d3" providerId="AD"/>
  <p188:author id="{C2423F87-38C7-EE74-B7B1-332729CDB7B9}" name="Guest User" initials="GU" userId="S::urn:spo:anon#79b2435b8bd9667bc9b4cf2a7363772c417a9ef2f6870011274a3c3cb9122bf5::" providerId="AD"/>
  <p188:author id="{9DAF88A5-C6AC-4443-9EE6-EACCD3D2B496}" name="Cobe, Cathie E" initials="CCE" userId="S::COBEC@nationwide.com::02c8acd3-73ca-4604-9a2e-768ff5a6190e" providerId="AD"/>
  <p188:author id="{5B3AB8BA-3F96-E7FC-E606-F5629FF82CB2}" name="Thompson, Cheryl K" initials="TK" userId="S::cheryl.thompson@nationwide.com::7a27dd01-6902-4351-90b7-d830bb619cc5" providerId="AD"/>
  <p188:author id="{3C6C7AE1-1FBD-BFD8-D0E7-EEC43E8E6B2E}" name="Braunreuther, Christopher A" initials="BCA" userId="S::chris1@nationwide.com::8950632d-0a95-44ee-8781-99ba2efed1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a Leon" initials="ML" lastIdx="13" clrIdx="0">
    <p:extLst>
      <p:ext uri="{19B8F6BF-5375-455C-9EA6-DF929625EA0E}">
        <p15:presenceInfo xmlns:p15="http://schemas.microsoft.com/office/powerpoint/2012/main" userId="Maria Le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CFB2"/>
    <a:srgbClr val="0047BA"/>
    <a:srgbClr val="131A4D"/>
    <a:srgbClr val="0047BB"/>
    <a:srgbClr val="008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8"/>
    <p:restoredTop sz="93792" autoAdjust="0"/>
  </p:normalViewPr>
  <p:slideViewPr>
    <p:cSldViewPr snapToGrid="0">
      <p:cViewPr varScale="1">
        <p:scale>
          <a:sx n="67" d="100"/>
          <a:sy n="67" d="100"/>
        </p:scale>
        <p:origin x="5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Tracy" userId="f6dc9783-ab63-4c5c-9922-f9b5911ff5b4" providerId="ADAL" clId="{9C7FC284-2827-4A56-B98D-4239044DC3E1}"/>
    <pc:docChg chg="modSld">
      <pc:chgData name="Miller, Tracy" userId="f6dc9783-ab63-4c5c-9922-f9b5911ff5b4" providerId="ADAL" clId="{9C7FC284-2827-4A56-B98D-4239044DC3E1}" dt="2023-03-23T15:14:48.994" v="7" actId="20577"/>
      <pc:docMkLst>
        <pc:docMk/>
      </pc:docMkLst>
      <pc:sldChg chg="modSp mod">
        <pc:chgData name="Miller, Tracy" userId="f6dc9783-ab63-4c5c-9922-f9b5911ff5b4" providerId="ADAL" clId="{9C7FC284-2827-4A56-B98D-4239044DC3E1}" dt="2023-03-23T15:14:48.994" v="7" actId="20577"/>
        <pc:sldMkLst>
          <pc:docMk/>
          <pc:sldMk cId="2703583602" sldId="265"/>
        </pc:sldMkLst>
        <pc:spChg chg="mod">
          <ac:chgData name="Miller, Tracy" userId="f6dc9783-ab63-4c5c-9922-f9b5911ff5b4" providerId="ADAL" clId="{9C7FC284-2827-4A56-B98D-4239044DC3E1}" dt="2023-03-23T15:14:48.994" v="7" actId="20577"/>
          <ac:spMkLst>
            <pc:docMk/>
            <pc:sldMk cId="2703583602" sldId="265"/>
            <ac:spMk id="5" creationId="{5D532744-9153-B343-876E-2DB051070BF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0"/>
        <c:ser>
          <c:idx val="0"/>
          <c:order val="0"/>
          <c:tx>
            <c:strRef>
              <c:f>Sheet1!$B$1</c:f>
              <c:strCache>
                <c:ptCount val="1"/>
                <c:pt idx="0">
                  <c:v>Column1</c:v>
                </c:pt>
              </c:strCache>
            </c:strRef>
          </c:tx>
          <c:spPr>
            <a:solidFill>
              <a:schemeClr val="accent1"/>
            </a:solidFill>
            <a:ln w="38100">
              <a:solidFill>
                <a:schemeClr val="bg2"/>
              </a:solidFill>
            </a:ln>
            <a:effectLst/>
          </c:spPr>
          <c:cat>
            <c:numRef>
              <c:f>Sheet1!$A$2:$A$5</c:f>
              <c:numCache>
                <c:formatCode>General</c:formatCode>
                <c:ptCount val="4"/>
              </c:numCache>
            </c:numRef>
          </c:cat>
          <c:val>
            <c:numRef>
              <c:f>Sheet1!$B$2:$B$5</c:f>
              <c:numCache>
                <c:formatCode>General</c:formatCode>
                <c:ptCount val="4"/>
                <c:pt idx="0">
                  <c:v>15</c:v>
                </c:pt>
                <c:pt idx="1">
                  <c:v>85</c:v>
                </c:pt>
              </c:numCache>
            </c:numRef>
          </c:val>
          <c:extLst>
            <c:ext xmlns:c16="http://schemas.microsoft.com/office/drawing/2014/chart" uri="{C3380CC4-5D6E-409C-BE32-E72D297353CC}">
              <c16:uniqueId val="{00000000-6D35-0F49-97C2-D9545657ED2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38100">
              <a:solidFill>
                <a:schemeClr val="bg2"/>
              </a:solidFill>
            </a:ln>
          </c:spPr>
          <c:dPt>
            <c:idx val="0"/>
            <c:bubble3D val="0"/>
            <c:spPr>
              <a:solidFill>
                <a:schemeClr val="accent1"/>
              </a:solidFill>
              <a:ln w="38100">
                <a:solidFill>
                  <a:schemeClr val="bg2"/>
                </a:solidFill>
              </a:ln>
              <a:effectLst/>
            </c:spPr>
            <c:extLst>
              <c:ext xmlns:c16="http://schemas.microsoft.com/office/drawing/2014/chart" uri="{C3380CC4-5D6E-409C-BE32-E72D297353CC}">
                <c16:uniqueId val="{00000001-5F32-7D42-BEE5-675486D22F12}"/>
              </c:ext>
            </c:extLst>
          </c:dPt>
          <c:dPt>
            <c:idx val="1"/>
            <c:bubble3D val="0"/>
            <c:spPr>
              <a:solidFill>
                <a:schemeClr val="accent2"/>
              </a:solidFill>
              <a:ln w="38100">
                <a:solidFill>
                  <a:schemeClr val="bg2"/>
                </a:solidFill>
              </a:ln>
              <a:effectLst/>
            </c:spPr>
            <c:extLst>
              <c:ext xmlns:c16="http://schemas.microsoft.com/office/drawing/2014/chart" uri="{C3380CC4-5D6E-409C-BE32-E72D297353CC}">
                <c16:uniqueId val="{00000003-5F32-7D42-BEE5-675486D22F12}"/>
              </c:ext>
            </c:extLst>
          </c:dPt>
          <c:dPt>
            <c:idx val="2"/>
            <c:bubble3D val="0"/>
            <c:spPr>
              <a:solidFill>
                <a:schemeClr val="accent3"/>
              </a:solidFill>
              <a:ln w="38100">
                <a:solidFill>
                  <a:schemeClr val="bg2"/>
                </a:solidFill>
              </a:ln>
              <a:effectLst/>
            </c:spPr>
            <c:extLst>
              <c:ext xmlns:c16="http://schemas.microsoft.com/office/drawing/2014/chart" uri="{C3380CC4-5D6E-409C-BE32-E72D297353CC}">
                <c16:uniqueId val="{00000005-5F32-7D42-BEE5-675486D22F12}"/>
              </c:ext>
            </c:extLst>
          </c:dPt>
          <c:dPt>
            <c:idx val="3"/>
            <c:bubble3D val="0"/>
            <c:spPr>
              <a:solidFill>
                <a:schemeClr val="accent4"/>
              </a:solidFill>
              <a:ln w="38100">
                <a:solidFill>
                  <a:schemeClr val="bg2"/>
                </a:solidFill>
              </a:ln>
              <a:effectLst/>
            </c:spPr>
            <c:extLst>
              <c:ext xmlns:c16="http://schemas.microsoft.com/office/drawing/2014/chart" uri="{C3380CC4-5D6E-409C-BE32-E72D297353CC}">
                <c16:uniqueId val="{00000007-5F32-7D42-BEE5-675486D22F12}"/>
              </c:ext>
            </c:extLst>
          </c:dPt>
          <c:cat>
            <c:strRef>
              <c:f>Sheet1!$A$2:$A$5</c:f>
              <c:strCache>
                <c:ptCount val="2"/>
                <c:pt idx="0">
                  <c:v>1st Qtr</c:v>
                </c:pt>
                <c:pt idx="1">
                  <c:v>2nd Qtr</c:v>
                </c:pt>
              </c:strCache>
            </c:strRef>
          </c:cat>
          <c:val>
            <c:numRef>
              <c:f>Sheet1!$B$2:$B$5</c:f>
              <c:numCache>
                <c:formatCode>General</c:formatCode>
                <c:ptCount val="4"/>
                <c:pt idx="0">
                  <c:v>37</c:v>
                </c:pt>
                <c:pt idx="1">
                  <c:v>63</c:v>
                </c:pt>
              </c:numCache>
            </c:numRef>
          </c:val>
          <c:extLst>
            <c:ext xmlns:c16="http://schemas.microsoft.com/office/drawing/2014/chart" uri="{C3380CC4-5D6E-409C-BE32-E72D297353CC}">
              <c16:uniqueId val="{00000008-5F32-7D42-BEE5-675486D22F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A84FC-3C2A-4E12-AB47-FDA93F9E49DD}" type="datetimeFigureOut">
              <a:rPr lang="en-US" smtClean="0"/>
              <a:t>3/23/2023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17EC0-A253-4597-A6B1-1C01674A0538}" type="slidenum">
              <a:rPr lang="en-US" smtClean="0"/>
              <a:t>‹#›</a:t>
            </a:fld>
            <a:endParaRPr lang="en-US" dirty="0"/>
          </a:p>
        </p:txBody>
      </p:sp>
    </p:spTree>
    <p:extLst>
      <p:ext uri="{BB962C8B-B14F-4D97-AF65-F5344CB8AC3E}">
        <p14:creationId xmlns:p14="http://schemas.microsoft.com/office/powerpoint/2010/main" val="42678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sa.gov/OACT/TR/202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296863"/>
            <a:ext cx="4597400" cy="2586037"/>
          </a:xfrm>
        </p:spPr>
      </p:sp>
      <p:sp>
        <p:nvSpPr>
          <p:cNvPr id="3" name="Notes Placeholder 2"/>
          <p:cNvSpPr>
            <a:spLocks noGrp="1"/>
          </p:cNvSpPr>
          <p:nvPr>
            <p:ph type="body" idx="1"/>
          </p:nvPr>
        </p:nvSpPr>
        <p:spPr>
          <a:xfrm>
            <a:off x="685800" y="30289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t>Revise estas instrucciones y elimine esta dispositiva antes de la presentación.</a:t>
            </a:r>
          </a:p>
        </p:txBody>
      </p:sp>
    </p:spTree>
    <p:extLst>
      <p:ext uri="{BB962C8B-B14F-4D97-AF65-F5344CB8AC3E}">
        <p14:creationId xmlns:p14="http://schemas.microsoft.com/office/powerpoint/2010/main" val="121584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100" dirty="0"/>
              <a:t>Una de las principales preguntas que la mayoría tenemos es:  “¿Cuándo puedo recibir los beneficios del Seguro para el retiro?”</a:t>
            </a:r>
          </a:p>
          <a:p>
            <a:pPr lvl="0"/>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La respuesta, por supuesto, es que esto depende.  Pero antes de avanzar más en este tema, un acrónimo importante para conocer es FRA, que significa “edad reglamentaria de retiro”. Tu  FRA es cuando llegas a ser elegible para recibir el 100%  de tus beneficios.</a:t>
            </a:r>
          </a:p>
          <a:p>
            <a:pPr lvl="0"/>
            <a:endParaRPr lang="en-US" sz="1100" dirty="0"/>
          </a:p>
          <a:p>
            <a:pPr lvl="0"/>
            <a:r>
              <a:rPr lang="es-MX" sz="1100" dirty="0"/>
              <a:t>La FRA </a:t>
            </a:r>
            <a:r>
              <a:rPr lang="es-MX" sz="1100" u="sng" dirty="0"/>
              <a:t>solía ser </a:t>
            </a:r>
            <a:r>
              <a:rPr lang="es-MX" sz="1100" dirty="0"/>
              <a:t>65, de manera que muchas personas aún creen que 65 es la edad reglamentaria de retiro.  Pero actualmente, la FRA se basa en tu año de nacimiento:</a:t>
            </a:r>
          </a:p>
          <a:p>
            <a:pPr marL="664488" lvl="1" indent="-181225">
              <a:buFont typeface="Arial"/>
              <a:buChar char="•"/>
            </a:pPr>
            <a:r>
              <a:rPr lang="es-MX" sz="1100" dirty="0"/>
              <a:t>La FRA es actualmente 66 para cualquier persona nacida entre 1943 y 1954; para cualquiera persona nacida entre 1954 y 1960, la FRA aumenta gradualmente a 67 </a:t>
            </a:r>
          </a:p>
          <a:p>
            <a:pPr marL="664488" lvl="1" indent="-181225">
              <a:buFont typeface="Arial"/>
              <a:buChar char="•"/>
            </a:pPr>
            <a:r>
              <a:rPr lang="es-MX" sz="1100" dirty="0"/>
              <a:t>La FRA es 67 para cualquier persona nacida en 1960 o posteriormente</a:t>
            </a:r>
          </a:p>
          <a:p>
            <a:pPr marL="664488" lvl="1" indent="-181225">
              <a:buFont typeface="Arial"/>
              <a:buChar char="•"/>
            </a:pPr>
            <a:r>
              <a:rPr lang="es-MX" sz="1100" dirty="0"/>
              <a:t>Tómate un momento para encontrar tu FRA en este gráfico</a:t>
            </a:r>
          </a:p>
          <a:p>
            <a:endParaRPr lang="en-US" sz="1100" dirty="0"/>
          </a:p>
          <a:p>
            <a:r>
              <a:rPr lang="es-MX" sz="1100" dirty="0"/>
              <a:t>Puedes comenzar a recibir beneficios desde la edad de 62, pero tus beneficios se reducirán permanentemente si los recibes antes de tu FRA.  </a:t>
            </a:r>
          </a:p>
          <a:p>
            <a:pPr marL="171450" indent="-171450">
              <a:buFont typeface="Arial" panose="020B0604020202020204" pitchFamily="34" charset="0"/>
              <a:buChar char="•"/>
            </a:pPr>
            <a:r>
              <a:rPr lang="es-MX" sz="1100" dirty="0"/>
              <a:t>Para cualquier persona nacida en 1955 o posteriormente, no obstante, el 66 aniversario de nacimiento aún se considera anticipado, debido al aumento gradual en la FRA.</a:t>
            </a:r>
          </a:p>
          <a:p>
            <a:pPr marL="664488" lvl="1" indent="-181225">
              <a:buFont typeface="Arial"/>
              <a:buChar char="•"/>
            </a:pPr>
            <a:endParaRPr lang="en-US" sz="1100" dirty="0"/>
          </a:p>
          <a:p>
            <a:r>
              <a:rPr lang="es-MX" sz="1100" dirty="0"/>
              <a:t>También puedes decidir retrasar tu solicitud hasta la edad de 70, lo cual puede aumentar tu cantidad de beneficios hasta un 24%. Obtienes 8% más por cada año que esperes para posponer tu FRA. </a:t>
            </a:r>
          </a:p>
        </p:txBody>
      </p:sp>
      <p:sp>
        <p:nvSpPr>
          <p:cNvPr id="4" name="Slide Number Placeholder 3"/>
          <p:cNvSpPr>
            <a:spLocks noGrp="1"/>
          </p:cNvSpPr>
          <p:nvPr>
            <p:ph type="sldNum" sz="quarter" idx="5"/>
          </p:nvPr>
        </p:nvSpPr>
        <p:spPr/>
        <p:txBody>
          <a:bodyPr/>
          <a:lstStyle/>
          <a:p>
            <a:fld id="{C4017EC0-A253-4597-A6B1-1C01674A0538}" type="slidenum">
              <a:rPr lang="en-US" smtClean="0"/>
              <a:t>10</a:t>
            </a:fld>
            <a:endParaRPr lang="en-US"/>
          </a:p>
        </p:txBody>
      </p:sp>
    </p:spTree>
    <p:extLst>
      <p:ext uri="{BB962C8B-B14F-4D97-AF65-F5344CB8AC3E}">
        <p14:creationId xmlns:p14="http://schemas.microsoft.com/office/powerpoint/2010/main" val="1378511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t>La segunda pregunta, o quizás la pregunta más importante es: “¿De cuánto serán mis beneficios de retiro del Seguro Social?”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t>Antes de responder a esta pregunta, hablemos acerca del segundo acrónimo importante:  PIA, que significa “cantidad de seguro primaria”. La </a:t>
            </a:r>
            <a:r>
              <a:rPr lang="es-MX" sz="1400" b="0" dirty="0"/>
              <a:t>PIA es la cantidad de beneficios de retiro que recibirás si esperas hasta la edad reglamentaria de retiro (FRA) para comenzar a recibir beneficios</a:t>
            </a:r>
            <a:r>
              <a:rPr lang="es-MX" sz="1400" dirty="0"/>
              <a:t>.</a:t>
            </a:r>
          </a:p>
          <a:p>
            <a:endParaRPr lang="en-US" dirty="0"/>
          </a:p>
          <a:p>
            <a:pPr marL="25924"/>
            <a:r>
              <a:rPr lang="es-MX" sz="1200" dirty="0"/>
              <a:t>En un alto nivel, deberías saber dos cosas acerca de tu PIA:</a:t>
            </a:r>
          </a:p>
          <a:p>
            <a:pPr marL="25924"/>
            <a:endParaRPr lang="en-US" sz="1200" dirty="0"/>
          </a:p>
          <a:p>
            <a:pPr marL="197374" indent="-171450">
              <a:buFont typeface="Arial" panose="020B0604020202020204" pitchFamily="34" charset="0"/>
              <a:buChar char="•"/>
            </a:pPr>
            <a:r>
              <a:rPr lang="es-MX" sz="1200" dirty="0"/>
              <a:t>Primero, tu PIA se basa en un promedio de tus salarios (después de ajustarlos para la inflación de los salarios) que fueron gravados para Seguro Social durante tu vida laboral.  En un minuto explicaremos esto en más detalle.  </a:t>
            </a:r>
          </a:p>
          <a:p>
            <a:pPr marL="197374" indent="-171450">
              <a:buFont typeface="Arial" panose="020B0604020202020204" pitchFamily="34" charset="0"/>
              <a:buChar char="•"/>
            </a:pPr>
            <a:endParaRPr lang="en-US" sz="1200" dirty="0"/>
          </a:p>
          <a:p>
            <a:pPr marL="223294" indent="-171450" defTabSz="474115">
              <a:buFont typeface="Arial" panose="020B0604020202020204" pitchFamily="34" charset="0"/>
              <a:buChar char="•"/>
              <a:defRPr/>
            </a:pPr>
            <a:r>
              <a:rPr lang="es-MX" sz="1200" dirty="0">
                <a:solidFill>
                  <a:schemeClr val="tx1"/>
                </a:solidFill>
              </a:rPr>
              <a:t>Segundo, tu PIA está protegida contra la inflación. Cada noviembre, la Administración del Seguro Social revisa el nivel actual de inflación y ajusta los beneficios de retiro como corresponde para el año siguiente. </a:t>
            </a:r>
            <a:r>
              <a:rPr lang="es-MX" sz="1200" dirty="0"/>
              <a:t>Esto puede ayudar a que tus ingresos mensuales se mantengan al corriente de los gastos más altos debido a la inflación.</a:t>
            </a:r>
            <a:r>
              <a:rPr lang="es-MX" sz="1200" dirty="0">
                <a:solidFill>
                  <a:schemeClr val="tx1"/>
                </a:solidFill>
              </a:rPr>
              <a:t> </a:t>
            </a:r>
            <a:r>
              <a:rPr lang="es-MX" sz="1200" dirty="0"/>
              <a:t>Debido a que la tasa de inflación cambia de un año a otro, la cantidad que tus beneficios aumentan también puede fluctuar. Si por algún motivo no hubo inflación o hubo inflación negativa, tus beneficios simplemente se mantienen igual que el año previo. </a:t>
            </a:r>
          </a:p>
        </p:txBody>
      </p:sp>
      <p:sp>
        <p:nvSpPr>
          <p:cNvPr id="4" name="Slide Number Placeholder 3"/>
          <p:cNvSpPr>
            <a:spLocks noGrp="1"/>
          </p:cNvSpPr>
          <p:nvPr>
            <p:ph type="sldNum" sz="quarter" idx="5"/>
          </p:nvPr>
        </p:nvSpPr>
        <p:spPr/>
        <p:txBody>
          <a:bodyPr/>
          <a:lstStyle/>
          <a:p>
            <a:fld id="{C4017EC0-A253-4597-A6B1-1C01674A0538}" type="slidenum">
              <a:rPr lang="en-US" smtClean="0"/>
              <a:t>11</a:t>
            </a:fld>
            <a:endParaRPr lang="en-US"/>
          </a:p>
        </p:txBody>
      </p:sp>
    </p:spTree>
    <p:extLst>
      <p:ext uri="{BB962C8B-B14F-4D97-AF65-F5344CB8AC3E}">
        <p14:creationId xmlns:p14="http://schemas.microsoft.com/office/powerpoint/2010/main" val="385827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924"/>
            <a:r>
              <a:rPr lang="es-MX" sz="1200" dirty="0"/>
              <a:t>Así es como se calcula la cantidad de seguro primaria (PIA). Es un poco complicado, pero en el nivel más alto:</a:t>
            </a:r>
          </a:p>
          <a:p>
            <a:pPr marL="25924"/>
            <a:endParaRPr lang="en-US" sz="1200" dirty="0"/>
          </a:p>
          <a:p>
            <a:pPr marL="197374" indent="-171450">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La Administrador del Seguro Social calcula tu PIA al promediar tus 35 años de mayor pago de ingresos ajustados. Eso solo </a:t>
            </a:r>
            <a:br>
              <a:rPr lang="es-MX" sz="1200" dirty="0">
                <a:latin typeface="Arial" panose="020B0604020202020204" pitchFamily="34" charset="0"/>
                <a:ea typeface="Calibri" panose="020F0502020204030204" pitchFamily="34" charset="0"/>
                <a:cs typeface="Arial" panose="020B0604020202020204" pitchFamily="34" charset="0"/>
              </a:rPr>
            </a:br>
            <a:r>
              <a:rPr lang="es-MX" sz="1200" dirty="0">
                <a:latin typeface="Arial" panose="020B0604020202020204" pitchFamily="34" charset="0"/>
                <a:ea typeface="Calibri" panose="020F0502020204030204" pitchFamily="34" charset="0"/>
                <a:cs typeface="Arial" panose="020B0604020202020204" pitchFamily="34" charset="0"/>
              </a:rPr>
              <a:t>significa que tus salarios se ajustan para reflejar el cambio general en salarios que ocurrió en los años que trabajaste.</a:t>
            </a:r>
            <a:r>
              <a:rPr lang="es-MX" b="0" i="0" dirty="0">
                <a:solidFill>
                  <a:srgbClr val="212121"/>
                </a:solidFill>
                <a:latin typeface="ui-sans-serif"/>
              </a:rPr>
              <a:t> </a:t>
            </a:r>
            <a:r>
              <a:rPr lang="es-MX" b="0" i="0" baseline="30000" dirty="0">
                <a:solidFill>
                  <a:srgbClr val="212121"/>
                </a:solidFill>
                <a:latin typeface="ui-sans-serif"/>
              </a:rPr>
              <a:t>1</a:t>
            </a:r>
            <a:r>
              <a:rPr lang="es-MX" b="0" i="0" dirty="0">
                <a:solidFill>
                  <a:srgbClr val="212121"/>
                </a:solidFill>
                <a:latin typeface="ui-sans-serif"/>
              </a:rPr>
              <a:t>  </a:t>
            </a:r>
          </a:p>
          <a:p>
            <a:pPr marL="197374" indent="-171450">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Ese salario promedio entonces se multiplica por un porcentaje.</a:t>
            </a:r>
          </a:p>
          <a:p>
            <a:pPr marL="197374" indent="-171450">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Esto significa que cuanto más altos sean los ingresos durante la vida de una persona, mayores serán sus beneficios. </a:t>
            </a:r>
          </a:p>
          <a:p>
            <a:pPr marL="197374" indent="-171450">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Sin embargo, existe un tope.  En &lt;2023&gt;, el máximo beneficio del Seguro Social para alguien que solicita a la edad reglamentaria de retiro es &lt;$3,627&gt;. </a:t>
            </a:r>
            <a:r>
              <a:rPr lang="es-MX" sz="1200" baseline="30000" dirty="0">
                <a:latin typeface="Arial" panose="020B0604020202020204" pitchFamily="34" charset="0"/>
                <a:ea typeface="Calibri" panose="020F0502020204030204" pitchFamily="34" charset="0"/>
                <a:cs typeface="Arial" panose="020B0604020202020204" pitchFamily="34" charset="0"/>
              </a:rPr>
              <a:t>2</a:t>
            </a:r>
            <a:r>
              <a:rPr lang="es-MX" sz="1200" dirty="0">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s-MX" sz="1200" dirty="0">
                <a:latin typeface="Arial" panose="020B0604020202020204" pitchFamily="34" charset="0"/>
                <a:ea typeface="Calibri" panose="020F0502020204030204" pitchFamily="34" charset="0"/>
                <a:cs typeface="Arial" panose="020B0604020202020204" pitchFamily="34" charset="0"/>
              </a:rPr>
              <a:t>El porcentaje o porcentajes aplicados al salario promedio se determina mediante otra fórmula que no revisaremos hoy.  Otro de nuestros seminarios virtuales describe eso con más detalle cuando estés listo o lista para aprender más.</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s-MX" sz="1200" dirty="0"/>
              <a:t>Fuentes:  </a:t>
            </a:r>
          </a:p>
          <a:p>
            <a:r>
              <a:rPr lang="es-MX" sz="1200" baseline="30000" dirty="0"/>
              <a:t>1</a:t>
            </a:r>
            <a:r>
              <a:rPr lang="es-MX" sz="1200" dirty="0"/>
              <a:t> “Social Security Benefit </a:t>
            </a:r>
            <a:r>
              <a:rPr lang="es-MX" sz="1200" dirty="0" err="1"/>
              <a:t>Amounts</a:t>
            </a:r>
            <a:r>
              <a:rPr lang="es-MX" sz="1200" dirty="0"/>
              <a:t>,” Social Security </a:t>
            </a:r>
            <a:r>
              <a:rPr lang="es-MX" sz="1200" dirty="0" err="1"/>
              <a:t>Administration</a:t>
            </a:r>
            <a:r>
              <a:rPr lang="es-MX" sz="1200" dirty="0"/>
              <a:t>, ssa.gov/OACT/COLA/Benefits.html (consultado en enero de 2023). </a:t>
            </a:r>
          </a:p>
          <a:p>
            <a:r>
              <a:rPr lang="es-MX" sz="1200" b="0" baseline="30000" dirty="0"/>
              <a:t>2</a:t>
            </a:r>
            <a:r>
              <a:rPr lang="es-MX" sz="1200" b="0" dirty="0"/>
              <a:t> “</a:t>
            </a:r>
            <a:r>
              <a:rPr lang="es-MX" b="0" i="0" dirty="0" err="1">
                <a:solidFill>
                  <a:srgbClr val="232222"/>
                </a:solidFill>
                <a:latin typeface="arial" panose="020B0604020202020204" pitchFamily="34" charset="0"/>
              </a:rPr>
              <a:t>What</a:t>
            </a:r>
            <a:r>
              <a:rPr lang="es-MX" b="0" i="0" dirty="0">
                <a:solidFill>
                  <a:srgbClr val="232222"/>
                </a:solidFill>
                <a:latin typeface="arial" panose="020B0604020202020204" pitchFamily="34" charset="0"/>
              </a:rPr>
              <a:t> </a:t>
            </a:r>
            <a:r>
              <a:rPr lang="es-MX" b="0" i="0" dirty="0" err="1">
                <a:solidFill>
                  <a:srgbClr val="232222"/>
                </a:solidFill>
                <a:latin typeface="arial" panose="020B0604020202020204" pitchFamily="34" charset="0"/>
              </a:rPr>
              <a:t>is</a:t>
            </a:r>
            <a:r>
              <a:rPr lang="es-MX" b="0" i="0" dirty="0">
                <a:solidFill>
                  <a:srgbClr val="232222"/>
                </a:solidFill>
                <a:latin typeface="arial" panose="020B0604020202020204" pitchFamily="34" charset="0"/>
              </a:rPr>
              <a:t> </a:t>
            </a:r>
            <a:r>
              <a:rPr lang="es-MX" b="0" i="0" dirty="0" err="1">
                <a:solidFill>
                  <a:srgbClr val="232222"/>
                </a:solidFill>
                <a:latin typeface="arial" panose="020B0604020202020204" pitchFamily="34" charset="0"/>
              </a:rPr>
              <a:t>the</a:t>
            </a:r>
            <a:r>
              <a:rPr lang="es-MX" b="0" i="0" dirty="0">
                <a:solidFill>
                  <a:srgbClr val="232222"/>
                </a:solidFill>
                <a:latin typeface="arial" panose="020B0604020202020204" pitchFamily="34" charset="0"/>
              </a:rPr>
              <a:t> </a:t>
            </a:r>
            <a:r>
              <a:rPr lang="es-MX" b="0" i="0" dirty="0" err="1">
                <a:solidFill>
                  <a:srgbClr val="232222"/>
                </a:solidFill>
                <a:latin typeface="arial" panose="020B0604020202020204" pitchFamily="34" charset="0"/>
              </a:rPr>
              <a:t>maximum</a:t>
            </a:r>
            <a:r>
              <a:rPr lang="es-MX" b="0" i="0" dirty="0">
                <a:solidFill>
                  <a:srgbClr val="232222"/>
                </a:solidFill>
                <a:latin typeface="arial" panose="020B0604020202020204" pitchFamily="34" charset="0"/>
              </a:rPr>
              <a:t> Social Security </a:t>
            </a:r>
            <a:r>
              <a:rPr lang="es-MX" b="0" i="0" dirty="0" err="1">
                <a:solidFill>
                  <a:srgbClr val="232222"/>
                </a:solidFill>
                <a:latin typeface="arial" panose="020B0604020202020204" pitchFamily="34" charset="0"/>
              </a:rPr>
              <a:t>retirement</a:t>
            </a:r>
            <a:r>
              <a:rPr lang="es-MX" b="0" i="0" dirty="0">
                <a:solidFill>
                  <a:srgbClr val="232222"/>
                </a:solidFill>
                <a:latin typeface="arial" panose="020B0604020202020204" pitchFamily="34" charset="0"/>
              </a:rPr>
              <a:t> </a:t>
            </a:r>
            <a:r>
              <a:rPr lang="es-MX" b="0" i="0" dirty="0" err="1">
                <a:solidFill>
                  <a:srgbClr val="232222"/>
                </a:solidFill>
                <a:latin typeface="arial" panose="020B0604020202020204" pitchFamily="34" charset="0"/>
              </a:rPr>
              <a:t>benefit</a:t>
            </a:r>
            <a:r>
              <a:rPr lang="es-MX" b="0" i="0" dirty="0">
                <a:solidFill>
                  <a:srgbClr val="232222"/>
                </a:solidFill>
                <a:latin typeface="arial" panose="020B0604020202020204" pitchFamily="34" charset="0"/>
              </a:rPr>
              <a:t> </a:t>
            </a:r>
            <a:r>
              <a:rPr lang="es-MX" b="0" i="0" dirty="0" err="1">
                <a:solidFill>
                  <a:srgbClr val="232222"/>
                </a:solidFill>
                <a:latin typeface="arial" panose="020B0604020202020204" pitchFamily="34" charset="0"/>
              </a:rPr>
              <a:t>payable</a:t>
            </a:r>
            <a:r>
              <a:rPr lang="es-MX" b="0" i="0" dirty="0">
                <a:solidFill>
                  <a:srgbClr val="232222"/>
                </a:solidFill>
                <a:latin typeface="arial" panose="020B0604020202020204" pitchFamily="34" charset="0"/>
              </a:rPr>
              <a:t>?,” Social Security </a:t>
            </a:r>
            <a:r>
              <a:rPr lang="es-MX" b="0" i="0" dirty="0" err="1">
                <a:solidFill>
                  <a:srgbClr val="232222"/>
                </a:solidFill>
                <a:latin typeface="arial" panose="020B0604020202020204" pitchFamily="34" charset="0"/>
              </a:rPr>
              <a:t>Administration</a:t>
            </a:r>
            <a:r>
              <a:rPr lang="es-MX" b="0" i="0" dirty="0">
                <a:solidFill>
                  <a:srgbClr val="232222"/>
                </a:solidFill>
                <a:latin typeface="arial" panose="020B0604020202020204" pitchFamily="34" charset="0"/>
              </a:rPr>
              <a:t>, </a:t>
            </a:r>
            <a:r>
              <a:rPr lang="es-MX" sz="1200" dirty="0"/>
              <a:t>faq.ssa.gov/en-</a:t>
            </a:r>
            <a:r>
              <a:rPr lang="es-MX" sz="1200" dirty="0" err="1"/>
              <a:t>us</a:t>
            </a:r>
            <a:r>
              <a:rPr lang="es-MX" sz="1200" dirty="0"/>
              <a:t>/</a:t>
            </a:r>
            <a:r>
              <a:rPr lang="es-MX" sz="1200" dirty="0" err="1"/>
              <a:t>Topic</a:t>
            </a:r>
            <a:r>
              <a:rPr lang="es-MX" sz="1200" dirty="0"/>
              <a:t>/</a:t>
            </a:r>
            <a:r>
              <a:rPr lang="es-MX" sz="1200" dirty="0" err="1"/>
              <a:t>article</a:t>
            </a:r>
            <a:r>
              <a:rPr lang="es-MX" sz="1200" dirty="0"/>
              <a:t>/KA-01897 (consultado en enero de 2023).</a:t>
            </a:r>
          </a:p>
        </p:txBody>
      </p:sp>
      <p:sp>
        <p:nvSpPr>
          <p:cNvPr id="4" name="Slide Number Placeholder 3"/>
          <p:cNvSpPr>
            <a:spLocks noGrp="1"/>
          </p:cNvSpPr>
          <p:nvPr>
            <p:ph type="sldNum" sz="quarter" idx="5"/>
          </p:nvPr>
        </p:nvSpPr>
        <p:spPr/>
        <p:txBody>
          <a:bodyPr/>
          <a:lstStyle/>
          <a:p>
            <a:fld id="{C4017EC0-A253-4597-A6B1-1C01674A0538}" type="slidenum">
              <a:rPr lang="en-US" smtClean="0"/>
              <a:t>12</a:t>
            </a:fld>
            <a:endParaRPr lang="en-US"/>
          </a:p>
        </p:txBody>
      </p:sp>
    </p:spTree>
    <p:extLst>
      <p:ext uri="{BB962C8B-B14F-4D97-AF65-F5344CB8AC3E}">
        <p14:creationId xmlns:p14="http://schemas.microsoft.com/office/powerpoint/2010/main" val="137391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MX" sz="1200" dirty="0">
                <a:latin typeface="Arial" panose="020B0604020202020204" pitchFamily="34" charset="0"/>
                <a:ea typeface="Calibri" panose="020F0502020204030204" pitchFamily="34" charset="0"/>
                <a:cs typeface="Arial" panose="020B0604020202020204" pitchFamily="34" charset="0"/>
              </a:rPr>
              <a:t>Como mencioné antes, puedes solicitar tus beneficios antes de llegar a la FRA (tu edad reglamentaria de retiro).  O puedes retasar el inicio de los beneficios hasta después de tu FRA.  La decisión sobre exactamente cuándo solicitar, o iniciar tus beneficios, afectará permanentemente la cantidad del beneficio mensual que recibirás. Por este motivo, esta es una decisión muy importante.</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s-MX" sz="1200" dirty="0">
                <a:latin typeface="Arial" panose="020B0604020202020204" pitchFamily="34" charset="0"/>
                <a:ea typeface="Calibri" panose="020F0502020204030204" pitchFamily="34" charset="0"/>
                <a:cs typeface="Arial" panose="020B0604020202020204" pitchFamily="34" charset="0"/>
              </a:rPr>
              <a:t>Este es un ejemplo de la cantidad que el beneficio mensual puede reducirse o aumentar, dependiendo de  cuándo comiences a recibir beneficios del Seguro Social:</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Este ejemplo es para una persona con una FRA de 67; en otras palabras, nacida en 1960 o después</a:t>
            </a:r>
          </a:p>
          <a:p>
            <a:pPr marL="171450" marR="0" lvl="0" indent="-171450">
              <a:spcBef>
                <a:spcPts val="0"/>
              </a:spcBef>
              <a:spcAft>
                <a:spcPts val="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Solicitar con la mayor anticipación posible a la edad de 62 resulta en una reducción permanente de beneficios del 30%.  Así, en lugar de recibir $1,000 cada mes comenzando a la edad de 67, esta persona recibe $700 por mes comenzando a la edad de 62.</a:t>
            </a:r>
          </a:p>
          <a:p>
            <a:pPr marL="171450" marR="0" lvl="0" indent="-171450">
              <a:spcBef>
                <a:spcPts val="0"/>
              </a:spcBef>
              <a:spcAft>
                <a:spcPts val="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Por otra parte, retrasar los beneficios aumenta tu beneficio mensual 8% cada año que esperas para solicitarlos después de tu FRA hasta la edad de 70.  Entonces, alguien con una FRA de 67 puede aumentar su beneficio mensual un 24% solo por retrasar los beneficios el mayor tiempo posible.</a:t>
            </a:r>
          </a:p>
        </p:txBody>
      </p:sp>
      <p:sp>
        <p:nvSpPr>
          <p:cNvPr id="4" name="Slide Number Placeholder 3"/>
          <p:cNvSpPr>
            <a:spLocks noGrp="1"/>
          </p:cNvSpPr>
          <p:nvPr>
            <p:ph type="sldNum" sz="quarter" idx="5"/>
          </p:nvPr>
        </p:nvSpPr>
        <p:spPr/>
        <p:txBody>
          <a:bodyPr/>
          <a:lstStyle/>
          <a:p>
            <a:fld id="{C4017EC0-A253-4597-A6B1-1C01674A0538}" type="slidenum">
              <a:rPr lang="en-US" smtClean="0"/>
              <a:t>13</a:t>
            </a:fld>
            <a:endParaRPr lang="en-US"/>
          </a:p>
        </p:txBody>
      </p:sp>
    </p:spTree>
    <p:extLst>
      <p:ext uri="{BB962C8B-B14F-4D97-AF65-F5344CB8AC3E}">
        <p14:creationId xmlns:p14="http://schemas.microsoft.com/office/powerpoint/2010/main" val="3164112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14D2B58-881A-4DA3-9C11-9CA3C47955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CB0000C8-2B33-43C9-A37F-82A103BF0D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dirty="0"/>
              <a:t>Podrías estar pensando en trabajar mientras recibes beneficios del Seguro Social. Esto no afectará tus beneficios si estás en tu FRA, pero si estás por debajo de tu FRA, tus beneficios pueden reducirse temporalmente. Se retendrá $1 por cada $2 que ganes por encima del límite anual, que es &lt;$21,240&gt; en &lt;2023&gt;. Una vez que llegues a tu FRA, tus beneficios aumentarán teniendo en cuenta la cantidad de ingresos devengados que fueron retenidos.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0" i="0" dirty="0">
              <a:solidFill>
                <a:srgbClr val="212121"/>
              </a:solidFill>
              <a:effectLst/>
              <a:latin typeface="ui-sans-serif"/>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s-MX" dirty="0"/>
              <a:t>En el año que alcances tu edad reglamentaria de retiro, se retendrá $1 en beneficios por cada $3 que ganes por arriba de un límite diferente, que es &lt;$56,520&gt; en &lt;2023&gt;.</a:t>
            </a:r>
            <a:r>
              <a:rPr lang="es-MX" b="0" i="0" dirty="0">
                <a:solidFill>
                  <a:srgbClr val="212121"/>
                </a:solidFill>
                <a:latin typeface="ui-sans-serif"/>
              </a:rPr>
              <a:t> La Administración del Seguro Social solo cuenta tus ingresos hasta el mes antes de que alcances la edad reglamentaria de retiro, no tus ingresos del año completo. </a:t>
            </a:r>
            <a:r>
              <a:rPr lang="es-MX" dirty="0"/>
              <a:t>Nuevamente, una vez que alcances tu FRA, recibirás cualquier beneficio que haya sido retenido.</a:t>
            </a:r>
            <a:r>
              <a:rPr lang="es-MX" b="0" i="0" dirty="0">
                <a:solidFill>
                  <a:srgbClr val="212121"/>
                </a:solidFill>
                <a:latin typeface="ui-sans-serif"/>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b="0" i="0" dirty="0">
              <a:solidFill>
                <a:srgbClr val="212121"/>
              </a:solidFill>
              <a:effectLst/>
              <a:latin typeface="ui-sans-serif"/>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s-MX" b="0" i="0" dirty="0">
                <a:solidFill>
                  <a:srgbClr val="212121"/>
                </a:solidFill>
                <a:latin typeface="ui-sans-serif"/>
              </a:rPr>
              <a:t>Una vez que alcances tu FRA, puedes recibir tus beneficios sin límite sobre la cantidad de ingresos que puedas tener.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b="0" i="0" dirty="0">
              <a:solidFill>
                <a:srgbClr val="212121"/>
              </a:solidFill>
              <a:effectLst/>
              <a:latin typeface="ui-sans-serif"/>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s-MX" b="0" i="0" dirty="0">
                <a:solidFill>
                  <a:srgbClr val="212121"/>
                </a:solidFill>
                <a:latin typeface="ui-sans-serif"/>
              </a:rPr>
              <a:t>Fuente:</a:t>
            </a:r>
          </a:p>
          <a:p>
            <a:pPr marL="0" marR="0" lvl="0" indent="0" algn="l" defTabSz="914400" rtl="0" eaLnBrk="1" fontAlgn="auto" latinLnBrk="0" hangingPunct="1">
              <a:lnSpc>
                <a:spcPct val="100000"/>
              </a:lnSpc>
              <a:spcBef>
                <a:spcPct val="0"/>
              </a:spcBef>
              <a:spcAft>
                <a:spcPts val="0"/>
              </a:spcAft>
              <a:buClrTx/>
              <a:buSzTx/>
              <a:buFontTx/>
              <a:buNone/>
              <a:tabLst/>
              <a:defRPr/>
            </a:pPr>
            <a:r>
              <a:rPr lang="es-MX" b="0" i="0" dirty="0">
                <a:solidFill>
                  <a:srgbClr val="212121"/>
                </a:solidFill>
                <a:latin typeface="ui-sans-serif"/>
              </a:rPr>
              <a:t>“</a:t>
            </a:r>
            <a:r>
              <a:rPr lang="es-MX" b="0" i="0" dirty="0" err="1">
                <a:solidFill>
                  <a:srgbClr val="232222"/>
                </a:solidFill>
                <a:latin typeface="arial" panose="020B0604020202020204" pitchFamily="34" charset="0"/>
              </a:rPr>
              <a:t>What</a:t>
            </a:r>
            <a:r>
              <a:rPr lang="es-MX" b="0" i="0" dirty="0">
                <a:solidFill>
                  <a:srgbClr val="232222"/>
                </a:solidFill>
                <a:latin typeface="arial" panose="020B0604020202020204" pitchFamily="34" charset="0"/>
              </a:rPr>
              <a:t> </a:t>
            </a:r>
            <a:r>
              <a:rPr lang="es-MX" b="0" i="0" dirty="0" err="1">
                <a:solidFill>
                  <a:srgbClr val="232222"/>
                </a:solidFill>
                <a:latin typeface="arial" panose="020B0604020202020204" pitchFamily="34" charset="0"/>
              </a:rPr>
              <a:t>happens</a:t>
            </a:r>
            <a:r>
              <a:rPr lang="es-MX" b="0" i="0" dirty="0">
                <a:solidFill>
                  <a:srgbClr val="232222"/>
                </a:solidFill>
                <a:latin typeface="arial" panose="020B0604020202020204" pitchFamily="34" charset="0"/>
              </a:rPr>
              <a:t> </a:t>
            </a:r>
            <a:r>
              <a:rPr lang="es-MX" b="0" i="0" dirty="0" err="1">
                <a:solidFill>
                  <a:srgbClr val="232222"/>
                </a:solidFill>
                <a:latin typeface="arial" panose="020B0604020202020204" pitchFamily="34" charset="0"/>
              </a:rPr>
              <a:t>if</a:t>
            </a:r>
            <a:r>
              <a:rPr lang="es-MX" b="0" i="0" dirty="0">
                <a:solidFill>
                  <a:srgbClr val="232222"/>
                </a:solidFill>
                <a:latin typeface="arial" panose="020B0604020202020204" pitchFamily="34" charset="0"/>
              </a:rPr>
              <a:t> I </a:t>
            </a:r>
            <a:r>
              <a:rPr lang="es-MX" b="0" i="0" dirty="0" err="1">
                <a:solidFill>
                  <a:srgbClr val="232222"/>
                </a:solidFill>
                <a:latin typeface="arial" panose="020B0604020202020204" pitchFamily="34" charset="0"/>
              </a:rPr>
              <a:t>work</a:t>
            </a:r>
            <a:r>
              <a:rPr lang="es-MX" b="0" i="0" dirty="0">
                <a:solidFill>
                  <a:srgbClr val="232222"/>
                </a:solidFill>
                <a:latin typeface="arial" panose="020B0604020202020204" pitchFamily="34" charset="0"/>
              </a:rPr>
              <a:t> and </a:t>
            </a:r>
            <a:r>
              <a:rPr lang="es-MX" b="0" i="0" dirty="0" err="1">
                <a:solidFill>
                  <a:srgbClr val="232222"/>
                </a:solidFill>
                <a:latin typeface="arial" panose="020B0604020202020204" pitchFamily="34" charset="0"/>
              </a:rPr>
              <a:t>get</a:t>
            </a:r>
            <a:r>
              <a:rPr lang="es-MX" b="0" i="0" dirty="0">
                <a:solidFill>
                  <a:srgbClr val="232222"/>
                </a:solidFill>
                <a:latin typeface="arial" panose="020B0604020202020204" pitchFamily="34" charset="0"/>
              </a:rPr>
              <a:t> Social Security </a:t>
            </a:r>
            <a:r>
              <a:rPr lang="es-MX" b="0" i="0" dirty="0" err="1">
                <a:solidFill>
                  <a:srgbClr val="232222"/>
                </a:solidFill>
                <a:latin typeface="arial" panose="020B0604020202020204" pitchFamily="34" charset="0"/>
              </a:rPr>
              <a:t>retirement</a:t>
            </a:r>
            <a:r>
              <a:rPr lang="es-MX" b="0" i="0" dirty="0">
                <a:solidFill>
                  <a:srgbClr val="232222"/>
                </a:solidFill>
                <a:latin typeface="arial" panose="020B0604020202020204" pitchFamily="34" charset="0"/>
              </a:rPr>
              <a:t> </a:t>
            </a:r>
            <a:r>
              <a:rPr lang="es-MX" b="0" i="0" dirty="0" err="1">
                <a:solidFill>
                  <a:srgbClr val="232222"/>
                </a:solidFill>
                <a:latin typeface="arial" panose="020B0604020202020204" pitchFamily="34" charset="0"/>
              </a:rPr>
              <a:t>benefits</a:t>
            </a:r>
            <a:r>
              <a:rPr lang="es-MX" b="0" i="0" dirty="0">
                <a:solidFill>
                  <a:srgbClr val="232222"/>
                </a:solidFill>
                <a:latin typeface="arial" panose="020B0604020202020204" pitchFamily="34" charset="0"/>
              </a:rPr>
              <a:t>?,” Social Security </a:t>
            </a:r>
            <a:r>
              <a:rPr lang="es-MX" b="0" i="0" dirty="0" err="1">
                <a:solidFill>
                  <a:srgbClr val="232222"/>
                </a:solidFill>
                <a:latin typeface="arial" panose="020B0604020202020204" pitchFamily="34" charset="0"/>
              </a:rPr>
              <a:t>Administration</a:t>
            </a:r>
            <a:r>
              <a:rPr lang="es-MX" b="0" i="0" dirty="0">
                <a:solidFill>
                  <a:srgbClr val="232222"/>
                </a:solidFill>
                <a:latin typeface="arial" panose="020B0604020202020204" pitchFamily="34" charset="0"/>
              </a:rPr>
              <a:t>, faq.ssa.gov/en-US/</a:t>
            </a:r>
            <a:r>
              <a:rPr lang="es-MX" b="0" i="0" dirty="0" err="1">
                <a:solidFill>
                  <a:srgbClr val="232222"/>
                </a:solidFill>
                <a:latin typeface="arial" panose="020B0604020202020204" pitchFamily="34" charset="0"/>
              </a:rPr>
              <a:t>Topic</a:t>
            </a:r>
            <a:r>
              <a:rPr lang="es-MX" b="0" i="0" dirty="0">
                <a:solidFill>
                  <a:srgbClr val="232222"/>
                </a:solidFill>
                <a:latin typeface="arial" panose="020B0604020202020204" pitchFamily="34" charset="0"/>
              </a:rPr>
              <a:t>/</a:t>
            </a:r>
            <a:r>
              <a:rPr lang="es-MX" b="0" i="0" dirty="0" err="1">
                <a:solidFill>
                  <a:srgbClr val="232222"/>
                </a:solidFill>
                <a:latin typeface="arial" panose="020B0604020202020204" pitchFamily="34" charset="0"/>
              </a:rPr>
              <a:t>article</a:t>
            </a:r>
            <a:r>
              <a:rPr lang="es-MX" b="0" i="0" dirty="0">
                <a:solidFill>
                  <a:srgbClr val="232222"/>
                </a:solidFill>
                <a:latin typeface="arial" panose="020B0604020202020204" pitchFamily="34" charset="0"/>
              </a:rPr>
              <a:t>/KA-01921#:~:</a:t>
            </a:r>
            <a:r>
              <a:rPr lang="es-MX" b="0" i="0" dirty="0" err="1">
                <a:solidFill>
                  <a:srgbClr val="232222"/>
                </a:solidFill>
                <a:latin typeface="arial" panose="020B0604020202020204" pitchFamily="34" charset="0"/>
              </a:rPr>
              <a:t>text</a:t>
            </a:r>
            <a:r>
              <a:rPr lang="es-MX" b="0" i="0" dirty="0">
                <a:solidFill>
                  <a:srgbClr val="232222"/>
                </a:solidFill>
                <a:latin typeface="arial" panose="020B0604020202020204" pitchFamily="34" charset="0"/>
              </a:rPr>
              <a:t>=You%20can%20get%20Social%20Security%20retirement%20benefits%20and,your%20benefits%20no%20matter%20how%20much%20you%20earn. (consultado en febrero de 2023). </a:t>
            </a:r>
          </a:p>
        </p:txBody>
      </p:sp>
      <p:sp>
        <p:nvSpPr>
          <p:cNvPr id="35844" name="Slide Number Placeholder 3">
            <a:extLst>
              <a:ext uri="{FF2B5EF4-FFF2-40B4-BE49-F238E27FC236}">
                <a16:creationId xmlns:a16="http://schemas.microsoft.com/office/drawing/2014/main" id="{430480C2-0124-4B4B-863C-F92CD8D4EF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EFC93F-FE57-4B6F-8CD8-BA965F45D71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015" lvl="0" indent="0">
              <a:buFont typeface="Arial"/>
              <a:buNone/>
            </a:pPr>
            <a:r>
              <a:rPr lang="es-MX" sz="1200" dirty="0">
                <a:solidFill>
                  <a:schemeClr val="tx1"/>
                </a:solidFill>
              </a:rPr>
              <a:t>Puesto que tus beneficios dependen de muchas variables, es importante revisar tu estado de cuenta del Seguro Social.  </a:t>
            </a:r>
            <a:r>
              <a:rPr lang="es-MX" dirty="0"/>
              <a:t>Tu estado de cuenta del Seguro Social muestra cuánto has pagado en impuestos del Seguro Social y </a:t>
            </a:r>
            <a:r>
              <a:rPr lang="es-MX" sz="1800" dirty="0"/>
              <a:t>Medicare y cuánto tienes proyectado actualmente para recibir en beneficios del Seguro Social cuando alcances tu edad reglamentaria de retiro. </a:t>
            </a:r>
          </a:p>
          <a:p>
            <a:pPr marL="44015" lvl="0" indent="0">
              <a:buFont typeface="Arial"/>
              <a:buNone/>
            </a:pPr>
            <a:endParaRPr lang="en-US" sz="1200" dirty="0">
              <a:solidFill>
                <a:schemeClr val="tx1"/>
              </a:solidFill>
            </a:endParaRPr>
          </a:p>
          <a:p>
            <a:pPr marL="44015" lvl="0" indent="0">
              <a:buFont typeface="Arial"/>
              <a:buNone/>
            </a:pPr>
            <a:r>
              <a:rPr lang="es-MX" sz="1200" dirty="0">
                <a:solidFill>
                  <a:schemeClr val="tx1"/>
                </a:solidFill>
              </a:rPr>
              <a:t>Puedes ir a la página web </a:t>
            </a:r>
            <a:r>
              <a:rPr lang="es-MX" sz="1200" dirty="0" err="1">
                <a:solidFill>
                  <a:schemeClr val="tx1"/>
                </a:solidFill>
              </a:rPr>
              <a:t>My</a:t>
            </a:r>
            <a:r>
              <a:rPr lang="es-MX" sz="1200" dirty="0">
                <a:solidFill>
                  <a:schemeClr val="tx1"/>
                </a:solidFill>
              </a:rPr>
              <a:t> Social Security en ssa.gov/</a:t>
            </a:r>
            <a:r>
              <a:rPr lang="es-MX" sz="1200" dirty="0" err="1">
                <a:solidFill>
                  <a:schemeClr val="tx1"/>
                </a:solidFill>
              </a:rPr>
              <a:t>myaccount</a:t>
            </a:r>
            <a:r>
              <a:rPr lang="es-MX" sz="1200" dirty="0">
                <a:solidFill>
                  <a:schemeClr val="tx1"/>
                </a:solidFill>
              </a:rPr>
              <a:t>:</a:t>
            </a:r>
          </a:p>
          <a:p>
            <a:pPr marL="275990" lvl="0" indent="-187958">
              <a:buFont typeface="Arial" panose="020B0604020202020204" pitchFamily="34" charset="0"/>
              <a:buChar char="•"/>
            </a:pPr>
            <a:r>
              <a:rPr lang="es-MX" sz="1200" dirty="0">
                <a:solidFill>
                  <a:schemeClr val="tx1"/>
                </a:solidFill>
              </a:rPr>
              <a:t>Una vez que ingreses, podrás crear una cuenta en línea y consultar tu estado de cuenta actual del Seguro Social y el registro de todos tus ingresos</a:t>
            </a:r>
          </a:p>
          <a:p>
            <a:pPr marL="275990" marR="0" lvl="0" indent="-18795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solidFill>
                  <a:schemeClr val="tx1"/>
                </a:solidFill>
                <a:latin typeface="+mn-lt"/>
                <a:ea typeface="+mn-ea"/>
                <a:cs typeface="+mn-cs"/>
              </a:rPr>
              <a:t>La Administración del Seguro Social ya no envía por correo estos estados de cuenta anualmente a las personas menores de 60 años; en lugar de esto, solo envía estados de cuenta impresos a personas de 60 años y mayores que no tienen una cuenta “</a:t>
            </a:r>
            <a:r>
              <a:rPr lang="es-MX" sz="1200" dirty="0" err="1">
                <a:solidFill>
                  <a:schemeClr val="tx1"/>
                </a:solidFill>
                <a:latin typeface="+mn-lt"/>
                <a:ea typeface="+mn-ea"/>
                <a:cs typeface="+mn-cs"/>
              </a:rPr>
              <a:t>my</a:t>
            </a:r>
            <a:r>
              <a:rPr lang="es-MX" sz="1200" dirty="0">
                <a:solidFill>
                  <a:schemeClr val="tx1"/>
                </a:solidFill>
                <a:latin typeface="+mn-lt"/>
                <a:ea typeface="+mn-ea"/>
                <a:cs typeface="+mn-cs"/>
              </a:rPr>
              <a:t> Social Security”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C306-A856-5C4C-A219-A0896D42C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384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Entonces, la gran pregunta es: ¿Qué cantidad de los ingresos de retiro que necesitas cubrirá el beneficio del Seguro Social?  </a:t>
            </a:r>
          </a:p>
          <a:p>
            <a:endParaRPr lang="en-US" dirty="0"/>
          </a:p>
          <a:p>
            <a:r>
              <a:rPr lang="es-MX" dirty="0"/>
              <a:t>Incluso la Administración del Seguro Social dice que el Seguro Social nunca tuvo el objetivo de ser la única fuente de ingresos para las personas cuando se retiren.  De hecho, las cantidades del beneficio del Seguro Social son mucho más modestas de lo que muchas personas de dan cuenta.  </a:t>
            </a:r>
            <a:r>
              <a:rPr lang="es-MX" sz="2800" dirty="0"/>
              <a:t>El beneficio promedio de retiro del Seguro Social para trabajadores retirados en &lt;enero de 2023&gt; fue de &lt;$1,828&gt; por mes, o aproximadamente &lt;$21,936&gt; al año. </a:t>
            </a:r>
            <a:r>
              <a:rPr lang="es-MX" sz="2800" baseline="30000" dirty="0"/>
              <a:t>1</a:t>
            </a:r>
          </a:p>
          <a:p>
            <a:endParaRPr lang="en-US" dirty="0"/>
          </a:p>
          <a:p>
            <a:r>
              <a:rPr lang="es-MX" dirty="0"/>
              <a:t>&lt;$1,828&gt; cubrirán solamente una pequeña parte de los gastos mensuales de la mayoría de las personas retiradas.  Es probable que necesitarás otras fuentes, como una pensión, ahorros para el retiro o inversiones para ayudar a cubrir todos tus gastos durante el retiro.  </a:t>
            </a:r>
          </a:p>
          <a:p>
            <a:endParaRPr lang="en-US" dirty="0"/>
          </a:p>
          <a:p>
            <a:r>
              <a:rPr lang="es-MX" dirty="0"/>
              <a:t>Necesitarás calcular los números que sean pertinentes para tu situación, pero nosotros estamos aquí para ayudar.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b="0" dirty="0">
                <a:solidFill>
                  <a:srgbClr val="606062"/>
                </a:solidFill>
                <a:latin typeface="Arial" panose="020B0604020202020204" pitchFamily="34" charset="0"/>
                <a:cs typeface="Arial" panose="020B0604020202020204" pitchFamily="34" charset="0"/>
              </a:rPr>
              <a:t>Fuente: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0" baseline="30000" dirty="0">
                <a:solidFill>
                  <a:srgbClr val="606062"/>
                </a:solidFill>
                <a:latin typeface="Arial" panose="020B0604020202020204" pitchFamily="34" charset="0"/>
                <a:cs typeface="Arial" panose="020B0604020202020204" pitchFamily="34" charset="0"/>
              </a:rPr>
              <a:t>1</a:t>
            </a:r>
            <a:r>
              <a:rPr lang="es-MX" b="0" dirty="0">
                <a:solidFill>
                  <a:srgbClr val="606062"/>
                </a:solidFill>
                <a:latin typeface="Arial" panose="020B0604020202020204" pitchFamily="34" charset="0"/>
                <a:cs typeface="Arial" panose="020B0604020202020204" pitchFamily="34" charset="0"/>
              </a:rPr>
              <a:t> “</a:t>
            </a:r>
            <a:r>
              <a:rPr lang="es-MX" b="0" dirty="0" err="1">
                <a:solidFill>
                  <a:srgbClr val="606062"/>
                </a:solidFill>
                <a:latin typeface="Arial" panose="020B0604020202020204" pitchFamily="34" charset="0"/>
                <a:cs typeface="Arial" panose="020B0604020202020204" pitchFamily="34" charset="0"/>
              </a:rPr>
              <a:t>Benefits</a:t>
            </a:r>
            <a:r>
              <a:rPr lang="es-MX" b="0" dirty="0">
                <a:solidFill>
                  <a:srgbClr val="606062"/>
                </a:solidFill>
                <a:latin typeface="Arial" panose="020B0604020202020204" pitchFamily="34" charset="0"/>
                <a:cs typeface="Arial" panose="020B0604020202020204" pitchFamily="34" charset="0"/>
              </a:rPr>
              <a:t> </a:t>
            </a:r>
            <a:r>
              <a:rPr lang="es-MX" b="0" dirty="0" err="1">
                <a:solidFill>
                  <a:srgbClr val="606062"/>
                </a:solidFill>
                <a:latin typeface="Arial" panose="020B0604020202020204" pitchFamily="34" charset="0"/>
                <a:cs typeface="Arial" panose="020B0604020202020204" pitchFamily="34" charset="0"/>
              </a:rPr>
              <a:t>Paid</a:t>
            </a:r>
            <a:r>
              <a:rPr lang="es-MX" b="0" dirty="0">
                <a:solidFill>
                  <a:srgbClr val="606062"/>
                </a:solidFill>
                <a:latin typeface="Arial" panose="020B0604020202020204" pitchFamily="34" charset="0"/>
                <a:cs typeface="Arial" panose="020B0604020202020204" pitchFamily="34" charset="0"/>
              </a:rPr>
              <a:t> </a:t>
            </a:r>
            <a:r>
              <a:rPr lang="es-MX" b="0" dirty="0" err="1">
                <a:solidFill>
                  <a:srgbClr val="606062"/>
                </a:solidFill>
                <a:latin typeface="Arial" panose="020B0604020202020204" pitchFamily="34" charset="0"/>
                <a:cs typeface="Arial" panose="020B0604020202020204" pitchFamily="34" charset="0"/>
              </a:rPr>
              <a:t>by</a:t>
            </a:r>
            <a:r>
              <a:rPr lang="es-MX" b="0" dirty="0">
                <a:solidFill>
                  <a:srgbClr val="606062"/>
                </a:solidFill>
                <a:latin typeface="Arial" panose="020B0604020202020204" pitchFamily="34" charset="0"/>
                <a:cs typeface="Arial" panose="020B0604020202020204" pitchFamily="34" charset="0"/>
              </a:rPr>
              <a:t> </a:t>
            </a:r>
            <a:r>
              <a:rPr lang="es-MX" b="0" dirty="0" err="1">
                <a:solidFill>
                  <a:srgbClr val="606062"/>
                </a:solidFill>
                <a:latin typeface="Arial" panose="020B0604020202020204" pitchFamily="34" charset="0"/>
                <a:cs typeface="Arial" panose="020B0604020202020204" pitchFamily="34" charset="0"/>
              </a:rPr>
              <a:t>Type</a:t>
            </a:r>
            <a:r>
              <a:rPr lang="es-MX" b="0" dirty="0">
                <a:solidFill>
                  <a:srgbClr val="606062"/>
                </a:solidFill>
                <a:latin typeface="Arial" panose="020B0604020202020204" pitchFamily="34" charset="0"/>
                <a:cs typeface="Arial" panose="020B0604020202020204" pitchFamily="34" charset="0"/>
              </a:rPr>
              <a:t> </a:t>
            </a:r>
            <a:r>
              <a:rPr lang="es-MX" b="0" dirty="0" err="1">
                <a:solidFill>
                  <a:srgbClr val="606062"/>
                </a:solidFill>
                <a:latin typeface="Arial" panose="020B0604020202020204" pitchFamily="34" charset="0"/>
                <a:cs typeface="Arial" panose="020B0604020202020204" pitchFamily="34" charset="0"/>
              </a:rPr>
              <a:t>of</a:t>
            </a:r>
            <a:r>
              <a:rPr lang="es-MX" b="0" dirty="0">
                <a:solidFill>
                  <a:srgbClr val="606062"/>
                </a:solidFill>
                <a:latin typeface="Arial" panose="020B0604020202020204" pitchFamily="34" charset="0"/>
                <a:cs typeface="Arial" panose="020B0604020202020204" pitchFamily="34" charset="0"/>
              </a:rPr>
              <a:t> </a:t>
            </a:r>
            <a:r>
              <a:rPr lang="es-MX" b="0" dirty="0" err="1">
                <a:solidFill>
                  <a:srgbClr val="606062"/>
                </a:solidFill>
                <a:latin typeface="Arial" panose="020B0604020202020204" pitchFamily="34" charset="0"/>
                <a:cs typeface="Arial" panose="020B0604020202020204" pitchFamily="34" charset="0"/>
              </a:rPr>
              <a:t>Beneficiary</a:t>
            </a:r>
            <a:r>
              <a:rPr lang="es-MX" b="0" dirty="0">
                <a:solidFill>
                  <a:srgbClr val="606062"/>
                </a:solidFill>
                <a:latin typeface="Arial" panose="020B0604020202020204" pitchFamily="34" charset="0"/>
                <a:cs typeface="Arial" panose="020B0604020202020204" pitchFamily="34" charset="0"/>
              </a:rPr>
              <a:t>,” Social Security </a:t>
            </a:r>
            <a:r>
              <a:rPr lang="es-MX" b="0" dirty="0" err="1">
                <a:solidFill>
                  <a:srgbClr val="606062"/>
                </a:solidFill>
                <a:latin typeface="Arial" panose="020B0604020202020204" pitchFamily="34" charset="0"/>
                <a:cs typeface="Arial" panose="020B0604020202020204" pitchFamily="34" charset="0"/>
              </a:rPr>
              <a:t>Administration</a:t>
            </a:r>
            <a:r>
              <a:rPr lang="es-MX" b="0" dirty="0">
                <a:solidFill>
                  <a:srgbClr val="606062"/>
                </a:solidFill>
                <a:latin typeface="Arial" panose="020B0604020202020204" pitchFamily="34" charset="0"/>
                <a:cs typeface="Arial" panose="020B0604020202020204" pitchFamily="34" charset="0"/>
              </a:rPr>
              <a:t>, </a:t>
            </a:r>
            <a:r>
              <a:rPr lang="es-MX" dirty="0"/>
              <a:t>ssa.gov/OACT/</a:t>
            </a:r>
            <a:r>
              <a:rPr lang="es-MX" dirty="0" err="1"/>
              <a:t>ProgData</a:t>
            </a:r>
            <a:r>
              <a:rPr lang="es-MX" dirty="0"/>
              <a:t>/icp.html (consultado el 7 de marzo de 2023).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C306-A856-5C4C-A219-A0896D42C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809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E3B232D-0B15-4ED7-8434-85362E2291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B667E2C1-46F5-4F5A-B3E7-F28B4EED8F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4663" eaLnBrk="1" hangingPunct="1">
              <a:spcBef>
                <a:spcPct val="0"/>
              </a:spcBef>
            </a:pPr>
            <a:r>
              <a:rPr lang="es-MX" dirty="0"/>
              <a:t>Por último, una de las preocupaciones más comunes acerca del Seguro Social es si el programa se mantendrá solvente. Tal vez hayas escuchado que las personas dicen: “No creo que el Seguro Social dure mucho tiempo más”. Algunas personas pueden decidir tomar sus beneficios lo más pronto posible porque creen que el Seguro Social se quedará sin dinero.</a:t>
            </a:r>
          </a:p>
          <a:p>
            <a:pPr defTabSz="474663" eaLnBrk="1" hangingPunct="1">
              <a:spcBef>
                <a:spcPct val="0"/>
              </a:spcBef>
            </a:pPr>
            <a:endParaRPr lang="en-US" altLang="en-US" dirty="0"/>
          </a:p>
          <a:p>
            <a:pPr defTabSz="474663" eaLnBrk="1" hangingPunct="1">
              <a:spcBef>
                <a:spcPct val="0"/>
              </a:spcBef>
            </a:pPr>
            <a:r>
              <a:rPr lang="es-MX" dirty="0"/>
              <a:t>Existe bastante debate en Washington acerca del futuro del Seguro Social. Así es que veamos lo que dice la Administración del Seguro Social.  </a:t>
            </a:r>
          </a:p>
          <a:p>
            <a:pPr defTabSz="474663" eaLnBrk="1" hangingPunct="1">
              <a:spcBef>
                <a:spcPct val="0"/>
              </a:spcBef>
            </a:pPr>
            <a:endParaRPr lang="en-US" altLang="en-US" dirty="0"/>
          </a:p>
          <a:p>
            <a:pPr defTabSz="474663" eaLnBrk="1" hangingPunct="1">
              <a:spcBef>
                <a:spcPct val="0"/>
              </a:spcBef>
            </a:pPr>
            <a:r>
              <a:rPr lang="es-MX" dirty="0"/>
              <a:t>Con base en las reservas teóricas de fondos de inversión combinados y en suposiciones actuales, si no hay cambios futuros a la legislación actual:</a:t>
            </a:r>
          </a:p>
          <a:p>
            <a:pPr marL="652463" lvl="1" indent="-177800" defTabSz="474663" eaLnBrk="1" hangingPunct="1">
              <a:spcBef>
                <a:spcPct val="0"/>
              </a:spcBef>
              <a:buFontTx/>
              <a:buChar char="•"/>
            </a:pPr>
            <a:r>
              <a:rPr lang="es-MX" dirty="0"/>
              <a:t>Los beneficios completos son pagaderos hasta 2033</a:t>
            </a:r>
          </a:p>
          <a:p>
            <a:pPr marL="652145" lvl="1" indent="-177800" defTabSz="474663">
              <a:spcBef>
                <a:spcPct val="0"/>
              </a:spcBef>
              <a:buFontTx/>
              <a:buChar char="•"/>
            </a:pPr>
            <a:r>
              <a:rPr lang="es-MX" dirty="0"/>
              <a:t>Aproximadamente 77% de los beneficios serían pagaderos después de ese año</a:t>
            </a:r>
          </a:p>
          <a:p>
            <a:pPr marL="652463" lvl="1" indent="-177800" defTabSz="474663" eaLnBrk="1" hangingPunct="1">
              <a:spcBef>
                <a:spcPct val="0"/>
              </a:spcBef>
              <a:buFontTx/>
              <a:buChar char="•"/>
            </a:pPr>
            <a:endParaRPr lang="en-US" altLang="en-US" dirty="0"/>
          </a:p>
          <a:p>
            <a:pPr defTabSz="474663" eaLnBrk="1" hangingPunct="1">
              <a:spcBef>
                <a:spcPct val="0"/>
              </a:spcBef>
            </a:pPr>
            <a:r>
              <a:rPr lang="es-MX" dirty="0"/>
              <a:t>Sin embargo, es probable que la legislación cambie en el futuro, con el objetivo de ampliar la solvencia del Seguro Social. </a:t>
            </a:r>
          </a:p>
          <a:p>
            <a:pPr defTabSz="474663" eaLnBrk="1" hangingPunct="1">
              <a:spcBef>
                <a:spcPct val="0"/>
              </a:spcBef>
            </a:pPr>
            <a:endParaRPr lang="en-US" altLang="en-US" i="1" dirty="0">
              <a:solidFill>
                <a:schemeClr val="bg1"/>
              </a:solidFill>
              <a:latin typeface="Arial" panose="020B0604020202020204" pitchFamily="34" charset="0"/>
              <a:cs typeface="Arial" panose="020B0604020202020204" pitchFamily="34" charset="0"/>
            </a:endParaRPr>
          </a:p>
          <a:p>
            <a:pPr defTabSz="474663" eaLnBrk="1" hangingPunct="1">
              <a:spcBef>
                <a:spcPct val="0"/>
              </a:spcBef>
            </a:pPr>
            <a:r>
              <a:rPr lang="es-MX" i="0" dirty="0">
                <a:solidFill>
                  <a:schemeClr val="bg1"/>
                </a:solidFill>
                <a:latin typeface="Arial" panose="020B0604020202020204" pitchFamily="34" charset="0"/>
                <a:cs typeface="Arial" panose="020B0604020202020204" pitchFamily="34" charset="0"/>
              </a:rPr>
              <a:t>Fuentes: </a:t>
            </a:r>
          </a:p>
          <a:p>
            <a:pPr marL="0" marR="0" lvl="0" indent="0" algn="l" defTabSz="474663" rtl="0" eaLnBrk="1" fontAlgn="auto" latinLnBrk="0" hangingPunct="1">
              <a:lnSpc>
                <a:spcPct val="100000"/>
              </a:lnSpc>
              <a:spcBef>
                <a:spcPct val="0"/>
              </a:spcBef>
              <a:spcAft>
                <a:spcPts val="0"/>
              </a:spcAft>
              <a:buClrTx/>
              <a:buSzTx/>
              <a:buFontTx/>
              <a:buNone/>
              <a:tabLst/>
              <a:defRPr/>
            </a:pPr>
            <a:r>
              <a:rPr lang="es-MX" i="0" dirty="0">
                <a:solidFill>
                  <a:schemeClr val="bg1"/>
                </a:solidFill>
                <a:latin typeface="Arial" panose="020B0604020202020204" pitchFamily="34" charset="0"/>
                <a:cs typeface="Arial" panose="020B0604020202020204" pitchFamily="34" charset="0"/>
              </a:rPr>
              <a:t>“</a:t>
            </a:r>
            <a:r>
              <a:rPr lang="es-MX" b="0" i="0" dirty="0" err="1">
                <a:solidFill>
                  <a:srgbClr val="212121"/>
                </a:solidFill>
                <a:latin typeface="ui-sans-serif"/>
                <a:cs typeface="Arial" panose="020B0604020202020204" pitchFamily="34" charset="0"/>
              </a:rPr>
              <a:t>The</a:t>
            </a:r>
            <a:r>
              <a:rPr lang="es-MX" b="0" i="0" dirty="0">
                <a:solidFill>
                  <a:srgbClr val="212121"/>
                </a:solidFill>
                <a:latin typeface="ui-sans-serif"/>
                <a:cs typeface="Arial" panose="020B0604020202020204" pitchFamily="34" charset="0"/>
              </a:rPr>
              <a:t> 2022 </a:t>
            </a:r>
            <a:r>
              <a:rPr lang="es-MX" b="0" i="0" dirty="0" err="1">
                <a:solidFill>
                  <a:srgbClr val="212121"/>
                </a:solidFill>
                <a:latin typeface="ui-sans-serif"/>
                <a:cs typeface="Arial" panose="020B0604020202020204" pitchFamily="34" charset="0"/>
              </a:rPr>
              <a:t>Annual</a:t>
            </a:r>
            <a:r>
              <a:rPr lang="es-MX" b="0" i="0" dirty="0">
                <a:solidFill>
                  <a:srgbClr val="212121"/>
                </a:solidFill>
                <a:latin typeface="ui-sans-serif"/>
                <a:cs typeface="Arial" panose="020B0604020202020204" pitchFamily="34" charset="0"/>
              </a:rPr>
              <a:t> </a:t>
            </a:r>
            <a:r>
              <a:rPr lang="es-MX" b="0" i="0" dirty="0" err="1">
                <a:solidFill>
                  <a:srgbClr val="212121"/>
                </a:solidFill>
                <a:latin typeface="ui-sans-serif"/>
                <a:cs typeface="Arial" panose="020B0604020202020204" pitchFamily="34" charset="0"/>
              </a:rPr>
              <a:t>Report</a:t>
            </a:r>
            <a:r>
              <a:rPr lang="es-MX" b="0" i="0" dirty="0">
                <a:solidFill>
                  <a:srgbClr val="212121"/>
                </a:solidFill>
                <a:latin typeface="ui-sans-serif"/>
                <a:cs typeface="Arial" panose="020B0604020202020204" pitchFamily="34" charset="0"/>
              </a:rPr>
              <a:t> </a:t>
            </a:r>
            <a:r>
              <a:rPr lang="es-MX" b="0" i="0" dirty="0" err="1">
                <a:solidFill>
                  <a:srgbClr val="212121"/>
                </a:solidFill>
                <a:latin typeface="ui-sans-serif"/>
                <a:cs typeface="Arial" panose="020B0604020202020204" pitchFamily="34" charset="0"/>
              </a:rPr>
              <a:t>of</a:t>
            </a:r>
            <a:r>
              <a:rPr lang="es-MX" b="0" i="0" dirty="0">
                <a:solidFill>
                  <a:srgbClr val="212121"/>
                </a:solidFill>
                <a:latin typeface="ui-sans-serif"/>
                <a:cs typeface="Arial" panose="020B0604020202020204" pitchFamily="34" charset="0"/>
              </a:rPr>
              <a:t> </a:t>
            </a:r>
            <a:r>
              <a:rPr lang="es-MX" b="0" i="0" dirty="0" err="1">
                <a:solidFill>
                  <a:srgbClr val="212121"/>
                </a:solidFill>
                <a:latin typeface="ui-sans-serif"/>
                <a:cs typeface="Arial" panose="020B0604020202020204" pitchFamily="34" charset="0"/>
              </a:rPr>
              <a:t>the</a:t>
            </a:r>
            <a:r>
              <a:rPr lang="es-MX" b="0" i="0" dirty="0">
                <a:solidFill>
                  <a:srgbClr val="212121"/>
                </a:solidFill>
                <a:latin typeface="ui-sans-serif"/>
                <a:cs typeface="Arial" panose="020B0604020202020204" pitchFamily="34" charset="0"/>
              </a:rPr>
              <a:t> </a:t>
            </a:r>
            <a:r>
              <a:rPr lang="es-MX" b="0" i="0" dirty="0" err="1">
                <a:solidFill>
                  <a:srgbClr val="212121"/>
                </a:solidFill>
                <a:latin typeface="ui-sans-serif"/>
                <a:cs typeface="Arial" panose="020B0604020202020204" pitchFamily="34" charset="0"/>
              </a:rPr>
              <a:t>Board</a:t>
            </a:r>
            <a:r>
              <a:rPr lang="es-MX" b="0" i="0" dirty="0">
                <a:solidFill>
                  <a:srgbClr val="212121"/>
                </a:solidFill>
                <a:latin typeface="ui-sans-serif"/>
                <a:cs typeface="Arial" panose="020B0604020202020204" pitchFamily="34" charset="0"/>
              </a:rPr>
              <a:t> </a:t>
            </a:r>
            <a:r>
              <a:rPr lang="es-MX" b="0" i="0" dirty="0" err="1">
                <a:solidFill>
                  <a:srgbClr val="212121"/>
                </a:solidFill>
                <a:latin typeface="ui-sans-serif"/>
                <a:cs typeface="Arial" panose="020B0604020202020204" pitchFamily="34" charset="0"/>
              </a:rPr>
              <a:t>of</a:t>
            </a:r>
            <a:r>
              <a:rPr lang="es-MX" b="0" i="0" dirty="0">
                <a:solidFill>
                  <a:srgbClr val="212121"/>
                </a:solidFill>
                <a:latin typeface="ui-sans-serif"/>
                <a:cs typeface="Arial" panose="020B0604020202020204" pitchFamily="34" charset="0"/>
              </a:rPr>
              <a:t> </a:t>
            </a:r>
            <a:r>
              <a:rPr lang="es-MX" b="0" i="0" dirty="0" err="1">
                <a:solidFill>
                  <a:srgbClr val="212121"/>
                </a:solidFill>
                <a:latin typeface="ui-sans-serif"/>
                <a:cs typeface="Arial" panose="020B0604020202020204" pitchFamily="34" charset="0"/>
              </a:rPr>
              <a:t>Trustees</a:t>
            </a:r>
            <a:r>
              <a:rPr lang="es-MX" b="0" i="0" dirty="0">
                <a:solidFill>
                  <a:srgbClr val="212121"/>
                </a:solidFill>
                <a:latin typeface="ui-sans-serif"/>
                <a:cs typeface="Arial" panose="020B0604020202020204" pitchFamily="34" charset="0"/>
              </a:rPr>
              <a:t> </a:t>
            </a:r>
            <a:r>
              <a:rPr lang="es-MX" b="0" i="0" dirty="0" err="1">
                <a:solidFill>
                  <a:srgbClr val="212121"/>
                </a:solidFill>
                <a:latin typeface="ui-sans-serif"/>
                <a:cs typeface="Arial" panose="020B0604020202020204" pitchFamily="34" charset="0"/>
              </a:rPr>
              <a:t>of</a:t>
            </a:r>
            <a:r>
              <a:rPr lang="es-MX" b="0" i="0" dirty="0">
                <a:solidFill>
                  <a:srgbClr val="212121"/>
                </a:solidFill>
                <a:latin typeface="ui-sans-serif"/>
                <a:cs typeface="Arial" panose="020B0604020202020204" pitchFamily="34" charset="0"/>
              </a:rPr>
              <a:t> </a:t>
            </a:r>
            <a:r>
              <a:rPr lang="es-MX" b="0" i="0" dirty="0" err="1">
                <a:solidFill>
                  <a:srgbClr val="212121"/>
                </a:solidFill>
                <a:latin typeface="ui-sans-serif"/>
                <a:cs typeface="Arial" panose="020B0604020202020204" pitchFamily="34" charset="0"/>
              </a:rPr>
              <a:t>the</a:t>
            </a:r>
            <a:r>
              <a:rPr lang="es-MX" b="0" i="0" dirty="0">
                <a:solidFill>
                  <a:srgbClr val="212121"/>
                </a:solidFill>
                <a:latin typeface="ui-sans-serif"/>
                <a:cs typeface="Arial" panose="020B0604020202020204" pitchFamily="34" charset="0"/>
              </a:rPr>
              <a:t> Federal Old-Age and </a:t>
            </a:r>
            <a:r>
              <a:rPr lang="es-MX" b="0" i="0" dirty="0" err="1">
                <a:solidFill>
                  <a:srgbClr val="212121"/>
                </a:solidFill>
                <a:latin typeface="ui-sans-serif"/>
                <a:cs typeface="Arial" panose="020B0604020202020204" pitchFamily="34" charset="0"/>
              </a:rPr>
              <a:t>Survivors</a:t>
            </a:r>
            <a:r>
              <a:rPr lang="es-MX" b="0" i="0" dirty="0">
                <a:solidFill>
                  <a:srgbClr val="212121"/>
                </a:solidFill>
                <a:latin typeface="ui-sans-serif"/>
                <a:cs typeface="Arial" panose="020B0604020202020204" pitchFamily="34" charset="0"/>
              </a:rPr>
              <a:t> </a:t>
            </a:r>
            <a:r>
              <a:rPr lang="es-MX" b="0" i="0" dirty="0" err="1">
                <a:solidFill>
                  <a:srgbClr val="212121"/>
                </a:solidFill>
                <a:latin typeface="ui-sans-serif"/>
                <a:cs typeface="Arial" panose="020B0604020202020204" pitchFamily="34" charset="0"/>
              </a:rPr>
              <a:t>Insurance</a:t>
            </a:r>
            <a:r>
              <a:rPr lang="es-MX" b="0" i="0" dirty="0">
                <a:solidFill>
                  <a:srgbClr val="212121"/>
                </a:solidFill>
                <a:latin typeface="ui-sans-serif"/>
                <a:cs typeface="Arial" panose="020B0604020202020204" pitchFamily="34" charset="0"/>
              </a:rPr>
              <a:t> and Federal </a:t>
            </a:r>
            <a:r>
              <a:rPr lang="es-MX" b="0" i="0" dirty="0" err="1">
                <a:solidFill>
                  <a:srgbClr val="212121"/>
                </a:solidFill>
                <a:latin typeface="ui-sans-serif"/>
                <a:cs typeface="Arial" panose="020B0604020202020204" pitchFamily="34" charset="0"/>
              </a:rPr>
              <a:t>Disability</a:t>
            </a:r>
            <a:r>
              <a:rPr lang="es-MX" b="0" i="0" dirty="0">
                <a:solidFill>
                  <a:srgbClr val="212121"/>
                </a:solidFill>
                <a:latin typeface="ui-sans-serif"/>
                <a:cs typeface="Arial" panose="020B0604020202020204" pitchFamily="34" charset="0"/>
              </a:rPr>
              <a:t> </a:t>
            </a:r>
            <a:r>
              <a:rPr lang="es-MX" b="0" i="0" dirty="0" err="1">
                <a:solidFill>
                  <a:srgbClr val="212121"/>
                </a:solidFill>
                <a:latin typeface="ui-sans-serif"/>
                <a:cs typeface="Arial" panose="020B0604020202020204" pitchFamily="34" charset="0"/>
              </a:rPr>
              <a:t>Insurance</a:t>
            </a:r>
            <a:r>
              <a:rPr lang="es-MX" b="0" i="0" dirty="0">
                <a:solidFill>
                  <a:srgbClr val="212121"/>
                </a:solidFill>
                <a:latin typeface="ui-sans-serif"/>
                <a:cs typeface="Arial" panose="020B0604020202020204" pitchFamily="34" charset="0"/>
              </a:rPr>
              <a:t> Trust </a:t>
            </a:r>
            <a:r>
              <a:rPr lang="es-MX" b="0" i="0" dirty="0" err="1">
                <a:solidFill>
                  <a:srgbClr val="212121"/>
                </a:solidFill>
                <a:latin typeface="ui-sans-serif"/>
                <a:cs typeface="Arial" panose="020B0604020202020204" pitchFamily="34" charset="0"/>
              </a:rPr>
              <a:t>Funds</a:t>
            </a:r>
            <a:r>
              <a:rPr lang="es-MX" b="0" i="0" dirty="0">
                <a:solidFill>
                  <a:srgbClr val="212121"/>
                </a:solidFill>
                <a:latin typeface="ui-sans-serif"/>
                <a:cs typeface="Arial" panose="020B0604020202020204" pitchFamily="34" charset="0"/>
              </a:rPr>
              <a:t>,“ Social Security </a:t>
            </a:r>
            <a:r>
              <a:rPr lang="es-MX" b="0" i="0" dirty="0" err="1">
                <a:solidFill>
                  <a:srgbClr val="212121"/>
                </a:solidFill>
                <a:latin typeface="ui-sans-serif"/>
                <a:cs typeface="Arial" panose="020B0604020202020204" pitchFamily="34" charset="0"/>
              </a:rPr>
              <a:t>Administration</a:t>
            </a:r>
            <a:r>
              <a:rPr lang="es-MX" b="0" i="0" dirty="0">
                <a:solidFill>
                  <a:srgbClr val="212121"/>
                </a:solidFill>
                <a:latin typeface="ui-sans-serif"/>
                <a:cs typeface="Arial" panose="020B0604020202020204" pitchFamily="34" charset="0"/>
              </a:rPr>
              <a:t>, ssa.gov/</a:t>
            </a:r>
            <a:r>
              <a:rPr lang="es-MX" b="0" i="0" dirty="0" err="1">
                <a:solidFill>
                  <a:srgbClr val="212121"/>
                </a:solidFill>
                <a:latin typeface="ui-sans-serif"/>
                <a:cs typeface="Arial" panose="020B0604020202020204" pitchFamily="34" charset="0"/>
              </a:rPr>
              <a:t>oact</a:t>
            </a:r>
            <a:r>
              <a:rPr lang="es-MX" b="0" i="0" dirty="0">
                <a:solidFill>
                  <a:srgbClr val="212121"/>
                </a:solidFill>
                <a:latin typeface="ui-sans-serif"/>
                <a:cs typeface="Arial" panose="020B0604020202020204" pitchFamily="34" charset="0"/>
              </a:rPr>
              <a:t>/TR/2022/index.html (2022). </a:t>
            </a:r>
          </a:p>
          <a:p>
            <a:pPr marL="0" marR="0" lvl="0" indent="0" algn="l" defTabSz="474663" rtl="0" eaLnBrk="1" fontAlgn="auto" latinLnBrk="0" hangingPunct="1">
              <a:lnSpc>
                <a:spcPct val="100000"/>
              </a:lnSpc>
              <a:spcBef>
                <a:spcPct val="0"/>
              </a:spcBef>
              <a:spcAft>
                <a:spcPts val="0"/>
              </a:spcAft>
              <a:buClrTx/>
              <a:buSzTx/>
              <a:buFontTx/>
              <a:buNone/>
              <a:tabLst/>
              <a:defRPr/>
            </a:pPr>
            <a:r>
              <a:rPr lang="es-MX" b="0" dirty="0"/>
              <a:t>“</a:t>
            </a:r>
            <a:r>
              <a:rPr lang="es-MX" b="0" i="0" dirty="0">
                <a:solidFill>
                  <a:srgbClr val="000000"/>
                </a:solidFill>
                <a:latin typeface="Proxima Nova"/>
              </a:rPr>
              <a:t>Social Security trust </a:t>
            </a:r>
            <a:r>
              <a:rPr lang="es-MX" b="0" i="0" dirty="0" err="1">
                <a:solidFill>
                  <a:srgbClr val="000000"/>
                </a:solidFill>
                <a:latin typeface="Proxima Nova"/>
              </a:rPr>
              <a:t>funds</a:t>
            </a:r>
            <a:r>
              <a:rPr lang="es-MX" b="0" i="0" dirty="0">
                <a:solidFill>
                  <a:srgbClr val="000000"/>
                </a:solidFill>
                <a:latin typeface="Proxima Nova"/>
              </a:rPr>
              <a:t> </a:t>
            </a:r>
            <a:r>
              <a:rPr lang="es-MX" b="0" i="0" dirty="0" err="1">
                <a:solidFill>
                  <a:srgbClr val="000000"/>
                </a:solidFill>
                <a:latin typeface="Proxima Nova"/>
              </a:rPr>
              <a:t>now</a:t>
            </a:r>
            <a:r>
              <a:rPr lang="es-MX" b="0" i="0" dirty="0">
                <a:solidFill>
                  <a:srgbClr val="000000"/>
                </a:solidFill>
                <a:latin typeface="Proxima Nova"/>
              </a:rPr>
              <a:t> </a:t>
            </a:r>
            <a:r>
              <a:rPr lang="es-MX" b="0" i="0" dirty="0" err="1">
                <a:solidFill>
                  <a:srgbClr val="000000"/>
                </a:solidFill>
                <a:latin typeface="Proxima Nova"/>
              </a:rPr>
              <a:t>projected</a:t>
            </a:r>
            <a:r>
              <a:rPr lang="es-MX" b="0" i="0" dirty="0">
                <a:solidFill>
                  <a:srgbClr val="000000"/>
                </a:solidFill>
                <a:latin typeface="Proxima Nova"/>
              </a:rPr>
              <a:t> </a:t>
            </a:r>
            <a:r>
              <a:rPr lang="es-MX" b="0" i="0" dirty="0" err="1">
                <a:solidFill>
                  <a:srgbClr val="000000"/>
                </a:solidFill>
                <a:latin typeface="Proxima Nova"/>
              </a:rPr>
              <a:t>to</a:t>
            </a:r>
            <a:r>
              <a:rPr lang="es-MX" b="0" i="0" dirty="0">
                <a:solidFill>
                  <a:srgbClr val="000000"/>
                </a:solidFill>
                <a:latin typeface="Proxima Nova"/>
              </a:rPr>
              <a:t> run </a:t>
            </a:r>
            <a:r>
              <a:rPr lang="es-MX" b="0" i="0" dirty="0" err="1">
                <a:solidFill>
                  <a:srgbClr val="000000"/>
                </a:solidFill>
                <a:latin typeface="Proxima Nova"/>
              </a:rPr>
              <a:t>out</a:t>
            </a:r>
            <a:r>
              <a:rPr lang="es-MX" b="0" i="0" dirty="0">
                <a:solidFill>
                  <a:srgbClr val="000000"/>
                </a:solidFill>
                <a:latin typeface="Proxima Nova"/>
              </a:rPr>
              <a:t> </a:t>
            </a:r>
            <a:r>
              <a:rPr lang="es-MX" b="0" i="0" dirty="0" err="1">
                <a:solidFill>
                  <a:srgbClr val="000000"/>
                </a:solidFill>
                <a:latin typeface="Proxima Nova"/>
              </a:rPr>
              <a:t>of</a:t>
            </a:r>
            <a:r>
              <a:rPr lang="es-MX" b="0" i="0" dirty="0">
                <a:solidFill>
                  <a:srgbClr val="000000"/>
                </a:solidFill>
                <a:latin typeface="Proxima Nova"/>
              </a:rPr>
              <a:t> </a:t>
            </a:r>
            <a:r>
              <a:rPr lang="es-MX" b="0" i="0" dirty="0" err="1">
                <a:solidFill>
                  <a:srgbClr val="000000"/>
                </a:solidFill>
                <a:latin typeface="Proxima Nova"/>
              </a:rPr>
              <a:t>money</a:t>
            </a:r>
            <a:r>
              <a:rPr lang="es-MX" b="0" i="0" dirty="0">
                <a:solidFill>
                  <a:srgbClr val="000000"/>
                </a:solidFill>
                <a:latin typeface="Proxima Nova"/>
              </a:rPr>
              <a:t> </a:t>
            </a:r>
            <a:r>
              <a:rPr lang="es-MX" b="0" i="0" dirty="0" err="1">
                <a:solidFill>
                  <a:srgbClr val="000000"/>
                </a:solidFill>
                <a:latin typeface="Proxima Nova"/>
              </a:rPr>
              <a:t>sooner</a:t>
            </a:r>
            <a:r>
              <a:rPr lang="es-MX" b="0" i="0" dirty="0">
                <a:solidFill>
                  <a:srgbClr val="000000"/>
                </a:solidFill>
                <a:latin typeface="Proxima Nova"/>
              </a:rPr>
              <a:t> </a:t>
            </a:r>
            <a:r>
              <a:rPr lang="es-MX" b="0" i="0" dirty="0" err="1">
                <a:solidFill>
                  <a:srgbClr val="000000"/>
                </a:solidFill>
                <a:latin typeface="Proxima Nova"/>
              </a:rPr>
              <a:t>than</a:t>
            </a:r>
            <a:r>
              <a:rPr lang="es-MX" b="0" i="0" dirty="0">
                <a:solidFill>
                  <a:srgbClr val="000000"/>
                </a:solidFill>
                <a:latin typeface="Proxima Nova"/>
              </a:rPr>
              <a:t> </a:t>
            </a:r>
            <a:r>
              <a:rPr lang="es-MX" b="0" i="0" dirty="0" err="1">
                <a:solidFill>
                  <a:srgbClr val="000000"/>
                </a:solidFill>
                <a:latin typeface="Proxima Nova"/>
              </a:rPr>
              <a:t>expected</a:t>
            </a:r>
            <a:r>
              <a:rPr lang="es-MX" b="0" i="0" dirty="0">
                <a:solidFill>
                  <a:srgbClr val="000000"/>
                </a:solidFill>
                <a:latin typeface="Proxima Nova"/>
              </a:rPr>
              <a:t> </a:t>
            </a:r>
            <a:r>
              <a:rPr lang="es-MX" b="0" i="0" dirty="0" err="1">
                <a:solidFill>
                  <a:srgbClr val="000000"/>
                </a:solidFill>
                <a:latin typeface="Proxima Nova"/>
              </a:rPr>
              <a:t>due</a:t>
            </a:r>
            <a:r>
              <a:rPr lang="es-MX" b="0" i="0" dirty="0">
                <a:solidFill>
                  <a:srgbClr val="000000"/>
                </a:solidFill>
                <a:latin typeface="Proxima Nova"/>
              </a:rPr>
              <a:t> </a:t>
            </a:r>
            <a:r>
              <a:rPr lang="es-MX" b="0" i="0" dirty="0" err="1">
                <a:solidFill>
                  <a:srgbClr val="000000"/>
                </a:solidFill>
                <a:latin typeface="Proxima Nova"/>
              </a:rPr>
              <a:t>to</a:t>
            </a:r>
            <a:r>
              <a:rPr lang="es-MX" b="0" i="0" dirty="0">
                <a:solidFill>
                  <a:srgbClr val="000000"/>
                </a:solidFill>
                <a:latin typeface="Proxima Nova"/>
              </a:rPr>
              <a:t> </a:t>
            </a:r>
            <a:r>
              <a:rPr lang="es-MX" b="0" i="0" dirty="0" err="1">
                <a:solidFill>
                  <a:srgbClr val="000000"/>
                </a:solidFill>
                <a:latin typeface="Proxima Nova"/>
              </a:rPr>
              <a:t>Covid</a:t>
            </a:r>
            <a:r>
              <a:rPr lang="es-MX" b="0" i="0" dirty="0">
                <a:solidFill>
                  <a:srgbClr val="000000"/>
                </a:solidFill>
                <a:latin typeface="Proxima Nova"/>
              </a:rPr>
              <a:t>, </a:t>
            </a:r>
            <a:r>
              <a:rPr lang="es-MX" b="0" i="0" dirty="0" err="1">
                <a:solidFill>
                  <a:srgbClr val="000000"/>
                </a:solidFill>
                <a:latin typeface="Proxima Nova"/>
              </a:rPr>
              <a:t>Treasury</a:t>
            </a:r>
            <a:r>
              <a:rPr lang="es-MX" b="0" i="0" dirty="0">
                <a:solidFill>
                  <a:srgbClr val="000000"/>
                </a:solidFill>
                <a:latin typeface="Proxima Nova"/>
              </a:rPr>
              <a:t> </a:t>
            </a:r>
            <a:r>
              <a:rPr lang="es-MX" b="0" i="0" dirty="0" err="1">
                <a:solidFill>
                  <a:srgbClr val="000000"/>
                </a:solidFill>
                <a:latin typeface="Proxima Nova"/>
              </a:rPr>
              <a:t>says</a:t>
            </a:r>
            <a:r>
              <a:rPr lang="es-MX" b="0" i="0" dirty="0">
                <a:solidFill>
                  <a:srgbClr val="000000"/>
                </a:solidFill>
                <a:latin typeface="Proxima Nova"/>
              </a:rPr>
              <a:t>,” CNBC.com, cnbc.com/2021/08/31/social-security-trust-funds-set-to-be-depleted-sooner-than-expected.html (31 de agosto de 2021). </a:t>
            </a:r>
          </a:p>
          <a:p>
            <a:pPr marL="0" marR="0" lvl="0" indent="0" algn="l" defTabSz="474663" rtl="0" eaLnBrk="1" fontAlgn="auto" latinLnBrk="0" hangingPunct="1">
              <a:lnSpc>
                <a:spcPct val="100000"/>
              </a:lnSpc>
              <a:spcBef>
                <a:spcPct val="0"/>
              </a:spcBef>
              <a:spcAft>
                <a:spcPts val="0"/>
              </a:spcAft>
              <a:buClrTx/>
              <a:buSzTx/>
              <a:buFontTx/>
              <a:buNone/>
              <a:tabLst/>
              <a:defRPr/>
            </a:pPr>
            <a:endParaRPr lang="en-US" dirty="0">
              <a:hlinkClick r:id="rId3"/>
            </a:endParaRPr>
          </a:p>
          <a:p>
            <a:pPr marL="0" marR="0" lvl="0" indent="0" algn="l" defTabSz="474663" rtl="0" eaLnBrk="1" fontAlgn="auto" latinLnBrk="0" hangingPunct="1">
              <a:lnSpc>
                <a:spcPct val="100000"/>
              </a:lnSpc>
              <a:spcBef>
                <a:spcPct val="0"/>
              </a:spcBef>
              <a:spcAft>
                <a:spcPts val="0"/>
              </a:spcAft>
              <a:buClrTx/>
              <a:buSzTx/>
              <a:buFontTx/>
              <a:buNone/>
              <a:tabLst/>
              <a:defRPr/>
            </a:pPr>
            <a:endParaRPr lang="en-US" b="0" i="0" dirty="0">
              <a:solidFill>
                <a:srgbClr val="000000"/>
              </a:solidFill>
              <a:effectLst/>
              <a:latin typeface="Proxima Nova"/>
            </a:endParaRPr>
          </a:p>
        </p:txBody>
      </p:sp>
      <p:sp>
        <p:nvSpPr>
          <p:cNvPr id="46084" name="Slide Number Placeholder 3">
            <a:extLst>
              <a:ext uri="{FF2B5EF4-FFF2-40B4-BE49-F238E27FC236}">
                <a16:creationId xmlns:a16="http://schemas.microsoft.com/office/drawing/2014/main" id="{E2B390B4-5145-4AD1-9962-4D911730D1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C25C302-3C56-49E4-9403-05FCE3EA9615}" type="slidenum">
              <a:rPr lang="en-US" altLang="en-US" smtClean="0"/>
              <a:pPr fontAlgn="base">
                <a:spcBef>
                  <a:spcPct val="0"/>
                </a:spcBef>
                <a:spcAft>
                  <a:spcPct val="0"/>
                </a:spcAft>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s-MX" sz="1200" b="0" i="0" u="none" strike="noStrike" dirty="0">
                <a:solidFill>
                  <a:srgbClr val="000000"/>
                </a:solidFill>
                <a:latin typeface="Arial" panose="020B0604020202020204" pitchFamily="34" charset="0"/>
              </a:rPr>
              <a:t>&lt;OPCIONAL — Aplicable solamente para participantes en el sector público e institucional&gt;</a:t>
            </a:r>
            <a:r>
              <a:rPr lang="es-MX" sz="1200" b="0" i="0" dirty="0">
                <a:latin typeface="Arial" panose="020B0604020202020204" pitchFamily="34" charset="0"/>
              </a:rPr>
              <a:t> ​</a:t>
            </a:r>
          </a:p>
          <a:p>
            <a:pPr algn="l" rtl="0" fontAlgn="base"/>
            <a:endParaRPr lang="en-US" b="0" i="0" dirty="0">
              <a:solidFill>
                <a:srgbClr val="444444"/>
              </a:solidFill>
              <a:effectLst/>
              <a:latin typeface="Calibri" panose="020F0502020204030204" pitchFamily="34" charset="0"/>
            </a:endParaRPr>
          </a:p>
          <a:p>
            <a:pPr defTabSz="465751">
              <a:defRPr/>
            </a:pPr>
            <a:r>
              <a:rPr lang="es-MX" dirty="0"/>
              <a:t>Ahora que conoces acerca de los principios básicos del Seguro Social, estos son algunos de los pasos siguientes que puedes tomar y formas en que podemos ayudarte a planificar tu futuro financiero. </a:t>
            </a:r>
          </a:p>
          <a:p>
            <a:pPr defTabSz="465751">
              <a:defRPr/>
            </a:pPr>
            <a:endParaRPr lang="en-US" dirty="0"/>
          </a:p>
          <a:p>
            <a:pPr defTabSz="465751">
              <a:defRPr/>
            </a:pPr>
            <a:r>
              <a:rPr lang="es-MX" dirty="0"/>
              <a:t>Antes que nada, si no te has inscrito en tu plan de ahorros para el retiro, asegúrate de hacerlo y aprovecha las ventajas de este importante beneficio.</a:t>
            </a:r>
          </a:p>
          <a:p>
            <a:pPr defTabSz="465751">
              <a:defRPr/>
            </a:pPr>
            <a:endParaRPr lang="en-US" dirty="0"/>
          </a:p>
          <a:p>
            <a:pPr defTabSz="465751">
              <a:defRPr/>
            </a:pPr>
            <a:r>
              <a:rPr lang="es-MX" dirty="0"/>
              <a:t>Una vez que te inscribas, puedes iniciar sesión para usar la herramienta </a:t>
            </a:r>
            <a:r>
              <a:rPr lang="es-MX" dirty="0" err="1"/>
              <a:t>My</a:t>
            </a:r>
            <a:r>
              <a:rPr lang="es-MX" dirty="0"/>
              <a:t> Interactive </a:t>
            </a:r>
            <a:r>
              <a:rPr lang="es-MX" dirty="0" err="1"/>
              <a:t>Retirement</a:t>
            </a:r>
            <a:r>
              <a:rPr lang="es-MX" dirty="0"/>
              <a:t> </a:t>
            </a:r>
            <a:r>
              <a:rPr lang="es-MX" dirty="0" err="1"/>
              <a:t>Planner</a:t>
            </a:r>
            <a:r>
              <a:rPr lang="es-MX" dirty="0"/>
              <a:t>(SM).  La herramienta tiene ahora una gran característica que te  permitirá ver cómo todos las fuentes de tu dinero, incluido el beneficio del Seguro Social, pueden distribuirse para apoyar tus necesidades mensuales de retiro.</a:t>
            </a:r>
          </a:p>
          <a:p>
            <a:pPr defTabSz="465751">
              <a:defRPr/>
            </a:pPr>
            <a:endParaRPr lang="en-US" dirty="0"/>
          </a:p>
          <a:p>
            <a:pPr defTabSz="465751">
              <a:defRPr/>
            </a:pPr>
            <a:r>
              <a:rPr lang="es-MX" dirty="0"/>
              <a:t>También puedes ponerte en contacto con tu especialista en retiro o con nuestros consultores de retiro personales para ayudarte a determinar la cantidad que necesitas durante el retiro. No olvides obtener tu estado de cuenta del Seguro Social, el cual ofrece un buen punto de inicio para calcular tus ingresos. </a:t>
            </a:r>
          </a:p>
          <a:p>
            <a:pPr defTabSz="465751">
              <a:defRPr/>
            </a:pPr>
            <a:endParaRPr lang="en-US" dirty="0"/>
          </a:p>
          <a:p>
            <a:pPr defTabSz="465751">
              <a:defRPr/>
            </a:pPr>
            <a:r>
              <a:rPr lang="es-MX" dirty="0"/>
              <a:t>Por último, </a:t>
            </a:r>
            <a:r>
              <a:rPr lang="es-MX" dirty="0" err="1"/>
              <a:t>Nationwide</a:t>
            </a:r>
            <a:r>
              <a:rPr lang="es-MX" dirty="0"/>
              <a:t> también ofrece un seminario web llamado “Social Security: </a:t>
            </a:r>
            <a:r>
              <a:rPr lang="es-MX" dirty="0" err="1"/>
              <a:t>The</a:t>
            </a:r>
            <a:r>
              <a:rPr lang="es-MX" dirty="0"/>
              <a:t> </a:t>
            </a:r>
            <a:r>
              <a:rPr lang="es-MX" dirty="0" err="1"/>
              <a:t>Choice</a:t>
            </a:r>
            <a:r>
              <a:rPr lang="es-MX" dirty="0"/>
              <a:t> </a:t>
            </a:r>
            <a:r>
              <a:rPr lang="es-MX" dirty="0" err="1"/>
              <a:t>of</a:t>
            </a:r>
            <a:r>
              <a:rPr lang="es-MX" dirty="0"/>
              <a:t> a </a:t>
            </a:r>
            <a:r>
              <a:rPr lang="es-MX" dirty="0" err="1"/>
              <a:t>Lifetime</a:t>
            </a:r>
            <a:r>
              <a:rPr lang="es-MX" dirty="0"/>
              <a:t>” (El Seguro Social: La elección de una vida) que se enfoca en cómo maximizar tus beneficios de retiro del Seguro Social.</a:t>
            </a:r>
            <a:r>
              <a:rPr lang="es-MX" baseline="0" dirty="0"/>
              <a:t>  Puedes registrarte para este a través de NRSforU.com/</a:t>
            </a:r>
            <a:r>
              <a:rPr lang="es-MX" baseline="0" dirty="0" err="1"/>
              <a:t>webinars</a:t>
            </a:r>
            <a:r>
              <a:rPr lang="es-MX" baseline="0" dirty="0"/>
              <a:t>.</a:t>
            </a:r>
          </a:p>
        </p:txBody>
      </p:sp>
      <p:sp>
        <p:nvSpPr>
          <p:cNvPr id="4" name="Slide Number Placeholder 3"/>
          <p:cNvSpPr>
            <a:spLocks noGrp="1"/>
          </p:cNvSpPr>
          <p:nvPr>
            <p:ph type="sldNum" sz="quarter" idx="5"/>
          </p:nvPr>
        </p:nvSpPr>
        <p:spPr/>
        <p:txBody>
          <a:bodyPr/>
          <a:lstStyle/>
          <a:p>
            <a:fld id="{C4017EC0-A253-4597-A6B1-1C01674A0538}" type="slidenum">
              <a:rPr lang="en-US" smtClean="0"/>
              <a:t>18</a:t>
            </a:fld>
            <a:endParaRPr lang="en-US"/>
          </a:p>
        </p:txBody>
      </p:sp>
    </p:spTree>
    <p:extLst>
      <p:ext uri="{BB962C8B-B14F-4D97-AF65-F5344CB8AC3E}">
        <p14:creationId xmlns:p14="http://schemas.microsoft.com/office/powerpoint/2010/main" val="2121937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s-MX" sz="1200" b="0" i="0" u="none" strike="noStrike" dirty="0">
                <a:solidFill>
                  <a:srgbClr val="000000"/>
                </a:solidFill>
                <a:latin typeface="Arial" panose="020B0604020202020204" pitchFamily="34" charset="0"/>
              </a:rPr>
              <a:t>&lt;OPCIONAL— Aplicable solamente para participantes en KEYNOTE del sector de mercados emergentes&gt;</a:t>
            </a:r>
            <a:r>
              <a:rPr lang="es-MX" sz="1200" b="0" i="0" dirty="0">
                <a:latin typeface="Arial" panose="020B0604020202020204" pitchFamily="34" charset="0"/>
              </a:rPr>
              <a:t> ​</a:t>
            </a:r>
          </a:p>
          <a:p>
            <a:pPr defTabSz="465751">
              <a:defRPr/>
            </a:pPr>
            <a:endParaRPr lang="en-US" dirty="0"/>
          </a:p>
          <a:p>
            <a:pPr defTabSz="465751">
              <a:defRPr/>
            </a:pPr>
            <a:r>
              <a:rPr lang="es-MX" dirty="0"/>
              <a:t>Ahora que conoces acerca de los principios básicos del Seguro Social, estos son algunos de los pasos siguientes que puedes tomar y formas en que podemos ayudarte a planificar tu futuro financiero. </a:t>
            </a:r>
          </a:p>
          <a:p>
            <a:pPr defTabSz="465751">
              <a:defRPr/>
            </a:pPr>
            <a:endParaRPr lang="en-US" dirty="0"/>
          </a:p>
          <a:p>
            <a:pPr defTabSz="465751">
              <a:defRPr/>
            </a:pPr>
            <a:r>
              <a:rPr lang="es-MX" dirty="0"/>
              <a:t>Antes que nada, si no te has inscrito en tu plan de ahorros para el retiro, asegúrate de hacerlo y aprovecha las ventajas de este importante beneficio.</a:t>
            </a:r>
          </a:p>
          <a:p>
            <a:pPr defTabSz="465751">
              <a:defRPr/>
            </a:pPr>
            <a:endParaRPr lang="en-US" dirty="0"/>
          </a:p>
          <a:p>
            <a:pPr defTabSz="465751">
              <a:defRPr/>
            </a:pPr>
            <a:r>
              <a:rPr lang="es-MX" dirty="0"/>
              <a:t>Una vez que te inscribas, puedes iniciar sesión para usar la herramienta </a:t>
            </a:r>
            <a:r>
              <a:rPr lang="es-MX" dirty="0" err="1"/>
              <a:t>My</a:t>
            </a:r>
            <a:r>
              <a:rPr lang="es-MX" dirty="0"/>
              <a:t> Interactive </a:t>
            </a:r>
            <a:r>
              <a:rPr lang="es-MX" dirty="0" err="1"/>
              <a:t>Retirement</a:t>
            </a:r>
            <a:r>
              <a:rPr lang="es-MX" dirty="0"/>
              <a:t> </a:t>
            </a:r>
            <a:r>
              <a:rPr lang="es-MX" dirty="0" err="1"/>
              <a:t>Planner</a:t>
            </a:r>
            <a:r>
              <a:rPr lang="es-MX" dirty="0"/>
              <a:t>(SM), la cual puede ayudarte a calcular cuánto necesitas en el retiro, así como calcular cuántos ingresos mensuales para el retiro tienes proyectado recibir.</a:t>
            </a:r>
          </a:p>
          <a:p>
            <a:pPr defTabSz="465751">
              <a:defRPr/>
            </a:pPr>
            <a:endParaRPr lang="en-US" dirty="0"/>
          </a:p>
          <a:p>
            <a:pPr marL="0" marR="0" lvl="0" indent="0" algn="l" defTabSz="465751" rtl="0" eaLnBrk="1" fontAlgn="auto" latinLnBrk="0" hangingPunct="1">
              <a:lnSpc>
                <a:spcPct val="100000"/>
              </a:lnSpc>
              <a:spcBef>
                <a:spcPts val="0"/>
              </a:spcBef>
              <a:spcAft>
                <a:spcPts val="0"/>
              </a:spcAft>
              <a:buClrTx/>
              <a:buSzTx/>
              <a:buFontTx/>
              <a:buNone/>
              <a:tabLst/>
              <a:defRPr/>
            </a:pPr>
            <a:r>
              <a:rPr lang="es-MX" dirty="0"/>
              <a:t>Además, no tienes que hacer esto solo o sola.  Puedes ponerte en contacto con tu profesional financiero, quien puede ayudarte a determinar la cantidad que necesitas durante el retiro. No olvides obtener tu estado de cuenta del Seguro Social, el cual ofrece un buen punto de inicio para calcular tus ingresos. </a:t>
            </a:r>
          </a:p>
          <a:p>
            <a:pPr defTabSz="465751">
              <a:defRPr/>
            </a:pPr>
            <a:endParaRPr lang="en-US" dirty="0"/>
          </a:p>
          <a:p>
            <a:pPr marL="0" marR="0" lvl="0" indent="0" algn="l" defTabSz="465751" rtl="0" eaLnBrk="1" fontAlgn="auto" latinLnBrk="0" hangingPunct="1">
              <a:lnSpc>
                <a:spcPct val="100000"/>
              </a:lnSpc>
              <a:spcBef>
                <a:spcPts val="0"/>
              </a:spcBef>
              <a:spcAft>
                <a:spcPts val="0"/>
              </a:spcAft>
              <a:buClrTx/>
              <a:buSzTx/>
              <a:buFontTx/>
              <a:buNone/>
              <a:tabLst/>
              <a:defRPr/>
            </a:pPr>
            <a:r>
              <a:rPr lang="es-MX" dirty="0"/>
              <a:t>Por último, </a:t>
            </a:r>
            <a:r>
              <a:rPr lang="es-MX" dirty="0" err="1"/>
              <a:t>Nationwide</a:t>
            </a:r>
            <a:r>
              <a:rPr lang="es-MX" dirty="0"/>
              <a:t> también ofrece un seminario web llamado “Social Security: </a:t>
            </a:r>
            <a:r>
              <a:rPr lang="es-MX" dirty="0" err="1"/>
              <a:t>The</a:t>
            </a:r>
            <a:r>
              <a:rPr lang="es-MX" dirty="0"/>
              <a:t> </a:t>
            </a:r>
            <a:r>
              <a:rPr lang="es-MX" dirty="0" err="1"/>
              <a:t>Choice</a:t>
            </a:r>
            <a:r>
              <a:rPr lang="es-MX" dirty="0"/>
              <a:t> </a:t>
            </a:r>
            <a:r>
              <a:rPr lang="es-MX" dirty="0" err="1"/>
              <a:t>of</a:t>
            </a:r>
            <a:r>
              <a:rPr lang="es-MX" dirty="0"/>
              <a:t> a </a:t>
            </a:r>
            <a:r>
              <a:rPr lang="es-MX" dirty="0" err="1"/>
              <a:t>Lifetime</a:t>
            </a:r>
            <a:r>
              <a:rPr lang="es-MX" dirty="0"/>
              <a:t>” (El Seguro Social: La elección de una vida) que se enfoca en cómo maximizar tus beneficios de retiro del Seguro Social.</a:t>
            </a:r>
            <a:r>
              <a:rPr lang="es-MX" baseline="0" dirty="0"/>
              <a:t> Puedes registrarte para este a través de Nationwide.com/</a:t>
            </a:r>
            <a:r>
              <a:rPr lang="es-MX" baseline="0" dirty="0" err="1"/>
              <a:t>MyRetirement</a:t>
            </a:r>
            <a:r>
              <a:rPr lang="es-MX" baseline="0" dirty="0"/>
              <a:t> y hacer clic en “</a:t>
            </a:r>
            <a:r>
              <a:rPr lang="es-MX" baseline="0" dirty="0" err="1"/>
              <a:t>Webinars</a:t>
            </a:r>
            <a:r>
              <a:rPr lang="es-MX" baseline="0" dirty="0"/>
              <a:t>” (Seminarios virtuales).</a:t>
            </a:r>
          </a:p>
        </p:txBody>
      </p:sp>
      <p:sp>
        <p:nvSpPr>
          <p:cNvPr id="4" name="Slide Number Placeholder 3"/>
          <p:cNvSpPr>
            <a:spLocks noGrp="1"/>
          </p:cNvSpPr>
          <p:nvPr>
            <p:ph type="sldNum" sz="quarter" idx="5"/>
          </p:nvPr>
        </p:nvSpPr>
        <p:spPr/>
        <p:txBody>
          <a:bodyPr/>
          <a:lstStyle/>
          <a:p>
            <a:fld id="{C4017EC0-A253-4597-A6B1-1C01674A0538}" type="slidenum">
              <a:rPr lang="en-US" smtClean="0"/>
              <a:t>19</a:t>
            </a:fld>
            <a:endParaRPr lang="en-US"/>
          </a:p>
        </p:txBody>
      </p:sp>
    </p:spTree>
    <p:extLst>
      <p:ext uri="{BB962C8B-B14F-4D97-AF65-F5344CB8AC3E}">
        <p14:creationId xmlns:p14="http://schemas.microsoft.com/office/powerpoint/2010/main" val="51659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u="none" strike="noStrike" dirty="0">
                <a:solidFill>
                  <a:srgbClr val="000000"/>
                </a:solidFill>
                <a:latin typeface="Arial" panose="020B0604020202020204" pitchFamily="34" charset="0"/>
              </a:rPr>
              <a:t>Bienvenidos. </a:t>
            </a:r>
            <a:r>
              <a:rPr lang="es-MX" sz="1200" dirty="0"/>
              <a:t>Hoy hablaremos de los principios básicos que necesitas conocer acerca del Seguro Social.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s-MX" sz="1200" b="0" i="0" u="none" strike="noStrike" dirty="0">
                <a:solidFill>
                  <a:srgbClr val="000000"/>
                </a:solidFill>
                <a:latin typeface="Arial" panose="020B0604020202020204" pitchFamily="34" charset="0"/>
              </a:rPr>
              <a:t>Tendremos tiempo al final de la sesión para preguntas y respuestas, pero ten la libertad de hacer preguntas durante la presentación. </a:t>
            </a:r>
          </a:p>
          <a:p>
            <a:endParaRPr lang="en-US" sz="12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u="none" strike="noStrike" dirty="0">
                <a:solidFill>
                  <a:srgbClr val="000000"/>
                </a:solidFill>
                <a:latin typeface="Arial" panose="020B0604020202020204" pitchFamily="34" charset="0"/>
              </a:rPr>
              <a:t>Mucha de la información que existe acerca del Seguro Social asume que ya conoces los principios básicos, y puede ser confusa si no los conoces. Esta presentación está diseñada para ofrecerte una comprensión básica del Seguro Social y las bases para que puedas encontrar la solución que sea mejor para ti.</a:t>
            </a:r>
            <a:r>
              <a:rPr lang="es-MX" sz="1200" baseline="0" dirty="0"/>
              <a:t> </a:t>
            </a:r>
          </a:p>
          <a:p>
            <a:endParaRPr lang="en-US" sz="1200" b="0" i="0" u="none" strike="noStrike" dirty="0">
              <a:solidFill>
                <a:srgbClr val="000000"/>
              </a:solidFill>
              <a:effectLst/>
              <a:latin typeface="Arial" panose="020B0604020202020204" pitchFamily="34" charset="0"/>
            </a:endParaRPr>
          </a:p>
          <a:p>
            <a:r>
              <a:rPr lang="es-MX" sz="1200" b="0" i="0" u="none" strike="noStrike" dirty="0">
                <a:solidFill>
                  <a:srgbClr val="000000"/>
                </a:solidFill>
                <a:latin typeface="Arial" panose="020B0604020202020204" pitchFamily="34" charset="0"/>
              </a:rPr>
              <a:t>Me entusiasma compartir esta información contigo hoy. </a:t>
            </a:r>
            <a:r>
              <a:rPr lang="es-MX" sz="1200" b="0" i="0" dirty="0">
                <a:solidFill>
                  <a:srgbClr val="000000"/>
                </a:solidFill>
                <a:latin typeface="Arial" panose="020B0604020202020204" pitchFamily="34" charset="0"/>
              </a:rPr>
              <a:t>Comencemos.</a:t>
            </a:r>
          </a:p>
        </p:txBody>
      </p:sp>
      <p:sp>
        <p:nvSpPr>
          <p:cNvPr id="4" name="Slide Number Placeholder 3"/>
          <p:cNvSpPr>
            <a:spLocks noGrp="1"/>
          </p:cNvSpPr>
          <p:nvPr>
            <p:ph type="sldNum" sz="quarter" idx="5"/>
          </p:nvPr>
        </p:nvSpPr>
        <p:spPr/>
        <p:txBody>
          <a:bodyPr/>
          <a:lstStyle/>
          <a:p>
            <a:fld id="{C4017EC0-A253-4597-A6B1-1C01674A0538}" type="slidenum">
              <a:rPr lang="en-US" smtClean="0"/>
              <a:t>2</a:t>
            </a:fld>
            <a:endParaRPr lang="en-US"/>
          </a:p>
        </p:txBody>
      </p:sp>
    </p:spTree>
    <p:extLst>
      <p:ext uri="{BB962C8B-B14F-4D97-AF65-F5344CB8AC3E}">
        <p14:creationId xmlns:p14="http://schemas.microsoft.com/office/powerpoint/2010/main" val="1559951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s-MX" sz="1200" b="0" i="0" u="none" strike="noStrike" dirty="0">
                <a:solidFill>
                  <a:srgbClr val="000000"/>
                </a:solidFill>
                <a:latin typeface="Arial" panose="020B0604020202020204" pitchFamily="34" charset="0"/>
              </a:rPr>
              <a:t>&lt;OPCIONAL —  Aplicable solamente para participantes en SS&amp;C del sector de mercados emergentes&gt;</a:t>
            </a:r>
            <a:r>
              <a:rPr lang="es-MX" sz="1200" b="0" i="0" dirty="0">
                <a:latin typeface="Arial" panose="020B0604020202020204" pitchFamily="34" charset="0"/>
              </a:rPr>
              <a:t> ​</a:t>
            </a:r>
          </a:p>
          <a:p>
            <a:pPr algn="l" rtl="0" fontAlgn="base"/>
            <a:endParaRPr lang="en-US" sz="1200" b="0" i="0" dirty="0">
              <a:solidFill>
                <a:srgbClr val="444444"/>
              </a:solidFill>
              <a:effectLst/>
              <a:latin typeface="Arial" panose="020B0604020202020204" pitchFamily="34" charset="0"/>
            </a:endParaRPr>
          </a:p>
          <a:p>
            <a:pPr defTabSz="465751">
              <a:defRPr/>
            </a:pPr>
            <a:r>
              <a:rPr lang="es-MX" dirty="0"/>
              <a:t>Ahora que conoces acerca de los principios básicos del Seguro Social, estos son algunos de los pasos siguientes que puedes tomar y formas en que podemos ayudarte a planificar tu futuro financiero. </a:t>
            </a:r>
          </a:p>
          <a:p>
            <a:pPr defTabSz="465751">
              <a:defRPr/>
            </a:pPr>
            <a:endParaRPr lang="en-US" dirty="0"/>
          </a:p>
          <a:p>
            <a:pPr defTabSz="465751">
              <a:defRPr/>
            </a:pPr>
            <a:r>
              <a:rPr lang="es-MX" dirty="0"/>
              <a:t>Antes que nada, si no te has inscrito en tu plan de ahorros para el retiro, asegúrate de hacerlo y aprovecha las ventajas de este importante beneficio.</a:t>
            </a:r>
          </a:p>
          <a:p>
            <a:pPr defTabSz="465751">
              <a:defRPr/>
            </a:pPr>
            <a:endParaRPr lang="en-US" dirty="0"/>
          </a:p>
          <a:p>
            <a:pPr defTabSz="465751">
              <a:defRPr/>
            </a:pPr>
            <a:r>
              <a:rPr lang="es-MX" dirty="0"/>
              <a:t>Una vez que te inscribas, puedes iniciar sesión para usar la herramienta </a:t>
            </a:r>
            <a:r>
              <a:rPr lang="es-MX" dirty="0" err="1"/>
              <a:t>My</a:t>
            </a:r>
            <a:r>
              <a:rPr lang="es-MX" dirty="0"/>
              <a:t> </a:t>
            </a:r>
            <a:r>
              <a:rPr lang="es-MX" dirty="0" err="1"/>
              <a:t>Retirement</a:t>
            </a:r>
            <a:r>
              <a:rPr lang="es-MX" dirty="0"/>
              <a:t> </a:t>
            </a:r>
            <a:r>
              <a:rPr lang="es-MX" dirty="0" err="1"/>
              <a:t>Goals</a:t>
            </a:r>
            <a:r>
              <a:rPr lang="es-MX" dirty="0"/>
              <a:t>, la cual puede ayudarte a calcular cuántos ingresos mensuales tienes proyectado generar a partir de tu plan de retiro y de tu Seguro Social.  </a:t>
            </a:r>
          </a:p>
          <a:p>
            <a:pPr defTabSz="465751">
              <a:defRPr/>
            </a:pPr>
            <a:endParaRPr lang="en-US" dirty="0"/>
          </a:p>
          <a:p>
            <a:pPr marL="0" marR="0" lvl="0" indent="0" algn="l" defTabSz="465751" rtl="0" eaLnBrk="1" fontAlgn="auto" latinLnBrk="0" hangingPunct="1">
              <a:lnSpc>
                <a:spcPct val="100000"/>
              </a:lnSpc>
              <a:spcBef>
                <a:spcPts val="0"/>
              </a:spcBef>
              <a:spcAft>
                <a:spcPts val="0"/>
              </a:spcAft>
              <a:buClrTx/>
              <a:buSzTx/>
              <a:buFontTx/>
              <a:buNone/>
              <a:tabLst/>
              <a:defRPr/>
            </a:pPr>
            <a:r>
              <a:rPr lang="es-MX" dirty="0"/>
              <a:t>Además, no tienes que hacer esto solo o sola.  Puedes ponerte en contacto con tu profesional financiero, quien puede ayudarte a determinar la cantidad que necesitas durante el retiro. No olvides obtener tu estado de cuenta del Seguro Social, el cual ofrece un buen punto de inicio para calcular tus ingresos. </a:t>
            </a:r>
          </a:p>
          <a:p>
            <a:pPr defTabSz="465751">
              <a:defRPr/>
            </a:pPr>
            <a:endParaRPr lang="en-US" dirty="0"/>
          </a:p>
          <a:p>
            <a:pPr marL="0" marR="0" lvl="0" indent="0" algn="l" defTabSz="465751" rtl="0" eaLnBrk="1" fontAlgn="auto" latinLnBrk="0" hangingPunct="1">
              <a:lnSpc>
                <a:spcPct val="100000"/>
              </a:lnSpc>
              <a:spcBef>
                <a:spcPts val="0"/>
              </a:spcBef>
              <a:spcAft>
                <a:spcPts val="0"/>
              </a:spcAft>
              <a:buClrTx/>
              <a:buSzTx/>
              <a:buFontTx/>
              <a:buNone/>
              <a:tabLst/>
              <a:defRPr/>
            </a:pPr>
            <a:r>
              <a:rPr lang="es-MX" dirty="0"/>
              <a:t>Por último, </a:t>
            </a:r>
            <a:r>
              <a:rPr lang="es-MX" dirty="0" err="1"/>
              <a:t>Nationwide</a:t>
            </a:r>
            <a:r>
              <a:rPr lang="es-MX" dirty="0"/>
              <a:t> también ofrece un seminario web llamado “Social Security: </a:t>
            </a:r>
            <a:r>
              <a:rPr lang="es-MX" dirty="0" err="1"/>
              <a:t>The</a:t>
            </a:r>
            <a:r>
              <a:rPr lang="es-MX" dirty="0"/>
              <a:t> </a:t>
            </a:r>
            <a:r>
              <a:rPr lang="es-MX" dirty="0" err="1"/>
              <a:t>Choice</a:t>
            </a:r>
            <a:r>
              <a:rPr lang="es-MX" dirty="0"/>
              <a:t> </a:t>
            </a:r>
            <a:r>
              <a:rPr lang="es-MX" dirty="0" err="1"/>
              <a:t>of</a:t>
            </a:r>
            <a:r>
              <a:rPr lang="es-MX" dirty="0"/>
              <a:t> a </a:t>
            </a:r>
            <a:r>
              <a:rPr lang="es-MX" dirty="0" err="1"/>
              <a:t>Lifetime</a:t>
            </a:r>
            <a:r>
              <a:rPr lang="es-MX" dirty="0"/>
              <a:t>” (El Seguro Social: La elección de una vida) que se enfoca en cómo maximizar tus beneficios de retiro del Seguro Social.</a:t>
            </a:r>
            <a:r>
              <a:rPr lang="es-MX" baseline="0" dirty="0"/>
              <a:t> Puedes registrarte para este a través de Nationwide.com/</a:t>
            </a:r>
            <a:r>
              <a:rPr lang="es-MX" baseline="0" dirty="0" err="1"/>
              <a:t>REALtirement</a:t>
            </a:r>
            <a:r>
              <a:rPr lang="es-MX" baseline="0" dirty="0"/>
              <a:t> y hacer clic en “</a:t>
            </a:r>
            <a:r>
              <a:rPr lang="es-MX" baseline="0" dirty="0" err="1"/>
              <a:t>Webinars</a:t>
            </a:r>
            <a:r>
              <a:rPr lang="es-MX" baseline="0" dirty="0"/>
              <a:t>” (Seminarios virtuales).</a:t>
            </a:r>
          </a:p>
          <a:p>
            <a:pPr defTabSz="465751">
              <a:defRPr/>
            </a:pPr>
            <a:endParaRPr lang="en-US" sz="1200" dirty="0"/>
          </a:p>
        </p:txBody>
      </p:sp>
      <p:sp>
        <p:nvSpPr>
          <p:cNvPr id="4" name="Slide Number Placeholder 3"/>
          <p:cNvSpPr>
            <a:spLocks noGrp="1"/>
          </p:cNvSpPr>
          <p:nvPr>
            <p:ph type="sldNum" sz="quarter" idx="5"/>
          </p:nvPr>
        </p:nvSpPr>
        <p:spPr/>
        <p:txBody>
          <a:bodyPr/>
          <a:lstStyle/>
          <a:p>
            <a:fld id="{C4017EC0-A253-4597-A6B1-1C01674A0538}" type="slidenum">
              <a:rPr lang="en-US" smtClean="0"/>
              <a:t>20</a:t>
            </a:fld>
            <a:endParaRPr lang="en-US"/>
          </a:p>
        </p:txBody>
      </p:sp>
    </p:spTree>
    <p:extLst>
      <p:ext uri="{BB962C8B-B14F-4D97-AF65-F5344CB8AC3E}">
        <p14:creationId xmlns:p14="http://schemas.microsoft.com/office/powerpoint/2010/main" val="807923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493776" y="3167380"/>
            <a:ext cx="5870448" cy="5405120"/>
          </a:xfrm>
          <a:prstGeom prst="rect">
            <a:avLst/>
          </a:prstGeom>
        </p:spPr>
        <p:txBody>
          <a:bodyPr/>
          <a:lstStyle/>
          <a:p>
            <a:r>
              <a:rPr lang="es-MX" sz="1050" b="0" i="0" dirty="0">
                <a:solidFill>
                  <a:srgbClr val="000000"/>
                </a:solidFill>
                <a:latin typeface="Arial" panose="020B0604020202020204" pitchFamily="34" charset="0"/>
              </a:rPr>
              <a:t>Nuevamente, este seminario tuvo la intención de cubrir los principios muy básicos de los beneficios de retiro del Seguro Social.  Otros seminarios virtuales y materiales cubren detalles y estrategias adicionales para maximizar tus beneficios del Seguro Social.  ¿Tienes alguna pregunta acerca de los principios básicos que cubrimos hoy?</a:t>
            </a:r>
          </a:p>
        </p:txBody>
      </p:sp>
    </p:spTree>
    <p:extLst>
      <p:ext uri="{BB962C8B-B14F-4D97-AF65-F5344CB8AC3E}">
        <p14:creationId xmlns:p14="http://schemas.microsoft.com/office/powerpoint/2010/main" val="1292735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53156"/>
            <a:ext cx="5818124" cy="5405120"/>
          </a:xfrm>
          <a:prstGeom prst="rect">
            <a:avLst/>
          </a:prstGeom>
        </p:spPr>
        <p:txBody>
          <a:bodyPr/>
          <a:lstStyle/>
          <a:p>
            <a:pPr algn="l" rtl="0" fontAlgn="base"/>
            <a:r>
              <a:rPr lang="es-MX" sz="1050" b="0" i="0" u="none" strike="noStrike" dirty="0">
                <a:solidFill>
                  <a:srgbClr val="000000"/>
                </a:solidFill>
                <a:latin typeface="Arial" panose="020B0604020202020204" pitchFamily="34" charset="0"/>
              </a:rPr>
              <a:t>&lt;OPCIONAL — Aplicable solamente para participantes en el sector público e institucional&gt;</a:t>
            </a:r>
            <a:r>
              <a:rPr lang="es-MX" sz="1050" b="0" i="0" dirty="0">
                <a:latin typeface="Arial" panose="020B0604020202020204" pitchFamily="34" charset="0"/>
              </a:rPr>
              <a:t> ​</a:t>
            </a:r>
          </a:p>
          <a:p>
            <a:pPr algn="l" rtl="0" fontAlgn="base"/>
            <a:r>
              <a:rPr lang="es-MX" sz="1050" b="0" i="0" dirty="0">
                <a:solidFill>
                  <a:srgbClr val="444444"/>
                </a:solidFill>
                <a:latin typeface="Arial" panose="020B0604020202020204" pitchFamily="34" charset="0"/>
              </a:rPr>
              <a:t>​</a:t>
            </a:r>
          </a:p>
          <a:p>
            <a:pPr algn="l" rtl="0" fontAlgn="base"/>
            <a:r>
              <a:rPr lang="es-MX" sz="1050" b="0" i="0" u="none" strike="noStrike" dirty="0">
                <a:solidFill>
                  <a:srgbClr val="000000"/>
                </a:solidFill>
                <a:latin typeface="Arial" panose="020B0604020202020204" pitchFamily="34" charset="0"/>
              </a:rPr>
              <a:t>Gracias por tu tiempo hoy.</a:t>
            </a:r>
            <a:r>
              <a:rPr lang="es-MX" sz="1050" b="0" i="0" dirty="0">
                <a:latin typeface="Arial" panose="020B0604020202020204" pitchFamily="34" charset="0"/>
              </a:rPr>
              <a:t> ​</a:t>
            </a:r>
          </a:p>
          <a:p>
            <a:pPr algn="l" rtl="0" fontAlgn="base"/>
            <a:r>
              <a:rPr lang="es-MX" sz="1050" b="0" i="0" dirty="0">
                <a:solidFill>
                  <a:srgbClr val="444444"/>
                </a:solidFill>
                <a:latin typeface="Arial" panose="020B0604020202020204" pitchFamily="34" charset="0"/>
              </a:rPr>
              <a:t>​</a:t>
            </a:r>
          </a:p>
          <a:p>
            <a:pPr algn="l" rtl="0" fontAlgn="base"/>
            <a:r>
              <a:rPr lang="es-MX" sz="1050" b="0" i="0" u="none" strike="noStrike" dirty="0">
                <a:solidFill>
                  <a:srgbClr val="000000"/>
                </a:solidFill>
                <a:latin typeface="Arial" panose="020B0604020202020204" pitchFamily="34" charset="0"/>
              </a:rPr>
              <a:t>Aquí está mi información nuevamente, en caso de que desees que te proporcione ayuda con cualquier tema que hemos visto hoy.  </a:t>
            </a:r>
            <a:r>
              <a:rPr lang="es-MX" sz="1050" b="0" i="0" dirty="0">
                <a:solidFill>
                  <a:srgbClr val="444444"/>
                </a:solidFill>
                <a:latin typeface="Arial" panose="020B0604020202020204" pitchFamily="34" charset="0"/>
              </a:rPr>
              <a:t>​</a:t>
            </a:r>
          </a:p>
          <a:p>
            <a:pPr algn="l" rtl="0" fontAlgn="base"/>
            <a:r>
              <a:rPr lang="es-MX" sz="1050" b="0" i="0" dirty="0">
                <a:solidFill>
                  <a:srgbClr val="444444"/>
                </a:solidFill>
                <a:latin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s-MX" sz="1050" i="0" u="none" strike="noStrike" dirty="0">
                <a:solidFill>
                  <a:srgbClr val="000000"/>
                </a:solidFill>
                <a:latin typeface="Arial" panose="020B0604020202020204" pitchFamily="34" charset="0"/>
              </a:rPr>
              <a:t>Puedes comenzar tu inscripción o acceder tu cuenta en </a:t>
            </a:r>
            <a:r>
              <a:rPr lang="es-MX" sz="1050" b="1" i="0" u="none" strike="noStrike" dirty="0">
                <a:solidFill>
                  <a:srgbClr val="000000"/>
                </a:solidFill>
                <a:latin typeface="Arial" panose="020B0604020202020204" pitchFamily="34" charset="0"/>
              </a:rPr>
              <a:t>NRSforU.com</a:t>
            </a:r>
            <a:r>
              <a:rPr lang="es-MX" sz="1050" i="0" u="none" strike="noStrike" dirty="0">
                <a:solidFill>
                  <a:srgbClr val="000000"/>
                </a:solidFill>
                <a:latin typeface="Arial" panose="020B0604020202020204" pitchFamily="34" charset="0"/>
              </a:rPr>
              <a:t>.</a:t>
            </a:r>
            <a:r>
              <a:rPr lang="es-MX" sz="1050" b="0" i="0" u="none" strike="noStrike" dirty="0">
                <a:solidFill>
                  <a:srgbClr val="000000"/>
                </a:solidFill>
                <a:latin typeface="Arial" panose="020B0604020202020204" pitchFamily="34" charset="0"/>
              </a:rPr>
              <a:t> Y el número telefónico es al que también puedes llamar para obtener ayuda con la inscripción o con cualquier pregunta que tengas.</a:t>
            </a:r>
          </a:p>
        </p:txBody>
      </p:sp>
    </p:spTree>
    <p:extLst>
      <p:ext uri="{BB962C8B-B14F-4D97-AF65-F5344CB8AC3E}">
        <p14:creationId xmlns:p14="http://schemas.microsoft.com/office/powerpoint/2010/main" val="1239250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67380"/>
            <a:ext cx="5946140" cy="5405120"/>
          </a:xfrm>
          <a:prstGeom prst="rect">
            <a:avLst/>
          </a:prstGeom>
        </p:spPr>
        <p:txBody>
          <a:bodyPr/>
          <a:lstStyle/>
          <a:p>
            <a:pPr algn="l" rtl="0" fontAlgn="base"/>
            <a:r>
              <a:rPr lang="es-MX" sz="1050" b="0" i="0" u="none" strike="noStrike" dirty="0">
                <a:solidFill>
                  <a:srgbClr val="000000"/>
                </a:solidFill>
                <a:latin typeface="Arial" panose="020B0604020202020204" pitchFamily="34" charset="0"/>
              </a:rPr>
              <a:t>&lt;OPCIONAL —  Aplicable solamente para participantes en KEYNOTE del sector de mercados emergentes&gt;</a:t>
            </a:r>
            <a:r>
              <a:rPr lang="es-MX" sz="1050" b="0" i="0" dirty="0">
                <a:latin typeface="Arial" panose="020B0604020202020204" pitchFamily="34" charset="0"/>
              </a:rPr>
              <a:t> ​</a:t>
            </a:r>
          </a:p>
          <a:p>
            <a:pPr algn="l" rtl="0" fontAlgn="base"/>
            <a:r>
              <a:rPr lang="es-MX" sz="1050" b="0" i="0" dirty="0">
                <a:solidFill>
                  <a:srgbClr val="444444"/>
                </a:solidFill>
                <a:latin typeface="Arial" panose="020B0604020202020204" pitchFamily="34" charset="0"/>
              </a:rPr>
              <a:t>​</a:t>
            </a:r>
          </a:p>
          <a:p>
            <a:pPr algn="l" rtl="0" fontAlgn="base"/>
            <a:r>
              <a:rPr lang="es-MX" sz="1050" b="0" i="0" u="none" strike="noStrike" dirty="0">
                <a:solidFill>
                  <a:srgbClr val="000000"/>
                </a:solidFill>
                <a:latin typeface="Arial" panose="020B0604020202020204" pitchFamily="34" charset="0"/>
              </a:rPr>
              <a:t>Gracias por tu tiempo hoy.</a:t>
            </a:r>
            <a:r>
              <a:rPr lang="es-MX" sz="1050" b="0" i="0" dirty="0">
                <a:latin typeface="Arial" panose="020B0604020202020204" pitchFamily="34" charset="0"/>
              </a:rPr>
              <a:t> ​</a:t>
            </a:r>
          </a:p>
          <a:p>
            <a:pPr algn="l" rtl="0" fontAlgn="base"/>
            <a:r>
              <a:rPr lang="es-MX" sz="1050" b="0" i="0" dirty="0">
                <a:solidFill>
                  <a:srgbClr val="444444"/>
                </a:solidFill>
                <a:latin typeface="Arial" panose="020B0604020202020204" pitchFamily="34" charset="0"/>
              </a:rPr>
              <a:t>​</a:t>
            </a:r>
          </a:p>
          <a:p>
            <a:pPr algn="l" rtl="0" fontAlgn="base"/>
            <a:r>
              <a:rPr lang="es-MX" sz="1050" i="0" u="none" strike="noStrike" dirty="0">
                <a:solidFill>
                  <a:srgbClr val="000000"/>
                </a:solidFill>
                <a:latin typeface="Arial" panose="020B0604020202020204" pitchFamily="34" charset="0"/>
              </a:rPr>
              <a:t>Te dejaré la página web importante donde puedes comenzar tu inscripción o acceder a tu cuenta en</a:t>
            </a:r>
            <a:r>
              <a:rPr lang="es-MX" sz="1050" b="1" i="0" u="none" strike="noStrike" dirty="0">
                <a:solidFill>
                  <a:srgbClr val="000000"/>
                </a:solidFill>
                <a:latin typeface="Arial" panose="020B0604020202020204" pitchFamily="34" charset="0"/>
              </a:rPr>
              <a:t>nationwide.com/</a:t>
            </a:r>
            <a:r>
              <a:rPr lang="es-MX" sz="1050" b="1" i="0" u="none" strike="noStrike" dirty="0" err="1">
                <a:solidFill>
                  <a:srgbClr val="000000"/>
                </a:solidFill>
                <a:latin typeface="Arial" panose="020B0604020202020204" pitchFamily="34" charset="0"/>
              </a:rPr>
              <a:t>myretirement</a:t>
            </a:r>
            <a:r>
              <a:rPr lang="es-MX" sz="1050" b="1" i="0" u="none" strike="noStrike" dirty="0">
                <a:solidFill>
                  <a:srgbClr val="000000"/>
                </a:solidFill>
                <a:latin typeface="Arial" panose="020B0604020202020204" pitchFamily="34" charset="0"/>
              </a:rPr>
              <a:t>.</a:t>
            </a:r>
            <a:r>
              <a:rPr lang="es-MX" sz="1050" b="0" i="0" u="none" strike="noStrike" dirty="0">
                <a:solidFill>
                  <a:srgbClr val="000000"/>
                </a:solidFill>
                <a:latin typeface="Arial" panose="020B0604020202020204" pitchFamily="34" charset="0"/>
              </a:rPr>
              <a:t> Y el número telefónico es al que también puedes llamar para obtener ayuda con la inscripción o con cualquier pregunta que tengas.</a:t>
            </a:r>
          </a:p>
          <a:p>
            <a:pPr algn="l" rtl="0" fontAlgn="base"/>
            <a:endParaRPr lang="en-US" sz="105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871874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73985"/>
            <a:ext cx="5844540" cy="5405120"/>
          </a:xfrm>
          <a:prstGeom prst="rect">
            <a:avLst/>
          </a:prstGeom>
        </p:spPr>
        <p:txBody>
          <a:bodyPr/>
          <a:lstStyle/>
          <a:p>
            <a:pPr algn="l" rtl="0" fontAlgn="base"/>
            <a:r>
              <a:rPr lang="es-MX" sz="1050" b="0" i="0" u="none" strike="noStrike" dirty="0">
                <a:solidFill>
                  <a:srgbClr val="000000"/>
                </a:solidFill>
                <a:latin typeface="Arial" panose="020B0604020202020204" pitchFamily="34" charset="0"/>
              </a:rPr>
              <a:t>&lt;OPCIONAL —  Aplicable solamente para participantes en SS&amp;C del sector de mercados emergentes&gt;</a:t>
            </a:r>
            <a:r>
              <a:rPr lang="es-MX" sz="1050" b="0" i="0" dirty="0">
                <a:latin typeface="Arial" panose="020B0604020202020204" pitchFamily="34" charset="0"/>
              </a:rPr>
              <a:t> ​</a:t>
            </a:r>
          </a:p>
          <a:p>
            <a:pPr algn="l" rtl="0" fontAlgn="base"/>
            <a:r>
              <a:rPr lang="es-MX" sz="1050" b="0" i="0" dirty="0">
                <a:solidFill>
                  <a:srgbClr val="444444"/>
                </a:solidFill>
                <a:latin typeface="Arial" panose="020B0604020202020204" pitchFamily="34" charset="0"/>
              </a:rPr>
              <a:t>​</a:t>
            </a:r>
          </a:p>
          <a:p>
            <a:pPr algn="l" rtl="0" fontAlgn="base"/>
            <a:r>
              <a:rPr lang="es-MX" sz="1050" b="0" i="0" u="none" strike="noStrike" dirty="0">
                <a:solidFill>
                  <a:srgbClr val="000000"/>
                </a:solidFill>
                <a:latin typeface="Arial" panose="020B0604020202020204" pitchFamily="34" charset="0"/>
              </a:rPr>
              <a:t>Gracias por tu tiempo hoy.</a:t>
            </a:r>
            <a:r>
              <a:rPr lang="es-MX" sz="1050" b="0" i="0" dirty="0">
                <a:latin typeface="Arial" panose="020B0604020202020204" pitchFamily="34" charset="0"/>
              </a:rPr>
              <a:t> ​</a:t>
            </a:r>
          </a:p>
          <a:p>
            <a:pPr algn="l" rtl="0" fontAlgn="base"/>
            <a:r>
              <a:rPr lang="es-MX" sz="1050" b="0" i="0" dirty="0">
                <a:solidFill>
                  <a:srgbClr val="444444"/>
                </a:solidFill>
                <a:latin typeface="Arial" panose="020B0604020202020204" pitchFamily="34" charset="0"/>
              </a:rPr>
              <a:t>​</a:t>
            </a:r>
          </a:p>
          <a:p>
            <a:pPr algn="l" rtl="0" fontAlgn="base"/>
            <a:r>
              <a:rPr lang="es-MX" sz="1050" i="0" u="none" strike="noStrike" dirty="0">
                <a:solidFill>
                  <a:srgbClr val="000000"/>
                </a:solidFill>
                <a:latin typeface="Arial" panose="020B0604020202020204" pitchFamily="34" charset="0"/>
              </a:rPr>
              <a:t>Te dejaré la página web importante donde puedes comenzar tu inscripción o acceder a tu cuenta en </a:t>
            </a:r>
            <a:r>
              <a:rPr lang="es-MX" sz="1050" b="1" i="0" u="none" strike="noStrike" dirty="0">
                <a:solidFill>
                  <a:srgbClr val="000000"/>
                </a:solidFill>
                <a:latin typeface="Arial" panose="020B0604020202020204" pitchFamily="34" charset="0"/>
              </a:rPr>
              <a:t>nationwide.com/</a:t>
            </a:r>
            <a:r>
              <a:rPr lang="es-MX" sz="1050" b="1" i="0" u="none" strike="noStrike" dirty="0" err="1">
                <a:solidFill>
                  <a:srgbClr val="000000"/>
                </a:solidFill>
                <a:latin typeface="Arial" panose="020B0604020202020204" pitchFamily="34" charset="0"/>
              </a:rPr>
              <a:t>REALtirement</a:t>
            </a:r>
            <a:r>
              <a:rPr lang="es-MX" sz="1050" b="1" i="0" u="none" strike="noStrike" dirty="0">
                <a:solidFill>
                  <a:srgbClr val="000000"/>
                </a:solidFill>
                <a:latin typeface="Arial" panose="020B0604020202020204" pitchFamily="34" charset="0"/>
              </a:rPr>
              <a:t>.</a:t>
            </a:r>
            <a:r>
              <a:rPr lang="es-MX" sz="1050" b="0" i="0" u="none" strike="noStrike" dirty="0">
                <a:solidFill>
                  <a:srgbClr val="000000"/>
                </a:solidFill>
                <a:latin typeface="Arial" panose="020B0604020202020204" pitchFamily="34" charset="0"/>
              </a:rPr>
              <a:t> Y el número telefónico es al que también puedes llamar para obtener ayuda con la inscripción o con cualquier pregunta que tengas.</a:t>
            </a:r>
          </a:p>
        </p:txBody>
      </p:sp>
    </p:spTree>
    <p:extLst>
      <p:ext uri="{BB962C8B-B14F-4D97-AF65-F5344CB8AC3E}">
        <p14:creationId xmlns:p14="http://schemas.microsoft.com/office/powerpoint/2010/main" val="212516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[Lea esta información importante].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C306-A856-5C4C-A219-A0896D42C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833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3688"/>
            <a:ext cx="4800600" cy="2700337"/>
          </a:xfrm>
        </p:spPr>
      </p:sp>
      <p:sp>
        <p:nvSpPr>
          <p:cNvPr id="3" name="Notes Placeholder 2"/>
          <p:cNvSpPr>
            <a:spLocks noGrp="1"/>
          </p:cNvSpPr>
          <p:nvPr>
            <p:ph type="body" idx="1"/>
          </p:nvPr>
        </p:nvSpPr>
        <p:spPr>
          <a:xfrm>
            <a:off x="314960" y="3158172"/>
            <a:ext cx="6207759" cy="5600700"/>
          </a:xfrm>
          <a:prstGeom prst="rect">
            <a:avLst/>
          </a:prstGeom>
        </p:spPr>
        <p:txBody>
          <a:bodyPr/>
          <a:lstStyle/>
          <a:p>
            <a:pPr algn="l" rtl="0" fontAlgn="base"/>
            <a:r>
              <a:rPr lang="es-MX" sz="1050" b="0" i="0" u="none" strike="noStrike" dirty="0">
                <a:solidFill>
                  <a:srgbClr val="000000"/>
                </a:solidFill>
                <a:latin typeface="Arial" panose="020B0604020202020204" pitchFamily="34" charset="0"/>
              </a:rPr>
              <a:t>&lt;PÁGINA OPCIONAL— Puede eliminarse si no se necesita&gt;</a:t>
            </a:r>
          </a:p>
          <a:p>
            <a:pPr algn="l" rtl="0" fontAlgn="base"/>
            <a:r>
              <a:rPr lang="es-MX" sz="1050" b="0" i="0" dirty="0">
                <a:solidFill>
                  <a:srgbClr val="444444"/>
                </a:solidFill>
                <a:latin typeface="Arial" panose="020B0604020202020204" pitchFamily="34" charset="0"/>
              </a:rPr>
              <a:t>​</a:t>
            </a:r>
          </a:p>
          <a:p>
            <a:pPr algn="l" rtl="0" fontAlgn="base"/>
            <a:r>
              <a:rPr lang="es-MX" sz="1050" b="0" i="0" u="none" strike="noStrike" dirty="0">
                <a:solidFill>
                  <a:srgbClr val="000000"/>
                </a:solidFill>
                <a:latin typeface="Arial" panose="020B0604020202020204" pitchFamily="34" charset="0"/>
              </a:rPr>
              <a:t>Mi nombre es [NOMBRE] y soy [CARGO] en Nationwide. Nationwide es el depositario de registros para el plan de retiro patrocinado por tu empleador. </a:t>
            </a:r>
            <a:r>
              <a:rPr lang="es-MX" sz="1050" b="0" i="0" dirty="0">
                <a:solidFill>
                  <a:srgbClr val="444444"/>
                </a:solidFill>
                <a:latin typeface="Arial" panose="020B0604020202020204" pitchFamily="34" charset="0"/>
              </a:rPr>
              <a:t>​</a:t>
            </a:r>
          </a:p>
          <a:p>
            <a:pPr algn="l" rtl="0" fontAlgn="base"/>
            <a:r>
              <a:rPr lang="es-MX" sz="1050" b="0" i="0" dirty="0">
                <a:solidFill>
                  <a:srgbClr val="444444"/>
                </a:solidFill>
                <a:latin typeface="Arial" panose="020B0604020202020204" pitchFamily="34" charset="0"/>
              </a:rPr>
              <a:t>​</a:t>
            </a:r>
          </a:p>
          <a:p>
            <a:pPr algn="l" rtl="0" fontAlgn="base"/>
            <a:r>
              <a:rPr lang="es-MX" sz="1050" b="0" i="0" u="none" strike="noStrike" dirty="0">
                <a:solidFill>
                  <a:srgbClr val="000000"/>
                </a:solidFill>
                <a:latin typeface="Arial" panose="020B0604020202020204" pitchFamily="34" charset="0"/>
              </a:rPr>
              <a:t>Hemos crecido de una compañía mutua de seguros de automóviles pequeña a una de las compañías de seguros y servicios financieros más grandes del mundo. Nuestra misión nunca fue más clara: proteger a personas, negocios y sus futuros con cuidado extraordinario. Y por ese motivo estamos aquí hoy.</a:t>
            </a:r>
            <a:r>
              <a:rPr lang="es-MX" sz="1050" b="0" i="0" dirty="0">
                <a:latin typeface="Arial" panose="020B0604020202020204" pitchFamily="34" charset="0"/>
              </a:rPr>
              <a:t> ​</a:t>
            </a:r>
          </a:p>
        </p:txBody>
      </p:sp>
    </p:spTree>
    <p:extLst>
      <p:ext uri="{BB962C8B-B14F-4D97-AF65-F5344CB8AC3E}">
        <p14:creationId xmlns:p14="http://schemas.microsoft.com/office/powerpoint/2010/main" val="231901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0513"/>
            <a:ext cx="4800600" cy="2700337"/>
          </a:xfrm>
        </p:spPr>
      </p:sp>
      <p:sp>
        <p:nvSpPr>
          <p:cNvPr id="3" name="Notes Placeholder 2"/>
          <p:cNvSpPr>
            <a:spLocks noGrp="1"/>
          </p:cNvSpPr>
          <p:nvPr>
            <p:ph type="body" idx="1"/>
          </p:nvPr>
        </p:nvSpPr>
        <p:spPr>
          <a:xfrm>
            <a:off x="294640" y="3152103"/>
            <a:ext cx="6197600" cy="5652833"/>
          </a:xfrm>
        </p:spPr>
        <p:txBody>
          <a:bodyPr/>
          <a:lstStyle/>
          <a:p>
            <a:pPr algn="l" rtl="0" fontAlgn="base"/>
            <a:r>
              <a:rPr lang="es-MX" sz="1050" b="0" i="0" u="none" strike="noStrike" dirty="0">
                <a:solidFill>
                  <a:srgbClr val="000000"/>
                </a:solidFill>
                <a:latin typeface="Arial" panose="020B0604020202020204" pitchFamily="34" charset="0"/>
              </a:rPr>
              <a:t>&lt;PÁGINA OPCIONAL— Puede eliminarse si no se necesita&gt;</a:t>
            </a:r>
          </a:p>
          <a:p>
            <a:pPr algn="l" rtl="0" fontAlgn="base"/>
            <a:r>
              <a:rPr lang="es-MX" sz="1050" b="0" i="0" dirty="0">
                <a:solidFill>
                  <a:srgbClr val="444444"/>
                </a:solidFill>
                <a:latin typeface="Arial" panose="020B0604020202020204" pitchFamily="34" charset="0"/>
              </a:rPr>
              <a:t>​</a:t>
            </a:r>
          </a:p>
          <a:p>
            <a:pPr algn="l" rtl="0" fontAlgn="base"/>
            <a:r>
              <a:rPr lang="es-MX" sz="1050" b="0" i="0" u="none" strike="noStrike" dirty="0">
                <a:solidFill>
                  <a:srgbClr val="000000"/>
                </a:solidFill>
                <a:latin typeface="Arial" panose="020B0604020202020204" pitchFamily="34" charset="0"/>
              </a:rPr>
              <a:t>Mi nombre es [NOMBRE] y soy [CARGO] en [COMPAÑÍA&gt;. </a:t>
            </a:r>
            <a:r>
              <a:rPr lang="es-MX" sz="1050" b="0" i="0" dirty="0">
                <a:solidFill>
                  <a:srgbClr val="444444"/>
                </a:solidFill>
                <a:latin typeface="Arial" panose="020B0604020202020204" pitchFamily="34" charset="0"/>
              </a:rPr>
              <a:t>​</a:t>
            </a:r>
          </a:p>
          <a:p>
            <a:pPr algn="l" rtl="0" fontAlgn="base"/>
            <a:r>
              <a:rPr lang="es-MX" sz="1050" b="0" i="0" dirty="0">
                <a:solidFill>
                  <a:srgbClr val="444444"/>
                </a:solidFill>
                <a:latin typeface="Arial" panose="020B0604020202020204" pitchFamily="34" charset="0"/>
              </a:rPr>
              <a:t>​</a:t>
            </a:r>
          </a:p>
          <a:p>
            <a:pPr algn="l" rtl="0" fontAlgn="base"/>
            <a:r>
              <a:rPr lang="es-MX" sz="1050" b="0" i="0" u="none" strike="noStrike" dirty="0">
                <a:solidFill>
                  <a:srgbClr val="000000"/>
                </a:solidFill>
                <a:latin typeface="Arial" panose="020B0604020202020204" pitchFamily="34" charset="0"/>
              </a:rPr>
              <a:t>&lt; Presentarse&gt;</a:t>
            </a:r>
            <a:r>
              <a:rPr lang="es-MX" sz="1050" b="0" i="0" dirty="0">
                <a:latin typeface="Arial" panose="020B0604020202020204" pitchFamily="34" charset="0"/>
              </a:rPr>
              <a:t> ​</a:t>
            </a:r>
          </a:p>
        </p:txBody>
      </p:sp>
    </p:spTree>
    <p:extLst>
      <p:ext uri="{BB962C8B-B14F-4D97-AF65-F5344CB8AC3E}">
        <p14:creationId xmlns:p14="http://schemas.microsoft.com/office/powerpoint/2010/main" val="328996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100"/>
              <a:t>Hoy aprenderán:  (Leer la viñetas de la diapositiva)</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sz="1100" baseline="0"/>
              <a:t>Antes de profundizar en los detalles, quiero decir que la planificación del Seguro Social puede ser complicada. No estás solo si te sientes de esa manera.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Si este seminario virtual te parece demasiado básico, o si decides que estás listo o lista para más explicaciones y estrategias detalladas, también ofrecemos otro seminario virtual llamado “Social Security: The Choice of a Lifetime” (Seguro Social: La elección de una vida).  Hablaremos más acerca de eso al final de esta presentación.</a:t>
            </a:r>
          </a:p>
          <a:p>
            <a:endParaRPr lang="en-US" sz="1100" dirty="0"/>
          </a:p>
        </p:txBody>
      </p:sp>
      <p:sp>
        <p:nvSpPr>
          <p:cNvPr id="4" name="Slide Number Placeholder 3"/>
          <p:cNvSpPr>
            <a:spLocks noGrp="1"/>
          </p:cNvSpPr>
          <p:nvPr>
            <p:ph type="sldNum" sz="quarter" idx="5"/>
          </p:nvPr>
        </p:nvSpPr>
        <p:spPr/>
        <p:txBody>
          <a:bodyPr/>
          <a:lstStyle/>
          <a:p>
            <a:fld id="{C4017EC0-A253-4597-A6B1-1C01674A0538}" type="slidenum">
              <a:rPr lang="en-US" smtClean="0"/>
              <a:t>6</a:t>
            </a:fld>
            <a:endParaRPr lang="en-US"/>
          </a:p>
        </p:txBody>
      </p:sp>
    </p:spTree>
    <p:extLst>
      <p:ext uri="{BB962C8B-B14F-4D97-AF65-F5344CB8AC3E}">
        <p14:creationId xmlns:p14="http://schemas.microsoft.com/office/powerpoint/2010/main" val="3013378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Así que, ¿qué es exactamente el Seguro Social?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Dicho en forma simple, los beneficios del Seguro Social reemplazan una parte de tus ingresos cuando te retiras, tienes una discapacidad que califica y dejas familiares sobrevivientes.</a:t>
            </a:r>
            <a:r>
              <a:rPr lang="es-MX" i="0" dirty="0">
                <a:solidFill>
                  <a:srgbClr val="202124"/>
                </a:solidFill>
                <a:latin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s-MX" dirty="0"/>
              <a:t>La presentación de hoy se enfocará específicamente en la parte del retiro de esos beneficios y en conceptos clave para ayudarte a entender dónde y cómo el Seguro Social entra en tu planificación del retiro.  </a:t>
            </a:r>
          </a:p>
          <a:p>
            <a:endParaRPr lang="en-US" dirty="0"/>
          </a:p>
          <a:p>
            <a:r>
              <a:rPr lang="es-MX" dirty="0"/>
              <a:t>Ten en cuenta que no todas las personas que tienen un ingreso reciben un beneficio de retiro del Seguro Social, así que asegúrate de examinar quién califica para el beneficio con más detalle.</a:t>
            </a:r>
          </a:p>
          <a:p>
            <a:endParaRPr lang="en-US" dirty="0"/>
          </a:p>
          <a:p>
            <a:endParaRPr lang="en-US" dirty="0"/>
          </a:p>
        </p:txBody>
      </p:sp>
      <p:sp>
        <p:nvSpPr>
          <p:cNvPr id="4" name="Slide Number Placeholder 3"/>
          <p:cNvSpPr>
            <a:spLocks noGrp="1"/>
          </p:cNvSpPr>
          <p:nvPr>
            <p:ph type="sldNum" sz="quarter" idx="5"/>
          </p:nvPr>
        </p:nvSpPr>
        <p:spPr/>
        <p:txBody>
          <a:bodyPr/>
          <a:lstStyle/>
          <a:p>
            <a:fld id="{C4017EC0-A253-4597-A6B1-1C01674A0538}" type="slidenum">
              <a:rPr lang="en-US" smtClean="0"/>
              <a:t>7</a:t>
            </a:fld>
            <a:endParaRPr lang="en-US"/>
          </a:p>
        </p:txBody>
      </p:sp>
    </p:spTree>
    <p:extLst>
      <p:ext uri="{BB962C8B-B14F-4D97-AF65-F5344CB8AC3E}">
        <p14:creationId xmlns:p14="http://schemas.microsoft.com/office/powerpoint/2010/main" val="2670554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En resumen, el Seguro Social funciona de esta manera:</a:t>
            </a:r>
          </a:p>
          <a:p>
            <a:pPr marL="171450" indent="-171450">
              <a:buFont typeface="Arial" panose="020B0604020202020204" pitchFamily="34" charset="0"/>
              <a:buChar char="•"/>
            </a:pPr>
            <a:r>
              <a:rPr lang="es-MX" dirty="0"/>
              <a:t>Mientras trabajan, tú y otros trabajadores pagan impuestos del Seguro Social.  Tus impuestos del Seguro Social se basan en tus ingresos, hasta cierta cantidad.</a:t>
            </a:r>
          </a:p>
          <a:p>
            <a:pPr marL="171450" indent="-171450">
              <a:buFont typeface="Arial" panose="020B0604020202020204" pitchFamily="34" charset="0"/>
              <a:buChar char="•"/>
            </a:pPr>
            <a:r>
              <a:rPr lang="es-MX" dirty="0"/>
              <a:t>Aproximadamente 85 centavos de cada dólar  de impuestos del Seguro Social que pagas van a un fondo de inversión que paga mensualmente beneficios a personas en retiro </a:t>
            </a:r>
            <a:r>
              <a:rPr lang="es-MX" b="1" dirty="0"/>
              <a:t>actual</a:t>
            </a:r>
            <a:r>
              <a:rPr lang="es-MX" dirty="0"/>
              <a:t> y sus familias, y a cónyuges y niños sobrevivientes de trabajadores que ya fallecieron. Aproximadamente 15 centavos van a un fondo de inversión que paga beneficios a personas con discapacidades y sus familias. Menos del 1% es estos fondos de inversión es para el pago de los costos de administrar los programas.  </a:t>
            </a:r>
          </a:p>
          <a:p>
            <a:pPr marL="0" indent="0">
              <a:buFont typeface="Arial" panose="020B0604020202020204" pitchFamily="34" charset="0"/>
              <a:buNone/>
            </a:pPr>
            <a:endParaRPr lang="en-US" dirty="0"/>
          </a:p>
          <a:p>
            <a:pPr marL="0" indent="0">
              <a:buFont typeface="Arial" panose="020B0604020202020204" pitchFamily="34" charset="0"/>
              <a:buNone/>
            </a:pPr>
            <a:r>
              <a:rPr lang="es-MX" dirty="0"/>
              <a:t>Como puedes ver, igual que los impuestos que pagas hoy son para el pago de los beneficios de personas retiradas actuales,  cuando te retires, dependerás de impuestos que otros trabajadores estén pagando.  </a:t>
            </a:r>
          </a:p>
        </p:txBody>
      </p:sp>
      <p:sp>
        <p:nvSpPr>
          <p:cNvPr id="4" name="Slide Number Placeholder 3"/>
          <p:cNvSpPr>
            <a:spLocks noGrp="1"/>
          </p:cNvSpPr>
          <p:nvPr>
            <p:ph type="sldNum" sz="quarter" idx="5"/>
          </p:nvPr>
        </p:nvSpPr>
        <p:spPr/>
        <p:txBody>
          <a:bodyPr/>
          <a:lstStyle/>
          <a:p>
            <a:fld id="{C4017EC0-A253-4597-A6B1-1C01674A0538}" type="slidenum">
              <a:rPr lang="en-US" smtClean="0"/>
              <a:t>8</a:t>
            </a:fld>
            <a:endParaRPr lang="en-US"/>
          </a:p>
        </p:txBody>
      </p:sp>
    </p:spTree>
    <p:extLst>
      <p:ext uri="{BB962C8B-B14F-4D97-AF65-F5344CB8AC3E}">
        <p14:creationId xmlns:p14="http://schemas.microsoft.com/office/powerpoint/2010/main" val="2897946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Como dije, la clave es que este reemplace una parte de tus ingresos, lo cual significa que debes haber trabajado durante un cierto periodo de tiempo antes de que califiques para beneficios del Seguro Social.  Para ser elegible para recibir beneficios del Seguro Social, debes obtener “créditos” durante tu vida laboral.</a:t>
            </a:r>
          </a:p>
          <a:p>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s-MX" sz="1200" dirty="0">
                <a:latin typeface="Arial" panose="020B0604020202020204" pitchFamily="34" charset="0"/>
                <a:ea typeface="Calibri" panose="020F0502020204030204" pitchFamily="34" charset="0"/>
                <a:cs typeface="Arial" panose="020B0604020202020204" pitchFamily="34" charset="0"/>
              </a:rPr>
              <a:t>Para &lt;2023&gt;: </a:t>
            </a:r>
          </a:p>
          <a:p>
            <a:pPr marL="171450" marR="0" lvl="0" indent="-171450">
              <a:spcBef>
                <a:spcPts val="0"/>
              </a:spcBef>
              <a:spcAft>
                <a:spcPts val="0"/>
              </a:spcAft>
              <a:buFont typeface="Arial" panose="020B0604020202020204" pitchFamily="34" charset="0"/>
              <a:buChar cha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Necesitas 40 créditos para calificar para beneficios</a:t>
            </a:r>
          </a:p>
          <a:p>
            <a:pPr marL="171450" marR="0" lvl="0" indent="-171450">
              <a:spcBef>
                <a:spcPts val="0"/>
              </a:spcBef>
              <a:spcAft>
                <a:spcPts val="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Obtienes 1 crédito por cada &lt;$1,640&gt; que ganas que está sujeto a impuestos del Seguro Social o a la Ley de contribuciones del seguro federal (Federal </a:t>
            </a:r>
            <a:r>
              <a:rPr lang="es-MX" sz="1200" dirty="0" err="1">
                <a:latin typeface="Arial" panose="020B0604020202020204" pitchFamily="34" charset="0"/>
                <a:ea typeface="Calibri" panose="020F0502020204030204" pitchFamily="34" charset="0"/>
                <a:cs typeface="Arial" panose="020B0604020202020204" pitchFamily="34" charset="0"/>
              </a:rPr>
              <a:t>Insurance</a:t>
            </a:r>
            <a:r>
              <a:rPr lang="es-MX" sz="1200" dirty="0">
                <a:latin typeface="Arial" panose="020B0604020202020204" pitchFamily="34" charset="0"/>
                <a:ea typeface="Calibri" panose="020F0502020204030204" pitchFamily="34" charset="0"/>
                <a:cs typeface="Arial" panose="020B0604020202020204" pitchFamily="34" charset="0"/>
              </a:rPr>
              <a:t> </a:t>
            </a:r>
            <a:r>
              <a:rPr lang="es-MX" sz="1200" dirty="0" err="1">
                <a:latin typeface="Arial" panose="020B0604020202020204" pitchFamily="34" charset="0"/>
                <a:ea typeface="Calibri" panose="020F0502020204030204" pitchFamily="34" charset="0"/>
                <a:cs typeface="Arial" panose="020B0604020202020204" pitchFamily="34" charset="0"/>
              </a:rPr>
              <a:t>Contributions</a:t>
            </a:r>
            <a:r>
              <a:rPr lang="es-MX" sz="1200" dirty="0">
                <a:latin typeface="Arial" panose="020B0604020202020204" pitchFamily="34" charset="0"/>
                <a:ea typeface="Calibri" panose="020F0502020204030204" pitchFamily="34" charset="0"/>
                <a:cs typeface="Arial" panose="020B0604020202020204" pitchFamily="34" charset="0"/>
              </a:rPr>
              <a:t> </a:t>
            </a:r>
            <a:r>
              <a:rPr lang="es-MX" sz="1200" dirty="0" err="1">
                <a:latin typeface="Arial" panose="020B0604020202020204" pitchFamily="34" charset="0"/>
                <a:ea typeface="Calibri" panose="020F0502020204030204" pitchFamily="34" charset="0"/>
                <a:cs typeface="Arial" panose="020B0604020202020204" pitchFamily="34" charset="0"/>
              </a:rPr>
              <a:t>Act</a:t>
            </a:r>
            <a:r>
              <a:rPr lang="es-MX" sz="1200" dirty="0">
                <a:latin typeface="Arial" panose="020B0604020202020204" pitchFamily="34" charset="0"/>
                <a:ea typeface="Calibri" panose="020F0502020204030204" pitchFamily="34" charset="0"/>
                <a:cs typeface="Arial" panose="020B0604020202020204" pitchFamily="34" charset="0"/>
              </a:rPr>
              <a:t>, FICA)</a:t>
            </a:r>
          </a:p>
          <a:p>
            <a:pPr marL="171450" marR="0" lvl="0" indent="-171450">
              <a:spcBef>
                <a:spcPts val="0"/>
              </a:spcBef>
              <a:spcAft>
                <a:spcPts val="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Puedes obtener solo 4 créditos en cualquier año, y puedes obtener los 4 créditos si ganas &lt;$6,560&gt; por año</a:t>
            </a:r>
          </a:p>
          <a:p>
            <a:pPr marL="171450" marR="0" lvl="0" indent="-171450">
              <a:spcBef>
                <a:spcPts val="0"/>
              </a:spcBef>
              <a:spcAft>
                <a:spcPts val="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Necesitas 10 años de historial de empleo para calificar</a:t>
            </a:r>
          </a:p>
          <a:p>
            <a:pPr marL="171450" marR="0" lvl="0" indent="-171450">
              <a:spcBef>
                <a:spcPts val="0"/>
              </a:spcBef>
              <a:spcAft>
                <a:spcPts val="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Solo un par de cosas para tener en cuenta acerca de estos 40 créditos:</a:t>
            </a:r>
          </a:p>
          <a:p>
            <a:pPr marL="573088" marR="0" indent="-220663">
              <a:spcBef>
                <a:spcPts val="0"/>
              </a:spcBef>
              <a:spcAft>
                <a:spcPts val="0"/>
              </a:spcAft>
              <a:buFont typeface="Courier New" panose="02070309020205020404" pitchFamily="49" charset="0"/>
              <a:buChar char="o"/>
            </a:pPr>
            <a:r>
              <a:rPr lang="es-MX" sz="1200" dirty="0">
                <a:latin typeface="Arial" panose="020B0604020202020204" pitchFamily="34" charset="0"/>
                <a:ea typeface="Calibri" panose="020F0502020204030204" pitchFamily="34" charset="0"/>
                <a:cs typeface="Arial" panose="020B0604020202020204" pitchFamily="34" charset="0"/>
              </a:rPr>
              <a:t>No puedes “calificar parcialmente” con menos de 40 créditos; si llegas a 39 créditos, es recomendable que intentes continuar trabajando hasta que obtengas 40 créditos</a:t>
            </a:r>
          </a:p>
          <a:p>
            <a:pPr marL="573088" marR="0" indent="-220663">
              <a:spcBef>
                <a:spcPts val="0"/>
              </a:spcBef>
              <a:spcAft>
                <a:spcPts val="0"/>
              </a:spcAft>
              <a:buFont typeface="Courier New" panose="02070309020205020404" pitchFamily="49" charset="0"/>
              <a:buChar char="o"/>
            </a:pPr>
            <a:r>
              <a:rPr lang="es-MX" sz="1200" dirty="0">
                <a:latin typeface="Arial" panose="020B0604020202020204" pitchFamily="34" charset="0"/>
                <a:ea typeface="Calibri" panose="020F0502020204030204" pitchFamily="34" charset="0"/>
                <a:cs typeface="Arial" panose="020B0604020202020204" pitchFamily="34" charset="0"/>
              </a:rPr>
              <a:t>Los créditos adicionales obtenidos no te hacen calificar para un beneficio mayor</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s-MX" sz="1200" dirty="0">
                <a:latin typeface="Arial" panose="020B0604020202020204" pitchFamily="34" charset="0"/>
                <a:ea typeface="Calibri" panose="020F0502020204030204" pitchFamily="34" charset="0"/>
                <a:cs typeface="Arial" panose="020B0604020202020204" pitchFamily="34" charset="0"/>
              </a:rPr>
              <a:t>Fuente:</a:t>
            </a:r>
          </a:p>
          <a:p>
            <a:pPr marL="0" marR="0">
              <a:spcBef>
                <a:spcPts val="0"/>
              </a:spcBef>
              <a:spcAft>
                <a:spcPts val="0"/>
              </a:spcAft>
            </a:pPr>
            <a:r>
              <a:rPr lang="es-MX" sz="1800" dirty="0">
                <a:latin typeface="Segoe UI" panose="020B0502040204020203" pitchFamily="34" charset="0"/>
              </a:rPr>
              <a:t>"COLA </a:t>
            </a:r>
            <a:r>
              <a:rPr lang="es-MX" sz="1800" dirty="0" err="1">
                <a:latin typeface="Segoe UI" panose="020B0502040204020203" pitchFamily="34" charset="0"/>
              </a:rPr>
              <a:t>Fact</a:t>
            </a:r>
            <a:r>
              <a:rPr lang="es-MX" sz="1800" dirty="0">
                <a:latin typeface="Segoe UI" panose="020B0502040204020203" pitchFamily="34" charset="0"/>
              </a:rPr>
              <a:t> </a:t>
            </a:r>
            <a:r>
              <a:rPr lang="es-MX" sz="1800" dirty="0" err="1">
                <a:latin typeface="Segoe UI" panose="020B0502040204020203" pitchFamily="34" charset="0"/>
              </a:rPr>
              <a:t>Sheet</a:t>
            </a:r>
            <a:r>
              <a:rPr lang="es-MX" sz="1800" dirty="0">
                <a:latin typeface="Segoe UI" panose="020B0502040204020203" pitchFamily="34" charset="0"/>
              </a:rPr>
              <a:t>,“ Social Security </a:t>
            </a:r>
            <a:r>
              <a:rPr lang="es-MX" sz="1800" dirty="0" err="1">
                <a:latin typeface="Segoe UI" panose="020B0502040204020203" pitchFamily="34" charset="0"/>
              </a:rPr>
              <a:t>Administration</a:t>
            </a:r>
            <a:r>
              <a:rPr lang="es-MX" sz="1800" dirty="0">
                <a:latin typeface="Segoe UI" panose="020B0502040204020203" pitchFamily="34" charset="0"/>
              </a:rPr>
              <a:t>, ssa.gov/</a:t>
            </a:r>
            <a:r>
              <a:rPr lang="es-MX" sz="1800" dirty="0" err="1">
                <a:latin typeface="Segoe UI" panose="020B0502040204020203" pitchFamily="34" charset="0"/>
              </a:rPr>
              <a:t>news</a:t>
            </a:r>
            <a:r>
              <a:rPr lang="es-MX" sz="1800" dirty="0">
                <a:latin typeface="Segoe UI" panose="020B0502040204020203" pitchFamily="34" charset="0"/>
              </a:rPr>
              <a:t>/</a:t>
            </a:r>
            <a:r>
              <a:rPr lang="es-MX" sz="1800" dirty="0" err="1">
                <a:latin typeface="Segoe UI" panose="020B0502040204020203" pitchFamily="34" charset="0"/>
              </a:rPr>
              <a:t>press</a:t>
            </a:r>
            <a:r>
              <a:rPr lang="es-MX" sz="1800" dirty="0">
                <a:latin typeface="Segoe UI" panose="020B0502040204020203" pitchFamily="34" charset="0"/>
              </a:rPr>
              <a:t>/</a:t>
            </a:r>
            <a:r>
              <a:rPr lang="es-MX" sz="1800" dirty="0" err="1">
                <a:latin typeface="Segoe UI" panose="020B0502040204020203" pitchFamily="34" charset="0"/>
              </a:rPr>
              <a:t>factsheets</a:t>
            </a:r>
            <a:r>
              <a:rPr lang="es-MX" sz="1800" dirty="0">
                <a:latin typeface="Segoe UI" panose="020B0502040204020203" pitchFamily="34" charset="0"/>
              </a:rPr>
              <a:t>/colafacts2023.pdf (consultado el 6 de marzo de 2023).</a:t>
            </a:r>
          </a:p>
        </p:txBody>
      </p:sp>
      <p:sp>
        <p:nvSpPr>
          <p:cNvPr id="4" name="Slide Number Placeholder 3"/>
          <p:cNvSpPr>
            <a:spLocks noGrp="1"/>
          </p:cNvSpPr>
          <p:nvPr>
            <p:ph type="sldNum" sz="quarter" idx="5"/>
          </p:nvPr>
        </p:nvSpPr>
        <p:spPr/>
        <p:txBody>
          <a:bodyPr/>
          <a:lstStyle/>
          <a:p>
            <a:fld id="{C4017EC0-A253-4597-A6B1-1C01674A0538}" type="slidenum">
              <a:rPr lang="en-US" smtClean="0"/>
              <a:t>9</a:t>
            </a:fld>
            <a:endParaRPr lang="en-US"/>
          </a:p>
        </p:txBody>
      </p:sp>
    </p:spTree>
    <p:extLst>
      <p:ext uri="{BB962C8B-B14F-4D97-AF65-F5344CB8AC3E}">
        <p14:creationId xmlns:p14="http://schemas.microsoft.com/office/powerpoint/2010/main" val="3066891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00D255-C604-3522-8F09-5F7301821F93}"/>
              </a:ext>
            </a:extLst>
          </p:cNvPr>
          <p:cNvSpPr/>
          <p:nvPr userDrawn="1"/>
        </p:nvSpPr>
        <p:spPr>
          <a:xfrm>
            <a:off x="0" y="0"/>
            <a:ext cx="12192000" cy="68580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Nationwide is on your side">
            <a:extLst>
              <a:ext uri="{FF2B5EF4-FFF2-40B4-BE49-F238E27FC236}">
                <a16:creationId xmlns:a16="http://schemas.microsoft.com/office/drawing/2014/main" id="{B4D6428B-7DC7-9E48-B805-6630544F2A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7125" y="5217381"/>
            <a:ext cx="1188720" cy="1328569"/>
          </a:xfrm>
          <a:prstGeom prst="rect">
            <a:avLst/>
          </a:prstGeom>
        </p:spPr>
      </p:pic>
      <p:sp>
        <p:nvSpPr>
          <p:cNvPr id="2" name="Title 1">
            <a:extLst>
              <a:ext uri="{FF2B5EF4-FFF2-40B4-BE49-F238E27FC236}">
                <a16:creationId xmlns:a16="http://schemas.microsoft.com/office/drawing/2014/main" id="{9906227A-07A7-4141-BC11-38E8B2B1A0AB}"/>
              </a:ext>
            </a:extLst>
          </p:cNvPr>
          <p:cNvSpPr>
            <a:spLocks noGrp="1"/>
          </p:cNvSpPr>
          <p:nvPr>
            <p:ph type="ctrTitle"/>
          </p:nvPr>
        </p:nvSpPr>
        <p:spPr>
          <a:xfrm>
            <a:off x="607125" y="735841"/>
            <a:ext cx="5700685" cy="2888091"/>
          </a:xfrm>
        </p:spPr>
        <p:txBody>
          <a:bodyPr lIns="0" rIns="0" anchor="b">
            <a:normAutofit/>
          </a:bodyPr>
          <a:lstStyle>
            <a:lvl1pPr algn="l">
              <a:defRPr sz="6000" b="1">
                <a:solidFill>
                  <a:schemeClr val="bg1"/>
                </a:solidFill>
                <a:latin typeface="Georgia" panose="02040502050405020303" pitchFamily="18" charset="0"/>
              </a:defRPr>
            </a:lvl1pPr>
          </a:lstStyle>
          <a:p>
            <a:r>
              <a:rPr lang="en-US"/>
              <a:t>Click to edit Master title style</a:t>
            </a:r>
          </a:p>
        </p:txBody>
      </p:sp>
      <p:sp>
        <p:nvSpPr>
          <p:cNvPr id="4" name="Content Placeholder 2">
            <a:extLst>
              <a:ext uri="{FF2B5EF4-FFF2-40B4-BE49-F238E27FC236}">
                <a16:creationId xmlns:a16="http://schemas.microsoft.com/office/drawing/2014/main" id="{B5C11DAB-F3F2-EFA3-319F-9A0B0C431A69}"/>
              </a:ext>
            </a:extLst>
          </p:cNvPr>
          <p:cNvSpPr>
            <a:spLocks noGrp="1"/>
          </p:cNvSpPr>
          <p:nvPr>
            <p:ph idx="1"/>
          </p:nvPr>
        </p:nvSpPr>
        <p:spPr>
          <a:xfrm>
            <a:off x="6520491" y="0"/>
            <a:ext cx="5671509" cy="6857998"/>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D2E97F58-B762-FB20-8002-3BEF9460FA5C}"/>
              </a:ext>
            </a:extLst>
          </p:cNvPr>
          <p:cNvSpPr>
            <a:spLocks noGrp="1"/>
          </p:cNvSpPr>
          <p:nvPr>
            <p:ph type="body" sz="quarter" idx="10"/>
          </p:nvPr>
        </p:nvSpPr>
        <p:spPr>
          <a:xfrm>
            <a:off x="606453" y="3914822"/>
            <a:ext cx="5700685" cy="1006475"/>
          </a:xfrm>
        </p:spPr>
        <p:txBody>
          <a:bodyPr/>
          <a:lstStyle>
            <a:lvl1pPr marL="0" indent="0">
              <a:buNone/>
              <a:defRPr>
                <a:solidFill>
                  <a:srgbClr val="6ECFB2"/>
                </a:solidFill>
                <a:latin typeface="Arial" panose="020B0604020202020204" pitchFamily="34" charset="0"/>
                <a:cs typeface="Arial" panose="020B0604020202020204" pitchFamily="34" charset="0"/>
              </a:defRPr>
            </a:lvl1pPr>
            <a:lvl2pPr marL="457200" indent="0">
              <a:buNone/>
              <a:defRPr>
                <a:solidFill>
                  <a:srgbClr val="6ECFB2"/>
                </a:solidFill>
                <a:latin typeface="Arial" panose="020B0604020202020204" pitchFamily="34" charset="0"/>
                <a:cs typeface="Arial" panose="020B0604020202020204" pitchFamily="34" charset="0"/>
              </a:defRPr>
            </a:lvl2pPr>
            <a:lvl3pPr marL="914400" indent="0">
              <a:buNone/>
              <a:defRPr>
                <a:solidFill>
                  <a:srgbClr val="6ECFB2"/>
                </a:solidFill>
                <a:latin typeface="Arial" panose="020B0604020202020204" pitchFamily="34" charset="0"/>
                <a:cs typeface="Arial" panose="020B0604020202020204" pitchFamily="34" charset="0"/>
              </a:defRPr>
            </a:lvl3pPr>
            <a:lvl4pPr marL="1371600" indent="0">
              <a:buNone/>
              <a:defRPr>
                <a:solidFill>
                  <a:srgbClr val="6ECFB2"/>
                </a:solidFill>
                <a:latin typeface="Arial" panose="020B0604020202020204" pitchFamily="34" charset="0"/>
                <a:cs typeface="Arial" panose="020B0604020202020204" pitchFamily="34" charset="0"/>
              </a:defRPr>
            </a:lvl4pPr>
            <a:lvl5pPr marL="1828800" indent="0">
              <a:buNone/>
              <a:defRPr>
                <a:solidFill>
                  <a:srgbClr val="6ECFB2"/>
                </a:solidFill>
                <a:latin typeface="Arial" panose="020B0604020202020204" pitchFamily="34" charset="0"/>
                <a:cs typeface="Arial" panose="020B0604020202020204" pitchFamily="34" charset="0"/>
              </a:defRPr>
            </a:lvl5pPr>
          </a:lstStyle>
          <a:p>
            <a:pPr lvl="0"/>
            <a:r>
              <a:rPr lang="en-US"/>
              <a:t>Click to edit Master text style</a:t>
            </a:r>
          </a:p>
        </p:txBody>
      </p:sp>
      <p:sp>
        <p:nvSpPr>
          <p:cNvPr id="13" name="Right Triangle 12">
            <a:extLst>
              <a:ext uri="{FF2B5EF4-FFF2-40B4-BE49-F238E27FC236}">
                <a16:creationId xmlns:a16="http://schemas.microsoft.com/office/drawing/2014/main" id="{9F2A3C85-EDBA-FF9D-ECC8-687D1D91FF4D}"/>
              </a:ext>
            </a:extLst>
          </p:cNvPr>
          <p:cNvSpPr/>
          <p:nvPr userDrawn="1"/>
        </p:nvSpPr>
        <p:spPr>
          <a:xfrm rot="10800000">
            <a:off x="5424515" y="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562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7042476-7333-2AE4-7C45-0A72C3E46D65}"/>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E2E45118-42EF-7C61-01E4-6A7635EBE993}"/>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DE18238E-F912-89EF-10FD-4FC1D14A4AB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443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62CA0F5-0E5D-1B36-D5A9-E87C4230401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684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440091"/>
            <a:ext cx="9199178" cy="595493"/>
          </a:xfrm>
        </p:spPr>
        <p:txBody>
          <a:bodyPr lIns="0" rIns="0" anchor="t">
            <a:normAutofit/>
          </a:bodyPr>
          <a:lstStyle>
            <a:lvl1pPr algn="ct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338467"/>
            <a:ext cx="9199178" cy="4054554"/>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D31F07E-7231-2792-4E6E-75741207013A}"/>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364541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21098E-B7F4-2693-4E49-14CC04E47D6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555" r="26757" b="218"/>
          <a:stretch/>
        </p:blipFill>
        <p:spPr>
          <a:xfrm>
            <a:off x="2333767" y="235565"/>
            <a:ext cx="9620729" cy="6400799"/>
          </a:xfrm>
          <a:prstGeom prst="rect">
            <a:avLst/>
          </a:prstGeom>
        </p:spPr>
      </p:pic>
      <p:sp>
        <p:nvSpPr>
          <p:cNvPr id="5" name="Rectangle 4">
            <a:extLst>
              <a:ext uri="{FF2B5EF4-FFF2-40B4-BE49-F238E27FC236}">
                <a16:creationId xmlns:a16="http://schemas.microsoft.com/office/drawing/2014/main" id="{78A610DD-CEC2-A1F1-29E0-5C76FBE78414}"/>
              </a:ext>
            </a:extLst>
          </p:cNvPr>
          <p:cNvSpPr/>
          <p:nvPr userDrawn="1"/>
        </p:nvSpPr>
        <p:spPr>
          <a:xfrm>
            <a:off x="237112" y="235565"/>
            <a:ext cx="7252900" cy="6400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111" y="5569566"/>
            <a:ext cx="1066801" cy="1066801"/>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9F3C9562-5992-E87C-62D7-ACB7A0371E3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305253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015E41-910E-F740-8A98-7C302A8FF31B}"/>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582DB4C-FAA4-DF42-A321-5E67121886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8279" r="-7695"/>
          <a:stretch/>
        </p:blipFill>
        <p:spPr>
          <a:xfrm>
            <a:off x="237111" y="231569"/>
            <a:ext cx="7827389" cy="6404798"/>
          </a:xfrm>
          <a:prstGeom prst="rect">
            <a:avLst/>
          </a:prstGeom>
        </p:spPr>
      </p:pic>
      <p:sp>
        <p:nvSpPr>
          <p:cNvPr id="12" name="Right Triangle 11">
            <a:extLst>
              <a:ext uri="{FF2B5EF4-FFF2-40B4-BE49-F238E27FC236}">
                <a16:creationId xmlns:a16="http://schemas.microsoft.com/office/drawing/2014/main" id="{D17BD8A0-31BE-414F-B53E-FCBDD5C763D5}"/>
              </a:ext>
            </a:extLst>
          </p:cNvPr>
          <p:cNvSpPr/>
          <p:nvPr userDrawn="1"/>
        </p:nvSpPr>
        <p:spPr>
          <a:xfrm>
            <a:off x="237111" y="5569566"/>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a:normAutofit/>
          </a:bodyPr>
          <a:lstStyle>
            <a:lvl1pPr>
              <a:defRPr sz="36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anchor="ct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E49C813-6960-C4E3-9BF5-8DB5B6FEC777}"/>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159181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342158"/>
            <a:ext cx="9199178" cy="595493"/>
          </a:xfrm>
        </p:spPr>
        <p:txBody>
          <a:bodyPr lIns="0" rIns="0" anchor="t">
            <a:normAutofit/>
          </a:bodyPr>
          <a:lstStyle>
            <a:lvl1pPr algn="ct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159283"/>
            <a:ext cx="9199178" cy="4222467"/>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39512F4-B7BB-F816-E42E-E4B6A37FC76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301097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342158"/>
            <a:ext cx="9199178" cy="595493"/>
          </a:xfrm>
        </p:spPr>
        <p:txBody>
          <a:bodyPr lIns="0" rIns="0" anchor="t">
            <a:normAutofit/>
          </a:bodyPr>
          <a:lstStyle>
            <a:lvl1pPr algn="ctr">
              <a:defRPr sz="36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159283"/>
            <a:ext cx="9199178" cy="4698717"/>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ight Triangle 3">
            <a:extLst>
              <a:ext uri="{FF2B5EF4-FFF2-40B4-BE49-F238E27FC236}">
                <a16:creationId xmlns:a16="http://schemas.microsoft.com/office/drawing/2014/main" id="{268F726B-F586-DEEB-2133-56C93C6414B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8FE2F0D9-22BE-882B-449F-1D4025F8105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468284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09E06E1E-8AF1-0173-9578-FE398DC38682}"/>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C9ED086E-6F60-17EB-0C91-D1CB40C403C9}"/>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CC24BC98-A9A4-5229-FD6E-D2199EF7956F}"/>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45379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rIns="91440">
            <a:normAutofit/>
          </a:bodyPr>
          <a:lstStyle>
            <a:lvl1pPr>
              <a:defRPr sz="35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rIns="9144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E4654B06-448D-DFF1-DEE3-F7A01B7E6117}"/>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7DB16B4A-BE54-6E9F-C70D-2915A3512060}"/>
              </a:ext>
            </a:extLst>
          </p:cNvPr>
          <p:cNvSpPr>
            <a:spLocks noGrp="1"/>
          </p:cNvSpPr>
          <p:nvPr>
            <p:ph type="body" sz="quarter" idx="10" hasCustomPrompt="1"/>
          </p:nvPr>
        </p:nvSpPr>
        <p:spPr>
          <a:xfrm>
            <a:off x="838200" y="707010"/>
            <a:ext cx="4375150" cy="536575"/>
          </a:xfrm>
        </p:spPr>
        <p:txBody>
          <a:bodyPr lIns="0" rIns="9144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6E39DF03-9A6A-E03D-E63E-7764D1667A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847897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sclos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A685D2-81AB-7B4E-AC3E-902025F537EC}"/>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7B2F81E4-D8AC-1943-BF2F-D43656396F63}"/>
              </a:ext>
              <a:ext uri="{C183D7F6-B498-43B3-948B-1728B52AA6E4}">
                <adec:decorative xmlns:adec="http://schemas.microsoft.com/office/drawing/2017/decorative" val="1"/>
              </a:ext>
            </a:extLst>
          </p:cNvPr>
          <p:cNvSpPr/>
          <p:nvPr userDrawn="1"/>
        </p:nvSpPr>
        <p:spPr>
          <a:xfrm>
            <a:off x="237504" y="5559630"/>
            <a:ext cx="1069848"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F1ECCD-DA3E-4CC7-BFDF-4255EBDBEE44}"/>
              </a:ext>
            </a:extLst>
          </p:cNvPr>
          <p:cNvSpPr>
            <a:spLocks noGrp="1"/>
          </p:cNvSpPr>
          <p:nvPr>
            <p:ph type="title"/>
          </p:nvPr>
        </p:nvSpPr>
        <p:spPr>
          <a:xfrm>
            <a:off x="886553" y="225631"/>
            <a:ext cx="4259317" cy="6400800"/>
          </a:xfrm>
        </p:spPr>
        <p:txBody>
          <a:bodyPr lIns="0" tIns="0" rIns="0" bIns="0">
            <a:no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C84EC941-8C53-9045-8CB6-2EF27A114AE3}"/>
              </a:ext>
            </a:extLst>
          </p:cNvPr>
          <p:cNvSpPr>
            <a:spLocks noGrp="1"/>
          </p:cNvSpPr>
          <p:nvPr>
            <p:ph type="subTitle" idx="1"/>
          </p:nvPr>
        </p:nvSpPr>
        <p:spPr>
          <a:xfrm>
            <a:off x="5794917" y="225631"/>
            <a:ext cx="4572000" cy="6400434"/>
          </a:xfr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CFA64434-C582-3048-F57B-0851B4B32C3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70348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A8490A26-35EE-C6D4-F196-FB4E2C9EADB5}"/>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7F20BDE-12ED-0B6B-135B-C350F39F8B52}"/>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rgbClr val="141A4D"/>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8" name="Slide Number Placeholder 5">
            <a:extLst>
              <a:ext uri="{FF2B5EF4-FFF2-40B4-BE49-F238E27FC236}">
                <a16:creationId xmlns:a16="http://schemas.microsoft.com/office/drawing/2014/main" id="{1D6958A7-BCD1-EF92-2C31-43D98A0A88B7}"/>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37597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x" userDrawn="1">
  <p:cSld name="tx">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300429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584961"/>
            <a:ext cx="9199178" cy="610205"/>
          </a:xfrm>
        </p:spPr>
        <p:txBody>
          <a:bodyPr lIns="0" rIns="0" anchor="t">
            <a:normAutofit/>
          </a:bodyPr>
          <a:lstStyle>
            <a:lvl1pPr algn="ct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1" y="2468346"/>
            <a:ext cx="9199178" cy="3770787"/>
          </a:xfrm>
        </p:spPr>
        <p:txBody>
          <a:bodyPr lIns="0" rIns="0" anchor="t">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6EA2D5A-777F-2115-4784-8E9916F548E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44940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07054717-A3FD-5FB4-B6D2-15A961BE0E2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400555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245424"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9897"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838200" y="2730320"/>
            <a:ext cx="4947198" cy="367293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199" y="1055073"/>
            <a:ext cx="4947197" cy="1675247"/>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6E3EE0C8-E6AC-64DD-BC4B-F4771F2C80C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42866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larger dark blue bl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403273" y="225631"/>
            <a:ext cx="6530228"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500041A-1C51-2A7C-556A-12142F3F66BF}"/>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91393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289415" y="448805"/>
            <a:ext cx="506438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55EADB0-9663-BEF8-59E2-0A64C03B121F}"/>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24E5B5EF-F645-F2F9-899C-630001D44E0F}"/>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rgbClr val="141A4D"/>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A5552C47-DA3C-57A7-3AF4-A53D0528010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23499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337477" y="2614411"/>
            <a:ext cx="5016322" cy="378884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6337478" y="1243583"/>
            <a:ext cx="5016305" cy="1216281"/>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D55EADB0-9663-BEF8-59E2-0A64C03B121F}"/>
              </a:ext>
              <a:ext uri="{C183D7F6-B498-43B3-948B-1728B52AA6E4}">
                <adec:decorative xmlns:adec="http://schemas.microsoft.com/office/drawing/2017/decorative" val="1"/>
              </a:ext>
            </a:extLst>
          </p:cNvPr>
          <p:cNvCxnSpPr/>
          <p:nvPr userDrawn="1"/>
        </p:nvCxnSpPr>
        <p:spPr>
          <a:xfrm>
            <a:off x="6212373"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24E5B5EF-F645-F2F9-899C-630001D44E0F}"/>
              </a:ext>
            </a:extLst>
          </p:cNvPr>
          <p:cNvSpPr>
            <a:spLocks noGrp="1"/>
          </p:cNvSpPr>
          <p:nvPr>
            <p:ph type="body" sz="quarter" idx="10" hasCustomPrompt="1"/>
          </p:nvPr>
        </p:nvSpPr>
        <p:spPr>
          <a:xfrm>
            <a:off x="6337479"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911750D5-7A44-C804-B747-0ABEEB79B8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420442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337477" y="2614411"/>
            <a:ext cx="5016322" cy="378884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6337478" y="1243583"/>
            <a:ext cx="5016305" cy="1216281"/>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911750D5-7A44-C804-B747-0ABEEB79B8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08206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E16285-FB98-2E4A-9039-22F3ED904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EBD7C-ECB2-4540-98B1-CB88B8312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BCAC4-BA8B-E74E-87F7-3CACF3993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9E80F-6480-2647-801C-9936FFA30B81}" type="datetimeFigureOut">
              <a:rPr lang="en-US" smtClean="0"/>
              <a:t>3/23/2023</a:t>
            </a:fld>
            <a:endParaRPr lang="en-US" dirty="0"/>
          </a:p>
        </p:txBody>
      </p:sp>
      <p:sp>
        <p:nvSpPr>
          <p:cNvPr id="5" name="Footer Placeholder 4">
            <a:extLst>
              <a:ext uri="{FF2B5EF4-FFF2-40B4-BE49-F238E27FC236}">
                <a16:creationId xmlns:a16="http://schemas.microsoft.com/office/drawing/2014/main" id="{015D9F52-980C-DF4E-AB93-AF059B1B2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8A822CC-915D-884A-824D-70FDFA6FEC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CA78B-4E23-974D-8065-6A8C173E8A5F}" type="slidenum">
              <a:rPr lang="en-US" smtClean="0"/>
              <a:t>‹#›</a:t>
            </a:fld>
            <a:endParaRPr lang="en-US" dirty="0"/>
          </a:p>
        </p:txBody>
      </p:sp>
      <p:sp>
        <p:nvSpPr>
          <p:cNvPr id="7" name="Slide Number Placeholder 5">
            <a:extLst>
              <a:ext uri="{FF2B5EF4-FFF2-40B4-BE49-F238E27FC236}">
                <a16:creationId xmlns:a16="http://schemas.microsoft.com/office/drawing/2014/main" id="{3FA8C180-B480-E943-73FF-2389A8FD8663}"/>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113636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2" r:id="rId4"/>
    <p:sldLayoutId id="2147483676" r:id="rId5"/>
    <p:sldLayoutId id="2147483678" r:id="rId6"/>
    <p:sldLayoutId id="2147483679" r:id="rId7"/>
    <p:sldLayoutId id="2147483680" r:id="rId8"/>
    <p:sldLayoutId id="2147483681" r:id="rId9"/>
    <p:sldLayoutId id="2147483683" r:id="rId10"/>
    <p:sldLayoutId id="2147483684" r:id="rId11"/>
    <p:sldLayoutId id="2147483685" r:id="rId12"/>
    <p:sldLayoutId id="2147483686" r:id="rId13"/>
    <p:sldLayoutId id="2147483688"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sa.gov/oact/cola/colaseries.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8.png"/><Relationship Id="rId7" Type="http://schemas.openxmlformats.org/officeDocument/2006/relationships/image" Target="../media/image21.sv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hyperlink" Target="http://nrsforu.com/" TargetMode="External"/><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hyperlink" Target="http://nationwide.com/myretirement" TargetMode="External"/><Relationship Id="rId7" Type="http://schemas.openxmlformats.org/officeDocument/2006/relationships/image" Target="../media/image21.sv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8.png"/><Relationship Id="rId7" Type="http://schemas.openxmlformats.org/officeDocument/2006/relationships/image" Target="../media/image21.sv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hyperlink" Target="http://nationwide.com/realtirement" TargetMode="Externa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1156F6-9175-AB2D-460B-FD8AB4912090}"/>
              </a:ext>
            </a:extLst>
          </p:cNvPr>
          <p:cNvSpPr>
            <a:spLocks noGrp="1"/>
          </p:cNvSpPr>
          <p:nvPr>
            <p:ph type="title" idx="4294967295"/>
          </p:nvPr>
        </p:nvSpPr>
        <p:spPr>
          <a:xfrm>
            <a:off x="838200" y="214385"/>
            <a:ext cx="10515600" cy="1325563"/>
          </a:xfrm>
        </p:spPr>
        <p:txBody>
          <a:bodyPr/>
          <a:lstStyle/>
          <a:p>
            <a:pPr algn="ctr"/>
            <a:r>
              <a:rPr lang="es-MX" b="1">
                <a:solidFill>
                  <a:srgbClr val="FF0000"/>
                </a:solidFill>
                <a:latin typeface="Arial" panose="020B0604020202020204" pitchFamily="34" charset="0"/>
                <a:cs typeface="Arial" panose="020B0604020202020204" pitchFamily="34" charset="0"/>
              </a:rPr>
              <a:t>Instrucciones </a:t>
            </a:r>
            <a:r>
              <a:rPr lang="es-MX" b="1" baseline="0">
                <a:solidFill>
                  <a:srgbClr val="FF0000"/>
                </a:solidFill>
                <a:latin typeface="Arial" panose="020B0604020202020204" pitchFamily="34" charset="0"/>
                <a:cs typeface="Arial" panose="020B0604020202020204" pitchFamily="34" charset="0"/>
              </a:rPr>
              <a:t>para presentadores</a:t>
            </a:r>
          </a:p>
        </p:txBody>
      </p:sp>
      <p:sp>
        <p:nvSpPr>
          <p:cNvPr id="6" name="TextBox 1">
            <a:extLst>
              <a:ext uri="{FF2B5EF4-FFF2-40B4-BE49-F238E27FC236}">
                <a16:creationId xmlns:a16="http://schemas.microsoft.com/office/drawing/2014/main" id="{B5900F98-69F6-AB3F-77FE-E7A7E615EE14}"/>
              </a:ext>
            </a:extLst>
          </p:cNvPr>
          <p:cNvSpPr txBox="1">
            <a:spLocks/>
          </p:cNvSpPr>
          <p:nvPr/>
        </p:nvSpPr>
        <p:spPr>
          <a:xfrm>
            <a:off x="1050663" y="1328260"/>
            <a:ext cx="10090674" cy="53153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1" i="1" u="none" strike="noStrike" cap="none" normalizeH="0" baseline="0" noProof="0" dirty="0">
                <a:ln>
                  <a:noFill/>
                </a:ln>
                <a:solidFill>
                  <a:srgbClr val="FF0000"/>
                </a:solidFill>
                <a:uLnTx/>
                <a:uFillTx/>
                <a:latin typeface="Arial"/>
                <a:ea typeface="+mj-ea"/>
                <a:cs typeface="+mj-cs"/>
              </a:rPr>
              <a:t>Elimine esta página de instrucciones antes de la presentación</a:t>
            </a:r>
          </a:p>
          <a:p>
            <a:pPr marL="0" marR="0" lvl="0" indent="0" algn="l" defTabSz="914400" rtl="0" eaLnBrk="1" fontAlgn="auto" latinLnBrk="0" hangingPunct="1">
              <a:lnSpc>
                <a:spcPct val="112000"/>
              </a:lnSpc>
              <a:spcBef>
                <a:spcPts val="1200"/>
              </a:spcBef>
              <a:spcAft>
                <a:spcPts val="0"/>
              </a:spcAft>
              <a:buClrTx/>
              <a:buSzTx/>
              <a:buFontTx/>
              <a:buNone/>
              <a:tabLst/>
              <a:defRPr/>
            </a:pPr>
            <a:r>
              <a:rPr kumimoji="0" lang="es-MX" sz="1600" b="1" i="0" u="none" strike="noStrike" cap="none" normalizeH="0" baseline="0" noProof="0" dirty="0">
                <a:ln>
                  <a:noFill/>
                </a:ln>
                <a:solidFill>
                  <a:srgbClr val="FF0000"/>
                </a:solidFill>
                <a:uLnTx/>
                <a:uFillTx/>
                <a:latin typeface="Arial"/>
                <a:ea typeface="+mj-ea"/>
                <a:cs typeface="+mj-cs"/>
              </a:rPr>
              <a:t>ELIMINACIÓN DE PÁGINAS</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Esta plantilla de presentación fue creada para que la usen todos los sectores. Algunas páginas pueden no ser aplicables para todas las audiencias y deben eliminarse.</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Puede eliminar las páginas que están marcadas como “Opcional” en la sección de notas para el presentador</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strike="noStrike" cap="none" normalizeH="0" baseline="0" noProof="0" dirty="0">
                <a:ln>
                  <a:noFill/>
                </a:ln>
                <a:solidFill>
                  <a:srgbClr val="FF0000"/>
                </a:solidFill>
                <a:uLnTx/>
                <a:uFillTx/>
                <a:latin typeface="Arial"/>
                <a:ea typeface="+mj-ea"/>
                <a:cs typeface="+mj-cs"/>
              </a:rPr>
              <a:t>Todas las demás páginas que no están marcadas como “Opcional” son</a:t>
            </a:r>
            <a:r>
              <a:rPr kumimoji="0" lang="es-MX" sz="1600" b="0" i="0" u="none" strike="noStrike" cap="none" normalizeH="0" baseline="0" noProof="0" dirty="0">
                <a:ln>
                  <a:noFill/>
                </a:ln>
                <a:solidFill>
                  <a:srgbClr val="FF0000"/>
                </a:solidFill>
                <a:uLnTx/>
                <a:uFillTx/>
                <a:latin typeface="Arial"/>
                <a:ea typeface="+mj-ea"/>
                <a:cs typeface="+mj-cs"/>
              </a:rPr>
              <a:t> </a:t>
            </a:r>
            <a:r>
              <a:rPr kumimoji="0" lang="es-MX" sz="1600" b="0" i="0" u="sng" strike="noStrike" cap="none" normalizeH="0" baseline="0" noProof="0" dirty="0">
                <a:ln>
                  <a:noFill/>
                </a:ln>
                <a:solidFill>
                  <a:srgbClr val="FF0000"/>
                </a:solidFill>
                <a:uLnTx/>
                <a:uFillTx/>
                <a:latin typeface="Arial"/>
                <a:ea typeface="+mj-ea"/>
                <a:cs typeface="+mj-cs"/>
              </a:rPr>
              <a:t>páginas obligatorias</a:t>
            </a:r>
            <a:r>
              <a:rPr kumimoji="0" lang="es-MX" sz="1600" b="0" i="0" u="none" strike="noStrike" cap="none" normalizeH="0" baseline="0" noProof="0" dirty="0">
                <a:ln>
                  <a:noFill/>
                </a:ln>
                <a:solidFill>
                  <a:srgbClr val="FF0000"/>
                </a:solidFill>
                <a:uLnTx/>
                <a:uFillTx/>
                <a:latin typeface="Arial"/>
                <a:ea typeface="+mj-ea"/>
                <a:cs typeface="+mj-cs"/>
              </a:rPr>
              <a:t> y no pueden eliminarse</a:t>
            </a:r>
          </a:p>
          <a:p>
            <a:pPr marL="0" marR="0" lvl="0" indent="0" algn="l" defTabSz="914400" rtl="0" eaLnBrk="1" fontAlgn="auto" latinLnBrk="0" hangingPunct="1">
              <a:lnSpc>
                <a:spcPct val="112000"/>
              </a:lnSpc>
              <a:spcBef>
                <a:spcPts val="1200"/>
              </a:spcBef>
              <a:spcAft>
                <a:spcPts val="0"/>
              </a:spcAft>
              <a:buClrTx/>
              <a:buSzTx/>
              <a:buFontTx/>
              <a:buNone/>
              <a:tabLst/>
              <a:defRPr/>
            </a:pPr>
            <a:r>
              <a:rPr kumimoji="0" lang="es-MX" sz="1600" b="1" i="0" u="none" strike="noStrike" cap="none" normalizeH="0" baseline="0" noProof="0" dirty="0">
                <a:ln>
                  <a:noFill/>
                </a:ln>
                <a:solidFill>
                  <a:srgbClr val="FF0000"/>
                </a:solidFill>
                <a:uLnTx/>
                <a:uFillTx/>
                <a:latin typeface="Arial"/>
                <a:ea typeface="+mj-ea"/>
                <a:cs typeface="+mj-cs"/>
              </a:rPr>
              <a:t>ACTUALIZAR CONTENIDO DE PÁGINA</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En algunas diapositivas hay secciones personalizables, indicadas con signos de intercalación, tales como &lt;Nombre del presentador&gt;</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Revise el texto y personalice esas secciones según sea necesario</a:t>
            </a:r>
          </a:p>
          <a:p>
            <a:pPr marL="285750" indent="-285750">
              <a:lnSpc>
                <a:spcPct val="112000"/>
              </a:lnSpc>
              <a:spcBef>
                <a:spcPts val="0"/>
              </a:spcBef>
              <a:buFont typeface="Arial" panose="020B0604020202020204" pitchFamily="34" charset="0"/>
              <a:buChar char="•"/>
              <a:defRPr/>
            </a:pPr>
            <a:r>
              <a:rPr kumimoji="0" lang="es-MX" sz="1600" b="0" i="0" u="none" strike="noStrike" cap="none" normalizeH="0" baseline="0" noProof="0" dirty="0">
                <a:ln>
                  <a:noFill/>
                </a:ln>
                <a:solidFill>
                  <a:srgbClr val="FF0000"/>
                </a:solidFill>
                <a:uLnTx/>
                <a:uFillTx/>
                <a:latin typeface="Arial"/>
                <a:ea typeface="+mj-ea"/>
                <a:cs typeface="+mj-cs"/>
              </a:rPr>
              <a:t>El contenido que no está entre signos de intercalación no puede modificarse</a:t>
            </a:r>
          </a:p>
          <a:p>
            <a:pPr marL="0" marR="0" lvl="0" indent="0" algn="l" defTabSz="914400" rtl="0" eaLnBrk="1" fontAlgn="auto" latinLnBrk="0" hangingPunct="1">
              <a:lnSpc>
                <a:spcPct val="112000"/>
              </a:lnSpc>
              <a:spcBef>
                <a:spcPts val="1200"/>
              </a:spcBef>
              <a:spcAft>
                <a:spcPts val="0"/>
              </a:spcAft>
              <a:buClrTx/>
              <a:buSzTx/>
              <a:buFontTx/>
              <a:buNone/>
              <a:tabLst/>
              <a:defRPr/>
            </a:pPr>
            <a:r>
              <a:rPr kumimoji="0" lang="es-MX" sz="1600" b="1" i="0" u="none" strike="noStrike" cap="none" normalizeH="0" baseline="0" noProof="0" dirty="0">
                <a:ln>
                  <a:noFill/>
                </a:ln>
                <a:solidFill>
                  <a:srgbClr val="FF0000"/>
                </a:solidFill>
                <a:uLnTx/>
                <a:uFillTx/>
                <a:latin typeface="Arial"/>
                <a:ea typeface="+mj-ea"/>
                <a:cs typeface="+mj-cs"/>
              </a:rPr>
              <a:t>ADICIÓN DE PÁGINAS</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No puede agregar diapositivas a esta presentación sin obtener una aprobación formal de Cumplimiento</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Si presenta información adicional, puede presentar otros materiales aprobados por Cumplimiento, pero no los agregue al archivo de PowerPoint</a:t>
            </a:r>
          </a:p>
        </p:txBody>
      </p:sp>
    </p:spTree>
    <p:extLst>
      <p:ext uri="{BB962C8B-B14F-4D97-AF65-F5344CB8AC3E}">
        <p14:creationId xmlns:p14="http://schemas.microsoft.com/office/powerpoint/2010/main" val="226294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A6E17B-001F-EBB4-01EC-FE0A3F9EEFAE}"/>
              </a:ext>
            </a:extLst>
          </p:cNvPr>
          <p:cNvSpPr/>
          <p:nvPr/>
        </p:nvSpPr>
        <p:spPr>
          <a:xfrm>
            <a:off x="2623866" y="2880509"/>
            <a:ext cx="6944268" cy="3463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F71741-1463-C77C-8774-88A1FD73852B}"/>
              </a:ext>
            </a:extLst>
          </p:cNvPr>
          <p:cNvSpPr>
            <a:spLocks noGrp="1"/>
          </p:cNvSpPr>
          <p:nvPr>
            <p:ph type="title"/>
          </p:nvPr>
        </p:nvSpPr>
        <p:spPr>
          <a:xfrm>
            <a:off x="707136" y="513649"/>
            <a:ext cx="10814304" cy="1191416"/>
          </a:xfrm>
        </p:spPr>
        <p:txBody>
          <a:bodyPr>
            <a:normAutofit fontScale="90000"/>
          </a:bodyPr>
          <a:lstStyle/>
          <a:p>
            <a:r>
              <a:rPr lang="es-MX" sz="4800" dirty="0"/>
              <a:t>¿Cuándo puedo recibir los beneficios del Seguro Social para el retiro?</a:t>
            </a:r>
            <a:br>
              <a:rPr lang="es-MX" sz="4800" dirty="0"/>
            </a:br>
            <a:endParaRPr lang="es-MX" sz="4800" dirty="0"/>
          </a:p>
        </p:txBody>
      </p:sp>
      <p:graphicFrame>
        <p:nvGraphicFramePr>
          <p:cNvPr id="7" name="Table 5" descr="Chart from retirement ages 62 through 70.&#10;&#10;At ages 66 and 67, FRA changes based on your birth year:&#10;1943 - 1954 FRA&#10;1955; 66 + 2 months&#10;1956; 66 + 4 months&#10;1957; 66 + 6 months&#10;1958; 66 + 8 months&#10;1959; 66 + 10 months&#10;1960-later; 67">
            <a:extLst>
              <a:ext uri="{FF2B5EF4-FFF2-40B4-BE49-F238E27FC236}">
                <a16:creationId xmlns:a16="http://schemas.microsoft.com/office/drawing/2014/main" id="{83CE639D-4457-3195-0106-22E90413AD10}"/>
              </a:ext>
            </a:extLst>
          </p:cNvPr>
          <p:cNvGraphicFramePr>
            <a:graphicFrameLocks noGrp="1"/>
          </p:cNvGraphicFramePr>
          <p:nvPr>
            <p:extLst>
              <p:ext uri="{D42A27DB-BD31-4B8C-83A1-F6EECF244321}">
                <p14:modId xmlns:p14="http://schemas.microsoft.com/office/powerpoint/2010/main" val="1783363964"/>
              </p:ext>
            </p:extLst>
          </p:nvPr>
        </p:nvGraphicFramePr>
        <p:xfrm>
          <a:off x="2623866" y="2880508"/>
          <a:ext cx="6936346" cy="3473450"/>
        </p:xfrm>
        <a:graphic>
          <a:graphicData uri="http://schemas.openxmlformats.org/drawingml/2006/table">
            <a:tbl>
              <a:tblPr firstRow="1" bandRow="1">
                <a:tableStyleId>{5C22544A-7EE6-4342-B048-85BDC9FD1C3A}</a:tableStyleId>
              </a:tblPr>
              <a:tblGrid>
                <a:gridCol w="770705">
                  <a:extLst>
                    <a:ext uri="{9D8B030D-6E8A-4147-A177-3AD203B41FA5}">
                      <a16:colId xmlns:a16="http://schemas.microsoft.com/office/drawing/2014/main" val="1309929488"/>
                    </a:ext>
                  </a:extLst>
                </a:gridCol>
                <a:gridCol w="770705">
                  <a:extLst>
                    <a:ext uri="{9D8B030D-6E8A-4147-A177-3AD203B41FA5}">
                      <a16:colId xmlns:a16="http://schemas.microsoft.com/office/drawing/2014/main" val="4009179154"/>
                    </a:ext>
                  </a:extLst>
                </a:gridCol>
                <a:gridCol w="770705">
                  <a:extLst>
                    <a:ext uri="{9D8B030D-6E8A-4147-A177-3AD203B41FA5}">
                      <a16:colId xmlns:a16="http://schemas.microsoft.com/office/drawing/2014/main" val="1308266439"/>
                    </a:ext>
                  </a:extLst>
                </a:gridCol>
                <a:gridCol w="770705">
                  <a:extLst>
                    <a:ext uri="{9D8B030D-6E8A-4147-A177-3AD203B41FA5}">
                      <a16:colId xmlns:a16="http://schemas.microsoft.com/office/drawing/2014/main" val="2621146796"/>
                    </a:ext>
                  </a:extLst>
                </a:gridCol>
                <a:gridCol w="770705">
                  <a:extLst>
                    <a:ext uri="{9D8B030D-6E8A-4147-A177-3AD203B41FA5}">
                      <a16:colId xmlns:a16="http://schemas.microsoft.com/office/drawing/2014/main" val="4260406276"/>
                    </a:ext>
                  </a:extLst>
                </a:gridCol>
                <a:gridCol w="770705">
                  <a:extLst>
                    <a:ext uri="{9D8B030D-6E8A-4147-A177-3AD203B41FA5}">
                      <a16:colId xmlns:a16="http://schemas.microsoft.com/office/drawing/2014/main" val="1734739324"/>
                    </a:ext>
                  </a:extLst>
                </a:gridCol>
                <a:gridCol w="770706">
                  <a:extLst>
                    <a:ext uri="{9D8B030D-6E8A-4147-A177-3AD203B41FA5}">
                      <a16:colId xmlns:a16="http://schemas.microsoft.com/office/drawing/2014/main" val="1060908090"/>
                    </a:ext>
                  </a:extLst>
                </a:gridCol>
                <a:gridCol w="770705">
                  <a:extLst>
                    <a:ext uri="{9D8B030D-6E8A-4147-A177-3AD203B41FA5}">
                      <a16:colId xmlns:a16="http://schemas.microsoft.com/office/drawing/2014/main" val="2426497341"/>
                    </a:ext>
                  </a:extLst>
                </a:gridCol>
                <a:gridCol w="770705">
                  <a:extLst>
                    <a:ext uri="{9D8B030D-6E8A-4147-A177-3AD203B41FA5}">
                      <a16:colId xmlns:a16="http://schemas.microsoft.com/office/drawing/2014/main" val="657251901"/>
                    </a:ext>
                  </a:extLst>
                </a:gridCol>
              </a:tblGrid>
              <a:tr h="338147">
                <a:tc gridSpan="4">
                  <a:txBody>
                    <a:bodyPr/>
                    <a:lstStyle/>
                    <a:p>
                      <a:pPr algn="ctr"/>
                      <a:r>
                        <a:rPr lang="es-MX" sz="1700" b="1" i="0">
                          <a:solidFill>
                            <a:schemeClr val="tx1"/>
                          </a:solidFill>
                          <a:latin typeface="Arial" panose="020B0604020202020204" pitchFamily="34" charset="0"/>
                          <a:cs typeface="Arial" panose="020B0604020202020204" pitchFamily="34" charset="0"/>
                        </a:rPr>
                        <a:t>Anticipada</a:t>
                      </a:r>
                    </a:p>
                  </a:txBody>
                  <a:tcPr marL="78034" marR="78034" marT="39017" marB="3901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r>
                        <a:rPr lang="es-MX" b="0" i="0">
                          <a:solidFill>
                            <a:srgbClr val="141A4D"/>
                          </a:solidFill>
                          <a:latin typeface="Arial" panose="020B0604020202020204" pitchFamily="34" charset="0"/>
                          <a:cs typeface="Arial" panose="020B0604020202020204" pitchFamily="34" charset="0"/>
                        </a:rPr>
                        <a:t>Anticipada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noFill/>
                  </a:tcPr>
                </a:tc>
                <a:tc hMerge="1">
                  <a:txBody>
                    <a:bodyPr/>
                    <a:lstStyle/>
                    <a:p>
                      <a:endParaRPr lang="en-US" b="0" i="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s-MX" sz="1700" b="1" i="0">
                          <a:solidFill>
                            <a:schemeClr val="tx1"/>
                          </a:solidFill>
                          <a:latin typeface="Arial" panose="020B0604020202020204" pitchFamily="34" charset="0"/>
                          <a:cs typeface="Arial" panose="020B0604020202020204" pitchFamily="34" charset="0"/>
                        </a:rPr>
                        <a:t>FRA</a:t>
                      </a:r>
                    </a:p>
                  </a:txBody>
                  <a:tcPr marL="78034" marR="78034" marT="39017" marB="3901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noFill/>
                  </a:tcPr>
                </a:tc>
                <a:tc gridSpan="3">
                  <a:txBody>
                    <a:bodyPr/>
                    <a:lstStyle/>
                    <a:p>
                      <a:pPr algn="ctr"/>
                      <a:r>
                        <a:rPr lang="es-MX" sz="1700" b="1" i="0" dirty="0">
                          <a:solidFill>
                            <a:schemeClr val="tx1"/>
                          </a:solidFill>
                          <a:latin typeface="Arial" panose="020B0604020202020204" pitchFamily="34" charset="0"/>
                          <a:cs typeface="Arial" panose="020B0604020202020204" pitchFamily="34" charset="0"/>
                        </a:rPr>
                        <a:t>       Tarde</a:t>
                      </a:r>
                    </a:p>
                  </a:txBody>
                  <a:tcPr marL="78034" marR="78034" marT="39017" marB="3901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r>
                        <a:rPr lang="es-MX" b="0" i="0">
                          <a:solidFill>
                            <a:srgbClr val="141A4D"/>
                          </a:solidFill>
                          <a:latin typeface="Arial" panose="020B0604020202020204" pitchFamily="34" charset="0"/>
                          <a:cs typeface="Arial" panose="020B0604020202020204" pitchFamily="34" charset="0"/>
                        </a:rPr>
                        <a:t>Tarde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b="0" i="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73516"/>
                  </a:ext>
                </a:extLst>
              </a:tr>
              <a:tr h="316471">
                <a:tc>
                  <a:txBody>
                    <a:bodyPr/>
                    <a:lstStyle/>
                    <a:p>
                      <a:pPr algn="ctr"/>
                      <a:r>
                        <a:rPr lang="es-MX" sz="1500" b="1" i="0">
                          <a:solidFill>
                            <a:schemeClr val="bg1"/>
                          </a:solidFill>
                          <a:latin typeface="Arial" panose="020B0604020202020204" pitchFamily="34" charset="0"/>
                          <a:cs typeface="Arial" panose="020B0604020202020204" pitchFamily="34" charset="0"/>
                        </a:rPr>
                        <a:t>62</a:t>
                      </a:r>
                    </a:p>
                  </a:txBody>
                  <a:tcPr marL="78034" marR="78034" marT="39017" marB="39017">
                    <a:lnL w="12700" cmpd="sng">
                      <a:noFill/>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MX" sz="1500" b="1" i="0">
                          <a:solidFill>
                            <a:schemeClr val="bg1"/>
                          </a:solidFill>
                          <a:latin typeface="Arial" panose="020B0604020202020204" pitchFamily="34" charset="0"/>
                          <a:cs typeface="Arial" panose="020B0604020202020204" pitchFamily="34" charset="0"/>
                        </a:rPr>
                        <a:t>63</a:t>
                      </a:r>
                    </a:p>
                  </a:txBody>
                  <a:tcPr marL="78034" marR="78034" marT="39017" marB="39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MX" sz="1500" b="1" i="0">
                          <a:solidFill>
                            <a:schemeClr val="bg1"/>
                          </a:solidFill>
                          <a:latin typeface="Arial" panose="020B0604020202020204" pitchFamily="34" charset="0"/>
                          <a:cs typeface="Arial" panose="020B0604020202020204" pitchFamily="34" charset="0"/>
                        </a:rPr>
                        <a:t>64</a:t>
                      </a:r>
                    </a:p>
                  </a:txBody>
                  <a:tcPr marL="78034" marR="78034" marT="39017" marB="39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MX" sz="1500" b="1" i="0">
                          <a:solidFill>
                            <a:schemeClr val="bg1"/>
                          </a:solidFill>
                          <a:latin typeface="Arial" panose="020B0604020202020204" pitchFamily="34" charset="0"/>
                          <a:cs typeface="Arial" panose="020B0604020202020204" pitchFamily="34" charset="0"/>
                        </a:rPr>
                        <a:t>65</a:t>
                      </a:r>
                    </a:p>
                  </a:txBody>
                  <a:tcPr marL="78034" marR="78034" marT="39017" marB="39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MX" sz="1500" b="1" i="0">
                          <a:solidFill>
                            <a:schemeClr val="bg1"/>
                          </a:solidFill>
                          <a:latin typeface="Arial" panose="020B0604020202020204" pitchFamily="34" charset="0"/>
                          <a:cs typeface="Arial" panose="020B0604020202020204" pitchFamily="34" charset="0"/>
                        </a:rPr>
                        <a:t>66</a:t>
                      </a:r>
                    </a:p>
                  </a:txBody>
                  <a:tcPr marL="78034" marR="78034" marT="39017" marB="39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MX" sz="1500" b="1" i="0">
                          <a:solidFill>
                            <a:schemeClr val="bg1"/>
                          </a:solidFill>
                          <a:latin typeface="Arial" panose="020B0604020202020204" pitchFamily="34" charset="0"/>
                          <a:cs typeface="Arial" panose="020B0604020202020204" pitchFamily="34" charset="0"/>
                        </a:rPr>
                        <a:t>67</a:t>
                      </a:r>
                    </a:p>
                  </a:txBody>
                  <a:tcPr marL="78034" marR="78034" marT="39017" marB="39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MX" sz="1500" b="1" i="0">
                          <a:solidFill>
                            <a:schemeClr val="bg1"/>
                          </a:solidFill>
                          <a:latin typeface="Arial" panose="020B0604020202020204" pitchFamily="34" charset="0"/>
                          <a:cs typeface="Arial" panose="020B0604020202020204" pitchFamily="34" charset="0"/>
                        </a:rPr>
                        <a:t>68</a:t>
                      </a:r>
                    </a:p>
                  </a:txBody>
                  <a:tcPr marL="78034" marR="78034" marT="39017" marB="39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MX" sz="1500" b="1" i="0">
                          <a:solidFill>
                            <a:schemeClr val="bg1"/>
                          </a:solidFill>
                          <a:latin typeface="Arial" panose="020B0604020202020204" pitchFamily="34" charset="0"/>
                          <a:cs typeface="Arial" panose="020B0604020202020204" pitchFamily="34" charset="0"/>
                        </a:rPr>
                        <a:t>69</a:t>
                      </a:r>
                    </a:p>
                  </a:txBody>
                  <a:tcPr marL="78034" marR="78034" marT="39017" marB="39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MX" sz="1500" b="1" i="0">
                          <a:solidFill>
                            <a:schemeClr val="bg1"/>
                          </a:solidFill>
                          <a:latin typeface="Arial" panose="020B0604020202020204" pitchFamily="34" charset="0"/>
                          <a:cs typeface="Arial" panose="020B0604020202020204" pitchFamily="34" charset="0"/>
                        </a:rPr>
                        <a:t>70</a:t>
                      </a:r>
                    </a:p>
                  </a:txBody>
                  <a:tcPr marL="78034" marR="78034" marT="39017" marB="39017">
                    <a:lnL w="28575" cap="flat" cmpd="sng" algn="ctr">
                      <a:solidFill>
                        <a:schemeClr val="bg1"/>
                      </a:solidFill>
                      <a:prstDash val="solid"/>
                      <a:round/>
                      <a:headEnd type="none" w="med" len="med"/>
                      <a:tailEnd type="none" w="med" len="med"/>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02372640"/>
                  </a:ext>
                </a:extLst>
              </a:tr>
              <a:tr h="0">
                <a:tc rowSpan="8" gridSpan="4">
                  <a:txBody>
                    <a:bodyPr/>
                    <a:lstStyle/>
                    <a:p>
                      <a:endParaRPr lang="en-US" dirty="0"/>
                    </a:p>
                  </a:txBody>
                  <a:tcPr>
                    <a:lnR w="28575" cap="flat" cmpd="sng" algn="ctr">
                      <a:solidFill>
                        <a:schemeClr val="accent2"/>
                      </a:solidFill>
                      <a:prstDash val="solid"/>
                      <a:round/>
                      <a:headEnd type="none" w="med" len="med"/>
                      <a:tailEnd type="none" w="med" len="med"/>
                    </a:lnR>
                    <a:lnT w="28575" cap="flat" cmpd="sng" algn="ctr">
                      <a:solidFill>
                        <a:schemeClr val="bg1"/>
                      </a:solidFill>
                      <a:prstDash val="solid"/>
                      <a:round/>
                      <a:headEnd type="none" w="med" len="med"/>
                      <a:tailEnd type="none" w="med" len="med"/>
                    </a:lnT>
                    <a:noFill/>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gridSpan="2">
                  <a:txBody>
                    <a:bodyPr/>
                    <a:lstStyle/>
                    <a:p>
                      <a:r>
                        <a:rPr lang="es-MX" sz="1200" b="1" i="0" u="none" dirty="0">
                          <a:solidFill>
                            <a:schemeClr val="bg1"/>
                          </a:solidFill>
                          <a:latin typeface="Arial" panose="020B0604020202020204" pitchFamily="34" charset="0"/>
                          <a:cs typeface="Arial" panose="020B0604020202020204" pitchFamily="34" charset="0"/>
                        </a:rPr>
                        <a:t>Año de nacimiento</a:t>
                      </a:r>
                    </a:p>
                  </a:txBody>
                  <a:tcPr marL="78034" marR="78034" marT="0" marB="0" anchor="ctr">
                    <a:lnL w="28575" cap="flat" cmpd="sng" algn="ctr">
                      <a:solidFill>
                        <a:schemeClr val="accent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ECEB2"/>
                    </a:solidFill>
                  </a:tcPr>
                </a:tc>
                <a:tc hMerge="1">
                  <a:txBody>
                    <a:bodyPr/>
                    <a:lstStyle/>
                    <a:p>
                      <a:endParaRPr lang="en-US"/>
                    </a:p>
                  </a:txBody>
                  <a:tcPr/>
                </a:tc>
                <a:tc gridSpan="2">
                  <a:txBody>
                    <a:bodyPr/>
                    <a:lstStyle/>
                    <a:p>
                      <a:r>
                        <a:rPr lang="es-MX" sz="1200" b="1" i="0" u="none" dirty="0">
                          <a:solidFill>
                            <a:schemeClr val="bg1"/>
                          </a:solidFill>
                          <a:latin typeface="Arial" panose="020B0604020202020204" pitchFamily="34" charset="0"/>
                          <a:cs typeface="Arial" panose="020B0604020202020204" pitchFamily="34" charset="0"/>
                        </a:rPr>
                        <a:t>FRA</a:t>
                      </a:r>
                    </a:p>
                  </a:txBody>
                  <a:tcPr marL="78034" marR="7803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ECEB2"/>
                    </a:solidFill>
                  </a:tcPr>
                </a:tc>
                <a:tc hMerge="1">
                  <a:txBody>
                    <a:bodyPr/>
                    <a:lstStyle/>
                    <a:p>
                      <a:endParaRPr lang="en-US"/>
                    </a:p>
                  </a:txBody>
                  <a:tcPr>
                    <a:lnL w="12700" cmpd="sng">
                      <a:noFill/>
                    </a:lnL>
                    <a:lnT w="12700" cmpd="sng">
                      <a:noFill/>
                    </a:lnT>
                  </a:tcPr>
                </a:tc>
                <a:tc>
                  <a:txBody>
                    <a:bodyPr/>
                    <a:lstStyle/>
                    <a:p>
                      <a:endParaRPr lang="en-US" dirty="0"/>
                    </a:p>
                  </a:txBody>
                  <a:tcPr marL="78034" marR="78034" marT="39017" marB="39017">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2528573"/>
                  </a:ext>
                </a:extLst>
              </a:tr>
              <a:tr h="312136">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s-MX" sz="1500" b="0" i="0">
                          <a:solidFill>
                            <a:srgbClr val="141A4D"/>
                          </a:solidFill>
                          <a:latin typeface="Arial" panose="020B0604020202020204" pitchFamily="34" charset="0"/>
                          <a:cs typeface="Arial" panose="020B0604020202020204" pitchFamily="34" charset="0"/>
                        </a:rPr>
                        <a:t>1943 – 1954</a:t>
                      </a:r>
                    </a:p>
                  </a:txBody>
                  <a:tcPr marL="78034" marR="78034" marT="39017" marB="39017">
                    <a:lnL w="28575" cap="flat" cmpd="sng" algn="ctr">
                      <a:solidFill>
                        <a:schemeClr val="accent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r>
                        <a:rPr lang="es-MX" sz="1500" b="0" i="0">
                          <a:solidFill>
                            <a:srgbClr val="141A4D"/>
                          </a:solidFill>
                          <a:latin typeface="Arial" panose="020B0604020202020204" pitchFamily="34" charset="0"/>
                          <a:cs typeface="Arial" panose="020B0604020202020204" pitchFamily="34" charset="0"/>
                        </a:rPr>
                        <a:t>66</a:t>
                      </a:r>
                    </a:p>
                  </a:txBody>
                  <a:tcPr marL="78034" marR="78034" marT="39017" marB="39017">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lnL w="12700" cmpd="sng">
                      <a:noFill/>
                    </a:lnL>
                  </a:tcPr>
                </a:tc>
                <a:tc>
                  <a:txBody>
                    <a:bodyPr/>
                    <a:lstStyle/>
                    <a:p>
                      <a:endParaRPr lang="en-US" dirty="0"/>
                    </a:p>
                  </a:txBody>
                  <a:tcPr marL="78034" marR="78034" marT="39017" marB="39017">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7373673"/>
                  </a:ext>
                </a:extLst>
              </a:tr>
              <a:tr h="312136">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s-MX" sz="1500" b="0" i="0">
                          <a:solidFill>
                            <a:srgbClr val="141A4D"/>
                          </a:solidFill>
                          <a:latin typeface="Arial" panose="020B0604020202020204" pitchFamily="34" charset="0"/>
                          <a:cs typeface="Arial" panose="020B0604020202020204" pitchFamily="34" charset="0"/>
                        </a:rPr>
                        <a:t>1955</a:t>
                      </a:r>
                    </a:p>
                  </a:txBody>
                  <a:tcPr marL="78034" marR="78034" marT="39017" marB="39017">
                    <a:lnL w="28575" cap="flat" cmpd="sng" algn="ctr">
                      <a:solidFill>
                        <a:schemeClr val="accent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r>
                        <a:rPr lang="es-MX" sz="1500" b="0" i="0">
                          <a:solidFill>
                            <a:srgbClr val="141A4D"/>
                          </a:solidFill>
                          <a:latin typeface="Arial" panose="020B0604020202020204" pitchFamily="34" charset="0"/>
                          <a:cs typeface="Arial" panose="020B0604020202020204" pitchFamily="34" charset="0"/>
                        </a:rPr>
                        <a:t>66 + 2 meses</a:t>
                      </a:r>
                    </a:p>
                  </a:txBody>
                  <a:tcPr marL="78034" marR="78034" marT="39017" marB="39017">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lnL w="12700" cmpd="sng">
                      <a:noFill/>
                    </a:lnL>
                  </a:tcPr>
                </a:tc>
                <a:tc>
                  <a:txBody>
                    <a:bodyPr/>
                    <a:lstStyle/>
                    <a:p>
                      <a:endParaRPr lang="en-US" dirty="0"/>
                    </a:p>
                  </a:txBody>
                  <a:tcPr marL="78034" marR="78034" marT="39017" marB="39017">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8443688"/>
                  </a:ext>
                </a:extLst>
              </a:tr>
              <a:tr h="312136">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s-MX" sz="1500" b="0" i="0">
                          <a:solidFill>
                            <a:srgbClr val="141A4D"/>
                          </a:solidFill>
                          <a:latin typeface="Arial" panose="020B0604020202020204" pitchFamily="34" charset="0"/>
                          <a:cs typeface="Arial" panose="020B0604020202020204" pitchFamily="34" charset="0"/>
                        </a:rPr>
                        <a:t>1956</a:t>
                      </a:r>
                    </a:p>
                  </a:txBody>
                  <a:tcPr marL="78034" marR="78034" marT="39017" marB="39017">
                    <a:lnL w="28575" cap="flat" cmpd="sng" algn="ctr">
                      <a:solidFill>
                        <a:schemeClr val="accent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500" b="0" i="0">
                          <a:solidFill>
                            <a:srgbClr val="141A4D"/>
                          </a:solidFill>
                          <a:latin typeface="Arial" panose="020B0604020202020204" pitchFamily="34" charset="0"/>
                          <a:cs typeface="Arial" panose="020B0604020202020204" pitchFamily="34" charset="0"/>
                        </a:rPr>
                        <a:t>66 + 4 meses</a:t>
                      </a:r>
                    </a:p>
                  </a:txBody>
                  <a:tcPr marL="78034" marR="78034" marT="39017" marB="39017">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lnL w="12700" cmpd="sng">
                      <a:noFill/>
                    </a:lnL>
                  </a:tcPr>
                </a:tc>
                <a:tc>
                  <a:txBody>
                    <a:bodyPr/>
                    <a:lstStyle/>
                    <a:p>
                      <a:endParaRPr lang="en-US" dirty="0"/>
                    </a:p>
                  </a:txBody>
                  <a:tcPr marL="78034" marR="78034" marT="39017" marB="39017">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4488822"/>
                  </a:ext>
                </a:extLst>
              </a:tr>
              <a:tr h="312136">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s-MX" sz="1500" b="0" i="0">
                          <a:solidFill>
                            <a:srgbClr val="141A4D"/>
                          </a:solidFill>
                          <a:latin typeface="Arial" panose="020B0604020202020204" pitchFamily="34" charset="0"/>
                          <a:cs typeface="Arial" panose="020B0604020202020204" pitchFamily="34" charset="0"/>
                        </a:rPr>
                        <a:t>1957</a:t>
                      </a:r>
                    </a:p>
                  </a:txBody>
                  <a:tcPr marL="78034" marR="78034" marT="39017" marB="39017">
                    <a:lnL w="28575" cap="flat" cmpd="sng" algn="ctr">
                      <a:solidFill>
                        <a:schemeClr val="accent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500" b="0" i="0">
                          <a:solidFill>
                            <a:srgbClr val="141A4D"/>
                          </a:solidFill>
                          <a:latin typeface="Arial" panose="020B0604020202020204" pitchFamily="34" charset="0"/>
                          <a:cs typeface="Arial" panose="020B0604020202020204" pitchFamily="34" charset="0"/>
                        </a:rPr>
                        <a:t>66 + 6 meses</a:t>
                      </a:r>
                    </a:p>
                  </a:txBody>
                  <a:tcPr marL="78034" marR="78034" marT="39017" marB="39017">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lnL w="12700" cmpd="sng">
                      <a:noFill/>
                    </a:lnL>
                  </a:tcPr>
                </a:tc>
                <a:tc>
                  <a:txBody>
                    <a:bodyPr/>
                    <a:lstStyle/>
                    <a:p>
                      <a:endParaRPr lang="en-US" dirty="0"/>
                    </a:p>
                  </a:txBody>
                  <a:tcPr marL="78034" marR="78034" marT="39017" marB="39017">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196603"/>
                  </a:ext>
                </a:extLst>
              </a:tr>
              <a:tr h="312136">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s-MX" sz="1500" b="0" i="0">
                          <a:solidFill>
                            <a:srgbClr val="141A4D"/>
                          </a:solidFill>
                          <a:latin typeface="Arial" panose="020B0604020202020204" pitchFamily="34" charset="0"/>
                          <a:cs typeface="Arial" panose="020B0604020202020204" pitchFamily="34" charset="0"/>
                        </a:rPr>
                        <a:t>1958</a:t>
                      </a:r>
                    </a:p>
                  </a:txBody>
                  <a:tcPr marL="78034" marR="78034" marT="39017" marB="39017">
                    <a:lnL w="28575" cap="flat" cmpd="sng" algn="ctr">
                      <a:solidFill>
                        <a:schemeClr val="accent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500" b="0" i="0">
                          <a:solidFill>
                            <a:srgbClr val="141A4D"/>
                          </a:solidFill>
                          <a:latin typeface="Arial" panose="020B0604020202020204" pitchFamily="34" charset="0"/>
                          <a:cs typeface="Arial" panose="020B0604020202020204" pitchFamily="34" charset="0"/>
                        </a:rPr>
                        <a:t>66 + 8 meses</a:t>
                      </a:r>
                    </a:p>
                  </a:txBody>
                  <a:tcPr marL="78034" marR="78034" marT="39017" marB="39017">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lnL w="12700" cmpd="sng">
                      <a:noFill/>
                    </a:lnL>
                  </a:tcPr>
                </a:tc>
                <a:tc>
                  <a:txBody>
                    <a:bodyPr/>
                    <a:lstStyle/>
                    <a:p>
                      <a:endParaRPr lang="en-US" dirty="0"/>
                    </a:p>
                  </a:txBody>
                  <a:tcPr marL="78034" marR="78034" marT="39017" marB="39017">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2377860"/>
                  </a:ext>
                </a:extLst>
              </a:tr>
              <a:tr h="312136">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s-MX" sz="1500" b="0" i="0">
                          <a:solidFill>
                            <a:srgbClr val="141A4D"/>
                          </a:solidFill>
                          <a:latin typeface="Arial" panose="020B0604020202020204" pitchFamily="34" charset="0"/>
                          <a:cs typeface="Arial" panose="020B0604020202020204" pitchFamily="34" charset="0"/>
                        </a:rPr>
                        <a:t>1959</a:t>
                      </a:r>
                    </a:p>
                  </a:txBody>
                  <a:tcPr marL="78034" marR="78034" marT="39017" marB="39017">
                    <a:lnL w="28575" cap="flat" cmpd="sng" algn="ctr">
                      <a:solidFill>
                        <a:schemeClr val="accent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500" b="0" i="0">
                          <a:solidFill>
                            <a:srgbClr val="141A4D"/>
                          </a:solidFill>
                          <a:latin typeface="Arial" panose="020B0604020202020204" pitchFamily="34" charset="0"/>
                          <a:cs typeface="Arial" panose="020B0604020202020204" pitchFamily="34" charset="0"/>
                        </a:rPr>
                        <a:t>66 + 10 meses</a:t>
                      </a:r>
                    </a:p>
                  </a:txBody>
                  <a:tcPr marL="78034" marR="78034" marT="39017" marB="39017">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lnL w="12700" cmpd="sng">
                      <a:noFill/>
                    </a:lnL>
                  </a:tcPr>
                </a:tc>
                <a:tc>
                  <a:txBody>
                    <a:bodyPr/>
                    <a:lstStyle/>
                    <a:p>
                      <a:endParaRPr lang="en-US" dirty="0"/>
                    </a:p>
                  </a:txBody>
                  <a:tcPr marL="78034" marR="78034" marT="39017" marB="39017">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682256"/>
                  </a:ext>
                </a:extLst>
              </a:tr>
              <a:tr h="312136">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s-MX" sz="1500" b="0" i="0">
                          <a:solidFill>
                            <a:srgbClr val="141A4D"/>
                          </a:solidFill>
                          <a:latin typeface="Arial" panose="020B0604020202020204" pitchFamily="34" charset="0"/>
                          <a:cs typeface="Arial" panose="020B0604020202020204" pitchFamily="34" charset="0"/>
                        </a:rPr>
                        <a:t>1960 y posterior</a:t>
                      </a:r>
                    </a:p>
                  </a:txBody>
                  <a:tcPr marL="78034" marR="78034" marT="39017" marB="39017">
                    <a:lnL w="28575" cap="flat" cmpd="sng" algn="ctr">
                      <a:solidFill>
                        <a:schemeClr val="accent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r>
                        <a:rPr lang="es-MX" sz="1500" b="0" i="0">
                          <a:solidFill>
                            <a:srgbClr val="141A4D"/>
                          </a:solidFill>
                          <a:latin typeface="Arial" panose="020B0604020202020204" pitchFamily="34" charset="0"/>
                          <a:cs typeface="Arial" panose="020B0604020202020204" pitchFamily="34" charset="0"/>
                        </a:rPr>
                        <a:t>67</a:t>
                      </a:r>
                    </a:p>
                  </a:txBody>
                  <a:tcPr marL="78034" marR="78034" marT="39017" marB="39017">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lnL w="12700" cmpd="sng">
                      <a:noFill/>
                    </a:lnL>
                  </a:tcPr>
                </a:tc>
                <a:tc>
                  <a:txBody>
                    <a:bodyPr/>
                    <a:lstStyle/>
                    <a:p>
                      <a:endParaRPr lang="en-US" dirty="0"/>
                    </a:p>
                  </a:txBody>
                  <a:tcPr marL="78034" marR="78034" marT="39017" marB="39017">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386159"/>
                  </a:ext>
                </a:extLst>
              </a:tr>
            </a:tbl>
          </a:graphicData>
        </a:graphic>
      </p:graphicFrame>
      <p:sp>
        <p:nvSpPr>
          <p:cNvPr id="8" name="Title 1">
            <a:extLst>
              <a:ext uri="{FF2B5EF4-FFF2-40B4-BE49-F238E27FC236}">
                <a16:creationId xmlns:a16="http://schemas.microsoft.com/office/drawing/2014/main" id="{3E31460A-406E-43DF-8884-AEA519EF4747}"/>
              </a:ext>
            </a:extLst>
          </p:cNvPr>
          <p:cNvSpPr txBox="1">
            <a:spLocks/>
          </p:cNvSpPr>
          <p:nvPr/>
        </p:nvSpPr>
        <p:spPr>
          <a:xfrm>
            <a:off x="3535680" y="1930734"/>
            <a:ext cx="5827776" cy="735079"/>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s-MX" sz="1800" dirty="0">
                <a:solidFill>
                  <a:schemeClr val="tx1"/>
                </a:solidFill>
                <a:latin typeface="Arial" panose="020B0604020202020204" pitchFamily="34" charset="0"/>
              </a:rPr>
              <a:t>Edad reglamentaria de retiro (</a:t>
            </a:r>
            <a:r>
              <a:rPr lang="es-MX" sz="1800" dirty="0" err="1">
                <a:solidFill>
                  <a:schemeClr val="tx1"/>
                </a:solidFill>
                <a:latin typeface="Arial" panose="020B0604020202020204" pitchFamily="34" charset="0"/>
              </a:rPr>
              <a:t>FRA</a:t>
            </a:r>
            <a:r>
              <a:rPr lang="es-MX" sz="1800" dirty="0">
                <a:solidFill>
                  <a:schemeClr val="tx1"/>
                </a:solidFill>
                <a:latin typeface="Arial" panose="020B0604020202020204" pitchFamily="34" charset="0"/>
              </a:rPr>
              <a:t>): </a:t>
            </a:r>
            <a:br>
              <a:rPr lang="es-MX" sz="1800" dirty="0">
                <a:solidFill>
                  <a:schemeClr val="tx1"/>
                </a:solidFill>
                <a:latin typeface="Arial" panose="020B0604020202020204" pitchFamily="34" charset="0"/>
              </a:rPr>
            </a:br>
            <a:r>
              <a:rPr lang="es-MX" sz="1800" dirty="0">
                <a:solidFill>
                  <a:schemeClr val="tx1"/>
                </a:solidFill>
                <a:latin typeface="Arial" panose="020B0604020202020204" pitchFamily="34" charset="0"/>
              </a:rPr>
              <a:t>Cuando eres elegible para el 100% de los beneficios</a:t>
            </a:r>
          </a:p>
        </p:txBody>
      </p:sp>
      <p:sp>
        <p:nvSpPr>
          <p:cNvPr id="9" name="Isosceles Triangle 8">
            <a:extLst>
              <a:ext uri="{FF2B5EF4-FFF2-40B4-BE49-F238E27FC236}">
                <a16:creationId xmlns:a16="http://schemas.microsoft.com/office/drawing/2014/main" id="{210E51C4-C674-E256-BB91-C2141E98723E}"/>
              </a:ext>
            </a:extLst>
          </p:cNvPr>
          <p:cNvSpPr/>
          <p:nvPr/>
        </p:nvSpPr>
        <p:spPr>
          <a:xfrm rot="10800000">
            <a:off x="6186196" y="2584118"/>
            <a:ext cx="523213" cy="2273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E54490E-950F-FF4E-B186-6D144CA38DDE}"/>
              </a:ext>
            </a:extLst>
          </p:cNvPr>
          <p:cNvCxnSpPr/>
          <p:nvPr/>
        </p:nvCxnSpPr>
        <p:spPr>
          <a:xfrm>
            <a:off x="5706527" y="3564835"/>
            <a:ext cx="0" cy="278912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08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71741-1463-C77C-8774-88A1FD73852B}"/>
              </a:ext>
            </a:extLst>
          </p:cNvPr>
          <p:cNvSpPr>
            <a:spLocks noGrp="1"/>
          </p:cNvSpPr>
          <p:nvPr>
            <p:ph type="title"/>
          </p:nvPr>
        </p:nvSpPr>
        <p:spPr>
          <a:xfrm>
            <a:off x="1492450" y="1077687"/>
            <a:ext cx="9199178" cy="1117480"/>
          </a:xfrm>
        </p:spPr>
        <p:txBody>
          <a:bodyPr>
            <a:normAutofit fontScale="90000"/>
          </a:bodyPr>
          <a:lstStyle/>
          <a:p>
            <a:r>
              <a:rPr lang="es-MX" sz="4800"/>
              <a:t>¿De cuánto serán mis beneficios de retiro del Seguro Social?</a:t>
            </a:r>
          </a:p>
        </p:txBody>
      </p:sp>
      <p:sp>
        <p:nvSpPr>
          <p:cNvPr id="3" name="Content Placeholder 2">
            <a:extLst>
              <a:ext uri="{FF2B5EF4-FFF2-40B4-BE49-F238E27FC236}">
                <a16:creationId xmlns:a16="http://schemas.microsoft.com/office/drawing/2014/main" id="{3864FB55-FE31-11A1-411A-B8AD2D105388}"/>
              </a:ext>
            </a:extLst>
          </p:cNvPr>
          <p:cNvSpPr>
            <a:spLocks noGrp="1"/>
          </p:cNvSpPr>
          <p:nvPr>
            <p:ph idx="1"/>
          </p:nvPr>
        </p:nvSpPr>
        <p:spPr>
          <a:xfrm>
            <a:off x="1235778" y="2468346"/>
            <a:ext cx="9833275" cy="3770787"/>
          </a:xfrm>
        </p:spPr>
        <p:txBody>
          <a:bodyPr>
            <a:normAutofit/>
          </a:bodyPr>
          <a:lstStyle/>
          <a:p>
            <a:pPr marL="0" indent="0">
              <a:buNone/>
            </a:pPr>
            <a:r>
              <a:rPr lang="es-MX" b="1" dirty="0"/>
              <a:t>Cantidad de seguro primaria (PIA):</a:t>
            </a:r>
            <a:r>
              <a:rPr lang="es-MX" dirty="0"/>
              <a:t> cantidad de beneficios de retiro que recibirás si esperas hasta la edad reglamentaria de retiro (FRA) para comenzar a recibir beneficios</a:t>
            </a:r>
          </a:p>
          <a:p>
            <a:pPr marL="0" indent="0">
              <a:buNone/>
            </a:pPr>
            <a:r>
              <a:rPr lang="es-MX" b="1" dirty="0"/>
              <a:t>Dos cosas que debes saber acerca de la PIA: </a:t>
            </a:r>
          </a:p>
        </p:txBody>
      </p:sp>
      <p:sp>
        <p:nvSpPr>
          <p:cNvPr id="7" name="TextBox 6">
            <a:extLst>
              <a:ext uri="{FF2B5EF4-FFF2-40B4-BE49-F238E27FC236}">
                <a16:creationId xmlns:a16="http://schemas.microsoft.com/office/drawing/2014/main" id="{ED021389-8D2A-E504-B465-53D092A3AEE3}"/>
              </a:ext>
            </a:extLst>
          </p:cNvPr>
          <p:cNvSpPr txBox="1"/>
          <p:nvPr/>
        </p:nvSpPr>
        <p:spPr>
          <a:xfrm>
            <a:off x="1399754" y="5228708"/>
            <a:ext cx="4411476" cy="923330"/>
          </a:xfrm>
          <a:prstGeom prst="rect">
            <a:avLst/>
          </a:prstGeom>
          <a:noFill/>
        </p:spPr>
        <p:txBody>
          <a:bodyPr wrap="square" rtlCol="0">
            <a:spAutoFit/>
          </a:bodyPr>
          <a:lstStyle/>
          <a:p>
            <a:pPr algn="ctr"/>
            <a:r>
              <a:rPr lang="es-MX" b="1">
                <a:solidFill>
                  <a:schemeClr val="tx2"/>
                </a:solidFill>
              </a:rPr>
              <a:t>La PIA se basa en un promedio de tus salarios que fueron gravados para Seguro Social durante tu vida laboral </a:t>
            </a:r>
          </a:p>
        </p:txBody>
      </p:sp>
      <p:sp>
        <p:nvSpPr>
          <p:cNvPr id="8" name="TextBox 7">
            <a:extLst>
              <a:ext uri="{FF2B5EF4-FFF2-40B4-BE49-F238E27FC236}">
                <a16:creationId xmlns:a16="http://schemas.microsoft.com/office/drawing/2014/main" id="{B4B64323-C5B6-9B2D-FBFF-C52E9BD5C565}"/>
              </a:ext>
            </a:extLst>
          </p:cNvPr>
          <p:cNvSpPr txBox="1"/>
          <p:nvPr/>
        </p:nvSpPr>
        <p:spPr>
          <a:xfrm>
            <a:off x="6842793" y="5228708"/>
            <a:ext cx="2892501" cy="646331"/>
          </a:xfrm>
          <a:prstGeom prst="rect">
            <a:avLst/>
          </a:prstGeom>
          <a:noFill/>
        </p:spPr>
        <p:txBody>
          <a:bodyPr wrap="square" rtlCol="0">
            <a:spAutoFit/>
          </a:bodyPr>
          <a:lstStyle/>
          <a:p>
            <a:pPr algn="ctr"/>
            <a:r>
              <a:rPr lang="es-MX" b="1">
                <a:solidFill>
                  <a:schemeClr val="tx2"/>
                </a:solidFill>
              </a:rPr>
              <a:t>La PIA está</a:t>
            </a:r>
          </a:p>
          <a:p>
            <a:pPr algn="ctr"/>
            <a:r>
              <a:rPr lang="es-MX" b="1">
                <a:solidFill>
                  <a:schemeClr val="tx2"/>
                </a:solidFill>
              </a:rPr>
              <a:t>protegida contra la inflación</a:t>
            </a:r>
          </a:p>
        </p:txBody>
      </p:sp>
      <p:pic>
        <p:nvPicPr>
          <p:cNvPr id="17" name="Picture 16">
            <a:extLst>
              <a:ext uri="{FF2B5EF4-FFF2-40B4-BE49-F238E27FC236}">
                <a16:creationId xmlns:a16="http://schemas.microsoft.com/office/drawing/2014/main" id="{0B877C3A-12C2-6A07-08BC-71BA9A14DA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81122" y="3447231"/>
            <a:ext cx="1813015" cy="1813015"/>
          </a:xfrm>
          <a:prstGeom prst="rect">
            <a:avLst/>
          </a:prstGeom>
        </p:spPr>
      </p:pic>
      <p:pic>
        <p:nvPicPr>
          <p:cNvPr id="18" name="Picture 17">
            <a:extLst>
              <a:ext uri="{FF2B5EF4-FFF2-40B4-BE49-F238E27FC236}">
                <a16:creationId xmlns:a16="http://schemas.microsoft.com/office/drawing/2014/main" id="{D64196AA-5EE7-7551-8520-9FDA7D63E2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98984" y="3485423"/>
            <a:ext cx="1813015" cy="1813015"/>
          </a:xfrm>
          <a:prstGeom prst="rect">
            <a:avLst/>
          </a:prstGeom>
        </p:spPr>
      </p:pic>
    </p:spTree>
    <p:extLst>
      <p:ext uri="{BB962C8B-B14F-4D97-AF65-F5344CB8AC3E}">
        <p14:creationId xmlns:p14="http://schemas.microsoft.com/office/powerpoint/2010/main" val="3059994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71741-1463-C77C-8774-88A1FD73852B}"/>
              </a:ext>
            </a:extLst>
          </p:cNvPr>
          <p:cNvSpPr>
            <a:spLocks noGrp="1"/>
          </p:cNvSpPr>
          <p:nvPr>
            <p:ph type="title"/>
          </p:nvPr>
        </p:nvSpPr>
        <p:spPr>
          <a:xfrm>
            <a:off x="1492450" y="849087"/>
            <a:ext cx="9199178" cy="1346080"/>
          </a:xfrm>
        </p:spPr>
        <p:txBody>
          <a:bodyPr>
            <a:normAutofit fontScale="90000"/>
          </a:bodyPr>
          <a:lstStyle/>
          <a:p>
            <a:r>
              <a:rPr lang="es-MX" sz="4800"/>
              <a:t>¿Cómo se calcula la cantidad de seguro primaria (PIA)?</a:t>
            </a:r>
          </a:p>
        </p:txBody>
      </p:sp>
      <p:grpSp>
        <p:nvGrpSpPr>
          <p:cNvPr id="7" name="Group 6">
            <a:extLst>
              <a:ext uri="{FF2B5EF4-FFF2-40B4-BE49-F238E27FC236}">
                <a16:creationId xmlns:a16="http://schemas.microsoft.com/office/drawing/2014/main" id="{8D402EFC-7335-893C-FCB8-8D68BAB882D1}"/>
              </a:ext>
            </a:extLst>
          </p:cNvPr>
          <p:cNvGrpSpPr/>
          <p:nvPr/>
        </p:nvGrpSpPr>
        <p:grpSpPr>
          <a:xfrm>
            <a:off x="1872699" y="2554816"/>
            <a:ext cx="5706712" cy="3454097"/>
            <a:chOff x="2618627" y="2249738"/>
            <a:chExt cx="5706712" cy="3454097"/>
          </a:xfrm>
        </p:grpSpPr>
        <p:sp>
          <p:nvSpPr>
            <p:cNvPr id="8" name="Content Placeholder 4">
              <a:extLst>
                <a:ext uri="{FF2B5EF4-FFF2-40B4-BE49-F238E27FC236}">
                  <a16:creationId xmlns:a16="http://schemas.microsoft.com/office/drawing/2014/main" id="{1A6E24EB-CF4A-5DDB-6A5E-4BF8CB4E2D5C}"/>
                </a:ext>
                <a:ext uri="{C183D7F6-B498-43B3-948B-1728B52AA6E4}">
                  <adec:decorative xmlns:adec="http://schemas.microsoft.com/office/drawing/2017/decorative" val="1"/>
                </a:ext>
              </a:extLst>
            </p:cNvPr>
            <p:cNvSpPr txBox="1">
              <a:spLocks/>
            </p:cNvSpPr>
            <p:nvPr/>
          </p:nvSpPr>
          <p:spPr>
            <a:xfrm>
              <a:off x="3491477" y="2249738"/>
              <a:ext cx="4833862" cy="444711"/>
            </a:xfrm>
            <a:prstGeom prst="rect">
              <a:avLst/>
            </a:prstGeom>
          </p:spPr>
          <p:txBody>
            <a:bodyPr vert="horz" lIns="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800" dirty="0">
                  <a:solidFill>
                    <a:schemeClr val="tx2"/>
                  </a:solidFill>
                  <a:latin typeface="Arial" panose="020B0604020202020204" pitchFamily="34" charset="0"/>
                  <a:ea typeface="Calibri" panose="020F0502020204030204" pitchFamily="34" charset="0"/>
                  <a:cs typeface="Arial" panose="020B0604020202020204" pitchFamily="34" charset="0"/>
                </a:rPr>
                <a:t>Los 35 años más altos de ingresos ajustados</a:t>
              </a:r>
            </a:p>
          </p:txBody>
        </p:sp>
        <p:sp>
          <p:nvSpPr>
            <p:cNvPr id="9" name="Content Placeholder 4">
              <a:extLst>
                <a:ext uri="{FF2B5EF4-FFF2-40B4-BE49-F238E27FC236}">
                  <a16:creationId xmlns:a16="http://schemas.microsoft.com/office/drawing/2014/main" id="{6EB868B5-5D85-DA0E-C207-3A9012723E81}"/>
                </a:ext>
                <a:ext uri="{C183D7F6-B498-43B3-948B-1728B52AA6E4}">
                  <adec:decorative xmlns:adec="http://schemas.microsoft.com/office/drawing/2017/decorative" val="1"/>
                </a:ext>
              </a:extLst>
            </p:cNvPr>
            <p:cNvSpPr txBox="1">
              <a:spLocks/>
            </p:cNvSpPr>
            <p:nvPr/>
          </p:nvSpPr>
          <p:spPr>
            <a:xfrm rot="16200000">
              <a:off x="1454392" y="3515936"/>
              <a:ext cx="2773181" cy="444711"/>
            </a:xfrm>
            <a:prstGeom prst="rect">
              <a:avLst/>
            </a:prstGeom>
          </p:spPr>
          <p:txBody>
            <a:bodyPr vert="horz" lIns="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0" i="0" u="none" strike="noStrike" cap="none" normalizeH="0" baseline="0" noProof="0">
                  <a:ln>
                    <a:noFill/>
                  </a:ln>
                  <a:solidFill>
                    <a:srgbClr val="141A4D"/>
                  </a:solidFill>
                  <a:uLnTx/>
                  <a:uFillTx/>
                  <a:latin typeface="Arial" panose="020B0604020202020204" pitchFamily="34" charset="0"/>
                  <a:ea typeface="Calibri" panose="020F0502020204030204" pitchFamily="34" charset="0"/>
                  <a:cs typeface="Arial" panose="020B0604020202020204" pitchFamily="34" charset="0"/>
                </a:rPr>
                <a:t>Salarios devengados</a:t>
              </a:r>
            </a:p>
          </p:txBody>
        </p:sp>
        <p:sp>
          <p:nvSpPr>
            <p:cNvPr id="10" name="Content Placeholder 4">
              <a:extLst>
                <a:ext uri="{FF2B5EF4-FFF2-40B4-BE49-F238E27FC236}">
                  <a16:creationId xmlns:a16="http://schemas.microsoft.com/office/drawing/2014/main" id="{12C8965E-9A9E-973F-DA3F-C5A20C8A8C1F}"/>
                </a:ext>
                <a:ext uri="{C183D7F6-B498-43B3-948B-1728B52AA6E4}">
                  <adec:decorative xmlns:adec="http://schemas.microsoft.com/office/drawing/2017/decorative" val="1"/>
                </a:ext>
              </a:extLst>
            </p:cNvPr>
            <p:cNvSpPr txBox="1">
              <a:spLocks/>
            </p:cNvSpPr>
            <p:nvPr/>
          </p:nvSpPr>
          <p:spPr>
            <a:xfrm>
              <a:off x="3007180"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0" i="0" u="none" strike="noStrike" cap="none" normalizeH="0" baseline="0" noProof="0">
                  <a:ln>
                    <a:noFill/>
                  </a:ln>
                  <a:solidFill>
                    <a:srgbClr val="141A4D"/>
                  </a:solidFill>
                  <a:uLnTx/>
                  <a:uFillTx/>
                  <a:latin typeface="Arial" panose="020B0604020202020204" pitchFamily="34" charset="0"/>
                  <a:ea typeface="Calibri" panose="020F0502020204030204" pitchFamily="34" charset="0"/>
                  <a:cs typeface="Arial" panose="020B0604020202020204" pitchFamily="34" charset="0"/>
                </a:rPr>
                <a:t>20</a:t>
              </a:r>
            </a:p>
          </p:txBody>
        </p:sp>
        <p:sp>
          <p:nvSpPr>
            <p:cNvPr id="11" name="Content Placeholder 4">
              <a:extLst>
                <a:ext uri="{FF2B5EF4-FFF2-40B4-BE49-F238E27FC236}">
                  <a16:creationId xmlns:a16="http://schemas.microsoft.com/office/drawing/2014/main" id="{382D48D5-62F2-C810-3476-4EDCC38D25BD}"/>
                </a:ext>
                <a:ext uri="{C183D7F6-B498-43B3-948B-1728B52AA6E4}">
                  <adec:decorative xmlns:adec="http://schemas.microsoft.com/office/drawing/2017/decorative" val="1"/>
                </a:ext>
              </a:extLst>
            </p:cNvPr>
            <p:cNvSpPr txBox="1">
              <a:spLocks/>
            </p:cNvSpPr>
            <p:nvPr/>
          </p:nvSpPr>
          <p:spPr>
            <a:xfrm>
              <a:off x="3500161"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0" i="0" u="none" strike="noStrike" cap="none" normalizeH="0" baseline="0" noProof="0">
                  <a:ln>
                    <a:noFill/>
                  </a:ln>
                  <a:solidFill>
                    <a:srgbClr val="141A4D"/>
                  </a:solidFill>
                  <a:uLnTx/>
                  <a:uFillTx/>
                  <a:latin typeface="Arial" panose="020B0604020202020204" pitchFamily="34" charset="0"/>
                  <a:ea typeface="Calibri" panose="020F0502020204030204" pitchFamily="34" charset="0"/>
                  <a:cs typeface="Arial" panose="020B0604020202020204" pitchFamily="34" charset="0"/>
                </a:rPr>
                <a:t>25</a:t>
              </a:r>
            </a:p>
          </p:txBody>
        </p:sp>
        <p:sp>
          <p:nvSpPr>
            <p:cNvPr id="12" name="Content Placeholder 4">
              <a:extLst>
                <a:ext uri="{FF2B5EF4-FFF2-40B4-BE49-F238E27FC236}">
                  <a16:creationId xmlns:a16="http://schemas.microsoft.com/office/drawing/2014/main" id="{3104DA97-8FC7-4A9E-0495-C5416362203F}"/>
                </a:ext>
                <a:ext uri="{C183D7F6-B498-43B3-948B-1728B52AA6E4}">
                  <adec:decorative xmlns:adec="http://schemas.microsoft.com/office/drawing/2017/decorative" val="1"/>
                </a:ext>
              </a:extLst>
            </p:cNvPr>
            <p:cNvSpPr txBox="1">
              <a:spLocks/>
            </p:cNvSpPr>
            <p:nvPr/>
          </p:nvSpPr>
          <p:spPr>
            <a:xfrm>
              <a:off x="4009045"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0" i="0" u="none" strike="noStrike" cap="none" normalizeH="0" baseline="0" noProof="0">
                  <a:ln>
                    <a:noFill/>
                  </a:ln>
                  <a:solidFill>
                    <a:srgbClr val="141A4D"/>
                  </a:solidFill>
                  <a:uLnTx/>
                  <a:uFillTx/>
                  <a:latin typeface="Arial" panose="020B0604020202020204" pitchFamily="34" charset="0"/>
                  <a:ea typeface="Calibri" panose="020F0502020204030204" pitchFamily="34" charset="0"/>
                  <a:cs typeface="Arial" panose="020B0604020202020204" pitchFamily="34" charset="0"/>
                </a:rPr>
                <a:t>30</a:t>
              </a:r>
            </a:p>
          </p:txBody>
        </p:sp>
        <p:sp>
          <p:nvSpPr>
            <p:cNvPr id="13" name="Content Placeholder 4">
              <a:extLst>
                <a:ext uri="{FF2B5EF4-FFF2-40B4-BE49-F238E27FC236}">
                  <a16:creationId xmlns:a16="http://schemas.microsoft.com/office/drawing/2014/main" id="{5105FEA6-D944-8594-B9D1-7C950771C4FE}"/>
                </a:ext>
                <a:ext uri="{C183D7F6-B498-43B3-948B-1728B52AA6E4}">
                  <adec:decorative xmlns:adec="http://schemas.microsoft.com/office/drawing/2017/decorative" val="1"/>
                </a:ext>
              </a:extLst>
            </p:cNvPr>
            <p:cNvSpPr txBox="1">
              <a:spLocks/>
            </p:cNvSpPr>
            <p:nvPr/>
          </p:nvSpPr>
          <p:spPr>
            <a:xfrm>
              <a:off x="4494074"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0" i="0" u="none" strike="noStrike" cap="none" normalizeH="0" baseline="0" noProof="0">
                  <a:ln>
                    <a:noFill/>
                  </a:ln>
                  <a:solidFill>
                    <a:srgbClr val="141A4D"/>
                  </a:solidFill>
                  <a:uLnTx/>
                  <a:uFillTx/>
                  <a:latin typeface="Arial" panose="020B0604020202020204" pitchFamily="34" charset="0"/>
                  <a:ea typeface="Calibri" panose="020F0502020204030204" pitchFamily="34" charset="0"/>
                  <a:cs typeface="Arial" panose="020B0604020202020204" pitchFamily="34" charset="0"/>
                </a:rPr>
                <a:t>35</a:t>
              </a:r>
            </a:p>
          </p:txBody>
        </p:sp>
        <p:sp>
          <p:nvSpPr>
            <p:cNvPr id="14" name="Content Placeholder 4">
              <a:extLst>
                <a:ext uri="{FF2B5EF4-FFF2-40B4-BE49-F238E27FC236}">
                  <a16:creationId xmlns:a16="http://schemas.microsoft.com/office/drawing/2014/main" id="{9B9D149C-F960-1FD1-08EA-51C953737E8D}"/>
                </a:ext>
                <a:ext uri="{C183D7F6-B498-43B3-948B-1728B52AA6E4}">
                  <adec:decorative xmlns:adec="http://schemas.microsoft.com/office/drawing/2017/decorative" val="1"/>
                </a:ext>
              </a:extLst>
            </p:cNvPr>
            <p:cNvSpPr txBox="1">
              <a:spLocks/>
            </p:cNvSpPr>
            <p:nvPr/>
          </p:nvSpPr>
          <p:spPr>
            <a:xfrm>
              <a:off x="4987055"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0" i="0" u="none" strike="noStrike" cap="none" normalizeH="0" baseline="0" noProof="0">
                  <a:ln>
                    <a:noFill/>
                  </a:ln>
                  <a:solidFill>
                    <a:srgbClr val="141A4D"/>
                  </a:solidFill>
                  <a:uLnTx/>
                  <a:uFillTx/>
                  <a:latin typeface="Arial" panose="020B0604020202020204" pitchFamily="34" charset="0"/>
                  <a:ea typeface="Calibri" panose="020F0502020204030204" pitchFamily="34" charset="0"/>
                  <a:cs typeface="Arial" panose="020B0604020202020204" pitchFamily="34" charset="0"/>
                </a:rPr>
                <a:t>40</a:t>
              </a:r>
            </a:p>
          </p:txBody>
        </p:sp>
        <p:sp>
          <p:nvSpPr>
            <p:cNvPr id="15" name="Content Placeholder 4">
              <a:extLst>
                <a:ext uri="{FF2B5EF4-FFF2-40B4-BE49-F238E27FC236}">
                  <a16:creationId xmlns:a16="http://schemas.microsoft.com/office/drawing/2014/main" id="{1636D49B-F7EC-79E6-009A-2187809DABA7}"/>
                </a:ext>
                <a:ext uri="{C183D7F6-B498-43B3-948B-1728B52AA6E4}">
                  <adec:decorative xmlns:adec="http://schemas.microsoft.com/office/drawing/2017/decorative" val="1"/>
                </a:ext>
              </a:extLst>
            </p:cNvPr>
            <p:cNvSpPr txBox="1">
              <a:spLocks/>
            </p:cNvSpPr>
            <p:nvPr/>
          </p:nvSpPr>
          <p:spPr>
            <a:xfrm>
              <a:off x="5495939"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0" i="0" u="none" strike="noStrike" cap="none" normalizeH="0" baseline="0" noProof="0">
                  <a:ln>
                    <a:noFill/>
                  </a:ln>
                  <a:solidFill>
                    <a:srgbClr val="141A4D"/>
                  </a:solidFill>
                  <a:uLnTx/>
                  <a:uFillTx/>
                  <a:latin typeface="Arial" panose="020B0604020202020204" pitchFamily="34" charset="0"/>
                  <a:ea typeface="Calibri" panose="020F0502020204030204" pitchFamily="34" charset="0"/>
                  <a:cs typeface="Arial" panose="020B0604020202020204" pitchFamily="34" charset="0"/>
                </a:rPr>
                <a:t>45</a:t>
              </a:r>
            </a:p>
          </p:txBody>
        </p:sp>
        <p:sp>
          <p:nvSpPr>
            <p:cNvPr id="16" name="Content Placeholder 4">
              <a:extLst>
                <a:ext uri="{FF2B5EF4-FFF2-40B4-BE49-F238E27FC236}">
                  <a16:creationId xmlns:a16="http://schemas.microsoft.com/office/drawing/2014/main" id="{C4D44A3B-F648-84E4-BF80-106FCBAB41E9}"/>
                </a:ext>
                <a:ext uri="{C183D7F6-B498-43B3-948B-1728B52AA6E4}">
                  <adec:decorative xmlns:adec="http://schemas.microsoft.com/office/drawing/2017/decorative" val="1"/>
                </a:ext>
              </a:extLst>
            </p:cNvPr>
            <p:cNvSpPr txBox="1">
              <a:spLocks/>
            </p:cNvSpPr>
            <p:nvPr/>
          </p:nvSpPr>
          <p:spPr>
            <a:xfrm>
              <a:off x="6004822"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0" i="0" u="none" strike="noStrike" cap="none" normalizeH="0" baseline="0" noProof="0">
                  <a:ln>
                    <a:noFill/>
                  </a:ln>
                  <a:solidFill>
                    <a:srgbClr val="141A4D"/>
                  </a:solidFill>
                  <a:uLnTx/>
                  <a:uFillTx/>
                  <a:latin typeface="Arial" panose="020B0604020202020204" pitchFamily="34" charset="0"/>
                  <a:ea typeface="Calibri" panose="020F0502020204030204" pitchFamily="34" charset="0"/>
                  <a:cs typeface="Arial" panose="020B0604020202020204" pitchFamily="34" charset="0"/>
                </a:rPr>
                <a:t>50</a:t>
              </a:r>
            </a:p>
          </p:txBody>
        </p:sp>
        <p:sp>
          <p:nvSpPr>
            <p:cNvPr id="17" name="Content Placeholder 4">
              <a:extLst>
                <a:ext uri="{FF2B5EF4-FFF2-40B4-BE49-F238E27FC236}">
                  <a16:creationId xmlns:a16="http://schemas.microsoft.com/office/drawing/2014/main" id="{0705FB54-FB70-48DB-BF88-FD87299B365B}"/>
                </a:ext>
                <a:ext uri="{C183D7F6-B498-43B3-948B-1728B52AA6E4}">
                  <adec:decorative xmlns:adec="http://schemas.microsoft.com/office/drawing/2017/decorative" val="1"/>
                </a:ext>
              </a:extLst>
            </p:cNvPr>
            <p:cNvSpPr txBox="1">
              <a:spLocks/>
            </p:cNvSpPr>
            <p:nvPr/>
          </p:nvSpPr>
          <p:spPr>
            <a:xfrm>
              <a:off x="6497803"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0" i="0" u="none" strike="noStrike" cap="none" normalizeH="0" baseline="0" noProof="0">
                  <a:ln>
                    <a:noFill/>
                  </a:ln>
                  <a:solidFill>
                    <a:srgbClr val="141A4D"/>
                  </a:solidFill>
                  <a:uLnTx/>
                  <a:uFillTx/>
                  <a:latin typeface="Arial" panose="020B0604020202020204" pitchFamily="34" charset="0"/>
                  <a:ea typeface="Calibri" panose="020F0502020204030204" pitchFamily="34" charset="0"/>
                  <a:cs typeface="Arial" panose="020B0604020202020204" pitchFamily="34" charset="0"/>
                </a:rPr>
                <a:t>55</a:t>
              </a:r>
            </a:p>
          </p:txBody>
        </p:sp>
        <p:sp>
          <p:nvSpPr>
            <p:cNvPr id="18" name="Content Placeholder 4">
              <a:extLst>
                <a:ext uri="{FF2B5EF4-FFF2-40B4-BE49-F238E27FC236}">
                  <a16:creationId xmlns:a16="http://schemas.microsoft.com/office/drawing/2014/main" id="{2CEE3999-8A14-08F7-3DDB-87B7235B2784}"/>
                </a:ext>
                <a:ext uri="{C183D7F6-B498-43B3-948B-1728B52AA6E4}">
                  <adec:decorative xmlns:adec="http://schemas.microsoft.com/office/drawing/2017/decorative" val="1"/>
                </a:ext>
              </a:extLst>
            </p:cNvPr>
            <p:cNvSpPr txBox="1">
              <a:spLocks/>
            </p:cNvSpPr>
            <p:nvPr/>
          </p:nvSpPr>
          <p:spPr>
            <a:xfrm>
              <a:off x="7006687"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0" i="0" u="none" strike="noStrike" cap="none" normalizeH="0" baseline="0" noProof="0">
                  <a:ln>
                    <a:noFill/>
                  </a:ln>
                  <a:solidFill>
                    <a:srgbClr val="141A4D"/>
                  </a:solidFill>
                  <a:uLnTx/>
                  <a:uFillTx/>
                  <a:latin typeface="Arial" panose="020B0604020202020204" pitchFamily="34" charset="0"/>
                  <a:ea typeface="Calibri" panose="020F0502020204030204" pitchFamily="34" charset="0"/>
                  <a:cs typeface="Arial" panose="020B0604020202020204" pitchFamily="34" charset="0"/>
                </a:rPr>
                <a:t>60</a:t>
              </a:r>
            </a:p>
          </p:txBody>
        </p:sp>
        <p:sp>
          <p:nvSpPr>
            <p:cNvPr id="19" name="Content Placeholder 4">
              <a:extLst>
                <a:ext uri="{FF2B5EF4-FFF2-40B4-BE49-F238E27FC236}">
                  <a16:creationId xmlns:a16="http://schemas.microsoft.com/office/drawing/2014/main" id="{86F740BF-FF57-2B3A-DEAE-41244FA81E03}"/>
                </a:ext>
                <a:ext uri="{C183D7F6-B498-43B3-948B-1728B52AA6E4}">
                  <adec:decorative xmlns:adec="http://schemas.microsoft.com/office/drawing/2017/decorative" val="1"/>
                </a:ext>
              </a:extLst>
            </p:cNvPr>
            <p:cNvSpPr txBox="1">
              <a:spLocks/>
            </p:cNvSpPr>
            <p:nvPr/>
          </p:nvSpPr>
          <p:spPr>
            <a:xfrm>
              <a:off x="7507619" y="5259124"/>
              <a:ext cx="449706" cy="444711"/>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0" i="0" u="none" strike="noStrike" cap="none" normalizeH="0" baseline="0" noProof="0">
                  <a:ln>
                    <a:noFill/>
                  </a:ln>
                  <a:solidFill>
                    <a:srgbClr val="141A4D"/>
                  </a:solidFill>
                  <a:uLnTx/>
                  <a:uFillTx/>
                  <a:latin typeface="Arial" panose="020B0604020202020204" pitchFamily="34" charset="0"/>
                  <a:ea typeface="Calibri" panose="020F0502020204030204" pitchFamily="34" charset="0"/>
                  <a:cs typeface="Arial" panose="020B0604020202020204" pitchFamily="34" charset="0"/>
                </a:rPr>
                <a:t>65</a:t>
              </a:r>
            </a:p>
          </p:txBody>
        </p:sp>
        <p:cxnSp>
          <p:nvCxnSpPr>
            <p:cNvPr id="20" name="Straight Connector 19">
              <a:extLst>
                <a:ext uri="{FF2B5EF4-FFF2-40B4-BE49-F238E27FC236}">
                  <a16:creationId xmlns:a16="http://schemas.microsoft.com/office/drawing/2014/main" id="{20408DFE-33A5-0AE1-E38F-59EC0D5C8D88}"/>
                </a:ext>
                <a:ext uri="{C183D7F6-B498-43B3-948B-1728B52AA6E4}">
                  <adec:decorative xmlns:adec="http://schemas.microsoft.com/office/drawing/2017/decorative" val="1"/>
                </a:ext>
              </a:extLst>
            </p:cNvPr>
            <p:cNvCxnSpPr/>
            <p:nvPr/>
          </p:nvCxnSpPr>
          <p:spPr>
            <a:xfrm flipV="1">
              <a:off x="3063338" y="3560859"/>
              <a:ext cx="1053244" cy="1383527"/>
            </a:xfrm>
            <a:prstGeom prst="line">
              <a:avLst/>
            </a:prstGeom>
            <a:ln w="50800">
              <a:solidFill>
                <a:srgbClr val="D0D3D4"/>
              </a:solidFill>
              <a:prstDash val="sysDash"/>
            </a:ln>
          </p:spPr>
          <p:style>
            <a:lnRef idx="1">
              <a:schemeClr val="accent1"/>
            </a:lnRef>
            <a:fillRef idx="0">
              <a:schemeClr val="accent1"/>
            </a:fillRef>
            <a:effectRef idx="0">
              <a:schemeClr val="accent1"/>
            </a:effectRef>
            <a:fontRef idx="minor">
              <a:schemeClr val="tx1"/>
            </a:fontRef>
          </p:style>
        </p:cxnSp>
        <p:sp>
          <p:nvSpPr>
            <p:cNvPr id="21" name="Freeform 20">
              <a:extLst>
                <a:ext uri="{FF2B5EF4-FFF2-40B4-BE49-F238E27FC236}">
                  <a16:creationId xmlns:a16="http://schemas.microsoft.com/office/drawing/2014/main" id="{3C10CE5F-6AC3-DF9D-A94C-62FE859C78D9}"/>
                </a:ext>
                <a:ext uri="{C183D7F6-B498-43B3-948B-1728B52AA6E4}">
                  <adec:decorative xmlns:adec="http://schemas.microsoft.com/office/drawing/2017/decorative" val="1"/>
                </a:ext>
              </a:extLst>
            </p:cNvPr>
            <p:cNvSpPr/>
            <p:nvPr/>
          </p:nvSpPr>
          <p:spPr>
            <a:xfrm>
              <a:off x="4116582" y="3194106"/>
              <a:ext cx="3476362" cy="359315"/>
            </a:xfrm>
            <a:custGeom>
              <a:avLst/>
              <a:gdLst>
                <a:gd name="connsiteX0" fmla="*/ 0 w 3476362"/>
                <a:gd name="connsiteY0" fmla="*/ 358802 h 359315"/>
                <a:gd name="connsiteX1" fmla="*/ 95416 w 3476362"/>
                <a:gd name="connsiteY1" fmla="*/ 319045 h 359315"/>
                <a:gd name="connsiteX2" fmla="*/ 190831 w 3476362"/>
                <a:gd name="connsiteY2" fmla="*/ 303143 h 359315"/>
                <a:gd name="connsiteX3" fmla="*/ 381663 w 3476362"/>
                <a:gd name="connsiteY3" fmla="*/ 326997 h 359315"/>
                <a:gd name="connsiteX4" fmla="*/ 540689 w 3476362"/>
                <a:gd name="connsiteY4" fmla="*/ 358802 h 359315"/>
                <a:gd name="connsiteX5" fmla="*/ 699715 w 3476362"/>
                <a:gd name="connsiteY5" fmla="*/ 342899 h 359315"/>
                <a:gd name="connsiteX6" fmla="*/ 834887 w 3476362"/>
                <a:gd name="connsiteY6" fmla="*/ 295191 h 359315"/>
                <a:gd name="connsiteX7" fmla="*/ 970059 w 3476362"/>
                <a:gd name="connsiteY7" fmla="*/ 255435 h 359315"/>
                <a:gd name="connsiteX8" fmla="*/ 1137037 w 3476362"/>
                <a:gd name="connsiteY8" fmla="*/ 239532 h 359315"/>
                <a:gd name="connsiteX9" fmla="*/ 1256306 w 3476362"/>
                <a:gd name="connsiteY9" fmla="*/ 207727 h 359315"/>
                <a:gd name="connsiteX10" fmla="*/ 1383527 w 3476362"/>
                <a:gd name="connsiteY10" fmla="*/ 128214 h 359315"/>
                <a:gd name="connsiteX11" fmla="*/ 1510748 w 3476362"/>
                <a:gd name="connsiteY11" fmla="*/ 96409 h 359315"/>
                <a:gd name="connsiteX12" fmla="*/ 1622066 w 3476362"/>
                <a:gd name="connsiteY12" fmla="*/ 80506 h 359315"/>
                <a:gd name="connsiteX13" fmla="*/ 1789044 w 3476362"/>
                <a:gd name="connsiteY13" fmla="*/ 16896 h 359315"/>
                <a:gd name="connsiteX14" fmla="*/ 2003729 w 3476362"/>
                <a:gd name="connsiteY14" fmla="*/ 32798 h 359315"/>
                <a:gd name="connsiteX15" fmla="*/ 2210463 w 3476362"/>
                <a:gd name="connsiteY15" fmla="*/ 104360 h 359315"/>
                <a:gd name="connsiteX16" fmla="*/ 2361538 w 3476362"/>
                <a:gd name="connsiteY16" fmla="*/ 136165 h 359315"/>
                <a:gd name="connsiteX17" fmla="*/ 2504661 w 3476362"/>
                <a:gd name="connsiteY17" fmla="*/ 104360 h 359315"/>
                <a:gd name="connsiteX18" fmla="*/ 2687541 w 3476362"/>
                <a:gd name="connsiteY18" fmla="*/ 40750 h 359315"/>
                <a:gd name="connsiteX19" fmla="*/ 2830664 w 3476362"/>
                <a:gd name="connsiteY19" fmla="*/ 8944 h 359315"/>
                <a:gd name="connsiteX20" fmla="*/ 3069204 w 3476362"/>
                <a:gd name="connsiteY20" fmla="*/ 16896 h 359315"/>
                <a:gd name="connsiteX21" fmla="*/ 3299791 w 3476362"/>
                <a:gd name="connsiteY21" fmla="*/ 8944 h 359315"/>
                <a:gd name="connsiteX22" fmla="*/ 3466769 w 3476362"/>
                <a:gd name="connsiteY22" fmla="*/ 993 h 359315"/>
                <a:gd name="connsiteX23" fmla="*/ 3458818 w 3476362"/>
                <a:gd name="connsiteY23" fmla="*/ 993 h 3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6362" h="359315">
                  <a:moveTo>
                    <a:pt x="0" y="358802"/>
                  </a:moveTo>
                  <a:cubicBezTo>
                    <a:pt x="31805" y="343561"/>
                    <a:pt x="63611" y="328321"/>
                    <a:pt x="95416" y="319045"/>
                  </a:cubicBezTo>
                  <a:cubicBezTo>
                    <a:pt x="127221" y="309768"/>
                    <a:pt x="143123" y="301818"/>
                    <a:pt x="190831" y="303143"/>
                  </a:cubicBezTo>
                  <a:cubicBezTo>
                    <a:pt x="238539" y="304468"/>
                    <a:pt x="323353" y="317721"/>
                    <a:pt x="381663" y="326997"/>
                  </a:cubicBezTo>
                  <a:cubicBezTo>
                    <a:pt x="439973" y="336273"/>
                    <a:pt x="487680" y="356152"/>
                    <a:pt x="540689" y="358802"/>
                  </a:cubicBezTo>
                  <a:cubicBezTo>
                    <a:pt x="593698" y="361452"/>
                    <a:pt x="650682" y="353501"/>
                    <a:pt x="699715" y="342899"/>
                  </a:cubicBezTo>
                  <a:cubicBezTo>
                    <a:pt x="748748" y="332297"/>
                    <a:pt x="789830" y="309768"/>
                    <a:pt x="834887" y="295191"/>
                  </a:cubicBezTo>
                  <a:cubicBezTo>
                    <a:pt x="879944" y="280614"/>
                    <a:pt x="919701" y="264712"/>
                    <a:pt x="970059" y="255435"/>
                  </a:cubicBezTo>
                  <a:cubicBezTo>
                    <a:pt x="1020417" y="246158"/>
                    <a:pt x="1089329" y="247483"/>
                    <a:pt x="1137037" y="239532"/>
                  </a:cubicBezTo>
                  <a:cubicBezTo>
                    <a:pt x="1184745" y="231581"/>
                    <a:pt x="1215224" y="226280"/>
                    <a:pt x="1256306" y="207727"/>
                  </a:cubicBezTo>
                  <a:cubicBezTo>
                    <a:pt x="1297388" y="189174"/>
                    <a:pt x="1341120" y="146767"/>
                    <a:pt x="1383527" y="128214"/>
                  </a:cubicBezTo>
                  <a:cubicBezTo>
                    <a:pt x="1425934" y="109661"/>
                    <a:pt x="1470992" y="104360"/>
                    <a:pt x="1510748" y="96409"/>
                  </a:cubicBezTo>
                  <a:cubicBezTo>
                    <a:pt x="1550504" y="88458"/>
                    <a:pt x="1575683" y="93758"/>
                    <a:pt x="1622066" y="80506"/>
                  </a:cubicBezTo>
                  <a:cubicBezTo>
                    <a:pt x="1668449" y="67254"/>
                    <a:pt x="1725434" y="24847"/>
                    <a:pt x="1789044" y="16896"/>
                  </a:cubicBezTo>
                  <a:cubicBezTo>
                    <a:pt x="1852654" y="8945"/>
                    <a:pt x="1933493" y="18221"/>
                    <a:pt x="2003729" y="32798"/>
                  </a:cubicBezTo>
                  <a:cubicBezTo>
                    <a:pt x="2073965" y="47375"/>
                    <a:pt x="2150828" y="87132"/>
                    <a:pt x="2210463" y="104360"/>
                  </a:cubicBezTo>
                  <a:cubicBezTo>
                    <a:pt x="2270098" y="121588"/>
                    <a:pt x="2312505" y="136165"/>
                    <a:pt x="2361538" y="136165"/>
                  </a:cubicBezTo>
                  <a:cubicBezTo>
                    <a:pt x="2410571" y="136165"/>
                    <a:pt x="2450327" y="120262"/>
                    <a:pt x="2504661" y="104360"/>
                  </a:cubicBezTo>
                  <a:cubicBezTo>
                    <a:pt x="2558995" y="88458"/>
                    <a:pt x="2633207" y="56653"/>
                    <a:pt x="2687541" y="40750"/>
                  </a:cubicBezTo>
                  <a:cubicBezTo>
                    <a:pt x="2741875" y="24847"/>
                    <a:pt x="2767054" y="12920"/>
                    <a:pt x="2830664" y="8944"/>
                  </a:cubicBezTo>
                  <a:cubicBezTo>
                    <a:pt x="2894274" y="4968"/>
                    <a:pt x="2991016" y="16896"/>
                    <a:pt x="3069204" y="16896"/>
                  </a:cubicBezTo>
                  <a:cubicBezTo>
                    <a:pt x="3147392" y="16896"/>
                    <a:pt x="3299791" y="8944"/>
                    <a:pt x="3299791" y="8944"/>
                  </a:cubicBezTo>
                  <a:lnTo>
                    <a:pt x="3466769" y="993"/>
                  </a:lnTo>
                  <a:cubicBezTo>
                    <a:pt x="3493273" y="-332"/>
                    <a:pt x="3456168" y="-332"/>
                    <a:pt x="3458818" y="993"/>
                  </a:cubicBezTo>
                </a:path>
              </a:pathLst>
            </a:custGeom>
            <a:noFill/>
            <a:ln w="50800">
              <a:solidFill>
                <a:srgbClr val="0047B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BE567D65-8635-8BBB-A379-EB2320D06847}"/>
                </a:ext>
                <a:ext uri="{C183D7F6-B498-43B3-948B-1728B52AA6E4}">
                  <adec:decorative xmlns:adec="http://schemas.microsoft.com/office/drawing/2017/decorative" val="1"/>
                </a:ext>
              </a:extLst>
            </p:cNvPr>
            <p:cNvCxnSpPr/>
            <p:nvPr/>
          </p:nvCxnSpPr>
          <p:spPr>
            <a:xfrm>
              <a:off x="3063338" y="2351701"/>
              <a:ext cx="0" cy="290742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7583DA0-64A8-D58F-F9A4-EE603E4BF9AC}"/>
                </a:ext>
                <a:ext uri="{C183D7F6-B498-43B3-948B-1728B52AA6E4}">
                  <adec:decorative xmlns:adec="http://schemas.microsoft.com/office/drawing/2017/decorative" val="1"/>
                </a:ext>
              </a:extLst>
            </p:cNvPr>
            <p:cNvCxnSpPr/>
            <p:nvPr/>
          </p:nvCxnSpPr>
          <p:spPr>
            <a:xfrm>
              <a:off x="3063338" y="5259124"/>
              <a:ext cx="466913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F9BF1AB-C260-F17C-FA24-BE0FC0F0B67E}"/>
                </a:ext>
                <a:ext uri="{C183D7F6-B498-43B3-948B-1728B52AA6E4}">
                  <adec:decorative xmlns:adec="http://schemas.microsoft.com/office/drawing/2017/decorative" val="1"/>
                </a:ext>
              </a:extLst>
            </p:cNvPr>
            <p:cNvCxnSpPr/>
            <p:nvPr/>
          </p:nvCxnSpPr>
          <p:spPr>
            <a:xfrm flipV="1">
              <a:off x="4116582" y="2781631"/>
              <a:ext cx="0" cy="270345"/>
            </a:xfrm>
            <a:prstGeom prst="line">
              <a:avLst/>
            </a:prstGeom>
            <a:ln w="25400">
              <a:solidFill>
                <a:srgbClr val="0047B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1BC7A5-E755-03C9-B5C2-7978540A1284}"/>
                </a:ext>
                <a:ext uri="{C183D7F6-B498-43B3-948B-1728B52AA6E4}">
                  <adec:decorative xmlns:adec="http://schemas.microsoft.com/office/drawing/2017/decorative" val="1"/>
                </a:ext>
              </a:extLst>
            </p:cNvPr>
            <p:cNvCxnSpPr/>
            <p:nvPr/>
          </p:nvCxnSpPr>
          <p:spPr>
            <a:xfrm>
              <a:off x="4116582" y="2781631"/>
              <a:ext cx="3476362" cy="0"/>
            </a:xfrm>
            <a:prstGeom prst="line">
              <a:avLst/>
            </a:prstGeom>
            <a:ln w="25400">
              <a:solidFill>
                <a:srgbClr val="0047B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05F173-9750-4D33-002D-2FFD4CF4F0B1}"/>
                </a:ext>
                <a:ext uri="{C183D7F6-B498-43B3-948B-1728B52AA6E4}">
                  <adec:decorative xmlns:adec="http://schemas.microsoft.com/office/drawing/2017/decorative" val="1"/>
                </a:ext>
              </a:extLst>
            </p:cNvPr>
            <p:cNvCxnSpPr/>
            <p:nvPr/>
          </p:nvCxnSpPr>
          <p:spPr>
            <a:xfrm>
              <a:off x="7592944" y="2781631"/>
              <a:ext cx="0" cy="270345"/>
            </a:xfrm>
            <a:prstGeom prst="line">
              <a:avLst/>
            </a:prstGeom>
            <a:ln w="25400">
              <a:solidFill>
                <a:srgbClr val="0047BB"/>
              </a:solidFill>
            </a:ln>
          </p:spPr>
          <p:style>
            <a:lnRef idx="1">
              <a:schemeClr val="accent1"/>
            </a:lnRef>
            <a:fillRef idx="0">
              <a:schemeClr val="accent1"/>
            </a:fillRef>
            <a:effectRef idx="0">
              <a:schemeClr val="accent1"/>
            </a:effectRef>
            <a:fontRef idx="minor">
              <a:schemeClr val="tx1"/>
            </a:fontRef>
          </p:style>
        </p:cxnSp>
      </p:grpSp>
      <p:sp>
        <p:nvSpPr>
          <p:cNvPr id="27" name="Rectangle: Rounded Corners 19">
            <a:extLst>
              <a:ext uri="{FF2B5EF4-FFF2-40B4-BE49-F238E27FC236}">
                <a16:creationId xmlns:a16="http://schemas.microsoft.com/office/drawing/2014/main" id="{9B669A98-EAA9-F52D-7548-94AAC2F77FAB}"/>
              </a:ext>
            </a:extLst>
          </p:cNvPr>
          <p:cNvSpPr/>
          <p:nvPr/>
        </p:nvSpPr>
        <p:spPr>
          <a:xfrm>
            <a:off x="7900259" y="3602111"/>
            <a:ext cx="3476362" cy="123143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a:t>PIA = Cantidad de beneficios mensuales a la edad reglamentaria de retiro</a:t>
            </a:r>
          </a:p>
        </p:txBody>
      </p:sp>
    </p:spTree>
    <p:extLst>
      <p:ext uri="{BB962C8B-B14F-4D97-AF65-F5344CB8AC3E}">
        <p14:creationId xmlns:p14="http://schemas.microsoft.com/office/powerpoint/2010/main" val="3873054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444C93A-C95A-FF96-F0D5-C27AA6BC84D4}"/>
              </a:ext>
            </a:extLst>
          </p:cNvPr>
          <p:cNvSpPr/>
          <p:nvPr/>
        </p:nvSpPr>
        <p:spPr>
          <a:xfrm>
            <a:off x="5532161" y="2425451"/>
            <a:ext cx="6142768" cy="377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F71741-1463-C77C-8774-88A1FD73852B}"/>
              </a:ext>
            </a:extLst>
          </p:cNvPr>
          <p:cNvSpPr>
            <a:spLocks noGrp="1"/>
          </p:cNvSpPr>
          <p:nvPr>
            <p:ph type="title"/>
          </p:nvPr>
        </p:nvSpPr>
        <p:spPr>
          <a:xfrm>
            <a:off x="1492450" y="848373"/>
            <a:ext cx="9199178" cy="1346794"/>
          </a:xfrm>
        </p:spPr>
        <p:txBody>
          <a:bodyPr>
            <a:normAutofit fontScale="90000"/>
          </a:bodyPr>
          <a:lstStyle/>
          <a:p>
            <a:r>
              <a:rPr lang="es-MX" sz="4800"/>
              <a:t>La solicitud anticipada y tardía </a:t>
            </a:r>
            <a:br>
              <a:rPr lang="es-MX" sz="4800"/>
            </a:br>
            <a:r>
              <a:rPr lang="es-MX" sz="4800"/>
              <a:t>afectará el beneficio mensual</a:t>
            </a:r>
          </a:p>
        </p:txBody>
      </p:sp>
      <p:sp>
        <p:nvSpPr>
          <p:cNvPr id="3" name="Content Placeholder 2">
            <a:extLst>
              <a:ext uri="{FF2B5EF4-FFF2-40B4-BE49-F238E27FC236}">
                <a16:creationId xmlns:a16="http://schemas.microsoft.com/office/drawing/2014/main" id="{3864FB55-FE31-11A1-411A-B8AD2D105388}"/>
              </a:ext>
            </a:extLst>
          </p:cNvPr>
          <p:cNvSpPr>
            <a:spLocks noGrp="1"/>
          </p:cNvSpPr>
          <p:nvPr>
            <p:ph idx="1"/>
          </p:nvPr>
        </p:nvSpPr>
        <p:spPr>
          <a:xfrm>
            <a:off x="1492451" y="2468346"/>
            <a:ext cx="3682551" cy="3770787"/>
          </a:xfrm>
        </p:spPr>
        <p:txBody>
          <a:bodyPr>
            <a:normAutofit fontScale="92500"/>
          </a:bodyPr>
          <a:lstStyle/>
          <a:p>
            <a:r>
              <a:rPr lang="es-MX" dirty="0"/>
              <a:t>Este ejemplo asume un beneficio de </a:t>
            </a:r>
            <a:r>
              <a:rPr lang="es-MX" b="1" dirty="0"/>
              <a:t>$1,000 </a:t>
            </a:r>
            <a:r>
              <a:rPr lang="es-MX" dirty="0"/>
              <a:t>a una </a:t>
            </a:r>
            <a:br>
              <a:rPr lang="es-MX" dirty="0"/>
            </a:br>
            <a:r>
              <a:rPr lang="es-MX" dirty="0"/>
              <a:t>FRA de 67 </a:t>
            </a:r>
          </a:p>
          <a:p>
            <a:r>
              <a:rPr lang="es-MX" dirty="0"/>
              <a:t>Solicitar a la edad de 62 resulta en la reducción de beneficios un 30% en comparación con solicitar a la FRA, con una reducción de </a:t>
            </a:r>
            <a:r>
              <a:rPr lang="es-MX" b="1" dirty="0"/>
              <a:t>$700</a:t>
            </a:r>
          </a:p>
          <a:p>
            <a:r>
              <a:rPr lang="es-MX" dirty="0"/>
              <a:t>Solicitar a la edad de 70 puede aumentar el beneficio mensual un 24% en comparación con solicitar a la FRA, con un amento de </a:t>
            </a:r>
            <a:r>
              <a:rPr lang="es-MX" b="1" dirty="0"/>
              <a:t>$1,240</a:t>
            </a:r>
          </a:p>
        </p:txBody>
      </p:sp>
      <p:sp>
        <p:nvSpPr>
          <p:cNvPr id="4" name="Rectangle 3">
            <a:extLst>
              <a:ext uri="{FF2B5EF4-FFF2-40B4-BE49-F238E27FC236}">
                <a16:creationId xmlns:a16="http://schemas.microsoft.com/office/drawing/2014/main" id="{63DCF250-8992-A0F3-AA6C-2E7360986DA1}"/>
              </a:ext>
              <a:ext uri="{C183D7F6-B498-43B3-948B-1728B52AA6E4}">
                <adec:decorative xmlns:adec="http://schemas.microsoft.com/office/drawing/2017/decorative" val="1"/>
              </a:ext>
            </a:extLst>
          </p:cNvPr>
          <p:cNvSpPr/>
          <p:nvPr/>
        </p:nvSpPr>
        <p:spPr>
          <a:xfrm>
            <a:off x="6159671" y="3902976"/>
            <a:ext cx="502920" cy="13608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363114A-E05A-E88D-A293-A375965BFE37}"/>
              </a:ext>
              <a:ext uri="{C183D7F6-B498-43B3-948B-1728B52AA6E4}">
                <adec:decorative xmlns:adec="http://schemas.microsoft.com/office/drawing/2017/decorative" val="1"/>
              </a:ext>
            </a:extLst>
          </p:cNvPr>
          <p:cNvSpPr/>
          <p:nvPr/>
        </p:nvSpPr>
        <p:spPr>
          <a:xfrm>
            <a:off x="6750483" y="3766246"/>
            <a:ext cx="502920" cy="149691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25FD492-708B-1351-A8E2-4581B77461CF}"/>
              </a:ext>
              <a:ext uri="{C183D7F6-B498-43B3-948B-1728B52AA6E4}">
                <adec:decorative xmlns:adec="http://schemas.microsoft.com/office/drawing/2017/decorative" val="1"/>
              </a:ext>
            </a:extLst>
          </p:cNvPr>
          <p:cNvSpPr/>
          <p:nvPr/>
        </p:nvSpPr>
        <p:spPr>
          <a:xfrm>
            <a:off x="7327644" y="3664831"/>
            <a:ext cx="502920" cy="15989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B074955-5676-3A36-55F4-52579718C21A}"/>
              </a:ext>
              <a:ext uri="{C183D7F6-B498-43B3-948B-1728B52AA6E4}">
                <adec:decorative xmlns:adec="http://schemas.microsoft.com/office/drawing/2017/decorative" val="1"/>
              </a:ext>
            </a:extLst>
          </p:cNvPr>
          <p:cNvSpPr/>
          <p:nvPr/>
        </p:nvSpPr>
        <p:spPr>
          <a:xfrm>
            <a:off x="7911910" y="3608129"/>
            <a:ext cx="502920" cy="165567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E552B47-43F7-7CDB-339C-DDC0B6E5FCDA}"/>
              </a:ext>
              <a:ext uri="{C183D7F6-B498-43B3-948B-1728B52AA6E4}">
                <adec:decorative xmlns:adec="http://schemas.microsoft.com/office/drawing/2017/decorative" val="1"/>
              </a:ext>
            </a:extLst>
          </p:cNvPr>
          <p:cNvSpPr/>
          <p:nvPr/>
        </p:nvSpPr>
        <p:spPr>
          <a:xfrm>
            <a:off x="9086429" y="3358645"/>
            <a:ext cx="502920" cy="190515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6ECFB2"/>
              </a:solidFill>
            </a:endParaRPr>
          </a:p>
        </p:txBody>
      </p:sp>
      <p:sp>
        <p:nvSpPr>
          <p:cNvPr id="10" name="Rectangle 9">
            <a:extLst>
              <a:ext uri="{FF2B5EF4-FFF2-40B4-BE49-F238E27FC236}">
                <a16:creationId xmlns:a16="http://schemas.microsoft.com/office/drawing/2014/main" id="{95618BB2-D124-A185-35CF-70A189275F90}"/>
              </a:ext>
              <a:ext uri="{C183D7F6-B498-43B3-948B-1728B52AA6E4}">
                <adec:decorative xmlns:adec="http://schemas.microsoft.com/office/drawing/2017/decorative" val="1"/>
              </a:ext>
            </a:extLst>
          </p:cNvPr>
          <p:cNvSpPr/>
          <p:nvPr/>
        </p:nvSpPr>
        <p:spPr>
          <a:xfrm>
            <a:off x="9673182" y="3199882"/>
            <a:ext cx="502920" cy="206392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6ECFB2"/>
              </a:solidFill>
            </a:endParaRPr>
          </a:p>
        </p:txBody>
      </p:sp>
      <p:sp>
        <p:nvSpPr>
          <p:cNvPr id="11" name="Rectangle 10">
            <a:extLst>
              <a:ext uri="{FF2B5EF4-FFF2-40B4-BE49-F238E27FC236}">
                <a16:creationId xmlns:a16="http://schemas.microsoft.com/office/drawing/2014/main" id="{7FA3EC45-C18C-9F16-A432-014DB88E548E}"/>
              </a:ext>
              <a:ext uri="{C183D7F6-B498-43B3-948B-1728B52AA6E4}">
                <adec:decorative xmlns:adec="http://schemas.microsoft.com/office/drawing/2017/decorative" val="1"/>
              </a:ext>
            </a:extLst>
          </p:cNvPr>
          <p:cNvSpPr/>
          <p:nvPr/>
        </p:nvSpPr>
        <p:spPr>
          <a:xfrm>
            <a:off x="10267173" y="3102537"/>
            <a:ext cx="502920" cy="216598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6ECFB2"/>
              </a:solidFill>
            </a:endParaRPr>
          </a:p>
        </p:txBody>
      </p:sp>
      <p:sp>
        <p:nvSpPr>
          <p:cNvPr id="12" name="Rectangle 11">
            <a:extLst>
              <a:ext uri="{FF2B5EF4-FFF2-40B4-BE49-F238E27FC236}">
                <a16:creationId xmlns:a16="http://schemas.microsoft.com/office/drawing/2014/main" id="{0F1685B1-5BEB-518C-86C0-543445C9796E}"/>
              </a:ext>
              <a:ext uri="{C183D7F6-B498-43B3-948B-1728B52AA6E4}">
                <adec:decorative xmlns:adec="http://schemas.microsoft.com/office/drawing/2017/decorative" val="1"/>
              </a:ext>
            </a:extLst>
          </p:cNvPr>
          <p:cNvSpPr/>
          <p:nvPr/>
        </p:nvSpPr>
        <p:spPr>
          <a:xfrm>
            <a:off x="10850880" y="2955114"/>
            <a:ext cx="502920" cy="23134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6ECFB2"/>
              </a:solidFill>
            </a:endParaRPr>
          </a:p>
        </p:txBody>
      </p:sp>
      <p:sp>
        <p:nvSpPr>
          <p:cNvPr id="13" name="Rectangle 12">
            <a:extLst>
              <a:ext uri="{FF2B5EF4-FFF2-40B4-BE49-F238E27FC236}">
                <a16:creationId xmlns:a16="http://schemas.microsoft.com/office/drawing/2014/main" id="{82BC3704-A08B-43DD-EF34-32E7B1DCB6A4}"/>
              </a:ext>
              <a:ext uri="{C183D7F6-B498-43B3-948B-1728B52AA6E4}">
                <adec:decorative xmlns:adec="http://schemas.microsoft.com/office/drawing/2017/decorative" val="1"/>
              </a:ext>
            </a:extLst>
          </p:cNvPr>
          <p:cNvSpPr/>
          <p:nvPr/>
        </p:nvSpPr>
        <p:spPr>
          <a:xfrm>
            <a:off x="8495617" y="3477733"/>
            <a:ext cx="502920" cy="178607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9A7C361-ADD6-1249-C6E7-24FA65D56458}"/>
              </a:ext>
              <a:ext uri="{C183D7F6-B498-43B3-948B-1728B52AA6E4}">
                <adec:decorative xmlns:adec="http://schemas.microsoft.com/office/drawing/2017/decorative" val="1"/>
              </a:ext>
            </a:extLst>
          </p:cNvPr>
          <p:cNvSpPr txBox="1"/>
          <p:nvPr/>
        </p:nvSpPr>
        <p:spPr>
          <a:xfrm rot="16200000">
            <a:off x="4391781" y="3860639"/>
            <a:ext cx="2844584" cy="369332"/>
          </a:xfrm>
          <a:prstGeom prst="rect">
            <a:avLst/>
          </a:prstGeom>
          <a:noFill/>
        </p:spPr>
        <p:txBody>
          <a:bodyPr wrap="square" rtlCol="0">
            <a:spAutoFit/>
          </a:bodyPr>
          <a:lstStyle/>
          <a:p>
            <a:pPr algn="ctr"/>
            <a:r>
              <a:rPr lang="es-MX" b="1"/>
              <a:t>% de PIA recibida</a:t>
            </a:r>
          </a:p>
        </p:txBody>
      </p:sp>
      <p:sp>
        <p:nvSpPr>
          <p:cNvPr id="15" name="TextBox 14">
            <a:extLst>
              <a:ext uri="{FF2B5EF4-FFF2-40B4-BE49-F238E27FC236}">
                <a16:creationId xmlns:a16="http://schemas.microsoft.com/office/drawing/2014/main" id="{BEF2046F-CBBA-44B2-0AE8-8446850C123C}"/>
              </a:ext>
              <a:ext uri="{C183D7F6-B498-43B3-948B-1728B52AA6E4}">
                <adec:decorative xmlns:adec="http://schemas.microsoft.com/office/drawing/2017/decorative" val="1"/>
              </a:ext>
            </a:extLst>
          </p:cNvPr>
          <p:cNvSpPr txBox="1"/>
          <p:nvPr/>
        </p:nvSpPr>
        <p:spPr>
          <a:xfrm>
            <a:off x="6171536" y="5668047"/>
            <a:ext cx="5194129" cy="369332"/>
          </a:xfrm>
          <a:prstGeom prst="rect">
            <a:avLst/>
          </a:prstGeom>
          <a:noFill/>
        </p:spPr>
        <p:txBody>
          <a:bodyPr wrap="square" rtlCol="0">
            <a:spAutoFit/>
          </a:bodyPr>
          <a:lstStyle/>
          <a:p>
            <a:pPr algn="ctr"/>
            <a:r>
              <a:rPr lang="es-MX" b="1"/>
              <a:t>edad de inicio de los beneficios del SS</a:t>
            </a:r>
          </a:p>
        </p:txBody>
      </p:sp>
      <p:sp>
        <p:nvSpPr>
          <p:cNvPr id="16" name="TextBox 15">
            <a:extLst>
              <a:ext uri="{FF2B5EF4-FFF2-40B4-BE49-F238E27FC236}">
                <a16:creationId xmlns:a16="http://schemas.microsoft.com/office/drawing/2014/main" id="{1416A529-D7D9-643D-B104-FBFB4BD5CADD}"/>
              </a:ext>
              <a:ext uri="{C183D7F6-B498-43B3-948B-1728B52AA6E4}">
                <adec:decorative xmlns:adec="http://schemas.microsoft.com/office/drawing/2017/decorative" val="1"/>
              </a:ext>
            </a:extLst>
          </p:cNvPr>
          <p:cNvSpPr txBox="1"/>
          <p:nvPr/>
        </p:nvSpPr>
        <p:spPr>
          <a:xfrm>
            <a:off x="6174883" y="5334040"/>
            <a:ext cx="487708" cy="307777"/>
          </a:xfrm>
          <a:prstGeom prst="rect">
            <a:avLst/>
          </a:prstGeom>
          <a:noFill/>
        </p:spPr>
        <p:txBody>
          <a:bodyPr wrap="square" rtlCol="0">
            <a:spAutoFit/>
          </a:bodyPr>
          <a:lstStyle/>
          <a:p>
            <a:pPr algn="ctr"/>
            <a:r>
              <a:rPr lang="es-MX" sz="1400" b="1"/>
              <a:t>62</a:t>
            </a:r>
          </a:p>
        </p:txBody>
      </p:sp>
      <p:sp>
        <p:nvSpPr>
          <p:cNvPr id="17" name="TextBox 16">
            <a:extLst>
              <a:ext uri="{FF2B5EF4-FFF2-40B4-BE49-F238E27FC236}">
                <a16:creationId xmlns:a16="http://schemas.microsoft.com/office/drawing/2014/main" id="{8903EB1C-6D07-066A-D035-45DC262F01F8}"/>
              </a:ext>
              <a:ext uri="{C183D7F6-B498-43B3-948B-1728B52AA6E4}">
                <adec:decorative xmlns:adec="http://schemas.microsoft.com/office/drawing/2017/decorative" val="1"/>
              </a:ext>
            </a:extLst>
          </p:cNvPr>
          <p:cNvSpPr txBox="1"/>
          <p:nvPr/>
        </p:nvSpPr>
        <p:spPr>
          <a:xfrm>
            <a:off x="6174883" y="3977835"/>
            <a:ext cx="480162" cy="215444"/>
          </a:xfrm>
          <a:prstGeom prst="rect">
            <a:avLst/>
          </a:prstGeom>
          <a:noFill/>
        </p:spPr>
        <p:txBody>
          <a:bodyPr wrap="square" lIns="0" tIns="0" rIns="0" bIns="0" rtlCol="0" anchor="b">
            <a:spAutoFit/>
          </a:bodyPr>
          <a:lstStyle/>
          <a:p>
            <a:pPr algn="ctr"/>
            <a:r>
              <a:rPr lang="es-MX" sz="1400">
                <a:solidFill>
                  <a:schemeClr val="bg1"/>
                </a:solidFill>
              </a:rPr>
              <a:t>70%</a:t>
            </a:r>
          </a:p>
        </p:txBody>
      </p:sp>
      <p:sp>
        <p:nvSpPr>
          <p:cNvPr id="18" name="TextBox 17">
            <a:extLst>
              <a:ext uri="{FF2B5EF4-FFF2-40B4-BE49-F238E27FC236}">
                <a16:creationId xmlns:a16="http://schemas.microsoft.com/office/drawing/2014/main" id="{402EC4FA-B4E9-7711-30B7-5324EC3BCE73}"/>
              </a:ext>
              <a:ext uri="{C183D7F6-B498-43B3-948B-1728B52AA6E4}">
                <adec:decorative xmlns:adec="http://schemas.microsoft.com/office/drawing/2017/decorative" val="1"/>
              </a:ext>
            </a:extLst>
          </p:cNvPr>
          <p:cNvSpPr txBox="1"/>
          <p:nvPr/>
        </p:nvSpPr>
        <p:spPr>
          <a:xfrm>
            <a:off x="6074943" y="3545500"/>
            <a:ext cx="641056" cy="307777"/>
          </a:xfrm>
          <a:prstGeom prst="rect">
            <a:avLst/>
          </a:prstGeom>
          <a:noFill/>
        </p:spPr>
        <p:txBody>
          <a:bodyPr wrap="square" rtlCol="0">
            <a:spAutoFit/>
          </a:bodyPr>
          <a:lstStyle/>
          <a:p>
            <a:pPr algn="ctr"/>
            <a:r>
              <a:rPr lang="es-MX" sz="1400" b="1"/>
              <a:t>$700</a:t>
            </a:r>
          </a:p>
        </p:txBody>
      </p:sp>
      <p:sp>
        <p:nvSpPr>
          <p:cNvPr id="19" name="TextBox 18">
            <a:extLst>
              <a:ext uri="{FF2B5EF4-FFF2-40B4-BE49-F238E27FC236}">
                <a16:creationId xmlns:a16="http://schemas.microsoft.com/office/drawing/2014/main" id="{B2910A4E-04ED-871D-4F23-0726698EF2EA}"/>
              </a:ext>
              <a:ext uri="{C183D7F6-B498-43B3-948B-1728B52AA6E4}">
                <adec:decorative xmlns:adec="http://schemas.microsoft.com/office/drawing/2017/decorative" val="1"/>
              </a:ext>
            </a:extLst>
          </p:cNvPr>
          <p:cNvSpPr txBox="1"/>
          <p:nvPr/>
        </p:nvSpPr>
        <p:spPr>
          <a:xfrm>
            <a:off x="6741399" y="5334040"/>
            <a:ext cx="487708" cy="307777"/>
          </a:xfrm>
          <a:prstGeom prst="rect">
            <a:avLst/>
          </a:prstGeom>
          <a:noFill/>
        </p:spPr>
        <p:txBody>
          <a:bodyPr wrap="square" rtlCol="0">
            <a:spAutoFit/>
          </a:bodyPr>
          <a:lstStyle/>
          <a:p>
            <a:pPr algn="ctr"/>
            <a:r>
              <a:rPr lang="es-MX" sz="1400" b="1"/>
              <a:t>63</a:t>
            </a:r>
          </a:p>
        </p:txBody>
      </p:sp>
      <p:sp>
        <p:nvSpPr>
          <p:cNvPr id="20" name="TextBox 19">
            <a:extLst>
              <a:ext uri="{FF2B5EF4-FFF2-40B4-BE49-F238E27FC236}">
                <a16:creationId xmlns:a16="http://schemas.microsoft.com/office/drawing/2014/main" id="{005AB806-BDD7-5EFE-03B5-90A7C96202A7}"/>
              </a:ext>
              <a:ext uri="{C183D7F6-B498-43B3-948B-1728B52AA6E4}">
                <adec:decorative xmlns:adec="http://schemas.microsoft.com/office/drawing/2017/decorative" val="1"/>
              </a:ext>
            </a:extLst>
          </p:cNvPr>
          <p:cNvSpPr txBox="1"/>
          <p:nvPr/>
        </p:nvSpPr>
        <p:spPr>
          <a:xfrm>
            <a:off x="6742975" y="3844413"/>
            <a:ext cx="517697" cy="215444"/>
          </a:xfrm>
          <a:prstGeom prst="rect">
            <a:avLst/>
          </a:prstGeom>
          <a:noFill/>
        </p:spPr>
        <p:txBody>
          <a:bodyPr wrap="square" lIns="0" tIns="0" rIns="0" bIns="0" rtlCol="0" anchor="b">
            <a:spAutoFit/>
          </a:bodyPr>
          <a:lstStyle/>
          <a:p>
            <a:pPr algn="ctr"/>
            <a:r>
              <a:rPr lang="es-MX" sz="1400">
                <a:solidFill>
                  <a:schemeClr val="bg1"/>
                </a:solidFill>
              </a:rPr>
              <a:t>75%</a:t>
            </a:r>
          </a:p>
        </p:txBody>
      </p:sp>
      <p:sp>
        <p:nvSpPr>
          <p:cNvPr id="21" name="TextBox 20">
            <a:extLst>
              <a:ext uri="{FF2B5EF4-FFF2-40B4-BE49-F238E27FC236}">
                <a16:creationId xmlns:a16="http://schemas.microsoft.com/office/drawing/2014/main" id="{8F33C519-0FBE-F3AF-E26D-00E7CA480142}"/>
              </a:ext>
              <a:ext uri="{C183D7F6-B498-43B3-948B-1728B52AA6E4}">
                <adec:decorative xmlns:adec="http://schemas.microsoft.com/office/drawing/2017/decorative" val="1"/>
              </a:ext>
            </a:extLst>
          </p:cNvPr>
          <p:cNvSpPr txBox="1"/>
          <p:nvPr/>
        </p:nvSpPr>
        <p:spPr>
          <a:xfrm>
            <a:off x="7322850" y="5334040"/>
            <a:ext cx="502920" cy="307777"/>
          </a:xfrm>
          <a:prstGeom prst="rect">
            <a:avLst/>
          </a:prstGeom>
          <a:noFill/>
        </p:spPr>
        <p:txBody>
          <a:bodyPr wrap="square" rtlCol="0">
            <a:spAutoFit/>
          </a:bodyPr>
          <a:lstStyle/>
          <a:p>
            <a:pPr algn="ctr"/>
            <a:r>
              <a:rPr lang="es-MX" sz="1400" b="1"/>
              <a:t>64</a:t>
            </a:r>
          </a:p>
        </p:txBody>
      </p:sp>
      <p:sp>
        <p:nvSpPr>
          <p:cNvPr id="22" name="TextBox 21">
            <a:extLst>
              <a:ext uri="{FF2B5EF4-FFF2-40B4-BE49-F238E27FC236}">
                <a16:creationId xmlns:a16="http://schemas.microsoft.com/office/drawing/2014/main" id="{7CB10DF1-F096-F44E-9F77-3A2944F90E22}"/>
              </a:ext>
              <a:ext uri="{C183D7F6-B498-43B3-948B-1728B52AA6E4}">
                <adec:decorative xmlns:adec="http://schemas.microsoft.com/office/drawing/2017/decorative" val="1"/>
              </a:ext>
            </a:extLst>
          </p:cNvPr>
          <p:cNvSpPr txBox="1"/>
          <p:nvPr/>
        </p:nvSpPr>
        <p:spPr>
          <a:xfrm>
            <a:off x="7339359" y="3736691"/>
            <a:ext cx="498474" cy="215444"/>
          </a:xfrm>
          <a:prstGeom prst="rect">
            <a:avLst/>
          </a:prstGeom>
          <a:noFill/>
        </p:spPr>
        <p:txBody>
          <a:bodyPr wrap="square" lIns="0" tIns="0" rIns="0" bIns="0" rtlCol="0" anchor="b">
            <a:spAutoFit/>
          </a:bodyPr>
          <a:lstStyle/>
          <a:p>
            <a:pPr algn="ctr"/>
            <a:r>
              <a:rPr lang="es-MX" sz="1400">
                <a:solidFill>
                  <a:schemeClr val="bg1"/>
                </a:solidFill>
              </a:rPr>
              <a:t>80%</a:t>
            </a:r>
          </a:p>
        </p:txBody>
      </p:sp>
      <p:sp>
        <p:nvSpPr>
          <p:cNvPr id="23" name="TextBox 22">
            <a:extLst>
              <a:ext uri="{FF2B5EF4-FFF2-40B4-BE49-F238E27FC236}">
                <a16:creationId xmlns:a16="http://schemas.microsoft.com/office/drawing/2014/main" id="{39102C33-4FC5-988E-1D45-489827837A77}"/>
              </a:ext>
              <a:ext uri="{C183D7F6-B498-43B3-948B-1728B52AA6E4}">
                <adec:decorative xmlns:adec="http://schemas.microsoft.com/office/drawing/2017/decorative" val="1"/>
              </a:ext>
            </a:extLst>
          </p:cNvPr>
          <p:cNvSpPr txBox="1"/>
          <p:nvPr/>
        </p:nvSpPr>
        <p:spPr>
          <a:xfrm>
            <a:off x="7907855" y="5334040"/>
            <a:ext cx="502920" cy="307777"/>
          </a:xfrm>
          <a:prstGeom prst="rect">
            <a:avLst/>
          </a:prstGeom>
          <a:noFill/>
        </p:spPr>
        <p:txBody>
          <a:bodyPr wrap="square" rtlCol="0">
            <a:spAutoFit/>
          </a:bodyPr>
          <a:lstStyle/>
          <a:p>
            <a:pPr algn="ctr"/>
            <a:r>
              <a:rPr lang="es-MX" sz="1400" b="1"/>
              <a:t>65</a:t>
            </a:r>
          </a:p>
        </p:txBody>
      </p:sp>
      <p:sp>
        <p:nvSpPr>
          <p:cNvPr id="24" name="TextBox 23">
            <a:extLst>
              <a:ext uri="{FF2B5EF4-FFF2-40B4-BE49-F238E27FC236}">
                <a16:creationId xmlns:a16="http://schemas.microsoft.com/office/drawing/2014/main" id="{43EC0A66-F5AF-0D56-166A-C708947D1954}"/>
              </a:ext>
              <a:ext uri="{C183D7F6-B498-43B3-948B-1728B52AA6E4}">
                <adec:decorative xmlns:adec="http://schemas.microsoft.com/office/drawing/2017/decorative" val="1"/>
              </a:ext>
            </a:extLst>
          </p:cNvPr>
          <p:cNvSpPr txBox="1"/>
          <p:nvPr/>
        </p:nvSpPr>
        <p:spPr>
          <a:xfrm>
            <a:off x="7917426" y="3681508"/>
            <a:ext cx="497404" cy="215444"/>
          </a:xfrm>
          <a:prstGeom prst="rect">
            <a:avLst/>
          </a:prstGeom>
          <a:noFill/>
        </p:spPr>
        <p:txBody>
          <a:bodyPr wrap="square" lIns="0" tIns="0" rIns="0" bIns="0" rtlCol="0" anchor="b">
            <a:spAutoFit/>
          </a:bodyPr>
          <a:lstStyle/>
          <a:p>
            <a:pPr algn="ctr"/>
            <a:r>
              <a:rPr lang="es-MX" sz="1400">
                <a:solidFill>
                  <a:schemeClr val="bg1"/>
                </a:solidFill>
              </a:rPr>
              <a:t>86%</a:t>
            </a:r>
          </a:p>
        </p:txBody>
      </p:sp>
      <p:sp>
        <p:nvSpPr>
          <p:cNvPr id="25" name="TextBox 24">
            <a:extLst>
              <a:ext uri="{FF2B5EF4-FFF2-40B4-BE49-F238E27FC236}">
                <a16:creationId xmlns:a16="http://schemas.microsoft.com/office/drawing/2014/main" id="{4D762EDC-550D-59F4-BFA0-7468A3A65381}"/>
              </a:ext>
              <a:ext uri="{C183D7F6-B498-43B3-948B-1728B52AA6E4}">
                <adec:decorative xmlns:adec="http://schemas.microsoft.com/office/drawing/2017/decorative" val="1"/>
              </a:ext>
            </a:extLst>
          </p:cNvPr>
          <p:cNvSpPr txBox="1"/>
          <p:nvPr/>
        </p:nvSpPr>
        <p:spPr>
          <a:xfrm>
            <a:off x="8495570" y="5334040"/>
            <a:ext cx="502045" cy="307777"/>
          </a:xfrm>
          <a:prstGeom prst="rect">
            <a:avLst/>
          </a:prstGeom>
          <a:noFill/>
        </p:spPr>
        <p:txBody>
          <a:bodyPr wrap="square" rtlCol="0">
            <a:spAutoFit/>
          </a:bodyPr>
          <a:lstStyle/>
          <a:p>
            <a:pPr algn="ctr"/>
            <a:r>
              <a:rPr lang="es-MX" sz="1400" b="1"/>
              <a:t>66</a:t>
            </a:r>
          </a:p>
        </p:txBody>
      </p:sp>
      <p:sp>
        <p:nvSpPr>
          <p:cNvPr id="26" name="TextBox 25">
            <a:extLst>
              <a:ext uri="{FF2B5EF4-FFF2-40B4-BE49-F238E27FC236}">
                <a16:creationId xmlns:a16="http://schemas.microsoft.com/office/drawing/2014/main" id="{35C5E8E8-10F6-9EBF-BE52-25DAF9802F06}"/>
              </a:ext>
              <a:ext uri="{C183D7F6-B498-43B3-948B-1728B52AA6E4}">
                <adec:decorative xmlns:adec="http://schemas.microsoft.com/office/drawing/2017/decorative" val="1"/>
              </a:ext>
            </a:extLst>
          </p:cNvPr>
          <p:cNvSpPr txBox="1"/>
          <p:nvPr/>
        </p:nvSpPr>
        <p:spPr>
          <a:xfrm>
            <a:off x="8491887" y="3551366"/>
            <a:ext cx="505728" cy="215444"/>
          </a:xfrm>
          <a:prstGeom prst="rect">
            <a:avLst/>
          </a:prstGeom>
          <a:noFill/>
        </p:spPr>
        <p:txBody>
          <a:bodyPr wrap="square" lIns="0" tIns="0" rIns="0" bIns="0" rtlCol="0" anchor="b">
            <a:spAutoFit/>
          </a:bodyPr>
          <a:lstStyle/>
          <a:p>
            <a:pPr algn="ctr"/>
            <a:r>
              <a:rPr lang="es-MX" sz="1400">
                <a:solidFill>
                  <a:schemeClr val="bg1"/>
                </a:solidFill>
              </a:rPr>
              <a:t>93%</a:t>
            </a:r>
          </a:p>
        </p:txBody>
      </p:sp>
      <p:sp>
        <p:nvSpPr>
          <p:cNvPr id="27" name="TextBox 26">
            <a:extLst>
              <a:ext uri="{FF2B5EF4-FFF2-40B4-BE49-F238E27FC236}">
                <a16:creationId xmlns:a16="http://schemas.microsoft.com/office/drawing/2014/main" id="{3942C555-59FD-27F9-B52E-090CFFD71956}"/>
              </a:ext>
              <a:ext uri="{C183D7F6-B498-43B3-948B-1728B52AA6E4}">
                <adec:decorative xmlns:adec="http://schemas.microsoft.com/office/drawing/2017/decorative" val="1"/>
              </a:ext>
            </a:extLst>
          </p:cNvPr>
          <p:cNvSpPr txBox="1"/>
          <p:nvPr/>
        </p:nvSpPr>
        <p:spPr>
          <a:xfrm>
            <a:off x="9082410" y="5334040"/>
            <a:ext cx="502045" cy="307777"/>
          </a:xfrm>
          <a:prstGeom prst="rect">
            <a:avLst/>
          </a:prstGeom>
          <a:noFill/>
        </p:spPr>
        <p:txBody>
          <a:bodyPr wrap="square" rtlCol="0">
            <a:spAutoFit/>
          </a:bodyPr>
          <a:lstStyle/>
          <a:p>
            <a:pPr algn="ctr"/>
            <a:r>
              <a:rPr lang="es-MX" sz="1400" b="1"/>
              <a:t>67</a:t>
            </a:r>
          </a:p>
        </p:txBody>
      </p:sp>
      <p:sp>
        <p:nvSpPr>
          <p:cNvPr id="28" name="TextBox 27">
            <a:extLst>
              <a:ext uri="{FF2B5EF4-FFF2-40B4-BE49-F238E27FC236}">
                <a16:creationId xmlns:a16="http://schemas.microsoft.com/office/drawing/2014/main" id="{26F149A5-ACE0-4920-E62E-1022E87D8A4B}"/>
              </a:ext>
              <a:ext uri="{C183D7F6-B498-43B3-948B-1728B52AA6E4}">
                <adec:decorative xmlns:adec="http://schemas.microsoft.com/office/drawing/2017/decorative" val="1"/>
              </a:ext>
            </a:extLst>
          </p:cNvPr>
          <p:cNvSpPr txBox="1"/>
          <p:nvPr/>
        </p:nvSpPr>
        <p:spPr>
          <a:xfrm>
            <a:off x="9085544" y="3428387"/>
            <a:ext cx="502920" cy="215444"/>
          </a:xfrm>
          <a:prstGeom prst="rect">
            <a:avLst/>
          </a:prstGeom>
          <a:noFill/>
        </p:spPr>
        <p:txBody>
          <a:bodyPr wrap="square" lIns="0" tIns="0" rIns="0" bIns="0" rtlCol="0" anchor="b">
            <a:spAutoFit/>
          </a:bodyPr>
          <a:lstStyle/>
          <a:p>
            <a:pPr algn="ctr"/>
            <a:r>
              <a:rPr lang="es-MX" sz="1400">
                <a:solidFill>
                  <a:schemeClr val="bg1"/>
                </a:solidFill>
              </a:rPr>
              <a:t>100%</a:t>
            </a:r>
          </a:p>
        </p:txBody>
      </p:sp>
      <p:sp>
        <p:nvSpPr>
          <p:cNvPr id="29" name="TextBox 28">
            <a:extLst>
              <a:ext uri="{FF2B5EF4-FFF2-40B4-BE49-F238E27FC236}">
                <a16:creationId xmlns:a16="http://schemas.microsoft.com/office/drawing/2014/main" id="{DBDA0043-1E4A-C1D7-B872-1EE86E7F0BE1}"/>
              </a:ext>
              <a:ext uri="{C183D7F6-B498-43B3-948B-1728B52AA6E4}">
                <adec:decorative xmlns:adec="http://schemas.microsoft.com/office/drawing/2017/decorative" val="1"/>
              </a:ext>
            </a:extLst>
          </p:cNvPr>
          <p:cNvSpPr txBox="1"/>
          <p:nvPr/>
        </p:nvSpPr>
        <p:spPr>
          <a:xfrm>
            <a:off x="8895735" y="2996556"/>
            <a:ext cx="825962" cy="307777"/>
          </a:xfrm>
          <a:prstGeom prst="rect">
            <a:avLst/>
          </a:prstGeom>
          <a:noFill/>
        </p:spPr>
        <p:txBody>
          <a:bodyPr wrap="square" rtlCol="0">
            <a:spAutoFit/>
          </a:bodyPr>
          <a:lstStyle/>
          <a:p>
            <a:pPr algn="ctr"/>
            <a:r>
              <a:rPr lang="es-MX" sz="1400" b="1"/>
              <a:t>$1,000</a:t>
            </a:r>
          </a:p>
        </p:txBody>
      </p:sp>
      <p:sp>
        <p:nvSpPr>
          <p:cNvPr id="30" name="TextBox 29">
            <a:extLst>
              <a:ext uri="{FF2B5EF4-FFF2-40B4-BE49-F238E27FC236}">
                <a16:creationId xmlns:a16="http://schemas.microsoft.com/office/drawing/2014/main" id="{DEA62507-2070-996E-9271-300CA1168A69}"/>
              </a:ext>
              <a:ext uri="{C183D7F6-B498-43B3-948B-1728B52AA6E4}">
                <adec:decorative xmlns:adec="http://schemas.microsoft.com/office/drawing/2017/decorative" val="1"/>
              </a:ext>
            </a:extLst>
          </p:cNvPr>
          <p:cNvSpPr txBox="1"/>
          <p:nvPr/>
        </p:nvSpPr>
        <p:spPr>
          <a:xfrm>
            <a:off x="9681056" y="5334040"/>
            <a:ext cx="495045" cy="307777"/>
          </a:xfrm>
          <a:prstGeom prst="rect">
            <a:avLst/>
          </a:prstGeom>
          <a:noFill/>
        </p:spPr>
        <p:txBody>
          <a:bodyPr wrap="square" rtlCol="0">
            <a:spAutoFit/>
          </a:bodyPr>
          <a:lstStyle/>
          <a:p>
            <a:pPr algn="ctr"/>
            <a:r>
              <a:rPr lang="es-MX" sz="1400" b="1"/>
              <a:t>68</a:t>
            </a:r>
          </a:p>
        </p:txBody>
      </p:sp>
      <p:sp>
        <p:nvSpPr>
          <p:cNvPr id="31" name="TextBox 30">
            <a:extLst>
              <a:ext uri="{FF2B5EF4-FFF2-40B4-BE49-F238E27FC236}">
                <a16:creationId xmlns:a16="http://schemas.microsoft.com/office/drawing/2014/main" id="{99EFA612-15B9-9FC9-E630-E1996146711F}"/>
              </a:ext>
              <a:ext uri="{C183D7F6-B498-43B3-948B-1728B52AA6E4}">
                <adec:decorative xmlns:adec="http://schemas.microsoft.com/office/drawing/2017/decorative" val="1"/>
              </a:ext>
            </a:extLst>
          </p:cNvPr>
          <p:cNvSpPr txBox="1"/>
          <p:nvPr/>
        </p:nvSpPr>
        <p:spPr>
          <a:xfrm>
            <a:off x="9681057" y="3282063"/>
            <a:ext cx="495045" cy="215444"/>
          </a:xfrm>
          <a:prstGeom prst="rect">
            <a:avLst/>
          </a:prstGeom>
          <a:noFill/>
        </p:spPr>
        <p:txBody>
          <a:bodyPr wrap="square" lIns="0" tIns="0" rIns="0" bIns="0" rtlCol="0" anchor="b">
            <a:spAutoFit/>
          </a:bodyPr>
          <a:lstStyle/>
          <a:p>
            <a:pPr algn="ctr"/>
            <a:r>
              <a:rPr lang="es-MX" sz="1400">
                <a:solidFill>
                  <a:schemeClr val="bg1"/>
                </a:solidFill>
              </a:rPr>
              <a:t>108%</a:t>
            </a:r>
          </a:p>
        </p:txBody>
      </p:sp>
      <p:sp>
        <p:nvSpPr>
          <p:cNvPr id="32" name="TextBox 31">
            <a:extLst>
              <a:ext uri="{FF2B5EF4-FFF2-40B4-BE49-F238E27FC236}">
                <a16:creationId xmlns:a16="http://schemas.microsoft.com/office/drawing/2014/main" id="{FAA50D45-2D47-55CF-4142-0473890CFCDE}"/>
              </a:ext>
              <a:ext uri="{C183D7F6-B498-43B3-948B-1728B52AA6E4}">
                <adec:decorative xmlns:adec="http://schemas.microsoft.com/office/drawing/2017/decorative" val="1"/>
              </a:ext>
            </a:extLst>
          </p:cNvPr>
          <p:cNvSpPr txBox="1"/>
          <p:nvPr/>
        </p:nvSpPr>
        <p:spPr>
          <a:xfrm>
            <a:off x="10263537" y="5334040"/>
            <a:ext cx="502920" cy="307777"/>
          </a:xfrm>
          <a:prstGeom prst="rect">
            <a:avLst/>
          </a:prstGeom>
          <a:noFill/>
        </p:spPr>
        <p:txBody>
          <a:bodyPr wrap="square" rtlCol="0">
            <a:spAutoFit/>
          </a:bodyPr>
          <a:lstStyle/>
          <a:p>
            <a:pPr algn="ctr"/>
            <a:r>
              <a:rPr lang="es-MX" sz="1400" b="1"/>
              <a:t>69</a:t>
            </a:r>
          </a:p>
        </p:txBody>
      </p:sp>
      <p:sp>
        <p:nvSpPr>
          <p:cNvPr id="33" name="TextBox 32">
            <a:extLst>
              <a:ext uri="{FF2B5EF4-FFF2-40B4-BE49-F238E27FC236}">
                <a16:creationId xmlns:a16="http://schemas.microsoft.com/office/drawing/2014/main" id="{7ADB74DA-2249-9134-6703-06F994FFB7EC}"/>
              </a:ext>
              <a:ext uri="{C183D7F6-B498-43B3-948B-1728B52AA6E4}">
                <adec:decorative xmlns:adec="http://schemas.microsoft.com/office/drawing/2017/decorative" val="1"/>
              </a:ext>
            </a:extLst>
          </p:cNvPr>
          <p:cNvSpPr txBox="1"/>
          <p:nvPr/>
        </p:nvSpPr>
        <p:spPr>
          <a:xfrm>
            <a:off x="10267173" y="3170983"/>
            <a:ext cx="457200" cy="215444"/>
          </a:xfrm>
          <a:prstGeom prst="rect">
            <a:avLst/>
          </a:prstGeom>
          <a:noFill/>
        </p:spPr>
        <p:txBody>
          <a:bodyPr wrap="square" lIns="0" tIns="0" rIns="0" bIns="0" rtlCol="0" anchor="b">
            <a:spAutoFit/>
          </a:bodyPr>
          <a:lstStyle/>
          <a:p>
            <a:pPr algn="ctr"/>
            <a:r>
              <a:rPr lang="es-MX" sz="1400">
                <a:solidFill>
                  <a:schemeClr val="bg1"/>
                </a:solidFill>
              </a:rPr>
              <a:t>116%</a:t>
            </a:r>
          </a:p>
        </p:txBody>
      </p:sp>
      <p:sp>
        <p:nvSpPr>
          <p:cNvPr id="34" name="TextBox 33">
            <a:extLst>
              <a:ext uri="{FF2B5EF4-FFF2-40B4-BE49-F238E27FC236}">
                <a16:creationId xmlns:a16="http://schemas.microsoft.com/office/drawing/2014/main" id="{32535385-CBCD-C03A-12A1-07590EA72915}"/>
              </a:ext>
              <a:ext uri="{C183D7F6-B498-43B3-948B-1728B52AA6E4}">
                <adec:decorative xmlns:adec="http://schemas.microsoft.com/office/drawing/2017/decorative" val="1"/>
              </a:ext>
            </a:extLst>
          </p:cNvPr>
          <p:cNvSpPr txBox="1"/>
          <p:nvPr/>
        </p:nvSpPr>
        <p:spPr>
          <a:xfrm>
            <a:off x="10850880" y="5334040"/>
            <a:ext cx="502920" cy="307777"/>
          </a:xfrm>
          <a:prstGeom prst="rect">
            <a:avLst/>
          </a:prstGeom>
          <a:noFill/>
        </p:spPr>
        <p:txBody>
          <a:bodyPr wrap="square" rtlCol="0">
            <a:spAutoFit/>
          </a:bodyPr>
          <a:lstStyle/>
          <a:p>
            <a:pPr algn="ctr"/>
            <a:r>
              <a:rPr lang="es-MX" sz="1400" b="1"/>
              <a:t>70</a:t>
            </a:r>
          </a:p>
        </p:txBody>
      </p:sp>
      <p:sp>
        <p:nvSpPr>
          <p:cNvPr id="35" name="TextBox 34">
            <a:extLst>
              <a:ext uri="{FF2B5EF4-FFF2-40B4-BE49-F238E27FC236}">
                <a16:creationId xmlns:a16="http://schemas.microsoft.com/office/drawing/2014/main" id="{A996174F-FA8B-F1BC-039C-E0D103375500}"/>
              </a:ext>
              <a:ext uri="{C183D7F6-B498-43B3-948B-1728B52AA6E4}">
                <adec:decorative xmlns:adec="http://schemas.microsoft.com/office/drawing/2017/decorative" val="1"/>
              </a:ext>
            </a:extLst>
          </p:cNvPr>
          <p:cNvSpPr txBox="1"/>
          <p:nvPr/>
        </p:nvSpPr>
        <p:spPr>
          <a:xfrm>
            <a:off x="10850881" y="3031353"/>
            <a:ext cx="457199" cy="215444"/>
          </a:xfrm>
          <a:prstGeom prst="rect">
            <a:avLst/>
          </a:prstGeom>
          <a:noFill/>
        </p:spPr>
        <p:txBody>
          <a:bodyPr wrap="square" lIns="0" tIns="0" rIns="0" bIns="0" rtlCol="0" anchor="b">
            <a:spAutoFit/>
          </a:bodyPr>
          <a:lstStyle/>
          <a:p>
            <a:pPr algn="ctr"/>
            <a:r>
              <a:rPr lang="es-MX" sz="1400">
                <a:solidFill>
                  <a:schemeClr val="bg1"/>
                </a:solidFill>
              </a:rPr>
              <a:t>124%</a:t>
            </a:r>
          </a:p>
        </p:txBody>
      </p:sp>
      <p:sp>
        <p:nvSpPr>
          <p:cNvPr id="36" name="TextBox 35">
            <a:extLst>
              <a:ext uri="{FF2B5EF4-FFF2-40B4-BE49-F238E27FC236}">
                <a16:creationId xmlns:a16="http://schemas.microsoft.com/office/drawing/2014/main" id="{DB90E732-6853-5250-32CE-BD60A2149E94}"/>
              </a:ext>
              <a:ext uri="{C183D7F6-B498-43B3-948B-1728B52AA6E4}">
                <adec:decorative xmlns:adec="http://schemas.microsoft.com/office/drawing/2017/decorative" val="1"/>
              </a:ext>
            </a:extLst>
          </p:cNvPr>
          <p:cNvSpPr txBox="1"/>
          <p:nvPr/>
        </p:nvSpPr>
        <p:spPr>
          <a:xfrm>
            <a:off x="10666613" y="2623014"/>
            <a:ext cx="826199" cy="307777"/>
          </a:xfrm>
          <a:prstGeom prst="rect">
            <a:avLst/>
          </a:prstGeom>
          <a:noFill/>
        </p:spPr>
        <p:txBody>
          <a:bodyPr wrap="square" rtlCol="0">
            <a:spAutoFit/>
          </a:bodyPr>
          <a:lstStyle/>
          <a:p>
            <a:pPr algn="ctr"/>
            <a:r>
              <a:rPr lang="es-MX" sz="1400" b="1"/>
              <a:t>$1,240</a:t>
            </a:r>
          </a:p>
        </p:txBody>
      </p:sp>
      <p:sp>
        <p:nvSpPr>
          <p:cNvPr id="38" name="TextBox 37">
            <a:extLst>
              <a:ext uri="{FF2B5EF4-FFF2-40B4-BE49-F238E27FC236}">
                <a16:creationId xmlns:a16="http://schemas.microsoft.com/office/drawing/2014/main" id="{C97F94B4-1AFA-B87F-D7FE-D12E244185FF}"/>
              </a:ext>
            </a:extLst>
          </p:cNvPr>
          <p:cNvSpPr txBox="1"/>
          <p:nvPr/>
        </p:nvSpPr>
        <p:spPr>
          <a:xfrm>
            <a:off x="1570974" y="6196238"/>
            <a:ext cx="9905405" cy="246221"/>
          </a:xfrm>
          <a:prstGeom prst="rect">
            <a:avLst/>
          </a:prstGeom>
          <a:noFill/>
        </p:spPr>
        <p:txBody>
          <a:bodyPr wrap="square" rtlCol="0">
            <a:spAutoFit/>
          </a:bodyPr>
          <a:lstStyle/>
          <a:p>
            <a:r>
              <a:rPr lang="es-MX" sz="1000">
                <a:latin typeface="Arial" panose="020B0604020202020204" pitchFamily="34" charset="0"/>
                <a:cs typeface="Arial" panose="020B0604020202020204" pitchFamily="34" charset="0"/>
              </a:rPr>
              <a:t>Fuente: </a:t>
            </a:r>
            <a:r>
              <a:rPr lang="es-MX" sz="10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ssa.gov/oact/cola/colaseries.html</a:t>
            </a:r>
          </a:p>
        </p:txBody>
      </p:sp>
    </p:spTree>
    <p:extLst>
      <p:ext uri="{BB962C8B-B14F-4D97-AF65-F5344CB8AC3E}">
        <p14:creationId xmlns:p14="http://schemas.microsoft.com/office/powerpoint/2010/main" val="3648680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5F0AA86-CD56-C50C-DBA4-3FAF66444ABB}"/>
              </a:ext>
            </a:extLst>
          </p:cNvPr>
          <p:cNvGrpSpPr/>
          <p:nvPr/>
        </p:nvGrpSpPr>
        <p:grpSpPr>
          <a:xfrm>
            <a:off x="2108994" y="2410257"/>
            <a:ext cx="7974013" cy="3668715"/>
            <a:chOff x="2032000" y="2410257"/>
            <a:chExt cx="7974013" cy="3668715"/>
          </a:xfrm>
        </p:grpSpPr>
        <p:sp>
          <p:nvSpPr>
            <p:cNvPr id="26" name="Rectangle 25">
              <a:extLst>
                <a:ext uri="{FF2B5EF4-FFF2-40B4-BE49-F238E27FC236}">
                  <a16:creationId xmlns:a16="http://schemas.microsoft.com/office/drawing/2014/main" id="{FF343859-E69F-1342-91FE-098A5F5943A2}"/>
                </a:ext>
              </a:extLst>
            </p:cNvPr>
            <p:cNvSpPr/>
            <p:nvPr/>
          </p:nvSpPr>
          <p:spPr>
            <a:xfrm>
              <a:off x="7499350" y="2410258"/>
              <a:ext cx="2500313" cy="366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9DC6AF3-673B-EF4D-9A9E-998F224CA483}"/>
                </a:ext>
              </a:extLst>
            </p:cNvPr>
            <p:cNvSpPr/>
            <p:nvPr/>
          </p:nvSpPr>
          <p:spPr>
            <a:xfrm>
              <a:off x="4789488" y="2410258"/>
              <a:ext cx="2500312" cy="366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64135F8-FA20-FF43-9594-AF2CA222D76A}"/>
                </a:ext>
              </a:extLst>
            </p:cNvPr>
            <p:cNvSpPr/>
            <p:nvPr/>
          </p:nvSpPr>
          <p:spPr>
            <a:xfrm>
              <a:off x="2046288" y="2410258"/>
              <a:ext cx="2500312" cy="3668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FF714D6-57AF-41F4-87A4-6161CE75ABB6}"/>
                </a:ext>
              </a:extLst>
            </p:cNvPr>
            <p:cNvSpPr txBox="1">
              <a:spLocks noChangeArrowheads="1"/>
            </p:cNvSpPr>
            <p:nvPr/>
          </p:nvSpPr>
          <p:spPr bwMode="auto">
            <a:xfrm>
              <a:off x="4756150" y="4216930"/>
              <a:ext cx="2514600" cy="186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DEA515"/>
                </a:buClr>
                <a:buSzTx/>
                <a:buFontTx/>
                <a:buNone/>
                <a:tabLst/>
                <a:defRPr/>
              </a:pPr>
              <a: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$1 retenido </a:t>
              </a:r>
              <a:b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br>
              <a: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por cada </a:t>
              </a:r>
              <a:b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br>
              <a: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$3 arriba </a:t>
              </a:r>
              <a:b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br>
              <a: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del límite anual </a:t>
              </a:r>
            </a:p>
            <a:p>
              <a:pPr marL="0" marR="0" lvl="0" indent="0" algn="ctr" defTabSz="914400" rtl="0" eaLnBrk="1" fontAlgn="base" latinLnBrk="0" hangingPunct="1">
                <a:lnSpc>
                  <a:spcPct val="150000"/>
                </a:lnSpc>
                <a:spcBef>
                  <a:spcPct val="0"/>
                </a:spcBef>
                <a:spcAft>
                  <a:spcPct val="0"/>
                </a:spcAft>
                <a:buClr>
                  <a:srgbClr val="DEA515"/>
                </a:buClr>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Pentagon 14">
              <a:extLst>
                <a:ext uri="{FF2B5EF4-FFF2-40B4-BE49-F238E27FC236}">
                  <a16:creationId xmlns:a16="http://schemas.microsoft.com/office/drawing/2014/main" id="{67442B7A-B3BC-8847-AC8D-F77D9368F381}"/>
                </a:ext>
              </a:extLst>
            </p:cNvPr>
            <p:cNvSpPr/>
            <p:nvPr/>
          </p:nvSpPr>
          <p:spPr>
            <a:xfrm rot="5400000">
              <a:off x="5236368" y="1952264"/>
              <a:ext cx="1592263" cy="2514600"/>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AD513CC-83BD-B944-A2F5-DE8425A0EEE0}"/>
                </a:ext>
              </a:extLst>
            </p:cNvPr>
            <p:cNvSpPr/>
            <p:nvPr/>
          </p:nvSpPr>
          <p:spPr>
            <a:xfrm>
              <a:off x="4775200" y="2684383"/>
              <a:ext cx="2514600" cy="5000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s-MX" sz="2000" b="1" i="0" u="none" strike="noStrike" cap="none" normalizeH="0" baseline="0" noProof="0" dirty="0">
                  <a:ln>
                    <a:noFill/>
                  </a:ln>
                  <a:solidFill>
                    <a:srgbClr val="FFFFFF"/>
                  </a:solidFill>
                  <a:uLnTx/>
                  <a:uFillTx/>
                  <a:latin typeface="Arial" panose="020B0604020202020204" pitchFamily="34" charset="0"/>
                  <a:ea typeface="Arial"/>
                  <a:cs typeface="Arial" panose="020B0604020202020204" pitchFamily="34" charset="0"/>
                  <a:sym typeface="Calibri"/>
                </a:rPr>
                <a:t>En el año de la FRA </a:t>
              </a:r>
              <a:r>
                <a:rPr kumimoji="0" lang="es-MX" sz="1800" b="1" i="0" u="none" strike="noStrike" cap="none" normalizeH="0" baseline="0" noProof="0" dirty="0">
                  <a:ln>
                    <a:noFill/>
                  </a:ln>
                  <a:solidFill>
                    <a:srgbClr val="FFFFFF"/>
                  </a:solidFill>
                  <a:uLnTx/>
                  <a:uFillTx/>
                  <a:latin typeface="Arial" panose="020B0604020202020204" pitchFamily="34" charset="0"/>
                  <a:ea typeface="Arial"/>
                  <a:cs typeface="Arial" panose="020B0604020202020204" pitchFamily="34" charset="0"/>
                  <a:sym typeface="Calibri"/>
                </a:rPr>
                <a:t>(hasta el mes de la FRA)</a:t>
              </a:r>
            </a:p>
          </p:txBody>
        </p:sp>
        <p:sp>
          <p:nvSpPr>
            <p:cNvPr id="17" name="TextBox 16">
              <a:extLst>
                <a:ext uri="{FF2B5EF4-FFF2-40B4-BE49-F238E27FC236}">
                  <a16:creationId xmlns:a16="http://schemas.microsoft.com/office/drawing/2014/main" id="{2B30A19B-C251-7443-A404-D9C1B5ED329D}"/>
                </a:ext>
              </a:extLst>
            </p:cNvPr>
            <p:cNvSpPr txBox="1"/>
            <p:nvPr/>
          </p:nvSpPr>
          <p:spPr>
            <a:xfrm>
              <a:off x="2046288" y="4216930"/>
              <a:ext cx="2514600" cy="1862042"/>
            </a:xfrm>
            <a:prstGeom prst="rect">
              <a:avLst/>
            </a:prstGeom>
            <a:noFill/>
            <a:ln w="28575" cmpd="sng">
              <a:noFill/>
            </a:ln>
          </p:spPr>
          <p:txBody>
            <a:bodyPr lIns="0" tIns="0" rIns="0" bIns="0" anchorCtr="1"/>
            <a:lstStyle/>
            <a:p>
              <a:pPr marL="0" marR="0" lvl="0" indent="0" algn="ctr" defTabSz="914400" rtl="0" eaLnBrk="1" fontAlgn="auto" latinLnBrk="0" hangingPunct="1">
                <a:lnSpc>
                  <a:spcPct val="100000"/>
                </a:lnSpc>
                <a:spcBef>
                  <a:spcPts val="0"/>
                </a:spcBef>
                <a:spcAft>
                  <a:spcPts val="0"/>
                </a:spcAft>
                <a:buClr>
                  <a:srgbClr val="DEA515"/>
                </a:buClr>
                <a:buSzTx/>
                <a:buFontTx/>
                <a:buNone/>
                <a:tabLst/>
                <a:defRPr/>
              </a:pPr>
              <a: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$1 retenido </a:t>
              </a:r>
              <a:b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br>
              <a: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por cada </a:t>
              </a:r>
              <a:b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br>
              <a: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$2 arriba </a:t>
              </a:r>
              <a:b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br>
              <a: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del límite anual</a:t>
              </a:r>
            </a:p>
            <a:p>
              <a:pPr marL="342900" marR="0" lvl="0" indent="-342900" algn="ctr" defTabSz="914400" rtl="0" eaLnBrk="1" fontAlgn="auto" latinLnBrk="0" hangingPunct="1">
                <a:lnSpc>
                  <a:spcPct val="100000"/>
                </a:lnSpc>
                <a:spcBef>
                  <a:spcPts val="0"/>
                </a:spcBef>
                <a:spcAft>
                  <a:spcPts val="0"/>
                </a:spcAft>
                <a:buClr>
                  <a:srgbClr val="DEA515"/>
                </a:buClr>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Pentagon 17">
              <a:extLst>
                <a:ext uri="{FF2B5EF4-FFF2-40B4-BE49-F238E27FC236}">
                  <a16:creationId xmlns:a16="http://schemas.microsoft.com/office/drawing/2014/main" id="{0213120B-A5E7-5A41-8A0C-5F346592CDB0}"/>
                </a:ext>
              </a:extLst>
            </p:cNvPr>
            <p:cNvSpPr/>
            <p:nvPr/>
          </p:nvSpPr>
          <p:spPr>
            <a:xfrm rot="5400000">
              <a:off x="2487244" y="1958188"/>
              <a:ext cx="1604111" cy="2514600"/>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C4BECB5-2950-6C49-B92D-D03AD3544E08}"/>
                </a:ext>
              </a:extLst>
            </p:cNvPr>
            <p:cNvSpPr/>
            <p:nvPr/>
          </p:nvSpPr>
          <p:spPr>
            <a:xfrm>
              <a:off x="2046288" y="2714879"/>
              <a:ext cx="2474912" cy="5016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s-MX" sz="2000" b="1" i="0" u="none" strike="noStrike" cap="none" normalizeH="0" baseline="0" noProof="0" dirty="0">
                  <a:ln>
                    <a:noFill/>
                  </a:ln>
                  <a:solidFill>
                    <a:prstClr val="white"/>
                  </a:solidFill>
                  <a:uLnTx/>
                  <a:uFillTx/>
                  <a:latin typeface="Arial" panose="020B0604020202020204" pitchFamily="34" charset="0"/>
                  <a:ea typeface="Arial"/>
                  <a:cs typeface="Arial" panose="020B0604020202020204" pitchFamily="34" charset="0"/>
                  <a:sym typeface="Calibri"/>
                </a:rPr>
                <a:t>Si es antes de la FRA  para el año completo</a:t>
              </a:r>
            </a:p>
          </p:txBody>
        </p:sp>
        <p:sp>
          <p:nvSpPr>
            <p:cNvPr id="20" name="TextBox 19">
              <a:extLst>
                <a:ext uri="{FF2B5EF4-FFF2-40B4-BE49-F238E27FC236}">
                  <a16:creationId xmlns:a16="http://schemas.microsoft.com/office/drawing/2014/main" id="{13363BC6-A64E-4599-9F37-361F87FA3A16}"/>
                </a:ext>
              </a:extLst>
            </p:cNvPr>
            <p:cNvSpPr txBox="1">
              <a:spLocks noChangeArrowheads="1"/>
            </p:cNvSpPr>
            <p:nvPr/>
          </p:nvSpPr>
          <p:spPr bwMode="auto">
            <a:xfrm>
              <a:off x="7485063" y="4216929"/>
              <a:ext cx="2514600" cy="186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tIns="91440" bIns="91440"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1200"/>
                </a:spcAft>
                <a:buClr>
                  <a:srgbClr val="DEA515"/>
                </a:buClr>
                <a:buSzTx/>
                <a:buFontTx/>
                <a:buNone/>
                <a:tabLst/>
                <a:defRPr/>
              </a:pPr>
              <a: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Sin límite </a:t>
              </a:r>
              <a:b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br>
              <a: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sobre los ingresos</a:t>
              </a:r>
            </a:p>
            <a:p>
              <a:pPr marL="0" marR="0" lvl="0" indent="0" algn="ctr" defTabSz="914400" rtl="0" eaLnBrk="1" fontAlgn="base" latinLnBrk="0" hangingPunct="1">
                <a:lnSpc>
                  <a:spcPct val="100000"/>
                </a:lnSpc>
                <a:spcBef>
                  <a:spcPct val="0"/>
                </a:spcBef>
                <a:spcAft>
                  <a:spcPts val="1200"/>
                </a:spcAft>
                <a:buClr>
                  <a:srgbClr val="DEA515"/>
                </a:buClr>
                <a:buSzTx/>
                <a:buFontTx/>
                <a:buNone/>
                <a:tabLst/>
                <a:defRPr/>
              </a:pPr>
              <a: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Los ingresos retenidos </a:t>
              </a:r>
              <a:b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br>
              <a:r>
                <a:rPr kumimoji="0" lang="es-MX"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se devuelven</a:t>
              </a:r>
            </a:p>
            <a:p>
              <a:pPr marL="0" marR="0" lvl="0" indent="0" algn="ctr" defTabSz="914400" rtl="0" eaLnBrk="1" fontAlgn="base" latinLnBrk="0" hangingPunct="1">
                <a:lnSpc>
                  <a:spcPct val="100000"/>
                </a:lnSpc>
                <a:spcBef>
                  <a:spcPct val="0"/>
                </a:spcBef>
                <a:spcAft>
                  <a:spcPts val="1200"/>
                </a:spcAft>
                <a:buClr>
                  <a:srgbClr val="DEA515"/>
                </a:buClr>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Pentagon 20">
              <a:extLst>
                <a:ext uri="{FF2B5EF4-FFF2-40B4-BE49-F238E27FC236}">
                  <a16:creationId xmlns:a16="http://schemas.microsoft.com/office/drawing/2014/main" id="{9818F3FF-71BE-1145-8A67-DCDADD21A67C}"/>
                </a:ext>
              </a:extLst>
            </p:cNvPr>
            <p:cNvSpPr/>
            <p:nvPr/>
          </p:nvSpPr>
          <p:spPr>
            <a:xfrm rot="5400000">
              <a:off x="7962059" y="1939611"/>
              <a:ext cx="1573307" cy="2514600"/>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8C9E5DC-0BB1-8241-91F7-05DAF91D72CF}"/>
                </a:ext>
              </a:extLst>
            </p:cNvPr>
            <p:cNvSpPr/>
            <p:nvPr/>
          </p:nvSpPr>
          <p:spPr>
            <a:xfrm>
              <a:off x="7604918" y="2674858"/>
              <a:ext cx="2289175" cy="5016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s-MX" sz="2000" b="1" i="0" u="none" strike="noStrike" cap="none" normalizeH="0" baseline="0" noProof="0">
                  <a:ln>
                    <a:noFill/>
                  </a:ln>
                  <a:solidFill>
                    <a:srgbClr val="FFFFFF"/>
                  </a:solidFill>
                  <a:uLnTx/>
                  <a:uFillTx/>
                  <a:latin typeface="Arial" panose="020B0604020202020204" pitchFamily="34" charset="0"/>
                  <a:ea typeface="Arial"/>
                  <a:cs typeface="Arial" panose="020B0604020202020204" pitchFamily="34" charset="0"/>
                  <a:sym typeface="Calibri"/>
                </a:rPr>
                <a:t>En la FRA</a:t>
              </a:r>
              <a:br>
                <a:rPr kumimoji="0" lang="es-MX" sz="2000" b="1" i="0" u="none" strike="noStrike" cap="none" normalizeH="0" baseline="0" noProof="0">
                  <a:ln>
                    <a:noFill/>
                  </a:ln>
                  <a:solidFill>
                    <a:srgbClr val="FFFFFF"/>
                  </a:solidFill>
                  <a:uLnTx/>
                  <a:uFillTx/>
                  <a:latin typeface="Arial" panose="020B0604020202020204" pitchFamily="34" charset="0"/>
                  <a:ea typeface="Arial"/>
                  <a:cs typeface="Arial" panose="020B0604020202020204" pitchFamily="34" charset="0"/>
                  <a:sym typeface="Calibri"/>
                </a:rPr>
              </a:br>
              <a:r>
                <a:rPr kumimoji="0" lang="es-MX" sz="2000" b="1" i="0" u="none" strike="noStrike" cap="none" normalizeH="0" baseline="0" noProof="0">
                  <a:ln>
                    <a:noFill/>
                  </a:ln>
                  <a:solidFill>
                    <a:srgbClr val="FFFFFF"/>
                  </a:solidFill>
                  <a:uLnTx/>
                  <a:uFillTx/>
                  <a:latin typeface="Arial" panose="020B0604020202020204" pitchFamily="34" charset="0"/>
                  <a:ea typeface="Arial"/>
                  <a:cs typeface="Arial" panose="020B0604020202020204" pitchFamily="34" charset="0"/>
                  <a:sym typeface="Calibri"/>
                </a:rPr>
                <a:t>y después</a:t>
              </a:r>
            </a:p>
          </p:txBody>
        </p:sp>
      </p:grpSp>
      <p:sp>
        <p:nvSpPr>
          <p:cNvPr id="7" name="Content Placeholder 12">
            <a:extLst>
              <a:ext uri="{FF2B5EF4-FFF2-40B4-BE49-F238E27FC236}">
                <a16:creationId xmlns:a16="http://schemas.microsoft.com/office/drawing/2014/main" id="{A74296CA-0BE7-51D7-D155-C9F181F2659A}"/>
              </a:ext>
            </a:extLst>
          </p:cNvPr>
          <p:cNvSpPr>
            <a:spLocks noGrp="1"/>
          </p:cNvSpPr>
          <p:nvPr>
            <p:ph idx="1"/>
          </p:nvPr>
        </p:nvSpPr>
        <p:spPr>
          <a:xfrm>
            <a:off x="1492450" y="868862"/>
            <a:ext cx="9199178" cy="457742"/>
          </a:xfrm>
        </p:spPr>
        <p:txBody>
          <a:bodyPr>
            <a:normAutofit/>
          </a:bodyPr>
          <a:lstStyle/>
          <a:p>
            <a:pPr marL="0" indent="0" algn="ctr">
              <a:buNone/>
            </a:pPr>
            <a:r>
              <a:rPr lang="es-MX" sz="2200" b="1"/>
              <a:t>CONTINUAR TRABAJANDO</a:t>
            </a:r>
          </a:p>
        </p:txBody>
      </p:sp>
      <p:sp>
        <p:nvSpPr>
          <p:cNvPr id="8" name="Title 11">
            <a:extLst>
              <a:ext uri="{FF2B5EF4-FFF2-40B4-BE49-F238E27FC236}">
                <a16:creationId xmlns:a16="http://schemas.microsoft.com/office/drawing/2014/main" id="{20088DB9-B4E4-6F18-DBD9-9A860B2BDFAF}"/>
              </a:ext>
            </a:extLst>
          </p:cNvPr>
          <p:cNvSpPr txBox="1">
            <a:spLocks/>
          </p:cNvSpPr>
          <p:nvPr/>
        </p:nvSpPr>
        <p:spPr>
          <a:xfrm>
            <a:off x="962524" y="1311382"/>
            <a:ext cx="10114112" cy="595493"/>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chemeClr val="bg1"/>
                </a:solidFill>
                <a:latin typeface="Georgia" panose="02040502050405020303" pitchFamily="18" charset="0"/>
                <a:ea typeface="+mj-ea"/>
                <a:cs typeface="Arial" panose="020B0604020202020204" pitchFamily="34" charset="0"/>
              </a:defRPr>
            </a:lvl1pPr>
          </a:lstStyle>
          <a:p>
            <a:r>
              <a:rPr lang="es-MX" sz="4400" dirty="0">
                <a:solidFill>
                  <a:schemeClr val="tx2"/>
                </a:solidFill>
              </a:rPr>
              <a:t>¿Trabajar afectará mis beneficios?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onitor, electronics, screenshot&#10;&#10;Description automatically generated">
            <a:extLst>
              <a:ext uri="{FF2B5EF4-FFF2-40B4-BE49-F238E27FC236}">
                <a16:creationId xmlns:a16="http://schemas.microsoft.com/office/drawing/2014/main" id="{C422C6C5-879D-AE0E-A7AA-10D28D109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110" y="-587827"/>
            <a:ext cx="6296535" cy="8172202"/>
          </a:xfrm>
          <a:prstGeom prst="rect">
            <a:avLst/>
          </a:prstGeom>
        </p:spPr>
      </p:pic>
      <p:sp>
        <p:nvSpPr>
          <p:cNvPr id="4" name="Title " hidden="1">
            <a:extLst>
              <a:ext uri="{FF2B5EF4-FFF2-40B4-BE49-F238E27FC236}">
                <a16:creationId xmlns:a16="http://schemas.microsoft.com/office/drawing/2014/main" id="{E8A39FA8-A879-6648-B972-A7380DC6DE8F}"/>
              </a:ext>
            </a:extLst>
          </p:cNvPr>
          <p:cNvSpPr>
            <a:spLocks noGrp="1"/>
          </p:cNvSpPr>
          <p:nvPr>
            <p:ph type="title"/>
          </p:nvPr>
        </p:nvSpPr>
        <p:spPr/>
        <p:txBody>
          <a:bodyPr/>
          <a:lstStyle/>
          <a:p>
            <a:r>
              <a:rPr lang="en-US" dirty="0"/>
              <a:t>5D Myth and Reality</a:t>
            </a:r>
          </a:p>
        </p:txBody>
      </p:sp>
      <p:sp>
        <p:nvSpPr>
          <p:cNvPr id="5" name="Title 1">
            <a:extLst>
              <a:ext uri="{FF2B5EF4-FFF2-40B4-BE49-F238E27FC236}">
                <a16:creationId xmlns:a16="http://schemas.microsoft.com/office/drawing/2014/main" id="{E71F14FA-834B-355A-1473-3480B7707F28}"/>
              </a:ext>
            </a:extLst>
          </p:cNvPr>
          <p:cNvSpPr txBox="1">
            <a:spLocks/>
          </p:cNvSpPr>
          <p:nvPr/>
        </p:nvSpPr>
        <p:spPr>
          <a:xfrm>
            <a:off x="990599" y="2088394"/>
            <a:ext cx="5642037" cy="1675247"/>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3200" b="1" i="0" kern="1200">
                <a:solidFill>
                  <a:schemeClr val="bg1"/>
                </a:solidFill>
                <a:latin typeface="Georgia" panose="02040502050405020303" pitchFamily="18" charset="0"/>
                <a:ea typeface="+mj-ea"/>
                <a:cs typeface="Arial" panose="020B0604020202020204" pitchFamily="34" charset="0"/>
              </a:defRPr>
            </a:lvl1pPr>
          </a:lstStyle>
          <a:p>
            <a:r>
              <a:rPr lang="es-MX" sz="3600" dirty="0"/>
              <a:t>Obtén tu estado </a:t>
            </a:r>
            <a:br>
              <a:rPr lang="es-MX" sz="3600" dirty="0"/>
            </a:br>
            <a:r>
              <a:rPr lang="es-MX" sz="3600" dirty="0"/>
              <a:t>de cuenta del </a:t>
            </a:r>
            <a:br>
              <a:rPr lang="es-MX" sz="3600" dirty="0"/>
            </a:br>
            <a:r>
              <a:rPr lang="es-MX" sz="3600" dirty="0"/>
              <a:t>Seguro Social</a:t>
            </a:r>
          </a:p>
        </p:txBody>
      </p:sp>
      <p:sp>
        <p:nvSpPr>
          <p:cNvPr id="7" name="Content Placeholder 6">
            <a:extLst>
              <a:ext uri="{FF2B5EF4-FFF2-40B4-BE49-F238E27FC236}">
                <a16:creationId xmlns:a16="http://schemas.microsoft.com/office/drawing/2014/main" id="{A59A4A88-B7FC-22BC-F52D-A27C99C76EA2}"/>
              </a:ext>
            </a:extLst>
          </p:cNvPr>
          <p:cNvSpPr>
            <a:spLocks noGrp="1"/>
          </p:cNvSpPr>
          <p:nvPr>
            <p:ph idx="1"/>
          </p:nvPr>
        </p:nvSpPr>
        <p:spPr>
          <a:xfrm>
            <a:off x="990598" y="3676539"/>
            <a:ext cx="4794799" cy="676407"/>
          </a:xfrm>
        </p:spPr>
        <p:txBody>
          <a:bodyPr>
            <a:normAutofit/>
          </a:bodyPr>
          <a:lstStyle/>
          <a:p>
            <a:pPr marL="0" indent="0">
              <a:buNone/>
            </a:pPr>
            <a:r>
              <a:rPr lang="es-MX" sz="2800" b="1"/>
              <a:t>en </a:t>
            </a:r>
            <a:r>
              <a:rPr lang="es-MX" sz="2800" b="1" u="sng"/>
              <a:t>ssa.gov/myaccount</a:t>
            </a:r>
          </a:p>
        </p:txBody>
      </p:sp>
      <p:pic>
        <p:nvPicPr>
          <p:cNvPr id="8" name="Picture 7" descr="Image shows a screenshot of my Social Security at ssa.gov/myaccount.">
            <a:extLst>
              <a:ext uri="{FF2B5EF4-FFF2-40B4-BE49-F238E27FC236}">
                <a16:creationId xmlns:a16="http://schemas.microsoft.com/office/drawing/2014/main" id="{9EDBF173-CD69-3046-B80D-47AADFB806FB}"/>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5426" y="1194581"/>
            <a:ext cx="3706647" cy="4459051"/>
          </a:xfrm>
          <a:prstGeom prst="rect">
            <a:avLst/>
          </a:prstGeom>
        </p:spPr>
      </p:pic>
      <p:sp>
        <p:nvSpPr>
          <p:cNvPr id="6" name="Rectangle 5">
            <a:extLst>
              <a:ext uri="{FF2B5EF4-FFF2-40B4-BE49-F238E27FC236}">
                <a16:creationId xmlns:a16="http://schemas.microsoft.com/office/drawing/2014/main" id="{FBD3DFEA-DD4F-A8C9-0B84-39BA15C02ADF}"/>
              </a:ext>
            </a:extLst>
          </p:cNvPr>
          <p:cNvSpPr/>
          <p:nvPr/>
        </p:nvSpPr>
        <p:spPr>
          <a:xfrm>
            <a:off x="7335426" y="5653631"/>
            <a:ext cx="3706646" cy="317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9480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 hidden="1">
            <a:extLst>
              <a:ext uri="{FF2B5EF4-FFF2-40B4-BE49-F238E27FC236}">
                <a16:creationId xmlns:a16="http://schemas.microsoft.com/office/drawing/2014/main" id="{E8A39FA8-A879-6648-B972-A7380DC6DE8F}"/>
              </a:ext>
            </a:extLst>
          </p:cNvPr>
          <p:cNvSpPr>
            <a:spLocks noGrp="1"/>
          </p:cNvSpPr>
          <p:nvPr>
            <p:ph type="title"/>
          </p:nvPr>
        </p:nvSpPr>
        <p:spPr/>
        <p:txBody>
          <a:bodyPr/>
          <a:lstStyle/>
          <a:p>
            <a:r>
              <a:rPr lang="en-US" dirty="0"/>
              <a:t>5B Myth</a:t>
            </a:r>
            <a:r>
              <a:rPr lang="en-US" baseline="0" dirty="0"/>
              <a:t> and Reality</a:t>
            </a:r>
            <a:endParaRPr lang="en-US" dirty="0"/>
          </a:p>
        </p:txBody>
      </p:sp>
      <p:sp>
        <p:nvSpPr>
          <p:cNvPr id="9" name="Content Placeholder 8">
            <a:extLst>
              <a:ext uri="{FF2B5EF4-FFF2-40B4-BE49-F238E27FC236}">
                <a16:creationId xmlns:a16="http://schemas.microsoft.com/office/drawing/2014/main" id="{8EB0B2AD-FC0C-7A20-B446-9A885787BB9C}"/>
              </a:ext>
            </a:extLst>
          </p:cNvPr>
          <p:cNvSpPr>
            <a:spLocks noGrp="1"/>
          </p:cNvSpPr>
          <p:nvPr>
            <p:ph idx="1"/>
          </p:nvPr>
        </p:nvSpPr>
        <p:spPr>
          <a:xfrm>
            <a:off x="1492451" y="2024743"/>
            <a:ext cx="9199178" cy="522514"/>
          </a:xfrm>
        </p:spPr>
        <p:txBody>
          <a:bodyPr>
            <a:normAutofit/>
          </a:bodyPr>
          <a:lstStyle/>
          <a:p>
            <a:pPr marL="0" indent="0" algn="ctr">
              <a:buNone/>
            </a:pPr>
            <a:r>
              <a:rPr lang="es-MX" sz="2000" b="1"/>
              <a:t>Total de ingresos mensuales necesarios en el retiro</a:t>
            </a:r>
          </a:p>
        </p:txBody>
      </p:sp>
      <p:sp>
        <p:nvSpPr>
          <p:cNvPr id="7" name="Title 1">
            <a:extLst>
              <a:ext uri="{FF2B5EF4-FFF2-40B4-BE49-F238E27FC236}">
                <a16:creationId xmlns:a16="http://schemas.microsoft.com/office/drawing/2014/main" id="{CD28B9D2-EBB3-8990-B4DC-79269CEC9AE1}"/>
              </a:ext>
            </a:extLst>
          </p:cNvPr>
          <p:cNvSpPr txBox="1">
            <a:spLocks/>
          </p:cNvSpPr>
          <p:nvPr/>
        </p:nvSpPr>
        <p:spPr>
          <a:xfrm>
            <a:off x="838200" y="822960"/>
            <a:ext cx="10515600" cy="1397726"/>
          </a:xfrm>
          <a:prstGeom prst="rect">
            <a:avLst/>
          </a:prstGeom>
        </p:spPr>
        <p:txBody>
          <a:bodyPr vert="horz" lIns="0" tIns="45720" rIns="0" bIns="45720" rtlCol="0" anchor="t">
            <a:normAutofit/>
          </a:bodyPr>
          <a:lstStyle>
            <a:lvl1pPr algn="ctr" defTabSz="914400" rtl="0" eaLnBrk="1" latinLnBrk="0" hangingPunct="1">
              <a:lnSpc>
                <a:spcPct val="90000"/>
              </a:lnSpc>
              <a:spcBef>
                <a:spcPct val="0"/>
              </a:spcBef>
              <a:buNone/>
              <a:defRPr sz="3200" b="1" i="0" kern="1200">
                <a:solidFill>
                  <a:srgbClr val="0047BB"/>
                </a:solidFill>
                <a:latin typeface="Arial" panose="020B0604020202020204" pitchFamily="34" charset="0"/>
                <a:ea typeface="+mj-ea"/>
                <a:cs typeface="Arial" panose="020B0604020202020204" pitchFamily="34" charset="0"/>
              </a:defRPr>
            </a:lvl1pPr>
          </a:lstStyle>
          <a:p>
            <a:r>
              <a:rPr lang="es-MX" sz="3600">
                <a:latin typeface="Georgia" panose="02040502050405020303" pitchFamily="18" charset="0"/>
              </a:rPr>
              <a:t>¿Cuánto cubrirá el Seguro Social de los ingresos que necesitas en el retiro?</a:t>
            </a:r>
          </a:p>
        </p:txBody>
      </p:sp>
      <p:sp>
        <p:nvSpPr>
          <p:cNvPr id="2" name="Content Placeholder 8">
            <a:extLst>
              <a:ext uri="{FF2B5EF4-FFF2-40B4-BE49-F238E27FC236}">
                <a16:creationId xmlns:a16="http://schemas.microsoft.com/office/drawing/2014/main" id="{88D305D3-5424-DE56-5EFF-3B6BBD08AB4F}"/>
              </a:ext>
            </a:extLst>
          </p:cNvPr>
          <p:cNvSpPr txBox="1">
            <a:spLocks/>
          </p:cNvSpPr>
          <p:nvPr/>
        </p:nvSpPr>
        <p:spPr>
          <a:xfrm>
            <a:off x="4410906" y="2416629"/>
            <a:ext cx="711906" cy="522514"/>
          </a:xfrm>
          <a:prstGeom prst="rect">
            <a:avLst/>
          </a:prstGeom>
        </p:spPr>
        <p:txBody>
          <a:bodyPr vert="horz" lIns="0" tIns="4572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b="1"/>
              <a:t>$</a:t>
            </a:r>
          </a:p>
        </p:txBody>
      </p:sp>
      <p:graphicFrame>
        <p:nvGraphicFramePr>
          <p:cNvPr id="3" name="Chart 2">
            <a:extLst>
              <a:ext uri="{FF2B5EF4-FFF2-40B4-BE49-F238E27FC236}">
                <a16:creationId xmlns:a16="http://schemas.microsoft.com/office/drawing/2014/main" id="{48CE9E1C-F1F3-2A06-989F-0758A8F38483}"/>
              </a:ext>
            </a:extLst>
          </p:cNvPr>
          <p:cNvGraphicFramePr/>
          <p:nvPr>
            <p:extLst>
              <p:ext uri="{D42A27DB-BD31-4B8C-83A1-F6EECF244321}">
                <p14:modId xmlns:p14="http://schemas.microsoft.com/office/powerpoint/2010/main" val="2371290659"/>
              </p:ext>
            </p:extLst>
          </p:nvPr>
        </p:nvGraphicFramePr>
        <p:xfrm>
          <a:off x="3702217" y="3037117"/>
          <a:ext cx="4779645" cy="321731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A4C945A5-7D1A-8B06-F056-C5960F022E50}"/>
              </a:ext>
            </a:extLst>
          </p:cNvPr>
          <p:cNvCxnSpPr>
            <a:cxnSpLocks/>
          </p:cNvCxnSpPr>
          <p:nvPr/>
        </p:nvCxnSpPr>
        <p:spPr>
          <a:xfrm>
            <a:off x="4766859" y="2677886"/>
            <a:ext cx="2658282" cy="0"/>
          </a:xfrm>
          <a:prstGeom prst="line">
            <a:avLst/>
          </a:prstGeom>
          <a:ln w="12700">
            <a:solidFill>
              <a:srgbClr val="131A4D"/>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472B980-C814-9B22-990B-37DF308F3155}"/>
              </a:ext>
            </a:extLst>
          </p:cNvPr>
          <p:cNvSpPr txBox="1"/>
          <p:nvPr/>
        </p:nvSpPr>
        <p:spPr>
          <a:xfrm>
            <a:off x="8629652" y="3429270"/>
            <a:ext cx="1981200" cy="1631216"/>
          </a:xfrm>
          <a:prstGeom prst="rect">
            <a:avLst/>
          </a:prstGeom>
          <a:noFill/>
        </p:spPr>
        <p:txBody>
          <a:bodyPr wrap="square" rtlCol="0">
            <a:spAutoFit/>
          </a:bodyPr>
          <a:lstStyle/>
          <a:p>
            <a:r>
              <a:rPr lang="es-MX" sz="2000" dirty="0"/>
              <a:t>Cantidad de beneficios mensuales del Seguro Social</a:t>
            </a:r>
          </a:p>
          <a:p>
            <a:endParaRPr lang="en-US" sz="2000" dirty="0"/>
          </a:p>
          <a:p>
            <a:r>
              <a:rPr lang="es-MX" sz="2000" dirty="0"/>
              <a:t>$</a:t>
            </a:r>
          </a:p>
        </p:txBody>
      </p:sp>
      <p:cxnSp>
        <p:nvCxnSpPr>
          <p:cNvPr id="11" name="Straight Arrow Connector 10">
            <a:extLst>
              <a:ext uri="{FF2B5EF4-FFF2-40B4-BE49-F238E27FC236}">
                <a16:creationId xmlns:a16="http://schemas.microsoft.com/office/drawing/2014/main" id="{5EB7737F-2485-0E8D-B0AD-6CFC1A735D75}"/>
              </a:ext>
            </a:extLst>
          </p:cNvPr>
          <p:cNvCxnSpPr>
            <a:cxnSpLocks/>
          </p:cNvCxnSpPr>
          <p:nvPr/>
        </p:nvCxnSpPr>
        <p:spPr>
          <a:xfrm>
            <a:off x="6938682" y="4137788"/>
            <a:ext cx="1245198" cy="83314"/>
          </a:xfrm>
          <a:prstGeom prst="straightConnector1">
            <a:avLst/>
          </a:prstGeom>
          <a:ln w="57150">
            <a:solidFill>
              <a:srgbClr val="131A4D"/>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F4A5C0-4B9F-FB7F-4C86-44C76222A60E}"/>
              </a:ext>
            </a:extLst>
          </p:cNvPr>
          <p:cNvCxnSpPr>
            <a:cxnSpLocks/>
          </p:cNvCxnSpPr>
          <p:nvPr/>
        </p:nvCxnSpPr>
        <p:spPr>
          <a:xfrm>
            <a:off x="8936090" y="5265253"/>
            <a:ext cx="1530526" cy="0"/>
          </a:xfrm>
          <a:prstGeom prst="line">
            <a:avLst/>
          </a:prstGeom>
          <a:ln w="12700">
            <a:solidFill>
              <a:srgbClr val="131A4D"/>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BC66CA5-4124-30F7-F8A8-25660C481BCB}"/>
              </a:ext>
            </a:extLst>
          </p:cNvPr>
          <p:cNvSpPr txBox="1"/>
          <p:nvPr/>
        </p:nvSpPr>
        <p:spPr>
          <a:xfrm>
            <a:off x="1371600" y="3428200"/>
            <a:ext cx="2355419" cy="2215991"/>
          </a:xfrm>
          <a:prstGeom prst="rect">
            <a:avLst/>
          </a:prstGeom>
          <a:noFill/>
        </p:spPr>
        <p:txBody>
          <a:bodyPr wrap="square" rtlCol="0">
            <a:spAutoFit/>
          </a:bodyPr>
          <a:lstStyle/>
          <a:p>
            <a:r>
              <a:rPr lang="es-MX" sz="2000" dirty="0"/>
              <a:t>Ingresos mensuales que necesitarás de otras fuentes</a:t>
            </a:r>
          </a:p>
          <a:p>
            <a:endParaRPr lang="en-US" sz="2000" dirty="0"/>
          </a:p>
          <a:p>
            <a:r>
              <a:rPr lang="es-MX" sz="2000" dirty="0"/>
              <a:t>$</a:t>
            </a:r>
          </a:p>
          <a:p>
            <a:endParaRPr lang="en-US" dirty="0"/>
          </a:p>
        </p:txBody>
      </p:sp>
      <p:cxnSp>
        <p:nvCxnSpPr>
          <p:cNvPr id="18" name="Straight Arrow Connector 17">
            <a:extLst>
              <a:ext uri="{FF2B5EF4-FFF2-40B4-BE49-F238E27FC236}">
                <a16:creationId xmlns:a16="http://schemas.microsoft.com/office/drawing/2014/main" id="{8D60057B-0D5A-AA8F-652D-6BD32B813CC2}"/>
              </a:ext>
            </a:extLst>
          </p:cNvPr>
          <p:cNvCxnSpPr>
            <a:cxnSpLocks/>
          </p:cNvCxnSpPr>
          <p:nvPr/>
        </p:nvCxnSpPr>
        <p:spPr>
          <a:xfrm flipH="1">
            <a:off x="3809887" y="4076988"/>
            <a:ext cx="1216062" cy="121600"/>
          </a:xfrm>
          <a:prstGeom prst="straightConnector1">
            <a:avLst/>
          </a:prstGeom>
          <a:ln w="57150">
            <a:solidFill>
              <a:srgbClr val="131A4D"/>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3A9BE7A-067D-E004-AA85-BFAD883503F2}"/>
              </a:ext>
            </a:extLst>
          </p:cNvPr>
          <p:cNvCxnSpPr>
            <a:cxnSpLocks/>
          </p:cNvCxnSpPr>
          <p:nvPr/>
        </p:nvCxnSpPr>
        <p:spPr>
          <a:xfrm>
            <a:off x="1669876" y="5265253"/>
            <a:ext cx="1530526" cy="0"/>
          </a:xfrm>
          <a:prstGeom prst="line">
            <a:avLst/>
          </a:prstGeom>
          <a:ln w="12700">
            <a:solidFill>
              <a:srgbClr val="131A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04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82236E-A023-9E65-4FFE-BEED29412F76}"/>
              </a:ext>
            </a:extLst>
          </p:cNvPr>
          <p:cNvSpPr>
            <a:spLocks noGrp="1"/>
          </p:cNvSpPr>
          <p:nvPr>
            <p:ph type="title"/>
          </p:nvPr>
        </p:nvSpPr>
        <p:spPr>
          <a:xfrm>
            <a:off x="2008570" y="914401"/>
            <a:ext cx="8166939" cy="1280766"/>
          </a:xfrm>
        </p:spPr>
        <p:txBody>
          <a:bodyPr>
            <a:noAutofit/>
          </a:bodyPr>
          <a:lstStyle/>
          <a:p>
            <a:r>
              <a:rPr lang="es-MX" sz="4300"/>
              <a:t>¿El Seguro Social                                                               estará ahí para ti?</a:t>
            </a:r>
          </a:p>
        </p:txBody>
      </p:sp>
      <p:sp>
        <p:nvSpPr>
          <p:cNvPr id="6" name="Content Placeholder 5">
            <a:extLst>
              <a:ext uri="{FF2B5EF4-FFF2-40B4-BE49-F238E27FC236}">
                <a16:creationId xmlns:a16="http://schemas.microsoft.com/office/drawing/2014/main" id="{2C8466DB-E81D-09AB-3C05-E432990FCB77}"/>
              </a:ext>
            </a:extLst>
          </p:cNvPr>
          <p:cNvSpPr>
            <a:spLocks noGrp="1"/>
          </p:cNvSpPr>
          <p:nvPr>
            <p:ph idx="1"/>
          </p:nvPr>
        </p:nvSpPr>
        <p:spPr>
          <a:xfrm>
            <a:off x="1318614" y="2943695"/>
            <a:ext cx="5181940" cy="2226822"/>
          </a:xfrm>
        </p:spPr>
        <p:txBody>
          <a:bodyPr>
            <a:normAutofit fontScale="92500"/>
          </a:bodyPr>
          <a:lstStyle/>
          <a:p>
            <a:pPr marL="0" indent="0">
              <a:buNone/>
            </a:pPr>
            <a:r>
              <a:rPr lang="es-MX" b="1"/>
              <a:t>Con base en reservas de fondos de inversión combinados y suposiciones actuales:</a:t>
            </a:r>
          </a:p>
          <a:p>
            <a:r>
              <a:rPr lang="es-MX"/>
              <a:t>Beneficios completos pagaderos hasta 2033</a:t>
            </a:r>
          </a:p>
          <a:p>
            <a:r>
              <a:rPr lang="es-MX"/>
              <a:t>Sin cambios legislativos, el Seguro Social pagaría</a:t>
            </a:r>
            <a:r>
              <a:rPr lang="es-MX" b="1"/>
              <a:t> 77% de los beneficios después de ese año </a:t>
            </a:r>
          </a:p>
          <a:p>
            <a:endParaRPr lang="en-US" dirty="0"/>
          </a:p>
        </p:txBody>
      </p:sp>
      <p:pic>
        <p:nvPicPr>
          <p:cNvPr id="9" name="Picture 8">
            <a:extLst>
              <a:ext uri="{FF2B5EF4-FFF2-40B4-BE49-F238E27FC236}">
                <a16:creationId xmlns:a16="http://schemas.microsoft.com/office/drawing/2014/main" id="{90CC54D0-63D8-AD81-C428-45B41CFB8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13228" y="2195167"/>
            <a:ext cx="3109540" cy="31095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F3D770-5796-8469-3B00-A107ED8A3E08}"/>
              </a:ext>
            </a:extLst>
          </p:cNvPr>
          <p:cNvSpPr txBox="1"/>
          <p:nvPr/>
        </p:nvSpPr>
        <p:spPr>
          <a:xfrm>
            <a:off x="6410530" y="1740356"/>
            <a:ext cx="4508294" cy="677108"/>
          </a:xfrm>
          <a:prstGeom prst="rect">
            <a:avLst/>
          </a:prstGeom>
          <a:noFill/>
          <a:ln>
            <a:noFill/>
          </a:ln>
        </p:spPr>
        <p:txBody>
          <a:bodyPr wrap="square" lIns="0" tIns="0" rIns="0" bIns="0" rtlCol="0" anchor="t" anchorCtr="0">
            <a:spAutoFit/>
          </a:bodyPr>
          <a:lstStyle/>
          <a:p>
            <a:r>
              <a:rPr lang="es-MX" sz="2200" b="1" dirty="0">
                <a:solidFill>
                  <a:srgbClr val="6ECFB2"/>
                </a:solidFill>
                <a:latin typeface="Arial" charset="0"/>
                <a:ea typeface="Arial" charset="0"/>
                <a:cs typeface="Arial" charset="0"/>
                <a:sym typeface="Calibri"/>
              </a:rPr>
              <a:t>Revisa la herramienta My Interactive Retirement Planner</a:t>
            </a:r>
            <a:r>
              <a:rPr lang="es-MX" sz="2200" b="1" baseline="30000" dirty="0">
                <a:solidFill>
                  <a:srgbClr val="6ECFB2"/>
                </a:solidFill>
                <a:latin typeface="Arial" charset="0"/>
                <a:ea typeface="Arial" charset="0"/>
                <a:cs typeface="Arial" charset="0"/>
                <a:sym typeface="Calibri"/>
              </a:rPr>
              <a:t>SM</a:t>
            </a:r>
          </a:p>
        </p:txBody>
      </p:sp>
      <p:sp>
        <p:nvSpPr>
          <p:cNvPr id="5" name="TextBox 4">
            <a:extLst>
              <a:ext uri="{FF2B5EF4-FFF2-40B4-BE49-F238E27FC236}">
                <a16:creationId xmlns:a16="http://schemas.microsoft.com/office/drawing/2014/main" id="{73DAE9D5-1625-44FF-9839-4BCC77EBECDF}"/>
              </a:ext>
            </a:extLst>
          </p:cNvPr>
          <p:cNvSpPr txBox="1"/>
          <p:nvPr/>
        </p:nvSpPr>
        <p:spPr>
          <a:xfrm>
            <a:off x="6410530" y="2732635"/>
            <a:ext cx="5208101" cy="677108"/>
          </a:xfrm>
          <a:prstGeom prst="rect">
            <a:avLst/>
          </a:prstGeom>
          <a:noFill/>
          <a:ln>
            <a:noFill/>
          </a:ln>
        </p:spPr>
        <p:txBody>
          <a:bodyPr wrap="square" lIns="0" tIns="0" rIns="0" bIns="0" rtlCol="0" anchor="t" anchorCtr="0">
            <a:spAutoFit/>
          </a:bodyPr>
          <a:lstStyle/>
          <a:p>
            <a:r>
              <a:rPr lang="es-MX" sz="2200" b="1" dirty="0">
                <a:solidFill>
                  <a:srgbClr val="6ECFB2"/>
                </a:solidFill>
                <a:latin typeface="Arial" panose="020B0604020202020204" pitchFamily="34" charset="0"/>
                <a:cs typeface="Arial" panose="020B0604020202020204" pitchFamily="34" charset="0"/>
              </a:rPr>
              <a:t>Colabora con tu especialista en retiro de Nationwide o con consultores de retiro personales</a:t>
            </a:r>
          </a:p>
        </p:txBody>
      </p:sp>
      <p:sp>
        <p:nvSpPr>
          <p:cNvPr id="6" name="TextBox 5">
            <a:extLst>
              <a:ext uri="{FF2B5EF4-FFF2-40B4-BE49-F238E27FC236}">
                <a16:creationId xmlns:a16="http://schemas.microsoft.com/office/drawing/2014/main" id="{D8DE49A0-F712-E113-2695-3FD34DA53064}"/>
              </a:ext>
            </a:extLst>
          </p:cNvPr>
          <p:cNvSpPr txBox="1"/>
          <p:nvPr/>
        </p:nvSpPr>
        <p:spPr>
          <a:xfrm>
            <a:off x="6410529" y="4077838"/>
            <a:ext cx="5043209" cy="1692771"/>
          </a:xfrm>
          <a:prstGeom prst="rect">
            <a:avLst/>
          </a:prstGeom>
          <a:noFill/>
          <a:ln>
            <a:noFill/>
          </a:ln>
        </p:spPr>
        <p:txBody>
          <a:bodyPr wrap="square" lIns="0" tIns="0" rIns="0" bIns="0" rtlCol="0" anchor="t" anchorCtr="0">
            <a:spAutoFit/>
          </a:bodyPr>
          <a:lstStyle/>
          <a:p>
            <a:pPr marL="0" lvl="2" indent="-336550">
              <a:spcAft>
                <a:spcPts val="1800"/>
              </a:spcAft>
              <a:buClr>
                <a:srgbClr val="DEA515"/>
              </a:buClr>
              <a:buSzPct val="101851"/>
            </a:pPr>
            <a:r>
              <a:rPr lang="es-MX" sz="2200" b="1" dirty="0">
                <a:solidFill>
                  <a:srgbClr val="6ECFB2"/>
                </a:solidFill>
                <a:latin typeface="Arial" charset="0"/>
                <a:ea typeface="Arial" charset="0"/>
                <a:cs typeface="Arial" charset="0"/>
                <a:sym typeface="Calibri"/>
              </a:rPr>
              <a:t>Regístrate para el seminario virtual “Social Security: The Choice of a Lifetime” (El Seguro Social: la elección de una vida) en </a:t>
            </a:r>
            <a:r>
              <a:rPr lang="es-MX" sz="2200" b="1" u="sng" dirty="0">
                <a:solidFill>
                  <a:srgbClr val="6ECFB2"/>
                </a:solidFill>
                <a:latin typeface="Arial" charset="0"/>
                <a:ea typeface="Arial" charset="0"/>
                <a:cs typeface="Arial" charset="0"/>
                <a:sym typeface="Calibri"/>
              </a:rPr>
              <a:t>www.NRSforU.com/webinars</a:t>
            </a:r>
          </a:p>
        </p:txBody>
      </p:sp>
      <p:sp>
        <p:nvSpPr>
          <p:cNvPr id="12" name="Title 11">
            <a:extLst>
              <a:ext uri="{FF2B5EF4-FFF2-40B4-BE49-F238E27FC236}">
                <a16:creationId xmlns:a16="http://schemas.microsoft.com/office/drawing/2014/main" id="{C26C751F-BBEE-7873-14CE-8C1951A0CF47}"/>
              </a:ext>
            </a:extLst>
          </p:cNvPr>
          <p:cNvSpPr>
            <a:spLocks noGrp="1"/>
          </p:cNvSpPr>
          <p:nvPr>
            <p:ph type="title"/>
          </p:nvPr>
        </p:nvSpPr>
        <p:spPr>
          <a:xfrm>
            <a:off x="1492450" y="648013"/>
            <a:ext cx="9199178" cy="595493"/>
          </a:xfrm>
        </p:spPr>
        <p:txBody>
          <a:bodyPr>
            <a:noAutofit/>
          </a:bodyPr>
          <a:lstStyle/>
          <a:p>
            <a:r>
              <a:rPr lang="es-MX" sz="4800" b="1">
                <a:latin typeface="Georgia" panose="02040502050405020303" pitchFamily="18" charset="0"/>
              </a:rPr>
              <a:t>Actúa</a:t>
            </a:r>
          </a:p>
        </p:txBody>
      </p:sp>
      <p:pic>
        <p:nvPicPr>
          <p:cNvPr id="15" name="Graphic 14">
            <a:extLst>
              <a:ext uri="{FF2B5EF4-FFF2-40B4-BE49-F238E27FC236}">
                <a16:creationId xmlns:a16="http://schemas.microsoft.com/office/drawing/2014/main" id="{BA2CB125-2390-3A8C-B718-B3068C0A9E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47173" y="4442632"/>
            <a:ext cx="830210" cy="830210"/>
          </a:xfrm>
          <a:prstGeom prst="rect">
            <a:avLst/>
          </a:prstGeom>
        </p:spPr>
      </p:pic>
      <p:pic>
        <p:nvPicPr>
          <p:cNvPr id="18" name="Picture 17">
            <a:extLst>
              <a:ext uri="{FF2B5EF4-FFF2-40B4-BE49-F238E27FC236}">
                <a16:creationId xmlns:a16="http://schemas.microsoft.com/office/drawing/2014/main" id="{00D612F7-268B-A4CD-FD28-565B433EE999}"/>
              </a:ext>
            </a:extLst>
          </p:cNvPr>
          <p:cNvPicPr>
            <a:picLocks noChangeAspect="1"/>
          </p:cNvPicPr>
          <p:nvPr/>
        </p:nvPicPr>
        <p:blipFill>
          <a:blip r:embed="rId4"/>
          <a:stretch>
            <a:fillRect/>
          </a:stretch>
        </p:blipFill>
        <p:spPr>
          <a:xfrm>
            <a:off x="738260" y="1740356"/>
            <a:ext cx="3820487" cy="3095912"/>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31F0F3AF-C600-0853-C155-9A7CFA09DC04}"/>
              </a:ext>
            </a:extLst>
          </p:cNvPr>
          <p:cNvSpPr txBox="1"/>
          <p:nvPr/>
        </p:nvSpPr>
        <p:spPr>
          <a:xfrm>
            <a:off x="1570974" y="5918756"/>
            <a:ext cx="9905405" cy="707886"/>
          </a:xfrm>
          <a:prstGeom prst="rect">
            <a:avLst/>
          </a:prstGeom>
          <a:noFill/>
        </p:spPr>
        <p:txBody>
          <a:bodyPr wrap="square" rtlCol="0">
            <a:spAutoFit/>
          </a:bodyPr>
          <a:lstStyle/>
          <a:p>
            <a:r>
              <a:rPr lang="es-MX" sz="1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Los consultores de retiro personales son representantes registrados de </a:t>
            </a:r>
            <a:r>
              <a:rPr lang="es-MX" sz="1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Nationwide</a:t>
            </a:r>
            <a:r>
              <a:rPr lang="es-MX" sz="1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s-MX" sz="1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Securities</a:t>
            </a:r>
            <a:r>
              <a:rPr lang="es-MX" sz="1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LLC, miembro de FINRA, SIPC, Columbus, Ohio, que hace negocios con el nombre de </a:t>
            </a:r>
            <a:r>
              <a:rPr lang="es-MX" sz="1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Nationwide</a:t>
            </a:r>
            <a:r>
              <a:rPr lang="es-MX" sz="1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s-MX" sz="1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Advisory</a:t>
            </a:r>
            <a:r>
              <a:rPr lang="es-MX" sz="1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s-MX" sz="1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Services</a:t>
            </a:r>
            <a:r>
              <a:rPr lang="es-MX" sz="1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LLC en AR, CA, FL, NY, TX y WY. Servicios de valores y asesoría en inversiones ofrecidos a través de Nationwide </a:t>
            </a:r>
            <a:r>
              <a:rPr lang="es-MX" sz="1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Securities</a:t>
            </a:r>
            <a:r>
              <a:rPr lang="es-MX" sz="1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LLC, miembro de FINRA, SIPC, y un asesor en inversiones registrado Columbus, Ohio, que hace negocios con el nombre de Nationwide </a:t>
            </a:r>
            <a:r>
              <a:rPr lang="es-MX" sz="1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Advisory</a:t>
            </a:r>
            <a:r>
              <a:rPr lang="es-MX" sz="1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Services LLC en AR, CA, FL, NY, TX y WY. Representante de Nationwide </a:t>
            </a:r>
            <a:r>
              <a:rPr lang="es-MX" sz="1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Life</a:t>
            </a:r>
            <a:r>
              <a:rPr lang="es-MX" sz="1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Insurance Company, compañías afiliadas y otras compañías.</a:t>
            </a:r>
          </a:p>
        </p:txBody>
      </p:sp>
      <p:sp>
        <p:nvSpPr>
          <p:cNvPr id="20" name="TextBox 19">
            <a:extLst>
              <a:ext uri="{FF2B5EF4-FFF2-40B4-BE49-F238E27FC236}">
                <a16:creationId xmlns:a16="http://schemas.microsoft.com/office/drawing/2014/main" id="{8453E2B0-0A8D-624C-2F62-56445B979EE7}"/>
              </a:ext>
            </a:extLst>
          </p:cNvPr>
          <p:cNvSpPr txBox="1"/>
          <p:nvPr/>
        </p:nvSpPr>
        <p:spPr>
          <a:xfrm>
            <a:off x="738260" y="4967495"/>
            <a:ext cx="3820487" cy="523220"/>
          </a:xfrm>
          <a:prstGeom prst="rect">
            <a:avLst/>
          </a:prstGeom>
          <a:noFill/>
        </p:spPr>
        <p:txBody>
          <a:bodyPr wrap="square" rtlCol="0">
            <a:spAutoFit/>
          </a:bodyPr>
          <a:lstStyle/>
          <a:p>
            <a:r>
              <a:rPr lang="es-MX" sz="1400" b="1">
                <a:solidFill>
                  <a:srgbClr val="6ECFB2"/>
                </a:solidFill>
              </a:rPr>
              <a:t>My Interactive Retirement Planner</a:t>
            </a:r>
            <a:r>
              <a:rPr lang="es-MX" sz="1400" b="1" baseline="30000">
                <a:solidFill>
                  <a:srgbClr val="6ECFB2"/>
                </a:solidFill>
                <a:latin typeface="Arial" charset="0"/>
                <a:ea typeface="Arial" charset="0"/>
                <a:cs typeface="Arial" charset="0"/>
                <a:sym typeface="Calibri"/>
              </a:rPr>
              <a:t>SM</a:t>
            </a:r>
          </a:p>
          <a:p>
            <a:r>
              <a:rPr lang="es-MX" sz="1400" b="1">
                <a:solidFill>
                  <a:srgbClr val="6ECFB2"/>
                </a:solidFill>
              </a:rPr>
              <a:t>Vista detallada de ingresos</a:t>
            </a:r>
          </a:p>
        </p:txBody>
      </p:sp>
      <p:cxnSp>
        <p:nvCxnSpPr>
          <p:cNvPr id="21" name="Straight Connector 20">
            <a:extLst>
              <a:ext uri="{FF2B5EF4-FFF2-40B4-BE49-F238E27FC236}">
                <a16:creationId xmlns:a16="http://schemas.microsoft.com/office/drawing/2014/main" id="{1109B1EC-FB78-7393-A9D8-F5A2D173F4FE}"/>
              </a:ext>
              <a:ext uri="{C183D7F6-B498-43B3-948B-1728B52AA6E4}">
                <adec:decorative xmlns:adec="http://schemas.microsoft.com/office/drawing/2017/decorative" val="1"/>
              </a:ext>
            </a:extLst>
          </p:cNvPr>
          <p:cNvCxnSpPr>
            <a:cxnSpLocks/>
          </p:cNvCxnSpPr>
          <p:nvPr/>
        </p:nvCxnSpPr>
        <p:spPr>
          <a:xfrm>
            <a:off x="5285623" y="2570450"/>
            <a:ext cx="619075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2356A0E-BD70-6E47-7935-DDEE41D57DB7}"/>
              </a:ext>
              <a:ext uri="{C183D7F6-B498-43B3-948B-1728B52AA6E4}">
                <adec:decorative xmlns:adec="http://schemas.microsoft.com/office/drawing/2017/decorative" val="1"/>
              </a:ext>
            </a:extLst>
          </p:cNvPr>
          <p:cNvCxnSpPr>
            <a:cxnSpLocks/>
          </p:cNvCxnSpPr>
          <p:nvPr/>
        </p:nvCxnSpPr>
        <p:spPr>
          <a:xfrm>
            <a:off x="5262983" y="3901597"/>
            <a:ext cx="619075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A95268FA-C6FD-FE07-8AB5-4E96E805DCE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290002" y="1646163"/>
            <a:ext cx="805998" cy="805998"/>
          </a:xfrm>
          <a:prstGeom prst="rect">
            <a:avLst/>
          </a:prstGeom>
        </p:spPr>
      </p:pic>
      <p:pic>
        <p:nvPicPr>
          <p:cNvPr id="31" name="Picture 30">
            <a:extLst>
              <a:ext uri="{FF2B5EF4-FFF2-40B4-BE49-F238E27FC236}">
                <a16:creationId xmlns:a16="http://schemas.microsoft.com/office/drawing/2014/main" id="{7BAFCAEA-5D17-EA6F-E7DF-875A37FAEA3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285623" y="2840214"/>
            <a:ext cx="876065" cy="876065"/>
          </a:xfrm>
          <a:prstGeom prst="rect">
            <a:avLst/>
          </a:prstGeom>
        </p:spPr>
      </p:pic>
    </p:spTree>
    <p:extLst>
      <p:ext uri="{BB962C8B-B14F-4D97-AF65-F5344CB8AC3E}">
        <p14:creationId xmlns:p14="http://schemas.microsoft.com/office/powerpoint/2010/main" val="298805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E0BD2D-049D-D9C0-1B86-E91547BBDAF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54406" y="2599434"/>
            <a:ext cx="831273" cy="831273"/>
          </a:xfrm>
          <a:prstGeom prst="rect">
            <a:avLst/>
          </a:prstGeom>
        </p:spPr>
      </p:pic>
      <p:sp>
        <p:nvSpPr>
          <p:cNvPr id="4" name="TextBox 3">
            <a:extLst>
              <a:ext uri="{FF2B5EF4-FFF2-40B4-BE49-F238E27FC236}">
                <a16:creationId xmlns:a16="http://schemas.microsoft.com/office/drawing/2014/main" id="{BEF3D770-5796-8469-3B00-A107ED8A3E08}"/>
              </a:ext>
            </a:extLst>
          </p:cNvPr>
          <p:cNvSpPr txBox="1"/>
          <p:nvPr/>
        </p:nvSpPr>
        <p:spPr>
          <a:xfrm>
            <a:off x="1609478" y="3613954"/>
            <a:ext cx="2321127" cy="1354217"/>
          </a:xfrm>
          <a:prstGeom prst="rect">
            <a:avLst/>
          </a:prstGeom>
          <a:noFill/>
          <a:ln>
            <a:noFill/>
          </a:ln>
        </p:spPr>
        <p:txBody>
          <a:bodyPr wrap="square" lIns="0" tIns="0" rIns="0" bIns="0" rtlCol="0" anchor="t" anchorCtr="0">
            <a:spAutoFit/>
          </a:bodyPr>
          <a:lstStyle/>
          <a:p>
            <a:pPr algn="ctr"/>
            <a:r>
              <a:rPr lang="es-MX" sz="2200" b="1" dirty="0">
                <a:solidFill>
                  <a:srgbClr val="6ECFB2"/>
                </a:solidFill>
                <a:latin typeface="Arial" charset="0"/>
                <a:ea typeface="Arial" charset="0"/>
                <a:cs typeface="Arial" charset="0"/>
                <a:sym typeface="Calibri"/>
              </a:rPr>
              <a:t>Revisa                                                                           la herramienta My Interactive Retirement Planner</a:t>
            </a:r>
            <a:r>
              <a:rPr lang="es-MX" sz="2200" b="1" baseline="30000" dirty="0">
                <a:solidFill>
                  <a:srgbClr val="6ECFB2"/>
                </a:solidFill>
                <a:latin typeface="Arial" charset="0"/>
                <a:ea typeface="Arial" charset="0"/>
                <a:cs typeface="Arial" charset="0"/>
                <a:sym typeface="Calibri"/>
              </a:rPr>
              <a:t>SM</a:t>
            </a:r>
          </a:p>
        </p:txBody>
      </p:sp>
      <p:sp>
        <p:nvSpPr>
          <p:cNvPr id="5" name="TextBox 4">
            <a:extLst>
              <a:ext uri="{FF2B5EF4-FFF2-40B4-BE49-F238E27FC236}">
                <a16:creationId xmlns:a16="http://schemas.microsoft.com/office/drawing/2014/main" id="{73DAE9D5-1625-44FF-9839-4BCC77EBECDF}"/>
              </a:ext>
            </a:extLst>
          </p:cNvPr>
          <p:cNvSpPr txBox="1"/>
          <p:nvPr/>
        </p:nvSpPr>
        <p:spPr>
          <a:xfrm>
            <a:off x="4697833" y="3613954"/>
            <a:ext cx="2780292" cy="1015663"/>
          </a:xfrm>
          <a:prstGeom prst="rect">
            <a:avLst/>
          </a:prstGeom>
          <a:noFill/>
          <a:ln>
            <a:noFill/>
          </a:ln>
        </p:spPr>
        <p:txBody>
          <a:bodyPr wrap="square" lIns="0" tIns="0" rIns="0" bIns="0" rtlCol="0" anchor="t" anchorCtr="0">
            <a:spAutoFit/>
          </a:bodyPr>
          <a:lstStyle/>
          <a:p>
            <a:pPr algn="ctr"/>
            <a:r>
              <a:rPr lang="es-MX" sz="2200" b="1" dirty="0">
                <a:solidFill>
                  <a:srgbClr val="6ECFB2"/>
                </a:solidFill>
                <a:latin typeface="Arial" panose="020B0604020202020204" pitchFamily="34" charset="0"/>
                <a:cs typeface="Arial" panose="020B0604020202020204" pitchFamily="34" charset="0"/>
              </a:rPr>
              <a:t>Colabora con </a:t>
            </a:r>
            <a:br>
              <a:rPr lang="es-MX" sz="2200" b="1" dirty="0">
                <a:solidFill>
                  <a:srgbClr val="6ECFB2"/>
                </a:solidFill>
                <a:latin typeface="Arial" panose="020B0604020202020204" pitchFamily="34" charset="0"/>
                <a:cs typeface="Arial" panose="020B0604020202020204" pitchFamily="34" charset="0"/>
              </a:rPr>
            </a:br>
            <a:r>
              <a:rPr lang="es-MX" sz="2200" b="1" dirty="0">
                <a:solidFill>
                  <a:srgbClr val="6ECFB2"/>
                </a:solidFill>
                <a:latin typeface="Arial" panose="020B0604020202020204" pitchFamily="34" charset="0"/>
                <a:cs typeface="Arial" panose="020B0604020202020204" pitchFamily="34" charset="0"/>
              </a:rPr>
              <a:t>tu profesional financiero</a:t>
            </a:r>
          </a:p>
        </p:txBody>
      </p:sp>
      <p:sp>
        <p:nvSpPr>
          <p:cNvPr id="6" name="TextBox 5">
            <a:extLst>
              <a:ext uri="{FF2B5EF4-FFF2-40B4-BE49-F238E27FC236}">
                <a16:creationId xmlns:a16="http://schemas.microsoft.com/office/drawing/2014/main" id="{D8DE49A0-F712-E113-2695-3FD34DA53064}"/>
              </a:ext>
            </a:extLst>
          </p:cNvPr>
          <p:cNvSpPr txBox="1"/>
          <p:nvPr/>
        </p:nvSpPr>
        <p:spPr>
          <a:xfrm>
            <a:off x="8291119" y="3613954"/>
            <a:ext cx="2697717" cy="2369880"/>
          </a:xfrm>
          <a:prstGeom prst="rect">
            <a:avLst/>
          </a:prstGeom>
          <a:noFill/>
          <a:ln>
            <a:noFill/>
          </a:ln>
        </p:spPr>
        <p:txBody>
          <a:bodyPr wrap="square" lIns="0" tIns="0" rIns="0" bIns="0" rtlCol="0" anchor="t" anchorCtr="0">
            <a:spAutoFit/>
          </a:bodyPr>
          <a:lstStyle/>
          <a:p>
            <a:pPr marL="0" lvl="2" indent="-336550" algn="ctr">
              <a:spcAft>
                <a:spcPts val="1800"/>
              </a:spcAft>
              <a:buClr>
                <a:srgbClr val="DEA515"/>
              </a:buClr>
              <a:buSzPct val="101851"/>
            </a:pPr>
            <a:r>
              <a:rPr lang="es-MX" sz="2200" b="1" dirty="0">
                <a:solidFill>
                  <a:srgbClr val="6ECFB2"/>
                </a:solidFill>
                <a:latin typeface="Arial" charset="0"/>
                <a:ea typeface="Arial" charset="0"/>
                <a:cs typeface="Arial" charset="0"/>
                <a:sym typeface="Calibri"/>
              </a:rPr>
              <a:t>Regístrate para </a:t>
            </a:r>
            <a:br>
              <a:rPr lang="es-MX" sz="2200" b="1" dirty="0">
                <a:solidFill>
                  <a:srgbClr val="6ECFB2"/>
                </a:solidFill>
                <a:latin typeface="Arial" charset="0"/>
                <a:ea typeface="Arial" charset="0"/>
                <a:cs typeface="Arial" charset="0"/>
                <a:sym typeface="Calibri"/>
              </a:rPr>
            </a:br>
            <a:r>
              <a:rPr lang="es-MX" sz="2200" b="1" dirty="0">
                <a:solidFill>
                  <a:srgbClr val="6ECFB2"/>
                </a:solidFill>
                <a:latin typeface="Arial" charset="0"/>
                <a:ea typeface="Arial" charset="0"/>
                <a:cs typeface="Arial" charset="0"/>
                <a:sym typeface="Calibri"/>
              </a:rPr>
              <a:t>el seminario virtual “Social Security:                                                          The Choice </a:t>
            </a:r>
            <a:br>
              <a:rPr lang="es-MX" sz="2200" b="1" dirty="0">
                <a:solidFill>
                  <a:srgbClr val="6ECFB2"/>
                </a:solidFill>
                <a:latin typeface="Arial" charset="0"/>
                <a:ea typeface="Arial" charset="0"/>
                <a:cs typeface="Arial" charset="0"/>
                <a:sym typeface="Calibri"/>
              </a:rPr>
            </a:br>
            <a:r>
              <a:rPr lang="es-MX" sz="2200" b="1" dirty="0">
                <a:solidFill>
                  <a:srgbClr val="6ECFB2"/>
                </a:solidFill>
                <a:latin typeface="Arial" charset="0"/>
                <a:ea typeface="Arial" charset="0"/>
                <a:cs typeface="Arial" charset="0"/>
                <a:sym typeface="Calibri"/>
              </a:rPr>
              <a:t>of a Lifetime” </a:t>
            </a:r>
            <a:br>
              <a:rPr lang="es-MX" sz="2200" b="1" dirty="0">
                <a:solidFill>
                  <a:srgbClr val="6ECFB2"/>
                </a:solidFill>
                <a:latin typeface="Arial" charset="0"/>
                <a:ea typeface="Arial" charset="0"/>
                <a:cs typeface="Arial" charset="0"/>
                <a:sym typeface="Calibri"/>
              </a:rPr>
            </a:br>
            <a:r>
              <a:rPr lang="es-MX" sz="2200" b="1" dirty="0">
                <a:solidFill>
                  <a:srgbClr val="6ECFB2"/>
                </a:solidFill>
                <a:latin typeface="Arial" charset="0"/>
                <a:ea typeface="Arial" charset="0"/>
                <a:cs typeface="Arial" charset="0"/>
                <a:sym typeface="Calibri"/>
              </a:rPr>
              <a:t>en </a:t>
            </a:r>
            <a:r>
              <a:rPr lang="es-MX" sz="2200" b="1" u="sng" dirty="0">
                <a:solidFill>
                  <a:srgbClr val="6ECFB2"/>
                </a:solidFill>
                <a:latin typeface="Arial" charset="0"/>
                <a:ea typeface="Arial" charset="0"/>
                <a:cs typeface="Arial" charset="0"/>
                <a:sym typeface="Calibri"/>
              </a:rPr>
              <a:t>nationwide.com/</a:t>
            </a:r>
            <a:br>
              <a:rPr lang="es-MX" sz="2200" b="1" u="sng" dirty="0">
                <a:solidFill>
                  <a:srgbClr val="6ECFB2"/>
                </a:solidFill>
                <a:latin typeface="Arial" charset="0"/>
                <a:ea typeface="Arial" charset="0"/>
                <a:cs typeface="Arial" charset="0"/>
                <a:sym typeface="Calibri"/>
              </a:rPr>
            </a:br>
            <a:r>
              <a:rPr lang="es-MX" sz="2200" b="1" u="sng" dirty="0">
                <a:solidFill>
                  <a:srgbClr val="6ECFB2"/>
                </a:solidFill>
                <a:latin typeface="Arial" charset="0"/>
                <a:ea typeface="Arial" charset="0"/>
                <a:cs typeface="Arial" charset="0"/>
                <a:sym typeface="Calibri"/>
              </a:rPr>
              <a:t>MyRetirement</a:t>
            </a:r>
          </a:p>
        </p:txBody>
      </p:sp>
      <p:cxnSp>
        <p:nvCxnSpPr>
          <p:cNvPr id="7" name="Straight Connector 6">
            <a:extLst>
              <a:ext uri="{FF2B5EF4-FFF2-40B4-BE49-F238E27FC236}">
                <a16:creationId xmlns:a16="http://schemas.microsoft.com/office/drawing/2014/main" id="{146F5041-1049-06A6-BE91-8F0A37DBD546}"/>
              </a:ext>
              <a:ext uri="{C183D7F6-B498-43B3-948B-1728B52AA6E4}">
                <adec:decorative xmlns:adec="http://schemas.microsoft.com/office/drawing/2017/decorative" val="1"/>
              </a:ext>
            </a:extLst>
          </p:cNvPr>
          <p:cNvCxnSpPr>
            <a:cxnSpLocks/>
          </p:cNvCxnSpPr>
          <p:nvPr/>
        </p:nvCxnSpPr>
        <p:spPr>
          <a:xfrm>
            <a:off x="7908992" y="2487359"/>
            <a:ext cx="0" cy="34964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C26C751F-BBEE-7873-14CE-8C1951A0CF47}"/>
              </a:ext>
            </a:extLst>
          </p:cNvPr>
          <p:cNvSpPr>
            <a:spLocks noGrp="1"/>
          </p:cNvSpPr>
          <p:nvPr>
            <p:ph type="title"/>
          </p:nvPr>
        </p:nvSpPr>
        <p:spPr>
          <a:xfrm>
            <a:off x="1492450" y="1138862"/>
            <a:ext cx="9199178" cy="595493"/>
          </a:xfrm>
        </p:spPr>
        <p:txBody>
          <a:bodyPr>
            <a:noAutofit/>
          </a:bodyPr>
          <a:lstStyle/>
          <a:p>
            <a:r>
              <a:rPr lang="es-MX" sz="4800" b="1">
                <a:latin typeface="Georgia" panose="02040502050405020303" pitchFamily="18" charset="0"/>
              </a:rPr>
              <a:t>Actúa</a:t>
            </a:r>
          </a:p>
        </p:txBody>
      </p:sp>
      <p:cxnSp>
        <p:nvCxnSpPr>
          <p:cNvPr id="10" name="Straight Connector 9">
            <a:extLst>
              <a:ext uri="{FF2B5EF4-FFF2-40B4-BE49-F238E27FC236}">
                <a16:creationId xmlns:a16="http://schemas.microsoft.com/office/drawing/2014/main" id="{80DB5DE1-099B-56EC-AAC8-6A1C53037462}"/>
              </a:ext>
              <a:ext uri="{C183D7F6-B498-43B3-948B-1728B52AA6E4}">
                <adec:decorative xmlns:adec="http://schemas.microsoft.com/office/drawing/2017/decorative" val="1"/>
              </a:ext>
            </a:extLst>
          </p:cNvPr>
          <p:cNvCxnSpPr>
            <a:cxnSpLocks/>
          </p:cNvCxnSpPr>
          <p:nvPr/>
        </p:nvCxnSpPr>
        <p:spPr>
          <a:xfrm>
            <a:off x="4132123" y="2487359"/>
            <a:ext cx="0" cy="34964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A82F7AB-C05A-6842-C4D0-36B7858EA4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95788" y="2420760"/>
            <a:ext cx="1000423" cy="1000423"/>
          </a:xfrm>
          <a:prstGeom prst="rect">
            <a:avLst/>
          </a:prstGeom>
        </p:spPr>
      </p:pic>
      <p:pic>
        <p:nvPicPr>
          <p:cNvPr id="2" name="Graphic 1">
            <a:extLst>
              <a:ext uri="{FF2B5EF4-FFF2-40B4-BE49-F238E27FC236}">
                <a16:creationId xmlns:a16="http://schemas.microsoft.com/office/drawing/2014/main" id="{D0A354C2-34D1-648F-4F81-A0774D24FFA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193330" y="2539317"/>
            <a:ext cx="831273" cy="831273"/>
          </a:xfrm>
          <a:prstGeom prst="rect">
            <a:avLst/>
          </a:prstGeom>
        </p:spPr>
      </p:pic>
    </p:spTree>
    <p:extLst>
      <p:ext uri="{BB962C8B-B14F-4D97-AF65-F5344CB8AC3E}">
        <p14:creationId xmlns:p14="http://schemas.microsoft.com/office/powerpoint/2010/main" val="3010088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31FF30-BD7C-1401-84EB-6D3E5392C4E7}"/>
              </a:ext>
            </a:extLst>
          </p:cNvPr>
          <p:cNvPicPr>
            <a:picLocks noChangeAspect="1"/>
          </p:cNvPicPr>
          <p:nvPr/>
        </p:nvPicPr>
        <p:blipFill rotWithShape="1">
          <a:blip r:embed="rId3">
            <a:extLst>
              <a:ext uri="{28A0092B-C50C-407E-A947-70E740481C1C}">
                <a14:useLocalDpi xmlns:a14="http://schemas.microsoft.com/office/drawing/2010/main" val="0"/>
              </a:ext>
            </a:extLst>
          </a:blip>
          <a:srcRect l="17326" r="20281"/>
          <a:stretch/>
        </p:blipFill>
        <p:spPr>
          <a:xfrm>
            <a:off x="6487238" y="-1"/>
            <a:ext cx="5697358" cy="6858000"/>
          </a:xfrm>
          <a:prstGeom prst="rect">
            <a:avLst/>
          </a:prstGeom>
        </p:spPr>
      </p:pic>
      <p:sp>
        <p:nvSpPr>
          <p:cNvPr id="10" name="Title 3">
            <a:extLst>
              <a:ext uri="{FF2B5EF4-FFF2-40B4-BE49-F238E27FC236}">
                <a16:creationId xmlns:a16="http://schemas.microsoft.com/office/drawing/2014/main" id="{C339B5FC-B98B-ECAE-5857-E63F258FBC54}"/>
              </a:ext>
            </a:extLst>
          </p:cNvPr>
          <p:cNvSpPr>
            <a:spLocks noGrp="1"/>
          </p:cNvSpPr>
          <p:nvPr>
            <p:ph type="ctrTitle"/>
          </p:nvPr>
        </p:nvSpPr>
        <p:spPr/>
        <p:txBody>
          <a:bodyPr anchor="b">
            <a:noAutofit/>
          </a:bodyPr>
          <a:lstStyle/>
          <a:p>
            <a:r>
              <a:rPr lang="es-MX" dirty="0"/>
              <a:t>Principios básicos del Seguro Social</a:t>
            </a:r>
          </a:p>
        </p:txBody>
      </p:sp>
      <p:sp>
        <p:nvSpPr>
          <p:cNvPr id="15" name="Text Placeholder 14">
            <a:extLst>
              <a:ext uri="{FF2B5EF4-FFF2-40B4-BE49-F238E27FC236}">
                <a16:creationId xmlns:a16="http://schemas.microsoft.com/office/drawing/2014/main" id="{BDABF044-3EB2-4AB9-8FA4-C64275B0666A}"/>
              </a:ext>
            </a:extLst>
          </p:cNvPr>
          <p:cNvSpPr>
            <a:spLocks noGrp="1"/>
          </p:cNvSpPr>
          <p:nvPr>
            <p:ph type="body" sz="quarter" idx="10"/>
          </p:nvPr>
        </p:nvSpPr>
        <p:spPr>
          <a:xfrm>
            <a:off x="606453" y="3914822"/>
            <a:ext cx="5700685" cy="1160761"/>
          </a:xfrm>
        </p:spPr>
        <p:txBody>
          <a:bodyPr/>
          <a:lstStyle/>
          <a:p>
            <a:r>
              <a:rPr lang="es-MX" dirty="0"/>
              <a:t>Un elemento clave de tu</a:t>
            </a:r>
            <a:br>
              <a:rPr lang="es-MX" sz="2800" dirty="0"/>
            </a:br>
            <a:r>
              <a:rPr lang="es-MX" sz="2800" dirty="0"/>
              <a:t>bienestar financiero</a:t>
            </a:r>
          </a:p>
        </p:txBody>
      </p:sp>
    </p:spTree>
    <p:extLst>
      <p:ext uri="{BB962C8B-B14F-4D97-AF65-F5344CB8AC3E}">
        <p14:creationId xmlns:p14="http://schemas.microsoft.com/office/powerpoint/2010/main" val="260376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F3D770-5796-8469-3B00-A107ED8A3E08}"/>
              </a:ext>
            </a:extLst>
          </p:cNvPr>
          <p:cNvSpPr txBox="1"/>
          <p:nvPr/>
        </p:nvSpPr>
        <p:spPr>
          <a:xfrm>
            <a:off x="1609478" y="3613954"/>
            <a:ext cx="2321127" cy="1015663"/>
          </a:xfrm>
          <a:prstGeom prst="rect">
            <a:avLst/>
          </a:prstGeom>
          <a:noFill/>
          <a:ln>
            <a:noFill/>
          </a:ln>
        </p:spPr>
        <p:txBody>
          <a:bodyPr wrap="square" lIns="0" tIns="0" rIns="0" bIns="0" rtlCol="0" anchor="t" anchorCtr="0">
            <a:spAutoFit/>
          </a:bodyPr>
          <a:lstStyle/>
          <a:p>
            <a:pPr algn="ctr"/>
            <a:r>
              <a:rPr lang="es-MX" sz="2200" b="1">
                <a:solidFill>
                  <a:srgbClr val="6ECFB2"/>
                </a:solidFill>
                <a:latin typeface="Arial" charset="0"/>
                <a:ea typeface="Arial" charset="0"/>
                <a:cs typeface="Arial" charset="0"/>
                <a:sym typeface="Calibri"/>
              </a:rPr>
              <a:t>Revisa la</a:t>
            </a:r>
            <a:br>
              <a:rPr lang="es-MX" sz="2200" b="1">
                <a:solidFill>
                  <a:srgbClr val="6ECFB2"/>
                </a:solidFill>
                <a:latin typeface="Arial" charset="0"/>
                <a:ea typeface="Arial" charset="0"/>
                <a:cs typeface="Arial" charset="0"/>
                <a:sym typeface="Calibri"/>
              </a:rPr>
            </a:br>
            <a:r>
              <a:rPr lang="es-MX" sz="2200" b="1">
                <a:solidFill>
                  <a:srgbClr val="6ECFB2"/>
                </a:solidFill>
                <a:latin typeface="Arial" charset="0"/>
                <a:ea typeface="Arial" charset="0"/>
                <a:cs typeface="Arial" charset="0"/>
                <a:sym typeface="Calibri"/>
              </a:rPr>
              <a:t> herramienta My Retirement Goals</a:t>
            </a:r>
          </a:p>
        </p:txBody>
      </p:sp>
      <p:sp>
        <p:nvSpPr>
          <p:cNvPr id="5" name="TextBox 4">
            <a:extLst>
              <a:ext uri="{FF2B5EF4-FFF2-40B4-BE49-F238E27FC236}">
                <a16:creationId xmlns:a16="http://schemas.microsoft.com/office/drawing/2014/main" id="{73DAE9D5-1625-44FF-9839-4BCC77EBECDF}"/>
              </a:ext>
            </a:extLst>
          </p:cNvPr>
          <p:cNvSpPr txBox="1"/>
          <p:nvPr/>
        </p:nvSpPr>
        <p:spPr>
          <a:xfrm>
            <a:off x="4697833" y="3613954"/>
            <a:ext cx="2780292" cy="1015663"/>
          </a:xfrm>
          <a:prstGeom prst="rect">
            <a:avLst/>
          </a:prstGeom>
          <a:noFill/>
          <a:ln>
            <a:noFill/>
          </a:ln>
        </p:spPr>
        <p:txBody>
          <a:bodyPr wrap="square" lIns="0" tIns="0" rIns="0" bIns="0" rtlCol="0" anchor="t" anchorCtr="0">
            <a:spAutoFit/>
          </a:bodyPr>
          <a:lstStyle/>
          <a:p>
            <a:pPr algn="ctr"/>
            <a:r>
              <a:rPr lang="es-MX" sz="2200" b="1">
                <a:solidFill>
                  <a:srgbClr val="6ECFB2"/>
                </a:solidFill>
                <a:latin typeface="Arial" panose="020B0604020202020204" pitchFamily="34" charset="0"/>
                <a:cs typeface="Arial" panose="020B0604020202020204" pitchFamily="34" charset="0"/>
              </a:rPr>
              <a:t>Colabora con </a:t>
            </a:r>
            <a:br>
              <a:rPr lang="es-MX" sz="2200" b="1">
                <a:solidFill>
                  <a:srgbClr val="6ECFB2"/>
                </a:solidFill>
                <a:latin typeface="Arial" panose="020B0604020202020204" pitchFamily="34" charset="0"/>
                <a:cs typeface="Arial" panose="020B0604020202020204" pitchFamily="34" charset="0"/>
              </a:rPr>
            </a:br>
            <a:r>
              <a:rPr lang="es-MX" sz="2200" b="1">
                <a:solidFill>
                  <a:srgbClr val="6ECFB2"/>
                </a:solidFill>
                <a:latin typeface="Arial" panose="020B0604020202020204" pitchFamily="34" charset="0"/>
                <a:cs typeface="Arial" panose="020B0604020202020204" pitchFamily="34" charset="0"/>
              </a:rPr>
              <a:t>tu profesional financiero</a:t>
            </a:r>
          </a:p>
        </p:txBody>
      </p:sp>
      <p:sp>
        <p:nvSpPr>
          <p:cNvPr id="6" name="TextBox 5">
            <a:extLst>
              <a:ext uri="{FF2B5EF4-FFF2-40B4-BE49-F238E27FC236}">
                <a16:creationId xmlns:a16="http://schemas.microsoft.com/office/drawing/2014/main" id="{D8DE49A0-F712-E113-2695-3FD34DA53064}"/>
              </a:ext>
            </a:extLst>
          </p:cNvPr>
          <p:cNvSpPr txBox="1"/>
          <p:nvPr/>
        </p:nvSpPr>
        <p:spPr>
          <a:xfrm>
            <a:off x="8291119" y="3613954"/>
            <a:ext cx="2665637" cy="2031325"/>
          </a:xfrm>
          <a:prstGeom prst="rect">
            <a:avLst/>
          </a:prstGeom>
          <a:noFill/>
          <a:ln>
            <a:noFill/>
          </a:ln>
        </p:spPr>
        <p:txBody>
          <a:bodyPr wrap="square" lIns="0" tIns="0" rIns="0" bIns="0" rtlCol="0" anchor="t" anchorCtr="0">
            <a:spAutoFit/>
          </a:bodyPr>
          <a:lstStyle/>
          <a:p>
            <a:pPr marL="0" lvl="2" indent="-336550" algn="ctr">
              <a:spcAft>
                <a:spcPts val="1800"/>
              </a:spcAft>
              <a:buClr>
                <a:srgbClr val="DEA515"/>
              </a:buClr>
              <a:buSzPct val="101851"/>
            </a:pPr>
            <a:r>
              <a:rPr lang="es-MX" sz="2200" b="1" dirty="0">
                <a:solidFill>
                  <a:srgbClr val="6ECFB2"/>
                </a:solidFill>
                <a:latin typeface="Arial" charset="0"/>
                <a:ea typeface="Arial" charset="0"/>
                <a:cs typeface="Arial" charset="0"/>
                <a:sym typeface="Calibri"/>
              </a:rPr>
              <a:t>Regístrate para </a:t>
            </a:r>
            <a:br>
              <a:rPr lang="es-MX" sz="2200" b="1" dirty="0">
                <a:solidFill>
                  <a:srgbClr val="6ECFB2"/>
                </a:solidFill>
                <a:latin typeface="Arial" charset="0"/>
                <a:ea typeface="Arial" charset="0"/>
                <a:cs typeface="Arial" charset="0"/>
                <a:sym typeface="Calibri"/>
              </a:rPr>
            </a:br>
            <a:r>
              <a:rPr lang="es-MX" sz="2200" b="1" dirty="0">
                <a:solidFill>
                  <a:srgbClr val="6ECFB2"/>
                </a:solidFill>
                <a:latin typeface="Arial" charset="0"/>
                <a:ea typeface="Arial" charset="0"/>
                <a:cs typeface="Arial" charset="0"/>
                <a:sym typeface="Calibri"/>
              </a:rPr>
              <a:t>el seminario virtual The Choice </a:t>
            </a:r>
            <a:br>
              <a:rPr lang="es-MX" sz="2200" b="1" dirty="0">
                <a:solidFill>
                  <a:srgbClr val="6ECFB2"/>
                </a:solidFill>
                <a:latin typeface="Arial" charset="0"/>
                <a:ea typeface="Arial" charset="0"/>
                <a:cs typeface="Arial" charset="0"/>
                <a:sym typeface="Calibri"/>
              </a:rPr>
            </a:br>
            <a:r>
              <a:rPr lang="es-MX" sz="2200" b="1" dirty="0">
                <a:solidFill>
                  <a:srgbClr val="6ECFB2"/>
                </a:solidFill>
                <a:latin typeface="Arial" charset="0"/>
                <a:ea typeface="Arial" charset="0"/>
                <a:cs typeface="Arial" charset="0"/>
                <a:sym typeface="Calibri"/>
              </a:rPr>
              <a:t>of a Lifetime” </a:t>
            </a:r>
            <a:br>
              <a:rPr lang="es-MX" sz="2200" b="1" dirty="0">
                <a:solidFill>
                  <a:srgbClr val="6ECFB2"/>
                </a:solidFill>
                <a:latin typeface="Arial" charset="0"/>
                <a:ea typeface="Arial" charset="0"/>
                <a:cs typeface="Arial" charset="0"/>
                <a:sym typeface="Calibri"/>
              </a:rPr>
            </a:br>
            <a:r>
              <a:rPr lang="es-MX" sz="2200" b="1" dirty="0">
                <a:solidFill>
                  <a:srgbClr val="6ECFB2"/>
                </a:solidFill>
                <a:latin typeface="Arial" charset="0"/>
                <a:ea typeface="Arial" charset="0"/>
                <a:cs typeface="Arial" charset="0"/>
                <a:sym typeface="Calibri"/>
              </a:rPr>
              <a:t>en </a:t>
            </a:r>
            <a:r>
              <a:rPr lang="es-MX" sz="2200" b="1" u="sng" dirty="0">
                <a:solidFill>
                  <a:srgbClr val="6ECFB2"/>
                </a:solidFill>
                <a:latin typeface="Arial" charset="0"/>
                <a:ea typeface="Arial" charset="0"/>
                <a:cs typeface="Arial" charset="0"/>
                <a:sym typeface="Calibri"/>
              </a:rPr>
              <a:t>nationwide.com/</a:t>
            </a:r>
            <a:br>
              <a:rPr lang="es-MX" sz="2200" b="1" u="sng" dirty="0">
                <a:solidFill>
                  <a:srgbClr val="6ECFB2"/>
                </a:solidFill>
                <a:latin typeface="Arial" charset="0"/>
                <a:ea typeface="Arial" charset="0"/>
                <a:cs typeface="Arial" charset="0"/>
                <a:sym typeface="Calibri"/>
              </a:rPr>
            </a:br>
            <a:r>
              <a:rPr lang="es-MX" sz="2200" b="1" u="sng" dirty="0">
                <a:solidFill>
                  <a:srgbClr val="6ECFB2"/>
                </a:solidFill>
                <a:latin typeface="Arial" charset="0"/>
                <a:ea typeface="Arial" charset="0"/>
                <a:cs typeface="Arial" charset="0"/>
                <a:sym typeface="Calibri"/>
              </a:rPr>
              <a:t>REALtirement</a:t>
            </a:r>
          </a:p>
        </p:txBody>
      </p:sp>
      <p:cxnSp>
        <p:nvCxnSpPr>
          <p:cNvPr id="7" name="Straight Connector 6">
            <a:extLst>
              <a:ext uri="{FF2B5EF4-FFF2-40B4-BE49-F238E27FC236}">
                <a16:creationId xmlns:a16="http://schemas.microsoft.com/office/drawing/2014/main" id="{146F5041-1049-06A6-BE91-8F0A37DBD546}"/>
              </a:ext>
              <a:ext uri="{C183D7F6-B498-43B3-948B-1728B52AA6E4}">
                <adec:decorative xmlns:adec="http://schemas.microsoft.com/office/drawing/2017/decorative" val="1"/>
              </a:ext>
            </a:extLst>
          </p:cNvPr>
          <p:cNvCxnSpPr>
            <a:cxnSpLocks/>
          </p:cNvCxnSpPr>
          <p:nvPr/>
        </p:nvCxnSpPr>
        <p:spPr>
          <a:xfrm>
            <a:off x="7908992" y="2487359"/>
            <a:ext cx="0" cy="34964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C26C751F-BBEE-7873-14CE-8C1951A0CF47}"/>
              </a:ext>
            </a:extLst>
          </p:cNvPr>
          <p:cNvSpPr>
            <a:spLocks noGrp="1"/>
          </p:cNvSpPr>
          <p:nvPr>
            <p:ph type="title"/>
          </p:nvPr>
        </p:nvSpPr>
        <p:spPr>
          <a:xfrm>
            <a:off x="1492450" y="1138862"/>
            <a:ext cx="9199178" cy="595493"/>
          </a:xfrm>
        </p:spPr>
        <p:txBody>
          <a:bodyPr>
            <a:noAutofit/>
          </a:bodyPr>
          <a:lstStyle/>
          <a:p>
            <a:r>
              <a:rPr lang="es-MX" sz="4800" b="1">
                <a:latin typeface="Georgia" panose="02040502050405020303" pitchFamily="18" charset="0"/>
              </a:rPr>
              <a:t>Actúa</a:t>
            </a:r>
          </a:p>
        </p:txBody>
      </p:sp>
      <p:cxnSp>
        <p:nvCxnSpPr>
          <p:cNvPr id="10" name="Straight Connector 9">
            <a:extLst>
              <a:ext uri="{FF2B5EF4-FFF2-40B4-BE49-F238E27FC236}">
                <a16:creationId xmlns:a16="http://schemas.microsoft.com/office/drawing/2014/main" id="{80DB5DE1-099B-56EC-AAC8-6A1C53037462}"/>
              </a:ext>
              <a:ext uri="{C183D7F6-B498-43B3-948B-1728B52AA6E4}">
                <adec:decorative xmlns:adec="http://schemas.microsoft.com/office/drawing/2017/decorative" val="1"/>
              </a:ext>
            </a:extLst>
          </p:cNvPr>
          <p:cNvCxnSpPr>
            <a:cxnSpLocks/>
          </p:cNvCxnSpPr>
          <p:nvPr/>
        </p:nvCxnSpPr>
        <p:spPr>
          <a:xfrm>
            <a:off x="4132123" y="2487359"/>
            <a:ext cx="0" cy="34964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Graphic 13">
            <a:extLst>
              <a:ext uri="{FF2B5EF4-FFF2-40B4-BE49-F238E27FC236}">
                <a16:creationId xmlns:a16="http://schemas.microsoft.com/office/drawing/2014/main" id="{510D0D84-EAFE-95C3-79D6-D0D8457C68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54406" y="2599434"/>
            <a:ext cx="831273" cy="831273"/>
          </a:xfrm>
          <a:prstGeom prst="rect">
            <a:avLst/>
          </a:prstGeom>
        </p:spPr>
      </p:pic>
      <p:pic>
        <p:nvPicPr>
          <p:cNvPr id="11" name="Picture 10">
            <a:extLst>
              <a:ext uri="{FF2B5EF4-FFF2-40B4-BE49-F238E27FC236}">
                <a16:creationId xmlns:a16="http://schemas.microsoft.com/office/drawing/2014/main" id="{E9A67425-F938-0851-2B95-003AB521FF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95788" y="2420760"/>
            <a:ext cx="1000423" cy="1000423"/>
          </a:xfrm>
          <a:prstGeom prst="rect">
            <a:avLst/>
          </a:prstGeom>
        </p:spPr>
      </p:pic>
      <p:pic>
        <p:nvPicPr>
          <p:cNvPr id="13" name="Graphic 1">
            <a:extLst>
              <a:ext uri="{FF2B5EF4-FFF2-40B4-BE49-F238E27FC236}">
                <a16:creationId xmlns:a16="http://schemas.microsoft.com/office/drawing/2014/main" id="{A9AD2E46-2701-BD22-1F29-FE1104DF56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145204" y="2539317"/>
            <a:ext cx="831273" cy="831273"/>
          </a:xfrm>
          <a:prstGeom prst="rect">
            <a:avLst/>
          </a:prstGeom>
        </p:spPr>
      </p:pic>
    </p:spTree>
    <p:extLst>
      <p:ext uri="{BB962C8B-B14F-4D97-AF65-F5344CB8AC3E}">
        <p14:creationId xmlns:p14="http://schemas.microsoft.com/office/powerpoint/2010/main" val="2324859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F687-9B4B-4626-15DE-830F98DE77C4}"/>
              </a:ext>
            </a:extLst>
          </p:cNvPr>
          <p:cNvSpPr>
            <a:spLocks noGrp="1"/>
          </p:cNvSpPr>
          <p:nvPr>
            <p:ph type="title"/>
          </p:nvPr>
        </p:nvSpPr>
        <p:spPr>
          <a:xfrm>
            <a:off x="240632" y="1697115"/>
            <a:ext cx="11694694" cy="1731226"/>
          </a:xfrm>
        </p:spPr>
        <p:txBody>
          <a:bodyPr>
            <a:noAutofit/>
          </a:bodyPr>
          <a:lstStyle/>
          <a:p>
            <a:pPr>
              <a:lnSpc>
                <a:spcPct val="100000"/>
              </a:lnSpc>
            </a:pPr>
            <a:r>
              <a:rPr lang="es-MX" sz="10000" dirty="0">
                <a:latin typeface="Georgia" panose="02040502050405020303" pitchFamily="18" charset="0"/>
              </a:rPr>
              <a:t>Preguntas y respuestas</a:t>
            </a:r>
          </a:p>
        </p:txBody>
      </p:sp>
    </p:spTree>
    <p:extLst>
      <p:ext uri="{BB962C8B-B14F-4D97-AF65-F5344CB8AC3E}">
        <p14:creationId xmlns:p14="http://schemas.microsoft.com/office/powerpoint/2010/main" val="1391847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EE369-CD29-51B3-C5DA-9D76028DE333}"/>
              </a:ext>
            </a:extLst>
          </p:cNvPr>
          <p:cNvSpPr>
            <a:spLocks noGrp="1"/>
          </p:cNvSpPr>
          <p:nvPr>
            <p:ph type="title"/>
          </p:nvPr>
        </p:nvSpPr>
        <p:spPr>
          <a:xfrm>
            <a:off x="838197" y="2531349"/>
            <a:ext cx="6043865" cy="2351121"/>
          </a:xfrm>
        </p:spPr>
        <p:txBody>
          <a:bodyPr anchor="t">
            <a:noAutofit/>
          </a:bodyPr>
          <a:lstStyle/>
          <a:p>
            <a:pPr>
              <a:lnSpc>
                <a:spcPct val="100000"/>
              </a:lnSpc>
              <a:spcBef>
                <a:spcPts val="0"/>
              </a:spcBef>
            </a:pPr>
            <a:r>
              <a:rPr lang="es-MX" dirty="0"/>
              <a:t>Estamos aquí para ayudar</a:t>
            </a:r>
            <a:br>
              <a:rPr lang="es-MX" dirty="0"/>
            </a:br>
            <a:br>
              <a:rPr lang="es-MX" b="0" dirty="0"/>
            </a:br>
            <a:r>
              <a:rPr lang="es-MX" sz="2000" b="0" dirty="0"/>
              <a:t>&lt;Nombre del presentador&gt;</a:t>
            </a:r>
            <a:br>
              <a:rPr lang="es-MX" sz="2000" b="0" dirty="0"/>
            </a:br>
            <a:r>
              <a:rPr lang="es-MX" sz="2000" b="0" dirty="0"/>
              <a:t>&lt;Cargo del presentador&gt;</a:t>
            </a:r>
            <a:br>
              <a:rPr lang="es-MX" sz="2000" b="0" dirty="0"/>
            </a:br>
            <a:r>
              <a:rPr lang="es-MX" sz="2000" b="0" dirty="0"/>
              <a:t>&lt;Dirección de correo electrónico del presentador&gt;</a:t>
            </a:r>
            <a:br>
              <a:rPr lang="es-MX" sz="2000" b="0" dirty="0"/>
            </a:br>
            <a:r>
              <a:rPr lang="es-MX" sz="2000" b="0" dirty="0"/>
              <a:t>&lt;Teléfono del presentador&gt;</a:t>
            </a:r>
          </a:p>
        </p:txBody>
      </p:sp>
      <p:pic>
        <p:nvPicPr>
          <p:cNvPr id="8" name="Graphic 7">
            <a:extLst>
              <a:ext uri="{FF2B5EF4-FFF2-40B4-BE49-F238E27FC236}">
                <a16:creationId xmlns:a16="http://schemas.microsoft.com/office/drawing/2014/main" id="{804B2B69-6904-020A-A101-4B0D12BFB69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5908" y="5060481"/>
            <a:ext cx="548640" cy="548640"/>
          </a:xfrm>
          <a:prstGeom prst="rect">
            <a:avLst/>
          </a:prstGeom>
        </p:spPr>
      </p:pic>
      <p:sp>
        <p:nvSpPr>
          <p:cNvPr id="9" name="TextBox 8">
            <a:extLst>
              <a:ext uri="{FF2B5EF4-FFF2-40B4-BE49-F238E27FC236}">
                <a16:creationId xmlns:a16="http://schemas.microsoft.com/office/drawing/2014/main" id="{D11F2931-824E-F6E7-973A-8F87E4592EE9}"/>
              </a:ext>
            </a:extLst>
          </p:cNvPr>
          <p:cNvSpPr txBox="1"/>
          <p:nvPr/>
        </p:nvSpPr>
        <p:spPr>
          <a:xfrm>
            <a:off x="1431537" y="5131726"/>
            <a:ext cx="5758972" cy="101566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Accede a tu cuenta de retiro en </a:t>
            </a:r>
            <a:r>
              <a:rPr kumimoji="0" lang="es-MX" sz="2000" b="1"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nrsforu.com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1-888-401-5272</a:t>
            </a:r>
          </a:p>
        </p:txBody>
      </p:sp>
      <p:pic>
        <p:nvPicPr>
          <p:cNvPr id="10" name="Graphic 9">
            <a:extLst>
              <a:ext uri="{FF2B5EF4-FFF2-40B4-BE49-F238E27FC236}">
                <a16:creationId xmlns:a16="http://schemas.microsoft.com/office/drawing/2014/main" id="{0F404B6E-9237-EA48-5B8D-097DA4012A1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5667830"/>
            <a:ext cx="548640" cy="548640"/>
          </a:xfrm>
          <a:prstGeom prst="rect">
            <a:avLst/>
          </a:prstGeom>
        </p:spPr>
      </p:pic>
      <p:pic>
        <p:nvPicPr>
          <p:cNvPr id="11" name="Picture 10" descr="Nationwide is on your side">
            <a:extLst>
              <a:ext uri="{FF2B5EF4-FFF2-40B4-BE49-F238E27FC236}">
                <a16:creationId xmlns:a16="http://schemas.microsoft.com/office/drawing/2014/main" id="{0BFF2241-99B8-16B0-1E6E-DB962CE63DBD}"/>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3767935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5A27920-7FA5-A6C9-73F8-265A9F86058F}"/>
              </a:ext>
            </a:extLst>
          </p:cNvPr>
          <p:cNvSpPr>
            <a:spLocks noGrp="1"/>
          </p:cNvSpPr>
          <p:nvPr>
            <p:ph type="title"/>
          </p:nvPr>
        </p:nvSpPr>
        <p:spPr>
          <a:xfrm>
            <a:off x="852052" y="2772120"/>
            <a:ext cx="5805923" cy="640838"/>
          </a:xfrm>
        </p:spPr>
        <p:txBody>
          <a:bodyPr anchor="t">
            <a:noAutofit/>
          </a:bodyPr>
          <a:lstStyle/>
          <a:p>
            <a:r>
              <a:rPr lang="es-MX" dirty="0"/>
              <a:t>Estamos aquí para ayudar</a:t>
            </a:r>
          </a:p>
        </p:txBody>
      </p:sp>
      <p:sp>
        <p:nvSpPr>
          <p:cNvPr id="11" name="TextBox 10">
            <a:extLst>
              <a:ext uri="{FF2B5EF4-FFF2-40B4-BE49-F238E27FC236}">
                <a16:creationId xmlns:a16="http://schemas.microsoft.com/office/drawing/2014/main" id="{E309B6C9-EDF1-4691-164F-E37356E6AA7F}"/>
              </a:ext>
            </a:extLst>
          </p:cNvPr>
          <p:cNvSpPr txBox="1"/>
          <p:nvPr/>
        </p:nvSpPr>
        <p:spPr>
          <a:xfrm>
            <a:off x="1431537" y="3734414"/>
            <a:ext cx="5354784" cy="132343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Accede a tu cuenta de retiro 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nationwide.com/myretirement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1-800-772-2182</a:t>
            </a:r>
          </a:p>
        </p:txBody>
      </p:sp>
      <p:pic>
        <p:nvPicPr>
          <p:cNvPr id="10" name="Graphic 9">
            <a:extLst>
              <a:ext uri="{FF2B5EF4-FFF2-40B4-BE49-F238E27FC236}">
                <a16:creationId xmlns:a16="http://schemas.microsoft.com/office/drawing/2014/main" id="{57567BD1-DB67-6D53-F504-DF0EBEC63F5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65908" y="3720559"/>
            <a:ext cx="548640" cy="548640"/>
          </a:xfrm>
          <a:prstGeom prst="rect">
            <a:avLst/>
          </a:prstGeom>
        </p:spPr>
      </p:pic>
      <p:pic>
        <p:nvPicPr>
          <p:cNvPr id="12" name="Graphic 11">
            <a:extLst>
              <a:ext uri="{FF2B5EF4-FFF2-40B4-BE49-F238E27FC236}">
                <a16:creationId xmlns:a16="http://schemas.microsoft.com/office/drawing/2014/main" id="{9401B168-2A1D-1B20-C97A-13A5194F2EC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4523068"/>
            <a:ext cx="548640" cy="548640"/>
          </a:xfrm>
          <a:prstGeom prst="rect">
            <a:avLst/>
          </a:prstGeom>
        </p:spPr>
      </p:pic>
      <p:pic>
        <p:nvPicPr>
          <p:cNvPr id="18" name="Picture 17" descr="Nationwide is on your side">
            <a:extLst>
              <a:ext uri="{FF2B5EF4-FFF2-40B4-BE49-F238E27FC236}">
                <a16:creationId xmlns:a16="http://schemas.microsoft.com/office/drawing/2014/main" id="{2CD1FAD9-D83E-D1F1-731D-0EEEDFD65EDD}"/>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3684932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CE06-7E92-7799-DAC2-11F4CDF5D5CC}"/>
              </a:ext>
            </a:extLst>
          </p:cNvPr>
          <p:cNvSpPr>
            <a:spLocks noGrp="1"/>
          </p:cNvSpPr>
          <p:nvPr>
            <p:ph type="title"/>
          </p:nvPr>
        </p:nvSpPr>
        <p:spPr>
          <a:xfrm>
            <a:off x="852054" y="2706596"/>
            <a:ext cx="5773335" cy="640838"/>
          </a:xfrm>
        </p:spPr>
        <p:txBody>
          <a:bodyPr anchor="t">
            <a:noAutofit/>
          </a:bodyPr>
          <a:lstStyle/>
          <a:p>
            <a:pPr>
              <a:lnSpc>
                <a:spcPct val="100000"/>
              </a:lnSpc>
            </a:pPr>
            <a:r>
              <a:rPr lang="es-MX" dirty="0"/>
              <a:t>Estamos aquí para ayudar</a:t>
            </a:r>
          </a:p>
        </p:txBody>
      </p:sp>
      <p:pic>
        <p:nvPicPr>
          <p:cNvPr id="5" name="Graphic 4">
            <a:extLst>
              <a:ext uri="{FF2B5EF4-FFF2-40B4-BE49-F238E27FC236}">
                <a16:creationId xmlns:a16="http://schemas.microsoft.com/office/drawing/2014/main" id="{242B15BE-3441-DE51-43F9-1AF3B2C6DCF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5908" y="3720559"/>
            <a:ext cx="548640" cy="548640"/>
          </a:xfrm>
          <a:prstGeom prst="rect">
            <a:avLst/>
          </a:prstGeom>
        </p:spPr>
      </p:pic>
      <p:sp>
        <p:nvSpPr>
          <p:cNvPr id="6" name="TextBox 5">
            <a:extLst>
              <a:ext uri="{FF2B5EF4-FFF2-40B4-BE49-F238E27FC236}">
                <a16:creationId xmlns:a16="http://schemas.microsoft.com/office/drawing/2014/main" id="{E3563941-FFBC-6ED1-9E28-0AFD6EA37130}"/>
              </a:ext>
            </a:extLst>
          </p:cNvPr>
          <p:cNvSpPr txBox="1"/>
          <p:nvPr/>
        </p:nvSpPr>
        <p:spPr>
          <a:xfrm>
            <a:off x="1431537" y="3734414"/>
            <a:ext cx="5354784" cy="132343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Accede a tu cuenta de retiro 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nationwide.com/REALtirement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1-800-772-2182</a:t>
            </a:r>
          </a:p>
        </p:txBody>
      </p:sp>
      <p:pic>
        <p:nvPicPr>
          <p:cNvPr id="7" name="Graphic 6">
            <a:extLst>
              <a:ext uri="{FF2B5EF4-FFF2-40B4-BE49-F238E27FC236}">
                <a16:creationId xmlns:a16="http://schemas.microsoft.com/office/drawing/2014/main" id="{556ABC59-6F7F-5156-5DFD-11C94806498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4523068"/>
            <a:ext cx="548640" cy="548640"/>
          </a:xfrm>
          <a:prstGeom prst="rect">
            <a:avLst/>
          </a:prstGeom>
        </p:spPr>
      </p:pic>
      <p:pic>
        <p:nvPicPr>
          <p:cNvPr id="10" name="Picture 9" descr="Nationwide is on your side">
            <a:extLst>
              <a:ext uri="{FF2B5EF4-FFF2-40B4-BE49-F238E27FC236}">
                <a16:creationId xmlns:a16="http://schemas.microsoft.com/office/drawing/2014/main" id="{7A3F7F1A-839E-A018-6FB1-CEEF72442A4E}"/>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156194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532744-9153-B343-876E-2DB051070BF3}"/>
              </a:ext>
            </a:extLst>
          </p:cNvPr>
          <p:cNvSpPr txBox="1"/>
          <p:nvPr/>
        </p:nvSpPr>
        <p:spPr>
          <a:xfrm>
            <a:off x="2147454" y="1937128"/>
            <a:ext cx="7897091" cy="4250394"/>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No es un depósito • No está asegurado por FDIC o NCUSIF • No está garantizado por la institución </a:t>
            </a:r>
            <a:br>
              <a:rPr kumimoji="0" lang="es-MX"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br>
            <a:r>
              <a:rPr kumimoji="0" lang="es-MX"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No está asegurado por ninguna agencia del gobierno federal • Puede perder valor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Este material no es una recomendación para comprar o vender un producto financiero ni para adoptar una estrategia de inversión. Los inversionistas deben consultar con sus profesionales financieros sobre su situación específica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Las inversiones implican un riesgo del mercado y no hay garantía de que se cumplirán los objetivos de inversión. La diversificación y la asignación de activos no garantizan ganancias ni evitan pérdidas en un mercado en descenso.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800" b="0" i="0" u="none" strike="noStrike" cap="none" normalizeH="0" noProof="0" dirty="0">
                <a:ln>
                  <a:noFill/>
                </a:ln>
                <a:solidFill>
                  <a:prstClr val="black"/>
                </a:solidFill>
                <a:uLnTx/>
                <a:uFillTx/>
                <a:latin typeface="Arial" panose="020B0604020202020204" pitchFamily="34" charset="0"/>
                <a:ea typeface="+mn-ea"/>
                <a:cs typeface="Arial" panose="020B0604020202020204" pitchFamily="34" charset="0"/>
              </a:rPr>
              <a:t>Índice S&amp;P 500®:</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Un índice no administrado, de capitalización ponderada del mercado de 500 acciones de compañías líderes de gran capital de los Estados Unidos en industrias líderes;  ofrece una mirada amplia al mercado de valores de los Estados Unidos y del rendimiento del precio de las acciones de dichas compañías.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Los índices S&amp;P son marcas registradas de Standard &amp;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Poor’s</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y se ha concedido la licencia a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Nationwide</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Fund</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Advisors</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LLC para su uso. Standard &amp;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Poor’s</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no patrocina, avala, vende ni promueve los productos, y Standard &amp;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Poor’s</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no hace ninguna declaración con relación a la conveniencia de invertir en el producto.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Los fondos de fecha objetivo están diseñados para personas que tienen planificado retirar dinero durante o cerca de una fecha objetivo específica, como el retiro. Estos fondos están diseñados para proporcionar diversificación y asignación de activos en varios tipos de inversiones y clases de activos, principalmente al invertir en fondos subyacentes. Los fondos ofrecen rebalanceo continuo a través del tiempo para convertirse en más conservadores a medida que los inversionistas se aproximan a su fecha de retiro planificada. Además de los gastos de los fondos de fecha objetivo, un inversionista paga indirectamente una parte proporcional de los cargos y gastos aplicables de los fondos subyacentes. El valor del capital del fondo no está garantizado en ningún momento, incluyendo la fecha objetivo.</a:t>
            </a:r>
          </a:p>
          <a:p>
            <a:pPr lvl="0">
              <a:lnSpc>
                <a:spcPct val="90000"/>
              </a:lnSpc>
              <a:spcBef>
                <a:spcPts val="1000"/>
              </a:spcBef>
              <a:defRPr/>
            </a:pP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My</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Interactive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Retirement</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Planner</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es un ejemplo de capitalización hipotética y no pretende predecir ni proyectar resultados de inversión con respecto a ninguna inversión específica. El rendimiento de la inversión no está garantizado y variará dependiendo de tu experiencia con las</a:t>
            </a:r>
            <a:r>
              <a:rPr lang="es-MX" sz="800" dirty="0">
                <a:solidFill>
                  <a:prstClr val="black"/>
                </a:solidFill>
                <a:latin typeface="Arial" panose="020B0604020202020204" pitchFamily="34" charset="0"/>
                <a:cs typeface="Arial" panose="020B0604020202020204" pitchFamily="34" charset="0"/>
              </a:rPr>
              <a:t> </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inversiones y el mercado. Las suposiciones no incluyen costos y gastos. Si se hubieran reflejado costos, el rendimiento sería menor.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Los especialistas en retiro son representantes registrados de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Nationwide</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Investment</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Services</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Corporation</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(NISC), miembro de FINRA, Columbus, Ohio. La información que proporcionan es solamente con fines educativos y no es asesoría legal, fiscal o de inversión. Ni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Nationwide</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ni sus representantes ofrecen asesoría legal o fiscal. Pida a sus clientes que consulten a su abogado o asesor tributario para obtener respuestas a sus preguntas específicas.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Nationwide</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la N y el Águila de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Nationwide</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Nationwide</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is</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on</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your</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side</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y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REALtirement</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son marcas de servicio de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Nationwide</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Mutual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Insurance</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Company.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My</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Interactive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Retirement</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Planner</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es una marca de servicio de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Nationwide</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Life</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Insurance</a:t>
            </a:r>
            <a:r>
              <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Company. © 2023 </a:t>
            </a:r>
            <a:r>
              <a:rPr kumimoji="0" lang="es-MX" sz="8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Nationwide</a:t>
            </a:r>
            <a:endParaRPr kumimoji="0" lang="es-MX" sz="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MX" sz="800" b="0" i="0" dirty="0"/>
              <a:t>PNM-19776AO-S (03/23)</a:t>
            </a:r>
          </a:p>
        </p:txBody>
      </p:sp>
      <p:sp>
        <p:nvSpPr>
          <p:cNvPr id="2" name="Rectangle 1">
            <a:extLst>
              <a:ext uri="{FF2B5EF4-FFF2-40B4-BE49-F238E27FC236}">
                <a16:creationId xmlns:a16="http://schemas.microsoft.com/office/drawing/2014/main" id="{390362B0-F11F-954B-A504-D2DFA168483F}"/>
              </a:ext>
              <a:ext uri="{C183D7F6-B498-43B3-948B-1728B52AA6E4}">
                <adec:decorative xmlns:adec="http://schemas.microsoft.com/office/drawing/2017/decorative" val="1"/>
              </a:ext>
            </a:extLst>
          </p:cNvPr>
          <p:cNvSpPr/>
          <p:nvPr/>
        </p:nvSpPr>
        <p:spPr>
          <a:xfrm>
            <a:off x="2147454" y="1883188"/>
            <a:ext cx="7897091" cy="539646"/>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
            <a:extLst>
              <a:ext uri="{FF2B5EF4-FFF2-40B4-BE49-F238E27FC236}">
                <a16:creationId xmlns:a16="http://schemas.microsoft.com/office/drawing/2014/main" id="{23B72775-B398-8E4E-A5AA-67EB495D754F}"/>
              </a:ext>
            </a:extLst>
          </p:cNvPr>
          <p:cNvSpPr>
            <a:spLocks noGrp="1"/>
          </p:cNvSpPr>
          <p:nvPr>
            <p:ph type="title"/>
          </p:nvPr>
        </p:nvSpPr>
        <p:spPr>
          <a:xfrm>
            <a:off x="1492450" y="1174654"/>
            <a:ext cx="9199178" cy="610205"/>
          </a:xfrm>
        </p:spPr>
        <p:txBody>
          <a:bodyPr/>
          <a:lstStyle/>
          <a:p>
            <a:r>
              <a:rPr lang="es-MX"/>
              <a:t>Cosas importantes que debes saber</a:t>
            </a:r>
          </a:p>
        </p:txBody>
      </p:sp>
    </p:spTree>
    <p:extLst>
      <p:ext uri="{BB962C8B-B14F-4D97-AF65-F5344CB8AC3E}">
        <p14:creationId xmlns:p14="http://schemas.microsoft.com/office/powerpoint/2010/main" val="270358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F14CB6-972E-BA51-6267-02F957A482E0}"/>
              </a:ext>
              <a:ext uri="{C183D7F6-B498-43B3-948B-1728B52AA6E4}">
                <adec:decorative xmlns:adec="http://schemas.microsoft.com/office/drawing/2017/decorative" val="1"/>
              </a:ext>
            </a:extLst>
          </p:cNvPr>
          <p:cNvSpPr/>
          <p:nvPr/>
        </p:nvSpPr>
        <p:spPr>
          <a:xfrm>
            <a:off x="2583831" y="2790577"/>
            <a:ext cx="2290060" cy="2290060"/>
          </a:xfrm>
          <a:prstGeom prst="rect">
            <a:avLst/>
          </a:prstGeom>
          <a:solidFill>
            <a:srgbClr val="D0D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Content Placeholder 7">
            <a:extLst>
              <a:ext uri="{FF2B5EF4-FFF2-40B4-BE49-F238E27FC236}">
                <a16:creationId xmlns:a16="http://schemas.microsoft.com/office/drawing/2014/main" id="{67787679-D09C-8114-3686-A410A5689208}"/>
              </a:ext>
            </a:extLst>
          </p:cNvPr>
          <p:cNvSpPr>
            <a:spLocks noGrp="1"/>
          </p:cNvSpPr>
          <p:nvPr>
            <p:ph idx="1"/>
          </p:nvPr>
        </p:nvSpPr>
        <p:spPr>
          <a:xfrm>
            <a:off x="2778170" y="3600866"/>
            <a:ext cx="1901381" cy="720970"/>
          </a:xfrm>
        </p:spPr>
        <p:txBody>
          <a:bodyPr>
            <a:normAutofit fontScale="92500" lnSpcReduction="20000"/>
          </a:bodyPr>
          <a:lstStyle/>
          <a:p>
            <a:pPr marL="0" indent="0" algn="ctr">
              <a:lnSpc>
                <a:spcPct val="110000"/>
              </a:lnSpc>
              <a:buNone/>
            </a:pPr>
            <a:r>
              <a:rPr lang="es-MX" sz="2400">
                <a:solidFill>
                  <a:srgbClr val="0047BB"/>
                </a:solidFill>
              </a:rPr>
              <a:t>Foto del presentador</a:t>
            </a:r>
          </a:p>
        </p:txBody>
      </p:sp>
      <p:sp>
        <p:nvSpPr>
          <p:cNvPr id="2" name="Content Placeholder 2">
            <a:extLst>
              <a:ext uri="{FF2B5EF4-FFF2-40B4-BE49-F238E27FC236}">
                <a16:creationId xmlns:a16="http://schemas.microsoft.com/office/drawing/2014/main" id="{64A415E4-A634-F37C-975A-5B681E5BA6AD}"/>
              </a:ext>
            </a:extLst>
          </p:cNvPr>
          <p:cNvSpPr txBox="1">
            <a:spLocks/>
          </p:cNvSpPr>
          <p:nvPr/>
        </p:nvSpPr>
        <p:spPr>
          <a:xfrm>
            <a:off x="5405717" y="3114965"/>
            <a:ext cx="6401271" cy="1692771"/>
          </a:xfrm>
          <a:prstGeom prst="rect">
            <a:avLst/>
          </a:prstGeom>
        </p:spPr>
        <p:txBody>
          <a:bodyPr wrap="square" lIns="0" tIns="0" rIns="0" bIns="0" anchor="ctr" anchorCtr="0">
            <a:spAutoFit/>
          </a:bodyPr>
          <a:lstStyle>
            <a:lvl1pPr marL="0" indent="0" algn="l" defTabSz="685800" rtl="0" eaLnBrk="1" latinLnBrk="0" hangingPunct="1">
              <a:lnSpc>
                <a:spcPct val="112000"/>
              </a:lnSpc>
              <a:spcBef>
                <a:spcPts val="0"/>
              </a:spcBef>
              <a:spcAft>
                <a:spcPts val="900"/>
              </a:spcAft>
              <a:buFont typeface="Arial" panose="020B0604020202020204" pitchFamily="34" charset="0"/>
              <a:buNone/>
              <a:defRPr sz="1400" kern="1200">
                <a:solidFill>
                  <a:schemeClr val="tx1"/>
                </a:solidFill>
                <a:latin typeface="+mn-lt"/>
                <a:ea typeface="+mn-ea"/>
                <a:cs typeface="+mn-cs"/>
              </a:defRPr>
            </a:lvl1pPr>
            <a:lvl2pPr marL="0" indent="0" algn="l" defTabSz="685800" rtl="0" eaLnBrk="1" latinLnBrk="0" hangingPunct="1">
              <a:lnSpc>
                <a:spcPct val="112000"/>
              </a:lnSpc>
              <a:spcBef>
                <a:spcPts val="0"/>
              </a:spcBef>
              <a:buFont typeface="Arial" panose="020B0604020202020204" pitchFamily="34" charset="0"/>
              <a:buNone/>
              <a:defRPr sz="1400" b="1" kern="1200">
                <a:solidFill>
                  <a:schemeClr val="tx1"/>
                </a:solidFill>
                <a:latin typeface="+mn-lt"/>
                <a:ea typeface="+mn-ea"/>
                <a:cs typeface="Gotham Bold" pitchFamily="50" charset="0"/>
              </a:defRPr>
            </a:lvl2pPr>
            <a:lvl3pPr marL="135000" indent="-135000" algn="l" defTabSz="685800"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70000" indent="-135000" algn="l" defTabSz="685800"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5000" indent="-135000" algn="l" defTabSz="685800"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s-MX" sz="2400" b="1"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&lt;Nombre del presentador&gt;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&lt;Cargo del presentador&gt;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&lt;Dirección de correo electrónico del presentador&gt;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&lt;Teléfono del presentador&gt;</a:t>
            </a:r>
          </a:p>
        </p:txBody>
      </p:sp>
      <p:sp>
        <p:nvSpPr>
          <p:cNvPr id="6" name="Title 6">
            <a:extLst>
              <a:ext uri="{FF2B5EF4-FFF2-40B4-BE49-F238E27FC236}">
                <a16:creationId xmlns:a16="http://schemas.microsoft.com/office/drawing/2014/main" id="{A1973D5F-74DD-DCF4-4116-6C9393D80835}"/>
              </a:ext>
            </a:extLst>
          </p:cNvPr>
          <p:cNvSpPr txBox="1">
            <a:spLocks/>
          </p:cNvSpPr>
          <p:nvPr/>
        </p:nvSpPr>
        <p:spPr>
          <a:xfrm>
            <a:off x="1492450" y="1564142"/>
            <a:ext cx="9199178" cy="595493"/>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r>
              <a:rPr lang="es-MX" sz="4400">
                <a:latin typeface="Georgia" panose="02040502050405020303" pitchFamily="18" charset="0"/>
              </a:rPr>
              <a:t>Me da gusto conocerte</a:t>
            </a:r>
          </a:p>
        </p:txBody>
      </p:sp>
    </p:spTree>
    <p:extLst>
      <p:ext uri="{BB962C8B-B14F-4D97-AF65-F5344CB8AC3E}">
        <p14:creationId xmlns:p14="http://schemas.microsoft.com/office/powerpoint/2010/main" val="158821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66FFA4-8024-5376-5634-4FD880371EB1}"/>
              </a:ext>
              <a:ext uri="{C183D7F6-B498-43B3-948B-1728B52AA6E4}">
                <adec:decorative xmlns:adec="http://schemas.microsoft.com/office/drawing/2017/decorative" val="1"/>
              </a:ext>
            </a:extLst>
          </p:cNvPr>
          <p:cNvSpPr/>
          <p:nvPr/>
        </p:nvSpPr>
        <p:spPr>
          <a:xfrm>
            <a:off x="2583831" y="2790577"/>
            <a:ext cx="2290060" cy="2290060"/>
          </a:xfrm>
          <a:prstGeom prst="rect">
            <a:avLst/>
          </a:prstGeom>
          <a:solidFill>
            <a:srgbClr val="D0D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7">
            <a:extLst>
              <a:ext uri="{FF2B5EF4-FFF2-40B4-BE49-F238E27FC236}">
                <a16:creationId xmlns:a16="http://schemas.microsoft.com/office/drawing/2014/main" id="{46A88AF4-F151-3469-F098-84ED02D2F13D}"/>
              </a:ext>
            </a:extLst>
          </p:cNvPr>
          <p:cNvSpPr>
            <a:spLocks noGrp="1"/>
          </p:cNvSpPr>
          <p:nvPr>
            <p:ph idx="1"/>
          </p:nvPr>
        </p:nvSpPr>
        <p:spPr>
          <a:xfrm>
            <a:off x="2778170" y="3600866"/>
            <a:ext cx="1901381" cy="720970"/>
          </a:xfrm>
        </p:spPr>
        <p:txBody>
          <a:bodyPr>
            <a:normAutofit/>
          </a:bodyPr>
          <a:lstStyle/>
          <a:p>
            <a:pPr marL="0" indent="0" algn="ctr">
              <a:lnSpc>
                <a:spcPct val="110000"/>
              </a:lnSpc>
              <a:buNone/>
            </a:pPr>
            <a:r>
              <a:rPr lang="es-MX" sz="2400">
                <a:solidFill>
                  <a:srgbClr val="0047BB"/>
                </a:solidFill>
              </a:rPr>
              <a:t>Foto del PF</a:t>
            </a:r>
          </a:p>
        </p:txBody>
      </p:sp>
      <p:sp>
        <p:nvSpPr>
          <p:cNvPr id="21" name="Content Placeholder 2">
            <a:extLst>
              <a:ext uri="{FF2B5EF4-FFF2-40B4-BE49-F238E27FC236}">
                <a16:creationId xmlns:a16="http://schemas.microsoft.com/office/drawing/2014/main" id="{3291E633-D01F-BBD3-1E00-7680B9D5C7D3}"/>
              </a:ext>
            </a:extLst>
          </p:cNvPr>
          <p:cNvSpPr txBox="1">
            <a:spLocks/>
          </p:cNvSpPr>
          <p:nvPr/>
        </p:nvSpPr>
        <p:spPr>
          <a:xfrm>
            <a:off x="5405718" y="3350831"/>
            <a:ext cx="5285910" cy="1169551"/>
          </a:xfrm>
          <a:prstGeom prst="rect">
            <a:avLst/>
          </a:prstGeom>
        </p:spPr>
        <p:txBody>
          <a:bodyPr wrap="square" lIns="0" tIns="0" rIns="0" bIns="0" anchor="ctr" anchorCtr="0">
            <a:spAutoFit/>
          </a:bodyPr>
          <a:lstStyle>
            <a:lvl1pPr marL="0" indent="0" algn="l" defTabSz="685800" rtl="0" eaLnBrk="1" latinLnBrk="0" hangingPunct="1">
              <a:lnSpc>
                <a:spcPct val="112000"/>
              </a:lnSpc>
              <a:spcBef>
                <a:spcPts val="0"/>
              </a:spcBef>
              <a:spcAft>
                <a:spcPts val="900"/>
              </a:spcAft>
              <a:buFont typeface="Arial" panose="020B0604020202020204" pitchFamily="34" charset="0"/>
              <a:buNone/>
              <a:defRPr sz="1400" kern="1200">
                <a:solidFill>
                  <a:schemeClr val="tx1"/>
                </a:solidFill>
                <a:latin typeface="+mn-lt"/>
                <a:ea typeface="+mn-ea"/>
                <a:cs typeface="+mn-cs"/>
              </a:defRPr>
            </a:lvl1pPr>
            <a:lvl2pPr marL="0" indent="0" algn="l" defTabSz="685800" rtl="0" eaLnBrk="1" latinLnBrk="0" hangingPunct="1">
              <a:lnSpc>
                <a:spcPct val="112000"/>
              </a:lnSpc>
              <a:spcBef>
                <a:spcPts val="0"/>
              </a:spcBef>
              <a:buFont typeface="Arial" panose="020B0604020202020204" pitchFamily="34" charset="0"/>
              <a:buNone/>
              <a:defRPr sz="1400" b="1" kern="1200">
                <a:solidFill>
                  <a:schemeClr val="tx1"/>
                </a:solidFill>
                <a:latin typeface="+mn-lt"/>
                <a:ea typeface="+mn-ea"/>
                <a:cs typeface="Gotham Bold" pitchFamily="50" charset="0"/>
              </a:defRPr>
            </a:lvl2pPr>
            <a:lvl3pPr marL="135000" indent="-135000" algn="l" defTabSz="685800"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70000" indent="-135000" algn="l" defTabSz="685800"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5000" indent="-135000" algn="l" defTabSz="685800"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&lt;Firma del PF&gt;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&lt;Dirección de correo electrónico del PF&gt;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&lt;Teléfono del PF&gt;</a:t>
            </a:r>
          </a:p>
        </p:txBody>
      </p:sp>
      <p:sp>
        <p:nvSpPr>
          <p:cNvPr id="6" name="Title 1">
            <a:extLst>
              <a:ext uri="{FF2B5EF4-FFF2-40B4-BE49-F238E27FC236}">
                <a16:creationId xmlns:a16="http://schemas.microsoft.com/office/drawing/2014/main" id="{CFB1BB27-2AB8-3379-F443-81F191185A1B}"/>
              </a:ext>
            </a:extLst>
          </p:cNvPr>
          <p:cNvSpPr>
            <a:spLocks noGrp="1"/>
          </p:cNvSpPr>
          <p:nvPr>
            <p:ph type="title"/>
          </p:nvPr>
        </p:nvSpPr>
        <p:spPr>
          <a:xfrm>
            <a:off x="1492450" y="1564142"/>
            <a:ext cx="9199178" cy="595493"/>
          </a:xfrm>
        </p:spPr>
        <p:txBody>
          <a:bodyPr>
            <a:noAutofit/>
          </a:bodyPr>
          <a:lstStyle/>
          <a:p>
            <a:r>
              <a:rPr lang="es-MX" sz="4400">
                <a:latin typeface="Georgia" panose="02040502050405020303" pitchFamily="18" charset="0"/>
              </a:rPr>
              <a:t>Tu profesional financiero</a:t>
            </a:r>
          </a:p>
        </p:txBody>
      </p:sp>
    </p:spTree>
    <p:extLst>
      <p:ext uri="{BB962C8B-B14F-4D97-AF65-F5344CB8AC3E}">
        <p14:creationId xmlns:p14="http://schemas.microsoft.com/office/powerpoint/2010/main" val="21478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800F856-0187-3059-614F-833806EFAB5E}"/>
              </a:ext>
            </a:extLst>
          </p:cNvPr>
          <p:cNvSpPr txBox="1">
            <a:spLocks/>
          </p:cNvSpPr>
          <p:nvPr/>
        </p:nvSpPr>
        <p:spPr>
          <a:xfrm>
            <a:off x="7109138" y="354105"/>
            <a:ext cx="3619822" cy="6049152"/>
          </a:xfrm>
          <a:prstGeom prst="rect">
            <a:avLst/>
          </a:prstGeom>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s-MX" sz="2200" dirty="0"/>
              <a:t>Qué es el Seguro Social</a:t>
            </a:r>
          </a:p>
          <a:p>
            <a:pPr marL="0" indent="0">
              <a:lnSpc>
                <a:spcPct val="100000"/>
              </a:lnSpc>
              <a:buFont typeface="Arial" panose="020B0604020202020204" pitchFamily="34" charset="0"/>
              <a:buNone/>
            </a:pPr>
            <a:endParaRPr lang="en-US" sz="1200" dirty="0"/>
          </a:p>
          <a:p>
            <a:pPr marL="0" indent="0">
              <a:lnSpc>
                <a:spcPct val="100000"/>
              </a:lnSpc>
              <a:buFont typeface="Arial" panose="020B0604020202020204" pitchFamily="34" charset="0"/>
              <a:buNone/>
            </a:pPr>
            <a:r>
              <a:rPr lang="es-MX" sz="2200" dirty="0"/>
              <a:t>Quién puede ser elegible para el Seguro Social</a:t>
            </a:r>
          </a:p>
          <a:p>
            <a:pPr marL="0" indent="0">
              <a:lnSpc>
                <a:spcPct val="100000"/>
              </a:lnSpc>
              <a:buFont typeface="Arial" panose="020B0604020202020204" pitchFamily="34" charset="0"/>
              <a:buNone/>
            </a:pPr>
            <a:endParaRPr lang="en-US" sz="1200" dirty="0"/>
          </a:p>
          <a:p>
            <a:pPr marL="0" indent="0">
              <a:lnSpc>
                <a:spcPct val="100000"/>
              </a:lnSpc>
              <a:buFont typeface="Arial" panose="020B0604020202020204" pitchFamily="34" charset="0"/>
              <a:buNone/>
            </a:pPr>
            <a:r>
              <a:rPr lang="es-MX" sz="2200" dirty="0"/>
              <a:t>Cómo te ayuda en tu retiro</a:t>
            </a:r>
          </a:p>
          <a:p>
            <a:pPr marL="0" indent="0">
              <a:lnSpc>
                <a:spcPct val="100000"/>
              </a:lnSpc>
              <a:buFont typeface="Arial" panose="020B0604020202020204" pitchFamily="34" charset="0"/>
              <a:buNone/>
            </a:pPr>
            <a:endParaRPr lang="en-US" sz="1200" dirty="0"/>
          </a:p>
          <a:p>
            <a:pPr marL="0" indent="0">
              <a:lnSpc>
                <a:spcPct val="100000"/>
              </a:lnSpc>
              <a:buFont typeface="Arial" panose="020B0604020202020204" pitchFamily="34" charset="0"/>
              <a:buNone/>
            </a:pPr>
            <a:r>
              <a:rPr lang="es-MX" sz="2200" dirty="0"/>
              <a:t>Cuánto puedes esperar </a:t>
            </a:r>
            <a:br>
              <a:rPr lang="es-MX" sz="2200" dirty="0"/>
            </a:br>
            <a:r>
              <a:rPr lang="es-MX" sz="2200" dirty="0"/>
              <a:t>recibir en beneficios de retiro del Seguro Social</a:t>
            </a:r>
          </a:p>
        </p:txBody>
      </p:sp>
      <p:cxnSp>
        <p:nvCxnSpPr>
          <p:cNvPr id="10" name="Straight Connector 9">
            <a:extLst>
              <a:ext uri="{FF2B5EF4-FFF2-40B4-BE49-F238E27FC236}">
                <a16:creationId xmlns:a16="http://schemas.microsoft.com/office/drawing/2014/main" id="{019DDD9C-49A7-DDCB-D305-6DD9D3DAD881}"/>
              </a:ext>
              <a:ext uri="{C183D7F6-B498-43B3-948B-1728B52AA6E4}">
                <adec:decorative xmlns:adec="http://schemas.microsoft.com/office/drawing/2017/decorative" val="1"/>
              </a:ext>
            </a:extLst>
          </p:cNvPr>
          <p:cNvCxnSpPr>
            <a:cxnSpLocks/>
          </p:cNvCxnSpPr>
          <p:nvPr/>
        </p:nvCxnSpPr>
        <p:spPr>
          <a:xfrm>
            <a:off x="7109138" y="2111547"/>
            <a:ext cx="36198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2CA62623-ED7D-B503-F211-9D34A54BBE0F}"/>
              </a:ext>
            </a:extLst>
          </p:cNvPr>
          <p:cNvSpPr txBox="1">
            <a:spLocks/>
          </p:cNvSpPr>
          <p:nvPr/>
        </p:nvSpPr>
        <p:spPr>
          <a:xfrm>
            <a:off x="850232" y="596347"/>
            <a:ext cx="4772802" cy="60491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nSpc>
                <a:spcPct val="100000"/>
              </a:lnSpc>
            </a:pPr>
            <a:r>
              <a:rPr lang="es-MX" sz="4200" dirty="0">
                <a:latin typeface="Georgia" panose="02040502050405020303" pitchFamily="18" charset="0"/>
              </a:rPr>
              <a:t>Hoy </a:t>
            </a:r>
            <a:br>
              <a:rPr lang="es-MX" sz="4200" dirty="0">
                <a:latin typeface="Georgia" panose="02040502050405020303" pitchFamily="18" charset="0"/>
              </a:rPr>
            </a:br>
            <a:r>
              <a:rPr lang="es-MX" sz="4200" dirty="0">
                <a:latin typeface="Georgia" panose="02040502050405020303" pitchFamily="18" charset="0"/>
              </a:rPr>
              <a:t>aprenderemos:</a:t>
            </a:r>
          </a:p>
        </p:txBody>
      </p:sp>
      <p:cxnSp>
        <p:nvCxnSpPr>
          <p:cNvPr id="2" name="Straight Connector 1">
            <a:extLst>
              <a:ext uri="{FF2B5EF4-FFF2-40B4-BE49-F238E27FC236}">
                <a16:creationId xmlns:a16="http://schemas.microsoft.com/office/drawing/2014/main" id="{EDD512B6-87A1-B49E-5D1C-9509CE5B62DC}"/>
              </a:ext>
              <a:ext uri="{C183D7F6-B498-43B3-948B-1728B52AA6E4}">
                <adec:decorative xmlns:adec="http://schemas.microsoft.com/office/drawing/2017/decorative" val="1"/>
              </a:ext>
            </a:extLst>
          </p:cNvPr>
          <p:cNvCxnSpPr>
            <a:cxnSpLocks/>
          </p:cNvCxnSpPr>
          <p:nvPr/>
        </p:nvCxnSpPr>
        <p:spPr>
          <a:xfrm>
            <a:off x="7109138" y="3206540"/>
            <a:ext cx="36198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2B74B20-45E1-066E-4EC0-B209503C9B66}"/>
              </a:ext>
              <a:ext uri="{C183D7F6-B498-43B3-948B-1728B52AA6E4}">
                <adec:decorative xmlns:adec="http://schemas.microsoft.com/office/drawing/2017/decorative" val="1"/>
              </a:ext>
            </a:extLst>
          </p:cNvPr>
          <p:cNvCxnSpPr>
            <a:cxnSpLocks/>
          </p:cNvCxnSpPr>
          <p:nvPr/>
        </p:nvCxnSpPr>
        <p:spPr>
          <a:xfrm>
            <a:off x="7109138" y="3983626"/>
            <a:ext cx="36198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27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CFB7F10A-BEDB-14DA-64FF-20638B0ACBF2}"/>
              </a:ext>
            </a:extLst>
          </p:cNvPr>
          <p:cNvSpPr>
            <a:spLocks noGrp="1"/>
          </p:cNvSpPr>
          <p:nvPr>
            <p:ph idx="1"/>
          </p:nvPr>
        </p:nvSpPr>
        <p:spPr>
          <a:xfrm>
            <a:off x="1492450" y="1942519"/>
            <a:ext cx="9199178" cy="457742"/>
          </a:xfrm>
        </p:spPr>
        <p:txBody>
          <a:bodyPr>
            <a:normAutofit fontScale="92500"/>
          </a:bodyPr>
          <a:lstStyle/>
          <a:p>
            <a:pPr marL="0" indent="0" algn="ctr">
              <a:buNone/>
            </a:pPr>
            <a:r>
              <a:rPr lang="es-MX" sz="2200"/>
              <a:t>Los beneficios del Seguro Social </a:t>
            </a:r>
            <a:r>
              <a:rPr lang="es-MX" sz="2200" b="1"/>
              <a:t>reemplazan una parte de tus ingresos </a:t>
            </a:r>
            <a:r>
              <a:rPr lang="es-MX" sz="2200"/>
              <a:t>para:</a:t>
            </a:r>
          </a:p>
        </p:txBody>
      </p:sp>
      <p:sp>
        <p:nvSpPr>
          <p:cNvPr id="9" name="Title 11">
            <a:extLst>
              <a:ext uri="{FF2B5EF4-FFF2-40B4-BE49-F238E27FC236}">
                <a16:creationId xmlns:a16="http://schemas.microsoft.com/office/drawing/2014/main" id="{B2C22D79-9166-252E-735D-E89EB010309B}"/>
              </a:ext>
            </a:extLst>
          </p:cNvPr>
          <p:cNvSpPr txBox="1">
            <a:spLocks/>
          </p:cNvSpPr>
          <p:nvPr/>
        </p:nvSpPr>
        <p:spPr>
          <a:xfrm>
            <a:off x="1492450" y="1138862"/>
            <a:ext cx="9199178" cy="595493"/>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chemeClr val="bg1"/>
                </a:solidFill>
                <a:latin typeface="Georgia" panose="02040502050405020303" pitchFamily="18" charset="0"/>
                <a:ea typeface="+mj-ea"/>
                <a:cs typeface="Arial" panose="020B0604020202020204" pitchFamily="34" charset="0"/>
              </a:defRPr>
            </a:lvl1pPr>
          </a:lstStyle>
          <a:p>
            <a:r>
              <a:rPr lang="es-MX" sz="4800"/>
              <a:t>¿Qué es el Seguro Social?</a:t>
            </a:r>
          </a:p>
        </p:txBody>
      </p:sp>
      <p:sp>
        <p:nvSpPr>
          <p:cNvPr id="11" name="TextBox 10">
            <a:extLst>
              <a:ext uri="{FF2B5EF4-FFF2-40B4-BE49-F238E27FC236}">
                <a16:creationId xmlns:a16="http://schemas.microsoft.com/office/drawing/2014/main" id="{4E0555AF-7A21-0888-3BB5-3ECA2CB85512}"/>
              </a:ext>
            </a:extLst>
          </p:cNvPr>
          <p:cNvSpPr txBox="1"/>
          <p:nvPr/>
        </p:nvSpPr>
        <p:spPr>
          <a:xfrm>
            <a:off x="1609478" y="4255422"/>
            <a:ext cx="2321127" cy="338554"/>
          </a:xfrm>
          <a:prstGeom prst="rect">
            <a:avLst/>
          </a:prstGeom>
          <a:noFill/>
          <a:ln>
            <a:noFill/>
          </a:ln>
        </p:spPr>
        <p:txBody>
          <a:bodyPr wrap="square" lIns="0" tIns="0" rIns="0" bIns="0" rtlCol="0" anchor="t" anchorCtr="0">
            <a:spAutoFit/>
          </a:bodyPr>
          <a:lstStyle/>
          <a:p>
            <a:pPr algn="ctr"/>
            <a:r>
              <a:rPr lang="es-MX" sz="2200" b="1">
                <a:solidFill>
                  <a:srgbClr val="6ECFB2"/>
                </a:solidFill>
              </a:rPr>
              <a:t> Retiro</a:t>
            </a:r>
          </a:p>
        </p:txBody>
      </p:sp>
      <p:sp>
        <p:nvSpPr>
          <p:cNvPr id="12" name="TextBox 11">
            <a:extLst>
              <a:ext uri="{FF2B5EF4-FFF2-40B4-BE49-F238E27FC236}">
                <a16:creationId xmlns:a16="http://schemas.microsoft.com/office/drawing/2014/main" id="{78E0FCE2-0AE7-AC30-2C97-909AB2426286}"/>
              </a:ext>
            </a:extLst>
          </p:cNvPr>
          <p:cNvSpPr txBox="1"/>
          <p:nvPr/>
        </p:nvSpPr>
        <p:spPr>
          <a:xfrm>
            <a:off x="4697833" y="4255422"/>
            <a:ext cx="2780292" cy="677108"/>
          </a:xfrm>
          <a:prstGeom prst="rect">
            <a:avLst/>
          </a:prstGeom>
          <a:noFill/>
          <a:ln>
            <a:noFill/>
          </a:ln>
        </p:spPr>
        <p:txBody>
          <a:bodyPr wrap="square" lIns="0" tIns="0" rIns="0" bIns="0" rtlCol="0" anchor="t" anchorCtr="0">
            <a:spAutoFit/>
          </a:bodyPr>
          <a:lstStyle/>
          <a:p>
            <a:pPr algn="ctr"/>
            <a:r>
              <a:rPr lang="es-MX" sz="2200" b="1">
                <a:solidFill>
                  <a:srgbClr val="6ECFB2"/>
                </a:solidFill>
              </a:rPr>
              <a:t>Discapacidades </a:t>
            </a:r>
          </a:p>
          <a:p>
            <a:pPr algn="ctr"/>
            <a:r>
              <a:rPr lang="es-MX" sz="2200" b="1">
                <a:solidFill>
                  <a:srgbClr val="6ECFB2"/>
                </a:solidFill>
              </a:rPr>
              <a:t>que califican</a:t>
            </a:r>
          </a:p>
        </p:txBody>
      </p:sp>
      <p:sp>
        <p:nvSpPr>
          <p:cNvPr id="13" name="TextBox 12">
            <a:extLst>
              <a:ext uri="{FF2B5EF4-FFF2-40B4-BE49-F238E27FC236}">
                <a16:creationId xmlns:a16="http://schemas.microsoft.com/office/drawing/2014/main" id="{5EC9F6BA-45C2-0C40-6F9E-A976B6AAA432}"/>
              </a:ext>
            </a:extLst>
          </p:cNvPr>
          <p:cNvSpPr txBox="1"/>
          <p:nvPr/>
        </p:nvSpPr>
        <p:spPr>
          <a:xfrm>
            <a:off x="8291120" y="4255422"/>
            <a:ext cx="2539440" cy="677108"/>
          </a:xfrm>
          <a:prstGeom prst="rect">
            <a:avLst/>
          </a:prstGeom>
          <a:noFill/>
          <a:ln>
            <a:noFill/>
          </a:ln>
        </p:spPr>
        <p:txBody>
          <a:bodyPr wrap="square" lIns="0" tIns="0" rIns="0" bIns="0" rtlCol="0" anchor="t" anchorCtr="0">
            <a:spAutoFit/>
          </a:bodyPr>
          <a:lstStyle/>
          <a:p>
            <a:pPr algn="ctr"/>
            <a:r>
              <a:rPr lang="es-MX" sz="2200" b="1">
                <a:solidFill>
                  <a:srgbClr val="6ECFB2"/>
                </a:solidFill>
              </a:rPr>
              <a:t>Sobrevivientes </a:t>
            </a:r>
            <a:br>
              <a:rPr lang="es-MX" sz="2200" b="1">
                <a:solidFill>
                  <a:srgbClr val="6ECFB2"/>
                </a:solidFill>
              </a:rPr>
            </a:br>
            <a:r>
              <a:rPr lang="es-MX" sz="2200" b="1">
                <a:solidFill>
                  <a:srgbClr val="6ECFB2"/>
                </a:solidFill>
              </a:rPr>
              <a:t>de trabajadores</a:t>
            </a:r>
          </a:p>
        </p:txBody>
      </p:sp>
      <p:cxnSp>
        <p:nvCxnSpPr>
          <p:cNvPr id="14" name="Straight Connector 13">
            <a:extLst>
              <a:ext uri="{FF2B5EF4-FFF2-40B4-BE49-F238E27FC236}">
                <a16:creationId xmlns:a16="http://schemas.microsoft.com/office/drawing/2014/main" id="{492BF5F0-CE01-92F8-F03B-B43F0ADE5A41}"/>
              </a:ext>
              <a:ext uri="{C183D7F6-B498-43B3-948B-1728B52AA6E4}">
                <adec:decorative xmlns:adec="http://schemas.microsoft.com/office/drawing/2017/decorative" val="1"/>
              </a:ext>
            </a:extLst>
          </p:cNvPr>
          <p:cNvCxnSpPr>
            <a:cxnSpLocks/>
          </p:cNvCxnSpPr>
          <p:nvPr/>
        </p:nvCxnSpPr>
        <p:spPr>
          <a:xfrm>
            <a:off x="7908992" y="2845168"/>
            <a:ext cx="0" cy="25219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9B6C491-B5AF-F8A0-26E0-A6ECC69F6B73}"/>
              </a:ext>
              <a:ext uri="{C183D7F6-B498-43B3-948B-1728B52AA6E4}">
                <adec:decorative xmlns:adec="http://schemas.microsoft.com/office/drawing/2017/decorative" val="1"/>
              </a:ext>
            </a:extLst>
          </p:cNvPr>
          <p:cNvCxnSpPr>
            <a:cxnSpLocks/>
          </p:cNvCxnSpPr>
          <p:nvPr/>
        </p:nvCxnSpPr>
        <p:spPr>
          <a:xfrm>
            <a:off x="4132123" y="2845168"/>
            <a:ext cx="0" cy="25219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12">
            <a:extLst>
              <a:ext uri="{FF2B5EF4-FFF2-40B4-BE49-F238E27FC236}">
                <a16:creationId xmlns:a16="http://schemas.microsoft.com/office/drawing/2014/main" id="{4C96B008-46C0-ECC4-ED93-ED38A6B8A7E7}"/>
              </a:ext>
            </a:extLst>
          </p:cNvPr>
          <p:cNvSpPr txBox="1">
            <a:spLocks/>
          </p:cNvSpPr>
          <p:nvPr/>
        </p:nvSpPr>
        <p:spPr>
          <a:xfrm>
            <a:off x="2004883" y="5713617"/>
            <a:ext cx="9199178" cy="457742"/>
          </a:xfrm>
          <a:prstGeom prst="rect">
            <a:avLst/>
          </a:prstGeom>
        </p:spPr>
        <p:txBody>
          <a:bodyPr vert="horz" lIns="0" tIns="4572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000"/>
              <a:t>La presentación de hoy se enfocará en…</a:t>
            </a:r>
          </a:p>
        </p:txBody>
      </p:sp>
      <p:sp>
        <p:nvSpPr>
          <p:cNvPr id="26" name="Circular Arrow 25">
            <a:extLst>
              <a:ext uri="{FF2B5EF4-FFF2-40B4-BE49-F238E27FC236}">
                <a16:creationId xmlns:a16="http://schemas.microsoft.com/office/drawing/2014/main" id="{4CB7CC07-7910-1C15-54EF-3F148E421828}"/>
              </a:ext>
            </a:extLst>
          </p:cNvPr>
          <p:cNvSpPr/>
          <p:nvPr/>
        </p:nvSpPr>
        <p:spPr>
          <a:xfrm rot="16200000">
            <a:off x="884290" y="4102947"/>
            <a:ext cx="1905226" cy="2104157"/>
          </a:xfrm>
          <a:prstGeom prst="circularArrow">
            <a:avLst>
              <a:gd name="adj1" fmla="val 6585"/>
              <a:gd name="adj2" fmla="val 1142319"/>
              <a:gd name="adj3" fmla="val 20484125"/>
              <a:gd name="adj4" fmla="val 10800000"/>
              <a:gd name="adj5" fmla="val 1250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8" name="Graphic 27">
            <a:extLst>
              <a:ext uri="{FF2B5EF4-FFF2-40B4-BE49-F238E27FC236}">
                <a16:creationId xmlns:a16="http://schemas.microsoft.com/office/drawing/2014/main" id="{F6B44E6E-D46C-7CA5-4D28-F02D6AB9EF1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8801" y="3115710"/>
            <a:ext cx="914400" cy="914400"/>
          </a:xfrm>
          <a:prstGeom prst="rect">
            <a:avLst/>
          </a:prstGeom>
        </p:spPr>
      </p:pic>
      <p:pic>
        <p:nvPicPr>
          <p:cNvPr id="33" name="Picture 32">
            <a:extLst>
              <a:ext uri="{FF2B5EF4-FFF2-40B4-BE49-F238E27FC236}">
                <a16:creationId xmlns:a16="http://schemas.microsoft.com/office/drawing/2014/main" id="{5BBF182E-7C11-8FD9-04E4-2A14246212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76356" y="3083414"/>
            <a:ext cx="978991" cy="978991"/>
          </a:xfrm>
          <a:prstGeom prst="rect">
            <a:avLst/>
          </a:prstGeom>
        </p:spPr>
      </p:pic>
      <p:pic>
        <p:nvPicPr>
          <p:cNvPr id="41" name="Picture 40">
            <a:extLst>
              <a:ext uri="{FF2B5EF4-FFF2-40B4-BE49-F238E27FC236}">
                <a16:creationId xmlns:a16="http://schemas.microsoft.com/office/drawing/2014/main" id="{B03A4F2A-76CF-91D5-828F-D9CE4D1F628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109579" y="3115710"/>
            <a:ext cx="914400" cy="914400"/>
          </a:xfrm>
          <a:prstGeom prst="rect">
            <a:avLst/>
          </a:prstGeom>
        </p:spPr>
      </p:pic>
    </p:spTree>
    <p:extLst>
      <p:ext uri="{BB962C8B-B14F-4D97-AF65-F5344CB8AC3E}">
        <p14:creationId xmlns:p14="http://schemas.microsoft.com/office/powerpoint/2010/main" val="284123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05E4F9E-60C6-1D40-CED7-1ECB611660F1}"/>
              </a:ext>
            </a:extLst>
          </p:cNvPr>
          <p:cNvGraphicFramePr/>
          <p:nvPr>
            <p:extLst>
              <p:ext uri="{D42A27DB-BD31-4B8C-83A1-F6EECF244321}">
                <p14:modId xmlns:p14="http://schemas.microsoft.com/office/powerpoint/2010/main" val="3181734696"/>
              </p:ext>
            </p:extLst>
          </p:nvPr>
        </p:nvGraphicFramePr>
        <p:xfrm>
          <a:off x="5851889" y="2411446"/>
          <a:ext cx="3006362" cy="20881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9F71741-1463-C77C-8774-88A1FD73852B}"/>
              </a:ext>
            </a:extLst>
          </p:cNvPr>
          <p:cNvSpPr>
            <a:spLocks noGrp="1"/>
          </p:cNvSpPr>
          <p:nvPr>
            <p:ph type="title"/>
          </p:nvPr>
        </p:nvSpPr>
        <p:spPr>
          <a:xfrm>
            <a:off x="1348072" y="1330959"/>
            <a:ext cx="9480350" cy="864207"/>
          </a:xfrm>
        </p:spPr>
        <p:txBody>
          <a:bodyPr>
            <a:normAutofit fontScale="90000"/>
          </a:bodyPr>
          <a:lstStyle/>
          <a:p>
            <a:r>
              <a:rPr lang="es-MX" sz="4800" dirty="0"/>
              <a:t>¿Cómo funciona el Seguro Social?</a:t>
            </a:r>
          </a:p>
        </p:txBody>
      </p:sp>
      <p:sp>
        <p:nvSpPr>
          <p:cNvPr id="17" name="TextBox 16">
            <a:extLst>
              <a:ext uri="{FF2B5EF4-FFF2-40B4-BE49-F238E27FC236}">
                <a16:creationId xmlns:a16="http://schemas.microsoft.com/office/drawing/2014/main" id="{27F04A16-365C-81B2-D31F-D8F3F71A174A}"/>
              </a:ext>
            </a:extLst>
          </p:cNvPr>
          <p:cNvSpPr txBox="1"/>
          <p:nvPr/>
        </p:nvSpPr>
        <p:spPr>
          <a:xfrm>
            <a:off x="1036867" y="4264341"/>
            <a:ext cx="2962273" cy="646331"/>
          </a:xfrm>
          <a:prstGeom prst="rect">
            <a:avLst/>
          </a:prstGeom>
          <a:noFill/>
        </p:spPr>
        <p:txBody>
          <a:bodyPr wrap="square" rtlCol="0">
            <a:spAutoFit/>
          </a:bodyPr>
          <a:lstStyle/>
          <a:p>
            <a:pPr algn="ctr"/>
            <a:r>
              <a:rPr lang="es-MX" b="1">
                <a:solidFill>
                  <a:schemeClr val="tx2"/>
                </a:solidFill>
              </a:rPr>
              <a:t>Tú y otros trabajadores pagan impuestos del Seguro Social</a:t>
            </a:r>
          </a:p>
        </p:txBody>
      </p:sp>
      <p:sp>
        <p:nvSpPr>
          <p:cNvPr id="18" name="Arrow: Right 5">
            <a:extLst>
              <a:ext uri="{FF2B5EF4-FFF2-40B4-BE49-F238E27FC236}">
                <a16:creationId xmlns:a16="http://schemas.microsoft.com/office/drawing/2014/main" id="{02B1BB3A-A43D-3E01-CBF2-2142783C22FF}"/>
              </a:ext>
            </a:extLst>
          </p:cNvPr>
          <p:cNvSpPr/>
          <p:nvPr/>
        </p:nvSpPr>
        <p:spPr>
          <a:xfrm>
            <a:off x="3704046" y="3272077"/>
            <a:ext cx="2587896" cy="412992"/>
          </a:xfrm>
          <a:prstGeom prst="rightArrow">
            <a:avLst>
              <a:gd name="adj1" fmla="val 26959"/>
              <a:gd name="adj2" fmla="val 1016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269138EB-70ED-F928-276B-37A18F74BCF4}"/>
              </a:ext>
            </a:extLst>
          </p:cNvPr>
          <p:cNvCxnSpPr>
            <a:cxnSpLocks/>
          </p:cNvCxnSpPr>
          <p:nvPr/>
        </p:nvCxnSpPr>
        <p:spPr>
          <a:xfrm>
            <a:off x="7527235" y="3875507"/>
            <a:ext cx="1331016" cy="66875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FE6236-1831-7ED4-ACE8-03B2FA4E5C6E}"/>
              </a:ext>
            </a:extLst>
          </p:cNvPr>
          <p:cNvSpPr txBox="1"/>
          <p:nvPr/>
        </p:nvSpPr>
        <p:spPr>
          <a:xfrm>
            <a:off x="8858251" y="4497749"/>
            <a:ext cx="2916654" cy="2031325"/>
          </a:xfrm>
          <a:prstGeom prst="rect">
            <a:avLst/>
          </a:prstGeom>
          <a:noFill/>
        </p:spPr>
        <p:txBody>
          <a:bodyPr wrap="square" rtlCol="0">
            <a:spAutoFit/>
          </a:bodyPr>
          <a:lstStyle/>
          <a:p>
            <a:r>
              <a:rPr lang="es-MX" b="1" dirty="0"/>
              <a:t>85¢</a:t>
            </a:r>
          </a:p>
          <a:p>
            <a:r>
              <a:rPr lang="es-MX" dirty="0"/>
              <a:t>Fondo de inversión que paga mensualmente beneficios a </a:t>
            </a:r>
            <a:r>
              <a:rPr lang="es-MX" b="1" dirty="0"/>
              <a:t>personas retiradas actualmente,</a:t>
            </a:r>
            <a:r>
              <a:rPr lang="es-MX" dirty="0"/>
              <a:t> sus familias y sobrevivientes</a:t>
            </a:r>
          </a:p>
        </p:txBody>
      </p:sp>
      <p:sp>
        <p:nvSpPr>
          <p:cNvPr id="22" name="TextBox 21">
            <a:extLst>
              <a:ext uri="{FF2B5EF4-FFF2-40B4-BE49-F238E27FC236}">
                <a16:creationId xmlns:a16="http://schemas.microsoft.com/office/drawing/2014/main" id="{673AD88D-DBD1-2D3C-674C-776CBE5E43EA}"/>
              </a:ext>
            </a:extLst>
          </p:cNvPr>
          <p:cNvSpPr txBox="1"/>
          <p:nvPr/>
        </p:nvSpPr>
        <p:spPr>
          <a:xfrm>
            <a:off x="6208033" y="4501494"/>
            <a:ext cx="2206171" cy="646331"/>
          </a:xfrm>
          <a:prstGeom prst="rect">
            <a:avLst/>
          </a:prstGeom>
          <a:noFill/>
        </p:spPr>
        <p:txBody>
          <a:bodyPr wrap="square" rtlCol="0">
            <a:spAutoFit/>
          </a:bodyPr>
          <a:lstStyle/>
          <a:p>
            <a:pPr algn="ctr"/>
            <a:r>
              <a:rPr lang="es-MX" b="1">
                <a:solidFill>
                  <a:schemeClr val="tx2"/>
                </a:solidFill>
              </a:rPr>
              <a:t>Cada $1 de impuestos del Seguro Social</a:t>
            </a:r>
          </a:p>
        </p:txBody>
      </p:sp>
      <p:sp>
        <p:nvSpPr>
          <p:cNvPr id="23" name="TextBox 22">
            <a:extLst>
              <a:ext uri="{FF2B5EF4-FFF2-40B4-BE49-F238E27FC236}">
                <a16:creationId xmlns:a16="http://schemas.microsoft.com/office/drawing/2014/main" id="{8D7E38DB-2B91-30C8-CA3F-BEED331F8770}"/>
              </a:ext>
            </a:extLst>
          </p:cNvPr>
          <p:cNvSpPr txBox="1"/>
          <p:nvPr/>
        </p:nvSpPr>
        <p:spPr>
          <a:xfrm>
            <a:off x="8858251" y="2698593"/>
            <a:ext cx="2579006" cy="1477328"/>
          </a:xfrm>
          <a:prstGeom prst="rect">
            <a:avLst/>
          </a:prstGeom>
          <a:noFill/>
        </p:spPr>
        <p:txBody>
          <a:bodyPr wrap="square" rtlCol="0">
            <a:spAutoFit/>
          </a:bodyPr>
          <a:lstStyle/>
          <a:p>
            <a:r>
              <a:rPr lang="es-MX" b="1" dirty="0"/>
              <a:t>15¢</a:t>
            </a:r>
          </a:p>
          <a:p>
            <a:r>
              <a:rPr lang="es-MX" dirty="0"/>
              <a:t>Fondo de inversión que paga beneficios para personas con discapacidades y sus familias</a:t>
            </a:r>
          </a:p>
        </p:txBody>
      </p:sp>
      <p:cxnSp>
        <p:nvCxnSpPr>
          <p:cNvPr id="24" name="Straight Arrow Connector 23">
            <a:extLst>
              <a:ext uri="{FF2B5EF4-FFF2-40B4-BE49-F238E27FC236}">
                <a16:creationId xmlns:a16="http://schemas.microsoft.com/office/drawing/2014/main" id="{2171411F-15E2-25BB-3B7B-C45B45F9C5E9}"/>
              </a:ext>
            </a:extLst>
          </p:cNvPr>
          <p:cNvCxnSpPr>
            <a:cxnSpLocks/>
          </p:cNvCxnSpPr>
          <p:nvPr/>
        </p:nvCxnSpPr>
        <p:spPr>
          <a:xfrm>
            <a:off x="7699513" y="2865677"/>
            <a:ext cx="107482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2FD611DF-F767-FAA7-9971-CF00C62588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733087">
            <a:off x="1545932" y="2563592"/>
            <a:ext cx="1829962" cy="1829962"/>
          </a:xfrm>
          <a:prstGeom prst="rect">
            <a:avLst/>
          </a:prstGeom>
        </p:spPr>
      </p:pic>
    </p:spTree>
    <p:extLst>
      <p:ext uri="{BB962C8B-B14F-4D97-AF65-F5344CB8AC3E}">
        <p14:creationId xmlns:p14="http://schemas.microsoft.com/office/powerpoint/2010/main" val="3688379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entagon 29">
            <a:extLst>
              <a:ext uri="{FF2B5EF4-FFF2-40B4-BE49-F238E27FC236}">
                <a16:creationId xmlns:a16="http://schemas.microsoft.com/office/drawing/2014/main" id="{15C8B77E-0528-E47B-BF9E-87D4DED9FF36}"/>
              </a:ext>
            </a:extLst>
          </p:cNvPr>
          <p:cNvSpPr/>
          <p:nvPr/>
        </p:nvSpPr>
        <p:spPr>
          <a:xfrm rot="10800000">
            <a:off x="7257119" y="4476247"/>
            <a:ext cx="3659691" cy="1431824"/>
          </a:xfrm>
          <a:prstGeom prst="homePlat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entagon 28">
            <a:extLst>
              <a:ext uri="{FF2B5EF4-FFF2-40B4-BE49-F238E27FC236}">
                <a16:creationId xmlns:a16="http://schemas.microsoft.com/office/drawing/2014/main" id="{A2025AAD-EE3C-CAA6-88BE-53CF7C81D1E8}"/>
              </a:ext>
            </a:extLst>
          </p:cNvPr>
          <p:cNvSpPr/>
          <p:nvPr/>
        </p:nvSpPr>
        <p:spPr>
          <a:xfrm>
            <a:off x="5157094" y="4468483"/>
            <a:ext cx="3522762" cy="1431824"/>
          </a:xfrm>
          <a:prstGeom prst="homePlat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entagon 27">
            <a:extLst>
              <a:ext uri="{FF2B5EF4-FFF2-40B4-BE49-F238E27FC236}">
                <a16:creationId xmlns:a16="http://schemas.microsoft.com/office/drawing/2014/main" id="{24CC909B-F0FC-7220-F7DC-612F89CC1968}"/>
              </a:ext>
            </a:extLst>
          </p:cNvPr>
          <p:cNvSpPr/>
          <p:nvPr/>
        </p:nvSpPr>
        <p:spPr>
          <a:xfrm>
            <a:off x="2465261" y="4468483"/>
            <a:ext cx="3522762" cy="1431824"/>
          </a:xfrm>
          <a:prstGeom prst="homePlat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F71741-1463-C77C-8774-88A1FD73852B}"/>
              </a:ext>
            </a:extLst>
          </p:cNvPr>
          <p:cNvSpPr>
            <a:spLocks noGrp="1"/>
          </p:cNvSpPr>
          <p:nvPr>
            <p:ph type="title"/>
          </p:nvPr>
        </p:nvSpPr>
        <p:spPr>
          <a:xfrm>
            <a:off x="670147" y="1330959"/>
            <a:ext cx="10742064" cy="864207"/>
          </a:xfrm>
        </p:spPr>
        <p:txBody>
          <a:bodyPr>
            <a:normAutofit fontScale="90000"/>
          </a:bodyPr>
          <a:lstStyle/>
          <a:p>
            <a:r>
              <a:rPr lang="es-MX" sz="4800" dirty="0"/>
              <a:t>¿Quién califica para el Seguro Social?</a:t>
            </a:r>
          </a:p>
        </p:txBody>
      </p:sp>
      <p:sp>
        <p:nvSpPr>
          <p:cNvPr id="8" name="TextBox 7">
            <a:extLst>
              <a:ext uri="{FF2B5EF4-FFF2-40B4-BE49-F238E27FC236}">
                <a16:creationId xmlns:a16="http://schemas.microsoft.com/office/drawing/2014/main" id="{7BD0489C-74B2-251D-5008-96A76F76E871}"/>
              </a:ext>
            </a:extLst>
          </p:cNvPr>
          <p:cNvSpPr txBox="1"/>
          <p:nvPr/>
        </p:nvSpPr>
        <p:spPr>
          <a:xfrm>
            <a:off x="4255915" y="2368567"/>
            <a:ext cx="5978948" cy="830997"/>
          </a:xfrm>
          <a:prstGeom prst="rect">
            <a:avLst/>
          </a:prstGeom>
          <a:noFill/>
        </p:spPr>
        <p:txBody>
          <a:bodyPr wrap="square" rtlCol="0">
            <a:spAutoFit/>
          </a:bodyPr>
          <a:lstStyle/>
          <a:p>
            <a:r>
              <a:rPr lang="es-MX" sz="2400" b="1" dirty="0">
                <a:sym typeface="Calibri"/>
              </a:rPr>
              <a:t>Créditos en el retiro necesarios para calificar para beneficios del retiro</a:t>
            </a:r>
          </a:p>
        </p:txBody>
      </p:sp>
      <p:grpSp>
        <p:nvGrpSpPr>
          <p:cNvPr id="9" name="Group 8">
            <a:extLst>
              <a:ext uri="{FF2B5EF4-FFF2-40B4-BE49-F238E27FC236}">
                <a16:creationId xmlns:a16="http://schemas.microsoft.com/office/drawing/2014/main" id="{C91CFAD5-457C-32F8-7EE8-1215CB4DD39B}"/>
              </a:ext>
            </a:extLst>
          </p:cNvPr>
          <p:cNvGrpSpPr/>
          <p:nvPr/>
        </p:nvGrpSpPr>
        <p:grpSpPr>
          <a:xfrm>
            <a:off x="822960" y="4517952"/>
            <a:ext cx="1584960" cy="1325563"/>
            <a:chOff x="3703320" y="3307080"/>
            <a:chExt cx="1584960" cy="1325563"/>
          </a:xfrm>
        </p:grpSpPr>
        <p:sp>
          <p:nvSpPr>
            <p:cNvPr id="10" name="Rectangle 9">
              <a:extLst>
                <a:ext uri="{FF2B5EF4-FFF2-40B4-BE49-F238E27FC236}">
                  <a16:creationId xmlns:a16="http://schemas.microsoft.com/office/drawing/2014/main" id="{EB9A4294-3441-FD5A-9C5A-6B78CF137F66}"/>
                </a:ext>
              </a:extLst>
            </p:cNvPr>
            <p:cNvSpPr/>
            <p:nvPr/>
          </p:nvSpPr>
          <p:spPr>
            <a:xfrm>
              <a:off x="3703320" y="3307080"/>
              <a:ext cx="1584960" cy="13255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529A6E22-96AC-B68D-4C17-29B74DDFEAB4}"/>
                </a:ext>
              </a:extLst>
            </p:cNvPr>
            <p:cNvCxnSpPr>
              <a:stCxn id="10" idx="1"/>
              <a:endCxn id="10" idx="3"/>
            </p:cNvCxnSpPr>
            <p:nvPr/>
          </p:nvCxnSpPr>
          <p:spPr>
            <a:xfrm>
              <a:off x="3703320" y="3969862"/>
              <a:ext cx="1584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5EA1096-AE04-03CE-CCEB-A863F706F644}"/>
                </a:ext>
              </a:extLst>
            </p:cNvPr>
            <p:cNvCxnSpPr>
              <a:stCxn id="10" idx="0"/>
              <a:endCxn id="10" idx="2"/>
            </p:cNvCxnSpPr>
            <p:nvPr/>
          </p:nvCxnSpPr>
          <p:spPr>
            <a:xfrm>
              <a:off x="4495800" y="3307080"/>
              <a:ext cx="0" cy="1325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FE2E0712-9EC8-E97D-47E2-C80F01996ED7}"/>
              </a:ext>
            </a:extLst>
          </p:cNvPr>
          <p:cNvSpPr txBox="1"/>
          <p:nvPr/>
        </p:nvSpPr>
        <p:spPr>
          <a:xfrm>
            <a:off x="1790704" y="4606722"/>
            <a:ext cx="502918" cy="523220"/>
          </a:xfrm>
          <a:prstGeom prst="rect">
            <a:avLst/>
          </a:prstGeom>
          <a:noFill/>
        </p:spPr>
        <p:txBody>
          <a:bodyPr wrap="square" rtlCol="0">
            <a:spAutoFit/>
          </a:bodyPr>
          <a:lstStyle/>
          <a:p>
            <a:r>
              <a:rPr lang="es-MX" sz="2800" b="1">
                <a:solidFill>
                  <a:schemeClr val="tx2"/>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0F802682-A060-E1DF-FA2C-3CD7F974E51F}"/>
              </a:ext>
            </a:extLst>
          </p:cNvPr>
          <p:cNvSpPr txBox="1"/>
          <p:nvPr/>
        </p:nvSpPr>
        <p:spPr>
          <a:xfrm>
            <a:off x="2668849" y="4561217"/>
            <a:ext cx="2867782" cy="1261884"/>
          </a:xfrm>
          <a:prstGeom prst="rect">
            <a:avLst/>
          </a:prstGeom>
          <a:noFill/>
        </p:spPr>
        <p:txBody>
          <a:bodyPr wrap="square" rtlCol="0">
            <a:spAutoFit/>
          </a:bodyPr>
          <a:lstStyle/>
          <a:p>
            <a:r>
              <a:rPr lang="es-MX" sz="2400" b="1">
                <a:solidFill>
                  <a:schemeClr val="tx2"/>
                </a:solidFill>
                <a:latin typeface="Arial" panose="020B0604020202020204" pitchFamily="34" charset="0"/>
                <a:cs typeface="Arial" panose="020B0604020202020204" pitchFamily="34" charset="0"/>
              </a:rPr>
              <a:t>1 crédito por cada $1,640* que ganes</a:t>
            </a:r>
            <a:r>
              <a:rPr lang="es-MX" b="1">
                <a:latin typeface="Arial" panose="020B0604020202020204" pitchFamily="34" charset="0"/>
                <a:cs typeface="Arial" panose="020B0604020202020204" pitchFamily="34" charset="0"/>
              </a:rPr>
              <a:t> </a:t>
            </a:r>
            <a:r>
              <a:rPr lang="es-MX" sz="1400" b="1">
                <a:latin typeface="Arial" panose="020B0604020202020204" pitchFamily="34" charset="0"/>
                <a:cs typeface="Arial" panose="020B0604020202020204" pitchFamily="34" charset="0"/>
              </a:rPr>
              <a:t>que está sujeto a impuestos del Seguro Social (FICA)</a:t>
            </a:r>
          </a:p>
        </p:txBody>
      </p:sp>
      <p:sp>
        <p:nvSpPr>
          <p:cNvPr id="16" name="TextBox 15">
            <a:extLst>
              <a:ext uri="{FF2B5EF4-FFF2-40B4-BE49-F238E27FC236}">
                <a16:creationId xmlns:a16="http://schemas.microsoft.com/office/drawing/2014/main" id="{3C4477CC-25C6-B4A5-E1F9-71670184468D}"/>
              </a:ext>
            </a:extLst>
          </p:cNvPr>
          <p:cNvSpPr txBox="1"/>
          <p:nvPr/>
        </p:nvSpPr>
        <p:spPr>
          <a:xfrm>
            <a:off x="1053637" y="4587733"/>
            <a:ext cx="502918" cy="523220"/>
          </a:xfrm>
          <a:prstGeom prst="rect">
            <a:avLst/>
          </a:prstGeom>
          <a:noFill/>
        </p:spPr>
        <p:txBody>
          <a:bodyPr wrap="square" rtlCol="0">
            <a:spAutoFit/>
          </a:bodyPr>
          <a:lstStyle/>
          <a:p>
            <a:r>
              <a:rPr lang="es-MX" sz="2800" b="1">
                <a:solidFill>
                  <a:schemeClr val="bg1">
                    <a:lumMod val="75000"/>
                  </a:schemeClr>
                </a:solidFill>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5DED44CE-7406-216F-B95C-896BAE9BCE6F}"/>
              </a:ext>
            </a:extLst>
          </p:cNvPr>
          <p:cNvSpPr txBox="1"/>
          <p:nvPr/>
        </p:nvSpPr>
        <p:spPr>
          <a:xfrm>
            <a:off x="1053637" y="5219458"/>
            <a:ext cx="502918" cy="523220"/>
          </a:xfrm>
          <a:prstGeom prst="rect">
            <a:avLst/>
          </a:prstGeom>
          <a:noFill/>
        </p:spPr>
        <p:txBody>
          <a:bodyPr wrap="square" rtlCol="0">
            <a:spAutoFit/>
          </a:bodyPr>
          <a:lstStyle/>
          <a:p>
            <a:r>
              <a:rPr lang="es-MX" sz="2800" b="1">
                <a:solidFill>
                  <a:schemeClr val="bg1">
                    <a:lumMod val="75000"/>
                  </a:schemeClr>
                </a:solidFill>
                <a:latin typeface="Arial" panose="020B0604020202020204" pitchFamily="34" charset="0"/>
                <a:cs typeface="Arial" panose="020B0604020202020204" pitchFamily="34" charset="0"/>
              </a:rPr>
              <a:t>1</a:t>
            </a:r>
          </a:p>
        </p:txBody>
      </p:sp>
      <p:sp>
        <p:nvSpPr>
          <p:cNvPr id="18" name="TextBox 17">
            <a:extLst>
              <a:ext uri="{FF2B5EF4-FFF2-40B4-BE49-F238E27FC236}">
                <a16:creationId xmlns:a16="http://schemas.microsoft.com/office/drawing/2014/main" id="{F6DD49AB-CB55-5718-07A6-576AF97601CC}"/>
              </a:ext>
            </a:extLst>
          </p:cNvPr>
          <p:cNvSpPr txBox="1"/>
          <p:nvPr/>
        </p:nvSpPr>
        <p:spPr>
          <a:xfrm>
            <a:off x="1811977" y="5219458"/>
            <a:ext cx="502918" cy="523220"/>
          </a:xfrm>
          <a:prstGeom prst="rect">
            <a:avLst/>
          </a:prstGeom>
          <a:noFill/>
        </p:spPr>
        <p:txBody>
          <a:bodyPr wrap="square" rtlCol="0">
            <a:spAutoFit/>
          </a:bodyPr>
          <a:lstStyle/>
          <a:p>
            <a:r>
              <a:rPr lang="es-MX" sz="2800" b="1">
                <a:solidFill>
                  <a:schemeClr val="bg1">
                    <a:lumMod val="75000"/>
                  </a:schemeClr>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CD1AA622-C092-E252-73D7-9A25E2509148}"/>
              </a:ext>
            </a:extLst>
          </p:cNvPr>
          <p:cNvSpPr txBox="1"/>
          <p:nvPr/>
        </p:nvSpPr>
        <p:spPr>
          <a:xfrm>
            <a:off x="6191611" y="4638161"/>
            <a:ext cx="1976047" cy="1107996"/>
          </a:xfrm>
          <a:prstGeom prst="rect">
            <a:avLst/>
          </a:prstGeom>
          <a:noFill/>
        </p:spPr>
        <p:txBody>
          <a:bodyPr wrap="square" rtlCol="0">
            <a:spAutoFit/>
          </a:bodyPr>
          <a:lstStyle/>
          <a:p>
            <a:r>
              <a:rPr lang="es-MX" sz="1400" b="1" dirty="0">
                <a:latin typeface="Arial" panose="020B0604020202020204" pitchFamily="34" charset="0"/>
                <a:cs typeface="Arial" panose="020B0604020202020204" pitchFamily="34" charset="0"/>
              </a:rPr>
              <a:t>Obtén hasta</a:t>
            </a:r>
            <a:br>
              <a:rPr lang="es-MX" sz="1400" b="1" dirty="0">
                <a:latin typeface="Arial" panose="020B0604020202020204" pitchFamily="34" charset="0"/>
                <a:cs typeface="Arial" panose="020B0604020202020204" pitchFamily="34" charset="0"/>
              </a:rPr>
            </a:br>
            <a:r>
              <a:rPr lang="es-MX" sz="2400" b="1" dirty="0">
                <a:solidFill>
                  <a:schemeClr val="tx2"/>
                </a:solidFill>
                <a:latin typeface="Arial" panose="020B0604020202020204" pitchFamily="34" charset="0"/>
                <a:cs typeface="Arial" panose="020B0604020202020204" pitchFamily="34" charset="0"/>
              </a:rPr>
              <a:t>4 créditos </a:t>
            </a:r>
            <a:br>
              <a:rPr lang="es-MX" sz="2400" b="1" dirty="0">
                <a:solidFill>
                  <a:schemeClr val="tx2"/>
                </a:solidFill>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en cualquier año ($6,560/año*)</a:t>
            </a:r>
          </a:p>
        </p:txBody>
      </p:sp>
      <p:sp>
        <p:nvSpPr>
          <p:cNvPr id="21" name="TextBox 20">
            <a:extLst>
              <a:ext uri="{FF2B5EF4-FFF2-40B4-BE49-F238E27FC236}">
                <a16:creationId xmlns:a16="http://schemas.microsoft.com/office/drawing/2014/main" id="{9EFE25E1-FA5C-F56E-A5FD-E3502CBD9400}"/>
              </a:ext>
            </a:extLst>
          </p:cNvPr>
          <p:cNvSpPr txBox="1"/>
          <p:nvPr/>
        </p:nvSpPr>
        <p:spPr>
          <a:xfrm>
            <a:off x="677818" y="3859470"/>
            <a:ext cx="5147744" cy="461665"/>
          </a:xfrm>
          <a:prstGeom prst="rect">
            <a:avLst/>
          </a:prstGeom>
          <a:noFill/>
        </p:spPr>
        <p:txBody>
          <a:bodyPr wrap="square" rtlCol="0">
            <a:spAutoFit/>
          </a:bodyPr>
          <a:lstStyle/>
          <a:p>
            <a:r>
              <a:rPr lang="es-MX" sz="2400" b="1"/>
              <a:t>Cómo obtener créditos:</a:t>
            </a:r>
          </a:p>
        </p:txBody>
      </p:sp>
      <p:sp>
        <p:nvSpPr>
          <p:cNvPr id="23" name="TextBox 22">
            <a:extLst>
              <a:ext uri="{FF2B5EF4-FFF2-40B4-BE49-F238E27FC236}">
                <a16:creationId xmlns:a16="http://schemas.microsoft.com/office/drawing/2014/main" id="{DFE7B8FE-8EB0-D1BE-3EFD-86C16BC17A37}"/>
              </a:ext>
            </a:extLst>
          </p:cNvPr>
          <p:cNvSpPr txBox="1"/>
          <p:nvPr/>
        </p:nvSpPr>
        <p:spPr>
          <a:xfrm>
            <a:off x="8773393" y="4729841"/>
            <a:ext cx="2220592" cy="892552"/>
          </a:xfrm>
          <a:prstGeom prst="rect">
            <a:avLst/>
          </a:prstGeom>
          <a:noFill/>
        </p:spPr>
        <p:txBody>
          <a:bodyPr wrap="square" rtlCol="0">
            <a:spAutoFit/>
          </a:bodyPr>
          <a:lstStyle/>
          <a:p>
            <a:r>
              <a:rPr lang="es-MX" sz="1400" b="1" dirty="0">
                <a:latin typeface="Arial" panose="020B0604020202020204" pitchFamily="34" charset="0"/>
                <a:cs typeface="Arial" panose="020B0604020202020204" pitchFamily="34" charset="0"/>
              </a:rPr>
              <a:t>Debes tener al menos </a:t>
            </a:r>
            <a:br>
              <a:rPr lang="es-MX" b="1" dirty="0">
                <a:latin typeface="Arial" panose="020B0604020202020204" pitchFamily="34" charset="0"/>
                <a:cs typeface="Arial" panose="020B0604020202020204" pitchFamily="34" charset="0"/>
              </a:rPr>
            </a:br>
            <a:r>
              <a:rPr lang="es-MX" sz="2400" b="1" dirty="0">
                <a:solidFill>
                  <a:schemeClr val="tx2"/>
                </a:solidFill>
                <a:latin typeface="Arial" panose="020B0604020202020204" pitchFamily="34" charset="0"/>
                <a:cs typeface="Arial" panose="020B0604020202020204" pitchFamily="34" charset="0"/>
              </a:rPr>
              <a:t>10 años </a:t>
            </a:r>
            <a:br>
              <a:rPr lang="es-MX" sz="2400" b="1" dirty="0">
                <a:solidFill>
                  <a:schemeClr val="tx2"/>
                </a:solidFill>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de empleo</a:t>
            </a:r>
          </a:p>
        </p:txBody>
      </p:sp>
      <p:sp>
        <p:nvSpPr>
          <p:cNvPr id="25" name="TextBox 24">
            <a:extLst>
              <a:ext uri="{FF2B5EF4-FFF2-40B4-BE49-F238E27FC236}">
                <a16:creationId xmlns:a16="http://schemas.microsoft.com/office/drawing/2014/main" id="{4CC25E30-1D60-6FFE-B726-EB1C794BCD04}"/>
              </a:ext>
            </a:extLst>
          </p:cNvPr>
          <p:cNvSpPr txBox="1"/>
          <p:nvPr/>
        </p:nvSpPr>
        <p:spPr>
          <a:xfrm>
            <a:off x="3251690" y="2259431"/>
            <a:ext cx="1584960" cy="1015663"/>
          </a:xfrm>
          <a:prstGeom prst="rect">
            <a:avLst/>
          </a:prstGeom>
          <a:noFill/>
        </p:spPr>
        <p:txBody>
          <a:bodyPr wrap="square" rtlCol="0">
            <a:spAutoFit/>
          </a:bodyPr>
          <a:lstStyle/>
          <a:p>
            <a:r>
              <a:rPr lang="es-MX" sz="6000" b="1">
                <a:solidFill>
                  <a:srgbClr val="0047BA"/>
                </a:solidFill>
                <a:sym typeface="Calibri"/>
              </a:rPr>
              <a:t>40</a:t>
            </a:r>
          </a:p>
        </p:txBody>
      </p:sp>
      <p:cxnSp>
        <p:nvCxnSpPr>
          <p:cNvPr id="31" name="Straight Connector 30">
            <a:extLst>
              <a:ext uri="{FF2B5EF4-FFF2-40B4-BE49-F238E27FC236}">
                <a16:creationId xmlns:a16="http://schemas.microsoft.com/office/drawing/2014/main" id="{BD8B5345-720C-644D-B5F8-ABBF80980B29}"/>
              </a:ext>
            </a:extLst>
          </p:cNvPr>
          <p:cNvCxnSpPr>
            <a:cxnSpLocks/>
          </p:cNvCxnSpPr>
          <p:nvPr/>
        </p:nvCxnSpPr>
        <p:spPr>
          <a:xfrm>
            <a:off x="734314" y="3577295"/>
            <a:ext cx="10182496" cy="0"/>
          </a:xfrm>
          <a:prstGeom prst="line">
            <a:avLst/>
          </a:prstGeom>
          <a:ln w="12700">
            <a:solidFill>
              <a:srgbClr val="131A4D"/>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E03E75-6315-C5BA-B19C-EA66E1FF35D0}"/>
              </a:ext>
            </a:extLst>
          </p:cNvPr>
          <p:cNvSpPr txBox="1"/>
          <p:nvPr/>
        </p:nvSpPr>
        <p:spPr>
          <a:xfrm>
            <a:off x="1570974" y="6196238"/>
            <a:ext cx="9905405" cy="246221"/>
          </a:xfrm>
          <a:prstGeom prst="rect">
            <a:avLst/>
          </a:prstGeom>
          <a:noFill/>
        </p:spPr>
        <p:txBody>
          <a:bodyPr wrap="square" rtlCol="0">
            <a:spAutoFit/>
          </a:bodyPr>
          <a:lstStyle/>
          <a:p>
            <a:r>
              <a:rPr lang="es-MX" sz="1000">
                <a:latin typeface="Arial" panose="020B0604020202020204" pitchFamily="34" charset="0"/>
                <a:cs typeface="Arial" panose="020B0604020202020204" pitchFamily="34" charset="0"/>
              </a:rPr>
              <a:t>*Cantidad de dólares sujeta a cambio</a:t>
            </a:r>
          </a:p>
        </p:txBody>
      </p:sp>
    </p:spTree>
    <p:extLst>
      <p:ext uri="{BB962C8B-B14F-4D97-AF65-F5344CB8AC3E}">
        <p14:creationId xmlns:p14="http://schemas.microsoft.com/office/powerpoint/2010/main" val="479102482"/>
      </p:ext>
    </p:extLst>
  </p:cSld>
  <p:clrMapOvr>
    <a:masterClrMapping/>
  </p:clrMapOvr>
</p:sld>
</file>

<file path=ppt/theme/theme1.xml><?xml version="1.0" encoding="utf-8"?>
<a:theme xmlns:a="http://schemas.openxmlformats.org/drawingml/2006/main" name="2_Office Theme">
  <a:themeElements>
    <a:clrScheme name="NTWD">
      <a:dk1>
        <a:srgbClr val="131A4D"/>
      </a:dk1>
      <a:lt1>
        <a:srgbClr val="FFFFFF"/>
      </a:lt1>
      <a:dk2>
        <a:srgbClr val="0047BA"/>
      </a:dk2>
      <a:lt2>
        <a:srgbClr val="EBECEE"/>
      </a:lt2>
      <a:accent1>
        <a:srgbClr val="0047BB"/>
      </a:accent1>
      <a:accent2>
        <a:srgbClr val="6ECEB1"/>
      </a:accent2>
      <a:accent3>
        <a:srgbClr val="72AFBC"/>
      </a:accent3>
      <a:accent4>
        <a:srgbClr val="D7A9E2"/>
      </a:accent4>
      <a:accent5>
        <a:srgbClr val="FF9800"/>
      </a:accent5>
      <a:accent6>
        <a:srgbClr val="CB323B"/>
      </a:accent6>
      <a:hlink>
        <a:srgbClr val="12194D"/>
      </a:hlink>
      <a:folHlink>
        <a:srgbClr val="1219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9BA092414A89458CC3A7545FC03DB2" ma:contentTypeVersion="14" ma:contentTypeDescription="Create a new document." ma:contentTypeScope="" ma:versionID="98d3fd7bc9f798c820fb837dcb0d8bbc">
  <xsd:schema xmlns:xsd="http://www.w3.org/2001/XMLSchema" xmlns:xs="http://www.w3.org/2001/XMLSchema" xmlns:p="http://schemas.microsoft.com/office/2006/metadata/properties" xmlns:ns2="8e93f4bb-cec1-4d97-b794-672f6d017cd9" xmlns:ns3="1e799f96-6f5a-4369-b061-30fe90bb4870" targetNamespace="http://schemas.microsoft.com/office/2006/metadata/properties" ma:root="true" ma:fieldsID="48726f7655b4389a98adc0ca90e1baf7" ns2:_="" ns3:_="">
    <xsd:import namespace="8e93f4bb-cec1-4d97-b794-672f6d017cd9"/>
    <xsd:import namespace="1e799f96-6f5a-4369-b061-30fe90bb48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93f4bb-cec1-4d97-b794-672f6d017c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bc4df99-ba4e-4fae-aebc-07cb0952dc1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Date" ma:index="21"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e799f96-6f5a-4369-b061-30fe90bb487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c49b287-08ba-4935-85f3-0eda1a7d2886}" ma:internalName="TaxCatchAll" ma:showField="CatchAllData" ma:web="1e799f96-6f5a-4369-b061-30fe90bb48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93f4bb-cec1-4d97-b794-672f6d017cd9">
      <Terms xmlns="http://schemas.microsoft.com/office/infopath/2007/PartnerControls"/>
    </lcf76f155ced4ddcb4097134ff3c332f>
    <TaxCatchAll xmlns="1e799f96-6f5a-4369-b061-30fe90bb4870" xsi:nil="true"/>
    <Date xmlns="8e93f4bb-cec1-4d97-b794-672f6d017cd9" xsi:nil="true"/>
  </documentManagement>
</p:properties>
</file>

<file path=customXml/itemProps1.xml><?xml version="1.0" encoding="utf-8"?>
<ds:datastoreItem xmlns:ds="http://schemas.openxmlformats.org/officeDocument/2006/customXml" ds:itemID="{052CF791-72EB-4590-992F-DF2B5DDEEBCC}">
  <ds:schemaRefs>
    <ds:schemaRef ds:uri="http://schemas.microsoft.com/sharepoint/v3/contenttype/forms"/>
  </ds:schemaRefs>
</ds:datastoreItem>
</file>

<file path=customXml/itemProps2.xml><?xml version="1.0" encoding="utf-8"?>
<ds:datastoreItem xmlns:ds="http://schemas.openxmlformats.org/officeDocument/2006/customXml" ds:itemID="{1D5CBB93-E3F3-43BF-94F4-58CD196CE9B8}">
  <ds:schemaRefs>
    <ds:schemaRef ds:uri="1e799f96-6f5a-4369-b061-30fe90bb4870"/>
    <ds:schemaRef ds:uri="8e93f4bb-cec1-4d97-b794-672f6d017c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7CDDC0-8B11-4558-8EC6-B79DCB7314B8}">
  <ds:schemaRefs>
    <ds:schemaRef ds:uri="1e799f96-6f5a-4369-b061-30fe90bb4870"/>
    <ds:schemaRef ds:uri="8e93f4bb-cec1-4d97-b794-672f6d017c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965</TotalTime>
  <Words>5578</Words>
  <Application>Microsoft Office PowerPoint</Application>
  <PresentationFormat>Widescreen</PresentationFormat>
  <Paragraphs>401</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vt:lpstr>
      <vt:lpstr>Calibri</vt:lpstr>
      <vt:lpstr>Courier New</vt:lpstr>
      <vt:lpstr>Georgia</vt:lpstr>
      <vt:lpstr>Proxima Nova</vt:lpstr>
      <vt:lpstr>Roboto</vt:lpstr>
      <vt:lpstr>Segoe UI</vt:lpstr>
      <vt:lpstr>ui-sans-serif</vt:lpstr>
      <vt:lpstr>2_Office Theme</vt:lpstr>
      <vt:lpstr>Instrucciones para presentadores</vt:lpstr>
      <vt:lpstr>Principios básicos del Seguro Social</vt:lpstr>
      <vt:lpstr>Cosas importantes que debes saber</vt:lpstr>
      <vt:lpstr>PowerPoint Presentation</vt:lpstr>
      <vt:lpstr>Tu profesional financiero</vt:lpstr>
      <vt:lpstr>PowerPoint Presentation</vt:lpstr>
      <vt:lpstr>PowerPoint Presentation</vt:lpstr>
      <vt:lpstr>¿Cómo funciona el Seguro Social?</vt:lpstr>
      <vt:lpstr>¿Quién califica para el Seguro Social?</vt:lpstr>
      <vt:lpstr>¿Cuándo puedo recibir los beneficios del Seguro Social para el retiro? </vt:lpstr>
      <vt:lpstr>¿De cuánto serán mis beneficios de retiro del Seguro Social?</vt:lpstr>
      <vt:lpstr>¿Cómo se calcula la cantidad de seguro primaria (PIA)?</vt:lpstr>
      <vt:lpstr>La solicitud anticipada y tardía  afectará el beneficio mensual</vt:lpstr>
      <vt:lpstr>PowerPoint Presentation</vt:lpstr>
      <vt:lpstr>5D Myth and Reality</vt:lpstr>
      <vt:lpstr>5B Myth and Reality</vt:lpstr>
      <vt:lpstr>¿El Seguro Social                                                               estará ahí para ti?</vt:lpstr>
      <vt:lpstr>Actúa</vt:lpstr>
      <vt:lpstr>Actúa</vt:lpstr>
      <vt:lpstr>Actúa</vt:lpstr>
      <vt:lpstr>Preguntas y respuestas</vt:lpstr>
      <vt:lpstr>Estamos aquí para ayudar  &lt;Nombre del presentador&gt; &lt;Cargo del presentador&gt; &lt;Dirección de correo electrónico del presentador&gt; &lt;Teléfono del presentador&gt;</vt:lpstr>
      <vt:lpstr>Estamos aquí para ayudar</vt:lpstr>
      <vt:lpstr>Estamos aquí para ayudar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Tracy</dc:creator>
  <cp:lastModifiedBy>Miller, Tracy</cp:lastModifiedBy>
  <cp:revision>20</cp:revision>
  <dcterms:created xsi:type="dcterms:W3CDTF">2022-11-01T14:02:10Z</dcterms:created>
  <dcterms:modified xsi:type="dcterms:W3CDTF">2023-03-23T15:14:53Z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0x010100639BA092414A89458CC3A7545FC03DB2</vt:lpwstr>
  </property>
  <property fmtid="{D5CDD505-2E9C-101B-9397-08002B2CF9AE}" pid="3" name="MediaServiceImageTags">
    <vt:lpwstr/>
  </property>
  <property fmtid="{D5CDD505-2E9C-101B-9397-08002B2CF9AE}" pid="4" name="MSIP_Label_92ea8e88-16c4-4b55-a945-7bd6248db4bf_Enabled">
    <vt:lpwstr>true</vt:lpwstr>
  </property>
  <property fmtid="{D5CDD505-2E9C-101B-9397-08002B2CF9AE}" pid="5" name="MSIP_Label_92ea8e88-16c4-4b55-a945-7bd6248db4bf_SetDate">
    <vt:lpwstr>2022-12-16T17:46:38Z</vt:lpwstr>
  </property>
  <property fmtid="{D5CDD505-2E9C-101B-9397-08002B2CF9AE}" pid="6" name="MSIP_Label_92ea8e88-16c4-4b55-a945-7bd6248db4bf_Method">
    <vt:lpwstr>Privileged</vt:lpwstr>
  </property>
  <property fmtid="{D5CDD505-2E9C-101B-9397-08002B2CF9AE}" pid="7" name="MSIP_Label_92ea8e88-16c4-4b55-a945-7bd6248db4bf_Name">
    <vt:lpwstr>Internal</vt:lpwstr>
  </property>
  <property fmtid="{D5CDD505-2E9C-101B-9397-08002B2CF9AE}" pid="8" name="MSIP_Label_92ea8e88-16c4-4b55-a945-7bd6248db4bf_SiteId">
    <vt:lpwstr>22140e4c-d390-45c2-b297-a26c516dc461</vt:lpwstr>
  </property>
  <property fmtid="{D5CDD505-2E9C-101B-9397-08002B2CF9AE}" pid="9" name="MSIP_Label_92ea8e88-16c4-4b55-a945-7bd6248db4bf_ActionId">
    <vt:lpwstr>d5392583-4e23-4ee6-b0f9-70916560fea8</vt:lpwstr>
  </property>
  <property fmtid="{D5CDD505-2E9C-101B-9397-08002B2CF9AE}" pid="10" name="MSIP_Label_92ea8e88-16c4-4b55-a945-7bd6248db4bf_ContentBits">
    <vt:lpwstr>0</vt:lpwstr>
  </property>
</Properties>
</file>