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45"/>
  </p:notesMasterIdLst>
  <p:sldIdLst>
    <p:sldId id="420" r:id="rId5"/>
    <p:sldId id="256" r:id="rId6"/>
    <p:sldId id="265" r:id="rId7"/>
    <p:sldId id="378" r:id="rId8"/>
    <p:sldId id="417" r:id="rId9"/>
    <p:sldId id="258" r:id="rId10"/>
    <p:sldId id="259" r:id="rId11"/>
    <p:sldId id="260" r:id="rId12"/>
    <p:sldId id="448" r:id="rId13"/>
    <p:sldId id="449" r:id="rId14"/>
    <p:sldId id="450" r:id="rId15"/>
    <p:sldId id="425" r:id="rId16"/>
    <p:sldId id="435" r:id="rId17"/>
    <p:sldId id="433" r:id="rId18"/>
    <p:sldId id="451" r:id="rId19"/>
    <p:sldId id="291" r:id="rId20"/>
    <p:sldId id="427" r:id="rId21"/>
    <p:sldId id="452" r:id="rId22"/>
    <p:sldId id="293" r:id="rId23"/>
    <p:sldId id="295" r:id="rId24"/>
    <p:sldId id="294" r:id="rId25"/>
    <p:sldId id="296" r:id="rId26"/>
    <p:sldId id="453" r:id="rId27"/>
    <p:sldId id="454" r:id="rId28"/>
    <p:sldId id="446" r:id="rId29"/>
    <p:sldId id="455" r:id="rId30"/>
    <p:sldId id="300" r:id="rId31"/>
    <p:sldId id="456" r:id="rId32"/>
    <p:sldId id="457" r:id="rId33"/>
    <p:sldId id="458" r:id="rId34"/>
    <p:sldId id="459" r:id="rId35"/>
    <p:sldId id="460" r:id="rId36"/>
    <p:sldId id="461" r:id="rId37"/>
    <p:sldId id="428" r:id="rId38"/>
    <p:sldId id="447" r:id="rId39"/>
    <p:sldId id="462" r:id="rId40"/>
    <p:sldId id="395" r:id="rId41"/>
    <p:sldId id="396" r:id="rId42"/>
    <p:sldId id="409" r:id="rId43"/>
    <p:sldId id="410"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A0A5C34-8099-D5C1-9961-7E5CA22BB349}" name="Guest User" initials="GU" userId="S::urn:spo:anon#b8721d50356ac2d51b9784b33416b79d8d33b4ded1a5797238d056d4d9499633::" providerId="AD"/>
  <p188:author id="{6F34CD4E-7F89-84B9-584C-639625721826}" name="Miller, Tracy" initials="MT" userId="S::millt49@nationwide.com::f6dc9783-ab63-4c5c-9922-f9b5911ff5b4" providerId="AD"/>
  <p188:author id="{67D0FC51-512F-0677-37D5-EA68EEE800B6}" name="Guest User" initials="GU" userId="S::urn:spo:anon#66b5d5b386b7e24b9e014db38d0a3604a89fdb672e784659542d6777b326f69e::" providerId="AD"/>
  <p188:author id="{F7836D86-D744-199E-BDF9-AC0A01C30535}" name="Guest User" initials="GU" userId="S::urn:spo:anon#a67cac845c7a10e1009c1dcafdcdaa2d65e7de65a2f0dedeb60262229aab3c87::" providerId="AD"/>
  <p188:author id="{C2423F87-38C7-EE74-B7B1-332729CDB7B9}" name="Guest User" initials="GU" userId="S::urn:spo:anon#79b2435b8bd9667bc9b4cf2a7363772c417a9ef2f6870011274a3c3cb9122bf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ECFB2"/>
    <a:srgbClr val="131A4D"/>
    <a:srgbClr val="0047BB"/>
    <a:srgbClr val="00857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2CE2C7-7FB9-41EC-B689-80559148B5C8}" v="6" dt="2023-03-07T13:28:20.249"/>
  </p1510:revLst>
</p1510:revInfo>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517"/>
    <p:restoredTop sz="93792" autoAdjust="0"/>
  </p:normalViewPr>
  <p:slideViewPr>
    <p:cSldViewPr snapToGrid="0">
      <p:cViewPr varScale="1">
        <p:scale>
          <a:sx n="114" d="100"/>
          <a:sy n="114" d="100"/>
        </p:scale>
        <p:origin x="61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51" Type="http://schemas.microsoft.com/office/2018/10/relationships/authors" Targe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1.9168927862242929E-2"/>
          <c:y val="6.430024578619363E-2"/>
          <c:w val="0.97188557246871032"/>
          <c:h val="0.87139950842761271"/>
        </c:manualLayout>
      </c:layout>
      <c:barChart>
        <c:barDir val="col"/>
        <c:grouping val="clustered"/>
        <c:varyColors val="0"/>
        <c:ser>
          <c:idx val="0"/>
          <c:order val="0"/>
          <c:tx>
            <c:strRef>
              <c:f>Sheet1!$B$1</c:f>
              <c:strCache>
                <c:ptCount val="1"/>
                <c:pt idx="0">
                  <c:v>Series 1</c:v>
                </c:pt>
              </c:strCache>
            </c:strRef>
          </c:tx>
          <c:spPr>
            <a:solidFill>
              <a:schemeClr val="accent1">
                <a:tint val="65000"/>
              </a:schemeClr>
            </a:solidFill>
            <a:ln>
              <a:noFill/>
            </a:ln>
            <a:effectLst/>
          </c:spPr>
          <c:invertIfNegative val="0"/>
          <c:cat>
            <c:strRef>
              <c:f>Sheet1!$A$2:$A$5</c:f>
              <c:strCache>
                <c:ptCount val="3"/>
                <c:pt idx="0">
                  <c:v>3% to 4%</c:v>
                </c:pt>
                <c:pt idx="1">
                  <c:v>7% to 8%</c:v>
                </c:pt>
                <c:pt idx="2">
                  <c:v>9% to 10%</c:v>
                </c:pt>
              </c:strCache>
            </c:strRef>
          </c:cat>
          <c:val>
            <c:numRef>
              <c:f>Sheet1!$B$2:$B$5</c:f>
              <c:numCache>
                <c:formatCode>General</c:formatCode>
                <c:ptCount val="4"/>
                <c:pt idx="0">
                  <c:v>153</c:v>
                </c:pt>
                <c:pt idx="1">
                  <c:v>357</c:v>
                </c:pt>
                <c:pt idx="2">
                  <c:v>459</c:v>
                </c:pt>
              </c:numCache>
            </c:numRef>
          </c:val>
          <c:extLst>
            <c:ext xmlns:c16="http://schemas.microsoft.com/office/drawing/2014/chart" uri="{C3380CC4-5D6E-409C-BE32-E72D297353CC}">
              <c16:uniqueId val="{00000000-3797-4A46-AB24-B577A8B4E2A5}"/>
            </c:ext>
          </c:extLst>
        </c:ser>
        <c:ser>
          <c:idx val="1"/>
          <c:order val="1"/>
          <c:tx>
            <c:strRef>
              <c:f>Sheet1!$C$1</c:f>
              <c:strCache>
                <c:ptCount val="1"/>
                <c:pt idx="0">
                  <c:v>Series 2</c:v>
                </c:pt>
              </c:strCache>
            </c:strRef>
          </c:tx>
          <c:spPr>
            <a:solidFill>
              <a:schemeClr val="accent1"/>
            </a:solidFill>
            <a:ln>
              <a:noFill/>
            </a:ln>
            <a:effectLst/>
          </c:spPr>
          <c:invertIfNegative val="0"/>
          <c:cat>
            <c:strRef>
              <c:f>Sheet1!$A$2:$A$5</c:f>
              <c:strCache>
                <c:ptCount val="3"/>
                <c:pt idx="0">
                  <c:v>3% to 4%</c:v>
                </c:pt>
                <c:pt idx="1">
                  <c:v>7% to 8%</c:v>
                </c:pt>
                <c:pt idx="2">
                  <c:v>9% to 10%</c:v>
                </c:pt>
              </c:strCache>
            </c:strRef>
          </c:cat>
          <c:val>
            <c:numRef>
              <c:f>Sheet1!$C$2:$C$5</c:f>
              <c:numCache>
                <c:formatCode>General</c:formatCode>
                <c:ptCount val="4"/>
                <c:pt idx="0">
                  <c:v>204</c:v>
                </c:pt>
                <c:pt idx="1">
                  <c:v>408</c:v>
                </c:pt>
                <c:pt idx="2">
                  <c:v>510</c:v>
                </c:pt>
              </c:numCache>
            </c:numRef>
          </c:val>
          <c:extLst>
            <c:ext xmlns:c16="http://schemas.microsoft.com/office/drawing/2014/chart" uri="{C3380CC4-5D6E-409C-BE32-E72D297353CC}">
              <c16:uniqueId val="{00000001-3797-4A46-AB24-B577A8B4E2A5}"/>
            </c:ext>
          </c:extLst>
        </c:ser>
        <c:ser>
          <c:idx val="2"/>
          <c:order val="2"/>
          <c:tx>
            <c:strRef>
              <c:f>Sheet1!$D$1</c:f>
              <c:strCache>
                <c:ptCount val="1"/>
                <c:pt idx="0">
                  <c:v>Column1</c:v>
                </c:pt>
              </c:strCache>
            </c:strRef>
          </c:tx>
          <c:spPr>
            <a:solidFill>
              <a:schemeClr val="accent1">
                <a:shade val="65000"/>
              </a:schemeClr>
            </a:solidFill>
            <a:ln>
              <a:noFill/>
            </a:ln>
            <a:effectLst/>
          </c:spPr>
          <c:invertIfNegative val="0"/>
          <c:cat>
            <c:strRef>
              <c:f>Sheet1!$A$2:$A$5</c:f>
              <c:strCache>
                <c:ptCount val="3"/>
                <c:pt idx="0">
                  <c:v>3% to 4%</c:v>
                </c:pt>
                <c:pt idx="1">
                  <c:v>7% to 8%</c:v>
                </c:pt>
                <c:pt idx="2">
                  <c:v>9% to 10%</c:v>
                </c:pt>
              </c:strCache>
            </c:strRef>
          </c:cat>
          <c:val>
            <c:numRef>
              <c:f>Sheet1!$D$2:$D$5</c:f>
              <c:numCache>
                <c:formatCode>General</c:formatCode>
                <c:ptCount val="4"/>
              </c:numCache>
            </c:numRef>
          </c:val>
          <c:extLst>
            <c:ext xmlns:c16="http://schemas.microsoft.com/office/drawing/2014/chart" uri="{C3380CC4-5D6E-409C-BE32-E72D297353CC}">
              <c16:uniqueId val="{00000002-3797-4A46-AB24-B577A8B4E2A5}"/>
            </c:ext>
          </c:extLst>
        </c:ser>
        <c:dLbls>
          <c:showLegendKey val="0"/>
          <c:showVal val="0"/>
          <c:showCatName val="0"/>
          <c:showSerName val="0"/>
          <c:showPercent val="0"/>
          <c:showBubbleSize val="0"/>
        </c:dLbls>
        <c:gapWidth val="219"/>
        <c:overlap val="-27"/>
        <c:axId val="187616287"/>
        <c:axId val="186789679"/>
      </c:barChart>
      <c:catAx>
        <c:axId val="187616287"/>
        <c:scaling>
          <c:orientation val="minMax"/>
        </c:scaling>
        <c:delete val="1"/>
        <c:axPos val="b"/>
        <c:numFmt formatCode="General" sourceLinked="1"/>
        <c:majorTickMark val="none"/>
        <c:minorTickMark val="none"/>
        <c:tickLblPos val="nextTo"/>
        <c:crossAx val="186789679"/>
        <c:crosses val="autoZero"/>
        <c:auto val="1"/>
        <c:lblAlgn val="ctr"/>
        <c:lblOffset val="100"/>
        <c:noMultiLvlLbl val="0"/>
      </c:catAx>
      <c:valAx>
        <c:axId val="186789679"/>
        <c:scaling>
          <c:orientation val="minMax"/>
        </c:scaling>
        <c:delete val="1"/>
        <c:axPos val="l"/>
        <c:numFmt formatCode="General" sourceLinked="1"/>
        <c:majorTickMark val="none"/>
        <c:minorTickMark val="none"/>
        <c:tickLblPos val="nextTo"/>
        <c:crossAx val="18761628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1">
  <a:schemeClr val="accent1"/>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5A84FC-3C2A-4E12-AB47-FDA93F9E49DD}" type="datetimeFigureOut">
              <a:rPr lang="en-US" smtClean="0"/>
              <a:t>3/31/2023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017EC0-A253-4597-A6B1-1C01674A0538}" type="slidenum">
              <a:rPr lang="en-US" smtClean="0"/>
              <a:t>‹#›</a:t>
            </a:fld>
            <a:endParaRPr lang="en-US" dirty="0"/>
          </a:p>
        </p:txBody>
      </p:sp>
    </p:spTree>
    <p:extLst>
      <p:ext uri="{BB962C8B-B14F-4D97-AF65-F5344CB8AC3E}">
        <p14:creationId xmlns:p14="http://schemas.microsoft.com/office/powerpoint/2010/main" val="426781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cbpp.org/research/social-security/top-ten-facts-about-social-security"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0300" y="296863"/>
            <a:ext cx="4597400" cy="2586037"/>
          </a:xfrm>
        </p:spPr>
      </p:sp>
      <p:sp>
        <p:nvSpPr>
          <p:cNvPr id="3" name="Notes Placeholder 2"/>
          <p:cNvSpPr>
            <a:spLocks noGrp="1"/>
          </p:cNvSpPr>
          <p:nvPr>
            <p:ph type="body" idx="1"/>
          </p:nvPr>
        </p:nvSpPr>
        <p:spPr>
          <a:xfrm>
            <a:off x="685800" y="3028950"/>
            <a:ext cx="548640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Review these instructions and remove this slide before presenting.</a:t>
            </a:r>
          </a:p>
        </p:txBody>
      </p:sp>
    </p:spTree>
    <p:extLst>
      <p:ext uri="{BB962C8B-B14F-4D97-AF65-F5344CB8AC3E}">
        <p14:creationId xmlns:p14="http://schemas.microsoft.com/office/powerpoint/2010/main" val="12158469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truth is that Medicare only covers about 2/3 of health-related expenses in retirement.</a:t>
            </a:r>
            <a:r>
              <a:rPr lang="en-US" sz="1200" kern="1200" baseline="30000" dirty="0">
                <a:solidFill>
                  <a:schemeClr val="tx1"/>
                </a:solidFill>
                <a:effectLst/>
                <a:latin typeface="+mn-lt"/>
                <a:ea typeface="+mn-ea"/>
                <a:cs typeface="+mn-cs"/>
              </a:rPr>
              <a:t>1</a:t>
            </a:r>
            <a:r>
              <a:rPr lang="en-US" sz="1200" b="0" i="0" kern="1200" baseline="30000" dirty="0">
                <a:solidFill>
                  <a:srgbClr val="000000"/>
                </a:solidFill>
                <a:effectLst/>
                <a:latin typeface="Fidelity Sans"/>
                <a:ea typeface="+mn-ea"/>
                <a:cs typeface="+mn-cs"/>
              </a:rPr>
              <a:t> </a:t>
            </a:r>
            <a:r>
              <a:rPr lang="en-US" sz="1200" b="0" i="0" kern="1200" baseline="0" dirty="0">
                <a:solidFill>
                  <a:srgbClr val="000000"/>
                </a:solidFill>
                <a:effectLst/>
                <a:latin typeface="Fidelity Sans"/>
                <a:ea typeface="+mn-ea"/>
                <a:cs typeface="+mn-cs"/>
              </a:rPr>
              <a:t>Health care is actually one of the biggest expenses for retirees. Overall, pe</a:t>
            </a:r>
            <a:r>
              <a:rPr lang="en-US" b="0" i="0" dirty="0">
                <a:solidFill>
                  <a:srgbClr val="000000"/>
                </a:solidFill>
                <a:effectLst/>
                <a:latin typeface="Fidelity Sans"/>
              </a:rPr>
              <a:t>ople are living longer and the price of health care is going up at a rate that outpaces general inflation.</a:t>
            </a:r>
            <a:r>
              <a:rPr lang="en-US" sz="1200" b="0" i="0" kern="1200" baseline="30000" dirty="0">
                <a:solidFill>
                  <a:schemeClr val="tx1"/>
                </a:solidFill>
                <a:effectLst/>
                <a:latin typeface="+mn-lt"/>
                <a:ea typeface="+mn-ea"/>
                <a:cs typeface="+mn-cs"/>
              </a:rPr>
              <a:t>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Where does that expense come from? Medicare enrollees need to pay premiums, copays and deductibles. And many areas of care aren’t covered, like dental care, eyeglasses, hearing aids and long-term care. </a:t>
            </a:r>
            <a:r>
              <a:rPr lang="en-US" baseline="30000" dirty="0"/>
              <a:t>2, 3</a:t>
            </a:r>
          </a:p>
          <a:p>
            <a:r>
              <a:rPr lang="en-US" sz="1200" b="0" i="0" kern="1200" baseline="30000" dirty="0">
                <a:solidFill>
                  <a:schemeClr val="tx1"/>
                </a:solidFill>
                <a:effectLst/>
                <a:latin typeface="+mn-lt"/>
                <a:ea typeface="+mn-ea"/>
                <a:cs typeface="+mn-cs"/>
              </a:rPr>
              <a:t> </a:t>
            </a:r>
          </a:p>
          <a:p>
            <a:endParaRPr lang="en-US" sz="1200" b="0" i="0" kern="1200" baseline="300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That’s why it’s so important to save not only for the lifestyle you want in retirement, but also for your health care and long-term care needs.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&lt;&lt;Optional: Your employer-offered HSA can help you save for medical expenses you may have once you retire. Generally, money you save in an HSA can be withdrawn for qualified expenses tax-free and it can be used in future years.&gt;&gt;</a:t>
            </a:r>
            <a:br>
              <a:rPr lang="en-US" sz="1800" dirty="0">
                <a:effectLst/>
                <a:latin typeface="Segoe UI" panose="020B0502040204020203" pitchFamily="34" charset="0"/>
              </a:rPr>
            </a:br>
            <a:br>
              <a:rPr lang="en-US" sz="1800" dirty="0">
                <a:effectLst/>
                <a:latin typeface="Segoe UI" panose="020B0502040204020203" pitchFamily="34" charset="0"/>
              </a:rPr>
            </a:br>
            <a:r>
              <a:rPr lang="en-US" sz="1800" dirty="0">
                <a:effectLst/>
                <a:latin typeface="Segoe UI" panose="020B0502040204020203" pitchFamily="34" charset="0"/>
              </a:rPr>
              <a:t>&lt;&lt;Optional: Use the Health Care Estimator tool [not applicable to SS&amp;C] to see how much you may need to spend for health care in retirement and connect with someone to plan for those costs.&gt;&gt;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&lt;&lt;Optional: You can use the My Medicare Matters tool to help you compare and select Medicare plans and be linked to a Medicare broker.&gt;&gt;</a:t>
            </a:r>
            <a:endParaRPr lang="en-US" sz="1800" dirty="0">
              <a:effectLst/>
              <a:latin typeface="Arial" panose="020B0604020202020204" pitchFamily="34" charset="0"/>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a:t>
            </a:r>
            <a:r>
              <a:rPr lang="en-US" dirty="0"/>
              <a:t>"Health Care Expenses in Retirement Average $67,000 — Even With Medicare Coverage,“ money.com/health-care-expenses-retirement-average-67k-medicare/ (Sept. 29, 2022).</a:t>
            </a:r>
          </a:p>
          <a:p>
            <a:r>
              <a:rPr lang="en-US" baseline="30000" dirty="0"/>
              <a:t>2 </a:t>
            </a:r>
            <a:r>
              <a:rPr lang="en-US" dirty="0"/>
              <a:t>"Is your test, item, or service covered?" medicare.gov/coverage/is-your-test-item-or-service-covered (accessed Feb. 2, 2023). </a:t>
            </a:r>
          </a:p>
          <a:p>
            <a:r>
              <a:rPr lang="en-US" sz="1200" kern="1200" baseline="30000" dirty="0">
                <a:solidFill>
                  <a:schemeClr val="tx1"/>
                </a:solidFill>
                <a:effectLst/>
                <a:latin typeface="+mn-lt"/>
                <a:ea typeface="+mn-ea"/>
                <a:cs typeface="+mn-cs"/>
              </a:rPr>
              <a:t>3 </a:t>
            </a:r>
            <a:r>
              <a:rPr lang="en-US" dirty="0"/>
              <a:t>"10 Costs to Include in Your Retirement Budget," money.usnews.com/money/retirement/slideshows/10-costs-to-include-in-your-retirement-budget (June 6, 2022).</a:t>
            </a:r>
          </a:p>
          <a:p>
            <a:endParaRPr lang="en-US" dirty="0"/>
          </a:p>
        </p:txBody>
      </p:sp>
      <p:sp>
        <p:nvSpPr>
          <p:cNvPr id="4" name="Slide Number Placeholder 3"/>
          <p:cNvSpPr>
            <a:spLocks noGrp="1"/>
          </p:cNvSpPr>
          <p:nvPr>
            <p:ph type="sldNum" sz="quarter" idx="5"/>
          </p:nvPr>
        </p:nvSpPr>
        <p:spPr/>
        <p:txBody>
          <a:bodyPr/>
          <a:lstStyle/>
          <a:p>
            <a:fld id="{C4017EC0-A253-4597-A6B1-1C01674A0538}" type="slidenum">
              <a:rPr lang="en-US" smtClean="0"/>
              <a:t>10</a:t>
            </a:fld>
            <a:endParaRPr lang="en-US" dirty="0"/>
          </a:p>
        </p:txBody>
      </p:sp>
    </p:spTree>
    <p:extLst>
      <p:ext uri="{BB962C8B-B14F-4D97-AF65-F5344CB8AC3E}">
        <p14:creationId xmlns:p14="http://schemas.microsoft.com/office/powerpoint/2010/main" val="2897946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[Read slide]</a:t>
            </a:r>
          </a:p>
          <a:p>
            <a:endParaRPr lang="en-US" dirty="0"/>
          </a:p>
        </p:txBody>
      </p:sp>
      <p:sp>
        <p:nvSpPr>
          <p:cNvPr id="4" name="Slide Number Placeholder 3"/>
          <p:cNvSpPr>
            <a:spLocks noGrp="1"/>
          </p:cNvSpPr>
          <p:nvPr>
            <p:ph type="sldNum" sz="quarter" idx="5"/>
          </p:nvPr>
        </p:nvSpPr>
        <p:spPr/>
        <p:txBody>
          <a:bodyPr/>
          <a:lstStyle/>
          <a:p>
            <a:fld id="{C4017EC0-A253-4597-A6B1-1C01674A0538}" type="slidenum">
              <a:rPr lang="en-US" smtClean="0"/>
              <a:t>11</a:t>
            </a:fld>
            <a:endParaRPr lang="en-US" dirty="0"/>
          </a:p>
        </p:txBody>
      </p:sp>
    </p:spTree>
    <p:extLst>
      <p:ext uri="{BB962C8B-B14F-4D97-AF65-F5344CB8AC3E}">
        <p14:creationId xmlns:p14="http://schemas.microsoft.com/office/powerpoint/2010/main" val="15486950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reality is that you can’t afford NOT to start saving for retirement right now. Time is a key ingredient when it comes to reaching your retirement goals. The sooner you start saving, the easier it will be to reach them thanks to something called compounding. </a:t>
            </a:r>
            <a:endParaRPr lang="en-US" sz="1800" dirty="0">
              <a:effectLst/>
              <a:latin typeface="Calibri"/>
              <a:ea typeface="Calibri" panose="020F0502020204030204" pitchFamily="34" charset="0"/>
              <a:cs typeface="Calibri"/>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a:ea typeface="Calibri" panose="020F0502020204030204" pitchFamily="34" charset="0"/>
                <a:cs typeface="Calibri"/>
              </a:rPr>
              <a:t>Compounding means that when your investments earn money, those earnings get reinvested so you can earn even more. In this example, an investor </a:t>
            </a:r>
            <a:r>
              <a:rPr lang="en-US" sz="1800" dirty="0">
                <a:latin typeface="Calibri"/>
                <a:ea typeface="Calibri" panose="020F0502020204030204" pitchFamily="34" charset="0"/>
                <a:cs typeface="Calibri"/>
              </a:rPr>
              <a:t>invests </a:t>
            </a:r>
            <a:r>
              <a:rPr lang="en-US" sz="1800" dirty="0">
                <a:effectLst/>
                <a:latin typeface="Calibri"/>
                <a:ea typeface="Calibri" panose="020F0502020204030204" pitchFamily="34" charset="0"/>
                <a:cs typeface="Calibri"/>
              </a:rPr>
              <a:t>$3,000 today and </a:t>
            </a:r>
            <a:r>
              <a:rPr lang="en-US" sz="1800" dirty="0">
                <a:latin typeface="Calibri"/>
                <a:ea typeface="Calibri" panose="020F0502020204030204" pitchFamily="34" charset="0"/>
                <a:cs typeface="Calibri"/>
              </a:rPr>
              <a:t>has a 7</a:t>
            </a:r>
            <a:r>
              <a:rPr lang="en-US" sz="1800" dirty="0">
                <a:effectLst/>
                <a:latin typeface="Calibri"/>
                <a:ea typeface="Calibri" panose="020F0502020204030204" pitchFamily="34" charset="0"/>
                <a:cs typeface="Calibri"/>
              </a:rPr>
              <a:t>% </a:t>
            </a:r>
            <a:r>
              <a:rPr lang="en-US" sz="1800" dirty="0">
                <a:latin typeface="Calibri"/>
                <a:ea typeface="Calibri" panose="020F0502020204030204" pitchFamily="34" charset="0"/>
                <a:cs typeface="Calibri"/>
              </a:rPr>
              <a:t>annual growth rate</a:t>
            </a:r>
            <a:r>
              <a:rPr lang="en-US" sz="1800" dirty="0">
                <a:effectLst/>
                <a:latin typeface="Calibri"/>
                <a:ea typeface="Calibri" panose="020F0502020204030204" pitchFamily="34" charset="0"/>
                <a:cs typeface="Calibri"/>
              </a:rPr>
              <a:t>. At the end of 30 years, that investor would have $22,836.77. Because compounding is adding to your savings as you go, you need less money out-of-pocket to reach your goal.</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1</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dirty="0"/>
              <a:t>"Compound Interest Calculator," investor.gov/financial-tools-calculators/calculators/compound-interest-calculator (accessed Feb. 3, 2023).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4017EC0-A253-4597-A6B1-1C01674A0538}" type="slidenum">
              <a:rPr lang="en-US" smtClean="0"/>
              <a:t>12</a:t>
            </a:fld>
            <a:endParaRPr lang="en-US" dirty="0"/>
          </a:p>
        </p:txBody>
      </p:sp>
    </p:spTree>
    <p:extLst>
      <p:ext uri="{BB962C8B-B14F-4D97-AF65-F5344CB8AC3E}">
        <p14:creationId xmlns:p14="http://schemas.microsoft.com/office/powerpoint/2010/main" val="12690278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cs typeface="Arial" panose="020B0604020202020204" pitchFamily="34" charset="0"/>
              </a:rPr>
              <a:t>&lt;OPTIONAL PAGE – May be removed if not applicable to the audience&gt;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When you contribute to an eligible retirement plan, you also may pay fewer taxes. For a traditional retirement account, the money you contribute is taken out before taxes. That reduces the amount of income that you have to pay taxes on in the present.</a:t>
            </a:r>
            <a:endParaRPr lang="en-US" sz="1200" kern="120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30000" dirty="0">
              <a:solidFill>
                <a:schemeClr val="tx1"/>
              </a:solidFill>
              <a:effectLst/>
              <a:latin typeface="+mn-lt"/>
              <a:ea typeface="+mn-ea"/>
              <a:cs typeface="+mn-cs"/>
            </a:endParaRPr>
          </a:p>
          <a:p>
            <a:r>
              <a:rPr lang="en-US" dirty="0"/>
              <a:t>Your employer may also offer to match your contributions, up to a certain amount. For example, if your company matches the first 3% you contribute dollar for dollar, it essentially doubles your contribution to 6%. That’s free money you won’t receive if you don’t contribute. A match can give an additional boost to your retirement savings in the long run.  </a:t>
            </a:r>
          </a:p>
          <a:p>
            <a:endParaRPr lang="en-US" sz="1200" kern="1200" dirty="0">
              <a:solidFill>
                <a:schemeClr val="tx1"/>
              </a:solidFill>
              <a:effectLst/>
              <a:latin typeface="+mn-lt"/>
              <a:ea typeface="+mn-ea"/>
              <a:cs typeface="+mn-cs"/>
            </a:endParaRPr>
          </a:p>
          <a:p>
            <a:r>
              <a:rPr lang="en-US" sz="1200" kern="1200" baseline="30000" dirty="0">
                <a:solidFill>
                  <a:schemeClr val="tx1"/>
                </a:solidFill>
                <a:effectLst/>
                <a:latin typeface="+mn-lt"/>
                <a:ea typeface="+mn-ea"/>
                <a:cs typeface="+mn-cs"/>
              </a:rPr>
              <a:t>1</a:t>
            </a:r>
            <a:r>
              <a:rPr lang="en-US" sz="1200" kern="1200" dirty="0">
                <a:solidFill>
                  <a:schemeClr val="tx1"/>
                </a:solidFill>
                <a:effectLst/>
                <a:latin typeface="+mn-lt"/>
                <a:ea typeface="+mn-ea"/>
                <a:cs typeface="+mn-cs"/>
              </a:rPr>
              <a:t> Not all employers offer a company match.</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017EC0-A253-4597-A6B1-1C01674A05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45705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latin typeface="Arial" panose="020B0604020202020204" pitchFamily="34" charset="0"/>
                <a:cs typeface="Arial" panose="020B0604020202020204" pitchFamily="34" charset="0"/>
              </a:rPr>
              <a:t>&lt;OPTIONAL PAGE – May be removed if not applicable to audience&gt;</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When you contribute to an eligible retirement plan, you also may pay fewer taxes. Typically, the money you contribute is taken out before taxes. That reduces the amount of income that you pay taxes on in the present.</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Keep in mind this doesn’t apply to Roth retirement accounts. With a Roth, you pay taxes on the money you contribute today, but won’t pay taxes on it when you withdraw it.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017EC0-A253-4597-A6B1-1C01674A05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83352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[Read slide]</a:t>
            </a:r>
          </a:p>
          <a:p>
            <a:endParaRPr lang="en-US" dirty="0"/>
          </a:p>
        </p:txBody>
      </p:sp>
      <p:sp>
        <p:nvSpPr>
          <p:cNvPr id="4" name="Slide Number Placeholder 3"/>
          <p:cNvSpPr>
            <a:spLocks noGrp="1"/>
          </p:cNvSpPr>
          <p:nvPr>
            <p:ph type="sldNum" sz="quarter" idx="5"/>
          </p:nvPr>
        </p:nvSpPr>
        <p:spPr/>
        <p:txBody>
          <a:bodyPr/>
          <a:lstStyle/>
          <a:p>
            <a:fld id="{C4017EC0-A253-4597-A6B1-1C01674A0538}" type="slidenum">
              <a:rPr lang="en-US" smtClean="0"/>
              <a:t>15</a:t>
            </a:fld>
            <a:endParaRPr lang="en-US" dirty="0"/>
          </a:p>
        </p:txBody>
      </p:sp>
    </p:spTree>
    <p:extLst>
      <p:ext uri="{BB962C8B-B14F-4D97-AF65-F5344CB8AC3E}">
        <p14:creationId xmlns:p14="http://schemas.microsoft.com/office/powerpoint/2010/main" val="39600617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reality, increasing your contributions just a little over time can make a big difference later with little impact to your paycheck. In fact, increasing your contribution even by 1% can add up to tens of thousands of dollars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60CC306-A856-5C4C-A219-A0896D42C6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64649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another example. If an investor saved $100 per paycheck starting at age 30, by age 65 they could have an account valued at several hundred thousand dollars. But if they increased their contribution every year by just $25 per paycheck, by age 65 they could have an account valued at over a million dollars. </a:t>
            </a:r>
            <a:r>
              <a:rPr lang="en-US" baseline="30000" dirty="0"/>
              <a:t>1</a:t>
            </a:r>
          </a:p>
          <a:p>
            <a:endParaRPr lang="en-US" baseline="30000" dirty="0"/>
          </a:p>
          <a:p>
            <a:pPr marL="0" marR="0">
              <a:spcBef>
                <a:spcPts val="300"/>
              </a:spcBef>
              <a:spcAft>
                <a:spcPts val="0"/>
              </a:spcAft>
            </a:pPr>
            <a:r>
              <a:rPr lang="en-US" sz="1200" baseline="30000" dirty="0">
                <a:effectLst/>
                <a:latin typeface="Arial Narrow" panose="020B0606020202030204" pitchFamily="34" charset="0"/>
                <a:ea typeface="Calibri" panose="020F0502020204030204" pitchFamily="34" charset="0"/>
                <a:cs typeface="Times New Roman" panose="02020603050405020304" pitchFamily="18" charset="0"/>
              </a:rPr>
              <a:t>1</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 This illustration is a hypothetical compounding example that assumes biweekly deferrals for 35 years at a 7% annual effective rate of return. It illustrates the principle of time and compounding. It is not intended to predict or project the results of any specific investment. Returns are not guaranteed and will vary depending on investments and market experience. If fees, taxes and expenses were reflected, the hypothetical returns would be less. </a:t>
            </a:r>
          </a:p>
        </p:txBody>
      </p:sp>
      <p:sp>
        <p:nvSpPr>
          <p:cNvPr id="4" name="Slide Number Placeholder 3"/>
          <p:cNvSpPr>
            <a:spLocks noGrp="1"/>
          </p:cNvSpPr>
          <p:nvPr>
            <p:ph type="sldNum" sz="quarter" idx="5"/>
          </p:nvPr>
        </p:nvSpPr>
        <p:spPr/>
        <p:txBody>
          <a:bodyPr/>
          <a:lstStyle/>
          <a:p>
            <a:fld id="{C4017EC0-A253-4597-A6B1-1C01674A0538}" type="slidenum">
              <a:rPr lang="en-US" smtClean="0"/>
              <a:t>17</a:t>
            </a:fld>
            <a:endParaRPr lang="en-US" dirty="0"/>
          </a:p>
        </p:txBody>
      </p:sp>
    </p:spTree>
    <p:extLst>
      <p:ext uri="{BB962C8B-B14F-4D97-AF65-F5344CB8AC3E}">
        <p14:creationId xmlns:p14="http://schemas.microsoft.com/office/powerpoint/2010/main" val="2989084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[Read slide]</a:t>
            </a:r>
          </a:p>
          <a:p>
            <a:endParaRPr lang="en-US" dirty="0"/>
          </a:p>
        </p:txBody>
      </p:sp>
      <p:sp>
        <p:nvSpPr>
          <p:cNvPr id="4" name="Slide Number Placeholder 3"/>
          <p:cNvSpPr>
            <a:spLocks noGrp="1"/>
          </p:cNvSpPr>
          <p:nvPr>
            <p:ph type="sldNum" sz="quarter" idx="5"/>
          </p:nvPr>
        </p:nvSpPr>
        <p:spPr/>
        <p:txBody>
          <a:bodyPr/>
          <a:lstStyle/>
          <a:p>
            <a:fld id="{C4017EC0-A253-4597-A6B1-1C01674A0538}" type="slidenum">
              <a:rPr lang="en-US" smtClean="0"/>
              <a:t>18</a:t>
            </a:fld>
            <a:endParaRPr lang="en-US" dirty="0"/>
          </a:p>
        </p:txBody>
      </p:sp>
    </p:spTree>
    <p:extLst>
      <p:ext uri="{BB962C8B-B14F-4D97-AF65-F5344CB8AC3E}">
        <p14:creationId xmlns:p14="http://schemas.microsoft.com/office/powerpoint/2010/main" val="4811554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reality is that it’s never too late to start investing. We’re going to look at how Courtney, Ashley and Michael benefit depending on when they start.</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this example, everyone invests $153.85 biweekly with a 7% hypothetical annual rate of return.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(NOTE: </a:t>
            </a:r>
            <a:r>
              <a:rPr lang="en-US" sz="1800" dirty="0">
                <a:effectLst/>
                <a:latin typeface="Calibri" panose="020F0502020204030204" pitchFamily="34" charset="0"/>
                <a:ea typeface="Calibri" panose="020F0502020204030204" pitchFamily="34" charset="0"/>
              </a:rPr>
              <a:t>The calculations assume 7% rate of return, biweekly pay and 10% savings rate on a $40,000 annual salary.)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60CC306-A856-5C4C-A219-A0896D42C6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9702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Welcome! Today we’ll be talking about fact vs. fiction when it comes to retirement planning. </a:t>
            </a:r>
            <a:r>
              <a:rPr lang="en-US" sz="1200" dirty="0">
                <a:latin typeface="Arial" panose="020B0604020202020204" pitchFamily="34" charset="0"/>
                <a:cs typeface="Arial" panose="020B0604020202020204" pitchFamily="34" charset="0"/>
              </a:rPr>
              <a:t>We’ll have some time at the end of our session today for Q&amp;A, but feel free to ask questions as we go along as well. I’m excited to share this information with you today, as well as many tools and resources that are available to help. Let’s get started.</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4017EC0-A253-4597-A6B1-1C01674A0538}" type="slidenum">
              <a:rPr lang="en-US" smtClean="0"/>
              <a:t>2</a:t>
            </a:fld>
            <a:endParaRPr lang="en-US" dirty="0"/>
          </a:p>
        </p:txBody>
      </p:sp>
    </p:spTree>
    <p:extLst>
      <p:ext uri="{BB962C8B-B14F-4D97-AF65-F5344CB8AC3E}">
        <p14:creationId xmlns:p14="http://schemas.microsoft.com/office/powerpoint/2010/main" val="15599516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Courtney started young and stayed consistent until her full retirement age. Her dedication paid off with over $1 million in retirement savings.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illustration is a hypothetical compounding calculation assuming a rate of return of 7% on a $40,000 annual salary.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60CC306-A856-5C4C-A219-A0896D42C6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20867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Meet Ashley. She starts contributing early at 21 but stops at age 35. Even though she only contributed for 14 years, her money had decades to grow.</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illustration is a hypothetical compounding calculation assuming a rate of return of 7% on a $40,000 annual salary.</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60CC306-A856-5C4C-A219-A0896D42C6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65256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Michael didn’t start contributing until age 35 but kept at it until his full retirement age and was able to turn his $128,000 into $456,723.</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illustration is a hypothetical compounding calculation assuming a rate of return of 7% on a $40,000 annual salary.</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60CC306-A856-5C4C-A219-A0896D42C6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53848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[Read slide]</a:t>
            </a:r>
          </a:p>
          <a:p>
            <a:endParaRPr lang="en-US" dirty="0"/>
          </a:p>
        </p:txBody>
      </p:sp>
      <p:sp>
        <p:nvSpPr>
          <p:cNvPr id="4" name="Slide Number Placeholder 3"/>
          <p:cNvSpPr>
            <a:spLocks noGrp="1"/>
          </p:cNvSpPr>
          <p:nvPr>
            <p:ph type="sldNum" sz="quarter" idx="5"/>
          </p:nvPr>
        </p:nvSpPr>
        <p:spPr/>
        <p:txBody>
          <a:bodyPr/>
          <a:lstStyle/>
          <a:p>
            <a:fld id="{C4017EC0-A253-4597-A6B1-1C01674A0538}" type="slidenum">
              <a:rPr lang="en-US" smtClean="0"/>
              <a:t>23</a:t>
            </a:fld>
            <a:endParaRPr lang="en-US" dirty="0"/>
          </a:p>
        </p:txBody>
      </p:sp>
    </p:spTree>
    <p:extLst>
      <p:ext uri="{BB962C8B-B14F-4D97-AF65-F5344CB8AC3E}">
        <p14:creationId xmlns:p14="http://schemas.microsoft.com/office/powerpoint/2010/main" val="4688953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truth is, investing CAN be confusing and risky—but </a:t>
            </a:r>
            <a:r>
              <a:rPr lang="en-US" dirty="0"/>
              <a:t>you can simplify it and reduce risk </a:t>
            </a:r>
            <a:r>
              <a:rPr lang="en-US" sz="1200" kern="1200" dirty="0">
                <a:solidFill>
                  <a:schemeClr val="tx1"/>
                </a:solidFill>
                <a:effectLst/>
                <a:latin typeface="+mn-lt"/>
                <a:ea typeface="+mn-ea"/>
                <a:cs typeface="+mn-cs"/>
              </a:rPr>
              <a:t>with the right resources</a:t>
            </a:r>
            <a:r>
              <a:rPr lang="en-US" dirty="0"/>
              <a:t> and strategies</a:t>
            </a:r>
            <a:r>
              <a:rPr lang="en-US" sz="1200" kern="1200" dirty="0">
                <a:solidFill>
                  <a:schemeClr val="tx1"/>
                </a:solidFill>
                <a:effectLst/>
                <a:latin typeface="+mn-lt"/>
                <a:ea typeface="+mn-ea"/>
                <a:cs typeface="+mn-cs"/>
              </a:rPr>
              <a:t>.</a:t>
            </a:r>
            <a:r>
              <a:rPr lang="en-US" dirty="0"/>
              <a:t> </a:t>
            </a:r>
          </a:p>
          <a:p>
            <a:endParaRPr lang="en-US" dirty="0"/>
          </a:p>
          <a:p>
            <a:r>
              <a:rPr lang="en-US" sz="1200" b="0" i="0" kern="1200" dirty="0">
                <a:solidFill>
                  <a:schemeClr val="tx1"/>
                </a:solidFill>
                <a:effectLst/>
                <a:latin typeface="+mn-lt"/>
                <a:ea typeface="+mn-ea"/>
                <a:cs typeface="+mn-cs"/>
              </a:rPr>
              <a:t>It all starts with your retirement plan from Nationwide. </a:t>
            </a:r>
            <a:r>
              <a:rPr lang="en-US" dirty="0"/>
              <a:t>We're here to help with support and information every step of the way. You can review your investing options with</a:t>
            </a:r>
            <a:r>
              <a:rPr lang="en-US" sz="1200" b="0" i="0" kern="1200" dirty="0">
                <a:solidFill>
                  <a:schemeClr val="tx1"/>
                </a:solidFill>
                <a:effectLst/>
                <a:latin typeface="+mn-lt"/>
                <a:ea typeface="+mn-ea"/>
                <a:cs typeface="+mn-cs"/>
              </a:rPr>
              <a:t> </a:t>
            </a:r>
            <a:r>
              <a:rPr lang="en-US" dirty="0"/>
              <a:t>&lt;&lt;a Retirement</a:t>
            </a:r>
            <a:r>
              <a:rPr lang="en-US" sz="1200" b="0" i="0" kern="1200" dirty="0">
                <a:solidFill>
                  <a:schemeClr val="tx1"/>
                </a:solidFill>
                <a:effectLst/>
                <a:latin typeface="+mn-lt"/>
                <a:ea typeface="+mn-ea"/>
                <a:cs typeface="+mn-cs"/>
              </a:rPr>
              <a:t> </a:t>
            </a:r>
            <a:r>
              <a:rPr lang="en-US" dirty="0"/>
              <a:t>Specialist or your financial professional&gt;&gt; to find the right one for you.</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C4017EC0-A253-4597-A6B1-1C01674A0538}" type="slidenum">
              <a:rPr lang="en-US" smtClean="0"/>
              <a:t>24</a:t>
            </a:fld>
            <a:endParaRPr lang="en-US" dirty="0"/>
          </a:p>
        </p:txBody>
      </p:sp>
    </p:spTree>
    <p:extLst>
      <p:ext uri="{BB962C8B-B14F-4D97-AF65-F5344CB8AC3E}">
        <p14:creationId xmlns:p14="http://schemas.microsoft.com/office/powerpoint/2010/main" val="39791798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6163" y="336550"/>
            <a:ext cx="4800600" cy="2700338"/>
          </a:xfrm>
        </p:spPr>
      </p:sp>
      <p:sp>
        <p:nvSpPr>
          <p:cNvPr id="3" name="Notes Placeholder 2"/>
          <p:cNvSpPr>
            <a:spLocks noGrp="1"/>
          </p:cNvSpPr>
          <p:nvPr>
            <p:ph type="body" idx="1"/>
          </p:nvPr>
        </p:nvSpPr>
        <p:spPr>
          <a:xfrm>
            <a:off x="548640" y="3161792"/>
            <a:ext cx="5815584" cy="5405120"/>
          </a:xfrm>
          <a:prstGeom prst="rect">
            <a:avLst/>
          </a:prstGeom>
        </p:spPr>
        <p:txBody>
          <a:bodyPr/>
          <a:lstStyle/>
          <a:p>
            <a:pPr>
              <a:defRPr/>
            </a:pPr>
            <a:r>
              <a:rPr lang="en-US" sz="1050" dirty="0">
                <a:latin typeface="Arial"/>
                <a:ea typeface="Calibri" panose="020F0502020204030204" pitchFamily="34" charset="0"/>
                <a:cs typeface="Arial"/>
              </a:rPr>
              <a:t>Making regular contributions is one way you can help reduce the risk of investing. When</a:t>
            </a:r>
            <a:r>
              <a:rPr lang="en-US" sz="1050" dirty="0">
                <a:latin typeface="Arial"/>
                <a:cs typeface="Arial"/>
              </a:rPr>
              <a:t> you make regular contributions, you’re doing something </a:t>
            </a:r>
            <a:r>
              <a:rPr lang="en-US" sz="1050" dirty="0">
                <a:latin typeface="Arial"/>
                <a:ea typeface="Calibri" panose="020F0502020204030204" pitchFamily="34" charset="0"/>
                <a:cs typeface="Arial"/>
              </a:rPr>
              <a:t>called dollar cost averaging: buying more shares when prices are low and fewer when prices are high. It averages out the prices you pay for investments over time. This</a:t>
            </a:r>
            <a:r>
              <a:rPr lang="en-US" sz="1050" dirty="0">
                <a:latin typeface="Arial"/>
                <a:cs typeface="Arial"/>
              </a:rPr>
              <a:t> can help you steadily build your portfolio and cushion you from market ups and downs.</a:t>
            </a:r>
          </a:p>
        </p:txBody>
      </p:sp>
    </p:spTree>
    <p:extLst>
      <p:ext uri="{BB962C8B-B14F-4D97-AF65-F5344CB8AC3E}">
        <p14:creationId xmlns:p14="http://schemas.microsoft.com/office/powerpoint/2010/main" val="24318128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[Read slide]</a:t>
            </a:r>
          </a:p>
          <a:p>
            <a:endParaRPr lang="en-US" dirty="0"/>
          </a:p>
        </p:txBody>
      </p:sp>
      <p:sp>
        <p:nvSpPr>
          <p:cNvPr id="4" name="Slide Number Placeholder 3"/>
          <p:cNvSpPr>
            <a:spLocks noGrp="1"/>
          </p:cNvSpPr>
          <p:nvPr>
            <p:ph type="sldNum" sz="quarter" idx="5"/>
          </p:nvPr>
        </p:nvSpPr>
        <p:spPr/>
        <p:txBody>
          <a:bodyPr/>
          <a:lstStyle/>
          <a:p>
            <a:fld id="{C4017EC0-A253-4597-A6B1-1C01674A0538}" type="slidenum">
              <a:rPr lang="en-US" smtClean="0"/>
              <a:t>26</a:t>
            </a:fld>
            <a:endParaRPr lang="en-US" dirty="0"/>
          </a:p>
        </p:txBody>
      </p:sp>
    </p:spTree>
    <p:extLst>
      <p:ext uri="{BB962C8B-B14F-4D97-AF65-F5344CB8AC3E}">
        <p14:creationId xmlns:p14="http://schemas.microsoft.com/office/powerpoint/2010/main" val="37114432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defRPr/>
            </a:pPr>
            <a:r>
              <a:rPr lang="en-US" sz="1200" dirty="0">
                <a:effectLst/>
                <a:latin typeface="Calibri"/>
                <a:ea typeface="Calibri" panose="020F0502020204030204" pitchFamily="34" charset="0"/>
                <a:cs typeface="Calibri"/>
              </a:rPr>
              <a:t>The truth is, your money won’t go as far in the future because of inflation. </a:t>
            </a:r>
            <a:r>
              <a:rPr lang="en-US" dirty="0">
                <a:latin typeface="Calibri"/>
                <a:ea typeface="Calibri" panose="020F0502020204030204" pitchFamily="34" charset="0"/>
                <a:cs typeface="Calibri"/>
              </a:rPr>
              <a:t>You probably understand this well with the way prices have gone up recently. While things</a:t>
            </a:r>
            <a:r>
              <a:rPr lang="en-US" sz="1200" dirty="0">
                <a:effectLst/>
                <a:latin typeface="Calibri"/>
                <a:ea typeface="Calibri" panose="020F0502020204030204" pitchFamily="34" charset="0"/>
                <a:cs typeface="Calibri"/>
              </a:rPr>
              <a:t> cost a lot today, they will cost more down the road.</a:t>
            </a:r>
            <a:r>
              <a:rPr lang="en-US" sz="1200" kern="1200" dirty="0">
                <a:solidFill>
                  <a:schemeClr val="tx1"/>
                </a:solidFill>
                <a:effectLst/>
                <a:latin typeface="+mn-lt"/>
                <a:ea typeface="+mn-ea"/>
                <a:cs typeface="+mn-cs"/>
              </a:rPr>
              <a:t> For instance, the cost of </a:t>
            </a:r>
            <a:r>
              <a:rPr lang="en-US" dirty="0"/>
              <a:t>eggs</a:t>
            </a:r>
            <a:r>
              <a:rPr lang="en-US" sz="1200" kern="1200" dirty="0">
                <a:solidFill>
                  <a:schemeClr val="tx1"/>
                </a:solidFill>
                <a:effectLst/>
                <a:latin typeface="+mn-lt"/>
                <a:ea typeface="+mn-ea"/>
                <a:cs typeface="+mn-cs"/>
              </a:rPr>
              <a:t>, movie tickets and </a:t>
            </a:r>
            <a:r>
              <a:rPr lang="en-US" dirty="0"/>
              <a:t>cars has</a:t>
            </a:r>
            <a:r>
              <a:rPr lang="en-US" sz="1200" kern="1200" dirty="0">
                <a:solidFill>
                  <a:schemeClr val="tx1"/>
                </a:solidFill>
                <a:effectLst/>
                <a:latin typeface="+mn-lt"/>
                <a:ea typeface="+mn-ea"/>
                <a:cs typeface="+mn-cs"/>
              </a:rPr>
              <a:t> gone up significantly in the last 40 years</a:t>
            </a:r>
            <a:r>
              <a:rPr lang="en-US" dirty="0"/>
              <a:t> — and will continue to go up. </a:t>
            </a:r>
            <a:endParaRPr lang="en-US" sz="1200" kern="1200" baseline="30000" dirty="0">
              <a:solidFill>
                <a:schemeClr val="tx1"/>
              </a:solidFill>
              <a:effectLst/>
              <a:latin typeface="+mn-lt"/>
              <a:ea typeface="+mn-ea"/>
              <a:cs typeface="+mn-cs"/>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200" kern="1200" baseline="30000" dirty="0">
              <a:solidFill>
                <a:schemeClr val="tx1"/>
              </a:solidFill>
              <a:effectLst/>
              <a:latin typeface="+mn-lt"/>
              <a:ea typeface="+mn-ea"/>
              <a:cs typeface="+mn-cs"/>
            </a:endParaRPr>
          </a:p>
          <a:p>
            <a:pPr>
              <a:lnSpc>
                <a:spcPct val="107000"/>
              </a:lnSpc>
              <a:spcAft>
                <a:spcPts val="800"/>
              </a:spcAft>
              <a:defRPr/>
            </a:pPr>
            <a:r>
              <a:rPr lang="en-US" sz="1200" dirty="0">
                <a:effectLst/>
                <a:latin typeface="Calibri"/>
                <a:ea typeface="Calibri" panose="020F0502020204030204" pitchFamily="34" charset="0"/>
                <a:cs typeface="Calibri"/>
              </a:rPr>
              <a:t>Because of inflation, your budget may feel tight — and it can seem easy to put off saving. But investing now </a:t>
            </a:r>
            <a:r>
              <a:rPr lang="en-US" dirty="0">
                <a:latin typeface="Calibri"/>
                <a:ea typeface="Calibri" panose="020F0502020204030204" pitchFamily="34" charset="0"/>
                <a:cs typeface="Calibri"/>
              </a:rPr>
              <a:t>can help your </a:t>
            </a:r>
            <a:r>
              <a:rPr lang="en-US" sz="1200" dirty="0">
                <a:effectLst/>
                <a:latin typeface="Calibri"/>
                <a:ea typeface="Calibri" panose="020F0502020204030204" pitchFamily="34" charset="0"/>
                <a:cs typeface="Calibri"/>
              </a:rPr>
              <a:t>money </a:t>
            </a:r>
            <a:r>
              <a:rPr lang="en-US" dirty="0">
                <a:latin typeface="Calibri"/>
                <a:ea typeface="Calibri" panose="020F0502020204030204" pitchFamily="34" charset="0"/>
                <a:cs typeface="Calibri"/>
              </a:rPr>
              <a:t>grow so that it</a:t>
            </a:r>
            <a:r>
              <a:rPr lang="en-US" sz="1200" dirty="0">
                <a:effectLst/>
                <a:latin typeface="Calibri"/>
                <a:ea typeface="Calibri" panose="020F0502020204030204" pitchFamily="34" charset="0"/>
                <a:cs typeface="Calibri"/>
              </a:rPr>
              <a:t> </a:t>
            </a:r>
            <a:r>
              <a:rPr lang="en-US" dirty="0">
                <a:latin typeface="Calibri"/>
                <a:ea typeface="Calibri" panose="020F0502020204030204" pitchFamily="34" charset="0"/>
                <a:cs typeface="Calibri"/>
              </a:rPr>
              <a:t>keeps</a:t>
            </a:r>
            <a:r>
              <a:rPr lang="en-US" sz="1200" dirty="0">
                <a:effectLst/>
                <a:latin typeface="Calibri"/>
                <a:ea typeface="Calibri" panose="020F0502020204030204" pitchFamily="34" charset="0"/>
                <a:cs typeface="Calibri"/>
              </a:rPr>
              <a:t> up better with </a:t>
            </a:r>
            <a:r>
              <a:rPr lang="en-US" dirty="0">
                <a:latin typeface="Calibri"/>
                <a:ea typeface="Calibri" panose="020F0502020204030204" pitchFamily="34" charset="0"/>
                <a:cs typeface="Calibri"/>
              </a:rPr>
              <a:t>inflation in the future. That can help your budget feel less tight in retirement</a:t>
            </a:r>
            <a:r>
              <a:rPr lang="en-US" sz="1200" dirty="0">
                <a:effectLst/>
                <a:latin typeface="Calibri"/>
                <a:ea typeface="Calibri" panose="020F0502020204030204" pitchFamily="34" charset="0"/>
                <a:cs typeface="Calibri"/>
              </a:rPr>
              <a:t> than it might otherwise.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baseline="30000" dirty="0">
                <a:solidFill>
                  <a:schemeClr val="tx1"/>
                </a:solidFill>
                <a:effectLst/>
                <a:latin typeface="+mn-lt"/>
                <a:ea typeface="+mn-ea"/>
                <a:cs typeface="+mn-cs"/>
              </a:rPr>
              <a:t>1</a:t>
            </a:r>
            <a:r>
              <a:rPr lang="en-US" sz="1200" kern="1200" dirty="0">
                <a:solidFill>
                  <a:schemeClr val="tx1"/>
                </a:solidFill>
                <a:effectLst/>
                <a:latin typeface="+mn-lt"/>
                <a:ea typeface="+mn-ea"/>
                <a:cs typeface="+mn-cs"/>
              </a:rPr>
              <a:t> Assumed inflation rate of 3.5%</a:t>
            </a:r>
            <a:endParaRPr lang="en-US" sz="1200"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60CC306-A856-5C4C-A219-A0896D42C6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13967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[Read slide]</a:t>
            </a:r>
          </a:p>
          <a:p>
            <a:endParaRPr lang="en-US" dirty="0"/>
          </a:p>
        </p:txBody>
      </p:sp>
      <p:sp>
        <p:nvSpPr>
          <p:cNvPr id="4" name="Slide Number Placeholder 3"/>
          <p:cNvSpPr>
            <a:spLocks noGrp="1"/>
          </p:cNvSpPr>
          <p:nvPr>
            <p:ph type="sldNum" sz="quarter" idx="5"/>
          </p:nvPr>
        </p:nvSpPr>
        <p:spPr/>
        <p:txBody>
          <a:bodyPr/>
          <a:lstStyle/>
          <a:p>
            <a:fld id="{C4017EC0-A253-4597-A6B1-1C01674A0538}" type="slidenum">
              <a:rPr lang="en-US" smtClean="0"/>
              <a:t>28</a:t>
            </a:fld>
            <a:endParaRPr lang="en-US" dirty="0"/>
          </a:p>
        </p:txBody>
      </p:sp>
    </p:spTree>
    <p:extLst>
      <p:ext uri="{BB962C8B-B14F-4D97-AF65-F5344CB8AC3E}">
        <p14:creationId xmlns:p14="http://schemas.microsoft.com/office/powerpoint/2010/main" val="34577745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reality is it depends. You may need less, or you may need more than you think. If </a:t>
            </a:r>
            <a:r>
              <a:rPr lang="en-US" sz="1200" kern="1200" dirty="0">
                <a:solidFill>
                  <a:schemeClr val="tx1"/>
                </a:solidFill>
                <a:effectLst/>
                <a:latin typeface="+mn-lt"/>
                <a:ea typeface="+mn-ea"/>
                <a:cs typeface="+mn-cs"/>
              </a:rPr>
              <a:t>you live in retirement for 30 years, $1 million would provide $40,000 per </a:t>
            </a:r>
            <a:r>
              <a:rPr lang="en-US" sz="1200" kern="1200" baseline="0" dirty="0">
                <a:solidFill>
                  <a:schemeClr val="tx1"/>
                </a:solidFill>
                <a:effectLst/>
                <a:latin typeface="+mn-lt"/>
                <a:ea typeface="+mn-ea"/>
                <a:cs typeface="+mn-cs"/>
              </a:rPr>
              <a:t>year.</a:t>
            </a:r>
            <a:r>
              <a:rPr lang="en-US" sz="1200" kern="1200" baseline="30000" dirty="0">
                <a:solidFill>
                  <a:schemeClr val="tx1"/>
                </a:solidFill>
                <a:effectLst/>
                <a:latin typeface="+mn-lt"/>
                <a:ea typeface="+mn-ea"/>
                <a:cs typeface="+mn-cs"/>
              </a:rPr>
              <a:t>1</a:t>
            </a:r>
            <a:r>
              <a:rPr lang="en-US" sz="1200" kern="1200" baseline="0" dirty="0">
                <a:solidFill>
                  <a:schemeClr val="tx1"/>
                </a:solidFill>
                <a:effectLst/>
                <a:latin typeface="+mn-lt"/>
                <a:ea typeface="+mn-ea"/>
                <a:cs typeface="+mn-cs"/>
              </a:rPr>
              <a:t> That</a:t>
            </a:r>
            <a:r>
              <a:rPr lang="en-US" sz="1200" kern="1200" dirty="0">
                <a:solidFill>
                  <a:schemeClr val="tx1"/>
                </a:solidFill>
                <a:effectLst/>
                <a:latin typeface="+mn-lt"/>
                <a:ea typeface="+mn-ea"/>
                <a:cs typeface="+mn-cs"/>
              </a:rPr>
              <a:t> doesn’t include other income sources you may have, such as a pension or Social Security benefits, so your total income may be higher. But, when you consider taxes, inflation and the health-care costs we discussed, you may need more than you think. </a:t>
            </a:r>
          </a:p>
          <a:p>
            <a:endParaRPr lang="en-US" sz="1200" kern="1200" dirty="0">
              <a:solidFill>
                <a:schemeClr val="tx1"/>
              </a:solidFill>
              <a:effectLst/>
              <a:latin typeface="+mn-lt"/>
              <a:ea typeface="+mn-ea"/>
              <a:cs typeface="+mn-cs"/>
            </a:endParaRPr>
          </a:p>
          <a:p>
            <a:pPr>
              <a:defRPr/>
            </a:pPr>
            <a:r>
              <a:rPr lang="en-US" sz="1800" dirty="0">
                <a:effectLst/>
                <a:latin typeface="Segoe UI"/>
                <a:cs typeface="Segoe UI"/>
              </a:rPr>
              <a:t>The key is to think about what your </a:t>
            </a:r>
            <a:r>
              <a:rPr lang="en-US" sz="1800" dirty="0">
                <a:latin typeface="Segoe UI"/>
                <a:cs typeface="Segoe UI"/>
              </a:rPr>
              <a:t>lifestyle and needs</a:t>
            </a:r>
            <a:r>
              <a:rPr lang="en-US" sz="1800" dirty="0">
                <a:effectLst/>
                <a:latin typeface="Segoe UI"/>
                <a:cs typeface="Segoe UI"/>
              </a:rPr>
              <a:t> </a:t>
            </a:r>
            <a:r>
              <a:rPr lang="en-US" sz="1800" dirty="0">
                <a:latin typeface="Segoe UI"/>
                <a:cs typeface="Segoe UI"/>
              </a:rPr>
              <a:t>may be</a:t>
            </a:r>
            <a:r>
              <a:rPr lang="en-US" sz="1800" dirty="0">
                <a:effectLst/>
                <a:latin typeface="Segoe UI"/>
                <a:cs typeface="Segoe UI"/>
              </a:rPr>
              <a:t> in retirement. </a:t>
            </a:r>
            <a:r>
              <a:rPr lang="en-US" sz="1800" dirty="0">
                <a:latin typeface="Segoe UI"/>
                <a:cs typeface="Segoe UI"/>
              </a:rPr>
              <a:t>Then,</a:t>
            </a:r>
            <a:r>
              <a:rPr lang="en-US" sz="1800" dirty="0">
                <a:effectLst/>
                <a:latin typeface="Segoe UI"/>
                <a:cs typeface="Segoe UI"/>
              </a:rPr>
              <a:t> use the retirement planning tool on your plan’s website to see your progress and make adjustments to reach your goals.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baseline="30000" dirty="0">
                <a:solidFill>
                  <a:schemeClr val="tx1"/>
                </a:solidFill>
                <a:effectLst/>
                <a:latin typeface="+mn-lt"/>
                <a:ea typeface="+mn-ea"/>
                <a:cs typeface="+mn-cs"/>
              </a:rPr>
              <a:t>1</a:t>
            </a:r>
            <a:r>
              <a:rPr lang="en-US" sz="1200" kern="1200" dirty="0">
                <a:solidFill>
                  <a:schemeClr val="tx1"/>
                </a:solidFill>
                <a:effectLst/>
                <a:latin typeface="+mn-lt"/>
                <a:ea typeface="+mn-ea"/>
                <a:cs typeface="+mn-cs"/>
              </a:rPr>
              <a:t> Assuming 4% withdrawal rate. If contributions were made pre-tax, this amount would be less.</a:t>
            </a:r>
          </a:p>
        </p:txBody>
      </p:sp>
      <p:sp>
        <p:nvSpPr>
          <p:cNvPr id="4" name="Slide Number Placeholder 3"/>
          <p:cNvSpPr>
            <a:spLocks noGrp="1"/>
          </p:cNvSpPr>
          <p:nvPr>
            <p:ph type="sldNum" sz="quarter" idx="5"/>
          </p:nvPr>
        </p:nvSpPr>
        <p:spPr/>
        <p:txBody>
          <a:bodyPr/>
          <a:lstStyle/>
          <a:p>
            <a:fld id="{C4017EC0-A253-4597-A6B1-1C01674A0538}" type="slidenum">
              <a:rPr lang="en-US" smtClean="0"/>
              <a:t>29</a:t>
            </a:fld>
            <a:endParaRPr lang="en-US" dirty="0"/>
          </a:p>
        </p:txBody>
      </p:sp>
    </p:spTree>
    <p:extLst>
      <p:ext uri="{BB962C8B-B14F-4D97-AF65-F5344CB8AC3E}">
        <p14:creationId xmlns:p14="http://schemas.microsoft.com/office/powerpoint/2010/main" val="3967212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read this important information.]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60CC306-A856-5C4C-A219-A0896D42C6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48332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[Read slide]</a:t>
            </a:r>
          </a:p>
          <a:p>
            <a:endParaRPr lang="en-US" dirty="0"/>
          </a:p>
        </p:txBody>
      </p:sp>
      <p:sp>
        <p:nvSpPr>
          <p:cNvPr id="4" name="Slide Number Placeholder 3"/>
          <p:cNvSpPr>
            <a:spLocks noGrp="1"/>
          </p:cNvSpPr>
          <p:nvPr>
            <p:ph type="sldNum" sz="quarter" idx="5"/>
          </p:nvPr>
        </p:nvSpPr>
        <p:spPr/>
        <p:txBody>
          <a:bodyPr/>
          <a:lstStyle/>
          <a:p>
            <a:fld id="{C4017EC0-A253-4597-A6B1-1C01674A0538}" type="slidenum">
              <a:rPr lang="en-US" smtClean="0"/>
              <a:t>30</a:t>
            </a:fld>
            <a:endParaRPr lang="en-US" dirty="0"/>
          </a:p>
        </p:txBody>
      </p:sp>
    </p:spTree>
    <p:extLst>
      <p:ext uri="{BB962C8B-B14F-4D97-AF65-F5344CB8AC3E}">
        <p14:creationId xmlns:p14="http://schemas.microsoft.com/office/powerpoint/2010/main" val="11062785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actually</a:t>
            </a:r>
            <a:r>
              <a:rPr lang="en-US" sz="1200" kern="1200" dirty="0">
                <a:solidFill>
                  <a:schemeClr val="tx1"/>
                </a:solidFill>
                <a:effectLst/>
                <a:latin typeface="+mn-lt"/>
                <a:ea typeface="+mn-ea"/>
                <a:cs typeface="+mn-cs"/>
              </a:rPr>
              <a:t> have several other options</a:t>
            </a:r>
            <a:r>
              <a:rPr lang="en-US" dirty="0"/>
              <a:t>:</a:t>
            </a:r>
            <a:endParaRPr lang="en-US" sz="1200" kern="1200" dirty="0">
              <a:solidFill>
                <a:schemeClr val="tx1"/>
              </a:solidFill>
              <a:effectLst/>
              <a:latin typeface="+mn-lt"/>
              <a:ea typeface="+mn-ea"/>
              <a:cs typeface="+mn-cs"/>
            </a:endParaRPr>
          </a:p>
          <a:p>
            <a:pPr>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You can stay in the plan </a:t>
            </a:r>
            <a:r>
              <a:rPr lang="en-US" sz="1200" baseline="30000" dirty="0"/>
              <a:t>1</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You can set up systematic payments to give you only what you need </a:t>
            </a:r>
            <a:r>
              <a:rPr lang="en-US" sz="1200" baseline="30000" dirty="0"/>
              <a:t>1</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You can take partial withdrawals </a:t>
            </a:r>
            <a:r>
              <a:rPr lang="en-US" sz="1200" baseline="30000" dirty="0"/>
              <a:t>1</a:t>
            </a:r>
          </a:p>
          <a:p>
            <a:r>
              <a:rPr lang="en-US" sz="1200" kern="1200" dirty="0">
                <a:solidFill>
                  <a:schemeClr val="tx1"/>
                </a:solidFill>
                <a:effectLst/>
                <a:latin typeface="+mn-lt"/>
                <a:ea typeface="+mn-ea"/>
                <a:cs typeface="+mn-cs"/>
              </a:rPr>
              <a:t>• You can roll your money over to an individual retirement account (IRA)</a:t>
            </a:r>
          </a:p>
          <a:p>
            <a:endParaRPr lang="en-US" sz="1200" kern="1200" dirty="0">
              <a:solidFill>
                <a:schemeClr val="tx1"/>
              </a:solidFill>
              <a:effectLst/>
              <a:latin typeface="+mn-lt"/>
              <a:ea typeface="+mn-ea"/>
              <a:cs typeface="+mn-cs"/>
            </a:endParaRPr>
          </a:p>
          <a:p>
            <a:pPr>
              <a:defRPr/>
            </a:pPr>
            <a:r>
              <a:rPr lang="en-US" sz="1200" kern="1200" baseline="0" dirty="0">
                <a:solidFill>
                  <a:schemeClr val="tx1"/>
                </a:solidFill>
                <a:effectLst/>
                <a:latin typeface="+mn-lt"/>
                <a:ea typeface="+mn-ea"/>
                <a:cs typeface="+mn-cs"/>
              </a:rPr>
              <a:t>By leaving at least some of your money in the plan, </a:t>
            </a:r>
            <a:r>
              <a:rPr lang="en-US" dirty="0"/>
              <a:t>you allow it to potentially</a:t>
            </a:r>
            <a:r>
              <a:rPr lang="en-US" sz="1200" kern="1200" baseline="0" dirty="0">
                <a:solidFill>
                  <a:schemeClr val="tx1"/>
                </a:solidFill>
                <a:effectLst/>
                <a:latin typeface="+mn-lt"/>
                <a:ea typeface="+mn-ea"/>
                <a:cs typeface="+mn-cs"/>
              </a:rPr>
              <a:t> keep growing</a:t>
            </a:r>
            <a:r>
              <a:rPr lang="en-US" dirty="0"/>
              <a:t> while it remains invested</a:t>
            </a:r>
            <a:r>
              <a:rPr lang="en-US" sz="1200" kern="1200" baseline="0" dirty="0">
                <a:solidFill>
                  <a:schemeClr val="tx1"/>
                </a:solidFill>
                <a:effectLst/>
                <a:latin typeface="+mn-lt"/>
                <a:ea typeface="+mn-ea"/>
                <a:cs typeface="+mn-cs"/>
              </a:rPr>
              <a:t>.</a:t>
            </a:r>
            <a:r>
              <a:rPr lang="en-US" dirty="0"/>
              <a:t> Just keep in mind that depending on your plan, you may still need to pay taxes and other fees when you make withdrawals.</a:t>
            </a:r>
            <a:endParaRPr lang="en-US" sz="1200" kern="1200" baseline="0" dirty="0">
              <a:solidFill>
                <a:schemeClr val="tx1"/>
              </a:solidFill>
              <a:effectLst/>
              <a:latin typeface="+mn-lt"/>
              <a:cs typeface="Calibri"/>
            </a:endParaRPr>
          </a:p>
          <a:p>
            <a:endParaRPr lang="en-US" dirty="0"/>
          </a:p>
          <a:p>
            <a:r>
              <a:rPr lang="en-US" sz="1200" kern="1200" dirty="0">
                <a:solidFill>
                  <a:schemeClr val="tx1"/>
                </a:solidFill>
                <a:effectLst/>
                <a:latin typeface="+mn-lt"/>
                <a:ea typeface="+mn-ea"/>
                <a:cs typeface="+mn-cs"/>
              </a:rPr>
              <a:t>It’s a good idea to talk to &lt;&lt;</a:t>
            </a:r>
            <a:r>
              <a:rPr lang="en-US" dirty="0"/>
              <a:t>a </a:t>
            </a:r>
            <a:r>
              <a:rPr lang="en-US" sz="1200" kern="1200" dirty="0">
                <a:solidFill>
                  <a:schemeClr val="tx1"/>
                </a:solidFill>
                <a:effectLst/>
                <a:latin typeface="+mn-lt"/>
                <a:ea typeface="+mn-ea"/>
                <a:cs typeface="+mn-cs"/>
              </a:rPr>
              <a:t>Retirement Specialist or </a:t>
            </a:r>
            <a:r>
              <a:rPr lang="en-US" dirty="0"/>
              <a:t>your </a:t>
            </a:r>
            <a:r>
              <a:rPr lang="en-US" sz="1200" kern="1200" dirty="0">
                <a:solidFill>
                  <a:schemeClr val="tx1"/>
                </a:solidFill>
                <a:effectLst/>
                <a:latin typeface="+mn-lt"/>
                <a:ea typeface="+mn-ea"/>
                <a:cs typeface="+mn-cs"/>
              </a:rPr>
              <a:t>financial professional&gt;&gt; to review your choices. Together, you can come up with a long-term plan.</a:t>
            </a:r>
            <a:r>
              <a:rPr lang="en-US" dirty="0"/>
              <a:t> </a:t>
            </a:r>
            <a:endParaRPr lang="en-US" sz="1200" kern="1200" dirty="0">
              <a:solidFill>
                <a:schemeClr val="tx1"/>
              </a:solidFill>
              <a:effectLst/>
              <a:latin typeface="+mn-lt"/>
              <a:cs typeface="Calibri"/>
            </a:endParaRP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30000" dirty="0"/>
              <a:t>1 </a:t>
            </a:r>
            <a:r>
              <a:rPr lang="en-US" sz="1200" kern="1200" dirty="0">
                <a:solidFill>
                  <a:schemeClr val="tx1"/>
                </a:solidFill>
                <a:effectLst/>
                <a:latin typeface="+mn-lt"/>
                <a:ea typeface="+mn-ea"/>
                <a:cs typeface="+mn-cs"/>
              </a:rPr>
              <a:t>If plan allows</a:t>
            </a:r>
          </a:p>
        </p:txBody>
      </p:sp>
      <p:sp>
        <p:nvSpPr>
          <p:cNvPr id="4" name="Slide Number Placeholder 3"/>
          <p:cNvSpPr>
            <a:spLocks noGrp="1"/>
          </p:cNvSpPr>
          <p:nvPr>
            <p:ph type="sldNum" sz="quarter" idx="5"/>
          </p:nvPr>
        </p:nvSpPr>
        <p:spPr/>
        <p:txBody>
          <a:bodyPr/>
          <a:lstStyle/>
          <a:p>
            <a:fld id="{C4017EC0-A253-4597-A6B1-1C01674A0538}" type="slidenum">
              <a:rPr lang="en-US" smtClean="0"/>
              <a:t>31</a:t>
            </a:fld>
            <a:endParaRPr lang="en-US" dirty="0"/>
          </a:p>
        </p:txBody>
      </p:sp>
    </p:spTree>
    <p:extLst>
      <p:ext uri="{BB962C8B-B14F-4D97-AF65-F5344CB8AC3E}">
        <p14:creationId xmlns:p14="http://schemas.microsoft.com/office/powerpoint/2010/main" val="39195731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[Read slide]</a:t>
            </a:r>
          </a:p>
          <a:p>
            <a:endParaRPr lang="en-US" dirty="0"/>
          </a:p>
        </p:txBody>
      </p:sp>
      <p:sp>
        <p:nvSpPr>
          <p:cNvPr id="4" name="Slide Number Placeholder 3"/>
          <p:cNvSpPr>
            <a:spLocks noGrp="1"/>
          </p:cNvSpPr>
          <p:nvPr>
            <p:ph type="sldNum" sz="quarter" idx="5"/>
          </p:nvPr>
        </p:nvSpPr>
        <p:spPr/>
        <p:txBody>
          <a:bodyPr/>
          <a:lstStyle/>
          <a:p>
            <a:fld id="{C4017EC0-A253-4597-A6B1-1C01674A0538}" type="slidenum">
              <a:rPr lang="en-US" smtClean="0"/>
              <a:t>32</a:t>
            </a:fld>
            <a:endParaRPr lang="en-US" dirty="0"/>
          </a:p>
        </p:txBody>
      </p:sp>
    </p:spTree>
    <p:extLst>
      <p:ext uri="{BB962C8B-B14F-4D97-AF65-F5344CB8AC3E}">
        <p14:creationId xmlns:p14="http://schemas.microsoft.com/office/powerpoint/2010/main" val="29230152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The reality is, you DON’T have to have multiple accounts. You have four options when you leave a job: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pPr>
              <a:defRPr/>
            </a:pPr>
            <a:r>
              <a:rPr lang="en-US" dirty="0"/>
              <a:t>1. Withdraw your funds, but be aware of taxes and penalties.</a:t>
            </a:r>
            <a:endParaRPr lang="en-US" baseline="30000" dirty="0"/>
          </a:p>
          <a:p>
            <a:pPr>
              <a:defRPr/>
            </a:pPr>
            <a:r>
              <a:rPr lang="en-US" dirty="0"/>
              <a:t>2. Leave your balance in your prior employer’s plan.</a:t>
            </a:r>
            <a:endParaRPr lang="en-US" dirty="0">
              <a:cs typeface="Calibri"/>
            </a:endParaRPr>
          </a:p>
          <a:p>
            <a:r>
              <a:rPr lang="en-US" dirty="0"/>
              <a:t>3. Roll your balance into an IRA account.</a:t>
            </a:r>
          </a:p>
          <a:p>
            <a:pPr>
              <a:defRPr/>
            </a:pPr>
            <a:r>
              <a:rPr lang="en-US" dirty="0"/>
              <a:t>4. Roll your balance to your new employer’s plan.</a:t>
            </a:r>
            <a:endParaRPr lang="en-US" dirty="0">
              <a:cs typeface="Calibri"/>
            </a:endParaRPr>
          </a:p>
          <a:p>
            <a:endParaRPr lang="en-US" dirty="0">
              <a:cs typeface="Calibri"/>
            </a:endParaRPr>
          </a:p>
          <a:p>
            <a:r>
              <a:rPr lang="en-US" dirty="0"/>
              <a:t>Since rules vary, check with your employer to see what options you have. Keep in mind that while option 1 (withdrawing funds) may be the first one you consider, it may also be the least favorable. Depending on the type of plan you have, you may need to pay taxes on your withdrawals — or even a penalty if you withdraw funds before age 59 ½. And, taking money out means it isn't left invested with the chance to continue to grow.  Another thing to be aware of is that rolling your balance over — or consolidating accounts — can make things easier because you have fewer accounts to manage. It may also keep you from paying as many fees. </a:t>
            </a:r>
          </a:p>
          <a:p>
            <a:r>
              <a:rPr lang="en-US" dirty="0"/>
              <a:t>  </a:t>
            </a:r>
            <a:endParaRPr lang="en-US" dirty="0">
              <a:cs typeface="Calibri"/>
            </a:endParaRPr>
          </a:p>
          <a:p>
            <a:r>
              <a:rPr lang="en-US" dirty="0"/>
              <a:t>No matter what you decide, it’s important to know what accounts you have and where you have them. That’s especially important as you near retirement, since you’ll need to take required minimum distributions down the road.  </a:t>
            </a:r>
          </a:p>
          <a:p>
            <a:r>
              <a:rPr lang="en-US" dirty="0"/>
              <a:t>  </a:t>
            </a:r>
            <a:endParaRPr lang="en-US" dirty="0">
              <a:cs typeface="Calibri"/>
            </a:endParaRPr>
          </a:p>
          <a:p>
            <a:r>
              <a:rPr lang="en-US" dirty="0"/>
              <a:t>1 If plan allows </a:t>
            </a:r>
            <a:endParaRPr lang="en-US" dirty="0">
              <a:cs typeface="Calibri"/>
            </a:endParaRPr>
          </a:p>
        </p:txBody>
      </p:sp>
      <p:sp>
        <p:nvSpPr>
          <p:cNvPr id="4" name="Slide Number Placeholder 3"/>
          <p:cNvSpPr>
            <a:spLocks noGrp="1"/>
          </p:cNvSpPr>
          <p:nvPr>
            <p:ph type="sldNum" sz="quarter" idx="5"/>
          </p:nvPr>
        </p:nvSpPr>
        <p:spPr/>
        <p:txBody>
          <a:bodyPr/>
          <a:lstStyle/>
          <a:p>
            <a:fld id="{C4017EC0-A253-4597-A6B1-1C01674A0538}" type="slidenum">
              <a:rPr lang="en-US" smtClean="0"/>
              <a:t>33</a:t>
            </a:fld>
            <a:endParaRPr lang="en-US" dirty="0"/>
          </a:p>
        </p:txBody>
      </p:sp>
    </p:spTree>
    <p:extLst>
      <p:ext uri="{BB962C8B-B14F-4D97-AF65-F5344CB8AC3E}">
        <p14:creationId xmlns:p14="http://schemas.microsoft.com/office/powerpoint/2010/main" val="36120204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cs typeface="Arial" panose="020B0604020202020204" pitchFamily="34" charset="0"/>
              </a:rPr>
              <a:t>&lt;OPTIONAL – Applicable for Public &amp; Institutional sector participants only&gt;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Now that you have a better understanding of the myths and realities of retirement, you’re probably wondering how to estimate and plan for your retirement. We have plenty of tools to help you get started.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defRPr/>
            </a:pPr>
            <a:r>
              <a:rPr lang="en-US" sz="1200" kern="1200" dirty="0">
                <a:solidFill>
                  <a:schemeClr val="tx1"/>
                </a:solidFill>
                <a:effectLst/>
                <a:latin typeface="+mn-lt"/>
                <a:ea typeface="+mn-ea"/>
                <a:cs typeface="+mn-cs"/>
              </a:rPr>
              <a:t>Use </a:t>
            </a:r>
            <a:r>
              <a:rPr lang="en-US" dirty="0"/>
              <a:t>My Interactive Retirement Planner(SM) on the website after</a:t>
            </a:r>
            <a:r>
              <a:rPr lang="en-US" sz="1200" kern="1200" dirty="0">
                <a:solidFill>
                  <a:schemeClr val="tx1"/>
                </a:solidFill>
                <a:effectLst/>
                <a:latin typeface="+mn-lt"/>
                <a:ea typeface="+mn-ea"/>
                <a:cs typeface="+mn-cs"/>
              </a:rPr>
              <a:t> you enroll in your plan. </a:t>
            </a:r>
            <a:r>
              <a:rPr lang="en-US" dirty="0"/>
              <a:t>It can help you set goals, check your progress and make changes to stay on track. </a:t>
            </a:r>
            <a:endParaRPr lang="en-US" sz="1200" kern="1200" dirty="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dirty="0"/>
              <a:t>Our Paycheck</a:t>
            </a:r>
            <a:r>
              <a:rPr lang="en-US" sz="1200" kern="1200" dirty="0">
                <a:solidFill>
                  <a:schemeClr val="tx1"/>
                </a:solidFill>
                <a:effectLst/>
                <a:latin typeface="+mn-lt"/>
                <a:ea typeface="+mn-ea"/>
                <a:cs typeface="+mn-cs"/>
              </a:rPr>
              <a:t> Impact Calculator</a:t>
            </a:r>
            <a:r>
              <a:rPr lang="en-US" dirty="0"/>
              <a:t> can show you how your contributions will affect your take-home pay. The impact may be less than you think if the money is taken out pre-tax. </a:t>
            </a:r>
          </a:p>
          <a:p>
            <a:endParaRPr lang="en-US" sz="1200" kern="1200" dirty="0">
              <a:solidFill>
                <a:schemeClr val="tx1"/>
              </a:solidFill>
              <a:effectLst/>
              <a:latin typeface="+mn-lt"/>
              <a:cs typeface="Calibri"/>
            </a:endParaRPr>
          </a:p>
          <a:p>
            <a:pPr marL="171450" indent="-171450">
              <a:buFont typeface="Arial" panose="020B0604020202020204" pitchFamily="34" charset="0"/>
              <a:buChar char="•"/>
            </a:pPr>
            <a:r>
              <a:rPr lang="en-US" dirty="0"/>
              <a:t>The My Health</a:t>
            </a:r>
            <a:r>
              <a:rPr lang="en-US" sz="1200" kern="1200" dirty="0">
                <a:solidFill>
                  <a:schemeClr val="tx1"/>
                </a:solidFill>
                <a:effectLst/>
                <a:latin typeface="+mn-lt"/>
                <a:ea typeface="+mn-ea"/>
                <a:cs typeface="+mn-cs"/>
              </a:rPr>
              <a:t> Care Estimator® </a:t>
            </a:r>
            <a:r>
              <a:rPr lang="en-US" dirty="0"/>
              <a:t>tool can</a:t>
            </a:r>
            <a:r>
              <a:rPr lang="en-US" sz="1200" kern="1200" dirty="0">
                <a:solidFill>
                  <a:schemeClr val="tx1"/>
                </a:solidFill>
                <a:effectLst/>
                <a:latin typeface="+mn-lt"/>
                <a:ea typeface="+mn-ea"/>
                <a:cs typeface="+mn-cs"/>
              </a:rPr>
              <a:t> help you </a:t>
            </a:r>
            <a:r>
              <a:rPr lang="en-US" dirty="0"/>
              <a:t>plan for health-care expenses in retirement.</a:t>
            </a:r>
            <a:endParaRPr lang="en-US" sz="1200" kern="1200" dirty="0">
              <a:solidFill>
                <a:schemeClr val="tx1"/>
              </a:solidFill>
              <a:effectLst/>
              <a:latin typeface="+mn-lt"/>
              <a:cs typeface="Calibri" panose="020F0502020204030204"/>
            </a:endParaRPr>
          </a:p>
        </p:txBody>
      </p:sp>
      <p:sp>
        <p:nvSpPr>
          <p:cNvPr id="4" name="Slide Number Placeholder 3"/>
          <p:cNvSpPr>
            <a:spLocks noGrp="1"/>
          </p:cNvSpPr>
          <p:nvPr>
            <p:ph type="sldNum" sz="quarter" idx="5"/>
          </p:nvPr>
        </p:nvSpPr>
        <p:spPr/>
        <p:txBody>
          <a:bodyPr/>
          <a:lstStyle/>
          <a:p>
            <a:fld id="{C4017EC0-A253-4597-A6B1-1C01674A0538}" type="slidenum">
              <a:rPr lang="en-US" smtClean="0"/>
              <a:t>34</a:t>
            </a:fld>
            <a:endParaRPr lang="en-US" dirty="0"/>
          </a:p>
        </p:txBody>
      </p:sp>
    </p:spTree>
    <p:extLst>
      <p:ext uri="{BB962C8B-B14F-4D97-AF65-F5344CB8AC3E}">
        <p14:creationId xmlns:p14="http://schemas.microsoft.com/office/powerpoint/2010/main" val="21219373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cs typeface="Arial" panose="020B0604020202020204" pitchFamily="34" charset="0"/>
              </a:rPr>
              <a:t>&lt;OPTIONAL – Applicable for Emerging Markets sector KEYNOTE participants only&gt;</a:t>
            </a:r>
          </a:p>
          <a:p>
            <a:endParaRPr lang="en-US" kern="1200" dirty="0">
              <a:effectLst/>
            </a:endParaRPr>
          </a:p>
          <a:p>
            <a:r>
              <a:rPr lang="en-US" kern="1200" dirty="0">
                <a:effectLst/>
              </a:rPr>
              <a:t>Now that you have a better understanding of the myths and realities of retirement, you’re probably wondering how to estimate and plan for your retirement. We have plenty of tools to help you get started.</a:t>
            </a:r>
          </a:p>
          <a:p>
            <a:pPr marL="0" marR="0" lvl="0" indent="0" algn="l" defTabSz="914400">
              <a:lnSpc>
                <a:spcPct val="100000"/>
              </a:lnSpc>
              <a:spcBef>
                <a:spcPts val="0"/>
              </a:spcBef>
              <a:spcAft>
                <a:spcPts val="0"/>
              </a:spcAft>
              <a:buNone/>
              <a:tabLst/>
              <a:defRPr/>
            </a:pPr>
            <a:endParaRPr lang="en-US" kern="1200" dirty="0">
              <a:effectLst/>
              <a:ea typeface="+mn-ea"/>
              <a:cs typeface="+mn-cs"/>
            </a:endParaRPr>
          </a:p>
          <a:p>
            <a:pPr marL="171450" indent="-171450">
              <a:buFont typeface="Arial,Sans-Serif"/>
              <a:buChar char="•"/>
              <a:defRPr/>
            </a:pPr>
            <a:r>
              <a:rPr lang="en-US" dirty="0"/>
              <a:t>Use your personalized retirement-planning tool on the website </a:t>
            </a:r>
            <a:r>
              <a:rPr lang="en-US" kern="1200" dirty="0">
                <a:effectLst/>
              </a:rPr>
              <a:t>after you enroll in your plan. </a:t>
            </a:r>
            <a:r>
              <a:rPr lang="en-US" dirty="0"/>
              <a:t>It can help you set goals, check your progress and make changes to stay on track. </a:t>
            </a:r>
            <a:endParaRPr lang="en-US" kern="1200" dirty="0">
              <a:effectLst/>
              <a:cs typeface="Calibri"/>
            </a:endParaRPr>
          </a:p>
          <a:p>
            <a:pPr marL="0" marR="0" lvl="0" indent="0" algn="l" defTabSz="914400">
              <a:lnSpc>
                <a:spcPct val="100000"/>
              </a:lnSpc>
              <a:spcBef>
                <a:spcPts val="0"/>
              </a:spcBef>
              <a:spcAft>
                <a:spcPts val="0"/>
              </a:spcAft>
              <a:buNone/>
              <a:tabLst/>
              <a:defRPr/>
            </a:pPr>
            <a:endParaRPr lang="en-US" kern="1200" dirty="0">
              <a:effectLst/>
              <a:ea typeface="+mn-ea"/>
              <a:cs typeface="+mn-cs"/>
            </a:endParaRPr>
          </a:p>
          <a:p>
            <a:r>
              <a:rPr lang="en-US" kern="1200" dirty="0">
                <a:effectLst/>
              </a:rPr>
              <a:t>• </a:t>
            </a:r>
            <a:r>
              <a:rPr lang="en-US" dirty="0"/>
              <a:t>Our </a:t>
            </a:r>
            <a:r>
              <a:rPr lang="en-US" kern="1200" dirty="0">
                <a:effectLst/>
              </a:rPr>
              <a:t>Paycheck Impact Calculator</a:t>
            </a:r>
            <a:r>
              <a:rPr lang="en-US" dirty="0"/>
              <a:t> can show you how your contributions will affect your take-home pay. The impact may be less than you think if the money is taken out pre-tax. </a:t>
            </a:r>
          </a:p>
          <a:p>
            <a:endParaRPr lang="en-US" dirty="0"/>
          </a:p>
          <a:p>
            <a:pPr marL="171450" indent="-171450">
              <a:buFont typeface="Arial" panose="020B0604020202020204" pitchFamily="34" charset="0"/>
              <a:buChar char="•"/>
              <a:defRPr/>
            </a:pPr>
            <a:r>
              <a:rPr lang="en-US" dirty="0"/>
              <a:t>The My Health</a:t>
            </a:r>
            <a:r>
              <a:rPr lang="en-US" sz="1200" kern="1200" dirty="0">
                <a:solidFill>
                  <a:schemeClr val="tx1"/>
                </a:solidFill>
                <a:effectLst/>
                <a:latin typeface="+mn-lt"/>
                <a:ea typeface="+mn-ea"/>
                <a:cs typeface="+mn-cs"/>
              </a:rPr>
              <a:t> Care Estimator® </a:t>
            </a:r>
            <a:r>
              <a:rPr lang="en-US" dirty="0"/>
              <a:t>tool</a:t>
            </a:r>
            <a:r>
              <a:rPr lang="en-US" sz="1200" kern="1200" dirty="0">
                <a:solidFill>
                  <a:schemeClr val="tx1"/>
                </a:solidFill>
                <a:effectLst/>
                <a:latin typeface="+mn-lt"/>
                <a:ea typeface="+mn-ea"/>
                <a:cs typeface="+mn-cs"/>
              </a:rPr>
              <a:t> can help you </a:t>
            </a:r>
            <a:r>
              <a:rPr lang="en-US" dirty="0"/>
              <a:t>plan for health-care expenses in retirement.</a:t>
            </a:r>
            <a:endParaRPr lang="en-US" dirty="0">
              <a:cs typeface="Calibri"/>
            </a:endParaRPr>
          </a:p>
          <a:p>
            <a:endParaRPr lang="en-US" kern="1200" dirty="0">
              <a:effectLst/>
              <a:ea typeface="+mn-ea"/>
              <a:cs typeface="+mn-cs"/>
            </a:endParaRPr>
          </a:p>
          <a:p>
            <a:endParaRPr lang="en-US" kern="1200" dirty="0">
              <a:effectLst/>
              <a:ea typeface="+mn-ea"/>
              <a:cs typeface="+mn-cs"/>
            </a:endParaRPr>
          </a:p>
          <a:p>
            <a:r>
              <a:rPr lang="en-US" kern="1200" dirty="0">
                <a:effectLst/>
              </a:rPr>
              <a:t>&lt;&lt;Optional: You can also u</a:t>
            </a:r>
            <a:r>
              <a:rPr lang="en-US" dirty="0"/>
              <a:t>se the </a:t>
            </a:r>
            <a:r>
              <a:rPr lang="en-US" sz="1200" dirty="0">
                <a:effectLst/>
                <a:latin typeface="Segoe UI" panose="020B0502040204020203" pitchFamily="34" charset="0"/>
              </a:rPr>
              <a:t>My Medicare Matters tool to help you compare and select Medicare plans and be linked to a Medicare broker.&gt;&gt;</a:t>
            </a:r>
          </a:p>
          <a:p>
            <a:endParaRPr lang="en-US" sz="1200" dirty="0">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C4017EC0-A253-4597-A6B1-1C01674A0538}" type="slidenum">
              <a:rPr lang="en-US" smtClean="0"/>
              <a:t>35</a:t>
            </a:fld>
            <a:endParaRPr lang="en-US" dirty="0"/>
          </a:p>
        </p:txBody>
      </p:sp>
    </p:spTree>
    <p:extLst>
      <p:ext uri="{BB962C8B-B14F-4D97-AF65-F5344CB8AC3E}">
        <p14:creationId xmlns:p14="http://schemas.microsoft.com/office/powerpoint/2010/main" val="15091554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cs typeface="Arial" panose="020B0604020202020204" pitchFamily="34" charset="0"/>
              </a:rPr>
              <a:t>&lt;OPTIONAL – Applicable for Emerging Markets sector SS&amp;C participants only&gt;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Now that you have a better understanding of the myths and realities of retirement, you’re probably wondering how to estimate and plan for your retirement. We have plenty of tools to help you get started.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defRPr/>
            </a:pPr>
            <a:r>
              <a:rPr lang="en-US" sz="1200" kern="1200" dirty="0">
                <a:solidFill>
                  <a:schemeClr val="tx1"/>
                </a:solidFill>
                <a:effectLst/>
                <a:latin typeface="+mn-lt"/>
                <a:ea typeface="+mn-ea"/>
                <a:cs typeface="+mn-cs"/>
              </a:rPr>
              <a:t>Use </a:t>
            </a:r>
            <a:r>
              <a:rPr lang="en-US" dirty="0"/>
              <a:t>My Retirement Goals on the website after</a:t>
            </a:r>
            <a:r>
              <a:rPr lang="en-US" sz="1200" kern="1200" dirty="0">
                <a:solidFill>
                  <a:schemeClr val="tx1"/>
                </a:solidFill>
                <a:effectLst/>
                <a:latin typeface="+mn-lt"/>
                <a:ea typeface="+mn-ea"/>
                <a:cs typeface="+mn-cs"/>
              </a:rPr>
              <a:t> you enroll in your plan. </a:t>
            </a:r>
            <a:r>
              <a:rPr lang="en-US" dirty="0"/>
              <a:t>It can help you set goals, check your progress and make changes to stay on track. </a:t>
            </a:r>
            <a:endParaRPr lang="en-US" sz="1200" kern="1200" dirty="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dirty="0"/>
              <a:t>Our Paycheck</a:t>
            </a:r>
            <a:r>
              <a:rPr lang="en-US" sz="1200" kern="1200" dirty="0">
                <a:solidFill>
                  <a:schemeClr val="tx1"/>
                </a:solidFill>
                <a:effectLst/>
                <a:latin typeface="+mn-lt"/>
                <a:ea typeface="+mn-ea"/>
                <a:cs typeface="+mn-cs"/>
              </a:rPr>
              <a:t> impact calculator</a:t>
            </a:r>
            <a:r>
              <a:rPr lang="en-US" dirty="0"/>
              <a:t> can show you how your contributions will affect your take-home pay. The impact may be less than you think if the money is taken out pre-tax. </a:t>
            </a:r>
          </a:p>
          <a:p>
            <a:endParaRPr lang="en-US" sz="1200" kern="1200" dirty="0">
              <a:solidFill>
                <a:schemeClr val="tx1"/>
              </a:solidFill>
              <a:effectLst/>
              <a:latin typeface="+mn-lt"/>
              <a:cs typeface="Calibri"/>
            </a:endParaRPr>
          </a:p>
          <a:p>
            <a:pPr marL="171450" indent="-171450">
              <a:buFont typeface="Arial" panose="020B0604020202020204" pitchFamily="34" charset="0"/>
              <a:buChar char="•"/>
            </a:pPr>
            <a:r>
              <a:rPr lang="en-US" dirty="0"/>
              <a:t>The My Health</a:t>
            </a:r>
            <a:r>
              <a:rPr lang="en-US" sz="1200" kern="1200" dirty="0">
                <a:solidFill>
                  <a:schemeClr val="tx1"/>
                </a:solidFill>
                <a:effectLst/>
                <a:latin typeface="+mn-lt"/>
                <a:ea typeface="+mn-ea"/>
                <a:cs typeface="+mn-cs"/>
              </a:rPr>
              <a:t> Care Estimator ® </a:t>
            </a:r>
            <a:r>
              <a:rPr lang="en-US" dirty="0"/>
              <a:t>tool</a:t>
            </a:r>
            <a:r>
              <a:rPr lang="en-US" sz="1200" kern="1200" dirty="0">
                <a:solidFill>
                  <a:schemeClr val="tx1"/>
                </a:solidFill>
                <a:effectLst/>
                <a:latin typeface="+mn-lt"/>
                <a:ea typeface="+mn-ea"/>
                <a:cs typeface="+mn-cs"/>
              </a:rPr>
              <a:t> can help you </a:t>
            </a:r>
            <a:r>
              <a:rPr lang="en-US" dirty="0"/>
              <a:t>plan for health-care expenses in retirement.</a:t>
            </a:r>
            <a:endParaRPr lang="en-US" dirty="0">
              <a:cs typeface="Calibri"/>
            </a:endParaRPr>
          </a:p>
          <a:p>
            <a:pPr marL="171450" indent="-171450">
              <a:buFont typeface="Arial" panose="020B0604020202020204" pitchFamily="34" charset="0"/>
              <a:buChar char="•"/>
            </a:pPr>
            <a:endParaRPr lang="en-US" sz="1200" kern="1200" dirty="0">
              <a:solidFill>
                <a:schemeClr val="tx1"/>
              </a:solidFill>
              <a:effectLst/>
              <a:latin typeface="+mn-lt"/>
              <a:cs typeface="Calibri" panose="020F0502020204030204"/>
            </a:endParaRPr>
          </a:p>
        </p:txBody>
      </p:sp>
      <p:sp>
        <p:nvSpPr>
          <p:cNvPr id="4" name="Slide Number Placeholder 3"/>
          <p:cNvSpPr>
            <a:spLocks noGrp="1"/>
          </p:cNvSpPr>
          <p:nvPr>
            <p:ph type="sldNum" sz="quarter" idx="5"/>
          </p:nvPr>
        </p:nvSpPr>
        <p:spPr/>
        <p:txBody>
          <a:bodyPr/>
          <a:lstStyle/>
          <a:p>
            <a:fld id="{C4017EC0-A253-4597-A6B1-1C01674A0538}" type="slidenum">
              <a:rPr lang="en-US" smtClean="0"/>
              <a:t>36</a:t>
            </a:fld>
            <a:endParaRPr lang="en-US" dirty="0"/>
          </a:p>
        </p:txBody>
      </p:sp>
    </p:spTree>
    <p:extLst>
      <p:ext uri="{BB962C8B-B14F-4D97-AF65-F5344CB8AC3E}">
        <p14:creationId xmlns:p14="http://schemas.microsoft.com/office/powerpoint/2010/main" val="19302078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8700" y="296863"/>
            <a:ext cx="4800600" cy="2700337"/>
          </a:xfrm>
        </p:spPr>
      </p:sp>
      <p:sp>
        <p:nvSpPr>
          <p:cNvPr id="3" name="Notes Placeholder 2"/>
          <p:cNvSpPr>
            <a:spLocks noGrp="1"/>
          </p:cNvSpPr>
          <p:nvPr>
            <p:ph type="body" idx="1"/>
          </p:nvPr>
        </p:nvSpPr>
        <p:spPr>
          <a:xfrm>
            <a:off x="493776" y="3167380"/>
            <a:ext cx="5870448" cy="5405120"/>
          </a:xfrm>
          <a:prstGeom prst="rect">
            <a:avLst/>
          </a:prstGeom>
        </p:spPr>
        <p:txBody>
          <a:bodyPr/>
          <a:lstStyle/>
          <a:p>
            <a:r>
              <a:rPr lang="en-US" sz="1050" dirty="0">
                <a:latin typeface="Arial" panose="020B0604020202020204" pitchFamily="34" charset="0"/>
                <a:cs typeface="Arial" panose="020B0604020202020204" pitchFamily="34" charset="0"/>
              </a:rPr>
              <a:t>Questions?</a:t>
            </a:r>
          </a:p>
        </p:txBody>
      </p:sp>
    </p:spTree>
    <p:extLst>
      <p:ext uri="{BB962C8B-B14F-4D97-AF65-F5344CB8AC3E}">
        <p14:creationId xmlns:p14="http://schemas.microsoft.com/office/powerpoint/2010/main" val="12927358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8700" y="296863"/>
            <a:ext cx="4800600" cy="2700337"/>
          </a:xfrm>
        </p:spPr>
      </p:sp>
      <p:sp>
        <p:nvSpPr>
          <p:cNvPr id="3" name="Notes Placeholder 2"/>
          <p:cNvSpPr>
            <a:spLocks noGrp="1"/>
          </p:cNvSpPr>
          <p:nvPr>
            <p:ph type="body" idx="1"/>
          </p:nvPr>
        </p:nvSpPr>
        <p:spPr>
          <a:xfrm>
            <a:off x="546100" y="3153156"/>
            <a:ext cx="5818124" cy="5405120"/>
          </a:xfrm>
          <a:prstGeom prst="rect">
            <a:avLst/>
          </a:prstGeom>
        </p:spPr>
        <p:txBody>
          <a:bodyPr/>
          <a:lstStyle/>
          <a:p>
            <a:pPr lvl="0">
              <a:defRPr/>
            </a:pPr>
            <a:r>
              <a:rPr lang="en-US" sz="1050" dirty="0">
                <a:latin typeface="Arial" panose="020B0604020202020204" pitchFamily="34" charset="0"/>
                <a:cs typeface="Arial" panose="020B0604020202020204" pitchFamily="34" charset="0"/>
              </a:rPr>
              <a:t>&lt;OPTIONAL – Applicable for Public &amp; Institutional sector participants only&gt;</a:t>
            </a:r>
          </a:p>
          <a:p>
            <a:pPr lvl="0">
              <a:defRPr/>
            </a:pPr>
            <a:endParaRPr lang="en-US" sz="1050" dirty="0">
              <a:latin typeface="Arial" panose="020B0604020202020204" pitchFamily="34" charset="0"/>
              <a:cs typeface="Arial" panose="020B0604020202020204" pitchFamily="34" charset="0"/>
            </a:endParaRPr>
          </a:p>
          <a:p>
            <a:pPr lvl="0">
              <a:defRPr/>
            </a:pPr>
            <a:r>
              <a:rPr lang="en-US" sz="1050" dirty="0">
                <a:latin typeface="Arial" panose="020B0604020202020204" pitchFamily="34" charset="0"/>
                <a:cs typeface="Arial" panose="020B0604020202020204" pitchFamily="34" charset="0"/>
              </a:rPr>
              <a:t>Thanks for your time today.</a:t>
            </a:r>
          </a:p>
          <a:p>
            <a:pPr lvl="0">
              <a:defRPr/>
            </a:pPr>
            <a:endParaRPr lang="en-US" sz="1050" dirty="0">
              <a:latin typeface="Arial" panose="020B0604020202020204" pitchFamily="34" charset="0"/>
              <a:cs typeface="Arial" panose="020B0604020202020204" pitchFamily="34" charset="0"/>
            </a:endParaRPr>
          </a:p>
          <a:p>
            <a:pPr lvl="0">
              <a:defRPr/>
            </a:pPr>
            <a:r>
              <a:rPr lang="en-US" sz="1050" dirty="0">
                <a:latin typeface="Arial" panose="020B0604020202020204" pitchFamily="34" charset="0"/>
                <a:cs typeface="Arial" panose="020B0604020202020204" pitchFamily="34" charset="0"/>
              </a:rPr>
              <a:t>Here is my information again, in case you want to reach me to provide help on anything we covered today.  </a:t>
            </a:r>
          </a:p>
          <a:p>
            <a:pPr lvl="0">
              <a:defRPr/>
            </a:pPr>
            <a:endParaRPr lang="en-US" sz="1050" dirty="0">
              <a:latin typeface="Arial" panose="020B0604020202020204" pitchFamily="34" charset="0"/>
              <a:cs typeface="Arial" panose="020B0604020202020204" pitchFamily="34" charset="0"/>
            </a:endParaRPr>
          </a:p>
          <a:p>
            <a:pPr lvl="0">
              <a:defRPr/>
            </a:pPr>
            <a:r>
              <a:rPr lang="en-US" sz="1050" dirty="0">
                <a:latin typeface="Arial" panose="020B0604020202020204" pitchFamily="34" charset="0"/>
                <a:cs typeface="Arial" panose="020B0604020202020204" pitchFamily="34" charset="0"/>
              </a:rPr>
              <a:t>If you’re not enrolled in your employer-sponsored retirement plan, you can start your enrollment or access your account at </a:t>
            </a:r>
            <a:r>
              <a:rPr lang="en-US" sz="1050" b="1" dirty="0">
                <a:latin typeface="Arial" panose="020B0604020202020204" pitchFamily="34" charset="0"/>
                <a:cs typeface="Arial" panose="020B0604020202020204" pitchFamily="34" charset="0"/>
              </a:rPr>
              <a:t>NRSforU.com</a:t>
            </a:r>
            <a:r>
              <a:rPr lang="en-US" sz="1050" dirty="0">
                <a:latin typeface="Arial" panose="020B0604020202020204" pitchFamily="34" charset="0"/>
                <a:cs typeface="Arial" panose="020B0604020202020204" pitchFamily="34" charset="0"/>
              </a:rPr>
              <a:t>. You can also call the phone number to get help with enrollment, reviewing your retirement savings options and rolling over retirement accounts. </a:t>
            </a:r>
          </a:p>
        </p:txBody>
      </p:sp>
    </p:spTree>
    <p:extLst>
      <p:ext uri="{BB962C8B-B14F-4D97-AF65-F5344CB8AC3E}">
        <p14:creationId xmlns:p14="http://schemas.microsoft.com/office/powerpoint/2010/main" val="12392503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8700" y="296863"/>
            <a:ext cx="4800600" cy="2700337"/>
          </a:xfrm>
        </p:spPr>
      </p:sp>
      <p:sp>
        <p:nvSpPr>
          <p:cNvPr id="3" name="Notes Placeholder 2"/>
          <p:cNvSpPr>
            <a:spLocks noGrp="1"/>
          </p:cNvSpPr>
          <p:nvPr>
            <p:ph type="body" idx="1"/>
          </p:nvPr>
        </p:nvSpPr>
        <p:spPr>
          <a:xfrm>
            <a:off x="546100" y="3167380"/>
            <a:ext cx="5946140" cy="5405120"/>
          </a:xfrm>
          <a:prstGeom prst="rect">
            <a:avLst/>
          </a:prstGeom>
        </p:spPr>
        <p:txBody>
          <a:bodyPr/>
          <a:lstStyle/>
          <a:p>
            <a:pPr lvl="0">
              <a:defRPr/>
            </a:pPr>
            <a:r>
              <a:rPr lang="en-US" sz="1050" dirty="0">
                <a:latin typeface="Arial" panose="020B0604020202020204" pitchFamily="34" charset="0"/>
                <a:cs typeface="Arial" panose="020B0604020202020204" pitchFamily="34" charset="0"/>
              </a:rPr>
              <a:t>&lt;OPTIONAL – Applicable for Emerging Markets sector KEYNOTE participants only&gt;</a:t>
            </a:r>
          </a:p>
          <a:p>
            <a:pPr lvl="0">
              <a:defRPr/>
            </a:pPr>
            <a:endParaRPr lang="en-US" sz="1050" dirty="0">
              <a:latin typeface="Arial" panose="020B0604020202020204" pitchFamily="34" charset="0"/>
              <a:cs typeface="Arial" panose="020B0604020202020204" pitchFamily="34" charset="0"/>
            </a:endParaRPr>
          </a:p>
          <a:p>
            <a:pPr lvl="0">
              <a:defRPr/>
            </a:pPr>
            <a:r>
              <a:rPr lang="en-US" sz="1050" dirty="0">
                <a:latin typeface="Arial" panose="020B0604020202020204" pitchFamily="34" charset="0"/>
                <a:cs typeface="Arial" panose="020B0604020202020204" pitchFamily="34" charset="0"/>
              </a:rPr>
              <a:t>Thanks for your time today.</a:t>
            </a:r>
          </a:p>
          <a:p>
            <a:pPr lvl="0">
              <a:defRPr/>
            </a:pPr>
            <a:endParaRPr lang="en-US" sz="1050" dirty="0">
              <a:latin typeface="Arial" panose="020B0604020202020204" pitchFamily="34" charset="0"/>
              <a:cs typeface="Arial" panose="020B0604020202020204" pitchFamily="34" charset="0"/>
            </a:endParaRPr>
          </a:p>
          <a:p>
            <a:pPr lvl="0">
              <a:defRPr/>
            </a:pPr>
            <a:r>
              <a:rPr lang="en-US" sz="1050" dirty="0">
                <a:latin typeface="Arial" panose="020B0604020202020204" pitchFamily="34" charset="0"/>
                <a:cs typeface="Arial" panose="020B0604020202020204" pitchFamily="34" charset="0"/>
              </a:rPr>
              <a:t>If you’re not enrolled in your employer-sponsored retirement plan, you can start your enrollment or access your account at </a:t>
            </a:r>
            <a:r>
              <a:rPr lang="en-US" sz="1050" b="1" dirty="0">
                <a:latin typeface="Arial" panose="020B0604020202020204" pitchFamily="34" charset="0"/>
                <a:cs typeface="Arial" panose="020B0604020202020204" pitchFamily="34" charset="0"/>
              </a:rPr>
              <a:t>nationwide.com/myretirement. </a:t>
            </a:r>
            <a:r>
              <a:rPr lang="en-US" sz="1050" dirty="0">
                <a:latin typeface="Arial" panose="020B0604020202020204" pitchFamily="34" charset="0"/>
                <a:cs typeface="Arial" panose="020B0604020202020204" pitchFamily="34" charset="0"/>
              </a:rPr>
              <a:t>You can also call the phone number to get help with enrollment, reviewing your retirement savings options and rolling over retirement accounts. </a:t>
            </a:r>
          </a:p>
        </p:txBody>
      </p:sp>
    </p:spTree>
    <p:extLst>
      <p:ext uri="{BB962C8B-B14F-4D97-AF65-F5344CB8AC3E}">
        <p14:creationId xmlns:p14="http://schemas.microsoft.com/office/powerpoint/2010/main" val="3871874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8700" y="293688"/>
            <a:ext cx="4800600" cy="2700337"/>
          </a:xfrm>
        </p:spPr>
      </p:sp>
      <p:sp>
        <p:nvSpPr>
          <p:cNvPr id="3" name="Notes Placeholder 2"/>
          <p:cNvSpPr>
            <a:spLocks noGrp="1"/>
          </p:cNvSpPr>
          <p:nvPr>
            <p:ph type="body" idx="1"/>
          </p:nvPr>
        </p:nvSpPr>
        <p:spPr>
          <a:xfrm>
            <a:off x="314960" y="3158172"/>
            <a:ext cx="6207759" cy="5600700"/>
          </a:xfrm>
          <a:prstGeom prst="rect">
            <a:avLst/>
          </a:prstGeom>
        </p:spPr>
        <p:txBody>
          <a:bodyPr/>
          <a:lstStyle/>
          <a:p>
            <a:pPr lvl="0">
              <a:defRPr/>
            </a:pPr>
            <a:r>
              <a:rPr lang="en-US" sz="1050" dirty="0">
                <a:latin typeface="Arial" panose="020B0604020202020204" pitchFamily="34" charset="0"/>
                <a:cs typeface="Arial" panose="020B0604020202020204" pitchFamily="34" charset="0"/>
              </a:rPr>
              <a:t>&lt;OPTIONAL PAGE – May be removed if not needed&gt;</a:t>
            </a:r>
          </a:p>
          <a:p>
            <a:pPr lvl="0">
              <a:defRPr/>
            </a:pPr>
            <a:endParaRPr lang="en-US" sz="1050" dirty="0">
              <a:latin typeface="Arial" panose="020B0604020202020204" pitchFamily="34" charset="0"/>
              <a:cs typeface="Arial" panose="020B0604020202020204" pitchFamily="34" charset="0"/>
            </a:endParaRPr>
          </a:p>
          <a:p>
            <a:pPr lvl="0">
              <a:defRPr/>
            </a:pPr>
            <a:r>
              <a:rPr lang="en-US" sz="1050" dirty="0">
                <a:latin typeface="Arial" panose="020B0604020202020204" pitchFamily="34" charset="0"/>
                <a:cs typeface="Arial" panose="020B0604020202020204" pitchFamily="34" charset="0"/>
              </a:rPr>
              <a:t>I’m &lt;NAME&gt; and I’m a &lt;TITLE&gt; at Nationwide. Nationwide is the recordkeeper for your company’s employer-sponsored retirement plan. </a:t>
            </a:r>
            <a:endParaRPr lang="en-US" sz="1050" dirty="0">
              <a:latin typeface="Arial" panose="020B0604020202020204" pitchFamily="34" charset="0"/>
              <a:ea typeface="Times New Roman" panose="02020603050405020304" pitchFamily="18" charset="0"/>
              <a:cs typeface="Arial" panose="020B0604020202020204" pitchFamily="34" charset="0"/>
            </a:endParaRPr>
          </a:p>
          <a:p>
            <a:pPr lvl="0">
              <a:defRPr/>
            </a:pPr>
            <a:endParaRPr lang="en-US" sz="1050" dirty="0">
              <a:latin typeface="Arial" panose="020B0604020202020204" pitchFamily="34" charset="0"/>
              <a:ea typeface="Times New Roman" panose="02020603050405020304" pitchFamily="18" charset="0"/>
              <a:cs typeface="Arial" panose="020B0604020202020204" pitchFamily="34" charset="0"/>
            </a:endParaRPr>
          </a:p>
          <a:p>
            <a:pPr lvl="0">
              <a:defRPr/>
            </a:pPr>
            <a:r>
              <a:rPr lang="en-US" sz="1050" dirty="0">
                <a:latin typeface="Arial" panose="020B0604020202020204" pitchFamily="34" charset="0"/>
                <a:ea typeface="Times New Roman" panose="02020603050405020304" pitchFamily="18" charset="0"/>
                <a:cs typeface="Arial" panose="020B0604020202020204" pitchFamily="34" charset="0"/>
              </a:rPr>
              <a:t>We’ve grown from a small mutual auto insurance company to one of the largest insurance and financial services companies in the world. Our mission has never been clearer: to protect people, businesses and futures with extraordinary care. And that’s why we’re here today.</a:t>
            </a:r>
          </a:p>
        </p:txBody>
      </p:sp>
    </p:spTree>
    <p:extLst>
      <p:ext uri="{BB962C8B-B14F-4D97-AF65-F5344CB8AC3E}">
        <p14:creationId xmlns:p14="http://schemas.microsoft.com/office/powerpoint/2010/main" val="23190179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8700" y="296863"/>
            <a:ext cx="4800600" cy="2700337"/>
          </a:xfrm>
        </p:spPr>
      </p:sp>
      <p:sp>
        <p:nvSpPr>
          <p:cNvPr id="3" name="Notes Placeholder 2"/>
          <p:cNvSpPr>
            <a:spLocks noGrp="1"/>
          </p:cNvSpPr>
          <p:nvPr>
            <p:ph type="body" idx="1"/>
          </p:nvPr>
        </p:nvSpPr>
        <p:spPr>
          <a:xfrm>
            <a:off x="546100" y="3173985"/>
            <a:ext cx="5844540" cy="5405120"/>
          </a:xfrm>
          <a:prstGeom prst="rect">
            <a:avLst/>
          </a:prstGeom>
        </p:spPr>
        <p:txBody>
          <a:bodyPr/>
          <a:lstStyle/>
          <a:p>
            <a:pPr lvl="0">
              <a:defRPr/>
            </a:pPr>
            <a:r>
              <a:rPr lang="en-US" sz="1050" dirty="0">
                <a:latin typeface="Arial" panose="020B0604020202020204" pitchFamily="34" charset="0"/>
                <a:cs typeface="Arial" panose="020B0604020202020204" pitchFamily="34" charset="0"/>
              </a:rPr>
              <a:t>&lt;OPTIONAL – Applicable for Emerging Markets sector SS&amp;C participants only&gt;</a:t>
            </a:r>
          </a:p>
          <a:p>
            <a:pPr lvl="0">
              <a:defRPr/>
            </a:pPr>
            <a:endParaRPr lang="en-US" sz="1050" dirty="0">
              <a:latin typeface="Arial" panose="020B0604020202020204" pitchFamily="34" charset="0"/>
              <a:cs typeface="Arial" panose="020B0604020202020204" pitchFamily="34" charset="0"/>
            </a:endParaRPr>
          </a:p>
          <a:p>
            <a:pPr lvl="0">
              <a:defRPr/>
            </a:pPr>
            <a:r>
              <a:rPr lang="en-US" sz="1050" dirty="0">
                <a:latin typeface="Arial" panose="020B0604020202020204" pitchFamily="34" charset="0"/>
                <a:cs typeface="Arial" panose="020B0604020202020204" pitchFamily="34" charset="0"/>
              </a:rPr>
              <a:t>Thanks for your time today.</a:t>
            </a:r>
          </a:p>
          <a:p>
            <a:pPr lvl="0">
              <a:defRPr/>
            </a:pPr>
            <a:endParaRPr lang="en-US" sz="1050" dirty="0">
              <a:latin typeface="Arial" panose="020B0604020202020204" pitchFamily="34" charset="0"/>
              <a:cs typeface="Arial" panose="020B0604020202020204" pitchFamily="34" charset="0"/>
            </a:endParaRPr>
          </a:p>
          <a:p>
            <a:pPr lvl="0">
              <a:defRPr/>
            </a:pPr>
            <a:r>
              <a:rPr lang="en-US" sz="1050" dirty="0">
                <a:latin typeface="Arial" panose="020B0604020202020204" pitchFamily="34" charset="0"/>
                <a:cs typeface="Arial" panose="020B0604020202020204" pitchFamily="34" charset="0"/>
              </a:rPr>
              <a:t>If you’re not enrolled in your employer-sponsored retirement plan, you can start your enrollment or access your account at </a:t>
            </a:r>
            <a:r>
              <a:rPr lang="en-US" sz="1050" b="1" dirty="0">
                <a:latin typeface="Arial" panose="020B0604020202020204" pitchFamily="34" charset="0"/>
                <a:cs typeface="Arial" panose="020B0604020202020204" pitchFamily="34" charset="0"/>
              </a:rPr>
              <a:t>nationwide.com/REALtirement.</a:t>
            </a:r>
            <a:r>
              <a:rPr lang="en-US" sz="1050" dirty="0">
                <a:latin typeface="Arial" panose="020B0604020202020204" pitchFamily="34" charset="0"/>
                <a:cs typeface="Arial" panose="020B0604020202020204" pitchFamily="34" charset="0"/>
              </a:rPr>
              <a:t> You can also call the phone number to get help with enrollment, reviewing your retirement savings options and rolling over retirement accounts. </a:t>
            </a:r>
          </a:p>
        </p:txBody>
      </p:sp>
    </p:spTree>
    <p:extLst>
      <p:ext uri="{BB962C8B-B14F-4D97-AF65-F5344CB8AC3E}">
        <p14:creationId xmlns:p14="http://schemas.microsoft.com/office/powerpoint/2010/main" val="2125160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8700" y="290513"/>
            <a:ext cx="4800600" cy="2700337"/>
          </a:xfrm>
        </p:spPr>
      </p:sp>
      <p:sp>
        <p:nvSpPr>
          <p:cNvPr id="3" name="Notes Placeholder 2"/>
          <p:cNvSpPr>
            <a:spLocks noGrp="1"/>
          </p:cNvSpPr>
          <p:nvPr>
            <p:ph type="body" idx="1"/>
          </p:nvPr>
        </p:nvSpPr>
        <p:spPr>
          <a:xfrm>
            <a:off x="294640" y="3152103"/>
            <a:ext cx="6197600" cy="5652833"/>
          </a:xfrm>
        </p:spPr>
        <p:txBody>
          <a:bodyPr/>
          <a:lstStyle/>
          <a:p>
            <a:pPr lvl="0">
              <a:defRPr/>
            </a:pPr>
            <a:r>
              <a:rPr lang="en-US" sz="1050" dirty="0">
                <a:latin typeface="Arial" panose="020B0604020202020204" pitchFamily="34" charset="0"/>
                <a:cs typeface="Arial" panose="020B0604020202020204" pitchFamily="34" charset="0"/>
              </a:rPr>
              <a:t>&lt;OPTIONAL PAGE – May be removed if not needed&gt;</a:t>
            </a:r>
          </a:p>
          <a:p>
            <a:pPr lvl="0">
              <a:defRPr/>
            </a:pPr>
            <a:endParaRPr lang="en-US" sz="1050" dirty="0">
              <a:latin typeface="Arial" panose="020B0604020202020204" pitchFamily="34" charset="0"/>
              <a:cs typeface="Arial" panose="020B0604020202020204" pitchFamily="34" charset="0"/>
            </a:endParaRPr>
          </a:p>
          <a:p>
            <a:pPr lvl="0">
              <a:defRPr/>
            </a:pPr>
            <a:r>
              <a:rPr lang="en-US" sz="1050" dirty="0">
                <a:latin typeface="Arial" panose="020B0604020202020204" pitchFamily="34" charset="0"/>
                <a:cs typeface="Arial" panose="020B0604020202020204" pitchFamily="34" charset="0"/>
              </a:rPr>
              <a:t>I’m &lt;NAME&gt; and I’m a &lt;TITLE&gt; at &lt;FIRM&gt;. </a:t>
            </a:r>
          </a:p>
          <a:p>
            <a:pPr lvl="0">
              <a:defRPr/>
            </a:pPr>
            <a:endParaRPr lang="en-US" sz="1050" dirty="0">
              <a:latin typeface="Arial" panose="020B0604020202020204" pitchFamily="34" charset="0"/>
              <a:ea typeface="Times New Roman" panose="02020603050405020304" pitchFamily="18" charset="0"/>
              <a:cs typeface="Arial" panose="020B0604020202020204" pitchFamily="34" charset="0"/>
            </a:endParaRPr>
          </a:p>
          <a:p>
            <a:pPr lvl="0">
              <a:defRPr/>
            </a:pPr>
            <a:r>
              <a:rPr lang="en-US" sz="1050" dirty="0">
                <a:latin typeface="Arial" panose="020B0604020202020204" pitchFamily="34" charset="0"/>
                <a:ea typeface="Times New Roman" panose="02020603050405020304" pitchFamily="18" charset="0"/>
                <a:cs typeface="Arial" panose="020B0604020202020204" pitchFamily="34" charset="0"/>
              </a:rPr>
              <a:t>&lt;Introduce yourself&gt;</a:t>
            </a:r>
          </a:p>
        </p:txBody>
      </p:sp>
    </p:spTree>
    <p:extLst>
      <p:ext uri="{BB962C8B-B14F-4D97-AF65-F5344CB8AC3E}">
        <p14:creationId xmlns:p14="http://schemas.microsoft.com/office/powerpoint/2010/main" val="32899673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a:cs typeface="Arial"/>
              </a:rPr>
              <a:t>[Read </a:t>
            </a:r>
            <a:r>
              <a:rPr lang="en-US" dirty="0">
                <a:latin typeface="Arial"/>
                <a:cs typeface="Arial"/>
              </a:rPr>
              <a:t>slide</a:t>
            </a:r>
            <a:r>
              <a:rPr lang="en-US" sz="1200" dirty="0">
                <a:latin typeface="Arial"/>
                <a:cs typeface="Arial"/>
              </a:rPr>
              <a:t>]</a:t>
            </a:r>
          </a:p>
          <a:p>
            <a:endParaRPr lang="en-US" dirty="0"/>
          </a:p>
        </p:txBody>
      </p:sp>
      <p:sp>
        <p:nvSpPr>
          <p:cNvPr id="4" name="Slide Number Placeholder 3"/>
          <p:cNvSpPr>
            <a:spLocks noGrp="1"/>
          </p:cNvSpPr>
          <p:nvPr>
            <p:ph type="sldNum" sz="quarter" idx="5"/>
          </p:nvPr>
        </p:nvSpPr>
        <p:spPr/>
        <p:txBody>
          <a:bodyPr/>
          <a:lstStyle/>
          <a:p>
            <a:fld id="{C4017EC0-A253-4597-A6B1-1C01674A0538}" type="slidenum">
              <a:rPr lang="en-US" smtClean="0"/>
              <a:t>6</a:t>
            </a:fld>
            <a:endParaRPr lang="en-US" dirty="0"/>
          </a:p>
        </p:txBody>
      </p:sp>
    </p:spTree>
    <p:extLst>
      <p:ext uri="{BB962C8B-B14F-4D97-AF65-F5344CB8AC3E}">
        <p14:creationId xmlns:p14="http://schemas.microsoft.com/office/powerpoint/2010/main" val="30133785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[Read slide]</a:t>
            </a:r>
          </a:p>
          <a:p>
            <a:endParaRPr lang="en-US" dirty="0"/>
          </a:p>
        </p:txBody>
      </p:sp>
      <p:sp>
        <p:nvSpPr>
          <p:cNvPr id="4" name="Slide Number Placeholder 3"/>
          <p:cNvSpPr>
            <a:spLocks noGrp="1"/>
          </p:cNvSpPr>
          <p:nvPr>
            <p:ph type="sldNum" sz="quarter" idx="5"/>
          </p:nvPr>
        </p:nvSpPr>
        <p:spPr/>
        <p:txBody>
          <a:bodyPr/>
          <a:lstStyle/>
          <a:p>
            <a:fld id="{C4017EC0-A253-4597-A6B1-1C01674A0538}" type="slidenum">
              <a:rPr lang="en-US" smtClean="0"/>
              <a:t>7</a:t>
            </a:fld>
            <a:endParaRPr lang="en-US" dirty="0"/>
          </a:p>
        </p:txBody>
      </p:sp>
    </p:spTree>
    <p:extLst>
      <p:ext uri="{BB962C8B-B14F-4D97-AF65-F5344CB8AC3E}">
        <p14:creationId xmlns:p14="http://schemas.microsoft.com/office/powerpoint/2010/main" val="130072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reality is that Social Security will likely NOT cover all of your retirement needs.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may need about 80% of your </a:t>
            </a:r>
            <a:r>
              <a:rPr lang="en-US" dirty="0"/>
              <a:t>current income in retirement to maintain your current standard of living</a:t>
            </a:r>
            <a:r>
              <a:rPr lang="en-US" sz="1200" kern="1200" dirty="0">
                <a:solidFill>
                  <a:schemeClr val="tx1"/>
                </a:solidFill>
                <a:effectLst/>
                <a:latin typeface="+mn-lt"/>
                <a:ea typeface="+mn-ea"/>
                <a:cs typeface="+mn-cs"/>
              </a:rPr>
              <a:t>.</a:t>
            </a:r>
            <a:r>
              <a:rPr lang="en-US" sz="1200" kern="1200" baseline="30000" dirty="0">
                <a:solidFill>
                  <a:schemeClr val="tx1"/>
                </a:solidFill>
                <a:effectLst/>
                <a:latin typeface="+mn-lt"/>
                <a:ea typeface="+mn-ea"/>
                <a:cs typeface="+mn-cs"/>
              </a:rPr>
              <a:t>1</a:t>
            </a:r>
            <a:r>
              <a:rPr lang="en-US" sz="1200" kern="1200" dirty="0">
                <a:solidFill>
                  <a:schemeClr val="tx1"/>
                </a:solidFill>
                <a:effectLst/>
                <a:latin typeface="+mn-lt"/>
                <a:ea typeface="+mn-ea"/>
                <a:cs typeface="+mn-cs"/>
              </a:rPr>
              <a:t> But, Social Security may only cover less than 40% your pre-retirement </a:t>
            </a:r>
            <a:r>
              <a:rPr lang="en-US" dirty="0"/>
              <a:t>income needs</a:t>
            </a:r>
            <a:r>
              <a:rPr lang="en-US" sz="1200" kern="1200" dirty="0">
                <a:solidFill>
                  <a:schemeClr val="tx1"/>
                </a:solidFill>
                <a:effectLst/>
                <a:latin typeface="+mn-lt"/>
                <a:ea typeface="+mn-ea"/>
                <a:cs typeface="+mn-cs"/>
              </a:rPr>
              <a:t>. </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So it’s important to have a plan in place to fill that gap.</a:t>
            </a:r>
            <a:r>
              <a:rPr lang="en-US" dirty="0"/>
              <a:t> </a:t>
            </a:r>
            <a:endParaRPr lang="en-US" sz="1200" kern="1200" dirty="0">
              <a:solidFill>
                <a:schemeClr val="tx1"/>
              </a:solidFill>
              <a:effectLst/>
              <a:latin typeface="+mn-lt"/>
              <a:cs typeface="Calibri" panose="020F0502020204030204"/>
            </a:endParaRPr>
          </a:p>
          <a:p>
            <a:endParaRPr lang="en-US" sz="1200" kern="1200" dirty="0">
              <a:solidFill>
                <a:schemeClr val="tx1"/>
              </a:solidFill>
              <a:effectLst/>
              <a:latin typeface="+mn-lt"/>
              <a:ea typeface="+mn-ea"/>
              <a:cs typeface="+mn-cs"/>
            </a:endParaRPr>
          </a:p>
          <a:p>
            <a:r>
              <a:rPr lang="en-US" dirty="0">
                <a:highlight>
                  <a:srgbClr val="FFFF00"/>
                </a:highlight>
              </a:rPr>
              <a:t>One way you may be thinking of to help fill that gap is delaying </a:t>
            </a:r>
            <a:r>
              <a:rPr lang="en-US" sz="1200" kern="1200" dirty="0">
                <a:solidFill>
                  <a:schemeClr val="tx1"/>
                </a:solidFill>
                <a:effectLst/>
                <a:highlight>
                  <a:srgbClr val="FFFF00"/>
                </a:highlight>
                <a:latin typeface="+mn-lt"/>
                <a:ea typeface="+mn-ea"/>
                <a:cs typeface="+mn-cs"/>
              </a:rPr>
              <a:t>retirement or working after you retire. More people are planning to work longer than typical retirement age. </a:t>
            </a:r>
            <a:r>
              <a:rPr lang="en-US" dirty="0">
                <a:highlight>
                  <a:srgbClr val="FFFF00"/>
                </a:highlight>
              </a:rPr>
              <a:t>That could help you delay taking Social Security benefits, which will increase the amount you receive. But even if you intend to delay retirement or work while you’re retired, it's important to have other sources of income in case you aren’t able to work as long as you plan to. </a:t>
            </a:r>
            <a:endParaRPr lang="en-US" sz="1200" kern="1200" dirty="0">
              <a:solidFill>
                <a:schemeClr val="tx1"/>
              </a:solidFill>
              <a:effectLst/>
              <a:highlight>
                <a:srgbClr val="FFFF00"/>
              </a:highlight>
              <a:latin typeface="+mn-lt"/>
              <a:cs typeface="Calibri"/>
            </a:endParaRPr>
          </a:p>
          <a:p>
            <a:endParaRPr lang="en-US" dirty="0"/>
          </a:p>
          <a:p>
            <a:r>
              <a:rPr lang="en-US" baseline="30000" dirty="0"/>
              <a:t>1</a:t>
            </a:r>
            <a:r>
              <a:rPr lang="en-US" dirty="0"/>
              <a:t> "Top Ten Ways to Prepare for Retirement," Employee Benefits Security Administration, dol.gov/sites/</a:t>
            </a:r>
            <a:r>
              <a:rPr lang="en-US" dirty="0" err="1"/>
              <a:t>dolgov</a:t>
            </a:r>
            <a:r>
              <a:rPr lang="en-US" dirty="0"/>
              <a:t>/files/</a:t>
            </a:r>
            <a:r>
              <a:rPr lang="en-US" dirty="0" err="1"/>
              <a:t>ebsa</a:t>
            </a:r>
            <a:r>
              <a:rPr lang="en-US" dirty="0"/>
              <a:t>/about-</a:t>
            </a:r>
            <a:r>
              <a:rPr lang="en-US" dirty="0" err="1"/>
              <a:t>ebsa</a:t>
            </a:r>
            <a:r>
              <a:rPr lang="en-US" dirty="0"/>
              <a:t>/our-activities/resource-center/publications/top-10-ways-to-prepare-for-retirement.pdf (September 2021).</a:t>
            </a:r>
          </a:p>
          <a:p>
            <a:r>
              <a:rPr lang="en-US" baseline="30000" dirty="0"/>
              <a:t>2 </a:t>
            </a:r>
            <a:r>
              <a:rPr lang="en-US" dirty="0"/>
              <a:t>“Top Ten Facts About Social Security,” Center for Budget and Policy Priorities (March 4, 2022)</a:t>
            </a:r>
          </a:p>
          <a:p>
            <a:r>
              <a:rPr lang="en-US" sz="12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Policy Basics: Top Ten Facts about Social Security | Center on Budget and Policy Priorities (cbpp.org)</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4017EC0-A253-4597-A6B1-1C01674A0538}" type="slidenum">
              <a:rPr lang="en-US" smtClean="0"/>
              <a:t>8</a:t>
            </a:fld>
            <a:endParaRPr lang="en-US" dirty="0"/>
          </a:p>
        </p:txBody>
      </p:sp>
    </p:spTree>
    <p:extLst>
      <p:ext uri="{BB962C8B-B14F-4D97-AF65-F5344CB8AC3E}">
        <p14:creationId xmlns:p14="http://schemas.microsoft.com/office/powerpoint/2010/main" val="874408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[Read slide]</a:t>
            </a:r>
          </a:p>
          <a:p>
            <a:endParaRPr lang="en-US" dirty="0"/>
          </a:p>
        </p:txBody>
      </p:sp>
      <p:sp>
        <p:nvSpPr>
          <p:cNvPr id="4" name="Slide Number Placeholder 3"/>
          <p:cNvSpPr>
            <a:spLocks noGrp="1"/>
          </p:cNvSpPr>
          <p:nvPr>
            <p:ph type="sldNum" sz="quarter" idx="5"/>
          </p:nvPr>
        </p:nvSpPr>
        <p:spPr/>
        <p:txBody>
          <a:bodyPr/>
          <a:lstStyle/>
          <a:p>
            <a:fld id="{C4017EC0-A253-4597-A6B1-1C01674A0538}" type="slidenum">
              <a:rPr lang="en-US" smtClean="0"/>
              <a:t>9</a:t>
            </a:fld>
            <a:endParaRPr lang="en-US" dirty="0"/>
          </a:p>
        </p:txBody>
      </p:sp>
    </p:spTree>
    <p:extLst>
      <p:ext uri="{BB962C8B-B14F-4D97-AF65-F5344CB8AC3E}">
        <p14:creationId xmlns:p14="http://schemas.microsoft.com/office/powerpoint/2010/main" val="23919890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700D255-C604-3522-8F09-5F7301821F93}"/>
              </a:ext>
            </a:extLst>
          </p:cNvPr>
          <p:cNvSpPr/>
          <p:nvPr userDrawn="1"/>
        </p:nvSpPr>
        <p:spPr>
          <a:xfrm>
            <a:off x="0" y="0"/>
            <a:ext cx="12192000" cy="6858000"/>
          </a:xfrm>
          <a:prstGeom prst="rect">
            <a:avLst/>
          </a:prstGeom>
          <a:solidFill>
            <a:srgbClr val="141A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Nationwide is on your side">
            <a:extLst>
              <a:ext uri="{FF2B5EF4-FFF2-40B4-BE49-F238E27FC236}">
                <a16:creationId xmlns:a16="http://schemas.microsoft.com/office/drawing/2014/main" id="{B4D6428B-7DC7-9E48-B805-6630544F2A8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7125" y="5217381"/>
            <a:ext cx="1188720" cy="1328569"/>
          </a:xfrm>
          <a:prstGeom prst="rect">
            <a:avLst/>
          </a:prstGeom>
        </p:spPr>
      </p:pic>
      <p:sp>
        <p:nvSpPr>
          <p:cNvPr id="2" name="Title 1">
            <a:extLst>
              <a:ext uri="{FF2B5EF4-FFF2-40B4-BE49-F238E27FC236}">
                <a16:creationId xmlns:a16="http://schemas.microsoft.com/office/drawing/2014/main" id="{9906227A-07A7-4141-BC11-38E8B2B1A0AB}"/>
              </a:ext>
            </a:extLst>
          </p:cNvPr>
          <p:cNvSpPr>
            <a:spLocks noGrp="1"/>
          </p:cNvSpPr>
          <p:nvPr>
            <p:ph type="ctrTitle"/>
          </p:nvPr>
        </p:nvSpPr>
        <p:spPr>
          <a:xfrm>
            <a:off x="607125" y="735841"/>
            <a:ext cx="5700685" cy="2888091"/>
          </a:xfrm>
        </p:spPr>
        <p:txBody>
          <a:bodyPr lIns="0" rIns="0" anchor="b">
            <a:normAutofit/>
          </a:bodyPr>
          <a:lstStyle>
            <a:lvl1pPr algn="l">
              <a:defRPr sz="6000" b="1">
                <a:solidFill>
                  <a:schemeClr val="bg1"/>
                </a:solidFill>
                <a:latin typeface="Georgia" panose="02040502050405020303" pitchFamily="18" charset="0"/>
              </a:defRPr>
            </a:lvl1pPr>
          </a:lstStyle>
          <a:p>
            <a:r>
              <a:rPr lang="en-US"/>
              <a:t>Click to edit Master title style</a:t>
            </a:r>
          </a:p>
        </p:txBody>
      </p:sp>
      <p:sp>
        <p:nvSpPr>
          <p:cNvPr id="4" name="Content Placeholder 2">
            <a:extLst>
              <a:ext uri="{FF2B5EF4-FFF2-40B4-BE49-F238E27FC236}">
                <a16:creationId xmlns:a16="http://schemas.microsoft.com/office/drawing/2014/main" id="{B5C11DAB-F3F2-EFA3-319F-9A0B0C431A69}"/>
              </a:ext>
            </a:extLst>
          </p:cNvPr>
          <p:cNvSpPr>
            <a:spLocks noGrp="1"/>
          </p:cNvSpPr>
          <p:nvPr>
            <p:ph idx="1"/>
          </p:nvPr>
        </p:nvSpPr>
        <p:spPr>
          <a:xfrm>
            <a:off x="6520491" y="0"/>
            <a:ext cx="5671509" cy="6857998"/>
          </a:xfrm>
        </p:spPr>
        <p:txBody>
          <a:bodyPr lIns="0" anchor="ctr">
            <a:normAutofit/>
          </a:bodyPr>
          <a:lstStyle>
            <a:lvl1pPr>
              <a:defRPr sz="2000">
                <a:solidFill>
                  <a:schemeClr val="bg1"/>
                </a:solidFill>
                <a:latin typeface="Arial" panose="020B0604020202020204" pitchFamily="34" charset="0"/>
                <a:cs typeface="Arial" panose="020B0604020202020204" pitchFamily="34" charset="0"/>
              </a:defRPr>
            </a:lvl1pPr>
            <a:lvl2pPr>
              <a:defRPr sz="20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D2E97F58-B762-FB20-8002-3BEF9460FA5C}"/>
              </a:ext>
            </a:extLst>
          </p:cNvPr>
          <p:cNvSpPr>
            <a:spLocks noGrp="1"/>
          </p:cNvSpPr>
          <p:nvPr>
            <p:ph type="body" sz="quarter" idx="10"/>
          </p:nvPr>
        </p:nvSpPr>
        <p:spPr>
          <a:xfrm>
            <a:off x="606453" y="3914822"/>
            <a:ext cx="5700685" cy="1006475"/>
          </a:xfrm>
        </p:spPr>
        <p:txBody>
          <a:bodyPr/>
          <a:lstStyle>
            <a:lvl1pPr marL="0" indent="0">
              <a:buNone/>
              <a:defRPr>
                <a:solidFill>
                  <a:srgbClr val="6ECFB2"/>
                </a:solidFill>
                <a:latin typeface="Arial" panose="020B0604020202020204" pitchFamily="34" charset="0"/>
                <a:cs typeface="Arial" panose="020B0604020202020204" pitchFamily="34" charset="0"/>
              </a:defRPr>
            </a:lvl1pPr>
            <a:lvl2pPr marL="457200" indent="0">
              <a:buNone/>
              <a:defRPr>
                <a:solidFill>
                  <a:srgbClr val="6ECFB2"/>
                </a:solidFill>
                <a:latin typeface="Arial" panose="020B0604020202020204" pitchFamily="34" charset="0"/>
                <a:cs typeface="Arial" panose="020B0604020202020204" pitchFamily="34" charset="0"/>
              </a:defRPr>
            </a:lvl2pPr>
            <a:lvl3pPr marL="914400" indent="0">
              <a:buNone/>
              <a:defRPr>
                <a:solidFill>
                  <a:srgbClr val="6ECFB2"/>
                </a:solidFill>
                <a:latin typeface="Arial" panose="020B0604020202020204" pitchFamily="34" charset="0"/>
                <a:cs typeface="Arial" panose="020B0604020202020204" pitchFamily="34" charset="0"/>
              </a:defRPr>
            </a:lvl3pPr>
            <a:lvl4pPr marL="1371600" indent="0">
              <a:buNone/>
              <a:defRPr>
                <a:solidFill>
                  <a:srgbClr val="6ECFB2"/>
                </a:solidFill>
                <a:latin typeface="Arial" panose="020B0604020202020204" pitchFamily="34" charset="0"/>
                <a:cs typeface="Arial" panose="020B0604020202020204" pitchFamily="34" charset="0"/>
              </a:defRPr>
            </a:lvl4pPr>
            <a:lvl5pPr marL="1828800" indent="0">
              <a:buNone/>
              <a:defRPr>
                <a:solidFill>
                  <a:srgbClr val="6ECFB2"/>
                </a:solidFill>
                <a:latin typeface="Arial" panose="020B0604020202020204" pitchFamily="34" charset="0"/>
                <a:cs typeface="Arial" panose="020B0604020202020204" pitchFamily="34" charset="0"/>
              </a:defRPr>
            </a:lvl5pPr>
          </a:lstStyle>
          <a:p>
            <a:pPr lvl="0"/>
            <a:r>
              <a:rPr lang="en-US"/>
              <a:t>Click to edit Master text style</a:t>
            </a:r>
          </a:p>
        </p:txBody>
      </p:sp>
      <p:sp>
        <p:nvSpPr>
          <p:cNvPr id="13" name="Right Triangle 12">
            <a:extLst>
              <a:ext uri="{FF2B5EF4-FFF2-40B4-BE49-F238E27FC236}">
                <a16:creationId xmlns:a16="http://schemas.microsoft.com/office/drawing/2014/main" id="{9F2A3C85-EDBA-FF9D-ECC8-687D1D91FF4D}"/>
              </a:ext>
            </a:extLst>
          </p:cNvPr>
          <p:cNvSpPr/>
          <p:nvPr userDrawn="1"/>
        </p:nvSpPr>
        <p:spPr>
          <a:xfrm rot="10800000">
            <a:off x="5424515" y="0"/>
            <a:ext cx="1066801" cy="1066801"/>
          </a:xfrm>
          <a:prstGeom prst="rtTriangle">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45626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F3821BA-9F2B-A144-9097-3C7E9D2BBCC0}"/>
              </a:ext>
              <a:ext uri="{C183D7F6-B498-43B3-948B-1728B52AA6E4}">
                <adec:decorative xmlns:adec="http://schemas.microsoft.com/office/drawing/2017/decorative" val="1"/>
              </a:ext>
            </a:extLst>
          </p:cNvPr>
          <p:cNvSpPr/>
          <p:nvPr userDrawn="1"/>
        </p:nvSpPr>
        <p:spPr>
          <a:xfrm>
            <a:off x="237504" y="235568"/>
            <a:ext cx="11709071" cy="6400800"/>
          </a:xfrm>
          <a:prstGeom prst="rect">
            <a:avLst/>
          </a:prstGeom>
          <a:solidFill>
            <a:srgbClr val="141B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Triangle 11">
            <a:extLst>
              <a:ext uri="{FF2B5EF4-FFF2-40B4-BE49-F238E27FC236}">
                <a16:creationId xmlns:a16="http://schemas.microsoft.com/office/drawing/2014/main" id="{D17BD8A0-31BE-414F-B53E-FCBDD5C763D5}"/>
              </a:ext>
            </a:extLst>
          </p:cNvPr>
          <p:cNvSpPr/>
          <p:nvPr userDrawn="1"/>
        </p:nvSpPr>
        <p:spPr>
          <a:xfrm>
            <a:off x="237504" y="5569567"/>
            <a:ext cx="1066801" cy="1066801"/>
          </a:xfrm>
          <a:prstGeom prst="rtTriangle">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ight Triangle 10">
            <a:extLst>
              <a:ext uri="{FF2B5EF4-FFF2-40B4-BE49-F238E27FC236}">
                <a16:creationId xmlns:a16="http://schemas.microsoft.com/office/drawing/2014/main" id="{DF56565D-88DB-7D42-A294-FE24C2A9510B}"/>
              </a:ext>
              <a:ext uri="{C183D7F6-B498-43B3-948B-1728B52AA6E4}">
                <adec:decorative xmlns:adec="http://schemas.microsoft.com/office/drawing/2017/decorative" val="1"/>
              </a:ext>
            </a:extLst>
          </p:cNvPr>
          <p:cNvSpPr/>
          <p:nvPr userDrawn="1"/>
        </p:nvSpPr>
        <p:spPr>
          <a:xfrm rot="10800000">
            <a:off x="9935288" y="236342"/>
            <a:ext cx="2011680" cy="2011680"/>
          </a:xfrm>
          <a:prstGeom prst="rtTriangle">
            <a:avLst/>
          </a:prstGeom>
          <a:solidFill>
            <a:srgbClr val="6EC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838200" y="448805"/>
            <a:ext cx="4374930" cy="5954452"/>
          </a:xfrm>
        </p:spPr>
        <p:txBody>
          <a:bodyPr lIns="0">
            <a:normAutofit/>
          </a:bodyPr>
          <a:lstStyle>
            <a:lvl1pPr>
              <a:defRPr sz="3200" b="1" i="0">
                <a:solidFill>
                  <a:schemeClr val="bg1"/>
                </a:solidFill>
                <a:latin typeface="Georgia" panose="02040502050405020303" pitchFamily="18"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0E9792F-2A6D-A644-8AC9-8F767608FFC9}"/>
              </a:ext>
            </a:extLst>
          </p:cNvPr>
          <p:cNvSpPr>
            <a:spLocks noGrp="1"/>
          </p:cNvSpPr>
          <p:nvPr>
            <p:ph idx="1"/>
          </p:nvPr>
        </p:nvSpPr>
        <p:spPr>
          <a:xfrm>
            <a:off x="5813825" y="448805"/>
            <a:ext cx="5539974" cy="5954452"/>
          </a:xfrm>
        </p:spPr>
        <p:txBody>
          <a:bodyPr lIns="0" anchor="ctr">
            <a:normAutofit/>
          </a:bodyPr>
          <a:lstStyle>
            <a:lvl1pPr>
              <a:defRPr sz="2000">
                <a:solidFill>
                  <a:schemeClr val="bg1"/>
                </a:solidFill>
                <a:latin typeface="Arial" panose="020B0604020202020204" pitchFamily="34" charset="0"/>
                <a:cs typeface="Arial" panose="020B0604020202020204" pitchFamily="34" charset="0"/>
              </a:defRPr>
            </a:lvl1pPr>
            <a:lvl2pPr>
              <a:defRPr sz="20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67042476-7333-2AE4-7C45-0A72C3E46D65}"/>
              </a:ext>
              <a:ext uri="{C183D7F6-B498-43B3-948B-1728B52AA6E4}">
                <adec:decorative xmlns:adec="http://schemas.microsoft.com/office/drawing/2017/decorative" val="1"/>
              </a:ext>
            </a:extLst>
          </p:cNvPr>
          <p:cNvCxnSpPr/>
          <p:nvPr userDrawn="1"/>
        </p:nvCxnSpPr>
        <p:spPr>
          <a:xfrm>
            <a:off x="713094" y="707010"/>
            <a:ext cx="0" cy="536574"/>
          </a:xfrm>
          <a:prstGeom prst="line">
            <a:avLst/>
          </a:prstGeom>
          <a:ln w="25400">
            <a:solidFill>
              <a:srgbClr val="63C3B2"/>
            </a:solidFill>
          </a:ln>
        </p:spPr>
        <p:style>
          <a:lnRef idx="1">
            <a:schemeClr val="accent1"/>
          </a:lnRef>
          <a:fillRef idx="0">
            <a:schemeClr val="accent1"/>
          </a:fillRef>
          <a:effectRef idx="0">
            <a:schemeClr val="accent1"/>
          </a:effectRef>
          <a:fontRef idx="minor">
            <a:schemeClr val="tx1"/>
          </a:fontRef>
        </p:style>
      </p:cxnSp>
      <p:sp>
        <p:nvSpPr>
          <p:cNvPr id="13" name="Text Placeholder 4">
            <a:extLst>
              <a:ext uri="{FF2B5EF4-FFF2-40B4-BE49-F238E27FC236}">
                <a16:creationId xmlns:a16="http://schemas.microsoft.com/office/drawing/2014/main" id="{E2E45118-42EF-7C61-01E4-6A7635EBE993}"/>
              </a:ext>
            </a:extLst>
          </p:cNvPr>
          <p:cNvSpPr>
            <a:spLocks noGrp="1"/>
          </p:cNvSpPr>
          <p:nvPr>
            <p:ph type="body" sz="quarter" idx="10" hasCustomPrompt="1"/>
          </p:nvPr>
        </p:nvSpPr>
        <p:spPr>
          <a:xfrm>
            <a:off x="838200" y="707010"/>
            <a:ext cx="4375150" cy="536575"/>
          </a:xfrm>
        </p:spPr>
        <p:txBody>
          <a:bodyPr lIns="0">
            <a:normAutofit/>
          </a:bodyPr>
          <a:lstStyle>
            <a:lvl1pPr marL="0" indent="0">
              <a:lnSpc>
                <a:spcPct val="100000"/>
              </a:lnSpc>
              <a:buNone/>
              <a:defRPr sz="1400" b="1" i="0">
                <a:solidFill>
                  <a:schemeClr val="bg1"/>
                </a:solidFill>
                <a:latin typeface="Arial" panose="020B0604020202020204" pitchFamily="34" charset="0"/>
                <a:cs typeface="Arial" panose="020B0604020202020204" pitchFamily="34" charset="0"/>
              </a:defRPr>
            </a:lvl1pPr>
          </a:lstStyle>
          <a:p>
            <a:r>
              <a:rPr lang="en-US"/>
              <a:t>Click to edit Master section header title. </a:t>
            </a:r>
            <a:br>
              <a:rPr lang="en-US"/>
            </a:br>
            <a:r>
              <a:rPr lang="en-US"/>
              <a:t>Can wrap two lines.</a:t>
            </a:r>
          </a:p>
        </p:txBody>
      </p:sp>
      <p:sp>
        <p:nvSpPr>
          <p:cNvPr id="5" name="Slide Number Placeholder 5">
            <a:extLst>
              <a:ext uri="{FF2B5EF4-FFF2-40B4-BE49-F238E27FC236}">
                <a16:creationId xmlns:a16="http://schemas.microsoft.com/office/drawing/2014/main" id="{DE18238E-F912-89EF-10FD-4FC1D14A4ABD}"/>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dirty="0"/>
          </a:p>
        </p:txBody>
      </p:sp>
    </p:spTree>
    <p:extLst>
      <p:ext uri="{BB962C8B-B14F-4D97-AF65-F5344CB8AC3E}">
        <p14:creationId xmlns:p14="http://schemas.microsoft.com/office/powerpoint/2010/main" val="443356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F3821BA-9F2B-A144-9097-3C7E9D2BBCC0}"/>
              </a:ext>
              <a:ext uri="{C183D7F6-B498-43B3-948B-1728B52AA6E4}">
                <adec:decorative xmlns:adec="http://schemas.microsoft.com/office/drawing/2017/decorative" val="1"/>
              </a:ext>
            </a:extLst>
          </p:cNvPr>
          <p:cNvSpPr/>
          <p:nvPr userDrawn="1"/>
        </p:nvSpPr>
        <p:spPr>
          <a:xfrm>
            <a:off x="237504" y="235568"/>
            <a:ext cx="11709071" cy="6400800"/>
          </a:xfrm>
          <a:prstGeom prst="rect">
            <a:avLst/>
          </a:prstGeom>
          <a:solidFill>
            <a:srgbClr val="141B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Triangle 11">
            <a:extLst>
              <a:ext uri="{FF2B5EF4-FFF2-40B4-BE49-F238E27FC236}">
                <a16:creationId xmlns:a16="http://schemas.microsoft.com/office/drawing/2014/main" id="{D17BD8A0-31BE-414F-B53E-FCBDD5C763D5}"/>
              </a:ext>
            </a:extLst>
          </p:cNvPr>
          <p:cNvSpPr/>
          <p:nvPr userDrawn="1"/>
        </p:nvSpPr>
        <p:spPr>
          <a:xfrm>
            <a:off x="237504" y="5569567"/>
            <a:ext cx="1066801" cy="1066801"/>
          </a:xfrm>
          <a:prstGeom prst="rtTriangle">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ight Triangle 10">
            <a:extLst>
              <a:ext uri="{FF2B5EF4-FFF2-40B4-BE49-F238E27FC236}">
                <a16:creationId xmlns:a16="http://schemas.microsoft.com/office/drawing/2014/main" id="{DF56565D-88DB-7D42-A294-FE24C2A9510B}"/>
              </a:ext>
              <a:ext uri="{C183D7F6-B498-43B3-948B-1728B52AA6E4}">
                <adec:decorative xmlns:adec="http://schemas.microsoft.com/office/drawing/2017/decorative" val="1"/>
              </a:ext>
            </a:extLst>
          </p:cNvPr>
          <p:cNvSpPr/>
          <p:nvPr userDrawn="1"/>
        </p:nvSpPr>
        <p:spPr>
          <a:xfrm rot="10800000">
            <a:off x="9935288" y="236342"/>
            <a:ext cx="2011680" cy="2011680"/>
          </a:xfrm>
          <a:prstGeom prst="rtTriangle">
            <a:avLst/>
          </a:prstGeom>
          <a:solidFill>
            <a:srgbClr val="6EC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838200" y="448805"/>
            <a:ext cx="4374930" cy="5954452"/>
          </a:xfrm>
        </p:spPr>
        <p:txBody>
          <a:bodyPr lIns="0">
            <a:normAutofit/>
          </a:bodyPr>
          <a:lstStyle>
            <a:lvl1pPr>
              <a:defRPr sz="3200" b="1" i="0">
                <a:solidFill>
                  <a:schemeClr val="bg1"/>
                </a:solidFill>
                <a:latin typeface="Georgia" panose="02040502050405020303" pitchFamily="18"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0E9792F-2A6D-A644-8AC9-8F767608FFC9}"/>
              </a:ext>
            </a:extLst>
          </p:cNvPr>
          <p:cNvSpPr>
            <a:spLocks noGrp="1"/>
          </p:cNvSpPr>
          <p:nvPr>
            <p:ph idx="1"/>
          </p:nvPr>
        </p:nvSpPr>
        <p:spPr>
          <a:xfrm>
            <a:off x="5813825" y="448805"/>
            <a:ext cx="5539974" cy="5954452"/>
          </a:xfrm>
        </p:spPr>
        <p:txBody>
          <a:bodyPr lIns="0" anchor="ctr">
            <a:normAutofit/>
          </a:bodyPr>
          <a:lstStyle>
            <a:lvl1pPr>
              <a:defRPr sz="2000">
                <a:solidFill>
                  <a:schemeClr val="bg1"/>
                </a:solidFill>
                <a:latin typeface="Arial" panose="020B0604020202020204" pitchFamily="34" charset="0"/>
                <a:cs typeface="Arial" panose="020B0604020202020204" pitchFamily="34" charset="0"/>
              </a:defRPr>
            </a:lvl1pPr>
            <a:lvl2pPr>
              <a:defRPr sz="20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262CA0F5-0E5D-1B36-D5A9-E87C42304010}"/>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dirty="0"/>
          </a:p>
        </p:txBody>
      </p:sp>
    </p:spTree>
    <p:extLst>
      <p:ext uri="{BB962C8B-B14F-4D97-AF65-F5344CB8AC3E}">
        <p14:creationId xmlns:p14="http://schemas.microsoft.com/office/powerpoint/2010/main" val="26849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0695032-916D-9F49-A050-9ACCBBA3456F}"/>
              </a:ext>
              <a:ext uri="{C183D7F6-B498-43B3-948B-1728B52AA6E4}">
                <adec:decorative xmlns:adec="http://schemas.microsoft.com/office/drawing/2017/decorative" val="1"/>
              </a:ext>
            </a:extLst>
          </p:cNvPr>
          <p:cNvSpPr/>
          <p:nvPr userDrawn="1"/>
        </p:nvSpPr>
        <p:spPr>
          <a:xfrm>
            <a:off x="237504" y="235568"/>
            <a:ext cx="11709071" cy="6400800"/>
          </a:xfrm>
          <a:prstGeom prst="rect">
            <a:avLst/>
          </a:prstGeom>
          <a:solidFill>
            <a:srgbClr val="141B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Triangle 13">
            <a:extLst>
              <a:ext uri="{FF2B5EF4-FFF2-40B4-BE49-F238E27FC236}">
                <a16:creationId xmlns:a16="http://schemas.microsoft.com/office/drawing/2014/main" id="{78A7324E-A308-7048-9B48-FFF7744A6402}"/>
              </a:ext>
            </a:extLst>
          </p:cNvPr>
          <p:cNvSpPr/>
          <p:nvPr userDrawn="1"/>
        </p:nvSpPr>
        <p:spPr>
          <a:xfrm>
            <a:off x="237504" y="5569567"/>
            <a:ext cx="1066801" cy="1066801"/>
          </a:xfrm>
          <a:prstGeom prst="rtTriangle">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1492450" y="1440091"/>
            <a:ext cx="9199178" cy="595493"/>
          </a:xfrm>
        </p:spPr>
        <p:txBody>
          <a:bodyPr lIns="0" rIns="0" anchor="t">
            <a:normAutofit/>
          </a:bodyPr>
          <a:lstStyle>
            <a:lvl1pPr algn="ctr">
              <a:defRPr sz="3200" b="1" i="0">
                <a:solidFill>
                  <a:schemeClr val="bg1"/>
                </a:solidFill>
                <a:latin typeface="Georgia" panose="02040502050405020303" pitchFamily="18"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0E9792F-2A6D-A644-8AC9-8F767608FFC9}"/>
              </a:ext>
            </a:extLst>
          </p:cNvPr>
          <p:cNvSpPr>
            <a:spLocks noGrp="1"/>
          </p:cNvSpPr>
          <p:nvPr>
            <p:ph idx="1"/>
          </p:nvPr>
        </p:nvSpPr>
        <p:spPr>
          <a:xfrm>
            <a:off x="1492450" y="2338467"/>
            <a:ext cx="9199178" cy="4054554"/>
          </a:xfrm>
        </p:spPr>
        <p:txBody>
          <a:bodyPr lIns="0" rIns="0" anchor="t">
            <a:normAutofit/>
          </a:bodyPr>
          <a:lstStyle>
            <a:lvl1pPr>
              <a:defRPr sz="2000">
                <a:solidFill>
                  <a:schemeClr val="bg1"/>
                </a:solidFill>
                <a:latin typeface="Arial" panose="020B0604020202020204" pitchFamily="34" charset="0"/>
                <a:cs typeface="Arial" panose="020B0604020202020204" pitchFamily="34" charset="0"/>
              </a:defRPr>
            </a:lvl1pPr>
            <a:lvl2pPr>
              <a:defRPr sz="20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7D31F07E-7231-2792-4E6E-75741207013A}"/>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dirty="0"/>
          </a:p>
        </p:txBody>
      </p:sp>
    </p:spTree>
    <p:extLst>
      <p:ext uri="{BB962C8B-B14F-4D97-AF65-F5344CB8AC3E}">
        <p14:creationId xmlns:p14="http://schemas.microsoft.com/office/powerpoint/2010/main" val="36454160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8E36820-67C1-4A9D-0240-388BFF9A7136}"/>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6555" r="26757" b="218"/>
          <a:stretch/>
        </p:blipFill>
        <p:spPr>
          <a:xfrm>
            <a:off x="2333767" y="235565"/>
            <a:ext cx="9620729" cy="6400799"/>
          </a:xfrm>
          <a:prstGeom prst="rect">
            <a:avLst/>
          </a:prstGeom>
        </p:spPr>
      </p:pic>
      <p:sp>
        <p:nvSpPr>
          <p:cNvPr id="3" name="Rectangle 2">
            <a:extLst>
              <a:ext uri="{FF2B5EF4-FFF2-40B4-BE49-F238E27FC236}">
                <a16:creationId xmlns:a16="http://schemas.microsoft.com/office/drawing/2014/main" id="{95C088F8-A6F0-4F97-1E26-8DFA66C34B01}"/>
              </a:ext>
            </a:extLst>
          </p:cNvPr>
          <p:cNvSpPr/>
          <p:nvPr userDrawn="1"/>
        </p:nvSpPr>
        <p:spPr>
          <a:xfrm>
            <a:off x="237112" y="235565"/>
            <a:ext cx="7252900" cy="64007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Triangle 11">
            <a:extLst>
              <a:ext uri="{FF2B5EF4-FFF2-40B4-BE49-F238E27FC236}">
                <a16:creationId xmlns:a16="http://schemas.microsoft.com/office/drawing/2014/main" id="{D17BD8A0-31BE-414F-B53E-FCBDD5C763D5}"/>
              </a:ext>
            </a:extLst>
          </p:cNvPr>
          <p:cNvSpPr/>
          <p:nvPr userDrawn="1"/>
        </p:nvSpPr>
        <p:spPr>
          <a:xfrm>
            <a:off x="237111" y="5569566"/>
            <a:ext cx="1066801" cy="1066801"/>
          </a:xfrm>
          <a:prstGeom prst="rtTriangle">
            <a:avLst/>
          </a:prstGeom>
          <a:solidFill>
            <a:srgbClr val="141B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838200" y="448805"/>
            <a:ext cx="4374930" cy="5954452"/>
          </a:xfrm>
        </p:spPr>
        <p:txBody>
          <a:bodyPr>
            <a:normAutofit/>
          </a:bodyPr>
          <a:lstStyle>
            <a:lvl1pPr>
              <a:defRPr sz="3200" b="1" i="0">
                <a:solidFill>
                  <a:schemeClr val="bg1"/>
                </a:solidFill>
                <a:latin typeface="Georgia" panose="02040502050405020303" pitchFamily="18" charset="0"/>
                <a:cs typeface="Arial" panose="020B0604020202020204" pitchFamily="34" charset="0"/>
              </a:defRPr>
            </a:lvl1pPr>
          </a:lstStyle>
          <a:p>
            <a:r>
              <a:rPr lang="en-US"/>
              <a:t>Click to edit Master title style</a:t>
            </a:r>
          </a:p>
        </p:txBody>
      </p:sp>
      <p:sp>
        <p:nvSpPr>
          <p:cNvPr id="6" name="Slide Number Placeholder 5">
            <a:extLst>
              <a:ext uri="{FF2B5EF4-FFF2-40B4-BE49-F238E27FC236}">
                <a16:creationId xmlns:a16="http://schemas.microsoft.com/office/drawing/2014/main" id="{9F3C9562-5992-E87C-62D7-ACB7A0371E35}"/>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dirty="0"/>
          </a:p>
        </p:txBody>
      </p:sp>
    </p:spTree>
    <p:extLst>
      <p:ext uri="{BB962C8B-B14F-4D97-AF65-F5344CB8AC3E}">
        <p14:creationId xmlns:p14="http://schemas.microsoft.com/office/powerpoint/2010/main" val="30525355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B015E41-910E-F740-8A98-7C302A8FF31B}"/>
              </a:ext>
              <a:ext uri="{C183D7F6-B498-43B3-948B-1728B52AA6E4}">
                <adec:decorative xmlns:adec="http://schemas.microsoft.com/office/drawing/2017/decorative" val="1"/>
              </a:ext>
            </a:extLst>
          </p:cNvPr>
          <p:cNvSpPr/>
          <p:nvPr userDrawn="1"/>
        </p:nvSpPr>
        <p:spPr>
          <a:xfrm>
            <a:off x="237504" y="235568"/>
            <a:ext cx="11709071" cy="6400800"/>
          </a:xfrm>
          <a:prstGeom prst="rect">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F582DB4C-FAA4-DF42-A321-5E67121886D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t="18279" r="-7695"/>
          <a:stretch/>
        </p:blipFill>
        <p:spPr>
          <a:xfrm>
            <a:off x="237111" y="231569"/>
            <a:ext cx="7827389" cy="6404798"/>
          </a:xfrm>
          <a:prstGeom prst="rect">
            <a:avLst/>
          </a:prstGeom>
        </p:spPr>
      </p:pic>
      <p:sp>
        <p:nvSpPr>
          <p:cNvPr id="12" name="Right Triangle 11">
            <a:extLst>
              <a:ext uri="{FF2B5EF4-FFF2-40B4-BE49-F238E27FC236}">
                <a16:creationId xmlns:a16="http://schemas.microsoft.com/office/drawing/2014/main" id="{D17BD8A0-31BE-414F-B53E-FCBDD5C763D5}"/>
              </a:ext>
            </a:extLst>
          </p:cNvPr>
          <p:cNvSpPr/>
          <p:nvPr userDrawn="1"/>
        </p:nvSpPr>
        <p:spPr>
          <a:xfrm>
            <a:off x="237111" y="5569566"/>
            <a:ext cx="1066801" cy="1066801"/>
          </a:xfrm>
          <a:prstGeom prst="rtTriangle">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838200" y="448805"/>
            <a:ext cx="4374930" cy="5954452"/>
          </a:xfrm>
        </p:spPr>
        <p:txBody>
          <a:bodyPr>
            <a:normAutofit/>
          </a:bodyPr>
          <a:lstStyle>
            <a:lvl1pPr>
              <a:defRPr sz="3600" b="1" i="0">
                <a:solidFill>
                  <a:schemeClr val="bg1"/>
                </a:solidFill>
                <a:latin typeface="Georgia" panose="02040502050405020303" pitchFamily="18"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0E9792F-2A6D-A644-8AC9-8F767608FFC9}"/>
              </a:ext>
            </a:extLst>
          </p:cNvPr>
          <p:cNvSpPr>
            <a:spLocks noGrp="1"/>
          </p:cNvSpPr>
          <p:nvPr>
            <p:ph idx="1"/>
          </p:nvPr>
        </p:nvSpPr>
        <p:spPr>
          <a:xfrm>
            <a:off x="5813825" y="448805"/>
            <a:ext cx="5539974" cy="5954452"/>
          </a:xfrm>
        </p:spPr>
        <p:txBody>
          <a:bodyPr anchor="ct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CE49C813-6960-C4E3-9BF5-8DB5B6FEC777}"/>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dirty="0"/>
          </a:p>
        </p:txBody>
      </p:sp>
    </p:spTree>
    <p:extLst>
      <p:ext uri="{BB962C8B-B14F-4D97-AF65-F5344CB8AC3E}">
        <p14:creationId xmlns:p14="http://schemas.microsoft.com/office/powerpoint/2010/main" val="11591815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0695032-916D-9F49-A050-9ACCBBA3456F}"/>
              </a:ext>
              <a:ext uri="{C183D7F6-B498-43B3-948B-1728B52AA6E4}">
                <adec:decorative xmlns:adec="http://schemas.microsoft.com/office/drawing/2017/decorative" val="1"/>
              </a:ext>
            </a:extLst>
          </p:cNvPr>
          <p:cNvSpPr/>
          <p:nvPr userDrawn="1"/>
        </p:nvSpPr>
        <p:spPr>
          <a:xfrm>
            <a:off x="237504" y="235568"/>
            <a:ext cx="11709071" cy="6400800"/>
          </a:xfrm>
          <a:prstGeom prst="rect">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Triangle 13">
            <a:extLst>
              <a:ext uri="{FF2B5EF4-FFF2-40B4-BE49-F238E27FC236}">
                <a16:creationId xmlns:a16="http://schemas.microsoft.com/office/drawing/2014/main" id="{78A7324E-A308-7048-9B48-FFF7744A6402}"/>
              </a:ext>
            </a:extLst>
          </p:cNvPr>
          <p:cNvSpPr/>
          <p:nvPr userDrawn="1"/>
        </p:nvSpPr>
        <p:spPr>
          <a:xfrm>
            <a:off x="237504" y="5569567"/>
            <a:ext cx="1066801" cy="1066801"/>
          </a:xfrm>
          <a:prstGeom prst="rtTriangle">
            <a:avLst/>
          </a:prstGeom>
          <a:solidFill>
            <a:srgbClr val="141A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1492450" y="1342158"/>
            <a:ext cx="9199178" cy="595493"/>
          </a:xfrm>
        </p:spPr>
        <p:txBody>
          <a:bodyPr lIns="0" rIns="0" anchor="t">
            <a:normAutofit/>
          </a:bodyPr>
          <a:lstStyle>
            <a:lvl1pPr algn="ctr">
              <a:defRPr sz="3200" b="1" i="0">
                <a:solidFill>
                  <a:schemeClr val="bg1"/>
                </a:solidFill>
                <a:latin typeface="Georgia" panose="02040502050405020303" pitchFamily="18"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0E9792F-2A6D-A644-8AC9-8F767608FFC9}"/>
              </a:ext>
            </a:extLst>
          </p:cNvPr>
          <p:cNvSpPr>
            <a:spLocks noGrp="1"/>
          </p:cNvSpPr>
          <p:nvPr>
            <p:ph idx="1"/>
          </p:nvPr>
        </p:nvSpPr>
        <p:spPr>
          <a:xfrm>
            <a:off x="1492450" y="2159283"/>
            <a:ext cx="9199178" cy="4222467"/>
          </a:xfrm>
        </p:spPr>
        <p:txBody>
          <a:bodyPr lIns="0" rIns="0" anchor="t">
            <a:normAutofit/>
          </a:bodyPr>
          <a:lstStyle>
            <a:lvl1pPr>
              <a:defRPr sz="2000">
                <a:solidFill>
                  <a:schemeClr val="bg1"/>
                </a:solidFill>
                <a:latin typeface="Arial" panose="020B0604020202020204" pitchFamily="34" charset="0"/>
                <a:cs typeface="Arial" panose="020B0604020202020204" pitchFamily="34" charset="0"/>
              </a:defRPr>
            </a:lvl1pPr>
            <a:lvl2pPr>
              <a:defRPr sz="20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239512F4-B7BB-F816-E42E-E4B6A37FC765}"/>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dirty="0"/>
          </a:p>
        </p:txBody>
      </p:sp>
    </p:spTree>
    <p:extLst>
      <p:ext uri="{BB962C8B-B14F-4D97-AF65-F5344CB8AC3E}">
        <p14:creationId xmlns:p14="http://schemas.microsoft.com/office/powerpoint/2010/main" val="13010976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0695032-916D-9F49-A050-9ACCBBA3456F}"/>
              </a:ext>
              <a:ext uri="{C183D7F6-B498-43B3-948B-1728B52AA6E4}">
                <adec:decorative xmlns:adec="http://schemas.microsoft.com/office/drawing/2017/decorative" val="1"/>
              </a:ext>
            </a:extLst>
          </p:cNvPr>
          <p:cNvSpPr/>
          <p:nvPr userDrawn="1"/>
        </p:nvSpPr>
        <p:spPr>
          <a:xfrm>
            <a:off x="237504" y="235568"/>
            <a:ext cx="11709071" cy="6400800"/>
          </a:xfrm>
          <a:prstGeom prst="rect">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Triangle 13">
            <a:extLst>
              <a:ext uri="{FF2B5EF4-FFF2-40B4-BE49-F238E27FC236}">
                <a16:creationId xmlns:a16="http://schemas.microsoft.com/office/drawing/2014/main" id="{78A7324E-A308-7048-9B48-FFF7744A6402}"/>
              </a:ext>
            </a:extLst>
          </p:cNvPr>
          <p:cNvSpPr/>
          <p:nvPr userDrawn="1"/>
        </p:nvSpPr>
        <p:spPr>
          <a:xfrm>
            <a:off x="237504" y="5569567"/>
            <a:ext cx="1066801" cy="1066801"/>
          </a:xfrm>
          <a:prstGeom prst="rtTriangle">
            <a:avLst/>
          </a:prstGeom>
          <a:solidFill>
            <a:srgbClr val="141A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1492450" y="1342158"/>
            <a:ext cx="9199178" cy="595493"/>
          </a:xfrm>
        </p:spPr>
        <p:txBody>
          <a:bodyPr lIns="0" rIns="0" anchor="t">
            <a:normAutofit/>
          </a:bodyPr>
          <a:lstStyle>
            <a:lvl1pPr algn="ctr">
              <a:defRPr sz="3600" b="1" i="0">
                <a:solidFill>
                  <a:schemeClr val="bg1"/>
                </a:solidFill>
                <a:latin typeface="Georgia" panose="02040502050405020303" pitchFamily="18"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0E9792F-2A6D-A644-8AC9-8F767608FFC9}"/>
              </a:ext>
            </a:extLst>
          </p:cNvPr>
          <p:cNvSpPr>
            <a:spLocks noGrp="1"/>
          </p:cNvSpPr>
          <p:nvPr>
            <p:ph idx="1"/>
          </p:nvPr>
        </p:nvSpPr>
        <p:spPr>
          <a:xfrm>
            <a:off x="1492450" y="2159283"/>
            <a:ext cx="9199178" cy="4698717"/>
          </a:xfrm>
        </p:spPr>
        <p:txBody>
          <a:bodyPr lIns="0" rIns="0" anchor="t">
            <a:normAutofit/>
          </a:bodyPr>
          <a:lstStyle>
            <a:lvl1pPr>
              <a:defRPr sz="2000">
                <a:solidFill>
                  <a:schemeClr val="bg1"/>
                </a:solidFill>
                <a:latin typeface="Arial" panose="020B0604020202020204" pitchFamily="34" charset="0"/>
                <a:cs typeface="Arial" panose="020B0604020202020204" pitchFamily="34" charset="0"/>
              </a:defRPr>
            </a:lvl1pPr>
            <a:lvl2pPr>
              <a:defRPr sz="20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ight Triangle 3">
            <a:extLst>
              <a:ext uri="{FF2B5EF4-FFF2-40B4-BE49-F238E27FC236}">
                <a16:creationId xmlns:a16="http://schemas.microsoft.com/office/drawing/2014/main" id="{268F726B-F586-DEEB-2133-56C93C6414BB}"/>
              </a:ext>
              <a:ext uri="{C183D7F6-B498-43B3-948B-1728B52AA6E4}">
                <adec:decorative xmlns:adec="http://schemas.microsoft.com/office/drawing/2017/decorative" val="1"/>
              </a:ext>
            </a:extLst>
          </p:cNvPr>
          <p:cNvSpPr/>
          <p:nvPr userDrawn="1"/>
        </p:nvSpPr>
        <p:spPr>
          <a:xfrm rot="10800000">
            <a:off x="9935288" y="236342"/>
            <a:ext cx="2011680" cy="2011680"/>
          </a:xfrm>
          <a:prstGeom prst="rtTriangle">
            <a:avLst/>
          </a:prstGeom>
          <a:solidFill>
            <a:srgbClr val="6EC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8FE2F0D9-22BE-882B-449F-1D4025F8105D}"/>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dirty="0"/>
          </a:p>
        </p:txBody>
      </p:sp>
    </p:spTree>
    <p:extLst>
      <p:ext uri="{BB962C8B-B14F-4D97-AF65-F5344CB8AC3E}">
        <p14:creationId xmlns:p14="http://schemas.microsoft.com/office/powerpoint/2010/main" val="14682843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F3821BA-9F2B-A144-9097-3C7E9D2BBCC0}"/>
              </a:ext>
              <a:ext uri="{C183D7F6-B498-43B3-948B-1728B52AA6E4}">
                <adec:decorative xmlns:adec="http://schemas.microsoft.com/office/drawing/2017/decorative" val="1"/>
              </a:ext>
            </a:extLst>
          </p:cNvPr>
          <p:cNvSpPr/>
          <p:nvPr userDrawn="1"/>
        </p:nvSpPr>
        <p:spPr>
          <a:xfrm>
            <a:off x="237504" y="235568"/>
            <a:ext cx="11709071" cy="6400800"/>
          </a:xfrm>
          <a:prstGeom prst="rect">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Triangle 11">
            <a:extLst>
              <a:ext uri="{FF2B5EF4-FFF2-40B4-BE49-F238E27FC236}">
                <a16:creationId xmlns:a16="http://schemas.microsoft.com/office/drawing/2014/main" id="{D17BD8A0-31BE-414F-B53E-FCBDD5C763D5}"/>
              </a:ext>
            </a:extLst>
          </p:cNvPr>
          <p:cNvSpPr/>
          <p:nvPr userDrawn="1"/>
        </p:nvSpPr>
        <p:spPr>
          <a:xfrm>
            <a:off x="237504" y="5569567"/>
            <a:ext cx="1066801" cy="1066801"/>
          </a:xfrm>
          <a:prstGeom prst="rtTriangle">
            <a:avLst/>
          </a:prstGeom>
          <a:solidFill>
            <a:srgbClr val="141A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838200" y="448805"/>
            <a:ext cx="4374930" cy="5954452"/>
          </a:xfrm>
        </p:spPr>
        <p:txBody>
          <a:bodyPr lIns="0">
            <a:normAutofit/>
          </a:bodyPr>
          <a:lstStyle>
            <a:lvl1pPr>
              <a:defRPr sz="3200" b="1" i="0">
                <a:solidFill>
                  <a:schemeClr val="bg1"/>
                </a:solidFill>
                <a:latin typeface="Georgia" panose="02040502050405020303" pitchFamily="18"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0E9792F-2A6D-A644-8AC9-8F767608FFC9}"/>
              </a:ext>
            </a:extLst>
          </p:cNvPr>
          <p:cNvSpPr>
            <a:spLocks noGrp="1"/>
          </p:cNvSpPr>
          <p:nvPr>
            <p:ph idx="1"/>
          </p:nvPr>
        </p:nvSpPr>
        <p:spPr>
          <a:xfrm>
            <a:off x="5813825" y="448805"/>
            <a:ext cx="5539974" cy="5954452"/>
          </a:xfrm>
        </p:spPr>
        <p:txBody>
          <a:bodyPr lIns="0" anchor="ctr">
            <a:normAutofit/>
          </a:bodyPr>
          <a:lstStyle>
            <a:lvl1pPr>
              <a:defRPr sz="2000">
                <a:solidFill>
                  <a:schemeClr val="bg1"/>
                </a:solidFill>
                <a:latin typeface="Arial" panose="020B0604020202020204" pitchFamily="34" charset="0"/>
                <a:cs typeface="Arial" panose="020B0604020202020204" pitchFamily="34" charset="0"/>
              </a:defRPr>
            </a:lvl1pPr>
            <a:lvl2pPr>
              <a:defRPr sz="20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09E06E1E-8AF1-0173-9578-FE398DC38682}"/>
              </a:ext>
              <a:ext uri="{C183D7F6-B498-43B3-948B-1728B52AA6E4}">
                <adec:decorative xmlns:adec="http://schemas.microsoft.com/office/drawing/2017/decorative" val="1"/>
              </a:ext>
            </a:extLst>
          </p:cNvPr>
          <p:cNvCxnSpPr/>
          <p:nvPr userDrawn="1"/>
        </p:nvCxnSpPr>
        <p:spPr>
          <a:xfrm>
            <a:off x="713094" y="707010"/>
            <a:ext cx="0" cy="536574"/>
          </a:xfrm>
          <a:prstGeom prst="line">
            <a:avLst/>
          </a:prstGeom>
          <a:ln w="25400">
            <a:solidFill>
              <a:srgbClr val="63C3B2"/>
            </a:solidFill>
          </a:ln>
        </p:spPr>
        <p:style>
          <a:lnRef idx="1">
            <a:schemeClr val="accent1"/>
          </a:lnRef>
          <a:fillRef idx="0">
            <a:schemeClr val="accent1"/>
          </a:fillRef>
          <a:effectRef idx="0">
            <a:schemeClr val="accent1"/>
          </a:effectRef>
          <a:fontRef idx="minor">
            <a:schemeClr val="tx1"/>
          </a:fontRef>
        </p:style>
      </p:cxnSp>
      <p:sp>
        <p:nvSpPr>
          <p:cNvPr id="11" name="Text Placeholder 4">
            <a:extLst>
              <a:ext uri="{FF2B5EF4-FFF2-40B4-BE49-F238E27FC236}">
                <a16:creationId xmlns:a16="http://schemas.microsoft.com/office/drawing/2014/main" id="{C9ED086E-6F60-17EB-0C91-D1CB40C403C9}"/>
              </a:ext>
            </a:extLst>
          </p:cNvPr>
          <p:cNvSpPr>
            <a:spLocks noGrp="1"/>
          </p:cNvSpPr>
          <p:nvPr>
            <p:ph type="body" sz="quarter" idx="10" hasCustomPrompt="1"/>
          </p:nvPr>
        </p:nvSpPr>
        <p:spPr>
          <a:xfrm>
            <a:off x="838200" y="707010"/>
            <a:ext cx="4375150" cy="536575"/>
          </a:xfrm>
        </p:spPr>
        <p:txBody>
          <a:bodyPr lIns="0">
            <a:normAutofit/>
          </a:bodyPr>
          <a:lstStyle>
            <a:lvl1pPr marL="0" indent="0">
              <a:lnSpc>
                <a:spcPct val="100000"/>
              </a:lnSpc>
              <a:buNone/>
              <a:defRPr sz="1400" b="1" i="0">
                <a:solidFill>
                  <a:schemeClr val="bg1"/>
                </a:solidFill>
                <a:latin typeface="Arial" panose="020B0604020202020204" pitchFamily="34" charset="0"/>
                <a:cs typeface="Arial" panose="020B0604020202020204" pitchFamily="34" charset="0"/>
              </a:defRPr>
            </a:lvl1pPr>
          </a:lstStyle>
          <a:p>
            <a:r>
              <a:rPr lang="en-US"/>
              <a:t>Click to edit Master section header title. </a:t>
            </a:r>
            <a:br>
              <a:rPr lang="en-US"/>
            </a:br>
            <a:r>
              <a:rPr lang="en-US"/>
              <a:t>Can wrap two lines.</a:t>
            </a:r>
          </a:p>
        </p:txBody>
      </p:sp>
      <p:sp>
        <p:nvSpPr>
          <p:cNvPr id="5" name="Slide Number Placeholder 5">
            <a:extLst>
              <a:ext uri="{FF2B5EF4-FFF2-40B4-BE49-F238E27FC236}">
                <a16:creationId xmlns:a16="http://schemas.microsoft.com/office/drawing/2014/main" id="{CC24BC98-A9A4-5229-FD6E-D2199EF7956F}"/>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dirty="0"/>
          </a:p>
        </p:txBody>
      </p:sp>
    </p:spTree>
    <p:extLst>
      <p:ext uri="{BB962C8B-B14F-4D97-AF65-F5344CB8AC3E}">
        <p14:creationId xmlns:p14="http://schemas.microsoft.com/office/powerpoint/2010/main" val="2453798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F3821BA-9F2B-A144-9097-3C7E9D2BBCC0}"/>
              </a:ext>
              <a:ext uri="{C183D7F6-B498-43B3-948B-1728B52AA6E4}">
                <adec:decorative xmlns:adec="http://schemas.microsoft.com/office/drawing/2017/decorative" val="1"/>
              </a:ext>
            </a:extLst>
          </p:cNvPr>
          <p:cNvSpPr/>
          <p:nvPr userDrawn="1"/>
        </p:nvSpPr>
        <p:spPr>
          <a:xfrm>
            <a:off x="237504" y="235568"/>
            <a:ext cx="11709071" cy="6400800"/>
          </a:xfrm>
          <a:prstGeom prst="rect">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Triangle 11">
            <a:extLst>
              <a:ext uri="{FF2B5EF4-FFF2-40B4-BE49-F238E27FC236}">
                <a16:creationId xmlns:a16="http://schemas.microsoft.com/office/drawing/2014/main" id="{D17BD8A0-31BE-414F-B53E-FCBDD5C763D5}"/>
              </a:ext>
            </a:extLst>
          </p:cNvPr>
          <p:cNvSpPr/>
          <p:nvPr userDrawn="1"/>
        </p:nvSpPr>
        <p:spPr>
          <a:xfrm>
            <a:off x="237504" y="5569567"/>
            <a:ext cx="1066801" cy="1066801"/>
          </a:xfrm>
          <a:prstGeom prst="rtTriangle">
            <a:avLst/>
          </a:prstGeom>
          <a:solidFill>
            <a:srgbClr val="141A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ight Triangle 10">
            <a:extLst>
              <a:ext uri="{FF2B5EF4-FFF2-40B4-BE49-F238E27FC236}">
                <a16:creationId xmlns:a16="http://schemas.microsoft.com/office/drawing/2014/main" id="{DF56565D-88DB-7D42-A294-FE24C2A9510B}"/>
              </a:ext>
              <a:ext uri="{C183D7F6-B498-43B3-948B-1728B52AA6E4}">
                <adec:decorative xmlns:adec="http://schemas.microsoft.com/office/drawing/2017/decorative" val="1"/>
              </a:ext>
            </a:extLst>
          </p:cNvPr>
          <p:cNvSpPr/>
          <p:nvPr userDrawn="1"/>
        </p:nvSpPr>
        <p:spPr>
          <a:xfrm rot="10800000">
            <a:off x="9935288" y="236342"/>
            <a:ext cx="2011680" cy="2011680"/>
          </a:xfrm>
          <a:prstGeom prst="rtTriangle">
            <a:avLst/>
          </a:prstGeom>
          <a:solidFill>
            <a:srgbClr val="6EC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838200" y="448805"/>
            <a:ext cx="4374930" cy="5954452"/>
          </a:xfrm>
        </p:spPr>
        <p:txBody>
          <a:bodyPr lIns="0" rIns="91440">
            <a:normAutofit/>
          </a:bodyPr>
          <a:lstStyle>
            <a:lvl1pPr>
              <a:defRPr sz="3500" b="1" i="0">
                <a:solidFill>
                  <a:schemeClr val="bg1"/>
                </a:solidFill>
                <a:latin typeface="Georgia" panose="02040502050405020303" pitchFamily="18"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0E9792F-2A6D-A644-8AC9-8F767608FFC9}"/>
              </a:ext>
            </a:extLst>
          </p:cNvPr>
          <p:cNvSpPr>
            <a:spLocks noGrp="1"/>
          </p:cNvSpPr>
          <p:nvPr>
            <p:ph idx="1"/>
          </p:nvPr>
        </p:nvSpPr>
        <p:spPr>
          <a:xfrm>
            <a:off x="5813825" y="448805"/>
            <a:ext cx="5539974" cy="5954452"/>
          </a:xfrm>
        </p:spPr>
        <p:txBody>
          <a:bodyPr lIns="0" rIns="91440" anchor="ctr">
            <a:normAutofit/>
          </a:bodyPr>
          <a:lstStyle>
            <a:lvl1pPr>
              <a:defRPr sz="2000">
                <a:solidFill>
                  <a:schemeClr val="bg1"/>
                </a:solidFill>
                <a:latin typeface="Arial" panose="020B0604020202020204" pitchFamily="34" charset="0"/>
                <a:cs typeface="Arial" panose="020B0604020202020204" pitchFamily="34" charset="0"/>
              </a:defRPr>
            </a:lvl1pPr>
            <a:lvl2pPr>
              <a:defRPr sz="20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E4654B06-448D-DFF1-DEE3-F7A01B7E6117}"/>
              </a:ext>
              <a:ext uri="{C183D7F6-B498-43B3-948B-1728B52AA6E4}">
                <adec:decorative xmlns:adec="http://schemas.microsoft.com/office/drawing/2017/decorative" val="1"/>
              </a:ext>
            </a:extLst>
          </p:cNvPr>
          <p:cNvCxnSpPr/>
          <p:nvPr userDrawn="1"/>
        </p:nvCxnSpPr>
        <p:spPr>
          <a:xfrm>
            <a:off x="713094" y="707010"/>
            <a:ext cx="0" cy="536574"/>
          </a:xfrm>
          <a:prstGeom prst="line">
            <a:avLst/>
          </a:prstGeom>
          <a:ln w="25400">
            <a:solidFill>
              <a:srgbClr val="63C3B2"/>
            </a:solidFill>
          </a:ln>
        </p:spPr>
        <p:style>
          <a:lnRef idx="1">
            <a:schemeClr val="accent1"/>
          </a:lnRef>
          <a:fillRef idx="0">
            <a:schemeClr val="accent1"/>
          </a:fillRef>
          <a:effectRef idx="0">
            <a:schemeClr val="accent1"/>
          </a:effectRef>
          <a:fontRef idx="minor">
            <a:schemeClr val="tx1"/>
          </a:fontRef>
        </p:style>
      </p:cxnSp>
      <p:sp>
        <p:nvSpPr>
          <p:cNvPr id="14" name="Text Placeholder 4">
            <a:extLst>
              <a:ext uri="{FF2B5EF4-FFF2-40B4-BE49-F238E27FC236}">
                <a16:creationId xmlns:a16="http://schemas.microsoft.com/office/drawing/2014/main" id="{7DB16B4A-BE54-6E9F-C70D-2915A3512060}"/>
              </a:ext>
            </a:extLst>
          </p:cNvPr>
          <p:cNvSpPr>
            <a:spLocks noGrp="1"/>
          </p:cNvSpPr>
          <p:nvPr>
            <p:ph type="body" sz="quarter" idx="10" hasCustomPrompt="1"/>
          </p:nvPr>
        </p:nvSpPr>
        <p:spPr>
          <a:xfrm>
            <a:off x="838200" y="707010"/>
            <a:ext cx="4375150" cy="536575"/>
          </a:xfrm>
        </p:spPr>
        <p:txBody>
          <a:bodyPr lIns="0" rIns="91440">
            <a:normAutofit/>
          </a:bodyPr>
          <a:lstStyle>
            <a:lvl1pPr marL="0" indent="0">
              <a:lnSpc>
                <a:spcPct val="100000"/>
              </a:lnSpc>
              <a:buNone/>
              <a:defRPr sz="1400" b="1" i="0">
                <a:solidFill>
                  <a:schemeClr val="bg1"/>
                </a:solidFill>
                <a:latin typeface="Arial" panose="020B0604020202020204" pitchFamily="34" charset="0"/>
                <a:cs typeface="Arial" panose="020B0604020202020204" pitchFamily="34" charset="0"/>
              </a:defRPr>
            </a:lvl1pPr>
          </a:lstStyle>
          <a:p>
            <a:r>
              <a:rPr lang="en-US"/>
              <a:t>Click to edit Master section header title. </a:t>
            </a:r>
            <a:br>
              <a:rPr lang="en-US"/>
            </a:br>
            <a:r>
              <a:rPr lang="en-US"/>
              <a:t>Can wrap two lines.</a:t>
            </a:r>
          </a:p>
        </p:txBody>
      </p:sp>
      <p:sp>
        <p:nvSpPr>
          <p:cNvPr id="5" name="Slide Number Placeholder 5">
            <a:extLst>
              <a:ext uri="{FF2B5EF4-FFF2-40B4-BE49-F238E27FC236}">
                <a16:creationId xmlns:a16="http://schemas.microsoft.com/office/drawing/2014/main" id="{6E39DF03-9A6A-E03D-E63E-7764D1667ADE}"/>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dirty="0"/>
          </a:p>
        </p:txBody>
      </p:sp>
    </p:spTree>
    <p:extLst>
      <p:ext uri="{BB962C8B-B14F-4D97-AF65-F5344CB8AC3E}">
        <p14:creationId xmlns:p14="http://schemas.microsoft.com/office/powerpoint/2010/main" val="8478979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Disclosur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9A685D2-81AB-7B4E-AC3E-902025F537EC}"/>
              </a:ext>
              <a:ext uri="{C183D7F6-B498-43B3-948B-1728B52AA6E4}">
                <adec:decorative xmlns:adec="http://schemas.microsoft.com/office/drawing/2017/decorative" val="1"/>
              </a:ext>
            </a:extLst>
          </p:cNvPr>
          <p:cNvSpPr/>
          <p:nvPr userDrawn="1"/>
        </p:nvSpPr>
        <p:spPr>
          <a:xfrm>
            <a:off x="237505" y="225631"/>
            <a:ext cx="11709071" cy="6400800"/>
          </a:xfrm>
          <a:prstGeom prst="rect">
            <a:avLst/>
          </a:prstGeom>
          <a:solidFill>
            <a:srgbClr val="D0D3D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ight Triangle 6">
            <a:extLst>
              <a:ext uri="{FF2B5EF4-FFF2-40B4-BE49-F238E27FC236}">
                <a16:creationId xmlns:a16="http://schemas.microsoft.com/office/drawing/2014/main" id="{7B2F81E4-D8AC-1943-BF2F-D43656396F63}"/>
              </a:ext>
              <a:ext uri="{C183D7F6-B498-43B3-948B-1728B52AA6E4}">
                <adec:decorative xmlns:adec="http://schemas.microsoft.com/office/drawing/2017/decorative" val="1"/>
              </a:ext>
            </a:extLst>
          </p:cNvPr>
          <p:cNvSpPr/>
          <p:nvPr userDrawn="1"/>
        </p:nvSpPr>
        <p:spPr>
          <a:xfrm>
            <a:off x="237504" y="5559630"/>
            <a:ext cx="1069848" cy="1066801"/>
          </a:xfrm>
          <a:prstGeom prst="rtTriangle">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6F1ECCD-DA3E-4CC7-BFDF-4255EBDBEE44}"/>
              </a:ext>
            </a:extLst>
          </p:cNvPr>
          <p:cNvSpPr>
            <a:spLocks noGrp="1"/>
          </p:cNvSpPr>
          <p:nvPr>
            <p:ph type="title"/>
          </p:nvPr>
        </p:nvSpPr>
        <p:spPr>
          <a:xfrm>
            <a:off x="886553" y="225631"/>
            <a:ext cx="4259317" cy="6400800"/>
          </a:xfrm>
        </p:spPr>
        <p:txBody>
          <a:bodyPr lIns="0" tIns="0" rIns="0" bIns="0">
            <a:noAutofit/>
          </a:bodyPr>
          <a:lstStyle>
            <a:lvl1pPr>
              <a:defRPr sz="3200" b="1" i="0">
                <a:solidFill>
                  <a:srgbClr val="0047BB"/>
                </a:solidFill>
                <a:latin typeface="Georgia" panose="02040502050405020303" pitchFamily="18" charset="0"/>
                <a:cs typeface="Arial" panose="020B0604020202020204" pitchFamily="34" charset="0"/>
              </a:defRPr>
            </a:lvl1pPr>
          </a:lstStyle>
          <a:p>
            <a:r>
              <a:rPr lang="en-US"/>
              <a:t>Click to edit Master title style</a:t>
            </a:r>
          </a:p>
        </p:txBody>
      </p:sp>
      <p:sp>
        <p:nvSpPr>
          <p:cNvPr id="11" name="Subtitle 2">
            <a:extLst>
              <a:ext uri="{FF2B5EF4-FFF2-40B4-BE49-F238E27FC236}">
                <a16:creationId xmlns:a16="http://schemas.microsoft.com/office/drawing/2014/main" id="{C84EC941-8C53-9045-8CB6-2EF27A114AE3}"/>
              </a:ext>
            </a:extLst>
          </p:cNvPr>
          <p:cNvSpPr>
            <a:spLocks noGrp="1"/>
          </p:cNvSpPr>
          <p:nvPr>
            <p:ph type="subTitle" idx="1"/>
          </p:nvPr>
        </p:nvSpPr>
        <p:spPr>
          <a:xfrm>
            <a:off x="5794917" y="225631"/>
            <a:ext cx="4572000" cy="6400434"/>
          </a:xfrm>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i="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Slide Number Placeholder 5">
            <a:extLst>
              <a:ext uri="{FF2B5EF4-FFF2-40B4-BE49-F238E27FC236}">
                <a16:creationId xmlns:a16="http://schemas.microsoft.com/office/drawing/2014/main" id="{CFA64434-C582-3048-F57B-0851B4B32C3D}"/>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dirty="0"/>
          </a:p>
        </p:txBody>
      </p:sp>
    </p:spTree>
    <p:extLst>
      <p:ext uri="{BB962C8B-B14F-4D97-AF65-F5344CB8AC3E}">
        <p14:creationId xmlns:p14="http://schemas.microsoft.com/office/powerpoint/2010/main" val="1703488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2CE2BF-A3DC-5E4B-9A86-D30068B962EE}"/>
              </a:ext>
              <a:ext uri="{C183D7F6-B498-43B3-948B-1728B52AA6E4}">
                <adec:decorative xmlns:adec="http://schemas.microsoft.com/office/drawing/2017/decorative" val="1"/>
              </a:ext>
            </a:extLst>
          </p:cNvPr>
          <p:cNvSpPr/>
          <p:nvPr userDrawn="1"/>
        </p:nvSpPr>
        <p:spPr>
          <a:xfrm>
            <a:off x="237505" y="225631"/>
            <a:ext cx="11709071" cy="6400800"/>
          </a:xfrm>
          <a:prstGeom prst="rect">
            <a:avLst/>
          </a:prstGeom>
          <a:solidFill>
            <a:srgbClr val="D0D3D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Triangle 9">
            <a:extLst>
              <a:ext uri="{FF2B5EF4-FFF2-40B4-BE49-F238E27FC236}">
                <a16:creationId xmlns:a16="http://schemas.microsoft.com/office/drawing/2014/main" id="{96FF17EF-2242-A247-A588-F3049B6DA187}"/>
              </a:ext>
            </a:extLst>
          </p:cNvPr>
          <p:cNvSpPr/>
          <p:nvPr userDrawn="1"/>
        </p:nvSpPr>
        <p:spPr>
          <a:xfrm>
            <a:off x="237505" y="5559630"/>
            <a:ext cx="1066801" cy="1066801"/>
          </a:xfrm>
          <a:prstGeom prst="rtTriangle">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838200" y="448805"/>
            <a:ext cx="4374930" cy="5954452"/>
          </a:xfrm>
        </p:spPr>
        <p:txBody>
          <a:bodyPr lIns="0">
            <a:normAutofit/>
          </a:bodyPr>
          <a:lstStyle>
            <a:lvl1pPr>
              <a:defRPr sz="3200" b="1" i="0">
                <a:solidFill>
                  <a:srgbClr val="0047BB"/>
                </a:solidFill>
                <a:latin typeface="Georgia" panose="02040502050405020303" pitchFamily="18"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0E9792F-2A6D-A644-8AC9-8F767608FFC9}"/>
              </a:ext>
            </a:extLst>
          </p:cNvPr>
          <p:cNvSpPr>
            <a:spLocks noGrp="1"/>
          </p:cNvSpPr>
          <p:nvPr>
            <p:ph idx="1"/>
          </p:nvPr>
        </p:nvSpPr>
        <p:spPr>
          <a:xfrm>
            <a:off x="5813825" y="448805"/>
            <a:ext cx="5539974" cy="5954452"/>
          </a:xfrm>
        </p:spPr>
        <p:txBody>
          <a:bodyPr lIns="0" anchor="ctr">
            <a:normAutofit/>
          </a:bodyPr>
          <a:lstStyle>
            <a:lvl1pPr>
              <a:defRPr sz="20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A8490A26-35EE-C6D4-F196-FB4E2C9EADB5}"/>
              </a:ext>
              <a:ext uri="{C183D7F6-B498-43B3-948B-1728B52AA6E4}">
                <adec:decorative xmlns:adec="http://schemas.microsoft.com/office/drawing/2017/decorative" val="1"/>
              </a:ext>
            </a:extLst>
          </p:cNvPr>
          <p:cNvCxnSpPr/>
          <p:nvPr userDrawn="1"/>
        </p:nvCxnSpPr>
        <p:spPr>
          <a:xfrm>
            <a:off x="713094" y="707010"/>
            <a:ext cx="0" cy="536574"/>
          </a:xfrm>
          <a:prstGeom prst="line">
            <a:avLst/>
          </a:prstGeom>
          <a:ln w="25400">
            <a:solidFill>
              <a:srgbClr val="63C3B2"/>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77F20BDE-12ED-0B6B-135B-C350F39F8B52}"/>
              </a:ext>
            </a:extLst>
          </p:cNvPr>
          <p:cNvSpPr>
            <a:spLocks noGrp="1"/>
          </p:cNvSpPr>
          <p:nvPr>
            <p:ph type="body" sz="quarter" idx="10" hasCustomPrompt="1"/>
          </p:nvPr>
        </p:nvSpPr>
        <p:spPr>
          <a:xfrm>
            <a:off x="838200" y="707010"/>
            <a:ext cx="4375150" cy="536575"/>
          </a:xfrm>
        </p:spPr>
        <p:txBody>
          <a:bodyPr lIns="0">
            <a:normAutofit/>
          </a:bodyPr>
          <a:lstStyle>
            <a:lvl1pPr marL="0" indent="0">
              <a:lnSpc>
                <a:spcPct val="100000"/>
              </a:lnSpc>
              <a:buNone/>
              <a:defRPr sz="1400" b="1" i="0">
                <a:solidFill>
                  <a:srgbClr val="141A4D"/>
                </a:solidFill>
                <a:latin typeface="Arial" panose="020B0604020202020204" pitchFamily="34" charset="0"/>
                <a:cs typeface="Arial" panose="020B0604020202020204" pitchFamily="34" charset="0"/>
              </a:defRPr>
            </a:lvl1pPr>
          </a:lstStyle>
          <a:p>
            <a:r>
              <a:rPr lang="en-US"/>
              <a:t>Click to edit Master section header title. </a:t>
            </a:r>
            <a:br>
              <a:rPr lang="en-US"/>
            </a:br>
            <a:r>
              <a:rPr lang="en-US"/>
              <a:t>Can wrap two lines.</a:t>
            </a:r>
          </a:p>
        </p:txBody>
      </p:sp>
      <p:sp>
        <p:nvSpPr>
          <p:cNvPr id="8" name="Slide Number Placeholder 5">
            <a:extLst>
              <a:ext uri="{FF2B5EF4-FFF2-40B4-BE49-F238E27FC236}">
                <a16:creationId xmlns:a16="http://schemas.microsoft.com/office/drawing/2014/main" id="{1D6958A7-BCD1-EF92-2C31-43D98A0A88B7}"/>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dirty="0"/>
          </a:p>
        </p:txBody>
      </p:sp>
    </p:spTree>
    <p:extLst>
      <p:ext uri="{BB962C8B-B14F-4D97-AF65-F5344CB8AC3E}">
        <p14:creationId xmlns:p14="http://schemas.microsoft.com/office/powerpoint/2010/main" val="13759792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tx" userDrawn="1">
  <p:cSld name="tx">
    <p:spTree>
      <p:nvGrpSpPr>
        <p:cNvPr id="1" name="Shape 10"/>
        <p:cNvGrpSpPr/>
        <p:nvPr/>
      </p:nvGrpSpPr>
      <p:grpSpPr>
        <a:xfrm>
          <a:off x="0" y="0"/>
          <a:ext cx="0" cy="0"/>
          <a:chOff x="0" y="0"/>
          <a:chExt cx="0" cy="0"/>
        </a:xfrm>
      </p:grpSpPr>
    </p:spTree>
    <p:extLst>
      <p:ext uri="{BB962C8B-B14F-4D97-AF65-F5344CB8AC3E}">
        <p14:creationId xmlns:p14="http://schemas.microsoft.com/office/powerpoint/2010/main" val="3004293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2CE2BF-A3DC-5E4B-9A86-D30068B962EE}"/>
              </a:ext>
              <a:ext uri="{C183D7F6-B498-43B3-948B-1728B52AA6E4}">
                <adec:decorative xmlns:adec="http://schemas.microsoft.com/office/drawing/2017/decorative" val="1"/>
              </a:ext>
            </a:extLst>
          </p:cNvPr>
          <p:cNvSpPr/>
          <p:nvPr userDrawn="1"/>
        </p:nvSpPr>
        <p:spPr>
          <a:xfrm>
            <a:off x="237505" y="225631"/>
            <a:ext cx="11709071" cy="6400800"/>
          </a:xfrm>
          <a:prstGeom prst="rect">
            <a:avLst/>
          </a:prstGeom>
          <a:solidFill>
            <a:srgbClr val="D0D3D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Triangle 9">
            <a:extLst>
              <a:ext uri="{FF2B5EF4-FFF2-40B4-BE49-F238E27FC236}">
                <a16:creationId xmlns:a16="http://schemas.microsoft.com/office/drawing/2014/main" id="{96FF17EF-2242-A247-A588-F3049B6DA187}"/>
              </a:ext>
            </a:extLst>
          </p:cNvPr>
          <p:cNvSpPr/>
          <p:nvPr userDrawn="1"/>
        </p:nvSpPr>
        <p:spPr>
          <a:xfrm>
            <a:off x="237505" y="5559630"/>
            <a:ext cx="1066801" cy="1066801"/>
          </a:xfrm>
          <a:prstGeom prst="rtTriangle">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1492450" y="1584961"/>
            <a:ext cx="9199178" cy="610205"/>
          </a:xfrm>
        </p:spPr>
        <p:txBody>
          <a:bodyPr lIns="0" rIns="0" anchor="t">
            <a:normAutofit/>
          </a:bodyPr>
          <a:lstStyle>
            <a:lvl1pPr algn="ctr">
              <a:defRPr sz="3200" b="1" i="0">
                <a:solidFill>
                  <a:srgbClr val="0047BB"/>
                </a:solidFill>
                <a:latin typeface="Georgia" panose="02040502050405020303" pitchFamily="18"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0E9792F-2A6D-A644-8AC9-8F767608FFC9}"/>
              </a:ext>
            </a:extLst>
          </p:cNvPr>
          <p:cNvSpPr>
            <a:spLocks noGrp="1"/>
          </p:cNvSpPr>
          <p:nvPr>
            <p:ph idx="1"/>
          </p:nvPr>
        </p:nvSpPr>
        <p:spPr>
          <a:xfrm>
            <a:off x="1492451" y="2468346"/>
            <a:ext cx="9199178" cy="3770787"/>
          </a:xfrm>
        </p:spPr>
        <p:txBody>
          <a:bodyPr lIns="0" rIns="0" anchor="t">
            <a:normAutofit/>
          </a:bodyPr>
          <a:lstStyle>
            <a:lvl1pPr>
              <a:defRPr sz="20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D6EA2D5A-777F-2115-4784-8E9916F548E0}"/>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dirty="0"/>
          </a:p>
        </p:txBody>
      </p:sp>
    </p:spTree>
    <p:extLst>
      <p:ext uri="{BB962C8B-B14F-4D97-AF65-F5344CB8AC3E}">
        <p14:creationId xmlns:p14="http://schemas.microsoft.com/office/powerpoint/2010/main" val="24494089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F3821BA-9F2B-A144-9097-3C7E9D2BBCC0}"/>
              </a:ext>
              <a:ext uri="{C183D7F6-B498-43B3-948B-1728B52AA6E4}">
                <adec:decorative xmlns:adec="http://schemas.microsoft.com/office/drawing/2017/decorative" val="1"/>
              </a:ext>
            </a:extLst>
          </p:cNvPr>
          <p:cNvSpPr/>
          <p:nvPr userDrawn="1"/>
        </p:nvSpPr>
        <p:spPr>
          <a:xfrm>
            <a:off x="237504" y="235568"/>
            <a:ext cx="11709071" cy="6400800"/>
          </a:xfrm>
          <a:prstGeom prst="rect">
            <a:avLst/>
          </a:prstGeom>
          <a:solidFill>
            <a:srgbClr val="141B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Triangle 11">
            <a:extLst>
              <a:ext uri="{FF2B5EF4-FFF2-40B4-BE49-F238E27FC236}">
                <a16:creationId xmlns:a16="http://schemas.microsoft.com/office/drawing/2014/main" id="{D17BD8A0-31BE-414F-B53E-FCBDD5C763D5}"/>
              </a:ext>
            </a:extLst>
          </p:cNvPr>
          <p:cNvSpPr/>
          <p:nvPr userDrawn="1"/>
        </p:nvSpPr>
        <p:spPr>
          <a:xfrm>
            <a:off x="237504" y="5569567"/>
            <a:ext cx="1066801" cy="1066801"/>
          </a:xfrm>
          <a:prstGeom prst="rtTriangle">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838200" y="448805"/>
            <a:ext cx="4374930" cy="5954452"/>
          </a:xfrm>
        </p:spPr>
        <p:txBody>
          <a:bodyPr lIns="0">
            <a:normAutofit/>
          </a:bodyPr>
          <a:lstStyle>
            <a:lvl1pPr>
              <a:defRPr sz="3200" b="1" i="0">
                <a:solidFill>
                  <a:schemeClr val="bg1"/>
                </a:solidFill>
                <a:latin typeface="Georgia" panose="02040502050405020303" pitchFamily="18"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0E9792F-2A6D-A644-8AC9-8F767608FFC9}"/>
              </a:ext>
            </a:extLst>
          </p:cNvPr>
          <p:cNvSpPr>
            <a:spLocks noGrp="1"/>
          </p:cNvSpPr>
          <p:nvPr>
            <p:ph idx="1"/>
          </p:nvPr>
        </p:nvSpPr>
        <p:spPr>
          <a:xfrm>
            <a:off x="5813825" y="448805"/>
            <a:ext cx="5539974" cy="5954452"/>
          </a:xfrm>
        </p:spPr>
        <p:txBody>
          <a:bodyPr lIns="0" anchor="ctr">
            <a:normAutofit/>
          </a:bodyPr>
          <a:lstStyle>
            <a:lvl1pPr>
              <a:defRPr sz="2000">
                <a:solidFill>
                  <a:schemeClr val="bg1"/>
                </a:solidFill>
                <a:latin typeface="Arial" panose="020B0604020202020204" pitchFamily="34" charset="0"/>
                <a:cs typeface="Arial" panose="020B0604020202020204" pitchFamily="34" charset="0"/>
              </a:defRPr>
            </a:lvl1pPr>
            <a:lvl2pPr>
              <a:defRPr sz="20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07054717-A3FD-5FB4-B6D2-15A961BE0E25}"/>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dirty="0"/>
          </a:p>
        </p:txBody>
      </p:sp>
    </p:spTree>
    <p:extLst>
      <p:ext uri="{BB962C8B-B14F-4D97-AF65-F5344CB8AC3E}">
        <p14:creationId xmlns:p14="http://schemas.microsoft.com/office/powerpoint/2010/main" val="40055564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2CE2BF-A3DC-5E4B-9A86-D30068B962EE}"/>
              </a:ext>
              <a:ext uri="{C183D7F6-B498-43B3-948B-1728B52AA6E4}">
                <adec:decorative xmlns:adec="http://schemas.microsoft.com/office/drawing/2017/decorative" val="1"/>
              </a:ext>
            </a:extLst>
          </p:cNvPr>
          <p:cNvSpPr/>
          <p:nvPr userDrawn="1"/>
        </p:nvSpPr>
        <p:spPr>
          <a:xfrm>
            <a:off x="237505" y="225631"/>
            <a:ext cx="11709071" cy="6400800"/>
          </a:xfrm>
          <a:prstGeom prst="rect">
            <a:avLst/>
          </a:prstGeom>
          <a:solidFill>
            <a:srgbClr val="D0D3D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9B617ED9-AD2C-7846-8A2A-F65889DECA8E}"/>
              </a:ext>
            </a:extLst>
          </p:cNvPr>
          <p:cNvSpPr/>
          <p:nvPr userDrawn="1"/>
        </p:nvSpPr>
        <p:spPr>
          <a:xfrm>
            <a:off x="245424" y="225631"/>
            <a:ext cx="6119675" cy="6400800"/>
          </a:xfrm>
          <a:prstGeom prst="rect">
            <a:avLst/>
          </a:prstGeom>
          <a:solidFill>
            <a:srgbClr val="141A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Triangle 9">
            <a:extLst>
              <a:ext uri="{FF2B5EF4-FFF2-40B4-BE49-F238E27FC236}">
                <a16:creationId xmlns:a16="http://schemas.microsoft.com/office/drawing/2014/main" id="{96FF17EF-2242-A247-A588-F3049B6DA187}"/>
              </a:ext>
            </a:extLst>
          </p:cNvPr>
          <p:cNvSpPr/>
          <p:nvPr userDrawn="1"/>
        </p:nvSpPr>
        <p:spPr>
          <a:xfrm>
            <a:off x="239897" y="5559630"/>
            <a:ext cx="1066801" cy="1066801"/>
          </a:xfrm>
          <a:prstGeom prst="rtTriangle">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80E9792F-2A6D-A644-8AC9-8F767608FFC9}"/>
              </a:ext>
            </a:extLst>
          </p:cNvPr>
          <p:cNvSpPr>
            <a:spLocks noGrp="1"/>
          </p:cNvSpPr>
          <p:nvPr>
            <p:ph idx="1"/>
          </p:nvPr>
        </p:nvSpPr>
        <p:spPr>
          <a:xfrm>
            <a:off x="838200" y="2730320"/>
            <a:ext cx="4947198" cy="3672935"/>
          </a:xfrm>
        </p:spPr>
        <p:txBody>
          <a:bodyPr lIns="0" anchor="t">
            <a:normAutofit/>
          </a:bodyPr>
          <a:lstStyle>
            <a:lvl1pPr>
              <a:defRPr sz="2000">
                <a:solidFill>
                  <a:schemeClr val="bg1"/>
                </a:solidFill>
                <a:latin typeface="Arial" panose="020B0604020202020204" pitchFamily="34" charset="0"/>
                <a:cs typeface="Arial" panose="020B0604020202020204" pitchFamily="34" charset="0"/>
              </a:defRPr>
            </a:lvl1pPr>
            <a:lvl2pPr>
              <a:defRPr sz="20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838199" y="1055073"/>
            <a:ext cx="4947197" cy="1675247"/>
          </a:xfrm>
        </p:spPr>
        <p:txBody>
          <a:bodyPr lIns="0">
            <a:normAutofit/>
          </a:bodyPr>
          <a:lstStyle>
            <a:lvl1pPr>
              <a:defRPr sz="3200" b="1" i="0">
                <a:solidFill>
                  <a:schemeClr val="bg1"/>
                </a:solidFill>
                <a:latin typeface="Georgia" panose="02040502050405020303" pitchFamily="18" charset="0"/>
                <a:cs typeface="Arial" panose="020B0604020202020204" pitchFamily="34" charset="0"/>
              </a:defRPr>
            </a:lvl1pPr>
          </a:lstStyle>
          <a:p>
            <a:r>
              <a:rPr lang="en-US"/>
              <a:t>Click to edit Master title style</a:t>
            </a:r>
          </a:p>
        </p:txBody>
      </p:sp>
      <p:sp>
        <p:nvSpPr>
          <p:cNvPr id="5" name="Slide Number Placeholder 5">
            <a:extLst>
              <a:ext uri="{FF2B5EF4-FFF2-40B4-BE49-F238E27FC236}">
                <a16:creationId xmlns:a16="http://schemas.microsoft.com/office/drawing/2014/main" id="{6E3EE0C8-E6AC-64DD-BC4B-F4771F2C80C5}"/>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dirty="0"/>
          </a:p>
        </p:txBody>
      </p:sp>
    </p:spTree>
    <p:extLst>
      <p:ext uri="{BB962C8B-B14F-4D97-AF65-F5344CB8AC3E}">
        <p14:creationId xmlns:p14="http://schemas.microsoft.com/office/powerpoint/2010/main" val="2428668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_Title and Content (larger dark blue bloc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2CE2BF-A3DC-5E4B-9A86-D30068B962EE}"/>
              </a:ext>
              <a:ext uri="{C183D7F6-B498-43B3-948B-1728B52AA6E4}">
                <adec:decorative xmlns:adec="http://schemas.microsoft.com/office/drawing/2017/decorative" val="1"/>
              </a:ext>
            </a:extLst>
          </p:cNvPr>
          <p:cNvSpPr/>
          <p:nvPr userDrawn="1"/>
        </p:nvSpPr>
        <p:spPr>
          <a:xfrm>
            <a:off x="237505" y="225631"/>
            <a:ext cx="11709071" cy="6400800"/>
          </a:xfrm>
          <a:prstGeom prst="rect">
            <a:avLst/>
          </a:prstGeom>
          <a:solidFill>
            <a:srgbClr val="D0D3D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9B617ED9-AD2C-7846-8A2A-F65889DECA8E}"/>
              </a:ext>
            </a:extLst>
          </p:cNvPr>
          <p:cNvSpPr/>
          <p:nvPr userDrawn="1"/>
        </p:nvSpPr>
        <p:spPr>
          <a:xfrm>
            <a:off x="5403273" y="225631"/>
            <a:ext cx="6530228" cy="6400800"/>
          </a:xfrm>
          <a:prstGeom prst="rect">
            <a:avLst/>
          </a:prstGeom>
          <a:solidFill>
            <a:srgbClr val="141A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Triangle 9">
            <a:extLst>
              <a:ext uri="{FF2B5EF4-FFF2-40B4-BE49-F238E27FC236}">
                <a16:creationId xmlns:a16="http://schemas.microsoft.com/office/drawing/2014/main" id="{96FF17EF-2242-A247-A588-F3049B6DA187}"/>
              </a:ext>
            </a:extLst>
          </p:cNvPr>
          <p:cNvSpPr/>
          <p:nvPr userDrawn="1"/>
        </p:nvSpPr>
        <p:spPr>
          <a:xfrm>
            <a:off x="237505" y="5559630"/>
            <a:ext cx="1066801" cy="1066801"/>
          </a:xfrm>
          <a:prstGeom prst="rtTriangle">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838200" y="448805"/>
            <a:ext cx="4374930" cy="5954452"/>
          </a:xfrm>
        </p:spPr>
        <p:txBody>
          <a:bodyPr lIns="0">
            <a:normAutofit/>
          </a:bodyPr>
          <a:lstStyle>
            <a:lvl1pPr>
              <a:defRPr sz="3200" b="1" i="0">
                <a:solidFill>
                  <a:srgbClr val="0047BB"/>
                </a:solidFill>
                <a:latin typeface="Georgia" panose="02040502050405020303" pitchFamily="18"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0E9792F-2A6D-A644-8AC9-8F767608FFC9}"/>
              </a:ext>
            </a:extLst>
          </p:cNvPr>
          <p:cNvSpPr>
            <a:spLocks noGrp="1"/>
          </p:cNvSpPr>
          <p:nvPr>
            <p:ph idx="1"/>
          </p:nvPr>
        </p:nvSpPr>
        <p:spPr>
          <a:xfrm>
            <a:off x="5813825" y="448805"/>
            <a:ext cx="5539974" cy="5954452"/>
          </a:xfrm>
        </p:spPr>
        <p:txBody>
          <a:bodyPr lIns="0" anchor="ctr">
            <a:normAutofit/>
          </a:bodyPr>
          <a:lstStyle>
            <a:lvl1pPr>
              <a:defRPr sz="2000">
                <a:solidFill>
                  <a:schemeClr val="bg1"/>
                </a:solidFill>
                <a:latin typeface="Arial" panose="020B0604020202020204" pitchFamily="34" charset="0"/>
                <a:cs typeface="Arial" panose="020B0604020202020204" pitchFamily="34" charset="0"/>
              </a:defRPr>
            </a:lvl1pPr>
            <a:lvl2pPr>
              <a:defRPr sz="20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9500041A-1C51-2A7C-556A-12142F3F66BF}"/>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dirty="0"/>
          </a:p>
        </p:txBody>
      </p:sp>
    </p:spTree>
    <p:extLst>
      <p:ext uri="{BB962C8B-B14F-4D97-AF65-F5344CB8AC3E}">
        <p14:creationId xmlns:p14="http://schemas.microsoft.com/office/powerpoint/2010/main" val="2913930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2CE2BF-A3DC-5E4B-9A86-D30068B962EE}"/>
              </a:ext>
              <a:ext uri="{C183D7F6-B498-43B3-948B-1728B52AA6E4}">
                <adec:decorative xmlns:adec="http://schemas.microsoft.com/office/drawing/2017/decorative" val="1"/>
              </a:ext>
            </a:extLst>
          </p:cNvPr>
          <p:cNvSpPr/>
          <p:nvPr userDrawn="1"/>
        </p:nvSpPr>
        <p:spPr>
          <a:xfrm>
            <a:off x="237505" y="225631"/>
            <a:ext cx="11709071" cy="6400800"/>
          </a:xfrm>
          <a:prstGeom prst="rect">
            <a:avLst/>
          </a:prstGeom>
          <a:solidFill>
            <a:srgbClr val="D0D3D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9B617ED9-AD2C-7846-8A2A-F65889DECA8E}"/>
              </a:ext>
            </a:extLst>
          </p:cNvPr>
          <p:cNvSpPr/>
          <p:nvPr userDrawn="1"/>
        </p:nvSpPr>
        <p:spPr>
          <a:xfrm>
            <a:off x="5813825" y="225631"/>
            <a:ext cx="6119675" cy="6400800"/>
          </a:xfrm>
          <a:prstGeom prst="rect">
            <a:avLst/>
          </a:prstGeom>
          <a:solidFill>
            <a:srgbClr val="141A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Triangle 9">
            <a:extLst>
              <a:ext uri="{FF2B5EF4-FFF2-40B4-BE49-F238E27FC236}">
                <a16:creationId xmlns:a16="http://schemas.microsoft.com/office/drawing/2014/main" id="{96FF17EF-2242-A247-A588-F3049B6DA187}"/>
              </a:ext>
            </a:extLst>
          </p:cNvPr>
          <p:cNvSpPr/>
          <p:nvPr userDrawn="1"/>
        </p:nvSpPr>
        <p:spPr>
          <a:xfrm>
            <a:off x="237505" y="5559630"/>
            <a:ext cx="1066801" cy="1066801"/>
          </a:xfrm>
          <a:prstGeom prst="rtTriangle">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838200" y="448805"/>
            <a:ext cx="4374930" cy="5954452"/>
          </a:xfrm>
        </p:spPr>
        <p:txBody>
          <a:bodyPr lIns="0">
            <a:normAutofit/>
          </a:bodyPr>
          <a:lstStyle>
            <a:lvl1pPr>
              <a:defRPr sz="3200" b="1" i="0">
                <a:solidFill>
                  <a:srgbClr val="0047BB"/>
                </a:solidFill>
                <a:latin typeface="Georgia" panose="02040502050405020303" pitchFamily="18"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0E9792F-2A6D-A644-8AC9-8F767608FFC9}"/>
              </a:ext>
            </a:extLst>
          </p:cNvPr>
          <p:cNvSpPr>
            <a:spLocks noGrp="1"/>
          </p:cNvSpPr>
          <p:nvPr>
            <p:ph idx="1"/>
          </p:nvPr>
        </p:nvSpPr>
        <p:spPr>
          <a:xfrm>
            <a:off x="6289415" y="448805"/>
            <a:ext cx="5064384" cy="5954452"/>
          </a:xfrm>
        </p:spPr>
        <p:txBody>
          <a:bodyPr lIns="0" anchor="ctr">
            <a:normAutofit/>
          </a:bodyPr>
          <a:lstStyle>
            <a:lvl1pPr>
              <a:defRPr sz="2000">
                <a:solidFill>
                  <a:schemeClr val="bg1"/>
                </a:solidFill>
                <a:latin typeface="Arial" panose="020B0604020202020204" pitchFamily="34" charset="0"/>
                <a:cs typeface="Arial" panose="020B0604020202020204" pitchFamily="34" charset="0"/>
              </a:defRPr>
            </a:lvl1pPr>
            <a:lvl2pPr>
              <a:defRPr sz="20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D55EADB0-9663-BEF8-59E2-0A64C03B121F}"/>
              </a:ext>
              <a:ext uri="{C183D7F6-B498-43B3-948B-1728B52AA6E4}">
                <adec:decorative xmlns:adec="http://schemas.microsoft.com/office/drawing/2017/decorative" val="1"/>
              </a:ext>
            </a:extLst>
          </p:cNvPr>
          <p:cNvCxnSpPr/>
          <p:nvPr userDrawn="1"/>
        </p:nvCxnSpPr>
        <p:spPr>
          <a:xfrm>
            <a:off x="713094" y="707010"/>
            <a:ext cx="0" cy="536574"/>
          </a:xfrm>
          <a:prstGeom prst="line">
            <a:avLst/>
          </a:prstGeom>
          <a:ln w="25400">
            <a:solidFill>
              <a:srgbClr val="63C3B2"/>
            </a:solidFill>
          </a:ln>
        </p:spPr>
        <p:style>
          <a:lnRef idx="1">
            <a:schemeClr val="accent1"/>
          </a:lnRef>
          <a:fillRef idx="0">
            <a:schemeClr val="accent1"/>
          </a:fillRef>
          <a:effectRef idx="0">
            <a:schemeClr val="accent1"/>
          </a:effectRef>
          <a:fontRef idx="minor">
            <a:schemeClr val="tx1"/>
          </a:fontRef>
        </p:style>
      </p:cxnSp>
      <p:sp>
        <p:nvSpPr>
          <p:cNvPr id="13" name="Text Placeholder 4">
            <a:extLst>
              <a:ext uri="{FF2B5EF4-FFF2-40B4-BE49-F238E27FC236}">
                <a16:creationId xmlns:a16="http://schemas.microsoft.com/office/drawing/2014/main" id="{24E5B5EF-F645-F2F9-899C-630001D44E0F}"/>
              </a:ext>
            </a:extLst>
          </p:cNvPr>
          <p:cNvSpPr>
            <a:spLocks noGrp="1"/>
          </p:cNvSpPr>
          <p:nvPr>
            <p:ph type="body" sz="quarter" idx="10" hasCustomPrompt="1"/>
          </p:nvPr>
        </p:nvSpPr>
        <p:spPr>
          <a:xfrm>
            <a:off x="838200" y="707010"/>
            <a:ext cx="4375150" cy="536575"/>
          </a:xfrm>
        </p:spPr>
        <p:txBody>
          <a:bodyPr lIns="0">
            <a:normAutofit/>
          </a:bodyPr>
          <a:lstStyle>
            <a:lvl1pPr marL="0" indent="0">
              <a:lnSpc>
                <a:spcPct val="100000"/>
              </a:lnSpc>
              <a:buNone/>
              <a:defRPr sz="1400" b="1" i="0">
                <a:solidFill>
                  <a:srgbClr val="141A4D"/>
                </a:solidFill>
                <a:latin typeface="Arial" panose="020B0604020202020204" pitchFamily="34" charset="0"/>
                <a:cs typeface="Arial" panose="020B0604020202020204" pitchFamily="34" charset="0"/>
              </a:defRPr>
            </a:lvl1pPr>
          </a:lstStyle>
          <a:p>
            <a:r>
              <a:rPr lang="en-US"/>
              <a:t>Click to edit Master section header title. </a:t>
            </a:r>
            <a:br>
              <a:rPr lang="en-US"/>
            </a:br>
            <a:r>
              <a:rPr lang="en-US"/>
              <a:t>Can wrap two lines.</a:t>
            </a:r>
          </a:p>
        </p:txBody>
      </p:sp>
      <p:sp>
        <p:nvSpPr>
          <p:cNvPr id="5" name="Slide Number Placeholder 5">
            <a:extLst>
              <a:ext uri="{FF2B5EF4-FFF2-40B4-BE49-F238E27FC236}">
                <a16:creationId xmlns:a16="http://schemas.microsoft.com/office/drawing/2014/main" id="{A5552C47-DA3C-57A7-3AF4-A53D05280100}"/>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dirty="0"/>
          </a:p>
        </p:txBody>
      </p:sp>
    </p:spTree>
    <p:extLst>
      <p:ext uri="{BB962C8B-B14F-4D97-AF65-F5344CB8AC3E}">
        <p14:creationId xmlns:p14="http://schemas.microsoft.com/office/powerpoint/2010/main" val="123499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2CE2BF-A3DC-5E4B-9A86-D30068B962EE}"/>
              </a:ext>
              <a:ext uri="{C183D7F6-B498-43B3-948B-1728B52AA6E4}">
                <adec:decorative xmlns:adec="http://schemas.microsoft.com/office/drawing/2017/decorative" val="1"/>
              </a:ext>
            </a:extLst>
          </p:cNvPr>
          <p:cNvSpPr/>
          <p:nvPr userDrawn="1"/>
        </p:nvSpPr>
        <p:spPr>
          <a:xfrm>
            <a:off x="237505" y="225631"/>
            <a:ext cx="11709071" cy="6400800"/>
          </a:xfrm>
          <a:prstGeom prst="rect">
            <a:avLst/>
          </a:prstGeom>
          <a:solidFill>
            <a:srgbClr val="D0D3D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9B617ED9-AD2C-7846-8A2A-F65889DECA8E}"/>
              </a:ext>
            </a:extLst>
          </p:cNvPr>
          <p:cNvSpPr/>
          <p:nvPr userDrawn="1"/>
        </p:nvSpPr>
        <p:spPr>
          <a:xfrm>
            <a:off x="5813825" y="225631"/>
            <a:ext cx="6119675" cy="6400800"/>
          </a:xfrm>
          <a:prstGeom prst="rect">
            <a:avLst/>
          </a:prstGeom>
          <a:solidFill>
            <a:srgbClr val="141A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Triangle 9">
            <a:extLst>
              <a:ext uri="{FF2B5EF4-FFF2-40B4-BE49-F238E27FC236}">
                <a16:creationId xmlns:a16="http://schemas.microsoft.com/office/drawing/2014/main" id="{96FF17EF-2242-A247-A588-F3049B6DA187}"/>
              </a:ext>
            </a:extLst>
          </p:cNvPr>
          <p:cNvSpPr/>
          <p:nvPr userDrawn="1"/>
        </p:nvSpPr>
        <p:spPr>
          <a:xfrm>
            <a:off x="237505" y="5559630"/>
            <a:ext cx="1066801" cy="1066801"/>
          </a:xfrm>
          <a:prstGeom prst="rtTriangle">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80E9792F-2A6D-A644-8AC9-8F767608FFC9}"/>
              </a:ext>
            </a:extLst>
          </p:cNvPr>
          <p:cNvSpPr>
            <a:spLocks noGrp="1"/>
          </p:cNvSpPr>
          <p:nvPr>
            <p:ph idx="1"/>
          </p:nvPr>
        </p:nvSpPr>
        <p:spPr>
          <a:xfrm>
            <a:off x="6337477" y="2614411"/>
            <a:ext cx="5016322" cy="3788845"/>
          </a:xfrm>
        </p:spPr>
        <p:txBody>
          <a:bodyPr lIns="0" anchor="t">
            <a:normAutofit/>
          </a:bodyPr>
          <a:lstStyle>
            <a:lvl1pPr>
              <a:defRPr sz="2000">
                <a:solidFill>
                  <a:schemeClr val="bg1"/>
                </a:solidFill>
                <a:latin typeface="Arial" panose="020B0604020202020204" pitchFamily="34" charset="0"/>
                <a:cs typeface="Arial" panose="020B0604020202020204" pitchFamily="34" charset="0"/>
              </a:defRPr>
            </a:lvl1pPr>
            <a:lvl2pPr>
              <a:defRPr sz="20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6337478" y="1243583"/>
            <a:ext cx="5016305" cy="1216281"/>
          </a:xfrm>
        </p:spPr>
        <p:txBody>
          <a:bodyPr lIns="0">
            <a:normAutofit/>
          </a:bodyPr>
          <a:lstStyle>
            <a:lvl1pPr>
              <a:defRPr sz="3200" b="1" i="0">
                <a:solidFill>
                  <a:schemeClr val="bg1"/>
                </a:solidFill>
                <a:latin typeface="Georgia" panose="02040502050405020303" pitchFamily="18" charset="0"/>
                <a:cs typeface="Arial" panose="020B0604020202020204" pitchFamily="34" charset="0"/>
              </a:defRPr>
            </a:lvl1pPr>
          </a:lstStyle>
          <a:p>
            <a:r>
              <a:rPr lang="en-US"/>
              <a:t>Click to edit Master title style</a:t>
            </a:r>
          </a:p>
        </p:txBody>
      </p:sp>
      <p:cxnSp>
        <p:nvCxnSpPr>
          <p:cNvPr id="11" name="Straight Connector 10">
            <a:extLst>
              <a:ext uri="{FF2B5EF4-FFF2-40B4-BE49-F238E27FC236}">
                <a16:creationId xmlns:a16="http://schemas.microsoft.com/office/drawing/2014/main" id="{D55EADB0-9663-BEF8-59E2-0A64C03B121F}"/>
              </a:ext>
              <a:ext uri="{C183D7F6-B498-43B3-948B-1728B52AA6E4}">
                <adec:decorative xmlns:adec="http://schemas.microsoft.com/office/drawing/2017/decorative" val="1"/>
              </a:ext>
            </a:extLst>
          </p:cNvPr>
          <p:cNvCxnSpPr/>
          <p:nvPr userDrawn="1"/>
        </p:nvCxnSpPr>
        <p:spPr>
          <a:xfrm>
            <a:off x="6212373" y="707010"/>
            <a:ext cx="0" cy="536574"/>
          </a:xfrm>
          <a:prstGeom prst="line">
            <a:avLst/>
          </a:prstGeom>
          <a:ln w="25400">
            <a:solidFill>
              <a:srgbClr val="63C3B2"/>
            </a:solidFill>
          </a:ln>
        </p:spPr>
        <p:style>
          <a:lnRef idx="1">
            <a:schemeClr val="accent1"/>
          </a:lnRef>
          <a:fillRef idx="0">
            <a:schemeClr val="accent1"/>
          </a:fillRef>
          <a:effectRef idx="0">
            <a:schemeClr val="accent1"/>
          </a:effectRef>
          <a:fontRef idx="minor">
            <a:schemeClr val="tx1"/>
          </a:fontRef>
        </p:style>
      </p:cxnSp>
      <p:sp>
        <p:nvSpPr>
          <p:cNvPr id="13" name="Text Placeholder 4">
            <a:extLst>
              <a:ext uri="{FF2B5EF4-FFF2-40B4-BE49-F238E27FC236}">
                <a16:creationId xmlns:a16="http://schemas.microsoft.com/office/drawing/2014/main" id="{24E5B5EF-F645-F2F9-899C-630001D44E0F}"/>
              </a:ext>
            </a:extLst>
          </p:cNvPr>
          <p:cNvSpPr>
            <a:spLocks noGrp="1"/>
          </p:cNvSpPr>
          <p:nvPr>
            <p:ph type="body" sz="quarter" idx="10" hasCustomPrompt="1"/>
          </p:nvPr>
        </p:nvSpPr>
        <p:spPr>
          <a:xfrm>
            <a:off x="6337479" y="707010"/>
            <a:ext cx="4375150" cy="536575"/>
          </a:xfrm>
        </p:spPr>
        <p:txBody>
          <a:bodyPr lIns="0">
            <a:normAutofit/>
          </a:bodyPr>
          <a:lstStyle>
            <a:lvl1pPr marL="0" indent="0">
              <a:lnSpc>
                <a:spcPct val="100000"/>
              </a:lnSpc>
              <a:buNone/>
              <a:defRPr sz="1400" b="1" i="0">
                <a:solidFill>
                  <a:schemeClr val="bg1"/>
                </a:solidFill>
                <a:latin typeface="Arial" panose="020B0604020202020204" pitchFamily="34" charset="0"/>
                <a:cs typeface="Arial" panose="020B0604020202020204" pitchFamily="34" charset="0"/>
              </a:defRPr>
            </a:lvl1pPr>
          </a:lstStyle>
          <a:p>
            <a:r>
              <a:rPr lang="en-US"/>
              <a:t>Click to edit Master section header title. </a:t>
            </a:r>
            <a:br>
              <a:rPr lang="en-US"/>
            </a:br>
            <a:r>
              <a:rPr lang="en-US"/>
              <a:t>Can wrap two lines.</a:t>
            </a:r>
          </a:p>
        </p:txBody>
      </p:sp>
      <p:sp>
        <p:nvSpPr>
          <p:cNvPr id="5" name="Slide Number Placeholder 5">
            <a:extLst>
              <a:ext uri="{FF2B5EF4-FFF2-40B4-BE49-F238E27FC236}">
                <a16:creationId xmlns:a16="http://schemas.microsoft.com/office/drawing/2014/main" id="{911750D5-7A44-C804-B747-0ABEEB79B8DE}"/>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dirty="0"/>
          </a:p>
        </p:txBody>
      </p:sp>
    </p:spTree>
    <p:extLst>
      <p:ext uri="{BB962C8B-B14F-4D97-AF65-F5344CB8AC3E}">
        <p14:creationId xmlns:p14="http://schemas.microsoft.com/office/powerpoint/2010/main" val="4204426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2CE2BF-A3DC-5E4B-9A86-D30068B962EE}"/>
              </a:ext>
              <a:ext uri="{C183D7F6-B498-43B3-948B-1728B52AA6E4}">
                <adec:decorative xmlns:adec="http://schemas.microsoft.com/office/drawing/2017/decorative" val="1"/>
              </a:ext>
            </a:extLst>
          </p:cNvPr>
          <p:cNvSpPr/>
          <p:nvPr userDrawn="1"/>
        </p:nvSpPr>
        <p:spPr>
          <a:xfrm>
            <a:off x="237505" y="225631"/>
            <a:ext cx="11709071" cy="6400800"/>
          </a:xfrm>
          <a:prstGeom prst="rect">
            <a:avLst/>
          </a:prstGeom>
          <a:solidFill>
            <a:srgbClr val="D0D3D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9B617ED9-AD2C-7846-8A2A-F65889DECA8E}"/>
              </a:ext>
            </a:extLst>
          </p:cNvPr>
          <p:cNvSpPr/>
          <p:nvPr userDrawn="1"/>
        </p:nvSpPr>
        <p:spPr>
          <a:xfrm>
            <a:off x="5813825" y="225631"/>
            <a:ext cx="6119675" cy="6400800"/>
          </a:xfrm>
          <a:prstGeom prst="rect">
            <a:avLst/>
          </a:prstGeom>
          <a:solidFill>
            <a:srgbClr val="141A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Triangle 9">
            <a:extLst>
              <a:ext uri="{FF2B5EF4-FFF2-40B4-BE49-F238E27FC236}">
                <a16:creationId xmlns:a16="http://schemas.microsoft.com/office/drawing/2014/main" id="{96FF17EF-2242-A247-A588-F3049B6DA187}"/>
              </a:ext>
            </a:extLst>
          </p:cNvPr>
          <p:cNvSpPr/>
          <p:nvPr userDrawn="1"/>
        </p:nvSpPr>
        <p:spPr>
          <a:xfrm>
            <a:off x="237505" y="5559630"/>
            <a:ext cx="1066801" cy="1066801"/>
          </a:xfrm>
          <a:prstGeom prst="rtTriangle">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80E9792F-2A6D-A644-8AC9-8F767608FFC9}"/>
              </a:ext>
            </a:extLst>
          </p:cNvPr>
          <p:cNvSpPr>
            <a:spLocks noGrp="1"/>
          </p:cNvSpPr>
          <p:nvPr>
            <p:ph idx="1"/>
          </p:nvPr>
        </p:nvSpPr>
        <p:spPr>
          <a:xfrm>
            <a:off x="6337477" y="2614411"/>
            <a:ext cx="5016322" cy="3788845"/>
          </a:xfrm>
        </p:spPr>
        <p:txBody>
          <a:bodyPr lIns="0" anchor="t">
            <a:normAutofit/>
          </a:bodyPr>
          <a:lstStyle>
            <a:lvl1pPr>
              <a:defRPr sz="2000">
                <a:solidFill>
                  <a:schemeClr val="bg1"/>
                </a:solidFill>
                <a:latin typeface="Arial" panose="020B0604020202020204" pitchFamily="34" charset="0"/>
                <a:cs typeface="Arial" panose="020B0604020202020204" pitchFamily="34" charset="0"/>
              </a:defRPr>
            </a:lvl1pPr>
            <a:lvl2pPr>
              <a:defRPr sz="20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6337478" y="1243583"/>
            <a:ext cx="5016305" cy="1216281"/>
          </a:xfrm>
        </p:spPr>
        <p:txBody>
          <a:bodyPr lIns="0">
            <a:normAutofit/>
          </a:bodyPr>
          <a:lstStyle>
            <a:lvl1pPr>
              <a:defRPr sz="3200" b="1" i="0">
                <a:solidFill>
                  <a:schemeClr val="bg1"/>
                </a:solidFill>
                <a:latin typeface="Georgia" panose="02040502050405020303" pitchFamily="18" charset="0"/>
                <a:cs typeface="Arial" panose="020B0604020202020204" pitchFamily="34" charset="0"/>
              </a:defRPr>
            </a:lvl1pPr>
          </a:lstStyle>
          <a:p>
            <a:r>
              <a:rPr lang="en-US"/>
              <a:t>Click to edit Master title style</a:t>
            </a:r>
          </a:p>
        </p:txBody>
      </p:sp>
      <p:sp>
        <p:nvSpPr>
          <p:cNvPr id="5" name="Slide Number Placeholder 5">
            <a:extLst>
              <a:ext uri="{FF2B5EF4-FFF2-40B4-BE49-F238E27FC236}">
                <a16:creationId xmlns:a16="http://schemas.microsoft.com/office/drawing/2014/main" id="{911750D5-7A44-C804-B747-0ABEEB79B8DE}"/>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dirty="0"/>
          </a:p>
        </p:txBody>
      </p:sp>
    </p:spTree>
    <p:extLst>
      <p:ext uri="{BB962C8B-B14F-4D97-AF65-F5344CB8AC3E}">
        <p14:creationId xmlns:p14="http://schemas.microsoft.com/office/powerpoint/2010/main" val="2082065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E16285-FB98-2E4A-9039-22F3ED9048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99EBD7C-ECB2-4540-98B1-CB88B8312B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BBCAC4-BA8B-E74E-87F7-3CACF39933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E9E80F-6480-2647-801C-9936FFA30B81}" type="datetimeFigureOut">
              <a:rPr lang="en-US" smtClean="0"/>
              <a:t>3/31/2023</a:t>
            </a:fld>
            <a:endParaRPr lang="en-US" dirty="0"/>
          </a:p>
        </p:txBody>
      </p:sp>
      <p:sp>
        <p:nvSpPr>
          <p:cNvPr id="5" name="Footer Placeholder 4">
            <a:extLst>
              <a:ext uri="{FF2B5EF4-FFF2-40B4-BE49-F238E27FC236}">
                <a16:creationId xmlns:a16="http://schemas.microsoft.com/office/drawing/2014/main" id="{015D9F52-980C-DF4E-AB93-AF059B1B27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8A822CC-915D-884A-824D-70FDFA6FEC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6CA78B-4E23-974D-8065-6A8C173E8A5F}" type="slidenum">
              <a:rPr lang="en-US" smtClean="0"/>
              <a:t>‹#›</a:t>
            </a:fld>
            <a:endParaRPr lang="en-US" dirty="0"/>
          </a:p>
        </p:txBody>
      </p:sp>
      <p:sp>
        <p:nvSpPr>
          <p:cNvPr id="7" name="Slide Number Placeholder 5">
            <a:extLst>
              <a:ext uri="{FF2B5EF4-FFF2-40B4-BE49-F238E27FC236}">
                <a16:creationId xmlns:a16="http://schemas.microsoft.com/office/drawing/2014/main" id="{3FA8C180-B480-E943-73FF-2389A8FD8663}"/>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dirty="0"/>
          </a:p>
        </p:txBody>
      </p:sp>
    </p:spTree>
    <p:extLst>
      <p:ext uri="{BB962C8B-B14F-4D97-AF65-F5344CB8AC3E}">
        <p14:creationId xmlns:p14="http://schemas.microsoft.com/office/powerpoint/2010/main" val="111363698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82" r:id="rId4"/>
    <p:sldLayoutId id="2147483676" r:id="rId5"/>
    <p:sldLayoutId id="2147483678" r:id="rId6"/>
    <p:sldLayoutId id="2147483679" r:id="rId7"/>
    <p:sldLayoutId id="2147483680" r:id="rId8"/>
    <p:sldLayoutId id="2147483681" r:id="rId9"/>
    <p:sldLayoutId id="2147483683" r:id="rId10"/>
    <p:sldLayoutId id="2147483684" r:id="rId11"/>
    <p:sldLayoutId id="2147483685" r:id="rId12"/>
    <p:sldLayoutId id="2147483686" r:id="rId13"/>
    <p:sldLayoutId id="2147483688" r:id="rId14"/>
    <p:sldLayoutId id="2147483689" r:id="rId15"/>
    <p:sldLayoutId id="2147483690" r:id="rId16"/>
    <p:sldLayoutId id="2147483691" r:id="rId17"/>
    <p:sldLayoutId id="2147483692" r:id="rId18"/>
    <p:sldLayoutId id="2147483693" r:id="rId19"/>
    <p:sldLayoutId id="2147483694" r:id="rId20"/>
  </p:sldLayoutIdLst>
  <p:txStyles>
    <p:title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9.jpeg"/><Relationship Id="rId4" Type="http://schemas.openxmlformats.org/officeDocument/2006/relationships/image" Target="../media/image8.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12.emf"/><Relationship Id="rId4" Type="http://schemas.openxmlformats.org/officeDocument/2006/relationships/image" Target="../media/image11.em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35.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4.svg"/></Relationships>
</file>

<file path=ppt/slides/_rels/slide36.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19.png"/><Relationship Id="rId7" Type="http://schemas.openxmlformats.org/officeDocument/2006/relationships/image" Target="../media/image22.svg"/><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hyperlink" Target="http://nrsforu.com/" TargetMode="External"/><Relationship Id="rId4" Type="http://schemas.openxmlformats.org/officeDocument/2006/relationships/image" Target="../media/image20.svg"/></Relationships>
</file>

<file path=ppt/slides/_rels/slide39.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hyperlink" Target="http://nationwide.com/myretirement" TargetMode="External"/><Relationship Id="rId7" Type="http://schemas.openxmlformats.org/officeDocument/2006/relationships/image" Target="../media/image22.svg"/><Relationship Id="rId2" Type="http://schemas.openxmlformats.org/officeDocument/2006/relationships/notesSlide" Target="../notesSlides/notesSlide39.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19.png"/><Relationship Id="rId7" Type="http://schemas.openxmlformats.org/officeDocument/2006/relationships/image" Target="../media/image22.svg"/><Relationship Id="rId2" Type="http://schemas.openxmlformats.org/officeDocument/2006/relationships/notesSlide" Target="../notesSlides/notesSlide40.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hyperlink" Target="http://nationwide.com/realtirement" TargetMode="External"/><Relationship Id="rId4" Type="http://schemas.openxmlformats.org/officeDocument/2006/relationships/image" Target="../media/image20.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51156F6-9175-AB2D-460B-FD8AB4912090}"/>
              </a:ext>
            </a:extLst>
          </p:cNvPr>
          <p:cNvSpPr>
            <a:spLocks noGrp="1"/>
          </p:cNvSpPr>
          <p:nvPr>
            <p:ph type="title" idx="4294967295"/>
          </p:nvPr>
        </p:nvSpPr>
        <p:spPr>
          <a:xfrm>
            <a:off x="838200" y="214385"/>
            <a:ext cx="10515600" cy="1325563"/>
          </a:xfrm>
        </p:spPr>
        <p:txBody>
          <a:bodyPr/>
          <a:lstStyle/>
          <a:p>
            <a:pPr algn="ctr"/>
            <a:r>
              <a:rPr lang="en-US" b="1" dirty="0">
                <a:solidFill>
                  <a:srgbClr val="FF0000"/>
                </a:solidFill>
                <a:latin typeface="Arial" panose="020B0604020202020204" pitchFamily="34" charset="0"/>
                <a:cs typeface="Arial" panose="020B0604020202020204" pitchFamily="34" charset="0"/>
              </a:rPr>
              <a:t>Instructions</a:t>
            </a:r>
            <a:r>
              <a:rPr lang="en-US" b="1" baseline="0" dirty="0">
                <a:solidFill>
                  <a:srgbClr val="FF0000"/>
                </a:solidFill>
                <a:latin typeface="Arial" panose="020B0604020202020204" pitchFamily="34" charset="0"/>
                <a:cs typeface="Arial" panose="020B0604020202020204" pitchFamily="34" charset="0"/>
              </a:rPr>
              <a:t> for speakers</a:t>
            </a:r>
            <a:endParaRPr lang="en-US" b="1" dirty="0">
              <a:solidFill>
                <a:srgbClr val="FF0000"/>
              </a:solidFill>
              <a:latin typeface="Arial" panose="020B0604020202020204" pitchFamily="34" charset="0"/>
              <a:cs typeface="Arial" panose="020B0604020202020204" pitchFamily="34" charset="0"/>
            </a:endParaRPr>
          </a:p>
        </p:txBody>
      </p:sp>
      <p:sp>
        <p:nvSpPr>
          <p:cNvPr id="6" name="TextBox 1">
            <a:extLst>
              <a:ext uri="{FF2B5EF4-FFF2-40B4-BE49-F238E27FC236}">
                <a16:creationId xmlns:a16="http://schemas.microsoft.com/office/drawing/2014/main" id="{B5900F98-69F6-AB3F-77FE-E7A7E615EE14}"/>
              </a:ext>
            </a:extLst>
          </p:cNvPr>
          <p:cNvSpPr txBox="1">
            <a:spLocks/>
          </p:cNvSpPr>
          <p:nvPr/>
        </p:nvSpPr>
        <p:spPr>
          <a:xfrm>
            <a:off x="1050663" y="1552848"/>
            <a:ext cx="10090674" cy="509076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marR="0" lvl="0" indent="-285750" algn="l"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en-US" sz="1600" b="1" i="1" u="none" strike="noStrike" kern="1200" cap="none" spc="0" normalizeH="0" baseline="0" noProof="0" dirty="0">
                <a:ln>
                  <a:noFill/>
                </a:ln>
                <a:solidFill>
                  <a:srgbClr val="FF0000"/>
                </a:solidFill>
                <a:effectLst/>
                <a:uLnTx/>
                <a:uFillTx/>
                <a:latin typeface="Arial"/>
                <a:ea typeface="+mj-ea"/>
                <a:cs typeface="+mj-cs"/>
              </a:rPr>
              <a:t>Remove this instructional page before presenting</a:t>
            </a:r>
          </a:p>
          <a:p>
            <a:pPr marL="0" marR="0" lvl="0" indent="0" algn="l" defTabSz="914400" rtl="0" eaLnBrk="1" fontAlgn="auto" latinLnBrk="0" hangingPunct="1">
              <a:lnSpc>
                <a:spcPct val="112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0000"/>
              </a:solidFill>
              <a:effectLst/>
              <a:uLnTx/>
              <a:uFillTx/>
              <a:latin typeface="Arial"/>
              <a:ea typeface="+mj-ea"/>
              <a:cs typeface="+mj-cs"/>
            </a:endParaRPr>
          </a:p>
          <a:p>
            <a:pPr marL="0" marR="0" lvl="0" indent="0" algn="l" defTabSz="914400" rtl="0" eaLnBrk="1" fontAlgn="auto" latinLnBrk="0" hangingPunct="1">
              <a:lnSpc>
                <a:spcPct val="112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a:ea typeface="+mj-ea"/>
                <a:cs typeface="+mj-cs"/>
              </a:rPr>
              <a:t>REMOVING PAGES</a:t>
            </a:r>
          </a:p>
          <a:p>
            <a:pPr marL="285750" marR="0" lvl="0" indent="-285750" algn="l"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0000"/>
                </a:solidFill>
                <a:effectLst/>
                <a:uLnTx/>
                <a:uFillTx/>
                <a:latin typeface="Arial"/>
                <a:ea typeface="+mj-ea"/>
                <a:cs typeface="+mj-cs"/>
              </a:rPr>
              <a:t>This presentation template is created to be used by all sectors; some pages might not be applicable for your audience, and those pages may be removed</a:t>
            </a:r>
          </a:p>
          <a:p>
            <a:pPr marL="285750" marR="0" lvl="0" indent="-285750" algn="l"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0000"/>
                </a:solidFill>
                <a:effectLst/>
                <a:uLnTx/>
                <a:uFillTx/>
                <a:latin typeface="Arial"/>
                <a:ea typeface="+mj-ea"/>
                <a:cs typeface="+mj-cs"/>
              </a:rPr>
              <a:t>You may remove pages that are marked “optional” in the speaker notes section</a:t>
            </a:r>
          </a:p>
          <a:p>
            <a:pPr marL="285750" marR="0" lvl="0" indent="-285750" algn="l"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0000"/>
                </a:solidFill>
                <a:effectLst/>
                <a:uLnTx/>
                <a:uFillTx/>
                <a:latin typeface="Arial"/>
                <a:ea typeface="+mj-ea"/>
                <a:cs typeface="+mj-cs"/>
              </a:rPr>
              <a:t>All other pages that are not marked “optional” are all </a:t>
            </a:r>
            <a:r>
              <a:rPr kumimoji="0" lang="en-US" sz="1600" b="0" i="0" u="sng" strike="noStrike" kern="1200" cap="none" spc="0" normalizeH="0" baseline="0" noProof="0" dirty="0">
                <a:ln>
                  <a:noFill/>
                </a:ln>
                <a:solidFill>
                  <a:srgbClr val="FF0000"/>
                </a:solidFill>
                <a:effectLst/>
                <a:uLnTx/>
                <a:uFillTx/>
                <a:latin typeface="Arial"/>
                <a:ea typeface="+mj-ea"/>
                <a:cs typeface="+mj-cs"/>
              </a:rPr>
              <a:t>required pages</a:t>
            </a:r>
            <a:r>
              <a:rPr kumimoji="0" lang="en-US" sz="1600" b="0" i="0" u="none" strike="noStrike" kern="1200" cap="none" spc="0" normalizeH="0" baseline="0" noProof="0" dirty="0">
                <a:ln>
                  <a:noFill/>
                </a:ln>
                <a:solidFill>
                  <a:srgbClr val="FF0000"/>
                </a:solidFill>
                <a:effectLst/>
                <a:uLnTx/>
                <a:uFillTx/>
                <a:latin typeface="Arial"/>
                <a:ea typeface="+mj-ea"/>
                <a:cs typeface="+mj-cs"/>
              </a:rPr>
              <a:t> and cannot be removed</a:t>
            </a:r>
          </a:p>
          <a:p>
            <a:pPr marL="285750" marR="0" lvl="0" indent="-285750" algn="l"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FF0000"/>
              </a:solidFill>
              <a:effectLst/>
              <a:uLnTx/>
              <a:uFillTx/>
              <a:latin typeface="Arial"/>
              <a:ea typeface="+mj-ea"/>
              <a:cs typeface="+mj-cs"/>
            </a:endParaRPr>
          </a:p>
          <a:p>
            <a:pPr marL="0" marR="0" lvl="0" indent="0" algn="l" defTabSz="914400" rtl="0" eaLnBrk="1" fontAlgn="auto" latinLnBrk="0" hangingPunct="1">
              <a:lnSpc>
                <a:spcPct val="112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a:ea typeface="+mj-ea"/>
                <a:cs typeface="+mj-cs"/>
              </a:rPr>
              <a:t>UPDATING PAGE CONTENT</a:t>
            </a:r>
          </a:p>
          <a:p>
            <a:pPr marL="285750" marR="0" lvl="0" indent="-285750" algn="l"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0000"/>
                </a:solidFill>
                <a:effectLst/>
                <a:uLnTx/>
                <a:uFillTx/>
                <a:latin typeface="Arial"/>
                <a:ea typeface="+mj-ea"/>
                <a:cs typeface="+mj-cs"/>
              </a:rPr>
              <a:t>There are customizable sections in some of the slides indicated by carets, such as &lt;Presenter name&gt;</a:t>
            </a:r>
          </a:p>
          <a:p>
            <a:pPr marL="285750" marR="0" lvl="0" indent="-285750" algn="l"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0000"/>
                </a:solidFill>
                <a:effectLst/>
                <a:uLnTx/>
                <a:uFillTx/>
                <a:latin typeface="Arial"/>
                <a:ea typeface="+mj-ea"/>
                <a:cs typeface="+mj-cs"/>
              </a:rPr>
              <a:t>Be sure to go through and customize those sections as needed</a:t>
            </a:r>
          </a:p>
          <a:p>
            <a:pPr marL="285750" indent="-285750">
              <a:lnSpc>
                <a:spcPct val="112000"/>
              </a:lnSpc>
              <a:spcBef>
                <a:spcPts val="0"/>
              </a:spcBef>
              <a:buFont typeface="Arial" panose="020B0604020202020204" pitchFamily="34" charset="0"/>
              <a:buChar char="•"/>
              <a:defRPr/>
            </a:pPr>
            <a:r>
              <a:rPr kumimoji="0" lang="en-US" sz="1600" b="0" i="0" u="none" strike="noStrike" kern="1200" cap="none" spc="0" normalizeH="0" baseline="0" noProof="0" dirty="0">
                <a:ln>
                  <a:noFill/>
                </a:ln>
                <a:solidFill>
                  <a:srgbClr val="FF0000"/>
                </a:solidFill>
                <a:effectLst/>
                <a:uLnTx/>
                <a:uFillTx/>
                <a:latin typeface="Arial"/>
                <a:ea typeface="+mj-ea"/>
                <a:cs typeface="+mj-cs"/>
              </a:rPr>
              <a:t>Content that is not in carets may not be altered</a:t>
            </a:r>
          </a:p>
          <a:p>
            <a:pPr marL="285750" marR="0" lvl="0" indent="-285750" algn="l"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FF0000"/>
              </a:solidFill>
              <a:effectLst/>
              <a:uLnTx/>
              <a:uFillTx/>
              <a:latin typeface="Arial"/>
              <a:ea typeface="+mj-ea"/>
              <a:cs typeface="+mj-cs"/>
            </a:endParaRPr>
          </a:p>
          <a:p>
            <a:pPr marL="0" marR="0" lvl="0" indent="0" algn="l" defTabSz="914400" rtl="0" eaLnBrk="1" fontAlgn="auto" latinLnBrk="0" hangingPunct="1">
              <a:lnSpc>
                <a:spcPct val="112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a:ea typeface="+mj-ea"/>
                <a:cs typeface="+mj-cs"/>
              </a:rPr>
              <a:t>ADDING PAGES</a:t>
            </a:r>
          </a:p>
          <a:p>
            <a:pPr marL="285750" marR="0" lvl="0" indent="-285750" algn="l"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0000"/>
                </a:solidFill>
                <a:effectLst/>
                <a:uLnTx/>
                <a:uFillTx/>
                <a:latin typeface="Arial"/>
                <a:ea typeface="+mj-ea"/>
                <a:cs typeface="+mj-cs"/>
              </a:rPr>
              <a:t>You may not add slides to this presentation without getting proper Compliance approval</a:t>
            </a:r>
          </a:p>
          <a:p>
            <a:pPr marL="285750" marR="0" lvl="0" indent="-285750" algn="l"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0000"/>
                </a:solidFill>
                <a:effectLst/>
                <a:uLnTx/>
                <a:uFillTx/>
                <a:latin typeface="Arial"/>
                <a:ea typeface="+mj-ea"/>
                <a:cs typeface="+mj-cs"/>
              </a:rPr>
              <a:t>If you are presenting additional information, you may show any other Compliance-approved materials but do not add them within the PowerPoint</a:t>
            </a:r>
          </a:p>
        </p:txBody>
      </p:sp>
    </p:spTree>
    <p:extLst>
      <p:ext uri="{BB962C8B-B14F-4D97-AF65-F5344CB8AC3E}">
        <p14:creationId xmlns:p14="http://schemas.microsoft.com/office/powerpoint/2010/main" val="22629475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10716A19-DBEB-D73F-2FF9-DF36D1ACDBC2}"/>
              </a:ext>
            </a:extLst>
          </p:cNvPr>
          <p:cNvSpPr>
            <a:spLocks noGrp="1"/>
          </p:cNvSpPr>
          <p:nvPr>
            <p:ph idx="1"/>
          </p:nvPr>
        </p:nvSpPr>
        <p:spPr>
          <a:xfrm>
            <a:off x="1492451" y="2267342"/>
            <a:ext cx="8891770" cy="3770787"/>
          </a:xfrm>
        </p:spPr>
        <p:txBody>
          <a:bodyPr/>
          <a:lstStyle/>
          <a:p>
            <a:pPr marL="0" indent="0">
              <a:buNone/>
            </a:pPr>
            <a:r>
              <a:rPr lang="en-US" b="1" dirty="0">
                <a:solidFill>
                  <a:srgbClr val="0047BB"/>
                </a:solidFill>
                <a:latin typeface="Georgia" panose="02040502050405020303" pitchFamily="18" charset="0"/>
              </a:rPr>
              <a:t>Medicare covers only about 2/3 of health care costs in retirement. </a:t>
            </a:r>
            <a:r>
              <a:rPr lang="en-US" b="1" baseline="30000" dirty="0">
                <a:solidFill>
                  <a:srgbClr val="0047BB"/>
                </a:solidFill>
                <a:latin typeface="Georgia" panose="02040502050405020303" pitchFamily="18" charset="0"/>
              </a:rPr>
              <a:t>1</a:t>
            </a:r>
          </a:p>
          <a:p>
            <a:pPr marL="0" indent="0">
              <a:buNone/>
            </a:pPr>
            <a:r>
              <a:rPr lang="en-US" dirty="0"/>
              <a:t>Health care is one of the biggest expenses for retirees. </a:t>
            </a:r>
          </a:p>
          <a:p>
            <a:pPr marL="0" indent="0">
              <a:buNone/>
            </a:pPr>
            <a:r>
              <a:rPr lang="en-US" dirty="0"/>
              <a:t>An average couple retiring at age 65 today could spend up to $325,000 on health care in retirement. </a:t>
            </a:r>
            <a:r>
              <a:rPr lang="en-US" baseline="30000" dirty="0"/>
              <a:t>2 </a:t>
            </a:r>
          </a:p>
        </p:txBody>
      </p:sp>
      <p:sp>
        <p:nvSpPr>
          <p:cNvPr id="5" name="Title 6">
            <a:extLst>
              <a:ext uri="{FF2B5EF4-FFF2-40B4-BE49-F238E27FC236}">
                <a16:creationId xmlns:a16="http://schemas.microsoft.com/office/drawing/2014/main" id="{9AB0AC81-75E3-90CB-DFB7-2C19659217A7}"/>
              </a:ext>
            </a:extLst>
          </p:cNvPr>
          <p:cNvSpPr>
            <a:spLocks noGrp="1"/>
          </p:cNvSpPr>
          <p:nvPr>
            <p:ph type="title"/>
          </p:nvPr>
        </p:nvSpPr>
        <p:spPr>
          <a:xfrm>
            <a:off x="1492450" y="1112667"/>
            <a:ext cx="9199178" cy="610205"/>
          </a:xfrm>
        </p:spPr>
        <p:txBody>
          <a:bodyPr>
            <a:noAutofit/>
          </a:bodyPr>
          <a:lstStyle/>
          <a:p>
            <a:r>
              <a:rPr lang="en-US" sz="6000" dirty="0">
                <a:latin typeface="Georgia" panose="02040502050405020303" pitchFamily="18" charset="0"/>
              </a:rPr>
              <a:t>False</a:t>
            </a:r>
          </a:p>
        </p:txBody>
      </p:sp>
      <p:sp>
        <p:nvSpPr>
          <p:cNvPr id="7" name="TextBox 6">
            <a:extLst>
              <a:ext uri="{FF2B5EF4-FFF2-40B4-BE49-F238E27FC236}">
                <a16:creationId xmlns:a16="http://schemas.microsoft.com/office/drawing/2014/main" id="{3F3E5A4B-3C5E-4FEA-BF91-41D8C5D4D8AC}"/>
              </a:ext>
            </a:extLst>
          </p:cNvPr>
          <p:cNvSpPr txBox="1"/>
          <p:nvPr/>
        </p:nvSpPr>
        <p:spPr>
          <a:xfrm>
            <a:off x="1492450" y="5399492"/>
            <a:ext cx="8740762" cy="1277273"/>
          </a:xfrm>
          <a:prstGeom prst="rect">
            <a:avLst/>
          </a:prstGeom>
          <a:noFill/>
        </p:spPr>
        <p:txBody>
          <a:bodyPr wrap="square" rtlCol="0">
            <a:spAutoFit/>
          </a:bodyPr>
          <a:lstStyle/>
          <a:p>
            <a:r>
              <a:rPr lang="en-US" sz="1100" baseline="30000" dirty="0"/>
              <a:t>1 </a:t>
            </a:r>
            <a:r>
              <a:rPr lang="en-US" sz="1100" dirty="0">
                <a:solidFill>
                  <a:srgbClr val="3F3F3F"/>
                </a:solidFill>
                <a:effectLst/>
              </a:rPr>
              <a:t>“Here’s how much Medicare could cost you in retirement," CNBC.com, cnbc.com/2020/07/02/heres-how-much-medicare-could-cost-you-in-retirement.html (July 2, 2020).</a:t>
            </a:r>
          </a:p>
          <a:p>
            <a:endParaRPr lang="en-US" sz="1100" dirty="0">
              <a:solidFill>
                <a:srgbClr val="3F3F3F"/>
              </a:solidFill>
              <a:effectLst/>
            </a:endParaRPr>
          </a:p>
          <a:p>
            <a:r>
              <a:rPr lang="en-US" sz="1100" baseline="30000" dirty="0">
                <a:solidFill>
                  <a:srgbClr val="3F3F3F"/>
                </a:solidFill>
              </a:rPr>
              <a:t>2</a:t>
            </a:r>
            <a:r>
              <a:rPr lang="en-US" sz="1100" dirty="0">
                <a:solidFill>
                  <a:srgbClr val="3F3F3F"/>
                </a:solidFill>
              </a:rPr>
              <a:t> </a:t>
            </a:r>
            <a:r>
              <a:rPr lang="en-US" sz="1100" dirty="0">
                <a:solidFill>
                  <a:srgbClr val="3F3F3F"/>
                </a:solidFill>
                <a:effectLst/>
              </a:rPr>
              <a:t>“A Bit of Good News During the Pandemic: Savings Medicare Beneficiaries Need for Health Expenses Decrease in 2020," EBRI Issue Brief, ebri.org/content/a-bit-of-good-news-during-the-pandemic-savings-medicare-beneficiaries-need-for-health-expenses-decrease-in-2020 (May 28, 2020).</a:t>
            </a:r>
          </a:p>
          <a:p>
            <a:endParaRPr lang="en-US" sz="1100" dirty="0">
              <a:solidFill>
                <a:srgbClr val="3F3F3F"/>
              </a:solidFill>
              <a:effectLst/>
              <a:latin typeface="Helvetica" pitchFamily="2" charset="0"/>
            </a:endParaRPr>
          </a:p>
        </p:txBody>
      </p:sp>
    </p:spTree>
    <p:extLst>
      <p:ext uri="{BB962C8B-B14F-4D97-AF65-F5344CB8AC3E}">
        <p14:creationId xmlns:p14="http://schemas.microsoft.com/office/powerpoint/2010/main" val="36883792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80012E84-372E-F74F-EB00-354A1C1F11FA}"/>
              </a:ext>
            </a:extLst>
          </p:cNvPr>
          <p:cNvSpPr>
            <a:spLocks noGrp="1"/>
          </p:cNvSpPr>
          <p:nvPr>
            <p:ph type="title"/>
          </p:nvPr>
        </p:nvSpPr>
        <p:spPr>
          <a:xfrm>
            <a:off x="1492450" y="1757560"/>
            <a:ext cx="9199178" cy="595493"/>
          </a:xfrm>
        </p:spPr>
        <p:txBody>
          <a:bodyPr>
            <a:noAutofit/>
          </a:bodyPr>
          <a:lstStyle/>
          <a:p>
            <a:pPr>
              <a:spcBef>
                <a:spcPts val="1000"/>
              </a:spcBef>
              <a:defRPr/>
            </a:pPr>
            <a:r>
              <a:rPr lang="en-US" sz="3600" dirty="0">
                <a:solidFill>
                  <a:srgbClr val="6ECFB2"/>
                </a:solidFill>
                <a:latin typeface="+mj-lt"/>
              </a:rPr>
              <a:t>TRUE OR FALSE?</a:t>
            </a:r>
          </a:p>
        </p:txBody>
      </p:sp>
      <p:sp>
        <p:nvSpPr>
          <p:cNvPr id="6" name="Content Placeholder 14">
            <a:extLst>
              <a:ext uri="{FF2B5EF4-FFF2-40B4-BE49-F238E27FC236}">
                <a16:creationId xmlns:a16="http://schemas.microsoft.com/office/drawing/2014/main" id="{759707AD-D80B-2638-66A6-435F31BDBE1B}"/>
              </a:ext>
            </a:extLst>
          </p:cNvPr>
          <p:cNvSpPr txBox="1">
            <a:spLocks/>
          </p:cNvSpPr>
          <p:nvPr/>
        </p:nvSpPr>
        <p:spPr>
          <a:xfrm>
            <a:off x="1492450" y="2554356"/>
            <a:ext cx="9199178" cy="2964020"/>
          </a:xfrm>
          <a:prstGeom prst="rect">
            <a:avLst/>
          </a:prstGeom>
        </p:spPr>
        <p:txBody>
          <a:bodyPr vert="horz" lIns="0" tIns="45720" rIns="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latin typeface="Georgia" panose="02040502050405020303" pitchFamily="18" charset="0"/>
                <a:ea typeface="+mj-ea"/>
                <a:cs typeface="Arial"/>
              </a:rPr>
              <a:t>I can’t afford to start saving</a:t>
            </a:r>
            <a:br>
              <a:rPr lang="en-US" sz="4400" b="1" dirty="0">
                <a:latin typeface="Georgia" panose="02040502050405020303" pitchFamily="18" charset="0"/>
                <a:ea typeface="+mj-ea"/>
                <a:cs typeface="Arial"/>
              </a:rPr>
            </a:br>
            <a:r>
              <a:rPr lang="en-US" sz="4400" b="1" dirty="0">
                <a:latin typeface="Georgia" panose="02040502050405020303" pitchFamily="18" charset="0"/>
                <a:ea typeface="+mj-ea"/>
                <a:cs typeface="Arial"/>
              </a:rPr>
              <a:t>for retirement right now.</a:t>
            </a:r>
          </a:p>
        </p:txBody>
      </p:sp>
    </p:spTree>
    <p:extLst>
      <p:ext uri="{BB962C8B-B14F-4D97-AF65-F5344CB8AC3E}">
        <p14:creationId xmlns:p14="http://schemas.microsoft.com/office/powerpoint/2010/main" val="42366786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BBE0BCD5-30A0-2C5C-AD92-7053153B9BE9}"/>
              </a:ext>
            </a:extLst>
          </p:cNvPr>
          <p:cNvGrpSpPr/>
          <p:nvPr/>
        </p:nvGrpSpPr>
        <p:grpSpPr>
          <a:xfrm>
            <a:off x="5316220" y="2338341"/>
            <a:ext cx="6050619" cy="2665706"/>
            <a:chOff x="5451984" y="3392736"/>
            <a:chExt cx="6263655" cy="2759562"/>
          </a:xfrm>
        </p:grpSpPr>
        <p:sp>
          <p:nvSpPr>
            <p:cNvPr id="27" name="Rectangle 26">
              <a:extLst>
                <a:ext uri="{FF2B5EF4-FFF2-40B4-BE49-F238E27FC236}">
                  <a16:creationId xmlns:a16="http://schemas.microsoft.com/office/drawing/2014/main" id="{530FBEA2-A5C8-AFA0-879F-F1630AD84DF3}"/>
                </a:ext>
              </a:extLst>
            </p:cNvPr>
            <p:cNvSpPr/>
            <p:nvPr/>
          </p:nvSpPr>
          <p:spPr>
            <a:xfrm>
              <a:off x="5451984" y="3489012"/>
              <a:ext cx="6263655" cy="2663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8" name="Group 27">
              <a:extLst>
                <a:ext uri="{FF2B5EF4-FFF2-40B4-BE49-F238E27FC236}">
                  <a16:creationId xmlns:a16="http://schemas.microsoft.com/office/drawing/2014/main" id="{7E29A5EE-5807-765D-0047-B9EED1A9167A}"/>
                </a:ext>
              </a:extLst>
            </p:cNvPr>
            <p:cNvGrpSpPr/>
            <p:nvPr/>
          </p:nvGrpSpPr>
          <p:grpSpPr>
            <a:xfrm>
              <a:off x="5626956" y="3580997"/>
              <a:ext cx="6088683" cy="2433874"/>
              <a:chOff x="5626956" y="3580997"/>
              <a:chExt cx="6088683" cy="2433874"/>
            </a:xfrm>
          </p:grpSpPr>
          <p:sp>
            <p:nvSpPr>
              <p:cNvPr id="12" name="Text Placeholder 11">
                <a:extLst>
                  <a:ext uri="{FF2B5EF4-FFF2-40B4-BE49-F238E27FC236}">
                    <a16:creationId xmlns:a16="http://schemas.microsoft.com/office/drawing/2014/main" id="{C83B9E62-D33B-0642-738A-25F839CA6C07}"/>
                  </a:ext>
                </a:extLst>
              </p:cNvPr>
              <p:cNvSpPr txBox="1">
                <a:spLocks/>
              </p:cNvSpPr>
              <p:nvPr/>
            </p:nvSpPr>
            <p:spPr>
              <a:xfrm>
                <a:off x="11120938" y="3580997"/>
                <a:ext cx="594701" cy="276497"/>
              </a:xfrm>
              <a:prstGeom prst="rect">
                <a:avLst/>
              </a:prstGeom>
            </p:spPr>
            <p:txBody>
              <a:bodyPr vert="horz" lIns="0" tIns="45720" rIns="91440" bIns="45720" rtlCol="0" anchor="ctr">
                <a:normAutofit/>
              </a:bodyPr>
              <a:lstStyle>
                <a:lvl1pPr marL="0" indent="0" algn="l" defTabSz="914400" rtl="0" eaLnBrk="1" latinLnBrk="0" hangingPunct="1">
                  <a:lnSpc>
                    <a:spcPct val="100000"/>
                  </a:lnSpc>
                  <a:spcBef>
                    <a:spcPts val="1000"/>
                  </a:spcBef>
                  <a:buFont typeface="Arial" panose="020B0604020202020204" pitchFamily="34" charset="0"/>
                  <a:buNone/>
                  <a:defRPr sz="1400" b="1" i="0" kern="1200">
                    <a:solidFill>
                      <a:srgbClr val="141A4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0" dirty="0">
                    <a:solidFill>
                      <a:schemeClr val="tx1"/>
                    </a:solidFill>
                  </a:rPr>
                  <a:t>$24,000</a:t>
                </a:r>
              </a:p>
            </p:txBody>
          </p:sp>
          <p:sp>
            <p:nvSpPr>
              <p:cNvPr id="13" name="Text Placeholder 11">
                <a:extLst>
                  <a:ext uri="{FF2B5EF4-FFF2-40B4-BE49-F238E27FC236}">
                    <a16:creationId xmlns:a16="http://schemas.microsoft.com/office/drawing/2014/main" id="{3FB5C0CF-00F7-A405-6E35-7F16ACDEEDE8}"/>
                  </a:ext>
                </a:extLst>
              </p:cNvPr>
              <p:cNvSpPr txBox="1">
                <a:spLocks/>
              </p:cNvSpPr>
              <p:nvPr/>
            </p:nvSpPr>
            <p:spPr>
              <a:xfrm>
                <a:off x="11120938" y="3922520"/>
                <a:ext cx="594701" cy="276497"/>
              </a:xfrm>
              <a:prstGeom prst="rect">
                <a:avLst/>
              </a:prstGeom>
            </p:spPr>
            <p:txBody>
              <a:bodyPr vert="horz" lIns="0" tIns="45720" rIns="91440" bIns="45720" rtlCol="0" anchor="ctr">
                <a:normAutofit/>
              </a:bodyPr>
              <a:lstStyle>
                <a:lvl1pPr marL="0" indent="0" algn="l" defTabSz="914400" rtl="0" eaLnBrk="1" latinLnBrk="0" hangingPunct="1">
                  <a:lnSpc>
                    <a:spcPct val="100000"/>
                  </a:lnSpc>
                  <a:spcBef>
                    <a:spcPts val="1000"/>
                  </a:spcBef>
                  <a:buFont typeface="Arial" panose="020B0604020202020204" pitchFamily="34" charset="0"/>
                  <a:buNone/>
                  <a:defRPr sz="1400" b="1" i="0" kern="1200">
                    <a:solidFill>
                      <a:srgbClr val="141A4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0" dirty="0">
                    <a:solidFill>
                      <a:schemeClr val="tx1"/>
                    </a:solidFill>
                  </a:rPr>
                  <a:t>$20,000</a:t>
                </a:r>
              </a:p>
            </p:txBody>
          </p:sp>
          <p:sp>
            <p:nvSpPr>
              <p:cNvPr id="14" name="Text Placeholder 11">
                <a:extLst>
                  <a:ext uri="{FF2B5EF4-FFF2-40B4-BE49-F238E27FC236}">
                    <a16:creationId xmlns:a16="http://schemas.microsoft.com/office/drawing/2014/main" id="{22DA9F9F-9A8B-149A-8C9E-ACA473545537}"/>
                  </a:ext>
                </a:extLst>
              </p:cNvPr>
              <p:cNvSpPr txBox="1">
                <a:spLocks/>
              </p:cNvSpPr>
              <p:nvPr/>
            </p:nvSpPr>
            <p:spPr>
              <a:xfrm>
                <a:off x="11120938" y="4264462"/>
                <a:ext cx="594701" cy="276497"/>
              </a:xfrm>
              <a:prstGeom prst="rect">
                <a:avLst/>
              </a:prstGeom>
            </p:spPr>
            <p:txBody>
              <a:bodyPr vert="horz" lIns="0" tIns="45720" rIns="91440" bIns="45720" rtlCol="0" anchor="ctr">
                <a:normAutofit/>
              </a:bodyPr>
              <a:lstStyle>
                <a:lvl1pPr marL="0" indent="0" algn="l" defTabSz="914400" rtl="0" eaLnBrk="1" latinLnBrk="0" hangingPunct="1">
                  <a:lnSpc>
                    <a:spcPct val="100000"/>
                  </a:lnSpc>
                  <a:spcBef>
                    <a:spcPts val="1000"/>
                  </a:spcBef>
                  <a:buFont typeface="Arial" panose="020B0604020202020204" pitchFamily="34" charset="0"/>
                  <a:buNone/>
                  <a:defRPr sz="1400" b="1" i="0" kern="1200">
                    <a:solidFill>
                      <a:srgbClr val="141A4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0" dirty="0">
                    <a:solidFill>
                      <a:schemeClr val="tx1"/>
                    </a:solidFill>
                  </a:rPr>
                  <a:t>$16,000</a:t>
                </a:r>
              </a:p>
            </p:txBody>
          </p:sp>
          <p:sp>
            <p:nvSpPr>
              <p:cNvPr id="15" name="Text Placeholder 11">
                <a:extLst>
                  <a:ext uri="{FF2B5EF4-FFF2-40B4-BE49-F238E27FC236}">
                    <a16:creationId xmlns:a16="http://schemas.microsoft.com/office/drawing/2014/main" id="{96431490-4B08-BDDD-C535-FD90FE0129DE}"/>
                  </a:ext>
                </a:extLst>
              </p:cNvPr>
              <p:cNvSpPr txBox="1">
                <a:spLocks/>
              </p:cNvSpPr>
              <p:nvPr/>
            </p:nvSpPr>
            <p:spPr>
              <a:xfrm>
                <a:off x="11120938" y="4606404"/>
                <a:ext cx="594701" cy="276497"/>
              </a:xfrm>
              <a:prstGeom prst="rect">
                <a:avLst/>
              </a:prstGeom>
            </p:spPr>
            <p:txBody>
              <a:bodyPr vert="horz" lIns="0" tIns="45720" rIns="91440" bIns="45720" rtlCol="0" anchor="ctr">
                <a:normAutofit/>
              </a:bodyPr>
              <a:lstStyle>
                <a:lvl1pPr marL="0" indent="0" algn="l" defTabSz="914400" rtl="0" eaLnBrk="1" latinLnBrk="0" hangingPunct="1">
                  <a:lnSpc>
                    <a:spcPct val="100000"/>
                  </a:lnSpc>
                  <a:spcBef>
                    <a:spcPts val="1000"/>
                  </a:spcBef>
                  <a:buFont typeface="Arial" panose="020B0604020202020204" pitchFamily="34" charset="0"/>
                  <a:buNone/>
                  <a:defRPr sz="1400" b="1" i="0" kern="1200">
                    <a:solidFill>
                      <a:srgbClr val="141A4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0" dirty="0">
                    <a:solidFill>
                      <a:schemeClr val="tx1"/>
                    </a:solidFill>
                  </a:rPr>
                  <a:t>$12,000</a:t>
                </a:r>
              </a:p>
            </p:txBody>
          </p:sp>
          <p:sp>
            <p:nvSpPr>
              <p:cNvPr id="16" name="Text Placeholder 11">
                <a:extLst>
                  <a:ext uri="{FF2B5EF4-FFF2-40B4-BE49-F238E27FC236}">
                    <a16:creationId xmlns:a16="http://schemas.microsoft.com/office/drawing/2014/main" id="{03724482-F314-9E70-DC76-02EC440D9D33}"/>
                  </a:ext>
                </a:extLst>
              </p:cNvPr>
              <p:cNvSpPr txBox="1">
                <a:spLocks/>
              </p:cNvSpPr>
              <p:nvPr/>
            </p:nvSpPr>
            <p:spPr>
              <a:xfrm>
                <a:off x="11120938" y="4948346"/>
                <a:ext cx="594701" cy="276497"/>
              </a:xfrm>
              <a:prstGeom prst="rect">
                <a:avLst/>
              </a:prstGeom>
            </p:spPr>
            <p:txBody>
              <a:bodyPr vert="horz" lIns="0" tIns="45720" rIns="91440" bIns="45720" rtlCol="0" anchor="ctr">
                <a:normAutofit/>
              </a:bodyPr>
              <a:lstStyle>
                <a:lvl1pPr marL="0" indent="0" algn="l" defTabSz="914400" rtl="0" eaLnBrk="1" latinLnBrk="0" hangingPunct="1">
                  <a:lnSpc>
                    <a:spcPct val="100000"/>
                  </a:lnSpc>
                  <a:spcBef>
                    <a:spcPts val="1000"/>
                  </a:spcBef>
                  <a:buFont typeface="Arial" panose="020B0604020202020204" pitchFamily="34" charset="0"/>
                  <a:buNone/>
                  <a:defRPr sz="1400" b="1" i="0" kern="1200">
                    <a:solidFill>
                      <a:srgbClr val="141A4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0" dirty="0">
                    <a:solidFill>
                      <a:schemeClr val="tx1"/>
                    </a:solidFill>
                  </a:rPr>
                  <a:t>$8,000</a:t>
                </a:r>
              </a:p>
            </p:txBody>
          </p:sp>
          <p:sp>
            <p:nvSpPr>
              <p:cNvPr id="17" name="Text Placeholder 11">
                <a:extLst>
                  <a:ext uri="{FF2B5EF4-FFF2-40B4-BE49-F238E27FC236}">
                    <a16:creationId xmlns:a16="http://schemas.microsoft.com/office/drawing/2014/main" id="{ADD16486-8460-6094-7C93-421C090B39B1}"/>
                  </a:ext>
                </a:extLst>
              </p:cNvPr>
              <p:cNvSpPr txBox="1">
                <a:spLocks/>
              </p:cNvSpPr>
              <p:nvPr/>
            </p:nvSpPr>
            <p:spPr>
              <a:xfrm>
                <a:off x="11120938" y="5290289"/>
                <a:ext cx="594701" cy="276497"/>
              </a:xfrm>
              <a:prstGeom prst="rect">
                <a:avLst/>
              </a:prstGeom>
            </p:spPr>
            <p:txBody>
              <a:bodyPr vert="horz" lIns="0" tIns="45720" rIns="91440" bIns="45720" rtlCol="0" anchor="ctr">
                <a:normAutofit/>
              </a:bodyPr>
              <a:lstStyle>
                <a:lvl1pPr marL="0" indent="0" algn="l" defTabSz="914400" rtl="0" eaLnBrk="1" latinLnBrk="0" hangingPunct="1">
                  <a:lnSpc>
                    <a:spcPct val="100000"/>
                  </a:lnSpc>
                  <a:spcBef>
                    <a:spcPts val="1000"/>
                  </a:spcBef>
                  <a:buFont typeface="Arial" panose="020B0604020202020204" pitchFamily="34" charset="0"/>
                  <a:buNone/>
                  <a:defRPr sz="1400" b="1" i="0" kern="1200">
                    <a:solidFill>
                      <a:srgbClr val="141A4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0" dirty="0">
                    <a:solidFill>
                      <a:schemeClr val="tx1"/>
                    </a:solidFill>
                  </a:rPr>
                  <a:t>$4,000</a:t>
                </a:r>
              </a:p>
            </p:txBody>
          </p:sp>
          <p:sp>
            <p:nvSpPr>
              <p:cNvPr id="18" name="Text Placeholder 11">
                <a:extLst>
                  <a:ext uri="{FF2B5EF4-FFF2-40B4-BE49-F238E27FC236}">
                    <a16:creationId xmlns:a16="http://schemas.microsoft.com/office/drawing/2014/main" id="{9C991B95-886C-784A-673A-594EE54A50F5}"/>
                  </a:ext>
                </a:extLst>
              </p:cNvPr>
              <p:cNvSpPr txBox="1">
                <a:spLocks/>
              </p:cNvSpPr>
              <p:nvPr/>
            </p:nvSpPr>
            <p:spPr>
              <a:xfrm>
                <a:off x="11120938" y="5641826"/>
                <a:ext cx="594701" cy="276497"/>
              </a:xfrm>
              <a:prstGeom prst="rect">
                <a:avLst/>
              </a:prstGeom>
            </p:spPr>
            <p:txBody>
              <a:bodyPr vert="horz" lIns="0" tIns="45720" rIns="91440" bIns="45720" rtlCol="0" anchor="ctr">
                <a:normAutofit/>
              </a:bodyPr>
              <a:lstStyle>
                <a:lvl1pPr marL="0" indent="0" algn="l" defTabSz="914400" rtl="0" eaLnBrk="1" latinLnBrk="0" hangingPunct="1">
                  <a:lnSpc>
                    <a:spcPct val="100000"/>
                  </a:lnSpc>
                  <a:spcBef>
                    <a:spcPts val="1000"/>
                  </a:spcBef>
                  <a:buFont typeface="Arial" panose="020B0604020202020204" pitchFamily="34" charset="0"/>
                  <a:buNone/>
                  <a:defRPr sz="1400" b="1" i="0" kern="1200">
                    <a:solidFill>
                      <a:srgbClr val="141A4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0" dirty="0">
                    <a:solidFill>
                      <a:schemeClr val="tx1"/>
                    </a:solidFill>
                  </a:rPr>
                  <a:t>$0</a:t>
                </a:r>
              </a:p>
            </p:txBody>
          </p:sp>
          <p:sp>
            <p:nvSpPr>
              <p:cNvPr id="19" name="Text Placeholder 11">
                <a:extLst>
                  <a:ext uri="{FF2B5EF4-FFF2-40B4-BE49-F238E27FC236}">
                    <a16:creationId xmlns:a16="http://schemas.microsoft.com/office/drawing/2014/main" id="{8C2368E1-AE70-8588-6CF8-7082A808790D}"/>
                  </a:ext>
                </a:extLst>
              </p:cNvPr>
              <p:cNvSpPr txBox="1">
                <a:spLocks/>
              </p:cNvSpPr>
              <p:nvPr/>
            </p:nvSpPr>
            <p:spPr>
              <a:xfrm>
                <a:off x="5626956" y="5816029"/>
                <a:ext cx="5539974" cy="198842"/>
              </a:xfrm>
              <a:prstGeom prst="rect">
                <a:avLst/>
              </a:prstGeom>
            </p:spPr>
            <p:txBody>
              <a:bodyPr vert="horz" lIns="0" tIns="45720" rIns="91440" bIns="4572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1400" b="1" i="0" kern="1200">
                    <a:solidFill>
                      <a:srgbClr val="141A4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0" dirty="0">
                    <a:solidFill>
                      <a:schemeClr val="tx1"/>
                    </a:solidFill>
                  </a:rPr>
                  <a:t>0         2         4          6         8        10       12       14        16       18       20        22       24       26       28       30</a:t>
                </a:r>
              </a:p>
            </p:txBody>
          </p:sp>
          <p:cxnSp>
            <p:nvCxnSpPr>
              <p:cNvPr id="21" name="Straight Connector 20">
                <a:extLst>
                  <a:ext uri="{FF2B5EF4-FFF2-40B4-BE49-F238E27FC236}">
                    <a16:creationId xmlns:a16="http://schemas.microsoft.com/office/drawing/2014/main" id="{B38DC474-CBC8-D9CA-9291-4914429A92B6}"/>
                  </a:ext>
                </a:extLst>
              </p:cNvPr>
              <p:cNvCxnSpPr/>
              <p:nvPr/>
            </p:nvCxnSpPr>
            <p:spPr>
              <a:xfrm>
                <a:off x="5650355" y="3732770"/>
                <a:ext cx="536916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A166429-23C3-6643-ABB4-819A11334188}"/>
                  </a:ext>
                </a:extLst>
              </p:cNvPr>
              <p:cNvCxnSpPr/>
              <p:nvPr/>
            </p:nvCxnSpPr>
            <p:spPr>
              <a:xfrm>
                <a:off x="5650355" y="4074293"/>
                <a:ext cx="536916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27C53A1-546D-91B8-3995-4349222AD380}"/>
                  </a:ext>
                </a:extLst>
              </p:cNvPr>
              <p:cNvCxnSpPr/>
              <p:nvPr/>
            </p:nvCxnSpPr>
            <p:spPr>
              <a:xfrm>
                <a:off x="5650355" y="4415816"/>
                <a:ext cx="536916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11F9BDA-623B-DB21-77CC-9E39827DEE93}"/>
                  </a:ext>
                </a:extLst>
              </p:cNvPr>
              <p:cNvCxnSpPr/>
              <p:nvPr/>
            </p:nvCxnSpPr>
            <p:spPr>
              <a:xfrm>
                <a:off x="5650355" y="4746322"/>
                <a:ext cx="536916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37DBD17-7C20-FCAE-4EE3-84DD6FC2BCA8}"/>
                  </a:ext>
                </a:extLst>
              </p:cNvPr>
              <p:cNvCxnSpPr/>
              <p:nvPr/>
            </p:nvCxnSpPr>
            <p:spPr>
              <a:xfrm>
                <a:off x="5650355" y="5098862"/>
                <a:ext cx="536916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C29A6E6-26B1-1B67-27D3-F47ECF3303B3}"/>
                  </a:ext>
                </a:extLst>
              </p:cNvPr>
              <p:cNvCxnSpPr/>
              <p:nvPr/>
            </p:nvCxnSpPr>
            <p:spPr>
              <a:xfrm>
                <a:off x="5650355" y="5440385"/>
                <a:ext cx="536916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6" name="Triangle 5">
              <a:extLst>
                <a:ext uri="{FF2B5EF4-FFF2-40B4-BE49-F238E27FC236}">
                  <a16:creationId xmlns:a16="http://schemas.microsoft.com/office/drawing/2014/main" id="{CF3DA9BC-6BFD-E006-23D9-9BCB71B3A5AE}"/>
                </a:ext>
              </a:extLst>
            </p:cNvPr>
            <p:cNvSpPr/>
            <p:nvPr/>
          </p:nvSpPr>
          <p:spPr>
            <a:xfrm>
              <a:off x="5650355" y="3857494"/>
              <a:ext cx="5369165" cy="1688829"/>
            </a:xfrm>
            <a:custGeom>
              <a:avLst/>
              <a:gdLst>
                <a:gd name="connsiteX0" fmla="*/ 0 w 5384800"/>
                <a:gd name="connsiteY0" fmla="*/ 1710267 h 1710267"/>
                <a:gd name="connsiteX1" fmla="*/ 2692400 w 5384800"/>
                <a:gd name="connsiteY1" fmla="*/ 0 h 1710267"/>
                <a:gd name="connsiteX2" fmla="*/ 5384800 w 5384800"/>
                <a:gd name="connsiteY2" fmla="*/ 1710267 h 1710267"/>
                <a:gd name="connsiteX3" fmla="*/ 0 w 5384800"/>
                <a:gd name="connsiteY3" fmla="*/ 1710267 h 1710267"/>
                <a:gd name="connsiteX0" fmla="*/ 0 w 5384800"/>
                <a:gd name="connsiteY0" fmla="*/ 1703593 h 1703593"/>
                <a:gd name="connsiteX1" fmla="*/ 5382205 w 5384800"/>
                <a:gd name="connsiteY1" fmla="*/ 0 h 1703593"/>
                <a:gd name="connsiteX2" fmla="*/ 5384800 w 5384800"/>
                <a:gd name="connsiteY2" fmla="*/ 1703593 h 1703593"/>
                <a:gd name="connsiteX3" fmla="*/ 0 w 5384800"/>
                <a:gd name="connsiteY3" fmla="*/ 1703593 h 1703593"/>
                <a:gd name="connsiteX0" fmla="*/ 0 w 5384800"/>
                <a:gd name="connsiteY0" fmla="*/ 1703593 h 1703593"/>
                <a:gd name="connsiteX1" fmla="*/ 5382205 w 5384800"/>
                <a:gd name="connsiteY1" fmla="*/ 0 h 1703593"/>
                <a:gd name="connsiteX2" fmla="*/ 5384800 w 5384800"/>
                <a:gd name="connsiteY2" fmla="*/ 1703593 h 1703593"/>
                <a:gd name="connsiteX3" fmla="*/ 0 w 5384800"/>
                <a:gd name="connsiteY3" fmla="*/ 1703593 h 1703593"/>
                <a:gd name="connsiteX0" fmla="*/ 0 w 5384800"/>
                <a:gd name="connsiteY0" fmla="*/ 1703593 h 1703593"/>
                <a:gd name="connsiteX1" fmla="*/ 5382205 w 5384800"/>
                <a:gd name="connsiteY1" fmla="*/ 0 h 1703593"/>
                <a:gd name="connsiteX2" fmla="*/ 5384800 w 5384800"/>
                <a:gd name="connsiteY2" fmla="*/ 1703593 h 1703593"/>
                <a:gd name="connsiteX3" fmla="*/ 0 w 5384800"/>
                <a:gd name="connsiteY3" fmla="*/ 1703593 h 1703593"/>
                <a:gd name="connsiteX0" fmla="*/ 0 w 5384800"/>
                <a:gd name="connsiteY0" fmla="*/ 1703593 h 1703593"/>
                <a:gd name="connsiteX1" fmla="*/ 5382205 w 5384800"/>
                <a:gd name="connsiteY1" fmla="*/ 0 h 1703593"/>
                <a:gd name="connsiteX2" fmla="*/ 5384800 w 5384800"/>
                <a:gd name="connsiteY2" fmla="*/ 1703593 h 1703593"/>
                <a:gd name="connsiteX3" fmla="*/ 0 w 5384800"/>
                <a:gd name="connsiteY3" fmla="*/ 1703593 h 1703593"/>
                <a:gd name="connsiteX0" fmla="*/ 0 w 5384800"/>
                <a:gd name="connsiteY0" fmla="*/ 1703593 h 1703593"/>
                <a:gd name="connsiteX1" fmla="*/ 5382205 w 5384800"/>
                <a:gd name="connsiteY1" fmla="*/ 0 h 1703593"/>
                <a:gd name="connsiteX2" fmla="*/ 5384800 w 5384800"/>
                <a:gd name="connsiteY2" fmla="*/ 1703593 h 1703593"/>
                <a:gd name="connsiteX3" fmla="*/ 0 w 5384800"/>
                <a:gd name="connsiteY3" fmla="*/ 1703593 h 1703593"/>
                <a:gd name="connsiteX0" fmla="*/ 0 w 5364777"/>
                <a:gd name="connsiteY0" fmla="*/ 1543407 h 1703593"/>
                <a:gd name="connsiteX1" fmla="*/ 5362182 w 5364777"/>
                <a:gd name="connsiteY1" fmla="*/ 0 h 1703593"/>
                <a:gd name="connsiteX2" fmla="*/ 5364777 w 5364777"/>
                <a:gd name="connsiteY2" fmla="*/ 1703593 h 1703593"/>
                <a:gd name="connsiteX3" fmla="*/ 0 w 5364777"/>
                <a:gd name="connsiteY3" fmla="*/ 1543407 h 1703593"/>
                <a:gd name="connsiteX0" fmla="*/ 0 w 5364777"/>
                <a:gd name="connsiteY0" fmla="*/ 1543407 h 1703593"/>
                <a:gd name="connsiteX1" fmla="*/ 5362182 w 5364777"/>
                <a:gd name="connsiteY1" fmla="*/ 0 h 1703593"/>
                <a:gd name="connsiteX2" fmla="*/ 5364777 w 5364777"/>
                <a:gd name="connsiteY2" fmla="*/ 1703593 h 1703593"/>
                <a:gd name="connsiteX3" fmla="*/ 0 w 5364777"/>
                <a:gd name="connsiteY3" fmla="*/ 1543407 h 1703593"/>
                <a:gd name="connsiteX0" fmla="*/ 0 w 5364777"/>
                <a:gd name="connsiteY0" fmla="*/ 1543407 h 1703593"/>
                <a:gd name="connsiteX1" fmla="*/ 5362182 w 5364777"/>
                <a:gd name="connsiteY1" fmla="*/ 0 h 1703593"/>
                <a:gd name="connsiteX2" fmla="*/ 5364777 w 5364777"/>
                <a:gd name="connsiteY2" fmla="*/ 1703593 h 1703593"/>
                <a:gd name="connsiteX3" fmla="*/ 0 w 5364777"/>
                <a:gd name="connsiteY3" fmla="*/ 1543407 h 1703593"/>
                <a:gd name="connsiteX0" fmla="*/ 0 w 5364777"/>
                <a:gd name="connsiteY0" fmla="*/ 1543407 h 1703593"/>
                <a:gd name="connsiteX1" fmla="*/ 5362182 w 5364777"/>
                <a:gd name="connsiteY1" fmla="*/ 0 h 1703593"/>
                <a:gd name="connsiteX2" fmla="*/ 5364777 w 5364777"/>
                <a:gd name="connsiteY2" fmla="*/ 1703593 h 1703593"/>
                <a:gd name="connsiteX3" fmla="*/ 0 w 5364777"/>
                <a:gd name="connsiteY3" fmla="*/ 1543407 h 1703593"/>
                <a:gd name="connsiteX0" fmla="*/ 0 w 5364777"/>
                <a:gd name="connsiteY0" fmla="*/ 1543407 h 1703593"/>
                <a:gd name="connsiteX1" fmla="*/ 5362182 w 5364777"/>
                <a:gd name="connsiteY1" fmla="*/ 0 h 1703593"/>
                <a:gd name="connsiteX2" fmla="*/ 5364777 w 5364777"/>
                <a:gd name="connsiteY2" fmla="*/ 1703593 h 1703593"/>
                <a:gd name="connsiteX3" fmla="*/ 0 w 5364777"/>
                <a:gd name="connsiteY3" fmla="*/ 1543407 h 1703593"/>
                <a:gd name="connsiteX0" fmla="*/ 0 w 5362182"/>
                <a:gd name="connsiteY0" fmla="*/ 1543407 h 1543407"/>
                <a:gd name="connsiteX1" fmla="*/ 5362182 w 5362182"/>
                <a:gd name="connsiteY1" fmla="*/ 0 h 1543407"/>
                <a:gd name="connsiteX2" fmla="*/ 5318056 w 5362182"/>
                <a:gd name="connsiteY2" fmla="*/ 1336498 h 1543407"/>
                <a:gd name="connsiteX3" fmla="*/ 0 w 5362182"/>
                <a:gd name="connsiteY3" fmla="*/ 1543407 h 1543407"/>
                <a:gd name="connsiteX0" fmla="*/ 0 w 5362182"/>
                <a:gd name="connsiteY0" fmla="*/ 1543407 h 1543407"/>
                <a:gd name="connsiteX1" fmla="*/ 5362182 w 5362182"/>
                <a:gd name="connsiteY1" fmla="*/ 0 h 1543407"/>
                <a:gd name="connsiteX2" fmla="*/ 5358102 w 5362182"/>
                <a:gd name="connsiteY2" fmla="*/ 1543406 h 1543407"/>
                <a:gd name="connsiteX3" fmla="*/ 0 w 5362182"/>
                <a:gd name="connsiteY3" fmla="*/ 1543407 h 1543407"/>
              </a:gdLst>
              <a:ahLst/>
              <a:cxnLst>
                <a:cxn ang="0">
                  <a:pos x="connsiteX0" y="connsiteY0"/>
                </a:cxn>
                <a:cxn ang="0">
                  <a:pos x="connsiteX1" y="connsiteY1"/>
                </a:cxn>
                <a:cxn ang="0">
                  <a:pos x="connsiteX2" y="connsiteY2"/>
                </a:cxn>
                <a:cxn ang="0">
                  <a:pos x="connsiteX3" y="connsiteY3"/>
                </a:cxn>
              </a:cxnLst>
              <a:rect l="l" t="t" r="r" b="b"/>
              <a:pathLst>
                <a:path w="5362182" h="1543407">
                  <a:moveTo>
                    <a:pt x="0" y="1543407"/>
                  </a:moveTo>
                  <a:cubicBezTo>
                    <a:pt x="2875329" y="1262545"/>
                    <a:pt x="4349024" y="774773"/>
                    <a:pt x="5362182" y="0"/>
                  </a:cubicBezTo>
                  <a:lnTo>
                    <a:pt x="5358102" y="1543406"/>
                  </a:lnTo>
                  <a:lnTo>
                    <a:pt x="0" y="15434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6E0EF547-F8F6-8379-30B2-254E76469BE1}"/>
                </a:ext>
              </a:extLst>
            </p:cNvPr>
            <p:cNvSpPr/>
            <p:nvPr/>
          </p:nvSpPr>
          <p:spPr>
            <a:xfrm>
              <a:off x="5650355" y="5546323"/>
              <a:ext cx="5366300" cy="233751"/>
            </a:xfrm>
            <a:prstGeom prst="rect">
              <a:avLst/>
            </a:prstGeom>
            <a:solidFill>
              <a:srgbClr val="6ECF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11">
              <a:extLst>
                <a:ext uri="{FF2B5EF4-FFF2-40B4-BE49-F238E27FC236}">
                  <a16:creationId xmlns:a16="http://schemas.microsoft.com/office/drawing/2014/main" id="{32F248D6-514D-7E42-65C5-C57E8432446F}"/>
                </a:ext>
              </a:extLst>
            </p:cNvPr>
            <p:cNvSpPr txBox="1">
              <a:spLocks/>
            </p:cNvSpPr>
            <p:nvPr/>
          </p:nvSpPr>
          <p:spPr>
            <a:xfrm>
              <a:off x="9703682" y="4676874"/>
              <a:ext cx="1156682" cy="536575"/>
            </a:xfrm>
            <a:prstGeom prst="rect">
              <a:avLst/>
            </a:prstGeom>
          </p:spPr>
          <p:txBody>
            <a:bodyPr vert="horz" lIns="0" tIns="45720" rIns="91440" bIns="45720" rtlCol="0" anchor="ctr">
              <a:normAutofit/>
            </a:bodyPr>
            <a:lstStyle>
              <a:lvl1pPr marL="0" indent="0" algn="l" defTabSz="914400" rtl="0" eaLnBrk="1" latinLnBrk="0" hangingPunct="1">
                <a:lnSpc>
                  <a:spcPct val="100000"/>
                </a:lnSpc>
                <a:spcBef>
                  <a:spcPts val="1000"/>
                </a:spcBef>
                <a:buFont typeface="Arial" panose="020B0604020202020204" pitchFamily="34" charset="0"/>
                <a:buNone/>
                <a:defRPr sz="1400" b="1" i="0" kern="1200">
                  <a:solidFill>
                    <a:srgbClr val="141A4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000" dirty="0">
                  <a:solidFill>
                    <a:schemeClr val="bg1"/>
                  </a:solidFill>
                  <a:latin typeface="Arial"/>
                  <a:cs typeface="Arial"/>
                </a:rPr>
                <a:t>COMPOUNDING GROWTH</a:t>
              </a:r>
            </a:p>
          </p:txBody>
        </p:sp>
        <p:sp>
          <p:nvSpPr>
            <p:cNvPr id="9" name="Text Placeholder 11">
              <a:extLst>
                <a:ext uri="{FF2B5EF4-FFF2-40B4-BE49-F238E27FC236}">
                  <a16:creationId xmlns:a16="http://schemas.microsoft.com/office/drawing/2014/main" id="{2054BF43-C037-8CFD-120E-342278BF78FD}"/>
                </a:ext>
              </a:extLst>
            </p:cNvPr>
            <p:cNvSpPr txBox="1">
              <a:spLocks/>
            </p:cNvSpPr>
            <p:nvPr/>
          </p:nvSpPr>
          <p:spPr>
            <a:xfrm>
              <a:off x="9876296" y="5389820"/>
              <a:ext cx="1073648" cy="536575"/>
            </a:xfrm>
            <a:prstGeom prst="rect">
              <a:avLst/>
            </a:prstGeom>
          </p:spPr>
          <p:txBody>
            <a:bodyPr vert="horz" lIns="0" tIns="45720" rIns="91440" bIns="45720" rtlCol="0" anchor="ctr">
              <a:normAutofit/>
            </a:bodyPr>
            <a:lstStyle>
              <a:lvl1pPr marL="0" indent="0" algn="l" defTabSz="914400" rtl="0" eaLnBrk="1" latinLnBrk="0" hangingPunct="1">
                <a:lnSpc>
                  <a:spcPct val="100000"/>
                </a:lnSpc>
                <a:spcBef>
                  <a:spcPts val="1000"/>
                </a:spcBef>
                <a:buFont typeface="Arial" panose="020B0604020202020204" pitchFamily="34" charset="0"/>
                <a:buNone/>
                <a:defRPr sz="1400" b="1" i="0" kern="1200">
                  <a:solidFill>
                    <a:srgbClr val="141A4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000" dirty="0">
                  <a:solidFill>
                    <a:schemeClr val="bg1"/>
                  </a:solidFill>
                </a:rPr>
                <a:t>PRINCIPAL</a:t>
              </a:r>
            </a:p>
          </p:txBody>
        </p:sp>
        <p:sp>
          <p:nvSpPr>
            <p:cNvPr id="10" name="Text Placeholder 11">
              <a:extLst>
                <a:ext uri="{FF2B5EF4-FFF2-40B4-BE49-F238E27FC236}">
                  <a16:creationId xmlns:a16="http://schemas.microsoft.com/office/drawing/2014/main" id="{606BA396-DDC1-524B-37B4-54DC039CD896}"/>
                </a:ext>
              </a:extLst>
            </p:cNvPr>
            <p:cNvSpPr txBox="1">
              <a:spLocks/>
            </p:cNvSpPr>
            <p:nvPr/>
          </p:nvSpPr>
          <p:spPr>
            <a:xfrm>
              <a:off x="9876296" y="3392736"/>
              <a:ext cx="1073648" cy="536575"/>
            </a:xfrm>
            <a:prstGeom prst="rect">
              <a:avLst/>
            </a:prstGeom>
          </p:spPr>
          <p:txBody>
            <a:bodyPr vert="horz" lIns="0" tIns="45720" rIns="91440" bIns="45720" rtlCol="0" anchor="ctr">
              <a:normAutofit/>
            </a:bodyPr>
            <a:lstStyle>
              <a:lvl1pPr marL="0" indent="0" algn="l" defTabSz="914400" rtl="0" eaLnBrk="1" latinLnBrk="0" hangingPunct="1">
                <a:lnSpc>
                  <a:spcPct val="100000"/>
                </a:lnSpc>
                <a:spcBef>
                  <a:spcPts val="1000"/>
                </a:spcBef>
                <a:buFont typeface="Arial" panose="020B0604020202020204" pitchFamily="34" charset="0"/>
                <a:buNone/>
                <a:defRPr sz="1400" b="1" i="0" kern="1200">
                  <a:solidFill>
                    <a:srgbClr val="141A4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000" dirty="0">
                  <a:solidFill>
                    <a:srgbClr val="0047BB"/>
                  </a:solidFill>
                </a:rPr>
                <a:t>BIG BENEFITS</a:t>
              </a:r>
            </a:p>
          </p:txBody>
        </p:sp>
        <p:sp>
          <p:nvSpPr>
            <p:cNvPr id="11" name="Text Placeholder 11">
              <a:extLst>
                <a:ext uri="{FF2B5EF4-FFF2-40B4-BE49-F238E27FC236}">
                  <a16:creationId xmlns:a16="http://schemas.microsoft.com/office/drawing/2014/main" id="{AA456C6B-EE77-70B0-43A6-5DE7CB5ED1D3}"/>
                </a:ext>
              </a:extLst>
            </p:cNvPr>
            <p:cNvSpPr txBox="1">
              <a:spLocks/>
            </p:cNvSpPr>
            <p:nvPr/>
          </p:nvSpPr>
          <p:spPr>
            <a:xfrm>
              <a:off x="5813825" y="3688702"/>
              <a:ext cx="1649293" cy="802665"/>
            </a:xfrm>
            <a:prstGeom prst="rect">
              <a:avLst/>
            </a:prstGeom>
          </p:spPr>
          <p:txBody>
            <a:bodyPr vert="horz" lIns="0" tIns="45720" rIns="91440" bIns="45720" rtlCol="0" anchor="ctr">
              <a:normAutofit/>
            </a:bodyPr>
            <a:lstStyle>
              <a:lvl1pPr marL="0" indent="0" algn="l" defTabSz="914400" rtl="0" eaLnBrk="1" latinLnBrk="0" hangingPunct="1">
                <a:lnSpc>
                  <a:spcPct val="100000"/>
                </a:lnSpc>
                <a:spcBef>
                  <a:spcPts val="1000"/>
                </a:spcBef>
                <a:buFont typeface="Arial" panose="020B0604020202020204" pitchFamily="34" charset="0"/>
                <a:buNone/>
                <a:defRPr sz="1400" b="1" i="0" kern="1200">
                  <a:solidFill>
                    <a:srgbClr val="141A4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solidFill>
                    <a:schemeClr val="tx1"/>
                  </a:solidFill>
                  <a:latin typeface="Arial"/>
                  <a:cs typeface="Arial"/>
                </a:rPr>
                <a:t>Compound growth</a:t>
              </a:r>
              <a:br>
                <a:rPr lang="en-US" sz="1200" dirty="0">
                  <a:solidFill>
                    <a:schemeClr val="tx1"/>
                  </a:solidFill>
                  <a:latin typeface="Arial"/>
                  <a:cs typeface="Arial"/>
                </a:rPr>
              </a:br>
              <a:r>
                <a:rPr lang="en-US" sz="1200" b="0" dirty="0">
                  <a:solidFill>
                    <a:schemeClr val="tx1"/>
                  </a:solidFill>
                  <a:latin typeface="Arial"/>
                  <a:cs typeface="Arial"/>
                </a:rPr>
                <a:t>7% for 30 years</a:t>
              </a:r>
              <a:endParaRPr lang="en-US" dirty="0">
                <a:solidFill>
                  <a:schemeClr val="tx1"/>
                </a:solidFill>
              </a:endParaRPr>
            </a:p>
          </p:txBody>
        </p:sp>
      </p:grpSp>
      <p:sp>
        <p:nvSpPr>
          <p:cNvPr id="4" name="Title 6">
            <a:extLst>
              <a:ext uri="{FF2B5EF4-FFF2-40B4-BE49-F238E27FC236}">
                <a16:creationId xmlns:a16="http://schemas.microsoft.com/office/drawing/2014/main" id="{980AA27D-3ED6-BFDA-93E8-D27D981B56CB}"/>
              </a:ext>
            </a:extLst>
          </p:cNvPr>
          <p:cNvSpPr>
            <a:spLocks noGrp="1"/>
          </p:cNvSpPr>
          <p:nvPr>
            <p:ph type="title"/>
          </p:nvPr>
        </p:nvSpPr>
        <p:spPr>
          <a:xfrm>
            <a:off x="1492450" y="1112667"/>
            <a:ext cx="9199178" cy="610205"/>
          </a:xfrm>
        </p:spPr>
        <p:txBody>
          <a:bodyPr>
            <a:noAutofit/>
          </a:bodyPr>
          <a:lstStyle/>
          <a:p>
            <a:r>
              <a:rPr lang="en-US" sz="6000" dirty="0">
                <a:latin typeface="Georgia" panose="02040502050405020303" pitchFamily="18" charset="0"/>
              </a:rPr>
              <a:t>False</a:t>
            </a:r>
          </a:p>
        </p:txBody>
      </p:sp>
      <p:sp>
        <p:nvSpPr>
          <p:cNvPr id="5" name="Content Placeholder 7">
            <a:extLst>
              <a:ext uri="{FF2B5EF4-FFF2-40B4-BE49-F238E27FC236}">
                <a16:creationId xmlns:a16="http://schemas.microsoft.com/office/drawing/2014/main" id="{AABB77F1-D7A3-5E68-C397-0E6750C3B99E}"/>
              </a:ext>
            </a:extLst>
          </p:cNvPr>
          <p:cNvSpPr>
            <a:spLocks noGrp="1"/>
          </p:cNvSpPr>
          <p:nvPr>
            <p:ph idx="1"/>
          </p:nvPr>
        </p:nvSpPr>
        <p:spPr>
          <a:xfrm>
            <a:off x="1492451" y="2431342"/>
            <a:ext cx="3320347" cy="2572704"/>
          </a:xfrm>
        </p:spPr>
        <p:txBody>
          <a:bodyPr/>
          <a:lstStyle/>
          <a:p>
            <a:pPr marL="0" indent="0">
              <a:buFont typeface="Arial" panose="020B0604020202020204" pitchFamily="34" charset="0"/>
              <a:buNone/>
            </a:pPr>
            <a:r>
              <a:rPr lang="en-US" b="1" dirty="0"/>
              <a:t>You can’t afford NOT to save for retirement now.</a:t>
            </a:r>
          </a:p>
          <a:p>
            <a:pPr marL="0" indent="0">
              <a:buFont typeface="Arial" panose="020B0604020202020204" pitchFamily="34" charset="0"/>
              <a:buNone/>
            </a:pPr>
            <a:r>
              <a:rPr lang="en-US" dirty="0"/>
              <a:t>Time is one of the most important factors to help you grow your savings.</a:t>
            </a:r>
          </a:p>
          <a:p>
            <a:pPr marL="0" indent="0">
              <a:buFont typeface="Arial" panose="020B0604020202020204" pitchFamily="34" charset="0"/>
              <a:buNone/>
            </a:pPr>
            <a:r>
              <a:rPr lang="en-US" dirty="0">
                <a:cs typeface="Calibri"/>
              </a:rPr>
              <a:t>Time lets you take advantage of compounding. </a:t>
            </a:r>
          </a:p>
        </p:txBody>
      </p:sp>
    </p:spTree>
    <p:extLst>
      <p:ext uri="{BB962C8B-B14F-4D97-AF65-F5344CB8AC3E}">
        <p14:creationId xmlns:p14="http://schemas.microsoft.com/office/powerpoint/2010/main" val="39366715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9B8AC72E-F6EC-77BA-20EF-53384381E83D}"/>
              </a:ext>
            </a:extLst>
          </p:cNvPr>
          <p:cNvPicPr>
            <a:picLocks noChangeAspect="1"/>
          </p:cNvPicPr>
          <p:nvPr/>
        </p:nvPicPr>
        <p:blipFill rotWithShape="1">
          <a:blip r:embed="rId3">
            <a:extLst>
              <a:ext uri="{28A0092B-C50C-407E-A947-70E740481C1C}">
                <a14:useLocalDpi xmlns:a14="http://schemas.microsoft.com/office/drawing/2010/main" val="0"/>
              </a:ext>
            </a:extLst>
          </a:blip>
          <a:srcRect l="15391" t="6836" r="26907" b="-150"/>
          <a:stretch/>
        </p:blipFill>
        <p:spPr>
          <a:xfrm>
            <a:off x="5990897" y="227294"/>
            <a:ext cx="5960091" cy="6425753"/>
          </a:xfrm>
          <a:prstGeom prst="rect">
            <a:avLst/>
          </a:prstGeom>
        </p:spPr>
      </p:pic>
      <p:sp>
        <p:nvSpPr>
          <p:cNvPr id="17" name="TextBox 16">
            <a:extLst>
              <a:ext uri="{FF2B5EF4-FFF2-40B4-BE49-F238E27FC236}">
                <a16:creationId xmlns:a16="http://schemas.microsoft.com/office/drawing/2014/main" id="{0993DEB9-9856-B3AF-037C-7EE326F4341F}"/>
              </a:ext>
            </a:extLst>
          </p:cNvPr>
          <p:cNvSpPr txBox="1"/>
          <p:nvPr/>
        </p:nvSpPr>
        <p:spPr>
          <a:xfrm>
            <a:off x="1492450" y="6108328"/>
            <a:ext cx="8740762" cy="261610"/>
          </a:xfrm>
          <a:prstGeom prst="rect">
            <a:avLst/>
          </a:prstGeom>
          <a:noFill/>
        </p:spPr>
        <p:txBody>
          <a:bodyPr wrap="square" rtlCol="0">
            <a:spAutoFit/>
          </a:bodyPr>
          <a:lstStyle/>
          <a:p>
            <a:r>
              <a:rPr lang="en-US" sz="1100" baseline="30000" dirty="0">
                <a:solidFill>
                  <a:schemeClr val="bg1"/>
                </a:solidFill>
              </a:rPr>
              <a:t>1</a:t>
            </a:r>
            <a:r>
              <a:rPr lang="en-US" sz="1100" dirty="0">
                <a:solidFill>
                  <a:schemeClr val="bg1"/>
                </a:solidFill>
              </a:rPr>
              <a:t> Not all employers offer a company match.</a:t>
            </a:r>
          </a:p>
        </p:txBody>
      </p:sp>
      <p:sp>
        <p:nvSpPr>
          <p:cNvPr id="26" name="Title 5">
            <a:extLst>
              <a:ext uri="{FF2B5EF4-FFF2-40B4-BE49-F238E27FC236}">
                <a16:creationId xmlns:a16="http://schemas.microsoft.com/office/drawing/2014/main" id="{63B3C2AB-1692-6CB1-C89C-EBAE309E7B34}"/>
              </a:ext>
            </a:extLst>
          </p:cNvPr>
          <p:cNvSpPr txBox="1">
            <a:spLocks/>
          </p:cNvSpPr>
          <p:nvPr/>
        </p:nvSpPr>
        <p:spPr>
          <a:xfrm>
            <a:off x="838200" y="960574"/>
            <a:ext cx="4220497" cy="1188266"/>
          </a:xfrm>
          <a:prstGeom prst="rect">
            <a:avLst/>
          </a:prstGeom>
        </p:spPr>
        <p:txBody>
          <a:bodyPr vert="horz" lIns="0" tIns="45720" rIns="91440" bIns="45720" rtlCol="0" anchor="ctr">
            <a:normAutofit/>
          </a:bodyPr>
          <a:lstStyle>
            <a:lvl1pPr algn="l" defTabSz="914400" rtl="0" eaLnBrk="1" latinLnBrk="0" hangingPunct="1">
              <a:lnSpc>
                <a:spcPct val="90000"/>
              </a:lnSpc>
              <a:spcBef>
                <a:spcPct val="0"/>
              </a:spcBef>
              <a:buNone/>
              <a:defRPr sz="3200" b="1" i="0" kern="1200">
                <a:solidFill>
                  <a:srgbClr val="0047BB"/>
                </a:solidFill>
                <a:latin typeface="Arial" panose="020B0604020202020204" pitchFamily="34" charset="0"/>
                <a:ea typeface="+mj-ea"/>
                <a:cs typeface="Arial" panose="020B0604020202020204" pitchFamily="34" charset="0"/>
              </a:defRPr>
            </a:lvl1pPr>
          </a:lstStyle>
          <a:p>
            <a:r>
              <a:rPr lang="en-US" dirty="0">
                <a:solidFill>
                  <a:schemeClr val="bg1"/>
                </a:solidFill>
              </a:rPr>
              <a:t>Other reasons to start saving now: </a:t>
            </a:r>
          </a:p>
        </p:txBody>
      </p:sp>
      <p:sp>
        <p:nvSpPr>
          <p:cNvPr id="27" name="Content Placeholder 7">
            <a:extLst>
              <a:ext uri="{FF2B5EF4-FFF2-40B4-BE49-F238E27FC236}">
                <a16:creationId xmlns:a16="http://schemas.microsoft.com/office/drawing/2014/main" id="{9583533A-E2E9-B203-1256-9DA6EE94D75C}"/>
              </a:ext>
            </a:extLst>
          </p:cNvPr>
          <p:cNvSpPr txBox="1">
            <a:spLocks/>
          </p:cNvSpPr>
          <p:nvPr/>
        </p:nvSpPr>
        <p:spPr>
          <a:xfrm>
            <a:off x="838200" y="2315497"/>
            <a:ext cx="3925529" cy="3303638"/>
          </a:xfrm>
          <a:prstGeom prst="rect">
            <a:avLst/>
          </a:prstGeom>
        </p:spPr>
        <p:txBody>
          <a:bodyPr vert="horz" lIns="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Saving for tomorrow may mean paying less in taxes today</a:t>
            </a:r>
          </a:p>
          <a:p>
            <a:r>
              <a:rPr lang="en-US" dirty="0"/>
              <a:t>Your employer may match your retirement plan contributions </a:t>
            </a:r>
            <a:br>
              <a:rPr lang="en-US" dirty="0"/>
            </a:br>
            <a:r>
              <a:rPr lang="en-US" dirty="0"/>
              <a:t>up to a certain amount </a:t>
            </a:r>
            <a:r>
              <a:rPr lang="en-US" baseline="30000" dirty="0"/>
              <a:t>1</a:t>
            </a:r>
          </a:p>
        </p:txBody>
      </p:sp>
    </p:spTree>
    <p:extLst>
      <p:ext uri="{BB962C8B-B14F-4D97-AF65-F5344CB8AC3E}">
        <p14:creationId xmlns:p14="http://schemas.microsoft.com/office/powerpoint/2010/main" val="36494986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E35490E-273E-8C8C-767A-29A604D28556}"/>
              </a:ext>
            </a:extLst>
          </p:cNvPr>
          <p:cNvPicPr>
            <a:picLocks noChangeAspect="1"/>
          </p:cNvPicPr>
          <p:nvPr/>
        </p:nvPicPr>
        <p:blipFill rotWithShape="1">
          <a:blip r:embed="rId3">
            <a:extLst>
              <a:ext uri="{28A0092B-C50C-407E-A947-70E740481C1C}">
                <a14:useLocalDpi xmlns:a14="http://schemas.microsoft.com/office/drawing/2010/main" val="0"/>
              </a:ext>
            </a:extLst>
          </a:blip>
          <a:srcRect l="37504" r="584"/>
          <a:stretch/>
        </p:blipFill>
        <p:spPr>
          <a:xfrm>
            <a:off x="6011917" y="226633"/>
            <a:ext cx="5940594" cy="6404733"/>
          </a:xfrm>
          <a:prstGeom prst="rect">
            <a:avLst/>
          </a:prstGeom>
        </p:spPr>
      </p:pic>
      <p:sp>
        <p:nvSpPr>
          <p:cNvPr id="17" name="Title 5">
            <a:extLst>
              <a:ext uri="{FF2B5EF4-FFF2-40B4-BE49-F238E27FC236}">
                <a16:creationId xmlns:a16="http://schemas.microsoft.com/office/drawing/2014/main" id="{DCA073A5-1246-4FA7-7027-90A20E6451B2}"/>
              </a:ext>
            </a:extLst>
          </p:cNvPr>
          <p:cNvSpPr txBox="1">
            <a:spLocks/>
          </p:cNvSpPr>
          <p:nvPr/>
        </p:nvSpPr>
        <p:spPr>
          <a:xfrm>
            <a:off x="838200" y="960574"/>
            <a:ext cx="4220497" cy="1188266"/>
          </a:xfrm>
          <a:prstGeom prst="rect">
            <a:avLst/>
          </a:prstGeom>
        </p:spPr>
        <p:txBody>
          <a:bodyPr vert="horz" lIns="0" tIns="45720" rIns="91440" bIns="45720" rtlCol="0" anchor="ctr">
            <a:normAutofit/>
          </a:bodyPr>
          <a:lstStyle>
            <a:lvl1pPr algn="l" defTabSz="914400" rtl="0" eaLnBrk="1" latinLnBrk="0" hangingPunct="1">
              <a:lnSpc>
                <a:spcPct val="90000"/>
              </a:lnSpc>
              <a:spcBef>
                <a:spcPct val="0"/>
              </a:spcBef>
              <a:buNone/>
              <a:defRPr sz="3200" b="1" i="0" kern="1200">
                <a:solidFill>
                  <a:srgbClr val="0047BB"/>
                </a:solidFill>
                <a:latin typeface="Arial" panose="020B0604020202020204" pitchFamily="34" charset="0"/>
                <a:ea typeface="+mj-ea"/>
                <a:cs typeface="Arial" panose="020B0604020202020204" pitchFamily="34" charset="0"/>
              </a:defRPr>
            </a:lvl1pPr>
          </a:lstStyle>
          <a:p>
            <a:r>
              <a:rPr lang="en-US" dirty="0">
                <a:solidFill>
                  <a:schemeClr val="bg1"/>
                </a:solidFill>
              </a:rPr>
              <a:t>Another reason to start saving now: </a:t>
            </a:r>
          </a:p>
        </p:txBody>
      </p:sp>
      <p:sp>
        <p:nvSpPr>
          <p:cNvPr id="18" name="Content Placeholder 7">
            <a:extLst>
              <a:ext uri="{FF2B5EF4-FFF2-40B4-BE49-F238E27FC236}">
                <a16:creationId xmlns:a16="http://schemas.microsoft.com/office/drawing/2014/main" id="{7D2ED7C2-21CB-4041-7AFF-3CD2B0322F03}"/>
              </a:ext>
            </a:extLst>
          </p:cNvPr>
          <p:cNvSpPr txBox="1">
            <a:spLocks/>
          </p:cNvSpPr>
          <p:nvPr/>
        </p:nvSpPr>
        <p:spPr>
          <a:xfrm>
            <a:off x="838200" y="2315497"/>
            <a:ext cx="3925529" cy="3303638"/>
          </a:xfrm>
          <a:prstGeom prst="rect">
            <a:avLst/>
          </a:prstGeom>
        </p:spPr>
        <p:txBody>
          <a:bodyPr vert="horz" lIns="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Saving for tomorrow may mean paying less in taxes today.</a:t>
            </a:r>
          </a:p>
        </p:txBody>
      </p:sp>
    </p:spTree>
    <p:extLst>
      <p:ext uri="{BB962C8B-B14F-4D97-AF65-F5344CB8AC3E}">
        <p14:creationId xmlns:p14="http://schemas.microsoft.com/office/powerpoint/2010/main" val="2826318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C07F872-BCB0-7B12-793A-E024C915B7E3}"/>
              </a:ext>
            </a:extLst>
          </p:cNvPr>
          <p:cNvSpPr>
            <a:spLocks noGrp="1"/>
          </p:cNvSpPr>
          <p:nvPr>
            <p:ph type="title"/>
          </p:nvPr>
        </p:nvSpPr>
        <p:spPr>
          <a:xfrm>
            <a:off x="1492450" y="1757560"/>
            <a:ext cx="9199178" cy="595493"/>
          </a:xfrm>
        </p:spPr>
        <p:txBody>
          <a:bodyPr>
            <a:noAutofit/>
          </a:bodyPr>
          <a:lstStyle/>
          <a:p>
            <a:pPr>
              <a:spcBef>
                <a:spcPts val="1000"/>
              </a:spcBef>
              <a:defRPr/>
            </a:pPr>
            <a:r>
              <a:rPr lang="en-US" sz="3600" dirty="0">
                <a:solidFill>
                  <a:srgbClr val="6ECFB2"/>
                </a:solidFill>
                <a:latin typeface="+mj-lt"/>
              </a:rPr>
              <a:t>TRUE OR FALSE?</a:t>
            </a:r>
          </a:p>
        </p:txBody>
      </p:sp>
      <p:sp>
        <p:nvSpPr>
          <p:cNvPr id="6" name="Content Placeholder 14">
            <a:extLst>
              <a:ext uri="{FF2B5EF4-FFF2-40B4-BE49-F238E27FC236}">
                <a16:creationId xmlns:a16="http://schemas.microsoft.com/office/drawing/2014/main" id="{2991E679-938E-E562-25AB-2623A5C62FFB}"/>
              </a:ext>
            </a:extLst>
          </p:cNvPr>
          <p:cNvSpPr txBox="1">
            <a:spLocks/>
          </p:cNvSpPr>
          <p:nvPr/>
        </p:nvSpPr>
        <p:spPr>
          <a:xfrm>
            <a:off x="1492450" y="2554356"/>
            <a:ext cx="9199178" cy="2964020"/>
          </a:xfrm>
          <a:prstGeom prst="rect">
            <a:avLst/>
          </a:prstGeom>
        </p:spPr>
        <p:txBody>
          <a:bodyPr vert="horz" lIns="0" tIns="45720" rIns="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latin typeface="Georgia" panose="02040502050405020303" pitchFamily="18" charset="0"/>
                <a:ea typeface="+mj-ea"/>
                <a:cs typeface="Arial"/>
              </a:rPr>
              <a:t>Small increases</a:t>
            </a:r>
            <a:br>
              <a:rPr lang="en-US" sz="4400" b="1" dirty="0">
                <a:latin typeface="Georgia" panose="02040502050405020303" pitchFamily="18" charset="0"/>
                <a:ea typeface="+mj-ea"/>
                <a:cs typeface="Arial"/>
              </a:rPr>
            </a:br>
            <a:r>
              <a:rPr lang="en-US" sz="4400" b="1" dirty="0">
                <a:latin typeface="Georgia" panose="02040502050405020303" pitchFamily="18" charset="0"/>
                <a:ea typeface="+mj-ea"/>
                <a:cs typeface="Arial"/>
              </a:rPr>
              <a:t>to my contributions </a:t>
            </a:r>
            <a:br>
              <a:rPr lang="en-US" sz="4400" b="1" dirty="0">
                <a:latin typeface="Georgia" panose="02040502050405020303" pitchFamily="18" charset="0"/>
                <a:ea typeface="+mj-ea"/>
                <a:cs typeface="Arial"/>
              </a:rPr>
            </a:br>
            <a:r>
              <a:rPr lang="en-US" sz="4400" b="1" dirty="0">
                <a:latin typeface="Georgia" panose="02040502050405020303" pitchFamily="18" charset="0"/>
                <a:ea typeface="+mj-ea"/>
                <a:cs typeface="Arial"/>
              </a:rPr>
              <a:t>won’t make a big</a:t>
            </a:r>
            <a:br>
              <a:rPr lang="en-US" sz="4400" b="1" dirty="0">
                <a:latin typeface="Georgia" panose="02040502050405020303" pitchFamily="18" charset="0"/>
                <a:ea typeface="+mj-ea"/>
                <a:cs typeface="Arial"/>
              </a:rPr>
            </a:br>
            <a:r>
              <a:rPr lang="en-US" sz="4400" b="1" dirty="0">
                <a:latin typeface="Georgia" panose="02040502050405020303" pitchFamily="18" charset="0"/>
                <a:ea typeface="+mj-ea"/>
                <a:cs typeface="Arial"/>
              </a:rPr>
              <a:t>difference.</a:t>
            </a:r>
          </a:p>
        </p:txBody>
      </p:sp>
    </p:spTree>
    <p:extLst>
      <p:ext uri="{BB962C8B-B14F-4D97-AF65-F5344CB8AC3E}">
        <p14:creationId xmlns:p14="http://schemas.microsoft.com/office/powerpoint/2010/main" val="13518777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 hidden="1">
            <a:extLst>
              <a:ext uri="{FF2B5EF4-FFF2-40B4-BE49-F238E27FC236}">
                <a16:creationId xmlns:a16="http://schemas.microsoft.com/office/drawing/2014/main" id="{E8A39FA8-A879-6648-B972-A7380DC6DE8F}"/>
              </a:ext>
            </a:extLst>
          </p:cNvPr>
          <p:cNvSpPr>
            <a:spLocks noGrp="1"/>
          </p:cNvSpPr>
          <p:nvPr>
            <p:ph type="title"/>
          </p:nvPr>
        </p:nvSpPr>
        <p:spPr/>
        <p:txBody>
          <a:bodyPr/>
          <a:lstStyle/>
          <a:p>
            <a:r>
              <a:rPr lang="en-US" dirty="0"/>
              <a:t>Myth and Reality 4</a:t>
            </a:r>
          </a:p>
        </p:txBody>
      </p:sp>
      <p:sp>
        <p:nvSpPr>
          <p:cNvPr id="36" name="Content Placeholder 7">
            <a:extLst>
              <a:ext uri="{FF2B5EF4-FFF2-40B4-BE49-F238E27FC236}">
                <a16:creationId xmlns:a16="http://schemas.microsoft.com/office/drawing/2014/main" id="{5FAEAE9F-CB0E-1B30-8133-DD2D7C345961}"/>
              </a:ext>
            </a:extLst>
          </p:cNvPr>
          <p:cNvSpPr>
            <a:spLocks noGrp="1"/>
          </p:cNvSpPr>
          <p:nvPr>
            <p:ph idx="1"/>
          </p:nvPr>
        </p:nvSpPr>
        <p:spPr>
          <a:xfrm>
            <a:off x="1487855" y="2219229"/>
            <a:ext cx="8738711" cy="1092978"/>
          </a:xfrm>
        </p:spPr>
        <p:txBody>
          <a:bodyPr anchor="t"/>
          <a:lstStyle/>
          <a:p>
            <a:pPr marL="0" indent="0">
              <a:buNone/>
            </a:pPr>
            <a:r>
              <a:rPr lang="en-US" dirty="0"/>
              <a:t>Increasing your contributions can make a big difference later with little impact to your paycheck today.</a:t>
            </a:r>
          </a:p>
          <a:p>
            <a:pPr marL="0" indent="0">
              <a:buNone/>
            </a:pPr>
            <a:r>
              <a:rPr lang="en-US" b="1" dirty="0"/>
              <a:t>Here's how a 1% increase can add up.</a:t>
            </a:r>
          </a:p>
          <a:p>
            <a:pPr marL="0" indent="0">
              <a:buNone/>
            </a:pPr>
            <a:endParaRPr lang="en-US" baseline="30000" dirty="0"/>
          </a:p>
        </p:txBody>
      </p:sp>
      <p:sp>
        <p:nvSpPr>
          <p:cNvPr id="38" name="TextBox 37">
            <a:extLst>
              <a:ext uri="{FF2B5EF4-FFF2-40B4-BE49-F238E27FC236}">
                <a16:creationId xmlns:a16="http://schemas.microsoft.com/office/drawing/2014/main" id="{0B945CE5-4B98-6227-B1C2-EE33DF5B1597}"/>
              </a:ext>
            </a:extLst>
          </p:cNvPr>
          <p:cNvSpPr txBox="1"/>
          <p:nvPr/>
        </p:nvSpPr>
        <p:spPr>
          <a:xfrm>
            <a:off x="1471215" y="5990015"/>
            <a:ext cx="10286721" cy="430887"/>
          </a:xfrm>
          <a:prstGeom prst="rect">
            <a:avLst/>
          </a:prstGeom>
          <a:noFill/>
        </p:spPr>
        <p:txBody>
          <a:bodyPr wrap="square" rtlCol="0">
            <a:spAutoFit/>
          </a:bodyPr>
          <a:lstStyle/>
          <a:p>
            <a:pPr defTabSz="457200">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illustration assumes biweekly deferrals accumulated at 7% for 30 years. This example is only an illustration and isn’t intended to reflect the return of any actual investment. Investments don’t typically grow at an even rate of return and may even lose money. The effect of taxes and costs of investing have not been reflected.</a:t>
            </a:r>
          </a:p>
        </p:txBody>
      </p:sp>
      <p:grpSp>
        <p:nvGrpSpPr>
          <p:cNvPr id="40" name="Group 39">
            <a:extLst>
              <a:ext uri="{FF2B5EF4-FFF2-40B4-BE49-F238E27FC236}">
                <a16:creationId xmlns:a16="http://schemas.microsoft.com/office/drawing/2014/main" id="{D0D34461-B080-E297-3E97-2E9309AE8359}"/>
              </a:ext>
            </a:extLst>
          </p:cNvPr>
          <p:cNvGrpSpPr/>
          <p:nvPr/>
        </p:nvGrpSpPr>
        <p:grpSpPr>
          <a:xfrm>
            <a:off x="1329700" y="2780025"/>
            <a:ext cx="12263578" cy="2998079"/>
            <a:chOff x="2635041" y="2888998"/>
            <a:chExt cx="9937959" cy="2469456"/>
          </a:xfrm>
        </p:grpSpPr>
        <p:graphicFrame>
          <p:nvGraphicFramePr>
            <p:cNvPr id="41" name="Chart 40">
              <a:extLst>
                <a:ext uri="{FF2B5EF4-FFF2-40B4-BE49-F238E27FC236}">
                  <a16:creationId xmlns:a16="http://schemas.microsoft.com/office/drawing/2014/main" id="{D2A34DD5-A8A3-5DC1-B068-B6B4CA04FD2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94571256"/>
                </p:ext>
              </p:extLst>
            </p:nvPr>
          </p:nvGraphicFramePr>
          <p:xfrm>
            <a:off x="2635041" y="2888998"/>
            <a:ext cx="9937959" cy="2172620"/>
          </p:xfrm>
          <a:graphic>
            <a:graphicData uri="http://schemas.openxmlformats.org/drawingml/2006/chart">
              <c:chart xmlns:c="http://schemas.openxmlformats.org/drawingml/2006/chart" xmlns:r="http://schemas.openxmlformats.org/officeDocument/2006/relationships" r:id="rId3"/>
            </a:graphicData>
          </a:graphic>
        </p:graphicFrame>
        <p:grpSp>
          <p:nvGrpSpPr>
            <p:cNvPr id="42" name="Group 41">
              <a:extLst>
                <a:ext uri="{FF2B5EF4-FFF2-40B4-BE49-F238E27FC236}">
                  <a16:creationId xmlns:a16="http://schemas.microsoft.com/office/drawing/2014/main" id="{A827173C-9C64-7A49-72B3-4192AD45399F}"/>
                </a:ext>
              </a:extLst>
            </p:cNvPr>
            <p:cNvGrpSpPr/>
            <p:nvPr/>
          </p:nvGrpSpPr>
          <p:grpSpPr>
            <a:xfrm>
              <a:off x="2783927" y="3078345"/>
              <a:ext cx="6659170" cy="2280109"/>
              <a:chOff x="2783927" y="3078345"/>
              <a:chExt cx="6659170" cy="2280109"/>
            </a:xfrm>
          </p:grpSpPr>
          <p:sp>
            <p:nvSpPr>
              <p:cNvPr id="43" name="TextBox 42">
                <a:extLst>
                  <a:ext uri="{FF2B5EF4-FFF2-40B4-BE49-F238E27FC236}">
                    <a16:creationId xmlns:a16="http://schemas.microsoft.com/office/drawing/2014/main" id="{CECCB150-8949-D134-6C91-6D90F9F5C4F0}"/>
                  </a:ext>
                  <a:ext uri="{C183D7F6-B498-43B3-948B-1728B52AA6E4}">
                    <adec:decorative xmlns:adec="http://schemas.microsoft.com/office/drawing/2017/decorative" val="1"/>
                  </a:ext>
                </a:extLst>
              </p:cNvPr>
              <p:cNvSpPr txBox="1"/>
              <p:nvPr/>
            </p:nvSpPr>
            <p:spPr>
              <a:xfrm>
                <a:off x="2969710" y="5130296"/>
                <a:ext cx="6422020" cy="22815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Contributions from a $50,000 salary</a:t>
                </a:r>
              </a:p>
            </p:txBody>
          </p:sp>
          <p:cxnSp>
            <p:nvCxnSpPr>
              <p:cNvPr id="46" name="Straight Connector 45">
                <a:extLst>
                  <a:ext uri="{FF2B5EF4-FFF2-40B4-BE49-F238E27FC236}">
                    <a16:creationId xmlns:a16="http://schemas.microsoft.com/office/drawing/2014/main" id="{7F17DC4D-53DF-DA06-40FE-79ABF42AC562}"/>
                  </a:ext>
                  <a:ext uri="{C183D7F6-B498-43B3-948B-1728B52AA6E4}">
                    <adec:decorative xmlns:adec="http://schemas.microsoft.com/office/drawing/2017/decorative" val="1"/>
                  </a:ext>
                </a:extLst>
              </p:cNvPr>
              <p:cNvCxnSpPr/>
              <p:nvPr/>
            </p:nvCxnSpPr>
            <p:spPr>
              <a:xfrm>
                <a:off x="2832652" y="4914970"/>
                <a:ext cx="6579704" cy="0"/>
              </a:xfrm>
              <a:prstGeom prst="line">
                <a:avLst/>
              </a:prstGeom>
            </p:spPr>
            <p:style>
              <a:lnRef idx="1">
                <a:schemeClr val="accent1"/>
              </a:lnRef>
              <a:fillRef idx="0">
                <a:schemeClr val="accent1"/>
              </a:fillRef>
              <a:effectRef idx="0">
                <a:schemeClr val="accent1"/>
              </a:effectRef>
              <a:fontRef idx="minor">
                <a:schemeClr val="tx1"/>
              </a:fontRef>
            </p:style>
          </p:cxnSp>
          <p:sp>
            <p:nvSpPr>
              <p:cNvPr id="47" name="TextBox 15 ">
                <a:extLst>
                  <a:ext uri="{FF2B5EF4-FFF2-40B4-BE49-F238E27FC236}">
                    <a16:creationId xmlns:a16="http://schemas.microsoft.com/office/drawing/2014/main" id="{056B3353-8408-5CDA-620B-B5F28F65F0C1}"/>
                  </a:ext>
                  <a:ext uri="{C183D7F6-B498-43B3-948B-1728B52AA6E4}">
                    <adec:decorative xmlns:adec="http://schemas.microsoft.com/office/drawing/2017/decorative" val="1"/>
                  </a:ext>
                </a:extLst>
              </p:cNvPr>
              <p:cNvSpPr txBox="1"/>
              <p:nvPr/>
            </p:nvSpPr>
            <p:spPr>
              <a:xfrm>
                <a:off x="2783927" y="4148075"/>
                <a:ext cx="1001462" cy="263555"/>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$153,068</a:t>
                </a:r>
              </a:p>
            </p:txBody>
          </p:sp>
          <p:sp>
            <p:nvSpPr>
              <p:cNvPr id="48" name="TextBox 47">
                <a:extLst>
                  <a:ext uri="{FF2B5EF4-FFF2-40B4-BE49-F238E27FC236}">
                    <a16:creationId xmlns:a16="http://schemas.microsoft.com/office/drawing/2014/main" id="{82CC9396-A94B-A4C7-6675-E8EDF55ACD62}"/>
                  </a:ext>
                  <a:ext uri="{C183D7F6-B498-43B3-948B-1728B52AA6E4}">
                    <adec:decorative xmlns:adec="http://schemas.microsoft.com/office/drawing/2017/decorative" val="1"/>
                  </a:ext>
                </a:extLst>
              </p:cNvPr>
              <p:cNvSpPr txBox="1"/>
              <p:nvPr/>
            </p:nvSpPr>
            <p:spPr>
              <a:xfrm>
                <a:off x="3590628" y="4055922"/>
                <a:ext cx="1001462" cy="2635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$204,090</a:t>
                </a:r>
              </a:p>
            </p:txBody>
          </p:sp>
          <p:sp>
            <p:nvSpPr>
              <p:cNvPr id="49" name="TextBox 48">
                <a:extLst>
                  <a:ext uri="{FF2B5EF4-FFF2-40B4-BE49-F238E27FC236}">
                    <a16:creationId xmlns:a16="http://schemas.microsoft.com/office/drawing/2014/main" id="{EBE5ECED-B564-812C-6BAD-2C0A451D4BDE}"/>
                  </a:ext>
                  <a:ext uri="{C183D7F6-B498-43B3-948B-1728B52AA6E4}">
                    <adec:decorative xmlns:adec="http://schemas.microsoft.com/office/drawing/2017/decorative" val="1"/>
                  </a:ext>
                </a:extLst>
              </p:cNvPr>
              <p:cNvSpPr txBox="1"/>
              <p:nvPr/>
            </p:nvSpPr>
            <p:spPr>
              <a:xfrm>
                <a:off x="5221096" y="3516272"/>
                <a:ext cx="1001462" cy="263555"/>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$357,158 </a:t>
                </a:r>
              </a:p>
            </p:txBody>
          </p:sp>
          <p:sp>
            <p:nvSpPr>
              <p:cNvPr id="50" name="TextBox 49">
                <a:extLst>
                  <a:ext uri="{FF2B5EF4-FFF2-40B4-BE49-F238E27FC236}">
                    <a16:creationId xmlns:a16="http://schemas.microsoft.com/office/drawing/2014/main" id="{E91F4DFD-88EF-15C9-5A47-CCB154EC42F3}"/>
                  </a:ext>
                  <a:ext uri="{C183D7F6-B498-43B3-948B-1728B52AA6E4}">
                    <adec:decorative xmlns:adec="http://schemas.microsoft.com/office/drawing/2017/decorative" val="1"/>
                  </a:ext>
                </a:extLst>
              </p:cNvPr>
              <p:cNvSpPr txBox="1"/>
              <p:nvPr/>
            </p:nvSpPr>
            <p:spPr>
              <a:xfrm>
                <a:off x="5972837" y="3385287"/>
                <a:ext cx="1001462" cy="10161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$408,180 </a:t>
                </a:r>
              </a:p>
            </p:txBody>
          </p:sp>
          <p:sp>
            <p:nvSpPr>
              <p:cNvPr id="51" name="TextBox 50">
                <a:extLst>
                  <a:ext uri="{FF2B5EF4-FFF2-40B4-BE49-F238E27FC236}">
                    <a16:creationId xmlns:a16="http://schemas.microsoft.com/office/drawing/2014/main" id="{0848E085-1103-A506-A51E-95A17734B8CA}"/>
                  </a:ext>
                  <a:ext uri="{C183D7F6-B498-43B3-948B-1728B52AA6E4}">
                    <adec:decorative xmlns:adec="http://schemas.microsoft.com/office/drawing/2017/decorative" val="1"/>
                  </a:ext>
                </a:extLst>
              </p:cNvPr>
              <p:cNvSpPr txBox="1"/>
              <p:nvPr/>
            </p:nvSpPr>
            <p:spPr>
              <a:xfrm>
                <a:off x="7686978" y="3191886"/>
                <a:ext cx="1001462" cy="263555"/>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$459,203 </a:t>
                </a:r>
              </a:p>
            </p:txBody>
          </p:sp>
          <p:sp>
            <p:nvSpPr>
              <p:cNvPr id="52" name="TextBox 51">
                <a:extLst>
                  <a:ext uri="{FF2B5EF4-FFF2-40B4-BE49-F238E27FC236}">
                    <a16:creationId xmlns:a16="http://schemas.microsoft.com/office/drawing/2014/main" id="{400F46D1-45A8-6A2C-DC3D-BF2F1C89C80D}"/>
                  </a:ext>
                  <a:ext uri="{C183D7F6-B498-43B3-948B-1728B52AA6E4}">
                    <adec:decorative xmlns:adec="http://schemas.microsoft.com/office/drawing/2017/decorative" val="1"/>
                  </a:ext>
                </a:extLst>
              </p:cNvPr>
              <p:cNvSpPr txBox="1"/>
              <p:nvPr/>
            </p:nvSpPr>
            <p:spPr>
              <a:xfrm>
                <a:off x="8441635" y="3078345"/>
                <a:ext cx="1001462" cy="10161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$510,226 </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3" name="TextBox 52">
                <a:extLst>
                  <a:ext uri="{FF2B5EF4-FFF2-40B4-BE49-F238E27FC236}">
                    <a16:creationId xmlns:a16="http://schemas.microsoft.com/office/drawing/2014/main" id="{64643A32-1707-A10B-5FDD-10D24D1A784E}"/>
                  </a:ext>
                  <a:ext uri="{C183D7F6-B498-43B3-948B-1728B52AA6E4}">
                    <adec:decorative xmlns:adec="http://schemas.microsoft.com/office/drawing/2017/decorative" val="1"/>
                  </a:ext>
                </a:extLst>
              </p:cNvPr>
              <p:cNvSpPr txBox="1"/>
              <p:nvPr/>
            </p:nvSpPr>
            <p:spPr>
              <a:xfrm>
                <a:off x="3218859" y="4933057"/>
                <a:ext cx="533531" cy="2635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1" dirty="0">
                    <a:solidFill>
                      <a:prstClr val="black"/>
                    </a:solidFill>
                    <a:latin typeface="Arial" panose="020B0604020202020204" pitchFamily="34" charset="0"/>
                    <a:cs typeface="Arial" panose="020B0604020202020204" pitchFamily="34" charset="0"/>
                  </a:rPr>
                  <a:t>3</a:t>
                </a:r>
                <a:r>
                  <a:rPr kumimoji="0" lang="en-US"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p:txBody>
          </p:sp>
          <p:sp>
            <p:nvSpPr>
              <p:cNvPr id="54" name="TextBox 53">
                <a:extLst>
                  <a:ext uri="{FF2B5EF4-FFF2-40B4-BE49-F238E27FC236}">
                    <a16:creationId xmlns:a16="http://schemas.microsoft.com/office/drawing/2014/main" id="{53F6BA52-FB08-E92A-6AA6-B23756318020}"/>
                  </a:ext>
                  <a:ext uri="{C183D7F6-B498-43B3-948B-1728B52AA6E4}">
                    <adec:decorative xmlns:adec="http://schemas.microsoft.com/office/drawing/2017/decorative" val="1"/>
                  </a:ext>
                </a:extLst>
              </p:cNvPr>
              <p:cNvSpPr txBox="1"/>
              <p:nvPr/>
            </p:nvSpPr>
            <p:spPr>
              <a:xfrm>
                <a:off x="3785389" y="4933057"/>
                <a:ext cx="533531" cy="2635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1" dirty="0">
                    <a:solidFill>
                      <a:prstClr val="black"/>
                    </a:solidFill>
                    <a:latin typeface="Arial" panose="020B0604020202020204" pitchFamily="34" charset="0"/>
                    <a:cs typeface="Arial" panose="020B0604020202020204" pitchFamily="34" charset="0"/>
                  </a:rPr>
                  <a:t>4</a:t>
                </a:r>
                <a:r>
                  <a:rPr kumimoji="0" lang="en-US"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p:txBody>
          </p:sp>
          <p:sp>
            <p:nvSpPr>
              <p:cNvPr id="55" name="TextBox 54">
                <a:extLst>
                  <a:ext uri="{FF2B5EF4-FFF2-40B4-BE49-F238E27FC236}">
                    <a16:creationId xmlns:a16="http://schemas.microsoft.com/office/drawing/2014/main" id="{C510B6C4-1A39-D7E7-9CB3-7DB0F40CC8F9}"/>
                  </a:ext>
                  <a:ext uri="{C183D7F6-B498-43B3-948B-1728B52AA6E4}">
                    <adec:decorative xmlns:adec="http://schemas.microsoft.com/office/drawing/2017/decorative" val="1"/>
                  </a:ext>
                </a:extLst>
              </p:cNvPr>
              <p:cNvSpPr txBox="1"/>
              <p:nvPr/>
            </p:nvSpPr>
            <p:spPr>
              <a:xfrm>
                <a:off x="5614190" y="4933057"/>
                <a:ext cx="533531" cy="2635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7%</a:t>
                </a:r>
              </a:p>
            </p:txBody>
          </p:sp>
          <p:sp>
            <p:nvSpPr>
              <p:cNvPr id="56" name="TextBox 55">
                <a:extLst>
                  <a:ext uri="{FF2B5EF4-FFF2-40B4-BE49-F238E27FC236}">
                    <a16:creationId xmlns:a16="http://schemas.microsoft.com/office/drawing/2014/main" id="{A5312070-55D6-06E7-8AF1-84A52632BBD0}"/>
                  </a:ext>
                  <a:ext uri="{C183D7F6-B498-43B3-948B-1728B52AA6E4}">
                    <adec:decorative xmlns:adec="http://schemas.microsoft.com/office/drawing/2017/decorative" val="1"/>
                  </a:ext>
                </a:extLst>
              </p:cNvPr>
              <p:cNvSpPr txBox="1"/>
              <p:nvPr/>
            </p:nvSpPr>
            <p:spPr>
              <a:xfrm>
                <a:off x="6180720" y="4933057"/>
                <a:ext cx="533531" cy="2635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8%</a:t>
                </a:r>
              </a:p>
            </p:txBody>
          </p:sp>
          <p:sp>
            <p:nvSpPr>
              <p:cNvPr id="57" name="TextBox 56">
                <a:extLst>
                  <a:ext uri="{FF2B5EF4-FFF2-40B4-BE49-F238E27FC236}">
                    <a16:creationId xmlns:a16="http://schemas.microsoft.com/office/drawing/2014/main" id="{1F19481B-5A6D-C12F-3168-76412DA34405}"/>
                  </a:ext>
                  <a:ext uri="{C183D7F6-B498-43B3-948B-1728B52AA6E4}">
                    <adec:decorative xmlns:adec="http://schemas.microsoft.com/office/drawing/2017/decorative" val="1"/>
                  </a:ext>
                </a:extLst>
              </p:cNvPr>
              <p:cNvSpPr txBox="1"/>
              <p:nvPr/>
            </p:nvSpPr>
            <p:spPr>
              <a:xfrm>
                <a:off x="8049277" y="4933057"/>
                <a:ext cx="533531" cy="2635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1" dirty="0">
                    <a:solidFill>
                      <a:prstClr val="black"/>
                    </a:solidFill>
                    <a:latin typeface="Arial" panose="020B0604020202020204" pitchFamily="34" charset="0"/>
                    <a:cs typeface="Arial" panose="020B0604020202020204" pitchFamily="34" charset="0"/>
                  </a:rPr>
                  <a:t>9</a:t>
                </a:r>
                <a:r>
                  <a:rPr kumimoji="0" lang="en-US"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p:txBody>
          </p:sp>
          <p:sp>
            <p:nvSpPr>
              <p:cNvPr id="58" name="TextBox 57">
                <a:extLst>
                  <a:ext uri="{FF2B5EF4-FFF2-40B4-BE49-F238E27FC236}">
                    <a16:creationId xmlns:a16="http://schemas.microsoft.com/office/drawing/2014/main" id="{9CC3D0DB-5AB3-8442-5AAE-F1370ECF6531}"/>
                  </a:ext>
                  <a:ext uri="{C183D7F6-B498-43B3-948B-1728B52AA6E4}">
                    <adec:decorative xmlns:adec="http://schemas.microsoft.com/office/drawing/2017/decorative" val="1"/>
                  </a:ext>
                </a:extLst>
              </p:cNvPr>
              <p:cNvSpPr txBox="1"/>
              <p:nvPr/>
            </p:nvSpPr>
            <p:spPr>
              <a:xfrm>
                <a:off x="8615807" y="4933057"/>
                <a:ext cx="533531" cy="2635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10%</a:t>
                </a:r>
              </a:p>
            </p:txBody>
          </p:sp>
        </p:grpSp>
      </p:grpSp>
      <p:sp>
        <p:nvSpPr>
          <p:cNvPr id="5" name="Title 6">
            <a:extLst>
              <a:ext uri="{FF2B5EF4-FFF2-40B4-BE49-F238E27FC236}">
                <a16:creationId xmlns:a16="http://schemas.microsoft.com/office/drawing/2014/main" id="{CF84194C-D16A-2AD1-EA68-DA038A12406B}"/>
              </a:ext>
            </a:extLst>
          </p:cNvPr>
          <p:cNvSpPr txBox="1">
            <a:spLocks/>
          </p:cNvSpPr>
          <p:nvPr/>
        </p:nvSpPr>
        <p:spPr>
          <a:xfrm>
            <a:off x="1492450" y="1112667"/>
            <a:ext cx="9199178" cy="610205"/>
          </a:xfrm>
          <a:prstGeom prst="rect">
            <a:avLst/>
          </a:prstGeom>
        </p:spPr>
        <p:txBody>
          <a:bodyPr vert="horz" lIns="0" tIns="45720" rIns="0" bIns="45720" rtlCol="0" anchor="t">
            <a:noAutofit/>
          </a:bodyPr>
          <a:lstStyle>
            <a:lvl1pPr algn="ctr" defTabSz="914400" rtl="0" eaLnBrk="1" latinLnBrk="0" hangingPunct="1">
              <a:lnSpc>
                <a:spcPct val="90000"/>
              </a:lnSpc>
              <a:spcBef>
                <a:spcPct val="0"/>
              </a:spcBef>
              <a:buNone/>
              <a:defRPr sz="3200" b="1" i="0" kern="1200">
                <a:solidFill>
                  <a:srgbClr val="0047BB"/>
                </a:solidFill>
                <a:latin typeface="Arial" panose="020B0604020202020204" pitchFamily="34" charset="0"/>
                <a:ea typeface="+mj-ea"/>
                <a:cs typeface="Arial" panose="020B0604020202020204" pitchFamily="34" charset="0"/>
              </a:defRPr>
            </a:lvl1pPr>
          </a:lstStyle>
          <a:p>
            <a:r>
              <a:rPr lang="en-US" sz="6000" dirty="0">
                <a:latin typeface="Georgia" panose="02040502050405020303" pitchFamily="18" charset="0"/>
              </a:rPr>
              <a:t>False</a:t>
            </a:r>
          </a:p>
        </p:txBody>
      </p:sp>
    </p:spTree>
    <p:extLst>
      <p:ext uri="{BB962C8B-B14F-4D97-AF65-F5344CB8AC3E}">
        <p14:creationId xmlns:p14="http://schemas.microsoft.com/office/powerpoint/2010/main" val="965045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4E062-0788-E309-A498-81D20B9633F9}"/>
              </a:ext>
            </a:extLst>
          </p:cNvPr>
          <p:cNvSpPr>
            <a:spLocks noGrp="1"/>
          </p:cNvSpPr>
          <p:nvPr>
            <p:ph type="title"/>
          </p:nvPr>
        </p:nvSpPr>
        <p:spPr>
          <a:xfrm>
            <a:off x="0" y="980440"/>
            <a:ext cx="12192000" cy="1110581"/>
          </a:xfrm>
        </p:spPr>
        <p:txBody>
          <a:bodyPr>
            <a:normAutofit/>
          </a:bodyPr>
          <a:lstStyle/>
          <a:p>
            <a:r>
              <a:rPr lang="en-US" sz="2800" dirty="0">
                <a:solidFill>
                  <a:srgbClr val="6ECFB2"/>
                </a:solidFill>
              </a:rPr>
              <a:t>Increasing contributions by $25 per paycheck per year</a:t>
            </a:r>
          </a:p>
        </p:txBody>
      </p:sp>
      <p:sp>
        <p:nvSpPr>
          <p:cNvPr id="4" name="TextBox 3">
            <a:extLst>
              <a:ext uri="{FF2B5EF4-FFF2-40B4-BE49-F238E27FC236}">
                <a16:creationId xmlns:a16="http://schemas.microsoft.com/office/drawing/2014/main" id="{E90ABE0C-3F47-B010-739A-46B9F62CF147}"/>
              </a:ext>
            </a:extLst>
          </p:cNvPr>
          <p:cNvSpPr txBox="1"/>
          <p:nvPr/>
        </p:nvSpPr>
        <p:spPr>
          <a:xfrm>
            <a:off x="1471216" y="5776522"/>
            <a:ext cx="9628584" cy="600164"/>
          </a:xfrm>
          <a:prstGeom prst="rect">
            <a:avLst/>
          </a:prstGeom>
          <a:noFill/>
        </p:spPr>
        <p:txBody>
          <a:bodyPr wrap="square" rtlCol="0">
            <a:spAutoFit/>
          </a:bodyPr>
          <a:lstStyle/>
          <a:p>
            <a:pPr marL="0" marR="0">
              <a:spcBef>
                <a:spcPts val="300"/>
              </a:spcBef>
              <a:spcAft>
                <a:spcPts val="0"/>
              </a:spcAft>
            </a:pPr>
            <a:r>
              <a:rPr lang="en-US" sz="1100" dirty="0">
                <a:solidFill>
                  <a:schemeClr val="bg1"/>
                </a:solidFill>
                <a:effectLst/>
                <a:latin typeface="Arial" panose="020B0604020202020204" pitchFamily="34" charset="0"/>
                <a:ea typeface="Calibri" panose="020F0502020204030204" pitchFamily="34" charset="0"/>
                <a:cs typeface="Arial" panose="020B0604020202020204" pitchFamily="34" charset="0"/>
              </a:rPr>
              <a:t>This illustration is a hypothetical compounding example that assumes biweekly deferrals for 35 years at a 7% annual effective rate of return. It illustrates the principle of time and compounding. It is not intended to predict or project the results of any specific investment. Returns are not guaranteed and will vary depending on investments and market experience. If fees, taxes and expenses were reflected, the hypothetical returns would be less. </a:t>
            </a:r>
          </a:p>
        </p:txBody>
      </p:sp>
      <p:grpSp>
        <p:nvGrpSpPr>
          <p:cNvPr id="51" name="Group 50">
            <a:extLst>
              <a:ext uri="{FF2B5EF4-FFF2-40B4-BE49-F238E27FC236}">
                <a16:creationId xmlns:a16="http://schemas.microsoft.com/office/drawing/2014/main" id="{43910512-B3BD-DE9A-C311-13026A3872F8}"/>
              </a:ext>
            </a:extLst>
          </p:cNvPr>
          <p:cNvGrpSpPr/>
          <p:nvPr/>
        </p:nvGrpSpPr>
        <p:grpSpPr>
          <a:xfrm>
            <a:off x="2361758" y="2034209"/>
            <a:ext cx="7458250" cy="3206603"/>
            <a:chOff x="2361758" y="2186609"/>
            <a:chExt cx="7458250" cy="3206603"/>
          </a:xfrm>
        </p:grpSpPr>
        <p:cxnSp>
          <p:nvCxnSpPr>
            <p:cNvPr id="22" name="Straight Connector 21">
              <a:extLst>
                <a:ext uri="{FF2B5EF4-FFF2-40B4-BE49-F238E27FC236}">
                  <a16:creationId xmlns:a16="http://schemas.microsoft.com/office/drawing/2014/main" id="{2F70F6D6-2317-4158-7ACC-E857D297BD15}"/>
                </a:ext>
              </a:extLst>
            </p:cNvPr>
            <p:cNvCxnSpPr/>
            <p:nvPr/>
          </p:nvCxnSpPr>
          <p:spPr>
            <a:xfrm>
              <a:off x="3617843" y="2186609"/>
              <a:ext cx="0" cy="228252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AB8C9E8-BDD3-C7A3-9082-0CA63BC5A274}"/>
                </a:ext>
              </a:extLst>
            </p:cNvPr>
            <p:cNvCxnSpPr>
              <a:cxnSpLocks/>
            </p:cNvCxnSpPr>
            <p:nvPr/>
          </p:nvCxnSpPr>
          <p:spPr>
            <a:xfrm flipH="1">
              <a:off x="3617843" y="4035992"/>
              <a:ext cx="552615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2661F5D-C17D-3EF1-8FE0-D96A0AAEE69D}"/>
                </a:ext>
              </a:extLst>
            </p:cNvPr>
            <p:cNvCxnSpPr>
              <a:cxnSpLocks/>
            </p:cNvCxnSpPr>
            <p:nvPr/>
          </p:nvCxnSpPr>
          <p:spPr>
            <a:xfrm flipH="1">
              <a:off x="3617843" y="3609730"/>
              <a:ext cx="552615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C83CD9C-69B4-8CDC-B216-A3700E03107B}"/>
                </a:ext>
              </a:extLst>
            </p:cNvPr>
            <p:cNvCxnSpPr>
              <a:cxnSpLocks/>
            </p:cNvCxnSpPr>
            <p:nvPr/>
          </p:nvCxnSpPr>
          <p:spPr>
            <a:xfrm flipH="1">
              <a:off x="3617843" y="3183469"/>
              <a:ext cx="552615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B1A6FCF-1D4D-1D0E-FCA0-228245E36FC0}"/>
                </a:ext>
              </a:extLst>
            </p:cNvPr>
            <p:cNvCxnSpPr>
              <a:cxnSpLocks/>
            </p:cNvCxnSpPr>
            <p:nvPr/>
          </p:nvCxnSpPr>
          <p:spPr>
            <a:xfrm flipH="1">
              <a:off x="3617843" y="2777833"/>
              <a:ext cx="552615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17A4AF2-7C9A-D73F-4797-6506F510E384}"/>
                </a:ext>
              </a:extLst>
            </p:cNvPr>
            <p:cNvCxnSpPr>
              <a:cxnSpLocks/>
            </p:cNvCxnSpPr>
            <p:nvPr/>
          </p:nvCxnSpPr>
          <p:spPr>
            <a:xfrm flipH="1">
              <a:off x="3617843" y="2351571"/>
              <a:ext cx="552615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CB3F21BC-68BF-C3B0-F403-6B20F7F8AA27}"/>
                </a:ext>
              </a:extLst>
            </p:cNvPr>
            <p:cNvSpPr/>
            <p:nvPr/>
          </p:nvSpPr>
          <p:spPr>
            <a:xfrm>
              <a:off x="8555355" y="3777615"/>
              <a:ext cx="428625" cy="6915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079AA146-444D-B7D8-263A-2885C7A3B3BC}"/>
                </a:ext>
              </a:extLst>
            </p:cNvPr>
            <p:cNvSpPr/>
            <p:nvPr/>
          </p:nvSpPr>
          <p:spPr>
            <a:xfrm>
              <a:off x="8555354" y="2291857"/>
              <a:ext cx="428625" cy="148575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2A36765F-8857-1F43-A20D-CB0D1517B44E}"/>
                </a:ext>
              </a:extLst>
            </p:cNvPr>
            <p:cNvSpPr/>
            <p:nvPr/>
          </p:nvSpPr>
          <p:spPr>
            <a:xfrm>
              <a:off x="7900931" y="3913094"/>
              <a:ext cx="428625" cy="5560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1B7C4FC0-60D4-F013-4545-221FB75B8342}"/>
                </a:ext>
              </a:extLst>
            </p:cNvPr>
            <p:cNvSpPr/>
            <p:nvPr/>
          </p:nvSpPr>
          <p:spPr>
            <a:xfrm>
              <a:off x="7900930" y="2891118"/>
              <a:ext cx="428625" cy="102197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B0996B57-4519-475C-73DA-056A28F2CD0D}"/>
                </a:ext>
              </a:extLst>
            </p:cNvPr>
            <p:cNvSpPr/>
            <p:nvPr/>
          </p:nvSpPr>
          <p:spPr>
            <a:xfrm>
              <a:off x="7215131" y="4141694"/>
              <a:ext cx="428625" cy="3274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870155B-A3EC-FC05-DF5A-862C05A0D244}"/>
                </a:ext>
              </a:extLst>
            </p:cNvPr>
            <p:cNvSpPr/>
            <p:nvPr/>
          </p:nvSpPr>
          <p:spPr>
            <a:xfrm>
              <a:off x="7215130" y="3533775"/>
              <a:ext cx="428625" cy="60791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003C75A-95D6-045B-2DE5-32C717F0057B}"/>
                </a:ext>
              </a:extLst>
            </p:cNvPr>
            <p:cNvSpPr/>
            <p:nvPr/>
          </p:nvSpPr>
          <p:spPr>
            <a:xfrm>
              <a:off x="6564256" y="4229100"/>
              <a:ext cx="428625" cy="2400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1B6B55E6-CE93-AEA6-EB86-97DBD414715C}"/>
                </a:ext>
              </a:extLst>
            </p:cNvPr>
            <p:cNvSpPr/>
            <p:nvPr/>
          </p:nvSpPr>
          <p:spPr>
            <a:xfrm>
              <a:off x="6564255" y="3992772"/>
              <a:ext cx="428625" cy="24003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C0147F7-89B3-990B-88CF-D89024A912EF}"/>
                </a:ext>
              </a:extLst>
            </p:cNvPr>
            <p:cNvSpPr/>
            <p:nvPr/>
          </p:nvSpPr>
          <p:spPr>
            <a:xfrm>
              <a:off x="5897892" y="4301752"/>
              <a:ext cx="428625" cy="1673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3B25EBA-8D4A-A623-A559-31472883F0D8}"/>
                </a:ext>
              </a:extLst>
            </p:cNvPr>
            <p:cNvSpPr/>
            <p:nvPr/>
          </p:nvSpPr>
          <p:spPr>
            <a:xfrm>
              <a:off x="5897891" y="4172180"/>
              <a:ext cx="428625" cy="12957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728BBD2E-21DC-A986-2B5A-8D84F8594370}"/>
                </a:ext>
              </a:extLst>
            </p:cNvPr>
            <p:cNvSpPr/>
            <p:nvPr/>
          </p:nvSpPr>
          <p:spPr>
            <a:xfrm>
              <a:off x="5246335" y="4364476"/>
              <a:ext cx="428625" cy="1046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E80866EE-B230-0AA8-C0EF-954139816E30}"/>
                </a:ext>
              </a:extLst>
            </p:cNvPr>
            <p:cNvSpPr/>
            <p:nvPr/>
          </p:nvSpPr>
          <p:spPr>
            <a:xfrm>
              <a:off x="5246334" y="4261883"/>
              <a:ext cx="428625" cy="10465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C838A2DB-E994-C15F-5F8F-5D53D36CF22D}"/>
                </a:ext>
              </a:extLst>
            </p:cNvPr>
            <p:cNvSpPr/>
            <p:nvPr/>
          </p:nvSpPr>
          <p:spPr>
            <a:xfrm>
              <a:off x="4565399" y="4373748"/>
              <a:ext cx="428625" cy="95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5F34900A-41DE-B585-D81A-843A38D1FB87}"/>
                </a:ext>
              </a:extLst>
            </p:cNvPr>
            <p:cNvSpPr/>
            <p:nvPr/>
          </p:nvSpPr>
          <p:spPr>
            <a:xfrm>
              <a:off x="4565399" y="4311639"/>
              <a:ext cx="428625" cy="6210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8721D337-EB0C-692A-0E98-C7E670988054}"/>
                </a:ext>
              </a:extLst>
            </p:cNvPr>
            <p:cNvSpPr/>
            <p:nvPr/>
          </p:nvSpPr>
          <p:spPr>
            <a:xfrm>
              <a:off x="3907161" y="4423410"/>
              <a:ext cx="42862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C060045E-31F2-3991-743C-085EA99BF103}"/>
                </a:ext>
              </a:extLst>
            </p:cNvPr>
            <p:cNvSpPr/>
            <p:nvPr/>
          </p:nvSpPr>
          <p:spPr>
            <a:xfrm>
              <a:off x="3906438" y="4363428"/>
              <a:ext cx="428625" cy="5726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A7C2ED4B-A985-568D-78FC-B8CA6F497081}"/>
                </a:ext>
              </a:extLst>
            </p:cNvPr>
            <p:cNvSpPr txBox="1"/>
            <p:nvPr/>
          </p:nvSpPr>
          <p:spPr>
            <a:xfrm>
              <a:off x="2361758" y="2198971"/>
              <a:ext cx="1256084" cy="307777"/>
            </a:xfrm>
            <a:prstGeom prst="rect">
              <a:avLst/>
            </a:prstGeom>
            <a:noFill/>
          </p:spPr>
          <p:txBody>
            <a:bodyPr wrap="square" rtlCol="0">
              <a:spAutoFit/>
            </a:bodyPr>
            <a:lstStyle/>
            <a:p>
              <a:r>
                <a:rPr lang="en-US" sz="1400" dirty="0">
                  <a:solidFill>
                    <a:schemeClr val="bg1"/>
                  </a:solidFill>
                  <a:latin typeface="Gotham Medium" panose="02000604030000020004" pitchFamily="2" charset="0"/>
                </a:rPr>
                <a:t>$1,000,000</a:t>
              </a:r>
            </a:p>
          </p:txBody>
        </p:sp>
        <p:sp>
          <p:nvSpPr>
            <p:cNvPr id="37" name="TextBox 36">
              <a:extLst>
                <a:ext uri="{FF2B5EF4-FFF2-40B4-BE49-F238E27FC236}">
                  <a16:creationId xmlns:a16="http://schemas.microsoft.com/office/drawing/2014/main" id="{7A767EC8-594B-3E04-1936-AF4BC4BE3D1E}"/>
                </a:ext>
              </a:extLst>
            </p:cNvPr>
            <p:cNvSpPr txBox="1"/>
            <p:nvPr/>
          </p:nvSpPr>
          <p:spPr>
            <a:xfrm>
              <a:off x="3907161" y="4502012"/>
              <a:ext cx="428626" cy="307777"/>
            </a:xfrm>
            <a:prstGeom prst="rect">
              <a:avLst/>
            </a:prstGeom>
            <a:noFill/>
          </p:spPr>
          <p:txBody>
            <a:bodyPr wrap="square" rtlCol="0">
              <a:spAutoFit/>
            </a:bodyPr>
            <a:lstStyle/>
            <a:p>
              <a:pPr algn="ctr"/>
              <a:r>
                <a:rPr lang="en-US" sz="1400" dirty="0">
                  <a:solidFill>
                    <a:schemeClr val="bg1"/>
                  </a:solidFill>
                  <a:latin typeface="Gotham Medium" panose="02000604030000020004" pitchFamily="2" charset="0"/>
                </a:rPr>
                <a:t>30</a:t>
              </a:r>
            </a:p>
          </p:txBody>
        </p:sp>
        <p:sp>
          <p:nvSpPr>
            <p:cNvPr id="38" name="TextBox 37">
              <a:extLst>
                <a:ext uri="{FF2B5EF4-FFF2-40B4-BE49-F238E27FC236}">
                  <a16:creationId xmlns:a16="http://schemas.microsoft.com/office/drawing/2014/main" id="{E42AF289-74BC-1A05-DA83-4C42FEE99C74}"/>
                </a:ext>
              </a:extLst>
            </p:cNvPr>
            <p:cNvSpPr txBox="1"/>
            <p:nvPr/>
          </p:nvSpPr>
          <p:spPr>
            <a:xfrm>
              <a:off x="4565398" y="4502012"/>
              <a:ext cx="428626" cy="307777"/>
            </a:xfrm>
            <a:prstGeom prst="rect">
              <a:avLst/>
            </a:prstGeom>
            <a:noFill/>
          </p:spPr>
          <p:txBody>
            <a:bodyPr wrap="square" rtlCol="0">
              <a:spAutoFit/>
            </a:bodyPr>
            <a:lstStyle/>
            <a:p>
              <a:pPr algn="ctr"/>
              <a:r>
                <a:rPr lang="en-US" sz="1400" dirty="0">
                  <a:solidFill>
                    <a:schemeClr val="bg1"/>
                  </a:solidFill>
                  <a:latin typeface="Gotham Medium" panose="02000604030000020004" pitchFamily="2" charset="0"/>
                </a:rPr>
                <a:t>35</a:t>
              </a:r>
            </a:p>
          </p:txBody>
        </p:sp>
        <p:sp>
          <p:nvSpPr>
            <p:cNvPr id="40" name="TextBox 39">
              <a:extLst>
                <a:ext uri="{FF2B5EF4-FFF2-40B4-BE49-F238E27FC236}">
                  <a16:creationId xmlns:a16="http://schemas.microsoft.com/office/drawing/2014/main" id="{15CD6341-1D8A-A66B-D6C1-2D5C5B6C9EC1}"/>
                </a:ext>
              </a:extLst>
            </p:cNvPr>
            <p:cNvSpPr txBox="1"/>
            <p:nvPr/>
          </p:nvSpPr>
          <p:spPr>
            <a:xfrm>
              <a:off x="5198726" y="4509446"/>
              <a:ext cx="523839" cy="307777"/>
            </a:xfrm>
            <a:prstGeom prst="rect">
              <a:avLst/>
            </a:prstGeom>
            <a:noFill/>
          </p:spPr>
          <p:txBody>
            <a:bodyPr wrap="square" rtlCol="0">
              <a:spAutoFit/>
            </a:bodyPr>
            <a:lstStyle/>
            <a:p>
              <a:pPr algn="ctr"/>
              <a:r>
                <a:rPr lang="en-US" sz="1400" dirty="0">
                  <a:solidFill>
                    <a:schemeClr val="bg1"/>
                  </a:solidFill>
                  <a:latin typeface="Gotham Medium" panose="02000604030000020004" pitchFamily="2" charset="0"/>
                </a:rPr>
                <a:t>40</a:t>
              </a:r>
            </a:p>
          </p:txBody>
        </p:sp>
        <p:sp>
          <p:nvSpPr>
            <p:cNvPr id="41" name="TextBox 40">
              <a:extLst>
                <a:ext uri="{FF2B5EF4-FFF2-40B4-BE49-F238E27FC236}">
                  <a16:creationId xmlns:a16="http://schemas.microsoft.com/office/drawing/2014/main" id="{AE4D9544-2459-6258-1DDB-D7E9E6D35F5B}"/>
                </a:ext>
              </a:extLst>
            </p:cNvPr>
            <p:cNvSpPr txBox="1"/>
            <p:nvPr/>
          </p:nvSpPr>
          <p:spPr>
            <a:xfrm>
              <a:off x="5830119" y="4509446"/>
              <a:ext cx="523839" cy="307777"/>
            </a:xfrm>
            <a:prstGeom prst="rect">
              <a:avLst/>
            </a:prstGeom>
            <a:noFill/>
          </p:spPr>
          <p:txBody>
            <a:bodyPr wrap="square" rtlCol="0">
              <a:spAutoFit/>
            </a:bodyPr>
            <a:lstStyle/>
            <a:p>
              <a:pPr algn="ctr"/>
              <a:r>
                <a:rPr lang="en-US" sz="1400" dirty="0">
                  <a:solidFill>
                    <a:schemeClr val="bg1"/>
                  </a:solidFill>
                  <a:latin typeface="Gotham Medium" panose="02000604030000020004" pitchFamily="2" charset="0"/>
                </a:rPr>
                <a:t>45</a:t>
              </a:r>
            </a:p>
          </p:txBody>
        </p:sp>
        <p:sp>
          <p:nvSpPr>
            <p:cNvPr id="42" name="TextBox 41">
              <a:extLst>
                <a:ext uri="{FF2B5EF4-FFF2-40B4-BE49-F238E27FC236}">
                  <a16:creationId xmlns:a16="http://schemas.microsoft.com/office/drawing/2014/main" id="{6B26901C-A2F7-2BCC-37B5-CCC0BBE6BF05}"/>
                </a:ext>
              </a:extLst>
            </p:cNvPr>
            <p:cNvSpPr txBox="1"/>
            <p:nvPr/>
          </p:nvSpPr>
          <p:spPr>
            <a:xfrm>
              <a:off x="6516647" y="4509446"/>
              <a:ext cx="523839" cy="307777"/>
            </a:xfrm>
            <a:prstGeom prst="rect">
              <a:avLst/>
            </a:prstGeom>
            <a:noFill/>
          </p:spPr>
          <p:txBody>
            <a:bodyPr wrap="square" rtlCol="0">
              <a:spAutoFit/>
            </a:bodyPr>
            <a:lstStyle/>
            <a:p>
              <a:pPr algn="ctr"/>
              <a:r>
                <a:rPr lang="en-US" sz="1400" dirty="0">
                  <a:solidFill>
                    <a:schemeClr val="bg1"/>
                  </a:solidFill>
                  <a:latin typeface="Gotham Medium" panose="02000604030000020004" pitchFamily="2" charset="0"/>
                </a:rPr>
                <a:t>50</a:t>
              </a:r>
            </a:p>
          </p:txBody>
        </p:sp>
        <p:sp>
          <p:nvSpPr>
            <p:cNvPr id="43" name="TextBox 42">
              <a:extLst>
                <a:ext uri="{FF2B5EF4-FFF2-40B4-BE49-F238E27FC236}">
                  <a16:creationId xmlns:a16="http://schemas.microsoft.com/office/drawing/2014/main" id="{E367C523-4EFF-2E5A-33E7-C985DC7814E2}"/>
                </a:ext>
              </a:extLst>
            </p:cNvPr>
            <p:cNvSpPr txBox="1"/>
            <p:nvPr/>
          </p:nvSpPr>
          <p:spPr>
            <a:xfrm>
              <a:off x="7167522" y="4509446"/>
              <a:ext cx="523839" cy="307777"/>
            </a:xfrm>
            <a:prstGeom prst="rect">
              <a:avLst/>
            </a:prstGeom>
            <a:noFill/>
          </p:spPr>
          <p:txBody>
            <a:bodyPr wrap="square" rtlCol="0">
              <a:spAutoFit/>
            </a:bodyPr>
            <a:lstStyle/>
            <a:p>
              <a:pPr algn="ctr"/>
              <a:r>
                <a:rPr lang="en-US" sz="1400" dirty="0">
                  <a:solidFill>
                    <a:schemeClr val="bg1"/>
                  </a:solidFill>
                  <a:latin typeface="Gotham Medium" panose="02000604030000020004" pitchFamily="2" charset="0"/>
                </a:rPr>
                <a:t>55</a:t>
              </a:r>
            </a:p>
          </p:txBody>
        </p:sp>
        <p:sp>
          <p:nvSpPr>
            <p:cNvPr id="44" name="TextBox 43">
              <a:extLst>
                <a:ext uri="{FF2B5EF4-FFF2-40B4-BE49-F238E27FC236}">
                  <a16:creationId xmlns:a16="http://schemas.microsoft.com/office/drawing/2014/main" id="{A139CFC0-53CF-DAB8-C941-26940D418FB9}"/>
                </a:ext>
              </a:extLst>
            </p:cNvPr>
            <p:cNvSpPr txBox="1"/>
            <p:nvPr/>
          </p:nvSpPr>
          <p:spPr>
            <a:xfrm>
              <a:off x="7853322" y="4509446"/>
              <a:ext cx="523839" cy="307777"/>
            </a:xfrm>
            <a:prstGeom prst="rect">
              <a:avLst/>
            </a:prstGeom>
            <a:noFill/>
          </p:spPr>
          <p:txBody>
            <a:bodyPr wrap="square" rtlCol="0">
              <a:spAutoFit/>
            </a:bodyPr>
            <a:lstStyle/>
            <a:p>
              <a:pPr algn="ctr"/>
              <a:r>
                <a:rPr lang="en-US" sz="1400" dirty="0">
                  <a:solidFill>
                    <a:schemeClr val="bg1"/>
                  </a:solidFill>
                  <a:latin typeface="Gotham Medium" panose="02000604030000020004" pitchFamily="2" charset="0"/>
                </a:rPr>
                <a:t>60</a:t>
              </a:r>
            </a:p>
          </p:txBody>
        </p:sp>
        <p:sp>
          <p:nvSpPr>
            <p:cNvPr id="45" name="TextBox 44">
              <a:extLst>
                <a:ext uri="{FF2B5EF4-FFF2-40B4-BE49-F238E27FC236}">
                  <a16:creationId xmlns:a16="http://schemas.microsoft.com/office/drawing/2014/main" id="{ADB56984-3FE2-D65A-D382-FBFCA5477FA1}"/>
                </a:ext>
              </a:extLst>
            </p:cNvPr>
            <p:cNvSpPr txBox="1"/>
            <p:nvPr/>
          </p:nvSpPr>
          <p:spPr>
            <a:xfrm>
              <a:off x="8507746" y="4509446"/>
              <a:ext cx="523839" cy="307777"/>
            </a:xfrm>
            <a:prstGeom prst="rect">
              <a:avLst/>
            </a:prstGeom>
            <a:noFill/>
          </p:spPr>
          <p:txBody>
            <a:bodyPr wrap="square" rtlCol="0">
              <a:spAutoFit/>
            </a:bodyPr>
            <a:lstStyle/>
            <a:p>
              <a:pPr algn="ctr"/>
              <a:r>
                <a:rPr lang="en-US" sz="1400" dirty="0">
                  <a:solidFill>
                    <a:schemeClr val="bg1"/>
                  </a:solidFill>
                  <a:latin typeface="Gotham Medium" panose="02000604030000020004" pitchFamily="2" charset="0"/>
                </a:rPr>
                <a:t>65</a:t>
              </a:r>
            </a:p>
          </p:txBody>
        </p:sp>
        <p:sp>
          <p:nvSpPr>
            <p:cNvPr id="48" name="Rectangle 47">
              <a:extLst>
                <a:ext uri="{FF2B5EF4-FFF2-40B4-BE49-F238E27FC236}">
                  <a16:creationId xmlns:a16="http://schemas.microsoft.com/office/drawing/2014/main" id="{1C4640F4-E0E0-1114-234B-536EE56B14DA}"/>
                </a:ext>
              </a:extLst>
            </p:cNvPr>
            <p:cNvSpPr/>
            <p:nvPr/>
          </p:nvSpPr>
          <p:spPr>
            <a:xfrm>
              <a:off x="6441819" y="5085434"/>
              <a:ext cx="313638" cy="30777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48">
              <a:extLst>
                <a:ext uri="{FF2B5EF4-FFF2-40B4-BE49-F238E27FC236}">
                  <a16:creationId xmlns:a16="http://schemas.microsoft.com/office/drawing/2014/main" id="{BC20F294-1D25-F4AB-9F3C-AEF58B1BD869}"/>
                </a:ext>
              </a:extLst>
            </p:cNvPr>
            <p:cNvSpPr txBox="1"/>
            <p:nvPr/>
          </p:nvSpPr>
          <p:spPr>
            <a:xfrm>
              <a:off x="3688802" y="5085435"/>
              <a:ext cx="2990440" cy="307777"/>
            </a:xfrm>
            <a:prstGeom prst="rect">
              <a:avLst/>
            </a:prstGeom>
            <a:noFill/>
          </p:spPr>
          <p:txBody>
            <a:bodyPr wrap="square" rtlCol="0">
              <a:spAutoFit/>
            </a:bodyPr>
            <a:lstStyle/>
            <a:p>
              <a:r>
                <a:rPr lang="en-US" sz="1400" b="1" dirty="0">
                  <a:solidFill>
                    <a:schemeClr val="bg1"/>
                  </a:solidFill>
                  <a:latin typeface="Arial" panose="020B0604020202020204" pitchFamily="34" charset="0"/>
                  <a:cs typeface="Arial" panose="020B0604020202020204" pitchFamily="34" charset="0"/>
                </a:rPr>
                <a:t>$100/paycheck contribution</a:t>
              </a:r>
            </a:p>
          </p:txBody>
        </p:sp>
        <p:sp>
          <p:nvSpPr>
            <p:cNvPr id="50" name="Rectangle 49">
              <a:extLst>
                <a:ext uri="{FF2B5EF4-FFF2-40B4-BE49-F238E27FC236}">
                  <a16:creationId xmlns:a16="http://schemas.microsoft.com/office/drawing/2014/main" id="{CC10E566-B92D-4B96-FD3C-F557A5C123D6}"/>
                </a:ext>
              </a:extLst>
            </p:cNvPr>
            <p:cNvSpPr/>
            <p:nvPr/>
          </p:nvSpPr>
          <p:spPr>
            <a:xfrm>
              <a:off x="3304204" y="5085435"/>
              <a:ext cx="313638" cy="3077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3" name="Straight Connector 22">
              <a:extLst>
                <a:ext uri="{FF2B5EF4-FFF2-40B4-BE49-F238E27FC236}">
                  <a16:creationId xmlns:a16="http://schemas.microsoft.com/office/drawing/2014/main" id="{56F8578A-D56C-6C25-D055-096FBA19D18B}"/>
                </a:ext>
              </a:extLst>
            </p:cNvPr>
            <p:cNvCxnSpPr>
              <a:cxnSpLocks/>
            </p:cNvCxnSpPr>
            <p:nvPr/>
          </p:nvCxnSpPr>
          <p:spPr>
            <a:xfrm flipH="1">
              <a:off x="3617843" y="4469129"/>
              <a:ext cx="552615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F796BE9-B024-70C3-0673-EC7F7CA6D308}"/>
                </a:ext>
              </a:extLst>
            </p:cNvPr>
            <p:cNvSpPr txBox="1"/>
            <p:nvPr/>
          </p:nvSpPr>
          <p:spPr>
            <a:xfrm>
              <a:off x="6829568" y="5085435"/>
              <a:ext cx="2990440" cy="307777"/>
            </a:xfrm>
            <a:prstGeom prst="rect">
              <a:avLst/>
            </a:prstGeom>
            <a:noFill/>
          </p:spPr>
          <p:txBody>
            <a:bodyPr wrap="square" rtlCol="0">
              <a:spAutoFit/>
            </a:bodyPr>
            <a:lstStyle/>
            <a:p>
              <a:r>
                <a:rPr lang="en-US" sz="1400" b="1" dirty="0">
                  <a:solidFill>
                    <a:schemeClr val="bg1"/>
                  </a:solidFill>
                  <a:latin typeface="Arial" panose="020B0604020202020204" pitchFamily="34" charset="0"/>
                  <a:cs typeface="Arial" panose="020B0604020202020204" pitchFamily="34" charset="0"/>
                </a:rPr>
                <a:t>$25/paycheck annual increase </a:t>
              </a:r>
            </a:p>
          </p:txBody>
        </p:sp>
      </p:grpSp>
    </p:spTree>
    <p:extLst>
      <p:ext uri="{BB962C8B-B14F-4D97-AF65-F5344CB8AC3E}">
        <p14:creationId xmlns:p14="http://schemas.microsoft.com/office/powerpoint/2010/main" val="23542879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C5CED100-05FE-9726-301D-CE883C178BA3}"/>
              </a:ext>
            </a:extLst>
          </p:cNvPr>
          <p:cNvSpPr>
            <a:spLocks noGrp="1"/>
          </p:cNvSpPr>
          <p:nvPr>
            <p:ph type="title"/>
          </p:nvPr>
        </p:nvSpPr>
        <p:spPr>
          <a:xfrm>
            <a:off x="1492450" y="1757560"/>
            <a:ext cx="9199178" cy="595493"/>
          </a:xfrm>
        </p:spPr>
        <p:txBody>
          <a:bodyPr>
            <a:noAutofit/>
          </a:bodyPr>
          <a:lstStyle/>
          <a:p>
            <a:pPr>
              <a:spcBef>
                <a:spcPts val="1000"/>
              </a:spcBef>
              <a:defRPr/>
            </a:pPr>
            <a:r>
              <a:rPr lang="en-US" sz="3600" dirty="0">
                <a:solidFill>
                  <a:srgbClr val="6ECFB2"/>
                </a:solidFill>
                <a:latin typeface="+mj-lt"/>
              </a:rPr>
              <a:t>TRUE OR FALSE?</a:t>
            </a:r>
          </a:p>
        </p:txBody>
      </p:sp>
      <p:sp>
        <p:nvSpPr>
          <p:cNvPr id="6" name="Content Placeholder 14">
            <a:extLst>
              <a:ext uri="{FF2B5EF4-FFF2-40B4-BE49-F238E27FC236}">
                <a16:creationId xmlns:a16="http://schemas.microsoft.com/office/drawing/2014/main" id="{D52EC7A0-401E-4676-4D4A-23277054DF05}"/>
              </a:ext>
            </a:extLst>
          </p:cNvPr>
          <p:cNvSpPr txBox="1">
            <a:spLocks/>
          </p:cNvSpPr>
          <p:nvPr/>
        </p:nvSpPr>
        <p:spPr>
          <a:xfrm>
            <a:off x="1492450" y="2554356"/>
            <a:ext cx="9199178" cy="2964020"/>
          </a:xfrm>
          <a:prstGeom prst="rect">
            <a:avLst/>
          </a:prstGeom>
        </p:spPr>
        <p:txBody>
          <a:bodyPr vert="horz" lIns="0" tIns="45720" rIns="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latin typeface="Georgia" panose="02040502050405020303" pitchFamily="18" charset="0"/>
              </a:rPr>
              <a:t>It’s too late to start saving</a:t>
            </a:r>
            <a:br>
              <a:rPr lang="en-US" sz="4400" b="1" dirty="0">
                <a:latin typeface="Georgia" panose="02040502050405020303" pitchFamily="18" charset="0"/>
              </a:rPr>
            </a:br>
            <a:r>
              <a:rPr lang="en-US" sz="4400" b="1" dirty="0">
                <a:latin typeface="Georgia" panose="02040502050405020303" pitchFamily="18" charset="0"/>
              </a:rPr>
              <a:t>for retirement. </a:t>
            </a:r>
          </a:p>
          <a:p>
            <a:pPr marL="0" indent="0" algn="ctr">
              <a:buNone/>
            </a:pPr>
            <a:endParaRPr lang="en-US" sz="5400" b="1" dirty="0">
              <a:latin typeface="Georgia" panose="02040502050405020303" pitchFamily="18" charset="0"/>
              <a:ea typeface="+mj-ea"/>
              <a:cs typeface="Arial"/>
            </a:endParaRPr>
          </a:p>
        </p:txBody>
      </p:sp>
    </p:spTree>
    <p:extLst>
      <p:ext uri="{BB962C8B-B14F-4D97-AF65-F5344CB8AC3E}">
        <p14:creationId xmlns:p14="http://schemas.microsoft.com/office/powerpoint/2010/main" val="40038990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9EE9455-412B-9CF6-7F5D-1725BD09F1E3}"/>
              </a:ext>
            </a:extLst>
          </p:cNvPr>
          <p:cNvPicPr>
            <a:picLocks noChangeAspect="1"/>
          </p:cNvPicPr>
          <p:nvPr/>
        </p:nvPicPr>
        <p:blipFill rotWithShape="1">
          <a:blip r:embed="rId3">
            <a:extLst>
              <a:ext uri="{28A0092B-C50C-407E-A947-70E740481C1C}">
                <a14:useLocalDpi xmlns:a14="http://schemas.microsoft.com/office/drawing/2010/main" val="0"/>
              </a:ext>
            </a:extLst>
          </a:blip>
          <a:srcRect l="10121" t="22555" r="69426" b="34628"/>
          <a:stretch/>
        </p:blipFill>
        <p:spPr>
          <a:xfrm>
            <a:off x="3588770" y="3016828"/>
            <a:ext cx="1352550" cy="2123660"/>
          </a:xfrm>
          <a:prstGeom prst="rect">
            <a:avLst/>
          </a:prstGeom>
        </p:spPr>
      </p:pic>
      <p:pic>
        <p:nvPicPr>
          <p:cNvPr id="7" name="Picture 6">
            <a:extLst>
              <a:ext uri="{FF2B5EF4-FFF2-40B4-BE49-F238E27FC236}">
                <a16:creationId xmlns:a16="http://schemas.microsoft.com/office/drawing/2014/main" id="{D24C8FD2-F751-62DA-27E7-5E66B3CC94AF}"/>
              </a:ext>
            </a:extLst>
          </p:cNvPr>
          <p:cNvPicPr>
            <a:picLocks noChangeAspect="1"/>
          </p:cNvPicPr>
          <p:nvPr/>
        </p:nvPicPr>
        <p:blipFill rotWithShape="1">
          <a:blip r:embed="rId4">
            <a:extLst>
              <a:ext uri="{28A0092B-C50C-407E-A947-70E740481C1C}">
                <a14:useLocalDpi xmlns:a14="http://schemas.microsoft.com/office/drawing/2010/main" val="0"/>
              </a:ext>
            </a:extLst>
          </a:blip>
          <a:srcRect l="40305" t="8243" r="40155" b="45735"/>
          <a:stretch/>
        </p:blipFill>
        <p:spPr>
          <a:xfrm>
            <a:off x="5417570" y="3016828"/>
            <a:ext cx="1352550" cy="2123660"/>
          </a:xfrm>
          <a:prstGeom prst="rect">
            <a:avLst/>
          </a:prstGeom>
        </p:spPr>
      </p:pic>
      <p:pic>
        <p:nvPicPr>
          <p:cNvPr id="6" name="Picture 5">
            <a:extLst>
              <a:ext uri="{FF2B5EF4-FFF2-40B4-BE49-F238E27FC236}">
                <a16:creationId xmlns:a16="http://schemas.microsoft.com/office/drawing/2014/main" id="{16DE7ACB-DC5B-B315-602F-31A51731E5F5}"/>
              </a:ext>
            </a:extLst>
          </p:cNvPr>
          <p:cNvPicPr>
            <a:picLocks noChangeAspect="1"/>
          </p:cNvPicPr>
          <p:nvPr/>
        </p:nvPicPr>
        <p:blipFill rotWithShape="1">
          <a:blip r:embed="rId5">
            <a:extLst>
              <a:ext uri="{28A0092B-C50C-407E-A947-70E740481C1C}">
                <a14:useLocalDpi xmlns:a14="http://schemas.microsoft.com/office/drawing/2010/main" val="0"/>
              </a:ext>
            </a:extLst>
          </a:blip>
          <a:srcRect l="38802" t="15717" r="38237" b="31809"/>
          <a:stretch/>
        </p:blipFill>
        <p:spPr>
          <a:xfrm>
            <a:off x="7246370" y="3026768"/>
            <a:ext cx="1352550" cy="2123660"/>
          </a:xfrm>
          <a:prstGeom prst="rect">
            <a:avLst/>
          </a:prstGeom>
        </p:spPr>
      </p:pic>
      <p:sp>
        <p:nvSpPr>
          <p:cNvPr id="24" name="TextBox 23">
            <a:extLst>
              <a:ext uri="{FF2B5EF4-FFF2-40B4-BE49-F238E27FC236}">
                <a16:creationId xmlns:a16="http://schemas.microsoft.com/office/drawing/2014/main" id="{968C2D8B-9983-092B-9DC8-7FB550540768}"/>
              </a:ext>
            </a:extLst>
          </p:cNvPr>
          <p:cNvSpPr txBox="1"/>
          <p:nvPr/>
        </p:nvSpPr>
        <p:spPr>
          <a:xfrm>
            <a:off x="1492450" y="6110832"/>
            <a:ext cx="9112488" cy="261610"/>
          </a:xfrm>
          <a:prstGeom prst="rect">
            <a:avLst/>
          </a:prstGeom>
          <a:noFill/>
        </p:spPr>
        <p:txBody>
          <a:bodyPr wrap="square" rtlCol="0">
            <a:spAutoFit/>
          </a:bodyPr>
          <a:lstStyle/>
          <a:p>
            <a:pPr defTabSz="457200">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this example, everyone invests $153.85 biweekly with a 7% hypothetical annual rate of return.</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 name="Title " hidden="1">
            <a:extLst>
              <a:ext uri="{FF2B5EF4-FFF2-40B4-BE49-F238E27FC236}">
                <a16:creationId xmlns:a16="http://schemas.microsoft.com/office/drawing/2014/main" id="{E8A39FA8-A879-6648-B972-A7380DC6DE8F}"/>
              </a:ext>
            </a:extLst>
          </p:cNvPr>
          <p:cNvSpPr>
            <a:spLocks noGrp="1"/>
          </p:cNvSpPr>
          <p:nvPr>
            <p:ph type="title"/>
          </p:nvPr>
        </p:nvSpPr>
        <p:spPr/>
        <p:txBody>
          <a:bodyPr/>
          <a:lstStyle/>
          <a:p>
            <a:r>
              <a:rPr lang="en-US" dirty="0"/>
              <a:t>5A</a:t>
            </a:r>
            <a:r>
              <a:rPr lang="en-US" baseline="0" dirty="0"/>
              <a:t> Myth and Reality 5</a:t>
            </a:r>
            <a:endParaRPr lang="en-US" dirty="0"/>
          </a:p>
        </p:txBody>
      </p:sp>
      <p:sp>
        <p:nvSpPr>
          <p:cNvPr id="10" name="TextBox 9">
            <a:extLst>
              <a:ext uri="{FF2B5EF4-FFF2-40B4-BE49-F238E27FC236}">
                <a16:creationId xmlns:a16="http://schemas.microsoft.com/office/drawing/2014/main" id="{66FD556E-168F-1BCC-288F-7C27E68CB36F}"/>
              </a:ext>
              <a:ext uri="{C183D7F6-B498-43B3-948B-1728B52AA6E4}">
                <adec:decorative xmlns:adec="http://schemas.microsoft.com/office/drawing/2017/decorative" val="1"/>
              </a:ext>
            </a:extLst>
          </p:cNvPr>
          <p:cNvSpPr txBox="1"/>
          <p:nvPr/>
        </p:nvSpPr>
        <p:spPr>
          <a:xfrm>
            <a:off x="3768624" y="5166512"/>
            <a:ext cx="1001462"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Courtney</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221F2397-0A40-097E-3D2D-3A95E49A16D5}"/>
              </a:ext>
              <a:ext uri="{C183D7F6-B498-43B3-948B-1728B52AA6E4}">
                <adec:decorative xmlns:adec="http://schemas.microsoft.com/office/drawing/2017/decorative" val="1"/>
              </a:ext>
            </a:extLst>
          </p:cNvPr>
          <p:cNvSpPr txBox="1"/>
          <p:nvPr/>
        </p:nvSpPr>
        <p:spPr>
          <a:xfrm>
            <a:off x="5587901" y="5166512"/>
            <a:ext cx="1001462"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Ashley</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3A43B304-A312-8753-6DFA-7DF3CB4F61E2}"/>
              </a:ext>
              <a:ext uri="{C183D7F6-B498-43B3-948B-1728B52AA6E4}">
                <adec:decorative xmlns:adec="http://schemas.microsoft.com/office/drawing/2017/decorative" val="1"/>
              </a:ext>
            </a:extLst>
          </p:cNvPr>
          <p:cNvSpPr txBox="1"/>
          <p:nvPr/>
        </p:nvSpPr>
        <p:spPr>
          <a:xfrm>
            <a:off x="7405283" y="5176451"/>
            <a:ext cx="1001462"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Michael</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6">
            <a:extLst>
              <a:ext uri="{FF2B5EF4-FFF2-40B4-BE49-F238E27FC236}">
                <a16:creationId xmlns:a16="http://schemas.microsoft.com/office/drawing/2014/main" id="{D4184FCB-6036-694F-FBA2-DCBADB81D37D}"/>
              </a:ext>
            </a:extLst>
          </p:cNvPr>
          <p:cNvSpPr txBox="1">
            <a:spLocks/>
          </p:cNvSpPr>
          <p:nvPr/>
        </p:nvSpPr>
        <p:spPr>
          <a:xfrm>
            <a:off x="1492450" y="1112667"/>
            <a:ext cx="9199178" cy="610205"/>
          </a:xfrm>
          <a:prstGeom prst="rect">
            <a:avLst/>
          </a:prstGeom>
        </p:spPr>
        <p:txBody>
          <a:bodyPr vert="horz" lIns="0" tIns="45720" rIns="0" bIns="45720" rtlCol="0" anchor="t">
            <a:noAutofit/>
          </a:bodyPr>
          <a:lstStyle>
            <a:lvl1pPr algn="ctr" defTabSz="914400" rtl="0" eaLnBrk="1" latinLnBrk="0" hangingPunct="1">
              <a:lnSpc>
                <a:spcPct val="90000"/>
              </a:lnSpc>
              <a:spcBef>
                <a:spcPct val="0"/>
              </a:spcBef>
              <a:buNone/>
              <a:defRPr sz="3200" b="1" i="0" kern="1200">
                <a:solidFill>
                  <a:srgbClr val="0047BB"/>
                </a:solidFill>
                <a:latin typeface="Arial" panose="020B0604020202020204" pitchFamily="34" charset="0"/>
                <a:ea typeface="+mj-ea"/>
                <a:cs typeface="Arial" panose="020B0604020202020204" pitchFamily="34" charset="0"/>
              </a:defRPr>
            </a:lvl1pPr>
          </a:lstStyle>
          <a:p>
            <a:r>
              <a:rPr lang="en-US" sz="6000" dirty="0">
                <a:latin typeface="Georgia" panose="02040502050405020303" pitchFamily="18" charset="0"/>
              </a:rPr>
              <a:t>False</a:t>
            </a:r>
          </a:p>
        </p:txBody>
      </p:sp>
      <p:sp>
        <p:nvSpPr>
          <p:cNvPr id="3" name="Content Placeholder 7">
            <a:extLst>
              <a:ext uri="{FF2B5EF4-FFF2-40B4-BE49-F238E27FC236}">
                <a16:creationId xmlns:a16="http://schemas.microsoft.com/office/drawing/2014/main" id="{DF063124-D598-612D-8279-A0E9211B771C}"/>
              </a:ext>
            </a:extLst>
          </p:cNvPr>
          <p:cNvSpPr txBox="1">
            <a:spLocks/>
          </p:cNvSpPr>
          <p:nvPr/>
        </p:nvSpPr>
        <p:spPr>
          <a:xfrm>
            <a:off x="1430260" y="2308580"/>
            <a:ext cx="9331479" cy="327866"/>
          </a:xfrm>
          <a:prstGeom prst="rect">
            <a:avLst/>
          </a:prstGeom>
        </p:spPr>
        <p:txBody>
          <a:bodyPr vert="horz" lIns="0" tIns="45720" rIns="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t>It’s never too late to start investing. </a:t>
            </a:r>
            <a:endParaRPr lang="en-US" dirty="0"/>
          </a:p>
        </p:txBody>
      </p:sp>
    </p:spTree>
    <p:extLst>
      <p:ext uri="{BB962C8B-B14F-4D97-AF65-F5344CB8AC3E}">
        <p14:creationId xmlns:p14="http://schemas.microsoft.com/office/powerpoint/2010/main" val="31065732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E13275C-C6EA-192E-E3EC-9EE562AD8AE0}"/>
              </a:ext>
            </a:extLst>
          </p:cNvPr>
          <p:cNvPicPr>
            <a:picLocks noChangeAspect="1"/>
          </p:cNvPicPr>
          <p:nvPr/>
        </p:nvPicPr>
        <p:blipFill rotWithShape="1">
          <a:blip r:embed="rId3">
            <a:extLst>
              <a:ext uri="{28A0092B-C50C-407E-A947-70E740481C1C}">
                <a14:useLocalDpi xmlns:a14="http://schemas.microsoft.com/office/drawing/2010/main" val="0"/>
              </a:ext>
            </a:extLst>
          </a:blip>
          <a:srcRect l="14862" t="50" r="30357" b="-50"/>
          <a:stretch/>
        </p:blipFill>
        <p:spPr>
          <a:xfrm>
            <a:off x="6538883" y="-20531"/>
            <a:ext cx="5653118" cy="6879727"/>
          </a:xfrm>
          <a:prstGeom prst="rect">
            <a:avLst/>
          </a:prstGeom>
        </p:spPr>
      </p:pic>
      <p:sp>
        <p:nvSpPr>
          <p:cNvPr id="10" name="Title 3">
            <a:extLst>
              <a:ext uri="{FF2B5EF4-FFF2-40B4-BE49-F238E27FC236}">
                <a16:creationId xmlns:a16="http://schemas.microsoft.com/office/drawing/2014/main" id="{C339B5FC-B98B-ECAE-5857-E63F258FBC54}"/>
              </a:ext>
            </a:extLst>
          </p:cNvPr>
          <p:cNvSpPr>
            <a:spLocks noGrp="1"/>
          </p:cNvSpPr>
          <p:nvPr>
            <p:ph type="ctrTitle"/>
          </p:nvPr>
        </p:nvSpPr>
        <p:spPr/>
        <p:txBody>
          <a:bodyPr anchor="b">
            <a:noAutofit/>
          </a:bodyPr>
          <a:lstStyle/>
          <a:p>
            <a:r>
              <a:rPr lang="en-US" sz="6000" dirty="0">
                <a:latin typeface="Georgia" panose="02040502050405020303" pitchFamily="18" charset="0"/>
              </a:rPr>
              <a:t>Retirement Myths </a:t>
            </a:r>
            <a:br>
              <a:rPr lang="en-US" sz="6000" dirty="0">
                <a:latin typeface="Georgia" panose="02040502050405020303" pitchFamily="18" charset="0"/>
              </a:rPr>
            </a:br>
            <a:r>
              <a:rPr lang="en-US" sz="6000">
                <a:latin typeface="Georgia" panose="02040502050405020303" pitchFamily="18" charset="0"/>
              </a:rPr>
              <a:t>and Realities</a:t>
            </a:r>
            <a:endParaRPr lang="en-US" sz="6000" spc="100" dirty="0">
              <a:latin typeface="Georgia" panose="02040502050405020303" pitchFamily="18" charset="0"/>
            </a:endParaRPr>
          </a:p>
        </p:txBody>
      </p:sp>
      <p:sp>
        <p:nvSpPr>
          <p:cNvPr id="15" name="Text Placeholder 14">
            <a:extLst>
              <a:ext uri="{FF2B5EF4-FFF2-40B4-BE49-F238E27FC236}">
                <a16:creationId xmlns:a16="http://schemas.microsoft.com/office/drawing/2014/main" id="{BDABF044-3EB2-4AB9-8FA4-C64275B0666A}"/>
              </a:ext>
            </a:extLst>
          </p:cNvPr>
          <p:cNvSpPr>
            <a:spLocks noGrp="1"/>
          </p:cNvSpPr>
          <p:nvPr>
            <p:ph type="body" sz="quarter" idx="10"/>
          </p:nvPr>
        </p:nvSpPr>
        <p:spPr/>
        <p:txBody>
          <a:bodyPr/>
          <a:lstStyle/>
          <a:p>
            <a:r>
              <a:rPr lang="en-US" dirty="0"/>
              <a:t>Separating fact from fiction </a:t>
            </a:r>
            <a:br>
              <a:rPr lang="en-US" dirty="0"/>
            </a:br>
            <a:r>
              <a:rPr lang="en-US" dirty="0"/>
              <a:t>to help you plan for retirement</a:t>
            </a:r>
          </a:p>
        </p:txBody>
      </p:sp>
    </p:spTree>
    <p:extLst>
      <p:ext uri="{BB962C8B-B14F-4D97-AF65-F5344CB8AC3E}">
        <p14:creationId xmlns:p14="http://schemas.microsoft.com/office/powerpoint/2010/main" val="2603760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1F81C7-4822-7158-5C0B-EDE24E21743E}"/>
              </a:ext>
            </a:extLst>
          </p:cNvPr>
          <p:cNvPicPr>
            <a:picLocks noChangeAspect="1"/>
          </p:cNvPicPr>
          <p:nvPr/>
        </p:nvPicPr>
        <p:blipFill rotWithShape="1">
          <a:blip r:embed="rId3">
            <a:extLst>
              <a:ext uri="{28A0092B-C50C-407E-A947-70E740481C1C}">
                <a14:useLocalDpi xmlns:a14="http://schemas.microsoft.com/office/drawing/2010/main" val="0"/>
              </a:ext>
            </a:extLst>
          </a:blip>
          <a:srcRect l="10121" t="22555" r="69426" b="34628"/>
          <a:stretch/>
        </p:blipFill>
        <p:spPr>
          <a:xfrm>
            <a:off x="2224082" y="1236312"/>
            <a:ext cx="2247329" cy="3528567"/>
          </a:xfrm>
          <a:prstGeom prst="rect">
            <a:avLst/>
          </a:prstGeom>
        </p:spPr>
      </p:pic>
      <p:sp>
        <p:nvSpPr>
          <p:cNvPr id="9" name="Reality">
            <a:extLst>
              <a:ext uri="{FF2B5EF4-FFF2-40B4-BE49-F238E27FC236}">
                <a16:creationId xmlns:a16="http://schemas.microsoft.com/office/drawing/2014/main" id="{59FA875C-D08A-E84D-98C2-386DA277620A}"/>
              </a:ext>
            </a:extLst>
          </p:cNvPr>
          <p:cNvSpPr txBox="1">
            <a:spLocks/>
          </p:cNvSpPr>
          <p:nvPr/>
        </p:nvSpPr>
        <p:spPr>
          <a:xfrm>
            <a:off x="2224087" y="1785136"/>
            <a:ext cx="7743825" cy="5556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rgbClr val="0047B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srgbClr val="0047BB"/>
              </a:solidFill>
              <a:effectLst/>
              <a:uLnTx/>
              <a:uFillTx/>
              <a:latin typeface="Arial" panose="020B0604020202020204" pitchFamily="34" charset="0"/>
              <a:ea typeface="+mn-ea"/>
              <a:cs typeface="Arial" panose="020B0604020202020204" pitchFamily="34" charset="0"/>
            </a:endParaRPr>
          </a:p>
        </p:txBody>
      </p:sp>
      <p:sp>
        <p:nvSpPr>
          <p:cNvPr id="4" name="Title " hidden="1">
            <a:extLst>
              <a:ext uri="{FF2B5EF4-FFF2-40B4-BE49-F238E27FC236}">
                <a16:creationId xmlns:a16="http://schemas.microsoft.com/office/drawing/2014/main" id="{E8A39FA8-A879-6648-B972-A7380DC6DE8F}"/>
              </a:ext>
            </a:extLst>
          </p:cNvPr>
          <p:cNvSpPr>
            <a:spLocks noGrp="1"/>
          </p:cNvSpPr>
          <p:nvPr>
            <p:ph type="title"/>
          </p:nvPr>
        </p:nvSpPr>
        <p:spPr/>
        <p:txBody>
          <a:bodyPr/>
          <a:lstStyle/>
          <a:p>
            <a:r>
              <a:rPr lang="en-US" dirty="0"/>
              <a:t>5C Myth and</a:t>
            </a:r>
            <a:r>
              <a:rPr lang="en-US" baseline="0" dirty="0"/>
              <a:t> Reality</a:t>
            </a:r>
            <a:endParaRPr lang="en-US" dirty="0"/>
          </a:p>
        </p:txBody>
      </p:sp>
      <p:sp>
        <p:nvSpPr>
          <p:cNvPr id="11" name="Footer">
            <a:extLst>
              <a:ext uri="{FF2B5EF4-FFF2-40B4-BE49-F238E27FC236}">
                <a16:creationId xmlns:a16="http://schemas.microsoft.com/office/drawing/2014/main" id="{8C77147C-2005-275C-12F4-D871C1825D02}"/>
              </a:ext>
            </a:extLst>
          </p:cNvPr>
          <p:cNvSpPr txBox="1"/>
          <p:nvPr/>
        </p:nvSpPr>
        <p:spPr>
          <a:xfrm>
            <a:off x="2081371" y="5558612"/>
            <a:ext cx="8677897" cy="1046440"/>
          </a:xfrm>
          <a:prstGeom prst="rect">
            <a:avLst/>
          </a:prstGeom>
          <a:noFill/>
        </p:spPr>
        <p:txBody>
          <a:bodyPr wrap="square" rtlCol="0">
            <a:spAutoFit/>
          </a:bodyPr>
          <a:lstStyle/>
          <a:p>
            <a:pPr defTabSz="457200">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illustration is a hypothetical compounding calculation assuming a rate of return of 7% on a $40,000 annual salary. It is not intended to serve as a projection or prediction of the investment results of any specific investments. Investments are not guaranteed. Depending on the underlying investments, returns may be higher or lower. If costs and expenses had been considered in this illustration, the return would have been less. The interest compounded annually is based on weekly contributions.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Body copy">
            <a:extLst>
              <a:ext uri="{FF2B5EF4-FFF2-40B4-BE49-F238E27FC236}">
                <a16:creationId xmlns:a16="http://schemas.microsoft.com/office/drawing/2014/main" id="{9B4F67B2-6F28-2C69-52FA-EBC1BEFDF376}"/>
              </a:ext>
            </a:extLst>
          </p:cNvPr>
          <p:cNvSpPr txBox="1"/>
          <p:nvPr/>
        </p:nvSpPr>
        <p:spPr>
          <a:xfrm>
            <a:off x="5188225" y="1227296"/>
            <a:ext cx="6110395" cy="29546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Courtney invests starting at 21 until age </a:t>
            </a:r>
            <a:r>
              <a:rPr lang="en-US" sz="2400" dirty="0">
                <a:solidFill>
                  <a:prstClr val="black"/>
                </a:solidFill>
                <a:latin typeface="Arial" panose="020B0604020202020204" pitchFamily="34" charset="0"/>
                <a:cs typeface="Arial" panose="020B0604020202020204" pitchFamily="34" charset="0"/>
              </a:rPr>
              <a:t>67</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defTabSz="457200">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Contributes $184,000 over 46 years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Investment outcome at age 67:</a:t>
            </a:r>
            <a:endParaRPr kumimoji="0" lang="en-US"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47BB"/>
                </a:solidFill>
                <a:effectLst/>
                <a:uLnTx/>
                <a:uFillTx/>
                <a:latin typeface="Arial" panose="020B0604020202020204" pitchFamily="34" charset="0"/>
                <a:cs typeface="Arial" panose="020B0604020202020204" pitchFamily="34" charset="0"/>
              </a:rPr>
              <a:t>$1,271,121</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Reality">
            <a:extLst>
              <a:ext uri="{FF2B5EF4-FFF2-40B4-BE49-F238E27FC236}">
                <a16:creationId xmlns:a16="http://schemas.microsoft.com/office/drawing/2014/main" id="{81203081-BAFF-C570-F0AB-F2CF9DBD7E81}"/>
              </a:ext>
            </a:extLst>
          </p:cNvPr>
          <p:cNvSpPr txBox="1">
            <a:spLocks/>
          </p:cNvSpPr>
          <p:nvPr/>
        </p:nvSpPr>
        <p:spPr>
          <a:xfrm>
            <a:off x="2224087" y="1785136"/>
            <a:ext cx="7743825" cy="5556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rgbClr val="0047B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srgbClr val="0047BB"/>
              </a:solidFill>
              <a:effectLst/>
              <a:uLnTx/>
              <a:uFillTx/>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C4C34927-BF07-CE33-1DA1-7B7E53C5B59B}"/>
              </a:ext>
              <a:ext uri="{C183D7F6-B498-43B3-948B-1728B52AA6E4}">
                <adec:decorative xmlns:adec="http://schemas.microsoft.com/office/drawing/2017/decorative" val="1"/>
              </a:ext>
            </a:extLst>
          </p:cNvPr>
          <p:cNvSpPr txBox="1"/>
          <p:nvPr/>
        </p:nvSpPr>
        <p:spPr>
          <a:xfrm>
            <a:off x="2224088" y="4760615"/>
            <a:ext cx="2229676"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Courtney</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81703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874103-F126-A313-DF43-718A09B7C315}"/>
              </a:ext>
            </a:extLst>
          </p:cNvPr>
          <p:cNvPicPr>
            <a:picLocks noChangeAspect="1"/>
          </p:cNvPicPr>
          <p:nvPr/>
        </p:nvPicPr>
        <p:blipFill rotWithShape="1">
          <a:blip r:embed="rId3">
            <a:extLst>
              <a:ext uri="{28A0092B-C50C-407E-A947-70E740481C1C}">
                <a14:useLocalDpi xmlns:a14="http://schemas.microsoft.com/office/drawing/2010/main" val="0"/>
              </a:ext>
            </a:extLst>
          </a:blip>
          <a:srcRect l="40305" t="8243" r="40155" b="45735"/>
          <a:stretch/>
        </p:blipFill>
        <p:spPr>
          <a:xfrm>
            <a:off x="2224087" y="1227295"/>
            <a:ext cx="2240112" cy="3517235"/>
          </a:xfrm>
          <a:prstGeom prst="rect">
            <a:avLst/>
          </a:prstGeom>
        </p:spPr>
      </p:pic>
      <p:sp>
        <p:nvSpPr>
          <p:cNvPr id="4" name="Title " hidden="1">
            <a:extLst>
              <a:ext uri="{FF2B5EF4-FFF2-40B4-BE49-F238E27FC236}">
                <a16:creationId xmlns:a16="http://schemas.microsoft.com/office/drawing/2014/main" id="{E8A39FA8-A879-6648-B972-A7380DC6DE8F}"/>
              </a:ext>
            </a:extLst>
          </p:cNvPr>
          <p:cNvSpPr>
            <a:spLocks noGrp="1"/>
          </p:cNvSpPr>
          <p:nvPr>
            <p:ph type="title"/>
          </p:nvPr>
        </p:nvSpPr>
        <p:spPr/>
        <p:txBody>
          <a:bodyPr/>
          <a:lstStyle/>
          <a:p>
            <a:r>
              <a:rPr lang="en-US" dirty="0"/>
              <a:t>5B Myth</a:t>
            </a:r>
            <a:r>
              <a:rPr lang="en-US" baseline="0" dirty="0"/>
              <a:t> and Reality</a:t>
            </a:r>
            <a:endParaRPr lang="en-US" dirty="0"/>
          </a:p>
        </p:txBody>
      </p:sp>
      <p:sp>
        <p:nvSpPr>
          <p:cNvPr id="2" name="Footer">
            <a:extLst>
              <a:ext uri="{FF2B5EF4-FFF2-40B4-BE49-F238E27FC236}">
                <a16:creationId xmlns:a16="http://schemas.microsoft.com/office/drawing/2014/main" id="{E7A6E1C5-A8A0-4746-B74C-CEEA6D993420}"/>
              </a:ext>
            </a:extLst>
          </p:cNvPr>
          <p:cNvSpPr txBox="1"/>
          <p:nvPr/>
        </p:nvSpPr>
        <p:spPr>
          <a:xfrm>
            <a:off x="2081371" y="5558612"/>
            <a:ext cx="8677897" cy="1046440"/>
          </a:xfrm>
          <a:prstGeom prst="rect">
            <a:avLst/>
          </a:prstGeom>
          <a:noFill/>
        </p:spPr>
        <p:txBody>
          <a:bodyPr wrap="square" rtlCol="0">
            <a:spAutoFit/>
          </a:bodyPr>
          <a:lstStyle/>
          <a:p>
            <a:pPr defTabSz="457200">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illustration is a hypothetical compounding calculation assuming a rate of return of 7% on a $40,000 annual salary. It is not intended to serve as a projection or prediction of the investment results of any specific investments. Investments are not guaranteed. Depending on the underlying investments, returns may be higher or lower. If costs and expenses had been considered in this illustration, the return would have been less. The interest compounded annually is based on weekly contributions.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Body copy">
            <a:extLst>
              <a:ext uri="{FF2B5EF4-FFF2-40B4-BE49-F238E27FC236}">
                <a16:creationId xmlns:a16="http://schemas.microsoft.com/office/drawing/2014/main" id="{6F86ABE9-1AC4-0046-BF75-1B724DA1B7ED}"/>
              </a:ext>
            </a:extLst>
          </p:cNvPr>
          <p:cNvSpPr txBox="1"/>
          <p:nvPr/>
        </p:nvSpPr>
        <p:spPr>
          <a:xfrm>
            <a:off x="5188226" y="1227296"/>
            <a:ext cx="5742533" cy="29546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Ashley invests starting at 21 until age 35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defTabSz="457200">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Contributes $56,000 over 14 years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Investment outcome at age 67:</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47BB"/>
                </a:solidFill>
                <a:effectLst/>
                <a:uLnTx/>
                <a:uFillTx/>
                <a:latin typeface="Arial" panose="020B0604020202020204" pitchFamily="34" charset="0"/>
                <a:cs typeface="Arial" panose="020B0604020202020204" pitchFamily="34" charset="0"/>
              </a:rPr>
              <a:t>$814,398</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ality">
            <a:extLst>
              <a:ext uri="{FF2B5EF4-FFF2-40B4-BE49-F238E27FC236}">
                <a16:creationId xmlns:a16="http://schemas.microsoft.com/office/drawing/2014/main" id="{59FA875C-D08A-E84D-98C2-386DA277620A}"/>
              </a:ext>
            </a:extLst>
          </p:cNvPr>
          <p:cNvSpPr txBox="1">
            <a:spLocks/>
          </p:cNvSpPr>
          <p:nvPr/>
        </p:nvSpPr>
        <p:spPr>
          <a:xfrm>
            <a:off x="2224087" y="1785136"/>
            <a:ext cx="7743825" cy="5556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rgbClr val="0047B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srgbClr val="0047BB"/>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18D79CCF-8950-994B-6164-466886CECDFE}"/>
              </a:ext>
              <a:ext uri="{C183D7F6-B498-43B3-948B-1728B52AA6E4}">
                <adec:decorative xmlns:adec="http://schemas.microsoft.com/office/drawing/2017/decorative" val="1"/>
              </a:ext>
            </a:extLst>
          </p:cNvPr>
          <p:cNvSpPr txBox="1"/>
          <p:nvPr/>
        </p:nvSpPr>
        <p:spPr>
          <a:xfrm>
            <a:off x="2224088" y="4760615"/>
            <a:ext cx="2229676"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Ashley</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61206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1349F5-A291-2B03-6784-7A474797EABE}"/>
              </a:ext>
            </a:extLst>
          </p:cNvPr>
          <p:cNvPicPr>
            <a:picLocks noChangeAspect="1"/>
          </p:cNvPicPr>
          <p:nvPr/>
        </p:nvPicPr>
        <p:blipFill rotWithShape="1">
          <a:blip r:embed="rId3">
            <a:extLst>
              <a:ext uri="{28A0092B-C50C-407E-A947-70E740481C1C}">
                <a14:useLocalDpi xmlns:a14="http://schemas.microsoft.com/office/drawing/2010/main" val="0"/>
              </a:ext>
            </a:extLst>
          </a:blip>
          <a:srcRect l="38802" t="15717" r="38237" b="31809"/>
          <a:stretch/>
        </p:blipFill>
        <p:spPr>
          <a:xfrm>
            <a:off x="2224083" y="1222542"/>
            <a:ext cx="2247329" cy="3528567"/>
          </a:xfrm>
          <a:prstGeom prst="rect">
            <a:avLst/>
          </a:prstGeom>
        </p:spPr>
      </p:pic>
      <p:sp>
        <p:nvSpPr>
          <p:cNvPr id="9" name="Reality">
            <a:extLst>
              <a:ext uri="{FF2B5EF4-FFF2-40B4-BE49-F238E27FC236}">
                <a16:creationId xmlns:a16="http://schemas.microsoft.com/office/drawing/2014/main" id="{59FA875C-D08A-E84D-98C2-386DA277620A}"/>
              </a:ext>
            </a:extLst>
          </p:cNvPr>
          <p:cNvSpPr txBox="1">
            <a:spLocks/>
          </p:cNvSpPr>
          <p:nvPr/>
        </p:nvSpPr>
        <p:spPr>
          <a:xfrm>
            <a:off x="2224087" y="1785136"/>
            <a:ext cx="7743825" cy="5556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rgbClr val="0047B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srgbClr val="0047BB"/>
              </a:solidFill>
              <a:effectLst/>
              <a:uLnTx/>
              <a:uFillTx/>
              <a:latin typeface="Arial" panose="020B0604020202020204" pitchFamily="34" charset="0"/>
              <a:ea typeface="+mn-ea"/>
              <a:cs typeface="Arial" panose="020B0604020202020204" pitchFamily="34" charset="0"/>
            </a:endParaRPr>
          </a:p>
        </p:txBody>
      </p:sp>
      <p:sp>
        <p:nvSpPr>
          <p:cNvPr id="4" name="Title " hidden="1">
            <a:extLst>
              <a:ext uri="{FF2B5EF4-FFF2-40B4-BE49-F238E27FC236}">
                <a16:creationId xmlns:a16="http://schemas.microsoft.com/office/drawing/2014/main" id="{E8A39FA8-A879-6648-B972-A7380DC6DE8F}"/>
              </a:ext>
            </a:extLst>
          </p:cNvPr>
          <p:cNvSpPr>
            <a:spLocks noGrp="1"/>
          </p:cNvSpPr>
          <p:nvPr>
            <p:ph type="title"/>
          </p:nvPr>
        </p:nvSpPr>
        <p:spPr/>
        <p:txBody>
          <a:bodyPr/>
          <a:lstStyle/>
          <a:p>
            <a:r>
              <a:rPr lang="en-US" dirty="0"/>
              <a:t>5D Myth and Reality</a:t>
            </a:r>
          </a:p>
        </p:txBody>
      </p:sp>
      <p:sp>
        <p:nvSpPr>
          <p:cNvPr id="12" name="Footer">
            <a:extLst>
              <a:ext uri="{FF2B5EF4-FFF2-40B4-BE49-F238E27FC236}">
                <a16:creationId xmlns:a16="http://schemas.microsoft.com/office/drawing/2014/main" id="{72707FBE-030A-38E6-1F77-6A5232AF7D2B}"/>
              </a:ext>
            </a:extLst>
          </p:cNvPr>
          <p:cNvSpPr txBox="1"/>
          <p:nvPr/>
        </p:nvSpPr>
        <p:spPr>
          <a:xfrm>
            <a:off x="2081371" y="5558612"/>
            <a:ext cx="8677897" cy="1046440"/>
          </a:xfrm>
          <a:prstGeom prst="rect">
            <a:avLst/>
          </a:prstGeom>
          <a:noFill/>
        </p:spPr>
        <p:txBody>
          <a:bodyPr wrap="square" rtlCol="0">
            <a:spAutoFit/>
          </a:bodyPr>
          <a:lstStyle/>
          <a:p>
            <a:pPr defTabSz="457200">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illustration is a hypothetical compounding calculation assuming a rate of return of 7% on a $40,000 annual salary. It is not intended to serve as a projection or prediction of the investment results of any specific investments. Investments are not guaranteed. Depending on the underlying investments, returns may be higher or lower. If costs and expenses had been considered in this illustration, the return would have been less. The interest compounded annually is based on weekly contributions.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Body copy">
            <a:extLst>
              <a:ext uri="{FF2B5EF4-FFF2-40B4-BE49-F238E27FC236}">
                <a16:creationId xmlns:a16="http://schemas.microsoft.com/office/drawing/2014/main" id="{F5301708-089F-E6E9-ECA3-95F2332445E4}"/>
              </a:ext>
            </a:extLst>
          </p:cNvPr>
          <p:cNvSpPr txBox="1"/>
          <p:nvPr/>
        </p:nvSpPr>
        <p:spPr>
          <a:xfrm>
            <a:off x="5188226" y="1227296"/>
            <a:ext cx="5994781" cy="29546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Michael invests starting at </a:t>
            </a:r>
            <a:r>
              <a:rPr lang="en-US" sz="2400" dirty="0">
                <a:solidFill>
                  <a:prstClr val="black"/>
                </a:solidFill>
                <a:latin typeface="Arial" panose="020B0604020202020204" pitchFamily="34" charset="0"/>
                <a:cs typeface="Arial" panose="020B0604020202020204" pitchFamily="34" charset="0"/>
              </a:rPr>
              <a:t>35</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until age 67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defTabSz="457200">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Contributes </a:t>
            </a:r>
            <a:r>
              <a:rPr lang="en-US" sz="2400" dirty="0">
                <a:solidFill>
                  <a:srgbClr val="3F3F3F"/>
                </a:solidFill>
                <a:effectLst/>
                <a:latin typeface="Helvetica" pitchFamily="2" charset="0"/>
              </a:rPr>
              <a:t>$128,000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over </a:t>
            </a:r>
            <a:r>
              <a:rPr lang="en-US" sz="2400" dirty="0">
                <a:solidFill>
                  <a:prstClr val="black"/>
                </a:solidFill>
                <a:latin typeface="Arial" panose="020B0604020202020204" pitchFamily="34" charset="0"/>
                <a:cs typeface="Arial" panose="020B0604020202020204" pitchFamily="34" charset="0"/>
              </a:rPr>
              <a:t>32</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years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Investment outcome at age 67:</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47BB"/>
                </a:solidFill>
                <a:effectLst/>
                <a:uLnTx/>
                <a:uFillTx/>
                <a:latin typeface="Arial" panose="020B0604020202020204" pitchFamily="34" charset="0"/>
                <a:cs typeface="Arial" panose="020B0604020202020204" pitchFamily="34" charset="0"/>
              </a:rPr>
              <a:t>$456,723</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Reality">
            <a:extLst>
              <a:ext uri="{FF2B5EF4-FFF2-40B4-BE49-F238E27FC236}">
                <a16:creationId xmlns:a16="http://schemas.microsoft.com/office/drawing/2014/main" id="{97E30EC6-5A18-3C20-D12F-9FCC39EB5274}"/>
              </a:ext>
            </a:extLst>
          </p:cNvPr>
          <p:cNvSpPr txBox="1">
            <a:spLocks/>
          </p:cNvSpPr>
          <p:nvPr/>
        </p:nvSpPr>
        <p:spPr>
          <a:xfrm>
            <a:off x="2224087" y="1785136"/>
            <a:ext cx="7743825" cy="5556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rgbClr val="0047B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srgbClr val="0047BB"/>
              </a:solidFill>
              <a:effectLst/>
              <a:uLnTx/>
              <a:uFillTx/>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F28F608A-C824-5683-660F-A647972E16ED}"/>
              </a:ext>
              <a:ext uri="{C183D7F6-B498-43B3-948B-1728B52AA6E4}">
                <adec:decorative xmlns:adec="http://schemas.microsoft.com/office/drawing/2017/decorative" val="1"/>
              </a:ext>
            </a:extLst>
          </p:cNvPr>
          <p:cNvSpPr txBox="1"/>
          <p:nvPr/>
        </p:nvSpPr>
        <p:spPr>
          <a:xfrm>
            <a:off x="2224088" y="4760615"/>
            <a:ext cx="2229676"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Michael</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94804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F1C0AE0C-3D3C-9772-0E06-BB65127CDB9F}"/>
              </a:ext>
            </a:extLst>
          </p:cNvPr>
          <p:cNvSpPr>
            <a:spLocks noGrp="1"/>
          </p:cNvSpPr>
          <p:nvPr>
            <p:ph type="title"/>
          </p:nvPr>
        </p:nvSpPr>
        <p:spPr>
          <a:xfrm>
            <a:off x="1492450" y="1757560"/>
            <a:ext cx="9199178" cy="595493"/>
          </a:xfrm>
        </p:spPr>
        <p:txBody>
          <a:bodyPr>
            <a:noAutofit/>
          </a:bodyPr>
          <a:lstStyle/>
          <a:p>
            <a:pPr>
              <a:spcBef>
                <a:spcPts val="1000"/>
              </a:spcBef>
              <a:defRPr/>
            </a:pPr>
            <a:r>
              <a:rPr lang="en-US" sz="3600" dirty="0">
                <a:solidFill>
                  <a:srgbClr val="6ECFB2"/>
                </a:solidFill>
                <a:latin typeface="+mj-lt"/>
              </a:rPr>
              <a:t>TRUE OR FALSE?</a:t>
            </a:r>
          </a:p>
        </p:txBody>
      </p:sp>
      <p:sp>
        <p:nvSpPr>
          <p:cNvPr id="8" name="Content Placeholder 14">
            <a:extLst>
              <a:ext uri="{FF2B5EF4-FFF2-40B4-BE49-F238E27FC236}">
                <a16:creationId xmlns:a16="http://schemas.microsoft.com/office/drawing/2014/main" id="{8141EBEE-5B5F-D24E-D138-3BB7C7AF8170}"/>
              </a:ext>
            </a:extLst>
          </p:cNvPr>
          <p:cNvSpPr txBox="1">
            <a:spLocks/>
          </p:cNvSpPr>
          <p:nvPr/>
        </p:nvSpPr>
        <p:spPr>
          <a:xfrm>
            <a:off x="1492450" y="2554356"/>
            <a:ext cx="9199178" cy="2964020"/>
          </a:xfrm>
          <a:prstGeom prst="rect">
            <a:avLst/>
          </a:prstGeom>
        </p:spPr>
        <p:txBody>
          <a:bodyPr vert="horz" lIns="0" tIns="45720" rIns="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latin typeface="Georgia" panose="02040502050405020303" pitchFamily="18" charset="0"/>
              </a:rPr>
              <a:t>Investing is too confusing</a:t>
            </a:r>
            <a:br>
              <a:rPr lang="en-US" sz="4400" b="1" dirty="0">
                <a:latin typeface="Georgia" panose="02040502050405020303" pitchFamily="18" charset="0"/>
              </a:rPr>
            </a:br>
            <a:r>
              <a:rPr lang="en-US" sz="4400" b="1" dirty="0">
                <a:latin typeface="Georgia" panose="02040502050405020303" pitchFamily="18" charset="0"/>
              </a:rPr>
              <a:t>and risky.</a:t>
            </a:r>
          </a:p>
          <a:p>
            <a:pPr marL="0" indent="0" algn="ctr">
              <a:buNone/>
            </a:pPr>
            <a:endParaRPr lang="en-US" sz="5400" b="1" dirty="0">
              <a:latin typeface="Georgia" panose="02040502050405020303" pitchFamily="18" charset="0"/>
            </a:endParaRPr>
          </a:p>
          <a:p>
            <a:pPr marL="0" indent="0" algn="ctr">
              <a:buNone/>
            </a:pPr>
            <a:endParaRPr lang="en-US" sz="5400" b="1" dirty="0">
              <a:latin typeface="Georgia" panose="02040502050405020303" pitchFamily="18" charset="0"/>
              <a:ea typeface="+mj-ea"/>
              <a:cs typeface="Arial"/>
            </a:endParaRPr>
          </a:p>
        </p:txBody>
      </p:sp>
    </p:spTree>
    <p:extLst>
      <p:ext uri="{BB962C8B-B14F-4D97-AF65-F5344CB8AC3E}">
        <p14:creationId xmlns:p14="http://schemas.microsoft.com/office/powerpoint/2010/main" val="27409090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8C365ED-6346-4EEC-A323-26AC968D90D7}"/>
              </a:ext>
            </a:extLst>
          </p:cNvPr>
          <p:cNvSpPr txBox="1"/>
          <p:nvPr/>
        </p:nvSpPr>
        <p:spPr>
          <a:xfrm>
            <a:off x="1492450" y="5889380"/>
            <a:ext cx="9112488" cy="261610"/>
          </a:xfrm>
          <a:prstGeom prst="rect">
            <a:avLst/>
          </a:prstGeom>
          <a:noFill/>
        </p:spPr>
        <p:txBody>
          <a:bodyPr wrap="square" rtlCol="0">
            <a:spAutoFit/>
          </a:bodyPr>
          <a:lstStyle/>
          <a:p>
            <a:r>
              <a:rPr lang="en-US" sz="1100" dirty="0">
                <a:latin typeface="Arial" panose="020B0604020202020204" pitchFamily="34" charset="0"/>
                <a:cs typeface="Arial" panose="020B0604020202020204" pitchFamily="34" charset="0"/>
              </a:rPr>
              <a:t>Investing involves market risk, including possible loss of principal, and there is no guarantee that investment objectives will be achieved.</a:t>
            </a:r>
          </a:p>
        </p:txBody>
      </p:sp>
      <p:sp>
        <p:nvSpPr>
          <p:cNvPr id="5" name="Title 6">
            <a:extLst>
              <a:ext uri="{FF2B5EF4-FFF2-40B4-BE49-F238E27FC236}">
                <a16:creationId xmlns:a16="http://schemas.microsoft.com/office/drawing/2014/main" id="{50D150B4-B5BE-60B7-C290-BB0E0F8EC197}"/>
              </a:ext>
            </a:extLst>
          </p:cNvPr>
          <p:cNvSpPr txBox="1">
            <a:spLocks/>
          </p:cNvSpPr>
          <p:nvPr/>
        </p:nvSpPr>
        <p:spPr>
          <a:xfrm>
            <a:off x="1492450" y="1112667"/>
            <a:ext cx="9199178" cy="610205"/>
          </a:xfrm>
          <a:prstGeom prst="rect">
            <a:avLst/>
          </a:prstGeom>
        </p:spPr>
        <p:txBody>
          <a:bodyPr vert="horz" lIns="0" tIns="45720" rIns="0" bIns="45720" rtlCol="0" anchor="t">
            <a:noAutofit/>
          </a:bodyPr>
          <a:lstStyle>
            <a:lvl1pPr algn="ctr" defTabSz="914400" rtl="0" eaLnBrk="1" latinLnBrk="0" hangingPunct="1">
              <a:lnSpc>
                <a:spcPct val="90000"/>
              </a:lnSpc>
              <a:spcBef>
                <a:spcPct val="0"/>
              </a:spcBef>
              <a:buNone/>
              <a:defRPr sz="3200" b="1" i="0" kern="1200">
                <a:solidFill>
                  <a:srgbClr val="0047BB"/>
                </a:solidFill>
                <a:latin typeface="Arial" panose="020B0604020202020204" pitchFamily="34" charset="0"/>
                <a:ea typeface="+mj-ea"/>
                <a:cs typeface="Arial" panose="020B0604020202020204" pitchFamily="34" charset="0"/>
              </a:defRPr>
            </a:lvl1pPr>
          </a:lstStyle>
          <a:p>
            <a:r>
              <a:rPr lang="en-US" sz="6000" dirty="0">
                <a:latin typeface="Georgia" panose="02040502050405020303" pitchFamily="18" charset="0"/>
              </a:rPr>
              <a:t>False</a:t>
            </a:r>
          </a:p>
        </p:txBody>
      </p:sp>
      <p:sp>
        <p:nvSpPr>
          <p:cNvPr id="9" name="Content Placeholder 7">
            <a:extLst>
              <a:ext uri="{FF2B5EF4-FFF2-40B4-BE49-F238E27FC236}">
                <a16:creationId xmlns:a16="http://schemas.microsoft.com/office/drawing/2014/main" id="{2F28EBF5-8746-6C46-5763-F1327EDE92F4}"/>
              </a:ext>
            </a:extLst>
          </p:cNvPr>
          <p:cNvSpPr txBox="1">
            <a:spLocks/>
          </p:cNvSpPr>
          <p:nvPr/>
        </p:nvSpPr>
        <p:spPr>
          <a:xfrm>
            <a:off x="1430260" y="2308579"/>
            <a:ext cx="9331479" cy="3135779"/>
          </a:xfrm>
          <a:prstGeom prst="rect">
            <a:avLst/>
          </a:prstGeom>
        </p:spPr>
        <p:txBody>
          <a:bodyPr vert="horz" lIns="0" tIns="45720" rIns="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latin typeface="Arial"/>
                <a:cs typeface="Arial"/>
              </a:rPr>
              <a:t>Investing CAN be confusing and risky — but you can simplify it and reduce risk. </a:t>
            </a:r>
            <a:endParaRPr lang="en-US" dirty="0"/>
          </a:p>
          <a:p>
            <a:pPr marL="0" indent="0" algn="ctr">
              <a:buNone/>
            </a:pPr>
            <a:endParaRPr lang="en-US" sz="3200" b="1" dirty="0"/>
          </a:p>
          <a:p>
            <a:pPr marL="0" indent="0" algn="ctr">
              <a:buNone/>
            </a:pPr>
            <a:r>
              <a:rPr lang="en-US" sz="3200" b="1" dirty="0"/>
              <a:t>We are here to help.</a:t>
            </a:r>
          </a:p>
        </p:txBody>
      </p:sp>
    </p:spTree>
    <p:extLst>
      <p:ext uri="{BB962C8B-B14F-4D97-AF65-F5344CB8AC3E}">
        <p14:creationId xmlns:p14="http://schemas.microsoft.com/office/powerpoint/2010/main" val="25163108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27253-1FC8-575B-246B-A5D34C128B35}"/>
              </a:ext>
            </a:extLst>
          </p:cNvPr>
          <p:cNvSpPr>
            <a:spLocks noGrp="1"/>
          </p:cNvSpPr>
          <p:nvPr>
            <p:ph type="title"/>
          </p:nvPr>
        </p:nvSpPr>
        <p:spPr>
          <a:xfrm>
            <a:off x="875768" y="738813"/>
            <a:ext cx="10440463" cy="595493"/>
          </a:xfrm>
        </p:spPr>
        <p:txBody>
          <a:bodyPr>
            <a:noAutofit/>
          </a:bodyPr>
          <a:lstStyle/>
          <a:p>
            <a:r>
              <a:rPr lang="en-US" sz="3400" dirty="0">
                <a:latin typeface="Arial"/>
                <a:cs typeface="Arial"/>
              </a:rPr>
              <a:t>Regular contributions help offset risk</a:t>
            </a:r>
            <a:endParaRPr lang="en-US" sz="3400" b="0" dirty="0">
              <a:solidFill>
                <a:srgbClr val="6ECEB2"/>
              </a:solidFill>
              <a:latin typeface="Arial"/>
              <a:cs typeface="Arial"/>
            </a:endParaRPr>
          </a:p>
        </p:txBody>
      </p:sp>
      <p:grpSp>
        <p:nvGrpSpPr>
          <p:cNvPr id="4" name="Group 3" descr="A graph is provided to compare the average unit costs and return on investments for a lump-sum investment and a monthly investment. The tracking period is January through August. The graph shows that an $8,000 lump-sum investment has an average unit cost of $10 consistently from January through August. This results in an average price of $10 and a return of 0% on the lump-sum investment. &#10;In contrast, the graph shows a monthly investment has a fluctuating unit cost:&#10;• In January, the cost is $10&#10;• In February, the cost is $14&#10;• In March, the cost is $9&#10;• In April, the cost is $13.50&#10;• In May, the cost is $8&#10;• In June, the cost is $8.50&#10;• In July, the cost is $7.50&#10;• In August, the cost is $10&#10;&#10;This results in the monthly investment having an average unit cost of $9.61 and an average price of $10.06. The return on the monthly investment is 4.7%.">
            <a:extLst>
              <a:ext uri="{FF2B5EF4-FFF2-40B4-BE49-F238E27FC236}">
                <a16:creationId xmlns:a16="http://schemas.microsoft.com/office/drawing/2014/main" id="{AD0EFC6F-54B5-A0B3-09DC-1DEDB1701A3A}"/>
              </a:ext>
            </a:extLst>
          </p:cNvPr>
          <p:cNvGrpSpPr/>
          <p:nvPr/>
        </p:nvGrpSpPr>
        <p:grpSpPr>
          <a:xfrm>
            <a:off x="2549731" y="1638843"/>
            <a:ext cx="7527041" cy="4314489"/>
            <a:chOff x="2507691" y="1773000"/>
            <a:chExt cx="7527041" cy="4314489"/>
          </a:xfrm>
        </p:grpSpPr>
        <p:cxnSp>
          <p:nvCxnSpPr>
            <p:cNvPr id="6" name="Straight Connector 5">
              <a:extLst>
                <a:ext uri="{FF2B5EF4-FFF2-40B4-BE49-F238E27FC236}">
                  <a16:creationId xmlns:a16="http://schemas.microsoft.com/office/drawing/2014/main" id="{AC35461A-5682-F28F-0F0D-09AA70804C89}"/>
                </a:ext>
                <a:ext uri="{C183D7F6-B498-43B3-948B-1728B52AA6E4}">
                  <adec:decorative xmlns:adec="http://schemas.microsoft.com/office/drawing/2017/decorative" val="1"/>
                </a:ext>
              </a:extLst>
            </p:cNvPr>
            <p:cNvCxnSpPr>
              <a:cxnSpLocks/>
            </p:cNvCxnSpPr>
            <p:nvPr/>
          </p:nvCxnSpPr>
          <p:spPr>
            <a:xfrm>
              <a:off x="3006155" y="3477304"/>
              <a:ext cx="4846320" cy="0"/>
            </a:xfrm>
            <a:prstGeom prst="line">
              <a:avLst/>
            </a:prstGeom>
            <a:ln w="38100">
              <a:solidFill>
                <a:srgbClr val="6ECEB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ED84169-9B40-02FD-1B25-9CC4691830F4}"/>
                </a:ext>
                <a:ext uri="{C183D7F6-B498-43B3-948B-1728B52AA6E4}">
                  <adec:decorative xmlns:adec="http://schemas.microsoft.com/office/drawing/2017/decorative" val="1"/>
                </a:ext>
              </a:extLst>
            </p:cNvPr>
            <p:cNvCxnSpPr>
              <a:cxnSpLocks/>
            </p:cNvCxnSpPr>
            <p:nvPr/>
          </p:nvCxnSpPr>
          <p:spPr>
            <a:xfrm flipV="1">
              <a:off x="3006154" y="2852885"/>
              <a:ext cx="855892" cy="624419"/>
            </a:xfrm>
            <a:prstGeom prst="line">
              <a:avLst/>
            </a:prstGeom>
            <a:ln w="38100" cap="rnd">
              <a:solidFill>
                <a:srgbClr val="8CC8E9"/>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CA91251-3AB5-FE1C-8353-A86E13578E9C}"/>
                </a:ext>
                <a:ext uri="{C183D7F6-B498-43B3-948B-1728B52AA6E4}">
                  <adec:decorative xmlns:adec="http://schemas.microsoft.com/office/drawing/2017/decorative" val="1"/>
                </a:ext>
              </a:extLst>
            </p:cNvPr>
            <p:cNvCxnSpPr>
              <a:cxnSpLocks/>
            </p:cNvCxnSpPr>
            <p:nvPr/>
          </p:nvCxnSpPr>
          <p:spPr>
            <a:xfrm>
              <a:off x="3864077" y="2851355"/>
              <a:ext cx="723798" cy="920545"/>
            </a:xfrm>
            <a:prstGeom prst="line">
              <a:avLst/>
            </a:prstGeom>
            <a:ln w="38100" cap="rnd">
              <a:solidFill>
                <a:srgbClr val="8CC8E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A396FDB-55F0-D885-7474-219A994612D6}"/>
                </a:ext>
                <a:ext uri="{C183D7F6-B498-43B3-948B-1728B52AA6E4}">
                  <adec:decorative xmlns:adec="http://schemas.microsoft.com/office/drawing/2017/decorative" val="1"/>
                </a:ext>
              </a:extLst>
            </p:cNvPr>
            <p:cNvCxnSpPr>
              <a:cxnSpLocks/>
            </p:cNvCxnSpPr>
            <p:nvPr/>
          </p:nvCxnSpPr>
          <p:spPr>
            <a:xfrm flipV="1">
              <a:off x="4587875" y="3149600"/>
              <a:ext cx="610330" cy="622300"/>
            </a:xfrm>
            <a:prstGeom prst="line">
              <a:avLst/>
            </a:prstGeom>
            <a:ln w="38100" cap="rnd">
              <a:solidFill>
                <a:srgbClr val="8CC8E9"/>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3837204-184B-5BFE-3C99-0D981516C79D}"/>
                </a:ext>
                <a:ext uri="{C183D7F6-B498-43B3-948B-1728B52AA6E4}">
                  <adec:decorative xmlns:adec="http://schemas.microsoft.com/office/drawing/2017/decorative" val="1"/>
                </a:ext>
              </a:extLst>
            </p:cNvPr>
            <p:cNvCxnSpPr>
              <a:cxnSpLocks/>
            </p:cNvCxnSpPr>
            <p:nvPr/>
          </p:nvCxnSpPr>
          <p:spPr>
            <a:xfrm>
              <a:off x="5198205" y="3149600"/>
              <a:ext cx="678189" cy="845987"/>
            </a:xfrm>
            <a:prstGeom prst="line">
              <a:avLst/>
            </a:prstGeom>
            <a:ln w="38100" cap="rnd">
              <a:solidFill>
                <a:srgbClr val="8CC8E9"/>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FE67751-8CEC-31B8-1F1D-22835ADD547D}"/>
                </a:ext>
                <a:ext uri="{C183D7F6-B498-43B3-948B-1728B52AA6E4}">
                  <adec:decorative xmlns:adec="http://schemas.microsoft.com/office/drawing/2017/decorative" val="1"/>
                </a:ext>
              </a:extLst>
            </p:cNvPr>
            <p:cNvCxnSpPr>
              <a:cxnSpLocks/>
            </p:cNvCxnSpPr>
            <p:nvPr/>
          </p:nvCxnSpPr>
          <p:spPr>
            <a:xfrm flipV="1">
              <a:off x="5876394" y="3810000"/>
              <a:ext cx="701387" cy="185587"/>
            </a:xfrm>
            <a:prstGeom prst="line">
              <a:avLst/>
            </a:prstGeom>
            <a:ln w="38100" cap="rnd">
              <a:solidFill>
                <a:srgbClr val="8CC8E9"/>
              </a:solidFill>
              <a:roun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2068AF-C51B-ADD1-9C74-D2F33BACAD01}"/>
                </a:ext>
                <a:ext uri="{C183D7F6-B498-43B3-948B-1728B52AA6E4}">
                  <adec:decorative xmlns:adec="http://schemas.microsoft.com/office/drawing/2017/decorative" val="1"/>
                </a:ext>
              </a:extLst>
            </p:cNvPr>
            <p:cNvCxnSpPr>
              <a:cxnSpLocks/>
            </p:cNvCxnSpPr>
            <p:nvPr/>
          </p:nvCxnSpPr>
          <p:spPr>
            <a:xfrm>
              <a:off x="6577781" y="3810000"/>
              <a:ext cx="677824" cy="425518"/>
            </a:xfrm>
            <a:prstGeom prst="line">
              <a:avLst/>
            </a:prstGeom>
            <a:ln w="38100" cap="rnd">
              <a:solidFill>
                <a:srgbClr val="8CC8E9"/>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937569F-1AFA-C044-D8A4-F6546A794006}"/>
                </a:ext>
                <a:ext uri="{C183D7F6-B498-43B3-948B-1728B52AA6E4}">
                  <adec:decorative xmlns:adec="http://schemas.microsoft.com/office/drawing/2017/decorative" val="1"/>
                </a:ext>
              </a:extLst>
            </p:cNvPr>
            <p:cNvCxnSpPr>
              <a:cxnSpLocks/>
            </p:cNvCxnSpPr>
            <p:nvPr/>
          </p:nvCxnSpPr>
          <p:spPr>
            <a:xfrm flipV="1">
              <a:off x="7255605" y="3581400"/>
              <a:ext cx="804388" cy="654118"/>
            </a:xfrm>
            <a:prstGeom prst="line">
              <a:avLst/>
            </a:prstGeom>
            <a:ln w="38100" cap="rnd">
              <a:solidFill>
                <a:srgbClr val="8CC8E9"/>
              </a:solidFill>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DE8EC102-11A9-0C25-31D6-D59FA15971D7}"/>
                </a:ext>
                <a:ext uri="{C183D7F6-B498-43B3-948B-1728B52AA6E4}">
                  <adec:decorative xmlns:adec="http://schemas.microsoft.com/office/drawing/2017/decorative" val="1"/>
                </a:ext>
              </a:extLst>
            </p:cNvPr>
            <p:cNvCxnSpPr/>
            <p:nvPr/>
          </p:nvCxnSpPr>
          <p:spPr>
            <a:xfrm flipV="1">
              <a:off x="3860471" y="3795251"/>
              <a:ext cx="0" cy="548640"/>
            </a:xfrm>
            <a:prstGeom prst="straightConnector1">
              <a:avLst/>
            </a:prstGeom>
            <a:ln w="38100">
              <a:solidFill>
                <a:srgbClr val="8CC8E9"/>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4D9BD82D-3C52-46E5-5DEE-B2EEA113741F}"/>
                </a:ext>
                <a:ext uri="{C183D7F6-B498-43B3-948B-1728B52AA6E4}">
                  <adec:decorative xmlns:adec="http://schemas.microsoft.com/office/drawing/2017/decorative" val="1"/>
                </a:ext>
              </a:extLst>
            </p:cNvPr>
            <p:cNvCxnSpPr/>
            <p:nvPr/>
          </p:nvCxnSpPr>
          <p:spPr>
            <a:xfrm flipV="1">
              <a:off x="3123871" y="3922251"/>
              <a:ext cx="0" cy="548640"/>
            </a:xfrm>
            <a:prstGeom prst="straightConnector1">
              <a:avLst/>
            </a:prstGeom>
            <a:ln w="38100">
              <a:solidFill>
                <a:srgbClr val="8CC8E9"/>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9A6356B3-8C88-00FE-A66F-32D2CC9551C8}"/>
                </a:ext>
                <a:ext uri="{C183D7F6-B498-43B3-948B-1728B52AA6E4}">
                  <adec:decorative xmlns:adec="http://schemas.microsoft.com/office/drawing/2017/decorative" val="1"/>
                </a:ext>
              </a:extLst>
            </p:cNvPr>
            <p:cNvCxnSpPr/>
            <p:nvPr/>
          </p:nvCxnSpPr>
          <p:spPr>
            <a:xfrm flipV="1">
              <a:off x="4563205" y="4218585"/>
              <a:ext cx="0" cy="548640"/>
            </a:xfrm>
            <a:prstGeom prst="straightConnector1">
              <a:avLst/>
            </a:prstGeom>
            <a:ln w="38100">
              <a:solidFill>
                <a:srgbClr val="8CC8E9"/>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510FD697-1041-9620-244B-2B73F292CB24}"/>
                </a:ext>
                <a:ext uri="{C183D7F6-B498-43B3-948B-1728B52AA6E4}">
                  <adec:decorative xmlns:adec="http://schemas.microsoft.com/office/drawing/2017/decorative" val="1"/>
                </a:ext>
              </a:extLst>
            </p:cNvPr>
            <p:cNvCxnSpPr/>
            <p:nvPr/>
          </p:nvCxnSpPr>
          <p:spPr>
            <a:xfrm>
              <a:off x="3106937" y="2692400"/>
              <a:ext cx="0" cy="548640"/>
            </a:xfrm>
            <a:prstGeom prst="straightConnector1">
              <a:avLst/>
            </a:prstGeom>
            <a:ln w="38100">
              <a:solidFill>
                <a:srgbClr val="6ECEB2"/>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F3730ADB-880C-2A11-3E90-5FA631BB2FBF}"/>
                </a:ext>
                <a:ext uri="{C183D7F6-B498-43B3-948B-1728B52AA6E4}">
                  <adec:decorative xmlns:adec="http://schemas.microsoft.com/office/drawing/2017/decorative" val="1"/>
                </a:ext>
              </a:extLst>
            </p:cNvPr>
            <p:cNvCxnSpPr/>
            <p:nvPr/>
          </p:nvCxnSpPr>
          <p:spPr>
            <a:xfrm flipV="1">
              <a:off x="5198205" y="3956118"/>
              <a:ext cx="0" cy="548640"/>
            </a:xfrm>
            <a:prstGeom prst="straightConnector1">
              <a:avLst/>
            </a:prstGeom>
            <a:ln w="38100">
              <a:solidFill>
                <a:srgbClr val="8CC8E9"/>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EBE5420C-6BDE-5E75-834E-DC3E036CDAD7}"/>
                </a:ext>
                <a:ext uri="{C183D7F6-B498-43B3-948B-1728B52AA6E4}">
                  <adec:decorative xmlns:adec="http://schemas.microsoft.com/office/drawing/2017/decorative" val="1"/>
                </a:ext>
              </a:extLst>
            </p:cNvPr>
            <p:cNvCxnSpPr/>
            <p:nvPr/>
          </p:nvCxnSpPr>
          <p:spPr>
            <a:xfrm flipV="1">
              <a:off x="5900938" y="4438718"/>
              <a:ext cx="0" cy="548640"/>
            </a:xfrm>
            <a:prstGeom prst="straightConnector1">
              <a:avLst/>
            </a:prstGeom>
            <a:ln w="38100">
              <a:solidFill>
                <a:srgbClr val="8CC8E9"/>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D78A6E07-8C93-59E0-A6C9-E1A575338193}"/>
                </a:ext>
                <a:ext uri="{C183D7F6-B498-43B3-948B-1728B52AA6E4}">
                  <adec:decorative xmlns:adec="http://schemas.microsoft.com/office/drawing/2017/decorative" val="1"/>
                </a:ext>
              </a:extLst>
            </p:cNvPr>
            <p:cNvCxnSpPr/>
            <p:nvPr/>
          </p:nvCxnSpPr>
          <p:spPr>
            <a:xfrm flipV="1">
              <a:off x="6544405" y="4235518"/>
              <a:ext cx="0" cy="548640"/>
            </a:xfrm>
            <a:prstGeom prst="straightConnector1">
              <a:avLst/>
            </a:prstGeom>
            <a:ln w="38100">
              <a:solidFill>
                <a:srgbClr val="8CC8E9"/>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9D60D6DE-75BE-5B68-2FAA-6A4E282CDA4F}"/>
                </a:ext>
                <a:ext uri="{C183D7F6-B498-43B3-948B-1728B52AA6E4}">
                  <adec:decorative xmlns:adec="http://schemas.microsoft.com/office/drawing/2017/decorative" val="1"/>
                </a:ext>
              </a:extLst>
            </p:cNvPr>
            <p:cNvCxnSpPr/>
            <p:nvPr/>
          </p:nvCxnSpPr>
          <p:spPr>
            <a:xfrm flipV="1">
              <a:off x="7255605" y="4650385"/>
              <a:ext cx="0" cy="548640"/>
            </a:xfrm>
            <a:prstGeom prst="straightConnector1">
              <a:avLst/>
            </a:prstGeom>
            <a:ln w="38100">
              <a:solidFill>
                <a:srgbClr val="8CC8E9"/>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F782A4E9-F66C-CE52-B123-9C2863C442F0}"/>
                </a:ext>
                <a:ext uri="{C183D7F6-B498-43B3-948B-1728B52AA6E4}">
                  <adec:decorative xmlns:adec="http://schemas.microsoft.com/office/drawing/2017/decorative" val="1"/>
                </a:ext>
              </a:extLst>
            </p:cNvPr>
            <p:cNvCxnSpPr/>
            <p:nvPr/>
          </p:nvCxnSpPr>
          <p:spPr>
            <a:xfrm flipV="1">
              <a:off x="7966805" y="3998452"/>
              <a:ext cx="0" cy="548640"/>
            </a:xfrm>
            <a:prstGeom prst="straightConnector1">
              <a:avLst/>
            </a:prstGeom>
            <a:ln w="38100">
              <a:solidFill>
                <a:srgbClr val="8CC8E9"/>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BFDBE183-5AEB-377F-3C63-120A81C2CA2D}"/>
                </a:ext>
              </a:extLst>
            </p:cNvPr>
            <p:cNvSpPr txBox="1"/>
            <p:nvPr/>
          </p:nvSpPr>
          <p:spPr>
            <a:xfrm>
              <a:off x="3699933" y="5321300"/>
              <a:ext cx="467715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8CC8E9"/>
                  </a:solidFill>
                  <a:effectLst/>
                  <a:uLnTx/>
                  <a:uFillTx/>
                  <a:latin typeface="Arial" panose="020B0604020202020204" pitchFamily="34" charset="0"/>
                  <a:ea typeface="+mn-ea"/>
                  <a:cs typeface="Arial" panose="020B0604020202020204" pitchFamily="34" charset="0"/>
                </a:rPr>
                <a:t>Average unit cost: $9.61 (Average price $10.06)</a:t>
              </a:r>
            </a:p>
          </p:txBody>
        </p:sp>
        <p:sp>
          <p:nvSpPr>
            <p:cNvPr id="43" name="TextBox 42">
              <a:extLst>
                <a:ext uri="{FF2B5EF4-FFF2-40B4-BE49-F238E27FC236}">
                  <a16:creationId xmlns:a16="http://schemas.microsoft.com/office/drawing/2014/main" id="{355DE0D9-1969-A384-24B1-A23EF5E8FBA5}"/>
                </a:ext>
              </a:extLst>
            </p:cNvPr>
            <p:cNvSpPr txBox="1"/>
            <p:nvPr/>
          </p:nvSpPr>
          <p:spPr>
            <a:xfrm>
              <a:off x="2509411" y="1773000"/>
              <a:ext cx="126576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6ECEB2"/>
                  </a:solidFill>
                  <a:effectLst/>
                  <a:uLnTx/>
                  <a:uFillTx/>
                  <a:latin typeface="Arial" panose="020B0604020202020204" pitchFamily="34" charset="0"/>
                  <a:ea typeface="+mn-ea"/>
                  <a:cs typeface="Arial" panose="020B0604020202020204" pitchFamily="34" charset="0"/>
                </a:rPr>
                <a:t>Lump-sum investment </a:t>
              </a:r>
              <a:r>
                <a:rPr kumimoji="0" lang="en-US" sz="2200" b="1" i="0" u="none" strike="noStrike" kern="1200" cap="none" spc="0" normalizeH="0" baseline="0" noProof="0" dirty="0">
                  <a:ln>
                    <a:noFill/>
                  </a:ln>
                  <a:solidFill>
                    <a:srgbClr val="6ECEB2"/>
                  </a:solidFill>
                  <a:effectLst/>
                  <a:uLnTx/>
                  <a:uFillTx/>
                  <a:latin typeface="Arial" panose="020B0604020202020204" pitchFamily="34" charset="0"/>
                  <a:ea typeface="+mn-ea"/>
                  <a:cs typeface="Arial" panose="020B0604020202020204" pitchFamily="34" charset="0"/>
                </a:rPr>
                <a:t>$8,000</a:t>
              </a:r>
            </a:p>
          </p:txBody>
        </p:sp>
        <p:sp>
          <p:nvSpPr>
            <p:cNvPr id="44" name="TextBox 43">
              <a:extLst>
                <a:ext uri="{FF2B5EF4-FFF2-40B4-BE49-F238E27FC236}">
                  <a16:creationId xmlns:a16="http://schemas.microsoft.com/office/drawing/2014/main" id="{2E5B3433-09EC-733E-DFF2-335692DD33B0}"/>
                </a:ext>
              </a:extLst>
            </p:cNvPr>
            <p:cNvSpPr txBox="1"/>
            <p:nvPr/>
          </p:nvSpPr>
          <p:spPr>
            <a:xfrm>
              <a:off x="2509411" y="4605100"/>
              <a:ext cx="126576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8CC8E9"/>
                  </a:solidFill>
                  <a:effectLst/>
                  <a:uLnTx/>
                  <a:uFillTx/>
                  <a:latin typeface="Arial" panose="020B0604020202020204" pitchFamily="34" charset="0"/>
                  <a:ea typeface="+mn-ea"/>
                  <a:cs typeface="Arial" panose="020B0604020202020204" pitchFamily="34" charset="0"/>
                </a:rPr>
                <a:t>Monthly investment </a:t>
              </a:r>
              <a:r>
                <a:rPr kumimoji="0" lang="en-US" sz="2200" b="1" i="0" u="none" strike="noStrike" kern="1200" cap="none" spc="0" normalizeH="0" baseline="0" noProof="0" dirty="0">
                  <a:ln>
                    <a:noFill/>
                  </a:ln>
                  <a:solidFill>
                    <a:srgbClr val="8CC8E9"/>
                  </a:solidFill>
                  <a:effectLst/>
                  <a:uLnTx/>
                  <a:uFillTx/>
                  <a:latin typeface="Arial" panose="020B0604020202020204" pitchFamily="34" charset="0"/>
                  <a:ea typeface="+mn-ea"/>
                  <a:cs typeface="Arial" panose="020B0604020202020204" pitchFamily="34" charset="0"/>
                </a:rPr>
                <a:t>$1,000</a:t>
              </a:r>
            </a:p>
          </p:txBody>
        </p:sp>
        <p:sp>
          <p:nvSpPr>
            <p:cNvPr id="45" name="TextBox 44">
              <a:extLst>
                <a:ext uri="{FF2B5EF4-FFF2-40B4-BE49-F238E27FC236}">
                  <a16:creationId xmlns:a16="http://schemas.microsoft.com/office/drawing/2014/main" id="{B1F35D16-1037-EE71-28C4-DE86CE3026CB}"/>
                </a:ext>
              </a:extLst>
            </p:cNvPr>
            <p:cNvSpPr txBox="1"/>
            <p:nvPr/>
          </p:nvSpPr>
          <p:spPr>
            <a:xfrm>
              <a:off x="2790495" y="5748935"/>
              <a:ext cx="63288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Jan</a:t>
              </a:r>
            </a:p>
          </p:txBody>
        </p:sp>
        <p:sp>
          <p:nvSpPr>
            <p:cNvPr id="46" name="TextBox 45">
              <a:extLst>
                <a:ext uri="{FF2B5EF4-FFF2-40B4-BE49-F238E27FC236}">
                  <a16:creationId xmlns:a16="http://schemas.microsoft.com/office/drawing/2014/main" id="{614E50ED-8828-2F3F-FE93-2E59C4E29D04}"/>
                </a:ext>
              </a:extLst>
            </p:cNvPr>
            <p:cNvSpPr txBox="1"/>
            <p:nvPr/>
          </p:nvSpPr>
          <p:spPr>
            <a:xfrm>
              <a:off x="3501695" y="5748935"/>
              <a:ext cx="63288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Feb</a:t>
              </a:r>
            </a:p>
          </p:txBody>
        </p:sp>
        <p:sp>
          <p:nvSpPr>
            <p:cNvPr id="47" name="TextBox 46">
              <a:extLst>
                <a:ext uri="{FF2B5EF4-FFF2-40B4-BE49-F238E27FC236}">
                  <a16:creationId xmlns:a16="http://schemas.microsoft.com/office/drawing/2014/main" id="{439887FC-504E-8308-9CDF-A2761ACEFF9B}"/>
                </a:ext>
              </a:extLst>
            </p:cNvPr>
            <p:cNvSpPr txBox="1"/>
            <p:nvPr/>
          </p:nvSpPr>
          <p:spPr>
            <a:xfrm>
              <a:off x="4187495" y="5748935"/>
              <a:ext cx="63288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Mar</a:t>
              </a:r>
            </a:p>
          </p:txBody>
        </p:sp>
        <p:sp>
          <p:nvSpPr>
            <p:cNvPr id="48" name="TextBox 47">
              <a:extLst>
                <a:ext uri="{FF2B5EF4-FFF2-40B4-BE49-F238E27FC236}">
                  <a16:creationId xmlns:a16="http://schemas.microsoft.com/office/drawing/2014/main" id="{63F48601-1DC9-A410-CEDA-DBF7018A5DD1}"/>
                </a:ext>
              </a:extLst>
            </p:cNvPr>
            <p:cNvSpPr txBox="1"/>
            <p:nvPr/>
          </p:nvSpPr>
          <p:spPr>
            <a:xfrm>
              <a:off x="4797095" y="5748935"/>
              <a:ext cx="63288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Apr</a:t>
              </a:r>
            </a:p>
          </p:txBody>
        </p:sp>
        <p:sp>
          <p:nvSpPr>
            <p:cNvPr id="49" name="TextBox 48">
              <a:extLst>
                <a:ext uri="{FF2B5EF4-FFF2-40B4-BE49-F238E27FC236}">
                  <a16:creationId xmlns:a16="http://schemas.microsoft.com/office/drawing/2014/main" id="{F455AA62-3709-DE18-C97C-6645C2F97865}"/>
                </a:ext>
              </a:extLst>
            </p:cNvPr>
            <p:cNvSpPr txBox="1"/>
            <p:nvPr/>
          </p:nvSpPr>
          <p:spPr>
            <a:xfrm>
              <a:off x="5533695" y="5748935"/>
              <a:ext cx="63288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May</a:t>
              </a:r>
            </a:p>
          </p:txBody>
        </p:sp>
        <p:sp>
          <p:nvSpPr>
            <p:cNvPr id="50" name="TextBox 49">
              <a:extLst>
                <a:ext uri="{FF2B5EF4-FFF2-40B4-BE49-F238E27FC236}">
                  <a16:creationId xmlns:a16="http://schemas.microsoft.com/office/drawing/2014/main" id="{27BBBBDB-E503-83F3-2633-CBFFFD33E006}"/>
                </a:ext>
              </a:extLst>
            </p:cNvPr>
            <p:cNvSpPr txBox="1"/>
            <p:nvPr/>
          </p:nvSpPr>
          <p:spPr>
            <a:xfrm>
              <a:off x="6257595" y="5748935"/>
              <a:ext cx="63288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June</a:t>
              </a:r>
            </a:p>
          </p:txBody>
        </p:sp>
        <p:sp>
          <p:nvSpPr>
            <p:cNvPr id="51" name="TextBox 50">
              <a:extLst>
                <a:ext uri="{FF2B5EF4-FFF2-40B4-BE49-F238E27FC236}">
                  <a16:creationId xmlns:a16="http://schemas.microsoft.com/office/drawing/2014/main" id="{A6125E6F-92F5-A3DD-86C9-19EAB50A5FC5}"/>
                </a:ext>
              </a:extLst>
            </p:cNvPr>
            <p:cNvSpPr txBox="1"/>
            <p:nvPr/>
          </p:nvSpPr>
          <p:spPr>
            <a:xfrm>
              <a:off x="6930695" y="5748935"/>
              <a:ext cx="63288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July</a:t>
              </a:r>
            </a:p>
          </p:txBody>
        </p:sp>
        <p:sp>
          <p:nvSpPr>
            <p:cNvPr id="52" name="TextBox 51">
              <a:extLst>
                <a:ext uri="{FF2B5EF4-FFF2-40B4-BE49-F238E27FC236}">
                  <a16:creationId xmlns:a16="http://schemas.microsoft.com/office/drawing/2014/main" id="{BA346AFF-8C70-F17F-E3EF-2323B4C6893F}"/>
                </a:ext>
              </a:extLst>
            </p:cNvPr>
            <p:cNvSpPr txBox="1"/>
            <p:nvPr/>
          </p:nvSpPr>
          <p:spPr>
            <a:xfrm>
              <a:off x="7616495" y="5748935"/>
              <a:ext cx="63288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Aug</a:t>
              </a:r>
            </a:p>
          </p:txBody>
        </p:sp>
        <p:sp>
          <p:nvSpPr>
            <p:cNvPr id="53" name="TextBox 52">
              <a:extLst>
                <a:ext uri="{FF2B5EF4-FFF2-40B4-BE49-F238E27FC236}">
                  <a16:creationId xmlns:a16="http://schemas.microsoft.com/office/drawing/2014/main" id="{89AB132A-7877-5A06-E322-88E3D246E1F3}"/>
                </a:ext>
              </a:extLst>
            </p:cNvPr>
            <p:cNvSpPr txBox="1"/>
            <p:nvPr/>
          </p:nvSpPr>
          <p:spPr>
            <a:xfrm>
              <a:off x="8456423" y="2261167"/>
              <a:ext cx="1570567"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6ECEB2"/>
                  </a:solidFill>
                  <a:effectLst/>
                  <a:uLnTx/>
                  <a:uFillTx/>
                  <a:latin typeface="Arial" panose="020B0604020202020204" pitchFamily="34" charset="0"/>
                  <a:ea typeface="+mn-ea"/>
                  <a:cs typeface="Arial" panose="020B0604020202020204" pitchFamily="34" charset="0"/>
                </a:rPr>
                <a:t>Return on lump-sum investment: </a:t>
              </a:r>
              <a:r>
                <a:rPr kumimoji="0" lang="en-US" sz="2200" b="1" i="0" u="none" strike="noStrike" kern="1200" cap="none" spc="0" normalizeH="0" baseline="0" noProof="0" dirty="0">
                  <a:ln>
                    <a:noFill/>
                  </a:ln>
                  <a:solidFill>
                    <a:srgbClr val="6ECEB2"/>
                  </a:solidFill>
                  <a:effectLst/>
                  <a:uLnTx/>
                  <a:uFillTx/>
                  <a:latin typeface="Arial" panose="020B0604020202020204" pitchFamily="34" charset="0"/>
                  <a:ea typeface="+mn-ea"/>
                  <a:cs typeface="Arial" panose="020B0604020202020204" pitchFamily="34" charset="0"/>
                </a:rPr>
                <a:t>0%</a:t>
              </a:r>
            </a:p>
          </p:txBody>
        </p:sp>
        <p:sp>
          <p:nvSpPr>
            <p:cNvPr id="54" name="TextBox 53">
              <a:extLst>
                <a:ext uri="{FF2B5EF4-FFF2-40B4-BE49-F238E27FC236}">
                  <a16:creationId xmlns:a16="http://schemas.microsoft.com/office/drawing/2014/main" id="{3AA19AA8-864B-8ED5-C30A-A01F039E3195}"/>
                </a:ext>
              </a:extLst>
            </p:cNvPr>
            <p:cNvSpPr txBox="1"/>
            <p:nvPr/>
          </p:nvSpPr>
          <p:spPr>
            <a:xfrm>
              <a:off x="8464165" y="4075142"/>
              <a:ext cx="1570567"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8CC8E9"/>
                  </a:solidFill>
                  <a:effectLst/>
                  <a:uLnTx/>
                  <a:uFillTx/>
                  <a:latin typeface="Arial" panose="020B0604020202020204" pitchFamily="34" charset="0"/>
                  <a:ea typeface="+mn-ea"/>
                  <a:cs typeface="Arial" panose="020B0604020202020204" pitchFamily="34" charset="0"/>
                </a:rPr>
                <a:t>Return on monthly investment: </a:t>
              </a:r>
              <a:r>
                <a:rPr kumimoji="0" lang="en-US" sz="2200" b="1" i="0" u="none" strike="noStrike" kern="1200" cap="none" spc="0" normalizeH="0" baseline="0" noProof="0" dirty="0">
                  <a:ln>
                    <a:noFill/>
                  </a:ln>
                  <a:solidFill>
                    <a:srgbClr val="8CC8E9"/>
                  </a:solidFill>
                  <a:effectLst/>
                  <a:uLnTx/>
                  <a:uFillTx/>
                  <a:latin typeface="Arial" panose="020B0604020202020204" pitchFamily="34" charset="0"/>
                  <a:ea typeface="+mn-ea"/>
                  <a:cs typeface="Arial" panose="020B0604020202020204" pitchFamily="34" charset="0"/>
                </a:rPr>
                <a:t>4.07%</a:t>
              </a:r>
            </a:p>
          </p:txBody>
        </p:sp>
        <p:sp>
          <p:nvSpPr>
            <p:cNvPr id="55" name="TextBox 54">
              <a:extLst>
                <a:ext uri="{FF2B5EF4-FFF2-40B4-BE49-F238E27FC236}">
                  <a16:creationId xmlns:a16="http://schemas.microsoft.com/office/drawing/2014/main" id="{EC21C112-8AB5-5108-251D-E77D0ED27DE4}"/>
                </a:ext>
              </a:extLst>
            </p:cNvPr>
            <p:cNvSpPr txBox="1"/>
            <p:nvPr/>
          </p:nvSpPr>
          <p:spPr>
            <a:xfrm>
              <a:off x="2507691" y="3288048"/>
              <a:ext cx="733186" cy="3396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$10</a:t>
              </a:r>
            </a:p>
          </p:txBody>
        </p:sp>
        <p:sp>
          <p:nvSpPr>
            <p:cNvPr id="56" name="TextBox 55">
              <a:extLst>
                <a:ext uri="{FF2B5EF4-FFF2-40B4-BE49-F238E27FC236}">
                  <a16:creationId xmlns:a16="http://schemas.microsoft.com/office/drawing/2014/main" id="{0513A501-814A-CD43-F7FE-74297C80030C}"/>
                </a:ext>
              </a:extLst>
            </p:cNvPr>
            <p:cNvSpPr txBox="1"/>
            <p:nvPr/>
          </p:nvSpPr>
          <p:spPr>
            <a:xfrm>
              <a:off x="3650691" y="2487948"/>
              <a:ext cx="733186" cy="3396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$14</a:t>
              </a:r>
            </a:p>
          </p:txBody>
        </p:sp>
        <p:sp>
          <p:nvSpPr>
            <p:cNvPr id="57" name="TextBox 56">
              <a:extLst>
                <a:ext uri="{FF2B5EF4-FFF2-40B4-BE49-F238E27FC236}">
                  <a16:creationId xmlns:a16="http://schemas.microsoft.com/office/drawing/2014/main" id="{FF175CD3-FF68-028E-4C0E-406013365789}"/>
                </a:ext>
              </a:extLst>
            </p:cNvPr>
            <p:cNvSpPr txBox="1"/>
            <p:nvPr/>
          </p:nvSpPr>
          <p:spPr>
            <a:xfrm>
              <a:off x="4329863" y="3821448"/>
              <a:ext cx="733186" cy="3396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$9</a:t>
              </a:r>
            </a:p>
          </p:txBody>
        </p:sp>
        <p:sp>
          <p:nvSpPr>
            <p:cNvPr id="58" name="TextBox 57">
              <a:extLst>
                <a:ext uri="{FF2B5EF4-FFF2-40B4-BE49-F238E27FC236}">
                  <a16:creationId xmlns:a16="http://schemas.microsoft.com/office/drawing/2014/main" id="{F10EEF4D-C043-FB75-ED37-80AE1B5ABD64}"/>
                </a:ext>
              </a:extLst>
            </p:cNvPr>
            <p:cNvSpPr txBox="1"/>
            <p:nvPr/>
          </p:nvSpPr>
          <p:spPr>
            <a:xfrm>
              <a:off x="4844491" y="2729248"/>
              <a:ext cx="733186" cy="3396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$13.5</a:t>
              </a:r>
            </a:p>
          </p:txBody>
        </p:sp>
        <p:sp>
          <p:nvSpPr>
            <p:cNvPr id="59" name="TextBox 58">
              <a:extLst>
                <a:ext uri="{FF2B5EF4-FFF2-40B4-BE49-F238E27FC236}">
                  <a16:creationId xmlns:a16="http://schemas.microsoft.com/office/drawing/2014/main" id="{9ADF0E44-2D8A-EC09-7635-2CAD46FBF7E0}"/>
                </a:ext>
              </a:extLst>
            </p:cNvPr>
            <p:cNvSpPr txBox="1"/>
            <p:nvPr/>
          </p:nvSpPr>
          <p:spPr>
            <a:xfrm>
              <a:off x="5659968" y="4048804"/>
              <a:ext cx="733186" cy="3396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$8</a:t>
              </a:r>
            </a:p>
          </p:txBody>
        </p:sp>
        <p:sp>
          <p:nvSpPr>
            <p:cNvPr id="60" name="TextBox 59">
              <a:extLst>
                <a:ext uri="{FF2B5EF4-FFF2-40B4-BE49-F238E27FC236}">
                  <a16:creationId xmlns:a16="http://schemas.microsoft.com/office/drawing/2014/main" id="{92652681-EBA0-0615-1657-20AA317F55BE}"/>
                </a:ext>
              </a:extLst>
            </p:cNvPr>
            <p:cNvSpPr txBox="1"/>
            <p:nvPr/>
          </p:nvSpPr>
          <p:spPr>
            <a:xfrm>
              <a:off x="6315607" y="3477304"/>
              <a:ext cx="733186" cy="3396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$8.5</a:t>
              </a:r>
            </a:p>
          </p:txBody>
        </p:sp>
        <p:sp>
          <p:nvSpPr>
            <p:cNvPr id="61" name="TextBox 60">
              <a:extLst>
                <a:ext uri="{FF2B5EF4-FFF2-40B4-BE49-F238E27FC236}">
                  <a16:creationId xmlns:a16="http://schemas.microsoft.com/office/drawing/2014/main" id="{4424ECCA-4600-05F6-F5D5-BD0DC79BF56A}"/>
                </a:ext>
              </a:extLst>
            </p:cNvPr>
            <p:cNvSpPr txBox="1"/>
            <p:nvPr/>
          </p:nvSpPr>
          <p:spPr>
            <a:xfrm>
              <a:off x="6963307" y="4277404"/>
              <a:ext cx="733186" cy="3396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$7.5</a:t>
              </a:r>
            </a:p>
          </p:txBody>
        </p:sp>
        <p:sp>
          <p:nvSpPr>
            <p:cNvPr id="62" name="TextBox 61">
              <a:extLst>
                <a:ext uri="{FF2B5EF4-FFF2-40B4-BE49-F238E27FC236}">
                  <a16:creationId xmlns:a16="http://schemas.microsoft.com/office/drawing/2014/main" id="{E3FD2EC7-D78E-4323-4A5C-2E623A2C3C2E}"/>
                </a:ext>
              </a:extLst>
            </p:cNvPr>
            <p:cNvSpPr txBox="1"/>
            <p:nvPr/>
          </p:nvSpPr>
          <p:spPr>
            <a:xfrm>
              <a:off x="7852307" y="3299504"/>
              <a:ext cx="733186" cy="3396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$10</a:t>
              </a:r>
            </a:p>
          </p:txBody>
        </p:sp>
        <p:sp>
          <p:nvSpPr>
            <p:cNvPr id="3" name="Title 1">
              <a:extLst>
                <a:ext uri="{FF2B5EF4-FFF2-40B4-BE49-F238E27FC236}">
                  <a16:creationId xmlns:a16="http://schemas.microsoft.com/office/drawing/2014/main" id="{7ABB15F5-C675-5AED-13AC-19E9934AEE43}"/>
                </a:ext>
              </a:extLst>
            </p:cNvPr>
            <p:cNvSpPr txBox="1">
              <a:spLocks/>
            </p:cNvSpPr>
            <p:nvPr/>
          </p:nvSpPr>
          <p:spPr>
            <a:xfrm>
              <a:off x="3650690" y="2069382"/>
              <a:ext cx="4598679" cy="310021"/>
            </a:xfrm>
            <a:prstGeom prst="rect">
              <a:avLst/>
            </a:prstGeom>
          </p:spPr>
          <p:txBody>
            <a:bodyPr vert="horz" lIns="0" tIns="45720" rIns="0" bIns="45720" rtlCol="0" anchor="t">
              <a:noAutofit/>
            </a:bodyPr>
            <a:lstStyle>
              <a:lvl1pPr algn="ctr" defTabSz="914400" rtl="0" eaLnBrk="1" latinLnBrk="0" hangingPunct="1">
                <a:lnSpc>
                  <a:spcPct val="90000"/>
                </a:lnSpc>
                <a:spcBef>
                  <a:spcPct val="0"/>
                </a:spcBef>
                <a:buNone/>
                <a:defRPr sz="3200" b="1" i="0" kern="1200">
                  <a:solidFill>
                    <a:schemeClr val="bg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6ECEB2"/>
                  </a:solidFill>
                  <a:effectLst/>
                  <a:uLnTx/>
                  <a:uFillTx/>
                  <a:latin typeface="Arial" panose="020B0604020202020204" pitchFamily="34" charset="0"/>
                  <a:ea typeface="+mj-ea"/>
                  <a:cs typeface="Arial" panose="020B0604020202020204" pitchFamily="34" charset="0"/>
                </a:rPr>
                <a:t>Average unit cost: $10 (Average price $10)</a:t>
              </a:r>
            </a:p>
          </p:txBody>
        </p:sp>
      </p:grpSp>
      <p:sp>
        <p:nvSpPr>
          <p:cNvPr id="5" name="Rectangle 4">
            <a:extLst>
              <a:ext uri="{FF2B5EF4-FFF2-40B4-BE49-F238E27FC236}">
                <a16:creationId xmlns:a16="http://schemas.microsoft.com/office/drawing/2014/main" id="{A93A2989-1D0E-8A17-024D-A429DF46C0C4}"/>
              </a:ext>
            </a:extLst>
          </p:cNvPr>
          <p:cNvSpPr/>
          <p:nvPr/>
        </p:nvSpPr>
        <p:spPr>
          <a:xfrm>
            <a:off x="2507691" y="6257870"/>
            <a:ext cx="7153144" cy="2308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Dollar cost averaging does not assure a profit or prevent a loss in a down market. </a:t>
            </a:r>
          </a:p>
        </p:txBody>
      </p:sp>
    </p:spTree>
    <p:extLst>
      <p:ext uri="{BB962C8B-B14F-4D97-AF65-F5344CB8AC3E}">
        <p14:creationId xmlns:p14="http://schemas.microsoft.com/office/powerpoint/2010/main" val="39939901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D3837BEA-53A2-E024-9CBA-7841090AF4DA}"/>
              </a:ext>
            </a:extLst>
          </p:cNvPr>
          <p:cNvSpPr>
            <a:spLocks noGrp="1"/>
          </p:cNvSpPr>
          <p:nvPr>
            <p:ph type="title"/>
          </p:nvPr>
        </p:nvSpPr>
        <p:spPr>
          <a:xfrm>
            <a:off x="1492450" y="1757560"/>
            <a:ext cx="9199178" cy="595493"/>
          </a:xfrm>
        </p:spPr>
        <p:txBody>
          <a:bodyPr>
            <a:noAutofit/>
          </a:bodyPr>
          <a:lstStyle/>
          <a:p>
            <a:pPr>
              <a:spcBef>
                <a:spcPts val="1000"/>
              </a:spcBef>
              <a:defRPr/>
            </a:pPr>
            <a:r>
              <a:rPr lang="en-US" sz="3600" dirty="0">
                <a:solidFill>
                  <a:srgbClr val="6ECFB2"/>
                </a:solidFill>
                <a:latin typeface="+mj-lt"/>
              </a:rPr>
              <a:t>TRUE OR FALSE?</a:t>
            </a:r>
          </a:p>
        </p:txBody>
      </p:sp>
      <p:sp>
        <p:nvSpPr>
          <p:cNvPr id="6" name="Content Placeholder 14">
            <a:extLst>
              <a:ext uri="{FF2B5EF4-FFF2-40B4-BE49-F238E27FC236}">
                <a16:creationId xmlns:a16="http://schemas.microsoft.com/office/drawing/2014/main" id="{608B905A-C434-9CD9-407B-FE290322A945}"/>
              </a:ext>
            </a:extLst>
          </p:cNvPr>
          <p:cNvSpPr txBox="1">
            <a:spLocks/>
          </p:cNvSpPr>
          <p:nvPr/>
        </p:nvSpPr>
        <p:spPr>
          <a:xfrm>
            <a:off x="1492450" y="2554356"/>
            <a:ext cx="9199178" cy="2964020"/>
          </a:xfrm>
          <a:prstGeom prst="rect">
            <a:avLst/>
          </a:prstGeom>
        </p:spPr>
        <p:txBody>
          <a:bodyPr vert="horz" lIns="0" tIns="45720" rIns="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latin typeface="Georgia" panose="02040502050405020303" pitchFamily="18" charset="0"/>
              </a:rPr>
              <a:t>When I retire, my money</a:t>
            </a:r>
            <a:br>
              <a:rPr lang="en-US" sz="4400" b="1" dirty="0">
                <a:latin typeface="Georgia" panose="02040502050405020303" pitchFamily="18" charset="0"/>
              </a:rPr>
            </a:br>
            <a:r>
              <a:rPr lang="en-US" sz="4400" b="1" dirty="0">
                <a:latin typeface="Georgia" panose="02040502050405020303" pitchFamily="18" charset="0"/>
              </a:rPr>
              <a:t>will be worth the same </a:t>
            </a:r>
            <a:br>
              <a:rPr lang="en-US" sz="4400" b="1" dirty="0">
                <a:latin typeface="Georgia" panose="02040502050405020303" pitchFamily="18" charset="0"/>
              </a:rPr>
            </a:br>
            <a:r>
              <a:rPr lang="en-US" sz="4400" b="1" dirty="0">
                <a:latin typeface="Georgia" panose="02040502050405020303" pitchFamily="18" charset="0"/>
              </a:rPr>
              <a:t>as it is today.</a:t>
            </a:r>
          </a:p>
          <a:p>
            <a:pPr marL="0" indent="0" algn="ctr">
              <a:buNone/>
            </a:pPr>
            <a:endParaRPr lang="en-US" sz="5400" b="1" dirty="0">
              <a:latin typeface="Georgia" panose="02040502050405020303" pitchFamily="18" charset="0"/>
              <a:ea typeface="+mj-ea"/>
              <a:cs typeface="Arial"/>
            </a:endParaRPr>
          </a:p>
        </p:txBody>
      </p:sp>
    </p:spTree>
    <p:extLst>
      <p:ext uri="{BB962C8B-B14F-4D97-AF65-F5344CB8AC3E}">
        <p14:creationId xmlns:p14="http://schemas.microsoft.com/office/powerpoint/2010/main" val="18516474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 hidden="1">
            <a:extLst>
              <a:ext uri="{FF2B5EF4-FFF2-40B4-BE49-F238E27FC236}">
                <a16:creationId xmlns:a16="http://schemas.microsoft.com/office/drawing/2014/main" id="{E8A39FA8-A879-6648-B972-A7380DC6DE8F}"/>
              </a:ext>
            </a:extLst>
          </p:cNvPr>
          <p:cNvSpPr>
            <a:spLocks noGrp="1"/>
          </p:cNvSpPr>
          <p:nvPr>
            <p:ph type="title"/>
          </p:nvPr>
        </p:nvSpPr>
        <p:spPr/>
        <p:txBody>
          <a:bodyPr/>
          <a:lstStyle/>
          <a:p>
            <a:r>
              <a:rPr lang="en-US" dirty="0"/>
              <a:t>7 Myth and Reality</a:t>
            </a:r>
          </a:p>
        </p:txBody>
      </p:sp>
      <p:graphicFrame>
        <p:nvGraphicFramePr>
          <p:cNvPr id="15" name="Table 13">
            <a:extLst>
              <a:ext uri="{FF2B5EF4-FFF2-40B4-BE49-F238E27FC236}">
                <a16:creationId xmlns:a16="http://schemas.microsoft.com/office/drawing/2014/main" id="{F62C983F-BE6D-1062-97B4-25180B45EEA9}"/>
              </a:ext>
            </a:extLst>
          </p:cNvPr>
          <p:cNvGraphicFramePr>
            <a:graphicFrameLocks noGrp="1"/>
          </p:cNvGraphicFramePr>
          <p:nvPr>
            <p:extLst>
              <p:ext uri="{D42A27DB-BD31-4B8C-83A1-F6EECF244321}">
                <p14:modId xmlns:p14="http://schemas.microsoft.com/office/powerpoint/2010/main" val="1199648026"/>
              </p:ext>
            </p:extLst>
          </p:nvPr>
        </p:nvGraphicFramePr>
        <p:xfrm>
          <a:off x="1108888" y="3638292"/>
          <a:ext cx="9652852" cy="1793233"/>
        </p:xfrm>
        <a:graphic>
          <a:graphicData uri="http://schemas.openxmlformats.org/drawingml/2006/table">
            <a:tbl>
              <a:tblPr firstRow="1" bandRow="1">
                <a:tableStyleId>{5C22544A-7EE6-4342-B048-85BDC9FD1C3A}</a:tableStyleId>
              </a:tblPr>
              <a:tblGrid>
                <a:gridCol w="2424255">
                  <a:extLst>
                    <a:ext uri="{9D8B030D-6E8A-4147-A177-3AD203B41FA5}">
                      <a16:colId xmlns:a16="http://schemas.microsoft.com/office/drawing/2014/main" val="1950153957"/>
                    </a:ext>
                  </a:extLst>
                </a:gridCol>
                <a:gridCol w="1820438">
                  <a:extLst>
                    <a:ext uri="{9D8B030D-6E8A-4147-A177-3AD203B41FA5}">
                      <a16:colId xmlns:a16="http://schemas.microsoft.com/office/drawing/2014/main" val="1368489613"/>
                    </a:ext>
                  </a:extLst>
                </a:gridCol>
                <a:gridCol w="1807149">
                  <a:extLst>
                    <a:ext uri="{9D8B030D-6E8A-4147-A177-3AD203B41FA5}">
                      <a16:colId xmlns:a16="http://schemas.microsoft.com/office/drawing/2014/main" val="885995872"/>
                    </a:ext>
                  </a:extLst>
                </a:gridCol>
                <a:gridCol w="1793861">
                  <a:extLst>
                    <a:ext uri="{9D8B030D-6E8A-4147-A177-3AD203B41FA5}">
                      <a16:colId xmlns:a16="http://schemas.microsoft.com/office/drawing/2014/main" val="3994204773"/>
                    </a:ext>
                  </a:extLst>
                </a:gridCol>
                <a:gridCol w="1807149">
                  <a:extLst>
                    <a:ext uri="{9D8B030D-6E8A-4147-A177-3AD203B41FA5}">
                      <a16:colId xmlns:a16="http://schemas.microsoft.com/office/drawing/2014/main" val="3486843686"/>
                    </a:ext>
                  </a:extLst>
                </a:gridCol>
              </a:tblGrid>
              <a:tr h="443769">
                <a:tc>
                  <a:txBody>
                    <a:bodyPr/>
                    <a:lstStyle/>
                    <a:p>
                      <a:pPr algn="r"/>
                      <a:r>
                        <a:rPr lang="en-US" dirty="0"/>
                        <a:t> </a:t>
                      </a:r>
                    </a:p>
                  </a:txBody>
                  <a:tcPr anchor="ctr">
                    <a:lnL w="12700" cmpd="sng">
                      <a:noFill/>
                    </a:lnL>
                    <a:lnR w="3175"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6ECFB2"/>
                    </a:solidFill>
                  </a:tcPr>
                </a:tc>
                <a:tc>
                  <a:txBody>
                    <a:bodyPr/>
                    <a:lstStyle/>
                    <a:p>
                      <a:pPr algn="ctr"/>
                      <a:r>
                        <a:rPr lang="en-US" b="1" i="0" dirty="0">
                          <a:solidFill>
                            <a:schemeClr val="bg1"/>
                          </a:solidFill>
                          <a:latin typeface="Arial" panose="020B0604020202020204" pitchFamily="34" charset="0"/>
                          <a:cs typeface="Arial" panose="020B0604020202020204" pitchFamily="34" charset="0"/>
                        </a:rPr>
                        <a:t>1985</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6ECFB2"/>
                    </a:solidFill>
                  </a:tcPr>
                </a:tc>
                <a:tc>
                  <a:txBody>
                    <a:bodyPr/>
                    <a:lstStyle/>
                    <a:p>
                      <a:pPr algn="ctr"/>
                      <a:r>
                        <a:rPr lang="en-US" b="1" i="0" dirty="0">
                          <a:solidFill>
                            <a:schemeClr val="bg1"/>
                          </a:solidFill>
                          <a:latin typeface="Arial" panose="020B0604020202020204" pitchFamily="34" charset="0"/>
                          <a:cs typeface="Arial" panose="020B0604020202020204" pitchFamily="34" charset="0"/>
                        </a:rPr>
                        <a:t>2015</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6ECFB2"/>
                    </a:solidFill>
                  </a:tcPr>
                </a:tc>
                <a:tc>
                  <a:txBody>
                    <a:bodyPr/>
                    <a:lstStyle/>
                    <a:p>
                      <a:pPr algn="ctr"/>
                      <a:r>
                        <a:rPr lang="en-US" b="1" i="0" dirty="0">
                          <a:solidFill>
                            <a:schemeClr val="bg1"/>
                          </a:solidFill>
                          <a:latin typeface="Arial" panose="020B0604020202020204" pitchFamily="34" charset="0"/>
                          <a:cs typeface="Arial" panose="020B0604020202020204" pitchFamily="34" charset="0"/>
                        </a:rPr>
                        <a:t>2022</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6ECFB2"/>
                    </a:solidFill>
                  </a:tcPr>
                </a:tc>
                <a:tc>
                  <a:txBody>
                    <a:bodyPr/>
                    <a:lstStyle/>
                    <a:p>
                      <a:pPr algn="ctr"/>
                      <a:r>
                        <a:rPr lang="en-US" b="1" i="0" dirty="0">
                          <a:solidFill>
                            <a:schemeClr val="bg1"/>
                          </a:solidFill>
                          <a:latin typeface="Arial" panose="020B0604020202020204" pitchFamily="34" charset="0"/>
                          <a:cs typeface="Arial" panose="020B0604020202020204" pitchFamily="34" charset="0"/>
                        </a:rPr>
                        <a:t>2025</a:t>
                      </a:r>
                    </a:p>
                  </a:txBody>
                  <a:tcPr anchor="ctr">
                    <a:lnL w="3175" cap="flat" cmpd="sng" algn="ctr">
                      <a:solidFill>
                        <a:schemeClr val="tx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6ECFB2"/>
                    </a:solidFill>
                  </a:tcPr>
                </a:tc>
                <a:extLst>
                  <a:ext uri="{0D108BD9-81ED-4DB2-BD59-A6C34878D82A}">
                    <a16:rowId xmlns:a16="http://schemas.microsoft.com/office/drawing/2014/main" val="525255966"/>
                  </a:ext>
                </a:extLst>
              </a:tr>
              <a:tr h="449598">
                <a:tc>
                  <a:txBody>
                    <a:bodyPr/>
                    <a:lstStyle/>
                    <a:p>
                      <a:pPr lvl="1" algn="l"/>
                      <a:r>
                        <a:rPr lang="en-US" dirty="0">
                          <a:solidFill>
                            <a:schemeClr val="tx1"/>
                          </a:solidFill>
                        </a:rPr>
                        <a:t> </a:t>
                      </a:r>
                      <a:r>
                        <a:rPr lang="en-US" b="1" i="0" dirty="0">
                          <a:solidFill>
                            <a:schemeClr val="tx1"/>
                          </a:solidFill>
                          <a:latin typeface="Arial" panose="020B0604020202020204" pitchFamily="34" charset="0"/>
                          <a:cs typeface="Arial" panose="020B0604020202020204" pitchFamily="34" charset="0"/>
                        </a:rPr>
                        <a:t>Eggs</a:t>
                      </a:r>
                      <a:endParaRPr lang="en-US" b="1" i="0" baseline="30000" dirty="0">
                        <a:solidFill>
                          <a:schemeClr val="tx1"/>
                        </a:solidFill>
                        <a:latin typeface="Arial" panose="020B0604020202020204" pitchFamily="34" charset="0"/>
                        <a:cs typeface="Arial" panose="020B0604020202020204" pitchFamily="34" charset="0"/>
                      </a:endParaRPr>
                    </a:p>
                  </a:txBody>
                  <a:tcPr anchor="ctr">
                    <a:lnL w="12700" cmpd="sng">
                      <a:noFill/>
                    </a:lnL>
                    <a:lnR w="3175" cap="flat" cmpd="sng" algn="ctr">
                      <a:solidFill>
                        <a:schemeClr val="tx1"/>
                      </a:solidFill>
                      <a:prstDash val="solid"/>
                      <a:round/>
                      <a:headEnd type="none" w="med" len="med"/>
                      <a:tailEnd type="none" w="med" len="med"/>
                    </a:lnR>
                    <a:lnT w="38100" cmpd="sng">
                      <a:noFill/>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800" b="0" i="0" kern="1200" dirty="0">
                          <a:solidFill>
                            <a:schemeClr val="dk1"/>
                          </a:solidFill>
                          <a:effectLst/>
                          <a:latin typeface="Arial" panose="020B0604020202020204" pitchFamily="34" charset="0"/>
                          <a:ea typeface="+mn-ea"/>
                          <a:cs typeface="Arial" panose="020B0604020202020204" pitchFamily="34" charset="0"/>
                        </a:rPr>
                        <a:t>80¢/dozen</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8100" cmpd="sng">
                      <a:noFill/>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800" b="0" i="0" kern="1200" dirty="0">
                          <a:solidFill>
                            <a:schemeClr val="dk1"/>
                          </a:solidFill>
                          <a:effectLst/>
                          <a:latin typeface="Arial" panose="020B0604020202020204" pitchFamily="34" charset="0"/>
                          <a:ea typeface="+mn-ea"/>
                          <a:cs typeface="Arial" panose="020B0604020202020204" pitchFamily="34" charset="0"/>
                        </a:rPr>
                        <a:t>$2.47/dozen</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8100" cmpd="sng">
                      <a:noFill/>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800" b="0" i="0" kern="1200" dirty="0">
                          <a:solidFill>
                            <a:schemeClr val="dk1"/>
                          </a:solidFill>
                          <a:effectLst/>
                          <a:latin typeface="Arial" panose="020B0604020202020204" pitchFamily="34" charset="0"/>
                          <a:ea typeface="+mn-ea"/>
                          <a:cs typeface="Arial" panose="020B0604020202020204" pitchFamily="34" charset="0"/>
                        </a:rPr>
                        <a:t>$4.25/dozen</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8100" cmpd="sng">
                      <a:noFill/>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800" b="0" i="0" kern="1200" dirty="0">
                          <a:solidFill>
                            <a:schemeClr val="dk1"/>
                          </a:solidFill>
                          <a:effectLst/>
                          <a:latin typeface="Arial" panose="020B0604020202020204" pitchFamily="34" charset="0"/>
                          <a:ea typeface="+mn-ea"/>
                          <a:cs typeface="Arial" panose="020B0604020202020204" pitchFamily="34" charset="0"/>
                        </a:rPr>
                        <a:t>$4.63/dozen</a:t>
                      </a:r>
                    </a:p>
                  </a:txBody>
                  <a:tcPr anchor="ctr">
                    <a:lnL w="3175" cap="flat" cmpd="sng" algn="ctr">
                      <a:solidFill>
                        <a:schemeClr val="tx1"/>
                      </a:solidFill>
                      <a:prstDash val="solid"/>
                      <a:round/>
                      <a:headEnd type="none" w="med" len="med"/>
                      <a:tailEnd type="none" w="med" len="med"/>
                    </a:lnL>
                    <a:lnR w="12700" cmpd="sng">
                      <a:noFill/>
                    </a:lnR>
                    <a:lnT w="38100" cmpd="sng">
                      <a:noFill/>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23146966"/>
                  </a:ext>
                </a:extLst>
              </a:tr>
              <a:tr h="449933">
                <a:tc>
                  <a:txBody>
                    <a:bodyPr/>
                    <a:lstStyle/>
                    <a:p>
                      <a:pPr lvl="1" algn="l"/>
                      <a:r>
                        <a:rPr lang="en-US" b="1" i="0" dirty="0">
                          <a:solidFill>
                            <a:schemeClr val="tx1"/>
                          </a:solidFill>
                          <a:latin typeface="Arial" panose="020B0604020202020204" pitchFamily="34" charset="0"/>
                          <a:cs typeface="Arial" panose="020B0604020202020204" pitchFamily="34" charset="0"/>
                        </a:rPr>
                        <a:t> </a:t>
                      </a:r>
                      <a:r>
                        <a:rPr lang="en-US" b="1" i="0" dirty="0">
                          <a:solidFill>
                            <a:srgbClr val="131A4D"/>
                          </a:solidFill>
                          <a:latin typeface="Arial" panose="020B0604020202020204" pitchFamily="34" charset="0"/>
                          <a:cs typeface="Arial" panose="020B0604020202020204" pitchFamily="34" charset="0"/>
                        </a:rPr>
                        <a:t>Movie</a:t>
                      </a:r>
                      <a:r>
                        <a:rPr lang="en-US" b="1" i="0" dirty="0">
                          <a:solidFill>
                            <a:schemeClr val="tx1"/>
                          </a:solidFill>
                          <a:latin typeface="Arial" panose="020B0604020202020204" pitchFamily="34" charset="0"/>
                          <a:cs typeface="Arial" panose="020B0604020202020204" pitchFamily="34" charset="0"/>
                        </a:rPr>
                        <a:t> tickets</a:t>
                      </a:r>
                      <a:endParaRPr lang="en-US" b="1" i="0" baseline="30000" dirty="0">
                        <a:solidFill>
                          <a:schemeClr val="tx1"/>
                        </a:solidFill>
                        <a:latin typeface="Arial" panose="020B0604020202020204" pitchFamily="34" charset="0"/>
                        <a:cs typeface="Arial" panose="020B0604020202020204" pitchFamily="34" charset="0"/>
                      </a:endParaRPr>
                    </a:p>
                  </a:txBody>
                  <a:tcPr anchor="ctr">
                    <a:lnL w="12700" cmpd="sng">
                      <a:noFill/>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b="0" i="0" dirty="0">
                          <a:latin typeface="Arial" panose="020B0604020202020204" pitchFamily="34" charset="0"/>
                          <a:cs typeface="Arial" panose="020B0604020202020204" pitchFamily="34" charset="0"/>
                        </a:rPr>
                        <a:t>$3.55</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b="0" i="0" dirty="0">
                          <a:latin typeface="Arial" panose="020B0604020202020204" pitchFamily="34" charset="0"/>
                          <a:cs typeface="Arial" panose="020B0604020202020204" pitchFamily="34" charset="0"/>
                        </a:rPr>
                        <a:t>$8.42</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b="0" i="0" dirty="0">
                          <a:latin typeface="Arial" panose="020B0604020202020204" pitchFamily="34" charset="0"/>
                          <a:cs typeface="Arial" panose="020B0604020202020204" pitchFamily="34" charset="0"/>
                        </a:rPr>
                        <a:t>$11</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b="0" i="0" dirty="0">
                          <a:latin typeface="Arial" panose="020B0604020202020204" pitchFamily="34" charset="0"/>
                          <a:cs typeface="Arial" panose="020B0604020202020204" pitchFamily="34" charset="0"/>
                        </a:rPr>
                        <a:t>$11.99</a:t>
                      </a:r>
                    </a:p>
                  </a:txBody>
                  <a:tcPr anchor="ctr">
                    <a:lnL w="3175" cap="flat" cmpd="sng" algn="ctr">
                      <a:solidFill>
                        <a:schemeClr val="tx1"/>
                      </a:solid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30268895"/>
                  </a:ext>
                </a:extLst>
              </a:tr>
              <a:tr h="449933">
                <a:tc>
                  <a:txBody>
                    <a:bodyPr/>
                    <a:lstStyle/>
                    <a:p>
                      <a:pPr lvl="1" algn="l"/>
                      <a:r>
                        <a:rPr lang="en-US" b="1" i="0" dirty="0">
                          <a:solidFill>
                            <a:schemeClr val="tx1"/>
                          </a:solidFill>
                          <a:latin typeface="Arial" panose="020B0604020202020204" pitchFamily="34" charset="0"/>
                          <a:cs typeface="Arial" panose="020B0604020202020204" pitchFamily="34" charset="0"/>
                        </a:rPr>
                        <a:t> Cars</a:t>
                      </a:r>
                      <a:endParaRPr lang="en-US" b="1" i="0" baseline="30000" dirty="0">
                        <a:solidFill>
                          <a:schemeClr val="tx1"/>
                        </a:solidFill>
                        <a:latin typeface="Arial" panose="020B0604020202020204" pitchFamily="34" charset="0"/>
                        <a:cs typeface="Arial" panose="020B0604020202020204" pitchFamily="34" charset="0"/>
                      </a:endParaRPr>
                    </a:p>
                  </a:txBody>
                  <a:tcPr anchor="ctr">
                    <a:lnL w="12700" cmpd="sng">
                      <a:noFill/>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r"/>
                      <a:r>
                        <a:rPr lang="en-US" b="0" i="0" dirty="0">
                          <a:latin typeface="Arial" panose="020B0604020202020204" pitchFamily="34" charset="0"/>
                          <a:cs typeface="Arial" panose="020B0604020202020204" pitchFamily="34" charset="0"/>
                        </a:rPr>
                        <a:t>$11,838</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r"/>
                      <a:r>
                        <a:rPr lang="en-US" b="0" i="0" dirty="0">
                          <a:latin typeface="Arial" panose="020B0604020202020204" pitchFamily="34" charset="0"/>
                          <a:cs typeface="Arial" panose="020B0604020202020204" pitchFamily="34" charset="0"/>
                        </a:rPr>
                        <a:t>$25,332</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r"/>
                      <a:r>
                        <a:rPr lang="en-US" b="0" i="0" dirty="0">
                          <a:latin typeface="Arial" panose="020B0604020202020204" pitchFamily="34" charset="0"/>
                          <a:cs typeface="Arial" panose="020B0604020202020204" pitchFamily="34" charset="0"/>
                        </a:rPr>
                        <a:t>$48,080</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r"/>
                      <a:r>
                        <a:rPr lang="en-US" b="0" i="0" dirty="0">
                          <a:latin typeface="Arial" panose="020B0604020202020204" pitchFamily="34" charset="0"/>
                          <a:cs typeface="Arial" panose="020B0604020202020204" pitchFamily="34" charset="0"/>
                        </a:rPr>
                        <a:t>$52,398</a:t>
                      </a:r>
                      <a:endParaRPr lang="en-US" b="0" i="0" baseline="30000" dirty="0">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65213688"/>
                  </a:ext>
                </a:extLst>
              </a:tr>
            </a:tbl>
          </a:graphicData>
        </a:graphic>
      </p:graphicFrame>
      <p:sp>
        <p:nvSpPr>
          <p:cNvPr id="21" name="TextBox 20">
            <a:extLst>
              <a:ext uri="{FF2B5EF4-FFF2-40B4-BE49-F238E27FC236}">
                <a16:creationId xmlns:a16="http://schemas.microsoft.com/office/drawing/2014/main" id="{8DB76630-A38A-E443-E15F-5408E4EC6A9E}"/>
              </a:ext>
            </a:extLst>
          </p:cNvPr>
          <p:cNvSpPr txBox="1"/>
          <p:nvPr/>
        </p:nvSpPr>
        <p:spPr>
          <a:xfrm>
            <a:off x="1492450" y="5889380"/>
            <a:ext cx="9112488" cy="261610"/>
          </a:xfrm>
          <a:prstGeom prst="rect">
            <a:avLst/>
          </a:prstGeom>
          <a:noFill/>
        </p:spPr>
        <p:txBody>
          <a:bodyPr wrap="square" rtlCol="0">
            <a:spAutoFit/>
          </a:bodyPr>
          <a:lstStyle/>
          <a:p>
            <a:pPr defTabSz="457200">
              <a:defRPr/>
            </a:pPr>
            <a:r>
              <a:rPr kumimoji="0" lang="en-US" sz="1100" b="0" i="0" u="none" strike="noStrike" kern="1200" cap="none" spc="0" normalizeH="0" baseline="30000" noProof="0" dirty="0">
                <a:ln>
                  <a:noFill/>
                </a:ln>
                <a:effectLst/>
                <a:uLnTx/>
                <a:uFillTx/>
                <a:latin typeface="Arial" panose="020B0604020202020204" pitchFamily="34" charset="0"/>
                <a:cs typeface="Arial" panose="020B0604020202020204" pitchFamily="34" charset="0"/>
              </a:rPr>
              <a:t>1 </a:t>
            </a:r>
            <a:r>
              <a:rPr lang="en-US" sz="1100" dirty="0">
                <a:latin typeface="Arial" panose="020B0604020202020204" pitchFamily="34" charset="0"/>
                <a:cs typeface="Arial" panose="020B0604020202020204" pitchFamily="34" charset="0"/>
              </a:rPr>
              <a:t>Based on 3.5% inflation rate projected to mid-2025 </a:t>
            </a:r>
            <a:endParaRPr kumimoji="0" lang="en-US"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2" name="Title 6">
            <a:extLst>
              <a:ext uri="{FF2B5EF4-FFF2-40B4-BE49-F238E27FC236}">
                <a16:creationId xmlns:a16="http://schemas.microsoft.com/office/drawing/2014/main" id="{153F7527-624C-B69B-4B68-B659D8BCC309}"/>
              </a:ext>
            </a:extLst>
          </p:cNvPr>
          <p:cNvSpPr txBox="1">
            <a:spLocks/>
          </p:cNvSpPr>
          <p:nvPr/>
        </p:nvSpPr>
        <p:spPr>
          <a:xfrm>
            <a:off x="1492450" y="1112667"/>
            <a:ext cx="9199178" cy="610205"/>
          </a:xfrm>
          <a:prstGeom prst="rect">
            <a:avLst/>
          </a:prstGeom>
        </p:spPr>
        <p:txBody>
          <a:bodyPr vert="horz" lIns="0" tIns="45720" rIns="0" bIns="45720" rtlCol="0" anchor="t">
            <a:noAutofit/>
          </a:bodyPr>
          <a:lstStyle>
            <a:lvl1pPr algn="ctr" defTabSz="914400" rtl="0" eaLnBrk="1" latinLnBrk="0" hangingPunct="1">
              <a:lnSpc>
                <a:spcPct val="90000"/>
              </a:lnSpc>
              <a:spcBef>
                <a:spcPct val="0"/>
              </a:spcBef>
              <a:buNone/>
              <a:defRPr sz="3200" b="1" i="0" kern="1200">
                <a:solidFill>
                  <a:srgbClr val="0047BB"/>
                </a:solidFill>
                <a:latin typeface="Arial" panose="020B0604020202020204" pitchFamily="34" charset="0"/>
                <a:ea typeface="+mj-ea"/>
                <a:cs typeface="Arial" panose="020B0604020202020204" pitchFamily="34" charset="0"/>
              </a:defRPr>
            </a:lvl1pPr>
          </a:lstStyle>
          <a:p>
            <a:r>
              <a:rPr lang="en-US" sz="6000" dirty="0">
                <a:latin typeface="Georgia" panose="02040502050405020303" pitchFamily="18" charset="0"/>
              </a:rPr>
              <a:t>False</a:t>
            </a:r>
          </a:p>
        </p:txBody>
      </p:sp>
      <p:sp>
        <p:nvSpPr>
          <p:cNvPr id="3" name="Content Placeholder 7">
            <a:extLst>
              <a:ext uri="{FF2B5EF4-FFF2-40B4-BE49-F238E27FC236}">
                <a16:creationId xmlns:a16="http://schemas.microsoft.com/office/drawing/2014/main" id="{17EDBC73-72D4-7849-6F58-69CB4A8F2441}"/>
              </a:ext>
            </a:extLst>
          </p:cNvPr>
          <p:cNvSpPr txBox="1">
            <a:spLocks/>
          </p:cNvSpPr>
          <p:nvPr/>
        </p:nvSpPr>
        <p:spPr>
          <a:xfrm>
            <a:off x="1430260" y="2308580"/>
            <a:ext cx="8670181" cy="3293434"/>
          </a:xfrm>
          <a:prstGeom prst="rect">
            <a:avLst/>
          </a:prstGeom>
        </p:spPr>
        <p:txBody>
          <a:bodyPr vert="horz" lIns="0" tIns="45720" rIns="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Your money won’t go as far in the future because of inflation.</a:t>
            </a:r>
          </a:p>
          <a:p>
            <a:pPr marL="0" indent="0">
              <a:buNone/>
            </a:pPr>
            <a:r>
              <a:rPr lang="en-US" dirty="0"/>
              <a:t>This chart compares the cost of eggs, movie tickets and cars over the span of 40 years. </a:t>
            </a:r>
            <a:r>
              <a:rPr lang="en-US" baseline="30000" dirty="0"/>
              <a:t>1</a:t>
            </a:r>
          </a:p>
        </p:txBody>
      </p:sp>
      <p:pic>
        <p:nvPicPr>
          <p:cNvPr id="6" name="Picture 5">
            <a:extLst>
              <a:ext uri="{FF2B5EF4-FFF2-40B4-BE49-F238E27FC236}">
                <a16:creationId xmlns:a16="http://schemas.microsoft.com/office/drawing/2014/main" id="{258344F0-E519-A8C6-DD74-D7CD9C76708F}"/>
              </a:ext>
            </a:extLst>
          </p:cNvPr>
          <p:cNvPicPr>
            <a:picLocks noChangeAspect="1"/>
          </p:cNvPicPr>
          <p:nvPr/>
        </p:nvPicPr>
        <p:blipFill>
          <a:blip r:embed="rId3"/>
          <a:stretch>
            <a:fillRect/>
          </a:stretch>
        </p:blipFill>
        <p:spPr>
          <a:xfrm>
            <a:off x="1254544" y="4165974"/>
            <a:ext cx="303888" cy="293307"/>
          </a:xfrm>
          <a:prstGeom prst="rect">
            <a:avLst/>
          </a:prstGeom>
        </p:spPr>
      </p:pic>
      <p:pic>
        <p:nvPicPr>
          <p:cNvPr id="9" name="Picture 8">
            <a:extLst>
              <a:ext uri="{FF2B5EF4-FFF2-40B4-BE49-F238E27FC236}">
                <a16:creationId xmlns:a16="http://schemas.microsoft.com/office/drawing/2014/main" id="{3ECF630C-9BA3-7074-D7F8-D4017664903D}"/>
              </a:ext>
            </a:extLst>
          </p:cNvPr>
          <p:cNvPicPr>
            <a:picLocks noChangeAspect="1"/>
          </p:cNvPicPr>
          <p:nvPr/>
        </p:nvPicPr>
        <p:blipFill>
          <a:blip r:embed="rId4"/>
          <a:stretch>
            <a:fillRect/>
          </a:stretch>
        </p:blipFill>
        <p:spPr>
          <a:xfrm rot="1731846">
            <a:off x="1234177" y="4660528"/>
            <a:ext cx="344619" cy="192400"/>
          </a:xfrm>
          <a:prstGeom prst="rect">
            <a:avLst/>
          </a:prstGeom>
        </p:spPr>
      </p:pic>
      <p:pic>
        <p:nvPicPr>
          <p:cNvPr id="10" name="Picture 9">
            <a:extLst>
              <a:ext uri="{FF2B5EF4-FFF2-40B4-BE49-F238E27FC236}">
                <a16:creationId xmlns:a16="http://schemas.microsoft.com/office/drawing/2014/main" id="{DF515385-ADD8-567C-C728-5E5A3742607A}"/>
              </a:ext>
            </a:extLst>
          </p:cNvPr>
          <p:cNvPicPr>
            <a:picLocks noChangeAspect="1"/>
          </p:cNvPicPr>
          <p:nvPr/>
        </p:nvPicPr>
        <p:blipFill>
          <a:blip r:embed="rId5"/>
          <a:stretch>
            <a:fillRect/>
          </a:stretch>
        </p:blipFill>
        <p:spPr>
          <a:xfrm flipH="1">
            <a:off x="1226781" y="5108383"/>
            <a:ext cx="406958" cy="183131"/>
          </a:xfrm>
          <a:prstGeom prst="rect">
            <a:avLst/>
          </a:prstGeom>
        </p:spPr>
      </p:pic>
    </p:spTree>
    <p:extLst>
      <p:ext uri="{BB962C8B-B14F-4D97-AF65-F5344CB8AC3E}">
        <p14:creationId xmlns:p14="http://schemas.microsoft.com/office/powerpoint/2010/main" val="19859714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9C535ECA-797D-81AE-026B-DADAE14B89E6}"/>
              </a:ext>
            </a:extLst>
          </p:cNvPr>
          <p:cNvSpPr>
            <a:spLocks noGrp="1"/>
          </p:cNvSpPr>
          <p:nvPr>
            <p:ph type="title"/>
          </p:nvPr>
        </p:nvSpPr>
        <p:spPr>
          <a:xfrm>
            <a:off x="1492450" y="1757560"/>
            <a:ext cx="9199178" cy="595493"/>
          </a:xfrm>
        </p:spPr>
        <p:txBody>
          <a:bodyPr>
            <a:noAutofit/>
          </a:bodyPr>
          <a:lstStyle/>
          <a:p>
            <a:pPr>
              <a:spcBef>
                <a:spcPts val="1000"/>
              </a:spcBef>
              <a:defRPr/>
            </a:pPr>
            <a:r>
              <a:rPr lang="en-US" sz="3600" dirty="0">
                <a:solidFill>
                  <a:srgbClr val="6ECFB2"/>
                </a:solidFill>
                <a:latin typeface="+mj-lt"/>
              </a:rPr>
              <a:t>TRUE OR FALSE?</a:t>
            </a:r>
          </a:p>
        </p:txBody>
      </p:sp>
      <p:sp>
        <p:nvSpPr>
          <p:cNvPr id="6" name="Content Placeholder 14">
            <a:extLst>
              <a:ext uri="{FF2B5EF4-FFF2-40B4-BE49-F238E27FC236}">
                <a16:creationId xmlns:a16="http://schemas.microsoft.com/office/drawing/2014/main" id="{AA11B693-C538-8D5E-2E4E-9AF575DBCD45}"/>
              </a:ext>
            </a:extLst>
          </p:cNvPr>
          <p:cNvSpPr txBox="1">
            <a:spLocks/>
          </p:cNvSpPr>
          <p:nvPr/>
        </p:nvSpPr>
        <p:spPr>
          <a:xfrm>
            <a:off x="1492450" y="2554356"/>
            <a:ext cx="9199178" cy="2964020"/>
          </a:xfrm>
          <a:prstGeom prst="rect">
            <a:avLst/>
          </a:prstGeom>
        </p:spPr>
        <p:txBody>
          <a:bodyPr vert="horz" lIns="0" tIns="45720" rIns="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latin typeface="Georgia" panose="02040502050405020303" pitchFamily="18" charset="0"/>
              </a:rPr>
              <a:t>I’ll need $1 million</a:t>
            </a:r>
            <a:br>
              <a:rPr lang="en-US" sz="4400" b="1" dirty="0">
                <a:latin typeface="Georgia" panose="02040502050405020303" pitchFamily="18" charset="0"/>
              </a:rPr>
            </a:br>
            <a:r>
              <a:rPr lang="en-US" sz="4400" b="1" dirty="0">
                <a:latin typeface="Georgia" panose="02040502050405020303" pitchFamily="18" charset="0"/>
              </a:rPr>
              <a:t>to retire.</a:t>
            </a:r>
          </a:p>
        </p:txBody>
      </p:sp>
    </p:spTree>
    <p:extLst>
      <p:ext uri="{BB962C8B-B14F-4D97-AF65-F5344CB8AC3E}">
        <p14:creationId xmlns:p14="http://schemas.microsoft.com/office/powerpoint/2010/main" val="21244459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8C365ED-6346-4EEC-A323-26AC968D90D7}"/>
              </a:ext>
            </a:extLst>
          </p:cNvPr>
          <p:cNvSpPr txBox="1"/>
          <p:nvPr/>
        </p:nvSpPr>
        <p:spPr>
          <a:xfrm>
            <a:off x="1492450" y="5926112"/>
            <a:ext cx="9112488" cy="261610"/>
          </a:xfrm>
          <a:prstGeom prst="rect">
            <a:avLst/>
          </a:prstGeom>
          <a:noFill/>
        </p:spPr>
        <p:txBody>
          <a:bodyPr wrap="square" rtlCol="0">
            <a:spAutoFit/>
          </a:bodyPr>
          <a:lstStyle/>
          <a:p>
            <a:pPr defTabSz="457200">
              <a:defRPr/>
            </a:pPr>
            <a:r>
              <a:rPr kumimoji="0" lang="en-US" sz="1100" b="0" i="0" u="none" strike="noStrike" kern="1200" cap="none" spc="0" normalizeH="0" baseline="30000" noProof="0" dirty="0">
                <a:ln>
                  <a:noFill/>
                </a:ln>
                <a:solidFill>
                  <a:prstClr val="black"/>
                </a:solidFill>
                <a:effectLst/>
                <a:uLnTx/>
                <a:uFillTx/>
                <a:latin typeface="Arial" panose="020B0604020202020204" pitchFamily="34" charset="0"/>
                <a:cs typeface="Arial" panose="020B0604020202020204" pitchFamily="34" charset="0"/>
              </a:rPr>
              <a:t>1 </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Assuming 4% withdrawal rate. If contributions were made pretax, this amount would be less.</a:t>
            </a:r>
          </a:p>
        </p:txBody>
      </p:sp>
      <p:sp>
        <p:nvSpPr>
          <p:cNvPr id="5" name="Title 6">
            <a:extLst>
              <a:ext uri="{FF2B5EF4-FFF2-40B4-BE49-F238E27FC236}">
                <a16:creationId xmlns:a16="http://schemas.microsoft.com/office/drawing/2014/main" id="{DE79DF3D-441B-2244-F047-AA81F4B79441}"/>
              </a:ext>
            </a:extLst>
          </p:cNvPr>
          <p:cNvSpPr txBox="1">
            <a:spLocks/>
          </p:cNvSpPr>
          <p:nvPr/>
        </p:nvSpPr>
        <p:spPr>
          <a:xfrm>
            <a:off x="1492450" y="1112667"/>
            <a:ext cx="9199178" cy="610205"/>
          </a:xfrm>
          <a:prstGeom prst="rect">
            <a:avLst/>
          </a:prstGeom>
        </p:spPr>
        <p:txBody>
          <a:bodyPr vert="horz" lIns="0" tIns="45720" rIns="0" bIns="45720" rtlCol="0" anchor="t">
            <a:noAutofit/>
          </a:bodyPr>
          <a:lstStyle>
            <a:lvl1pPr algn="ctr" defTabSz="914400" rtl="0" eaLnBrk="1" latinLnBrk="0" hangingPunct="1">
              <a:lnSpc>
                <a:spcPct val="90000"/>
              </a:lnSpc>
              <a:spcBef>
                <a:spcPct val="0"/>
              </a:spcBef>
              <a:buNone/>
              <a:defRPr sz="3200" b="1" i="0" kern="1200">
                <a:solidFill>
                  <a:srgbClr val="0047BB"/>
                </a:solidFill>
                <a:latin typeface="Arial" panose="020B0604020202020204" pitchFamily="34" charset="0"/>
                <a:ea typeface="+mj-ea"/>
                <a:cs typeface="Arial" panose="020B0604020202020204" pitchFamily="34" charset="0"/>
              </a:defRPr>
            </a:lvl1pPr>
          </a:lstStyle>
          <a:p>
            <a:r>
              <a:rPr lang="en-US" sz="6000" dirty="0">
                <a:latin typeface="Georgia" panose="02040502050405020303" pitchFamily="18" charset="0"/>
              </a:rPr>
              <a:t>False</a:t>
            </a:r>
          </a:p>
        </p:txBody>
      </p:sp>
      <p:sp>
        <p:nvSpPr>
          <p:cNvPr id="9" name="Content Placeholder 7">
            <a:extLst>
              <a:ext uri="{FF2B5EF4-FFF2-40B4-BE49-F238E27FC236}">
                <a16:creationId xmlns:a16="http://schemas.microsoft.com/office/drawing/2014/main" id="{34E5705F-B8F0-75A1-6152-87C3DCA25112}"/>
              </a:ext>
            </a:extLst>
          </p:cNvPr>
          <p:cNvSpPr txBox="1">
            <a:spLocks/>
          </p:cNvSpPr>
          <p:nvPr/>
        </p:nvSpPr>
        <p:spPr>
          <a:xfrm>
            <a:off x="1756948" y="2308580"/>
            <a:ext cx="8670181" cy="3293434"/>
          </a:xfrm>
          <a:prstGeom prst="rect">
            <a:avLst/>
          </a:prstGeom>
        </p:spPr>
        <p:txBody>
          <a:bodyPr vert="horz" lIns="0" tIns="45720" rIns="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t>It depends. You may need less — or more than you think.</a:t>
            </a:r>
          </a:p>
          <a:p>
            <a:pPr marL="0" indent="0">
              <a:buNone/>
            </a:pPr>
            <a:endParaRPr lang="en-US" b="1" dirty="0"/>
          </a:p>
          <a:p>
            <a:pPr marL="0" indent="0" algn="ctr">
              <a:buNone/>
            </a:pPr>
            <a:r>
              <a:rPr lang="en-US" sz="3200" dirty="0">
                <a:solidFill>
                  <a:srgbClr val="0047BB"/>
                </a:solidFill>
              </a:rPr>
              <a:t>$1 million equals</a:t>
            </a:r>
          </a:p>
          <a:p>
            <a:pPr marL="0" indent="0" algn="ctr">
              <a:buNone/>
            </a:pPr>
            <a:r>
              <a:rPr lang="en-US" sz="6000" b="1" dirty="0">
                <a:solidFill>
                  <a:srgbClr val="0047BB"/>
                </a:solidFill>
                <a:latin typeface="Georgia" panose="02040502050405020303" pitchFamily="18" charset="0"/>
              </a:rPr>
              <a:t>$40,000</a:t>
            </a:r>
            <a:br>
              <a:rPr lang="en-US" b="1" dirty="0">
                <a:solidFill>
                  <a:srgbClr val="0047BB"/>
                </a:solidFill>
              </a:rPr>
            </a:br>
            <a:br>
              <a:rPr lang="en-US" b="1" dirty="0">
                <a:solidFill>
                  <a:srgbClr val="0047BB"/>
                </a:solidFill>
              </a:rPr>
            </a:br>
            <a:r>
              <a:rPr lang="en-US" sz="2400" dirty="0">
                <a:solidFill>
                  <a:srgbClr val="0047BB"/>
                </a:solidFill>
              </a:rPr>
              <a:t>per year for 30 years. </a:t>
            </a:r>
            <a:r>
              <a:rPr lang="en-US" sz="2400" baseline="30000" dirty="0">
                <a:solidFill>
                  <a:srgbClr val="0047BB"/>
                </a:solidFill>
              </a:rPr>
              <a:t>1</a:t>
            </a:r>
            <a:endParaRPr lang="en-US" baseline="30000" dirty="0">
              <a:solidFill>
                <a:srgbClr val="0047BB"/>
              </a:solidFill>
            </a:endParaRPr>
          </a:p>
        </p:txBody>
      </p:sp>
    </p:spTree>
    <p:extLst>
      <p:ext uri="{BB962C8B-B14F-4D97-AF65-F5344CB8AC3E}">
        <p14:creationId xmlns:p14="http://schemas.microsoft.com/office/powerpoint/2010/main" val="33683445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D532744-9153-B343-876E-2DB051070BF3}"/>
              </a:ext>
            </a:extLst>
          </p:cNvPr>
          <p:cNvSpPr txBox="1"/>
          <p:nvPr/>
        </p:nvSpPr>
        <p:spPr>
          <a:xfrm>
            <a:off x="2147454" y="2347435"/>
            <a:ext cx="7897091" cy="2769989"/>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Not a deposit • Not FDIC or NCUSIF insured • Not guaranteed by the institution </a:t>
            </a:r>
            <a:b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Not insured by any federal government agency • May lose value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material is not a recommendation to buy or sell a financial product or to adopt an investment strategy. Investors should discuss their specific situation with their financial professional.</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effectLst/>
                <a:uLnTx/>
                <a:uFillTx/>
                <a:latin typeface="Arial" panose="020B0604020202020204" pitchFamily="34" charset="0"/>
                <a:cs typeface="Arial" panose="020B0604020202020204" pitchFamily="34" charset="0"/>
              </a:rPr>
              <a:t>The Nationwide Group Retirement Series includes unregistered group fixed and variable annuities and trust programs. The unregistered group fixed and variable annuities are issued by Nationwide Life Insurance Company. Trust programs and trust services are offered by Nationwide Trust Company, FSB. Nationwide Investment Services Corporation, member FINRA, Columbus, Ohio. Nationwide Mutual Insurance Company and affiliated companies, home office: Columbus, Ohio. </a:t>
            </a:r>
            <a:endParaRPr lang="en-US" sz="105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Nationwide, the Nationwide N and Eagle and Nationwide is on your side are service marks of Nationwide Mutual Insurance Company. My Interactive Retirement Planner is a service mark of Nationwide Life Insurance Company. © 2023 Nationwide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defTabSz="457200">
              <a:defRPr/>
            </a:pPr>
            <a:r>
              <a:rPr lang="en-US" sz="1050" dirty="0">
                <a:latin typeface="Arial" panose="020B0604020202020204" pitchFamily="34" charset="0"/>
                <a:ea typeface="+mn-lt"/>
                <a:cs typeface="Arial" panose="020B0604020202020204" pitchFamily="34" charset="0"/>
              </a:rPr>
              <a:t>PNM-19715AO</a:t>
            </a:r>
            <a:r>
              <a:rPr lang="en-US" sz="1050" dirty="0">
                <a:latin typeface="Arial" panose="020B0604020202020204" pitchFamily="34" charset="0"/>
                <a:cs typeface="Arial" panose="020B0604020202020204" pitchFamily="34" charset="0"/>
              </a:rPr>
              <a:t> (03/23</a:t>
            </a:r>
            <a:r>
              <a:rPr kumimoji="0" lang="en-US" sz="1050" b="0" i="0" u="none" strike="noStrike" kern="1200" cap="none" spc="0" normalizeH="0" baseline="0" noProof="0" dirty="0">
                <a:ln>
                  <a:noFill/>
                </a:ln>
                <a:effectLst/>
                <a:uLnTx/>
                <a:uFillTx/>
                <a:latin typeface="Arial" panose="020B0604020202020204" pitchFamily="34" charset="0"/>
                <a:cs typeface="Arial" panose="020B0604020202020204" pitchFamily="34" charset="0"/>
              </a:rPr>
              <a:t>)</a:t>
            </a:r>
          </a:p>
        </p:txBody>
      </p:sp>
      <p:sp>
        <p:nvSpPr>
          <p:cNvPr id="2" name="Rectangle 1">
            <a:extLst>
              <a:ext uri="{FF2B5EF4-FFF2-40B4-BE49-F238E27FC236}">
                <a16:creationId xmlns:a16="http://schemas.microsoft.com/office/drawing/2014/main" id="{390362B0-F11F-954B-A504-D2DFA168483F}"/>
              </a:ext>
              <a:ext uri="{C183D7F6-B498-43B3-948B-1728B52AA6E4}">
                <adec:decorative xmlns:adec="http://schemas.microsoft.com/office/drawing/2017/decorative" val="1"/>
              </a:ext>
            </a:extLst>
          </p:cNvPr>
          <p:cNvSpPr/>
          <p:nvPr/>
        </p:nvSpPr>
        <p:spPr>
          <a:xfrm>
            <a:off x="2147454" y="2293495"/>
            <a:ext cx="7897091" cy="539646"/>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itle ">
            <a:extLst>
              <a:ext uri="{FF2B5EF4-FFF2-40B4-BE49-F238E27FC236}">
                <a16:creationId xmlns:a16="http://schemas.microsoft.com/office/drawing/2014/main" id="{23B72775-B398-8E4E-A5AA-67EB495D754F}"/>
              </a:ext>
            </a:extLst>
          </p:cNvPr>
          <p:cNvSpPr>
            <a:spLocks noGrp="1"/>
          </p:cNvSpPr>
          <p:nvPr>
            <p:ph type="title"/>
          </p:nvPr>
        </p:nvSpPr>
        <p:spPr/>
        <p:txBody>
          <a:bodyPr/>
          <a:lstStyle/>
          <a:p>
            <a:r>
              <a:rPr lang="en-US" dirty="0"/>
              <a:t>Important information</a:t>
            </a:r>
          </a:p>
        </p:txBody>
      </p:sp>
    </p:spTree>
    <p:extLst>
      <p:ext uri="{BB962C8B-B14F-4D97-AF65-F5344CB8AC3E}">
        <p14:creationId xmlns:p14="http://schemas.microsoft.com/office/powerpoint/2010/main" val="27035836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0C1E6438-A0E6-852D-7587-0E341E1D0FE2}"/>
              </a:ext>
            </a:extLst>
          </p:cNvPr>
          <p:cNvSpPr>
            <a:spLocks noGrp="1"/>
          </p:cNvSpPr>
          <p:nvPr>
            <p:ph type="title"/>
          </p:nvPr>
        </p:nvSpPr>
        <p:spPr>
          <a:xfrm>
            <a:off x="1492450" y="1757560"/>
            <a:ext cx="9199178" cy="595493"/>
          </a:xfrm>
        </p:spPr>
        <p:txBody>
          <a:bodyPr>
            <a:noAutofit/>
          </a:bodyPr>
          <a:lstStyle/>
          <a:p>
            <a:pPr>
              <a:spcBef>
                <a:spcPts val="1000"/>
              </a:spcBef>
              <a:defRPr/>
            </a:pPr>
            <a:r>
              <a:rPr lang="en-US" sz="3600" dirty="0">
                <a:solidFill>
                  <a:srgbClr val="6ECFB2"/>
                </a:solidFill>
                <a:latin typeface="+mj-lt"/>
              </a:rPr>
              <a:t>TRUE OR FALSE?</a:t>
            </a:r>
          </a:p>
        </p:txBody>
      </p:sp>
      <p:sp>
        <p:nvSpPr>
          <p:cNvPr id="6" name="Content Placeholder 14">
            <a:extLst>
              <a:ext uri="{FF2B5EF4-FFF2-40B4-BE49-F238E27FC236}">
                <a16:creationId xmlns:a16="http://schemas.microsoft.com/office/drawing/2014/main" id="{77C7A38A-7936-B5C0-2B96-1A3D15D4BE2F}"/>
              </a:ext>
            </a:extLst>
          </p:cNvPr>
          <p:cNvSpPr txBox="1">
            <a:spLocks/>
          </p:cNvSpPr>
          <p:nvPr/>
        </p:nvSpPr>
        <p:spPr>
          <a:xfrm>
            <a:off x="1492450" y="2554356"/>
            <a:ext cx="9199178" cy="2964020"/>
          </a:xfrm>
          <a:prstGeom prst="rect">
            <a:avLst/>
          </a:prstGeom>
        </p:spPr>
        <p:txBody>
          <a:bodyPr vert="horz" lIns="0" tIns="45720" rIns="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latin typeface="Georgia" panose="02040502050405020303" pitchFamily="18" charset="0"/>
              </a:rPr>
              <a:t>I’ll have to withdraw</a:t>
            </a:r>
            <a:br>
              <a:rPr lang="en-US" sz="4400" b="1" dirty="0">
                <a:latin typeface="Georgia" panose="02040502050405020303" pitchFamily="18" charset="0"/>
              </a:rPr>
            </a:br>
            <a:r>
              <a:rPr lang="en-US" sz="4400" b="1" dirty="0">
                <a:latin typeface="Georgia" panose="02040502050405020303" pitchFamily="18" charset="0"/>
              </a:rPr>
              <a:t>my savings in a lump sum</a:t>
            </a:r>
            <a:br>
              <a:rPr lang="en-US" sz="4400" b="1" dirty="0">
                <a:latin typeface="Georgia" panose="02040502050405020303" pitchFamily="18" charset="0"/>
              </a:rPr>
            </a:br>
            <a:r>
              <a:rPr lang="en-US" sz="4400" b="1" dirty="0">
                <a:latin typeface="Georgia" panose="02040502050405020303" pitchFamily="18" charset="0"/>
              </a:rPr>
              <a:t>when I retire.</a:t>
            </a:r>
          </a:p>
          <a:p>
            <a:pPr marL="0" indent="0" algn="ctr">
              <a:buNone/>
            </a:pPr>
            <a:endParaRPr lang="en-US" sz="5400" b="1" dirty="0">
              <a:latin typeface="Georgia" panose="02040502050405020303" pitchFamily="18" charset="0"/>
            </a:endParaRPr>
          </a:p>
        </p:txBody>
      </p:sp>
    </p:spTree>
    <p:extLst>
      <p:ext uri="{BB962C8B-B14F-4D97-AF65-F5344CB8AC3E}">
        <p14:creationId xmlns:p14="http://schemas.microsoft.com/office/powerpoint/2010/main" val="42540290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10716A19-DBEB-D73F-2FF9-DF36D1ACDBC2}"/>
              </a:ext>
            </a:extLst>
          </p:cNvPr>
          <p:cNvSpPr>
            <a:spLocks noGrp="1"/>
          </p:cNvSpPr>
          <p:nvPr>
            <p:ph idx="1"/>
          </p:nvPr>
        </p:nvSpPr>
        <p:spPr>
          <a:xfrm>
            <a:off x="1430260" y="2308580"/>
            <a:ext cx="9261369" cy="3930553"/>
          </a:xfrm>
        </p:spPr>
        <p:txBody>
          <a:bodyPr>
            <a:normAutofit/>
          </a:bodyPr>
          <a:lstStyle/>
          <a:p>
            <a:pPr marL="0" indent="0">
              <a:buNone/>
            </a:pPr>
            <a:r>
              <a:rPr lang="en-US" b="1" dirty="0">
                <a:latin typeface="Arial"/>
                <a:cs typeface="Arial"/>
              </a:rPr>
              <a:t>There are several things you can do with your savings when you retire.</a:t>
            </a:r>
          </a:p>
          <a:p>
            <a:pPr marL="0" indent="0">
              <a:buNone/>
            </a:pPr>
            <a:endParaRPr lang="en-US" b="1" dirty="0">
              <a:latin typeface="Arial"/>
              <a:cs typeface="Arial"/>
            </a:endParaRPr>
          </a:p>
          <a:p>
            <a:r>
              <a:rPr lang="en-US" dirty="0">
                <a:latin typeface="Arial"/>
                <a:cs typeface="Arial"/>
              </a:rPr>
              <a:t>You can leave your savings in the plan </a:t>
            </a:r>
            <a:r>
              <a:rPr lang="en-US" baseline="30000" dirty="0">
                <a:latin typeface="Arial"/>
                <a:cs typeface="Arial"/>
              </a:rPr>
              <a:t>1</a:t>
            </a:r>
          </a:p>
          <a:p>
            <a:r>
              <a:rPr lang="en-US" dirty="0">
                <a:latin typeface="Arial"/>
                <a:cs typeface="Arial"/>
              </a:rPr>
              <a:t>You can set up systematic payments to give you only what you need </a:t>
            </a:r>
            <a:r>
              <a:rPr lang="en-US" baseline="30000" dirty="0">
                <a:latin typeface="Arial"/>
                <a:cs typeface="Arial"/>
              </a:rPr>
              <a:t>1</a:t>
            </a:r>
          </a:p>
          <a:p>
            <a:r>
              <a:rPr lang="en-US" dirty="0">
                <a:latin typeface="Arial"/>
                <a:cs typeface="Arial"/>
              </a:rPr>
              <a:t>You can take partial withdrawals </a:t>
            </a:r>
            <a:r>
              <a:rPr lang="en-US" baseline="30000" dirty="0">
                <a:latin typeface="Arial"/>
                <a:cs typeface="Arial"/>
              </a:rPr>
              <a:t>1</a:t>
            </a:r>
          </a:p>
          <a:p>
            <a:r>
              <a:rPr lang="en-US" dirty="0">
                <a:latin typeface="Arial"/>
                <a:cs typeface="Arial"/>
              </a:rPr>
              <a:t>You can roll your money over to an individual retirement account (IRA)</a:t>
            </a:r>
          </a:p>
        </p:txBody>
      </p:sp>
      <p:sp>
        <p:nvSpPr>
          <p:cNvPr id="6" name="TextBox 5">
            <a:extLst>
              <a:ext uri="{FF2B5EF4-FFF2-40B4-BE49-F238E27FC236}">
                <a16:creationId xmlns:a16="http://schemas.microsoft.com/office/drawing/2014/main" id="{98C365ED-6346-4EEC-A323-26AC968D90D7}"/>
              </a:ext>
            </a:extLst>
          </p:cNvPr>
          <p:cNvSpPr txBox="1"/>
          <p:nvPr/>
        </p:nvSpPr>
        <p:spPr>
          <a:xfrm>
            <a:off x="1492450" y="5627687"/>
            <a:ext cx="9112488" cy="261610"/>
          </a:xfrm>
          <a:prstGeom prst="rect">
            <a:avLst/>
          </a:prstGeom>
          <a:noFill/>
        </p:spPr>
        <p:txBody>
          <a:bodyPr wrap="square" rtlCol="0">
            <a:spAutoFit/>
          </a:bodyPr>
          <a:lstStyle/>
          <a:p>
            <a:r>
              <a:rPr lang="en-US" sz="1100" baseline="30000" dirty="0">
                <a:latin typeface="Arial" panose="020B0604020202020204" pitchFamily="34" charset="0"/>
                <a:cs typeface="Arial" panose="020B0604020202020204" pitchFamily="34" charset="0"/>
              </a:rPr>
              <a:t>1</a:t>
            </a:r>
            <a:r>
              <a:rPr lang="en-US" sz="1100" dirty="0">
                <a:latin typeface="Arial" panose="020B0604020202020204" pitchFamily="34" charset="0"/>
                <a:cs typeface="Arial" panose="020B0604020202020204" pitchFamily="34" charset="0"/>
              </a:rPr>
              <a:t> If plan allows</a:t>
            </a:r>
          </a:p>
        </p:txBody>
      </p:sp>
      <p:sp>
        <p:nvSpPr>
          <p:cNvPr id="5" name="Title 6">
            <a:extLst>
              <a:ext uri="{FF2B5EF4-FFF2-40B4-BE49-F238E27FC236}">
                <a16:creationId xmlns:a16="http://schemas.microsoft.com/office/drawing/2014/main" id="{FEA8FA9E-21F2-7ECC-5359-90D8D74CC149}"/>
              </a:ext>
            </a:extLst>
          </p:cNvPr>
          <p:cNvSpPr txBox="1">
            <a:spLocks/>
          </p:cNvSpPr>
          <p:nvPr/>
        </p:nvSpPr>
        <p:spPr>
          <a:xfrm>
            <a:off x="1492450" y="1112667"/>
            <a:ext cx="9199178" cy="610205"/>
          </a:xfrm>
          <a:prstGeom prst="rect">
            <a:avLst/>
          </a:prstGeom>
        </p:spPr>
        <p:txBody>
          <a:bodyPr vert="horz" lIns="0" tIns="45720" rIns="0" bIns="45720" rtlCol="0" anchor="t">
            <a:noAutofit/>
          </a:bodyPr>
          <a:lstStyle>
            <a:lvl1pPr algn="ctr" defTabSz="914400" rtl="0" eaLnBrk="1" latinLnBrk="0" hangingPunct="1">
              <a:lnSpc>
                <a:spcPct val="90000"/>
              </a:lnSpc>
              <a:spcBef>
                <a:spcPct val="0"/>
              </a:spcBef>
              <a:buNone/>
              <a:defRPr sz="3200" b="1" i="0" kern="1200">
                <a:solidFill>
                  <a:srgbClr val="0047BB"/>
                </a:solidFill>
                <a:latin typeface="Arial" panose="020B0604020202020204" pitchFamily="34" charset="0"/>
                <a:ea typeface="+mj-ea"/>
                <a:cs typeface="Arial" panose="020B0604020202020204" pitchFamily="34" charset="0"/>
              </a:defRPr>
            </a:lvl1pPr>
          </a:lstStyle>
          <a:p>
            <a:r>
              <a:rPr lang="en-US" sz="6000" dirty="0">
                <a:latin typeface="Georgia" panose="02040502050405020303" pitchFamily="18" charset="0"/>
              </a:rPr>
              <a:t>False</a:t>
            </a:r>
          </a:p>
        </p:txBody>
      </p:sp>
    </p:spTree>
    <p:extLst>
      <p:ext uri="{BB962C8B-B14F-4D97-AF65-F5344CB8AC3E}">
        <p14:creationId xmlns:p14="http://schemas.microsoft.com/office/powerpoint/2010/main" val="23142101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9D1111CD-4D49-EEF3-1B8E-4D88E917E52F}"/>
              </a:ext>
            </a:extLst>
          </p:cNvPr>
          <p:cNvSpPr>
            <a:spLocks noGrp="1"/>
          </p:cNvSpPr>
          <p:nvPr>
            <p:ph type="title"/>
          </p:nvPr>
        </p:nvSpPr>
        <p:spPr>
          <a:xfrm>
            <a:off x="1492450" y="1757560"/>
            <a:ext cx="9199178" cy="595493"/>
          </a:xfrm>
        </p:spPr>
        <p:txBody>
          <a:bodyPr>
            <a:noAutofit/>
          </a:bodyPr>
          <a:lstStyle/>
          <a:p>
            <a:pPr>
              <a:spcBef>
                <a:spcPts val="1000"/>
              </a:spcBef>
              <a:defRPr/>
            </a:pPr>
            <a:r>
              <a:rPr lang="en-US" sz="3600" dirty="0">
                <a:solidFill>
                  <a:srgbClr val="6ECFB2"/>
                </a:solidFill>
                <a:latin typeface="+mj-lt"/>
              </a:rPr>
              <a:t>TRUE OR FALSE?</a:t>
            </a:r>
          </a:p>
        </p:txBody>
      </p:sp>
      <p:sp>
        <p:nvSpPr>
          <p:cNvPr id="6" name="Content Placeholder 14">
            <a:extLst>
              <a:ext uri="{FF2B5EF4-FFF2-40B4-BE49-F238E27FC236}">
                <a16:creationId xmlns:a16="http://schemas.microsoft.com/office/drawing/2014/main" id="{FFC8E901-0704-4697-3F8C-7BC84094B792}"/>
              </a:ext>
            </a:extLst>
          </p:cNvPr>
          <p:cNvSpPr txBox="1">
            <a:spLocks/>
          </p:cNvSpPr>
          <p:nvPr/>
        </p:nvSpPr>
        <p:spPr>
          <a:xfrm>
            <a:off x="1492450" y="2554356"/>
            <a:ext cx="9199178" cy="2964020"/>
          </a:xfrm>
          <a:prstGeom prst="rect">
            <a:avLst/>
          </a:prstGeom>
        </p:spPr>
        <p:txBody>
          <a:bodyPr vert="horz" lIns="0" tIns="45720" rIns="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latin typeface="Georgia" panose="02040502050405020303" pitchFamily="18" charset="0"/>
              </a:rPr>
              <a:t>Changing jobs means</a:t>
            </a:r>
            <a:br>
              <a:rPr lang="en-US" sz="4400" b="1" dirty="0">
                <a:latin typeface="Georgia" panose="02040502050405020303" pitchFamily="18" charset="0"/>
              </a:rPr>
            </a:br>
            <a:r>
              <a:rPr lang="en-US" sz="4400" b="1" dirty="0">
                <a:latin typeface="Georgia" panose="02040502050405020303" pitchFamily="18" charset="0"/>
              </a:rPr>
              <a:t>juggling multiple</a:t>
            </a:r>
            <a:br>
              <a:rPr lang="en-US" sz="4400" b="1" dirty="0">
                <a:latin typeface="Georgia" panose="02040502050405020303" pitchFamily="18" charset="0"/>
              </a:rPr>
            </a:br>
            <a:r>
              <a:rPr lang="en-US" sz="4400" b="1" dirty="0">
                <a:latin typeface="Georgia" panose="02040502050405020303" pitchFamily="18" charset="0"/>
              </a:rPr>
              <a:t>retirement accounts.</a:t>
            </a:r>
          </a:p>
          <a:p>
            <a:pPr marL="0" indent="0" algn="ctr">
              <a:buNone/>
            </a:pPr>
            <a:endParaRPr lang="en-US" sz="5400" b="1" dirty="0">
              <a:latin typeface="Georgia" panose="02040502050405020303" pitchFamily="18" charset="0"/>
            </a:endParaRPr>
          </a:p>
        </p:txBody>
      </p:sp>
    </p:spTree>
    <p:extLst>
      <p:ext uri="{BB962C8B-B14F-4D97-AF65-F5344CB8AC3E}">
        <p14:creationId xmlns:p14="http://schemas.microsoft.com/office/powerpoint/2010/main" val="39451389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10716A19-DBEB-D73F-2FF9-DF36D1ACDBC2}"/>
              </a:ext>
            </a:extLst>
          </p:cNvPr>
          <p:cNvSpPr>
            <a:spLocks noGrp="1"/>
          </p:cNvSpPr>
          <p:nvPr>
            <p:ph idx="1"/>
          </p:nvPr>
        </p:nvSpPr>
        <p:spPr>
          <a:xfrm>
            <a:off x="1579141" y="2308582"/>
            <a:ext cx="9025797" cy="2904549"/>
          </a:xfrm>
        </p:spPr>
        <p:txBody>
          <a:bodyPr>
            <a:normAutofit/>
          </a:bodyPr>
          <a:lstStyle/>
          <a:p>
            <a:pPr marL="0" indent="0" algn="ctr">
              <a:buNone/>
            </a:pPr>
            <a:r>
              <a:rPr lang="en-US" dirty="0"/>
              <a:t>You may not need to juggle multiple accounts.</a:t>
            </a:r>
          </a:p>
          <a:p>
            <a:pPr marL="0" indent="0" algn="ctr">
              <a:buNone/>
            </a:pPr>
            <a:endParaRPr lang="en-US" dirty="0"/>
          </a:p>
          <a:p>
            <a:pPr marL="0" indent="0">
              <a:buNone/>
            </a:pPr>
            <a:r>
              <a:rPr lang="en-US" b="1" dirty="0"/>
              <a:t>You have four options when you leave a job:</a:t>
            </a:r>
          </a:p>
          <a:p>
            <a:pPr marL="457200" indent="-457200">
              <a:buFont typeface="+mj-lt"/>
              <a:buAutoNum type="arabicPeriod"/>
            </a:pPr>
            <a:r>
              <a:rPr lang="en-US" sz="2000" dirty="0"/>
              <a:t>Withdraw funds, but be aware of taxes and penalties.</a:t>
            </a:r>
          </a:p>
          <a:p>
            <a:pPr marL="457200" indent="-457200">
              <a:buFont typeface="+mj-lt"/>
              <a:buAutoNum type="arabicPeriod"/>
            </a:pPr>
            <a:r>
              <a:rPr lang="en-US" sz="2000" dirty="0">
                <a:latin typeface="Arial"/>
                <a:cs typeface="Arial"/>
              </a:rPr>
              <a:t>Leave your balance in your prior employer’s plan. </a:t>
            </a:r>
            <a:r>
              <a:rPr lang="en-US" sz="2000" baseline="30000" dirty="0">
                <a:latin typeface="Arial"/>
                <a:cs typeface="Arial"/>
              </a:rPr>
              <a:t>1</a:t>
            </a:r>
          </a:p>
          <a:p>
            <a:pPr marL="457200" indent="-457200">
              <a:buFont typeface="+mj-lt"/>
              <a:buAutoNum type="arabicPeriod"/>
            </a:pPr>
            <a:r>
              <a:rPr lang="en-US" dirty="0"/>
              <a:t>Roll your balance into an IRA account.</a:t>
            </a:r>
            <a:endParaRPr lang="en-US" baseline="30000" dirty="0">
              <a:latin typeface="Arial"/>
              <a:cs typeface="Arial"/>
            </a:endParaRPr>
          </a:p>
          <a:p>
            <a:pPr marL="457200" indent="-457200">
              <a:buFont typeface="+mj-lt"/>
              <a:buAutoNum type="arabicPeriod"/>
            </a:pPr>
            <a:r>
              <a:rPr lang="en-US" dirty="0">
                <a:latin typeface="Arial"/>
                <a:cs typeface="Arial"/>
              </a:rPr>
              <a:t>Roll your balance to your new employer’s plan. </a:t>
            </a:r>
            <a:r>
              <a:rPr lang="en-US" baseline="30000" dirty="0">
                <a:latin typeface="Arial"/>
                <a:cs typeface="Arial"/>
              </a:rPr>
              <a:t>1</a:t>
            </a:r>
            <a:endParaRPr lang="en-US" sz="2000" dirty="0"/>
          </a:p>
        </p:txBody>
      </p:sp>
      <p:sp>
        <p:nvSpPr>
          <p:cNvPr id="6" name="TextBox 5">
            <a:extLst>
              <a:ext uri="{FF2B5EF4-FFF2-40B4-BE49-F238E27FC236}">
                <a16:creationId xmlns:a16="http://schemas.microsoft.com/office/drawing/2014/main" id="{98C365ED-6346-4EEC-A323-26AC968D90D7}"/>
              </a:ext>
            </a:extLst>
          </p:cNvPr>
          <p:cNvSpPr txBox="1"/>
          <p:nvPr/>
        </p:nvSpPr>
        <p:spPr>
          <a:xfrm>
            <a:off x="1492450" y="5378824"/>
            <a:ext cx="9112488" cy="1107996"/>
          </a:xfrm>
          <a:prstGeom prst="rect">
            <a:avLst/>
          </a:prstGeom>
          <a:noFill/>
        </p:spPr>
        <p:txBody>
          <a:bodyPr wrap="square" rtlCol="0">
            <a:spAutoFit/>
          </a:bodyPr>
          <a:lstStyle/>
          <a:p>
            <a:r>
              <a:rPr lang="en-US" sz="1100" baseline="30000" dirty="0">
                <a:latin typeface="Arial" panose="020B0604020202020204" pitchFamily="34" charset="0"/>
                <a:cs typeface="Arial" panose="020B0604020202020204" pitchFamily="34" charset="0"/>
              </a:rPr>
              <a:t>1</a:t>
            </a:r>
            <a:r>
              <a:rPr lang="en-US" sz="1100" dirty="0">
                <a:latin typeface="Arial" panose="020B0604020202020204" pitchFamily="34" charset="0"/>
                <a:cs typeface="Arial" panose="020B0604020202020204" pitchFamily="34" charset="0"/>
              </a:rPr>
              <a:t> If plan allows</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Qualified retirement plans, deferred compensation plans and individual retirement accounts are all different, including fees and when you can access funds. Assets rolled over from your account(s) may be subject to surrender charges, other fees and/or an additional 10% early withdrawal tax if withdrawn before age 59½. Nationwide and its representatives do not give legal or tax advice. An attorney or tax advisor should be consulted for answers to specific questions.</a:t>
            </a:r>
          </a:p>
        </p:txBody>
      </p:sp>
      <p:sp>
        <p:nvSpPr>
          <p:cNvPr id="9" name="Title 6">
            <a:extLst>
              <a:ext uri="{FF2B5EF4-FFF2-40B4-BE49-F238E27FC236}">
                <a16:creationId xmlns:a16="http://schemas.microsoft.com/office/drawing/2014/main" id="{FC8AF32F-8378-F3B0-D0D4-786AF7CF0121}"/>
              </a:ext>
            </a:extLst>
          </p:cNvPr>
          <p:cNvSpPr txBox="1">
            <a:spLocks/>
          </p:cNvSpPr>
          <p:nvPr/>
        </p:nvSpPr>
        <p:spPr>
          <a:xfrm>
            <a:off x="1492450" y="1112667"/>
            <a:ext cx="9199178" cy="610205"/>
          </a:xfrm>
          <a:prstGeom prst="rect">
            <a:avLst/>
          </a:prstGeom>
        </p:spPr>
        <p:txBody>
          <a:bodyPr vert="horz" lIns="0" tIns="45720" rIns="0" bIns="45720" rtlCol="0" anchor="t">
            <a:noAutofit/>
          </a:bodyPr>
          <a:lstStyle>
            <a:lvl1pPr algn="ctr" defTabSz="914400" rtl="0" eaLnBrk="1" latinLnBrk="0" hangingPunct="1">
              <a:lnSpc>
                <a:spcPct val="90000"/>
              </a:lnSpc>
              <a:spcBef>
                <a:spcPct val="0"/>
              </a:spcBef>
              <a:buNone/>
              <a:defRPr sz="3200" b="1" i="0" kern="1200">
                <a:solidFill>
                  <a:srgbClr val="0047BB"/>
                </a:solidFill>
                <a:latin typeface="Arial" panose="020B0604020202020204" pitchFamily="34" charset="0"/>
                <a:ea typeface="+mj-ea"/>
                <a:cs typeface="Arial" panose="020B0604020202020204" pitchFamily="34" charset="0"/>
              </a:defRPr>
            </a:lvl1pPr>
          </a:lstStyle>
          <a:p>
            <a:r>
              <a:rPr lang="en-US" sz="6000" dirty="0">
                <a:latin typeface="Georgia" panose="02040502050405020303" pitchFamily="18" charset="0"/>
              </a:rPr>
              <a:t>False</a:t>
            </a:r>
          </a:p>
        </p:txBody>
      </p:sp>
    </p:spTree>
    <p:extLst>
      <p:ext uri="{BB962C8B-B14F-4D97-AF65-F5344CB8AC3E}">
        <p14:creationId xmlns:p14="http://schemas.microsoft.com/office/powerpoint/2010/main" val="22468156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C0E0BD2D-049D-D9C0-1B86-E91547BBDAF0}"/>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312842" y="2985836"/>
            <a:ext cx="914400" cy="914400"/>
          </a:xfrm>
          <a:prstGeom prst="rect">
            <a:avLst/>
          </a:prstGeom>
        </p:spPr>
      </p:pic>
      <p:sp>
        <p:nvSpPr>
          <p:cNvPr id="4" name="TextBox 3">
            <a:extLst>
              <a:ext uri="{FF2B5EF4-FFF2-40B4-BE49-F238E27FC236}">
                <a16:creationId xmlns:a16="http://schemas.microsoft.com/office/drawing/2014/main" id="{BEF3D770-5796-8469-3B00-A107ED8A3E08}"/>
              </a:ext>
            </a:extLst>
          </p:cNvPr>
          <p:cNvSpPr txBox="1"/>
          <p:nvPr/>
        </p:nvSpPr>
        <p:spPr>
          <a:xfrm>
            <a:off x="1797437" y="4170546"/>
            <a:ext cx="1905551" cy="1015663"/>
          </a:xfrm>
          <a:prstGeom prst="rect">
            <a:avLst/>
          </a:prstGeom>
          <a:noFill/>
          <a:ln>
            <a:noFill/>
          </a:ln>
        </p:spPr>
        <p:txBody>
          <a:bodyPr wrap="square" lIns="0" tIns="0" rIns="0" bIns="0" rtlCol="0" anchor="t" anchorCtr="0">
            <a:spAutoFit/>
          </a:bodyPr>
          <a:lstStyle/>
          <a:p>
            <a:pPr algn="ctr"/>
            <a:r>
              <a:rPr lang="en-US" sz="2200" b="1" dirty="0">
                <a:solidFill>
                  <a:srgbClr val="6ECFB2"/>
                </a:solidFill>
                <a:latin typeface="Arial" charset="0"/>
                <a:ea typeface="Arial" charset="0"/>
                <a:cs typeface="Arial" charset="0"/>
                <a:sym typeface="Calibri"/>
              </a:rPr>
              <a:t>My Interactive Retirement </a:t>
            </a:r>
            <a:r>
              <a:rPr lang="en-US" sz="2200" b="1" dirty="0" err="1">
                <a:solidFill>
                  <a:srgbClr val="6ECFB2"/>
                </a:solidFill>
                <a:latin typeface="Arial" charset="0"/>
                <a:ea typeface="Arial" charset="0"/>
                <a:cs typeface="Arial" charset="0"/>
                <a:sym typeface="Calibri"/>
              </a:rPr>
              <a:t>Planner</a:t>
            </a:r>
            <a:r>
              <a:rPr lang="en-US" sz="2200" b="1" baseline="30000" dirty="0" err="1">
                <a:solidFill>
                  <a:srgbClr val="6ECFB2"/>
                </a:solidFill>
                <a:latin typeface="Arial" charset="0"/>
                <a:ea typeface="Arial" charset="0"/>
                <a:cs typeface="Arial" charset="0"/>
                <a:sym typeface="Calibri"/>
              </a:rPr>
              <a:t>SM</a:t>
            </a:r>
            <a:endParaRPr lang="en-US" sz="2200" b="1" baseline="30000" dirty="0">
              <a:solidFill>
                <a:srgbClr val="6ECFB2"/>
              </a:solidFill>
              <a:latin typeface="Arial" charset="0"/>
              <a:ea typeface="Arial" charset="0"/>
              <a:cs typeface="Arial" charset="0"/>
              <a:sym typeface="Calibri"/>
            </a:endParaRPr>
          </a:p>
        </p:txBody>
      </p:sp>
      <p:sp>
        <p:nvSpPr>
          <p:cNvPr id="5" name="TextBox 4">
            <a:extLst>
              <a:ext uri="{FF2B5EF4-FFF2-40B4-BE49-F238E27FC236}">
                <a16:creationId xmlns:a16="http://schemas.microsoft.com/office/drawing/2014/main" id="{73DAE9D5-1625-44FF-9839-4BCC77EBECDF}"/>
              </a:ext>
            </a:extLst>
          </p:cNvPr>
          <p:cNvSpPr txBox="1"/>
          <p:nvPr/>
        </p:nvSpPr>
        <p:spPr>
          <a:xfrm>
            <a:off x="4697833" y="4170546"/>
            <a:ext cx="2780292" cy="677108"/>
          </a:xfrm>
          <a:prstGeom prst="rect">
            <a:avLst/>
          </a:prstGeom>
          <a:noFill/>
          <a:ln>
            <a:noFill/>
          </a:ln>
        </p:spPr>
        <p:txBody>
          <a:bodyPr wrap="square" lIns="0" tIns="0" rIns="0" bIns="0" rtlCol="0" anchor="t" anchorCtr="0">
            <a:spAutoFit/>
          </a:bodyPr>
          <a:lstStyle/>
          <a:p>
            <a:pPr algn="ctr"/>
            <a:r>
              <a:rPr lang="en-US" sz="2200" b="1" dirty="0">
                <a:solidFill>
                  <a:srgbClr val="6ECFB2"/>
                </a:solidFill>
                <a:latin typeface="Arial" panose="020B0604020202020204" pitchFamily="34" charset="0"/>
                <a:cs typeface="Arial" panose="020B0604020202020204" pitchFamily="34" charset="0"/>
              </a:rPr>
              <a:t>Paycheck Impact Calculator</a:t>
            </a:r>
          </a:p>
        </p:txBody>
      </p:sp>
      <p:sp>
        <p:nvSpPr>
          <p:cNvPr id="6" name="TextBox 5">
            <a:extLst>
              <a:ext uri="{FF2B5EF4-FFF2-40B4-BE49-F238E27FC236}">
                <a16:creationId xmlns:a16="http://schemas.microsoft.com/office/drawing/2014/main" id="{D8DE49A0-F712-E113-2695-3FD34DA53064}"/>
              </a:ext>
            </a:extLst>
          </p:cNvPr>
          <p:cNvSpPr txBox="1"/>
          <p:nvPr/>
        </p:nvSpPr>
        <p:spPr>
          <a:xfrm>
            <a:off x="8291120" y="4170546"/>
            <a:ext cx="2342973" cy="677108"/>
          </a:xfrm>
          <a:prstGeom prst="rect">
            <a:avLst/>
          </a:prstGeom>
          <a:noFill/>
          <a:ln>
            <a:noFill/>
          </a:ln>
        </p:spPr>
        <p:txBody>
          <a:bodyPr wrap="square" lIns="0" tIns="0" rIns="0" bIns="0" rtlCol="0" anchor="t" anchorCtr="0">
            <a:spAutoFit/>
          </a:bodyPr>
          <a:lstStyle/>
          <a:p>
            <a:pPr marL="0" lvl="2" indent="-336550" algn="ctr">
              <a:spcAft>
                <a:spcPts val="1800"/>
              </a:spcAft>
              <a:buClr>
                <a:srgbClr val="DEA515"/>
              </a:buClr>
              <a:buSzPct val="101851"/>
            </a:pPr>
            <a:r>
              <a:rPr lang="en-US" sz="2200" b="1" dirty="0">
                <a:solidFill>
                  <a:srgbClr val="6ECFB2"/>
                </a:solidFill>
                <a:latin typeface="Arial" charset="0"/>
                <a:ea typeface="Arial" charset="0"/>
                <a:cs typeface="Arial" charset="0"/>
                <a:sym typeface="Calibri"/>
              </a:rPr>
              <a:t>My Health Care Estimator ®</a:t>
            </a:r>
          </a:p>
        </p:txBody>
      </p:sp>
      <p:cxnSp>
        <p:nvCxnSpPr>
          <p:cNvPr id="7" name="Straight Connector 6">
            <a:extLst>
              <a:ext uri="{FF2B5EF4-FFF2-40B4-BE49-F238E27FC236}">
                <a16:creationId xmlns:a16="http://schemas.microsoft.com/office/drawing/2014/main" id="{146F5041-1049-06A6-BE91-8F0A37DBD546}"/>
              </a:ext>
              <a:ext uri="{C183D7F6-B498-43B3-948B-1728B52AA6E4}">
                <adec:decorative xmlns:adec="http://schemas.microsoft.com/office/drawing/2017/decorative" val="1"/>
              </a:ext>
            </a:extLst>
          </p:cNvPr>
          <p:cNvCxnSpPr>
            <a:cxnSpLocks/>
          </p:cNvCxnSpPr>
          <p:nvPr/>
        </p:nvCxnSpPr>
        <p:spPr>
          <a:xfrm>
            <a:off x="7908992" y="3043951"/>
            <a:ext cx="0" cy="237744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2836AA8-C03B-E65B-F3B0-B9D369A72DAE}"/>
              </a:ext>
              <a:ext uri="{C183D7F6-B498-43B3-948B-1728B52AA6E4}">
                <adec:decorative xmlns:adec="http://schemas.microsoft.com/office/drawing/2017/decorative" val="1"/>
              </a:ext>
            </a:extLst>
          </p:cNvPr>
          <p:cNvCxnSpPr>
            <a:cxnSpLocks/>
          </p:cNvCxnSpPr>
          <p:nvPr/>
        </p:nvCxnSpPr>
        <p:spPr>
          <a:xfrm>
            <a:off x="4133855" y="3043951"/>
            <a:ext cx="0" cy="237744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D26A6D3E-549F-79F9-DE5F-FAA93ADCAE6A}"/>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630779" y="2971800"/>
            <a:ext cx="914400" cy="914400"/>
          </a:xfrm>
          <a:prstGeom prst="rect">
            <a:avLst/>
          </a:prstGeom>
        </p:spPr>
      </p:pic>
      <p:sp>
        <p:nvSpPr>
          <p:cNvPr id="12" name="Title 11">
            <a:extLst>
              <a:ext uri="{FF2B5EF4-FFF2-40B4-BE49-F238E27FC236}">
                <a16:creationId xmlns:a16="http://schemas.microsoft.com/office/drawing/2014/main" id="{C26C751F-BBEE-7873-14CE-8C1951A0CF47}"/>
              </a:ext>
            </a:extLst>
          </p:cNvPr>
          <p:cNvSpPr>
            <a:spLocks noGrp="1"/>
          </p:cNvSpPr>
          <p:nvPr>
            <p:ph type="title"/>
          </p:nvPr>
        </p:nvSpPr>
        <p:spPr>
          <a:xfrm>
            <a:off x="1492450" y="1138862"/>
            <a:ext cx="9199178" cy="595493"/>
          </a:xfrm>
        </p:spPr>
        <p:txBody>
          <a:bodyPr>
            <a:noAutofit/>
          </a:bodyPr>
          <a:lstStyle/>
          <a:p>
            <a:r>
              <a:rPr lang="en-US" sz="4800" dirty="0">
                <a:latin typeface="Georgia" panose="02040502050405020303" pitchFamily="18" charset="0"/>
              </a:rPr>
              <a:t>Take action</a:t>
            </a:r>
          </a:p>
        </p:txBody>
      </p:sp>
      <p:sp>
        <p:nvSpPr>
          <p:cNvPr id="13" name="Content Placeholder 12">
            <a:extLst>
              <a:ext uri="{FF2B5EF4-FFF2-40B4-BE49-F238E27FC236}">
                <a16:creationId xmlns:a16="http://schemas.microsoft.com/office/drawing/2014/main" id="{FA930C4A-8EFD-F429-4DE7-74C7984FA522}"/>
              </a:ext>
            </a:extLst>
          </p:cNvPr>
          <p:cNvSpPr>
            <a:spLocks noGrp="1"/>
          </p:cNvSpPr>
          <p:nvPr>
            <p:ph idx="1"/>
          </p:nvPr>
        </p:nvSpPr>
        <p:spPr>
          <a:xfrm>
            <a:off x="1492450" y="1942519"/>
            <a:ext cx="9199178" cy="457742"/>
          </a:xfrm>
        </p:spPr>
        <p:txBody>
          <a:bodyPr>
            <a:normAutofit/>
          </a:bodyPr>
          <a:lstStyle/>
          <a:p>
            <a:pPr marL="0" indent="0" algn="ctr">
              <a:buNone/>
            </a:pPr>
            <a:r>
              <a:rPr lang="en-US" sz="2200" b="1" dirty="0"/>
              <a:t>Use our tools to get started:</a:t>
            </a:r>
          </a:p>
        </p:txBody>
      </p:sp>
      <p:pic>
        <p:nvPicPr>
          <p:cNvPr id="2" name="Graphic 1">
            <a:extLst>
              <a:ext uri="{FF2B5EF4-FFF2-40B4-BE49-F238E27FC236}">
                <a16:creationId xmlns:a16="http://schemas.microsoft.com/office/drawing/2014/main" id="{6FE6E970-1FFF-D2B7-2D21-0F4486BA0574}"/>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005406" y="3012141"/>
            <a:ext cx="914400" cy="914400"/>
          </a:xfrm>
          <a:prstGeom prst="rect">
            <a:avLst/>
          </a:prstGeom>
        </p:spPr>
      </p:pic>
    </p:spTree>
    <p:extLst>
      <p:ext uri="{BB962C8B-B14F-4D97-AF65-F5344CB8AC3E}">
        <p14:creationId xmlns:p14="http://schemas.microsoft.com/office/powerpoint/2010/main" val="2988051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AF74D6F-A999-B3BF-FE2C-0E8565C8664A}"/>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312842" y="2985836"/>
            <a:ext cx="914400" cy="914400"/>
          </a:xfrm>
          <a:prstGeom prst="rect">
            <a:avLst/>
          </a:prstGeom>
        </p:spPr>
      </p:pic>
      <p:sp>
        <p:nvSpPr>
          <p:cNvPr id="4" name="TextBox 3">
            <a:extLst>
              <a:ext uri="{FF2B5EF4-FFF2-40B4-BE49-F238E27FC236}">
                <a16:creationId xmlns:a16="http://schemas.microsoft.com/office/drawing/2014/main" id="{0FFA0EA6-9EA0-6A76-BF97-6C50B8ED2A2C}"/>
              </a:ext>
            </a:extLst>
          </p:cNvPr>
          <p:cNvSpPr txBox="1"/>
          <p:nvPr/>
        </p:nvSpPr>
        <p:spPr>
          <a:xfrm>
            <a:off x="1797437" y="4170546"/>
            <a:ext cx="1905551" cy="1015663"/>
          </a:xfrm>
          <a:prstGeom prst="rect">
            <a:avLst/>
          </a:prstGeom>
          <a:noFill/>
          <a:ln>
            <a:noFill/>
          </a:ln>
        </p:spPr>
        <p:txBody>
          <a:bodyPr wrap="square" lIns="0" tIns="0" rIns="0" bIns="0" rtlCol="0" anchor="t" anchorCtr="0">
            <a:spAutoFit/>
          </a:bodyPr>
          <a:lstStyle/>
          <a:p>
            <a:pPr algn="ctr"/>
            <a:r>
              <a:rPr lang="en-US" sz="2200" b="1" dirty="0">
                <a:solidFill>
                  <a:srgbClr val="6ECFB2"/>
                </a:solidFill>
                <a:latin typeface="Arial" charset="0"/>
                <a:ea typeface="Arial" charset="0"/>
                <a:cs typeface="Arial" charset="0"/>
                <a:sym typeface="Calibri"/>
              </a:rPr>
              <a:t>Personalized retirement-planning tool</a:t>
            </a:r>
          </a:p>
        </p:txBody>
      </p:sp>
      <p:sp>
        <p:nvSpPr>
          <p:cNvPr id="5" name="TextBox 4">
            <a:extLst>
              <a:ext uri="{FF2B5EF4-FFF2-40B4-BE49-F238E27FC236}">
                <a16:creationId xmlns:a16="http://schemas.microsoft.com/office/drawing/2014/main" id="{CC0AF804-CC0F-8BE2-9C10-D8CD32DC6F28}"/>
              </a:ext>
            </a:extLst>
          </p:cNvPr>
          <p:cNvSpPr txBox="1"/>
          <p:nvPr/>
        </p:nvSpPr>
        <p:spPr>
          <a:xfrm>
            <a:off x="4697833" y="4170546"/>
            <a:ext cx="2780292" cy="677108"/>
          </a:xfrm>
          <a:prstGeom prst="rect">
            <a:avLst/>
          </a:prstGeom>
          <a:noFill/>
          <a:ln>
            <a:noFill/>
          </a:ln>
        </p:spPr>
        <p:txBody>
          <a:bodyPr wrap="square" lIns="0" tIns="0" rIns="0" bIns="0" rtlCol="0" anchor="t" anchorCtr="0">
            <a:spAutoFit/>
          </a:bodyPr>
          <a:lstStyle/>
          <a:p>
            <a:pPr algn="ctr"/>
            <a:r>
              <a:rPr lang="en-US" sz="2200" b="1" dirty="0">
                <a:solidFill>
                  <a:srgbClr val="6ECFB2"/>
                </a:solidFill>
                <a:latin typeface="Arial" panose="020B0604020202020204" pitchFamily="34" charset="0"/>
                <a:cs typeface="Arial" panose="020B0604020202020204" pitchFamily="34" charset="0"/>
              </a:rPr>
              <a:t>Paycheck Impact Calculator</a:t>
            </a:r>
          </a:p>
        </p:txBody>
      </p:sp>
      <p:sp>
        <p:nvSpPr>
          <p:cNvPr id="6" name="TextBox 5">
            <a:extLst>
              <a:ext uri="{FF2B5EF4-FFF2-40B4-BE49-F238E27FC236}">
                <a16:creationId xmlns:a16="http://schemas.microsoft.com/office/drawing/2014/main" id="{19B8CAF7-E308-F908-7FB0-9561151A3A06}"/>
              </a:ext>
            </a:extLst>
          </p:cNvPr>
          <p:cNvSpPr txBox="1"/>
          <p:nvPr/>
        </p:nvSpPr>
        <p:spPr>
          <a:xfrm>
            <a:off x="8291120" y="4170546"/>
            <a:ext cx="2342973" cy="677108"/>
          </a:xfrm>
          <a:prstGeom prst="rect">
            <a:avLst/>
          </a:prstGeom>
          <a:noFill/>
          <a:ln>
            <a:noFill/>
          </a:ln>
        </p:spPr>
        <p:txBody>
          <a:bodyPr wrap="square" lIns="0" tIns="0" rIns="0" bIns="0" rtlCol="0" anchor="t" anchorCtr="0">
            <a:spAutoFit/>
          </a:bodyPr>
          <a:lstStyle/>
          <a:p>
            <a:pPr algn="ctr"/>
            <a:r>
              <a:rPr lang="en-US" sz="2200" b="1" dirty="0">
                <a:solidFill>
                  <a:srgbClr val="6ECFB2"/>
                </a:solidFill>
                <a:latin typeface="Arial" panose="020B0604020202020204" pitchFamily="34" charset="0"/>
                <a:cs typeface="Arial" panose="020B0604020202020204" pitchFamily="34" charset="0"/>
              </a:rPr>
              <a:t>My Health Care Estimator ®</a:t>
            </a:r>
          </a:p>
        </p:txBody>
      </p:sp>
      <p:cxnSp>
        <p:nvCxnSpPr>
          <p:cNvPr id="7" name="Straight Connector 6">
            <a:extLst>
              <a:ext uri="{FF2B5EF4-FFF2-40B4-BE49-F238E27FC236}">
                <a16:creationId xmlns:a16="http://schemas.microsoft.com/office/drawing/2014/main" id="{F7543107-4A17-AFBF-58E7-D92C55F90113}"/>
              </a:ext>
              <a:ext uri="{C183D7F6-B498-43B3-948B-1728B52AA6E4}">
                <adec:decorative xmlns:adec="http://schemas.microsoft.com/office/drawing/2017/decorative" val="1"/>
              </a:ext>
            </a:extLst>
          </p:cNvPr>
          <p:cNvCxnSpPr>
            <a:cxnSpLocks/>
          </p:cNvCxnSpPr>
          <p:nvPr/>
        </p:nvCxnSpPr>
        <p:spPr>
          <a:xfrm>
            <a:off x="7908992" y="3043951"/>
            <a:ext cx="0" cy="237744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6DC33B0-22EB-BEB4-5261-94D0C95799BF}"/>
              </a:ext>
              <a:ext uri="{C183D7F6-B498-43B3-948B-1728B52AA6E4}">
                <adec:decorative xmlns:adec="http://schemas.microsoft.com/office/drawing/2017/decorative" val="1"/>
              </a:ext>
            </a:extLst>
          </p:cNvPr>
          <p:cNvCxnSpPr>
            <a:cxnSpLocks/>
          </p:cNvCxnSpPr>
          <p:nvPr/>
        </p:nvCxnSpPr>
        <p:spPr>
          <a:xfrm>
            <a:off x="4133855" y="3043951"/>
            <a:ext cx="0" cy="237744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DDE2A365-D520-4194-B274-810F59ED141C}"/>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005406" y="3012141"/>
            <a:ext cx="914400" cy="914400"/>
          </a:xfrm>
          <a:prstGeom prst="rect">
            <a:avLst/>
          </a:prstGeom>
        </p:spPr>
      </p:pic>
      <p:pic>
        <p:nvPicPr>
          <p:cNvPr id="10" name="Graphic 9">
            <a:extLst>
              <a:ext uri="{FF2B5EF4-FFF2-40B4-BE49-F238E27FC236}">
                <a16:creationId xmlns:a16="http://schemas.microsoft.com/office/drawing/2014/main" id="{120ED248-8AF3-2057-4924-0F5524C4F26B}"/>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630779" y="2971800"/>
            <a:ext cx="914400" cy="914400"/>
          </a:xfrm>
          <a:prstGeom prst="rect">
            <a:avLst/>
          </a:prstGeom>
        </p:spPr>
      </p:pic>
      <p:sp>
        <p:nvSpPr>
          <p:cNvPr id="16" name="Title 11">
            <a:extLst>
              <a:ext uri="{FF2B5EF4-FFF2-40B4-BE49-F238E27FC236}">
                <a16:creationId xmlns:a16="http://schemas.microsoft.com/office/drawing/2014/main" id="{1F4361BF-3B28-9C71-4431-C8C199233430}"/>
              </a:ext>
            </a:extLst>
          </p:cNvPr>
          <p:cNvSpPr>
            <a:spLocks noGrp="1"/>
          </p:cNvSpPr>
          <p:nvPr>
            <p:ph type="title"/>
          </p:nvPr>
        </p:nvSpPr>
        <p:spPr>
          <a:xfrm>
            <a:off x="1492450" y="1138862"/>
            <a:ext cx="9199178" cy="595493"/>
          </a:xfrm>
        </p:spPr>
        <p:txBody>
          <a:bodyPr>
            <a:noAutofit/>
          </a:bodyPr>
          <a:lstStyle/>
          <a:p>
            <a:r>
              <a:rPr lang="en-US" sz="4800" dirty="0">
                <a:latin typeface="Georgia" panose="02040502050405020303" pitchFamily="18" charset="0"/>
              </a:rPr>
              <a:t>Take action</a:t>
            </a:r>
          </a:p>
        </p:txBody>
      </p:sp>
      <p:sp>
        <p:nvSpPr>
          <p:cNvPr id="17" name="Content Placeholder 12">
            <a:extLst>
              <a:ext uri="{FF2B5EF4-FFF2-40B4-BE49-F238E27FC236}">
                <a16:creationId xmlns:a16="http://schemas.microsoft.com/office/drawing/2014/main" id="{6C512AF8-4F32-7E28-8EB6-DFD7A810EBA3}"/>
              </a:ext>
            </a:extLst>
          </p:cNvPr>
          <p:cNvSpPr>
            <a:spLocks noGrp="1"/>
          </p:cNvSpPr>
          <p:nvPr>
            <p:ph idx="1"/>
          </p:nvPr>
        </p:nvSpPr>
        <p:spPr>
          <a:xfrm>
            <a:off x="1492450" y="1942519"/>
            <a:ext cx="9199178" cy="457742"/>
          </a:xfrm>
        </p:spPr>
        <p:txBody>
          <a:bodyPr>
            <a:normAutofit/>
          </a:bodyPr>
          <a:lstStyle/>
          <a:p>
            <a:pPr marL="0" indent="0" algn="ctr">
              <a:buNone/>
            </a:pPr>
            <a:r>
              <a:rPr lang="en-US" sz="2200" b="1" dirty="0"/>
              <a:t>Use our tools to get started:</a:t>
            </a:r>
          </a:p>
        </p:txBody>
      </p:sp>
    </p:spTree>
    <p:extLst>
      <p:ext uri="{BB962C8B-B14F-4D97-AF65-F5344CB8AC3E}">
        <p14:creationId xmlns:p14="http://schemas.microsoft.com/office/powerpoint/2010/main" val="30947123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C0E0BD2D-049D-D9C0-1B86-E91547BBDAF0}"/>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312842" y="2985836"/>
            <a:ext cx="914400" cy="914400"/>
          </a:xfrm>
          <a:prstGeom prst="rect">
            <a:avLst/>
          </a:prstGeom>
        </p:spPr>
      </p:pic>
      <p:sp>
        <p:nvSpPr>
          <p:cNvPr id="4" name="TextBox 3">
            <a:extLst>
              <a:ext uri="{FF2B5EF4-FFF2-40B4-BE49-F238E27FC236}">
                <a16:creationId xmlns:a16="http://schemas.microsoft.com/office/drawing/2014/main" id="{BEF3D770-5796-8469-3B00-A107ED8A3E08}"/>
              </a:ext>
            </a:extLst>
          </p:cNvPr>
          <p:cNvSpPr txBox="1"/>
          <p:nvPr/>
        </p:nvSpPr>
        <p:spPr>
          <a:xfrm>
            <a:off x="1601835" y="4170546"/>
            <a:ext cx="2336413" cy="677108"/>
          </a:xfrm>
          <a:prstGeom prst="rect">
            <a:avLst/>
          </a:prstGeom>
          <a:noFill/>
          <a:ln>
            <a:noFill/>
          </a:ln>
        </p:spPr>
        <p:txBody>
          <a:bodyPr wrap="square" lIns="0" tIns="0" rIns="0" bIns="0" rtlCol="0" anchor="t" anchorCtr="0">
            <a:spAutoFit/>
          </a:bodyPr>
          <a:lstStyle/>
          <a:p>
            <a:pPr algn="ctr"/>
            <a:r>
              <a:rPr lang="en-US" sz="2200" b="1" dirty="0">
                <a:solidFill>
                  <a:srgbClr val="6ECFB2"/>
                </a:solidFill>
                <a:latin typeface="Arial" charset="0"/>
                <a:ea typeface="Arial" charset="0"/>
                <a:cs typeface="Arial" charset="0"/>
                <a:sym typeface="Calibri"/>
              </a:rPr>
              <a:t>My Retirement Goals</a:t>
            </a:r>
          </a:p>
        </p:txBody>
      </p:sp>
      <p:sp>
        <p:nvSpPr>
          <p:cNvPr id="5" name="TextBox 4">
            <a:extLst>
              <a:ext uri="{FF2B5EF4-FFF2-40B4-BE49-F238E27FC236}">
                <a16:creationId xmlns:a16="http://schemas.microsoft.com/office/drawing/2014/main" id="{73DAE9D5-1625-44FF-9839-4BCC77EBECDF}"/>
              </a:ext>
            </a:extLst>
          </p:cNvPr>
          <p:cNvSpPr txBox="1"/>
          <p:nvPr/>
        </p:nvSpPr>
        <p:spPr>
          <a:xfrm>
            <a:off x="4697833" y="4170546"/>
            <a:ext cx="2780292" cy="677108"/>
          </a:xfrm>
          <a:prstGeom prst="rect">
            <a:avLst/>
          </a:prstGeom>
          <a:noFill/>
          <a:ln>
            <a:noFill/>
          </a:ln>
        </p:spPr>
        <p:txBody>
          <a:bodyPr wrap="square" lIns="0" tIns="0" rIns="0" bIns="0" rtlCol="0" anchor="t" anchorCtr="0">
            <a:spAutoFit/>
          </a:bodyPr>
          <a:lstStyle/>
          <a:p>
            <a:pPr algn="ctr"/>
            <a:r>
              <a:rPr lang="en-US" sz="2200" b="1" dirty="0">
                <a:solidFill>
                  <a:srgbClr val="6ECFB2"/>
                </a:solidFill>
                <a:latin typeface="Arial" panose="020B0604020202020204" pitchFamily="34" charset="0"/>
                <a:cs typeface="Arial" panose="020B0604020202020204" pitchFamily="34" charset="0"/>
              </a:rPr>
              <a:t>Paycheck Impact Calculator</a:t>
            </a:r>
          </a:p>
        </p:txBody>
      </p:sp>
      <p:sp>
        <p:nvSpPr>
          <p:cNvPr id="6" name="TextBox 5">
            <a:extLst>
              <a:ext uri="{FF2B5EF4-FFF2-40B4-BE49-F238E27FC236}">
                <a16:creationId xmlns:a16="http://schemas.microsoft.com/office/drawing/2014/main" id="{D8DE49A0-F712-E113-2695-3FD34DA53064}"/>
              </a:ext>
            </a:extLst>
          </p:cNvPr>
          <p:cNvSpPr txBox="1"/>
          <p:nvPr/>
        </p:nvSpPr>
        <p:spPr>
          <a:xfrm>
            <a:off x="8291120" y="4170546"/>
            <a:ext cx="2342973" cy="677108"/>
          </a:xfrm>
          <a:prstGeom prst="rect">
            <a:avLst/>
          </a:prstGeom>
          <a:noFill/>
          <a:ln>
            <a:noFill/>
          </a:ln>
        </p:spPr>
        <p:txBody>
          <a:bodyPr wrap="square" lIns="0" tIns="0" rIns="0" bIns="0" rtlCol="0" anchor="t" anchorCtr="0">
            <a:spAutoFit/>
          </a:bodyPr>
          <a:lstStyle/>
          <a:p>
            <a:pPr marL="0" lvl="2" indent="-336550" algn="ctr">
              <a:spcAft>
                <a:spcPts val="1800"/>
              </a:spcAft>
              <a:buClr>
                <a:srgbClr val="DEA515"/>
              </a:buClr>
              <a:buSzPct val="101851"/>
            </a:pPr>
            <a:r>
              <a:rPr lang="en-US" sz="2200" b="1" dirty="0">
                <a:solidFill>
                  <a:srgbClr val="6ECFB2"/>
                </a:solidFill>
                <a:latin typeface="Arial" charset="0"/>
                <a:ea typeface="Arial" charset="0"/>
                <a:cs typeface="Arial" charset="0"/>
                <a:sym typeface="Calibri"/>
              </a:rPr>
              <a:t>My Health Care Estimator ®</a:t>
            </a:r>
          </a:p>
        </p:txBody>
      </p:sp>
      <p:cxnSp>
        <p:nvCxnSpPr>
          <p:cNvPr id="7" name="Straight Connector 6">
            <a:extLst>
              <a:ext uri="{FF2B5EF4-FFF2-40B4-BE49-F238E27FC236}">
                <a16:creationId xmlns:a16="http://schemas.microsoft.com/office/drawing/2014/main" id="{146F5041-1049-06A6-BE91-8F0A37DBD546}"/>
              </a:ext>
              <a:ext uri="{C183D7F6-B498-43B3-948B-1728B52AA6E4}">
                <adec:decorative xmlns:adec="http://schemas.microsoft.com/office/drawing/2017/decorative" val="1"/>
              </a:ext>
            </a:extLst>
          </p:cNvPr>
          <p:cNvCxnSpPr>
            <a:cxnSpLocks/>
          </p:cNvCxnSpPr>
          <p:nvPr/>
        </p:nvCxnSpPr>
        <p:spPr>
          <a:xfrm>
            <a:off x="7908992" y="3043951"/>
            <a:ext cx="0" cy="237744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2836AA8-C03B-E65B-F3B0-B9D369A72DAE}"/>
              </a:ext>
              <a:ext uri="{C183D7F6-B498-43B3-948B-1728B52AA6E4}">
                <adec:decorative xmlns:adec="http://schemas.microsoft.com/office/drawing/2017/decorative" val="1"/>
              </a:ext>
            </a:extLst>
          </p:cNvPr>
          <p:cNvCxnSpPr>
            <a:cxnSpLocks/>
          </p:cNvCxnSpPr>
          <p:nvPr/>
        </p:nvCxnSpPr>
        <p:spPr>
          <a:xfrm>
            <a:off x="4133855" y="3043951"/>
            <a:ext cx="0" cy="237744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D26A6D3E-549F-79F9-DE5F-FAA93ADCAE6A}"/>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630779" y="2971800"/>
            <a:ext cx="914400" cy="914400"/>
          </a:xfrm>
          <a:prstGeom prst="rect">
            <a:avLst/>
          </a:prstGeom>
        </p:spPr>
      </p:pic>
      <p:sp>
        <p:nvSpPr>
          <p:cNvPr id="12" name="Title 11">
            <a:extLst>
              <a:ext uri="{FF2B5EF4-FFF2-40B4-BE49-F238E27FC236}">
                <a16:creationId xmlns:a16="http://schemas.microsoft.com/office/drawing/2014/main" id="{C26C751F-BBEE-7873-14CE-8C1951A0CF47}"/>
              </a:ext>
            </a:extLst>
          </p:cNvPr>
          <p:cNvSpPr>
            <a:spLocks noGrp="1"/>
          </p:cNvSpPr>
          <p:nvPr>
            <p:ph type="title"/>
          </p:nvPr>
        </p:nvSpPr>
        <p:spPr>
          <a:xfrm>
            <a:off x="1492450" y="1138862"/>
            <a:ext cx="9199178" cy="595493"/>
          </a:xfrm>
        </p:spPr>
        <p:txBody>
          <a:bodyPr>
            <a:noAutofit/>
          </a:bodyPr>
          <a:lstStyle/>
          <a:p>
            <a:r>
              <a:rPr lang="en-US" sz="4800" dirty="0">
                <a:latin typeface="Georgia" panose="02040502050405020303" pitchFamily="18" charset="0"/>
              </a:rPr>
              <a:t>Take action</a:t>
            </a:r>
          </a:p>
        </p:txBody>
      </p:sp>
      <p:sp>
        <p:nvSpPr>
          <p:cNvPr id="13" name="Content Placeholder 12">
            <a:extLst>
              <a:ext uri="{FF2B5EF4-FFF2-40B4-BE49-F238E27FC236}">
                <a16:creationId xmlns:a16="http://schemas.microsoft.com/office/drawing/2014/main" id="{FA930C4A-8EFD-F429-4DE7-74C7984FA522}"/>
              </a:ext>
            </a:extLst>
          </p:cNvPr>
          <p:cNvSpPr>
            <a:spLocks noGrp="1"/>
          </p:cNvSpPr>
          <p:nvPr>
            <p:ph idx="1"/>
          </p:nvPr>
        </p:nvSpPr>
        <p:spPr>
          <a:xfrm>
            <a:off x="1492450" y="1942519"/>
            <a:ext cx="9199178" cy="457742"/>
          </a:xfrm>
        </p:spPr>
        <p:txBody>
          <a:bodyPr>
            <a:normAutofit/>
          </a:bodyPr>
          <a:lstStyle/>
          <a:p>
            <a:pPr marL="0" indent="0" algn="ctr">
              <a:buNone/>
            </a:pPr>
            <a:r>
              <a:rPr lang="en-US" sz="2200" b="1" dirty="0"/>
              <a:t>Use our tools to get started:</a:t>
            </a:r>
          </a:p>
        </p:txBody>
      </p:sp>
      <p:pic>
        <p:nvPicPr>
          <p:cNvPr id="3" name="Graphic 2">
            <a:extLst>
              <a:ext uri="{FF2B5EF4-FFF2-40B4-BE49-F238E27FC236}">
                <a16:creationId xmlns:a16="http://schemas.microsoft.com/office/drawing/2014/main" id="{010F15EA-CB35-4668-EC19-3E297AFD2EB0}"/>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005406" y="3012141"/>
            <a:ext cx="914400" cy="914400"/>
          </a:xfrm>
          <a:prstGeom prst="rect">
            <a:avLst/>
          </a:prstGeom>
        </p:spPr>
      </p:pic>
    </p:spTree>
    <p:extLst>
      <p:ext uri="{BB962C8B-B14F-4D97-AF65-F5344CB8AC3E}">
        <p14:creationId xmlns:p14="http://schemas.microsoft.com/office/powerpoint/2010/main" val="12716009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FF687-9B4B-4626-15DE-830F98DE77C4}"/>
              </a:ext>
            </a:extLst>
          </p:cNvPr>
          <p:cNvSpPr>
            <a:spLocks noGrp="1"/>
          </p:cNvSpPr>
          <p:nvPr>
            <p:ph type="title"/>
          </p:nvPr>
        </p:nvSpPr>
        <p:spPr>
          <a:xfrm>
            <a:off x="240632" y="2563387"/>
            <a:ext cx="11694694" cy="1731226"/>
          </a:xfrm>
        </p:spPr>
        <p:txBody>
          <a:bodyPr>
            <a:noAutofit/>
          </a:bodyPr>
          <a:lstStyle/>
          <a:p>
            <a:pPr>
              <a:lnSpc>
                <a:spcPct val="100000"/>
              </a:lnSpc>
            </a:pPr>
            <a:r>
              <a:rPr lang="en-US" sz="10000" dirty="0">
                <a:latin typeface="Georgia" panose="02040502050405020303" pitchFamily="18" charset="0"/>
              </a:rPr>
              <a:t>Q&amp;A</a:t>
            </a:r>
          </a:p>
        </p:txBody>
      </p:sp>
    </p:spTree>
    <p:extLst>
      <p:ext uri="{BB962C8B-B14F-4D97-AF65-F5344CB8AC3E}">
        <p14:creationId xmlns:p14="http://schemas.microsoft.com/office/powerpoint/2010/main" val="13918478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EE369-CD29-51B3-C5DA-9D76028DE333}"/>
              </a:ext>
            </a:extLst>
          </p:cNvPr>
          <p:cNvSpPr>
            <a:spLocks noGrp="1"/>
          </p:cNvSpPr>
          <p:nvPr>
            <p:ph type="title"/>
          </p:nvPr>
        </p:nvSpPr>
        <p:spPr>
          <a:xfrm>
            <a:off x="838198" y="2237957"/>
            <a:ext cx="5257802" cy="2351121"/>
          </a:xfrm>
        </p:spPr>
        <p:txBody>
          <a:bodyPr anchor="t">
            <a:noAutofit/>
          </a:bodyPr>
          <a:lstStyle/>
          <a:p>
            <a:pPr>
              <a:lnSpc>
                <a:spcPct val="100000"/>
              </a:lnSpc>
              <a:spcBef>
                <a:spcPts val="0"/>
              </a:spcBef>
            </a:pPr>
            <a:r>
              <a:rPr lang="en-US" dirty="0"/>
              <a:t>We’re here to help</a:t>
            </a:r>
            <a:br>
              <a:rPr lang="en-US" dirty="0"/>
            </a:br>
            <a:br>
              <a:rPr lang="en-US" b="0" dirty="0"/>
            </a:br>
            <a:r>
              <a:rPr lang="en-US" sz="2000" b="0" dirty="0"/>
              <a:t>&lt;Presenter name&gt;</a:t>
            </a:r>
            <a:br>
              <a:rPr lang="en-US" sz="2000" b="0" dirty="0"/>
            </a:br>
            <a:r>
              <a:rPr lang="en-US" sz="2000" b="0" dirty="0"/>
              <a:t>&lt;Presenter job title&gt;</a:t>
            </a:r>
            <a:br>
              <a:rPr lang="en-US" sz="2000" b="0" dirty="0"/>
            </a:br>
            <a:r>
              <a:rPr lang="en-US" sz="2000" b="0" dirty="0"/>
              <a:t>&lt;Presenter email address&gt;</a:t>
            </a:r>
            <a:br>
              <a:rPr lang="en-US" sz="2000" b="0" dirty="0"/>
            </a:br>
            <a:r>
              <a:rPr lang="en-US" sz="2000" b="0" dirty="0"/>
              <a:t>&lt;Presenter phone number&gt;</a:t>
            </a:r>
            <a:endParaRPr lang="en-US" sz="2000" dirty="0"/>
          </a:p>
        </p:txBody>
      </p:sp>
      <p:pic>
        <p:nvPicPr>
          <p:cNvPr id="8" name="Graphic 7">
            <a:extLst>
              <a:ext uri="{FF2B5EF4-FFF2-40B4-BE49-F238E27FC236}">
                <a16:creationId xmlns:a16="http://schemas.microsoft.com/office/drawing/2014/main" id="{804B2B69-6904-020A-A101-4B0D12BFB69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65908" y="4767089"/>
            <a:ext cx="548640" cy="548640"/>
          </a:xfrm>
          <a:prstGeom prst="rect">
            <a:avLst/>
          </a:prstGeom>
        </p:spPr>
      </p:pic>
      <p:sp>
        <p:nvSpPr>
          <p:cNvPr id="9" name="TextBox 8">
            <a:extLst>
              <a:ext uri="{FF2B5EF4-FFF2-40B4-BE49-F238E27FC236}">
                <a16:creationId xmlns:a16="http://schemas.microsoft.com/office/drawing/2014/main" id="{D11F2931-824E-F6E7-973A-8F87E4592EE9}"/>
              </a:ext>
            </a:extLst>
          </p:cNvPr>
          <p:cNvSpPr txBox="1"/>
          <p:nvPr/>
        </p:nvSpPr>
        <p:spPr>
          <a:xfrm>
            <a:off x="1431537" y="4838334"/>
            <a:ext cx="5758972" cy="1015663"/>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Access your retirement account at </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hlinkClick r:id="rId5">
                  <a:extLst>
                    <a:ext uri="{A12FA001-AC4F-418D-AE19-62706E023703}">
                      <ahyp:hlinkClr xmlns:ahyp="http://schemas.microsoft.com/office/drawing/2018/hyperlinkcolor" val="tx"/>
                    </a:ext>
                  </a:extLst>
                </a:hlinkClick>
              </a:rPr>
              <a:t>nrsforu.com</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1-888-401-5272</a:t>
            </a:r>
          </a:p>
        </p:txBody>
      </p:sp>
      <p:pic>
        <p:nvPicPr>
          <p:cNvPr id="10" name="Graphic 9">
            <a:extLst>
              <a:ext uri="{FF2B5EF4-FFF2-40B4-BE49-F238E27FC236}">
                <a16:creationId xmlns:a16="http://schemas.microsoft.com/office/drawing/2014/main" id="{0F404B6E-9237-EA48-5B8D-097DA4012A1D}"/>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865908" y="5374438"/>
            <a:ext cx="548640" cy="548640"/>
          </a:xfrm>
          <a:prstGeom prst="rect">
            <a:avLst/>
          </a:prstGeom>
        </p:spPr>
      </p:pic>
      <p:pic>
        <p:nvPicPr>
          <p:cNvPr id="11" name="Picture 10" descr="Nationwide is on your side">
            <a:extLst>
              <a:ext uri="{FF2B5EF4-FFF2-40B4-BE49-F238E27FC236}">
                <a16:creationId xmlns:a16="http://schemas.microsoft.com/office/drawing/2014/main" id="{0BFF2241-99B8-16B0-1E6E-DB962CE63DBD}"/>
              </a:ext>
              <a:ext uri="{C183D7F6-B498-43B3-948B-1728B52AA6E4}">
                <adec:decorative xmlns:adec="http://schemas.microsoft.com/office/drawing/2017/decorative" val="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53846" y="628995"/>
            <a:ext cx="981777" cy="1097280"/>
          </a:xfrm>
          <a:prstGeom prst="rect">
            <a:avLst/>
          </a:prstGeom>
        </p:spPr>
      </p:pic>
    </p:spTree>
    <p:extLst>
      <p:ext uri="{BB962C8B-B14F-4D97-AF65-F5344CB8AC3E}">
        <p14:creationId xmlns:p14="http://schemas.microsoft.com/office/powerpoint/2010/main" val="37679359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F5A27920-7FA5-A6C9-73F8-265A9F86058F}"/>
              </a:ext>
            </a:extLst>
          </p:cNvPr>
          <p:cNvSpPr>
            <a:spLocks noGrp="1"/>
          </p:cNvSpPr>
          <p:nvPr>
            <p:ph type="title"/>
          </p:nvPr>
        </p:nvSpPr>
        <p:spPr>
          <a:xfrm>
            <a:off x="852053" y="2772120"/>
            <a:ext cx="4374930" cy="640838"/>
          </a:xfrm>
        </p:spPr>
        <p:txBody>
          <a:bodyPr anchor="t"/>
          <a:lstStyle/>
          <a:p>
            <a:r>
              <a:rPr lang="en-US" dirty="0"/>
              <a:t>We’re here to help</a:t>
            </a:r>
            <a:endParaRPr lang="en-US" sz="1800" dirty="0"/>
          </a:p>
        </p:txBody>
      </p:sp>
      <p:sp>
        <p:nvSpPr>
          <p:cNvPr id="11" name="TextBox 10">
            <a:extLst>
              <a:ext uri="{FF2B5EF4-FFF2-40B4-BE49-F238E27FC236}">
                <a16:creationId xmlns:a16="http://schemas.microsoft.com/office/drawing/2014/main" id="{E309B6C9-EDF1-4691-164F-E37356E6AA7F}"/>
              </a:ext>
            </a:extLst>
          </p:cNvPr>
          <p:cNvSpPr txBox="1"/>
          <p:nvPr/>
        </p:nvSpPr>
        <p:spPr>
          <a:xfrm>
            <a:off x="1431537" y="3734414"/>
            <a:ext cx="5354784" cy="1323439"/>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Access your retirement account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nationwide.com/myretirement</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1-800-772-2182</a:t>
            </a:r>
          </a:p>
        </p:txBody>
      </p:sp>
      <p:pic>
        <p:nvPicPr>
          <p:cNvPr id="10" name="Graphic 9">
            <a:extLst>
              <a:ext uri="{FF2B5EF4-FFF2-40B4-BE49-F238E27FC236}">
                <a16:creationId xmlns:a16="http://schemas.microsoft.com/office/drawing/2014/main" id="{57567BD1-DB67-6D53-F504-DF0EBEC63F5D}"/>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65908" y="3720559"/>
            <a:ext cx="548640" cy="548640"/>
          </a:xfrm>
          <a:prstGeom prst="rect">
            <a:avLst/>
          </a:prstGeom>
        </p:spPr>
      </p:pic>
      <p:pic>
        <p:nvPicPr>
          <p:cNvPr id="12" name="Graphic 11">
            <a:extLst>
              <a:ext uri="{FF2B5EF4-FFF2-40B4-BE49-F238E27FC236}">
                <a16:creationId xmlns:a16="http://schemas.microsoft.com/office/drawing/2014/main" id="{9401B168-2A1D-1B20-C97A-13A5194F2ECF}"/>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865908" y="4523068"/>
            <a:ext cx="548640" cy="548640"/>
          </a:xfrm>
          <a:prstGeom prst="rect">
            <a:avLst/>
          </a:prstGeom>
        </p:spPr>
      </p:pic>
      <p:pic>
        <p:nvPicPr>
          <p:cNvPr id="18" name="Picture 17" descr="Nationwide is on your side">
            <a:extLst>
              <a:ext uri="{FF2B5EF4-FFF2-40B4-BE49-F238E27FC236}">
                <a16:creationId xmlns:a16="http://schemas.microsoft.com/office/drawing/2014/main" id="{2CD1FAD9-D83E-D1F1-731D-0EEEDFD65EDD}"/>
              </a:ext>
              <a:ext uri="{C183D7F6-B498-43B3-948B-1728B52AA6E4}">
                <adec:decorative xmlns:adec="http://schemas.microsoft.com/office/drawing/2017/decorative" val="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53846" y="628995"/>
            <a:ext cx="981777" cy="1097280"/>
          </a:xfrm>
          <a:prstGeom prst="rect">
            <a:avLst/>
          </a:prstGeom>
        </p:spPr>
      </p:pic>
    </p:spTree>
    <p:extLst>
      <p:ext uri="{BB962C8B-B14F-4D97-AF65-F5344CB8AC3E}">
        <p14:creationId xmlns:p14="http://schemas.microsoft.com/office/powerpoint/2010/main" val="3684932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F14CB6-972E-BA51-6267-02F957A482E0}"/>
              </a:ext>
              <a:ext uri="{C183D7F6-B498-43B3-948B-1728B52AA6E4}">
                <adec:decorative xmlns:adec="http://schemas.microsoft.com/office/drawing/2017/decorative" val="1"/>
              </a:ext>
            </a:extLst>
          </p:cNvPr>
          <p:cNvSpPr/>
          <p:nvPr/>
        </p:nvSpPr>
        <p:spPr>
          <a:xfrm>
            <a:off x="2583831" y="2790577"/>
            <a:ext cx="2290060" cy="2290060"/>
          </a:xfrm>
          <a:prstGeom prst="rect">
            <a:avLst/>
          </a:prstGeom>
          <a:solidFill>
            <a:srgbClr val="D0D3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Content Placeholder 7">
            <a:extLst>
              <a:ext uri="{FF2B5EF4-FFF2-40B4-BE49-F238E27FC236}">
                <a16:creationId xmlns:a16="http://schemas.microsoft.com/office/drawing/2014/main" id="{67787679-D09C-8114-3686-A410A5689208}"/>
              </a:ext>
            </a:extLst>
          </p:cNvPr>
          <p:cNvSpPr>
            <a:spLocks noGrp="1"/>
          </p:cNvSpPr>
          <p:nvPr>
            <p:ph idx="1"/>
          </p:nvPr>
        </p:nvSpPr>
        <p:spPr>
          <a:xfrm>
            <a:off x="2778170" y="3600866"/>
            <a:ext cx="1901381" cy="720970"/>
          </a:xfrm>
        </p:spPr>
        <p:txBody>
          <a:bodyPr>
            <a:normAutofit fontScale="92500" lnSpcReduction="20000"/>
          </a:bodyPr>
          <a:lstStyle/>
          <a:p>
            <a:pPr marL="0" indent="0" algn="ctr">
              <a:lnSpc>
                <a:spcPct val="110000"/>
              </a:lnSpc>
              <a:buNone/>
            </a:pPr>
            <a:r>
              <a:rPr lang="en-US" sz="2400" dirty="0">
                <a:solidFill>
                  <a:srgbClr val="0047BB"/>
                </a:solidFill>
              </a:rPr>
              <a:t>Presenter photo</a:t>
            </a:r>
          </a:p>
        </p:txBody>
      </p:sp>
      <p:sp>
        <p:nvSpPr>
          <p:cNvPr id="2" name="Content Placeholder 2">
            <a:extLst>
              <a:ext uri="{FF2B5EF4-FFF2-40B4-BE49-F238E27FC236}">
                <a16:creationId xmlns:a16="http://schemas.microsoft.com/office/drawing/2014/main" id="{64A415E4-A634-F37C-975A-5B681E5BA6AD}"/>
              </a:ext>
            </a:extLst>
          </p:cNvPr>
          <p:cNvSpPr txBox="1">
            <a:spLocks/>
          </p:cNvSpPr>
          <p:nvPr/>
        </p:nvSpPr>
        <p:spPr>
          <a:xfrm>
            <a:off x="5405718" y="3114965"/>
            <a:ext cx="5741894" cy="1692771"/>
          </a:xfrm>
          <a:prstGeom prst="rect">
            <a:avLst/>
          </a:prstGeom>
        </p:spPr>
        <p:txBody>
          <a:bodyPr wrap="square" lIns="0" tIns="0" rIns="0" bIns="0" anchor="ctr" anchorCtr="0">
            <a:spAutoFit/>
          </a:bodyPr>
          <a:lstStyle>
            <a:lvl1pPr marL="0" indent="0" algn="l" defTabSz="685800" rtl="0" eaLnBrk="1" latinLnBrk="0" hangingPunct="1">
              <a:lnSpc>
                <a:spcPct val="112000"/>
              </a:lnSpc>
              <a:spcBef>
                <a:spcPts val="0"/>
              </a:spcBef>
              <a:spcAft>
                <a:spcPts val="900"/>
              </a:spcAft>
              <a:buFont typeface="Arial" panose="020B0604020202020204" pitchFamily="34" charset="0"/>
              <a:buNone/>
              <a:defRPr sz="1400" kern="1200">
                <a:solidFill>
                  <a:schemeClr val="tx1"/>
                </a:solidFill>
                <a:latin typeface="+mn-lt"/>
                <a:ea typeface="+mn-ea"/>
                <a:cs typeface="+mn-cs"/>
              </a:defRPr>
            </a:lvl1pPr>
            <a:lvl2pPr marL="0" indent="0" algn="l" defTabSz="685800" rtl="0" eaLnBrk="1" latinLnBrk="0" hangingPunct="1">
              <a:lnSpc>
                <a:spcPct val="112000"/>
              </a:lnSpc>
              <a:spcBef>
                <a:spcPts val="0"/>
              </a:spcBef>
              <a:buFont typeface="Arial" panose="020B0604020202020204" pitchFamily="34" charset="0"/>
              <a:buNone/>
              <a:defRPr sz="1400" b="1" kern="1200">
                <a:solidFill>
                  <a:schemeClr val="tx1"/>
                </a:solidFill>
                <a:latin typeface="+mn-lt"/>
                <a:ea typeface="+mn-ea"/>
                <a:cs typeface="Gotham Bold" pitchFamily="50" charset="0"/>
              </a:defRPr>
            </a:lvl2pPr>
            <a:lvl3pPr marL="135000" indent="-135000" algn="l" defTabSz="685800" rtl="0" eaLnBrk="1" latinLnBrk="0" hangingPunct="1">
              <a:lnSpc>
                <a:spcPct val="112000"/>
              </a:lnSpc>
              <a:spcBef>
                <a:spcPts val="0"/>
              </a:spcBef>
              <a:spcAft>
                <a:spcPts val="900"/>
              </a:spcAft>
              <a:buFont typeface="Arial" panose="020B0604020202020204" pitchFamily="34" charset="0"/>
              <a:buChar char="•"/>
              <a:defRPr sz="1400" kern="1200">
                <a:solidFill>
                  <a:schemeClr val="tx1"/>
                </a:solidFill>
                <a:latin typeface="+mn-lt"/>
                <a:ea typeface="+mn-ea"/>
                <a:cs typeface="+mn-cs"/>
              </a:defRPr>
            </a:lvl3pPr>
            <a:lvl4pPr marL="270000" indent="-135000" algn="l" defTabSz="685800" rtl="0" eaLnBrk="1" latinLnBrk="0" hangingPunct="1">
              <a:lnSpc>
                <a:spcPct val="112000"/>
              </a:lnSpc>
              <a:spcBef>
                <a:spcPts val="0"/>
              </a:spcBef>
              <a:spcAft>
                <a:spcPts val="900"/>
              </a:spcAft>
              <a:buFont typeface="Courier New" panose="02070309020205020404" pitchFamily="49" charset="0"/>
              <a:buChar char="o"/>
              <a:defRPr sz="1400" kern="1200">
                <a:solidFill>
                  <a:schemeClr val="tx1"/>
                </a:solidFill>
                <a:latin typeface="+mn-lt"/>
                <a:ea typeface="+mn-ea"/>
                <a:cs typeface="+mn-cs"/>
              </a:defRPr>
            </a:lvl4pPr>
            <a:lvl5pPr marL="405000" indent="-135000" algn="l" defTabSz="685800" rtl="0" eaLnBrk="1" latinLnBrk="0" hangingPunct="1">
              <a:lnSpc>
                <a:spcPct val="112000"/>
              </a:lnSpc>
              <a:spcBef>
                <a:spcPts val="0"/>
              </a:spcBef>
              <a:spcAft>
                <a:spcPts val="900"/>
              </a:spcAft>
              <a:buFont typeface="Wingdings" pitchFamily="2" charset="2"/>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&lt;Presenter name&gt;</a:t>
            </a:r>
          </a:p>
          <a:p>
            <a:pPr marL="0" marR="0" lvl="0" indent="0" algn="l"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&lt;Presenter job title&gt;</a:t>
            </a:r>
          </a:p>
          <a:p>
            <a:pPr marL="0" marR="0" lvl="0" indent="0" algn="l"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&lt;Presenter email address&gt;</a:t>
            </a:r>
          </a:p>
          <a:p>
            <a:pPr marL="0" marR="0" lvl="0" indent="0" algn="l"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&lt;Presenter phone number&gt;</a:t>
            </a:r>
          </a:p>
        </p:txBody>
      </p:sp>
      <p:sp>
        <p:nvSpPr>
          <p:cNvPr id="6" name="Title 6">
            <a:extLst>
              <a:ext uri="{FF2B5EF4-FFF2-40B4-BE49-F238E27FC236}">
                <a16:creationId xmlns:a16="http://schemas.microsoft.com/office/drawing/2014/main" id="{A1973D5F-74DD-DCF4-4116-6C9393D80835}"/>
              </a:ext>
            </a:extLst>
          </p:cNvPr>
          <p:cNvSpPr txBox="1">
            <a:spLocks/>
          </p:cNvSpPr>
          <p:nvPr/>
        </p:nvSpPr>
        <p:spPr>
          <a:xfrm>
            <a:off x="1492450" y="1564142"/>
            <a:ext cx="9199178" cy="595493"/>
          </a:xfrm>
          <a:prstGeom prst="rect">
            <a:avLst/>
          </a:prstGeom>
        </p:spPr>
        <p:txBody>
          <a:bodyPr vert="horz" lIns="0" tIns="45720" rIns="0" bIns="45720" rtlCol="0" anchor="t">
            <a:noAutofit/>
          </a:bodyPr>
          <a:lstStyle>
            <a:lvl1pPr algn="ctr" defTabSz="914400" rtl="0" eaLnBrk="1" latinLnBrk="0" hangingPunct="1">
              <a:lnSpc>
                <a:spcPct val="90000"/>
              </a:lnSpc>
              <a:spcBef>
                <a:spcPct val="0"/>
              </a:spcBef>
              <a:buNone/>
              <a:defRPr sz="3600" b="1" i="0" kern="1200">
                <a:solidFill>
                  <a:schemeClr val="bg1"/>
                </a:solidFill>
                <a:latin typeface="Arial" panose="020B0604020202020204" pitchFamily="34" charset="0"/>
                <a:ea typeface="+mj-ea"/>
                <a:cs typeface="Arial" panose="020B0604020202020204" pitchFamily="34" charset="0"/>
              </a:defRPr>
            </a:lvl1pPr>
          </a:lstStyle>
          <a:p>
            <a:r>
              <a:rPr lang="en-US" sz="4400" dirty="0">
                <a:latin typeface="Georgia" panose="02040502050405020303" pitchFamily="18" charset="0"/>
              </a:rPr>
              <a:t>Nice to meet you</a:t>
            </a:r>
            <a:endParaRPr lang="en-US" sz="4400" baseline="50000" dirty="0">
              <a:latin typeface="Georgia" panose="02040502050405020303" pitchFamily="18" charset="0"/>
            </a:endParaRPr>
          </a:p>
        </p:txBody>
      </p:sp>
    </p:spTree>
    <p:extLst>
      <p:ext uri="{BB962C8B-B14F-4D97-AF65-F5344CB8AC3E}">
        <p14:creationId xmlns:p14="http://schemas.microsoft.com/office/powerpoint/2010/main" val="15882184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8CE06-7E92-7799-DAC2-11F4CDF5D5CC}"/>
              </a:ext>
            </a:extLst>
          </p:cNvPr>
          <p:cNvSpPr>
            <a:spLocks noGrp="1"/>
          </p:cNvSpPr>
          <p:nvPr>
            <p:ph type="title"/>
          </p:nvPr>
        </p:nvSpPr>
        <p:spPr>
          <a:xfrm>
            <a:off x="852055" y="2706596"/>
            <a:ext cx="4374930" cy="640838"/>
          </a:xfrm>
        </p:spPr>
        <p:txBody>
          <a:bodyPr anchor="t">
            <a:noAutofit/>
          </a:bodyPr>
          <a:lstStyle/>
          <a:p>
            <a:pPr>
              <a:lnSpc>
                <a:spcPct val="100000"/>
              </a:lnSpc>
            </a:pPr>
            <a:r>
              <a:rPr lang="en-US" dirty="0">
                <a:ea typeface="ＭＳ Ｐゴシック" pitchFamily="34" charset="-128"/>
              </a:rPr>
              <a:t>We’re here to help</a:t>
            </a:r>
            <a:endParaRPr lang="en-US" dirty="0"/>
          </a:p>
        </p:txBody>
      </p:sp>
      <p:pic>
        <p:nvPicPr>
          <p:cNvPr id="5" name="Graphic 4">
            <a:extLst>
              <a:ext uri="{FF2B5EF4-FFF2-40B4-BE49-F238E27FC236}">
                <a16:creationId xmlns:a16="http://schemas.microsoft.com/office/drawing/2014/main" id="{242B15BE-3441-DE51-43F9-1AF3B2C6DCF7}"/>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65908" y="3720559"/>
            <a:ext cx="548640" cy="548640"/>
          </a:xfrm>
          <a:prstGeom prst="rect">
            <a:avLst/>
          </a:prstGeom>
        </p:spPr>
      </p:pic>
      <p:sp>
        <p:nvSpPr>
          <p:cNvPr id="6" name="TextBox 5">
            <a:extLst>
              <a:ext uri="{FF2B5EF4-FFF2-40B4-BE49-F238E27FC236}">
                <a16:creationId xmlns:a16="http://schemas.microsoft.com/office/drawing/2014/main" id="{E3563941-FFBC-6ED1-9E28-0AFD6EA37130}"/>
              </a:ext>
            </a:extLst>
          </p:cNvPr>
          <p:cNvSpPr txBox="1"/>
          <p:nvPr/>
        </p:nvSpPr>
        <p:spPr>
          <a:xfrm>
            <a:off x="1431537" y="3734414"/>
            <a:ext cx="5354784" cy="1323439"/>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Access your retirement account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hlinkClick r:id="rId5">
                  <a:extLst>
                    <a:ext uri="{A12FA001-AC4F-418D-AE19-62706E023703}">
                      <ahyp:hlinkClr xmlns:ahyp="http://schemas.microsoft.com/office/drawing/2018/hyperlinkcolor" val="tx"/>
                    </a:ext>
                  </a:extLst>
                </a:hlinkClick>
              </a:rPr>
              <a:t>nationwide.com/REALtirement</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1-800-772-2182</a:t>
            </a:r>
          </a:p>
        </p:txBody>
      </p:sp>
      <p:pic>
        <p:nvPicPr>
          <p:cNvPr id="7" name="Graphic 6">
            <a:extLst>
              <a:ext uri="{FF2B5EF4-FFF2-40B4-BE49-F238E27FC236}">
                <a16:creationId xmlns:a16="http://schemas.microsoft.com/office/drawing/2014/main" id="{556ABC59-6F7F-5156-5DFD-11C948064981}"/>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865908" y="4523068"/>
            <a:ext cx="548640" cy="548640"/>
          </a:xfrm>
          <a:prstGeom prst="rect">
            <a:avLst/>
          </a:prstGeom>
        </p:spPr>
      </p:pic>
      <p:pic>
        <p:nvPicPr>
          <p:cNvPr id="10" name="Picture 9" descr="Nationwide is on your side">
            <a:extLst>
              <a:ext uri="{FF2B5EF4-FFF2-40B4-BE49-F238E27FC236}">
                <a16:creationId xmlns:a16="http://schemas.microsoft.com/office/drawing/2014/main" id="{7A3F7F1A-839E-A018-6FB1-CEEF72442A4E}"/>
              </a:ext>
              <a:ext uri="{C183D7F6-B498-43B3-948B-1728B52AA6E4}">
                <adec:decorative xmlns:adec="http://schemas.microsoft.com/office/drawing/2017/decorative" val="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53846" y="628995"/>
            <a:ext cx="981777" cy="1097280"/>
          </a:xfrm>
          <a:prstGeom prst="rect">
            <a:avLst/>
          </a:prstGeom>
        </p:spPr>
      </p:pic>
    </p:spTree>
    <p:extLst>
      <p:ext uri="{BB962C8B-B14F-4D97-AF65-F5344CB8AC3E}">
        <p14:creationId xmlns:p14="http://schemas.microsoft.com/office/powerpoint/2010/main" val="15619469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166FFA4-8024-5376-5634-4FD880371EB1}"/>
              </a:ext>
              <a:ext uri="{C183D7F6-B498-43B3-948B-1728B52AA6E4}">
                <adec:decorative xmlns:adec="http://schemas.microsoft.com/office/drawing/2017/decorative" val="1"/>
              </a:ext>
            </a:extLst>
          </p:cNvPr>
          <p:cNvSpPr/>
          <p:nvPr/>
        </p:nvSpPr>
        <p:spPr>
          <a:xfrm>
            <a:off x="2583831" y="2790577"/>
            <a:ext cx="2290060" cy="2290060"/>
          </a:xfrm>
          <a:prstGeom prst="rect">
            <a:avLst/>
          </a:prstGeom>
          <a:solidFill>
            <a:srgbClr val="D0D3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Content Placeholder 7">
            <a:extLst>
              <a:ext uri="{FF2B5EF4-FFF2-40B4-BE49-F238E27FC236}">
                <a16:creationId xmlns:a16="http://schemas.microsoft.com/office/drawing/2014/main" id="{46A88AF4-F151-3469-F098-84ED02D2F13D}"/>
              </a:ext>
            </a:extLst>
          </p:cNvPr>
          <p:cNvSpPr>
            <a:spLocks noGrp="1"/>
          </p:cNvSpPr>
          <p:nvPr>
            <p:ph idx="1"/>
          </p:nvPr>
        </p:nvSpPr>
        <p:spPr>
          <a:xfrm>
            <a:off x="2778170" y="3600866"/>
            <a:ext cx="1901381" cy="720970"/>
          </a:xfrm>
        </p:spPr>
        <p:txBody>
          <a:bodyPr>
            <a:normAutofit/>
          </a:bodyPr>
          <a:lstStyle/>
          <a:p>
            <a:pPr marL="0" indent="0" algn="ctr">
              <a:lnSpc>
                <a:spcPct val="110000"/>
              </a:lnSpc>
              <a:buNone/>
            </a:pPr>
            <a:r>
              <a:rPr lang="en-US" sz="2400" dirty="0">
                <a:solidFill>
                  <a:srgbClr val="0047BB"/>
                </a:solidFill>
              </a:rPr>
              <a:t>FP photo</a:t>
            </a:r>
          </a:p>
        </p:txBody>
      </p:sp>
      <p:sp>
        <p:nvSpPr>
          <p:cNvPr id="21" name="Content Placeholder 2">
            <a:extLst>
              <a:ext uri="{FF2B5EF4-FFF2-40B4-BE49-F238E27FC236}">
                <a16:creationId xmlns:a16="http://schemas.microsoft.com/office/drawing/2014/main" id="{3291E633-D01F-BBD3-1E00-7680B9D5C7D3}"/>
              </a:ext>
            </a:extLst>
          </p:cNvPr>
          <p:cNvSpPr txBox="1">
            <a:spLocks/>
          </p:cNvSpPr>
          <p:nvPr/>
        </p:nvSpPr>
        <p:spPr>
          <a:xfrm>
            <a:off x="5405718" y="3350831"/>
            <a:ext cx="5285910" cy="1169551"/>
          </a:xfrm>
          <a:prstGeom prst="rect">
            <a:avLst/>
          </a:prstGeom>
        </p:spPr>
        <p:txBody>
          <a:bodyPr wrap="square" lIns="0" tIns="0" rIns="0" bIns="0" anchor="ctr" anchorCtr="0">
            <a:spAutoFit/>
          </a:bodyPr>
          <a:lstStyle>
            <a:lvl1pPr marL="0" indent="0" algn="l" defTabSz="685800" rtl="0" eaLnBrk="1" latinLnBrk="0" hangingPunct="1">
              <a:lnSpc>
                <a:spcPct val="112000"/>
              </a:lnSpc>
              <a:spcBef>
                <a:spcPts val="0"/>
              </a:spcBef>
              <a:spcAft>
                <a:spcPts val="900"/>
              </a:spcAft>
              <a:buFont typeface="Arial" panose="020B0604020202020204" pitchFamily="34" charset="0"/>
              <a:buNone/>
              <a:defRPr sz="1400" kern="1200">
                <a:solidFill>
                  <a:schemeClr val="tx1"/>
                </a:solidFill>
                <a:latin typeface="+mn-lt"/>
                <a:ea typeface="+mn-ea"/>
                <a:cs typeface="+mn-cs"/>
              </a:defRPr>
            </a:lvl1pPr>
            <a:lvl2pPr marL="0" indent="0" algn="l" defTabSz="685800" rtl="0" eaLnBrk="1" latinLnBrk="0" hangingPunct="1">
              <a:lnSpc>
                <a:spcPct val="112000"/>
              </a:lnSpc>
              <a:spcBef>
                <a:spcPts val="0"/>
              </a:spcBef>
              <a:buFont typeface="Arial" panose="020B0604020202020204" pitchFamily="34" charset="0"/>
              <a:buNone/>
              <a:defRPr sz="1400" b="1" kern="1200">
                <a:solidFill>
                  <a:schemeClr val="tx1"/>
                </a:solidFill>
                <a:latin typeface="+mn-lt"/>
                <a:ea typeface="+mn-ea"/>
                <a:cs typeface="Gotham Bold" pitchFamily="50" charset="0"/>
              </a:defRPr>
            </a:lvl2pPr>
            <a:lvl3pPr marL="135000" indent="-135000" algn="l" defTabSz="685800" rtl="0" eaLnBrk="1" latinLnBrk="0" hangingPunct="1">
              <a:lnSpc>
                <a:spcPct val="112000"/>
              </a:lnSpc>
              <a:spcBef>
                <a:spcPts val="0"/>
              </a:spcBef>
              <a:spcAft>
                <a:spcPts val="900"/>
              </a:spcAft>
              <a:buFont typeface="Arial" panose="020B0604020202020204" pitchFamily="34" charset="0"/>
              <a:buChar char="•"/>
              <a:defRPr sz="1400" kern="1200">
                <a:solidFill>
                  <a:schemeClr val="tx1"/>
                </a:solidFill>
                <a:latin typeface="+mn-lt"/>
                <a:ea typeface="+mn-ea"/>
                <a:cs typeface="+mn-cs"/>
              </a:defRPr>
            </a:lvl3pPr>
            <a:lvl4pPr marL="270000" indent="-135000" algn="l" defTabSz="685800" rtl="0" eaLnBrk="1" latinLnBrk="0" hangingPunct="1">
              <a:lnSpc>
                <a:spcPct val="112000"/>
              </a:lnSpc>
              <a:spcBef>
                <a:spcPts val="0"/>
              </a:spcBef>
              <a:spcAft>
                <a:spcPts val="900"/>
              </a:spcAft>
              <a:buFont typeface="Courier New" panose="02070309020205020404" pitchFamily="49" charset="0"/>
              <a:buChar char="o"/>
              <a:defRPr sz="1400" kern="1200">
                <a:solidFill>
                  <a:schemeClr val="tx1"/>
                </a:solidFill>
                <a:latin typeface="+mn-lt"/>
                <a:ea typeface="+mn-ea"/>
                <a:cs typeface="+mn-cs"/>
              </a:defRPr>
            </a:lvl4pPr>
            <a:lvl5pPr marL="405000" indent="-135000" algn="l" defTabSz="685800" rtl="0" eaLnBrk="1" latinLnBrk="0" hangingPunct="1">
              <a:lnSpc>
                <a:spcPct val="112000"/>
              </a:lnSpc>
              <a:spcBef>
                <a:spcPts val="0"/>
              </a:spcBef>
              <a:spcAft>
                <a:spcPts val="900"/>
              </a:spcAft>
              <a:buFont typeface="Wingdings" pitchFamily="2" charset="2"/>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&lt;FP firm&gt;</a:t>
            </a:r>
          </a:p>
          <a:p>
            <a:pPr marL="0" marR="0" lvl="0" indent="0" algn="l"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&lt;FP email address&gt;</a:t>
            </a:r>
          </a:p>
          <a:p>
            <a:pPr marL="0" marR="0" lvl="0" indent="0" algn="l"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&lt;FP phone number&gt;</a:t>
            </a:r>
          </a:p>
        </p:txBody>
      </p:sp>
      <p:sp>
        <p:nvSpPr>
          <p:cNvPr id="6" name="Title 1">
            <a:extLst>
              <a:ext uri="{FF2B5EF4-FFF2-40B4-BE49-F238E27FC236}">
                <a16:creationId xmlns:a16="http://schemas.microsoft.com/office/drawing/2014/main" id="{CFB1BB27-2AB8-3379-F443-81F191185A1B}"/>
              </a:ext>
            </a:extLst>
          </p:cNvPr>
          <p:cNvSpPr>
            <a:spLocks noGrp="1"/>
          </p:cNvSpPr>
          <p:nvPr>
            <p:ph type="title"/>
          </p:nvPr>
        </p:nvSpPr>
        <p:spPr>
          <a:xfrm>
            <a:off x="1492450" y="1564142"/>
            <a:ext cx="9199178" cy="595493"/>
          </a:xfrm>
        </p:spPr>
        <p:txBody>
          <a:bodyPr>
            <a:noAutofit/>
          </a:bodyPr>
          <a:lstStyle/>
          <a:p>
            <a:r>
              <a:rPr lang="en-US" sz="4400" dirty="0">
                <a:latin typeface="Georgia" panose="02040502050405020303" pitchFamily="18" charset="0"/>
              </a:rPr>
              <a:t>Your financial professional</a:t>
            </a:r>
          </a:p>
        </p:txBody>
      </p:sp>
    </p:spTree>
    <p:extLst>
      <p:ext uri="{BB962C8B-B14F-4D97-AF65-F5344CB8AC3E}">
        <p14:creationId xmlns:p14="http://schemas.microsoft.com/office/powerpoint/2010/main" val="2147856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F800F856-0187-3059-614F-833806EFAB5E}"/>
              </a:ext>
            </a:extLst>
          </p:cNvPr>
          <p:cNvSpPr txBox="1">
            <a:spLocks/>
          </p:cNvSpPr>
          <p:nvPr/>
        </p:nvSpPr>
        <p:spPr>
          <a:xfrm>
            <a:off x="7109138" y="448805"/>
            <a:ext cx="3619822" cy="5954452"/>
          </a:xfrm>
          <a:prstGeom prst="rect">
            <a:avLst/>
          </a:prstGeom>
        </p:spPr>
        <p:txBody>
          <a:bodyPr vert="horz" lIns="0" tIns="45720" rIns="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2200" dirty="0"/>
              <a:t>10 of the biggest myths concerning retirement savings </a:t>
            </a:r>
          </a:p>
          <a:p>
            <a:pPr marL="0" indent="0">
              <a:lnSpc>
                <a:spcPct val="100000"/>
              </a:lnSpc>
              <a:buFont typeface="Arial" panose="020B0604020202020204" pitchFamily="34" charset="0"/>
              <a:buNone/>
            </a:pPr>
            <a:endParaRPr lang="en-US" sz="2200" dirty="0"/>
          </a:p>
          <a:p>
            <a:pPr marL="0" indent="0">
              <a:lnSpc>
                <a:spcPct val="100000"/>
              </a:lnSpc>
              <a:buFont typeface="Arial" panose="020B0604020202020204" pitchFamily="34" charset="0"/>
              <a:buNone/>
            </a:pPr>
            <a:r>
              <a:rPr lang="en-US" sz="2200" dirty="0"/>
              <a:t>The truth about these myths to help you confidently plan for retirement</a:t>
            </a:r>
          </a:p>
        </p:txBody>
      </p:sp>
      <p:cxnSp>
        <p:nvCxnSpPr>
          <p:cNvPr id="10" name="Straight Connector 9">
            <a:extLst>
              <a:ext uri="{FF2B5EF4-FFF2-40B4-BE49-F238E27FC236}">
                <a16:creationId xmlns:a16="http://schemas.microsoft.com/office/drawing/2014/main" id="{019DDD9C-49A7-DDCB-D305-6DD9D3DAD881}"/>
              </a:ext>
              <a:ext uri="{C183D7F6-B498-43B3-948B-1728B52AA6E4}">
                <adec:decorative xmlns:adec="http://schemas.microsoft.com/office/drawing/2017/decorative" val="1"/>
              </a:ext>
            </a:extLst>
          </p:cNvPr>
          <p:cNvCxnSpPr>
            <a:cxnSpLocks/>
            <a:endCxn id="8" idx="3"/>
          </p:cNvCxnSpPr>
          <p:nvPr/>
        </p:nvCxnSpPr>
        <p:spPr>
          <a:xfrm>
            <a:off x="7109138" y="3417988"/>
            <a:ext cx="3619822" cy="804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2CA62623-ED7D-B503-F211-9D34A54BBE0F}"/>
              </a:ext>
            </a:extLst>
          </p:cNvPr>
          <p:cNvSpPr txBox="1">
            <a:spLocks/>
          </p:cNvSpPr>
          <p:nvPr/>
        </p:nvSpPr>
        <p:spPr>
          <a:xfrm>
            <a:off x="940904" y="596347"/>
            <a:ext cx="3882887" cy="60491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bg1"/>
                </a:solidFill>
                <a:latin typeface="Arial" panose="020B0604020202020204" pitchFamily="34" charset="0"/>
                <a:ea typeface="+mj-ea"/>
                <a:cs typeface="Arial" panose="020B0604020202020204" pitchFamily="34" charset="0"/>
              </a:defRPr>
            </a:lvl1pPr>
          </a:lstStyle>
          <a:p>
            <a:pPr>
              <a:lnSpc>
                <a:spcPct val="100000"/>
              </a:lnSpc>
            </a:pPr>
            <a:r>
              <a:rPr lang="en-US" sz="4400" dirty="0">
                <a:latin typeface="Georgia" panose="02040502050405020303" pitchFamily="18" charset="0"/>
              </a:rPr>
              <a:t>Today </a:t>
            </a:r>
            <a:br>
              <a:rPr lang="en-US" sz="4400" dirty="0">
                <a:latin typeface="Georgia" panose="02040502050405020303" pitchFamily="18" charset="0"/>
              </a:rPr>
            </a:br>
            <a:r>
              <a:rPr lang="en-US" sz="4400" dirty="0">
                <a:latin typeface="Georgia" panose="02040502050405020303" pitchFamily="18" charset="0"/>
              </a:rPr>
              <a:t>we’ll learn:</a:t>
            </a:r>
          </a:p>
        </p:txBody>
      </p:sp>
    </p:spTree>
    <p:extLst>
      <p:ext uri="{BB962C8B-B14F-4D97-AF65-F5344CB8AC3E}">
        <p14:creationId xmlns:p14="http://schemas.microsoft.com/office/powerpoint/2010/main" val="29822789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2E15734-8DA3-2648-DDF2-E202CC8B4316}"/>
              </a:ext>
            </a:extLst>
          </p:cNvPr>
          <p:cNvSpPr>
            <a:spLocks noGrp="1"/>
          </p:cNvSpPr>
          <p:nvPr>
            <p:ph type="title"/>
          </p:nvPr>
        </p:nvSpPr>
        <p:spPr>
          <a:xfrm>
            <a:off x="1492450" y="1757560"/>
            <a:ext cx="9199178" cy="595493"/>
          </a:xfrm>
        </p:spPr>
        <p:txBody>
          <a:bodyPr>
            <a:noAutofit/>
          </a:bodyPr>
          <a:lstStyle/>
          <a:p>
            <a:pPr>
              <a:spcBef>
                <a:spcPts val="1000"/>
              </a:spcBef>
              <a:defRPr/>
            </a:pPr>
            <a:r>
              <a:rPr lang="en-US" sz="3600" dirty="0">
                <a:solidFill>
                  <a:srgbClr val="6ECFB2"/>
                </a:solidFill>
                <a:latin typeface="+mj-lt"/>
              </a:rPr>
              <a:t>TRUE OR FALSE?</a:t>
            </a:r>
          </a:p>
        </p:txBody>
      </p:sp>
      <p:sp>
        <p:nvSpPr>
          <p:cNvPr id="15" name="Content Placeholder 14">
            <a:extLst>
              <a:ext uri="{FF2B5EF4-FFF2-40B4-BE49-F238E27FC236}">
                <a16:creationId xmlns:a16="http://schemas.microsoft.com/office/drawing/2014/main" id="{C57BCEE6-34D7-DE53-3A3A-58E27B36DE70}"/>
              </a:ext>
            </a:extLst>
          </p:cNvPr>
          <p:cNvSpPr>
            <a:spLocks noGrp="1"/>
          </p:cNvSpPr>
          <p:nvPr>
            <p:ph idx="1"/>
          </p:nvPr>
        </p:nvSpPr>
        <p:spPr>
          <a:xfrm>
            <a:off x="1492450" y="2554356"/>
            <a:ext cx="9199178" cy="2964020"/>
          </a:xfrm>
        </p:spPr>
        <p:txBody>
          <a:bodyPr>
            <a:normAutofit/>
          </a:bodyPr>
          <a:lstStyle/>
          <a:p>
            <a:pPr marL="0" indent="0" algn="ctr">
              <a:buNone/>
            </a:pPr>
            <a:r>
              <a:rPr kumimoji="0" lang="en-US" sz="4400" b="1" u="none" strike="noStrike" kern="1200" cap="none" spc="0" normalizeH="0" baseline="0" noProof="0" dirty="0">
                <a:ln>
                  <a:noFill/>
                </a:ln>
                <a:effectLst/>
                <a:uLnTx/>
                <a:uFillTx/>
                <a:latin typeface="Georgia" panose="02040502050405020303" pitchFamily="18" charset="0"/>
                <a:ea typeface="+mj-ea"/>
                <a:cs typeface="Arial"/>
              </a:rPr>
              <a:t>Social Security will cover</a:t>
            </a:r>
          </a:p>
          <a:p>
            <a:pPr marL="0" indent="0" algn="ctr">
              <a:buNone/>
            </a:pPr>
            <a:r>
              <a:rPr kumimoji="0" lang="en-US" sz="4400" b="1" u="none" strike="noStrike" kern="1200" cap="none" spc="0" normalizeH="0" baseline="0" noProof="0" dirty="0">
                <a:ln>
                  <a:noFill/>
                </a:ln>
                <a:effectLst/>
                <a:uLnTx/>
                <a:uFillTx/>
                <a:latin typeface="Georgia" panose="02040502050405020303" pitchFamily="18" charset="0"/>
                <a:ea typeface="+mj-ea"/>
                <a:cs typeface="Arial"/>
              </a:rPr>
              <a:t>all my financial needs </a:t>
            </a:r>
            <a:br>
              <a:rPr kumimoji="0" lang="en-US" sz="4400" b="1" u="none" strike="noStrike" kern="1200" cap="none" spc="0" normalizeH="0" baseline="0" noProof="0" dirty="0">
                <a:ln>
                  <a:noFill/>
                </a:ln>
                <a:effectLst/>
                <a:uLnTx/>
                <a:uFillTx/>
                <a:latin typeface="Georgia" panose="02040502050405020303" pitchFamily="18" charset="0"/>
                <a:ea typeface="+mj-ea"/>
                <a:cs typeface="Arial"/>
              </a:rPr>
            </a:br>
            <a:r>
              <a:rPr kumimoji="0" lang="en-US" sz="4400" b="1" u="none" strike="noStrike" kern="1200" cap="none" spc="0" normalizeH="0" baseline="0" noProof="0" dirty="0">
                <a:ln>
                  <a:noFill/>
                </a:ln>
                <a:effectLst/>
                <a:uLnTx/>
                <a:uFillTx/>
                <a:latin typeface="Georgia" panose="02040502050405020303" pitchFamily="18" charset="0"/>
                <a:ea typeface="+mj-ea"/>
                <a:cs typeface="Arial"/>
              </a:rPr>
              <a:t>in retirement.</a:t>
            </a:r>
            <a:endParaRPr lang="en-US" sz="3600" b="1" dirty="0">
              <a:latin typeface="Georgia" panose="02040502050405020303" pitchFamily="18" charset="0"/>
              <a:cs typeface="Arial"/>
            </a:endParaRPr>
          </a:p>
        </p:txBody>
      </p:sp>
    </p:spTree>
    <p:extLst>
      <p:ext uri="{BB962C8B-B14F-4D97-AF65-F5344CB8AC3E}">
        <p14:creationId xmlns:p14="http://schemas.microsoft.com/office/powerpoint/2010/main" val="39076890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B75BC53-E595-8DF4-6117-9F9A14CD4ABF}"/>
              </a:ext>
            </a:extLst>
          </p:cNvPr>
          <p:cNvSpPr>
            <a:spLocks noGrp="1"/>
          </p:cNvSpPr>
          <p:nvPr>
            <p:ph type="title"/>
          </p:nvPr>
        </p:nvSpPr>
        <p:spPr>
          <a:xfrm>
            <a:off x="1492450" y="1112667"/>
            <a:ext cx="9199178" cy="610205"/>
          </a:xfrm>
        </p:spPr>
        <p:txBody>
          <a:bodyPr>
            <a:noAutofit/>
          </a:bodyPr>
          <a:lstStyle/>
          <a:p>
            <a:r>
              <a:rPr lang="en-US" sz="6000" dirty="0">
                <a:latin typeface="Georgia"/>
                <a:cs typeface="Arial"/>
              </a:rPr>
              <a:t>False</a:t>
            </a:r>
            <a:endParaRPr lang="en-US" dirty="0"/>
          </a:p>
        </p:txBody>
      </p:sp>
      <p:sp>
        <p:nvSpPr>
          <p:cNvPr id="8" name="Content Placeholder 7">
            <a:extLst>
              <a:ext uri="{FF2B5EF4-FFF2-40B4-BE49-F238E27FC236}">
                <a16:creationId xmlns:a16="http://schemas.microsoft.com/office/drawing/2014/main" id="{10716A19-DBEB-D73F-2FF9-DF36D1ACDBC2}"/>
              </a:ext>
            </a:extLst>
          </p:cNvPr>
          <p:cNvSpPr>
            <a:spLocks noGrp="1"/>
          </p:cNvSpPr>
          <p:nvPr>
            <p:ph idx="1"/>
          </p:nvPr>
        </p:nvSpPr>
        <p:spPr>
          <a:xfrm>
            <a:off x="1492451" y="2301302"/>
            <a:ext cx="9199178" cy="2702744"/>
          </a:xfrm>
        </p:spPr>
        <p:txBody>
          <a:bodyPr/>
          <a:lstStyle/>
          <a:p>
            <a:pPr marL="0" indent="0">
              <a:buNone/>
            </a:pPr>
            <a:r>
              <a:rPr lang="en-US" b="1" dirty="0"/>
              <a:t>Social Security will likely NOT cover all your needs in retirement.</a:t>
            </a:r>
          </a:p>
          <a:p>
            <a:pPr marL="0" indent="0">
              <a:buNone/>
            </a:pPr>
            <a:r>
              <a:rPr lang="en-US" dirty="0"/>
              <a:t>You may need </a:t>
            </a:r>
            <a:r>
              <a:rPr lang="en-US" dirty="0">
                <a:solidFill>
                  <a:srgbClr val="000000"/>
                </a:solidFill>
                <a:effectLst/>
                <a:latin typeface="Helvetica" pitchFamily="2" charset="0"/>
              </a:rPr>
              <a:t>80% </a:t>
            </a:r>
            <a:r>
              <a:rPr lang="en-US" dirty="0"/>
              <a:t>of your current income to maintain your standard </a:t>
            </a:r>
            <a:br>
              <a:rPr lang="en-US" dirty="0"/>
            </a:br>
            <a:r>
              <a:rPr lang="en-US" dirty="0"/>
              <a:t>of living in retirement. </a:t>
            </a:r>
            <a:r>
              <a:rPr lang="en-US" baseline="30000" dirty="0"/>
              <a:t>1</a:t>
            </a:r>
          </a:p>
          <a:p>
            <a:pPr marL="0" indent="0">
              <a:buNone/>
            </a:pPr>
            <a:endParaRPr lang="en-US" baseline="30000" dirty="0"/>
          </a:p>
          <a:p>
            <a:pPr marL="0" indent="0">
              <a:buNone/>
            </a:pPr>
            <a:r>
              <a:rPr lang="en-US" sz="2400" b="1" dirty="0">
                <a:solidFill>
                  <a:srgbClr val="0047BB"/>
                </a:solidFill>
                <a:latin typeface="Georgia" panose="02040502050405020303" pitchFamily="18" charset="0"/>
              </a:rPr>
              <a:t>Social Security may replace less than 40%. </a:t>
            </a:r>
            <a:r>
              <a:rPr lang="en-US" sz="2400" b="1" baseline="30000" dirty="0">
                <a:solidFill>
                  <a:srgbClr val="0047BB"/>
                </a:solidFill>
                <a:latin typeface="Georgia" panose="02040502050405020303" pitchFamily="18" charset="0"/>
              </a:rPr>
              <a:t>2</a:t>
            </a:r>
            <a:r>
              <a:rPr lang="en-US" sz="2400" b="1" dirty="0">
                <a:solidFill>
                  <a:srgbClr val="0047BB"/>
                </a:solidFill>
                <a:latin typeface="Georgia" panose="02040502050405020303" pitchFamily="18" charset="0"/>
              </a:rPr>
              <a:t> </a:t>
            </a:r>
          </a:p>
        </p:txBody>
      </p:sp>
      <p:sp>
        <p:nvSpPr>
          <p:cNvPr id="6" name="TextBox 5">
            <a:extLst>
              <a:ext uri="{FF2B5EF4-FFF2-40B4-BE49-F238E27FC236}">
                <a16:creationId xmlns:a16="http://schemas.microsoft.com/office/drawing/2014/main" id="{98C365ED-6346-4EEC-A323-26AC968D90D7}"/>
              </a:ext>
            </a:extLst>
          </p:cNvPr>
          <p:cNvSpPr txBox="1"/>
          <p:nvPr/>
        </p:nvSpPr>
        <p:spPr>
          <a:xfrm>
            <a:off x="1492450" y="5627687"/>
            <a:ext cx="9112488" cy="769441"/>
          </a:xfrm>
          <a:prstGeom prst="rect">
            <a:avLst/>
          </a:prstGeom>
          <a:noFill/>
        </p:spPr>
        <p:txBody>
          <a:bodyPr wrap="square" rtlCol="0">
            <a:spAutoFit/>
          </a:bodyPr>
          <a:lstStyle/>
          <a:p>
            <a:r>
              <a:rPr lang="en-US" sz="1100" baseline="30000" dirty="0">
                <a:latin typeface="Arial" panose="020B0604020202020204" pitchFamily="34" charset="0"/>
                <a:cs typeface="Arial" panose="020B0604020202020204" pitchFamily="34" charset="0"/>
              </a:rPr>
              <a:t>1</a:t>
            </a:r>
            <a:r>
              <a:rPr lang="en-US" sz="1100" dirty="0">
                <a:latin typeface="Arial" panose="020B0604020202020204" pitchFamily="34" charset="0"/>
                <a:cs typeface="Arial" panose="020B0604020202020204" pitchFamily="34" charset="0"/>
              </a:rPr>
              <a:t> "Top Ten Ways to Prepare for Retirement," Employee Benefits Security Administration, dol.gov/sites/</a:t>
            </a:r>
            <a:r>
              <a:rPr lang="en-US" sz="1100" dirty="0" err="1">
                <a:latin typeface="Arial" panose="020B0604020202020204" pitchFamily="34" charset="0"/>
                <a:cs typeface="Arial" panose="020B0604020202020204" pitchFamily="34" charset="0"/>
              </a:rPr>
              <a:t>dolgov</a:t>
            </a:r>
            <a:r>
              <a:rPr lang="en-US" sz="1100" dirty="0">
                <a:latin typeface="Arial" panose="020B0604020202020204" pitchFamily="34" charset="0"/>
                <a:cs typeface="Arial" panose="020B0604020202020204" pitchFamily="34" charset="0"/>
              </a:rPr>
              <a:t>/files/</a:t>
            </a:r>
            <a:r>
              <a:rPr lang="en-US" sz="1100" dirty="0" err="1">
                <a:latin typeface="Arial" panose="020B0604020202020204" pitchFamily="34" charset="0"/>
                <a:cs typeface="Arial" panose="020B0604020202020204" pitchFamily="34" charset="0"/>
              </a:rPr>
              <a:t>ebsa</a:t>
            </a:r>
            <a:r>
              <a:rPr lang="en-US" sz="1100" dirty="0">
                <a:latin typeface="Arial" panose="020B0604020202020204" pitchFamily="34" charset="0"/>
                <a:cs typeface="Arial" panose="020B0604020202020204" pitchFamily="34" charset="0"/>
              </a:rPr>
              <a:t>/about-</a:t>
            </a:r>
            <a:r>
              <a:rPr lang="en-US" sz="1100" dirty="0" err="1">
                <a:latin typeface="Arial" panose="020B0604020202020204" pitchFamily="34" charset="0"/>
                <a:cs typeface="Arial" panose="020B0604020202020204" pitchFamily="34" charset="0"/>
              </a:rPr>
              <a:t>ebsa</a:t>
            </a:r>
            <a:r>
              <a:rPr lang="en-US" sz="1100" dirty="0">
                <a:latin typeface="Arial" panose="020B0604020202020204" pitchFamily="34" charset="0"/>
                <a:cs typeface="Arial" panose="020B0604020202020204" pitchFamily="34" charset="0"/>
              </a:rPr>
              <a:t>/our-activities/resource-center/publications/top-10-ways-to-prepare-for-retirement.pdf (September 2021).</a:t>
            </a:r>
          </a:p>
          <a:p>
            <a:endParaRPr lang="en-US" sz="1100" dirty="0">
              <a:latin typeface="Arial" panose="020B0604020202020204" pitchFamily="34" charset="0"/>
              <a:cs typeface="Arial" panose="020B0604020202020204" pitchFamily="34" charset="0"/>
            </a:endParaRPr>
          </a:p>
          <a:p>
            <a:r>
              <a:rPr lang="en-US" sz="1100" baseline="30000" dirty="0">
                <a:latin typeface="Arial" panose="020B0604020202020204" pitchFamily="34" charset="0"/>
                <a:cs typeface="Arial" panose="020B0604020202020204" pitchFamily="34" charset="0"/>
              </a:rPr>
              <a:t>2  </a:t>
            </a:r>
            <a:r>
              <a:rPr lang="en-US" sz="1100" dirty="0">
                <a:latin typeface="Arial" panose="020B0604020202020204" pitchFamily="34" charset="0"/>
                <a:cs typeface="Arial" panose="020B0604020202020204" pitchFamily="34" charset="0"/>
              </a:rPr>
              <a:t>"Policy Basics: Top Ten Facts About Social Security,” cbpp.org/research/social-security/top-ten-facts-about-social-security (March 4, 2022).</a:t>
            </a:r>
          </a:p>
        </p:txBody>
      </p:sp>
    </p:spTree>
    <p:extLst>
      <p:ext uri="{BB962C8B-B14F-4D97-AF65-F5344CB8AC3E}">
        <p14:creationId xmlns:p14="http://schemas.microsoft.com/office/powerpoint/2010/main" val="5584648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0DF890EE-5762-B2ED-2A27-245E894014F5}"/>
              </a:ext>
            </a:extLst>
          </p:cNvPr>
          <p:cNvSpPr>
            <a:spLocks noGrp="1"/>
          </p:cNvSpPr>
          <p:nvPr>
            <p:ph type="title"/>
          </p:nvPr>
        </p:nvSpPr>
        <p:spPr>
          <a:xfrm>
            <a:off x="1492450" y="1757560"/>
            <a:ext cx="9199178" cy="595493"/>
          </a:xfrm>
        </p:spPr>
        <p:txBody>
          <a:bodyPr>
            <a:noAutofit/>
          </a:bodyPr>
          <a:lstStyle/>
          <a:p>
            <a:pPr>
              <a:spcBef>
                <a:spcPts val="1000"/>
              </a:spcBef>
              <a:defRPr/>
            </a:pPr>
            <a:r>
              <a:rPr lang="en-US" sz="3600" dirty="0">
                <a:solidFill>
                  <a:srgbClr val="6ECFB2"/>
                </a:solidFill>
                <a:latin typeface="+mj-lt"/>
              </a:rPr>
              <a:t>TRUE OR FALSE?</a:t>
            </a:r>
          </a:p>
        </p:txBody>
      </p:sp>
      <p:sp>
        <p:nvSpPr>
          <p:cNvPr id="8" name="Content Placeholder 14">
            <a:extLst>
              <a:ext uri="{FF2B5EF4-FFF2-40B4-BE49-F238E27FC236}">
                <a16:creationId xmlns:a16="http://schemas.microsoft.com/office/drawing/2014/main" id="{28CF659B-5157-2B6A-8DAC-498F883B417A}"/>
              </a:ext>
            </a:extLst>
          </p:cNvPr>
          <p:cNvSpPr txBox="1">
            <a:spLocks/>
          </p:cNvSpPr>
          <p:nvPr/>
        </p:nvSpPr>
        <p:spPr>
          <a:xfrm>
            <a:off x="1492450" y="2554356"/>
            <a:ext cx="9199178" cy="2964020"/>
          </a:xfrm>
          <a:prstGeom prst="rect">
            <a:avLst/>
          </a:prstGeom>
        </p:spPr>
        <p:txBody>
          <a:bodyPr vert="horz" lIns="0" tIns="45720" rIns="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400" b="1" dirty="0">
                <a:latin typeface="Georgia" panose="02040502050405020303" pitchFamily="18" charset="0"/>
                <a:ea typeface="+mj-ea"/>
                <a:cs typeface="Arial"/>
              </a:rPr>
              <a:t>Medicare will pay for </a:t>
            </a:r>
            <a:br>
              <a:rPr lang="en-US" sz="4400" b="1" dirty="0">
                <a:latin typeface="Georgia" panose="02040502050405020303" pitchFamily="18" charset="0"/>
                <a:ea typeface="+mj-ea"/>
                <a:cs typeface="Arial"/>
              </a:rPr>
            </a:br>
            <a:r>
              <a:rPr lang="en-US" sz="4400" b="1" dirty="0">
                <a:latin typeface="Georgia" panose="02040502050405020303" pitchFamily="18" charset="0"/>
                <a:ea typeface="+mj-ea"/>
                <a:cs typeface="Arial"/>
              </a:rPr>
              <a:t>all my health care expenses</a:t>
            </a:r>
            <a:br>
              <a:rPr lang="en-US" sz="4400" b="1" dirty="0">
                <a:latin typeface="Georgia" panose="02040502050405020303" pitchFamily="18" charset="0"/>
                <a:ea typeface="+mj-ea"/>
                <a:cs typeface="Arial"/>
              </a:rPr>
            </a:br>
            <a:r>
              <a:rPr lang="en-US" sz="4400" b="1" dirty="0">
                <a:latin typeface="Georgia" panose="02040502050405020303" pitchFamily="18" charset="0"/>
                <a:ea typeface="+mj-ea"/>
                <a:cs typeface="Arial"/>
              </a:rPr>
              <a:t>in retirement.</a:t>
            </a:r>
          </a:p>
        </p:txBody>
      </p:sp>
    </p:spTree>
    <p:extLst>
      <p:ext uri="{BB962C8B-B14F-4D97-AF65-F5344CB8AC3E}">
        <p14:creationId xmlns:p14="http://schemas.microsoft.com/office/powerpoint/2010/main" val="934556245"/>
      </p:ext>
    </p:extLst>
  </p:cSld>
  <p:clrMapOvr>
    <a:masterClrMapping/>
  </p:clrMapOvr>
</p:sld>
</file>

<file path=ppt/theme/theme1.xml><?xml version="1.0" encoding="utf-8"?>
<a:theme xmlns:a="http://schemas.openxmlformats.org/drawingml/2006/main" name="2_Office Theme">
  <a:themeElements>
    <a:clrScheme name="NTWD">
      <a:dk1>
        <a:srgbClr val="131A4D"/>
      </a:dk1>
      <a:lt1>
        <a:srgbClr val="FFFFFF"/>
      </a:lt1>
      <a:dk2>
        <a:srgbClr val="0047BA"/>
      </a:dk2>
      <a:lt2>
        <a:srgbClr val="EBECEE"/>
      </a:lt2>
      <a:accent1>
        <a:srgbClr val="0047BB"/>
      </a:accent1>
      <a:accent2>
        <a:srgbClr val="6ECEB1"/>
      </a:accent2>
      <a:accent3>
        <a:srgbClr val="72AFBC"/>
      </a:accent3>
      <a:accent4>
        <a:srgbClr val="D7A9E2"/>
      </a:accent4>
      <a:accent5>
        <a:srgbClr val="FF9800"/>
      </a:accent5>
      <a:accent6>
        <a:srgbClr val="CB323B"/>
      </a:accent6>
      <a:hlink>
        <a:srgbClr val="12194D"/>
      </a:hlink>
      <a:folHlink>
        <a:srgbClr val="1219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e93f4bb-cec1-4d97-b794-672f6d017cd9">
      <Terms xmlns="http://schemas.microsoft.com/office/infopath/2007/PartnerControls"/>
    </lcf76f155ced4ddcb4097134ff3c332f>
    <TaxCatchAll xmlns="1e799f96-6f5a-4369-b061-30fe90bb4870" xsi:nil="true"/>
    <Date xmlns="8e93f4bb-cec1-4d97-b794-672f6d017cd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39BA092414A89458CC3A7545FC03DB2" ma:contentTypeVersion="14" ma:contentTypeDescription="Create a new document." ma:contentTypeScope="" ma:versionID="98d3fd7bc9f798c820fb837dcb0d8bbc">
  <xsd:schema xmlns:xsd="http://www.w3.org/2001/XMLSchema" xmlns:xs="http://www.w3.org/2001/XMLSchema" xmlns:p="http://schemas.microsoft.com/office/2006/metadata/properties" xmlns:ns2="8e93f4bb-cec1-4d97-b794-672f6d017cd9" xmlns:ns3="1e799f96-6f5a-4369-b061-30fe90bb4870" targetNamespace="http://schemas.microsoft.com/office/2006/metadata/properties" ma:root="true" ma:fieldsID="48726f7655b4389a98adc0ca90e1baf7" ns2:_="" ns3:_="">
    <xsd:import namespace="8e93f4bb-cec1-4d97-b794-672f6d017cd9"/>
    <xsd:import namespace="1e799f96-6f5a-4369-b061-30fe90bb487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Location"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CR" minOccurs="0"/>
                <xsd:element ref="ns2: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93f4bb-cec1-4d97-b794-672f6d017cd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Location" ma:internalName="MediaServiceLocatio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abc4df99-ba4e-4fae-aebc-07cb0952dc12"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Date" ma:index="21" nillable="true" ma:displayName="Date" ma:format="DateOnly" ma:internalName="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1e799f96-6f5a-4369-b061-30fe90bb4870"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1c49b287-08ba-4935-85f3-0eda1a7d2886}" ma:internalName="TaxCatchAll" ma:showField="CatchAllData" ma:web="1e799f96-6f5a-4369-b061-30fe90bb487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52CF791-72EB-4590-992F-DF2B5DDEEBCC}">
  <ds:schemaRefs>
    <ds:schemaRef ds:uri="http://schemas.microsoft.com/sharepoint/v3/contenttype/forms"/>
  </ds:schemaRefs>
</ds:datastoreItem>
</file>

<file path=customXml/itemProps2.xml><?xml version="1.0" encoding="utf-8"?>
<ds:datastoreItem xmlns:ds="http://schemas.openxmlformats.org/officeDocument/2006/customXml" ds:itemID="{1B7CDDC0-8B11-4558-8EC6-B79DCB7314B8}">
  <ds:schemaRefs>
    <ds:schemaRef ds:uri="1e799f96-6f5a-4369-b061-30fe90bb4870"/>
    <ds:schemaRef ds:uri="8e93f4bb-cec1-4d97-b794-672f6d017cd9"/>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0237B1D1-07AD-4763-B06A-62C0C89B17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93f4bb-cec1-4d97-b794-672f6d017cd9"/>
    <ds:schemaRef ds:uri="1e799f96-6f5a-4369-b061-30fe90bb487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437</TotalTime>
  <Words>5274</Words>
  <Application>Microsoft Office PowerPoint</Application>
  <PresentationFormat>Widescreen</PresentationFormat>
  <Paragraphs>478</Paragraphs>
  <Slides>40</Slides>
  <Notes>40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40</vt:i4>
      </vt:variant>
    </vt:vector>
  </HeadingPairs>
  <TitlesOfParts>
    <vt:vector size="50" baseType="lpstr">
      <vt:lpstr>Arial</vt:lpstr>
      <vt:lpstr>Arial Narrow</vt:lpstr>
      <vt:lpstr>Arial,Sans-Serif</vt:lpstr>
      <vt:lpstr>Calibri</vt:lpstr>
      <vt:lpstr>Fidelity Sans</vt:lpstr>
      <vt:lpstr>Georgia</vt:lpstr>
      <vt:lpstr>Gotham Medium</vt:lpstr>
      <vt:lpstr>Helvetica</vt:lpstr>
      <vt:lpstr>Segoe UI</vt:lpstr>
      <vt:lpstr>2_Office Theme</vt:lpstr>
      <vt:lpstr>Instructions for speakers</vt:lpstr>
      <vt:lpstr>Retirement Myths  and Realities</vt:lpstr>
      <vt:lpstr>Important information</vt:lpstr>
      <vt:lpstr>PowerPoint Presentation</vt:lpstr>
      <vt:lpstr>Your financial professional</vt:lpstr>
      <vt:lpstr>PowerPoint Presentation</vt:lpstr>
      <vt:lpstr>TRUE OR FALSE?</vt:lpstr>
      <vt:lpstr>False</vt:lpstr>
      <vt:lpstr>TRUE OR FALSE?</vt:lpstr>
      <vt:lpstr>False</vt:lpstr>
      <vt:lpstr>TRUE OR FALSE?</vt:lpstr>
      <vt:lpstr>False</vt:lpstr>
      <vt:lpstr>PowerPoint Presentation</vt:lpstr>
      <vt:lpstr>PowerPoint Presentation</vt:lpstr>
      <vt:lpstr>TRUE OR FALSE?</vt:lpstr>
      <vt:lpstr>Myth and Reality 4</vt:lpstr>
      <vt:lpstr>Increasing contributions by $25 per paycheck per year</vt:lpstr>
      <vt:lpstr>TRUE OR FALSE?</vt:lpstr>
      <vt:lpstr>5A Myth and Reality 5</vt:lpstr>
      <vt:lpstr>5C Myth and Reality</vt:lpstr>
      <vt:lpstr>5B Myth and Reality</vt:lpstr>
      <vt:lpstr>5D Myth and Reality</vt:lpstr>
      <vt:lpstr>TRUE OR FALSE?</vt:lpstr>
      <vt:lpstr>PowerPoint Presentation</vt:lpstr>
      <vt:lpstr>Regular contributions help offset risk</vt:lpstr>
      <vt:lpstr>TRUE OR FALSE?</vt:lpstr>
      <vt:lpstr>7 Myth and Reality</vt:lpstr>
      <vt:lpstr>TRUE OR FALSE?</vt:lpstr>
      <vt:lpstr>PowerPoint Presentation</vt:lpstr>
      <vt:lpstr>TRUE OR FALSE?</vt:lpstr>
      <vt:lpstr>PowerPoint Presentation</vt:lpstr>
      <vt:lpstr>TRUE OR FALSE?</vt:lpstr>
      <vt:lpstr>PowerPoint Presentation</vt:lpstr>
      <vt:lpstr>Take action</vt:lpstr>
      <vt:lpstr>Take action</vt:lpstr>
      <vt:lpstr>Take action</vt:lpstr>
      <vt:lpstr>Q&amp;A</vt:lpstr>
      <vt:lpstr>We’re here to help  &lt;Presenter name&gt; &lt;Presenter job title&gt; &lt;Presenter email address&gt; &lt;Presenter phone number&gt;</vt:lpstr>
      <vt:lpstr>We’re here to help</vt:lpstr>
      <vt:lpstr>We’re here to help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Miller, Tracy</dc:creator>
  <cp:lastModifiedBy>Neer, Scott E</cp:lastModifiedBy>
  <cp:revision>45</cp:revision>
  <dcterms:created xsi:type="dcterms:W3CDTF">2022-11-01T14:02:10Z</dcterms:created>
  <dcterms:modified xsi:type="dcterms:W3CDTF">2023-03-31T10:11:32Z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0x010100639BA092414A89458CC3A7545FC03DB2</vt:lpwstr>
  </property>
  <property fmtid="{D5CDD505-2E9C-101B-9397-08002B2CF9AE}" pid="3" name="MediaServiceImageTags">
    <vt:lpwstr/>
  </property>
  <property fmtid="{D5CDD505-2E9C-101B-9397-08002B2CF9AE}" pid="4" name="MSIP_Label_92ea8e88-16c4-4b55-a945-7bd6248db4bf_Enabled">
    <vt:lpwstr>true</vt:lpwstr>
  </property>
  <property fmtid="{D5CDD505-2E9C-101B-9397-08002B2CF9AE}" pid="5" name="MSIP_Label_92ea8e88-16c4-4b55-a945-7bd6248db4bf_SetDate">
    <vt:lpwstr>2023-01-11T17:02:18Z</vt:lpwstr>
  </property>
  <property fmtid="{D5CDD505-2E9C-101B-9397-08002B2CF9AE}" pid="6" name="MSIP_Label_92ea8e88-16c4-4b55-a945-7bd6248db4bf_Method">
    <vt:lpwstr>Privileged</vt:lpwstr>
  </property>
  <property fmtid="{D5CDD505-2E9C-101B-9397-08002B2CF9AE}" pid="7" name="MSIP_Label_92ea8e88-16c4-4b55-a945-7bd6248db4bf_Name">
    <vt:lpwstr>Internal</vt:lpwstr>
  </property>
  <property fmtid="{D5CDD505-2E9C-101B-9397-08002B2CF9AE}" pid="8" name="MSIP_Label_92ea8e88-16c4-4b55-a945-7bd6248db4bf_SiteId">
    <vt:lpwstr>22140e4c-d390-45c2-b297-a26c516dc461</vt:lpwstr>
  </property>
  <property fmtid="{D5CDD505-2E9C-101B-9397-08002B2CF9AE}" pid="9" name="MSIP_Label_92ea8e88-16c4-4b55-a945-7bd6248db4bf_ActionId">
    <vt:lpwstr>adb956dd-940b-4e8a-91bb-20f28b2a9b0a</vt:lpwstr>
  </property>
  <property fmtid="{D5CDD505-2E9C-101B-9397-08002B2CF9AE}" pid="10" name="MSIP_Label_92ea8e88-16c4-4b55-a945-7bd6248db4bf_ContentBits">
    <vt:lpwstr>0</vt:lpwstr>
  </property>
</Properties>
</file>