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5"/>
  </p:notesMasterIdLst>
  <p:sldIdLst>
    <p:sldId id="420" r:id="rId5"/>
    <p:sldId id="256" r:id="rId6"/>
    <p:sldId id="265" r:id="rId7"/>
    <p:sldId id="378" r:id="rId8"/>
    <p:sldId id="417" r:id="rId9"/>
    <p:sldId id="258" r:id="rId10"/>
    <p:sldId id="259" r:id="rId11"/>
    <p:sldId id="260" r:id="rId12"/>
    <p:sldId id="448" r:id="rId13"/>
    <p:sldId id="449" r:id="rId14"/>
    <p:sldId id="450" r:id="rId15"/>
    <p:sldId id="425" r:id="rId16"/>
    <p:sldId id="435" r:id="rId17"/>
    <p:sldId id="433" r:id="rId18"/>
    <p:sldId id="451" r:id="rId19"/>
    <p:sldId id="291" r:id="rId20"/>
    <p:sldId id="427" r:id="rId21"/>
    <p:sldId id="452" r:id="rId22"/>
    <p:sldId id="293" r:id="rId23"/>
    <p:sldId id="295" r:id="rId24"/>
    <p:sldId id="294" r:id="rId25"/>
    <p:sldId id="296" r:id="rId26"/>
    <p:sldId id="453" r:id="rId27"/>
    <p:sldId id="454" r:id="rId28"/>
    <p:sldId id="446" r:id="rId29"/>
    <p:sldId id="455" r:id="rId30"/>
    <p:sldId id="300" r:id="rId31"/>
    <p:sldId id="456" r:id="rId32"/>
    <p:sldId id="457" r:id="rId33"/>
    <p:sldId id="458" r:id="rId34"/>
    <p:sldId id="459" r:id="rId35"/>
    <p:sldId id="460" r:id="rId36"/>
    <p:sldId id="461" r:id="rId37"/>
    <p:sldId id="428" r:id="rId38"/>
    <p:sldId id="447" r:id="rId39"/>
    <p:sldId id="462" r:id="rId40"/>
    <p:sldId id="395" r:id="rId41"/>
    <p:sldId id="396" r:id="rId42"/>
    <p:sldId id="409" r:id="rId43"/>
    <p:sldId id="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0A5C34-8099-D5C1-9961-7E5CA22BB349}" name="Guest User" initials="GU" userId="S::urn:spo:anon#b8721d50356ac2d51b9784b33416b79d8d33b4ded1a5797238d056d4d9499633::" providerId="AD"/>
  <p188:author id="{6F34CD4E-7F89-84B9-584C-639625721826}" name="Miller, Tracy" initials="MT" userId="S::millt49@nationwide.com::f6dc9783-ab63-4c5c-9922-f9b5911ff5b4" providerId="AD"/>
  <p188:author id="{67D0FC51-512F-0677-37D5-EA68EEE800B6}" name="Guest User" initials="GU" userId="S::urn:spo:anon#66b5d5b386b7e24b9e014db38d0a3604a89fdb672e784659542d6777b326f69e::" providerId="AD"/>
  <p188:author id="{F7836D86-D744-199E-BDF9-AC0A01C30535}" name="Guest User" initials="GU" userId="S::urn:spo:anon#a67cac845c7a10e1009c1dcafdcdaa2d65e7de65a2f0dedeb60262229aab3c87::" providerId="AD"/>
  <p188:author id="{C2423F87-38C7-EE74-B7B1-332729CDB7B9}" name="Guest User" initials="GU" userId="S::urn:spo:anon#79b2435b8bd9667bc9b4cf2a7363772c417a9ef2f6870011274a3c3cb9122bf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CFB2"/>
    <a:srgbClr val="131A4D"/>
    <a:srgbClr val="0047BB"/>
    <a:srgbClr val="0085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0"/>
    <p:restoredTop sz="93792" autoAdjust="0"/>
  </p:normalViewPr>
  <p:slideViewPr>
    <p:cSldViewPr snapToGrid="0">
      <p:cViewPr varScale="1">
        <p:scale>
          <a:sx n="114" d="100"/>
          <a:sy n="114" d="100"/>
        </p:scale>
        <p:origin x="2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9168927862242929E-2"/>
          <c:y val="6.430024578619363E-2"/>
          <c:w val="0.97188557246871032"/>
          <c:h val="0.87139950842761271"/>
        </c:manualLayout>
      </c:layout>
      <c:barChart>
        <c:barDir val="col"/>
        <c:grouping val="clustered"/>
        <c:varyColors val="0"/>
        <c:ser>
          <c:idx val="0"/>
          <c:order val="0"/>
          <c:tx>
            <c:strRef>
              <c:f>Sheet1!$B$1</c:f>
              <c:strCache>
                <c:ptCount val="1"/>
                <c:pt idx="0">
                  <c:v>Series 1</c:v>
                </c:pt>
              </c:strCache>
            </c:strRef>
          </c:tx>
          <c:spPr>
            <a:solidFill>
              <a:schemeClr val="accent1">
                <a:tint val="65000"/>
              </a:schemeClr>
            </a:solidFill>
            <a:ln>
              <a:noFill/>
            </a:ln>
            <a:effectLst/>
          </c:spPr>
          <c:invertIfNegative val="0"/>
          <c:cat>
            <c:strRef>
              <c:f>Sheet1!$A$2:$A$5</c:f>
              <c:strCache>
                <c:ptCount val="3"/>
                <c:pt idx="0">
                  <c:v>3% to 4%</c:v>
                </c:pt>
                <c:pt idx="1">
                  <c:v>7% to 8%</c:v>
                </c:pt>
                <c:pt idx="2">
                  <c:v>9% to 10%</c:v>
                </c:pt>
              </c:strCache>
            </c:strRef>
          </c:cat>
          <c:val>
            <c:numRef>
              <c:f>Sheet1!$B$2:$B$5</c:f>
              <c:numCache>
                <c:formatCode>General</c:formatCode>
                <c:ptCount val="4"/>
                <c:pt idx="0">
                  <c:v>153</c:v>
                </c:pt>
                <c:pt idx="1">
                  <c:v>357</c:v>
                </c:pt>
                <c:pt idx="2">
                  <c:v>459</c:v>
                </c:pt>
              </c:numCache>
            </c:numRef>
          </c:val>
          <c:extLst>
            <c:ext xmlns:c16="http://schemas.microsoft.com/office/drawing/2014/chart" uri="{C3380CC4-5D6E-409C-BE32-E72D297353CC}">
              <c16:uniqueId val="{00000000-3797-4A46-AB24-B577A8B4E2A5}"/>
            </c:ext>
          </c:extLst>
        </c:ser>
        <c:ser>
          <c:idx val="1"/>
          <c:order val="1"/>
          <c:tx>
            <c:strRef>
              <c:f>Sheet1!$C$1</c:f>
              <c:strCache>
                <c:ptCount val="1"/>
                <c:pt idx="0">
                  <c:v>Series 2</c:v>
                </c:pt>
              </c:strCache>
            </c:strRef>
          </c:tx>
          <c:spPr>
            <a:solidFill>
              <a:schemeClr val="accent1"/>
            </a:solidFill>
            <a:ln>
              <a:noFill/>
            </a:ln>
            <a:effectLst/>
          </c:spPr>
          <c:invertIfNegative val="0"/>
          <c:cat>
            <c:strRef>
              <c:f>Sheet1!$A$2:$A$5</c:f>
              <c:strCache>
                <c:ptCount val="3"/>
                <c:pt idx="0">
                  <c:v>3% to 4%</c:v>
                </c:pt>
                <c:pt idx="1">
                  <c:v>7% to 8%</c:v>
                </c:pt>
                <c:pt idx="2">
                  <c:v>9% to 10%</c:v>
                </c:pt>
              </c:strCache>
            </c:strRef>
          </c:cat>
          <c:val>
            <c:numRef>
              <c:f>Sheet1!$C$2:$C$5</c:f>
              <c:numCache>
                <c:formatCode>General</c:formatCode>
                <c:ptCount val="4"/>
                <c:pt idx="0">
                  <c:v>204</c:v>
                </c:pt>
                <c:pt idx="1">
                  <c:v>408</c:v>
                </c:pt>
                <c:pt idx="2">
                  <c:v>510</c:v>
                </c:pt>
              </c:numCache>
            </c:numRef>
          </c:val>
          <c:extLst>
            <c:ext xmlns:c16="http://schemas.microsoft.com/office/drawing/2014/chart" uri="{C3380CC4-5D6E-409C-BE32-E72D297353CC}">
              <c16:uniqueId val="{00000001-3797-4A46-AB24-B577A8B4E2A5}"/>
            </c:ext>
          </c:extLst>
        </c:ser>
        <c:ser>
          <c:idx val="2"/>
          <c:order val="2"/>
          <c:tx>
            <c:strRef>
              <c:f>Sheet1!$D$1</c:f>
              <c:strCache>
                <c:ptCount val="1"/>
                <c:pt idx="0">
                  <c:v>Column1</c:v>
                </c:pt>
              </c:strCache>
            </c:strRef>
          </c:tx>
          <c:spPr>
            <a:solidFill>
              <a:schemeClr val="accent1">
                <a:shade val="65000"/>
              </a:schemeClr>
            </a:solidFill>
            <a:ln>
              <a:noFill/>
            </a:ln>
            <a:effectLst/>
          </c:spPr>
          <c:invertIfNegative val="0"/>
          <c:cat>
            <c:strRef>
              <c:f>Sheet1!$A$2:$A$5</c:f>
              <c:strCache>
                <c:ptCount val="3"/>
                <c:pt idx="0">
                  <c:v>3% to 4%</c:v>
                </c:pt>
                <c:pt idx="1">
                  <c:v>7% to 8%</c:v>
                </c:pt>
                <c:pt idx="2">
                  <c:v>9% to 10%</c:v>
                </c:pt>
              </c:strCache>
            </c:strRef>
          </c:cat>
          <c:val>
            <c:numRef>
              <c:f>Sheet1!$D$2:$D$5</c:f>
              <c:numCache>
                <c:formatCode>General</c:formatCode>
                <c:ptCount val="4"/>
              </c:numCache>
            </c:numRef>
          </c:val>
          <c:extLst>
            <c:ext xmlns:c16="http://schemas.microsoft.com/office/drawing/2014/chart" uri="{C3380CC4-5D6E-409C-BE32-E72D297353CC}">
              <c16:uniqueId val="{00000002-3797-4A46-AB24-B577A8B4E2A5}"/>
            </c:ext>
          </c:extLst>
        </c:ser>
        <c:dLbls>
          <c:showLegendKey val="0"/>
          <c:showVal val="0"/>
          <c:showCatName val="0"/>
          <c:showSerName val="0"/>
          <c:showPercent val="0"/>
          <c:showBubbleSize val="0"/>
        </c:dLbls>
        <c:gapWidth val="219"/>
        <c:overlap val="-27"/>
        <c:axId val="187616287"/>
        <c:axId val="186789679"/>
      </c:barChart>
      <c:catAx>
        <c:axId val="187616287"/>
        <c:scaling>
          <c:orientation val="minMax"/>
        </c:scaling>
        <c:delete val="1"/>
        <c:axPos val="b"/>
        <c:numFmt formatCode="General" sourceLinked="1"/>
        <c:majorTickMark val="none"/>
        <c:minorTickMark val="none"/>
        <c:tickLblPos val="nextTo"/>
        <c:crossAx val="186789679"/>
        <c:crosses val="autoZero"/>
        <c:auto val="1"/>
        <c:lblAlgn val="ctr"/>
        <c:lblOffset val="100"/>
        <c:noMultiLvlLbl val="0"/>
      </c:catAx>
      <c:valAx>
        <c:axId val="186789679"/>
        <c:scaling>
          <c:orientation val="minMax"/>
        </c:scaling>
        <c:delete val="1"/>
        <c:axPos val="l"/>
        <c:numFmt formatCode="General" sourceLinked="1"/>
        <c:majorTickMark val="none"/>
        <c:minorTickMark val="none"/>
        <c:tickLblPos val="nextTo"/>
        <c:crossAx val="187616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A84FC-3C2A-4E12-AB47-FDA93F9E49DD}" type="datetimeFigureOut">
              <a:rPr lang="en-US" smtClean="0"/>
              <a:t>3/31/2023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17EC0-A253-4597-A6B1-1C01674A0538}" type="slidenum">
              <a:rPr lang="en-US" smtClean="0"/>
              <a:t>‹#›</a:t>
            </a:fld>
            <a:endParaRPr lang="en-US" dirty="0"/>
          </a:p>
        </p:txBody>
      </p:sp>
    </p:spTree>
    <p:extLst>
      <p:ext uri="{BB962C8B-B14F-4D97-AF65-F5344CB8AC3E}">
        <p14:creationId xmlns:p14="http://schemas.microsoft.com/office/powerpoint/2010/main" val="426781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oney.com/health-care-expenses-retirement-average-67k-medicar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money.usnews.com/money/retirement/slideshows/10-costs-to-include-in-your-retirement-budget?slide=3" TargetMode="External"/><Relationship Id="rId4" Type="http://schemas.openxmlformats.org/officeDocument/2006/relationships/hyperlink" Target="https://www.medicare.gov/coverage/is-your-test-item-or-service-covere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296863"/>
            <a:ext cx="4597400" cy="2586037"/>
          </a:xfrm>
        </p:spPr>
      </p:sp>
      <p:sp>
        <p:nvSpPr>
          <p:cNvPr id="3" name="Notes Placeholder 2"/>
          <p:cNvSpPr>
            <a:spLocks noGrp="1"/>
          </p:cNvSpPr>
          <p:nvPr>
            <p:ph type="body" idx="1"/>
          </p:nvPr>
        </p:nvSpPr>
        <p:spPr>
          <a:xfrm>
            <a:off x="685800" y="30289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t>Revise estas instrucciones y elimine esta dispositiva antes de la presentación.</a:t>
            </a:r>
          </a:p>
        </p:txBody>
      </p:sp>
    </p:spTree>
    <p:extLst>
      <p:ext uri="{BB962C8B-B14F-4D97-AF65-F5344CB8AC3E}">
        <p14:creationId xmlns:p14="http://schemas.microsoft.com/office/powerpoint/2010/main" val="121584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s-MX" sz="1200" dirty="0"/>
              <a:t>La verdad es que </a:t>
            </a:r>
            <a:r>
              <a:rPr lang="es-MX" sz="1200" dirty="0">
                <a:solidFill>
                  <a:schemeClr val="tx1"/>
                </a:solidFill>
                <a:latin typeface="+mn-lt"/>
                <a:ea typeface="+mn-ea"/>
                <a:cs typeface="+mn-cs"/>
              </a:rPr>
              <a:t>Medicare solamente cubre 2/3 de los gastos relacionados con la salud en el retiro.</a:t>
            </a:r>
            <a:r>
              <a:rPr lang="es-MX" sz="1200" baseline="30000" dirty="0">
                <a:solidFill>
                  <a:schemeClr val="tx1"/>
                </a:solidFill>
                <a:latin typeface="+mn-lt"/>
                <a:ea typeface="+mn-ea"/>
                <a:cs typeface="+mn-cs"/>
              </a:rPr>
              <a:t>1</a:t>
            </a:r>
            <a:r>
              <a:rPr lang="es-MX" sz="1200" b="0" i="0" baseline="30000" dirty="0">
                <a:solidFill>
                  <a:srgbClr val="000000"/>
                </a:solidFill>
                <a:latin typeface="Fidelity Sans"/>
                <a:ea typeface="+mn-ea"/>
                <a:cs typeface="+mn-cs"/>
              </a:rPr>
              <a:t> </a:t>
            </a:r>
            <a:r>
              <a:rPr lang="es-MX" sz="1200" b="0" i="0" baseline="0" dirty="0">
                <a:solidFill>
                  <a:srgbClr val="000000"/>
                </a:solidFill>
                <a:latin typeface="Fidelity Sans"/>
                <a:ea typeface="+mn-ea"/>
                <a:cs typeface="+mn-cs"/>
              </a:rPr>
              <a:t>La atención médica es en realidad uno de los mayores gastos de las personas en el retiro. En general, las personas están viviendo más, y el precio de la atención médica está aumentando a una tasa que sobrepasa la inflación general</a:t>
            </a:r>
            <a:r>
              <a:rPr lang="es-MX" b="0" i="0" dirty="0">
                <a:solidFill>
                  <a:srgbClr val="000000"/>
                </a:solidFill>
                <a:latin typeface="Fidelity Sans"/>
                <a:ea typeface="+mn-ea"/>
                <a:cs typeface="+mn-cs"/>
              </a:rPr>
              <a:t>.</a:t>
            </a:r>
            <a:r>
              <a:rPr lang="es-MX" sz="1200" b="0" i="0" baseline="30000" dirty="0">
                <a:solidFill>
                  <a:schemeClr val="tx1"/>
                </a:solidFill>
                <a:latin typeface="+mn-l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¿De dónde viene ese gasto? Los beneficiarios de Medicare deben pagar primas, copagos y deducibles. Y muchas áreas de la atención no están cubiertas, como la atención dental, lentes, auxiliares auditivos y el cuidado a largo plazo. </a:t>
            </a:r>
            <a:r>
              <a:rPr lang="es-MX" baseline="30000" dirty="0"/>
              <a:t>2, 3</a:t>
            </a:r>
          </a:p>
          <a:p>
            <a:r>
              <a:rPr lang="es-MX" sz="1200" b="0" i="0" baseline="30000" dirty="0">
                <a:solidFill>
                  <a:schemeClr val="tx1"/>
                </a:solidFill>
                <a:latin typeface="+mn-lt"/>
                <a:ea typeface="+mn-ea"/>
                <a:cs typeface="+mn-cs"/>
              </a:rPr>
              <a:t> </a:t>
            </a:r>
          </a:p>
          <a:p>
            <a:endParaRPr lang="en-US" sz="1200" b="0" i="0" kern="1200" baseline="30000" dirty="0">
              <a:solidFill>
                <a:schemeClr val="tx1"/>
              </a:solidFill>
              <a:effectLst/>
              <a:latin typeface="+mn-lt"/>
              <a:ea typeface="+mn-ea"/>
              <a:cs typeface="+mn-cs"/>
            </a:endParaRPr>
          </a:p>
          <a:p>
            <a:r>
              <a:rPr lang="es-MX" sz="1200" dirty="0">
                <a:solidFill>
                  <a:schemeClr val="tx1"/>
                </a:solidFill>
                <a:latin typeface="+mn-lt"/>
                <a:ea typeface="+mn-ea"/>
                <a:cs typeface="+mn-cs"/>
              </a:rPr>
              <a:t>Por esta razón es tan importante no solo ahorrar para el estilo de vida que deseas en el retiro, sino también para el cuidado de tu salud y necesidades de cuidados a largo plazo.</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latin typeface="Segoe UI" panose="020B0502040204020203" pitchFamily="34" charset="0"/>
              </a:rPr>
              <a:t>&lt;&lt;Opcional: El plan HSA que ofrece tu empleador puede ayudarte a ahorrar para gastos médicos que pudieras tener una vez que te retires. En general, el dinero que ahorres en una cuenta HSA puede retirarse para gastos calificados libre de impuestos y puede usarse en años futuros.&gt;&gt;</a:t>
            </a:r>
            <a:br>
              <a:rPr lang="es-MX" sz="1800" dirty="0">
                <a:latin typeface="Segoe UI" panose="020B0502040204020203" pitchFamily="34" charset="0"/>
              </a:rPr>
            </a:br>
            <a:br>
              <a:rPr lang="es-MX" sz="1800" dirty="0">
                <a:latin typeface="Segoe UI" panose="020B0502040204020203" pitchFamily="34" charset="0"/>
              </a:rPr>
            </a:br>
            <a:r>
              <a:rPr lang="es-MX" sz="1800" dirty="0">
                <a:latin typeface="Segoe UI" panose="020B0502040204020203" pitchFamily="34" charset="0"/>
              </a:rPr>
              <a:t>&lt;&lt;Opcional: Usa la herramienta “My Health Care Estimator” [no aplicable para SS&amp;C] para ver cuánto puedes necesitar gastar en atención médica en el retiro, y para conectarte con alguien a fin de planificar esos costos.&gt;&gt;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latin typeface="Segoe UI" panose="020B0502040204020203" pitchFamily="34" charset="0"/>
              </a:rPr>
              <a:t>&lt;&lt;Opcional: Puedes usar la herramienta “My Medicare Matters” para ayudarte a comparar y seleccionar planes de Medicare y conectarte con un agente de Medicare.&gt;&gt;</a:t>
            </a:r>
          </a:p>
          <a:p>
            <a:endParaRPr lang="en-US" sz="1200" kern="1200" dirty="0">
              <a:solidFill>
                <a:schemeClr val="tx1"/>
              </a:solidFill>
              <a:effectLst/>
              <a:latin typeface="+mn-lt"/>
              <a:ea typeface="+mn-ea"/>
              <a:cs typeface="+mn-cs"/>
            </a:endParaRPr>
          </a:p>
          <a:p>
            <a:r>
              <a:rPr lang="es-MX" sz="1200" baseline="30000" dirty="0">
                <a:solidFill>
                  <a:schemeClr val="tx1"/>
                </a:solidFill>
                <a:latin typeface="+mn-lt"/>
                <a:ea typeface="+mn-ea"/>
                <a:cs typeface="+mn-cs"/>
              </a:rPr>
              <a:t>1</a:t>
            </a:r>
            <a:r>
              <a:rPr lang="es-MX" sz="1200" dirty="0">
                <a:solidFill>
                  <a:schemeClr val="tx1"/>
                </a:solidFill>
                <a:latin typeface="+mn-lt"/>
                <a:ea typeface="+mn-ea"/>
                <a:cs typeface="+mn-cs"/>
              </a:rPr>
              <a:t> </a:t>
            </a:r>
            <a:r>
              <a:rPr lang="es-MX" dirty="0">
                <a:hlinkClick r:id="rId3"/>
              </a:rPr>
              <a:t>https://money.com/health-care-expenses-retirement-average-67k-medicare/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30000" dirty="0"/>
              <a:t>2 </a:t>
            </a:r>
            <a:r>
              <a:rPr lang="es-MX" dirty="0">
                <a:hlinkClick r:id="rId4"/>
              </a:rPr>
              <a:t>Is your test, item, or service covered? (Está cubierta tu prueba, concepto o servicio?) | Medicare</a:t>
            </a:r>
            <a:r>
              <a:rPr lang="es-MX" dirty="0"/>
              <a:t> (al 1 de noviembre de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aseline="30000" dirty="0">
                <a:solidFill>
                  <a:schemeClr val="tx1"/>
                </a:solidFill>
                <a:latin typeface="+mn-lt"/>
                <a:ea typeface="+mn-ea"/>
                <a:cs typeface="+mn-cs"/>
              </a:rPr>
              <a:t>3</a:t>
            </a:r>
            <a:r>
              <a:rPr lang="es-MX" dirty="0">
                <a:hlinkClick r:id="rId5"/>
              </a:rPr>
              <a:t>10 Costs to Include in Your Retirement Budget (10 costos para incluir en tu presupuesto de retiro (usnews.com)</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10</a:t>
            </a:fld>
            <a:endParaRPr lang="en-US"/>
          </a:p>
        </p:txBody>
      </p:sp>
    </p:spTree>
    <p:extLst>
      <p:ext uri="{BB962C8B-B14F-4D97-AF65-F5344CB8AC3E}">
        <p14:creationId xmlns:p14="http://schemas.microsoft.com/office/powerpoint/2010/main" val="289794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11</a:t>
            </a:fld>
            <a:endParaRPr lang="en-US"/>
          </a:p>
        </p:txBody>
      </p:sp>
    </p:spTree>
    <p:extLst>
      <p:ext uri="{BB962C8B-B14F-4D97-AF65-F5344CB8AC3E}">
        <p14:creationId xmlns:p14="http://schemas.microsoft.com/office/powerpoint/2010/main" val="154869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latin typeface="Calibri" panose="020F0502020204030204" pitchFamily="34" charset="0"/>
                <a:ea typeface="Calibri" panose="020F0502020204030204" pitchFamily="34" charset="0"/>
                <a:cs typeface="Times New Roman" panose="02020603050405020304" pitchFamily="18" charset="0"/>
              </a:rPr>
              <a:t>La realidad es que NO puedes darte el lujo de NO comenzar a ahorrar para el retiro ahora. El tiempo es el factor clave cuando se trata de alcanzar tus objetivos de retiro. Cuanto más pronto comiences a ahorrar, más fácil será que los alcances, gracias a algo llamado “capitalización”.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800" dirty="0">
                <a:latin typeface="Calibri"/>
                <a:ea typeface="Calibri" panose="020F0502020204030204" pitchFamily="34" charset="0"/>
                <a:cs typeface="Calibri"/>
              </a:rPr>
              <a:t>La capitalización significa que, cuando tus inversiones ganan dinero, esas ganancias se reinvierten para que puedas ganar aún más. En este ejemplo, un inversionista invierte $3,000 hoy y tiene una tasa de crecimiento anual del 7%. Después de 30 años, el inversionista tendría $22,836.77. Puesto que la capitalización suma a tus ahorros con el tiempo, necesitas menos dinero de tu bolsillo para alcanzar tu objetivo.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baseline="30000" dirty="0">
                <a:latin typeface="Calibri" panose="020F0502020204030204" pitchFamily="34" charset="0"/>
                <a:ea typeface="Calibri" panose="020F0502020204030204" pitchFamily="34" charset="0"/>
                <a:cs typeface="Times New Roman" panose="02020603050405020304" pitchFamily="18" charset="0"/>
              </a:rPr>
              <a:t>1</a:t>
            </a:r>
            <a:r>
              <a:rPr lang="es-MX" sz="1800" dirty="0">
                <a:latin typeface="Calibri" panose="020F0502020204030204" pitchFamily="34" charset="0"/>
                <a:ea typeface="Calibri" panose="020F0502020204030204" pitchFamily="34" charset="0"/>
                <a:cs typeface="Times New Roman" panose="02020603050405020304" pitchFamily="18" charset="0"/>
              </a:rPr>
              <a:t> </a:t>
            </a:r>
            <a:r>
              <a:rPr lang="es-MX" sz="2800" dirty="0">
                <a:hlinkClick r:id="rId3"/>
              </a:rPr>
              <a:t>Compound Interest Calculator (Calculadora de interés de capitalización) | Investor.gov</a:t>
            </a:r>
          </a:p>
        </p:txBody>
      </p:sp>
      <p:sp>
        <p:nvSpPr>
          <p:cNvPr id="4" name="Slide Number Placeholder 3"/>
          <p:cNvSpPr>
            <a:spLocks noGrp="1"/>
          </p:cNvSpPr>
          <p:nvPr>
            <p:ph type="sldNum" sz="quarter" idx="5"/>
          </p:nvPr>
        </p:nvSpPr>
        <p:spPr/>
        <p:txBody>
          <a:bodyPr/>
          <a:lstStyle/>
          <a:p>
            <a:fld id="{C4017EC0-A253-4597-A6B1-1C01674A0538}" type="slidenum">
              <a:rPr lang="en-US" smtClean="0"/>
              <a:t>12</a:t>
            </a:fld>
            <a:endParaRPr lang="en-US"/>
          </a:p>
        </p:txBody>
      </p:sp>
    </p:spTree>
    <p:extLst>
      <p:ext uri="{BB962C8B-B14F-4D97-AF65-F5344CB8AC3E}">
        <p14:creationId xmlns:p14="http://schemas.microsoft.com/office/powerpoint/2010/main" val="126902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cs typeface="Arial" panose="020B0604020202020204" pitchFamily="34" charset="0"/>
              </a:rPr>
              <a:t>&lt;PÁGINA OPCIONAL – Puede eliminarse si no es aplicable para la audiencia&gt;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Calibri" panose="020F0502020204030204" pitchFamily="34" charset="0"/>
                <a:ea typeface="Calibri" panose="020F0502020204030204" pitchFamily="34" charset="0"/>
                <a:cs typeface="Times New Roman" panose="02020603050405020304" pitchFamily="18" charset="0"/>
              </a:rPr>
              <a:t>Cuando contribuyes a un plan de retiro elegible, también puedes pagar menos impuestos. Para una cuenta de retiro tradicional, el dinero que contribuyes se toma antes de descontar impuestos. Eso reduce la cantidad de ingresos sobre la que tienes para pagar impuestos en el presente.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r>
              <a:rPr lang="es-MX" dirty="0"/>
              <a:t>Tu empleador también puede ofrecer igualar tus contribuciones al plan de retiro hasta cierta cantidad. Por ejemplo, si tu compañía iguala el primer 3% que contribuyes dólar por dólar, esencialmente duplica tu contribución al 6%. Ese es dinero gratis que no recibirás si no contribuyes. Una contribución equivalente igual de tu empleador puede dar un refuerzo adicional a tus ahorros de retiro a largo plazo.  </a:t>
            </a:r>
          </a:p>
          <a:p>
            <a:endParaRPr lang="en-US" sz="1200" kern="1200" dirty="0">
              <a:solidFill>
                <a:schemeClr val="tx1"/>
              </a:solidFill>
              <a:effectLst/>
              <a:latin typeface="+mn-lt"/>
              <a:ea typeface="+mn-ea"/>
              <a:cs typeface="+mn-cs"/>
            </a:endParaRPr>
          </a:p>
          <a:p>
            <a:r>
              <a:rPr lang="es-MX" sz="1200" baseline="30000" dirty="0">
                <a:solidFill>
                  <a:schemeClr val="tx1"/>
                </a:solidFill>
                <a:latin typeface="+mn-lt"/>
                <a:ea typeface="+mn-ea"/>
                <a:cs typeface="+mn-cs"/>
              </a:rPr>
              <a:t>1</a:t>
            </a:r>
            <a:r>
              <a:rPr lang="es-MX" sz="1200" dirty="0">
                <a:solidFill>
                  <a:schemeClr val="tx1"/>
                </a:solidFill>
                <a:latin typeface="+mn-lt"/>
                <a:ea typeface="+mn-ea"/>
                <a:cs typeface="+mn-cs"/>
              </a:rPr>
              <a:t> No todos los empleadores ofrecen contribuciones correspondientes de la compañía.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17EC0-A253-4597-A6B1-1C01674A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570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MX" sz="1800" dirty="0">
                <a:latin typeface="Arial" panose="020B0604020202020204" pitchFamily="34" charset="0"/>
                <a:cs typeface="Arial" panose="020B0604020202020204" pitchFamily="34" charset="0"/>
              </a:rPr>
              <a:t>&lt;PÁGINA OPCIONAL – Puede eliminarse si no es aplicable para la audiencia&gt;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dirty="0">
                <a:latin typeface="Calibri" panose="020F0502020204030204" pitchFamily="34" charset="0"/>
                <a:ea typeface="Calibri" panose="020F0502020204030204" pitchFamily="34" charset="0"/>
                <a:cs typeface="Times New Roman" panose="02020603050405020304" pitchFamily="18" charset="0"/>
              </a:rPr>
              <a:t>Cuando contribuyes a un plan de retiro elegible, también puedes pagar menos impuestos. Típicamente, el dinero que contribuyes se toma antes de descontar impuestos. Eso reduce la cantidad de ingresos sobre la que pagas impuestos en el presente.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800" dirty="0">
                <a:latin typeface="Calibri" panose="020F0502020204030204" pitchFamily="34" charset="0"/>
                <a:ea typeface="Calibri" panose="020F0502020204030204" pitchFamily="34" charset="0"/>
                <a:cs typeface="Times New Roman" panose="02020603050405020304" pitchFamily="18" charset="0"/>
              </a:rPr>
              <a:t>Ten en cuenta que esto no aplica para cuentas de retiro Roth. Con una cuenta Roth, pagas impuestos sobre el dinero que contribuyes hoy, pero no pagas impuestos sobre este cuando lo retires.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017EC0-A253-4597-A6B1-1C01674A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35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15</a:t>
            </a:fld>
            <a:endParaRPr lang="en-US"/>
          </a:p>
        </p:txBody>
      </p:sp>
    </p:spTree>
    <p:extLst>
      <p:ext uri="{BB962C8B-B14F-4D97-AF65-F5344CB8AC3E}">
        <p14:creationId xmlns:p14="http://schemas.microsoft.com/office/powerpoint/2010/main" val="396006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mn-lt"/>
                <a:ea typeface="+mn-ea"/>
                <a:cs typeface="+mn-cs"/>
              </a:rPr>
              <a:t>En realidad, aumentar tus contribuciones solo un poco a través del tiempo puede hacer una gran diferencia posteriormente, con poco impacto en tu cheque de pago. De hecho, aumentar tus contribuciones incluso un 1% puede sumar hasta decenas de miles de dólares a través del tiempo.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46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Este es otro ejemplo. Si un inversionista ahorrara $100 por cheque de pago comenzando a la edad de 30 años, a los 65 podría tener una cuenta valorada en varios cientos de miles de dólares. Pero si aumentara su contribución cada año tan solo $25 por cheque de pago, a los 65 años podría tener una cuenta valorada en más de un millón de dólares. </a:t>
            </a:r>
            <a:r>
              <a:rPr lang="es-MX" baseline="30000" dirty="0"/>
              <a:t>1</a:t>
            </a:r>
          </a:p>
          <a:p>
            <a:endParaRPr lang="en-US" baseline="30000" dirty="0"/>
          </a:p>
          <a:p>
            <a:pPr marL="0" marR="0">
              <a:spcBef>
                <a:spcPts val="300"/>
              </a:spcBef>
              <a:spcAft>
                <a:spcPts val="0"/>
              </a:spcAft>
            </a:pPr>
            <a:r>
              <a:rPr lang="es-MX" sz="1200" baseline="30000" dirty="0">
                <a:latin typeface="Arial Narrow" panose="020B0606020202030204" pitchFamily="34" charset="0"/>
                <a:ea typeface="Calibri" panose="020F0502020204030204" pitchFamily="34" charset="0"/>
                <a:cs typeface="Times New Roman" panose="02020603050405020304" pitchFamily="18" charset="0"/>
              </a:rPr>
              <a:t>1</a:t>
            </a:r>
            <a:r>
              <a:rPr lang="es-MX" sz="1200" dirty="0">
                <a:latin typeface="Arial Narrow" panose="020B0606020202030204" pitchFamily="34" charset="0"/>
                <a:ea typeface="Calibri" panose="020F0502020204030204" pitchFamily="34" charset="0"/>
                <a:cs typeface="Times New Roman" panose="02020603050405020304" pitchFamily="18" charset="0"/>
              </a:rPr>
              <a:t> Esta ilustración es un ejemplo de capitalización hipotética que asume diferimientos bisemanales durante 35 años a una tasa de rendimiento anual efectiva del 7%. Ilustra el principio de tiempo y capitalización. No tiene la intención predecir o proyectar los resultados de ninguna inversión específica. El rendimiento no está garantizado y variará dependiendo de la experiencia con las inversiones y el mercado. Si se reflejaran cuotas, impuestos y gastos, el rendimiento hipotético sería menor. </a:t>
            </a:r>
          </a:p>
        </p:txBody>
      </p:sp>
      <p:sp>
        <p:nvSpPr>
          <p:cNvPr id="4" name="Slide Number Placeholder 3"/>
          <p:cNvSpPr>
            <a:spLocks noGrp="1"/>
          </p:cNvSpPr>
          <p:nvPr>
            <p:ph type="sldNum" sz="quarter" idx="5"/>
          </p:nvPr>
        </p:nvSpPr>
        <p:spPr/>
        <p:txBody>
          <a:bodyPr/>
          <a:lstStyle/>
          <a:p>
            <a:fld id="{C4017EC0-A253-4597-A6B1-1C01674A0538}" type="slidenum">
              <a:rPr lang="en-US" smtClean="0"/>
              <a:t>17</a:t>
            </a:fld>
            <a:endParaRPr lang="en-US"/>
          </a:p>
        </p:txBody>
      </p:sp>
    </p:spTree>
    <p:extLst>
      <p:ext uri="{BB962C8B-B14F-4D97-AF65-F5344CB8AC3E}">
        <p14:creationId xmlns:p14="http://schemas.microsoft.com/office/powerpoint/2010/main" val="298908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18</a:t>
            </a:fld>
            <a:endParaRPr lang="en-US"/>
          </a:p>
        </p:txBody>
      </p:sp>
    </p:spTree>
    <p:extLst>
      <p:ext uri="{BB962C8B-B14F-4D97-AF65-F5344CB8AC3E}">
        <p14:creationId xmlns:p14="http://schemas.microsoft.com/office/powerpoint/2010/main" val="48115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mn-lt"/>
                <a:ea typeface="+mn-ea"/>
                <a:cs typeface="+mn-cs"/>
              </a:rPr>
              <a:t>La realidad es que nunca es demasiado tarde para comenzar a invertir. Veremos cómo Courtney, Ashley y Michael se benefician según el momento en que empiezan.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En este ejemplo, cada uno invierte $153.85 bisemanalmente con una tasa de rendimiento anual hipotética del 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(NOTA: </a:t>
            </a:r>
            <a:r>
              <a:rPr lang="es-MX" sz="1800" dirty="0">
                <a:latin typeface="Calibri" panose="020F0502020204030204" pitchFamily="34" charset="0"/>
                <a:ea typeface="Calibri" panose="020F0502020204030204" pitchFamily="34" charset="0"/>
              </a:rPr>
              <a:t>Los cálculos asumen una tasa de rendimiento del 7%, pago bisemanal y tasa de ahorro del 10% sobre un salario anual de $40,000).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70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mn-lt"/>
                <a:ea typeface="+mn-ea"/>
                <a:cs typeface="+mn-cs"/>
              </a:rPr>
              <a:t>¡Bienvenidos! Hoy hablaremos acerca de la realidad y la ficción cuando se trata de planificar para el retiro. </a:t>
            </a:r>
            <a:r>
              <a:rPr lang="es-MX" sz="1200" dirty="0">
                <a:latin typeface="Arial" panose="020B0604020202020204" pitchFamily="34" charset="0"/>
                <a:ea typeface="+mn-ea"/>
                <a:cs typeface="Arial" panose="020B0604020202020204" pitchFamily="34" charset="0"/>
              </a:rPr>
              <a:t>Tendremos tiempo al final de la sesión para preguntas y respuestas, pero ten la libertad de hacer preguntas durante la charla. Me entusiasma compartir esta información contigo hoy, así como muchas herramientas y recursos que están disponibles para ayudar. Comencemos.</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a:t>
            </a:fld>
            <a:endParaRPr lang="en-US"/>
          </a:p>
        </p:txBody>
      </p:sp>
    </p:spTree>
    <p:extLst>
      <p:ext uri="{BB962C8B-B14F-4D97-AF65-F5344CB8AC3E}">
        <p14:creationId xmlns:p14="http://schemas.microsoft.com/office/powerpoint/2010/main" val="155995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mn-lt"/>
                <a:ea typeface="+mn-ea"/>
                <a:cs typeface="+mn-cs"/>
              </a:rPr>
              <a:t>Courtney comenzó joven y se mantuvo constante hasta su edad plena de retiro. Su dedicación tuvo su recompensa con más de $1 millón en ahorros para el retiro.</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Esta ilustración es un cálculo de capitalización hipotética asumiendo una tasa de rendimiento del 7% sobre un salario anual de $40,000.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086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mn-lt"/>
                <a:ea typeface="+mn-ea"/>
                <a:cs typeface="+mn-cs"/>
              </a:rPr>
              <a:t>Conoce a Ashley. Ella empieza a contribuir temprano a los 21 años, pero deja de hacerlo a los 35. Aunque solo contribuyó durante </a:t>
            </a:r>
            <a:br>
              <a:rPr lang="es-MX" sz="1200" dirty="0">
                <a:solidFill>
                  <a:schemeClr val="tx1"/>
                </a:solidFill>
                <a:latin typeface="+mn-lt"/>
                <a:ea typeface="+mn-ea"/>
                <a:cs typeface="+mn-cs"/>
              </a:rPr>
            </a:br>
            <a:r>
              <a:rPr lang="es-MX" sz="1200" dirty="0">
                <a:solidFill>
                  <a:schemeClr val="tx1"/>
                </a:solidFill>
                <a:latin typeface="+mn-lt"/>
                <a:ea typeface="+mn-ea"/>
                <a:cs typeface="+mn-cs"/>
              </a:rPr>
              <a:t>14 años, su dinero tuvo décadas para crecer.</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Esta ilustración es un cálculo de capitalización hipotética asumiendo una tasa de rendimiento del 7% sobre un salario anual de $40,000.</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525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mn-lt"/>
                <a:ea typeface="+mn-ea"/>
                <a:cs typeface="+mn-cs"/>
              </a:rPr>
              <a:t>Michael no comenzó a contribuir hasta los 35 años, pero se mantuvo contribuyendo hasta su edad plena de retiro y pudo convertir sus $128,000 en $456,723.</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Esta ilustración es un cálculo de capitalización hipotética asumiendo una tasa de rendimiento del 7% sobre un salario anual de $40,000.</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84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23</a:t>
            </a:fld>
            <a:endParaRPr lang="en-US"/>
          </a:p>
        </p:txBody>
      </p:sp>
    </p:spTree>
    <p:extLst>
      <p:ext uri="{BB962C8B-B14F-4D97-AF65-F5344CB8AC3E}">
        <p14:creationId xmlns:p14="http://schemas.microsoft.com/office/powerpoint/2010/main" val="468895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La verdad es que invertir PUEDE ser confuso y riesgoso, pero puedes simplificarlo y reducir el riesgo con los recursos y estrategias adecuados. </a:t>
            </a:r>
          </a:p>
          <a:p>
            <a:endParaRPr lang="en-US" dirty="0"/>
          </a:p>
          <a:p>
            <a:r>
              <a:rPr lang="es-MX" sz="1200" b="0" i="0" dirty="0">
                <a:solidFill>
                  <a:schemeClr val="tx1"/>
                </a:solidFill>
                <a:latin typeface="+mn-lt"/>
                <a:ea typeface="+mn-ea"/>
                <a:cs typeface="+mn-cs"/>
              </a:rPr>
              <a:t>Todo comienza con tu plan de retiro de Nationwide. </a:t>
            </a:r>
            <a:r>
              <a:rPr lang="es-MX" dirty="0"/>
              <a:t>Estamos aquí para ayudar con asistencia e información en cada paso del camino. Puedes revisar tus opciones de inversión con</a:t>
            </a:r>
            <a:r>
              <a:rPr lang="es-MX" sz="1200" b="0" i="0" dirty="0">
                <a:solidFill>
                  <a:schemeClr val="tx1"/>
                </a:solidFill>
                <a:latin typeface="+mn-lt"/>
                <a:ea typeface="+mn-ea"/>
                <a:cs typeface="+mn-cs"/>
              </a:rPr>
              <a:t> </a:t>
            </a:r>
            <a:r>
              <a:rPr lang="es-MX" dirty="0"/>
              <a:t>&lt;&lt;un especialista en retiro o su profesional financiero&gt;&gt; para encontrar el adecuado </a:t>
            </a:r>
            <a:br>
              <a:rPr lang="es-MX" dirty="0"/>
            </a:br>
            <a:r>
              <a:rPr lang="es-MX" dirty="0"/>
              <a:t>para ti.</a:t>
            </a:r>
          </a:p>
        </p:txBody>
      </p:sp>
      <p:sp>
        <p:nvSpPr>
          <p:cNvPr id="4" name="Slide Number Placeholder 3"/>
          <p:cNvSpPr>
            <a:spLocks noGrp="1"/>
          </p:cNvSpPr>
          <p:nvPr>
            <p:ph type="sldNum" sz="quarter" idx="5"/>
          </p:nvPr>
        </p:nvSpPr>
        <p:spPr/>
        <p:txBody>
          <a:bodyPr/>
          <a:lstStyle/>
          <a:p>
            <a:fld id="{C4017EC0-A253-4597-A6B1-1C01674A0538}" type="slidenum">
              <a:rPr lang="en-US" smtClean="0"/>
              <a:t>24</a:t>
            </a:fld>
            <a:endParaRPr lang="en-US"/>
          </a:p>
        </p:txBody>
      </p:sp>
    </p:spTree>
    <p:extLst>
      <p:ext uri="{BB962C8B-B14F-4D97-AF65-F5344CB8AC3E}">
        <p14:creationId xmlns:p14="http://schemas.microsoft.com/office/powerpoint/2010/main" val="3979179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6163" y="336550"/>
            <a:ext cx="4800600" cy="2700338"/>
          </a:xfrm>
        </p:spPr>
      </p:sp>
      <p:sp>
        <p:nvSpPr>
          <p:cNvPr id="3" name="Notes Placeholder 2"/>
          <p:cNvSpPr>
            <a:spLocks noGrp="1"/>
          </p:cNvSpPr>
          <p:nvPr>
            <p:ph type="body" idx="1"/>
          </p:nvPr>
        </p:nvSpPr>
        <p:spPr>
          <a:xfrm>
            <a:off x="548640" y="3161792"/>
            <a:ext cx="5815584" cy="5405120"/>
          </a:xfrm>
          <a:prstGeom prst="rect">
            <a:avLst/>
          </a:prstGeom>
        </p:spPr>
        <p:txBody>
          <a:bodyPr/>
          <a:lstStyle/>
          <a:p>
            <a:pPr>
              <a:defRPr/>
            </a:pPr>
            <a:r>
              <a:rPr lang="es-MX" sz="1050" dirty="0">
                <a:latin typeface="Arial"/>
                <a:ea typeface="Calibri" panose="020F0502020204030204" pitchFamily="34" charset="0"/>
                <a:cs typeface="Arial"/>
              </a:rPr>
              <a:t>Hacer contribuciones regulares es una forma de ayudar a reducir el riesgo de invertir. Cuando haces contribuciones regulares, haces algo llamado promediación de costos: comprar más participaciones cuando los precios son bajos y menos cuando los precios son altos. Esto promedia los precios que pagas por inversiones a través del tiempo. Esto puede ayudarte a aumentar tu cartera de manera estable y ayudarte a amortiguar las subidas y descensos del mercado.</a:t>
            </a:r>
          </a:p>
        </p:txBody>
      </p:sp>
    </p:spTree>
    <p:extLst>
      <p:ext uri="{BB962C8B-B14F-4D97-AF65-F5344CB8AC3E}">
        <p14:creationId xmlns:p14="http://schemas.microsoft.com/office/powerpoint/2010/main" val="2431812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26</a:t>
            </a:fld>
            <a:endParaRPr lang="en-US"/>
          </a:p>
        </p:txBody>
      </p:sp>
    </p:spTree>
    <p:extLst>
      <p:ext uri="{BB962C8B-B14F-4D97-AF65-F5344CB8AC3E}">
        <p14:creationId xmlns:p14="http://schemas.microsoft.com/office/powerpoint/2010/main" val="3711443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es-MX" sz="1200" dirty="0">
                <a:latin typeface="Calibri"/>
                <a:ea typeface="Calibri" panose="020F0502020204030204" pitchFamily="34" charset="0"/>
                <a:cs typeface="Calibri"/>
              </a:rPr>
              <a:t>La verdad es que tu dinero no valdrá lo mismo en el futuro debido a la inflación. </a:t>
            </a:r>
            <a:r>
              <a:rPr lang="es-MX" dirty="0">
                <a:latin typeface="Calibri"/>
                <a:ea typeface="Calibri" panose="020F0502020204030204" pitchFamily="34" charset="0"/>
                <a:cs typeface="Calibri"/>
              </a:rPr>
              <a:t>Probablemente comprendas bien esto con la forma en que los precios han aumentado recientemente. Si bien las cosas cuestan mucho hoy, costarán más con el tiempo</a:t>
            </a:r>
            <a:r>
              <a:rPr lang="es-MX" sz="1200" dirty="0">
                <a:latin typeface="Calibri"/>
                <a:ea typeface="Calibri" panose="020F0502020204030204" pitchFamily="34" charset="0"/>
                <a:cs typeface="Calibri"/>
              </a:rPr>
              <a:t>.</a:t>
            </a:r>
            <a:r>
              <a:rPr lang="es-MX" sz="1200" dirty="0">
                <a:solidFill>
                  <a:schemeClr val="tx1"/>
                </a:solidFill>
                <a:latin typeface="+mn-lt"/>
                <a:ea typeface="+mn-ea"/>
                <a:cs typeface="+mn-cs"/>
              </a:rPr>
              <a:t> </a:t>
            </a:r>
            <a:r>
              <a:rPr lang="es-MX" dirty="0"/>
              <a:t>Por ejemplo, el costo de los huevos, de las entradas al cine y de los automóviles han aumentado de manera significativa en los últimos 40 años, y continuarán aumentando.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200" baseline="30000" dirty="0">
              <a:solidFill>
                <a:schemeClr val="tx1"/>
              </a:solidFill>
              <a:effectLst/>
              <a:latin typeface="+mn-lt"/>
              <a:ea typeface="+mn-ea"/>
              <a:cs typeface="+mn-cs"/>
            </a:endParaRPr>
          </a:p>
          <a:p>
            <a:pPr>
              <a:lnSpc>
                <a:spcPct val="107000"/>
              </a:lnSpc>
              <a:spcAft>
                <a:spcPts val="800"/>
              </a:spcAft>
              <a:defRPr/>
            </a:pPr>
            <a:r>
              <a:rPr lang="es-MX" sz="1200" dirty="0">
                <a:latin typeface="Calibri"/>
                <a:ea typeface="Calibri" panose="020F0502020204030204" pitchFamily="34" charset="0"/>
                <a:cs typeface="Calibri"/>
              </a:rPr>
              <a:t>Debido a la inflación, tu presupuesto puede sentirse ajustado, y puede parecer fácil posponer los ahorros. </a:t>
            </a:r>
            <a:r>
              <a:rPr lang="es-MX" dirty="0">
                <a:latin typeface="Calibri"/>
                <a:ea typeface="Calibri" panose="020F0502020204030204" pitchFamily="34" charset="0"/>
                <a:cs typeface="Calibri"/>
              </a:rPr>
              <a:t>Pero invertir ahora puede ayudar a que crezca tu dinero, de manera que persevere mejor con la inflación en el futuro. Eso puede ayudarte a que tu presupuesto se sienta menos ajustado en el retiro de lo que podría sentirse de otra manera.</a:t>
            </a:r>
            <a:r>
              <a:rPr lang="es-MX" sz="1200" dirty="0">
                <a:latin typeface="Calibri"/>
                <a:ea typeface="Calibri" panose="020F0502020204030204" pitchFamily="34" charset="0"/>
                <a:cs typeface="Calibri"/>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MX" sz="1200" baseline="30000" dirty="0">
                <a:solidFill>
                  <a:schemeClr val="tx1"/>
                </a:solidFill>
                <a:latin typeface="+mn-lt"/>
                <a:ea typeface="+mn-ea"/>
                <a:cs typeface="+mn-cs"/>
              </a:rPr>
              <a:t>1</a:t>
            </a:r>
            <a:r>
              <a:rPr lang="es-MX" sz="1200" dirty="0">
                <a:solidFill>
                  <a:schemeClr val="tx1"/>
                </a:solidFill>
                <a:latin typeface="+mn-lt"/>
                <a:ea typeface="+mn-ea"/>
                <a:cs typeface="+mn-cs"/>
              </a:rPr>
              <a:t> Se asume una tasa de inflación del 3.5%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39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28</a:t>
            </a:fld>
            <a:endParaRPr lang="en-US"/>
          </a:p>
        </p:txBody>
      </p:sp>
    </p:spTree>
    <p:extLst>
      <p:ext uri="{BB962C8B-B14F-4D97-AF65-F5344CB8AC3E}">
        <p14:creationId xmlns:p14="http://schemas.microsoft.com/office/powerpoint/2010/main" val="3457774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i="0" dirty="0">
                <a:solidFill>
                  <a:schemeClr val="tx1"/>
                </a:solidFill>
                <a:latin typeface="+mn-lt"/>
                <a:ea typeface="+mn-ea"/>
                <a:cs typeface="+mn-cs"/>
              </a:rPr>
              <a:t>La realidad es que depende. Puedes necesitar menos, o puedes necesitar más de lo que crees. Si vives en retiro </a:t>
            </a:r>
            <a:r>
              <a:rPr lang="es-MX" sz="1200" dirty="0">
                <a:solidFill>
                  <a:schemeClr val="tx1"/>
                </a:solidFill>
                <a:latin typeface="+mn-lt"/>
                <a:ea typeface="+mn-ea"/>
                <a:cs typeface="+mn-cs"/>
              </a:rPr>
              <a:t>30 años, $1 millón proporcionaría $40,000 por año</a:t>
            </a:r>
            <a:r>
              <a:rPr lang="es-MX" sz="1200" baseline="0" dirty="0">
                <a:solidFill>
                  <a:schemeClr val="tx1"/>
                </a:solidFill>
                <a:latin typeface="+mn-lt"/>
                <a:ea typeface="+mn-ea"/>
                <a:cs typeface="+mn-cs"/>
              </a:rPr>
              <a:t>.</a:t>
            </a:r>
            <a:r>
              <a:rPr lang="es-MX" sz="1200" baseline="30000" dirty="0">
                <a:solidFill>
                  <a:schemeClr val="tx1"/>
                </a:solidFill>
                <a:latin typeface="+mn-lt"/>
                <a:ea typeface="+mn-ea"/>
                <a:cs typeface="+mn-cs"/>
              </a:rPr>
              <a:t>1</a:t>
            </a:r>
            <a:r>
              <a:rPr lang="es-MX" sz="1200" baseline="0" dirty="0">
                <a:solidFill>
                  <a:schemeClr val="tx1"/>
                </a:solidFill>
                <a:latin typeface="+mn-lt"/>
                <a:ea typeface="+mn-ea"/>
                <a:cs typeface="+mn-cs"/>
              </a:rPr>
              <a:t> Eso no incluye otras fuentes de ingresos que pudieras tener, tal como una pensión o los beneficios del Seguro Social, de manera que tus ingresos totales pueden ser más altos.</a:t>
            </a:r>
            <a:r>
              <a:rPr lang="es-MX" sz="1200" dirty="0">
                <a:solidFill>
                  <a:schemeClr val="tx1"/>
                </a:solidFill>
                <a:latin typeface="+mn-lt"/>
                <a:ea typeface="+mn-ea"/>
                <a:cs typeface="+mn-cs"/>
              </a:rPr>
              <a:t> Sin embargo, cuando tomas en cuenta los impuestos, la inflación y los costos de cuidados de salud que explicamos, podrías necesitar más de lo que crees. </a:t>
            </a:r>
          </a:p>
          <a:p>
            <a:endParaRPr lang="en-US" sz="1200" kern="1200" dirty="0">
              <a:solidFill>
                <a:schemeClr val="tx1"/>
              </a:solidFill>
              <a:effectLst/>
              <a:latin typeface="+mn-lt"/>
              <a:ea typeface="+mn-ea"/>
              <a:cs typeface="+mn-cs"/>
            </a:endParaRPr>
          </a:p>
          <a:p>
            <a:pPr>
              <a:defRPr/>
            </a:pPr>
            <a:r>
              <a:rPr lang="es-MX" sz="1800" dirty="0">
                <a:latin typeface="Segoe UI"/>
                <a:cs typeface="Segoe UI"/>
              </a:rPr>
              <a:t>La clave es pensar en cuáles pueden ser tu estilo de vida y necesidades en el retiro. Entonces, usa la herramienta de planificación del retiro de la página web de tu plan para ver tu progreso y hacer ajustes para alcanzar tus objetivos.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s-MX" sz="1200" baseline="30000" dirty="0">
                <a:solidFill>
                  <a:schemeClr val="tx1"/>
                </a:solidFill>
                <a:latin typeface="+mn-lt"/>
                <a:ea typeface="+mn-ea"/>
                <a:cs typeface="+mn-cs"/>
              </a:rPr>
              <a:t>1 </a:t>
            </a:r>
            <a:r>
              <a:rPr lang="es-MX" sz="1200" dirty="0">
                <a:solidFill>
                  <a:schemeClr val="tx1"/>
                </a:solidFill>
                <a:latin typeface="+mn-lt"/>
                <a:ea typeface="+mn-ea"/>
                <a:cs typeface="+mn-cs"/>
              </a:rPr>
              <a:t>Asumiendo una tasa de retiro del 4%. Si las contribuciones se hicieran antes de pagar impuestos, esta cantidad sería menor.</a:t>
            </a:r>
          </a:p>
        </p:txBody>
      </p:sp>
      <p:sp>
        <p:nvSpPr>
          <p:cNvPr id="4" name="Slide Number Placeholder 3"/>
          <p:cNvSpPr>
            <a:spLocks noGrp="1"/>
          </p:cNvSpPr>
          <p:nvPr>
            <p:ph type="sldNum" sz="quarter" idx="5"/>
          </p:nvPr>
        </p:nvSpPr>
        <p:spPr/>
        <p:txBody>
          <a:bodyPr/>
          <a:lstStyle/>
          <a:p>
            <a:fld id="{C4017EC0-A253-4597-A6B1-1C01674A0538}" type="slidenum">
              <a:rPr lang="en-US" smtClean="0"/>
              <a:t>29</a:t>
            </a:fld>
            <a:endParaRPr lang="en-US"/>
          </a:p>
        </p:txBody>
      </p:sp>
    </p:spTree>
    <p:extLst>
      <p:ext uri="{BB962C8B-B14F-4D97-AF65-F5344CB8AC3E}">
        <p14:creationId xmlns:p14="http://schemas.microsoft.com/office/powerpoint/2010/main" val="396721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[Sugerimos leer esta información importante].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33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30</a:t>
            </a:fld>
            <a:endParaRPr lang="en-US"/>
          </a:p>
        </p:txBody>
      </p:sp>
    </p:spTree>
    <p:extLst>
      <p:ext uri="{BB962C8B-B14F-4D97-AF65-F5344CB8AC3E}">
        <p14:creationId xmlns:p14="http://schemas.microsoft.com/office/powerpoint/2010/main" val="1106278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En realidad, tienes otras opciones diversas:</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 Puedes permanecer en el plan </a:t>
            </a:r>
            <a:r>
              <a:rPr lang="es-MX" sz="1200"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 Puedes establecer pagos sistemáticos que te den solo lo que necesitas </a:t>
            </a:r>
            <a:r>
              <a:rPr lang="es-MX" sz="1200"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 Puedes tomar retiros parciales </a:t>
            </a:r>
            <a:r>
              <a:rPr lang="es-MX" sz="1200" baseline="30000" dirty="0"/>
              <a:t>1</a:t>
            </a:r>
          </a:p>
          <a:p>
            <a:r>
              <a:rPr lang="es-MX" sz="1200" dirty="0">
                <a:solidFill>
                  <a:schemeClr val="tx1"/>
                </a:solidFill>
                <a:latin typeface="+mn-lt"/>
                <a:ea typeface="+mn-ea"/>
                <a:cs typeface="+mn-cs"/>
              </a:rPr>
              <a:t>• Puedes transferir tu dinero a una cuenta de retiro individual (IRA)</a:t>
            </a:r>
          </a:p>
          <a:p>
            <a:endParaRPr lang="en-US" sz="1200" kern="1200" dirty="0">
              <a:solidFill>
                <a:schemeClr val="tx1"/>
              </a:solidFill>
              <a:effectLst/>
              <a:latin typeface="+mn-lt"/>
              <a:ea typeface="+mn-ea"/>
              <a:cs typeface="+mn-cs"/>
            </a:endParaRPr>
          </a:p>
          <a:p>
            <a:pPr>
              <a:defRPr/>
            </a:pPr>
            <a:r>
              <a:rPr lang="es-MX" dirty="0"/>
              <a:t>Al dejar una parte menor de tu dinero en el plan, permites que pueda seguir creciendo mientras permanece invertido. Solamente ten en cuenta que, dependiendo de tu plan, aún puedes necesitar pagar impuestos y otras cuotas cuando hagas retiros.</a:t>
            </a:r>
          </a:p>
          <a:p>
            <a:endParaRPr lang="en-US" dirty="0"/>
          </a:p>
          <a:p>
            <a:r>
              <a:rPr lang="es-MX" dirty="0"/>
              <a:t>Es una buena idea hablar con</a:t>
            </a:r>
            <a:r>
              <a:rPr lang="es-MX" sz="1200" dirty="0">
                <a:solidFill>
                  <a:schemeClr val="tx1"/>
                </a:solidFill>
                <a:latin typeface="+mn-lt"/>
                <a:ea typeface="+mn-ea"/>
                <a:cs typeface="+mn-cs"/>
              </a:rPr>
              <a:t> &lt;&lt;un especialista en retiro o con tu profesional financiero&gt;&gt; para revisar tus opciones. Juntos, pueden diseñar un plan a largo plazo.</a:t>
            </a:r>
            <a:r>
              <a:rPr lang="es-MX" dirty="0"/>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aseline="30000" dirty="0"/>
              <a:t>1 </a:t>
            </a:r>
            <a:r>
              <a:rPr lang="es-MX" sz="1200" dirty="0">
                <a:solidFill>
                  <a:schemeClr val="tx1"/>
                </a:solidFill>
                <a:latin typeface="+mn-lt"/>
                <a:ea typeface="+mn-ea"/>
                <a:cs typeface="+mn-cs"/>
              </a:rPr>
              <a:t>Si el plan lo permite</a:t>
            </a:r>
          </a:p>
        </p:txBody>
      </p:sp>
      <p:sp>
        <p:nvSpPr>
          <p:cNvPr id="4" name="Slide Number Placeholder 3"/>
          <p:cNvSpPr>
            <a:spLocks noGrp="1"/>
          </p:cNvSpPr>
          <p:nvPr>
            <p:ph type="sldNum" sz="quarter" idx="5"/>
          </p:nvPr>
        </p:nvSpPr>
        <p:spPr/>
        <p:txBody>
          <a:bodyPr/>
          <a:lstStyle/>
          <a:p>
            <a:fld id="{C4017EC0-A253-4597-A6B1-1C01674A0538}" type="slidenum">
              <a:rPr lang="en-US" smtClean="0"/>
              <a:t>31</a:t>
            </a:fld>
            <a:endParaRPr lang="en-US"/>
          </a:p>
        </p:txBody>
      </p:sp>
    </p:spTree>
    <p:extLst>
      <p:ext uri="{BB962C8B-B14F-4D97-AF65-F5344CB8AC3E}">
        <p14:creationId xmlns:p14="http://schemas.microsoft.com/office/powerpoint/2010/main" val="3919573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32</a:t>
            </a:fld>
            <a:endParaRPr lang="en-US"/>
          </a:p>
        </p:txBody>
      </p:sp>
    </p:spTree>
    <p:extLst>
      <p:ext uri="{BB962C8B-B14F-4D97-AF65-F5344CB8AC3E}">
        <p14:creationId xmlns:p14="http://schemas.microsoft.com/office/powerpoint/2010/main" val="2923015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dirty="0"/>
              <a:t>La realidad es que NO necesitas tener varias cuentas. Cuando dejas un empleo, tienes cuatro opciones: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a:defRPr/>
            </a:pPr>
            <a:r>
              <a:rPr lang="es-MX" dirty="0"/>
              <a:t>1. Retirar tus fondos, pero ten en cuenta los impuestos y sanciones</a:t>
            </a:r>
          </a:p>
          <a:p>
            <a:pPr>
              <a:defRPr/>
            </a:pPr>
            <a:r>
              <a:rPr lang="es-MX" dirty="0"/>
              <a:t>2. Dejar tu saldo en el plan de tu compañía anterior </a:t>
            </a:r>
            <a:r>
              <a:rPr lang="es-MX" baseline="30000" dirty="0"/>
              <a:t> </a:t>
            </a:r>
            <a:r>
              <a:rPr lang="es-MX" dirty="0"/>
              <a:t> </a:t>
            </a:r>
          </a:p>
          <a:p>
            <a:r>
              <a:rPr lang="es-MX" dirty="0"/>
              <a:t>3. Transferir tu saldo a una cuenta IRA  </a:t>
            </a:r>
          </a:p>
          <a:p>
            <a:pPr>
              <a:defRPr/>
            </a:pPr>
            <a:r>
              <a:rPr lang="es-MX" dirty="0"/>
              <a:t>4. Transferir tu saldo al plan de tu nueva compañía </a:t>
            </a:r>
          </a:p>
          <a:p>
            <a:endParaRPr lang="en-US" dirty="0">
              <a:cs typeface="Calibri"/>
            </a:endParaRPr>
          </a:p>
          <a:p>
            <a:r>
              <a:rPr lang="es-MX" dirty="0"/>
              <a:t>Ya que las reglas varían, verifica con tu empleador para ver qué opciones tienes. Ten en cuenta que, mientras que la opción 1 (retirar fondos) puede ser la primera en considerar, también puede ser la menos favorable. Dependiendo del tipo de plan que tengas, es posible que debas pagar impuestos por tus retiros, o incluso una sanción si retiras fondos antes de los 59 ½ años. Y, retirar dinero significa que no se deja invertido con la posibilidad de continuar creciendo.  Algo más para tener en cuenta es que transferir tu saldo, o consolidar cuentas, puede facilitar las cosas porque tienes menos cuentas por administrar. También evita que pagues tantas cuotas. </a:t>
            </a:r>
          </a:p>
          <a:p>
            <a:r>
              <a:rPr lang="es-MX" dirty="0"/>
              <a:t>  </a:t>
            </a:r>
          </a:p>
          <a:p>
            <a:r>
              <a:rPr lang="es-MX" dirty="0"/>
              <a:t>No importa lo que decidas, es importante que sepas qué cuentas tienes y dónde las tienes. Eso es de especial importancia a medida que se acercas al retiro, ya que necesitarás tomar distribuciones mínimas requeridas en algún momento.  </a:t>
            </a:r>
          </a:p>
          <a:p>
            <a:r>
              <a:rPr lang="es-MX" dirty="0"/>
              <a:t>  </a:t>
            </a:r>
          </a:p>
          <a:p>
            <a:r>
              <a:rPr lang="es-MX" baseline="30000" dirty="0"/>
              <a:t>1</a:t>
            </a:r>
            <a:r>
              <a:rPr lang="es-MX" dirty="0"/>
              <a:t> Si el plan lo permite </a:t>
            </a:r>
          </a:p>
        </p:txBody>
      </p:sp>
      <p:sp>
        <p:nvSpPr>
          <p:cNvPr id="4" name="Slide Number Placeholder 3"/>
          <p:cNvSpPr>
            <a:spLocks noGrp="1"/>
          </p:cNvSpPr>
          <p:nvPr>
            <p:ph type="sldNum" sz="quarter" idx="5"/>
          </p:nvPr>
        </p:nvSpPr>
        <p:spPr/>
        <p:txBody>
          <a:bodyPr/>
          <a:lstStyle/>
          <a:p>
            <a:fld id="{C4017EC0-A253-4597-A6B1-1C01674A0538}" type="slidenum">
              <a:rPr lang="en-US" smtClean="0"/>
              <a:t>33</a:t>
            </a:fld>
            <a:endParaRPr lang="en-US"/>
          </a:p>
        </p:txBody>
      </p:sp>
    </p:spTree>
    <p:extLst>
      <p:ext uri="{BB962C8B-B14F-4D97-AF65-F5344CB8AC3E}">
        <p14:creationId xmlns:p14="http://schemas.microsoft.com/office/powerpoint/2010/main" val="3612020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&lt;OPCIONAL – Aplicable solamente para participantes en el sector público e institucional&gt;</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Ahora que entiendes mejor los mitos y las realidades del retiro, probablemente te preguntes cómo calcular y planificar para tu retiro. Tenemos muchas herramientas para ayudarte a comenzar.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s-MX" sz="1200" dirty="0">
                <a:solidFill>
                  <a:schemeClr val="tx1"/>
                </a:solidFill>
                <a:latin typeface="+mn-lt"/>
                <a:ea typeface="+mn-ea"/>
                <a:cs typeface="+mn-cs"/>
              </a:rPr>
              <a:t>Usa </a:t>
            </a:r>
            <a:r>
              <a:rPr lang="es-MX" dirty="0"/>
              <a:t>My Interactive </a:t>
            </a:r>
            <a:r>
              <a:rPr lang="es-MX" dirty="0" err="1"/>
              <a:t>Retirement</a:t>
            </a:r>
            <a:r>
              <a:rPr lang="es-MX" dirty="0"/>
              <a:t> </a:t>
            </a:r>
            <a:r>
              <a:rPr lang="es-MX" dirty="0" err="1"/>
              <a:t>Planner</a:t>
            </a:r>
            <a:r>
              <a:rPr lang="es-MX" dirty="0"/>
              <a:t>(SM) en la página web después de inscribirte en tu plan</a:t>
            </a:r>
            <a:r>
              <a:rPr lang="es-MX" sz="1200" dirty="0">
                <a:solidFill>
                  <a:schemeClr val="tx1"/>
                </a:solidFill>
                <a:latin typeface="+mn-lt"/>
                <a:ea typeface="+mn-ea"/>
                <a:cs typeface="+mn-cs"/>
              </a:rPr>
              <a:t>. </a:t>
            </a:r>
            <a:r>
              <a:rPr lang="es-MX" dirty="0"/>
              <a:t>Esta puede ayudarte a establecer objetivos, revisar tu progreso y hacer cambios para mantenerte en el camino correcto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MX" sz="1200" dirty="0">
                <a:solidFill>
                  <a:schemeClr val="tx1"/>
                </a:solidFill>
                <a:latin typeface="+mn-lt"/>
                <a:ea typeface="+mn-ea"/>
                <a:cs typeface="+mn-cs"/>
              </a:rPr>
              <a:t>Nuestra calculadora del impacto en el cheque de pago puede mostrarte cómo tus contribuciones afectarán el dinero que te llevas a casa.</a:t>
            </a:r>
            <a:r>
              <a:rPr lang="es-MX" dirty="0"/>
              <a:t> El impacto puede ser menor que el que piensas si el dinero se toma antes de pagar impuestos. </a:t>
            </a:r>
          </a:p>
          <a:p>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s-MX" dirty="0"/>
              <a:t>La herramienta My Health</a:t>
            </a:r>
            <a:r>
              <a:rPr lang="es-MX" sz="1200" dirty="0">
                <a:solidFill>
                  <a:schemeClr val="tx1"/>
                </a:solidFill>
                <a:latin typeface="+mn-lt"/>
                <a:ea typeface="+mn-ea"/>
                <a:cs typeface="+mn-cs"/>
              </a:rPr>
              <a:t> Care </a:t>
            </a:r>
            <a:r>
              <a:rPr lang="es-MX" sz="1200" dirty="0" err="1">
                <a:solidFill>
                  <a:schemeClr val="tx1"/>
                </a:solidFill>
                <a:latin typeface="+mn-lt"/>
                <a:ea typeface="+mn-ea"/>
                <a:cs typeface="+mn-cs"/>
              </a:rPr>
              <a:t>Estimator</a:t>
            </a:r>
            <a:r>
              <a:rPr lang="es-MX" sz="1200" dirty="0">
                <a:solidFill>
                  <a:schemeClr val="tx1"/>
                </a:solidFill>
                <a:latin typeface="+mn-lt"/>
                <a:ea typeface="+mn-ea"/>
                <a:cs typeface="+mn-cs"/>
              </a:rPr>
              <a:t>® puede ayudarte a planificar tus gastos de atención médica en el retiro.</a:t>
            </a:r>
          </a:p>
        </p:txBody>
      </p:sp>
      <p:sp>
        <p:nvSpPr>
          <p:cNvPr id="4" name="Slide Number Placeholder 3"/>
          <p:cNvSpPr>
            <a:spLocks noGrp="1"/>
          </p:cNvSpPr>
          <p:nvPr>
            <p:ph type="sldNum" sz="quarter" idx="5"/>
          </p:nvPr>
        </p:nvSpPr>
        <p:spPr/>
        <p:txBody>
          <a:bodyPr/>
          <a:lstStyle/>
          <a:p>
            <a:fld id="{C4017EC0-A253-4597-A6B1-1C01674A0538}" type="slidenum">
              <a:rPr lang="en-US" smtClean="0"/>
              <a:t>34</a:t>
            </a:fld>
            <a:endParaRPr lang="en-US"/>
          </a:p>
        </p:txBody>
      </p:sp>
    </p:spTree>
    <p:extLst>
      <p:ext uri="{BB962C8B-B14F-4D97-AF65-F5344CB8AC3E}">
        <p14:creationId xmlns:p14="http://schemas.microsoft.com/office/powerpoint/2010/main" val="2121937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&lt;OPCIONAL – Aplicable solamente para participantes en KEYNOTE del sector de mercados emergentes&gt;</a:t>
            </a:r>
          </a:p>
          <a:p>
            <a:endParaRPr lang="en-US" kern="1200" dirty="0">
              <a:effectLst/>
            </a:endParaRPr>
          </a:p>
          <a:p>
            <a:r>
              <a:rPr lang="es-MX" dirty="0"/>
              <a:t>Ahora que entiendes mejor los mitos y las realidades del retiro, probablemente te preguntes cómo calcular y planificar para tu retiro. Tenemos muchas herramientas para ayudarte a comenzar.</a:t>
            </a: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marL="171450" indent="-171450">
              <a:buFont typeface="Arial,Sans-Serif"/>
              <a:buChar char="•"/>
              <a:defRPr/>
            </a:pPr>
            <a:r>
              <a:rPr lang="es-MX" dirty="0"/>
              <a:t>Usa tu herramienta personalizada de planificación del retiro en la página web una vez que te inscribas en tu plan. Esta puede ayudarte a establecer objetivos, revisar tu progreso y hacer cambios para mantenerte por el buen camino. </a:t>
            </a: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marL="171450" indent="-171450">
              <a:buFont typeface="Arial" panose="020B0604020202020204" pitchFamily="34" charset="0"/>
              <a:buChar char="•"/>
            </a:pPr>
            <a:r>
              <a:rPr lang="es-MX" dirty="0"/>
              <a:t>Nuestra calculadora del impacto en el cheque de pago puede mostrarte cómo tus contribuciones afectarán el dinero que te llevas a casa. El impacto puede ser menor que el que piensas si el dinero se toma antes de pagar impuestos. </a:t>
            </a:r>
          </a:p>
          <a:p>
            <a:endParaRPr lang="en-US" dirty="0"/>
          </a:p>
          <a:p>
            <a:pPr marL="171450" indent="-171450">
              <a:buFont typeface="Arial" panose="020B0604020202020204" pitchFamily="34" charset="0"/>
              <a:buChar char="•"/>
              <a:defRPr/>
            </a:pPr>
            <a:r>
              <a:rPr lang="es-MX" dirty="0"/>
              <a:t>La herramienta My Health</a:t>
            </a:r>
            <a:r>
              <a:rPr lang="es-MX" sz="1200" dirty="0">
                <a:solidFill>
                  <a:schemeClr val="tx1"/>
                </a:solidFill>
                <a:latin typeface="+mn-lt"/>
                <a:ea typeface="+mn-ea"/>
                <a:cs typeface="+mn-cs"/>
              </a:rPr>
              <a:t> Care </a:t>
            </a:r>
            <a:r>
              <a:rPr lang="es-MX" sz="1200" dirty="0" err="1">
                <a:solidFill>
                  <a:schemeClr val="tx1"/>
                </a:solidFill>
                <a:latin typeface="+mn-lt"/>
                <a:ea typeface="+mn-ea"/>
                <a:cs typeface="+mn-cs"/>
              </a:rPr>
              <a:t>Estimator</a:t>
            </a:r>
            <a:r>
              <a:rPr lang="es-MX" sz="1200" dirty="0">
                <a:solidFill>
                  <a:schemeClr val="tx1"/>
                </a:solidFill>
                <a:latin typeface="+mn-lt"/>
                <a:ea typeface="+mn-ea"/>
                <a:cs typeface="+mn-cs"/>
              </a:rPr>
              <a:t>® puede ayudarte a planificar tus gastos de atención médica en el retiro.</a:t>
            </a:r>
          </a:p>
          <a:p>
            <a:endParaRPr lang="en-US" kern="1200" dirty="0">
              <a:effectLst/>
              <a:ea typeface="+mn-ea"/>
              <a:cs typeface="+mn-cs"/>
            </a:endParaRPr>
          </a:p>
          <a:p>
            <a:endParaRPr lang="en-US" kern="1200" dirty="0">
              <a:effectLst/>
              <a:ea typeface="+mn-ea"/>
              <a:cs typeface="+mn-cs"/>
            </a:endParaRPr>
          </a:p>
          <a:p>
            <a:r>
              <a:rPr lang="es-MX" dirty="0"/>
              <a:t>&lt;&lt;Opcional: También puedes usar la </a:t>
            </a:r>
            <a:r>
              <a:rPr lang="es-MX" sz="1200" dirty="0">
                <a:latin typeface="Segoe UI" panose="020B0502040204020203" pitchFamily="34" charset="0"/>
              </a:rPr>
              <a:t>herramienta My Medicare Matters para ayudarte a comparar y seleccionar planes de Medicare y conectarte con un agente de Medicare.&gt;&gt;</a:t>
            </a:r>
          </a:p>
          <a:p>
            <a:endParaRPr lang="en-US" sz="12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35</a:t>
            </a:fld>
            <a:endParaRPr lang="en-US"/>
          </a:p>
        </p:txBody>
      </p:sp>
    </p:spTree>
    <p:extLst>
      <p:ext uri="{BB962C8B-B14F-4D97-AF65-F5344CB8AC3E}">
        <p14:creationId xmlns:p14="http://schemas.microsoft.com/office/powerpoint/2010/main" val="1509155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&lt;OPCIONAL – Aplicable solamente para participantes en SS&amp;C del sector de mercados emergentes&gt;</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Ahora que entiendes mejor los mitos y las realidades del retiro, probablemente te preguntes cómo calcular y planificar para tu retiro. Tenemos muchas herramientas para ayudarte a comenzar.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s-MX" sz="1200" dirty="0">
                <a:solidFill>
                  <a:schemeClr val="tx1"/>
                </a:solidFill>
                <a:latin typeface="+mn-lt"/>
                <a:ea typeface="+mn-ea"/>
                <a:cs typeface="+mn-cs"/>
              </a:rPr>
              <a:t>Usa </a:t>
            </a:r>
            <a:r>
              <a:rPr lang="es-MX" dirty="0"/>
              <a:t>My Retirement Goals en la página web después de inscribirte en tu plan</a:t>
            </a:r>
            <a:r>
              <a:rPr lang="es-MX" sz="1200" dirty="0">
                <a:solidFill>
                  <a:schemeClr val="tx1"/>
                </a:solidFill>
                <a:latin typeface="+mn-lt"/>
                <a:ea typeface="+mn-ea"/>
                <a:cs typeface="+mn-cs"/>
              </a:rPr>
              <a:t>. </a:t>
            </a:r>
            <a:r>
              <a:rPr lang="es-MX" dirty="0"/>
              <a:t>Esta puede ayudarte a establecer objetivos, revisar tu progreso y hacer cambios para mantenerte en el camino correcto.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MX" sz="1200" dirty="0">
                <a:solidFill>
                  <a:schemeClr val="tx1"/>
                </a:solidFill>
                <a:latin typeface="+mn-lt"/>
                <a:ea typeface="+mn-ea"/>
                <a:cs typeface="+mn-cs"/>
              </a:rPr>
              <a:t>Nuestra calculadora del impacto en el cheque de pago puede mostrarte cómo tus contribuciones afectarán el dinero que te llevas a casa.</a:t>
            </a:r>
            <a:r>
              <a:rPr lang="es-MX" dirty="0"/>
              <a:t> El impacto puede ser menor que el que piensas si el dinero se toma antes de pagar impuestos. </a:t>
            </a:r>
          </a:p>
          <a:p>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s-MX" dirty="0"/>
              <a:t>La herramienta My Health</a:t>
            </a:r>
            <a:r>
              <a:rPr lang="es-MX" sz="1200" dirty="0">
                <a:solidFill>
                  <a:schemeClr val="tx1"/>
                </a:solidFill>
                <a:latin typeface="+mn-lt"/>
                <a:ea typeface="+mn-ea"/>
                <a:cs typeface="+mn-cs"/>
              </a:rPr>
              <a:t> Care </a:t>
            </a:r>
            <a:r>
              <a:rPr lang="es-MX" sz="1200" dirty="0" err="1">
                <a:solidFill>
                  <a:schemeClr val="tx1"/>
                </a:solidFill>
                <a:latin typeface="+mn-lt"/>
                <a:ea typeface="+mn-ea"/>
                <a:cs typeface="+mn-cs"/>
              </a:rPr>
              <a:t>Estimator</a:t>
            </a:r>
            <a:r>
              <a:rPr lang="es-MX" sz="1200" dirty="0">
                <a:solidFill>
                  <a:schemeClr val="tx1"/>
                </a:solidFill>
                <a:latin typeface="+mn-lt"/>
                <a:ea typeface="+mn-ea"/>
                <a:cs typeface="+mn-cs"/>
              </a:rPr>
              <a:t>® puede ayudarte a planificar tus gastos de atención médica en el retiro.</a:t>
            </a:r>
          </a:p>
          <a:p>
            <a:pPr marL="171450" indent="-171450">
              <a:buFont typeface="Arial" panose="020B0604020202020204" pitchFamily="34" charset="0"/>
              <a:buChar char="•"/>
            </a:pPr>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36</a:t>
            </a:fld>
            <a:endParaRPr lang="en-US"/>
          </a:p>
        </p:txBody>
      </p:sp>
    </p:spTree>
    <p:extLst>
      <p:ext uri="{BB962C8B-B14F-4D97-AF65-F5344CB8AC3E}">
        <p14:creationId xmlns:p14="http://schemas.microsoft.com/office/powerpoint/2010/main" val="1930207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493776" y="3167380"/>
            <a:ext cx="5870448" cy="5405120"/>
          </a:xfrm>
          <a:prstGeom prst="rect">
            <a:avLst/>
          </a:prstGeom>
        </p:spPr>
        <p:txBody>
          <a:bodyPr/>
          <a:lstStyle/>
          <a:p>
            <a:r>
              <a:rPr lang="es-MX" sz="1050" dirty="0">
                <a:latin typeface="Arial" panose="020B0604020202020204" pitchFamily="34" charset="0"/>
                <a:cs typeface="Arial" panose="020B0604020202020204" pitchFamily="34" charset="0"/>
              </a:rPr>
              <a:t>¿Preguntas?</a:t>
            </a:r>
          </a:p>
        </p:txBody>
      </p:sp>
    </p:spTree>
    <p:extLst>
      <p:ext uri="{BB962C8B-B14F-4D97-AF65-F5344CB8AC3E}">
        <p14:creationId xmlns:p14="http://schemas.microsoft.com/office/powerpoint/2010/main" val="1292735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53156"/>
            <a:ext cx="5818124" cy="5405120"/>
          </a:xfrm>
          <a:prstGeom prst="rect">
            <a:avLst/>
          </a:prstGeom>
        </p:spPr>
        <p:txBody>
          <a:bodyPr/>
          <a:lstStyle/>
          <a:p>
            <a:pPr lvl="0">
              <a:defRPr/>
            </a:pPr>
            <a:r>
              <a:rPr lang="es-MX" sz="1050" dirty="0">
                <a:latin typeface="Arial" panose="020B0604020202020204" pitchFamily="34" charset="0"/>
                <a:cs typeface="Arial" panose="020B0604020202020204" pitchFamily="34" charset="0"/>
              </a:rPr>
              <a:t>&lt;OPCIONAL – Aplicable solamente para participantes en el sector público e institucional&gt;</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Gracias por tu tiempo hoy.</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Aquí está mi información nuevamente, en caso de que desees que te proporcione ayuda con cualquier tema que hemos visto hoy.  </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Si no estás inscrito en el plan de retiro que patrocina tu empleador, puedes comenzar tu inscripción o accesar tu cuenta en </a:t>
            </a:r>
            <a:r>
              <a:rPr lang="es-MX" sz="1050" b="1" dirty="0">
                <a:latin typeface="Arial" panose="020B0604020202020204" pitchFamily="34" charset="0"/>
                <a:cs typeface="Arial" panose="020B0604020202020204" pitchFamily="34" charset="0"/>
              </a:rPr>
              <a:t>NRSforU.com</a:t>
            </a:r>
            <a:r>
              <a:rPr lang="es-MX" sz="1050" dirty="0">
                <a:latin typeface="Arial" panose="020B0604020202020204" pitchFamily="34" charset="0"/>
                <a:cs typeface="Arial" panose="020B0604020202020204" pitchFamily="34" charset="0"/>
              </a:rPr>
              <a:t>. También puedes llamar al número telefónico para obtener ayuda con la inscripción, la revisión de tus opciones de ahorro para el retiro y la transferencia de tus cuentas para el retiro. </a:t>
            </a:r>
          </a:p>
        </p:txBody>
      </p:sp>
    </p:spTree>
    <p:extLst>
      <p:ext uri="{BB962C8B-B14F-4D97-AF65-F5344CB8AC3E}">
        <p14:creationId xmlns:p14="http://schemas.microsoft.com/office/powerpoint/2010/main" val="1239250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67380"/>
            <a:ext cx="5946140" cy="5405120"/>
          </a:xfrm>
          <a:prstGeom prst="rect">
            <a:avLst/>
          </a:prstGeom>
        </p:spPr>
        <p:txBody>
          <a:bodyPr/>
          <a:lstStyle/>
          <a:p>
            <a:pPr lvl="0">
              <a:defRPr/>
            </a:pPr>
            <a:r>
              <a:rPr lang="es-MX" sz="1050" dirty="0">
                <a:latin typeface="Arial" panose="020B0604020202020204" pitchFamily="34" charset="0"/>
                <a:cs typeface="Arial" panose="020B0604020202020204" pitchFamily="34" charset="0"/>
              </a:rPr>
              <a:t>&lt;OPCIONAL – Aplicable solamente para participantes en KEYNOTE del sector de mercados emergentes&gt;</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Gracias por tu tiempo hoy.</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Si no estás inscrito en el plan de retiro que patrocina tu empleador, puedes comenzar tu inscripción o accesar tu cuenta en </a:t>
            </a:r>
            <a:r>
              <a:rPr lang="es-MX" sz="1050" b="1" dirty="0">
                <a:latin typeface="Arial" panose="020B0604020202020204" pitchFamily="34" charset="0"/>
                <a:cs typeface="Arial" panose="020B0604020202020204" pitchFamily="34" charset="0"/>
              </a:rPr>
              <a:t>nationwide.com/myretirement</a:t>
            </a:r>
            <a:r>
              <a:rPr lang="es-MX" sz="1050" dirty="0">
                <a:latin typeface="Arial" panose="020B0604020202020204" pitchFamily="34" charset="0"/>
                <a:cs typeface="Arial" panose="020B0604020202020204" pitchFamily="34" charset="0"/>
              </a:rPr>
              <a:t>.</a:t>
            </a:r>
            <a:r>
              <a:rPr lang="es-MX" sz="1050" b="1" dirty="0">
                <a:latin typeface="Arial" panose="020B0604020202020204" pitchFamily="34" charset="0"/>
                <a:cs typeface="Arial" panose="020B0604020202020204" pitchFamily="34" charset="0"/>
              </a:rPr>
              <a:t> </a:t>
            </a:r>
            <a:r>
              <a:rPr lang="es-MX" sz="1050" dirty="0">
                <a:latin typeface="Arial" panose="020B0604020202020204" pitchFamily="34" charset="0"/>
                <a:cs typeface="Arial" panose="020B0604020202020204" pitchFamily="34" charset="0"/>
              </a:rPr>
              <a:t>También puedes llamar al número telefónico para obtener ayuda con la inscripción, la revisión de tus opciones de ahorro para el retiro y la transferencia de tus cuentas para el retiro. </a:t>
            </a:r>
          </a:p>
        </p:txBody>
      </p:sp>
    </p:spTree>
    <p:extLst>
      <p:ext uri="{BB962C8B-B14F-4D97-AF65-F5344CB8AC3E}">
        <p14:creationId xmlns:p14="http://schemas.microsoft.com/office/powerpoint/2010/main" val="387187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3688"/>
            <a:ext cx="4800600" cy="2700337"/>
          </a:xfrm>
        </p:spPr>
      </p:sp>
      <p:sp>
        <p:nvSpPr>
          <p:cNvPr id="3" name="Notes Placeholder 2"/>
          <p:cNvSpPr>
            <a:spLocks noGrp="1"/>
          </p:cNvSpPr>
          <p:nvPr>
            <p:ph type="body" idx="1"/>
          </p:nvPr>
        </p:nvSpPr>
        <p:spPr>
          <a:xfrm>
            <a:off x="314960" y="3158172"/>
            <a:ext cx="6207759" cy="5600700"/>
          </a:xfrm>
          <a:prstGeom prst="rect">
            <a:avLst/>
          </a:prstGeom>
        </p:spPr>
        <p:txBody>
          <a:bodyPr/>
          <a:lstStyle/>
          <a:p>
            <a:pPr lvl="0">
              <a:defRPr/>
            </a:pPr>
            <a:r>
              <a:rPr lang="es-MX" sz="1050" dirty="0">
                <a:latin typeface="Arial" panose="020B0604020202020204" pitchFamily="34" charset="0"/>
                <a:cs typeface="Arial" panose="020B0604020202020204" pitchFamily="34" charset="0"/>
              </a:rPr>
              <a:t>&lt;PÁGINA OPCIONAL – Puede eliminarse si no se necesita&gt;</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Mi nombre es [NOMBRE] y soy [PUESTO] en Nationwide. Nationwide es el depositario de registros para el plan de retiro patrocinado por tu empleador. </a:t>
            </a:r>
          </a:p>
          <a:p>
            <a:pPr lvl="0">
              <a:defRPr/>
            </a:pPr>
            <a:endParaRPr lang="en-US" sz="1050" dirty="0">
              <a:latin typeface="Arial" panose="020B0604020202020204" pitchFamily="34" charset="0"/>
              <a:ea typeface="Times New Roman" panose="02020603050405020304" pitchFamily="18" charset="0"/>
              <a:cs typeface="Arial" panose="020B0604020202020204" pitchFamily="34" charset="0"/>
            </a:endParaRPr>
          </a:p>
          <a:p>
            <a:pPr lvl="0">
              <a:defRPr/>
            </a:pPr>
            <a:r>
              <a:rPr lang="es-MX" sz="1050" dirty="0">
                <a:latin typeface="Arial" panose="020B0604020202020204" pitchFamily="34" charset="0"/>
                <a:ea typeface="Times New Roman" panose="02020603050405020304" pitchFamily="18" charset="0"/>
                <a:cs typeface="Arial" panose="020B0604020202020204" pitchFamily="34" charset="0"/>
              </a:rPr>
              <a:t>Hemos crecido de una compañía mutua de seguros de automóviles pequeña a una de las compañías de seguros y servicios financieros más grandes del mundo. Nuestra misión nunca fue más clara: proteger a personas, negocios y sus futuros con cuidado extraordinario. Y por ese motivo estamos aquí hoy.</a:t>
            </a:r>
          </a:p>
        </p:txBody>
      </p:sp>
    </p:spTree>
    <p:extLst>
      <p:ext uri="{BB962C8B-B14F-4D97-AF65-F5344CB8AC3E}">
        <p14:creationId xmlns:p14="http://schemas.microsoft.com/office/powerpoint/2010/main" val="2319017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73985"/>
            <a:ext cx="5844540" cy="5405120"/>
          </a:xfrm>
          <a:prstGeom prst="rect">
            <a:avLst/>
          </a:prstGeom>
        </p:spPr>
        <p:txBody>
          <a:bodyPr/>
          <a:lstStyle/>
          <a:p>
            <a:pPr lvl="0">
              <a:defRPr/>
            </a:pPr>
            <a:r>
              <a:rPr lang="es-MX" sz="1050" dirty="0">
                <a:latin typeface="Arial" panose="020B0604020202020204" pitchFamily="34" charset="0"/>
                <a:cs typeface="Arial" panose="020B0604020202020204" pitchFamily="34" charset="0"/>
              </a:rPr>
              <a:t>&lt;OPCIONAL – Aplicable solamente para participantes en SS&amp;C del sector de mercados emergentes&gt;</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Gracias por tu tiempo hoy.</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Si no estás inscrito en el plan de retiro que patrocina tu empleador, puedes comenzar tu inscripción o accesar tu cuenta en </a:t>
            </a:r>
            <a:r>
              <a:rPr lang="es-MX" sz="1050" b="1" dirty="0">
                <a:latin typeface="Arial" panose="020B0604020202020204" pitchFamily="34" charset="0"/>
                <a:cs typeface="Arial" panose="020B0604020202020204" pitchFamily="34" charset="0"/>
              </a:rPr>
              <a:t>nationwide.com/REALtirement</a:t>
            </a:r>
            <a:r>
              <a:rPr lang="es-MX" sz="1050" dirty="0">
                <a:latin typeface="Arial" panose="020B0604020202020204" pitchFamily="34" charset="0"/>
                <a:cs typeface="Arial" panose="020B0604020202020204" pitchFamily="34" charset="0"/>
              </a:rPr>
              <a:t>. También puedes llamar al número telefónico para obtener ayuda con la inscripción, la revisión de tus opciones de ahorro para el retiro y la transferencia de tus cuentas para el retiro. </a:t>
            </a:r>
          </a:p>
        </p:txBody>
      </p:sp>
    </p:spTree>
    <p:extLst>
      <p:ext uri="{BB962C8B-B14F-4D97-AF65-F5344CB8AC3E}">
        <p14:creationId xmlns:p14="http://schemas.microsoft.com/office/powerpoint/2010/main" val="212516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0513"/>
            <a:ext cx="4800600" cy="2700337"/>
          </a:xfrm>
        </p:spPr>
      </p:sp>
      <p:sp>
        <p:nvSpPr>
          <p:cNvPr id="3" name="Notes Placeholder 2"/>
          <p:cNvSpPr>
            <a:spLocks noGrp="1"/>
          </p:cNvSpPr>
          <p:nvPr>
            <p:ph type="body" idx="1"/>
          </p:nvPr>
        </p:nvSpPr>
        <p:spPr>
          <a:xfrm>
            <a:off x="294640" y="3152103"/>
            <a:ext cx="6197600" cy="5652833"/>
          </a:xfrm>
        </p:spPr>
        <p:txBody>
          <a:bodyPr/>
          <a:lstStyle/>
          <a:p>
            <a:pPr lvl="0">
              <a:defRPr/>
            </a:pPr>
            <a:r>
              <a:rPr lang="es-MX" sz="1050" dirty="0">
                <a:latin typeface="Arial" panose="020B0604020202020204" pitchFamily="34" charset="0"/>
                <a:cs typeface="Arial" panose="020B0604020202020204" pitchFamily="34" charset="0"/>
              </a:rPr>
              <a:t>&lt;PÁGINA OPCIONAL – Puede eliminarse si no se necesita&gt;</a:t>
            </a:r>
          </a:p>
          <a:p>
            <a:pPr lvl="0">
              <a:defRPr/>
            </a:pPr>
            <a:endParaRPr lang="en-US" sz="1050" dirty="0">
              <a:latin typeface="Arial" panose="020B0604020202020204" pitchFamily="34" charset="0"/>
              <a:cs typeface="Arial" panose="020B0604020202020204" pitchFamily="34" charset="0"/>
            </a:endParaRPr>
          </a:p>
          <a:p>
            <a:pPr lvl="0">
              <a:defRPr/>
            </a:pPr>
            <a:r>
              <a:rPr lang="es-MX" sz="1050" dirty="0">
                <a:latin typeface="Arial" panose="020B0604020202020204" pitchFamily="34" charset="0"/>
                <a:cs typeface="Arial" panose="020B0604020202020204" pitchFamily="34" charset="0"/>
              </a:rPr>
              <a:t>Mi nombre es [NOMBRE] y soy [PUESTO] en [COMPAÑÍA&gt;. </a:t>
            </a:r>
          </a:p>
          <a:p>
            <a:pPr lvl="0">
              <a:defRPr/>
            </a:pPr>
            <a:endParaRPr lang="en-US" sz="1050" dirty="0">
              <a:latin typeface="Arial" panose="020B0604020202020204" pitchFamily="34" charset="0"/>
              <a:ea typeface="Times New Roman" panose="02020603050405020304" pitchFamily="18" charset="0"/>
              <a:cs typeface="Arial" panose="020B0604020202020204" pitchFamily="34" charset="0"/>
            </a:endParaRPr>
          </a:p>
          <a:p>
            <a:pPr lvl="0">
              <a:defRPr/>
            </a:pPr>
            <a:r>
              <a:rPr lang="es-MX" sz="1050" dirty="0">
                <a:latin typeface="Arial" panose="020B0604020202020204" pitchFamily="34" charset="0"/>
                <a:ea typeface="Times New Roman" panose="02020603050405020304" pitchFamily="18" charset="0"/>
                <a:cs typeface="Arial" panose="020B0604020202020204" pitchFamily="34" charset="0"/>
              </a:rPr>
              <a:t>&lt; Presentarse&gt;</a:t>
            </a:r>
          </a:p>
        </p:txBody>
      </p:sp>
    </p:spTree>
    <p:extLst>
      <p:ext uri="{BB962C8B-B14F-4D97-AF65-F5344CB8AC3E}">
        <p14:creationId xmlns:p14="http://schemas.microsoft.com/office/powerpoint/2010/main" val="328996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a:cs typeface="Arial"/>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6</a:t>
            </a:fld>
            <a:endParaRPr lang="en-US"/>
          </a:p>
        </p:txBody>
      </p:sp>
    </p:spTree>
    <p:extLst>
      <p:ext uri="{BB962C8B-B14F-4D97-AF65-F5344CB8AC3E}">
        <p14:creationId xmlns:p14="http://schemas.microsoft.com/office/powerpoint/2010/main" val="301337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7</a:t>
            </a:fld>
            <a:endParaRPr lang="en-US"/>
          </a:p>
        </p:txBody>
      </p:sp>
    </p:spTree>
    <p:extLst>
      <p:ext uri="{BB962C8B-B14F-4D97-AF65-F5344CB8AC3E}">
        <p14:creationId xmlns:p14="http://schemas.microsoft.com/office/powerpoint/2010/main" val="13007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mn-lt"/>
                <a:ea typeface="+mn-ea"/>
                <a:cs typeface="+mn-cs"/>
              </a:rPr>
              <a:t>La realidad es que el Seguro Social probablemente NO cubrirá todas tus necesidades del retiro.</a:t>
            </a:r>
          </a:p>
          <a:p>
            <a:endParaRPr lang="en-US" sz="1200" kern="1200" dirty="0">
              <a:solidFill>
                <a:schemeClr val="tx1"/>
              </a:solidFill>
              <a:effectLst/>
              <a:latin typeface="+mn-lt"/>
              <a:ea typeface="+mn-ea"/>
              <a:cs typeface="+mn-cs"/>
            </a:endParaRPr>
          </a:p>
          <a:p>
            <a:r>
              <a:rPr lang="es-MX" dirty="0"/>
              <a:t>Puedes necesitar aproximadamente el </a:t>
            </a:r>
            <a:r>
              <a:rPr lang="es-MX" sz="1200" dirty="0">
                <a:solidFill>
                  <a:schemeClr val="tx1"/>
                </a:solidFill>
                <a:latin typeface="+mn-lt"/>
                <a:ea typeface="+mn-ea"/>
                <a:cs typeface="+mn-cs"/>
              </a:rPr>
              <a:t>80% de tus ingresos actuales en el retiro para mantener tu nivel de vida actual.</a:t>
            </a:r>
            <a:r>
              <a:rPr lang="es-MX" sz="1200" baseline="30000" dirty="0">
                <a:solidFill>
                  <a:schemeClr val="tx1"/>
                </a:solidFill>
                <a:latin typeface="+mn-lt"/>
                <a:ea typeface="+mn-ea"/>
                <a:cs typeface="+mn-cs"/>
              </a:rPr>
              <a:t>1</a:t>
            </a:r>
            <a:r>
              <a:rPr lang="es-MX" sz="1200" dirty="0">
                <a:solidFill>
                  <a:schemeClr val="tx1"/>
                </a:solidFill>
                <a:latin typeface="+mn-lt"/>
                <a:ea typeface="+mn-ea"/>
                <a:cs typeface="+mn-cs"/>
              </a:rPr>
              <a:t> Pero el Seguro Social puede solamente cubrir menos del 40% de las necesidades de ingresos que tenías antes del retiro. </a:t>
            </a:r>
            <a:r>
              <a:rPr lang="es-MX" sz="1200" baseline="30000" dirty="0">
                <a:solidFill>
                  <a:schemeClr val="tx1"/>
                </a:solidFill>
                <a:latin typeface="+mn-lt"/>
                <a:ea typeface="+mn-ea"/>
                <a:cs typeface="+mn-cs"/>
              </a:rPr>
              <a:t>2</a:t>
            </a:r>
            <a:r>
              <a:rPr lang="es-MX" sz="1200" dirty="0">
                <a:solidFill>
                  <a:schemeClr val="tx1"/>
                </a:solidFill>
                <a:latin typeface="+mn-lt"/>
                <a:ea typeface="+mn-ea"/>
                <a:cs typeface="+mn-cs"/>
              </a:rPr>
              <a:t> Por lo tanto, es importante tener un plan para cubrir ese déficit.</a:t>
            </a:r>
            <a:r>
              <a:rPr lang="es-MX" dirty="0"/>
              <a:t> </a:t>
            </a:r>
          </a:p>
          <a:p>
            <a:endParaRPr lang="en-US" sz="1200" kern="1200" dirty="0">
              <a:solidFill>
                <a:schemeClr val="tx1"/>
              </a:solidFill>
              <a:effectLst/>
              <a:latin typeface="+mn-lt"/>
              <a:ea typeface="+mn-ea"/>
              <a:cs typeface="+mn-cs"/>
            </a:endParaRPr>
          </a:p>
          <a:p>
            <a:r>
              <a:rPr lang="es-MX" dirty="0">
                <a:highlight>
                  <a:srgbClr val="FFFF00"/>
                </a:highlight>
              </a:rPr>
              <a:t>Una forma en la que puedes estar pensando para cubrir ese déficit es retrasar el retiro o trabajar después de que te retires.</a:t>
            </a:r>
            <a:r>
              <a:rPr lang="es-MX" sz="1200" dirty="0">
                <a:solidFill>
                  <a:schemeClr val="tx1"/>
                </a:solidFill>
                <a:highlight>
                  <a:srgbClr val="FFFF00"/>
                </a:highlight>
                <a:latin typeface="+mn-lt"/>
                <a:ea typeface="+mn-ea"/>
                <a:cs typeface="+mn-cs"/>
              </a:rPr>
              <a:t> Más personas están planificando trabajar más tiempo que la edad típica de retiro. </a:t>
            </a:r>
            <a:r>
              <a:rPr lang="es-MX" dirty="0">
                <a:highlight>
                  <a:srgbClr val="FFFF00"/>
                </a:highlight>
              </a:rPr>
              <a:t>Eso podría ayudarte a retrasar los beneficios del Seguro Social, lo cual aumentaría la cantidad que recibes. Pero aun si piensas retrasar el retiro o trabajar cuando te hayas retirado, es importante tener otras fuentes de ingresos en caso de que no puedas trabajar todo el tiempo que deseas. </a:t>
            </a:r>
          </a:p>
          <a:p>
            <a:endParaRPr lang="en-US" dirty="0"/>
          </a:p>
          <a:p>
            <a:r>
              <a:rPr lang="es-MX" baseline="30000" dirty="0"/>
              <a:t>1</a:t>
            </a:r>
            <a:r>
              <a:rPr lang="es-MX" dirty="0"/>
              <a:t> Top Ten Ways to Prepare for Retirement, Employee Benefits Security Administration (Las diez formas principales de prepararse para el retiro, Administración de seguridad de beneficios para empleados), Departamento del Trabajo de los Estados Unidos (septiembre de 2021)</a:t>
            </a:r>
          </a:p>
          <a:p>
            <a:r>
              <a:rPr lang="es-MX" baseline="30000" dirty="0"/>
              <a:t>2 </a:t>
            </a:r>
            <a:r>
              <a:rPr lang="en-US" dirty="0"/>
              <a:t>"Policy Basics: Top Ten Facts About Social Security,” cbpp.org/research/social-security/top-ten-facts-about-social-security (March 4, 2022).</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8</a:t>
            </a:fld>
            <a:endParaRPr lang="en-US"/>
          </a:p>
        </p:txBody>
      </p:sp>
    </p:spTree>
    <p:extLst>
      <p:ext uri="{BB962C8B-B14F-4D97-AF65-F5344CB8AC3E}">
        <p14:creationId xmlns:p14="http://schemas.microsoft.com/office/powerpoint/2010/main" val="87440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[Leer la diapositiva]</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9</a:t>
            </a:fld>
            <a:endParaRPr lang="en-US"/>
          </a:p>
        </p:txBody>
      </p:sp>
    </p:spTree>
    <p:extLst>
      <p:ext uri="{BB962C8B-B14F-4D97-AF65-F5344CB8AC3E}">
        <p14:creationId xmlns:p14="http://schemas.microsoft.com/office/powerpoint/2010/main" val="2391989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0D255-C604-3522-8F09-5F7301821F93}"/>
              </a:ext>
            </a:extLst>
          </p:cNvPr>
          <p:cNvSpPr/>
          <p:nvPr userDrawn="1"/>
        </p:nvSpPr>
        <p:spPr>
          <a:xfrm>
            <a:off x="0" y="0"/>
            <a:ext cx="12192000" cy="68580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Nationwide is on your side">
            <a:extLst>
              <a:ext uri="{FF2B5EF4-FFF2-40B4-BE49-F238E27FC236}">
                <a16:creationId xmlns:a16="http://schemas.microsoft.com/office/drawing/2014/main" id="{B4D6428B-7DC7-9E48-B805-6630544F2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125" y="5217381"/>
            <a:ext cx="1188720" cy="1328569"/>
          </a:xfrm>
          <a:prstGeom prst="rect">
            <a:avLst/>
          </a:prstGeom>
        </p:spPr>
      </p:pic>
      <p:sp>
        <p:nvSpPr>
          <p:cNvPr id="2" name="Title 1">
            <a:extLst>
              <a:ext uri="{FF2B5EF4-FFF2-40B4-BE49-F238E27FC236}">
                <a16:creationId xmlns:a16="http://schemas.microsoft.com/office/drawing/2014/main" id="{9906227A-07A7-4141-BC11-38E8B2B1A0AB}"/>
              </a:ext>
            </a:extLst>
          </p:cNvPr>
          <p:cNvSpPr>
            <a:spLocks noGrp="1"/>
          </p:cNvSpPr>
          <p:nvPr>
            <p:ph type="ctrTitle"/>
          </p:nvPr>
        </p:nvSpPr>
        <p:spPr>
          <a:xfrm>
            <a:off x="607125" y="735841"/>
            <a:ext cx="5700685" cy="2888091"/>
          </a:xfrm>
        </p:spPr>
        <p:txBody>
          <a:bodyPr lIns="0" rIns="0" anchor="b">
            <a:normAutofit/>
          </a:bodyPr>
          <a:lstStyle>
            <a:lvl1pPr algn="l">
              <a:defRPr sz="6000" b="1">
                <a:solidFill>
                  <a:schemeClr val="bg1"/>
                </a:solidFill>
                <a:latin typeface="Georgia" panose="02040502050405020303" pitchFamily="18" charset="0"/>
              </a:defRPr>
            </a:lvl1pPr>
          </a:lstStyle>
          <a:p>
            <a:r>
              <a:rPr lang="en-US"/>
              <a:t>Click to edit Master title style</a:t>
            </a:r>
          </a:p>
        </p:txBody>
      </p:sp>
      <p:sp>
        <p:nvSpPr>
          <p:cNvPr id="4" name="Content Placeholder 2">
            <a:extLst>
              <a:ext uri="{FF2B5EF4-FFF2-40B4-BE49-F238E27FC236}">
                <a16:creationId xmlns:a16="http://schemas.microsoft.com/office/drawing/2014/main" id="{B5C11DAB-F3F2-EFA3-319F-9A0B0C431A69}"/>
              </a:ext>
            </a:extLst>
          </p:cNvPr>
          <p:cNvSpPr>
            <a:spLocks noGrp="1"/>
          </p:cNvSpPr>
          <p:nvPr>
            <p:ph idx="1"/>
          </p:nvPr>
        </p:nvSpPr>
        <p:spPr>
          <a:xfrm>
            <a:off x="6520491" y="0"/>
            <a:ext cx="5671509" cy="6857998"/>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D2E97F58-B762-FB20-8002-3BEF9460FA5C}"/>
              </a:ext>
            </a:extLst>
          </p:cNvPr>
          <p:cNvSpPr>
            <a:spLocks noGrp="1"/>
          </p:cNvSpPr>
          <p:nvPr>
            <p:ph type="body" sz="quarter" idx="10"/>
          </p:nvPr>
        </p:nvSpPr>
        <p:spPr>
          <a:xfrm>
            <a:off x="606453" y="3914822"/>
            <a:ext cx="5700685" cy="1006475"/>
          </a:xfrm>
        </p:spPr>
        <p:txBody>
          <a:bodyPr/>
          <a:lstStyle>
            <a:lvl1pPr marL="0" indent="0">
              <a:buNone/>
              <a:defRPr>
                <a:solidFill>
                  <a:srgbClr val="6ECFB2"/>
                </a:solidFill>
                <a:latin typeface="Arial" panose="020B0604020202020204" pitchFamily="34" charset="0"/>
                <a:cs typeface="Arial" panose="020B0604020202020204" pitchFamily="34" charset="0"/>
              </a:defRPr>
            </a:lvl1pPr>
            <a:lvl2pPr marL="457200" indent="0">
              <a:buNone/>
              <a:defRPr>
                <a:solidFill>
                  <a:srgbClr val="6ECFB2"/>
                </a:solidFill>
                <a:latin typeface="Arial" panose="020B0604020202020204" pitchFamily="34" charset="0"/>
                <a:cs typeface="Arial" panose="020B0604020202020204" pitchFamily="34" charset="0"/>
              </a:defRPr>
            </a:lvl2pPr>
            <a:lvl3pPr marL="914400" indent="0">
              <a:buNone/>
              <a:defRPr>
                <a:solidFill>
                  <a:srgbClr val="6ECFB2"/>
                </a:solidFill>
                <a:latin typeface="Arial" panose="020B0604020202020204" pitchFamily="34" charset="0"/>
                <a:cs typeface="Arial" panose="020B0604020202020204" pitchFamily="34" charset="0"/>
              </a:defRPr>
            </a:lvl3pPr>
            <a:lvl4pPr marL="1371600" indent="0">
              <a:buNone/>
              <a:defRPr>
                <a:solidFill>
                  <a:srgbClr val="6ECFB2"/>
                </a:solidFill>
                <a:latin typeface="Arial" panose="020B0604020202020204" pitchFamily="34" charset="0"/>
                <a:cs typeface="Arial" panose="020B0604020202020204" pitchFamily="34" charset="0"/>
              </a:defRPr>
            </a:lvl4pPr>
            <a:lvl5pPr marL="1828800" indent="0">
              <a:buNone/>
              <a:defRPr>
                <a:solidFill>
                  <a:srgbClr val="6ECFB2"/>
                </a:solidFill>
                <a:latin typeface="Arial" panose="020B0604020202020204" pitchFamily="34" charset="0"/>
                <a:cs typeface="Arial" panose="020B0604020202020204" pitchFamily="34" charset="0"/>
              </a:defRPr>
            </a:lvl5pPr>
          </a:lstStyle>
          <a:p>
            <a:pPr lvl="0"/>
            <a:r>
              <a:rPr lang="en-US"/>
              <a:t>Click to edit Master text style</a:t>
            </a:r>
          </a:p>
        </p:txBody>
      </p:sp>
      <p:sp>
        <p:nvSpPr>
          <p:cNvPr id="13" name="Right Triangle 12">
            <a:extLst>
              <a:ext uri="{FF2B5EF4-FFF2-40B4-BE49-F238E27FC236}">
                <a16:creationId xmlns:a16="http://schemas.microsoft.com/office/drawing/2014/main" id="{9F2A3C85-EDBA-FF9D-ECC8-687D1D91FF4D}"/>
              </a:ext>
            </a:extLst>
          </p:cNvPr>
          <p:cNvSpPr/>
          <p:nvPr userDrawn="1"/>
        </p:nvSpPr>
        <p:spPr>
          <a:xfrm rot="10800000">
            <a:off x="5424515" y="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562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7042476-7333-2AE4-7C45-0A72C3E46D6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2E45118-42EF-7C61-01E4-6A7635EBE993}"/>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DE18238E-F912-89EF-10FD-4FC1D14A4AB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44335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62CA0F5-0E5D-1B36-D5A9-E87C4230401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68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440091"/>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338467"/>
            <a:ext cx="9199178" cy="4054554"/>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D31F07E-7231-2792-4E6E-75741207013A}"/>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364541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E36820-67C1-4A9D-0240-388BFF9A713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5" r="26757" b="218"/>
          <a:stretch/>
        </p:blipFill>
        <p:spPr>
          <a:xfrm>
            <a:off x="2333767" y="235565"/>
            <a:ext cx="9620729" cy="6400799"/>
          </a:xfrm>
          <a:prstGeom prst="rect">
            <a:avLst/>
          </a:prstGeom>
        </p:spPr>
      </p:pic>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3052535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015E41-910E-F740-8A98-7C302A8FF31B}"/>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82DB4C-FAA4-DF42-A321-5E67121886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8279" r="-7695"/>
          <a:stretch/>
        </p:blipFill>
        <p:spPr>
          <a:xfrm>
            <a:off x="237111" y="231569"/>
            <a:ext cx="7827389" cy="6404798"/>
          </a:xfrm>
          <a:prstGeom prst="rect">
            <a:avLst/>
          </a:prstGeom>
        </p:spPr>
      </p:pic>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anchor="ct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E49C813-6960-C4E3-9BF5-8DB5B6FEC77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159181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22246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39512F4-B7BB-F816-E42E-E4B6A37FC76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30109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69871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ight Triangle 3">
            <a:extLst>
              <a:ext uri="{FF2B5EF4-FFF2-40B4-BE49-F238E27FC236}">
                <a16:creationId xmlns:a16="http://schemas.microsoft.com/office/drawing/2014/main" id="{268F726B-F586-DEEB-2133-56C93C6414B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FE2F0D9-22BE-882B-449F-1D4025F8105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468284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9E06E1E-8AF1-0173-9578-FE398DC38682}"/>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9ED086E-6F60-17EB-0C91-D1CB40C403C9}"/>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CC24BC98-A9A4-5229-FD6E-D2199EF7956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4537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rIns="91440">
            <a:normAutofit/>
          </a:bodyPr>
          <a:lstStyle>
            <a:lvl1pPr>
              <a:defRPr sz="35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rIns="9144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4654B06-448D-DFF1-DEE3-F7A01B7E6117}"/>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7DB16B4A-BE54-6E9F-C70D-2915A3512060}"/>
              </a:ext>
            </a:extLst>
          </p:cNvPr>
          <p:cNvSpPr>
            <a:spLocks noGrp="1"/>
          </p:cNvSpPr>
          <p:nvPr>
            <p:ph type="body" sz="quarter" idx="10" hasCustomPrompt="1"/>
          </p:nvPr>
        </p:nvSpPr>
        <p:spPr>
          <a:xfrm>
            <a:off x="838200" y="707010"/>
            <a:ext cx="4375150" cy="536575"/>
          </a:xfrm>
        </p:spPr>
        <p:txBody>
          <a:bodyPr lIns="0" rIns="9144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6E39DF03-9A6A-E03D-E63E-7764D1667A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84789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685D2-81AB-7B4E-AC3E-902025F537EC}"/>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7B2F81E4-D8AC-1943-BF2F-D43656396F63}"/>
              </a:ext>
              <a:ext uri="{C183D7F6-B498-43B3-948B-1728B52AA6E4}">
                <adec:decorative xmlns:adec="http://schemas.microsoft.com/office/drawing/2017/decorative" val="1"/>
              </a:ext>
            </a:extLst>
          </p:cNvPr>
          <p:cNvSpPr/>
          <p:nvPr userDrawn="1"/>
        </p:nvSpPr>
        <p:spPr>
          <a:xfrm>
            <a:off x="237504" y="5559630"/>
            <a:ext cx="1069848"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F1ECCD-DA3E-4CC7-BFDF-4255EBDBEE44}"/>
              </a:ext>
            </a:extLst>
          </p:cNvPr>
          <p:cNvSpPr>
            <a:spLocks noGrp="1"/>
          </p:cNvSpPr>
          <p:nvPr>
            <p:ph type="title"/>
          </p:nvPr>
        </p:nvSpPr>
        <p:spPr>
          <a:xfrm>
            <a:off x="886553" y="225631"/>
            <a:ext cx="4259317" cy="6400800"/>
          </a:xfrm>
        </p:spPr>
        <p:txBody>
          <a:bodyPr lIns="0" tIns="0" rIns="0" bIns="0">
            <a:no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C84EC941-8C53-9045-8CB6-2EF27A114AE3}"/>
              </a:ext>
            </a:extLst>
          </p:cNvPr>
          <p:cNvSpPr>
            <a:spLocks noGrp="1"/>
          </p:cNvSpPr>
          <p:nvPr>
            <p:ph type="subTitle" idx="1"/>
          </p:nvPr>
        </p:nvSpPr>
        <p:spPr>
          <a:xfrm>
            <a:off x="5794917" y="225631"/>
            <a:ext cx="4572000" cy="6400434"/>
          </a:xfrm>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CFA64434-C582-3048-F57B-0851B4B32C3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70348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8490A26-35EE-C6D4-F196-FB4E2C9EADB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7F20BDE-12ED-0B6B-135B-C350F39F8B52}"/>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8" name="Slide Number Placeholder 5">
            <a:extLst>
              <a:ext uri="{FF2B5EF4-FFF2-40B4-BE49-F238E27FC236}">
                <a16:creationId xmlns:a16="http://schemas.microsoft.com/office/drawing/2014/main" id="{1D6958A7-BCD1-EF92-2C31-43D98A0A88B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37597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x" userDrawn="1">
  <p:cSld name="tx">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0042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584961"/>
            <a:ext cx="9199178" cy="610205"/>
          </a:xfrm>
        </p:spPr>
        <p:txBody>
          <a:bodyPr lIns="0" rIns="0" anchor="t">
            <a:normAutofit/>
          </a:bodyPr>
          <a:lstStyle>
            <a:lvl1pPr algn="ct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1" y="2468346"/>
            <a:ext cx="9199178" cy="3770787"/>
          </a:xfrm>
        </p:spPr>
        <p:txBody>
          <a:bodyPr lIns="0" rIns="0" anchor="t">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6EA2D5A-777F-2115-4784-8E9916F548E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44940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7054717-A3FD-5FB4-B6D2-15A961BE0E2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400555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245424"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9897"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838200" y="2730320"/>
            <a:ext cx="4947198" cy="367293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199" y="1055073"/>
            <a:ext cx="4947197" cy="1675247"/>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6E3EE0C8-E6AC-64DD-BC4B-F4771F2C80C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42866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larger dark blue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5403273" y="225631"/>
            <a:ext cx="6530228"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500041A-1C51-2A7C-556A-12142F3F66B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91393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289415" y="448805"/>
            <a:ext cx="506438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A5552C47-DA3C-57A7-3AF4-A53D0528010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2349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6212373"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6337479"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42044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20820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16285-FB98-2E4A-9039-22F3ED904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EBD7C-ECB2-4540-98B1-CB88B8312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BCAC4-BA8B-E74E-87F7-3CACF3993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9E80F-6480-2647-801C-9936FFA30B81}" type="datetimeFigureOut">
              <a:rPr lang="en-US" smtClean="0"/>
              <a:t>3/31/2023</a:t>
            </a:fld>
            <a:endParaRPr lang="en-US" dirty="0"/>
          </a:p>
        </p:txBody>
      </p:sp>
      <p:sp>
        <p:nvSpPr>
          <p:cNvPr id="5" name="Footer Placeholder 4">
            <a:extLst>
              <a:ext uri="{FF2B5EF4-FFF2-40B4-BE49-F238E27FC236}">
                <a16:creationId xmlns:a16="http://schemas.microsoft.com/office/drawing/2014/main" id="{015D9F52-980C-DF4E-AB93-AF059B1B2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8A822CC-915D-884A-824D-70FDFA6FEC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CA78B-4E23-974D-8065-6A8C173E8A5F}" type="slidenum">
              <a:rPr lang="en-US" smtClean="0"/>
              <a:t>‹#›</a:t>
            </a:fld>
            <a:endParaRPr lang="en-US" dirty="0"/>
          </a:p>
        </p:txBody>
      </p:sp>
      <p:sp>
        <p:nvSpPr>
          <p:cNvPr id="7" name="Slide Number Placeholder 5">
            <a:extLst>
              <a:ext uri="{FF2B5EF4-FFF2-40B4-BE49-F238E27FC236}">
                <a16:creationId xmlns:a16="http://schemas.microsoft.com/office/drawing/2014/main" id="{3FA8C180-B480-E943-73FF-2389A8FD8663}"/>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dirty="0"/>
          </a:p>
        </p:txBody>
      </p:sp>
    </p:spTree>
    <p:extLst>
      <p:ext uri="{BB962C8B-B14F-4D97-AF65-F5344CB8AC3E}">
        <p14:creationId xmlns:p14="http://schemas.microsoft.com/office/powerpoint/2010/main" val="1113636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2" r:id="rId4"/>
    <p:sldLayoutId id="2147483676" r:id="rId5"/>
    <p:sldLayoutId id="2147483678" r:id="rId6"/>
    <p:sldLayoutId id="2147483679" r:id="rId7"/>
    <p:sldLayoutId id="2147483680" r:id="rId8"/>
    <p:sldLayoutId id="2147483681" r:id="rId9"/>
    <p:sldLayoutId id="2147483683" r:id="rId10"/>
    <p:sldLayoutId id="2147483684" r:id="rId11"/>
    <p:sldLayoutId id="2147483685" r:id="rId12"/>
    <p:sldLayoutId id="2147483686" r:id="rId13"/>
    <p:sldLayoutId id="2147483688" r:id="rId14"/>
    <p:sldLayoutId id="2147483689" r:id="rId15"/>
    <p:sldLayoutId id="2147483690" r:id="rId16"/>
    <p:sldLayoutId id="2147483691" r:id="rId17"/>
    <p:sldLayoutId id="2147483692" r:id="rId18"/>
    <p:sldLayoutId id="2147483693" r:id="rId19"/>
    <p:sldLayoutId id="2147483694" r:id="rId20"/>
  </p:sldLayoutIdLst>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2.emf"/><Relationship Id="rId4" Type="http://schemas.openxmlformats.org/officeDocument/2006/relationships/image" Target="../media/image1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png"/><Relationship Id="rId7" Type="http://schemas.openxmlformats.org/officeDocument/2006/relationships/image" Target="../media/image22.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nrsforu.com/" TargetMode="External"/><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hyperlink" Target="http://nationwide.com/myretirement" TargetMode="External"/><Relationship Id="rId7" Type="http://schemas.openxmlformats.org/officeDocument/2006/relationships/image" Target="../media/image22.sv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png"/><Relationship Id="rId7" Type="http://schemas.openxmlformats.org/officeDocument/2006/relationships/image" Target="../media/image22.sv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nationwide.com/realtirement" TargetMode="External"/><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156F6-9175-AB2D-460B-FD8AB4912090}"/>
              </a:ext>
            </a:extLst>
          </p:cNvPr>
          <p:cNvSpPr>
            <a:spLocks noGrp="1"/>
          </p:cNvSpPr>
          <p:nvPr>
            <p:ph type="title" idx="4294967295"/>
          </p:nvPr>
        </p:nvSpPr>
        <p:spPr>
          <a:xfrm>
            <a:off x="838200" y="214385"/>
            <a:ext cx="10515600" cy="1325563"/>
          </a:xfrm>
        </p:spPr>
        <p:txBody>
          <a:bodyPr/>
          <a:lstStyle/>
          <a:p>
            <a:pPr algn="ctr"/>
            <a:r>
              <a:rPr lang="es-MX" b="1">
                <a:solidFill>
                  <a:srgbClr val="FF0000"/>
                </a:solidFill>
                <a:latin typeface="Arial" panose="020B0604020202020204" pitchFamily="34" charset="0"/>
                <a:cs typeface="Arial" panose="020B0604020202020204" pitchFamily="34" charset="0"/>
              </a:rPr>
              <a:t>Instrucciones </a:t>
            </a:r>
            <a:r>
              <a:rPr lang="es-MX" b="1" baseline="0">
                <a:solidFill>
                  <a:srgbClr val="FF0000"/>
                </a:solidFill>
                <a:latin typeface="Arial" panose="020B0604020202020204" pitchFamily="34" charset="0"/>
                <a:cs typeface="Arial" panose="020B0604020202020204" pitchFamily="34" charset="0"/>
              </a:rPr>
              <a:t>para presentadores</a:t>
            </a:r>
          </a:p>
        </p:txBody>
      </p:sp>
      <p:sp>
        <p:nvSpPr>
          <p:cNvPr id="6" name="TextBox 1">
            <a:extLst>
              <a:ext uri="{FF2B5EF4-FFF2-40B4-BE49-F238E27FC236}">
                <a16:creationId xmlns:a16="http://schemas.microsoft.com/office/drawing/2014/main" id="{B5900F98-69F6-AB3F-77FE-E7A7E615EE14}"/>
              </a:ext>
            </a:extLst>
          </p:cNvPr>
          <p:cNvSpPr txBox="1">
            <a:spLocks/>
          </p:cNvSpPr>
          <p:nvPr/>
        </p:nvSpPr>
        <p:spPr>
          <a:xfrm>
            <a:off x="1050662" y="1315844"/>
            <a:ext cx="10303137" cy="53277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1" i="1" u="none" strike="noStrike" cap="none" normalizeH="0" baseline="0" noProof="0" dirty="0">
                <a:ln>
                  <a:noFill/>
                </a:ln>
                <a:solidFill>
                  <a:srgbClr val="FF0000"/>
                </a:solidFill>
                <a:uLnTx/>
                <a:uFillTx/>
                <a:latin typeface="Arial"/>
                <a:ea typeface="+mj-ea"/>
                <a:cs typeface="+mj-cs"/>
              </a:rPr>
              <a:t>Elimine esta página de instrucciones antes de la presentación</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j-ea"/>
                <a:cs typeface="+mj-cs"/>
              </a:rPr>
              <a:t>ELIMINACIÓN DE PÁGINAS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Esta plantilla de presentación fue creada para que la usen todos los sectores. Algunas páginas pueden no ser aplicables para todas las audiencias, y deben eliminarse.</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Puede eliminar las páginas que están marcadas como “Opcional” en la sección de notas para el presentador</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strike="noStrike" cap="none" normalizeH="0" baseline="0" noProof="0" dirty="0">
                <a:ln>
                  <a:noFill/>
                </a:ln>
                <a:solidFill>
                  <a:srgbClr val="FF0000"/>
                </a:solidFill>
                <a:uLnTx/>
                <a:uFillTx/>
                <a:latin typeface="Arial"/>
                <a:ea typeface="+mj-ea"/>
                <a:cs typeface="+mj-cs"/>
              </a:rPr>
              <a:t>Todas las demás páginas que no están marcadas como “Opcional” son</a:t>
            </a:r>
            <a:r>
              <a:rPr kumimoji="0" lang="es-MX" sz="1600" b="0" i="0" u="none" strike="noStrike" cap="none" normalizeH="0" baseline="0" noProof="0" dirty="0">
                <a:ln>
                  <a:noFill/>
                </a:ln>
                <a:solidFill>
                  <a:srgbClr val="FF0000"/>
                </a:solidFill>
                <a:uLnTx/>
                <a:uFillTx/>
                <a:latin typeface="Arial"/>
                <a:ea typeface="+mj-ea"/>
                <a:cs typeface="+mj-cs"/>
              </a:rPr>
              <a:t> </a:t>
            </a:r>
            <a:r>
              <a:rPr kumimoji="0" lang="es-MX" sz="1600" b="0" i="0" u="sng" strike="noStrike" cap="none" normalizeH="0" baseline="0" noProof="0" dirty="0">
                <a:ln>
                  <a:noFill/>
                </a:ln>
                <a:solidFill>
                  <a:srgbClr val="FF0000"/>
                </a:solidFill>
                <a:uLnTx/>
                <a:uFillTx/>
                <a:latin typeface="Arial"/>
                <a:ea typeface="+mj-ea"/>
                <a:cs typeface="+mj-cs"/>
              </a:rPr>
              <a:t>páginas obligatorias</a:t>
            </a:r>
            <a:r>
              <a:rPr kumimoji="0" lang="es-MX" sz="1600" b="0" i="0" u="none" strike="noStrike" cap="none" normalizeH="0" baseline="0" noProof="0" dirty="0">
                <a:ln>
                  <a:noFill/>
                </a:ln>
                <a:solidFill>
                  <a:srgbClr val="FF0000"/>
                </a:solidFill>
                <a:uLnTx/>
                <a:uFillTx/>
                <a:latin typeface="Arial"/>
                <a:ea typeface="+mj-ea"/>
                <a:cs typeface="+mj-cs"/>
              </a:rPr>
              <a:t> y no pueden eliminarse</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j-ea"/>
                <a:cs typeface="+mj-cs"/>
              </a:rPr>
              <a:t>ACTUALIZAR CONTENIDO DE PÁGINA</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En algunas diapositivas hay secciones personalizables, indicadas con signos de intercalación, tales como &lt;Nombre del presentador&gt;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Revise el texto y personalice esas secciones según sea necesario</a:t>
            </a:r>
          </a:p>
          <a:p>
            <a:pPr marL="285750" indent="-285750">
              <a:lnSpc>
                <a:spcPct val="112000"/>
              </a:lnSpc>
              <a:spcBef>
                <a:spcPts val="0"/>
              </a:spcBef>
              <a:buFont typeface="Arial" panose="020B0604020202020204" pitchFamily="34" charset="0"/>
              <a:buChar char="•"/>
              <a:defRPr/>
            </a:pPr>
            <a:r>
              <a:rPr kumimoji="0" lang="es-MX" sz="1600" b="0" i="0" u="none" strike="noStrike" cap="none" normalizeH="0" baseline="0" noProof="0" dirty="0">
                <a:ln>
                  <a:noFill/>
                </a:ln>
                <a:solidFill>
                  <a:srgbClr val="FF0000"/>
                </a:solidFill>
                <a:uLnTx/>
                <a:uFillTx/>
                <a:latin typeface="Arial"/>
                <a:ea typeface="+mj-ea"/>
                <a:cs typeface="+mj-cs"/>
              </a:rPr>
              <a:t>El contenido que no está entre signos de intercalación no puede modificarse</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j-ea"/>
                <a:cs typeface="+mj-cs"/>
              </a:rPr>
              <a:t>ADICIÓN DE PÁGINAS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No puede agregar diapositivas a esta presentación sin obtener una aprobación formal de Cumplimiento</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Si presenta información adicional, puede presentar otros materiales aprobados por Cumplimiento, pero no los agregue al archivo de PowerPoint</a:t>
            </a:r>
          </a:p>
        </p:txBody>
      </p:sp>
    </p:spTree>
    <p:extLst>
      <p:ext uri="{BB962C8B-B14F-4D97-AF65-F5344CB8AC3E}">
        <p14:creationId xmlns:p14="http://schemas.microsoft.com/office/powerpoint/2010/main" val="226294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716A19-DBEB-D73F-2FF9-DF36D1ACDBC2}"/>
              </a:ext>
            </a:extLst>
          </p:cNvPr>
          <p:cNvSpPr>
            <a:spLocks noGrp="1"/>
          </p:cNvSpPr>
          <p:nvPr>
            <p:ph idx="1"/>
          </p:nvPr>
        </p:nvSpPr>
        <p:spPr>
          <a:xfrm>
            <a:off x="1492451" y="2267342"/>
            <a:ext cx="8891770" cy="3770787"/>
          </a:xfrm>
        </p:spPr>
        <p:txBody>
          <a:bodyPr/>
          <a:lstStyle/>
          <a:p>
            <a:pPr marL="0" indent="0">
              <a:buNone/>
            </a:pPr>
            <a:r>
              <a:rPr lang="es-MX" b="1" dirty="0">
                <a:solidFill>
                  <a:srgbClr val="0047BB"/>
                </a:solidFill>
                <a:latin typeface="Georgia" panose="02040502050405020303" pitchFamily="18" charset="0"/>
              </a:rPr>
              <a:t>Medicare cubre solamente 2/3 de los gastos de atención médica en el retiro. </a:t>
            </a:r>
            <a:r>
              <a:rPr lang="es-MX" b="1" baseline="30000" dirty="0">
                <a:solidFill>
                  <a:srgbClr val="0047BB"/>
                </a:solidFill>
                <a:latin typeface="Georgia" panose="02040502050405020303" pitchFamily="18" charset="0"/>
              </a:rPr>
              <a:t>1</a:t>
            </a:r>
          </a:p>
          <a:p>
            <a:pPr marL="0" indent="0">
              <a:buNone/>
            </a:pPr>
            <a:r>
              <a:rPr lang="es-MX" dirty="0"/>
              <a:t>La atención médica es uno de los mayores gastos de las personas retiradas. </a:t>
            </a:r>
          </a:p>
          <a:p>
            <a:pPr marL="0" indent="0">
              <a:buNone/>
            </a:pPr>
            <a:r>
              <a:rPr lang="es-MX" dirty="0"/>
              <a:t>Una pareja promedio que se retira a la edad de 65 años hoy podría gastar hasta $325,000 en atención médica en el retiro. </a:t>
            </a:r>
            <a:r>
              <a:rPr lang="es-MX" baseline="30000" dirty="0"/>
              <a:t>2 </a:t>
            </a:r>
          </a:p>
        </p:txBody>
      </p:sp>
      <p:sp>
        <p:nvSpPr>
          <p:cNvPr id="5" name="Title 6">
            <a:extLst>
              <a:ext uri="{FF2B5EF4-FFF2-40B4-BE49-F238E27FC236}">
                <a16:creationId xmlns:a16="http://schemas.microsoft.com/office/drawing/2014/main" id="{9AB0AC81-75E3-90CB-DFB7-2C19659217A7}"/>
              </a:ext>
            </a:extLst>
          </p:cNvPr>
          <p:cNvSpPr>
            <a:spLocks noGrp="1"/>
          </p:cNvSpPr>
          <p:nvPr>
            <p:ph type="title"/>
          </p:nvPr>
        </p:nvSpPr>
        <p:spPr>
          <a:xfrm>
            <a:off x="1492450" y="1112667"/>
            <a:ext cx="9199178" cy="610205"/>
          </a:xfrm>
        </p:spPr>
        <p:txBody>
          <a:bodyPr>
            <a:noAutofit/>
          </a:bodyPr>
          <a:lstStyle/>
          <a:p>
            <a:r>
              <a:rPr lang="es-MX" sz="6000">
                <a:latin typeface="Georgia" panose="02040502050405020303" pitchFamily="18" charset="0"/>
              </a:rPr>
              <a:t>Falso</a:t>
            </a:r>
          </a:p>
        </p:txBody>
      </p:sp>
      <p:sp>
        <p:nvSpPr>
          <p:cNvPr id="7" name="TextBox 6">
            <a:extLst>
              <a:ext uri="{FF2B5EF4-FFF2-40B4-BE49-F238E27FC236}">
                <a16:creationId xmlns:a16="http://schemas.microsoft.com/office/drawing/2014/main" id="{3F3E5A4B-3C5E-4FEA-BF91-41D8C5D4D8AC}"/>
              </a:ext>
            </a:extLst>
          </p:cNvPr>
          <p:cNvSpPr txBox="1"/>
          <p:nvPr/>
        </p:nvSpPr>
        <p:spPr>
          <a:xfrm>
            <a:off x="1492450" y="5399492"/>
            <a:ext cx="8740762" cy="1277273"/>
          </a:xfrm>
          <a:prstGeom prst="rect">
            <a:avLst/>
          </a:prstGeom>
          <a:noFill/>
        </p:spPr>
        <p:txBody>
          <a:bodyPr wrap="square" rtlCol="0">
            <a:spAutoFit/>
          </a:bodyPr>
          <a:lstStyle/>
          <a:p>
            <a:r>
              <a:rPr lang="es-MX" sz="1100" baseline="30000" dirty="0"/>
              <a:t>1 </a:t>
            </a:r>
            <a:r>
              <a:rPr lang="en-US" sz="1100" dirty="0">
                <a:solidFill>
                  <a:srgbClr val="3F3F3F"/>
                </a:solidFill>
                <a:effectLst/>
              </a:rPr>
              <a:t>“Here’s how much Medicare could cost you in retirement," CNBC.com, cnbc.com/2020/07/02/heres-how-much-medicare-could-cost-you-in-retirement.html (July 2, 2020).</a:t>
            </a:r>
          </a:p>
          <a:p>
            <a:endParaRPr lang="en-US" sz="1100" dirty="0">
              <a:solidFill>
                <a:srgbClr val="3F3F3F"/>
              </a:solidFill>
              <a:effectLst/>
            </a:endParaRPr>
          </a:p>
          <a:p>
            <a:r>
              <a:rPr lang="en-US" sz="1100" baseline="30000" dirty="0">
                <a:solidFill>
                  <a:srgbClr val="3F3F3F"/>
                </a:solidFill>
              </a:rPr>
              <a:t>2</a:t>
            </a:r>
            <a:r>
              <a:rPr lang="en-US" sz="1100" dirty="0">
                <a:solidFill>
                  <a:srgbClr val="3F3F3F"/>
                </a:solidFill>
              </a:rPr>
              <a:t> </a:t>
            </a:r>
            <a:r>
              <a:rPr lang="en-US" sz="1100" dirty="0">
                <a:solidFill>
                  <a:srgbClr val="3F3F3F"/>
                </a:solidFill>
                <a:effectLst/>
              </a:rPr>
              <a:t>“A Bit of Good News During the Pandemic: Savings Medicare Beneficiaries Need for Health Expenses Decrease in 2020," EBRI Issue Brief, ebri.org/content/a-bit-of-good-news-during-the-pandemic-savings-medicare-beneficiaries-need-for-health-expenses-decrease-in-2020 (May 28, 2020).</a:t>
            </a:r>
          </a:p>
          <a:p>
            <a:endParaRPr lang="es-MX" sz="1100" dirty="0">
              <a:solidFill>
                <a:srgbClr val="3F3F3F"/>
              </a:solidFill>
              <a:latin typeface="Helvetica" pitchFamily="2" charset="0"/>
            </a:endParaRPr>
          </a:p>
        </p:txBody>
      </p:sp>
    </p:spTree>
    <p:extLst>
      <p:ext uri="{BB962C8B-B14F-4D97-AF65-F5344CB8AC3E}">
        <p14:creationId xmlns:p14="http://schemas.microsoft.com/office/powerpoint/2010/main" val="368837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0012E84-372E-F74F-EB00-354A1C1F11FA}"/>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6" name="Content Placeholder 14">
            <a:extLst>
              <a:ext uri="{FF2B5EF4-FFF2-40B4-BE49-F238E27FC236}">
                <a16:creationId xmlns:a16="http://schemas.microsoft.com/office/drawing/2014/main" id="{759707AD-D80B-2638-66A6-435F31BDBE1B}"/>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4400" b="1" dirty="0">
                <a:latin typeface="Georgia" panose="02040502050405020303" pitchFamily="18" charset="0"/>
                <a:ea typeface="+mj-ea"/>
                <a:cs typeface="Arial"/>
              </a:rPr>
              <a:t>No puedo darme el lujo de comenzar a ahorrar para el </a:t>
            </a:r>
            <a:r>
              <a:rPr lang="es-MX" sz="4400" b="1">
                <a:latin typeface="Georgia" panose="02040502050405020303" pitchFamily="18" charset="0"/>
                <a:ea typeface="+mj-ea"/>
                <a:cs typeface="Arial"/>
              </a:rPr>
              <a:t>retiro ahora.</a:t>
            </a:r>
            <a:endParaRPr lang="es-MX" sz="4400" b="1" dirty="0">
              <a:latin typeface="Georgia" panose="02040502050405020303" pitchFamily="18" charset="0"/>
              <a:ea typeface="+mj-ea"/>
              <a:cs typeface="Arial"/>
            </a:endParaRPr>
          </a:p>
        </p:txBody>
      </p:sp>
    </p:spTree>
    <p:extLst>
      <p:ext uri="{BB962C8B-B14F-4D97-AF65-F5344CB8AC3E}">
        <p14:creationId xmlns:p14="http://schemas.microsoft.com/office/powerpoint/2010/main" val="423667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BBE0BCD5-30A0-2C5C-AD92-7053153B9BE9}"/>
              </a:ext>
            </a:extLst>
          </p:cNvPr>
          <p:cNvGrpSpPr/>
          <p:nvPr/>
        </p:nvGrpSpPr>
        <p:grpSpPr>
          <a:xfrm>
            <a:off x="5316220" y="2338341"/>
            <a:ext cx="6050619" cy="2672500"/>
            <a:chOff x="5451984" y="3392736"/>
            <a:chExt cx="6263655" cy="2766595"/>
          </a:xfrm>
        </p:grpSpPr>
        <p:sp>
          <p:nvSpPr>
            <p:cNvPr id="27" name="Rectangle 26">
              <a:extLst>
                <a:ext uri="{FF2B5EF4-FFF2-40B4-BE49-F238E27FC236}">
                  <a16:creationId xmlns:a16="http://schemas.microsoft.com/office/drawing/2014/main" id="{530FBEA2-A5C8-AFA0-879F-F1630AD84DF3}"/>
                </a:ext>
              </a:extLst>
            </p:cNvPr>
            <p:cNvSpPr/>
            <p:nvPr/>
          </p:nvSpPr>
          <p:spPr>
            <a:xfrm>
              <a:off x="5451984" y="3496045"/>
              <a:ext cx="6263655" cy="266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E29A5EE-5807-765D-0047-B9EED1A9167A}"/>
                </a:ext>
              </a:extLst>
            </p:cNvPr>
            <p:cNvGrpSpPr/>
            <p:nvPr/>
          </p:nvGrpSpPr>
          <p:grpSpPr>
            <a:xfrm>
              <a:off x="5626956" y="3580997"/>
              <a:ext cx="6088683" cy="2433874"/>
              <a:chOff x="5626956" y="3580997"/>
              <a:chExt cx="6088683" cy="2433874"/>
            </a:xfrm>
          </p:grpSpPr>
          <p:sp>
            <p:nvSpPr>
              <p:cNvPr id="12" name="Text Placeholder 11">
                <a:extLst>
                  <a:ext uri="{FF2B5EF4-FFF2-40B4-BE49-F238E27FC236}">
                    <a16:creationId xmlns:a16="http://schemas.microsoft.com/office/drawing/2014/main" id="{C83B9E62-D33B-0642-738A-25F839CA6C07}"/>
                  </a:ext>
                </a:extLst>
              </p:cNvPr>
              <p:cNvSpPr txBox="1">
                <a:spLocks/>
              </p:cNvSpPr>
              <p:nvPr/>
            </p:nvSpPr>
            <p:spPr>
              <a:xfrm>
                <a:off x="11120938" y="3580997"/>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$24,000</a:t>
                </a:r>
              </a:p>
            </p:txBody>
          </p:sp>
          <p:sp>
            <p:nvSpPr>
              <p:cNvPr id="13" name="Text Placeholder 11">
                <a:extLst>
                  <a:ext uri="{FF2B5EF4-FFF2-40B4-BE49-F238E27FC236}">
                    <a16:creationId xmlns:a16="http://schemas.microsoft.com/office/drawing/2014/main" id="{3FB5C0CF-00F7-A405-6E35-7F16ACDEEDE8}"/>
                  </a:ext>
                </a:extLst>
              </p:cNvPr>
              <p:cNvSpPr txBox="1">
                <a:spLocks/>
              </p:cNvSpPr>
              <p:nvPr/>
            </p:nvSpPr>
            <p:spPr>
              <a:xfrm>
                <a:off x="11120938" y="3922520"/>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$20,000</a:t>
                </a:r>
              </a:p>
            </p:txBody>
          </p:sp>
          <p:sp>
            <p:nvSpPr>
              <p:cNvPr id="14" name="Text Placeholder 11">
                <a:extLst>
                  <a:ext uri="{FF2B5EF4-FFF2-40B4-BE49-F238E27FC236}">
                    <a16:creationId xmlns:a16="http://schemas.microsoft.com/office/drawing/2014/main" id="{22DA9F9F-9A8B-149A-8C9E-ACA473545537}"/>
                  </a:ext>
                </a:extLst>
              </p:cNvPr>
              <p:cNvSpPr txBox="1">
                <a:spLocks/>
              </p:cNvSpPr>
              <p:nvPr/>
            </p:nvSpPr>
            <p:spPr>
              <a:xfrm>
                <a:off x="11120938" y="4264462"/>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$16,000</a:t>
                </a:r>
              </a:p>
            </p:txBody>
          </p:sp>
          <p:sp>
            <p:nvSpPr>
              <p:cNvPr id="15" name="Text Placeholder 11">
                <a:extLst>
                  <a:ext uri="{FF2B5EF4-FFF2-40B4-BE49-F238E27FC236}">
                    <a16:creationId xmlns:a16="http://schemas.microsoft.com/office/drawing/2014/main" id="{96431490-4B08-BDDD-C535-FD90FE0129DE}"/>
                  </a:ext>
                </a:extLst>
              </p:cNvPr>
              <p:cNvSpPr txBox="1">
                <a:spLocks/>
              </p:cNvSpPr>
              <p:nvPr/>
            </p:nvSpPr>
            <p:spPr>
              <a:xfrm>
                <a:off x="11120938" y="4606404"/>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$12,000</a:t>
                </a:r>
              </a:p>
            </p:txBody>
          </p:sp>
          <p:sp>
            <p:nvSpPr>
              <p:cNvPr id="16" name="Text Placeholder 11">
                <a:extLst>
                  <a:ext uri="{FF2B5EF4-FFF2-40B4-BE49-F238E27FC236}">
                    <a16:creationId xmlns:a16="http://schemas.microsoft.com/office/drawing/2014/main" id="{03724482-F314-9E70-DC76-02EC440D9D33}"/>
                  </a:ext>
                </a:extLst>
              </p:cNvPr>
              <p:cNvSpPr txBox="1">
                <a:spLocks/>
              </p:cNvSpPr>
              <p:nvPr/>
            </p:nvSpPr>
            <p:spPr>
              <a:xfrm>
                <a:off x="11120938" y="4948346"/>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$8,000</a:t>
                </a:r>
              </a:p>
            </p:txBody>
          </p:sp>
          <p:sp>
            <p:nvSpPr>
              <p:cNvPr id="17" name="Text Placeholder 11">
                <a:extLst>
                  <a:ext uri="{FF2B5EF4-FFF2-40B4-BE49-F238E27FC236}">
                    <a16:creationId xmlns:a16="http://schemas.microsoft.com/office/drawing/2014/main" id="{ADD16486-8460-6094-7C93-421C090B39B1}"/>
                  </a:ext>
                </a:extLst>
              </p:cNvPr>
              <p:cNvSpPr txBox="1">
                <a:spLocks/>
              </p:cNvSpPr>
              <p:nvPr/>
            </p:nvSpPr>
            <p:spPr>
              <a:xfrm>
                <a:off x="11120938" y="5290289"/>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$4,000</a:t>
                </a:r>
              </a:p>
            </p:txBody>
          </p:sp>
          <p:sp>
            <p:nvSpPr>
              <p:cNvPr id="18" name="Text Placeholder 11">
                <a:extLst>
                  <a:ext uri="{FF2B5EF4-FFF2-40B4-BE49-F238E27FC236}">
                    <a16:creationId xmlns:a16="http://schemas.microsoft.com/office/drawing/2014/main" id="{9C991B95-886C-784A-673A-594EE54A50F5}"/>
                  </a:ext>
                </a:extLst>
              </p:cNvPr>
              <p:cNvSpPr txBox="1">
                <a:spLocks/>
              </p:cNvSpPr>
              <p:nvPr/>
            </p:nvSpPr>
            <p:spPr>
              <a:xfrm>
                <a:off x="11120938" y="5641826"/>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$0</a:t>
                </a:r>
              </a:p>
            </p:txBody>
          </p:sp>
          <p:sp>
            <p:nvSpPr>
              <p:cNvPr id="19" name="Text Placeholder 11">
                <a:extLst>
                  <a:ext uri="{FF2B5EF4-FFF2-40B4-BE49-F238E27FC236}">
                    <a16:creationId xmlns:a16="http://schemas.microsoft.com/office/drawing/2014/main" id="{8C2368E1-AE70-8588-6CF8-7082A808790D}"/>
                  </a:ext>
                </a:extLst>
              </p:cNvPr>
              <p:cNvSpPr txBox="1">
                <a:spLocks/>
              </p:cNvSpPr>
              <p:nvPr/>
            </p:nvSpPr>
            <p:spPr>
              <a:xfrm>
                <a:off x="5626956" y="5816029"/>
                <a:ext cx="5539974" cy="198842"/>
              </a:xfrm>
              <a:prstGeom prst="rect">
                <a:avLst/>
              </a:prstGeom>
            </p:spPr>
            <p:txBody>
              <a:bodyPr vert="horz" lIns="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0         2         4          6         8        10       12       14        16       18       20        22       24       26       28       30</a:t>
                </a:r>
              </a:p>
            </p:txBody>
          </p:sp>
          <p:cxnSp>
            <p:nvCxnSpPr>
              <p:cNvPr id="21" name="Straight Connector 20">
                <a:extLst>
                  <a:ext uri="{FF2B5EF4-FFF2-40B4-BE49-F238E27FC236}">
                    <a16:creationId xmlns:a16="http://schemas.microsoft.com/office/drawing/2014/main" id="{B38DC474-CBC8-D9CA-9291-4914429A92B6}"/>
                  </a:ext>
                </a:extLst>
              </p:cNvPr>
              <p:cNvCxnSpPr/>
              <p:nvPr/>
            </p:nvCxnSpPr>
            <p:spPr>
              <a:xfrm>
                <a:off x="5650355" y="3732770"/>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166429-23C3-6643-ABB4-819A11334188}"/>
                  </a:ext>
                </a:extLst>
              </p:cNvPr>
              <p:cNvCxnSpPr/>
              <p:nvPr/>
            </p:nvCxnSpPr>
            <p:spPr>
              <a:xfrm>
                <a:off x="5650355" y="4074293"/>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7C53A1-546D-91B8-3995-4349222AD380}"/>
                  </a:ext>
                </a:extLst>
              </p:cNvPr>
              <p:cNvCxnSpPr/>
              <p:nvPr/>
            </p:nvCxnSpPr>
            <p:spPr>
              <a:xfrm>
                <a:off x="5650355" y="4415816"/>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1F9BDA-623B-DB21-77CC-9E39827DEE93}"/>
                  </a:ext>
                </a:extLst>
              </p:cNvPr>
              <p:cNvCxnSpPr/>
              <p:nvPr/>
            </p:nvCxnSpPr>
            <p:spPr>
              <a:xfrm>
                <a:off x="5650355" y="4746322"/>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37DBD17-7C20-FCAE-4EE3-84DD6FC2BCA8}"/>
                  </a:ext>
                </a:extLst>
              </p:cNvPr>
              <p:cNvCxnSpPr/>
              <p:nvPr/>
            </p:nvCxnSpPr>
            <p:spPr>
              <a:xfrm>
                <a:off x="5650355" y="5098862"/>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29A6E6-26B1-1B67-27D3-F47ECF3303B3}"/>
                  </a:ext>
                </a:extLst>
              </p:cNvPr>
              <p:cNvCxnSpPr/>
              <p:nvPr/>
            </p:nvCxnSpPr>
            <p:spPr>
              <a:xfrm>
                <a:off x="5650355" y="5440385"/>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 name="Triangle 5">
              <a:extLst>
                <a:ext uri="{FF2B5EF4-FFF2-40B4-BE49-F238E27FC236}">
                  <a16:creationId xmlns:a16="http://schemas.microsoft.com/office/drawing/2014/main" id="{CF3DA9BC-6BFD-E006-23D9-9BCB71B3A5AE}"/>
                </a:ext>
              </a:extLst>
            </p:cNvPr>
            <p:cNvSpPr/>
            <p:nvPr/>
          </p:nvSpPr>
          <p:spPr>
            <a:xfrm>
              <a:off x="5650355" y="3857494"/>
              <a:ext cx="5369165" cy="1688829"/>
            </a:xfrm>
            <a:custGeom>
              <a:avLst/>
              <a:gdLst>
                <a:gd name="connsiteX0" fmla="*/ 0 w 5384800"/>
                <a:gd name="connsiteY0" fmla="*/ 1710267 h 1710267"/>
                <a:gd name="connsiteX1" fmla="*/ 2692400 w 5384800"/>
                <a:gd name="connsiteY1" fmla="*/ 0 h 1710267"/>
                <a:gd name="connsiteX2" fmla="*/ 5384800 w 5384800"/>
                <a:gd name="connsiteY2" fmla="*/ 1710267 h 1710267"/>
                <a:gd name="connsiteX3" fmla="*/ 0 w 5384800"/>
                <a:gd name="connsiteY3" fmla="*/ 1710267 h 1710267"/>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2182"/>
                <a:gd name="connsiteY0" fmla="*/ 1543407 h 1543407"/>
                <a:gd name="connsiteX1" fmla="*/ 5362182 w 5362182"/>
                <a:gd name="connsiteY1" fmla="*/ 0 h 1543407"/>
                <a:gd name="connsiteX2" fmla="*/ 5318056 w 5362182"/>
                <a:gd name="connsiteY2" fmla="*/ 1336498 h 1543407"/>
                <a:gd name="connsiteX3" fmla="*/ 0 w 5362182"/>
                <a:gd name="connsiteY3" fmla="*/ 1543407 h 1543407"/>
                <a:gd name="connsiteX0" fmla="*/ 0 w 5362182"/>
                <a:gd name="connsiteY0" fmla="*/ 1543407 h 1543407"/>
                <a:gd name="connsiteX1" fmla="*/ 5362182 w 5362182"/>
                <a:gd name="connsiteY1" fmla="*/ 0 h 1543407"/>
                <a:gd name="connsiteX2" fmla="*/ 5358102 w 5362182"/>
                <a:gd name="connsiteY2" fmla="*/ 1543406 h 1543407"/>
                <a:gd name="connsiteX3" fmla="*/ 0 w 5362182"/>
                <a:gd name="connsiteY3" fmla="*/ 1543407 h 1543407"/>
              </a:gdLst>
              <a:ahLst/>
              <a:cxnLst>
                <a:cxn ang="0">
                  <a:pos x="connsiteX0" y="connsiteY0"/>
                </a:cxn>
                <a:cxn ang="0">
                  <a:pos x="connsiteX1" y="connsiteY1"/>
                </a:cxn>
                <a:cxn ang="0">
                  <a:pos x="connsiteX2" y="connsiteY2"/>
                </a:cxn>
                <a:cxn ang="0">
                  <a:pos x="connsiteX3" y="connsiteY3"/>
                </a:cxn>
              </a:cxnLst>
              <a:rect l="l" t="t" r="r" b="b"/>
              <a:pathLst>
                <a:path w="5362182" h="1543407">
                  <a:moveTo>
                    <a:pt x="0" y="1543407"/>
                  </a:moveTo>
                  <a:cubicBezTo>
                    <a:pt x="2875329" y="1262545"/>
                    <a:pt x="4349024" y="774773"/>
                    <a:pt x="5362182" y="0"/>
                  </a:cubicBezTo>
                  <a:lnTo>
                    <a:pt x="5358102" y="1543406"/>
                  </a:lnTo>
                  <a:lnTo>
                    <a:pt x="0" y="1543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E0EF547-F8F6-8379-30B2-254E76469BE1}"/>
                </a:ext>
              </a:extLst>
            </p:cNvPr>
            <p:cNvSpPr/>
            <p:nvPr/>
          </p:nvSpPr>
          <p:spPr>
            <a:xfrm>
              <a:off x="5650355" y="5546323"/>
              <a:ext cx="5366300" cy="233751"/>
            </a:xfrm>
            <a:prstGeom prst="rect">
              <a:avLst/>
            </a:prstGeom>
            <a:solidFill>
              <a:srgbClr val="6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1">
              <a:extLst>
                <a:ext uri="{FF2B5EF4-FFF2-40B4-BE49-F238E27FC236}">
                  <a16:creationId xmlns:a16="http://schemas.microsoft.com/office/drawing/2014/main" id="{32F248D6-514D-7E42-65C5-C57E8432446F}"/>
                </a:ext>
              </a:extLst>
            </p:cNvPr>
            <p:cNvSpPr txBox="1">
              <a:spLocks/>
            </p:cNvSpPr>
            <p:nvPr/>
          </p:nvSpPr>
          <p:spPr>
            <a:xfrm>
              <a:off x="9703682" y="4676874"/>
              <a:ext cx="1156682" cy="536575"/>
            </a:xfrm>
            <a:prstGeom prst="rect">
              <a:avLst/>
            </a:prstGeom>
          </p:spPr>
          <p:txBody>
            <a:bodyPr vert="horz" lIns="0" tIns="45720" rIns="91440" bIns="45720" rtlCol="0" anchor="ctr">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MX" sz="1000" dirty="0">
                  <a:solidFill>
                    <a:schemeClr val="bg1"/>
                  </a:solidFill>
                  <a:latin typeface="Arial"/>
                  <a:cs typeface="Arial"/>
                </a:rPr>
                <a:t>CRECIMIENTO DE CAPITALIZACIÓN</a:t>
              </a:r>
            </a:p>
          </p:txBody>
        </p:sp>
        <p:sp>
          <p:nvSpPr>
            <p:cNvPr id="9" name="Text Placeholder 11">
              <a:extLst>
                <a:ext uri="{FF2B5EF4-FFF2-40B4-BE49-F238E27FC236}">
                  <a16:creationId xmlns:a16="http://schemas.microsoft.com/office/drawing/2014/main" id="{2054BF43-C037-8CFD-120E-342278BF78FD}"/>
                </a:ext>
              </a:extLst>
            </p:cNvPr>
            <p:cNvSpPr txBox="1">
              <a:spLocks/>
            </p:cNvSpPr>
            <p:nvPr/>
          </p:nvSpPr>
          <p:spPr>
            <a:xfrm>
              <a:off x="9876296" y="5389820"/>
              <a:ext cx="1073648" cy="53657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MX" sz="1000">
                  <a:solidFill>
                    <a:schemeClr val="bg1"/>
                  </a:solidFill>
                </a:rPr>
                <a:t>CAPITAL</a:t>
              </a:r>
            </a:p>
          </p:txBody>
        </p:sp>
        <p:sp>
          <p:nvSpPr>
            <p:cNvPr id="10" name="Text Placeholder 11">
              <a:extLst>
                <a:ext uri="{FF2B5EF4-FFF2-40B4-BE49-F238E27FC236}">
                  <a16:creationId xmlns:a16="http://schemas.microsoft.com/office/drawing/2014/main" id="{606BA396-DDC1-524B-37B4-54DC039CD896}"/>
                </a:ext>
              </a:extLst>
            </p:cNvPr>
            <p:cNvSpPr txBox="1">
              <a:spLocks/>
            </p:cNvSpPr>
            <p:nvPr/>
          </p:nvSpPr>
          <p:spPr>
            <a:xfrm>
              <a:off x="9281681" y="3392736"/>
              <a:ext cx="1668264" cy="53657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MX" sz="1000" dirty="0">
                  <a:solidFill>
                    <a:srgbClr val="0047BB"/>
                  </a:solidFill>
                </a:rPr>
                <a:t>GRANDES BENEFICIOS</a:t>
              </a:r>
            </a:p>
          </p:txBody>
        </p:sp>
        <p:sp>
          <p:nvSpPr>
            <p:cNvPr id="11" name="Text Placeholder 11">
              <a:extLst>
                <a:ext uri="{FF2B5EF4-FFF2-40B4-BE49-F238E27FC236}">
                  <a16:creationId xmlns:a16="http://schemas.microsoft.com/office/drawing/2014/main" id="{AA456C6B-EE77-70B0-43A6-5DE7CB5ED1D3}"/>
                </a:ext>
              </a:extLst>
            </p:cNvPr>
            <p:cNvSpPr txBox="1">
              <a:spLocks/>
            </p:cNvSpPr>
            <p:nvPr/>
          </p:nvSpPr>
          <p:spPr>
            <a:xfrm>
              <a:off x="5813825" y="3688702"/>
              <a:ext cx="2405012" cy="80266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200" dirty="0">
                  <a:solidFill>
                    <a:schemeClr val="tx1"/>
                  </a:solidFill>
                  <a:latin typeface="Arial"/>
                  <a:cs typeface="Arial"/>
                </a:rPr>
                <a:t>Crecimiento de capitalización</a:t>
              </a:r>
              <a:br>
                <a:rPr lang="es-MX" sz="1200" dirty="0">
                  <a:solidFill>
                    <a:schemeClr val="tx1"/>
                  </a:solidFill>
                  <a:latin typeface="Arial"/>
                  <a:cs typeface="Arial"/>
                </a:rPr>
              </a:br>
              <a:r>
                <a:rPr lang="es-MX" sz="1200" b="0" dirty="0">
                  <a:solidFill>
                    <a:schemeClr val="tx1"/>
                  </a:solidFill>
                  <a:latin typeface="Arial"/>
                  <a:cs typeface="Arial"/>
                </a:rPr>
                <a:t>7% durante 30 años</a:t>
              </a:r>
            </a:p>
          </p:txBody>
        </p:sp>
      </p:grpSp>
      <p:sp>
        <p:nvSpPr>
          <p:cNvPr id="4" name="Title 6">
            <a:extLst>
              <a:ext uri="{FF2B5EF4-FFF2-40B4-BE49-F238E27FC236}">
                <a16:creationId xmlns:a16="http://schemas.microsoft.com/office/drawing/2014/main" id="{980AA27D-3ED6-BFDA-93E8-D27D981B56CB}"/>
              </a:ext>
            </a:extLst>
          </p:cNvPr>
          <p:cNvSpPr>
            <a:spLocks noGrp="1"/>
          </p:cNvSpPr>
          <p:nvPr>
            <p:ph type="title"/>
          </p:nvPr>
        </p:nvSpPr>
        <p:spPr>
          <a:xfrm>
            <a:off x="1492450" y="1112667"/>
            <a:ext cx="9199178" cy="610205"/>
          </a:xfrm>
        </p:spPr>
        <p:txBody>
          <a:bodyPr>
            <a:noAutofit/>
          </a:bodyPr>
          <a:lstStyle/>
          <a:p>
            <a:r>
              <a:rPr lang="es-MX" sz="6000">
                <a:latin typeface="Georgia" panose="02040502050405020303" pitchFamily="18" charset="0"/>
              </a:rPr>
              <a:t>Falso</a:t>
            </a:r>
          </a:p>
        </p:txBody>
      </p:sp>
      <p:sp>
        <p:nvSpPr>
          <p:cNvPr id="5" name="Content Placeholder 7">
            <a:extLst>
              <a:ext uri="{FF2B5EF4-FFF2-40B4-BE49-F238E27FC236}">
                <a16:creationId xmlns:a16="http://schemas.microsoft.com/office/drawing/2014/main" id="{AABB77F1-D7A3-5E68-C397-0E6750C3B99E}"/>
              </a:ext>
            </a:extLst>
          </p:cNvPr>
          <p:cNvSpPr>
            <a:spLocks noGrp="1"/>
          </p:cNvSpPr>
          <p:nvPr>
            <p:ph idx="1"/>
          </p:nvPr>
        </p:nvSpPr>
        <p:spPr>
          <a:xfrm>
            <a:off x="1492451" y="2431342"/>
            <a:ext cx="3320347" cy="2572704"/>
          </a:xfrm>
        </p:spPr>
        <p:txBody>
          <a:bodyPr/>
          <a:lstStyle/>
          <a:p>
            <a:pPr marL="0" indent="0">
              <a:buFont typeface="Arial" panose="020B0604020202020204" pitchFamily="34" charset="0"/>
              <a:buNone/>
            </a:pPr>
            <a:r>
              <a:rPr lang="es-MX" b="1"/>
              <a:t>No puedes darte el lujo de NO ahorrar para el retiro ahora.</a:t>
            </a:r>
          </a:p>
          <a:p>
            <a:pPr marL="0" indent="0">
              <a:buFont typeface="Arial" panose="020B0604020202020204" pitchFamily="34" charset="0"/>
              <a:buNone/>
            </a:pPr>
            <a:r>
              <a:rPr lang="es-MX"/>
              <a:t>El tiempo es uno de los factores más importantes para ayudarte a aumentar tus ahorros.</a:t>
            </a:r>
          </a:p>
          <a:p>
            <a:pPr marL="0" indent="0">
              <a:buFont typeface="Arial" panose="020B0604020202020204" pitchFamily="34" charset="0"/>
              <a:buNone/>
            </a:pPr>
            <a:r>
              <a:rPr lang="es-MX"/>
              <a:t>El tiempo te permite aprovechar la capitalización </a:t>
            </a:r>
          </a:p>
        </p:txBody>
      </p:sp>
    </p:spTree>
    <p:extLst>
      <p:ext uri="{BB962C8B-B14F-4D97-AF65-F5344CB8AC3E}">
        <p14:creationId xmlns:p14="http://schemas.microsoft.com/office/powerpoint/2010/main" val="393667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B8AC72E-F6EC-77BA-20EF-53384381E83D}"/>
              </a:ext>
            </a:extLst>
          </p:cNvPr>
          <p:cNvPicPr>
            <a:picLocks noChangeAspect="1"/>
          </p:cNvPicPr>
          <p:nvPr/>
        </p:nvPicPr>
        <p:blipFill rotWithShape="1">
          <a:blip r:embed="rId3">
            <a:extLst>
              <a:ext uri="{28A0092B-C50C-407E-A947-70E740481C1C}">
                <a14:useLocalDpi xmlns:a14="http://schemas.microsoft.com/office/drawing/2010/main" val="0"/>
              </a:ext>
            </a:extLst>
          </a:blip>
          <a:srcRect l="15391" t="6836" r="26907" b="-150"/>
          <a:stretch/>
        </p:blipFill>
        <p:spPr>
          <a:xfrm>
            <a:off x="5990897" y="227294"/>
            <a:ext cx="5960091" cy="6425753"/>
          </a:xfrm>
          <a:prstGeom prst="rect">
            <a:avLst/>
          </a:prstGeom>
        </p:spPr>
      </p:pic>
      <p:sp>
        <p:nvSpPr>
          <p:cNvPr id="17" name="TextBox 16">
            <a:extLst>
              <a:ext uri="{FF2B5EF4-FFF2-40B4-BE49-F238E27FC236}">
                <a16:creationId xmlns:a16="http://schemas.microsoft.com/office/drawing/2014/main" id="{0993DEB9-9856-B3AF-037C-7EE326F4341F}"/>
              </a:ext>
            </a:extLst>
          </p:cNvPr>
          <p:cNvSpPr txBox="1"/>
          <p:nvPr/>
        </p:nvSpPr>
        <p:spPr>
          <a:xfrm>
            <a:off x="1492450" y="6108328"/>
            <a:ext cx="8740762" cy="261610"/>
          </a:xfrm>
          <a:prstGeom prst="rect">
            <a:avLst/>
          </a:prstGeom>
          <a:noFill/>
        </p:spPr>
        <p:txBody>
          <a:bodyPr wrap="square" rtlCol="0">
            <a:spAutoFit/>
          </a:bodyPr>
          <a:lstStyle/>
          <a:p>
            <a:r>
              <a:rPr lang="es-MX" sz="1100" baseline="30000">
                <a:solidFill>
                  <a:schemeClr val="bg1"/>
                </a:solidFill>
              </a:rPr>
              <a:t>1</a:t>
            </a:r>
            <a:r>
              <a:rPr lang="es-MX" sz="1100">
                <a:solidFill>
                  <a:schemeClr val="bg1"/>
                </a:solidFill>
              </a:rPr>
              <a:t> No todos los empleadores ofrecen contribuciones correspondientes de la compañía.</a:t>
            </a:r>
          </a:p>
        </p:txBody>
      </p:sp>
      <p:sp>
        <p:nvSpPr>
          <p:cNvPr id="26" name="Title 5">
            <a:extLst>
              <a:ext uri="{FF2B5EF4-FFF2-40B4-BE49-F238E27FC236}">
                <a16:creationId xmlns:a16="http://schemas.microsoft.com/office/drawing/2014/main" id="{63B3C2AB-1692-6CB1-C89C-EBAE309E7B34}"/>
              </a:ext>
            </a:extLst>
          </p:cNvPr>
          <p:cNvSpPr txBox="1">
            <a:spLocks/>
          </p:cNvSpPr>
          <p:nvPr/>
        </p:nvSpPr>
        <p:spPr>
          <a:xfrm>
            <a:off x="838200" y="960574"/>
            <a:ext cx="4220497" cy="1188266"/>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a:solidFill>
                  <a:schemeClr val="bg1"/>
                </a:solidFill>
              </a:rPr>
              <a:t>Otras razones para comenzar a ahorrar ahora: </a:t>
            </a:r>
          </a:p>
        </p:txBody>
      </p:sp>
      <p:sp>
        <p:nvSpPr>
          <p:cNvPr id="27" name="Content Placeholder 7">
            <a:extLst>
              <a:ext uri="{FF2B5EF4-FFF2-40B4-BE49-F238E27FC236}">
                <a16:creationId xmlns:a16="http://schemas.microsoft.com/office/drawing/2014/main" id="{9583533A-E2E9-B203-1256-9DA6EE94D75C}"/>
              </a:ext>
            </a:extLst>
          </p:cNvPr>
          <p:cNvSpPr txBox="1">
            <a:spLocks/>
          </p:cNvSpPr>
          <p:nvPr/>
        </p:nvSpPr>
        <p:spPr>
          <a:xfrm>
            <a:off x="838200" y="2315497"/>
            <a:ext cx="3925529" cy="3303638"/>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Ahorrar para mañana puede significar pagar menos impuestos hoy</a:t>
            </a:r>
          </a:p>
          <a:p>
            <a:r>
              <a:rPr lang="es-MX" dirty="0"/>
              <a:t>Tu empleador puede igualar                                          tus contribuciones al plan de retiro hasta cierta cantidad </a:t>
            </a:r>
            <a:r>
              <a:rPr lang="es-MX" baseline="30000" dirty="0"/>
              <a:t>1</a:t>
            </a:r>
          </a:p>
        </p:txBody>
      </p:sp>
    </p:spTree>
    <p:extLst>
      <p:ext uri="{BB962C8B-B14F-4D97-AF65-F5344CB8AC3E}">
        <p14:creationId xmlns:p14="http://schemas.microsoft.com/office/powerpoint/2010/main" val="3649498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35490E-273E-8C8C-767A-29A604D28556}"/>
              </a:ext>
            </a:extLst>
          </p:cNvPr>
          <p:cNvPicPr>
            <a:picLocks noChangeAspect="1"/>
          </p:cNvPicPr>
          <p:nvPr/>
        </p:nvPicPr>
        <p:blipFill rotWithShape="1">
          <a:blip r:embed="rId3">
            <a:extLst>
              <a:ext uri="{28A0092B-C50C-407E-A947-70E740481C1C}">
                <a14:useLocalDpi xmlns:a14="http://schemas.microsoft.com/office/drawing/2010/main" val="0"/>
              </a:ext>
            </a:extLst>
          </a:blip>
          <a:srcRect l="37504" r="584"/>
          <a:stretch/>
        </p:blipFill>
        <p:spPr>
          <a:xfrm>
            <a:off x="6011917" y="226633"/>
            <a:ext cx="5940594" cy="6404733"/>
          </a:xfrm>
          <a:prstGeom prst="rect">
            <a:avLst/>
          </a:prstGeom>
        </p:spPr>
      </p:pic>
      <p:sp>
        <p:nvSpPr>
          <p:cNvPr id="17" name="Title 5">
            <a:extLst>
              <a:ext uri="{FF2B5EF4-FFF2-40B4-BE49-F238E27FC236}">
                <a16:creationId xmlns:a16="http://schemas.microsoft.com/office/drawing/2014/main" id="{DCA073A5-1246-4FA7-7027-90A20E6451B2}"/>
              </a:ext>
            </a:extLst>
          </p:cNvPr>
          <p:cNvSpPr txBox="1">
            <a:spLocks/>
          </p:cNvSpPr>
          <p:nvPr/>
        </p:nvSpPr>
        <p:spPr>
          <a:xfrm>
            <a:off x="838200" y="960574"/>
            <a:ext cx="4220497" cy="1188266"/>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a:solidFill>
                  <a:schemeClr val="bg1"/>
                </a:solidFill>
              </a:rPr>
              <a:t>Otra razón para comenzar a ahorrar ahora: </a:t>
            </a:r>
          </a:p>
        </p:txBody>
      </p:sp>
      <p:sp>
        <p:nvSpPr>
          <p:cNvPr id="18" name="Content Placeholder 7">
            <a:extLst>
              <a:ext uri="{FF2B5EF4-FFF2-40B4-BE49-F238E27FC236}">
                <a16:creationId xmlns:a16="http://schemas.microsoft.com/office/drawing/2014/main" id="{7D2ED7C2-21CB-4041-7AFF-3CD2B0322F03}"/>
              </a:ext>
            </a:extLst>
          </p:cNvPr>
          <p:cNvSpPr txBox="1">
            <a:spLocks/>
          </p:cNvSpPr>
          <p:nvPr/>
        </p:nvSpPr>
        <p:spPr>
          <a:xfrm>
            <a:off x="838200" y="2315497"/>
            <a:ext cx="3925529" cy="3303638"/>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dirty="0"/>
              <a:t>Ahorrar para mañana puede significar pagar menos </a:t>
            </a:r>
            <a:br>
              <a:rPr lang="es-MX" dirty="0"/>
            </a:br>
            <a:r>
              <a:rPr lang="es-MX" dirty="0"/>
              <a:t>impuestos hoy.</a:t>
            </a:r>
          </a:p>
        </p:txBody>
      </p:sp>
    </p:spTree>
    <p:extLst>
      <p:ext uri="{BB962C8B-B14F-4D97-AF65-F5344CB8AC3E}">
        <p14:creationId xmlns:p14="http://schemas.microsoft.com/office/powerpoint/2010/main" val="2826318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C07F872-BCB0-7B12-793A-E024C915B7E3}"/>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6" name="Content Placeholder 14">
            <a:extLst>
              <a:ext uri="{FF2B5EF4-FFF2-40B4-BE49-F238E27FC236}">
                <a16:creationId xmlns:a16="http://schemas.microsoft.com/office/drawing/2014/main" id="{2991E679-938E-E562-25AB-2623A5C62FFB}"/>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MX" sz="4400" b="1" dirty="0">
                <a:latin typeface="Georgia" panose="02040502050405020303" pitchFamily="18" charset="0"/>
                <a:ea typeface="+mj-ea"/>
                <a:cs typeface="Arial"/>
              </a:rPr>
              <a:t>Aumentos pequeños</a:t>
            </a:r>
            <a:br>
              <a:rPr lang="es-MX" sz="4400" b="1" dirty="0">
                <a:latin typeface="Georgia" panose="02040502050405020303" pitchFamily="18" charset="0"/>
                <a:ea typeface="+mj-ea"/>
                <a:cs typeface="Arial"/>
              </a:rPr>
            </a:br>
            <a:r>
              <a:rPr lang="es-MX" sz="4400" b="1" dirty="0">
                <a:latin typeface="Georgia" panose="02040502050405020303" pitchFamily="18" charset="0"/>
                <a:ea typeface="+mj-ea"/>
                <a:cs typeface="Arial"/>
              </a:rPr>
              <a:t>a mis contribuciones </a:t>
            </a:r>
            <a:br>
              <a:rPr lang="es-MX" sz="4400" b="1" dirty="0">
                <a:latin typeface="Georgia" panose="02040502050405020303" pitchFamily="18" charset="0"/>
                <a:ea typeface="+mj-ea"/>
                <a:cs typeface="Arial"/>
              </a:rPr>
            </a:br>
            <a:r>
              <a:rPr lang="es-MX" sz="4400" b="1" dirty="0">
                <a:latin typeface="Georgia" panose="02040502050405020303" pitchFamily="18" charset="0"/>
                <a:ea typeface="+mj-ea"/>
                <a:cs typeface="Arial"/>
              </a:rPr>
              <a:t>no harán una gran</a:t>
            </a:r>
            <a:br>
              <a:rPr lang="es-MX" sz="4400" b="1" dirty="0">
                <a:latin typeface="Georgia" panose="02040502050405020303" pitchFamily="18" charset="0"/>
                <a:ea typeface="+mj-ea"/>
                <a:cs typeface="Arial"/>
              </a:rPr>
            </a:br>
            <a:r>
              <a:rPr lang="es-MX" sz="4400" b="1" dirty="0">
                <a:latin typeface="Georgia" panose="02040502050405020303" pitchFamily="18" charset="0"/>
                <a:ea typeface="+mj-ea"/>
                <a:cs typeface="Arial"/>
              </a:rPr>
              <a:t>diferencia.</a:t>
            </a:r>
          </a:p>
        </p:txBody>
      </p:sp>
    </p:spTree>
    <p:extLst>
      <p:ext uri="{BB962C8B-B14F-4D97-AF65-F5344CB8AC3E}">
        <p14:creationId xmlns:p14="http://schemas.microsoft.com/office/powerpoint/2010/main" val="1351877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Myth and Reality 4</a:t>
            </a:r>
          </a:p>
        </p:txBody>
      </p:sp>
      <p:sp>
        <p:nvSpPr>
          <p:cNvPr id="36" name="Content Placeholder 7">
            <a:extLst>
              <a:ext uri="{FF2B5EF4-FFF2-40B4-BE49-F238E27FC236}">
                <a16:creationId xmlns:a16="http://schemas.microsoft.com/office/drawing/2014/main" id="{5FAEAE9F-CB0E-1B30-8133-DD2D7C345961}"/>
              </a:ext>
            </a:extLst>
          </p:cNvPr>
          <p:cNvSpPr>
            <a:spLocks noGrp="1"/>
          </p:cNvSpPr>
          <p:nvPr>
            <p:ph idx="1"/>
          </p:nvPr>
        </p:nvSpPr>
        <p:spPr>
          <a:xfrm>
            <a:off x="1487855" y="2219229"/>
            <a:ext cx="8891387" cy="1092978"/>
          </a:xfrm>
        </p:spPr>
        <p:txBody>
          <a:bodyPr anchor="t"/>
          <a:lstStyle/>
          <a:p>
            <a:pPr marL="0" indent="0">
              <a:buNone/>
            </a:pPr>
            <a:r>
              <a:rPr lang="es-MX" dirty="0"/>
              <a:t>Aumentar tus contribuciones puede hacer una gran diferencia posteriormente, con poco impacto a tu cheque de pago ahora.</a:t>
            </a:r>
          </a:p>
          <a:p>
            <a:pPr marL="0" indent="0">
              <a:buNone/>
            </a:pPr>
            <a:r>
              <a:rPr lang="es-MX" b="1" dirty="0"/>
              <a:t>Así es como un aumento del 1% puede acumularse.</a:t>
            </a:r>
          </a:p>
          <a:p>
            <a:pPr marL="0" indent="0">
              <a:buNone/>
            </a:pPr>
            <a:endParaRPr lang="en-US" baseline="30000" dirty="0"/>
          </a:p>
        </p:txBody>
      </p:sp>
      <p:sp>
        <p:nvSpPr>
          <p:cNvPr id="38" name="TextBox 37">
            <a:extLst>
              <a:ext uri="{FF2B5EF4-FFF2-40B4-BE49-F238E27FC236}">
                <a16:creationId xmlns:a16="http://schemas.microsoft.com/office/drawing/2014/main" id="{0B945CE5-4B98-6227-B1C2-EE33DF5B1597}"/>
              </a:ext>
            </a:extLst>
          </p:cNvPr>
          <p:cNvSpPr txBox="1"/>
          <p:nvPr/>
        </p:nvSpPr>
        <p:spPr>
          <a:xfrm>
            <a:off x="1471215" y="5990015"/>
            <a:ext cx="10286721" cy="430887"/>
          </a:xfrm>
          <a:prstGeom prst="rect">
            <a:avLst/>
          </a:prstGeom>
          <a:noFill/>
        </p:spPr>
        <p:txBody>
          <a:bodyPr wrap="square" rtlCol="0">
            <a:spAutoFit/>
          </a:bodyPr>
          <a:lstStyle/>
          <a:p>
            <a:pPr defTabSz="457200">
              <a:defRPr/>
            </a:pPr>
            <a:r>
              <a:rPr kumimoji="0" lang="es-MX" sz="1100" b="0"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Esta ilustración asume diferimientos bisemanales acumulados al 7% durante 30 años. Este ejemplo es solamente una ilustración y no tiene la intención de reflejar el rendimiento de ninguna inversión real. Generalmente, las inversiones no crecen a una tasa uniforme, e incluso pueden perder dinero. El efecto de los impuestos y costos de invertir no se han reflejado.</a:t>
            </a:r>
          </a:p>
        </p:txBody>
      </p:sp>
      <p:grpSp>
        <p:nvGrpSpPr>
          <p:cNvPr id="40" name="Group 39">
            <a:extLst>
              <a:ext uri="{FF2B5EF4-FFF2-40B4-BE49-F238E27FC236}">
                <a16:creationId xmlns:a16="http://schemas.microsoft.com/office/drawing/2014/main" id="{D0D34461-B080-E297-3E97-2E9309AE8359}"/>
              </a:ext>
            </a:extLst>
          </p:cNvPr>
          <p:cNvGrpSpPr/>
          <p:nvPr/>
        </p:nvGrpSpPr>
        <p:grpSpPr>
          <a:xfrm>
            <a:off x="1329700" y="2780025"/>
            <a:ext cx="12263578" cy="2998079"/>
            <a:chOff x="2635041" y="2888998"/>
            <a:chExt cx="9937959" cy="2469456"/>
          </a:xfrm>
        </p:grpSpPr>
        <p:graphicFrame>
          <p:nvGraphicFramePr>
            <p:cNvPr id="41" name="Chart 40">
              <a:extLst>
                <a:ext uri="{FF2B5EF4-FFF2-40B4-BE49-F238E27FC236}">
                  <a16:creationId xmlns:a16="http://schemas.microsoft.com/office/drawing/2014/main" id="{D2A34DD5-A8A3-5DC1-B068-B6B4CA04FD2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4571256"/>
                </p:ext>
              </p:extLst>
            </p:nvPr>
          </p:nvGraphicFramePr>
          <p:xfrm>
            <a:off x="2635041" y="2888998"/>
            <a:ext cx="9937959" cy="2172620"/>
          </p:xfrm>
          <a:graphic>
            <a:graphicData uri="http://schemas.openxmlformats.org/drawingml/2006/chart">
              <c:chart xmlns:c="http://schemas.openxmlformats.org/drawingml/2006/chart" xmlns:r="http://schemas.openxmlformats.org/officeDocument/2006/relationships" r:id="rId3"/>
            </a:graphicData>
          </a:graphic>
        </p:graphicFrame>
        <p:grpSp>
          <p:nvGrpSpPr>
            <p:cNvPr id="42" name="Group 41">
              <a:extLst>
                <a:ext uri="{FF2B5EF4-FFF2-40B4-BE49-F238E27FC236}">
                  <a16:creationId xmlns:a16="http://schemas.microsoft.com/office/drawing/2014/main" id="{A827173C-9C64-7A49-72B3-4192AD45399F}"/>
                </a:ext>
              </a:extLst>
            </p:cNvPr>
            <p:cNvGrpSpPr/>
            <p:nvPr/>
          </p:nvGrpSpPr>
          <p:grpSpPr>
            <a:xfrm>
              <a:off x="2783927" y="3078345"/>
              <a:ext cx="6659170" cy="2280109"/>
              <a:chOff x="2783927" y="3078345"/>
              <a:chExt cx="6659170" cy="2280109"/>
            </a:xfrm>
          </p:grpSpPr>
          <p:sp>
            <p:nvSpPr>
              <p:cNvPr id="43" name="TextBox 42">
                <a:extLst>
                  <a:ext uri="{FF2B5EF4-FFF2-40B4-BE49-F238E27FC236}">
                    <a16:creationId xmlns:a16="http://schemas.microsoft.com/office/drawing/2014/main" id="{CECCB150-8949-D134-6C91-6D90F9F5C4F0}"/>
                  </a:ext>
                  <a:ext uri="{C183D7F6-B498-43B3-948B-1728B52AA6E4}">
                    <adec:decorative xmlns:adec="http://schemas.microsoft.com/office/drawing/2017/decorative" val="1"/>
                  </a:ext>
                </a:extLst>
              </p:cNvPr>
              <p:cNvSpPr txBox="1"/>
              <p:nvPr/>
            </p:nvSpPr>
            <p:spPr>
              <a:xfrm>
                <a:off x="2969710" y="5130296"/>
                <a:ext cx="6422020" cy="2281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Contribución de un salario de $50,000</a:t>
                </a:r>
              </a:p>
            </p:txBody>
          </p:sp>
          <p:cxnSp>
            <p:nvCxnSpPr>
              <p:cNvPr id="46" name="Straight Connector 45">
                <a:extLst>
                  <a:ext uri="{FF2B5EF4-FFF2-40B4-BE49-F238E27FC236}">
                    <a16:creationId xmlns:a16="http://schemas.microsoft.com/office/drawing/2014/main" id="{7F17DC4D-53DF-DA06-40FE-79ABF42AC562}"/>
                  </a:ext>
                  <a:ext uri="{C183D7F6-B498-43B3-948B-1728B52AA6E4}">
                    <adec:decorative xmlns:adec="http://schemas.microsoft.com/office/drawing/2017/decorative" val="1"/>
                  </a:ext>
                </a:extLst>
              </p:cNvPr>
              <p:cNvCxnSpPr/>
              <p:nvPr/>
            </p:nvCxnSpPr>
            <p:spPr>
              <a:xfrm>
                <a:off x="2832652" y="4914970"/>
                <a:ext cx="6579704"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15 ">
                <a:extLst>
                  <a:ext uri="{FF2B5EF4-FFF2-40B4-BE49-F238E27FC236}">
                    <a16:creationId xmlns:a16="http://schemas.microsoft.com/office/drawing/2014/main" id="{056B3353-8408-5CDA-620B-B5F28F65F0C1}"/>
                  </a:ext>
                  <a:ext uri="{C183D7F6-B498-43B3-948B-1728B52AA6E4}">
                    <adec:decorative xmlns:adec="http://schemas.microsoft.com/office/drawing/2017/decorative" val="1"/>
                  </a:ext>
                </a:extLst>
              </p:cNvPr>
              <p:cNvSpPr txBox="1"/>
              <p:nvPr/>
            </p:nvSpPr>
            <p:spPr>
              <a:xfrm>
                <a:off x="2783927" y="4148075"/>
                <a:ext cx="1001462" cy="26355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$153,068</a:t>
                </a:r>
              </a:p>
            </p:txBody>
          </p:sp>
          <p:sp>
            <p:nvSpPr>
              <p:cNvPr id="48" name="TextBox 47">
                <a:extLst>
                  <a:ext uri="{FF2B5EF4-FFF2-40B4-BE49-F238E27FC236}">
                    <a16:creationId xmlns:a16="http://schemas.microsoft.com/office/drawing/2014/main" id="{82CC9396-A94B-A4C7-6675-E8EDF55ACD62}"/>
                  </a:ext>
                  <a:ext uri="{C183D7F6-B498-43B3-948B-1728B52AA6E4}">
                    <adec:decorative xmlns:adec="http://schemas.microsoft.com/office/drawing/2017/decorative" val="1"/>
                  </a:ext>
                </a:extLst>
              </p:cNvPr>
              <p:cNvSpPr txBox="1"/>
              <p:nvPr/>
            </p:nvSpPr>
            <p:spPr>
              <a:xfrm>
                <a:off x="3590628" y="4055922"/>
                <a:ext cx="1001462"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$204,090</a:t>
                </a:r>
              </a:p>
            </p:txBody>
          </p:sp>
          <p:sp>
            <p:nvSpPr>
              <p:cNvPr id="49" name="TextBox 48">
                <a:extLst>
                  <a:ext uri="{FF2B5EF4-FFF2-40B4-BE49-F238E27FC236}">
                    <a16:creationId xmlns:a16="http://schemas.microsoft.com/office/drawing/2014/main" id="{EBE5ECED-B564-812C-6BAD-2C0A451D4BDE}"/>
                  </a:ext>
                  <a:ext uri="{C183D7F6-B498-43B3-948B-1728B52AA6E4}">
                    <adec:decorative xmlns:adec="http://schemas.microsoft.com/office/drawing/2017/decorative" val="1"/>
                  </a:ext>
                </a:extLst>
              </p:cNvPr>
              <p:cNvSpPr txBox="1"/>
              <p:nvPr/>
            </p:nvSpPr>
            <p:spPr>
              <a:xfrm>
                <a:off x="5221096" y="3516272"/>
                <a:ext cx="1001462" cy="26355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$357,158 </a:t>
                </a:r>
              </a:p>
            </p:txBody>
          </p:sp>
          <p:sp>
            <p:nvSpPr>
              <p:cNvPr id="50" name="TextBox 49">
                <a:extLst>
                  <a:ext uri="{FF2B5EF4-FFF2-40B4-BE49-F238E27FC236}">
                    <a16:creationId xmlns:a16="http://schemas.microsoft.com/office/drawing/2014/main" id="{E91F4DFD-88EF-15C9-5A47-CCB154EC42F3}"/>
                  </a:ext>
                  <a:ext uri="{C183D7F6-B498-43B3-948B-1728B52AA6E4}">
                    <adec:decorative xmlns:adec="http://schemas.microsoft.com/office/drawing/2017/decorative" val="1"/>
                  </a:ext>
                </a:extLst>
              </p:cNvPr>
              <p:cNvSpPr txBox="1"/>
              <p:nvPr/>
            </p:nvSpPr>
            <p:spPr>
              <a:xfrm>
                <a:off x="5972837" y="3385287"/>
                <a:ext cx="1001462" cy="10161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$408,180 </a:t>
                </a:r>
              </a:p>
            </p:txBody>
          </p:sp>
          <p:sp>
            <p:nvSpPr>
              <p:cNvPr id="51" name="TextBox 50">
                <a:extLst>
                  <a:ext uri="{FF2B5EF4-FFF2-40B4-BE49-F238E27FC236}">
                    <a16:creationId xmlns:a16="http://schemas.microsoft.com/office/drawing/2014/main" id="{0848E085-1103-A506-A51E-95A17734B8CA}"/>
                  </a:ext>
                  <a:ext uri="{C183D7F6-B498-43B3-948B-1728B52AA6E4}">
                    <adec:decorative xmlns:adec="http://schemas.microsoft.com/office/drawing/2017/decorative" val="1"/>
                  </a:ext>
                </a:extLst>
              </p:cNvPr>
              <p:cNvSpPr txBox="1"/>
              <p:nvPr/>
            </p:nvSpPr>
            <p:spPr>
              <a:xfrm>
                <a:off x="7686978" y="3191886"/>
                <a:ext cx="1001462" cy="26355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$459,203 </a:t>
                </a:r>
              </a:p>
            </p:txBody>
          </p:sp>
          <p:sp>
            <p:nvSpPr>
              <p:cNvPr id="52" name="TextBox 51">
                <a:extLst>
                  <a:ext uri="{FF2B5EF4-FFF2-40B4-BE49-F238E27FC236}">
                    <a16:creationId xmlns:a16="http://schemas.microsoft.com/office/drawing/2014/main" id="{400F46D1-45A8-6A2C-DC3D-BF2F1C89C80D}"/>
                  </a:ext>
                  <a:ext uri="{C183D7F6-B498-43B3-948B-1728B52AA6E4}">
                    <adec:decorative xmlns:adec="http://schemas.microsoft.com/office/drawing/2017/decorative" val="1"/>
                  </a:ext>
                </a:extLst>
              </p:cNvPr>
              <p:cNvSpPr txBox="1"/>
              <p:nvPr/>
            </p:nvSpPr>
            <p:spPr>
              <a:xfrm>
                <a:off x="8441635" y="3078345"/>
                <a:ext cx="1001462" cy="10161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$510,226 </a:t>
                </a:r>
              </a:p>
            </p:txBody>
          </p:sp>
          <p:sp>
            <p:nvSpPr>
              <p:cNvPr id="53" name="TextBox 52">
                <a:extLst>
                  <a:ext uri="{FF2B5EF4-FFF2-40B4-BE49-F238E27FC236}">
                    <a16:creationId xmlns:a16="http://schemas.microsoft.com/office/drawing/2014/main" id="{64643A32-1707-A10B-5FDD-10D24D1A784E}"/>
                  </a:ext>
                  <a:ext uri="{C183D7F6-B498-43B3-948B-1728B52AA6E4}">
                    <adec:decorative xmlns:adec="http://schemas.microsoft.com/office/drawing/2017/decorative" val="1"/>
                  </a:ext>
                </a:extLst>
              </p:cNvPr>
              <p:cNvSpPr txBox="1"/>
              <p:nvPr/>
            </p:nvSpPr>
            <p:spPr>
              <a:xfrm>
                <a:off x="3218859"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1100" b="1">
                    <a:solidFill>
                      <a:prstClr val="black"/>
                    </a:solidFill>
                    <a:latin typeface="Arial" panose="020B0604020202020204" pitchFamily="34" charset="0"/>
                    <a:cs typeface="Arial" panose="020B0604020202020204" pitchFamily="34" charset="0"/>
                  </a:rPr>
                  <a:t>3</a:t>
                </a: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id="{53F6BA52-FB08-E92A-6AA6-B23756318020}"/>
                  </a:ext>
                  <a:ext uri="{C183D7F6-B498-43B3-948B-1728B52AA6E4}">
                    <adec:decorative xmlns:adec="http://schemas.microsoft.com/office/drawing/2017/decorative" val="1"/>
                  </a:ext>
                </a:extLst>
              </p:cNvPr>
              <p:cNvSpPr txBox="1"/>
              <p:nvPr/>
            </p:nvSpPr>
            <p:spPr>
              <a:xfrm>
                <a:off x="3785389"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1100" b="1">
                    <a:solidFill>
                      <a:prstClr val="black"/>
                    </a:solidFill>
                    <a:latin typeface="Arial" panose="020B0604020202020204" pitchFamily="34" charset="0"/>
                    <a:cs typeface="Arial" panose="020B0604020202020204" pitchFamily="34" charset="0"/>
                  </a:rPr>
                  <a:t>4</a:t>
                </a: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a:t>
                </a:r>
              </a:p>
            </p:txBody>
          </p:sp>
          <p:sp>
            <p:nvSpPr>
              <p:cNvPr id="55" name="TextBox 54">
                <a:extLst>
                  <a:ext uri="{FF2B5EF4-FFF2-40B4-BE49-F238E27FC236}">
                    <a16:creationId xmlns:a16="http://schemas.microsoft.com/office/drawing/2014/main" id="{C510B6C4-1A39-D7E7-9CB3-7DB0F40CC8F9}"/>
                  </a:ext>
                  <a:ext uri="{C183D7F6-B498-43B3-948B-1728B52AA6E4}">
                    <adec:decorative xmlns:adec="http://schemas.microsoft.com/office/drawing/2017/decorative" val="1"/>
                  </a:ext>
                </a:extLst>
              </p:cNvPr>
              <p:cNvSpPr txBox="1"/>
              <p:nvPr/>
            </p:nvSpPr>
            <p:spPr>
              <a:xfrm>
                <a:off x="5614190"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7%</a:t>
                </a:r>
              </a:p>
            </p:txBody>
          </p:sp>
          <p:sp>
            <p:nvSpPr>
              <p:cNvPr id="56" name="TextBox 55">
                <a:extLst>
                  <a:ext uri="{FF2B5EF4-FFF2-40B4-BE49-F238E27FC236}">
                    <a16:creationId xmlns:a16="http://schemas.microsoft.com/office/drawing/2014/main" id="{A5312070-55D6-06E7-8AF1-84A52632BBD0}"/>
                  </a:ext>
                  <a:ext uri="{C183D7F6-B498-43B3-948B-1728B52AA6E4}">
                    <adec:decorative xmlns:adec="http://schemas.microsoft.com/office/drawing/2017/decorative" val="1"/>
                  </a:ext>
                </a:extLst>
              </p:cNvPr>
              <p:cNvSpPr txBox="1"/>
              <p:nvPr/>
            </p:nvSpPr>
            <p:spPr>
              <a:xfrm>
                <a:off x="6180720"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8%</a:t>
                </a:r>
              </a:p>
            </p:txBody>
          </p:sp>
          <p:sp>
            <p:nvSpPr>
              <p:cNvPr id="57" name="TextBox 56">
                <a:extLst>
                  <a:ext uri="{FF2B5EF4-FFF2-40B4-BE49-F238E27FC236}">
                    <a16:creationId xmlns:a16="http://schemas.microsoft.com/office/drawing/2014/main" id="{1F19481B-5A6D-C12F-3168-76412DA34405}"/>
                  </a:ext>
                  <a:ext uri="{C183D7F6-B498-43B3-948B-1728B52AA6E4}">
                    <adec:decorative xmlns:adec="http://schemas.microsoft.com/office/drawing/2017/decorative" val="1"/>
                  </a:ext>
                </a:extLst>
              </p:cNvPr>
              <p:cNvSpPr txBox="1"/>
              <p:nvPr/>
            </p:nvSpPr>
            <p:spPr>
              <a:xfrm>
                <a:off x="8049277"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1100" b="1">
                    <a:solidFill>
                      <a:prstClr val="black"/>
                    </a:solidFill>
                    <a:latin typeface="Arial" panose="020B0604020202020204" pitchFamily="34" charset="0"/>
                    <a:cs typeface="Arial" panose="020B0604020202020204" pitchFamily="34" charset="0"/>
                  </a:rPr>
                  <a:t>9</a:t>
                </a: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a:t>
                </a:r>
              </a:p>
            </p:txBody>
          </p:sp>
          <p:sp>
            <p:nvSpPr>
              <p:cNvPr id="58" name="TextBox 57">
                <a:extLst>
                  <a:ext uri="{FF2B5EF4-FFF2-40B4-BE49-F238E27FC236}">
                    <a16:creationId xmlns:a16="http://schemas.microsoft.com/office/drawing/2014/main" id="{9CC3D0DB-5AB3-8442-5AAE-F1370ECF6531}"/>
                  </a:ext>
                  <a:ext uri="{C183D7F6-B498-43B3-948B-1728B52AA6E4}">
                    <adec:decorative xmlns:adec="http://schemas.microsoft.com/office/drawing/2017/decorative" val="1"/>
                  </a:ext>
                </a:extLst>
              </p:cNvPr>
              <p:cNvSpPr txBox="1"/>
              <p:nvPr/>
            </p:nvSpPr>
            <p:spPr>
              <a:xfrm>
                <a:off x="8615807" y="4933057"/>
                <a:ext cx="533531" cy="26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1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10%</a:t>
                </a:r>
              </a:p>
            </p:txBody>
          </p:sp>
        </p:grpSp>
      </p:grpSp>
      <p:sp>
        <p:nvSpPr>
          <p:cNvPr id="5" name="Title 6">
            <a:extLst>
              <a:ext uri="{FF2B5EF4-FFF2-40B4-BE49-F238E27FC236}">
                <a16:creationId xmlns:a16="http://schemas.microsoft.com/office/drawing/2014/main" id="{CF84194C-D16A-2AD1-EA68-DA038A12406B}"/>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sz="6000">
                <a:latin typeface="Georgia" panose="02040502050405020303" pitchFamily="18" charset="0"/>
              </a:rPr>
              <a:t>Falso</a:t>
            </a:r>
          </a:p>
        </p:txBody>
      </p:sp>
    </p:spTree>
    <p:extLst>
      <p:ext uri="{BB962C8B-B14F-4D97-AF65-F5344CB8AC3E}">
        <p14:creationId xmlns:p14="http://schemas.microsoft.com/office/powerpoint/2010/main" val="96504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E062-0788-E309-A498-81D20B9633F9}"/>
              </a:ext>
            </a:extLst>
          </p:cNvPr>
          <p:cNvSpPr>
            <a:spLocks noGrp="1"/>
          </p:cNvSpPr>
          <p:nvPr>
            <p:ph type="title"/>
          </p:nvPr>
        </p:nvSpPr>
        <p:spPr>
          <a:xfrm>
            <a:off x="0" y="980440"/>
            <a:ext cx="12192000" cy="1110581"/>
          </a:xfrm>
        </p:spPr>
        <p:txBody>
          <a:bodyPr>
            <a:normAutofit/>
          </a:bodyPr>
          <a:lstStyle/>
          <a:p>
            <a:r>
              <a:rPr lang="es-MX" sz="2800">
                <a:solidFill>
                  <a:srgbClr val="6ECFB2"/>
                </a:solidFill>
              </a:rPr>
              <a:t>Aumento de contribuciones $25 por cheque de pago por año</a:t>
            </a:r>
          </a:p>
        </p:txBody>
      </p:sp>
      <p:sp>
        <p:nvSpPr>
          <p:cNvPr id="4" name="TextBox 3">
            <a:extLst>
              <a:ext uri="{FF2B5EF4-FFF2-40B4-BE49-F238E27FC236}">
                <a16:creationId xmlns:a16="http://schemas.microsoft.com/office/drawing/2014/main" id="{E90ABE0C-3F47-B010-739A-46B9F62CF147}"/>
              </a:ext>
            </a:extLst>
          </p:cNvPr>
          <p:cNvSpPr txBox="1"/>
          <p:nvPr/>
        </p:nvSpPr>
        <p:spPr>
          <a:xfrm>
            <a:off x="1471216" y="5728396"/>
            <a:ext cx="9628584" cy="600164"/>
          </a:xfrm>
          <a:prstGeom prst="rect">
            <a:avLst/>
          </a:prstGeom>
          <a:noFill/>
        </p:spPr>
        <p:txBody>
          <a:bodyPr wrap="square" rtlCol="0">
            <a:spAutoFit/>
          </a:bodyPr>
          <a:lstStyle/>
          <a:p>
            <a:pPr marL="0" marR="0">
              <a:spcBef>
                <a:spcPts val="300"/>
              </a:spcBef>
              <a:spcAft>
                <a:spcPts val="0"/>
              </a:spcAft>
            </a:pPr>
            <a:r>
              <a:rPr lang="es-MX" sz="1100" dirty="0">
                <a:solidFill>
                  <a:schemeClr val="bg1"/>
                </a:solidFill>
                <a:latin typeface="Arial" panose="020B0604020202020204" pitchFamily="34" charset="0"/>
                <a:ea typeface="Calibri" panose="020F0502020204030204" pitchFamily="34" charset="0"/>
                <a:cs typeface="Arial" panose="020B0604020202020204" pitchFamily="34" charset="0"/>
              </a:rPr>
              <a:t>Esta ilustración es un ejemplo de capitalización hipotética que asume diferimientos bisemanales durante 35 años a una tasa de rendimiento anual efectiva del 7%. Ilustra el principio de tiempo y capitalización. No tiene la intención predecir o proyectar los resultados de ninguna inversión específica. El rendimiento no está garantizado y variará dependiendo de la experiencia con las inversiones y el mercado. Si se reflejaran cuotas, impuestos y gastos, el rendimiento hipotético sería menor. </a:t>
            </a:r>
          </a:p>
        </p:txBody>
      </p:sp>
      <p:grpSp>
        <p:nvGrpSpPr>
          <p:cNvPr id="51" name="Group 50">
            <a:extLst>
              <a:ext uri="{FF2B5EF4-FFF2-40B4-BE49-F238E27FC236}">
                <a16:creationId xmlns:a16="http://schemas.microsoft.com/office/drawing/2014/main" id="{43910512-B3BD-DE9A-C311-13026A3872F8}"/>
              </a:ext>
            </a:extLst>
          </p:cNvPr>
          <p:cNvGrpSpPr/>
          <p:nvPr/>
        </p:nvGrpSpPr>
        <p:grpSpPr>
          <a:xfrm>
            <a:off x="2361758" y="2034209"/>
            <a:ext cx="7458250" cy="3422046"/>
            <a:chOff x="2361758" y="2186609"/>
            <a:chExt cx="7458250" cy="3422046"/>
          </a:xfrm>
        </p:grpSpPr>
        <p:cxnSp>
          <p:nvCxnSpPr>
            <p:cNvPr id="22" name="Straight Connector 21">
              <a:extLst>
                <a:ext uri="{FF2B5EF4-FFF2-40B4-BE49-F238E27FC236}">
                  <a16:creationId xmlns:a16="http://schemas.microsoft.com/office/drawing/2014/main" id="{2F70F6D6-2317-4158-7ACC-E857D297BD15}"/>
                </a:ext>
              </a:extLst>
            </p:cNvPr>
            <p:cNvCxnSpPr/>
            <p:nvPr/>
          </p:nvCxnSpPr>
          <p:spPr>
            <a:xfrm>
              <a:off x="3617843" y="2186609"/>
              <a:ext cx="0" cy="22825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B8C9E8-BDD3-C7A3-9082-0CA63BC5A274}"/>
                </a:ext>
              </a:extLst>
            </p:cNvPr>
            <p:cNvCxnSpPr>
              <a:cxnSpLocks/>
            </p:cNvCxnSpPr>
            <p:nvPr/>
          </p:nvCxnSpPr>
          <p:spPr>
            <a:xfrm flipH="1">
              <a:off x="3617843" y="4035992"/>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661F5D-C17D-3EF1-8FE0-D96A0AAEE69D}"/>
                </a:ext>
              </a:extLst>
            </p:cNvPr>
            <p:cNvCxnSpPr>
              <a:cxnSpLocks/>
            </p:cNvCxnSpPr>
            <p:nvPr/>
          </p:nvCxnSpPr>
          <p:spPr>
            <a:xfrm flipH="1">
              <a:off x="3617843" y="3609730"/>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83CD9C-69B4-8CDC-B216-A3700E03107B}"/>
                </a:ext>
              </a:extLst>
            </p:cNvPr>
            <p:cNvCxnSpPr>
              <a:cxnSpLocks/>
            </p:cNvCxnSpPr>
            <p:nvPr/>
          </p:nvCxnSpPr>
          <p:spPr>
            <a:xfrm flipH="1">
              <a:off x="3617843" y="3183469"/>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B1A6FCF-1D4D-1D0E-FCA0-228245E36FC0}"/>
                </a:ext>
              </a:extLst>
            </p:cNvPr>
            <p:cNvCxnSpPr>
              <a:cxnSpLocks/>
            </p:cNvCxnSpPr>
            <p:nvPr/>
          </p:nvCxnSpPr>
          <p:spPr>
            <a:xfrm flipH="1">
              <a:off x="3617843" y="2777833"/>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17A4AF2-7C9A-D73F-4797-6506F510E384}"/>
                </a:ext>
              </a:extLst>
            </p:cNvPr>
            <p:cNvCxnSpPr>
              <a:cxnSpLocks/>
            </p:cNvCxnSpPr>
            <p:nvPr/>
          </p:nvCxnSpPr>
          <p:spPr>
            <a:xfrm flipH="1">
              <a:off x="3617843" y="2351571"/>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B3F21BC-68BF-C3B0-F403-6B20F7F8AA27}"/>
                </a:ext>
              </a:extLst>
            </p:cNvPr>
            <p:cNvSpPr/>
            <p:nvPr/>
          </p:nvSpPr>
          <p:spPr>
            <a:xfrm>
              <a:off x="8555355" y="3777615"/>
              <a:ext cx="428625" cy="691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79AA146-444D-B7D8-263A-2885C7A3B3BC}"/>
                </a:ext>
              </a:extLst>
            </p:cNvPr>
            <p:cNvSpPr/>
            <p:nvPr/>
          </p:nvSpPr>
          <p:spPr>
            <a:xfrm>
              <a:off x="8555354" y="2291857"/>
              <a:ext cx="428625" cy="14857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A36765F-8857-1F43-A20D-CB0D1517B44E}"/>
                </a:ext>
              </a:extLst>
            </p:cNvPr>
            <p:cNvSpPr/>
            <p:nvPr/>
          </p:nvSpPr>
          <p:spPr>
            <a:xfrm>
              <a:off x="7900931" y="3913094"/>
              <a:ext cx="428625" cy="556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B7C4FC0-60D4-F013-4545-221FB75B8342}"/>
                </a:ext>
              </a:extLst>
            </p:cNvPr>
            <p:cNvSpPr/>
            <p:nvPr/>
          </p:nvSpPr>
          <p:spPr>
            <a:xfrm>
              <a:off x="7900930" y="2891118"/>
              <a:ext cx="428625" cy="1021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96B57-4519-475C-73DA-056A28F2CD0D}"/>
                </a:ext>
              </a:extLst>
            </p:cNvPr>
            <p:cNvSpPr/>
            <p:nvPr/>
          </p:nvSpPr>
          <p:spPr>
            <a:xfrm>
              <a:off x="7215131" y="4141694"/>
              <a:ext cx="428625" cy="327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870155B-A3EC-FC05-DF5A-862C05A0D244}"/>
                </a:ext>
              </a:extLst>
            </p:cNvPr>
            <p:cNvSpPr/>
            <p:nvPr/>
          </p:nvSpPr>
          <p:spPr>
            <a:xfrm>
              <a:off x="7215130" y="3533775"/>
              <a:ext cx="428625" cy="6079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03C75A-95D6-045B-2DE5-32C717F0057B}"/>
                </a:ext>
              </a:extLst>
            </p:cNvPr>
            <p:cNvSpPr/>
            <p:nvPr/>
          </p:nvSpPr>
          <p:spPr>
            <a:xfrm>
              <a:off x="6564256" y="4229100"/>
              <a:ext cx="428625" cy="240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B6B55E6-CE93-AEA6-EB86-97DBD414715C}"/>
                </a:ext>
              </a:extLst>
            </p:cNvPr>
            <p:cNvSpPr/>
            <p:nvPr/>
          </p:nvSpPr>
          <p:spPr>
            <a:xfrm>
              <a:off x="6564255" y="3992772"/>
              <a:ext cx="428625" cy="2400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0147F7-89B3-990B-88CF-D89024A912EF}"/>
                </a:ext>
              </a:extLst>
            </p:cNvPr>
            <p:cNvSpPr/>
            <p:nvPr/>
          </p:nvSpPr>
          <p:spPr>
            <a:xfrm>
              <a:off x="5897892" y="4301752"/>
              <a:ext cx="428625" cy="16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3B25EBA-8D4A-A623-A559-31472883F0D8}"/>
                </a:ext>
              </a:extLst>
            </p:cNvPr>
            <p:cNvSpPr/>
            <p:nvPr/>
          </p:nvSpPr>
          <p:spPr>
            <a:xfrm>
              <a:off x="5897891" y="4172180"/>
              <a:ext cx="428625" cy="1295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28BBD2E-21DC-A986-2B5A-8D84F8594370}"/>
                </a:ext>
              </a:extLst>
            </p:cNvPr>
            <p:cNvSpPr/>
            <p:nvPr/>
          </p:nvSpPr>
          <p:spPr>
            <a:xfrm>
              <a:off x="5246335" y="4364476"/>
              <a:ext cx="428625" cy="104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80866EE-B230-0AA8-C0EF-954139816E30}"/>
                </a:ext>
              </a:extLst>
            </p:cNvPr>
            <p:cNvSpPr/>
            <p:nvPr/>
          </p:nvSpPr>
          <p:spPr>
            <a:xfrm>
              <a:off x="5246334" y="4261883"/>
              <a:ext cx="428625" cy="10465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838A2DB-E994-C15F-5F8F-5D53D36CF22D}"/>
                </a:ext>
              </a:extLst>
            </p:cNvPr>
            <p:cNvSpPr/>
            <p:nvPr/>
          </p:nvSpPr>
          <p:spPr>
            <a:xfrm>
              <a:off x="4565399" y="4373748"/>
              <a:ext cx="428625" cy="95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F34900A-41DE-B585-D81A-843A38D1FB87}"/>
                </a:ext>
              </a:extLst>
            </p:cNvPr>
            <p:cNvSpPr/>
            <p:nvPr/>
          </p:nvSpPr>
          <p:spPr>
            <a:xfrm>
              <a:off x="4565399" y="4311639"/>
              <a:ext cx="428625" cy="621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721D337-EB0C-692A-0E98-C7E670988054}"/>
                </a:ext>
              </a:extLst>
            </p:cNvPr>
            <p:cNvSpPr/>
            <p:nvPr/>
          </p:nvSpPr>
          <p:spPr>
            <a:xfrm>
              <a:off x="3907161" y="4423410"/>
              <a:ext cx="4286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060045E-31F2-3991-743C-085EA99BF103}"/>
                </a:ext>
              </a:extLst>
            </p:cNvPr>
            <p:cNvSpPr/>
            <p:nvPr/>
          </p:nvSpPr>
          <p:spPr>
            <a:xfrm>
              <a:off x="3906438" y="4363428"/>
              <a:ext cx="428625" cy="5726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A7C2ED4B-A985-568D-78FC-B8CA6F497081}"/>
                </a:ext>
              </a:extLst>
            </p:cNvPr>
            <p:cNvSpPr txBox="1"/>
            <p:nvPr/>
          </p:nvSpPr>
          <p:spPr>
            <a:xfrm>
              <a:off x="2361758" y="2198971"/>
              <a:ext cx="1256084" cy="307777"/>
            </a:xfrm>
            <a:prstGeom prst="rect">
              <a:avLst/>
            </a:prstGeom>
            <a:noFill/>
          </p:spPr>
          <p:txBody>
            <a:bodyPr wrap="square" rtlCol="0">
              <a:spAutoFit/>
            </a:bodyPr>
            <a:lstStyle/>
            <a:p>
              <a:r>
                <a:rPr lang="es-MX" sz="1400">
                  <a:solidFill>
                    <a:schemeClr val="bg1"/>
                  </a:solidFill>
                  <a:latin typeface="Gotham Medium" panose="02000604030000020004" pitchFamily="2" charset="0"/>
                </a:rPr>
                <a:t>$1,000,000</a:t>
              </a:r>
            </a:p>
          </p:txBody>
        </p:sp>
        <p:sp>
          <p:nvSpPr>
            <p:cNvPr id="37" name="TextBox 36">
              <a:extLst>
                <a:ext uri="{FF2B5EF4-FFF2-40B4-BE49-F238E27FC236}">
                  <a16:creationId xmlns:a16="http://schemas.microsoft.com/office/drawing/2014/main" id="{7A767EC8-594B-3E04-1936-AF4BC4BE3D1E}"/>
                </a:ext>
              </a:extLst>
            </p:cNvPr>
            <p:cNvSpPr txBox="1"/>
            <p:nvPr/>
          </p:nvSpPr>
          <p:spPr>
            <a:xfrm>
              <a:off x="3907161" y="4502012"/>
              <a:ext cx="428626"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30</a:t>
              </a:r>
            </a:p>
          </p:txBody>
        </p:sp>
        <p:sp>
          <p:nvSpPr>
            <p:cNvPr id="38" name="TextBox 37">
              <a:extLst>
                <a:ext uri="{FF2B5EF4-FFF2-40B4-BE49-F238E27FC236}">
                  <a16:creationId xmlns:a16="http://schemas.microsoft.com/office/drawing/2014/main" id="{E42AF289-74BC-1A05-DA83-4C42FEE99C74}"/>
                </a:ext>
              </a:extLst>
            </p:cNvPr>
            <p:cNvSpPr txBox="1"/>
            <p:nvPr/>
          </p:nvSpPr>
          <p:spPr>
            <a:xfrm>
              <a:off x="4565398" y="4502012"/>
              <a:ext cx="428626"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35</a:t>
              </a:r>
            </a:p>
          </p:txBody>
        </p:sp>
        <p:sp>
          <p:nvSpPr>
            <p:cNvPr id="40" name="TextBox 39">
              <a:extLst>
                <a:ext uri="{FF2B5EF4-FFF2-40B4-BE49-F238E27FC236}">
                  <a16:creationId xmlns:a16="http://schemas.microsoft.com/office/drawing/2014/main" id="{15CD6341-1D8A-A66B-D6C1-2D5C5B6C9EC1}"/>
                </a:ext>
              </a:extLst>
            </p:cNvPr>
            <p:cNvSpPr txBox="1"/>
            <p:nvPr/>
          </p:nvSpPr>
          <p:spPr>
            <a:xfrm>
              <a:off x="5198726"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40</a:t>
              </a:r>
            </a:p>
          </p:txBody>
        </p:sp>
        <p:sp>
          <p:nvSpPr>
            <p:cNvPr id="41" name="TextBox 40">
              <a:extLst>
                <a:ext uri="{FF2B5EF4-FFF2-40B4-BE49-F238E27FC236}">
                  <a16:creationId xmlns:a16="http://schemas.microsoft.com/office/drawing/2014/main" id="{AE4D9544-2459-6258-1DDB-D7E9E6D35F5B}"/>
                </a:ext>
              </a:extLst>
            </p:cNvPr>
            <p:cNvSpPr txBox="1"/>
            <p:nvPr/>
          </p:nvSpPr>
          <p:spPr>
            <a:xfrm>
              <a:off x="5830119"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45</a:t>
              </a:r>
            </a:p>
          </p:txBody>
        </p:sp>
        <p:sp>
          <p:nvSpPr>
            <p:cNvPr id="42" name="TextBox 41">
              <a:extLst>
                <a:ext uri="{FF2B5EF4-FFF2-40B4-BE49-F238E27FC236}">
                  <a16:creationId xmlns:a16="http://schemas.microsoft.com/office/drawing/2014/main" id="{6B26901C-A2F7-2BCC-37B5-CCC0BBE6BF05}"/>
                </a:ext>
              </a:extLst>
            </p:cNvPr>
            <p:cNvSpPr txBox="1"/>
            <p:nvPr/>
          </p:nvSpPr>
          <p:spPr>
            <a:xfrm>
              <a:off x="6516647"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50</a:t>
              </a:r>
            </a:p>
          </p:txBody>
        </p:sp>
        <p:sp>
          <p:nvSpPr>
            <p:cNvPr id="43" name="TextBox 42">
              <a:extLst>
                <a:ext uri="{FF2B5EF4-FFF2-40B4-BE49-F238E27FC236}">
                  <a16:creationId xmlns:a16="http://schemas.microsoft.com/office/drawing/2014/main" id="{E367C523-4EFF-2E5A-33E7-C985DC7814E2}"/>
                </a:ext>
              </a:extLst>
            </p:cNvPr>
            <p:cNvSpPr txBox="1"/>
            <p:nvPr/>
          </p:nvSpPr>
          <p:spPr>
            <a:xfrm>
              <a:off x="7167522"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55</a:t>
              </a:r>
            </a:p>
          </p:txBody>
        </p:sp>
        <p:sp>
          <p:nvSpPr>
            <p:cNvPr id="44" name="TextBox 43">
              <a:extLst>
                <a:ext uri="{FF2B5EF4-FFF2-40B4-BE49-F238E27FC236}">
                  <a16:creationId xmlns:a16="http://schemas.microsoft.com/office/drawing/2014/main" id="{A139CFC0-53CF-DAB8-C941-26940D418FB9}"/>
                </a:ext>
              </a:extLst>
            </p:cNvPr>
            <p:cNvSpPr txBox="1"/>
            <p:nvPr/>
          </p:nvSpPr>
          <p:spPr>
            <a:xfrm>
              <a:off x="7853322"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60</a:t>
              </a:r>
            </a:p>
          </p:txBody>
        </p:sp>
        <p:sp>
          <p:nvSpPr>
            <p:cNvPr id="45" name="TextBox 44">
              <a:extLst>
                <a:ext uri="{FF2B5EF4-FFF2-40B4-BE49-F238E27FC236}">
                  <a16:creationId xmlns:a16="http://schemas.microsoft.com/office/drawing/2014/main" id="{ADB56984-3FE2-D65A-D382-FBFCA5477FA1}"/>
                </a:ext>
              </a:extLst>
            </p:cNvPr>
            <p:cNvSpPr txBox="1"/>
            <p:nvPr/>
          </p:nvSpPr>
          <p:spPr>
            <a:xfrm>
              <a:off x="8507746"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65</a:t>
              </a:r>
            </a:p>
          </p:txBody>
        </p:sp>
        <p:sp>
          <p:nvSpPr>
            <p:cNvPr id="48" name="Rectangle 47">
              <a:extLst>
                <a:ext uri="{FF2B5EF4-FFF2-40B4-BE49-F238E27FC236}">
                  <a16:creationId xmlns:a16="http://schemas.microsoft.com/office/drawing/2014/main" id="{1C4640F4-E0E0-1114-234B-536EE56B14DA}"/>
                </a:ext>
              </a:extLst>
            </p:cNvPr>
            <p:cNvSpPr/>
            <p:nvPr/>
          </p:nvSpPr>
          <p:spPr>
            <a:xfrm>
              <a:off x="6441819" y="5085434"/>
              <a:ext cx="313638" cy="3077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C20F294-1D25-F4AB-9F3C-AEF58B1BD869}"/>
                </a:ext>
              </a:extLst>
            </p:cNvPr>
            <p:cNvSpPr txBox="1"/>
            <p:nvPr/>
          </p:nvSpPr>
          <p:spPr>
            <a:xfrm>
              <a:off x="3688802" y="5085435"/>
              <a:ext cx="2990440" cy="523220"/>
            </a:xfrm>
            <a:prstGeom prst="rect">
              <a:avLst/>
            </a:prstGeom>
            <a:noFill/>
          </p:spPr>
          <p:txBody>
            <a:bodyPr wrap="square" rtlCol="0">
              <a:spAutoFit/>
            </a:bodyPr>
            <a:lstStyle/>
            <a:p>
              <a:r>
                <a:rPr lang="es-MX" sz="1400" b="1" dirty="0">
                  <a:solidFill>
                    <a:schemeClr val="bg1"/>
                  </a:solidFill>
                  <a:latin typeface="Arial" panose="020B0604020202020204" pitchFamily="34" charset="0"/>
                  <a:cs typeface="Arial" panose="020B0604020202020204" pitchFamily="34" charset="0"/>
                </a:rPr>
                <a:t>$100/contribución de </a:t>
              </a:r>
              <a:br>
                <a:rPr lang="es-MX" sz="1400" b="1" dirty="0">
                  <a:solidFill>
                    <a:schemeClr val="bg1"/>
                  </a:solidFill>
                  <a:latin typeface="Arial" panose="020B0604020202020204" pitchFamily="34" charset="0"/>
                  <a:cs typeface="Arial" panose="020B0604020202020204" pitchFamily="34" charset="0"/>
                </a:rPr>
              </a:br>
              <a:r>
                <a:rPr lang="es-MX" sz="1400" b="1" dirty="0">
                  <a:solidFill>
                    <a:schemeClr val="bg1"/>
                  </a:solidFill>
                  <a:latin typeface="Arial" panose="020B0604020202020204" pitchFamily="34" charset="0"/>
                  <a:cs typeface="Arial" panose="020B0604020202020204" pitchFamily="34" charset="0"/>
                </a:rPr>
                <a:t>cheque de pago</a:t>
              </a:r>
            </a:p>
          </p:txBody>
        </p:sp>
        <p:sp>
          <p:nvSpPr>
            <p:cNvPr id="50" name="Rectangle 49">
              <a:extLst>
                <a:ext uri="{FF2B5EF4-FFF2-40B4-BE49-F238E27FC236}">
                  <a16:creationId xmlns:a16="http://schemas.microsoft.com/office/drawing/2014/main" id="{CC10E566-B92D-4B96-FD3C-F557A5C123D6}"/>
                </a:ext>
              </a:extLst>
            </p:cNvPr>
            <p:cNvSpPr/>
            <p:nvPr/>
          </p:nvSpPr>
          <p:spPr>
            <a:xfrm>
              <a:off x="3304204" y="5085435"/>
              <a:ext cx="313638" cy="307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56F8578A-D56C-6C25-D055-096FBA19D18B}"/>
                </a:ext>
              </a:extLst>
            </p:cNvPr>
            <p:cNvCxnSpPr>
              <a:cxnSpLocks/>
            </p:cNvCxnSpPr>
            <p:nvPr/>
          </p:nvCxnSpPr>
          <p:spPr>
            <a:xfrm flipH="1">
              <a:off x="3617843" y="4469129"/>
              <a:ext cx="55261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F796BE9-B024-70C3-0673-EC7F7CA6D308}"/>
                </a:ext>
              </a:extLst>
            </p:cNvPr>
            <p:cNvSpPr txBox="1"/>
            <p:nvPr/>
          </p:nvSpPr>
          <p:spPr>
            <a:xfrm>
              <a:off x="6829568" y="5085435"/>
              <a:ext cx="2990440" cy="523220"/>
            </a:xfrm>
            <a:prstGeom prst="rect">
              <a:avLst/>
            </a:prstGeom>
            <a:noFill/>
          </p:spPr>
          <p:txBody>
            <a:bodyPr wrap="square" rtlCol="0">
              <a:spAutoFit/>
            </a:bodyPr>
            <a:lstStyle/>
            <a:p>
              <a:r>
                <a:rPr lang="es-MX" sz="1400" b="1" dirty="0">
                  <a:solidFill>
                    <a:schemeClr val="bg1"/>
                  </a:solidFill>
                  <a:latin typeface="Arial" panose="020B0604020202020204" pitchFamily="34" charset="0"/>
                  <a:cs typeface="Arial" panose="020B0604020202020204" pitchFamily="34" charset="0"/>
                </a:rPr>
                <a:t>$25/aumento anual de </a:t>
              </a:r>
              <a:br>
                <a:rPr lang="es-MX" sz="1400" b="1" dirty="0">
                  <a:solidFill>
                    <a:schemeClr val="bg1"/>
                  </a:solidFill>
                  <a:latin typeface="Arial" panose="020B0604020202020204" pitchFamily="34" charset="0"/>
                  <a:cs typeface="Arial" panose="020B0604020202020204" pitchFamily="34" charset="0"/>
                </a:rPr>
              </a:br>
              <a:r>
                <a:rPr lang="es-MX" sz="1400" b="1" dirty="0">
                  <a:solidFill>
                    <a:schemeClr val="bg1"/>
                  </a:solidFill>
                  <a:latin typeface="Arial" panose="020B0604020202020204" pitchFamily="34" charset="0"/>
                  <a:cs typeface="Arial" panose="020B0604020202020204" pitchFamily="34" charset="0"/>
                </a:rPr>
                <a:t>cheque de pago </a:t>
              </a:r>
            </a:p>
          </p:txBody>
        </p:sp>
      </p:grpSp>
    </p:spTree>
    <p:extLst>
      <p:ext uri="{BB962C8B-B14F-4D97-AF65-F5344CB8AC3E}">
        <p14:creationId xmlns:p14="http://schemas.microsoft.com/office/powerpoint/2010/main" val="2354287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5CED100-05FE-9726-301D-CE883C178BA3}"/>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6" name="Content Placeholder 14">
            <a:extLst>
              <a:ext uri="{FF2B5EF4-FFF2-40B4-BE49-F238E27FC236}">
                <a16:creationId xmlns:a16="http://schemas.microsoft.com/office/drawing/2014/main" id="{D52EC7A0-401E-4676-4D4A-23277054DF05}"/>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MX" sz="4400" b="1" dirty="0">
                <a:latin typeface="Georgia" panose="02040502050405020303" pitchFamily="18" charset="0"/>
              </a:rPr>
              <a:t>Es demasiado tarde para</a:t>
            </a:r>
            <a:br>
              <a:rPr lang="es-MX" sz="4400" b="1" dirty="0">
                <a:latin typeface="Georgia" panose="02040502050405020303" pitchFamily="18" charset="0"/>
              </a:rPr>
            </a:br>
            <a:r>
              <a:rPr lang="es-MX" sz="4400" b="1" dirty="0">
                <a:latin typeface="Georgia" panose="02040502050405020303" pitchFamily="18" charset="0"/>
              </a:rPr>
              <a:t>comenzar a ahorrar</a:t>
            </a:r>
            <a:br>
              <a:rPr lang="es-MX" sz="4400" b="1" dirty="0">
                <a:latin typeface="Georgia" panose="02040502050405020303" pitchFamily="18" charset="0"/>
              </a:rPr>
            </a:br>
            <a:r>
              <a:rPr lang="es-MX" sz="4400" b="1" dirty="0">
                <a:latin typeface="Georgia" panose="02040502050405020303" pitchFamily="18" charset="0"/>
              </a:rPr>
              <a:t>para el retiro. </a:t>
            </a:r>
          </a:p>
          <a:p>
            <a:pPr marL="0" indent="0" algn="ctr">
              <a:buNone/>
            </a:pPr>
            <a:endParaRPr lang="en-US" sz="5400" b="1" dirty="0">
              <a:latin typeface="Georgia" panose="02040502050405020303" pitchFamily="18" charset="0"/>
              <a:ea typeface="+mj-ea"/>
              <a:cs typeface="Arial"/>
            </a:endParaRPr>
          </a:p>
        </p:txBody>
      </p:sp>
    </p:spTree>
    <p:extLst>
      <p:ext uri="{BB962C8B-B14F-4D97-AF65-F5344CB8AC3E}">
        <p14:creationId xmlns:p14="http://schemas.microsoft.com/office/powerpoint/2010/main" val="4003899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EE9455-412B-9CF6-7F5D-1725BD09F1E3}"/>
              </a:ext>
            </a:extLst>
          </p:cNvPr>
          <p:cNvPicPr>
            <a:picLocks noChangeAspect="1"/>
          </p:cNvPicPr>
          <p:nvPr/>
        </p:nvPicPr>
        <p:blipFill rotWithShape="1">
          <a:blip r:embed="rId3">
            <a:extLst>
              <a:ext uri="{28A0092B-C50C-407E-A947-70E740481C1C}">
                <a14:useLocalDpi xmlns:a14="http://schemas.microsoft.com/office/drawing/2010/main" val="0"/>
              </a:ext>
            </a:extLst>
          </a:blip>
          <a:srcRect l="10121" t="22555" r="69426" b="34628"/>
          <a:stretch/>
        </p:blipFill>
        <p:spPr>
          <a:xfrm>
            <a:off x="3588770" y="3016828"/>
            <a:ext cx="1352550" cy="2123660"/>
          </a:xfrm>
          <a:prstGeom prst="rect">
            <a:avLst/>
          </a:prstGeom>
        </p:spPr>
      </p:pic>
      <p:pic>
        <p:nvPicPr>
          <p:cNvPr id="7" name="Picture 6">
            <a:extLst>
              <a:ext uri="{FF2B5EF4-FFF2-40B4-BE49-F238E27FC236}">
                <a16:creationId xmlns:a16="http://schemas.microsoft.com/office/drawing/2014/main" id="{D24C8FD2-F751-62DA-27E7-5E66B3CC94AF}"/>
              </a:ext>
            </a:extLst>
          </p:cNvPr>
          <p:cNvPicPr>
            <a:picLocks noChangeAspect="1"/>
          </p:cNvPicPr>
          <p:nvPr/>
        </p:nvPicPr>
        <p:blipFill rotWithShape="1">
          <a:blip r:embed="rId4">
            <a:extLst>
              <a:ext uri="{28A0092B-C50C-407E-A947-70E740481C1C}">
                <a14:useLocalDpi xmlns:a14="http://schemas.microsoft.com/office/drawing/2010/main" val="0"/>
              </a:ext>
            </a:extLst>
          </a:blip>
          <a:srcRect l="40305" t="8243" r="40155" b="45735"/>
          <a:stretch/>
        </p:blipFill>
        <p:spPr>
          <a:xfrm>
            <a:off x="5417570" y="3016828"/>
            <a:ext cx="1352550" cy="2123660"/>
          </a:xfrm>
          <a:prstGeom prst="rect">
            <a:avLst/>
          </a:prstGeom>
        </p:spPr>
      </p:pic>
      <p:pic>
        <p:nvPicPr>
          <p:cNvPr id="6" name="Picture 5">
            <a:extLst>
              <a:ext uri="{FF2B5EF4-FFF2-40B4-BE49-F238E27FC236}">
                <a16:creationId xmlns:a16="http://schemas.microsoft.com/office/drawing/2014/main" id="{16DE7ACB-DC5B-B315-602F-31A51731E5F5}"/>
              </a:ext>
            </a:extLst>
          </p:cNvPr>
          <p:cNvPicPr>
            <a:picLocks noChangeAspect="1"/>
          </p:cNvPicPr>
          <p:nvPr/>
        </p:nvPicPr>
        <p:blipFill rotWithShape="1">
          <a:blip r:embed="rId5">
            <a:extLst>
              <a:ext uri="{28A0092B-C50C-407E-A947-70E740481C1C}">
                <a14:useLocalDpi xmlns:a14="http://schemas.microsoft.com/office/drawing/2010/main" val="0"/>
              </a:ext>
            </a:extLst>
          </a:blip>
          <a:srcRect l="38802" t="15717" r="38237" b="31809"/>
          <a:stretch/>
        </p:blipFill>
        <p:spPr>
          <a:xfrm>
            <a:off x="7246370" y="3026768"/>
            <a:ext cx="1352550" cy="2123660"/>
          </a:xfrm>
          <a:prstGeom prst="rect">
            <a:avLst/>
          </a:prstGeom>
        </p:spPr>
      </p:pic>
      <p:sp>
        <p:nvSpPr>
          <p:cNvPr id="24" name="TextBox 23">
            <a:extLst>
              <a:ext uri="{FF2B5EF4-FFF2-40B4-BE49-F238E27FC236}">
                <a16:creationId xmlns:a16="http://schemas.microsoft.com/office/drawing/2014/main" id="{968C2D8B-9983-092B-9DC8-7FB550540768}"/>
              </a:ext>
            </a:extLst>
          </p:cNvPr>
          <p:cNvSpPr txBox="1"/>
          <p:nvPr/>
        </p:nvSpPr>
        <p:spPr>
          <a:xfrm>
            <a:off x="1492450" y="6110832"/>
            <a:ext cx="9112488" cy="261610"/>
          </a:xfrm>
          <a:prstGeom prst="rect">
            <a:avLst/>
          </a:prstGeom>
          <a:noFill/>
        </p:spPr>
        <p:txBody>
          <a:bodyPr wrap="square" rtlCol="0">
            <a:spAutoFit/>
          </a:bodyPr>
          <a:lstStyle/>
          <a:p>
            <a:pPr defTabSz="457200">
              <a:defRPr/>
            </a:pPr>
            <a:r>
              <a:rPr kumimoji="0" lang="es-MX" sz="1100" b="0" i="0" u="none" strike="noStrike" cap="none" normalizeH="0" baseline="0" noProof="0">
                <a:ln>
                  <a:noFill/>
                </a:ln>
                <a:solidFill>
                  <a:prstClr val="black"/>
                </a:solidFill>
                <a:uLnTx/>
                <a:uFillTx/>
                <a:latin typeface="Arial" panose="020B0604020202020204" pitchFamily="34" charset="0"/>
                <a:ea typeface="+mn-ea"/>
                <a:cs typeface="Arial" panose="020B0604020202020204" pitchFamily="34" charset="0"/>
              </a:rPr>
              <a:t>En este ejemplo, cada uno invierte $153.85 bisemanalmente con una tasa de rendimiento anual hipotética del 7%.</a:t>
            </a:r>
          </a:p>
        </p:txBody>
      </p:sp>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5A</a:t>
            </a:r>
            <a:r>
              <a:rPr lang="en-US" baseline="0" dirty="0"/>
              <a:t> Myth and Reality 5</a:t>
            </a:r>
            <a:endParaRPr lang="en-US" dirty="0"/>
          </a:p>
        </p:txBody>
      </p:sp>
      <p:sp>
        <p:nvSpPr>
          <p:cNvPr id="10" name="TextBox 9">
            <a:extLst>
              <a:ext uri="{FF2B5EF4-FFF2-40B4-BE49-F238E27FC236}">
                <a16:creationId xmlns:a16="http://schemas.microsoft.com/office/drawing/2014/main" id="{66FD556E-168F-1BCC-288F-7C27E68CB36F}"/>
              </a:ext>
              <a:ext uri="{C183D7F6-B498-43B3-948B-1728B52AA6E4}">
                <adec:decorative xmlns:adec="http://schemas.microsoft.com/office/drawing/2017/decorative" val="1"/>
              </a:ext>
            </a:extLst>
          </p:cNvPr>
          <p:cNvSpPr txBox="1"/>
          <p:nvPr/>
        </p:nvSpPr>
        <p:spPr>
          <a:xfrm>
            <a:off x="3768624" y="5166512"/>
            <a:ext cx="100146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Courtney</a:t>
            </a:r>
          </a:p>
        </p:txBody>
      </p:sp>
      <p:sp>
        <p:nvSpPr>
          <p:cNvPr id="15" name="TextBox 14">
            <a:extLst>
              <a:ext uri="{FF2B5EF4-FFF2-40B4-BE49-F238E27FC236}">
                <a16:creationId xmlns:a16="http://schemas.microsoft.com/office/drawing/2014/main" id="{221F2397-0A40-097E-3D2D-3A95E49A16D5}"/>
              </a:ext>
              <a:ext uri="{C183D7F6-B498-43B3-948B-1728B52AA6E4}">
                <adec:decorative xmlns:adec="http://schemas.microsoft.com/office/drawing/2017/decorative" val="1"/>
              </a:ext>
            </a:extLst>
          </p:cNvPr>
          <p:cNvSpPr txBox="1"/>
          <p:nvPr/>
        </p:nvSpPr>
        <p:spPr>
          <a:xfrm>
            <a:off x="5587901" y="5166512"/>
            <a:ext cx="100146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Ashley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A43B304-A312-8753-6DFA-7DF3CB4F61E2}"/>
              </a:ext>
              <a:ext uri="{C183D7F6-B498-43B3-948B-1728B52AA6E4}">
                <adec:decorative xmlns:adec="http://schemas.microsoft.com/office/drawing/2017/decorative" val="1"/>
              </a:ext>
            </a:extLst>
          </p:cNvPr>
          <p:cNvSpPr txBox="1"/>
          <p:nvPr/>
        </p:nvSpPr>
        <p:spPr>
          <a:xfrm>
            <a:off x="7405283" y="5176451"/>
            <a:ext cx="100146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Michael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6">
            <a:extLst>
              <a:ext uri="{FF2B5EF4-FFF2-40B4-BE49-F238E27FC236}">
                <a16:creationId xmlns:a16="http://schemas.microsoft.com/office/drawing/2014/main" id="{D4184FCB-6036-694F-FBA2-DCBADB81D37D}"/>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sz="6000">
                <a:latin typeface="Georgia" panose="02040502050405020303" pitchFamily="18" charset="0"/>
              </a:rPr>
              <a:t>Falso</a:t>
            </a:r>
          </a:p>
        </p:txBody>
      </p:sp>
      <p:sp>
        <p:nvSpPr>
          <p:cNvPr id="3" name="Content Placeholder 7">
            <a:extLst>
              <a:ext uri="{FF2B5EF4-FFF2-40B4-BE49-F238E27FC236}">
                <a16:creationId xmlns:a16="http://schemas.microsoft.com/office/drawing/2014/main" id="{DF063124-D598-612D-8279-A0E9211B771C}"/>
              </a:ext>
            </a:extLst>
          </p:cNvPr>
          <p:cNvSpPr txBox="1">
            <a:spLocks/>
          </p:cNvSpPr>
          <p:nvPr/>
        </p:nvSpPr>
        <p:spPr>
          <a:xfrm>
            <a:off x="1430260" y="2308580"/>
            <a:ext cx="9331479" cy="327866"/>
          </a:xfrm>
          <a:prstGeom prst="rect">
            <a:avLst/>
          </a:prstGeom>
        </p:spPr>
        <p:txBody>
          <a:bodyPr vert="horz" lIns="0" tIns="45720" rIns="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b="1"/>
              <a:t>Nunca es demasiado tarde para comenzar a invertir. </a:t>
            </a:r>
          </a:p>
        </p:txBody>
      </p:sp>
    </p:spTree>
    <p:extLst>
      <p:ext uri="{BB962C8B-B14F-4D97-AF65-F5344CB8AC3E}">
        <p14:creationId xmlns:p14="http://schemas.microsoft.com/office/powerpoint/2010/main" val="310657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3275C-C6EA-192E-E3EC-9EE562AD8AE0}"/>
              </a:ext>
            </a:extLst>
          </p:cNvPr>
          <p:cNvPicPr>
            <a:picLocks noChangeAspect="1"/>
          </p:cNvPicPr>
          <p:nvPr/>
        </p:nvPicPr>
        <p:blipFill rotWithShape="1">
          <a:blip r:embed="rId3">
            <a:extLst>
              <a:ext uri="{28A0092B-C50C-407E-A947-70E740481C1C}">
                <a14:useLocalDpi xmlns:a14="http://schemas.microsoft.com/office/drawing/2010/main" val="0"/>
              </a:ext>
            </a:extLst>
          </a:blip>
          <a:srcRect l="14862" t="50" r="30357" b="-50"/>
          <a:stretch/>
        </p:blipFill>
        <p:spPr>
          <a:xfrm>
            <a:off x="6538883" y="-20531"/>
            <a:ext cx="5653118" cy="6879727"/>
          </a:xfrm>
          <a:prstGeom prst="rect">
            <a:avLst/>
          </a:prstGeom>
        </p:spPr>
      </p:pic>
      <p:sp>
        <p:nvSpPr>
          <p:cNvPr id="10" name="Title 3">
            <a:extLst>
              <a:ext uri="{FF2B5EF4-FFF2-40B4-BE49-F238E27FC236}">
                <a16:creationId xmlns:a16="http://schemas.microsoft.com/office/drawing/2014/main" id="{C339B5FC-B98B-ECAE-5857-E63F258FBC54}"/>
              </a:ext>
            </a:extLst>
          </p:cNvPr>
          <p:cNvSpPr>
            <a:spLocks noGrp="1"/>
          </p:cNvSpPr>
          <p:nvPr>
            <p:ph type="ctrTitle"/>
          </p:nvPr>
        </p:nvSpPr>
        <p:spPr/>
        <p:txBody>
          <a:bodyPr anchor="b">
            <a:noAutofit/>
          </a:bodyPr>
          <a:lstStyle/>
          <a:p>
            <a:r>
              <a:rPr lang="es-MX" sz="6000" dirty="0">
                <a:latin typeface="Georgia" panose="02040502050405020303" pitchFamily="18" charset="0"/>
              </a:rPr>
              <a:t>Mitos y realidades                                                              del retiro</a:t>
            </a:r>
          </a:p>
        </p:txBody>
      </p:sp>
      <p:sp>
        <p:nvSpPr>
          <p:cNvPr id="15" name="Text Placeholder 14">
            <a:extLst>
              <a:ext uri="{FF2B5EF4-FFF2-40B4-BE49-F238E27FC236}">
                <a16:creationId xmlns:a16="http://schemas.microsoft.com/office/drawing/2014/main" id="{BDABF044-3EB2-4AB9-8FA4-C64275B0666A}"/>
              </a:ext>
            </a:extLst>
          </p:cNvPr>
          <p:cNvSpPr>
            <a:spLocks noGrp="1"/>
          </p:cNvSpPr>
          <p:nvPr>
            <p:ph type="body" sz="quarter" idx="10"/>
          </p:nvPr>
        </p:nvSpPr>
        <p:spPr>
          <a:xfrm>
            <a:off x="606453" y="3623932"/>
            <a:ext cx="5700685" cy="1461024"/>
          </a:xfrm>
        </p:spPr>
        <p:txBody>
          <a:bodyPr>
            <a:normAutofit lnSpcReduction="10000"/>
          </a:bodyPr>
          <a:lstStyle/>
          <a:p>
            <a:pPr>
              <a:lnSpc>
                <a:spcPct val="110000"/>
              </a:lnSpc>
            </a:pPr>
            <a:r>
              <a:rPr lang="es-MX" dirty="0"/>
              <a:t>Cómo separar la realidad de la ficción para ayudarte a planificar tu retiro</a:t>
            </a:r>
          </a:p>
        </p:txBody>
      </p:sp>
    </p:spTree>
    <p:extLst>
      <p:ext uri="{BB962C8B-B14F-4D97-AF65-F5344CB8AC3E}">
        <p14:creationId xmlns:p14="http://schemas.microsoft.com/office/powerpoint/2010/main" val="26037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F81C7-4822-7158-5C0B-EDE24E21743E}"/>
              </a:ext>
            </a:extLst>
          </p:cNvPr>
          <p:cNvPicPr>
            <a:picLocks noChangeAspect="1"/>
          </p:cNvPicPr>
          <p:nvPr/>
        </p:nvPicPr>
        <p:blipFill rotWithShape="1">
          <a:blip r:embed="rId3">
            <a:extLst>
              <a:ext uri="{28A0092B-C50C-407E-A947-70E740481C1C}">
                <a14:useLocalDpi xmlns:a14="http://schemas.microsoft.com/office/drawing/2010/main" val="0"/>
              </a:ext>
            </a:extLst>
          </a:blip>
          <a:srcRect l="10121" t="22555" r="69426" b="34628"/>
          <a:stretch/>
        </p:blipFill>
        <p:spPr>
          <a:xfrm>
            <a:off x="2224082" y="1236312"/>
            <a:ext cx="2247329" cy="3528567"/>
          </a:xfrm>
          <a:prstGeom prst="rect">
            <a:avLst/>
          </a:prstGeom>
        </p:spPr>
      </p:pic>
      <p:sp>
        <p:nvSpPr>
          <p:cNvPr id="9" name="Reality">
            <a:extLst>
              <a:ext uri="{FF2B5EF4-FFF2-40B4-BE49-F238E27FC236}">
                <a16:creationId xmlns:a16="http://schemas.microsoft.com/office/drawing/2014/main" id="{59FA875C-D08A-E84D-98C2-386DA277620A}"/>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5C Myth and</a:t>
            </a:r>
            <a:r>
              <a:rPr lang="en-US" baseline="0" dirty="0"/>
              <a:t> Reality</a:t>
            </a:r>
            <a:endParaRPr lang="en-US" dirty="0"/>
          </a:p>
        </p:txBody>
      </p:sp>
      <p:sp>
        <p:nvSpPr>
          <p:cNvPr id="11" name="Footer">
            <a:extLst>
              <a:ext uri="{FF2B5EF4-FFF2-40B4-BE49-F238E27FC236}">
                <a16:creationId xmlns:a16="http://schemas.microsoft.com/office/drawing/2014/main" id="{8C77147C-2005-275C-12F4-D871C1825D02}"/>
              </a:ext>
            </a:extLst>
          </p:cNvPr>
          <p:cNvSpPr txBox="1"/>
          <p:nvPr/>
        </p:nvSpPr>
        <p:spPr>
          <a:xfrm>
            <a:off x="2081371" y="5558612"/>
            <a:ext cx="8677897" cy="1046440"/>
          </a:xfrm>
          <a:prstGeom prst="rect">
            <a:avLst/>
          </a:prstGeom>
          <a:noFill/>
        </p:spPr>
        <p:txBody>
          <a:bodyPr wrap="square" rtlCol="0">
            <a:spAutoFit/>
          </a:bodyPr>
          <a:lstStyle/>
          <a:p>
            <a:pPr defTabSz="457200">
              <a:defRPr/>
            </a:pPr>
            <a:r>
              <a:rPr kumimoji="0" lang="es-MX" sz="1100" b="0"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Esta ilustración es un cálculo de capitalización hipotética asumiendo una tasa de rendimiento del 7% sobre un salario anual de $40,000. No tiene la intención de servir como una proyección o predicción de los resultados de ninguna inversión específica. Las inversiones no están garantizadas. Dependiendo de las inversiones subyacentes, los rendimientos pueden ser mayores o menores. Si se hubieran tomado en cuenta los costos y los gastos en esta ilustración, el rendimiento hubiera sido menor. El interés capitalizado anualmente se basa en contribuciones semanales.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Body copy">
            <a:extLst>
              <a:ext uri="{FF2B5EF4-FFF2-40B4-BE49-F238E27FC236}">
                <a16:creationId xmlns:a16="http://schemas.microsoft.com/office/drawing/2014/main" id="{9B4F67B2-6F28-2C69-52FA-EBC1BEFDF376}"/>
              </a:ext>
            </a:extLst>
          </p:cNvPr>
          <p:cNvSpPr txBox="1"/>
          <p:nvPr/>
        </p:nvSpPr>
        <p:spPr>
          <a:xfrm>
            <a:off x="5188225" y="1227296"/>
            <a:ext cx="6233754"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Courtney comenzó a invertir a los 21 años hasta los 67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57200">
              <a:defRPr/>
            </a:pPr>
            <a:r>
              <a:rPr kumimoji="0" lang="es-MX" sz="24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Contribuye $184,000 durante 46 años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Resultado de la inversión a la edad de 67: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4800" b="1" i="0" u="none" strike="noStrike" cap="none" normalizeH="0" baseline="0" noProof="0" dirty="0">
                <a:ln>
                  <a:noFill/>
                </a:ln>
                <a:solidFill>
                  <a:srgbClr val="0047BB"/>
                </a:solidFill>
                <a:uLnTx/>
                <a:uFillTx/>
                <a:latin typeface="Arial" panose="020B0604020202020204" pitchFamily="34" charset="0"/>
                <a:cs typeface="Arial" panose="020B0604020202020204" pitchFamily="34" charset="0"/>
              </a:rPr>
              <a:t>$1,271,121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ality">
            <a:extLst>
              <a:ext uri="{FF2B5EF4-FFF2-40B4-BE49-F238E27FC236}">
                <a16:creationId xmlns:a16="http://schemas.microsoft.com/office/drawing/2014/main" id="{81203081-BAFF-C570-F0AB-F2CF9DBD7E81}"/>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4C34927-BF07-CE33-1DA1-7B7E53C5B59B}"/>
              </a:ext>
              <a:ext uri="{C183D7F6-B498-43B3-948B-1728B52AA6E4}">
                <adec:decorative xmlns:adec="http://schemas.microsoft.com/office/drawing/2017/decorative" val="1"/>
              </a:ext>
            </a:extLst>
          </p:cNvPr>
          <p:cNvSpPr txBox="1"/>
          <p:nvPr/>
        </p:nvSpPr>
        <p:spPr>
          <a:xfrm>
            <a:off x="2224088" y="4760615"/>
            <a:ext cx="222967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Courtney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170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874103-F126-A313-DF43-718A09B7C315}"/>
              </a:ext>
            </a:extLst>
          </p:cNvPr>
          <p:cNvPicPr>
            <a:picLocks noChangeAspect="1"/>
          </p:cNvPicPr>
          <p:nvPr/>
        </p:nvPicPr>
        <p:blipFill rotWithShape="1">
          <a:blip r:embed="rId3">
            <a:extLst>
              <a:ext uri="{28A0092B-C50C-407E-A947-70E740481C1C}">
                <a14:useLocalDpi xmlns:a14="http://schemas.microsoft.com/office/drawing/2010/main" val="0"/>
              </a:ext>
            </a:extLst>
          </a:blip>
          <a:srcRect l="40305" t="8243" r="40155" b="45735"/>
          <a:stretch/>
        </p:blipFill>
        <p:spPr>
          <a:xfrm>
            <a:off x="2224087" y="1227295"/>
            <a:ext cx="2240112" cy="3517235"/>
          </a:xfrm>
          <a:prstGeom prst="rect">
            <a:avLst/>
          </a:prstGeom>
        </p:spPr>
      </p:pic>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5B Myth</a:t>
            </a:r>
            <a:r>
              <a:rPr lang="en-US" baseline="0" dirty="0"/>
              <a:t> and Reality</a:t>
            </a:r>
            <a:endParaRPr lang="en-US" dirty="0"/>
          </a:p>
        </p:txBody>
      </p:sp>
      <p:sp>
        <p:nvSpPr>
          <p:cNvPr id="2" name="Footer">
            <a:extLst>
              <a:ext uri="{FF2B5EF4-FFF2-40B4-BE49-F238E27FC236}">
                <a16:creationId xmlns:a16="http://schemas.microsoft.com/office/drawing/2014/main" id="{E7A6E1C5-A8A0-4746-B74C-CEEA6D993420}"/>
              </a:ext>
            </a:extLst>
          </p:cNvPr>
          <p:cNvSpPr txBox="1"/>
          <p:nvPr/>
        </p:nvSpPr>
        <p:spPr>
          <a:xfrm>
            <a:off x="2081371" y="5558612"/>
            <a:ext cx="8677897" cy="1046440"/>
          </a:xfrm>
          <a:prstGeom prst="rect">
            <a:avLst/>
          </a:prstGeom>
          <a:noFill/>
        </p:spPr>
        <p:txBody>
          <a:bodyPr wrap="square" rtlCol="0">
            <a:spAutoFit/>
          </a:bodyPr>
          <a:lstStyle/>
          <a:p>
            <a:pPr defTabSz="457200">
              <a:defRPr/>
            </a:pPr>
            <a:r>
              <a:rPr kumimoji="0" lang="es-MX" sz="1100" b="0"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Esta ilustración es un cálculo de capitalización hipotética asumiendo una tasa de rendimiento del 7% sobre un salario anual de $40,000. No tiene la intención de servir como una proyección o predicción de los resultados de ninguna inversión específica. Las inversiones no están garantizadas. Dependiendo de las inversiones subyacentes, los rendimientos pueden ser mayores o menores. Si se hubieran tomado en cuenta los costos y los gastos en esta ilustración, el rendimiento hubiera sido menor. El interés capitalizado anualmente se basa en contribuciones semanales.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Body copy">
            <a:extLst>
              <a:ext uri="{FF2B5EF4-FFF2-40B4-BE49-F238E27FC236}">
                <a16:creationId xmlns:a16="http://schemas.microsoft.com/office/drawing/2014/main" id="{6F86ABE9-1AC4-0046-BF75-1B724DA1B7ED}"/>
              </a:ext>
            </a:extLst>
          </p:cNvPr>
          <p:cNvSpPr txBox="1"/>
          <p:nvPr/>
        </p:nvSpPr>
        <p:spPr>
          <a:xfrm>
            <a:off x="5188226" y="1227296"/>
            <a:ext cx="6265837"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Ashley comenzó a invertir a los 21 años hasta los 35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57200">
              <a:defRPr/>
            </a:pPr>
            <a:r>
              <a:rPr kumimoji="0" lang="es-MX" sz="24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Contribuye $56,000 durante 14 años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Resultado de la inversión a la edad de 67: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4800" b="1" i="0" u="none" strike="noStrike" cap="none" normalizeH="0" baseline="0" noProof="0" dirty="0">
                <a:ln>
                  <a:noFill/>
                </a:ln>
                <a:solidFill>
                  <a:srgbClr val="0047BB"/>
                </a:solidFill>
                <a:uLnTx/>
                <a:uFillTx/>
                <a:latin typeface="Arial" panose="020B0604020202020204" pitchFamily="34" charset="0"/>
                <a:cs typeface="Arial" panose="020B0604020202020204" pitchFamily="34" charset="0"/>
              </a:rPr>
              <a:t>$814,398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ality">
            <a:extLst>
              <a:ext uri="{FF2B5EF4-FFF2-40B4-BE49-F238E27FC236}">
                <a16:creationId xmlns:a16="http://schemas.microsoft.com/office/drawing/2014/main" id="{59FA875C-D08A-E84D-98C2-386DA277620A}"/>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8D79CCF-8950-994B-6164-466886CECDFE}"/>
              </a:ext>
              <a:ext uri="{C183D7F6-B498-43B3-948B-1728B52AA6E4}">
                <adec:decorative xmlns:adec="http://schemas.microsoft.com/office/drawing/2017/decorative" val="1"/>
              </a:ext>
            </a:extLst>
          </p:cNvPr>
          <p:cNvSpPr txBox="1"/>
          <p:nvPr/>
        </p:nvSpPr>
        <p:spPr>
          <a:xfrm>
            <a:off x="2224088" y="4760615"/>
            <a:ext cx="222967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Ashley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12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1349F5-A291-2B03-6784-7A474797EABE}"/>
              </a:ext>
            </a:extLst>
          </p:cNvPr>
          <p:cNvPicPr>
            <a:picLocks noChangeAspect="1"/>
          </p:cNvPicPr>
          <p:nvPr/>
        </p:nvPicPr>
        <p:blipFill rotWithShape="1">
          <a:blip r:embed="rId3">
            <a:extLst>
              <a:ext uri="{28A0092B-C50C-407E-A947-70E740481C1C}">
                <a14:useLocalDpi xmlns:a14="http://schemas.microsoft.com/office/drawing/2010/main" val="0"/>
              </a:ext>
            </a:extLst>
          </a:blip>
          <a:srcRect l="38802" t="15717" r="38237" b="31809"/>
          <a:stretch/>
        </p:blipFill>
        <p:spPr>
          <a:xfrm>
            <a:off x="2224083" y="1222542"/>
            <a:ext cx="2247329" cy="3528567"/>
          </a:xfrm>
          <a:prstGeom prst="rect">
            <a:avLst/>
          </a:prstGeom>
        </p:spPr>
      </p:pic>
      <p:sp>
        <p:nvSpPr>
          <p:cNvPr id="9" name="Reality">
            <a:extLst>
              <a:ext uri="{FF2B5EF4-FFF2-40B4-BE49-F238E27FC236}">
                <a16:creationId xmlns:a16="http://schemas.microsoft.com/office/drawing/2014/main" id="{59FA875C-D08A-E84D-98C2-386DA277620A}"/>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5D Myth and Reality</a:t>
            </a:r>
          </a:p>
        </p:txBody>
      </p:sp>
      <p:sp>
        <p:nvSpPr>
          <p:cNvPr id="12" name="Footer">
            <a:extLst>
              <a:ext uri="{FF2B5EF4-FFF2-40B4-BE49-F238E27FC236}">
                <a16:creationId xmlns:a16="http://schemas.microsoft.com/office/drawing/2014/main" id="{72707FBE-030A-38E6-1F77-6A5232AF7D2B}"/>
              </a:ext>
            </a:extLst>
          </p:cNvPr>
          <p:cNvSpPr txBox="1"/>
          <p:nvPr/>
        </p:nvSpPr>
        <p:spPr>
          <a:xfrm>
            <a:off x="2081371" y="5558612"/>
            <a:ext cx="8677897" cy="1046440"/>
          </a:xfrm>
          <a:prstGeom prst="rect">
            <a:avLst/>
          </a:prstGeom>
          <a:noFill/>
        </p:spPr>
        <p:txBody>
          <a:bodyPr wrap="square" rtlCol="0">
            <a:spAutoFit/>
          </a:bodyPr>
          <a:lstStyle/>
          <a:p>
            <a:pPr defTabSz="457200">
              <a:defRPr/>
            </a:pPr>
            <a:r>
              <a:rPr kumimoji="0" lang="es-MX" sz="1100" b="0"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Esta ilustración es un cálculo de capitalización hipotética asumiendo una tasa de rendimiento del 7% sobre un salario anual de $40,000. No tiene la intención de servir como una proyección o predicción de los resultados de ninguna inversión específica. Las inversiones no están garantizadas. Dependiendo de las inversiones subyacentes, los rendimientos pueden ser mayores o menores. Si se hubieran tomado en cuenta los costos y los gastos en esta ilustración, el rendimiento hubiera sido menor. El interés capitalizado anualmente se basa en contribuciones semanales.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Body copy">
            <a:extLst>
              <a:ext uri="{FF2B5EF4-FFF2-40B4-BE49-F238E27FC236}">
                <a16:creationId xmlns:a16="http://schemas.microsoft.com/office/drawing/2014/main" id="{F5301708-089F-E6E9-ECA3-95F2332445E4}"/>
              </a:ext>
            </a:extLst>
          </p:cNvPr>
          <p:cNvSpPr txBox="1"/>
          <p:nvPr/>
        </p:nvSpPr>
        <p:spPr>
          <a:xfrm>
            <a:off x="5188226" y="1227296"/>
            <a:ext cx="6265837"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2400" dirty="0">
                <a:solidFill>
                  <a:prstClr val="black"/>
                </a:solidFill>
                <a:latin typeface="Arial" panose="020B0604020202020204" pitchFamily="34" charset="0"/>
                <a:cs typeface="Arial" panose="020B0604020202020204" pitchFamily="34" charset="0"/>
              </a:rPr>
              <a:t>Michael comenzó a invertir a los 35 años hasta los 67</a:t>
            </a:r>
            <a:r>
              <a:rPr kumimoji="0" lang="es-MX" sz="24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57200">
              <a:defRPr/>
            </a:pPr>
            <a:r>
              <a:rPr lang="es-MX" sz="2400" dirty="0"/>
              <a:t>Contribuye </a:t>
            </a:r>
            <a:r>
              <a:rPr lang="es-MX" sz="2400" dirty="0">
                <a:solidFill>
                  <a:srgbClr val="3F3F3F"/>
                </a:solidFill>
                <a:latin typeface="Helvetica" pitchFamily="2" charset="0"/>
                <a:cs typeface="Arial" panose="020B0604020202020204" pitchFamily="34" charset="0"/>
              </a:rPr>
              <a:t>$128,000</a:t>
            </a:r>
            <a:r>
              <a:rPr lang="es-MX" sz="2400" dirty="0"/>
              <a:t> durante 32 años</a:t>
            </a:r>
            <a:r>
              <a:rPr kumimoji="0" lang="es-MX" sz="24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Resultado de la inversión a la edad de 67: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4800" b="1" i="0" u="none" strike="noStrike" cap="none" normalizeH="0" baseline="0" noProof="0" dirty="0">
                <a:ln>
                  <a:noFill/>
                </a:ln>
                <a:solidFill>
                  <a:srgbClr val="0047BB"/>
                </a:solidFill>
                <a:uLnTx/>
                <a:uFillTx/>
                <a:latin typeface="Arial" panose="020B0604020202020204" pitchFamily="34" charset="0"/>
                <a:cs typeface="Arial" panose="020B0604020202020204" pitchFamily="34" charset="0"/>
              </a:rPr>
              <a:t>$456,723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ality">
            <a:extLst>
              <a:ext uri="{FF2B5EF4-FFF2-40B4-BE49-F238E27FC236}">
                <a16:creationId xmlns:a16="http://schemas.microsoft.com/office/drawing/2014/main" id="{97E30EC6-5A18-3C20-D12F-9FCC39EB5274}"/>
              </a:ext>
            </a:extLst>
          </p:cNvPr>
          <p:cNvSpPr txBox="1">
            <a:spLocks/>
          </p:cNvSpPr>
          <p:nvPr/>
        </p:nvSpPr>
        <p:spPr>
          <a:xfrm>
            <a:off x="2224087" y="1785136"/>
            <a:ext cx="7743825" cy="5556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47B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47BB"/>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F28F608A-C824-5683-660F-A647972E16ED}"/>
              </a:ext>
              <a:ext uri="{C183D7F6-B498-43B3-948B-1728B52AA6E4}">
                <adec:decorative xmlns:adec="http://schemas.microsoft.com/office/drawing/2017/decorative" val="1"/>
              </a:ext>
            </a:extLst>
          </p:cNvPr>
          <p:cNvSpPr txBox="1"/>
          <p:nvPr/>
        </p:nvSpPr>
        <p:spPr>
          <a:xfrm>
            <a:off x="2224088" y="4760615"/>
            <a:ext cx="222967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400" b="1" i="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Michael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80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1C0AE0C-3D3C-9772-0E06-BB65127CDB9F}"/>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8" name="Content Placeholder 14">
            <a:extLst>
              <a:ext uri="{FF2B5EF4-FFF2-40B4-BE49-F238E27FC236}">
                <a16:creationId xmlns:a16="http://schemas.microsoft.com/office/drawing/2014/main" id="{8141EBEE-5B5F-D24E-D138-3BB7C7AF8170}"/>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4400" b="1" dirty="0">
                <a:latin typeface="Georgia" panose="02040502050405020303" pitchFamily="18" charset="0"/>
              </a:rPr>
              <a:t>Invertir es demasiado confuso                                                             y riesgoso.</a:t>
            </a:r>
          </a:p>
          <a:p>
            <a:pPr marL="0" indent="0" algn="ctr">
              <a:buNone/>
            </a:pPr>
            <a:endParaRPr lang="en-US" sz="5400" b="1" dirty="0">
              <a:latin typeface="Georgia" panose="02040502050405020303" pitchFamily="18" charset="0"/>
            </a:endParaRPr>
          </a:p>
          <a:p>
            <a:pPr marL="0" indent="0" algn="ctr">
              <a:buNone/>
            </a:pPr>
            <a:endParaRPr lang="en-US" sz="5400" b="1" dirty="0">
              <a:latin typeface="Georgia" panose="02040502050405020303" pitchFamily="18" charset="0"/>
              <a:ea typeface="+mj-ea"/>
              <a:cs typeface="Arial"/>
            </a:endParaRPr>
          </a:p>
        </p:txBody>
      </p:sp>
    </p:spTree>
    <p:extLst>
      <p:ext uri="{BB962C8B-B14F-4D97-AF65-F5344CB8AC3E}">
        <p14:creationId xmlns:p14="http://schemas.microsoft.com/office/powerpoint/2010/main" val="2740909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C365ED-6346-4EEC-A323-26AC968D90D7}"/>
              </a:ext>
            </a:extLst>
          </p:cNvPr>
          <p:cNvSpPr txBox="1"/>
          <p:nvPr/>
        </p:nvSpPr>
        <p:spPr>
          <a:xfrm>
            <a:off x="1492450" y="5889380"/>
            <a:ext cx="9112488" cy="261610"/>
          </a:xfrm>
          <a:prstGeom prst="rect">
            <a:avLst/>
          </a:prstGeom>
          <a:noFill/>
        </p:spPr>
        <p:txBody>
          <a:bodyPr wrap="square" rtlCol="0">
            <a:spAutoFit/>
          </a:bodyPr>
          <a:lstStyle/>
          <a:p>
            <a:r>
              <a:rPr lang="es-MX" sz="1100">
                <a:latin typeface="Arial" panose="020B0604020202020204" pitchFamily="34" charset="0"/>
                <a:cs typeface="Arial" panose="020B0604020202020204" pitchFamily="34" charset="0"/>
              </a:rPr>
              <a:t>Las inversiones implican un riesgo según el mercado, incluyendo la posible pérdida de capital, y no hay garantía de que se cumplirán los objetivos de inversión.</a:t>
            </a:r>
          </a:p>
        </p:txBody>
      </p:sp>
      <p:sp>
        <p:nvSpPr>
          <p:cNvPr id="5" name="Title 6">
            <a:extLst>
              <a:ext uri="{FF2B5EF4-FFF2-40B4-BE49-F238E27FC236}">
                <a16:creationId xmlns:a16="http://schemas.microsoft.com/office/drawing/2014/main" id="{50D150B4-B5BE-60B7-C290-BB0E0F8EC197}"/>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sz="6000" dirty="0">
                <a:latin typeface="Georgia" panose="02040502050405020303" pitchFamily="18" charset="0"/>
              </a:rPr>
              <a:t>Falso</a:t>
            </a:r>
          </a:p>
        </p:txBody>
      </p:sp>
      <p:sp>
        <p:nvSpPr>
          <p:cNvPr id="9" name="Content Placeholder 7">
            <a:extLst>
              <a:ext uri="{FF2B5EF4-FFF2-40B4-BE49-F238E27FC236}">
                <a16:creationId xmlns:a16="http://schemas.microsoft.com/office/drawing/2014/main" id="{2F28EBF5-8746-6C46-5763-F1327EDE92F4}"/>
              </a:ext>
            </a:extLst>
          </p:cNvPr>
          <p:cNvSpPr txBox="1">
            <a:spLocks/>
          </p:cNvSpPr>
          <p:nvPr/>
        </p:nvSpPr>
        <p:spPr>
          <a:xfrm>
            <a:off x="1430260" y="2308579"/>
            <a:ext cx="9331479" cy="3135779"/>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dirty="0">
                <a:latin typeface="Arial"/>
                <a:cs typeface="Arial"/>
              </a:rPr>
              <a:t>Invertir PUEDE ser confuso y riesgoso,</a:t>
            </a:r>
            <a:br>
              <a:rPr lang="es-MX" dirty="0">
                <a:latin typeface="Arial"/>
                <a:cs typeface="Arial"/>
              </a:rPr>
            </a:br>
            <a:r>
              <a:rPr lang="es-MX" dirty="0">
                <a:latin typeface="Arial"/>
                <a:cs typeface="Arial"/>
              </a:rPr>
              <a:t>pero puedes simplificarlo y reducir el riesgo. </a:t>
            </a:r>
          </a:p>
          <a:p>
            <a:pPr marL="0" indent="0" algn="ctr">
              <a:buNone/>
            </a:pPr>
            <a:endParaRPr lang="en-US" sz="3200" b="1" dirty="0"/>
          </a:p>
          <a:p>
            <a:pPr marL="0" indent="0" algn="ctr">
              <a:buNone/>
            </a:pPr>
            <a:r>
              <a:rPr lang="es-MX" sz="3200" b="1" dirty="0"/>
              <a:t>Estamos aquí para ayudarte.</a:t>
            </a:r>
          </a:p>
        </p:txBody>
      </p:sp>
    </p:spTree>
    <p:extLst>
      <p:ext uri="{BB962C8B-B14F-4D97-AF65-F5344CB8AC3E}">
        <p14:creationId xmlns:p14="http://schemas.microsoft.com/office/powerpoint/2010/main" val="2516310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7253-1FC8-575B-246B-A5D34C128B35}"/>
              </a:ext>
            </a:extLst>
          </p:cNvPr>
          <p:cNvSpPr>
            <a:spLocks noGrp="1"/>
          </p:cNvSpPr>
          <p:nvPr>
            <p:ph type="title"/>
          </p:nvPr>
        </p:nvSpPr>
        <p:spPr>
          <a:xfrm>
            <a:off x="875768" y="738813"/>
            <a:ext cx="10440463" cy="595493"/>
          </a:xfrm>
        </p:spPr>
        <p:txBody>
          <a:bodyPr>
            <a:noAutofit/>
          </a:bodyPr>
          <a:lstStyle/>
          <a:p>
            <a:r>
              <a:rPr lang="es-MX" sz="3400" dirty="0">
                <a:latin typeface="Arial"/>
                <a:cs typeface="Arial"/>
              </a:rPr>
              <a:t>Las contribuciones regulares ayudan</a:t>
            </a:r>
            <a:br>
              <a:rPr lang="es-MX" sz="3400" dirty="0">
                <a:latin typeface="Arial"/>
                <a:cs typeface="Arial"/>
              </a:rPr>
            </a:br>
            <a:r>
              <a:rPr lang="es-MX" sz="3400" dirty="0">
                <a:latin typeface="Arial"/>
                <a:cs typeface="Arial"/>
              </a:rPr>
              <a:t>a compensar el riesgo</a:t>
            </a:r>
          </a:p>
        </p:txBody>
      </p:sp>
      <p:grpSp>
        <p:nvGrpSpPr>
          <p:cNvPr id="4" name="Group 3" descr="A graph is provided to compare the average unit costs and return on investments for a lump-sum investment and a monthly investment. The tracking period is January through August. The graph shows that an $8,000 lump-sum investment has an average unit cost of $10 consistently from January through August. This results in an average price of $10 and a return of 0% on the lump-sum investment. &#10;In contrast, the graph shows a monthly investment has a fluctuating unit cost:&#10;• In January, the cost is $10&#10;• In February, the cost is $14&#10;• In March, the cost is $9&#10;• In April, the cost is $13.50&#10;• In May, the cost is $8&#10;• In June, the cost is $8.50&#10;• In July, the cost is $7.50&#10;• In August, the cost is $10&#10;&#10;This results in the monthly investment having an average unit cost of $9.61 and an average price of $10.06. The return on the monthly investment is 4.7%.">
            <a:extLst>
              <a:ext uri="{FF2B5EF4-FFF2-40B4-BE49-F238E27FC236}">
                <a16:creationId xmlns:a16="http://schemas.microsoft.com/office/drawing/2014/main" id="{AD0EFC6F-54B5-A0B3-09DC-1DEDB1701A3A}"/>
              </a:ext>
            </a:extLst>
          </p:cNvPr>
          <p:cNvGrpSpPr/>
          <p:nvPr/>
        </p:nvGrpSpPr>
        <p:grpSpPr>
          <a:xfrm>
            <a:off x="2246650" y="1638843"/>
            <a:ext cx="7830122" cy="4314489"/>
            <a:chOff x="2204610" y="1773000"/>
            <a:chExt cx="7830122" cy="4314489"/>
          </a:xfrm>
        </p:grpSpPr>
        <p:cxnSp>
          <p:nvCxnSpPr>
            <p:cNvPr id="6" name="Straight Connector 5">
              <a:extLst>
                <a:ext uri="{FF2B5EF4-FFF2-40B4-BE49-F238E27FC236}">
                  <a16:creationId xmlns:a16="http://schemas.microsoft.com/office/drawing/2014/main" id="{AC35461A-5682-F28F-0F0D-09AA70804C89}"/>
                </a:ext>
                <a:ext uri="{C183D7F6-B498-43B3-948B-1728B52AA6E4}">
                  <adec:decorative xmlns:adec="http://schemas.microsoft.com/office/drawing/2017/decorative" val="1"/>
                </a:ext>
              </a:extLst>
            </p:cNvPr>
            <p:cNvCxnSpPr>
              <a:cxnSpLocks/>
            </p:cNvCxnSpPr>
            <p:nvPr/>
          </p:nvCxnSpPr>
          <p:spPr>
            <a:xfrm>
              <a:off x="3006155" y="3477304"/>
              <a:ext cx="4846320" cy="0"/>
            </a:xfrm>
            <a:prstGeom prst="line">
              <a:avLst/>
            </a:prstGeom>
            <a:ln w="38100">
              <a:solidFill>
                <a:srgbClr val="6ECEB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84169-9B40-02FD-1B25-9CC4691830F4}"/>
                </a:ext>
                <a:ext uri="{C183D7F6-B498-43B3-948B-1728B52AA6E4}">
                  <adec:decorative xmlns:adec="http://schemas.microsoft.com/office/drawing/2017/decorative" val="1"/>
                </a:ext>
              </a:extLst>
            </p:cNvPr>
            <p:cNvCxnSpPr>
              <a:cxnSpLocks/>
            </p:cNvCxnSpPr>
            <p:nvPr/>
          </p:nvCxnSpPr>
          <p:spPr>
            <a:xfrm flipV="1">
              <a:off x="3006154" y="2852885"/>
              <a:ext cx="855892" cy="624419"/>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A91251-3AB5-FE1C-8353-A86E13578E9C}"/>
                </a:ext>
                <a:ext uri="{C183D7F6-B498-43B3-948B-1728B52AA6E4}">
                  <adec:decorative xmlns:adec="http://schemas.microsoft.com/office/drawing/2017/decorative" val="1"/>
                </a:ext>
              </a:extLst>
            </p:cNvPr>
            <p:cNvCxnSpPr>
              <a:cxnSpLocks/>
            </p:cNvCxnSpPr>
            <p:nvPr/>
          </p:nvCxnSpPr>
          <p:spPr>
            <a:xfrm>
              <a:off x="3864077" y="2851355"/>
              <a:ext cx="723798" cy="920545"/>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396FDB-55F0-D885-7474-219A994612D6}"/>
                </a:ext>
                <a:ext uri="{C183D7F6-B498-43B3-948B-1728B52AA6E4}">
                  <adec:decorative xmlns:adec="http://schemas.microsoft.com/office/drawing/2017/decorative" val="1"/>
                </a:ext>
              </a:extLst>
            </p:cNvPr>
            <p:cNvCxnSpPr>
              <a:cxnSpLocks/>
            </p:cNvCxnSpPr>
            <p:nvPr/>
          </p:nvCxnSpPr>
          <p:spPr>
            <a:xfrm flipV="1">
              <a:off x="4587875" y="3149600"/>
              <a:ext cx="610330" cy="622300"/>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837204-184B-5BFE-3C99-0D981516C79D}"/>
                </a:ext>
                <a:ext uri="{C183D7F6-B498-43B3-948B-1728B52AA6E4}">
                  <adec:decorative xmlns:adec="http://schemas.microsoft.com/office/drawing/2017/decorative" val="1"/>
                </a:ext>
              </a:extLst>
            </p:cNvPr>
            <p:cNvCxnSpPr>
              <a:cxnSpLocks/>
            </p:cNvCxnSpPr>
            <p:nvPr/>
          </p:nvCxnSpPr>
          <p:spPr>
            <a:xfrm>
              <a:off x="5198205" y="3149600"/>
              <a:ext cx="678189" cy="845987"/>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E67751-8CEC-31B8-1F1D-22835ADD547D}"/>
                </a:ext>
                <a:ext uri="{C183D7F6-B498-43B3-948B-1728B52AA6E4}">
                  <adec:decorative xmlns:adec="http://schemas.microsoft.com/office/drawing/2017/decorative" val="1"/>
                </a:ext>
              </a:extLst>
            </p:cNvPr>
            <p:cNvCxnSpPr>
              <a:cxnSpLocks/>
            </p:cNvCxnSpPr>
            <p:nvPr/>
          </p:nvCxnSpPr>
          <p:spPr>
            <a:xfrm flipV="1">
              <a:off x="5876394" y="3810000"/>
              <a:ext cx="701387" cy="185587"/>
            </a:xfrm>
            <a:prstGeom prst="line">
              <a:avLst/>
            </a:prstGeom>
            <a:ln w="38100" cap="rnd">
              <a:solidFill>
                <a:srgbClr val="8CC8E9"/>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2068AF-C51B-ADD1-9C74-D2F33BACAD01}"/>
                </a:ext>
                <a:ext uri="{C183D7F6-B498-43B3-948B-1728B52AA6E4}">
                  <adec:decorative xmlns:adec="http://schemas.microsoft.com/office/drawing/2017/decorative" val="1"/>
                </a:ext>
              </a:extLst>
            </p:cNvPr>
            <p:cNvCxnSpPr>
              <a:cxnSpLocks/>
            </p:cNvCxnSpPr>
            <p:nvPr/>
          </p:nvCxnSpPr>
          <p:spPr>
            <a:xfrm>
              <a:off x="6577781" y="3810000"/>
              <a:ext cx="677824" cy="425518"/>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37569F-1AFA-C044-D8A4-F6546A794006}"/>
                </a:ext>
                <a:ext uri="{C183D7F6-B498-43B3-948B-1728B52AA6E4}">
                  <adec:decorative xmlns:adec="http://schemas.microsoft.com/office/drawing/2017/decorative" val="1"/>
                </a:ext>
              </a:extLst>
            </p:cNvPr>
            <p:cNvCxnSpPr>
              <a:cxnSpLocks/>
            </p:cNvCxnSpPr>
            <p:nvPr/>
          </p:nvCxnSpPr>
          <p:spPr>
            <a:xfrm flipV="1">
              <a:off x="7255605" y="3581400"/>
              <a:ext cx="804388" cy="654118"/>
            </a:xfrm>
            <a:prstGeom prst="line">
              <a:avLst/>
            </a:prstGeom>
            <a:ln w="38100" cap="rnd">
              <a:solidFill>
                <a:srgbClr val="8CC8E9"/>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E8EC102-11A9-0C25-31D6-D59FA15971D7}"/>
                </a:ext>
                <a:ext uri="{C183D7F6-B498-43B3-948B-1728B52AA6E4}">
                  <adec:decorative xmlns:adec="http://schemas.microsoft.com/office/drawing/2017/decorative" val="1"/>
                </a:ext>
              </a:extLst>
            </p:cNvPr>
            <p:cNvCxnSpPr/>
            <p:nvPr/>
          </p:nvCxnSpPr>
          <p:spPr>
            <a:xfrm flipV="1">
              <a:off x="3860471" y="3795251"/>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D9BD82D-3C52-46E5-5DEE-B2EEA113741F}"/>
                </a:ext>
                <a:ext uri="{C183D7F6-B498-43B3-948B-1728B52AA6E4}">
                  <adec:decorative xmlns:adec="http://schemas.microsoft.com/office/drawing/2017/decorative" val="1"/>
                </a:ext>
              </a:extLst>
            </p:cNvPr>
            <p:cNvCxnSpPr/>
            <p:nvPr/>
          </p:nvCxnSpPr>
          <p:spPr>
            <a:xfrm flipV="1">
              <a:off x="3123871" y="3922251"/>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A6356B3-8C88-00FE-A66F-32D2CC9551C8}"/>
                </a:ext>
                <a:ext uri="{C183D7F6-B498-43B3-948B-1728B52AA6E4}">
                  <adec:decorative xmlns:adec="http://schemas.microsoft.com/office/drawing/2017/decorative" val="1"/>
                </a:ext>
              </a:extLst>
            </p:cNvPr>
            <p:cNvCxnSpPr/>
            <p:nvPr/>
          </p:nvCxnSpPr>
          <p:spPr>
            <a:xfrm flipV="1">
              <a:off x="4563205" y="4218585"/>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10FD697-1041-9620-244B-2B73F292CB24}"/>
                </a:ext>
                <a:ext uri="{C183D7F6-B498-43B3-948B-1728B52AA6E4}">
                  <adec:decorative xmlns:adec="http://schemas.microsoft.com/office/drawing/2017/decorative" val="1"/>
                </a:ext>
              </a:extLst>
            </p:cNvPr>
            <p:cNvCxnSpPr/>
            <p:nvPr/>
          </p:nvCxnSpPr>
          <p:spPr>
            <a:xfrm>
              <a:off x="3106937" y="2692400"/>
              <a:ext cx="0" cy="548640"/>
            </a:xfrm>
            <a:prstGeom prst="straightConnector1">
              <a:avLst/>
            </a:prstGeom>
            <a:ln w="38100">
              <a:solidFill>
                <a:srgbClr val="6ECEB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730ADB-880C-2A11-3E90-5FA631BB2FBF}"/>
                </a:ext>
                <a:ext uri="{C183D7F6-B498-43B3-948B-1728B52AA6E4}">
                  <adec:decorative xmlns:adec="http://schemas.microsoft.com/office/drawing/2017/decorative" val="1"/>
                </a:ext>
              </a:extLst>
            </p:cNvPr>
            <p:cNvCxnSpPr/>
            <p:nvPr/>
          </p:nvCxnSpPr>
          <p:spPr>
            <a:xfrm flipV="1">
              <a:off x="5198205" y="3956118"/>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BE5420C-6BDE-5E75-834E-DC3E036CDAD7}"/>
                </a:ext>
                <a:ext uri="{C183D7F6-B498-43B3-948B-1728B52AA6E4}">
                  <adec:decorative xmlns:adec="http://schemas.microsoft.com/office/drawing/2017/decorative" val="1"/>
                </a:ext>
              </a:extLst>
            </p:cNvPr>
            <p:cNvCxnSpPr/>
            <p:nvPr/>
          </p:nvCxnSpPr>
          <p:spPr>
            <a:xfrm flipV="1">
              <a:off x="5900938" y="4438718"/>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78A6E07-8C93-59E0-A6C9-E1A575338193}"/>
                </a:ext>
                <a:ext uri="{C183D7F6-B498-43B3-948B-1728B52AA6E4}">
                  <adec:decorative xmlns:adec="http://schemas.microsoft.com/office/drawing/2017/decorative" val="1"/>
                </a:ext>
              </a:extLst>
            </p:cNvPr>
            <p:cNvCxnSpPr/>
            <p:nvPr/>
          </p:nvCxnSpPr>
          <p:spPr>
            <a:xfrm flipV="1">
              <a:off x="6544405" y="4235518"/>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D60D6DE-75BE-5B68-2FAA-6A4E282CDA4F}"/>
                </a:ext>
                <a:ext uri="{C183D7F6-B498-43B3-948B-1728B52AA6E4}">
                  <adec:decorative xmlns:adec="http://schemas.microsoft.com/office/drawing/2017/decorative" val="1"/>
                </a:ext>
              </a:extLst>
            </p:cNvPr>
            <p:cNvCxnSpPr/>
            <p:nvPr/>
          </p:nvCxnSpPr>
          <p:spPr>
            <a:xfrm flipV="1">
              <a:off x="7255605" y="4650385"/>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782A4E9-F66C-CE52-B123-9C2863C442F0}"/>
                </a:ext>
                <a:ext uri="{C183D7F6-B498-43B3-948B-1728B52AA6E4}">
                  <adec:decorative xmlns:adec="http://schemas.microsoft.com/office/drawing/2017/decorative" val="1"/>
                </a:ext>
              </a:extLst>
            </p:cNvPr>
            <p:cNvCxnSpPr/>
            <p:nvPr/>
          </p:nvCxnSpPr>
          <p:spPr>
            <a:xfrm flipV="1">
              <a:off x="7966805" y="3998452"/>
              <a:ext cx="0" cy="548640"/>
            </a:xfrm>
            <a:prstGeom prst="straightConnector1">
              <a:avLst/>
            </a:prstGeom>
            <a:ln w="38100">
              <a:solidFill>
                <a:srgbClr val="8CC8E9"/>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FDBE183-5AEB-377F-3C63-120A81C2CA2D}"/>
                </a:ext>
              </a:extLst>
            </p:cNvPr>
            <p:cNvSpPr txBox="1"/>
            <p:nvPr/>
          </p:nvSpPr>
          <p:spPr>
            <a:xfrm>
              <a:off x="3699933" y="5321300"/>
              <a:ext cx="543410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500" b="0" i="0" u="none" strike="noStrike" cap="none" normalizeH="0" baseline="0" noProof="0" dirty="0">
                  <a:ln>
                    <a:noFill/>
                  </a:ln>
                  <a:solidFill>
                    <a:srgbClr val="8CC8E9"/>
                  </a:solidFill>
                  <a:uLnTx/>
                  <a:uFillTx/>
                  <a:latin typeface="Arial" panose="020B0604020202020204" pitchFamily="34" charset="0"/>
                  <a:ea typeface="+mn-ea"/>
                  <a:cs typeface="Arial" panose="020B0604020202020204" pitchFamily="34" charset="0"/>
                </a:rPr>
                <a:t>Costo unitario promedio: $9.61 (Precio promedio $10.06)</a:t>
              </a:r>
            </a:p>
          </p:txBody>
        </p:sp>
        <p:sp>
          <p:nvSpPr>
            <p:cNvPr id="43" name="TextBox 42">
              <a:extLst>
                <a:ext uri="{FF2B5EF4-FFF2-40B4-BE49-F238E27FC236}">
                  <a16:creationId xmlns:a16="http://schemas.microsoft.com/office/drawing/2014/main" id="{355DE0D9-1969-A384-24B1-A23EF5E8FBA5}"/>
                </a:ext>
              </a:extLst>
            </p:cNvPr>
            <p:cNvSpPr txBox="1"/>
            <p:nvPr/>
          </p:nvSpPr>
          <p:spPr>
            <a:xfrm>
              <a:off x="2204610" y="1773000"/>
              <a:ext cx="157056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i="0" u="none" strike="noStrike" cap="none" normalizeH="0" baseline="0" noProof="0" dirty="0">
                  <a:ln>
                    <a:noFill/>
                  </a:ln>
                  <a:solidFill>
                    <a:srgbClr val="6ECEB2"/>
                  </a:solidFill>
                  <a:uLnTx/>
                  <a:uFillTx/>
                  <a:latin typeface="Arial" panose="020B0604020202020204" pitchFamily="34" charset="0"/>
                  <a:ea typeface="+mn-ea"/>
                  <a:cs typeface="Arial" panose="020B0604020202020204" pitchFamily="34" charset="0"/>
                </a:rPr>
                <a:t>Inversión de suma global</a:t>
              </a:r>
              <a:r>
                <a:rPr kumimoji="0" lang="es-MX" sz="1500" b="0" i="0" u="none" strike="noStrike" cap="none" normalizeH="0" baseline="0" noProof="0" dirty="0">
                  <a:ln>
                    <a:noFill/>
                  </a:ln>
                  <a:solidFill>
                    <a:srgbClr val="6ECEB2"/>
                  </a:solidFill>
                  <a:uLnTx/>
                  <a:uFillTx/>
                  <a:latin typeface="Arial" panose="020B0604020202020204" pitchFamily="34" charset="0"/>
                  <a:ea typeface="+mn-ea"/>
                  <a:cs typeface="Arial" panose="020B0604020202020204" pitchFamily="34" charset="0"/>
                </a:rPr>
                <a:t> </a:t>
              </a:r>
              <a:r>
                <a:rPr kumimoji="0" lang="es-MX" sz="2200" b="1" i="0" u="none" strike="noStrike" cap="none" normalizeH="0" baseline="0" noProof="0" dirty="0">
                  <a:ln>
                    <a:noFill/>
                  </a:ln>
                  <a:solidFill>
                    <a:srgbClr val="6ECEB2"/>
                  </a:solidFill>
                  <a:uLnTx/>
                  <a:uFillTx/>
                  <a:latin typeface="Arial" panose="020B0604020202020204" pitchFamily="34" charset="0"/>
                  <a:ea typeface="+mn-ea"/>
                  <a:cs typeface="Arial" panose="020B0604020202020204" pitchFamily="34" charset="0"/>
                </a:rPr>
                <a:t>$8,000</a:t>
              </a:r>
            </a:p>
          </p:txBody>
        </p:sp>
        <p:sp>
          <p:nvSpPr>
            <p:cNvPr id="44" name="TextBox 43">
              <a:extLst>
                <a:ext uri="{FF2B5EF4-FFF2-40B4-BE49-F238E27FC236}">
                  <a16:creationId xmlns:a16="http://schemas.microsoft.com/office/drawing/2014/main" id="{2E5B3433-09EC-733E-DFF2-335692DD33B0}"/>
                </a:ext>
              </a:extLst>
            </p:cNvPr>
            <p:cNvSpPr txBox="1"/>
            <p:nvPr/>
          </p:nvSpPr>
          <p:spPr>
            <a:xfrm>
              <a:off x="2509411" y="4540932"/>
              <a:ext cx="12657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i="0" u="none" strike="noStrike" cap="none" normalizeH="0" baseline="0" noProof="0" dirty="0">
                  <a:ln>
                    <a:noFill/>
                  </a:ln>
                  <a:solidFill>
                    <a:srgbClr val="8CC8E9"/>
                  </a:solidFill>
                  <a:uLnTx/>
                  <a:uFillTx/>
                  <a:latin typeface="Arial" panose="020B0604020202020204" pitchFamily="34" charset="0"/>
                  <a:ea typeface="+mn-ea"/>
                  <a:cs typeface="Arial" panose="020B0604020202020204" pitchFamily="34" charset="0"/>
                </a:rPr>
                <a:t>Inversión mensual</a:t>
              </a:r>
              <a:r>
                <a:rPr kumimoji="0" lang="es-MX" sz="1500" b="0" i="0" u="none" strike="noStrike" cap="none" normalizeH="0" baseline="0" noProof="0" dirty="0">
                  <a:ln>
                    <a:noFill/>
                  </a:ln>
                  <a:solidFill>
                    <a:srgbClr val="8CC8E9"/>
                  </a:solidFill>
                  <a:uLnTx/>
                  <a:uFillTx/>
                  <a:latin typeface="Arial" panose="020B0604020202020204" pitchFamily="34" charset="0"/>
                  <a:ea typeface="+mn-ea"/>
                  <a:cs typeface="Arial" panose="020B0604020202020204" pitchFamily="34" charset="0"/>
                </a:rPr>
                <a:t> </a:t>
              </a:r>
              <a:r>
                <a:rPr kumimoji="0" lang="es-MX" sz="2200" b="1" i="0" u="none" strike="noStrike" cap="none" normalizeH="0" baseline="0" noProof="0" dirty="0">
                  <a:ln>
                    <a:noFill/>
                  </a:ln>
                  <a:solidFill>
                    <a:srgbClr val="8CC8E9"/>
                  </a:solidFill>
                  <a:uLnTx/>
                  <a:uFillTx/>
                  <a:latin typeface="Arial" panose="020B0604020202020204" pitchFamily="34" charset="0"/>
                  <a:ea typeface="+mn-ea"/>
                  <a:cs typeface="Arial" panose="020B0604020202020204" pitchFamily="34" charset="0"/>
                </a:rPr>
                <a:t>$1,000</a:t>
              </a:r>
            </a:p>
          </p:txBody>
        </p:sp>
        <p:sp>
          <p:nvSpPr>
            <p:cNvPr id="45" name="TextBox 44">
              <a:extLst>
                <a:ext uri="{FF2B5EF4-FFF2-40B4-BE49-F238E27FC236}">
                  <a16:creationId xmlns:a16="http://schemas.microsoft.com/office/drawing/2014/main" id="{B1F35D16-1037-EE71-28C4-DE86CE3026CB}"/>
                </a:ext>
              </a:extLst>
            </p:cNvPr>
            <p:cNvSpPr txBox="1"/>
            <p:nvPr/>
          </p:nvSpPr>
          <p:spPr>
            <a:xfrm>
              <a:off x="27904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Ene</a:t>
              </a:r>
            </a:p>
          </p:txBody>
        </p:sp>
        <p:sp>
          <p:nvSpPr>
            <p:cNvPr id="46" name="TextBox 45">
              <a:extLst>
                <a:ext uri="{FF2B5EF4-FFF2-40B4-BE49-F238E27FC236}">
                  <a16:creationId xmlns:a16="http://schemas.microsoft.com/office/drawing/2014/main" id="{614E50ED-8828-2F3F-FE93-2E59C4E29D04}"/>
                </a:ext>
              </a:extLst>
            </p:cNvPr>
            <p:cNvSpPr txBox="1"/>
            <p:nvPr/>
          </p:nvSpPr>
          <p:spPr>
            <a:xfrm>
              <a:off x="35016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Feb</a:t>
              </a:r>
            </a:p>
          </p:txBody>
        </p:sp>
        <p:sp>
          <p:nvSpPr>
            <p:cNvPr id="47" name="TextBox 46">
              <a:extLst>
                <a:ext uri="{FF2B5EF4-FFF2-40B4-BE49-F238E27FC236}">
                  <a16:creationId xmlns:a16="http://schemas.microsoft.com/office/drawing/2014/main" id="{439887FC-504E-8308-9CDF-A2761ACEFF9B}"/>
                </a:ext>
              </a:extLst>
            </p:cNvPr>
            <p:cNvSpPr txBox="1"/>
            <p:nvPr/>
          </p:nvSpPr>
          <p:spPr>
            <a:xfrm>
              <a:off x="41874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Mar</a:t>
              </a:r>
            </a:p>
          </p:txBody>
        </p:sp>
        <p:sp>
          <p:nvSpPr>
            <p:cNvPr id="48" name="TextBox 47">
              <a:extLst>
                <a:ext uri="{FF2B5EF4-FFF2-40B4-BE49-F238E27FC236}">
                  <a16:creationId xmlns:a16="http://schemas.microsoft.com/office/drawing/2014/main" id="{63F48601-1DC9-A410-CEDA-DBF7018A5DD1}"/>
                </a:ext>
              </a:extLst>
            </p:cNvPr>
            <p:cNvSpPr txBox="1"/>
            <p:nvPr/>
          </p:nvSpPr>
          <p:spPr>
            <a:xfrm>
              <a:off x="47970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Abr</a:t>
              </a:r>
            </a:p>
          </p:txBody>
        </p:sp>
        <p:sp>
          <p:nvSpPr>
            <p:cNvPr id="49" name="TextBox 48">
              <a:extLst>
                <a:ext uri="{FF2B5EF4-FFF2-40B4-BE49-F238E27FC236}">
                  <a16:creationId xmlns:a16="http://schemas.microsoft.com/office/drawing/2014/main" id="{F455AA62-3709-DE18-C97C-6645C2F97865}"/>
                </a:ext>
              </a:extLst>
            </p:cNvPr>
            <p:cNvSpPr txBox="1"/>
            <p:nvPr/>
          </p:nvSpPr>
          <p:spPr>
            <a:xfrm>
              <a:off x="55336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May</a:t>
              </a:r>
            </a:p>
          </p:txBody>
        </p:sp>
        <p:sp>
          <p:nvSpPr>
            <p:cNvPr id="50" name="TextBox 49">
              <a:extLst>
                <a:ext uri="{FF2B5EF4-FFF2-40B4-BE49-F238E27FC236}">
                  <a16:creationId xmlns:a16="http://schemas.microsoft.com/office/drawing/2014/main" id="{27BBBBDB-E503-83F3-2633-CBFFFD33E006}"/>
                </a:ext>
              </a:extLst>
            </p:cNvPr>
            <p:cNvSpPr txBox="1"/>
            <p:nvPr/>
          </p:nvSpPr>
          <p:spPr>
            <a:xfrm>
              <a:off x="62575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Jun</a:t>
              </a:r>
            </a:p>
          </p:txBody>
        </p:sp>
        <p:sp>
          <p:nvSpPr>
            <p:cNvPr id="51" name="TextBox 50">
              <a:extLst>
                <a:ext uri="{FF2B5EF4-FFF2-40B4-BE49-F238E27FC236}">
                  <a16:creationId xmlns:a16="http://schemas.microsoft.com/office/drawing/2014/main" id="{A6125E6F-92F5-A3DD-86C9-19EAB50A5FC5}"/>
                </a:ext>
              </a:extLst>
            </p:cNvPr>
            <p:cNvSpPr txBox="1"/>
            <p:nvPr/>
          </p:nvSpPr>
          <p:spPr>
            <a:xfrm>
              <a:off x="69306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Jul</a:t>
              </a:r>
            </a:p>
          </p:txBody>
        </p:sp>
        <p:sp>
          <p:nvSpPr>
            <p:cNvPr id="52" name="TextBox 51">
              <a:extLst>
                <a:ext uri="{FF2B5EF4-FFF2-40B4-BE49-F238E27FC236}">
                  <a16:creationId xmlns:a16="http://schemas.microsoft.com/office/drawing/2014/main" id="{BA346AFF-8C70-F17F-E3EF-2323B4C6893F}"/>
                </a:ext>
              </a:extLst>
            </p:cNvPr>
            <p:cNvSpPr txBox="1"/>
            <p:nvPr/>
          </p:nvSpPr>
          <p:spPr>
            <a:xfrm>
              <a:off x="7616495" y="5748935"/>
              <a:ext cx="632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Ago</a:t>
              </a:r>
            </a:p>
          </p:txBody>
        </p:sp>
        <p:sp>
          <p:nvSpPr>
            <p:cNvPr id="53" name="TextBox 52">
              <a:extLst>
                <a:ext uri="{FF2B5EF4-FFF2-40B4-BE49-F238E27FC236}">
                  <a16:creationId xmlns:a16="http://schemas.microsoft.com/office/drawing/2014/main" id="{89AB132A-7877-5A06-E322-88E3D246E1F3}"/>
                </a:ext>
              </a:extLst>
            </p:cNvPr>
            <p:cNvSpPr txBox="1"/>
            <p:nvPr/>
          </p:nvSpPr>
          <p:spPr>
            <a:xfrm>
              <a:off x="8456423" y="2261167"/>
              <a:ext cx="1578309" cy="1123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cap="none" normalizeH="0" baseline="0" noProof="0" dirty="0">
                  <a:ln>
                    <a:noFill/>
                  </a:ln>
                  <a:solidFill>
                    <a:srgbClr val="6ECEB2"/>
                  </a:solidFill>
                  <a:uLnTx/>
                  <a:uFillTx/>
                  <a:latin typeface="Arial" panose="020B0604020202020204" pitchFamily="34" charset="0"/>
                  <a:ea typeface="+mn-ea"/>
                  <a:cs typeface="Arial" panose="020B0604020202020204" pitchFamily="34" charset="0"/>
                </a:rPr>
                <a:t>Rendimiento sobre inversión de suma global: </a:t>
              </a:r>
              <a:r>
                <a:rPr kumimoji="0" lang="es-MX" sz="2200" b="1" i="0" u="none" strike="noStrike" cap="none" normalizeH="0" baseline="0" noProof="0" dirty="0">
                  <a:ln>
                    <a:noFill/>
                  </a:ln>
                  <a:solidFill>
                    <a:srgbClr val="6ECEB2"/>
                  </a:solidFill>
                  <a:uLnTx/>
                  <a:uFillTx/>
                  <a:latin typeface="Arial" panose="020B0604020202020204" pitchFamily="34" charset="0"/>
                  <a:ea typeface="+mn-ea"/>
                  <a:cs typeface="Arial" panose="020B0604020202020204" pitchFamily="34" charset="0"/>
                </a:rPr>
                <a:t>0%</a:t>
              </a:r>
            </a:p>
          </p:txBody>
        </p:sp>
        <p:sp>
          <p:nvSpPr>
            <p:cNvPr id="54" name="TextBox 53">
              <a:extLst>
                <a:ext uri="{FF2B5EF4-FFF2-40B4-BE49-F238E27FC236}">
                  <a16:creationId xmlns:a16="http://schemas.microsoft.com/office/drawing/2014/main" id="{3AA19AA8-864B-8ED5-C30A-A01F039E3195}"/>
                </a:ext>
              </a:extLst>
            </p:cNvPr>
            <p:cNvSpPr txBox="1"/>
            <p:nvPr/>
          </p:nvSpPr>
          <p:spPr>
            <a:xfrm>
              <a:off x="8464165" y="4075142"/>
              <a:ext cx="1570567" cy="1123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cap="none" normalizeH="0" baseline="0" noProof="0" dirty="0">
                  <a:ln>
                    <a:noFill/>
                  </a:ln>
                  <a:solidFill>
                    <a:srgbClr val="8CC8E9"/>
                  </a:solidFill>
                  <a:uLnTx/>
                  <a:uFillTx/>
                  <a:latin typeface="Arial" panose="020B0604020202020204" pitchFamily="34" charset="0"/>
                  <a:ea typeface="+mn-ea"/>
                  <a:cs typeface="Arial" panose="020B0604020202020204" pitchFamily="34" charset="0"/>
                </a:rPr>
                <a:t>Rendimiento sobre inversión mensual: </a:t>
              </a:r>
              <a:r>
                <a:rPr kumimoji="0" lang="es-MX" sz="2200" b="1" i="0" u="none" strike="noStrike" cap="none" normalizeH="0" baseline="0" noProof="0" dirty="0">
                  <a:ln>
                    <a:noFill/>
                  </a:ln>
                  <a:solidFill>
                    <a:srgbClr val="8CC8E9"/>
                  </a:solidFill>
                  <a:uLnTx/>
                  <a:uFillTx/>
                  <a:latin typeface="Arial" panose="020B0604020202020204" pitchFamily="34" charset="0"/>
                  <a:ea typeface="+mn-ea"/>
                  <a:cs typeface="Arial" panose="020B0604020202020204" pitchFamily="34" charset="0"/>
                </a:rPr>
                <a:t>4.07%</a:t>
              </a:r>
            </a:p>
          </p:txBody>
        </p:sp>
        <p:sp>
          <p:nvSpPr>
            <p:cNvPr id="55" name="TextBox 54">
              <a:extLst>
                <a:ext uri="{FF2B5EF4-FFF2-40B4-BE49-F238E27FC236}">
                  <a16:creationId xmlns:a16="http://schemas.microsoft.com/office/drawing/2014/main" id="{EC21C112-8AB5-5108-251D-E77D0ED27DE4}"/>
                </a:ext>
              </a:extLst>
            </p:cNvPr>
            <p:cNvSpPr txBox="1"/>
            <p:nvPr/>
          </p:nvSpPr>
          <p:spPr>
            <a:xfrm>
              <a:off x="2507691" y="3288048"/>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$10</a:t>
              </a:r>
            </a:p>
          </p:txBody>
        </p:sp>
        <p:sp>
          <p:nvSpPr>
            <p:cNvPr id="56" name="TextBox 55">
              <a:extLst>
                <a:ext uri="{FF2B5EF4-FFF2-40B4-BE49-F238E27FC236}">
                  <a16:creationId xmlns:a16="http://schemas.microsoft.com/office/drawing/2014/main" id="{0513A501-814A-CD43-F7FE-74297C80030C}"/>
                </a:ext>
              </a:extLst>
            </p:cNvPr>
            <p:cNvSpPr txBox="1"/>
            <p:nvPr/>
          </p:nvSpPr>
          <p:spPr>
            <a:xfrm>
              <a:off x="3650691" y="2487948"/>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$14</a:t>
              </a:r>
            </a:p>
          </p:txBody>
        </p:sp>
        <p:sp>
          <p:nvSpPr>
            <p:cNvPr id="57" name="TextBox 56">
              <a:extLst>
                <a:ext uri="{FF2B5EF4-FFF2-40B4-BE49-F238E27FC236}">
                  <a16:creationId xmlns:a16="http://schemas.microsoft.com/office/drawing/2014/main" id="{FF175CD3-FF68-028E-4C0E-406013365789}"/>
                </a:ext>
              </a:extLst>
            </p:cNvPr>
            <p:cNvSpPr txBox="1"/>
            <p:nvPr/>
          </p:nvSpPr>
          <p:spPr>
            <a:xfrm>
              <a:off x="4329863" y="3821448"/>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$9</a:t>
              </a:r>
            </a:p>
          </p:txBody>
        </p:sp>
        <p:sp>
          <p:nvSpPr>
            <p:cNvPr id="58" name="TextBox 57">
              <a:extLst>
                <a:ext uri="{FF2B5EF4-FFF2-40B4-BE49-F238E27FC236}">
                  <a16:creationId xmlns:a16="http://schemas.microsoft.com/office/drawing/2014/main" id="{F10EEF4D-C043-FB75-ED37-80AE1B5ABD64}"/>
                </a:ext>
              </a:extLst>
            </p:cNvPr>
            <p:cNvSpPr txBox="1"/>
            <p:nvPr/>
          </p:nvSpPr>
          <p:spPr>
            <a:xfrm>
              <a:off x="4844491" y="2729248"/>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$13.5</a:t>
              </a:r>
            </a:p>
          </p:txBody>
        </p:sp>
        <p:sp>
          <p:nvSpPr>
            <p:cNvPr id="59" name="TextBox 58">
              <a:extLst>
                <a:ext uri="{FF2B5EF4-FFF2-40B4-BE49-F238E27FC236}">
                  <a16:creationId xmlns:a16="http://schemas.microsoft.com/office/drawing/2014/main" id="{9ADF0E44-2D8A-EC09-7635-2CAD46FBF7E0}"/>
                </a:ext>
              </a:extLst>
            </p:cNvPr>
            <p:cNvSpPr txBox="1"/>
            <p:nvPr/>
          </p:nvSpPr>
          <p:spPr>
            <a:xfrm>
              <a:off x="5659968" y="4048804"/>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$8</a:t>
              </a:r>
            </a:p>
          </p:txBody>
        </p:sp>
        <p:sp>
          <p:nvSpPr>
            <p:cNvPr id="60" name="TextBox 59">
              <a:extLst>
                <a:ext uri="{FF2B5EF4-FFF2-40B4-BE49-F238E27FC236}">
                  <a16:creationId xmlns:a16="http://schemas.microsoft.com/office/drawing/2014/main" id="{92652681-EBA0-0615-1657-20AA317F55BE}"/>
                </a:ext>
              </a:extLst>
            </p:cNvPr>
            <p:cNvSpPr txBox="1"/>
            <p:nvPr/>
          </p:nvSpPr>
          <p:spPr>
            <a:xfrm>
              <a:off x="6315607" y="3477304"/>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$8.5</a:t>
              </a:r>
            </a:p>
          </p:txBody>
        </p:sp>
        <p:sp>
          <p:nvSpPr>
            <p:cNvPr id="61" name="TextBox 60">
              <a:extLst>
                <a:ext uri="{FF2B5EF4-FFF2-40B4-BE49-F238E27FC236}">
                  <a16:creationId xmlns:a16="http://schemas.microsoft.com/office/drawing/2014/main" id="{4424ECCA-4600-05F6-F5D5-BD0DC79BF56A}"/>
                </a:ext>
              </a:extLst>
            </p:cNvPr>
            <p:cNvSpPr txBox="1"/>
            <p:nvPr/>
          </p:nvSpPr>
          <p:spPr>
            <a:xfrm>
              <a:off x="6963307" y="4277404"/>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$7.5</a:t>
              </a:r>
            </a:p>
          </p:txBody>
        </p:sp>
        <p:sp>
          <p:nvSpPr>
            <p:cNvPr id="62" name="TextBox 61">
              <a:extLst>
                <a:ext uri="{FF2B5EF4-FFF2-40B4-BE49-F238E27FC236}">
                  <a16:creationId xmlns:a16="http://schemas.microsoft.com/office/drawing/2014/main" id="{E3FD2EC7-D78E-4323-4A5C-2E623A2C3C2E}"/>
                </a:ext>
              </a:extLst>
            </p:cNvPr>
            <p:cNvSpPr txBox="1"/>
            <p:nvPr/>
          </p:nvSpPr>
          <p:spPr>
            <a:xfrm>
              <a:off x="7852307" y="3299504"/>
              <a:ext cx="733186" cy="339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$10</a:t>
              </a:r>
            </a:p>
          </p:txBody>
        </p:sp>
        <p:sp>
          <p:nvSpPr>
            <p:cNvPr id="3" name="Title 1">
              <a:extLst>
                <a:ext uri="{FF2B5EF4-FFF2-40B4-BE49-F238E27FC236}">
                  <a16:creationId xmlns:a16="http://schemas.microsoft.com/office/drawing/2014/main" id="{7ABB15F5-C675-5AED-13AC-19E9934AEE43}"/>
                </a:ext>
              </a:extLst>
            </p:cNvPr>
            <p:cNvSpPr txBox="1">
              <a:spLocks/>
            </p:cNvSpPr>
            <p:nvPr/>
          </p:nvSpPr>
          <p:spPr>
            <a:xfrm>
              <a:off x="3650690" y="2069382"/>
              <a:ext cx="4598679" cy="310021"/>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1500" b="0" i="0" u="none" strike="noStrike" cap="none" normalizeH="0" baseline="0" noProof="0" dirty="0">
                  <a:ln>
                    <a:noFill/>
                  </a:ln>
                  <a:solidFill>
                    <a:srgbClr val="6ECEB2"/>
                  </a:solidFill>
                  <a:uLnTx/>
                  <a:uFillTx/>
                  <a:latin typeface="Arial" panose="020B0604020202020204" pitchFamily="34" charset="0"/>
                  <a:ea typeface="+mj-ea"/>
                  <a:cs typeface="Arial" panose="020B0604020202020204" pitchFamily="34" charset="0"/>
                </a:rPr>
                <a:t>Costo unitario promedio: $10 (Precio promedio $10)</a:t>
              </a:r>
            </a:p>
          </p:txBody>
        </p:sp>
      </p:grpSp>
      <p:sp>
        <p:nvSpPr>
          <p:cNvPr id="5" name="Rectangle 4">
            <a:extLst>
              <a:ext uri="{FF2B5EF4-FFF2-40B4-BE49-F238E27FC236}">
                <a16:creationId xmlns:a16="http://schemas.microsoft.com/office/drawing/2014/main" id="{A93A2989-1D0E-8A17-024D-A429DF46C0C4}"/>
              </a:ext>
            </a:extLst>
          </p:cNvPr>
          <p:cNvSpPr/>
          <p:nvPr/>
        </p:nvSpPr>
        <p:spPr>
          <a:xfrm>
            <a:off x="2507691" y="6257870"/>
            <a:ext cx="7153144"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9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La promediación de costos no asume una ganancia ni previene una pérdida en un mercado en descenso. </a:t>
            </a:r>
          </a:p>
        </p:txBody>
      </p:sp>
    </p:spTree>
    <p:extLst>
      <p:ext uri="{BB962C8B-B14F-4D97-AF65-F5344CB8AC3E}">
        <p14:creationId xmlns:p14="http://schemas.microsoft.com/office/powerpoint/2010/main" val="3993990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D3837BEA-53A2-E024-9CBA-7841090AF4DA}"/>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6" name="Content Placeholder 14">
            <a:extLst>
              <a:ext uri="{FF2B5EF4-FFF2-40B4-BE49-F238E27FC236}">
                <a16:creationId xmlns:a16="http://schemas.microsoft.com/office/drawing/2014/main" id="{608B905A-C434-9CD9-407B-FE290322A945}"/>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MX" sz="4400" b="1" dirty="0">
                <a:latin typeface="Georgia" panose="02040502050405020303" pitchFamily="18" charset="0"/>
              </a:rPr>
              <a:t>Cuando me retire, mi dinero</a:t>
            </a:r>
            <a:br>
              <a:rPr lang="es-MX" sz="4400" b="1" dirty="0">
                <a:latin typeface="Georgia" panose="02040502050405020303" pitchFamily="18" charset="0"/>
              </a:rPr>
            </a:br>
            <a:r>
              <a:rPr lang="es-MX" sz="4400" b="1" dirty="0">
                <a:latin typeface="Georgia" panose="02040502050405020303" pitchFamily="18" charset="0"/>
              </a:rPr>
              <a:t>valdrá lo mismo </a:t>
            </a:r>
            <a:br>
              <a:rPr lang="es-MX" sz="4400" b="1" dirty="0">
                <a:latin typeface="Georgia" panose="02040502050405020303" pitchFamily="18" charset="0"/>
              </a:rPr>
            </a:br>
            <a:r>
              <a:rPr lang="es-MX" sz="4400" b="1" dirty="0">
                <a:latin typeface="Georgia" panose="02040502050405020303" pitchFamily="18" charset="0"/>
              </a:rPr>
              <a:t>que hoy.</a:t>
            </a:r>
          </a:p>
          <a:p>
            <a:pPr marL="0" indent="0" algn="ctr">
              <a:buNone/>
            </a:pPr>
            <a:endParaRPr lang="en-US" sz="5400" b="1" dirty="0">
              <a:latin typeface="Georgia" panose="02040502050405020303" pitchFamily="18" charset="0"/>
              <a:ea typeface="+mj-ea"/>
              <a:cs typeface="Arial"/>
            </a:endParaRPr>
          </a:p>
        </p:txBody>
      </p:sp>
    </p:spTree>
    <p:extLst>
      <p:ext uri="{BB962C8B-B14F-4D97-AF65-F5344CB8AC3E}">
        <p14:creationId xmlns:p14="http://schemas.microsoft.com/office/powerpoint/2010/main" val="1851647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dirty="0"/>
              <a:t>7 Myth and Reality</a:t>
            </a:r>
          </a:p>
        </p:txBody>
      </p:sp>
      <p:graphicFrame>
        <p:nvGraphicFramePr>
          <p:cNvPr id="15" name="Table 13">
            <a:extLst>
              <a:ext uri="{FF2B5EF4-FFF2-40B4-BE49-F238E27FC236}">
                <a16:creationId xmlns:a16="http://schemas.microsoft.com/office/drawing/2014/main" id="{F62C983F-BE6D-1062-97B4-25180B45EEA9}"/>
              </a:ext>
            </a:extLst>
          </p:cNvPr>
          <p:cNvGraphicFramePr>
            <a:graphicFrameLocks noGrp="1"/>
          </p:cNvGraphicFramePr>
          <p:nvPr>
            <p:extLst>
              <p:ext uri="{D42A27DB-BD31-4B8C-83A1-F6EECF244321}">
                <p14:modId xmlns:p14="http://schemas.microsoft.com/office/powerpoint/2010/main" val="1355569704"/>
              </p:ext>
            </p:extLst>
          </p:nvPr>
        </p:nvGraphicFramePr>
        <p:xfrm>
          <a:off x="1108888" y="3638292"/>
          <a:ext cx="9652852" cy="1983380"/>
        </p:xfrm>
        <a:graphic>
          <a:graphicData uri="http://schemas.openxmlformats.org/drawingml/2006/table">
            <a:tbl>
              <a:tblPr firstRow="1" bandRow="1">
                <a:tableStyleId>{5C22544A-7EE6-4342-B048-85BDC9FD1C3A}</a:tableStyleId>
              </a:tblPr>
              <a:tblGrid>
                <a:gridCol w="2420375">
                  <a:extLst>
                    <a:ext uri="{9D8B030D-6E8A-4147-A177-3AD203B41FA5}">
                      <a16:colId xmlns:a16="http://schemas.microsoft.com/office/drawing/2014/main" val="1950153957"/>
                    </a:ext>
                  </a:extLst>
                </a:gridCol>
                <a:gridCol w="1824318">
                  <a:extLst>
                    <a:ext uri="{9D8B030D-6E8A-4147-A177-3AD203B41FA5}">
                      <a16:colId xmlns:a16="http://schemas.microsoft.com/office/drawing/2014/main" val="1368489613"/>
                    </a:ext>
                  </a:extLst>
                </a:gridCol>
                <a:gridCol w="1807149">
                  <a:extLst>
                    <a:ext uri="{9D8B030D-6E8A-4147-A177-3AD203B41FA5}">
                      <a16:colId xmlns:a16="http://schemas.microsoft.com/office/drawing/2014/main" val="885995872"/>
                    </a:ext>
                  </a:extLst>
                </a:gridCol>
                <a:gridCol w="1793861">
                  <a:extLst>
                    <a:ext uri="{9D8B030D-6E8A-4147-A177-3AD203B41FA5}">
                      <a16:colId xmlns:a16="http://schemas.microsoft.com/office/drawing/2014/main" val="3994204773"/>
                    </a:ext>
                  </a:extLst>
                </a:gridCol>
                <a:gridCol w="1807149">
                  <a:extLst>
                    <a:ext uri="{9D8B030D-6E8A-4147-A177-3AD203B41FA5}">
                      <a16:colId xmlns:a16="http://schemas.microsoft.com/office/drawing/2014/main" val="3486843686"/>
                    </a:ext>
                  </a:extLst>
                </a:gridCol>
              </a:tblGrid>
              <a:tr h="443769">
                <a:tc>
                  <a:txBody>
                    <a:bodyPr/>
                    <a:lstStyle/>
                    <a:p>
                      <a:pPr algn="r"/>
                      <a:r>
                        <a:rPr lang="es-MX"/>
                        <a:t> </a:t>
                      </a:r>
                    </a:p>
                  </a:txBody>
                  <a:tcPr anchor="ctr">
                    <a:lnL w="12700" cmpd="sng">
                      <a:noFill/>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ECFB2"/>
                    </a:solidFill>
                  </a:tcPr>
                </a:tc>
                <a:tc>
                  <a:txBody>
                    <a:bodyPr/>
                    <a:lstStyle/>
                    <a:p>
                      <a:pPr algn="ctr"/>
                      <a:r>
                        <a:rPr lang="es-MX" b="1" i="0" dirty="0">
                          <a:solidFill>
                            <a:schemeClr val="bg1"/>
                          </a:solidFill>
                          <a:latin typeface="Arial" panose="020B0604020202020204" pitchFamily="34" charset="0"/>
                          <a:cs typeface="Arial" panose="020B0604020202020204" pitchFamily="34" charset="0"/>
                        </a:rPr>
                        <a:t>1985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ECFB2"/>
                    </a:solidFill>
                  </a:tcPr>
                </a:tc>
                <a:tc>
                  <a:txBody>
                    <a:bodyPr/>
                    <a:lstStyle/>
                    <a:p>
                      <a:pPr algn="ctr"/>
                      <a:r>
                        <a:rPr lang="es-MX" b="1" i="0">
                          <a:solidFill>
                            <a:schemeClr val="bg1"/>
                          </a:solidFill>
                          <a:latin typeface="Arial" panose="020B0604020202020204" pitchFamily="34" charset="0"/>
                          <a:cs typeface="Arial" panose="020B0604020202020204" pitchFamily="34" charset="0"/>
                        </a:rPr>
                        <a:t>2015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ECFB2"/>
                    </a:solidFill>
                  </a:tcPr>
                </a:tc>
                <a:tc>
                  <a:txBody>
                    <a:bodyPr/>
                    <a:lstStyle/>
                    <a:p>
                      <a:pPr algn="ctr"/>
                      <a:r>
                        <a:rPr lang="es-MX" b="1" i="0">
                          <a:solidFill>
                            <a:schemeClr val="bg1"/>
                          </a:solidFill>
                          <a:latin typeface="Arial" panose="020B0604020202020204" pitchFamily="34" charset="0"/>
                          <a:cs typeface="Arial" panose="020B0604020202020204" pitchFamily="34" charset="0"/>
                        </a:rPr>
                        <a:t>2022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ECFB2"/>
                    </a:solidFill>
                  </a:tcPr>
                </a:tc>
                <a:tc>
                  <a:txBody>
                    <a:bodyPr/>
                    <a:lstStyle/>
                    <a:p>
                      <a:pPr algn="ctr"/>
                      <a:r>
                        <a:rPr lang="es-MX" b="1" i="0">
                          <a:solidFill>
                            <a:schemeClr val="bg1"/>
                          </a:solidFill>
                          <a:latin typeface="Arial" panose="020B0604020202020204" pitchFamily="34" charset="0"/>
                          <a:cs typeface="Arial" panose="020B0604020202020204" pitchFamily="34" charset="0"/>
                        </a:rPr>
                        <a:t>2025</a:t>
                      </a:r>
                    </a:p>
                  </a:txBody>
                  <a:tcPr anchor="ctr">
                    <a:lnL w="31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6ECFB2"/>
                    </a:solidFill>
                  </a:tcPr>
                </a:tc>
                <a:extLst>
                  <a:ext uri="{0D108BD9-81ED-4DB2-BD59-A6C34878D82A}">
                    <a16:rowId xmlns:a16="http://schemas.microsoft.com/office/drawing/2014/main" val="525255966"/>
                  </a:ext>
                </a:extLst>
              </a:tr>
              <a:tr h="449598">
                <a:tc>
                  <a:txBody>
                    <a:bodyPr/>
                    <a:lstStyle/>
                    <a:p>
                      <a:pPr lvl="1" algn="l"/>
                      <a:r>
                        <a:rPr lang="es-MX">
                          <a:solidFill>
                            <a:schemeClr val="tx1"/>
                          </a:solidFill>
                        </a:rPr>
                        <a:t> </a:t>
                      </a:r>
                      <a:r>
                        <a:rPr lang="es-MX" b="1" i="0">
                          <a:solidFill>
                            <a:schemeClr val="tx1"/>
                          </a:solidFill>
                          <a:latin typeface="Arial" panose="020B0604020202020204" pitchFamily="34" charset="0"/>
                          <a:cs typeface="Arial" panose="020B0604020202020204" pitchFamily="34" charset="0"/>
                        </a:rPr>
                        <a:t>Huevos</a:t>
                      </a:r>
                    </a:p>
                  </a:txBody>
                  <a:tcPr anchor="ctr">
                    <a:lnL w="12700" cmpd="sng">
                      <a:noFill/>
                    </a:lnL>
                    <a:lnR w="3175" cap="flat" cmpd="sng" algn="ctr">
                      <a:solidFill>
                        <a:schemeClr val="tx1"/>
                      </a:solidFill>
                      <a:prstDash val="solid"/>
                      <a:round/>
                      <a:headEnd type="none" w="med" len="med"/>
                      <a:tailEnd type="none" w="med" len="med"/>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MX" sz="1800" b="0" i="0">
                          <a:solidFill>
                            <a:schemeClr val="dk1"/>
                          </a:solidFill>
                          <a:latin typeface="Arial" panose="020B0604020202020204" pitchFamily="34" charset="0"/>
                          <a:ea typeface="+mn-ea"/>
                          <a:cs typeface="Arial" panose="020B0604020202020204" pitchFamily="34" charset="0"/>
                        </a:rPr>
                        <a:t>80¢/docena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MX" sz="1800" b="0" i="0">
                          <a:solidFill>
                            <a:schemeClr val="dk1"/>
                          </a:solidFill>
                          <a:latin typeface="Arial" panose="020B0604020202020204" pitchFamily="34" charset="0"/>
                          <a:ea typeface="+mn-ea"/>
                          <a:cs typeface="Arial" panose="020B0604020202020204" pitchFamily="34" charset="0"/>
                        </a:rPr>
                        <a:t>$2.47/docena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MX" sz="1800" b="0" i="0">
                          <a:solidFill>
                            <a:schemeClr val="dk1"/>
                          </a:solidFill>
                          <a:latin typeface="Arial" panose="020B0604020202020204" pitchFamily="34" charset="0"/>
                          <a:ea typeface="+mn-ea"/>
                          <a:cs typeface="Arial" panose="020B0604020202020204" pitchFamily="34" charset="0"/>
                        </a:rPr>
                        <a:t>$4.25/docena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MX" sz="1800" b="0" i="0">
                          <a:solidFill>
                            <a:schemeClr val="dk1"/>
                          </a:solidFill>
                          <a:latin typeface="Arial" panose="020B0604020202020204" pitchFamily="34" charset="0"/>
                          <a:ea typeface="+mn-ea"/>
                          <a:cs typeface="Arial" panose="020B0604020202020204" pitchFamily="34" charset="0"/>
                        </a:rPr>
                        <a:t>$4.63/docena</a:t>
                      </a:r>
                    </a:p>
                  </a:txBody>
                  <a:tcPr anchor="ctr">
                    <a:lnL w="3175" cap="flat" cmpd="sng" algn="ctr">
                      <a:solidFill>
                        <a:schemeClr val="tx1"/>
                      </a:solidFill>
                      <a:prstDash val="solid"/>
                      <a:round/>
                      <a:headEnd type="none" w="med" len="med"/>
                      <a:tailEnd type="none" w="med" len="med"/>
                    </a:lnL>
                    <a:lnR w="12700" cmpd="sng">
                      <a:noFill/>
                    </a:lnR>
                    <a:lnT w="381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3146966"/>
                  </a:ext>
                </a:extLst>
              </a:tr>
              <a:tr h="449933">
                <a:tc>
                  <a:txBody>
                    <a:bodyPr/>
                    <a:lstStyle/>
                    <a:p>
                      <a:pPr lvl="1" algn="l"/>
                      <a:r>
                        <a:rPr lang="es-MX" b="1" i="0" dirty="0">
                          <a:solidFill>
                            <a:schemeClr val="tx1"/>
                          </a:solidFill>
                          <a:latin typeface="Arial" panose="020B0604020202020204" pitchFamily="34" charset="0"/>
                          <a:cs typeface="Arial" panose="020B0604020202020204" pitchFamily="34" charset="0"/>
                        </a:rPr>
                        <a:t> </a:t>
                      </a:r>
                      <a:r>
                        <a:rPr lang="es-MX" b="1" i="0" dirty="0">
                          <a:solidFill>
                            <a:srgbClr val="131A4D"/>
                          </a:solidFill>
                          <a:latin typeface="Arial" panose="020B0604020202020204" pitchFamily="34" charset="0"/>
                          <a:cs typeface="Arial" panose="020B0604020202020204" pitchFamily="34" charset="0"/>
                        </a:rPr>
                        <a:t>Entra</a:t>
                      </a:r>
                      <a:r>
                        <a:rPr lang="es-MX" b="1" i="0" dirty="0">
                          <a:solidFill>
                            <a:schemeClr val="tx1"/>
                          </a:solidFill>
                          <a:latin typeface="Arial" panose="020B0604020202020204" pitchFamily="34" charset="0"/>
                          <a:cs typeface="Arial" panose="020B0604020202020204" pitchFamily="34" charset="0"/>
                        </a:rPr>
                        <a:t>das al </a:t>
                      </a:r>
                      <a:br>
                        <a:rPr lang="es-MX" b="1" i="0" dirty="0">
                          <a:solidFill>
                            <a:schemeClr val="tx1"/>
                          </a:solidFill>
                          <a:latin typeface="Arial" panose="020B0604020202020204" pitchFamily="34" charset="0"/>
                          <a:cs typeface="Arial" panose="020B0604020202020204" pitchFamily="34" charset="0"/>
                        </a:rPr>
                      </a:br>
                      <a:r>
                        <a:rPr lang="es-MX" b="1" i="0" dirty="0">
                          <a:solidFill>
                            <a:schemeClr val="tx1"/>
                          </a:solidFill>
                          <a:latin typeface="Arial" panose="020B0604020202020204" pitchFamily="34" charset="0"/>
                          <a:cs typeface="Arial" panose="020B0604020202020204" pitchFamily="34" charset="0"/>
                        </a:rPr>
                        <a:t> cine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s-MX" b="0" i="0">
                          <a:latin typeface="Arial" panose="020B0604020202020204" pitchFamily="34" charset="0"/>
                          <a:cs typeface="Arial" panose="020B0604020202020204" pitchFamily="34" charset="0"/>
                        </a:rPr>
                        <a:t>$3.55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s-MX" b="0" i="0">
                          <a:latin typeface="Arial" panose="020B0604020202020204" pitchFamily="34" charset="0"/>
                          <a:cs typeface="Arial" panose="020B0604020202020204" pitchFamily="34" charset="0"/>
                        </a:rPr>
                        <a:t>$8.42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s-MX" b="0" i="0">
                          <a:latin typeface="Arial" panose="020B0604020202020204" pitchFamily="34" charset="0"/>
                          <a:cs typeface="Arial" panose="020B0604020202020204" pitchFamily="34" charset="0"/>
                        </a:rPr>
                        <a:t>$11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s-MX" b="0" i="0">
                          <a:latin typeface="Arial" panose="020B0604020202020204" pitchFamily="34" charset="0"/>
                          <a:cs typeface="Arial" panose="020B0604020202020204" pitchFamily="34" charset="0"/>
                        </a:rPr>
                        <a:t>$11.99</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0268895"/>
                  </a:ext>
                </a:extLst>
              </a:tr>
              <a:tr h="449933">
                <a:tc>
                  <a:txBody>
                    <a:bodyPr/>
                    <a:lstStyle/>
                    <a:p>
                      <a:pPr lvl="1" algn="l"/>
                      <a:r>
                        <a:rPr lang="es-MX" b="1" i="0">
                          <a:solidFill>
                            <a:schemeClr val="tx1"/>
                          </a:solidFill>
                          <a:latin typeface="Arial" panose="020B0604020202020204" pitchFamily="34" charset="0"/>
                          <a:cs typeface="Arial" panose="020B0604020202020204" pitchFamily="34" charset="0"/>
                        </a:rPr>
                        <a:t> Automóviles</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s-MX" b="0" i="0">
                          <a:latin typeface="Arial" panose="020B0604020202020204" pitchFamily="34" charset="0"/>
                          <a:cs typeface="Arial" panose="020B0604020202020204" pitchFamily="34" charset="0"/>
                        </a:rPr>
                        <a:t>$11,838</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s-MX" b="0" i="0">
                          <a:latin typeface="Arial" panose="020B0604020202020204" pitchFamily="34" charset="0"/>
                          <a:cs typeface="Arial" panose="020B0604020202020204" pitchFamily="34" charset="0"/>
                        </a:rPr>
                        <a:t>$25,332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s-MX" b="0" i="0">
                          <a:latin typeface="Arial" panose="020B0604020202020204" pitchFamily="34" charset="0"/>
                          <a:cs typeface="Arial" panose="020B0604020202020204" pitchFamily="34" charset="0"/>
                        </a:rPr>
                        <a:t>$48,080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s-MX" b="0" i="0" dirty="0">
                          <a:latin typeface="Arial" panose="020B0604020202020204" pitchFamily="34" charset="0"/>
                          <a:cs typeface="Arial" panose="020B0604020202020204" pitchFamily="34" charset="0"/>
                        </a:rPr>
                        <a:t>$52,398</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5213688"/>
                  </a:ext>
                </a:extLst>
              </a:tr>
            </a:tbl>
          </a:graphicData>
        </a:graphic>
      </p:graphicFrame>
      <p:sp>
        <p:nvSpPr>
          <p:cNvPr id="21" name="TextBox 20">
            <a:extLst>
              <a:ext uri="{FF2B5EF4-FFF2-40B4-BE49-F238E27FC236}">
                <a16:creationId xmlns:a16="http://schemas.microsoft.com/office/drawing/2014/main" id="{8DB76630-A38A-E443-E15F-5408E4EC6A9E}"/>
              </a:ext>
            </a:extLst>
          </p:cNvPr>
          <p:cNvSpPr txBox="1"/>
          <p:nvPr/>
        </p:nvSpPr>
        <p:spPr>
          <a:xfrm>
            <a:off x="1492450" y="5889380"/>
            <a:ext cx="9112488" cy="261610"/>
          </a:xfrm>
          <a:prstGeom prst="rect">
            <a:avLst/>
          </a:prstGeom>
          <a:noFill/>
        </p:spPr>
        <p:txBody>
          <a:bodyPr wrap="square" rtlCol="0">
            <a:spAutoFit/>
          </a:bodyPr>
          <a:lstStyle/>
          <a:p>
            <a:pPr defTabSz="457200">
              <a:defRPr/>
            </a:pPr>
            <a:r>
              <a:rPr kumimoji="0" lang="es-MX" sz="1100" b="0" i="0" u="none" strike="noStrike" cap="none" normalizeH="0" baseline="30000" noProof="0" dirty="0">
                <a:ln>
                  <a:noFill/>
                </a:ln>
                <a:uLnTx/>
                <a:uFillTx/>
                <a:latin typeface="Arial" panose="020B0604020202020204" pitchFamily="34" charset="0"/>
                <a:cs typeface="Arial" panose="020B0604020202020204" pitchFamily="34" charset="0"/>
              </a:rPr>
              <a:t>1 </a:t>
            </a:r>
            <a:r>
              <a:rPr lang="es-MX" sz="1100" dirty="0">
                <a:latin typeface="Arial" panose="020B0604020202020204" pitchFamily="34" charset="0"/>
                <a:cs typeface="Arial" panose="020B0604020202020204" pitchFamily="34" charset="0"/>
              </a:rPr>
              <a:t>Con base en una tasa de inflación del 3.5% proyectada hasta mediados de 2025 </a:t>
            </a:r>
          </a:p>
        </p:txBody>
      </p:sp>
      <p:sp>
        <p:nvSpPr>
          <p:cNvPr id="2" name="Title 6">
            <a:extLst>
              <a:ext uri="{FF2B5EF4-FFF2-40B4-BE49-F238E27FC236}">
                <a16:creationId xmlns:a16="http://schemas.microsoft.com/office/drawing/2014/main" id="{153F7527-624C-B69B-4B68-B659D8BCC309}"/>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sz="6000">
                <a:latin typeface="Georgia" panose="02040502050405020303" pitchFamily="18" charset="0"/>
              </a:rPr>
              <a:t>Falso</a:t>
            </a:r>
          </a:p>
        </p:txBody>
      </p:sp>
      <p:sp>
        <p:nvSpPr>
          <p:cNvPr id="3" name="Content Placeholder 7">
            <a:extLst>
              <a:ext uri="{FF2B5EF4-FFF2-40B4-BE49-F238E27FC236}">
                <a16:creationId xmlns:a16="http://schemas.microsoft.com/office/drawing/2014/main" id="{17EDBC73-72D4-7849-6F58-69CB4A8F2441}"/>
              </a:ext>
            </a:extLst>
          </p:cNvPr>
          <p:cNvSpPr txBox="1">
            <a:spLocks/>
          </p:cNvSpPr>
          <p:nvPr/>
        </p:nvSpPr>
        <p:spPr>
          <a:xfrm>
            <a:off x="1430260" y="2308580"/>
            <a:ext cx="8670181" cy="329343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b="1" dirty="0"/>
              <a:t>Tu dinero no valdrá lo mismo en el futuro debido a la inflación.</a:t>
            </a:r>
          </a:p>
          <a:p>
            <a:pPr marL="0" indent="0">
              <a:buNone/>
            </a:pPr>
            <a:r>
              <a:rPr lang="es-MX" dirty="0"/>
              <a:t>Este gráfico compara los costos de los huevos, entradas a l cine y automóviles en un lapso de 40 años. </a:t>
            </a:r>
            <a:r>
              <a:rPr lang="es-MX" baseline="30000" dirty="0"/>
              <a:t>1</a:t>
            </a:r>
          </a:p>
        </p:txBody>
      </p:sp>
      <p:pic>
        <p:nvPicPr>
          <p:cNvPr id="6" name="Picture 5">
            <a:extLst>
              <a:ext uri="{FF2B5EF4-FFF2-40B4-BE49-F238E27FC236}">
                <a16:creationId xmlns:a16="http://schemas.microsoft.com/office/drawing/2014/main" id="{258344F0-E519-A8C6-DD74-D7CD9C76708F}"/>
              </a:ext>
            </a:extLst>
          </p:cNvPr>
          <p:cNvPicPr>
            <a:picLocks noChangeAspect="1"/>
          </p:cNvPicPr>
          <p:nvPr/>
        </p:nvPicPr>
        <p:blipFill>
          <a:blip r:embed="rId3"/>
          <a:stretch>
            <a:fillRect/>
          </a:stretch>
        </p:blipFill>
        <p:spPr>
          <a:xfrm>
            <a:off x="1254544" y="4165974"/>
            <a:ext cx="303888" cy="293307"/>
          </a:xfrm>
          <a:prstGeom prst="rect">
            <a:avLst/>
          </a:prstGeom>
        </p:spPr>
      </p:pic>
      <p:pic>
        <p:nvPicPr>
          <p:cNvPr id="9" name="Picture 8">
            <a:extLst>
              <a:ext uri="{FF2B5EF4-FFF2-40B4-BE49-F238E27FC236}">
                <a16:creationId xmlns:a16="http://schemas.microsoft.com/office/drawing/2014/main" id="{3ECF630C-9BA3-7074-D7F8-D4017664903D}"/>
              </a:ext>
            </a:extLst>
          </p:cNvPr>
          <p:cNvPicPr>
            <a:picLocks noChangeAspect="1"/>
          </p:cNvPicPr>
          <p:nvPr/>
        </p:nvPicPr>
        <p:blipFill>
          <a:blip r:embed="rId4"/>
          <a:stretch>
            <a:fillRect/>
          </a:stretch>
        </p:blipFill>
        <p:spPr>
          <a:xfrm rot="1731846">
            <a:off x="1234177" y="4660528"/>
            <a:ext cx="344619" cy="192400"/>
          </a:xfrm>
          <a:prstGeom prst="rect">
            <a:avLst/>
          </a:prstGeom>
        </p:spPr>
      </p:pic>
      <p:pic>
        <p:nvPicPr>
          <p:cNvPr id="10" name="Picture 9">
            <a:extLst>
              <a:ext uri="{FF2B5EF4-FFF2-40B4-BE49-F238E27FC236}">
                <a16:creationId xmlns:a16="http://schemas.microsoft.com/office/drawing/2014/main" id="{DF515385-ADD8-567C-C728-5E5A3742607A}"/>
              </a:ext>
            </a:extLst>
          </p:cNvPr>
          <p:cNvPicPr>
            <a:picLocks noChangeAspect="1"/>
          </p:cNvPicPr>
          <p:nvPr/>
        </p:nvPicPr>
        <p:blipFill>
          <a:blip r:embed="rId5"/>
          <a:stretch>
            <a:fillRect/>
          </a:stretch>
        </p:blipFill>
        <p:spPr>
          <a:xfrm flipH="1">
            <a:off x="1226781" y="5108383"/>
            <a:ext cx="406958" cy="183131"/>
          </a:xfrm>
          <a:prstGeom prst="rect">
            <a:avLst/>
          </a:prstGeom>
        </p:spPr>
      </p:pic>
    </p:spTree>
    <p:extLst>
      <p:ext uri="{BB962C8B-B14F-4D97-AF65-F5344CB8AC3E}">
        <p14:creationId xmlns:p14="http://schemas.microsoft.com/office/powerpoint/2010/main" val="1985971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C535ECA-797D-81AE-026B-DADAE14B89E6}"/>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6" name="Content Placeholder 14">
            <a:extLst>
              <a:ext uri="{FF2B5EF4-FFF2-40B4-BE49-F238E27FC236}">
                <a16:creationId xmlns:a16="http://schemas.microsoft.com/office/drawing/2014/main" id="{AA11B693-C538-8D5E-2E4E-9AF575DBCD45}"/>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MX" sz="4400" b="1" dirty="0">
                <a:latin typeface="Georgia" panose="02040502050405020303" pitchFamily="18" charset="0"/>
              </a:rPr>
              <a:t>Necesitaré $1 millón</a:t>
            </a:r>
            <a:br>
              <a:rPr lang="es-MX" sz="4400" b="1" dirty="0">
                <a:latin typeface="Georgia" panose="02040502050405020303" pitchFamily="18" charset="0"/>
              </a:rPr>
            </a:br>
            <a:r>
              <a:rPr lang="es-MX" sz="4400" b="1" dirty="0">
                <a:latin typeface="Georgia" panose="02040502050405020303" pitchFamily="18" charset="0"/>
              </a:rPr>
              <a:t>para retirarme.</a:t>
            </a:r>
          </a:p>
        </p:txBody>
      </p:sp>
    </p:spTree>
    <p:extLst>
      <p:ext uri="{BB962C8B-B14F-4D97-AF65-F5344CB8AC3E}">
        <p14:creationId xmlns:p14="http://schemas.microsoft.com/office/powerpoint/2010/main" val="2124445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C365ED-6346-4EEC-A323-26AC968D90D7}"/>
              </a:ext>
            </a:extLst>
          </p:cNvPr>
          <p:cNvSpPr txBox="1"/>
          <p:nvPr/>
        </p:nvSpPr>
        <p:spPr>
          <a:xfrm>
            <a:off x="1492450" y="5926112"/>
            <a:ext cx="9112488" cy="261610"/>
          </a:xfrm>
          <a:prstGeom prst="rect">
            <a:avLst/>
          </a:prstGeom>
          <a:noFill/>
        </p:spPr>
        <p:txBody>
          <a:bodyPr wrap="square" rtlCol="0">
            <a:spAutoFit/>
          </a:bodyPr>
          <a:lstStyle/>
          <a:p>
            <a:pPr defTabSz="457200">
              <a:defRPr/>
            </a:pPr>
            <a:r>
              <a:rPr kumimoji="0" lang="es-MX" sz="1100" b="0" i="0" u="none" strike="noStrike" cap="none" normalizeH="0" baseline="30000" noProof="0" dirty="0">
                <a:ln>
                  <a:noFill/>
                </a:ln>
                <a:solidFill>
                  <a:prstClr val="black"/>
                </a:solidFill>
                <a:uLnTx/>
                <a:uFillTx/>
                <a:latin typeface="Arial" panose="020B0604020202020204" pitchFamily="34" charset="0"/>
                <a:cs typeface="Arial" panose="020B0604020202020204" pitchFamily="34" charset="0"/>
              </a:rPr>
              <a:t>1 </a:t>
            </a:r>
            <a:r>
              <a:rPr kumimoji="0" lang="es-MX" sz="110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Asumiendo una tasa de retiro del 4%. Si las contribuciones se hicieran antes de pagar impuestos, esta cantidad sería menor.</a:t>
            </a:r>
          </a:p>
        </p:txBody>
      </p:sp>
      <p:sp>
        <p:nvSpPr>
          <p:cNvPr id="5" name="Title 6">
            <a:extLst>
              <a:ext uri="{FF2B5EF4-FFF2-40B4-BE49-F238E27FC236}">
                <a16:creationId xmlns:a16="http://schemas.microsoft.com/office/drawing/2014/main" id="{DE79DF3D-441B-2244-F047-AA81F4B79441}"/>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sz="6000">
                <a:latin typeface="Georgia" panose="02040502050405020303" pitchFamily="18" charset="0"/>
              </a:rPr>
              <a:t>Falso</a:t>
            </a:r>
          </a:p>
        </p:txBody>
      </p:sp>
      <p:sp>
        <p:nvSpPr>
          <p:cNvPr id="9" name="Content Placeholder 7">
            <a:extLst>
              <a:ext uri="{FF2B5EF4-FFF2-40B4-BE49-F238E27FC236}">
                <a16:creationId xmlns:a16="http://schemas.microsoft.com/office/drawing/2014/main" id="{34E5705F-B8F0-75A1-6152-87C3DCA25112}"/>
              </a:ext>
            </a:extLst>
          </p:cNvPr>
          <p:cNvSpPr txBox="1">
            <a:spLocks/>
          </p:cNvSpPr>
          <p:nvPr/>
        </p:nvSpPr>
        <p:spPr>
          <a:xfrm>
            <a:off x="1756948" y="2308580"/>
            <a:ext cx="8670181" cy="329343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b="1" dirty="0"/>
              <a:t>Esto depende. Puedes necesitar menos, o más de lo que crees.</a:t>
            </a:r>
          </a:p>
          <a:p>
            <a:pPr marL="0" indent="0">
              <a:buNone/>
            </a:pPr>
            <a:endParaRPr lang="en-US" b="1" dirty="0"/>
          </a:p>
          <a:p>
            <a:pPr marL="0" indent="0" algn="ctr">
              <a:buNone/>
            </a:pPr>
            <a:r>
              <a:rPr lang="es-MX" sz="3200" dirty="0">
                <a:solidFill>
                  <a:srgbClr val="0047BB"/>
                </a:solidFill>
              </a:rPr>
              <a:t>$1 millón equivale a</a:t>
            </a:r>
          </a:p>
          <a:p>
            <a:pPr marL="0" indent="0" algn="ctr">
              <a:buNone/>
            </a:pPr>
            <a:r>
              <a:rPr lang="es-MX" sz="6000" b="1" dirty="0">
                <a:solidFill>
                  <a:srgbClr val="0047BB"/>
                </a:solidFill>
                <a:latin typeface="Georgia" panose="02040502050405020303" pitchFamily="18" charset="0"/>
              </a:rPr>
              <a:t>$40,000</a:t>
            </a:r>
            <a:br>
              <a:rPr lang="es-MX" b="1" dirty="0">
                <a:solidFill>
                  <a:srgbClr val="0047BB"/>
                </a:solidFill>
              </a:rPr>
            </a:br>
            <a:br>
              <a:rPr lang="es-MX" b="1" dirty="0">
                <a:solidFill>
                  <a:srgbClr val="0047BB"/>
                </a:solidFill>
              </a:rPr>
            </a:br>
            <a:r>
              <a:rPr lang="es-MX" sz="2400" dirty="0">
                <a:solidFill>
                  <a:srgbClr val="0047BB"/>
                </a:solidFill>
              </a:rPr>
              <a:t>por año durante 30 años. </a:t>
            </a:r>
            <a:r>
              <a:rPr lang="es-MX" sz="2400" baseline="30000" dirty="0">
                <a:solidFill>
                  <a:srgbClr val="0047BB"/>
                </a:solidFill>
              </a:rPr>
              <a:t>1</a:t>
            </a:r>
          </a:p>
        </p:txBody>
      </p:sp>
    </p:spTree>
    <p:extLst>
      <p:ext uri="{BB962C8B-B14F-4D97-AF65-F5344CB8AC3E}">
        <p14:creationId xmlns:p14="http://schemas.microsoft.com/office/powerpoint/2010/main" val="336834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532744-9153-B343-876E-2DB051070BF3}"/>
              </a:ext>
            </a:extLst>
          </p:cNvPr>
          <p:cNvSpPr txBox="1"/>
          <p:nvPr/>
        </p:nvSpPr>
        <p:spPr>
          <a:xfrm>
            <a:off x="2147454" y="2347435"/>
            <a:ext cx="7897091" cy="309315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 No es un depósito • No está asegurado por FDIC o NCUSIF • No está garantizado por la institución • No está asegurado por ninguna agencia del gobierno federal • Puede perder valor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05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Este material no es una recomendación para comprar o vender un producto financiero ni para adoptar una estrategia de inversión. Los inversionistas deben consultar con sus profesionales financieros sobre su situación específica.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The</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Nationwide </a:t>
            </a: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Group</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a:t>
            </a: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Retirement</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Series incluye anualidades no registradas de grupo fijas y variables, y programas de fideicomiso. Las anualidades no registradas de grupo fijas y variables son emitidas por Nationwide </a:t>
            </a: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Life</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a:t>
            </a: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Insurance</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Company. Los programas y servicios de fideicomiso son ofrecidos por Nationwide Trust Company, FSB. Nationwide </a:t>
            </a: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Investment</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a:t>
            </a: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Services</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a:t>
            </a: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Corporation</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miembro de FINRA, Columbus, Ohio. Nationwide Mutual </a:t>
            </a:r>
            <a:r>
              <a:rPr kumimoji="0" lang="es-MX" sz="1050" b="0" i="0" u="none" strike="noStrike" cap="none" normalizeH="0" baseline="0" noProof="0" dirty="0" err="1">
                <a:ln>
                  <a:noFill/>
                </a:ln>
                <a:uLnTx/>
                <a:uFillTx/>
                <a:latin typeface="Arial" panose="020B0604020202020204" pitchFamily="34" charset="0"/>
                <a:cs typeface="Arial" panose="020B0604020202020204" pitchFamily="34" charset="0"/>
              </a:rPr>
              <a:t>Insurance</a:t>
            </a:r>
            <a:r>
              <a:rPr kumimoji="0" lang="es-MX" sz="1050" b="0" i="0" u="none" strike="noStrike" cap="none" normalizeH="0" baseline="0" noProof="0" dirty="0">
                <a:ln>
                  <a:noFill/>
                </a:ln>
                <a:uLnTx/>
                <a:uFillTx/>
                <a:latin typeface="Arial" panose="020B0604020202020204" pitchFamily="34" charset="0"/>
                <a:cs typeface="Arial" panose="020B0604020202020204" pitchFamily="34" charset="0"/>
              </a:rPr>
              <a:t> Company y compañías afiliadas, oficina principal: Columbus, Ohio.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05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Nationwide, la N y el Águila de Nationwide y Nationwide </a:t>
            </a:r>
            <a:r>
              <a:rPr kumimoji="0" lang="es-MX" sz="1050" b="0" i="0" u="none" strike="noStrike" cap="none" normalizeH="0" baseline="0" noProof="0" dirty="0" err="1">
                <a:ln>
                  <a:noFill/>
                </a:ln>
                <a:solidFill>
                  <a:prstClr val="black"/>
                </a:solidFill>
                <a:uLnTx/>
                <a:uFillTx/>
                <a:latin typeface="Arial" panose="020B0604020202020204" pitchFamily="34" charset="0"/>
                <a:cs typeface="Arial" panose="020B0604020202020204" pitchFamily="34" charset="0"/>
              </a:rPr>
              <a:t>is</a:t>
            </a:r>
            <a:r>
              <a:rPr kumimoji="0" lang="es-MX" sz="105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a:t>
            </a:r>
            <a:r>
              <a:rPr kumimoji="0" lang="es-MX" sz="1050" b="0" i="0" u="none" strike="noStrike" cap="none" normalizeH="0" baseline="0" noProof="0" dirty="0" err="1">
                <a:ln>
                  <a:noFill/>
                </a:ln>
                <a:solidFill>
                  <a:prstClr val="black"/>
                </a:solidFill>
                <a:uLnTx/>
                <a:uFillTx/>
                <a:latin typeface="Arial" panose="020B0604020202020204" pitchFamily="34" charset="0"/>
                <a:cs typeface="Arial" panose="020B0604020202020204" pitchFamily="34" charset="0"/>
              </a:rPr>
              <a:t>on</a:t>
            </a:r>
            <a:r>
              <a:rPr kumimoji="0" lang="es-MX" sz="105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a:t>
            </a:r>
            <a:r>
              <a:rPr kumimoji="0" lang="es-MX" sz="1050" b="0" i="0" u="none" strike="noStrike" cap="none" normalizeH="0" baseline="0" noProof="0" dirty="0" err="1">
                <a:ln>
                  <a:noFill/>
                </a:ln>
                <a:solidFill>
                  <a:prstClr val="black"/>
                </a:solidFill>
                <a:uLnTx/>
                <a:uFillTx/>
                <a:latin typeface="Arial" panose="020B0604020202020204" pitchFamily="34" charset="0"/>
                <a:cs typeface="Arial" panose="020B0604020202020204" pitchFamily="34" charset="0"/>
              </a:rPr>
              <a:t>your</a:t>
            </a:r>
            <a:r>
              <a:rPr kumimoji="0" lang="es-MX" sz="105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a:t>
            </a:r>
            <a:r>
              <a:rPr kumimoji="0" lang="es-MX" sz="1050" b="0" i="0" u="none" strike="noStrike" cap="none" normalizeH="0" baseline="0" noProof="0" dirty="0" err="1">
                <a:ln>
                  <a:noFill/>
                </a:ln>
                <a:solidFill>
                  <a:prstClr val="black"/>
                </a:solidFill>
                <a:uLnTx/>
                <a:uFillTx/>
                <a:latin typeface="Arial" panose="020B0604020202020204" pitchFamily="34" charset="0"/>
                <a:cs typeface="Arial" panose="020B0604020202020204" pitchFamily="34" charset="0"/>
              </a:rPr>
              <a:t>side</a:t>
            </a:r>
            <a:r>
              <a:rPr kumimoji="0" lang="es-MX" sz="105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son marcas de servicio de Nationwide Mutual </a:t>
            </a:r>
            <a:r>
              <a:rPr kumimoji="0" lang="es-MX" sz="1050" b="0" i="0" u="none" strike="noStrike" cap="none" normalizeH="0" baseline="0" noProof="0" dirty="0" err="1">
                <a:ln>
                  <a:noFill/>
                </a:ln>
                <a:solidFill>
                  <a:prstClr val="black"/>
                </a:solidFill>
                <a:uLnTx/>
                <a:uFillTx/>
                <a:latin typeface="Arial" panose="020B0604020202020204" pitchFamily="34" charset="0"/>
                <a:cs typeface="Arial" panose="020B0604020202020204" pitchFamily="34" charset="0"/>
              </a:rPr>
              <a:t>Insurance</a:t>
            </a:r>
            <a:r>
              <a:rPr kumimoji="0" lang="es-MX" sz="105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Company. </a:t>
            </a:r>
            <a:r>
              <a:rPr lang="es-MX" sz="1050" dirty="0" err="1"/>
              <a:t>My</a:t>
            </a:r>
            <a:r>
              <a:rPr lang="es-MX" sz="1050" dirty="0"/>
              <a:t> Interactive </a:t>
            </a:r>
            <a:r>
              <a:rPr lang="es-MX" sz="1050" dirty="0" err="1"/>
              <a:t>Retirement</a:t>
            </a:r>
            <a:r>
              <a:rPr lang="es-MX" sz="1050" dirty="0"/>
              <a:t> </a:t>
            </a:r>
            <a:r>
              <a:rPr lang="es-MX" sz="1050" dirty="0" err="1"/>
              <a:t>Planner</a:t>
            </a:r>
            <a:r>
              <a:rPr lang="es-MX" sz="1050" dirty="0"/>
              <a:t> es una marca de servicio de Nationwide </a:t>
            </a:r>
            <a:r>
              <a:rPr lang="es-MX" sz="1050" dirty="0" err="1"/>
              <a:t>Life</a:t>
            </a:r>
            <a:r>
              <a:rPr lang="es-MX" sz="1050" dirty="0"/>
              <a:t> </a:t>
            </a:r>
            <a:r>
              <a:rPr lang="es-MX" sz="1050" dirty="0" err="1"/>
              <a:t>Insurance</a:t>
            </a:r>
            <a:r>
              <a:rPr lang="es-MX" sz="1050" dirty="0"/>
              <a:t> Company.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050" b="0" i="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2023 Nationwide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57200">
              <a:defRPr/>
            </a:pPr>
            <a:r>
              <a:rPr lang="es-MX" sz="1050">
                <a:latin typeface="Arial" panose="020B0604020202020204" pitchFamily="34" charset="0"/>
                <a:ea typeface="+mn-lt"/>
                <a:cs typeface="Arial" panose="020B0604020202020204" pitchFamily="34" charset="0"/>
              </a:rPr>
              <a:t>PNM-19715AO-S </a:t>
            </a:r>
            <a:r>
              <a:rPr lang="es-MX" sz="1050" dirty="0">
                <a:latin typeface="Arial" panose="020B0604020202020204" pitchFamily="34" charset="0"/>
                <a:ea typeface="+mn-lt"/>
                <a:cs typeface="Arial" panose="020B0604020202020204" pitchFamily="34" charset="0"/>
              </a:rPr>
              <a:t>(03/23</a:t>
            </a:r>
            <a:r>
              <a:rPr kumimoji="0" lang="es-MX" sz="1050" b="0" i="0" u="none" strike="noStrike" cap="none" normalizeH="0" baseline="0" noProof="0" dirty="0">
                <a:ln>
                  <a:noFill/>
                </a:ln>
                <a:uLnTx/>
                <a:uFillTx/>
                <a:latin typeface="Arial" panose="020B0604020202020204" pitchFamily="34" charset="0"/>
                <a:ea typeface="+mn-lt"/>
                <a:cs typeface="Arial" panose="020B0604020202020204" pitchFamily="34" charset="0"/>
              </a:rPr>
              <a:t>)</a:t>
            </a:r>
          </a:p>
        </p:txBody>
      </p:sp>
      <p:sp>
        <p:nvSpPr>
          <p:cNvPr id="2" name="Rectangle 1">
            <a:extLst>
              <a:ext uri="{FF2B5EF4-FFF2-40B4-BE49-F238E27FC236}">
                <a16:creationId xmlns:a16="http://schemas.microsoft.com/office/drawing/2014/main" id="{390362B0-F11F-954B-A504-D2DFA168483F}"/>
              </a:ext>
              <a:ext uri="{C183D7F6-B498-43B3-948B-1728B52AA6E4}">
                <adec:decorative xmlns:adec="http://schemas.microsoft.com/office/drawing/2017/decorative" val="1"/>
              </a:ext>
            </a:extLst>
          </p:cNvPr>
          <p:cNvSpPr/>
          <p:nvPr/>
        </p:nvSpPr>
        <p:spPr>
          <a:xfrm>
            <a:off x="2147454" y="2293495"/>
            <a:ext cx="7897091" cy="53964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
            <a:extLst>
              <a:ext uri="{FF2B5EF4-FFF2-40B4-BE49-F238E27FC236}">
                <a16:creationId xmlns:a16="http://schemas.microsoft.com/office/drawing/2014/main" id="{23B72775-B398-8E4E-A5AA-67EB495D754F}"/>
              </a:ext>
            </a:extLst>
          </p:cNvPr>
          <p:cNvSpPr>
            <a:spLocks noGrp="1"/>
          </p:cNvSpPr>
          <p:nvPr>
            <p:ph type="title"/>
          </p:nvPr>
        </p:nvSpPr>
        <p:spPr/>
        <p:txBody>
          <a:bodyPr/>
          <a:lstStyle/>
          <a:p>
            <a:r>
              <a:rPr lang="es-MX"/>
              <a:t>Información importante</a:t>
            </a:r>
          </a:p>
        </p:txBody>
      </p:sp>
    </p:spTree>
    <p:extLst>
      <p:ext uri="{BB962C8B-B14F-4D97-AF65-F5344CB8AC3E}">
        <p14:creationId xmlns:p14="http://schemas.microsoft.com/office/powerpoint/2010/main" val="270358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C1E6438-A0E6-852D-7587-0E341E1D0FE2}"/>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6" name="Content Placeholder 14">
            <a:extLst>
              <a:ext uri="{FF2B5EF4-FFF2-40B4-BE49-F238E27FC236}">
                <a16:creationId xmlns:a16="http://schemas.microsoft.com/office/drawing/2014/main" id="{77C7A38A-7936-B5C0-2B96-1A3D15D4BE2F}"/>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MX" sz="4400" b="1" dirty="0">
                <a:latin typeface="Georgia" panose="02040502050405020303" pitchFamily="18" charset="0"/>
              </a:rPr>
              <a:t>Tendré que retirar</a:t>
            </a:r>
            <a:br>
              <a:rPr lang="es-MX" sz="4400" b="1" dirty="0">
                <a:latin typeface="Georgia" panose="02040502050405020303" pitchFamily="18" charset="0"/>
              </a:rPr>
            </a:br>
            <a:r>
              <a:rPr lang="es-MX" sz="4400" b="1" dirty="0">
                <a:latin typeface="Georgia" panose="02040502050405020303" pitchFamily="18" charset="0"/>
              </a:rPr>
              <a:t>mis ahorros en una suma global</a:t>
            </a:r>
            <a:br>
              <a:rPr lang="es-MX" sz="4400" b="1" dirty="0">
                <a:latin typeface="Georgia" panose="02040502050405020303" pitchFamily="18" charset="0"/>
              </a:rPr>
            </a:br>
            <a:r>
              <a:rPr lang="es-MX" sz="4400" b="1" dirty="0">
                <a:latin typeface="Georgia" panose="02040502050405020303" pitchFamily="18" charset="0"/>
              </a:rPr>
              <a:t>cuando me retire.</a:t>
            </a:r>
          </a:p>
          <a:p>
            <a:pPr marL="0" indent="0" algn="ctr">
              <a:buNone/>
            </a:pPr>
            <a:endParaRPr lang="en-US" sz="5400" b="1" dirty="0">
              <a:latin typeface="Georgia" panose="02040502050405020303" pitchFamily="18" charset="0"/>
            </a:endParaRPr>
          </a:p>
        </p:txBody>
      </p:sp>
    </p:spTree>
    <p:extLst>
      <p:ext uri="{BB962C8B-B14F-4D97-AF65-F5344CB8AC3E}">
        <p14:creationId xmlns:p14="http://schemas.microsoft.com/office/powerpoint/2010/main" val="4254029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716A19-DBEB-D73F-2FF9-DF36D1ACDBC2}"/>
              </a:ext>
            </a:extLst>
          </p:cNvPr>
          <p:cNvSpPr>
            <a:spLocks noGrp="1"/>
          </p:cNvSpPr>
          <p:nvPr>
            <p:ph idx="1"/>
          </p:nvPr>
        </p:nvSpPr>
        <p:spPr>
          <a:xfrm>
            <a:off x="1430260" y="2308580"/>
            <a:ext cx="9261369" cy="3930553"/>
          </a:xfrm>
        </p:spPr>
        <p:txBody>
          <a:bodyPr>
            <a:normAutofit/>
          </a:bodyPr>
          <a:lstStyle/>
          <a:p>
            <a:pPr marL="0" indent="0">
              <a:buNone/>
            </a:pPr>
            <a:r>
              <a:rPr lang="es-MX" b="1" dirty="0">
                <a:latin typeface="Arial"/>
                <a:cs typeface="Arial"/>
              </a:rPr>
              <a:t>Hay varias cosas que puedes hacer con tus ahorros cuando te retires.</a:t>
            </a:r>
          </a:p>
          <a:p>
            <a:pPr marL="0" indent="0">
              <a:buNone/>
            </a:pPr>
            <a:endParaRPr lang="en-US" b="1" dirty="0">
              <a:latin typeface="Arial"/>
              <a:cs typeface="Arial"/>
            </a:endParaRPr>
          </a:p>
          <a:p>
            <a:r>
              <a:rPr lang="es-MX" dirty="0">
                <a:latin typeface="Arial"/>
                <a:cs typeface="Arial"/>
              </a:rPr>
              <a:t>Puedes dejar tus ahorros en el plan </a:t>
            </a:r>
            <a:r>
              <a:rPr lang="es-MX" baseline="30000" dirty="0">
                <a:latin typeface="Arial"/>
                <a:cs typeface="Arial"/>
              </a:rPr>
              <a:t>1</a:t>
            </a:r>
          </a:p>
          <a:p>
            <a:r>
              <a:rPr lang="es-MX" dirty="0">
                <a:latin typeface="Arial"/>
                <a:cs typeface="Arial"/>
              </a:rPr>
              <a:t>Puedes establecer pagos sistemáticos que te den solo lo que necesitas </a:t>
            </a:r>
            <a:r>
              <a:rPr lang="es-MX" baseline="30000" dirty="0">
                <a:latin typeface="Arial"/>
                <a:cs typeface="Arial"/>
              </a:rPr>
              <a:t>1</a:t>
            </a:r>
          </a:p>
          <a:p>
            <a:r>
              <a:rPr lang="es-MX" dirty="0">
                <a:latin typeface="Arial"/>
                <a:cs typeface="Arial"/>
              </a:rPr>
              <a:t>Puedes tomar retiros parciales </a:t>
            </a:r>
            <a:r>
              <a:rPr lang="es-MX" baseline="30000" dirty="0">
                <a:latin typeface="Arial"/>
                <a:cs typeface="Arial"/>
              </a:rPr>
              <a:t>1</a:t>
            </a:r>
          </a:p>
          <a:p>
            <a:r>
              <a:rPr lang="es-MX" dirty="0">
                <a:latin typeface="Arial"/>
                <a:cs typeface="Arial"/>
              </a:rPr>
              <a:t>Puedes transferir tu dinero a una cuenta de retiro individual (IRA)</a:t>
            </a:r>
          </a:p>
        </p:txBody>
      </p:sp>
      <p:sp>
        <p:nvSpPr>
          <p:cNvPr id="6" name="TextBox 5">
            <a:extLst>
              <a:ext uri="{FF2B5EF4-FFF2-40B4-BE49-F238E27FC236}">
                <a16:creationId xmlns:a16="http://schemas.microsoft.com/office/drawing/2014/main" id="{98C365ED-6346-4EEC-A323-26AC968D90D7}"/>
              </a:ext>
            </a:extLst>
          </p:cNvPr>
          <p:cNvSpPr txBox="1"/>
          <p:nvPr/>
        </p:nvSpPr>
        <p:spPr>
          <a:xfrm>
            <a:off x="1492450" y="5627687"/>
            <a:ext cx="9112488" cy="261610"/>
          </a:xfrm>
          <a:prstGeom prst="rect">
            <a:avLst/>
          </a:prstGeom>
          <a:noFill/>
        </p:spPr>
        <p:txBody>
          <a:bodyPr wrap="square" rtlCol="0">
            <a:spAutoFit/>
          </a:bodyPr>
          <a:lstStyle/>
          <a:p>
            <a:r>
              <a:rPr lang="es-MX" sz="1100" baseline="30000">
                <a:latin typeface="Arial" panose="020B0604020202020204" pitchFamily="34" charset="0"/>
                <a:cs typeface="Arial" panose="020B0604020202020204" pitchFamily="34" charset="0"/>
              </a:rPr>
              <a:t>1</a:t>
            </a:r>
            <a:r>
              <a:rPr lang="es-MX" sz="1100">
                <a:latin typeface="Arial" panose="020B0604020202020204" pitchFamily="34" charset="0"/>
                <a:cs typeface="Arial" panose="020B0604020202020204" pitchFamily="34" charset="0"/>
              </a:rPr>
              <a:t> Si el plan lo permite</a:t>
            </a:r>
          </a:p>
        </p:txBody>
      </p:sp>
      <p:sp>
        <p:nvSpPr>
          <p:cNvPr id="5" name="Title 6">
            <a:extLst>
              <a:ext uri="{FF2B5EF4-FFF2-40B4-BE49-F238E27FC236}">
                <a16:creationId xmlns:a16="http://schemas.microsoft.com/office/drawing/2014/main" id="{FEA8FA9E-21F2-7ECC-5359-90D8D74CC149}"/>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sz="6000">
                <a:latin typeface="Georgia" panose="02040502050405020303" pitchFamily="18" charset="0"/>
              </a:rPr>
              <a:t>Falso</a:t>
            </a:r>
          </a:p>
        </p:txBody>
      </p:sp>
    </p:spTree>
    <p:extLst>
      <p:ext uri="{BB962C8B-B14F-4D97-AF65-F5344CB8AC3E}">
        <p14:creationId xmlns:p14="http://schemas.microsoft.com/office/powerpoint/2010/main" val="2314210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D1111CD-4D49-EEF3-1B8E-4D88E917E52F}"/>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6" name="Content Placeholder 14">
            <a:extLst>
              <a:ext uri="{FF2B5EF4-FFF2-40B4-BE49-F238E27FC236}">
                <a16:creationId xmlns:a16="http://schemas.microsoft.com/office/drawing/2014/main" id="{FFC8E901-0704-4697-3F8C-7BC84094B792}"/>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MX" sz="4400" b="1" dirty="0">
                <a:latin typeface="Georgia" panose="02040502050405020303" pitchFamily="18" charset="0"/>
              </a:rPr>
              <a:t>Cambiar de trabajo significa                                  hacer malabares con                                                 varias cuentas de retiro.</a:t>
            </a:r>
          </a:p>
          <a:p>
            <a:pPr marL="0" indent="0" algn="ctr">
              <a:buNone/>
            </a:pPr>
            <a:endParaRPr lang="en-US" sz="5400" b="1" dirty="0">
              <a:latin typeface="Georgia" panose="02040502050405020303" pitchFamily="18" charset="0"/>
            </a:endParaRPr>
          </a:p>
        </p:txBody>
      </p:sp>
    </p:spTree>
    <p:extLst>
      <p:ext uri="{BB962C8B-B14F-4D97-AF65-F5344CB8AC3E}">
        <p14:creationId xmlns:p14="http://schemas.microsoft.com/office/powerpoint/2010/main" val="3945138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716A19-DBEB-D73F-2FF9-DF36D1ACDBC2}"/>
              </a:ext>
            </a:extLst>
          </p:cNvPr>
          <p:cNvSpPr>
            <a:spLocks noGrp="1"/>
          </p:cNvSpPr>
          <p:nvPr>
            <p:ph idx="1"/>
          </p:nvPr>
        </p:nvSpPr>
        <p:spPr>
          <a:xfrm>
            <a:off x="1579141" y="2308582"/>
            <a:ext cx="9025797" cy="2904549"/>
          </a:xfrm>
        </p:spPr>
        <p:txBody>
          <a:bodyPr>
            <a:normAutofit/>
          </a:bodyPr>
          <a:lstStyle/>
          <a:p>
            <a:pPr marL="0" indent="0" algn="ctr">
              <a:buNone/>
            </a:pPr>
            <a:r>
              <a:rPr lang="es-MX" dirty="0"/>
              <a:t>Es posible que no necesites hacer malabares con varias cuentas.</a:t>
            </a:r>
          </a:p>
          <a:p>
            <a:pPr marL="0" indent="0" algn="ctr">
              <a:buNone/>
            </a:pPr>
            <a:endParaRPr lang="en-US" dirty="0"/>
          </a:p>
          <a:p>
            <a:pPr marL="0" indent="0">
              <a:buNone/>
            </a:pPr>
            <a:r>
              <a:rPr lang="es-MX" b="1" dirty="0"/>
              <a:t>Cuando dejas un empleo, tienes cuatro opciones:</a:t>
            </a:r>
          </a:p>
          <a:p>
            <a:pPr marL="457200" indent="-457200">
              <a:buFont typeface="+mj-lt"/>
              <a:buAutoNum type="arabicPeriod"/>
            </a:pPr>
            <a:r>
              <a:rPr lang="es-MX" sz="2000" dirty="0"/>
              <a:t>Retirar fondos, pero ten en cuenta los impuestos y sanciones.</a:t>
            </a:r>
          </a:p>
          <a:p>
            <a:pPr marL="457200" indent="-457200">
              <a:buFont typeface="+mj-lt"/>
              <a:buAutoNum type="arabicPeriod"/>
            </a:pPr>
            <a:r>
              <a:rPr lang="es-MX" sz="2000" dirty="0">
                <a:latin typeface="Arial"/>
                <a:cs typeface="Arial"/>
              </a:rPr>
              <a:t>Dejar tu saldo en el plan de tu empleador anterior. </a:t>
            </a:r>
            <a:r>
              <a:rPr lang="es-MX" sz="2000" baseline="30000" dirty="0">
                <a:latin typeface="Arial"/>
                <a:cs typeface="Arial"/>
              </a:rPr>
              <a:t>1</a:t>
            </a:r>
          </a:p>
          <a:p>
            <a:pPr marL="457200" indent="-457200">
              <a:buFont typeface="+mj-lt"/>
              <a:buAutoNum type="arabicPeriod"/>
            </a:pPr>
            <a:r>
              <a:rPr lang="es-MX" dirty="0"/>
              <a:t>Transferir tu saldo a una cuenta IRA.</a:t>
            </a:r>
          </a:p>
          <a:p>
            <a:pPr marL="457200" indent="-457200">
              <a:buFont typeface="+mj-lt"/>
              <a:buAutoNum type="arabicPeriod"/>
            </a:pPr>
            <a:r>
              <a:rPr lang="es-MX" dirty="0">
                <a:latin typeface="Arial"/>
                <a:cs typeface="Arial"/>
              </a:rPr>
              <a:t>Transferir tu saldo al plan de tu nuevo empleador. </a:t>
            </a:r>
            <a:r>
              <a:rPr lang="es-MX" baseline="30000" dirty="0">
                <a:latin typeface="Arial"/>
                <a:cs typeface="Arial"/>
              </a:rPr>
              <a:t>1</a:t>
            </a:r>
          </a:p>
        </p:txBody>
      </p:sp>
      <p:sp>
        <p:nvSpPr>
          <p:cNvPr id="6" name="TextBox 5">
            <a:extLst>
              <a:ext uri="{FF2B5EF4-FFF2-40B4-BE49-F238E27FC236}">
                <a16:creationId xmlns:a16="http://schemas.microsoft.com/office/drawing/2014/main" id="{98C365ED-6346-4EEC-A323-26AC968D90D7}"/>
              </a:ext>
            </a:extLst>
          </p:cNvPr>
          <p:cNvSpPr txBox="1"/>
          <p:nvPr/>
        </p:nvSpPr>
        <p:spPr>
          <a:xfrm>
            <a:off x="1492449" y="5378824"/>
            <a:ext cx="9384097" cy="1107996"/>
          </a:xfrm>
          <a:prstGeom prst="rect">
            <a:avLst/>
          </a:prstGeom>
          <a:noFill/>
        </p:spPr>
        <p:txBody>
          <a:bodyPr wrap="square" rtlCol="0">
            <a:spAutoFit/>
          </a:bodyPr>
          <a:lstStyle/>
          <a:p>
            <a:r>
              <a:rPr lang="es-MX" sz="1100" baseline="30000" dirty="0">
                <a:latin typeface="Arial" panose="020B0604020202020204" pitchFamily="34" charset="0"/>
                <a:cs typeface="Arial" panose="020B0604020202020204" pitchFamily="34" charset="0"/>
              </a:rPr>
              <a:t>1</a:t>
            </a:r>
            <a:r>
              <a:rPr lang="es-MX" sz="1100" dirty="0">
                <a:latin typeface="Arial" panose="020B0604020202020204" pitchFamily="34" charset="0"/>
                <a:cs typeface="Arial" panose="020B0604020202020204" pitchFamily="34" charset="0"/>
              </a:rPr>
              <a:t> Si el plan lo permite</a:t>
            </a:r>
          </a:p>
          <a:p>
            <a:endParaRPr lang="en-US" sz="1100" dirty="0">
              <a:latin typeface="Arial" panose="020B0604020202020204" pitchFamily="34" charset="0"/>
              <a:cs typeface="Arial" panose="020B0604020202020204" pitchFamily="34" charset="0"/>
            </a:endParaRPr>
          </a:p>
          <a:p>
            <a:r>
              <a:rPr lang="es-MX" sz="1100" dirty="0">
                <a:latin typeface="Arial" panose="020B0604020202020204" pitchFamily="34" charset="0"/>
                <a:cs typeface="Arial" panose="020B0604020202020204" pitchFamily="34" charset="0"/>
              </a:rPr>
              <a:t>Los planes de retiro calificados, los planes de compensación diferida y las cuentas de retiro individuales son todos diferentes, incluyendo cargos y el momento en el que tienes acceso a los fondos. Los activos transferidos desde tu cuenta o cuentas pueden estar sujetos a cargos por rescate, otros cargos o un impuesto de retiro temprano adicional del 10% si estos se retiran antes de la edad de 59 1/2 años. Ni Nationwide ni sus representantes ofrecen asesoría legal o fiscal. Para obtener respuestas a preguntas específicas, se debe consultar a un abogado o asesor fiscal.</a:t>
            </a:r>
          </a:p>
        </p:txBody>
      </p:sp>
      <p:sp>
        <p:nvSpPr>
          <p:cNvPr id="9" name="Title 6">
            <a:extLst>
              <a:ext uri="{FF2B5EF4-FFF2-40B4-BE49-F238E27FC236}">
                <a16:creationId xmlns:a16="http://schemas.microsoft.com/office/drawing/2014/main" id="{FC8AF32F-8378-F3B0-D0D4-786AF7CF0121}"/>
              </a:ext>
            </a:extLst>
          </p:cNvPr>
          <p:cNvSpPr txBox="1">
            <a:spLocks/>
          </p:cNvSpPr>
          <p:nvPr/>
        </p:nvSpPr>
        <p:spPr>
          <a:xfrm>
            <a:off x="1492450" y="1112667"/>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Arial" panose="020B0604020202020204" pitchFamily="34" charset="0"/>
                <a:ea typeface="+mj-ea"/>
                <a:cs typeface="Arial" panose="020B0604020202020204" pitchFamily="34" charset="0"/>
              </a:defRPr>
            </a:lvl1pPr>
          </a:lstStyle>
          <a:p>
            <a:r>
              <a:rPr lang="es-MX" sz="6000">
                <a:latin typeface="Georgia" panose="02040502050405020303" pitchFamily="18" charset="0"/>
              </a:rPr>
              <a:t>Falso</a:t>
            </a:r>
          </a:p>
        </p:txBody>
      </p:sp>
    </p:spTree>
    <p:extLst>
      <p:ext uri="{BB962C8B-B14F-4D97-AF65-F5344CB8AC3E}">
        <p14:creationId xmlns:p14="http://schemas.microsoft.com/office/powerpoint/2010/main" val="2246815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0E0BD2D-049D-D9C0-1B86-E91547BBDAF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12842" y="2985836"/>
            <a:ext cx="914400" cy="914400"/>
          </a:xfrm>
          <a:prstGeom prst="rect">
            <a:avLst/>
          </a:prstGeom>
        </p:spPr>
      </p:pic>
      <p:sp>
        <p:nvSpPr>
          <p:cNvPr id="4" name="TextBox 3">
            <a:extLst>
              <a:ext uri="{FF2B5EF4-FFF2-40B4-BE49-F238E27FC236}">
                <a16:creationId xmlns:a16="http://schemas.microsoft.com/office/drawing/2014/main" id="{BEF3D770-5796-8469-3B00-A107ED8A3E08}"/>
              </a:ext>
            </a:extLst>
          </p:cNvPr>
          <p:cNvSpPr txBox="1"/>
          <p:nvPr/>
        </p:nvSpPr>
        <p:spPr>
          <a:xfrm>
            <a:off x="1797437" y="4170546"/>
            <a:ext cx="1905551" cy="1015663"/>
          </a:xfrm>
          <a:prstGeom prst="rect">
            <a:avLst/>
          </a:prstGeom>
          <a:noFill/>
          <a:ln>
            <a:noFill/>
          </a:ln>
        </p:spPr>
        <p:txBody>
          <a:bodyPr wrap="square" lIns="0" tIns="0" rIns="0" bIns="0" rtlCol="0" anchor="t" anchorCtr="0">
            <a:spAutoFit/>
          </a:bodyPr>
          <a:lstStyle/>
          <a:p>
            <a:pPr algn="ctr"/>
            <a:r>
              <a:rPr lang="es-MX" sz="2200" b="1">
                <a:solidFill>
                  <a:srgbClr val="6ECFB2"/>
                </a:solidFill>
                <a:latin typeface="Arial" charset="0"/>
                <a:ea typeface="Arial" charset="0"/>
                <a:cs typeface="Arial" charset="0"/>
                <a:sym typeface="Calibri"/>
              </a:rPr>
              <a:t>My Interactive Retirement Planner</a:t>
            </a:r>
            <a:r>
              <a:rPr lang="es-MX" sz="2200" b="1" baseline="30000">
                <a:solidFill>
                  <a:srgbClr val="6ECFB2"/>
                </a:solidFill>
                <a:latin typeface="Arial" charset="0"/>
                <a:ea typeface="Arial" charset="0"/>
                <a:cs typeface="Arial" charset="0"/>
                <a:sym typeface="Calibri"/>
              </a:rPr>
              <a:t>SM</a:t>
            </a:r>
          </a:p>
        </p:txBody>
      </p:sp>
      <p:sp>
        <p:nvSpPr>
          <p:cNvPr id="5" name="TextBox 4">
            <a:extLst>
              <a:ext uri="{FF2B5EF4-FFF2-40B4-BE49-F238E27FC236}">
                <a16:creationId xmlns:a16="http://schemas.microsoft.com/office/drawing/2014/main" id="{73DAE9D5-1625-44FF-9839-4BCC77EBECDF}"/>
              </a:ext>
            </a:extLst>
          </p:cNvPr>
          <p:cNvSpPr txBox="1"/>
          <p:nvPr/>
        </p:nvSpPr>
        <p:spPr>
          <a:xfrm>
            <a:off x="4697833" y="4170546"/>
            <a:ext cx="2780292" cy="677108"/>
          </a:xfrm>
          <a:prstGeom prst="rect">
            <a:avLst/>
          </a:prstGeom>
          <a:noFill/>
          <a:ln>
            <a:noFill/>
          </a:ln>
        </p:spPr>
        <p:txBody>
          <a:bodyPr wrap="square" lIns="0" tIns="0" rIns="0" bIns="0" rtlCol="0" anchor="t" anchorCtr="0">
            <a:spAutoFit/>
          </a:bodyPr>
          <a:lstStyle/>
          <a:p>
            <a:pPr algn="ctr"/>
            <a:r>
              <a:rPr lang="es-MX" sz="2200" b="1">
                <a:solidFill>
                  <a:srgbClr val="6ECFB2"/>
                </a:solidFill>
                <a:latin typeface="Arial" panose="020B0604020202020204" pitchFamily="34" charset="0"/>
                <a:cs typeface="Arial" panose="020B0604020202020204" pitchFamily="34" charset="0"/>
              </a:rPr>
              <a:t>Calculadora del impacto en el cheque de pago</a:t>
            </a:r>
          </a:p>
        </p:txBody>
      </p:sp>
      <p:sp>
        <p:nvSpPr>
          <p:cNvPr id="6" name="TextBox 5">
            <a:extLst>
              <a:ext uri="{FF2B5EF4-FFF2-40B4-BE49-F238E27FC236}">
                <a16:creationId xmlns:a16="http://schemas.microsoft.com/office/drawing/2014/main" id="{D8DE49A0-F712-E113-2695-3FD34DA53064}"/>
              </a:ext>
            </a:extLst>
          </p:cNvPr>
          <p:cNvSpPr txBox="1"/>
          <p:nvPr/>
        </p:nvSpPr>
        <p:spPr>
          <a:xfrm>
            <a:off x="8291120" y="4170546"/>
            <a:ext cx="2342973" cy="677108"/>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200" b="1" dirty="0" err="1">
                <a:solidFill>
                  <a:srgbClr val="6ECFB2"/>
                </a:solidFill>
                <a:latin typeface="Arial" charset="0"/>
                <a:ea typeface="Arial" charset="0"/>
                <a:cs typeface="Arial" charset="0"/>
                <a:sym typeface="Calibri"/>
              </a:rPr>
              <a:t>My</a:t>
            </a:r>
            <a:r>
              <a:rPr lang="es-MX" sz="2200" b="1" dirty="0">
                <a:solidFill>
                  <a:srgbClr val="6ECFB2"/>
                </a:solidFill>
                <a:latin typeface="Arial" charset="0"/>
                <a:ea typeface="Arial" charset="0"/>
                <a:cs typeface="Arial" charset="0"/>
                <a:sym typeface="Calibri"/>
              </a:rPr>
              <a:t> </a:t>
            </a:r>
            <a:r>
              <a:rPr lang="es-MX" sz="2200" b="1" dirty="0" err="1">
                <a:solidFill>
                  <a:srgbClr val="6ECFB2"/>
                </a:solidFill>
                <a:latin typeface="Arial" charset="0"/>
                <a:ea typeface="Arial" charset="0"/>
                <a:cs typeface="Arial" charset="0"/>
                <a:sym typeface="Calibri"/>
              </a:rPr>
              <a:t>Health</a:t>
            </a:r>
            <a:r>
              <a:rPr lang="es-MX" sz="2200" b="1" dirty="0">
                <a:solidFill>
                  <a:srgbClr val="6ECFB2"/>
                </a:solidFill>
                <a:latin typeface="Arial" charset="0"/>
                <a:ea typeface="Arial" charset="0"/>
                <a:cs typeface="Arial" charset="0"/>
                <a:sym typeface="Calibri"/>
              </a:rPr>
              <a:t> Care </a:t>
            </a:r>
            <a:r>
              <a:rPr lang="es-MX" sz="2200" b="1" dirty="0" err="1">
                <a:solidFill>
                  <a:srgbClr val="6ECFB2"/>
                </a:solidFill>
                <a:latin typeface="Arial" charset="0"/>
                <a:ea typeface="Arial" charset="0"/>
                <a:cs typeface="Arial" charset="0"/>
                <a:sym typeface="Calibri"/>
              </a:rPr>
              <a:t>Estimator</a:t>
            </a:r>
            <a:r>
              <a:rPr lang="es-MX" sz="2200" b="1" dirty="0">
                <a:solidFill>
                  <a:srgbClr val="6ECFB2"/>
                </a:solidFill>
                <a:latin typeface="Arial" charset="0"/>
                <a:ea typeface="Arial" charset="0"/>
                <a:cs typeface="Arial" charset="0"/>
                <a:sym typeface="Calibri"/>
              </a:rPr>
              <a:t> ®</a:t>
            </a:r>
          </a:p>
        </p:txBody>
      </p:sp>
      <p:cxnSp>
        <p:nvCxnSpPr>
          <p:cNvPr id="7" name="Straight Connector 6">
            <a:extLst>
              <a:ext uri="{FF2B5EF4-FFF2-40B4-BE49-F238E27FC236}">
                <a16:creationId xmlns:a16="http://schemas.microsoft.com/office/drawing/2014/main" id="{146F5041-1049-06A6-BE91-8F0A37DBD546}"/>
              </a:ext>
              <a:ext uri="{C183D7F6-B498-43B3-948B-1728B52AA6E4}">
                <adec:decorative xmlns:adec="http://schemas.microsoft.com/office/drawing/2017/decorative" val="1"/>
              </a:ext>
            </a:extLst>
          </p:cNvPr>
          <p:cNvCxnSpPr>
            <a:cxnSpLocks/>
          </p:cNvCxnSpPr>
          <p:nvPr/>
        </p:nvCxnSpPr>
        <p:spPr>
          <a:xfrm>
            <a:off x="7908992"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836AA8-C03B-E65B-F3B0-B9D369A72DAE}"/>
              </a:ext>
              <a:ext uri="{C183D7F6-B498-43B3-948B-1728B52AA6E4}">
                <adec:decorative xmlns:adec="http://schemas.microsoft.com/office/drawing/2017/decorative" val="1"/>
              </a:ext>
            </a:extLst>
          </p:cNvPr>
          <p:cNvCxnSpPr>
            <a:cxnSpLocks/>
          </p:cNvCxnSpPr>
          <p:nvPr/>
        </p:nvCxnSpPr>
        <p:spPr>
          <a:xfrm>
            <a:off x="4133855"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D26A6D3E-549F-79F9-DE5F-FAA93ADCAE6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30779" y="2971800"/>
            <a:ext cx="914400" cy="914400"/>
          </a:xfrm>
          <a:prstGeom prst="rect">
            <a:avLst/>
          </a:prstGeom>
        </p:spPr>
      </p:pic>
      <p:sp>
        <p:nvSpPr>
          <p:cNvPr id="12" name="Title 11">
            <a:extLst>
              <a:ext uri="{FF2B5EF4-FFF2-40B4-BE49-F238E27FC236}">
                <a16:creationId xmlns:a16="http://schemas.microsoft.com/office/drawing/2014/main" id="{C26C751F-BBEE-7873-14CE-8C1951A0CF47}"/>
              </a:ext>
            </a:extLst>
          </p:cNvPr>
          <p:cNvSpPr>
            <a:spLocks noGrp="1"/>
          </p:cNvSpPr>
          <p:nvPr>
            <p:ph type="title"/>
          </p:nvPr>
        </p:nvSpPr>
        <p:spPr>
          <a:xfrm>
            <a:off x="1492450" y="1138862"/>
            <a:ext cx="9199178" cy="595493"/>
          </a:xfrm>
        </p:spPr>
        <p:txBody>
          <a:bodyPr>
            <a:noAutofit/>
          </a:bodyPr>
          <a:lstStyle/>
          <a:p>
            <a:r>
              <a:rPr lang="es-MX" sz="4800" b="1">
                <a:latin typeface="Georgia" panose="02040502050405020303" pitchFamily="18" charset="0"/>
              </a:rPr>
              <a:t>Actúa</a:t>
            </a:r>
          </a:p>
        </p:txBody>
      </p:sp>
      <p:sp>
        <p:nvSpPr>
          <p:cNvPr id="13" name="Content Placeholder 12">
            <a:extLst>
              <a:ext uri="{FF2B5EF4-FFF2-40B4-BE49-F238E27FC236}">
                <a16:creationId xmlns:a16="http://schemas.microsoft.com/office/drawing/2014/main" id="{FA930C4A-8EFD-F429-4DE7-74C7984FA522}"/>
              </a:ext>
            </a:extLst>
          </p:cNvPr>
          <p:cNvSpPr>
            <a:spLocks noGrp="1"/>
          </p:cNvSpPr>
          <p:nvPr>
            <p:ph idx="1"/>
          </p:nvPr>
        </p:nvSpPr>
        <p:spPr>
          <a:xfrm>
            <a:off x="1492450" y="1942519"/>
            <a:ext cx="9199178" cy="457742"/>
          </a:xfrm>
        </p:spPr>
        <p:txBody>
          <a:bodyPr>
            <a:normAutofit/>
          </a:bodyPr>
          <a:lstStyle/>
          <a:p>
            <a:pPr marL="0" indent="0" algn="ctr">
              <a:buNone/>
            </a:pPr>
            <a:r>
              <a:rPr lang="es-MX" sz="2200" b="1"/>
              <a:t>Usa nuestras herramientas para comenzar:</a:t>
            </a:r>
          </a:p>
        </p:txBody>
      </p:sp>
      <p:pic>
        <p:nvPicPr>
          <p:cNvPr id="2" name="Graphic 1">
            <a:extLst>
              <a:ext uri="{FF2B5EF4-FFF2-40B4-BE49-F238E27FC236}">
                <a16:creationId xmlns:a16="http://schemas.microsoft.com/office/drawing/2014/main" id="{6FE6E970-1FFF-D2B7-2D21-0F4486BA057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05406" y="3012141"/>
            <a:ext cx="914400" cy="914400"/>
          </a:xfrm>
          <a:prstGeom prst="rect">
            <a:avLst/>
          </a:prstGeom>
        </p:spPr>
      </p:pic>
    </p:spTree>
    <p:extLst>
      <p:ext uri="{BB962C8B-B14F-4D97-AF65-F5344CB8AC3E}">
        <p14:creationId xmlns:p14="http://schemas.microsoft.com/office/powerpoint/2010/main" val="298805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F74D6F-A999-B3BF-FE2C-0E8565C8664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12842" y="2985836"/>
            <a:ext cx="914400" cy="914400"/>
          </a:xfrm>
          <a:prstGeom prst="rect">
            <a:avLst/>
          </a:prstGeom>
        </p:spPr>
      </p:pic>
      <p:sp>
        <p:nvSpPr>
          <p:cNvPr id="4" name="TextBox 3">
            <a:extLst>
              <a:ext uri="{FF2B5EF4-FFF2-40B4-BE49-F238E27FC236}">
                <a16:creationId xmlns:a16="http://schemas.microsoft.com/office/drawing/2014/main" id="{0FFA0EA6-9EA0-6A76-BF97-6C50B8ED2A2C}"/>
              </a:ext>
            </a:extLst>
          </p:cNvPr>
          <p:cNvSpPr txBox="1"/>
          <p:nvPr/>
        </p:nvSpPr>
        <p:spPr>
          <a:xfrm>
            <a:off x="1636828" y="4170546"/>
            <a:ext cx="2210539" cy="1354217"/>
          </a:xfrm>
          <a:prstGeom prst="rect">
            <a:avLst/>
          </a:prstGeom>
          <a:noFill/>
          <a:ln>
            <a:noFill/>
          </a:ln>
        </p:spPr>
        <p:txBody>
          <a:bodyPr wrap="square" lIns="0" tIns="0" rIns="0" bIns="0" rtlCol="0" anchor="t" anchorCtr="0">
            <a:spAutoFit/>
          </a:bodyPr>
          <a:lstStyle/>
          <a:p>
            <a:pPr algn="ctr"/>
            <a:r>
              <a:rPr lang="es-MX" sz="2200" b="1" dirty="0">
                <a:solidFill>
                  <a:srgbClr val="6ECFB2"/>
                </a:solidFill>
                <a:latin typeface="Arial" charset="0"/>
                <a:ea typeface="Arial" charset="0"/>
                <a:cs typeface="Arial" charset="0"/>
                <a:sym typeface="Calibri"/>
              </a:rPr>
              <a:t>Herramienta personalizada de planificación del retiro</a:t>
            </a:r>
          </a:p>
        </p:txBody>
      </p:sp>
      <p:sp>
        <p:nvSpPr>
          <p:cNvPr id="5" name="TextBox 4">
            <a:extLst>
              <a:ext uri="{FF2B5EF4-FFF2-40B4-BE49-F238E27FC236}">
                <a16:creationId xmlns:a16="http://schemas.microsoft.com/office/drawing/2014/main" id="{CC0AF804-CC0F-8BE2-9C10-D8CD32DC6F28}"/>
              </a:ext>
            </a:extLst>
          </p:cNvPr>
          <p:cNvSpPr txBox="1"/>
          <p:nvPr/>
        </p:nvSpPr>
        <p:spPr>
          <a:xfrm>
            <a:off x="4697833" y="4170546"/>
            <a:ext cx="2780292" cy="677108"/>
          </a:xfrm>
          <a:prstGeom prst="rect">
            <a:avLst/>
          </a:prstGeom>
          <a:noFill/>
          <a:ln>
            <a:noFill/>
          </a:ln>
        </p:spPr>
        <p:txBody>
          <a:bodyPr wrap="square" lIns="0" tIns="0" rIns="0" bIns="0" rtlCol="0" anchor="t" anchorCtr="0">
            <a:spAutoFit/>
          </a:bodyPr>
          <a:lstStyle/>
          <a:p>
            <a:pPr algn="ctr"/>
            <a:r>
              <a:rPr lang="es-MX" sz="2200" b="1">
                <a:solidFill>
                  <a:srgbClr val="6ECFB2"/>
                </a:solidFill>
                <a:latin typeface="Arial" panose="020B0604020202020204" pitchFamily="34" charset="0"/>
                <a:cs typeface="Arial" panose="020B0604020202020204" pitchFamily="34" charset="0"/>
              </a:rPr>
              <a:t>Calculadora del impacto en el cheque de pago</a:t>
            </a:r>
          </a:p>
        </p:txBody>
      </p:sp>
      <p:sp>
        <p:nvSpPr>
          <p:cNvPr id="6" name="TextBox 5">
            <a:extLst>
              <a:ext uri="{FF2B5EF4-FFF2-40B4-BE49-F238E27FC236}">
                <a16:creationId xmlns:a16="http://schemas.microsoft.com/office/drawing/2014/main" id="{19B8CAF7-E308-F908-7FB0-9561151A3A06}"/>
              </a:ext>
            </a:extLst>
          </p:cNvPr>
          <p:cNvSpPr txBox="1"/>
          <p:nvPr/>
        </p:nvSpPr>
        <p:spPr>
          <a:xfrm>
            <a:off x="8291120" y="4170546"/>
            <a:ext cx="2342973" cy="677108"/>
          </a:xfrm>
          <a:prstGeom prst="rect">
            <a:avLst/>
          </a:prstGeom>
          <a:noFill/>
          <a:ln>
            <a:noFill/>
          </a:ln>
        </p:spPr>
        <p:txBody>
          <a:bodyPr wrap="square" lIns="0" tIns="0" rIns="0" bIns="0" rtlCol="0" anchor="t" anchorCtr="0">
            <a:spAutoFit/>
          </a:bodyPr>
          <a:lstStyle/>
          <a:p>
            <a:pPr algn="ctr"/>
            <a:r>
              <a:rPr lang="es-MX" sz="2200" b="1" dirty="0" err="1">
                <a:solidFill>
                  <a:srgbClr val="6ECFB2"/>
                </a:solidFill>
                <a:latin typeface="Arial" panose="020B0604020202020204" pitchFamily="34" charset="0"/>
                <a:cs typeface="Arial" panose="020B0604020202020204" pitchFamily="34" charset="0"/>
              </a:rPr>
              <a:t>My</a:t>
            </a:r>
            <a:r>
              <a:rPr lang="es-MX" sz="2200" b="1" dirty="0">
                <a:solidFill>
                  <a:srgbClr val="6ECFB2"/>
                </a:solidFill>
                <a:latin typeface="Arial" panose="020B0604020202020204" pitchFamily="34" charset="0"/>
                <a:cs typeface="Arial" panose="020B0604020202020204" pitchFamily="34" charset="0"/>
              </a:rPr>
              <a:t> </a:t>
            </a:r>
            <a:r>
              <a:rPr lang="es-MX" sz="2200" b="1" dirty="0" err="1">
                <a:solidFill>
                  <a:srgbClr val="6ECFB2"/>
                </a:solidFill>
                <a:latin typeface="Arial" panose="020B0604020202020204" pitchFamily="34" charset="0"/>
                <a:cs typeface="Arial" panose="020B0604020202020204" pitchFamily="34" charset="0"/>
              </a:rPr>
              <a:t>Health</a:t>
            </a:r>
            <a:r>
              <a:rPr lang="es-MX" sz="2200" b="1" dirty="0">
                <a:solidFill>
                  <a:srgbClr val="6ECFB2"/>
                </a:solidFill>
                <a:latin typeface="Arial" panose="020B0604020202020204" pitchFamily="34" charset="0"/>
                <a:cs typeface="Arial" panose="020B0604020202020204" pitchFamily="34" charset="0"/>
              </a:rPr>
              <a:t> Care </a:t>
            </a:r>
            <a:r>
              <a:rPr lang="es-MX" sz="2200" b="1" dirty="0" err="1">
                <a:solidFill>
                  <a:srgbClr val="6ECFB2"/>
                </a:solidFill>
                <a:latin typeface="Arial" panose="020B0604020202020204" pitchFamily="34" charset="0"/>
                <a:cs typeface="Arial" panose="020B0604020202020204" pitchFamily="34" charset="0"/>
              </a:rPr>
              <a:t>Estimator</a:t>
            </a:r>
            <a:r>
              <a:rPr lang="es-MX" sz="2200" b="1" dirty="0">
                <a:solidFill>
                  <a:srgbClr val="6ECFB2"/>
                </a:solidFill>
                <a:latin typeface="Arial" panose="020B0604020202020204" pitchFamily="34" charset="0"/>
                <a:cs typeface="Arial" panose="020B0604020202020204" pitchFamily="34" charset="0"/>
              </a:rPr>
              <a:t> ® </a:t>
            </a:r>
          </a:p>
        </p:txBody>
      </p:sp>
      <p:cxnSp>
        <p:nvCxnSpPr>
          <p:cNvPr id="7" name="Straight Connector 6">
            <a:extLst>
              <a:ext uri="{FF2B5EF4-FFF2-40B4-BE49-F238E27FC236}">
                <a16:creationId xmlns:a16="http://schemas.microsoft.com/office/drawing/2014/main" id="{F7543107-4A17-AFBF-58E7-D92C55F90113}"/>
              </a:ext>
              <a:ext uri="{C183D7F6-B498-43B3-948B-1728B52AA6E4}">
                <adec:decorative xmlns:adec="http://schemas.microsoft.com/office/drawing/2017/decorative" val="1"/>
              </a:ext>
            </a:extLst>
          </p:cNvPr>
          <p:cNvCxnSpPr>
            <a:cxnSpLocks/>
          </p:cNvCxnSpPr>
          <p:nvPr/>
        </p:nvCxnSpPr>
        <p:spPr>
          <a:xfrm>
            <a:off x="7908992"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DC33B0-22EB-BEB4-5261-94D0C95799BF}"/>
              </a:ext>
              <a:ext uri="{C183D7F6-B498-43B3-948B-1728B52AA6E4}">
                <adec:decorative xmlns:adec="http://schemas.microsoft.com/office/drawing/2017/decorative" val="1"/>
              </a:ext>
            </a:extLst>
          </p:cNvPr>
          <p:cNvCxnSpPr>
            <a:cxnSpLocks/>
          </p:cNvCxnSpPr>
          <p:nvPr/>
        </p:nvCxnSpPr>
        <p:spPr>
          <a:xfrm>
            <a:off x="4133855"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DE2A365-D520-4194-B274-810F59ED141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05406" y="3012141"/>
            <a:ext cx="914400" cy="914400"/>
          </a:xfrm>
          <a:prstGeom prst="rect">
            <a:avLst/>
          </a:prstGeom>
        </p:spPr>
      </p:pic>
      <p:pic>
        <p:nvPicPr>
          <p:cNvPr id="10" name="Graphic 9">
            <a:extLst>
              <a:ext uri="{FF2B5EF4-FFF2-40B4-BE49-F238E27FC236}">
                <a16:creationId xmlns:a16="http://schemas.microsoft.com/office/drawing/2014/main" id="{120ED248-8AF3-2057-4924-0F5524C4F26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30779" y="2971800"/>
            <a:ext cx="914400" cy="914400"/>
          </a:xfrm>
          <a:prstGeom prst="rect">
            <a:avLst/>
          </a:prstGeom>
        </p:spPr>
      </p:pic>
      <p:sp>
        <p:nvSpPr>
          <p:cNvPr id="16" name="Title 11">
            <a:extLst>
              <a:ext uri="{FF2B5EF4-FFF2-40B4-BE49-F238E27FC236}">
                <a16:creationId xmlns:a16="http://schemas.microsoft.com/office/drawing/2014/main" id="{1F4361BF-3B28-9C71-4431-C8C199233430}"/>
              </a:ext>
            </a:extLst>
          </p:cNvPr>
          <p:cNvSpPr>
            <a:spLocks noGrp="1"/>
          </p:cNvSpPr>
          <p:nvPr>
            <p:ph type="title"/>
          </p:nvPr>
        </p:nvSpPr>
        <p:spPr>
          <a:xfrm>
            <a:off x="1492450" y="1138862"/>
            <a:ext cx="9199178" cy="595493"/>
          </a:xfrm>
        </p:spPr>
        <p:txBody>
          <a:bodyPr>
            <a:noAutofit/>
          </a:bodyPr>
          <a:lstStyle/>
          <a:p>
            <a:r>
              <a:rPr lang="es-MX" sz="4800" b="1">
                <a:latin typeface="Georgia" panose="02040502050405020303" pitchFamily="18" charset="0"/>
              </a:rPr>
              <a:t>Actúa</a:t>
            </a:r>
          </a:p>
        </p:txBody>
      </p:sp>
      <p:sp>
        <p:nvSpPr>
          <p:cNvPr id="17" name="Content Placeholder 12">
            <a:extLst>
              <a:ext uri="{FF2B5EF4-FFF2-40B4-BE49-F238E27FC236}">
                <a16:creationId xmlns:a16="http://schemas.microsoft.com/office/drawing/2014/main" id="{6C512AF8-4F32-7E28-8EB6-DFD7A810EBA3}"/>
              </a:ext>
            </a:extLst>
          </p:cNvPr>
          <p:cNvSpPr>
            <a:spLocks noGrp="1"/>
          </p:cNvSpPr>
          <p:nvPr>
            <p:ph idx="1"/>
          </p:nvPr>
        </p:nvSpPr>
        <p:spPr>
          <a:xfrm>
            <a:off x="1492450" y="1942519"/>
            <a:ext cx="9199178" cy="457742"/>
          </a:xfrm>
        </p:spPr>
        <p:txBody>
          <a:bodyPr>
            <a:normAutofit/>
          </a:bodyPr>
          <a:lstStyle/>
          <a:p>
            <a:pPr marL="0" indent="0" algn="ctr">
              <a:buNone/>
            </a:pPr>
            <a:r>
              <a:rPr lang="es-MX" sz="2200" b="1"/>
              <a:t>Usa nuestras herramientas para comenzar:</a:t>
            </a:r>
          </a:p>
        </p:txBody>
      </p:sp>
    </p:spTree>
    <p:extLst>
      <p:ext uri="{BB962C8B-B14F-4D97-AF65-F5344CB8AC3E}">
        <p14:creationId xmlns:p14="http://schemas.microsoft.com/office/powerpoint/2010/main" val="3094712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0E0BD2D-049D-D9C0-1B86-E91547BBDAF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12842" y="2985836"/>
            <a:ext cx="914400" cy="914400"/>
          </a:xfrm>
          <a:prstGeom prst="rect">
            <a:avLst/>
          </a:prstGeom>
        </p:spPr>
      </p:pic>
      <p:sp>
        <p:nvSpPr>
          <p:cNvPr id="4" name="TextBox 3">
            <a:extLst>
              <a:ext uri="{FF2B5EF4-FFF2-40B4-BE49-F238E27FC236}">
                <a16:creationId xmlns:a16="http://schemas.microsoft.com/office/drawing/2014/main" id="{BEF3D770-5796-8469-3B00-A107ED8A3E08}"/>
              </a:ext>
            </a:extLst>
          </p:cNvPr>
          <p:cNvSpPr txBox="1"/>
          <p:nvPr/>
        </p:nvSpPr>
        <p:spPr>
          <a:xfrm>
            <a:off x="1601835" y="4170546"/>
            <a:ext cx="2336413" cy="677108"/>
          </a:xfrm>
          <a:prstGeom prst="rect">
            <a:avLst/>
          </a:prstGeom>
          <a:noFill/>
          <a:ln>
            <a:noFill/>
          </a:ln>
        </p:spPr>
        <p:txBody>
          <a:bodyPr wrap="square" lIns="0" tIns="0" rIns="0" bIns="0" rtlCol="0" anchor="t" anchorCtr="0">
            <a:spAutoFit/>
          </a:bodyPr>
          <a:lstStyle/>
          <a:p>
            <a:pPr algn="ctr"/>
            <a:r>
              <a:rPr lang="es-MX" sz="2200" b="1">
                <a:solidFill>
                  <a:srgbClr val="6ECFB2"/>
                </a:solidFill>
                <a:latin typeface="Arial" charset="0"/>
                <a:ea typeface="Arial" charset="0"/>
                <a:cs typeface="Arial" charset="0"/>
                <a:sym typeface="Calibri"/>
              </a:rPr>
              <a:t>My Retirement Goals</a:t>
            </a:r>
          </a:p>
        </p:txBody>
      </p:sp>
      <p:sp>
        <p:nvSpPr>
          <p:cNvPr id="5" name="TextBox 4">
            <a:extLst>
              <a:ext uri="{FF2B5EF4-FFF2-40B4-BE49-F238E27FC236}">
                <a16:creationId xmlns:a16="http://schemas.microsoft.com/office/drawing/2014/main" id="{73DAE9D5-1625-44FF-9839-4BCC77EBECDF}"/>
              </a:ext>
            </a:extLst>
          </p:cNvPr>
          <p:cNvSpPr txBox="1"/>
          <p:nvPr/>
        </p:nvSpPr>
        <p:spPr>
          <a:xfrm>
            <a:off x="4697833" y="4170546"/>
            <a:ext cx="2780292" cy="677108"/>
          </a:xfrm>
          <a:prstGeom prst="rect">
            <a:avLst/>
          </a:prstGeom>
          <a:noFill/>
          <a:ln>
            <a:noFill/>
          </a:ln>
        </p:spPr>
        <p:txBody>
          <a:bodyPr wrap="square" lIns="0" tIns="0" rIns="0" bIns="0" rtlCol="0" anchor="t" anchorCtr="0">
            <a:spAutoFit/>
          </a:bodyPr>
          <a:lstStyle/>
          <a:p>
            <a:pPr algn="ctr"/>
            <a:r>
              <a:rPr lang="es-MX" sz="2200" b="1">
                <a:solidFill>
                  <a:srgbClr val="6ECFB2"/>
                </a:solidFill>
                <a:latin typeface="Arial" panose="020B0604020202020204" pitchFamily="34" charset="0"/>
                <a:cs typeface="Arial" panose="020B0604020202020204" pitchFamily="34" charset="0"/>
              </a:rPr>
              <a:t>Calculadora del impacto en el cheque de pago</a:t>
            </a:r>
          </a:p>
        </p:txBody>
      </p:sp>
      <p:sp>
        <p:nvSpPr>
          <p:cNvPr id="6" name="TextBox 5">
            <a:extLst>
              <a:ext uri="{FF2B5EF4-FFF2-40B4-BE49-F238E27FC236}">
                <a16:creationId xmlns:a16="http://schemas.microsoft.com/office/drawing/2014/main" id="{D8DE49A0-F712-E113-2695-3FD34DA53064}"/>
              </a:ext>
            </a:extLst>
          </p:cNvPr>
          <p:cNvSpPr txBox="1"/>
          <p:nvPr/>
        </p:nvSpPr>
        <p:spPr>
          <a:xfrm>
            <a:off x="8291120" y="4170546"/>
            <a:ext cx="2342973" cy="677108"/>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200" b="1" dirty="0" err="1">
                <a:solidFill>
                  <a:srgbClr val="6ECFB2"/>
                </a:solidFill>
                <a:latin typeface="Arial" charset="0"/>
                <a:ea typeface="Arial" charset="0"/>
                <a:cs typeface="Arial" charset="0"/>
                <a:sym typeface="Calibri"/>
              </a:rPr>
              <a:t>My</a:t>
            </a:r>
            <a:r>
              <a:rPr lang="es-MX" sz="2200" b="1" dirty="0">
                <a:solidFill>
                  <a:srgbClr val="6ECFB2"/>
                </a:solidFill>
                <a:latin typeface="Arial" charset="0"/>
                <a:ea typeface="Arial" charset="0"/>
                <a:cs typeface="Arial" charset="0"/>
                <a:sym typeface="Calibri"/>
              </a:rPr>
              <a:t> </a:t>
            </a:r>
            <a:r>
              <a:rPr lang="es-MX" sz="2200" b="1" dirty="0" err="1">
                <a:solidFill>
                  <a:srgbClr val="6ECFB2"/>
                </a:solidFill>
                <a:latin typeface="Arial" charset="0"/>
                <a:ea typeface="Arial" charset="0"/>
                <a:cs typeface="Arial" charset="0"/>
                <a:sym typeface="Calibri"/>
              </a:rPr>
              <a:t>Health</a:t>
            </a:r>
            <a:r>
              <a:rPr lang="es-MX" sz="2200" b="1" dirty="0">
                <a:solidFill>
                  <a:srgbClr val="6ECFB2"/>
                </a:solidFill>
                <a:latin typeface="Arial" charset="0"/>
                <a:ea typeface="Arial" charset="0"/>
                <a:cs typeface="Arial" charset="0"/>
                <a:sym typeface="Calibri"/>
              </a:rPr>
              <a:t> Care </a:t>
            </a:r>
            <a:r>
              <a:rPr lang="es-MX" sz="2200" b="1" dirty="0" err="1">
                <a:solidFill>
                  <a:srgbClr val="6ECFB2"/>
                </a:solidFill>
                <a:latin typeface="Arial" charset="0"/>
                <a:ea typeface="Arial" charset="0"/>
                <a:cs typeface="Arial" charset="0"/>
                <a:sym typeface="Calibri"/>
              </a:rPr>
              <a:t>Estimator</a:t>
            </a:r>
            <a:r>
              <a:rPr lang="es-MX" sz="2200" b="1" dirty="0">
                <a:solidFill>
                  <a:srgbClr val="6ECFB2"/>
                </a:solidFill>
                <a:latin typeface="Arial" charset="0"/>
                <a:ea typeface="Arial" charset="0"/>
                <a:cs typeface="Arial" charset="0"/>
                <a:sym typeface="Calibri"/>
              </a:rPr>
              <a:t> ®</a:t>
            </a:r>
          </a:p>
        </p:txBody>
      </p:sp>
      <p:cxnSp>
        <p:nvCxnSpPr>
          <p:cNvPr id="7" name="Straight Connector 6">
            <a:extLst>
              <a:ext uri="{FF2B5EF4-FFF2-40B4-BE49-F238E27FC236}">
                <a16:creationId xmlns:a16="http://schemas.microsoft.com/office/drawing/2014/main" id="{146F5041-1049-06A6-BE91-8F0A37DBD546}"/>
              </a:ext>
              <a:ext uri="{C183D7F6-B498-43B3-948B-1728B52AA6E4}">
                <adec:decorative xmlns:adec="http://schemas.microsoft.com/office/drawing/2017/decorative" val="1"/>
              </a:ext>
            </a:extLst>
          </p:cNvPr>
          <p:cNvCxnSpPr>
            <a:cxnSpLocks/>
          </p:cNvCxnSpPr>
          <p:nvPr/>
        </p:nvCxnSpPr>
        <p:spPr>
          <a:xfrm>
            <a:off x="7908992"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836AA8-C03B-E65B-F3B0-B9D369A72DAE}"/>
              </a:ext>
              <a:ext uri="{C183D7F6-B498-43B3-948B-1728B52AA6E4}">
                <adec:decorative xmlns:adec="http://schemas.microsoft.com/office/drawing/2017/decorative" val="1"/>
              </a:ext>
            </a:extLst>
          </p:cNvPr>
          <p:cNvCxnSpPr>
            <a:cxnSpLocks/>
          </p:cNvCxnSpPr>
          <p:nvPr/>
        </p:nvCxnSpPr>
        <p:spPr>
          <a:xfrm>
            <a:off x="4133855" y="3043951"/>
            <a:ext cx="0" cy="237744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D26A6D3E-549F-79F9-DE5F-FAA93ADCAE6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30779" y="2971800"/>
            <a:ext cx="914400" cy="914400"/>
          </a:xfrm>
          <a:prstGeom prst="rect">
            <a:avLst/>
          </a:prstGeom>
        </p:spPr>
      </p:pic>
      <p:sp>
        <p:nvSpPr>
          <p:cNvPr id="12" name="Title 11">
            <a:extLst>
              <a:ext uri="{FF2B5EF4-FFF2-40B4-BE49-F238E27FC236}">
                <a16:creationId xmlns:a16="http://schemas.microsoft.com/office/drawing/2014/main" id="{C26C751F-BBEE-7873-14CE-8C1951A0CF47}"/>
              </a:ext>
            </a:extLst>
          </p:cNvPr>
          <p:cNvSpPr>
            <a:spLocks noGrp="1"/>
          </p:cNvSpPr>
          <p:nvPr>
            <p:ph type="title"/>
          </p:nvPr>
        </p:nvSpPr>
        <p:spPr>
          <a:xfrm>
            <a:off x="1492450" y="1138862"/>
            <a:ext cx="9199178" cy="595493"/>
          </a:xfrm>
        </p:spPr>
        <p:txBody>
          <a:bodyPr>
            <a:noAutofit/>
          </a:bodyPr>
          <a:lstStyle/>
          <a:p>
            <a:r>
              <a:rPr lang="es-MX" sz="4800" b="1">
                <a:latin typeface="Georgia" panose="02040502050405020303" pitchFamily="18" charset="0"/>
              </a:rPr>
              <a:t>Actúa</a:t>
            </a:r>
          </a:p>
        </p:txBody>
      </p:sp>
      <p:sp>
        <p:nvSpPr>
          <p:cNvPr id="13" name="Content Placeholder 12">
            <a:extLst>
              <a:ext uri="{FF2B5EF4-FFF2-40B4-BE49-F238E27FC236}">
                <a16:creationId xmlns:a16="http://schemas.microsoft.com/office/drawing/2014/main" id="{FA930C4A-8EFD-F429-4DE7-74C7984FA522}"/>
              </a:ext>
            </a:extLst>
          </p:cNvPr>
          <p:cNvSpPr>
            <a:spLocks noGrp="1"/>
          </p:cNvSpPr>
          <p:nvPr>
            <p:ph idx="1"/>
          </p:nvPr>
        </p:nvSpPr>
        <p:spPr>
          <a:xfrm>
            <a:off x="1492450" y="1942519"/>
            <a:ext cx="9199178" cy="457742"/>
          </a:xfrm>
        </p:spPr>
        <p:txBody>
          <a:bodyPr>
            <a:normAutofit/>
          </a:bodyPr>
          <a:lstStyle/>
          <a:p>
            <a:pPr marL="0" indent="0" algn="ctr">
              <a:buNone/>
            </a:pPr>
            <a:r>
              <a:rPr lang="es-MX" sz="2200" b="1"/>
              <a:t>Usa nuestras herramientas para comenzar:</a:t>
            </a:r>
          </a:p>
        </p:txBody>
      </p:sp>
      <p:pic>
        <p:nvPicPr>
          <p:cNvPr id="3" name="Graphic 2">
            <a:extLst>
              <a:ext uri="{FF2B5EF4-FFF2-40B4-BE49-F238E27FC236}">
                <a16:creationId xmlns:a16="http://schemas.microsoft.com/office/drawing/2014/main" id="{010F15EA-CB35-4668-EC19-3E297AFD2EB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05406" y="3012141"/>
            <a:ext cx="914400" cy="914400"/>
          </a:xfrm>
          <a:prstGeom prst="rect">
            <a:avLst/>
          </a:prstGeom>
        </p:spPr>
      </p:pic>
    </p:spTree>
    <p:extLst>
      <p:ext uri="{BB962C8B-B14F-4D97-AF65-F5344CB8AC3E}">
        <p14:creationId xmlns:p14="http://schemas.microsoft.com/office/powerpoint/2010/main" val="1271600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F687-9B4B-4626-15DE-830F98DE77C4}"/>
              </a:ext>
            </a:extLst>
          </p:cNvPr>
          <p:cNvSpPr>
            <a:spLocks noGrp="1"/>
          </p:cNvSpPr>
          <p:nvPr>
            <p:ph type="title"/>
          </p:nvPr>
        </p:nvSpPr>
        <p:spPr>
          <a:xfrm>
            <a:off x="240632" y="1648988"/>
            <a:ext cx="11694694" cy="1731226"/>
          </a:xfrm>
        </p:spPr>
        <p:txBody>
          <a:bodyPr>
            <a:noAutofit/>
          </a:bodyPr>
          <a:lstStyle/>
          <a:p>
            <a:pPr>
              <a:lnSpc>
                <a:spcPct val="100000"/>
              </a:lnSpc>
            </a:pPr>
            <a:r>
              <a:rPr lang="es-MX" sz="10000" dirty="0">
                <a:latin typeface="Georgia" panose="02040502050405020303" pitchFamily="18" charset="0"/>
              </a:rPr>
              <a:t>Preguntas y respuestas</a:t>
            </a:r>
          </a:p>
        </p:txBody>
      </p:sp>
    </p:spTree>
    <p:extLst>
      <p:ext uri="{BB962C8B-B14F-4D97-AF65-F5344CB8AC3E}">
        <p14:creationId xmlns:p14="http://schemas.microsoft.com/office/powerpoint/2010/main" val="1391847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E369-CD29-51B3-C5DA-9D76028DE333}"/>
              </a:ext>
            </a:extLst>
          </p:cNvPr>
          <p:cNvSpPr>
            <a:spLocks noGrp="1"/>
          </p:cNvSpPr>
          <p:nvPr>
            <p:ph type="title"/>
          </p:nvPr>
        </p:nvSpPr>
        <p:spPr>
          <a:xfrm>
            <a:off x="838197" y="2041657"/>
            <a:ext cx="5963656" cy="2804094"/>
          </a:xfrm>
        </p:spPr>
        <p:txBody>
          <a:bodyPr anchor="t">
            <a:noAutofit/>
          </a:bodyPr>
          <a:lstStyle/>
          <a:p>
            <a:pPr>
              <a:lnSpc>
                <a:spcPct val="100000"/>
              </a:lnSpc>
              <a:spcBef>
                <a:spcPts val="0"/>
              </a:spcBef>
            </a:pPr>
            <a:r>
              <a:rPr lang="es-MX" dirty="0"/>
              <a:t>Estamos aquí para ayudar</a:t>
            </a:r>
            <a:br>
              <a:rPr lang="es-MX" dirty="0"/>
            </a:br>
            <a:br>
              <a:rPr lang="es-MX" b="0" dirty="0"/>
            </a:br>
            <a:r>
              <a:rPr lang="es-MX" sz="2000" b="0" dirty="0"/>
              <a:t>&lt;Nombre del presentador&gt;</a:t>
            </a:r>
            <a:br>
              <a:rPr lang="es-MX" sz="2000" b="0" dirty="0"/>
            </a:br>
            <a:r>
              <a:rPr lang="es-MX" sz="2000" b="0" dirty="0"/>
              <a:t>&lt;Puesto de trabajo del presentador&gt;</a:t>
            </a:r>
            <a:br>
              <a:rPr lang="es-MX" sz="2000" b="0" dirty="0"/>
            </a:br>
            <a:r>
              <a:rPr lang="es-MX" sz="2000" b="0" dirty="0"/>
              <a:t>&lt;Dirección de correo electrónico del presentador&gt;</a:t>
            </a:r>
            <a:br>
              <a:rPr lang="es-MX" sz="2000" b="0" dirty="0"/>
            </a:br>
            <a:r>
              <a:rPr lang="es-MX" sz="2000" b="0" dirty="0"/>
              <a:t>&lt;Teléfono del presentador&gt;</a:t>
            </a:r>
          </a:p>
        </p:txBody>
      </p:sp>
      <p:pic>
        <p:nvPicPr>
          <p:cNvPr id="8" name="Graphic 7">
            <a:extLst>
              <a:ext uri="{FF2B5EF4-FFF2-40B4-BE49-F238E27FC236}">
                <a16:creationId xmlns:a16="http://schemas.microsoft.com/office/drawing/2014/main" id="{804B2B69-6904-020A-A101-4B0D12BFB6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4767089"/>
            <a:ext cx="548640" cy="548640"/>
          </a:xfrm>
          <a:prstGeom prst="rect">
            <a:avLst/>
          </a:prstGeom>
        </p:spPr>
      </p:pic>
      <p:sp>
        <p:nvSpPr>
          <p:cNvPr id="9" name="TextBox 8">
            <a:extLst>
              <a:ext uri="{FF2B5EF4-FFF2-40B4-BE49-F238E27FC236}">
                <a16:creationId xmlns:a16="http://schemas.microsoft.com/office/drawing/2014/main" id="{D11F2931-824E-F6E7-973A-8F87E4592EE9}"/>
              </a:ext>
            </a:extLst>
          </p:cNvPr>
          <p:cNvSpPr txBox="1"/>
          <p:nvPr/>
        </p:nvSpPr>
        <p:spPr>
          <a:xfrm>
            <a:off x="1431537" y="4838334"/>
            <a:ext cx="5758972" cy="101566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Accede a tu cuenta de retiro en </a:t>
            </a:r>
            <a:r>
              <a:rPr kumimoji="0" lang="es-MX" sz="20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nrsforu.com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1-888-401-5272</a:t>
            </a:r>
          </a:p>
        </p:txBody>
      </p:sp>
      <p:pic>
        <p:nvPicPr>
          <p:cNvPr id="10" name="Graphic 9">
            <a:extLst>
              <a:ext uri="{FF2B5EF4-FFF2-40B4-BE49-F238E27FC236}">
                <a16:creationId xmlns:a16="http://schemas.microsoft.com/office/drawing/2014/main" id="{0F404B6E-9237-EA48-5B8D-097DA4012A1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5374438"/>
            <a:ext cx="548640" cy="548640"/>
          </a:xfrm>
          <a:prstGeom prst="rect">
            <a:avLst/>
          </a:prstGeom>
        </p:spPr>
      </p:pic>
      <p:pic>
        <p:nvPicPr>
          <p:cNvPr id="11" name="Picture 10" descr="Nationwide is on your side">
            <a:extLst>
              <a:ext uri="{FF2B5EF4-FFF2-40B4-BE49-F238E27FC236}">
                <a16:creationId xmlns:a16="http://schemas.microsoft.com/office/drawing/2014/main" id="{0BFF2241-99B8-16B0-1E6E-DB962CE63DB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3767935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5A27920-7FA5-A6C9-73F8-265A9F86058F}"/>
              </a:ext>
            </a:extLst>
          </p:cNvPr>
          <p:cNvSpPr>
            <a:spLocks noGrp="1"/>
          </p:cNvSpPr>
          <p:nvPr>
            <p:ph type="title"/>
          </p:nvPr>
        </p:nvSpPr>
        <p:spPr>
          <a:xfrm>
            <a:off x="852052" y="2772120"/>
            <a:ext cx="5821464" cy="640838"/>
          </a:xfrm>
        </p:spPr>
        <p:txBody>
          <a:bodyPr anchor="t">
            <a:noAutofit/>
          </a:bodyPr>
          <a:lstStyle/>
          <a:p>
            <a:r>
              <a:rPr lang="es-MX" dirty="0"/>
              <a:t>Estamos aquí para ayudar</a:t>
            </a:r>
          </a:p>
        </p:txBody>
      </p:sp>
      <p:sp>
        <p:nvSpPr>
          <p:cNvPr id="11" name="TextBox 10">
            <a:extLst>
              <a:ext uri="{FF2B5EF4-FFF2-40B4-BE49-F238E27FC236}">
                <a16:creationId xmlns:a16="http://schemas.microsoft.com/office/drawing/2014/main" id="{E309B6C9-EDF1-4691-164F-E37356E6AA7F}"/>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Accede a tu cuenta de retiro 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nationwide.com/myretirement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1-800-772-2182</a:t>
            </a:r>
          </a:p>
        </p:txBody>
      </p:sp>
      <p:pic>
        <p:nvPicPr>
          <p:cNvPr id="10" name="Graphic 9">
            <a:extLst>
              <a:ext uri="{FF2B5EF4-FFF2-40B4-BE49-F238E27FC236}">
                <a16:creationId xmlns:a16="http://schemas.microsoft.com/office/drawing/2014/main" id="{57567BD1-DB67-6D53-F504-DF0EBEC63F5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65908" y="3720559"/>
            <a:ext cx="548640" cy="548640"/>
          </a:xfrm>
          <a:prstGeom prst="rect">
            <a:avLst/>
          </a:prstGeom>
        </p:spPr>
      </p:pic>
      <p:pic>
        <p:nvPicPr>
          <p:cNvPr id="12" name="Graphic 11">
            <a:extLst>
              <a:ext uri="{FF2B5EF4-FFF2-40B4-BE49-F238E27FC236}">
                <a16:creationId xmlns:a16="http://schemas.microsoft.com/office/drawing/2014/main" id="{9401B168-2A1D-1B20-C97A-13A5194F2EC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18" name="Picture 17" descr="Nationwide is on your side">
            <a:extLst>
              <a:ext uri="{FF2B5EF4-FFF2-40B4-BE49-F238E27FC236}">
                <a16:creationId xmlns:a16="http://schemas.microsoft.com/office/drawing/2014/main" id="{2CD1FAD9-D83E-D1F1-731D-0EEEDFD65ED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3684932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14CB6-972E-BA51-6267-02F957A482E0}"/>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Content Placeholder 7">
            <a:extLst>
              <a:ext uri="{FF2B5EF4-FFF2-40B4-BE49-F238E27FC236}">
                <a16:creationId xmlns:a16="http://schemas.microsoft.com/office/drawing/2014/main" id="{67787679-D09C-8114-3686-A410A5689208}"/>
              </a:ext>
            </a:extLst>
          </p:cNvPr>
          <p:cNvSpPr>
            <a:spLocks noGrp="1"/>
          </p:cNvSpPr>
          <p:nvPr>
            <p:ph idx="1"/>
          </p:nvPr>
        </p:nvSpPr>
        <p:spPr>
          <a:xfrm>
            <a:off x="2778170" y="3600866"/>
            <a:ext cx="1901381" cy="720970"/>
          </a:xfrm>
        </p:spPr>
        <p:txBody>
          <a:bodyPr>
            <a:normAutofit fontScale="92500" lnSpcReduction="20000"/>
          </a:bodyPr>
          <a:lstStyle/>
          <a:p>
            <a:pPr marL="0" indent="0" algn="ctr">
              <a:lnSpc>
                <a:spcPct val="110000"/>
              </a:lnSpc>
              <a:buNone/>
            </a:pPr>
            <a:r>
              <a:rPr lang="es-MX" sz="2400">
                <a:solidFill>
                  <a:srgbClr val="0047BB"/>
                </a:solidFill>
              </a:rPr>
              <a:t>Foto del presentador</a:t>
            </a:r>
          </a:p>
        </p:txBody>
      </p:sp>
      <p:sp>
        <p:nvSpPr>
          <p:cNvPr id="2" name="Content Placeholder 2">
            <a:extLst>
              <a:ext uri="{FF2B5EF4-FFF2-40B4-BE49-F238E27FC236}">
                <a16:creationId xmlns:a16="http://schemas.microsoft.com/office/drawing/2014/main" id="{64A415E4-A634-F37C-975A-5B681E5BA6AD}"/>
              </a:ext>
            </a:extLst>
          </p:cNvPr>
          <p:cNvSpPr txBox="1">
            <a:spLocks/>
          </p:cNvSpPr>
          <p:nvPr/>
        </p:nvSpPr>
        <p:spPr>
          <a:xfrm>
            <a:off x="5405718" y="3114965"/>
            <a:ext cx="6280760" cy="169277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s-MX" sz="24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&lt;Nombre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&lt;Puesto de trabajo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&lt;Dirección de correo electrónico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&lt;Teléfono del presentador&gt;</a:t>
            </a:r>
          </a:p>
        </p:txBody>
      </p:sp>
      <p:sp>
        <p:nvSpPr>
          <p:cNvPr id="6" name="Title 6">
            <a:extLst>
              <a:ext uri="{FF2B5EF4-FFF2-40B4-BE49-F238E27FC236}">
                <a16:creationId xmlns:a16="http://schemas.microsoft.com/office/drawing/2014/main" id="{A1973D5F-74DD-DCF4-4116-6C9393D80835}"/>
              </a:ext>
            </a:extLst>
          </p:cNvPr>
          <p:cNvSpPr txBox="1">
            <a:spLocks/>
          </p:cNvSpPr>
          <p:nvPr/>
        </p:nvSpPr>
        <p:spPr>
          <a:xfrm>
            <a:off x="1492450" y="156414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r>
              <a:rPr lang="es-MX" sz="4400">
                <a:latin typeface="Georgia" panose="02040502050405020303" pitchFamily="18" charset="0"/>
              </a:rPr>
              <a:t>Me da gusto conocerte</a:t>
            </a:r>
          </a:p>
        </p:txBody>
      </p:sp>
    </p:spTree>
    <p:extLst>
      <p:ext uri="{BB962C8B-B14F-4D97-AF65-F5344CB8AC3E}">
        <p14:creationId xmlns:p14="http://schemas.microsoft.com/office/powerpoint/2010/main" val="1588218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CE06-7E92-7799-DAC2-11F4CDF5D5CC}"/>
              </a:ext>
            </a:extLst>
          </p:cNvPr>
          <p:cNvSpPr>
            <a:spLocks noGrp="1"/>
          </p:cNvSpPr>
          <p:nvPr>
            <p:ph type="title"/>
          </p:nvPr>
        </p:nvSpPr>
        <p:spPr>
          <a:xfrm>
            <a:off x="852054" y="2706596"/>
            <a:ext cx="5789377" cy="640838"/>
          </a:xfrm>
        </p:spPr>
        <p:txBody>
          <a:bodyPr anchor="t">
            <a:noAutofit/>
          </a:bodyPr>
          <a:lstStyle/>
          <a:p>
            <a:pPr>
              <a:lnSpc>
                <a:spcPct val="100000"/>
              </a:lnSpc>
            </a:pPr>
            <a:r>
              <a:rPr lang="es-MX" dirty="0"/>
              <a:t>Estamos aquí para ayudar</a:t>
            </a:r>
          </a:p>
        </p:txBody>
      </p:sp>
      <p:pic>
        <p:nvPicPr>
          <p:cNvPr id="5" name="Graphic 4">
            <a:extLst>
              <a:ext uri="{FF2B5EF4-FFF2-40B4-BE49-F238E27FC236}">
                <a16:creationId xmlns:a16="http://schemas.microsoft.com/office/drawing/2014/main" id="{242B15BE-3441-DE51-43F9-1AF3B2C6DCF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3720559"/>
            <a:ext cx="548640" cy="548640"/>
          </a:xfrm>
          <a:prstGeom prst="rect">
            <a:avLst/>
          </a:prstGeom>
        </p:spPr>
      </p:pic>
      <p:sp>
        <p:nvSpPr>
          <p:cNvPr id="6" name="TextBox 5">
            <a:extLst>
              <a:ext uri="{FF2B5EF4-FFF2-40B4-BE49-F238E27FC236}">
                <a16:creationId xmlns:a16="http://schemas.microsoft.com/office/drawing/2014/main" id="{E3563941-FFBC-6ED1-9E28-0AFD6EA37130}"/>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Accede a tu cuenta de retiro 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nationwide.com/REALtirement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1-800-772-2182</a:t>
            </a:r>
          </a:p>
        </p:txBody>
      </p:sp>
      <p:pic>
        <p:nvPicPr>
          <p:cNvPr id="7" name="Graphic 6">
            <a:extLst>
              <a:ext uri="{FF2B5EF4-FFF2-40B4-BE49-F238E27FC236}">
                <a16:creationId xmlns:a16="http://schemas.microsoft.com/office/drawing/2014/main" id="{556ABC59-6F7F-5156-5DFD-11C94806498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10" name="Picture 9" descr="Nationwide is on your side">
            <a:extLst>
              <a:ext uri="{FF2B5EF4-FFF2-40B4-BE49-F238E27FC236}">
                <a16:creationId xmlns:a16="http://schemas.microsoft.com/office/drawing/2014/main" id="{7A3F7F1A-839E-A018-6FB1-CEEF72442A4E}"/>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156194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6FFA4-8024-5376-5634-4FD880371EB1}"/>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7">
            <a:extLst>
              <a:ext uri="{FF2B5EF4-FFF2-40B4-BE49-F238E27FC236}">
                <a16:creationId xmlns:a16="http://schemas.microsoft.com/office/drawing/2014/main" id="{46A88AF4-F151-3469-F098-84ED02D2F13D}"/>
              </a:ext>
            </a:extLst>
          </p:cNvPr>
          <p:cNvSpPr>
            <a:spLocks noGrp="1"/>
          </p:cNvSpPr>
          <p:nvPr>
            <p:ph idx="1"/>
          </p:nvPr>
        </p:nvSpPr>
        <p:spPr>
          <a:xfrm>
            <a:off x="2778170" y="3600866"/>
            <a:ext cx="1901381" cy="720970"/>
          </a:xfrm>
        </p:spPr>
        <p:txBody>
          <a:bodyPr>
            <a:normAutofit/>
          </a:bodyPr>
          <a:lstStyle/>
          <a:p>
            <a:pPr marL="0" indent="0" algn="ctr">
              <a:lnSpc>
                <a:spcPct val="110000"/>
              </a:lnSpc>
              <a:buNone/>
            </a:pPr>
            <a:r>
              <a:rPr lang="es-MX" sz="2400">
                <a:solidFill>
                  <a:srgbClr val="0047BB"/>
                </a:solidFill>
              </a:rPr>
              <a:t>Foto del PF</a:t>
            </a:r>
          </a:p>
        </p:txBody>
      </p:sp>
      <p:sp>
        <p:nvSpPr>
          <p:cNvPr id="21" name="Content Placeholder 2">
            <a:extLst>
              <a:ext uri="{FF2B5EF4-FFF2-40B4-BE49-F238E27FC236}">
                <a16:creationId xmlns:a16="http://schemas.microsoft.com/office/drawing/2014/main" id="{3291E633-D01F-BBD3-1E00-7680B9D5C7D3}"/>
              </a:ext>
            </a:extLst>
          </p:cNvPr>
          <p:cNvSpPr txBox="1">
            <a:spLocks/>
          </p:cNvSpPr>
          <p:nvPr/>
        </p:nvSpPr>
        <p:spPr>
          <a:xfrm>
            <a:off x="5405718" y="3350831"/>
            <a:ext cx="5285910" cy="116955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&lt;Firma del PF&gt;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&lt;Dirección de correo electrónico del PF&gt;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&lt;Teléfono del PF&gt;</a:t>
            </a:r>
          </a:p>
        </p:txBody>
      </p:sp>
      <p:sp>
        <p:nvSpPr>
          <p:cNvPr id="6" name="Title 1">
            <a:extLst>
              <a:ext uri="{FF2B5EF4-FFF2-40B4-BE49-F238E27FC236}">
                <a16:creationId xmlns:a16="http://schemas.microsoft.com/office/drawing/2014/main" id="{CFB1BB27-2AB8-3379-F443-81F191185A1B}"/>
              </a:ext>
            </a:extLst>
          </p:cNvPr>
          <p:cNvSpPr>
            <a:spLocks noGrp="1"/>
          </p:cNvSpPr>
          <p:nvPr>
            <p:ph type="title"/>
          </p:nvPr>
        </p:nvSpPr>
        <p:spPr>
          <a:xfrm>
            <a:off x="1492450" y="1564142"/>
            <a:ext cx="9199178" cy="595493"/>
          </a:xfrm>
        </p:spPr>
        <p:txBody>
          <a:bodyPr>
            <a:noAutofit/>
          </a:bodyPr>
          <a:lstStyle/>
          <a:p>
            <a:r>
              <a:rPr lang="es-MX" sz="4400">
                <a:latin typeface="Georgia" panose="02040502050405020303" pitchFamily="18" charset="0"/>
              </a:rPr>
              <a:t>Tu profesional financiero</a:t>
            </a:r>
          </a:p>
        </p:txBody>
      </p:sp>
    </p:spTree>
    <p:extLst>
      <p:ext uri="{BB962C8B-B14F-4D97-AF65-F5344CB8AC3E}">
        <p14:creationId xmlns:p14="http://schemas.microsoft.com/office/powerpoint/2010/main" val="21478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800F856-0187-3059-614F-833806EFAB5E}"/>
              </a:ext>
            </a:extLst>
          </p:cNvPr>
          <p:cNvSpPr txBox="1">
            <a:spLocks/>
          </p:cNvSpPr>
          <p:nvPr/>
        </p:nvSpPr>
        <p:spPr>
          <a:xfrm>
            <a:off x="7109138" y="538013"/>
            <a:ext cx="3619822" cy="5954452"/>
          </a:xfrm>
          <a:prstGeom prst="rect">
            <a:avLst/>
          </a:prstGeom>
        </p:spPr>
        <p:txBody>
          <a:bodyPr vert="horz" lIns="0" tIns="45720" rIns="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MX" sz="2200" dirty="0"/>
              <a:t>10 de los más grandes mitos acerca de los ahorros para el retiro </a:t>
            </a:r>
          </a:p>
          <a:p>
            <a:pPr marL="0" indent="0">
              <a:lnSpc>
                <a:spcPct val="100000"/>
              </a:lnSpc>
              <a:spcBef>
                <a:spcPts val="2200"/>
              </a:spcBef>
              <a:buFont typeface="Arial" panose="020B0604020202020204" pitchFamily="34" charset="0"/>
              <a:buNone/>
            </a:pPr>
            <a:br>
              <a:rPr lang="es-MX" sz="2200" dirty="0"/>
            </a:br>
            <a:r>
              <a:rPr lang="es-MX" sz="2200" dirty="0"/>
              <a:t>La verdad acerca de estos mitos para ayudarte a planificar con confianza tu retiro</a:t>
            </a:r>
          </a:p>
        </p:txBody>
      </p:sp>
      <p:cxnSp>
        <p:nvCxnSpPr>
          <p:cNvPr id="10" name="Straight Connector 9">
            <a:extLst>
              <a:ext uri="{FF2B5EF4-FFF2-40B4-BE49-F238E27FC236}">
                <a16:creationId xmlns:a16="http://schemas.microsoft.com/office/drawing/2014/main" id="{019DDD9C-49A7-DDCB-D305-6DD9D3DAD881}"/>
              </a:ext>
              <a:ext uri="{C183D7F6-B498-43B3-948B-1728B52AA6E4}">
                <adec:decorative xmlns:adec="http://schemas.microsoft.com/office/drawing/2017/decorative" val="1"/>
              </a:ext>
            </a:extLst>
          </p:cNvPr>
          <p:cNvCxnSpPr>
            <a:cxnSpLocks/>
          </p:cNvCxnSpPr>
          <p:nvPr/>
        </p:nvCxnSpPr>
        <p:spPr>
          <a:xfrm>
            <a:off x="7109138" y="3351082"/>
            <a:ext cx="3619822" cy="8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CA62623-ED7D-B503-F211-9D34A54BBE0F}"/>
              </a:ext>
            </a:extLst>
          </p:cNvPr>
          <p:cNvSpPr txBox="1">
            <a:spLocks/>
          </p:cNvSpPr>
          <p:nvPr/>
        </p:nvSpPr>
        <p:spPr>
          <a:xfrm>
            <a:off x="940904" y="596347"/>
            <a:ext cx="4638802" cy="6049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s-MX" sz="4400" dirty="0">
                <a:latin typeface="Georgia" panose="02040502050405020303" pitchFamily="18" charset="0"/>
              </a:rPr>
              <a:t>Hoy                                  </a:t>
            </a:r>
            <a:r>
              <a:rPr lang="es-MX" sz="1000" dirty="0">
                <a:latin typeface="Georgia" panose="02040502050405020303" pitchFamily="18" charset="0"/>
              </a:rPr>
              <a:t>                           </a:t>
            </a:r>
            <a:r>
              <a:rPr lang="es-MX" sz="4400" dirty="0">
                <a:latin typeface="Georgia" panose="02040502050405020303" pitchFamily="18" charset="0"/>
              </a:rPr>
              <a:t>           aprenderemos:</a:t>
            </a:r>
          </a:p>
        </p:txBody>
      </p:sp>
    </p:spTree>
    <p:extLst>
      <p:ext uri="{BB962C8B-B14F-4D97-AF65-F5344CB8AC3E}">
        <p14:creationId xmlns:p14="http://schemas.microsoft.com/office/powerpoint/2010/main" val="298227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E15734-8DA3-2648-DDF2-E202CC8B4316}"/>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15" name="Content Placeholder 14">
            <a:extLst>
              <a:ext uri="{FF2B5EF4-FFF2-40B4-BE49-F238E27FC236}">
                <a16:creationId xmlns:a16="http://schemas.microsoft.com/office/drawing/2014/main" id="{C57BCEE6-34D7-DE53-3A3A-58E27B36DE70}"/>
              </a:ext>
            </a:extLst>
          </p:cNvPr>
          <p:cNvSpPr>
            <a:spLocks noGrp="1"/>
          </p:cNvSpPr>
          <p:nvPr>
            <p:ph idx="1"/>
          </p:nvPr>
        </p:nvSpPr>
        <p:spPr>
          <a:xfrm>
            <a:off x="1492450" y="2554356"/>
            <a:ext cx="9199178" cy="2964020"/>
          </a:xfrm>
        </p:spPr>
        <p:txBody>
          <a:bodyPr>
            <a:normAutofit/>
          </a:bodyPr>
          <a:lstStyle/>
          <a:p>
            <a:pPr marL="0" indent="0" algn="ctr">
              <a:lnSpc>
                <a:spcPct val="100000"/>
              </a:lnSpc>
              <a:buNone/>
            </a:pPr>
            <a:r>
              <a:rPr kumimoji="0" lang="es-MX" sz="4400" b="1" u="none" strike="noStrike" cap="none" normalizeH="0" baseline="0" noProof="0" dirty="0">
                <a:ln>
                  <a:noFill/>
                </a:ln>
                <a:uLnTx/>
                <a:uFillTx/>
                <a:latin typeface="Georgia" panose="02040502050405020303" pitchFamily="18" charset="0"/>
                <a:ea typeface="+mj-ea"/>
                <a:cs typeface="Arial"/>
              </a:rPr>
              <a:t>El Seguro Social cubrirá</a:t>
            </a:r>
            <a:br>
              <a:rPr kumimoji="0" lang="es-MX" sz="4400" b="1" u="none" strike="noStrike" cap="none" normalizeH="0" baseline="0" noProof="0" dirty="0">
                <a:ln>
                  <a:noFill/>
                </a:ln>
                <a:uLnTx/>
                <a:uFillTx/>
                <a:latin typeface="Georgia" panose="02040502050405020303" pitchFamily="18" charset="0"/>
                <a:ea typeface="+mj-ea"/>
                <a:cs typeface="Arial"/>
              </a:rPr>
            </a:br>
            <a:r>
              <a:rPr kumimoji="0" lang="es-MX" sz="4400" b="1" u="none" strike="noStrike" cap="none" normalizeH="0" baseline="0" noProof="0" dirty="0">
                <a:ln>
                  <a:noFill/>
                </a:ln>
                <a:uLnTx/>
                <a:uFillTx/>
                <a:latin typeface="Georgia" panose="02040502050405020303" pitchFamily="18" charset="0"/>
                <a:ea typeface="+mj-ea"/>
                <a:cs typeface="Arial"/>
              </a:rPr>
              <a:t>todas mis necesidades financieras en el retiro.</a:t>
            </a:r>
          </a:p>
        </p:txBody>
      </p:sp>
    </p:spTree>
    <p:extLst>
      <p:ext uri="{BB962C8B-B14F-4D97-AF65-F5344CB8AC3E}">
        <p14:creationId xmlns:p14="http://schemas.microsoft.com/office/powerpoint/2010/main" val="390768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75BC53-E595-8DF4-6117-9F9A14CD4ABF}"/>
              </a:ext>
            </a:extLst>
          </p:cNvPr>
          <p:cNvSpPr>
            <a:spLocks noGrp="1"/>
          </p:cNvSpPr>
          <p:nvPr>
            <p:ph type="title"/>
          </p:nvPr>
        </p:nvSpPr>
        <p:spPr>
          <a:xfrm>
            <a:off x="1492450" y="1112667"/>
            <a:ext cx="9199178" cy="610205"/>
          </a:xfrm>
        </p:spPr>
        <p:txBody>
          <a:bodyPr>
            <a:noAutofit/>
          </a:bodyPr>
          <a:lstStyle/>
          <a:p>
            <a:r>
              <a:rPr lang="es-MX" sz="6000">
                <a:latin typeface="Georgia"/>
                <a:cs typeface="Arial"/>
              </a:rPr>
              <a:t>Falso</a:t>
            </a:r>
          </a:p>
        </p:txBody>
      </p:sp>
      <p:sp>
        <p:nvSpPr>
          <p:cNvPr id="8" name="Content Placeholder 7">
            <a:extLst>
              <a:ext uri="{FF2B5EF4-FFF2-40B4-BE49-F238E27FC236}">
                <a16:creationId xmlns:a16="http://schemas.microsoft.com/office/drawing/2014/main" id="{10716A19-DBEB-D73F-2FF9-DF36D1ACDBC2}"/>
              </a:ext>
            </a:extLst>
          </p:cNvPr>
          <p:cNvSpPr>
            <a:spLocks noGrp="1"/>
          </p:cNvSpPr>
          <p:nvPr>
            <p:ph idx="1"/>
          </p:nvPr>
        </p:nvSpPr>
        <p:spPr>
          <a:xfrm>
            <a:off x="1492451" y="2301302"/>
            <a:ext cx="9199178" cy="2702744"/>
          </a:xfrm>
        </p:spPr>
        <p:txBody>
          <a:bodyPr/>
          <a:lstStyle/>
          <a:p>
            <a:pPr marL="0" indent="0">
              <a:buNone/>
            </a:pPr>
            <a:r>
              <a:rPr lang="es-MX" b="1" dirty="0"/>
              <a:t>El Seguro Social NO cubrirá todas tus necesidades financieras en el retiro.</a:t>
            </a:r>
          </a:p>
          <a:p>
            <a:pPr marL="0" indent="0">
              <a:buNone/>
            </a:pPr>
            <a:r>
              <a:rPr lang="es-MX" dirty="0"/>
              <a:t>Pueden necesitar el </a:t>
            </a:r>
            <a:r>
              <a:rPr lang="es-MX" dirty="0">
                <a:solidFill>
                  <a:srgbClr val="000000"/>
                </a:solidFill>
                <a:latin typeface="Helvetica" pitchFamily="2" charset="0"/>
              </a:rPr>
              <a:t>80% de tus ingresos actuales para mantener tu nivel de vida en el retiro</a:t>
            </a:r>
            <a:r>
              <a:rPr lang="es-MX" dirty="0"/>
              <a:t>. </a:t>
            </a:r>
            <a:r>
              <a:rPr lang="es-MX" baseline="30000" dirty="0"/>
              <a:t>1</a:t>
            </a:r>
          </a:p>
          <a:p>
            <a:pPr marL="0" indent="0">
              <a:buNone/>
            </a:pPr>
            <a:endParaRPr lang="en-US" baseline="30000" dirty="0"/>
          </a:p>
          <a:p>
            <a:pPr marL="0" indent="0">
              <a:buNone/>
            </a:pPr>
            <a:r>
              <a:rPr lang="es-MX" sz="2400" b="1" dirty="0">
                <a:solidFill>
                  <a:srgbClr val="0047BB"/>
                </a:solidFill>
                <a:latin typeface="Georgia" panose="02040502050405020303" pitchFamily="18" charset="0"/>
              </a:rPr>
              <a:t>El Seguro Social puede reemplazar menos del 40%. </a:t>
            </a:r>
            <a:r>
              <a:rPr lang="es-MX" sz="2400" b="1" baseline="30000" dirty="0">
                <a:solidFill>
                  <a:srgbClr val="0047BB"/>
                </a:solidFill>
                <a:latin typeface="Georgia" panose="02040502050405020303" pitchFamily="18" charset="0"/>
              </a:rPr>
              <a:t>2</a:t>
            </a:r>
            <a:r>
              <a:rPr lang="es-MX" sz="2400" b="1" dirty="0">
                <a:solidFill>
                  <a:srgbClr val="0047BB"/>
                </a:solidFill>
                <a:latin typeface="Georgia" panose="02040502050405020303" pitchFamily="18" charset="0"/>
              </a:rPr>
              <a:t> </a:t>
            </a:r>
          </a:p>
        </p:txBody>
      </p:sp>
      <p:sp>
        <p:nvSpPr>
          <p:cNvPr id="6" name="TextBox 5">
            <a:extLst>
              <a:ext uri="{FF2B5EF4-FFF2-40B4-BE49-F238E27FC236}">
                <a16:creationId xmlns:a16="http://schemas.microsoft.com/office/drawing/2014/main" id="{98C365ED-6346-4EEC-A323-26AC968D90D7}"/>
              </a:ext>
            </a:extLst>
          </p:cNvPr>
          <p:cNvSpPr txBox="1"/>
          <p:nvPr/>
        </p:nvSpPr>
        <p:spPr>
          <a:xfrm>
            <a:off x="1492450" y="5627687"/>
            <a:ext cx="9112488" cy="882293"/>
          </a:xfrm>
          <a:prstGeom prst="rect">
            <a:avLst/>
          </a:prstGeom>
          <a:noFill/>
        </p:spPr>
        <p:txBody>
          <a:bodyPr wrap="square" rtlCol="0">
            <a:spAutoFit/>
          </a:bodyPr>
          <a:lstStyle/>
          <a:p>
            <a:r>
              <a:rPr lang="es-MX" sz="1100" baseline="30000" dirty="0">
                <a:cs typeface="Arial" panose="020B0604020202020204" pitchFamily="34" charset="0"/>
              </a:rPr>
              <a:t>1</a:t>
            </a:r>
            <a:r>
              <a:rPr lang="es-MX" sz="1100" dirty="0">
                <a:cs typeface="Arial" panose="020B0604020202020204" pitchFamily="34" charset="0"/>
              </a:rPr>
              <a:t> Top Ten </a:t>
            </a:r>
            <a:r>
              <a:rPr lang="es-MX" sz="1100" dirty="0" err="1">
                <a:cs typeface="Arial" panose="020B0604020202020204" pitchFamily="34" charset="0"/>
              </a:rPr>
              <a:t>Ways</a:t>
            </a:r>
            <a:r>
              <a:rPr lang="es-MX" sz="1100" dirty="0">
                <a:cs typeface="Arial" panose="020B0604020202020204" pitchFamily="34" charset="0"/>
              </a:rPr>
              <a:t> </a:t>
            </a:r>
            <a:r>
              <a:rPr lang="es-MX" sz="1100" dirty="0" err="1">
                <a:cs typeface="Arial" panose="020B0604020202020204" pitchFamily="34" charset="0"/>
              </a:rPr>
              <a:t>to</a:t>
            </a:r>
            <a:r>
              <a:rPr lang="es-MX" sz="1100" dirty="0">
                <a:cs typeface="Arial" panose="020B0604020202020204" pitchFamily="34" charset="0"/>
              </a:rPr>
              <a:t> Prepare </a:t>
            </a:r>
            <a:r>
              <a:rPr lang="es-MX" sz="1100" dirty="0" err="1">
                <a:cs typeface="Arial" panose="020B0604020202020204" pitchFamily="34" charset="0"/>
              </a:rPr>
              <a:t>for</a:t>
            </a:r>
            <a:r>
              <a:rPr lang="es-MX" sz="1100" dirty="0">
                <a:cs typeface="Arial" panose="020B0604020202020204" pitchFamily="34" charset="0"/>
              </a:rPr>
              <a:t> </a:t>
            </a:r>
            <a:r>
              <a:rPr lang="es-MX" sz="1100" dirty="0" err="1">
                <a:cs typeface="Arial" panose="020B0604020202020204" pitchFamily="34" charset="0"/>
              </a:rPr>
              <a:t>Retirement</a:t>
            </a:r>
            <a:r>
              <a:rPr lang="es-MX" sz="1100" dirty="0">
                <a:cs typeface="Arial" panose="020B0604020202020204" pitchFamily="34" charset="0"/>
              </a:rPr>
              <a:t>, </a:t>
            </a:r>
            <a:r>
              <a:rPr lang="es-MX" sz="1100" dirty="0" err="1">
                <a:cs typeface="Arial" panose="020B0604020202020204" pitchFamily="34" charset="0"/>
              </a:rPr>
              <a:t>Employee</a:t>
            </a:r>
            <a:r>
              <a:rPr lang="es-MX" sz="1100" dirty="0">
                <a:cs typeface="Arial" panose="020B0604020202020204" pitchFamily="34" charset="0"/>
              </a:rPr>
              <a:t> </a:t>
            </a:r>
            <a:r>
              <a:rPr lang="es-MX" sz="1100" dirty="0" err="1">
                <a:cs typeface="Arial" panose="020B0604020202020204" pitchFamily="34" charset="0"/>
              </a:rPr>
              <a:t>Benefits</a:t>
            </a:r>
            <a:r>
              <a:rPr lang="es-MX" sz="1100" dirty="0">
                <a:cs typeface="Arial" panose="020B0604020202020204" pitchFamily="34" charset="0"/>
              </a:rPr>
              <a:t> Security </a:t>
            </a:r>
            <a:r>
              <a:rPr lang="es-MX" sz="1100" dirty="0" err="1">
                <a:cs typeface="Arial" panose="020B0604020202020204" pitchFamily="34" charset="0"/>
              </a:rPr>
              <a:t>Administration</a:t>
            </a:r>
            <a:r>
              <a:rPr lang="es-MX" sz="1100" dirty="0">
                <a:cs typeface="Arial" panose="020B0604020202020204" pitchFamily="34" charset="0"/>
              </a:rPr>
              <a:t> (Las diez formas principales de prepararse para el retiro, Administración de seguridad de beneficios para empleados), Departamento del Trabajo de los Estados Unidos (septiembre de 2021)</a:t>
            </a:r>
          </a:p>
          <a:p>
            <a:endParaRPr lang="en-US" sz="1100" baseline="30000" dirty="0">
              <a:cs typeface="Arial" panose="020B0604020202020204" pitchFamily="34" charset="0"/>
            </a:endParaRPr>
          </a:p>
          <a:p>
            <a:r>
              <a:rPr lang="es-MX" sz="1100" baseline="30000" dirty="0">
                <a:cs typeface="Arial" panose="020B0604020202020204" pitchFamily="34" charset="0"/>
              </a:rPr>
              <a:t>2  </a:t>
            </a:r>
            <a:r>
              <a:rPr lang="es-MX" sz="1100" dirty="0">
                <a:cs typeface="Arial" panose="020B0604020202020204" pitchFamily="34" charset="0"/>
              </a:rPr>
              <a:t>“Top Ten </a:t>
            </a:r>
            <a:r>
              <a:rPr lang="es-MX" sz="1100" dirty="0" err="1">
                <a:cs typeface="Arial" panose="020B0604020202020204" pitchFamily="34" charset="0"/>
              </a:rPr>
              <a:t>Facts</a:t>
            </a:r>
            <a:r>
              <a:rPr lang="es-MX" sz="1100" dirty="0">
                <a:cs typeface="Arial" panose="020B0604020202020204" pitchFamily="34" charset="0"/>
              </a:rPr>
              <a:t> </a:t>
            </a:r>
            <a:r>
              <a:rPr lang="es-MX" sz="1100" dirty="0" err="1">
                <a:cs typeface="Arial" panose="020B0604020202020204" pitchFamily="34" charset="0"/>
              </a:rPr>
              <a:t>About</a:t>
            </a:r>
            <a:r>
              <a:rPr lang="es-MX" sz="1100" dirty="0">
                <a:cs typeface="Arial" panose="020B0604020202020204" pitchFamily="34" charset="0"/>
              </a:rPr>
              <a:t> Social Security” (Diez verdades principales acerca del Seguro Social) Centro para prioridades del presupuesto y políticas (4 de marzo de 2022)</a:t>
            </a:r>
          </a:p>
        </p:txBody>
      </p:sp>
    </p:spTree>
    <p:extLst>
      <p:ext uri="{BB962C8B-B14F-4D97-AF65-F5344CB8AC3E}">
        <p14:creationId xmlns:p14="http://schemas.microsoft.com/office/powerpoint/2010/main" val="558464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DF890EE-5762-B2ED-2A27-245E894014F5}"/>
              </a:ext>
            </a:extLst>
          </p:cNvPr>
          <p:cNvSpPr>
            <a:spLocks noGrp="1"/>
          </p:cNvSpPr>
          <p:nvPr>
            <p:ph type="title"/>
          </p:nvPr>
        </p:nvSpPr>
        <p:spPr>
          <a:xfrm>
            <a:off x="1492450" y="1757560"/>
            <a:ext cx="9199178" cy="595493"/>
          </a:xfrm>
        </p:spPr>
        <p:txBody>
          <a:bodyPr>
            <a:noAutofit/>
          </a:bodyPr>
          <a:lstStyle/>
          <a:p>
            <a:pPr>
              <a:spcBef>
                <a:spcPts val="1000"/>
              </a:spcBef>
              <a:defRPr/>
            </a:pPr>
            <a:r>
              <a:rPr lang="es-MX" sz="3600">
                <a:solidFill>
                  <a:srgbClr val="6ECFB2"/>
                </a:solidFill>
                <a:latin typeface="+mj-lt"/>
              </a:rPr>
              <a:t>¿CIERTO O FALSO?</a:t>
            </a:r>
          </a:p>
        </p:txBody>
      </p:sp>
      <p:sp>
        <p:nvSpPr>
          <p:cNvPr id="8" name="Content Placeholder 14">
            <a:extLst>
              <a:ext uri="{FF2B5EF4-FFF2-40B4-BE49-F238E27FC236}">
                <a16:creationId xmlns:a16="http://schemas.microsoft.com/office/drawing/2014/main" id="{28CF659B-5157-2B6A-8DAC-498F883B417A}"/>
              </a:ext>
            </a:extLst>
          </p:cNvPr>
          <p:cNvSpPr txBox="1">
            <a:spLocks/>
          </p:cNvSpPr>
          <p:nvPr/>
        </p:nvSpPr>
        <p:spPr>
          <a:xfrm>
            <a:off x="1492450" y="2554356"/>
            <a:ext cx="9199178" cy="296402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s-MX" sz="4400" b="1" dirty="0">
                <a:latin typeface="Georgia" panose="02040502050405020303" pitchFamily="18" charset="0"/>
                <a:ea typeface="+mj-ea"/>
                <a:cs typeface="Arial"/>
              </a:rPr>
              <a:t>Medicare pagará </a:t>
            </a:r>
            <a:br>
              <a:rPr lang="es-MX" sz="4400" b="1" dirty="0">
                <a:latin typeface="Georgia" panose="02040502050405020303" pitchFamily="18" charset="0"/>
                <a:ea typeface="+mj-ea"/>
                <a:cs typeface="Arial"/>
              </a:rPr>
            </a:br>
            <a:r>
              <a:rPr lang="es-MX" sz="4400" b="1" dirty="0">
                <a:latin typeface="Georgia" panose="02040502050405020303" pitchFamily="18" charset="0"/>
                <a:ea typeface="+mj-ea"/>
                <a:cs typeface="Arial"/>
              </a:rPr>
              <a:t>todos mis gastos de atención médica en el retiro.</a:t>
            </a:r>
          </a:p>
        </p:txBody>
      </p:sp>
    </p:spTree>
    <p:extLst>
      <p:ext uri="{BB962C8B-B14F-4D97-AF65-F5344CB8AC3E}">
        <p14:creationId xmlns:p14="http://schemas.microsoft.com/office/powerpoint/2010/main" val="934556245"/>
      </p:ext>
    </p:extLst>
  </p:cSld>
  <p:clrMapOvr>
    <a:masterClrMapping/>
  </p:clrMapOvr>
</p:sld>
</file>

<file path=ppt/theme/theme1.xml><?xml version="1.0" encoding="utf-8"?>
<a:theme xmlns:a="http://schemas.openxmlformats.org/drawingml/2006/main" name="2_Office Theme">
  <a:themeElements>
    <a:clrScheme name="NTWD">
      <a:dk1>
        <a:srgbClr val="131A4D"/>
      </a:dk1>
      <a:lt1>
        <a:srgbClr val="FFFFFF"/>
      </a:lt1>
      <a:dk2>
        <a:srgbClr val="0047BA"/>
      </a:dk2>
      <a:lt2>
        <a:srgbClr val="EBECEE"/>
      </a:lt2>
      <a:accent1>
        <a:srgbClr val="0047BB"/>
      </a:accent1>
      <a:accent2>
        <a:srgbClr val="6ECEB1"/>
      </a:accent2>
      <a:accent3>
        <a:srgbClr val="72AFBC"/>
      </a:accent3>
      <a:accent4>
        <a:srgbClr val="D7A9E2"/>
      </a:accent4>
      <a:accent5>
        <a:srgbClr val="FF9800"/>
      </a:accent5>
      <a:accent6>
        <a:srgbClr val="CB323B"/>
      </a:accent6>
      <a:hlink>
        <a:srgbClr val="12194D"/>
      </a:hlink>
      <a:folHlink>
        <a:srgbClr val="1219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93f4bb-cec1-4d97-b794-672f6d017cd9">
      <Terms xmlns="http://schemas.microsoft.com/office/infopath/2007/PartnerControls"/>
    </lcf76f155ced4ddcb4097134ff3c332f>
    <TaxCatchAll xmlns="1e799f96-6f5a-4369-b061-30fe90bb4870" xsi:nil="true"/>
    <Date xmlns="8e93f4bb-cec1-4d97-b794-672f6d017c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9BA092414A89458CC3A7545FC03DB2" ma:contentTypeVersion="14" ma:contentTypeDescription="Create a new document." ma:contentTypeScope="" ma:versionID="98d3fd7bc9f798c820fb837dcb0d8bbc">
  <xsd:schema xmlns:xsd="http://www.w3.org/2001/XMLSchema" xmlns:xs="http://www.w3.org/2001/XMLSchema" xmlns:p="http://schemas.microsoft.com/office/2006/metadata/properties" xmlns:ns2="8e93f4bb-cec1-4d97-b794-672f6d017cd9" xmlns:ns3="1e799f96-6f5a-4369-b061-30fe90bb4870" targetNamespace="http://schemas.microsoft.com/office/2006/metadata/properties" ma:root="true" ma:fieldsID="48726f7655b4389a98adc0ca90e1baf7" ns2:_="" ns3:_="">
    <xsd:import namespace="8e93f4bb-cec1-4d97-b794-672f6d017cd9"/>
    <xsd:import namespace="1e799f96-6f5a-4369-b061-30fe90bb4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3f4bb-cec1-4d97-b794-672f6d017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bc4df99-ba4e-4fae-aebc-07cb0952dc1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Date" ma:index="21"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e799f96-6f5a-4369-b061-30fe90bb48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c49b287-08ba-4935-85f3-0eda1a7d2886}" ma:internalName="TaxCatchAll" ma:showField="CatchAllData" ma:web="1e799f96-6f5a-4369-b061-30fe90bb4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2CF791-72EB-4590-992F-DF2B5DDEEBCC}">
  <ds:schemaRefs>
    <ds:schemaRef ds:uri="http://schemas.microsoft.com/sharepoint/v3/contenttype/forms"/>
  </ds:schemaRefs>
</ds:datastoreItem>
</file>

<file path=customXml/itemProps2.xml><?xml version="1.0" encoding="utf-8"?>
<ds:datastoreItem xmlns:ds="http://schemas.openxmlformats.org/officeDocument/2006/customXml" ds:itemID="{1B7CDDC0-8B11-4558-8EC6-B79DCB7314B8}">
  <ds:schemaRefs>
    <ds:schemaRef ds:uri="1e799f96-6f5a-4369-b061-30fe90bb4870"/>
    <ds:schemaRef ds:uri="8e93f4bb-cec1-4d97-b794-672f6d017cd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237B1D1-07AD-4763-B06A-62C0C89B17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3f4bb-cec1-4d97-b794-672f6d017cd9"/>
    <ds:schemaRef ds:uri="1e799f96-6f5a-4369-b061-30fe90bb4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223</TotalTime>
  <Words>5710</Words>
  <Application>Microsoft Office PowerPoint</Application>
  <PresentationFormat>Widescreen</PresentationFormat>
  <Paragraphs>476</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Arial Narrow</vt:lpstr>
      <vt:lpstr>Arial,Sans-Serif</vt:lpstr>
      <vt:lpstr>Calibri</vt:lpstr>
      <vt:lpstr>Fidelity Sans</vt:lpstr>
      <vt:lpstr>Georgia</vt:lpstr>
      <vt:lpstr>Gotham Medium</vt:lpstr>
      <vt:lpstr>Helvetica</vt:lpstr>
      <vt:lpstr>Segoe UI</vt:lpstr>
      <vt:lpstr>2_Office Theme</vt:lpstr>
      <vt:lpstr>Instrucciones para presentadores</vt:lpstr>
      <vt:lpstr>Mitos y realidades                                                              del retiro</vt:lpstr>
      <vt:lpstr>Información importante</vt:lpstr>
      <vt:lpstr>PowerPoint Presentation</vt:lpstr>
      <vt:lpstr>Tu profesional financiero</vt:lpstr>
      <vt:lpstr>PowerPoint Presentation</vt:lpstr>
      <vt:lpstr>¿CIERTO O FALSO?</vt:lpstr>
      <vt:lpstr>Falso</vt:lpstr>
      <vt:lpstr>¿CIERTO O FALSO?</vt:lpstr>
      <vt:lpstr>Falso</vt:lpstr>
      <vt:lpstr>¿CIERTO O FALSO?</vt:lpstr>
      <vt:lpstr>Falso</vt:lpstr>
      <vt:lpstr>PowerPoint Presentation</vt:lpstr>
      <vt:lpstr>PowerPoint Presentation</vt:lpstr>
      <vt:lpstr>¿CIERTO O FALSO?</vt:lpstr>
      <vt:lpstr>Myth and Reality 4</vt:lpstr>
      <vt:lpstr>Aumento de contribuciones $25 por cheque de pago por año</vt:lpstr>
      <vt:lpstr>¿CIERTO O FALSO?</vt:lpstr>
      <vt:lpstr>5A Myth and Reality 5</vt:lpstr>
      <vt:lpstr>5C Myth and Reality</vt:lpstr>
      <vt:lpstr>5B Myth and Reality</vt:lpstr>
      <vt:lpstr>5D Myth and Reality</vt:lpstr>
      <vt:lpstr>¿CIERTO O FALSO?</vt:lpstr>
      <vt:lpstr>PowerPoint Presentation</vt:lpstr>
      <vt:lpstr>Las contribuciones regulares ayudan a compensar el riesgo</vt:lpstr>
      <vt:lpstr>¿CIERTO O FALSO?</vt:lpstr>
      <vt:lpstr>7 Myth and Reality</vt:lpstr>
      <vt:lpstr>¿CIERTO O FALSO?</vt:lpstr>
      <vt:lpstr>PowerPoint Presentation</vt:lpstr>
      <vt:lpstr>¿CIERTO O FALSO?</vt:lpstr>
      <vt:lpstr>PowerPoint Presentation</vt:lpstr>
      <vt:lpstr>¿CIERTO O FALSO?</vt:lpstr>
      <vt:lpstr>PowerPoint Presentation</vt:lpstr>
      <vt:lpstr>Actúa</vt:lpstr>
      <vt:lpstr>Actúa</vt:lpstr>
      <vt:lpstr>Actúa</vt:lpstr>
      <vt:lpstr>Preguntas y respuestas</vt:lpstr>
      <vt:lpstr>Estamos aquí para ayudar  &lt;Nombre del presentador&gt; &lt;Puesto de trabajo del presentador&gt; &lt;Dirección de correo electrónico del presentador&gt; &lt;Teléfono del presentador&gt;</vt:lpstr>
      <vt:lpstr>Estamos aquí para ayudar</vt:lpstr>
      <vt:lpstr>Estamos aquí para ayudar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Tracy</dc:creator>
  <cp:lastModifiedBy>Neer, Scott E</cp:lastModifiedBy>
  <cp:revision>48</cp:revision>
  <dcterms:created xsi:type="dcterms:W3CDTF">2022-11-01T14:02:10Z</dcterms:created>
  <dcterms:modified xsi:type="dcterms:W3CDTF">2023-03-31T10:12:20Z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0x010100639BA092414A89458CC3A7545FC03DB2</vt:lpwstr>
  </property>
  <property fmtid="{D5CDD505-2E9C-101B-9397-08002B2CF9AE}" pid="3" name="MediaServiceImageTags">
    <vt:lpwstr/>
  </property>
  <property fmtid="{D5CDD505-2E9C-101B-9397-08002B2CF9AE}" pid="4" name="MSIP_Label_92ea8e88-16c4-4b55-a945-7bd6248db4bf_Enabled">
    <vt:lpwstr>true</vt:lpwstr>
  </property>
  <property fmtid="{D5CDD505-2E9C-101B-9397-08002B2CF9AE}" pid="5" name="MSIP_Label_92ea8e88-16c4-4b55-a945-7bd6248db4bf_SetDate">
    <vt:lpwstr>2023-01-11T17:02:18Z</vt:lpwstr>
  </property>
  <property fmtid="{D5CDD505-2E9C-101B-9397-08002B2CF9AE}" pid="6" name="MSIP_Label_92ea8e88-16c4-4b55-a945-7bd6248db4bf_Method">
    <vt:lpwstr>Privileged</vt:lpwstr>
  </property>
  <property fmtid="{D5CDD505-2E9C-101B-9397-08002B2CF9AE}" pid="7" name="MSIP_Label_92ea8e88-16c4-4b55-a945-7bd6248db4bf_Name">
    <vt:lpwstr>Internal</vt:lpwstr>
  </property>
  <property fmtid="{D5CDD505-2E9C-101B-9397-08002B2CF9AE}" pid="8" name="MSIP_Label_92ea8e88-16c4-4b55-a945-7bd6248db4bf_SiteId">
    <vt:lpwstr>22140e4c-d390-45c2-b297-a26c516dc461</vt:lpwstr>
  </property>
  <property fmtid="{D5CDD505-2E9C-101B-9397-08002B2CF9AE}" pid="9" name="MSIP_Label_92ea8e88-16c4-4b55-a945-7bd6248db4bf_ActionId">
    <vt:lpwstr>adb956dd-940b-4e8a-91bb-20f28b2a9b0a</vt:lpwstr>
  </property>
  <property fmtid="{D5CDD505-2E9C-101B-9397-08002B2CF9AE}" pid="10" name="MSIP_Label_92ea8e88-16c4-4b55-a945-7bd6248db4bf_ContentBits">
    <vt:lpwstr>0</vt:lpwstr>
  </property>
</Properties>
</file>