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420" r:id="rId2"/>
    <p:sldId id="256" r:id="rId3"/>
    <p:sldId id="362" r:id="rId4"/>
    <p:sldId id="378" r:id="rId5"/>
    <p:sldId id="417" r:id="rId6"/>
    <p:sldId id="363" r:id="rId7"/>
    <p:sldId id="377" r:id="rId8"/>
    <p:sldId id="260" r:id="rId9"/>
    <p:sldId id="261" r:id="rId10"/>
    <p:sldId id="263" r:id="rId11"/>
    <p:sldId id="379" r:id="rId12"/>
    <p:sldId id="380" r:id="rId13"/>
    <p:sldId id="387" r:id="rId14"/>
    <p:sldId id="411" r:id="rId15"/>
    <p:sldId id="412" r:id="rId16"/>
    <p:sldId id="418" r:id="rId17"/>
    <p:sldId id="257" r:id="rId18"/>
    <p:sldId id="390" r:id="rId19"/>
    <p:sldId id="391" r:id="rId20"/>
    <p:sldId id="385" r:id="rId21"/>
    <p:sldId id="395" r:id="rId22"/>
    <p:sldId id="396" r:id="rId23"/>
    <p:sldId id="409" r:id="rId24"/>
    <p:sldId id="4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er, Emily" initials="FE" lastIdx="24" clrIdx="0">
    <p:extLst>
      <p:ext uri="{19B8F6BF-5375-455C-9EA6-DF929625EA0E}">
        <p15:presenceInfo xmlns:p15="http://schemas.microsoft.com/office/powerpoint/2012/main" userId="S::FARMEE1@nationwide.com::cc0fa959-6aca-41a6-ae76-e7519365ae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CEB2"/>
    <a:srgbClr val="0047BB"/>
    <a:srgbClr val="8CC8E9"/>
    <a:srgbClr val="141A4D"/>
    <a:srgbClr val="171717"/>
    <a:srgbClr val="747478"/>
    <a:srgbClr val="FF9800"/>
    <a:srgbClr val="141B4D"/>
    <a:srgbClr val="D0D3D4"/>
    <a:srgbClr val="307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60"/>
    <p:restoredTop sz="96327" autoAdjust="0"/>
  </p:normalViewPr>
  <p:slideViewPr>
    <p:cSldViewPr snapToGrid="0" snapToObjects="1">
      <p:cViewPr varScale="1">
        <p:scale>
          <a:sx n="117" d="100"/>
          <a:sy n="117" d="100"/>
        </p:scale>
        <p:origin x="120" y="132"/>
      </p:cViewPr>
      <p:guideLst/>
    </p:cSldViewPr>
  </p:slideViewPr>
  <p:outlineViewPr>
    <p:cViewPr>
      <p:scale>
        <a:sx n="33" d="100"/>
        <a:sy n="33" d="100"/>
      </p:scale>
      <p:origin x="0" y="-1232"/>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30582" y="297180"/>
            <a:ext cx="4596835" cy="2585720"/>
          </a:xfrm>
          <a:prstGeom prst="rect">
            <a:avLst/>
          </a:prstGeom>
          <a:noFill/>
          <a:ln w="12700">
            <a:solidFill>
              <a:prstClr val="black"/>
            </a:solidFill>
          </a:ln>
        </p:spPr>
        <p:txBody>
          <a:bodyPr vert="horz" lIns="91440" tIns="45720" rIns="91440" bIns="45720" rtlCol="0" anchor="ctr"/>
          <a:lstStyle/>
          <a:p>
            <a:endParaRPr lang="en-US"/>
          </a:p>
        </p:txBody>
      </p:sp>
      <p:sp>
        <p:nvSpPr>
          <p:cNvPr id="2" name="Notes Placeholder 1">
            <a:extLst>
              <a:ext uri="{FF2B5EF4-FFF2-40B4-BE49-F238E27FC236}">
                <a16:creationId xmlns:a16="http://schemas.microsoft.com/office/drawing/2014/main" id="{3FBEB71A-3A51-0EEF-F67B-6AB8B664559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12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ationwidefinancial.com/iApp/pub/advicetools/paycheckImpactInputs.action?_ga=2.167958946.207781079.1578316252-970025620.1577730710"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nrsforu.com/rsc-web-preauth/tools/paycheck-impact-calculato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296863"/>
            <a:ext cx="4597400" cy="2586037"/>
          </a:xfrm>
        </p:spPr>
      </p:sp>
      <p:sp>
        <p:nvSpPr>
          <p:cNvPr id="3" name="Notes Placeholder 2"/>
          <p:cNvSpPr>
            <a:spLocks noGrp="1"/>
          </p:cNvSpPr>
          <p:nvPr>
            <p:ph type="body" idx="1"/>
          </p:nvPr>
        </p:nvSpPr>
        <p:spPr>
          <a:xfrm>
            <a:off x="685800" y="30289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these instructions and remove this slide before presenting.</a:t>
            </a:r>
          </a:p>
        </p:txBody>
      </p:sp>
    </p:spTree>
    <p:extLst>
      <p:ext uri="{BB962C8B-B14F-4D97-AF65-F5344CB8AC3E}">
        <p14:creationId xmlns:p14="http://schemas.microsoft.com/office/powerpoint/2010/main" val="121584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339725"/>
            <a:ext cx="4800600" cy="2700338"/>
          </a:xfrm>
        </p:spPr>
      </p:sp>
      <p:sp>
        <p:nvSpPr>
          <p:cNvPr id="3" name="Notes Placeholder 2"/>
          <p:cNvSpPr>
            <a:spLocks noGrp="1"/>
          </p:cNvSpPr>
          <p:nvPr>
            <p:ph type="body" idx="1"/>
          </p:nvPr>
        </p:nvSpPr>
        <p:spPr>
          <a:xfrm>
            <a:off x="512618" y="3156649"/>
            <a:ext cx="5832764" cy="5303520"/>
          </a:xfrm>
          <a:prstGeom prst="rect">
            <a:avLst/>
          </a:prstGeom>
        </p:spPr>
        <p:txBody>
          <a:bodyPr/>
          <a:lstStyle/>
          <a:p>
            <a:r>
              <a:rPr lang="en-US" sz="1050" dirty="0">
                <a:latin typeface="Arial" panose="020B0604020202020204" pitchFamily="34" charset="0"/>
                <a:cs typeface="Arial" panose="020B0604020202020204" pitchFamily="34" charset="0"/>
              </a:rPr>
              <a:t>[Read slide]</a:t>
            </a:r>
          </a:p>
        </p:txBody>
      </p:sp>
    </p:spTree>
    <p:extLst>
      <p:ext uri="{BB962C8B-B14F-4D97-AF65-F5344CB8AC3E}">
        <p14:creationId xmlns:p14="http://schemas.microsoft.com/office/powerpoint/2010/main" val="3838239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341313"/>
            <a:ext cx="4800600" cy="2700337"/>
          </a:xfrm>
        </p:spPr>
      </p:sp>
      <p:sp>
        <p:nvSpPr>
          <p:cNvPr id="3" name="Notes Placeholder 2"/>
          <p:cNvSpPr>
            <a:spLocks noGrp="1"/>
          </p:cNvSpPr>
          <p:nvPr>
            <p:ph type="body" idx="1"/>
          </p:nvPr>
        </p:nvSpPr>
        <p:spPr>
          <a:xfrm>
            <a:off x="419099" y="3156204"/>
            <a:ext cx="5994401" cy="5405120"/>
          </a:xfrm>
          <a:prstGeom prst="rect">
            <a:avLst/>
          </a:prstGeom>
        </p:spPr>
        <p:txBody>
          <a:bodyPr/>
          <a:lstStyle/>
          <a:p>
            <a:pPr lvl="0">
              <a:defRPr/>
            </a:pPr>
            <a:r>
              <a:rPr lang="en-US" sz="1050" dirty="0">
                <a:latin typeface="Arial" panose="020B0604020202020204" pitchFamily="34" charset="0"/>
                <a:cs typeface="Arial" panose="020B0604020202020204" pitchFamily="34" charset="0"/>
              </a:rPr>
              <a:t>Investing based on emotion can be a dangerous roller-coaster ride. Fearing that market prices are going down can produce anxiety and cause you to sell or trade an investment prematurely. </a:t>
            </a:r>
          </a:p>
          <a:p>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On the other hand, being optimistic that a certain investment will perform well — or that because prices have gone up they will continue to go up — can cause you to keep an investment or try to time the market.</a:t>
            </a:r>
          </a:p>
        </p:txBody>
      </p:sp>
    </p:spTree>
    <p:extLst>
      <p:ext uri="{BB962C8B-B14F-4D97-AF65-F5344CB8AC3E}">
        <p14:creationId xmlns:p14="http://schemas.microsoft.com/office/powerpoint/2010/main" val="1315732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355600"/>
            <a:ext cx="4800600" cy="2700338"/>
          </a:xfrm>
        </p:spPr>
      </p:sp>
      <p:sp>
        <p:nvSpPr>
          <p:cNvPr id="3" name="Notes Placeholder 2"/>
          <p:cNvSpPr>
            <a:spLocks noGrp="1"/>
          </p:cNvSpPr>
          <p:nvPr>
            <p:ph type="body" idx="1"/>
          </p:nvPr>
        </p:nvSpPr>
        <p:spPr>
          <a:xfrm>
            <a:off x="431800" y="3192780"/>
            <a:ext cx="5956300" cy="5405120"/>
          </a:xfrm>
          <a:prstGeom prst="rect">
            <a:avLst/>
          </a:prstGeom>
        </p:spPr>
        <p:txBody>
          <a:bodyPr/>
          <a:lstStyle/>
          <a:p>
            <a:pPr lvl="0">
              <a:defRPr/>
            </a:pPr>
            <a:r>
              <a:rPr lang="en-US" sz="1050" dirty="0">
                <a:latin typeface="Arial" panose="020B0604020202020204" pitchFamily="34" charset="0"/>
                <a:ea typeface="Times New Roman" panose="02020603050405020304" pitchFamily="18" charset="0"/>
                <a:cs typeface="Arial" panose="020B0604020202020204" pitchFamily="34" charset="0"/>
              </a:rPr>
              <a:t>We just saw what emotional investing looks like in terms of behavior. Here is what it looks like when you make investing decisions. </a:t>
            </a:r>
          </a:p>
          <a:p>
            <a:pPr lvl="0">
              <a:defRPr/>
            </a:pPr>
            <a:endParaRPr lang="en-US" sz="1050" dirty="0">
              <a:latin typeface="Arial" panose="020B0604020202020204" pitchFamily="34" charset="0"/>
              <a:ea typeface="Times New Roman" panose="02020603050405020304" pitchFamily="18" charset="0"/>
              <a:cs typeface="Arial" panose="020B0604020202020204" pitchFamily="34" charset="0"/>
            </a:endParaRPr>
          </a:p>
          <a:p>
            <a:pPr lvl="0">
              <a:defRPr/>
            </a:pPr>
            <a:r>
              <a:rPr lang="en-US" sz="1050" dirty="0">
                <a:latin typeface="Arial" panose="020B0604020202020204" pitchFamily="34" charset="0"/>
                <a:ea typeface="Times New Roman" panose="02020603050405020304" pitchFamily="18" charset="0"/>
                <a:cs typeface="Arial" panose="020B0604020202020204" pitchFamily="34" charset="0"/>
              </a:rPr>
              <a:t>In this hypothetical example, you start with $25,000. If you get anxious and sell your investments when prices bottom out, you’d receive </a:t>
            </a:r>
            <a:r>
              <a:rPr lang="en-US" sz="1050" dirty="0">
                <a:latin typeface="Arial" panose="020B0604020202020204" pitchFamily="34" charset="0"/>
                <a:ea typeface="Calibri" panose="020F0502020204030204" pitchFamily="34" charset="0"/>
                <a:cs typeface="Arial" panose="020B0604020202020204" pitchFamily="34" charset="0"/>
              </a:rPr>
              <a:t>$10,000. This “locks in” a loss of $15,000. But if you stick to your long-term plan and leave your investment there, the market rebounds. When prices peak, you’d end up having $30,000 — a gain of $5,000. </a:t>
            </a:r>
          </a:p>
          <a:p>
            <a:pPr lvl="0">
              <a:defRPr/>
            </a:pPr>
            <a:endParaRPr lang="en-US" sz="1050" dirty="0">
              <a:latin typeface="Arial" panose="020B0604020202020204" pitchFamily="34" charset="0"/>
              <a:ea typeface="Calibri" panose="020F0502020204030204" pitchFamily="34" charset="0"/>
              <a:cs typeface="Arial" panose="020B0604020202020204" pitchFamily="34" charset="0"/>
            </a:endParaRPr>
          </a:p>
          <a:p>
            <a:pPr lvl="0">
              <a:defRPr/>
            </a:pPr>
            <a:r>
              <a:rPr lang="en-US" sz="1050" dirty="0">
                <a:latin typeface="Arial" panose="020B0604020202020204" pitchFamily="34" charset="0"/>
                <a:ea typeface="Calibri" panose="020F0502020204030204" pitchFamily="34" charset="0"/>
                <a:cs typeface="Arial" panose="020B0604020202020204" pitchFamily="34" charset="0"/>
              </a:rPr>
              <a:t>When </a:t>
            </a:r>
            <a:r>
              <a:rPr lang="en-US" sz="1050" dirty="0">
                <a:latin typeface="Arial" panose="020B0604020202020204" pitchFamily="34" charset="0"/>
                <a:ea typeface="Times New Roman" panose="02020603050405020304" pitchFamily="18" charset="0"/>
                <a:cs typeface="Arial" panose="020B0604020202020204" pitchFamily="34" charset="0"/>
              </a:rPr>
              <a:t>you </a:t>
            </a:r>
            <a:r>
              <a:rPr lang="en-US" sz="1050" dirty="0">
                <a:latin typeface="Arial" panose="020B0604020202020204" pitchFamily="34" charset="0"/>
                <a:ea typeface="Calibri" panose="020F0502020204030204" pitchFamily="34" charset="0"/>
                <a:cs typeface="Arial" panose="020B0604020202020204" pitchFamily="34" charset="0"/>
              </a:rPr>
              <a:t>see a loss on paper, such as on your account statement, it’s not “locked in.” That happens only if you decide to pull your money out of the market.</a:t>
            </a:r>
            <a:endParaRPr lang="en-US" sz="105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088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369888"/>
            <a:ext cx="4800600" cy="2700337"/>
          </a:xfrm>
        </p:spPr>
      </p:sp>
      <p:sp>
        <p:nvSpPr>
          <p:cNvPr id="3" name="Notes Placeholder 2"/>
          <p:cNvSpPr>
            <a:spLocks noGrp="1"/>
          </p:cNvSpPr>
          <p:nvPr>
            <p:ph type="body" idx="1"/>
          </p:nvPr>
        </p:nvSpPr>
        <p:spPr>
          <a:xfrm>
            <a:off x="457200" y="3222244"/>
            <a:ext cx="5959366" cy="5405120"/>
          </a:xfrm>
          <a:prstGeom prst="rect">
            <a:avLst/>
          </a:prstGeom>
        </p:spPr>
        <p:txBody>
          <a:bodyPr/>
          <a:lstStyle/>
          <a:p>
            <a:pPr lvl="0">
              <a:defRPr/>
            </a:pPr>
            <a:r>
              <a:rPr lang="en-US" sz="1050" dirty="0">
                <a:latin typeface="Arial" panose="020B0604020202020204" pitchFamily="34" charset="0"/>
                <a:cs typeface="Arial" panose="020B0604020202020204" pitchFamily="34" charset="0"/>
              </a:rPr>
              <a:t>As you can see, going in and out of the market can be costly. </a:t>
            </a:r>
            <a:r>
              <a:rPr lang="en-US" sz="1050" dirty="0">
                <a:effectLst/>
                <a:latin typeface="Arial" panose="020B0604020202020204" pitchFamily="34" charset="0"/>
                <a:cs typeface="Arial" panose="020B0604020202020204" pitchFamily="34" charset="0"/>
              </a:rPr>
              <a:t>The market's best days often follow its worst ones. When </a:t>
            </a:r>
            <a:r>
              <a:rPr lang="en-US" sz="1050" dirty="0">
                <a:latin typeface="Arial" panose="020B0604020202020204" pitchFamily="34" charset="0"/>
                <a:cs typeface="Arial" panose="020B0604020202020204" pitchFamily="34" charset="0"/>
              </a:rPr>
              <a:t>you pull money out of investment </a:t>
            </a:r>
            <a:r>
              <a:rPr lang="en-US" sz="1050" dirty="0">
                <a:effectLst/>
                <a:latin typeface="Arial" panose="020B0604020202020204" pitchFamily="34" charset="0"/>
                <a:cs typeface="Arial" panose="020B0604020202020204" pitchFamily="34" charset="0"/>
              </a:rPr>
              <a:t>accounts in a downturn, </a:t>
            </a:r>
            <a:r>
              <a:rPr lang="en-US" sz="1050" dirty="0">
                <a:latin typeface="Arial" panose="020B0604020202020204" pitchFamily="34" charset="0"/>
                <a:cs typeface="Arial" panose="020B0604020202020204" pitchFamily="34" charset="0"/>
              </a:rPr>
              <a:t>you run the risk of missing the market’s best-performing days and the gains that come with them. Not being invested during just a few of those days could potentially have a huge impact on your returns.</a:t>
            </a:r>
          </a:p>
        </p:txBody>
      </p:sp>
    </p:spTree>
    <p:extLst>
      <p:ext uri="{BB962C8B-B14F-4D97-AF65-F5344CB8AC3E}">
        <p14:creationId xmlns:p14="http://schemas.microsoft.com/office/powerpoint/2010/main" val="3189686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365125"/>
            <a:ext cx="4800600" cy="2700338"/>
          </a:xfrm>
        </p:spPr>
      </p:sp>
      <p:sp>
        <p:nvSpPr>
          <p:cNvPr id="3" name="Notes Placeholder 2"/>
          <p:cNvSpPr>
            <a:spLocks noGrp="1"/>
          </p:cNvSpPr>
          <p:nvPr>
            <p:ph type="body" idx="1"/>
          </p:nvPr>
        </p:nvSpPr>
        <p:spPr>
          <a:xfrm>
            <a:off x="482600" y="3196590"/>
            <a:ext cx="5969000" cy="5781040"/>
          </a:xfrm>
        </p:spPr>
        <p:txBody>
          <a:bodyPr/>
          <a:lstStyle/>
          <a:p>
            <a:pPr lvl="0">
              <a:defRPr/>
            </a:pPr>
            <a:r>
              <a:rPr lang="en-US" sz="1050" dirty="0">
                <a:effectLst/>
                <a:latin typeface="Arial" panose="020B0604020202020204" pitchFamily="34" charset="0"/>
                <a:cs typeface="Arial" panose="020B0604020202020204" pitchFamily="34" charset="0"/>
              </a:rPr>
              <a:t>We see this point illustrated when we look at the past. When </a:t>
            </a:r>
            <a:r>
              <a:rPr lang="en-US" sz="1050" dirty="0">
                <a:latin typeface="Arial" panose="020B0604020202020204" pitchFamily="34" charset="0"/>
                <a:cs typeface="Arial" panose="020B0604020202020204" pitchFamily="34" charset="0"/>
              </a:rPr>
              <a:t>the worst market losses in history have occurred, the market bounced back over the next year by an average of 26%! If you allow the market time to recover, your investments have a chance to bounce back.</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Even if you’re almost or already retired, you may still have time for the market to recover. It’s important to understand how your money is invested, what your long-term goals are and what options you have available. Consider reviewing your account online, and talk to &lt;your financial professional or a Retirement Specialist&gt; for help.</a:t>
            </a:r>
          </a:p>
        </p:txBody>
      </p:sp>
    </p:spTree>
    <p:extLst>
      <p:ext uri="{BB962C8B-B14F-4D97-AF65-F5344CB8AC3E}">
        <p14:creationId xmlns:p14="http://schemas.microsoft.com/office/powerpoint/2010/main" val="1352231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365125"/>
            <a:ext cx="4800600" cy="2700338"/>
          </a:xfrm>
        </p:spPr>
      </p:sp>
      <p:sp>
        <p:nvSpPr>
          <p:cNvPr id="3" name="Notes Placeholder 2"/>
          <p:cNvSpPr>
            <a:spLocks noGrp="1"/>
          </p:cNvSpPr>
          <p:nvPr>
            <p:ph type="body" idx="1"/>
          </p:nvPr>
        </p:nvSpPr>
        <p:spPr>
          <a:xfrm>
            <a:off x="520700" y="3173476"/>
            <a:ext cx="5854700" cy="3600450"/>
          </a:xfrm>
        </p:spPr>
        <p:txBody>
          <a:bodyPr/>
          <a:lstStyle/>
          <a:p>
            <a:pPr>
              <a:defRPr/>
            </a:pPr>
            <a:r>
              <a:rPr lang="en-US" sz="1050" dirty="0">
                <a:latin typeface="Arial" panose="020B0604020202020204" pitchFamily="34" charset="0"/>
                <a:cs typeface="Arial" panose="020B0604020202020204" pitchFamily="34" charset="0"/>
              </a:rPr>
              <a:t>So far, we’ve discussed how investing based on emotion and missing a few days in the market can be costly. Now, l</a:t>
            </a:r>
            <a:r>
              <a:rPr lang="en-US" sz="1050" dirty="0">
                <a:effectLst/>
                <a:latin typeface="Arial" panose="020B0604020202020204" pitchFamily="34" charset="0"/>
                <a:cs typeface="Arial" panose="020B0604020202020204" pitchFamily="34" charset="0"/>
              </a:rPr>
              <a:t>et's talk about some strategies to consider to help navigate volatile markets </a:t>
            </a:r>
            <a:r>
              <a:rPr lang="en-US" sz="1050" dirty="0">
                <a:latin typeface="Arial" panose="020B0604020202020204" pitchFamily="34" charset="0"/>
                <a:cs typeface="Arial" panose="020B0604020202020204" pitchFamily="34" charset="0"/>
              </a:rPr>
              <a:t>effectively. We’ll go over 3 strategies to help you do that. </a:t>
            </a:r>
          </a:p>
        </p:txBody>
      </p:sp>
    </p:spTree>
    <p:extLst>
      <p:ext uri="{BB962C8B-B14F-4D97-AF65-F5344CB8AC3E}">
        <p14:creationId xmlns:p14="http://schemas.microsoft.com/office/powerpoint/2010/main" val="135223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365125"/>
            <a:ext cx="4800600" cy="2700338"/>
          </a:xfrm>
        </p:spPr>
      </p:sp>
      <p:sp>
        <p:nvSpPr>
          <p:cNvPr id="3" name="Notes Placeholder 2"/>
          <p:cNvSpPr>
            <a:spLocks noGrp="1"/>
          </p:cNvSpPr>
          <p:nvPr>
            <p:ph type="body" idx="1"/>
          </p:nvPr>
        </p:nvSpPr>
        <p:spPr>
          <a:xfrm>
            <a:off x="482600" y="3190494"/>
            <a:ext cx="5842000" cy="5680456"/>
          </a:xfrm>
        </p:spPr>
        <p:txBody>
          <a:bodyPr/>
          <a:lstStyle/>
          <a:p>
            <a:pPr lvl="0">
              <a:defRPr/>
            </a:pPr>
            <a:r>
              <a:rPr lang="en-US" sz="1050" dirty="0">
                <a:latin typeface="Arial" panose="020B0604020202020204" pitchFamily="34" charset="0"/>
                <a:ea typeface="Times New Roman" panose="02020603050405020304" pitchFamily="18" charset="0"/>
                <a:cs typeface="Times New Roman" panose="02020603050405020304" pitchFamily="18" charset="0"/>
              </a:rPr>
              <a:t>One of the best things you can do is create and rely on a long-term plan that will help you meet your goals. Your employer-sponsored retirement plan has many tools and resources to help you do that (we’ll talk about those later). </a:t>
            </a:r>
          </a:p>
          <a:p>
            <a:pPr lvl="0">
              <a:defRPr/>
            </a:pP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pPr lvl="0">
              <a:defRPr/>
            </a:pPr>
            <a:r>
              <a:rPr lang="en-US" sz="1050" dirty="0">
                <a:latin typeface="Arial" panose="020B0604020202020204" pitchFamily="34" charset="0"/>
                <a:ea typeface="Times New Roman" panose="02020603050405020304" pitchFamily="18" charset="0"/>
                <a:cs typeface="Times New Roman" panose="02020603050405020304" pitchFamily="18" charset="0"/>
              </a:rPr>
              <a:t>Your plan can help you stay calm and stay the course when the market is changing. For one, you’ll know that market ups and downs are already factored into your long-term return expectations. Secondly, knowing you have a plan can keep you from over-checking your portfolio. While it’s good to check it periodically, looking at it daily or weekly can tempt you to make quick decisions that can keep you from reaching your goals. </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67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0288" y="363538"/>
            <a:ext cx="4800600" cy="2700337"/>
          </a:xfrm>
        </p:spPr>
      </p:sp>
      <p:sp>
        <p:nvSpPr>
          <p:cNvPr id="3" name="Notes Placeholder 2"/>
          <p:cNvSpPr>
            <a:spLocks noGrp="1"/>
          </p:cNvSpPr>
          <p:nvPr>
            <p:ph type="body" idx="1"/>
          </p:nvPr>
        </p:nvSpPr>
        <p:spPr>
          <a:xfrm>
            <a:off x="469900" y="3175254"/>
            <a:ext cx="5715000" cy="3600450"/>
          </a:xfrm>
        </p:spPr>
        <p:txBody>
          <a:bodyPr/>
          <a:lstStyle/>
          <a:p>
            <a:pPr lvl="0">
              <a:defRPr/>
            </a:pPr>
            <a:r>
              <a:rPr lang="en-US" sz="1050" dirty="0">
                <a:latin typeface="Arial" panose="020B0604020202020204" pitchFamily="34" charset="0"/>
                <a:ea typeface="Calibri" panose="020F0502020204030204" pitchFamily="34" charset="0"/>
                <a:cs typeface="Arial" panose="020B0604020202020204" pitchFamily="34" charset="0"/>
              </a:rPr>
              <a:t>Believe it or not, market volatility gives you an opportunity. When prices drop, others often sell their investments based on emotion, which makes prices fall further. As a result, the contributions you make to your retirement account can buy more investments for the same amount of money. </a:t>
            </a:r>
            <a:r>
              <a:rPr lang="en-US" sz="1050" dirty="0">
                <a:solidFill>
                  <a:srgbClr val="222222"/>
                </a:solidFill>
                <a:latin typeface="Arial" panose="020B0604020202020204" pitchFamily="34" charset="0"/>
                <a:ea typeface="Calibri" panose="020F0502020204030204" pitchFamily="34" charset="0"/>
                <a:cs typeface="Arial" panose="020B0604020202020204" pitchFamily="34" charset="0"/>
              </a:rPr>
              <a:t>Those additional investments can </a:t>
            </a:r>
            <a:r>
              <a:rPr lang="en-US" sz="1050" dirty="0">
                <a:solidFill>
                  <a:srgbClr val="222222"/>
                </a:solidFill>
                <a:latin typeface="Arial" panose="020B0604020202020204" pitchFamily="34" charset="0"/>
                <a:ea typeface="Times New Roman" panose="02020603050405020304" pitchFamily="18" charset="0"/>
                <a:cs typeface="Arial" panose="020B0604020202020204" pitchFamily="34" charset="0"/>
              </a:rPr>
              <a:t>potentially lead to bigger gains in a market rebound. </a:t>
            </a:r>
            <a:endParaRPr lang="en-US" sz="1050"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44022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336550"/>
            <a:ext cx="4800600" cy="2700338"/>
          </a:xfrm>
        </p:spPr>
      </p:sp>
      <p:sp>
        <p:nvSpPr>
          <p:cNvPr id="3" name="Notes Placeholder 2"/>
          <p:cNvSpPr>
            <a:spLocks noGrp="1"/>
          </p:cNvSpPr>
          <p:nvPr>
            <p:ph type="body" idx="1"/>
          </p:nvPr>
        </p:nvSpPr>
        <p:spPr>
          <a:xfrm>
            <a:off x="548640" y="3161792"/>
            <a:ext cx="5815584" cy="5405120"/>
          </a:xfrm>
          <a:prstGeom prst="rect">
            <a:avLst/>
          </a:prstGeom>
        </p:spPr>
        <p:txBody>
          <a:bodyPr/>
          <a:lstStyle/>
          <a:p>
            <a:pPr lvl="0">
              <a:defRPr/>
            </a:pPr>
            <a:r>
              <a:rPr lang="en-US" sz="1050" dirty="0">
                <a:latin typeface="Arial" panose="020B0604020202020204" pitchFamily="34" charset="0"/>
                <a:ea typeface="Calibri" panose="020F0502020204030204" pitchFamily="34" charset="0"/>
                <a:cs typeface="Arial" panose="020B0604020202020204" pitchFamily="34" charset="0"/>
              </a:rPr>
              <a:t>Regularly contributing to your account helps you take advantage of this opportunity. </a:t>
            </a:r>
            <a:r>
              <a:rPr lang="en-US" sz="1050" dirty="0">
                <a:latin typeface="Arial" panose="020B0604020202020204" pitchFamily="34" charset="0"/>
                <a:cs typeface="Arial" panose="020B0604020202020204" pitchFamily="34" charset="0"/>
              </a:rPr>
              <a:t>When you make regular contributions, you’re doing something </a:t>
            </a:r>
            <a:r>
              <a:rPr lang="en-US" sz="1050" dirty="0">
                <a:latin typeface="Arial" panose="020B0604020202020204" pitchFamily="34" charset="0"/>
                <a:ea typeface="Calibri" panose="020F0502020204030204" pitchFamily="34" charset="0"/>
                <a:cs typeface="Arial" panose="020B0604020202020204" pitchFamily="34" charset="0"/>
              </a:rPr>
              <a:t>called dollar cost averaging: buying more shares when prices are low and fewer when prices are high. This averages out the prices you pay for investments over time. </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Making regular contributions — and periodically stepping up your contributions — can also help you steadily build your portfolio and help you reach your goals.</a:t>
            </a:r>
          </a:p>
        </p:txBody>
      </p:sp>
    </p:spTree>
    <p:extLst>
      <p:ext uri="{BB962C8B-B14F-4D97-AF65-F5344CB8AC3E}">
        <p14:creationId xmlns:p14="http://schemas.microsoft.com/office/powerpoint/2010/main" val="2431812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447040" y="3142996"/>
            <a:ext cx="6106160" cy="5405120"/>
          </a:xfrm>
          <a:prstGeom prst="rect">
            <a:avLst/>
          </a:prstGeom>
        </p:spPr>
        <p:txBody>
          <a:bodyPr/>
          <a:lstStyle/>
          <a:p>
            <a:pPr marL="9525" lvl="0">
              <a:lnSpc>
                <a:spcPct val="107000"/>
              </a:lnSpc>
              <a:defRPr/>
            </a:pPr>
            <a:r>
              <a:rPr lang="en-US" sz="1050" dirty="0">
                <a:latin typeface="Arial" panose="020B0604020202020204" pitchFamily="34" charset="0"/>
                <a:ea typeface="Calibri" panose="020F0502020204030204" pitchFamily="34" charset="0"/>
                <a:cs typeface="Arial" panose="020B0604020202020204" pitchFamily="34" charset="0"/>
              </a:rPr>
              <a:t>When it comes to investing, the old adage “don’t put all your eggs in one basket” is especially true. Experts suggest spreading your investments across a wide range of options, which is referred to as asset allocation. </a:t>
            </a:r>
          </a:p>
          <a:p>
            <a:pPr marL="9525" lvl="0">
              <a:lnSpc>
                <a:spcPct val="107000"/>
              </a:lnSpc>
              <a:defRPr/>
            </a:pPr>
            <a:endParaRPr lang="en-US" sz="1050" dirty="0">
              <a:latin typeface="Arial" panose="020B0604020202020204" pitchFamily="34" charset="0"/>
              <a:ea typeface="Calibri" panose="020F0502020204030204" pitchFamily="34" charset="0"/>
              <a:cs typeface="Arial" panose="020B0604020202020204" pitchFamily="34" charset="0"/>
            </a:endParaRPr>
          </a:p>
          <a:p>
            <a:pPr marL="9525" lvl="0">
              <a:lnSpc>
                <a:spcPct val="107000"/>
              </a:lnSpc>
              <a:defRPr/>
            </a:pPr>
            <a:r>
              <a:rPr lang="en-US" sz="1050" dirty="0">
                <a:latin typeface="Arial" panose="020B0604020202020204" pitchFamily="34" charset="0"/>
                <a:ea typeface="Calibri" panose="020F0502020204030204" pitchFamily="34" charset="0"/>
                <a:cs typeface="Arial" panose="020B0604020202020204" pitchFamily="34" charset="0"/>
              </a:rPr>
              <a:t>You essentially divide your investments among different kinds of assets, such as stocks and bonds. You can also diversify within each kind of investment; for example, having stocks of companies of various sizes in multiple industries. This all helps protect you during volatile markets because when some investments aren’t performing well, others might be doing better. </a:t>
            </a:r>
          </a:p>
          <a:p>
            <a:pPr marL="9525" marR="0">
              <a:lnSpc>
                <a:spcPct val="107000"/>
              </a:lnSpc>
              <a:spcBef>
                <a:spcPts val="0"/>
              </a:spcBef>
              <a:spcAft>
                <a:spcPts val="0"/>
              </a:spcAft>
            </a:pPr>
            <a:endParaRPr lang="en-US" sz="1050" dirty="0">
              <a:latin typeface="Arial" panose="020B0604020202020204" pitchFamily="34" charset="0"/>
              <a:ea typeface="Calibri" panose="020F0502020204030204" pitchFamily="34" charset="0"/>
              <a:cs typeface="Arial" panose="020B0604020202020204" pitchFamily="34" charset="0"/>
            </a:endParaRPr>
          </a:p>
          <a:p>
            <a:pPr marL="9525" marR="0">
              <a:lnSpc>
                <a:spcPct val="107000"/>
              </a:lnSpc>
              <a:spcBef>
                <a:spcPts val="0"/>
              </a:spcBef>
              <a:spcAft>
                <a:spcPts val="0"/>
              </a:spcAft>
            </a:pPr>
            <a:r>
              <a:rPr lang="en-US" sz="1050" dirty="0">
                <a:latin typeface="Arial" panose="020B0604020202020204" pitchFamily="34" charset="0"/>
                <a:ea typeface="Calibri" panose="020F0502020204030204" pitchFamily="34" charset="0"/>
                <a:cs typeface="Arial" panose="020B0604020202020204" pitchFamily="34" charset="0"/>
              </a:rPr>
              <a:t>If doing this sounds complicated, don’t worry; your employer-sponsored retirement plan makes it easy! Your plan offers options that help take care of the investment mix for you, such as mutual funds and target date funds. Your &lt;financial professional or Retirement Specialist&gt; can go over options to help you find the right one. </a:t>
            </a:r>
          </a:p>
        </p:txBody>
      </p:sp>
    </p:spTree>
    <p:extLst>
      <p:ext uri="{BB962C8B-B14F-4D97-AF65-F5344CB8AC3E}">
        <p14:creationId xmlns:p14="http://schemas.microsoft.com/office/powerpoint/2010/main" val="287836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349250"/>
            <a:ext cx="4800600" cy="2700338"/>
          </a:xfrm>
        </p:spPr>
      </p:sp>
      <p:sp>
        <p:nvSpPr>
          <p:cNvPr id="3" name="Notes Placeholder 2"/>
          <p:cNvSpPr>
            <a:spLocks noGrp="1"/>
          </p:cNvSpPr>
          <p:nvPr>
            <p:ph type="body" idx="1"/>
          </p:nvPr>
        </p:nvSpPr>
        <p:spPr>
          <a:xfrm>
            <a:off x="374073" y="3197515"/>
            <a:ext cx="6040582" cy="5638800"/>
          </a:xfrm>
          <a:prstGeom prst="rect">
            <a:avLst/>
          </a:prstGeom>
        </p:spPr>
        <p:txBody>
          <a:bodyPr/>
          <a:lstStyle/>
          <a:p>
            <a:pPr>
              <a:defRPr/>
            </a:pPr>
            <a:r>
              <a:rPr lang="en-US" sz="1050" dirty="0">
                <a:latin typeface="Arial" panose="020B0604020202020204" pitchFamily="34" charset="0"/>
                <a:cs typeface="Arial" panose="020B0604020202020204" pitchFamily="34" charset="0"/>
              </a:rPr>
              <a:t>Welcome. Today we’ll be talking about ways you can </a:t>
            </a:r>
            <a:r>
              <a:rPr lang="en-US" sz="1050" dirty="0">
                <a:solidFill>
                  <a:srgbClr val="000000"/>
                </a:solidFill>
                <a:effectLst/>
                <a:latin typeface="Arial" panose="020B0604020202020204" pitchFamily="34" charset="0"/>
                <a:cs typeface="Arial" panose="020B0604020202020204" pitchFamily="34" charset="0"/>
              </a:rPr>
              <a:t>navigate market volatility, which can affect your retirement savings.</a:t>
            </a:r>
            <a:r>
              <a:rPr lang="en-US" sz="1050" dirty="0">
                <a:latin typeface="Arial" panose="020B0604020202020204" pitchFamily="34" charset="0"/>
                <a:cs typeface="Arial" panose="020B0604020202020204" pitchFamily="34" charset="0"/>
              </a:rPr>
              <a:t> We’ll explain what it is and give you strategies to consider when it happens. We’ll have some time at the end of our session today for Q&amp;A, but feel free to ask questions as we go along as well. I’m excited to share this information with you today, as well as many tools and resources that are available to help. Let’s get started.</a:t>
            </a:r>
          </a:p>
        </p:txBody>
      </p:sp>
    </p:spTree>
    <p:extLst>
      <p:ext uri="{BB962C8B-B14F-4D97-AF65-F5344CB8AC3E}">
        <p14:creationId xmlns:p14="http://schemas.microsoft.com/office/powerpoint/2010/main" val="3027864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457200" y="3160268"/>
            <a:ext cx="5727700" cy="5405120"/>
          </a:xfrm>
          <a:prstGeom prst="rect">
            <a:avLst/>
          </a:prstGeom>
        </p:spPr>
        <p:txBody>
          <a:bodyPr/>
          <a:lstStyle/>
          <a:p>
            <a:pPr marL="25992" lvl="0" indent="0">
              <a:buFont typeface="Arial"/>
              <a:buNone/>
            </a:pPr>
            <a:r>
              <a:rPr lang="en-US" sz="1050" dirty="0">
                <a:latin typeface="Arial" panose="020B0604020202020204" pitchFamily="34" charset="0"/>
                <a:cs typeface="Arial" panose="020B0604020202020204" pitchFamily="34" charset="0"/>
              </a:rPr>
              <a:t>Put these 3 strategies to work starting today. Your employer-sponsored retirement plan offers everything you need.</a:t>
            </a:r>
          </a:p>
          <a:p>
            <a:pPr marL="25992" lvl="0" indent="0">
              <a:buFont typeface="Arial"/>
              <a:buNone/>
            </a:pPr>
            <a:endParaRPr lang="en-US" sz="1050" dirty="0">
              <a:latin typeface="Arial" panose="020B0604020202020204" pitchFamily="34" charset="0"/>
              <a:cs typeface="Arial" panose="020B0604020202020204" pitchFamily="34" charset="0"/>
            </a:endParaRPr>
          </a:p>
          <a:p>
            <a:pPr marL="25992" lvl="0" indent="0">
              <a:buFont typeface="Arial"/>
              <a:buNone/>
            </a:pPr>
            <a:r>
              <a:rPr lang="en-US" sz="1050" dirty="0">
                <a:latin typeface="Arial" panose="020B0604020202020204" pitchFamily="34" charset="0"/>
                <a:cs typeface="Arial" panose="020B0604020202020204" pitchFamily="34" charset="0"/>
              </a:rPr>
              <a:t>First, to get going on your long-term retirement plan, be sure you’re enrolled in your &lt;name of plan: 401(k), 403(b) or 457(b)&gt;. It’s a great foundation for reaching your goals. </a:t>
            </a:r>
          </a:p>
          <a:p>
            <a:pPr marL="25992" lvl="0" indent="0">
              <a:buFont typeface="Arial"/>
              <a:buNone/>
            </a:pPr>
            <a:endParaRPr lang="en-US" sz="1050" dirty="0">
              <a:latin typeface="Arial" panose="020B0604020202020204" pitchFamily="34" charset="0"/>
              <a:cs typeface="Arial" panose="020B0604020202020204" pitchFamily="34" charset="0"/>
            </a:endParaRPr>
          </a:p>
          <a:p>
            <a:pPr marL="25992" lvl="0">
              <a:defRPr/>
            </a:pPr>
            <a:r>
              <a:rPr lang="en-US" sz="1050" dirty="0">
                <a:latin typeface="Arial" panose="020B0604020202020204" pitchFamily="34" charset="0"/>
                <a:cs typeface="Arial" panose="020B0604020202020204" pitchFamily="34" charset="0"/>
              </a:rPr>
              <a:t>Second, to take advantage of market opportunities and dollar-cost averaging, set up or increase your regular contributions. You can use the </a:t>
            </a:r>
            <a:r>
              <a:rPr lang="en-US" sz="1050" b="1" dirty="0">
                <a:latin typeface="Arial" panose="020B0604020202020204" pitchFamily="34" charset="0"/>
                <a:cs typeface="Arial" panose="020B0604020202020204" pitchFamily="34" charset="0"/>
              </a:rPr>
              <a:t>Paycheck Impact Calculator</a:t>
            </a:r>
            <a:r>
              <a:rPr lang="en-US" sz="1050" dirty="0">
                <a:latin typeface="Arial" panose="020B0604020202020204" pitchFamily="34" charset="0"/>
                <a:cs typeface="Arial" panose="020B0604020202020204" pitchFamily="34" charset="0"/>
              </a:rPr>
              <a:t> to see how increasing your contributions will affect your take-home pay. If your contributions are made after taxes, it might not have as much impact as you think. </a:t>
            </a:r>
          </a:p>
          <a:p>
            <a:pPr marL="25992" lvl="0" indent="0">
              <a:buFont typeface="Arial"/>
              <a:buNone/>
            </a:pPr>
            <a:endParaRPr lang="en-US" sz="1050" dirty="0">
              <a:latin typeface="Arial" panose="020B0604020202020204" pitchFamily="34" charset="0"/>
              <a:cs typeface="Arial" panose="020B0604020202020204" pitchFamily="34" charset="0"/>
            </a:endParaRPr>
          </a:p>
          <a:p>
            <a:pPr marL="25992" lvl="0">
              <a:defRPr/>
            </a:pPr>
            <a:r>
              <a:rPr lang="en-US" sz="1050" dirty="0">
                <a:latin typeface="Arial" panose="020B0604020202020204" pitchFamily="34" charset="0"/>
                <a:cs typeface="Arial" panose="020B0604020202020204" pitchFamily="34" charset="0"/>
              </a:rPr>
              <a:t>Third, use </a:t>
            </a:r>
            <a:r>
              <a:rPr lang="en-US" sz="1050" dirty="0">
                <a:latin typeface="Arial" panose="020B0604020202020204" pitchFamily="34" charset="0"/>
                <a:ea typeface="Calibri" panose="020F0502020204030204" pitchFamily="34" charset="0"/>
                <a:cs typeface="Arial" panose="020B0604020202020204" pitchFamily="34" charset="0"/>
              </a:rPr>
              <a:t>our online planning tools to check your asset allocation. Talk to &lt;your financial professional or a Retirement Specialist&gt; before making any changes. </a:t>
            </a:r>
            <a:r>
              <a:rPr lang="en-US" sz="1050" dirty="0">
                <a:latin typeface="Arial" panose="020B0604020202020204" pitchFamily="34" charset="0"/>
                <a:cs typeface="Arial" panose="020B0604020202020204" pitchFamily="34" charset="0"/>
              </a:rPr>
              <a:t>You can also use the &lt;</a:t>
            </a:r>
            <a:r>
              <a:rPr lang="en-US" sz="1050" b="1" dirty="0">
                <a:latin typeface="Arial" panose="020B0604020202020204" pitchFamily="34" charset="0"/>
                <a:cs typeface="Arial" panose="020B0604020202020204" pitchFamily="34" charset="0"/>
              </a:rPr>
              <a:t>My Interactive Retirement </a:t>
            </a:r>
            <a:r>
              <a:rPr lang="en-US" sz="1050" b="1" dirty="0" err="1">
                <a:latin typeface="Arial" panose="020B0604020202020204" pitchFamily="34" charset="0"/>
                <a:cs typeface="Arial" panose="020B0604020202020204" pitchFamily="34" charset="0"/>
              </a:rPr>
              <a:t>Planner</a:t>
            </a:r>
            <a:r>
              <a:rPr lang="en-US" sz="1050" b="1" baseline="30000" dirty="0" err="1">
                <a:latin typeface="Arial" panose="020B0604020202020204" pitchFamily="34" charset="0"/>
                <a:cs typeface="Arial" panose="020B0604020202020204" pitchFamily="34" charset="0"/>
              </a:rPr>
              <a:t>SM</a:t>
            </a:r>
            <a:r>
              <a:rPr lang="en-US" sz="1050" b="1"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or personalized retirement planning tool (for private sector and SS&amp;C participants&gt; to see your current retirement outlook. You can check your progress and adjust your plan if needed.</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Remember, we’re here to help. This is not a process you have to go through alone. We can help you every step of the way. </a:t>
            </a:r>
          </a:p>
          <a:p>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ea typeface="Calibri" panose="020F0502020204030204" pitchFamily="34" charset="0"/>
                <a:cs typeface="Arial" panose="020B0604020202020204" pitchFamily="34" charset="0"/>
              </a:rPr>
              <a:t>&lt;Location of the Paycheck Impact Calculator to provide to the audience&gt;</a:t>
            </a:r>
          </a:p>
          <a:p>
            <a:r>
              <a:rPr lang="en-US" sz="1050" dirty="0">
                <a:latin typeface="Arial" panose="020B0604020202020204" pitchFamily="34" charset="0"/>
                <a:ea typeface="Calibri" panose="020F0502020204030204" pitchFamily="34" charset="0"/>
                <a:cs typeface="Arial" panose="020B0604020202020204" pitchFamily="34" charset="0"/>
              </a:rPr>
              <a:t>Private sector: </a:t>
            </a:r>
            <a:r>
              <a:rPr lang="en-US" sz="1050" dirty="0">
                <a:latin typeface="Arial" panose="020B0604020202020204" pitchFamily="34" charset="0"/>
                <a:cs typeface="Arial" panose="020B0604020202020204" pitchFamily="34" charset="0"/>
                <a:hlinkClick r:id="rId3"/>
              </a:rPr>
              <a:t>Paycheck Impact Calculator (nationwidefinancial.com)</a:t>
            </a:r>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ea typeface="Calibri" panose="020F0502020204030204" pitchFamily="34" charset="0"/>
                <a:cs typeface="Arial" panose="020B0604020202020204" pitchFamily="34" charset="0"/>
              </a:rPr>
              <a:t>Public sector: </a:t>
            </a:r>
            <a:r>
              <a:rPr lang="en-US" sz="1050" dirty="0">
                <a:latin typeface="Arial" panose="020B0604020202020204" pitchFamily="34" charset="0"/>
                <a:cs typeface="Arial" panose="020B0604020202020204" pitchFamily="34" charset="0"/>
                <a:hlinkClick r:id="rId4"/>
              </a:rPr>
              <a:t>Paycheck Impact Calculator (nrsforu.com)</a:t>
            </a:r>
            <a:r>
              <a:rPr lang="en-US" sz="1050" dirty="0">
                <a:latin typeface="Arial" panose="020B0604020202020204" pitchFamily="34" charset="0"/>
                <a:cs typeface="Arial" panose="020B0604020202020204" pitchFamily="34" charset="0"/>
              </a:rPr>
              <a:t> &gt;</a:t>
            </a:r>
          </a:p>
        </p:txBody>
      </p:sp>
    </p:spTree>
    <p:extLst>
      <p:ext uri="{BB962C8B-B14F-4D97-AF65-F5344CB8AC3E}">
        <p14:creationId xmlns:p14="http://schemas.microsoft.com/office/powerpoint/2010/main" val="1468364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493776" y="3167380"/>
            <a:ext cx="5870448" cy="5405120"/>
          </a:xfrm>
          <a:prstGeom prst="rect">
            <a:avLst/>
          </a:prstGeom>
        </p:spPr>
        <p:txBody>
          <a:bodyPr/>
          <a:lstStyle/>
          <a:p>
            <a:r>
              <a:rPr lang="en-US" sz="105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292735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53156"/>
            <a:ext cx="5818124" cy="5405120"/>
          </a:xfrm>
          <a:prstGeom prst="rect">
            <a:avLst/>
          </a:prstGeom>
        </p:spPr>
        <p:txBody>
          <a:bodyPr/>
          <a:lstStyle/>
          <a:p>
            <a:pPr lvl="0">
              <a:defRPr/>
            </a:pPr>
            <a:r>
              <a:rPr lang="en-US" sz="1050" dirty="0">
                <a:latin typeface="Arial" panose="020B0604020202020204" pitchFamily="34" charset="0"/>
                <a:cs typeface="Arial" panose="020B0604020202020204" pitchFamily="34" charset="0"/>
              </a:rPr>
              <a:t>&lt;OPTIONAL – Applicable for Public &amp; Institutional sector participants only&gt;</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Thanks for your time today.</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Here is my information again, in case you want to reach me to provide help on anything we covered today.  </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You can start your enrollment or access your account at </a:t>
            </a:r>
            <a:r>
              <a:rPr lang="en-US" sz="1050" b="1" dirty="0" err="1">
                <a:latin typeface="Arial" panose="020B0604020202020204" pitchFamily="34" charset="0"/>
                <a:cs typeface="Arial" panose="020B0604020202020204" pitchFamily="34" charset="0"/>
              </a:rPr>
              <a:t>NRSforU.com</a:t>
            </a:r>
            <a:r>
              <a:rPr lang="en-US" sz="1050" dirty="0">
                <a:latin typeface="Arial" panose="020B0604020202020204" pitchFamily="34" charset="0"/>
                <a:cs typeface="Arial" panose="020B0604020202020204" pitchFamily="34" charset="0"/>
              </a:rPr>
              <a:t>. And the phone number is where you can also call to get help with enrollment OR to roll over any retirement plans from previous employers.</a:t>
            </a:r>
          </a:p>
        </p:txBody>
      </p:sp>
    </p:spTree>
    <p:extLst>
      <p:ext uri="{BB962C8B-B14F-4D97-AF65-F5344CB8AC3E}">
        <p14:creationId xmlns:p14="http://schemas.microsoft.com/office/powerpoint/2010/main" val="1239250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67380"/>
            <a:ext cx="5946140" cy="5405120"/>
          </a:xfrm>
          <a:prstGeom prst="rect">
            <a:avLst/>
          </a:prstGeom>
        </p:spPr>
        <p:txBody>
          <a:bodyPr/>
          <a:lstStyle/>
          <a:p>
            <a:pPr lvl="0">
              <a:defRPr/>
            </a:pPr>
            <a:r>
              <a:rPr lang="en-US" sz="1050" dirty="0">
                <a:latin typeface="Arial" panose="020B0604020202020204" pitchFamily="34" charset="0"/>
                <a:cs typeface="Arial" panose="020B0604020202020204" pitchFamily="34" charset="0"/>
              </a:rPr>
              <a:t>&lt;OPTIONAL – Applicable for Emerging Markets sector KEYNOTE participants only&gt;</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Thanks for your time today.</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I’ll leave you with the important website where you can start your enrollment or access your account at </a:t>
            </a:r>
            <a:r>
              <a:rPr lang="en-US" sz="1050" b="1" dirty="0" err="1">
                <a:latin typeface="Arial" panose="020B0604020202020204" pitchFamily="34" charset="0"/>
                <a:cs typeface="Arial" panose="020B0604020202020204" pitchFamily="34" charset="0"/>
              </a:rPr>
              <a:t>nationwide.com</a:t>
            </a:r>
            <a:r>
              <a:rPr lang="en-US" sz="1050" b="1" dirty="0">
                <a:latin typeface="Arial" panose="020B0604020202020204" pitchFamily="34" charset="0"/>
                <a:cs typeface="Arial" panose="020B0604020202020204" pitchFamily="34" charset="0"/>
              </a:rPr>
              <a:t>/</a:t>
            </a:r>
            <a:r>
              <a:rPr lang="en-US" sz="1050" b="1" dirty="0" err="1">
                <a:latin typeface="Arial" panose="020B0604020202020204" pitchFamily="34" charset="0"/>
                <a:cs typeface="Arial" panose="020B0604020202020204" pitchFamily="34" charset="0"/>
              </a:rPr>
              <a:t>myretirement</a:t>
            </a:r>
            <a:r>
              <a:rPr lang="en-US" sz="1050"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And the phone number is where you can also call to get help with enrollment OR to roll over any retirement plans from previous employers.</a:t>
            </a:r>
          </a:p>
        </p:txBody>
      </p:sp>
    </p:spTree>
    <p:extLst>
      <p:ext uri="{BB962C8B-B14F-4D97-AF65-F5344CB8AC3E}">
        <p14:creationId xmlns:p14="http://schemas.microsoft.com/office/powerpoint/2010/main" val="3871874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73985"/>
            <a:ext cx="5844540" cy="5405120"/>
          </a:xfrm>
          <a:prstGeom prst="rect">
            <a:avLst/>
          </a:prstGeom>
        </p:spPr>
        <p:txBody>
          <a:bodyPr/>
          <a:lstStyle/>
          <a:p>
            <a:pPr lvl="0">
              <a:defRPr/>
            </a:pPr>
            <a:r>
              <a:rPr lang="en-US" sz="1050" dirty="0">
                <a:latin typeface="Arial" panose="020B0604020202020204" pitchFamily="34" charset="0"/>
                <a:cs typeface="Arial" panose="020B0604020202020204" pitchFamily="34" charset="0"/>
              </a:rPr>
              <a:t>&lt;OPTIONAL – Applicable for Emerging Markets sector SS&amp;C participants only&gt;</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Thanks for your time today.</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I’ll leave you with the important website where you can start your enrollment or access your account at </a:t>
            </a:r>
            <a:r>
              <a:rPr lang="en-US" sz="1050" b="1" dirty="0" err="1">
                <a:latin typeface="Arial" panose="020B0604020202020204" pitchFamily="34" charset="0"/>
                <a:cs typeface="Arial" panose="020B0604020202020204" pitchFamily="34" charset="0"/>
              </a:rPr>
              <a:t>nationwide.com</a:t>
            </a:r>
            <a:r>
              <a:rPr lang="en-US" sz="1050" b="1" dirty="0">
                <a:latin typeface="Arial" panose="020B0604020202020204" pitchFamily="34" charset="0"/>
                <a:cs typeface="Arial" panose="020B0604020202020204" pitchFamily="34" charset="0"/>
              </a:rPr>
              <a:t>/</a:t>
            </a:r>
            <a:r>
              <a:rPr lang="en-US" sz="1050" b="1" dirty="0" err="1">
                <a:latin typeface="Arial" panose="020B0604020202020204" pitchFamily="34" charset="0"/>
                <a:cs typeface="Arial" panose="020B0604020202020204" pitchFamily="34" charset="0"/>
              </a:rPr>
              <a:t>REALtirement</a:t>
            </a:r>
            <a:r>
              <a:rPr lang="en-US" sz="1050"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And the phone number is where you can also call to get help with enrollment OR to roll over any retirement plans from previous employers.</a:t>
            </a:r>
          </a:p>
        </p:txBody>
      </p:sp>
    </p:spTree>
    <p:extLst>
      <p:ext uri="{BB962C8B-B14F-4D97-AF65-F5344CB8AC3E}">
        <p14:creationId xmlns:p14="http://schemas.microsoft.com/office/powerpoint/2010/main" val="212516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3688"/>
            <a:ext cx="4800600" cy="2700337"/>
          </a:xfrm>
        </p:spPr>
      </p:sp>
      <p:sp>
        <p:nvSpPr>
          <p:cNvPr id="3" name="Notes Placeholder 2"/>
          <p:cNvSpPr>
            <a:spLocks noGrp="1"/>
          </p:cNvSpPr>
          <p:nvPr>
            <p:ph type="body" idx="1"/>
          </p:nvPr>
        </p:nvSpPr>
        <p:spPr>
          <a:xfrm>
            <a:off x="302895" y="3122612"/>
            <a:ext cx="6252210" cy="5638800"/>
          </a:xfrm>
          <a:prstGeom prst="rect">
            <a:avLst/>
          </a:prstGeom>
        </p:spPr>
        <p:txBody>
          <a:bodyPr/>
          <a:lstStyle/>
          <a:p>
            <a:pPr lvl="0">
              <a:defRPr/>
            </a:pPr>
            <a:r>
              <a:rPr lang="en-US" sz="1050" dirty="0">
                <a:latin typeface="Arial" panose="020B0604020202020204" pitchFamily="34" charset="0"/>
                <a:cs typeface="Arial" panose="020B0604020202020204" pitchFamily="34" charset="0"/>
              </a:rPr>
              <a:t>Please read this important information.</a:t>
            </a:r>
          </a:p>
        </p:txBody>
      </p:sp>
    </p:spTree>
    <p:extLst>
      <p:ext uri="{BB962C8B-B14F-4D97-AF65-F5344CB8AC3E}">
        <p14:creationId xmlns:p14="http://schemas.microsoft.com/office/powerpoint/2010/main" val="796865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3688"/>
            <a:ext cx="4800600" cy="2700337"/>
          </a:xfrm>
        </p:spPr>
      </p:sp>
      <p:sp>
        <p:nvSpPr>
          <p:cNvPr id="3" name="Notes Placeholder 2"/>
          <p:cNvSpPr>
            <a:spLocks noGrp="1"/>
          </p:cNvSpPr>
          <p:nvPr>
            <p:ph type="body" idx="1"/>
          </p:nvPr>
        </p:nvSpPr>
        <p:spPr>
          <a:xfrm>
            <a:off x="314960" y="3158172"/>
            <a:ext cx="6207759" cy="5600700"/>
          </a:xfrm>
          <a:prstGeom prst="rect">
            <a:avLst/>
          </a:prstGeom>
        </p:spPr>
        <p:txBody>
          <a:bodyPr/>
          <a:lstStyle/>
          <a:p>
            <a:pPr lvl="0">
              <a:defRPr/>
            </a:pPr>
            <a:r>
              <a:rPr lang="en-US" sz="1050" dirty="0">
                <a:latin typeface="Arial" panose="020B0604020202020204" pitchFamily="34" charset="0"/>
                <a:cs typeface="Arial" panose="020B0604020202020204" pitchFamily="34" charset="0"/>
              </a:rPr>
              <a:t>&lt;OPTIONAL PAGE – May be removed if not needed&gt;</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I’m &lt;NAME&gt; and I’m a &lt;TITLE&gt; at Nationwide. Nationwide is the recordkeeper for your company’s employer-sponsored retirement plan. </a:t>
            </a:r>
            <a:endParaRPr lang="en-US" sz="1050" dirty="0">
              <a:latin typeface="Arial" panose="020B0604020202020204" pitchFamily="34" charset="0"/>
              <a:ea typeface="Times New Roman" panose="02020603050405020304" pitchFamily="18" charset="0"/>
              <a:cs typeface="Arial" panose="020B0604020202020204" pitchFamily="34" charset="0"/>
            </a:endParaRPr>
          </a:p>
          <a:p>
            <a:pPr lvl="0">
              <a:defRPr/>
            </a:pPr>
            <a:endParaRPr lang="en-US" sz="1050" dirty="0">
              <a:latin typeface="Arial" panose="020B0604020202020204" pitchFamily="34" charset="0"/>
              <a:ea typeface="Times New Roman" panose="02020603050405020304" pitchFamily="18" charset="0"/>
              <a:cs typeface="Arial" panose="020B0604020202020204" pitchFamily="34" charset="0"/>
            </a:endParaRPr>
          </a:p>
          <a:p>
            <a:pPr lvl="0">
              <a:defRPr/>
            </a:pPr>
            <a:r>
              <a:rPr lang="en-US" sz="1050" dirty="0">
                <a:latin typeface="Arial" panose="020B0604020202020204" pitchFamily="34" charset="0"/>
                <a:ea typeface="Times New Roman" panose="02020603050405020304" pitchFamily="18" charset="0"/>
                <a:cs typeface="Arial" panose="020B0604020202020204" pitchFamily="34" charset="0"/>
              </a:rPr>
              <a:t>We’ve grown from a small mutual auto insurance company to one of the largest insurance and financial services companies in the world. Our mission has never been clearer: to protect people, businesses and futures with extraordinary care. And that’s why we’re here today.</a:t>
            </a:r>
          </a:p>
        </p:txBody>
      </p:sp>
    </p:spTree>
    <p:extLst>
      <p:ext uri="{BB962C8B-B14F-4D97-AF65-F5344CB8AC3E}">
        <p14:creationId xmlns:p14="http://schemas.microsoft.com/office/powerpoint/2010/main" val="231901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0513"/>
            <a:ext cx="4800600" cy="2700337"/>
          </a:xfrm>
        </p:spPr>
      </p:sp>
      <p:sp>
        <p:nvSpPr>
          <p:cNvPr id="3" name="Notes Placeholder 2"/>
          <p:cNvSpPr>
            <a:spLocks noGrp="1"/>
          </p:cNvSpPr>
          <p:nvPr>
            <p:ph type="body" idx="1"/>
          </p:nvPr>
        </p:nvSpPr>
        <p:spPr>
          <a:xfrm>
            <a:off x="294640" y="3152103"/>
            <a:ext cx="6197600" cy="5652833"/>
          </a:xfrm>
        </p:spPr>
        <p:txBody>
          <a:bodyPr/>
          <a:lstStyle/>
          <a:p>
            <a:pPr lvl="0">
              <a:defRPr/>
            </a:pPr>
            <a:r>
              <a:rPr lang="en-US" sz="1050" dirty="0">
                <a:latin typeface="Arial" panose="020B0604020202020204" pitchFamily="34" charset="0"/>
                <a:cs typeface="Arial" panose="020B0604020202020204" pitchFamily="34" charset="0"/>
              </a:rPr>
              <a:t>&lt;OPTIONAL PAGE – May be removed if not needed&gt;</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I’m &lt;NAME&gt; and I’m a &lt;TITLE&gt; at &lt;FIRM&gt;. </a:t>
            </a:r>
          </a:p>
          <a:p>
            <a:pPr lvl="0">
              <a:defRPr/>
            </a:pPr>
            <a:endParaRPr lang="en-US" sz="1050" dirty="0">
              <a:latin typeface="Arial" panose="020B0604020202020204" pitchFamily="34" charset="0"/>
              <a:ea typeface="Times New Roman" panose="02020603050405020304" pitchFamily="18" charset="0"/>
              <a:cs typeface="Arial" panose="020B0604020202020204" pitchFamily="34" charset="0"/>
            </a:endParaRPr>
          </a:p>
          <a:p>
            <a:pPr lvl="0">
              <a:defRPr/>
            </a:pPr>
            <a:r>
              <a:rPr lang="en-US" sz="1050" dirty="0">
                <a:latin typeface="Arial" panose="020B0604020202020204" pitchFamily="34" charset="0"/>
                <a:ea typeface="Times New Roman" panose="02020603050405020304" pitchFamily="18" charset="0"/>
                <a:cs typeface="Arial" panose="020B0604020202020204" pitchFamily="34" charset="0"/>
              </a:rPr>
              <a:t>&lt;Introduce yourself&gt;</a:t>
            </a:r>
          </a:p>
        </p:txBody>
      </p:sp>
    </p:spTree>
    <p:extLst>
      <p:ext uri="{BB962C8B-B14F-4D97-AF65-F5344CB8AC3E}">
        <p14:creationId xmlns:p14="http://schemas.microsoft.com/office/powerpoint/2010/main" val="328996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80988"/>
            <a:ext cx="4800600" cy="2700337"/>
          </a:xfrm>
        </p:spPr>
      </p:sp>
      <p:sp>
        <p:nvSpPr>
          <p:cNvPr id="3" name="Notes Placeholder 2"/>
          <p:cNvSpPr>
            <a:spLocks noGrp="1"/>
          </p:cNvSpPr>
          <p:nvPr>
            <p:ph type="body" idx="1"/>
          </p:nvPr>
        </p:nvSpPr>
        <p:spPr>
          <a:xfrm>
            <a:off x="365759" y="3114484"/>
            <a:ext cx="6089905" cy="5638800"/>
          </a:xfrm>
          <a:prstGeom prst="rect">
            <a:avLst/>
          </a:prstGeom>
        </p:spPr>
        <p:txBody>
          <a:bodyPr/>
          <a:lstStyle/>
          <a:p>
            <a:pPr lvl="0">
              <a:defRPr/>
            </a:pPr>
            <a:r>
              <a:rPr lang="en-US" sz="1050" dirty="0">
                <a:latin typeface="Arial" panose="020B0604020202020204" pitchFamily="34" charset="0"/>
                <a:cs typeface="Arial" panose="020B0604020202020204" pitchFamily="34" charset="0"/>
              </a:rPr>
              <a:t>[Read bullet points]</a:t>
            </a:r>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39603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306388"/>
            <a:ext cx="4800600" cy="2700337"/>
          </a:xfrm>
        </p:spPr>
      </p:sp>
      <p:sp>
        <p:nvSpPr>
          <p:cNvPr id="3" name="Notes Placeholder 2"/>
          <p:cNvSpPr>
            <a:spLocks noGrp="1"/>
          </p:cNvSpPr>
          <p:nvPr>
            <p:ph type="body" idx="1"/>
          </p:nvPr>
        </p:nvSpPr>
        <p:spPr>
          <a:xfrm>
            <a:off x="304800" y="3174936"/>
            <a:ext cx="6207759" cy="5613400"/>
          </a:xfrm>
          <a:prstGeom prst="rect">
            <a:avLst/>
          </a:prstGeom>
        </p:spPr>
        <p:txBody>
          <a:bodyPr/>
          <a:lstStyle/>
          <a:p>
            <a:pPr lvl="0">
              <a:defRPr/>
            </a:pPr>
            <a:r>
              <a:rPr lang="en-US" sz="1050" dirty="0">
                <a:latin typeface="Arial" panose="020B0604020202020204" pitchFamily="34" charset="0"/>
                <a:cs typeface="Arial" panose="020B0604020202020204" pitchFamily="34" charset="0"/>
              </a:rPr>
              <a:t>Market volatility is what happens when groups of stocks or bonds rapidly change price in the same direction — up or down — in a short time. These price fluctuations are different from regular cycles of ups and downs that occur in the stock market and other financial markets. </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First, the price changes are bigger. Prices may be rising or falling by a greater amount than usual. Second, they happen more quickly, so they’re less predictable. Third, they involve a large number of stocks or bonds. </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If the price of a single stock or bond rises or falls, it generally doesn’t affect the whole market. So if you see that a certain company’s stock price is going up or down in the news, that usually doesn’t mean there will be big ups and downs in the market. It’s when many prices are affected at the same time that the market is considered volatile. </a:t>
            </a:r>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66696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319088"/>
            <a:ext cx="4800600" cy="2700337"/>
          </a:xfrm>
        </p:spPr>
      </p:sp>
      <p:sp>
        <p:nvSpPr>
          <p:cNvPr id="3" name="Notes Placeholder 2"/>
          <p:cNvSpPr>
            <a:spLocks noGrp="1"/>
          </p:cNvSpPr>
          <p:nvPr>
            <p:ph type="body" idx="1"/>
          </p:nvPr>
        </p:nvSpPr>
        <p:spPr>
          <a:xfrm>
            <a:off x="302895" y="3138742"/>
            <a:ext cx="6252210" cy="5511800"/>
          </a:xfrm>
          <a:prstGeom prst="rect">
            <a:avLst/>
          </a:prstGeom>
        </p:spPr>
        <p:txBody>
          <a:bodyPr/>
          <a:lstStyle/>
          <a:p>
            <a:pPr lvl="0">
              <a:defRPr/>
            </a:pPr>
            <a:r>
              <a:rPr lang="en-US" sz="1050" dirty="0">
                <a:latin typeface="Arial" panose="020B0604020202020204" pitchFamily="34" charset="0"/>
                <a:cs typeface="Arial" panose="020B0604020202020204" pitchFamily="34" charset="0"/>
              </a:rPr>
              <a:t>For context, prices of investments change regularly because the prices investors are willing to buy or sell them for changes. Many factors influence prices; for example, how well companies perform, how the economy is doing and even what’s going on in politics. Generally, when investors feel good about important factors such as the economy and political conditions, they are willing to pay more for investments, so prices tend to be higher. When investors are uncertain or concerned about factors such as these, prices tend to drop.</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Volatility is most likely to happen when many people react positively or negatively to something that affects one of those factors, whether it’s news, changing conditions or events. For instance, positive or negative economic news, changes in the government’s financial policies, political happenings and events in other nations can greatly impact prices.</a:t>
            </a:r>
          </a:p>
        </p:txBody>
      </p:sp>
    </p:spTree>
    <p:extLst>
      <p:ext uri="{BB962C8B-B14F-4D97-AF65-F5344CB8AC3E}">
        <p14:creationId xmlns:p14="http://schemas.microsoft.com/office/powerpoint/2010/main" val="1272030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322263"/>
            <a:ext cx="4800600" cy="2700337"/>
          </a:xfrm>
        </p:spPr>
      </p:sp>
      <p:sp>
        <p:nvSpPr>
          <p:cNvPr id="3" name="Notes Placeholder 2"/>
          <p:cNvSpPr>
            <a:spLocks noGrp="1"/>
          </p:cNvSpPr>
          <p:nvPr>
            <p:ph type="body" idx="1"/>
          </p:nvPr>
        </p:nvSpPr>
        <p:spPr>
          <a:xfrm>
            <a:off x="402335" y="3125724"/>
            <a:ext cx="6035041" cy="5405120"/>
          </a:xfrm>
          <a:prstGeom prst="rect">
            <a:avLst/>
          </a:prstGeom>
        </p:spPr>
        <p:txBody>
          <a:bodyPr/>
          <a:lstStyle/>
          <a:p>
            <a:pPr lvl="0">
              <a:defRPr/>
            </a:pPr>
            <a:r>
              <a:rPr lang="en-US" sz="1050" dirty="0">
                <a:latin typeface="Arial" panose="020B0604020202020204" pitchFamily="34" charset="0"/>
                <a:cs typeface="Arial" panose="020B0604020202020204" pitchFamily="34" charset="0"/>
              </a:rPr>
              <a:t>If you don’t usually buy investments such as stocks or bonds, you may be wondering how this affects your retirement savings. As someone who may be enrolled in your employer-sponsored retirement plan, you may be invested in funds that contain stocks or bonds. </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For instance, you may contribute to a mutual fund or target date fund in your plan. When market volatility occurs, it can impact the fund’s performance, because the fund may invest in stocks or bonds. That can affect your portfolio’s value, and you could see your account balance go significantly up or down on your statement.</a:t>
            </a:r>
          </a:p>
        </p:txBody>
      </p:sp>
    </p:spTree>
    <p:extLst>
      <p:ext uri="{BB962C8B-B14F-4D97-AF65-F5344CB8AC3E}">
        <p14:creationId xmlns:p14="http://schemas.microsoft.com/office/powerpoint/2010/main" val="3837518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317F7A-C812-FA46-9DF8-5AB88CA9FB3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01"/>
          <a:stretch/>
        </p:blipFill>
        <p:spPr>
          <a:xfrm>
            <a:off x="1795845" y="0"/>
            <a:ext cx="10396155" cy="6858000"/>
          </a:xfrm>
          <a:prstGeom prst="rect">
            <a:avLst/>
          </a:prstGeom>
        </p:spPr>
      </p:pic>
      <p:sp>
        <p:nvSpPr>
          <p:cNvPr id="8" name="Right Triangle 7">
            <a:extLst>
              <a:ext uri="{FF2B5EF4-FFF2-40B4-BE49-F238E27FC236}">
                <a16:creationId xmlns:a16="http://schemas.microsoft.com/office/drawing/2014/main" id="{8A38E1EF-4AEA-E744-8EDC-E73377D2F6CF}"/>
              </a:ext>
              <a:ext uri="{C183D7F6-B498-43B3-948B-1728B52AA6E4}">
                <adec:decorative xmlns:adec="http://schemas.microsoft.com/office/drawing/2017/decorative" val="1"/>
              </a:ext>
            </a:extLst>
          </p:cNvPr>
          <p:cNvSpPr/>
          <p:nvPr userDrawn="1"/>
        </p:nvSpPr>
        <p:spPr>
          <a:xfrm rot="10800000">
            <a:off x="10687050" y="0"/>
            <a:ext cx="1504950" cy="150495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9" name="Group 8">
            <a:extLst>
              <a:ext uri="{FF2B5EF4-FFF2-40B4-BE49-F238E27FC236}">
                <a16:creationId xmlns:a16="http://schemas.microsoft.com/office/drawing/2014/main" id="{A66037AC-1C11-6648-B7A2-7205DBF63A38}"/>
              </a:ext>
              <a:ext uri="{C183D7F6-B498-43B3-948B-1728B52AA6E4}">
                <adec:decorative xmlns:adec="http://schemas.microsoft.com/office/drawing/2017/decorative" val="1"/>
              </a:ext>
            </a:extLst>
          </p:cNvPr>
          <p:cNvGrpSpPr/>
          <p:nvPr userDrawn="1"/>
        </p:nvGrpSpPr>
        <p:grpSpPr>
          <a:xfrm>
            <a:off x="0" y="0"/>
            <a:ext cx="9053794" cy="6858000"/>
            <a:chOff x="0" y="0"/>
            <a:chExt cx="9053794" cy="6858000"/>
          </a:xfrm>
          <a:solidFill>
            <a:srgbClr val="0047BB"/>
          </a:solidFill>
        </p:grpSpPr>
        <p:sp>
          <p:nvSpPr>
            <p:cNvPr id="10" name="Right Triangle 9">
              <a:extLst>
                <a:ext uri="{FF2B5EF4-FFF2-40B4-BE49-F238E27FC236}">
                  <a16:creationId xmlns:a16="http://schemas.microsoft.com/office/drawing/2014/main" id="{D0072F95-B3FE-6D49-A771-BD1E199E7A6E}"/>
                </a:ext>
              </a:extLst>
            </p:cNvPr>
            <p:cNvSpPr/>
            <p:nvPr userDrawn="1"/>
          </p:nvSpPr>
          <p:spPr>
            <a:xfrm>
              <a:off x="2195794" y="0"/>
              <a:ext cx="6858000" cy="685800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a:extLst>
                <a:ext uri="{FF2B5EF4-FFF2-40B4-BE49-F238E27FC236}">
                  <a16:creationId xmlns:a16="http://schemas.microsoft.com/office/drawing/2014/main" id="{5FEC2267-1200-B64C-8588-4AFF6D1B8D4F}"/>
                </a:ext>
              </a:extLst>
            </p:cNvPr>
            <p:cNvSpPr/>
            <p:nvPr userDrawn="1"/>
          </p:nvSpPr>
          <p:spPr>
            <a:xfrm>
              <a:off x="0" y="0"/>
              <a:ext cx="2195794" cy="6858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pic>
        <p:nvPicPr>
          <p:cNvPr id="12" name="Picture 11" descr="Nationwide is on your side">
            <a:extLst>
              <a:ext uri="{FF2B5EF4-FFF2-40B4-BE49-F238E27FC236}">
                <a16:creationId xmlns:a16="http://schemas.microsoft.com/office/drawing/2014/main" id="{B4D6428B-7DC7-9E48-B805-6630544F2A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125" y="844164"/>
            <a:ext cx="1188720" cy="1328569"/>
          </a:xfrm>
          <a:prstGeom prst="rect">
            <a:avLst/>
          </a:prstGeom>
        </p:spPr>
      </p:pic>
      <p:sp>
        <p:nvSpPr>
          <p:cNvPr id="2" name="Title 1">
            <a:extLst>
              <a:ext uri="{FF2B5EF4-FFF2-40B4-BE49-F238E27FC236}">
                <a16:creationId xmlns:a16="http://schemas.microsoft.com/office/drawing/2014/main" id="{9906227A-07A7-4141-BC11-38E8B2B1A0AB}"/>
              </a:ext>
            </a:extLst>
          </p:cNvPr>
          <p:cNvSpPr>
            <a:spLocks noGrp="1"/>
          </p:cNvSpPr>
          <p:nvPr>
            <p:ph type="ctrTitle"/>
          </p:nvPr>
        </p:nvSpPr>
        <p:spPr>
          <a:xfrm>
            <a:off x="607125" y="3626237"/>
            <a:ext cx="4014302" cy="2387600"/>
          </a:xfrm>
        </p:spPr>
        <p:txBody>
          <a:bodyPr lIns="0" rIns="0" anchor="t">
            <a:normAutofit/>
          </a:bodyPr>
          <a:lstStyle>
            <a:lvl1pPr algn="l">
              <a:defRPr sz="3600" b="1">
                <a:solidFill>
                  <a:schemeClr val="bg1"/>
                </a:solidFill>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270546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07054717-A3FD-5FB4-B6D2-15A961BE0E2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08464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67042476-7333-2AE4-7C45-0A72C3E46D6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E2E45118-42EF-7C61-01E4-6A7635EBE993}"/>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dirty="0"/>
              <a:t>Click to edit Master section header title. </a:t>
            </a:r>
            <a:br>
              <a:rPr lang="en-US" dirty="0"/>
            </a:br>
            <a:r>
              <a:rPr lang="en-US" dirty="0"/>
              <a:t>Can wrap two lines.</a:t>
            </a:r>
          </a:p>
        </p:txBody>
      </p:sp>
      <p:sp>
        <p:nvSpPr>
          <p:cNvPr id="5" name="Slide Number Placeholder 5">
            <a:extLst>
              <a:ext uri="{FF2B5EF4-FFF2-40B4-BE49-F238E27FC236}">
                <a16:creationId xmlns:a16="http://schemas.microsoft.com/office/drawing/2014/main" id="{DE18238E-F912-89EF-10FD-4FC1D14A4AB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604291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262CA0F5-0E5D-1B36-D5A9-E87C4230401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748872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440091"/>
            <a:ext cx="9199178" cy="595493"/>
          </a:xfrm>
        </p:spPr>
        <p:txBody>
          <a:bodyPr lIns="0" rIns="0" anchor="t">
            <a:normAutofit/>
          </a:bodyPr>
          <a:lstStyle>
            <a:lvl1pPr algn="ct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338467"/>
            <a:ext cx="9199178" cy="4054554"/>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7D31F07E-7231-2792-4E6E-75741207013A}"/>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3504669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E36820-67C1-4A9D-0240-388BFF9A713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32" t="-1"/>
          <a:stretch/>
        </p:blipFill>
        <p:spPr>
          <a:xfrm>
            <a:off x="2333767" y="235565"/>
            <a:ext cx="9620729" cy="6400799"/>
          </a:xfrm>
          <a:prstGeom prst="rect">
            <a:avLst/>
          </a:prstGeom>
        </p:spPr>
      </p:pic>
      <p:grpSp>
        <p:nvGrpSpPr>
          <p:cNvPr id="16" name="Group 15">
            <a:extLst>
              <a:ext uri="{FF2B5EF4-FFF2-40B4-BE49-F238E27FC236}">
                <a16:creationId xmlns:a16="http://schemas.microsoft.com/office/drawing/2014/main" id="{42AF7979-49B6-A70F-6006-48B972ECE04F}"/>
              </a:ext>
            </a:extLst>
          </p:cNvPr>
          <p:cNvGrpSpPr/>
          <p:nvPr userDrawn="1"/>
        </p:nvGrpSpPr>
        <p:grpSpPr>
          <a:xfrm>
            <a:off x="237111" y="235567"/>
            <a:ext cx="9099803" cy="6400801"/>
            <a:chOff x="228797" y="235567"/>
            <a:chExt cx="9099803" cy="6400801"/>
          </a:xfrm>
          <a:solidFill>
            <a:srgbClr val="0047BB"/>
          </a:solidFill>
        </p:grpSpPr>
        <p:sp>
          <p:nvSpPr>
            <p:cNvPr id="17" name="Right Triangle 16">
              <a:extLst>
                <a:ext uri="{FF2B5EF4-FFF2-40B4-BE49-F238E27FC236}">
                  <a16:creationId xmlns:a16="http://schemas.microsoft.com/office/drawing/2014/main" id="{8920B1B4-873D-154F-115C-854417B3BC8E}"/>
                </a:ext>
              </a:extLst>
            </p:cNvPr>
            <p:cNvSpPr/>
            <p:nvPr userDrawn="1"/>
          </p:nvSpPr>
          <p:spPr>
            <a:xfrm>
              <a:off x="2470601" y="235567"/>
              <a:ext cx="6857999" cy="64007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Rectangle 17">
              <a:extLst>
                <a:ext uri="{FF2B5EF4-FFF2-40B4-BE49-F238E27FC236}">
                  <a16:creationId xmlns:a16="http://schemas.microsoft.com/office/drawing/2014/main" id="{77CD4CE5-51F3-0E38-825F-BC596F425C19}"/>
                </a:ext>
              </a:extLst>
            </p:cNvPr>
            <p:cNvSpPr/>
            <p:nvPr userDrawn="1"/>
          </p:nvSpPr>
          <p:spPr>
            <a:xfrm>
              <a:off x="228797" y="235568"/>
              <a:ext cx="2241804" cy="640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anchor="ct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F3C9562-5992-E87C-62D7-ACB7A0371E3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50920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7746BA-A4EB-0A5A-B424-706A163CD5F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32" t="-1"/>
          <a:stretch/>
        </p:blipFill>
        <p:spPr>
          <a:xfrm>
            <a:off x="2333767" y="235565"/>
            <a:ext cx="9620729" cy="6400799"/>
          </a:xfrm>
          <a:prstGeom prst="rect">
            <a:avLst/>
          </a:prstGeom>
        </p:spPr>
      </p:pic>
      <p:grpSp>
        <p:nvGrpSpPr>
          <p:cNvPr id="8" name="Group 7">
            <a:extLst>
              <a:ext uri="{FF2B5EF4-FFF2-40B4-BE49-F238E27FC236}">
                <a16:creationId xmlns:a16="http://schemas.microsoft.com/office/drawing/2014/main" id="{73B2E487-3038-D645-9B3F-BD94F927E5AF}"/>
              </a:ext>
            </a:extLst>
          </p:cNvPr>
          <p:cNvGrpSpPr/>
          <p:nvPr userDrawn="1"/>
        </p:nvGrpSpPr>
        <p:grpSpPr>
          <a:xfrm>
            <a:off x="237111" y="235567"/>
            <a:ext cx="9360750" cy="6400801"/>
            <a:chOff x="228797" y="235567"/>
            <a:chExt cx="9360750" cy="6400801"/>
          </a:xfrm>
          <a:solidFill>
            <a:srgbClr val="0047BB"/>
          </a:solidFill>
        </p:grpSpPr>
        <p:sp>
          <p:nvSpPr>
            <p:cNvPr id="11" name="Right Triangle 10">
              <a:extLst>
                <a:ext uri="{FF2B5EF4-FFF2-40B4-BE49-F238E27FC236}">
                  <a16:creationId xmlns:a16="http://schemas.microsoft.com/office/drawing/2014/main" id="{B1B64C72-8B5C-6942-AAFB-3F97113972C7}"/>
                </a:ext>
              </a:extLst>
            </p:cNvPr>
            <p:cNvSpPr/>
            <p:nvPr userDrawn="1"/>
          </p:nvSpPr>
          <p:spPr>
            <a:xfrm>
              <a:off x="2731548" y="235567"/>
              <a:ext cx="6857999" cy="6400799"/>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Rectangle 12">
              <a:extLst>
                <a:ext uri="{FF2B5EF4-FFF2-40B4-BE49-F238E27FC236}">
                  <a16:creationId xmlns:a16="http://schemas.microsoft.com/office/drawing/2014/main" id="{71DDF23A-9518-FA48-9E47-12EE81BE767D}"/>
                </a:ext>
              </a:extLst>
            </p:cNvPr>
            <p:cNvSpPr/>
            <p:nvPr userDrawn="1"/>
          </p:nvSpPr>
          <p:spPr>
            <a:xfrm>
              <a:off x="228797" y="235568"/>
              <a:ext cx="2509380"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anchor="ct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2490F49-13E6-1851-D0B8-DC3933F3F5A9}"/>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125323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015E41-910E-F740-8A98-7C302A8FF31B}"/>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582DB4C-FAA4-DF42-A321-5E67121886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8279" r="-7695"/>
          <a:stretch/>
        </p:blipFill>
        <p:spPr>
          <a:xfrm>
            <a:off x="237111" y="231569"/>
            <a:ext cx="7827389" cy="6404798"/>
          </a:xfrm>
          <a:prstGeom prst="rect">
            <a:avLst/>
          </a:prstGeom>
        </p:spPr>
      </p:pic>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anchor="ct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E49C813-6960-C4E3-9BF5-8DB5B6FEC77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375547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22246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239512F4-B7BB-F816-E42E-E4B6A37FC76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915142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69871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Triangle 3">
            <a:extLst>
              <a:ext uri="{FF2B5EF4-FFF2-40B4-BE49-F238E27FC236}">
                <a16:creationId xmlns:a16="http://schemas.microsoft.com/office/drawing/2014/main" id="{268F726B-F586-DEEB-2133-56C93C6414B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FE2F0D9-22BE-882B-449F-1D4025F8105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182357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09E06E1E-8AF1-0173-9578-FE398DC38682}"/>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C9ED086E-6F60-17EB-0C91-D1CB40C403C9}"/>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dirty="0"/>
              <a:t>Click to edit Master section header title. </a:t>
            </a:r>
            <a:br>
              <a:rPr lang="en-US" dirty="0"/>
            </a:br>
            <a:r>
              <a:rPr lang="en-US" dirty="0"/>
              <a:t>Can wrap two lines.</a:t>
            </a:r>
          </a:p>
        </p:txBody>
      </p:sp>
      <p:sp>
        <p:nvSpPr>
          <p:cNvPr id="5" name="Slide Number Placeholder 5">
            <a:extLst>
              <a:ext uri="{FF2B5EF4-FFF2-40B4-BE49-F238E27FC236}">
                <a16:creationId xmlns:a16="http://schemas.microsoft.com/office/drawing/2014/main" id="{CC24BC98-A9A4-5229-FD6E-D2199EF7956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96723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A8490A26-35EE-C6D4-F196-FB4E2C9EADB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7F20BDE-12ED-0B6B-135B-C350F39F8B52}"/>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dirty="0"/>
              <a:t>Click to edit Master section header title. </a:t>
            </a:r>
            <a:br>
              <a:rPr lang="en-US" dirty="0"/>
            </a:br>
            <a:r>
              <a:rPr lang="en-US" dirty="0"/>
              <a:t>Can wrap two lines.</a:t>
            </a:r>
          </a:p>
        </p:txBody>
      </p:sp>
      <p:sp>
        <p:nvSpPr>
          <p:cNvPr id="8" name="Slide Number Placeholder 5">
            <a:extLst>
              <a:ext uri="{FF2B5EF4-FFF2-40B4-BE49-F238E27FC236}">
                <a16:creationId xmlns:a16="http://schemas.microsoft.com/office/drawing/2014/main" id="{1D6958A7-BCD1-EF92-2C31-43D98A0A88B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3296353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rIns="91440">
            <a:normAutofit/>
          </a:bodyPr>
          <a:lstStyle>
            <a:lvl1pPr>
              <a:defRPr sz="35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rIns="9144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E4654B06-448D-DFF1-DEE3-F7A01B7E6117}"/>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7DB16B4A-BE54-6E9F-C70D-2915A3512060}"/>
              </a:ext>
            </a:extLst>
          </p:cNvPr>
          <p:cNvSpPr>
            <a:spLocks noGrp="1"/>
          </p:cNvSpPr>
          <p:nvPr>
            <p:ph type="body" sz="quarter" idx="10" hasCustomPrompt="1"/>
          </p:nvPr>
        </p:nvSpPr>
        <p:spPr>
          <a:xfrm>
            <a:off x="838200" y="707010"/>
            <a:ext cx="4375150" cy="536575"/>
          </a:xfrm>
        </p:spPr>
        <p:txBody>
          <a:bodyPr lIns="0" rIns="9144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dirty="0"/>
              <a:t>Click to edit Master section header title. </a:t>
            </a:r>
            <a:br>
              <a:rPr lang="en-US" dirty="0"/>
            </a:br>
            <a:r>
              <a:rPr lang="en-US" dirty="0"/>
              <a:t>Can wrap two lines.</a:t>
            </a:r>
          </a:p>
        </p:txBody>
      </p:sp>
      <p:sp>
        <p:nvSpPr>
          <p:cNvPr id="5" name="Slide Number Placeholder 5">
            <a:extLst>
              <a:ext uri="{FF2B5EF4-FFF2-40B4-BE49-F238E27FC236}">
                <a16:creationId xmlns:a16="http://schemas.microsoft.com/office/drawing/2014/main" id="{6E39DF03-9A6A-E03D-E63E-7764D1667A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198855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sclos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685D2-81AB-7B4E-AC3E-902025F537EC}"/>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7B2F81E4-D8AC-1943-BF2F-D43656396F63}"/>
              </a:ext>
              <a:ext uri="{C183D7F6-B498-43B3-948B-1728B52AA6E4}">
                <adec:decorative xmlns:adec="http://schemas.microsoft.com/office/drawing/2017/decorative" val="1"/>
              </a:ext>
            </a:extLst>
          </p:cNvPr>
          <p:cNvSpPr/>
          <p:nvPr userDrawn="1"/>
        </p:nvSpPr>
        <p:spPr>
          <a:xfrm>
            <a:off x="237504" y="5559630"/>
            <a:ext cx="1069848"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F1ECCD-DA3E-4CC7-BFDF-4255EBDBEE44}"/>
              </a:ext>
            </a:extLst>
          </p:cNvPr>
          <p:cNvSpPr>
            <a:spLocks noGrp="1"/>
          </p:cNvSpPr>
          <p:nvPr>
            <p:ph type="title"/>
          </p:nvPr>
        </p:nvSpPr>
        <p:spPr>
          <a:xfrm>
            <a:off x="886553" y="225631"/>
            <a:ext cx="4259317" cy="6400800"/>
          </a:xfrm>
        </p:spPr>
        <p:txBody>
          <a:bodyPr lIns="0" tIns="0" rIns="0" bIns="0">
            <a:noAutofit/>
          </a:bodyPr>
          <a:lstStyle>
            <a:lvl1pPr>
              <a:defRPr sz="3200" b="1" i="0">
                <a:solidFill>
                  <a:srgbClr val="0047B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C84EC941-8C53-9045-8CB6-2EF27A114AE3}"/>
              </a:ext>
            </a:extLst>
          </p:cNvPr>
          <p:cNvSpPr>
            <a:spLocks noGrp="1"/>
          </p:cNvSpPr>
          <p:nvPr>
            <p:ph type="subTitle" idx="1"/>
          </p:nvPr>
        </p:nvSpPr>
        <p:spPr>
          <a:xfrm>
            <a:off x="5794917" y="225631"/>
            <a:ext cx="4572000" cy="6400434"/>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5">
            <a:extLst>
              <a:ext uri="{FF2B5EF4-FFF2-40B4-BE49-F238E27FC236}">
                <a16:creationId xmlns:a16="http://schemas.microsoft.com/office/drawing/2014/main" id="{CFA64434-C582-3048-F57B-0851B4B32C3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948584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x" userDrawn="1">
  <p:cSld name="tx">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4030228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r #">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143337" y="6427912"/>
            <a:ext cx="2743200" cy="203475"/>
          </a:xfrm>
          <a:prstGeom prst="rect">
            <a:avLst/>
          </a:prstGeom>
        </p:spPr>
        <p:txBody>
          <a:bodyPr/>
          <a:lstStyle>
            <a:lvl1pPr algn="r">
              <a:defRPr sz="900">
                <a:solidFill>
                  <a:schemeClr val="tx1">
                    <a:lumMod val="65000"/>
                    <a:lumOff val="35000"/>
                  </a:schemeClr>
                </a:solidFill>
                <a:latin typeface="Arial" charset="0"/>
                <a:ea typeface="Arial" charset="0"/>
                <a:cs typeface="Arial" charset="0"/>
              </a:defRPr>
            </a:lvl1pPr>
          </a:lstStyle>
          <a:p>
            <a:fld id="{6784BAF9-A622-254C-B286-5E75B9990F45}" type="slidenum">
              <a:rPr lang="en-US" smtClean="0"/>
              <a:pPr/>
              <a:t>‹#›</a:t>
            </a:fld>
            <a:endParaRPr lang="en-US" dirty="0"/>
          </a:p>
        </p:txBody>
      </p:sp>
    </p:spTree>
    <p:extLst>
      <p:ext uri="{BB962C8B-B14F-4D97-AF65-F5344CB8AC3E}">
        <p14:creationId xmlns:p14="http://schemas.microsoft.com/office/powerpoint/2010/main" val="4140346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ar header #">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143337" y="6427912"/>
            <a:ext cx="2743200" cy="203475"/>
          </a:xfrm>
          <a:prstGeom prst="rect">
            <a:avLst/>
          </a:prstGeom>
        </p:spPr>
        <p:txBody>
          <a:bodyPr/>
          <a:lstStyle>
            <a:lvl1pPr algn="r">
              <a:defRPr sz="900">
                <a:solidFill>
                  <a:schemeClr val="tx1">
                    <a:lumMod val="65000"/>
                    <a:lumOff val="35000"/>
                  </a:schemeClr>
                </a:solidFill>
                <a:latin typeface="Arial" charset="0"/>
                <a:ea typeface="Arial" charset="0"/>
                <a:cs typeface="Arial" charset="0"/>
              </a:defRPr>
            </a:lvl1pPr>
          </a:lstStyle>
          <a:p>
            <a:fld id="{6784BAF9-A622-254C-B286-5E75B9990F45}" type="slidenum">
              <a:rPr lang="en-US" smtClean="0"/>
              <a:pPr/>
              <a:t>‹#›</a:t>
            </a:fld>
            <a:endParaRPr lang="en-US" dirty="0"/>
          </a:p>
        </p:txBody>
      </p:sp>
    </p:spTree>
    <p:extLst>
      <p:ext uri="{BB962C8B-B14F-4D97-AF65-F5344CB8AC3E}">
        <p14:creationId xmlns:p14="http://schemas.microsoft.com/office/powerpoint/2010/main" val="264997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584961"/>
            <a:ext cx="9199178" cy="610205"/>
          </a:xfrm>
        </p:spPr>
        <p:txBody>
          <a:bodyPr lIns="0" rIns="0" anchor="t">
            <a:normAutofit/>
          </a:bodyPr>
          <a:lstStyle>
            <a:lvl1pPr algn="ctr">
              <a:defRPr sz="3200" b="1" i="0">
                <a:solidFill>
                  <a:srgbClr val="0047B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1" y="2468346"/>
            <a:ext cx="9199178" cy="3770787"/>
          </a:xfrm>
        </p:spPr>
        <p:txBody>
          <a:bodyPr lIns="0" rIns="0" anchor="t">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6EA2D5A-777F-2115-4784-8E9916F548E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28541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245424"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9897"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838200" y="2730320"/>
            <a:ext cx="4947198" cy="367293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199" y="1055073"/>
            <a:ext cx="4947197" cy="1828626"/>
          </a:xfrm>
        </p:spPr>
        <p:txBody>
          <a:bodyPr lIns="0">
            <a:normAutofit/>
          </a:bodyPr>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6E3EE0C8-E6AC-64DD-BC4B-F4771F2C80C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269243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245424" y="225631"/>
            <a:ext cx="6764976"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9897"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838200" y="2730320"/>
            <a:ext cx="4947198" cy="367293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199" y="1055073"/>
            <a:ext cx="4947197" cy="1828626"/>
          </a:xfrm>
        </p:spPr>
        <p:txBody>
          <a:bodyPr lIns="0">
            <a:normAutofit/>
          </a:bodyPr>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6E3EE0C8-E6AC-64DD-BC4B-F4771F2C80C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362028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larger dark blue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5403273" y="225631"/>
            <a:ext cx="6530228"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9500041A-1C51-2A7C-556A-12142F3F66B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54716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289415" y="448805"/>
            <a:ext cx="506438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dirty="0"/>
              <a:t>Click to edit Master section header title. </a:t>
            </a:r>
            <a:br>
              <a:rPr lang="en-US" dirty="0"/>
            </a:br>
            <a:r>
              <a:rPr lang="en-US" dirty="0"/>
              <a:t>Can wrap two lines.</a:t>
            </a:r>
          </a:p>
        </p:txBody>
      </p:sp>
      <p:sp>
        <p:nvSpPr>
          <p:cNvPr id="5" name="Slide Number Placeholder 5">
            <a:extLst>
              <a:ext uri="{FF2B5EF4-FFF2-40B4-BE49-F238E27FC236}">
                <a16:creationId xmlns:a16="http://schemas.microsoft.com/office/drawing/2014/main" id="{A5552C47-DA3C-57A7-3AF4-A53D0528010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70613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6212373"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6337479"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dirty="0"/>
              <a:t>Click to edit Master section header title. </a:t>
            </a:r>
            <a:br>
              <a:rPr lang="en-US" dirty="0"/>
            </a:br>
            <a:r>
              <a:rPr lang="en-US" dirty="0"/>
              <a:t>Can wrap two lines.</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81514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51804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16285-FB98-2E4A-9039-22F3ED904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EBD7C-ECB2-4540-98B1-CB88B8312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BCAC4-BA8B-E74E-87F7-3CACF3993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9E80F-6480-2647-801C-9936FFA30B81}" type="datetimeFigureOut">
              <a:rPr lang="en-US" smtClean="0"/>
              <a:t>1/30/2023</a:t>
            </a:fld>
            <a:endParaRPr lang="en-US"/>
          </a:p>
        </p:txBody>
      </p:sp>
      <p:sp>
        <p:nvSpPr>
          <p:cNvPr id="5" name="Footer Placeholder 4">
            <a:extLst>
              <a:ext uri="{FF2B5EF4-FFF2-40B4-BE49-F238E27FC236}">
                <a16:creationId xmlns:a16="http://schemas.microsoft.com/office/drawing/2014/main" id="{015D9F52-980C-DF4E-AB93-AF059B1B2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A822CC-915D-884A-824D-70FDFA6FE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CA78B-4E23-974D-8065-6A8C173E8A5F}" type="slidenum">
              <a:rPr lang="en-US" smtClean="0"/>
              <a:t>‹#›</a:t>
            </a:fld>
            <a:endParaRPr lang="en-US"/>
          </a:p>
        </p:txBody>
      </p:sp>
      <p:sp>
        <p:nvSpPr>
          <p:cNvPr id="7" name="Slide Number Placeholder 5">
            <a:extLst>
              <a:ext uri="{FF2B5EF4-FFF2-40B4-BE49-F238E27FC236}">
                <a16:creationId xmlns:a16="http://schemas.microsoft.com/office/drawing/2014/main" id="{3FA8C180-B480-E943-73FF-2389A8FD8663}"/>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96744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71" r:id="rId4"/>
    <p:sldLayoutId id="2147483682" r:id="rId5"/>
    <p:sldLayoutId id="2147483670" r:id="rId6"/>
    <p:sldLayoutId id="2147483667" r:id="rId7"/>
    <p:sldLayoutId id="2147483673" r:id="rId8"/>
    <p:sldLayoutId id="2147483681" r:id="rId9"/>
    <p:sldLayoutId id="2147483668" r:id="rId10"/>
    <p:sldLayoutId id="2147483660" r:id="rId11"/>
    <p:sldLayoutId id="2147483680" r:id="rId12"/>
    <p:sldLayoutId id="2147483661" r:id="rId13"/>
    <p:sldLayoutId id="2147483666" r:id="rId14"/>
    <p:sldLayoutId id="2147483676" r:id="rId15"/>
    <p:sldLayoutId id="2147483663" r:id="rId16"/>
    <p:sldLayoutId id="2147483672" r:id="rId17"/>
    <p:sldLayoutId id="2147483674" r:id="rId18"/>
    <p:sldLayoutId id="2147483669" r:id="rId19"/>
    <p:sldLayoutId id="2147483664" r:id="rId20"/>
    <p:sldLayoutId id="2147483665" r:id="rId21"/>
    <p:sldLayoutId id="2147483677" r:id="rId22"/>
    <p:sldLayoutId id="2147483678" r:id="rId23"/>
    <p:sldLayoutId id="214748367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7.png"/><Relationship Id="rId7" Type="http://schemas.openxmlformats.org/officeDocument/2006/relationships/image" Target="../media/image20.sv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hyperlink" Target="http://nrsforu.com/" TargetMode="Externa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hyperlink" Target="http://nationwide.com/myretirement" TargetMode="External"/><Relationship Id="rId7" Type="http://schemas.openxmlformats.org/officeDocument/2006/relationships/image" Target="../media/image20.sv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7.png"/><Relationship Id="rId7" Type="http://schemas.openxmlformats.org/officeDocument/2006/relationships/image" Target="../media/image20.sv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hyperlink" Target="http://nationwide.com/realtirement" TargetMode="External"/><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1156F6-9175-AB2D-460B-FD8AB4912090}"/>
              </a:ext>
            </a:extLst>
          </p:cNvPr>
          <p:cNvSpPr>
            <a:spLocks noGrp="1"/>
          </p:cNvSpPr>
          <p:nvPr>
            <p:ph type="title" idx="4294967295"/>
          </p:nvPr>
        </p:nvSpPr>
        <p:spPr>
          <a:xfrm>
            <a:off x="838200" y="214385"/>
            <a:ext cx="10515600" cy="1325563"/>
          </a:xfrm>
        </p:spPr>
        <p:txBody>
          <a:bodyPr/>
          <a:lstStyle/>
          <a:p>
            <a:pPr algn="ctr"/>
            <a:r>
              <a:rPr lang="en-US" b="1" dirty="0">
                <a:solidFill>
                  <a:srgbClr val="FF0000"/>
                </a:solidFill>
                <a:latin typeface="Arial" panose="020B0604020202020204" pitchFamily="34" charset="0"/>
                <a:cs typeface="Arial" panose="020B0604020202020204" pitchFamily="34" charset="0"/>
              </a:rPr>
              <a:t>Instructions</a:t>
            </a:r>
            <a:r>
              <a:rPr lang="en-US" b="1" baseline="0" dirty="0">
                <a:solidFill>
                  <a:srgbClr val="FF0000"/>
                </a:solidFill>
                <a:latin typeface="Arial" panose="020B0604020202020204" pitchFamily="34" charset="0"/>
                <a:cs typeface="Arial" panose="020B0604020202020204" pitchFamily="34" charset="0"/>
              </a:rPr>
              <a:t> for speakers</a:t>
            </a:r>
            <a:endParaRPr lang="en-US" b="1" dirty="0">
              <a:solidFill>
                <a:srgbClr val="FF0000"/>
              </a:solidFill>
              <a:latin typeface="Arial" panose="020B0604020202020204" pitchFamily="34" charset="0"/>
              <a:cs typeface="Arial" panose="020B0604020202020204" pitchFamily="34" charset="0"/>
            </a:endParaRPr>
          </a:p>
        </p:txBody>
      </p:sp>
      <p:sp>
        <p:nvSpPr>
          <p:cNvPr id="6" name="TextBox 1">
            <a:extLst>
              <a:ext uri="{FF2B5EF4-FFF2-40B4-BE49-F238E27FC236}">
                <a16:creationId xmlns:a16="http://schemas.microsoft.com/office/drawing/2014/main" id="{B5900F98-69F6-AB3F-77FE-E7A7E615EE14}"/>
              </a:ext>
            </a:extLst>
          </p:cNvPr>
          <p:cNvSpPr txBox="1">
            <a:spLocks/>
          </p:cNvSpPr>
          <p:nvPr/>
        </p:nvSpPr>
        <p:spPr>
          <a:xfrm>
            <a:off x="1050663" y="1552848"/>
            <a:ext cx="10090674" cy="50907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0" indent="-285750">
              <a:lnSpc>
                <a:spcPct val="112000"/>
              </a:lnSpc>
              <a:spcBef>
                <a:spcPts val="0"/>
              </a:spcBef>
              <a:buFont typeface="Arial" panose="020B0604020202020204" pitchFamily="34" charset="0"/>
              <a:buChar char="•"/>
              <a:defRPr/>
            </a:pPr>
            <a:r>
              <a:rPr lang="en-US" sz="1600" b="1" i="1" dirty="0">
                <a:solidFill>
                  <a:srgbClr val="FF0000"/>
                </a:solidFill>
                <a:latin typeface="Arial"/>
              </a:rPr>
              <a:t>Remove this instructional page before presenting</a:t>
            </a:r>
          </a:p>
          <a:p>
            <a:pPr lvl="0">
              <a:lnSpc>
                <a:spcPct val="112000"/>
              </a:lnSpc>
              <a:spcBef>
                <a:spcPts val="0"/>
              </a:spcBef>
              <a:defRPr/>
            </a:pPr>
            <a:endParaRPr lang="en-US" sz="1600" dirty="0">
              <a:solidFill>
                <a:srgbClr val="FF0000"/>
              </a:solidFill>
              <a:latin typeface="Arial"/>
            </a:endParaRPr>
          </a:p>
          <a:p>
            <a:pPr lvl="0">
              <a:lnSpc>
                <a:spcPct val="112000"/>
              </a:lnSpc>
              <a:spcBef>
                <a:spcPts val="0"/>
              </a:spcBef>
              <a:defRPr/>
            </a:pPr>
            <a:r>
              <a:rPr lang="en-US" sz="1600" b="1" dirty="0">
                <a:solidFill>
                  <a:srgbClr val="FF0000"/>
                </a:solidFill>
                <a:latin typeface="Arial"/>
              </a:rPr>
              <a:t>REMOVING PAGES</a:t>
            </a:r>
          </a:p>
          <a:p>
            <a:pPr marL="285750" lvl="0" indent="-285750">
              <a:lnSpc>
                <a:spcPct val="112000"/>
              </a:lnSpc>
              <a:spcBef>
                <a:spcPts val="0"/>
              </a:spcBef>
              <a:buFont typeface="Arial" panose="020B0604020202020204" pitchFamily="34" charset="0"/>
              <a:buChar char="•"/>
              <a:defRPr/>
            </a:pPr>
            <a:r>
              <a:rPr lang="en-US" sz="1600" dirty="0">
                <a:solidFill>
                  <a:srgbClr val="FF0000"/>
                </a:solidFill>
                <a:latin typeface="Arial"/>
              </a:rPr>
              <a:t>This presentation template is created to be used by all sectors; some pages might not be applicable for your audience, and those pages may be removed</a:t>
            </a:r>
          </a:p>
          <a:p>
            <a:pPr marL="285750" lvl="0" indent="-285750">
              <a:lnSpc>
                <a:spcPct val="112000"/>
              </a:lnSpc>
              <a:spcBef>
                <a:spcPts val="0"/>
              </a:spcBef>
              <a:buFont typeface="Arial" panose="020B0604020202020204" pitchFamily="34" charset="0"/>
              <a:buChar char="•"/>
              <a:defRPr/>
            </a:pPr>
            <a:r>
              <a:rPr lang="en-US" sz="1600" dirty="0">
                <a:solidFill>
                  <a:srgbClr val="FF0000"/>
                </a:solidFill>
                <a:latin typeface="Arial"/>
              </a:rPr>
              <a:t>You may remove pages that are marked “optional” in the speaker notes section</a:t>
            </a:r>
          </a:p>
          <a:p>
            <a:pPr marL="285750" lvl="0" indent="-285750">
              <a:lnSpc>
                <a:spcPct val="112000"/>
              </a:lnSpc>
              <a:spcBef>
                <a:spcPts val="0"/>
              </a:spcBef>
              <a:buFont typeface="Arial" panose="020B0604020202020204" pitchFamily="34" charset="0"/>
              <a:buChar char="•"/>
              <a:defRPr/>
            </a:pPr>
            <a:r>
              <a:rPr lang="en-US" sz="1600" dirty="0">
                <a:solidFill>
                  <a:srgbClr val="FF0000"/>
                </a:solidFill>
                <a:latin typeface="Arial"/>
              </a:rPr>
              <a:t>All other pages that are not marked “optional” are all </a:t>
            </a:r>
            <a:r>
              <a:rPr lang="en-US" sz="1600" u="sng" dirty="0">
                <a:solidFill>
                  <a:srgbClr val="FF0000"/>
                </a:solidFill>
                <a:latin typeface="Arial"/>
              </a:rPr>
              <a:t>required pages </a:t>
            </a:r>
            <a:r>
              <a:rPr lang="en-US" sz="1600" dirty="0">
                <a:solidFill>
                  <a:srgbClr val="FF0000"/>
                </a:solidFill>
                <a:latin typeface="Arial"/>
              </a:rPr>
              <a:t>and cannot be removed</a:t>
            </a:r>
          </a:p>
          <a:p>
            <a:pPr marL="285750" lvl="0" indent="-285750">
              <a:lnSpc>
                <a:spcPct val="112000"/>
              </a:lnSpc>
              <a:spcBef>
                <a:spcPts val="0"/>
              </a:spcBef>
              <a:buFont typeface="Arial" panose="020B0604020202020204" pitchFamily="34" charset="0"/>
              <a:buChar char="•"/>
              <a:defRPr/>
            </a:pPr>
            <a:endParaRPr lang="en-US" sz="1600" dirty="0">
              <a:solidFill>
                <a:srgbClr val="FF0000"/>
              </a:solidFill>
              <a:latin typeface="Arial"/>
            </a:endParaRPr>
          </a:p>
          <a:p>
            <a:pPr lvl="0">
              <a:lnSpc>
                <a:spcPct val="112000"/>
              </a:lnSpc>
              <a:spcBef>
                <a:spcPts val="0"/>
              </a:spcBef>
              <a:defRPr/>
            </a:pPr>
            <a:r>
              <a:rPr lang="en-US" sz="1600" b="1" dirty="0">
                <a:solidFill>
                  <a:srgbClr val="FF0000"/>
                </a:solidFill>
                <a:latin typeface="Arial"/>
              </a:rPr>
              <a:t>UPDATING PAGE CONTENT</a:t>
            </a:r>
          </a:p>
          <a:p>
            <a:pPr marL="285750" lvl="0" indent="-285750">
              <a:lnSpc>
                <a:spcPct val="112000"/>
              </a:lnSpc>
              <a:spcBef>
                <a:spcPts val="0"/>
              </a:spcBef>
              <a:buFont typeface="Arial" panose="020B0604020202020204" pitchFamily="34" charset="0"/>
              <a:buChar char="•"/>
              <a:defRPr/>
            </a:pPr>
            <a:r>
              <a:rPr lang="en-US" sz="1600" dirty="0">
                <a:solidFill>
                  <a:srgbClr val="FF0000"/>
                </a:solidFill>
                <a:latin typeface="Arial"/>
              </a:rPr>
              <a:t>There are customizable sections in some of the slides indicated by carets, such as &lt;Presenter Name&gt;</a:t>
            </a:r>
          </a:p>
          <a:p>
            <a:pPr marL="285750" lvl="0" indent="-285750">
              <a:lnSpc>
                <a:spcPct val="112000"/>
              </a:lnSpc>
              <a:spcBef>
                <a:spcPts val="0"/>
              </a:spcBef>
              <a:buFont typeface="Arial" panose="020B0604020202020204" pitchFamily="34" charset="0"/>
              <a:buChar char="•"/>
              <a:defRPr/>
            </a:pPr>
            <a:r>
              <a:rPr lang="en-US" sz="1600" dirty="0">
                <a:solidFill>
                  <a:srgbClr val="FF0000"/>
                </a:solidFill>
                <a:latin typeface="Arial"/>
              </a:rPr>
              <a:t>Be sure to go through and customize those sections as needed</a:t>
            </a:r>
          </a:p>
          <a:p>
            <a:pPr marL="285750" lvl="0" indent="-285750">
              <a:lnSpc>
                <a:spcPct val="112000"/>
              </a:lnSpc>
              <a:spcBef>
                <a:spcPts val="0"/>
              </a:spcBef>
              <a:buFont typeface="Arial" panose="020B0604020202020204" pitchFamily="34" charset="0"/>
              <a:buChar char="•"/>
              <a:defRPr/>
            </a:pPr>
            <a:r>
              <a:rPr lang="en-US" sz="1600" dirty="0">
                <a:solidFill>
                  <a:srgbClr val="FF0000"/>
                </a:solidFill>
                <a:latin typeface="Arial"/>
              </a:rPr>
              <a:t>Other contents that are not in carets may not be altered</a:t>
            </a:r>
          </a:p>
          <a:p>
            <a:pPr marL="285750" lvl="0" indent="-285750">
              <a:lnSpc>
                <a:spcPct val="112000"/>
              </a:lnSpc>
              <a:spcBef>
                <a:spcPts val="0"/>
              </a:spcBef>
              <a:buFont typeface="Arial" panose="020B0604020202020204" pitchFamily="34" charset="0"/>
              <a:buChar char="•"/>
              <a:defRPr/>
            </a:pPr>
            <a:endParaRPr lang="en-US" sz="1600" dirty="0">
              <a:solidFill>
                <a:srgbClr val="FF0000"/>
              </a:solidFill>
              <a:latin typeface="Arial"/>
            </a:endParaRPr>
          </a:p>
          <a:p>
            <a:pPr lvl="0">
              <a:lnSpc>
                <a:spcPct val="112000"/>
              </a:lnSpc>
              <a:spcBef>
                <a:spcPts val="0"/>
              </a:spcBef>
              <a:defRPr/>
            </a:pPr>
            <a:r>
              <a:rPr lang="en-US" sz="1600" b="1" dirty="0">
                <a:solidFill>
                  <a:srgbClr val="FF0000"/>
                </a:solidFill>
                <a:latin typeface="Arial"/>
              </a:rPr>
              <a:t>ADDING PAGES</a:t>
            </a:r>
          </a:p>
          <a:p>
            <a:pPr marL="285750" lvl="0" indent="-285750">
              <a:lnSpc>
                <a:spcPct val="112000"/>
              </a:lnSpc>
              <a:spcBef>
                <a:spcPts val="0"/>
              </a:spcBef>
              <a:buFont typeface="Arial" panose="020B0604020202020204" pitchFamily="34" charset="0"/>
              <a:buChar char="•"/>
              <a:defRPr/>
            </a:pPr>
            <a:r>
              <a:rPr lang="en-US" sz="1600" dirty="0">
                <a:solidFill>
                  <a:srgbClr val="FF0000"/>
                </a:solidFill>
                <a:latin typeface="Arial"/>
              </a:rPr>
              <a:t>You may not add any additional slides to this presentation without getting a proper Compliance approval</a:t>
            </a:r>
          </a:p>
          <a:p>
            <a:pPr marL="285750" lvl="0" indent="-285750">
              <a:lnSpc>
                <a:spcPct val="112000"/>
              </a:lnSpc>
              <a:spcBef>
                <a:spcPts val="0"/>
              </a:spcBef>
              <a:buFont typeface="Arial" panose="020B0604020202020204" pitchFamily="34" charset="0"/>
              <a:buChar char="•"/>
              <a:defRPr/>
            </a:pPr>
            <a:r>
              <a:rPr lang="en-US" sz="1600" dirty="0">
                <a:solidFill>
                  <a:srgbClr val="FF0000"/>
                </a:solidFill>
                <a:latin typeface="Arial"/>
              </a:rPr>
              <a:t>If you are presenting additional information, you may show any other Compliance-approved materials but do not add them within the PowerPoint</a:t>
            </a:r>
          </a:p>
        </p:txBody>
      </p:sp>
    </p:spTree>
    <p:extLst>
      <p:ext uri="{BB962C8B-B14F-4D97-AF65-F5344CB8AC3E}">
        <p14:creationId xmlns:p14="http://schemas.microsoft.com/office/powerpoint/2010/main" val="226294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BFB1E6-88FA-DC94-0640-2C7D87859910}"/>
              </a:ext>
            </a:extLst>
          </p:cNvPr>
          <p:cNvSpPr>
            <a:spLocks noGrp="1"/>
          </p:cNvSpPr>
          <p:nvPr>
            <p:ph type="title"/>
          </p:nvPr>
        </p:nvSpPr>
        <p:spPr>
          <a:xfrm>
            <a:off x="838200" y="1199541"/>
            <a:ext cx="4208814" cy="2229459"/>
          </a:xfrm>
        </p:spPr>
        <p:txBody>
          <a:bodyPr>
            <a:noAutofit/>
          </a:bodyPr>
          <a:lstStyle/>
          <a:p>
            <a:r>
              <a:rPr lang="en-US" sz="4400" spc="100" dirty="0"/>
              <a:t>Should I act quickly to protect my investments? </a:t>
            </a:r>
          </a:p>
        </p:txBody>
      </p:sp>
      <p:sp>
        <p:nvSpPr>
          <p:cNvPr id="2" name="Content Placeholder 1">
            <a:extLst>
              <a:ext uri="{FF2B5EF4-FFF2-40B4-BE49-F238E27FC236}">
                <a16:creationId xmlns:a16="http://schemas.microsoft.com/office/drawing/2014/main" id="{FF2E4013-D168-1955-D557-1A4D0D93ACBA}"/>
              </a:ext>
            </a:extLst>
          </p:cNvPr>
          <p:cNvSpPr>
            <a:spLocks noGrp="1"/>
          </p:cNvSpPr>
          <p:nvPr>
            <p:ph idx="1"/>
          </p:nvPr>
        </p:nvSpPr>
        <p:spPr>
          <a:xfrm>
            <a:off x="838200" y="3886568"/>
            <a:ext cx="5048535" cy="1675425"/>
          </a:xfrm>
        </p:spPr>
        <p:txBody>
          <a:bodyPr>
            <a:noAutofit/>
          </a:bodyPr>
          <a:lstStyle/>
          <a:p>
            <a:pPr marL="0" indent="0">
              <a:lnSpc>
                <a:spcPct val="100000"/>
              </a:lnSpc>
              <a:spcBef>
                <a:spcPts val="0"/>
              </a:spcBef>
              <a:buNone/>
            </a:pPr>
            <a:r>
              <a:rPr lang="en-US" sz="2100" dirty="0"/>
              <a:t>It’s natural to want to react quickly when your investments gain or lose value.</a:t>
            </a:r>
          </a:p>
          <a:p>
            <a:pPr marL="0" indent="0">
              <a:lnSpc>
                <a:spcPct val="100000"/>
              </a:lnSpc>
              <a:buNone/>
            </a:pPr>
            <a:r>
              <a:rPr lang="en-US" sz="2100" dirty="0"/>
              <a:t>However, doing so could potentially keep you from reaching your long-term goals. </a:t>
            </a:r>
          </a:p>
        </p:txBody>
      </p:sp>
      <p:pic>
        <p:nvPicPr>
          <p:cNvPr id="3" name="Picture 2">
            <a:extLst>
              <a:ext uri="{FF2B5EF4-FFF2-40B4-BE49-F238E27FC236}">
                <a16:creationId xmlns:a16="http://schemas.microsoft.com/office/drawing/2014/main" id="{1EFADEE1-21C1-7FD9-00B5-8872301DE74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5266" y="232012"/>
            <a:ext cx="5628833" cy="6397388"/>
          </a:xfrm>
          <a:prstGeom prst="rect">
            <a:avLst/>
          </a:prstGeom>
        </p:spPr>
      </p:pic>
    </p:spTree>
    <p:extLst>
      <p:ext uri="{BB962C8B-B14F-4D97-AF65-F5344CB8AC3E}">
        <p14:creationId xmlns:p14="http://schemas.microsoft.com/office/powerpoint/2010/main" val="413594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1">
            <a:extLst>
              <a:ext uri="{FF2B5EF4-FFF2-40B4-BE49-F238E27FC236}">
                <a16:creationId xmlns:a16="http://schemas.microsoft.com/office/drawing/2014/main" id="{17B68060-E0AA-8CC9-A881-7E70AA80CFFE}"/>
              </a:ext>
            </a:extLst>
          </p:cNvPr>
          <p:cNvSpPr>
            <a:spLocks noGrp="1"/>
          </p:cNvSpPr>
          <p:nvPr>
            <p:ph type="title"/>
          </p:nvPr>
        </p:nvSpPr>
        <p:spPr>
          <a:xfrm>
            <a:off x="236306" y="608228"/>
            <a:ext cx="11702265" cy="595313"/>
          </a:xfrm>
        </p:spPr>
        <p:txBody>
          <a:bodyPr>
            <a:noAutofit/>
          </a:bodyPr>
          <a:lstStyle/>
          <a:p>
            <a:pPr algn="ctr"/>
            <a:r>
              <a:rPr lang="en-US" sz="4400" dirty="0"/>
              <a:t>The emotional investing cycle</a:t>
            </a:r>
          </a:p>
        </p:txBody>
      </p:sp>
      <p:sp>
        <p:nvSpPr>
          <p:cNvPr id="18" name="Text box 3">
            <a:extLst>
              <a:ext uri="{FF2B5EF4-FFF2-40B4-BE49-F238E27FC236}">
                <a16:creationId xmlns:a16="http://schemas.microsoft.com/office/drawing/2014/main" id="{DBEBB058-0608-2B04-43A7-DF77C3A8265F}"/>
              </a:ext>
            </a:extLst>
          </p:cNvPr>
          <p:cNvSpPr txBox="1">
            <a:spLocks noChangeAspect="1"/>
          </p:cNvSpPr>
          <p:nvPr/>
        </p:nvSpPr>
        <p:spPr>
          <a:xfrm>
            <a:off x="2098926" y="5844948"/>
            <a:ext cx="2696369" cy="35376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SzPct val="100694"/>
              <a:buNone/>
            </a:pPr>
            <a:r>
              <a:rPr lang="en-US" sz="2000" b="1" dirty="0">
                <a:solidFill>
                  <a:schemeClr val="bg1"/>
                </a:solidFill>
                <a:sym typeface="Calibri"/>
              </a:rPr>
              <a:t>Market value down</a:t>
            </a:r>
            <a:endParaRPr lang="en" sz="2000" b="1" dirty="0">
              <a:solidFill>
                <a:schemeClr val="bg1"/>
              </a:solidFill>
              <a:sym typeface="Calibri"/>
            </a:endParaRPr>
          </a:p>
        </p:txBody>
      </p:sp>
      <p:grpSp>
        <p:nvGrpSpPr>
          <p:cNvPr id="2" name="Group 1" descr="A graph of a fluctuating market is provided. The emotions one can experience during the ups and downs are displayed at various points. The graph begins with a market value that is up. As it begins to drop, our first emotional marker is “I’m getting worried.” As the market value continues to go down, the emotion switches to “I’m feeling nervous.” At the lowest point of this cycle, many individuals panic and decide “I’m selling!” Eventually, the market value begins to go back up. When this happens, the first emotional marker is “I’m skeptical.” As the value continues to trend upwards, emotions change to “I’m encouraged.” As the market value goes up even further, investors decide “I’m confident.” And at the peak of the cycle, emotions switch to “I’m buying!”">
            <a:extLst>
              <a:ext uri="{FF2B5EF4-FFF2-40B4-BE49-F238E27FC236}">
                <a16:creationId xmlns:a16="http://schemas.microsoft.com/office/drawing/2014/main" id="{2080DE5F-B74B-7A61-0452-C221C75D1DE8}"/>
              </a:ext>
            </a:extLst>
          </p:cNvPr>
          <p:cNvGrpSpPr/>
          <p:nvPr/>
        </p:nvGrpSpPr>
        <p:grpSpPr>
          <a:xfrm>
            <a:off x="2103889" y="1634517"/>
            <a:ext cx="7578084" cy="4057032"/>
            <a:chOff x="2103889" y="1634517"/>
            <a:chExt cx="7578084" cy="4057032"/>
          </a:xfrm>
        </p:grpSpPr>
        <p:sp>
          <p:nvSpPr>
            <p:cNvPr id="16" name="TextBox 2">
              <a:extLst>
                <a:ext uri="{FF2B5EF4-FFF2-40B4-BE49-F238E27FC236}">
                  <a16:creationId xmlns:a16="http://schemas.microsoft.com/office/drawing/2014/main" id="{E726F40A-F79A-ADE2-6DB8-E1CDFC710409}"/>
                </a:ext>
              </a:extLst>
            </p:cNvPr>
            <p:cNvSpPr txBox="1">
              <a:spLocks noChangeAspect="1"/>
            </p:cNvSpPr>
            <p:nvPr/>
          </p:nvSpPr>
          <p:spPr>
            <a:xfrm>
              <a:off x="2103889" y="1880960"/>
              <a:ext cx="2425645" cy="467243"/>
            </a:xfrm>
            <a:prstGeom prst="rect">
              <a:avLst/>
            </a:prstGeom>
          </p:spPr>
          <p:txBody>
            <a:bodyPr vert="horz" lIns="0" tIns="45720" rIns="0" bIns="45720" rtlCol="0" anchor="t">
              <a:normAutofit/>
            </a:bodyPr>
            <a:lstStyle>
              <a:lvl1pPr algn="ctr"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algn="l"/>
              <a:r>
                <a:rPr lang="en-US" sz="2000" dirty="0"/>
                <a:t>Market value up</a:t>
              </a:r>
            </a:p>
          </p:txBody>
        </p:sp>
        <p:sp>
          <p:nvSpPr>
            <p:cNvPr id="21" name="Snip Single Corner Rectangle 22">
              <a:extLst>
                <a:ext uri="{FF2B5EF4-FFF2-40B4-BE49-F238E27FC236}">
                  <a16:creationId xmlns:a16="http://schemas.microsoft.com/office/drawing/2014/main" id="{ACDFCE74-736B-8159-F2B7-139A8557D5CA}"/>
                </a:ext>
                <a:ext uri="{C183D7F6-B498-43B3-948B-1728B52AA6E4}">
                  <adec:decorative xmlns:adec="http://schemas.microsoft.com/office/drawing/2017/decorative" val="1"/>
                </a:ext>
              </a:extLst>
            </p:cNvPr>
            <p:cNvSpPr>
              <a:spLocks noChangeAspect="1"/>
            </p:cNvSpPr>
            <p:nvPr/>
          </p:nvSpPr>
          <p:spPr>
            <a:xfrm>
              <a:off x="2833554" y="2242571"/>
              <a:ext cx="6848419" cy="3433077"/>
            </a:xfrm>
            <a:custGeom>
              <a:avLst/>
              <a:gdLst>
                <a:gd name="connsiteX0" fmla="*/ 0 w 6346209"/>
                <a:gd name="connsiteY0" fmla="*/ 0 h 2137510"/>
                <a:gd name="connsiteX1" fmla="*/ 5989950 w 6346209"/>
                <a:gd name="connsiteY1" fmla="*/ 0 h 2137510"/>
                <a:gd name="connsiteX2" fmla="*/ 6346209 w 6346209"/>
                <a:gd name="connsiteY2" fmla="*/ 356259 h 2137510"/>
                <a:gd name="connsiteX3" fmla="*/ 6346209 w 6346209"/>
                <a:gd name="connsiteY3" fmla="*/ 2137510 h 2137510"/>
                <a:gd name="connsiteX4" fmla="*/ 0 w 6346209"/>
                <a:gd name="connsiteY4" fmla="*/ 2137510 h 2137510"/>
                <a:gd name="connsiteX5" fmla="*/ 0 w 6346209"/>
                <a:gd name="connsiteY5" fmla="*/ 0 h 2137510"/>
                <a:gd name="connsiteX0" fmla="*/ 0 w 6346209"/>
                <a:gd name="connsiteY0" fmla="*/ 0 h 2137510"/>
                <a:gd name="connsiteX1" fmla="*/ 2564362 w 6346209"/>
                <a:gd name="connsiteY1" fmla="*/ 1201003 h 2137510"/>
                <a:gd name="connsiteX2" fmla="*/ 6346209 w 6346209"/>
                <a:gd name="connsiteY2" fmla="*/ 356259 h 2137510"/>
                <a:gd name="connsiteX3" fmla="*/ 6346209 w 6346209"/>
                <a:gd name="connsiteY3" fmla="*/ 2137510 h 2137510"/>
                <a:gd name="connsiteX4" fmla="*/ 0 w 6346209"/>
                <a:gd name="connsiteY4" fmla="*/ 2137510 h 2137510"/>
                <a:gd name="connsiteX5" fmla="*/ 0 w 6346209"/>
                <a:gd name="connsiteY5" fmla="*/ 0 h 2137510"/>
                <a:gd name="connsiteX0" fmla="*/ 0 w 6346209"/>
                <a:gd name="connsiteY0" fmla="*/ 0 h 2710716"/>
                <a:gd name="connsiteX1" fmla="*/ 2564362 w 6346209"/>
                <a:gd name="connsiteY1" fmla="*/ 1774209 h 2710716"/>
                <a:gd name="connsiteX2" fmla="*/ 6346209 w 6346209"/>
                <a:gd name="connsiteY2" fmla="*/ 929465 h 2710716"/>
                <a:gd name="connsiteX3" fmla="*/ 6346209 w 6346209"/>
                <a:gd name="connsiteY3" fmla="*/ 2710716 h 2710716"/>
                <a:gd name="connsiteX4" fmla="*/ 0 w 6346209"/>
                <a:gd name="connsiteY4" fmla="*/ 2710716 h 2710716"/>
                <a:gd name="connsiteX5" fmla="*/ 0 w 6346209"/>
                <a:gd name="connsiteY5" fmla="*/ 0 h 2710716"/>
                <a:gd name="connsiteX0" fmla="*/ 0 w 6359857"/>
                <a:gd name="connsiteY0" fmla="*/ 0 h 2710716"/>
                <a:gd name="connsiteX1" fmla="*/ 2564362 w 6359857"/>
                <a:gd name="connsiteY1" fmla="*/ 1774209 h 2710716"/>
                <a:gd name="connsiteX2" fmla="*/ 6359857 w 6359857"/>
                <a:gd name="connsiteY2" fmla="*/ 547328 h 2710716"/>
                <a:gd name="connsiteX3" fmla="*/ 6346209 w 6359857"/>
                <a:gd name="connsiteY3" fmla="*/ 2710716 h 2710716"/>
                <a:gd name="connsiteX4" fmla="*/ 0 w 6359857"/>
                <a:gd name="connsiteY4" fmla="*/ 2710716 h 2710716"/>
                <a:gd name="connsiteX5" fmla="*/ 0 w 6359857"/>
                <a:gd name="connsiteY5" fmla="*/ 0 h 2710716"/>
                <a:gd name="connsiteX0" fmla="*/ 0 w 6359857"/>
                <a:gd name="connsiteY0" fmla="*/ 689998 h 3400714"/>
                <a:gd name="connsiteX1" fmla="*/ 2564362 w 6359857"/>
                <a:gd name="connsiteY1" fmla="*/ 2464207 h 3400714"/>
                <a:gd name="connsiteX2" fmla="*/ 6359857 w 6359857"/>
                <a:gd name="connsiteY2" fmla="*/ 1237326 h 3400714"/>
                <a:gd name="connsiteX3" fmla="*/ 6346209 w 6359857"/>
                <a:gd name="connsiteY3" fmla="*/ 3400714 h 3400714"/>
                <a:gd name="connsiteX4" fmla="*/ 0 w 6359857"/>
                <a:gd name="connsiteY4" fmla="*/ 3400714 h 3400714"/>
                <a:gd name="connsiteX5" fmla="*/ 0 w 6359857"/>
                <a:gd name="connsiteY5" fmla="*/ 689998 h 3400714"/>
                <a:gd name="connsiteX0" fmla="*/ 0 w 6359857"/>
                <a:gd name="connsiteY0" fmla="*/ 703646 h 3400714"/>
                <a:gd name="connsiteX1" fmla="*/ 2564362 w 6359857"/>
                <a:gd name="connsiteY1" fmla="*/ 2464207 h 3400714"/>
                <a:gd name="connsiteX2" fmla="*/ 6359857 w 6359857"/>
                <a:gd name="connsiteY2" fmla="*/ 1237326 h 3400714"/>
                <a:gd name="connsiteX3" fmla="*/ 6346209 w 6359857"/>
                <a:gd name="connsiteY3" fmla="*/ 3400714 h 3400714"/>
                <a:gd name="connsiteX4" fmla="*/ 0 w 6359857"/>
                <a:gd name="connsiteY4" fmla="*/ 3400714 h 3400714"/>
                <a:gd name="connsiteX5" fmla="*/ 0 w 6359857"/>
                <a:gd name="connsiteY5" fmla="*/ 703646 h 3400714"/>
                <a:gd name="connsiteX0" fmla="*/ 0 w 6359857"/>
                <a:gd name="connsiteY0" fmla="*/ 703646 h 3400714"/>
                <a:gd name="connsiteX1" fmla="*/ 2564362 w 6359857"/>
                <a:gd name="connsiteY1" fmla="*/ 2464207 h 3400714"/>
                <a:gd name="connsiteX2" fmla="*/ 6359857 w 6359857"/>
                <a:gd name="connsiteY2" fmla="*/ 1237326 h 3400714"/>
                <a:gd name="connsiteX3" fmla="*/ 6346209 w 6359857"/>
                <a:gd name="connsiteY3" fmla="*/ 3400714 h 3400714"/>
                <a:gd name="connsiteX4" fmla="*/ 0 w 6359857"/>
                <a:gd name="connsiteY4" fmla="*/ 3400714 h 3400714"/>
                <a:gd name="connsiteX5" fmla="*/ 0 w 6359857"/>
                <a:gd name="connsiteY5" fmla="*/ 703646 h 3400714"/>
                <a:gd name="connsiteX0" fmla="*/ 0 w 6359857"/>
                <a:gd name="connsiteY0" fmla="*/ 559235 h 3256303"/>
                <a:gd name="connsiteX1" fmla="*/ 1868326 w 6359857"/>
                <a:gd name="connsiteY1" fmla="*/ 3165958 h 3256303"/>
                <a:gd name="connsiteX2" fmla="*/ 6359857 w 6359857"/>
                <a:gd name="connsiteY2" fmla="*/ 1092915 h 3256303"/>
                <a:gd name="connsiteX3" fmla="*/ 6346209 w 6359857"/>
                <a:gd name="connsiteY3" fmla="*/ 3256303 h 3256303"/>
                <a:gd name="connsiteX4" fmla="*/ 0 w 6359857"/>
                <a:gd name="connsiteY4" fmla="*/ 3256303 h 3256303"/>
                <a:gd name="connsiteX5" fmla="*/ 0 w 6359857"/>
                <a:gd name="connsiteY5" fmla="*/ 559235 h 3256303"/>
                <a:gd name="connsiteX0" fmla="*/ 0 w 6359857"/>
                <a:gd name="connsiteY0" fmla="*/ 584549 h 3281617"/>
                <a:gd name="connsiteX1" fmla="*/ 1827383 w 6359857"/>
                <a:gd name="connsiteY1" fmla="*/ 3027499 h 3281617"/>
                <a:gd name="connsiteX2" fmla="*/ 6359857 w 6359857"/>
                <a:gd name="connsiteY2" fmla="*/ 1118229 h 3281617"/>
                <a:gd name="connsiteX3" fmla="*/ 6346209 w 6359857"/>
                <a:gd name="connsiteY3" fmla="*/ 3281617 h 3281617"/>
                <a:gd name="connsiteX4" fmla="*/ 0 w 6359857"/>
                <a:gd name="connsiteY4" fmla="*/ 3281617 h 3281617"/>
                <a:gd name="connsiteX5" fmla="*/ 0 w 6359857"/>
                <a:gd name="connsiteY5" fmla="*/ 584549 h 3281617"/>
                <a:gd name="connsiteX0" fmla="*/ 0 w 6359857"/>
                <a:gd name="connsiteY0" fmla="*/ 584549 h 3281617"/>
                <a:gd name="connsiteX1" fmla="*/ 1827383 w 6359857"/>
                <a:gd name="connsiteY1" fmla="*/ 3027499 h 3281617"/>
                <a:gd name="connsiteX2" fmla="*/ 6359857 w 6359857"/>
                <a:gd name="connsiteY2" fmla="*/ 1118229 h 3281617"/>
                <a:gd name="connsiteX3" fmla="*/ 6346209 w 6359857"/>
                <a:gd name="connsiteY3" fmla="*/ 3281617 h 3281617"/>
                <a:gd name="connsiteX4" fmla="*/ 0 w 6359857"/>
                <a:gd name="connsiteY4" fmla="*/ 3281617 h 3281617"/>
                <a:gd name="connsiteX5" fmla="*/ 0 w 6359857"/>
                <a:gd name="connsiteY5" fmla="*/ 584549 h 3281617"/>
                <a:gd name="connsiteX0" fmla="*/ 0 w 6359857"/>
                <a:gd name="connsiteY0" fmla="*/ 548688 h 3245756"/>
                <a:gd name="connsiteX1" fmla="*/ 1827383 w 6359857"/>
                <a:gd name="connsiteY1" fmla="*/ 2991638 h 3245756"/>
                <a:gd name="connsiteX2" fmla="*/ 6359857 w 6359857"/>
                <a:gd name="connsiteY2" fmla="*/ 1082368 h 3245756"/>
                <a:gd name="connsiteX3" fmla="*/ 6346209 w 6359857"/>
                <a:gd name="connsiteY3" fmla="*/ 3245756 h 3245756"/>
                <a:gd name="connsiteX4" fmla="*/ 0 w 6359857"/>
                <a:gd name="connsiteY4" fmla="*/ 3245756 h 3245756"/>
                <a:gd name="connsiteX5" fmla="*/ 0 w 6359857"/>
                <a:gd name="connsiteY5" fmla="*/ 548688 h 3245756"/>
                <a:gd name="connsiteX0" fmla="*/ 0 w 6359857"/>
                <a:gd name="connsiteY0" fmla="*/ 715028 h 3412096"/>
                <a:gd name="connsiteX1" fmla="*/ 1827383 w 6359857"/>
                <a:gd name="connsiteY1" fmla="*/ 3157978 h 3412096"/>
                <a:gd name="connsiteX2" fmla="*/ 6359857 w 6359857"/>
                <a:gd name="connsiteY2" fmla="*/ 1248708 h 3412096"/>
                <a:gd name="connsiteX3" fmla="*/ 6346209 w 6359857"/>
                <a:gd name="connsiteY3" fmla="*/ 3412096 h 3412096"/>
                <a:gd name="connsiteX4" fmla="*/ 0 w 6359857"/>
                <a:gd name="connsiteY4" fmla="*/ 3412096 h 3412096"/>
                <a:gd name="connsiteX5" fmla="*/ 0 w 6359857"/>
                <a:gd name="connsiteY5" fmla="*/ 715028 h 3412096"/>
                <a:gd name="connsiteX0" fmla="*/ 0 w 6359857"/>
                <a:gd name="connsiteY0" fmla="*/ 715028 h 3412096"/>
                <a:gd name="connsiteX1" fmla="*/ 1895622 w 6359857"/>
                <a:gd name="connsiteY1" fmla="*/ 3157978 h 3412096"/>
                <a:gd name="connsiteX2" fmla="*/ 6359857 w 6359857"/>
                <a:gd name="connsiteY2" fmla="*/ 1248708 h 3412096"/>
                <a:gd name="connsiteX3" fmla="*/ 6346209 w 6359857"/>
                <a:gd name="connsiteY3" fmla="*/ 3412096 h 3412096"/>
                <a:gd name="connsiteX4" fmla="*/ 0 w 6359857"/>
                <a:gd name="connsiteY4" fmla="*/ 3412096 h 3412096"/>
                <a:gd name="connsiteX5" fmla="*/ 0 w 6359857"/>
                <a:gd name="connsiteY5" fmla="*/ 715028 h 3412096"/>
                <a:gd name="connsiteX0" fmla="*/ 0 w 6359857"/>
                <a:gd name="connsiteY0" fmla="*/ 694103 h 3391171"/>
                <a:gd name="connsiteX1" fmla="*/ 1895622 w 6359857"/>
                <a:gd name="connsiteY1" fmla="*/ 3137053 h 3391171"/>
                <a:gd name="connsiteX2" fmla="*/ 6359857 w 6359857"/>
                <a:gd name="connsiteY2" fmla="*/ 1227783 h 3391171"/>
                <a:gd name="connsiteX3" fmla="*/ 6346209 w 6359857"/>
                <a:gd name="connsiteY3" fmla="*/ 3391171 h 3391171"/>
                <a:gd name="connsiteX4" fmla="*/ 0 w 6359857"/>
                <a:gd name="connsiteY4" fmla="*/ 3391171 h 3391171"/>
                <a:gd name="connsiteX5" fmla="*/ 0 w 6359857"/>
                <a:gd name="connsiteY5" fmla="*/ 694103 h 3391171"/>
                <a:gd name="connsiteX0" fmla="*/ 0 w 6347522"/>
                <a:gd name="connsiteY0" fmla="*/ 728838 h 3425906"/>
                <a:gd name="connsiteX1" fmla="*/ 1895622 w 6347522"/>
                <a:gd name="connsiteY1" fmla="*/ 3171788 h 3425906"/>
                <a:gd name="connsiteX2" fmla="*/ 6346209 w 6347522"/>
                <a:gd name="connsiteY2" fmla="*/ 1221574 h 3425906"/>
                <a:gd name="connsiteX3" fmla="*/ 6346209 w 6347522"/>
                <a:gd name="connsiteY3" fmla="*/ 3425906 h 3425906"/>
                <a:gd name="connsiteX4" fmla="*/ 0 w 6347522"/>
                <a:gd name="connsiteY4" fmla="*/ 3425906 h 3425906"/>
                <a:gd name="connsiteX5" fmla="*/ 0 w 6347522"/>
                <a:gd name="connsiteY5" fmla="*/ 728838 h 3425906"/>
                <a:gd name="connsiteX0" fmla="*/ 0 w 6347522"/>
                <a:gd name="connsiteY0" fmla="*/ 728838 h 3425906"/>
                <a:gd name="connsiteX1" fmla="*/ 1895622 w 6347522"/>
                <a:gd name="connsiteY1" fmla="*/ 3171788 h 3425906"/>
                <a:gd name="connsiteX2" fmla="*/ 6346209 w 6347522"/>
                <a:gd name="connsiteY2" fmla="*/ 1221574 h 3425906"/>
                <a:gd name="connsiteX3" fmla="*/ 6346209 w 6347522"/>
                <a:gd name="connsiteY3" fmla="*/ 3425906 h 3425906"/>
                <a:gd name="connsiteX4" fmla="*/ 0 w 6347522"/>
                <a:gd name="connsiteY4" fmla="*/ 3425906 h 3425906"/>
                <a:gd name="connsiteX5" fmla="*/ 0 w 6347522"/>
                <a:gd name="connsiteY5" fmla="*/ 728838 h 3425906"/>
                <a:gd name="connsiteX0" fmla="*/ 0 w 6347522"/>
                <a:gd name="connsiteY0" fmla="*/ 728838 h 3425906"/>
                <a:gd name="connsiteX1" fmla="*/ 1895622 w 6347522"/>
                <a:gd name="connsiteY1" fmla="*/ 3171788 h 3425906"/>
                <a:gd name="connsiteX2" fmla="*/ 6346209 w 6347522"/>
                <a:gd name="connsiteY2" fmla="*/ 1221574 h 3425906"/>
                <a:gd name="connsiteX3" fmla="*/ 6346209 w 6347522"/>
                <a:gd name="connsiteY3" fmla="*/ 3425906 h 3425906"/>
                <a:gd name="connsiteX4" fmla="*/ 0 w 6347522"/>
                <a:gd name="connsiteY4" fmla="*/ 3425906 h 3425906"/>
                <a:gd name="connsiteX5" fmla="*/ 0 w 6347522"/>
                <a:gd name="connsiteY5" fmla="*/ 728838 h 3425906"/>
                <a:gd name="connsiteX0" fmla="*/ 0 w 6347522"/>
                <a:gd name="connsiteY0" fmla="*/ 732970 h 3430038"/>
                <a:gd name="connsiteX1" fmla="*/ 1868327 w 6347522"/>
                <a:gd name="connsiteY1" fmla="*/ 3148624 h 3430038"/>
                <a:gd name="connsiteX2" fmla="*/ 6346209 w 6347522"/>
                <a:gd name="connsiteY2" fmla="*/ 1225706 h 3430038"/>
                <a:gd name="connsiteX3" fmla="*/ 6346209 w 6347522"/>
                <a:gd name="connsiteY3" fmla="*/ 3430038 h 3430038"/>
                <a:gd name="connsiteX4" fmla="*/ 0 w 6347522"/>
                <a:gd name="connsiteY4" fmla="*/ 3430038 h 3430038"/>
                <a:gd name="connsiteX5" fmla="*/ 0 w 6347522"/>
                <a:gd name="connsiteY5" fmla="*/ 732970 h 3430038"/>
                <a:gd name="connsiteX0" fmla="*/ 0 w 6347522"/>
                <a:gd name="connsiteY0" fmla="*/ 709835 h 3406903"/>
                <a:gd name="connsiteX1" fmla="*/ 1868327 w 6347522"/>
                <a:gd name="connsiteY1" fmla="*/ 3125489 h 3406903"/>
                <a:gd name="connsiteX2" fmla="*/ 6346209 w 6347522"/>
                <a:gd name="connsiteY2" fmla="*/ 1229866 h 3406903"/>
                <a:gd name="connsiteX3" fmla="*/ 6346209 w 6347522"/>
                <a:gd name="connsiteY3" fmla="*/ 3406903 h 3406903"/>
                <a:gd name="connsiteX4" fmla="*/ 0 w 6347522"/>
                <a:gd name="connsiteY4" fmla="*/ 3406903 h 3406903"/>
                <a:gd name="connsiteX5" fmla="*/ 0 w 6347522"/>
                <a:gd name="connsiteY5" fmla="*/ 709835 h 3406903"/>
                <a:gd name="connsiteX0" fmla="*/ 0 w 6359856"/>
                <a:gd name="connsiteY0" fmla="*/ 814163 h 3511231"/>
                <a:gd name="connsiteX1" fmla="*/ 1868327 w 6359856"/>
                <a:gd name="connsiteY1" fmla="*/ 3229817 h 3511231"/>
                <a:gd name="connsiteX2" fmla="*/ 6359856 w 6359856"/>
                <a:gd name="connsiteY2" fmla="*/ 1211364 h 3511231"/>
                <a:gd name="connsiteX3" fmla="*/ 6346209 w 6359856"/>
                <a:gd name="connsiteY3" fmla="*/ 3511231 h 3511231"/>
                <a:gd name="connsiteX4" fmla="*/ 0 w 6359856"/>
                <a:gd name="connsiteY4" fmla="*/ 3511231 h 3511231"/>
                <a:gd name="connsiteX5" fmla="*/ 0 w 6359856"/>
                <a:gd name="connsiteY5" fmla="*/ 814163 h 3511231"/>
                <a:gd name="connsiteX0" fmla="*/ 0 w 6359856"/>
                <a:gd name="connsiteY0" fmla="*/ 565639 h 3262707"/>
                <a:gd name="connsiteX1" fmla="*/ 1868327 w 6359856"/>
                <a:gd name="connsiteY1" fmla="*/ 2981293 h 3262707"/>
                <a:gd name="connsiteX2" fmla="*/ 6359856 w 6359856"/>
                <a:gd name="connsiteY2" fmla="*/ 962840 h 3262707"/>
                <a:gd name="connsiteX3" fmla="*/ 6346209 w 6359856"/>
                <a:gd name="connsiteY3" fmla="*/ 3262707 h 3262707"/>
                <a:gd name="connsiteX4" fmla="*/ 0 w 6359856"/>
                <a:gd name="connsiteY4" fmla="*/ 3262707 h 3262707"/>
                <a:gd name="connsiteX5" fmla="*/ 0 w 6359856"/>
                <a:gd name="connsiteY5" fmla="*/ 565639 h 3262707"/>
                <a:gd name="connsiteX0" fmla="*/ 0 w 6359856"/>
                <a:gd name="connsiteY0" fmla="*/ 728896 h 3425964"/>
                <a:gd name="connsiteX1" fmla="*/ 1868327 w 6359856"/>
                <a:gd name="connsiteY1" fmla="*/ 3144550 h 3425964"/>
                <a:gd name="connsiteX2" fmla="*/ 6359856 w 6359856"/>
                <a:gd name="connsiteY2" fmla="*/ 1126097 h 3425964"/>
                <a:gd name="connsiteX3" fmla="*/ 6346209 w 6359856"/>
                <a:gd name="connsiteY3" fmla="*/ 3425964 h 3425964"/>
                <a:gd name="connsiteX4" fmla="*/ 0 w 6359856"/>
                <a:gd name="connsiteY4" fmla="*/ 3425964 h 3425964"/>
                <a:gd name="connsiteX5" fmla="*/ 0 w 6359856"/>
                <a:gd name="connsiteY5" fmla="*/ 728896 h 3425964"/>
                <a:gd name="connsiteX0" fmla="*/ 0 w 6359856"/>
                <a:gd name="connsiteY0" fmla="*/ 725702 h 3422770"/>
                <a:gd name="connsiteX1" fmla="*/ 1868327 w 6359856"/>
                <a:gd name="connsiteY1" fmla="*/ 3141356 h 3422770"/>
                <a:gd name="connsiteX2" fmla="*/ 6359856 w 6359856"/>
                <a:gd name="connsiteY2" fmla="*/ 1122903 h 3422770"/>
                <a:gd name="connsiteX3" fmla="*/ 6346209 w 6359856"/>
                <a:gd name="connsiteY3" fmla="*/ 3422770 h 3422770"/>
                <a:gd name="connsiteX4" fmla="*/ 0 w 6359856"/>
                <a:gd name="connsiteY4" fmla="*/ 3422770 h 3422770"/>
                <a:gd name="connsiteX5" fmla="*/ 0 w 6359856"/>
                <a:gd name="connsiteY5" fmla="*/ 725702 h 3422770"/>
                <a:gd name="connsiteX0" fmla="*/ 0 w 6359856"/>
                <a:gd name="connsiteY0" fmla="*/ 727352 h 3424420"/>
                <a:gd name="connsiteX1" fmla="*/ 1868327 w 6359856"/>
                <a:gd name="connsiteY1" fmla="*/ 3143006 h 3424420"/>
                <a:gd name="connsiteX2" fmla="*/ 6359856 w 6359856"/>
                <a:gd name="connsiteY2" fmla="*/ 1124553 h 3424420"/>
                <a:gd name="connsiteX3" fmla="*/ 6346209 w 6359856"/>
                <a:gd name="connsiteY3" fmla="*/ 3424420 h 3424420"/>
                <a:gd name="connsiteX4" fmla="*/ 0 w 6359856"/>
                <a:gd name="connsiteY4" fmla="*/ 3424420 h 3424420"/>
                <a:gd name="connsiteX5" fmla="*/ 0 w 6359856"/>
                <a:gd name="connsiteY5" fmla="*/ 727352 h 3424420"/>
                <a:gd name="connsiteX0" fmla="*/ 0 w 6370573"/>
                <a:gd name="connsiteY0" fmla="*/ 495107 h 3192175"/>
                <a:gd name="connsiteX1" fmla="*/ 1868327 w 6370573"/>
                <a:gd name="connsiteY1" fmla="*/ 2910761 h 3192175"/>
                <a:gd name="connsiteX2" fmla="*/ 6370573 w 6370573"/>
                <a:gd name="connsiteY2" fmla="*/ 1149511 h 3192175"/>
                <a:gd name="connsiteX3" fmla="*/ 6346209 w 6370573"/>
                <a:gd name="connsiteY3" fmla="*/ 3192175 h 3192175"/>
                <a:gd name="connsiteX4" fmla="*/ 0 w 6370573"/>
                <a:gd name="connsiteY4" fmla="*/ 3192175 h 3192175"/>
                <a:gd name="connsiteX5" fmla="*/ 0 w 6370573"/>
                <a:gd name="connsiteY5" fmla="*/ 495107 h 3192175"/>
                <a:gd name="connsiteX0" fmla="*/ 0 w 6370573"/>
                <a:gd name="connsiteY0" fmla="*/ 496466 h 3193534"/>
                <a:gd name="connsiteX1" fmla="*/ 1868327 w 6370573"/>
                <a:gd name="connsiteY1" fmla="*/ 2912120 h 3193534"/>
                <a:gd name="connsiteX2" fmla="*/ 6370573 w 6370573"/>
                <a:gd name="connsiteY2" fmla="*/ 1150870 h 3193534"/>
                <a:gd name="connsiteX3" fmla="*/ 6346209 w 6370573"/>
                <a:gd name="connsiteY3" fmla="*/ 3193534 h 3193534"/>
                <a:gd name="connsiteX4" fmla="*/ 0 w 6370573"/>
                <a:gd name="connsiteY4" fmla="*/ 3193534 h 3193534"/>
                <a:gd name="connsiteX5" fmla="*/ 0 w 6370573"/>
                <a:gd name="connsiteY5" fmla="*/ 496466 h 319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0573" h="3193534">
                  <a:moveTo>
                    <a:pt x="0" y="496466"/>
                  </a:moveTo>
                  <a:cubicBezTo>
                    <a:pt x="895730" y="469170"/>
                    <a:pt x="666466" y="2813060"/>
                    <a:pt x="1868327" y="2912120"/>
                  </a:cubicBezTo>
                  <a:cubicBezTo>
                    <a:pt x="3070188" y="3011180"/>
                    <a:pt x="4245598" y="-2261543"/>
                    <a:pt x="6370573" y="1150870"/>
                  </a:cubicBezTo>
                  <a:cubicBezTo>
                    <a:pt x="6366024" y="1871999"/>
                    <a:pt x="6350758" y="2472405"/>
                    <a:pt x="6346209" y="3193534"/>
                  </a:cubicBezTo>
                  <a:lnTo>
                    <a:pt x="0" y="3193534"/>
                  </a:lnTo>
                  <a:lnTo>
                    <a:pt x="0" y="496466"/>
                  </a:lnTo>
                  <a:close/>
                </a:path>
              </a:pathLst>
            </a:cu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C6A5D8D-7573-638E-C5BE-D176C63D7B4D}"/>
                </a:ext>
                <a:ext uri="{C183D7F6-B498-43B3-948B-1728B52AA6E4}">
                  <adec:decorative xmlns:adec="http://schemas.microsoft.com/office/drawing/2017/decorative" val="1"/>
                </a:ext>
              </a:extLst>
            </p:cNvPr>
            <p:cNvSpPr>
              <a:spLocks noChangeAspect="1"/>
            </p:cNvSpPr>
            <p:nvPr/>
          </p:nvSpPr>
          <p:spPr>
            <a:xfrm>
              <a:off x="3221704" y="3327523"/>
              <a:ext cx="146716" cy="146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197DB875-84C1-EAD8-25A4-FA7ED211E6FD}"/>
                </a:ext>
                <a:ext uri="{C183D7F6-B498-43B3-948B-1728B52AA6E4}">
                  <adec:decorative xmlns:adec="http://schemas.microsoft.com/office/drawing/2017/decorative" val="1"/>
                </a:ext>
              </a:extLst>
            </p:cNvPr>
            <p:cNvCxnSpPr/>
            <p:nvPr/>
          </p:nvCxnSpPr>
          <p:spPr>
            <a:xfrm>
              <a:off x="3332511" y="3400961"/>
              <a:ext cx="1828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Preferentialtax treatment">
              <a:extLst>
                <a:ext uri="{FF2B5EF4-FFF2-40B4-BE49-F238E27FC236}">
                  <a16:creationId xmlns:a16="http://schemas.microsoft.com/office/drawing/2014/main" id="{E2BC06CD-72CC-8527-2C95-E5576FEEC09F}"/>
                </a:ext>
              </a:extLst>
            </p:cNvPr>
            <p:cNvSpPr txBox="1">
              <a:spLocks noChangeAspect="1"/>
            </p:cNvSpPr>
            <p:nvPr/>
          </p:nvSpPr>
          <p:spPr>
            <a:xfrm>
              <a:off x="3432241" y="3078707"/>
              <a:ext cx="1899006" cy="30626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SzPct val="100694"/>
                <a:buNone/>
              </a:pPr>
              <a:r>
                <a:rPr lang="en-US" sz="1600" dirty="0">
                  <a:solidFill>
                    <a:schemeClr val="bg1"/>
                  </a:solidFill>
                  <a:sym typeface="Calibri"/>
                </a:rPr>
                <a:t>I’m getting worried</a:t>
              </a:r>
              <a:endParaRPr lang="en" sz="1600" dirty="0">
                <a:solidFill>
                  <a:schemeClr val="bg1"/>
                </a:solidFill>
                <a:sym typeface="Calibri"/>
              </a:endParaRPr>
            </a:p>
          </p:txBody>
        </p:sp>
        <p:sp>
          <p:nvSpPr>
            <p:cNvPr id="45" name="Oval 44">
              <a:extLst>
                <a:ext uri="{FF2B5EF4-FFF2-40B4-BE49-F238E27FC236}">
                  <a16:creationId xmlns:a16="http://schemas.microsoft.com/office/drawing/2014/main" id="{9CD27216-3D58-B48F-3352-7038E4AD1C85}"/>
                </a:ext>
                <a:ext uri="{C183D7F6-B498-43B3-948B-1728B52AA6E4}">
                  <adec:decorative xmlns:adec="http://schemas.microsoft.com/office/drawing/2017/decorative" val="1"/>
                </a:ext>
              </a:extLst>
            </p:cNvPr>
            <p:cNvSpPr>
              <a:spLocks noChangeAspect="1"/>
            </p:cNvSpPr>
            <p:nvPr/>
          </p:nvSpPr>
          <p:spPr>
            <a:xfrm>
              <a:off x="3562436" y="4304468"/>
              <a:ext cx="146716" cy="146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68D8BA4C-EEDE-F083-CC67-0B625A15AD66}"/>
                </a:ext>
                <a:ext uri="{C183D7F6-B498-43B3-948B-1728B52AA6E4}">
                  <adec:decorative xmlns:adec="http://schemas.microsoft.com/office/drawing/2017/decorative" val="1"/>
                </a:ext>
              </a:extLst>
            </p:cNvPr>
            <p:cNvCxnSpPr/>
            <p:nvPr/>
          </p:nvCxnSpPr>
          <p:spPr>
            <a:xfrm>
              <a:off x="3642547" y="4383219"/>
              <a:ext cx="19202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Preferentialtax treatment">
              <a:extLst>
                <a:ext uri="{FF2B5EF4-FFF2-40B4-BE49-F238E27FC236}">
                  <a16:creationId xmlns:a16="http://schemas.microsoft.com/office/drawing/2014/main" id="{8C737282-85A1-3C5F-B5F6-0B27E5E7F262}"/>
                </a:ext>
              </a:extLst>
            </p:cNvPr>
            <p:cNvSpPr txBox="1">
              <a:spLocks noChangeAspect="1"/>
            </p:cNvSpPr>
            <p:nvPr/>
          </p:nvSpPr>
          <p:spPr>
            <a:xfrm>
              <a:off x="3783661" y="4079393"/>
              <a:ext cx="2156707" cy="3339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SzPct val="100694"/>
                <a:buNone/>
              </a:pPr>
              <a:r>
                <a:rPr lang="en-US" sz="1600" dirty="0">
                  <a:solidFill>
                    <a:schemeClr val="bg1"/>
                  </a:solidFill>
                  <a:sym typeface="Calibri"/>
                </a:rPr>
                <a:t>I’m feeling nervous</a:t>
              </a:r>
              <a:endParaRPr lang="en" sz="1600" dirty="0">
                <a:solidFill>
                  <a:schemeClr val="bg1"/>
                </a:solidFill>
                <a:sym typeface="Calibri"/>
              </a:endParaRPr>
            </a:p>
          </p:txBody>
        </p:sp>
        <p:sp>
          <p:nvSpPr>
            <p:cNvPr id="51" name="Rounded Rectangular Callout 37">
              <a:extLst>
                <a:ext uri="{FF2B5EF4-FFF2-40B4-BE49-F238E27FC236}">
                  <a16:creationId xmlns:a16="http://schemas.microsoft.com/office/drawing/2014/main" id="{5B184BF8-602C-3FA0-9EA2-5C101AB4E8BB}"/>
                </a:ext>
                <a:ext uri="{C183D7F6-B498-43B3-948B-1728B52AA6E4}">
                  <adec:decorative xmlns:adec="http://schemas.microsoft.com/office/drawing/2017/decorative" val="1"/>
                </a:ext>
              </a:extLst>
            </p:cNvPr>
            <p:cNvSpPr>
              <a:spLocks noChangeAspect="1"/>
            </p:cNvSpPr>
            <p:nvPr/>
          </p:nvSpPr>
          <p:spPr>
            <a:xfrm>
              <a:off x="4720939" y="4758267"/>
              <a:ext cx="1520724" cy="535106"/>
            </a:xfrm>
            <a:custGeom>
              <a:avLst/>
              <a:gdLst>
                <a:gd name="connsiteX0" fmla="*/ 0 w 1462603"/>
                <a:gd name="connsiteY0" fmla="*/ 83348 h 500076"/>
                <a:gd name="connsiteX1" fmla="*/ 83348 w 1462603"/>
                <a:gd name="connsiteY1" fmla="*/ 0 h 500076"/>
                <a:gd name="connsiteX2" fmla="*/ 243767 w 1462603"/>
                <a:gd name="connsiteY2" fmla="*/ 0 h 500076"/>
                <a:gd name="connsiteX3" fmla="*/ 243767 w 1462603"/>
                <a:gd name="connsiteY3" fmla="*/ 0 h 500076"/>
                <a:gd name="connsiteX4" fmla="*/ 609418 w 1462603"/>
                <a:gd name="connsiteY4" fmla="*/ 0 h 500076"/>
                <a:gd name="connsiteX5" fmla="*/ 1379255 w 1462603"/>
                <a:gd name="connsiteY5" fmla="*/ 0 h 500076"/>
                <a:gd name="connsiteX6" fmla="*/ 1462603 w 1462603"/>
                <a:gd name="connsiteY6" fmla="*/ 83348 h 500076"/>
                <a:gd name="connsiteX7" fmla="*/ 1462603 w 1462603"/>
                <a:gd name="connsiteY7" fmla="*/ 291711 h 500076"/>
                <a:gd name="connsiteX8" fmla="*/ 1462603 w 1462603"/>
                <a:gd name="connsiteY8" fmla="*/ 291711 h 500076"/>
                <a:gd name="connsiteX9" fmla="*/ 1462603 w 1462603"/>
                <a:gd name="connsiteY9" fmla="*/ 416730 h 500076"/>
                <a:gd name="connsiteX10" fmla="*/ 1462603 w 1462603"/>
                <a:gd name="connsiteY10" fmla="*/ 416728 h 500076"/>
                <a:gd name="connsiteX11" fmla="*/ 1379255 w 1462603"/>
                <a:gd name="connsiteY11" fmla="*/ 500076 h 500076"/>
                <a:gd name="connsiteX12" fmla="*/ 609418 w 1462603"/>
                <a:gd name="connsiteY12" fmla="*/ 500076 h 500076"/>
                <a:gd name="connsiteX13" fmla="*/ 426597 w 1462603"/>
                <a:gd name="connsiteY13" fmla="*/ 562586 h 500076"/>
                <a:gd name="connsiteX14" fmla="*/ 243767 w 1462603"/>
                <a:gd name="connsiteY14" fmla="*/ 500076 h 500076"/>
                <a:gd name="connsiteX15" fmla="*/ 83348 w 1462603"/>
                <a:gd name="connsiteY15" fmla="*/ 500076 h 500076"/>
                <a:gd name="connsiteX16" fmla="*/ 0 w 1462603"/>
                <a:gd name="connsiteY16" fmla="*/ 416728 h 500076"/>
                <a:gd name="connsiteX17" fmla="*/ 0 w 1462603"/>
                <a:gd name="connsiteY17" fmla="*/ 416730 h 500076"/>
                <a:gd name="connsiteX18" fmla="*/ 0 w 1462603"/>
                <a:gd name="connsiteY18" fmla="*/ 291711 h 500076"/>
                <a:gd name="connsiteX19" fmla="*/ 0 w 1462603"/>
                <a:gd name="connsiteY19" fmla="*/ 291711 h 500076"/>
                <a:gd name="connsiteX20" fmla="*/ 0 w 1462603"/>
                <a:gd name="connsiteY20" fmla="*/ 83348 h 500076"/>
                <a:gd name="connsiteX0" fmla="*/ 0 w 1462603"/>
                <a:gd name="connsiteY0" fmla="*/ 83348 h 605448"/>
                <a:gd name="connsiteX1" fmla="*/ 83348 w 1462603"/>
                <a:gd name="connsiteY1" fmla="*/ 0 h 605448"/>
                <a:gd name="connsiteX2" fmla="*/ 243767 w 1462603"/>
                <a:gd name="connsiteY2" fmla="*/ 0 h 605448"/>
                <a:gd name="connsiteX3" fmla="*/ 243767 w 1462603"/>
                <a:gd name="connsiteY3" fmla="*/ 0 h 605448"/>
                <a:gd name="connsiteX4" fmla="*/ 609418 w 1462603"/>
                <a:gd name="connsiteY4" fmla="*/ 0 h 605448"/>
                <a:gd name="connsiteX5" fmla="*/ 1379255 w 1462603"/>
                <a:gd name="connsiteY5" fmla="*/ 0 h 605448"/>
                <a:gd name="connsiteX6" fmla="*/ 1462603 w 1462603"/>
                <a:gd name="connsiteY6" fmla="*/ 83348 h 605448"/>
                <a:gd name="connsiteX7" fmla="*/ 1462603 w 1462603"/>
                <a:gd name="connsiteY7" fmla="*/ 291711 h 605448"/>
                <a:gd name="connsiteX8" fmla="*/ 1462603 w 1462603"/>
                <a:gd name="connsiteY8" fmla="*/ 291711 h 605448"/>
                <a:gd name="connsiteX9" fmla="*/ 1462603 w 1462603"/>
                <a:gd name="connsiteY9" fmla="*/ 416730 h 605448"/>
                <a:gd name="connsiteX10" fmla="*/ 1462603 w 1462603"/>
                <a:gd name="connsiteY10" fmla="*/ 416728 h 605448"/>
                <a:gd name="connsiteX11" fmla="*/ 1379255 w 1462603"/>
                <a:gd name="connsiteY11" fmla="*/ 500076 h 605448"/>
                <a:gd name="connsiteX12" fmla="*/ 609418 w 1462603"/>
                <a:gd name="connsiteY12" fmla="*/ 500076 h 605448"/>
                <a:gd name="connsiteX13" fmla="*/ 221809 w 1462603"/>
                <a:gd name="connsiteY13" fmla="*/ 605448 h 605448"/>
                <a:gd name="connsiteX14" fmla="*/ 243767 w 1462603"/>
                <a:gd name="connsiteY14" fmla="*/ 500076 h 605448"/>
                <a:gd name="connsiteX15" fmla="*/ 83348 w 1462603"/>
                <a:gd name="connsiteY15" fmla="*/ 500076 h 605448"/>
                <a:gd name="connsiteX16" fmla="*/ 0 w 1462603"/>
                <a:gd name="connsiteY16" fmla="*/ 416728 h 605448"/>
                <a:gd name="connsiteX17" fmla="*/ 0 w 1462603"/>
                <a:gd name="connsiteY17" fmla="*/ 416730 h 605448"/>
                <a:gd name="connsiteX18" fmla="*/ 0 w 1462603"/>
                <a:gd name="connsiteY18" fmla="*/ 291711 h 605448"/>
                <a:gd name="connsiteX19" fmla="*/ 0 w 1462603"/>
                <a:gd name="connsiteY19" fmla="*/ 291711 h 605448"/>
                <a:gd name="connsiteX20" fmla="*/ 0 w 1462603"/>
                <a:gd name="connsiteY20" fmla="*/ 83348 h 605448"/>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609418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338356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338356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338356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2603" h="617260">
                  <a:moveTo>
                    <a:pt x="0" y="83348"/>
                  </a:moveTo>
                  <a:cubicBezTo>
                    <a:pt x="0" y="37316"/>
                    <a:pt x="37316" y="0"/>
                    <a:pt x="83348" y="0"/>
                  </a:cubicBezTo>
                  <a:lnTo>
                    <a:pt x="243767" y="0"/>
                  </a:lnTo>
                  <a:lnTo>
                    <a:pt x="243767" y="0"/>
                  </a:lnTo>
                  <a:lnTo>
                    <a:pt x="609418" y="0"/>
                  </a:lnTo>
                  <a:lnTo>
                    <a:pt x="1379255" y="0"/>
                  </a:lnTo>
                  <a:cubicBezTo>
                    <a:pt x="1425287" y="0"/>
                    <a:pt x="1462603" y="37316"/>
                    <a:pt x="1462603" y="83348"/>
                  </a:cubicBezTo>
                  <a:lnTo>
                    <a:pt x="1462603" y="291711"/>
                  </a:lnTo>
                  <a:lnTo>
                    <a:pt x="1462603" y="291711"/>
                  </a:lnTo>
                  <a:lnTo>
                    <a:pt x="1462603" y="416730"/>
                  </a:lnTo>
                  <a:lnTo>
                    <a:pt x="1462603" y="416728"/>
                  </a:lnTo>
                  <a:cubicBezTo>
                    <a:pt x="1462603" y="462760"/>
                    <a:pt x="1425287" y="500076"/>
                    <a:pt x="1379255" y="500076"/>
                  </a:cubicBezTo>
                  <a:lnTo>
                    <a:pt x="338356" y="500076"/>
                  </a:lnTo>
                  <a:cubicBezTo>
                    <a:pt x="198849" y="586383"/>
                    <a:pt x="205524" y="578199"/>
                    <a:pt x="136646" y="617260"/>
                  </a:cubicBezTo>
                  <a:lnTo>
                    <a:pt x="160057" y="500076"/>
                  </a:lnTo>
                  <a:lnTo>
                    <a:pt x="83348" y="500076"/>
                  </a:lnTo>
                  <a:cubicBezTo>
                    <a:pt x="37316" y="500076"/>
                    <a:pt x="0" y="462760"/>
                    <a:pt x="0" y="416728"/>
                  </a:cubicBezTo>
                  <a:lnTo>
                    <a:pt x="0" y="416730"/>
                  </a:lnTo>
                  <a:lnTo>
                    <a:pt x="0" y="291711"/>
                  </a:lnTo>
                  <a:lnTo>
                    <a:pt x="0" y="291711"/>
                  </a:lnTo>
                  <a:lnTo>
                    <a:pt x="0" y="833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4C27DA22-53D8-3FB4-EABC-D660D2A0F22A}"/>
                </a:ext>
                <a:ext uri="{C183D7F6-B498-43B3-948B-1728B52AA6E4}">
                  <adec:decorative xmlns:adec="http://schemas.microsoft.com/office/drawing/2017/decorative" val="1"/>
                </a:ext>
              </a:extLst>
            </p:cNvPr>
            <p:cNvCxnSpPr>
              <a:cxnSpLocks noChangeAspect="1"/>
            </p:cNvCxnSpPr>
            <p:nvPr/>
          </p:nvCxnSpPr>
          <p:spPr>
            <a:xfrm>
              <a:off x="2833554" y="5675649"/>
              <a:ext cx="6836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8289320-D6EB-0B8E-5FEB-D8C9B5FB9FE7}"/>
                </a:ext>
                <a:ext uri="{C183D7F6-B498-43B3-948B-1728B52AA6E4}">
                  <adec:decorative xmlns:adec="http://schemas.microsoft.com/office/drawing/2017/decorative" val="1"/>
                </a:ext>
              </a:extLst>
            </p:cNvPr>
            <p:cNvCxnSpPr>
              <a:cxnSpLocks noChangeAspect="1"/>
            </p:cNvCxnSpPr>
            <p:nvPr/>
          </p:nvCxnSpPr>
          <p:spPr>
            <a:xfrm>
              <a:off x="9665477" y="2320605"/>
              <a:ext cx="0" cy="33709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973F87C8-6D1C-8547-97F4-7473FCD6FC6C}"/>
                </a:ext>
                <a:ext uri="{C183D7F6-B498-43B3-948B-1728B52AA6E4}">
                  <adec:decorative xmlns:adec="http://schemas.microsoft.com/office/drawing/2017/decorative" val="1"/>
                </a:ext>
              </a:extLst>
            </p:cNvPr>
            <p:cNvSpPr>
              <a:spLocks noChangeAspect="1"/>
            </p:cNvSpPr>
            <p:nvPr/>
          </p:nvSpPr>
          <p:spPr>
            <a:xfrm>
              <a:off x="7533517" y="2500746"/>
              <a:ext cx="146716" cy="146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53D4F934-63A1-61B6-CF08-76239A86F838}"/>
                </a:ext>
                <a:ext uri="{C183D7F6-B498-43B3-948B-1728B52AA6E4}">
                  <adec:decorative xmlns:adec="http://schemas.microsoft.com/office/drawing/2017/decorative" val="1"/>
                </a:ext>
              </a:extLst>
            </p:cNvPr>
            <p:cNvSpPr>
              <a:spLocks noChangeAspect="1"/>
            </p:cNvSpPr>
            <p:nvPr/>
          </p:nvSpPr>
          <p:spPr>
            <a:xfrm>
              <a:off x="6969830" y="3091381"/>
              <a:ext cx="146716" cy="146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71A0D7B-4A68-5737-BE08-6FDA5A5C6904}"/>
                </a:ext>
                <a:ext uri="{C183D7F6-B498-43B3-948B-1728B52AA6E4}">
                  <adec:decorative xmlns:adec="http://schemas.microsoft.com/office/drawing/2017/decorative" val="1"/>
                </a:ext>
              </a:extLst>
            </p:cNvPr>
            <p:cNvSpPr>
              <a:spLocks noChangeAspect="1"/>
            </p:cNvSpPr>
            <p:nvPr/>
          </p:nvSpPr>
          <p:spPr>
            <a:xfrm>
              <a:off x="6529213" y="3739444"/>
              <a:ext cx="146716" cy="146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urvivor benefits">
              <a:extLst>
                <a:ext uri="{FF2B5EF4-FFF2-40B4-BE49-F238E27FC236}">
                  <a16:creationId xmlns:a16="http://schemas.microsoft.com/office/drawing/2014/main" id="{9C59F968-F0BE-2ED5-10B5-18D94C1E181C}"/>
                </a:ext>
              </a:extLst>
            </p:cNvPr>
            <p:cNvSpPr txBox="1">
              <a:spLocks noChangeAspect="1"/>
            </p:cNvSpPr>
            <p:nvPr/>
          </p:nvSpPr>
          <p:spPr>
            <a:xfrm>
              <a:off x="4720942" y="4756237"/>
              <a:ext cx="1535395" cy="42757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SzPct val="100694"/>
                <a:buNone/>
              </a:pPr>
              <a:r>
                <a:rPr lang="en-US" sz="1800" dirty="0">
                  <a:solidFill>
                    <a:srgbClr val="0047BB"/>
                  </a:solidFill>
                  <a:sym typeface="Calibri"/>
                </a:rPr>
                <a:t>I’m selling!</a:t>
              </a:r>
              <a:endParaRPr lang="en" sz="1800" dirty="0">
                <a:solidFill>
                  <a:srgbClr val="0047BB"/>
                </a:solidFill>
                <a:sym typeface="Calibri"/>
              </a:endParaRPr>
            </a:p>
          </p:txBody>
        </p:sp>
        <p:sp>
          <p:nvSpPr>
            <p:cNvPr id="49" name="Rounded Rectangular Callout 37">
              <a:extLst>
                <a:ext uri="{FF2B5EF4-FFF2-40B4-BE49-F238E27FC236}">
                  <a16:creationId xmlns:a16="http://schemas.microsoft.com/office/drawing/2014/main" id="{10F9E5D5-F68E-3206-8F25-60F07A39BD19}"/>
                </a:ext>
                <a:ext uri="{C183D7F6-B498-43B3-948B-1728B52AA6E4}">
                  <adec:decorative xmlns:adec="http://schemas.microsoft.com/office/drawing/2017/decorative" val="1"/>
                </a:ext>
              </a:extLst>
            </p:cNvPr>
            <p:cNvSpPr>
              <a:spLocks noChangeAspect="1"/>
            </p:cNvSpPr>
            <p:nvPr/>
          </p:nvSpPr>
          <p:spPr>
            <a:xfrm>
              <a:off x="8020424" y="1636547"/>
              <a:ext cx="1520724" cy="535106"/>
            </a:xfrm>
            <a:custGeom>
              <a:avLst/>
              <a:gdLst>
                <a:gd name="connsiteX0" fmla="*/ 0 w 1462603"/>
                <a:gd name="connsiteY0" fmla="*/ 83348 h 500076"/>
                <a:gd name="connsiteX1" fmla="*/ 83348 w 1462603"/>
                <a:gd name="connsiteY1" fmla="*/ 0 h 500076"/>
                <a:gd name="connsiteX2" fmla="*/ 243767 w 1462603"/>
                <a:gd name="connsiteY2" fmla="*/ 0 h 500076"/>
                <a:gd name="connsiteX3" fmla="*/ 243767 w 1462603"/>
                <a:gd name="connsiteY3" fmla="*/ 0 h 500076"/>
                <a:gd name="connsiteX4" fmla="*/ 609418 w 1462603"/>
                <a:gd name="connsiteY4" fmla="*/ 0 h 500076"/>
                <a:gd name="connsiteX5" fmla="*/ 1379255 w 1462603"/>
                <a:gd name="connsiteY5" fmla="*/ 0 h 500076"/>
                <a:gd name="connsiteX6" fmla="*/ 1462603 w 1462603"/>
                <a:gd name="connsiteY6" fmla="*/ 83348 h 500076"/>
                <a:gd name="connsiteX7" fmla="*/ 1462603 w 1462603"/>
                <a:gd name="connsiteY7" fmla="*/ 291711 h 500076"/>
                <a:gd name="connsiteX8" fmla="*/ 1462603 w 1462603"/>
                <a:gd name="connsiteY8" fmla="*/ 291711 h 500076"/>
                <a:gd name="connsiteX9" fmla="*/ 1462603 w 1462603"/>
                <a:gd name="connsiteY9" fmla="*/ 416730 h 500076"/>
                <a:gd name="connsiteX10" fmla="*/ 1462603 w 1462603"/>
                <a:gd name="connsiteY10" fmla="*/ 416728 h 500076"/>
                <a:gd name="connsiteX11" fmla="*/ 1379255 w 1462603"/>
                <a:gd name="connsiteY11" fmla="*/ 500076 h 500076"/>
                <a:gd name="connsiteX12" fmla="*/ 609418 w 1462603"/>
                <a:gd name="connsiteY12" fmla="*/ 500076 h 500076"/>
                <a:gd name="connsiteX13" fmla="*/ 426597 w 1462603"/>
                <a:gd name="connsiteY13" fmla="*/ 562586 h 500076"/>
                <a:gd name="connsiteX14" fmla="*/ 243767 w 1462603"/>
                <a:gd name="connsiteY14" fmla="*/ 500076 h 500076"/>
                <a:gd name="connsiteX15" fmla="*/ 83348 w 1462603"/>
                <a:gd name="connsiteY15" fmla="*/ 500076 h 500076"/>
                <a:gd name="connsiteX16" fmla="*/ 0 w 1462603"/>
                <a:gd name="connsiteY16" fmla="*/ 416728 h 500076"/>
                <a:gd name="connsiteX17" fmla="*/ 0 w 1462603"/>
                <a:gd name="connsiteY17" fmla="*/ 416730 h 500076"/>
                <a:gd name="connsiteX18" fmla="*/ 0 w 1462603"/>
                <a:gd name="connsiteY18" fmla="*/ 291711 h 500076"/>
                <a:gd name="connsiteX19" fmla="*/ 0 w 1462603"/>
                <a:gd name="connsiteY19" fmla="*/ 291711 h 500076"/>
                <a:gd name="connsiteX20" fmla="*/ 0 w 1462603"/>
                <a:gd name="connsiteY20" fmla="*/ 83348 h 500076"/>
                <a:gd name="connsiteX0" fmla="*/ 0 w 1462603"/>
                <a:gd name="connsiteY0" fmla="*/ 83348 h 605448"/>
                <a:gd name="connsiteX1" fmla="*/ 83348 w 1462603"/>
                <a:gd name="connsiteY1" fmla="*/ 0 h 605448"/>
                <a:gd name="connsiteX2" fmla="*/ 243767 w 1462603"/>
                <a:gd name="connsiteY2" fmla="*/ 0 h 605448"/>
                <a:gd name="connsiteX3" fmla="*/ 243767 w 1462603"/>
                <a:gd name="connsiteY3" fmla="*/ 0 h 605448"/>
                <a:gd name="connsiteX4" fmla="*/ 609418 w 1462603"/>
                <a:gd name="connsiteY4" fmla="*/ 0 h 605448"/>
                <a:gd name="connsiteX5" fmla="*/ 1379255 w 1462603"/>
                <a:gd name="connsiteY5" fmla="*/ 0 h 605448"/>
                <a:gd name="connsiteX6" fmla="*/ 1462603 w 1462603"/>
                <a:gd name="connsiteY6" fmla="*/ 83348 h 605448"/>
                <a:gd name="connsiteX7" fmla="*/ 1462603 w 1462603"/>
                <a:gd name="connsiteY7" fmla="*/ 291711 h 605448"/>
                <a:gd name="connsiteX8" fmla="*/ 1462603 w 1462603"/>
                <a:gd name="connsiteY8" fmla="*/ 291711 h 605448"/>
                <a:gd name="connsiteX9" fmla="*/ 1462603 w 1462603"/>
                <a:gd name="connsiteY9" fmla="*/ 416730 h 605448"/>
                <a:gd name="connsiteX10" fmla="*/ 1462603 w 1462603"/>
                <a:gd name="connsiteY10" fmla="*/ 416728 h 605448"/>
                <a:gd name="connsiteX11" fmla="*/ 1379255 w 1462603"/>
                <a:gd name="connsiteY11" fmla="*/ 500076 h 605448"/>
                <a:gd name="connsiteX12" fmla="*/ 609418 w 1462603"/>
                <a:gd name="connsiteY12" fmla="*/ 500076 h 605448"/>
                <a:gd name="connsiteX13" fmla="*/ 221809 w 1462603"/>
                <a:gd name="connsiteY13" fmla="*/ 605448 h 605448"/>
                <a:gd name="connsiteX14" fmla="*/ 243767 w 1462603"/>
                <a:gd name="connsiteY14" fmla="*/ 500076 h 605448"/>
                <a:gd name="connsiteX15" fmla="*/ 83348 w 1462603"/>
                <a:gd name="connsiteY15" fmla="*/ 500076 h 605448"/>
                <a:gd name="connsiteX16" fmla="*/ 0 w 1462603"/>
                <a:gd name="connsiteY16" fmla="*/ 416728 h 605448"/>
                <a:gd name="connsiteX17" fmla="*/ 0 w 1462603"/>
                <a:gd name="connsiteY17" fmla="*/ 416730 h 605448"/>
                <a:gd name="connsiteX18" fmla="*/ 0 w 1462603"/>
                <a:gd name="connsiteY18" fmla="*/ 291711 h 605448"/>
                <a:gd name="connsiteX19" fmla="*/ 0 w 1462603"/>
                <a:gd name="connsiteY19" fmla="*/ 291711 h 605448"/>
                <a:gd name="connsiteX20" fmla="*/ 0 w 1462603"/>
                <a:gd name="connsiteY20" fmla="*/ 83348 h 605448"/>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609418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338356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338356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338356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2603" h="617260">
                  <a:moveTo>
                    <a:pt x="0" y="83348"/>
                  </a:moveTo>
                  <a:cubicBezTo>
                    <a:pt x="0" y="37316"/>
                    <a:pt x="37316" y="0"/>
                    <a:pt x="83348" y="0"/>
                  </a:cubicBezTo>
                  <a:lnTo>
                    <a:pt x="243767" y="0"/>
                  </a:lnTo>
                  <a:lnTo>
                    <a:pt x="243767" y="0"/>
                  </a:lnTo>
                  <a:lnTo>
                    <a:pt x="609418" y="0"/>
                  </a:lnTo>
                  <a:lnTo>
                    <a:pt x="1379255" y="0"/>
                  </a:lnTo>
                  <a:cubicBezTo>
                    <a:pt x="1425287" y="0"/>
                    <a:pt x="1462603" y="37316"/>
                    <a:pt x="1462603" y="83348"/>
                  </a:cubicBezTo>
                  <a:lnTo>
                    <a:pt x="1462603" y="291711"/>
                  </a:lnTo>
                  <a:lnTo>
                    <a:pt x="1462603" y="291711"/>
                  </a:lnTo>
                  <a:lnTo>
                    <a:pt x="1462603" y="416730"/>
                  </a:lnTo>
                  <a:lnTo>
                    <a:pt x="1462603" y="416728"/>
                  </a:lnTo>
                  <a:cubicBezTo>
                    <a:pt x="1462603" y="462760"/>
                    <a:pt x="1425287" y="500076"/>
                    <a:pt x="1379255" y="500076"/>
                  </a:cubicBezTo>
                  <a:lnTo>
                    <a:pt x="338356" y="500076"/>
                  </a:lnTo>
                  <a:cubicBezTo>
                    <a:pt x="198849" y="586383"/>
                    <a:pt x="205524" y="578199"/>
                    <a:pt x="136646" y="617260"/>
                  </a:cubicBezTo>
                  <a:lnTo>
                    <a:pt x="160057" y="500076"/>
                  </a:lnTo>
                  <a:lnTo>
                    <a:pt x="83348" y="500076"/>
                  </a:lnTo>
                  <a:cubicBezTo>
                    <a:pt x="37316" y="500076"/>
                    <a:pt x="0" y="462760"/>
                    <a:pt x="0" y="416728"/>
                  </a:cubicBezTo>
                  <a:lnTo>
                    <a:pt x="0" y="416730"/>
                  </a:lnTo>
                  <a:lnTo>
                    <a:pt x="0" y="291711"/>
                  </a:lnTo>
                  <a:lnTo>
                    <a:pt x="0" y="291711"/>
                  </a:lnTo>
                  <a:lnTo>
                    <a:pt x="0" y="833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Survivor benefits">
              <a:extLst>
                <a:ext uri="{FF2B5EF4-FFF2-40B4-BE49-F238E27FC236}">
                  <a16:creationId xmlns:a16="http://schemas.microsoft.com/office/drawing/2014/main" id="{25F5652C-838D-6AC6-59D3-BBBAF12500F4}"/>
                </a:ext>
              </a:extLst>
            </p:cNvPr>
            <p:cNvSpPr txBox="1">
              <a:spLocks noChangeAspect="1"/>
            </p:cNvSpPr>
            <p:nvPr/>
          </p:nvSpPr>
          <p:spPr>
            <a:xfrm>
              <a:off x="8020427" y="1634517"/>
              <a:ext cx="1535395" cy="42757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SzPct val="100694"/>
                <a:buNone/>
              </a:pPr>
              <a:r>
                <a:rPr lang="en-US" sz="1800" dirty="0">
                  <a:solidFill>
                    <a:srgbClr val="0047BB"/>
                  </a:solidFill>
                  <a:sym typeface="Calibri"/>
                </a:rPr>
                <a:t>I’m buying!</a:t>
              </a:r>
              <a:endParaRPr lang="en" sz="1800" dirty="0">
                <a:solidFill>
                  <a:srgbClr val="0047BB"/>
                </a:solidFill>
                <a:sym typeface="Calibri"/>
              </a:endParaRPr>
            </a:p>
          </p:txBody>
        </p:sp>
        <p:sp>
          <p:nvSpPr>
            <p:cNvPr id="54" name="Preferentialtax treatment">
              <a:extLst>
                <a:ext uri="{FF2B5EF4-FFF2-40B4-BE49-F238E27FC236}">
                  <a16:creationId xmlns:a16="http://schemas.microsoft.com/office/drawing/2014/main" id="{0B2958A0-1A55-BB76-D077-68C4AD6631D7}"/>
                </a:ext>
              </a:extLst>
            </p:cNvPr>
            <p:cNvSpPr txBox="1">
              <a:spLocks noChangeAspect="1"/>
            </p:cNvSpPr>
            <p:nvPr/>
          </p:nvSpPr>
          <p:spPr>
            <a:xfrm>
              <a:off x="4481891" y="3511569"/>
              <a:ext cx="1871516" cy="2897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SzPct val="100694"/>
                <a:buNone/>
              </a:pPr>
              <a:r>
                <a:rPr lang="en-US" sz="1600" dirty="0">
                  <a:solidFill>
                    <a:schemeClr val="bg1"/>
                  </a:solidFill>
                  <a:sym typeface="Calibri"/>
                </a:rPr>
                <a:t>I’m skeptical</a:t>
              </a:r>
              <a:endParaRPr lang="en" sz="1600" dirty="0">
                <a:solidFill>
                  <a:schemeClr val="bg1"/>
                </a:solidFill>
                <a:sym typeface="Calibri"/>
              </a:endParaRPr>
            </a:p>
          </p:txBody>
        </p:sp>
        <p:sp>
          <p:nvSpPr>
            <p:cNvPr id="55" name="Preferentialtax treatment">
              <a:extLst>
                <a:ext uri="{FF2B5EF4-FFF2-40B4-BE49-F238E27FC236}">
                  <a16:creationId xmlns:a16="http://schemas.microsoft.com/office/drawing/2014/main" id="{9045A7D2-C061-3918-C7E5-135A3F699A76}"/>
                </a:ext>
              </a:extLst>
            </p:cNvPr>
            <p:cNvSpPr txBox="1">
              <a:spLocks noChangeAspect="1"/>
            </p:cNvSpPr>
            <p:nvPr/>
          </p:nvSpPr>
          <p:spPr>
            <a:xfrm>
              <a:off x="5007953" y="2852948"/>
              <a:ext cx="1871516" cy="2897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SzPct val="100694"/>
                <a:buNone/>
              </a:pPr>
              <a:r>
                <a:rPr lang="en-US" sz="1600" dirty="0">
                  <a:solidFill>
                    <a:schemeClr val="bg1"/>
                  </a:solidFill>
                  <a:sym typeface="Calibri"/>
                </a:rPr>
                <a:t>I’m encouraged</a:t>
              </a:r>
              <a:endParaRPr lang="en" sz="1600" dirty="0">
                <a:solidFill>
                  <a:schemeClr val="bg1"/>
                </a:solidFill>
                <a:sym typeface="Calibri"/>
              </a:endParaRPr>
            </a:p>
          </p:txBody>
        </p:sp>
        <p:sp>
          <p:nvSpPr>
            <p:cNvPr id="56" name="Preferentialtax treatment">
              <a:extLst>
                <a:ext uri="{FF2B5EF4-FFF2-40B4-BE49-F238E27FC236}">
                  <a16:creationId xmlns:a16="http://schemas.microsoft.com/office/drawing/2014/main" id="{2274A8E0-8004-68C1-EB0B-B1C43287C2E2}"/>
                </a:ext>
              </a:extLst>
            </p:cNvPr>
            <p:cNvSpPr txBox="1">
              <a:spLocks noChangeAspect="1"/>
            </p:cNvSpPr>
            <p:nvPr/>
          </p:nvSpPr>
          <p:spPr>
            <a:xfrm>
              <a:off x="5929634" y="2278564"/>
              <a:ext cx="1479441" cy="2459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SzPct val="100694"/>
                <a:buNone/>
              </a:pPr>
              <a:r>
                <a:rPr lang="en-US" sz="1600" dirty="0">
                  <a:solidFill>
                    <a:schemeClr val="bg1"/>
                  </a:solidFill>
                  <a:sym typeface="Calibri"/>
                </a:rPr>
                <a:t>I’m confident</a:t>
              </a:r>
              <a:endParaRPr lang="en" sz="1600" dirty="0">
                <a:solidFill>
                  <a:schemeClr val="bg1"/>
                </a:solidFill>
                <a:sym typeface="Calibri"/>
              </a:endParaRPr>
            </a:p>
          </p:txBody>
        </p:sp>
        <p:cxnSp>
          <p:nvCxnSpPr>
            <p:cNvPr id="57" name="Straight Connector 56">
              <a:extLst>
                <a:ext uri="{FF2B5EF4-FFF2-40B4-BE49-F238E27FC236}">
                  <a16:creationId xmlns:a16="http://schemas.microsoft.com/office/drawing/2014/main" id="{081B5302-DACF-C937-AFD3-30E1151DF945}"/>
                </a:ext>
                <a:ext uri="{C183D7F6-B498-43B3-948B-1728B52AA6E4}">
                  <adec:decorative xmlns:adec="http://schemas.microsoft.com/office/drawing/2017/decorative" val="1"/>
                </a:ext>
              </a:extLst>
            </p:cNvPr>
            <p:cNvCxnSpPr/>
            <p:nvPr/>
          </p:nvCxnSpPr>
          <p:spPr>
            <a:xfrm>
              <a:off x="5133962" y="3815177"/>
              <a:ext cx="1463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E01F88C-2B8C-27F8-EF65-F14EA16D941A}"/>
                </a:ext>
                <a:ext uri="{C183D7F6-B498-43B3-948B-1728B52AA6E4}">
                  <adec:decorative xmlns:adec="http://schemas.microsoft.com/office/drawing/2017/decorative" val="1"/>
                </a:ext>
              </a:extLst>
            </p:cNvPr>
            <p:cNvCxnSpPr/>
            <p:nvPr/>
          </p:nvCxnSpPr>
          <p:spPr>
            <a:xfrm>
              <a:off x="5386994" y="3160665"/>
              <a:ext cx="1645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792C48A-DBBB-E857-3CCF-EF354659A842}"/>
                </a:ext>
                <a:ext uri="{C183D7F6-B498-43B3-948B-1728B52AA6E4}">
                  <adec:decorative xmlns:adec="http://schemas.microsoft.com/office/drawing/2017/decorative" val="1"/>
                </a:ext>
              </a:extLst>
            </p:cNvPr>
            <p:cNvCxnSpPr/>
            <p:nvPr/>
          </p:nvCxnSpPr>
          <p:spPr>
            <a:xfrm>
              <a:off x="6160794" y="2578547"/>
              <a:ext cx="1463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2D18701-6F4B-F358-A7F3-674C1B6D02EC}"/>
                </a:ext>
                <a:ext uri="{C183D7F6-B498-43B3-948B-1728B52AA6E4}">
                  <adec:decorative xmlns:adec="http://schemas.microsoft.com/office/drawing/2017/decorative" val="1"/>
                </a:ext>
              </a:extLst>
            </p:cNvPr>
            <p:cNvCxnSpPr>
              <a:cxnSpLocks noChangeAspect="1"/>
            </p:cNvCxnSpPr>
            <p:nvPr/>
          </p:nvCxnSpPr>
          <p:spPr>
            <a:xfrm>
              <a:off x="2847201" y="2320605"/>
              <a:ext cx="0" cy="33709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186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4E02721-2083-3C4D-85AE-44842CF141C7}"/>
              </a:ext>
            </a:extLst>
          </p:cNvPr>
          <p:cNvSpPr>
            <a:spLocks noGrp="1"/>
          </p:cNvSpPr>
          <p:nvPr>
            <p:ph type="title"/>
          </p:nvPr>
        </p:nvSpPr>
        <p:spPr>
          <a:xfrm>
            <a:off x="277402" y="659598"/>
            <a:ext cx="11702265" cy="595313"/>
          </a:xfrm>
        </p:spPr>
        <p:txBody>
          <a:bodyPr>
            <a:noAutofit/>
          </a:bodyPr>
          <a:lstStyle/>
          <a:p>
            <a:pPr algn="ctr"/>
            <a:r>
              <a:rPr lang="en-US" sz="4400" dirty="0"/>
              <a:t>The emotional investing cycle</a:t>
            </a:r>
          </a:p>
        </p:txBody>
      </p:sp>
      <p:grpSp>
        <p:nvGrpSpPr>
          <p:cNvPr id="2" name="Group 1" descr="A graph identical to the one on the previous page is shown. For this version of the graph, dollar amounts are paired with each emotional marker called out on the graph. The graph begins with an initial value of $25,000. As it drops to $20,000, our first emotional marker is “I’m getting worried.” As the market value drops even further to $15,000, emotions switch to “I’m feeling nervous.” At the lowest point of this cycle the market value is $10,000, and the emotional marker is “I’m selling!” Eventually, the market value begins to go back up to $17,000. When this happens, the first emotional marker is “I’m skeptical.” As the value continues to trend up, emotions change to “I’m encouraged.” When the market value goes up even further and reaches $25,000, investors decide “I’m confident.” And at the peak of the cycle at $30,000, emotions switch to “I’m buying!”">
            <a:extLst>
              <a:ext uri="{FF2B5EF4-FFF2-40B4-BE49-F238E27FC236}">
                <a16:creationId xmlns:a16="http://schemas.microsoft.com/office/drawing/2014/main" id="{60A37D56-E62F-BCE2-94E9-6AF9F620D2A3}"/>
              </a:ext>
            </a:extLst>
          </p:cNvPr>
          <p:cNvGrpSpPr/>
          <p:nvPr/>
        </p:nvGrpSpPr>
        <p:grpSpPr>
          <a:xfrm>
            <a:off x="2098926" y="1634517"/>
            <a:ext cx="7583047" cy="4564198"/>
            <a:chOff x="2098926" y="1634517"/>
            <a:chExt cx="7583047" cy="4564198"/>
          </a:xfrm>
        </p:grpSpPr>
        <p:sp>
          <p:nvSpPr>
            <p:cNvPr id="8" name="TextBox 2">
              <a:extLst>
                <a:ext uri="{FF2B5EF4-FFF2-40B4-BE49-F238E27FC236}">
                  <a16:creationId xmlns:a16="http://schemas.microsoft.com/office/drawing/2014/main" id="{8ECF0359-326A-13EB-4C18-ADD61AB6BC00}"/>
                </a:ext>
              </a:extLst>
            </p:cNvPr>
            <p:cNvSpPr txBox="1">
              <a:spLocks noChangeAspect="1"/>
            </p:cNvSpPr>
            <p:nvPr/>
          </p:nvSpPr>
          <p:spPr>
            <a:xfrm>
              <a:off x="2103889" y="1880960"/>
              <a:ext cx="2425645" cy="467243"/>
            </a:xfrm>
            <a:prstGeom prst="rect">
              <a:avLst/>
            </a:prstGeom>
          </p:spPr>
          <p:txBody>
            <a:bodyPr vert="horz" lIns="0" tIns="45720" rIns="0" bIns="45720" rtlCol="0" anchor="t">
              <a:normAutofit/>
            </a:bodyPr>
            <a:lstStyle>
              <a:lvl1pPr algn="ctr"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algn="l"/>
              <a:r>
                <a:rPr lang="en-US" sz="2000" dirty="0"/>
                <a:t>Market value up</a:t>
              </a:r>
            </a:p>
          </p:txBody>
        </p:sp>
        <p:sp>
          <p:nvSpPr>
            <p:cNvPr id="9" name="Text box 3">
              <a:extLst>
                <a:ext uri="{FF2B5EF4-FFF2-40B4-BE49-F238E27FC236}">
                  <a16:creationId xmlns:a16="http://schemas.microsoft.com/office/drawing/2014/main" id="{DFC1BBF7-04DF-304F-A6B6-D5E9F4C35156}"/>
                </a:ext>
              </a:extLst>
            </p:cNvPr>
            <p:cNvSpPr txBox="1">
              <a:spLocks noChangeAspect="1"/>
            </p:cNvSpPr>
            <p:nvPr/>
          </p:nvSpPr>
          <p:spPr>
            <a:xfrm>
              <a:off x="2098926" y="5844948"/>
              <a:ext cx="2696369" cy="35376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SzPct val="100694"/>
                <a:buNone/>
              </a:pPr>
              <a:r>
                <a:rPr lang="en-US" sz="2000" b="1" dirty="0">
                  <a:solidFill>
                    <a:schemeClr val="bg1"/>
                  </a:solidFill>
                  <a:sym typeface="Calibri"/>
                </a:rPr>
                <a:t>Market value down</a:t>
              </a:r>
              <a:endParaRPr lang="en" sz="2000" b="1" dirty="0">
                <a:solidFill>
                  <a:schemeClr val="bg1"/>
                </a:solidFill>
                <a:sym typeface="Calibri"/>
              </a:endParaRPr>
            </a:p>
          </p:txBody>
        </p:sp>
        <p:sp>
          <p:nvSpPr>
            <p:cNvPr id="7" name="Snip Single Corner Rectangle 22">
              <a:extLst>
                <a:ext uri="{FF2B5EF4-FFF2-40B4-BE49-F238E27FC236}">
                  <a16:creationId xmlns:a16="http://schemas.microsoft.com/office/drawing/2014/main" id="{E77AE017-37FF-CA16-6265-6024525ABD90}"/>
                </a:ext>
                <a:ext uri="{C183D7F6-B498-43B3-948B-1728B52AA6E4}">
                  <adec:decorative xmlns:adec="http://schemas.microsoft.com/office/drawing/2017/decorative" val="1"/>
                </a:ext>
              </a:extLst>
            </p:cNvPr>
            <p:cNvSpPr>
              <a:spLocks noChangeAspect="1"/>
            </p:cNvSpPr>
            <p:nvPr/>
          </p:nvSpPr>
          <p:spPr>
            <a:xfrm>
              <a:off x="2833554" y="2242571"/>
              <a:ext cx="6848419" cy="3433077"/>
            </a:xfrm>
            <a:custGeom>
              <a:avLst/>
              <a:gdLst>
                <a:gd name="connsiteX0" fmla="*/ 0 w 6346209"/>
                <a:gd name="connsiteY0" fmla="*/ 0 h 2137510"/>
                <a:gd name="connsiteX1" fmla="*/ 5989950 w 6346209"/>
                <a:gd name="connsiteY1" fmla="*/ 0 h 2137510"/>
                <a:gd name="connsiteX2" fmla="*/ 6346209 w 6346209"/>
                <a:gd name="connsiteY2" fmla="*/ 356259 h 2137510"/>
                <a:gd name="connsiteX3" fmla="*/ 6346209 w 6346209"/>
                <a:gd name="connsiteY3" fmla="*/ 2137510 h 2137510"/>
                <a:gd name="connsiteX4" fmla="*/ 0 w 6346209"/>
                <a:gd name="connsiteY4" fmla="*/ 2137510 h 2137510"/>
                <a:gd name="connsiteX5" fmla="*/ 0 w 6346209"/>
                <a:gd name="connsiteY5" fmla="*/ 0 h 2137510"/>
                <a:gd name="connsiteX0" fmla="*/ 0 w 6346209"/>
                <a:gd name="connsiteY0" fmla="*/ 0 h 2137510"/>
                <a:gd name="connsiteX1" fmla="*/ 2564362 w 6346209"/>
                <a:gd name="connsiteY1" fmla="*/ 1201003 h 2137510"/>
                <a:gd name="connsiteX2" fmla="*/ 6346209 w 6346209"/>
                <a:gd name="connsiteY2" fmla="*/ 356259 h 2137510"/>
                <a:gd name="connsiteX3" fmla="*/ 6346209 w 6346209"/>
                <a:gd name="connsiteY3" fmla="*/ 2137510 h 2137510"/>
                <a:gd name="connsiteX4" fmla="*/ 0 w 6346209"/>
                <a:gd name="connsiteY4" fmla="*/ 2137510 h 2137510"/>
                <a:gd name="connsiteX5" fmla="*/ 0 w 6346209"/>
                <a:gd name="connsiteY5" fmla="*/ 0 h 2137510"/>
                <a:gd name="connsiteX0" fmla="*/ 0 w 6346209"/>
                <a:gd name="connsiteY0" fmla="*/ 0 h 2710716"/>
                <a:gd name="connsiteX1" fmla="*/ 2564362 w 6346209"/>
                <a:gd name="connsiteY1" fmla="*/ 1774209 h 2710716"/>
                <a:gd name="connsiteX2" fmla="*/ 6346209 w 6346209"/>
                <a:gd name="connsiteY2" fmla="*/ 929465 h 2710716"/>
                <a:gd name="connsiteX3" fmla="*/ 6346209 w 6346209"/>
                <a:gd name="connsiteY3" fmla="*/ 2710716 h 2710716"/>
                <a:gd name="connsiteX4" fmla="*/ 0 w 6346209"/>
                <a:gd name="connsiteY4" fmla="*/ 2710716 h 2710716"/>
                <a:gd name="connsiteX5" fmla="*/ 0 w 6346209"/>
                <a:gd name="connsiteY5" fmla="*/ 0 h 2710716"/>
                <a:gd name="connsiteX0" fmla="*/ 0 w 6359857"/>
                <a:gd name="connsiteY0" fmla="*/ 0 h 2710716"/>
                <a:gd name="connsiteX1" fmla="*/ 2564362 w 6359857"/>
                <a:gd name="connsiteY1" fmla="*/ 1774209 h 2710716"/>
                <a:gd name="connsiteX2" fmla="*/ 6359857 w 6359857"/>
                <a:gd name="connsiteY2" fmla="*/ 547328 h 2710716"/>
                <a:gd name="connsiteX3" fmla="*/ 6346209 w 6359857"/>
                <a:gd name="connsiteY3" fmla="*/ 2710716 h 2710716"/>
                <a:gd name="connsiteX4" fmla="*/ 0 w 6359857"/>
                <a:gd name="connsiteY4" fmla="*/ 2710716 h 2710716"/>
                <a:gd name="connsiteX5" fmla="*/ 0 w 6359857"/>
                <a:gd name="connsiteY5" fmla="*/ 0 h 2710716"/>
                <a:gd name="connsiteX0" fmla="*/ 0 w 6359857"/>
                <a:gd name="connsiteY0" fmla="*/ 689998 h 3400714"/>
                <a:gd name="connsiteX1" fmla="*/ 2564362 w 6359857"/>
                <a:gd name="connsiteY1" fmla="*/ 2464207 h 3400714"/>
                <a:gd name="connsiteX2" fmla="*/ 6359857 w 6359857"/>
                <a:gd name="connsiteY2" fmla="*/ 1237326 h 3400714"/>
                <a:gd name="connsiteX3" fmla="*/ 6346209 w 6359857"/>
                <a:gd name="connsiteY3" fmla="*/ 3400714 h 3400714"/>
                <a:gd name="connsiteX4" fmla="*/ 0 w 6359857"/>
                <a:gd name="connsiteY4" fmla="*/ 3400714 h 3400714"/>
                <a:gd name="connsiteX5" fmla="*/ 0 w 6359857"/>
                <a:gd name="connsiteY5" fmla="*/ 689998 h 3400714"/>
                <a:gd name="connsiteX0" fmla="*/ 0 w 6359857"/>
                <a:gd name="connsiteY0" fmla="*/ 703646 h 3400714"/>
                <a:gd name="connsiteX1" fmla="*/ 2564362 w 6359857"/>
                <a:gd name="connsiteY1" fmla="*/ 2464207 h 3400714"/>
                <a:gd name="connsiteX2" fmla="*/ 6359857 w 6359857"/>
                <a:gd name="connsiteY2" fmla="*/ 1237326 h 3400714"/>
                <a:gd name="connsiteX3" fmla="*/ 6346209 w 6359857"/>
                <a:gd name="connsiteY3" fmla="*/ 3400714 h 3400714"/>
                <a:gd name="connsiteX4" fmla="*/ 0 w 6359857"/>
                <a:gd name="connsiteY4" fmla="*/ 3400714 h 3400714"/>
                <a:gd name="connsiteX5" fmla="*/ 0 w 6359857"/>
                <a:gd name="connsiteY5" fmla="*/ 703646 h 3400714"/>
                <a:gd name="connsiteX0" fmla="*/ 0 w 6359857"/>
                <a:gd name="connsiteY0" fmla="*/ 703646 h 3400714"/>
                <a:gd name="connsiteX1" fmla="*/ 2564362 w 6359857"/>
                <a:gd name="connsiteY1" fmla="*/ 2464207 h 3400714"/>
                <a:gd name="connsiteX2" fmla="*/ 6359857 w 6359857"/>
                <a:gd name="connsiteY2" fmla="*/ 1237326 h 3400714"/>
                <a:gd name="connsiteX3" fmla="*/ 6346209 w 6359857"/>
                <a:gd name="connsiteY3" fmla="*/ 3400714 h 3400714"/>
                <a:gd name="connsiteX4" fmla="*/ 0 w 6359857"/>
                <a:gd name="connsiteY4" fmla="*/ 3400714 h 3400714"/>
                <a:gd name="connsiteX5" fmla="*/ 0 w 6359857"/>
                <a:gd name="connsiteY5" fmla="*/ 703646 h 3400714"/>
                <a:gd name="connsiteX0" fmla="*/ 0 w 6359857"/>
                <a:gd name="connsiteY0" fmla="*/ 559235 h 3256303"/>
                <a:gd name="connsiteX1" fmla="*/ 1868326 w 6359857"/>
                <a:gd name="connsiteY1" fmla="*/ 3165958 h 3256303"/>
                <a:gd name="connsiteX2" fmla="*/ 6359857 w 6359857"/>
                <a:gd name="connsiteY2" fmla="*/ 1092915 h 3256303"/>
                <a:gd name="connsiteX3" fmla="*/ 6346209 w 6359857"/>
                <a:gd name="connsiteY3" fmla="*/ 3256303 h 3256303"/>
                <a:gd name="connsiteX4" fmla="*/ 0 w 6359857"/>
                <a:gd name="connsiteY4" fmla="*/ 3256303 h 3256303"/>
                <a:gd name="connsiteX5" fmla="*/ 0 w 6359857"/>
                <a:gd name="connsiteY5" fmla="*/ 559235 h 3256303"/>
                <a:gd name="connsiteX0" fmla="*/ 0 w 6359857"/>
                <a:gd name="connsiteY0" fmla="*/ 584549 h 3281617"/>
                <a:gd name="connsiteX1" fmla="*/ 1827383 w 6359857"/>
                <a:gd name="connsiteY1" fmla="*/ 3027499 h 3281617"/>
                <a:gd name="connsiteX2" fmla="*/ 6359857 w 6359857"/>
                <a:gd name="connsiteY2" fmla="*/ 1118229 h 3281617"/>
                <a:gd name="connsiteX3" fmla="*/ 6346209 w 6359857"/>
                <a:gd name="connsiteY3" fmla="*/ 3281617 h 3281617"/>
                <a:gd name="connsiteX4" fmla="*/ 0 w 6359857"/>
                <a:gd name="connsiteY4" fmla="*/ 3281617 h 3281617"/>
                <a:gd name="connsiteX5" fmla="*/ 0 w 6359857"/>
                <a:gd name="connsiteY5" fmla="*/ 584549 h 3281617"/>
                <a:gd name="connsiteX0" fmla="*/ 0 w 6359857"/>
                <a:gd name="connsiteY0" fmla="*/ 584549 h 3281617"/>
                <a:gd name="connsiteX1" fmla="*/ 1827383 w 6359857"/>
                <a:gd name="connsiteY1" fmla="*/ 3027499 h 3281617"/>
                <a:gd name="connsiteX2" fmla="*/ 6359857 w 6359857"/>
                <a:gd name="connsiteY2" fmla="*/ 1118229 h 3281617"/>
                <a:gd name="connsiteX3" fmla="*/ 6346209 w 6359857"/>
                <a:gd name="connsiteY3" fmla="*/ 3281617 h 3281617"/>
                <a:gd name="connsiteX4" fmla="*/ 0 w 6359857"/>
                <a:gd name="connsiteY4" fmla="*/ 3281617 h 3281617"/>
                <a:gd name="connsiteX5" fmla="*/ 0 w 6359857"/>
                <a:gd name="connsiteY5" fmla="*/ 584549 h 3281617"/>
                <a:gd name="connsiteX0" fmla="*/ 0 w 6359857"/>
                <a:gd name="connsiteY0" fmla="*/ 548688 h 3245756"/>
                <a:gd name="connsiteX1" fmla="*/ 1827383 w 6359857"/>
                <a:gd name="connsiteY1" fmla="*/ 2991638 h 3245756"/>
                <a:gd name="connsiteX2" fmla="*/ 6359857 w 6359857"/>
                <a:gd name="connsiteY2" fmla="*/ 1082368 h 3245756"/>
                <a:gd name="connsiteX3" fmla="*/ 6346209 w 6359857"/>
                <a:gd name="connsiteY3" fmla="*/ 3245756 h 3245756"/>
                <a:gd name="connsiteX4" fmla="*/ 0 w 6359857"/>
                <a:gd name="connsiteY4" fmla="*/ 3245756 h 3245756"/>
                <a:gd name="connsiteX5" fmla="*/ 0 w 6359857"/>
                <a:gd name="connsiteY5" fmla="*/ 548688 h 3245756"/>
                <a:gd name="connsiteX0" fmla="*/ 0 w 6359857"/>
                <a:gd name="connsiteY0" fmla="*/ 715028 h 3412096"/>
                <a:gd name="connsiteX1" fmla="*/ 1827383 w 6359857"/>
                <a:gd name="connsiteY1" fmla="*/ 3157978 h 3412096"/>
                <a:gd name="connsiteX2" fmla="*/ 6359857 w 6359857"/>
                <a:gd name="connsiteY2" fmla="*/ 1248708 h 3412096"/>
                <a:gd name="connsiteX3" fmla="*/ 6346209 w 6359857"/>
                <a:gd name="connsiteY3" fmla="*/ 3412096 h 3412096"/>
                <a:gd name="connsiteX4" fmla="*/ 0 w 6359857"/>
                <a:gd name="connsiteY4" fmla="*/ 3412096 h 3412096"/>
                <a:gd name="connsiteX5" fmla="*/ 0 w 6359857"/>
                <a:gd name="connsiteY5" fmla="*/ 715028 h 3412096"/>
                <a:gd name="connsiteX0" fmla="*/ 0 w 6359857"/>
                <a:gd name="connsiteY0" fmla="*/ 715028 h 3412096"/>
                <a:gd name="connsiteX1" fmla="*/ 1895622 w 6359857"/>
                <a:gd name="connsiteY1" fmla="*/ 3157978 h 3412096"/>
                <a:gd name="connsiteX2" fmla="*/ 6359857 w 6359857"/>
                <a:gd name="connsiteY2" fmla="*/ 1248708 h 3412096"/>
                <a:gd name="connsiteX3" fmla="*/ 6346209 w 6359857"/>
                <a:gd name="connsiteY3" fmla="*/ 3412096 h 3412096"/>
                <a:gd name="connsiteX4" fmla="*/ 0 w 6359857"/>
                <a:gd name="connsiteY4" fmla="*/ 3412096 h 3412096"/>
                <a:gd name="connsiteX5" fmla="*/ 0 w 6359857"/>
                <a:gd name="connsiteY5" fmla="*/ 715028 h 3412096"/>
                <a:gd name="connsiteX0" fmla="*/ 0 w 6359857"/>
                <a:gd name="connsiteY0" fmla="*/ 694103 h 3391171"/>
                <a:gd name="connsiteX1" fmla="*/ 1895622 w 6359857"/>
                <a:gd name="connsiteY1" fmla="*/ 3137053 h 3391171"/>
                <a:gd name="connsiteX2" fmla="*/ 6359857 w 6359857"/>
                <a:gd name="connsiteY2" fmla="*/ 1227783 h 3391171"/>
                <a:gd name="connsiteX3" fmla="*/ 6346209 w 6359857"/>
                <a:gd name="connsiteY3" fmla="*/ 3391171 h 3391171"/>
                <a:gd name="connsiteX4" fmla="*/ 0 w 6359857"/>
                <a:gd name="connsiteY4" fmla="*/ 3391171 h 3391171"/>
                <a:gd name="connsiteX5" fmla="*/ 0 w 6359857"/>
                <a:gd name="connsiteY5" fmla="*/ 694103 h 3391171"/>
                <a:gd name="connsiteX0" fmla="*/ 0 w 6347522"/>
                <a:gd name="connsiteY0" fmla="*/ 728838 h 3425906"/>
                <a:gd name="connsiteX1" fmla="*/ 1895622 w 6347522"/>
                <a:gd name="connsiteY1" fmla="*/ 3171788 h 3425906"/>
                <a:gd name="connsiteX2" fmla="*/ 6346209 w 6347522"/>
                <a:gd name="connsiteY2" fmla="*/ 1221574 h 3425906"/>
                <a:gd name="connsiteX3" fmla="*/ 6346209 w 6347522"/>
                <a:gd name="connsiteY3" fmla="*/ 3425906 h 3425906"/>
                <a:gd name="connsiteX4" fmla="*/ 0 w 6347522"/>
                <a:gd name="connsiteY4" fmla="*/ 3425906 h 3425906"/>
                <a:gd name="connsiteX5" fmla="*/ 0 w 6347522"/>
                <a:gd name="connsiteY5" fmla="*/ 728838 h 3425906"/>
                <a:gd name="connsiteX0" fmla="*/ 0 w 6347522"/>
                <a:gd name="connsiteY0" fmla="*/ 728838 h 3425906"/>
                <a:gd name="connsiteX1" fmla="*/ 1895622 w 6347522"/>
                <a:gd name="connsiteY1" fmla="*/ 3171788 h 3425906"/>
                <a:gd name="connsiteX2" fmla="*/ 6346209 w 6347522"/>
                <a:gd name="connsiteY2" fmla="*/ 1221574 h 3425906"/>
                <a:gd name="connsiteX3" fmla="*/ 6346209 w 6347522"/>
                <a:gd name="connsiteY3" fmla="*/ 3425906 h 3425906"/>
                <a:gd name="connsiteX4" fmla="*/ 0 w 6347522"/>
                <a:gd name="connsiteY4" fmla="*/ 3425906 h 3425906"/>
                <a:gd name="connsiteX5" fmla="*/ 0 w 6347522"/>
                <a:gd name="connsiteY5" fmla="*/ 728838 h 3425906"/>
                <a:gd name="connsiteX0" fmla="*/ 0 w 6347522"/>
                <a:gd name="connsiteY0" fmla="*/ 728838 h 3425906"/>
                <a:gd name="connsiteX1" fmla="*/ 1895622 w 6347522"/>
                <a:gd name="connsiteY1" fmla="*/ 3171788 h 3425906"/>
                <a:gd name="connsiteX2" fmla="*/ 6346209 w 6347522"/>
                <a:gd name="connsiteY2" fmla="*/ 1221574 h 3425906"/>
                <a:gd name="connsiteX3" fmla="*/ 6346209 w 6347522"/>
                <a:gd name="connsiteY3" fmla="*/ 3425906 h 3425906"/>
                <a:gd name="connsiteX4" fmla="*/ 0 w 6347522"/>
                <a:gd name="connsiteY4" fmla="*/ 3425906 h 3425906"/>
                <a:gd name="connsiteX5" fmla="*/ 0 w 6347522"/>
                <a:gd name="connsiteY5" fmla="*/ 728838 h 3425906"/>
                <a:gd name="connsiteX0" fmla="*/ 0 w 6347522"/>
                <a:gd name="connsiteY0" fmla="*/ 732970 h 3430038"/>
                <a:gd name="connsiteX1" fmla="*/ 1868327 w 6347522"/>
                <a:gd name="connsiteY1" fmla="*/ 3148624 h 3430038"/>
                <a:gd name="connsiteX2" fmla="*/ 6346209 w 6347522"/>
                <a:gd name="connsiteY2" fmla="*/ 1225706 h 3430038"/>
                <a:gd name="connsiteX3" fmla="*/ 6346209 w 6347522"/>
                <a:gd name="connsiteY3" fmla="*/ 3430038 h 3430038"/>
                <a:gd name="connsiteX4" fmla="*/ 0 w 6347522"/>
                <a:gd name="connsiteY4" fmla="*/ 3430038 h 3430038"/>
                <a:gd name="connsiteX5" fmla="*/ 0 w 6347522"/>
                <a:gd name="connsiteY5" fmla="*/ 732970 h 3430038"/>
                <a:gd name="connsiteX0" fmla="*/ 0 w 6347522"/>
                <a:gd name="connsiteY0" fmla="*/ 709835 h 3406903"/>
                <a:gd name="connsiteX1" fmla="*/ 1868327 w 6347522"/>
                <a:gd name="connsiteY1" fmla="*/ 3125489 h 3406903"/>
                <a:gd name="connsiteX2" fmla="*/ 6346209 w 6347522"/>
                <a:gd name="connsiteY2" fmla="*/ 1229866 h 3406903"/>
                <a:gd name="connsiteX3" fmla="*/ 6346209 w 6347522"/>
                <a:gd name="connsiteY3" fmla="*/ 3406903 h 3406903"/>
                <a:gd name="connsiteX4" fmla="*/ 0 w 6347522"/>
                <a:gd name="connsiteY4" fmla="*/ 3406903 h 3406903"/>
                <a:gd name="connsiteX5" fmla="*/ 0 w 6347522"/>
                <a:gd name="connsiteY5" fmla="*/ 709835 h 3406903"/>
                <a:gd name="connsiteX0" fmla="*/ 0 w 6359856"/>
                <a:gd name="connsiteY0" fmla="*/ 814163 h 3511231"/>
                <a:gd name="connsiteX1" fmla="*/ 1868327 w 6359856"/>
                <a:gd name="connsiteY1" fmla="*/ 3229817 h 3511231"/>
                <a:gd name="connsiteX2" fmla="*/ 6359856 w 6359856"/>
                <a:gd name="connsiteY2" fmla="*/ 1211364 h 3511231"/>
                <a:gd name="connsiteX3" fmla="*/ 6346209 w 6359856"/>
                <a:gd name="connsiteY3" fmla="*/ 3511231 h 3511231"/>
                <a:gd name="connsiteX4" fmla="*/ 0 w 6359856"/>
                <a:gd name="connsiteY4" fmla="*/ 3511231 h 3511231"/>
                <a:gd name="connsiteX5" fmla="*/ 0 w 6359856"/>
                <a:gd name="connsiteY5" fmla="*/ 814163 h 3511231"/>
                <a:gd name="connsiteX0" fmla="*/ 0 w 6359856"/>
                <a:gd name="connsiteY0" fmla="*/ 565639 h 3262707"/>
                <a:gd name="connsiteX1" fmla="*/ 1868327 w 6359856"/>
                <a:gd name="connsiteY1" fmla="*/ 2981293 h 3262707"/>
                <a:gd name="connsiteX2" fmla="*/ 6359856 w 6359856"/>
                <a:gd name="connsiteY2" fmla="*/ 962840 h 3262707"/>
                <a:gd name="connsiteX3" fmla="*/ 6346209 w 6359856"/>
                <a:gd name="connsiteY3" fmla="*/ 3262707 h 3262707"/>
                <a:gd name="connsiteX4" fmla="*/ 0 w 6359856"/>
                <a:gd name="connsiteY4" fmla="*/ 3262707 h 3262707"/>
                <a:gd name="connsiteX5" fmla="*/ 0 w 6359856"/>
                <a:gd name="connsiteY5" fmla="*/ 565639 h 3262707"/>
                <a:gd name="connsiteX0" fmla="*/ 0 w 6359856"/>
                <a:gd name="connsiteY0" fmla="*/ 728896 h 3425964"/>
                <a:gd name="connsiteX1" fmla="*/ 1868327 w 6359856"/>
                <a:gd name="connsiteY1" fmla="*/ 3144550 h 3425964"/>
                <a:gd name="connsiteX2" fmla="*/ 6359856 w 6359856"/>
                <a:gd name="connsiteY2" fmla="*/ 1126097 h 3425964"/>
                <a:gd name="connsiteX3" fmla="*/ 6346209 w 6359856"/>
                <a:gd name="connsiteY3" fmla="*/ 3425964 h 3425964"/>
                <a:gd name="connsiteX4" fmla="*/ 0 w 6359856"/>
                <a:gd name="connsiteY4" fmla="*/ 3425964 h 3425964"/>
                <a:gd name="connsiteX5" fmla="*/ 0 w 6359856"/>
                <a:gd name="connsiteY5" fmla="*/ 728896 h 3425964"/>
                <a:gd name="connsiteX0" fmla="*/ 0 w 6359856"/>
                <a:gd name="connsiteY0" fmla="*/ 725702 h 3422770"/>
                <a:gd name="connsiteX1" fmla="*/ 1868327 w 6359856"/>
                <a:gd name="connsiteY1" fmla="*/ 3141356 h 3422770"/>
                <a:gd name="connsiteX2" fmla="*/ 6359856 w 6359856"/>
                <a:gd name="connsiteY2" fmla="*/ 1122903 h 3422770"/>
                <a:gd name="connsiteX3" fmla="*/ 6346209 w 6359856"/>
                <a:gd name="connsiteY3" fmla="*/ 3422770 h 3422770"/>
                <a:gd name="connsiteX4" fmla="*/ 0 w 6359856"/>
                <a:gd name="connsiteY4" fmla="*/ 3422770 h 3422770"/>
                <a:gd name="connsiteX5" fmla="*/ 0 w 6359856"/>
                <a:gd name="connsiteY5" fmla="*/ 725702 h 3422770"/>
                <a:gd name="connsiteX0" fmla="*/ 0 w 6359856"/>
                <a:gd name="connsiteY0" fmla="*/ 727352 h 3424420"/>
                <a:gd name="connsiteX1" fmla="*/ 1868327 w 6359856"/>
                <a:gd name="connsiteY1" fmla="*/ 3143006 h 3424420"/>
                <a:gd name="connsiteX2" fmla="*/ 6359856 w 6359856"/>
                <a:gd name="connsiteY2" fmla="*/ 1124553 h 3424420"/>
                <a:gd name="connsiteX3" fmla="*/ 6346209 w 6359856"/>
                <a:gd name="connsiteY3" fmla="*/ 3424420 h 3424420"/>
                <a:gd name="connsiteX4" fmla="*/ 0 w 6359856"/>
                <a:gd name="connsiteY4" fmla="*/ 3424420 h 3424420"/>
                <a:gd name="connsiteX5" fmla="*/ 0 w 6359856"/>
                <a:gd name="connsiteY5" fmla="*/ 727352 h 3424420"/>
                <a:gd name="connsiteX0" fmla="*/ 0 w 6370573"/>
                <a:gd name="connsiteY0" fmla="*/ 495107 h 3192175"/>
                <a:gd name="connsiteX1" fmla="*/ 1868327 w 6370573"/>
                <a:gd name="connsiteY1" fmla="*/ 2910761 h 3192175"/>
                <a:gd name="connsiteX2" fmla="*/ 6370573 w 6370573"/>
                <a:gd name="connsiteY2" fmla="*/ 1149511 h 3192175"/>
                <a:gd name="connsiteX3" fmla="*/ 6346209 w 6370573"/>
                <a:gd name="connsiteY3" fmla="*/ 3192175 h 3192175"/>
                <a:gd name="connsiteX4" fmla="*/ 0 w 6370573"/>
                <a:gd name="connsiteY4" fmla="*/ 3192175 h 3192175"/>
                <a:gd name="connsiteX5" fmla="*/ 0 w 6370573"/>
                <a:gd name="connsiteY5" fmla="*/ 495107 h 3192175"/>
                <a:gd name="connsiteX0" fmla="*/ 0 w 6370573"/>
                <a:gd name="connsiteY0" fmla="*/ 496466 h 3193534"/>
                <a:gd name="connsiteX1" fmla="*/ 1868327 w 6370573"/>
                <a:gd name="connsiteY1" fmla="*/ 2912120 h 3193534"/>
                <a:gd name="connsiteX2" fmla="*/ 6370573 w 6370573"/>
                <a:gd name="connsiteY2" fmla="*/ 1150870 h 3193534"/>
                <a:gd name="connsiteX3" fmla="*/ 6346209 w 6370573"/>
                <a:gd name="connsiteY3" fmla="*/ 3193534 h 3193534"/>
                <a:gd name="connsiteX4" fmla="*/ 0 w 6370573"/>
                <a:gd name="connsiteY4" fmla="*/ 3193534 h 3193534"/>
                <a:gd name="connsiteX5" fmla="*/ 0 w 6370573"/>
                <a:gd name="connsiteY5" fmla="*/ 496466 h 319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0573" h="3193534">
                  <a:moveTo>
                    <a:pt x="0" y="496466"/>
                  </a:moveTo>
                  <a:cubicBezTo>
                    <a:pt x="895730" y="469170"/>
                    <a:pt x="666466" y="2813060"/>
                    <a:pt x="1868327" y="2912120"/>
                  </a:cubicBezTo>
                  <a:cubicBezTo>
                    <a:pt x="3070188" y="3011180"/>
                    <a:pt x="4245598" y="-2261543"/>
                    <a:pt x="6370573" y="1150870"/>
                  </a:cubicBezTo>
                  <a:cubicBezTo>
                    <a:pt x="6366024" y="1871999"/>
                    <a:pt x="6350758" y="2472405"/>
                    <a:pt x="6346209" y="3193534"/>
                  </a:cubicBezTo>
                  <a:lnTo>
                    <a:pt x="0" y="3193534"/>
                  </a:lnTo>
                  <a:lnTo>
                    <a:pt x="0" y="496466"/>
                  </a:lnTo>
                  <a:close/>
                </a:path>
              </a:pathLst>
            </a:cu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referentialtax treatment">
              <a:extLst>
                <a:ext uri="{FF2B5EF4-FFF2-40B4-BE49-F238E27FC236}">
                  <a16:creationId xmlns:a16="http://schemas.microsoft.com/office/drawing/2014/main" id="{C859A4F3-F4F5-AE35-3EBA-ED53EBC14621}"/>
                </a:ext>
              </a:extLst>
            </p:cNvPr>
            <p:cNvSpPr txBox="1">
              <a:spLocks noChangeAspect="1"/>
            </p:cNvSpPr>
            <p:nvPr/>
          </p:nvSpPr>
          <p:spPr>
            <a:xfrm>
              <a:off x="3432241" y="3078707"/>
              <a:ext cx="1899006" cy="30626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SzPct val="100694"/>
                <a:buNone/>
              </a:pPr>
              <a:r>
                <a:rPr lang="en-US" sz="1600" dirty="0">
                  <a:solidFill>
                    <a:schemeClr val="bg1"/>
                  </a:solidFill>
                  <a:sym typeface="Calibri"/>
                </a:rPr>
                <a:t>I’m getting worried</a:t>
              </a:r>
              <a:endParaRPr lang="en" sz="1600" dirty="0">
                <a:solidFill>
                  <a:schemeClr val="bg1"/>
                </a:solidFill>
                <a:sym typeface="Calibri"/>
              </a:endParaRPr>
            </a:p>
          </p:txBody>
        </p:sp>
        <p:cxnSp>
          <p:nvCxnSpPr>
            <p:cNvPr id="11" name="Straight Connector 10">
              <a:extLst>
                <a:ext uri="{FF2B5EF4-FFF2-40B4-BE49-F238E27FC236}">
                  <a16:creationId xmlns:a16="http://schemas.microsoft.com/office/drawing/2014/main" id="{A5958621-CD6F-0B64-91D3-8043F2F3CDF9}"/>
                </a:ext>
                <a:ext uri="{C183D7F6-B498-43B3-948B-1728B52AA6E4}">
                  <adec:decorative xmlns:adec="http://schemas.microsoft.com/office/drawing/2017/decorative" val="1"/>
                </a:ext>
              </a:extLst>
            </p:cNvPr>
            <p:cNvCxnSpPr>
              <a:cxnSpLocks noChangeAspect="1"/>
            </p:cNvCxnSpPr>
            <p:nvPr/>
          </p:nvCxnSpPr>
          <p:spPr>
            <a:xfrm>
              <a:off x="2847201" y="2320605"/>
              <a:ext cx="0" cy="33709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9C9BE58-F77F-BE87-778E-6EEA979B916D}"/>
                </a:ext>
                <a:ext uri="{C183D7F6-B498-43B3-948B-1728B52AA6E4}">
                  <adec:decorative xmlns:adec="http://schemas.microsoft.com/office/drawing/2017/decorative" val="1"/>
                </a:ext>
              </a:extLst>
            </p:cNvPr>
            <p:cNvCxnSpPr>
              <a:cxnSpLocks noChangeAspect="1"/>
            </p:cNvCxnSpPr>
            <p:nvPr/>
          </p:nvCxnSpPr>
          <p:spPr>
            <a:xfrm>
              <a:off x="2833554" y="5675649"/>
              <a:ext cx="6836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E25B1-B615-5009-4353-2F21C2BD2D0C}"/>
                </a:ext>
                <a:ext uri="{C183D7F6-B498-43B3-948B-1728B52AA6E4}">
                  <adec:decorative xmlns:adec="http://schemas.microsoft.com/office/drawing/2017/decorative" val="1"/>
                </a:ext>
              </a:extLst>
            </p:cNvPr>
            <p:cNvCxnSpPr>
              <a:cxnSpLocks noChangeAspect="1"/>
            </p:cNvCxnSpPr>
            <p:nvPr/>
          </p:nvCxnSpPr>
          <p:spPr>
            <a:xfrm>
              <a:off x="9665477" y="2320605"/>
              <a:ext cx="0" cy="33709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085933C-C4EA-6904-F19C-DE29897ADB86}"/>
                </a:ext>
                <a:ext uri="{C183D7F6-B498-43B3-948B-1728B52AA6E4}">
                  <adec:decorative xmlns:adec="http://schemas.microsoft.com/office/drawing/2017/decorative" val="1"/>
                </a:ext>
              </a:extLst>
            </p:cNvPr>
            <p:cNvSpPr>
              <a:spLocks noChangeAspect="1"/>
            </p:cNvSpPr>
            <p:nvPr/>
          </p:nvSpPr>
          <p:spPr>
            <a:xfrm>
              <a:off x="3221704" y="3327523"/>
              <a:ext cx="146716" cy="146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83C0467-119D-3FC8-7909-F6C7AE5B5744}"/>
                </a:ext>
                <a:ext uri="{C183D7F6-B498-43B3-948B-1728B52AA6E4}">
                  <adec:decorative xmlns:adec="http://schemas.microsoft.com/office/drawing/2017/decorative" val="1"/>
                </a:ext>
              </a:extLst>
            </p:cNvPr>
            <p:cNvSpPr>
              <a:spLocks noChangeAspect="1"/>
            </p:cNvSpPr>
            <p:nvPr/>
          </p:nvSpPr>
          <p:spPr>
            <a:xfrm>
              <a:off x="3562436" y="4304468"/>
              <a:ext cx="146716" cy="146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C6BBA7D-BB61-1808-C8E2-2A22E5CEE53A}"/>
                </a:ext>
                <a:ext uri="{C183D7F6-B498-43B3-948B-1728B52AA6E4}">
                  <adec:decorative xmlns:adec="http://schemas.microsoft.com/office/drawing/2017/decorative" val="1"/>
                </a:ext>
              </a:extLst>
            </p:cNvPr>
            <p:cNvSpPr>
              <a:spLocks noChangeAspect="1"/>
            </p:cNvSpPr>
            <p:nvPr/>
          </p:nvSpPr>
          <p:spPr>
            <a:xfrm>
              <a:off x="7533517" y="2500746"/>
              <a:ext cx="146716" cy="146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5078D9CC-EB6A-3B71-9CB3-A6485499DB30}"/>
                </a:ext>
                <a:ext uri="{C183D7F6-B498-43B3-948B-1728B52AA6E4}">
                  <adec:decorative xmlns:adec="http://schemas.microsoft.com/office/drawing/2017/decorative" val="1"/>
                </a:ext>
              </a:extLst>
            </p:cNvPr>
            <p:cNvSpPr>
              <a:spLocks noChangeAspect="1"/>
            </p:cNvSpPr>
            <p:nvPr/>
          </p:nvSpPr>
          <p:spPr>
            <a:xfrm>
              <a:off x="6969830" y="3091381"/>
              <a:ext cx="146716" cy="146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BDDCD08-13FC-8F47-B747-0E85B96B727B}"/>
                </a:ext>
                <a:ext uri="{C183D7F6-B498-43B3-948B-1728B52AA6E4}">
                  <adec:decorative xmlns:adec="http://schemas.microsoft.com/office/drawing/2017/decorative" val="1"/>
                </a:ext>
              </a:extLst>
            </p:cNvPr>
            <p:cNvSpPr>
              <a:spLocks noChangeAspect="1"/>
            </p:cNvSpPr>
            <p:nvPr/>
          </p:nvSpPr>
          <p:spPr>
            <a:xfrm>
              <a:off x="6529213" y="3739444"/>
              <a:ext cx="146716" cy="146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ular Callout 37">
              <a:extLst>
                <a:ext uri="{FF2B5EF4-FFF2-40B4-BE49-F238E27FC236}">
                  <a16:creationId xmlns:a16="http://schemas.microsoft.com/office/drawing/2014/main" id="{A5C7D7E6-FD9E-ED85-2AB0-7AC927768935}"/>
                </a:ext>
                <a:ext uri="{C183D7F6-B498-43B3-948B-1728B52AA6E4}">
                  <adec:decorative xmlns:adec="http://schemas.microsoft.com/office/drawing/2017/decorative" val="1"/>
                </a:ext>
              </a:extLst>
            </p:cNvPr>
            <p:cNvSpPr>
              <a:spLocks noChangeAspect="1"/>
            </p:cNvSpPr>
            <p:nvPr/>
          </p:nvSpPr>
          <p:spPr>
            <a:xfrm>
              <a:off x="8020424" y="1636547"/>
              <a:ext cx="1520724" cy="535106"/>
            </a:xfrm>
            <a:custGeom>
              <a:avLst/>
              <a:gdLst>
                <a:gd name="connsiteX0" fmla="*/ 0 w 1462603"/>
                <a:gd name="connsiteY0" fmla="*/ 83348 h 500076"/>
                <a:gd name="connsiteX1" fmla="*/ 83348 w 1462603"/>
                <a:gd name="connsiteY1" fmla="*/ 0 h 500076"/>
                <a:gd name="connsiteX2" fmla="*/ 243767 w 1462603"/>
                <a:gd name="connsiteY2" fmla="*/ 0 h 500076"/>
                <a:gd name="connsiteX3" fmla="*/ 243767 w 1462603"/>
                <a:gd name="connsiteY3" fmla="*/ 0 h 500076"/>
                <a:gd name="connsiteX4" fmla="*/ 609418 w 1462603"/>
                <a:gd name="connsiteY4" fmla="*/ 0 h 500076"/>
                <a:gd name="connsiteX5" fmla="*/ 1379255 w 1462603"/>
                <a:gd name="connsiteY5" fmla="*/ 0 h 500076"/>
                <a:gd name="connsiteX6" fmla="*/ 1462603 w 1462603"/>
                <a:gd name="connsiteY6" fmla="*/ 83348 h 500076"/>
                <a:gd name="connsiteX7" fmla="*/ 1462603 w 1462603"/>
                <a:gd name="connsiteY7" fmla="*/ 291711 h 500076"/>
                <a:gd name="connsiteX8" fmla="*/ 1462603 w 1462603"/>
                <a:gd name="connsiteY8" fmla="*/ 291711 h 500076"/>
                <a:gd name="connsiteX9" fmla="*/ 1462603 w 1462603"/>
                <a:gd name="connsiteY9" fmla="*/ 416730 h 500076"/>
                <a:gd name="connsiteX10" fmla="*/ 1462603 w 1462603"/>
                <a:gd name="connsiteY10" fmla="*/ 416728 h 500076"/>
                <a:gd name="connsiteX11" fmla="*/ 1379255 w 1462603"/>
                <a:gd name="connsiteY11" fmla="*/ 500076 h 500076"/>
                <a:gd name="connsiteX12" fmla="*/ 609418 w 1462603"/>
                <a:gd name="connsiteY12" fmla="*/ 500076 h 500076"/>
                <a:gd name="connsiteX13" fmla="*/ 426597 w 1462603"/>
                <a:gd name="connsiteY13" fmla="*/ 562586 h 500076"/>
                <a:gd name="connsiteX14" fmla="*/ 243767 w 1462603"/>
                <a:gd name="connsiteY14" fmla="*/ 500076 h 500076"/>
                <a:gd name="connsiteX15" fmla="*/ 83348 w 1462603"/>
                <a:gd name="connsiteY15" fmla="*/ 500076 h 500076"/>
                <a:gd name="connsiteX16" fmla="*/ 0 w 1462603"/>
                <a:gd name="connsiteY16" fmla="*/ 416728 h 500076"/>
                <a:gd name="connsiteX17" fmla="*/ 0 w 1462603"/>
                <a:gd name="connsiteY17" fmla="*/ 416730 h 500076"/>
                <a:gd name="connsiteX18" fmla="*/ 0 w 1462603"/>
                <a:gd name="connsiteY18" fmla="*/ 291711 h 500076"/>
                <a:gd name="connsiteX19" fmla="*/ 0 w 1462603"/>
                <a:gd name="connsiteY19" fmla="*/ 291711 h 500076"/>
                <a:gd name="connsiteX20" fmla="*/ 0 w 1462603"/>
                <a:gd name="connsiteY20" fmla="*/ 83348 h 500076"/>
                <a:gd name="connsiteX0" fmla="*/ 0 w 1462603"/>
                <a:gd name="connsiteY0" fmla="*/ 83348 h 605448"/>
                <a:gd name="connsiteX1" fmla="*/ 83348 w 1462603"/>
                <a:gd name="connsiteY1" fmla="*/ 0 h 605448"/>
                <a:gd name="connsiteX2" fmla="*/ 243767 w 1462603"/>
                <a:gd name="connsiteY2" fmla="*/ 0 h 605448"/>
                <a:gd name="connsiteX3" fmla="*/ 243767 w 1462603"/>
                <a:gd name="connsiteY3" fmla="*/ 0 h 605448"/>
                <a:gd name="connsiteX4" fmla="*/ 609418 w 1462603"/>
                <a:gd name="connsiteY4" fmla="*/ 0 h 605448"/>
                <a:gd name="connsiteX5" fmla="*/ 1379255 w 1462603"/>
                <a:gd name="connsiteY5" fmla="*/ 0 h 605448"/>
                <a:gd name="connsiteX6" fmla="*/ 1462603 w 1462603"/>
                <a:gd name="connsiteY6" fmla="*/ 83348 h 605448"/>
                <a:gd name="connsiteX7" fmla="*/ 1462603 w 1462603"/>
                <a:gd name="connsiteY7" fmla="*/ 291711 h 605448"/>
                <a:gd name="connsiteX8" fmla="*/ 1462603 w 1462603"/>
                <a:gd name="connsiteY8" fmla="*/ 291711 h 605448"/>
                <a:gd name="connsiteX9" fmla="*/ 1462603 w 1462603"/>
                <a:gd name="connsiteY9" fmla="*/ 416730 h 605448"/>
                <a:gd name="connsiteX10" fmla="*/ 1462603 w 1462603"/>
                <a:gd name="connsiteY10" fmla="*/ 416728 h 605448"/>
                <a:gd name="connsiteX11" fmla="*/ 1379255 w 1462603"/>
                <a:gd name="connsiteY11" fmla="*/ 500076 h 605448"/>
                <a:gd name="connsiteX12" fmla="*/ 609418 w 1462603"/>
                <a:gd name="connsiteY12" fmla="*/ 500076 h 605448"/>
                <a:gd name="connsiteX13" fmla="*/ 221809 w 1462603"/>
                <a:gd name="connsiteY13" fmla="*/ 605448 h 605448"/>
                <a:gd name="connsiteX14" fmla="*/ 243767 w 1462603"/>
                <a:gd name="connsiteY14" fmla="*/ 500076 h 605448"/>
                <a:gd name="connsiteX15" fmla="*/ 83348 w 1462603"/>
                <a:gd name="connsiteY15" fmla="*/ 500076 h 605448"/>
                <a:gd name="connsiteX16" fmla="*/ 0 w 1462603"/>
                <a:gd name="connsiteY16" fmla="*/ 416728 h 605448"/>
                <a:gd name="connsiteX17" fmla="*/ 0 w 1462603"/>
                <a:gd name="connsiteY17" fmla="*/ 416730 h 605448"/>
                <a:gd name="connsiteX18" fmla="*/ 0 w 1462603"/>
                <a:gd name="connsiteY18" fmla="*/ 291711 h 605448"/>
                <a:gd name="connsiteX19" fmla="*/ 0 w 1462603"/>
                <a:gd name="connsiteY19" fmla="*/ 291711 h 605448"/>
                <a:gd name="connsiteX20" fmla="*/ 0 w 1462603"/>
                <a:gd name="connsiteY20" fmla="*/ 83348 h 605448"/>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609418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338356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338356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338356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2603" h="617260">
                  <a:moveTo>
                    <a:pt x="0" y="83348"/>
                  </a:moveTo>
                  <a:cubicBezTo>
                    <a:pt x="0" y="37316"/>
                    <a:pt x="37316" y="0"/>
                    <a:pt x="83348" y="0"/>
                  </a:cubicBezTo>
                  <a:lnTo>
                    <a:pt x="243767" y="0"/>
                  </a:lnTo>
                  <a:lnTo>
                    <a:pt x="243767" y="0"/>
                  </a:lnTo>
                  <a:lnTo>
                    <a:pt x="609418" y="0"/>
                  </a:lnTo>
                  <a:lnTo>
                    <a:pt x="1379255" y="0"/>
                  </a:lnTo>
                  <a:cubicBezTo>
                    <a:pt x="1425287" y="0"/>
                    <a:pt x="1462603" y="37316"/>
                    <a:pt x="1462603" y="83348"/>
                  </a:cubicBezTo>
                  <a:lnTo>
                    <a:pt x="1462603" y="291711"/>
                  </a:lnTo>
                  <a:lnTo>
                    <a:pt x="1462603" y="291711"/>
                  </a:lnTo>
                  <a:lnTo>
                    <a:pt x="1462603" y="416730"/>
                  </a:lnTo>
                  <a:lnTo>
                    <a:pt x="1462603" y="416728"/>
                  </a:lnTo>
                  <a:cubicBezTo>
                    <a:pt x="1462603" y="462760"/>
                    <a:pt x="1425287" y="500076"/>
                    <a:pt x="1379255" y="500076"/>
                  </a:cubicBezTo>
                  <a:lnTo>
                    <a:pt x="338356" y="500076"/>
                  </a:lnTo>
                  <a:cubicBezTo>
                    <a:pt x="198849" y="586383"/>
                    <a:pt x="205524" y="578199"/>
                    <a:pt x="136646" y="617260"/>
                  </a:cubicBezTo>
                  <a:lnTo>
                    <a:pt x="160057" y="500076"/>
                  </a:lnTo>
                  <a:lnTo>
                    <a:pt x="83348" y="500076"/>
                  </a:lnTo>
                  <a:cubicBezTo>
                    <a:pt x="37316" y="500076"/>
                    <a:pt x="0" y="462760"/>
                    <a:pt x="0" y="416728"/>
                  </a:cubicBezTo>
                  <a:lnTo>
                    <a:pt x="0" y="416730"/>
                  </a:lnTo>
                  <a:lnTo>
                    <a:pt x="0" y="291711"/>
                  </a:lnTo>
                  <a:lnTo>
                    <a:pt x="0" y="291711"/>
                  </a:lnTo>
                  <a:lnTo>
                    <a:pt x="0" y="833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rvivor benefits">
              <a:extLst>
                <a:ext uri="{FF2B5EF4-FFF2-40B4-BE49-F238E27FC236}">
                  <a16:creationId xmlns:a16="http://schemas.microsoft.com/office/drawing/2014/main" id="{712CB8B5-38C6-D312-45E0-77419B188882}"/>
                </a:ext>
              </a:extLst>
            </p:cNvPr>
            <p:cNvSpPr txBox="1">
              <a:spLocks noChangeAspect="1"/>
            </p:cNvSpPr>
            <p:nvPr/>
          </p:nvSpPr>
          <p:spPr>
            <a:xfrm>
              <a:off x="8020427" y="1634517"/>
              <a:ext cx="1535395" cy="42757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SzPct val="100694"/>
                <a:buNone/>
              </a:pPr>
              <a:r>
                <a:rPr lang="en-US" sz="1800" dirty="0">
                  <a:solidFill>
                    <a:srgbClr val="0047BB"/>
                  </a:solidFill>
                  <a:sym typeface="Calibri"/>
                </a:rPr>
                <a:t>I’m buying!</a:t>
              </a:r>
              <a:endParaRPr lang="en" sz="1800" dirty="0">
                <a:solidFill>
                  <a:srgbClr val="0047BB"/>
                </a:solidFill>
                <a:sym typeface="Calibri"/>
              </a:endParaRPr>
            </a:p>
          </p:txBody>
        </p:sp>
        <p:sp>
          <p:nvSpPr>
            <p:cNvPr id="26" name="Rounded Rectangular Callout 37">
              <a:extLst>
                <a:ext uri="{FF2B5EF4-FFF2-40B4-BE49-F238E27FC236}">
                  <a16:creationId xmlns:a16="http://schemas.microsoft.com/office/drawing/2014/main" id="{16660B71-FF18-A17F-8E29-6B5AB0142C49}"/>
                </a:ext>
                <a:ext uri="{C183D7F6-B498-43B3-948B-1728B52AA6E4}">
                  <adec:decorative xmlns:adec="http://schemas.microsoft.com/office/drawing/2017/decorative" val="1"/>
                </a:ext>
              </a:extLst>
            </p:cNvPr>
            <p:cNvSpPr>
              <a:spLocks noChangeAspect="1"/>
            </p:cNvSpPr>
            <p:nvPr/>
          </p:nvSpPr>
          <p:spPr>
            <a:xfrm>
              <a:off x="4720939" y="4758267"/>
              <a:ext cx="1520724" cy="535106"/>
            </a:xfrm>
            <a:custGeom>
              <a:avLst/>
              <a:gdLst>
                <a:gd name="connsiteX0" fmla="*/ 0 w 1462603"/>
                <a:gd name="connsiteY0" fmla="*/ 83348 h 500076"/>
                <a:gd name="connsiteX1" fmla="*/ 83348 w 1462603"/>
                <a:gd name="connsiteY1" fmla="*/ 0 h 500076"/>
                <a:gd name="connsiteX2" fmla="*/ 243767 w 1462603"/>
                <a:gd name="connsiteY2" fmla="*/ 0 h 500076"/>
                <a:gd name="connsiteX3" fmla="*/ 243767 w 1462603"/>
                <a:gd name="connsiteY3" fmla="*/ 0 h 500076"/>
                <a:gd name="connsiteX4" fmla="*/ 609418 w 1462603"/>
                <a:gd name="connsiteY4" fmla="*/ 0 h 500076"/>
                <a:gd name="connsiteX5" fmla="*/ 1379255 w 1462603"/>
                <a:gd name="connsiteY5" fmla="*/ 0 h 500076"/>
                <a:gd name="connsiteX6" fmla="*/ 1462603 w 1462603"/>
                <a:gd name="connsiteY6" fmla="*/ 83348 h 500076"/>
                <a:gd name="connsiteX7" fmla="*/ 1462603 w 1462603"/>
                <a:gd name="connsiteY7" fmla="*/ 291711 h 500076"/>
                <a:gd name="connsiteX8" fmla="*/ 1462603 w 1462603"/>
                <a:gd name="connsiteY8" fmla="*/ 291711 h 500076"/>
                <a:gd name="connsiteX9" fmla="*/ 1462603 w 1462603"/>
                <a:gd name="connsiteY9" fmla="*/ 416730 h 500076"/>
                <a:gd name="connsiteX10" fmla="*/ 1462603 w 1462603"/>
                <a:gd name="connsiteY10" fmla="*/ 416728 h 500076"/>
                <a:gd name="connsiteX11" fmla="*/ 1379255 w 1462603"/>
                <a:gd name="connsiteY11" fmla="*/ 500076 h 500076"/>
                <a:gd name="connsiteX12" fmla="*/ 609418 w 1462603"/>
                <a:gd name="connsiteY12" fmla="*/ 500076 h 500076"/>
                <a:gd name="connsiteX13" fmla="*/ 426597 w 1462603"/>
                <a:gd name="connsiteY13" fmla="*/ 562586 h 500076"/>
                <a:gd name="connsiteX14" fmla="*/ 243767 w 1462603"/>
                <a:gd name="connsiteY14" fmla="*/ 500076 h 500076"/>
                <a:gd name="connsiteX15" fmla="*/ 83348 w 1462603"/>
                <a:gd name="connsiteY15" fmla="*/ 500076 h 500076"/>
                <a:gd name="connsiteX16" fmla="*/ 0 w 1462603"/>
                <a:gd name="connsiteY16" fmla="*/ 416728 h 500076"/>
                <a:gd name="connsiteX17" fmla="*/ 0 w 1462603"/>
                <a:gd name="connsiteY17" fmla="*/ 416730 h 500076"/>
                <a:gd name="connsiteX18" fmla="*/ 0 w 1462603"/>
                <a:gd name="connsiteY18" fmla="*/ 291711 h 500076"/>
                <a:gd name="connsiteX19" fmla="*/ 0 w 1462603"/>
                <a:gd name="connsiteY19" fmla="*/ 291711 h 500076"/>
                <a:gd name="connsiteX20" fmla="*/ 0 w 1462603"/>
                <a:gd name="connsiteY20" fmla="*/ 83348 h 500076"/>
                <a:gd name="connsiteX0" fmla="*/ 0 w 1462603"/>
                <a:gd name="connsiteY0" fmla="*/ 83348 h 605448"/>
                <a:gd name="connsiteX1" fmla="*/ 83348 w 1462603"/>
                <a:gd name="connsiteY1" fmla="*/ 0 h 605448"/>
                <a:gd name="connsiteX2" fmla="*/ 243767 w 1462603"/>
                <a:gd name="connsiteY2" fmla="*/ 0 h 605448"/>
                <a:gd name="connsiteX3" fmla="*/ 243767 w 1462603"/>
                <a:gd name="connsiteY3" fmla="*/ 0 h 605448"/>
                <a:gd name="connsiteX4" fmla="*/ 609418 w 1462603"/>
                <a:gd name="connsiteY4" fmla="*/ 0 h 605448"/>
                <a:gd name="connsiteX5" fmla="*/ 1379255 w 1462603"/>
                <a:gd name="connsiteY5" fmla="*/ 0 h 605448"/>
                <a:gd name="connsiteX6" fmla="*/ 1462603 w 1462603"/>
                <a:gd name="connsiteY6" fmla="*/ 83348 h 605448"/>
                <a:gd name="connsiteX7" fmla="*/ 1462603 w 1462603"/>
                <a:gd name="connsiteY7" fmla="*/ 291711 h 605448"/>
                <a:gd name="connsiteX8" fmla="*/ 1462603 w 1462603"/>
                <a:gd name="connsiteY8" fmla="*/ 291711 h 605448"/>
                <a:gd name="connsiteX9" fmla="*/ 1462603 w 1462603"/>
                <a:gd name="connsiteY9" fmla="*/ 416730 h 605448"/>
                <a:gd name="connsiteX10" fmla="*/ 1462603 w 1462603"/>
                <a:gd name="connsiteY10" fmla="*/ 416728 h 605448"/>
                <a:gd name="connsiteX11" fmla="*/ 1379255 w 1462603"/>
                <a:gd name="connsiteY11" fmla="*/ 500076 h 605448"/>
                <a:gd name="connsiteX12" fmla="*/ 609418 w 1462603"/>
                <a:gd name="connsiteY12" fmla="*/ 500076 h 605448"/>
                <a:gd name="connsiteX13" fmla="*/ 221809 w 1462603"/>
                <a:gd name="connsiteY13" fmla="*/ 605448 h 605448"/>
                <a:gd name="connsiteX14" fmla="*/ 243767 w 1462603"/>
                <a:gd name="connsiteY14" fmla="*/ 500076 h 605448"/>
                <a:gd name="connsiteX15" fmla="*/ 83348 w 1462603"/>
                <a:gd name="connsiteY15" fmla="*/ 500076 h 605448"/>
                <a:gd name="connsiteX16" fmla="*/ 0 w 1462603"/>
                <a:gd name="connsiteY16" fmla="*/ 416728 h 605448"/>
                <a:gd name="connsiteX17" fmla="*/ 0 w 1462603"/>
                <a:gd name="connsiteY17" fmla="*/ 416730 h 605448"/>
                <a:gd name="connsiteX18" fmla="*/ 0 w 1462603"/>
                <a:gd name="connsiteY18" fmla="*/ 291711 h 605448"/>
                <a:gd name="connsiteX19" fmla="*/ 0 w 1462603"/>
                <a:gd name="connsiteY19" fmla="*/ 291711 h 605448"/>
                <a:gd name="connsiteX20" fmla="*/ 0 w 1462603"/>
                <a:gd name="connsiteY20" fmla="*/ 83348 h 605448"/>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609418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24376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264671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471305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338356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338356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 name="connsiteX0" fmla="*/ 0 w 1462603"/>
                <a:gd name="connsiteY0" fmla="*/ 83348 h 617260"/>
                <a:gd name="connsiteX1" fmla="*/ 83348 w 1462603"/>
                <a:gd name="connsiteY1" fmla="*/ 0 h 617260"/>
                <a:gd name="connsiteX2" fmla="*/ 243767 w 1462603"/>
                <a:gd name="connsiteY2" fmla="*/ 0 h 617260"/>
                <a:gd name="connsiteX3" fmla="*/ 243767 w 1462603"/>
                <a:gd name="connsiteY3" fmla="*/ 0 h 617260"/>
                <a:gd name="connsiteX4" fmla="*/ 609418 w 1462603"/>
                <a:gd name="connsiteY4" fmla="*/ 0 h 617260"/>
                <a:gd name="connsiteX5" fmla="*/ 1379255 w 1462603"/>
                <a:gd name="connsiteY5" fmla="*/ 0 h 617260"/>
                <a:gd name="connsiteX6" fmla="*/ 1462603 w 1462603"/>
                <a:gd name="connsiteY6" fmla="*/ 83348 h 617260"/>
                <a:gd name="connsiteX7" fmla="*/ 1462603 w 1462603"/>
                <a:gd name="connsiteY7" fmla="*/ 291711 h 617260"/>
                <a:gd name="connsiteX8" fmla="*/ 1462603 w 1462603"/>
                <a:gd name="connsiteY8" fmla="*/ 291711 h 617260"/>
                <a:gd name="connsiteX9" fmla="*/ 1462603 w 1462603"/>
                <a:gd name="connsiteY9" fmla="*/ 416730 h 617260"/>
                <a:gd name="connsiteX10" fmla="*/ 1462603 w 1462603"/>
                <a:gd name="connsiteY10" fmla="*/ 416728 h 617260"/>
                <a:gd name="connsiteX11" fmla="*/ 1379255 w 1462603"/>
                <a:gd name="connsiteY11" fmla="*/ 500076 h 617260"/>
                <a:gd name="connsiteX12" fmla="*/ 338356 w 1462603"/>
                <a:gd name="connsiteY12" fmla="*/ 500076 h 617260"/>
                <a:gd name="connsiteX13" fmla="*/ 136646 w 1462603"/>
                <a:gd name="connsiteY13" fmla="*/ 617260 h 617260"/>
                <a:gd name="connsiteX14" fmla="*/ 160057 w 1462603"/>
                <a:gd name="connsiteY14" fmla="*/ 500076 h 617260"/>
                <a:gd name="connsiteX15" fmla="*/ 83348 w 1462603"/>
                <a:gd name="connsiteY15" fmla="*/ 500076 h 617260"/>
                <a:gd name="connsiteX16" fmla="*/ 0 w 1462603"/>
                <a:gd name="connsiteY16" fmla="*/ 416728 h 617260"/>
                <a:gd name="connsiteX17" fmla="*/ 0 w 1462603"/>
                <a:gd name="connsiteY17" fmla="*/ 416730 h 617260"/>
                <a:gd name="connsiteX18" fmla="*/ 0 w 1462603"/>
                <a:gd name="connsiteY18" fmla="*/ 291711 h 617260"/>
                <a:gd name="connsiteX19" fmla="*/ 0 w 1462603"/>
                <a:gd name="connsiteY19" fmla="*/ 291711 h 617260"/>
                <a:gd name="connsiteX20" fmla="*/ 0 w 1462603"/>
                <a:gd name="connsiteY20" fmla="*/ 83348 h 6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2603" h="617260">
                  <a:moveTo>
                    <a:pt x="0" y="83348"/>
                  </a:moveTo>
                  <a:cubicBezTo>
                    <a:pt x="0" y="37316"/>
                    <a:pt x="37316" y="0"/>
                    <a:pt x="83348" y="0"/>
                  </a:cubicBezTo>
                  <a:lnTo>
                    <a:pt x="243767" y="0"/>
                  </a:lnTo>
                  <a:lnTo>
                    <a:pt x="243767" y="0"/>
                  </a:lnTo>
                  <a:lnTo>
                    <a:pt x="609418" y="0"/>
                  </a:lnTo>
                  <a:lnTo>
                    <a:pt x="1379255" y="0"/>
                  </a:lnTo>
                  <a:cubicBezTo>
                    <a:pt x="1425287" y="0"/>
                    <a:pt x="1462603" y="37316"/>
                    <a:pt x="1462603" y="83348"/>
                  </a:cubicBezTo>
                  <a:lnTo>
                    <a:pt x="1462603" y="291711"/>
                  </a:lnTo>
                  <a:lnTo>
                    <a:pt x="1462603" y="291711"/>
                  </a:lnTo>
                  <a:lnTo>
                    <a:pt x="1462603" y="416730"/>
                  </a:lnTo>
                  <a:lnTo>
                    <a:pt x="1462603" y="416728"/>
                  </a:lnTo>
                  <a:cubicBezTo>
                    <a:pt x="1462603" y="462760"/>
                    <a:pt x="1425287" y="500076"/>
                    <a:pt x="1379255" y="500076"/>
                  </a:cubicBezTo>
                  <a:lnTo>
                    <a:pt x="338356" y="500076"/>
                  </a:lnTo>
                  <a:cubicBezTo>
                    <a:pt x="198849" y="586383"/>
                    <a:pt x="205524" y="578199"/>
                    <a:pt x="136646" y="617260"/>
                  </a:cubicBezTo>
                  <a:lnTo>
                    <a:pt x="160057" y="500076"/>
                  </a:lnTo>
                  <a:lnTo>
                    <a:pt x="83348" y="500076"/>
                  </a:lnTo>
                  <a:cubicBezTo>
                    <a:pt x="37316" y="500076"/>
                    <a:pt x="0" y="462760"/>
                    <a:pt x="0" y="416728"/>
                  </a:cubicBezTo>
                  <a:lnTo>
                    <a:pt x="0" y="416730"/>
                  </a:lnTo>
                  <a:lnTo>
                    <a:pt x="0" y="291711"/>
                  </a:lnTo>
                  <a:lnTo>
                    <a:pt x="0" y="291711"/>
                  </a:lnTo>
                  <a:lnTo>
                    <a:pt x="0" y="833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urvivor benefits">
              <a:extLst>
                <a:ext uri="{FF2B5EF4-FFF2-40B4-BE49-F238E27FC236}">
                  <a16:creationId xmlns:a16="http://schemas.microsoft.com/office/drawing/2014/main" id="{F356BA95-5F6B-68AE-0A15-4E8136B32E77}"/>
                </a:ext>
              </a:extLst>
            </p:cNvPr>
            <p:cNvSpPr txBox="1">
              <a:spLocks noChangeAspect="1"/>
            </p:cNvSpPr>
            <p:nvPr/>
          </p:nvSpPr>
          <p:spPr>
            <a:xfrm>
              <a:off x="4720942" y="4756237"/>
              <a:ext cx="1535395" cy="42757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SzPct val="100694"/>
                <a:buNone/>
              </a:pPr>
              <a:r>
                <a:rPr lang="en-US" sz="1800" dirty="0">
                  <a:solidFill>
                    <a:srgbClr val="0047BB"/>
                  </a:solidFill>
                  <a:sym typeface="Calibri"/>
                </a:rPr>
                <a:t>I’m selling!</a:t>
              </a:r>
              <a:endParaRPr lang="en" sz="1800" dirty="0">
                <a:solidFill>
                  <a:srgbClr val="0047BB"/>
                </a:solidFill>
                <a:sym typeface="Calibri"/>
              </a:endParaRPr>
            </a:p>
          </p:txBody>
        </p:sp>
        <p:sp>
          <p:nvSpPr>
            <p:cNvPr id="28" name="Preferentialtax treatment">
              <a:extLst>
                <a:ext uri="{FF2B5EF4-FFF2-40B4-BE49-F238E27FC236}">
                  <a16:creationId xmlns:a16="http://schemas.microsoft.com/office/drawing/2014/main" id="{DC477502-A1E2-3C2C-EE76-0D6E51B17F2B}"/>
                </a:ext>
              </a:extLst>
            </p:cNvPr>
            <p:cNvSpPr txBox="1">
              <a:spLocks noChangeAspect="1"/>
            </p:cNvSpPr>
            <p:nvPr/>
          </p:nvSpPr>
          <p:spPr>
            <a:xfrm>
              <a:off x="3783661" y="4079393"/>
              <a:ext cx="2156707" cy="3339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SzPct val="100694"/>
                <a:buNone/>
              </a:pPr>
              <a:r>
                <a:rPr lang="en-US" sz="1600" dirty="0">
                  <a:solidFill>
                    <a:schemeClr val="bg1"/>
                  </a:solidFill>
                  <a:sym typeface="Calibri"/>
                </a:rPr>
                <a:t>I’m feeling nervous</a:t>
              </a:r>
              <a:endParaRPr lang="en" sz="1600" dirty="0">
                <a:solidFill>
                  <a:schemeClr val="bg1"/>
                </a:solidFill>
                <a:sym typeface="Calibri"/>
              </a:endParaRPr>
            </a:p>
          </p:txBody>
        </p:sp>
        <p:sp>
          <p:nvSpPr>
            <p:cNvPr id="29" name="Preferentialtax treatment">
              <a:extLst>
                <a:ext uri="{FF2B5EF4-FFF2-40B4-BE49-F238E27FC236}">
                  <a16:creationId xmlns:a16="http://schemas.microsoft.com/office/drawing/2014/main" id="{BDE4CE66-7863-449A-30B0-34D06F5FC951}"/>
                </a:ext>
              </a:extLst>
            </p:cNvPr>
            <p:cNvSpPr txBox="1">
              <a:spLocks noChangeAspect="1"/>
            </p:cNvSpPr>
            <p:nvPr/>
          </p:nvSpPr>
          <p:spPr>
            <a:xfrm>
              <a:off x="4481891" y="3511569"/>
              <a:ext cx="1871516" cy="2897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SzPct val="100694"/>
                <a:buNone/>
              </a:pPr>
              <a:r>
                <a:rPr lang="en-US" sz="1600" dirty="0">
                  <a:solidFill>
                    <a:schemeClr val="bg1"/>
                  </a:solidFill>
                  <a:sym typeface="Calibri"/>
                </a:rPr>
                <a:t>I’m skeptical</a:t>
              </a:r>
              <a:endParaRPr lang="en" sz="1600" dirty="0">
                <a:solidFill>
                  <a:schemeClr val="bg1"/>
                </a:solidFill>
                <a:sym typeface="Calibri"/>
              </a:endParaRPr>
            </a:p>
          </p:txBody>
        </p:sp>
        <p:sp>
          <p:nvSpPr>
            <p:cNvPr id="30" name="Preferentialtax treatment">
              <a:extLst>
                <a:ext uri="{FF2B5EF4-FFF2-40B4-BE49-F238E27FC236}">
                  <a16:creationId xmlns:a16="http://schemas.microsoft.com/office/drawing/2014/main" id="{50DA0D87-FCFC-A875-AE51-FA44C79B6855}"/>
                </a:ext>
              </a:extLst>
            </p:cNvPr>
            <p:cNvSpPr txBox="1">
              <a:spLocks noChangeAspect="1"/>
            </p:cNvSpPr>
            <p:nvPr/>
          </p:nvSpPr>
          <p:spPr>
            <a:xfrm>
              <a:off x="5007953" y="2852948"/>
              <a:ext cx="1871516" cy="2897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SzPct val="100694"/>
                <a:buNone/>
              </a:pPr>
              <a:r>
                <a:rPr lang="en-US" sz="1600" dirty="0">
                  <a:solidFill>
                    <a:schemeClr val="bg1"/>
                  </a:solidFill>
                  <a:sym typeface="Calibri"/>
                </a:rPr>
                <a:t>I’m encouraged</a:t>
              </a:r>
              <a:endParaRPr lang="en" sz="1600" dirty="0">
                <a:solidFill>
                  <a:schemeClr val="bg1"/>
                </a:solidFill>
                <a:sym typeface="Calibri"/>
              </a:endParaRPr>
            </a:p>
          </p:txBody>
        </p:sp>
        <p:sp>
          <p:nvSpPr>
            <p:cNvPr id="31" name="Preferentialtax treatment">
              <a:extLst>
                <a:ext uri="{FF2B5EF4-FFF2-40B4-BE49-F238E27FC236}">
                  <a16:creationId xmlns:a16="http://schemas.microsoft.com/office/drawing/2014/main" id="{BD8484F7-2A08-AA62-98D1-C016425AA07C}"/>
                </a:ext>
              </a:extLst>
            </p:cNvPr>
            <p:cNvSpPr txBox="1">
              <a:spLocks noChangeAspect="1"/>
            </p:cNvSpPr>
            <p:nvPr/>
          </p:nvSpPr>
          <p:spPr>
            <a:xfrm>
              <a:off x="5929634" y="2278564"/>
              <a:ext cx="1479441" cy="2459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SzPct val="100694"/>
                <a:buNone/>
              </a:pPr>
              <a:r>
                <a:rPr lang="en-US" sz="1600" dirty="0">
                  <a:solidFill>
                    <a:schemeClr val="bg1"/>
                  </a:solidFill>
                  <a:sym typeface="Calibri"/>
                </a:rPr>
                <a:t>I’m confident</a:t>
              </a:r>
              <a:endParaRPr lang="en" sz="1600" dirty="0">
                <a:solidFill>
                  <a:schemeClr val="bg1"/>
                </a:solidFill>
                <a:sym typeface="Calibri"/>
              </a:endParaRPr>
            </a:p>
          </p:txBody>
        </p:sp>
        <p:cxnSp>
          <p:nvCxnSpPr>
            <p:cNvPr id="35" name="Straight Connector 34">
              <a:extLst>
                <a:ext uri="{FF2B5EF4-FFF2-40B4-BE49-F238E27FC236}">
                  <a16:creationId xmlns:a16="http://schemas.microsoft.com/office/drawing/2014/main" id="{4143E854-83C3-1874-E4CE-CC66B2E69A46}"/>
                </a:ext>
                <a:ext uri="{C183D7F6-B498-43B3-948B-1728B52AA6E4}">
                  <adec:decorative xmlns:adec="http://schemas.microsoft.com/office/drawing/2017/decorative" val="1"/>
                </a:ext>
              </a:extLst>
            </p:cNvPr>
            <p:cNvCxnSpPr/>
            <p:nvPr/>
          </p:nvCxnSpPr>
          <p:spPr>
            <a:xfrm>
              <a:off x="5133962" y="3815177"/>
              <a:ext cx="1463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0E52460-C779-7FDD-ACC9-2E4967CEE9AE}"/>
                </a:ext>
                <a:ext uri="{C183D7F6-B498-43B3-948B-1728B52AA6E4}">
                  <adec:decorative xmlns:adec="http://schemas.microsoft.com/office/drawing/2017/decorative" val="1"/>
                </a:ext>
              </a:extLst>
            </p:cNvPr>
            <p:cNvCxnSpPr/>
            <p:nvPr/>
          </p:nvCxnSpPr>
          <p:spPr>
            <a:xfrm>
              <a:off x="3642547" y="4383219"/>
              <a:ext cx="19202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DBECAE-D1FA-2396-59FB-536A4C7A6A44}"/>
                </a:ext>
                <a:ext uri="{C183D7F6-B498-43B3-948B-1728B52AA6E4}">
                  <adec:decorative xmlns:adec="http://schemas.microsoft.com/office/drawing/2017/decorative" val="1"/>
                </a:ext>
              </a:extLst>
            </p:cNvPr>
            <p:cNvCxnSpPr/>
            <p:nvPr/>
          </p:nvCxnSpPr>
          <p:spPr>
            <a:xfrm>
              <a:off x="3332511" y="3400961"/>
              <a:ext cx="1828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29F2BD3-D532-9E7B-D7C2-1B5916A74DF7}"/>
                </a:ext>
                <a:ext uri="{C183D7F6-B498-43B3-948B-1728B52AA6E4}">
                  <adec:decorative xmlns:adec="http://schemas.microsoft.com/office/drawing/2017/decorative" val="1"/>
                </a:ext>
              </a:extLst>
            </p:cNvPr>
            <p:cNvCxnSpPr/>
            <p:nvPr/>
          </p:nvCxnSpPr>
          <p:spPr>
            <a:xfrm>
              <a:off x="5386994" y="3160665"/>
              <a:ext cx="1645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38A44C-9F8A-5449-2A47-400CD6C8737A}"/>
                </a:ext>
                <a:ext uri="{C183D7F6-B498-43B3-948B-1728B52AA6E4}">
                  <adec:decorative xmlns:adec="http://schemas.microsoft.com/office/drawing/2017/decorative" val="1"/>
                </a:ext>
              </a:extLst>
            </p:cNvPr>
            <p:cNvCxnSpPr/>
            <p:nvPr/>
          </p:nvCxnSpPr>
          <p:spPr>
            <a:xfrm>
              <a:off x="6160794" y="2578547"/>
              <a:ext cx="1463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Preferentialtax treatment">
              <a:extLst>
                <a:ext uri="{FF2B5EF4-FFF2-40B4-BE49-F238E27FC236}">
                  <a16:creationId xmlns:a16="http://schemas.microsoft.com/office/drawing/2014/main" id="{1DFF393C-479F-E679-2416-768AA42B6129}"/>
                </a:ext>
              </a:extLst>
            </p:cNvPr>
            <p:cNvSpPr txBox="1">
              <a:spLocks noChangeAspect="1"/>
            </p:cNvSpPr>
            <p:nvPr/>
          </p:nvSpPr>
          <p:spPr>
            <a:xfrm>
              <a:off x="2901643" y="2312523"/>
              <a:ext cx="1899006" cy="5689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SzPct val="100694"/>
                <a:buNone/>
              </a:pPr>
              <a:r>
                <a:rPr lang="en-US" sz="1400" dirty="0">
                  <a:solidFill>
                    <a:schemeClr val="bg1"/>
                  </a:solidFill>
                  <a:sym typeface="Calibri"/>
                </a:rPr>
                <a:t>Initial value</a:t>
              </a:r>
              <a:br>
                <a:rPr lang="en-US" sz="1400" dirty="0">
                  <a:solidFill>
                    <a:schemeClr val="bg1"/>
                  </a:solidFill>
                  <a:sym typeface="Calibri"/>
                </a:rPr>
              </a:br>
              <a:r>
                <a:rPr lang="en-US" sz="1400" b="1" dirty="0">
                  <a:solidFill>
                    <a:schemeClr val="bg1"/>
                  </a:solidFill>
                  <a:sym typeface="Calibri"/>
                </a:rPr>
                <a:t>$25,000</a:t>
              </a:r>
              <a:endParaRPr lang="en" sz="1400" b="1" dirty="0">
                <a:solidFill>
                  <a:schemeClr val="bg1"/>
                </a:solidFill>
                <a:sym typeface="Calibri"/>
              </a:endParaRPr>
            </a:p>
          </p:txBody>
        </p:sp>
        <p:sp>
          <p:nvSpPr>
            <p:cNvPr id="42" name="Preferentialtax treatment">
              <a:extLst>
                <a:ext uri="{FF2B5EF4-FFF2-40B4-BE49-F238E27FC236}">
                  <a16:creationId xmlns:a16="http://schemas.microsoft.com/office/drawing/2014/main" id="{3360E008-2A9A-9A50-155E-CA7365BB751A}"/>
                </a:ext>
              </a:extLst>
            </p:cNvPr>
            <p:cNvSpPr txBox="1">
              <a:spLocks noChangeAspect="1"/>
            </p:cNvSpPr>
            <p:nvPr/>
          </p:nvSpPr>
          <p:spPr>
            <a:xfrm>
              <a:off x="3580071" y="3422106"/>
              <a:ext cx="1098916" cy="3292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SzPct val="100694"/>
                <a:buNone/>
              </a:pPr>
              <a:r>
                <a:rPr lang="en-US" sz="1400" b="1" dirty="0">
                  <a:solidFill>
                    <a:schemeClr val="bg1"/>
                  </a:solidFill>
                  <a:sym typeface="Calibri"/>
                </a:rPr>
                <a:t>$20,000</a:t>
              </a:r>
              <a:endParaRPr lang="en" sz="1400" b="1" dirty="0">
                <a:solidFill>
                  <a:schemeClr val="bg1"/>
                </a:solidFill>
                <a:sym typeface="Calibri"/>
              </a:endParaRPr>
            </a:p>
          </p:txBody>
        </p:sp>
        <p:sp>
          <p:nvSpPr>
            <p:cNvPr id="43" name="Preferentialtax treatment">
              <a:extLst>
                <a:ext uri="{FF2B5EF4-FFF2-40B4-BE49-F238E27FC236}">
                  <a16:creationId xmlns:a16="http://schemas.microsoft.com/office/drawing/2014/main" id="{F4B039C1-65FB-438F-FF3D-269D82BFF31D}"/>
                </a:ext>
              </a:extLst>
            </p:cNvPr>
            <p:cNvSpPr txBox="1">
              <a:spLocks noChangeAspect="1"/>
            </p:cNvSpPr>
            <p:nvPr/>
          </p:nvSpPr>
          <p:spPr>
            <a:xfrm>
              <a:off x="3948781" y="4397919"/>
              <a:ext cx="1098916" cy="3292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SzPct val="100694"/>
                <a:buNone/>
              </a:pPr>
              <a:r>
                <a:rPr lang="en-US" sz="1400" b="1" dirty="0">
                  <a:solidFill>
                    <a:schemeClr val="bg1"/>
                  </a:solidFill>
                  <a:sym typeface="Calibri"/>
                </a:rPr>
                <a:t>$15,000</a:t>
              </a:r>
              <a:endParaRPr lang="en" sz="1400" b="1" dirty="0">
                <a:solidFill>
                  <a:schemeClr val="bg1"/>
                </a:solidFill>
                <a:sym typeface="Calibri"/>
              </a:endParaRPr>
            </a:p>
          </p:txBody>
        </p:sp>
        <p:sp>
          <p:nvSpPr>
            <p:cNvPr id="44" name="Preferentialtax treatment">
              <a:extLst>
                <a:ext uri="{FF2B5EF4-FFF2-40B4-BE49-F238E27FC236}">
                  <a16:creationId xmlns:a16="http://schemas.microsoft.com/office/drawing/2014/main" id="{A7DD51BC-B329-6D77-33C4-A53DECB9D56C}"/>
                </a:ext>
              </a:extLst>
            </p:cNvPr>
            <p:cNvSpPr txBox="1">
              <a:spLocks noChangeAspect="1"/>
            </p:cNvSpPr>
            <p:nvPr/>
          </p:nvSpPr>
          <p:spPr>
            <a:xfrm>
              <a:off x="4450226" y="5365438"/>
              <a:ext cx="1098916" cy="3292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SzPct val="100694"/>
                <a:buNone/>
              </a:pPr>
              <a:r>
                <a:rPr lang="en-US" sz="1400" b="1" dirty="0">
                  <a:solidFill>
                    <a:srgbClr val="141B4D"/>
                  </a:solidFill>
                  <a:sym typeface="Calibri"/>
                </a:rPr>
                <a:t>$10,000</a:t>
              </a:r>
              <a:endParaRPr lang="en" sz="1400" b="1" dirty="0">
                <a:solidFill>
                  <a:srgbClr val="141B4D"/>
                </a:solidFill>
                <a:sym typeface="Calibri"/>
              </a:endParaRPr>
            </a:p>
          </p:txBody>
        </p:sp>
        <p:sp>
          <p:nvSpPr>
            <p:cNvPr id="45" name="Preferentialtax treatment">
              <a:extLst>
                <a:ext uri="{FF2B5EF4-FFF2-40B4-BE49-F238E27FC236}">
                  <a16:creationId xmlns:a16="http://schemas.microsoft.com/office/drawing/2014/main" id="{1EDDDFF9-F17E-14AA-FCEA-143893CED638}"/>
                </a:ext>
              </a:extLst>
            </p:cNvPr>
            <p:cNvSpPr txBox="1">
              <a:spLocks noChangeAspect="1"/>
            </p:cNvSpPr>
            <p:nvPr/>
          </p:nvSpPr>
          <p:spPr>
            <a:xfrm>
              <a:off x="5394123" y="3829729"/>
              <a:ext cx="1098916" cy="3292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SzPct val="100694"/>
                <a:buNone/>
              </a:pPr>
              <a:r>
                <a:rPr lang="en-US" sz="1400" b="1" dirty="0">
                  <a:solidFill>
                    <a:schemeClr val="bg1"/>
                  </a:solidFill>
                  <a:sym typeface="Calibri"/>
                </a:rPr>
                <a:t>$17,000</a:t>
              </a:r>
              <a:endParaRPr lang="en" sz="1400" b="1" dirty="0">
                <a:solidFill>
                  <a:schemeClr val="bg1"/>
                </a:solidFill>
                <a:sym typeface="Calibri"/>
              </a:endParaRPr>
            </a:p>
          </p:txBody>
        </p:sp>
        <p:sp>
          <p:nvSpPr>
            <p:cNvPr id="46" name="Preferentialtax treatment">
              <a:extLst>
                <a:ext uri="{FF2B5EF4-FFF2-40B4-BE49-F238E27FC236}">
                  <a16:creationId xmlns:a16="http://schemas.microsoft.com/office/drawing/2014/main" id="{F59F7DD4-018F-DF88-933A-9845F5E9DA8F}"/>
                </a:ext>
              </a:extLst>
            </p:cNvPr>
            <p:cNvSpPr txBox="1">
              <a:spLocks noChangeAspect="1"/>
            </p:cNvSpPr>
            <p:nvPr/>
          </p:nvSpPr>
          <p:spPr>
            <a:xfrm>
              <a:off x="6338019" y="2586308"/>
              <a:ext cx="1098916" cy="3292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SzPct val="100694"/>
                <a:buNone/>
              </a:pPr>
              <a:r>
                <a:rPr lang="en-US" sz="1400" b="1" dirty="0">
                  <a:solidFill>
                    <a:schemeClr val="bg1"/>
                  </a:solidFill>
                  <a:sym typeface="Calibri"/>
                </a:rPr>
                <a:t>$25,000</a:t>
              </a:r>
              <a:endParaRPr lang="en" sz="1400" b="1" dirty="0">
                <a:solidFill>
                  <a:schemeClr val="bg1"/>
                </a:solidFill>
                <a:sym typeface="Calibri"/>
              </a:endParaRPr>
            </a:p>
          </p:txBody>
        </p:sp>
        <p:sp>
          <p:nvSpPr>
            <p:cNvPr id="47" name="Preferentialtax treatment">
              <a:extLst>
                <a:ext uri="{FF2B5EF4-FFF2-40B4-BE49-F238E27FC236}">
                  <a16:creationId xmlns:a16="http://schemas.microsoft.com/office/drawing/2014/main" id="{BB8B4ABC-3DEB-58D2-E973-A7EF65049D00}"/>
                </a:ext>
              </a:extLst>
            </p:cNvPr>
            <p:cNvSpPr txBox="1">
              <a:spLocks noChangeAspect="1"/>
            </p:cNvSpPr>
            <p:nvPr/>
          </p:nvSpPr>
          <p:spPr>
            <a:xfrm>
              <a:off x="8535529" y="2076550"/>
              <a:ext cx="1098916" cy="3292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SzPct val="100694"/>
                <a:buNone/>
              </a:pPr>
              <a:r>
                <a:rPr lang="en-US" sz="1400" b="1" dirty="0">
                  <a:solidFill>
                    <a:schemeClr val="bg1"/>
                  </a:solidFill>
                  <a:sym typeface="Calibri"/>
                </a:rPr>
                <a:t>$30,000</a:t>
              </a:r>
              <a:endParaRPr lang="en" sz="1400" b="1" dirty="0">
                <a:solidFill>
                  <a:schemeClr val="bg1"/>
                </a:solidFill>
                <a:sym typeface="Calibri"/>
              </a:endParaRPr>
            </a:p>
          </p:txBody>
        </p:sp>
      </p:grpSp>
      <p:sp>
        <p:nvSpPr>
          <p:cNvPr id="3" name="Rectangle 2">
            <a:extLst>
              <a:ext uri="{FF2B5EF4-FFF2-40B4-BE49-F238E27FC236}">
                <a16:creationId xmlns:a16="http://schemas.microsoft.com/office/drawing/2014/main" id="{C4ABD7D7-F95F-2F19-083A-7FBACA1F5519}"/>
              </a:ext>
            </a:extLst>
          </p:cNvPr>
          <p:cNvSpPr/>
          <p:nvPr/>
        </p:nvSpPr>
        <p:spPr>
          <a:xfrm>
            <a:off x="1626996" y="6257871"/>
            <a:ext cx="9250013" cy="230832"/>
          </a:xfrm>
          <a:prstGeom prst="rect">
            <a:avLst/>
          </a:prstGeom>
        </p:spPr>
        <p:txBody>
          <a:bodyPr wrap="square">
            <a:spAutoFit/>
          </a:bodyPr>
          <a:lstStyle/>
          <a:p>
            <a:r>
              <a:rPr lang="en-US" sz="900" dirty="0">
                <a:solidFill>
                  <a:schemeClr val="bg1"/>
                </a:solidFill>
                <a:effectLst/>
                <a:latin typeface="Arial" panose="020B0604020202020204" pitchFamily="34" charset="0"/>
                <a:cs typeface="Arial" panose="020B0604020202020204" pitchFamily="34" charset="0"/>
              </a:rPr>
              <a:t>This example is hypothetical and is not intended to serve as a projection of the investment results of any particular participant or investment option. Actual results will vary.</a:t>
            </a:r>
          </a:p>
        </p:txBody>
      </p:sp>
    </p:spTree>
    <p:extLst>
      <p:ext uri="{BB962C8B-B14F-4D97-AF65-F5344CB8AC3E}">
        <p14:creationId xmlns:p14="http://schemas.microsoft.com/office/powerpoint/2010/main" val="338338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D7E3FB-A554-398A-499A-FA1170B25624}"/>
              </a:ext>
            </a:extLst>
          </p:cNvPr>
          <p:cNvSpPr>
            <a:spLocks noGrp="1"/>
          </p:cNvSpPr>
          <p:nvPr>
            <p:ph type="title"/>
          </p:nvPr>
        </p:nvSpPr>
        <p:spPr>
          <a:xfrm>
            <a:off x="1054100" y="614481"/>
            <a:ext cx="10058399" cy="913435"/>
          </a:xfrm>
        </p:spPr>
        <p:txBody>
          <a:bodyPr>
            <a:noAutofit/>
          </a:bodyPr>
          <a:lstStyle/>
          <a:p>
            <a:r>
              <a:rPr lang="en-US" sz="3400" dirty="0"/>
              <a:t>The market’s best days often occur shortly after the worst ones</a:t>
            </a:r>
          </a:p>
        </p:txBody>
      </p:sp>
      <p:sp>
        <p:nvSpPr>
          <p:cNvPr id="6" name="Content Placeholder 5">
            <a:extLst>
              <a:ext uri="{FF2B5EF4-FFF2-40B4-BE49-F238E27FC236}">
                <a16:creationId xmlns:a16="http://schemas.microsoft.com/office/drawing/2014/main" id="{1608F2DA-C14A-5512-1FF5-EC24F89D3405}"/>
              </a:ext>
            </a:extLst>
          </p:cNvPr>
          <p:cNvSpPr>
            <a:spLocks noGrp="1"/>
          </p:cNvSpPr>
          <p:nvPr>
            <p:ph idx="1"/>
          </p:nvPr>
        </p:nvSpPr>
        <p:spPr>
          <a:xfrm>
            <a:off x="929489" y="1761402"/>
            <a:ext cx="10325099" cy="338354"/>
          </a:xfrm>
        </p:spPr>
        <p:txBody>
          <a:bodyPr lIns="0" anchor="t">
            <a:normAutofit/>
          </a:bodyPr>
          <a:lstStyle/>
          <a:p>
            <a:pPr marL="0" indent="0" algn="ctr">
              <a:spcBef>
                <a:spcPts val="0"/>
              </a:spcBef>
              <a:spcAft>
                <a:spcPts val="1200"/>
              </a:spcAft>
              <a:buNone/>
            </a:pPr>
            <a:r>
              <a:rPr lang="en-US" sz="1800" b="1" dirty="0">
                <a:solidFill>
                  <a:srgbClr val="141A4D"/>
                </a:solidFill>
              </a:rPr>
              <a:t>Growth of $10,000 in the S&amp;P 500</a:t>
            </a:r>
            <a:r>
              <a:rPr lang="en-US" sz="1800" b="1" baseline="30000" dirty="0">
                <a:solidFill>
                  <a:srgbClr val="141A4D"/>
                </a:solidFill>
              </a:rPr>
              <a:t>®</a:t>
            </a:r>
            <a:r>
              <a:rPr lang="en-US" sz="1800" b="1" dirty="0">
                <a:solidFill>
                  <a:srgbClr val="141A4D"/>
                </a:solidFill>
              </a:rPr>
              <a:t> Index, Daily price return, August 2002 to August 2022</a:t>
            </a:r>
          </a:p>
        </p:txBody>
      </p:sp>
      <p:grpSp>
        <p:nvGrpSpPr>
          <p:cNvPr id="4" name="Group 3" descr="A graph with amounts from $0 to $50,000 is provided to show returns over a 20-year period. On this graph we’re shown that $10,000 had returns of $46,018 when it was fully invested. When the 10 best growth days were missed, the returns were only $21,105. When the 20 best growth days were missed, the returns were only $12,767. When the 30 best growth days were missed, the returns were only $8,369. When the 50 best growth days were missed the returns were only $4,050.">
            <a:extLst>
              <a:ext uri="{FF2B5EF4-FFF2-40B4-BE49-F238E27FC236}">
                <a16:creationId xmlns:a16="http://schemas.microsoft.com/office/drawing/2014/main" id="{05BC8960-A7B1-A2BB-7500-90E506564278}"/>
              </a:ext>
            </a:extLst>
          </p:cNvPr>
          <p:cNvGrpSpPr/>
          <p:nvPr/>
        </p:nvGrpSpPr>
        <p:grpSpPr>
          <a:xfrm>
            <a:off x="1403550" y="2197774"/>
            <a:ext cx="8583346" cy="3787148"/>
            <a:chOff x="1403550" y="2197774"/>
            <a:chExt cx="8583346" cy="3787148"/>
          </a:xfrm>
        </p:grpSpPr>
        <p:sp>
          <p:nvSpPr>
            <p:cNvPr id="9" name="Rectangle 8">
              <a:extLst>
                <a:ext uri="{FF2B5EF4-FFF2-40B4-BE49-F238E27FC236}">
                  <a16:creationId xmlns:a16="http://schemas.microsoft.com/office/drawing/2014/main" id="{63C4422D-E99A-5DC4-DDB6-F70432E49D8C}"/>
                </a:ext>
                <a:ext uri="{C183D7F6-B498-43B3-948B-1728B52AA6E4}">
                  <adec:decorative xmlns:adec="http://schemas.microsoft.com/office/drawing/2017/decorative" val="1"/>
                </a:ext>
              </a:extLst>
            </p:cNvPr>
            <p:cNvSpPr/>
            <p:nvPr/>
          </p:nvSpPr>
          <p:spPr>
            <a:xfrm>
              <a:off x="3488239" y="2615159"/>
              <a:ext cx="1003300" cy="2910609"/>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CADCCC-64FD-583F-DEC0-3291997D7404}"/>
                </a:ext>
                <a:ext uri="{C183D7F6-B498-43B3-948B-1728B52AA6E4}">
                  <adec:decorative xmlns:adec="http://schemas.microsoft.com/office/drawing/2017/decorative" val="1"/>
                </a:ext>
              </a:extLst>
            </p:cNvPr>
            <p:cNvSpPr/>
            <p:nvPr/>
          </p:nvSpPr>
          <p:spPr>
            <a:xfrm>
              <a:off x="4855907" y="4187041"/>
              <a:ext cx="1003300" cy="1338727"/>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5BF3A3-2FBF-1A95-D014-A4E76338085A}"/>
                </a:ext>
                <a:ext uri="{C183D7F6-B498-43B3-948B-1728B52AA6E4}">
                  <adec:decorative xmlns:adec="http://schemas.microsoft.com/office/drawing/2017/decorative" val="1"/>
                </a:ext>
              </a:extLst>
            </p:cNvPr>
            <p:cNvSpPr/>
            <p:nvPr/>
          </p:nvSpPr>
          <p:spPr>
            <a:xfrm>
              <a:off x="6210546" y="4721936"/>
              <a:ext cx="1003300" cy="803835"/>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C99050C-A8A8-6801-F8CA-23ADD16B5B99}"/>
                </a:ext>
                <a:ext uri="{C183D7F6-B498-43B3-948B-1728B52AA6E4}">
                  <adec:decorative xmlns:adec="http://schemas.microsoft.com/office/drawing/2017/decorative" val="1"/>
                </a:ext>
              </a:extLst>
            </p:cNvPr>
            <p:cNvSpPr/>
            <p:nvPr/>
          </p:nvSpPr>
          <p:spPr>
            <a:xfrm>
              <a:off x="7592742" y="4996256"/>
              <a:ext cx="1003300" cy="529519"/>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4CEDD4-946B-56CB-BEFD-3DB3CA66657D}"/>
                </a:ext>
                <a:ext uri="{C183D7F6-B498-43B3-948B-1728B52AA6E4}">
                  <adec:decorative xmlns:adec="http://schemas.microsoft.com/office/drawing/2017/decorative" val="1"/>
                </a:ext>
              </a:extLst>
            </p:cNvPr>
            <p:cNvSpPr/>
            <p:nvPr/>
          </p:nvSpPr>
          <p:spPr>
            <a:xfrm>
              <a:off x="8974938" y="5274315"/>
              <a:ext cx="1003300" cy="251461"/>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a:extLst>
                <a:ext uri="{FF2B5EF4-FFF2-40B4-BE49-F238E27FC236}">
                  <a16:creationId xmlns:a16="http://schemas.microsoft.com/office/drawing/2014/main" id="{D316FD9A-FD9D-3987-E7FA-04C8E2E2D74F}"/>
                </a:ext>
                <a:ext uri="{C183D7F6-B498-43B3-948B-1728B52AA6E4}">
                  <adec:decorative xmlns:adec="http://schemas.microsoft.com/office/drawing/2017/decorative" val="1"/>
                </a:ext>
              </a:extLst>
            </p:cNvPr>
            <p:cNvSpPr txBox="1">
              <a:spLocks/>
            </p:cNvSpPr>
            <p:nvPr/>
          </p:nvSpPr>
          <p:spPr>
            <a:xfrm>
              <a:off x="1403550" y="5370465"/>
              <a:ext cx="1453566" cy="359636"/>
            </a:xfrm>
            <a:prstGeom prst="rect">
              <a:avLst/>
            </a:prstGeom>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400" dirty="0"/>
                <a:t>$0</a:t>
              </a:r>
            </a:p>
          </p:txBody>
        </p:sp>
        <p:sp>
          <p:nvSpPr>
            <p:cNvPr id="16" name="Content Placeholder 5">
              <a:extLst>
                <a:ext uri="{FF2B5EF4-FFF2-40B4-BE49-F238E27FC236}">
                  <a16:creationId xmlns:a16="http://schemas.microsoft.com/office/drawing/2014/main" id="{7A8BC643-5DDF-29A3-775F-2D8AFA047CEC}"/>
                </a:ext>
                <a:ext uri="{C183D7F6-B498-43B3-948B-1728B52AA6E4}">
                  <adec:decorative xmlns:adec="http://schemas.microsoft.com/office/drawing/2017/decorative" val="1"/>
                </a:ext>
              </a:extLst>
            </p:cNvPr>
            <p:cNvSpPr txBox="1">
              <a:spLocks/>
            </p:cNvSpPr>
            <p:nvPr/>
          </p:nvSpPr>
          <p:spPr>
            <a:xfrm>
              <a:off x="1403550" y="4736322"/>
              <a:ext cx="1453566" cy="359637"/>
            </a:xfrm>
            <a:prstGeom prst="rect">
              <a:avLst/>
            </a:prstGeom>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400" dirty="0"/>
                <a:t>$10,000</a:t>
              </a:r>
            </a:p>
          </p:txBody>
        </p:sp>
        <p:sp>
          <p:nvSpPr>
            <p:cNvPr id="18" name="Content Placeholder 5">
              <a:extLst>
                <a:ext uri="{FF2B5EF4-FFF2-40B4-BE49-F238E27FC236}">
                  <a16:creationId xmlns:a16="http://schemas.microsoft.com/office/drawing/2014/main" id="{64CF4D82-8F73-9D2F-637C-AE3F8E5EAD4A}"/>
                </a:ext>
                <a:ext uri="{C183D7F6-B498-43B3-948B-1728B52AA6E4}">
                  <adec:decorative xmlns:adec="http://schemas.microsoft.com/office/drawing/2017/decorative" val="1"/>
                </a:ext>
              </a:extLst>
            </p:cNvPr>
            <p:cNvSpPr txBox="1">
              <a:spLocks/>
            </p:cNvSpPr>
            <p:nvPr/>
          </p:nvSpPr>
          <p:spPr>
            <a:xfrm>
              <a:off x="1403550" y="4089562"/>
              <a:ext cx="1453566" cy="359637"/>
            </a:xfrm>
            <a:prstGeom prst="rect">
              <a:avLst/>
            </a:prstGeom>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400" dirty="0"/>
                <a:t>$20,000</a:t>
              </a:r>
            </a:p>
          </p:txBody>
        </p:sp>
        <p:sp>
          <p:nvSpPr>
            <p:cNvPr id="17" name="Content Placeholder 5">
              <a:extLst>
                <a:ext uri="{FF2B5EF4-FFF2-40B4-BE49-F238E27FC236}">
                  <a16:creationId xmlns:a16="http://schemas.microsoft.com/office/drawing/2014/main" id="{CAAA147C-30DD-7B2A-0519-951E0B6AC489}"/>
                </a:ext>
                <a:ext uri="{C183D7F6-B498-43B3-948B-1728B52AA6E4}">
                  <adec:decorative xmlns:adec="http://schemas.microsoft.com/office/drawing/2017/decorative" val="1"/>
                </a:ext>
              </a:extLst>
            </p:cNvPr>
            <p:cNvSpPr txBox="1">
              <a:spLocks/>
            </p:cNvSpPr>
            <p:nvPr/>
          </p:nvSpPr>
          <p:spPr>
            <a:xfrm>
              <a:off x="1403550" y="3459954"/>
              <a:ext cx="1453566" cy="359637"/>
            </a:xfrm>
            <a:prstGeom prst="rect">
              <a:avLst/>
            </a:prstGeom>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400" dirty="0"/>
                <a:t>$30,000</a:t>
              </a:r>
            </a:p>
          </p:txBody>
        </p:sp>
        <p:sp>
          <p:nvSpPr>
            <p:cNvPr id="21" name="Content Placeholder 5">
              <a:extLst>
                <a:ext uri="{FF2B5EF4-FFF2-40B4-BE49-F238E27FC236}">
                  <a16:creationId xmlns:a16="http://schemas.microsoft.com/office/drawing/2014/main" id="{044117CA-B812-0AC4-A890-85FF3C6B121F}"/>
                </a:ext>
                <a:ext uri="{C183D7F6-B498-43B3-948B-1728B52AA6E4}">
                  <adec:decorative xmlns:adec="http://schemas.microsoft.com/office/drawing/2017/decorative" val="1"/>
                </a:ext>
              </a:extLst>
            </p:cNvPr>
            <p:cNvSpPr txBox="1">
              <a:spLocks/>
            </p:cNvSpPr>
            <p:nvPr/>
          </p:nvSpPr>
          <p:spPr>
            <a:xfrm>
              <a:off x="1403550" y="2835425"/>
              <a:ext cx="1453566" cy="359637"/>
            </a:xfrm>
            <a:prstGeom prst="rect">
              <a:avLst/>
            </a:prstGeom>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400" dirty="0"/>
                <a:t>$40,000</a:t>
              </a:r>
            </a:p>
          </p:txBody>
        </p:sp>
        <p:sp>
          <p:nvSpPr>
            <p:cNvPr id="22" name="Content Placeholder 5">
              <a:extLst>
                <a:ext uri="{FF2B5EF4-FFF2-40B4-BE49-F238E27FC236}">
                  <a16:creationId xmlns:a16="http://schemas.microsoft.com/office/drawing/2014/main" id="{1367FEC6-730E-3804-0DB6-C2CA8CE69FE3}"/>
                </a:ext>
                <a:ext uri="{C183D7F6-B498-43B3-948B-1728B52AA6E4}">
                  <adec:decorative xmlns:adec="http://schemas.microsoft.com/office/drawing/2017/decorative" val="1"/>
                </a:ext>
              </a:extLst>
            </p:cNvPr>
            <p:cNvSpPr txBox="1">
              <a:spLocks/>
            </p:cNvSpPr>
            <p:nvPr/>
          </p:nvSpPr>
          <p:spPr>
            <a:xfrm>
              <a:off x="1403550" y="2197774"/>
              <a:ext cx="1453566" cy="359637"/>
            </a:xfrm>
            <a:prstGeom prst="rect">
              <a:avLst/>
            </a:prstGeom>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400" dirty="0"/>
                <a:t>$50,000</a:t>
              </a:r>
            </a:p>
          </p:txBody>
        </p:sp>
        <p:cxnSp>
          <p:nvCxnSpPr>
            <p:cNvPr id="24" name="Straight Connector 23">
              <a:extLst>
                <a:ext uri="{FF2B5EF4-FFF2-40B4-BE49-F238E27FC236}">
                  <a16:creationId xmlns:a16="http://schemas.microsoft.com/office/drawing/2014/main" id="{B343DF21-B41B-AFD3-C386-240517747666}"/>
                </a:ext>
                <a:ext uri="{C183D7F6-B498-43B3-948B-1728B52AA6E4}">
                  <adec:decorative xmlns:adec="http://schemas.microsoft.com/office/drawing/2017/decorative" val="1"/>
                </a:ext>
              </a:extLst>
            </p:cNvPr>
            <p:cNvCxnSpPr/>
            <p:nvPr/>
          </p:nvCxnSpPr>
          <p:spPr>
            <a:xfrm>
              <a:off x="2946016" y="5525779"/>
              <a:ext cx="7040880" cy="0"/>
            </a:xfrm>
            <a:prstGeom prst="line">
              <a:avLst/>
            </a:prstGeom>
            <a:ln w="12700">
              <a:solidFill>
                <a:srgbClr val="74747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3B7BA0-7891-B4D9-B065-5CED14873063}"/>
                </a:ext>
                <a:ext uri="{C183D7F6-B498-43B3-948B-1728B52AA6E4}">
                  <adec:decorative xmlns:adec="http://schemas.microsoft.com/office/drawing/2017/decorative" val="1"/>
                </a:ext>
              </a:extLst>
            </p:cNvPr>
            <p:cNvCxnSpPr/>
            <p:nvPr/>
          </p:nvCxnSpPr>
          <p:spPr>
            <a:xfrm flipV="1">
              <a:off x="3136900" y="2363479"/>
              <a:ext cx="0" cy="3162300"/>
            </a:xfrm>
            <a:prstGeom prst="line">
              <a:avLst/>
            </a:prstGeom>
            <a:ln w="12700">
              <a:solidFill>
                <a:srgbClr val="74747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7DB6649-AB97-5A0A-B198-F31634CBD1B6}"/>
                </a:ext>
                <a:ext uri="{C183D7F6-B498-43B3-948B-1728B52AA6E4}">
                  <adec:decorative xmlns:adec="http://schemas.microsoft.com/office/drawing/2017/decorative" val="1"/>
                </a:ext>
              </a:extLst>
            </p:cNvPr>
            <p:cNvCxnSpPr>
              <a:cxnSpLocks/>
            </p:cNvCxnSpPr>
            <p:nvPr/>
          </p:nvCxnSpPr>
          <p:spPr>
            <a:xfrm flipH="1">
              <a:off x="2946016" y="2376179"/>
              <a:ext cx="190884" cy="1414"/>
            </a:xfrm>
            <a:prstGeom prst="line">
              <a:avLst/>
            </a:prstGeom>
            <a:ln w="12700">
              <a:solidFill>
                <a:srgbClr val="74747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A58A50-1A18-4EDA-8C80-4FE4B6657397}"/>
                </a:ext>
                <a:ext uri="{C183D7F6-B498-43B3-948B-1728B52AA6E4}">
                  <adec:decorative xmlns:adec="http://schemas.microsoft.com/office/drawing/2017/decorative" val="1"/>
                </a:ext>
              </a:extLst>
            </p:cNvPr>
            <p:cNvCxnSpPr>
              <a:cxnSpLocks/>
            </p:cNvCxnSpPr>
            <p:nvPr/>
          </p:nvCxnSpPr>
          <p:spPr>
            <a:xfrm flipH="1">
              <a:off x="2946016" y="2999082"/>
              <a:ext cx="190884" cy="1414"/>
            </a:xfrm>
            <a:prstGeom prst="line">
              <a:avLst/>
            </a:prstGeom>
            <a:ln w="12700">
              <a:solidFill>
                <a:srgbClr val="74747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4B74572-275E-84FE-3DCA-625CDEC167FA}"/>
                </a:ext>
                <a:ext uri="{C183D7F6-B498-43B3-948B-1728B52AA6E4}">
                  <adec:decorative xmlns:adec="http://schemas.microsoft.com/office/drawing/2017/decorative" val="1"/>
                </a:ext>
              </a:extLst>
            </p:cNvPr>
            <p:cNvCxnSpPr/>
            <p:nvPr/>
          </p:nvCxnSpPr>
          <p:spPr>
            <a:xfrm flipH="1">
              <a:off x="2946016" y="3619167"/>
              <a:ext cx="190884" cy="1414"/>
            </a:xfrm>
            <a:prstGeom prst="line">
              <a:avLst/>
            </a:prstGeom>
            <a:ln w="12700">
              <a:solidFill>
                <a:srgbClr val="74747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B956B80-2F50-1B5D-B02F-3629BC981996}"/>
                </a:ext>
                <a:ext uri="{C183D7F6-B498-43B3-948B-1728B52AA6E4}">
                  <adec:decorative xmlns:adec="http://schemas.microsoft.com/office/drawing/2017/decorative" val="1"/>
                </a:ext>
              </a:extLst>
            </p:cNvPr>
            <p:cNvCxnSpPr/>
            <p:nvPr/>
          </p:nvCxnSpPr>
          <p:spPr>
            <a:xfrm flipH="1">
              <a:off x="2946016" y="4258726"/>
              <a:ext cx="190884" cy="1414"/>
            </a:xfrm>
            <a:prstGeom prst="line">
              <a:avLst/>
            </a:prstGeom>
            <a:ln w="12700">
              <a:solidFill>
                <a:srgbClr val="747478"/>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DD1DF48-4D5E-5C67-5FB9-DB385E7755A4}"/>
                </a:ext>
                <a:ext uri="{C183D7F6-B498-43B3-948B-1728B52AA6E4}">
                  <adec:decorative xmlns:adec="http://schemas.microsoft.com/office/drawing/2017/decorative" val="1"/>
                </a:ext>
              </a:extLst>
            </p:cNvPr>
            <p:cNvCxnSpPr/>
            <p:nvPr/>
          </p:nvCxnSpPr>
          <p:spPr>
            <a:xfrm flipH="1">
              <a:off x="2946016" y="4883045"/>
              <a:ext cx="190884" cy="1414"/>
            </a:xfrm>
            <a:prstGeom prst="line">
              <a:avLst/>
            </a:prstGeom>
            <a:ln w="12700">
              <a:solidFill>
                <a:srgbClr val="747478"/>
              </a:solidFill>
            </a:ln>
          </p:spPr>
          <p:style>
            <a:lnRef idx="1">
              <a:schemeClr val="accent1"/>
            </a:lnRef>
            <a:fillRef idx="0">
              <a:schemeClr val="accent1"/>
            </a:fillRef>
            <a:effectRef idx="0">
              <a:schemeClr val="accent1"/>
            </a:effectRef>
            <a:fontRef idx="minor">
              <a:schemeClr val="tx1"/>
            </a:fontRef>
          </p:style>
        </p:cxnSp>
        <p:sp>
          <p:nvSpPr>
            <p:cNvPr id="37" name="Content Placeholder 5">
              <a:extLst>
                <a:ext uri="{FF2B5EF4-FFF2-40B4-BE49-F238E27FC236}">
                  <a16:creationId xmlns:a16="http://schemas.microsoft.com/office/drawing/2014/main" id="{CDD7326D-B367-7FD6-0A4B-41D52752FB98}"/>
                </a:ext>
              </a:extLst>
            </p:cNvPr>
            <p:cNvSpPr txBox="1">
              <a:spLocks/>
            </p:cNvSpPr>
            <p:nvPr/>
          </p:nvSpPr>
          <p:spPr>
            <a:xfrm>
              <a:off x="3479580" y="2231321"/>
              <a:ext cx="1011956" cy="359637"/>
            </a:xfrm>
            <a:prstGeom prst="rect">
              <a:avLst/>
            </a:prstGeom>
          </p:spPr>
          <p:txBody>
            <a:bodyPr vert="horz" lIns="0" tIns="45720" rIns="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800" b="1" dirty="0">
                  <a:solidFill>
                    <a:srgbClr val="0047BB"/>
                  </a:solidFill>
                  <a:effectLst/>
                  <a:latin typeface="Arial" panose="020B0604020202020204" pitchFamily="34" charset="0"/>
                  <a:ea typeface="Calibri" panose="020F0502020204030204" pitchFamily="34" charset="0"/>
                </a:rPr>
                <a:t>$46,018</a:t>
              </a:r>
              <a:endParaRPr lang="en-US" sz="1800" b="1" dirty="0">
                <a:solidFill>
                  <a:srgbClr val="0047BB"/>
                </a:solidFill>
              </a:endParaRPr>
            </a:p>
          </p:txBody>
        </p:sp>
        <p:sp>
          <p:nvSpPr>
            <p:cNvPr id="46" name="Content Placeholder 5">
              <a:extLst>
                <a:ext uri="{FF2B5EF4-FFF2-40B4-BE49-F238E27FC236}">
                  <a16:creationId xmlns:a16="http://schemas.microsoft.com/office/drawing/2014/main" id="{F29711C9-59B2-4C51-704F-668D9757D06D}"/>
                </a:ext>
              </a:extLst>
            </p:cNvPr>
            <p:cNvSpPr txBox="1">
              <a:spLocks/>
            </p:cNvSpPr>
            <p:nvPr/>
          </p:nvSpPr>
          <p:spPr>
            <a:xfrm>
              <a:off x="3479580" y="5625295"/>
              <a:ext cx="1014311" cy="359627"/>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dirty="0"/>
                <a:t>Fully invested</a:t>
              </a:r>
            </a:p>
          </p:txBody>
        </p:sp>
        <p:sp>
          <p:nvSpPr>
            <p:cNvPr id="38" name="Content Placeholder 5">
              <a:extLst>
                <a:ext uri="{FF2B5EF4-FFF2-40B4-BE49-F238E27FC236}">
                  <a16:creationId xmlns:a16="http://schemas.microsoft.com/office/drawing/2014/main" id="{B5401AEF-705C-D6F1-51F6-E8C03DE3ECE2}"/>
                </a:ext>
              </a:extLst>
            </p:cNvPr>
            <p:cNvSpPr txBox="1">
              <a:spLocks/>
            </p:cNvSpPr>
            <p:nvPr/>
          </p:nvSpPr>
          <p:spPr>
            <a:xfrm>
              <a:off x="4842036" y="3808082"/>
              <a:ext cx="1014311" cy="359637"/>
            </a:xfrm>
            <a:prstGeom prst="rect">
              <a:avLst/>
            </a:prstGeom>
          </p:spPr>
          <p:txBody>
            <a:bodyPr vert="horz" lIns="0" tIns="45720" rIns="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800" b="1" dirty="0">
                  <a:solidFill>
                    <a:srgbClr val="0047BB"/>
                  </a:solidFill>
                  <a:effectLst/>
                  <a:latin typeface="Arial" panose="020B0604020202020204" pitchFamily="34" charset="0"/>
                  <a:ea typeface="Calibri" panose="020F0502020204030204" pitchFamily="34" charset="0"/>
                </a:rPr>
                <a:t>$21,105</a:t>
              </a:r>
              <a:endParaRPr lang="en-US" sz="1800" b="1" dirty="0">
                <a:solidFill>
                  <a:srgbClr val="0047BB"/>
                </a:solidFill>
              </a:endParaRPr>
            </a:p>
          </p:txBody>
        </p:sp>
        <p:sp>
          <p:nvSpPr>
            <p:cNvPr id="47" name="Content Placeholder 5">
              <a:extLst>
                <a:ext uri="{FF2B5EF4-FFF2-40B4-BE49-F238E27FC236}">
                  <a16:creationId xmlns:a16="http://schemas.microsoft.com/office/drawing/2014/main" id="{52DB9BA0-A281-E5B5-70AC-2C3808C16221}"/>
                </a:ext>
              </a:extLst>
            </p:cNvPr>
            <p:cNvSpPr txBox="1">
              <a:spLocks/>
            </p:cNvSpPr>
            <p:nvPr/>
          </p:nvSpPr>
          <p:spPr>
            <a:xfrm>
              <a:off x="4842036" y="5625295"/>
              <a:ext cx="1014311" cy="359627"/>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dirty="0"/>
                <a:t>Missed 10 best days</a:t>
              </a:r>
            </a:p>
          </p:txBody>
        </p:sp>
        <p:sp>
          <p:nvSpPr>
            <p:cNvPr id="39" name="Content Placeholder 5">
              <a:extLst>
                <a:ext uri="{FF2B5EF4-FFF2-40B4-BE49-F238E27FC236}">
                  <a16:creationId xmlns:a16="http://schemas.microsoft.com/office/drawing/2014/main" id="{23259785-FB3A-E6E6-87C5-6B7B493D7155}"/>
                </a:ext>
              </a:extLst>
            </p:cNvPr>
            <p:cNvSpPr txBox="1">
              <a:spLocks/>
            </p:cNvSpPr>
            <p:nvPr/>
          </p:nvSpPr>
          <p:spPr>
            <a:xfrm>
              <a:off x="6204492" y="4338563"/>
              <a:ext cx="1009354" cy="359637"/>
            </a:xfrm>
            <a:prstGeom prst="rect">
              <a:avLst/>
            </a:prstGeom>
          </p:spPr>
          <p:txBody>
            <a:bodyPr vert="horz" lIns="0" tIns="45720" rIns="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800" b="1" dirty="0">
                  <a:solidFill>
                    <a:srgbClr val="0047BB"/>
                  </a:solidFill>
                  <a:effectLst/>
                  <a:latin typeface="Arial" panose="020B0604020202020204" pitchFamily="34" charset="0"/>
                  <a:ea typeface="Calibri" panose="020F0502020204030204" pitchFamily="34" charset="0"/>
                </a:rPr>
                <a:t>$12,767</a:t>
              </a:r>
              <a:endParaRPr lang="en-US" sz="1800" b="1" dirty="0">
                <a:solidFill>
                  <a:srgbClr val="0047BB"/>
                </a:solidFill>
              </a:endParaRPr>
            </a:p>
          </p:txBody>
        </p:sp>
        <p:sp>
          <p:nvSpPr>
            <p:cNvPr id="48" name="Content Placeholder 5">
              <a:extLst>
                <a:ext uri="{FF2B5EF4-FFF2-40B4-BE49-F238E27FC236}">
                  <a16:creationId xmlns:a16="http://schemas.microsoft.com/office/drawing/2014/main" id="{A000A64F-6A54-000B-03B1-49249CAE3080}"/>
                </a:ext>
              </a:extLst>
            </p:cNvPr>
            <p:cNvSpPr txBox="1">
              <a:spLocks/>
            </p:cNvSpPr>
            <p:nvPr/>
          </p:nvSpPr>
          <p:spPr>
            <a:xfrm>
              <a:off x="6204492" y="5625295"/>
              <a:ext cx="1014311" cy="359627"/>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dirty="0"/>
                <a:t>Missed 20 best days</a:t>
              </a:r>
            </a:p>
          </p:txBody>
        </p:sp>
        <p:sp>
          <p:nvSpPr>
            <p:cNvPr id="40" name="Content Placeholder 5">
              <a:extLst>
                <a:ext uri="{FF2B5EF4-FFF2-40B4-BE49-F238E27FC236}">
                  <a16:creationId xmlns:a16="http://schemas.microsoft.com/office/drawing/2014/main" id="{F738C39B-4B27-334A-B489-4FB81873D2C2}"/>
                </a:ext>
              </a:extLst>
            </p:cNvPr>
            <p:cNvSpPr txBox="1">
              <a:spLocks/>
            </p:cNvSpPr>
            <p:nvPr/>
          </p:nvSpPr>
          <p:spPr>
            <a:xfrm>
              <a:off x="7576091" y="4629355"/>
              <a:ext cx="1014311" cy="359637"/>
            </a:xfrm>
            <a:prstGeom prst="rect">
              <a:avLst/>
            </a:prstGeom>
          </p:spPr>
          <p:txBody>
            <a:bodyPr vert="horz" lIns="0" tIns="45720" rIns="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800" b="1" dirty="0">
                  <a:solidFill>
                    <a:srgbClr val="0047BB"/>
                  </a:solidFill>
                  <a:effectLst/>
                  <a:latin typeface="Arial" panose="020B0604020202020204" pitchFamily="34" charset="0"/>
                  <a:ea typeface="Calibri" panose="020F0502020204030204" pitchFamily="34" charset="0"/>
                </a:rPr>
                <a:t>$8,369</a:t>
              </a:r>
              <a:endParaRPr lang="en-US" sz="1800" b="1" dirty="0">
                <a:solidFill>
                  <a:srgbClr val="0047BB"/>
                </a:solidFill>
              </a:endParaRPr>
            </a:p>
          </p:txBody>
        </p:sp>
        <p:sp>
          <p:nvSpPr>
            <p:cNvPr id="49" name="Content Placeholder 5">
              <a:extLst>
                <a:ext uri="{FF2B5EF4-FFF2-40B4-BE49-F238E27FC236}">
                  <a16:creationId xmlns:a16="http://schemas.microsoft.com/office/drawing/2014/main" id="{824471AE-AE1E-1451-95E5-6743FB2B0244}"/>
                </a:ext>
              </a:extLst>
            </p:cNvPr>
            <p:cNvSpPr txBox="1">
              <a:spLocks/>
            </p:cNvSpPr>
            <p:nvPr/>
          </p:nvSpPr>
          <p:spPr>
            <a:xfrm>
              <a:off x="7576092" y="5625295"/>
              <a:ext cx="1014311" cy="359627"/>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dirty="0"/>
                <a:t>Missed 30 best days</a:t>
              </a:r>
            </a:p>
          </p:txBody>
        </p:sp>
        <p:sp>
          <p:nvSpPr>
            <p:cNvPr id="41" name="Content Placeholder 5">
              <a:extLst>
                <a:ext uri="{FF2B5EF4-FFF2-40B4-BE49-F238E27FC236}">
                  <a16:creationId xmlns:a16="http://schemas.microsoft.com/office/drawing/2014/main" id="{57C0EB95-B5E9-AA10-553E-41033D40E0BB}"/>
                </a:ext>
              </a:extLst>
            </p:cNvPr>
            <p:cNvSpPr txBox="1">
              <a:spLocks/>
            </p:cNvSpPr>
            <p:nvPr/>
          </p:nvSpPr>
          <p:spPr>
            <a:xfrm>
              <a:off x="8969298" y="4901952"/>
              <a:ext cx="1008940" cy="359637"/>
            </a:xfrm>
            <a:prstGeom prst="rect">
              <a:avLst/>
            </a:prstGeom>
          </p:spPr>
          <p:txBody>
            <a:bodyPr vert="horz" lIns="0" tIns="45720" rIns="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800" b="1" dirty="0">
                  <a:solidFill>
                    <a:srgbClr val="0047BB"/>
                  </a:solidFill>
                  <a:effectLst/>
                  <a:latin typeface="Arial" panose="020B0604020202020204" pitchFamily="34" charset="0"/>
                  <a:ea typeface="Calibri" panose="020F0502020204030204" pitchFamily="34" charset="0"/>
                </a:rPr>
                <a:t>$4,050</a:t>
              </a:r>
              <a:endParaRPr lang="en-US" sz="1800" b="1" dirty="0">
                <a:solidFill>
                  <a:srgbClr val="0047BB"/>
                </a:solidFill>
              </a:endParaRPr>
            </a:p>
          </p:txBody>
        </p:sp>
        <p:sp>
          <p:nvSpPr>
            <p:cNvPr id="50" name="Content Placeholder 5">
              <a:extLst>
                <a:ext uri="{FF2B5EF4-FFF2-40B4-BE49-F238E27FC236}">
                  <a16:creationId xmlns:a16="http://schemas.microsoft.com/office/drawing/2014/main" id="{99C2BA72-9158-2199-C5AD-FF29B2351212}"/>
                </a:ext>
              </a:extLst>
            </p:cNvPr>
            <p:cNvSpPr txBox="1">
              <a:spLocks/>
            </p:cNvSpPr>
            <p:nvPr/>
          </p:nvSpPr>
          <p:spPr>
            <a:xfrm>
              <a:off x="8965980" y="5625295"/>
              <a:ext cx="1014311" cy="359627"/>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dirty="0"/>
                <a:t>Missed 50 best days</a:t>
              </a:r>
            </a:p>
          </p:txBody>
        </p:sp>
      </p:grpSp>
      <p:sp>
        <p:nvSpPr>
          <p:cNvPr id="42" name="Rectangle 41">
            <a:extLst>
              <a:ext uri="{FF2B5EF4-FFF2-40B4-BE49-F238E27FC236}">
                <a16:creationId xmlns:a16="http://schemas.microsoft.com/office/drawing/2014/main" id="{A6F16713-2BB0-38A0-F0FA-3166704BD37D}"/>
              </a:ext>
            </a:extLst>
          </p:cNvPr>
          <p:cNvSpPr/>
          <p:nvPr/>
        </p:nvSpPr>
        <p:spPr>
          <a:xfrm>
            <a:off x="2213113" y="6125072"/>
            <a:ext cx="7860568" cy="230832"/>
          </a:xfrm>
          <a:prstGeom prst="rect">
            <a:avLst/>
          </a:prstGeom>
        </p:spPr>
        <p:txBody>
          <a:bodyPr wrap="square">
            <a:spAutoFit/>
          </a:bodyPr>
          <a:lstStyle/>
          <a:p>
            <a:pPr algn="ctr"/>
            <a:r>
              <a:rPr lang="en-US" sz="900" dirty="0">
                <a:solidFill>
                  <a:srgbClr val="222222"/>
                </a:solidFill>
                <a:effectLst/>
                <a:latin typeface="Arial" panose="020B0604020202020204" pitchFamily="34" charset="0"/>
                <a:cs typeface="Arial" panose="020B0604020202020204" pitchFamily="34" charset="0"/>
              </a:rPr>
              <a:t>Source: FactSet, Nationwide IMG Competitive Intelligence Team</a:t>
            </a:r>
            <a:endParaRPr lang="en-US" sz="900" dirty="0">
              <a:solidFill>
                <a:srgbClr val="17171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109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6A8D3C-261C-E529-139C-0C249A0C8DC3}"/>
              </a:ext>
            </a:extLst>
          </p:cNvPr>
          <p:cNvSpPr>
            <a:spLocks noGrp="1"/>
          </p:cNvSpPr>
          <p:nvPr>
            <p:ph type="title"/>
          </p:nvPr>
        </p:nvSpPr>
        <p:spPr>
          <a:xfrm>
            <a:off x="685800" y="562163"/>
            <a:ext cx="10820400" cy="967418"/>
          </a:xfrm>
        </p:spPr>
        <p:txBody>
          <a:bodyPr>
            <a:noAutofit/>
          </a:bodyPr>
          <a:lstStyle/>
          <a:p>
            <a:r>
              <a:rPr lang="en-US" sz="3400" dirty="0"/>
              <a:t>S&amp;P 500</a:t>
            </a:r>
            <a:r>
              <a:rPr lang="en-US" sz="2000" baseline="75000" dirty="0"/>
              <a:t>®</a:t>
            </a:r>
            <a:r>
              <a:rPr lang="en-US" baseline="55000" dirty="0"/>
              <a:t> </a:t>
            </a:r>
            <a:r>
              <a:rPr lang="en-US" sz="3400" dirty="0"/>
              <a:t>performance after severe quarterly losses </a:t>
            </a:r>
            <a:r>
              <a:rPr lang="en-US" sz="3400" b="0" dirty="0"/>
              <a:t>1945 to present</a:t>
            </a:r>
          </a:p>
        </p:txBody>
      </p:sp>
      <p:sp>
        <p:nvSpPr>
          <p:cNvPr id="16" name="TextBox 1" descr="A bar graph is provided to show the 9 worst quarterly performance numbers, and then the positive returns experienced in the year following those negative quarters. The results are as follows:&#10;1. In 1974, Q3 experienced a negative 26% performance. The return over the next year after that quarter was a positive 32%.&#10;2. In 1987, Q4 experienced a negative 23% performance. The return over the next year after that quarter was a positive 12%.&#10;3. In 2008, Q4 experienced a negative 23% performance. The return over the next year after that quarter was a positive 23%.&#10;4. In 1962, Q2 experienced a negative 21% performance. The return over the next year after that quarter was a positive 27%.&#10;5. In 2020, Q1 experienced a negative 20% performance. The return over the next year after that quarter was a positive 54%.&#10;6. In 1970, Q2 experienced a negative 19% performance. The return over the next year after that quarter was a positive 37%.&#10;7. In 1946, Q3 experienced a negative 19% performance. The return over the next year after that quarter was a positive 1%.&#10;8. In 2002, Q3 experienced a negative 18% performance. The return over the next year after that quarter was a positive 22%.&#10;9. In 2022, Q2 experienced a negative 16% performance. The return over the next year after this quarter is still to be determined.">
            <a:extLst>
              <a:ext uri="{FF2B5EF4-FFF2-40B4-BE49-F238E27FC236}">
                <a16:creationId xmlns:a16="http://schemas.microsoft.com/office/drawing/2014/main" id="{34DC8C16-A01C-00C6-5606-395368819B0F}"/>
              </a:ext>
            </a:extLst>
          </p:cNvPr>
          <p:cNvSpPr>
            <a:spLocks noGrp="1"/>
          </p:cNvSpPr>
          <p:nvPr>
            <p:ph idx="1"/>
          </p:nvPr>
        </p:nvSpPr>
        <p:spPr>
          <a:xfrm>
            <a:off x="3392504" y="1849843"/>
            <a:ext cx="2153273" cy="217484"/>
          </a:xfrm>
        </p:spPr>
        <p:txBody>
          <a:bodyPr rIns="0">
            <a:noAutofit/>
          </a:bodyPr>
          <a:lstStyle/>
          <a:p>
            <a:pPr marL="0" indent="0">
              <a:spcBef>
                <a:spcPts val="0"/>
              </a:spcBef>
              <a:spcAft>
                <a:spcPts val="1200"/>
              </a:spcAft>
              <a:buNone/>
            </a:pPr>
            <a:r>
              <a:rPr lang="en-US" sz="1200" b="1" dirty="0"/>
              <a:t>Worst quarterly performance</a:t>
            </a:r>
          </a:p>
        </p:txBody>
      </p:sp>
      <p:sp>
        <p:nvSpPr>
          <p:cNvPr id="4" name="TextBox 2">
            <a:extLst>
              <a:ext uri="{FF2B5EF4-FFF2-40B4-BE49-F238E27FC236}">
                <a16:creationId xmlns:a16="http://schemas.microsoft.com/office/drawing/2014/main" id="{7E3CFCCA-A8B5-56C5-8E13-F443F87F58A9}"/>
              </a:ext>
              <a:ext uri="{C183D7F6-B498-43B3-948B-1728B52AA6E4}">
                <adec:decorative xmlns:adec="http://schemas.microsoft.com/office/drawing/2017/decorative" val="1"/>
              </a:ext>
            </a:extLst>
          </p:cNvPr>
          <p:cNvSpPr txBox="1">
            <a:spLocks/>
          </p:cNvSpPr>
          <p:nvPr/>
        </p:nvSpPr>
        <p:spPr>
          <a:xfrm>
            <a:off x="6552562" y="1849843"/>
            <a:ext cx="2389732" cy="217483"/>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200" b="1" dirty="0"/>
              <a:t>Return over the next 12 months</a:t>
            </a:r>
          </a:p>
        </p:txBody>
      </p:sp>
      <p:sp>
        <p:nvSpPr>
          <p:cNvPr id="5" name="Content Placeholder 1">
            <a:extLst>
              <a:ext uri="{FF2B5EF4-FFF2-40B4-BE49-F238E27FC236}">
                <a16:creationId xmlns:a16="http://schemas.microsoft.com/office/drawing/2014/main" id="{D79AEBF3-F4D5-559E-1211-7E8F92F9C401}"/>
              </a:ext>
              <a:ext uri="{C183D7F6-B498-43B3-948B-1728B52AA6E4}">
                <adec:decorative xmlns:adec="http://schemas.microsoft.com/office/drawing/2017/decorative" val="1"/>
              </a:ext>
            </a:extLst>
          </p:cNvPr>
          <p:cNvSpPr txBox="1">
            <a:spLocks/>
          </p:cNvSpPr>
          <p:nvPr/>
        </p:nvSpPr>
        <p:spPr>
          <a:xfrm>
            <a:off x="5501713" y="2118785"/>
            <a:ext cx="1006785" cy="274318"/>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b="1" dirty="0"/>
              <a:t>Q3 1974</a:t>
            </a:r>
          </a:p>
        </p:txBody>
      </p:sp>
      <p:sp>
        <p:nvSpPr>
          <p:cNvPr id="9" name="Content Placeholder 1">
            <a:extLst>
              <a:ext uri="{FF2B5EF4-FFF2-40B4-BE49-F238E27FC236}">
                <a16:creationId xmlns:a16="http://schemas.microsoft.com/office/drawing/2014/main" id="{35814678-9173-0AE4-E191-CBD858568F50}"/>
              </a:ext>
              <a:ext uri="{C183D7F6-B498-43B3-948B-1728B52AA6E4}">
                <adec:decorative xmlns:adec="http://schemas.microsoft.com/office/drawing/2017/decorative" val="1"/>
              </a:ext>
            </a:extLst>
          </p:cNvPr>
          <p:cNvSpPr txBox="1">
            <a:spLocks/>
          </p:cNvSpPr>
          <p:nvPr/>
        </p:nvSpPr>
        <p:spPr>
          <a:xfrm>
            <a:off x="2690738" y="2118785"/>
            <a:ext cx="810667" cy="274318"/>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200" b="1" dirty="0"/>
              <a:t>-26%</a:t>
            </a:r>
          </a:p>
        </p:txBody>
      </p:sp>
      <p:sp>
        <p:nvSpPr>
          <p:cNvPr id="10" name="Content Placeholder 1">
            <a:extLst>
              <a:ext uri="{FF2B5EF4-FFF2-40B4-BE49-F238E27FC236}">
                <a16:creationId xmlns:a16="http://schemas.microsoft.com/office/drawing/2014/main" id="{C6915075-71DD-C605-5E8E-8E5217378C4D}"/>
              </a:ext>
              <a:ext uri="{C183D7F6-B498-43B3-948B-1728B52AA6E4}">
                <adec:decorative xmlns:adec="http://schemas.microsoft.com/office/drawing/2017/decorative" val="1"/>
              </a:ext>
            </a:extLst>
          </p:cNvPr>
          <p:cNvSpPr txBox="1">
            <a:spLocks/>
          </p:cNvSpPr>
          <p:nvPr/>
        </p:nvSpPr>
        <p:spPr>
          <a:xfrm>
            <a:off x="8969190" y="2118785"/>
            <a:ext cx="810667" cy="274319"/>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200" b="1" dirty="0"/>
              <a:t>32%</a:t>
            </a:r>
          </a:p>
        </p:txBody>
      </p:sp>
      <p:sp>
        <p:nvSpPr>
          <p:cNvPr id="11" name="Rectangle 10">
            <a:extLst>
              <a:ext uri="{FF2B5EF4-FFF2-40B4-BE49-F238E27FC236}">
                <a16:creationId xmlns:a16="http://schemas.microsoft.com/office/drawing/2014/main" id="{40D0109F-6427-1E9C-A742-E3151DEE446E}"/>
              </a:ext>
              <a:ext uri="{C183D7F6-B498-43B3-948B-1728B52AA6E4}">
                <adec:decorative xmlns:adec="http://schemas.microsoft.com/office/drawing/2017/decorative" val="1"/>
              </a:ext>
            </a:extLst>
          </p:cNvPr>
          <p:cNvSpPr/>
          <p:nvPr/>
        </p:nvSpPr>
        <p:spPr>
          <a:xfrm>
            <a:off x="3563471" y="2118784"/>
            <a:ext cx="1920240" cy="274320"/>
          </a:xfrm>
          <a:prstGeom prst="rect">
            <a:avLst/>
          </a:prstGeom>
          <a:solidFill>
            <a:srgbClr val="8C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800"/>
              </a:solidFill>
            </a:endParaRPr>
          </a:p>
        </p:txBody>
      </p:sp>
      <p:sp>
        <p:nvSpPr>
          <p:cNvPr id="13" name="Rectangle 12">
            <a:extLst>
              <a:ext uri="{FF2B5EF4-FFF2-40B4-BE49-F238E27FC236}">
                <a16:creationId xmlns:a16="http://schemas.microsoft.com/office/drawing/2014/main" id="{10A647BA-7B6F-9CD0-ECC1-181646EC17ED}"/>
              </a:ext>
              <a:ext uri="{C183D7F6-B498-43B3-948B-1728B52AA6E4}">
                <adec:decorative xmlns:adec="http://schemas.microsoft.com/office/drawing/2017/decorative" val="1"/>
              </a:ext>
            </a:extLst>
          </p:cNvPr>
          <p:cNvSpPr/>
          <p:nvPr/>
        </p:nvSpPr>
        <p:spPr>
          <a:xfrm>
            <a:off x="6535271" y="2118784"/>
            <a:ext cx="2377440" cy="27432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7BB"/>
              </a:solidFill>
            </a:endParaRPr>
          </a:p>
        </p:txBody>
      </p:sp>
      <p:sp>
        <p:nvSpPr>
          <p:cNvPr id="14" name="Content Placeholder 1">
            <a:extLst>
              <a:ext uri="{FF2B5EF4-FFF2-40B4-BE49-F238E27FC236}">
                <a16:creationId xmlns:a16="http://schemas.microsoft.com/office/drawing/2014/main" id="{29F3239E-10D9-C834-960C-40F97DAB4B0A}"/>
              </a:ext>
              <a:ext uri="{C183D7F6-B498-43B3-948B-1728B52AA6E4}">
                <adec:decorative xmlns:adec="http://schemas.microsoft.com/office/drawing/2017/decorative" val="1"/>
              </a:ext>
            </a:extLst>
          </p:cNvPr>
          <p:cNvSpPr txBox="1">
            <a:spLocks/>
          </p:cNvSpPr>
          <p:nvPr/>
        </p:nvSpPr>
        <p:spPr>
          <a:xfrm>
            <a:off x="5501713" y="2570221"/>
            <a:ext cx="1006785" cy="274318"/>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b="1" dirty="0"/>
              <a:t>Q4 1987</a:t>
            </a:r>
          </a:p>
        </p:txBody>
      </p:sp>
      <p:sp>
        <p:nvSpPr>
          <p:cNvPr id="15" name="Content Placeholder 1">
            <a:extLst>
              <a:ext uri="{FF2B5EF4-FFF2-40B4-BE49-F238E27FC236}">
                <a16:creationId xmlns:a16="http://schemas.microsoft.com/office/drawing/2014/main" id="{70026C13-0356-F7BE-A22D-C6EA12C100CF}"/>
              </a:ext>
              <a:ext uri="{C183D7F6-B498-43B3-948B-1728B52AA6E4}">
                <adec:decorative xmlns:adec="http://schemas.microsoft.com/office/drawing/2017/decorative" val="1"/>
              </a:ext>
            </a:extLst>
          </p:cNvPr>
          <p:cNvSpPr txBox="1">
            <a:spLocks/>
          </p:cNvSpPr>
          <p:nvPr/>
        </p:nvSpPr>
        <p:spPr>
          <a:xfrm>
            <a:off x="2889964" y="2570221"/>
            <a:ext cx="810667" cy="274318"/>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200" b="1" dirty="0"/>
              <a:t>-23%</a:t>
            </a:r>
          </a:p>
        </p:txBody>
      </p:sp>
      <p:sp>
        <p:nvSpPr>
          <p:cNvPr id="17" name="Content Placeholder 1">
            <a:extLst>
              <a:ext uri="{FF2B5EF4-FFF2-40B4-BE49-F238E27FC236}">
                <a16:creationId xmlns:a16="http://schemas.microsoft.com/office/drawing/2014/main" id="{F082D87F-1208-BB10-0B58-43F4E52CF53A}"/>
              </a:ext>
              <a:ext uri="{C183D7F6-B498-43B3-948B-1728B52AA6E4}">
                <adec:decorative xmlns:adec="http://schemas.microsoft.com/office/drawing/2017/decorative" val="1"/>
              </a:ext>
            </a:extLst>
          </p:cNvPr>
          <p:cNvSpPr txBox="1">
            <a:spLocks/>
          </p:cNvSpPr>
          <p:nvPr/>
        </p:nvSpPr>
        <p:spPr>
          <a:xfrm>
            <a:off x="7522900" y="2576944"/>
            <a:ext cx="810667" cy="267595"/>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200" b="1" dirty="0"/>
              <a:t>12%</a:t>
            </a:r>
          </a:p>
        </p:txBody>
      </p:sp>
      <p:sp>
        <p:nvSpPr>
          <p:cNvPr id="18" name="Rectangle 17">
            <a:extLst>
              <a:ext uri="{FF2B5EF4-FFF2-40B4-BE49-F238E27FC236}">
                <a16:creationId xmlns:a16="http://schemas.microsoft.com/office/drawing/2014/main" id="{1533732D-6E30-11FE-972B-D322F73E0366}"/>
              </a:ext>
              <a:ext uri="{C183D7F6-B498-43B3-948B-1728B52AA6E4}">
                <adec:decorative xmlns:adec="http://schemas.microsoft.com/office/drawing/2017/decorative" val="1"/>
              </a:ext>
            </a:extLst>
          </p:cNvPr>
          <p:cNvSpPr/>
          <p:nvPr/>
        </p:nvSpPr>
        <p:spPr>
          <a:xfrm>
            <a:off x="3754524" y="2570220"/>
            <a:ext cx="1737360" cy="274320"/>
          </a:xfrm>
          <a:prstGeom prst="rect">
            <a:avLst/>
          </a:prstGeom>
          <a:solidFill>
            <a:srgbClr val="8C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800"/>
              </a:solidFill>
            </a:endParaRPr>
          </a:p>
        </p:txBody>
      </p:sp>
      <p:sp>
        <p:nvSpPr>
          <p:cNvPr id="19" name="Rectangle 18">
            <a:extLst>
              <a:ext uri="{FF2B5EF4-FFF2-40B4-BE49-F238E27FC236}">
                <a16:creationId xmlns:a16="http://schemas.microsoft.com/office/drawing/2014/main" id="{B82CA422-44FB-D1C8-3749-80E7B6DBAA89}"/>
              </a:ext>
              <a:ext uri="{C183D7F6-B498-43B3-948B-1728B52AA6E4}">
                <adec:decorative xmlns:adec="http://schemas.microsoft.com/office/drawing/2017/decorative" val="1"/>
              </a:ext>
            </a:extLst>
          </p:cNvPr>
          <p:cNvSpPr/>
          <p:nvPr/>
        </p:nvSpPr>
        <p:spPr>
          <a:xfrm>
            <a:off x="6535271" y="2570220"/>
            <a:ext cx="923148" cy="27432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7BB"/>
              </a:solidFill>
            </a:endParaRPr>
          </a:p>
        </p:txBody>
      </p:sp>
      <p:sp>
        <p:nvSpPr>
          <p:cNvPr id="20" name="Content Placeholder 1">
            <a:extLst>
              <a:ext uri="{FF2B5EF4-FFF2-40B4-BE49-F238E27FC236}">
                <a16:creationId xmlns:a16="http://schemas.microsoft.com/office/drawing/2014/main" id="{58ABEF01-8137-6B39-4F32-68676050420C}"/>
              </a:ext>
              <a:ext uri="{C183D7F6-B498-43B3-948B-1728B52AA6E4}">
                <adec:decorative xmlns:adec="http://schemas.microsoft.com/office/drawing/2017/decorative" val="1"/>
              </a:ext>
            </a:extLst>
          </p:cNvPr>
          <p:cNvSpPr txBox="1">
            <a:spLocks/>
          </p:cNvSpPr>
          <p:nvPr/>
        </p:nvSpPr>
        <p:spPr>
          <a:xfrm>
            <a:off x="5501713" y="3021657"/>
            <a:ext cx="1006785" cy="274319"/>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b="1" dirty="0"/>
              <a:t>Q4 2008</a:t>
            </a:r>
          </a:p>
        </p:txBody>
      </p:sp>
      <p:sp>
        <p:nvSpPr>
          <p:cNvPr id="21" name="Content Placeholder 1">
            <a:extLst>
              <a:ext uri="{FF2B5EF4-FFF2-40B4-BE49-F238E27FC236}">
                <a16:creationId xmlns:a16="http://schemas.microsoft.com/office/drawing/2014/main" id="{2F98180F-69A6-6F22-0601-71A381766843}"/>
              </a:ext>
              <a:ext uri="{C183D7F6-B498-43B3-948B-1728B52AA6E4}">
                <adec:decorative xmlns:adec="http://schemas.microsoft.com/office/drawing/2017/decorative" val="1"/>
              </a:ext>
            </a:extLst>
          </p:cNvPr>
          <p:cNvSpPr txBox="1">
            <a:spLocks/>
          </p:cNvSpPr>
          <p:nvPr/>
        </p:nvSpPr>
        <p:spPr>
          <a:xfrm>
            <a:off x="2889963" y="3021657"/>
            <a:ext cx="810667" cy="278960"/>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200" b="1" dirty="0"/>
              <a:t>-23%</a:t>
            </a:r>
          </a:p>
        </p:txBody>
      </p:sp>
      <p:sp>
        <p:nvSpPr>
          <p:cNvPr id="23" name="Content Placeholder 1">
            <a:extLst>
              <a:ext uri="{FF2B5EF4-FFF2-40B4-BE49-F238E27FC236}">
                <a16:creationId xmlns:a16="http://schemas.microsoft.com/office/drawing/2014/main" id="{E4E0EB05-FE86-05E1-2592-EC4003347E32}"/>
              </a:ext>
              <a:ext uri="{C183D7F6-B498-43B3-948B-1728B52AA6E4}">
                <adec:decorative xmlns:adec="http://schemas.microsoft.com/office/drawing/2017/decorative" val="1"/>
              </a:ext>
            </a:extLst>
          </p:cNvPr>
          <p:cNvSpPr txBox="1">
            <a:spLocks/>
          </p:cNvSpPr>
          <p:nvPr/>
        </p:nvSpPr>
        <p:spPr>
          <a:xfrm>
            <a:off x="8333567" y="3026940"/>
            <a:ext cx="810667" cy="255588"/>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200" b="1" dirty="0"/>
              <a:t>23%</a:t>
            </a:r>
          </a:p>
        </p:txBody>
      </p:sp>
      <p:sp>
        <p:nvSpPr>
          <p:cNvPr id="24" name="Rectangle 23">
            <a:extLst>
              <a:ext uri="{FF2B5EF4-FFF2-40B4-BE49-F238E27FC236}">
                <a16:creationId xmlns:a16="http://schemas.microsoft.com/office/drawing/2014/main" id="{AB034929-CD61-F7A9-06B6-BD45F666C24A}"/>
              </a:ext>
              <a:ext uri="{C183D7F6-B498-43B3-948B-1728B52AA6E4}">
                <adec:decorative xmlns:adec="http://schemas.microsoft.com/office/drawing/2017/decorative" val="1"/>
              </a:ext>
            </a:extLst>
          </p:cNvPr>
          <p:cNvSpPr/>
          <p:nvPr/>
        </p:nvSpPr>
        <p:spPr>
          <a:xfrm>
            <a:off x="3754525" y="3021656"/>
            <a:ext cx="1729186" cy="274320"/>
          </a:xfrm>
          <a:prstGeom prst="rect">
            <a:avLst/>
          </a:prstGeom>
          <a:solidFill>
            <a:srgbClr val="8C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800"/>
              </a:solidFill>
            </a:endParaRPr>
          </a:p>
        </p:txBody>
      </p:sp>
      <p:sp>
        <p:nvSpPr>
          <p:cNvPr id="25" name="Rectangle 24">
            <a:extLst>
              <a:ext uri="{FF2B5EF4-FFF2-40B4-BE49-F238E27FC236}">
                <a16:creationId xmlns:a16="http://schemas.microsoft.com/office/drawing/2014/main" id="{9CEA9D52-FB4E-ECB1-6190-1D176190AB74}"/>
              </a:ext>
              <a:ext uri="{C183D7F6-B498-43B3-948B-1728B52AA6E4}">
                <adec:decorative xmlns:adec="http://schemas.microsoft.com/office/drawing/2017/decorative" val="1"/>
              </a:ext>
            </a:extLst>
          </p:cNvPr>
          <p:cNvSpPr/>
          <p:nvPr/>
        </p:nvSpPr>
        <p:spPr>
          <a:xfrm>
            <a:off x="6535271" y="3021656"/>
            <a:ext cx="1738396" cy="27432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7BB"/>
              </a:solidFill>
            </a:endParaRPr>
          </a:p>
        </p:txBody>
      </p:sp>
      <p:sp>
        <p:nvSpPr>
          <p:cNvPr id="26" name="Content Placeholder 1">
            <a:extLst>
              <a:ext uri="{FF2B5EF4-FFF2-40B4-BE49-F238E27FC236}">
                <a16:creationId xmlns:a16="http://schemas.microsoft.com/office/drawing/2014/main" id="{D6AF3BD7-4C03-2FC0-FD00-3B85DC06B8FA}"/>
              </a:ext>
              <a:ext uri="{C183D7F6-B498-43B3-948B-1728B52AA6E4}">
                <adec:decorative xmlns:adec="http://schemas.microsoft.com/office/drawing/2017/decorative" val="1"/>
              </a:ext>
            </a:extLst>
          </p:cNvPr>
          <p:cNvSpPr txBox="1">
            <a:spLocks/>
          </p:cNvSpPr>
          <p:nvPr/>
        </p:nvSpPr>
        <p:spPr>
          <a:xfrm>
            <a:off x="5501713" y="3473093"/>
            <a:ext cx="1006785" cy="265514"/>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b="1" dirty="0"/>
              <a:t>Q2 1962</a:t>
            </a:r>
          </a:p>
        </p:txBody>
      </p:sp>
      <p:sp>
        <p:nvSpPr>
          <p:cNvPr id="27" name="Content Placeholder 1">
            <a:extLst>
              <a:ext uri="{FF2B5EF4-FFF2-40B4-BE49-F238E27FC236}">
                <a16:creationId xmlns:a16="http://schemas.microsoft.com/office/drawing/2014/main" id="{9886B954-BEA2-D4E6-B340-F79D4DF1138A}"/>
              </a:ext>
              <a:ext uri="{C183D7F6-B498-43B3-948B-1728B52AA6E4}">
                <adec:decorative xmlns:adec="http://schemas.microsoft.com/office/drawing/2017/decorative" val="1"/>
              </a:ext>
            </a:extLst>
          </p:cNvPr>
          <p:cNvSpPr txBox="1">
            <a:spLocks/>
          </p:cNvSpPr>
          <p:nvPr/>
        </p:nvSpPr>
        <p:spPr>
          <a:xfrm>
            <a:off x="3052502" y="3473093"/>
            <a:ext cx="810667" cy="265514"/>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200" b="1" dirty="0"/>
              <a:t>-21%</a:t>
            </a:r>
          </a:p>
        </p:txBody>
      </p:sp>
      <p:sp>
        <p:nvSpPr>
          <p:cNvPr id="28" name="Content Placeholder 1">
            <a:extLst>
              <a:ext uri="{FF2B5EF4-FFF2-40B4-BE49-F238E27FC236}">
                <a16:creationId xmlns:a16="http://schemas.microsoft.com/office/drawing/2014/main" id="{4310A9B2-2492-410D-E3FD-484AF71FA087}"/>
              </a:ext>
              <a:ext uri="{C183D7F6-B498-43B3-948B-1728B52AA6E4}">
                <adec:decorative xmlns:adec="http://schemas.microsoft.com/office/drawing/2017/decorative" val="1"/>
              </a:ext>
            </a:extLst>
          </p:cNvPr>
          <p:cNvSpPr txBox="1">
            <a:spLocks/>
          </p:cNvSpPr>
          <p:nvPr/>
        </p:nvSpPr>
        <p:spPr>
          <a:xfrm>
            <a:off x="8563856" y="3473093"/>
            <a:ext cx="810667" cy="255588"/>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200" b="1" dirty="0"/>
              <a:t>27%</a:t>
            </a:r>
          </a:p>
        </p:txBody>
      </p:sp>
      <p:sp>
        <p:nvSpPr>
          <p:cNvPr id="29" name="Rectangle 28">
            <a:extLst>
              <a:ext uri="{FF2B5EF4-FFF2-40B4-BE49-F238E27FC236}">
                <a16:creationId xmlns:a16="http://schemas.microsoft.com/office/drawing/2014/main" id="{022FF64D-72C1-6E61-474E-396DEF1ADCB3}"/>
              </a:ext>
              <a:ext uri="{C183D7F6-B498-43B3-948B-1728B52AA6E4}">
                <adec:decorative xmlns:adec="http://schemas.microsoft.com/office/drawing/2017/decorative" val="1"/>
              </a:ext>
            </a:extLst>
          </p:cNvPr>
          <p:cNvSpPr/>
          <p:nvPr/>
        </p:nvSpPr>
        <p:spPr>
          <a:xfrm>
            <a:off x="3916495" y="3473092"/>
            <a:ext cx="1567215" cy="274320"/>
          </a:xfrm>
          <a:prstGeom prst="rect">
            <a:avLst/>
          </a:prstGeom>
          <a:solidFill>
            <a:srgbClr val="8C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800"/>
              </a:solidFill>
            </a:endParaRPr>
          </a:p>
        </p:txBody>
      </p:sp>
      <p:sp>
        <p:nvSpPr>
          <p:cNvPr id="30" name="Rectangle 29">
            <a:extLst>
              <a:ext uri="{FF2B5EF4-FFF2-40B4-BE49-F238E27FC236}">
                <a16:creationId xmlns:a16="http://schemas.microsoft.com/office/drawing/2014/main" id="{12FF610C-BD15-9CA9-A134-3BF8E23046D0}"/>
              </a:ext>
              <a:ext uri="{C183D7F6-B498-43B3-948B-1728B52AA6E4}">
                <adec:decorative xmlns:adec="http://schemas.microsoft.com/office/drawing/2017/decorative" val="1"/>
              </a:ext>
            </a:extLst>
          </p:cNvPr>
          <p:cNvSpPr/>
          <p:nvPr/>
        </p:nvSpPr>
        <p:spPr>
          <a:xfrm>
            <a:off x="6535271" y="3473092"/>
            <a:ext cx="1975259" cy="27432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7BB"/>
              </a:solidFill>
            </a:endParaRPr>
          </a:p>
        </p:txBody>
      </p:sp>
      <p:sp>
        <p:nvSpPr>
          <p:cNvPr id="31" name="Content Placeholder 1">
            <a:extLst>
              <a:ext uri="{FF2B5EF4-FFF2-40B4-BE49-F238E27FC236}">
                <a16:creationId xmlns:a16="http://schemas.microsoft.com/office/drawing/2014/main" id="{245281B9-5D06-C5B0-B4A9-C9F846AE587F}"/>
              </a:ext>
              <a:ext uri="{C183D7F6-B498-43B3-948B-1728B52AA6E4}">
                <adec:decorative xmlns:adec="http://schemas.microsoft.com/office/drawing/2017/decorative" val="1"/>
              </a:ext>
            </a:extLst>
          </p:cNvPr>
          <p:cNvSpPr txBox="1">
            <a:spLocks/>
          </p:cNvSpPr>
          <p:nvPr/>
        </p:nvSpPr>
        <p:spPr>
          <a:xfrm>
            <a:off x="5501713" y="3911083"/>
            <a:ext cx="1006785" cy="260872"/>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b="1" dirty="0"/>
              <a:t>Q1 2020</a:t>
            </a:r>
          </a:p>
        </p:txBody>
      </p:sp>
      <p:sp>
        <p:nvSpPr>
          <p:cNvPr id="32" name="Content Placeholder 1">
            <a:extLst>
              <a:ext uri="{FF2B5EF4-FFF2-40B4-BE49-F238E27FC236}">
                <a16:creationId xmlns:a16="http://schemas.microsoft.com/office/drawing/2014/main" id="{BB5A4156-3BBE-86D6-EE00-7E25197D7F29}"/>
              </a:ext>
              <a:ext uri="{C183D7F6-B498-43B3-948B-1728B52AA6E4}">
                <adec:decorative xmlns:adec="http://schemas.microsoft.com/office/drawing/2017/decorative" val="1"/>
              </a:ext>
            </a:extLst>
          </p:cNvPr>
          <p:cNvSpPr txBox="1">
            <a:spLocks/>
          </p:cNvSpPr>
          <p:nvPr/>
        </p:nvSpPr>
        <p:spPr>
          <a:xfrm>
            <a:off x="3120879" y="3911083"/>
            <a:ext cx="810667" cy="274318"/>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200" b="1" dirty="0"/>
              <a:t>-20%</a:t>
            </a:r>
          </a:p>
        </p:txBody>
      </p:sp>
      <p:sp>
        <p:nvSpPr>
          <p:cNvPr id="33" name="Content Placeholder 1">
            <a:extLst>
              <a:ext uri="{FF2B5EF4-FFF2-40B4-BE49-F238E27FC236}">
                <a16:creationId xmlns:a16="http://schemas.microsoft.com/office/drawing/2014/main" id="{D11BE02D-D7FE-0748-66C0-E5FDAAD4B8CB}"/>
              </a:ext>
              <a:ext uri="{C183D7F6-B498-43B3-948B-1728B52AA6E4}">
                <adec:decorative xmlns:adec="http://schemas.microsoft.com/office/drawing/2017/decorative" val="1"/>
              </a:ext>
            </a:extLst>
          </p:cNvPr>
          <p:cNvSpPr txBox="1">
            <a:spLocks/>
          </p:cNvSpPr>
          <p:nvPr/>
        </p:nvSpPr>
        <p:spPr>
          <a:xfrm>
            <a:off x="10559477" y="3802223"/>
            <a:ext cx="810667" cy="274319"/>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200" b="1" dirty="0"/>
              <a:t>54%</a:t>
            </a:r>
          </a:p>
        </p:txBody>
      </p:sp>
      <p:sp>
        <p:nvSpPr>
          <p:cNvPr id="34" name="Rectangle 33">
            <a:extLst>
              <a:ext uri="{FF2B5EF4-FFF2-40B4-BE49-F238E27FC236}">
                <a16:creationId xmlns:a16="http://schemas.microsoft.com/office/drawing/2014/main" id="{58ABEB0C-8B67-9C4B-116F-4A6F1763DD5B}"/>
              </a:ext>
              <a:ext uri="{C183D7F6-B498-43B3-948B-1728B52AA6E4}">
                <adec:decorative xmlns:adec="http://schemas.microsoft.com/office/drawing/2017/decorative" val="1"/>
              </a:ext>
            </a:extLst>
          </p:cNvPr>
          <p:cNvSpPr/>
          <p:nvPr/>
        </p:nvSpPr>
        <p:spPr>
          <a:xfrm>
            <a:off x="3993613" y="3911082"/>
            <a:ext cx="1490097" cy="274320"/>
          </a:xfrm>
          <a:prstGeom prst="rect">
            <a:avLst/>
          </a:prstGeom>
          <a:solidFill>
            <a:srgbClr val="8C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800"/>
              </a:solidFill>
            </a:endParaRPr>
          </a:p>
        </p:txBody>
      </p:sp>
      <p:sp>
        <p:nvSpPr>
          <p:cNvPr id="35" name="Rectangle 34">
            <a:extLst>
              <a:ext uri="{FF2B5EF4-FFF2-40B4-BE49-F238E27FC236}">
                <a16:creationId xmlns:a16="http://schemas.microsoft.com/office/drawing/2014/main" id="{B31E5B58-8E56-F5CE-CDF1-CB1923E1A8E8}"/>
              </a:ext>
              <a:ext uri="{C183D7F6-B498-43B3-948B-1728B52AA6E4}">
                <adec:decorative xmlns:adec="http://schemas.microsoft.com/office/drawing/2017/decorative" val="1"/>
              </a:ext>
            </a:extLst>
          </p:cNvPr>
          <p:cNvSpPr/>
          <p:nvPr/>
        </p:nvSpPr>
        <p:spPr>
          <a:xfrm>
            <a:off x="6535271" y="3911082"/>
            <a:ext cx="3963804" cy="27432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7BB"/>
              </a:solidFill>
            </a:endParaRPr>
          </a:p>
        </p:txBody>
      </p:sp>
      <p:sp>
        <p:nvSpPr>
          <p:cNvPr id="36" name="Content Placeholder 1">
            <a:extLst>
              <a:ext uri="{FF2B5EF4-FFF2-40B4-BE49-F238E27FC236}">
                <a16:creationId xmlns:a16="http://schemas.microsoft.com/office/drawing/2014/main" id="{C71FD530-301D-EE2B-905D-8E3D603FE33B}"/>
              </a:ext>
              <a:ext uri="{C183D7F6-B498-43B3-948B-1728B52AA6E4}">
                <adec:decorative xmlns:adec="http://schemas.microsoft.com/office/drawing/2017/decorative" val="1"/>
              </a:ext>
            </a:extLst>
          </p:cNvPr>
          <p:cNvSpPr txBox="1">
            <a:spLocks/>
          </p:cNvSpPr>
          <p:nvPr/>
        </p:nvSpPr>
        <p:spPr>
          <a:xfrm>
            <a:off x="5501713" y="4375966"/>
            <a:ext cx="1006785" cy="260872"/>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b="1" dirty="0"/>
              <a:t>Q2 1970</a:t>
            </a:r>
          </a:p>
        </p:txBody>
      </p:sp>
      <p:sp>
        <p:nvSpPr>
          <p:cNvPr id="37" name="Content Placeholder 1">
            <a:extLst>
              <a:ext uri="{FF2B5EF4-FFF2-40B4-BE49-F238E27FC236}">
                <a16:creationId xmlns:a16="http://schemas.microsoft.com/office/drawing/2014/main" id="{69F84CC1-560F-FED0-05D2-32A613DBD3FD}"/>
              </a:ext>
              <a:ext uri="{C183D7F6-B498-43B3-948B-1728B52AA6E4}">
                <adec:decorative xmlns:adec="http://schemas.microsoft.com/office/drawing/2017/decorative" val="1"/>
              </a:ext>
            </a:extLst>
          </p:cNvPr>
          <p:cNvSpPr txBox="1">
            <a:spLocks/>
          </p:cNvSpPr>
          <p:nvPr/>
        </p:nvSpPr>
        <p:spPr>
          <a:xfrm>
            <a:off x="3220031" y="4375966"/>
            <a:ext cx="810667" cy="260872"/>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200" b="1" dirty="0"/>
              <a:t>-19%</a:t>
            </a:r>
          </a:p>
        </p:txBody>
      </p:sp>
      <p:sp>
        <p:nvSpPr>
          <p:cNvPr id="38" name="Content Placeholder 1">
            <a:extLst>
              <a:ext uri="{FF2B5EF4-FFF2-40B4-BE49-F238E27FC236}">
                <a16:creationId xmlns:a16="http://schemas.microsoft.com/office/drawing/2014/main" id="{C888ACFE-B777-451E-D639-A7F7EAB92147}"/>
              </a:ext>
              <a:ext uri="{C183D7F6-B498-43B3-948B-1728B52AA6E4}">
                <adec:decorative xmlns:adec="http://schemas.microsoft.com/office/drawing/2017/decorative" val="1"/>
              </a:ext>
            </a:extLst>
          </p:cNvPr>
          <p:cNvSpPr txBox="1">
            <a:spLocks/>
          </p:cNvSpPr>
          <p:nvPr/>
        </p:nvSpPr>
        <p:spPr>
          <a:xfrm>
            <a:off x="9330455" y="4375966"/>
            <a:ext cx="810667" cy="274319"/>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200" b="1" dirty="0"/>
              <a:t>37%</a:t>
            </a:r>
          </a:p>
        </p:txBody>
      </p:sp>
      <p:sp>
        <p:nvSpPr>
          <p:cNvPr id="39" name="Rectangle 38">
            <a:extLst>
              <a:ext uri="{FF2B5EF4-FFF2-40B4-BE49-F238E27FC236}">
                <a16:creationId xmlns:a16="http://schemas.microsoft.com/office/drawing/2014/main" id="{93105C7A-D83B-6CBA-5350-66953002F9CF}"/>
              </a:ext>
              <a:ext uri="{C183D7F6-B498-43B3-948B-1728B52AA6E4}">
                <adec:decorative xmlns:adec="http://schemas.microsoft.com/office/drawing/2017/decorative" val="1"/>
              </a:ext>
            </a:extLst>
          </p:cNvPr>
          <p:cNvSpPr/>
          <p:nvPr/>
        </p:nvSpPr>
        <p:spPr>
          <a:xfrm>
            <a:off x="4092765" y="4375965"/>
            <a:ext cx="1390945" cy="274320"/>
          </a:xfrm>
          <a:prstGeom prst="rect">
            <a:avLst/>
          </a:prstGeom>
          <a:solidFill>
            <a:srgbClr val="8C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800"/>
              </a:solidFill>
            </a:endParaRPr>
          </a:p>
        </p:txBody>
      </p:sp>
      <p:sp>
        <p:nvSpPr>
          <p:cNvPr id="40" name="Rectangle 39">
            <a:extLst>
              <a:ext uri="{FF2B5EF4-FFF2-40B4-BE49-F238E27FC236}">
                <a16:creationId xmlns:a16="http://schemas.microsoft.com/office/drawing/2014/main" id="{46098FBB-A9AE-D8DE-4E47-FEC46B181CBC}"/>
              </a:ext>
              <a:ext uri="{C183D7F6-B498-43B3-948B-1728B52AA6E4}">
                <adec:decorative xmlns:adec="http://schemas.microsoft.com/office/drawing/2017/decorative" val="1"/>
              </a:ext>
            </a:extLst>
          </p:cNvPr>
          <p:cNvSpPr/>
          <p:nvPr/>
        </p:nvSpPr>
        <p:spPr>
          <a:xfrm>
            <a:off x="6535270" y="4375965"/>
            <a:ext cx="2735423" cy="27432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7BB"/>
              </a:solidFill>
            </a:endParaRPr>
          </a:p>
        </p:txBody>
      </p:sp>
      <p:sp>
        <p:nvSpPr>
          <p:cNvPr id="41" name="Content Placeholder 1">
            <a:extLst>
              <a:ext uri="{FF2B5EF4-FFF2-40B4-BE49-F238E27FC236}">
                <a16:creationId xmlns:a16="http://schemas.microsoft.com/office/drawing/2014/main" id="{8BEDA21A-537E-3620-F771-DDC6745DC412}"/>
              </a:ext>
              <a:ext uri="{C183D7F6-B498-43B3-948B-1728B52AA6E4}">
                <adec:decorative xmlns:adec="http://schemas.microsoft.com/office/drawing/2017/decorative" val="1"/>
              </a:ext>
            </a:extLst>
          </p:cNvPr>
          <p:cNvSpPr txBox="1">
            <a:spLocks/>
          </p:cNvSpPr>
          <p:nvPr/>
        </p:nvSpPr>
        <p:spPr>
          <a:xfrm>
            <a:off x="5501713" y="4813955"/>
            <a:ext cx="1006785" cy="274319"/>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b="1" dirty="0"/>
              <a:t>Q3 1946</a:t>
            </a:r>
          </a:p>
        </p:txBody>
      </p:sp>
      <p:sp>
        <p:nvSpPr>
          <p:cNvPr id="42" name="Content Placeholder 1">
            <a:extLst>
              <a:ext uri="{FF2B5EF4-FFF2-40B4-BE49-F238E27FC236}">
                <a16:creationId xmlns:a16="http://schemas.microsoft.com/office/drawing/2014/main" id="{785B03BA-F6EC-5E1B-48B8-78BF3554C05E}"/>
              </a:ext>
              <a:ext uri="{C183D7F6-B498-43B3-948B-1728B52AA6E4}">
                <adec:decorative xmlns:adec="http://schemas.microsoft.com/office/drawing/2017/decorative" val="1"/>
              </a:ext>
            </a:extLst>
          </p:cNvPr>
          <p:cNvSpPr txBox="1">
            <a:spLocks/>
          </p:cNvSpPr>
          <p:nvPr/>
        </p:nvSpPr>
        <p:spPr>
          <a:xfrm>
            <a:off x="3220030" y="4813955"/>
            <a:ext cx="810667" cy="274319"/>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200" b="1" dirty="0"/>
              <a:t>-19%</a:t>
            </a:r>
          </a:p>
        </p:txBody>
      </p:sp>
      <p:sp>
        <p:nvSpPr>
          <p:cNvPr id="43" name="Content Placeholder 1">
            <a:extLst>
              <a:ext uri="{FF2B5EF4-FFF2-40B4-BE49-F238E27FC236}">
                <a16:creationId xmlns:a16="http://schemas.microsoft.com/office/drawing/2014/main" id="{14552586-D179-8F76-25C8-225A354793E6}"/>
              </a:ext>
              <a:ext uri="{C183D7F6-B498-43B3-948B-1728B52AA6E4}">
                <adec:decorative xmlns:adec="http://schemas.microsoft.com/office/drawing/2017/decorative" val="1"/>
              </a:ext>
            </a:extLst>
          </p:cNvPr>
          <p:cNvSpPr txBox="1">
            <a:spLocks/>
          </p:cNvSpPr>
          <p:nvPr/>
        </p:nvSpPr>
        <p:spPr>
          <a:xfrm>
            <a:off x="6669784" y="4827401"/>
            <a:ext cx="810667" cy="267844"/>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200" b="1" dirty="0"/>
              <a:t>1%</a:t>
            </a:r>
          </a:p>
        </p:txBody>
      </p:sp>
      <p:sp>
        <p:nvSpPr>
          <p:cNvPr id="44" name="Rectangle 43">
            <a:extLst>
              <a:ext uri="{FF2B5EF4-FFF2-40B4-BE49-F238E27FC236}">
                <a16:creationId xmlns:a16="http://schemas.microsoft.com/office/drawing/2014/main" id="{7ABDD0F5-3609-F04B-2363-F794AB82C3C1}"/>
              </a:ext>
              <a:ext uri="{C183D7F6-B498-43B3-948B-1728B52AA6E4}">
                <adec:decorative xmlns:adec="http://schemas.microsoft.com/office/drawing/2017/decorative" val="1"/>
              </a:ext>
            </a:extLst>
          </p:cNvPr>
          <p:cNvSpPr/>
          <p:nvPr/>
        </p:nvSpPr>
        <p:spPr>
          <a:xfrm>
            <a:off x="4092765" y="4813954"/>
            <a:ext cx="1390946" cy="274320"/>
          </a:xfrm>
          <a:prstGeom prst="rect">
            <a:avLst/>
          </a:prstGeom>
          <a:solidFill>
            <a:srgbClr val="8C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800"/>
              </a:solidFill>
            </a:endParaRPr>
          </a:p>
        </p:txBody>
      </p:sp>
      <p:sp>
        <p:nvSpPr>
          <p:cNvPr id="45" name="Rectangle 44">
            <a:extLst>
              <a:ext uri="{FF2B5EF4-FFF2-40B4-BE49-F238E27FC236}">
                <a16:creationId xmlns:a16="http://schemas.microsoft.com/office/drawing/2014/main" id="{A6600C86-5D90-188A-753D-2DCC5706C3C8}"/>
              </a:ext>
              <a:ext uri="{C183D7F6-B498-43B3-948B-1728B52AA6E4}">
                <adec:decorative xmlns:adec="http://schemas.microsoft.com/office/drawing/2017/decorative" val="1"/>
              </a:ext>
            </a:extLst>
          </p:cNvPr>
          <p:cNvSpPr/>
          <p:nvPr/>
        </p:nvSpPr>
        <p:spPr>
          <a:xfrm>
            <a:off x="6535271" y="4813954"/>
            <a:ext cx="79357" cy="27432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7BB"/>
              </a:solidFill>
            </a:endParaRPr>
          </a:p>
        </p:txBody>
      </p:sp>
      <p:sp>
        <p:nvSpPr>
          <p:cNvPr id="46" name="Content Placeholder 1">
            <a:extLst>
              <a:ext uri="{FF2B5EF4-FFF2-40B4-BE49-F238E27FC236}">
                <a16:creationId xmlns:a16="http://schemas.microsoft.com/office/drawing/2014/main" id="{29F71C71-3D6C-6E9B-1CA5-4FE180CC77BA}"/>
              </a:ext>
              <a:ext uri="{C183D7F6-B498-43B3-948B-1728B52AA6E4}">
                <adec:decorative xmlns:adec="http://schemas.microsoft.com/office/drawing/2017/decorative" val="1"/>
              </a:ext>
            </a:extLst>
          </p:cNvPr>
          <p:cNvSpPr txBox="1">
            <a:spLocks/>
          </p:cNvSpPr>
          <p:nvPr/>
        </p:nvSpPr>
        <p:spPr>
          <a:xfrm>
            <a:off x="5501713" y="5265391"/>
            <a:ext cx="1006785" cy="274319"/>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b="1" dirty="0"/>
              <a:t>Q3 2002</a:t>
            </a:r>
          </a:p>
        </p:txBody>
      </p:sp>
      <p:sp>
        <p:nvSpPr>
          <p:cNvPr id="47" name="Content Placeholder 1">
            <a:extLst>
              <a:ext uri="{FF2B5EF4-FFF2-40B4-BE49-F238E27FC236}">
                <a16:creationId xmlns:a16="http://schemas.microsoft.com/office/drawing/2014/main" id="{86D0DCA9-E27F-A899-FD81-38E2AF1D0B39}"/>
              </a:ext>
              <a:ext uri="{C183D7F6-B498-43B3-948B-1728B52AA6E4}">
                <adec:decorative xmlns:adec="http://schemas.microsoft.com/office/drawing/2017/decorative" val="1"/>
              </a:ext>
            </a:extLst>
          </p:cNvPr>
          <p:cNvSpPr txBox="1">
            <a:spLocks/>
          </p:cNvSpPr>
          <p:nvPr/>
        </p:nvSpPr>
        <p:spPr>
          <a:xfrm>
            <a:off x="3308168" y="5265391"/>
            <a:ext cx="810667" cy="274319"/>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200" b="1" dirty="0"/>
              <a:t>-18%</a:t>
            </a:r>
          </a:p>
        </p:txBody>
      </p:sp>
      <p:sp>
        <p:nvSpPr>
          <p:cNvPr id="48" name="Content Placeholder 1">
            <a:extLst>
              <a:ext uri="{FF2B5EF4-FFF2-40B4-BE49-F238E27FC236}">
                <a16:creationId xmlns:a16="http://schemas.microsoft.com/office/drawing/2014/main" id="{A234BA72-C5D9-9FAE-DE19-BD6D32BC01BA}"/>
              </a:ext>
              <a:ext uri="{C183D7F6-B498-43B3-948B-1728B52AA6E4}">
                <adec:decorative xmlns:adec="http://schemas.microsoft.com/office/drawing/2017/decorative" val="1"/>
              </a:ext>
            </a:extLst>
          </p:cNvPr>
          <p:cNvSpPr txBox="1">
            <a:spLocks/>
          </p:cNvSpPr>
          <p:nvPr/>
        </p:nvSpPr>
        <p:spPr>
          <a:xfrm>
            <a:off x="8239923" y="5265391"/>
            <a:ext cx="810667" cy="274319"/>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200" b="1" dirty="0"/>
              <a:t>22%</a:t>
            </a:r>
          </a:p>
        </p:txBody>
      </p:sp>
      <p:sp>
        <p:nvSpPr>
          <p:cNvPr id="49" name="Rectangle 48">
            <a:extLst>
              <a:ext uri="{FF2B5EF4-FFF2-40B4-BE49-F238E27FC236}">
                <a16:creationId xmlns:a16="http://schemas.microsoft.com/office/drawing/2014/main" id="{99D6D75E-7DCA-B381-FDE9-E0ABCC761C1B}"/>
              </a:ext>
              <a:ext uri="{C183D7F6-B498-43B3-948B-1728B52AA6E4}">
                <adec:decorative xmlns:adec="http://schemas.microsoft.com/office/drawing/2017/decorative" val="1"/>
              </a:ext>
            </a:extLst>
          </p:cNvPr>
          <p:cNvSpPr/>
          <p:nvPr/>
        </p:nvSpPr>
        <p:spPr>
          <a:xfrm>
            <a:off x="4180901" y="5265390"/>
            <a:ext cx="1302810" cy="274320"/>
          </a:xfrm>
          <a:prstGeom prst="rect">
            <a:avLst/>
          </a:prstGeom>
          <a:solidFill>
            <a:srgbClr val="8C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800"/>
              </a:solidFill>
            </a:endParaRPr>
          </a:p>
        </p:txBody>
      </p:sp>
      <p:sp>
        <p:nvSpPr>
          <p:cNvPr id="50" name="Rectangle 49">
            <a:extLst>
              <a:ext uri="{FF2B5EF4-FFF2-40B4-BE49-F238E27FC236}">
                <a16:creationId xmlns:a16="http://schemas.microsoft.com/office/drawing/2014/main" id="{79986D49-B2FC-FBA1-85F0-4643C2B0D870}"/>
              </a:ext>
              <a:ext uri="{C183D7F6-B498-43B3-948B-1728B52AA6E4}">
                <adec:decorative xmlns:adec="http://schemas.microsoft.com/office/drawing/2017/decorative" val="1"/>
              </a:ext>
            </a:extLst>
          </p:cNvPr>
          <p:cNvSpPr/>
          <p:nvPr/>
        </p:nvSpPr>
        <p:spPr>
          <a:xfrm>
            <a:off x="6535271" y="5265390"/>
            <a:ext cx="1639245" cy="27432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7BB"/>
              </a:solidFill>
            </a:endParaRPr>
          </a:p>
        </p:txBody>
      </p:sp>
      <p:sp>
        <p:nvSpPr>
          <p:cNvPr id="51" name="Content Placeholder 1">
            <a:extLst>
              <a:ext uri="{FF2B5EF4-FFF2-40B4-BE49-F238E27FC236}">
                <a16:creationId xmlns:a16="http://schemas.microsoft.com/office/drawing/2014/main" id="{79AC1592-EF34-F640-03DB-23AC8A742979}"/>
              </a:ext>
              <a:ext uri="{C183D7F6-B498-43B3-948B-1728B52AA6E4}">
                <adec:decorative xmlns:adec="http://schemas.microsoft.com/office/drawing/2017/decorative" val="1"/>
              </a:ext>
            </a:extLst>
          </p:cNvPr>
          <p:cNvSpPr txBox="1">
            <a:spLocks/>
          </p:cNvSpPr>
          <p:nvPr/>
        </p:nvSpPr>
        <p:spPr>
          <a:xfrm>
            <a:off x="5501713" y="5716827"/>
            <a:ext cx="1006785" cy="274319"/>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200" b="1" dirty="0"/>
              <a:t>Q2 2022</a:t>
            </a:r>
          </a:p>
        </p:txBody>
      </p:sp>
      <p:sp>
        <p:nvSpPr>
          <p:cNvPr id="52" name="Content Placeholder 1">
            <a:extLst>
              <a:ext uri="{FF2B5EF4-FFF2-40B4-BE49-F238E27FC236}">
                <a16:creationId xmlns:a16="http://schemas.microsoft.com/office/drawing/2014/main" id="{A32FE165-3936-99B9-20A1-0335E70246F6}"/>
              </a:ext>
              <a:ext uri="{C183D7F6-B498-43B3-948B-1728B52AA6E4}">
                <adec:decorative xmlns:adec="http://schemas.microsoft.com/office/drawing/2017/decorative" val="1"/>
              </a:ext>
            </a:extLst>
          </p:cNvPr>
          <p:cNvSpPr txBox="1">
            <a:spLocks/>
          </p:cNvSpPr>
          <p:nvPr/>
        </p:nvSpPr>
        <p:spPr>
          <a:xfrm>
            <a:off x="3440369" y="5716827"/>
            <a:ext cx="810667" cy="274319"/>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200"/>
              </a:spcAft>
              <a:buFont typeface="Arial" panose="020B0604020202020204" pitchFamily="34" charset="0"/>
              <a:buNone/>
            </a:pPr>
            <a:r>
              <a:rPr lang="en-US" sz="1200" b="1" dirty="0"/>
              <a:t>-16%</a:t>
            </a:r>
          </a:p>
        </p:txBody>
      </p:sp>
      <p:sp>
        <p:nvSpPr>
          <p:cNvPr id="54" name="Rectangle 53">
            <a:extLst>
              <a:ext uri="{FF2B5EF4-FFF2-40B4-BE49-F238E27FC236}">
                <a16:creationId xmlns:a16="http://schemas.microsoft.com/office/drawing/2014/main" id="{541228C1-F6F0-666B-C8F6-619D695B6835}"/>
              </a:ext>
              <a:ext uri="{C183D7F6-B498-43B3-948B-1728B52AA6E4}">
                <adec:decorative xmlns:adec="http://schemas.microsoft.com/office/drawing/2017/decorative" val="1"/>
              </a:ext>
            </a:extLst>
          </p:cNvPr>
          <p:cNvSpPr/>
          <p:nvPr/>
        </p:nvSpPr>
        <p:spPr>
          <a:xfrm>
            <a:off x="4313103" y="5716826"/>
            <a:ext cx="1170607" cy="274320"/>
          </a:xfrm>
          <a:prstGeom prst="rect">
            <a:avLst/>
          </a:prstGeom>
          <a:solidFill>
            <a:srgbClr val="8C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800"/>
              </a:solidFill>
            </a:endParaRPr>
          </a:p>
        </p:txBody>
      </p:sp>
      <p:sp>
        <p:nvSpPr>
          <p:cNvPr id="56" name="Rectangle 55">
            <a:extLst>
              <a:ext uri="{FF2B5EF4-FFF2-40B4-BE49-F238E27FC236}">
                <a16:creationId xmlns:a16="http://schemas.microsoft.com/office/drawing/2014/main" id="{A3077E12-0B86-0198-4BDD-D39D799EFC05}"/>
              </a:ext>
            </a:extLst>
          </p:cNvPr>
          <p:cNvSpPr/>
          <p:nvPr/>
        </p:nvSpPr>
        <p:spPr>
          <a:xfrm>
            <a:off x="1632523" y="6244780"/>
            <a:ext cx="9417133" cy="230832"/>
          </a:xfrm>
          <a:prstGeom prst="rect">
            <a:avLst/>
          </a:prstGeom>
        </p:spPr>
        <p:txBody>
          <a:bodyPr wrap="square">
            <a:spAutoFit/>
          </a:bodyPr>
          <a:lstStyle/>
          <a:p>
            <a:pPr algn="ctr"/>
            <a:r>
              <a:rPr lang="en-US" sz="900" dirty="0">
                <a:solidFill>
                  <a:srgbClr val="171717"/>
                </a:solidFill>
                <a:latin typeface="Arial" panose="020B0604020202020204" pitchFamily="34" charset="0"/>
                <a:cs typeface="Arial" panose="020B0604020202020204" pitchFamily="34" charset="0"/>
              </a:rPr>
              <a:t>Source for chart data: FactSet Research Systems, Nationwide IMG Competitive Intelligence Team</a:t>
            </a:r>
          </a:p>
        </p:txBody>
      </p:sp>
    </p:spTree>
    <p:extLst>
      <p:ext uri="{BB962C8B-B14F-4D97-AF65-F5344CB8AC3E}">
        <p14:creationId xmlns:p14="http://schemas.microsoft.com/office/powerpoint/2010/main" val="357983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9B44B0-ECB9-DBD7-2432-B9E657319EA0}"/>
              </a:ext>
            </a:extLst>
          </p:cNvPr>
          <p:cNvSpPr>
            <a:spLocks noGrp="1"/>
          </p:cNvSpPr>
          <p:nvPr>
            <p:ph type="title"/>
          </p:nvPr>
        </p:nvSpPr>
        <p:spPr>
          <a:xfrm>
            <a:off x="838200" y="1695376"/>
            <a:ext cx="5051962" cy="1828626"/>
          </a:xfrm>
        </p:spPr>
        <p:txBody>
          <a:bodyPr>
            <a:noAutofit/>
          </a:bodyPr>
          <a:lstStyle/>
          <a:p>
            <a:pPr>
              <a:lnSpc>
                <a:spcPct val="100000"/>
              </a:lnSpc>
            </a:pPr>
            <a:r>
              <a:rPr lang="en-US" sz="4400" dirty="0"/>
              <a:t>What can I do </a:t>
            </a:r>
            <a:br>
              <a:rPr lang="en-US" sz="4400" dirty="0"/>
            </a:br>
            <a:r>
              <a:rPr lang="en-US" sz="4400" dirty="0"/>
              <a:t>to navigate volatile markets?</a:t>
            </a:r>
          </a:p>
        </p:txBody>
      </p:sp>
      <p:sp>
        <p:nvSpPr>
          <p:cNvPr id="22" name="Content Placeholder 5">
            <a:extLst>
              <a:ext uri="{FF2B5EF4-FFF2-40B4-BE49-F238E27FC236}">
                <a16:creationId xmlns:a16="http://schemas.microsoft.com/office/drawing/2014/main" id="{7D4F144D-FA3C-DF6A-754A-ADED47AC0DA2}"/>
              </a:ext>
            </a:extLst>
          </p:cNvPr>
          <p:cNvSpPr>
            <a:spLocks noGrp="1"/>
          </p:cNvSpPr>
          <p:nvPr>
            <p:ph idx="1"/>
          </p:nvPr>
        </p:nvSpPr>
        <p:spPr>
          <a:xfrm>
            <a:off x="838200" y="3938992"/>
            <a:ext cx="4947198" cy="976440"/>
          </a:xfrm>
        </p:spPr>
        <p:txBody>
          <a:bodyPr lIns="0" anchor="t">
            <a:noAutofit/>
          </a:bodyPr>
          <a:lstStyle/>
          <a:p>
            <a:pPr marL="0" indent="0">
              <a:lnSpc>
                <a:spcPct val="100000"/>
              </a:lnSpc>
              <a:buNone/>
            </a:pPr>
            <a:r>
              <a:rPr lang="en-US" sz="2100" dirty="0">
                <a:ea typeface="Calibri" panose="020F0502020204030204" pitchFamily="34" charset="0"/>
                <a:cs typeface="Times New Roman" panose="02020603050405020304" pitchFamily="18" charset="0"/>
              </a:rPr>
              <a:t>Stay focused on how you respond and invest. Here are 3 strategies to consider.</a:t>
            </a:r>
          </a:p>
        </p:txBody>
      </p:sp>
      <p:pic>
        <p:nvPicPr>
          <p:cNvPr id="4" name="Picture 3">
            <a:extLst>
              <a:ext uri="{FF2B5EF4-FFF2-40B4-BE49-F238E27FC236}">
                <a16:creationId xmlns:a16="http://schemas.microsoft.com/office/drawing/2014/main" id="{B19F355C-9AFF-2CF5-E9CD-873562FEDF5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1840" y="232012"/>
            <a:ext cx="5632259" cy="6400800"/>
          </a:xfrm>
          <a:prstGeom prst="rect">
            <a:avLst/>
          </a:prstGeom>
        </p:spPr>
      </p:pic>
    </p:spTree>
    <p:extLst>
      <p:ext uri="{BB962C8B-B14F-4D97-AF65-F5344CB8AC3E}">
        <p14:creationId xmlns:p14="http://schemas.microsoft.com/office/powerpoint/2010/main" val="262086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6A8D3C-261C-E529-139C-0C249A0C8DC3}"/>
              </a:ext>
            </a:extLst>
          </p:cNvPr>
          <p:cNvSpPr>
            <a:spLocks noGrp="1"/>
          </p:cNvSpPr>
          <p:nvPr>
            <p:ph type="title"/>
          </p:nvPr>
        </p:nvSpPr>
        <p:spPr>
          <a:xfrm>
            <a:off x="1492450" y="2952905"/>
            <a:ext cx="9199178" cy="610205"/>
          </a:xfrm>
        </p:spPr>
        <p:txBody>
          <a:bodyPr>
            <a:noAutofit/>
          </a:bodyPr>
          <a:lstStyle/>
          <a:p>
            <a:r>
              <a:rPr lang="en-US" sz="3400" dirty="0"/>
              <a:t>Create and rely on a long-term plan.</a:t>
            </a:r>
          </a:p>
        </p:txBody>
      </p:sp>
      <p:sp>
        <p:nvSpPr>
          <p:cNvPr id="7" name="Shape 308">
            <a:extLst>
              <a:ext uri="{FF2B5EF4-FFF2-40B4-BE49-F238E27FC236}">
                <a16:creationId xmlns:a16="http://schemas.microsoft.com/office/drawing/2014/main" id="{616FE4DC-2402-2C48-7EA5-4707E9A8ACB5}"/>
              </a:ext>
              <a:ext uri="{C183D7F6-B498-43B3-948B-1728B52AA6E4}">
                <adec:decorative xmlns:adec="http://schemas.microsoft.com/office/drawing/2017/decorative" val="1"/>
              </a:ext>
            </a:extLst>
          </p:cNvPr>
          <p:cNvSpPr txBox="1">
            <a:spLocks noChangeAspect="1"/>
          </p:cNvSpPr>
          <p:nvPr/>
        </p:nvSpPr>
        <p:spPr>
          <a:xfrm>
            <a:off x="1397955" y="1576749"/>
            <a:ext cx="9396090" cy="1556084"/>
          </a:xfrm>
          <a:prstGeom prst="rect">
            <a:avLst/>
          </a:prstGeom>
          <a:noFill/>
          <a:ln>
            <a:noFill/>
          </a:ln>
        </p:spPr>
        <p:txBody>
          <a:bodyPr lIns="0" tIns="0" rIns="91440" bIns="0" anchor="t" anchorCtr="0">
            <a:noAutofit/>
          </a:bodyPr>
          <a:lstStyle/>
          <a:p>
            <a:pPr algn="ctr"/>
            <a:r>
              <a:rPr lang="en-US" sz="9000" b="1" dirty="0">
                <a:solidFill>
                  <a:srgbClr val="0047BB"/>
                </a:solidFill>
                <a:latin typeface="Georgia" panose="02040502050405020303" pitchFamily="18" charset="0"/>
                <a:cs typeface="Arial" panose="020B0604020202020204" pitchFamily="34" charset="0"/>
              </a:rPr>
              <a:t>1</a:t>
            </a:r>
          </a:p>
        </p:txBody>
      </p:sp>
      <p:sp>
        <p:nvSpPr>
          <p:cNvPr id="8" name="Shape 308">
            <a:extLst>
              <a:ext uri="{FF2B5EF4-FFF2-40B4-BE49-F238E27FC236}">
                <a16:creationId xmlns:a16="http://schemas.microsoft.com/office/drawing/2014/main" id="{FF1B9664-35AE-A51E-4A8E-46055DC84A25}"/>
              </a:ext>
            </a:extLst>
          </p:cNvPr>
          <p:cNvSpPr txBox="1"/>
          <p:nvPr/>
        </p:nvSpPr>
        <p:spPr>
          <a:xfrm>
            <a:off x="2993590" y="4080407"/>
            <a:ext cx="6196898" cy="858862"/>
          </a:xfrm>
          <a:prstGeom prst="rect">
            <a:avLst/>
          </a:prstGeom>
          <a:noFill/>
          <a:ln>
            <a:noFill/>
          </a:ln>
        </p:spPr>
        <p:txBody>
          <a:bodyPr lIns="0" tIns="0" rIns="91425" bIns="0" anchor="t" anchorCtr="0">
            <a:noAutofit/>
          </a:bodyPr>
          <a:lstStyle/>
          <a:p>
            <a:r>
              <a:rPr lang="en-US" sz="2400" dirty="0">
                <a:solidFill>
                  <a:srgbClr val="141B4D"/>
                </a:solidFill>
                <a:latin typeface="Arial" panose="020B0604020202020204" pitchFamily="34" charset="0"/>
                <a:cs typeface="Arial" panose="020B0604020202020204" pitchFamily="34" charset="0"/>
              </a:rPr>
              <a:t>Having a long-term plan helps you stay calm and stay the course through market volatility.</a:t>
            </a:r>
          </a:p>
        </p:txBody>
      </p:sp>
    </p:spTree>
    <p:extLst>
      <p:ext uri="{BB962C8B-B14F-4D97-AF65-F5344CB8AC3E}">
        <p14:creationId xmlns:p14="http://schemas.microsoft.com/office/powerpoint/2010/main" val="400322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373FB7-4D5B-2102-B321-FBAF0DCB79A8}"/>
              </a:ext>
            </a:extLst>
          </p:cNvPr>
          <p:cNvSpPr>
            <a:spLocks noGrp="1"/>
          </p:cNvSpPr>
          <p:nvPr>
            <p:ph type="title"/>
          </p:nvPr>
        </p:nvSpPr>
        <p:spPr>
          <a:xfrm>
            <a:off x="1397955" y="3032577"/>
            <a:ext cx="9199178" cy="610205"/>
          </a:xfrm>
        </p:spPr>
        <p:txBody>
          <a:bodyPr>
            <a:normAutofit/>
          </a:bodyPr>
          <a:lstStyle/>
          <a:p>
            <a:r>
              <a:rPr lang="en-US" sz="3400" dirty="0"/>
              <a:t>Take advantage</a:t>
            </a:r>
            <a:r>
              <a:rPr lang="en-US" sz="3400" baseline="0" dirty="0"/>
              <a:t> of the opportunity.</a:t>
            </a:r>
            <a:endParaRPr lang="en-US" sz="3400" dirty="0"/>
          </a:p>
        </p:txBody>
      </p:sp>
      <p:sp>
        <p:nvSpPr>
          <p:cNvPr id="7" name="Shape 308">
            <a:extLst>
              <a:ext uri="{FF2B5EF4-FFF2-40B4-BE49-F238E27FC236}">
                <a16:creationId xmlns:a16="http://schemas.microsoft.com/office/drawing/2014/main" id="{0E07915F-700E-1897-4B5C-6371075D8A2F}"/>
              </a:ext>
              <a:ext uri="{C183D7F6-B498-43B3-948B-1728B52AA6E4}">
                <adec:decorative xmlns:adec="http://schemas.microsoft.com/office/drawing/2017/decorative" val="1"/>
              </a:ext>
            </a:extLst>
          </p:cNvPr>
          <p:cNvSpPr txBox="1">
            <a:spLocks noChangeAspect="1"/>
          </p:cNvSpPr>
          <p:nvPr/>
        </p:nvSpPr>
        <p:spPr>
          <a:xfrm>
            <a:off x="1397955" y="1624876"/>
            <a:ext cx="9396090" cy="1556084"/>
          </a:xfrm>
          <a:prstGeom prst="rect">
            <a:avLst/>
          </a:prstGeom>
          <a:noFill/>
          <a:ln>
            <a:noFill/>
          </a:ln>
        </p:spPr>
        <p:txBody>
          <a:bodyPr lIns="0" tIns="0" rIns="91440" bIns="0" anchor="t" anchorCtr="0">
            <a:noAutofit/>
          </a:bodyPr>
          <a:lstStyle/>
          <a:p>
            <a:pPr algn="ctr"/>
            <a:r>
              <a:rPr lang="en-US" sz="9000" b="1" dirty="0">
                <a:solidFill>
                  <a:srgbClr val="0047BB"/>
                </a:solidFill>
                <a:latin typeface="Georgia" panose="02040502050405020303" pitchFamily="18" charset="0"/>
                <a:cs typeface="Arial" panose="020B0604020202020204" pitchFamily="34" charset="0"/>
              </a:rPr>
              <a:t>2</a:t>
            </a:r>
          </a:p>
        </p:txBody>
      </p:sp>
      <p:sp>
        <p:nvSpPr>
          <p:cNvPr id="11" name="Shape 308">
            <a:extLst>
              <a:ext uri="{FF2B5EF4-FFF2-40B4-BE49-F238E27FC236}">
                <a16:creationId xmlns:a16="http://schemas.microsoft.com/office/drawing/2014/main" id="{3FEDEFFE-4354-8FDD-2D8F-F3ED05CDF573}"/>
              </a:ext>
            </a:extLst>
          </p:cNvPr>
          <p:cNvSpPr txBox="1"/>
          <p:nvPr/>
        </p:nvSpPr>
        <p:spPr>
          <a:xfrm>
            <a:off x="2594176" y="4128534"/>
            <a:ext cx="6801853" cy="858862"/>
          </a:xfrm>
          <a:prstGeom prst="rect">
            <a:avLst/>
          </a:prstGeom>
          <a:noFill/>
          <a:ln>
            <a:noFill/>
          </a:ln>
        </p:spPr>
        <p:txBody>
          <a:bodyPr lIns="0" tIns="0" rIns="91425" bIns="0" anchor="t" anchorCtr="0">
            <a:noAutofit/>
          </a:bodyPr>
          <a:lstStyle/>
          <a:p>
            <a:r>
              <a:rPr lang="en-US" sz="2400" dirty="0">
                <a:solidFill>
                  <a:srgbClr val="141B4D"/>
                </a:solidFill>
                <a:latin typeface="Arial" panose="020B0604020202020204" pitchFamily="34" charset="0"/>
                <a:cs typeface="Arial" panose="020B0604020202020204" pitchFamily="34" charset="0"/>
              </a:rPr>
              <a:t>When prices fall in volatile markets, you can buy more investments for the same amount of money. </a:t>
            </a:r>
          </a:p>
        </p:txBody>
      </p:sp>
    </p:spTree>
    <p:extLst>
      <p:ext uri="{BB962C8B-B14F-4D97-AF65-F5344CB8AC3E}">
        <p14:creationId xmlns:p14="http://schemas.microsoft.com/office/powerpoint/2010/main" val="10301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7253-1FC8-575B-246B-A5D34C128B35}"/>
              </a:ext>
            </a:extLst>
          </p:cNvPr>
          <p:cNvSpPr>
            <a:spLocks noGrp="1"/>
          </p:cNvSpPr>
          <p:nvPr>
            <p:ph type="title"/>
          </p:nvPr>
        </p:nvSpPr>
        <p:spPr>
          <a:xfrm>
            <a:off x="256982" y="863894"/>
            <a:ext cx="11693718" cy="518796"/>
          </a:xfrm>
        </p:spPr>
        <p:txBody>
          <a:bodyPr>
            <a:noAutofit/>
          </a:bodyPr>
          <a:lstStyle/>
          <a:p>
            <a:r>
              <a:rPr lang="en-US" sz="3400" dirty="0"/>
              <a:t>How regular contributions can affect your returns</a:t>
            </a:r>
            <a:endParaRPr lang="en-US" sz="3400" b="0" dirty="0">
              <a:solidFill>
                <a:srgbClr val="6ECEB2"/>
              </a:solidFill>
            </a:endParaRPr>
          </a:p>
        </p:txBody>
      </p:sp>
      <p:grpSp>
        <p:nvGrpSpPr>
          <p:cNvPr id="4" name="Group 3" descr="A graph is provided to compare the average unit costs and return on investments for a lump-sum investment and a monthly investment. The tracking period is January through August. The graph shows that an $8,000 lump-sum investment has an average unit cost of $10 consistently from January through August. This results in an average price of $10 and a return of 0% on the lump-sum investment. &#10;In contrast, the graph shows a monthly investment has a fluctuating unit cost:&#10;• In January, the cost is $10&#10;• In February, the cost is $14&#10;• In March, the cost is $9&#10;• In April, the cost is $13.50&#10;• In May, the cost is $8&#10;• In June, the cost is $8.50&#10;• In July, the cost is $7.50&#10;• In August, the cost is $10&#10;&#10;This results in the monthly investment having an average unit cost of $9.61 and an average price of $10.06. The return on the monthly investment is 4.7%.">
            <a:extLst>
              <a:ext uri="{FF2B5EF4-FFF2-40B4-BE49-F238E27FC236}">
                <a16:creationId xmlns:a16="http://schemas.microsoft.com/office/drawing/2014/main" id="{AD0EFC6F-54B5-A0B3-09DC-1DEDB1701A3A}"/>
              </a:ext>
            </a:extLst>
          </p:cNvPr>
          <p:cNvGrpSpPr/>
          <p:nvPr/>
        </p:nvGrpSpPr>
        <p:grpSpPr>
          <a:xfrm>
            <a:off x="2507691" y="1773000"/>
            <a:ext cx="7527041" cy="4314489"/>
            <a:chOff x="2507691" y="1773000"/>
            <a:chExt cx="7527041" cy="4314489"/>
          </a:xfrm>
        </p:grpSpPr>
        <p:cxnSp>
          <p:nvCxnSpPr>
            <p:cNvPr id="6" name="Straight Connector 5">
              <a:extLst>
                <a:ext uri="{FF2B5EF4-FFF2-40B4-BE49-F238E27FC236}">
                  <a16:creationId xmlns:a16="http://schemas.microsoft.com/office/drawing/2014/main" id="{AC35461A-5682-F28F-0F0D-09AA70804C89}"/>
                </a:ext>
                <a:ext uri="{C183D7F6-B498-43B3-948B-1728B52AA6E4}">
                  <adec:decorative xmlns:adec="http://schemas.microsoft.com/office/drawing/2017/decorative" val="1"/>
                </a:ext>
              </a:extLst>
            </p:cNvPr>
            <p:cNvCxnSpPr>
              <a:cxnSpLocks/>
            </p:cNvCxnSpPr>
            <p:nvPr/>
          </p:nvCxnSpPr>
          <p:spPr>
            <a:xfrm>
              <a:off x="3006155" y="3477304"/>
              <a:ext cx="4846320" cy="0"/>
            </a:xfrm>
            <a:prstGeom prst="line">
              <a:avLst/>
            </a:prstGeom>
            <a:ln w="38100">
              <a:solidFill>
                <a:srgbClr val="6ECEB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84169-9B40-02FD-1B25-9CC4691830F4}"/>
                </a:ext>
                <a:ext uri="{C183D7F6-B498-43B3-948B-1728B52AA6E4}">
                  <adec:decorative xmlns:adec="http://schemas.microsoft.com/office/drawing/2017/decorative" val="1"/>
                </a:ext>
              </a:extLst>
            </p:cNvPr>
            <p:cNvCxnSpPr>
              <a:cxnSpLocks/>
            </p:cNvCxnSpPr>
            <p:nvPr/>
          </p:nvCxnSpPr>
          <p:spPr>
            <a:xfrm flipV="1">
              <a:off x="3006154" y="2852885"/>
              <a:ext cx="855892" cy="624419"/>
            </a:xfrm>
            <a:prstGeom prst="line">
              <a:avLst/>
            </a:prstGeom>
            <a:ln w="38100" cap="rnd">
              <a:solidFill>
                <a:srgbClr val="8CC8E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A91251-3AB5-FE1C-8353-A86E13578E9C}"/>
                </a:ext>
                <a:ext uri="{C183D7F6-B498-43B3-948B-1728B52AA6E4}">
                  <adec:decorative xmlns:adec="http://schemas.microsoft.com/office/drawing/2017/decorative" val="1"/>
                </a:ext>
              </a:extLst>
            </p:cNvPr>
            <p:cNvCxnSpPr>
              <a:cxnSpLocks/>
            </p:cNvCxnSpPr>
            <p:nvPr/>
          </p:nvCxnSpPr>
          <p:spPr>
            <a:xfrm>
              <a:off x="3864077" y="2851355"/>
              <a:ext cx="723798" cy="920545"/>
            </a:xfrm>
            <a:prstGeom prst="line">
              <a:avLst/>
            </a:prstGeom>
            <a:ln w="38100" cap="rnd">
              <a:solidFill>
                <a:srgbClr val="8CC8E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396FDB-55F0-D885-7474-219A994612D6}"/>
                </a:ext>
                <a:ext uri="{C183D7F6-B498-43B3-948B-1728B52AA6E4}">
                  <adec:decorative xmlns:adec="http://schemas.microsoft.com/office/drawing/2017/decorative" val="1"/>
                </a:ext>
              </a:extLst>
            </p:cNvPr>
            <p:cNvCxnSpPr>
              <a:cxnSpLocks/>
            </p:cNvCxnSpPr>
            <p:nvPr/>
          </p:nvCxnSpPr>
          <p:spPr>
            <a:xfrm flipV="1">
              <a:off x="4587875" y="3149600"/>
              <a:ext cx="610330" cy="622300"/>
            </a:xfrm>
            <a:prstGeom prst="line">
              <a:avLst/>
            </a:prstGeom>
            <a:ln w="38100" cap="rnd">
              <a:solidFill>
                <a:srgbClr val="8CC8E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837204-184B-5BFE-3C99-0D981516C79D}"/>
                </a:ext>
                <a:ext uri="{C183D7F6-B498-43B3-948B-1728B52AA6E4}">
                  <adec:decorative xmlns:adec="http://schemas.microsoft.com/office/drawing/2017/decorative" val="1"/>
                </a:ext>
              </a:extLst>
            </p:cNvPr>
            <p:cNvCxnSpPr>
              <a:cxnSpLocks/>
            </p:cNvCxnSpPr>
            <p:nvPr/>
          </p:nvCxnSpPr>
          <p:spPr>
            <a:xfrm>
              <a:off x="5198205" y="3149600"/>
              <a:ext cx="678189" cy="845987"/>
            </a:xfrm>
            <a:prstGeom prst="line">
              <a:avLst/>
            </a:prstGeom>
            <a:ln w="38100" cap="rnd">
              <a:solidFill>
                <a:srgbClr val="8CC8E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E67751-8CEC-31B8-1F1D-22835ADD547D}"/>
                </a:ext>
                <a:ext uri="{C183D7F6-B498-43B3-948B-1728B52AA6E4}">
                  <adec:decorative xmlns:adec="http://schemas.microsoft.com/office/drawing/2017/decorative" val="1"/>
                </a:ext>
              </a:extLst>
            </p:cNvPr>
            <p:cNvCxnSpPr>
              <a:cxnSpLocks/>
            </p:cNvCxnSpPr>
            <p:nvPr/>
          </p:nvCxnSpPr>
          <p:spPr>
            <a:xfrm flipV="1">
              <a:off x="5876394" y="3810000"/>
              <a:ext cx="701387" cy="185587"/>
            </a:xfrm>
            <a:prstGeom prst="line">
              <a:avLst/>
            </a:prstGeom>
            <a:ln w="38100" cap="rnd">
              <a:solidFill>
                <a:srgbClr val="8CC8E9"/>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2068AF-C51B-ADD1-9C74-D2F33BACAD01}"/>
                </a:ext>
                <a:ext uri="{C183D7F6-B498-43B3-948B-1728B52AA6E4}">
                  <adec:decorative xmlns:adec="http://schemas.microsoft.com/office/drawing/2017/decorative" val="1"/>
                </a:ext>
              </a:extLst>
            </p:cNvPr>
            <p:cNvCxnSpPr>
              <a:cxnSpLocks/>
            </p:cNvCxnSpPr>
            <p:nvPr/>
          </p:nvCxnSpPr>
          <p:spPr>
            <a:xfrm>
              <a:off x="6577781" y="3810000"/>
              <a:ext cx="677824" cy="425518"/>
            </a:xfrm>
            <a:prstGeom prst="line">
              <a:avLst/>
            </a:prstGeom>
            <a:ln w="38100" cap="rnd">
              <a:solidFill>
                <a:srgbClr val="8CC8E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37569F-1AFA-C044-D8A4-F6546A794006}"/>
                </a:ext>
                <a:ext uri="{C183D7F6-B498-43B3-948B-1728B52AA6E4}">
                  <adec:decorative xmlns:adec="http://schemas.microsoft.com/office/drawing/2017/decorative" val="1"/>
                </a:ext>
              </a:extLst>
            </p:cNvPr>
            <p:cNvCxnSpPr>
              <a:cxnSpLocks/>
            </p:cNvCxnSpPr>
            <p:nvPr/>
          </p:nvCxnSpPr>
          <p:spPr>
            <a:xfrm flipV="1">
              <a:off x="7255605" y="3581400"/>
              <a:ext cx="804388" cy="654118"/>
            </a:xfrm>
            <a:prstGeom prst="line">
              <a:avLst/>
            </a:prstGeom>
            <a:ln w="38100" cap="rnd">
              <a:solidFill>
                <a:srgbClr val="8CC8E9"/>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E8EC102-11A9-0C25-31D6-D59FA15971D7}"/>
                </a:ext>
                <a:ext uri="{C183D7F6-B498-43B3-948B-1728B52AA6E4}">
                  <adec:decorative xmlns:adec="http://schemas.microsoft.com/office/drawing/2017/decorative" val="1"/>
                </a:ext>
              </a:extLst>
            </p:cNvPr>
            <p:cNvCxnSpPr/>
            <p:nvPr/>
          </p:nvCxnSpPr>
          <p:spPr>
            <a:xfrm flipV="1">
              <a:off x="3860471" y="3795251"/>
              <a:ext cx="0" cy="548640"/>
            </a:xfrm>
            <a:prstGeom prst="straightConnector1">
              <a:avLst/>
            </a:prstGeom>
            <a:ln w="38100">
              <a:solidFill>
                <a:srgbClr val="8CC8E9"/>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D9BD82D-3C52-46E5-5DEE-B2EEA113741F}"/>
                </a:ext>
                <a:ext uri="{C183D7F6-B498-43B3-948B-1728B52AA6E4}">
                  <adec:decorative xmlns:adec="http://schemas.microsoft.com/office/drawing/2017/decorative" val="1"/>
                </a:ext>
              </a:extLst>
            </p:cNvPr>
            <p:cNvCxnSpPr/>
            <p:nvPr/>
          </p:nvCxnSpPr>
          <p:spPr>
            <a:xfrm flipV="1">
              <a:off x="3123871" y="3922251"/>
              <a:ext cx="0" cy="548640"/>
            </a:xfrm>
            <a:prstGeom prst="straightConnector1">
              <a:avLst/>
            </a:prstGeom>
            <a:ln w="38100">
              <a:solidFill>
                <a:srgbClr val="8CC8E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A6356B3-8C88-00FE-A66F-32D2CC9551C8}"/>
                </a:ext>
                <a:ext uri="{C183D7F6-B498-43B3-948B-1728B52AA6E4}">
                  <adec:decorative xmlns:adec="http://schemas.microsoft.com/office/drawing/2017/decorative" val="1"/>
                </a:ext>
              </a:extLst>
            </p:cNvPr>
            <p:cNvCxnSpPr/>
            <p:nvPr/>
          </p:nvCxnSpPr>
          <p:spPr>
            <a:xfrm flipV="1">
              <a:off x="4563205" y="4218585"/>
              <a:ext cx="0" cy="548640"/>
            </a:xfrm>
            <a:prstGeom prst="straightConnector1">
              <a:avLst/>
            </a:prstGeom>
            <a:ln w="38100">
              <a:solidFill>
                <a:srgbClr val="8CC8E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10FD697-1041-9620-244B-2B73F292CB24}"/>
                </a:ext>
                <a:ext uri="{C183D7F6-B498-43B3-948B-1728B52AA6E4}">
                  <adec:decorative xmlns:adec="http://schemas.microsoft.com/office/drawing/2017/decorative" val="1"/>
                </a:ext>
              </a:extLst>
            </p:cNvPr>
            <p:cNvCxnSpPr/>
            <p:nvPr/>
          </p:nvCxnSpPr>
          <p:spPr>
            <a:xfrm>
              <a:off x="3106937" y="2692400"/>
              <a:ext cx="0" cy="548640"/>
            </a:xfrm>
            <a:prstGeom prst="straightConnector1">
              <a:avLst/>
            </a:prstGeom>
            <a:ln w="38100">
              <a:solidFill>
                <a:srgbClr val="6ECEB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3730ADB-880C-2A11-3E90-5FA631BB2FBF}"/>
                </a:ext>
                <a:ext uri="{C183D7F6-B498-43B3-948B-1728B52AA6E4}">
                  <adec:decorative xmlns:adec="http://schemas.microsoft.com/office/drawing/2017/decorative" val="1"/>
                </a:ext>
              </a:extLst>
            </p:cNvPr>
            <p:cNvCxnSpPr/>
            <p:nvPr/>
          </p:nvCxnSpPr>
          <p:spPr>
            <a:xfrm flipV="1">
              <a:off x="5198205" y="3956118"/>
              <a:ext cx="0" cy="548640"/>
            </a:xfrm>
            <a:prstGeom prst="straightConnector1">
              <a:avLst/>
            </a:prstGeom>
            <a:ln w="38100">
              <a:solidFill>
                <a:srgbClr val="8CC8E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BE5420C-6BDE-5E75-834E-DC3E036CDAD7}"/>
                </a:ext>
                <a:ext uri="{C183D7F6-B498-43B3-948B-1728B52AA6E4}">
                  <adec:decorative xmlns:adec="http://schemas.microsoft.com/office/drawing/2017/decorative" val="1"/>
                </a:ext>
              </a:extLst>
            </p:cNvPr>
            <p:cNvCxnSpPr/>
            <p:nvPr/>
          </p:nvCxnSpPr>
          <p:spPr>
            <a:xfrm flipV="1">
              <a:off x="5900938" y="4438718"/>
              <a:ext cx="0" cy="548640"/>
            </a:xfrm>
            <a:prstGeom prst="straightConnector1">
              <a:avLst/>
            </a:prstGeom>
            <a:ln w="38100">
              <a:solidFill>
                <a:srgbClr val="8CC8E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78A6E07-8C93-59E0-A6C9-E1A575338193}"/>
                </a:ext>
                <a:ext uri="{C183D7F6-B498-43B3-948B-1728B52AA6E4}">
                  <adec:decorative xmlns:adec="http://schemas.microsoft.com/office/drawing/2017/decorative" val="1"/>
                </a:ext>
              </a:extLst>
            </p:cNvPr>
            <p:cNvCxnSpPr/>
            <p:nvPr/>
          </p:nvCxnSpPr>
          <p:spPr>
            <a:xfrm flipV="1">
              <a:off x="6544405" y="4235518"/>
              <a:ext cx="0" cy="548640"/>
            </a:xfrm>
            <a:prstGeom prst="straightConnector1">
              <a:avLst/>
            </a:prstGeom>
            <a:ln w="38100">
              <a:solidFill>
                <a:srgbClr val="8CC8E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D60D6DE-75BE-5B68-2FAA-6A4E282CDA4F}"/>
                </a:ext>
                <a:ext uri="{C183D7F6-B498-43B3-948B-1728B52AA6E4}">
                  <adec:decorative xmlns:adec="http://schemas.microsoft.com/office/drawing/2017/decorative" val="1"/>
                </a:ext>
              </a:extLst>
            </p:cNvPr>
            <p:cNvCxnSpPr/>
            <p:nvPr/>
          </p:nvCxnSpPr>
          <p:spPr>
            <a:xfrm flipV="1">
              <a:off x="7255605" y="4650385"/>
              <a:ext cx="0" cy="548640"/>
            </a:xfrm>
            <a:prstGeom prst="straightConnector1">
              <a:avLst/>
            </a:prstGeom>
            <a:ln w="38100">
              <a:solidFill>
                <a:srgbClr val="8CC8E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782A4E9-F66C-CE52-B123-9C2863C442F0}"/>
                </a:ext>
                <a:ext uri="{C183D7F6-B498-43B3-948B-1728B52AA6E4}">
                  <adec:decorative xmlns:adec="http://schemas.microsoft.com/office/drawing/2017/decorative" val="1"/>
                </a:ext>
              </a:extLst>
            </p:cNvPr>
            <p:cNvCxnSpPr/>
            <p:nvPr/>
          </p:nvCxnSpPr>
          <p:spPr>
            <a:xfrm flipV="1">
              <a:off x="7966805" y="3998452"/>
              <a:ext cx="0" cy="548640"/>
            </a:xfrm>
            <a:prstGeom prst="straightConnector1">
              <a:avLst/>
            </a:prstGeom>
            <a:ln w="38100">
              <a:solidFill>
                <a:srgbClr val="8CC8E9"/>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FDBE183-5AEB-377F-3C63-120A81C2CA2D}"/>
                </a:ext>
              </a:extLst>
            </p:cNvPr>
            <p:cNvSpPr txBox="1"/>
            <p:nvPr/>
          </p:nvSpPr>
          <p:spPr>
            <a:xfrm>
              <a:off x="3699933" y="5321300"/>
              <a:ext cx="4677151" cy="338554"/>
            </a:xfrm>
            <a:prstGeom prst="rect">
              <a:avLst/>
            </a:prstGeom>
            <a:noFill/>
          </p:spPr>
          <p:txBody>
            <a:bodyPr wrap="square" rtlCol="0">
              <a:spAutoFit/>
            </a:bodyPr>
            <a:lstStyle/>
            <a:p>
              <a:r>
                <a:rPr lang="en-US" sz="1600" dirty="0">
                  <a:solidFill>
                    <a:srgbClr val="8CC8E9"/>
                  </a:solidFill>
                  <a:latin typeface="Arial" panose="020B0604020202020204" pitchFamily="34" charset="0"/>
                  <a:cs typeface="Arial" panose="020B0604020202020204" pitchFamily="34" charset="0"/>
                </a:rPr>
                <a:t>Average unit cost: $9.61 (Average price $10.06)</a:t>
              </a:r>
            </a:p>
          </p:txBody>
        </p:sp>
        <p:sp>
          <p:nvSpPr>
            <p:cNvPr id="43" name="TextBox 42">
              <a:extLst>
                <a:ext uri="{FF2B5EF4-FFF2-40B4-BE49-F238E27FC236}">
                  <a16:creationId xmlns:a16="http://schemas.microsoft.com/office/drawing/2014/main" id="{355DE0D9-1969-A384-24B1-A23EF5E8FBA5}"/>
                </a:ext>
              </a:extLst>
            </p:cNvPr>
            <p:cNvSpPr txBox="1"/>
            <p:nvPr/>
          </p:nvSpPr>
          <p:spPr>
            <a:xfrm>
              <a:off x="2509411" y="1773000"/>
              <a:ext cx="1265766" cy="923330"/>
            </a:xfrm>
            <a:prstGeom prst="rect">
              <a:avLst/>
            </a:prstGeom>
            <a:noFill/>
          </p:spPr>
          <p:txBody>
            <a:bodyPr wrap="square" rtlCol="0">
              <a:spAutoFit/>
            </a:bodyPr>
            <a:lstStyle/>
            <a:p>
              <a:pPr algn="ctr"/>
              <a:r>
                <a:rPr lang="en-US" sz="1600" dirty="0">
                  <a:solidFill>
                    <a:srgbClr val="6ECEB2"/>
                  </a:solidFill>
                  <a:latin typeface="Arial" panose="020B0604020202020204" pitchFamily="34" charset="0"/>
                  <a:cs typeface="Arial" panose="020B0604020202020204" pitchFamily="34" charset="0"/>
                </a:rPr>
                <a:t>Lump-sum investment </a:t>
              </a:r>
              <a:r>
                <a:rPr lang="en-US" sz="2200" b="1" dirty="0">
                  <a:solidFill>
                    <a:srgbClr val="6ECEB2"/>
                  </a:solidFill>
                  <a:latin typeface="Arial" panose="020B0604020202020204" pitchFamily="34" charset="0"/>
                  <a:cs typeface="Arial" panose="020B0604020202020204" pitchFamily="34" charset="0"/>
                </a:rPr>
                <a:t>$8,000</a:t>
              </a:r>
            </a:p>
          </p:txBody>
        </p:sp>
        <p:sp>
          <p:nvSpPr>
            <p:cNvPr id="44" name="TextBox 43">
              <a:extLst>
                <a:ext uri="{FF2B5EF4-FFF2-40B4-BE49-F238E27FC236}">
                  <a16:creationId xmlns:a16="http://schemas.microsoft.com/office/drawing/2014/main" id="{2E5B3433-09EC-733E-DFF2-335692DD33B0}"/>
                </a:ext>
              </a:extLst>
            </p:cNvPr>
            <p:cNvSpPr txBox="1"/>
            <p:nvPr/>
          </p:nvSpPr>
          <p:spPr>
            <a:xfrm>
              <a:off x="2509411" y="4605100"/>
              <a:ext cx="1265766" cy="923330"/>
            </a:xfrm>
            <a:prstGeom prst="rect">
              <a:avLst/>
            </a:prstGeom>
            <a:noFill/>
          </p:spPr>
          <p:txBody>
            <a:bodyPr wrap="square" rtlCol="0">
              <a:spAutoFit/>
            </a:bodyPr>
            <a:lstStyle/>
            <a:p>
              <a:pPr algn="ctr"/>
              <a:r>
                <a:rPr lang="en-US" sz="1600" dirty="0">
                  <a:solidFill>
                    <a:srgbClr val="8CC8E9"/>
                  </a:solidFill>
                  <a:latin typeface="Arial" panose="020B0604020202020204" pitchFamily="34" charset="0"/>
                  <a:cs typeface="Arial" panose="020B0604020202020204" pitchFamily="34" charset="0"/>
                </a:rPr>
                <a:t>Monthly investment </a:t>
              </a:r>
              <a:r>
                <a:rPr lang="en-US" sz="2200" b="1" dirty="0">
                  <a:solidFill>
                    <a:srgbClr val="8CC8E9"/>
                  </a:solidFill>
                  <a:latin typeface="Arial" panose="020B0604020202020204" pitchFamily="34" charset="0"/>
                  <a:cs typeface="Arial" panose="020B0604020202020204" pitchFamily="34" charset="0"/>
                </a:rPr>
                <a:t>$1,000</a:t>
              </a:r>
            </a:p>
          </p:txBody>
        </p:sp>
        <p:sp>
          <p:nvSpPr>
            <p:cNvPr id="45" name="TextBox 44">
              <a:extLst>
                <a:ext uri="{FF2B5EF4-FFF2-40B4-BE49-F238E27FC236}">
                  <a16:creationId xmlns:a16="http://schemas.microsoft.com/office/drawing/2014/main" id="{B1F35D16-1037-EE71-28C4-DE86CE3026CB}"/>
                </a:ext>
              </a:extLst>
            </p:cNvPr>
            <p:cNvSpPr txBox="1"/>
            <p:nvPr/>
          </p:nvSpPr>
          <p:spPr>
            <a:xfrm>
              <a:off x="2790495" y="5748935"/>
              <a:ext cx="632883"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Jan</a:t>
              </a:r>
            </a:p>
          </p:txBody>
        </p:sp>
        <p:sp>
          <p:nvSpPr>
            <p:cNvPr id="46" name="TextBox 45">
              <a:extLst>
                <a:ext uri="{FF2B5EF4-FFF2-40B4-BE49-F238E27FC236}">
                  <a16:creationId xmlns:a16="http://schemas.microsoft.com/office/drawing/2014/main" id="{614E50ED-8828-2F3F-FE93-2E59C4E29D04}"/>
                </a:ext>
              </a:extLst>
            </p:cNvPr>
            <p:cNvSpPr txBox="1"/>
            <p:nvPr/>
          </p:nvSpPr>
          <p:spPr>
            <a:xfrm>
              <a:off x="3501695" y="5748935"/>
              <a:ext cx="632883"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Feb</a:t>
              </a:r>
            </a:p>
          </p:txBody>
        </p:sp>
        <p:sp>
          <p:nvSpPr>
            <p:cNvPr id="47" name="TextBox 46">
              <a:extLst>
                <a:ext uri="{FF2B5EF4-FFF2-40B4-BE49-F238E27FC236}">
                  <a16:creationId xmlns:a16="http://schemas.microsoft.com/office/drawing/2014/main" id="{439887FC-504E-8308-9CDF-A2761ACEFF9B}"/>
                </a:ext>
              </a:extLst>
            </p:cNvPr>
            <p:cNvSpPr txBox="1"/>
            <p:nvPr/>
          </p:nvSpPr>
          <p:spPr>
            <a:xfrm>
              <a:off x="4187495" y="5748935"/>
              <a:ext cx="632883"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Mar</a:t>
              </a:r>
            </a:p>
          </p:txBody>
        </p:sp>
        <p:sp>
          <p:nvSpPr>
            <p:cNvPr id="48" name="TextBox 47">
              <a:extLst>
                <a:ext uri="{FF2B5EF4-FFF2-40B4-BE49-F238E27FC236}">
                  <a16:creationId xmlns:a16="http://schemas.microsoft.com/office/drawing/2014/main" id="{63F48601-1DC9-A410-CEDA-DBF7018A5DD1}"/>
                </a:ext>
              </a:extLst>
            </p:cNvPr>
            <p:cNvSpPr txBox="1"/>
            <p:nvPr/>
          </p:nvSpPr>
          <p:spPr>
            <a:xfrm>
              <a:off x="4797095" y="5748935"/>
              <a:ext cx="632883"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Apr</a:t>
              </a:r>
            </a:p>
          </p:txBody>
        </p:sp>
        <p:sp>
          <p:nvSpPr>
            <p:cNvPr id="49" name="TextBox 48">
              <a:extLst>
                <a:ext uri="{FF2B5EF4-FFF2-40B4-BE49-F238E27FC236}">
                  <a16:creationId xmlns:a16="http://schemas.microsoft.com/office/drawing/2014/main" id="{F455AA62-3709-DE18-C97C-6645C2F97865}"/>
                </a:ext>
              </a:extLst>
            </p:cNvPr>
            <p:cNvSpPr txBox="1"/>
            <p:nvPr/>
          </p:nvSpPr>
          <p:spPr>
            <a:xfrm>
              <a:off x="5533695" y="5748935"/>
              <a:ext cx="632883"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May</a:t>
              </a:r>
            </a:p>
          </p:txBody>
        </p:sp>
        <p:sp>
          <p:nvSpPr>
            <p:cNvPr id="50" name="TextBox 49">
              <a:extLst>
                <a:ext uri="{FF2B5EF4-FFF2-40B4-BE49-F238E27FC236}">
                  <a16:creationId xmlns:a16="http://schemas.microsoft.com/office/drawing/2014/main" id="{27BBBBDB-E503-83F3-2633-CBFFFD33E006}"/>
                </a:ext>
              </a:extLst>
            </p:cNvPr>
            <p:cNvSpPr txBox="1"/>
            <p:nvPr/>
          </p:nvSpPr>
          <p:spPr>
            <a:xfrm>
              <a:off x="6257595" y="5748935"/>
              <a:ext cx="632883"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June</a:t>
              </a:r>
            </a:p>
          </p:txBody>
        </p:sp>
        <p:sp>
          <p:nvSpPr>
            <p:cNvPr id="51" name="TextBox 50">
              <a:extLst>
                <a:ext uri="{FF2B5EF4-FFF2-40B4-BE49-F238E27FC236}">
                  <a16:creationId xmlns:a16="http://schemas.microsoft.com/office/drawing/2014/main" id="{A6125E6F-92F5-A3DD-86C9-19EAB50A5FC5}"/>
                </a:ext>
              </a:extLst>
            </p:cNvPr>
            <p:cNvSpPr txBox="1"/>
            <p:nvPr/>
          </p:nvSpPr>
          <p:spPr>
            <a:xfrm>
              <a:off x="6930695" y="5748935"/>
              <a:ext cx="632883"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July</a:t>
              </a:r>
            </a:p>
          </p:txBody>
        </p:sp>
        <p:sp>
          <p:nvSpPr>
            <p:cNvPr id="52" name="TextBox 51">
              <a:extLst>
                <a:ext uri="{FF2B5EF4-FFF2-40B4-BE49-F238E27FC236}">
                  <a16:creationId xmlns:a16="http://schemas.microsoft.com/office/drawing/2014/main" id="{BA346AFF-8C70-F17F-E3EF-2323B4C6893F}"/>
                </a:ext>
              </a:extLst>
            </p:cNvPr>
            <p:cNvSpPr txBox="1"/>
            <p:nvPr/>
          </p:nvSpPr>
          <p:spPr>
            <a:xfrm>
              <a:off x="7616495" y="5748935"/>
              <a:ext cx="632883"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Aug</a:t>
              </a:r>
            </a:p>
          </p:txBody>
        </p:sp>
        <p:sp>
          <p:nvSpPr>
            <p:cNvPr id="53" name="TextBox 52">
              <a:extLst>
                <a:ext uri="{FF2B5EF4-FFF2-40B4-BE49-F238E27FC236}">
                  <a16:creationId xmlns:a16="http://schemas.microsoft.com/office/drawing/2014/main" id="{89AB132A-7877-5A06-E322-88E3D246E1F3}"/>
                </a:ext>
              </a:extLst>
            </p:cNvPr>
            <p:cNvSpPr txBox="1"/>
            <p:nvPr/>
          </p:nvSpPr>
          <p:spPr>
            <a:xfrm>
              <a:off x="8456423" y="2261167"/>
              <a:ext cx="1570567" cy="1169551"/>
            </a:xfrm>
            <a:prstGeom prst="rect">
              <a:avLst/>
            </a:prstGeom>
            <a:noFill/>
          </p:spPr>
          <p:txBody>
            <a:bodyPr wrap="square" rtlCol="0">
              <a:spAutoFit/>
            </a:bodyPr>
            <a:lstStyle/>
            <a:p>
              <a:pPr algn="ctr"/>
              <a:r>
                <a:rPr lang="en-US" sz="1600" dirty="0">
                  <a:solidFill>
                    <a:srgbClr val="6ECEB2"/>
                  </a:solidFill>
                  <a:latin typeface="Arial" panose="020B0604020202020204" pitchFamily="34" charset="0"/>
                  <a:cs typeface="Arial" panose="020B0604020202020204" pitchFamily="34" charset="0"/>
                </a:rPr>
                <a:t>Return on lump-sum investment: </a:t>
              </a:r>
              <a:r>
                <a:rPr lang="en-US" sz="2200" b="1" dirty="0">
                  <a:solidFill>
                    <a:srgbClr val="6ECEB2"/>
                  </a:solidFill>
                  <a:latin typeface="Arial" panose="020B0604020202020204" pitchFamily="34" charset="0"/>
                  <a:cs typeface="Arial" panose="020B0604020202020204" pitchFamily="34" charset="0"/>
                </a:rPr>
                <a:t>0%</a:t>
              </a:r>
            </a:p>
          </p:txBody>
        </p:sp>
        <p:sp>
          <p:nvSpPr>
            <p:cNvPr id="54" name="TextBox 53">
              <a:extLst>
                <a:ext uri="{FF2B5EF4-FFF2-40B4-BE49-F238E27FC236}">
                  <a16:creationId xmlns:a16="http://schemas.microsoft.com/office/drawing/2014/main" id="{3AA19AA8-864B-8ED5-C30A-A01F039E3195}"/>
                </a:ext>
              </a:extLst>
            </p:cNvPr>
            <p:cNvSpPr txBox="1"/>
            <p:nvPr/>
          </p:nvSpPr>
          <p:spPr>
            <a:xfrm>
              <a:off x="8464165" y="4075142"/>
              <a:ext cx="1570567" cy="1169551"/>
            </a:xfrm>
            <a:prstGeom prst="rect">
              <a:avLst/>
            </a:prstGeom>
            <a:noFill/>
          </p:spPr>
          <p:txBody>
            <a:bodyPr wrap="square" rtlCol="0">
              <a:spAutoFit/>
            </a:bodyPr>
            <a:lstStyle/>
            <a:p>
              <a:pPr algn="ctr"/>
              <a:r>
                <a:rPr lang="en-US" sz="1600" dirty="0">
                  <a:solidFill>
                    <a:srgbClr val="8CC8E9"/>
                  </a:solidFill>
                  <a:latin typeface="Arial" panose="020B0604020202020204" pitchFamily="34" charset="0"/>
                  <a:cs typeface="Arial" panose="020B0604020202020204" pitchFamily="34" charset="0"/>
                </a:rPr>
                <a:t>Return on monthly investment: </a:t>
              </a:r>
              <a:r>
                <a:rPr lang="en-US" sz="2200" b="1" dirty="0">
                  <a:solidFill>
                    <a:srgbClr val="8CC8E9"/>
                  </a:solidFill>
                  <a:latin typeface="Arial" panose="020B0604020202020204" pitchFamily="34" charset="0"/>
                  <a:cs typeface="Arial" panose="020B0604020202020204" pitchFamily="34" charset="0"/>
                </a:rPr>
                <a:t>4.07%</a:t>
              </a:r>
            </a:p>
          </p:txBody>
        </p:sp>
        <p:sp>
          <p:nvSpPr>
            <p:cNvPr id="55" name="TextBox 54">
              <a:extLst>
                <a:ext uri="{FF2B5EF4-FFF2-40B4-BE49-F238E27FC236}">
                  <a16:creationId xmlns:a16="http://schemas.microsoft.com/office/drawing/2014/main" id="{EC21C112-8AB5-5108-251D-E77D0ED27DE4}"/>
                </a:ext>
              </a:extLst>
            </p:cNvPr>
            <p:cNvSpPr txBox="1"/>
            <p:nvPr/>
          </p:nvSpPr>
          <p:spPr>
            <a:xfrm>
              <a:off x="2507691" y="3288048"/>
              <a:ext cx="733186" cy="339648"/>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$10</a:t>
              </a:r>
            </a:p>
          </p:txBody>
        </p:sp>
        <p:sp>
          <p:nvSpPr>
            <p:cNvPr id="56" name="TextBox 55">
              <a:extLst>
                <a:ext uri="{FF2B5EF4-FFF2-40B4-BE49-F238E27FC236}">
                  <a16:creationId xmlns:a16="http://schemas.microsoft.com/office/drawing/2014/main" id="{0513A501-814A-CD43-F7FE-74297C80030C}"/>
                </a:ext>
              </a:extLst>
            </p:cNvPr>
            <p:cNvSpPr txBox="1"/>
            <p:nvPr/>
          </p:nvSpPr>
          <p:spPr>
            <a:xfrm>
              <a:off x="3650691" y="2487948"/>
              <a:ext cx="733186" cy="339648"/>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$14</a:t>
              </a:r>
            </a:p>
          </p:txBody>
        </p:sp>
        <p:sp>
          <p:nvSpPr>
            <p:cNvPr id="57" name="TextBox 56">
              <a:extLst>
                <a:ext uri="{FF2B5EF4-FFF2-40B4-BE49-F238E27FC236}">
                  <a16:creationId xmlns:a16="http://schemas.microsoft.com/office/drawing/2014/main" id="{FF175CD3-FF68-028E-4C0E-406013365789}"/>
                </a:ext>
              </a:extLst>
            </p:cNvPr>
            <p:cNvSpPr txBox="1"/>
            <p:nvPr/>
          </p:nvSpPr>
          <p:spPr>
            <a:xfrm>
              <a:off x="4329863" y="3821448"/>
              <a:ext cx="733186" cy="339648"/>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$9</a:t>
              </a:r>
            </a:p>
          </p:txBody>
        </p:sp>
        <p:sp>
          <p:nvSpPr>
            <p:cNvPr id="58" name="TextBox 57">
              <a:extLst>
                <a:ext uri="{FF2B5EF4-FFF2-40B4-BE49-F238E27FC236}">
                  <a16:creationId xmlns:a16="http://schemas.microsoft.com/office/drawing/2014/main" id="{F10EEF4D-C043-FB75-ED37-80AE1B5ABD64}"/>
                </a:ext>
              </a:extLst>
            </p:cNvPr>
            <p:cNvSpPr txBox="1"/>
            <p:nvPr/>
          </p:nvSpPr>
          <p:spPr>
            <a:xfrm>
              <a:off x="4844491" y="2729248"/>
              <a:ext cx="733186" cy="339648"/>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$13.5</a:t>
              </a:r>
            </a:p>
          </p:txBody>
        </p:sp>
        <p:sp>
          <p:nvSpPr>
            <p:cNvPr id="59" name="TextBox 58">
              <a:extLst>
                <a:ext uri="{FF2B5EF4-FFF2-40B4-BE49-F238E27FC236}">
                  <a16:creationId xmlns:a16="http://schemas.microsoft.com/office/drawing/2014/main" id="{9ADF0E44-2D8A-EC09-7635-2CAD46FBF7E0}"/>
                </a:ext>
              </a:extLst>
            </p:cNvPr>
            <p:cNvSpPr txBox="1"/>
            <p:nvPr/>
          </p:nvSpPr>
          <p:spPr>
            <a:xfrm>
              <a:off x="5659968" y="4048804"/>
              <a:ext cx="733186" cy="339648"/>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$8</a:t>
              </a:r>
            </a:p>
          </p:txBody>
        </p:sp>
        <p:sp>
          <p:nvSpPr>
            <p:cNvPr id="60" name="TextBox 59">
              <a:extLst>
                <a:ext uri="{FF2B5EF4-FFF2-40B4-BE49-F238E27FC236}">
                  <a16:creationId xmlns:a16="http://schemas.microsoft.com/office/drawing/2014/main" id="{92652681-EBA0-0615-1657-20AA317F55BE}"/>
                </a:ext>
              </a:extLst>
            </p:cNvPr>
            <p:cNvSpPr txBox="1"/>
            <p:nvPr/>
          </p:nvSpPr>
          <p:spPr>
            <a:xfrm>
              <a:off x="6315607" y="3477304"/>
              <a:ext cx="733186" cy="339648"/>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$8.5</a:t>
              </a:r>
            </a:p>
          </p:txBody>
        </p:sp>
        <p:sp>
          <p:nvSpPr>
            <p:cNvPr id="61" name="TextBox 60">
              <a:extLst>
                <a:ext uri="{FF2B5EF4-FFF2-40B4-BE49-F238E27FC236}">
                  <a16:creationId xmlns:a16="http://schemas.microsoft.com/office/drawing/2014/main" id="{4424ECCA-4600-05F6-F5D5-BD0DC79BF56A}"/>
                </a:ext>
              </a:extLst>
            </p:cNvPr>
            <p:cNvSpPr txBox="1"/>
            <p:nvPr/>
          </p:nvSpPr>
          <p:spPr>
            <a:xfrm>
              <a:off x="6963307" y="4277404"/>
              <a:ext cx="733186" cy="339648"/>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$7.5</a:t>
              </a:r>
            </a:p>
          </p:txBody>
        </p:sp>
        <p:sp>
          <p:nvSpPr>
            <p:cNvPr id="62" name="TextBox 61">
              <a:extLst>
                <a:ext uri="{FF2B5EF4-FFF2-40B4-BE49-F238E27FC236}">
                  <a16:creationId xmlns:a16="http://schemas.microsoft.com/office/drawing/2014/main" id="{E3FD2EC7-D78E-4323-4A5C-2E623A2C3C2E}"/>
                </a:ext>
              </a:extLst>
            </p:cNvPr>
            <p:cNvSpPr txBox="1"/>
            <p:nvPr/>
          </p:nvSpPr>
          <p:spPr>
            <a:xfrm>
              <a:off x="7852307" y="3299504"/>
              <a:ext cx="733186" cy="339648"/>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$10</a:t>
              </a:r>
            </a:p>
          </p:txBody>
        </p:sp>
        <p:sp>
          <p:nvSpPr>
            <p:cNvPr id="3" name="Title 1">
              <a:extLst>
                <a:ext uri="{FF2B5EF4-FFF2-40B4-BE49-F238E27FC236}">
                  <a16:creationId xmlns:a16="http://schemas.microsoft.com/office/drawing/2014/main" id="{7ABB15F5-C675-5AED-13AC-19E9934AEE43}"/>
                </a:ext>
              </a:extLst>
            </p:cNvPr>
            <p:cNvSpPr txBox="1">
              <a:spLocks/>
            </p:cNvSpPr>
            <p:nvPr/>
          </p:nvSpPr>
          <p:spPr>
            <a:xfrm>
              <a:off x="3650690" y="2069382"/>
              <a:ext cx="4598679" cy="310021"/>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r>
                <a:rPr lang="en-US" sz="1600" b="0" dirty="0">
                  <a:solidFill>
                    <a:srgbClr val="6ECEB2"/>
                  </a:solidFill>
                </a:rPr>
                <a:t>Average unit cost: $10 (Average price $10)</a:t>
              </a:r>
            </a:p>
          </p:txBody>
        </p:sp>
      </p:grpSp>
      <p:sp>
        <p:nvSpPr>
          <p:cNvPr id="5" name="Rectangle 4">
            <a:extLst>
              <a:ext uri="{FF2B5EF4-FFF2-40B4-BE49-F238E27FC236}">
                <a16:creationId xmlns:a16="http://schemas.microsoft.com/office/drawing/2014/main" id="{A93A2989-1D0E-8A17-024D-A429DF46C0C4}"/>
              </a:ext>
            </a:extLst>
          </p:cNvPr>
          <p:cNvSpPr/>
          <p:nvPr/>
        </p:nvSpPr>
        <p:spPr>
          <a:xfrm>
            <a:off x="2507691" y="6257870"/>
            <a:ext cx="7153144" cy="230832"/>
          </a:xfrm>
          <a:prstGeom prst="rect">
            <a:avLst/>
          </a:prstGeom>
        </p:spPr>
        <p:txBody>
          <a:bodyPr wrap="square">
            <a:spAutoFit/>
          </a:bodyPr>
          <a:lstStyle/>
          <a:p>
            <a:pPr algn="ctr"/>
            <a:r>
              <a:rPr lang="en-US" sz="900" dirty="0">
                <a:solidFill>
                  <a:schemeClr val="bg1"/>
                </a:solidFill>
                <a:effectLst/>
                <a:latin typeface="Arial" panose="020B0604020202020204" pitchFamily="34" charset="0"/>
                <a:cs typeface="Arial" panose="020B0604020202020204" pitchFamily="34" charset="0"/>
              </a:rPr>
              <a:t>Dollar cost averaging does not assure a profit or prevent a loss in a down market. </a:t>
            </a:r>
          </a:p>
        </p:txBody>
      </p:sp>
    </p:spTree>
    <p:extLst>
      <p:ext uri="{BB962C8B-B14F-4D97-AF65-F5344CB8AC3E}">
        <p14:creationId xmlns:p14="http://schemas.microsoft.com/office/powerpoint/2010/main" val="356873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308">
            <a:extLst>
              <a:ext uri="{FF2B5EF4-FFF2-40B4-BE49-F238E27FC236}">
                <a16:creationId xmlns:a16="http://schemas.microsoft.com/office/drawing/2014/main" id="{EA531134-3BFE-7BBF-9371-AA78ECD6D7DC}"/>
              </a:ext>
            </a:extLst>
          </p:cNvPr>
          <p:cNvSpPr txBox="1">
            <a:spLocks noChangeAspect="1"/>
          </p:cNvSpPr>
          <p:nvPr/>
        </p:nvSpPr>
        <p:spPr>
          <a:xfrm>
            <a:off x="1397955" y="1357869"/>
            <a:ext cx="9396090" cy="1556084"/>
          </a:xfrm>
          <a:prstGeom prst="rect">
            <a:avLst/>
          </a:prstGeom>
          <a:noFill/>
          <a:ln>
            <a:noFill/>
          </a:ln>
        </p:spPr>
        <p:txBody>
          <a:bodyPr lIns="0" tIns="0" rIns="91440" bIns="0" anchor="t" anchorCtr="0">
            <a:noAutofit/>
          </a:bodyPr>
          <a:lstStyle/>
          <a:p>
            <a:pPr algn="ctr"/>
            <a:r>
              <a:rPr lang="en-US" sz="9000" b="1" dirty="0">
                <a:solidFill>
                  <a:srgbClr val="0047BB"/>
                </a:solidFill>
                <a:latin typeface="Georgia" panose="02040502050405020303" pitchFamily="18" charset="0"/>
                <a:cs typeface="Arial" panose="020B0604020202020204" pitchFamily="34" charset="0"/>
              </a:rPr>
              <a:t>3</a:t>
            </a:r>
          </a:p>
        </p:txBody>
      </p:sp>
      <p:sp>
        <p:nvSpPr>
          <p:cNvPr id="2" name="Title 1">
            <a:extLst>
              <a:ext uri="{FF2B5EF4-FFF2-40B4-BE49-F238E27FC236}">
                <a16:creationId xmlns:a16="http://schemas.microsoft.com/office/drawing/2014/main" id="{64214D2F-1BC5-0E07-23AB-9CBC438ADF1F}"/>
              </a:ext>
              <a:ext uri="{C183D7F6-B498-43B3-948B-1728B52AA6E4}">
                <adec:decorative xmlns:adec="http://schemas.microsoft.com/office/drawing/2017/decorative" val="1"/>
              </a:ext>
            </a:extLst>
          </p:cNvPr>
          <p:cNvSpPr>
            <a:spLocks noGrp="1"/>
          </p:cNvSpPr>
          <p:nvPr>
            <p:ph type="title"/>
          </p:nvPr>
        </p:nvSpPr>
        <p:spPr>
          <a:xfrm>
            <a:off x="240632" y="2801658"/>
            <a:ext cx="11694693" cy="1028394"/>
          </a:xfrm>
        </p:spPr>
        <p:txBody>
          <a:bodyPr>
            <a:noAutofit/>
          </a:bodyPr>
          <a:lstStyle/>
          <a:p>
            <a:r>
              <a:rPr lang="en-US" sz="3400" dirty="0"/>
              <a:t>Have an investment mix </a:t>
            </a:r>
            <a:br>
              <a:rPr lang="en-US" sz="3400" dirty="0"/>
            </a:br>
            <a:r>
              <a:rPr lang="en-US" sz="3400" dirty="0"/>
              <a:t>that aligns with your goals.</a:t>
            </a:r>
          </a:p>
        </p:txBody>
      </p:sp>
      <p:sp>
        <p:nvSpPr>
          <p:cNvPr id="13" name="Shape 308">
            <a:extLst>
              <a:ext uri="{FF2B5EF4-FFF2-40B4-BE49-F238E27FC236}">
                <a16:creationId xmlns:a16="http://schemas.microsoft.com/office/drawing/2014/main" id="{F25A8CD9-BA35-EDC3-8688-919AF905232B}"/>
              </a:ext>
            </a:extLst>
          </p:cNvPr>
          <p:cNvSpPr txBox="1"/>
          <p:nvPr/>
        </p:nvSpPr>
        <p:spPr>
          <a:xfrm>
            <a:off x="2976956" y="4357742"/>
            <a:ext cx="6238087" cy="1187115"/>
          </a:xfrm>
          <a:prstGeom prst="rect">
            <a:avLst/>
          </a:prstGeom>
          <a:noFill/>
          <a:ln>
            <a:noFill/>
          </a:ln>
        </p:spPr>
        <p:txBody>
          <a:bodyPr lIns="0" tIns="0" rIns="91425" bIns="0" anchor="t" anchorCtr="0">
            <a:noAutofit/>
          </a:bodyPr>
          <a:lstStyle/>
          <a:p>
            <a:r>
              <a:rPr lang="en-US" sz="2200" dirty="0">
                <a:solidFill>
                  <a:srgbClr val="141B4D"/>
                </a:solidFill>
                <a:latin typeface="Arial" panose="020B0604020202020204" pitchFamily="34" charset="0"/>
                <a:cs typeface="Arial" panose="020B0604020202020204" pitchFamily="34" charset="0"/>
              </a:rPr>
              <a:t>Spreading your investments across a wide range of options helps protect you from market volatility. </a:t>
            </a:r>
          </a:p>
        </p:txBody>
      </p:sp>
      <p:sp>
        <p:nvSpPr>
          <p:cNvPr id="5" name="Rectangle 4">
            <a:extLst>
              <a:ext uri="{FF2B5EF4-FFF2-40B4-BE49-F238E27FC236}">
                <a16:creationId xmlns:a16="http://schemas.microsoft.com/office/drawing/2014/main" id="{2DEE2413-3193-9BD5-08C1-95BE656079BB}"/>
              </a:ext>
            </a:extLst>
          </p:cNvPr>
          <p:cNvSpPr/>
          <p:nvPr/>
        </p:nvSpPr>
        <p:spPr>
          <a:xfrm>
            <a:off x="2507691" y="6257870"/>
            <a:ext cx="7153144" cy="230832"/>
          </a:xfrm>
          <a:prstGeom prst="rect">
            <a:avLst/>
          </a:prstGeom>
        </p:spPr>
        <p:txBody>
          <a:bodyPr wrap="square">
            <a:spAutoFit/>
          </a:bodyPr>
          <a:lstStyle/>
          <a:p>
            <a:pPr algn="ctr"/>
            <a:r>
              <a:rPr lang="en-US" sz="900" dirty="0">
                <a:solidFill>
                  <a:srgbClr val="000000"/>
                </a:solidFill>
                <a:effectLst/>
                <a:latin typeface="Arial" panose="020B0604020202020204" pitchFamily="34" charset="0"/>
                <a:cs typeface="Arial" panose="020B0604020202020204" pitchFamily="34" charset="0"/>
              </a:rPr>
              <a:t>Diversification and asset allocation do not assure a profit or prevent a loss in a down market. </a:t>
            </a:r>
          </a:p>
        </p:txBody>
      </p:sp>
    </p:spTree>
    <p:extLst>
      <p:ext uri="{BB962C8B-B14F-4D97-AF65-F5344CB8AC3E}">
        <p14:creationId xmlns:p14="http://schemas.microsoft.com/office/powerpoint/2010/main" val="313762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4F94A-B870-6F49-8C0D-EE8945A8DB11}"/>
              </a:ext>
            </a:extLst>
          </p:cNvPr>
          <p:cNvSpPr>
            <a:spLocks noGrp="1"/>
          </p:cNvSpPr>
          <p:nvPr>
            <p:ph type="ctrTitle"/>
          </p:nvPr>
        </p:nvSpPr>
        <p:spPr>
          <a:xfrm>
            <a:off x="607124" y="2994653"/>
            <a:ext cx="4826267" cy="2702367"/>
          </a:xfrm>
        </p:spPr>
        <p:txBody>
          <a:bodyPr>
            <a:noAutofit/>
          </a:bodyPr>
          <a:lstStyle/>
          <a:p>
            <a:r>
              <a:rPr lang="en-US" sz="6000" dirty="0"/>
              <a:t>Navigating Market Volatility</a:t>
            </a:r>
            <a:endParaRPr lang="en-US" sz="6000" spc="100" dirty="0"/>
          </a:p>
        </p:txBody>
      </p:sp>
      <p:sp>
        <p:nvSpPr>
          <p:cNvPr id="6" name="TextBox 5">
            <a:extLst>
              <a:ext uri="{FF2B5EF4-FFF2-40B4-BE49-F238E27FC236}">
                <a16:creationId xmlns:a16="http://schemas.microsoft.com/office/drawing/2014/main" id="{2DDEBEF3-7A37-3E43-BB37-839FE8533CD4}"/>
              </a:ext>
            </a:extLst>
          </p:cNvPr>
          <p:cNvSpPr txBox="1"/>
          <p:nvPr/>
        </p:nvSpPr>
        <p:spPr>
          <a:xfrm>
            <a:off x="607125" y="5708857"/>
            <a:ext cx="5658208" cy="400110"/>
          </a:xfrm>
          <a:prstGeom prst="rect">
            <a:avLst/>
          </a:prstGeom>
          <a:noFill/>
        </p:spPr>
        <p:txBody>
          <a:bodyPr wrap="square" lIns="0" rIns="0" rtlCol="0">
            <a:spAutoFit/>
          </a:bodyPr>
          <a:lstStyle/>
          <a:p>
            <a:r>
              <a:rPr lang="en-US" sz="2000" dirty="0">
                <a:solidFill>
                  <a:srgbClr val="6ECEB2"/>
                </a:solidFill>
                <a:latin typeface="Arial" panose="020B0604020202020204" pitchFamily="34" charset="0"/>
                <a:cs typeface="Arial" panose="020B0604020202020204" pitchFamily="34" charset="0"/>
              </a:rPr>
              <a:t>Strategies to help weather major market swings</a:t>
            </a:r>
          </a:p>
        </p:txBody>
      </p:sp>
    </p:spTree>
    <p:extLst>
      <p:ext uri="{BB962C8B-B14F-4D97-AF65-F5344CB8AC3E}">
        <p14:creationId xmlns:p14="http://schemas.microsoft.com/office/powerpoint/2010/main" val="112685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6CB6-A531-3F25-F636-FAEFB31805B6}"/>
              </a:ext>
            </a:extLst>
          </p:cNvPr>
          <p:cNvSpPr>
            <a:spLocks noGrp="1"/>
          </p:cNvSpPr>
          <p:nvPr>
            <p:ph type="title"/>
          </p:nvPr>
        </p:nvSpPr>
        <p:spPr>
          <a:xfrm>
            <a:off x="240632" y="1528049"/>
            <a:ext cx="11694694" cy="866275"/>
          </a:xfrm>
        </p:spPr>
        <p:txBody>
          <a:bodyPr>
            <a:normAutofit/>
          </a:bodyPr>
          <a:lstStyle/>
          <a:p>
            <a:pPr>
              <a:lnSpc>
                <a:spcPct val="100000"/>
              </a:lnSpc>
            </a:pPr>
            <a:r>
              <a:rPr lang="en-US" sz="4400" dirty="0"/>
              <a:t>Take action</a:t>
            </a:r>
          </a:p>
        </p:txBody>
      </p:sp>
      <p:sp>
        <p:nvSpPr>
          <p:cNvPr id="8" name="TextBox 7">
            <a:extLst>
              <a:ext uri="{FF2B5EF4-FFF2-40B4-BE49-F238E27FC236}">
                <a16:creationId xmlns:a16="http://schemas.microsoft.com/office/drawing/2014/main" id="{562575AF-31A3-7252-45CB-BEAB91BBCDEA}"/>
              </a:ext>
            </a:extLst>
          </p:cNvPr>
          <p:cNvSpPr txBox="1"/>
          <p:nvPr/>
        </p:nvSpPr>
        <p:spPr>
          <a:xfrm>
            <a:off x="1940299" y="4170546"/>
            <a:ext cx="1629036" cy="1277273"/>
          </a:xfrm>
          <a:prstGeom prst="rect">
            <a:avLst/>
          </a:prstGeom>
          <a:noFill/>
          <a:ln>
            <a:noFill/>
          </a:ln>
        </p:spPr>
        <p:txBody>
          <a:bodyPr wrap="square" lIns="0" tIns="0" rIns="0" bIns="0" rtlCol="0" anchor="t" anchorCtr="0">
            <a:spAutoFit/>
          </a:bodyPr>
          <a:lstStyle/>
          <a:p>
            <a:pPr algn="ctr">
              <a:spcAft>
                <a:spcPts val="1800"/>
              </a:spcAft>
            </a:pPr>
            <a:r>
              <a:rPr lang="en-US" sz="2400" b="1" dirty="0">
                <a:solidFill>
                  <a:srgbClr val="6ECEB2"/>
                </a:solidFill>
                <a:latin typeface="Arial" charset="0"/>
                <a:ea typeface="Arial" charset="0"/>
                <a:cs typeface="Arial" charset="0"/>
                <a:sym typeface="Calibri"/>
              </a:rPr>
              <a:t>Step 1</a:t>
            </a:r>
          </a:p>
          <a:p>
            <a:pPr algn="ctr"/>
            <a:r>
              <a:rPr lang="en-US" sz="2200" dirty="0">
                <a:solidFill>
                  <a:schemeClr val="bg1"/>
                </a:solidFill>
                <a:latin typeface="Arial" charset="0"/>
                <a:ea typeface="Arial" charset="0"/>
                <a:cs typeface="Arial" charset="0"/>
                <a:sym typeface="Calibri"/>
              </a:rPr>
              <a:t>Enroll in </a:t>
            </a:r>
            <a:br>
              <a:rPr lang="en-US" sz="2200" dirty="0">
                <a:solidFill>
                  <a:schemeClr val="bg1"/>
                </a:solidFill>
                <a:latin typeface="Arial" charset="0"/>
                <a:ea typeface="Arial" charset="0"/>
                <a:cs typeface="Arial" charset="0"/>
                <a:sym typeface="Calibri"/>
              </a:rPr>
            </a:br>
            <a:r>
              <a:rPr lang="en-US" sz="2200" dirty="0">
                <a:solidFill>
                  <a:schemeClr val="bg1"/>
                </a:solidFill>
                <a:latin typeface="Arial" charset="0"/>
                <a:ea typeface="Arial" charset="0"/>
                <a:cs typeface="Arial" charset="0"/>
                <a:sym typeface="Calibri"/>
              </a:rPr>
              <a:t>your plan</a:t>
            </a:r>
          </a:p>
        </p:txBody>
      </p:sp>
      <p:sp>
        <p:nvSpPr>
          <p:cNvPr id="6" name="TextBox 5">
            <a:extLst>
              <a:ext uri="{FF2B5EF4-FFF2-40B4-BE49-F238E27FC236}">
                <a16:creationId xmlns:a16="http://schemas.microsoft.com/office/drawing/2014/main" id="{E5E55F74-A908-BC02-E12D-4F8CFC4C3F32}"/>
              </a:ext>
            </a:extLst>
          </p:cNvPr>
          <p:cNvSpPr txBox="1"/>
          <p:nvPr/>
        </p:nvSpPr>
        <p:spPr>
          <a:xfrm>
            <a:off x="4697833" y="4170546"/>
            <a:ext cx="2780292" cy="1277273"/>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n-US" sz="2400" b="1" dirty="0">
                <a:solidFill>
                  <a:srgbClr val="6ECEB2"/>
                </a:solidFill>
                <a:latin typeface="Arial" charset="0"/>
                <a:ea typeface="Arial" charset="0"/>
                <a:cs typeface="Arial" charset="0"/>
                <a:sym typeface="Calibri"/>
              </a:rPr>
              <a:t>Step 2</a:t>
            </a:r>
          </a:p>
          <a:p>
            <a:pPr marL="0" lvl="2" indent="-336550" algn="ctr">
              <a:spcAft>
                <a:spcPts val="1800"/>
              </a:spcAft>
              <a:buClr>
                <a:srgbClr val="DEA515"/>
              </a:buClr>
              <a:buSzPct val="101851"/>
            </a:pPr>
            <a:r>
              <a:rPr lang="en-US" sz="2200" dirty="0">
                <a:solidFill>
                  <a:schemeClr val="bg1"/>
                </a:solidFill>
                <a:latin typeface="Arial" charset="0"/>
                <a:ea typeface="Arial" charset="0"/>
                <a:cs typeface="Arial" charset="0"/>
                <a:sym typeface="Calibri"/>
              </a:rPr>
              <a:t>Set up or increase your contributions</a:t>
            </a:r>
          </a:p>
        </p:txBody>
      </p:sp>
      <p:sp>
        <p:nvSpPr>
          <p:cNvPr id="4" name="TextBox 3">
            <a:extLst>
              <a:ext uri="{FF2B5EF4-FFF2-40B4-BE49-F238E27FC236}">
                <a16:creationId xmlns:a16="http://schemas.microsoft.com/office/drawing/2014/main" id="{322DED1A-BDD7-BBF9-096E-E2EEE8D07BE7}"/>
              </a:ext>
            </a:extLst>
          </p:cNvPr>
          <p:cNvSpPr txBox="1"/>
          <p:nvPr/>
        </p:nvSpPr>
        <p:spPr>
          <a:xfrm>
            <a:off x="8291120" y="4170546"/>
            <a:ext cx="2342973" cy="1277273"/>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n-US" sz="2400" b="1" dirty="0">
                <a:solidFill>
                  <a:srgbClr val="6ECEB2"/>
                </a:solidFill>
                <a:latin typeface="Arial" charset="0"/>
                <a:ea typeface="Arial" charset="0"/>
                <a:cs typeface="Arial" charset="0"/>
                <a:sym typeface="Calibri"/>
              </a:rPr>
              <a:t>Step 3</a:t>
            </a:r>
          </a:p>
          <a:p>
            <a:pPr marL="0" lvl="2" indent="-336550" algn="ctr">
              <a:spcAft>
                <a:spcPts val="1800"/>
              </a:spcAft>
              <a:buClr>
                <a:srgbClr val="DEA515"/>
              </a:buClr>
              <a:buSzPct val="101851"/>
            </a:pPr>
            <a:r>
              <a:rPr lang="en-US" sz="2200" dirty="0">
                <a:solidFill>
                  <a:schemeClr val="bg1"/>
                </a:solidFill>
                <a:latin typeface="Arial" charset="0"/>
                <a:ea typeface="Arial" charset="0"/>
                <a:cs typeface="Arial" charset="0"/>
                <a:sym typeface="Calibri"/>
              </a:rPr>
              <a:t>Use online planning tools</a:t>
            </a:r>
          </a:p>
        </p:txBody>
      </p:sp>
      <p:cxnSp>
        <p:nvCxnSpPr>
          <p:cNvPr id="5" name="Straight Connector 4">
            <a:extLst>
              <a:ext uri="{FF2B5EF4-FFF2-40B4-BE49-F238E27FC236}">
                <a16:creationId xmlns:a16="http://schemas.microsoft.com/office/drawing/2014/main" id="{A5083564-E87B-B2E8-80DF-EE816F9629CA}"/>
              </a:ext>
              <a:ext uri="{C183D7F6-B498-43B3-948B-1728B52AA6E4}">
                <adec:decorative xmlns:adec="http://schemas.microsoft.com/office/drawing/2017/decorative" val="1"/>
              </a:ext>
            </a:extLst>
          </p:cNvPr>
          <p:cNvCxnSpPr>
            <a:cxnSpLocks/>
          </p:cNvCxnSpPr>
          <p:nvPr/>
        </p:nvCxnSpPr>
        <p:spPr>
          <a:xfrm>
            <a:off x="7908992" y="3043951"/>
            <a:ext cx="0" cy="237744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76A7BB1-74E2-131A-F2B8-9F533EEB06A8}"/>
              </a:ext>
              <a:ext uri="{C183D7F6-B498-43B3-948B-1728B52AA6E4}">
                <adec:decorative xmlns:adec="http://schemas.microsoft.com/office/drawing/2017/decorative" val="1"/>
              </a:ext>
            </a:extLst>
          </p:cNvPr>
          <p:cNvCxnSpPr>
            <a:cxnSpLocks/>
          </p:cNvCxnSpPr>
          <p:nvPr/>
        </p:nvCxnSpPr>
        <p:spPr>
          <a:xfrm>
            <a:off x="4133855" y="3043951"/>
            <a:ext cx="0" cy="237744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018E3105-D2A5-CE3E-9ABA-25D7E1DFB28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297617" y="2971800"/>
            <a:ext cx="914400" cy="914400"/>
          </a:xfrm>
          <a:prstGeom prst="rect">
            <a:avLst/>
          </a:prstGeom>
        </p:spPr>
      </p:pic>
      <p:pic>
        <p:nvPicPr>
          <p:cNvPr id="10" name="Graphic 9">
            <a:extLst>
              <a:ext uri="{FF2B5EF4-FFF2-40B4-BE49-F238E27FC236}">
                <a16:creationId xmlns:a16="http://schemas.microsoft.com/office/drawing/2014/main" id="{E95743D6-16E7-31BE-91D1-E067766AA39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30779" y="2971800"/>
            <a:ext cx="914400" cy="914400"/>
          </a:xfrm>
          <a:prstGeom prst="rect">
            <a:avLst/>
          </a:prstGeom>
        </p:spPr>
      </p:pic>
      <p:pic>
        <p:nvPicPr>
          <p:cNvPr id="11" name="Graphic 10">
            <a:extLst>
              <a:ext uri="{FF2B5EF4-FFF2-40B4-BE49-F238E27FC236}">
                <a16:creationId xmlns:a16="http://schemas.microsoft.com/office/drawing/2014/main" id="{73A5EFC6-4AD6-7D86-8723-F6599820C8C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005407" y="2971800"/>
            <a:ext cx="914400" cy="914400"/>
          </a:xfrm>
          <a:prstGeom prst="rect">
            <a:avLst/>
          </a:prstGeom>
        </p:spPr>
      </p:pic>
    </p:spTree>
    <p:extLst>
      <p:ext uri="{BB962C8B-B14F-4D97-AF65-F5344CB8AC3E}">
        <p14:creationId xmlns:p14="http://schemas.microsoft.com/office/powerpoint/2010/main" val="3356068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F687-9B4B-4626-15DE-830F98DE77C4}"/>
              </a:ext>
            </a:extLst>
          </p:cNvPr>
          <p:cNvSpPr>
            <a:spLocks noGrp="1"/>
          </p:cNvSpPr>
          <p:nvPr>
            <p:ph type="title"/>
          </p:nvPr>
        </p:nvSpPr>
        <p:spPr>
          <a:xfrm>
            <a:off x="240632" y="2563387"/>
            <a:ext cx="11694694" cy="1731226"/>
          </a:xfrm>
        </p:spPr>
        <p:txBody>
          <a:bodyPr>
            <a:noAutofit/>
          </a:bodyPr>
          <a:lstStyle/>
          <a:p>
            <a:pPr>
              <a:lnSpc>
                <a:spcPct val="100000"/>
              </a:lnSpc>
            </a:pPr>
            <a:r>
              <a:rPr lang="en-US" sz="10000" dirty="0">
                <a:latin typeface="Georgia" panose="02040502050405020303" pitchFamily="18" charset="0"/>
              </a:rPr>
              <a:t>Q&amp;A</a:t>
            </a:r>
          </a:p>
        </p:txBody>
      </p:sp>
    </p:spTree>
    <p:extLst>
      <p:ext uri="{BB962C8B-B14F-4D97-AF65-F5344CB8AC3E}">
        <p14:creationId xmlns:p14="http://schemas.microsoft.com/office/powerpoint/2010/main" val="1391847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E369-CD29-51B3-C5DA-9D76028DE333}"/>
              </a:ext>
            </a:extLst>
          </p:cNvPr>
          <p:cNvSpPr>
            <a:spLocks noGrp="1"/>
          </p:cNvSpPr>
          <p:nvPr>
            <p:ph type="title"/>
          </p:nvPr>
        </p:nvSpPr>
        <p:spPr>
          <a:xfrm>
            <a:off x="838198" y="2237957"/>
            <a:ext cx="5257802" cy="2351121"/>
          </a:xfrm>
        </p:spPr>
        <p:txBody>
          <a:bodyPr anchor="t">
            <a:noAutofit/>
          </a:bodyPr>
          <a:lstStyle/>
          <a:p>
            <a:pPr>
              <a:lnSpc>
                <a:spcPct val="100000"/>
              </a:lnSpc>
              <a:spcBef>
                <a:spcPts val="0"/>
              </a:spcBef>
            </a:pPr>
            <a:r>
              <a:rPr lang="en-US" dirty="0"/>
              <a:t>We’re here to help</a:t>
            </a:r>
            <a:br>
              <a:rPr lang="en-US" dirty="0"/>
            </a:br>
            <a:br>
              <a:rPr lang="en-US" b="0" dirty="0"/>
            </a:br>
            <a:r>
              <a:rPr lang="en-US" sz="2000" b="0" dirty="0"/>
              <a:t>&lt;Presenter name&gt;</a:t>
            </a:r>
            <a:br>
              <a:rPr lang="en-US" sz="2000" b="0" dirty="0"/>
            </a:br>
            <a:r>
              <a:rPr lang="en-US" sz="2000" b="0" dirty="0"/>
              <a:t>&lt;Presenter job title&gt;</a:t>
            </a:r>
            <a:br>
              <a:rPr lang="en-US" sz="2000" b="0" dirty="0"/>
            </a:br>
            <a:r>
              <a:rPr lang="en-US" sz="2000" b="0" dirty="0"/>
              <a:t>&lt;Presenter email address&gt;</a:t>
            </a:r>
            <a:br>
              <a:rPr lang="en-US" sz="2000" b="0" dirty="0"/>
            </a:br>
            <a:r>
              <a:rPr lang="en-US" sz="2000" b="0" dirty="0"/>
              <a:t>&lt;Presenter phone number&gt;</a:t>
            </a:r>
            <a:endParaRPr lang="en-US" sz="2000" dirty="0"/>
          </a:p>
        </p:txBody>
      </p:sp>
      <p:pic>
        <p:nvPicPr>
          <p:cNvPr id="8" name="Graphic 7">
            <a:extLst>
              <a:ext uri="{FF2B5EF4-FFF2-40B4-BE49-F238E27FC236}">
                <a16:creationId xmlns:a16="http://schemas.microsoft.com/office/drawing/2014/main" id="{804B2B69-6904-020A-A101-4B0D12BFB69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4767089"/>
            <a:ext cx="548640" cy="548640"/>
          </a:xfrm>
          <a:prstGeom prst="rect">
            <a:avLst/>
          </a:prstGeom>
        </p:spPr>
      </p:pic>
      <p:sp>
        <p:nvSpPr>
          <p:cNvPr id="9" name="TextBox 8">
            <a:extLst>
              <a:ext uri="{FF2B5EF4-FFF2-40B4-BE49-F238E27FC236}">
                <a16:creationId xmlns:a16="http://schemas.microsoft.com/office/drawing/2014/main" id="{D11F2931-824E-F6E7-973A-8F87E4592EE9}"/>
              </a:ext>
            </a:extLst>
          </p:cNvPr>
          <p:cNvSpPr txBox="1"/>
          <p:nvPr/>
        </p:nvSpPr>
        <p:spPr>
          <a:xfrm>
            <a:off x="1431537" y="4838334"/>
            <a:ext cx="5758972" cy="1015663"/>
          </a:xfrm>
          <a:prstGeom prst="rect">
            <a:avLst/>
          </a:prstGeom>
          <a:noFill/>
        </p:spPr>
        <p:txBody>
          <a:bodyPr wrap="square" rtlCol="0">
            <a:noAutofit/>
          </a:bodyPr>
          <a:lstStyle/>
          <a:p>
            <a:r>
              <a:rPr lang="en-US" sz="2000" dirty="0">
                <a:solidFill>
                  <a:schemeClr val="bg1"/>
                </a:solidFill>
                <a:latin typeface="Arial" panose="020B0604020202020204" pitchFamily="34" charset="0"/>
                <a:cs typeface="Arial" panose="020B0604020202020204" pitchFamily="34" charset="0"/>
              </a:rPr>
              <a:t>Access your retirement account at </a:t>
            </a:r>
            <a:r>
              <a:rPr lang="en-US" sz="20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nrsforu.com</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1-888-401-5272</a:t>
            </a:r>
          </a:p>
        </p:txBody>
      </p:sp>
      <p:pic>
        <p:nvPicPr>
          <p:cNvPr id="10" name="Graphic 9">
            <a:extLst>
              <a:ext uri="{FF2B5EF4-FFF2-40B4-BE49-F238E27FC236}">
                <a16:creationId xmlns:a16="http://schemas.microsoft.com/office/drawing/2014/main" id="{0F404B6E-9237-EA48-5B8D-097DA4012A1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5374438"/>
            <a:ext cx="548640" cy="548640"/>
          </a:xfrm>
          <a:prstGeom prst="rect">
            <a:avLst/>
          </a:prstGeom>
        </p:spPr>
      </p:pic>
      <p:pic>
        <p:nvPicPr>
          <p:cNvPr id="11" name="Picture 10" descr="Nationwide is on your side">
            <a:extLst>
              <a:ext uri="{FF2B5EF4-FFF2-40B4-BE49-F238E27FC236}">
                <a16:creationId xmlns:a16="http://schemas.microsoft.com/office/drawing/2014/main" id="{0BFF2241-99B8-16B0-1E6E-DB962CE63DB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767935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5A27920-7FA5-A6C9-73F8-265A9F86058F}"/>
              </a:ext>
            </a:extLst>
          </p:cNvPr>
          <p:cNvSpPr>
            <a:spLocks noGrp="1"/>
          </p:cNvSpPr>
          <p:nvPr>
            <p:ph type="title"/>
          </p:nvPr>
        </p:nvSpPr>
        <p:spPr>
          <a:xfrm>
            <a:off x="852053" y="2772120"/>
            <a:ext cx="4374930" cy="640838"/>
          </a:xfrm>
        </p:spPr>
        <p:txBody>
          <a:bodyPr anchor="t"/>
          <a:lstStyle/>
          <a:p>
            <a:r>
              <a:rPr lang="en-US" dirty="0"/>
              <a:t>We’re here to help</a:t>
            </a:r>
            <a:endParaRPr lang="en-US" sz="1800" dirty="0"/>
          </a:p>
        </p:txBody>
      </p:sp>
      <p:sp>
        <p:nvSpPr>
          <p:cNvPr id="11" name="TextBox 10">
            <a:extLst>
              <a:ext uri="{FF2B5EF4-FFF2-40B4-BE49-F238E27FC236}">
                <a16:creationId xmlns:a16="http://schemas.microsoft.com/office/drawing/2014/main" id="{E309B6C9-EDF1-4691-164F-E37356E6AA7F}"/>
              </a:ext>
            </a:extLst>
          </p:cNvPr>
          <p:cNvSpPr txBox="1"/>
          <p:nvPr/>
        </p:nvSpPr>
        <p:spPr>
          <a:xfrm>
            <a:off x="1431537" y="3734414"/>
            <a:ext cx="5354784" cy="1323439"/>
          </a:xfrm>
          <a:prstGeom prst="rect">
            <a:avLst/>
          </a:prstGeom>
          <a:noFill/>
        </p:spPr>
        <p:txBody>
          <a:bodyPr wrap="square" rtlCol="0">
            <a:noAutofit/>
          </a:bodyPr>
          <a:lstStyle/>
          <a:p>
            <a:r>
              <a:rPr lang="en-US" sz="2000" dirty="0">
                <a:solidFill>
                  <a:schemeClr val="bg1"/>
                </a:solidFill>
                <a:latin typeface="Arial" panose="020B0604020202020204" pitchFamily="34" charset="0"/>
                <a:cs typeface="Arial" panose="020B0604020202020204" pitchFamily="34" charset="0"/>
              </a:rPr>
              <a:t>Access your retirement account at </a:t>
            </a:r>
          </a:p>
          <a:p>
            <a:r>
              <a:rPr lang="en-US" sz="2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nationwide.com/</a:t>
            </a:r>
            <a:r>
              <a:rPr lang="en-US" sz="2000" b="1" dirty="0" err="1">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myretirement</a:t>
            </a:r>
            <a:endParaRPr lang="en-US" sz="2000" b="1"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1-800-772-2182</a:t>
            </a:r>
          </a:p>
        </p:txBody>
      </p:sp>
      <p:pic>
        <p:nvPicPr>
          <p:cNvPr id="10" name="Graphic 9">
            <a:extLst>
              <a:ext uri="{FF2B5EF4-FFF2-40B4-BE49-F238E27FC236}">
                <a16:creationId xmlns:a16="http://schemas.microsoft.com/office/drawing/2014/main" id="{57567BD1-DB67-6D53-F504-DF0EBEC63F5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65908" y="3720559"/>
            <a:ext cx="548640" cy="548640"/>
          </a:xfrm>
          <a:prstGeom prst="rect">
            <a:avLst/>
          </a:prstGeom>
        </p:spPr>
      </p:pic>
      <p:pic>
        <p:nvPicPr>
          <p:cNvPr id="12" name="Graphic 11">
            <a:extLst>
              <a:ext uri="{FF2B5EF4-FFF2-40B4-BE49-F238E27FC236}">
                <a16:creationId xmlns:a16="http://schemas.microsoft.com/office/drawing/2014/main" id="{9401B168-2A1D-1B20-C97A-13A5194F2EC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8" name="Picture 17" descr="Nationwide is on your side">
            <a:extLst>
              <a:ext uri="{FF2B5EF4-FFF2-40B4-BE49-F238E27FC236}">
                <a16:creationId xmlns:a16="http://schemas.microsoft.com/office/drawing/2014/main" id="{2CD1FAD9-D83E-D1F1-731D-0EEEDFD65ED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68493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CE06-7E92-7799-DAC2-11F4CDF5D5CC}"/>
              </a:ext>
            </a:extLst>
          </p:cNvPr>
          <p:cNvSpPr>
            <a:spLocks noGrp="1"/>
          </p:cNvSpPr>
          <p:nvPr>
            <p:ph type="title"/>
          </p:nvPr>
        </p:nvSpPr>
        <p:spPr>
          <a:xfrm>
            <a:off x="852055" y="2706596"/>
            <a:ext cx="4374930" cy="640838"/>
          </a:xfrm>
        </p:spPr>
        <p:txBody>
          <a:bodyPr anchor="t">
            <a:noAutofit/>
          </a:bodyPr>
          <a:lstStyle/>
          <a:p>
            <a:pPr>
              <a:lnSpc>
                <a:spcPct val="100000"/>
              </a:lnSpc>
            </a:pPr>
            <a:r>
              <a:rPr lang="en-US" dirty="0">
                <a:ea typeface="ＭＳ Ｐゴシック" pitchFamily="34" charset="-128"/>
              </a:rPr>
              <a:t>We’re here to help</a:t>
            </a:r>
            <a:endParaRPr lang="en-US" dirty="0"/>
          </a:p>
        </p:txBody>
      </p:sp>
      <p:pic>
        <p:nvPicPr>
          <p:cNvPr id="5" name="Graphic 4">
            <a:extLst>
              <a:ext uri="{FF2B5EF4-FFF2-40B4-BE49-F238E27FC236}">
                <a16:creationId xmlns:a16="http://schemas.microsoft.com/office/drawing/2014/main" id="{242B15BE-3441-DE51-43F9-1AF3B2C6DCF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3720559"/>
            <a:ext cx="548640" cy="548640"/>
          </a:xfrm>
          <a:prstGeom prst="rect">
            <a:avLst/>
          </a:prstGeom>
        </p:spPr>
      </p:pic>
      <p:sp>
        <p:nvSpPr>
          <p:cNvPr id="6" name="TextBox 5">
            <a:extLst>
              <a:ext uri="{FF2B5EF4-FFF2-40B4-BE49-F238E27FC236}">
                <a16:creationId xmlns:a16="http://schemas.microsoft.com/office/drawing/2014/main" id="{E3563941-FFBC-6ED1-9E28-0AFD6EA37130}"/>
              </a:ext>
            </a:extLst>
          </p:cNvPr>
          <p:cNvSpPr txBox="1"/>
          <p:nvPr/>
        </p:nvSpPr>
        <p:spPr>
          <a:xfrm>
            <a:off x="1431537" y="3734414"/>
            <a:ext cx="5354784" cy="1323439"/>
          </a:xfrm>
          <a:prstGeom prst="rect">
            <a:avLst/>
          </a:prstGeom>
          <a:noFill/>
        </p:spPr>
        <p:txBody>
          <a:bodyPr wrap="square" rtlCol="0">
            <a:noAutofit/>
          </a:bodyPr>
          <a:lstStyle/>
          <a:p>
            <a:r>
              <a:rPr lang="en-US" sz="2000" dirty="0">
                <a:solidFill>
                  <a:schemeClr val="bg1"/>
                </a:solidFill>
                <a:latin typeface="Arial" panose="020B0604020202020204" pitchFamily="34" charset="0"/>
                <a:cs typeface="Arial" panose="020B0604020202020204" pitchFamily="34" charset="0"/>
              </a:rPr>
              <a:t>Access your retirement account at </a:t>
            </a:r>
          </a:p>
          <a:p>
            <a:pPr lvl="0">
              <a:defRPr/>
            </a:pPr>
            <a:r>
              <a:rPr lang="en-US" sz="20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nationwide.com/REALtirement</a:t>
            </a:r>
            <a:endParaRPr lang="en-US" sz="2000" b="1" dirty="0">
              <a:solidFill>
                <a:schemeClr val="bg1"/>
              </a:solidFill>
              <a:latin typeface="Arial" panose="020B0604020202020204" pitchFamily="34" charset="0"/>
              <a:cs typeface="Arial" panose="020B0604020202020204" pitchFamily="34" charset="0"/>
            </a:endParaRPr>
          </a:p>
          <a:p>
            <a:pPr lvl="0">
              <a:defRPr/>
            </a:pPr>
            <a:endParaRPr lang="en-US" sz="2000"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1-800-772-2182</a:t>
            </a:r>
          </a:p>
        </p:txBody>
      </p:sp>
      <p:pic>
        <p:nvPicPr>
          <p:cNvPr id="7" name="Graphic 6">
            <a:extLst>
              <a:ext uri="{FF2B5EF4-FFF2-40B4-BE49-F238E27FC236}">
                <a16:creationId xmlns:a16="http://schemas.microsoft.com/office/drawing/2014/main" id="{556ABC59-6F7F-5156-5DFD-11C94806498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0" name="Picture 9" descr="Nationwide is on your side">
            <a:extLst>
              <a:ext uri="{FF2B5EF4-FFF2-40B4-BE49-F238E27FC236}">
                <a16:creationId xmlns:a16="http://schemas.microsoft.com/office/drawing/2014/main" id="{7A3F7F1A-839E-A018-6FB1-CEEF72442A4E}"/>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156194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7934-C27A-8041-99DC-0D23B61651D2}"/>
              </a:ext>
            </a:extLst>
          </p:cNvPr>
          <p:cNvSpPr>
            <a:spLocks noGrp="1"/>
          </p:cNvSpPr>
          <p:nvPr>
            <p:ph type="title"/>
          </p:nvPr>
        </p:nvSpPr>
        <p:spPr>
          <a:xfrm>
            <a:off x="238125" y="468630"/>
            <a:ext cx="11675970" cy="1003290"/>
          </a:xfrm>
        </p:spPr>
        <p:txBody>
          <a:bodyPr>
            <a:noAutofit/>
          </a:bodyPr>
          <a:lstStyle/>
          <a:p>
            <a:pPr algn="ctr">
              <a:lnSpc>
                <a:spcPct val="100000"/>
              </a:lnSpc>
            </a:pPr>
            <a:r>
              <a:rPr lang="en-US" sz="3400" dirty="0">
                <a:latin typeface="Arial" panose="020B0604020202020204" pitchFamily="34" charset="0"/>
                <a:cs typeface="Arial" panose="020B0604020202020204" pitchFamily="34" charset="0"/>
              </a:rPr>
              <a:t>Important things you should know</a:t>
            </a:r>
          </a:p>
        </p:txBody>
      </p:sp>
      <p:sp>
        <p:nvSpPr>
          <p:cNvPr id="7" name="Subtitle 2">
            <a:extLst>
              <a:ext uri="{FF2B5EF4-FFF2-40B4-BE49-F238E27FC236}">
                <a16:creationId xmlns:a16="http://schemas.microsoft.com/office/drawing/2014/main" id="{85089B8B-E61F-6944-8F75-4AFDFA80CAF3}"/>
              </a:ext>
            </a:extLst>
          </p:cNvPr>
          <p:cNvSpPr txBox="1">
            <a:spLocks/>
          </p:cNvSpPr>
          <p:nvPr/>
        </p:nvSpPr>
        <p:spPr>
          <a:xfrm>
            <a:off x="1866509" y="1668684"/>
            <a:ext cx="8442061" cy="4572096"/>
          </a:xfrm>
          <a:prstGeom prst="rect">
            <a:avLst/>
          </a:prstGeom>
        </p:spPr>
        <p:txBody>
          <a:bodyPr vert="horz" lIns="0" tIns="0" rIns="0" bIns="0" rtlCol="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spcAft>
                <a:spcPts val="1200"/>
              </a:spcAft>
            </a:pPr>
            <a:r>
              <a:rPr lang="en-US" sz="1000" spc="-30" dirty="0"/>
              <a:t>• Not a deposit • Not FDIC or NCUSIF insured • Not guaranteed by the institution • Not insured by any federal government agency • May lose value</a:t>
            </a:r>
            <a:endParaRPr lang="en-US" sz="1000" dirty="0"/>
          </a:p>
          <a:p>
            <a:r>
              <a:rPr lang="en-US" sz="1000" dirty="0">
                <a:effectLst/>
              </a:rPr>
              <a:t>This material is not a recommendation to buy or sell a financial product or to adopt an investment strategy. Investors should discuss their specific situation with their financial professional.</a:t>
            </a:r>
          </a:p>
          <a:p>
            <a:r>
              <a:rPr lang="en-US" sz="1000" dirty="0">
                <a:effectLst/>
              </a:rPr>
              <a:t>Investing involves market risk and there is no guarantee that investment objectives will be achieved. Diversification and asset allocation do not assure a profit or protect against loss in a down market.</a:t>
            </a:r>
          </a:p>
          <a:p>
            <a:r>
              <a:rPr lang="en-US" sz="1000" dirty="0">
                <a:effectLst/>
              </a:rPr>
              <a:t>S&amp;P 500</a:t>
            </a:r>
            <a:r>
              <a:rPr lang="en-US" sz="1000" baseline="30000" dirty="0">
                <a:effectLst/>
              </a:rPr>
              <a:t>®</a:t>
            </a:r>
            <a:r>
              <a:rPr lang="en-US" sz="1000" dirty="0">
                <a:effectLst/>
              </a:rPr>
              <a:t> Index: An unmanaged, market capitalization-weighted index of 500 stocks of leading large-cap U.S. companies in leading industries; it gives a broad look at the U.S. equities market and those companies’ stock price performance.</a:t>
            </a:r>
          </a:p>
          <a:p>
            <a:r>
              <a:rPr lang="en-US" sz="1000" dirty="0">
                <a:effectLst/>
              </a:rPr>
              <a:t>S&amp;P Indexes are trademarks of Standard &amp; Poor’s and have been licensed for use by Nationwide Fund Advisors LLC. The Products are not sponsored, endorsed, sold or promoted by Standard &amp; Poor’s and Standard &amp; Poor’s does not make any representation regarding the advisability of investing in the Product.</a:t>
            </a:r>
          </a:p>
          <a:p>
            <a:r>
              <a:rPr lang="en-US" sz="1000" dirty="0">
                <a:effectLst/>
              </a:rPr>
              <a:t>Target Date Funds are designed for people who plan to begin withdrawing money during or near a specific target date like at retirement. These funds are designed to provide diversification and asset allocation across several types of investments and asset classes, primarily by investing in underlying funds. The Funds offer continuous rebalancing over time to become more conservative as investors approach their planned retirement date. In addition to the expenses of the Target Date Funds, an investor is indirectly paying a proportionate share of the applicable fees and expenses of the underlying funds. The principal value of the fund is not guaranteed at any time, including the target date.</a:t>
            </a:r>
          </a:p>
          <a:p>
            <a:r>
              <a:rPr lang="en-US" sz="1000" dirty="0">
                <a:effectLst/>
              </a:rPr>
              <a:t>My Interactive Retirement Planner℠ is a hypothetical compounding example and is not intended to predict or project investment results of any specific investment. Investment return is not guaranteed and will vary depending upon your investments and market experience. Assumptions do not include fees and expenses. If fees were reflected, the return would be less.</a:t>
            </a:r>
          </a:p>
          <a:p>
            <a:r>
              <a:rPr lang="en-US" sz="1000" dirty="0">
                <a:effectLst/>
              </a:rPr>
              <a:t>Retirement Specialists are registered representatives of Nationwide Investment Services Corporation (NISC), member FINRA, Columbus, Ohio. The information they provide is for educational purposes only and is not legal, tax or investment advice. Neither Nationwide nor its representatives give legal or tax advice. Please have your clients consult with their attorney or tax advisor for answers to their specific tax questions.</a:t>
            </a:r>
          </a:p>
          <a:p>
            <a:r>
              <a:rPr lang="en-US" sz="1000" dirty="0">
                <a:effectLst/>
              </a:rPr>
              <a:t>Nationwide, the Nationwide N and Eagle, Nationwide is on your side and </a:t>
            </a:r>
            <a:r>
              <a:rPr lang="en-US" sz="1000" dirty="0" err="1">
                <a:effectLst/>
              </a:rPr>
              <a:t>REALtirement</a:t>
            </a:r>
            <a:r>
              <a:rPr lang="en-US" sz="1000" dirty="0">
                <a:effectLst/>
              </a:rPr>
              <a:t> are service marks of Nationwide Mutual Insurance Company. My Interactive Retirement Planner is a service mark of Nationwide Life Insurance Company. © 2022 Nationwide</a:t>
            </a:r>
          </a:p>
          <a:p>
            <a:pPr>
              <a:lnSpc>
                <a:spcPct val="100000"/>
              </a:lnSpc>
            </a:pPr>
            <a:r>
              <a:rPr lang="en-US" sz="1000" dirty="0"/>
              <a:t>PNM-19675AO (10/22)</a:t>
            </a:r>
          </a:p>
        </p:txBody>
      </p:sp>
      <p:sp>
        <p:nvSpPr>
          <p:cNvPr id="3" name="Rectangle 2">
            <a:extLst>
              <a:ext uri="{FF2B5EF4-FFF2-40B4-BE49-F238E27FC236}">
                <a16:creationId xmlns:a16="http://schemas.microsoft.com/office/drawing/2014/main" id="{6A1EDA19-1D3B-8D25-A738-0F60E26923AE}"/>
              </a:ext>
              <a:ext uri="{C183D7F6-B498-43B3-948B-1728B52AA6E4}">
                <adec:decorative xmlns:adec="http://schemas.microsoft.com/office/drawing/2017/decorative" val="1"/>
              </a:ext>
            </a:extLst>
          </p:cNvPr>
          <p:cNvSpPr/>
          <p:nvPr/>
        </p:nvSpPr>
        <p:spPr>
          <a:xfrm>
            <a:off x="2152650" y="1572030"/>
            <a:ext cx="7886700" cy="3076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960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F14CB6-972E-BA51-6267-02F957A482E0}"/>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6">
            <a:extLst>
              <a:ext uri="{FF2B5EF4-FFF2-40B4-BE49-F238E27FC236}">
                <a16:creationId xmlns:a16="http://schemas.microsoft.com/office/drawing/2014/main" id="{77931A15-6A9E-E18A-A5EB-2D586D0851FD}"/>
              </a:ext>
            </a:extLst>
          </p:cNvPr>
          <p:cNvSpPr>
            <a:spLocks noGrp="1"/>
          </p:cNvSpPr>
          <p:nvPr>
            <p:ph type="title"/>
          </p:nvPr>
        </p:nvSpPr>
        <p:spPr>
          <a:xfrm>
            <a:off x="1492450" y="1564142"/>
            <a:ext cx="9199178" cy="595493"/>
          </a:xfrm>
        </p:spPr>
        <p:txBody>
          <a:bodyPr>
            <a:noAutofit/>
          </a:bodyPr>
          <a:lstStyle/>
          <a:p>
            <a:r>
              <a:rPr lang="en-US" sz="4400" dirty="0"/>
              <a:t>Nice to meet you</a:t>
            </a:r>
            <a:endParaRPr lang="en-US" sz="4400" baseline="50000" dirty="0"/>
          </a:p>
        </p:txBody>
      </p:sp>
      <p:sp>
        <p:nvSpPr>
          <p:cNvPr id="24" name="Content Placeholder 7">
            <a:extLst>
              <a:ext uri="{FF2B5EF4-FFF2-40B4-BE49-F238E27FC236}">
                <a16:creationId xmlns:a16="http://schemas.microsoft.com/office/drawing/2014/main" id="{67787679-D09C-8114-3686-A410A5689208}"/>
              </a:ext>
            </a:extLst>
          </p:cNvPr>
          <p:cNvSpPr>
            <a:spLocks noGrp="1"/>
          </p:cNvSpPr>
          <p:nvPr>
            <p:ph idx="1"/>
          </p:nvPr>
        </p:nvSpPr>
        <p:spPr>
          <a:xfrm>
            <a:off x="2778170" y="3600866"/>
            <a:ext cx="1901381" cy="720970"/>
          </a:xfrm>
        </p:spPr>
        <p:txBody>
          <a:bodyPr>
            <a:normAutofit fontScale="92500" lnSpcReduction="20000"/>
          </a:bodyPr>
          <a:lstStyle/>
          <a:p>
            <a:pPr marL="0" indent="0" algn="ctr">
              <a:lnSpc>
                <a:spcPct val="110000"/>
              </a:lnSpc>
              <a:buNone/>
            </a:pPr>
            <a:r>
              <a:rPr lang="en-US" sz="2400" dirty="0">
                <a:solidFill>
                  <a:srgbClr val="0047BB"/>
                </a:solidFill>
              </a:rPr>
              <a:t>Presenter photo</a:t>
            </a:r>
          </a:p>
        </p:txBody>
      </p:sp>
      <p:sp>
        <p:nvSpPr>
          <p:cNvPr id="2" name="Content Placeholder 2">
            <a:extLst>
              <a:ext uri="{FF2B5EF4-FFF2-40B4-BE49-F238E27FC236}">
                <a16:creationId xmlns:a16="http://schemas.microsoft.com/office/drawing/2014/main" id="{64A415E4-A634-F37C-975A-5B681E5BA6AD}"/>
              </a:ext>
            </a:extLst>
          </p:cNvPr>
          <p:cNvSpPr txBox="1">
            <a:spLocks/>
          </p:cNvSpPr>
          <p:nvPr/>
        </p:nvSpPr>
        <p:spPr>
          <a:xfrm>
            <a:off x="5405718" y="3114965"/>
            <a:ext cx="5741894" cy="169277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1200"/>
              </a:spcAft>
            </a:pPr>
            <a:r>
              <a:rPr lang="en-US" sz="2400" b="1" dirty="0">
                <a:solidFill>
                  <a:schemeClr val="bg1"/>
                </a:solidFill>
                <a:latin typeface="Arial" panose="020B0604020202020204" pitchFamily="34" charset="0"/>
                <a:cs typeface="Arial" panose="020B0604020202020204" pitchFamily="34" charset="0"/>
              </a:rPr>
              <a:t>&lt;Presenter name&gt;</a:t>
            </a:r>
          </a:p>
          <a:p>
            <a:pPr>
              <a:lnSpc>
                <a:spcPct val="100000"/>
              </a:lnSpc>
              <a:spcAft>
                <a:spcPts val="600"/>
              </a:spcAft>
            </a:pPr>
            <a:r>
              <a:rPr lang="en-US" sz="2200" dirty="0">
                <a:solidFill>
                  <a:schemeClr val="bg1"/>
                </a:solidFill>
                <a:latin typeface="Arial" panose="020B0604020202020204" pitchFamily="34" charset="0"/>
                <a:cs typeface="Arial" panose="020B0604020202020204" pitchFamily="34" charset="0"/>
              </a:rPr>
              <a:t>&lt;Presenter job title&gt;</a:t>
            </a:r>
          </a:p>
          <a:p>
            <a:pPr>
              <a:lnSpc>
                <a:spcPct val="100000"/>
              </a:lnSpc>
              <a:spcAft>
                <a:spcPts val="600"/>
              </a:spcAft>
            </a:pPr>
            <a:r>
              <a:rPr lang="en-US" sz="2200" dirty="0">
                <a:solidFill>
                  <a:schemeClr val="bg1"/>
                </a:solidFill>
                <a:latin typeface="Arial" panose="020B0604020202020204" pitchFamily="34" charset="0"/>
                <a:cs typeface="Arial" panose="020B0604020202020204" pitchFamily="34" charset="0"/>
              </a:rPr>
              <a:t>&lt;Presenter email address&gt;</a:t>
            </a:r>
          </a:p>
          <a:p>
            <a:pPr>
              <a:lnSpc>
                <a:spcPct val="100000"/>
              </a:lnSpc>
              <a:spcAft>
                <a:spcPts val="600"/>
              </a:spcAft>
            </a:pPr>
            <a:r>
              <a:rPr lang="en-US" sz="2200" dirty="0">
                <a:solidFill>
                  <a:schemeClr val="bg1"/>
                </a:solidFill>
                <a:latin typeface="Arial" panose="020B0604020202020204" pitchFamily="34" charset="0"/>
                <a:cs typeface="Arial" panose="020B0604020202020204" pitchFamily="34" charset="0"/>
              </a:rPr>
              <a:t>&lt;Presenter phone number&gt;</a:t>
            </a:r>
          </a:p>
        </p:txBody>
      </p:sp>
    </p:spTree>
    <p:extLst>
      <p:ext uri="{BB962C8B-B14F-4D97-AF65-F5344CB8AC3E}">
        <p14:creationId xmlns:p14="http://schemas.microsoft.com/office/powerpoint/2010/main" val="158821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30B7302-B221-2584-7335-156FA2947122}"/>
              </a:ext>
            </a:extLst>
          </p:cNvPr>
          <p:cNvSpPr>
            <a:spLocks noGrp="1"/>
          </p:cNvSpPr>
          <p:nvPr>
            <p:ph type="title"/>
          </p:nvPr>
        </p:nvSpPr>
        <p:spPr>
          <a:xfrm>
            <a:off x="1492450" y="1564142"/>
            <a:ext cx="9199178" cy="595493"/>
          </a:xfrm>
        </p:spPr>
        <p:txBody>
          <a:bodyPr>
            <a:noAutofit/>
          </a:bodyPr>
          <a:lstStyle/>
          <a:p>
            <a:r>
              <a:rPr lang="en-US" sz="4400" dirty="0"/>
              <a:t>Your Financial Professional</a:t>
            </a:r>
          </a:p>
        </p:txBody>
      </p:sp>
      <p:sp>
        <p:nvSpPr>
          <p:cNvPr id="3" name="Rectangle 2">
            <a:extLst>
              <a:ext uri="{FF2B5EF4-FFF2-40B4-BE49-F238E27FC236}">
                <a16:creationId xmlns:a16="http://schemas.microsoft.com/office/drawing/2014/main" id="{4166FFA4-8024-5376-5634-4FD880371EB1}"/>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7">
            <a:extLst>
              <a:ext uri="{FF2B5EF4-FFF2-40B4-BE49-F238E27FC236}">
                <a16:creationId xmlns:a16="http://schemas.microsoft.com/office/drawing/2014/main" id="{46A88AF4-F151-3469-F098-84ED02D2F13D}"/>
              </a:ext>
            </a:extLst>
          </p:cNvPr>
          <p:cNvSpPr>
            <a:spLocks noGrp="1"/>
          </p:cNvSpPr>
          <p:nvPr>
            <p:ph idx="1"/>
          </p:nvPr>
        </p:nvSpPr>
        <p:spPr>
          <a:xfrm>
            <a:off x="2778170" y="3600866"/>
            <a:ext cx="1901381" cy="720970"/>
          </a:xfrm>
        </p:spPr>
        <p:txBody>
          <a:bodyPr>
            <a:normAutofit/>
          </a:bodyPr>
          <a:lstStyle/>
          <a:p>
            <a:pPr marL="0" indent="0" algn="ctr">
              <a:lnSpc>
                <a:spcPct val="110000"/>
              </a:lnSpc>
              <a:buNone/>
            </a:pPr>
            <a:r>
              <a:rPr lang="en-US" sz="2400" dirty="0">
                <a:solidFill>
                  <a:srgbClr val="0047BB"/>
                </a:solidFill>
              </a:rPr>
              <a:t>FP photo</a:t>
            </a:r>
          </a:p>
        </p:txBody>
      </p:sp>
      <p:sp>
        <p:nvSpPr>
          <p:cNvPr id="21" name="Content Placeholder 2">
            <a:extLst>
              <a:ext uri="{FF2B5EF4-FFF2-40B4-BE49-F238E27FC236}">
                <a16:creationId xmlns:a16="http://schemas.microsoft.com/office/drawing/2014/main" id="{3291E633-D01F-BBD3-1E00-7680B9D5C7D3}"/>
              </a:ext>
            </a:extLst>
          </p:cNvPr>
          <p:cNvSpPr txBox="1">
            <a:spLocks/>
          </p:cNvSpPr>
          <p:nvPr/>
        </p:nvSpPr>
        <p:spPr>
          <a:xfrm>
            <a:off x="5405718" y="3350831"/>
            <a:ext cx="5285910" cy="116955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600"/>
              </a:spcAft>
            </a:pPr>
            <a:r>
              <a:rPr lang="en-US" sz="2200" dirty="0">
                <a:solidFill>
                  <a:schemeClr val="bg1"/>
                </a:solidFill>
                <a:latin typeface="Arial" panose="020B0604020202020204" pitchFamily="34" charset="0"/>
                <a:cs typeface="Arial" panose="020B0604020202020204" pitchFamily="34" charset="0"/>
              </a:rPr>
              <a:t>&lt;FP firm&gt;</a:t>
            </a:r>
          </a:p>
          <a:p>
            <a:pPr>
              <a:lnSpc>
                <a:spcPct val="100000"/>
              </a:lnSpc>
              <a:spcAft>
                <a:spcPts val="600"/>
              </a:spcAft>
            </a:pPr>
            <a:r>
              <a:rPr lang="en-US" sz="2200" dirty="0">
                <a:solidFill>
                  <a:schemeClr val="bg1"/>
                </a:solidFill>
                <a:latin typeface="Arial" panose="020B0604020202020204" pitchFamily="34" charset="0"/>
                <a:cs typeface="Arial" panose="020B0604020202020204" pitchFamily="34" charset="0"/>
              </a:rPr>
              <a:t>&lt;FP email address&gt;</a:t>
            </a:r>
          </a:p>
          <a:p>
            <a:pPr>
              <a:lnSpc>
                <a:spcPct val="100000"/>
              </a:lnSpc>
              <a:spcAft>
                <a:spcPts val="600"/>
              </a:spcAft>
            </a:pPr>
            <a:r>
              <a:rPr lang="en-US" sz="2200" dirty="0">
                <a:solidFill>
                  <a:schemeClr val="bg1"/>
                </a:solidFill>
                <a:latin typeface="Arial" panose="020B0604020202020204" pitchFamily="34" charset="0"/>
                <a:cs typeface="Arial" panose="020B0604020202020204" pitchFamily="34" charset="0"/>
              </a:rPr>
              <a:t>&lt;FP phone number&gt;</a:t>
            </a:r>
          </a:p>
        </p:txBody>
      </p:sp>
    </p:spTree>
    <p:extLst>
      <p:ext uri="{BB962C8B-B14F-4D97-AF65-F5344CB8AC3E}">
        <p14:creationId xmlns:p14="http://schemas.microsoft.com/office/powerpoint/2010/main" val="21478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B358-EA61-441E-AE59-D11A809F95CB}"/>
              </a:ext>
            </a:extLst>
          </p:cNvPr>
          <p:cNvSpPr>
            <a:spLocks noGrp="1"/>
          </p:cNvSpPr>
          <p:nvPr>
            <p:ph type="title"/>
          </p:nvPr>
        </p:nvSpPr>
        <p:spPr>
          <a:xfrm>
            <a:off x="940904" y="596347"/>
            <a:ext cx="3882887" cy="6049152"/>
          </a:xfrm>
        </p:spPr>
        <p:txBody>
          <a:bodyPr>
            <a:normAutofit/>
          </a:bodyPr>
          <a:lstStyle/>
          <a:p>
            <a:pPr>
              <a:lnSpc>
                <a:spcPct val="100000"/>
              </a:lnSpc>
            </a:pPr>
            <a:r>
              <a:rPr lang="en-US" sz="4400" dirty="0">
                <a:latin typeface="Arial" panose="020B0604020202020204" pitchFamily="34" charset="0"/>
                <a:cs typeface="Arial" panose="020B0604020202020204" pitchFamily="34" charset="0"/>
              </a:rPr>
              <a:t>Today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we’ll learn:</a:t>
            </a:r>
          </a:p>
        </p:txBody>
      </p:sp>
      <p:sp>
        <p:nvSpPr>
          <p:cNvPr id="3" name="Content Placeholder 2">
            <a:extLst>
              <a:ext uri="{FF2B5EF4-FFF2-40B4-BE49-F238E27FC236}">
                <a16:creationId xmlns:a16="http://schemas.microsoft.com/office/drawing/2014/main" id="{BB866A47-84BF-4175-ADD7-BA77D68ACC4E}"/>
              </a:ext>
            </a:extLst>
          </p:cNvPr>
          <p:cNvSpPr>
            <a:spLocks noGrp="1"/>
          </p:cNvSpPr>
          <p:nvPr>
            <p:ph idx="1"/>
          </p:nvPr>
        </p:nvSpPr>
        <p:spPr>
          <a:xfrm>
            <a:off x="7109138" y="448805"/>
            <a:ext cx="3438659" cy="5954452"/>
          </a:xfrm>
        </p:spPr>
        <p:txBody>
          <a:bodyPr lIns="0" rIns="0">
            <a:normAutofit/>
          </a:bodyPr>
          <a:lstStyle/>
          <a:p>
            <a:pPr marL="0" indent="0">
              <a:lnSpc>
                <a:spcPct val="100000"/>
              </a:lnSpc>
              <a:buNone/>
            </a:pPr>
            <a:r>
              <a:rPr lang="en-US" sz="2200" dirty="0"/>
              <a:t>What market volatility is and why it occurs</a:t>
            </a:r>
          </a:p>
          <a:p>
            <a:pPr marL="0" indent="0">
              <a:lnSpc>
                <a:spcPct val="100000"/>
              </a:lnSpc>
              <a:buNone/>
            </a:pPr>
            <a:endParaRPr lang="en-US" sz="2200" dirty="0"/>
          </a:p>
          <a:p>
            <a:pPr marL="0" indent="0">
              <a:lnSpc>
                <a:spcPct val="100000"/>
              </a:lnSpc>
              <a:buNone/>
            </a:pPr>
            <a:r>
              <a:rPr lang="en-US" sz="2200" dirty="0"/>
              <a:t>How it can affect your retirement investments</a:t>
            </a:r>
          </a:p>
          <a:p>
            <a:pPr marL="0" indent="0">
              <a:lnSpc>
                <a:spcPct val="100000"/>
              </a:lnSpc>
              <a:buNone/>
            </a:pPr>
            <a:endParaRPr lang="en-US" sz="2200" dirty="0"/>
          </a:p>
          <a:p>
            <a:pPr marL="0" indent="0">
              <a:lnSpc>
                <a:spcPct val="100000"/>
              </a:lnSpc>
              <a:buNone/>
            </a:pPr>
            <a:r>
              <a:rPr lang="en-US" sz="2200" dirty="0"/>
              <a:t>Why reacting based on emotion may keep you from reaching your goals</a:t>
            </a:r>
          </a:p>
          <a:p>
            <a:pPr marL="0" indent="0">
              <a:lnSpc>
                <a:spcPct val="100000"/>
              </a:lnSpc>
              <a:buNone/>
            </a:pPr>
            <a:endParaRPr lang="en-US" sz="2200" dirty="0"/>
          </a:p>
          <a:p>
            <a:pPr marL="0" indent="0">
              <a:lnSpc>
                <a:spcPct val="100000"/>
              </a:lnSpc>
              <a:buNone/>
            </a:pPr>
            <a:r>
              <a:rPr lang="en-US" sz="2200" dirty="0"/>
              <a:t>Strategies you can use to navigate volatile markets </a:t>
            </a:r>
          </a:p>
        </p:txBody>
      </p:sp>
      <p:cxnSp>
        <p:nvCxnSpPr>
          <p:cNvPr id="6" name="Straight Connector 5">
            <a:extLst>
              <a:ext uri="{FF2B5EF4-FFF2-40B4-BE49-F238E27FC236}">
                <a16:creationId xmlns:a16="http://schemas.microsoft.com/office/drawing/2014/main" id="{E5C330E0-7F01-1442-B58C-77FFFD4704C3}"/>
              </a:ext>
              <a:ext uri="{C183D7F6-B498-43B3-948B-1728B52AA6E4}">
                <adec:decorative xmlns:adec="http://schemas.microsoft.com/office/drawing/2017/decorative" val="1"/>
              </a:ext>
            </a:extLst>
          </p:cNvPr>
          <p:cNvCxnSpPr>
            <a:cxnSpLocks/>
          </p:cNvCxnSpPr>
          <p:nvPr/>
        </p:nvCxnSpPr>
        <p:spPr>
          <a:xfrm>
            <a:off x="7109138" y="2007255"/>
            <a:ext cx="3383280" cy="0"/>
          </a:xfrm>
          <a:prstGeom prst="line">
            <a:avLst/>
          </a:prstGeom>
          <a:ln>
            <a:solidFill>
              <a:srgbClr val="141B4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6BC898-7B6C-CD4E-B587-46EE225BD68E}"/>
              </a:ext>
              <a:ext uri="{C183D7F6-B498-43B3-948B-1728B52AA6E4}">
                <adec:decorative xmlns:adec="http://schemas.microsoft.com/office/drawing/2017/decorative" val="1"/>
              </a:ext>
            </a:extLst>
          </p:cNvPr>
          <p:cNvCxnSpPr>
            <a:cxnSpLocks/>
          </p:cNvCxnSpPr>
          <p:nvPr/>
        </p:nvCxnSpPr>
        <p:spPr>
          <a:xfrm>
            <a:off x="7109138" y="3250348"/>
            <a:ext cx="3383280" cy="0"/>
          </a:xfrm>
          <a:prstGeom prst="line">
            <a:avLst/>
          </a:prstGeom>
          <a:ln>
            <a:solidFill>
              <a:srgbClr val="141B4D"/>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3DD93AB-05C7-D653-D99C-EE617A0DB9FD}"/>
              </a:ext>
              <a:ext uri="{C183D7F6-B498-43B3-948B-1728B52AA6E4}">
                <adec:decorative xmlns:adec="http://schemas.microsoft.com/office/drawing/2017/decorative" val="1"/>
              </a:ext>
            </a:extLst>
          </p:cNvPr>
          <p:cNvCxnSpPr>
            <a:cxnSpLocks/>
          </p:cNvCxnSpPr>
          <p:nvPr/>
        </p:nvCxnSpPr>
        <p:spPr>
          <a:xfrm>
            <a:off x="7109138" y="4873088"/>
            <a:ext cx="3383280" cy="0"/>
          </a:xfrm>
          <a:prstGeom prst="line">
            <a:avLst/>
          </a:prstGeom>
          <a:ln>
            <a:solidFill>
              <a:srgbClr val="141B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24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DC8C0A-4A75-139E-4D83-A9BA5D5A1053}"/>
              </a:ext>
            </a:extLst>
          </p:cNvPr>
          <p:cNvSpPr>
            <a:spLocks noGrp="1"/>
          </p:cNvSpPr>
          <p:nvPr>
            <p:ph type="title"/>
          </p:nvPr>
        </p:nvSpPr>
        <p:spPr/>
        <p:txBody>
          <a:bodyPr>
            <a:normAutofit/>
          </a:bodyPr>
          <a:lstStyle/>
          <a:p>
            <a:r>
              <a:rPr lang="en-US" sz="4400" dirty="0"/>
              <a:t>What is market volatility?</a:t>
            </a:r>
          </a:p>
        </p:txBody>
      </p:sp>
      <p:sp>
        <p:nvSpPr>
          <p:cNvPr id="2" name="Content Placeholder 1">
            <a:extLst>
              <a:ext uri="{FF2B5EF4-FFF2-40B4-BE49-F238E27FC236}">
                <a16:creationId xmlns:a16="http://schemas.microsoft.com/office/drawing/2014/main" id="{714D7EDB-1024-A3E1-F655-E23BAA7FEF83}"/>
              </a:ext>
            </a:extLst>
          </p:cNvPr>
          <p:cNvSpPr>
            <a:spLocks noGrp="1"/>
          </p:cNvSpPr>
          <p:nvPr>
            <p:ph idx="1"/>
          </p:nvPr>
        </p:nvSpPr>
        <p:spPr>
          <a:xfrm>
            <a:off x="5813825" y="448805"/>
            <a:ext cx="5376145" cy="5954452"/>
          </a:xfrm>
        </p:spPr>
        <p:txBody>
          <a:bodyPr>
            <a:normAutofit/>
          </a:bodyPr>
          <a:lstStyle/>
          <a:p>
            <a:pPr marL="0" indent="0">
              <a:lnSpc>
                <a:spcPct val="100000"/>
              </a:lnSpc>
              <a:buNone/>
            </a:pPr>
            <a:r>
              <a:rPr lang="en-US" sz="2100" dirty="0"/>
              <a:t>When groups of stocks or bonds rapidly change price — up or down — in a short time, it's referred to as market volatility.</a:t>
            </a:r>
          </a:p>
        </p:txBody>
      </p:sp>
      <p:pic>
        <p:nvPicPr>
          <p:cNvPr id="3" name="Graphic 2">
            <a:extLst>
              <a:ext uri="{FF2B5EF4-FFF2-40B4-BE49-F238E27FC236}">
                <a16:creationId xmlns:a16="http://schemas.microsoft.com/office/drawing/2014/main" id="{D75E23FA-C9F4-686F-8B6D-8222FFB93D1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705037" y="1822194"/>
            <a:ext cx="1005840" cy="1005840"/>
          </a:xfrm>
          <a:prstGeom prst="rect">
            <a:avLst/>
          </a:prstGeom>
        </p:spPr>
      </p:pic>
    </p:spTree>
    <p:extLst>
      <p:ext uri="{BB962C8B-B14F-4D97-AF65-F5344CB8AC3E}">
        <p14:creationId xmlns:p14="http://schemas.microsoft.com/office/powerpoint/2010/main" val="349093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8C7F0-5278-C121-E5D4-1644E4606085}"/>
              </a:ext>
            </a:extLst>
          </p:cNvPr>
          <p:cNvSpPr>
            <a:spLocks noGrp="1"/>
          </p:cNvSpPr>
          <p:nvPr>
            <p:ph type="title"/>
          </p:nvPr>
        </p:nvSpPr>
        <p:spPr>
          <a:xfrm>
            <a:off x="838199" y="1518576"/>
            <a:ext cx="4947197" cy="1828626"/>
          </a:xfrm>
        </p:spPr>
        <p:txBody>
          <a:bodyPr lIns="91440">
            <a:noAutofit/>
          </a:bodyPr>
          <a:lstStyle/>
          <a:p>
            <a:pPr>
              <a:lnSpc>
                <a:spcPct val="100000"/>
              </a:lnSpc>
            </a:pPr>
            <a:r>
              <a:rPr lang="en-US" sz="4400" dirty="0">
                <a:latin typeface="Arial" panose="020B0604020202020204" pitchFamily="34" charset="0"/>
                <a:cs typeface="Arial" panose="020B0604020202020204" pitchFamily="34" charset="0"/>
              </a:rPr>
              <a:t>What causes market volatility?</a:t>
            </a:r>
          </a:p>
        </p:txBody>
      </p:sp>
      <p:sp>
        <p:nvSpPr>
          <p:cNvPr id="5" name="Content Placeholder 4">
            <a:extLst>
              <a:ext uri="{FF2B5EF4-FFF2-40B4-BE49-F238E27FC236}">
                <a16:creationId xmlns:a16="http://schemas.microsoft.com/office/drawing/2014/main" id="{4F9246BC-6834-1D93-61E1-8968FDCE7B3F}"/>
              </a:ext>
            </a:extLst>
          </p:cNvPr>
          <p:cNvSpPr>
            <a:spLocks noGrp="1"/>
          </p:cNvSpPr>
          <p:nvPr>
            <p:ph idx="1"/>
          </p:nvPr>
        </p:nvSpPr>
        <p:spPr>
          <a:xfrm>
            <a:off x="838200" y="3635830"/>
            <a:ext cx="4947196" cy="1197427"/>
          </a:xfrm>
        </p:spPr>
        <p:txBody>
          <a:bodyPr lIns="91440">
            <a:normAutofit/>
          </a:bodyPr>
          <a:lstStyle/>
          <a:p>
            <a:pPr marL="0" indent="0">
              <a:lnSpc>
                <a:spcPct val="100000"/>
              </a:lnSpc>
              <a:buNone/>
            </a:pPr>
            <a:r>
              <a:rPr lang="en-US" sz="2100" dirty="0"/>
              <a:t>Volatility is most likely to happen when there are widespread reactions to news, information or events.</a:t>
            </a:r>
          </a:p>
        </p:txBody>
      </p:sp>
      <p:pic>
        <p:nvPicPr>
          <p:cNvPr id="2" name="Picture 1">
            <a:extLst>
              <a:ext uri="{FF2B5EF4-FFF2-40B4-BE49-F238E27FC236}">
                <a16:creationId xmlns:a16="http://schemas.microsoft.com/office/drawing/2014/main" id="{72FA1AAB-52B6-DEC3-240F-AB52D4C66EE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5266" y="232012"/>
            <a:ext cx="5628833" cy="6397388"/>
          </a:xfrm>
          <a:prstGeom prst="rect">
            <a:avLst/>
          </a:prstGeom>
        </p:spPr>
      </p:pic>
    </p:spTree>
    <p:extLst>
      <p:ext uri="{BB962C8B-B14F-4D97-AF65-F5344CB8AC3E}">
        <p14:creationId xmlns:p14="http://schemas.microsoft.com/office/powerpoint/2010/main" val="399131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033C-1942-4798-C8B7-B7605181FDE6}"/>
              </a:ext>
            </a:extLst>
          </p:cNvPr>
          <p:cNvSpPr>
            <a:spLocks noGrp="1"/>
          </p:cNvSpPr>
          <p:nvPr>
            <p:ph type="title"/>
          </p:nvPr>
        </p:nvSpPr>
        <p:spPr>
          <a:xfrm>
            <a:off x="6481862" y="1140031"/>
            <a:ext cx="5016305" cy="2600695"/>
          </a:xfrm>
        </p:spPr>
        <p:txBody>
          <a:bodyPr>
            <a:noAutofit/>
          </a:bodyPr>
          <a:lstStyle/>
          <a:p>
            <a:r>
              <a:rPr lang="en-US" sz="4400" spc="100" dirty="0"/>
              <a:t>How does </a:t>
            </a:r>
            <a:br>
              <a:rPr lang="en-US" sz="4400" spc="100" dirty="0"/>
            </a:br>
            <a:r>
              <a:rPr lang="en-US" sz="4400" spc="100" dirty="0"/>
              <a:t>this affect </a:t>
            </a:r>
            <a:br>
              <a:rPr lang="en-US" sz="4400" spc="100" dirty="0"/>
            </a:br>
            <a:r>
              <a:rPr lang="en-US" sz="4400" spc="100" dirty="0"/>
              <a:t>my retirement portfolio?</a:t>
            </a:r>
            <a:endParaRPr lang="en-US" sz="4400" spc="1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48E92C65-BEAB-6B06-1879-8DC8183B7200}"/>
              </a:ext>
            </a:extLst>
          </p:cNvPr>
          <p:cNvSpPr>
            <a:spLocks noGrp="1"/>
          </p:cNvSpPr>
          <p:nvPr>
            <p:ph idx="1"/>
          </p:nvPr>
        </p:nvSpPr>
        <p:spPr>
          <a:xfrm>
            <a:off x="6481861" y="4094018"/>
            <a:ext cx="5016305" cy="1131125"/>
          </a:xfrm>
        </p:spPr>
        <p:txBody>
          <a:bodyPr anchor="t">
            <a:noAutofit/>
          </a:bodyPr>
          <a:lstStyle/>
          <a:p>
            <a:pPr marL="0" indent="0">
              <a:buNone/>
            </a:pPr>
            <a:r>
              <a:rPr lang="en-US" sz="2100" dirty="0"/>
              <a:t>Your retirement savings may be affected if the funds you invest in contain stocks or bonds. </a:t>
            </a:r>
          </a:p>
        </p:txBody>
      </p:sp>
      <p:pic>
        <p:nvPicPr>
          <p:cNvPr id="2" name="Picture 1">
            <a:extLst>
              <a:ext uri="{FF2B5EF4-FFF2-40B4-BE49-F238E27FC236}">
                <a16:creationId xmlns:a16="http://schemas.microsoft.com/office/drawing/2014/main" id="{BD6DB892-2978-E44E-739A-82D49852C43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5690" y="231569"/>
            <a:ext cx="5628833" cy="6397831"/>
          </a:xfrm>
          <a:prstGeom prst="rect">
            <a:avLst/>
          </a:prstGeom>
        </p:spPr>
      </p:pic>
      <p:sp>
        <p:nvSpPr>
          <p:cNvPr id="3" name="Right Triangle 2">
            <a:extLst>
              <a:ext uri="{FF2B5EF4-FFF2-40B4-BE49-F238E27FC236}">
                <a16:creationId xmlns:a16="http://schemas.microsoft.com/office/drawing/2014/main" id="{BA1D42AD-6F53-C3F4-F6A9-575A223B1FD8}"/>
              </a:ext>
              <a:ext uri="{C183D7F6-B498-43B3-948B-1728B52AA6E4}">
                <adec:decorative xmlns:adec="http://schemas.microsoft.com/office/drawing/2017/decorative" val="1"/>
              </a:ext>
            </a:extLst>
          </p:cNvPr>
          <p:cNvSpPr/>
          <p:nvPr/>
        </p:nvSpPr>
        <p:spPr>
          <a:xfrm>
            <a:off x="225630"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205B86-F712-FB41-0181-AB14617DFC4B}"/>
              </a:ext>
            </a:extLst>
          </p:cNvPr>
          <p:cNvSpPr txBox="1">
            <a:spLocks/>
          </p:cNvSpPr>
          <p:nvPr/>
        </p:nvSpPr>
        <p:spPr>
          <a:xfrm>
            <a:off x="276429"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9</a:t>
            </a:fld>
            <a:endParaRPr lang="en-US" dirty="0"/>
          </a:p>
        </p:txBody>
      </p:sp>
    </p:spTree>
    <p:extLst>
      <p:ext uri="{BB962C8B-B14F-4D97-AF65-F5344CB8AC3E}">
        <p14:creationId xmlns:p14="http://schemas.microsoft.com/office/powerpoint/2010/main" val="1719339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6019</TotalTime>
  <Words>3489</Words>
  <Application>Microsoft Office PowerPoint</Application>
  <PresentationFormat>Widescreen</PresentationFormat>
  <Paragraphs>275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Georgia</vt:lpstr>
      <vt:lpstr>Office Theme</vt:lpstr>
      <vt:lpstr>Instructions for speakers</vt:lpstr>
      <vt:lpstr>Navigating Market Volatility</vt:lpstr>
      <vt:lpstr>Important things you should know</vt:lpstr>
      <vt:lpstr>Nice to meet you</vt:lpstr>
      <vt:lpstr>Your Financial Professional</vt:lpstr>
      <vt:lpstr>Today  we’ll learn:</vt:lpstr>
      <vt:lpstr>What is market volatility?</vt:lpstr>
      <vt:lpstr>What causes market volatility?</vt:lpstr>
      <vt:lpstr>How does  this affect  my retirement portfolio?</vt:lpstr>
      <vt:lpstr>Should I act quickly to protect my investments? </vt:lpstr>
      <vt:lpstr>The emotional investing cycle</vt:lpstr>
      <vt:lpstr>The emotional investing cycle</vt:lpstr>
      <vt:lpstr>The market’s best days often occur shortly after the worst ones</vt:lpstr>
      <vt:lpstr>S&amp;P 500® performance after severe quarterly losses 1945 to present</vt:lpstr>
      <vt:lpstr>What can I do  to navigate volatile markets?</vt:lpstr>
      <vt:lpstr>Create and rely on a long-term plan.</vt:lpstr>
      <vt:lpstr>Take advantage of the opportunity.</vt:lpstr>
      <vt:lpstr>How regular contributions can affect your returns</vt:lpstr>
      <vt:lpstr>Have an investment mix  that aligns with your goals.</vt:lpstr>
      <vt:lpstr>Take action</vt:lpstr>
      <vt:lpstr>Q&amp;A</vt:lpstr>
      <vt:lpstr>We’re here to help  &lt;Presenter name&gt; &lt;Presenter job title&gt; &lt;Presenter email address&gt; &lt;Presenter phone number&gt;</vt:lpstr>
      <vt:lpstr>We’re here to help</vt:lpstr>
      <vt:lpstr>We’re here to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Iles, Michael</dc:creator>
  <cp:lastModifiedBy>Neer, Scott E</cp:lastModifiedBy>
  <cp:revision>253</cp:revision>
  <cp:lastPrinted>2022-09-30T15:37:48Z</cp:lastPrinted>
  <dcterms:created xsi:type="dcterms:W3CDTF">2021-09-13T17:33:14Z</dcterms:created>
  <dcterms:modified xsi:type="dcterms:W3CDTF">2023-01-30T15:22:42Z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2ea8e88-16c4-4b55-a945-7bd6248db4bf_Enabled">
    <vt:lpwstr>true</vt:lpwstr>
  </property>
  <property fmtid="{D5CDD505-2E9C-101B-9397-08002B2CF9AE}" pid="3" name="MSIP_Label_92ea8e88-16c4-4b55-a945-7bd6248db4bf_SetDate">
    <vt:lpwstr>2023-01-30T15:22:42Z</vt:lpwstr>
  </property>
  <property fmtid="{D5CDD505-2E9C-101B-9397-08002B2CF9AE}" pid="4" name="MSIP_Label_92ea8e88-16c4-4b55-a945-7bd6248db4bf_Method">
    <vt:lpwstr>Privileged</vt:lpwstr>
  </property>
  <property fmtid="{D5CDD505-2E9C-101B-9397-08002B2CF9AE}" pid="5" name="MSIP_Label_92ea8e88-16c4-4b55-a945-7bd6248db4bf_Name">
    <vt:lpwstr>Internal</vt:lpwstr>
  </property>
  <property fmtid="{D5CDD505-2E9C-101B-9397-08002B2CF9AE}" pid="6" name="MSIP_Label_92ea8e88-16c4-4b55-a945-7bd6248db4bf_SiteId">
    <vt:lpwstr>22140e4c-d390-45c2-b297-a26c516dc461</vt:lpwstr>
  </property>
  <property fmtid="{D5CDD505-2E9C-101B-9397-08002B2CF9AE}" pid="7" name="MSIP_Label_92ea8e88-16c4-4b55-a945-7bd6248db4bf_ActionId">
    <vt:lpwstr>a44666f8-2276-4081-857e-54bf0d85fb99</vt:lpwstr>
  </property>
  <property fmtid="{D5CDD505-2E9C-101B-9397-08002B2CF9AE}" pid="8" name="MSIP_Label_92ea8e88-16c4-4b55-a945-7bd6248db4bf_ContentBits">
    <vt:lpwstr>0</vt:lpwstr>
  </property>
</Properties>
</file>