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 id="2147483859" r:id="rId5"/>
  </p:sldMasterIdLst>
  <p:notesMasterIdLst>
    <p:notesMasterId r:id="rId33"/>
  </p:notesMasterIdLst>
  <p:handoutMasterIdLst>
    <p:handoutMasterId r:id="rId34"/>
  </p:handoutMasterIdLst>
  <p:sldIdLst>
    <p:sldId id="1448943608" r:id="rId6"/>
    <p:sldId id="1448943582" r:id="rId7"/>
    <p:sldId id="1448943583" r:id="rId8"/>
    <p:sldId id="1448943584" r:id="rId9"/>
    <p:sldId id="1448943585" r:id="rId10"/>
    <p:sldId id="1448943586" r:id="rId11"/>
    <p:sldId id="1448943587" r:id="rId12"/>
    <p:sldId id="1448943588" r:id="rId13"/>
    <p:sldId id="1448943589" r:id="rId14"/>
    <p:sldId id="1448943590" r:id="rId15"/>
    <p:sldId id="1448943591" r:id="rId16"/>
    <p:sldId id="1448943592" r:id="rId17"/>
    <p:sldId id="1448943593" r:id="rId18"/>
    <p:sldId id="1448943594" r:id="rId19"/>
    <p:sldId id="1448943595" r:id="rId20"/>
    <p:sldId id="1448943596" r:id="rId21"/>
    <p:sldId id="1448943597" r:id="rId22"/>
    <p:sldId id="1448943598" r:id="rId23"/>
    <p:sldId id="1448943599" r:id="rId24"/>
    <p:sldId id="1448943600" r:id="rId25"/>
    <p:sldId id="1448943601" r:id="rId26"/>
    <p:sldId id="1448943602" r:id="rId27"/>
    <p:sldId id="1448943603" r:id="rId28"/>
    <p:sldId id="1448943604" r:id="rId29"/>
    <p:sldId id="1448943605" r:id="rId30"/>
    <p:sldId id="1448943606" r:id="rId31"/>
    <p:sldId id="1448943607" r:id="rId32"/>
  </p:sldIdLst>
  <p:sldSz cx="12192000" cy="6858000"/>
  <p:notesSz cx="7010400" cy="92964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6C991E-4669-8759-D422-404D9A699B6A}" name="Lauren Erera" initials="LE" userId="S::lerera@weberassoc.com::7cd4c11b-a7e3-4ca0-a9d5-233854821288" providerId="AD"/>
  <p188:author id="{7DDFA831-BA66-3F8C-BE4F-50722B194C58}" name="Abderrahmane Amor" initials="AA" userId="919668858d7657cc" providerId="Windows Live"/>
  <p188:author id="{1A42633A-DE16-F001-C0D8-AFA74DE64026}" name="Tomblin, Julie S" initials="TJS" userId="S::TOMBLJ1@nationwide.com::bb90851c-a0d5-4ff0-ab59-b1112db48d0b" providerId="AD"/>
  <p188:author id="{6F34CD4E-7F89-84B9-584C-639625721826}" name="Miller, Tracy" initials="MT" userId="S::millt49@nationwide.com::f6dc9783-ab63-4c5c-9922-f9b5911ff5b4" providerId="AD"/>
  <p188:author id="{288B9450-5BC5-772D-6358-D16B1AF3D097}" name="Wall, Akiko" initials="WA" userId="S::walla15@nationwide.com::a3b22fce-3b24-43e1-b02d-d7b24b46e9d3" providerId="AD"/>
  <p188:author id="{3435B289-EBF6-0193-0395-360BC619478E}" name="Dan Peters" initials="DP" userId="Dan Peter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non, Geeta" initials="MG" lastIdx="3" clrIdx="0">
    <p:extLst>
      <p:ext uri="{19B8F6BF-5375-455C-9EA6-DF929625EA0E}">
        <p15:presenceInfo xmlns:p15="http://schemas.microsoft.com/office/powerpoint/2012/main" userId="S-1-5-21-725345543-616249376-1177238915-203991" providerId="AD"/>
      </p:ext>
    </p:extLst>
  </p:cmAuthor>
  <p:cmAuthor id="2" name="CSamuels" initials="CS" lastIdx="15" clrIdx="1">
    <p:extLst>
      <p:ext uri="{19B8F6BF-5375-455C-9EA6-DF929625EA0E}">
        <p15:presenceInfo xmlns:p15="http://schemas.microsoft.com/office/powerpoint/2012/main" userId="CSamuels" providerId="None"/>
      </p:ext>
    </p:extLst>
  </p:cmAuthor>
  <p:cmAuthor id="3" name="Davison, Charlene (Cheri)" initials="DC(" lastIdx="112" clrIdx="2">
    <p:extLst>
      <p:ext uri="{19B8F6BF-5375-455C-9EA6-DF929625EA0E}">
        <p15:presenceInfo xmlns:p15="http://schemas.microsoft.com/office/powerpoint/2012/main" userId="S::DAVISC41@nationwide.com::301a85df-dd04-4c9c-bc33-eb9525e23cc5" providerId="AD"/>
      </p:ext>
    </p:extLst>
  </p:cmAuthor>
  <p:cmAuthor id="4" name="Kelly Hanratty" initials="KH" lastIdx="6" clrIdx="3">
    <p:extLst>
      <p:ext uri="{19B8F6BF-5375-455C-9EA6-DF929625EA0E}">
        <p15:presenceInfo xmlns:p15="http://schemas.microsoft.com/office/powerpoint/2012/main" userId="S::kelly.hanratty@eightbarcollective.com::ef1a1c30-b911-42dc-9978-e5e78ef59289" providerId="AD"/>
      </p:ext>
    </p:extLst>
  </p:cmAuthor>
  <p:cmAuthor id="5" name="Carlos Huasipoma" initials="CH" lastIdx="3" clrIdx="4">
    <p:extLst>
      <p:ext uri="{19B8F6BF-5375-455C-9EA6-DF929625EA0E}">
        <p15:presenceInfo xmlns:p15="http://schemas.microsoft.com/office/powerpoint/2012/main" userId="S::carlos.huasipoma@ogilvy.com::ddbb69a6-20ec-4603-b418-da4f6cfa7ddc" providerId="AD"/>
      </p:ext>
    </p:extLst>
  </p:cmAuthor>
  <p:cmAuthor id="6" name="Rebecca Aronauer" initials="RA" lastIdx="28" clrIdx="5">
    <p:extLst>
      <p:ext uri="{19B8F6BF-5375-455C-9EA6-DF929625EA0E}">
        <p15:presenceInfo xmlns:p15="http://schemas.microsoft.com/office/powerpoint/2012/main" userId="Rebecca Aronauer" providerId="None"/>
      </p:ext>
    </p:extLst>
  </p:cmAuthor>
  <p:cmAuthor id="7" name="Patty Love" initials="PLL" lastIdx="68" clrIdx="6">
    <p:extLst>
      <p:ext uri="{19B8F6BF-5375-455C-9EA6-DF929625EA0E}">
        <p15:presenceInfo xmlns:p15="http://schemas.microsoft.com/office/powerpoint/2012/main" userId="Patty Love" providerId="None"/>
      </p:ext>
    </p:extLst>
  </p:cmAuthor>
  <p:cmAuthor id="8" name="Kelly Hanratty" initials="KH [2]" lastIdx="88" clrIdx="7">
    <p:extLst>
      <p:ext uri="{19B8F6BF-5375-455C-9EA6-DF929625EA0E}">
        <p15:presenceInfo xmlns:p15="http://schemas.microsoft.com/office/powerpoint/2012/main" userId="S::kelly.hanratty@ogilvy.com::ce93e1c1-3099-4289-9f65-2a552fc66391" providerId="AD"/>
      </p:ext>
    </p:extLst>
  </p:cmAuthor>
  <p:cmAuthor id="9" name="Calabro, Emily" initials="CE" lastIdx="10" clrIdx="8">
    <p:extLst>
      <p:ext uri="{19B8F6BF-5375-455C-9EA6-DF929625EA0E}">
        <p15:presenceInfo xmlns:p15="http://schemas.microsoft.com/office/powerpoint/2012/main" userId="S::emily.calabro@nationwide.com::746c6c39-4d5e-4128-8831-2482eb873677" providerId="AD"/>
      </p:ext>
    </p:extLst>
  </p:cmAuthor>
  <p:cmAuthor id="10" name="Sarah Yuskewich" initials="SY" lastIdx="7" clrIdx="9">
    <p:extLst>
      <p:ext uri="{19B8F6BF-5375-455C-9EA6-DF929625EA0E}">
        <p15:presenceInfo xmlns:p15="http://schemas.microsoft.com/office/powerpoint/2012/main" userId="S::YUSKEWS@nationwide.com::06fa2ce4-727c-452c-8fa7-894e887ee70d" providerId="AD"/>
      </p:ext>
    </p:extLst>
  </p:cmAuthor>
  <p:cmAuthor id="11" name="Dunlap, Amelia" initials="DA" lastIdx="5" clrIdx="10">
    <p:extLst>
      <p:ext uri="{19B8F6BF-5375-455C-9EA6-DF929625EA0E}">
        <p15:presenceInfo xmlns:p15="http://schemas.microsoft.com/office/powerpoint/2012/main" userId="S::dunlaa5@nationwide.com::65094ae7-7701-4fcf-ae67-b55f2905f298" providerId="AD"/>
      </p:ext>
    </p:extLst>
  </p:cmAuthor>
  <p:cmAuthor id="12" name="Pugh, Debra (Debi)" initials="PD(" lastIdx="9" clrIdx="11">
    <p:extLst>
      <p:ext uri="{19B8F6BF-5375-455C-9EA6-DF929625EA0E}">
        <p15:presenceInfo xmlns:p15="http://schemas.microsoft.com/office/powerpoint/2012/main" userId="S::debi.pugh@nationwide.com::ec50f32d-8e22-4c05-94be-960ab014fc84" providerId="AD"/>
      </p:ext>
    </p:extLst>
  </p:cmAuthor>
  <p:cmAuthor id="13" name="Ruffing, Michael" initials="RM" lastIdx="4" clrIdx="12">
    <p:extLst>
      <p:ext uri="{19B8F6BF-5375-455C-9EA6-DF929625EA0E}">
        <p15:presenceInfo xmlns:p15="http://schemas.microsoft.com/office/powerpoint/2012/main" userId="S::RUFFINM3@nationwide.com::a03274d5-99b9-4dc5-9825-47cee842d900" providerId="AD"/>
      </p:ext>
    </p:extLst>
  </p:cmAuthor>
  <p:cmAuthor id="14" name="Microsoft Office User" initials="MOU" lastIdx="1" clrIdx="13">
    <p:extLst>
      <p:ext uri="{19B8F6BF-5375-455C-9EA6-DF929625EA0E}">
        <p15:presenceInfo xmlns:p15="http://schemas.microsoft.com/office/powerpoint/2012/main" userId="Microsoft Office User" providerId="None"/>
      </p:ext>
    </p:extLst>
  </p:cmAuthor>
  <p:cmAuthor id="15" name="Tomblin, Julie S" initials="TJS" lastIdx="35" clrIdx="14">
    <p:extLst>
      <p:ext uri="{19B8F6BF-5375-455C-9EA6-DF929625EA0E}">
        <p15:presenceInfo xmlns:p15="http://schemas.microsoft.com/office/powerpoint/2012/main" userId="S::TOMBLJ1@nationwide.com::bb90851c-a0d5-4ff0-ab59-b1112db48d0b" providerId="AD"/>
      </p:ext>
    </p:extLst>
  </p:cmAuthor>
  <p:cmAuthor id="16" name="Jewell, Aylin" initials="JA" lastIdx="8" clrIdx="15">
    <p:extLst>
      <p:ext uri="{19B8F6BF-5375-455C-9EA6-DF929625EA0E}">
        <p15:presenceInfo xmlns:p15="http://schemas.microsoft.com/office/powerpoint/2012/main" userId="S::aylin.jewell@nationwide.com::718d514a-26cc-4d58-a296-309a79cfe9da" providerId="AD"/>
      </p:ext>
    </p:extLst>
  </p:cmAuthor>
  <p:cmAuthor id="17" name="macuser3" initials="m" lastIdx="39" clrIdx="16">
    <p:extLst>
      <p:ext uri="{19B8F6BF-5375-455C-9EA6-DF929625EA0E}">
        <p15:presenceInfo xmlns:p15="http://schemas.microsoft.com/office/powerpoint/2012/main" userId="S::macuser3@weberassoc.onmicrosoft.com::21c564cf-fe99-47ae-a7fc-2d4ca4c6cbdd" providerId="AD"/>
      </p:ext>
    </p:extLst>
  </p:cmAuthor>
  <p:cmAuthor id="18" name="Lisa Longley" initials="LL" lastIdx="10" clrIdx="17">
    <p:extLst>
      <p:ext uri="{19B8F6BF-5375-455C-9EA6-DF929625EA0E}">
        <p15:presenceInfo xmlns:p15="http://schemas.microsoft.com/office/powerpoint/2012/main" userId="59828458ca7ef5e7" providerId="Windows Live"/>
      </p:ext>
    </p:extLst>
  </p:cmAuthor>
  <p:cmAuthor id="19" name="Dan Peters" initials="DP" lastIdx="50" clrIdx="18">
    <p:extLst>
      <p:ext uri="{19B8F6BF-5375-455C-9EA6-DF929625EA0E}">
        <p15:presenceInfo xmlns:p15="http://schemas.microsoft.com/office/powerpoint/2012/main" userId="Dan Peters" providerId="None"/>
      </p:ext>
    </p:extLst>
  </p:cmAuthor>
  <p:cmAuthor id="20" name="McCarthy, Shannon" initials="MS" lastIdx="33" clrIdx="19">
    <p:extLst>
      <p:ext uri="{19B8F6BF-5375-455C-9EA6-DF929625EA0E}">
        <p15:presenceInfo xmlns:p15="http://schemas.microsoft.com/office/powerpoint/2012/main" userId="S::MCCARTS4@nationwide.com::fcf23555-4b6e-4893-824e-9c6f2cc92d81" providerId="AD"/>
      </p:ext>
    </p:extLst>
  </p:cmAuthor>
  <p:cmAuthor id="21" name="Leitwein, Julie" initials="LJ" lastIdx="2" clrIdx="20">
    <p:extLst>
      <p:ext uri="{19B8F6BF-5375-455C-9EA6-DF929625EA0E}">
        <p15:presenceInfo xmlns:p15="http://schemas.microsoft.com/office/powerpoint/2012/main" userId="S::LEITWEJ1@nationwide.com::af4b58fd-e9e4-4c19-a3f4-da0d166a93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0071BF"/>
    <a:srgbClr val="E0E1DD"/>
    <a:srgbClr val="5BC6E8"/>
    <a:srgbClr val="30CDD7"/>
    <a:srgbClr val="003C5B"/>
    <a:srgbClr val="0038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4B0B5F-62B8-44C2-A2CC-9724DEE1F994}" v="1" dt="2022-09-09T14:27:17.3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15" autoAdjust="0"/>
    <p:restoredTop sz="68421" autoAdjust="0"/>
  </p:normalViewPr>
  <p:slideViewPr>
    <p:cSldViewPr snapToGrid="0">
      <p:cViewPr varScale="1">
        <p:scale>
          <a:sx n="78" d="100"/>
          <a:sy n="78" d="100"/>
        </p:scale>
        <p:origin x="2310" y="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109" d="100"/>
          <a:sy n="109" d="100"/>
        </p:scale>
        <p:origin x="323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47547E-AA31-E9DB-C3C3-4F9CD8D59B8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752DC34-D80A-78AF-EED7-79A31188E91B}"/>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523DC99-2556-AE4A-AB78-DD6CB3751CD0}" type="datetimeFigureOut">
              <a:rPr lang="en-US" smtClean="0"/>
              <a:t>1/30/2023</a:t>
            </a:fld>
            <a:endParaRPr lang="en-US" dirty="0"/>
          </a:p>
        </p:txBody>
      </p:sp>
      <p:sp>
        <p:nvSpPr>
          <p:cNvPr id="4" name="Footer Placeholder 3">
            <a:extLst>
              <a:ext uri="{FF2B5EF4-FFF2-40B4-BE49-F238E27FC236}">
                <a16:creationId xmlns:a16="http://schemas.microsoft.com/office/drawing/2014/main" id="{B45A5078-E1FC-A13E-0D92-88D21A33BBC4}"/>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D87F63E-1EE1-264D-DEBD-4BDE126B129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789A0B5-E398-1541-ADF2-FD41B363106C}" type="slidenum">
              <a:rPr lang="en-US" smtClean="0"/>
              <a:t>‹#›</a:t>
            </a:fld>
            <a:endParaRPr lang="en-US" dirty="0"/>
          </a:p>
        </p:txBody>
      </p:sp>
    </p:spTree>
    <p:extLst>
      <p:ext uri="{BB962C8B-B14F-4D97-AF65-F5344CB8AC3E}">
        <p14:creationId xmlns:p14="http://schemas.microsoft.com/office/powerpoint/2010/main" val="814346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5052841-6FDB-4672-B636-9F7DC20FE1B0}" type="datetimeFigureOut">
              <a:rPr lang="en-US" smtClean="0"/>
              <a:t>1/30/2023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48ACD5-8426-445E-8541-60F110273670}" type="slidenum">
              <a:rPr lang="en-US" smtClean="0"/>
              <a:t>‹#›</a:t>
            </a:fld>
            <a:endParaRPr lang="en-US" dirty="0"/>
          </a:p>
        </p:txBody>
      </p:sp>
    </p:spTree>
    <p:extLst>
      <p:ext uri="{BB962C8B-B14F-4D97-AF65-F5344CB8AC3E}">
        <p14:creationId xmlns:p14="http://schemas.microsoft.com/office/powerpoint/2010/main" val="321025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nvestopedia.com/articles/retirement/082716/your-401k-whats-ideal-contribution.asp"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smartasset.com/retirement/how-much-should-you-contribute-to-your-401k#:~:text=Most%20retirement%20experts%20recommend%20you%20contribute%2010%25%20to,will%20be%20able%20to%20contribute%20an%20additional%20%246%2C500." TargetMode="External"/><Relationship Id="rId4" Type="http://schemas.openxmlformats.org/officeDocument/2006/relationships/hyperlink" Target="https://www.investopedia.com/articles/personal-finance/092414/retirement-what-percentage-salary-save.asp"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ationwidefinancial.com/iApp/pub/advicetools/paycheckImpactInputs.action?_ga=2.167958946.207781079.1578316252-970025620.1577730710"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nrsforu.com/rsc-web-preauth/tools/paycheck-impact-calculato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rs.gov/retirement-plans/plan-participant-employee/retirement-topics-tax-on-early-distribution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investopedia.com/ask/answers/021616/are-457-plan-withdrawals-taxable.asp"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ationwidefinancial.com/iApp/pub/advicetools/paycheckImpactInputs.action?_ga=2.167958946.207781079.1578316252-970025620.1577730710"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nrsforu.com/rsc-web-preauth/tools/paycheck-impact-calculator"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these instructions and remove this slide before presenting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8ACD5-8426-445E-8541-60F110273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290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&lt;OPTIONAL PAGE – May be removed if not applicable to the audience&gt;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You’ve likely heard of a 401(k) plan, and that’s what your employer offers. Any company that identifies as a private, for-profit or non-profit organization* can offer a 401(k) retirement plan to its employees.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These plans offer the advantages of group pricing, the convenience and discipline of payroll-deducted contributions, monitored investment options, and — perhaps most importantly — help in the form of educational workshops and service from plan representatives. You don’t have to do it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 Some governmental employers may have grandfathered 401(k)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10</a:t>
            </a:fld>
            <a:endParaRPr lang="en-US" dirty="0"/>
          </a:p>
        </p:txBody>
      </p:sp>
    </p:spTree>
    <p:extLst>
      <p:ext uri="{BB962C8B-B14F-4D97-AF65-F5344CB8AC3E}">
        <p14:creationId xmlns:p14="http://schemas.microsoft.com/office/powerpoint/2010/main" val="695724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&lt;OPTIONAL PAGE – May be removed if not applicable to the audience&gt;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You’ve likely heard of a 401(k) plan. A 403(b) plan is similar, but it’s offered to employees who work at not-for-profit organizations such as charities, or a public school system.</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These plans offer the advantages of group pricing, the convenience and discipline of payroll deducted contributions, monitored investment options, and — perhaps most importantly — help in the form of educational workshops and service from plan representatives. You don’t have to do it alone.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11</a:t>
            </a:fld>
            <a:endParaRPr lang="en-US" dirty="0"/>
          </a:p>
        </p:txBody>
      </p:sp>
    </p:spTree>
    <p:extLst>
      <p:ext uri="{BB962C8B-B14F-4D97-AF65-F5344CB8AC3E}">
        <p14:creationId xmlns:p14="http://schemas.microsoft.com/office/powerpoint/2010/main" val="805802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&lt;OPTIONAL PAGE – May be removed if not applicable to the audience&gt;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You’ve likely heard of a 401(k) plan. A 457(b) plan is similar, but for employees who work for the state or local government. These employers may also offer a traditional pension plan, sometimes called a “defined benefit plan,” to their employees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Oftentimes, the pension alone may not be enough to cover all your retirement needs.  So think of your 457(b) as a powerful supplement to that pension plan your employer may also offer.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These plans offer the advantages of group pricing, the convenience and discipline of payroll deducted contributions, monitored investment options, and — perhaps most importantly — help in the form of educational workshops and service from plan representatives. You don’t have to do it alone.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12</a:t>
            </a:fld>
            <a:endParaRPr lang="en-US" dirty="0"/>
          </a:p>
        </p:txBody>
      </p:sp>
    </p:spTree>
    <p:extLst>
      <p:ext uri="{BB962C8B-B14F-4D97-AF65-F5344CB8AC3E}">
        <p14:creationId xmlns:p14="http://schemas.microsoft.com/office/powerpoint/2010/main" val="1159932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kern="1200" dirty="0">
                <a:effectLst/>
                <a:latin typeface="Arial" panose="020B0604020202020204" pitchFamily="34" charset="0"/>
                <a:cs typeface="Arial" panose="020B0604020202020204" pitchFamily="34" charset="0"/>
              </a:rPr>
              <a:t>Because retirement is far away for most, it’s hard to imagine what your needs will be when retirement finally comes. This is an approximate amount you might want to save, and it’s highly dependent on how you plan to live in retirement as well as your financial goals.</a:t>
            </a:r>
          </a:p>
          <a:p>
            <a:pPr lvl="2"/>
            <a:endParaRPr lang="en-US" kern="1200" dirty="0">
              <a:effectLst/>
              <a:latin typeface="Arial" panose="020B0604020202020204" pitchFamily="34" charset="0"/>
              <a:cs typeface="Arial" panose="020B0604020202020204" pitchFamily="34" charset="0"/>
            </a:endParaRPr>
          </a:p>
          <a:p>
            <a:pPr lvl="0"/>
            <a:r>
              <a:rPr lang="en-US" kern="1200" dirty="0">
                <a:effectLst/>
                <a:latin typeface="Arial" panose="020B0604020202020204" pitchFamily="34" charset="0"/>
                <a:cs typeface="Arial" panose="020B0604020202020204" pitchFamily="34" charset="0"/>
              </a:rPr>
              <a:t>You can use this formula or if you want to get more precise, we offer </a:t>
            </a:r>
            <a:r>
              <a:rPr lang="en-US" dirty="0">
                <a:effectLst/>
                <a:latin typeface="Arial" panose="020B0604020202020204" pitchFamily="34" charset="0"/>
                <a:cs typeface="Arial" panose="020B0604020202020204" pitchFamily="34" charset="0"/>
              </a:rPr>
              <a:t>interactive personalized planning tool </a:t>
            </a:r>
            <a:r>
              <a:rPr lang="en-US" b="0" dirty="0">
                <a:effectLst/>
                <a:latin typeface="Arial" panose="020B0604020202020204" pitchFamily="34" charset="0"/>
                <a:cs typeface="Arial" panose="020B0604020202020204" pitchFamily="34" charset="0"/>
              </a:rPr>
              <a:t>&lt;My Interactive Retirement Planner or My Retirement Goals (for SS&amp;C participants)&gt; </a:t>
            </a:r>
            <a:r>
              <a:rPr lang="en-US" b="0" kern="1200" dirty="0">
                <a:effectLst/>
                <a:latin typeface="Arial" panose="020B0604020202020204" pitchFamily="34" charset="0"/>
                <a:cs typeface="Arial" panose="020B0604020202020204" pitchFamily="34" charset="0"/>
              </a:rPr>
              <a:t>to help you understand how much you may need in retirement to maintain the lifestyle you live today.</a:t>
            </a:r>
          </a:p>
          <a:p>
            <a:pPr lvl="0"/>
            <a:endParaRPr lang="en-US" b="0" kern="1200" dirty="0">
              <a:effectLst/>
              <a:latin typeface="Arial" panose="020B0604020202020204" pitchFamily="34" charset="0"/>
              <a:cs typeface="Arial" panose="020B0604020202020204" pitchFamily="34" charset="0"/>
            </a:endParaRPr>
          </a:p>
          <a:p>
            <a:pPr lvl="0"/>
            <a:r>
              <a:rPr lang="en-US" b="0" kern="1200" dirty="0">
                <a:effectLst/>
                <a:latin typeface="Arial" panose="020B0604020202020204" pitchFamily="34" charset="0"/>
                <a:cs typeface="Arial" panose="020B0604020202020204" pitchFamily="34" charset="0"/>
              </a:rPr>
              <a:t>Once you have a goal, you can work toward it.</a:t>
            </a:r>
          </a:p>
          <a:p>
            <a:pPr lvl="0"/>
            <a:endParaRPr lang="en-US" kern="1200" dirty="0">
              <a:effectLst/>
              <a:latin typeface="Arial" panose="020B0604020202020204" pitchFamily="34" charset="0"/>
              <a:cs typeface="Arial" panose="020B0604020202020204" pitchFamily="34" charset="0"/>
            </a:endParaRPr>
          </a:p>
          <a:p>
            <a:pPr lvl="0"/>
            <a:endParaRPr lang="en-US" kern="1200"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13</a:t>
            </a:fld>
            <a:endParaRPr lang="en-US" dirty="0"/>
          </a:p>
        </p:txBody>
      </p:sp>
    </p:spTree>
    <p:extLst>
      <p:ext uri="{BB962C8B-B14F-4D97-AF65-F5344CB8AC3E}">
        <p14:creationId xmlns:p14="http://schemas.microsoft.com/office/powerpoint/2010/main" val="3322763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first question is sure to be: “How do I reach the retirement goals I need to be working toward?”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Above all else, what’s most important when saving up for your retirement is having the help and resources you need on tap.  We’re here to guide you through your retirement journey at every step.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[Optional:  Take the time to explain who is all in “their team.”]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optionally explain Nationwide, “Nationwide has been a trusted name in American households for over 100 years and have decades specializing in retirement solutions.  You will have 24/7 access to your online account, of course.  And our U.S. based service center is open even on Saturdays from 9 a.m. to 6 p.m. Eastern Standard Time.  It’s open until 11pm EST on weekdays.]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all here make sure that all your choices are clear so that you can make the right decisions along the way that fit for your unique needs.</a:t>
            </a:r>
          </a:p>
        </p:txBody>
      </p:sp>
      <p:sp>
        <p:nvSpPr>
          <p:cNvPr id="4" name="Slide Number Placeholder 3"/>
          <p:cNvSpPr>
            <a:spLocks noGrp="1"/>
          </p:cNvSpPr>
          <p:nvPr>
            <p:ph type="sldNum" sz="quarter" idx="5"/>
          </p:nvPr>
        </p:nvSpPr>
        <p:spPr/>
        <p:txBody>
          <a:bodyPr/>
          <a:lstStyle/>
          <a:p>
            <a:fld id="{8848ACD5-8426-445E-8541-60F110273670}" type="slidenum">
              <a:rPr lang="en-US" smtClean="0"/>
              <a:t>14</a:t>
            </a:fld>
            <a:endParaRPr lang="en-US" dirty="0"/>
          </a:p>
        </p:txBody>
      </p:sp>
    </p:spTree>
    <p:extLst>
      <p:ext uri="{BB962C8B-B14F-4D97-AF65-F5344CB8AC3E}">
        <p14:creationId xmlns:p14="http://schemas.microsoft.com/office/powerpoint/2010/main" val="1493423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Arial" panose="020B0604020202020204" pitchFamily="34" charset="0"/>
                <a:cs typeface="Arial" panose="020B0604020202020204" pitchFamily="34" charset="0"/>
              </a:rPr>
              <a:t>One such decision you may be faced with is “How much should I contribute?”</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The answer depends on a lot of things.  To simplify the answer, the general rule is to contribute 10–20% each pay period for retirement.</a:t>
            </a:r>
            <a:r>
              <a:rPr lang="en-US" kern="1200" baseline="30000" dirty="0">
                <a:solidFill>
                  <a:schemeClr val="tx1"/>
                </a:solidFill>
                <a:effectLst/>
                <a:latin typeface="Arial" panose="020B0604020202020204" pitchFamily="34" charset="0"/>
                <a:cs typeface="Arial" panose="020B0604020202020204" pitchFamily="34" charset="0"/>
              </a:rPr>
              <a:t>2</a:t>
            </a:r>
            <a:r>
              <a:rPr lang="en-US" kern="1200" dirty="0">
                <a:solidFill>
                  <a:schemeClr val="tx1"/>
                </a:solidFill>
                <a:effectLst/>
                <a:latin typeface="Arial" panose="020B0604020202020204" pitchFamily="34" charset="0"/>
                <a:cs typeface="Arial" panose="020B0604020202020204" pitchFamily="34" charset="0"/>
              </a:rPr>
              <a:t>   But you need to find out what’s right for you.</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One important tool you would want to use once you enroll is the </a:t>
            </a:r>
            <a:r>
              <a:rPr lang="en-US" dirty="0">
                <a:effectLst/>
                <a:latin typeface="Arial" panose="020B0604020202020204" pitchFamily="34" charset="0"/>
                <a:cs typeface="Arial" panose="020B0604020202020204" pitchFamily="34" charset="0"/>
              </a:rPr>
              <a:t>interactive personalized planning tool called &lt;</a:t>
            </a:r>
            <a:r>
              <a:rPr lang="en-US" b="1" dirty="0">
                <a:effectLst/>
                <a:latin typeface="Arial" panose="020B0604020202020204" pitchFamily="34" charset="0"/>
                <a:cs typeface="Arial" panose="020B0604020202020204" pitchFamily="34" charset="0"/>
              </a:rPr>
              <a:t>My Interactive Retirement Planner </a:t>
            </a:r>
            <a:r>
              <a:rPr lang="en-US" dirty="0">
                <a:effectLst/>
                <a:latin typeface="Arial" panose="020B0604020202020204" pitchFamily="34" charset="0"/>
                <a:cs typeface="Arial" panose="020B0604020202020204" pitchFamily="34" charset="0"/>
              </a:rPr>
              <a:t>or </a:t>
            </a:r>
            <a:r>
              <a:rPr lang="en-US" b="1" dirty="0">
                <a:effectLst/>
                <a:latin typeface="Arial" panose="020B0604020202020204" pitchFamily="34" charset="0"/>
                <a:cs typeface="Arial" panose="020B0604020202020204" pitchFamily="34" charset="0"/>
              </a:rPr>
              <a:t>My Retirement Goals </a:t>
            </a:r>
            <a:r>
              <a:rPr lang="en-US" dirty="0">
                <a:effectLst/>
                <a:latin typeface="Arial" panose="020B0604020202020204" pitchFamily="34" charset="0"/>
                <a:cs typeface="Arial" panose="020B0604020202020204" pitchFamily="34" charset="0"/>
              </a:rPr>
              <a:t>(for SS&amp;C participants)&gt;.  </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Using that tool, you’ll be able to see how much contribution amount may need to be adjusted based on when you plan to retire, your retirement lifestyle, your current spending and saving levels, when you started saving, and how much you’ve already saved. </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The key thing to remember is that those waiting later in life to start saving will need to contribute more than their colleagues who started earlier.</a:t>
            </a:r>
          </a:p>
          <a:p>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SOURCES:</a:t>
            </a:r>
          </a:p>
          <a:p>
            <a:pPr marL="0" marR="0">
              <a:lnSpc>
                <a:spcPct val="107000"/>
              </a:lnSpc>
              <a:spcBef>
                <a:spcPts val="0"/>
              </a:spcBef>
              <a:spcAft>
                <a:spcPts val="800"/>
              </a:spcAft>
            </a:pPr>
            <a:r>
              <a:rPr lang="en-US"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How Much Should I Contribute to My 401(k)? (investopedia.com)</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fontAlgn="base">
              <a:lnSpc>
                <a:spcPct val="107000"/>
              </a:lnSpc>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What Percentage of Your Salary Should Go Toward Retirement? (investopedia.com)</a:t>
            </a:r>
            <a:endParaRPr lang="en-US" u="sng"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0" marR="0" fontAlgn="base">
              <a:lnSpc>
                <a:spcPct val="107000"/>
              </a:lnSpc>
              <a:spcBef>
                <a:spcPts val="0"/>
              </a:spcBef>
              <a:spcAft>
                <a:spcPts val="0"/>
              </a:spcAft>
            </a:pPr>
            <a:r>
              <a:rPr lang="en-US" dirty="0">
                <a:hlinkClick r:id="rId5"/>
              </a:rPr>
              <a:t>How Much Should You Contribute to Your 401(k)? - SmartAsset</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15</a:t>
            </a:fld>
            <a:endParaRPr lang="en-US" dirty="0"/>
          </a:p>
        </p:txBody>
      </p:sp>
    </p:spTree>
    <p:extLst>
      <p:ext uri="{BB962C8B-B14F-4D97-AF65-F5344CB8AC3E}">
        <p14:creationId xmlns:p14="http://schemas.microsoft.com/office/powerpoint/2010/main" val="2019438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Here is the example to illustrate that benefit of starting early.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If at age 25 an investor starts making contributions of $100 per paycheck and commits to increasing it by $25 per paycheck per year, they could accumulate almost $1 million more by age 60 than they would by simply maintaining the $100 per paycheck contributions throughout their career. Think of how that could help overcome concerns about inflation, out-of-pocket health care and long-term care costs, and outliving your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It’s also be worth noting that these contributions may be </a:t>
            </a:r>
            <a:r>
              <a:rPr lang="en-US" sz="1200" i="1" kern="1200" dirty="0">
                <a:effectLst/>
                <a:latin typeface="Arial" panose="020B0604020202020204" pitchFamily="34" charset="0"/>
                <a:cs typeface="Arial" panose="020B0604020202020204" pitchFamily="34" charset="0"/>
              </a:rPr>
              <a:t>pre-tax.</a:t>
            </a:r>
          </a:p>
        </p:txBody>
      </p:sp>
      <p:sp>
        <p:nvSpPr>
          <p:cNvPr id="4" name="Slide Number Placeholder 3"/>
          <p:cNvSpPr>
            <a:spLocks noGrp="1"/>
          </p:cNvSpPr>
          <p:nvPr>
            <p:ph type="sldNum" sz="quarter" idx="5"/>
          </p:nvPr>
        </p:nvSpPr>
        <p:spPr/>
        <p:txBody>
          <a:bodyPr/>
          <a:lstStyle/>
          <a:p>
            <a:fld id="{8848ACD5-8426-445E-8541-60F110273670}" type="slidenum">
              <a:rPr lang="en-US" smtClean="0"/>
              <a:t>16</a:t>
            </a:fld>
            <a:endParaRPr lang="en-US" dirty="0"/>
          </a:p>
        </p:txBody>
      </p:sp>
    </p:spTree>
    <p:extLst>
      <p:ext uri="{BB962C8B-B14F-4D97-AF65-F5344CB8AC3E}">
        <p14:creationId xmlns:p14="http://schemas.microsoft.com/office/powerpoint/2010/main" val="1827386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solidFill>
                  <a:schemeClr val="tx1"/>
                </a:solidFill>
                <a:effectLst/>
                <a:latin typeface="Arial" panose="020B0604020202020204" pitchFamily="34" charset="0"/>
                <a:cs typeface="Arial" panose="020B0604020202020204" pitchFamily="34" charset="0"/>
              </a:rPr>
              <a:t>Want to know how much you can contribute based on your current salary? Use our Paycheck Impact Calculator to determine how contributing to your employer-sponsored retirement plan affects your take-home pay. You’d be surprised </a:t>
            </a:r>
            <a:r>
              <a:rPr lang="en-US" dirty="0">
                <a:effectLst/>
                <a:latin typeface="Arial" panose="020B0604020202020204" pitchFamily="34" charset="0"/>
                <a:cs typeface="Arial" panose="020B0604020202020204" pitchFamily="34" charset="0"/>
              </a:rPr>
              <a:t>how little impact these contributions might have to your paycheck – as they are taken out on a pre-tax basis -- </a:t>
            </a:r>
            <a:r>
              <a:rPr lang="en-US" kern="1200" dirty="0">
                <a:solidFill>
                  <a:schemeClr val="tx1"/>
                </a:solidFill>
                <a:effectLst/>
                <a:latin typeface="Arial" panose="020B0604020202020204" pitchFamily="34" charset="0"/>
                <a:cs typeface="Arial" panose="020B0604020202020204" pitchFamily="34" charset="0"/>
              </a:rPr>
              <a:t>while saving for the retirement you’ve always envisioned.</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You can find the Paycheck Impact Calculator on our website.</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&lt;Location of the Paycheck Impact Calculator to copy and paste to provide to the audience&gt;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ea typeface="Calibri" panose="020F0502020204030204" pitchFamily="34" charset="0"/>
                <a:cs typeface="Arial" panose="020B0604020202020204" pitchFamily="34" charset="0"/>
              </a:rPr>
              <a:t>Private sector: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https://nationwidefinancial.com/iApp/pub/advicetools/paycheckImpactInputs.action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ea typeface="Calibri" panose="020F0502020204030204" pitchFamily="34" charset="0"/>
                <a:cs typeface="Arial" panose="020B0604020202020204" pitchFamily="34" charset="0"/>
              </a:rPr>
              <a:t>Public sector: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https://www.nrsforu.com/rsc-web-preauth/tools/paycheck-impact-calculator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17</a:t>
            </a:fld>
            <a:endParaRPr lang="en-US" dirty="0"/>
          </a:p>
        </p:txBody>
      </p:sp>
    </p:spTree>
    <p:extLst>
      <p:ext uri="{BB962C8B-B14F-4D97-AF65-F5344CB8AC3E}">
        <p14:creationId xmlns:p14="http://schemas.microsoft.com/office/powerpoint/2010/main" val="390660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8848ACD5-8426-445E-8541-60F110273670}" type="slidenum">
              <a:rPr lang="en-US" smtClean="0"/>
              <a:t>18</a:t>
            </a:fld>
            <a:endParaRPr lang="en-US" dirty="0"/>
          </a:p>
        </p:txBody>
      </p:sp>
    </p:spTree>
    <p:extLst>
      <p:ext uri="{BB962C8B-B14F-4D97-AF65-F5344CB8AC3E}">
        <p14:creationId xmlns:p14="http://schemas.microsoft.com/office/powerpoint/2010/main" val="2922790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&lt;OPTIONAL PAGE – May be removed if not needed&gt;</a:t>
            </a:r>
          </a:p>
          <a:p>
            <a:pPr marL="0" indent="0">
              <a:buFont typeface="Arial" panose="020B0604020202020204" pitchFamily="34" charset="0"/>
              <a:buNone/>
            </a:pPr>
            <a:endParaRPr lang="en-US" sz="1200" kern="1200" dirty="0">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kern="1200" dirty="0">
                <a:effectLst/>
                <a:latin typeface="Arial" panose="020B0604020202020204" pitchFamily="34" charset="0"/>
                <a:cs typeface="Arial" panose="020B0604020202020204" pitchFamily="34" charset="0"/>
              </a:rPr>
              <a:t>Do it for me: You are hands off and want the professionals to do the heavy lifting. Your plan might offer this as an option.</a:t>
            </a:r>
          </a:p>
          <a:p>
            <a:pPr marL="171450" indent="-171450">
              <a:buFont typeface="Arial" panose="020B0604020202020204" pitchFamily="34" charset="0"/>
              <a:buChar char="•"/>
            </a:pPr>
            <a:r>
              <a:rPr lang="en-US" sz="1200" kern="1200" dirty="0">
                <a:effectLst/>
                <a:latin typeface="Arial" panose="020B0604020202020204" pitchFamily="34" charset="0"/>
                <a:cs typeface="Arial" panose="020B0604020202020204" pitchFamily="34" charset="0"/>
              </a:rPr>
              <a:t>Help me do it: You want a simple choice, like a target date or risk-based fund, that diversifies your investments for you.</a:t>
            </a:r>
          </a:p>
          <a:p>
            <a:pPr marL="171450" indent="-171450">
              <a:buFont typeface="Arial" panose="020B0604020202020204" pitchFamily="34" charset="0"/>
              <a:buChar char="•"/>
            </a:pPr>
            <a:r>
              <a:rPr lang="en-US" sz="1200" kern="1200" dirty="0">
                <a:effectLst/>
                <a:latin typeface="Arial" panose="020B0604020202020204" pitchFamily="34" charset="0"/>
                <a:cs typeface="Arial" panose="020B0604020202020204" pitchFamily="34" charset="0"/>
              </a:rPr>
              <a:t>I’ll do it myself: You’re a savvy investor who wants to select all your own investments within the plan. If you are saving up using a public retirement plan and prefer to plan yourself, you can use the My Interactive Retirement Planner tool.</a:t>
            </a:r>
          </a:p>
          <a:p>
            <a:pPr marL="171450" indent="-171450">
              <a:buFont typeface="Arial" panose="020B0604020202020204" pitchFamily="34" charset="0"/>
              <a:buChar char="•"/>
            </a:pPr>
            <a:endParaRPr lang="en-US" sz="1200" kern="1200" dirty="0">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kern="1200" dirty="0">
                <a:effectLst/>
                <a:latin typeface="Arial" panose="020B0604020202020204" pitchFamily="34" charset="0"/>
                <a:cs typeface="Arial" panose="020B0604020202020204" pitchFamily="34" charset="0"/>
              </a:rPr>
              <a:t>&lt;Note for SS&amp;C participants only:  Choose the following during enrollment:</a:t>
            </a:r>
          </a:p>
          <a:p>
            <a:pPr marL="0" indent="0">
              <a:buFont typeface="Arial" panose="020B0604020202020204" pitchFamily="34" charset="0"/>
              <a:buNone/>
            </a:pPr>
            <a:r>
              <a:rPr lang="en-US" sz="1200" kern="1200" dirty="0">
                <a:effectLst/>
                <a:latin typeface="Arial" panose="020B0604020202020204" pitchFamily="34" charset="0"/>
                <a:cs typeface="Arial" panose="020B0604020202020204" pitchFamily="34" charset="0"/>
              </a:rPr>
              <a:t>Do it for me = choose “Professionally managed account”</a:t>
            </a:r>
          </a:p>
          <a:p>
            <a:pPr marL="0" indent="0">
              <a:buFont typeface="Arial" panose="020B0604020202020204" pitchFamily="34" charset="0"/>
              <a:buNone/>
            </a:pPr>
            <a:r>
              <a:rPr lang="en-US" sz="1200" kern="1200" dirty="0">
                <a:effectLst/>
                <a:latin typeface="Arial" panose="020B0604020202020204" pitchFamily="34" charset="0"/>
                <a:cs typeface="Arial" panose="020B0604020202020204" pitchFamily="34" charset="0"/>
              </a:rPr>
              <a:t>Help me do it = choose “Pre-build portfolio”</a:t>
            </a:r>
          </a:p>
          <a:p>
            <a:pPr marL="0" indent="0">
              <a:buFont typeface="Arial" panose="020B0604020202020204" pitchFamily="34" charset="0"/>
              <a:buNone/>
            </a:pPr>
            <a:r>
              <a:rPr lang="en-US" sz="1200" kern="1200" dirty="0">
                <a:effectLst/>
                <a:latin typeface="Arial" panose="020B0604020202020204" pitchFamily="34" charset="0"/>
                <a:cs typeface="Arial" panose="020B0604020202020204" pitchFamily="34" charset="0"/>
              </a:rPr>
              <a:t>I’ll do it myself = choose “Custom portfolio”&gt;</a:t>
            </a:r>
          </a:p>
        </p:txBody>
      </p:sp>
      <p:sp>
        <p:nvSpPr>
          <p:cNvPr id="4" name="Slide Number Placeholder 3"/>
          <p:cNvSpPr>
            <a:spLocks noGrp="1"/>
          </p:cNvSpPr>
          <p:nvPr>
            <p:ph type="sldNum" sz="quarter" idx="5"/>
          </p:nvPr>
        </p:nvSpPr>
        <p:spPr/>
        <p:txBody>
          <a:bodyPr/>
          <a:lstStyle/>
          <a:p>
            <a:fld id="{8848ACD5-8426-445E-8541-60F110273670}" type="slidenum">
              <a:rPr lang="en-US" smtClean="0"/>
              <a:t>19</a:t>
            </a:fld>
            <a:endParaRPr lang="en-US" dirty="0"/>
          </a:p>
        </p:txBody>
      </p:sp>
    </p:spTree>
    <p:extLst>
      <p:ext uri="{BB962C8B-B14F-4D97-AF65-F5344CB8AC3E}">
        <p14:creationId xmlns:p14="http://schemas.microsoft.com/office/powerpoint/2010/main" val="223977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Welcome. Today we’ll be talking about the key retirement knowledge, terms and tips you need to know today and tomorrow. We’ll have some time at the end of our session today for Q&amp;A, but feel free to ask questions as we go along as well. I’m excited to share this information with you today</a:t>
            </a:r>
            <a:r>
              <a:rPr lang="en-US" sz="1200" kern="1200" dirty="0">
                <a:solidFill>
                  <a:schemeClr val="tx1"/>
                </a:solidFill>
                <a:effectLst/>
                <a:latin typeface="Arial" panose="020B0604020202020204" pitchFamily="34" charset="0"/>
                <a:ea typeface="+mn-ea"/>
                <a:cs typeface="Arial" panose="020B0604020202020204" pitchFamily="34" charset="0"/>
              </a:rPr>
              <a:t>, as well as many tools and resources that are available to help. </a:t>
            </a:r>
            <a:r>
              <a:rPr lang="en-US" dirty="0">
                <a:latin typeface="Arial" panose="020B0604020202020204" pitchFamily="34" charset="0"/>
                <a:cs typeface="Arial" panose="020B0604020202020204" pitchFamily="34" charset="0"/>
              </a:rPr>
              <a:t>So let’s get started.</a:t>
            </a:r>
          </a:p>
        </p:txBody>
      </p:sp>
      <p:sp>
        <p:nvSpPr>
          <p:cNvPr id="4" name="Slide Number Placeholder 3"/>
          <p:cNvSpPr>
            <a:spLocks noGrp="1"/>
          </p:cNvSpPr>
          <p:nvPr>
            <p:ph type="sldNum" sz="quarter" idx="5"/>
          </p:nvPr>
        </p:nvSpPr>
        <p:spPr/>
        <p:txBody>
          <a:bodyPr/>
          <a:lstStyle/>
          <a:p>
            <a:fld id="{8848ACD5-8426-445E-8541-60F110273670}" type="slidenum">
              <a:rPr lang="en-US" smtClean="0"/>
              <a:t>2</a:t>
            </a:fld>
            <a:endParaRPr lang="en-US" dirty="0"/>
          </a:p>
        </p:txBody>
      </p:sp>
    </p:spTree>
    <p:extLst>
      <p:ext uri="{BB962C8B-B14F-4D97-AF65-F5344CB8AC3E}">
        <p14:creationId xmlns:p14="http://schemas.microsoft.com/office/powerpoint/2010/main" val="2852702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&lt;OPTIONAL PAGE – May be removed if not needed&gt;</a:t>
            </a:r>
          </a:p>
          <a:p>
            <a:pPr marL="0" indent="0">
              <a:buFont typeface="Arial" panose="020B0604020202020204" pitchFamily="34" charset="0"/>
              <a:buNone/>
            </a:pPr>
            <a:endParaRPr lang="en-US" sz="1200" kern="1200" dirty="0">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kern="1200" dirty="0">
                <a:effectLst/>
                <a:latin typeface="Arial" panose="020B0604020202020204" pitchFamily="34" charset="0"/>
                <a:cs typeface="Arial" panose="020B0604020202020204" pitchFamily="34" charset="0"/>
              </a:rPr>
              <a:t>When it comes to choosing the right investment options, you have a couple of different approaches you can take </a:t>
            </a:r>
          </a:p>
          <a:p>
            <a:pPr marL="171450" indent="-171450">
              <a:buFont typeface="Arial" panose="020B0604020202020204" pitchFamily="34" charset="0"/>
              <a:buChar char="•"/>
            </a:pPr>
            <a:r>
              <a:rPr lang="en-US" sz="1200" kern="1200" dirty="0">
                <a:effectLst/>
                <a:latin typeface="Arial" panose="020B0604020202020204" pitchFamily="34" charset="0"/>
                <a:cs typeface="Arial" panose="020B0604020202020204" pitchFamily="34" charset="0"/>
              </a:rPr>
              <a:t>Help me do it: You want a simple choice, like a target date or risk-based fund, that diversifies your investments for you.</a:t>
            </a:r>
          </a:p>
          <a:p>
            <a:pPr marL="171450" indent="-171450">
              <a:buFont typeface="Arial" panose="020B0604020202020204" pitchFamily="34" charset="0"/>
              <a:buChar char="•"/>
            </a:pPr>
            <a:r>
              <a:rPr lang="en-US" sz="1200" kern="1200" dirty="0">
                <a:effectLst/>
                <a:latin typeface="Arial" panose="020B0604020202020204" pitchFamily="34" charset="0"/>
                <a:cs typeface="Arial" panose="020B0604020202020204" pitchFamily="34" charset="0"/>
              </a:rPr>
              <a:t>I’ll do it myself: You’re a savvy investor who wants to select all your own investments within the plan.</a:t>
            </a:r>
          </a:p>
          <a:p>
            <a:pPr marL="171450" indent="-171450">
              <a:buFont typeface="Arial" panose="020B0604020202020204" pitchFamily="34" charset="0"/>
              <a:buChar char="•"/>
            </a:pPr>
            <a:endParaRPr lang="en-US" sz="1200" kern="1200" dirty="0">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kern="1200" dirty="0">
                <a:effectLst/>
                <a:latin typeface="Arial" panose="020B0604020202020204" pitchFamily="34" charset="0"/>
                <a:cs typeface="Arial" panose="020B0604020202020204" pitchFamily="34" charset="0"/>
              </a:rPr>
              <a:t>&lt;Note for SS&amp;C participants only:  Choose the following during enrollment:</a:t>
            </a:r>
          </a:p>
          <a:p>
            <a:pPr marL="0" indent="0">
              <a:buFont typeface="Arial" panose="020B0604020202020204" pitchFamily="34" charset="0"/>
              <a:buNone/>
            </a:pPr>
            <a:r>
              <a:rPr lang="en-US" sz="1200" kern="1200" dirty="0">
                <a:effectLst/>
                <a:latin typeface="Arial" panose="020B0604020202020204" pitchFamily="34" charset="0"/>
                <a:cs typeface="Arial" panose="020B0604020202020204" pitchFamily="34" charset="0"/>
              </a:rPr>
              <a:t>Help me do it = choose “Pre-build portfolio”</a:t>
            </a:r>
          </a:p>
          <a:p>
            <a:pPr marL="0" indent="0">
              <a:buFont typeface="Arial" panose="020B0604020202020204" pitchFamily="34" charset="0"/>
              <a:buNone/>
            </a:pPr>
            <a:r>
              <a:rPr lang="en-US" sz="1200" kern="1200" dirty="0">
                <a:effectLst/>
                <a:latin typeface="Arial" panose="020B0604020202020204" pitchFamily="34" charset="0"/>
                <a:cs typeface="Arial" panose="020B0604020202020204" pitchFamily="34" charset="0"/>
              </a:rPr>
              <a:t>I’ll do it myself = choose “Custom portfolio”&gt;</a:t>
            </a:r>
          </a:p>
        </p:txBody>
      </p:sp>
      <p:sp>
        <p:nvSpPr>
          <p:cNvPr id="4" name="Slide Number Placeholder 3"/>
          <p:cNvSpPr>
            <a:spLocks noGrp="1"/>
          </p:cNvSpPr>
          <p:nvPr>
            <p:ph type="sldNum" sz="quarter" idx="5"/>
          </p:nvPr>
        </p:nvSpPr>
        <p:spPr/>
        <p:txBody>
          <a:bodyPr/>
          <a:lstStyle/>
          <a:p>
            <a:fld id="{8848ACD5-8426-445E-8541-60F110273670}" type="slidenum">
              <a:rPr lang="en-US" smtClean="0"/>
              <a:t>20</a:t>
            </a:fld>
            <a:endParaRPr lang="en-US" dirty="0"/>
          </a:p>
        </p:txBody>
      </p:sp>
    </p:spTree>
    <p:extLst>
      <p:ext uri="{BB962C8B-B14F-4D97-AF65-F5344CB8AC3E}">
        <p14:creationId xmlns:p14="http://schemas.microsoft.com/office/powerpoint/2010/main" val="2547821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cs typeface="Arial" panose="020B0604020202020204" pitchFamily="34" charset="0"/>
              </a:rPr>
              <a:t>If you withdraw money before age 59 1/2, the government may impose a 10% early withdrawal tax on top of of regular income tax. </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Let’s look at an example.</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[Read slide.]</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i="1" kern="1200" baseline="30000" dirty="0">
                <a:solidFill>
                  <a:schemeClr val="tx1"/>
                </a:solidFill>
                <a:effectLst/>
                <a:latin typeface="Arial" panose="020B0604020202020204" pitchFamily="34" charset="0"/>
                <a:cs typeface="Arial" panose="020B0604020202020204" pitchFamily="34" charset="0"/>
              </a:rPr>
              <a:t>3</a:t>
            </a:r>
            <a:r>
              <a:rPr lang="en-US" sz="1200" i="1" kern="1200" dirty="0">
                <a:solidFill>
                  <a:schemeClr val="tx1"/>
                </a:solidFill>
                <a:effectLst/>
                <a:latin typeface="Arial" panose="020B0604020202020204" pitchFamily="34" charset="0"/>
                <a:cs typeface="Arial" panose="020B0604020202020204" pitchFamily="34" charset="0"/>
              </a:rPr>
              <a:t> A 22% tax rate is being used.</a:t>
            </a:r>
            <a:endParaRPr lang="en-US" sz="1200" kern="1200" dirty="0">
              <a:solidFill>
                <a:schemeClr val="tx1"/>
              </a:solidFill>
              <a:effectLst/>
              <a:latin typeface="Arial" panose="020B0604020202020204" pitchFamily="34" charset="0"/>
              <a:cs typeface="Arial" panose="020B0604020202020204" pitchFamily="34" charset="0"/>
            </a:endParaRP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For 457(b) audience only: “Note that for 457b Plans, the early withdrawal penalty doesn’t apply in some circumstances. For instance, if you leave your employer or have a qualifying hardship, you can make withdrawals penalty-free.”</a:t>
            </a:r>
            <a:r>
              <a:rPr lang="en-US" sz="1200" kern="1200" baseline="30000" dirty="0">
                <a:solidFill>
                  <a:schemeClr val="tx1"/>
                </a:solidFill>
                <a:effectLst/>
                <a:latin typeface="Arial" panose="020B0604020202020204" pitchFamily="34" charset="0"/>
                <a:cs typeface="Arial" panose="020B0604020202020204" pitchFamily="34" charset="0"/>
              </a:rPr>
              <a:t>4</a:t>
            </a:r>
          </a:p>
          <a:p>
            <a:r>
              <a:rPr lang="en-US" sz="1200" kern="1200" dirty="0">
                <a:solidFill>
                  <a:schemeClr val="tx1"/>
                </a:solidFill>
                <a:effectLst/>
                <a:latin typeface="Arial" panose="020B0604020202020204" pitchFamily="34" charset="0"/>
                <a:cs typeface="Arial" panose="020B0604020202020204" pitchFamily="34" charset="0"/>
              </a:rPr>
              <a:t> </a:t>
            </a:r>
          </a:p>
          <a:p>
            <a:r>
              <a:rPr lang="en-US" sz="1200" b="0" i="1" u="none" strike="noStrike" kern="1200" baseline="30000" dirty="0">
                <a:solidFill>
                  <a:schemeClr val="tx1"/>
                </a:solidFill>
                <a:effectLst/>
                <a:latin typeface="Arial" panose="020B0604020202020204" pitchFamily="34" charset="0"/>
                <a:cs typeface="Arial" panose="020B0604020202020204" pitchFamily="34" charset="0"/>
              </a:rPr>
              <a:t>4 </a:t>
            </a:r>
            <a:r>
              <a:rPr lang="en-US" sz="1200" b="0" i="0" u="sng" kern="1200" dirty="0">
                <a:solidFill>
                  <a:schemeClr val="tx1"/>
                </a:solidFill>
                <a:effectLst/>
                <a:latin typeface="Arial" panose="020B0604020202020204" pitchFamily="34" charset="0"/>
                <a:cs typeface="Arial" panose="020B0604020202020204" pitchFamily="34" charset="0"/>
                <a:hlinkClick r:id="rId3" tooltip="https://www.irs.gov/retirement-plans/plan-participant-employee/retirement-topics-tax-on-early-distributions"/>
              </a:rPr>
              <a:t>Retirement Topics Tax on Early Distributions | Internal Revenue Service (irs.gov)</a:t>
            </a:r>
            <a:r>
              <a:rPr lang="en-US" sz="1200" b="0" i="0" u="none" strike="noStrike" kern="1200" dirty="0">
                <a:solidFill>
                  <a:schemeClr val="tx1"/>
                </a:solidFill>
                <a:effectLst/>
                <a:latin typeface="Arial" panose="020B0604020202020204" pitchFamily="34" charset="0"/>
                <a:cs typeface="Arial" panose="020B0604020202020204" pitchFamily="34" charset="0"/>
              </a:rPr>
              <a:t>; </a:t>
            </a:r>
            <a:r>
              <a:rPr lang="en-US" sz="1200" b="0" i="0" u="sng" kern="1200" dirty="0">
                <a:solidFill>
                  <a:schemeClr val="tx1"/>
                </a:solidFill>
                <a:effectLst/>
                <a:latin typeface="Arial" panose="020B0604020202020204" pitchFamily="34" charset="0"/>
                <a:cs typeface="Arial" panose="020B0604020202020204" pitchFamily="34" charset="0"/>
                <a:hlinkClick r:id="rId4" tooltip="https://www.investopedia.com/ask/answers/021616/are-457-plan-withdrawals-taxable.asp"/>
              </a:rPr>
              <a:t>Are 457 Plan Withdrawals Taxable? (investopedia.com)</a:t>
            </a:r>
            <a:endParaRPr lang="en-US" dirty="0"/>
          </a:p>
        </p:txBody>
      </p:sp>
      <p:sp>
        <p:nvSpPr>
          <p:cNvPr id="4" name="Slide Number Placeholder 3"/>
          <p:cNvSpPr>
            <a:spLocks noGrp="1"/>
          </p:cNvSpPr>
          <p:nvPr>
            <p:ph type="sldNum" sz="quarter" idx="5"/>
          </p:nvPr>
        </p:nvSpPr>
        <p:spPr/>
        <p:txBody>
          <a:bodyPr/>
          <a:lstStyle/>
          <a:p>
            <a:fld id="{8848ACD5-8426-445E-8541-60F110273670}" type="slidenum">
              <a:rPr lang="en-US" smtClean="0"/>
              <a:t>21</a:t>
            </a:fld>
            <a:endParaRPr lang="en-US" dirty="0"/>
          </a:p>
        </p:txBody>
      </p:sp>
    </p:spTree>
    <p:extLst>
      <p:ext uri="{BB962C8B-B14F-4D97-AF65-F5344CB8AC3E}">
        <p14:creationId xmlns:p14="http://schemas.microsoft.com/office/powerpoint/2010/main" val="717183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Changing jobs doesn’t have to mean juggling multiple retirement plans.  You always have the option to roll over your retirement plan between jobs. You’ll have fewer accounts to monitor and the larger balance of combined accounts will continue to compound over time. And we’re here to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Still worried about how complicated the process may be? Don’t worry; we’ll help make it easy for you or help you determine if it is the right option for you.  You can call us at the phone number provided at the end of the presentation &lt;Or, let’s talk after this presentation to answer any of your lingering questions.&gt;</a:t>
            </a:r>
          </a:p>
        </p:txBody>
      </p:sp>
      <p:sp>
        <p:nvSpPr>
          <p:cNvPr id="4" name="Slide Number Placeholder 3"/>
          <p:cNvSpPr>
            <a:spLocks noGrp="1"/>
          </p:cNvSpPr>
          <p:nvPr>
            <p:ph type="sldNum" sz="quarter" idx="5"/>
          </p:nvPr>
        </p:nvSpPr>
        <p:spPr/>
        <p:txBody>
          <a:bodyPr/>
          <a:lstStyle/>
          <a:p>
            <a:fld id="{8848ACD5-8426-445E-8541-60F110273670}" type="slidenum">
              <a:rPr lang="en-US" smtClean="0"/>
              <a:t>22</a:t>
            </a:fld>
            <a:endParaRPr lang="en-US" dirty="0"/>
          </a:p>
        </p:txBody>
      </p:sp>
    </p:spTree>
    <p:extLst>
      <p:ext uri="{BB962C8B-B14F-4D97-AF65-F5344CB8AC3E}">
        <p14:creationId xmlns:p14="http://schemas.microsoft.com/office/powerpoint/2010/main" val="1071534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992" lvl="0" indent="0">
              <a:buFont typeface="Arial"/>
              <a:buNone/>
            </a:pPr>
            <a:r>
              <a:rPr lang="en-US" dirty="0">
                <a:latin typeface="Arial" panose="020B0604020202020204" pitchFamily="34" charset="0"/>
                <a:cs typeface="Arial" panose="020B0604020202020204" pitchFamily="34" charset="0"/>
              </a:rPr>
              <a:t>There are three easy steps to help you get started saving for retirement.</a:t>
            </a:r>
          </a:p>
          <a:p>
            <a:pPr marL="25992" lvl="0" indent="0">
              <a:buFont typeface="Arial"/>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First, enroll in your retirement plan.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Then monitor your retirement goal with available tools!  Become familiar with </a:t>
            </a:r>
            <a:r>
              <a:rPr lang="en-US" dirty="0">
                <a:effectLst/>
                <a:latin typeface="Arial" panose="020B0604020202020204" pitchFamily="34" charset="0"/>
                <a:cs typeface="Arial" panose="020B0604020202020204" pitchFamily="34" charset="0"/>
              </a:rPr>
              <a:t>the &lt;</a:t>
            </a:r>
            <a:r>
              <a:rPr lang="en-US" b="1" dirty="0">
                <a:effectLst/>
                <a:latin typeface="Arial" panose="020B0604020202020204" pitchFamily="34" charset="0"/>
                <a:cs typeface="Arial" panose="020B0604020202020204" pitchFamily="34" charset="0"/>
              </a:rPr>
              <a:t>My Interactive Retirement Planner </a:t>
            </a:r>
            <a:r>
              <a:rPr lang="en-US" dirty="0">
                <a:effectLst/>
                <a:latin typeface="Arial" panose="020B0604020202020204" pitchFamily="34" charset="0"/>
                <a:cs typeface="Arial" panose="020B0604020202020204" pitchFamily="34" charset="0"/>
              </a:rPr>
              <a:t>or </a:t>
            </a:r>
            <a:r>
              <a:rPr lang="en-US" b="1" dirty="0">
                <a:effectLst/>
                <a:latin typeface="Arial" panose="020B0604020202020204" pitchFamily="34" charset="0"/>
                <a:cs typeface="Arial" panose="020B0604020202020204" pitchFamily="34" charset="0"/>
              </a:rPr>
              <a:t>My Retirement Goals </a:t>
            </a:r>
            <a:r>
              <a:rPr lang="en-US" b="0" dirty="0">
                <a:effectLst/>
                <a:latin typeface="Arial" panose="020B0604020202020204" pitchFamily="34" charset="0"/>
                <a:cs typeface="Arial" panose="020B0604020202020204" pitchFamily="34" charset="0"/>
              </a:rPr>
              <a:t>(for SS&amp;C participants)&gt; tool to understand how you are doing and what else you can do to improve your retirement outlook.  </a:t>
            </a:r>
            <a:r>
              <a:rPr lang="en-US" dirty="0">
                <a:latin typeface="Arial" panose="020B0604020202020204" pitchFamily="34" charset="0"/>
                <a:cs typeface="Arial" panose="020B0604020202020204" pitchFamily="34" charset="0"/>
              </a:rPr>
              <a:t>Or use the </a:t>
            </a:r>
            <a:r>
              <a:rPr lang="en-US" b="1" dirty="0">
                <a:latin typeface="Arial" panose="020B0604020202020204" pitchFamily="34" charset="0"/>
                <a:cs typeface="Arial" panose="020B0604020202020204" pitchFamily="34" charset="0"/>
              </a:rPr>
              <a:t>Paycheck Impact Calculator</a:t>
            </a:r>
            <a:r>
              <a:rPr lang="en-US" dirty="0">
                <a:latin typeface="Arial" panose="020B0604020202020204" pitchFamily="34" charset="0"/>
                <a:cs typeface="Arial" panose="020B0604020202020204" pitchFamily="34" charset="0"/>
              </a:rPr>
              <a:t> to help you see if you can contribute even more without a lot of impact to your paycheck.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We’re here to help - this is not a process you have to go through alone. We can help you every step of the way. </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&lt;Location of the Paycheck Impact Calculator to provide to the audience&gt;</a:t>
            </a:r>
          </a:p>
          <a:p>
            <a:r>
              <a:rPr lang="en-US" dirty="0">
                <a:effectLst/>
                <a:latin typeface="Arial" panose="020B0604020202020204" pitchFamily="34" charset="0"/>
                <a:ea typeface="Calibri" panose="020F0502020204030204" pitchFamily="34" charset="0"/>
                <a:cs typeface="Arial" panose="020B0604020202020204" pitchFamily="34" charset="0"/>
              </a:rPr>
              <a:t>Private sector:  </a:t>
            </a:r>
            <a:r>
              <a:rPr lang="en-US" dirty="0">
                <a:latin typeface="Arial" panose="020B0604020202020204" pitchFamily="34" charset="0"/>
                <a:cs typeface="Arial" panose="020B0604020202020204" pitchFamily="34" charset="0"/>
                <a:hlinkClick r:id="rId3"/>
              </a:rPr>
              <a:t>Paycheck Impact Calculator (nationwidefinancial.com)</a:t>
            </a:r>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Public sector:  </a:t>
            </a:r>
            <a:r>
              <a:rPr lang="en-US" dirty="0">
                <a:latin typeface="Arial" panose="020B0604020202020204" pitchFamily="34" charset="0"/>
                <a:cs typeface="Arial" panose="020B0604020202020204" pitchFamily="34" charset="0"/>
                <a:hlinkClick r:id="rId4"/>
              </a:rPr>
              <a:t>Paycheck Impact Calculator (nrsforu.com)</a:t>
            </a:r>
            <a:r>
              <a:rPr lang="en-US" dirty="0">
                <a:latin typeface="Arial" panose="020B0604020202020204" pitchFamily="34" charset="0"/>
                <a:cs typeface="Arial" panose="020B0604020202020204" pitchFamily="34" charset="0"/>
              </a:rPr>
              <a:t> &gt;</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23</a:t>
            </a:fld>
            <a:endParaRPr lang="en-US" dirty="0"/>
          </a:p>
        </p:txBody>
      </p:sp>
    </p:spTree>
    <p:extLst>
      <p:ext uri="{BB962C8B-B14F-4D97-AF65-F5344CB8AC3E}">
        <p14:creationId xmlns:p14="http://schemas.microsoft.com/office/powerpoint/2010/main" val="3072900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&lt;OPTIONAL – Applicable for Public &amp; Institutional sector participants only&gt;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Thanks for your time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Here is my information again, in case you want to reach me to provide help on anything we covered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You can start your enrollment or access your account at </a:t>
            </a:r>
            <a:r>
              <a:rPr lang="en-US" b="1" dirty="0">
                <a:effectLst/>
                <a:latin typeface="Arial" panose="020B0604020202020204" pitchFamily="34" charset="0"/>
                <a:cs typeface="Arial" panose="020B0604020202020204" pitchFamily="34" charset="0"/>
              </a:rPr>
              <a:t>NRSforU.com</a:t>
            </a:r>
            <a:r>
              <a:rPr lang="en-US" dirty="0">
                <a:effectLst/>
                <a:latin typeface="Arial" panose="020B0604020202020204" pitchFamily="34" charset="0"/>
                <a:cs typeface="Arial" panose="020B0604020202020204" pitchFamily="34" charset="0"/>
              </a:rPr>
              <a:t>.  And the phone number is where you can also call to get help with enrollment OR to rollover any retirement plans from previous employers.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25</a:t>
            </a:fld>
            <a:endParaRPr lang="en-US" dirty="0"/>
          </a:p>
        </p:txBody>
      </p:sp>
    </p:spTree>
    <p:extLst>
      <p:ext uri="{BB962C8B-B14F-4D97-AF65-F5344CB8AC3E}">
        <p14:creationId xmlns:p14="http://schemas.microsoft.com/office/powerpoint/2010/main" val="2813456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&lt;OPTIONAL – Applicable for Emerging Markets sector KEYNOTE participants only&gt;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Thanks for your time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I’ll leave you with the important website where you can start your enrollment or access your account at </a:t>
            </a:r>
            <a:r>
              <a:rPr lang="en-US" b="1" dirty="0">
                <a:effectLst/>
                <a:latin typeface="Arial" panose="020B0604020202020204" pitchFamily="34" charset="0"/>
                <a:cs typeface="Arial" panose="020B0604020202020204" pitchFamily="34" charset="0"/>
              </a:rPr>
              <a:t>nationwide.com/myretirement.</a:t>
            </a:r>
            <a:r>
              <a:rPr lang="en-US" dirty="0">
                <a:effectLst/>
                <a:latin typeface="Arial" panose="020B0604020202020204" pitchFamily="34" charset="0"/>
                <a:cs typeface="Arial" panose="020B0604020202020204" pitchFamily="34" charset="0"/>
              </a:rPr>
              <a:t>  And the phone number is where you can also call to get help with enrollment OR to rollover any retirement plans from previous employers.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26</a:t>
            </a:fld>
            <a:endParaRPr lang="en-US" dirty="0"/>
          </a:p>
        </p:txBody>
      </p:sp>
    </p:spTree>
    <p:extLst>
      <p:ext uri="{BB962C8B-B14F-4D97-AF65-F5344CB8AC3E}">
        <p14:creationId xmlns:p14="http://schemas.microsoft.com/office/powerpoint/2010/main" val="1674162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&lt;OPTIONAL – Applicable for Emerging Markets sector SS&amp;C participants only&gt;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Thanks for your time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I’ll leave you with the important website where you can start your enrollment or access your account at </a:t>
            </a:r>
            <a:r>
              <a:rPr lang="en-US" b="1" dirty="0">
                <a:effectLst/>
                <a:latin typeface="Arial" panose="020B0604020202020204" pitchFamily="34" charset="0"/>
                <a:cs typeface="Arial" panose="020B0604020202020204" pitchFamily="34" charset="0"/>
              </a:rPr>
              <a:t>nationwide.com/REALtirement.</a:t>
            </a:r>
            <a:r>
              <a:rPr lang="en-US" dirty="0">
                <a:effectLst/>
                <a:latin typeface="Arial" panose="020B0604020202020204" pitchFamily="34" charset="0"/>
                <a:cs typeface="Arial" panose="020B0604020202020204" pitchFamily="34" charset="0"/>
              </a:rPr>
              <a:t>  And the phone number is where you can also call to get help with enrollment OR to rollover any retirement plans from previous employers.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8ACD5-8426-445E-8541-60F110273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09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Please read this important information.</a:t>
            </a:r>
          </a:p>
        </p:txBody>
      </p:sp>
      <p:sp>
        <p:nvSpPr>
          <p:cNvPr id="4" name="Slide Number Placeholder 3"/>
          <p:cNvSpPr>
            <a:spLocks noGrp="1"/>
          </p:cNvSpPr>
          <p:nvPr>
            <p:ph type="sldNum" sz="quarter" idx="5"/>
          </p:nvPr>
        </p:nvSpPr>
        <p:spPr/>
        <p:txBody>
          <a:bodyPr/>
          <a:lstStyle/>
          <a:p>
            <a:fld id="{8848ACD5-8426-445E-8541-60F110273670}" type="slidenum">
              <a:rPr lang="en-US" smtClean="0"/>
              <a:t>3</a:t>
            </a:fld>
            <a:endParaRPr lang="en-US" dirty="0"/>
          </a:p>
        </p:txBody>
      </p:sp>
    </p:spTree>
    <p:extLst>
      <p:ext uri="{BB962C8B-B14F-4D97-AF65-F5344CB8AC3E}">
        <p14:creationId xmlns:p14="http://schemas.microsoft.com/office/powerpoint/2010/main" val="2882139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&lt;OPTIONAL PAGE – May be removed if not needed&gt;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I’m [NAME] and I’m a [TITLE] at Nationwide. Nationwide is the record-keeper for your company’s employer-sponsored retirement plan.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We’ve grown from a small mutual auto insurance company to one of the largest insurance and financial services companies in the world. Our mission has never been clearer: to protect people, businesses, and futures with extraordinary care. And that’s why we’re here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Malgun Gothic" panose="020B0503020000020004" pitchFamily="34" charset="-127"/>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4</a:t>
            </a:fld>
            <a:endParaRPr lang="en-US" dirty="0"/>
          </a:p>
        </p:txBody>
      </p:sp>
    </p:spTree>
    <p:extLst>
      <p:ext uri="{BB962C8B-B14F-4D97-AF65-F5344CB8AC3E}">
        <p14:creationId xmlns:p14="http://schemas.microsoft.com/office/powerpoint/2010/main" val="333006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&lt;OPTIONAL PAGE – May be removed if not needed&gt;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I’m [NAME] and I’m a [TITLE] at [FIRM].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[Introduce yourself]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Malgun Gothic" panose="020B0503020000020004" pitchFamily="34" charset="-127"/>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5</a:t>
            </a:fld>
            <a:endParaRPr lang="en-US" dirty="0"/>
          </a:p>
        </p:txBody>
      </p:sp>
    </p:spTree>
    <p:extLst>
      <p:ext uri="{BB962C8B-B14F-4D97-AF65-F5344CB8AC3E}">
        <p14:creationId xmlns:p14="http://schemas.microsoft.com/office/powerpoint/2010/main" val="185448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Read each slide’s bullet points.</a:t>
            </a:r>
          </a:p>
        </p:txBody>
      </p:sp>
      <p:sp>
        <p:nvSpPr>
          <p:cNvPr id="4" name="Slide Number Placeholder 3"/>
          <p:cNvSpPr>
            <a:spLocks noGrp="1"/>
          </p:cNvSpPr>
          <p:nvPr>
            <p:ph type="sldNum" sz="quarter" idx="5"/>
          </p:nvPr>
        </p:nvSpPr>
        <p:spPr/>
        <p:txBody>
          <a:bodyPr/>
          <a:lstStyle/>
          <a:p>
            <a:fld id="{8848ACD5-8426-445E-8541-60F110273670}" type="slidenum">
              <a:rPr lang="en-US" smtClean="0"/>
              <a:t>6</a:t>
            </a:fld>
            <a:endParaRPr lang="en-US" dirty="0"/>
          </a:p>
        </p:txBody>
      </p:sp>
    </p:spTree>
    <p:extLst>
      <p:ext uri="{BB962C8B-B14F-4D97-AF65-F5344CB8AC3E}">
        <p14:creationId xmlns:p14="http://schemas.microsoft.com/office/powerpoint/2010/main" val="2105820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There are many good reasons to be thinking about your retirement years, even if those seem far away. First and foremost: The earlier you start planning for your retirement, the greater the potential savings. The word “retirement” can feel abstract to many, so let’s instead focus on what you want from your retirement years…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When you think about your ideal retirement years, what comes to mind? </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cs typeface="Arial" panose="020B0604020202020204" pitchFamily="34" charset="0"/>
              </a:rPr>
              <a:t>You may be thinking of an early retirement. You may want to move somewhere close to your family members. Or maybe you have a bucket list that's a mile long that you can't wait to begin checking it off.</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People are living longer, and you want to ensure you don’t outlive your retirement savings.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What it takes is planning far in advance. Do you want to retire early? What kind of a lifestyle do you wish to lead post-retirement? Are there certain expenses, like cars, travel, or properties, you hope to be able to afford by the time you retire? </a:t>
            </a:r>
          </a:p>
        </p:txBody>
      </p:sp>
      <p:sp>
        <p:nvSpPr>
          <p:cNvPr id="4" name="Slide Number Placeholder 3"/>
          <p:cNvSpPr>
            <a:spLocks noGrp="1"/>
          </p:cNvSpPr>
          <p:nvPr>
            <p:ph type="sldNum" sz="quarter" idx="5"/>
          </p:nvPr>
        </p:nvSpPr>
        <p:spPr/>
        <p:txBody>
          <a:bodyPr/>
          <a:lstStyle/>
          <a:p>
            <a:fld id="{8848ACD5-8426-445E-8541-60F110273670}" type="slidenum">
              <a:rPr lang="en-US" smtClean="0"/>
              <a:t>7</a:t>
            </a:fld>
            <a:endParaRPr lang="en-US" dirty="0"/>
          </a:p>
        </p:txBody>
      </p:sp>
    </p:spTree>
    <p:extLst>
      <p:ext uri="{BB962C8B-B14F-4D97-AF65-F5344CB8AC3E}">
        <p14:creationId xmlns:p14="http://schemas.microsoft.com/office/powerpoint/2010/main" val="1999450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latin typeface="Arial" panose="020B0604020202020204" pitchFamily="34" charset="0"/>
                <a:ea typeface="+mn-ea"/>
                <a:cs typeface="Arial" panose="020B0604020202020204" pitchFamily="34" charset="0"/>
              </a:rPr>
              <a:t>Those were some excellent things to envision when you imagine your retirement years! And to reach your dream, you’ve got to have a plan. Enrolling in an employer-sponsored retirement plan is an important first step to help ensure you can achieve your goals.</a:t>
            </a:r>
          </a:p>
          <a:p>
            <a:endParaRPr lang="en-US" sz="1200" kern="1200" dirty="0">
              <a:effectLst/>
              <a:latin typeface="Arial" panose="020B0604020202020204" pitchFamily="34" charset="0"/>
              <a:ea typeface="+mn-ea"/>
              <a:cs typeface="Arial" panose="020B0604020202020204" pitchFamily="34" charset="0"/>
            </a:endParaRPr>
          </a:p>
          <a:p>
            <a:r>
              <a:rPr lang="en-US" sz="1200" kern="1200" dirty="0">
                <a:effectLst/>
                <a:latin typeface="Arial" panose="020B0604020202020204" pitchFamily="34" charset="0"/>
                <a:ea typeface="+mn-ea"/>
                <a:cs typeface="Arial" panose="020B0604020202020204" pitchFamily="34" charset="0"/>
              </a:rPr>
              <a:t>When you begin planning for your retirement, there are many options to choose from. But today, we are going to talk specifically about the retirement plan that your employer offers. It's a retirement plan that lets you contribute to a fixed amount or percentage of your paycheck to help fund your retirement. These payroll deductions to fund your retirement are often pre-tax. We sometimes call these tax-advantaged or tax-deferred plans.</a:t>
            </a:r>
          </a:p>
          <a:p>
            <a:endParaRPr lang="en-US" sz="1200" kern="1200" dirty="0">
              <a:effectLst/>
              <a:latin typeface="Arial" panose="020B0604020202020204" pitchFamily="34" charset="0"/>
              <a:ea typeface="+mn-ea"/>
              <a:cs typeface="Arial" panose="020B0604020202020204" pitchFamily="34" charset="0"/>
            </a:endParaRPr>
          </a:p>
          <a:p>
            <a:r>
              <a:rPr lang="en-US" sz="1200" kern="1200" dirty="0">
                <a:effectLst/>
                <a:latin typeface="Arial" panose="020B0604020202020204" pitchFamily="34" charset="0"/>
                <a:ea typeface="+mn-ea"/>
                <a:cs typeface="Arial" panose="020B0604020202020204" pitchFamily="34" charset="0"/>
              </a:rPr>
              <a:t>That means instead of paying taxes when you contribute to your retirement plan, you pay federal income taxes only when you start withdrawing money from the plan account. </a:t>
            </a:r>
            <a:r>
              <a:rPr lang="en-US" b="0" i="0" dirty="0">
                <a:effectLst/>
                <a:latin typeface="Arial" panose="020B0604020202020204" pitchFamily="34" charset="0"/>
                <a:cs typeface="Arial" panose="020B0604020202020204" pitchFamily="34" charset="0"/>
              </a:rPr>
              <a:t>Any earnings your contributions produce while invested are also not taxed until you take them out.  </a:t>
            </a:r>
          </a:p>
          <a:p>
            <a:endParaRPr lang="en-US" sz="1200" b="0" i="0" u="none" strike="noStrike" kern="1200" baseline="0" dirty="0">
              <a:effectLst/>
              <a:latin typeface="Arial" panose="020B0604020202020204" pitchFamily="34" charset="0"/>
              <a:ea typeface="+mn-ea"/>
              <a:cs typeface="Arial" panose="020B0604020202020204" pitchFamily="34" charset="0"/>
            </a:endParaRPr>
          </a:p>
          <a:p>
            <a:r>
              <a:rPr lang="en-US" sz="1200" b="0" i="0" u="none" strike="noStrike" kern="1200" baseline="0" dirty="0">
                <a:effectLst/>
                <a:latin typeface="Arial" panose="020B0604020202020204" pitchFamily="34" charset="0"/>
                <a:ea typeface="+mn-ea"/>
                <a:cs typeface="Arial" panose="020B0604020202020204" pitchFamily="34" charset="0"/>
              </a:rPr>
              <a:t>This is a great benefit because if </a:t>
            </a:r>
            <a:r>
              <a:rPr lang="en-US" sz="1200" b="0" i="0" u="none" strike="noStrike" kern="1200" baseline="0" dirty="0">
                <a:latin typeface="Arial" panose="020B0604020202020204" pitchFamily="34" charset="0"/>
                <a:ea typeface="+mn-ea"/>
                <a:cs typeface="Arial" panose="020B0604020202020204" pitchFamily="34" charset="0"/>
              </a:rPr>
              <a:t>you make no withdrawals until your retirement years, you may be in a lower tax bracket during retirement when you eventually do pay these taxes.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8</a:t>
            </a:fld>
            <a:endParaRPr lang="en-US" dirty="0"/>
          </a:p>
        </p:txBody>
      </p:sp>
    </p:spTree>
    <p:extLst>
      <p:ext uri="{BB962C8B-B14F-4D97-AF65-F5344CB8AC3E}">
        <p14:creationId xmlns:p14="http://schemas.microsoft.com/office/powerpoint/2010/main" val="3348839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So, why is enrolling in your retirement plan today so important? Think of it as doing your future self a favor.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It’s not just the tax advantages you get from deferring taxes.  These plans also allow you to automatically deduct money from your paycheck so that you are creating a healthy money habit without having to think about setting the money aside for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cs typeface="Arial" panose="020B0604020202020204" pitchFamily="34" charset="0"/>
              </a:rPr>
              <a:t>To achieve your retirement goals, you have to have a plan. Enrolling in a retirement plan is an important first step.  The sooner you start contributing - and a</a:t>
            </a:r>
            <a:r>
              <a:rPr lang="en-US" sz="1200" dirty="0">
                <a:latin typeface="Arial" panose="020B0604020202020204" pitchFamily="34" charset="0"/>
                <a:cs typeface="Arial" panose="020B0604020202020204" pitchFamily="34" charset="0"/>
              </a:rPr>
              <a:t>s you contribute consistently - compounding can help grow those savings exponentially. We’ll talk more about that in a minute.</a:t>
            </a:r>
          </a:p>
        </p:txBody>
      </p:sp>
      <p:sp>
        <p:nvSpPr>
          <p:cNvPr id="4" name="Slide Number Placeholder 3"/>
          <p:cNvSpPr>
            <a:spLocks noGrp="1"/>
          </p:cNvSpPr>
          <p:nvPr>
            <p:ph type="sldNum" sz="quarter" idx="5"/>
          </p:nvPr>
        </p:nvSpPr>
        <p:spPr/>
        <p:txBody>
          <a:bodyPr/>
          <a:lstStyle/>
          <a:p>
            <a:fld id="{8848ACD5-8426-445E-8541-60F110273670}" type="slidenum">
              <a:rPr lang="en-US" smtClean="0"/>
              <a:t>9</a:t>
            </a:fld>
            <a:endParaRPr lang="en-US" dirty="0"/>
          </a:p>
        </p:txBody>
      </p:sp>
    </p:spTree>
    <p:extLst>
      <p:ext uri="{BB962C8B-B14F-4D97-AF65-F5344CB8AC3E}">
        <p14:creationId xmlns:p14="http://schemas.microsoft.com/office/powerpoint/2010/main" val="195470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7_Title Slide_FPO">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in a kitchen&#10;&#10;Description automatically generated with medium confidence">
            <a:extLst>
              <a:ext uri="{FF2B5EF4-FFF2-40B4-BE49-F238E27FC236}">
                <a16:creationId xmlns:a16="http://schemas.microsoft.com/office/drawing/2014/main" id="{A5F8C87D-F32A-ED6A-B21F-D524ACE2C0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452" r="15208" b="1794"/>
          <a:stretch/>
        </p:blipFill>
        <p:spPr>
          <a:xfrm>
            <a:off x="2590800" y="0"/>
            <a:ext cx="9601200" cy="6858000"/>
          </a:xfrm>
          <a:prstGeom prst="rect">
            <a:avLst/>
          </a:prstGeom>
        </p:spPr>
      </p:pic>
      <p:sp>
        <p:nvSpPr>
          <p:cNvPr id="26" name="Freeform 25">
            <a:extLst>
              <a:ext uri="{FF2B5EF4-FFF2-40B4-BE49-F238E27FC236}">
                <a16:creationId xmlns:a16="http://schemas.microsoft.com/office/drawing/2014/main" id="{FAC5BBE0-5FE4-534E-8A90-5AE1E9D62FDC}"/>
              </a:ext>
            </a:extLst>
          </p:cNvPr>
          <p:cNvSpPr>
            <a:spLocks noChangeAspect="1"/>
          </p:cNvSpPr>
          <p:nvPr userDrawn="1"/>
        </p:nvSpPr>
        <p:spPr>
          <a:xfrm>
            <a:off x="0" y="0"/>
            <a:ext cx="9601200" cy="6858000"/>
          </a:xfrm>
          <a:custGeom>
            <a:avLst/>
            <a:gdLst>
              <a:gd name="connsiteX0" fmla="*/ 0 w 9601200"/>
              <a:gd name="connsiteY0" fmla="*/ 0 h 6858000"/>
              <a:gd name="connsiteX1" fmla="*/ 2743200 w 9601200"/>
              <a:gd name="connsiteY1" fmla="*/ 0 h 6858000"/>
              <a:gd name="connsiteX2" fmla="*/ 9601200 w 9601200"/>
              <a:gd name="connsiteY2" fmla="*/ 6858000 h 6858000"/>
              <a:gd name="connsiteX3" fmla="*/ 2743200 w 9601200"/>
              <a:gd name="connsiteY3" fmla="*/ 6858000 h 6858000"/>
              <a:gd name="connsiteX4" fmla="*/ 0 w 9601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0" h="6858000">
                <a:moveTo>
                  <a:pt x="0" y="0"/>
                </a:moveTo>
                <a:lnTo>
                  <a:pt x="2743200" y="0"/>
                </a:lnTo>
                <a:lnTo>
                  <a:pt x="9601200" y="6858000"/>
                </a:lnTo>
                <a:lnTo>
                  <a:pt x="2743200" y="6858000"/>
                </a:lnTo>
                <a:lnTo>
                  <a:pt x="0" y="6858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lIns="90000" tIns="46800" rIns="90000" bIns="46800" rtlCol="0" anchor="ctr">
            <a:noAutofit/>
          </a:bodyPr>
          <a:lstStyle/>
          <a:p>
            <a:pPr algn="ctr">
              <a:lnSpc>
                <a:spcPct val="90000"/>
              </a:lnSpc>
            </a:pPr>
            <a:endParaRPr lang="en-US" sz="1600" dirty="0">
              <a:solidFill>
                <a:schemeClr val="bg1"/>
              </a:solidFill>
            </a:endParaRPr>
          </a:p>
        </p:txBody>
      </p:sp>
      <p:sp>
        <p:nvSpPr>
          <p:cNvPr id="27" name="Right Triangle 26">
            <a:extLst>
              <a:ext uri="{FF2B5EF4-FFF2-40B4-BE49-F238E27FC236}">
                <a16:creationId xmlns:a16="http://schemas.microsoft.com/office/drawing/2014/main" id="{C3BE83AB-E868-734D-BEEF-A759401639EB}"/>
              </a:ext>
            </a:extLst>
          </p:cNvPr>
          <p:cNvSpPr>
            <a:spLocks noChangeAspect="1"/>
          </p:cNvSpPr>
          <p:nvPr userDrawn="1"/>
        </p:nvSpPr>
        <p:spPr>
          <a:xfrm>
            <a:off x="0" y="5562600"/>
            <a:ext cx="1295400" cy="1295400"/>
          </a:xfrm>
          <a:prstGeom prst="r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0" name="Title 1">
            <a:extLst>
              <a:ext uri="{FF2B5EF4-FFF2-40B4-BE49-F238E27FC236}">
                <a16:creationId xmlns:a16="http://schemas.microsoft.com/office/drawing/2014/main" id="{EB95E002-0461-4A43-A4D1-E0B653076A52}"/>
              </a:ext>
            </a:extLst>
          </p:cNvPr>
          <p:cNvSpPr>
            <a:spLocks noGrp="1"/>
          </p:cNvSpPr>
          <p:nvPr>
            <p:ph type="ctrTitle" hasCustomPrompt="1"/>
          </p:nvPr>
        </p:nvSpPr>
        <p:spPr>
          <a:xfrm>
            <a:off x="457200" y="3230541"/>
            <a:ext cx="5867399" cy="1329595"/>
          </a:xfrm>
          <a:noFill/>
        </p:spPr>
        <p:txBody>
          <a:bodyPr anchor="b" anchorCtr="0">
            <a:spAutoFit/>
          </a:bodyPr>
          <a:lstStyle>
            <a:lvl1pPr algn="l">
              <a:defRPr sz="4800" i="0">
                <a:solidFill>
                  <a:schemeClr val="bg1"/>
                </a:solidFill>
              </a:defRPr>
            </a:lvl1pPr>
          </a:lstStyle>
          <a:p>
            <a:r>
              <a:rPr lang="en-US" dirty="0"/>
              <a:t>Presentation </a:t>
            </a:r>
            <a:br>
              <a:rPr lang="en-US" dirty="0"/>
            </a:br>
            <a:r>
              <a:rPr lang="en-US" dirty="0"/>
              <a:t>Title</a:t>
            </a:r>
          </a:p>
        </p:txBody>
      </p:sp>
      <p:sp>
        <p:nvSpPr>
          <p:cNvPr id="21" name="Subtitle 2">
            <a:extLst>
              <a:ext uri="{FF2B5EF4-FFF2-40B4-BE49-F238E27FC236}">
                <a16:creationId xmlns:a16="http://schemas.microsoft.com/office/drawing/2014/main" id="{A3D3BFCE-1751-084B-A621-913D5B4229A4}"/>
              </a:ext>
            </a:extLst>
          </p:cNvPr>
          <p:cNvSpPr>
            <a:spLocks noGrp="1"/>
          </p:cNvSpPr>
          <p:nvPr>
            <p:ph type="subTitle" idx="1" hasCustomPrompt="1"/>
          </p:nvPr>
        </p:nvSpPr>
        <p:spPr>
          <a:xfrm>
            <a:off x="457200" y="4878528"/>
            <a:ext cx="5867399" cy="369332"/>
          </a:xfrm>
        </p:spPr>
        <p:txBody>
          <a:bodyPr anchor="t" anchorCtr="0">
            <a:spAutoFit/>
          </a:bodyPr>
          <a:lstStyle>
            <a:lvl1pPr marL="0" indent="0" algn="l">
              <a:lnSpc>
                <a:spcPct val="100000"/>
              </a:lnSpc>
              <a:spcAft>
                <a:spcPts val="0"/>
              </a:spcAft>
              <a:buNone/>
              <a:defRPr sz="2400" b="1">
                <a:solidFill>
                  <a:srgbClr val="8CC8E9"/>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2" name="TextBox 1">
            <a:extLst>
              <a:ext uri="{FF2B5EF4-FFF2-40B4-BE49-F238E27FC236}">
                <a16:creationId xmlns:a16="http://schemas.microsoft.com/office/drawing/2014/main" id="{FF0D457E-2410-CB45-A7EA-DE219801531E}"/>
              </a:ext>
            </a:extLst>
          </p:cNvPr>
          <p:cNvSpPr txBox="1"/>
          <p:nvPr userDrawn="1"/>
        </p:nvSpPr>
        <p:spPr>
          <a:xfrm>
            <a:off x="4943959" y="-1131376"/>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10" name="Picture 9">
            <a:extLst>
              <a:ext uri="{FF2B5EF4-FFF2-40B4-BE49-F238E27FC236}">
                <a16:creationId xmlns:a16="http://schemas.microsoft.com/office/drawing/2014/main" id="{8ADEB3FD-0F3F-F544-2156-69347BE828A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323196"/>
            <a:ext cx="1920240" cy="2146150"/>
          </a:xfrm>
          <a:prstGeom prst="rect">
            <a:avLst/>
          </a:prstGeom>
        </p:spPr>
      </p:pic>
    </p:spTree>
    <p:extLst>
      <p:ext uri="{BB962C8B-B14F-4D97-AF65-F5344CB8AC3E}">
        <p14:creationId xmlns:p14="http://schemas.microsoft.com/office/powerpoint/2010/main" val="3476973999"/>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or Transition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721379"/>
      </p:ext>
    </p:extLst>
  </p:cSld>
  <p:clrMapOvr>
    <a:masterClrMapping/>
  </p:clrMapOvr>
  <p:hf hdr="0" dt="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8_Title Slide_FPO">
    <p:bg>
      <p:bgPr>
        <a:solidFill>
          <a:schemeClr val="bg1"/>
        </a:solidFill>
        <a:effectLst/>
      </p:bgPr>
    </p:bg>
    <p:spTree>
      <p:nvGrpSpPr>
        <p:cNvPr id="1" name=""/>
        <p:cNvGrpSpPr/>
        <p:nvPr/>
      </p:nvGrpSpPr>
      <p:grpSpPr>
        <a:xfrm>
          <a:off x="0" y="0"/>
          <a:ext cx="0" cy="0"/>
          <a:chOff x="0" y="0"/>
          <a:chExt cx="0" cy="0"/>
        </a:xfrm>
      </p:grpSpPr>
      <p:pic>
        <p:nvPicPr>
          <p:cNvPr id="9" name="Picture 8" descr="A couple of women in a car&#10;&#10;Description automatically generated with medium confidence">
            <a:extLst>
              <a:ext uri="{FF2B5EF4-FFF2-40B4-BE49-F238E27FC236}">
                <a16:creationId xmlns:a16="http://schemas.microsoft.com/office/drawing/2014/main" id="{F58FA981-B1E9-37C1-42F0-48359176D1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004" t="24950" b="1904"/>
          <a:stretch/>
        </p:blipFill>
        <p:spPr>
          <a:xfrm>
            <a:off x="691663" y="0"/>
            <a:ext cx="11500336" cy="6857998"/>
          </a:xfrm>
          <a:prstGeom prst="rect">
            <a:avLst/>
          </a:prstGeom>
        </p:spPr>
      </p:pic>
      <p:sp>
        <p:nvSpPr>
          <p:cNvPr id="15" name="Freeform 14">
            <a:extLst>
              <a:ext uri="{FF2B5EF4-FFF2-40B4-BE49-F238E27FC236}">
                <a16:creationId xmlns:a16="http://schemas.microsoft.com/office/drawing/2014/main" id="{C11A9C88-453B-F9E0-7D16-E7DB952BC9D8}"/>
              </a:ext>
            </a:extLst>
          </p:cNvPr>
          <p:cNvSpPr>
            <a:spLocks noChangeAspect="1"/>
          </p:cNvSpPr>
          <p:nvPr userDrawn="1"/>
        </p:nvSpPr>
        <p:spPr>
          <a:xfrm>
            <a:off x="0" y="0"/>
            <a:ext cx="8229601" cy="6858000"/>
          </a:xfrm>
          <a:custGeom>
            <a:avLst/>
            <a:gdLst>
              <a:gd name="connsiteX0" fmla="*/ 0 w 8229601"/>
              <a:gd name="connsiteY0" fmla="*/ 0 h 6858000"/>
              <a:gd name="connsiteX1" fmla="*/ 1371601 w 8229601"/>
              <a:gd name="connsiteY1" fmla="*/ 0 h 6858000"/>
              <a:gd name="connsiteX2" fmla="*/ 8229601 w 8229601"/>
              <a:gd name="connsiteY2" fmla="*/ 6858000 h 6858000"/>
              <a:gd name="connsiteX3" fmla="*/ 1371601 w 8229601"/>
              <a:gd name="connsiteY3" fmla="*/ 6858000 h 6858000"/>
              <a:gd name="connsiteX4" fmla="*/ 0 w 82296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1" h="6858000">
                <a:moveTo>
                  <a:pt x="0" y="0"/>
                </a:moveTo>
                <a:lnTo>
                  <a:pt x="1371601" y="0"/>
                </a:lnTo>
                <a:lnTo>
                  <a:pt x="8229601" y="6858000"/>
                </a:lnTo>
                <a:lnTo>
                  <a:pt x="1371601" y="6858000"/>
                </a:lnTo>
                <a:lnTo>
                  <a:pt x="0" y="6858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lIns="90000" tIns="46800" rIns="90000" bIns="46800" rtlCol="0" anchor="ctr">
            <a:noAutofit/>
          </a:bodyPr>
          <a:lstStyle/>
          <a:p>
            <a:pPr algn="ctr">
              <a:lnSpc>
                <a:spcPct val="90000"/>
              </a:lnSpc>
            </a:pPr>
            <a:endParaRPr lang="en-US" sz="1600" dirty="0">
              <a:solidFill>
                <a:schemeClr val="bg1"/>
              </a:solidFill>
            </a:endParaRPr>
          </a:p>
        </p:txBody>
      </p:sp>
      <p:sp>
        <p:nvSpPr>
          <p:cNvPr id="20" name="Title 1">
            <a:extLst>
              <a:ext uri="{FF2B5EF4-FFF2-40B4-BE49-F238E27FC236}">
                <a16:creationId xmlns:a16="http://schemas.microsoft.com/office/drawing/2014/main" id="{EB95E002-0461-4A43-A4D1-E0B653076A52}"/>
              </a:ext>
            </a:extLst>
          </p:cNvPr>
          <p:cNvSpPr>
            <a:spLocks noGrp="1"/>
          </p:cNvSpPr>
          <p:nvPr>
            <p:ph type="ctrTitle" hasCustomPrompt="1"/>
          </p:nvPr>
        </p:nvSpPr>
        <p:spPr>
          <a:xfrm>
            <a:off x="457200" y="3895339"/>
            <a:ext cx="4572000" cy="664797"/>
          </a:xfrm>
          <a:noFill/>
        </p:spPr>
        <p:txBody>
          <a:bodyPr anchor="b" anchorCtr="0">
            <a:spAutoFit/>
          </a:bodyPr>
          <a:lstStyle>
            <a:lvl1pPr algn="l">
              <a:defRPr sz="4800" i="0">
                <a:solidFill>
                  <a:schemeClr val="bg1"/>
                </a:solidFill>
              </a:defRPr>
            </a:lvl1pPr>
          </a:lstStyle>
          <a:p>
            <a:r>
              <a:rPr lang="en-US" dirty="0"/>
              <a:t>Questions?</a:t>
            </a:r>
          </a:p>
        </p:txBody>
      </p:sp>
      <p:sp>
        <p:nvSpPr>
          <p:cNvPr id="21" name="Subtitle 2">
            <a:extLst>
              <a:ext uri="{FF2B5EF4-FFF2-40B4-BE49-F238E27FC236}">
                <a16:creationId xmlns:a16="http://schemas.microsoft.com/office/drawing/2014/main" id="{A3D3BFCE-1751-084B-A621-913D5B4229A4}"/>
              </a:ext>
            </a:extLst>
          </p:cNvPr>
          <p:cNvSpPr>
            <a:spLocks noGrp="1"/>
          </p:cNvSpPr>
          <p:nvPr>
            <p:ph type="subTitle" idx="1" hasCustomPrompt="1"/>
          </p:nvPr>
        </p:nvSpPr>
        <p:spPr>
          <a:xfrm>
            <a:off x="457200" y="4518026"/>
            <a:ext cx="4572000" cy="1661993"/>
          </a:xfrm>
        </p:spPr>
        <p:txBody>
          <a:bodyPr anchor="t" anchorCtr="0">
            <a:spAutoFit/>
          </a:bodyPr>
          <a:lstStyle>
            <a:lvl1pPr marL="0" indent="0" algn="l">
              <a:lnSpc>
                <a:spcPct val="90000"/>
              </a:lnSpc>
              <a:spcAft>
                <a:spcPts val="0"/>
              </a:spcAft>
              <a:buNone/>
              <a:defRPr sz="12000" b="1">
                <a:solidFill>
                  <a:srgbClr val="8CC8E9"/>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Q&amp;A</a:t>
            </a:r>
          </a:p>
        </p:txBody>
      </p:sp>
      <p:sp>
        <p:nvSpPr>
          <p:cNvPr id="2" name="TextBox 1">
            <a:extLst>
              <a:ext uri="{FF2B5EF4-FFF2-40B4-BE49-F238E27FC236}">
                <a16:creationId xmlns:a16="http://schemas.microsoft.com/office/drawing/2014/main" id="{FF0D457E-2410-CB45-A7EA-DE219801531E}"/>
              </a:ext>
            </a:extLst>
          </p:cNvPr>
          <p:cNvSpPr txBox="1"/>
          <p:nvPr userDrawn="1"/>
        </p:nvSpPr>
        <p:spPr>
          <a:xfrm>
            <a:off x="4943959" y="-1131376"/>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10" name="Picture 9">
            <a:extLst>
              <a:ext uri="{FF2B5EF4-FFF2-40B4-BE49-F238E27FC236}">
                <a16:creationId xmlns:a16="http://schemas.microsoft.com/office/drawing/2014/main" id="{8ADEB3FD-0F3F-F544-2156-69347BE828A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1071208"/>
            <a:ext cx="1920240" cy="2146150"/>
          </a:xfrm>
          <a:prstGeom prst="rect">
            <a:avLst/>
          </a:prstGeom>
        </p:spPr>
      </p:pic>
      <p:sp>
        <p:nvSpPr>
          <p:cNvPr id="16" name="Right Triangle 15">
            <a:extLst>
              <a:ext uri="{FF2B5EF4-FFF2-40B4-BE49-F238E27FC236}">
                <a16:creationId xmlns:a16="http://schemas.microsoft.com/office/drawing/2014/main" id="{5F89EF7F-35F5-05C7-0F29-5A567F4520C0}"/>
              </a:ext>
            </a:extLst>
          </p:cNvPr>
          <p:cNvSpPr>
            <a:spLocks noChangeAspect="1"/>
          </p:cNvSpPr>
          <p:nvPr userDrawn="1"/>
        </p:nvSpPr>
        <p:spPr>
          <a:xfrm rot="10800000">
            <a:off x="10134599" y="1"/>
            <a:ext cx="2057400" cy="2057400"/>
          </a:xfrm>
          <a:prstGeom prst="rtTriangle">
            <a:avLst/>
          </a:prstGeom>
          <a:solidFill>
            <a:srgbClr val="FF9800"/>
          </a:solidFill>
          <a:ln>
            <a:noFill/>
          </a:ln>
        </p:spPr>
        <p:style>
          <a:lnRef idx="0">
            <a:scrgbClr r="0" g="0" b="0"/>
          </a:lnRef>
          <a:fillRef idx="0">
            <a:scrgbClr r="0" g="0" b="0"/>
          </a:fillRef>
          <a:effectRef idx="0">
            <a:scrgbClr r="0" g="0" b="0"/>
          </a:effectRef>
          <a:fontRef idx="minor">
            <a:schemeClr val="lt1"/>
          </a:fontRef>
        </p:style>
        <p:txBody>
          <a:bodyPr lIns="90000" tIns="46800" rIns="90000" bIns="46800" rtlCol="0" anchor="ctr"/>
          <a:lstStyle/>
          <a:p>
            <a:pPr algn="ctr">
              <a:lnSpc>
                <a:spcPct val="90000"/>
              </a:lnSpc>
            </a:pPr>
            <a:endParaRPr lang="en-US" sz="1600" dirty="0">
              <a:solidFill>
                <a:srgbClr val="8CC8E9"/>
              </a:solidFill>
            </a:endParaRPr>
          </a:p>
        </p:txBody>
      </p:sp>
    </p:spTree>
    <p:extLst>
      <p:ext uri="{BB962C8B-B14F-4D97-AF65-F5344CB8AC3E}">
        <p14:creationId xmlns:p14="http://schemas.microsoft.com/office/powerpoint/2010/main" val="361720444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bg2"/>
        </a:solidFill>
        <a:effectLst/>
      </p:bgPr>
    </p:bg>
    <p:spTree>
      <p:nvGrpSpPr>
        <p:cNvPr id="1" name=""/>
        <p:cNvGrpSpPr/>
        <p:nvPr/>
      </p:nvGrpSpPr>
      <p:grpSpPr>
        <a:xfrm>
          <a:off x="0" y="0"/>
          <a:ext cx="0" cy="0"/>
          <a:chOff x="0" y="0"/>
          <a:chExt cx="0" cy="0"/>
        </a:xfrm>
      </p:grpSpPr>
      <p:sp>
        <p:nvSpPr>
          <p:cNvPr id="34" name="Right Triangle 33">
            <a:extLst>
              <a:ext uri="{FF2B5EF4-FFF2-40B4-BE49-F238E27FC236}">
                <a16:creationId xmlns:a16="http://schemas.microsoft.com/office/drawing/2014/main" id="{0A6D61FF-33E6-7C4C-ABE9-34A5450CB58E}"/>
              </a:ext>
            </a:extLst>
          </p:cNvPr>
          <p:cNvSpPr>
            <a:spLocks noChangeAspect="1"/>
          </p:cNvSpPr>
          <p:nvPr userDrawn="1"/>
        </p:nvSpPr>
        <p:spPr>
          <a:xfrm rot="10800000">
            <a:off x="7538951" y="0"/>
            <a:ext cx="2468880" cy="2406830"/>
          </a:xfrm>
          <a:prstGeom prst="rtTriangle">
            <a:avLst/>
          </a:prstGeom>
          <a:solidFill>
            <a:srgbClr val="002DA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pic>
        <p:nvPicPr>
          <p:cNvPr id="3" name="Picture 2" descr="Logo&#10;&#10;Description automatically generated with medium confidence">
            <a:extLst>
              <a:ext uri="{FF2B5EF4-FFF2-40B4-BE49-F238E27FC236}">
                <a16:creationId xmlns:a16="http://schemas.microsoft.com/office/drawing/2014/main" id="{506F317A-3E03-8E40-B5E1-F06642BC5C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9622" y="2263140"/>
            <a:ext cx="2092755" cy="2331720"/>
          </a:xfrm>
          <a:prstGeom prst="rect">
            <a:avLst/>
          </a:prstGeom>
        </p:spPr>
      </p:pic>
      <p:sp>
        <p:nvSpPr>
          <p:cNvPr id="7" name="Right Triangle 6">
            <a:extLst>
              <a:ext uri="{FF2B5EF4-FFF2-40B4-BE49-F238E27FC236}">
                <a16:creationId xmlns:a16="http://schemas.microsoft.com/office/drawing/2014/main" id="{92F74126-38FC-1649-86B5-74C7938DE85B}"/>
              </a:ext>
            </a:extLst>
          </p:cNvPr>
          <p:cNvSpPr>
            <a:spLocks noChangeAspect="1"/>
          </p:cNvSpPr>
          <p:nvPr userDrawn="1"/>
        </p:nvSpPr>
        <p:spPr>
          <a:xfrm>
            <a:off x="0" y="1828800"/>
            <a:ext cx="5316245" cy="5029200"/>
          </a:xfrm>
          <a:prstGeom prst="rtTriangle">
            <a:avLst/>
          </a:prstGeom>
          <a:solidFill>
            <a:srgbClr val="002DA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 name="TextBox 1">
            <a:extLst>
              <a:ext uri="{FF2B5EF4-FFF2-40B4-BE49-F238E27FC236}">
                <a16:creationId xmlns:a16="http://schemas.microsoft.com/office/drawing/2014/main" id="{7EFB3FEF-B76A-2247-8F30-614680EC5024}"/>
              </a:ext>
            </a:extLst>
          </p:cNvPr>
          <p:cNvSpPr txBox="1"/>
          <p:nvPr userDrawn="1"/>
        </p:nvSpPr>
        <p:spPr>
          <a:xfrm>
            <a:off x="6633275" y="-120886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Tree>
    <p:extLst>
      <p:ext uri="{BB962C8B-B14F-4D97-AF65-F5344CB8AC3E}">
        <p14:creationId xmlns:p14="http://schemas.microsoft.com/office/powerpoint/2010/main" val="209638627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FB3FEF-B76A-2247-8F30-614680EC5024}"/>
              </a:ext>
            </a:extLst>
          </p:cNvPr>
          <p:cNvSpPr txBox="1"/>
          <p:nvPr userDrawn="1"/>
        </p:nvSpPr>
        <p:spPr>
          <a:xfrm>
            <a:off x="6633275" y="-120886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8" name="Nationwide logo" descr="Nationwide is on your side">
            <a:extLst>
              <a:ext uri="{FF2B5EF4-FFF2-40B4-BE49-F238E27FC236}">
                <a16:creationId xmlns:a16="http://schemas.microsoft.com/office/drawing/2014/main" id="{F180643E-F7F0-A342-866B-5E0887F46B1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1958" y="1510145"/>
            <a:ext cx="2748084" cy="3079470"/>
          </a:xfrm>
          <a:prstGeom prst="rect">
            <a:avLst/>
          </a:prstGeom>
        </p:spPr>
      </p:pic>
      <p:sp>
        <p:nvSpPr>
          <p:cNvPr id="9" name="Disclosure">
            <a:extLst>
              <a:ext uri="{FF2B5EF4-FFF2-40B4-BE49-F238E27FC236}">
                <a16:creationId xmlns:a16="http://schemas.microsoft.com/office/drawing/2014/main" id="{8CAD98C8-2F0C-9643-AB3C-5A5EDBA71098}"/>
              </a:ext>
            </a:extLst>
          </p:cNvPr>
          <p:cNvSpPr txBox="1"/>
          <p:nvPr userDrawn="1"/>
        </p:nvSpPr>
        <p:spPr>
          <a:xfrm>
            <a:off x="514350" y="6057900"/>
            <a:ext cx="11072813" cy="271463"/>
          </a:xfrm>
          <a:prstGeom prst="rect">
            <a:avLst/>
          </a:prstGeom>
          <a:noFill/>
        </p:spPr>
        <p:txBody>
          <a:bodyPr wrap="square" lIns="0" tIns="0" rIns="0" bIns="0" rtlCol="0">
            <a:noAutofit/>
          </a:bodyPr>
          <a:lstStyle/>
          <a:p>
            <a:pPr lvl="0" algn="ctr"/>
            <a:r>
              <a:rPr lang="en-US" sz="1200" dirty="0">
                <a:solidFill>
                  <a:schemeClr val="tx1"/>
                </a:solidFill>
              </a:rPr>
              <a:t>Nationwide, the Nationwide N and Eagle and Nationwide is on your side are service marks of Nationwide Mutual Insurance Company. © 2021 Nationwide</a:t>
            </a:r>
          </a:p>
        </p:txBody>
      </p:sp>
    </p:spTree>
    <p:extLst>
      <p:ext uri="{BB962C8B-B14F-4D97-AF65-F5344CB8AC3E}">
        <p14:creationId xmlns:p14="http://schemas.microsoft.com/office/powerpoint/2010/main" val="2270696797"/>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rgbClr val="0047B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FB3FEF-B76A-2247-8F30-614680EC5024}"/>
              </a:ext>
            </a:extLst>
          </p:cNvPr>
          <p:cNvSpPr txBox="1"/>
          <p:nvPr userDrawn="1"/>
        </p:nvSpPr>
        <p:spPr>
          <a:xfrm>
            <a:off x="6633275" y="-120886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5" name="Nationwide logo" descr="Nationwide is on your side">
            <a:extLst>
              <a:ext uri="{FF2B5EF4-FFF2-40B4-BE49-F238E27FC236}">
                <a16:creationId xmlns:a16="http://schemas.microsoft.com/office/drawing/2014/main" id="{3A11B50E-0A2E-434D-A5D3-0DB5D10B73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4540" y="1496143"/>
            <a:ext cx="2742919" cy="3065615"/>
          </a:xfrm>
          <a:prstGeom prst="rect">
            <a:avLst/>
          </a:prstGeom>
        </p:spPr>
      </p:pic>
      <p:sp>
        <p:nvSpPr>
          <p:cNvPr id="6" name="Disclosure">
            <a:extLst>
              <a:ext uri="{FF2B5EF4-FFF2-40B4-BE49-F238E27FC236}">
                <a16:creationId xmlns:a16="http://schemas.microsoft.com/office/drawing/2014/main" id="{5D5BF04A-2221-6542-A125-E16DAF831805}"/>
              </a:ext>
            </a:extLst>
          </p:cNvPr>
          <p:cNvSpPr txBox="1"/>
          <p:nvPr userDrawn="1"/>
        </p:nvSpPr>
        <p:spPr>
          <a:xfrm>
            <a:off x="514350" y="6057900"/>
            <a:ext cx="11072813" cy="271463"/>
          </a:xfrm>
          <a:prstGeom prst="rect">
            <a:avLst/>
          </a:prstGeom>
          <a:noFill/>
        </p:spPr>
        <p:txBody>
          <a:bodyPr wrap="square" lIns="0" tIns="0" rIns="0" bIns="0" rtlCol="0">
            <a:noAutofit/>
          </a:bodyPr>
          <a:lstStyle/>
          <a:p>
            <a:pPr lvl="0" algn="ctr"/>
            <a:r>
              <a:rPr lang="en-US" sz="1200" dirty="0">
                <a:solidFill>
                  <a:schemeClr val="bg1"/>
                </a:solidFill>
              </a:rPr>
              <a:t>Nationwide, the Nationwide N and Eagle and Nationwide is on your side are service marks of Nationwide Mutual Insurance Company. © 2021 Nationwide</a:t>
            </a:r>
          </a:p>
        </p:txBody>
      </p:sp>
    </p:spTree>
    <p:extLst>
      <p:ext uri="{BB962C8B-B14F-4D97-AF65-F5344CB8AC3E}">
        <p14:creationId xmlns:p14="http://schemas.microsoft.com/office/powerpoint/2010/main" val="347403279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7_Title Slide_FPO">
    <p:bg>
      <p:bgPr>
        <a:solidFill>
          <a:schemeClr val="bg1"/>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FAC5BBE0-5FE4-534E-8A90-5AE1E9D62FDC}"/>
              </a:ext>
            </a:extLst>
          </p:cNvPr>
          <p:cNvSpPr>
            <a:spLocks noChangeAspect="1"/>
          </p:cNvSpPr>
          <p:nvPr userDrawn="1"/>
        </p:nvSpPr>
        <p:spPr>
          <a:xfrm>
            <a:off x="0" y="0"/>
            <a:ext cx="9601200" cy="6858000"/>
          </a:xfrm>
          <a:custGeom>
            <a:avLst/>
            <a:gdLst>
              <a:gd name="connsiteX0" fmla="*/ 0 w 9601200"/>
              <a:gd name="connsiteY0" fmla="*/ 0 h 6858000"/>
              <a:gd name="connsiteX1" fmla="*/ 2743200 w 9601200"/>
              <a:gd name="connsiteY1" fmla="*/ 0 h 6858000"/>
              <a:gd name="connsiteX2" fmla="*/ 9601200 w 9601200"/>
              <a:gd name="connsiteY2" fmla="*/ 6858000 h 6858000"/>
              <a:gd name="connsiteX3" fmla="*/ 2743200 w 9601200"/>
              <a:gd name="connsiteY3" fmla="*/ 6858000 h 6858000"/>
              <a:gd name="connsiteX4" fmla="*/ 0 w 9601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0" h="6858000">
                <a:moveTo>
                  <a:pt x="0" y="0"/>
                </a:moveTo>
                <a:lnTo>
                  <a:pt x="2743200" y="0"/>
                </a:lnTo>
                <a:lnTo>
                  <a:pt x="9601200" y="6858000"/>
                </a:lnTo>
                <a:lnTo>
                  <a:pt x="2743200" y="6858000"/>
                </a:lnTo>
                <a:lnTo>
                  <a:pt x="0" y="6858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lIns="90000" tIns="46800" rIns="90000" bIns="46800" rtlCol="0" anchor="ctr">
            <a:noAutofit/>
          </a:bodyPr>
          <a:lstStyle/>
          <a:p>
            <a:pPr algn="ctr">
              <a:lnSpc>
                <a:spcPct val="90000"/>
              </a:lnSpc>
            </a:pPr>
            <a:endParaRPr lang="en-US" sz="1600" dirty="0">
              <a:solidFill>
                <a:schemeClr val="bg1"/>
              </a:solidFill>
            </a:endParaRPr>
          </a:p>
        </p:txBody>
      </p:sp>
      <p:sp>
        <p:nvSpPr>
          <p:cNvPr id="27" name="Right Triangle 26">
            <a:extLst>
              <a:ext uri="{FF2B5EF4-FFF2-40B4-BE49-F238E27FC236}">
                <a16:creationId xmlns:a16="http://schemas.microsoft.com/office/drawing/2014/main" id="{C3BE83AB-E868-734D-BEEF-A759401639EB}"/>
              </a:ext>
            </a:extLst>
          </p:cNvPr>
          <p:cNvSpPr>
            <a:spLocks noChangeAspect="1"/>
          </p:cNvSpPr>
          <p:nvPr userDrawn="1"/>
        </p:nvSpPr>
        <p:spPr>
          <a:xfrm>
            <a:off x="0" y="5562600"/>
            <a:ext cx="1295400" cy="1295400"/>
          </a:xfrm>
          <a:prstGeom prst="r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0" name="Title 1">
            <a:extLst>
              <a:ext uri="{FF2B5EF4-FFF2-40B4-BE49-F238E27FC236}">
                <a16:creationId xmlns:a16="http://schemas.microsoft.com/office/drawing/2014/main" id="{EB95E002-0461-4A43-A4D1-E0B653076A52}"/>
              </a:ext>
            </a:extLst>
          </p:cNvPr>
          <p:cNvSpPr>
            <a:spLocks noGrp="1"/>
          </p:cNvSpPr>
          <p:nvPr>
            <p:ph type="ctrTitle" hasCustomPrompt="1"/>
          </p:nvPr>
        </p:nvSpPr>
        <p:spPr>
          <a:xfrm>
            <a:off x="457200" y="3048392"/>
            <a:ext cx="5867399" cy="1828800"/>
          </a:xfrm>
          <a:noFill/>
        </p:spPr>
        <p:txBody>
          <a:bodyPr anchor="t" anchorCtr="0">
            <a:noAutofit/>
          </a:bodyPr>
          <a:lstStyle>
            <a:lvl1pPr algn="l">
              <a:defRPr sz="4500" i="0">
                <a:solidFill>
                  <a:schemeClr val="bg1"/>
                </a:solidFill>
              </a:defRPr>
            </a:lvl1pPr>
          </a:lstStyle>
          <a:p>
            <a:r>
              <a:rPr lang="en-US" dirty="0"/>
              <a:t>Your questions</a:t>
            </a:r>
            <a:br>
              <a:rPr lang="en-US" dirty="0"/>
            </a:br>
            <a:r>
              <a:rPr lang="en-US" dirty="0"/>
              <a:t>answered</a:t>
            </a:r>
          </a:p>
        </p:txBody>
      </p:sp>
      <p:sp>
        <p:nvSpPr>
          <p:cNvPr id="21" name="Subtitle 2">
            <a:extLst>
              <a:ext uri="{FF2B5EF4-FFF2-40B4-BE49-F238E27FC236}">
                <a16:creationId xmlns:a16="http://schemas.microsoft.com/office/drawing/2014/main" id="{A3D3BFCE-1751-084B-A621-913D5B4229A4}"/>
              </a:ext>
            </a:extLst>
          </p:cNvPr>
          <p:cNvSpPr>
            <a:spLocks noGrp="1"/>
          </p:cNvSpPr>
          <p:nvPr>
            <p:ph type="subTitle" idx="1" hasCustomPrompt="1"/>
          </p:nvPr>
        </p:nvSpPr>
        <p:spPr>
          <a:xfrm>
            <a:off x="457200" y="5200592"/>
            <a:ext cx="7421880" cy="455132"/>
          </a:xfrm>
        </p:spPr>
        <p:txBody>
          <a:bodyPr anchor="t" anchorCtr="0">
            <a:noAutofit/>
          </a:bodyPr>
          <a:lstStyle>
            <a:lvl1pPr marL="0" indent="0" algn="l">
              <a:lnSpc>
                <a:spcPct val="100000"/>
              </a:lnSpc>
              <a:spcAft>
                <a:spcPts val="0"/>
              </a:spcAft>
              <a:buNone/>
              <a:defRPr sz="2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The key terms…</a:t>
            </a:r>
          </a:p>
        </p:txBody>
      </p:sp>
      <p:sp>
        <p:nvSpPr>
          <p:cNvPr id="22" name="Text Placeholder 11">
            <a:extLst>
              <a:ext uri="{FF2B5EF4-FFF2-40B4-BE49-F238E27FC236}">
                <a16:creationId xmlns:a16="http://schemas.microsoft.com/office/drawing/2014/main" id="{81BF57B4-3312-C149-AC0B-A98F2A56A0AA}"/>
              </a:ext>
            </a:extLst>
          </p:cNvPr>
          <p:cNvSpPr>
            <a:spLocks noGrp="1"/>
          </p:cNvSpPr>
          <p:nvPr>
            <p:ph type="body" sz="quarter" idx="10" hasCustomPrompt="1"/>
          </p:nvPr>
        </p:nvSpPr>
        <p:spPr>
          <a:xfrm>
            <a:off x="1295401" y="6110111"/>
            <a:ext cx="6583680" cy="472016"/>
          </a:xfrm>
        </p:spPr>
        <p:txBody>
          <a:bodyPr anchor="b" anchorCtr="0">
            <a:noAutofit/>
          </a:bodyPr>
          <a:lstStyle>
            <a:lvl1pPr marL="0" indent="0">
              <a:buNone/>
              <a:defRPr sz="210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November 2, 2021</a:t>
            </a:r>
          </a:p>
        </p:txBody>
      </p:sp>
      <p:sp>
        <p:nvSpPr>
          <p:cNvPr id="2" name="TextBox 1">
            <a:extLst>
              <a:ext uri="{FF2B5EF4-FFF2-40B4-BE49-F238E27FC236}">
                <a16:creationId xmlns:a16="http://schemas.microsoft.com/office/drawing/2014/main" id="{FF0D457E-2410-CB45-A7EA-DE219801531E}"/>
              </a:ext>
            </a:extLst>
          </p:cNvPr>
          <p:cNvSpPr txBox="1"/>
          <p:nvPr userDrawn="1"/>
        </p:nvSpPr>
        <p:spPr>
          <a:xfrm>
            <a:off x="4943959" y="-1131376"/>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Tree>
    <p:extLst>
      <p:ext uri="{BB962C8B-B14F-4D97-AF65-F5344CB8AC3E}">
        <p14:creationId xmlns:p14="http://schemas.microsoft.com/office/powerpoint/2010/main" val="354033741"/>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or Transition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70988"/>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bg2"/>
        </a:solidFill>
        <a:effectLst/>
      </p:bgPr>
    </p:bg>
    <p:spTree>
      <p:nvGrpSpPr>
        <p:cNvPr id="1" name=""/>
        <p:cNvGrpSpPr/>
        <p:nvPr/>
      </p:nvGrpSpPr>
      <p:grpSpPr>
        <a:xfrm>
          <a:off x="0" y="0"/>
          <a:ext cx="0" cy="0"/>
          <a:chOff x="0" y="0"/>
          <a:chExt cx="0" cy="0"/>
        </a:xfrm>
      </p:grpSpPr>
      <p:sp>
        <p:nvSpPr>
          <p:cNvPr id="34" name="Right Triangle 33">
            <a:extLst>
              <a:ext uri="{FF2B5EF4-FFF2-40B4-BE49-F238E27FC236}">
                <a16:creationId xmlns:a16="http://schemas.microsoft.com/office/drawing/2014/main" id="{0A6D61FF-33E6-7C4C-ABE9-34A5450CB58E}"/>
              </a:ext>
            </a:extLst>
          </p:cNvPr>
          <p:cNvSpPr>
            <a:spLocks noChangeAspect="1"/>
          </p:cNvSpPr>
          <p:nvPr userDrawn="1"/>
        </p:nvSpPr>
        <p:spPr>
          <a:xfrm rot="10800000">
            <a:off x="7538951" y="0"/>
            <a:ext cx="2468880" cy="2406830"/>
          </a:xfrm>
          <a:prstGeom prst="rtTriangle">
            <a:avLst/>
          </a:prstGeom>
          <a:solidFill>
            <a:srgbClr val="002DA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pic>
        <p:nvPicPr>
          <p:cNvPr id="3" name="Picture 2" descr="Logo&#10;&#10;Description automatically generated with medium confidence">
            <a:extLst>
              <a:ext uri="{FF2B5EF4-FFF2-40B4-BE49-F238E27FC236}">
                <a16:creationId xmlns:a16="http://schemas.microsoft.com/office/drawing/2014/main" id="{506F317A-3E03-8E40-B5E1-F06642BC5C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9622" y="2263140"/>
            <a:ext cx="2092755" cy="2331720"/>
          </a:xfrm>
          <a:prstGeom prst="rect">
            <a:avLst/>
          </a:prstGeom>
        </p:spPr>
      </p:pic>
      <p:sp>
        <p:nvSpPr>
          <p:cNvPr id="7" name="Right Triangle 6">
            <a:extLst>
              <a:ext uri="{FF2B5EF4-FFF2-40B4-BE49-F238E27FC236}">
                <a16:creationId xmlns:a16="http://schemas.microsoft.com/office/drawing/2014/main" id="{92F74126-38FC-1649-86B5-74C7938DE85B}"/>
              </a:ext>
            </a:extLst>
          </p:cNvPr>
          <p:cNvSpPr>
            <a:spLocks noChangeAspect="1"/>
          </p:cNvSpPr>
          <p:nvPr userDrawn="1"/>
        </p:nvSpPr>
        <p:spPr>
          <a:xfrm>
            <a:off x="0" y="1828800"/>
            <a:ext cx="5316245" cy="5029200"/>
          </a:xfrm>
          <a:prstGeom prst="rtTriangle">
            <a:avLst/>
          </a:prstGeom>
          <a:solidFill>
            <a:srgbClr val="002DA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 name="TextBox 1">
            <a:extLst>
              <a:ext uri="{FF2B5EF4-FFF2-40B4-BE49-F238E27FC236}">
                <a16:creationId xmlns:a16="http://schemas.microsoft.com/office/drawing/2014/main" id="{7EFB3FEF-B76A-2247-8F30-614680EC5024}"/>
              </a:ext>
            </a:extLst>
          </p:cNvPr>
          <p:cNvSpPr txBox="1"/>
          <p:nvPr userDrawn="1"/>
        </p:nvSpPr>
        <p:spPr>
          <a:xfrm>
            <a:off x="6633275" y="-120886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Tree>
    <p:extLst>
      <p:ext uri="{BB962C8B-B14F-4D97-AF65-F5344CB8AC3E}">
        <p14:creationId xmlns:p14="http://schemas.microsoft.com/office/powerpoint/2010/main" val="254461283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FB3FEF-B76A-2247-8F30-614680EC5024}"/>
              </a:ext>
            </a:extLst>
          </p:cNvPr>
          <p:cNvSpPr txBox="1"/>
          <p:nvPr userDrawn="1"/>
        </p:nvSpPr>
        <p:spPr>
          <a:xfrm>
            <a:off x="6633275" y="-120886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8" name="Nationwide logo" descr="Nationwide is on your side">
            <a:extLst>
              <a:ext uri="{FF2B5EF4-FFF2-40B4-BE49-F238E27FC236}">
                <a16:creationId xmlns:a16="http://schemas.microsoft.com/office/drawing/2014/main" id="{F180643E-F7F0-A342-866B-5E0887F46B1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1958" y="1510145"/>
            <a:ext cx="2748084" cy="3079470"/>
          </a:xfrm>
          <a:prstGeom prst="rect">
            <a:avLst/>
          </a:prstGeom>
        </p:spPr>
      </p:pic>
      <p:sp>
        <p:nvSpPr>
          <p:cNvPr id="9" name="Disclosure">
            <a:extLst>
              <a:ext uri="{FF2B5EF4-FFF2-40B4-BE49-F238E27FC236}">
                <a16:creationId xmlns:a16="http://schemas.microsoft.com/office/drawing/2014/main" id="{8CAD98C8-2F0C-9643-AB3C-5A5EDBA71098}"/>
              </a:ext>
            </a:extLst>
          </p:cNvPr>
          <p:cNvSpPr txBox="1"/>
          <p:nvPr userDrawn="1"/>
        </p:nvSpPr>
        <p:spPr>
          <a:xfrm>
            <a:off x="514350" y="6057900"/>
            <a:ext cx="11072813" cy="271463"/>
          </a:xfrm>
          <a:prstGeom prst="rect">
            <a:avLst/>
          </a:prstGeom>
          <a:noFill/>
        </p:spPr>
        <p:txBody>
          <a:bodyPr wrap="square" lIns="0" tIns="0" rIns="0" bIns="0" rtlCol="0">
            <a:noAutofit/>
          </a:bodyPr>
          <a:lstStyle/>
          <a:p>
            <a:pPr lvl="0" algn="ctr"/>
            <a:r>
              <a:rPr lang="en-US" sz="1200" dirty="0">
                <a:solidFill>
                  <a:schemeClr val="tx1"/>
                </a:solidFill>
              </a:rPr>
              <a:t>Nationwide, the Nationwide N and Eagle and Nationwide is on your side are service marks of Nationwide Mutual Insurance Company. © 2021 Nationwide</a:t>
            </a:r>
          </a:p>
        </p:txBody>
      </p:sp>
    </p:spTree>
    <p:extLst>
      <p:ext uri="{BB962C8B-B14F-4D97-AF65-F5344CB8AC3E}">
        <p14:creationId xmlns:p14="http://schemas.microsoft.com/office/powerpoint/2010/main" val="709190263"/>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rgbClr val="0047B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FB3FEF-B76A-2247-8F30-614680EC5024}"/>
              </a:ext>
            </a:extLst>
          </p:cNvPr>
          <p:cNvSpPr txBox="1"/>
          <p:nvPr userDrawn="1"/>
        </p:nvSpPr>
        <p:spPr>
          <a:xfrm>
            <a:off x="6633275" y="-120886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5" name="Nationwide logo" descr="Nationwide is on your side">
            <a:extLst>
              <a:ext uri="{FF2B5EF4-FFF2-40B4-BE49-F238E27FC236}">
                <a16:creationId xmlns:a16="http://schemas.microsoft.com/office/drawing/2014/main" id="{3A11B50E-0A2E-434D-A5D3-0DB5D10B73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4540" y="1496143"/>
            <a:ext cx="2742919" cy="3065615"/>
          </a:xfrm>
          <a:prstGeom prst="rect">
            <a:avLst/>
          </a:prstGeom>
        </p:spPr>
      </p:pic>
      <p:sp>
        <p:nvSpPr>
          <p:cNvPr id="6" name="Disclosure">
            <a:extLst>
              <a:ext uri="{FF2B5EF4-FFF2-40B4-BE49-F238E27FC236}">
                <a16:creationId xmlns:a16="http://schemas.microsoft.com/office/drawing/2014/main" id="{5D5BF04A-2221-6542-A125-E16DAF831805}"/>
              </a:ext>
            </a:extLst>
          </p:cNvPr>
          <p:cNvSpPr txBox="1"/>
          <p:nvPr userDrawn="1"/>
        </p:nvSpPr>
        <p:spPr>
          <a:xfrm>
            <a:off x="514350" y="6057900"/>
            <a:ext cx="11072813" cy="271463"/>
          </a:xfrm>
          <a:prstGeom prst="rect">
            <a:avLst/>
          </a:prstGeom>
          <a:noFill/>
        </p:spPr>
        <p:txBody>
          <a:bodyPr wrap="square" lIns="0" tIns="0" rIns="0" bIns="0" rtlCol="0">
            <a:noAutofit/>
          </a:bodyPr>
          <a:lstStyle/>
          <a:p>
            <a:pPr lvl="0" algn="ctr"/>
            <a:r>
              <a:rPr lang="en-US" sz="1200" dirty="0">
                <a:solidFill>
                  <a:schemeClr val="bg1"/>
                </a:solidFill>
              </a:rPr>
              <a:t>Nationwide, the Nationwide N and Eagle and Nationwide is on your side are service marks of Nationwide Mutual Insurance Company. © 2021 Nationwide</a:t>
            </a:r>
          </a:p>
        </p:txBody>
      </p:sp>
    </p:spTree>
    <p:extLst>
      <p:ext uri="{BB962C8B-B14F-4D97-AF65-F5344CB8AC3E}">
        <p14:creationId xmlns:p14="http://schemas.microsoft.com/office/powerpoint/2010/main" val="345645470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0047BB"/>
        </a:solidFill>
        <a:effectLst/>
      </p:bgPr>
    </p:bg>
    <p:spTree>
      <p:nvGrpSpPr>
        <p:cNvPr id="1" name=""/>
        <p:cNvGrpSpPr/>
        <p:nvPr/>
      </p:nvGrpSpPr>
      <p:grpSpPr>
        <a:xfrm>
          <a:off x="0" y="0"/>
          <a:ext cx="0" cy="0"/>
          <a:chOff x="0" y="0"/>
          <a:chExt cx="0" cy="0"/>
        </a:xfrm>
      </p:grpSpPr>
      <p:pic>
        <p:nvPicPr>
          <p:cNvPr id="8" name="Picture 7" descr="A group of people walking on a path in a park&#10;&#10;Description automatically generated with medium confidence">
            <a:extLst>
              <a:ext uri="{FF2B5EF4-FFF2-40B4-BE49-F238E27FC236}">
                <a16:creationId xmlns:a16="http://schemas.microsoft.com/office/drawing/2014/main" id="{F6F48352-22D7-9B8D-D63A-8C58D3695D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534" t="15359" r="36626" b="-4787"/>
          <a:stretch/>
        </p:blipFill>
        <p:spPr>
          <a:xfrm>
            <a:off x="5350476" y="0"/>
            <a:ext cx="6841524" cy="6858000"/>
          </a:xfrm>
          <a:prstGeom prst="rect">
            <a:avLst/>
          </a:prstGeom>
        </p:spPr>
      </p:pic>
      <p:sp>
        <p:nvSpPr>
          <p:cNvPr id="13" name="Freeform 12">
            <a:extLst>
              <a:ext uri="{FF2B5EF4-FFF2-40B4-BE49-F238E27FC236}">
                <a16:creationId xmlns:a16="http://schemas.microsoft.com/office/drawing/2014/main" id="{FA0EC4DA-F24A-6960-6E3C-5AE80A237883}"/>
              </a:ext>
            </a:extLst>
          </p:cNvPr>
          <p:cNvSpPr>
            <a:spLocks noChangeAspect="1"/>
          </p:cNvSpPr>
          <p:nvPr userDrawn="1"/>
        </p:nvSpPr>
        <p:spPr>
          <a:xfrm>
            <a:off x="3048000" y="0"/>
            <a:ext cx="9144000" cy="6858000"/>
          </a:xfrm>
          <a:custGeom>
            <a:avLst/>
            <a:gdLst>
              <a:gd name="connsiteX0" fmla="*/ 0 w 9144000"/>
              <a:gd name="connsiteY0" fmla="*/ 0 h 6858000"/>
              <a:gd name="connsiteX1" fmla="*/ 2743200 w 9144000"/>
              <a:gd name="connsiteY1" fmla="*/ 0 h 6858000"/>
              <a:gd name="connsiteX2" fmla="*/ 9144000 w 9144000"/>
              <a:gd name="connsiteY2" fmla="*/ 6400800 h 6858000"/>
              <a:gd name="connsiteX3" fmla="*/ 9144000 w 9144000"/>
              <a:gd name="connsiteY3" fmla="*/ 6858000 h 6858000"/>
              <a:gd name="connsiteX4" fmla="*/ 2743200 w 9144000"/>
              <a:gd name="connsiteY4" fmla="*/ 6858000 h 6858000"/>
              <a:gd name="connsiteX5" fmla="*/ 0 w 9144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58000">
                <a:moveTo>
                  <a:pt x="0" y="0"/>
                </a:moveTo>
                <a:lnTo>
                  <a:pt x="2743200" y="0"/>
                </a:lnTo>
                <a:lnTo>
                  <a:pt x="9144000" y="6400800"/>
                </a:lnTo>
                <a:lnTo>
                  <a:pt x="9144000" y="6858000"/>
                </a:lnTo>
                <a:lnTo>
                  <a:pt x="2743200" y="6858000"/>
                </a:lnTo>
                <a:lnTo>
                  <a:pt x="0" y="6858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lIns="90000" tIns="46800" rIns="90000" bIns="46800" rtlCol="0" anchor="ctr">
            <a:noAutofit/>
          </a:bodyPr>
          <a:lstStyle/>
          <a:p>
            <a:pPr algn="ctr">
              <a:lnSpc>
                <a:spcPct val="90000"/>
              </a:lnSpc>
            </a:pPr>
            <a:endParaRPr lang="en-US" sz="1600" dirty="0">
              <a:solidFill>
                <a:schemeClr val="bg1"/>
              </a:solidFill>
            </a:endParaRPr>
          </a:p>
        </p:txBody>
      </p:sp>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637032"/>
            <a:ext cx="5486400" cy="941796"/>
          </a:xfrm>
        </p:spPr>
        <p:txBody>
          <a:bodyPr>
            <a:spAutoFit/>
          </a:bodyPr>
          <a:lstStyle>
            <a:lvl1pPr>
              <a:defRPr sz="3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lvl1pPr>
              <a:defRPr>
                <a:solidFill>
                  <a:schemeClr val="bg1"/>
                </a:solidFill>
              </a:defRPr>
            </a:lvl1p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5486400" cy="228600"/>
          </a:xfrm>
        </p:spPr>
        <p:txBody>
          <a:bodyPr wrap="square" tIns="0" rIns="0" bIns="0" anchor="t" anchorCtr="0">
            <a:noAutofit/>
          </a:bodyPr>
          <a:lstStyle>
            <a:lvl1pPr marL="0" indent="0" algn="l">
              <a:buNone/>
              <a:defRPr sz="1400" b="1">
                <a:solidFill>
                  <a:schemeClr val="bg1"/>
                </a:solidFill>
              </a:defRPr>
            </a:lvl1pPr>
          </a:lstStyle>
          <a:p>
            <a:pPr lvl="0"/>
            <a:r>
              <a:rPr lang="en-US" dirty="0"/>
              <a:t>Presentation Name</a:t>
            </a:r>
          </a:p>
        </p:txBody>
      </p:sp>
      <p:sp>
        <p:nvSpPr>
          <p:cNvPr id="5" name="TextBox 4">
            <a:extLst>
              <a:ext uri="{FF2B5EF4-FFF2-40B4-BE49-F238E27FC236}">
                <a16:creationId xmlns:a16="http://schemas.microsoft.com/office/drawing/2014/main" id="{D987B0FB-B47A-0CDA-002E-FA6C4E6B09AC}"/>
              </a:ext>
            </a:extLst>
          </p:cNvPr>
          <p:cNvSpPr txBox="1"/>
          <p:nvPr userDrawn="1"/>
        </p:nvSpPr>
        <p:spPr>
          <a:xfrm>
            <a:off x="567159" y="641237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7" name="Picture 6">
            <a:extLst>
              <a:ext uri="{FF2B5EF4-FFF2-40B4-BE49-F238E27FC236}">
                <a16:creationId xmlns:a16="http://schemas.microsoft.com/office/drawing/2014/main" id="{1300FE44-33FD-B22E-D992-1469CD228C6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8724" y="6109447"/>
            <a:ext cx="1371600" cy="519953"/>
          </a:xfrm>
          <a:prstGeom prst="rect">
            <a:avLst/>
          </a:prstGeom>
        </p:spPr>
      </p:pic>
    </p:spTree>
    <p:extLst>
      <p:ext uri="{BB962C8B-B14F-4D97-AF65-F5344CB8AC3E}">
        <p14:creationId xmlns:p14="http://schemas.microsoft.com/office/powerpoint/2010/main" val="93764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576072"/>
            <a:ext cx="11274552" cy="91440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p:txBody>
          <a:body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ctr" anchorCtr="0">
            <a:noAutofit/>
          </a:bodyPr>
          <a:lstStyle>
            <a:lvl1pPr marL="0" indent="0" algn="l">
              <a:buNone/>
              <a:defRPr sz="1000">
                <a:solidFill>
                  <a:schemeClr val="tx2"/>
                </a:solidFill>
              </a:defRPr>
            </a:lvl1pPr>
          </a:lstStyle>
          <a:p>
            <a:pPr lvl="0"/>
            <a:r>
              <a:rPr lang="en-US" dirty="0"/>
              <a:t>SECTION NAME: SLIDE TITLE </a:t>
            </a:r>
          </a:p>
        </p:txBody>
      </p:sp>
      <p:sp>
        <p:nvSpPr>
          <p:cNvPr id="8" name="TextBox 7">
            <a:extLst>
              <a:ext uri="{FF2B5EF4-FFF2-40B4-BE49-F238E27FC236}">
                <a16:creationId xmlns:a16="http://schemas.microsoft.com/office/drawing/2014/main" id="{5DD00D36-5B13-C3F7-9814-30EAF4317FB6}"/>
              </a:ext>
            </a:extLst>
          </p:cNvPr>
          <p:cNvSpPr txBox="1"/>
          <p:nvPr userDrawn="1"/>
        </p:nvSpPr>
        <p:spPr>
          <a:xfrm>
            <a:off x="579353" y="6456641"/>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Tree>
    <p:extLst>
      <p:ext uri="{BB962C8B-B14F-4D97-AF65-F5344CB8AC3E}">
        <p14:creationId xmlns:p14="http://schemas.microsoft.com/office/powerpoint/2010/main" val="3970582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3F3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576072"/>
            <a:ext cx="11274552" cy="91440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p:txBody>
          <a:body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ctr" anchorCtr="0">
            <a:noAutofit/>
          </a:bodyPr>
          <a:lstStyle>
            <a:lvl1pPr marL="0" indent="0" algn="l">
              <a:buNone/>
              <a:defRPr sz="1000">
                <a:solidFill>
                  <a:schemeClr val="tx2"/>
                </a:solidFill>
              </a:defRPr>
            </a:lvl1pPr>
          </a:lstStyle>
          <a:p>
            <a:pPr lvl="0"/>
            <a:r>
              <a:rPr lang="en-US" dirty="0"/>
              <a:t>SECTION NAME: SLIDE TITLE </a:t>
            </a:r>
          </a:p>
        </p:txBody>
      </p:sp>
      <p:sp>
        <p:nvSpPr>
          <p:cNvPr id="5" name="TextBox 4">
            <a:extLst>
              <a:ext uri="{FF2B5EF4-FFF2-40B4-BE49-F238E27FC236}">
                <a16:creationId xmlns:a16="http://schemas.microsoft.com/office/drawing/2014/main" id="{D987B0FB-B47A-0CDA-002E-FA6C4E6B09AC}"/>
              </a:ext>
            </a:extLst>
          </p:cNvPr>
          <p:cNvSpPr txBox="1"/>
          <p:nvPr userDrawn="1"/>
        </p:nvSpPr>
        <p:spPr>
          <a:xfrm>
            <a:off x="567159" y="641237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Tree>
    <p:extLst>
      <p:ext uri="{BB962C8B-B14F-4D97-AF65-F5344CB8AC3E}">
        <p14:creationId xmlns:p14="http://schemas.microsoft.com/office/powerpoint/2010/main" val="62650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141B4D"/>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81211C-F413-BE4E-B5DF-9FE4202B01C1}"/>
              </a:ext>
            </a:extLst>
          </p:cNvPr>
          <p:cNvSpPr/>
          <p:nvPr userDrawn="1"/>
        </p:nvSpPr>
        <p:spPr>
          <a:xfrm>
            <a:off x="0" y="0"/>
            <a:ext cx="12192000" cy="68580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576072"/>
            <a:ext cx="11274552" cy="914400"/>
          </a:xfrm>
        </p:spPr>
        <p:txBody>
          <a:bodyPr/>
          <a:lstStyle>
            <a:lvl1pPr>
              <a:defRPr>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p:txBody>
          <a:bodyPr/>
          <a:lstStyle>
            <a:lvl1pPr>
              <a:defRPr>
                <a:solidFill>
                  <a:schemeClr val="bg1"/>
                </a:solidFill>
              </a:defRPr>
            </a:lvl1p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ctr" anchorCtr="0">
            <a:noAutofit/>
          </a:bodyPr>
          <a:lstStyle>
            <a:lvl1pPr marL="0" indent="0" algn="l">
              <a:buNone/>
              <a:defRPr sz="1000">
                <a:solidFill>
                  <a:schemeClr val="bg1"/>
                </a:solidFill>
              </a:defRPr>
            </a:lvl1pPr>
          </a:lstStyle>
          <a:p>
            <a:pPr lvl="0"/>
            <a:r>
              <a:rPr lang="en-US" dirty="0"/>
              <a:t>SECTION NAME: SLIDE TITLE </a:t>
            </a:r>
          </a:p>
        </p:txBody>
      </p:sp>
      <p:cxnSp>
        <p:nvCxnSpPr>
          <p:cNvPr id="6" name="Straight Connector 5">
            <a:extLst>
              <a:ext uri="{FF2B5EF4-FFF2-40B4-BE49-F238E27FC236}">
                <a16:creationId xmlns:a16="http://schemas.microsoft.com/office/drawing/2014/main" id="{7D449C54-A293-1147-B10D-D0A9C20E4EE5}"/>
              </a:ext>
            </a:extLst>
          </p:cNvPr>
          <p:cNvCxnSpPr>
            <a:cxnSpLocks/>
          </p:cNvCxnSpPr>
          <p:nvPr userDrawn="1"/>
        </p:nvCxnSpPr>
        <p:spPr>
          <a:xfrm>
            <a:off x="861568" y="6272784"/>
            <a:ext cx="0" cy="3566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67271054-4EDA-D04E-B8B0-F4D9BE3D868D}"/>
              </a:ext>
            </a:extLst>
          </p:cNvPr>
          <p:cNvSpPr>
            <a:spLocks noGrp="1"/>
          </p:cNvSpPr>
          <p:nvPr>
            <p:ph type="body" sz="quarter" idx="18" hasCustomPrompt="1"/>
          </p:nvPr>
        </p:nvSpPr>
        <p:spPr>
          <a:xfrm>
            <a:off x="1002233" y="6321623"/>
            <a:ext cx="640080" cy="330796"/>
          </a:xfrm>
        </p:spPr>
        <p:txBody>
          <a:bodyPr tIns="0" rIns="0" bIns="0">
            <a:spAutoFit/>
          </a:bodyPr>
          <a:lstStyle>
            <a:lvl1pPr marL="0" indent="0">
              <a:buNone/>
              <a:defRPr sz="1000">
                <a:solidFill>
                  <a:schemeClr val="bg1"/>
                </a:solidFill>
              </a:defRPr>
            </a:lvl1pPr>
          </a:lstStyle>
          <a:p>
            <a:pPr lvl="0"/>
            <a:r>
              <a:rPr lang="en-US" dirty="0"/>
              <a:t>FPO  LOGO</a:t>
            </a:r>
          </a:p>
        </p:txBody>
      </p:sp>
      <p:pic>
        <p:nvPicPr>
          <p:cNvPr id="8" name="Picture 7" descr="Shape, arrow&#10;&#10;Description automatically generated">
            <a:extLst>
              <a:ext uri="{FF2B5EF4-FFF2-40B4-BE49-F238E27FC236}">
                <a16:creationId xmlns:a16="http://schemas.microsoft.com/office/drawing/2014/main" id="{B121BA6A-13B4-0842-B568-47218F23D8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262233"/>
            <a:ext cx="274320" cy="367167"/>
          </a:xfrm>
          <a:prstGeom prst="rect">
            <a:avLst/>
          </a:prstGeom>
        </p:spPr>
      </p:pic>
    </p:spTree>
    <p:extLst>
      <p:ext uri="{BB962C8B-B14F-4D97-AF65-F5344CB8AC3E}">
        <p14:creationId xmlns:p14="http://schemas.microsoft.com/office/powerpoint/2010/main" val="3592359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141B4D"/>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81211C-F413-BE4E-B5DF-9FE4202B01C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576072"/>
            <a:ext cx="11274552" cy="914400"/>
          </a:xfrm>
        </p:spPr>
        <p:txBody>
          <a:bodyPr/>
          <a:lstStyle>
            <a:lvl1pPr>
              <a:defRPr>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p:txBody>
          <a:bodyPr/>
          <a:lstStyle>
            <a:lvl1pPr>
              <a:defRPr>
                <a:solidFill>
                  <a:schemeClr val="bg1"/>
                </a:solidFill>
              </a:defRPr>
            </a:lvl1p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ctr" anchorCtr="0">
            <a:noAutofit/>
          </a:bodyPr>
          <a:lstStyle>
            <a:lvl1pPr marL="0" indent="0" algn="l">
              <a:buNone/>
              <a:defRPr sz="1000">
                <a:solidFill>
                  <a:schemeClr val="bg1"/>
                </a:solidFill>
              </a:defRPr>
            </a:lvl1pPr>
          </a:lstStyle>
          <a:p>
            <a:pPr lvl="0"/>
            <a:r>
              <a:rPr lang="en-US" dirty="0"/>
              <a:t>SECTION NAME: SLIDE TITLE </a:t>
            </a:r>
          </a:p>
        </p:txBody>
      </p:sp>
      <p:cxnSp>
        <p:nvCxnSpPr>
          <p:cNvPr id="6" name="Straight Connector 5">
            <a:extLst>
              <a:ext uri="{FF2B5EF4-FFF2-40B4-BE49-F238E27FC236}">
                <a16:creationId xmlns:a16="http://schemas.microsoft.com/office/drawing/2014/main" id="{7D449C54-A293-1147-B10D-D0A9C20E4EE5}"/>
              </a:ext>
            </a:extLst>
          </p:cNvPr>
          <p:cNvCxnSpPr>
            <a:cxnSpLocks/>
          </p:cNvCxnSpPr>
          <p:nvPr userDrawn="1"/>
        </p:nvCxnSpPr>
        <p:spPr>
          <a:xfrm>
            <a:off x="861568" y="6272784"/>
            <a:ext cx="0" cy="3566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67271054-4EDA-D04E-B8B0-F4D9BE3D868D}"/>
              </a:ext>
            </a:extLst>
          </p:cNvPr>
          <p:cNvSpPr>
            <a:spLocks noGrp="1"/>
          </p:cNvSpPr>
          <p:nvPr>
            <p:ph type="body" sz="quarter" idx="18" hasCustomPrompt="1"/>
          </p:nvPr>
        </p:nvSpPr>
        <p:spPr>
          <a:xfrm>
            <a:off x="1002233" y="6321623"/>
            <a:ext cx="640080" cy="330796"/>
          </a:xfrm>
        </p:spPr>
        <p:txBody>
          <a:bodyPr tIns="0" rIns="0" bIns="0">
            <a:spAutoFit/>
          </a:bodyPr>
          <a:lstStyle>
            <a:lvl1pPr marL="0" indent="0">
              <a:buNone/>
              <a:defRPr sz="1000">
                <a:solidFill>
                  <a:schemeClr val="bg1"/>
                </a:solidFill>
              </a:defRPr>
            </a:lvl1pPr>
          </a:lstStyle>
          <a:p>
            <a:pPr lvl="0"/>
            <a:r>
              <a:rPr lang="en-US" dirty="0"/>
              <a:t>FPO  LOGO</a:t>
            </a:r>
          </a:p>
        </p:txBody>
      </p:sp>
      <p:pic>
        <p:nvPicPr>
          <p:cNvPr id="8" name="Picture 7" descr="Shape, arrow&#10;&#10;Description automatically generated">
            <a:extLst>
              <a:ext uri="{FF2B5EF4-FFF2-40B4-BE49-F238E27FC236}">
                <a16:creationId xmlns:a16="http://schemas.microsoft.com/office/drawing/2014/main" id="{B121BA6A-13B4-0842-B568-47218F23D8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262233"/>
            <a:ext cx="274320" cy="367167"/>
          </a:xfrm>
          <a:prstGeom prst="rect">
            <a:avLst/>
          </a:prstGeom>
        </p:spPr>
      </p:pic>
    </p:spTree>
    <p:extLst>
      <p:ext uri="{BB962C8B-B14F-4D97-AF65-F5344CB8AC3E}">
        <p14:creationId xmlns:p14="http://schemas.microsoft.com/office/powerpoint/2010/main" val="672008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8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843923"/>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0047BB"/>
        </a:solidFill>
        <a:effectLst/>
      </p:bgPr>
    </p:bg>
    <p:spTree>
      <p:nvGrpSpPr>
        <p:cNvPr id="1" name=""/>
        <p:cNvGrpSpPr/>
        <p:nvPr/>
      </p:nvGrpSpPr>
      <p:grpSpPr>
        <a:xfrm>
          <a:off x="0" y="0"/>
          <a:ext cx="0" cy="0"/>
          <a:chOff x="0" y="0"/>
          <a:chExt cx="0" cy="0"/>
        </a:xfrm>
      </p:grpSpPr>
      <p:pic>
        <p:nvPicPr>
          <p:cNvPr id="9" name="Picture 8" descr="A group of people in an office&#10;&#10;Description automatically generated with medium confidence">
            <a:extLst>
              <a:ext uri="{FF2B5EF4-FFF2-40B4-BE49-F238E27FC236}">
                <a16:creationId xmlns:a16="http://schemas.microsoft.com/office/drawing/2014/main" id="{037559E1-E818-527F-E8C4-5BC17FA7E9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913" t="19667" r="38749" b="-4543"/>
          <a:stretch/>
        </p:blipFill>
        <p:spPr>
          <a:xfrm>
            <a:off x="5370654" y="0"/>
            <a:ext cx="6828222" cy="6857999"/>
          </a:xfrm>
          <a:prstGeom prst="rect">
            <a:avLst/>
          </a:prstGeom>
        </p:spPr>
      </p:pic>
      <p:sp>
        <p:nvSpPr>
          <p:cNvPr id="10" name="Freeform 9">
            <a:extLst>
              <a:ext uri="{FF2B5EF4-FFF2-40B4-BE49-F238E27FC236}">
                <a16:creationId xmlns:a16="http://schemas.microsoft.com/office/drawing/2014/main" id="{CC362E37-F377-D710-4F32-BF4836C94554}"/>
              </a:ext>
            </a:extLst>
          </p:cNvPr>
          <p:cNvSpPr>
            <a:spLocks noChangeAspect="1"/>
          </p:cNvSpPr>
          <p:nvPr userDrawn="1"/>
        </p:nvSpPr>
        <p:spPr>
          <a:xfrm>
            <a:off x="3048000" y="0"/>
            <a:ext cx="9144000" cy="6858000"/>
          </a:xfrm>
          <a:custGeom>
            <a:avLst/>
            <a:gdLst>
              <a:gd name="connsiteX0" fmla="*/ 0 w 9144000"/>
              <a:gd name="connsiteY0" fmla="*/ 0 h 6858000"/>
              <a:gd name="connsiteX1" fmla="*/ 2743200 w 9144000"/>
              <a:gd name="connsiteY1" fmla="*/ 0 h 6858000"/>
              <a:gd name="connsiteX2" fmla="*/ 9144000 w 9144000"/>
              <a:gd name="connsiteY2" fmla="*/ 6400800 h 6858000"/>
              <a:gd name="connsiteX3" fmla="*/ 9144000 w 9144000"/>
              <a:gd name="connsiteY3" fmla="*/ 6858000 h 6858000"/>
              <a:gd name="connsiteX4" fmla="*/ 2743200 w 9144000"/>
              <a:gd name="connsiteY4" fmla="*/ 6858000 h 6858000"/>
              <a:gd name="connsiteX5" fmla="*/ 0 w 9144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58000">
                <a:moveTo>
                  <a:pt x="0" y="0"/>
                </a:moveTo>
                <a:lnTo>
                  <a:pt x="2743200" y="0"/>
                </a:lnTo>
                <a:lnTo>
                  <a:pt x="9144000" y="6400800"/>
                </a:lnTo>
                <a:lnTo>
                  <a:pt x="9144000" y="6858000"/>
                </a:lnTo>
                <a:lnTo>
                  <a:pt x="2743200" y="6858000"/>
                </a:lnTo>
                <a:lnTo>
                  <a:pt x="0" y="6858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lIns="90000" tIns="46800" rIns="90000" bIns="46800" rtlCol="0" anchor="ctr">
            <a:noAutofit/>
          </a:bodyPr>
          <a:lstStyle/>
          <a:p>
            <a:pPr algn="ctr">
              <a:lnSpc>
                <a:spcPct val="90000"/>
              </a:lnSpc>
            </a:pPr>
            <a:endParaRPr lang="en-US" sz="1600" dirty="0">
              <a:solidFill>
                <a:schemeClr val="bg1"/>
              </a:solidFill>
            </a:endParaRPr>
          </a:p>
        </p:txBody>
      </p:sp>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637032"/>
            <a:ext cx="5486400" cy="941796"/>
          </a:xfrm>
        </p:spPr>
        <p:txBody>
          <a:bodyPr>
            <a:spAutoFit/>
          </a:bodyPr>
          <a:lstStyle>
            <a:lvl1pPr>
              <a:defRPr sz="3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lvl1pPr>
              <a:defRPr>
                <a:solidFill>
                  <a:schemeClr val="bg1"/>
                </a:solidFill>
              </a:defRPr>
            </a:lvl1p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5486400" cy="228600"/>
          </a:xfrm>
        </p:spPr>
        <p:txBody>
          <a:bodyPr wrap="square" tIns="0" rIns="0" bIns="0" anchor="t" anchorCtr="0">
            <a:noAutofit/>
          </a:bodyPr>
          <a:lstStyle>
            <a:lvl1pPr marL="0" indent="0" algn="l">
              <a:buNone/>
              <a:defRPr sz="1400" b="1">
                <a:solidFill>
                  <a:schemeClr val="bg1"/>
                </a:solidFill>
              </a:defRPr>
            </a:lvl1pPr>
          </a:lstStyle>
          <a:p>
            <a:pPr lvl="0"/>
            <a:r>
              <a:rPr lang="en-US" dirty="0"/>
              <a:t>Presentation Name</a:t>
            </a:r>
          </a:p>
        </p:txBody>
      </p:sp>
      <p:sp>
        <p:nvSpPr>
          <p:cNvPr id="5" name="TextBox 4">
            <a:extLst>
              <a:ext uri="{FF2B5EF4-FFF2-40B4-BE49-F238E27FC236}">
                <a16:creationId xmlns:a16="http://schemas.microsoft.com/office/drawing/2014/main" id="{D987B0FB-B47A-0CDA-002E-FA6C4E6B09AC}"/>
              </a:ext>
            </a:extLst>
          </p:cNvPr>
          <p:cNvSpPr txBox="1"/>
          <p:nvPr userDrawn="1"/>
        </p:nvSpPr>
        <p:spPr>
          <a:xfrm>
            <a:off x="567159" y="641237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7" name="Picture 6">
            <a:extLst>
              <a:ext uri="{FF2B5EF4-FFF2-40B4-BE49-F238E27FC236}">
                <a16:creationId xmlns:a16="http://schemas.microsoft.com/office/drawing/2014/main" id="{1300FE44-33FD-B22E-D992-1469CD228C6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8724" y="6109447"/>
            <a:ext cx="1371600" cy="519953"/>
          </a:xfrm>
          <a:prstGeom prst="rect">
            <a:avLst/>
          </a:prstGeom>
        </p:spPr>
      </p:pic>
    </p:spTree>
    <p:extLst>
      <p:ext uri="{BB962C8B-B14F-4D97-AF65-F5344CB8AC3E}">
        <p14:creationId xmlns:p14="http://schemas.microsoft.com/office/powerpoint/2010/main" val="184645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7200" y="637032"/>
            <a:ext cx="11274552" cy="470898"/>
          </a:xfrm>
        </p:spPr>
        <p:txBody>
          <a:bodyPr>
            <a:spAutoFit/>
          </a:bodyPr>
          <a:lstStyle>
            <a:lvl1pPr>
              <a:defRPr sz="3400"/>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t" anchorCtr="0">
            <a:noAutofit/>
          </a:bodyPr>
          <a:lstStyle>
            <a:lvl1pPr marL="0" indent="0" algn="l">
              <a:buNone/>
              <a:defRPr sz="1400" b="1">
                <a:solidFill>
                  <a:schemeClr val="tx2"/>
                </a:solidFill>
              </a:defRPr>
            </a:lvl1pPr>
          </a:lstStyle>
          <a:p>
            <a:pPr lvl="0"/>
            <a:r>
              <a:rPr lang="en-US" dirty="0"/>
              <a:t>Presentation Name</a:t>
            </a:r>
          </a:p>
        </p:txBody>
      </p:sp>
      <p:sp>
        <p:nvSpPr>
          <p:cNvPr id="8" name="TextBox 7">
            <a:extLst>
              <a:ext uri="{FF2B5EF4-FFF2-40B4-BE49-F238E27FC236}">
                <a16:creationId xmlns:a16="http://schemas.microsoft.com/office/drawing/2014/main" id="{5DD00D36-5B13-C3F7-9814-30EAF4317FB6}"/>
              </a:ext>
            </a:extLst>
          </p:cNvPr>
          <p:cNvSpPr txBox="1"/>
          <p:nvPr userDrawn="1"/>
        </p:nvSpPr>
        <p:spPr>
          <a:xfrm>
            <a:off x="579353" y="6456641"/>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6" name="Picture 5">
            <a:extLst>
              <a:ext uri="{FF2B5EF4-FFF2-40B4-BE49-F238E27FC236}">
                <a16:creationId xmlns:a16="http://schemas.microsoft.com/office/drawing/2014/main" id="{0B9CD41C-9751-54D8-CBF2-ED031ACBA5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724" y="6091369"/>
            <a:ext cx="1371600" cy="538031"/>
          </a:xfrm>
          <a:prstGeom prst="rect">
            <a:avLst/>
          </a:prstGeom>
        </p:spPr>
      </p:pic>
    </p:spTree>
    <p:extLst>
      <p:ext uri="{BB962C8B-B14F-4D97-AF65-F5344CB8AC3E}">
        <p14:creationId xmlns:p14="http://schemas.microsoft.com/office/powerpoint/2010/main" val="3700556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C0F7EF-9CE5-3858-4905-A4132CE9C096}"/>
              </a:ext>
            </a:extLst>
          </p:cNvPr>
          <p:cNvSpPr/>
          <p:nvPr userDrawn="1"/>
        </p:nvSpPr>
        <p:spPr>
          <a:xfrm>
            <a:off x="0" y="5943600"/>
            <a:ext cx="121920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7200" y="637032"/>
            <a:ext cx="11274552" cy="470898"/>
          </a:xfrm>
        </p:spPr>
        <p:txBody>
          <a:bodyPr>
            <a:spAutoFit/>
          </a:bodyPr>
          <a:lstStyle>
            <a:lvl1pPr>
              <a:defRPr sz="3400"/>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lvl1pPr>
              <a:defRPr>
                <a:solidFill>
                  <a:schemeClr val="bg1"/>
                </a:solidFill>
              </a:defRPr>
            </a:lvl1p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t" anchorCtr="0">
            <a:noAutofit/>
          </a:bodyPr>
          <a:lstStyle>
            <a:lvl1pPr marL="0" indent="0" algn="l">
              <a:buNone/>
              <a:defRPr sz="1400" b="1">
                <a:solidFill>
                  <a:schemeClr val="tx2"/>
                </a:solidFill>
              </a:defRPr>
            </a:lvl1pPr>
          </a:lstStyle>
          <a:p>
            <a:pPr lvl="0"/>
            <a:r>
              <a:rPr lang="en-US" dirty="0"/>
              <a:t>Presentation Name</a:t>
            </a:r>
          </a:p>
        </p:txBody>
      </p:sp>
      <p:sp>
        <p:nvSpPr>
          <p:cNvPr id="8" name="TextBox 7">
            <a:extLst>
              <a:ext uri="{FF2B5EF4-FFF2-40B4-BE49-F238E27FC236}">
                <a16:creationId xmlns:a16="http://schemas.microsoft.com/office/drawing/2014/main" id="{5DD00D36-5B13-C3F7-9814-30EAF4317FB6}"/>
              </a:ext>
            </a:extLst>
          </p:cNvPr>
          <p:cNvSpPr txBox="1"/>
          <p:nvPr userDrawn="1"/>
        </p:nvSpPr>
        <p:spPr>
          <a:xfrm>
            <a:off x="579353" y="6456641"/>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9" name="Picture 8">
            <a:extLst>
              <a:ext uri="{FF2B5EF4-FFF2-40B4-BE49-F238E27FC236}">
                <a16:creationId xmlns:a16="http://schemas.microsoft.com/office/drawing/2014/main" id="{CFA9C3C5-4A9C-EB40-125A-E5955CB568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724" y="6109447"/>
            <a:ext cx="1371600" cy="519953"/>
          </a:xfrm>
          <a:prstGeom prst="rect">
            <a:avLst/>
          </a:prstGeom>
        </p:spPr>
      </p:pic>
    </p:spTree>
    <p:extLst>
      <p:ext uri="{BB962C8B-B14F-4D97-AF65-F5344CB8AC3E}">
        <p14:creationId xmlns:p14="http://schemas.microsoft.com/office/powerpoint/2010/main" val="507700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3F3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637032"/>
            <a:ext cx="11274552" cy="470898"/>
          </a:xfrm>
        </p:spPr>
        <p:txBody>
          <a:bodyPr>
            <a:spAutoFit/>
          </a:bodyPr>
          <a:lstStyle>
            <a:lvl1pPr>
              <a:defRPr sz="3400"/>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p:txBody>
          <a:body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t" anchorCtr="0">
            <a:noAutofit/>
          </a:bodyPr>
          <a:lstStyle>
            <a:lvl1pPr marL="0" indent="0" algn="l">
              <a:buNone/>
              <a:defRPr sz="1400" b="1">
                <a:solidFill>
                  <a:schemeClr val="tx2"/>
                </a:solidFill>
              </a:defRPr>
            </a:lvl1pPr>
          </a:lstStyle>
          <a:p>
            <a:pPr lvl="0"/>
            <a:r>
              <a:rPr lang="en-US" dirty="0"/>
              <a:t>Presentation Name</a:t>
            </a:r>
          </a:p>
        </p:txBody>
      </p:sp>
      <p:sp>
        <p:nvSpPr>
          <p:cNvPr id="5" name="TextBox 4">
            <a:extLst>
              <a:ext uri="{FF2B5EF4-FFF2-40B4-BE49-F238E27FC236}">
                <a16:creationId xmlns:a16="http://schemas.microsoft.com/office/drawing/2014/main" id="{D987B0FB-B47A-0CDA-002E-FA6C4E6B09AC}"/>
              </a:ext>
            </a:extLst>
          </p:cNvPr>
          <p:cNvSpPr txBox="1"/>
          <p:nvPr userDrawn="1"/>
        </p:nvSpPr>
        <p:spPr>
          <a:xfrm>
            <a:off x="567159" y="641237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6" name="Picture 5">
            <a:extLst>
              <a:ext uri="{FF2B5EF4-FFF2-40B4-BE49-F238E27FC236}">
                <a16:creationId xmlns:a16="http://schemas.microsoft.com/office/drawing/2014/main" id="{B7B7F377-E846-C868-00D2-5630E6EC5D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724" y="6091369"/>
            <a:ext cx="1371600" cy="538031"/>
          </a:xfrm>
          <a:prstGeom prst="rect">
            <a:avLst/>
          </a:prstGeom>
        </p:spPr>
      </p:pic>
    </p:spTree>
    <p:extLst>
      <p:ext uri="{BB962C8B-B14F-4D97-AF65-F5344CB8AC3E}">
        <p14:creationId xmlns:p14="http://schemas.microsoft.com/office/powerpoint/2010/main" val="2418982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47B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637032"/>
            <a:ext cx="11274552" cy="470898"/>
          </a:xfrm>
        </p:spPr>
        <p:txBody>
          <a:bodyPr>
            <a:spAutoFit/>
          </a:bodyPr>
          <a:lstStyle>
            <a:lvl1pPr>
              <a:defRPr sz="3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lvl1pPr>
              <a:defRPr>
                <a:solidFill>
                  <a:schemeClr val="bg1"/>
                </a:solidFill>
              </a:defRPr>
            </a:lvl1p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t" anchorCtr="0">
            <a:noAutofit/>
          </a:bodyPr>
          <a:lstStyle>
            <a:lvl1pPr marL="0" indent="0" algn="l">
              <a:buNone/>
              <a:defRPr sz="1400" b="1">
                <a:solidFill>
                  <a:schemeClr val="bg1"/>
                </a:solidFill>
              </a:defRPr>
            </a:lvl1pPr>
          </a:lstStyle>
          <a:p>
            <a:pPr lvl="0"/>
            <a:r>
              <a:rPr lang="en-US" dirty="0"/>
              <a:t>Presentation Name</a:t>
            </a:r>
          </a:p>
        </p:txBody>
      </p:sp>
      <p:sp>
        <p:nvSpPr>
          <p:cNvPr id="5" name="TextBox 4">
            <a:extLst>
              <a:ext uri="{FF2B5EF4-FFF2-40B4-BE49-F238E27FC236}">
                <a16:creationId xmlns:a16="http://schemas.microsoft.com/office/drawing/2014/main" id="{D987B0FB-B47A-0CDA-002E-FA6C4E6B09AC}"/>
              </a:ext>
            </a:extLst>
          </p:cNvPr>
          <p:cNvSpPr txBox="1"/>
          <p:nvPr userDrawn="1"/>
        </p:nvSpPr>
        <p:spPr>
          <a:xfrm>
            <a:off x="567159" y="641237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7" name="Picture 6">
            <a:extLst>
              <a:ext uri="{FF2B5EF4-FFF2-40B4-BE49-F238E27FC236}">
                <a16:creationId xmlns:a16="http://schemas.microsoft.com/office/drawing/2014/main" id="{1300FE44-33FD-B22E-D992-1469CD228C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724" y="6109447"/>
            <a:ext cx="1371600" cy="519953"/>
          </a:xfrm>
          <a:prstGeom prst="rect">
            <a:avLst/>
          </a:prstGeom>
        </p:spPr>
      </p:pic>
    </p:spTree>
    <p:extLst>
      <p:ext uri="{BB962C8B-B14F-4D97-AF65-F5344CB8AC3E}">
        <p14:creationId xmlns:p14="http://schemas.microsoft.com/office/powerpoint/2010/main" val="364791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hasCustomPrompt="1"/>
          </p:nvPr>
        </p:nvSpPr>
        <p:spPr>
          <a:xfrm>
            <a:off x="914400" y="1143000"/>
            <a:ext cx="6403848" cy="997196"/>
          </a:xfrm>
        </p:spPr>
        <p:txBody>
          <a:bodyPr wrap="square">
            <a:spAutoFit/>
          </a:bodyPr>
          <a:lstStyle>
            <a:lvl1pPr>
              <a:defRPr sz="3600"/>
            </a:lvl1pPr>
          </a:lstStyle>
          <a:p>
            <a:r>
              <a:rPr lang="en-US" dirty="0"/>
              <a:t>Click to edit Master </a:t>
            </a:r>
            <a:br>
              <a:rPr lang="en-US" dirty="0"/>
            </a:br>
            <a:r>
              <a:rPr lang="en-US" dirty="0"/>
              <a:t>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6861048" cy="228600"/>
          </a:xfrm>
        </p:spPr>
        <p:txBody>
          <a:bodyPr wrap="square" tIns="0" rIns="0" bIns="0" anchor="t" anchorCtr="0">
            <a:noAutofit/>
          </a:bodyPr>
          <a:lstStyle>
            <a:lvl1pPr marL="0" indent="0" algn="l">
              <a:buNone/>
              <a:defRPr sz="1400" b="1">
                <a:solidFill>
                  <a:schemeClr val="tx2"/>
                </a:solidFill>
              </a:defRPr>
            </a:lvl1pPr>
          </a:lstStyle>
          <a:p>
            <a:pPr lvl="0"/>
            <a:r>
              <a:rPr lang="en-US" dirty="0"/>
              <a:t>Presentation Name</a:t>
            </a:r>
          </a:p>
        </p:txBody>
      </p:sp>
      <p:sp>
        <p:nvSpPr>
          <p:cNvPr id="8" name="TextBox 7">
            <a:extLst>
              <a:ext uri="{FF2B5EF4-FFF2-40B4-BE49-F238E27FC236}">
                <a16:creationId xmlns:a16="http://schemas.microsoft.com/office/drawing/2014/main" id="{5DD00D36-5B13-C3F7-9814-30EAF4317FB6}"/>
              </a:ext>
            </a:extLst>
          </p:cNvPr>
          <p:cNvSpPr txBox="1"/>
          <p:nvPr userDrawn="1"/>
        </p:nvSpPr>
        <p:spPr>
          <a:xfrm>
            <a:off x="579353" y="6456641"/>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6" name="Picture 5">
            <a:extLst>
              <a:ext uri="{FF2B5EF4-FFF2-40B4-BE49-F238E27FC236}">
                <a16:creationId xmlns:a16="http://schemas.microsoft.com/office/drawing/2014/main" id="{0B9CD41C-9751-54D8-CBF2-ED031ACBA5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724" y="6091369"/>
            <a:ext cx="1371600" cy="538031"/>
          </a:xfrm>
          <a:prstGeom prst="rect">
            <a:avLst/>
          </a:prstGeom>
        </p:spPr>
      </p:pic>
      <p:sp>
        <p:nvSpPr>
          <p:cNvPr id="11" name="Text Placeholder 10">
            <a:extLst>
              <a:ext uri="{FF2B5EF4-FFF2-40B4-BE49-F238E27FC236}">
                <a16:creationId xmlns:a16="http://schemas.microsoft.com/office/drawing/2014/main" id="{1A436A3A-9531-B85F-111B-C378195D3484}"/>
              </a:ext>
            </a:extLst>
          </p:cNvPr>
          <p:cNvSpPr>
            <a:spLocks noGrp="1"/>
          </p:cNvSpPr>
          <p:nvPr>
            <p:ph type="body" sz="quarter" idx="17"/>
          </p:nvPr>
        </p:nvSpPr>
        <p:spPr>
          <a:xfrm>
            <a:off x="914400" y="2514600"/>
            <a:ext cx="6403848" cy="2616101"/>
          </a:xfrm>
        </p:spPr>
        <p:txBody>
          <a:bodyPr wrap="square">
            <a:spAutoFit/>
          </a:bodyPr>
          <a:lstStyle>
            <a:lvl1pPr>
              <a:lnSpc>
                <a:spcPct val="100000"/>
              </a:lnSpc>
              <a:spcAft>
                <a:spcPts val="1800"/>
              </a:spcAft>
              <a:defRPr sz="2200" b="0"/>
            </a:lvl1pPr>
            <a:lvl2pPr>
              <a:lnSpc>
                <a:spcPct val="100000"/>
              </a:lnSpc>
              <a:spcAft>
                <a:spcPts val="1800"/>
              </a:spcAft>
              <a:defRPr sz="2200" b="0"/>
            </a:lvl2pPr>
            <a:lvl3pPr>
              <a:lnSpc>
                <a:spcPct val="100000"/>
              </a:lnSpc>
              <a:spcAft>
                <a:spcPts val="1800"/>
              </a:spcAft>
              <a:defRPr sz="2200" b="0"/>
            </a:lvl3pPr>
            <a:lvl4pPr>
              <a:lnSpc>
                <a:spcPct val="100000"/>
              </a:lnSpc>
              <a:spcAft>
                <a:spcPts val="1800"/>
              </a:spcAft>
              <a:defRPr sz="2200" b="0"/>
            </a:lvl4pPr>
            <a:lvl5pPr>
              <a:lnSpc>
                <a:spcPct val="100000"/>
              </a:lnSpc>
              <a:spcAft>
                <a:spcPts val="1800"/>
              </a:spcAf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1878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hasCustomPrompt="1"/>
          </p:nvPr>
        </p:nvSpPr>
        <p:spPr>
          <a:xfrm>
            <a:off x="4873752" y="1143000"/>
            <a:ext cx="6403848" cy="997196"/>
          </a:xfrm>
        </p:spPr>
        <p:txBody>
          <a:bodyPr wrap="square">
            <a:spAutoFit/>
          </a:bodyPr>
          <a:lstStyle>
            <a:lvl1pPr>
              <a:defRPr sz="3600"/>
            </a:lvl1pPr>
          </a:lstStyle>
          <a:p>
            <a:r>
              <a:rPr lang="en-US" dirty="0"/>
              <a:t>Click to edit Master </a:t>
            </a:r>
            <a:br>
              <a:rPr lang="en-US" dirty="0"/>
            </a:br>
            <a:r>
              <a:rPr lang="en-US" dirty="0"/>
              <a:t>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419600" y="228600"/>
            <a:ext cx="6858000" cy="228600"/>
          </a:xfrm>
        </p:spPr>
        <p:txBody>
          <a:bodyPr wrap="square" tIns="0" rIns="0" bIns="0" anchor="t" anchorCtr="0">
            <a:noAutofit/>
          </a:bodyPr>
          <a:lstStyle>
            <a:lvl1pPr marL="0" indent="0" algn="l">
              <a:buNone/>
              <a:defRPr sz="1400" b="1">
                <a:solidFill>
                  <a:schemeClr val="tx2"/>
                </a:solidFill>
              </a:defRPr>
            </a:lvl1pPr>
          </a:lstStyle>
          <a:p>
            <a:pPr lvl="0"/>
            <a:r>
              <a:rPr lang="en-US" dirty="0"/>
              <a:t>Presentation Name</a:t>
            </a:r>
          </a:p>
        </p:txBody>
      </p:sp>
      <p:sp>
        <p:nvSpPr>
          <p:cNvPr id="8" name="TextBox 7">
            <a:extLst>
              <a:ext uri="{FF2B5EF4-FFF2-40B4-BE49-F238E27FC236}">
                <a16:creationId xmlns:a16="http://schemas.microsoft.com/office/drawing/2014/main" id="{5DD00D36-5B13-C3F7-9814-30EAF4317FB6}"/>
              </a:ext>
            </a:extLst>
          </p:cNvPr>
          <p:cNvSpPr txBox="1"/>
          <p:nvPr userDrawn="1"/>
        </p:nvSpPr>
        <p:spPr>
          <a:xfrm>
            <a:off x="579353" y="6456641"/>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6" name="Picture 5">
            <a:extLst>
              <a:ext uri="{FF2B5EF4-FFF2-40B4-BE49-F238E27FC236}">
                <a16:creationId xmlns:a16="http://schemas.microsoft.com/office/drawing/2014/main" id="{0B9CD41C-9751-54D8-CBF2-ED031ACBA5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724" y="6091369"/>
            <a:ext cx="1371600" cy="538031"/>
          </a:xfrm>
          <a:prstGeom prst="rect">
            <a:avLst/>
          </a:prstGeom>
        </p:spPr>
      </p:pic>
      <p:sp>
        <p:nvSpPr>
          <p:cNvPr id="11" name="Text Placeholder 10">
            <a:extLst>
              <a:ext uri="{FF2B5EF4-FFF2-40B4-BE49-F238E27FC236}">
                <a16:creationId xmlns:a16="http://schemas.microsoft.com/office/drawing/2014/main" id="{1A436A3A-9531-B85F-111B-C378195D3484}"/>
              </a:ext>
            </a:extLst>
          </p:cNvPr>
          <p:cNvSpPr>
            <a:spLocks noGrp="1"/>
          </p:cNvSpPr>
          <p:nvPr>
            <p:ph type="body" sz="quarter" idx="17"/>
          </p:nvPr>
        </p:nvSpPr>
        <p:spPr>
          <a:xfrm>
            <a:off x="4873750" y="2514600"/>
            <a:ext cx="6403849" cy="2616101"/>
          </a:xfrm>
        </p:spPr>
        <p:txBody>
          <a:bodyPr wrap="square">
            <a:spAutoFit/>
          </a:bodyPr>
          <a:lstStyle>
            <a:lvl1pPr>
              <a:lnSpc>
                <a:spcPct val="100000"/>
              </a:lnSpc>
              <a:spcAft>
                <a:spcPts val="1800"/>
              </a:spcAft>
              <a:defRPr sz="2200" b="0"/>
            </a:lvl1pPr>
            <a:lvl2pPr>
              <a:lnSpc>
                <a:spcPct val="100000"/>
              </a:lnSpc>
              <a:spcAft>
                <a:spcPts val="1800"/>
              </a:spcAft>
              <a:defRPr sz="2200" b="0"/>
            </a:lvl2pPr>
            <a:lvl3pPr>
              <a:lnSpc>
                <a:spcPct val="100000"/>
              </a:lnSpc>
              <a:spcAft>
                <a:spcPts val="1800"/>
              </a:spcAft>
              <a:defRPr sz="2200" b="0"/>
            </a:lvl3pPr>
            <a:lvl4pPr>
              <a:lnSpc>
                <a:spcPct val="100000"/>
              </a:lnSpc>
              <a:spcAft>
                <a:spcPts val="1800"/>
              </a:spcAft>
              <a:defRPr sz="2200" b="0"/>
            </a:lvl4pPr>
            <a:lvl5pPr>
              <a:lnSpc>
                <a:spcPct val="100000"/>
              </a:lnSpc>
              <a:spcAft>
                <a:spcPts val="1800"/>
              </a:spcAf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529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89849859-14B3-1B41-9108-2F7A41230180}"/>
              </a:ext>
            </a:extLst>
          </p:cNvPr>
          <p:cNvSpPr>
            <a:spLocks noGrp="1"/>
          </p:cNvSpPr>
          <p:nvPr>
            <p:ph type="title"/>
          </p:nvPr>
        </p:nvSpPr>
        <p:spPr>
          <a:xfrm>
            <a:off x="458724" y="347472"/>
            <a:ext cx="11274552" cy="914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1" name="Text Placeholder 2">
            <a:extLst>
              <a:ext uri="{FF2B5EF4-FFF2-40B4-BE49-F238E27FC236}">
                <a16:creationId xmlns:a16="http://schemas.microsoft.com/office/drawing/2014/main" id="{4BB9DA04-3C19-4844-B579-9AE30962CC36}"/>
              </a:ext>
            </a:extLst>
          </p:cNvPr>
          <p:cNvSpPr>
            <a:spLocks noGrp="1"/>
          </p:cNvSpPr>
          <p:nvPr>
            <p:ph type="body" idx="1"/>
          </p:nvPr>
        </p:nvSpPr>
        <p:spPr>
          <a:xfrm>
            <a:off x="458724" y="1386585"/>
            <a:ext cx="11274552" cy="4690872"/>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Slide Number Placeholder 5">
            <a:extLst>
              <a:ext uri="{FF2B5EF4-FFF2-40B4-BE49-F238E27FC236}">
                <a16:creationId xmlns:a16="http://schemas.microsoft.com/office/drawing/2014/main" id="{426A213B-897E-1C44-A107-F90054B4CB41}"/>
              </a:ext>
            </a:extLst>
          </p:cNvPr>
          <p:cNvSpPr>
            <a:spLocks noGrp="1"/>
          </p:cNvSpPr>
          <p:nvPr>
            <p:ph type="sldNum" sz="quarter" idx="4"/>
          </p:nvPr>
        </p:nvSpPr>
        <p:spPr>
          <a:xfrm>
            <a:off x="11506200" y="6490901"/>
            <a:ext cx="457200" cy="138499"/>
          </a:xfrm>
          <a:prstGeom prst="rect">
            <a:avLst/>
          </a:prstGeom>
        </p:spPr>
        <p:txBody>
          <a:bodyPr lIns="0" tIns="0" rIns="0" bIns="0" anchor="ctr" anchorCtr="0">
            <a:spAutoFit/>
          </a:bodyPr>
          <a:lstStyle>
            <a:lvl1pPr algn="r">
              <a:defRPr sz="900" b="0" i="0">
                <a:solidFill>
                  <a:schemeClr val="bg2"/>
                </a:solidFill>
                <a:latin typeface="Arial" panose="020B0604020202020204" pitchFamily="34" charset="0"/>
                <a:cs typeface="Arial" pitchFamily="34" charset="0"/>
              </a:defRPr>
            </a:lvl1pPr>
          </a:lstStyle>
          <a:p>
            <a:fld id="{CACD57DD-E820-4B11-80C4-823179BCC2F4}" type="slidenum">
              <a:rPr lang="en-US" smtClean="0"/>
              <a:pPr/>
              <a:t>‹#›</a:t>
            </a:fld>
            <a:endParaRPr lang="en-US" dirty="0"/>
          </a:p>
        </p:txBody>
      </p:sp>
    </p:spTree>
    <p:extLst>
      <p:ext uri="{BB962C8B-B14F-4D97-AF65-F5344CB8AC3E}">
        <p14:creationId xmlns:p14="http://schemas.microsoft.com/office/powerpoint/2010/main" val="173394813"/>
      </p:ext>
    </p:extLst>
  </p:cSld>
  <p:clrMap bg1="lt1" tx1="dk1" bg2="lt2" tx2="dk2" accent1="accent1" accent2="accent2" accent3="accent3" accent4="accent4" accent5="accent5" accent6="accent6" hlink="hlink" folHlink="folHlink"/>
  <p:sldLayoutIdLst>
    <p:sldLayoutId id="2147483823" r:id="rId1"/>
    <p:sldLayoutId id="2147483856" r:id="rId2"/>
    <p:sldLayoutId id="2147483857" r:id="rId3"/>
    <p:sldLayoutId id="2147483853" r:id="rId4"/>
    <p:sldLayoutId id="2147483770" r:id="rId5"/>
    <p:sldLayoutId id="2147483786" r:id="rId6"/>
    <p:sldLayoutId id="2147483852" r:id="rId7"/>
    <p:sldLayoutId id="2147483854" r:id="rId8"/>
    <p:sldLayoutId id="2147483855" r:id="rId9"/>
    <p:sldLayoutId id="2147483839" r:id="rId10"/>
    <p:sldLayoutId id="2147483858" r:id="rId11"/>
    <p:sldLayoutId id="2147483760" r:id="rId12"/>
    <p:sldLayoutId id="2147483836" r:id="rId13"/>
    <p:sldLayoutId id="2147483837" r:id="rId14"/>
  </p:sldLayoutIdLst>
  <p:hf hdr="0" dt="0"/>
  <p:txStyles>
    <p:titleStyle>
      <a:lvl1pPr algn="l" defTabSz="685800" rtl="0" eaLnBrk="1" latinLnBrk="0" hangingPunct="1">
        <a:lnSpc>
          <a:spcPct val="90000"/>
        </a:lnSpc>
        <a:spcBef>
          <a:spcPts val="0"/>
        </a:spcBef>
        <a:buNone/>
        <a:defRPr sz="3400" b="1" kern="1200">
          <a:solidFill>
            <a:schemeClr val="bg2"/>
          </a:solidFill>
          <a:latin typeface="+mj-lt"/>
          <a:ea typeface="+mj-ea"/>
          <a:cs typeface="+mj-cs"/>
        </a:defRPr>
      </a:lvl1pPr>
    </p:titleStyle>
    <p:bodyStyle>
      <a:lvl1pPr marL="0" indent="0" algn="l" defTabSz="685800" rtl="0" eaLnBrk="1" latinLnBrk="0" hangingPunct="1">
        <a:lnSpc>
          <a:spcPct val="112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6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6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6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144" userDrawn="1">
          <p15:clr>
            <a:srgbClr val="F26B43"/>
          </p15:clr>
        </p15:guide>
        <p15:guide id="4" orient="horz" pos="4176" userDrawn="1">
          <p15:clr>
            <a:srgbClr val="F26B43"/>
          </p15:clr>
        </p15:guide>
        <p15:guide id="7" pos="7392" userDrawn="1">
          <p15:clr>
            <a:srgbClr val="F26B43"/>
          </p15:clr>
        </p15:guide>
        <p15:guide id="9" pos="3984" userDrawn="1">
          <p15:clr>
            <a:srgbClr val="F26B43"/>
          </p15:clr>
        </p15:guide>
        <p15:guide id="10" pos="3696" userDrawn="1">
          <p15:clr>
            <a:srgbClr val="F26B43"/>
          </p15:clr>
        </p15:guide>
        <p15:guide id="11" orient="horz" pos="288" userDrawn="1">
          <p15:clr>
            <a:srgbClr val="F26B43"/>
          </p15:clr>
        </p15:guide>
        <p15:guide id="12" orient="horz" pos="4032" userDrawn="1">
          <p15:clr>
            <a:srgbClr val="F26B43"/>
          </p15:clr>
        </p15:guide>
        <p15:guide id="13" pos="288" userDrawn="1">
          <p15:clr>
            <a:srgbClr val="F26B43"/>
          </p15:clr>
        </p15:guide>
        <p15:guide id="16" pos="576" userDrawn="1">
          <p15:clr>
            <a:srgbClr val="F26B43"/>
          </p15:clr>
        </p15:guide>
        <p15:guide id="17" pos="7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89849859-14B3-1B41-9108-2F7A41230180}"/>
              </a:ext>
            </a:extLst>
          </p:cNvPr>
          <p:cNvSpPr>
            <a:spLocks noGrp="1"/>
          </p:cNvSpPr>
          <p:nvPr>
            <p:ph type="title"/>
          </p:nvPr>
        </p:nvSpPr>
        <p:spPr>
          <a:xfrm>
            <a:off x="458724" y="347472"/>
            <a:ext cx="11274552" cy="914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1" name="Text Placeholder 2">
            <a:extLst>
              <a:ext uri="{FF2B5EF4-FFF2-40B4-BE49-F238E27FC236}">
                <a16:creationId xmlns:a16="http://schemas.microsoft.com/office/drawing/2014/main" id="{4BB9DA04-3C19-4844-B579-9AE30962CC36}"/>
              </a:ext>
            </a:extLst>
          </p:cNvPr>
          <p:cNvSpPr>
            <a:spLocks noGrp="1"/>
          </p:cNvSpPr>
          <p:nvPr>
            <p:ph type="body" idx="1"/>
          </p:nvPr>
        </p:nvSpPr>
        <p:spPr>
          <a:xfrm>
            <a:off x="458724" y="1386585"/>
            <a:ext cx="11274552" cy="4690872"/>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Slide Number Placeholder 5">
            <a:extLst>
              <a:ext uri="{FF2B5EF4-FFF2-40B4-BE49-F238E27FC236}">
                <a16:creationId xmlns:a16="http://schemas.microsoft.com/office/drawing/2014/main" id="{426A213B-897E-1C44-A107-F90054B4CB41}"/>
              </a:ext>
            </a:extLst>
          </p:cNvPr>
          <p:cNvSpPr>
            <a:spLocks noGrp="1"/>
          </p:cNvSpPr>
          <p:nvPr>
            <p:ph type="sldNum" sz="quarter" idx="4"/>
          </p:nvPr>
        </p:nvSpPr>
        <p:spPr>
          <a:xfrm>
            <a:off x="11506200" y="6490901"/>
            <a:ext cx="457200" cy="138499"/>
          </a:xfrm>
          <a:prstGeom prst="rect">
            <a:avLst/>
          </a:prstGeom>
        </p:spPr>
        <p:txBody>
          <a:bodyPr lIns="0" tIns="0" rIns="0" bIns="0" anchor="ctr" anchorCtr="0">
            <a:spAutoFit/>
          </a:bodyPr>
          <a:lstStyle>
            <a:lvl1pPr algn="r">
              <a:defRPr sz="900" b="0" i="0">
                <a:solidFill>
                  <a:schemeClr val="bg2"/>
                </a:solidFill>
                <a:latin typeface="Arial" panose="020B0604020202020204" pitchFamily="34" charset="0"/>
                <a:cs typeface="Arial" pitchFamily="34" charset="0"/>
              </a:defRPr>
            </a:lvl1pPr>
          </a:lstStyle>
          <a:p>
            <a:fld id="{CACD57DD-E820-4B11-80C4-823179BCC2F4}" type="slidenum">
              <a:rPr lang="en-US" smtClean="0"/>
              <a:pPr/>
              <a:t>‹#›</a:t>
            </a:fld>
            <a:endParaRPr lang="en-US" dirty="0"/>
          </a:p>
        </p:txBody>
      </p:sp>
    </p:spTree>
    <p:extLst>
      <p:ext uri="{BB962C8B-B14F-4D97-AF65-F5344CB8AC3E}">
        <p14:creationId xmlns:p14="http://schemas.microsoft.com/office/powerpoint/2010/main" val="354666194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Lst>
  <p:hf hdr="0" dt="0"/>
  <p:txStyles>
    <p:titleStyle>
      <a:lvl1pPr algn="l" defTabSz="685800" rtl="0" eaLnBrk="1" latinLnBrk="0" hangingPunct="1">
        <a:lnSpc>
          <a:spcPct val="90000"/>
        </a:lnSpc>
        <a:spcBef>
          <a:spcPts val="0"/>
        </a:spcBef>
        <a:buNone/>
        <a:defRPr sz="2800" b="1" kern="1200">
          <a:solidFill>
            <a:schemeClr val="bg2"/>
          </a:solidFill>
          <a:latin typeface="+mj-lt"/>
          <a:ea typeface="+mj-ea"/>
          <a:cs typeface="+mj-cs"/>
        </a:defRPr>
      </a:lvl1pPr>
    </p:titleStyle>
    <p:body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144">
          <p15:clr>
            <a:srgbClr val="F26B43"/>
          </p15:clr>
        </p15:guide>
        <p15:guide id="4" orient="horz" pos="4176">
          <p15:clr>
            <a:srgbClr val="F26B43"/>
          </p15:clr>
        </p15:guide>
        <p15:guide id="5" pos="144">
          <p15:clr>
            <a:srgbClr val="F26B43"/>
          </p15:clr>
        </p15:guide>
        <p15:guide id="6" pos="7536">
          <p15:clr>
            <a:srgbClr val="F26B43"/>
          </p15:clr>
        </p15:guide>
        <p15:guide id="7" pos="7392">
          <p15:clr>
            <a:srgbClr val="F26B43"/>
          </p15:clr>
        </p15:guide>
        <p15:guide id="8" pos="288">
          <p15:clr>
            <a:srgbClr val="F26B43"/>
          </p15:clr>
        </p15:guide>
        <p15:guide id="9" pos="3984">
          <p15:clr>
            <a:srgbClr val="F26B43"/>
          </p15:clr>
        </p15:guide>
        <p15:guide id="10" pos="3696">
          <p15:clr>
            <a:srgbClr val="F26B43"/>
          </p15:clr>
        </p15:guide>
        <p15:guide id="11" orient="horz" pos="288">
          <p15:clr>
            <a:srgbClr val="F26B43"/>
          </p15:clr>
        </p15:guide>
        <p15:guide id="12" orient="horz" pos="40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hyperlink" Target="https://www.investopedia.com/retirement/how-much-you-should-have-saved-age/#:~:text=Most%20experts%20say%20your%20retirement,lifestyle%20after%20leaving%20the%20workforce."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hyperlink" Target="https://www.investopedia.com/articles/retirement/082716/your-401k-whats-ideal-contribution.asp" TargetMode="Externa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emf"/><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4.sv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15.sv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DBFA9A-5F95-4220-A96A-133883FA3293}"/>
              </a:ext>
            </a:extLst>
          </p:cNvPr>
          <p:cNvSpPr>
            <a:spLocks noGrp="1"/>
          </p:cNvSpPr>
          <p:nvPr>
            <p:ph type="title"/>
          </p:nvPr>
        </p:nvSpPr>
        <p:spPr/>
        <p:txBody>
          <a:bodyPr/>
          <a:lstStyle/>
          <a:p>
            <a:r>
              <a:rPr lang="en-US" dirty="0">
                <a:solidFill>
                  <a:srgbClr val="FF0000"/>
                </a:solidFill>
              </a:rPr>
              <a:t>Instructions for Speakers</a:t>
            </a:r>
            <a:br>
              <a:rPr lang="en-US" dirty="0">
                <a:solidFill>
                  <a:srgbClr val="FF0000"/>
                </a:solidFill>
              </a:rPr>
            </a:br>
            <a:endParaRPr lang="en-US" dirty="0">
              <a:solidFill>
                <a:srgbClr val="FF0000"/>
              </a:solidFill>
            </a:endParaRPr>
          </a:p>
        </p:txBody>
      </p:sp>
      <p:sp>
        <p:nvSpPr>
          <p:cNvPr id="8" name="TextBox 7">
            <a:extLst>
              <a:ext uri="{FF2B5EF4-FFF2-40B4-BE49-F238E27FC236}">
                <a16:creationId xmlns:a16="http://schemas.microsoft.com/office/drawing/2014/main" id="{0A493B7D-4FB8-4675-9EE1-4E7544C1F9C0}"/>
              </a:ext>
            </a:extLst>
          </p:cNvPr>
          <p:cNvSpPr txBox="1"/>
          <p:nvPr/>
        </p:nvSpPr>
        <p:spPr>
          <a:xfrm>
            <a:off x="458724" y="1256044"/>
            <a:ext cx="10715043" cy="5144756"/>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FF0000"/>
                </a:solidFill>
                <a:effectLst/>
                <a:uLnTx/>
                <a:uFillTx/>
                <a:latin typeface="Arial"/>
                <a:ea typeface="+mn-ea"/>
                <a:cs typeface="+mn-cs"/>
              </a:rPr>
              <a:t>Remove this instructional page before presenting</a:t>
            </a:r>
          </a:p>
          <a:p>
            <a:pPr marL="0" marR="0" lvl="0" indent="0" algn="l" defTabSz="914400" rtl="0" eaLnBrk="1" fontAlgn="auto" latinLnBrk="0" hangingPunct="1">
              <a:lnSpc>
                <a:spcPct val="112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mn-cs"/>
              </a:rPr>
              <a:t>REMOVING PAGES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n-ea"/>
                <a:cs typeface="+mn-cs"/>
              </a:rPr>
              <a:t>This presentation template is created to be used by all sectors.  Some pages may not be applicable for some audiences and those pages may be removed.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n-ea"/>
                <a:cs typeface="+mn-cs"/>
              </a:rPr>
              <a:t>You may remove pages that are marked “Optional” in the speaker notes section</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n-ea"/>
                <a:cs typeface="+mn-cs"/>
              </a:rPr>
              <a:t>All other pages that are not marked “optional” are all </a:t>
            </a:r>
            <a:r>
              <a:rPr kumimoji="0" lang="en-US" sz="1600" b="0" i="0" u="sng" strike="noStrike" kern="1200" cap="none" spc="0" normalizeH="0" baseline="0" noProof="0" dirty="0">
                <a:ln>
                  <a:noFill/>
                </a:ln>
                <a:solidFill>
                  <a:srgbClr val="FF0000"/>
                </a:solidFill>
                <a:effectLst/>
                <a:uLnTx/>
                <a:uFillTx/>
                <a:latin typeface="Arial"/>
                <a:ea typeface="+mn-ea"/>
                <a:cs typeface="+mn-cs"/>
              </a:rPr>
              <a:t>required pages </a:t>
            </a:r>
            <a:r>
              <a:rPr kumimoji="0" lang="en-US" sz="1600" b="0" i="0" u="none" strike="noStrike" kern="1200" cap="none" spc="0" normalizeH="0" baseline="0" noProof="0" dirty="0">
                <a:ln>
                  <a:noFill/>
                </a:ln>
                <a:solidFill>
                  <a:srgbClr val="FF0000"/>
                </a:solidFill>
                <a:effectLst/>
                <a:uLnTx/>
                <a:uFillTx/>
                <a:latin typeface="Arial"/>
                <a:ea typeface="+mn-ea"/>
                <a:cs typeface="+mn-cs"/>
              </a:rPr>
              <a:t>and cannot be removed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mn-cs"/>
              </a:rPr>
              <a:t>UPDATING PAGE CONTENT</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n-ea"/>
                <a:cs typeface="+mn-cs"/>
              </a:rPr>
              <a:t>There are customizable sections in some of the slides indicated by carets, such as &lt;Presenter Name&gt;</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n-ea"/>
                <a:cs typeface="+mn-cs"/>
              </a:rPr>
              <a:t>Be sure to go through and customize those sections as needed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n-ea"/>
                <a:cs typeface="+mn-cs"/>
              </a:rPr>
              <a:t>Other contents that are not in carets may not be altered</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mn-cs"/>
              </a:rPr>
              <a:t>ADDING PAGES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n-ea"/>
                <a:cs typeface="+mn-cs"/>
              </a:rPr>
              <a:t>You may not add any additional slides to this presentation without getting a proper Compliance approval</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0000"/>
                </a:solidFill>
                <a:effectLst/>
                <a:uLnTx/>
                <a:uFillTx/>
                <a:latin typeface="Arial"/>
                <a:ea typeface="+mn-ea"/>
                <a:cs typeface="+mn-cs"/>
              </a:rPr>
              <a:t>If you are presenting additional information, you may show any other Compliance-approved materials but do not add them within the PowerPoint</a:t>
            </a:r>
          </a:p>
          <a:p>
            <a:pPr marL="0" marR="0" lvl="0" indent="0" algn="l" defTabSz="914400" rtl="0" eaLnBrk="1" fontAlgn="auto" latinLnBrk="0" hangingPunct="1">
              <a:lnSpc>
                <a:spcPct val="112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759606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group of people in a kitchen&#10;&#10;Description automatically generated">
            <a:extLst>
              <a:ext uri="{FF2B5EF4-FFF2-40B4-BE49-F238E27FC236}">
                <a16:creationId xmlns:a16="http://schemas.microsoft.com/office/drawing/2014/main" id="{B13A03B1-6A1E-BF56-73D5-6AF3DAD847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200" r="22310" b="4255"/>
          <a:stretch/>
        </p:blipFill>
        <p:spPr>
          <a:xfrm>
            <a:off x="8229600" y="0"/>
            <a:ext cx="3962400" cy="6858000"/>
          </a:xfrm>
          <a:prstGeom prst="rect">
            <a:avLst/>
          </a:prstGeom>
        </p:spPr>
      </p:pic>
      <p:sp>
        <p:nvSpPr>
          <p:cNvPr id="2" name="Title 1">
            <a:extLst>
              <a:ext uri="{FF2B5EF4-FFF2-40B4-BE49-F238E27FC236}">
                <a16:creationId xmlns:a16="http://schemas.microsoft.com/office/drawing/2014/main" id="{2BDAE89F-161D-9E14-EB4E-2D56E5342A20}"/>
              </a:ext>
            </a:extLst>
          </p:cNvPr>
          <p:cNvSpPr>
            <a:spLocks noGrp="1"/>
          </p:cNvSpPr>
          <p:nvPr>
            <p:ph type="title"/>
          </p:nvPr>
        </p:nvSpPr>
        <p:spPr>
          <a:xfrm>
            <a:off x="914400" y="1143000"/>
            <a:ext cx="6403848" cy="997196"/>
          </a:xfrm>
        </p:spPr>
        <p:txBody>
          <a:bodyPr/>
          <a:lstStyle/>
          <a:p>
            <a:r>
              <a:rPr lang="en-US" dirty="0"/>
              <a:t>What retirement plan </a:t>
            </a:r>
            <a:br>
              <a:rPr lang="en-US" dirty="0"/>
            </a:br>
            <a:r>
              <a:rPr lang="en-US" dirty="0"/>
              <a:t>does my employer offer?</a:t>
            </a:r>
          </a:p>
        </p:txBody>
      </p:sp>
      <p:sp>
        <p:nvSpPr>
          <p:cNvPr id="5" name="Text Placeholder 4">
            <a:extLst>
              <a:ext uri="{FF2B5EF4-FFF2-40B4-BE49-F238E27FC236}">
                <a16:creationId xmlns:a16="http://schemas.microsoft.com/office/drawing/2014/main" id="{3958A3D4-5638-CBD2-DBE8-AD7DFEB9D95F}"/>
              </a:ext>
            </a:extLst>
          </p:cNvPr>
          <p:cNvSpPr>
            <a:spLocks noGrp="1"/>
          </p:cNvSpPr>
          <p:nvPr>
            <p:ph type="body" sz="quarter" idx="16"/>
          </p:nvPr>
        </p:nvSpPr>
        <p:spPr/>
        <p:txBody>
          <a:bodyPr/>
          <a:lstStyle/>
          <a:p>
            <a:r>
              <a:rPr lang="en-US" dirty="0"/>
              <a:t>Retirement 101</a:t>
            </a:r>
          </a:p>
        </p:txBody>
      </p:sp>
      <p:sp>
        <p:nvSpPr>
          <p:cNvPr id="7" name="Text Placeholder 6">
            <a:extLst>
              <a:ext uri="{FF2B5EF4-FFF2-40B4-BE49-F238E27FC236}">
                <a16:creationId xmlns:a16="http://schemas.microsoft.com/office/drawing/2014/main" id="{84CD4391-FB17-DD49-FB39-EC1C2BD730BC}"/>
              </a:ext>
            </a:extLst>
          </p:cNvPr>
          <p:cNvSpPr>
            <a:spLocks noGrp="1"/>
          </p:cNvSpPr>
          <p:nvPr>
            <p:ph type="body" sz="quarter" idx="17"/>
          </p:nvPr>
        </p:nvSpPr>
        <p:spPr>
          <a:xfrm>
            <a:off x="914400" y="2514600"/>
            <a:ext cx="6403848" cy="1354217"/>
          </a:xfrm>
        </p:spPr>
        <p:txBody>
          <a:bodyPr/>
          <a:lstStyle/>
          <a:p>
            <a:r>
              <a:rPr lang="en-US" dirty="0"/>
              <a:t>A 401(k) is a qualified retirement plan offered as part of your benefits package that allows you to save and invest for your retirement on a tax-deferred basis.</a:t>
            </a:r>
          </a:p>
        </p:txBody>
      </p:sp>
      <p:sp>
        <p:nvSpPr>
          <p:cNvPr id="22" name="TextBox 21">
            <a:extLst>
              <a:ext uri="{FF2B5EF4-FFF2-40B4-BE49-F238E27FC236}">
                <a16:creationId xmlns:a16="http://schemas.microsoft.com/office/drawing/2014/main" id="{000F4E64-4EAE-15AA-4D5F-818F81D3FECE}"/>
              </a:ext>
            </a:extLst>
          </p:cNvPr>
          <p:cNvSpPr txBox="1"/>
          <p:nvPr/>
        </p:nvSpPr>
        <p:spPr>
          <a:xfrm>
            <a:off x="2179674" y="6379099"/>
            <a:ext cx="5138574" cy="246221"/>
          </a:xfrm>
          <a:prstGeom prst="rect">
            <a:avLst/>
          </a:prstGeom>
          <a:noFill/>
        </p:spPr>
        <p:txBody>
          <a:bodyPr wrap="square" lIns="0" tIns="0" rIns="0" bIns="0" rtlCol="0">
            <a:spAutoFit/>
          </a:bodyPr>
          <a:lstStyle/>
          <a:p>
            <a:r>
              <a:rPr lang="en-US" sz="800" dirty="0">
                <a:solidFill>
                  <a:srgbClr val="171717"/>
                </a:solidFill>
              </a:rPr>
              <a:t>Neither Nationwide nor its representatives give legal or tax advice. Please consult with your attorney or tax advisor for answers to your specific tax questions.</a:t>
            </a:r>
          </a:p>
        </p:txBody>
      </p:sp>
      <p:sp>
        <p:nvSpPr>
          <p:cNvPr id="31" name="Slide Number Placeholder 2">
            <a:extLst>
              <a:ext uri="{FF2B5EF4-FFF2-40B4-BE49-F238E27FC236}">
                <a16:creationId xmlns:a16="http://schemas.microsoft.com/office/drawing/2014/main" id="{36B6C5FD-A7D4-276C-4659-7517F3AABEC3}"/>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solidFill>
                  <a:schemeClr val="bg1"/>
                </a:solidFill>
              </a:rPr>
              <a:pPr/>
              <a:t>10</a:t>
            </a:fld>
            <a:endParaRPr lang="en-US" dirty="0">
              <a:solidFill>
                <a:schemeClr val="bg1"/>
              </a:solidFill>
            </a:endParaRPr>
          </a:p>
        </p:txBody>
      </p:sp>
      <p:pic>
        <p:nvPicPr>
          <p:cNvPr id="32" name="Graphic 31">
            <a:extLst>
              <a:ext uri="{FF2B5EF4-FFF2-40B4-BE49-F238E27FC236}">
                <a16:creationId xmlns:a16="http://schemas.microsoft.com/office/drawing/2014/main" id="{231BE3D2-1D09-42DE-8AC7-082231CF373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33" name="Graphic 32">
            <a:extLst>
              <a:ext uri="{FF2B5EF4-FFF2-40B4-BE49-F238E27FC236}">
                <a16:creationId xmlns:a16="http://schemas.microsoft.com/office/drawing/2014/main" id="{8E0153E9-21A5-0C75-4FD8-6855677A0B6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25104" y="1695896"/>
            <a:ext cx="322244" cy="228600"/>
          </a:xfrm>
          <a:prstGeom prst="rect">
            <a:avLst/>
          </a:prstGeom>
        </p:spPr>
      </p:pic>
    </p:spTree>
    <p:extLst>
      <p:ext uri="{BB962C8B-B14F-4D97-AF65-F5344CB8AC3E}">
        <p14:creationId xmlns:p14="http://schemas.microsoft.com/office/powerpoint/2010/main" val="3681576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ECA7E1E-4615-91BA-5941-70EC88CE0780}"/>
              </a:ext>
            </a:extLst>
          </p:cNvPr>
          <p:cNvSpPr>
            <a:spLocks noGrp="1"/>
          </p:cNvSpPr>
          <p:nvPr>
            <p:ph type="title"/>
          </p:nvPr>
        </p:nvSpPr>
        <p:spPr>
          <a:xfrm>
            <a:off x="914400" y="1143000"/>
            <a:ext cx="6403848" cy="997196"/>
          </a:xfrm>
        </p:spPr>
        <p:txBody>
          <a:bodyPr/>
          <a:lstStyle/>
          <a:p>
            <a:r>
              <a:rPr lang="en-US" dirty="0"/>
              <a:t>What retirement plan </a:t>
            </a:r>
            <a:br>
              <a:rPr lang="en-US" dirty="0"/>
            </a:br>
            <a:r>
              <a:rPr lang="en-US" dirty="0"/>
              <a:t>does my employer offer?</a:t>
            </a:r>
          </a:p>
        </p:txBody>
      </p:sp>
      <p:sp>
        <p:nvSpPr>
          <p:cNvPr id="12" name="Text Placeholder 11">
            <a:extLst>
              <a:ext uri="{FF2B5EF4-FFF2-40B4-BE49-F238E27FC236}">
                <a16:creationId xmlns:a16="http://schemas.microsoft.com/office/drawing/2014/main" id="{48A38FCB-1CCE-031F-EC3A-0FCDFFF5B0B3}"/>
              </a:ext>
            </a:extLst>
          </p:cNvPr>
          <p:cNvSpPr>
            <a:spLocks noGrp="1"/>
          </p:cNvSpPr>
          <p:nvPr>
            <p:ph type="body" sz="quarter" idx="16"/>
          </p:nvPr>
        </p:nvSpPr>
        <p:spPr/>
        <p:txBody>
          <a:bodyPr/>
          <a:lstStyle/>
          <a:p>
            <a:r>
              <a:rPr lang="en-US" dirty="0"/>
              <a:t>Retirement 101</a:t>
            </a:r>
          </a:p>
        </p:txBody>
      </p:sp>
      <p:sp>
        <p:nvSpPr>
          <p:cNvPr id="13" name="Text Placeholder 12">
            <a:extLst>
              <a:ext uri="{FF2B5EF4-FFF2-40B4-BE49-F238E27FC236}">
                <a16:creationId xmlns:a16="http://schemas.microsoft.com/office/drawing/2014/main" id="{92E2C3D0-2057-0672-2D15-B71BB38D0248}"/>
              </a:ext>
            </a:extLst>
          </p:cNvPr>
          <p:cNvSpPr>
            <a:spLocks noGrp="1"/>
          </p:cNvSpPr>
          <p:nvPr>
            <p:ph type="body" sz="quarter" idx="17"/>
          </p:nvPr>
        </p:nvSpPr>
        <p:spPr>
          <a:xfrm>
            <a:off x="914400" y="2514600"/>
            <a:ext cx="6403848" cy="1015663"/>
          </a:xfrm>
        </p:spPr>
        <p:txBody>
          <a:bodyPr/>
          <a:lstStyle/>
          <a:p>
            <a:r>
              <a:rPr lang="en-US" dirty="0"/>
              <a:t>A 403(b) is a retirement plan that </a:t>
            </a:r>
            <a:br>
              <a:rPr lang="en-US" dirty="0"/>
            </a:br>
            <a:r>
              <a:rPr lang="en-US" dirty="0"/>
              <a:t>nonprofit employers like public </a:t>
            </a:r>
            <a:br>
              <a:rPr lang="en-US" dirty="0"/>
            </a:br>
            <a:r>
              <a:rPr lang="en-US" dirty="0"/>
              <a:t>schools or charities offer. </a:t>
            </a:r>
          </a:p>
        </p:txBody>
      </p:sp>
      <p:pic>
        <p:nvPicPr>
          <p:cNvPr id="28" name="Graphic 27">
            <a:extLst>
              <a:ext uri="{FF2B5EF4-FFF2-40B4-BE49-F238E27FC236}">
                <a16:creationId xmlns:a16="http://schemas.microsoft.com/office/drawing/2014/main" id="{DAD16A56-6AF8-F3FC-8066-EA15C77405A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57201" y="1167125"/>
            <a:ext cx="322244" cy="228600"/>
          </a:xfrm>
          <a:prstGeom prst="rect">
            <a:avLst/>
          </a:prstGeom>
        </p:spPr>
      </p:pic>
      <p:pic>
        <p:nvPicPr>
          <p:cNvPr id="31" name="Graphic 30">
            <a:extLst>
              <a:ext uri="{FF2B5EF4-FFF2-40B4-BE49-F238E27FC236}">
                <a16:creationId xmlns:a16="http://schemas.microsoft.com/office/drawing/2014/main" id="{D377234D-A77F-E935-E2CF-DF900E45817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25104" y="1695896"/>
            <a:ext cx="322244" cy="228600"/>
          </a:xfrm>
          <a:prstGeom prst="rect">
            <a:avLst/>
          </a:prstGeom>
        </p:spPr>
      </p:pic>
      <p:sp>
        <p:nvSpPr>
          <p:cNvPr id="32" name="TextBox 31">
            <a:extLst>
              <a:ext uri="{FF2B5EF4-FFF2-40B4-BE49-F238E27FC236}">
                <a16:creationId xmlns:a16="http://schemas.microsoft.com/office/drawing/2014/main" id="{04EAB420-32CF-B6F5-9C2F-63D4929C70D5}"/>
              </a:ext>
            </a:extLst>
          </p:cNvPr>
          <p:cNvSpPr txBox="1"/>
          <p:nvPr/>
        </p:nvSpPr>
        <p:spPr>
          <a:xfrm>
            <a:off x="2179674" y="6379099"/>
            <a:ext cx="5138574" cy="246221"/>
          </a:xfrm>
          <a:prstGeom prst="rect">
            <a:avLst/>
          </a:prstGeom>
          <a:noFill/>
        </p:spPr>
        <p:txBody>
          <a:bodyPr wrap="square" lIns="0" tIns="0" rIns="0" bIns="0" rtlCol="0">
            <a:spAutoFit/>
          </a:bodyPr>
          <a:lstStyle/>
          <a:p>
            <a:r>
              <a:rPr lang="en-US" sz="800" dirty="0">
                <a:solidFill>
                  <a:srgbClr val="171717"/>
                </a:solidFill>
              </a:rPr>
              <a:t>Neither Nationwide nor its representatives give legal or tax advice. Please consult with your attorney or tax advisor for answers to your specific tax questions.</a:t>
            </a:r>
          </a:p>
        </p:txBody>
      </p:sp>
      <p:pic>
        <p:nvPicPr>
          <p:cNvPr id="33" name="Picture 32" descr="Two people running on a sidewalk&#10;&#10;Description automatically generated with low confidence">
            <a:extLst>
              <a:ext uri="{FF2B5EF4-FFF2-40B4-BE49-F238E27FC236}">
                <a16:creationId xmlns:a16="http://schemas.microsoft.com/office/drawing/2014/main" id="{85A4A271-72FD-7B58-9FB2-9867B1BB21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000" t="21354" r="54144" b="521"/>
          <a:stretch/>
        </p:blipFill>
        <p:spPr>
          <a:xfrm>
            <a:off x="8229600" y="0"/>
            <a:ext cx="3962400" cy="6858000"/>
          </a:xfrm>
          <a:prstGeom prst="rect">
            <a:avLst/>
          </a:prstGeom>
        </p:spPr>
      </p:pic>
      <p:sp>
        <p:nvSpPr>
          <p:cNvPr id="34" name="Slide Number Placeholder 2">
            <a:extLst>
              <a:ext uri="{FF2B5EF4-FFF2-40B4-BE49-F238E27FC236}">
                <a16:creationId xmlns:a16="http://schemas.microsoft.com/office/drawing/2014/main" id="{9A6D0850-597F-303C-F79E-69E6CA67AB95}"/>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solidFill>
                  <a:schemeClr val="bg1"/>
                </a:solidFill>
              </a:rPr>
              <a:pPr/>
              <a:t>11</a:t>
            </a:fld>
            <a:endParaRPr lang="en-US" dirty="0">
              <a:solidFill>
                <a:schemeClr val="bg1"/>
              </a:solidFill>
            </a:endParaRPr>
          </a:p>
        </p:txBody>
      </p:sp>
    </p:spTree>
    <p:extLst>
      <p:ext uri="{BB962C8B-B14F-4D97-AF65-F5344CB8AC3E}">
        <p14:creationId xmlns:p14="http://schemas.microsoft.com/office/powerpoint/2010/main" val="3244296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B0F8-948E-28FE-9BF5-AE19C13035EC}"/>
              </a:ext>
            </a:extLst>
          </p:cNvPr>
          <p:cNvSpPr>
            <a:spLocks noGrp="1"/>
          </p:cNvSpPr>
          <p:nvPr>
            <p:ph type="title"/>
          </p:nvPr>
        </p:nvSpPr>
        <p:spPr/>
        <p:txBody>
          <a:bodyPr/>
          <a:lstStyle/>
          <a:p>
            <a:r>
              <a:rPr lang="en-US" dirty="0"/>
              <a:t>What retirement plan </a:t>
            </a:r>
            <a:br>
              <a:rPr lang="en-US" dirty="0"/>
            </a:br>
            <a:r>
              <a:rPr lang="en-US" dirty="0"/>
              <a:t>does my employer offer?</a:t>
            </a:r>
          </a:p>
        </p:txBody>
      </p:sp>
      <p:sp>
        <p:nvSpPr>
          <p:cNvPr id="5" name="Text Placeholder 4">
            <a:extLst>
              <a:ext uri="{FF2B5EF4-FFF2-40B4-BE49-F238E27FC236}">
                <a16:creationId xmlns:a16="http://schemas.microsoft.com/office/drawing/2014/main" id="{D9C1BC00-9578-C6C7-3D11-4B427BC00E38}"/>
              </a:ext>
            </a:extLst>
          </p:cNvPr>
          <p:cNvSpPr>
            <a:spLocks noGrp="1"/>
          </p:cNvSpPr>
          <p:nvPr>
            <p:ph type="body" sz="quarter" idx="16"/>
          </p:nvPr>
        </p:nvSpPr>
        <p:spPr/>
        <p:txBody>
          <a:bodyPr/>
          <a:lstStyle/>
          <a:p>
            <a:r>
              <a:rPr lang="en-US" dirty="0"/>
              <a:t>Retirement 101</a:t>
            </a:r>
          </a:p>
        </p:txBody>
      </p:sp>
      <p:sp>
        <p:nvSpPr>
          <p:cNvPr id="7" name="Text Placeholder 6">
            <a:extLst>
              <a:ext uri="{FF2B5EF4-FFF2-40B4-BE49-F238E27FC236}">
                <a16:creationId xmlns:a16="http://schemas.microsoft.com/office/drawing/2014/main" id="{217C7B9A-F222-5CB4-9EB5-8F2B20960969}"/>
              </a:ext>
            </a:extLst>
          </p:cNvPr>
          <p:cNvSpPr>
            <a:spLocks noGrp="1"/>
          </p:cNvSpPr>
          <p:nvPr>
            <p:ph type="body" sz="quarter" idx="17"/>
          </p:nvPr>
        </p:nvSpPr>
        <p:spPr>
          <a:xfrm>
            <a:off x="914400" y="2514600"/>
            <a:ext cx="6403848" cy="1923604"/>
          </a:xfrm>
        </p:spPr>
        <p:txBody>
          <a:bodyPr>
            <a:spAutoFit/>
          </a:bodyPr>
          <a:lstStyle/>
          <a:p>
            <a:r>
              <a:rPr lang="en-US" dirty="0"/>
              <a:t>A 457(b) is a plan offered to state </a:t>
            </a:r>
            <a:br>
              <a:rPr lang="en-US" dirty="0"/>
            </a:br>
            <a:r>
              <a:rPr lang="en-US" dirty="0"/>
              <a:t>and local government employees.</a:t>
            </a:r>
          </a:p>
          <a:p>
            <a:r>
              <a:rPr lang="en-US" dirty="0"/>
              <a:t>Your employer may also offer a pension plan. Enrolling in both plans is a powerful way to help achieve your retirement goals. </a:t>
            </a:r>
          </a:p>
        </p:txBody>
      </p:sp>
      <p:pic>
        <p:nvPicPr>
          <p:cNvPr id="22" name="Graphic 21">
            <a:extLst>
              <a:ext uri="{FF2B5EF4-FFF2-40B4-BE49-F238E27FC236}">
                <a16:creationId xmlns:a16="http://schemas.microsoft.com/office/drawing/2014/main" id="{7ECD5D8F-E4D9-AF4C-10E6-C34FE35BBD7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57201" y="1167125"/>
            <a:ext cx="322244" cy="228600"/>
          </a:xfrm>
          <a:prstGeom prst="rect">
            <a:avLst/>
          </a:prstGeom>
        </p:spPr>
      </p:pic>
      <p:pic>
        <p:nvPicPr>
          <p:cNvPr id="31" name="Graphic 30">
            <a:extLst>
              <a:ext uri="{FF2B5EF4-FFF2-40B4-BE49-F238E27FC236}">
                <a16:creationId xmlns:a16="http://schemas.microsoft.com/office/drawing/2014/main" id="{9CC6A63D-5356-6238-A316-7E5515BA73C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25104" y="1695896"/>
            <a:ext cx="322244" cy="228600"/>
          </a:xfrm>
          <a:prstGeom prst="rect">
            <a:avLst/>
          </a:prstGeom>
        </p:spPr>
      </p:pic>
      <p:sp>
        <p:nvSpPr>
          <p:cNvPr id="32" name="TextBox 31">
            <a:extLst>
              <a:ext uri="{FF2B5EF4-FFF2-40B4-BE49-F238E27FC236}">
                <a16:creationId xmlns:a16="http://schemas.microsoft.com/office/drawing/2014/main" id="{A637E578-F48B-F378-0B86-3D38EB701BD4}"/>
              </a:ext>
            </a:extLst>
          </p:cNvPr>
          <p:cNvSpPr txBox="1"/>
          <p:nvPr/>
        </p:nvSpPr>
        <p:spPr>
          <a:xfrm>
            <a:off x="2179674" y="6379099"/>
            <a:ext cx="5138574" cy="246221"/>
          </a:xfrm>
          <a:prstGeom prst="rect">
            <a:avLst/>
          </a:prstGeom>
          <a:noFill/>
        </p:spPr>
        <p:txBody>
          <a:bodyPr wrap="square" lIns="0" tIns="0" rIns="0" bIns="0" rtlCol="0">
            <a:spAutoFit/>
          </a:bodyPr>
          <a:lstStyle/>
          <a:p>
            <a:r>
              <a:rPr lang="en-US" sz="800" dirty="0">
                <a:solidFill>
                  <a:srgbClr val="171717"/>
                </a:solidFill>
              </a:rPr>
              <a:t>Neither Nationwide nor its representatives give legal or tax advice. Please consult with your attorney or tax advisor for answers to your specific tax questions.</a:t>
            </a:r>
          </a:p>
        </p:txBody>
      </p:sp>
      <p:pic>
        <p:nvPicPr>
          <p:cNvPr id="33" name="Picture 32" descr="A person sitting on a couch with a computer&#10;&#10;Description automatically generated with medium confidence">
            <a:extLst>
              <a:ext uri="{FF2B5EF4-FFF2-40B4-BE49-F238E27FC236}">
                <a16:creationId xmlns:a16="http://schemas.microsoft.com/office/drawing/2014/main" id="{72C6D10F-D0FB-84FF-9655-1B0C123724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760" t="35252" r="49482" b="13529"/>
          <a:stretch/>
        </p:blipFill>
        <p:spPr>
          <a:xfrm>
            <a:off x="8229600" y="0"/>
            <a:ext cx="3962401" cy="6858000"/>
          </a:xfrm>
          <a:prstGeom prst="rect">
            <a:avLst/>
          </a:prstGeom>
        </p:spPr>
      </p:pic>
    </p:spTree>
    <p:extLst>
      <p:ext uri="{BB962C8B-B14F-4D97-AF65-F5344CB8AC3E}">
        <p14:creationId xmlns:p14="http://schemas.microsoft.com/office/powerpoint/2010/main" val="559827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30C4D-ABA8-50A3-D518-08451A6A3361}"/>
              </a:ext>
            </a:extLst>
          </p:cNvPr>
          <p:cNvSpPr>
            <a:spLocks noGrp="1"/>
          </p:cNvSpPr>
          <p:nvPr>
            <p:ph type="title"/>
          </p:nvPr>
        </p:nvSpPr>
        <p:spPr>
          <a:xfrm>
            <a:off x="4873752" y="1143000"/>
            <a:ext cx="6403848" cy="886397"/>
          </a:xfrm>
        </p:spPr>
        <p:txBody>
          <a:bodyPr/>
          <a:lstStyle/>
          <a:p>
            <a:r>
              <a:rPr lang="en-US" sz="3200" dirty="0"/>
              <a:t>How much money will I need annually in retirement?</a:t>
            </a:r>
          </a:p>
        </p:txBody>
      </p:sp>
      <p:sp>
        <p:nvSpPr>
          <p:cNvPr id="5" name="Text Placeholder 4">
            <a:extLst>
              <a:ext uri="{FF2B5EF4-FFF2-40B4-BE49-F238E27FC236}">
                <a16:creationId xmlns:a16="http://schemas.microsoft.com/office/drawing/2014/main" id="{2804E32B-D1C2-4636-DC8A-D2D76972ADDF}"/>
              </a:ext>
            </a:extLst>
          </p:cNvPr>
          <p:cNvSpPr>
            <a:spLocks noGrp="1"/>
          </p:cNvSpPr>
          <p:nvPr>
            <p:ph type="body" sz="quarter" idx="16"/>
          </p:nvPr>
        </p:nvSpPr>
        <p:spPr>
          <a:xfrm>
            <a:off x="4419600" y="228600"/>
            <a:ext cx="6858000" cy="228600"/>
          </a:xfrm>
        </p:spPr>
        <p:txBody>
          <a:bodyPr/>
          <a:lstStyle/>
          <a:p>
            <a:r>
              <a:rPr lang="en-US" dirty="0"/>
              <a:t>Retirement 101</a:t>
            </a:r>
          </a:p>
        </p:txBody>
      </p:sp>
      <p:sp>
        <p:nvSpPr>
          <p:cNvPr id="12" name="Text Placeholder 11">
            <a:extLst>
              <a:ext uri="{FF2B5EF4-FFF2-40B4-BE49-F238E27FC236}">
                <a16:creationId xmlns:a16="http://schemas.microsoft.com/office/drawing/2014/main" id="{0C895AED-2640-F0C4-10E8-F09837E0403D}"/>
              </a:ext>
            </a:extLst>
          </p:cNvPr>
          <p:cNvSpPr>
            <a:spLocks noGrp="1"/>
          </p:cNvSpPr>
          <p:nvPr>
            <p:ph type="body" sz="quarter" idx="17"/>
          </p:nvPr>
        </p:nvSpPr>
        <p:spPr>
          <a:xfrm>
            <a:off x="4873750" y="2363775"/>
            <a:ext cx="6403849" cy="1923604"/>
          </a:xfrm>
        </p:spPr>
        <p:txBody>
          <a:bodyPr/>
          <a:lstStyle/>
          <a:p>
            <a:r>
              <a:rPr lang="en-US" dirty="0"/>
              <a:t>There’s no one-size-fits-all answer, but a good </a:t>
            </a:r>
            <a:br>
              <a:rPr lang="en-US" dirty="0"/>
            </a:br>
            <a:r>
              <a:rPr lang="en-US" dirty="0"/>
              <a:t>general rule-of-thumb is to aim to have 80% of your annual income in retirement.</a:t>
            </a:r>
            <a:r>
              <a:rPr lang="en-US" baseline="30000" dirty="0"/>
              <a:t>1</a:t>
            </a:r>
          </a:p>
          <a:p>
            <a:r>
              <a:rPr lang="en-US" dirty="0"/>
              <a:t>Let’s look at how much you could need in retirement:</a:t>
            </a:r>
          </a:p>
        </p:txBody>
      </p:sp>
      <p:sp>
        <p:nvSpPr>
          <p:cNvPr id="31" name="TextBox 30">
            <a:extLst>
              <a:ext uri="{FF2B5EF4-FFF2-40B4-BE49-F238E27FC236}">
                <a16:creationId xmlns:a16="http://schemas.microsoft.com/office/drawing/2014/main" id="{12DA9F05-8074-1C52-801B-510AAFD72A4F}"/>
              </a:ext>
            </a:extLst>
          </p:cNvPr>
          <p:cNvSpPr txBox="1"/>
          <p:nvPr/>
        </p:nvSpPr>
        <p:spPr>
          <a:xfrm>
            <a:off x="4419600" y="6502209"/>
            <a:ext cx="6858000" cy="123111"/>
          </a:xfrm>
          <a:prstGeom prst="rect">
            <a:avLst/>
          </a:prstGeom>
          <a:noFill/>
        </p:spPr>
        <p:txBody>
          <a:bodyPr wrap="square" lIns="0" tIns="0" rIns="0" bIns="0" rtlCol="0">
            <a:spAutoFit/>
          </a:bodyPr>
          <a:lstStyle/>
          <a:p>
            <a:r>
              <a:rPr lang="en-US" sz="800" baseline="30000" dirty="0">
                <a:solidFill>
                  <a:srgbClr val="171717"/>
                </a:solidFill>
                <a:hlinkClick r:id="rId3"/>
              </a:rPr>
              <a:t>1</a:t>
            </a:r>
            <a:r>
              <a:rPr lang="en-US" sz="800" dirty="0">
                <a:solidFill>
                  <a:srgbClr val="171717"/>
                </a:solidFill>
                <a:hlinkClick r:id="rId3"/>
              </a:rPr>
              <a:t>How much do I need to retire? – Investopedia</a:t>
            </a:r>
            <a:endParaRPr lang="en-US" sz="800" dirty="0">
              <a:solidFill>
                <a:srgbClr val="171717"/>
              </a:solidFill>
            </a:endParaRPr>
          </a:p>
        </p:txBody>
      </p:sp>
      <p:sp>
        <p:nvSpPr>
          <p:cNvPr id="32" name="Slide Number Placeholder 2">
            <a:extLst>
              <a:ext uri="{FF2B5EF4-FFF2-40B4-BE49-F238E27FC236}">
                <a16:creationId xmlns:a16="http://schemas.microsoft.com/office/drawing/2014/main" id="{2527D6A9-AF20-FD9D-1832-2A652CA15EED}"/>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pPr/>
              <a:t>13</a:t>
            </a:fld>
            <a:endParaRPr lang="en-US" dirty="0"/>
          </a:p>
        </p:txBody>
      </p:sp>
      <p:pic>
        <p:nvPicPr>
          <p:cNvPr id="33" name="Picture 32" descr="A person and a dog&#10;&#10;Description automatically generated with medium confidence">
            <a:extLst>
              <a:ext uri="{FF2B5EF4-FFF2-40B4-BE49-F238E27FC236}">
                <a16:creationId xmlns:a16="http://schemas.microsoft.com/office/drawing/2014/main" id="{269E2813-CC55-75C0-6B1E-BFCE8831BE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2749" t="7314" r="33339" b="14437"/>
          <a:stretch/>
        </p:blipFill>
        <p:spPr>
          <a:xfrm>
            <a:off x="-11422" y="-3"/>
            <a:ext cx="3963490" cy="6858000"/>
          </a:xfrm>
          <a:prstGeom prst="rect">
            <a:avLst/>
          </a:prstGeom>
        </p:spPr>
      </p:pic>
      <p:pic>
        <p:nvPicPr>
          <p:cNvPr id="34" name="Graphic 33">
            <a:extLst>
              <a:ext uri="{FF2B5EF4-FFF2-40B4-BE49-F238E27FC236}">
                <a16:creationId xmlns:a16="http://schemas.microsoft.com/office/drawing/2014/main" id="{537FC736-60C6-F38F-6781-B8AC219DE97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4419600" y="1167125"/>
            <a:ext cx="322244" cy="228600"/>
          </a:xfrm>
          <a:prstGeom prst="rect">
            <a:avLst/>
          </a:prstGeom>
        </p:spPr>
      </p:pic>
      <p:pic>
        <p:nvPicPr>
          <p:cNvPr id="38" name="Graphic 37">
            <a:extLst>
              <a:ext uri="{FF2B5EF4-FFF2-40B4-BE49-F238E27FC236}">
                <a16:creationId xmlns:a16="http://schemas.microsoft.com/office/drawing/2014/main" id="{7AEAA461-2B15-E9DF-BB22-1304A0A198F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57979" y="1633313"/>
            <a:ext cx="322244" cy="228600"/>
          </a:xfrm>
          <a:prstGeom prst="rect">
            <a:avLst/>
          </a:prstGeom>
        </p:spPr>
      </p:pic>
      <p:grpSp>
        <p:nvGrpSpPr>
          <p:cNvPr id="44" name="Group 43">
            <a:extLst>
              <a:ext uri="{FF2B5EF4-FFF2-40B4-BE49-F238E27FC236}">
                <a16:creationId xmlns:a16="http://schemas.microsoft.com/office/drawing/2014/main" id="{3BCFAAB6-1F3C-FEBF-5FFE-6135F9E7AC30}"/>
              </a:ext>
            </a:extLst>
          </p:cNvPr>
          <p:cNvGrpSpPr/>
          <p:nvPr/>
        </p:nvGrpSpPr>
        <p:grpSpPr>
          <a:xfrm>
            <a:off x="4873750" y="4546344"/>
            <a:ext cx="6584764" cy="1696899"/>
            <a:chOff x="4399498" y="4355966"/>
            <a:chExt cx="6584764" cy="1696899"/>
          </a:xfrm>
        </p:grpSpPr>
        <p:sp>
          <p:nvSpPr>
            <p:cNvPr id="47" name="Rounded Rectangle 46">
              <a:extLst>
                <a:ext uri="{FF2B5EF4-FFF2-40B4-BE49-F238E27FC236}">
                  <a16:creationId xmlns:a16="http://schemas.microsoft.com/office/drawing/2014/main" id="{181FF9C0-D1A3-C32C-94FA-B72A6FCA710E}"/>
                </a:ext>
              </a:extLst>
            </p:cNvPr>
            <p:cNvSpPr/>
            <p:nvPr/>
          </p:nvSpPr>
          <p:spPr>
            <a:xfrm>
              <a:off x="4399498" y="4355966"/>
              <a:ext cx="2560320" cy="10972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49" name="Rounded Rectangle 48">
              <a:extLst>
                <a:ext uri="{FF2B5EF4-FFF2-40B4-BE49-F238E27FC236}">
                  <a16:creationId xmlns:a16="http://schemas.microsoft.com/office/drawing/2014/main" id="{2EB38D5A-3712-3DAF-DC03-9EFE45FD4EC6}"/>
                </a:ext>
              </a:extLst>
            </p:cNvPr>
            <p:cNvSpPr/>
            <p:nvPr/>
          </p:nvSpPr>
          <p:spPr>
            <a:xfrm>
              <a:off x="8423942" y="4355966"/>
              <a:ext cx="2560320" cy="10972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50" name="TextBox 49">
              <a:extLst>
                <a:ext uri="{FF2B5EF4-FFF2-40B4-BE49-F238E27FC236}">
                  <a16:creationId xmlns:a16="http://schemas.microsoft.com/office/drawing/2014/main" id="{EA83F898-A40D-D2CE-A1ED-469146C69B33}"/>
                </a:ext>
              </a:extLst>
            </p:cNvPr>
            <p:cNvSpPr txBox="1"/>
            <p:nvPr/>
          </p:nvSpPr>
          <p:spPr>
            <a:xfrm>
              <a:off x="4399498" y="5560422"/>
              <a:ext cx="2560320" cy="246221"/>
            </a:xfrm>
            <a:prstGeom prst="rect">
              <a:avLst/>
            </a:prstGeom>
            <a:noFill/>
          </p:spPr>
          <p:txBody>
            <a:bodyPr wrap="square" lIns="0" tIns="0" rIns="0" bIns="0" rtlCol="0">
              <a:spAutoFit/>
            </a:bodyPr>
            <a:lstStyle/>
            <a:p>
              <a:pPr algn="ctr">
                <a:lnSpc>
                  <a:spcPct val="100000"/>
                </a:lnSpc>
              </a:pPr>
              <a:r>
                <a:rPr lang="en-US" sz="1600" dirty="0">
                  <a:latin typeface="Arial" panose="020B0604020202020204" pitchFamily="34" charset="0"/>
                  <a:cs typeface="Arial" panose="020B0604020202020204" pitchFamily="34" charset="0"/>
                </a:rPr>
                <a:t>current annual income</a:t>
              </a:r>
            </a:p>
          </p:txBody>
        </p:sp>
        <p:sp>
          <p:nvSpPr>
            <p:cNvPr id="51" name="TextBox 50">
              <a:extLst>
                <a:ext uri="{FF2B5EF4-FFF2-40B4-BE49-F238E27FC236}">
                  <a16:creationId xmlns:a16="http://schemas.microsoft.com/office/drawing/2014/main" id="{AD97F854-0283-87FA-1BEA-ACD21925FA94}"/>
                </a:ext>
              </a:extLst>
            </p:cNvPr>
            <p:cNvSpPr txBox="1"/>
            <p:nvPr/>
          </p:nvSpPr>
          <p:spPr>
            <a:xfrm>
              <a:off x="8423942" y="5560422"/>
              <a:ext cx="2560320" cy="492443"/>
            </a:xfrm>
            <a:prstGeom prst="rect">
              <a:avLst/>
            </a:prstGeom>
            <a:noFill/>
          </p:spPr>
          <p:txBody>
            <a:bodyPr wrap="square" lIns="0" tIns="0" rIns="0" bIns="0" rtlCol="0">
              <a:spAutoFit/>
            </a:bodyPr>
            <a:lstStyle/>
            <a:p>
              <a:pPr algn="ctr">
                <a:lnSpc>
                  <a:spcPct val="100000"/>
                </a:lnSpc>
              </a:pPr>
              <a:r>
                <a:rPr lang="en-US" sz="1600" dirty="0">
                  <a:latin typeface="Arial" panose="020B0604020202020204" pitchFamily="34" charset="0"/>
                  <a:cs typeface="Arial" panose="020B0604020202020204" pitchFamily="34" charset="0"/>
                </a:rPr>
                <a:t>estimated amount needed annually in retirement</a:t>
              </a:r>
            </a:p>
          </p:txBody>
        </p:sp>
        <p:sp>
          <p:nvSpPr>
            <p:cNvPr id="52" name="TextBox 51">
              <a:extLst>
                <a:ext uri="{FF2B5EF4-FFF2-40B4-BE49-F238E27FC236}">
                  <a16:creationId xmlns:a16="http://schemas.microsoft.com/office/drawing/2014/main" id="{3C71B757-C63B-3AFA-D8D5-FD6F1BAFA238}"/>
                </a:ext>
              </a:extLst>
            </p:cNvPr>
            <p:cNvSpPr txBox="1"/>
            <p:nvPr/>
          </p:nvSpPr>
          <p:spPr>
            <a:xfrm>
              <a:off x="7113881" y="4738167"/>
              <a:ext cx="1155998" cy="332878"/>
            </a:xfrm>
            <a:prstGeom prst="rect">
              <a:avLst/>
            </a:prstGeom>
            <a:noFill/>
          </p:spPr>
          <p:txBody>
            <a:bodyPr wrap="square" lIns="0" tIns="0" rIns="0" bIns="0" rtlCol="0">
              <a:noAutofit/>
            </a:bodyPr>
            <a:lstStyle/>
            <a:p>
              <a:pPr algn="ctr">
                <a:lnSpc>
                  <a:spcPct val="100000"/>
                </a:lnSpc>
              </a:pPr>
              <a:r>
                <a:rPr lang="en-US" sz="2400" dirty="0">
                  <a:latin typeface="Arial" panose="020B0604020202020204" pitchFamily="34" charset="0"/>
                  <a:cs typeface="Arial" panose="020B0604020202020204" pitchFamily="34" charset="0"/>
                </a:rPr>
                <a:t>x 80% =</a:t>
              </a:r>
            </a:p>
          </p:txBody>
        </p:sp>
        <p:cxnSp>
          <p:nvCxnSpPr>
            <p:cNvPr id="53" name="Straight Connector 52">
              <a:extLst>
                <a:ext uri="{FF2B5EF4-FFF2-40B4-BE49-F238E27FC236}">
                  <a16:creationId xmlns:a16="http://schemas.microsoft.com/office/drawing/2014/main" id="{78CB632E-0056-1778-8193-9AA0F951D39C}"/>
                </a:ext>
              </a:extLst>
            </p:cNvPr>
            <p:cNvCxnSpPr>
              <a:cxnSpLocks/>
            </p:cNvCxnSpPr>
            <p:nvPr/>
          </p:nvCxnSpPr>
          <p:spPr>
            <a:xfrm>
              <a:off x="4685701" y="5269312"/>
              <a:ext cx="198791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8BDB0C-481D-14D7-67AB-9BF6F79D9082}"/>
                </a:ext>
              </a:extLst>
            </p:cNvPr>
            <p:cNvCxnSpPr>
              <a:cxnSpLocks/>
            </p:cNvCxnSpPr>
            <p:nvPr/>
          </p:nvCxnSpPr>
          <p:spPr>
            <a:xfrm>
              <a:off x="8710145" y="5269312"/>
              <a:ext cx="198791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2912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haking hands&#10;&#10;Description automatically generated with medium confidence">
            <a:extLst>
              <a:ext uri="{FF2B5EF4-FFF2-40B4-BE49-F238E27FC236}">
                <a16:creationId xmlns:a16="http://schemas.microsoft.com/office/drawing/2014/main" id="{DAD0A47C-E38E-3735-D5F1-340DA1DC17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370" r="41111"/>
          <a:stretch/>
        </p:blipFill>
        <p:spPr>
          <a:xfrm>
            <a:off x="8229600" y="0"/>
            <a:ext cx="3962400" cy="6858000"/>
          </a:xfrm>
          <a:prstGeom prst="rect">
            <a:avLst/>
          </a:prstGeom>
        </p:spPr>
      </p:pic>
      <p:sp>
        <p:nvSpPr>
          <p:cNvPr id="2" name="Title 1">
            <a:extLst>
              <a:ext uri="{FF2B5EF4-FFF2-40B4-BE49-F238E27FC236}">
                <a16:creationId xmlns:a16="http://schemas.microsoft.com/office/drawing/2014/main" id="{1101A35A-B721-DDE6-B015-15BA8BCF87C5}"/>
              </a:ext>
            </a:extLst>
          </p:cNvPr>
          <p:cNvSpPr>
            <a:spLocks noGrp="1"/>
          </p:cNvSpPr>
          <p:nvPr>
            <p:ph type="title"/>
          </p:nvPr>
        </p:nvSpPr>
        <p:spPr>
          <a:xfrm>
            <a:off x="914400" y="1143000"/>
            <a:ext cx="6403848" cy="997196"/>
          </a:xfrm>
        </p:spPr>
        <p:txBody>
          <a:bodyPr/>
          <a:lstStyle/>
          <a:p>
            <a:r>
              <a:rPr lang="en-US" dirty="0"/>
              <a:t>How do I get started in</a:t>
            </a:r>
            <a:br>
              <a:rPr lang="en-US" dirty="0"/>
            </a:br>
            <a:r>
              <a:rPr lang="en-US" dirty="0"/>
              <a:t>reaching this goal?</a:t>
            </a:r>
          </a:p>
        </p:txBody>
      </p:sp>
      <p:sp>
        <p:nvSpPr>
          <p:cNvPr id="3" name="Slide Number Placeholder 2">
            <a:extLst>
              <a:ext uri="{FF2B5EF4-FFF2-40B4-BE49-F238E27FC236}">
                <a16:creationId xmlns:a16="http://schemas.microsoft.com/office/drawing/2014/main" id="{CFB4F391-1CB7-9696-E5F0-E1BCE23F3D6D}"/>
              </a:ext>
            </a:extLst>
          </p:cNvPr>
          <p:cNvSpPr>
            <a:spLocks noGrp="1"/>
          </p:cNvSpPr>
          <p:nvPr>
            <p:ph type="sldNum" sz="quarter" idx="10"/>
          </p:nvPr>
        </p:nvSpPr>
        <p:spPr/>
        <p:txBody>
          <a:bodyPr/>
          <a:lstStyle/>
          <a:p>
            <a:fld id="{CACD57DD-E820-4B11-80C4-823179BCC2F4}" type="slidenum">
              <a:rPr lang="en-US" smtClean="0">
                <a:solidFill>
                  <a:schemeClr val="bg1"/>
                </a:solidFill>
              </a:rPr>
              <a:pPr/>
              <a:t>14</a:t>
            </a:fld>
            <a:endParaRPr lang="en-US" dirty="0">
              <a:solidFill>
                <a:schemeClr val="bg1"/>
              </a:solidFill>
            </a:endParaRPr>
          </a:p>
        </p:txBody>
      </p:sp>
      <p:sp>
        <p:nvSpPr>
          <p:cNvPr id="4" name="Text Placeholder 3">
            <a:extLst>
              <a:ext uri="{FF2B5EF4-FFF2-40B4-BE49-F238E27FC236}">
                <a16:creationId xmlns:a16="http://schemas.microsoft.com/office/drawing/2014/main" id="{F821C86D-472E-BF37-AC98-87FAB0978708}"/>
              </a:ext>
            </a:extLst>
          </p:cNvPr>
          <p:cNvSpPr>
            <a:spLocks noGrp="1"/>
          </p:cNvSpPr>
          <p:nvPr>
            <p:ph type="body" sz="quarter" idx="16"/>
          </p:nvPr>
        </p:nvSpPr>
        <p:spPr/>
        <p:txBody>
          <a:bodyPr/>
          <a:lstStyle/>
          <a:p>
            <a:r>
              <a:rPr lang="en-US" dirty="0"/>
              <a:t>Retirement 101</a:t>
            </a:r>
          </a:p>
        </p:txBody>
      </p:sp>
      <p:sp>
        <p:nvSpPr>
          <p:cNvPr id="5" name="Text Placeholder 4">
            <a:extLst>
              <a:ext uri="{FF2B5EF4-FFF2-40B4-BE49-F238E27FC236}">
                <a16:creationId xmlns:a16="http://schemas.microsoft.com/office/drawing/2014/main" id="{652DE0B3-FE27-DA50-3575-B397795FE0FA}"/>
              </a:ext>
            </a:extLst>
          </p:cNvPr>
          <p:cNvSpPr>
            <a:spLocks noGrp="1"/>
          </p:cNvSpPr>
          <p:nvPr>
            <p:ph type="body" sz="quarter" idx="17"/>
          </p:nvPr>
        </p:nvSpPr>
        <p:spPr>
          <a:xfrm>
            <a:off x="914400" y="2514600"/>
            <a:ext cx="6403848" cy="2492990"/>
          </a:xfrm>
        </p:spPr>
        <p:txBody>
          <a:bodyPr/>
          <a:lstStyle/>
          <a:p>
            <a:r>
              <a:rPr lang="en-US" dirty="0"/>
              <a:t>Start with a team that supports you.</a:t>
            </a:r>
          </a:p>
          <a:p>
            <a:r>
              <a:rPr lang="en-US" dirty="0"/>
              <a:t>Nationwide has been a trusted name in American households for more than a century, with decades of experience in retirement solutions. </a:t>
            </a:r>
          </a:p>
          <a:p>
            <a:r>
              <a:rPr lang="en-US" dirty="0"/>
              <a:t>We’re here to help guide you through your </a:t>
            </a:r>
            <a:br>
              <a:rPr lang="en-US" dirty="0"/>
            </a:br>
            <a:r>
              <a:rPr lang="en-US" dirty="0"/>
              <a:t>retirement journey.</a:t>
            </a:r>
          </a:p>
        </p:txBody>
      </p:sp>
      <p:pic>
        <p:nvPicPr>
          <p:cNvPr id="6" name="Graphic 5">
            <a:extLst>
              <a:ext uri="{FF2B5EF4-FFF2-40B4-BE49-F238E27FC236}">
                <a16:creationId xmlns:a16="http://schemas.microsoft.com/office/drawing/2014/main" id="{333BBF6B-0D5F-8B33-67D6-7CE9838A1EC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7" name="Graphic 6">
            <a:extLst>
              <a:ext uri="{FF2B5EF4-FFF2-40B4-BE49-F238E27FC236}">
                <a16:creationId xmlns:a16="http://schemas.microsoft.com/office/drawing/2014/main" id="{22D0824E-BCC9-4085-2A46-1105CCF18CA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90193" y="1654331"/>
            <a:ext cx="322244" cy="228600"/>
          </a:xfrm>
          <a:prstGeom prst="rect">
            <a:avLst/>
          </a:prstGeom>
        </p:spPr>
      </p:pic>
    </p:spTree>
    <p:extLst>
      <p:ext uri="{BB962C8B-B14F-4D97-AF65-F5344CB8AC3E}">
        <p14:creationId xmlns:p14="http://schemas.microsoft.com/office/powerpoint/2010/main" val="128726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5659-2F30-AC56-D9C0-B24FBA675457}"/>
              </a:ext>
            </a:extLst>
          </p:cNvPr>
          <p:cNvSpPr>
            <a:spLocks noGrp="1"/>
          </p:cNvSpPr>
          <p:nvPr>
            <p:ph type="title"/>
          </p:nvPr>
        </p:nvSpPr>
        <p:spPr>
          <a:xfrm>
            <a:off x="4873752" y="1143000"/>
            <a:ext cx="6403848" cy="997196"/>
          </a:xfrm>
        </p:spPr>
        <p:txBody>
          <a:bodyPr/>
          <a:lstStyle/>
          <a:p>
            <a:r>
              <a:rPr lang="en-US" dirty="0"/>
              <a:t>How much should </a:t>
            </a:r>
            <a:br>
              <a:rPr lang="en-US" dirty="0"/>
            </a:br>
            <a:r>
              <a:rPr lang="en-US" dirty="0"/>
              <a:t>I contribute?</a:t>
            </a:r>
          </a:p>
        </p:txBody>
      </p:sp>
      <p:sp>
        <p:nvSpPr>
          <p:cNvPr id="3" name="Slide Number Placeholder 2">
            <a:extLst>
              <a:ext uri="{FF2B5EF4-FFF2-40B4-BE49-F238E27FC236}">
                <a16:creationId xmlns:a16="http://schemas.microsoft.com/office/drawing/2014/main" id="{97805CF3-3FB7-11EC-EDE4-E1971F2E3A5C}"/>
              </a:ext>
            </a:extLst>
          </p:cNvPr>
          <p:cNvSpPr>
            <a:spLocks noGrp="1"/>
          </p:cNvSpPr>
          <p:nvPr>
            <p:ph type="sldNum" sz="quarter" idx="10"/>
          </p:nvPr>
        </p:nvSpPr>
        <p:spPr/>
        <p:txBody>
          <a:bodyPr/>
          <a:lstStyle/>
          <a:p>
            <a:fld id="{CACD57DD-E820-4B11-80C4-823179BCC2F4}" type="slidenum">
              <a:rPr lang="en-US" smtClean="0"/>
              <a:pPr/>
              <a:t>15</a:t>
            </a:fld>
            <a:endParaRPr lang="en-US" dirty="0"/>
          </a:p>
        </p:txBody>
      </p:sp>
      <p:sp>
        <p:nvSpPr>
          <p:cNvPr id="4" name="Text Placeholder 3">
            <a:extLst>
              <a:ext uri="{FF2B5EF4-FFF2-40B4-BE49-F238E27FC236}">
                <a16:creationId xmlns:a16="http://schemas.microsoft.com/office/drawing/2014/main" id="{40223CB3-4288-D61E-F4EF-E6AC4C910FE9}"/>
              </a:ext>
            </a:extLst>
          </p:cNvPr>
          <p:cNvSpPr>
            <a:spLocks noGrp="1"/>
          </p:cNvSpPr>
          <p:nvPr>
            <p:ph type="body" sz="quarter" idx="16"/>
          </p:nvPr>
        </p:nvSpPr>
        <p:spPr/>
        <p:txBody>
          <a:bodyPr/>
          <a:lstStyle/>
          <a:p>
            <a:r>
              <a:rPr lang="en-US" dirty="0"/>
              <a:t>Retirement 101</a:t>
            </a:r>
          </a:p>
        </p:txBody>
      </p:sp>
      <p:sp>
        <p:nvSpPr>
          <p:cNvPr id="5" name="Text Placeholder 4">
            <a:extLst>
              <a:ext uri="{FF2B5EF4-FFF2-40B4-BE49-F238E27FC236}">
                <a16:creationId xmlns:a16="http://schemas.microsoft.com/office/drawing/2014/main" id="{6196A5BE-48F3-80EF-8339-C6E4B451DE87}"/>
              </a:ext>
            </a:extLst>
          </p:cNvPr>
          <p:cNvSpPr>
            <a:spLocks noGrp="1"/>
          </p:cNvSpPr>
          <p:nvPr>
            <p:ph type="body" sz="quarter" idx="17"/>
          </p:nvPr>
        </p:nvSpPr>
        <p:spPr>
          <a:xfrm>
            <a:off x="4873750" y="2514600"/>
            <a:ext cx="6403849" cy="2262158"/>
          </a:xfrm>
        </p:spPr>
        <p:txBody>
          <a:bodyPr/>
          <a:lstStyle/>
          <a:p>
            <a:r>
              <a:rPr lang="en-US" dirty="0"/>
              <a:t>While the general rule is to contribute 10-20% each pay period toward your retirement, it’s important to know exactly how much you may need to set aside.</a:t>
            </a:r>
            <a:r>
              <a:rPr lang="en-US" baseline="30000" dirty="0"/>
              <a:t>2</a:t>
            </a:r>
          </a:p>
          <a:p>
            <a:r>
              <a:rPr lang="en-US" dirty="0"/>
              <a:t>Fortunately, we have tools and resources </a:t>
            </a:r>
            <a:br>
              <a:rPr lang="en-US" dirty="0"/>
            </a:br>
            <a:r>
              <a:rPr lang="en-US" dirty="0"/>
              <a:t>to help determine what’s right for you. </a:t>
            </a:r>
          </a:p>
        </p:txBody>
      </p:sp>
      <p:pic>
        <p:nvPicPr>
          <p:cNvPr id="6" name="Graphic 5">
            <a:extLst>
              <a:ext uri="{FF2B5EF4-FFF2-40B4-BE49-F238E27FC236}">
                <a16:creationId xmlns:a16="http://schemas.microsoft.com/office/drawing/2014/main" id="{68DAB454-10DE-2207-A46F-3632F7C3DAD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419600" y="1167125"/>
            <a:ext cx="322244" cy="228600"/>
          </a:xfrm>
          <a:prstGeom prst="rect">
            <a:avLst/>
          </a:prstGeom>
        </p:spPr>
      </p:pic>
      <p:pic>
        <p:nvPicPr>
          <p:cNvPr id="8" name="Graphic 7">
            <a:extLst>
              <a:ext uri="{FF2B5EF4-FFF2-40B4-BE49-F238E27FC236}">
                <a16:creationId xmlns:a16="http://schemas.microsoft.com/office/drawing/2014/main" id="{BDF25728-7B19-93E7-041F-CD2E3DBE965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9945" y="1695896"/>
            <a:ext cx="322244" cy="228600"/>
          </a:xfrm>
          <a:prstGeom prst="rect">
            <a:avLst/>
          </a:prstGeom>
        </p:spPr>
      </p:pic>
      <p:sp>
        <p:nvSpPr>
          <p:cNvPr id="10" name="TextBox 9">
            <a:extLst>
              <a:ext uri="{FF2B5EF4-FFF2-40B4-BE49-F238E27FC236}">
                <a16:creationId xmlns:a16="http://schemas.microsoft.com/office/drawing/2014/main" id="{7DDB863E-0AF0-334F-3D0B-E6D9EE110AF2}"/>
              </a:ext>
            </a:extLst>
          </p:cNvPr>
          <p:cNvSpPr txBox="1"/>
          <p:nvPr/>
        </p:nvSpPr>
        <p:spPr>
          <a:xfrm>
            <a:off x="4873750" y="6499452"/>
            <a:ext cx="6414958" cy="141642"/>
          </a:xfrm>
          <a:prstGeom prst="rect">
            <a:avLst/>
          </a:prstGeom>
          <a:noFill/>
        </p:spPr>
        <p:txBody>
          <a:bodyPr wrap="square" lIns="0" tIns="0" rIns="0" bIns="0" rtlCol="0">
            <a:spAutoFit/>
          </a:bodyPr>
          <a:lstStyle/>
          <a:p>
            <a:pPr>
              <a:lnSpc>
                <a:spcPct val="107000"/>
              </a:lnSpc>
              <a:spcAft>
                <a:spcPts val="800"/>
              </a:spcAft>
            </a:pPr>
            <a:r>
              <a:rPr lang="en-US" sz="900" i="1" baseline="30000" dirty="0">
                <a:solidFill>
                  <a:srgbClr val="171717"/>
                </a:solidFill>
                <a:hlinkClick r:id="rId5"/>
              </a:rPr>
              <a:t>2</a:t>
            </a:r>
            <a:r>
              <a:rPr lang="en-US" sz="900" i="1" u="sng" dirty="0">
                <a:solidFill>
                  <a:srgbClr val="171717"/>
                </a:solidFill>
                <a:latin typeface="Calibri" panose="020F0502020204030204" pitchFamily="34" charset="0"/>
                <a:ea typeface="Calibri" panose="020F0502020204030204" pitchFamily="34" charset="0"/>
                <a:cs typeface="Calibri" panose="020F0502020204030204" pitchFamily="34" charset="0"/>
                <a:hlinkClick r:id="rId5"/>
              </a:rPr>
              <a:t>How Much Should You Contribute to Your 401(k)? - Investopedia</a:t>
            </a:r>
            <a:endParaRPr lang="en-US" sz="900" i="1" u="sng" dirty="0">
              <a:solidFill>
                <a:srgbClr val="171717"/>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descr="A person sitting at a table with a computer&#10;&#10;Description automatically generated with medium confidence">
            <a:extLst>
              <a:ext uri="{FF2B5EF4-FFF2-40B4-BE49-F238E27FC236}">
                <a16:creationId xmlns:a16="http://schemas.microsoft.com/office/drawing/2014/main" id="{B8394A3B-DD84-064F-D021-B21017908B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8812" t="6250" r="25120"/>
          <a:stretch/>
        </p:blipFill>
        <p:spPr>
          <a:xfrm>
            <a:off x="0" y="0"/>
            <a:ext cx="3957638" cy="6858000"/>
          </a:xfrm>
          <a:prstGeom prst="rect">
            <a:avLst/>
          </a:prstGeom>
        </p:spPr>
      </p:pic>
    </p:spTree>
    <p:extLst>
      <p:ext uri="{BB962C8B-B14F-4D97-AF65-F5344CB8AC3E}">
        <p14:creationId xmlns:p14="http://schemas.microsoft.com/office/powerpoint/2010/main" val="860272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DE1AAD19-8D2B-EEA9-744B-6E2CCF489202}"/>
              </a:ext>
            </a:extLst>
          </p:cNvPr>
          <p:cNvSpPr/>
          <p:nvPr/>
        </p:nvSpPr>
        <p:spPr>
          <a:xfrm>
            <a:off x="0" y="0"/>
            <a:ext cx="39593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7" name="Title 6">
            <a:extLst>
              <a:ext uri="{FF2B5EF4-FFF2-40B4-BE49-F238E27FC236}">
                <a16:creationId xmlns:a16="http://schemas.microsoft.com/office/drawing/2014/main" id="{9E33AB22-DA8F-DA7B-DEE8-2CB28ABC02F6}"/>
              </a:ext>
            </a:extLst>
          </p:cNvPr>
          <p:cNvSpPr>
            <a:spLocks noGrp="1"/>
          </p:cNvSpPr>
          <p:nvPr>
            <p:ph type="title"/>
          </p:nvPr>
        </p:nvSpPr>
        <p:spPr>
          <a:xfrm>
            <a:off x="737019" y="1073126"/>
            <a:ext cx="2103120" cy="1246495"/>
          </a:xfrm>
        </p:spPr>
        <p:txBody>
          <a:bodyPr/>
          <a:lstStyle/>
          <a:p>
            <a:r>
              <a:rPr lang="en-US" sz="3000" dirty="0">
                <a:solidFill>
                  <a:schemeClr val="bg1"/>
                </a:solidFill>
              </a:rPr>
              <a:t>Why </a:t>
            </a:r>
            <a:br>
              <a:rPr lang="en-US" sz="3000" dirty="0">
                <a:solidFill>
                  <a:schemeClr val="bg1"/>
                </a:solidFill>
              </a:rPr>
            </a:br>
            <a:r>
              <a:rPr lang="en-US" sz="3000" dirty="0">
                <a:solidFill>
                  <a:schemeClr val="bg1"/>
                </a:solidFill>
              </a:rPr>
              <a:t>should I start now?</a:t>
            </a:r>
          </a:p>
        </p:txBody>
      </p:sp>
      <p:sp>
        <p:nvSpPr>
          <p:cNvPr id="3" name="Slide Number Placeholder 2">
            <a:extLst>
              <a:ext uri="{FF2B5EF4-FFF2-40B4-BE49-F238E27FC236}">
                <a16:creationId xmlns:a16="http://schemas.microsoft.com/office/drawing/2014/main" id="{52404603-124D-6971-B1AD-5E3FE123A183}"/>
              </a:ext>
            </a:extLst>
          </p:cNvPr>
          <p:cNvSpPr>
            <a:spLocks noGrp="1"/>
          </p:cNvSpPr>
          <p:nvPr>
            <p:ph type="sldNum" sz="quarter" idx="10"/>
          </p:nvPr>
        </p:nvSpPr>
        <p:spPr/>
        <p:txBody>
          <a:bodyPr/>
          <a:lstStyle/>
          <a:p>
            <a:fld id="{CACD57DD-E820-4B11-80C4-823179BCC2F4}" type="slidenum">
              <a:rPr lang="en-US" smtClean="0"/>
              <a:pPr/>
              <a:t>16</a:t>
            </a:fld>
            <a:endParaRPr lang="en-US" dirty="0"/>
          </a:p>
        </p:txBody>
      </p:sp>
      <p:sp>
        <p:nvSpPr>
          <p:cNvPr id="8" name="Text Placeholder 7">
            <a:extLst>
              <a:ext uri="{FF2B5EF4-FFF2-40B4-BE49-F238E27FC236}">
                <a16:creationId xmlns:a16="http://schemas.microsoft.com/office/drawing/2014/main" id="{3FAF2D8D-DCD1-FC8D-1997-85B556260E75}"/>
              </a:ext>
            </a:extLst>
          </p:cNvPr>
          <p:cNvSpPr>
            <a:spLocks noGrp="1"/>
          </p:cNvSpPr>
          <p:nvPr>
            <p:ph type="body" sz="quarter" idx="16"/>
          </p:nvPr>
        </p:nvSpPr>
        <p:spPr/>
        <p:txBody>
          <a:bodyPr/>
          <a:lstStyle/>
          <a:p>
            <a:r>
              <a:rPr lang="en-US" dirty="0">
                <a:solidFill>
                  <a:schemeClr val="bg1"/>
                </a:solidFill>
              </a:rPr>
              <a:t>Retirement 101</a:t>
            </a:r>
          </a:p>
        </p:txBody>
      </p:sp>
      <p:sp>
        <p:nvSpPr>
          <p:cNvPr id="9" name="Text Placeholder 8">
            <a:extLst>
              <a:ext uri="{FF2B5EF4-FFF2-40B4-BE49-F238E27FC236}">
                <a16:creationId xmlns:a16="http://schemas.microsoft.com/office/drawing/2014/main" id="{49526248-6319-97E1-DDB0-3A7860B7280E}"/>
              </a:ext>
            </a:extLst>
          </p:cNvPr>
          <p:cNvSpPr>
            <a:spLocks noGrp="1"/>
          </p:cNvSpPr>
          <p:nvPr>
            <p:ph type="body" sz="quarter" idx="17"/>
          </p:nvPr>
        </p:nvSpPr>
        <p:spPr>
          <a:xfrm>
            <a:off x="457200" y="2725793"/>
            <a:ext cx="2791402" cy="2723823"/>
          </a:xfrm>
        </p:spPr>
        <p:txBody>
          <a:bodyPr/>
          <a:lstStyle/>
          <a:p>
            <a:r>
              <a:rPr lang="en-US" sz="1800" b="1" dirty="0">
                <a:solidFill>
                  <a:schemeClr val="bg1"/>
                </a:solidFill>
              </a:rPr>
              <a:t>Example:</a:t>
            </a:r>
            <a:r>
              <a:rPr lang="en-US" sz="1800" dirty="0">
                <a:solidFill>
                  <a:schemeClr val="bg1"/>
                </a:solidFill>
              </a:rPr>
              <a:t> If a 25-year-old starts with contributions of $100 per paycheck and increases their contribution by $25 every year, they could accumulate almost </a:t>
            </a:r>
            <a:br>
              <a:rPr lang="en-US" sz="1800" dirty="0">
                <a:solidFill>
                  <a:schemeClr val="bg1"/>
                </a:solidFill>
              </a:rPr>
            </a:br>
            <a:r>
              <a:rPr lang="en-US" sz="1800" dirty="0">
                <a:solidFill>
                  <a:schemeClr val="bg1"/>
                </a:solidFill>
              </a:rPr>
              <a:t>$1 million more by age 60.</a:t>
            </a:r>
          </a:p>
          <a:p>
            <a:r>
              <a:rPr lang="en-US" sz="1800" dirty="0">
                <a:solidFill>
                  <a:schemeClr val="bg1"/>
                </a:solidFill>
              </a:rPr>
              <a:t>These</a:t>
            </a:r>
            <a:r>
              <a:rPr lang="en-US" sz="1800" b="1" dirty="0">
                <a:solidFill>
                  <a:schemeClr val="bg1"/>
                </a:solidFill>
              </a:rPr>
              <a:t> </a:t>
            </a:r>
            <a:r>
              <a:rPr lang="en-US" sz="1800" dirty="0">
                <a:solidFill>
                  <a:schemeClr val="bg1"/>
                </a:solidFill>
              </a:rPr>
              <a:t>contributions may even be pre-tax.</a:t>
            </a:r>
          </a:p>
        </p:txBody>
      </p:sp>
      <p:pic>
        <p:nvPicPr>
          <p:cNvPr id="10" name="Graphic 9">
            <a:extLst>
              <a:ext uri="{FF2B5EF4-FFF2-40B4-BE49-F238E27FC236}">
                <a16:creationId xmlns:a16="http://schemas.microsoft.com/office/drawing/2014/main" id="{7E31D0AF-16EE-917C-3F46-2D209AC4B6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296077" y="1073126"/>
            <a:ext cx="322244" cy="228600"/>
          </a:xfrm>
          <a:prstGeom prst="rect">
            <a:avLst/>
          </a:prstGeom>
        </p:spPr>
      </p:pic>
      <p:pic>
        <p:nvPicPr>
          <p:cNvPr id="11" name="Graphic 10">
            <a:extLst>
              <a:ext uri="{FF2B5EF4-FFF2-40B4-BE49-F238E27FC236}">
                <a16:creationId xmlns:a16="http://schemas.microsoft.com/office/drawing/2014/main" id="{1759056A-0236-982F-1641-860BE84A603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26358" y="1944995"/>
            <a:ext cx="322244" cy="228600"/>
          </a:xfrm>
          <a:prstGeom prst="rect">
            <a:avLst/>
          </a:prstGeom>
        </p:spPr>
      </p:pic>
      <p:sp>
        <p:nvSpPr>
          <p:cNvPr id="13" name="TextBox 12">
            <a:extLst>
              <a:ext uri="{FF2B5EF4-FFF2-40B4-BE49-F238E27FC236}">
                <a16:creationId xmlns:a16="http://schemas.microsoft.com/office/drawing/2014/main" id="{3E59ED3F-D8A4-26AE-B087-9FB5B916E2B1}"/>
              </a:ext>
            </a:extLst>
          </p:cNvPr>
          <p:cNvSpPr txBox="1"/>
          <p:nvPr/>
        </p:nvSpPr>
        <p:spPr>
          <a:xfrm>
            <a:off x="4229286" y="6255988"/>
            <a:ext cx="7315200" cy="369332"/>
          </a:xfrm>
          <a:prstGeom prst="rect">
            <a:avLst/>
          </a:prstGeom>
          <a:noFill/>
        </p:spPr>
        <p:txBody>
          <a:bodyPr wrap="square" lIns="0" tIns="0" rIns="0" bIns="0" rtlCol="0" anchor="b" anchorCtr="0">
            <a:spAutoFit/>
          </a:bodyPr>
          <a:lstStyle/>
          <a:p>
            <a:r>
              <a:rPr lang="en-US" sz="800" dirty="0">
                <a:solidFill>
                  <a:srgbClr val="171717"/>
                </a:solidFill>
              </a:rPr>
              <a:t>This illustration is a hypothetical compounding example that assumes biweekly deferrals (for 35 years) at a 7% annual effective rate of return. It illustrates the principal of time and compounding. It is not intended to predict or project the investment results of any specific investment. Investment returns are not guaranteed and will vary depending on investments and market experience. If fees, taxes and expenses were reflected, the hypothetical returns would be less.</a:t>
            </a:r>
          </a:p>
        </p:txBody>
      </p:sp>
      <p:grpSp>
        <p:nvGrpSpPr>
          <p:cNvPr id="63" name="Group 62">
            <a:extLst>
              <a:ext uri="{FF2B5EF4-FFF2-40B4-BE49-F238E27FC236}">
                <a16:creationId xmlns:a16="http://schemas.microsoft.com/office/drawing/2014/main" id="{C9C4EC11-FD98-8A93-E5BC-2FF3B2B33EF6}"/>
              </a:ext>
            </a:extLst>
          </p:cNvPr>
          <p:cNvGrpSpPr/>
          <p:nvPr/>
        </p:nvGrpSpPr>
        <p:grpSpPr>
          <a:xfrm>
            <a:off x="4229286" y="1940319"/>
            <a:ext cx="7498080" cy="3712069"/>
            <a:chOff x="4229286" y="1940319"/>
            <a:chExt cx="7498080" cy="3712069"/>
          </a:xfrm>
        </p:grpSpPr>
        <p:sp>
          <p:nvSpPr>
            <p:cNvPr id="15" name="TextBox 14">
              <a:extLst>
                <a:ext uri="{FF2B5EF4-FFF2-40B4-BE49-F238E27FC236}">
                  <a16:creationId xmlns:a16="http://schemas.microsoft.com/office/drawing/2014/main" id="{CA321B30-CD31-A680-057C-4AC30C726045}"/>
                </a:ext>
              </a:extLst>
            </p:cNvPr>
            <p:cNvSpPr txBox="1"/>
            <p:nvPr/>
          </p:nvSpPr>
          <p:spPr>
            <a:xfrm>
              <a:off x="4229286" y="2761446"/>
              <a:ext cx="753055" cy="2761439"/>
            </a:xfrm>
            <a:prstGeom prst="rect">
              <a:avLst/>
            </a:prstGeom>
            <a:noFill/>
          </p:spPr>
          <p:txBody>
            <a:bodyPr wrap="square" lIns="0" tIns="0" rIns="0" bIns="0" rtlCol="0">
              <a:noAutofit/>
            </a:bodyPr>
            <a:lstStyle/>
            <a:p>
              <a:pPr algn="r">
                <a:spcAft>
                  <a:spcPts val="1800"/>
                </a:spcAft>
              </a:pPr>
              <a:r>
                <a:rPr lang="en-US" sz="1100" dirty="0">
                  <a:solidFill>
                    <a:srgbClr val="171717"/>
                  </a:solidFill>
                </a:rPr>
                <a:t>$1,400,000</a:t>
              </a:r>
            </a:p>
            <a:p>
              <a:pPr algn="r">
                <a:spcAft>
                  <a:spcPts val="1800"/>
                </a:spcAft>
              </a:pPr>
              <a:r>
                <a:rPr lang="en-US" sz="1100" dirty="0">
                  <a:solidFill>
                    <a:srgbClr val="171717"/>
                  </a:solidFill>
                </a:rPr>
                <a:t>$1,200,000</a:t>
              </a:r>
            </a:p>
            <a:p>
              <a:pPr algn="r">
                <a:spcAft>
                  <a:spcPts val="1800"/>
                </a:spcAft>
              </a:pPr>
              <a:r>
                <a:rPr lang="en-US" sz="1100" dirty="0">
                  <a:solidFill>
                    <a:srgbClr val="171717"/>
                  </a:solidFill>
                </a:rPr>
                <a:t>$1,000,000</a:t>
              </a:r>
            </a:p>
            <a:p>
              <a:pPr algn="r">
                <a:spcAft>
                  <a:spcPts val="1800"/>
                </a:spcAft>
              </a:pPr>
              <a:r>
                <a:rPr lang="en-US" sz="1100" dirty="0">
                  <a:solidFill>
                    <a:srgbClr val="171717"/>
                  </a:solidFill>
                </a:rPr>
                <a:t>$800,000</a:t>
              </a:r>
            </a:p>
            <a:p>
              <a:pPr algn="r">
                <a:spcAft>
                  <a:spcPts val="1800"/>
                </a:spcAft>
              </a:pPr>
              <a:r>
                <a:rPr lang="en-US" sz="1100" dirty="0">
                  <a:solidFill>
                    <a:srgbClr val="171717"/>
                  </a:solidFill>
                </a:rPr>
                <a:t>$600,000</a:t>
              </a:r>
            </a:p>
            <a:p>
              <a:pPr algn="r">
                <a:spcAft>
                  <a:spcPts val="1800"/>
                </a:spcAft>
              </a:pPr>
              <a:r>
                <a:rPr lang="en-US" sz="1100" dirty="0">
                  <a:solidFill>
                    <a:srgbClr val="171717"/>
                  </a:solidFill>
                </a:rPr>
                <a:t>$400,000</a:t>
              </a:r>
            </a:p>
            <a:p>
              <a:pPr algn="r">
                <a:spcAft>
                  <a:spcPts val="1800"/>
                </a:spcAft>
              </a:pPr>
              <a:r>
                <a:rPr lang="en-US" sz="1100" dirty="0">
                  <a:solidFill>
                    <a:srgbClr val="171717"/>
                  </a:solidFill>
                </a:rPr>
                <a:t>$200,000</a:t>
              </a:r>
            </a:p>
          </p:txBody>
        </p:sp>
        <p:sp>
          <p:nvSpPr>
            <p:cNvPr id="16" name="TextBox 15">
              <a:extLst>
                <a:ext uri="{FF2B5EF4-FFF2-40B4-BE49-F238E27FC236}">
                  <a16:creationId xmlns:a16="http://schemas.microsoft.com/office/drawing/2014/main" id="{8A0C34F9-C12B-1992-133E-FAD00F7A9A3F}"/>
                </a:ext>
              </a:extLst>
            </p:cNvPr>
            <p:cNvSpPr txBox="1"/>
            <p:nvPr/>
          </p:nvSpPr>
          <p:spPr>
            <a:xfrm>
              <a:off x="5249369" y="2170788"/>
              <a:ext cx="1167610" cy="273449"/>
            </a:xfrm>
            <a:prstGeom prst="rect">
              <a:avLst/>
            </a:prstGeom>
            <a:noFill/>
          </p:spPr>
          <p:txBody>
            <a:bodyPr wrap="square" lIns="0" tIns="0" rIns="0" bIns="0" rtlCol="0">
              <a:noAutofit/>
            </a:bodyPr>
            <a:lstStyle/>
            <a:p>
              <a:pPr algn="ctr">
                <a:lnSpc>
                  <a:spcPct val="112000"/>
                </a:lnSpc>
              </a:pPr>
              <a:r>
                <a:rPr lang="en-US" sz="1400" dirty="0">
                  <a:solidFill>
                    <a:srgbClr val="171717"/>
                  </a:solidFill>
                </a:rPr>
                <a:t>Year 1</a:t>
              </a:r>
            </a:p>
          </p:txBody>
        </p:sp>
        <p:sp>
          <p:nvSpPr>
            <p:cNvPr id="17" name="TextBox 16">
              <a:extLst>
                <a:ext uri="{FF2B5EF4-FFF2-40B4-BE49-F238E27FC236}">
                  <a16:creationId xmlns:a16="http://schemas.microsoft.com/office/drawing/2014/main" id="{F9605478-D6EA-380F-DA36-33E7B9132CAC}"/>
                </a:ext>
              </a:extLst>
            </p:cNvPr>
            <p:cNvSpPr txBox="1"/>
            <p:nvPr/>
          </p:nvSpPr>
          <p:spPr>
            <a:xfrm>
              <a:off x="6436959" y="2168721"/>
              <a:ext cx="1301879" cy="277583"/>
            </a:xfrm>
            <a:prstGeom prst="rect">
              <a:avLst/>
            </a:prstGeom>
            <a:noFill/>
          </p:spPr>
          <p:txBody>
            <a:bodyPr wrap="square" lIns="0" tIns="0" rIns="0" bIns="0" rtlCol="0">
              <a:noAutofit/>
            </a:bodyPr>
            <a:lstStyle/>
            <a:p>
              <a:pPr algn="ctr">
                <a:lnSpc>
                  <a:spcPct val="112000"/>
                </a:lnSpc>
              </a:pPr>
              <a:r>
                <a:rPr lang="en-US" sz="1400" dirty="0">
                  <a:solidFill>
                    <a:srgbClr val="171717"/>
                  </a:solidFill>
                </a:rPr>
                <a:t>Year 5</a:t>
              </a:r>
            </a:p>
          </p:txBody>
        </p:sp>
        <p:sp>
          <p:nvSpPr>
            <p:cNvPr id="18" name="TextBox 17">
              <a:extLst>
                <a:ext uri="{FF2B5EF4-FFF2-40B4-BE49-F238E27FC236}">
                  <a16:creationId xmlns:a16="http://schemas.microsoft.com/office/drawing/2014/main" id="{52A04FF3-40B4-4BE0-D4FC-7542C14306E5}"/>
                </a:ext>
              </a:extLst>
            </p:cNvPr>
            <p:cNvSpPr txBox="1"/>
            <p:nvPr/>
          </p:nvSpPr>
          <p:spPr>
            <a:xfrm>
              <a:off x="7744306" y="2168722"/>
              <a:ext cx="1327976" cy="277582"/>
            </a:xfrm>
            <a:prstGeom prst="rect">
              <a:avLst/>
            </a:prstGeom>
            <a:noFill/>
          </p:spPr>
          <p:txBody>
            <a:bodyPr wrap="square" lIns="0" tIns="0" rIns="0" bIns="0" rtlCol="0">
              <a:noAutofit/>
            </a:bodyPr>
            <a:lstStyle/>
            <a:p>
              <a:pPr algn="ctr">
                <a:lnSpc>
                  <a:spcPct val="112000"/>
                </a:lnSpc>
              </a:pPr>
              <a:r>
                <a:rPr lang="en-US" sz="1400" dirty="0">
                  <a:solidFill>
                    <a:srgbClr val="171717"/>
                  </a:solidFill>
                </a:rPr>
                <a:t>Year 10</a:t>
              </a:r>
            </a:p>
          </p:txBody>
        </p:sp>
        <p:sp>
          <p:nvSpPr>
            <p:cNvPr id="19" name="TextBox 18">
              <a:extLst>
                <a:ext uri="{FF2B5EF4-FFF2-40B4-BE49-F238E27FC236}">
                  <a16:creationId xmlns:a16="http://schemas.microsoft.com/office/drawing/2014/main" id="{D7AE6AAD-074C-6A59-7E17-800343FD40E1}"/>
                </a:ext>
              </a:extLst>
            </p:cNvPr>
            <p:cNvSpPr txBox="1"/>
            <p:nvPr/>
          </p:nvSpPr>
          <p:spPr>
            <a:xfrm>
              <a:off x="9072499" y="2170788"/>
              <a:ext cx="1327110" cy="273449"/>
            </a:xfrm>
            <a:prstGeom prst="rect">
              <a:avLst/>
            </a:prstGeom>
            <a:noFill/>
          </p:spPr>
          <p:txBody>
            <a:bodyPr wrap="square" lIns="0" tIns="0" rIns="0" bIns="0" rtlCol="0">
              <a:noAutofit/>
            </a:bodyPr>
            <a:lstStyle/>
            <a:p>
              <a:pPr algn="ctr">
                <a:lnSpc>
                  <a:spcPct val="112000"/>
                </a:lnSpc>
              </a:pPr>
              <a:r>
                <a:rPr lang="en-US" sz="1400" dirty="0">
                  <a:solidFill>
                    <a:srgbClr val="171717"/>
                  </a:solidFill>
                </a:rPr>
                <a:t>Year 25</a:t>
              </a:r>
            </a:p>
          </p:txBody>
        </p:sp>
        <p:sp>
          <p:nvSpPr>
            <p:cNvPr id="20" name="TextBox 19">
              <a:extLst>
                <a:ext uri="{FF2B5EF4-FFF2-40B4-BE49-F238E27FC236}">
                  <a16:creationId xmlns:a16="http://schemas.microsoft.com/office/drawing/2014/main" id="{59F13718-E334-7E07-4FAF-A6E9100C945C}"/>
                </a:ext>
              </a:extLst>
            </p:cNvPr>
            <p:cNvSpPr txBox="1"/>
            <p:nvPr/>
          </p:nvSpPr>
          <p:spPr>
            <a:xfrm>
              <a:off x="10394357" y="2170788"/>
              <a:ext cx="1327109" cy="273449"/>
            </a:xfrm>
            <a:prstGeom prst="rect">
              <a:avLst/>
            </a:prstGeom>
            <a:noFill/>
          </p:spPr>
          <p:txBody>
            <a:bodyPr wrap="square" lIns="0" tIns="0" rIns="0" bIns="0" rtlCol="0">
              <a:noAutofit/>
            </a:bodyPr>
            <a:lstStyle/>
            <a:p>
              <a:pPr algn="ctr">
                <a:lnSpc>
                  <a:spcPct val="112000"/>
                </a:lnSpc>
              </a:pPr>
              <a:r>
                <a:rPr lang="en-US" sz="1400" dirty="0">
                  <a:solidFill>
                    <a:srgbClr val="171717"/>
                  </a:solidFill>
                </a:rPr>
                <a:t>Year 35</a:t>
              </a:r>
            </a:p>
          </p:txBody>
        </p:sp>
        <p:sp>
          <p:nvSpPr>
            <p:cNvPr id="21" name="TextBox 20">
              <a:extLst>
                <a:ext uri="{FF2B5EF4-FFF2-40B4-BE49-F238E27FC236}">
                  <a16:creationId xmlns:a16="http://schemas.microsoft.com/office/drawing/2014/main" id="{F3EF95D2-05C8-08BA-6B47-8EE52530B030}"/>
                </a:ext>
              </a:extLst>
            </p:cNvPr>
            <p:cNvSpPr txBox="1"/>
            <p:nvPr/>
          </p:nvSpPr>
          <p:spPr>
            <a:xfrm>
              <a:off x="9850244" y="1981703"/>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grpSp>
          <p:nvGrpSpPr>
            <p:cNvPr id="22" name="Group 21">
              <a:extLst>
                <a:ext uri="{FF2B5EF4-FFF2-40B4-BE49-F238E27FC236}">
                  <a16:creationId xmlns:a16="http://schemas.microsoft.com/office/drawing/2014/main" id="{94706C3A-1C5D-6311-46B5-52BAFFEC789F}"/>
                </a:ext>
              </a:extLst>
            </p:cNvPr>
            <p:cNvGrpSpPr/>
            <p:nvPr/>
          </p:nvGrpSpPr>
          <p:grpSpPr>
            <a:xfrm>
              <a:off x="5090090" y="2552572"/>
              <a:ext cx="6637276" cy="3099816"/>
              <a:chOff x="2091510" y="1669321"/>
              <a:chExt cx="8357492" cy="3903434"/>
            </a:xfrm>
          </p:grpSpPr>
          <p:sp>
            <p:nvSpPr>
              <p:cNvPr id="37" name="Freeform 36">
                <a:extLst>
                  <a:ext uri="{FF2B5EF4-FFF2-40B4-BE49-F238E27FC236}">
                    <a16:creationId xmlns:a16="http://schemas.microsoft.com/office/drawing/2014/main" id="{B6A41B9F-532D-E8A4-9F99-BCD844E45B10}"/>
                  </a:ext>
                </a:extLst>
              </p:cNvPr>
              <p:cNvSpPr/>
              <p:nvPr/>
            </p:nvSpPr>
            <p:spPr>
              <a:xfrm>
                <a:off x="9928473" y="4701100"/>
                <a:ext cx="87576" cy="25452"/>
              </a:xfrm>
              <a:custGeom>
                <a:avLst/>
                <a:gdLst>
                  <a:gd name="connsiteX0" fmla="*/ 87576 w 87576"/>
                  <a:gd name="connsiteY0" fmla="*/ 0 h 25452"/>
                  <a:gd name="connsiteX1" fmla="*/ 0 w 87576"/>
                  <a:gd name="connsiteY1" fmla="*/ 25452 h 25452"/>
                  <a:gd name="connsiteX2" fmla="*/ 87576 w 87576"/>
                  <a:gd name="connsiteY2" fmla="*/ 0 h 25452"/>
                </a:gdLst>
                <a:ahLst/>
                <a:cxnLst>
                  <a:cxn ang="0">
                    <a:pos x="connsiteX0" y="connsiteY0"/>
                  </a:cxn>
                  <a:cxn ang="0">
                    <a:pos x="connsiteX1" y="connsiteY1"/>
                  </a:cxn>
                  <a:cxn ang="0">
                    <a:pos x="connsiteX2" y="connsiteY2"/>
                  </a:cxn>
                </a:cxnLst>
                <a:rect l="l" t="t" r="r" b="b"/>
                <a:pathLst>
                  <a:path w="87576" h="25452">
                    <a:moveTo>
                      <a:pt x="87576" y="0"/>
                    </a:moveTo>
                    <a:cubicBezTo>
                      <a:pt x="59661" y="7937"/>
                      <a:pt x="30651" y="16968"/>
                      <a:pt x="0" y="25452"/>
                    </a:cubicBezTo>
                    <a:cubicBezTo>
                      <a:pt x="30651" y="16694"/>
                      <a:pt x="59661" y="8210"/>
                      <a:pt x="87576" y="0"/>
                    </a:cubicBezTo>
                    <a:close/>
                  </a:path>
                </a:pathLst>
              </a:custGeom>
              <a:solidFill>
                <a:srgbClr val="E69292"/>
              </a:solidFill>
              <a:ln w="27365"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FC7621D4-1AFD-910C-141D-6EB7E47B0BCE}"/>
                  </a:ext>
                </a:extLst>
              </p:cNvPr>
              <p:cNvSpPr/>
              <p:nvPr/>
            </p:nvSpPr>
            <p:spPr>
              <a:xfrm>
                <a:off x="2091510" y="1669321"/>
                <a:ext cx="1671334" cy="3694227"/>
              </a:xfrm>
              <a:custGeom>
                <a:avLst/>
                <a:gdLst>
                  <a:gd name="connsiteX0" fmla="*/ 1671335 w 1671334"/>
                  <a:gd name="connsiteY0" fmla="*/ 0 h 3694227"/>
                  <a:gd name="connsiteX1" fmla="*/ 1671335 w 1671334"/>
                  <a:gd name="connsiteY1" fmla="*/ 3678742 h 3694227"/>
                  <a:gd name="connsiteX2" fmla="*/ 69787 w 1671334"/>
                  <a:gd name="connsiteY2" fmla="*/ 3684215 h 3694227"/>
                  <a:gd name="connsiteX3" fmla="*/ 69514 w 1671334"/>
                  <a:gd name="connsiteY3" fmla="*/ 3684215 h 3694227"/>
                  <a:gd name="connsiteX4" fmla="*/ 0 w 1671334"/>
                  <a:gd name="connsiteY4" fmla="*/ 3471844 h 3694227"/>
                  <a:gd name="connsiteX5" fmla="*/ 0 w 1671334"/>
                  <a:gd name="connsiteY5" fmla="*/ 358241 h 3694227"/>
                  <a:gd name="connsiteX6" fmla="*/ 357967 w 1671334"/>
                  <a:gd name="connsiteY6" fmla="*/ 274 h 3694227"/>
                  <a:gd name="connsiteX7" fmla="*/ 1671335 w 1671334"/>
                  <a:gd name="connsiteY7" fmla="*/ 274 h 36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1334" h="3694227">
                    <a:moveTo>
                      <a:pt x="1671335" y="0"/>
                    </a:moveTo>
                    <a:lnTo>
                      <a:pt x="1671335" y="3678742"/>
                    </a:lnTo>
                    <a:cubicBezTo>
                      <a:pt x="908602" y="3705562"/>
                      <a:pt x="274770" y="3690784"/>
                      <a:pt x="69787" y="3684215"/>
                    </a:cubicBezTo>
                    <a:cubicBezTo>
                      <a:pt x="69514" y="3684215"/>
                      <a:pt x="69514" y="3684215"/>
                      <a:pt x="69514" y="3684215"/>
                    </a:cubicBezTo>
                    <a:cubicBezTo>
                      <a:pt x="25726" y="3624554"/>
                      <a:pt x="0" y="3551209"/>
                      <a:pt x="0" y="3471844"/>
                    </a:cubicBezTo>
                    <a:lnTo>
                      <a:pt x="0" y="358241"/>
                    </a:lnTo>
                    <a:cubicBezTo>
                      <a:pt x="0" y="160374"/>
                      <a:pt x="160100" y="274"/>
                      <a:pt x="357967" y="274"/>
                    </a:cubicBezTo>
                    <a:lnTo>
                      <a:pt x="1671335" y="274"/>
                    </a:lnTo>
                    <a:close/>
                  </a:path>
                </a:pathLst>
              </a:custGeom>
              <a:solidFill>
                <a:schemeClr val="bg1">
                  <a:lumMod val="95000"/>
                </a:schemeClr>
              </a:solidFill>
              <a:ln w="27365" cap="flat">
                <a:solidFill>
                  <a:schemeClr val="bg1"/>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1D4B67A0-40F7-E621-0CE2-AE2F0C6EF8CF}"/>
                  </a:ext>
                </a:extLst>
              </p:cNvPr>
              <p:cNvSpPr/>
              <p:nvPr/>
            </p:nvSpPr>
            <p:spPr>
              <a:xfrm>
                <a:off x="2161297" y="5387819"/>
                <a:ext cx="1601547" cy="71998"/>
              </a:xfrm>
              <a:custGeom>
                <a:avLst/>
                <a:gdLst>
                  <a:gd name="connsiteX0" fmla="*/ 1601547 w 1601547"/>
                  <a:gd name="connsiteY0" fmla="*/ 0 h 71998"/>
                  <a:gd name="connsiteX1" fmla="*/ 1601547 w 1601547"/>
                  <a:gd name="connsiteY1" fmla="*/ 56104 h 71998"/>
                  <a:gd name="connsiteX2" fmla="*/ 1371113 w 1601547"/>
                  <a:gd name="connsiteY2" fmla="*/ 61577 h 71998"/>
                  <a:gd name="connsiteX3" fmla="*/ 1245770 w 1601547"/>
                  <a:gd name="connsiteY3" fmla="*/ 63766 h 71998"/>
                  <a:gd name="connsiteX4" fmla="*/ 862350 w 1601547"/>
                  <a:gd name="connsiteY4" fmla="*/ 69240 h 71998"/>
                  <a:gd name="connsiteX5" fmla="*/ 62672 w 1601547"/>
                  <a:gd name="connsiteY5" fmla="*/ 71156 h 71998"/>
                  <a:gd name="connsiteX6" fmla="*/ 0 w 1601547"/>
                  <a:gd name="connsiteY6" fmla="*/ 5473 h 71998"/>
                  <a:gd name="connsiteX7" fmla="*/ 1601547 w 1601547"/>
                  <a:gd name="connsiteY7" fmla="*/ 0 h 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1547" h="71998">
                    <a:moveTo>
                      <a:pt x="1601547" y="0"/>
                    </a:moveTo>
                    <a:lnTo>
                      <a:pt x="1601547" y="56104"/>
                    </a:lnTo>
                    <a:cubicBezTo>
                      <a:pt x="1525466" y="58019"/>
                      <a:pt x="1448563" y="59661"/>
                      <a:pt x="1371113" y="61577"/>
                    </a:cubicBezTo>
                    <a:cubicBezTo>
                      <a:pt x="1329514" y="62398"/>
                      <a:pt x="1287642" y="63219"/>
                      <a:pt x="1245770" y="63766"/>
                    </a:cubicBezTo>
                    <a:cubicBezTo>
                      <a:pt x="1119605" y="65956"/>
                      <a:pt x="992073" y="67871"/>
                      <a:pt x="862350" y="69240"/>
                    </a:cubicBezTo>
                    <a:cubicBezTo>
                      <a:pt x="603454" y="71977"/>
                      <a:pt x="337168" y="72798"/>
                      <a:pt x="62672" y="71156"/>
                    </a:cubicBezTo>
                    <a:cubicBezTo>
                      <a:pt x="39136" y="51999"/>
                      <a:pt x="18062" y="30104"/>
                      <a:pt x="0" y="5473"/>
                    </a:cubicBezTo>
                    <a:cubicBezTo>
                      <a:pt x="204709" y="11768"/>
                      <a:pt x="838814" y="26820"/>
                      <a:pt x="1601547" y="0"/>
                    </a:cubicBezTo>
                    <a:close/>
                  </a:path>
                </a:pathLst>
              </a:custGeom>
              <a:solidFill>
                <a:srgbClr val="008775"/>
              </a:solidFill>
              <a:ln w="2736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31E96D1-11BE-2E25-B217-8FE537D02241}"/>
                  </a:ext>
                </a:extLst>
              </p:cNvPr>
              <p:cNvSpPr/>
              <p:nvPr/>
            </p:nvSpPr>
            <p:spPr>
              <a:xfrm>
                <a:off x="2223969" y="5477790"/>
                <a:ext cx="1538875" cy="94965"/>
              </a:xfrm>
              <a:custGeom>
                <a:avLst/>
                <a:gdLst>
                  <a:gd name="connsiteX0" fmla="*/ 1538876 w 1538875"/>
                  <a:gd name="connsiteY0" fmla="*/ 0 h 94965"/>
                  <a:gd name="connsiteX1" fmla="*/ 1538876 w 1538875"/>
                  <a:gd name="connsiteY1" fmla="*/ 94965 h 94965"/>
                  <a:gd name="connsiteX2" fmla="*/ 225508 w 1538875"/>
                  <a:gd name="connsiteY2" fmla="*/ 94965 h 94965"/>
                  <a:gd name="connsiteX3" fmla="*/ 0 w 1538875"/>
                  <a:gd name="connsiteY3" fmla="*/ 15052 h 94965"/>
                  <a:gd name="connsiteX4" fmla="*/ 799679 w 1538875"/>
                  <a:gd name="connsiteY4" fmla="*/ 13136 h 94965"/>
                  <a:gd name="connsiteX5" fmla="*/ 1183098 w 1538875"/>
                  <a:gd name="connsiteY5" fmla="*/ 7663 h 94965"/>
                  <a:gd name="connsiteX6" fmla="*/ 1308441 w 1538875"/>
                  <a:gd name="connsiteY6" fmla="*/ 5473 h 94965"/>
                  <a:gd name="connsiteX7" fmla="*/ 1538876 w 1538875"/>
                  <a:gd name="connsiteY7" fmla="*/ 0 h 9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8875" h="94965">
                    <a:moveTo>
                      <a:pt x="1538876" y="0"/>
                    </a:moveTo>
                    <a:lnTo>
                      <a:pt x="1538876" y="94965"/>
                    </a:lnTo>
                    <a:lnTo>
                      <a:pt x="225508" y="94965"/>
                    </a:lnTo>
                    <a:cubicBezTo>
                      <a:pt x="140122" y="94965"/>
                      <a:pt x="61577" y="64861"/>
                      <a:pt x="0" y="15052"/>
                    </a:cubicBezTo>
                    <a:cubicBezTo>
                      <a:pt x="274222" y="16694"/>
                      <a:pt x="540508" y="15873"/>
                      <a:pt x="799679" y="13136"/>
                    </a:cubicBezTo>
                    <a:cubicBezTo>
                      <a:pt x="929674" y="12042"/>
                      <a:pt x="1057207" y="10126"/>
                      <a:pt x="1183098" y="7663"/>
                    </a:cubicBezTo>
                    <a:cubicBezTo>
                      <a:pt x="1224970" y="6842"/>
                      <a:pt x="1266842" y="6021"/>
                      <a:pt x="1308441" y="5473"/>
                    </a:cubicBezTo>
                    <a:cubicBezTo>
                      <a:pt x="1385891" y="3284"/>
                      <a:pt x="1462794" y="1916"/>
                      <a:pt x="1538876" y="0"/>
                    </a:cubicBezTo>
                    <a:close/>
                  </a:path>
                </a:pathLst>
              </a:custGeom>
              <a:solidFill>
                <a:schemeClr val="bg2"/>
              </a:solidFill>
              <a:ln w="2736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3B6C9F8C-CBAB-6372-5791-2880EAB15432}"/>
                  </a:ext>
                </a:extLst>
              </p:cNvPr>
              <p:cNvSpPr/>
              <p:nvPr/>
            </p:nvSpPr>
            <p:spPr>
              <a:xfrm>
                <a:off x="3762571" y="1669321"/>
                <a:ext cx="1671881" cy="3678741"/>
              </a:xfrm>
              <a:custGeom>
                <a:avLst/>
                <a:gdLst>
                  <a:gd name="connsiteX0" fmla="*/ 1671882 w 1671881"/>
                  <a:gd name="connsiteY0" fmla="*/ 0 h 3678741"/>
                  <a:gd name="connsiteX1" fmla="*/ 1671882 w 1671881"/>
                  <a:gd name="connsiteY1" fmla="*/ 3545736 h 3678741"/>
                  <a:gd name="connsiteX2" fmla="*/ 0 w 1671881"/>
                  <a:gd name="connsiteY2" fmla="*/ 3678742 h 3678741"/>
                  <a:gd name="connsiteX3" fmla="*/ 0 w 1671881"/>
                  <a:gd name="connsiteY3" fmla="*/ 0 h 3678741"/>
                  <a:gd name="connsiteX4" fmla="*/ 1671882 w 1671881"/>
                  <a:gd name="connsiteY4" fmla="*/ 0 h 367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881" h="3678741">
                    <a:moveTo>
                      <a:pt x="1671882" y="0"/>
                    </a:moveTo>
                    <a:lnTo>
                      <a:pt x="1671882" y="3545736"/>
                    </a:lnTo>
                    <a:cubicBezTo>
                      <a:pt x="1119332" y="3621544"/>
                      <a:pt x="528741" y="3660132"/>
                      <a:pt x="0" y="3678742"/>
                    </a:cubicBezTo>
                    <a:lnTo>
                      <a:pt x="0" y="0"/>
                    </a:lnTo>
                    <a:lnTo>
                      <a:pt x="1671882" y="0"/>
                    </a:lnTo>
                    <a:close/>
                  </a:path>
                </a:pathLst>
              </a:custGeom>
              <a:solidFill>
                <a:srgbClr val="F3F3F3"/>
              </a:solidFill>
              <a:ln w="27365" cap="flat">
                <a:solidFill>
                  <a:schemeClr val="bg1"/>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5CC63989-E8A4-558E-808E-9E860E17CFD1}"/>
                  </a:ext>
                </a:extLst>
              </p:cNvPr>
              <p:cNvSpPr/>
              <p:nvPr/>
            </p:nvSpPr>
            <p:spPr>
              <a:xfrm>
                <a:off x="3762297" y="5254812"/>
                <a:ext cx="1672155" cy="189109"/>
              </a:xfrm>
              <a:custGeom>
                <a:avLst/>
                <a:gdLst>
                  <a:gd name="connsiteX0" fmla="*/ 1672156 w 1672155"/>
                  <a:gd name="connsiteY0" fmla="*/ 0 h 189109"/>
                  <a:gd name="connsiteX1" fmla="*/ 1672156 w 1672155"/>
                  <a:gd name="connsiteY1" fmla="*/ 113849 h 189109"/>
                  <a:gd name="connsiteX2" fmla="*/ 1539149 w 1672155"/>
                  <a:gd name="connsiteY2" fmla="*/ 122333 h 189109"/>
                  <a:gd name="connsiteX3" fmla="*/ 1408880 w 1672155"/>
                  <a:gd name="connsiteY3" fmla="*/ 129996 h 189109"/>
                  <a:gd name="connsiteX4" fmla="*/ 1269853 w 1672155"/>
                  <a:gd name="connsiteY4" fmla="*/ 137933 h 189109"/>
                  <a:gd name="connsiteX5" fmla="*/ 1174887 w 1672155"/>
                  <a:gd name="connsiteY5" fmla="*/ 143406 h 189109"/>
                  <a:gd name="connsiteX6" fmla="*/ 1055291 w 1672155"/>
                  <a:gd name="connsiteY6" fmla="*/ 149153 h 189109"/>
                  <a:gd name="connsiteX7" fmla="*/ 840456 w 1672155"/>
                  <a:gd name="connsiteY7" fmla="*/ 159553 h 189109"/>
                  <a:gd name="connsiteX8" fmla="*/ 571981 w 1672155"/>
                  <a:gd name="connsiteY8" fmla="*/ 170773 h 189109"/>
                  <a:gd name="connsiteX9" fmla="*/ 467437 w 1672155"/>
                  <a:gd name="connsiteY9" fmla="*/ 174605 h 189109"/>
                  <a:gd name="connsiteX10" fmla="*/ 328684 w 1672155"/>
                  <a:gd name="connsiteY10" fmla="*/ 179257 h 189109"/>
                  <a:gd name="connsiteX11" fmla="*/ 137659 w 1672155"/>
                  <a:gd name="connsiteY11" fmla="*/ 185278 h 189109"/>
                  <a:gd name="connsiteX12" fmla="*/ 0 w 1672155"/>
                  <a:gd name="connsiteY12" fmla="*/ 189110 h 189109"/>
                  <a:gd name="connsiteX13" fmla="*/ 0 w 1672155"/>
                  <a:gd name="connsiteY13" fmla="*/ 133006 h 189109"/>
                  <a:gd name="connsiteX14" fmla="*/ 1672156 w 1672155"/>
                  <a:gd name="connsiteY14" fmla="*/ 0 h 18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2155" h="189109">
                    <a:moveTo>
                      <a:pt x="1672156" y="0"/>
                    </a:moveTo>
                    <a:lnTo>
                      <a:pt x="1672156" y="113849"/>
                    </a:lnTo>
                    <a:cubicBezTo>
                      <a:pt x="1628367" y="116586"/>
                      <a:pt x="1584032" y="119596"/>
                      <a:pt x="1539149" y="122333"/>
                    </a:cubicBezTo>
                    <a:cubicBezTo>
                      <a:pt x="1496182" y="125070"/>
                      <a:pt x="1452668" y="127806"/>
                      <a:pt x="1408880" y="129996"/>
                    </a:cubicBezTo>
                    <a:cubicBezTo>
                      <a:pt x="1363176" y="132733"/>
                      <a:pt x="1316651" y="135469"/>
                      <a:pt x="1269853" y="137933"/>
                    </a:cubicBezTo>
                    <a:cubicBezTo>
                      <a:pt x="1238380" y="139848"/>
                      <a:pt x="1206908" y="141490"/>
                      <a:pt x="1174887" y="143406"/>
                    </a:cubicBezTo>
                    <a:cubicBezTo>
                      <a:pt x="1135205" y="145321"/>
                      <a:pt x="1095795" y="147237"/>
                      <a:pt x="1055291" y="149153"/>
                    </a:cubicBezTo>
                    <a:cubicBezTo>
                      <a:pt x="984683" y="152984"/>
                      <a:pt x="912707" y="156542"/>
                      <a:pt x="840456" y="159553"/>
                    </a:cubicBezTo>
                    <a:cubicBezTo>
                      <a:pt x="752059" y="163384"/>
                      <a:pt x="662567" y="167216"/>
                      <a:pt x="571981" y="170773"/>
                    </a:cubicBezTo>
                    <a:cubicBezTo>
                      <a:pt x="537498" y="172415"/>
                      <a:pt x="502468" y="173510"/>
                      <a:pt x="467437" y="174605"/>
                    </a:cubicBezTo>
                    <a:cubicBezTo>
                      <a:pt x="421460" y="176247"/>
                      <a:pt x="375208" y="178163"/>
                      <a:pt x="328684" y="179257"/>
                    </a:cubicBezTo>
                    <a:cubicBezTo>
                      <a:pt x="265738" y="181447"/>
                      <a:pt x="201972" y="183362"/>
                      <a:pt x="137659" y="185278"/>
                    </a:cubicBezTo>
                    <a:cubicBezTo>
                      <a:pt x="92228" y="186373"/>
                      <a:pt x="46251" y="187468"/>
                      <a:pt x="0" y="189110"/>
                    </a:cubicBezTo>
                    <a:lnTo>
                      <a:pt x="0" y="133006"/>
                    </a:lnTo>
                    <a:cubicBezTo>
                      <a:pt x="529288" y="114396"/>
                      <a:pt x="1119605" y="75808"/>
                      <a:pt x="1672156" y="0"/>
                    </a:cubicBezTo>
                    <a:close/>
                  </a:path>
                </a:pathLst>
              </a:custGeom>
              <a:solidFill>
                <a:srgbClr val="008775"/>
              </a:solidFill>
              <a:ln w="2736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514D55D-63F2-B23F-E23A-FCB2B1B8EF6F}"/>
                  </a:ext>
                </a:extLst>
              </p:cNvPr>
              <p:cNvSpPr/>
              <p:nvPr/>
            </p:nvSpPr>
            <p:spPr>
              <a:xfrm>
                <a:off x="3762571" y="5402529"/>
                <a:ext cx="1671881" cy="170226"/>
              </a:xfrm>
              <a:custGeom>
                <a:avLst/>
                <a:gdLst>
                  <a:gd name="connsiteX0" fmla="*/ 1671882 w 1671881"/>
                  <a:gd name="connsiteY0" fmla="*/ 0 h 170226"/>
                  <a:gd name="connsiteX1" fmla="*/ 1671882 w 1671881"/>
                  <a:gd name="connsiteY1" fmla="*/ 170226 h 170226"/>
                  <a:gd name="connsiteX2" fmla="*/ 0 w 1671881"/>
                  <a:gd name="connsiteY2" fmla="*/ 170226 h 170226"/>
                  <a:gd name="connsiteX3" fmla="*/ 0 w 1671881"/>
                  <a:gd name="connsiteY3" fmla="*/ 75261 h 170226"/>
                  <a:gd name="connsiteX4" fmla="*/ 137659 w 1671881"/>
                  <a:gd name="connsiteY4" fmla="*/ 71429 h 170226"/>
                  <a:gd name="connsiteX5" fmla="*/ 328684 w 1671881"/>
                  <a:gd name="connsiteY5" fmla="*/ 65408 h 170226"/>
                  <a:gd name="connsiteX6" fmla="*/ 467437 w 1671881"/>
                  <a:gd name="connsiteY6" fmla="*/ 60756 h 170226"/>
                  <a:gd name="connsiteX7" fmla="*/ 571981 w 1671881"/>
                  <a:gd name="connsiteY7" fmla="*/ 56924 h 170226"/>
                  <a:gd name="connsiteX8" fmla="*/ 840457 w 1671881"/>
                  <a:gd name="connsiteY8" fmla="*/ 45704 h 170226"/>
                  <a:gd name="connsiteX9" fmla="*/ 1055291 w 1671881"/>
                  <a:gd name="connsiteY9" fmla="*/ 35304 h 170226"/>
                  <a:gd name="connsiteX10" fmla="*/ 1174888 w 1671881"/>
                  <a:gd name="connsiteY10" fmla="*/ 29557 h 170226"/>
                  <a:gd name="connsiteX11" fmla="*/ 1269853 w 1671881"/>
                  <a:gd name="connsiteY11" fmla="*/ 24084 h 170226"/>
                  <a:gd name="connsiteX12" fmla="*/ 1408880 w 1671881"/>
                  <a:gd name="connsiteY12" fmla="*/ 16147 h 170226"/>
                  <a:gd name="connsiteX13" fmla="*/ 1539149 w 1671881"/>
                  <a:gd name="connsiteY13" fmla="*/ 8484 h 170226"/>
                  <a:gd name="connsiteX14" fmla="*/ 1671882 w 1671881"/>
                  <a:gd name="connsiteY14" fmla="*/ 0 h 1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1881" h="170226">
                    <a:moveTo>
                      <a:pt x="1671882" y="0"/>
                    </a:moveTo>
                    <a:lnTo>
                      <a:pt x="1671882" y="170226"/>
                    </a:lnTo>
                    <a:lnTo>
                      <a:pt x="0" y="170226"/>
                    </a:lnTo>
                    <a:lnTo>
                      <a:pt x="0" y="75261"/>
                    </a:lnTo>
                    <a:cubicBezTo>
                      <a:pt x="45978" y="73619"/>
                      <a:pt x="92229" y="72524"/>
                      <a:pt x="137659" y="71429"/>
                    </a:cubicBezTo>
                    <a:cubicBezTo>
                      <a:pt x="201699" y="69513"/>
                      <a:pt x="265739" y="67598"/>
                      <a:pt x="328684" y="65408"/>
                    </a:cubicBezTo>
                    <a:cubicBezTo>
                      <a:pt x="375209" y="64314"/>
                      <a:pt x="421186" y="62398"/>
                      <a:pt x="467437" y="60756"/>
                    </a:cubicBezTo>
                    <a:cubicBezTo>
                      <a:pt x="502468" y="59661"/>
                      <a:pt x="537498" y="58566"/>
                      <a:pt x="571981" y="56924"/>
                    </a:cubicBezTo>
                    <a:cubicBezTo>
                      <a:pt x="662568" y="53367"/>
                      <a:pt x="752060" y="49535"/>
                      <a:pt x="840457" y="45704"/>
                    </a:cubicBezTo>
                    <a:cubicBezTo>
                      <a:pt x="912707" y="42693"/>
                      <a:pt x="984410" y="39135"/>
                      <a:pt x="1055291" y="35304"/>
                    </a:cubicBezTo>
                    <a:cubicBezTo>
                      <a:pt x="1095522" y="33388"/>
                      <a:pt x="1135205" y="31472"/>
                      <a:pt x="1174888" y="29557"/>
                    </a:cubicBezTo>
                    <a:cubicBezTo>
                      <a:pt x="1206908" y="27641"/>
                      <a:pt x="1238380" y="25999"/>
                      <a:pt x="1269853" y="24084"/>
                    </a:cubicBezTo>
                    <a:cubicBezTo>
                      <a:pt x="1316651" y="21347"/>
                      <a:pt x="1363176" y="18610"/>
                      <a:pt x="1408880" y="16147"/>
                    </a:cubicBezTo>
                    <a:cubicBezTo>
                      <a:pt x="1452668" y="13957"/>
                      <a:pt x="1496182" y="11221"/>
                      <a:pt x="1539149" y="8484"/>
                    </a:cubicBezTo>
                    <a:cubicBezTo>
                      <a:pt x="1584032" y="5747"/>
                      <a:pt x="1628094" y="2737"/>
                      <a:pt x="1671882" y="0"/>
                    </a:cubicBezTo>
                    <a:close/>
                  </a:path>
                </a:pathLst>
              </a:custGeom>
              <a:solidFill>
                <a:schemeClr val="bg2"/>
              </a:solidFill>
              <a:ln w="2736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F2CCCD73-7505-112E-9556-B283D063E0F1}"/>
                  </a:ext>
                </a:extLst>
              </p:cNvPr>
              <p:cNvSpPr/>
              <p:nvPr/>
            </p:nvSpPr>
            <p:spPr>
              <a:xfrm>
                <a:off x="5434453" y="1669321"/>
                <a:ext cx="1671607" cy="3545735"/>
              </a:xfrm>
              <a:custGeom>
                <a:avLst/>
                <a:gdLst>
                  <a:gd name="connsiteX0" fmla="*/ 1671608 w 1671607"/>
                  <a:gd name="connsiteY0" fmla="*/ 0 h 3545735"/>
                  <a:gd name="connsiteX1" fmla="*/ 1671608 w 1671607"/>
                  <a:gd name="connsiteY1" fmla="*/ 3082677 h 3545735"/>
                  <a:gd name="connsiteX2" fmla="*/ 1369470 w 1671607"/>
                  <a:gd name="connsiteY2" fmla="*/ 3222252 h 3545735"/>
                  <a:gd name="connsiteX3" fmla="*/ 0 w 1671607"/>
                  <a:gd name="connsiteY3" fmla="*/ 3545736 h 3545735"/>
                  <a:gd name="connsiteX4" fmla="*/ 0 w 1671607"/>
                  <a:gd name="connsiteY4" fmla="*/ 0 h 3545735"/>
                  <a:gd name="connsiteX5" fmla="*/ 1671608 w 1671607"/>
                  <a:gd name="connsiteY5" fmla="*/ 0 h 354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1607" h="3545735">
                    <a:moveTo>
                      <a:pt x="1671608" y="0"/>
                    </a:moveTo>
                    <a:lnTo>
                      <a:pt x="1671608" y="3082677"/>
                    </a:lnTo>
                    <a:cubicBezTo>
                      <a:pt x="1568159" y="3135771"/>
                      <a:pt x="1467172" y="3182569"/>
                      <a:pt x="1369470" y="3222252"/>
                    </a:cubicBezTo>
                    <a:cubicBezTo>
                      <a:pt x="1000282" y="3371678"/>
                      <a:pt x="516425" y="3474581"/>
                      <a:pt x="0" y="3545736"/>
                    </a:cubicBezTo>
                    <a:lnTo>
                      <a:pt x="0" y="0"/>
                    </a:lnTo>
                    <a:lnTo>
                      <a:pt x="1671608" y="0"/>
                    </a:lnTo>
                    <a:close/>
                  </a:path>
                </a:pathLst>
              </a:custGeom>
              <a:solidFill>
                <a:schemeClr val="bg1">
                  <a:lumMod val="95000"/>
                </a:schemeClr>
              </a:solidFill>
              <a:ln w="27365" cap="flat">
                <a:solidFill>
                  <a:schemeClr val="bg1"/>
                </a:solid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B88D5B8-30D6-AFC5-F2FF-3D2F9FC0D997}"/>
                  </a:ext>
                </a:extLst>
              </p:cNvPr>
              <p:cNvSpPr/>
              <p:nvPr/>
            </p:nvSpPr>
            <p:spPr>
              <a:xfrm>
                <a:off x="5435000" y="4791754"/>
                <a:ext cx="1671060" cy="576633"/>
              </a:xfrm>
              <a:custGeom>
                <a:avLst/>
                <a:gdLst>
                  <a:gd name="connsiteX0" fmla="*/ 1671061 w 1671060"/>
                  <a:gd name="connsiteY0" fmla="*/ 0 h 576633"/>
                  <a:gd name="connsiteX1" fmla="*/ 1671061 w 1671060"/>
                  <a:gd name="connsiteY1" fmla="*/ 425292 h 576633"/>
                  <a:gd name="connsiteX2" fmla="*/ 1430500 w 1671060"/>
                  <a:gd name="connsiteY2" fmla="*/ 452659 h 576633"/>
                  <a:gd name="connsiteX3" fmla="*/ 1312820 w 1671060"/>
                  <a:gd name="connsiteY3" fmla="*/ 465248 h 576633"/>
                  <a:gd name="connsiteX4" fmla="*/ 1252885 w 1671060"/>
                  <a:gd name="connsiteY4" fmla="*/ 471269 h 576633"/>
                  <a:gd name="connsiteX5" fmla="*/ 1180361 w 1671060"/>
                  <a:gd name="connsiteY5" fmla="*/ 478658 h 576633"/>
                  <a:gd name="connsiteX6" fmla="*/ 1011777 w 1671060"/>
                  <a:gd name="connsiteY6" fmla="*/ 495626 h 576633"/>
                  <a:gd name="connsiteX7" fmla="*/ 826225 w 1671060"/>
                  <a:gd name="connsiteY7" fmla="*/ 512594 h 576633"/>
                  <a:gd name="connsiteX8" fmla="*/ 229613 w 1671060"/>
                  <a:gd name="connsiteY8" fmla="*/ 561034 h 576633"/>
                  <a:gd name="connsiteX9" fmla="*/ 65682 w 1671060"/>
                  <a:gd name="connsiteY9" fmla="*/ 572528 h 576633"/>
                  <a:gd name="connsiteX10" fmla="*/ 0 w 1671060"/>
                  <a:gd name="connsiteY10" fmla="*/ 576634 h 576633"/>
                  <a:gd name="connsiteX11" fmla="*/ 0 w 1671060"/>
                  <a:gd name="connsiteY11" fmla="*/ 462785 h 576633"/>
                  <a:gd name="connsiteX12" fmla="*/ 1369471 w 1671060"/>
                  <a:gd name="connsiteY12" fmla="*/ 139301 h 576633"/>
                  <a:gd name="connsiteX13" fmla="*/ 1671061 w 1671060"/>
                  <a:gd name="connsiteY13" fmla="*/ 0 h 57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060" h="576633">
                    <a:moveTo>
                      <a:pt x="1671061" y="0"/>
                    </a:moveTo>
                    <a:lnTo>
                      <a:pt x="1671061" y="425292"/>
                    </a:lnTo>
                    <a:cubicBezTo>
                      <a:pt x="1592790" y="434596"/>
                      <a:pt x="1512329" y="443628"/>
                      <a:pt x="1430500" y="452659"/>
                    </a:cubicBezTo>
                    <a:cubicBezTo>
                      <a:pt x="1391639" y="456764"/>
                      <a:pt x="1352503" y="461143"/>
                      <a:pt x="1312820" y="465248"/>
                    </a:cubicBezTo>
                    <a:cubicBezTo>
                      <a:pt x="1292841" y="467437"/>
                      <a:pt x="1272864" y="469353"/>
                      <a:pt x="1252885" y="471269"/>
                    </a:cubicBezTo>
                    <a:cubicBezTo>
                      <a:pt x="1229075" y="474006"/>
                      <a:pt x="1204992" y="476195"/>
                      <a:pt x="1180361" y="478658"/>
                    </a:cubicBezTo>
                    <a:cubicBezTo>
                      <a:pt x="1125079" y="484405"/>
                      <a:pt x="1068428" y="490152"/>
                      <a:pt x="1011777" y="495626"/>
                    </a:cubicBezTo>
                    <a:cubicBezTo>
                      <a:pt x="950747" y="501373"/>
                      <a:pt x="888897" y="507120"/>
                      <a:pt x="826225" y="512594"/>
                    </a:cubicBezTo>
                    <a:cubicBezTo>
                      <a:pt x="634379" y="529835"/>
                      <a:pt x="435965" y="545982"/>
                      <a:pt x="229613" y="561034"/>
                    </a:cubicBezTo>
                    <a:cubicBezTo>
                      <a:pt x="175426" y="564866"/>
                      <a:pt x="120964" y="568697"/>
                      <a:pt x="65682" y="572528"/>
                    </a:cubicBezTo>
                    <a:cubicBezTo>
                      <a:pt x="43788" y="573623"/>
                      <a:pt x="21894" y="575265"/>
                      <a:pt x="0" y="576634"/>
                    </a:cubicBezTo>
                    <a:lnTo>
                      <a:pt x="0" y="462785"/>
                    </a:lnTo>
                    <a:cubicBezTo>
                      <a:pt x="516425" y="391629"/>
                      <a:pt x="1000283" y="288727"/>
                      <a:pt x="1369471" y="139301"/>
                    </a:cubicBezTo>
                    <a:cubicBezTo>
                      <a:pt x="1466625" y="99891"/>
                      <a:pt x="1567611" y="53093"/>
                      <a:pt x="1671061" y="0"/>
                    </a:cubicBezTo>
                    <a:close/>
                  </a:path>
                </a:pathLst>
              </a:custGeom>
              <a:solidFill>
                <a:srgbClr val="008775"/>
              </a:solidFill>
              <a:ln w="2736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B84DCE2C-22A2-904B-9EC2-92690F9C9AB4}"/>
                  </a:ext>
                </a:extLst>
              </p:cNvPr>
              <p:cNvSpPr/>
              <p:nvPr/>
            </p:nvSpPr>
            <p:spPr>
              <a:xfrm>
                <a:off x="5434726" y="5251187"/>
                <a:ext cx="1671334" cy="321568"/>
              </a:xfrm>
              <a:custGeom>
                <a:avLst/>
                <a:gdLst>
                  <a:gd name="connsiteX0" fmla="*/ 1671334 w 1671334"/>
                  <a:gd name="connsiteY0" fmla="*/ 0 h 321568"/>
                  <a:gd name="connsiteX1" fmla="*/ 1671334 w 1671334"/>
                  <a:gd name="connsiteY1" fmla="*/ 321568 h 321568"/>
                  <a:gd name="connsiteX2" fmla="*/ 0 w 1671334"/>
                  <a:gd name="connsiteY2" fmla="*/ 321568 h 321568"/>
                  <a:gd name="connsiteX3" fmla="*/ 0 w 1671334"/>
                  <a:gd name="connsiteY3" fmla="*/ 151342 h 321568"/>
                  <a:gd name="connsiteX4" fmla="*/ 65682 w 1671334"/>
                  <a:gd name="connsiteY4" fmla="*/ 147237 h 321568"/>
                  <a:gd name="connsiteX5" fmla="*/ 229613 w 1671334"/>
                  <a:gd name="connsiteY5" fmla="*/ 135743 h 321568"/>
                  <a:gd name="connsiteX6" fmla="*/ 826225 w 1671334"/>
                  <a:gd name="connsiteY6" fmla="*/ 87302 h 321568"/>
                  <a:gd name="connsiteX7" fmla="*/ 1011777 w 1671334"/>
                  <a:gd name="connsiteY7" fmla="*/ 70334 h 321568"/>
                  <a:gd name="connsiteX8" fmla="*/ 1180361 w 1671334"/>
                  <a:gd name="connsiteY8" fmla="*/ 53367 h 321568"/>
                  <a:gd name="connsiteX9" fmla="*/ 1252885 w 1671334"/>
                  <a:gd name="connsiteY9" fmla="*/ 45977 h 321568"/>
                  <a:gd name="connsiteX10" fmla="*/ 1312820 w 1671334"/>
                  <a:gd name="connsiteY10" fmla="*/ 39956 h 321568"/>
                  <a:gd name="connsiteX11" fmla="*/ 1430500 w 1671334"/>
                  <a:gd name="connsiteY11" fmla="*/ 27368 h 321568"/>
                  <a:gd name="connsiteX12" fmla="*/ 1671334 w 1671334"/>
                  <a:gd name="connsiteY12" fmla="*/ 0 h 32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334" h="321568">
                    <a:moveTo>
                      <a:pt x="1671334" y="0"/>
                    </a:moveTo>
                    <a:lnTo>
                      <a:pt x="1671334" y="321568"/>
                    </a:lnTo>
                    <a:lnTo>
                      <a:pt x="0" y="321568"/>
                    </a:lnTo>
                    <a:lnTo>
                      <a:pt x="0" y="151342"/>
                    </a:lnTo>
                    <a:cubicBezTo>
                      <a:pt x="21894" y="149700"/>
                      <a:pt x="43788" y="148332"/>
                      <a:pt x="65682" y="147237"/>
                    </a:cubicBezTo>
                    <a:cubicBezTo>
                      <a:pt x="120964" y="143406"/>
                      <a:pt x="175699" y="139574"/>
                      <a:pt x="229613" y="135743"/>
                    </a:cubicBezTo>
                    <a:cubicBezTo>
                      <a:pt x="435964" y="120691"/>
                      <a:pt x="634653" y="104544"/>
                      <a:pt x="826225" y="87302"/>
                    </a:cubicBezTo>
                    <a:cubicBezTo>
                      <a:pt x="888897" y="81829"/>
                      <a:pt x="950748" y="76082"/>
                      <a:pt x="1011777" y="70334"/>
                    </a:cubicBezTo>
                    <a:cubicBezTo>
                      <a:pt x="1068702" y="64861"/>
                      <a:pt x="1125079" y="59114"/>
                      <a:pt x="1180361" y="53367"/>
                    </a:cubicBezTo>
                    <a:cubicBezTo>
                      <a:pt x="1204991" y="51177"/>
                      <a:pt x="1229075" y="48714"/>
                      <a:pt x="1252885" y="45977"/>
                    </a:cubicBezTo>
                    <a:cubicBezTo>
                      <a:pt x="1272863" y="44062"/>
                      <a:pt x="1292842" y="42146"/>
                      <a:pt x="1312820" y="39956"/>
                    </a:cubicBezTo>
                    <a:cubicBezTo>
                      <a:pt x="1352503" y="35851"/>
                      <a:pt x="1391638" y="31472"/>
                      <a:pt x="1430500" y="27368"/>
                    </a:cubicBezTo>
                    <a:cubicBezTo>
                      <a:pt x="1512603" y="18336"/>
                      <a:pt x="1592790" y="9031"/>
                      <a:pt x="1671334" y="0"/>
                    </a:cubicBezTo>
                    <a:close/>
                  </a:path>
                </a:pathLst>
              </a:custGeom>
              <a:solidFill>
                <a:schemeClr val="bg2"/>
              </a:solidFill>
              <a:ln w="2736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152B857F-B5E1-53D3-39AD-62A46EF6C822}"/>
                  </a:ext>
                </a:extLst>
              </p:cNvPr>
              <p:cNvSpPr/>
              <p:nvPr/>
            </p:nvSpPr>
            <p:spPr>
              <a:xfrm>
                <a:off x="7105787" y="1669321"/>
                <a:ext cx="1671881" cy="3082677"/>
              </a:xfrm>
              <a:custGeom>
                <a:avLst/>
                <a:gdLst>
                  <a:gd name="connsiteX0" fmla="*/ 1671882 w 1671881"/>
                  <a:gd name="connsiteY0" fmla="*/ 0 h 3082677"/>
                  <a:gd name="connsiteX1" fmla="*/ 1671882 w 1671881"/>
                  <a:gd name="connsiteY1" fmla="*/ 1929958 h 3082677"/>
                  <a:gd name="connsiteX2" fmla="*/ 0 w 1671881"/>
                  <a:gd name="connsiteY2" fmla="*/ 3082677 h 3082677"/>
                  <a:gd name="connsiteX3" fmla="*/ 0 w 1671881"/>
                  <a:gd name="connsiteY3" fmla="*/ 0 h 3082677"/>
                  <a:gd name="connsiteX4" fmla="*/ 1671882 w 1671881"/>
                  <a:gd name="connsiteY4" fmla="*/ 0 h 3082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881" h="3082677">
                    <a:moveTo>
                      <a:pt x="1671882" y="0"/>
                    </a:moveTo>
                    <a:lnTo>
                      <a:pt x="1671882" y="1929958"/>
                    </a:lnTo>
                    <a:cubicBezTo>
                      <a:pt x="1131646" y="2371943"/>
                      <a:pt x="534214" y="2809002"/>
                      <a:pt x="0" y="3082677"/>
                    </a:cubicBezTo>
                    <a:lnTo>
                      <a:pt x="0" y="0"/>
                    </a:lnTo>
                    <a:lnTo>
                      <a:pt x="1671882" y="0"/>
                    </a:lnTo>
                    <a:close/>
                  </a:path>
                </a:pathLst>
              </a:custGeom>
              <a:solidFill>
                <a:srgbClr val="F3F3F3"/>
              </a:solidFill>
              <a:ln w="27365" cap="flat">
                <a:solidFill>
                  <a:schemeClr val="bg1"/>
                </a:solid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D5BC73B-70F3-7A5A-B34A-06932321A42D}"/>
                  </a:ext>
                </a:extLst>
              </p:cNvPr>
              <p:cNvSpPr/>
              <p:nvPr/>
            </p:nvSpPr>
            <p:spPr>
              <a:xfrm>
                <a:off x="7106060" y="4996395"/>
                <a:ext cx="1671608" cy="576359"/>
              </a:xfrm>
              <a:custGeom>
                <a:avLst/>
                <a:gdLst>
                  <a:gd name="connsiteX0" fmla="*/ 1671609 w 1671608"/>
                  <a:gd name="connsiteY0" fmla="*/ 0 h 576359"/>
                  <a:gd name="connsiteX1" fmla="*/ 1671609 w 1671608"/>
                  <a:gd name="connsiteY1" fmla="*/ 576360 h 576359"/>
                  <a:gd name="connsiteX2" fmla="*/ 0 w 1671608"/>
                  <a:gd name="connsiteY2" fmla="*/ 576360 h 576359"/>
                  <a:gd name="connsiteX3" fmla="*/ 0 w 1671608"/>
                  <a:gd name="connsiteY3" fmla="*/ 254792 h 576359"/>
                  <a:gd name="connsiteX4" fmla="*/ 99070 w 1671608"/>
                  <a:gd name="connsiteY4" fmla="*/ 242750 h 576359"/>
                  <a:gd name="connsiteX5" fmla="*/ 416534 w 1671608"/>
                  <a:gd name="connsiteY5" fmla="*/ 202519 h 576359"/>
                  <a:gd name="connsiteX6" fmla="*/ 511773 w 1671608"/>
                  <a:gd name="connsiteY6" fmla="*/ 189931 h 576359"/>
                  <a:gd name="connsiteX7" fmla="*/ 629453 w 1671608"/>
                  <a:gd name="connsiteY7" fmla="*/ 173510 h 576359"/>
                  <a:gd name="connsiteX8" fmla="*/ 1148889 w 1671608"/>
                  <a:gd name="connsiteY8" fmla="*/ 93597 h 576359"/>
                  <a:gd name="connsiteX9" fmla="*/ 1224149 w 1671608"/>
                  <a:gd name="connsiteY9" fmla="*/ 81008 h 576359"/>
                  <a:gd name="connsiteX10" fmla="*/ 1327052 w 1671608"/>
                  <a:gd name="connsiteY10" fmla="*/ 63219 h 576359"/>
                  <a:gd name="connsiteX11" fmla="*/ 1403954 w 1671608"/>
                  <a:gd name="connsiteY11" fmla="*/ 49809 h 576359"/>
                  <a:gd name="connsiteX12" fmla="*/ 1427490 w 1671608"/>
                  <a:gd name="connsiteY12" fmla="*/ 45704 h 576359"/>
                  <a:gd name="connsiteX13" fmla="*/ 1476751 w 1671608"/>
                  <a:gd name="connsiteY13" fmla="*/ 36946 h 576359"/>
                  <a:gd name="connsiteX14" fmla="*/ 1671609 w 1671608"/>
                  <a:gd name="connsiteY14" fmla="*/ 0 h 57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1608" h="576359">
                    <a:moveTo>
                      <a:pt x="1671609" y="0"/>
                    </a:moveTo>
                    <a:lnTo>
                      <a:pt x="1671609" y="576360"/>
                    </a:lnTo>
                    <a:lnTo>
                      <a:pt x="0" y="576360"/>
                    </a:lnTo>
                    <a:lnTo>
                      <a:pt x="0" y="254792"/>
                    </a:lnTo>
                    <a:cubicBezTo>
                      <a:pt x="33388" y="250960"/>
                      <a:pt x="66503" y="247129"/>
                      <a:pt x="99070" y="242750"/>
                    </a:cubicBezTo>
                    <a:cubicBezTo>
                      <a:pt x="208267" y="229613"/>
                      <a:pt x="313905" y="216203"/>
                      <a:pt x="416534" y="202519"/>
                    </a:cubicBezTo>
                    <a:cubicBezTo>
                      <a:pt x="448827" y="198415"/>
                      <a:pt x="480300" y="194036"/>
                      <a:pt x="511773" y="189931"/>
                    </a:cubicBezTo>
                    <a:cubicBezTo>
                      <a:pt x="551455" y="184457"/>
                      <a:pt x="590592" y="178710"/>
                      <a:pt x="629453" y="173510"/>
                    </a:cubicBezTo>
                    <a:cubicBezTo>
                      <a:pt x="812816" y="147511"/>
                      <a:pt x="986052" y="120964"/>
                      <a:pt x="1148889" y="93597"/>
                    </a:cubicBezTo>
                    <a:cubicBezTo>
                      <a:pt x="1174340" y="89491"/>
                      <a:pt x="1199519" y="85113"/>
                      <a:pt x="1224149" y="81008"/>
                    </a:cubicBezTo>
                    <a:cubicBezTo>
                      <a:pt x="1259180" y="75261"/>
                      <a:pt x="1293389" y="69513"/>
                      <a:pt x="1327052" y="63219"/>
                    </a:cubicBezTo>
                    <a:cubicBezTo>
                      <a:pt x="1352776" y="59114"/>
                      <a:pt x="1378502" y="54461"/>
                      <a:pt x="1403954" y="49809"/>
                    </a:cubicBezTo>
                    <a:cubicBezTo>
                      <a:pt x="1411617" y="48714"/>
                      <a:pt x="1419827" y="47072"/>
                      <a:pt x="1427490" y="45704"/>
                    </a:cubicBezTo>
                    <a:cubicBezTo>
                      <a:pt x="1443911" y="42967"/>
                      <a:pt x="1460604" y="39956"/>
                      <a:pt x="1476751" y="36946"/>
                    </a:cubicBezTo>
                    <a:cubicBezTo>
                      <a:pt x="1543802" y="24083"/>
                      <a:pt x="1608663" y="11768"/>
                      <a:pt x="1671609" y="0"/>
                    </a:cubicBezTo>
                    <a:close/>
                  </a:path>
                </a:pathLst>
              </a:custGeom>
              <a:solidFill>
                <a:schemeClr val="bg2"/>
              </a:solidFill>
              <a:ln w="2736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C170B61-A6FE-7051-9A6C-4054628CB853}"/>
                  </a:ext>
                </a:extLst>
              </p:cNvPr>
              <p:cNvSpPr/>
              <p:nvPr/>
            </p:nvSpPr>
            <p:spPr>
              <a:xfrm>
                <a:off x="8777669" y="1669321"/>
                <a:ext cx="1671333" cy="1930231"/>
              </a:xfrm>
              <a:custGeom>
                <a:avLst/>
                <a:gdLst>
                  <a:gd name="connsiteX0" fmla="*/ 1671334 w 1671333"/>
                  <a:gd name="connsiteY0" fmla="*/ 358241 h 1930231"/>
                  <a:gd name="connsiteX1" fmla="*/ 1671334 w 1671333"/>
                  <a:gd name="connsiteY1" fmla="*/ 414344 h 1930231"/>
                  <a:gd name="connsiteX2" fmla="*/ 0 w 1671333"/>
                  <a:gd name="connsiteY2" fmla="*/ 1930231 h 1930231"/>
                  <a:gd name="connsiteX3" fmla="*/ 0 w 1671333"/>
                  <a:gd name="connsiteY3" fmla="*/ 0 h 1930231"/>
                  <a:gd name="connsiteX4" fmla="*/ 1313367 w 1671333"/>
                  <a:gd name="connsiteY4" fmla="*/ 0 h 1930231"/>
                  <a:gd name="connsiteX5" fmla="*/ 1671334 w 1671333"/>
                  <a:gd name="connsiteY5" fmla="*/ 358241 h 193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1333" h="1930231">
                    <a:moveTo>
                      <a:pt x="1671334" y="358241"/>
                    </a:moveTo>
                    <a:lnTo>
                      <a:pt x="1671334" y="414344"/>
                    </a:lnTo>
                    <a:cubicBezTo>
                      <a:pt x="1671334" y="414344"/>
                      <a:pt x="917906" y="1179266"/>
                      <a:pt x="0" y="1930231"/>
                    </a:cubicBezTo>
                    <a:lnTo>
                      <a:pt x="0" y="0"/>
                    </a:lnTo>
                    <a:lnTo>
                      <a:pt x="1313367" y="0"/>
                    </a:lnTo>
                    <a:cubicBezTo>
                      <a:pt x="1511234" y="0"/>
                      <a:pt x="1671334" y="160374"/>
                      <a:pt x="1671334" y="358241"/>
                    </a:cubicBezTo>
                    <a:close/>
                  </a:path>
                </a:pathLst>
              </a:custGeom>
              <a:solidFill>
                <a:schemeClr val="bg1">
                  <a:lumMod val="95000"/>
                </a:schemeClr>
              </a:solidFill>
              <a:ln w="27365" cap="flat">
                <a:solidFill>
                  <a:schemeClr val="bg1"/>
                </a:solid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A81D0CEF-C901-379C-CB52-41F4C31B709D}"/>
                  </a:ext>
                </a:extLst>
              </p:cNvPr>
              <p:cNvSpPr/>
              <p:nvPr/>
            </p:nvSpPr>
            <p:spPr>
              <a:xfrm>
                <a:off x="8777669" y="2123421"/>
                <a:ext cx="1671333" cy="2838559"/>
              </a:xfrm>
              <a:custGeom>
                <a:avLst/>
                <a:gdLst>
                  <a:gd name="connsiteX0" fmla="*/ 1671334 w 1671333"/>
                  <a:gd name="connsiteY0" fmla="*/ 0 h 2838559"/>
                  <a:gd name="connsiteX1" fmla="*/ 1671334 w 1671333"/>
                  <a:gd name="connsiteY1" fmla="*/ 2397121 h 2838559"/>
                  <a:gd name="connsiteX2" fmla="*/ 1607294 w 1671333"/>
                  <a:gd name="connsiteY2" fmla="*/ 2422026 h 2838559"/>
                  <a:gd name="connsiteX3" fmla="*/ 1596894 w 1671333"/>
                  <a:gd name="connsiteY3" fmla="*/ 2425857 h 2838559"/>
                  <a:gd name="connsiteX4" fmla="*/ 1584305 w 1671333"/>
                  <a:gd name="connsiteY4" fmla="*/ 2430509 h 2838559"/>
                  <a:gd name="connsiteX5" fmla="*/ 1570895 w 1671333"/>
                  <a:gd name="connsiteY5" fmla="*/ 2435436 h 2838559"/>
                  <a:gd name="connsiteX6" fmla="*/ 1512055 w 1671333"/>
                  <a:gd name="connsiteY6" fmla="*/ 2456509 h 2838559"/>
                  <a:gd name="connsiteX7" fmla="*/ 1488245 w 1671333"/>
                  <a:gd name="connsiteY7" fmla="*/ 2464445 h 2838559"/>
                  <a:gd name="connsiteX8" fmla="*/ 1467993 w 1671333"/>
                  <a:gd name="connsiteY8" fmla="*/ 2471287 h 2838559"/>
                  <a:gd name="connsiteX9" fmla="*/ 1447194 w 1671333"/>
                  <a:gd name="connsiteY9" fmla="*/ 2478129 h 2838559"/>
                  <a:gd name="connsiteX10" fmla="*/ 1431047 w 1671333"/>
                  <a:gd name="connsiteY10" fmla="*/ 2483603 h 2838559"/>
                  <a:gd name="connsiteX11" fmla="*/ 1402585 w 1671333"/>
                  <a:gd name="connsiteY11" fmla="*/ 2492907 h 2838559"/>
                  <a:gd name="connsiteX12" fmla="*/ 1272590 w 1671333"/>
                  <a:gd name="connsiteY12" fmla="*/ 2533138 h 2838559"/>
                  <a:gd name="connsiteX13" fmla="*/ 1238380 w 1671333"/>
                  <a:gd name="connsiteY13" fmla="*/ 2543537 h 2838559"/>
                  <a:gd name="connsiteX14" fmla="*/ 1150804 w 1671333"/>
                  <a:gd name="connsiteY14" fmla="*/ 2568989 h 2838559"/>
                  <a:gd name="connsiteX15" fmla="*/ 1119605 w 1671333"/>
                  <a:gd name="connsiteY15" fmla="*/ 2577747 h 2838559"/>
                  <a:gd name="connsiteX16" fmla="*/ 1055018 w 1671333"/>
                  <a:gd name="connsiteY16" fmla="*/ 2595810 h 2838559"/>
                  <a:gd name="connsiteX17" fmla="*/ 863719 w 1671333"/>
                  <a:gd name="connsiteY17" fmla="*/ 2646439 h 2838559"/>
                  <a:gd name="connsiteX18" fmla="*/ 779974 w 1671333"/>
                  <a:gd name="connsiteY18" fmla="*/ 2667512 h 2838559"/>
                  <a:gd name="connsiteX19" fmla="*/ 736186 w 1671333"/>
                  <a:gd name="connsiteY19" fmla="*/ 2678186 h 2838559"/>
                  <a:gd name="connsiteX20" fmla="*/ 672693 w 1671333"/>
                  <a:gd name="connsiteY20" fmla="*/ 2693511 h 2838559"/>
                  <a:gd name="connsiteX21" fmla="*/ 442259 w 1671333"/>
                  <a:gd name="connsiteY21" fmla="*/ 2746604 h 2838559"/>
                  <a:gd name="connsiteX22" fmla="*/ 295843 w 1671333"/>
                  <a:gd name="connsiteY22" fmla="*/ 2778624 h 2838559"/>
                  <a:gd name="connsiteX23" fmla="*/ 224687 w 1671333"/>
                  <a:gd name="connsiteY23" fmla="*/ 2793129 h 2838559"/>
                  <a:gd name="connsiteX24" fmla="*/ 137385 w 1671333"/>
                  <a:gd name="connsiteY24" fmla="*/ 2811192 h 2838559"/>
                  <a:gd name="connsiteX25" fmla="*/ 26820 w 1671333"/>
                  <a:gd name="connsiteY25" fmla="*/ 2833086 h 2838559"/>
                  <a:gd name="connsiteX26" fmla="*/ 0 w 1671333"/>
                  <a:gd name="connsiteY26" fmla="*/ 2838559 h 2838559"/>
                  <a:gd name="connsiteX27" fmla="*/ 0 w 1671333"/>
                  <a:gd name="connsiteY27" fmla="*/ 1515339 h 2838559"/>
                  <a:gd name="connsiteX28" fmla="*/ 1671334 w 1671333"/>
                  <a:gd name="connsiteY28" fmla="*/ 0 h 28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71333" h="2838559">
                    <a:moveTo>
                      <a:pt x="1671334" y="0"/>
                    </a:moveTo>
                    <a:lnTo>
                      <a:pt x="1671334" y="2397121"/>
                    </a:lnTo>
                    <a:cubicBezTo>
                      <a:pt x="1671334" y="2397121"/>
                      <a:pt x="1650261" y="2405879"/>
                      <a:pt x="1607294" y="2422026"/>
                    </a:cubicBezTo>
                    <a:cubicBezTo>
                      <a:pt x="1604284" y="2423121"/>
                      <a:pt x="1600726" y="2424763"/>
                      <a:pt x="1596894" y="2425857"/>
                    </a:cubicBezTo>
                    <a:cubicBezTo>
                      <a:pt x="1592789" y="2427499"/>
                      <a:pt x="1588958" y="2428867"/>
                      <a:pt x="1584305" y="2430509"/>
                    </a:cubicBezTo>
                    <a:cubicBezTo>
                      <a:pt x="1580200" y="2432151"/>
                      <a:pt x="1575547" y="2433520"/>
                      <a:pt x="1570895" y="2435436"/>
                    </a:cubicBezTo>
                    <a:cubicBezTo>
                      <a:pt x="1553654" y="2442004"/>
                      <a:pt x="1533949" y="2448846"/>
                      <a:pt x="1512055" y="2456509"/>
                    </a:cubicBezTo>
                    <a:cubicBezTo>
                      <a:pt x="1504393" y="2458698"/>
                      <a:pt x="1496182" y="2461435"/>
                      <a:pt x="1488245" y="2464445"/>
                    </a:cubicBezTo>
                    <a:cubicBezTo>
                      <a:pt x="1481677" y="2466635"/>
                      <a:pt x="1474835" y="2468550"/>
                      <a:pt x="1467993" y="2471287"/>
                    </a:cubicBezTo>
                    <a:cubicBezTo>
                      <a:pt x="1461425" y="2473203"/>
                      <a:pt x="1454036" y="2475392"/>
                      <a:pt x="1447194" y="2478129"/>
                    </a:cubicBezTo>
                    <a:cubicBezTo>
                      <a:pt x="1441721" y="2479771"/>
                      <a:pt x="1436521" y="2481687"/>
                      <a:pt x="1431047" y="2483603"/>
                    </a:cubicBezTo>
                    <a:cubicBezTo>
                      <a:pt x="1421742" y="2486339"/>
                      <a:pt x="1412711" y="2489350"/>
                      <a:pt x="1402585" y="2492907"/>
                    </a:cubicBezTo>
                    <a:cubicBezTo>
                      <a:pt x="1363723" y="2505223"/>
                      <a:pt x="1320483" y="2518633"/>
                      <a:pt x="1272590" y="2533138"/>
                    </a:cubicBezTo>
                    <a:cubicBezTo>
                      <a:pt x="1261369" y="2536696"/>
                      <a:pt x="1249874" y="2539980"/>
                      <a:pt x="1238380" y="2543537"/>
                    </a:cubicBezTo>
                    <a:cubicBezTo>
                      <a:pt x="1210465" y="2551474"/>
                      <a:pt x="1181455" y="2559958"/>
                      <a:pt x="1150804" y="2568989"/>
                    </a:cubicBezTo>
                    <a:cubicBezTo>
                      <a:pt x="1140678" y="2571999"/>
                      <a:pt x="1130552" y="2575010"/>
                      <a:pt x="1119605" y="2577747"/>
                    </a:cubicBezTo>
                    <a:cubicBezTo>
                      <a:pt x="1098806" y="2583768"/>
                      <a:pt x="1076911" y="2589789"/>
                      <a:pt x="1055018" y="2595810"/>
                    </a:cubicBezTo>
                    <a:cubicBezTo>
                      <a:pt x="995357" y="2612230"/>
                      <a:pt x="932138" y="2629198"/>
                      <a:pt x="863719" y="2646439"/>
                    </a:cubicBezTo>
                    <a:cubicBezTo>
                      <a:pt x="836351" y="2653281"/>
                      <a:pt x="808436" y="2660397"/>
                      <a:pt x="779974" y="2667512"/>
                    </a:cubicBezTo>
                    <a:cubicBezTo>
                      <a:pt x="765743" y="2671070"/>
                      <a:pt x="751238" y="2674902"/>
                      <a:pt x="736186" y="2678186"/>
                    </a:cubicBezTo>
                    <a:cubicBezTo>
                      <a:pt x="715387" y="2683112"/>
                      <a:pt x="694314" y="2688585"/>
                      <a:pt x="672693" y="2693511"/>
                    </a:cubicBezTo>
                    <a:cubicBezTo>
                      <a:pt x="600169" y="2710753"/>
                      <a:pt x="523267" y="2728816"/>
                      <a:pt x="442259" y="2746604"/>
                    </a:cubicBezTo>
                    <a:cubicBezTo>
                      <a:pt x="394913" y="2757278"/>
                      <a:pt x="346199" y="2767678"/>
                      <a:pt x="295843" y="2778624"/>
                    </a:cubicBezTo>
                    <a:cubicBezTo>
                      <a:pt x="272306" y="2783551"/>
                      <a:pt x="249044" y="2788750"/>
                      <a:pt x="224687" y="2793129"/>
                    </a:cubicBezTo>
                    <a:cubicBezTo>
                      <a:pt x="196225" y="2799150"/>
                      <a:pt x="166941" y="2805444"/>
                      <a:pt x="137385" y="2811192"/>
                    </a:cubicBezTo>
                    <a:cubicBezTo>
                      <a:pt x="101259" y="2818581"/>
                      <a:pt x="64313" y="2825697"/>
                      <a:pt x="26820" y="2833086"/>
                    </a:cubicBezTo>
                    <a:cubicBezTo>
                      <a:pt x="18063" y="2835001"/>
                      <a:pt x="8757" y="2836643"/>
                      <a:pt x="0" y="2838559"/>
                    </a:cubicBezTo>
                    <a:lnTo>
                      <a:pt x="0" y="1515339"/>
                    </a:lnTo>
                    <a:cubicBezTo>
                      <a:pt x="917906" y="764922"/>
                      <a:pt x="1671334" y="0"/>
                      <a:pt x="1671334" y="0"/>
                    </a:cubicBezTo>
                    <a:close/>
                  </a:path>
                </a:pathLst>
              </a:custGeom>
              <a:solidFill>
                <a:srgbClr val="008775"/>
              </a:solidFill>
              <a:ln w="2736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BB923AF5-A5BB-7357-901A-6AAEEC0F5236}"/>
                  </a:ext>
                </a:extLst>
              </p:cNvPr>
              <p:cNvSpPr/>
              <p:nvPr/>
            </p:nvSpPr>
            <p:spPr>
              <a:xfrm>
                <a:off x="8777669" y="4554410"/>
                <a:ext cx="1671333" cy="1018072"/>
              </a:xfrm>
              <a:custGeom>
                <a:avLst/>
                <a:gdLst>
                  <a:gd name="connsiteX0" fmla="*/ 1671334 w 1671333"/>
                  <a:gd name="connsiteY0" fmla="*/ 0 h 1018072"/>
                  <a:gd name="connsiteX1" fmla="*/ 1671334 w 1671333"/>
                  <a:gd name="connsiteY1" fmla="*/ 660105 h 1018072"/>
                  <a:gd name="connsiteX2" fmla="*/ 1313367 w 1671333"/>
                  <a:gd name="connsiteY2" fmla="*/ 1018072 h 1018072"/>
                  <a:gd name="connsiteX3" fmla="*/ 0 w 1671333"/>
                  <a:gd name="connsiteY3" fmla="*/ 1018072 h 1018072"/>
                  <a:gd name="connsiteX4" fmla="*/ 0 w 1671333"/>
                  <a:gd name="connsiteY4" fmla="*/ 441712 h 1018072"/>
                  <a:gd name="connsiteX5" fmla="*/ 26820 w 1671333"/>
                  <a:gd name="connsiteY5" fmla="*/ 436238 h 1018072"/>
                  <a:gd name="connsiteX6" fmla="*/ 137385 w 1671333"/>
                  <a:gd name="connsiteY6" fmla="*/ 414344 h 1018072"/>
                  <a:gd name="connsiteX7" fmla="*/ 224687 w 1671333"/>
                  <a:gd name="connsiteY7" fmla="*/ 396282 h 1018072"/>
                  <a:gd name="connsiteX8" fmla="*/ 295843 w 1671333"/>
                  <a:gd name="connsiteY8" fmla="*/ 381777 h 1018072"/>
                  <a:gd name="connsiteX9" fmla="*/ 442259 w 1671333"/>
                  <a:gd name="connsiteY9" fmla="*/ 349757 h 1018072"/>
                  <a:gd name="connsiteX10" fmla="*/ 672693 w 1671333"/>
                  <a:gd name="connsiteY10" fmla="*/ 296664 h 1018072"/>
                  <a:gd name="connsiteX11" fmla="*/ 736186 w 1671333"/>
                  <a:gd name="connsiteY11" fmla="*/ 281338 h 1018072"/>
                  <a:gd name="connsiteX12" fmla="*/ 779974 w 1671333"/>
                  <a:gd name="connsiteY12" fmla="*/ 270665 h 1018072"/>
                  <a:gd name="connsiteX13" fmla="*/ 863719 w 1671333"/>
                  <a:gd name="connsiteY13" fmla="*/ 249592 h 1018072"/>
                  <a:gd name="connsiteX14" fmla="*/ 1055018 w 1671333"/>
                  <a:gd name="connsiteY14" fmla="*/ 198962 h 1018072"/>
                  <a:gd name="connsiteX15" fmla="*/ 1119605 w 1671333"/>
                  <a:gd name="connsiteY15" fmla="*/ 180899 h 1018072"/>
                  <a:gd name="connsiteX16" fmla="*/ 1150804 w 1671333"/>
                  <a:gd name="connsiteY16" fmla="*/ 172142 h 1018072"/>
                  <a:gd name="connsiteX17" fmla="*/ 1238380 w 1671333"/>
                  <a:gd name="connsiteY17" fmla="*/ 146690 h 1018072"/>
                  <a:gd name="connsiteX18" fmla="*/ 1272590 w 1671333"/>
                  <a:gd name="connsiteY18" fmla="*/ 136291 h 1018072"/>
                  <a:gd name="connsiteX19" fmla="*/ 1402585 w 1671333"/>
                  <a:gd name="connsiteY19" fmla="*/ 96060 h 1018072"/>
                  <a:gd name="connsiteX20" fmla="*/ 1431047 w 1671333"/>
                  <a:gd name="connsiteY20" fmla="*/ 86755 h 1018072"/>
                  <a:gd name="connsiteX21" fmla="*/ 1447194 w 1671333"/>
                  <a:gd name="connsiteY21" fmla="*/ 81282 h 1018072"/>
                  <a:gd name="connsiteX22" fmla="*/ 1467993 w 1671333"/>
                  <a:gd name="connsiteY22" fmla="*/ 74440 h 1018072"/>
                  <a:gd name="connsiteX23" fmla="*/ 1488245 w 1671333"/>
                  <a:gd name="connsiteY23" fmla="*/ 67598 h 1018072"/>
                  <a:gd name="connsiteX24" fmla="*/ 1512055 w 1671333"/>
                  <a:gd name="connsiteY24" fmla="*/ 59661 h 1018072"/>
                  <a:gd name="connsiteX25" fmla="*/ 1570895 w 1671333"/>
                  <a:gd name="connsiteY25" fmla="*/ 38588 h 1018072"/>
                  <a:gd name="connsiteX26" fmla="*/ 1584305 w 1671333"/>
                  <a:gd name="connsiteY26" fmla="*/ 33662 h 1018072"/>
                  <a:gd name="connsiteX27" fmla="*/ 1596894 w 1671333"/>
                  <a:gd name="connsiteY27" fmla="*/ 29010 h 1018072"/>
                  <a:gd name="connsiteX28" fmla="*/ 1607294 w 1671333"/>
                  <a:gd name="connsiteY28" fmla="*/ 25178 h 1018072"/>
                  <a:gd name="connsiteX29" fmla="*/ 1671334 w 1671333"/>
                  <a:gd name="connsiteY29" fmla="*/ 0 h 101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1333" h="1018072">
                    <a:moveTo>
                      <a:pt x="1671334" y="0"/>
                    </a:moveTo>
                    <a:lnTo>
                      <a:pt x="1671334" y="660105"/>
                    </a:lnTo>
                    <a:cubicBezTo>
                      <a:pt x="1671334" y="857972"/>
                      <a:pt x="1511234" y="1018072"/>
                      <a:pt x="1313367" y="1018072"/>
                    </a:cubicBezTo>
                    <a:lnTo>
                      <a:pt x="0" y="1018072"/>
                    </a:lnTo>
                    <a:lnTo>
                      <a:pt x="0" y="441712"/>
                    </a:lnTo>
                    <a:cubicBezTo>
                      <a:pt x="8757" y="439796"/>
                      <a:pt x="18063" y="438154"/>
                      <a:pt x="26820" y="436238"/>
                    </a:cubicBezTo>
                    <a:cubicBezTo>
                      <a:pt x="64587" y="428849"/>
                      <a:pt x="101259" y="421734"/>
                      <a:pt x="137385" y="414344"/>
                    </a:cubicBezTo>
                    <a:cubicBezTo>
                      <a:pt x="166941" y="408597"/>
                      <a:pt x="196225" y="402303"/>
                      <a:pt x="224687" y="396282"/>
                    </a:cubicBezTo>
                    <a:cubicBezTo>
                      <a:pt x="248771" y="391629"/>
                      <a:pt x="272306" y="386703"/>
                      <a:pt x="295843" y="381777"/>
                    </a:cubicBezTo>
                    <a:cubicBezTo>
                      <a:pt x="346199" y="371104"/>
                      <a:pt x="394913" y="360704"/>
                      <a:pt x="442259" y="349757"/>
                    </a:cubicBezTo>
                    <a:cubicBezTo>
                      <a:pt x="523267" y="331968"/>
                      <a:pt x="600169" y="313905"/>
                      <a:pt x="672693" y="296664"/>
                    </a:cubicBezTo>
                    <a:cubicBezTo>
                      <a:pt x="694314" y="291738"/>
                      <a:pt x="715387" y="286264"/>
                      <a:pt x="736186" y="281338"/>
                    </a:cubicBezTo>
                    <a:cubicBezTo>
                      <a:pt x="751238" y="277781"/>
                      <a:pt x="765743" y="273949"/>
                      <a:pt x="779974" y="270665"/>
                    </a:cubicBezTo>
                    <a:cubicBezTo>
                      <a:pt x="808710" y="263823"/>
                      <a:pt x="836351" y="256434"/>
                      <a:pt x="863719" y="249592"/>
                    </a:cubicBezTo>
                    <a:cubicBezTo>
                      <a:pt x="932138" y="232350"/>
                      <a:pt x="995630" y="215383"/>
                      <a:pt x="1055018" y="198962"/>
                    </a:cubicBezTo>
                    <a:cubicBezTo>
                      <a:pt x="1076911" y="192941"/>
                      <a:pt x="1098806" y="186920"/>
                      <a:pt x="1119605" y="180899"/>
                    </a:cubicBezTo>
                    <a:cubicBezTo>
                      <a:pt x="1130278" y="178163"/>
                      <a:pt x="1140678" y="175152"/>
                      <a:pt x="1150804" y="172142"/>
                    </a:cubicBezTo>
                    <a:cubicBezTo>
                      <a:pt x="1181455" y="163658"/>
                      <a:pt x="1210465" y="154900"/>
                      <a:pt x="1238380" y="146690"/>
                    </a:cubicBezTo>
                    <a:cubicBezTo>
                      <a:pt x="1249874" y="143132"/>
                      <a:pt x="1261369" y="139848"/>
                      <a:pt x="1272590" y="136291"/>
                    </a:cubicBezTo>
                    <a:cubicBezTo>
                      <a:pt x="1320209" y="121786"/>
                      <a:pt x="1363723" y="108376"/>
                      <a:pt x="1402585" y="96060"/>
                    </a:cubicBezTo>
                    <a:cubicBezTo>
                      <a:pt x="1412711" y="93050"/>
                      <a:pt x="1421742" y="90039"/>
                      <a:pt x="1431047" y="86755"/>
                    </a:cubicBezTo>
                    <a:cubicBezTo>
                      <a:pt x="1436521" y="84839"/>
                      <a:pt x="1441721" y="82924"/>
                      <a:pt x="1447194" y="81282"/>
                    </a:cubicBezTo>
                    <a:cubicBezTo>
                      <a:pt x="1454583" y="79092"/>
                      <a:pt x="1461425" y="76629"/>
                      <a:pt x="1467993" y="74440"/>
                    </a:cubicBezTo>
                    <a:cubicBezTo>
                      <a:pt x="1474835" y="71703"/>
                      <a:pt x="1481951" y="69787"/>
                      <a:pt x="1488245" y="67598"/>
                    </a:cubicBezTo>
                    <a:cubicBezTo>
                      <a:pt x="1496182" y="64587"/>
                      <a:pt x="1504393" y="61851"/>
                      <a:pt x="1512055" y="59661"/>
                    </a:cubicBezTo>
                    <a:cubicBezTo>
                      <a:pt x="1533949" y="51999"/>
                      <a:pt x="1553654" y="45157"/>
                      <a:pt x="1570895" y="38588"/>
                    </a:cubicBezTo>
                    <a:cubicBezTo>
                      <a:pt x="1575547" y="36673"/>
                      <a:pt x="1580200" y="35030"/>
                      <a:pt x="1584305" y="33662"/>
                    </a:cubicBezTo>
                    <a:cubicBezTo>
                      <a:pt x="1588958" y="32020"/>
                      <a:pt x="1592789" y="30652"/>
                      <a:pt x="1596894" y="29010"/>
                    </a:cubicBezTo>
                    <a:cubicBezTo>
                      <a:pt x="1600726" y="27915"/>
                      <a:pt x="1604284" y="26273"/>
                      <a:pt x="1607294" y="25178"/>
                    </a:cubicBezTo>
                    <a:cubicBezTo>
                      <a:pt x="1650261" y="8758"/>
                      <a:pt x="1671334" y="0"/>
                      <a:pt x="1671334" y="0"/>
                    </a:cubicBezTo>
                    <a:close/>
                  </a:path>
                </a:pathLst>
              </a:custGeom>
              <a:solidFill>
                <a:schemeClr val="bg2"/>
              </a:solidFill>
              <a:ln w="27365"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321D7643-EA7C-9411-05E3-F128A1E25892}"/>
                  </a:ext>
                </a:extLst>
              </p:cNvPr>
              <p:cNvSpPr/>
              <p:nvPr/>
            </p:nvSpPr>
            <p:spPr>
              <a:xfrm>
                <a:off x="9928473" y="4701100"/>
                <a:ext cx="87576" cy="25452"/>
              </a:xfrm>
              <a:custGeom>
                <a:avLst/>
                <a:gdLst>
                  <a:gd name="connsiteX0" fmla="*/ 0 w 87576"/>
                  <a:gd name="connsiteY0" fmla="*/ 25452 h 25452"/>
                  <a:gd name="connsiteX1" fmla="*/ 87576 w 87576"/>
                  <a:gd name="connsiteY1" fmla="*/ 0 h 25452"/>
                  <a:gd name="connsiteX2" fmla="*/ 0 w 87576"/>
                  <a:gd name="connsiteY2" fmla="*/ 25452 h 25452"/>
                </a:gdLst>
                <a:ahLst/>
                <a:cxnLst>
                  <a:cxn ang="0">
                    <a:pos x="connsiteX0" y="connsiteY0"/>
                  </a:cxn>
                  <a:cxn ang="0">
                    <a:pos x="connsiteX1" y="connsiteY1"/>
                  </a:cxn>
                  <a:cxn ang="0">
                    <a:pos x="connsiteX2" y="connsiteY2"/>
                  </a:cxn>
                </a:cxnLst>
                <a:rect l="l" t="t" r="r" b="b"/>
                <a:pathLst>
                  <a:path w="87576" h="25452">
                    <a:moveTo>
                      <a:pt x="0" y="25452"/>
                    </a:moveTo>
                    <a:cubicBezTo>
                      <a:pt x="30651" y="16694"/>
                      <a:pt x="59661" y="8210"/>
                      <a:pt x="87576" y="0"/>
                    </a:cubicBezTo>
                    <a:cubicBezTo>
                      <a:pt x="59661" y="8210"/>
                      <a:pt x="30651" y="16968"/>
                      <a:pt x="0" y="25452"/>
                    </a:cubicBezTo>
                    <a:close/>
                  </a:path>
                </a:pathLst>
              </a:custGeom>
              <a:noFill/>
              <a:ln w="2736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C045C69-5F57-A70A-8CEA-A17E5176EC64}"/>
                  </a:ext>
                </a:extLst>
              </p:cNvPr>
              <p:cNvSpPr/>
              <p:nvPr/>
            </p:nvSpPr>
            <p:spPr>
              <a:xfrm>
                <a:off x="7105787" y="3639034"/>
                <a:ext cx="1671881" cy="1577463"/>
              </a:xfrm>
              <a:custGeom>
                <a:avLst/>
                <a:gdLst>
                  <a:gd name="connsiteX0" fmla="*/ 1671882 w 1671881"/>
                  <a:gd name="connsiteY0" fmla="*/ 0 h 1577463"/>
                  <a:gd name="connsiteX1" fmla="*/ 1671882 w 1671881"/>
                  <a:gd name="connsiteY1" fmla="*/ 1323219 h 1577463"/>
                  <a:gd name="connsiteX2" fmla="*/ 1476751 w 1671881"/>
                  <a:gd name="connsiteY2" fmla="*/ 1359618 h 1577463"/>
                  <a:gd name="connsiteX3" fmla="*/ 1427489 w 1671881"/>
                  <a:gd name="connsiteY3" fmla="*/ 1368376 h 1577463"/>
                  <a:gd name="connsiteX4" fmla="*/ 1403953 w 1671881"/>
                  <a:gd name="connsiteY4" fmla="*/ 1372481 h 1577463"/>
                  <a:gd name="connsiteX5" fmla="*/ 1327051 w 1671881"/>
                  <a:gd name="connsiteY5" fmla="*/ 1385891 h 1577463"/>
                  <a:gd name="connsiteX6" fmla="*/ 1224149 w 1671881"/>
                  <a:gd name="connsiteY6" fmla="*/ 1403680 h 1577463"/>
                  <a:gd name="connsiteX7" fmla="*/ 1148888 w 1671881"/>
                  <a:gd name="connsiteY7" fmla="*/ 1416269 h 1577463"/>
                  <a:gd name="connsiteX8" fmla="*/ 629453 w 1671881"/>
                  <a:gd name="connsiteY8" fmla="*/ 1496182 h 1577463"/>
                  <a:gd name="connsiteX9" fmla="*/ 511772 w 1671881"/>
                  <a:gd name="connsiteY9" fmla="*/ 1512603 h 1577463"/>
                  <a:gd name="connsiteX10" fmla="*/ 416533 w 1671881"/>
                  <a:gd name="connsiteY10" fmla="*/ 1525192 h 1577463"/>
                  <a:gd name="connsiteX11" fmla="*/ 99070 w 1671881"/>
                  <a:gd name="connsiteY11" fmla="*/ 1565422 h 1577463"/>
                  <a:gd name="connsiteX12" fmla="*/ 0 w 1671881"/>
                  <a:gd name="connsiteY12" fmla="*/ 1577464 h 1577463"/>
                  <a:gd name="connsiteX13" fmla="*/ 0 w 1671881"/>
                  <a:gd name="connsiteY13" fmla="*/ 1152172 h 1577463"/>
                  <a:gd name="connsiteX14" fmla="*/ 1671882 w 1671881"/>
                  <a:gd name="connsiteY14" fmla="*/ 0 h 157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1881" h="1577463">
                    <a:moveTo>
                      <a:pt x="1671882" y="0"/>
                    </a:moveTo>
                    <a:lnTo>
                      <a:pt x="1671882" y="1323219"/>
                    </a:lnTo>
                    <a:cubicBezTo>
                      <a:pt x="1608936" y="1335261"/>
                      <a:pt x="1543801" y="1347303"/>
                      <a:pt x="1476751" y="1359618"/>
                    </a:cubicBezTo>
                    <a:cubicBezTo>
                      <a:pt x="1460604" y="1362629"/>
                      <a:pt x="1444184" y="1365639"/>
                      <a:pt x="1427489" y="1368376"/>
                    </a:cubicBezTo>
                    <a:cubicBezTo>
                      <a:pt x="1419826" y="1370018"/>
                      <a:pt x="1411616" y="1371386"/>
                      <a:pt x="1403953" y="1372481"/>
                    </a:cubicBezTo>
                    <a:cubicBezTo>
                      <a:pt x="1378502" y="1377133"/>
                      <a:pt x="1352776" y="1381786"/>
                      <a:pt x="1327051" y="1385891"/>
                    </a:cubicBezTo>
                    <a:cubicBezTo>
                      <a:pt x="1293115" y="1391912"/>
                      <a:pt x="1258906" y="1397933"/>
                      <a:pt x="1224149" y="1403680"/>
                    </a:cubicBezTo>
                    <a:cubicBezTo>
                      <a:pt x="1199518" y="1407785"/>
                      <a:pt x="1174066" y="1412164"/>
                      <a:pt x="1148888" y="1416269"/>
                    </a:cubicBezTo>
                    <a:cubicBezTo>
                      <a:pt x="986052" y="1443637"/>
                      <a:pt x="812815" y="1470183"/>
                      <a:pt x="629453" y="1496182"/>
                    </a:cubicBezTo>
                    <a:cubicBezTo>
                      <a:pt x="590591" y="1501656"/>
                      <a:pt x="551455" y="1507403"/>
                      <a:pt x="511772" y="1512603"/>
                    </a:cubicBezTo>
                    <a:cubicBezTo>
                      <a:pt x="480300" y="1516708"/>
                      <a:pt x="448827" y="1521087"/>
                      <a:pt x="416533" y="1525192"/>
                    </a:cubicBezTo>
                    <a:cubicBezTo>
                      <a:pt x="313905" y="1539149"/>
                      <a:pt x="208266" y="1552559"/>
                      <a:pt x="99070" y="1565422"/>
                    </a:cubicBezTo>
                    <a:cubicBezTo>
                      <a:pt x="66503" y="1569527"/>
                      <a:pt x="33388" y="1573358"/>
                      <a:pt x="0" y="1577464"/>
                    </a:cubicBezTo>
                    <a:lnTo>
                      <a:pt x="0" y="1152172"/>
                    </a:lnTo>
                    <a:cubicBezTo>
                      <a:pt x="534214" y="879318"/>
                      <a:pt x="1131646" y="441985"/>
                      <a:pt x="1671882" y="0"/>
                    </a:cubicBezTo>
                    <a:close/>
                  </a:path>
                </a:pathLst>
              </a:custGeom>
              <a:solidFill>
                <a:srgbClr val="008775"/>
              </a:solidFill>
              <a:ln w="27365" cap="flat">
                <a:noFill/>
                <a:prstDash val="solid"/>
                <a:miter/>
              </a:ln>
            </p:spPr>
            <p:txBody>
              <a:bodyPr rtlCol="0" anchor="ctr"/>
              <a:lstStyle/>
              <a:p>
                <a:endParaRPr lang="en-US" dirty="0"/>
              </a:p>
            </p:txBody>
          </p:sp>
        </p:grpSp>
        <p:sp>
          <p:nvSpPr>
            <p:cNvPr id="23" name="TextBox 22">
              <a:extLst>
                <a:ext uri="{FF2B5EF4-FFF2-40B4-BE49-F238E27FC236}">
                  <a16:creationId xmlns:a16="http://schemas.microsoft.com/office/drawing/2014/main" id="{F849F197-5082-D11C-DF6A-73294E166614}"/>
                </a:ext>
              </a:extLst>
            </p:cNvPr>
            <p:cNvSpPr txBox="1"/>
            <p:nvPr/>
          </p:nvSpPr>
          <p:spPr>
            <a:xfrm>
              <a:off x="9753046" y="4581304"/>
              <a:ext cx="1314410" cy="399757"/>
            </a:xfrm>
            <a:prstGeom prst="rect">
              <a:avLst/>
            </a:prstGeom>
            <a:noFill/>
          </p:spPr>
          <p:txBody>
            <a:bodyPr wrap="square" lIns="0" tIns="0" rIns="0" bIns="0" rtlCol="0">
              <a:noAutofit/>
            </a:bodyPr>
            <a:lstStyle/>
            <a:p>
              <a:pPr algn="r">
                <a:lnSpc>
                  <a:spcPct val="112000"/>
                </a:lnSpc>
              </a:pPr>
              <a:r>
                <a:rPr lang="en-US" sz="2400" b="1" dirty="0">
                  <a:solidFill>
                    <a:schemeClr val="bg1"/>
                  </a:solidFill>
                </a:rPr>
                <a:t>$372,338</a:t>
              </a:r>
            </a:p>
          </p:txBody>
        </p:sp>
        <p:sp>
          <p:nvSpPr>
            <p:cNvPr id="24" name="TextBox 23">
              <a:extLst>
                <a:ext uri="{FF2B5EF4-FFF2-40B4-BE49-F238E27FC236}">
                  <a16:creationId xmlns:a16="http://schemas.microsoft.com/office/drawing/2014/main" id="{2BDC809C-C06B-213E-FB44-166014CBA5AE}"/>
                </a:ext>
              </a:extLst>
            </p:cNvPr>
            <p:cNvSpPr txBox="1"/>
            <p:nvPr/>
          </p:nvSpPr>
          <p:spPr>
            <a:xfrm>
              <a:off x="9680877" y="513312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cxnSp>
          <p:nvCxnSpPr>
            <p:cNvPr id="25" name="Straight Connector 24">
              <a:extLst>
                <a:ext uri="{FF2B5EF4-FFF2-40B4-BE49-F238E27FC236}">
                  <a16:creationId xmlns:a16="http://schemas.microsoft.com/office/drawing/2014/main" id="{0754EF6B-4F8B-4EC0-82F9-8132204206C9}"/>
                </a:ext>
              </a:extLst>
            </p:cNvPr>
            <p:cNvCxnSpPr>
              <a:cxnSpLocks/>
            </p:cNvCxnSpPr>
            <p:nvPr/>
          </p:nvCxnSpPr>
          <p:spPr>
            <a:xfrm>
              <a:off x="5106552" y="2913204"/>
              <a:ext cx="4376471" cy="0"/>
            </a:xfrm>
            <a:prstGeom prst="line">
              <a:avLst/>
            </a:prstGeom>
            <a:ln w="25400">
              <a:solidFill>
                <a:srgbClr val="00877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880A1A0-DD40-73E9-925A-313F7DB6B586}"/>
                </a:ext>
              </a:extLst>
            </p:cNvPr>
            <p:cNvSpPr/>
            <p:nvPr/>
          </p:nvSpPr>
          <p:spPr>
            <a:xfrm>
              <a:off x="6309231" y="2725703"/>
              <a:ext cx="1926008"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7" name="TextBox 26">
              <a:extLst>
                <a:ext uri="{FF2B5EF4-FFF2-40B4-BE49-F238E27FC236}">
                  <a16:creationId xmlns:a16="http://schemas.microsoft.com/office/drawing/2014/main" id="{884D9655-DE01-5A33-B9B0-82DB48197186}"/>
                </a:ext>
              </a:extLst>
            </p:cNvPr>
            <p:cNvSpPr txBox="1"/>
            <p:nvPr/>
          </p:nvSpPr>
          <p:spPr>
            <a:xfrm>
              <a:off x="9207639" y="2740039"/>
              <a:ext cx="1859818" cy="346331"/>
            </a:xfrm>
            <a:prstGeom prst="rect">
              <a:avLst/>
            </a:prstGeom>
            <a:noFill/>
          </p:spPr>
          <p:txBody>
            <a:bodyPr wrap="square" lIns="0" tIns="0" rIns="0" bIns="0" rtlCol="0">
              <a:noAutofit/>
            </a:bodyPr>
            <a:lstStyle/>
            <a:p>
              <a:pPr algn="r">
                <a:lnSpc>
                  <a:spcPct val="112000"/>
                </a:lnSpc>
              </a:pPr>
              <a:r>
                <a:rPr lang="en-US" sz="2400" b="1" dirty="0">
                  <a:solidFill>
                    <a:srgbClr val="008775"/>
                  </a:solidFill>
                </a:rPr>
                <a:t>$1,365,431</a:t>
              </a:r>
            </a:p>
          </p:txBody>
        </p:sp>
        <p:sp>
          <p:nvSpPr>
            <p:cNvPr id="28" name="TextBox 27">
              <a:extLst>
                <a:ext uri="{FF2B5EF4-FFF2-40B4-BE49-F238E27FC236}">
                  <a16:creationId xmlns:a16="http://schemas.microsoft.com/office/drawing/2014/main" id="{E6A4DE4A-D3C6-2602-B938-DC05D2C84E35}"/>
                </a:ext>
              </a:extLst>
            </p:cNvPr>
            <p:cNvSpPr txBox="1"/>
            <p:nvPr/>
          </p:nvSpPr>
          <p:spPr>
            <a:xfrm>
              <a:off x="6453778" y="2759778"/>
              <a:ext cx="1854403" cy="588427"/>
            </a:xfrm>
            <a:prstGeom prst="rect">
              <a:avLst/>
            </a:prstGeom>
            <a:noFill/>
          </p:spPr>
          <p:txBody>
            <a:bodyPr wrap="square" lIns="0" tIns="0" rIns="0" bIns="0" rtlCol="0">
              <a:spAutoFit/>
            </a:bodyPr>
            <a:lstStyle/>
            <a:p>
              <a:r>
                <a:rPr lang="en-US" sz="1300" dirty="0">
                  <a:solidFill>
                    <a:srgbClr val="171717"/>
                  </a:solidFill>
                  <a:latin typeface="Arial" panose="020B0604020202020204" pitchFamily="34" charset="0"/>
                  <a:cs typeface="Arial" panose="020B0604020202020204" pitchFamily="34" charset="0"/>
                </a:rPr>
                <a:t>Increases contributions by $25 per paycheck each year</a:t>
              </a:r>
            </a:p>
          </p:txBody>
        </p:sp>
        <p:cxnSp>
          <p:nvCxnSpPr>
            <p:cNvPr id="29" name="Straight Connector 28">
              <a:extLst>
                <a:ext uri="{FF2B5EF4-FFF2-40B4-BE49-F238E27FC236}">
                  <a16:creationId xmlns:a16="http://schemas.microsoft.com/office/drawing/2014/main" id="{4C471BB3-7496-A98E-9490-0AC48E849287}"/>
                </a:ext>
              </a:extLst>
            </p:cNvPr>
            <p:cNvCxnSpPr>
              <a:cxnSpLocks/>
            </p:cNvCxnSpPr>
            <p:nvPr/>
          </p:nvCxnSpPr>
          <p:spPr>
            <a:xfrm>
              <a:off x="5106552" y="4781182"/>
              <a:ext cx="4373422"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C6942F9-B1CD-C30D-78EF-78A1CA94F9B8}"/>
                </a:ext>
              </a:extLst>
            </p:cNvPr>
            <p:cNvSpPr/>
            <p:nvPr/>
          </p:nvSpPr>
          <p:spPr>
            <a:xfrm>
              <a:off x="6309231" y="4510990"/>
              <a:ext cx="1926008" cy="548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31" name="TextBox 30">
              <a:extLst>
                <a:ext uri="{FF2B5EF4-FFF2-40B4-BE49-F238E27FC236}">
                  <a16:creationId xmlns:a16="http://schemas.microsoft.com/office/drawing/2014/main" id="{98F4C1CF-2BFD-6509-377B-19CC9DAE63D4}"/>
                </a:ext>
              </a:extLst>
            </p:cNvPr>
            <p:cNvSpPr txBox="1"/>
            <p:nvPr/>
          </p:nvSpPr>
          <p:spPr>
            <a:xfrm>
              <a:off x="6433877" y="4585039"/>
              <a:ext cx="1874304" cy="392285"/>
            </a:xfrm>
            <a:prstGeom prst="rect">
              <a:avLst/>
            </a:prstGeom>
            <a:noFill/>
          </p:spPr>
          <p:txBody>
            <a:bodyPr wrap="square" lIns="0" tIns="0" rIns="0" bIns="0" rtlCol="0">
              <a:spAutoFit/>
            </a:bodyPr>
            <a:lstStyle/>
            <a:p>
              <a:r>
                <a:rPr lang="en-US" sz="1300" dirty="0">
                  <a:solidFill>
                    <a:srgbClr val="171717"/>
                  </a:solidFill>
                  <a:latin typeface="Arial" panose="020B0604020202020204" pitchFamily="34" charset="0"/>
                  <a:cs typeface="Arial" panose="020B0604020202020204" pitchFamily="34" charset="0"/>
                </a:rPr>
                <a:t>Maintains $100 per paycheck contributions</a:t>
              </a:r>
            </a:p>
          </p:txBody>
        </p:sp>
        <p:cxnSp>
          <p:nvCxnSpPr>
            <p:cNvPr id="32" name="Straight Arrow Connector 31">
              <a:extLst>
                <a:ext uri="{FF2B5EF4-FFF2-40B4-BE49-F238E27FC236}">
                  <a16:creationId xmlns:a16="http://schemas.microsoft.com/office/drawing/2014/main" id="{FDC46B6B-21EB-9E17-3D50-504CC71D7947}"/>
                </a:ext>
              </a:extLst>
            </p:cNvPr>
            <p:cNvCxnSpPr>
              <a:cxnSpLocks/>
            </p:cNvCxnSpPr>
            <p:nvPr/>
          </p:nvCxnSpPr>
          <p:spPr>
            <a:xfrm>
              <a:off x="11104707" y="2913204"/>
              <a:ext cx="529626" cy="0"/>
            </a:xfrm>
            <a:prstGeom prst="straightConnector1">
              <a:avLst/>
            </a:prstGeom>
            <a:ln w="25400">
              <a:solidFill>
                <a:srgbClr val="0087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9930616-06CE-1CF9-2E57-2569E41E4042}"/>
                </a:ext>
              </a:extLst>
            </p:cNvPr>
            <p:cNvCxnSpPr>
              <a:cxnSpLocks/>
            </p:cNvCxnSpPr>
            <p:nvPr/>
          </p:nvCxnSpPr>
          <p:spPr>
            <a:xfrm>
              <a:off x="11104707" y="4781182"/>
              <a:ext cx="529626" cy="0"/>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7B3A7D7-3905-A1BD-711F-D5E7D7D0FA63}"/>
                </a:ext>
              </a:extLst>
            </p:cNvPr>
            <p:cNvSpPr txBox="1"/>
            <p:nvPr/>
          </p:nvSpPr>
          <p:spPr>
            <a:xfrm>
              <a:off x="11674455" y="4973933"/>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35" name="TextBox 34">
              <a:extLst>
                <a:ext uri="{FF2B5EF4-FFF2-40B4-BE49-F238E27FC236}">
                  <a16:creationId xmlns:a16="http://schemas.microsoft.com/office/drawing/2014/main" id="{6F8C2DE2-1275-E64A-6552-321BEA1895BA}"/>
                </a:ext>
              </a:extLst>
            </p:cNvPr>
            <p:cNvSpPr txBox="1"/>
            <p:nvPr/>
          </p:nvSpPr>
          <p:spPr>
            <a:xfrm>
              <a:off x="4861007" y="1940319"/>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cxnSp>
          <p:nvCxnSpPr>
            <p:cNvPr id="36" name="Straight Connector 35">
              <a:extLst>
                <a:ext uri="{FF2B5EF4-FFF2-40B4-BE49-F238E27FC236}">
                  <a16:creationId xmlns:a16="http://schemas.microsoft.com/office/drawing/2014/main" id="{F16D4752-8AF8-5B0A-C217-4E70B8CC4FE8}"/>
                </a:ext>
              </a:extLst>
            </p:cNvPr>
            <p:cNvCxnSpPr>
              <a:cxnSpLocks/>
            </p:cNvCxnSpPr>
            <p:nvPr/>
          </p:nvCxnSpPr>
          <p:spPr>
            <a:xfrm>
              <a:off x="9479974" y="4781182"/>
              <a:ext cx="26895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EAB4D2FE-48DC-D997-5AD8-1D5F4684AA2A}"/>
              </a:ext>
            </a:extLst>
          </p:cNvPr>
          <p:cNvSpPr/>
          <p:nvPr/>
        </p:nvSpPr>
        <p:spPr>
          <a:xfrm>
            <a:off x="5090090" y="1073126"/>
            <a:ext cx="6637276" cy="615553"/>
          </a:xfrm>
          <a:prstGeom prst="rect">
            <a:avLst/>
          </a:prstGeom>
        </p:spPr>
        <p:txBody>
          <a:bodyPr wrap="square" lIns="0" tIns="0" rIns="0" bIns="0">
            <a:spAutoFit/>
          </a:bodyPr>
          <a:lstStyle/>
          <a:p>
            <a:r>
              <a:rPr lang="en-US" sz="2000" b="1" dirty="0">
                <a:solidFill>
                  <a:srgbClr val="0047BB"/>
                </a:solidFill>
                <a:latin typeface="+mj-lt"/>
                <a:cs typeface="Arial" panose="020B0604020202020204" pitchFamily="34" charset="0"/>
              </a:rPr>
              <a:t>Starting early and regularly increasing your contributions over time can make a big difference. </a:t>
            </a:r>
            <a:endParaRPr lang="en-US" sz="2000" b="1" dirty="0">
              <a:solidFill>
                <a:srgbClr val="0047BB"/>
              </a:solidFill>
              <a:latin typeface="+mj-lt"/>
            </a:endParaRPr>
          </a:p>
        </p:txBody>
      </p:sp>
      <p:pic>
        <p:nvPicPr>
          <p:cNvPr id="58" name="Picture 57">
            <a:extLst>
              <a:ext uri="{FF2B5EF4-FFF2-40B4-BE49-F238E27FC236}">
                <a16:creationId xmlns:a16="http://schemas.microsoft.com/office/drawing/2014/main" id="{7DD7A8D3-70F5-288F-4DD5-2CA158D2B9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8724" y="6109447"/>
            <a:ext cx="1371600" cy="519953"/>
          </a:xfrm>
          <a:prstGeom prst="rect">
            <a:avLst/>
          </a:prstGeom>
        </p:spPr>
      </p:pic>
    </p:spTree>
    <p:extLst>
      <p:ext uri="{BB962C8B-B14F-4D97-AF65-F5344CB8AC3E}">
        <p14:creationId xmlns:p14="http://schemas.microsoft.com/office/powerpoint/2010/main" val="3670877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98D3B2-0BB8-4B45-E781-27379E548396}"/>
              </a:ext>
            </a:extLst>
          </p:cNvPr>
          <p:cNvSpPr/>
          <p:nvPr/>
        </p:nvSpPr>
        <p:spPr>
          <a:xfrm flipH="1">
            <a:off x="4876799" y="0"/>
            <a:ext cx="73151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a:extLst>
              <a:ext uri="{FF2B5EF4-FFF2-40B4-BE49-F238E27FC236}">
                <a16:creationId xmlns:a16="http://schemas.microsoft.com/office/drawing/2014/main" id="{A6951F30-8937-95A1-A3A5-70AB6FBD48D3}"/>
              </a:ext>
            </a:extLst>
          </p:cNvPr>
          <p:cNvSpPr>
            <a:spLocks noGrp="1"/>
          </p:cNvSpPr>
          <p:nvPr>
            <p:ph type="title"/>
          </p:nvPr>
        </p:nvSpPr>
        <p:spPr>
          <a:xfrm>
            <a:off x="457200" y="2343298"/>
            <a:ext cx="3657600" cy="997196"/>
          </a:xfrm>
        </p:spPr>
        <p:txBody>
          <a:bodyPr>
            <a:spAutoFit/>
          </a:bodyPr>
          <a:lstStyle/>
          <a:p>
            <a:r>
              <a:rPr lang="en-US" dirty="0"/>
              <a:t>Your contribution</a:t>
            </a:r>
          </a:p>
        </p:txBody>
      </p:sp>
      <p:sp>
        <p:nvSpPr>
          <p:cNvPr id="3" name="Slide Number Placeholder 2">
            <a:extLst>
              <a:ext uri="{FF2B5EF4-FFF2-40B4-BE49-F238E27FC236}">
                <a16:creationId xmlns:a16="http://schemas.microsoft.com/office/drawing/2014/main" id="{1EA9191D-C6E0-1A77-D479-DDD1035A9428}"/>
              </a:ext>
            </a:extLst>
          </p:cNvPr>
          <p:cNvSpPr>
            <a:spLocks noGrp="1"/>
          </p:cNvSpPr>
          <p:nvPr>
            <p:ph type="sldNum" sz="quarter" idx="10"/>
          </p:nvPr>
        </p:nvSpPr>
        <p:spPr/>
        <p:txBody>
          <a:bodyPr/>
          <a:lstStyle/>
          <a:p>
            <a:fld id="{CACD57DD-E820-4B11-80C4-823179BCC2F4}" type="slidenum">
              <a:rPr lang="en-US" smtClean="0">
                <a:solidFill>
                  <a:schemeClr val="bg1"/>
                </a:solidFill>
              </a:rPr>
              <a:pPr/>
              <a:t>17</a:t>
            </a:fld>
            <a:endParaRPr lang="en-US" dirty="0">
              <a:solidFill>
                <a:schemeClr val="bg1"/>
              </a:solidFill>
            </a:endParaRPr>
          </a:p>
        </p:txBody>
      </p:sp>
      <p:sp>
        <p:nvSpPr>
          <p:cNvPr id="4" name="Text Placeholder 3">
            <a:extLst>
              <a:ext uri="{FF2B5EF4-FFF2-40B4-BE49-F238E27FC236}">
                <a16:creationId xmlns:a16="http://schemas.microsoft.com/office/drawing/2014/main" id="{F285188F-F671-F2E6-FAD5-A3CBF42BFEF0}"/>
              </a:ext>
            </a:extLst>
          </p:cNvPr>
          <p:cNvSpPr>
            <a:spLocks noGrp="1"/>
          </p:cNvSpPr>
          <p:nvPr>
            <p:ph type="body" sz="quarter" idx="16"/>
          </p:nvPr>
        </p:nvSpPr>
        <p:spPr>
          <a:xfrm>
            <a:off x="457200" y="228600"/>
            <a:ext cx="6861048" cy="228600"/>
          </a:xfrm>
        </p:spPr>
        <p:txBody>
          <a:bodyPr/>
          <a:lstStyle/>
          <a:p>
            <a:r>
              <a:rPr lang="en-US" dirty="0"/>
              <a:t>Retirement 101</a:t>
            </a:r>
          </a:p>
        </p:txBody>
      </p:sp>
      <p:sp>
        <p:nvSpPr>
          <p:cNvPr id="5" name="Text Placeholder 4">
            <a:extLst>
              <a:ext uri="{FF2B5EF4-FFF2-40B4-BE49-F238E27FC236}">
                <a16:creationId xmlns:a16="http://schemas.microsoft.com/office/drawing/2014/main" id="{56A205F5-4F31-C5A3-18D5-85A60A161504}"/>
              </a:ext>
            </a:extLst>
          </p:cNvPr>
          <p:cNvSpPr>
            <a:spLocks noGrp="1"/>
          </p:cNvSpPr>
          <p:nvPr>
            <p:ph type="body" sz="quarter" idx="17"/>
          </p:nvPr>
        </p:nvSpPr>
        <p:spPr>
          <a:xfrm>
            <a:off x="457200" y="3714898"/>
            <a:ext cx="3657600" cy="2031325"/>
          </a:xfrm>
        </p:spPr>
        <p:txBody>
          <a:bodyPr>
            <a:spAutoFit/>
          </a:bodyPr>
          <a:lstStyle/>
          <a:p>
            <a:r>
              <a:rPr lang="en-US" dirty="0"/>
              <a:t>Determine your contribution amount to see how your take-home pay would be affected by varying contributions to an employer-sponsored retirement plan. </a:t>
            </a:r>
          </a:p>
        </p:txBody>
      </p:sp>
      <p:grpSp>
        <p:nvGrpSpPr>
          <p:cNvPr id="13" name="Group 12">
            <a:extLst>
              <a:ext uri="{FF2B5EF4-FFF2-40B4-BE49-F238E27FC236}">
                <a16:creationId xmlns:a16="http://schemas.microsoft.com/office/drawing/2014/main" id="{B5EF08AE-648D-9778-496B-0CB5ED6C3FDB}"/>
              </a:ext>
            </a:extLst>
          </p:cNvPr>
          <p:cNvGrpSpPr/>
          <p:nvPr/>
        </p:nvGrpSpPr>
        <p:grpSpPr>
          <a:xfrm>
            <a:off x="5920827" y="1608857"/>
            <a:ext cx="5227143" cy="5252290"/>
            <a:chOff x="5920827" y="1608857"/>
            <a:chExt cx="5227143" cy="5252290"/>
          </a:xfrm>
        </p:grpSpPr>
        <p:grpSp>
          <p:nvGrpSpPr>
            <p:cNvPr id="7" name="Group 6">
              <a:extLst>
                <a:ext uri="{FF2B5EF4-FFF2-40B4-BE49-F238E27FC236}">
                  <a16:creationId xmlns:a16="http://schemas.microsoft.com/office/drawing/2014/main" id="{22DE2410-FF8B-8D34-A186-5446F8E18C48}"/>
                </a:ext>
              </a:extLst>
            </p:cNvPr>
            <p:cNvGrpSpPr/>
            <p:nvPr/>
          </p:nvGrpSpPr>
          <p:grpSpPr>
            <a:xfrm>
              <a:off x="5920827" y="1608857"/>
              <a:ext cx="5227143" cy="5252290"/>
              <a:chOff x="6841059" y="1981804"/>
              <a:chExt cx="4727799" cy="4750543"/>
            </a:xfrm>
          </p:grpSpPr>
          <p:sp>
            <p:nvSpPr>
              <p:cNvPr id="8" name="Rectangle 7">
                <a:extLst>
                  <a:ext uri="{FF2B5EF4-FFF2-40B4-BE49-F238E27FC236}">
                    <a16:creationId xmlns:a16="http://schemas.microsoft.com/office/drawing/2014/main" id="{C2DD62E7-202A-0E65-65BF-06FF1DBE4622}"/>
                  </a:ext>
                </a:extLst>
              </p:cNvPr>
              <p:cNvSpPr/>
              <p:nvPr/>
            </p:nvSpPr>
            <p:spPr>
              <a:xfrm>
                <a:off x="7010871" y="2232329"/>
                <a:ext cx="4388173" cy="450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9" name="Group 8">
                <a:extLst>
                  <a:ext uri="{FF2B5EF4-FFF2-40B4-BE49-F238E27FC236}">
                    <a16:creationId xmlns:a16="http://schemas.microsoft.com/office/drawing/2014/main" id="{A717DDB4-7F4C-56F8-CA86-C175DC469376}"/>
                  </a:ext>
                </a:extLst>
              </p:cNvPr>
              <p:cNvGrpSpPr>
                <a:grpSpLocks noChangeAspect="1"/>
              </p:cNvGrpSpPr>
              <p:nvPr/>
            </p:nvGrpSpPr>
            <p:grpSpPr>
              <a:xfrm>
                <a:off x="6841059" y="1981804"/>
                <a:ext cx="4727799" cy="4750543"/>
                <a:chOff x="560132" y="1389683"/>
                <a:chExt cx="2743200" cy="2756397"/>
              </a:xfrm>
            </p:grpSpPr>
            <p:pic>
              <p:nvPicPr>
                <p:cNvPr id="10" name="Picture 9" descr="A screenshot of a computer screen&#10;&#10;Description automatically generated">
                  <a:extLst>
                    <a:ext uri="{FF2B5EF4-FFF2-40B4-BE49-F238E27FC236}">
                      <a16:creationId xmlns:a16="http://schemas.microsoft.com/office/drawing/2014/main" id="{E7286594-A90A-EC32-10CA-9715EFCF7A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0132" y="1389683"/>
                  <a:ext cx="2743200" cy="1830031"/>
                </a:xfrm>
                <a:prstGeom prst="rect">
                  <a:avLst/>
                </a:prstGeom>
              </p:spPr>
            </p:pic>
            <p:pic>
              <p:nvPicPr>
                <p:cNvPr id="11" name="Picture 10" descr="A screenshot of a computer screen&#10;&#10;Description automatically generated">
                  <a:extLst>
                    <a:ext uri="{FF2B5EF4-FFF2-40B4-BE49-F238E27FC236}">
                      <a16:creationId xmlns:a16="http://schemas.microsoft.com/office/drawing/2014/main" id="{E6074266-0C06-488F-8B42-7B28A7C5C78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4790"/>
                <a:stretch/>
              </p:blipFill>
              <p:spPr>
                <a:xfrm>
                  <a:off x="560132" y="3135718"/>
                  <a:ext cx="2743200" cy="1010362"/>
                </a:xfrm>
                <a:prstGeom prst="rect">
                  <a:avLst/>
                </a:prstGeom>
              </p:spPr>
            </p:pic>
          </p:grpSp>
        </p:grpSp>
        <p:pic>
          <p:nvPicPr>
            <p:cNvPr id="12" name="Picture 11">
              <a:extLst>
                <a:ext uri="{FF2B5EF4-FFF2-40B4-BE49-F238E27FC236}">
                  <a16:creationId xmlns:a16="http://schemas.microsoft.com/office/drawing/2014/main" id="{2DBE61B6-BF21-51C4-46D1-2DFEE34778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73" r="14620" b="1236"/>
            <a:stretch/>
          </p:blipFill>
          <p:spPr>
            <a:xfrm>
              <a:off x="6347284" y="2343298"/>
              <a:ext cx="4429606" cy="4240315"/>
            </a:xfrm>
            <a:prstGeom prst="rect">
              <a:avLst/>
            </a:prstGeom>
            <a:ln>
              <a:noFill/>
            </a:ln>
          </p:spPr>
        </p:pic>
      </p:grpSp>
      <p:sp>
        <p:nvSpPr>
          <p:cNvPr id="14" name="Title 1">
            <a:extLst>
              <a:ext uri="{FF2B5EF4-FFF2-40B4-BE49-F238E27FC236}">
                <a16:creationId xmlns:a16="http://schemas.microsoft.com/office/drawing/2014/main" id="{1DC4F9BA-44A4-9C5B-895A-AFB210A64873}"/>
              </a:ext>
            </a:extLst>
          </p:cNvPr>
          <p:cNvSpPr txBox="1">
            <a:spLocks/>
          </p:cNvSpPr>
          <p:nvPr/>
        </p:nvSpPr>
        <p:spPr>
          <a:xfrm>
            <a:off x="5333996" y="472696"/>
            <a:ext cx="6400804" cy="861774"/>
          </a:xfrm>
          <a:prstGeom prst="rect">
            <a:avLst/>
          </a:prstGeom>
        </p:spPr>
        <p:txBody>
          <a:bodyPr vert="horz" wrap="square" lIns="0" tIns="0" rIns="0" bIns="45720" rtlCol="0" anchor="ctr" anchorCtr="0">
            <a:spAutoFit/>
          </a:bodyPr>
          <a:lstStyle>
            <a:lvl1pPr algn="l" defTabSz="914400" rtl="0" eaLnBrk="1" latinLnBrk="0" hangingPunct="1">
              <a:lnSpc>
                <a:spcPct val="95000"/>
              </a:lnSpc>
              <a:spcBef>
                <a:spcPct val="0"/>
              </a:spcBef>
              <a:buNone/>
              <a:defRPr lang="en-US" sz="2400" b="1" i="0" kern="1200" baseline="0">
                <a:solidFill>
                  <a:schemeClr val="accent2"/>
                </a:solidFill>
                <a:latin typeface="Arial" panose="020B0604020202020204" pitchFamily="34" charset="0"/>
                <a:ea typeface="+mj-ea"/>
                <a:cs typeface="Arial" panose="020B0604020202020204" pitchFamily="34" charset="0"/>
              </a:defRPr>
            </a:lvl1pPr>
          </a:lstStyle>
          <a:p>
            <a:pPr algn="ctr">
              <a:lnSpc>
                <a:spcPct val="100000"/>
              </a:lnSpc>
              <a:spcAft>
                <a:spcPts val="600"/>
              </a:spcAft>
            </a:pPr>
            <a:r>
              <a:rPr lang="en-US" dirty="0">
                <a:solidFill>
                  <a:schemeClr val="bg1"/>
                </a:solidFill>
              </a:rPr>
              <a:t>Go to our website to use the </a:t>
            </a:r>
          </a:p>
          <a:p>
            <a:pPr algn="ctr">
              <a:lnSpc>
                <a:spcPct val="100000"/>
              </a:lnSpc>
              <a:spcAft>
                <a:spcPts val="600"/>
              </a:spcAft>
            </a:pPr>
            <a:r>
              <a:rPr lang="en-US" dirty="0">
                <a:solidFill>
                  <a:schemeClr val="bg1"/>
                </a:solidFill>
              </a:rPr>
              <a:t>Paycheck Impact Calculator</a:t>
            </a:r>
            <a:endParaRPr lang="en-US" sz="1400" b="0" i="1" spc="50" dirty="0">
              <a:solidFill>
                <a:srgbClr val="6ECEB2"/>
              </a:solidFill>
            </a:endParaRPr>
          </a:p>
        </p:txBody>
      </p:sp>
      <p:pic>
        <p:nvPicPr>
          <p:cNvPr id="15" name="Graphic 14">
            <a:extLst>
              <a:ext uri="{FF2B5EF4-FFF2-40B4-BE49-F238E27FC236}">
                <a16:creationId xmlns:a16="http://schemas.microsoft.com/office/drawing/2014/main" id="{AF00E8F4-2BA9-FC40-D98F-40226F2971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378" y="854770"/>
            <a:ext cx="1371600" cy="1371600"/>
          </a:xfrm>
          <a:prstGeom prst="rect">
            <a:avLst/>
          </a:prstGeom>
        </p:spPr>
      </p:pic>
    </p:spTree>
    <p:extLst>
      <p:ext uri="{BB962C8B-B14F-4D97-AF65-F5344CB8AC3E}">
        <p14:creationId xmlns:p14="http://schemas.microsoft.com/office/powerpoint/2010/main" val="396294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next to a car&#10;&#10;Description automatically generated">
            <a:extLst>
              <a:ext uri="{FF2B5EF4-FFF2-40B4-BE49-F238E27FC236}">
                <a16:creationId xmlns:a16="http://schemas.microsoft.com/office/drawing/2014/main" id="{48B25ADC-BA09-B71F-5E3E-5436E28CA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516" t="22683" r="20979"/>
          <a:stretch/>
        </p:blipFill>
        <p:spPr>
          <a:xfrm>
            <a:off x="8229600" y="0"/>
            <a:ext cx="3962400" cy="6858000"/>
          </a:xfrm>
          <a:prstGeom prst="rect">
            <a:avLst/>
          </a:prstGeom>
        </p:spPr>
      </p:pic>
      <p:sp>
        <p:nvSpPr>
          <p:cNvPr id="2" name="Title 1">
            <a:extLst>
              <a:ext uri="{FF2B5EF4-FFF2-40B4-BE49-F238E27FC236}">
                <a16:creationId xmlns:a16="http://schemas.microsoft.com/office/drawing/2014/main" id="{4F3725E9-6863-023D-5C64-3F1B5146C54A}"/>
              </a:ext>
            </a:extLst>
          </p:cNvPr>
          <p:cNvSpPr>
            <a:spLocks noGrp="1"/>
          </p:cNvSpPr>
          <p:nvPr>
            <p:ph type="title"/>
          </p:nvPr>
        </p:nvSpPr>
        <p:spPr>
          <a:xfrm>
            <a:off x="914400" y="1143000"/>
            <a:ext cx="6403848" cy="997196"/>
          </a:xfrm>
        </p:spPr>
        <p:txBody>
          <a:bodyPr/>
          <a:lstStyle/>
          <a:p>
            <a:r>
              <a:rPr lang="en-US" dirty="0"/>
              <a:t>Once I enroll, can I modify my contributions?</a:t>
            </a:r>
          </a:p>
        </p:txBody>
      </p:sp>
      <p:sp>
        <p:nvSpPr>
          <p:cNvPr id="3" name="Slide Number Placeholder 2">
            <a:extLst>
              <a:ext uri="{FF2B5EF4-FFF2-40B4-BE49-F238E27FC236}">
                <a16:creationId xmlns:a16="http://schemas.microsoft.com/office/drawing/2014/main" id="{779A97C9-492B-FE61-5899-3BED9A1F9113}"/>
              </a:ext>
            </a:extLst>
          </p:cNvPr>
          <p:cNvSpPr>
            <a:spLocks noGrp="1"/>
          </p:cNvSpPr>
          <p:nvPr>
            <p:ph type="sldNum" sz="quarter" idx="10"/>
          </p:nvPr>
        </p:nvSpPr>
        <p:spPr/>
        <p:txBody>
          <a:bodyPr/>
          <a:lstStyle/>
          <a:p>
            <a:fld id="{CACD57DD-E820-4B11-80C4-823179BCC2F4}" type="slidenum">
              <a:rPr lang="en-US" smtClean="0">
                <a:solidFill>
                  <a:schemeClr val="bg1"/>
                </a:solidFill>
              </a:rPr>
              <a:pPr/>
              <a:t>18</a:t>
            </a:fld>
            <a:endParaRPr lang="en-US" dirty="0">
              <a:solidFill>
                <a:schemeClr val="bg1"/>
              </a:solidFill>
            </a:endParaRPr>
          </a:p>
        </p:txBody>
      </p:sp>
      <p:sp>
        <p:nvSpPr>
          <p:cNvPr id="4" name="Text Placeholder 3">
            <a:extLst>
              <a:ext uri="{FF2B5EF4-FFF2-40B4-BE49-F238E27FC236}">
                <a16:creationId xmlns:a16="http://schemas.microsoft.com/office/drawing/2014/main" id="{037FA2FB-E398-1AEF-4651-D386EDFA64CD}"/>
              </a:ext>
            </a:extLst>
          </p:cNvPr>
          <p:cNvSpPr>
            <a:spLocks noGrp="1"/>
          </p:cNvSpPr>
          <p:nvPr>
            <p:ph type="body" sz="quarter" idx="16"/>
          </p:nvPr>
        </p:nvSpPr>
        <p:spPr/>
        <p:txBody>
          <a:bodyPr/>
          <a:lstStyle/>
          <a:p>
            <a:r>
              <a:rPr lang="en-US" dirty="0"/>
              <a:t>Retirement 101</a:t>
            </a:r>
          </a:p>
        </p:txBody>
      </p:sp>
      <p:sp>
        <p:nvSpPr>
          <p:cNvPr id="5" name="Text Placeholder 4">
            <a:extLst>
              <a:ext uri="{FF2B5EF4-FFF2-40B4-BE49-F238E27FC236}">
                <a16:creationId xmlns:a16="http://schemas.microsoft.com/office/drawing/2014/main" id="{24BC9FA5-42AB-387D-D5BF-8C2FE15335E4}"/>
              </a:ext>
            </a:extLst>
          </p:cNvPr>
          <p:cNvSpPr>
            <a:spLocks noGrp="1"/>
          </p:cNvSpPr>
          <p:nvPr>
            <p:ph type="body" sz="quarter" idx="17"/>
          </p:nvPr>
        </p:nvSpPr>
        <p:spPr>
          <a:xfrm>
            <a:off x="914400" y="2514600"/>
            <a:ext cx="6403848" cy="1800493"/>
          </a:xfrm>
        </p:spPr>
        <p:txBody>
          <a:bodyPr/>
          <a:lstStyle/>
          <a:p>
            <a:r>
              <a:rPr lang="en-US" sz="3600" b="1" dirty="0"/>
              <a:t>Yes.</a:t>
            </a:r>
          </a:p>
          <a:p>
            <a:r>
              <a:rPr lang="en-US" dirty="0"/>
              <a:t>It’s most important to start early, even if it’s small. You can always adjust your contributions </a:t>
            </a:r>
            <a:br>
              <a:rPr lang="en-US" dirty="0"/>
            </a:br>
            <a:r>
              <a:rPr lang="en-US" dirty="0"/>
              <a:t>and investments. </a:t>
            </a:r>
          </a:p>
        </p:txBody>
      </p:sp>
      <p:pic>
        <p:nvPicPr>
          <p:cNvPr id="6" name="Graphic 5">
            <a:extLst>
              <a:ext uri="{FF2B5EF4-FFF2-40B4-BE49-F238E27FC236}">
                <a16:creationId xmlns:a16="http://schemas.microsoft.com/office/drawing/2014/main" id="{B1394C9A-1F4B-6C92-E176-B43D03F17E3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7" name="Graphic 6">
            <a:extLst>
              <a:ext uri="{FF2B5EF4-FFF2-40B4-BE49-F238E27FC236}">
                <a16:creationId xmlns:a16="http://schemas.microsoft.com/office/drawing/2014/main" id="{ABD5F372-27E2-7E05-FF30-0A4AAF0069B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43961" y="1695896"/>
            <a:ext cx="322244" cy="228600"/>
          </a:xfrm>
          <a:prstGeom prst="rect">
            <a:avLst/>
          </a:prstGeom>
        </p:spPr>
      </p:pic>
    </p:spTree>
    <p:extLst>
      <p:ext uri="{BB962C8B-B14F-4D97-AF65-F5344CB8AC3E}">
        <p14:creationId xmlns:p14="http://schemas.microsoft.com/office/powerpoint/2010/main" val="2443322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0058F-0086-C04C-B392-2472C1B06A6A}"/>
              </a:ext>
            </a:extLst>
          </p:cNvPr>
          <p:cNvSpPr>
            <a:spLocks noGrp="1"/>
          </p:cNvSpPr>
          <p:nvPr>
            <p:ph type="title"/>
          </p:nvPr>
        </p:nvSpPr>
        <p:spPr>
          <a:xfrm>
            <a:off x="4873752" y="1143000"/>
            <a:ext cx="6403848" cy="997196"/>
          </a:xfrm>
        </p:spPr>
        <p:txBody>
          <a:bodyPr/>
          <a:lstStyle/>
          <a:p>
            <a:r>
              <a:rPr lang="en-US" dirty="0"/>
              <a:t>What investment approach is right for me?</a:t>
            </a:r>
          </a:p>
        </p:txBody>
      </p:sp>
      <p:sp>
        <p:nvSpPr>
          <p:cNvPr id="7" name="Text Placeholder 6">
            <a:extLst>
              <a:ext uri="{FF2B5EF4-FFF2-40B4-BE49-F238E27FC236}">
                <a16:creationId xmlns:a16="http://schemas.microsoft.com/office/drawing/2014/main" id="{55ECA94D-3A57-39CD-1DAF-A93F7DDE43D7}"/>
              </a:ext>
            </a:extLst>
          </p:cNvPr>
          <p:cNvSpPr>
            <a:spLocks noGrp="1"/>
          </p:cNvSpPr>
          <p:nvPr>
            <p:ph type="body" sz="quarter" idx="16"/>
          </p:nvPr>
        </p:nvSpPr>
        <p:spPr/>
        <p:txBody>
          <a:bodyPr/>
          <a:lstStyle/>
          <a:p>
            <a:r>
              <a:rPr lang="en-US" dirty="0"/>
              <a:t>Retirement 101</a:t>
            </a:r>
          </a:p>
        </p:txBody>
      </p:sp>
      <p:sp>
        <p:nvSpPr>
          <p:cNvPr id="9" name="Text Placeholder 8">
            <a:extLst>
              <a:ext uri="{FF2B5EF4-FFF2-40B4-BE49-F238E27FC236}">
                <a16:creationId xmlns:a16="http://schemas.microsoft.com/office/drawing/2014/main" id="{4FCB6819-9489-33C6-6B6C-D60C50E4172B}"/>
              </a:ext>
            </a:extLst>
          </p:cNvPr>
          <p:cNvSpPr>
            <a:spLocks noGrp="1"/>
          </p:cNvSpPr>
          <p:nvPr>
            <p:ph type="body" sz="quarter" idx="17"/>
          </p:nvPr>
        </p:nvSpPr>
        <p:spPr>
          <a:xfrm>
            <a:off x="4873750" y="2514600"/>
            <a:ext cx="6403849" cy="677108"/>
          </a:xfrm>
        </p:spPr>
        <p:txBody>
          <a:bodyPr/>
          <a:lstStyle/>
          <a:p>
            <a:r>
              <a:rPr lang="en-US" dirty="0"/>
              <a:t>It depends what type of investor you are or </a:t>
            </a:r>
            <a:br>
              <a:rPr lang="en-US" dirty="0"/>
            </a:br>
            <a:r>
              <a:rPr lang="en-US" dirty="0"/>
              <a:t>plan to be. Which category do you fall into?</a:t>
            </a:r>
          </a:p>
        </p:txBody>
      </p:sp>
      <p:pic>
        <p:nvPicPr>
          <p:cNvPr id="29" name="Graphic 28">
            <a:extLst>
              <a:ext uri="{FF2B5EF4-FFF2-40B4-BE49-F238E27FC236}">
                <a16:creationId xmlns:a16="http://schemas.microsoft.com/office/drawing/2014/main" id="{CBDBE85B-41C1-CD24-ABA9-9F27F9F7868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419600" y="1167125"/>
            <a:ext cx="322244" cy="228600"/>
          </a:xfrm>
          <a:prstGeom prst="rect">
            <a:avLst/>
          </a:prstGeom>
        </p:spPr>
      </p:pic>
      <p:pic>
        <p:nvPicPr>
          <p:cNvPr id="34" name="Picture 33" descr="A person and person kissing&#10;&#10;Description automatically generated with low confidence">
            <a:extLst>
              <a:ext uri="{FF2B5EF4-FFF2-40B4-BE49-F238E27FC236}">
                <a16:creationId xmlns:a16="http://schemas.microsoft.com/office/drawing/2014/main" id="{B76573F6-0361-EFB9-8F63-9B55C2D7F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6570" t="5201" r="25804" b="7970"/>
          <a:stretch/>
        </p:blipFill>
        <p:spPr>
          <a:xfrm>
            <a:off x="-1" y="-2"/>
            <a:ext cx="3962401" cy="6858000"/>
          </a:xfrm>
          <a:prstGeom prst="rect">
            <a:avLst/>
          </a:prstGeom>
        </p:spPr>
      </p:pic>
      <p:sp>
        <p:nvSpPr>
          <p:cNvPr id="37" name="TextBox 36">
            <a:extLst>
              <a:ext uri="{FF2B5EF4-FFF2-40B4-BE49-F238E27FC236}">
                <a16:creationId xmlns:a16="http://schemas.microsoft.com/office/drawing/2014/main" id="{67F6ED60-4397-A910-EBE7-684435A685CE}"/>
              </a:ext>
            </a:extLst>
          </p:cNvPr>
          <p:cNvSpPr txBox="1"/>
          <p:nvPr/>
        </p:nvSpPr>
        <p:spPr>
          <a:xfrm>
            <a:off x="4525736" y="6502209"/>
            <a:ext cx="6858000" cy="123111"/>
          </a:xfrm>
          <a:prstGeom prst="rect">
            <a:avLst/>
          </a:prstGeom>
          <a:noFill/>
        </p:spPr>
        <p:txBody>
          <a:bodyPr wrap="square" lIns="0" tIns="0" rIns="0" bIns="0" rtlCol="0">
            <a:spAutoFit/>
          </a:bodyPr>
          <a:lstStyle/>
          <a:p>
            <a:r>
              <a:rPr lang="en-US" sz="800" dirty="0">
                <a:solidFill>
                  <a:srgbClr val="171717"/>
                </a:solidFill>
              </a:rPr>
              <a:t>Investing involves market risk, including possible loss of principal, and there is no guarantee that investment objectives </a:t>
            </a:r>
            <a:r>
              <a:rPr lang="en-US" sz="800" dirty="0">
                <a:solidFill>
                  <a:schemeClr val="bg1"/>
                </a:solidFill>
              </a:rPr>
              <a:t>will be achieved.</a:t>
            </a:r>
          </a:p>
        </p:txBody>
      </p:sp>
      <p:grpSp>
        <p:nvGrpSpPr>
          <p:cNvPr id="38" name="Group 37">
            <a:extLst>
              <a:ext uri="{FF2B5EF4-FFF2-40B4-BE49-F238E27FC236}">
                <a16:creationId xmlns:a16="http://schemas.microsoft.com/office/drawing/2014/main" id="{640F3F5E-21FA-7889-BE1F-B4E392E8C67A}"/>
              </a:ext>
            </a:extLst>
          </p:cNvPr>
          <p:cNvGrpSpPr/>
          <p:nvPr/>
        </p:nvGrpSpPr>
        <p:grpSpPr>
          <a:xfrm>
            <a:off x="4873750" y="3747657"/>
            <a:ext cx="6541224" cy="1940296"/>
            <a:chOff x="4457100" y="3936458"/>
            <a:chExt cx="6541224" cy="1940296"/>
          </a:xfrm>
        </p:grpSpPr>
        <p:sp>
          <p:nvSpPr>
            <p:cNvPr id="39" name="TextBox 38">
              <a:extLst>
                <a:ext uri="{FF2B5EF4-FFF2-40B4-BE49-F238E27FC236}">
                  <a16:creationId xmlns:a16="http://schemas.microsoft.com/office/drawing/2014/main" id="{7F409083-333A-ABAD-F756-B3FB12F97B96}"/>
                </a:ext>
              </a:extLst>
            </p:cNvPr>
            <p:cNvSpPr txBox="1"/>
            <p:nvPr/>
          </p:nvSpPr>
          <p:spPr>
            <a:xfrm>
              <a:off x="4457100" y="3936458"/>
              <a:ext cx="1645920" cy="1759136"/>
            </a:xfrm>
            <a:prstGeom prst="rect">
              <a:avLst/>
            </a:prstGeom>
            <a:noFill/>
          </p:spPr>
          <p:txBody>
            <a:bodyPr wrap="square" lIns="0" tIns="0" rIns="0" bIns="0" rtlCol="0">
              <a:spAutoFit/>
            </a:bodyPr>
            <a:lstStyle/>
            <a:p>
              <a:pPr algn="ctr">
                <a:lnSpc>
                  <a:spcPct val="112000"/>
                </a:lnSpc>
              </a:pPr>
              <a:r>
                <a:rPr lang="en-US" sz="8000" b="1" dirty="0">
                  <a:solidFill>
                    <a:srgbClr val="0047BB"/>
                  </a:solidFill>
                  <a:latin typeface="+mj-lt"/>
                </a:rPr>
                <a:t>1</a:t>
              </a:r>
            </a:p>
            <a:p>
              <a:pPr algn="ctr">
                <a:lnSpc>
                  <a:spcPct val="112000"/>
                </a:lnSpc>
              </a:pPr>
              <a:r>
                <a:rPr lang="en-US" sz="2000" b="1" dirty="0">
                  <a:solidFill>
                    <a:srgbClr val="141B4D"/>
                  </a:solidFill>
                </a:rPr>
                <a:t>Do it for me</a:t>
              </a:r>
            </a:p>
          </p:txBody>
        </p:sp>
        <p:sp>
          <p:nvSpPr>
            <p:cNvPr id="40" name="TextBox 39">
              <a:extLst>
                <a:ext uri="{FF2B5EF4-FFF2-40B4-BE49-F238E27FC236}">
                  <a16:creationId xmlns:a16="http://schemas.microsoft.com/office/drawing/2014/main" id="{604379E8-6ADD-76D9-8740-ECC78D05C906}"/>
                </a:ext>
              </a:extLst>
            </p:cNvPr>
            <p:cNvSpPr txBox="1"/>
            <p:nvPr/>
          </p:nvSpPr>
          <p:spPr>
            <a:xfrm>
              <a:off x="6600984" y="3936458"/>
              <a:ext cx="1828800" cy="1759136"/>
            </a:xfrm>
            <a:prstGeom prst="rect">
              <a:avLst/>
            </a:prstGeom>
            <a:noFill/>
          </p:spPr>
          <p:txBody>
            <a:bodyPr wrap="square" lIns="0" tIns="0" rIns="0" bIns="0" rtlCol="0">
              <a:spAutoFit/>
            </a:bodyPr>
            <a:lstStyle/>
            <a:p>
              <a:pPr algn="ctr">
                <a:lnSpc>
                  <a:spcPct val="112000"/>
                </a:lnSpc>
              </a:pPr>
              <a:r>
                <a:rPr lang="en-US" sz="8000" b="1" dirty="0">
                  <a:solidFill>
                    <a:srgbClr val="0047BB"/>
                  </a:solidFill>
                  <a:latin typeface="+mj-lt"/>
                </a:rPr>
                <a:t>2</a:t>
              </a:r>
            </a:p>
            <a:p>
              <a:pPr algn="ctr">
                <a:lnSpc>
                  <a:spcPct val="112000"/>
                </a:lnSpc>
              </a:pPr>
              <a:r>
                <a:rPr lang="en-US" sz="2000" b="1" dirty="0">
                  <a:solidFill>
                    <a:srgbClr val="141B4D"/>
                  </a:solidFill>
                </a:rPr>
                <a:t>Help me do it</a:t>
              </a:r>
            </a:p>
          </p:txBody>
        </p:sp>
        <p:sp>
          <p:nvSpPr>
            <p:cNvPr id="41" name="TextBox 40">
              <a:extLst>
                <a:ext uri="{FF2B5EF4-FFF2-40B4-BE49-F238E27FC236}">
                  <a16:creationId xmlns:a16="http://schemas.microsoft.com/office/drawing/2014/main" id="{7D0D5162-19E1-8F3B-F040-533E3BBB7816}"/>
                </a:ext>
              </a:extLst>
            </p:cNvPr>
            <p:cNvSpPr txBox="1"/>
            <p:nvPr/>
          </p:nvSpPr>
          <p:spPr>
            <a:xfrm>
              <a:off x="8927749" y="3936458"/>
              <a:ext cx="2070575" cy="1759136"/>
            </a:xfrm>
            <a:prstGeom prst="rect">
              <a:avLst/>
            </a:prstGeom>
            <a:noFill/>
          </p:spPr>
          <p:txBody>
            <a:bodyPr wrap="square" lIns="0" tIns="0" rIns="0" bIns="0" rtlCol="0">
              <a:spAutoFit/>
            </a:bodyPr>
            <a:lstStyle/>
            <a:p>
              <a:pPr algn="ctr">
                <a:lnSpc>
                  <a:spcPct val="112000"/>
                </a:lnSpc>
              </a:pPr>
              <a:r>
                <a:rPr lang="en-US" sz="8000" b="1" dirty="0">
                  <a:solidFill>
                    <a:srgbClr val="0047BB"/>
                  </a:solidFill>
                  <a:latin typeface="+mj-lt"/>
                </a:rPr>
                <a:t>3</a:t>
              </a:r>
            </a:p>
            <a:p>
              <a:pPr algn="ctr">
                <a:lnSpc>
                  <a:spcPct val="112000"/>
                </a:lnSpc>
              </a:pPr>
              <a:r>
                <a:rPr lang="en-US" sz="2000" b="1" dirty="0">
                  <a:solidFill>
                    <a:srgbClr val="141B4D"/>
                  </a:solidFill>
                </a:rPr>
                <a:t>I’ll do it myself</a:t>
              </a:r>
            </a:p>
          </p:txBody>
        </p:sp>
        <p:cxnSp>
          <p:nvCxnSpPr>
            <p:cNvPr id="48" name="Straight Connector 47">
              <a:extLst>
                <a:ext uri="{FF2B5EF4-FFF2-40B4-BE49-F238E27FC236}">
                  <a16:creationId xmlns:a16="http://schemas.microsoft.com/office/drawing/2014/main" id="{C049275E-E9B9-B7D8-E497-7703D6C33D84}"/>
                </a:ext>
              </a:extLst>
            </p:cNvPr>
            <p:cNvCxnSpPr>
              <a:cxnSpLocks/>
            </p:cNvCxnSpPr>
            <p:nvPr/>
          </p:nvCxnSpPr>
          <p:spPr>
            <a:xfrm>
              <a:off x="6327805" y="4026146"/>
              <a:ext cx="0" cy="1850608"/>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11B7868-A5D6-E072-C82A-C2C45DA6D81F}"/>
                </a:ext>
              </a:extLst>
            </p:cNvPr>
            <p:cNvCxnSpPr>
              <a:cxnSpLocks/>
            </p:cNvCxnSpPr>
            <p:nvPr/>
          </p:nvCxnSpPr>
          <p:spPr>
            <a:xfrm>
              <a:off x="8711681" y="4026146"/>
              <a:ext cx="0" cy="1850608"/>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1" name="Slide Number Placeholder 2">
            <a:extLst>
              <a:ext uri="{FF2B5EF4-FFF2-40B4-BE49-F238E27FC236}">
                <a16:creationId xmlns:a16="http://schemas.microsoft.com/office/drawing/2014/main" id="{82C79DD7-B2F3-86CA-A41F-AEA2E8D16AD6}"/>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pPr/>
              <a:t>19</a:t>
            </a:fld>
            <a:endParaRPr lang="en-US" dirty="0"/>
          </a:p>
        </p:txBody>
      </p:sp>
      <p:pic>
        <p:nvPicPr>
          <p:cNvPr id="16" name="Graphic 15">
            <a:extLst>
              <a:ext uri="{FF2B5EF4-FFF2-40B4-BE49-F238E27FC236}">
                <a16:creationId xmlns:a16="http://schemas.microsoft.com/office/drawing/2014/main" id="{CE224095-A782-0812-1BB8-F345B8891D5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81025" y="1695896"/>
            <a:ext cx="322244" cy="228600"/>
          </a:xfrm>
          <a:prstGeom prst="rect">
            <a:avLst/>
          </a:prstGeom>
        </p:spPr>
      </p:pic>
    </p:spTree>
    <p:extLst>
      <p:ext uri="{BB962C8B-B14F-4D97-AF65-F5344CB8AC3E}">
        <p14:creationId xmlns:p14="http://schemas.microsoft.com/office/powerpoint/2010/main" val="42943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A6202-F6D9-79C3-D3F8-69B0F9CC0460}"/>
              </a:ext>
            </a:extLst>
          </p:cNvPr>
          <p:cNvSpPr>
            <a:spLocks noGrp="1"/>
          </p:cNvSpPr>
          <p:nvPr>
            <p:ph type="ctrTitle"/>
          </p:nvPr>
        </p:nvSpPr>
        <p:spPr>
          <a:xfrm>
            <a:off x="457200" y="3895339"/>
            <a:ext cx="5867399" cy="664797"/>
          </a:xfrm>
        </p:spPr>
        <p:txBody>
          <a:bodyPr/>
          <a:lstStyle/>
          <a:p>
            <a:r>
              <a:rPr lang="en-US" dirty="0"/>
              <a:t>Retirement 101</a:t>
            </a:r>
          </a:p>
        </p:txBody>
      </p:sp>
      <p:sp>
        <p:nvSpPr>
          <p:cNvPr id="3" name="Subtitle 2">
            <a:extLst>
              <a:ext uri="{FF2B5EF4-FFF2-40B4-BE49-F238E27FC236}">
                <a16:creationId xmlns:a16="http://schemas.microsoft.com/office/drawing/2014/main" id="{14936268-7FAF-3B92-4BF2-69754351CA5E}"/>
              </a:ext>
            </a:extLst>
          </p:cNvPr>
          <p:cNvSpPr>
            <a:spLocks noGrp="1"/>
          </p:cNvSpPr>
          <p:nvPr>
            <p:ph type="subTitle" idx="1"/>
          </p:nvPr>
        </p:nvSpPr>
        <p:spPr>
          <a:xfrm>
            <a:off x="457200" y="4878528"/>
            <a:ext cx="5867399" cy="738664"/>
          </a:xfrm>
        </p:spPr>
        <p:txBody>
          <a:bodyPr/>
          <a:lstStyle/>
          <a:p>
            <a:r>
              <a:rPr lang="en-US" dirty="0"/>
              <a:t>The key knowledge, terms and tips </a:t>
            </a:r>
            <a:br>
              <a:rPr lang="en-US" dirty="0"/>
            </a:br>
            <a:r>
              <a:rPr lang="en-US" dirty="0"/>
              <a:t>you need today — or tomorrow</a:t>
            </a:r>
          </a:p>
        </p:txBody>
      </p:sp>
    </p:spTree>
    <p:extLst>
      <p:ext uri="{BB962C8B-B14F-4D97-AF65-F5344CB8AC3E}">
        <p14:creationId xmlns:p14="http://schemas.microsoft.com/office/powerpoint/2010/main" val="1912740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0058F-0086-C04C-B392-2472C1B06A6A}"/>
              </a:ext>
            </a:extLst>
          </p:cNvPr>
          <p:cNvSpPr>
            <a:spLocks noGrp="1"/>
          </p:cNvSpPr>
          <p:nvPr>
            <p:ph type="title"/>
          </p:nvPr>
        </p:nvSpPr>
        <p:spPr>
          <a:xfrm>
            <a:off x="4873752" y="1143000"/>
            <a:ext cx="6403848" cy="997196"/>
          </a:xfrm>
        </p:spPr>
        <p:txBody>
          <a:bodyPr/>
          <a:lstStyle/>
          <a:p>
            <a:r>
              <a:rPr lang="en-US" dirty="0"/>
              <a:t>What investment approach is right for me?</a:t>
            </a:r>
          </a:p>
        </p:txBody>
      </p:sp>
      <p:sp>
        <p:nvSpPr>
          <p:cNvPr id="7" name="Text Placeholder 6">
            <a:extLst>
              <a:ext uri="{FF2B5EF4-FFF2-40B4-BE49-F238E27FC236}">
                <a16:creationId xmlns:a16="http://schemas.microsoft.com/office/drawing/2014/main" id="{55ECA94D-3A57-39CD-1DAF-A93F7DDE43D7}"/>
              </a:ext>
            </a:extLst>
          </p:cNvPr>
          <p:cNvSpPr>
            <a:spLocks noGrp="1"/>
          </p:cNvSpPr>
          <p:nvPr>
            <p:ph type="body" sz="quarter" idx="16"/>
          </p:nvPr>
        </p:nvSpPr>
        <p:spPr/>
        <p:txBody>
          <a:bodyPr/>
          <a:lstStyle/>
          <a:p>
            <a:r>
              <a:rPr lang="en-US" dirty="0"/>
              <a:t>Retirement 101</a:t>
            </a:r>
          </a:p>
        </p:txBody>
      </p:sp>
      <p:sp>
        <p:nvSpPr>
          <p:cNvPr id="9" name="Text Placeholder 8">
            <a:extLst>
              <a:ext uri="{FF2B5EF4-FFF2-40B4-BE49-F238E27FC236}">
                <a16:creationId xmlns:a16="http://schemas.microsoft.com/office/drawing/2014/main" id="{4FCB6819-9489-33C6-6B6C-D60C50E4172B}"/>
              </a:ext>
            </a:extLst>
          </p:cNvPr>
          <p:cNvSpPr>
            <a:spLocks noGrp="1"/>
          </p:cNvSpPr>
          <p:nvPr>
            <p:ph type="body" sz="quarter" idx="17"/>
          </p:nvPr>
        </p:nvSpPr>
        <p:spPr>
          <a:xfrm>
            <a:off x="4873750" y="2514600"/>
            <a:ext cx="6403849" cy="677108"/>
          </a:xfrm>
        </p:spPr>
        <p:txBody>
          <a:bodyPr/>
          <a:lstStyle/>
          <a:p>
            <a:r>
              <a:rPr lang="en-US" dirty="0"/>
              <a:t>It depends what type of investor you are or </a:t>
            </a:r>
            <a:br>
              <a:rPr lang="en-US" dirty="0"/>
            </a:br>
            <a:r>
              <a:rPr lang="en-US" dirty="0"/>
              <a:t>plan to be. Which category do you fall into?</a:t>
            </a:r>
          </a:p>
        </p:txBody>
      </p:sp>
      <p:pic>
        <p:nvPicPr>
          <p:cNvPr id="29" name="Graphic 28">
            <a:extLst>
              <a:ext uri="{FF2B5EF4-FFF2-40B4-BE49-F238E27FC236}">
                <a16:creationId xmlns:a16="http://schemas.microsoft.com/office/drawing/2014/main" id="{CBDBE85B-41C1-CD24-ABA9-9F27F9F7868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419600" y="1167125"/>
            <a:ext cx="322244" cy="228600"/>
          </a:xfrm>
          <a:prstGeom prst="rect">
            <a:avLst/>
          </a:prstGeom>
        </p:spPr>
      </p:pic>
      <p:pic>
        <p:nvPicPr>
          <p:cNvPr id="30" name="Graphic 29">
            <a:extLst>
              <a:ext uri="{FF2B5EF4-FFF2-40B4-BE49-F238E27FC236}">
                <a16:creationId xmlns:a16="http://schemas.microsoft.com/office/drawing/2014/main" id="{7DA4C4C2-ABD9-0BB6-AAE3-3AA2C083A5A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81025" y="1695896"/>
            <a:ext cx="322244" cy="228600"/>
          </a:xfrm>
          <a:prstGeom prst="rect">
            <a:avLst/>
          </a:prstGeom>
        </p:spPr>
      </p:pic>
      <p:pic>
        <p:nvPicPr>
          <p:cNvPr id="34" name="Picture 33" descr="A person and person kissing&#10;&#10;Description automatically generated with low confidence">
            <a:extLst>
              <a:ext uri="{FF2B5EF4-FFF2-40B4-BE49-F238E27FC236}">
                <a16:creationId xmlns:a16="http://schemas.microsoft.com/office/drawing/2014/main" id="{B76573F6-0361-EFB9-8F63-9B55C2D7F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6570" t="5201" r="25804" b="7970"/>
          <a:stretch/>
        </p:blipFill>
        <p:spPr>
          <a:xfrm>
            <a:off x="-1" y="-2"/>
            <a:ext cx="3962401" cy="6858000"/>
          </a:xfrm>
          <a:prstGeom prst="rect">
            <a:avLst/>
          </a:prstGeom>
        </p:spPr>
      </p:pic>
      <p:sp>
        <p:nvSpPr>
          <p:cNvPr id="37" name="TextBox 36">
            <a:extLst>
              <a:ext uri="{FF2B5EF4-FFF2-40B4-BE49-F238E27FC236}">
                <a16:creationId xmlns:a16="http://schemas.microsoft.com/office/drawing/2014/main" id="{67F6ED60-4397-A910-EBE7-684435A685CE}"/>
              </a:ext>
            </a:extLst>
          </p:cNvPr>
          <p:cNvSpPr txBox="1"/>
          <p:nvPr/>
        </p:nvSpPr>
        <p:spPr>
          <a:xfrm>
            <a:off x="4525736" y="6502209"/>
            <a:ext cx="6858000" cy="123111"/>
          </a:xfrm>
          <a:prstGeom prst="rect">
            <a:avLst/>
          </a:prstGeom>
          <a:noFill/>
        </p:spPr>
        <p:txBody>
          <a:bodyPr wrap="square" lIns="0" tIns="0" rIns="0" bIns="0" rtlCol="0">
            <a:spAutoFit/>
          </a:bodyPr>
          <a:lstStyle/>
          <a:p>
            <a:r>
              <a:rPr lang="en-US" sz="800" dirty="0">
                <a:solidFill>
                  <a:srgbClr val="171717"/>
                </a:solidFill>
              </a:rPr>
              <a:t>Investing involves market risk, including possible loss of principal, and there is no guarantee that investment objectives </a:t>
            </a:r>
            <a:r>
              <a:rPr lang="en-US" sz="800" dirty="0">
                <a:solidFill>
                  <a:schemeClr val="bg1"/>
                </a:solidFill>
              </a:rPr>
              <a:t>will be achieved.</a:t>
            </a:r>
          </a:p>
        </p:txBody>
      </p:sp>
      <p:sp>
        <p:nvSpPr>
          <p:cNvPr id="51" name="Slide Number Placeholder 2">
            <a:extLst>
              <a:ext uri="{FF2B5EF4-FFF2-40B4-BE49-F238E27FC236}">
                <a16:creationId xmlns:a16="http://schemas.microsoft.com/office/drawing/2014/main" id="{82C79DD7-B2F3-86CA-A41F-AEA2E8D16AD6}"/>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pPr/>
              <a:t>20</a:t>
            </a:fld>
            <a:endParaRPr lang="en-US" dirty="0"/>
          </a:p>
        </p:txBody>
      </p:sp>
      <p:grpSp>
        <p:nvGrpSpPr>
          <p:cNvPr id="3" name="Group 2">
            <a:extLst>
              <a:ext uri="{FF2B5EF4-FFF2-40B4-BE49-F238E27FC236}">
                <a16:creationId xmlns:a16="http://schemas.microsoft.com/office/drawing/2014/main" id="{E7F3DE38-766C-836F-3040-6A7A8DF03296}"/>
              </a:ext>
            </a:extLst>
          </p:cNvPr>
          <p:cNvGrpSpPr/>
          <p:nvPr/>
        </p:nvGrpSpPr>
        <p:grpSpPr>
          <a:xfrm>
            <a:off x="4873750" y="3747657"/>
            <a:ext cx="5648602" cy="1940296"/>
            <a:chOff x="4979814" y="3947555"/>
            <a:chExt cx="5648602" cy="1940296"/>
          </a:xfrm>
        </p:grpSpPr>
        <p:sp>
          <p:nvSpPr>
            <p:cNvPr id="16" name="TextBox 15">
              <a:extLst>
                <a:ext uri="{FF2B5EF4-FFF2-40B4-BE49-F238E27FC236}">
                  <a16:creationId xmlns:a16="http://schemas.microsoft.com/office/drawing/2014/main" id="{57E1DFC7-714B-1659-8A06-00B8BD9DE4F7}"/>
                </a:ext>
              </a:extLst>
            </p:cNvPr>
            <p:cNvSpPr txBox="1"/>
            <p:nvPr/>
          </p:nvSpPr>
          <p:spPr>
            <a:xfrm>
              <a:off x="4979814" y="3947555"/>
              <a:ext cx="2194560" cy="1759136"/>
            </a:xfrm>
            <a:prstGeom prst="rect">
              <a:avLst/>
            </a:prstGeom>
            <a:noFill/>
          </p:spPr>
          <p:txBody>
            <a:bodyPr wrap="square" lIns="0" tIns="0" rIns="0" bIns="0" rtlCol="0">
              <a:spAutoFit/>
            </a:bodyPr>
            <a:lstStyle/>
            <a:p>
              <a:pPr algn="ctr">
                <a:lnSpc>
                  <a:spcPct val="112000"/>
                </a:lnSpc>
              </a:pPr>
              <a:r>
                <a:rPr lang="en-US" sz="8000" b="1" dirty="0">
                  <a:solidFill>
                    <a:srgbClr val="0047BB"/>
                  </a:solidFill>
                  <a:latin typeface="+mj-lt"/>
                </a:rPr>
                <a:t>1</a:t>
              </a:r>
            </a:p>
            <a:p>
              <a:pPr algn="ctr">
                <a:lnSpc>
                  <a:spcPct val="112000"/>
                </a:lnSpc>
              </a:pPr>
              <a:r>
                <a:rPr lang="en-US" sz="2000" b="1" dirty="0">
                  <a:solidFill>
                    <a:srgbClr val="141B4D"/>
                  </a:solidFill>
                </a:rPr>
                <a:t>Help me do it</a:t>
              </a:r>
            </a:p>
          </p:txBody>
        </p:sp>
        <p:sp>
          <p:nvSpPr>
            <p:cNvPr id="17" name="TextBox 16">
              <a:extLst>
                <a:ext uri="{FF2B5EF4-FFF2-40B4-BE49-F238E27FC236}">
                  <a16:creationId xmlns:a16="http://schemas.microsoft.com/office/drawing/2014/main" id="{DB2D2DF3-E208-86FE-C6A4-3C6EBBE3D124}"/>
                </a:ext>
              </a:extLst>
            </p:cNvPr>
            <p:cNvSpPr txBox="1"/>
            <p:nvPr/>
          </p:nvSpPr>
          <p:spPr>
            <a:xfrm>
              <a:off x="8433856" y="3947555"/>
              <a:ext cx="2194560" cy="1759136"/>
            </a:xfrm>
            <a:prstGeom prst="rect">
              <a:avLst/>
            </a:prstGeom>
            <a:noFill/>
          </p:spPr>
          <p:txBody>
            <a:bodyPr wrap="square" lIns="0" tIns="0" rIns="0" bIns="0" rtlCol="0">
              <a:spAutoFit/>
            </a:bodyPr>
            <a:lstStyle/>
            <a:p>
              <a:pPr algn="ctr">
                <a:lnSpc>
                  <a:spcPct val="112000"/>
                </a:lnSpc>
              </a:pPr>
              <a:r>
                <a:rPr lang="en-US" sz="8000" b="1" dirty="0">
                  <a:solidFill>
                    <a:srgbClr val="0047BB"/>
                  </a:solidFill>
                  <a:latin typeface="+mj-lt"/>
                </a:rPr>
                <a:t>2</a:t>
              </a:r>
            </a:p>
            <a:p>
              <a:pPr algn="ctr">
                <a:lnSpc>
                  <a:spcPct val="112000"/>
                </a:lnSpc>
              </a:pPr>
              <a:r>
                <a:rPr lang="en-US" sz="2000" b="1" dirty="0">
                  <a:solidFill>
                    <a:srgbClr val="141B4D"/>
                  </a:solidFill>
                </a:rPr>
                <a:t>I’ll do it myself</a:t>
              </a:r>
            </a:p>
          </p:txBody>
        </p:sp>
        <p:cxnSp>
          <p:nvCxnSpPr>
            <p:cNvPr id="18" name="Straight Connector 17">
              <a:extLst>
                <a:ext uri="{FF2B5EF4-FFF2-40B4-BE49-F238E27FC236}">
                  <a16:creationId xmlns:a16="http://schemas.microsoft.com/office/drawing/2014/main" id="{9B530070-5C60-ACF1-A3B0-FAE8E552EAF0}"/>
                </a:ext>
              </a:extLst>
            </p:cNvPr>
            <p:cNvCxnSpPr>
              <a:cxnSpLocks/>
            </p:cNvCxnSpPr>
            <p:nvPr/>
          </p:nvCxnSpPr>
          <p:spPr>
            <a:xfrm>
              <a:off x="7804115" y="4037243"/>
              <a:ext cx="0" cy="1850608"/>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2516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F2B55-4A0C-5506-9DD4-5A3249117628}"/>
              </a:ext>
            </a:extLst>
          </p:cNvPr>
          <p:cNvSpPr>
            <a:spLocks noGrp="1"/>
          </p:cNvSpPr>
          <p:nvPr>
            <p:ph type="title"/>
          </p:nvPr>
        </p:nvSpPr>
        <p:spPr>
          <a:xfrm>
            <a:off x="4873752" y="1143000"/>
            <a:ext cx="6403848" cy="997196"/>
          </a:xfrm>
        </p:spPr>
        <p:txBody>
          <a:bodyPr/>
          <a:lstStyle/>
          <a:p>
            <a:r>
              <a:rPr lang="en-US" dirty="0"/>
              <a:t>Can I access my funds before I retire?</a:t>
            </a:r>
          </a:p>
        </p:txBody>
      </p:sp>
      <p:sp>
        <p:nvSpPr>
          <p:cNvPr id="3" name="Slide Number Placeholder 2">
            <a:extLst>
              <a:ext uri="{FF2B5EF4-FFF2-40B4-BE49-F238E27FC236}">
                <a16:creationId xmlns:a16="http://schemas.microsoft.com/office/drawing/2014/main" id="{AD04D8E5-EDCA-BDDB-1594-7899B8751AD9}"/>
              </a:ext>
            </a:extLst>
          </p:cNvPr>
          <p:cNvSpPr>
            <a:spLocks noGrp="1"/>
          </p:cNvSpPr>
          <p:nvPr>
            <p:ph type="sldNum" sz="quarter" idx="10"/>
          </p:nvPr>
        </p:nvSpPr>
        <p:spPr/>
        <p:txBody>
          <a:bodyPr/>
          <a:lstStyle/>
          <a:p>
            <a:fld id="{CACD57DD-E820-4B11-80C4-823179BCC2F4}" type="slidenum">
              <a:rPr lang="en-US" smtClean="0"/>
              <a:pPr/>
              <a:t>21</a:t>
            </a:fld>
            <a:endParaRPr lang="en-US" dirty="0"/>
          </a:p>
        </p:txBody>
      </p:sp>
      <p:sp>
        <p:nvSpPr>
          <p:cNvPr id="4" name="Text Placeholder 3">
            <a:extLst>
              <a:ext uri="{FF2B5EF4-FFF2-40B4-BE49-F238E27FC236}">
                <a16:creationId xmlns:a16="http://schemas.microsoft.com/office/drawing/2014/main" id="{54FA64AB-4037-AB6B-1E53-CA42E35FA722}"/>
              </a:ext>
            </a:extLst>
          </p:cNvPr>
          <p:cNvSpPr>
            <a:spLocks noGrp="1"/>
          </p:cNvSpPr>
          <p:nvPr>
            <p:ph type="body" sz="quarter" idx="16"/>
          </p:nvPr>
        </p:nvSpPr>
        <p:spPr/>
        <p:txBody>
          <a:bodyPr/>
          <a:lstStyle/>
          <a:p>
            <a:r>
              <a:rPr lang="en-US" dirty="0"/>
              <a:t>Retirement 101</a:t>
            </a:r>
          </a:p>
        </p:txBody>
      </p:sp>
      <p:sp>
        <p:nvSpPr>
          <p:cNvPr id="5" name="Text Placeholder 4">
            <a:extLst>
              <a:ext uri="{FF2B5EF4-FFF2-40B4-BE49-F238E27FC236}">
                <a16:creationId xmlns:a16="http://schemas.microsoft.com/office/drawing/2014/main" id="{C6883272-54D0-2883-8E74-D9182B6DFAEC}"/>
              </a:ext>
            </a:extLst>
          </p:cNvPr>
          <p:cNvSpPr>
            <a:spLocks noGrp="1"/>
          </p:cNvSpPr>
          <p:nvPr>
            <p:ph type="body" sz="quarter" idx="17"/>
          </p:nvPr>
        </p:nvSpPr>
        <p:spPr>
          <a:xfrm>
            <a:off x="4873750" y="2514600"/>
            <a:ext cx="6403849" cy="677108"/>
          </a:xfrm>
        </p:spPr>
        <p:txBody>
          <a:bodyPr/>
          <a:lstStyle/>
          <a:p>
            <a:r>
              <a:rPr lang="en-US" dirty="0"/>
              <a:t>Yes, but you may be subject to an additional tax for doing so.</a:t>
            </a:r>
          </a:p>
        </p:txBody>
      </p:sp>
      <p:pic>
        <p:nvPicPr>
          <p:cNvPr id="6" name="Graphic 5">
            <a:extLst>
              <a:ext uri="{FF2B5EF4-FFF2-40B4-BE49-F238E27FC236}">
                <a16:creationId xmlns:a16="http://schemas.microsoft.com/office/drawing/2014/main" id="{9D6B570E-8B91-B38F-B8CB-9E478E0B3A7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419600" y="1167125"/>
            <a:ext cx="322244" cy="228600"/>
          </a:xfrm>
          <a:prstGeom prst="rect">
            <a:avLst/>
          </a:prstGeom>
        </p:spPr>
      </p:pic>
      <p:pic>
        <p:nvPicPr>
          <p:cNvPr id="7" name="Graphic 6">
            <a:extLst>
              <a:ext uri="{FF2B5EF4-FFF2-40B4-BE49-F238E27FC236}">
                <a16:creationId xmlns:a16="http://schemas.microsoft.com/office/drawing/2014/main" id="{8ED1CE61-ABA9-5718-9BD0-665BFA03647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46295" y="1695896"/>
            <a:ext cx="322244" cy="228600"/>
          </a:xfrm>
          <a:prstGeom prst="rect">
            <a:avLst/>
          </a:prstGeom>
        </p:spPr>
      </p:pic>
      <p:sp>
        <p:nvSpPr>
          <p:cNvPr id="9" name="TextBox 8">
            <a:extLst>
              <a:ext uri="{FF2B5EF4-FFF2-40B4-BE49-F238E27FC236}">
                <a16:creationId xmlns:a16="http://schemas.microsoft.com/office/drawing/2014/main" id="{657AA430-E4F7-684F-9F77-BDEF5AB37EBF}"/>
              </a:ext>
            </a:extLst>
          </p:cNvPr>
          <p:cNvSpPr txBox="1"/>
          <p:nvPr/>
        </p:nvSpPr>
        <p:spPr>
          <a:xfrm>
            <a:off x="4419599" y="6379099"/>
            <a:ext cx="7132320" cy="246221"/>
          </a:xfrm>
          <a:prstGeom prst="rect">
            <a:avLst/>
          </a:prstGeom>
          <a:noFill/>
        </p:spPr>
        <p:txBody>
          <a:bodyPr wrap="square" lIns="0" tIns="0" rIns="0" bIns="0" rtlCol="0" anchor="b" anchorCtr="0">
            <a:spAutoFit/>
          </a:bodyPr>
          <a:lstStyle/>
          <a:p>
            <a:r>
              <a:rPr lang="en-US" sz="800" baseline="30000" dirty="0">
                <a:solidFill>
                  <a:srgbClr val="171717"/>
                </a:solidFill>
              </a:rPr>
              <a:t>3</a:t>
            </a:r>
            <a:r>
              <a:rPr lang="en-US" sz="800" dirty="0">
                <a:solidFill>
                  <a:srgbClr val="171717"/>
                </a:solidFill>
              </a:rPr>
              <a:t> A 22% tax rate is being used.</a:t>
            </a:r>
          </a:p>
          <a:p>
            <a:r>
              <a:rPr lang="en-US" sz="800" dirty="0">
                <a:solidFill>
                  <a:srgbClr val="171717"/>
                </a:solidFill>
              </a:rPr>
              <a:t>Neither Nationwide nor its representatives give legal or tax advice.  Please consult with your attorney or tax advisor for answers to your specific tax questions.</a:t>
            </a:r>
          </a:p>
        </p:txBody>
      </p:sp>
      <p:grpSp>
        <p:nvGrpSpPr>
          <p:cNvPr id="26" name="Group 25">
            <a:extLst>
              <a:ext uri="{FF2B5EF4-FFF2-40B4-BE49-F238E27FC236}">
                <a16:creationId xmlns:a16="http://schemas.microsoft.com/office/drawing/2014/main" id="{06827137-754C-ADCB-B817-D4FED8996F1E}"/>
              </a:ext>
            </a:extLst>
          </p:cNvPr>
          <p:cNvGrpSpPr/>
          <p:nvPr/>
        </p:nvGrpSpPr>
        <p:grpSpPr>
          <a:xfrm>
            <a:off x="4646384" y="3429000"/>
            <a:ext cx="6861632" cy="2560320"/>
            <a:chOff x="4415967" y="3369213"/>
            <a:chExt cx="6861632" cy="2560320"/>
          </a:xfrm>
        </p:grpSpPr>
        <p:sp>
          <p:nvSpPr>
            <p:cNvPr id="10" name="Rectangle 9">
              <a:extLst>
                <a:ext uri="{FF2B5EF4-FFF2-40B4-BE49-F238E27FC236}">
                  <a16:creationId xmlns:a16="http://schemas.microsoft.com/office/drawing/2014/main" id="{522244A6-E7BD-42E6-0F74-4B77873C40D5}"/>
                </a:ext>
              </a:extLst>
            </p:cNvPr>
            <p:cNvSpPr/>
            <p:nvPr/>
          </p:nvSpPr>
          <p:spPr>
            <a:xfrm>
              <a:off x="7237744" y="4643999"/>
              <a:ext cx="1737360" cy="984885"/>
            </a:xfrm>
            <a:prstGeom prst="rect">
              <a:avLst/>
            </a:prstGeom>
          </p:spPr>
          <p:txBody>
            <a:bodyPr wrap="square" lIns="0" tIns="0" rIns="0" bIns="0">
              <a:spAutoFit/>
            </a:bodyPr>
            <a:lstStyle/>
            <a:p>
              <a:pPr algn="ctr"/>
              <a:r>
                <a:rPr lang="en-US" sz="1600" dirty="0">
                  <a:solidFill>
                    <a:srgbClr val="141B4D"/>
                  </a:solidFill>
                  <a:latin typeface="Arial" panose="020B0604020202020204" pitchFamily="34" charset="0"/>
                  <a:cs typeface="Arial" panose="020B0604020202020204" pitchFamily="34" charset="0"/>
                </a:rPr>
                <a:t>You’ll pay a 10% early withdrawal tax in addition to the 22% tax.</a:t>
              </a:r>
              <a:r>
                <a:rPr lang="en-US" sz="1600" baseline="30000" dirty="0">
                  <a:solidFill>
                    <a:srgbClr val="141B4D"/>
                  </a:solidFill>
                  <a:latin typeface="Arial" panose="020B0604020202020204" pitchFamily="34" charset="0"/>
                  <a:cs typeface="Arial" panose="020B0604020202020204" pitchFamily="34" charset="0"/>
                </a:rPr>
                <a:t>3</a:t>
              </a:r>
            </a:p>
          </p:txBody>
        </p:sp>
        <p:sp>
          <p:nvSpPr>
            <p:cNvPr id="11" name="Rectangle 10">
              <a:extLst>
                <a:ext uri="{FF2B5EF4-FFF2-40B4-BE49-F238E27FC236}">
                  <a16:creationId xmlns:a16="http://schemas.microsoft.com/office/drawing/2014/main" id="{B3FF29AD-4252-9F2F-505F-D9C59D7F2B61}"/>
                </a:ext>
              </a:extLst>
            </p:cNvPr>
            <p:cNvSpPr/>
            <p:nvPr/>
          </p:nvSpPr>
          <p:spPr>
            <a:xfrm>
              <a:off x="9448799" y="4643999"/>
              <a:ext cx="1828800" cy="984885"/>
            </a:xfrm>
            <a:prstGeom prst="rect">
              <a:avLst/>
            </a:prstGeom>
          </p:spPr>
          <p:txBody>
            <a:bodyPr wrap="square" lIns="0" tIns="0" rIns="0" bIns="0">
              <a:spAutoFit/>
            </a:bodyPr>
            <a:lstStyle/>
            <a:p>
              <a:pPr algn="ctr"/>
              <a:r>
                <a:rPr lang="en-US" sz="1600" dirty="0">
                  <a:solidFill>
                    <a:srgbClr val="141B4D"/>
                  </a:solidFill>
                  <a:latin typeface="Arial" panose="020B0604020202020204" pitchFamily="34" charset="0"/>
                  <a:cs typeface="Arial" panose="020B0604020202020204" pitchFamily="34" charset="0"/>
                </a:rPr>
                <a:t>So, your $25,000 </a:t>
              </a:r>
              <a:br>
                <a:rPr lang="en-US" sz="1600" dirty="0">
                  <a:solidFill>
                    <a:srgbClr val="141B4D"/>
                  </a:solidFill>
                  <a:latin typeface="Arial" panose="020B0604020202020204" pitchFamily="34" charset="0"/>
                  <a:cs typeface="Arial" panose="020B0604020202020204" pitchFamily="34" charset="0"/>
                </a:rPr>
              </a:br>
              <a:r>
                <a:rPr lang="en-US" sz="1600" dirty="0">
                  <a:solidFill>
                    <a:srgbClr val="141B4D"/>
                  </a:solidFill>
                  <a:latin typeface="Arial" panose="020B0604020202020204" pitchFamily="34" charset="0"/>
                  <a:cs typeface="Arial" panose="020B0604020202020204" pitchFamily="34" charset="0"/>
                </a:rPr>
                <a:t>is reduced to $17,000, costing you $8,000 in taxes.</a:t>
              </a:r>
            </a:p>
          </p:txBody>
        </p:sp>
        <p:sp>
          <p:nvSpPr>
            <p:cNvPr id="12" name="Rectangle 11">
              <a:extLst>
                <a:ext uri="{FF2B5EF4-FFF2-40B4-BE49-F238E27FC236}">
                  <a16:creationId xmlns:a16="http://schemas.microsoft.com/office/drawing/2014/main" id="{033A81CC-9F32-CF4B-16BE-915F9741113A}"/>
                </a:ext>
              </a:extLst>
            </p:cNvPr>
            <p:cNvSpPr/>
            <p:nvPr/>
          </p:nvSpPr>
          <p:spPr>
            <a:xfrm>
              <a:off x="4415967" y="4643999"/>
              <a:ext cx="2348083" cy="1231106"/>
            </a:xfrm>
            <a:prstGeom prst="rect">
              <a:avLst/>
            </a:prstGeom>
          </p:spPr>
          <p:txBody>
            <a:bodyPr wrap="square" lIns="0" tIns="0" rIns="0" bIns="0">
              <a:spAutoFit/>
            </a:bodyPr>
            <a:lstStyle/>
            <a:p>
              <a:pPr algn="ctr"/>
              <a:r>
                <a:rPr lang="en-US" sz="1600" dirty="0">
                  <a:solidFill>
                    <a:srgbClr val="141B4D"/>
                  </a:solidFill>
                  <a:latin typeface="Arial" panose="020B0604020202020204" pitchFamily="34" charset="0"/>
                  <a:cs typeface="Arial" panose="020B0604020202020204" pitchFamily="34" charset="0"/>
                </a:rPr>
                <a:t>Let’s say you are 45 years old and want to take $25,000 out of </a:t>
              </a:r>
              <a:br>
                <a:rPr lang="en-US" sz="1600" dirty="0">
                  <a:solidFill>
                    <a:srgbClr val="141B4D"/>
                  </a:solidFill>
                  <a:latin typeface="Arial" panose="020B0604020202020204" pitchFamily="34" charset="0"/>
                  <a:cs typeface="Arial" panose="020B0604020202020204" pitchFamily="34" charset="0"/>
                </a:rPr>
              </a:br>
              <a:r>
                <a:rPr lang="en-US" sz="1600" dirty="0">
                  <a:solidFill>
                    <a:srgbClr val="141B4D"/>
                  </a:solidFill>
                  <a:latin typeface="Arial" panose="020B0604020202020204" pitchFamily="34" charset="0"/>
                  <a:cs typeface="Arial" panose="020B0604020202020204" pitchFamily="34" charset="0"/>
                </a:rPr>
                <a:t>your retirement account to renovate your home. </a:t>
              </a:r>
            </a:p>
          </p:txBody>
        </p:sp>
        <p:cxnSp>
          <p:nvCxnSpPr>
            <p:cNvPr id="14" name="Straight Connector 13">
              <a:extLst>
                <a:ext uri="{FF2B5EF4-FFF2-40B4-BE49-F238E27FC236}">
                  <a16:creationId xmlns:a16="http://schemas.microsoft.com/office/drawing/2014/main" id="{2F203F3D-6C5C-4BEC-11F1-48818C58F40C}"/>
                </a:ext>
              </a:extLst>
            </p:cNvPr>
            <p:cNvCxnSpPr>
              <a:cxnSpLocks/>
            </p:cNvCxnSpPr>
            <p:nvPr/>
          </p:nvCxnSpPr>
          <p:spPr>
            <a:xfrm>
              <a:off x="9211951" y="3369213"/>
              <a:ext cx="0" cy="2560320"/>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E32C9DA-12E7-EC8D-9B01-B1D5A0CF52EF}"/>
                </a:ext>
              </a:extLst>
            </p:cNvPr>
            <p:cNvGrpSpPr/>
            <p:nvPr/>
          </p:nvGrpSpPr>
          <p:grpSpPr>
            <a:xfrm>
              <a:off x="9102541" y="3542351"/>
              <a:ext cx="461354" cy="896682"/>
              <a:chOff x="12477896" y="4802806"/>
              <a:chExt cx="461354" cy="896682"/>
            </a:xfrm>
          </p:grpSpPr>
          <p:sp>
            <p:nvSpPr>
              <p:cNvPr id="16" name="Triangle 15">
                <a:extLst>
                  <a:ext uri="{FF2B5EF4-FFF2-40B4-BE49-F238E27FC236}">
                    <a16:creationId xmlns:a16="http://schemas.microsoft.com/office/drawing/2014/main" id="{B364E5B3-5592-C8F7-F4F9-7803C0D1B114}"/>
                  </a:ext>
                </a:extLst>
              </p:cNvPr>
              <p:cNvSpPr/>
              <p:nvPr/>
            </p:nvSpPr>
            <p:spPr>
              <a:xfrm rot="5400000">
                <a:off x="12260232" y="5020470"/>
                <a:ext cx="896682" cy="4613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rgbClr val="171717"/>
                  </a:solidFill>
                </a:endParaRPr>
              </a:p>
            </p:txBody>
          </p:sp>
          <p:sp>
            <p:nvSpPr>
              <p:cNvPr id="17" name="Triangle 16">
                <a:extLst>
                  <a:ext uri="{FF2B5EF4-FFF2-40B4-BE49-F238E27FC236}">
                    <a16:creationId xmlns:a16="http://schemas.microsoft.com/office/drawing/2014/main" id="{31990A56-B20A-75C8-B254-FCD4BF525B7C}"/>
                  </a:ext>
                </a:extLst>
              </p:cNvPr>
              <p:cNvSpPr/>
              <p:nvPr/>
            </p:nvSpPr>
            <p:spPr>
              <a:xfrm rot="5400000">
                <a:off x="12506487" y="5145225"/>
                <a:ext cx="355449" cy="182883"/>
              </a:xfrm>
              <a:prstGeom prst="triangle">
                <a:avLst/>
              </a:prstGeom>
              <a:solidFill>
                <a:srgbClr val="D0D3D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rgbClr val="171717"/>
                  </a:solidFill>
                </a:endParaRPr>
              </a:p>
            </p:txBody>
          </p:sp>
        </p:grpSp>
        <p:cxnSp>
          <p:nvCxnSpPr>
            <p:cNvPr id="19" name="Straight Connector 18">
              <a:extLst>
                <a:ext uri="{FF2B5EF4-FFF2-40B4-BE49-F238E27FC236}">
                  <a16:creationId xmlns:a16="http://schemas.microsoft.com/office/drawing/2014/main" id="{CE259826-2FFF-F45D-F743-112646C48890}"/>
                </a:ext>
              </a:extLst>
            </p:cNvPr>
            <p:cNvCxnSpPr>
              <a:cxnSpLocks/>
            </p:cNvCxnSpPr>
            <p:nvPr/>
          </p:nvCxnSpPr>
          <p:spPr>
            <a:xfrm>
              <a:off x="7000897" y="3369213"/>
              <a:ext cx="0" cy="2560320"/>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46F8C4AA-10C8-7317-C8EB-8BDDB6748372}"/>
                </a:ext>
              </a:extLst>
            </p:cNvPr>
            <p:cNvGrpSpPr/>
            <p:nvPr/>
          </p:nvGrpSpPr>
          <p:grpSpPr>
            <a:xfrm>
              <a:off x="6891487" y="3542351"/>
              <a:ext cx="461354" cy="896682"/>
              <a:chOff x="12477896" y="4802806"/>
              <a:chExt cx="461354" cy="896682"/>
            </a:xfrm>
          </p:grpSpPr>
          <p:sp>
            <p:nvSpPr>
              <p:cNvPr id="21" name="Triangle 20">
                <a:extLst>
                  <a:ext uri="{FF2B5EF4-FFF2-40B4-BE49-F238E27FC236}">
                    <a16:creationId xmlns:a16="http://schemas.microsoft.com/office/drawing/2014/main" id="{12A30862-199A-FE13-54BA-99F5306FEBBC}"/>
                  </a:ext>
                </a:extLst>
              </p:cNvPr>
              <p:cNvSpPr/>
              <p:nvPr/>
            </p:nvSpPr>
            <p:spPr>
              <a:xfrm rot="5400000">
                <a:off x="12260232" y="5020470"/>
                <a:ext cx="896682" cy="4613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rgbClr val="171717"/>
                  </a:solidFill>
                </a:endParaRPr>
              </a:p>
            </p:txBody>
          </p:sp>
          <p:sp>
            <p:nvSpPr>
              <p:cNvPr id="22" name="Triangle 21">
                <a:extLst>
                  <a:ext uri="{FF2B5EF4-FFF2-40B4-BE49-F238E27FC236}">
                    <a16:creationId xmlns:a16="http://schemas.microsoft.com/office/drawing/2014/main" id="{11457567-0027-4985-C306-3036AF63A717}"/>
                  </a:ext>
                </a:extLst>
              </p:cNvPr>
              <p:cNvSpPr/>
              <p:nvPr/>
            </p:nvSpPr>
            <p:spPr>
              <a:xfrm rot="5400000">
                <a:off x="12506487" y="5145225"/>
                <a:ext cx="355449" cy="182883"/>
              </a:xfrm>
              <a:prstGeom prst="triangle">
                <a:avLst/>
              </a:prstGeom>
              <a:solidFill>
                <a:srgbClr val="D0D3D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rgbClr val="171717"/>
                  </a:solidFill>
                </a:endParaRPr>
              </a:p>
            </p:txBody>
          </p:sp>
        </p:grpSp>
        <p:pic>
          <p:nvPicPr>
            <p:cNvPr id="23" name="Graphic 22">
              <a:extLst>
                <a:ext uri="{FF2B5EF4-FFF2-40B4-BE49-F238E27FC236}">
                  <a16:creationId xmlns:a16="http://schemas.microsoft.com/office/drawing/2014/main" id="{19F123DD-D88A-8EB5-E533-51B665DC9E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91245" y="3419090"/>
              <a:ext cx="997527" cy="997527"/>
            </a:xfrm>
            <a:prstGeom prst="rect">
              <a:avLst/>
            </a:prstGeom>
          </p:spPr>
        </p:pic>
        <p:pic>
          <p:nvPicPr>
            <p:cNvPr id="24" name="Graphic 23">
              <a:extLst>
                <a:ext uri="{FF2B5EF4-FFF2-40B4-BE49-F238E27FC236}">
                  <a16:creationId xmlns:a16="http://schemas.microsoft.com/office/drawing/2014/main" id="{C2E0303F-B726-1CD5-94BD-C1EE239350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07661" y="3419090"/>
              <a:ext cx="997527" cy="997527"/>
            </a:xfrm>
            <a:prstGeom prst="rect">
              <a:avLst/>
            </a:prstGeom>
          </p:spPr>
        </p:pic>
        <p:pic>
          <p:nvPicPr>
            <p:cNvPr id="25" name="Graphic 24">
              <a:extLst>
                <a:ext uri="{FF2B5EF4-FFF2-40B4-BE49-F238E27FC236}">
                  <a16:creationId xmlns:a16="http://schemas.microsoft.com/office/drawing/2014/main" id="{79314094-8FC6-FA36-BB10-EE9A655D32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64436" y="3419090"/>
              <a:ext cx="997527" cy="997527"/>
            </a:xfrm>
            <a:prstGeom prst="rect">
              <a:avLst/>
            </a:prstGeom>
          </p:spPr>
        </p:pic>
      </p:grpSp>
      <p:pic>
        <p:nvPicPr>
          <p:cNvPr id="27" name="Picture 26" descr="A person and person hugging&#10;&#10;Description automatically generated with low confidence">
            <a:extLst>
              <a:ext uri="{FF2B5EF4-FFF2-40B4-BE49-F238E27FC236}">
                <a16:creationId xmlns:a16="http://schemas.microsoft.com/office/drawing/2014/main" id="{ADD0D58C-0962-96C6-CA08-2379C8F20C1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2462" t="10256" r="28655"/>
          <a:stretch/>
        </p:blipFill>
        <p:spPr>
          <a:xfrm>
            <a:off x="0" y="-2"/>
            <a:ext cx="3962400" cy="6858002"/>
          </a:xfrm>
          <a:prstGeom prst="rect">
            <a:avLst/>
          </a:prstGeom>
        </p:spPr>
      </p:pic>
    </p:spTree>
    <p:extLst>
      <p:ext uri="{BB962C8B-B14F-4D97-AF65-F5344CB8AC3E}">
        <p14:creationId xmlns:p14="http://schemas.microsoft.com/office/powerpoint/2010/main" val="950395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road, outdoor, building, person&#10;&#10;Description automatically generated">
            <a:extLst>
              <a:ext uri="{FF2B5EF4-FFF2-40B4-BE49-F238E27FC236}">
                <a16:creationId xmlns:a16="http://schemas.microsoft.com/office/drawing/2014/main" id="{92A01F8D-0500-A414-868D-A8F71FD360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162" r="34504"/>
          <a:stretch/>
        </p:blipFill>
        <p:spPr>
          <a:xfrm>
            <a:off x="8229600" y="0"/>
            <a:ext cx="3962401" cy="6858000"/>
          </a:xfrm>
          <a:prstGeom prst="rect">
            <a:avLst/>
          </a:prstGeom>
        </p:spPr>
      </p:pic>
      <p:sp>
        <p:nvSpPr>
          <p:cNvPr id="2" name="Title 1">
            <a:extLst>
              <a:ext uri="{FF2B5EF4-FFF2-40B4-BE49-F238E27FC236}">
                <a16:creationId xmlns:a16="http://schemas.microsoft.com/office/drawing/2014/main" id="{5368335F-C76A-DFC6-9EBC-F2101807506E}"/>
              </a:ext>
            </a:extLst>
          </p:cNvPr>
          <p:cNvSpPr>
            <a:spLocks noGrp="1"/>
          </p:cNvSpPr>
          <p:nvPr>
            <p:ph type="title"/>
          </p:nvPr>
        </p:nvSpPr>
        <p:spPr>
          <a:xfrm>
            <a:off x="914400" y="1143000"/>
            <a:ext cx="6403848" cy="1495794"/>
          </a:xfrm>
        </p:spPr>
        <p:txBody>
          <a:bodyPr/>
          <a:lstStyle/>
          <a:p>
            <a:r>
              <a:rPr lang="en-US" dirty="0"/>
              <a:t>What should I do with my retirement funds from a former employer?</a:t>
            </a:r>
          </a:p>
        </p:txBody>
      </p:sp>
      <p:sp>
        <p:nvSpPr>
          <p:cNvPr id="3" name="Slide Number Placeholder 2">
            <a:extLst>
              <a:ext uri="{FF2B5EF4-FFF2-40B4-BE49-F238E27FC236}">
                <a16:creationId xmlns:a16="http://schemas.microsoft.com/office/drawing/2014/main" id="{9EE69B94-AB43-24A5-0ADC-0D4C2E8AFEC4}"/>
              </a:ext>
            </a:extLst>
          </p:cNvPr>
          <p:cNvSpPr>
            <a:spLocks noGrp="1"/>
          </p:cNvSpPr>
          <p:nvPr>
            <p:ph type="sldNum" sz="quarter" idx="10"/>
          </p:nvPr>
        </p:nvSpPr>
        <p:spPr/>
        <p:txBody>
          <a:bodyPr/>
          <a:lstStyle/>
          <a:p>
            <a:fld id="{CACD57DD-E820-4B11-80C4-823179BCC2F4}" type="slidenum">
              <a:rPr lang="en-US" smtClean="0">
                <a:solidFill>
                  <a:schemeClr val="bg1"/>
                </a:solidFill>
              </a:rPr>
              <a:pPr/>
              <a:t>22</a:t>
            </a:fld>
            <a:endParaRPr lang="en-US" dirty="0">
              <a:solidFill>
                <a:schemeClr val="bg1"/>
              </a:solidFill>
            </a:endParaRPr>
          </a:p>
        </p:txBody>
      </p:sp>
      <p:sp>
        <p:nvSpPr>
          <p:cNvPr id="4" name="Text Placeholder 3">
            <a:extLst>
              <a:ext uri="{FF2B5EF4-FFF2-40B4-BE49-F238E27FC236}">
                <a16:creationId xmlns:a16="http://schemas.microsoft.com/office/drawing/2014/main" id="{ED446460-F0D3-CB87-B71A-06CC74A43304}"/>
              </a:ext>
            </a:extLst>
          </p:cNvPr>
          <p:cNvSpPr>
            <a:spLocks noGrp="1"/>
          </p:cNvSpPr>
          <p:nvPr>
            <p:ph type="body" sz="quarter" idx="16"/>
          </p:nvPr>
        </p:nvSpPr>
        <p:spPr/>
        <p:txBody>
          <a:bodyPr/>
          <a:lstStyle/>
          <a:p>
            <a:r>
              <a:rPr lang="en-US" dirty="0"/>
              <a:t>Retirement 101</a:t>
            </a:r>
          </a:p>
        </p:txBody>
      </p:sp>
      <p:sp>
        <p:nvSpPr>
          <p:cNvPr id="5" name="Text Placeholder 4">
            <a:extLst>
              <a:ext uri="{FF2B5EF4-FFF2-40B4-BE49-F238E27FC236}">
                <a16:creationId xmlns:a16="http://schemas.microsoft.com/office/drawing/2014/main" id="{92531D7D-DB13-448A-AACD-B6C28EEFC99A}"/>
              </a:ext>
            </a:extLst>
          </p:cNvPr>
          <p:cNvSpPr>
            <a:spLocks noGrp="1"/>
          </p:cNvSpPr>
          <p:nvPr>
            <p:ph type="body" sz="quarter" idx="17"/>
          </p:nvPr>
        </p:nvSpPr>
        <p:spPr>
          <a:xfrm>
            <a:off x="914400" y="3009118"/>
            <a:ext cx="6403848" cy="1015663"/>
          </a:xfrm>
        </p:spPr>
        <p:txBody>
          <a:bodyPr/>
          <a:lstStyle/>
          <a:p>
            <a:r>
              <a:rPr lang="en-US" dirty="0"/>
              <a:t>Consider the option of rolling over your balance from a former employer’s plan to your new employer’s plan.</a:t>
            </a:r>
          </a:p>
        </p:txBody>
      </p:sp>
      <p:sp>
        <p:nvSpPr>
          <p:cNvPr id="6" name="TextBox 5">
            <a:extLst>
              <a:ext uri="{FF2B5EF4-FFF2-40B4-BE49-F238E27FC236}">
                <a16:creationId xmlns:a16="http://schemas.microsoft.com/office/drawing/2014/main" id="{C1270738-ED35-3289-2465-193F9AB0A208}"/>
              </a:ext>
            </a:extLst>
          </p:cNvPr>
          <p:cNvSpPr txBox="1"/>
          <p:nvPr/>
        </p:nvSpPr>
        <p:spPr>
          <a:xfrm>
            <a:off x="2202024" y="6255988"/>
            <a:ext cx="5029200" cy="369332"/>
          </a:xfrm>
          <a:prstGeom prst="rect">
            <a:avLst/>
          </a:prstGeom>
          <a:noFill/>
        </p:spPr>
        <p:txBody>
          <a:bodyPr wrap="square" lIns="0" tIns="0" rIns="0" bIns="0" rtlCol="0" anchor="b" anchorCtr="0">
            <a:spAutoFit/>
          </a:bodyPr>
          <a:lstStyle/>
          <a:p>
            <a:r>
              <a:rPr lang="en-US" sz="800" dirty="0">
                <a:solidFill>
                  <a:srgbClr val="171717"/>
                </a:solidFill>
              </a:rPr>
              <a:t>Qualified retirement plans, deferred compensation plans and individual retirement accounts are all different, including fees and when you can access funds. Assets rolled over from your account(s) may be subject to surrender charges, other fees and/or an additional 10% early withdrawal tax if withdrawn before age 59 1/2.</a:t>
            </a:r>
          </a:p>
        </p:txBody>
      </p:sp>
      <p:pic>
        <p:nvPicPr>
          <p:cNvPr id="8" name="Graphic 7">
            <a:extLst>
              <a:ext uri="{FF2B5EF4-FFF2-40B4-BE49-F238E27FC236}">
                <a16:creationId xmlns:a16="http://schemas.microsoft.com/office/drawing/2014/main" id="{C57A3E6B-44C8-738B-C82B-3B14F47921B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9" name="Graphic 8">
            <a:extLst>
              <a:ext uri="{FF2B5EF4-FFF2-40B4-BE49-F238E27FC236}">
                <a16:creationId xmlns:a16="http://schemas.microsoft.com/office/drawing/2014/main" id="{D8BC3EA3-1ACD-3D7E-8CC6-F9C11FF0C94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3085" y="2178296"/>
            <a:ext cx="322244" cy="228600"/>
          </a:xfrm>
          <a:prstGeom prst="rect">
            <a:avLst/>
          </a:prstGeom>
        </p:spPr>
      </p:pic>
    </p:spTree>
    <p:extLst>
      <p:ext uri="{BB962C8B-B14F-4D97-AF65-F5344CB8AC3E}">
        <p14:creationId xmlns:p14="http://schemas.microsoft.com/office/powerpoint/2010/main" val="3121418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8FC5-A2DC-1D11-7AD4-E4FC40A5A27F}"/>
              </a:ext>
            </a:extLst>
          </p:cNvPr>
          <p:cNvSpPr>
            <a:spLocks noGrp="1"/>
          </p:cNvSpPr>
          <p:nvPr>
            <p:ph type="title"/>
          </p:nvPr>
        </p:nvSpPr>
        <p:spPr>
          <a:xfrm>
            <a:off x="457200" y="637032"/>
            <a:ext cx="11274552" cy="470898"/>
          </a:xfrm>
        </p:spPr>
        <p:txBody>
          <a:bodyPr/>
          <a:lstStyle/>
          <a:p>
            <a:r>
              <a:rPr lang="en-US" dirty="0"/>
              <a:t>Let’s get started</a:t>
            </a:r>
          </a:p>
        </p:txBody>
      </p:sp>
      <p:sp>
        <p:nvSpPr>
          <p:cNvPr id="3" name="Slide Number Placeholder 2">
            <a:extLst>
              <a:ext uri="{FF2B5EF4-FFF2-40B4-BE49-F238E27FC236}">
                <a16:creationId xmlns:a16="http://schemas.microsoft.com/office/drawing/2014/main" id="{FBCC3322-A5D3-007F-D7E6-84E19D725C73}"/>
              </a:ext>
            </a:extLst>
          </p:cNvPr>
          <p:cNvSpPr>
            <a:spLocks noGrp="1"/>
          </p:cNvSpPr>
          <p:nvPr>
            <p:ph type="sldNum" sz="quarter" idx="10"/>
          </p:nvPr>
        </p:nvSpPr>
        <p:spPr/>
        <p:txBody>
          <a:bodyPr/>
          <a:lstStyle/>
          <a:p>
            <a:fld id="{CACD57DD-E820-4B11-80C4-823179BCC2F4}" type="slidenum">
              <a:rPr lang="en-US" smtClean="0"/>
              <a:pPr/>
              <a:t>23</a:t>
            </a:fld>
            <a:endParaRPr lang="en-US" dirty="0"/>
          </a:p>
        </p:txBody>
      </p:sp>
      <p:sp>
        <p:nvSpPr>
          <p:cNvPr id="4" name="Text Placeholder 3">
            <a:extLst>
              <a:ext uri="{FF2B5EF4-FFF2-40B4-BE49-F238E27FC236}">
                <a16:creationId xmlns:a16="http://schemas.microsoft.com/office/drawing/2014/main" id="{EF514E1D-D65B-1430-E270-15D70C9B6536}"/>
              </a:ext>
            </a:extLst>
          </p:cNvPr>
          <p:cNvSpPr>
            <a:spLocks noGrp="1"/>
          </p:cNvSpPr>
          <p:nvPr>
            <p:ph type="body" sz="quarter" idx="16"/>
          </p:nvPr>
        </p:nvSpPr>
        <p:spPr/>
        <p:txBody>
          <a:bodyPr/>
          <a:lstStyle/>
          <a:p>
            <a:r>
              <a:rPr lang="en-US" dirty="0"/>
              <a:t>Retirement 101</a:t>
            </a:r>
          </a:p>
        </p:txBody>
      </p:sp>
      <p:sp>
        <p:nvSpPr>
          <p:cNvPr id="5" name="Content Placeholder 7">
            <a:extLst>
              <a:ext uri="{FF2B5EF4-FFF2-40B4-BE49-F238E27FC236}">
                <a16:creationId xmlns:a16="http://schemas.microsoft.com/office/drawing/2014/main" id="{DBED63FB-7DA8-20F8-5D0B-C6EC2FBA6F28}"/>
              </a:ext>
            </a:extLst>
          </p:cNvPr>
          <p:cNvSpPr txBox="1">
            <a:spLocks/>
          </p:cNvSpPr>
          <p:nvPr/>
        </p:nvSpPr>
        <p:spPr>
          <a:xfrm>
            <a:off x="594360" y="4308172"/>
            <a:ext cx="2468880" cy="677108"/>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200" dirty="0">
                <a:solidFill>
                  <a:srgbClr val="141B4D"/>
                </a:solidFill>
              </a:rPr>
              <a:t>Enroll in your Retirement Plan. </a:t>
            </a:r>
          </a:p>
        </p:txBody>
      </p:sp>
      <p:sp>
        <p:nvSpPr>
          <p:cNvPr id="6" name="Content Placeholder 7">
            <a:extLst>
              <a:ext uri="{FF2B5EF4-FFF2-40B4-BE49-F238E27FC236}">
                <a16:creationId xmlns:a16="http://schemas.microsoft.com/office/drawing/2014/main" id="{CB749610-4E48-FAC6-8600-EDD3D5AD56BB}"/>
              </a:ext>
            </a:extLst>
          </p:cNvPr>
          <p:cNvSpPr txBox="1">
            <a:spLocks/>
          </p:cNvSpPr>
          <p:nvPr/>
        </p:nvSpPr>
        <p:spPr>
          <a:xfrm>
            <a:off x="9171432" y="4308172"/>
            <a:ext cx="2377440" cy="677108"/>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200" dirty="0">
                <a:solidFill>
                  <a:srgbClr val="141B4D"/>
                </a:solidFill>
              </a:rPr>
              <a:t>Have Questions? </a:t>
            </a:r>
            <a:br>
              <a:rPr lang="en-US" sz="2200" dirty="0">
                <a:solidFill>
                  <a:srgbClr val="141B4D"/>
                </a:solidFill>
              </a:rPr>
            </a:br>
            <a:r>
              <a:rPr lang="en-US" sz="2200" dirty="0">
                <a:solidFill>
                  <a:srgbClr val="141B4D"/>
                </a:solidFill>
              </a:rPr>
              <a:t>We’re here to help.</a:t>
            </a:r>
          </a:p>
        </p:txBody>
      </p:sp>
      <p:sp>
        <p:nvSpPr>
          <p:cNvPr id="7" name="Content Placeholder 7">
            <a:extLst>
              <a:ext uri="{FF2B5EF4-FFF2-40B4-BE49-F238E27FC236}">
                <a16:creationId xmlns:a16="http://schemas.microsoft.com/office/drawing/2014/main" id="{998B87ED-3D43-9873-EB8B-54F46232E501}"/>
              </a:ext>
            </a:extLst>
          </p:cNvPr>
          <p:cNvSpPr txBox="1">
            <a:spLocks/>
          </p:cNvSpPr>
          <p:nvPr/>
        </p:nvSpPr>
        <p:spPr>
          <a:xfrm>
            <a:off x="4128516" y="4308172"/>
            <a:ext cx="3931920" cy="1015663"/>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200" dirty="0">
                <a:solidFill>
                  <a:srgbClr val="141B4D"/>
                </a:solidFill>
              </a:rPr>
              <a:t>Explore available tools and resources to set the right goals and find the right fit for you.</a:t>
            </a:r>
            <a:endParaRPr lang="en-US" sz="2200" u="sng" dirty="0">
              <a:solidFill>
                <a:srgbClr val="141B4D"/>
              </a:solidFill>
            </a:endParaRPr>
          </a:p>
        </p:txBody>
      </p:sp>
      <p:pic>
        <p:nvPicPr>
          <p:cNvPr id="8" name="Graphic 7">
            <a:extLst>
              <a:ext uri="{FF2B5EF4-FFF2-40B4-BE49-F238E27FC236}">
                <a16:creationId xmlns:a16="http://schemas.microsoft.com/office/drawing/2014/main" id="{63C6C8A9-925E-1E0D-A5D7-59955F8878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208" y="1875058"/>
            <a:ext cx="1401184" cy="1401184"/>
          </a:xfrm>
          <a:prstGeom prst="rect">
            <a:avLst/>
          </a:prstGeom>
        </p:spPr>
      </p:pic>
      <p:sp>
        <p:nvSpPr>
          <p:cNvPr id="9" name="Title 1">
            <a:extLst>
              <a:ext uri="{FF2B5EF4-FFF2-40B4-BE49-F238E27FC236}">
                <a16:creationId xmlns:a16="http://schemas.microsoft.com/office/drawing/2014/main" id="{9C1D1E2D-467B-1E38-82D8-865C64EFD5D6}"/>
              </a:ext>
            </a:extLst>
          </p:cNvPr>
          <p:cNvSpPr txBox="1">
            <a:spLocks/>
          </p:cNvSpPr>
          <p:nvPr/>
        </p:nvSpPr>
        <p:spPr>
          <a:xfrm>
            <a:off x="457200" y="3368624"/>
            <a:ext cx="2743200" cy="553998"/>
          </a:xfrm>
          <a:prstGeom prst="rect">
            <a:avLst/>
          </a:prstGeom>
        </p:spPr>
        <p:txBody>
          <a:bodyPr vert="horz" lIns="0" tIns="0" rIns="0" bIns="0" rtlCol="0" anchor="t" anchorCtr="0">
            <a:spAutoFit/>
          </a:bodyPr>
          <a:lstStyle>
            <a:lvl1pPr algn="l" defTabSz="685800" rtl="0" eaLnBrk="1" latinLnBrk="0" hangingPunct="1">
              <a:lnSpc>
                <a:spcPct val="90000"/>
              </a:lnSpc>
              <a:spcBef>
                <a:spcPts val="0"/>
              </a:spcBef>
              <a:buNone/>
              <a:defRPr sz="2800" b="1" kern="1200">
                <a:solidFill>
                  <a:schemeClr val="bg2"/>
                </a:solidFill>
                <a:latin typeface="+mj-lt"/>
                <a:ea typeface="+mj-ea"/>
                <a:cs typeface="+mj-cs"/>
              </a:defRPr>
            </a:lvl1pPr>
          </a:lstStyle>
          <a:p>
            <a:pPr algn="ctr"/>
            <a:r>
              <a:rPr lang="en-US" sz="4000" dirty="0">
                <a:solidFill>
                  <a:srgbClr val="0047BB"/>
                </a:solidFill>
              </a:rPr>
              <a:t>Step 1</a:t>
            </a:r>
          </a:p>
        </p:txBody>
      </p:sp>
      <p:sp>
        <p:nvSpPr>
          <p:cNvPr id="10" name="Title 1">
            <a:extLst>
              <a:ext uri="{FF2B5EF4-FFF2-40B4-BE49-F238E27FC236}">
                <a16:creationId xmlns:a16="http://schemas.microsoft.com/office/drawing/2014/main" id="{63D6FF4A-923E-9B99-250D-3744B0E204E0}"/>
              </a:ext>
            </a:extLst>
          </p:cNvPr>
          <p:cNvSpPr txBox="1">
            <a:spLocks/>
          </p:cNvSpPr>
          <p:nvPr/>
        </p:nvSpPr>
        <p:spPr>
          <a:xfrm>
            <a:off x="4128516" y="3368624"/>
            <a:ext cx="3931920" cy="553998"/>
          </a:xfrm>
          <a:prstGeom prst="rect">
            <a:avLst/>
          </a:prstGeom>
        </p:spPr>
        <p:txBody>
          <a:bodyPr vert="horz" lIns="0" tIns="0" rIns="0" bIns="0" rtlCol="0" anchor="t" anchorCtr="0">
            <a:spAutoFit/>
          </a:bodyPr>
          <a:lstStyle>
            <a:lvl1pPr algn="l" defTabSz="685800" rtl="0" eaLnBrk="1" latinLnBrk="0" hangingPunct="1">
              <a:lnSpc>
                <a:spcPct val="90000"/>
              </a:lnSpc>
              <a:spcBef>
                <a:spcPts val="0"/>
              </a:spcBef>
              <a:buNone/>
              <a:defRPr sz="2800" b="1" kern="1200">
                <a:solidFill>
                  <a:schemeClr val="bg2"/>
                </a:solidFill>
                <a:latin typeface="+mj-lt"/>
                <a:ea typeface="+mj-ea"/>
                <a:cs typeface="+mj-cs"/>
              </a:defRPr>
            </a:lvl1pPr>
          </a:lstStyle>
          <a:p>
            <a:pPr algn="ctr"/>
            <a:r>
              <a:rPr lang="en-US" sz="4000" dirty="0">
                <a:solidFill>
                  <a:srgbClr val="0047BB"/>
                </a:solidFill>
              </a:rPr>
              <a:t>Step 2</a:t>
            </a:r>
          </a:p>
        </p:txBody>
      </p:sp>
      <p:pic>
        <p:nvPicPr>
          <p:cNvPr id="11" name="Graphic 10">
            <a:extLst>
              <a:ext uri="{FF2B5EF4-FFF2-40B4-BE49-F238E27FC236}">
                <a16:creationId xmlns:a16="http://schemas.microsoft.com/office/drawing/2014/main" id="{1E37B885-4FF3-09AB-D133-E4404FC0BF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3884" y="1875058"/>
            <a:ext cx="1401184" cy="1401184"/>
          </a:xfrm>
          <a:prstGeom prst="rect">
            <a:avLst/>
          </a:prstGeom>
        </p:spPr>
      </p:pic>
      <p:sp>
        <p:nvSpPr>
          <p:cNvPr id="12" name="Title 1">
            <a:extLst>
              <a:ext uri="{FF2B5EF4-FFF2-40B4-BE49-F238E27FC236}">
                <a16:creationId xmlns:a16="http://schemas.microsoft.com/office/drawing/2014/main" id="{EBEAB8FB-7981-E738-2ADB-E88C013F3093}"/>
              </a:ext>
            </a:extLst>
          </p:cNvPr>
          <p:cNvSpPr txBox="1">
            <a:spLocks/>
          </p:cNvSpPr>
          <p:nvPr/>
        </p:nvSpPr>
        <p:spPr>
          <a:xfrm>
            <a:off x="8988552" y="3368624"/>
            <a:ext cx="2743200" cy="553998"/>
          </a:xfrm>
          <a:prstGeom prst="rect">
            <a:avLst/>
          </a:prstGeom>
        </p:spPr>
        <p:txBody>
          <a:bodyPr vert="horz" lIns="0" tIns="0" rIns="0" bIns="0" rtlCol="0" anchor="t" anchorCtr="0">
            <a:spAutoFit/>
          </a:bodyPr>
          <a:lstStyle>
            <a:lvl1pPr algn="l" defTabSz="685800" rtl="0" eaLnBrk="1" latinLnBrk="0" hangingPunct="1">
              <a:lnSpc>
                <a:spcPct val="90000"/>
              </a:lnSpc>
              <a:spcBef>
                <a:spcPts val="0"/>
              </a:spcBef>
              <a:buNone/>
              <a:defRPr sz="2800" b="1" kern="1200">
                <a:solidFill>
                  <a:schemeClr val="bg2"/>
                </a:solidFill>
                <a:latin typeface="+mj-lt"/>
                <a:ea typeface="+mj-ea"/>
                <a:cs typeface="+mj-cs"/>
              </a:defRPr>
            </a:lvl1pPr>
          </a:lstStyle>
          <a:p>
            <a:pPr algn="ctr"/>
            <a:r>
              <a:rPr lang="en-US" sz="4000" dirty="0">
                <a:solidFill>
                  <a:srgbClr val="0047BB"/>
                </a:solidFill>
              </a:rPr>
              <a:t>Step 3</a:t>
            </a:r>
          </a:p>
        </p:txBody>
      </p:sp>
      <p:pic>
        <p:nvPicPr>
          <p:cNvPr id="13" name="Graphic 12">
            <a:extLst>
              <a:ext uri="{FF2B5EF4-FFF2-40B4-BE49-F238E27FC236}">
                <a16:creationId xmlns:a16="http://schemas.microsoft.com/office/drawing/2014/main" id="{BFE83695-02AA-6810-5D22-EF86702E92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9560" y="1875058"/>
            <a:ext cx="1401184" cy="1401184"/>
          </a:xfrm>
          <a:prstGeom prst="rect">
            <a:avLst/>
          </a:prstGeom>
        </p:spPr>
      </p:pic>
      <p:cxnSp>
        <p:nvCxnSpPr>
          <p:cNvPr id="14" name="Straight Connector 13">
            <a:extLst>
              <a:ext uri="{FF2B5EF4-FFF2-40B4-BE49-F238E27FC236}">
                <a16:creationId xmlns:a16="http://schemas.microsoft.com/office/drawing/2014/main" id="{5104696F-B8F8-DD4A-EBEC-85DAB1DB248A}"/>
              </a:ext>
            </a:extLst>
          </p:cNvPr>
          <p:cNvCxnSpPr>
            <a:cxnSpLocks/>
          </p:cNvCxnSpPr>
          <p:nvPr/>
        </p:nvCxnSpPr>
        <p:spPr>
          <a:xfrm>
            <a:off x="3664458" y="1875058"/>
            <a:ext cx="0" cy="3657600"/>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F71EC0-42C1-5544-D2EC-F922C90E3832}"/>
              </a:ext>
            </a:extLst>
          </p:cNvPr>
          <p:cNvCxnSpPr>
            <a:cxnSpLocks/>
          </p:cNvCxnSpPr>
          <p:nvPr/>
        </p:nvCxnSpPr>
        <p:spPr>
          <a:xfrm>
            <a:off x="8524494" y="1875058"/>
            <a:ext cx="0" cy="3657600"/>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265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C84B7-7E35-EDC2-4A02-A16095A69216}"/>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F55AA0A5-8D26-3A5E-E5A7-2DAF25CA2853}"/>
              </a:ext>
            </a:extLst>
          </p:cNvPr>
          <p:cNvSpPr>
            <a:spLocks noGrp="1"/>
          </p:cNvSpPr>
          <p:nvPr>
            <p:ph type="subTitle" idx="1"/>
          </p:nvPr>
        </p:nvSpPr>
        <p:spPr/>
        <p:txBody>
          <a:bodyPr/>
          <a:lstStyle/>
          <a:p>
            <a:r>
              <a:rPr lang="en-US" dirty="0"/>
              <a:t>Q&amp;A</a:t>
            </a:r>
          </a:p>
        </p:txBody>
      </p:sp>
    </p:spTree>
    <p:extLst>
      <p:ext uri="{BB962C8B-B14F-4D97-AF65-F5344CB8AC3E}">
        <p14:creationId xmlns:p14="http://schemas.microsoft.com/office/powerpoint/2010/main" val="506436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F582500-D22D-E344-05CC-0CE33C2745BE}"/>
              </a:ext>
            </a:extLst>
          </p:cNvPr>
          <p:cNvSpPr/>
          <p:nvPr/>
        </p:nvSpPr>
        <p:spPr>
          <a:xfrm>
            <a:off x="6096000" y="0"/>
            <a:ext cx="6095999" cy="6858000"/>
          </a:xfrm>
          <a:prstGeom prst="rect">
            <a:avLst/>
          </a:prstGeom>
          <a:solidFill>
            <a:srgbClr val="002DA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8" name="Title 7">
            <a:extLst>
              <a:ext uri="{FF2B5EF4-FFF2-40B4-BE49-F238E27FC236}">
                <a16:creationId xmlns:a16="http://schemas.microsoft.com/office/drawing/2014/main" id="{9273ECE4-0B75-5402-5C72-C537F958E2FF}"/>
              </a:ext>
            </a:extLst>
          </p:cNvPr>
          <p:cNvSpPr>
            <a:spLocks noGrp="1"/>
          </p:cNvSpPr>
          <p:nvPr>
            <p:ph type="title"/>
          </p:nvPr>
        </p:nvSpPr>
        <p:spPr/>
        <p:txBody>
          <a:bodyPr/>
          <a:lstStyle/>
          <a:p>
            <a:r>
              <a:rPr lang="en-US" dirty="0"/>
              <a:t>We’re here to help</a:t>
            </a:r>
          </a:p>
        </p:txBody>
      </p:sp>
      <p:sp>
        <p:nvSpPr>
          <p:cNvPr id="10" name="Text Placeholder 9">
            <a:extLst>
              <a:ext uri="{FF2B5EF4-FFF2-40B4-BE49-F238E27FC236}">
                <a16:creationId xmlns:a16="http://schemas.microsoft.com/office/drawing/2014/main" id="{EAE62D32-EA58-3C77-3230-1F11F1F187C7}"/>
              </a:ext>
            </a:extLst>
          </p:cNvPr>
          <p:cNvSpPr>
            <a:spLocks noGrp="1"/>
          </p:cNvSpPr>
          <p:nvPr>
            <p:ph type="body" sz="quarter" idx="16"/>
          </p:nvPr>
        </p:nvSpPr>
        <p:spPr/>
        <p:txBody>
          <a:bodyPr/>
          <a:lstStyle/>
          <a:p>
            <a:r>
              <a:rPr lang="en-US" dirty="0"/>
              <a:t>Retirement 101</a:t>
            </a:r>
          </a:p>
        </p:txBody>
      </p:sp>
      <p:sp>
        <p:nvSpPr>
          <p:cNvPr id="22" name="Content Placeholder 2">
            <a:extLst>
              <a:ext uri="{FF2B5EF4-FFF2-40B4-BE49-F238E27FC236}">
                <a16:creationId xmlns:a16="http://schemas.microsoft.com/office/drawing/2014/main" id="{EDE89325-717F-A732-B38C-F9BDD23FD58C}"/>
              </a:ext>
            </a:extLst>
          </p:cNvPr>
          <p:cNvSpPr txBox="1">
            <a:spLocks/>
          </p:cNvSpPr>
          <p:nvPr/>
        </p:nvSpPr>
        <p:spPr>
          <a:xfrm>
            <a:off x="458724" y="3888530"/>
            <a:ext cx="5637276" cy="1508105"/>
          </a:xfrm>
          <a:prstGeom prst="rect">
            <a:avLst/>
          </a:prstGeom>
        </p:spPr>
        <p:txBody>
          <a:bodyPr wrap="square" lIns="0" tIns="0" rIns="0" bIns="0" anchor="t"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1200"/>
              </a:spcAft>
            </a:pPr>
            <a:r>
              <a:rPr lang="en-US" sz="2400" b="1" dirty="0">
                <a:solidFill>
                  <a:schemeClr val="bg1"/>
                </a:solidFill>
                <a:latin typeface="+mj-lt"/>
              </a:rPr>
              <a:t>&lt;Presenter name&gt;</a:t>
            </a:r>
          </a:p>
          <a:p>
            <a:pPr>
              <a:lnSpc>
                <a:spcPct val="100000"/>
              </a:lnSpc>
              <a:spcAft>
                <a:spcPts val="600"/>
              </a:spcAft>
            </a:pPr>
            <a:r>
              <a:rPr lang="en-US" sz="1800" dirty="0">
                <a:solidFill>
                  <a:schemeClr val="bg1"/>
                </a:solidFill>
              </a:rPr>
              <a:t>&lt;Presenter job title&gt;</a:t>
            </a:r>
          </a:p>
          <a:p>
            <a:pPr>
              <a:lnSpc>
                <a:spcPct val="100000"/>
              </a:lnSpc>
              <a:spcAft>
                <a:spcPts val="600"/>
              </a:spcAft>
            </a:pPr>
            <a:r>
              <a:rPr lang="en-US" sz="1800" dirty="0">
                <a:solidFill>
                  <a:schemeClr val="bg1"/>
                </a:solidFill>
              </a:rPr>
              <a:t>&lt;Presenter email&gt;</a:t>
            </a:r>
          </a:p>
          <a:p>
            <a:pPr>
              <a:lnSpc>
                <a:spcPct val="100000"/>
              </a:lnSpc>
              <a:spcAft>
                <a:spcPts val="600"/>
              </a:spcAft>
            </a:pPr>
            <a:r>
              <a:rPr lang="en-US" sz="1800" dirty="0">
                <a:solidFill>
                  <a:schemeClr val="bg1"/>
                </a:solidFill>
              </a:rPr>
              <a:t>&lt;Presenter phone number&gt;</a:t>
            </a:r>
          </a:p>
        </p:txBody>
      </p:sp>
      <p:sp>
        <p:nvSpPr>
          <p:cNvPr id="26" name="Rectangle 25">
            <a:extLst>
              <a:ext uri="{FF2B5EF4-FFF2-40B4-BE49-F238E27FC236}">
                <a16:creationId xmlns:a16="http://schemas.microsoft.com/office/drawing/2014/main" id="{AC6B4CC1-72E4-29F3-3598-4767B23FAE5E}"/>
              </a:ext>
            </a:extLst>
          </p:cNvPr>
          <p:cNvSpPr>
            <a:spLocks noChangeAspect="1"/>
          </p:cNvSpPr>
          <p:nvPr/>
        </p:nvSpPr>
        <p:spPr>
          <a:xfrm>
            <a:off x="458723" y="1775101"/>
            <a:ext cx="1828800" cy="1828800"/>
          </a:xfrm>
          <a:prstGeom prst="rect">
            <a:avLst/>
          </a:prstGeom>
          <a:solidFill>
            <a:srgbClr val="D0D3D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r>
              <a:rPr lang="en-US" sz="1600" dirty="0">
                <a:solidFill>
                  <a:srgbClr val="7A7266"/>
                </a:solidFill>
              </a:rPr>
              <a:t>Presenter Photo</a:t>
            </a:r>
          </a:p>
        </p:txBody>
      </p:sp>
      <p:sp>
        <p:nvSpPr>
          <p:cNvPr id="27" name="TextBox 26">
            <a:extLst>
              <a:ext uri="{FF2B5EF4-FFF2-40B4-BE49-F238E27FC236}">
                <a16:creationId xmlns:a16="http://schemas.microsoft.com/office/drawing/2014/main" id="{CF84609D-5419-EBBB-3338-51C5D28C3EE8}"/>
              </a:ext>
            </a:extLst>
          </p:cNvPr>
          <p:cNvSpPr txBox="1"/>
          <p:nvPr/>
        </p:nvSpPr>
        <p:spPr>
          <a:xfrm>
            <a:off x="146304" y="1792224"/>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28" name="TextBox 27">
            <a:extLst>
              <a:ext uri="{FF2B5EF4-FFF2-40B4-BE49-F238E27FC236}">
                <a16:creationId xmlns:a16="http://schemas.microsoft.com/office/drawing/2014/main" id="{AAA8896E-2E1B-0727-C2C1-B92C6E8B5EC6}"/>
              </a:ext>
            </a:extLst>
          </p:cNvPr>
          <p:cNvSpPr txBox="1"/>
          <p:nvPr/>
        </p:nvSpPr>
        <p:spPr>
          <a:xfrm>
            <a:off x="10231569" y="2080984"/>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grpSp>
        <p:nvGrpSpPr>
          <p:cNvPr id="11" name="Group 10">
            <a:extLst>
              <a:ext uri="{FF2B5EF4-FFF2-40B4-BE49-F238E27FC236}">
                <a16:creationId xmlns:a16="http://schemas.microsoft.com/office/drawing/2014/main" id="{0438C8BD-76CE-7883-95A3-4012DD2A34DC}"/>
              </a:ext>
            </a:extLst>
          </p:cNvPr>
          <p:cNvGrpSpPr/>
          <p:nvPr/>
        </p:nvGrpSpPr>
        <p:grpSpPr>
          <a:xfrm>
            <a:off x="6958732" y="2722166"/>
            <a:ext cx="4370535" cy="2674469"/>
            <a:chOff x="6804389" y="2466754"/>
            <a:chExt cx="4370535" cy="2674469"/>
          </a:xfrm>
        </p:grpSpPr>
        <p:sp>
          <p:nvSpPr>
            <p:cNvPr id="29" name="Rectangle 28">
              <a:extLst>
                <a:ext uri="{FF2B5EF4-FFF2-40B4-BE49-F238E27FC236}">
                  <a16:creationId xmlns:a16="http://schemas.microsoft.com/office/drawing/2014/main" id="{3FD43E6E-DD2B-6932-3BC7-6A96625EB9C4}"/>
                </a:ext>
              </a:extLst>
            </p:cNvPr>
            <p:cNvSpPr/>
            <p:nvPr/>
          </p:nvSpPr>
          <p:spPr>
            <a:xfrm>
              <a:off x="8111515" y="2633473"/>
              <a:ext cx="3063409" cy="2215991"/>
            </a:xfrm>
            <a:prstGeom prst="rect">
              <a:avLst/>
            </a:prstGeom>
          </p:spPr>
          <p:txBody>
            <a:bodyPr wrap="square" lIns="0" tIns="0" rIns="0" bIns="0">
              <a:spAutoFit/>
            </a:bodyPr>
            <a:lstStyle/>
            <a:p>
              <a:r>
                <a:rPr lang="en-US" sz="2400" b="1" dirty="0">
                  <a:solidFill>
                    <a:schemeClr val="bg1"/>
                  </a:solidFill>
                  <a:latin typeface="Arial" panose="020B0604020202020204" pitchFamily="34" charset="0"/>
                  <a:cs typeface="Arial" panose="020B0604020202020204" pitchFamily="34" charset="0"/>
                </a:rPr>
                <a:t>Access Your Retirement Account at </a:t>
              </a:r>
              <a:r>
                <a:rPr lang="en-US" sz="2400" b="1" u="sng" dirty="0">
                  <a:solidFill>
                    <a:srgbClr val="FF9800"/>
                  </a:solidFill>
                  <a:latin typeface="Arial" panose="020B0604020202020204" pitchFamily="34" charset="0"/>
                  <a:cs typeface="Arial" panose="020B0604020202020204" pitchFamily="34" charset="0"/>
                </a:rPr>
                <a:t>nrsforu.com</a:t>
              </a:r>
              <a:r>
                <a:rPr lang="en-US" sz="2400" b="1" dirty="0">
                  <a:solidFill>
                    <a:schemeClr val="bg1"/>
                  </a:solidFill>
                  <a:latin typeface="Arial" panose="020B0604020202020204" pitchFamily="34" charset="0"/>
                  <a:cs typeface="Arial" panose="020B0604020202020204" pitchFamily="34" charset="0"/>
                </a:rPr>
                <a:t> </a:t>
              </a:r>
            </a:p>
            <a:p>
              <a:endParaRPr lang="en-US"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1-888-401-5272</a:t>
              </a:r>
              <a:endParaRPr lang="en-US" sz="2400" b="1" dirty="0"/>
            </a:p>
          </p:txBody>
        </p:sp>
        <p:pic>
          <p:nvPicPr>
            <p:cNvPr id="30" name="Graphic 29">
              <a:extLst>
                <a:ext uri="{FF2B5EF4-FFF2-40B4-BE49-F238E27FC236}">
                  <a16:creationId xmlns:a16="http://schemas.microsoft.com/office/drawing/2014/main" id="{B8409C22-6900-854D-A828-B78FA6BC408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804389" y="2466754"/>
              <a:ext cx="1120037" cy="1120037"/>
            </a:xfrm>
            <a:prstGeom prst="rect">
              <a:avLst/>
            </a:prstGeom>
          </p:spPr>
        </p:pic>
        <p:pic>
          <p:nvPicPr>
            <p:cNvPr id="31" name="Graphic 30">
              <a:extLst>
                <a:ext uri="{FF2B5EF4-FFF2-40B4-BE49-F238E27FC236}">
                  <a16:creationId xmlns:a16="http://schemas.microsoft.com/office/drawing/2014/main" id="{FFAA09C1-8F25-9898-7D0F-72D055155DB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806429" y="4021186"/>
              <a:ext cx="1120037" cy="1120037"/>
            </a:xfrm>
            <a:prstGeom prst="rect">
              <a:avLst/>
            </a:prstGeom>
          </p:spPr>
        </p:pic>
      </p:grpSp>
      <p:sp>
        <p:nvSpPr>
          <p:cNvPr id="33" name="Right Triangle 32">
            <a:extLst>
              <a:ext uri="{FF2B5EF4-FFF2-40B4-BE49-F238E27FC236}">
                <a16:creationId xmlns:a16="http://schemas.microsoft.com/office/drawing/2014/main" id="{443B1474-ED51-0180-B346-61F1EDD3F573}"/>
              </a:ext>
            </a:extLst>
          </p:cNvPr>
          <p:cNvSpPr>
            <a:spLocks noChangeAspect="1"/>
          </p:cNvSpPr>
          <p:nvPr/>
        </p:nvSpPr>
        <p:spPr>
          <a:xfrm rot="10800000">
            <a:off x="10134599" y="1"/>
            <a:ext cx="2057400" cy="2057400"/>
          </a:xfrm>
          <a:prstGeom prst="rtTriangle">
            <a:avLst/>
          </a:prstGeom>
          <a:solidFill>
            <a:srgbClr val="FF9800"/>
          </a:solidFill>
          <a:ln>
            <a:noFill/>
          </a:ln>
        </p:spPr>
        <p:style>
          <a:lnRef idx="0">
            <a:scrgbClr r="0" g="0" b="0"/>
          </a:lnRef>
          <a:fillRef idx="0">
            <a:scrgbClr r="0" g="0" b="0"/>
          </a:fillRef>
          <a:effectRef idx="0">
            <a:scrgbClr r="0" g="0" b="0"/>
          </a:effectRef>
          <a:fontRef idx="minor">
            <a:schemeClr val="lt1"/>
          </a:fontRef>
        </p:style>
        <p:txBody>
          <a:bodyPr lIns="90000" tIns="46800" rIns="90000" bIns="46800" rtlCol="0" anchor="ctr"/>
          <a:lstStyle/>
          <a:p>
            <a:pPr algn="ctr">
              <a:lnSpc>
                <a:spcPct val="90000"/>
              </a:lnSpc>
            </a:pPr>
            <a:endParaRPr lang="en-US" sz="1600" dirty="0">
              <a:solidFill>
                <a:srgbClr val="8CC8E9"/>
              </a:solidFill>
            </a:endParaRPr>
          </a:p>
        </p:txBody>
      </p:sp>
      <p:sp>
        <p:nvSpPr>
          <p:cNvPr id="34" name="Slide Number Placeholder 2">
            <a:extLst>
              <a:ext uri="{FF2B5EF4-FFF2-40B4-BE49-F238E27FC236}">
                <a16:creationId xmlns:a16="http://schemas.microsoft.com/office/drawing/2014/main" id="{B59514C4-36D0-57B5-A40B-5DEAD3A35C1E}"/>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solidFill>
                  <a:schemeClr val="bg1"/>
                </a:solidFill>
              </a:rPr>
              <a:pPr/>
              <a:t>25</a:t>
            </a:fld>
            <a:endParaRPr lang="en-US" dirty="0">
              <a:solidFill>
                <a:schemeClr val="bg1"/>
              </a:solidFill>
            </a:endParaRPr>
          </a:p>
        </p:txBody>
      </p:sp>
    </p:spTree>
    <p:extLst>
      <p:ext uri="{BB962C8B-B14F-4D97-AF65-F5344CB8AC3E}">
        <p14:creationId xmlns:p14="http://schemas.microsoft.com/office/powerpoint/2010/main" val="1659678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C1F96E-4FC9-1E7F-88F2-91A42D9D632F}"/>
              </a:ext>
            </a:extLst>
          </p:cNvPr>
          <p:cNvSpPr>
            <a:spLocks noGrp="1"/>
          </p:cNvSpPr>
          <p:nvPr>
            <p:ph type="title"/>
          </p:nvPr>
        </p:nvSpPr>
        <p:spPr/>
        <p:txBody>
          <a:bodyPr/>
          <a:lstStyle/>
          <a:p>
            <a:r>
              <a:rPr lang="en-US" dirty="0"/>
              <a:t>We’re here to help</a:t>
            </a:r>
          </a:p>
        </p:txBody>
      </p:sp>
      <p:sp>
        <p:nvSpPr>
          <p:cNvPr id="11" name="Text Placeholder 10">
            <a:extLst>
              <a:ext uri="{FF2B5EF4-FFF2-40B4-BE49-F238E27FC236}">
                <a16:creationId xmlns:a16="http://schemas.microsoft.com/office/drawing/2014/main" id="{DA18790D-27E1-524E-D830-E45DBA09444B}"/>
              </a:ext>
            </a:extLst>
          </p:cNvPr>
          <p:cNvSpPr>
            <a:spLocks noGrp="1"/>
          </p:cNvSpPr>
          <p:nvPr>
            <p:ph type="body" sz="quarter" idx="16"/>
          </p:nvPr>
        </p:nvSpPr>
        <p:spPr/>
        <p:txBody>
          <a:bodyPr/>
          <a:lstStyle/>
          <a:p>
            <a:r>
              <a:rPr lang="en-US" dirty="0"/>
              <a:t>Retirement 101</a:t>
            </a:r>
          </a:p>
        </p:txBody>
      </p:sp>
      <p:sp>
        <p:nvSpPr>
          <p:cNvPr id="17" name="TextBox 16">
            <a:extLst>
              <a:ext uri="{FF2B5EF4-FFF2-40B4-BE49-F238E27FC236}">
                <a16:creationId xmlns:a16="http://schemas.microsoft.com/office/drawing/2014/main" id="{F6DD5491-FAFA-E5D7-EEB6-4805156900E0}"/>
              </a:ext>
            </a:extLst>
          </p:cNvPr>
          <p:cNvSpPr txBox="1"/>
          <p:nvPr/>
        </p:nvSpPr>
        <p:spPr>
          <a:xfrm>
            <a:off x="9470858" y="222804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18" name="Rectangle 17">
            <a:extLst>
              <a:ext uri="{FF2B5EF4-FFF2-40B4-BE49-F238E27FC236}">
                <a16:creationId xmlns:a16="http://schemas.microsoft.com/office/drawing/2014/main" id="{F90704E3-0A99-F6E6-8974-76299379598A}"/>
              </a:ext>
            </a:extLst>
          </p:cNvPr>
          <p:cNvSpPr/>
          <p:nvPr/>
        </p:nvSpPr>
        <p:spPr>
          <a:xfrm>
            <a:off x="1685498" y="2634654"/>
            <a:ext cx="4854450" cy="2215991"/>
          </a:xfrm>
          <a:prstGeom prst="rect">
            <a:avLst/>
          </a:prstGeom>
        </p:spPr>
        <p:txBody>
          <a:bodyPr wrap="square" lIns="0" tIns="0" rIns="0" bIns="0">
            <a:spAutoFit/>
          </a:bodyPr>
          <a:lstStyle/>
          <a:p>
            <a:r>
              <a:rPr lang="en-US" sz="2400" b="1" dirty="0">
                <a:solidFill>
                  <a:schemeClr val="bg1"/>
                </a:solidFill>
                <a:latin typeface="Arial" panose="020B0604020202020204" pitchFamily="34" charset="0"/>
                <a:cs typeface="Arial" panose="020B0604020202020204" pitchFamily="34" charset="0"/>
              </a:rPr>
              <a:t>Access Your Retirement Account at </a:t>
            </a:r>
            <a:r>
              <a:rPr lang="en-US" sz="2400" b="1" u="sng" dirty="0">
                <a:solidFill>
                  <a:srgbClr val="FF9800"/>
                </a:solidFill>
                <a:latin typeface="Arial" panose="020B0604020202020204" pitchFamily="34" charset="0"/>
                <a:cs typeface="Arial" panose="020B0604020202020204" pitchFamily="34" charset="0"/>
              </a:rPr>
              <a:t>nationwide.com/myretirement</a:t>
            </a:r>
            <a:r>
              <a:rPr lang="en-US" sz="2400" b="1" dirty="0">
                <a:solidFill>
                  <a:schemeClr val="bg1"/>
                </a:solidFill>
                <a:latin typeface="Arial" panose="020B0604020202020204" pitchFamily="34" charset="0"/>
                <a:cs typeface="Arial" panose="020B0604020202020204" pitchFamily="34" charset="0"/>
              </a:rPr>
              <a:t> </a:t>
            </a:r>
          </a:p>
          <a:p>
            <a:endParaRPr lang="en-US"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1-800-772-2182</a:t>
            </a:r>
            <a:endParaRPr lang="en-US" sz="2400" b="1" dirty="0"/>
          </a:p>
        </p:txBody>
      </p:sp>
      <p:sp>
        <p:nvSpPr>
          <p:cNvPr id="20" name="Graphic 23">
            <a:extLst>
              <a:ext uri="{FF2B5EF4-FFF2-40B4-BE49-F238E27FC236}">
                <a16:creationId xmlns:a16="http://schemas.microsoft.com/office/drawing/2014/main" id="{6ED4B1CB-7A72-4078-3167-56B61D08F0B0}"/>
              </a:ext>
            </a:extLst>
          </p:cNvPr>
          <p:cNvSpPr/>
          <p:nvPr/>
        </p:nvSpPr>
        <p:spPr>
          <a:xfrm>
            <a:off x="471709" y="2561271"/>
            <a:ext cx="933364" cy="933364"/>
          </a:xfrm>
          <a:custGeom>
            <a:avLst/>
            <a:gdLst>
              <a:gd name="connsiteX0" fmla="*/ 303343 w 933364"/>
              <a:gd name="connsiteY0" fmla="*/ 326677 h 933364"/>
              <a:gd name="connsiteX1" fmla="*/ 630021 w 933364"/>
              <a:gd name="connsiteY1" fmla="*/ 326677 h 933364"/>
              <a:gd name="connsiteX2" fmla="*/ 630021 w 933364"/>
              <a:gd name="connsiteY2" fmla="*/ 536684 h 933364"/>
              <a:gd name="connsiteX3" fmla="*/ 303343 w 933364"/>
              <a:gd name="connsiteY3" fmla="*/ 536684 h 933364"/>
              <a:gd name="connsiteX4" fmla="*/ 933364 w 933364"/>
              <a:gd name="connsiteY4" fmla="*/ 466682 h 933364"/>
              <a:gd name="connsiteX5" fmla="*/ 466682 w 933364"/>
              <a:gd name="connsiteY5" fmla="*/ 933364 h 933364"/>
              <a:gd name="connsiteX6" fmla="*/ 0 w 933364"/>
              <a:gd name="connsiteY6" fmla="*/ 466682 h 933364"/>
              <a:gd name="connsiteX7" fmla="*/ 466682 w 933364"/>
              <a:gd name="connsiteY7" fmla="*/ 0 h 933364"/>
              <a:gd name="connsiteX8" fmla="*/ 933364 w 933364"/>
              <a:gd name="connsiteY8" fmla="*/ 466682 h 933364"/>
              <a:gd name="connsiteX9" fmla="*/ 280009 w 933364"/>
              <a:gd name="connsiteY9" fmla="*/ 560019 h 933364"/>
              <a:gd name="connsiteX10" fmla="*/ 653355 w 933364"/>
              <a:gd name="connsiteY10" fmla="*/ 560019 h 933364"/>
              <a:gd name="connsiteX11" fmla="*/ 653355 w 933364"/>
              <a:gd name="connsiteY11" fmla="*/ 303343 h 933364"/>
              <a:gd name="connsiteX12" fmla="*/ 280009 w 933364"/>
              <a:gd name="connsiteY12" fmla="*/ 303343 h 933364"/>
              <a:gd name="connsiteX13" fmla="*/ 700023 w 933364"/>
              <a:gd name="connsiteY13" fmla="*/ 630021 h 933364"/>
              <a:gd name="connsiteX14" fmla="*/ 676689 w 933364"/>
              <a:gd name="connsiteY14" fmla="*/ 606687 h 933364"/>
              <a:gd name="connsiteX15" fmla="*/ 256675 w 933364"/>
              <a:gd name="connsiteY15" fmla="*/ 606687 h 933364"/>
              <a:gd name="connsiteX16" fmla="*/ 233341 w 933364"/>
              <a:gd name="connsiteY16" fmla="*/ 630021 h 9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3364" h="933364">
                <a:moveTo>
                  <a:pt x="303343" y="326677"/>
                </a:moveTo>
                <a:lnTo>
                  <a:pt x="630021" y="326677"/>
                </a:lnTo>
                <a:lnTo>
                  <a:pt x="630021" y="536684"/>
                </a:lnTo>
                <a:lnTo>
                  <a:pt x="303343" y="536684"/>
                </a:lnTo>
                <a:close/>
                <a:moveTo>
                  <a:pt x="933364" y="466682"/>
                </a:moveTo>
                <a:cubicBezTo>
                  <a:pt x="933364" y="724424"/>
                  <a:pt x="724424" y="933364"/>
                  <a:pt x="466682" y="933364"/>
                </a:cubicBezTo>
                <a:cubicBezTo>
                  <a:pt x="208941" y="933364"/>
                  <a:pt x="0" y="724424"/>
                  <a:pt x="0" y="466682"/>
                </a:cubicBezTo>
                <a:cubicBezTo>
                  <a:pt x="0" y="208941"/>
                  <a:pt x="208941" y="0"/>
                  <a:pt x="466682" y="0"/>
                </a:cubicBezTo>
                <a:cubicBezTo>
                  <a:pt x="724424" y="0"/>
                  <a:pt x="933364" y="208941"/>
                  <a:pt x="933364" y="466682"/>
                </a:cubicBezTo>
                <a:close/>
                <a:moveTo>
                  <a:pt x="280009" y="560019"/>
                </a:moveTo>
                <a:lnTo>
                  <a:pt x="653355" y="560019"/>
                </a:lnTo>
                <a:lnTo>
                  <a:pt x="653355" y="303343"/>
                </a:lnTo>
                <a:lnTo>
                  <a:pt x="280009" y="303343"/>
                </a:lnTo>
                <a:close/>
                <a:moveTo>
                  <a:pt x="700023" y="630021"/>
                </a:moveTo>
                <a:lnTo>
                  <a:pt x="676689" y="606687"/>
                </a:lnTo>
                <a:lnTo>
                  <a:pt x="256675" y="606687"/>
                </a:lnTo>
                <a:lnTo>
                  <a:pt x="233341" y="630021"/>
                </a:lnTo>
                <a:close/>
              </a:path>
            </a:pathLst>
          </a:custGeom>
          <a:solidFill>
            <a:srgbClr val="FF9800"/>
          </a:solidFill>
          <a:ln w="23217" cap="flat">
            <a:noFill/>
            <a:prstDash val="solid"/>
            <a:miter/>
          </a:ln>
        </p:spPr>
        <p:txBody>
          <a:bodyPr rtlCol="0" anchor="ctr"/>
          <a:lstStyle/>
          <a:p>
            <a:endParaRPr lang="en-US" dirty="0"/>
          </a:p>
        </p:txBody>
      </p:sp>
      <p:sp>
        <p:nvSpPr>
          <p:cNvPr id="21" name="Graphic 24">
            <a:extLst>
              <a:ext uri="{FF2B5EF4-FFF2-40B4-BE49-F238E27FC236}">
                <a16:creationId xmlns:a16="http://schemas.microsoft.com/office/drawing/2014/main" id="{5F9D3CA9-03AB-BAA2-665F-1370BC397FB0}"/>
              </a:ext>
            </a:extLst>
          </p:cNvPr>
          <p:cNvSpPr/>
          <p:nvPr/>
        </p:nvSpPr>
        <p:spPr>
          <a:xfrm>
            <a:off x="473749" y="4115703"/>
            <a:ext cx="933364" cy="933364"/>
          </a:xfrm>
          <a:custGeom>
            <a:avLst/>
            <a:gdLst>
              <a:gd name="connsiteX0" fmla="*/ 583353 w 933364"/>
              <a:gd name="connsiteY0" fmla="*/ 571686 h 933364"/>
              <a:gd name="connsiteX1" fmla="*/ 350012 w 933364"/>
              <a:gd name="connsiteY1" fmla="*/ 571686 h 933364"/>
              <a:gd name="connsiteX2" fmla="*/ 350012 w 933364"/>
              <a:gd name="connsiteY2" fmla="*/ 326677 h 933364"/>
              <a:gd name="connsiteX3" fmla="*/ 583353 w 933364"/>
              <a:gd name="connsiteY3" fmla="*/ 326677 h 933364"/>
              <a:gd name="connsiteX4" fmla="*/ 583353 w 933364"/>
              <a:gd name="connsiteY4" fmla="*/ 256675 h 933364"/>
              <a:gd name="connsiteX5" fmla="*/ 350012 w 933364"/>
              <a:gd name="connsiteY5" fmla="*/ 256675 h 933364"/>
              <a:gd name="connsiteX6" fmla="*/ 350012 w 933364"/>
              <a:gd name="connsiteY6" fmla="*/ 303343 h 933364"/>
              <a:gd name="connsiteX7" fmla="*/ 583353 w 933364"/>
              <a:gd name="connsiteY7" fmla="*/ 303343 h 933364"/>
              <a:gd name="connsiteX8" fmla="*/ 583353 w 933364"/>
              <a:gd name="connsiteY8" fmla="*/ 688356 h 933364"/>
              <a:gd name="connsiteX9" fmla="*/ 583376 w 933364"/>
              <a:gd name="connsiteY9" fmla="*/ 676689 h 933364"/>
              <a:gd name="connsiteX10" fmla="*/ 583353 w 933364"/>
              <a:gd name="connsiteY10" fmla="*/ 676689 h 933364"/>
              <a:gd name="connsiteX11" fmla="*/ 583353 w 933364"/>
              <a:gd name="connsiteY11" fmla="*/ 595020 h 933364"/>
              <a:gd name="connsiteX12" fmla="*/ 583353 w 933364"/>
              <a:gd name="connsiteY12" fmla="*/ 676689 h 933364"/>
              <a:gd name="connsiteX13" fmla="*/ 350012 w 933364"/>
              <a:gd name="connsiteY13" fmla="*/ 676689 h 933364"/>
              <a:gd name="connsiteX14" fmla="*/ 350012 w 933364"/>
              <a:gd name="connsiteY14" fmla="*/ 595020 h 933364"/>
              <a:gd name="connsiteX15" fmla="*/ 478349 w 933364"/>
              <a:gd name="connsiteY15" fmla="*/ 624187 h 933364"/>
              <a:gd name="connsiteX16" fmla="*/ 455015 w 933364"/>
              <a:gd name="connsiteY16" fmla="*/ 624187 h 933364"/>
              <a:gd name="connsiteX17" fmla="*/ 455015 w 933364"/>
              <a:gd name="connsiteY17" fmla="*/ 647521 h 933364"/>
              <a:gd name="connsiteX18" fmla="*/ 478349 w 933364"/>
              <a:gd name="connsiteY18" fmla="*/ 647521 h 933364"/>
              <a:gd name="connsiteX19" fmla="*/ 933364 w 933364"/>
              <a:gd name="connsiteY19" fmla="*/ 466682 h 933364"/>
              <a:gd name="connsiteX20" fmla="*/ 466682 w 933364"/>
              <a:gd name="connsiteY20" fmla="*/ 933364 h 933364"/>
              <a:gd name="connsiteX21" fmla="*/ 0 w 933364"/>
              <a:gd name="connsiteY21" fmla="*/ 466682 h 933364"/>
              <a:gd name="connsiteX22" fmla="*/ 466682 w 933364"/>
              <a:gd name="connsiteY22" fmla="*/ 0 h 933364"/>
              <a:gd name="connsiteX23" fmla="*/ 933364 w 933364"/>
              <a:gd name="connsiteY23" fmla="*/ 466682 h 933364"/>
              <a:gd name="connsiteX24" fmla="*/ 606687 w 933364"/>
              <a:gd name="connsiteY24" fmla="*/ 256675 h 933364"/>
              <a:gd name="connsiteX25" fmla="*/ 583353 w 933364"/>
              <a:gd name="connsiteY25" fmla="*/ 233341 h 933364"/>
              <a:gd name="connsiteX26" fmla="*/ 350012 w 933364"/>
              <a:gd name="connsiteY26" fmla="*/ 233341 h 933364"/>
              <a:gd name="connsiteX27" fmla="*/ 326677 w 933364"/>
              <a:gd name="connsiteY27" fmla="*/ 256675 h 933364"/>
              <a:gd name="connsiteX28" fmla="*/ 326677 w 933364"/>
              <a:gd name="connsiteY28" fmla="*/ 676689 h 933364"/>
              <a:gd name="connsiteX29" fmla="*/ 350012 w 933364"/>
              <a:gd name="connsiteY29" fmla="*/ 700023 h 933364"/>
              <a:gd name="connsiteX30" fmla="*/ 583353 w 933364"/>
              <a:gd name="connsiteY30" fmla="*/ 700023 h 933364"/>
              <a:gd name="connsiteX31" fmla="*/ 606687 w 933364"/>
              <a:gd name="connsiteY31" fmla="*/ 676689 h 9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3364" h="933364">
                <a:moveTo>
                  <a:pt x="583353" y="571686"/>
                </a:moveTo>
                <a:lnTo>
                  <a:pt x="350012" y="571686"/>
                </a:lnTo>
                <a:lnTo>
                  <a:pt x="350012" y="326677"/>
                </a:lnTo>
                <a:lnTo>
                  <a:pt x="583353" y="326677"/>
                </a:lnTo>
                <a:close/>
                <a:moveTo>
                  <a:pt x="583353" y="256675"/>
                </a:moveTo>
                <a:lnTo>
                  <a:pt x="350012" y="256675"/>
                </a:lnTo>
                <a:lnTo>
                  <a:pt x="350012" y="303343"/>
                </a:lnTo>
                <a:lnTo>
                  <a:pt x="583353" y="303343"/>
                </a:lnTo>
                <a:close/>
                <a:moveTo>
                  <a:pt x="583353" y="688356"/>
                </a:moveTo>
                <a:lnTo>
                  <a:pt x="583376" y="676689"/>
                </a:lnTo>
                <a:lnTo>
                  <a:pt x="583353" y="676689"/>
                </a:lnTo>
                <a:close/>
                <a:moveTo>
                  <a:pt x="583353" y="595020"/>
                </a:moveTo>
                <a:lnTo>
                  <a:pt x="583353" y="676689"/>
                </a:lnTo>
                <a:lnTo>
                  <a:pt x="350012" y="676689"/>
                </a:lnTo>
                <a:lnTo>
                  <a:pt x="350012" y="595020"/>
                </a:lnTo>
                <a:close/>
                <a:moveTo>
                  <a:pt x="478349" y="624187"/>
                </a:moveTo>
                <a:lnTo>
                  <a:pt x="455015" y="624187"/>
                </a:lnTo>
                <a:lnTo>
                  <a:pt x="455015" y="647521"/>
                </a:lnTo>
                <a:lnTo>
                  <a:pt x="478349" y="647521"/>
                </a:lnTo>
                <a:close/>
                <a:moveTo>
                  <a:pt x="933364" y="466682"/>
                </a:moveTo>
                <a:cubicBezTo>
                  <a:pt x="933364" y="724424"/>
                  <a:pt x="724424" y="933364"/>
                  <a:pt x="466682" y="933364"/>
                </a:cubicBezTo>
                <a:cubicBezTo>
                  <a:pt x="208941" y="933364"/>
                  <a:pt x="0" y="724424"/>
                  <a:pt x="0" y="466682"/>
                </a:cubicBezTo>
                <a:cubicBezTo>
                  <a:pt x="0" y="208941"/>
                  <a:pt x="208941" y="0"/>
                  <a:pt x="466682" y="0"/>
                </a:cubicBezTo>
                <a:cubicBezTo>
                  <a:pt x="724424" y="0"/>
                  <a:pt x="933364" y="208941"/>
                  <a:pt x="933364" y="466682"/>
                </a:cubicBezTo>
                <a:close/>
                <a:moveTo>
                  <a:pt x="606687" y="256675"/>
                </a:moveTo>
                <a:cubicBezTo>
                  <a:pt x="606670" y="243795"/>
                  <a:pt x="596233" y="233357"/>
                  <a:pt x="583353" y="233341"/>
                </a:cubicBezTo>
                <a:lnTo>
                  <a:pt x="350012" y="233341"/>
                </a:lnTo>
                <a:cubicBezTo>
                  <a:pt x="337131" y="233357"/>
                  <a:pt x="326694" y="243795"/>
                  <a:pt x="326677" y="256675"/>
                </a:cubicBezTo>
                <a:lnTo>
                  <a:pt x="326677" y="676689"/>
                </a:lnTo>
                <a:cubicBezTo>
                  <a:pt x="326694" y="689569"/>
                  <a:pt x="337131" y="700007"/>
                  <a:pt x="350012" y="700023"/>
                </a:cubicBezTo>
                <a:lnTo>
                  <a:pt x="583353" y="700023"/>
                </a:lnTo>
                <a:cubicBezTo>
                  <a:pt x="596233" y="700007"/>
                  <a:pt x="606670" y="689569"/>
                  <a:pt x="606687" y="676689"/>
                </a:cubicBezTo>
                <a:close/>
              </a:path>
            </a:pathLst>
          </a:custGeom>
          <a:solidFill>
            <a:srgbClr val="FF9800"/>
          </a:solidFill>
          <a:ln w="23217" cap="flat">
            <a:noFill/>
            <a:prstDash val="solid"/>
            <a:miter/>
          </a:ln>
        </p:spPr>
        <p:txBody>
          <a:bodyPr rtlCol="0" anchor="ctr"/>
          <a:lstStyle/>
          <a:p>
            <a:endParaRPr lang="en-US" dirty="0"/>
          </a:p>
        </p:txBody>
      </p:sp>
      <p:pic>
        <p:nvPicPr>
          <p:cNvPr id="22" name="Picture 21" descr="Two people talking&#10;&#10;Description automatically generated with low confidence">
            <a:extLst>
              <a:ext uri="{FF2B5EF4-FFF2-40B4-BE49-F238E27FC236}">
                <a16:creationId xmlns:a16="http://schemas.microsoft.com/office/drawing/2014/main" id="{31419F03-DCCC-9F6D-0789-BC2E04BDF3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222" t="8756" r="37567"/>
          <a:stretch/>
        </p:blipFill>
        <p:spPr>
          <a:xfrm>
            <a:off x="7454349" y="0"/>
            <a:ext cx="4759114" cy="6858000"/>
          </a:xfrm>
          <a:prstGeom prst="rect">
            <a:avLst/>
          </a:prstGeom>
        </p:spPr>
      </p:pic>
      <p:sp>
        <p:nvSpPr>
          <p:cNvPr id="24" name="Slide Number Placeholder 2">
            <a:extLst>
              <a:ext uri="{FF2B5EF4-FFF2-40B4-BE49-F238E27FC236}">
                <a16:creationId xmlns:a16="http://schemas.microsoft.com/office/drawing/2014/main" id="{96594C02-79F5-7BA7-C837-2A2C84AC52D2}"/>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solidFill>
                  <a:schemeClr val="bg1"/>
                </a:solidFill>
              </a:rPr>
              <a:pPr/>
              <a:t>26</a:t>
            </a:fld>
            <a:endParaRPr lang="en-US" dirty="0">
              <a:solidFill>
                <a:schemeClr val="bg1"/>
              </a:solidFill>
            </a:endParaRPr>
          </a:p>
        </p:txBody>
      </p:sp>
    </p:spTree>
    <p:extLst>
      <p:ext uri="{BB962C8B-B14F-4D97-AF65-F5344CB8AC3E}">
        <p14:creationId xmlns:p14="http://schemas.microsoft.com/office/powerpoint/2010/main" val="55398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770F8-7CAE-9A6F-5C1A-15506781BC55}"/>
              </a:ext>
            </a:extLst>
          </p:cNvPr>
          <p:cNvSpPr>
            <a:spLocks noGrp="1"/>
          </p:cNvSpPr>
          <p:nvPr>
            <p:ph type="title"/>
          </p:nvPr>
        </p:nvSpPr>
        <p:spPr/>
        <p:txBody>
          <a:bodyPr/>
          <a:lstStyle/>
          <a:p>
            <a:r>
              <a:rPr lang="en-US" dirty="0"/>
              <a:t>We’re here to help</a:t>
            </a:r>
          </a:p>
        </p:txBody>
      </p:sp>
      <p:sp>
        <p:nvSpPr>
          <p:cNvPr id="4" name="Text Placeholder 3">
            <a:extLst>
              <a:ext uri="{FF2B5EF4-FFF2-40B4-BE49-F238E27FC236}">
                <a16:creationId xmlns:a16="http://schemas.microsoft.com/office/drawing/2014/main" id="{F15C38AD-B3BE-7D34-FDD7-894BA1E7E70D}"/>
              </a:ext>
            </a:extLst>
          </p:cNvPr>
          <p:cNvSpPr>
            <a:spLocks noGrp="1"/>
          </p:cNvSpPr>
          <p:nvPr>
            <p:ph type="body" sz="quarter" idx="16"/>
          </p:nvPr>
        </p:nvSpPr>
        <p:spPr/>
        <p:txBody>
          <a:bodyPr/>
          <a:lstStyle/>
          <a:p>
            <a:r>
              <a:rPr lang="en-US" dirty="0"/>
              <a:t>Retirement 101</a:t>
            </a:r>
          </a:p>
        </p:txBody>
      </p:sp>
      <p:sp>
        <p:nvSpPr>
          <p:cNvPr id="19" name="Rectangle 18">
            <a:extLst>
              <a:ext uri="{FF2B5EF4-FFF2-40B4-BE49-F238E27FC236}">
                <a16:creationId xmlns:a16="http://schemas.microsoft.com/office/drawing/2014/main" id="{BA5967B7-1ED1-293D-DD73-A019ECC35D51}"/>
              </a:ext>
            </a:extLst>
          </p:cNvPr>
          <p:cNvSpPr/>
          <p:nvPr/>
        </p:nvSpPr>
        <p:spPr>
          <a:xfrm>
            <a:off x="1685498" y="2634654"/>
            <a:ext cx="4854450" cy="2215991"/>
          </a:xfrm>
          <a:prstGeom prst="rect">
            <a:avLst/>
          </a:prstGeom>
        </p:spPr>
        <p:txBody>
          <a:bodyPr wrap="square" lIns="0" tIns="0" rIns="0" bIns="0">
            <a:spAutoFit/>
          </a:bodyPr>
          <a:lstStyle/>
          <a:p>
            <a:r>
              <a:rPr lang="en-US" sz="2400" b="1" dirty="0">
                <a:solidFill>
                  <a:schemeClr val="bg1"/>
                </a:solidFill>
                <a:latin typeface="Arial" panose="020B0604020202020204" pitchFamily="34" charset="0"/>
                <a:cs typeface="Arial" panose="020B0604020202020204" pitchFamily="34" charset="0"/>
              </a:rPr>
              <a:t>Access Your Retirement Account at </a:t>
            </a:r>
            <a:r>
              <a:rPr lang="en-US" sz="2400" b="1" u="sng" dirty="0">
                <a:solidFill>
                  <a:srgbClr val="FF9800"/>
                </a:solidFill>
                <a:latin typeface="Arial" panose="020B0604020202020204" pitchFamily="34" charset="0"/>
                <a:cs typeface="Arial" panose="020B0604020202020204" pitchFamily="34" charset="0"/>
              </a:rPr>
              <a:t>nationwide.com/REALtirement</a:t>
            </a:r>
            <a:r>
              <a:rPr lang="en-US" sz="2400" b="1" dirty="0">
                <a:solidFill>
                  <a:srgbClr val="FFFFFF"/>
                </a:solidFill>
                <a:latin typeface="Arial" panose="020B060402020202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r>
              <a:rPr lang="en-US" sz="2400" b="1" dirty="0">
                <a:solidFill>
                  <a:schemeClr val="bg1"/>
                </a:solidFill>
                <a:latin typeface="Arial" panose="020B0604020202020204" pitchFamily="34" charset="0"/>
                <a:cs typeface="Arial" panose="020B0604020202020204" pitchFamily="34" charset="0"/>
              </a:rPr>
              <a:t>1-800-772-2182</a:t>
            </a:r>
            <a:endParaRPr lang="en-US" sz="2400" b="1" dirty="0"/>
          </a:p>
        </p:txBody>
      </p:sp>
      <p:sp>
        <p:nvSpPr>
          <p:cNvPr id="20" name="Graphic 23">
            <a:extLst>
              <a:ext uri="{FF2B5EF4-FFF2-40B4-BE49-F238E27FC236}">
                <a16:creationId xmlns:a16="http://schemas.microsoft.com/office/drawing/2014/main" id="{F69DB361-292D-10E6-12A1-23E2C5ABADD8}"/>
              </a:ext>
            </a:extLst>
          </p:cNvPr>
          <p:cNvSpPr/>
          <p:nvPr/>
        </p:nvSpPr>
        <p:spPr>
          <a:xfrm>
            <a:off x="471709" y="2561271"/>
            <a:ext cx="933364" cy="933364"/>
          </a:xfrm>
          <a:custGeom>
            <a:avLst/>
            <a:gdLst>
              <a:gd name="connsiteX0" fmla="*/ 303343 w 933364"/>
              <a:gd name="connsiteY0" fmla="*/ 326677 h 933364"/>
              <a:gd name="connsiteX1" fmla="*/ 630021 w 933364"/>
              <a:gd name="connsiteY1" fmla="*/ 326677 h 933364"/>
              <a:gd name="connsiteX2" fmla="*/ 630021 w 933364"/>
              <a:gd name="connsiteY2" fmla="*/ 536684 h 933364"/>
              <a:gd name="connsiteX3" fmla="*/ 303343 w 933364"/>
              <a:gd name="connsiteY3" fmla="*/ 536684 h 933364"/>
              <a:gd name="connsiteX4" fmla="*/ 933364 w 933364"/>
              <a:gd name="connsiteY4" fmla="*/ 466682 h 933364"/>
              <a:gd name="connsiteX5" fmla="*/ 466682 w 933364"/>
              <a:gd name="connsiteY5" fmla="*/ 933364 h 933364"/>
              <a:gd name="connsiteX6" fmla="*/ 0 w 933364"/>
              <a:gd name="connsiteY6" fmla="*/ 466682 h 933364"/>
              <a:gd name="connsiteX7" fmla="*/ 466682 w 933364"/>
              <a:gd name="connsiteY7" fmla="*/ 0 h 933364"/>
              <a:gd name="connsiteX8" fmla="*/ 933364 w 933364"/>
              <a:gd name="connsiteY8" fmla="*/ 466682 h 933364"/>
              <a:gd name="connsiteX9" fmla="*/ 280009 w 933364"/>
              <a:gd name="connsiteY9" fmla="*/ 560019 h 933364"/>
              <a:gd name="connsiteX10" fmla="*/ 653355 w 933364"/>
              <a:gd name="connsiteY10" fmla="*/ 560019 h 933364"/>
              <a:gd name="connsiteX11" fmla="*/ 653355 w 933364"/>
              <a:gd name="connsiteY11" fmla="*/ 303343 h 933364"/>
              <a:gd name="connsiteX12" fmla="*/ 280009 w 933364"/>
              <a:gd name="connsiteY12" fmla="*/ 303343 h 933364"/>
              <a:gd name="connsiteX13" fmla="*/ 700023 w 933364"/>
              <a:gd name="connsiteY13" fmla="*/ 630021 h 933364"/>
              <a:gd name="connsiteX14" fmla="*/ 676689 w 933364"/>
              <a:gd name="connsiteY14" fmla="*/ 606687 h 933364"/>
              <a:gd name="connsiteX15" fmla="*/ 256675 w 933364"/>
              <a:gd name="connsiteY15" fmla="*/ 606687 h 933364"/>
              <a:gd name="connsiteX16" fmla="*/ 233341 w 933364"/>
              <a:gd name="connsiteY16" fmla="*/ 630021 h 9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3364" h="933364">
                <a:moveTo>
                  <a:pt x="303343" y="326677"/>
                </a:moveTo>
                <a:lnTo>
                  <a:pt x="630021" y="326677"/>
                </a:lnTo>
                <a:lnTo>
                  <a:pt x="630021" y="536684"/>
                </a:lnTo>
                <a:lnTo>
                  <a:pt x="303343" y="536684"/>
                </a:lnTo>
                <a:close/>
                <a:moveTo>
                  <a:pt x="933364" y="466682"/>
                </a:moveTo>
                <a:cubicBezTo>
                  <a:pt x="933364" y="724424"/>
                  <a:pt x="724424" y="933364"/>
                  <a:pt x="466682" y="933364"/>
                </a:cubicBezTo>
                <a:cubicBezTo>
                  <a:pt x="208941" y="933364"/>
                  <a:pt x="0" y="724424"/>
                  <a:pt x="0" y="466682"/>
                </a:cubicBezTo>
                <a:cubicBezTo>
                  <a:pt x="0" y="208941"/>
                  <a:pt x="208941" y="0"/>
                  <a:pt x="466682" y="0"/>
                </a:cubicBezTo>
                <a:cubicBezTo>
                  <a:pt x="724424" y="0"/>
                  <a:pt x="933364" y="208941"/>
                  <a:pt x="933364" y="466682"/>
                </a:cubicBezTo>
                <a:close/>
                <a:moveTo>
                  <a:pt x="280009" y="560019"/>
                </a:moveTo>
                <a:lnTo>
                  <a:pt x="653355" y="560019"/>
                </a:lnTo>
                <a:lnTo>
                  <a:pt x="653355" y="303343"/>
                </a:lnTo>
                <a:lnTo>
                  <a:pt x="280009" y="303343"/>
                </a:lnTo>
                <a:close/>
                <a:moveTo>
                  <a:pt x="700023" y="630021"/>
                </a:moveTo>
                <a:lnTo>
                  <a:pt x="676689" y="606687"/>
                </a:lnTo>
                <a:lnTo>
                  <a:pt x="256675" y="606687"/>
                </a:lnTo>
                <a:lnTo>
                  <a:pt x="233341" y="630021"/>
                </a:lnTo>
                <a:close/>
              </a:path>
            </a:pathLst>
          </a:custGeom>
          <a:solidFill>
            <a:srgbClr val="FF9800"/>
          </a:solidFill>
          <a:ln w="23217" cap="flat">
            <a:noFill/>
            <a:prstDash val="solid"/>
            <a:miter/>
          </a:ln>
        </p:spPr>
        <p:txBody>
          <a:bodyPr rtlCol="0" anchor="ctr"/>
          <a:lstStyle/>
          <a:p>
            <a:endParaRPr lang="en-US" dirty="0"/>
          </a:p>
        </p:txBody>
      </p:sp>
      <p:sp>
        <p:nvSpPr>
          <p:cNvPr id="23" name="Graphic 24">
            <a:extLst>
              <a:ext uri="{FF2B5EF4-FFF2-40B4-BE49-F238E27FC236}">
                <a16:creationId xmlns:a16="http://schemas.microsoft.com/office/drawing/2014/main" id="{0201189D-ECDD-96A7-6D9D-5E45045E9BDE}"/>
              </a:ext>
            </a:extLst>
          </p:cNvPr>
          <p:cNvSpPr/>
          <p:nvPr/>
        </p:nvSpPr>
        <p:spPr>
          <a:xfrm>
            <a:off x="473749" y="4115703"/>
            <a:ext cx="933364" cy="933364"/>
          </a:xfrm>
          <a:custGeom>
            <a:avLst/>
            <a:gdLst>
              <a:gd name="connsiteX0" fmla="*/ 583353 w 933364"/>
              <a:gd name="connsiteY0" fmla="*/ 571686 h 933364"/>
              <a:gd name="connsiteX1" fmla="*/ 350012 w 933364"/>
              <a:gd name="connsiteY1" fmla="*/ 571686 h 933364"/>
              <a:gd name="connsiteX2" fmla="*/ 350012 w 933364"/>
              <a:gd name="connsiteY2" fmla="*/ 326677 h 933364"/>
              <a:gd name="connsiteX3" fmla="*/ 583353 w 933364"/>
              <a:gd name="connsiteY3" fmla="*/ 326677 h 933364"/>
              <a:gd name="connsiteX4" fmla="*/ 583353 w 933364"/>
              <a:gd name="connsiteY4" fmla="*/ 256675 h 933364"/>
              <a:gd name="connsiteX5" fmla="*/ 350012 w 933364"/>
              <a:gd name="connsiteY5" fmla="*/ 256675 h 933364"/>
              <a:gd name="connsiteX6" fmla="*/ 350012 w 933364"/>
              <a:gd name="connsiteY6" fmla="*/ 303343 h 933364"/>
              <a:gd name="connsiteX7" fmla="*/ 583353 w 933364"/>
              <a:gd name="connsiteY7" fmla="*/ 303343 h 933364"/>
              <a:gd name="connsiteX8" fmla="*/ 583353 w 933364"/>
              <a:gd name="connsiteY8" fmla="*/ 688356 h 933364"/>
              <a:gd name="connsiteX9" fmla="*/ 583376 w 933364"/>
              <a:gd name="connsiteY9" fmla="*/ 676689 h 933364"/>
              <a:gd name="connsiteX10" fmla="*/ 583353 w 933364"/>
              <a:gd name="connsiteY10" fmla="*/ 676689 h 933364"/>
              <a:gd name="connsiteX11" fmla="*/ 583353 w 933364"/>
              <a:gd name="connsiteY11" fmla="*/ 595020 h 933364"/>
              <a:gd name="connsiteX12" fmla="*/ 583353 w 933364"/>
              <a:gd name="connsiteY12" fmla="*/ 676689 h 933364"/>
              <a:gd name="connsiteX13" fmla="*/ 350012 w 933364"/>
              <a:gd name="connsiteY13" fmla="*/ 676689 h 933364"/>
              <a:gd name="connsiteX14" fmla="*/ 350012 w 933364"/>
              <a:gd name="connsiteY14" fmla="*/ 595020 h 933364"/>
              <a:gd name="connsiteX15" fmla="*/ 478349 w 933364"/>
              <a:gd name="connsiteY15" fmla="*/ 624187 h 933364"/>
              <a:gd name="connsiteX16" fmla="*/ 455015 w 933364"/>
              <a:gd name="connsiteY16" fmla="*/ 624187 h 933364"/>
              <a:gd name="connsiteX17" fmla="*/ 455015 w 933364"/>
              <a:gd name="connsiteY17" fmla="*/ 647521 h 933364"/>
              <a:gd name="connsiteX18" fmla="*/ 478349 w 933364"/>
              <a:gd name="connsiteY18" fmla="*/ 647521 h 933364"/>
              <a:gd name="connsiteX19" fmla="*/ 933364 w 933364"/>
              <a:gd name="connsiteY19" fmla="*/ 466682 h 933364"/>
              <a:gd name="connsiteX20" fmla="*/ 466682 w 933364"/>
              <a:gd name="connsiteY20" fmla="*/ 933364 h 933364"/>
              <a:gd name="connsiteX21" fmla="*/ 0 w 933364"/>
              <a:gd name="connsiteY21" fmla="*/ 466682 h 933364"/>
              <a:gd name="connsiteX22" fmla="*/ 466682 w 933364"/>
              <a:gd name="connsiteY22" fmla="*/ 0 h 933364"/>
              <a:gd name="connsiteX23" fmla="*/ 933364 w 933364"/>
              <a:gd name="connsiteY23" fmla="*/ 466682 h 933364"/>
              <a:gd name="connsiteX24" fmla="*/ 606687 w 933364"/>
              <a:gd name="connsiteY24" fmla="*/ 256675 h 933364"/>
              <a:gd name="connsiteX25" fmla="*/ 583353 w 933364"/>
              <a:gd name="connsiteY25" fmla="*/ 233341 h 933364"/>
              <a:gd name="connsiteX26" fmla="*/ 350012 w 933364"/>
              <a:gd name="connsiteY26" fmla="*/ 233341 h 933364"/>
              <a:gd name="connsiteX27" fmla="*/ 326677 w 933364"/>
              <a:gd name="connsiteY27" fmla="*/ 256675 h 933364"/>
              <a:gd name="connsiteX28" fmla="*/ 326677 w 933364"/>
              <a:gd name="connsiteY28" fmla="*/ 676689 h 933364"/>
              <a:gd name="connsiteX29" fmla="*/ 350012 w 933364"/>
              <a:gd name="connsiteY29" fmla="*/ 700023 h 933364"/>
              <a:gd name="connsiteX30" fmla="*/ 583353 w 933364"/>
              <a:gd name="connsiteY30" fmla="*/ 700023 h 933364"/>
              <a:gd name="connsiteX31" fmla="*/ 606687 w 933364"/>
              <a:gd name="connsiteY31" fmla="*/ 676689 h 9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3364" h="933364">
                <a:moveTo>
                  <a:pt x="583353" y="571686"/>
                </a:moveTo>
                <a:lnTo>
                  <a:pt x="350012" y="571686"/>
                </a:lnTo>
                <a:lnTo>
                  <a:pt x="350012" y="326677"/>
                </a:lnTo>
                <a:lnTo>
                  <a:pt x="583353" y="326677"/>
                </a:lnTo>
                <a:close/>
                <a:moveTo>
                  <a:pt x="583353" y="256675"/>
                </a:moveTo>
                <a:lnTo>
                  <a:pt x="350012" y="256675"/>
                </a:lnTo>
                <a:lnTo>
                  <a:pt x="350012" y="303343"/>
                </a:lnTo>
                <a:lnTo>
                  <a:pt x="583353" y="303343"/>
                </a:lnTo>
                <a:close/>
                <a:moveTo>
                  <a:pt x="583353" y="688356"/>
                </a:moveTo>
                <a:lnTo>
                  <a:pt x="583376" y="676689"/>
                </a:lnTo>
                <a:lnTo>
                  <a:pt x="583353" y="676689"/>
                </a:lnTo>
                <a:close/>
                <a:moveTo>
                  <a:pt x="583353" y="595020"/>
                </a:moveTo>
                <a:lnTo>
                  <a:pt x="583353" y="676689"/>
                </a:lnTo>
                <a:lnTo>
                  <a:pt x="350012" y="676689"/>
                </a:lnTo>
                <a:lnTo>
                  <a:pt x="350012" y="595020"/>
                </a:lnTo>
                <a:close/>
                <a:moveTo>
                  <a:pt x="478349" y="624187"/>
                </a:moveTo>
                <a:lnTo>
                  <a:pt x="455015" y="624187"/>
                </a:lnTo>
                <a:lnTo>
                  <a:pt x="455015" y="647521"/>
                </a:lnTo>
                <a:lnTo>
                  <a:pt x="478349" y="647521"/>
                </a:lnTo>
                <a:close/>
                <a:moveTo>
                  <a:pt x="933364" y="466682"/>
                </a:moveTo>
                <a:cubicBezTo>
                  <a:pt x="933364" y="724424"/>
                  <a:pt x="724424" y="933364"/>
                  <a:pt x="466682" y="933364"/>
                </a:cubicBezTo>
                <a:cubicBezTo>
                  <a:pt x="208941" y="933364"/>
                  <a:pt x="0" y="724424"/>
                  <a:pt x="0" y="466682"/>
                </a:cubicBezTo>
                <a:cubicBezTo>
                  <a:pt x="0" y="208941"/>
                  <a:pt x="208941" y="0"/>
                  <a:pt x="466682" y="0"/>
                </a:cubicBezTo>
                <a:cubicBezTo>
                  <a:pt x="724424" y="0"/>
                  <a:pt x="933364" y="208941"/>
                  <a:pt x="933364" y="466682"/>
                </a:cubicBezTo>
                <a:close/>
                <a:moveTo>
                  <a:pt x="606687" y="256675"/>
                </a:moveTo>
                <a:cubicBezTo>
                  <a:pt x="606670" y="243795"/>
                  <a:pt x="596233" y="233357"/>
                  <a:pt x="583353" y="233341"/>
                </a:cubicBezTo>
                <a:lnTo>
                  <a:pt x="350012" y="233341"/>
                </a:lnTo>
                <a:cubicBezTo>
                  <a:pt x="337131" y="233357"/>
                  <a:pt x="326694" y="243795"/>
                  <a:pt x="326677" y="256675"/>
                </a:cubicBezTo>
                <a:lnTo>
                  <a:pt x="326677" y="676689"/>
                </a:lnTo>
                <a:cubicBezTo>
                  <a:pt x="326694" y="689569"/>
                  <a:pt x="337131" y="700007"/>
                  <a:pt x="350012" y="700023"/>
                </a:cubicBezTo>
                <a:lnTo>
                  <a:pt x="583353" y="700023"/>
                </a:lnTo>
                <a:cubicBezTo>
                  <a:pt x="596233" y="700007"/>
                  <a:pt x="606670" y="689569"/>
                  <a:pt x="606687" y="676689"/>
                </a:cubicBezTo>
                <a:close/>
              </a:path>
            </a:pathLst>
          </a:custGeom>
          <a:solidFill>
            <a:srgbClr val="FF9800"/>
          </a:solidFill>
          <a:ln w="23217" cap="flat">
            <a:noFill/>
            <a:prstDash val="solid"/>
            <a:miter/>
          </a:ln>
        </p:spPr>
        <p:txBody>
          <a:bodyPr rtlCol="0" anchor="ctr"/>
          <a:lstStyle/>
          <a:p>
            <a:endParaRPr lang="en-US" dirty="0"/>
          </a:p>
        </p:txBody>
      </p:sp>
      <p:sp>
        <p:nvSpPr>
          <p:cNvPr id="24" name="TextBox 23">
            <a:extLst>
              <a:ext uri="{FF2B5EF4-FFF2-40B4-BE49-F238E27FC236}">
                <a16:creationId xmlns:a16="http://schemas.microsoft.com/office/drawing/2014/main" id="{E82593D9-3976-DF41-EF23-27FDAF4F6053}"/>
              </a:ext>
            </a:extLst>
          </p:cNvPr>
          <p:cNvSpPr txBox="1"/>
          <p:nvPr/>
        </p:nvSpPr>
        <p:spPr>
          <a:xfrm>
            <a:off x="9470858" y="222804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25" name="Picture 24" descr="Two people talking&#10;&#10;Description automatically generated with low confidence">
            <a:extLst>
              <a:ext uri="{FF2B5EF4-FFF2-40B4-BE49-F238E27FC236}">
                <a16:creationId xmlns:a16="http://schemas.microsoft.com/office/drawing/2014/main" id="{F43069A0-9E1E-78E9-BCA4-C4E449ACB7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222" t="8756" r="37567"/>
          <a:stretch/>
        </p:blipFill>
        <p:spPr>
          <a:xfrm>
            <a:off x="7454349" y="0"/>
            <a:ext cx="4759114" cy="6858000"/>
          </a:xfrm>
          <a:prstGeom prst="rect">
            <a:avLst/>
          </a:prstGeom>
        </p:spPr>
      </p:pic>
      <p:sp>
        <p:nvSpPr>
          <p:cNvPr id="32" name="Slide Number Placeholder 2">
            <a:extLst>
              <a:ext uri="{FF2B5EF4-FFF2-40B4-BE49-F238E27FC236}">
                <a16:creationId xmlns:a16="http://schemas.microsoft.com/office/drawing/2014/main" id="{7C1D7135-7707-AD95-DFC6-C27ABC38DE97}"/>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solidFill>
                  <a:schemeClr val="bg1"/>
                </a:solidFill>
              </a:rPr>
              <a:pPr/>
              <a:t>27</a:t>
            </a:fld>
            <a:endParaRPr lang="en-US" dirty="0">
              <a:solidFill>
                <a:schemeClr val="bg1"/>
              </a:solidFill>
            </a:endParaRPr>
          </a:p>
        </p:txBody>
      </p:sp>
    </p:spTree>
    <p:extLst>
      <p:ext uri="{BB962C8B-B14F-4D97-AF65-F5344CB8AC3E}">
        <p14:creationId xmlns:p14="http://schemas.microsoft.com/office/powerpoint/2010/main" val="1118667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EBD2-8EBA-3B71-101D-BA1181096EEF}"/>
              </a:ext>
            </a:extLst>
          </p:cNvPr>
          <p:cNvSpPr>
            <a:spLocks noGrp="1"/>
          </p:cNvSpPr>
          <p:nvPr>
            <p:ph type="title"/>
          </p:nvPr>
        </p:nvSpPr>
        <p:spPr>
          <a:xfrm>
            <a:off x="457200" y="637032"/>
            <a:ext cx="11274552" cy="470898"/>
          </a:xfrm>
        </p:spPr>
        <p:txBody>
          <a:bodyPr/>
          <a:lstStyle/>
          <a:p>
            <a:r>
              <a:rPr lang="en-US" dirty="0"/>
              <a:t>Important information</a:t>
            </a:r>
          </a:p>
        </p:txBody>
      </p:sp>
      <p:sp>
        <p:nvSpPr>
          <p:cNvPr id="3" name="Slide Number Placeholder 2">
            <a:extLst>
              <a:ext uri="{FF2B5EF4-FFF2-40B4-BE49-F238E27FC236}">
                <a16:creationId xmlns:a16="http://schemas.microsoft.com/office/drawing/2014/main" id="{02CEE0BC-FF7C-DC73-EE70-FD043094CBB5}"/>
              </a:ext>
            </a:extLst>
          </p:cNvPr>
          <p:cNvSpPr>
            <a:spLocks noGrp="1"/>
          </p:cNvSpPr>
          <p:nvPr>
            <p:ph type="sldNum" sz="quarter" idx="10"/>
          </p:nvPr>
        </p:nvSpPr>
        <p:spPr/>
        <p:txBody>
          <a:bodyPr/>
          <a:lstStyle/>
          <a:p>
            <a:fld id="{CACD57DD-E820-4B11-80C4-823179BCC2F4}" type="slidenum">
              <a:rPr lang="en-US" smtClean="0"/>
              <a:pPr/>
              <a:t>3</a:t>
            </a:fld>
            <a:endParaRPr lang="en-US" dirty="0"/>
          </a:p>
        </p:txBody>
      </p:sp>
      <p:sp>
        <p:nvSpPr>
          <p:cNvPr id="4" name="Text Placeholder 3">
            <a:extLst>
              <a:ext uri="{FF2B5EF4-FFF2-40B4-BE49-F238E27FC236}">
                <a16:creationId xmlns:a16="http://schemas.microsoft.com/office/drawing/2014/main" id="{34BE7716-7027-021D-38F6-8E93AA6137FB}"/>
              </a:ext>
            </a:extLst>
          </p:cNvPr>
          <p:cNvSpPr>
            <a:spLocks noGrp="1"/>
          </p:cNvSpPr>
          <p:nvPr>
            <p:ph type="body" sz="quarter" idx="16"/>
          </p:nvPr>
        </p:nvSpPr>
        <p:spPr/>
        <p:txBody>
          <a:bodyPr/>
          <a:lstStyle/>
          <a:p>
            <a:r>
              <a:rPr lang="en-US" dirty="0"/>
              <a:t>Retirement 101</a:t>
            </a:r>
          </a:p>
        </p:txBody>
      </p:sp>
      <p:sp>
        <p:nvSpPr>
          <p:cNvPr id="5" name="Content Placeholder 2">
            <a:extLst>
              <a:ext uri="{FF2B5EF4-FFF2-40B4-BE49-F238E27FC236}">
                <a16:creationId xmlns:a16="http://schemas.microsoft.com/office/drawing/2014/main" id="{4C4B9622-D638-1F55-A732-B5BD504F52A1}"/>
              </a:ext>
            </a:extLst>
          </p:cNvPr>
          <p:cNvSpPr txBox="1">
            <a:spLocks/>
          </p:cNvSpPr>
          <p:nvPr/>
        </p:nvSpPr>
        <p:spPr>
          <a:xfrm>
            <a:off x="473802" y="1282855"/>
            <a:ext cx="11259473" cy="4684359"/>
          </a:xfrm>
          <a:prstGeom prst="rect">
            <a:avLst/>
          </a:prstGeom>
        </p:spPr>
        <p:txBody>
          <a:bodyPr lIns="0" tIns="182880" r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Arial" panose="020B0604020202020204" pitchFamily="34" charset="0"/>
                <a:cs typeface="Arial" panose="020B0604020202020204" pitchFamily="34" charset="0"/>
              </a:rPr>
              <a:t> </a:t>
            </a:r>
          </a:p>
          <a:p>
            <a:pPr marL="0" indent="0">
              <a:buNone/>
            </a:pPr>
            <a:r>
              <a:rPr lang="en-US" sz="1400" dirty="0">
                <a:latin typeface="Arial" panose="020B0604020202020204" pitchFamily="34" charset="0"/>
                <a:cs typeface="Arial" panose="020B0604020202020204" pitchFamily="34" charset="0"/>
              </a:rPr>
              <a:t> </a:t>
            </a:r>
          </a:p>
          <a:p>
            <a:pPr marL="0" indent="0">
              <a:buNone/>
            </a:pPr>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This material is not a recommendation to buy or sell a financial product or to adopt an investment strategy. Investors should discuss their specific situation with their financial professional.</a:t>
            </a:r>
          </a:p>
          <a:p>
            <a:pPr marL="0" indent="0">
              <a:buNone/>
            </a:pPr>
            <a:r>
              <a:rPr lang="en-US" sz="1400" dirty="0">
                <a:effectLst/>
              </a:rPr>
              <a:t>Target Date Funds are designed for people who plan to begin withdrawing money during or near a specific target date like at retirement. These funds are designed to provide diversification and asset allocation across several types of investments and asset classes, primarily by investing in underlying funds. The Funds offer continuous rebalancing over time to become more conservative as investors approach their planned retirement date. In addition to the expenses of the Target Date Funds, an investor is indirectly paying a proportionate share of the applicable fees and expenses of the underlying funds. The principal value of the fund is not guaranteed at any time, including the target date.</a:t>
            </a:r>
            <a:br>
              <a:rPr lang="en-US" sz="1400" dirty="0">
                <a:effectLst/>
              </a:rPr>
            </a:br>
            <a:br>
              <a:rPr lang="en-US" sz="1400" dirty="0">
                <a:effectLst/>
              </a:rPr>
            </a:br>
            <a:r>
              <a:rPr lang="en-US" sz="1400" dirty="0">
                <a:latin typeface="Arial" panose="020B0604020202020204" pitchFamily="34" charset="0"/>
                <a:cs typeface="Arial" panose="020B0604020202020204" pitchFamily="34" charset="0"/>
              </a:rPr>
              <a:t>This information is general in nature and is not intended to be tax, legal, accounting or other professional advice. The information provided is based on current laws, which are subject to change at any time, and has not been endorsed by any government agency</a:t>
            </a:r>
            <a:r>
              <a:rPr lang="en-US" sz="1400" dirty="0">
                <a:cs typeface="Arial" panose="020B0604020202020204" pitchFamily="34" charset="0"/>
              </a:rPr>
              <a:t>. </a:t>
            </a:r>
            <a:r>
              <a:rPr lang="en-US" sz="1400" dirty="0">
                <a:effectLst/>
              </a:rPr>
              <a:t>Nationwide and its representatives do not give legal or tax advice. An attorney or tax advisor should be consulted for answers to specific questions.</a:t>
            </a:r>
          </a:p>
          <a:p>
            <a:pPr marL="0" indent="0">
              <a:buNone/>
            </a:pPr>
            <a:r>
              <a:rPr lang="en-US" sz="1400" dirty="0">
                <a:effectLst/>
              </a:rPr>
              <a:t>Nationwide Investment Services Corporation, member FINRA, Columbus, Ohio.</a:t>
            </a:r>
            <a:br>
              <a:rPr lang="en-US" sz="1400" dirty="0">
                <a:effectLst/>
              </a:rPr>
            </a:br>
            <a:br>
              <a:rPr lang="en-US" sz="1400" dirty="0">
                <a:effectLst/>
              </a:rPr>
            </a:br>
            <a:r>
              <a:rPr lang="en-US" sz="1400" dirty="0">
                <a:effectLst/>
              </a:rPr>
              <a:t>Nationwide, the Nationwide N and Eagle and Nationwide is on your side are service marks of Nationwide Mutual Insurance Company © 2022 Nationwide</a:t>
            </a:r>
          </a:p>
          <a:p>
            <a:pPr marL="0" indent="0">
              <a:buNone/>
            </a:pPr>
            <a:r>
              <a:rPr lang="is-IS" sz="1400" dirty="0">
                <a:latin typeface="Arial" panose="020B0604020202020204" pitchFamily="34" charset="0"/>
                <a:cs typeface="Arial" panose="020B0604020202020204" pitchFamily="34" charset="0"/>
              </a:rPr>
              <a:t>PNM-19598AO (09/22)</a:t>
            </a:r>
            <a:endParaRPr lang="en-US" sz="1400" dirty="0">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0B60F8EC-CAF5-E3BA-28F3-E0CA35DB5E60}"/>
              </a:ext>
            </a:extLst>
          </p:cNvPr>
          <p:cNvSpPr txBox="1">
            <a:spLocks noChangeArrowheads="1"/>
          </p:cNvSpPr>
          <p:nvPr/>
        </p:nvSpPr>
        <p:spPr bwMode="auto">
          <a:xfrm>
            <a:off x="473802" y="1452418"/>
            <a:ext cx="11274552" cy="822960"/>
          </a:xfrm>
          <a:prstGeom prst="rect">
            <a:avLst/>
          </a:prstGeom>
          <a:noFill/>
          <a:ln w="9525">
            <a:solidFill>
              <a:schemeClr val="tx1"/>
            </a:solidFill>
            <a:miter lim="800000"/>
            <a:headEnd/>
            <a:tailEnd/>
          </a:ln>
        </p:spPr>
        <p:txBody>
          <a:bodyPr wrap="square" anchor="ctr" anchorCtr="0">
            <a:noAutofit/>
          </a:bodyPr>
          <a:lstStyle/>
          <a:p>
            <a:pPr algn="ctr"/>
            <a:r>
              <a:rPr lang="en-US" sz="1600" dirty="0">
                <a:latin typeface="Arial" panose="020B0604020202020204" pitchFamily="34" charset="0"/>
                <a:cs typeface="Arial" panose="020B0604020202020204" pitchFamily="34" charset="0"/>
              </a:rPr>
              <a:t>• Not a deposit • Not FDIC or NCUSIF insured • Not guaranteed by the institution</a:t>
            </a:r>
          </a:p>
          <a:p>
            <a:pPr algn="ctr"/>
            <a:r>
              <a:rPr lang="en-US" sz="1600" dirty="0">
                <a:latin typeface="Arial" panose="020B0604020202020204" pitchFamily="34" charset="0"/>
                <a:cs typeface="Arial" panose="020B0604020202020204" pitchFamily="34" charset="0"/>
              </a:rPr>
              <a:t>• Not insured by any federal government agency • May lose value</a:t>
            </a:r>
          </a:p>
        </p:txBody>
      </p:sp>
    </p:spTree>
    <p:extLst>
      <p:ext uri="{BB962C8B-B14F-4D97-AF65-F5344CB8AC3E}">
        <p14:creationId xmlns:p14="http://schemas.microsoft.com/office/powerpoint/2010/main" val="3415295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7D571B-A206-B4B2-9919-84E6988D5876}"/>
              </a:ext>
            </a:extLst>
          </p:cNvPr>
          <p:cNvSpPr>
            <a:spLocks noGrp="1"/>
          </p:cNvSpPr>
          <p:nvPr>
            <p:ph type="title"/>
          </p:nvPr>
        </p:nvSpPr>
        <p:spPr>
          <a:xfrm>
            <a:off x="458724" y="637032"/>
            <a:ext cx="5486400" cy="470898"/>
          </a:xfrm>
        </p:spPr>
        <p:txBody>
          <a:bodyPr/>
          <a:lstStyle/>
          <a:p>
            <a:r>
              <a:rPr lang="en-US" dirty="0"/>
              <a:t>Nice to meet you</a:t>
            </a:r>
          </a:p>
        </p:txBody>
      </p:sp>
      <p:sp>
        <p:nvSpPr>
          <p:cNvPr id="4" name="Text Placeholder 3">
            <a:extLst>
              <a:ext uri="{FF2B5EF4-FFF2-40B4-BE49-F238E27FC236}">
                <a16:creationId xmlns:a16="http://schemas.microsoft.com/office/drawing/2014/main" id="{006589EC-296D-A8BD-AD61-D8D9F420B52C}"/>
              </a:ext>
            </a:extLst>
          </p:cNvPr>
          <p:cNvSpPr>
            <a:spLocks noGrp="1"/>
          </p:cNvSpPr>
          <p:nvPr>
            <p:ph type="body" sz="quarter" idx="16"/>
          </p:nvPr>
        </p:nvSpPr>
        <p:spPr/>
        <p:txBody>
          <a:bodyPr/>
          <a:lstStyle/>
          <a:p>
            <a:r>
              <a:rPr lang="en-US" dirty="0"/>
              <a:t>Retirement 101</a:t>
            </a:r>
          </a:p>
        </p:txBody>
      </p:sp>
      <p:sp>
        <p:nvSpPr>
          <p:cNvPr id="22" name="Slide Number Placeholder 2">
            <a:extLst>
              <a:ext uri="{FF2B5EF4-FFF2-40B4-BE49-F238E27FC236}">
                <a16:creationId xmlns:a16="http://schemas.microsoft.com/office/drawing/2014/main" id="{B30AABF0-9D77-9612-34F1-1D74907FECFF}"/>
              </a:ext>
            </a:extLst>
          </p:cNvPr>
          <p:cNvSpPr>
            <a:spLocks noGrp="1"/>
          </p:cNvSpPr>
          <p:nvPr>
            <p:ph type="sldNum" sz="quarter" idx="10"/>
          </p:nvPr>
        </p:nvSpPr>
        <p:spPr>
          <a:xfrm>
            <a:off x="11506200" y="6490901"/>
            <a:ext cx="457200" cy="138499"/>
          </a:xfrm>
        </p:spPr>
        <p:txBody>
          <a:bodyPr/>
          <a:lstStyle>
            <a:lvl1pPr>
              <a:defRPr>
                <a:solidFill>
                  <a:schemeClr val="bg1"/>
                </a:solidFill>
              </a:defRPr>
            </a:lvl1pPr>
          </a:lstStyle>
          <a:p>
            <a:fld id="{CACD57DD-E820-4B11-80C4-823179BCC2F4}" type="slidenum">
              <a:rPr lang="en-US" smtClean="0"/>
              <a:pPr/>
              <a:t>4</a:t>
            </a:fld>
            <a:endParaRPr lang="en-US" dirty="0"/>
          </a:p>
        </p:txBody>
      </p:sp>
      <p:sp>
        <p:nvSpPr>
          <p:cNvPr id="25" name="Content Placeholder 2">
            <a:extLst>
              <a:ext uri="{FF2B5EF4-FFF2-40B4-BE49-F238E27FC236}">
                <a16:creationId xmlns:a16="http://schemas.microsoft.com/office/drawing/2014/main" id="{3FF7F207-E71A-C42F-D7DE-FD91FE619DB4}"/>
              </a:ext>
            </a:extLst>
          </p:cNvPr>
          <p:cNvSpPr txBox="1">
            <a:spLocks/>
          </p:cNvSpPr>
          <p:nvPr/>
        </p:nvSpPr>
        <p:spPr>
          <a:xfrm>
            <a:off x="3633724" y="2966923"/>
            <a:ext cx="3877204" cy="1661993"/>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1200"/>
              </a:spcAft>
            </a:pPr>
            <a:r>
              <a:rPr lang="en-US" sz="2800" b="1" dirty="0">
                <a:solidFill>
                  <a:schemeClr val="bg1"/>
                </a:solidFill>
                <a:latin typeface="+mj-lt"/>
              </a:rPr>
              <a:t>&lt;Presenter name&gt;</a:t>
            </a:r>
          </a:p>
          <a:p>
            <a:pPr>
              <a:lnSpc>
                <a:spcPct val="100000"/>
              </a:lnSpc>
              <a:spcAft>
                <a:spcPts val="600"/>
              </a:spcAft>
            </a:pPr>
            <a:r>
              <a:rPr lang="en-US" sz="2000" dirty="0">
                <a:solidFill>
                  <a:schemeClr val="bg1"/>
                </a:solidFill>
              </a:rPr>
              <a:t>&lt;Presenter job title&gt;</a:t>
            </a:r>
          </a:p>
          <a:p>
            <a:pPr>
              <a:lnSpc>
                <a:spcPct val="100000"/>
              </a:lnSpc>
              <a:spcAft>
                <a:spcPts val="600"/>
              </a:spcAft>
            </a:pPr>
            <a:r>
              <a:rPr lang="en-US" sz="2000" dirty="0">
                <a:solidFill>
                  <a:schemeClr val="bg1"/>
                </a:solidFill>
              </a:rPr>
              <a:t>&lt;Presenter email address&gt;</a:t>
            </a:r>
          </a:p>
          <a:p>
            <a:pPr>
              <a:lnSpc>
                <a:spcPct val="100000"/>
              </a:lnSpc>
              <a:spcAft>
                <a:spcPts val="600"/>
              </a:spcAft>
            </a:pPr>
            <a:r>
              <a:rPr lang="en-US" sz="2000" dirty="0">
                <a:solidFill>
                  <a:schemeClr val="bg1"/>
                </a:solidFill>
              </a:rPr>
              <a:t>&lt;Presenter phone number&gt;</a:t>
            </a:r>
          </a:p>
        </p:txBody>
      </p:sp>
      <p:sp>
        <p:nvSpPr>
          <p:cNvPr id="26" name="Rectangle 25">
            <a:extLst>
              <a:ext uri="{FF2B5EF4-FFF2-40B4-BE49-F238E27FC236}">
                <a16:creationId xmlns:a16="http://schemas.microsoft.com/office/drawing/2014/main" id="{0F60F828-D78C-7DFD-1C21-430A5A645793}"/>
              </a:ext>
            </a:extLst>
          </p:cNvPr>
          <p:cNvSpPr>
            <a:spLocks noChangeAspect="1"/>
          </p:cNvSpPr>
          <p:nvPr/>
        </p:nvSpPr>
        <p:spPr>
          <a:xfrm>
            <a:off x="458724" y="2426319"/>
            <a:ext cx="2743200" cy="2743200"/>
          </a:xfrm>
          <a:prstGeom prst="rect">
            <a:avLst/>
          </a:prstGeom>
          <a:solidFill>
            <a:srgbClr val="D0D3D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r>
              <a:rPr lang="en-US" sz="1600" dirty="0">
                <a:solidFill>
                  <a:srgbClr val="7A7266"/>
                </a:solidFill>
              </a:rPr>
              <a:t>Presenter Photo</a:t>
            </a:r>
          </a:p>
        </p:txBody>
      </p:sp>
    </p:spTree>
    <p:extLst>
      <p:ext uri="{BB962C8B-B14F-4D97-AF65-F5344CB8AC3E}">
        <p14:creationId xmlns:p14="http://schemas.microsoft.com/office/powerpoint/2010/main" val="2824176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48F1DDE-7ECC-7AF4-5E68-71394202CA6C}"/>
              </a:ext>
            </a:extLst>
          </p:cNvPr>
          <p:cNvSpPr txBox="1"/>
          <p:nvPr/>
        </p:nvSpPr>
        <p:spPr>
          <a:xfrm>
            <a:off x="10985326" y="7766137"/>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10" name="TextBox 9">
            <a:extLst>
              <a:ext uri="{FF2B5EF4-FFF2-40B4-BE49-F238E27FC236}">
                <a16:creationId xmlns:a16="http://schemas.microsoft.com/office/drawing/2014/main" id="{FFA7C8C8-839D-361D-E107-D7B4FA890BE1}"/>
              </a:ext>
            </a:extLst>
          </p:cNvPr>
          <p:cNvSpPr txBox="1"/>
          <p:nvPr/>
        </p:nvSpPr>
        <p:spPr>
          <a:xfrm>
            <a:off x="10795379" y="8830101"/>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11" name="TextBox 10">
            <a:extLst>
              <a:ext uri="{FF2B5EF4-FFF2-40B4-BE49-F238E27FC236}">
                <a16:creationId xmlns:a16="http://schemas.microsoft.com/office/drawing/2014/main" id="{5354A79A-8DFC-2B69-3400-F6A542374D60}"/>
              </a:ext>
            </a:extLst>
          </p:cNvPr>
          <p:cNvSpPr txBox="1"/>
          <p:nvPr/>
        </p:nvSpPr>
        <p:spPr>
          <a:xfrm>
            <a:off x="10617958" y="8461612"/>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21" name="TextBox 20">
            <a:extLst>
              <a:ext uri="{FF2B5EF4-FFF2-40B4-BE49-F238E27FC236}">
                <a16:creationId xmlns:a16="http://schemas.microsoft.com/office/drawing/2014/main" id="{0B614850-AA4E-07D9-965D-558EA7E7C97A}"/>
              </a:ext>
            </a:extLst>
          </p:cNvPr>
          <p:cNvSpPr txBox="1"/>
          <p:nvPr/>
        </p:nvSpPr>
        <p:spPr>
          <a:xfrm>
            <a:off x="4189863" y="7847463"/>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61" name="TextBox 60">
            <a:extLst>
              <a:ext uri="{FF2B5EF4-FFF2-40B4-BE49-F238E27FC236}">
                <a16:creationId xmlns:a16="http://schemas.microsoft.com/office/drawing/2014/main" id="{1B6B53F2-8262-197A-8AAF-C85272D6EB35}"/>
              </a:ext>
            </a:extLst>
          </p:cNvPr>
          <p:cNvSpPr txBox="1"/>
          <p:nvPr/>
        </p:nvSpPr>
        <p:spPr>
          <a:xfrm>
            <a:off x="15303500" y="1828800"/>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63" name="TextBox 62">
            <a:extLst>
              <a:ext uri="{FF2B5EF4-FFF2-40B4-BE49-F238E27FC236}">
                <a16:creationId xmlns:a16="http://schemas.microsoft.com/office/drawing/2014/main" id="{DCBF689C-8F21-1B22-8DB5-F9E4E0DCD1D8}"/>
              </a:ext>
            </a:extLst>
          </p:cNvPr>
          <p:cNvSpPr txBox="1"/>
          <p:nvPr/>
        </p:nvSpPr>
        <p:spPr>
          <a:xfrm>
            <a:off x="4000500" y="-1447800"/>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3" name="Title 2">
            <a:extLst>
              <a:ext uri="{FF2B5EF4-FFF2-40B4-BE49-F238E27FC236}">
                <a16:creationId xmlns:a16="http://schemas.microsoft.com/office/drawing/2014/main" id="{E59634C5-98F5-4DA9-6486-7CF575E9E00A}"/>
              </a:ext>
            </a:extLst>
          </p:cNvPr>
          <p:cNvSpPr>
            <a:spLocks noGrp="1"/>
          </p:cNvSpPr>
          <p:nvPr>
            <p:ph type="title"/>
          </p:nvPr>
        </p:nvSpPr>
        <p:spPr>
          <a:xfrm>
            <a:off x="458724" y="637032"/>
            <a:ext cx="5486400" cy="941796"/>
          </a:xfrm>
        </p:spPr>
        <p:txBody>
          <a:bodyPr/>
          <a:lstStyle/>
          <a:p>
            <a:r>
              <a:rPr lang="en-US" dirty="0"/>
              <a:t>Your financial </a:t>
            </a:r>
            <a:br>
              <a:rPr lang="en-US" dirty="0"/>
            </a:br>
            <a:r>
              <a:rPr lang="en-US" dirty="0"/>
              <a:t>professional</a:t>
            </a:r>
          </a:p>
        </p:txBody>
      </p:sp>
      <p:sp>
        <p:nvSpPr>
          <p:cNvPr id="4" name="Text Placeholder 3">
            <a:extLst>
              <a:ext uri="{FF2B5EF4-FFF2-40B4-BE49-F238E27FC236}">
                <a16:creationId xmlns:a16="http://schemas.microsoft.com/office/drawing/2014/main" id="{8F7406D0-1691-BD56-A6A7-6872A9F86722}"/>
              </a:ext>
            </a:extLst>
          </p:cNvPr>
          <p:cNvSpPr>
            <a:spLocks noGrp="1"/>
          </p:cNvSpPr>
          <p:nvPr>
            <p:ph type="body" sz="quarter" idx="16"/>
          </p:nvPr>
        </p:nvSpPr>
        <p:spPr/>
        <p:txBody>
          <a:bodyPr/>
          <a:lstStyle/>
          <a:p>
            <a:r>
              <a:rPr lang="en-US" dirty="0"/>
              <a:t>Retirement 101</a:t>
            </a:r>
          </a:p>
        </p:txBody>
      </p:sp>
      <p:sp>
        <p:nvSpPr>
          <p:cNvPr id="22" name="Slide Number Placeholder 2">
            <a:extLst>
              <a:ext uri="{FF2B5EF4-FFF2-40B4-BE49-F238E27FC236}">
                <a16:creationId xmlns:a16="http://schemas.microsoft.com/office/drawing/2014/main" id="{8863962E-33D6-D7E9-067B-FDDF1227153C}"/>
              </a:ext>
            </a:extLst>
          </p:cNvPr>
          <p:cNvSpPr>
            <a:spLocks noGrp="1"/>
          </p:cNvSpPr>
          <p:nvPr>
            <p:ph type="sldNum" sz="quarter" idx="10"/>
          </p:nvPr>
        </p:nvSpPr>
        <p:spPr>
          <a:xfrm>
            <a:off x="11506200" y="6490901"/>
            <a:ext cx="457200" cy="138499"/>
          </a:xfrm>
        </p:spPr>
        <p:txBody>
          <a:bodyPr/>
          <a:lstStyle>
            <a:lvl1pPr>
              <a:defRPr>
                <a:solidFill>
                  <a:schemeClr val="bg1"/>
                </a:solidFill>
              </a:defRPr>
            </a:lvl1pPr>
          </a:lstStyle>
          <a:p>
            <a:fld id="{CACD57DD-E820-4B11-80C4-823179BCC2F4}" type="slidenum">
              <a:rPr lang="en-US" smtClean="0"/>
              <a:pPr/>
              <a:t>5</a:t>
            </a:fld>
            <a:endParaRPr lang="en-US" dirty="0"/>
          </a:p>
        </p:txBody>
      </p:sp>
      <p:sp>
        <p:nvSpPr>
          <p:cNvPr id="25" name="Content Placeholder 2">
            <a:extLst>
              <a:ext uri="{FF2B5EF4-FFF2-40B4-BE49-F238E27FC236}">
                <a16:creationId xmlns:a16="http://schemas.microsoft.com/office/drawing/2014/main" id="{7AFE1051-0C46-26F4-9928-5FF06C7FC463}"/>
              </a:ext>
            </a:extLst>
          </p:cNvPr>
          <p:cNvSpPr txBox="1">
            <a:spLocks/>
          </p:cNvSpPr>
          <p:nvPr/>
        </p:nvSpPr>
        <p:spPr>
          <a:xfrm>
            <a:off x="3633724" y="2966923"/>
            <a:ext cx="3877204" cy="1661993"/>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1200"/>
              </a:spcAft>
            </a:pPr>
            <a:r>
              <a:rPr lang="en-US" sz="2800" b="1" dirty="0">
                <a:solidFill>
                  <a:schemeClr val="bg1"/>
                </a:solidFill>
                <a:latin typeface="+mj-lt"/>
              </a:rPr>
              <a:t>&lt;FP name&gt; </a:t>
            </a:r>
          </a:p>
          <a:p>
            <a:pPr>
              <a:lnSpc>
                <a:spcPct val="100000"/>
              </a:lnSpc>
              <a:spcAft>
                <a:spcPts val="600"/>
              </a:spcAft>
            </a:pPr>
            <a:r>
              <a:rPr lang="en-US" sz="2000" dirty="0">
                <a:solidFill>
                  <a:schemeClr val="bg1"/>
                </a:solidFill>
              </a:rPr>
              <a:t>&lt;FP Firm&gt;</a:t>
            </a:r>
          </a:p>
          <a:p>
            <a:pPr>
              <a:lnSpc>
                <a:spcPct val="100000"/>
              </a:lnSpc>
              <a:spcAft>
                <a:spcPts val="600"/>
              </a:spcAft>
            </a:pPr>
            <a:r>
              <a:rPr lang="en-US" sz="2000" dirty="0">
                <a:solidFill>
                  <a:schemeClr val="bg1"/>
                </a:solidFill>
              </a:rPr>
              <a:t>&lt;FP email address&gt;</a:t>
            </a:r>
          </a:p>
          <a:p>
            <a:pPr>
              <a:lnSpc>
                <a:spcPct val="100000"/>
              </a:lnSpc>
              <a:spcAft>
                <a:spcPts val="600"/>
              </a:spcAft>
            </a:pPr>
            <a:r>
              <a:rPr lang="en-US" sz="2000" dirty="0">
                <a:solidFill>
                  <a:schemeClr val="bg1"/>
                </a:solidFill>
              </a:rPr>
              <a:t>&lt;FP phone number&gt;</a:t>
            </a:r>
          </a:p>
        </p:txBody>
      </p:sp>
      <p:sp>
        <p:nvSpPr>
          <p:cNvPr id="27" name="Rectangle 26">
            <a:extLst>
              <a:ext uri="{FF2B5EF4-FFF2-40B4-BE49-F238E27FC236}">
                <a16:creationId xmlns:a16="http://schemas.microsoft.com/office/drawing/2014/main" id="{E170BE1A-F669-8392-D440-4E405DF74C4A}"/>
              </a:ext>
            </a:extLst>
          </p:cNvPr>
          <p:cNvSpPr>
            <a:spLocks noChangeAspect="1"/>
          </p:cNvSpPr>
          <p:nvPr/>
        </p:nvSpPr>
        <p:spPr>
          <a:xfrm>
            <a:off x="458724" y="2426319"/>
            <a:ext cx="2743200" cy="2743200"/>
          </a:xfrm>
          <a:prstGeom prst="rect">
            <a:avLst/>
          </a:prstGeom>
          <a:solidFill>
            <a:srgbClr val="D0D3D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r>
              <a:rPr lang="en-US" sz="1600" dirty="0">
                <a:solidFill>
                  <a:srgbClr val="7A7266"/>
                </a:solidFill>
              </a:rPr>
              <a:t>Presenter Photo</a:t>
            </a:r>
          </a:p>
        </p:txBody>
      </p:sp>
    </p:spTree>
    <p:extLst>
      <p:ext uri="{BB962C8B-B14F-4D97-AF65-F5344CB8AC3E}">
        <p14:creationId xmlns:p14="http://schemas.microsoft.com/office/powerpoint/2010/main" val="3323765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9FBD-F99A-2C88-7EE4-410D89521541}"/>
              </a:ext>
            </a:extLst>
          </p:cNvPr>
          <p:cNvSpPr>
            <a:spLocks noGrp="1"/>
          </p:cNvSpPr>
          <p:nvPr>
            <p:ph type="title"/>
          </p:nvPr>
        </p:nvSpPr>
        <p:spPr>
          <a:xfrm>
            <a:off x="458724" y="637032"/>
            <a:ext cx="11274552" cy="470898"/>
          </a:xfrm>
        </p:spPr>
        <p:txBody>
          <a:bodyPr/>
          <a:lstStyle/>
          <a:p>
            <a:r>
              <a:rPr lang="en-US" dirty="0"/>
              <a:t>Today we’ll learn…</a:t>
            </a:r>
          </a:p>
        </p:txBody>
      </p:sp>
      <p:sp>
        <p:nvSpPr>
          <p:cNvPr id="3" name="Slide Number Placeholder 2">
            <a:extLst>
              <a:ext uri="{FF2B5EF4-FFF2-40B4-BE49-F238E27FC236}">
                <a16:creationId xmlns:a16="http://schemas.microsoft.com/office/drawing/2014/main" id="{375B012E-B27A-8ACB-C0EA-CE13B239C2C5}"/>
              </a:ext>
            </a:extLst>
          </p:cNvPr>
          <p:cNvSpPr>
            <a:spLocks noGrp="1"/>
          </p:cNvSpPr>
          <p:nvPr>
            <p:ph type="sldNum" sz="quarter" idx="10"/>
          </p:nvPr>
        </p:nvSpPr>
        <p:spPr/>
        <p:txBody>
          <a:bodyPr/>
          <a:lstStyle/>
          <a:p>
            <a:fld id="{CACD57DD-E820-4B11-80C4-823179BCC2F4}" type="slidenum">
              <a:rPr lang="en-US" smtClean="0"/>
              <a:pPr/>
              <a:t>6</a:t>
            </a:fld>
            <a:endParaRPr lang="en-US" dirty="0"/>
          </a:p>
        </p:txBody>
      </p:sp>
      <p:sp>
        <p:nvSpPr>
          <p:cNvPr id="4" name="Text Placeholder 3">
            <a:extLst>
              <a:ext uri="{FF2B5EF4-FFF2-40B4-BE49-F238E27FC236}">
                <a16:creationId xmlns:a16="http://schemas.microsoft.com/office/drawing/2014/main" id="{0B1637C6-091E-3A15-F8C4-B03335491476}"/>
              </a:ext>
            </a:extLst>
          </p:cNvPr>
          <p:cNvSpPr>
            <a:spLocks noGrp="1"/>
          </p:cNvSpPr>
          <p:nvPr>
            <p:ph type="body" sz="quarter" idx="16"/>
          </p:nvPr>
        </p:nvSpPr>
        <p:spPr/>
        <p:txBody>
          <a:bodyPr/>
          <a:lstStyle/>
          <a:p>
            <a:r>
              <a:rPr lang="en-US" dirty="0"/>
              <a:t>Retirement 101</a:t>
            </a:r>
          </a:p>
        </p:txBody>
      </p:sp>
      <p:pic>
        <p:nvPicPr>
          <p:cNvPr id="5" name="Graphic 4">
            <a:extLst>
              <a:ext uri="{FF2B5EF4-FFF2-40B4-BE49-F238E27FC236}">
                <a16:creationId xmlns:a16="http://schemas.microsoft.com/office/drawing/2014/main" id="{2FD31CA8-750D-BC2E-B419-4EC5A07F9B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675" y="2119961"/>
            <a:ext cx="1232649" cy="1232649"/>
          </a:xfrm>
          <a:prstGeom prst="rect">
            <a:avLst/>
          </a:prstGeom>
        </p:spPr>
      </p:pic>
      <p:sp>
        <p:nvSpPr>
          <p:cNvPr id="6" name="Content Placeholder 7">
            <a:extLst>
              <a:ext uri="{FF2B5EF4-FFF2-40B4-BE49-F238E27FC236}">
                <a16:creationId xmlns:a16="http://schemas.microsoft.com/office/drawing/2014/main" id="{C7A2757D-C599-C8F6-3E30-C225F8F5F1C0}"/>
              </a:ext>
            </a:extLst>
          </p:cNvPr>
          <p:cNvSpPr txBox="1">
            <a:spLocks/>
          </p:cNvSpPr>
          <p:nvPr/>
        </p:nvSpPr>
        <p:spPr>
          <a:xfrm>
            <a:off x="458724" y="3749088"/>
            <a:ext cx="2286000" cy="1015663"/>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3600"/>
              </a:spcAft>
              <a:buNone/>
            </a:pPr>
            <a:r>
              <a:rPr lang="en-US" sz="2200" dirty="0">
                <a:solidFill>
                  <a:schemeClr val="bg1"/>
                </a:solidFill>
              </a:rPr>
              <a:t>Why it’s important to invest in your retirement now.</a:t>
            </a:r>
          </a:p>
        </p:txBody>
      </p:sp>
      <p:pic>
        <p:nvPicPr>
          <p:cNvPr id="7" name="Graphic 6">
            <a:extLst>
              <a:ext uri="{FF2B5EF4-FFF2-40B4-BE49-F238E27FC236}">
                <a16:creationId xmlns:a16="http://schemas.microsoft.com/office/drawing/2014/main" id="{23789988-0891-B197-CAEB-A8339A388B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1258" y="2119961"/>
            <a:ext cx="1232649" cy="1232649"/>
          </a:xfrm>
          <a:prstGeom prst="rect">
            <a:avLst/>
          </a:prstGeom>
        </p:spPr>
      </p:pic>
      <p:pic>
        <p:nvPicPr>
          <p:cNvPr id="8" name="Graphic 7">
            <a:extLst>
              <a:ext uri="{FF2B5EF4-FFF2-40B4-BE49-F238E27FC236}">
                <a16:creationId xmlns:a16="http://schemas.microsoft.com/office/drawing/2014/main" id="{A6CEDDF0-A488-36B3-B8D1-0B736B092B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4841" y="2119961"/>
            <a:ext cx="1232649" cy="1232649"/>
          </a:xfrm>
          <a:prstGeom prst="rect">
            <a:avLst/>
          </a:prstGeom>
        </p:spPr>
      </p:pic>
      <p:pic>
        <p:nvPicPr>
          <p:cNvPr id="9" name="Graphic 8">
            <a:extLst>
              <a:ext uri="{FF2B5EF4-FFF2-40B4-BE49-F238E27FC236}">
                <a16:creationId xmlns:a16="http://schemas.microsoft.com/office/drawing/2014/main" id="{1B8DAE21-B5A9-0BF9-CDCE-30EC72FC0A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8423" y="2119961"/>
            <a:ext cx="1232649" cy="1232649"/>
          </a:xfrm>
          <a:prstGeom prst="rect">
            <a:avLst/>
          </a:prstGeom>
        </p:spPr>
      </p:pic>
      <p:sp>
        <p:nvSpPr>
          <p:cNvPr id="10" name="Content Placeholder 7">
            <a:extLst>
              <a:ext uri="{FF2B5EF4-FFF2-40B4-BE49-F238E27FC236}">
                <a16:creationId xmlns:a16="http://schemas.microsoft.com/office/drawing/2014/main" id="{34296D59-4E40-6373-2AAD-DA0300125CC2}"/>
              </a:ext>
            </a:extLst>
          </p:cNvPr>
          <p:cNvSpPr txBox="1">
            <a:spLocks/>
          </p:cNvSpPr>
          <p:nvPr/>
        </p:nvSpPr>
        <p:spPr>
          <a:xfrm>
            <a:off x="3454908" y="3749088"/>
            <a:ext cx="2286000" cy="1692771"/>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3600"/>
              </a:spcAft>
              <a:buNone/>
            </a:pPr>
            <a:r>
              <a:rPr lang="en-US" sz="2200" dirty="0">
                <a:solidFill>
                  <a:schemeClr val="bg1"/>
                </a:solidFill>
              </a:rPr>
              <a:t>What types of retirement plans are available through your employer. </a:t>
            </a:r>
          </a:p>
        </p:txBody>
      </p:sp>
      <p:sp>
        <p:nvSpPr>
          <p:cNvPr id="11" name="Content Placeholder 7">
            <a:extLst>
              <a:ext uri="{FF2B5EF4-FFF2-40B4-BE49-F238E27FC236}">
                <a16:creationId xmlns:a16="http://schemas.microsoft.com/office/drawing/2014/main" id="{F0E11BCB-4908-A134-4A99-9FE786AB303B}"/>
              </a:ext>
            </a:extLst>
          </p:cNvPr>
          <p:cNvSpPr txBox="1">
            <a:spLocks/>
          </p:cNvSpPr>
          <p:nvPr/>
        </p:nvSpPr>
        <p:spPr>
          <a:xfrm>
            <a:off x="6451092" y="3749088"/>
            <a:ext cx="2286000" cy="1354217"/>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4000"/>
              </a:spcAft>
              <a:buNone/>
            </a:pPr>
            <a:r>
              <a:rPr lang="en-US" sz="2200" dirty="0">
                <a:solidFill>
                  <a:schemeClr val="bg1"/>
                </a:solidFill>
              </a:rPr>
              <a:t>Why you should start contributing early and consistently.</a:t>
            </a:r>
          </a:p>
        </p:txBody>
      </p:sp>
      <p:sp>
        <p:nvSpPr>
          <p:cNvPr id="12" name="Content Placeholder 7">
            <a:extLst>
              <a:ext uri="{FF2B5EF4-FFF2-40B4-BE49-F238E27FC236}">
                <a16:creationId xmlns:a16="http://schemas.microsoft.com/office/drawing/2014/main" id="{FBFABDF8-251C-31CC-1B69-ACE016F0638B}"/>
              </a:ext>
            </a:extLst>
          </p:cNvPr>
          <p:cNvSpPr txBox="1">
            <a:spLocks/>
          </p:cNvSpPr>
          <p:nvPr/>
        </p:nvSpPr>
        <p:spPr>
          <a:xfrm>
            <a:off x="9447276" y="3749088"/>
            <a:ext cx="2286000" cy="677108"/>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3600"/>
              </a:spcAft>
              <a:buNone/>
            </a:pPr>
            <a:r>
              <a:rPr lang="en-US" sz="2200" dirty="0">
                <a:solidFill>
                  <a:schemeClr val="bg1"/>
                </a:solidFill>
              </a:rPr>
              <a:t>How to get started.</a:t>
            </a:r>
          </a:p>
        </p:txBody>
      </p:sp>
      <p:cxnSp>
        <p:nvCxnSpPr>
          <p:cNvPr id="13" name="Straight Connector 12">
            <a:extLst>
              <a:ext uri="{FF2B5EF4-FFF2-40B4-BE49-F238E27FC236}">
                <a16:creationId xmlns:a16="http://schemas.microsoft.com/office/drawing/2014/main" id="{20A34CE4-DEF3-C941-8FCC-4BB442C61FFB}"/>
              </a:ext>
            </a:extLst>
          </p:cNvPr>
          <p:cNvCxnSpPr>
            <a:cxnSpLocks/>
          </p:cNvCxnSpPr>
          <p:nvPr/>
        </p:nvCxnSpPr>
        <p:spPr>
          <a:xfrm>
            <a:off x="3099816" y="1941319"/>
            <a:ext cx="0" cy="3657600"/>
          </a:xfrm>
          <a:prstGeom prst="line">
            <a:avLst/>
          </a:prstGeom>
          <a:ln w="25400">
            <a:solidFill>
              <a:srgbClr val="1F74D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6D055A-0E7D-6F9F-F31C-42067D6D27D1}"/>
              </a:ext>
            </a:extLst>
          </p:cNvPr>
          <p:cNvCxnSpPr>
            <a:cxnSpLocks/>
          </p:cNvCxnSpPr>
          <p:nvPr/>
        </p:nvCxnSpPr>
        <p:spPr>
          <a:xfrm>
            <a:off x="6096000" y="1941319"/>
            <a:ext cx="0" cy="3657600"/>
          </a:xfrm>
          <a:prstGeom prst="line">
            <a:avLst/>
          </a:prstGeom>
          <a:ln w="25400">
            <a:solidFill>
              <a:srgbClr val="1F74D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CC3F9B-4F82-E093-4BFB-267304D09D46}"/>
              </a:ext>
            </a:extLst>
          </p:cNvPr>
          <p:cNvCxnSpPr>
            <a:cxnSpLocks/>
          </p:cNvCxnSpPr>
          <p:nvPr/>
        </p:nvCxnSpPr>
        <p:spPr>
          <a:xfrm>
            <a:off x="9092184" y="1941319"/>
            <a:ext cx="0" cy="3657600"/>
          </a:xfrm>
          <a:prstGeom prst="line">
            <a:avLst/>
          </a:prstGeom>
          <a:ln w="25400">
            <a:solidFill>
              <a:srgbClr val="1F74D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36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looking at a computer&#10;&#10;Description automatically generated with low confidence">
            <a:extLst>
              <a:ext uri="{FF2B5EF4-FFF2-40B4-BE49-F238E27FC236}">
                <a16:creationId xmlns:a16="http://schemas.microsoft.com/office/drawing/2014/main" id="{47623A7D-31F2-7014-450F-48EDEA8D5A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201" t="26959" r="29665"/>
          <a:stretch/>
        </p:blipFill>
        <p:spPr>
          <a:xfrm>
            <a:off x="8229600" y="0"/>
            <a:ext cx="3962400" cy="6858000"/>
          </a:xfrm>
          <a:prstGeom prst="rect">
            <a:avLst/>
          </a:prstGeom>
        </p:spPr>
      </p:pic>
      <p:sp>
        <p:nvSpPr>
          <p:cNvPr id="2" name="Title 1">
            <a:extLst>
              <a:ext uri="{FF2B5EF4-FFF2-40B4-BE49-F238E27FC236}">
                <a16:creationId xmlns:a16="http://schemas.microsoft.com/office/drawing/2014/main" id="{7478AC2C-0CA5-F8C9-BD11-9CE325ADE990}"/>
              </a:ext>
            </a:extLst>
          </p:cNvPr>
          <p:cNvSpPr>
            <a:spLocks noGrp="1"/>
          </p:cNvSpPr>
          <p:nvPr>
            <p:ph type="title"/>
          </p:nvPr>
        </p:nvSpPr>
        <p:spPr>
          <a:xfrm>
            <a:off x="914400" y="1143000"/>
            <a:ext cx="6403848" cy="941796"/>
          </a:xfrm>
        </p:spPr>
        <p:txBody>
          <a:bodyPr/>
          <a:lstStyle/>
          <a:p>
            <a:r>
              <a:rPr lang="en-US" dirty="0"/>
              <a:t>Why should I think about retirement now?</a:t>
            </a:r>
          </a:p>
        </p:txBody>
      </p:sp>
      <p:sp>
        <p:nvSpPr>
          <p:cNvPr id="3" name="Slide Number Placeholder 2">
            <a:extLst>
              <a:ext uri="{FF2B5EF4-FFF2-40B4-BE49-F238E27FC236}">
                <a16:creationId xmlns:a16="http://schemas.microsoft.com/office/drawing/2014/main" id="{4C49A178-8EB6-085B-EE03-185A34245CC4}"/>
              </a:ext>
            </a:extLst>
          </p:cNvPr>
          <p:cNvSpPr>
            <a:spLocks noGrp="1"/>
          </p:cNvSpPr>
          <p:nvPr>
            <p:ph type="sldNum" sz="quarter" idx="10"/>
          </p:nvPr>
        </p:nvSpPr>
        <p:spPr/>
        <p:txBody>
          <a:bodyPr/>
          <a:lstStyle/>
          <a:p>
            <a:fld id="{CACD57DD-E820-4B11-80C4-823179BCC2F4}" type="slidenum">
              <a:rPr lang="en-US" smtClean="0">
                <a:solidFill>
                  <a:schemeClr val="bg1"/>
                </a:solidFill>
              </a:rPr>
              <a:pPr/>
              <a:t>7</a:t>
            </a:fld>
            <a:endParaRPr lang="en-US" dirty="0">
              <a:solidFill>
                <a:schemeClr val="bg1"/>
              </a:solidFill>
            </a:endParaRPr>
          </a:p>
        </p:txBody>
      </p:sp>
      <p:sp>
        <p:nvSpPr>
          <p:cNvPr id="4" name="Text Placeholder 3">
            <a:extLst>
              <a:ext uri="{FF2B5EF4-FFF2-40B4-BE49-F238E27FC236}">
                <a16:creationId xmlns:a16="http://schemas.microsoft.com/office/drawing/2014/main" id="{6F902EC9-DD75-57F3-A5C7-141872171667}"/>
              </a:ext>
            </a:extLst>
          </p:cNvPr>
          <p:cNvSpPr>
            <a:spLocks noGrp="1"/>
          </p:cNvSpPr>
          <p:nvPr>
            <p:ph type="body" sz="quarter" idx="16"/>
          </p:nvPr>
        </p:nvSpPr>
        <p:spPr>
          <a:xfrm>
            <a:off x="457200" y="228600"/>
            <a:ext cx="6861048" cy="228600"/>
          </a:xfrm>
        </p:spPr>
        <p:txBody>
          <a:bodyPr/>
          <a:lstStyle/>
          <a:p>
            <a:r>
              <a:rPr lang="en-US" dirty="0"/>
              <a:t>Retirement 101</a:t>
            </a:r>
          </a:p>
        </p:txBody>
      </p:sp>
      <p:sp>
        <p:nvSpPr>
          <p:cNvPr id="5" name="Text Placeholder 4">
            <a:extLst>
              <a:ext uri="{FF2B5EF4-FFF2-40B4-BE49-F238E27FC236}">
                <a16:creationId xmlns:a16="http://schemas.microsoft.com/office/drawing/2014/main" id="{8C50985A-4946-48F4-3EF0-9B5552C00B32}"/>
              </a:ext>
            </a:extLst>
          </p:cNvPr>
          <p:cNvSpPr>
            <a:spLocks noGrp="1"/>
          </p:cNvSpPr>
          <p:nvPr>
            <p:ph type="body" sz="quarter" idx="17"/>
          </p:nvPr>
        </p:nvSpPr>
        <p:spPr>
          <a:xfrm>
            <a:off x="914400" y="2514600"/>
            <a:ext cx="6403848" cy="2492990"/>
          </a:xfrm>
        </p:spPr>
        <p:txBody>
          <a:bodyPr>
            <a:spAutoFit/>
          </a:bodyPr>
          <a:lstStyle/>
          <a:p>
            <a:pPr>
              <a:spcAft>
                <a:spcPts val="1800"/>
              </a:spcAft>
            </a:pPr>
            <a:r>
              <a:rPr lang="en-US" dirty="0"/>
              <a:t>It’s never too early to begin thinking about – and saving for – your retirement years. The earlier you start, the greater your potential savings.</a:t>
            </a:r>
          </a:p>
          <a:p>
            <a:pPr>
              <a:spcAft>
                <a:spcPts val="1800"/>
              </a:spcAft>
            </a:pPr>
            <a:r>
              <a:rPr lang="en-US" dirty="0"/>
              <a:t>Start thinking about where you want to be when retirement comes.</a:t>
            </a:r>
          </a:p>
          <a:p>
            <a:pPr>
              <a:spcAft>
                <a:spcPts val="1800"/>
              </a:spcAft>
            </a:pPr>
            <a:r>
              <a:rPr lang="en-US" dirty="0"/>
              <a:t>What comes to mind?</a:t>
            </a:r>
          </a:p>
        </p:txBody>
      </p:sp>
      <p:pic>
        <p:nvPicPr>
          <p:cNvPr id="7" name="Graphic 6">
            <a:extLst>
              <a:ext uri="{FF2B5EF4-FFF2-40B4-BE49-F238E27FC236}">
                <a16:creationId xmlns:a16="http://schemas.microsoft.com/office/drawing/2014/main" id="{3F1A042D-A943-8271-9938-1A2B31673C3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8" name="Graphic 7">
            <a:extLst>
              <a:ext uri="{FF2B5EF4-FFF2-40B4-BE49-F238E27FC236}">
                <a16:creationId xmlns:a16="http://schemas.microsoft.com/office/drawing/2014/main" id="{7CFABB72-740A-8158-CACB-55DACBAFDC4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70041" y="1695896"/>
            <a:ext cx="322244" cy="228600"/>
          </a:xfrm>
          <a:prstGeom prst="rect">
            <a:avLst/>
          </a:prstGeom>
        </p:spPr>
      </p:pic>
    </p:spTree>
    <p:extLst>
      <p:ext uri="{BB962C8B-B14F-4D97-AF65-F5344CB8AC3E}">
        <p14:creationId xmlns:p14="http://schemas.microsoft.com/office/powerpoint/2010/main" val="133394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ew people in a kitchen&#10;&#10;Description automatically generated with low confidence">
            <a:extLst>
              <a:ext uri="{FF2B5EF4-FFF2-40B4-BE49-F238E27FC236}">
                <a16:creationId xmlns:a16="http://schemas.microsoft.com/office/drawing/2014/main" id="{FF963C01-9668-71A9-B98F-C4639C7D8F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707" t="6222" r="25170"/>
          <a:stretch/>
        </p:blipFill>
        <p:spPr>
          <a:xfrm>
            <a:off x="8229600" y="0"/>
            <a:ext cx="3962400" cy="6858000"/>
          </a:xfrm>
          <a:prstGeom prst="rect">
            <a:avLst/>
          </a:prstGeom>
        </p:spPr>
      </p:pic>
      <p:sp>
        <p:nvSpPr>
          <p:cNvPr id="2" name="Title 1">
            <a:extLst>
              <a:ext uri="{FF2B5EF4-FFF2-40B4-BE49-F238E27FC236}">
                <a16:creationId xmlns:a16="http://schemas.microsoft.com/office/drawing/2014/main" id="{551C539A-6A6B-DCDD-B05F-B881432A192A}"/>
              </a:ext>
            </a:extLst>
          </p:cNvPr>
          <p:cNvSpPr>
            <a:spLocks noGrp="1"/>
          </p:cNvSpPr>
          <p:nvPr>
            <p:ph type="title"/>
          </p:nvPr>
        </p:nvSpPr>
        <p:spPr>
          <a:xfrm>
            <a:off x="914400" y="1143000"/>
            <a:ext cx="6403848" cy="498598"/>
          </a:xfrm>
        </p:spPr>
        <p:txBody>
          <a:bodyPr/>
          <a:lstStyle/>
          <a:p>
            <a:r>
              <a:rPr lang="en-US" dirty="0"/>
              <a:t>What is a retirement plan?</a:t>
            </a:r>
          </a:p>
        </p:txBody>
      </p:sp>
      <p:sp>
        <p:nvSpPr>
          <p:cNvPr id="3" name="Slide Number Placeholder 2">
            <a:extLst>
              <a:ext uri="{FF2B5EF4-FFF2-40B4-BE49-F238E27FC236}">
                <a16:creationId xmlns:a16="http://schemas.microsoft.com/office/drawing/2014/main" id="{18524B47-CEC7-7CB5-D5DD-6F29CCE42EA0}"/>
              </a:ext>
            </a:extLst>
          </p:cNvPr>
          <p:cNvSpPr>
            <a:spLocks noGrp="1"/>
          </p:cNvSpPr>
          <p:nvPr>
            <p:ph type="sldNum" sz="quarter" idx="10"/>
          </p:nvPr>
        </p:nvSpPr>
        <p:spPr/>
        <p:txBody>
          <a:bodyPr/>
          <a:lstStyle/>
          <a:p>
            <a:fld id="{CACD57DD-E820-4B11-80C4-823179BCC2F4}" type="slidenum">
              <a:rPr lang="en-US" smtClean="0">
                <a:solidFill>
                  <a:schemeClr val="bg1"/>
                </a:solidFill>
              </a:rPr>
              <a:pPr/>
              <a:t>8</a:t>
            </a:fld>
            <a:endParaRPr lang="en-US" dirty="0">
              <a:solidFill>
                <a:schemeClr val="bg1"/>
              </a:solidFill>
            </a:endParaRPr>
          </a:p>
        </p:txBody>
      </p:sp>
      <p:sp>
        <p:nvSpPr>
          <p:cNvPr id="4" name="Text Placeholder 3">
            <a:extLst>
              <a:ext uri="{FF2B5EF4-FFF2-40B4-BE49-F238E27FC236}">
                <a16:creationId xmlns:a16="http://schemas.microsoft.com/office/drawing/2014/main" id="{98844736-5F63-71CF-17C2-8B4D3DBF75E8}"/>
              </a:ext>
            </a:extLst>
          </p:cNvPr>
          <p:cNvSpPr>
            <a:spLocks noGrp="1"/>
          </p:cNvSpPr>
          <p:nvPr>
            <p:ph type="body" sz="quarter" idx="16"/>
          </p:nvPr>
        </p:nvSpPr>
        <p:spPr/>
        <p:txBody>
          <a:bodyPr/>
          <a:lstStyle/>
          <a:p>
            <a:r>
              <a:rPr lang="en-US" dirty="0"/>
              <a:t>Retirement 101</a:t>
            </a:r>
          </a:p>
        </p:txBody>
      </p:sp>
      <p:sp>
        <p:nvSpPr>
          <p:cNvPr id="5" name="Text Placeholder 4">
            <a:extLst>
              <a:ext uri="{FF2B5EF4-FFF2-40B4-BE49-F238E27FC236}">
                <a16:creationId xmlns:a16="http://schemas.microsoft.com/office/drawing/2014/main" id="{4DA992F7-FDBD-1501-ABAC-06B19D054860}"/>
              </a:ext>
            </a:extLst>
          </p:cNvPr>
          <p:cNvSpPr>
            <a:spLocks noGrp="1"/>
          </p:cNvSpPr>
          <p:nvPr>
            <p:ph type="body" sz="quarter" idx="17"/>
          </p:nvPr>
        </p:nvSpPr>
        <p:spPr>
          <a:xfrm>
            <a:off x="914400" y="2514600"/>
            <a:ext cx="6403848" cy="1015663"/>
          </a:xfrm>
        </p:spPr>
        <p:txBody>
          <a:bodyPr/>
          <a:lstStyle/>
          <a:p>
            <a:r>
              <a:rPr lang="en-US" dirty="0"/>
              <a:t>Your employer offers an account that lets you contribute a fixed amount or percentage of your paycheck to help fund your retirement.</a:t>
            </a:r>
          </a:p>
        </p:txBody>
      </p:sp>
      <p:pic>
        <p:nvPicPr>
          <p:cNvPr id="7" name="Graphic 6">
            <a:extLst>
              <a:ext uri="{FF2B5EF4-FFF2-40B4-BE49-F238E27FC236}">
                <a16:creationId xmlns:a16="http://schemas.microsoft.com/office/drawing/2014/main" id="{B21F5B03-1CEC-8A9F-A863-41BE1CA40E0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8" name="Graphic 7">
            <a:extLst>
              <a:ext uri="{FF2B5EF4-FFF2-40B4-BE49-F238E27FC236}">
                <a16:creationId xmlns:a16="http://schemas.microsoft.com/office/drawing/2014/main" id="{E3B00FAD-DD62-0D3C-8871-EFCA478ADB3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08409" y="1198998"/>
            <a:ext cx="322244" cy="228600"/>
          </a:xfrm>
          <a:prstGeom prst="rect">
            <a:avLst/>
          </a:prstGeom>
        </p:spPr>
      </p:pic>
    </p:spTree>
    <p:extLst>
      <p:ext uri="{BB962C8B-B14F-4D97-AF65-F5344CB8AC3E}">
        <p14:creationId xmlns:p14="http://schemas.microsoft.com/office/powerpoint/2010/main" val="2422687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ss, outdoor, dog, mammal&#10;&#10;Description automatically generated">
            <a:extLst>
              <a:ext uri="{FF2B5EF4-FFF2-40B4-BE49-F238E27FC236}">
                <a16:creationId xmlns:a16="http://schemas.microsoft.com/office/drawing/2014/main" id="{0C0C60B8-D8AD-204B-8616-7415935278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7202" t="-1" r="11973" b="5788"/>
          <a:stretch/>
        </p:blipFill>
        <p:spPr>
          <a:xfrm>
            <a:off x="8229600" y="0"/>
            <a:ext cx="3962400" cy="6858000"/>
          </a:xfrm>
          <a:prstGeom prst="rect">
            <a:avLst/>
          </a:prstGeom>
        </p:spPr>
      </p:pic>
      <p:sp>
        <p:nvSpPr>
          <p:cNvPr id="2" name="Title 1">
            <a:extLst>
              <a:ext uri="{FF2B5EF4-FFF2-40B4-BE49-F238E27FC236}">
                <a16:creationId xmlns:a16="http://schemas.microsoft.com/office/drawing/2014/main" id="{58C9483E-6F05-9684-63BE-60E07BDF68C0}"/>
              </a:ext>
            </a:extLst>
          </p:cNvPr>
          <p:cNvSpPr>
            <a:spLocks noGrp="1"/>
          </p:cNvSpPr>
          <p:nvPr>
            <p:ph type="title"/>
          </p:nvPr>
        </p:nvSpPr>
        <p:spPr>
          <a:xfrm>
            <a:off x="914400" y="1143000"/>
            <a:ext cx="6403848" cy="997196"/>
          </a:xfrm>
        </p:spPr>
        <p:txBody>
          <a:bodyPr/>
          <a:lstStyle/>
          <a:p>
            <a:r>
              <a:rPr lang="en-US" dirty="0"/>
              <a:t>How does enrolling in </a:t>
            </a:r>
            <a:br>
              <a:rPr lang="en-US" dirty="0"/>
            </a:br>
            <a:r>
              <a:rPr lang="en-US" dirty="0"/>
              <a:t>a retirement plan help?</a:t>
            </a:r>
          </a:p>
        </p:txBody>
      </p:sp>
      <p:sp>
        <p:nvSpPr>
          <p:cNvPr id="3" name="Slide Number Placeholder 2">
            <a:extLst>
              <a:ext uri="{FF2B5EF4-FFF2-40B4-BE49-F238E27FC236}">
                <a16:creationId xmlns:a16="http://schemas.microsoft.com/office/drawing/2014/main" id="{C8336E6E-881D-63D1-8981-A86332094C5A}"/>
              </a:ext>
            </a:extLst>
          </p:cNvPr>
          <p:cNvSpPr>
            <a:spLocks noGrp="1"/>
          </p:cNvSpPr>
          <p:nvPr>
            <p:ph type="sldNum" sz="quarter" idx="10"/>
          </p:nvPr>
        </p:nvSpPr>
        <p:spPr/>
        <p:txBody>
          <a:bodyPr/>
          <a:lstStyle/>
          <a:p>
            <a:fld id="{CACD57DD-E820-4B11-80C4-823179BCC2F4}" type="slidenum">
              <a:rPr lang="en-US" smtClean="0">
                <a:solidFill>
                  <a:schemeClr val="bg1"/>
                </a:solidFill>
              </a:rPr>
              <a:pPr/>
              <a:t>9</a:t>
            </a:fld>
            <a:endParaRPr lang="en-US" dirty="0">
              <a:solidFill>
                <a:schemeClr val="bg1"/>
              </a:solidFill>
            </a:endParaRPr>
          </a:p>
        </p:txBody>
      </p:sp>
      <p:sp>
        <p:nvSpPr>
          <p:cNvPr id="4" name="Text Placeholder 3">
            <a:extLst>
              <a:ext uri="{FF2B5EF4-FFF2-40B4-BE49-F238E27FC236}">
                <a16:creationId xmlns:a16="http://schemas.microsoft.com/office/drawing/2014/main" id="{3DAB7736-935B-9BA7-BB43-0C70B00F2CF7}"/>
              </a:ext>
            </a:extLst>
          </p:cNvPr>
          <p:cNvSpPr>
            <a:spLocks noGrp="1"/>
          </p:cNvSpPr>
          <p:nvPr>
            <p:ph type="body" sz="quarter" idx="16"/>
          </p:nvPr>
        </p:nvSpPr>
        <p:spPr/>
        <p:txBody>
          <a:bodyPr/>
          <a:lstStyle/>
          <a:p>
            <a:r>
              <a:rPr lang="en-US" dirty="0"/>
              <a:t>Retirement 101</a:t>
            </a:r>
          </a:p>
        </p:txBody>
      </p:sp>
      <p:sp>
        <p:nvSpPr>
          <p:cNvPr id="5" name="Text Placeholder 4">
            <a:extLst>
              <a:ext uri="{FF2B5EF4-FFF2-40B4-BE49-F238E27FC236}">
                <a16:creationId xmlns:a16="http://schemas.microsoft.com/office/drawing/2014/main" id="{520BFFA8-647E-BBAF-A6DA-ECF81011C84B}"/>
              </a:ext>
            </a:extLst>
          </p:cNvPr>
          <p:cNvSpPr>
            <a:spLocks noGrp="1"/>
          </p:cNvSpPr>
          <p:nvPr>
            <p:ph type="body" sz="quarter" idx="17"/>
          </p:nvPr>
        </p:nvSpPr>
        <p:spPr>
          <a:xfrm>
            <a:off x="914400" y="2514600"/>
            <a:ext cx="6403848" cy="3062377"/>
          </a:xfrm>
        </p:spPr>
        <p:txBody>
          <a:bodyPr/>
          <a:lstStyle/>
          <a:p>
            <a:pPr marL="342900" indent="-342900">
              <a:buFont typeface="Arial" panose="020B0604020202020204" pitchFamily="34" charset="0"/>
              <a:buChar char="•"/>
            </a:pPr>
            <a:r>
              <a:rPr lang="en-US" dirty="0"/>
              <a:t>Enrolling in a retirement plan is an important first step in creating a healthy savings habit.  </a:t>
            </a:r>
          </a:p>
          <a:p>
            <a:pPr marL="342900" indent="-342900">
              <a:buFont typeface="Arial" panose="020B0604020202020204" pitchFamily="34" charset="0"/>
              <a:buChar char="•"/>
            </a:pPr>
            <a:r>
              <a:rPr lang="en-US" dirty="0"/>
              <a:t>The sooner you start contributing, the better the chance you’ll achieve your retirement goals. </a:t>
            </a:r>
          </a:p>
          <a:p>
            <a:pPr marL="342900" indent="-342900">
              <a:buFont typeface="Arial" panose="020B0604020202020204" pitchFamily="34" charset="0"/>
              <a:buChar char="•"/>
            </a:pPr>
            <a:r>
              <a:rPr lang="en-US" dirty="0"/>
              <a:t>Simply enroll in payroll deductions to save consistently and automatically. </a:t>
            </a:r>
          </a:p>
          <a:p>
            <a:pPr marL="342900" indent="-342900">
              <a:buFont typeface="Arial" panose="020B0604020202020204" pitchFamily="34" charset="0"/>
              <a:buChar char="•"/>
            </a:pPr>
            <a:endParaRPr lang="en-US" dirty="0"/>
          </a:p>
        </p:txBody>
      </p:sp>
      <p:pic>
        <p:nvPicPr>
          <p:cNvPr id="6" name="Graphic 5">
            <a:extLst>
              <a:ext uri="{FF2B5EF4-FFF2-40B4-BE49-F238E27FC236}">
                <a16:creationId xmlns:a16="http://schemas.microsoft.com/office/drawing/2014/main" id="{FF18B1CE-E1C7-A502-1446-9B8036E496F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7" name="Graphic 6">
            <a:extLst>
              <a:ext uri="{FF2B5EF4-FFF2-40B4-BE49-F238E27FC236}">
                <a16:creationId xmlns:a16="http://schemas.microsoft.com/office/drawing/2014/main" id="{B60C361E-B07D-2DA6-5629-52E78F789D1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44107" y="1695896"/>
            <a:ext cx="322244" cy="228600"/>
          </a:xfrm>
          <a:prstGeom prst="rect">
            <a:avLst/>
          </a:prstGeom>
        </p:spPr>
      </p:pic>
    </p:spTree>
    <p:extLst>
      <p:ext uri="{BB962C8B-B14F-4D97-AF65-F5344CB8AC3E}">
        <p14:creationId xmlns:p14="http://schemas.microsoft.com/office/powerpoint/2010/main" val="20534587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Nationwide-New-Brand">
  <a:themeElements>
    <a:clrScheme name="Nationwide">
      <a:dk1>
        <a:srgbClr val="000000"/>
      </a:dk1>
      <a:lt1>
        <a:srgbClr val="FFFFFF"/>
      </a:lt1>
      <a:dk2>
        <a:srgbClr val="141B4D"/>
      </a:dk2>
      <a:lt2>
        <a:srgbClr val="0047BB"/>
      </a:lt2>
      <a:accent1>
        <a:srgbClr val="0047BB"/>
      </a:accent1>
      <a:accent2>
        <a:srgbClr val="141B4D"/>
      </a:accent2>
      <a:accent3>
        <a:srgbClr val="009788"/>
      </a:accent3>
      <a:accent4>
        <a:srgbClr val="005670"/>
      </a:accent4>
      <a:accent5>
        <a:srgbClr val="890C58"/>
      </a:accent5>
      <a:accent6>
        <a:srgbClr val="797166"/>
      </a:accent6>
      <a:hlink>
        <a:srgbClr val="0047BB"/>
      </a:hlink>
      <a:folHlink>
        <a:srgbClr val="0047BB"/>
      </a:folHlink>
    </a:clrScheme>
    <a:fontScheme name="Nationwide default font them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90000" tIns="46800" rIns="90000" bIns="46800" rtlCol="0" anchor="ctr"/>
      <a:lstStyle>
        <a:defPPr algn="ctr">
          <a:lnSpc>
            <a:spcPct val="90000"/>
          </a:lnSpc>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12000"/>
          </a:lnSpc>
          <a:defRPr sz="1200" dirty="0">
            <a:solidFill>
              <a:schemeClr val="tx1"/>
            </a:solidFill>
          </a:defRPr>
        </a:defPPr>
      </a:lstStyle>
    </a:txDef>
  </a:objectDefaults>
  <a:extraClrSchemeLst/>
  <a:custClrLst>
    <a:custClr name="Vibrant Blue">
      <a:srgbClr val="0047BB"/>
    </a:custClr>
    <a:custClr name="White">
      <a:srgbClr val="FFFFFF"/>
    </a:custClr>
    <a:custClr name="Dark Blue">
      <a:srgbClr val="141B4D"/>
    </a:custClr>
    <a:custClr name="New Blue">
      <a:srgbClr val="002DA2"/>
    </a:custClr>
    <a:custClr name="Medium Blue">
      <a:srgbClr val="1F74DB"/>
    </a:custClr>
    <a:custClr name="Light Blue">
      <a:srgbClr val="8CC8E9"/>
    </a:custClr>
    <a:custClr name="Mint">
      <a:srgbClr val="6ECEB2"/>
    </a:custClr>
    <a:custClr name="Dark Mint">
      <a:srgbClr val="008775"/>
    </a:custClr>
    <a:custClr name="Sea Blue">
      <a:srgbClr val="72B0BD"/>
    </a:custClr>
    <a:custClr name="Dark Sea Blue">
      <a:srgbClr val="005670"/>
    </a:custClr>
    <a:custClr name="Lavender">
      <a:srgbClr val="D7A9E3"/>
    </a:custClr>
    <a:custClr name="Deep Purple">
      <a:srgbClr val="890C58"/>
    </a:custClr>
    <a:custClr name="Sunburst Orange">
      <a:srgbClr val="FF9800"/>
    </a:custClr>
    <a:custClr name="Cherry Red">
      <a:srgbClr val="CB333B"/>
    </a:custClr>
    <a:custClr name="Lemon Yellow">
      <a:srgbClr val="F9E27D"/>
    </a:custClr>
    <a:custClr name="Dark Mustard">
      <a:srgbClr val="C5A900"/>
    </a:custClr>
    <a:custClr name="Fossil">
      <a:srgbClr val="AFA9A0"/>
    </a:custClr>
    <a:custClr name="Dark Fossil">
      <a:srgbClr val="7A7266"/>
    </a:custClr>
    <a:custClr name="Pale Grey">
      <a:srgbClr val="D0D3D4"/>
    </a:custClr>
    <a:custClr name="Dark Grey">
      <a:srgbClr val="7E7E82"/>
    </a:custClr>
    <a:custClr name="Charcoal">
      <a:srgbClr val="171717"/>
    </a:custClr>
  </a:custClrLst>
  <a:extLst>
    <a:ext uri="{05A4C25C-085E-4340-85A3-A5531E510DB2}">
      <thm15:themeFamily xmlns:thm15="http://schemas.microsoft.com/office/thememl/2012/main" name="Nationwide-New-Brand" id="{D1643D35-C3BC-4741-89E2-3A4B9571D0F9}" vid="{DF390652-8A6E-A648-9DBB-7A7F04AAA473}"/>
    </a:ext>
  </a:extLst>
</a:theme>
</file>

<file path=ppt/theme/theme2.xml><?xml version="1.0" encoding="utf-8"?>
<a:theme xmlns:a="http://schemas.openxmlformats.org/drawingml/2006/main" name="1_Nationwide-New-Brand">
  <a:themeElements>
    <a:clrScheme name="Nationwide">
      <a:dk1>
        <a:srgbClr val="000000"/>
      </a:dk1>
      <a:lt1>
        <a:srgbClr val="FFFFFF"/>
      </a:lt1>
      <a:dk2>
        <a:srgbClr val="141B4D"/>
      </a:dk2>
      <a:lt2>
        <a:srgbClr val="0047BB"/>
      </a:lt2>
      <a:accent1>
        <a:srgbClr val="0047BB"/>
      </a:accent1>
      <a:accent2>
        <a:srgbClr val="141B4D"/>
      </a:accent2>
      <a:accent3>
        <a:srgbClr val="009788"/>
      </a:accent3>
      <a:accent4>
        <a:srgbClr val="005670"/>
      </a:accent4>
      <a:accent5>
        <a:srgbClr val="890C58"/>
      </a:accent5>
      <a:accent6>
        <a:srgbClr val="797166"/>
      </a:accent6>
      <a:hlink>
        <a:srgbClr val="0047BB"/>
      </a:hlink>
      <a:folHlink>
        <a:srgbClr val="0047BB"/>
      </a:folHlink>
    </a:clrScheme>
    <a:fontScheme name="Nationwide default font them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90000" tIns="46800" rIns="90000" bIns="46800" rtlCol="0" anchor="ctr"/>
      <a:lstStyle>
        <a:defPPr algn="ctr">
          <a:lnSpc>
            <a:spcPct val="90000"/>
          </a:lnSpc>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12000"/>
          </a:lnSpc>
          <a:defRPr sz="1200" dirty="0">
            <a:solidFill>
              <a:schemeClr val="tx1"/>
            </a:solidFill>
          </a:defRPr>
        </a:defPPr>
      </a:lstStyle>
    </a:txDef>
  </a:objectDefaults>
  <a:extraClrSchemeLst/>
  <a:custClrLst>
    <a:custClr name="Vibrant Blue">
      <a:srgbClr val="0047BB"/>
    </a:custClr>
    <a:custClr name="White">
      <a:srgbClr val="FFFFFF"/>
    </a:custClr>
    <a:custClr name="Dark Blue">
      <a:srgbClr val="141B4D"/>
    </a:custClr>
    <a:custClr name="New Blue">
      <a:srgbClr val="002DA2"/>
    </a:custClr>
    <a:custClr name="Medium Blue">
      <a:srgbClr val="1F74DB"/>
    </a:custClr>
    <a:custClr name="Light Blue">
      <a:srgbClr val="8CC8E9"/>
    </a:custClr>
    <a:custClr name="Mint">
      <a:srgbClr val="6ECEB2"/>
    </a:custClr>
    <a:custClr name="Dark Mint">
      <a:srgbClr val="008775"/>
    </a:custClr>
    <a:custClr name="Sea Blue">
      <a:srgbClr val="72B0BD"/>
    </a:custClr>
    <a:custClr name="Dark Sea Blue">
      <a:srgbClr val="005670"/>
    </a:custClr>
    <a:custClr name="Lavender">
      <a:srgbClr val="D7A9E3"/>
    </a:custClr>
    <a:custClr name="Deep Purple">
      <a:srgbClr val="890C58"/>
    </a:custClr>
    <a:custClr name="Sunburst Orange">
      <a:srgbClr val="FF9800"/>
    </a:custClr>
    <a:custClr name="Cherry Red">
      <a:srgbClr val="CB333B"/>
    </a:custClr>
    <a:custClr name="Lemon Yellow">
      <a:srgbClr val="F9E27D"/>
    </a:custClr>
    <a:custClr name="Dark Mustard">
      <a:srgbClr val="C5A900"/>
    </a:custClr>
    <a:custClr name="Fossil">
      <a:srgbClr val="AFA9A0"/>
    </a:custClr>
    <a:custClr name="Dark Fossil">
      <a:srgbClr val="7A7266"/>
    </a:custClr>
    <a:custClr name="Pale Grey">
      <a:srgbClr val="D0D3D4"/>
    </a:custClr>
    <a:custClr name="Dark Grey">
      <a:srgbClr val="7E7E82"/>
    </a:custClr>
    <a:custClr name="Charcoal">
      <a:srgbClr val="171717"/>
    </a:custClr>
  </a:custClrLst>
  <a:extLst>
    <a:ext uri="{05A4C25C-085E-4340-85A3-A5531E510DB2}">
      <thm15:themeFamily xmlns:thm15="http://schemas.microsoft.com/office/thememl/2012/main" name="Nationwide-New-Brand" id="{D1643D35-C3BC-4741-89E2-3A4B9571D0F9}" vid="{DF390652-8A6E-A648-9DBB-7A7F04AAA4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08CF681-7379-2D46-939D-CA666C042737}">
  <we:reference id="wa200000729" version="3.8.294.0" store="en-US" storeType="OMEX"/>
  <we:alternateReferences>
    <we:reference id="wa200000729" version="3.8.294.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A3800FDF7B5742A65622816E6FF8FB" ma:contentTypeVersion="12" ma:contentTypeDescription="Create a new document." ma:contentTypeScope="" ma:versionID="0f6e04e80c3256a1b7f4d10e87b09064">
  <xsd:schema xmlns:xsd="http://www.w3.org/2001/XMLSchema" xmlns:xs="http://www.w3.org/2001/XMLSchema" xmlns:p="http://schemas.microsoft.com/office/2006/metadata/properties" xmlns:ns3="f8a7f7ff-0089-4b01-94f5-5fddd23ee671" xmlns:ns4="4e2864ee-d3b2-4fd9-8235-11ea1da63012" targetNamespace="http://schemas.microsoft.com/office/2006/metadata/properties" ma:root="true" ma:fieldsID="a278fe05e04c765666addee59586e7ec" ns3:_="" ns4:_="">
    <xsd:import namespace="f8a7f7ff-0089-4b01-94f5-5fddd23ee671"/>
    <xsd:import namespace="4e2864ee-d3b2-4fd9-8235-11ea1da6301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a7f7ff-0089-4b01-94f5-5fddd23ee6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2864ee-d3b2-4fd9-8235-11ea1da6301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F253AC-EC31-47AE-8EC5-C7F4534FFC67}">
  <ds:schemaRefs>
    <ds:schemaRef ds:uri="http://schemas.microsoft.com/sharepoint/v3/contenttype/forms"/>
  </ds:schemaRefs>
</ds:datastoreItem>
</file>

<file path=customXml/itemProps2.xml><?xml version="1.0" encoding="utf-8"?>
<ds:datastoreItem xmlns:ds="http://schemas.openxmlformats.org/officeDocument/2006/customXml" ds:itemID="{C4663B0F-07CF-4E9D-BF70-0850BED992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a7f7ff-0089-4b01-94f5-5fddd23ee671"/>
    <ds:schemaRef ds:uri="4e2864ee-d3b2-4fd9-8235-11ea1da630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AA539A-1D6F-4FBE-904B-EBCBAD9D0FAE}">
  <ds:schemaRefs>
    <ds:schemaRef ds:uri="http://schemas.openxmlformats.org/package/2006/metadata/core-properties"/>
    <ds:schemaRef ds:uri="http://www.w3.org/XML/1998/namespace"/>
    <ds:schemaRef ds:uri="f8a7f7ff-0089-4b01-94f5-5fddd23ee671"/>
    <ds:schemaRef ds:uri="http://schemas.microsoft.com/office/infopath/2007/PartnerControls"/>
    <ds:schemaRef ds:uri="4e2864ee-d3b2-4fd9-8235-11ea1da63012"/>
    <ds:schemaRef ds:uri="http://schemas.microsoft.com/office/2006/metadata/properties"/>
    <ds:schemaRef ds:uri="http://schemas.microsoft.com/office/2006/documentManagement/types"/>
    <ds:schemaRef ds:uri="http://purl.org/dc/elements/1.1/"/>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107722</TotalTime>
  <Words>4638</Words>
  <Application>Microsoft Office PowerPoint</Application>
  <PresentationFormat>Widescreen</PresentationFormat>
  <Paragraphs>397</Paragraphs>
  <Slides>27</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Courier New</vt:lpstr>
      <vt:lpstr>Georgia</vt:lpstr>
      <vt:lpstr>Wingdings</vt:lpstr>
      <vt:lpstr>Nationwide-New-Brand</vt:lpstr>
      <vt:lpstr>1_Nationwide-New-Brand</vt:lpstr>
      <vt:lpstr>Instructions for Speakers </vt:lpstr>
      <vt:lpstr>Retirement 101</vt:lpstr>
      <vt:lpstr>Important information</vt:lpstr>
      <vt:lpstr>Nice to meet you</vt:lpstr>
      <vt:lpstr>Your financial  professional</vt:lpstr>
      <vt:lpstr>Today we’ll learn…</vt:lpstr>
      <vt:lpstr>Why should I think about retirement now?</vt:lpstr>
      <vt:lpstr>What is a retirement plan?</vt:lpstr>
      <vt:lpstr>How does enrolling in  a retirement plan help?</vt:lpstr>
      <vt:lpstr>What retirement plan  does my employer offer?</vt:lpstr>
      <vt:lpstr>What retirement plan  does my employer offer?</vt:lpstr>
      <vt:lpstr>What retirement plan  does my employer offer?</vt:lpstr>
      <vt:lpstr>How much money will I need annually in retirement?</vt:lpstr>
      <vt:lpstr>How do I get started in reaching this goal?</vt:lpstr>
      <vt:lpstr>How much should  I contribute?</vt:lpstr>
      <vt:lpstr>Why  should I start now?</vt:lpstr>
      <vt:lpstr>Your contribution</vt:lpstr>
      <vt:lpstr>Once I enroll, can I modify my contributions?</vt:lpstr>
      <vt:lpstr>What investment approach is right for me?</vt:lpstr>
      <vt:lpstr>What investment approach is right for me?</vt:lpstr>
      <vt:lpstr>Can I access my funds before I retire?</vt:lpstr>
      <vt:lpstr>What should I do with my retirement funds from a former employer?</vt:lpstr>
      <vt:lpstr>Let’s get started</vt:lpstr>
      <vt:lpstr>Questions?</vt:lpstr>
      <vt:lpstr>We’re here to help</vt:lpstr>
      <vt:lpstr>We’re here to help</vt:lpstr>
      <vt:lpstr>We’re here to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Decisions in Nationwide Financial</dc:title>
  <dc:creator>Geeta Menon</dc:creator>
  <cp:lastModifiedBy>Neer, Scott E</cp:lastModifiedBy>
  <cp:revision>2883</cp:revision>
  <cp:lastPrinted>2020-05-21T15:22:45Z</cp:lastPrinted>
  <dcterms:created xsi:type="dcterms:W3CDTF">2018-11-30T13:27:13Z</dcterms:created>
  <dcterms:modified xsi:type="dcterms:W3CDTF">2023-01-30T15:20:56Z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0x01010054A3800FDF7B5742A65622816E6FF8FB</vt:lpwstr>
  </property>
  <property fmtid="{D5CDD505-2E9C-101B-9397-08002B2CF9AE}" pid="3" name="MSIP_Label_92ea8e88-16c4-4b55-a945-7bd6248db4bf_Enabled">
    <vt:lpwstr>true</vt:lpwstr>
  </property>
  <property fmtid="{D5CDD505-2E9C-101B-9397-08002B2CF9AE}" pid="4" name="MSIP_Label_92ea8e88-16c4-4b55-a945-7bd6248db4bf_SetDate">
    <vt:lpwstr>2023-01-30T15:20:30Z</vt:lpwstr>
  </property>
  <property fmtid="{D5CDD505-2E9C-101B-9397-08002B2CF9AE}" pid="5" name="MSIP_Label_92ea8e88-16c4-4b55-a945-7bd6248db4bf_Method">
    <vt:lpwstr>Privileged</vt:lpwstr>
  </property>
  <property fmtid="{D5CDD505-2E9C-101B-9397-08002B2CF9AE}" pid="6" name="MSIP_Label_92ea8e88-16c4-4b55-a945-7bd6248db4bf_Name">
    <vt:lpwstr>Internal</vt:lpwstr>
  </property>
  <property fmtid="{D5CDD505-2E9C-101B-9397-08002B2CF9AE}" pid="7" name="MSIP_Label_92ea8e88-16c4-4b55-a945-7bd6248db4bf_SiteId">
    <vt:lpwstr>22140e4c-d390-45c2-b297-a26c516dc461</vt:lpwstr>
  </property>
  <property fmtid="{D5CDD505-2E9C-101B-9397-08002B2CF9AE}" pid="8" name="MSIP_Label_92ea8e88-16c4-4b55-a945-7bd6248db4bf_ActionId">
    <vt:lpwstr>0793031c-e261-4e6d-b436-8222719450c0</vt:lpwstr>
  </property>
  <property fmtid="{D5CDD505-2E9C-101B-9397-08002B2CF9AE}" pid="9" name="MSIP_Label_92ea8e88-16c4-4b55-a945-7bd6248db4bf_ContentBits">
    <vt:lpwstr>0</vt:lpwstr>
  </property>
</Properties>
</file>