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3859" r:id="rId5"/>
  </p:sldMasterIdLst>
  <p:notesMasterIdLst>
    <p:notesMasterId r:id="rId33"/>
  </p:notesMasterIdLst>
  <p:handoutMasterIdLst>
    <p:handoutMasterId r:id="rId34"/>
  </p:handoutMasterIdLst>
  <p:sldIdLst>
    <p:sldId id="1448943608" r:id="rId6"/>
    <p:sldId id="1448943582" r:id="rId7"/>
    <p:sldId id="1448943583" r:id="rId8"/>
    <p:sldId id="1448943584" r:id="rId9"/>
    <p:sldId id="1448943585" r:id="rId10"/>
    <p:sldId id="1448943586" r:id="rId11"/>
    <p:sldId id="1448943587" r:id="rId12"/>
    <p:sldId id="1448943588" r:id="rId13"/>
    <p:sldId id="1448943589" r:id="rId14"/>
    <p:sldId id="1448943590" r:id="rId15"/>
    <p:sldId id="1448943591" r:id="rId16"/>
    <p:sldId id="1448943592" r:id="rId17"/>
    <p:sldId id="1448943593" r:id="rId18"/>
    <p:sldId id="1448943594" r:id="rId19"/>
    <p:sldId id="1448943595" r:id="rId20"/>
    <p:sldId id="1448943596" r:id="rId21"/>
    <p:sldId id="1448943597" r:id="rId22"/>
    <p:sldId id="1448943598" r:id="rId23"/>
    <p:sldId id="1448943599" r:id="rId24"/>
    <p:sldId id="1448943600" r:id="rId25"/>
    <p:sldId id="1448943601" r:id="rId26"/>
    <p:sldId id="1448943602" r:id="rId27"/>
    <p:sldId id="1448943603" r:id="rId28"/>
    <p:sldId id="1448943604" r:id="rId29"/>
    <p:sldId id="1448943605" r:id="rId30"/>
    <p:sldId id="1448943606" r:id="rId31"/>
    <p:sldId id="1448943607" r:id="rId32"/>
  </p:sldIdLst>
  <p:sldSz cx="12192000" cy="6858000"/>
  <p:notesSz cx="7010400" cy="92964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6C991E-4669-8759-D422-404D9A699B6A}" name="Lauren Erera" initials="LE" userId="S::lerera@weberassoc.com::7cd4c11b-a7e3-4ca0-a9d5-233854821288" providerId="AD"/>
  <p188:author id="{7DDFA831-BA66-3F8C-BE4F-50722B194C58}" name="Abderrahmane Amor" initials="AA" userId="919668858d7657cc" providerId="Windows Live"/>
  <p188:author id="{1A42633A-DE16-F001-C0D8-AFA74DE64026}" name="Tomblin, Julie S" initials="TJS" userId="S::TOMBLJ1@nationwide.com::bb90851c-a0d5-4ff0-ab59-b1112db48d0b" providerId="AD"/>
  <p188:author id="{6F34CD4E-7F89-84B9-584C-639625721826}" name="Miller, Tracy" initials="MT" userId="S::millt49@nationwide.com::f6dc9783-ab63-4c5c-9922-f9b5911ff5b4" providerId="AD"/>
  <p188:author id="{288B9450-5BC5-772D-6358-D16B1AF3D097}" name="Wall, Akiko" initials="WA" userId="S::walla15@nationwide.com::a3b22fce-3b24-43e1-b02d-d7b24b46e9d3" providerId="AD"/>
  <p188:author id="{3435B289-EBF6-0193-0395-360BC619478E}" name="Dan Peters" initials="DP" userId="Dan Peter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non, Geeta" initials="MG" lastIdx="3" clrIdx="0">
    <p:extLst>
      <p:ext uri="{19B8F6BF-5375-455C-9EA6-DF929625EA0E}">
        <p15:presenceInfo xmlns:p15="http://schemas.microsoft.com/office/powerpoint/2012/main" userId="S-1-5-21-725345543-616249376-1177238915-203991" providerId="AD"/>
      </p:ext>
    </p:extLst>
  </p:cmAuthor>
  <p:cmAuthor id="2" name="CSamuels" initials="CS" lastIdx="15" clrIdx="1">
    <p:extLst>
      <p:ext uri="{19B8F6BF-5375-455C-9EA6-DF929625EA0E}">
        <p15:presenceInfo xmlns:p15="http://schemas.microsoft.com/office/powerpoint/2012/main" userId="CSamuels" providerId="None"/>
      </p:ext>
    </p:extLst>
  </p:cmAuthor>
  <p:cmAuthor id="3" name="Davison, Charlene (Cheri)" initials="DC(" lastIdx="112" clrIdx="2">
    <p:extLst>
      <p:ext uri="{19B8F6BF-5375-455C-9EA6-DF929625EA0E}">
        <p15:presenceInfo xmlns:p15="http://schemas.microsoft.com/office/powerpoint/2012/main" userId="S::DAVISC41@nationwide.com::301a85df-dd04-4c9c-bc33-eb9525e23cc5" providerId="AD"/>
      </p:ext>
    </p:extLst>
  </p:cmAuthor>
  <p:cmAuthor id="4" name="Kelly Hanratty" initials="KH" lastIdx="6" clrIdx="3">
    <p:extLst>
      <p:ext uri="{19B8F6BF-5375-455C-9EA6-DF929625EA0E}">
        <p15:presenceInfo xmlns:p15="http://schemas.microsoft.com/office/powerpoint/2012/main" userId="S::kelly.hanratty@eightbarcollective.com::ef1a1c30-b911-42dc-9978-e5e78ef59289" providerId="AD"/>
      </p:ext>
    </p:extLst>
  </p:cmAuthor>
  <p:cmAuthor id="5" name="Carlos Huasipoma" initials="CH" lastIdx="3" clrIdx="4">
    <p:extLst>
      <p:ext uri="{19B8F6BF-5375-455C-9EA6-DF929625EA0E}">
        <p15:presenceInfo xmlns:p15="http://schemas.microsoft.com/office/powerpoint/2012/main" userId="S::carlos.huasipoma@ogilvy.com::ddbb69a6-20ec-4603-b418-da4f6cfa7ddc" providerId="AD"/>
      </p:ext>
    </p:extLst>
  </p:cmAuthor>
  <p:cmAuthor id="6" name="Rebecca Aronauer" initials="RA" lastIdx="28" clrIdx="5">
    <p:extLst>
      <p:ext uri="{19B8F6BF-5375-455C-9EA6-DF929625EA0E}">
        <p15:presenceInfo xmlns:p15="http://schemas.microsoft.com/office/powerpoint/2012/main" userId="Rebecca Aronauer" providerId="None"/>
      </p:ext>
    </p:extLst>
  </p:cmAuthor>
  <p:cmAuthor id="7" name="Patty Love" initials="PLL" lastIdx="68" clrIdx="6">
    <p:extLst>
      <p:ext uri="{19B8F6BF-5375-455C-9EA6-DF929625EA0E}">
        <p15:presenceInfo xmlns:p15="http://schemas.microsoft.com/office/powerpoint/2012/main" userId="Patty Love" providerId="None"/>
      </p:ext>
    </p:extLst>
  </p:cmAuthor>
  <p:cmAuthor id="8" name="Kelly Hanratty" initials="KH [2]" lastIdx="88" clrIdx="7">
    <p:extLst>
      <p:ext uri="{19B8F6BF-5375-455C-9EA6-DF929625EA0E}">
        <p15:presenceInfo xmlns:p15="http://schemas.microsoft.com/office/powerpoint/2012/main" userId="S::kelly.hanratty@ogilvy.com::ce93e1c1-3099-4289-9f65-2a552fc66391" providerId="AD"/>
      </p:ext>
    </p:extLst>
  </p:cmAuthor>
  <p:cmAuthor id="9" name="Calabro, Emily" initials="CE" lastIdx="10" clrIdx="8">
    <p:extLst>
      <p:ext uri="{19B8F6BF-5375-455C-9EA6-DF929625EA0E}">
        <p15:presenceInfo xmlns:p15="http://schemas.microsoft.com/office/powerpoint/2012/main" userId="S::emily.calabro@nationwide.com::746c6c39-4d5e-4128-8831-2482eb873677" providerId="AD"/>
      </p:ext>
    </p:extLst>
  </p:cmAuthor>
  <p:cmAuthor id="10" name="Sarah Yuskewich" initials="SY" lastIdx="7" clrIdx="9">
    <p:extLst>
      <p:ext uri="{19B8F6BF-5375-455C-9EA6-DF929625EA0E}">
        <p15:presenceInfo xmlns:p15="http://schemas.microsoft.com/office/powerpoint/2012/main" userId="S::YUSKEWS@nationwide.com::06fa2ce4-727c-452c-8fa7-894e887ee70d" providerId="AD"/>
      </p:ext>
    </p:extLst>
  </p:cmAuthor>
  <p:cmAuthor id="11" name="Dunlap, Amelia" initials="DA" lastIdx="5" clrIdx="10">
    <p:extLst>
      <p:ext uri="{19B8F6BF-5375-455C-9EA6-DF929625EA0E}">
        <p15:presenceInfo xmlns:p15="http://schemas.microsoft.com/office/powerpoint/2012/main" userId="S::dunlaa5@nationwide.com::65094ae7-7701-4fcf-ae67-b55f2905f298" providerId="AD"/>
      </p:ext>
    </p:extLst>
  </p:cmAuthor>
  <p:cmAuthor id="12" name="Pugh, Debra (Debi)" initials="PD(" lastIdx="9" clrIdx="11">
    <p:extLst>
      <p:ext uri="{19B8F6BF-5375-455C-9EA6-DF929625EA0E}">
        <p15:presenceInfo xmlns:p15="http://schemas.microsoft.com/office/powerpoint/2012/main" userId="S::debi.pugh@nationwide.com::ec50f32d-8e22-4c05-94be-960ab014fc84" providerId="AD"/>
      </p:ext>
    </p:extLst>
  </p:cmAuthor>
  <p:cmAuthor id="13" name="Ruffing, Michael" initials="RM" lastIdx="4" clrIdx="12">
    <p:extLst>
      <p:ext uri="{19B8F6BF-5375-455C-9EA6-DF929625EA0E}">
        <p15:presenceInfo xmlns:p15="http://schemas.microsoft.com/office/powerpoint/2012/main" userId="S::RUFFINM3@nationwide.com::a03274d5-99b9-4dc5-9825-47cee842d900" providerId="AD"/>
      </p:ext>
    </p:extLst>
  </p:cmAuthor>
  <p:cmAuthor id="14" name="Microsoft Office User" initials="MOU" lastIdx="1" clrIdx="13">
    <p:extLst>
      <p:ext uri="{19B8F6BF-5375-455C-9EA6-DF929625EA0E}">
        <p15:presenceInfo xmlns:p15="http://schemas.microsoft.com/office/powerpoint/2012/main" userId="Microsoft Office User" providerId="None"/>
      </p:ext>
    </p:extLst>
  </p:cmAuthor>
  <p:cmAuthor id="15" name="Tomblin, Julie S" initials="TJS" lastIdx="35" clrIdx="14">
    <p:extLst>
      <p:ext uri="{19B8F6BF-5375-455C-9EA6-DF929625EA0E}">
        <p15:presenceInfo xmlns:p15="http://schemas.microsoft.com/office/powerpoint/2012/main" userId="S::TOMBLJ1@nationwide.com::bb90851c-a0d5-4ff0-ab59-b1112db48d0b" providerId="AD"/>
      </p:ext>
    </p:extLst>
  </p:cmAuthor>
  <p:cmAuthor id="16" name="Jewell, Aylin" initials="JA" lastIdx="8" clrIdx="15">
    <p:extLst>
      <p:ext uri="{19B8F6BF-5375-455C-9EA6-DF929625EA0E}">
        <p15:presenceInfo xmlns:p15="http://schemas.microsoft.com/office/powerpoint/2012/main" userId="S::aylin.jewell@nationwide.com::718d514a-26cc-4d58-a296-309a79cfe9da" providerId="AD"/>
      </p:ext>
    </p:extLst>
  </p:cmAuthor>
  <p:cmAuthor id="17" name="macuser3" initials="m" lastIdx="39" clrIdx="16">
    <p:extLst>
      <p:ext uri="{19B8F6BF-5375-455C-9EA6-DF929625EA0E}">
        <p15:presenceInfo xmlns:p15="http://schemas.microsoft.com/office/powerpoint/2012/main" userId="S::macuser3@weberassoc.onmicrosoft.com::21c564cf-fe99-47ae-a7fc-2d4ca4c6cbdd" providerId="AD"/>
      </p:ext>
    </p:extLst>
  </p:cmAuthor>
  <p:cmAuthor id="18" name="Lisa Longley" initials="LL" lastIdx="10" clrIdx="17">
    <p:extLst>
      <p:ext uri="{19B8F6BF-5375-455C-9EA6-DF929625EA0E}">
        <p15:presenceInfo xmlns:p15="http://schemas.microsoft.com/office/powerpoint/2012/main" userId="59828458ca7ef5e7" providerId="Windows Live"/>
      </p:ext>
    </p:extLst>
  </p:cmAuthor>
  <p:cmAuthor id="19" name="Dan Peters" initials="DP" lastIdx="50" clrIdx="18">
    <p:extLst>
      <p:ext uri="{19B8F6BF-5375-455C-9EA6-DF929625EA0E}">
        <p15:presenceInfo xmlns:p15="http://schemas.microsoft.com/office/powerpoint/2012/main" userId="Dan Peters" providerId="None"/>
      </p:ext>
    </p:extLst>
  </p:cmAuthor>
  <p:cmAuthor id="20" name="McCarthy, Shannon" initials="MS" lastIdx="33" clrIdx="19">
    <p:extLst>
      <p:ext uri="{19B8F6BF-5375-455C-9EA6-DF929625EA0E}">
        <p15:presenceInfo xmlns:p15="http://schemas.microsoft.com/office/powerpoint/2012/main" userId="S::MCCARTS4@nationwide.com::fcf23555-4b6e-4893-824e-9c6f2cc92d81" providerId="AD"/>
      </p:ext>
    </p:extLst>
  </p:cmAuthor>
  <p:cmAuthor id="21" name="Leitwein, Julie" initials="LJ" lastIdx="2" clrIdx="20">
    <p:extLst>
      <p:ext uri="{19B8F6BF-5375-455C-9EA6-DF929625EA0E}">
        <p15:presenceInfo xmlns:p15="http://schemas.microsoft.com/office/powerpoint/2012/main" userId="S::LEITWEJ1@nationwide.com::af4b58fd-e9e4-4c19-a3f4-da0d166a93e4" providerId="AD"/>
      </p:ext>
    </p:extLst>
  </p:cmAuthor>
  <p:cmAuthor id="22" name="Maria Leon" initials="ML" lastIdx="35" clrIdx="21">
    <p:extLst>
      <p:ext uri="{19B8F6BF-5375-455C-9EA6-DF929625EA0E}">
        <p15:presenceInfo xmlns:p15="http://schemas.microsoft.com/office/powerpoint/2012/main" userId="Maria Le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071BF"/>
    <a:srgbClr val="E0E1DD"/>
    <a:srgbClr val="5BC6E8"/>
    <a:srgbClr val="30CDD7"/>
    <a:srgbClr val="003C5B"/>
    <a:srgbClr val="0038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1" autoAdjust="0"/>
    <p:restoredTop sz="69141" autoAdjust="0"/>
  </p:normalViewPr>
  <p:slideViewPr>
    <p:cSldViewPr snapToGrid="0">
      <p:cViewPr varScale="1">
        <p:scale>
          <a:sx n="85" d="100"/>
          <a:sy n="85" d="100"/>
        </p:scale>
        <p:origin x="1722"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3306"/>
    </p:cViewPr>
  </p:sorterViewPr>
  <p:notesViewPr>
    <p:cSldViewPr snapToGrid="0">
      <p:cViewPr varScale="1">
        <p:scale>
          <a:sx n="64" d="100"/>
          <a:sy n="64" d="100"/>
        </p:scale>
        <p:origin x="334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47547E-AA31-E9DB-C3C3-4F9CD8D59B8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52DC34-D80A-78AF-EED7-79A31188E91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523DC99-2556-AE4A-AB78-DD6CB3751CD0}" type="datetimeFigureOut">
              <a:rPr lang="en-US" smtClean="0"/>
              <a:t>1/30/2023</a:t>
            </a:fld>
            <a:endParaRPr lang="en-US" dirty="0"/>
          </a:p>
        </p:txBody>
      </p:sp>
      <p:sp>
        <p:nvSpPr>
          <p:cNvPr id="4" name="Footer Placeholder 3">
            <a:extLst>
              <a:ext uri="{FF2B5EF4-FFF2-40B4-BE49-F238E27FC236}">
                <a16:creationId xmlns:a16="http://schemas.microsoft.com/office/drawing/2014/main" id="{B45A5078-E1FC-A13E-0D92-88D21A33BBC4}"/>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D87F63E-1EE1-264D-DEBD-4BDE126B129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789A0B5-E398-1541-ADF2-FD41B363106C}" type="slidenum">
              <a:rPr lang="en-US" smtClean="0"/>
              <a:t>‹#›</a:t>
            </a:fld>
            <a:endParaRPr lang="en-US" dirty="0"/>
          </a:p>
        </p:txBody>
      </p:sp>
    </p:spTree>
    <p:extLst>
      <p:ext uri="{BB962C8B-B14F-4D97-AF65-F5344CB8AC3E}">
        <p14:creationId xmlns:p14="http://schemas.microsoft.com/office/powerpoint/2010/main" val="814346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052841-6FDB-4672-B636-9F7DC20FE1B0}" type="datetimeFigureOut">
              <a:rPr lang="en-US" smtClean="0"/>
              <a:t>1/30/2023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848ACD5-8426-445E-8541-60F110273670}" type="slidenum">
              <a:rPr lang="en-US" smtClean="0"/>
              <a:t>‹#›</a:t>
            </a:fld>
            <a:endParaRPr lang="en-US" dirty="0"/>
          </a:p>
        </p:txBody>
      </p:sp>
    </p:spTree>
    <p:extLst>
      <p:ext uri="{BB962C8B-B14F-4D97-AF65-F5344CB8AC3E}">
        <p14:creationId xmlns:p14="http://schemas.microsoft.com/office/powerpoint/2010/main" val="321025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nvestopedia.com/articles/retirement/082716/your-401k-whats-ideal-contribution.asp"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smartasset.com/retirement/how-much-should-you-contribute-to-your-401k#:~:text=Most%20retirement%20experts%20recommend%20you%20contribute%2010%25%20to,will%20be%20able%20to%20contribute%20an%20additional%20%246%2C500." TargetMode="External"/><Relationship Id="rId4" Type="http://schemas.openxmlformats.org/officeDocument/2006/relationships/hyperlink" Target="https://www.investopedia.com/articles/personal-finance/092414/retirement-what-percentage-salary-save.as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tionwidefinancial.com/iApp/pub/advicetools/paycheckImpactInputs.action?_ga=2.167958946.207781079.1578316252-970025620.1577730710"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nrsforu.com/rsc-web-preauth/tools/paycheck-impact-calculator"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irs.gov/retirement-plans/plan-participant-employee/retirement-topics-tax-on-early-distribution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investopedia.com/ask/answers/021616/are-457-plan-withdrawals-taxable.asp"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nationwidefinancial.com/iApp/pub/advicetools/paycheckImpactInputs.action?_ga=2.167958946.207781079.1578316252-970025620.1577730710"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rsforu.com/rsc-web-preauth/tools/paycheck-impact-calculato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Revise estas instrucciones y elimine esta dispositiva antes de la presentación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8ACD5-8426-445E-8541-60F110273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29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&lt;PÁGINA OPCIONAL – Puede eliminarse si es no es aplicable para la audiencia&gt;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Probablemente hayas oído hablar del plan 401(k), y eso es lo que ofrece tu empleador. Cualquier compañía que se identifica como una organización privada, con fines de lucro o sin fines de lucro* puede ofrecer un plan de retiro 401(k) a sus empleados.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Estos planes ofrecen las ventajas de precios colectivos, la conveniencia y disciplina de aportes deducidos de nómina, opciones de inversión supervisada y, tal vez lo más importante, ayuda en la forma de talleres educativos y servicio de los representantes del plan. No tienes que hacerlo solo o sola.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 Algunos empleados del gobierno pueden tener planes 401(k) con derechos adquiridos.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10</a:t>
            </a:fld>
            <a:endParaRPr lang="en-US"/>
          </a:p>
        </p:txBody>
      </p:sp>
    </p:spTree>
    <p:extLst>
      <p:ext uri="{BB962C8B-B14F-4D97-AF65-F5344CB8AC3E}">
        <p14:creationId xmlns:p14="http://schemas.microsoft.com/office/powerpoint/2010/main" val="69572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&lt;PÁGINA OPCIONAL – Puede eliminarse si es aplicable para la audiencia&gt;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Probablemente hayas oído hablar del plan 401(k). Un plan 403(b) es similar, pero se ofrece a empleados que trabajan para organizaciones sin fines de lucro, como las organizaciones benéficas o los sistemas de escuelas públicas.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Estos planes ofrecen las ventajas de precios colectivos, la conveniencia y disciplina de aportes deducidos de nómina, opciones de inversión supervisada y, tal vez lo más importante, ayuda en la forma de talleres educativos y servicio de los representantes del plan. No tienes que hacerlo solo o sola.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11</a:t>
            </a:fld>
            <a:endParaRPr lang="en-US"/>
          </a:p>
        </p:txBody>
      </p:sp>
    </p:spTree>
    <p:extLst>
      <p:ext uri="{BB962C8B-B14F-4D97-AF65-F5344CB8AC3E}">
        <p14:creationId xmlns:p14="http://schemas.microsoft.com/office/powerpoint/2010/main" val="805802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&lt;PÁGINA OPCIONAL – Puede eliminarse si es aplicable para la audiencia&gt;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Probablemente hayas oído hablar del plan 401(k). Un plan 457(b) es similar, pero es para empleados que trabajan para el gobierno estatal o local. Estos empleadores además pueden ofrecer un plan de pensión tradicional, algunas veces llamado “plan de beneficios definidos”, </a:t>
            </a:r>
            <a:r>
              <a:rPr lang="en-US" sz="1800" dirty="0" err="1">
                <a:effectLst/>
                <a:latin typeface="Segoe UI" panose="020B0502040204020203" pitchFamily="34" charset="0"/>
              </a:rPr>
              <a:t>también</a:t>
            </a:r>
            <a:r>
              <a:rPr lang="en-US" sz="1800" dirty="0">
                <a:effectLst/>
                <a:latin typeface="Segoe UI" panose="020B0502040204020203" pitchFamily="34" charset="0"/>
              </a:rPr>
              <a:t> para sus </a:t>
            </a:r>
            <a:r>
              <a:rPr lang="en-US" sz="1800" dirty="0" err="1">
                <a:effectLst/>
                <a:latin typeface="Segoe UI" panose="020B0502040204020203" pitchFamily="34" charset="0"/>
              </a:rPr>
              <a:t>empleados</a:t>
            </a:r>
            <a:r>
              <a:rPr lang="es-MX" sz="12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Con frecuencia, la pensión sola pudiera ser insuficiente para cubrir todas tus necesidades de retiro.  Así que piensa en tu plan 457(b) como una herramienta poderosa para complementar el plan de pensión que tu empleador también pudiera ofrecer.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Estos planes ofrecen las ventajas de precios colectivos, la conveniencia y disciplina de aportes deducidos de nómina, opciones de inversión supervisada y, tal vez lo más importante, ayuda en la forma de talleres educativos y servicio de los representantes del plan. No tienes que hacerlo solo o sola.</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12</a:t>
            </a:fld>
            <a:endParaRPr lang="en-US"/>
          </a:p>
        </p:txBody>
      </p:sp>
    </p:spTree>
    <p:extLst>
      <p:ext uri="{BB962C8B-B14F-4D97-AF65-F5344CB8AC3E}">
        <p14:creationId xmlns:p14="http://schemas.microsoft.com/office/powerpoint/2010/main" val="1159932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MX" dirty="0">
                <a:latin typeface="Arial" panose="020B0604020202020204" pitchFamily="34" charset="0"/>
                <a:cs typeface="Arial" panose="020B0604020202020204" pitchFamily="34" charset="0"/>
              </a:rPr>
              <a:t>Puesto que el retiro está muy lejano para la mayoría de las personas, es difícil imaginar cuáles serán tus necesidades cuando llegue finalmente el retiro. Esta es una cantidad aproximada que tal vez quisieras ahorrar, y depende en gran medida de cómo tengas planificado vivir en el retiro, así como de tus objetivos financieros.</a:t>
            </a:r>
          </a:p>
          <a:p>
            <a:pPr lvl="2"/>
            <a:endParaRPr lang="en-US" kern="1200" dirty="0">
              <a:effectLst/>
              <a:latin typeface="Arial" panose="020B0604020202020204" pitchFamily="34" charset="0"/>
              <a:cs typeface="Arial" panose="020B0604020202020204" pitchFamily="34" charset="0"/>
            </a:endParaRPr>
          </a:p>
          <a:p>
            <a:pPr lvl="0"/>
            <a:r>
              <a:rPr lang="es-MX" dirty="0">
                <a:latin typeface="Arial" panose="020B0604020202020204" pitchFamily="34" charset="0"/>
                <a:cs typeface="Arial" panose="020B0604020202020204" pitchFamily="34" charset="0"/>
              </a:rPr>
              <a:t>Puedes usar esta fórmula o, si quieres ser más preciso, ofrecemos la herramienta de planificación personalizada interactiva </a:t>
            </a:r>
            <a:r>
              <a:rPr lang="es-MX" b="0" dirty="0">
                <a:latin typeface="Arial" panose="020B0604020202020204" pitchFamily="34" charset="0"/>
                <a:cs typeface="Arial" panose="020B0604020202020204" pitchFamily="34" charset="0"/>
              </a:rPr>
              <a:t>&lt;</a:t>
            </a:r>
            <a:r>
              <a:rPr lang="es-MX" b="0" dirty="0" err="1">
                <a:latin typeface="Arial" panose="020B0604020202020204" pitchFamily="34" charset="0"/>
                <a:cs typeface="Arial" panose="020B0604020202020204" pitchFamily="34" charset="0"/>
              </a:rPr>
              <a:t>My</a:t>
            </a:r>
            <a:r>
              <a:rPr lang="es-MX" b="0" dirty="0">
                <a:latin typeface="Arial" panose="020B0604020202020204" pitchFamily="34" charset="0"/>
                <a:cs typeface="Arial" panose="020B0604020202020204" pitchFamily="34" charset="0"/>
              </a:rPr>
              <a:t> Interactive </a:t>
            </a:r>
            <a:r>
              <a:rPr lang="es-MX" b="0" dirty="0" err="1">
                <a:latin typeface="Arial" panose="020B0604020202020204" pitchFamily="34" charset="0"/>
                <a:cs typeface="Arial" panose="020B0604020202020204" pitchFamily="34" charset="0"/>
              </a:rPr>
              <a:t>Retirement</a:t>
            </a:r>
            <a:r>
              <a:rPr lang="es-MX" b="0" dirty="0">
                <a:latin typeface="Arial" panose="020B0604020202020204" pitchFamily="34" charset="0"/>
                <a:cs typeface="Arial" panose="020B0604020202020204" pitchFamily="34" charset="0"/>
              </a:rPr>
              <a:t> </a:t>
            </a:r>
            <a:r>
              <a:rPr lang="es-MX" b="0" dirty="0" err="1">
                <a:latin typeface="Arial" panose="020B0604020202020204" pitchFamily="34" charset="0"/>
                <a:cs typeface="Arial" panose="020B0604020202020204" pitchFamily="34" charset="0"/>
              </a:rPr>
              <a:t>Planner</a:t>
            </a:r>
            <a:r>
              <a:rPr lang="es-MX" b="0" dirty="0">
                <a:latin typeface="Arial" panose="020B0604020202020204" pitchFamily="34" charset="0"/>
                <a:cs typeface="Arial" panose="020B0604020202020204" pitchFamily="34" charset="0"/>
              </a:rPr>
              <a:t> o </a:t>
            </a:r>
            <a:r>
              <a:rPr lang="es-MX" b="0" dirty="0" err="1">
                <a:latin typeface="Arial" panose="020B0604020202020204" pitchFamily="34" charset="0"/>
                <a:cs typeface="Arial" panose="020B0604020202020204" pitchFamily="34" charset="0"/>
              </a:rPr>
              <a:t>My</a:t>
            </a:r>
            <a:r>
              <a:rPr lang="es-MX" b="0" dirty="0">
                <a:latin typeface="Arial" panose="020B0604020202020204" pitchFamily="34" charset="0"/>
                <a:cs typeface="Arial" panose="020B0604020202020204" pitchFamily="34" charset="0"/>
              </a:rPr>
              <a:t> </a:t>
            </a:r>
            <a:r>
              <a:rPr lang="es-MX" b="0" dirty="0" err="1">
                <a:latin typeface="Arial" panose="020B0604020202020204" pitchFamily="34" charset="0"/>
                <a:cs typeface="Arial" panose="020B0604020202020204" pitchFamily="34" charset="0"/>
              </a:rPr>
              <a:t>Retirement</a:t>
            </a:r>
            <a:r>
              <a:rPr lang="es-MX" b="0" dirty="0">
                <a:latin typeface="Arial" panose="020B0604020202020204" pitchFamily="34" charset="0"/>
                <a:cs typeface="Arial" panose="020B0604020202020204" pitchFamily="34" charset="0"/>
              </a:rPr>
              <a:t> </a:t>
            </a:r>
            <a:r>
              <a:rPr lang="es-MX" b="0" dirty="0" err="1">
                <a:latin typeface="Arial" panose="020B0604020202020204" pitchFamily="34" charset="0"/>
                <a:cs typeface="Arial" panose="020B0604020202020204" pitchFamily="34" charset="0"/>
              </a:rPr>
              <a:t>Goals</a:t>
            </a:r>
            <a:r>
              <a:rPr lang="es-MX" b="0" dirty="0">
                <a:latin typeface="Arial" panose="020B0604020202020204" pitchFamily="34" charset="0"/>
                <a:cs typeface="Arial" panose="020B0604020202020204" pitchFamily="34" charset="0"/>
              </a:rPr>
              <a:t> (para participantes en SS&amp;C)&gt;</a:t>
            </a:r>
            <a:r>
              <a:rPr lang="es-MX" dirty="0">
                <a:latin typeface="Arial" panose="020B0604020202020204" pitchFamily="34" charset="0"/>
                <a:cs typeface="Arial" panose="020B0604020202020204" pitchFamily="34" charset="0"/>
              </a:rPr>
              <a:t> para ayudarte a entender cuánto puedes necesitar en el retiro a fin de mantener el estilo de vida que llevas hoy.</a:t>
            </a:r>
          </a:p>
          <a:p>
            <a:pPr lvl="0"/>
            <a:endParaRPr lang="en-US" b="0" kern="1200" dirty="0">
              <a:effectLst/>
              <a:latin typeface="Arial" panose="020B0604020202020204" pitchFamily="34" charset="0"/>
              <a:cs typeface="Arial" panose="020B0604020202020204" pitchFamily="34" charset="0"/>
            </a:endParaRPr>
          </a:p>
          <a:p>
            <a:pPr lvl="0"/>
            <a:r>
              <a:rPr lang="es-MX" b="0" dirty="0">
                <a:latin typeface="Arial" panose="020B0604020202020204" pitchFamily="34" charset="0"/>
                <a:cs typeface="Arial" panose="020B0604020202020204" pitchFamily="34" charset="0"/>
              </a:rPr>
              <a:t>Una vez que tienes un objetivo, puedes trabajar para cumplirlo.</a:t>
            </a:r>
          </a:p>
          <a:p>
            <a:pPr lvl="0"/>
            <a:endParaRPr lang="en-US" kern="1200" dirty="0">
              <a:effectLst/>
              <a:latin typeface="Arial" panose="020B0604020202020204" pitchFamily="34" charset="0"/>
              <a:cs typeface="Arial" panose="020B0604020202020204" pitchFamily="34" charset="0"/>
            </a:endParaRPr>
          </a:p>
          <a:p>
            <a:pPr lvl="0"/>
            <a:endParaRPr lang="en-US" kern="1200" dirty="0">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13</a:t>
            </a:fld>
            <a:endParaRPr lang="en-US"/>
          </a:p>
        </p:txBody>
      </p:sp>
    </p:spTree>
    <p:extLst>
      <p:ext uri="{BB962C8B-B14F-4D97-AF65-F5344CB8AC3E}">
        <p14:creationId xmlns:p14="http://schemas.microsoft.com/office/powerpoint/2010/main" val="3322763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mn-lt"/>
                <a:ea typeface="+mn-ea"/>
                <a:cs typeface="+mn-cs"/>
              </a:rPr>
              <a:t>Seguramente, tu primera pregunta será: “¿Cómo logro los objetivos de retiro en los que necesito trabajar?”</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Encima de todo esto, lo que es más importante al ahorrar para el retiro es contar con la ayuda y los recursos que necesitas.  Estamos aquí para guiarte a través de tu camino hacia el retiro en cada paso.  </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[Opcional:  tómese el tiempo para explicar quiénes son todos en “su equipo”].</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[De manera opcional, explicar qué es </a:t>
            </a:r>
            <a:r>
              <a:rPr lang="es-MX" sz="1200" dirty="0" err="1">
                <a:solidFill>
                  <a:schemeClr val="tx1"/>
                </a:solidFill>
                <a:latin typeface="+mn-lt"/>
                <a:ea typeface="+mn-ea"/>
                <a:cs typeface="+mn-cs"/>
              </a:rPr>
              <a:t>Nationwide</a:t>
            </a:r>
            <a:r>
              <a:rPr lang="es-MX" sz="1200" dirty="0">
                <a:solidFill>
                  <a:schemeClr val="tx1"/>
                </a:solidFill>
                <a:latin typeface="+mn-lt"/>
                <a:ea typeface="+mn-ea"/>
                <a:cs typeface="+mn-cs"/>
              </a:rPr>
              <a:t>: “</a:t>
            </a:r>
            <a:r>
              <a:rPr lang="es-MX" sz="1200" dirty="0" err="1">
                <a:solidFill>
                  <a:schemeClr val="tx1"/>
                </a:solidFill>
                <a:latin typeface="+mn-lt"/>
                <a:ea typeface="+mn-ea"/>
                <a:cs typeface="+mn-cs"/>
              </a:rPr>
              <a:t>Nationwide</a:t>
            </a:r>
            <a:r>
              <a:rPr lang="es-MX" sz="1200" dirty="0">
                <a:solidFill>
                  <a:schemeClr val="tx1"/>
                </a:solidFill>
                <a:latin typeface="+mn-lt"/>
                <a:ea typeface="+mn-ea"/>
                <a:cs typeface="+mn-cs"/>
              </a:rPr>
              <a:t> ha sido un nombre de confianza en los hogares estadounidenses durante más de 100 años, con décadas especializándose en soluciones de retiro”.  Tendrás acceso 24/7 a tu cuenta en línea, por supuesto.  Y nuestro centro de servicio con sede en los Estados Unidos está abierto los sábados de 9 a. m. a 6 p. m., hora estándar del este.  Está abierto hasta las 11 p. m., EST, los días de semana].</a:t>
            </a:r>
          </a:p>
          <a:p>
            <a:endParaRPr lang="en-US" sz="1200" kern="1200" dirty="0">
              <a:solidFill>
                <a:schemeClr val="tx1"/>
              </a:solidFill>
              <a:effectLst/>
              <a:latin typeface="+mn-lt"/>
              <a:ea typeface="+mn-ea"/>
              <a:cs typeface="+mn-cs"/>
            </a:endParaRPr>
          </a:p>
          <a:p>
            <a:r>
              <a:rPr lang="es-MX" sz="1200" dirty="0">
                <a:solidFill>
                  <a:schemeClr val="tx1"/>
                </a:solidFill>
                <a:latin typeface="+mn-lt"/>
                <a:ea typeface="+mn-ea"/>
                <a:cs typeface="+mn-cs"/>
              </a:rPr>
              <a:t>Estamos aquí para asegurarnos de que todas tus opciones sean claras, de manera que puedas tomar decisiones correctas a lo largo del camino que se adapten a tus necesidades únicas. </a:t>
            </a:r>
          </a:p>
        </p:txBody>
      </p:sp>
      <p:sp>
        <p:nvSpPr>
          <p:cNvPr id="4" name="Slide Number Placeholder 3"/>
          <p:cNvSpPr>
            <a:spLocks noGrp="1"/>
          </p:cNvSpPr>
          <p:nvPr>
            <p:ph type="sldNum" sz="quarter" idx="5"/>
          </p:nvPr>
        </p:nvSpPr>
        <p:spPr/>
        <p:txBody>
          <a:bodyPr/>
          <a:lstStyle/>
          <a:p>
            <a:fld id="{8848ACD5-8426-445E-8541-60F110273670}" type="slidenum">
              <a:rPr lang="en-US" smtClean="0"/>
              <a:t>14</a:t>
            </a:fld>
            <a:endParaRPr lang="en-US"/>
          </a:p>
        </p:txBody>
      </p:sp>
    </p:spTree>
    <p:extLst>
      <p:ext uri="{BB962C8B-B14F-4D97-AF65-F5344CB8AC3E}">
        <p14:creationId xmlns:p14="http://schemas.microsoft.com/office/powerpoint/2010/main" val="149342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solidFill>
                  <a:schemeClr val="tx1"/>
                </a:solidFill>
                <a:latin typeface="Arial" panose="020B0604020202020204" pitchFamily="34" charset="0"/>
                <a:cs typeface="Arial" panose="020B0604020202020204" pitchFamily="34" charset="0"/>
              </a:rPr>
              <a:t>Una de estas decisiones que pudieras enfrentar es “¿Cuánto debo aportar?”</a:t>
            </a:r>
          </a:p>
          <a:p>
            <a:endParaRPr lang="en-US" kern="1200" dirty="0">
              <a:solidFill>
                <a:schemeClr val="tx1"/>
              </a:solidFill>
              <a:effectLst/>
              <a:latin typeface="Arial" panose="020B0604020202020204" pitchFamily="34" charset="0"/>
              <a:cs typeface="Arial" panose="020B0604020202020204" pitchFamily="34" charset="0"/>
            </a:endParaRPr>
          </a:p>
          <a:p>
            <a:r>
              <a:rPr lang="es-MX" dirty="0">
                <a:solidFill>
                  <a:schemeClr val="tx1"/>
                </a:solidFill>
                <a:latin typeface="Arial" panose="020B0604020202020204" pitchFamily="34" charset="0"/>
                <a:cs typeface="Arial" panose="020B0604020202020204" pitchFamily="34" charset="0"/>
              </a:rPr>
              <a:t>La respuesta depende de muchas cosas.  Para simplificar la respuesta, la regla general es aportar del 10 al 20% en cada periodo de pago para el retiro.</a:t>
            </a:r>
            <a:r>
              <a:rPr lang="es-MX" baseline="30000" dirty="0">
                <a:solidFill>
                  <a:schemeClr val="tx1"/>
                </a:solidFill>
                <a:latin typeface="Arial" panose="020B0604020202020204" pitchFamily="34" charset="0"/>
                <a:cs typeface="Arial" panose="020B0604020202020204" pitchFamily="34" charset="0"/>
              </a:rPr>
              <a:t>2</a:t>
            </a:r>
            <a:r>
              <a:rPr lang="es-MX" dirty="0">
                <a:solidFill>
                  <a:schemeClr val="tx1"/>
                </a:solidFill>
                <a:latin typeface="Arial" panose="020B0604020202020204" pitchFamily="34" charset="0"/>
                <a:cs typeface="Arial" panose="020B0604020202020204" pitchFamily="34" charset="0"/>
              </a:rPr>
              <a:t> Pero necesitas averiguar qué es lo adecuado para ti.</a:t>
            </a:r>
          </a:p>
          <a:p>
            <a:endParaRPr lang="en-US" kern="1200" dirty="0">
              <a:solidFill>
                <a:schemeClr val="tx1"/>
              </a:solidFill>
              <a:effectLst/>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Una herramienta </a:t>
            </a:r>
            <a:r>
              <a:rPr lang="es-MX" dirty="0">
                <a:solidFill>
                  <a:schemeClr val="tx1"/>
                </a:solidFill>
                <a:latin typeface="Arial" panose="020B0604020202020204" pitchFamily="34" charset="0"/>
                <a:cs typeface="Arial" panose="020B0604020202020204" pitchFamily="34" charset="0"/>
              </a:rPr>
              <a:t>importante que tal vez quieras usar es la herramienta de planificación personalizada interactiva llamada</a:t>
            </a:r>
            <a:r>
              <a:rPr lang="es-MX" dirty="0">
                <a:latin typeface="Arial" panose="020B0604020202020204" pitchFamily="34" charset="0"/>
                <a:cs typeface="Arial" panose="020B0604020202020204" pitchFamily="34" charset="0"/>
              </a:rPr>
              <a:t> &lt;</a:t>
            </a:r>
            <a:r>
              <a:rPr lang="es-MX" b="1" dirty="0" err="1">
                <a:latin typeface="Arial" panose="020B0604020202020204" pitchFamily="34" charset="0"/>
                <a:cs typeface="Arial" panose="020B0604020202020204" pitchFamily="34" charset="0"/>
              </a:rPr>
              <a:t>My</a:t>
            </a:r>
            <a:r>
              <a:rPr lang="es-MX" b="1" dirty="0">
                <a:latin typeface="Arial" panose="020B0604020202020204" pitchFamily="34" charset="0"/>
                <a:cs typeface="Arial" panose="020B0604020202020204" pitchFamily="34" charset="0"/>
              </a:rPr>
              <a:t> Interactive </a:t>
            </a:r>
            <a:r>
              <a:rPr lang="es-MX" b="1" dirty="0" err="1">
                <a:latin typeface="Arial" panose="020B0604020202020204" pitchFamily="34" charset="0"/>
                <a:cs typeface="Arial" panose="020B0604020202020204" pitchFamily="34" charset="0"/>
              </a:rPr>
              <a:t>Retirement</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Planner</a:t>
            </a:r>
            <a:r>
              <a:rPr lang="es-MX" b="1" dirty="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o </a:t>
            </a:r>
            <a:r>
              <a:rPr lang="es-MX" b="1" dirty="0" err="1">
                <a:latin typeface="Arial" panose="020B0604020202020204" pitchFamily="34" charset="0"/>
                <a:cs typeface="Arial" panose="020B0604020202020204" pitchFamily="34" charset="0"/>
              </a:rPr>
              <a:t>My</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Retirement</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Goals</a:t>
            </a:r>
            <a:r>
              <a:rPr lang="es-MX" b="1" dirty="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(para participantes en SS&amp;C)&gt;.  </a:t>
            </a:r>
          </a:p>
          <a:p>
            <a:endParaRPr lang="en-US" kern="1200" dirty="0">
              <a:solidFill>
                <a:schemeClr val="tx1"/>
              </a:solidFill>
              <a:effectLst/>
              <a:latin typeface="Arial" panose="020B0604020202020204" pitchFamily="34" charset="0"/>
              <a:cs typeface="Arial" panose="020B0604020202020204" pitchFamily="34" charset="0"/>
            </a:endParaRPr>
          </a:p>
          <a:p>
            <a:r>
              <a:rPr lang="es-MX" dirty="0">
                <a:solidFill>
                  <a:schemeClr val="tx1"/>
                </a:solidFill>
                <a:latin typeface="Arial" panose="020B0604020202020204" pitchFamily="34" charset="0"/>
                <a:cs typeface="Arial" panose="020B0604020202020204" pitchFamily="34" charset="0"/>
              </a:rPr>
              <a:t>Con esta herramienta, podrás ver qué cantidad de aporte puede necesitar ajustarse con base en el momento en que planifiques retirarte, tu estilo de vida en el retiro, tus gastos actuales y niveles de ahorro, cuándo comenzaste a ahorrar y cuánto has ahorrado. </a:t>
            </a:r>
          </a:p>
          <a:p>
            <a:endParaRPr lang="en-US" kern="1200" dirty="0">
              <a:solidFill>
                <a:schemeClr val="tx1"/>
              </a:solidFill>
              <a:effectLst/>
              <a:latin typeface="Arial" panose="020B0604020202020204" pitchFamily="34" charset="0"/>
              <a:cs typeface="Arial" panose="020B0604020202020204" pitchFamily="34" charset="0"/>
            </a:endParaRPr>
          </a:p>
          <a:p>
            <a:r>
              <a:rPr lang="es-MX" dirty="0">
                <a:solidFill>
                  <a:schemeClr val="tx1"/>
                </a:solidFill>
                <a:latin typeface="Arial" panose="020B0604020202020204" pitchFamily="34" charset="0"/>
                <a:cs typeface="Arial" panose="020B0604020202020204" pitchFamily="34" charset="0"/>
              </a:rPr>
              <a:t>La clave a recordar es que aquellos que esperan hasta más tarde en su vida para comenzar a ahorrar, necesitarán aportar más que aquellos que comenzaron más temprano.</a:t>
            </a:r>
          </a:p>
          <a:p>
            <a:r>
              <a:rPr lang="es-MX" dirty="0">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s-MX" dirty="0">
                <a:latin typeface="Arial" panose="020B0604020202020204" pitchFamily="34" charset="0"/>
                <a:ea typeface="Calibri" panose="020F0502020204030204" pitchFamily="34" charset="0"/>
                <a:cs typeface="Arial" panose="020B0604020202020204" pitchFamily="34" charset="0"/>
              </a:rPr>
              <a:t>FUENTES:</a:t>
            </a:r>
          </a:p>
          <a:p>
            <a:pPr marL="0" marR="0">
              <a:lnSpc>
                <a:spcPct val="107000"/>
              </a:lnSpc>
              <a:spcBef>
                <a:spcPts val="0"/>
              </a:spcBef>
              <a:spcAft>
                <a:spcPts val="800"/>
              </a:spcAft>
            </a:pP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How</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Much</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Should</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I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Contribute</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to</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3"/>
              </a:rPr>
              <a:t>Your</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3"/>
              </a:rPr>
              <a:t> 401(k)? (¿Cuánto debo aportar a mi 401(k)? (investopedia.com)</a:t>
            </a:r>
          </a:p>
          <a:p>
            <a:pPr marL="0" marR="0" fontAlgn="base">
              <a:lnSpc>
                <a:spcPct val="107000"/>
              </a:lnSpc>
              <a:spcBef>
                <a:spcPts val="0"/>
              </a:spcBef>
              <a:spcAft>
                <a:spcPts val="0"/>
              </a:spcAft>
            </a:pPr>
            <a:r>
              <a:rPr lang="es-MX"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What</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Percentage</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of</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Your</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Salary</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Should</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Go</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Toward</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a:t>
            </a:r>
            <a:r>
              <a:rPr lang="es-MX" u="sng" dirty="0" err="1">
                <a:solidFill>
                  <a:srgbClr val="0000FF"/>
                </a:solidFill>
                <a:latin typeface="Arial" panose="020B0604020202020204" pitchFamily="34" charset="0"/>
                <a:ea typeface="Calibri" panose="020F0502020204030204" pitchFamily="34" charset="0"/>
                <a:cs typeface="Arial" panose="020B0604020202020204" pitchFamily="34" charset="0"/>
                <a:hlinkClick r:id="rId4"/>
              </a:rPr>
              <a:t>Retirement</a:t>
            </a:r>
            <a:r>
              <a:rPr lang="es-MX" u="sng" dirty="0">
                <a:solidFill>
                  <a:srgbClr val="0000FF"/>
                </a:solidFill>
                <a:latin typeface="Arial" panose="020B0604020202020204" pitchFamily="34" charset="0"/>
                <a:ea typeface="Calibri" panose="020F0502020204030204" pitchFamily="34" charset="0"/>
                <a:cs typeface="Arial" panose="020B0604020202020204" pitchFamily="34" charset="0"/>
                <a:hlinkClick r:id="rId4"/>
              </a:rPr>
              <a:t>? (¿Qué porcentaje de tu salario debes aportar para el retiro? (investopedia.com)</a:t>
            </a:r>
          </a:p>
          <a:p>
            <a:pPr marL="0" marR="0" fontAlgn="base">
              <a:lnSpc>
                <a:spcPct val="107000"/>
              </a:lnSpc>
              <a:spcBef>
                <a:spcPts val="0"/>
              </a:spcBef>
              <a:spcAft>
                <a:spcPts val="0"/>
              </a:spcAft>
            </a:pPr>
            <a:r>
              <a:rPr lang="es-MX" dirty="0">
                <a:hlinkClick r:id="rId5"/>
              </a:rPr>
              <a:t>2How </a:t>
            </a:r>
            <a:r>
              <a:rPr lang="es-MX" dirty="0" err="1">
                <a:hlinkClick r:id="rId5"/>
              </a:rPr>
              <a:t>Much</a:t>
            </a:r>
            <a:r>
              <a:rPr lang="es-MX" dirty="0">
                <a:hlinkClick r:id="rId5"/>
              </a:rPr>
              <a:t> </a:t>
            </a:r>
            <a:r>
              <a:rPr lang="es-MX" dirty="0" err="1">
                <a:hlinkClick r:id="rId5"/>
              </a:rPr>
              <a:t>Should</a:t>
            </a:r>
            <a:r>
              <a:rPr lang="es-MX" dirty="0">
                <a:hlinkClick r:id="rId5"/>
              </a:rPr>
              <a:t> </a:t>
            </a:r>
            <a:r>
              <a:rPr lang="es-MX" dirty="0" err="1">
                <a:hlinkClick r:id="rId5"/>
              </a:rPr>
              <a:t>You</a:t>
            </a:r>
            <a:r>
              <a:rPr lang="es-MX" dirty="0">
                <a:hlinkClick r:id="rId5"/>
              </a:rPr>
              <a:t> </a:t>
            </a:r>
            <a:r>
              <a:rPr lang="es-MX" dirty="0" err="1">
                <a:hlinkClick r:id="rId5"/>
              </a:rPr>
              <a:t>Contribute</a:t>
            </a:r>
            <a:r>
              <a:rPr lang="es-MX" dirty="0">
                <a:hlinkClick r:id="rId5"/>
              </a:rPr>
              <a:t> </a:t>
            </a:r>
            <a:r>
              <a:rPr lang="es-MX" dirty="0" err="1">
                <a:hlinkClick r:id="rId5"/>
              </a:rPr>
              <a:t>to</a:t>
            </a:r>
            <a:r>
              <a:rPr lang="es-MX" dirty="0">
                <a:hlinkClick r:id="rId5"/>
              </a:rPr>
              <a:t> </a:t>
            </a:r>
            <a:r>
              <a:rPr lang="es-MX" dirty="0" err="1">
                <a:hlinkClick r:id="rId5"/>
              </a:rPr>
              <a:t>Your</a:t>
            </a:r>
            <a:r>
              <a:rPr lang="es-MX" dirty="0">
                <a:hlinkClick r:id="rId5"/>
              </a:rPr>
              <a:t> 401(k)? (¿Cuánto debes aportar a tu 401(k)? - </a:t>
            </a:r>
            <a:r>
              <a:rPr lang="es-MX" dirty="0" err="1">
                <a:hlinkClick r:id="rId5"/>
              </a:rPr>
              <a:t>SmartAsset</a:t>
            </a:r>
            <a:endParaRPr lang="es-MX" dirty="0">
              <a:hlinkClick r:id="rId5"/>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15</a:t>
            </a:fld>
            <a:endParaRPr lang="en-US"/>
          </a:p>
        </p:txBody>
      </p:sp>
    </p:spTree>
    <p:extLst>
      <p:ext uri="{BB962C8B-B14F-4D97-AF65-F5344CB8AC3E}">
        <p14:creationId xmlns:p14="http://schemas.microsoft.com/office/powerpoint/2010/main" val="201943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Este es un ejemplo para ilustrar ese beneficio de comenzar temprano.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Si a la edad de 25 años un inversionista comienza a hacer aportes de $100 por cada cheque de pago y se compromete a aumentarlo $25 por cada cheque de pago por año, podrá acumular casi $1 millón más a la edad de 60 años de lo que acumularía al simplemente mantener los $100 de aporte por cada cheque de pago durante su vida laboral. Piensa en cómo eso podría ayudar a sobreponerse a cuestiones acerca de la inflación, cuidados de salud de tu bolsillo y los costos de cuidados a largo plazo, y agotar tu dinero.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También vale la pena notar que estos aportes pueden </a:t>
            </a:r>
            <a:r>
              <a:rPr lang="es-MX" sz="1200" i="1" dirty="0">
                <a:latin typeface="Arial" panose="020B0604020202020204" pitchFamily="34" charset="0"/>
                <a:cs typeface="Arial" panose="020B0604020202020204" pitchFamily="34" charset="0"/>
              </a:rPr>
              <a:t>antes de impuestos.</a:t>
            </a:r>
          </a:p>
        </p:txBody>
      </p:sp>
      <p:sp>
        <p:nvSpPr>
          <p:cNvPr id="4" name="Slide Number Placeholder 3"/>
          <p:cNvSpPr>
            <a:spLocks noGrp="1"/>
          </p:cNvSpPr>
          <p:nvPr>
            <p:ph type="sldNum" sz="quarter" idx="5"/>
          </p:nvPr>
        </p:nvSpPr>
        <p:spPr/>
        <p:txBody>
          <a:bodyPr/>
          <a:lstStyle/>
          <a:p>
            <a:fld id="{8848ACD5-8426-445E-8541-60F110273670}" type="slidenum">
              <a:rPr lang="en-US" smtClean="0"/>
              <a:t>16</a:t>
            </a:fld>
            <a:endParaRPr lang="en-US"/>
          </a:p>
        </p:txBody>
      </p:sp>
    </p:spTree>
    <p:extLst>
      <p:ext uri="{BB962C8B-B14F-4D97-AF65-F5344CB8AC3E}">
        <p14:creationId xmlns:p14="http://schemas.microsoft.com/office/powerpoint/2010/main" val="1827386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solidFill>
                  <a:schemeClr val="tx1"/>
                </a:solidFill>
                <a:latin typeface="Arial" panose="020B0604020202020204" pitchFamily="34" charset="0"/>
                <a:cs typeface="Arial" panose="020B0604020202020204" pitchFamily="34" charset="0"/>
              </a:rPr>
              <a:t>¿Quieres saber cuánto puedes aportar con base en tu salario actual? Usa nuestra calculadora del impacto en el cheque de pago para determinar cómo el aportar al plan de retiro patrocinado por tu empleador afecta el dinero que te llevas a casa. </a:t>
            </a:r>
            <a:r>
              <a:rPr lang="es-MX" dirty="0">
                <a:latin typeface="Arial" panose="020B0604020202020204" pitchFamily="34" charset="0"/>
                <a:cs typeface="Arial" panose="020B0604020202020204" pitchFamily="34" charset="0"/>
              </a:rPr>
              <a:t>Te sorprenderá el poco impacto que estos aportes podrían tener en tu cheque de pago, ya que se toman antes de impuestos, mientras ahorras para el retiro que siempre has visualizado.</a:t>
            </a:r>
          </a:p>
          <a:p>
            <a:endParaRPr lang="en-US" kern="1200" dirty="0">
              <a:solidFill>
                <a:schemeClr val="tx1"/>
              </a:solidFill>
              <a:effectLst/>
              <a:latin typeface="Arial" panose="020B0604020202020204" pitchFamily="34" charset="0"/>
              <a:cs typeface="Arial" panose="020B0604020202020204" pitchFamily="34" charset="0"/>
            </a:endParaRPr>
          </a:p>
          <a:p>
            <a:r>
              <a:rPr lang="es-MX" dirty="0">
                <a:solidFill>
                  <a:schemeClr val="tx1"/>
                </a:solidFill>
                <a:latin typeface="Arial" panose="020B0604020202020204" pitchFamily="34" charset="0"/>
                <a:cs typeface="Arial" panose="020B0604020202020204" pitchFamily="34" charset="0"/>
              </a:rPr>
              <a:t>Encuentra la calculadora del impacto en el cheque de pago en nuestra página web.</a:t>
            </a:r>
          </a:p>
          <a:p>
            <a:endParaRPr lang="en-US" dirty="0">
              <a:effectLst/>
              <a:latin typeface="Arial" panose="020B0604020202020204" pitchFamily="34" charset="0"/>
              <a:ea typeface="Calibri" panose="020F0502020204030204" pitchFamily="34" charset="0"/>
              <a:cs typeface="Arial" panose="020B0604020202020204" pitchFamily="34" charset="0"/>
            </a:endParaRPr>
          </a:p>
          <a:p>
            <a:r>
              <a:rPr lang="es-MX" dirty="0">
                <a:latin typeface="Arial" panose="020B0604020202020204" pitchFamily="34" charset="0"/>
                <a:ea typeface="Calibri" panose="020F0502020204030204" pitchFamily="34" charset="0"/>
                <a:cs typeface="Arial" panose="020B0604020202020204" pitchFamily="34" charset="0"/>
              </a:rPr>
              <a:t>&lt;Ubicación de la calculadora del impacto en el cheque de pago para copiar y pegar para proporcionar a la audiencia&gt;</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latin typeface="Arial" panose="020B0604020202020204" pitchFamily="34" charset="0"/>
                <a:ea typeface="Calibri" panose="020F0502020204030204" pitchFamily="34" charset="0"/>
                <a:cs typeface="Arial" panose="020B0604020202020204" pitchFamily="34" charset="0"/>
              </a:rPr>
              <a:t>Sector privado:  </a:t>
            </a:r>
            <a:r>
              <a:rPr lang="es-MX"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https://nationwidefinancial.com/iApp/pub/advicetools/paycheckImpactInputs.action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b="1" dirty="0">
                <a:latin typeface="Arial" panose="020B0604020202020204" pitchFamily="34" charset="0"/>
                <a:ea typeface="Calibri" panose="020F0502020204030204" pitchFamily="34" charset="0"/>
                <a:cs typeface="Arial" panose="020B0604020202020204" pitchFamily="34" charset="0"/>
              </a:rPr>
              <a:t>Sector público: </a:t>
            </a:r>
            <a:r>
              <a:rPr lang="es-MX" sz="1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rPr>
              <a:t>https://www.nrsforu.com/rsc-web-preauth/tools/paycheck-impact-calculator</a:t>
            </a:r>
          </a:p>
          <a:p>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17</a:t>
            </a:fld>
            <a:endParaRPr lang="en-US"/>
          </a:p>
        </p:txBody>
      </p:sp>
    </p:spTree>
    <p:extLst>
      <p:ext uri="{BB962C8B-B14F-4D97-AF65-F5344CB8AC3E}">
        <p14:creationId xmlns:p14="http://schemas.microsoft.com/office/powerpoint/2010/main" val="39066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a:solidFill>
                  <a:schemeClr val="tx1"/>
                </a:solidFill>
                <a:latin typeface="Arial" panose="020B0604020202020204" pitchFamily="34" charset="0"/>
                <a:cs typeface="Arial" panose="020B0604020202020204" pitchFamily="34" charset="0"/>
              </a:rPr>
              <a:t>[Lea la diapositiva]</a:t>
            </a:r>
          </a:p>
        </p:txBody>
      </p:sp>
      <p:sp>
        <p:nvSpPr>
          <p:cNvPr id="4" name="Slide Number Placeholder 3"/>
          <p:cNvSpPr>
            <a:spLocks noGrp="1"/>
          </p:cNvSpPr>
          <p:nvPr>
            <p:ph type="sldNum" sz="quarter" idx="5"/>
          </p:nvPr>
        </p:nvSpPr>
        <p:spPr/>
        <p:txBody>
          <a:bodyPr/>
          <a:lstStyle/>
          <a:p>
            <a:fld id="{8848ACD5-8426-445E-8541-60F110273670}" type="slidenum">
              <a:rPr lang="en-US" smtClean="0"/>
              <a:t>18</a:t>
            </a:fld>
            <a:endParaRPr lang="en-US"/>
          </a:p>
        </p:txBody>
      </p:sp>
    </p:spTree>
    <p:extLst>
      <p:ext uri="{BB962C8B-B14F-4D97-AF65-F5344CB8AC3E}">
        <p14:creationId xmlns:p14="http://schemas.microsoft.com/office/powerpoint/2010/main" val="292279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latin typeface="Arial" panose="020B0604020202020204" pitchFamily="34" charset="0"/>
                <a:cs typeface="Arial" panose="020B0604020202020204" pitchFamily="34" charset="0"/>
              </a:rPr>
              <a:t>&lt;PÁGINA OPCIONAL – Puede eliminarse si no se necesita&gt;</a:t>
            </a:r>
          </a:p>
          <a:p>
            <a:pPr marL="0" indent="0">
              <a:buFont typeface="Arial" panose="020B0604020202020204" pitchFamily="34" charset="0"/>
              <a:buNone/>
            </a:pPr>
            <a:endParaRPr lang="en-US" sz="1200" kern="1200" dirty="0">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Háganlo por mí: Tú no intervienes y quieres que los profesionales hagan el trabajo difícil. Tu plan puede ofrecer esto como una opción.</a:t>
            </a: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Ayúdenme a hacerlo: Quieres una opción simple, como una fecha objetivo o fondo basado en el riesgo, que diversifique tu inversión por ti.</a:t>
            </a: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Lo haré yo mismo: Eres un inversionista muy conocedor que quiere seleccionar sus propias inversiones dentro del plan. Si estás ahorrando mediante un plan de retiro público y prefieres planificar tú tu mismo o misma, puedes usar la herramienta </a:t>
            </a:r>
            <a:r>
              <a:rPr lang="es-MX" sz="1200" dirty="0" err="1">
                <a:latin typeface="Arial" panose="020B0604020202020204" pitchFamily="34" charset="0"/>
                <a:cs typeface="Arial" panose="020B0604020202020204" pitchFamily="34" charset="0"/>
              </a:rPr>
              <a:t>My</a:t>
            </a:r>
            <a:r>
              <a:rPr lang="es-MX" sz="1200" dirty="0">
                <a:latin typeface="Arial" panose="020B0604020202020204" pitchFamily="34" charset="0"/>
                <a:cs typeface="Arial" panose="020B0604020202020204" pitchFamily="34" charset="0"/>
              </a:rPr>
              <a:t> Interactive </a:t>
            </a:r>
            <a:r>
              <a:rPr lang="es-MX" sz="1200" dirty="0" err="1">
                <a:latin typeface="Arial" panose="020B0604020202020204" pitchFamily="34" charset="0"/>
                <a:cs typeface="Arial" panose="020B0604020202020204" pitchFamily="34" charset="0"/>
              </a:rPr>
              <a:t>Retirement</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Planner</a:t>
            </a:r>
            <a:r>
              <a:rPr lang="es-MX" sz="12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&lt;Nota para los participantes en SS&amp;C solamente:  Selecciona lo siguiente durante la inscripción:</a:t>
            </a: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Háganlo por mí = selecciona “Cuenta administrada profesionalmente”</a:t>
            </a: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Ayúdenme a hacerlo = selecciona “Cartera preestablecida”</a:t>
            </a: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Lo haré yo mismo = selecciona “Cartera personalizada”&gt;</a:t>
            </a:r>
          </a:p>
        </p:txBody>
      </p:sp>
      <p:sp>
        <p:nvSpPr>
          <p:cNvPr id="4" name="Slide Number Placeholder 3"/>
          <p:cNvSpPr>
            <a:spLocks noGrp="1"/>
          </p:cNvSpPr>
          <p:nvPr>
            <p:ph type="sldNum" sz="quarter" idx="5"/>
          </p:nvPr>
        </p:nvSpPr>
        <p:spPr/>
        <p:txBody>
          <a:bodyPr/>
          <a:lstStyle/>
          <a:p>
            <a:fld id="{8848ACD5-8426-445E-8541-60F110273670}" type="slidenum">
              <a:rPr lang="en-US" smtClean="0"/>
              <a:t>19</a:t>
            </a:fld>
            <a:endParaRPr lang="en-US"/>
          </a:p>
        </p:txBody>
      </p:sp>
    </p:spTree>
    <p:extLst>
      <p:ext uri="{BB962C8B-B14F-4D97-AF65-F5344CB8AC3E}">
        <p14:creationId xmlns:p14="http://schemas.microsoft.com/office/powerpoint/2010/main" val="2239773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ea typeface="+mn-ea"/>
                <a:cs typeface="Arial" panose="020B0604020202020204" pitchFamily="34" charset="0"/>
              </a:rPr>
              <a:t>Bienvenidos. Hoy hablaremos de conocimiento, términos y consejos claves para el retiro </a:t>
            </a:r>
            <a:r>
              <a:rPr lang="es-MX" strike="noStrike" dirty="0">
                <a:latin typeface="Arial" panose="020B0604020202020204" pitchFamily="34" charset="0"/>
                <a:ea typeface="+mn-ea"/>
                <a:cs typeface="Arial" panose="020B0604020202020204" pitchFamily="34" charset="0"/>
              </a:rPr>
              <a:t>que</a:t>
            </a:r>
            <a:r>
              <a:rPr lang="es-MX" dirty="0">
                <a:latin typeface="Arial" panose="020B0604020202020204" pitchFamily="34" charset="0"/>
                <a:ea typeface="+mn-ea"/>
                <a:cs typeface="Arial" panose="020B0604020202020204" pitchFamily="34" charset="0"/>
              </a:rPr>
              <a:t> necesitas conocer hoy y en el futuro. Tendremos tiempo al final de la sesión para preguntas y respuestas, pero ten la libertad de hacer preguntas durante la charla. Me entusiasma compartir esta información contigo hoy, así como muchas herramientas y recursos que están disponibles para ayudar.</a:t>
            </a:r>
            <a:r>
              <a:rPr lang="es-MX" sz="1200" dirty="0">
                <a:solidFill>
                  <a:schemeClr val="tx1"/>
                </a:solidFill>
                <a:latin typeface="Arial" panose="020B0604020202020204" pitchFamily="34" charset="0"/>
                <a:ea typeface="+mn-ea"/>
                <a:cs typeface="Arial" panose="020B0604020202020204" pitchFamily="34" charset="0"/>
              </a:rPr>
              <a:t> </a:t>
            </a:r>
            <a:r>
              <a:rPr lang="es-MX" dirty="0">
                <a:latin typeface="Arial" panose="020B0604020202020204" pitchFamily="34" charset="0"/>
                <a:ea typeface="+mn-ea"/>
                <a:cs typeface="Arial" panose="020B0604020202020204" pitchFamily="34" charset="0"/>
              </a:rPr>
              <a:t>Así que comencemos.</a:t>
            </a:r>
          </a:p>
        </p:txBody>
      </p:sp>
      <p:sp>
        <p:nvSpPr>
          <p:cNvPr id="4" name="Slide Number Placeholder 3"/>
          <p:cNvSpPr>
            <a:spLocks noGrp="1"/>
          </p:cNvSpPr>
          <p:nvPr>
            <p:ph type="sldNum" sz="quarter" idx="5"/>
          </p:nvPr>
        </p:nvSpPr>
        <p:spPr/>
        <p:txBody>
          <a:bodyPr/>
          <a:lstStyle/>
          <a:p>
            <a:fld id="{8848ACD5-8426-445E-8541-60F110273670}" type="slidenum">
              <a:rPr lang="en-US" smtClean="0"/>
              <a:t>2</a:t>
            </a:fld>
            <a:endParaRPr lang="en-US"/>
          </a:p>
        </p:txBody>
      </p:sp>
    </p:spTree>
    <p:extLst>
      <p:ext uri="{BB962C8B-B14F-4D97-AF65-F5344CB8AC3E}">
        <p14:creationId xmlns:p14="http://schemas.microsoft.com/office/powerpoint/2010/main" val="2852702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MX" dirty="0">
                <a:latin typeface="Arial" panose="020B0604020202020204" pitchFamily="34" charset="0"/>
                <a:cs typeface="Arial" panose="020B0604020202020204" pitchFamily="34" charset="0"/>
              </a:rPr>
              <a:t>&lt;PÁGINA OPCIONAL – Puede eliminarse si no se necesita&gt;</a:t>
            </a:r>
          </a:p>
          <a:p>
            <a:pPr marL="0" indent="0">
              <a:buFont typeface="Arial" panose="020B0604020202020204" pitchFamily="34" charset="0"/>
              <a:buNone/>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Cuando se trata de elegir las opciones de inversión correctas, tienes un par de enfoques diferentes que puedes tomar </a:t>
            </a: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Ayúdenme a hacerlo: Quieres una opción simple, como una fecha objetivo o fondo basado en el riesgo, que diversifique tu inversión por ti.</a:t>
            </a: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Lo haré yo mismo: Eres un inversionista muy conocedor que quiere seleccionar sus propias inversiones dentro del plan.</a:t>
            </a:r>
          </a:p>
          <a:p>
            <a:pPr marL="171450" indent="-171450">
              <a:buFont typeface="Arial" panose="020B0604020202020204" pitchFamily="34" charset="0"/>
              <a:buChar char="•"/>
            </a:pPr>
            <a:endParaRPr lang="en-US" sz="1200" kern="1200" dirty="0">
              <a:effectLst/>
              <a:latin typeface="Arial" panose="020B0604020202020204" pitchFamily="34" charset="0"/>
              <a:cs typeface="Arial" panose="020B0604020202020204" pitchFamily="34" charset="0"/>
            </a:endParaRP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&lt;Nota para los participantes en SS&amp;C solamente:  Selecciona lo siguiente durante la inscripción:</a:t>
            </a: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Ayúdenme a hacerlo = selecciona “Cartera preestablecida”</a:t>
            </a:r>
          </a:p>
          <a:p>
            <a:pPr marL="0" indent="0">
              <a:buFont typeface="Arial" panose="020B0604020202020204" pitchFamily="34" charset="0"/>
              <a:buNone/>
            </a:pPr>
            <a:r>
              <a:rPr lang="es-MX" sz="1200" dirty="0">
                <a:latin typeface="Arial" panose="020B0604020202020204" pitchFamily="34" charset="0"/>
                <a:cs typeface="Arial" panose="020B0604020202020204" pitchFamily="34" charset="0"/>
              </a:rPr>
              <a:t>Lo haré yo mismo = selecciona “Cartera personalizada”&gt;</a:t>
            </a:r>
          </a:p>
        </p:txBody>
      </p:sp>
      <p:sp>
        <p:nvSpPr>
          <p:cNvPr id="4" name="Slide Number Placeholder 3"/>
          <p:cNvSpPr>
            <a:spLocks noGrp="1"/>
          </p:cNvSpPr>
          <p:nvPr>
            <p:ph type="sldNum" sz="quarter" idx="5"/>
          </p:nvPr>
        </p:nvSpPr>
        <p:spPr/>
        <p:txBody>
          <a:bodyPr/>
          <a:lstStyle/>
          <a:p>
            <a:fld id="{8848ACD5-8426-445E-8541-60F110273670}" type="slidenum">
              <a:rPr lang="en-US" smtClean="0"/>
              <a:t>20</a:t>
            </a:fld>
            <a:endParaRPr lang="en-US"/>
          </a:p>
        </p:txBody>
      </p:sp>
    </p:spTree>
    <p:extLst>
      <p:ext uri="{BB962C8B-B14F-4D97-AF65-F5344CB8AC3E}">
        <p14:creationId xmlns:p14="http://schemas.microsoft.com/office/powerpoint/2010/main" val="2547821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Arial" panose="020B0604020202020204" pitchFamily="34" charset="0"/>
                <a:cs typeface="Arial" panose="020B0604020202020204" pitchFamily="34" charset="0"/>
              </a:rPr>
              <a:t>Si retiras dinero antes de los 59½ años, el gobierno puede imponer un gravamen de retiro temprano del 10% adicional al impuesto sobre la renta regular. </a:t>
            </a:r>
          </a:p>
          <a:p>
            <a:endParaRPr lang="en-US" sz="1200" kern="1200" dirty="0">
              <a:solidFill>
                <a:schemeClr val="tx1"/>
              </a:solidFill>
              <a:effectLst/>
              <a:latin typeface="Arial" panose="020B0604020202020204" pitchFamily="34" charset="0"/>
              <a:cs typeface="Arial" panose="020B0604020202020204" pitchFamily="34" charset="0"/>
            </a:endParaRPr>
          </a:p>
          <a:p>
            <a:r>
              <a:rPr lang="es-MX" sz="1200" dirty="0">
                <a:solidFill>
                  <a:schemeClr val="tx1"/>
                </a:solidFill>
                <a:latin typeface="Arial" panose="020B0604020202020204" pitchFamily="34" charset="0"/>
                <a:cs typeface="Arial" panose="020B0604020202020204" pitchFamily="34" charset="0"/>
              </a:rPr>
              <a:t>Veamos un ejemplo.</a:t>
            </a:r>
          </a:p>
          <a:p>
            <a:endParaRPr lang="en-US" sz="1200" kern="1200" dirty="0">
              <a:solidFill>
                <a:schemeClr val="tx1"/>
              </a:solidFill>
              <a:effectLst/>
              <a:latin typeface="Arial" panose="020B0604020202020204" pitchFamily="34" charset="0"/>
              <a:cs typeface="Arial" panose="020B0604020202020204" pitchFamily="34" charset="0"/>
            </a:endParaRPr>
          </a:p>
          <a:p>
            <a:r>
              <a:rPr lang="es-MX" sz="1200" dirty="0">
                <a:solidFill>
                  <a:schemeClr val="tx1"/>
                </a:solidFill>
                <a:latin typeface="Arial" panose="020B0604020202020204" pitchFamily="34" charset="0"/>
                <a:cs typeface="Arial" panose="020B0604020202020204" pitchFamily="34" charset="0"/>
              </a:rPr>
              <a:t>[Lee la diapositiva.]</a:t>
            </a:r>
          </a:p>
          <a:p>
            <a:endParaRPr lang="en-US" sz="1200" kern="1200" dirty="0">
              <a:solidFill>
                <a:schemeClr val="tx1"/>
              </a:solidFill>
              <a:effectLst/>
              <a:latin typeface="Arial" panose="020B0604020202020204" pitchFamily="34" charset="0"/>
              <a:cs typeface="Arial" panose="020B0604020202020204" pitchFamily="34" charset="0"/>
            </a:endParaRPr>
          </a:p>
          <a:p>
            <a:r>
              <a:rPr lang="es-MX" sz="1200" i="1" baseline="30000" dirty="0">
                <a:solidFill>
                  <a:schemeClr val="tx1"/>
                </a:solidFill>
                <a:latin typeface="Arial" panose="020B0604020202020204" pitchFamily="34" charset="0"/>
                <a:cs typeface="Arial" panose="020B0604020202020204" pitchFamily="34" charset="0"/>
              </a:rPr>
              <a:t>3</a:t>
            </a:r>
            <a:r>
              <a:rPr lang="es-MX" sz="1200" i="1" dirty="0">
                <a:solidFill>
                  <a:schemeClr val="tx1"/>
                </a:solidFill>
                <a:latin typeface="Arial" panose="020B0604020202020204" pitchFamily="34" charset="0"/>
                <a:cs typeface="Arial" panose="020B0604020202020204" pitchFamily="34" charset="0"/>
              </a:rPr>
              <a:t> Se usa un porcentaje de impuestos del 22%.</a:t>
            </a:r>
          </a:p>
          <a:p>
            <a:endParaRPr lang="en-US" sz="1200" kern="1200" dirty="0">
              <a:solidFill>
                <a:schemeClr val="tx1"/>
              </a:solidFill>
              <a:effectLst/>
              <a:latin typeface="Arial" panose="020B0604020202020204" pitchFamily="34" charset="0"/>
              <a:cs typeface="Arial" panose="020B0604020202020204" pitchFamily="34" charset="0"/>
            </a:endParaRPr>
          </a:p>
          <a:p>
            <a:r>
              <a:rPr lang="es-MX" sz="1200" dirty="0">
                <a:solidFill>
                  <a:schemeClr val="tx1"/>
                </a:solidFill>
                <a:latin typeface="Arial" panose="020B0604020202020204" pitchFamily="34" charset="0"/>
                <a:cs typeface="Arial" panose="020B0604020202020204" pitchFamily="34" charset="0"/>
              </a:rPr>
              <a:t>Solamente para la audiencia en el plan 457(b): “Observen que para los planes 457b, la penalización por retiro de fondos temprano no aplica en algunas circunstancias. Por ejemplo, si dejas a tu empleador o si tienes una dificultad económica que califica, puedes hacer retiros sin penalizaciones”.</a:t>
            </a:r>
            <a:r>
              <a:rPr lang="es-MX" sz="1200" baseline="30000" dirty="0">
                <a:solidFill>
                  <a:schemeClr val="tx1"/>
                </a:solidFill>
                <a:latin typeface="Arial" panose="020B0604020202020204" pitchFamily="34" charset="0"/>
                <a:cs typeface="Arial" panose="020B0604020202020204" pitchFamily="34" charset="0"/>
              </a:rPr>
              <a:t>4</a:t>
            </a:r>
          </a:p>
          <a:p>
            <a:r>
              <a:rPr lang="es-MX" sz="1200" dirty="0">
                <a:solidFill>
                  <a:schemeClr val="tx1"/>
                </a:solidFill>
                <a:latin typeface="Arial" panose="020B0604020202020204" pitchFamily="34" charset="0"/>
                <a:cs typeface="Arial" panose="020B0604020202020204" pitchFamily="34" charset="0"/>
              </a:rPr>
              <a:t> </a:t>
            </a:r>
          </a:p>
          <a:p>
            <a:r>
              <a:rPr lang="es-MX" sz="1200" b="0" i="1" u="none" strike="noStrike" baseline="30000" dirty="0">
                <a:solidFill>
                  <a:schemeClr val="tx1"/>
                </a:solidFill>
                <a:latin typeface="Arial" panose="020B0604020202020204" pitchFamily="34" charset="0"/>
                <a:cs typeface="Arial" panose="020B0604020202020204" pitchFamily="34" charset="0"/>
              </a:rPr>
              <a:t>4 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Retirement</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Topics</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Tax</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on</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Early</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Distributions</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Internal</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Revenue</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a:t>
            </a:r>
            <a:r>
              <a:rPr lang="es-MX" sz="1200" b="0" i="0" u="sng" dirty="0" err="1">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Service</a:t>
            </a:r>
            <a:r>
              <a:rPr lang="es-MX" sz="1200" b="0" i="0" u="sng" dirty="0">
                <a:solidFill>
                  <a:schemeClr val="tx1"/>
                </a:solidFill>
                <a:latin typeface="Arial" panose="020B0604020202020204" pitchFamily="34" charset="0"/>
                <a:cs typeface="Arial" panose="020B0604020202020204" pitchFamily="34" charset="0"/>
                <a:hlinkClick r:id="rId3" tooltip="https://www.irs.gov/retirement-plans/plan-participant-employee/retirement-topics-tax-on-early-distributions"/>
              </a:rPr>
              <a:t> (irs.gov)</a:t>
            </a:r>
            <a:r>
              <a:rPr lang="es-MX" sz="1200" b="0" i="0" u="none" strike="noStrike" dirty="0">
                <a:solidFill>
                  <a:schemeClr val="tx1"/>
                </a:solidFill>
                <a:latin typeface="Arial" panose="020B0604020202020204" pitchFamily="34" charset="0"/>
                <a:cs typeface="Arial" panose="020B0604020202020204" pitchFamily="34" charset="0"/>
              </a:rPr>
              <a:t>; </a:t>
            </a:r>
            <a:r>
              <a:rPr lang="es-MX" sz="1200" b="0" i="0" u="sng" dirty="0">
                <a:solidFill>
                  <a:schemeClr val="tx1"/>
                </a:solidFill>
                <a:latin typeface="Arial" panose="020B0604020202020204" pitchFamily="34" charset="0"/>
                <a:cs typeface="Arial" panose="020B0604020202020204" pitchFamily="34" charset="0"/>
                <a:hlinkClick r:id="rId4" tooltip="https://www.investopedia.com/ask/answers/021616/are-457-plan-withdrawals-taxable.asp"/>
              </a:rPr>
              <a:t>Are 457 Plan </a:t>
            </a:r>
            <a:r>
              <a:rPr lang="es-MX" sz="1200" b="0" i="0" u="sng" dirty="0" err="1">
                <a:solidFill>
                  <a:schemeClr val="tx1"/>
                </a:solidFill>
                <a:latin typeface="Arial" panose="020B0604020202020204" pitchFamily="34" charset="0"/>
                <a:cs typeface="Arial" panose="020B0604020202020204" pitchFamily="34" charset="0"/>
                <a:hlinkClick r:id="rId4" tooltip="https://www.investopedia.com/ask/answers/021616/are-457-plan-withdrawals-taxable.asp"/>
              </a:rPr>
              <a:t>Withdrawals</a:t>
            </a:r>
            <a:r>
              <a:rPr lang="es-MX" sz="1200" b="0" i="0" u="sng" dirty="0">
                <a:solidFill>
                  <a:schemeClr val="tx1"/>
                </a:solidFill>
                <a:latin typeface="Arial" panose="020B0604020202020204" pitchFamily="34" charset="0"/>
                <a:cs typeface="Arial" panose="020B0604020202020204" pitchFamily="34" charset="0"/>
                <a:hlinkClick r:id="rId4" tooltip="https://www.investopedia.com/ask/answers/021616/are-457-plan-withdrawals-taxable.asp"/>
              </a:rPr>
              <a:t> </a:t>
            </a:r>
            <a:r>
              <a:rPr lang="es-MX" sz="1200" b="0" i="0" u="sng" dirty="0" err="1">
                <a:solidFill>
                  <a:schemeClr val="tx1"/>
                </a:solidFill>
                <a:latin typeface="Arial" panose="020B0604020202020204" pitchFamily="34" charset="0"/>
                <a:cs typeface="Arial" panose="020B0604020202020204" pitchFamily="34" charset="0"/>
                <a:hlinkClick r:id="rId4" tooltip="https://www.investopedia.com/ask/answers/021616/are-457-plan-withdrawals-taxable.asp"/>
              </a:rPr>
              <a:t>Taxable</a:t>
            </a:r>
            <a:r>
              <a:rPr lang="es-MX" sz="1200" b="0" i="0" u="sng" dirty="0">
                <a:solidFill>
                  <a:schemeClr val="tx1"/>
                </a:solidFill>
                <a:latin typeface="Arial" panose="020B0604020202020204" pitchFamily="34" charset="0"/>
                <a:cs typeface="Arial" panose="020B0604020202020204" pitchFamily="34" charset="0"/>
                <a:hlinkClick r:id="rId4" tooltip="https://www.investopedia.com/ask/answers/021616/are-457-plan-withdrawals-taxable.asp"/>
              </a:rPr>
              <a:t>? (¿Los retiros del plan 457 son gravables?) (investopedia.com)</a:t>
            </a:r>
          </a:p>
        </p:txBody>
      </p:sp>
      <p:sp>
        <p:nvSpPr>
          <p:cNvPr id="4" name="Slide Number Placeholder 3"/>
          <p:cNvSpPr>
            <a:spLocks noGrp="1"/>
          </p:cNvSpPr>
          <p:nvPr>
            <p:ph type="sldNum" sz="quarter" idx="5"/>
          </p:nvPr>
        </p:nvSpPr>
        <p:spPr/>
        <p:txBody>
          <a:bodyPr/>
          <a:lstStyle/>
          <a:p>
            <a:fld id="{8848ACD5-8426-445E-8541-60F110273670}" type="slidenum">
              <a:rPr lang="en-US" smtClean="0"/>
              <a:t>21</a:t>
            </a:fld>
            <a:endParaRPr lang="en-US"/>
          </a:p>
        </p:txBody>
      </p:sp>
    </p:spTree>
    <p:extLst>
      <p:ext uri="{BB962C8B-B14F-4D97-AF65-F5344CB8AC3E}">
        <p14:creationId xmlns:p14="http://schemas.microsoft.com/office/powerpoint/2010/main" val="71718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Cambiar de empleo no debe implicar hacer malabares con varios planes de retiro.  Siempre tienes la opción de transferir tu plan de retiro entre empleos. Tendrás menos cuentas para monitorear y el saldo mayor de las cuentas combinadas continuará capitalizando a través del tiempo. Y nosotros estamos aquí para ayudar.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cs typeface="Arial" panose="020B0604020202020204" pitchFamily="34" charset="0"/>
              </a:rPr>
              <a:t>¿Aún te preocupa lo complicado que puede ser el proceso? No te preocupes; nosotros ayudaremos a que sea fácil para ti o te ayudaremos a determinar si es la opción correcta para ti.  Puedes llamarnos al número telefónico que está al final de la presentación &lt;O bien, podemos hablar después de esta presentación para responder a cualquiera de tus preguntas pendientes.&gt;</a:t>
            </a:r>
          </a:p>
        </p:txBody>
      </p:sp>
      <p:sp>
        <p:nvSpPr>
          <p:cNvPr id="4" name="Slide Number Placeholder 3"/>
          <p:cNvSpPr>
            <a:spLocks noGrp="1"/>
          </p:cNvSpPr>
          <p:nvPr>
            <p:ph type="sldNum" sz="quarter" idx="5"/>
          </p:nvPr>
        </p:nvSpPr>
        <p:spPr/>
        <p:txBody>
          <a:bodyPr/>
          <a:lstStyle/>
          <a:p>
            <a:fld id="{8848ACD5-8426-445E-8541-60F110273670}" type="slidenum">
              <a:rPr lang="en-US" smtClean="0"/>
              <a:t>22</a:t>
            </a:fld>
            <a:endParaRPr lang="en-US"/>
          </a:p>
        </p:txBody>
      </p:sp>
    </p:spTree>
    <p:extLst>
      <p:ext uri="{BB962C8B-B14F-4D97-AF65-F5344CB8AC3E}">
        <p14:creationId xmlns:p14="http://schemas.microsoft.com/office/powerpoint/2010/main" val="107153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992" lvl="0" indent="0">
              <a:buFont typeface="Arial"/>
              <a:buNone/>
            </a:pPr>
            <a:r>
              <a:rPr lang="es-MX" dirty="0">
                <a:latin typeface="Arial" panose="020B0604020202020204" pitchFamily="34" charset="0"/>
                <a:cs typeface="Arial" panose="020B0604020202020204" pitchFamily="34" charset="0"/>
              </a:rPr>
              <a:t>Hay tres pasos fáciles para ayudarte a comienza a ahorrar para el retiro.</a:t>
            </a:r>
          </a:p>
          <a:p>
            <a:pPr marL="25992" lvl="0" indent="0">
              <a:buFont typeface="Arial"/>
              <a:buNone/>
            </a:pPr>
            <a:endParaRPr lang="en-US"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Primero, inscríbete en tu plan de retiro.</a:t>
            </a:r>
          </a:p>
          <a:p>
            <a:endParaRPr lang="en-US"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Luego monitorea tu objetivo de retiro con las herramientas disponibles.  Familiarízate con la herramienta &lt;</a:t>
            </a:r>
            <a:r>
              <a:rPr lang="es-MX" b="1" dirty="0" err="1">
                <a:latin typeface="Arial" panose="020B0604020202020204" pitchFamily="34" charset="0"/>
                <a:cs typeface="Arial" panose="020B0604020202020204" pitchFamily="34" charset="0"/>
              </a:rPr>
              <a:t>My</a:t>
            </a:r>
            <a:r>
              <a:rPr lang="es-MX" b="1" dirty="0">
                <a:latin typeface="Arial" panose="020B0604020202020204" pitchFamily="34" charset="0"/>
                <a:cs typeface="Arial" panose="020B0604020202020204" pitchFamily="34" charset="0"/>
              </a:rPr>
              <a:t> Interactive </a:t>
            </a:r>
            <a:r>
              <a:rPr lang="es-MX" b="1" dirty="0" err="1">
                <a:latin typeface="Arial" panose="020B0604020202020204" pitchFamily="34" charset="0"/>
                <a:cs typeface="Arial" panose="020B0604020202020204" pitchFamily="34" charset="0"/>
              </a:rPr>
              <a:t>Retirement</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Planner</a:t>
            </a:r>
            <a:r>
              <a:rPr lang="es-MX" b="1" dirty="0">
                <a:latin typeface="Arial" panose="020B0604020202020204" pitchFamily="34" charset="0"/>
                <a:cs typeface="Arial" panose="020B0604020202020204" pitchFamily="34" charset="0"/>
              </a:rPr>
              <a:t> </a:t>
            </a:r>
            <a:r>
              <a:rPr lang="es-MX" dirty="0">
                <a:latin typeface="Arial" panose="020B0604020202020204" pitchFamily="34" charset="0"/>
                <a:cs typeface="Arial" panose="020B0604020202020204" pitchFamily="34" charset="0"/>
              </a:rPr>
              <a:t>o </a:t>
            </a:r>
            <a:r>
              <a:rPr lang="es-MX" b="1" dirty="0" err="1">
                <a:latin typeface="Arial" panose="020B0604020202020204" pitchFamily="34" charset="0"/>
                <a:cs typeface="Arial" panose="020B0604020202020204" pitchFamily="34" charset="0"/>
              </a:rPr>
              <a:t>My</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Retirement</a:t>
            </a:r>
            <a:r>
              <a:rPr lang="es-MX" b="1" dirty="0">
                <a:latin typeface="Arial" panose="020B0604020202020204" pitchFamily="34" charset="0"/>
                <a:cs typeface="Arial" panose="020B0604020202020204" pitchFamily="34" charset="0"/>
              </a:rPr>
              <a:t> </a:t>
            </a:r>
            <a:r>
              <a:rPr lang="es-MX" b="1" dirty="0" err="1">
                <a:latin typeface="Arial" panose="020B0604020202020204" pitchFamily="34" charset="0"/>
                <a:cs typeface="Arial" panose="020B0604020202020204" pitchFamily="34" charset="0"/>
              </a:rPr>
              <a:t>Goals</a:t>
            </a:r>
            <a:r>
              <a:rPr lang="es-MX" b="1" dirty="0">
                <a:latin typeface="Arial" panose="020B0604020202020204" pitchFamily="34" charset="0"/>
                <a:cs typeface="Arial" panose="020B0604020202020204" pitchFamily="34" charset="0"/>
              </a:rPr>
              <a:t> </a:t>
            </a:r>
            <a:r>
              <a:rPr lang="es-MX" b="0" dirty="0">
                <a:latin typeface="Arial" panose="020B0604020202020204" pitchFamily="34" charset="0"/>
                <a:cs typeface="Arial" panose="020B0604020202020204" pitchFamily="34" charset="0"/>
              </a:rPr>
              <a:t>(para participantes en SS&amp;C)&gt; para que entiendas cómo lo estás haciendo y qué más puedes hacer para mejorar tu perspectiva de retiro.  </a:t>
            </a:r>
            <a:r>
              <a:rPr lang="es-MX" dirty="0">
                <a:latin typeface="Arial" panose="020B0604020202020204" pitchFamily="34" charset="0"/>
                <a:cs typeface="Arial" panose="020B0604020202020204" pitchFamily="34" charset="0"/>
              </a:rPr>
              <a:t>O usa la </a:t>
            </a:r>
            <a:r>
              <a:rPr lang="es-MX" b="1" dirty="0">
                <a:latin typeface="Arial" panose="020B0604020202020204" pitchFamily="34" charset="0"/>
                <a:cs typeface="Arial" panose="020B0604020202020204" pitchFamily="34" charset="0"/>
              </a:rPr>
              <a:t>calculadora de </a:t>
            </a:r>
            <a:br>
              <a:rPr lang="es-MX" b="1" dirty="0">
                <a:latin typeface="Arial" panose="020B0604020202020204" pitchFamily="34" charset="0"/>
                <a:cs typeface="Arial" panose="020B0604020202020204" pitchFamily="34" charset="0"/>
              </a:rPr>
            </a:br>
            <a:r>
              <a:rPr lang="es-MX" b="1" dirty="0">
                <a:latin typeface="Arial" panose="020B0604020202020204" pitchFamily="34" charset="0"/>
                <a:cs typeface="Arial" panose="020B0604020202020204" pitchFamily="34" charset="0"/>
              </a:rPr>
              <a:t>impacto del cheque de pago</a:t>
            </a:r>
            <a:r>
              <a:rPr lang="es-MX" dirty="0">
                <a:latin typeface="Arial" panose="020B0604020202020204" pitchFamily="34" charset="0"/>
                <a:cs typeface="Arial" panose="020B0604020202020204" pitchFamily="34" charset="0"/>
              </a:rPr>
              <a:t> para ver si puedes aportar más sin mucho impacto en tu cheque de pago.</a:t>
            </a:r>
          </a:p>
          <a:p>
            <a:endParaRPr lang="en-US"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Estamos aquí para ayudar. Este no es un proceso que tienes que experimentar solo. Podemos ayudarte en cada paso del camino. </a:t>
            </a:r>
          </a:p>
          <a:p>
            <a:endParaRPr lang="en-US" dirty="0">
              <a:latin typeface="Arial" panose="020B0604020202020204" pitchFamily="34" charset="0"/>
              <a:cs typeface="Arial" panose="020B0604020202020204" pitchFamily="34" charset="0"/>
            </a:endParaRPr>
          </a:p>
          <a:p>
            <a:r>
              <a:rPr lang="es-MX" dirty="0">
                <a:latin typeface="Arial" panose="020B0604020202020204" pitchFamily="34" charset="0"/>
                <a:ea typeface="Calibri" panose="020F0502020204030204" pitchFamily="34" charset="0"/>
                <a:cs typeface="Arial" panose="020B0604020202020204" pitchFamily="34" charset="0"/>
              </a:rPr>
              <a:t>&lt;Ubicación de la calculadora del impacto en el cheque de pago para proporcionar a la audiencia&gt;</a:t>
            </a:r>
          </a:p>
          <a:p>
            <a:r>
              <a:rPr lang="es-MX" dirty="0">
                <a:latin typeface="Arial" panose="020B0604020202020204" pitchFamily="34" charset="0"/>
                <a:ea typeface="Calibri" panose="020F0502020204030204" pitchFamily="34" charset="0"/>
                <a:cs typeface="Arial" panose="020B0604020202020204" pitchFamily="34" charset="0"/>
              </a:rPr>
              <a:t>Sector privado:  </a:t>
            </a:r>
            <a:r>
              <a:rPr lang="es-MX" dirty="0" err="1">
                <a:latin typeface="Arial" panose="020B0604020202020204" pitchFamily="34" charset="0"/>
                <a:ea typeface="Calibri" panose="020F0502020204030204" pitchFamily="34" charset="0"/>
                <a:cs typeface="Arial" panose="020B0604020202020204" pitchFamily="34" charset="0"/>
                <a:hlinkClick r:id="rId3"/>
              </a:rPr>
              <a:t>Paycheck</a:t>
            </a:r>
            <a:r>
              <a:rPr lang="es-MX" dirty="0">
                <a:latin typeface="Arial" panose="020B0604020202020204" pitchFamily="34" charset="0"/>
                <a:ea typeface="Calibri" panose="020F0502020204030204" pitchFamily="34" charset="0"/>
                <a:cs typeface="Arial" panose="020B0604020202020204" pitchFamily="34" charset="0"/>
                <a:hlinkClick r:id="rId3"/>
              </a:rPr>
              <a:t> </a:t>
            </a:r>
            <a:r>
              <a:rPr lang="es-MX" dirty="0" err="1">
                <a:latin typeface="Arial" panose="020B0604020202020204" pitchFamily="34" charset="0"/>
                <a:ea typeface="Calibri" panose="020F0502020204030204" pitchFamily="34" charset="0"/>
                <a:cs typeface="Arial" panose="020B0604020202020204" pitchFamily="34" charset="0"/>
                <a:hlinkClick r:id="rId3"/>
              </a:rPr>
              <a:t>Impact</a:t>
            </a:r>
            <a:r>
              <a:rPr lang="es-MX" dirty="0">
                <a:latin typeface="Arial" panose="020B0604020202020204" pitchFamily="34" charset="0"/>
                <a:ea typeface="Calibri" panose="020F0502020204030204" pitchFamily="34" charset="0"/>
                <a:cs typeface="Arial" panose="020B0604020202020204" pitchFamily="34" charset="0"/>
                <a:hlinkClick r:id="rId3"/>
              </a:rPr>
              <a:t> </a:t>
            </a:r>
            <a:r>
              <a:rPr lang="es-MX" dirty="0" err="1">
                <a:latin typeface="Arial" panose="020B0604020202020204" pitchFamily="34" charset="0"/>
                <a:ea typeface="Calibri" panose="020F0502020204030204" pitchFamily="34" charset="0"/>
                <a:cs typeface="Arial" panose="020B0604020202020204" pitchFamily="34" charset="0"/>
                <a:hlinkClick r:id="rId3"/>
              </a:rPr>
              <a:t>Calculator</a:t>
            </a:r>
            <a:r>
              <a:rPr lang="es-MX" dirty="0">
                <a:latin typeface="Arial" panose="020B0604020202020204" pitchFamily="34" charset="0"/>
                <a:ea typeface="Calibri" panose="020F0502020204030204" pitchFamily="34" charset="0"/>
                <a:cs typeface="Arial" panose="020B0604020202020204" pitchFamily="34" charset="0"/>
                <a:hlinkClick r:id="rId3"/>
              </a:rPr>
              <a:t> (Calculadora del impacto en el cheque de pago) (nationwidefinancial.com)</a:t>
            </a:r>
          </a:p>
          <a:p>
            <a:r>
              <a:rPr lang="es-MX" dirty="0">
                <a:latin typeface="Arial" panose="020B0604020202020204" pitchFamily="34" charset="0"/>
                <a:ea typeface="Calibri" panose="020F0502020204030204" pitchFamily="34" charset="0"/>
                <a:cs typeface="Arial" panose="020B0604020202020204" pitchFamily="34" charset="0"/>
              </a:rPr>
              <a:t>Sector público:  </a:t>
            </a:r>
            <a:r>
              <a:rPr lang="es-MX" dirty="0" err="1">
                <a:latin typeface="Arial" panose="020B0604020202020204" pitchFamily="34" charset="0"/>
                <a:ea typeface="Calibri" panose="020F0502020204030204" pitchFamily="34" charset="0"/>
                <a:cs typeface="Arial" panose="020B0604020202020204" pitchFamily="34" charset="0"/>
                <a:hlinkClick r:id="rId4"/>
              </a:rPr>
              <a:t>Paycheck</a:t>
            </a:r>
            <a:r>
              <a:rPr lang="es-MX" dirty="0">
                <a:latin typeface="Arial" panose="020B0604020202020204" pitchFamily="34" charset="0"/>
                <a:ea typeface="Calibri" panose="020F0502020204030204" pitchFamily="34" charset="0"/>
                <a:cs typeface="Arial" panose="020B0604020202020204" pitchFamily="34" charset="0"/>
                <a:hlinkClick r:id="rId4"/>
              </a:rPr>
              <a:t> </a:t>
            </a:r>
            <a:r>
              <a:rPr lang="es-MX" dirty="0" err="1">
                <a:latin typeface="Arial" panose="020B0604020202020204" pitchFamily="34" charset="0"/>
                <a:ea typeface="Calibri" panose="020F0502020204030204" pitchFamily="34" charset="0"/>
                <a:cs typeface="Arial" panose="020B0604020202020204" pitchFamily="34" charset="0"/>
                <a:hlinkClick r:id="rId4"/>
              </a:rPr>
              <a:t>Impact</a:t>
            </a:r>
            <a:r>
              <a:rPr lang="es-MX" dirty="0">
                <a:latin typeface="Arial" panose="020B0604020202020204" pitchFamily="34" charset="0"/>
                <a:ea typeface="Calibri" panose="020F0502020204030204" pitchFamily="34" charset="0"/>
                <a:cs typeface="Arial" panose="020B0604020202020204" pitchFamily="34" charset="0"/>
                <a:hlinkClick r:id="rId4"/>
              </a:rPr>
              <a:t> </a:t>
            </a:r>
            <a:r>
              <a:rPr lang="es-MX" dirty="0" err="1">
                <a:latin typeface="Arial" panose="020B0604020202020204" pitchFamily="34" charset="0"/>
                <a:ea typeface="Calibri" panose="020F0502020204030204" pitchFamily="34" charset="0"/>
                <a:cs typeface="Arial" panose="020B0604020202020204" pitchFamily="34" charset="0"/>
                <a:hlinkClick r:id="rId4"/>
              </a:rPr>
              <a:t>Calculator</a:t>
            </a:r>
            <a:r>
              <a:rPr lang="es-MX" dirty="0">
                <a:latin typeface="Arial" panose="020B0604020202020204" pitchFamily="34" charset="0"/>
                <a:ea typeface="Calibri" panose="020F0502020204030204" pitchFamily="34" charset="0"/>
                <a:cs typeface="Arial" panose="020B0604020202020204" pitchFamily="34" charset="0"/>
                <a:hlinkClick r:id="rId4"/>
              </a:rPr>
              <a:t> (Calculadora del impacto en el cheque de pago) (nrsforu.com)</a:t>
            </a:r>
            <a:r>
              <a:rPr lang="es-MX" dirty="0">
                <a:latin typeface="Arial" panose="020B0604020202020204" pitchFamily="34" charset="0"/>
                <a:ea typeface="Calibri" panose="020F0502020204030204" pitchFamily="34" charset="0"/>
                <a:cs typeface="Arial" panose="020B0604020202020204" pitchFamily="34" charset="0"/>
              </a:rPr>
              <a:t> &gt;</a:t>
            </a:r>
          </a:p>
        </p:txBody>
      </p:sp>
      <p:sp>
        <p:nvSpPr>
          <p:cNvPr id="4" name="Slide Number Placeholder 3"/>
          <p:cNvSpPr>
            <a:spLocks noGrp="1"/>
          </p:cNvSpPr>
          <p:nvPr>
            <p:ph type="sldNum" sz="quarter" idx="5"/>
          </p:nvPr>
        </p:nvSpPr>
        <p:spPr/>
        <p:txBody>
          <a:bodyPr/>
          <a:lstStyle/>
          <a:p>
            <a:fld id="{8848ACD5-8426-445E-8541-60F110273670}" type="slidenum">
              <a:rPr lang="en-US" smtClean="0"/>
              <a:t>23</a:t>
            </a:fld>
            <a:endParaRPr lang="en-US"/>
          </a:p>
        </p:txBody>
      </p:sp>
    </p:spTree>
    <p:extLst>
      <p:ext uri="{BB962C8B-B14F-4D97-AF65-F5344CB8AC3E}">
        <p14:creationId xmlns:p14="http://schemas.microsoft.com/office/powerpoint/2010/main" val="3072900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dirty="0"/>
          </a:p>
        </p:txBody>
      </p:sp>
      <p:sp>
        <p:nvSpPr>
          <p:cNvPr id="4" name="Marcador de número de diapositiva 3"/>
          <p:cNvSpPr>
            <a:spLocks noGrp="1"/>
          </p:cNvSpPr>
          <p:nvPr>
            <p:ph type="sldNum" sz="quarter" idx="5"/>
          </p:nvPr>
        </p:nvSpPr>
        <p:spPr/>
        <p:txBody>
          <a:bodyPr/>
          <a:lstStyle/>
          <a:p>
            <a:fld id="{8848ACD5-8426-445E-8541-60F110273670}" type="slidenum">
              <a:rPr lang="en-US" smtClean="0"/>
              <a:t>24</a:t>
            </a:fld>
            <a:endParaRPr lang="en-US"/>
          </a:p>
        </p:txBody>
      </p:sp>
    </p:spTree>
    <p:extLst>
      <p:ext uri="{BB962C8B-B14F-4D97-AF65-F5344CB8AC3E}">
        <p14:creationId xmlns:p14="http://schemas.microsoft.com/office/powerpoint/2010/main" val="222517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el sector público e institucional&gt;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Gracias por tu tiempo hoy.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Aquí está mi información nuevamente, en caso de que desees que te proporcione ayuda con cualquier tema que hemos visto hoy.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Puedes comenzar tu inscripción o </a:t>
            </a:r>
            <a:r>
              <a:rPr lang="es-MX" dirty="0" err="1">
                <a:latin typeface="Arial" panose="020B0604020202020204" pitchFamily="34" charset="0"/>
                <a:cs typeface="Arial" panose="020B0604020202020204" pitchFamily="34" charset="0"/>
              </a:rPr>
              <a:t>accesar</a:t>
            </a:r>
            <a:r>
              <a:rPr lang="es-MX" dirty="0">
                <a:latin typeface="Arial" panose="020B0604020202020204" pitchFamily="34" charset="0"/>
                <a:cs typeface="Arial" panose="020B0604020202020204" pitchFamily="34" charset="0"/>
              </a:rPr>
              <a:t> tu cuenta en </a:t>
            </a:r>
            <a:r>
              <a:rPr lang="es-MX" b="1" dirty="0">
                <a:latin typeface="Arial" panose="020B0604020202020204" pitchFamily="34" charset="0"/>
                <a:cs typeface="Arial" panose="020B0604020202020204" pitchFamily="34" charset="0"/>
              </a:rPr>
              <a:t>NRSforU.com</a:t>
            </a:r>
            <a:r>
              <a:rPr lang="es-MX" dirty="0">
                <a:latin typeface="Arial" panose="020B0604020202020204" pitchFamily="34" charset="0"/>
                <a:cs typeface="Arial" panose="020B0604020202020204" pitchFamily="34" charset="0"/>
              </a:rPr>
              <a:t>.  Y el número telefónico es al que también puedes llamar para obtener ayuda con la inscripción, O bien para transferir cualquier plan de retiro de empleadores anteriores.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25</a:t>
            </a:fld>
            <a:endParaRPr lang="en-US"/>
          </a:p>
        </p:txBody>
      </p:sp>
    </p:spTree>
    <p:extLst>
      <p:ext uri="{BB962C8B-B14F-4D97-AF65-F5344CB8AC3E}">
        <p14:creationId xmlns:p14="http://schemas.microsoft.com/office/powerpoint/2010/main" val="2813456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KEYNOTE del sector de mercados emergentes&gt;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Gracias por tu tiempo hoy.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Les daré la pagina web importante donde pueden comenzar su inscripción o acceder a su cuenta en </a:t>
            </a:r>
            <a:r>
              <a:rPr lang="es-MX" b="1" strike="noStrike" dirty="0">
                <a:latin typeface="Arial" panose="020B0604020202020204" pitchFamily="34" charset="0"/>
                <a:cs typeface="Arial" panose="020B0604020202020204" pitchFamily="34" charset="0"/>
              </a:rPr>
              <a:t>nationwide.com/myretirement</a:t>
            </a:r>
            <a:r>
              <a:rPr lang="es-MX" b="1"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  Y el número telefónico es al que también pueden llamar para obtener ayuda con la inscripción, O bien para transferir cualquier plan de retiro de empleadores anteriores.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26</a:t>
            </a:fld>
            <a:endParaRPr lang="en-US"/>
          </a:p>
        </p:txBody>
      </p:sp>
    </p:spTree>
    <p:extLst>
      <p:ext uri="{BB962C8B-B14F-4D97-AF65-F5344CB8AC3E}">
        <p14:creationId xmlns:p14="http://schemas.microsoft.com/office/powerpoint/2010/main" val="1674162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&lt;OPCIONAL – Aplicable solamente para participantes en </a:t>
            </a:r>
            <a:r>
              <a:rPr lang="es-MX" dirty="0" err="1">
                <a:latin typeface="Arial" panose="020B0604020202020204" pitchFamily="34" charset="0"/>
                <a:cs typeface="Arial" panose="020B0604020202020204" pitchFamily="34" charset="0"/>
              </a:rPr>
              <a:t>SS&amp;C</a:t>
            </a:r>
            <a:r>
              <a:rPr lang="es-MX" dirty="0">
                <a:latin typeface="Arial" panose="020B0604020202020204" pitchFamily="34" charset="0"/>
                <a:cs typeface="Arial" panose="020B0604020202020204" pitchFamily="34" charset="0"/>
              </a:rPr>
              <a:t> del sector de mercados emergentes&gt;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Gracias por tu tiempo hoy.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Les daré la pagina web importante donde pueden comenzar su inscripción o acceder a su cuenta en </a:t>
            </a:r>
            <a:r>
              <a:rPr lang="es-MX" b="1" dirty="0">
                <a:latin typeface="Arial" panose="020B0604020202020204" pitchFamily="34" charset="0"/>
                <a:cs typeface="Arial" panose="020B0604020202020204" pitchFamily="34" charset="0"/>
              </a:rPr>
              <a:t>nationwide.com/</a:t>
            </a:r>
            <a:r>
              <a:rPr lang="es-MX" b="1" dirty="0" err="1">
                <a:latin typeface="Arial" panose="020B0604020202020204" pitchFamily="34" charset="0"/>
                <a:cs typeface="Arial" panose="020B0604020202020204" pitchFamily="34" charset="0"/>
              </a:rPr>
              <a:t>REALtirement</a:t>
            </a:r>
            <a:r>
              <a:rPr lang="es-MX" b="1" dirty="0">
                <a:latin typeface="Arial" panose="020B0604020202020204" pitchFamily="34" charset="0"/>
                <a:cs typeface="Arial" panose="020B0604020202020204" pitchFamily="34" charset="0"/>
              </a:rPr>
              <a:t>.</a:t>
            </a:r>
            <a:r>
              <a:rPr lang="es-MX" dirty="0">
                <a:latin typeface="Arial" panose="020B0604020202020204" pitchFamily="34" charset="0"/>
                <a:cs typeface="Arial" panose="020B0604020202020204" pitchFamily="34" charset="0"/>
              </a:rPr>
              <a:t>  Y el número telefónico es al que también pueden llamar para obtener ayuda con la inscripción; O bien para transferir cualquier plan de retiro de empleadores anteriores.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8ACD5-8426-445E-8541-60F110273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09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a:latin typeface="Arial" panose="020B0604020202020204" pitchFamily="34" charset="0"/>
                <a:cs typeface="Arial" panose="020B0604020202020204" pitchFamily="34" charset="0"/>
              </a:rPr>
              <a:t>Te sugerimos leer esta información importante.</a:t>
            </a:r>
          </a:p>
        </p:txBody>
      </p:sp>
      <p:sp>
        <p:nvSpPr>
          <p:cNvPr id="4" name="Slide Number Placeholder 3"/>
          <p:cNvSpPr>
            <a:spLocks noGrp="1"/>
          </p:cNvSpPr>
          <p:nvPr>
            <p:ph type="sldNum" sz="quarter" idx="5"/>
          </p:nvPr>
        </p:nvSpPr>
        <p:spPr/>
        <p:txBody>
          <a:bodyPr/>
          <a:lstStyle/>
          <a:p>
            <a:fld id="{8848ACD5-8426-445E-8541-60F110273670}" type="slidenum">
              <a:rPr lang="en-US" smtClean="0"/>
              <a:t>3</a:t>
            </a:fld>
            <a:endParaRPr lang="en-US"/>
          </a:p>
        </p:txBody>
      </p:sp>
    </p:spTree>
    <p:extLst>
      <p:ext uri="{BB962C8B-B14F-4D97-AF65-F5344CB8AC3E}">
        <p14:creationId xmlns:p14="http://schemas.microsoft.com/office/powerpoint/2010/main" val="2882139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&lt;PÁGINA OPCIONAL – Puede eliminarse si no se necesita&gt;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Mi nombre es [NOMBRE] y soy [PUESTO] en </a:t>
            </a:r>
            <a:r>
              <a:rPr lang="es-MX" dirty="0" err="1">
                <a:latin typeface="Arial" panose="020B0604020202020204" pitchFamily="34" charset="0"/>
                <a:cs typeface="Arial" panose="020B0604020202020204" pitchFamily="34" charset="0"/>
              </a:rPr>
              <a:t>Nationwide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Nationwide</a:t>
            </a:r>
            <a:r>
              <a:rPr lang="es-MX" dirty="0">
                <a:latin typeface="Arial" panose="020B0604020202020204" pitchFamily="34" charset="0"/>
                <a:cs typeface="Arial" panose="020B0604020202020204" pitchFamily="34" charset="0"/>
              </a:rPr>
              <a:t> es el depositario de registros para el plan de retiro patrocinado por tu empleador.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ea typeface="Times New Roman" panose="02020603050405020304" pitchFamily="18" charset="0"/>
                <a:cs typeface="Arial" panose="020B0604020202020204" pitchFamily="34" charset="0"/>
              </a:rPr>
              <a:t>Hemos crecido de una compañía mutua de seguros de automóviles a una de las compañías de seguros y servicios financieros más grandes del mundo. Nuestra misión nunca fue más clara: proteger a personas, negocios y futuros con cuidado extraordinario. Y por ese motivo estamos aquí hoy.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4</a:t>
            </a:fld>
            <a:endParaRPr lang="en-US"/>
          </a:p>
        </p:txBody>
      </p:sp>
    </p:spTree>
    <p:extLst>
      <p:ext uri="{BB962C8B-B14F-4D97-AF65-F5344CB8AC3E}">
        <p14:creationId xmlns:p14="http://schemas.microsoft.com/office/powerpoint/2010/main" val="333006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&lt;PÁGINA OPCIONAL – Puede eliminarse si no se necesita&gt;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Mi nombre es [NOMBRE] y soy [PUESTO] en [COMPAÑÍA].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ea typeface="Times New Roman" panose="02020603050405020304" pitchFamily="18" charset="0"/>
                <a:cs typeface="Arial" panose="020B0604020202020204" pitchFamily="34" charset="0"/>
              </a:rPr>
              <a:t>[Preséntese]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Times New Roman" panose="02020603050405020304" pitchFamily="18" charset="0"/>
              <a:cs typeface="Malgun Gothic" panose="020B0503020000020004" pitchFamily="34" charset="-127"/>
            </a:endParaRPr>
          </a:p>
        </p:txBody>
      </p:sp>
      <p:sp>
        <p:nvSpPr>
          <p:cNvPr id="4" name="Slide Number Placeholder 3"/>
          <p:cNvSpPr>
            <a:spLocks noGrp="1"/>
          </p:cNvSpPr>
          <p:nvPr>
            <p:ph type="sldNum" sz="quarter" idx="5"/>
          </p:nvPr>
        </p:nvSpPr>
        <p:spPr/>
        <p:txBody>
          <a:bodyPr/>
          <a:lstStyle/>
          <a:p>
            <a:fld id="{8848ACD5-8426-445E-8541-60F110273670}" type="slidenum">
              <a:rPr lang="en-US" smtClean="0"/>
              <a:t>5</a:t>
            </a:fld>
            <a:endParaRPr lang="en-US"/>
          </a:p>
        </p:txBody>
      </p:sp>
    </p:spTree>
    <p:extLst>
      <p:ext uri="{BB962C8B-B14F-4D97-AF65-F5344CB8AC3E}">
        <p14:creationId xmlns:p14="http://schemas.microsoft.com/office/powerpoint/2010/main" val="1854487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latin typeface="Arial" panose="020B0604020202020204" pitchFamily="34" charset="0"/>
                <a:cs typeface="Arial" panose="020B0604020202020204" pitchFamily="34" charset="0"/>
              </a:rPr>
              <a:t>Lea cada una de las viñetas de la diapositiva.</a:t>
            </a:r>
          </a:p>
        </p:txBody>
      </p:sp>
      <p:sp>
        <p:nvSpPr>
          <p:cNvPr id="4" name="Slide Number Placeholder 3"/>
          <p:cNvSpPr>
            <a:spLocks noGrp="1"/>
          </p:cNvSpPr>
          <p:nvPr>
            <p:ph type="sldNum" sz="quarter" idx="5"/>
          </p:nvPr>
        </p:nvSpPr>
        <p:spPr/>
        <p:txBody>
          <a:bodyPr/>
          <a:lstStyle/>
          <a:p>
            <a:fld id="{8848ACD5-8426-445E-8541-60F110273670}" type="slidenum">
              <a:rPr lang="en-US" smtClean="0"/>
              <a:t>6</a:t>
            </a:fld>
            <a:endParaRPr lang="en-US"/>
          </a:p>
        </p:txBody>
      </p:sp>
    </p:spTree>
    <p:extLst>
      <p:ext uri="{BB962C8B-B14F-4D97-AF65-F5344CB8AC3E}">
        <p14:creationId xmlns:p14="http://schemas.microsoft.com/office/powerpoint/2010/main" val="2105820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cs typeface="Arial" panose="020B0604020202020204" pitchFamily="34" charset="0"/>
              </a:rPr>
              <a:t>Hay muchas buenas razones para pensar en tus años de retiro, incluso si estos parecen muy lejanos. Lo primero y más importante: Cuanto más temprano empieces a planificar tu retiro, serán mayores tus posibles ahorros. La palabra “retiro” puede parecer abstracta para muchos, así que mejor vamos a enfocarnos en lo que quieres en tus años de retiro..</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Cuando piensas en tus años de retiro ideales, ¿en qué piensas?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Tal vez pienses en un retiro temprano.  Tal vez quieras mudarte a algún lugar cerca de tus familiares. O tal vez tengas una lista de cosas por hacer que es demasiado larga y no puedes esperar a comenzar a marcar lo que vayas haciendo.</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Las personas viven cada vez más, y quieres asegurarte de que no se agoten tus ahorros para el retiro.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Lo que se necesita es planificar con mucha anticipación. ¿Quieres retirarte temprano? ¿Qué tipo de estilo de vida deseas llevar una vez que te retires? ¿Hay ciertos gastos, como autos, viajes o propiedades que deseas </a:t>
            </a:r>
            <a:r>
              <a:rPr lang="es-ES" sz="1800" dirty="0">
                <a:effectLst/>
                <a:latin typeface="Segoe UI" panose="020B0502040204020203" pitchFamily="34" charset="0"/>
              </a:rPr>
              <a:t>tener la capacidad de pagar en</a:t>
            </a:r>
            <a:r>
              <a:rPr lang="es-ES" sz="1800" dirty="0">
                <a:effectLst/>
                <a:latin typeface="Arial" panose="020B0604020202020204" pitchFamily="34" charset="0"/>
                <a:cs typeface="+mn-cs"/>
              </a:rPr>
              <a:t> </a:t>
            </a:r>
            <a:r>
              <a:rPr lang="es-MX" sz="1200" dirty="0">
                <a:latin typeface="Arial" panose="020B0604020202020204" pitchFamily="34" charset="0"/>
                <a:cs typeface="Arial" panose="020B0604020202020204" pitchFamily="34" charset="0"/>
              </a:rPr>
              <a:t>el momento en que te retires? </a:t>
            </a:r>
          </a:p>
        </p:txBody>
      </p:sp>
      <p:sp>
        <p:nvSpPr>
          <p:cNvPr id="4" name="Slide Number Placeholder 3"/>
          <p:cNvSpPr>
            <a:spLocks noGrp="1"/>
          </p:cNvSpPr>
          <p:nvPr>
            <p:ph type="sldNum" sz="quarter" idx="5"/>
          </p:nvPr>
        </p:nvSpPr>
        <p:spPr/>
        <p:txBody>
          <a:bodyPr/>
          <a:lstStyle/>
          <a:p>
            <a:fld id="{8848ACD5-8426-445E-8541-60F110273670}" type="slidenum">
              <a:rPr lang="en-US" smtClean="0"/>
              <a:t>7</a:t>
            </a:fld>
            <a:endParaRPr lang="en-US"/>
          </a:p>
        </p:txBody>
      </p:sp>
    </p:spTree>
    <p:extLst>
      <p:ext uri="{BB962C8B-B14F-4D97-AF65-F5344CB8AC3E}">
        <p14:creationId xmlns:p14="http://schemas.microsoft.com/office/powerpoint/2010/main" val="199945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ea typeface="+mn-ea"/>
                <a:cs typeface="Arial" panose="020B0604020202020204" pitchFamily="34" charset="0"/>
              </a:rPr>
              <a:t>Esas son excelentes cosas para visualizar cuando te imaginas tus años de retiro. Y para alcanzar tus sueños, debes tener un plan. Inscribirte en un plan de retiro patrocinado por tu empleador es un primer paso importante para asegurar que logres tus objetivos.</a:t>
            </a:r>
          </a:p>
          <a:p>
            <a:endParaRPr lang="en-US" sz="1200" kern="1200" dirty="0">
              <a:effectLst/>
              <a:latin typeface="Arial" panose="020B0604020202020204" pitchFamily="34" charset="0"/>
              <a:ea typeface="+mn-ea"/>
              <a:cs typeface="Arial" panose="020B0604020202020204" pitchFamily="34" charset="0"/>
            </a:endParaRPr>
          </a:p>
          <a:p>
            <a:r>
              <a:rPr lang="es-MX" sz="1200" dirty="0">
                <a:latin typeface="Arial" panose="020B0604020202020204" pitchFamily="34" charset="0"/>
                <a:ea typeface="+mn-ea"/>
                <a:cs typeface="Arial" panose="020B0604020202020204" pitchFamily="34" charset="0"/>
              </a:rPr>
              <a:t>Cuando comiences a planificar tu retiro, hay muchas opciones para elegir. Pero hoy, vamos a hablar específicamente acerca del plan de retiro que ofrece tu empleador. Este es un plan de retiro que te permite aportar una cantidad o porcentaje fijo de tu cheque de pago para financiar tu retiro. Estas deducciones de nómina para financiar tu retiro suelen ser antes de impuestos. Algunas veces llamamos a estas ventajas fiscales o planes con impuestos diferidos.</a:t>
            </a:r>
          </a:p>
          <a:p>
            <a:endParaRPr lang="en-US" sz="1200" kern="1200" dirty="0">
              <a:effectLst/>
              <a:latin typeface="Arial" panose="020B0604020202020204" pitchFamily="34" charset="0"/>
              <a:ea typeface="+mn-ea"/>
              <a:cs typeface="Arial" panose="020B0604020202020204" pitchFamily="34" charset="0"/>
            </a:endParaRPr>
          </a:p>
          <a:p>
            <a:r>
              <a:rPr lang="es-MX" sz="1200" dirty="0">
                <a:latin typeface="Arial" panose="020B0604020202020204" pitchFamily="34" charset="0"/>
                <a:ea typeface="+mn-ea"/>
                <a:cs typeface="Arial" panose="020B0604020202020204" pitchFamily="34" charset="0"/>
              </a:rPr>
              <a:t>Eso significa que, en lugar de pagar impuestos cuando aportas a tu plan de retiro, pagas impuestos federales sobre la renta solamente cuando comienzas a retirar dinero de la cuenta de tu plan. </a:t>
            </a:r>
            <a:r>
              <a:rPr lang="es-MX" b="0" i="0" dirty="0">
                <a:latin typeface="Arial" panose="020B0604020202020204" pitchFamily="34" charset="0"/>
                <a:ea typeface="+mn-ea"/>
                <a:cs typeface="Arial" panose="020B0604020202020204" pitchFamily="34" charset="0"/>
              </a:rPr>
              <a:t>Cualquier ganancia que producen tus aportes mientras están invertidos tampoco se graba hasta que la tomas.  </a:t>
            </a:r>
          </a:p>
          <a:p>
            <a:endParaRPr lang="en-US" sz="1200" b="0" i="0" u="none" strike="noStrike" kern="1200" baseline="0" dirty="0">
              <a:effectLst/>
              <a:latin typeface="Arial" panose="020B0604020202020204" pitchFamily="34" charset="0"/>
              <a:ea typeface="+mn-ea"/>
              <a:cs typeface="Arial" panose="020B0604020202020204" pitchFamily="34" charset="0"/>
            </a:endParaRPr>
          </a:p>
          <a:p>
            <a:r>
              <a:rPr lang="es-MX" sz="1200" b="0" i="0" u="none" strike="noStrike" baseline="0" dirty="0">
                <a:latin typeface="Arial" panose="020B0604020202020204" pitchFamily="34" charset="0"/>
                <a:ea typeface="+mn-ea"/>
                <a:cs typeface="Arial" panose="020B0604020202020204" pitchFamily="34" charset="0"/>
              </a:rPr>
              <a:t>Este es un gran beneficio porque, si no haces retiros hasta tus años de retiro, puedes estar en un rango de impuestos inferior durante el retiro cuando eventualmente pagues esos impuestos. </a:t>
            </a:r>
          </a:p>
        </p:txBody>
      </p:sp>
      <p:sp>
        <p:nvSpPr>
          <p:cNvPr id="4" name="Slide Number Placeholder 3"/>
          <p:cNvSpPr>
            <a:spLocks noGrp="1"/>
          </p:cNvSpPr>
          <p:nvPr>
            <p:ph type="sldNum" sz="quarter" idx="5"/>
          </p:nvPr>
        </p:nvSpPr>
        <p:spPr/>
        <p:txBody>
          <a:bodyPr/>
          <a:lstStyle/>
          <a:p>
            <a:fld id="{8848ACD5-8426-445E-8541-60F110273670}" type="slidenum">
              <a:rPr lang="en-US" smtClean="0"/>
              <a:t>8</a:t>
            </a:fld>
            <a:endParaRPr lang="en-US"/>
          </a:p>
        </p:txBody>
      </p:sp>
    </p:spTree>
    <p:extLst>
      <p:ext uri="{BB962C8B-B14F-4D97-AF65-F5344CB8AC3E}">
        <p14:creationId xmlns:p14="http://schemas.microsoft.com/office/powerpoint/2010/main" val="33488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Entonces, ¿por qué es tan importante que te inscribas en tu plan de retiro hoy? Piensa en esto como hacerle un favor a tu propio futuro.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No es solamente las ventajas fiscales que obtienes de diferir impuestos.  Estos planes también te permiten deducir automáticamente dinero de tu cheque de pago, de manera que estás creando un hábito de ahorro saludable sin tener que pensar en apartar dinero para el retiro.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Para lograr tus objetivos de retiro, debes tener un plan. Inscribirte en un plan de retiro es un primer paso importante.  Cuanto más pronto comiences a aportar, y a medida que aportes de manera constante, la capitalización puede ayudar a que crezcan esos ahorros exponencialmente. Hablaremos más acerca de eso en un momento.</a:t>
            </a:r>
          </a:p>
        </p:txBody>
      </p:sp>
      <p:sp>
        <p:nvSpPr>
          <p:cNvPr id="4" name="Slide Number Placeholder 3"/>
          <p:cNvSpPr>
            <a:spLocks noGrp="1"/>
          </p:cNvSpPr>
          <p:nvPr>
            <p:ph type="sldNum" sz="quarter" idx="5"/>
          </p:nvPr>
        </p:nvSpPr>
        <p:spPr/>
        <p:txBody>
          <a:bodyPr/>
          <a:lstStyle/>
          <a:p>
            <a:fld id="{8848ACD5-8426-445E-8541-60F110273670}" type="slidenum">
              <a:rPr lang="en-US" smtClean="0"/>
              <a:t>9</a:t>
            </a:fld>
            <a:endParaRPr lang="en-US"/>
          </a:p>
        </p:txBody>
      </p:sp>
    </p:spTree>
    <p:extLst>
      <p:ext uri="{BB962C8B-B14F-4D97-AF65-F5344CB8AC3E}">
        <p14:creationId xmlns:p14="http://schemas.microsoft.com/office/powerpoint/2010/main" val="1954708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7_Title Slide_FPO">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in a kitchen&#10;&#10;Description automatically generated with medium confidence">
            <a:extLst>
              <a:ext uri="{FF2B5EF4-FFF2-40B4-BE49-F238E27FC236}">
                <a16:creationId xmlns:a16="http://schemas.microsoft.com/office/drawing/2014/main" id="{A5F8C87D-F32A-ED6A-B21F-D524ACE2C0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452" r="15208" b="1794"/>
          <a:stretch/>
        </p:blipFill>
        <p:spPr>
          <a:xfrm>
            <a:off x="2590800" y="0"/>
            <a:ext cx="9601200" cy="6858000"/>
          </a:xfrm>
          <a:prstGeom prst="rect">
            <a:avLst/>
          </a:prstGeom>
        </p:spPr>
      </p:pic>
      <p:sp>
        <p:nvSpPr>
          <p:cNvPr id="26" name="Freeform 25">
            <a:extLst>
              <a:ext uri="{FF2B5EF4-FFF2-40B4-BE49-F238E27FC236}">
                <a16:creationId xmlns:a16="http://schemas.microsoft.com/office/drawing/2014/main" id="{FAC5BBE0-5FE4-534E-8A90-5AE1E9D62FDC}"/>
              </a:ext>
            </a:extLst>
          </p:cNvPr>
          <p:cNvSpPr>
            <a:spLocks noChangeAspect="1"/>
          </p:cNvSpPr>
          <p:nvPr userDrawn="1"/>
        </p:nvSpPr>
        <p:spPr>
          <a:xfrm>
            <a:off x="0" y="0"/>
            <a:ext cx="9601200" cy="6858000"/>
          </a:xfrm>
          <a:custGeom>
            <a:avLst/>
            <a:gdLst>
              <a:gd name="connsiteX0" fmla="*/ 0 w 9601200"/>
              <a:gd name="connsiteY0" fmla="*/ 0 h 6858000"/>
              <a:gd name="connsiteX1" fmla="*/ 2743200 w 9601200"/>
              <a:gd name="connsiteY1" fmla="*/ 0 h 6858000"/>
              <a:gd name="connsiteX2" fmla="*/ 9601200 w 9601200"/>
              <a:gd name="connsiteY2" fmla="*/ 6858000 h 6858000"/>
              <a:gd name="connsiteX3" fmla="*/ 274320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0" y="0"/>
                </a:moveTo>
                <a:lnTo>
                  <a:pt x="2743200" y="0"/>
                </a:lnTo>
                <a:lnTo>
                  <a:pt x="96012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7" name="Right Triangle 26">
            <a:extLst>
              <a:ext uri="{FF2B5EF4-FFF2-40B4-BE49-F238E27FC236}">
                <a16:creationId xmlns:a16="http://schemas.microsoft.com/office/drawing/2014/main" id="{C3BE83AB-E868-734D-BEEF-A759401639EB}"/>
              </a:ext>
            </a:extLst>
          </p:cNvPr>
          <p:cNvSpPr>
            <a:spLocks noChangeAspect="1"/>
          </p:cNvSpPr>
          <p:nvPr userDrawn="1"/>
        </p:nvSpPr>
        <p:spPr>
          <a:xfrm>
            <a:off x="0" y="5562600"/>
            <a:ext cx="1295400" cy="1295400"/>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230541"/>
            <a:ext cx="5867399" cy="1329595"/>
          </a:xfrm>
          <a:noFill/>
        </p:spPr>
        <p:txBody>
          <a:bodyPr anchor="b" anchorCtr="0">
            <a:spAutoFit/>
          </a:bodyPr>
          <a:lstStyle>
            <a:lvl1pPr algn="l">
              <a:defRPr sz="4800" i="0">
                <a:solidFill>
                  <a:schemeClr val="bg1"/>
                </a:solidFill>
              </a:defRPr>
            </a:lvl1pPr>
          </a:lstStyle>
          <a:p>
            <a:r>
              <a:rPr lang="en-US" dirty="0"/>
              <a:t>Presentation </a:t>
            </a:r>
            <a:br>
              <a:rPr lang="en-US" dirty="0"/>
            </a:br>
            <a:r>
              <a:rPr lang="en-US" dirty="0"/>
              <a:t>Title</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4878528"/>
            <a:ext cx="5867399" cy="369332"/>
          </a:xfrm>
        </p:spPr>
        <p:txBody>
          <a:bodyPr anchor="t" anchorCtr="0">
            <a:spAutoFit/>
          </a:bodyPr>
          <a:lstStyle>
            <a:lvl1pPr marL="0" indent="0" algn="l">
              <a:lnSpc>
                <a:spcPct val="100000"/>
              </a:lnSpc>
              <a:spcAft>
                <a:spcPts val="0"/>
              </a:spcAft>
              <a:buNone/>
              <a:defRPr sz="2400" b="1">
                <a:solidFill>
                  <a:srgbClr val="8CC8E9"/>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Subtitle</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10" name="Picture 9">
            <a:extLst>
              <a:ext uri="{FF2B5EF4-FFF2-40B4-BE49-F238E27FC236}">
                <a16:creationId xmlns:a16="http://schemas.microsoft.com/office/drawing/2014/main" id="{8ADEB3FD-0F3F-F544-2156-69347BE828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323196"/>
            <a:ext cx="1920240" cy="2146150"/>
          </a:xfrm>
          <a:prstGeom prst="rect">
            <a:avLst/>
          </a:prstGeom>
        </p:spPr>
      </p:pic>
    </p:spTree>
    <p:extLst>
      <p:ext uri="{BB962C8B-B14F-4D97-AF65-F5344CB8AC3E}">
        <p14:creationId xmlns:p14="http://schemas.microsoft.com/office/powerpoint/2010/main" val="347697399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or Transition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721379"/>
      </p:ext>
    </p:extLst>
  </p:cSld>
  <p:clrMapOvr>
    <a:masterClrMapping/>
  </p:clrMapOvr>
  <p:hf hd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8_Title Slide_FPO">
    <p:bg>
      <p:bgPr>
        <a:solidFill>
          <a:schemeClr val="bg1"/>
        </a:solidFill>
        <a:effectLst/>
      </p:bgPr>
    </p:bg>
    <p:spTree>
      <p:nvGrpSpPr>
        <p:cNvPr id="1" name=""/>
        <p:cNvGrpSpPr/>
        <p:nvPr/>
      </p:nvGrpSpPr>
      <p:grpSpPr>
        <a:xfrm>
          <a:off x="0" y="0"/>
          <a:ext cx="0" cy="0"/>
          <a:chOff x="0" y="0"/>
          <a:chExt cx="0" cy="0"/>
        </a:xfrm>
      </p:grpSpPr>
      <p:pic>
        <p:nvPicPr>
          <p:cNvPr id="9" name="Picture 8" descr="A couple of women in a car&#10;&#10;Description automatically generated with medium confidence">
            <a:extLst>
              <a:ext uri="{FF2B5EF4-FFF2-40B4-BE49-F238E27FC236}">
                <a16:creationId xmlns:a16="http://schemas.microsoft.com/office/drawing/2014/main" id="{F58FA981-B1E9-37C1-42F0-48359176D1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04" t="24950" b="1904"/>
          <a:stretch/>
        </p:blipFill>
        <p:spPr>
          <a:xfrm>
            <a:off x="691663" y="0"/>
            <a:ext cx="11500336" cy="6857998"/>
          </a:xfrm>
          <a:prstGeom prst="rect">
            <a:avLst/>
          </a:prstGeom>
        </p:spPr>
      </p:pic>
      <p:sp>
        <p:nvSpPr>
          <p:cNvPr id="15" name="Freeform 14">
            <a:extLst>
              <a:ext uri="{FF2B5EF4-FFF2-40B4-BE49-F238E27FC236}">
                <a16:creationId xmlns:a16="http://schemas.microsoft.com/office/drawing/2014/main" id="{C11A9C88-453B-F9E0-7D16-E7DB952BC9D8}"/>
              </a:ext>
            </a:extLst>
          </p:cNvPr>
          <p:cNvSpPr>
            <a:spLocks noChangeAspect="1"/>
          </p:cNvSpPr>
          <p:nvPr userDrawn="1"/>
        </p:nvSpPr>
        <p:spPr>
          <a:xfrm>
            <a:off x="0" y="0"/>
            <a:ext cx="8229601" cy="6858000"/>
          </a:xfrm>
          <a:custGeom>
            <a:avLst/>
            <a:gdLst>
              <a:gd name="connsiteX0" fmla="*/ 0 w 8229601"/>
              <a:gd name="connsiteY0" fmla="*/ 0 h 6858000"/>
              <a:gd name="connsiteX1" fmla="*/ 1371601 w 8229601"/>
              <a:gd name="connsiteY1" fmla="*/ 0 h 6858000"/>
              <a:gd name="connsiteX2" fmla="*/ 8229601 w 8229601"/>
              <a:gd name="connsiteY2" fmla="*/ 6858000 h 6858000"/>
              <a:gd name="connsiteX3" fmla="*/ 1371601 w 8229601"/>
              <a:gd name="connsiteY3" fmla="*/ 6858000 h 6858000"/>
              <a:gd name="connsiteX4" fmla="*/ 0 w 82296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1" h="6858000">
                <a:moveTo>
                  <a:pt x="0" y="0"/>
                </a:moveTo>
                <a:lnTo>
                  <a:pt x="1371601" y="0"/>
                </a:lnTo>
                <a:lnTo>
                  <a:pt x="8229601" y="6858000"/>
                </a:lnTo>
                <a:lnTo>
                  <a:pt x="1371601"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895339"/>
            <a:ext cx="4572000" cy="664797"/>
          </a:xfrm>
          <a:noFill/>
        </p:spPr>
        <p:txBody>
          <a:bodyPr anchor="b" anchorCtr="0">
            <a:spAutoFit/>
          </a:bodyPr>
          <a:lstStyle>
            <a:lvl1pPr algn="l">
              <a:defRPr sz="4800" i="0">
                <a:solidFill>
                  <a:schemeClr val="bg1"/>
                </a:solidFill>
              </a:defRPr>
            </a:lvl1pPr>
          </a:lstStyle>
          <a:p>
            <a:r>
              <a:rPr lang="en-US" dirty="0"/>
              <a:t>Questions?</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4518026"/>
            <a:ext cx="4572000" cy="1661993"/>
          </a:xfrm>
        </p:spPr>
        <p:txBody>
          <a:bodyPr anchor="t" anchorCtr="0">
            <a:spAutoFit/>
          </a:bodyPr>
          <a:lstStyle>
            <a:lvl1pPr marL="0" indent="0" algn="l">
              <a:lnSpc>
                <a:spcPct val="90000"/>
              </a:lnSpc>
              <a:spcAft>
                <a:spcPts val="0"/>
              </a:spcAft>
              <a:buNone/>
              <a:defRPr sz="12000" b="1">
                <a:solidFill>
                  <a:srgbClr val="8CC8E9"/>
                </a:solidFill>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Q&amp;A</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10" name="Picture 9">
            <a:extLst>
              <a:ext uri="{FF2B5EF4-FFF2-40B4-BE49-F238E27FC236}">
                <a16:creationId xmlns:a16="http://schemas.microsoft.com/office/drawing/2014/main" id="{8ADEB3FD-0F3F-F544-2156-69347BE828A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7200" y="1071208"/>
            <a:ext cx="1920240" cy="2146150"/>
          </a:xfrm>
          <a:prstGeom prst="rect">
            <a:avLst/>
          </a:prstGeom>
        </p:spPr>
      </p:pic>
      <p:sp>
        <p:nvSpPr>
          <p:cNvPr id="16" name="Right Triangle 15">
            <a:extLst>
              <a:ext uri="{FF2B5EF4-FFF2-40B4-BE49-F238E27FC236}">
                <a16:creationId xmlns:a16="http://schemas.microsoft.com/office/drawing/2014/main" id="{5F89EF7F-35F5-05C7-0F29-5A567F4520C0}"/>
              </a:ext>
            </a:extLst>
          </p:cNvPr>
          <p:cNvSpPr>
            <a:spLocks noChangeAspect="1"/>
          </p:cNvSpPr>
          <p:nvPr userDrawn="1"/>
        </p:nvSpPr>
        <p:spPr>
          <a:xfrm rot="10800000">
            <a:off x="10134599" y="1"/>
            <a:ext cx="2057400" cy="2057400"/>
          </a:xfrm>
          <a:prstGeom prst="rtTriangle">
            <a:avLst/>
          </a:prstGeom>
          <a:solidFill>
            <a:srgbClr val="FF9800"/>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rgbClr val="8CC8E9"/>
              </a:solidFill>
            </a:endParaRPr>
          </a:p>
        </p:txBody>
      </p:sp>
    </p:spTree>
    <p:extLst>
      <p:ext uri="{BB962C8B-B14F-4D97-AF65-F5344CB8AC3E}">
        <p14:creationId xmlns:p14="http://schemas.microsoft.com/office/powerpoint/2010/main" val="3617204446"/>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2"/>
        </a:solidFill>
        <a:effectLst/>
      </p:bgPr>
    </p:bg>
    <p:spTree>
      <p:nvGrpSpPr>
        <p:cNvPr id="1" name=""/>
        <p:cNvGrpSpPr/>
        <p:nvPr/>
      </p:nvGrpSpPr>
      <p:grpSpPr>
        <a:xfrm>
          <a:off x="0" y="0"/>
          <a:ext cx="0" cy="0"/>
          <a:chOff x="0" y="0"/>
          <a:chExt cx="0" cy="0"/>
        </a:xfrm>
      </p:grpSpPr>
      <p:sp>
        <p:nvSpPr>
          <p:cNvPr id="34" name="Right Triangle 33">
            <a:extLst>
              <a:ext uri="{FF2B5EF4-FFF2-40B4-BE49-F238E27FC236}">
                <a16:creationId xmlns:a16="http://schemas.microsoft.com/office/drawing/2014/main" id="{0A6D61FF-33E6-7C4C-ABE9-34A5450CB58E}"/>
              </a:ext>
            </a:extLst>
          </p:cNvPr>
          <p:cNvSpPr>
            <a:spLocks noChangeAspect="1"/>
          </p:cNvSpPr>
          <p:nvPr userDrawn="1"/>
        </p:nvSpPr>
        <p:spPr>
          <a:xfrm rot="10800000">
            <a:off x="7538951" y="0"/>
            <a:ext cx="2468880" cy="240683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pic>
        <p:nvPicPr>
          <p:cNvPr id="3" name="Picture 2" descr="Logo&#10;&#10;Description automatically generated with medium confidence">
            <a:extLst>
              <a:ext uri="{FF2B5EF4-FFF2-40B4-BE49-F238E27FC236}">
                <a16:creationId xmlns:a16="http://schemas.microsoft.com/office/drawing/2014/main" id="{506F317A-3E03-8E40-B5E1-F06642BC5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9622" y="2263140"/>
            <a:ext cx="2092755" cy="2331720"/>
          </a:xfrm>
          <a:prstGeom prst="rect">
            <a:avLst/>
          </a:prstGeom>
        </p:spPr>
      </p:pic>
      <p:sp>
        <p:nvSpPr>
          <p:cNvPr id="7" name="Right Triangle 6">
            <a:extLst>
              <a:ext uri="{FF2B5EF4-FFF2-40B4-BE49-F238E27FC236}">
                <a16:creationId xmlns:a16="http://schemas.microsoft.com/office/drawing/2014/main" id="{92F74126-38FC-1649-86B5-74C7938DE85B}"/>
              </a:ext>
            </a:extLst>
          </p:cNvPr>
          <p:cNvSpPr>
            <a:spLocks noChangeAspect="1"/>
          </p:cNvSpPr>
          <p:nvPr userDrawn="1"/>
        </p:nvSpPr>
        <p:spPr>
          <a:xfrm>
            <a:off x="0" y="1828800"/>
            <a:ext cx="5316245" cy="502920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209638627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8" name="Nationwide logo" descr="Nationwide is on your side">
            <a:extLst>
              <a:ext uri="{FF2B5EF4-FFF2-40B4-BE49-F238E27FC236}">
                <a16:creationId xmlns:a16="http://schemas.microsoft.com/office/drawing/2014/main" id="{F180643E-F7F0-A342-866B-5E0887F46B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1958" y="1510145"/>
            <a:ext cx="2748084" cy="3079470"/>
          </a:xfrm>
          <a:prstGeom prst="rect">
            <a:avLst/>
          </a:prstGeom>
        </p:spPr>
      </p:pic>
      <p:sp>
        <p:nvSpPr>
          <p:cNvPr id="9" name="Disclosure">
            <a:extLst>
              <a:ext uri="{FF2B5EF4-FFF2-40B4-BE49-F238E27FC236}">
                <a16:creationId xmlns:a16="http://schemas.microsoft.com/office/drawing/2014/main" id="{8CAD98C8-2F0C-9643-AB3C-5A5EDBA71098}"/>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tx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2270696797"/>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rgbClr val="0047B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5" name="Nationwide logo" descr="Nationwide is on your side">
            <a:extLst>
              <a:ext uri="{FF2B5EF4-FFF2-40B4-BE49-F238E27FC236}">
                <a16:creationId xmlns:a16="http://schemas.microsoft.com/office/drawing/2014/main" id="{3A11B50E-0A2E-434D-A5D3-0DB5D10B73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4540" y="1496143"/>
            <a:ext cx="2742919" cy="3065615"/>
          </a:xfrm>
          <a:prstGeom prst="rect">
            <a:avLst/>
          </a:prstGeom>
        </p:spPr>
      </p:pic>
      <p:sp>
        <p:nvSpPr>
          <p:cNvPr id="6" name="Disclosure">
            <a:extLst>
              <a:ext uri="{FF2B5EF4-FFF2-40B4-BE49-F238E27FC236}">
                <a16:creationId xmlns:a16="http://schemas.microsoft.com/office/drawing/2014/main" id="{5D5BF04A-2221-6542-A125-E16DAF831805}"/>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bg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3474032790"/>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7_Title Slide_FPO">
    <p:bg>
      <p:bgPr>
        <a:solidFill>
          <a:schemeClr val="bg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FAC5BBE0-5FE4-534E-8A90-5AE1E9D62FDC}"/>
              </a:ext>
            </a:extLst>
          </p:cNvPr>
          <p:cNvSpPr>
            <a:spLocks noChangeAspect="1"/>
          </p:cNvSpPr>
          <p:nvPr userDrawn="1"/>
        </p:nvSpPr>
        <p:spPr>
          <a:xfrm>
            <a:off x="0" y="0"/>
            <a:ext cx="9601200" cy="6858000"/>
          </a:xfrm>
          <a:custGeom>
            <a:avLst/>
            <a:gdLst>
              <a:gd name="connsiteX0" fmla="*/ 0 w 9601200"/>
              <a:gd name="connsiteY0" fmla="*/ 0 h 6858000"/>
              <a:gd name="connsiteX1" fmla="*/ 2743200 w 9601200"/>
              <a:gd name="connsiteY1" fmla="*/ 0 h 6858000"/>
              <a:gd name="connsiteX2" fmla="*/ 9601200 w 9601200"/>
              <a:gd name="connsiteY2" fmla="*/ 6858000 h 6858000"/>
              <a:gd name="connsiteX3" fmla="*/ 2743200 w 9601200"/>
              <a:gd name="connsiteY3" fmla="*/ 6858000 h 6858000"/>
              <a:gd name="connsiteX4" fmla="*/ 0 w 96012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1200" h="6858000">
                <a:moveTo>
                  <a:pt x="0" y="0"/>
                </a:moveTo>
                <a:lnTo>
                  <a:pt x="2743200" y="0"/>
                </a:lnTo>
                <a:lnTo>
                  <a:pt x="96012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7" name="Right Triangle 26">
            <a:extLst>
              <a:ext uri="{FF2B5EF4-FFF2-40B4-BE49-F238E27FC236}">
                <a16:creationId xmlns:a16="http://schemas.microsoft.com/office/drawing/2014/main" id="{C3BE83AB-E868-734D-BEEF-A759401639EB}"/>
              </a:ext>
            </a:extLst>
          </p:cNvPr>
          <p:cNvSpPr>
            <a:spLocks noChangeAspect="1"/>
          </p:cNvSpPr>
          <p:nvPr userDrawn="1"/>
        </p:nvSpPr>
        <p:spPr>
          <a:xfrm>
            <a:off x="0" y="5562600"/>
            <a:ext cx="1295400" cy="1295400"/>
          </a:xfrm>
          <a:prstGeom prst="rtTriangle">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0" name="Title 1">
            <a:extLst>
              <a:ext uri="{FF2B5EF4-FFF2-40B4-BE49-F238E27FC236}">
                <a16:creationId xmlns:a16="http://schemas.microsoft.com/office/drawing/2014/main" id="{EB95E002-0461-4A43-A4D1-E0B653076A52}"/>
              </a:ext>
            </a:extLst>
          </p:cNvPr>
          <p:cNvSpPr>
            <a:spLocks noGrp="1"/>
          </p:cNvSpPr>
          <p:nvPr>
            <p:ph type="ctrTitle" hasCustomPrompt="1"/>
          </p:nvPr>
        </p:nvSpPr>
        <p:spPr>
          <a:xfrm>
            <a:off x="457200" y="3048392"/>
            <a:ext cx="5867399" cy="1828800"/>
          </a:xfrm>
          <a:noFill/>
        </p:spPr>
        <p:txBody>
          <a:bodyPr anchor="t" anchorCtr="0">
            <a:noAutofit/>
          </a:bodyPr>
          <a:lstStyle>
            <a:lvl1pPr algn="l">
              <a:defRPr sz="4500" i="0">
                <a:solidFill>
                  <a:schemeClr val="bg1"/>
                </a:solidFill>
              </a:defRPr>
            </a:lvl1pPr>
          </a:lstStyle>
          <a:p>
            <a:r>
              <a:rPr lang="en-US" dirty="0"/>
              <a:t>Your questions</a:t>
            </a:r>
            <a:br>
              <a:rPr lang="en-US" dirty="0"/>
            </a:br>
            <a:r>
              <a:rPr lang="en-US" dirty="0"/>
              <a:t>answered</a:t>
            </a:r>
          </a:p>
        </p:txBody>
      </p:sp>
      <p:sp>
        <p:nvSpPr>
          <p:cNvPr id="21" name="Subtitle 2">
            <a:extLst>
              <a:ext uri="{FF2B5EF4-FFF2-40B4-BE49-F238E27FC236}">
                <a16:creationId xmlns:a16="http://schemas.microsoft.com/office/drawing/2014/main" id="{A3D3BFCE-1751-084B-A621-913D5B4229A4}"/>
              </a:ext>
            </a:extLst>
          </p:cNvPr>
          <p:cNvSpPr>
            <a:spLocks noGrp="1"/>
          </p:cNvSpPr>
          <p:nvPr>
            <p:ph type="subTitle" idx="1" hasCustomPrompt="1"/>
          </p:nvPr>
        </p:nvSpPr>
        <p:spPr>
          <a:xfrm>
            <a:off x="457200" y="5200592"/>
            <a:ext cx="7421880" cy="455132"/>
          </a:xfrm>
        </p:spPr>
        <p:txBody>
          <a:bodyPr anchor="t" anchorCtr="0">
            <a:noAutofit/>
          </a:bodyPr>
          <a:lstStyle>
            <a:lvl1pPr marL="0" indent="0" algn="l">
              <a:lnSpc>
                <a:spcPct val="100000"/>
              </a:lnSpc>
              <a:spcAft>
                <a:spcPts val="0"/>
              </a:spcAft>
              <a:buNone/>
              <a:defRPr sz="2600" b="1">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The key terms…</a:t>
            </a:r>
          </a:p>
        </p:txBody>
      </p:sp>
      <p:sp>
        <p:nvSpPr>
          <p:cNvPr id="22" name="Text Placeholder 11">
            <a:extLst>
              <a:ext uri="{FF2B5EF4-FFF2-40B4-BE49-F238E27FC236}">
                <a16:creationId xmlns:a16="http://schemas.microsoft.com/office/drawing/2014/main" id="{81BF57B4-3312-C149-AC0B-A98F2A56A0AA}"/>
              </a:ext>
            </a:extLst>
          </p:cNvPr>
          <p:cNvSpPr>
            <a:spLocks noGrp="1"/>
          </p:cNvSpPr>
          <p:nvPr>
            <p:ph type="body" sz="quarter" idx="10" hasCustomPrompt="1"/>
          </p:nvPr>
        </p:nvSpPr>
        <p:spPr>
          <a:xfrm>
            <a:off x="1295401" y="6110111"/>
            <a:ext cx="6583680" cy="472016"/>
          </a:xfrm>
        </p:spPr>
        <p:txBody>
          <a:bodyPr anchor="b" anchorCtr="0">
            <a:noAutofit/>
          </a:bodyPr>
          <a:lstStyle>
            <a:lvl1pPr marL="0" indent="0">
              <a:buNone/>
              <a:defRPr sz="210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dirty="0"/>
              <a:t>November 2, 2021</a:t>
            </a:r>
          </a:p>
        </p:txBody>
      </p:sp>
      <p:sp>
        <p:nvSpPr>
          <p:cNvPr id="2" name="TextBox 1">
            <a:extLst>
              <a:ext uri="{FF2B5EF4-FFF2-40B4-BE49-F238E27FC236}">
                <a16:creationId xmlns:a16="http://schemas.microsoft.com/office/drawing/2014/main" id="{FF0D457E-2410-CB45-A7EA-DE219801531E}"/>
              </a:ext>
            </a:extLst>
          </p:cNvPr>
          <p:cNvSpPr txBox="1"/>
          <p:nvPr userDrawn="1"/>
        </p:nvSpPr>
        <p:spPr>
          <a:xfrm>
            <a:off x="4943959" y="-1131376"/>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354033741"/>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or Transition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70988"/>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bg2"/>
        </a:solidFill>
        <a:effectLst/>
      </p:bgPr>
    </p:bg>
    <p:spTree>
      <p:nvGrpSpPr>
        <p:cNvPr id="1" name=""/>
        <p:cNvGrpSpPr/>
        <p:nvPr/>
      </p:nvGrpSpPr>
      <p:grpSpPr>
        <a:xfrm>
          <a:off x="0" y="0"/>
          <a:ext cx="0" cy="0"/>
          <a:chOff x="0" y="0"/>
          <a:chExt cx="0" cy="0"/>
        </a:xfrm>
      </p:grpSpPr>
      <p:sp>
        <p:nvSpPr>
          <p:cNvPr id="34" name="Right Triangle 33">
            <a:extLst>
              <a:ext uri="{FF2B5EF4-FFF2-40B4-BE49-F238E27FC236}">
                <a16:creationId xmlns:a16="http://schemas.microsoft.com/office/drawing/2014/main" id="{0A6D61FF-33E6-7C4C-ABE9-34A5450CB58E}"/>
              </a:ext>
            </a:extLst>
          </p:cNvPr>
          <p:cNvSpPr>
            <a:spLocks noChangeAspect="1"/>
          </p:cNvSpPr>
          <p:nvPr userDrawn="1"/>
        </p:nvSpPr>
        <p:spPr>
          <a:xfrm rot="10800000">
            <a:off x="7538951" y="0"/>
            <a:ext cx="2468880" cy="240683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pic>
        <p:nvPicPr>
          <p:cNvPr id="3" name="Picture 2" descr="Logo&#10;&#10;Description automatically generated with medium confidence">
            <a:extLst>
              <a:ext uri="{FF2B5EF4-FFF2-40B4-BE49-F238E27FC236}">
                <a16:creationId xmlns:a16="http://schemas.microsoft.com/office/drawing/2014/main" id="{506F317A-3E03-8E40-B5E1-F06642BC5C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49622" y="2263140"/>
            <a:ext cx="2092755" cy="2331720"/>
          </a:xfrm>
          <a:prstGeom prst="rect">
            <a:avLst/>
          </a:prstGeom>
        </p:spPr>
      </p:pic>
      <p:sp>
        <p:nvSpPr>
          <p:cNvPr id="7" name="Right Triangle 6">
            <a:extLst>
              <a:ext uri="{FF2B5EF4-FFF2-40B4-BE49-F238E27FC236}">
                <a16:creationId xmlns:a16="http://schemas.microsoft.com/office/drawing/2014/main" id="{92F74126-38FC-1649-86B5-74C7938DE85B}"/>
              </a:ext>
            </a:extLst>
          </p:cNvPr>
          <p:cNvSpPr>
            <a:spLocks noChangeAspect="1"/>
          </p:cNvSpPr>
          <p:nvPr userDrawn="1"/>
        </p:nvSpPr>
        <p:spPr>
          <a:xfrm>
            <a:off x="0" y="1828800"/>
            <a:ext cx="5316245" cy="5029200"/>
          </a:xfrm>
          <a:prstGeom prst="rtTriangle">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254461283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8" name="Nationwide logo" descr="Nationwide is on your side">
            <a:extLst>
              <a:ext uri="{FF2B5EF4-FFF2-40B4-BE49-F238E27FC236}">
                <a16:creationId xmlns:a16="http://schemas.microsoft.com/office/drawing/2014/main" id="{F180643E-F7F0-A342-866B-5E0887F46B1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1958" y="1510145"/>
            <a:ext cx="2748084" cy="3079470"/>
          </a:xfrm>
          <a:prstGeom prst="rect">
            <a:avLst/>
          </a:prstGeom>
        </p:spPr>
      </p:pic>
      <p:sp>
        <p:nvSpPr>
          <p:cNvPr id="9" name="Disclosure">
            <a:extLst>
              <a:ext uri="{FF2B5EF4-FFF2-40B4-BE49-F238E27FC236}">
                <a16:creationId xmlns:a16="http://schemas.microsoft.com/office/drawing/2014/main" id="{8CAD98C8-2F0C-9643-AB3C-5A5EDBA71098}"/>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tx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70919026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rgbClr val="0047B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FB3FEF-B76A-2247-8F30-614680EC5024}"/>
              </a:ext>
            </a:extLst>
          </p:cNvPr>
          <p:cNvSpPr txBox="1"/>
          <p:nvPr userDrawn="1"/>
        </p:nvSpPr>
        <p:spPr>
          <a:xfrm>
            <a:off x="6633275" y="-120886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5" name="Nationwide logo" descr="Nationwide is on your side">
            <a:extLst>
              <a:ext uri="{FF2B5EF4-FFF2-40B4-BE49-F238E27FC236}">
                <a16:creationId xmlns:a16="http://schemas.microsoft.com/office/drawing/2014/main" id="{3A11B50E-0A2E-434D-A5D3-0DB5D10B737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4540" y="1496143"/>
            <a:ext cx="2742919" cy="3065615"/>
          </a:xfrm>
          <a:prstGeom prst="rect">
            <a:avLst/>
          </a:prstGeom>
        </p:spPr>
      </p:pic>
      <p:sp>
        <p:nvSpPr>
          <p:cNvPr id="6" name="Disclosure">
            <a:extLst>
              <a:ext uri="{FF2B5EF4-FFF2-40B4-BE49-F238E27FC236}">
                <a16:creationId xmlns:a16="http://schemas.microsoft.com/office/drawing/2014/main" id="{5D5BF04A-2221-6542-A125-E16DAF831805}"/>
              </a:ext>
            </a:extLst>
          </p:cNvPr>
          <p:cNvSpPr txBox="1"/>
          <p:nvPr userDrawn="1"/>
        </p:nvSpPr>
        <p:spPr>
          <a:xfrm>
            <a:off x="514350" y="6057900"/>
            <a:ext cx="11072813" cy="271463"/>
          </a:xfrm>
          <a:prstGeom prst="rect">
            <a:avLst/>
          </a:prstGeom>
          <a:noFill/>
        </p:spPr>
        <p:txBody>
          <a:bodyPr wrap="square" lIns="0" tIns="0" rIns="0" bIns="0" rtlCol="0">
            <a:noAutofit/>
          </a:bodyPr>
          <a:lstStyle/>
          <a:p>
            <a:pPr lvl="0" algn="ctr"/>
            <a:r>
              <a:rPr lang="en-US" sz="1200" dirty="0">
                <a:solidFill>
                  <a:schemeClr val="bg1"/>
                </a:solidFill>
              </a:rPr>
              <a:t>Nationwide, the Nationwide N and Eagle and Nationwide is on your side are service marks of Nationwide Mutual Insurance Company. © 2021 Nationwide</a:t>
            </a:r>
          </a:p>
        </p:txBody>
      </p:sp>
    </p:spTree>
    <p:extLst>
      <p:ext uri="{BB962C8B-B14F-4D97-AF65-F5344CB8AC3E}">
        <p14:creationId xmlns:p14="http://schemas.microsoft.com/office/powerpoint/2010/main" val="345645470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rgbClr val="0047BB"/>
        </a:solidFill>
        <a:effectLst/>
      </p:bgPr>
    </p:bg>
    <p:spTree>
      <p:nvGrpSpPr>
        <p:cNvPr id="1" name=""/>
        <p:cNvGrpSpPr/>
        <p:nvPr/>
      </p:nvGrpSpPr>
      <p:grpSpPr>
        <a:xfrm>
          <a:off x="0" y="0"/>
          <a:ext cx="0" cy="0"/>
          <a:chOff x="0" y="0"/>
          <a:chExt cx="0" cy="0"/>
        </a:xfrm>
      </p:grpSpPr>
      <p:pic>
        <p:nvPicPr>
          <p:cNvPr id="8" name="Picture 7" descr="A group of people walking on a path in a park&#10;&#10;Description automatically generated with medium confidence">
            <a:extLst>
              <a:ext uri="{FF2B5EF4-FFF2-40B4-BE49-F238E27FC236}">
                <a16:creationId xmlns:a16="http://schemas.microsoft.com/office/drawing/2014/main" id="{F6F48352-22D7-9B8D-D63A-8C58D3695D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534" t="15359" r="36626" b="-4787"/>
          <a:stretch/>
        </p:blipFill>
        <p:spPr>
          <a:xfrm>
            <a:off x="5350476" y="0"/>
            <a:ext cx="6841524" cy="6858000"/>
          </a:xfrm>
          <a:prstGeom prst="rect">
            <a:avLst/>
          </a:prstGeom>
        </p:spPr>
      </p:pic>
      <p:sp>
        <p:nvSpPr>
          <p:cNvPr id="13" name="Freeform 12">
            <a:extLst>
              <a:ext uri="{FF2B5EF4-FFF2-40B4-BE49-F238E27FC236}">
                <a16:creationId xmlns:a16="http://schemas.microsoft.com/office/drawing/2014/main" id="{FA0EC4DA-F24A-6960-6E3C-5AE80A237883}"/>
              </a:ext>
            </a:extLst>
          </p:cNvPr>
          <p:cNvSpPr>
            <a:spLocks noChangeAspect="1"/>
          </p:cNvSpPr>
          <p:nvPr userDrawn="1"/>
        </p:nvSpPr>
        <p:spPr>
          <a:xfrm>
            <a:off x="3048000" y="0"/>
            <a:ext cx="9144000" cy="6858000"/>
          </a:xfrm>
          <a:custGeom>
            <a:avLst/>
            <a:gdLst>
              <a:gd name="connsiteX0" fmla="*/ 0 w 9144000"/>
              <a:gd name="connsiteY0" fmla="*/ 0 h 6858000"/>
              <a:gd name="connsiteX1" fmla="*/ 2743200 w 9144000"/>
              <a:gd name="connsiteY1" fmla="*/ 0 h 6858000"/>
              <a:gd name="connsiteX2" fmla="*/ 9144000 w 9144000"/>
              <a:gd name="connsiteY2" fmla="*/ 6400800 h 6858000"/>
              <a:gd name="connsiteX3" fmla="*/ 9144000 w 9144000"/>
              <a:gd name="connsiteY3" fmla="*/ 6858000 h 6858000"/>
              <a:gd name="connsiteX4" fmla="*/ 2743200 w 9144000"/>
              <a:gd name="connsiteY4" fmla="*/ 6858000 h 6858000"/>
              <a:gd name="connsiteX5" fmla="*/ 0 w 914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0" y="0"/>
                </a:moveTo>
                <a:lnTo>
                  <a:pt x="2743200" y="0"/>
                </a:lnTo>
                <a:lnTo>
                  <a:pt x="9144000" y="6400800"/>
                </a:lnTo>
                <a:lnTo>
                  <a:pt x="91440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5486400" cy="941796"/>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5486400"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93764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tx2"/>
                </a:solidFill>
              </a:defRPr>
            </a:lvl1pPr>
          </a:lstStyle>
          <a:p>
            <a:pPr lvl="0"/>
            <a:r>
              <a:rPr lang="en-US" dirty="0"/>
              <a:t>SECTION NAME: SLIDE TITLE </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3970582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3F3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tx2"/>
                </a:solidFill>
              </a:defRPr>
            </a:lvl1pPr>
          </a:lstStyle>
          <a:p>
            <a:pPr lvl="0"/>
            <a:r>
              <a:rPr lang="en-US" dirty="0"/>
              <a:t>SECTION NAME: SLIDE TITLE </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Tree>
    <p:extLst>
      <p:ext uri="{BB962C8B-B14F-4D97-AF65-F5344CB8AC3E}">
        <p14:creationId xmlns:p14="http://schemas.microsoft.com/office/powerpoint/2010/main" val="62650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141B4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81211C-F413-BE4E-B5DF-9FE4202B01C1}"/>
              </a:ext>
            </a:extLst>
          </p:cNvPr>
          <p:cNvSpPr/>
          <p:nvPr userDrawn="1"/>
        </p:nvSpPr>
        <p:spPr>
          <a:xfrm>
            <a:off x="0" y="0"/>
            <a:ext cx="12192000" cy="6858000"/>
          </a:xfrm>
          <a:prstGeom prst="rect">
            <a:avLst/>
          </a:prstGeom>
          <a:solidFill>
            <a:srgbClr val="141B4D"/>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bg1"/>
                </a:solidFill>
              </a:defRPr>
            </a:lvl1pPr>
          </a:lstStyle>
          <a:p>
            <a:pPr lvl="0"/>
            <a:r>
              <a:rPr lang="en-US" dirty="0"/>
              <a:t>SECTION NAME: SLIDE TITLE </a:t>
            </a:r>
          </a:p>
        </p:txBody>
      </p:sp>
      <p:cxnSp>
        <p:nvCxnSpPr>
          <p:cNvPr id="6" name="Straight Connector 5">
            <a:extLst>
              <a:ext uri="{FF2B5EF4-FFF2-40B4-BE49-F238E27FC236}">
                <a16:creationId xmlns:a16="http://schemas.microsoft.com/office/drawing/2014/main" id="{7D449C54-A293-1147-B10D-D0A9C20E4EE5}"/>
              </a:ext>
            </a:extLst>
          </p:cNvPr>
          <p:cNvCxnSpPr>
            <a:cxnSpLocks/>
          </p:cNvCxnSpPr>
          <p:nvPr userDrawn="1"/>
        </p:nvCxnSpPr>
        <p:spPr>
          <a:xfrm>
            <a:off x="861568" y="6272784"/>
            <a:ext cx="0"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67271054-4EDA-D04E-B8B0-F4D9BE3D868D}"/>
              </a:ext>
            </a:extLst>
          </p:cNvPr>
          <p:cNvSpPr>
            <a:spLocks noGrp="1"/>
          </p:cNvSpPr>
          <p:nvPr>
            <p:ph type="body" sz="quarter" idx="18" hasCustomPrompt="1"/>
          </p:nvPr>
        </p:nvSpPr>
        <p:spPr>
          <a:xfrm>
            <a:off x="1002233" y="6321623"/>
            <a:ext cx="640080" cy="330796"/>
          </a:xfrm>
        </p:spPr>
        <p:txBody>
          <a:bodyPr tIns="0" rIns="0" bIns="0">
            <a:spAutoFit/>
          </a:bodyPr>
          <a:lstStyle>
            <a:lvl1pPr marL="0" indent="0">
              <a:buNone/>
              <a:defRPr sz="1000">
                <a:solidFill>
                  <a:schemeClr val="bg1"/>
                </a:solidFill>
              </a:defRPr>
            </a:lvl1pPr>
          </a:lstStyle>
          <a:p>
            <a:pPr lvl="0"/>
            <a:r>
              <a:rPr lang="en-US" dirty="0"/>
              <a:t>FPO  LOGO</a:t>
            </a:r>
          </a:p>
        </p:txBody>
      </p:sp>
      <p:pic>
        <p:nvPicPr>
          <p:cNvPr id="8" name="Picture 7" descr="Shape, arrow&#10;&#10;Description automatically generated">
            <a:extLst>
              <a:ext uri="{FF2B5EF4-FFF2-40B4-BE49-F238E27FC236}">
                <a16:creationId xmlns:a16="http://schemas.microsoft.com/office/drawing/2014/main" id="{B121BA6A-13B4-0842-B568-47218F23D8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262233"/>
            <a:ext cx="274320" cy="367167"/>
          </a:xfrm>
          <a:prstGeom prst="rect">
            <a:avLst/>
          </a:prstGeom>
        </p:spPr>
      </p:pic>
    </p:spTree>
    <p:extLst>
      <p:ext uri="{BB962C8B-B14F-4D97-AF65-F5344CB8AC3E}">
        <p14:creationId xmlns:p14="http://schemas.microsoft.com/office/powerpoint/2010/main" val="3592359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141B4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81211C-F413-BE4E-B5DF-9FE4202B01C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576072"/>
            <a:ext cx="11274552" cy="914400"/>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ctr" anchorCtr="0">
            <a:noAutofit/>
          </a:bodyPr>
          <a:lstStyle>
            <a:lvl1pPr marL="0" indent="0" algn="l">
              <a:buNone/>
              <a:defRPr sz="1000">
                <a:solidFill>
                  <a:schemeClr val="bg1"/>
                </a:solidFill>
              </a:defRPr>
            </a:lvl1pPr>
          </a:lstStyle>
          <a:p>
            <a:pPr lvl="0"/>
            <a:r>
              <a:rPr lang="en-US" dirty="0"/>
              <a:t>SECTION NAME: SLIDE TITLE </a:t>
            </a:r>
          </a:p>
        </p:txBody>
      </p:sp>
      <p:cxnSp>
        <p:nvCxnSpPr>
          <p:cNvPr id="6" name="Straight Connector 5">
            <a:extLst>
              <a:ext uri="{FF2B5EF4-FFF2-40B4-BE49-F238E27FC236}">
                <a16:creationId xmlns:a16="http://schemas.microsoft.com/office/drawing/2014/main" id="{7D449C54-A293-1147-B10D-D0A9C20E4EE5}"/>
              </a:ext>
            </a:extLst>
          </p:cNvPr>
          <p:cNvCxnSpPr>
            <a:cxnSpLocks/>
          </p:cNvCxnSpPr>
          <p:nvPr userDrawn="1"/>
        </p:nvCxnSpPr>
        <p:spPr>
          <a:xfrm>
            <a:off x="861568" y="6272784"/>
            <a:ext cx="0"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67271054-4EDA-D04E-B8B0-F4D9BE3D868D}"/>
              </a:ext>
            </a:extLst>
          </p:cNvPr>
          <p:cNvSpPr>
            <a:spLocks noGrp="1"/>
          </p:cNvSpPr>
          <p:nvPr>
            <p:ph type="body" sz="quarter" idx="18" hasCustomPrompt="1"/>
          </p:nvPr>
        </p:nvSpPr>
        <p:spPr>
          <a:xfrm>
            <a:off x="1002233" y="6321623"/>
            <a:ext cx="640080" cy="330796"/>
          </a:xfrm>
        </p:spPr>
        <p:txBody>
          <a:bodyPr tIns="0" rIns="0" bIns="0">
            <a:spAutoFit/>
          </a:bodyPr>
          <a:lstStyle>
            <a:lvl1pPr marL="0" indent="0">
              <a:buNone/>
              <a:defRPr sz="1000">
                <a:solidFill>
                  <a:schemeClr val="bg1"/>
                </a:solidFill>
              </a:defRPr>
            </a:lvl1pPr>
          </a:lstStyle>
          <a:p>
            <a:pPr lvl="0"/>
            <a:r>
              <a:rPr lang="en-US" dirty="0"/>
              <a:t>FPO  LOGO</a:t>
            </a:r>
          </a:p>
        </p:txBody>
      </p:sp>
      <p:pic>
        <p:nvPicPr>
          <p:cNvPr id="8" name="Picture 7" descr="Shape, arrow&#10;&#10;Description automatically generated">
            <a:extLst>
              <a:ext uri="{FF2B5EF4-FFF2-40B4-BE49-F238E27FC236}">
                <a16:creationId xmlns:a16="http://schemas.microsoft.com/office/drawing/2014/main" id="{B121BA6A-13B4-0842-B568-47218F23D8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262233"/>
            <a:ext cx="274320" cy="367167"/>
          </a:xfrm>
          <a:prstGeom prst="rect">
            <a:avLst/>
          </a:prstGeom>
        </p:spPr>
      </p:pic>
    </p:spTree>
    <p:extLst>
      <p:ext uri="{BB962C8B-B14F-4D97-AF65-F5344CB8AC3E}">
        <p14:creationId xmlns:p14="http://schemas.microsoft.com/office/powerpoint/2010/main" val="67200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8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843923"/>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0047BB"/>
        </a:solidFill>
        <a:effectLst/>
      </p:bgPr>
    </p:bg>
    <p:spTree>
      <p:nvGrpSpPr>
        <p:cNvPr id="1" name=""/>
        <p:cNvGrpSpPr/>
        <p:nvPr/>
      </p:nvGrpSpPr>
      <p:grpSpPr>
        <a:xfrm>
          <a:off x="0" y="0"/>
          <a:ext cx="0" cy="0"/>
          <a:chOff x="0" y="0"/>
          <a:chExt cx="0" cy="0"/>
        </a:xfrm>
      </p:grpSpPr>
      <p:pic>
        <p:nvPicPr>
          <p:cNvPr id="9" name="Picture 8" descr="A group of people in an office&#10;&#10;Description automatically generated with medium confidence">
            <a:extLst>
              <a:ext uri="{FF2B5EF4-FFF2-40B4-BE49-F238E27FC236}">
                <a16:creationId xmlns:a16="http://schemas.microsoft.com/office/drawing/2014/main" id="{037559E1-E818-527F-E8C4-5BC17FA7E9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913" t="19667" r="38749" b="-4543"/>
          <a:stretch/>
        </p:blipFill>
        <p:spPr>
          <a:xfrm>
            <a:off x="5370654" y="0"/>
            <a:ext cx="6828222" cy="6857999"/>
          </a:xfrm>
          <a:prstGeom prst="rect">
            <a:avLst/>
          </a:prstGeom>
        </p:spPr>
      </p:pic>
      <p:sp>
        <p:nvSpPr>
          <p:cNvPr id="10" name="Freeform 9">
            <a:extLst>
              <a:ext uri="{FF2B5EF4-FFF2-40B4-BE49-F238E27FC236}">
                <a16:creationId xmlns:a16="http://schemas.microsoft.com/office/drawing/2014/main" id="{CC362E37-F377-D710-4F32-BF4836C94554}"/>
              </a:ext>
            </a:extLst>
          </p:cNvPr>
          <p:cNvSpPr>
            <a:spLocks noChangeAspect="1"/>
          </p:cNvSpPr>
          <p:nvPr userDrawn="1"/>
        </p:nvSpPr>
        <p:spPr>
          <a:xfrm>
            <a:off x="3048000" y="0"/>
            <a:ext cx="9144000" cy="6858000"/>
          </a:xfrm>
          <a:custGeom>
            <a:avLst/>
            <a:gdLst>
              <a:gd name="connsiteX0" fmla="*/ 0 w 9144000"/>
              <a:gd name="connsiteY0" fmla="*/ 0 h 6858000"/>
              <a:gd name="connsiteX1" fmla="*/ 2743200 w 9144000"/>
              <a:gd name="connsiteY1" fmla="*/ 0 h 6858000"/>
              <a:gd name="connsiteX2" fmla="*/ 9144000 w 9144000"/>
              <a:gd name="connsiteY2" fmla="*/ 6400800 h 6858000"/>
              <a:gd name="connsiteX3" fmla="*/ 9144000 w 9144000"/>
              <a:gd name="connsiteY3" fmla="*/ 6858000 h 6858000"/>
              <a:gd name="connsiteX4" fmla="*/ 2743200 w 9144000"/>
              <a:gd name="connsiteY4" fmla="*/ 6858000 h 6858000"/>
              <a:gd name="connsiteX5" fmla="*/ 0 w 9144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6858000">
                <a:moveTo>
                  <a:pt x="0" y="0"/>
                </a:moveTo>
                <a:lnTo>
                  <a:pt x="2743200" y="0"/>
                </a:lnTo>
                <a:lnTo>
                  <a:pt x="9144000" y="6400800"/>
                </a:lnTo>
                <a:lnTo>
                  <a:pt x="9144000" y="6858000"/>
                </a:lnTo>
                <a:lnTo>
                  <a:pt x="2743200" y="6858000"/>
                </a:lnTo>
                <a:lnTo>
                  <a:pt x="0" y="6858000"/>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lIns="90000" tIns="46800" rIns="90000" bIns="46800" rtlCol="0" anchor="ctr">
            <a:noAutofit/>
          </a:bodyP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5486400" cy="941796"/>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5486400"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184645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7200"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Tree>
    <p:extLst>
      <p:ext uri="{BB962C8B-B14F-4D97-AF65-F5344CB8AC3E}">
        <p14:creationId xmlns:p14="http://schemas.microsoft.com/office/powerpoint/2010/main" val="370055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4C0F7EF-9CE5-3858-4905-A4132CE9C096}"/>
              </a:ext>
            </a:extLst>
          </p:cNvPr>
          <p:cNvSpPr/>
          <p:nvPr userDrawn="1"/>
        </p:nvSpPr>
        <p:spPr>
          <a:xfrm>
            <a:off x="0" y="5943600"/>
            <a:ext cx="121920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7200"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9" name="Picture 8">
            <a:extLst>
              <a:ext uri="{FF2B5EF4-FFF2-40B4-BE49-F238E27FC236}">
                <a16:creationId xmlns:a16="http://schemas.microsoft.com/office/drawing/2014/main" id="{CFA9C3C5-4A9C-EB40-125A-E5955CB568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507700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3F3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11274552" cy="470898"/>
          </a:xfrm>
        </p:spPr>
        <p:txBody>
          <a:bodyPr>
            <a:spAutoFit/>
          </a:bodyPr>
          <a:lstStyle>
            <a:lvl1pPr>
              <a:defRPr sz="3400"/>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B7B7F377-E846-C868-00D2-5630E6EC5D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Tree>
    <p:extLst>
      <p:ext uri="{BB962C8B-B14F-4D97-AF65-F5344CB8AC3E}">
        <p14:creationId xmlns:p14="http://schemas.microsoft.com/office/powerpoint/2010/main" val="2418982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47B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p:nvPr>
        </p:nvSpPr>
        <p:spPr>
          <a:xfrm>
            <a:off x="458724" y="637032"/>
            <a:ext cx="11274552" cy="470898"/>
          </a:xfrm>
        </p:spPr>
        <p:txBody>
          <a:bodyPr>
            <a:spAutoFit/>
          </a:bodyPr>
          <a:lstStyle>
            <a:lvl1pPr>
              <a:defRPr sz="3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11274552" cy="228600"/>
          </a:xfrm>
        </p:spPr>
        <p:txBody>
          <a:bodyPr wrap="square" tIns="0" rIns="0" bIns="0" anchor="t" anchorCtr="0">
            <a:noAutofit/>
          </a:bodyPr>
          <a:lstStyle>
            <a:lvl1pPr marL="0" indent="0" algn="l">
              <a:buNone/>
              <a:defRPr sz="1400" b="1">
                <a:solidFill>
                  <a:schemeClr val="bg1"/>
                </a:solidFill>
              </a:defRPr>
            </a:lvl1pPr>
          </a:lstStyle>
          <a:p>
            <a:pPr lvl="0"/>
            <a:r>
              <a:rPr lang="en-US" dirty="0"/>
              <a:t>Presentation Name</a:t>
            </a:r>
          </a:p>
        </p:txBody>
      </p:sp>
      <p:sp>
        <p:nvSpPr>
          <p:cNvPr id="5" name="TextBox 4">
            <a:extLst>
              <a:ext uri="{FF2B5EF4-FFF2-40B4-BE49-F238E27FC236}">
                <a16:creationId xmlns:a16="http://schemas.microsoft.com/office/drawing/2014/main" id="{D987B0FB-B47A-0CDA-002E-FA6C4E6B09AC}"/>
              </a:ext>
            </a:extLst>
          </p:cNvPr>
          <p:cNvSpPr txBox="1"/>
          <p:nvPr userDrawn="1"/>
        </p:nvSpPr>
        <p:spPr>
          <a:xfrm>
            <a:off x="567159" y="641237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7" name="Picture 6">
            <a:extLst>
              <a:ext uri="{FF2B5EF4-FFF2-40B4-BE49-F238E27FC236}">
                <a16:creationId xmlns:a16="http://schemas.microsoft.com/office/drawing/2014/main" id="{1300FE44-33FD-B22E-D992-1469CD228C6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3647916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hasCustomPrompt="1"/>
          </p:nvPr>
        </p:nvSpPr>
        <p:spPr>
          <a:xfrm>
            <a:off x="914400" y="1143000"/>
            <a:ext cx="6403848" cy="997196"/>
          </a:xfrm>
        </p:spPr>
        <p:txBody>
          <a:bodyPr wrap="square">
            <a:spAutoFit/>
          </a:bodyPr>
          <a:lstStyle>
            <a:lvl1pPr>
              <a:defRPr sz="3600"/>
            </a:lvl1pPr>
          </a:lstStyle>
          <a:p>
            <a:r>
              <a:rPr lang="en-US" dirty="0"/>
              <a:t>Click to edit Master </a:t>
            </a:r>
            <a:br>
              <a:rPr lang="en-US" dirty="0"/>
            </a:br>
            <a:r>
              <a:rPr lang="en-US" dirty="0"/>
              <a:t>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57200" y="228600"/>
            <a:ext cx="6861048"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
        <p:nvSpPr>
          <p:cNvPr id="11" name="Text Placeholder 10">
            <a:extLst>
              <a:ext uri="{FF2B5EF4-FFF2-40B4-BE49-F238E27FC236}">
                <a16:creationId xmlns:a16="http://schemas.microsoft.com/office/drawing/2014/main" id="{1A436A3A-9531-B85F-111B-C378195D3484}"/>
              </a:ext>
            </a:extLst>
          </p:cNvPr>
          <p:cNvSpPr>
            <a:spLocks noGrp="1"/>
          </p:cNvSpPr>
          <p:nvPr>
            <p:ph type="body" sz="quarter" idx="17"/>
          </p:nvPr>
        </p:nvSpPr>
        <p:spPr>
          <a:xfrm>
            <a:off x="914400" y="2514600"/>
            <a:ext cx="6403848" cy="2616101"/>
          </a:xfrm>
        </p:spPr>
        <p:txBody>
          <a:bodyPr wrap="square">
            <a:spAutoFit/>
          </a:bodyPr>
          <a:lstStyle>
            <a:lvl1pPr>
              <a:lnSpc>
                <a:spcPct val="100000"/>
              </a:lnSpc>
              <a:spcAft>
                <a:spcPts val="1800"/>
              </a:spcAft>
              <a:defRPr sz="2200" b="0"/>
            </a:lvl1pPr>
            <a:lvl2pPr>
              <a:lnSpc>
                <a:spcPct val="100000"/>
              </a:lnSpc>
              <a:spcAft>
                <a:spcPts val="1800"/>
              </a:spcAft>
              <a:defRPr sz="2200" b="0"/>
            </a:lvl2pPr>
            <a:lvl3pPr>
              <a:lnSpc>
                <a:spcPct val="100000"/>
              </a:lnSpc>
              <a:spcAft>
                <a:spcPts val="1800"/>
              </a:spcAft>
              <a:defRPr sz="2200" b="0"/>
            </a:lvl3pPr>
            <a:lvl4pPr>
              <a:lnSpc>
                <a:spcPct val="100000"/>
              </a:lnSpc>
              <a:spcAft>
                <a:spcPts val="1800"/>
              </a:spcAft>
              <a:defRPr sz="2200" b="0"/>
            </a:lvl4pPr>
            <a:lvl5pPr>
              <a:lnSpc>
                <a:spcPct val="100000"/>
              </a:lnSpc>
              <a:spcAft>
                <a:spcPts val="1800"/>
              </a:spcAf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187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6B403-52B4-9D4E-8BC7-AF7311283976}"/>
              </a:ext>
            </a:extLst>
          </p:cNvPr>
          <p:cNvSpPr>
            <a:spLocks noGrp="1"/>
          </p:cNvSpPr>
          <p:nvPr>
            <p:ph type="title" hasCustomPrompt="1"/>
          </p:nvPr>
        </p:nvSpPr>
        <p:spPr>
          <a:xfrm>
            <a:off x="4873752" y="1143000"/>
            <a:ext cx="6403848" cy="997196"/>
          </a:xfrm>
        </p:spPr>
        <p:txBody>
          <a:bodyPr wrap="square">
            <a:spAutoFit/>
          </a:bodyPr>
          <a:lstStyle>
            <a:lvl1pPr>
              <a:defRPr sz="3600"/>
            </a:lvl1pPr>
          </a:lstStyle>
          <a:p>
            <a:r>
              <a:rPr lang="en-US" dirty="0"/>
              <a:t>Click to edit Master </a:t>
            </a:r>
            <a:br>
              <a:rPr lang="en-US" dirty="0"/>
            </a:br>
            <a:r>
              <a:rPr lang="en-US" dirty="0"/>
              <a:t>title style</a:t>
            </a:r>
          </a:p>
        </p:txBody>
      </p:sp>
      <p:sp>
        <p:nvSpPr>
          <p:cNvPr id="3" name="Slide Number Placeholder 2">
            <a:extLst>
              <a:ext uri="{FF2B5EF4-FFF2-40B4-BE49-F238E27FC236}">
                <a16:creationId xmlns:a16="http://schemas.microsoft.com/office/drawing/2014/main" id="{02537008-5371-9844-9202-B954C5CD0AC9}"/>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a:t>
            </a:fld>
            <a:endParaRPr lang="en-US" dirty="0"/>
          </a:p>
        </p:txBody>
      </p:sp>
      <p:sp>
        <p:nvSpPr>
          <p:cNvPr id="4" name="Text Placeholder 4">
            <a:extLst>
              <a:ext uri="{FF2B5EF4-FFF2-40B4-BE49-F238E27FC236}">
                <a16:creationId xmlns:a16="http://schemas.microsoft.com/office/drawing/2014/main" id="{0DE44397-534A-7A4C-8443-450A66184007}"/>
              </a:ext>
            </a:extLst>
          </p:cNvPr>
          <p:cNvSpPr>
            <a:spLocks noGrp="1"/>
          </p:cNvSpPr>
          <p:nvPr>
            <p:ph type="body" sz="quarter" idx="16" hasCustomPrompt="1"/>
          </p:nvPr>
        </p:nvSpPr>
        <p:spPr>
          <a:xfrm>
            <a:off x="4419600" y="228600"/>
            <a:ext cx="6858000" cy="228600"/>
          </a:xfrm>
        </p:spPr>
        <p:txBody>
          <a:bodyPr wrap="square" tIns="0" rIns="0" bIns="0" anchor="t" anchorCtr="0">
            <a:noAutofit/>
          </a:bodyPr>
          <a:lstStyle>
            <a:lvl1pPr marL="0" indent="0" algn="l">
              <a:buNone/>
              <a:defRPr sz="1400" b="1">
                <a:solidFill>
                  <a:schemeClr val="tx2"/>
                </a:solidFill>
              </a:defRPr>
            </a:lvl1pPr>
          </a:lstStyle>
          <a:p>
            <a:pPr lvl="0"/>
            <a:r>
              <a:rPr lang="en-US" dirty="0"/>
              <a:t>Presentation Name</a:t>
            </a:r>
          </a:p>
        </p:txBody>
      </p:sp>
      <p:sp>
        <p:nvSpPr>
          <p:cNvPr id="8" name="TextBox 7">
            <a:extLst>
              <a:ext uri="{FF2B5EF4-FFF2-40B4-BE49-F238E27FC236}">
                <a16:creationId xmlns:a16="http://schemas.microsoft.com/office/drawing/2014/main" id="{5DD00D36-5B13-C3F7-9814-30EAF4317FB6}"/>
              </a:ext>
            </a:extLst>
          </p:cNvPr>
          <p:cNvSpPr txBox="1"/>
          <p:nvPr userDrawn="1"/>
        </p:nvSpPr>
        <p:spPr>
          <a:xfrm>
            <a:off x="579353" y="645664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6" name="Picture 5">
            <a:extLst>
              <a:ext uri="{FF2B5EF4-FFF2-40B4-BE49-F238E27FC236}">
                <a16:creationId xmlns:a16="http://schemas.microsoft.com/office/drawing/2014/main" id="{0B9CD41C-9751-54D8-CBF2-ED031ACBA5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8724" y="6091369"/>
            <a:ext cx="1371600" cy="538031"/>
          </a:xfrm>
          <a:prstGeom prst="rect">
            <a:avLst/>
          </a:prstGeom>
        </p:spPr>
      </p:pic>
      <p:sp>
        <p:nvSpPr>
          <p:cNvPr id="11" name="Text Placeholder 10">
            <a:extLst>
              <a:ext uri="{FF2B5EF4-FFF2-40B4-BE49-F238E27FC236}">
                <a16:creationId xmlns:a16="http://schemas.microsoft.com/office/drawing/2014/main" id="{1A436A3A-9531-B85F-111B-C378195D3484}"/>
              </a:ext>
            </a:extLst>
          </p:cNvPr>
          <p:cNvSpPr>
            <a:spLocks noGrp="1"/>
          </p:cNvSpPr>
          <p:nvPr>
            <p:ph type="body" sz="quarter" idx="17"/>
          </p:nvPr>
        </p:nvSpPr>
        <p:spPr>
          <a:xfrm>
            <a:off x="4873750" y="2514600"/>
            <a:ext cx="6403849" cy="2616101"/>
          </a:xfrm>
        </p:spPr>
        <p:txBody>
          <a:bodyPr wrap="square">
            <a:spAutoFit/>
          </a:bodyPr>
          <a:lstStyle>
            <a:lvl1pPr>
              <a:lnSpc>
                <a:spcPct val="100000"/>
              </a:lnSpc>
              <a:spcAft>
                <a:spcPts val="1800"/>
              </a:spcAft>
              <a:defRPr sz="2200" b="0"/>
            </a:lvl1pPr>
            <a:lvl2pPr>
              <a:lnSpc>
                <a:spcPct val="100000"/>
              </a:lnSpc>
              <a:spcAft>
                <a:spcPts val="1800"/>
              </a:spcAft>
              <a:defRPr sz="2200" b="0"/>
            </a:lvl2pPr>
            <a:lvl3pPr>
              <a:lnSpc>
                <a:spcPct val="100000"/>
              </a:lnSpc>
              <a:spcAft>
                <a:spcPts val="1800"/>
              </a:spcAft>
              <a:defRPr sz="2200" b="0"/>
            </a:lvl3pPr>
            <a:lvl4pPr>
              <a:lnSpc>
                <a:spcPct val="100000"/>
              </a:lnSpc>
              <a:spcAft>
                <a:spcPts val="1800"/>
              </a:spcAft>
              <a:defRPr sz="2200" b="0"/>
            </a:lvl4pPr>
            <a:lvl5pPr>
              <a:lnSpc>
                <a:spcPct val="100000"/>
              </a:lnSpc>
              <a:spcAft>
                <a:spcPts val="1800"/>
              </a:spcAft>
              <a:defRPr sz="22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529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89849859-14B3-1B41-9108-2F7A41230180}"/>
              </a:ext>
            </a:extLst>
          </p:cNvPr>
          <p:cNvSpPr>
            <a:spLocks noGrp="1"/>
          </p:cNvSpPr>
          <p:nvPr>
            <p:ph type="title"/>
          </p:nvPr>
        </p:nvSpPr>
        <p:spPr>
          <a:xfrm>
            <a:off x="458724" y="347472"/>
            <a:ext cx="11274552" cy="914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4BB9DA04-3C19-4844-B579-9AE30962CC36}"/>
              </a:ext>
            </a:extLst>
          </p:cNvPr>
          <p:cNvSpPr>
            <a:spLocks noGrp="1"/>
          </p:cNvSpPr>
          <p:nvPr>
            <p:ph type="body" idx="1"/>
          </p:nvPr>
        </p:nvSpPr>
        <p:spPr>
          <a:xfrm>
            <a:off x="458724" y="1386585"/>
            <a:ext cx="11274552" cy="469087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a:extLst>
              <a:ext uri="{FF2B5EF4-FFF2-40B4-BE49-F238E27FC236}">
                <a16:creationId xmlns:a16="http://schemas.microsoft.com/office/drawing/2014/main" id="{426A213B-897E-1C44-A107-F90054B4CB41}"/>
              </a:ext>
            </a:extLst>
          </p:cNvPr>
          <p:cNvSpPr>
            <a:spLocks noGrp="1"/>
          </p:cNvSpPr>
          <p:nvPr>
            <p:ph type="sldNum" sz="quarter" idx="4"/>
          </p:nvPr>
        </p:nvSpPr>
        <p:spPr>
          <a:xfrm>
            <a:off x="11506200" y="6490901"/>
            <a:ext cx="457200" cy="138499"/>
          </a:xfrm>
          <a:prstGeom prst="rect">
            <a:avLst/>
          </a:prstGeom>
        </p:spPr>
        <p:txBody>
          <a:bodyPr lIns="0" tIns="0" rIns="0" bIns="0" anchor="ctr" anchorCtr="0">
            <a:spAutoFit/>
          </a:bodyPr>
          <a:lstStyle>
            <a:lvl1pPr algn="r">
              <a:defRPr sz="900" b="0" i="0">
                <a:solidFill>
                  <a:schemeClr val="bg2"/>
                </a:solidFill>
                <a:latin typeface="Arial" panose="020B0604020202020204" pitchFamily="34" charset="0"/>
                <a:cs typeface="Arial" pitchFamily="34" charset="0"/>
              </a:defRPr>
            </a:lvl1pPr>
          </a:lstStyle>
          <a:p>
            <a:fld id="{CACD57DD-E820-4B11-80C4-823179BCC2F4}" type="slidenum">
              <a:rPr lang="en-US" smtClean="0"/>
              <a:pPr/>
              <a:t>‹#›</a:t>
            </a:fld>
            <a:endParaRPr lang="en-US" dirty="0"/>
          </a:p>
        </p:txBody>
      </p:sp>
    </p:spTree>
    <p:extLst>
      <p:ext uri="{BB962C8B-B14F-4D97-AF65-F5344CB8AC3E}">
        <p14:creationId xmlns:p14="http://schemas.microsoft.com/office/powerpoint/2010/main" val="173394813"/>
      </p:ext>
    </p:extLst>
  </p:cSld>
  <p:clrMap bg1="lt1" tx1="dk1" bg2="lt2" tx2="dk2" accent1="accent1" accent2="accent2" accent3="accent3" accent4="accent4" accent5="accent5" accent6="accent6" hlink="hlink" folHlink="folHlink"/>
  <p:sldLayoutIdLst>
    <p:sldLayoutId id="2147483823" r:id="rId1"/>
    <p:sldLayoutId id="2147483856" r:id="rId2"/>
    <p:sldLayoutId id="2147483857" r:id="rId3"/>
    <p:sldLayoutId id="2147483853" r:id="rId4"/>
    <p:sldLayoutId id="2147483770" r:id="rId5"/>
    <p:sldLayoutId id="2147483786" r:id="rId6"/>
    <p:sldLayoutId id="2147483852" r:id="rId7"/>
    <p:sldLayoutId id="2147483854" r:id="rId8"/>
    <p:sldLayoutId id="2147483855" r:id="rId9"/>
    <p:sldLayoutId id="2147483839" r:id="rId10"/>
    <p:sldLayoutId id="2147483858" r:id="rId11"/>
    <p:sldLayoutId id="2147483760" r:id="rId12"/>
    <p:sldLayoutId id="2147483836" r:id="rId13"/>
    <p:sldLayoutId id="2147483837" r:id="rId14"/>
  </p:sldLayoutIdLst>
  <p:hf hdr="0" dt="0"/>
  <p:txStyles>
    <p:titleStyle>
      <a:lvl1pPr algn="l" defTabSz="685800" rtl="0" eaLnBrk="1" latinLnBrk="0" hangingPunct="1">
        <a:lnSpc>
          <a:spcPct val="90000"/>
        </a:lnSpc>
        <a:spcBef>
          <a:spcPts val="0"/>
        </a:spcBef>
        <a:buNone/>
        <a:defRPr sz="3400" b="1" kern="1200">
          <a:solidFill>
            <a:schemeClr val="bg2"/>
          </a:solidFill>
          <a:latin typeface="+mj-lt"/>
          <a:ea typeface="+mj-ea"/>
          <a:cs typeface="+mj-cs"/>
        </a:defRPr>
      </a:lvl1pPr>
    </p:titleStyle>
    <p:bodyStyle>
      <a:lvl1pPr marL="0" indent="0" algn="l" defTabSz="685800" rtl="0" eaLnBrk="1" latinLnBrk="0" hangingPunct="1">
        <a:lnSpc>
          <a:spcPct val="112000"/>
        </a:lnSpc>
        <a:spcBef>
          <a:spcPts val="0"/>
        </a:spcBef>
        <a:spcAft>
          <a:spcPts val="900"/>
        </a:spcAft>
        <a:buFont typeface="Arial" panose="020B0604020202020204" pitchFamily="34" charset="0"/>
        <a:buNone/>
        <a:defRPr sz="16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6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6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6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144" userDrawn="1">
          <p15:clr>
            <a:srgbClr val="F26B43"/>
          </p15:clr>
        </p15:guide>
        <p15:guide id="4" orient="horz" pos="4176" userDrawn="1">
          <p15:clr>
            <a:srgbClr val="F26B43"/>
          </p15:clr>
        </p15:guide>
        <p15:guide id="7" pos="7392" userDrawn="1">
          <p15:clr>
            <a:srgbClr val="F26B43"/>
          </p15:clr>
        </p15:guide>
        <p15:guide id="9" pos="3984" userDrawn="1">
          <p15:clr>
            <a:srgbClr val="F26B43"/>
          </p15:clr>
        </p15:guide>
        <p15:guide id="10" pos="3696" userDrawn="1">
          <p15:clr>
            <a:srgbClr val="F26B43"/>
          </p15:clr>
        </p15:guide>
        <p15:guide id="11" orient="horz" pos="288" userDrawn="1">
          <p15:clr>
            <a:srgbClr val="F26B43"/>
          </p15:clr>
        </p15:guide>
        <p15:guide id="12" orient="horz" pos="4032" userDrawn="1">
          <p15:clr>
            <a:srgbClr val="F26B43"/>
          </p15:clr>
        </p15:guide>
        <p15:guide id="13" pos="288" userDrawn="1">
          <p15:clr>
            <a:srgbClr val="F26B43"/>
          </p15:clr>
        </p15:guide>
        <p15:guide id="16" pos="576" userDrawn="1">
          <p15:clr>
            <a:srgbClr val="F26B43"/>
          </p15:clr>
        </p15:guide>
        <p15:guide id="17" pos="7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89849859-14B3-1B41-9108-2F7A41230180}"/>
              </a:ext>
            </a:extLst>
          </p:cNvPr>
          <p:cNvSpPr>
            <a:spLocks noGrp="1"/>
          </p:cNvSpPr>
          <p:nvPr>
            <p:ph type="title"/>
          </p:nvPr>
        </p:nvSpPr>
        <p:spPr>
          <a:xfrm>
            <a:off x="458724" y="347472"/>
            <a:ext cx="11274552" cy="914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11" name="Text Placeholder 2">
            <a:extLst>
              <a:ext uri="{FF2B5EF4-FFF2-40B4-BE49-F238E27FC236}">
                <a16:creationId xmlns:a16="http://schemas.microsoft.com/office/drawing/2014/main" id="{4BB9DA04-3C19-4844-B579-9AE30962CC36}"/>
              </a:ext>
            </a:extLst>
          </p:cNvPr>
          <p:cNvSpPr>
            <a:spLocks noGrp="1"/>
          </p:cNvSpPr>
          <p:nvPr>
            <p:ph type="body" idx="1"/>
          </p:nvPr>
        </p:nvSpPr>
        <p:spPr>
          <a:xfrm>
            <a:off x="458724" y="1386585"/>
            <a:ext cx="11274552" cy="4690872"/>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Number Placeholder 5">
            <a:extLst>
              <a:ext uri="{FF2B5EF4-FFF2-40B4-BE49-F238E27FC236}">
                <a16:creationId xmlns:a16="http://schemas.microsoft.com/office/drawing/2014/main" id="{426A213B-897E-1C44-A107-F90054B4CB41}"/>
              </a:ext>
            </a:extLst>
          </p:cNvPr>
          <p:cNvSpPr>
            <a:spLocks noGrp="1"/>
          </p:cNvSpPr>
          <p:nvPr>
            <p:ph type="sldNum" sz="quarter" idx="4"/>
          </p:nvPr>
        </p:nvSpPr>
        <p:spPr>
          <a:xfrm>
            <a:off x="11506200" y="6490901"/>
            <a:ext cx="457200" cy="138499"/>
          </a:xfrm>
          <a:prstGeom prst="rect">
            <a:avLst/>
          </a:prstGeom>
        </p:spPr>
        <p:txBody>
          <a:bodyPr lIns="0" tIns="0" rIns="0" bIns="0" anchor="ctr" anchorCtr="0">
            <a:spAutoFit/>
          </a:bodyPr>
          <a:lstStyle>
            <a:lvl1pPr algn="r">
              <a:defRPr sz="900" b="0" i="0">
                <a:solidFill>
                  <a:schemeClr val="bg2"/>
                </a:solidFill>
                <a:latin typeface="Arial" panose="020B0604020202020204" pitchFamily="34" charset="0"/>
                <a:cs typeface="Arial" pitchFamily="34" charset="0"/>
              </a:defRPr>
            </a:lvl1pPr>
          </a:lstStyle>
          <a:p>
            <a:fld id="{CACD57DD-E820-4B11-80C4-823179BCC2F4}" type="slidenum">
              <a:rPr lang="en-US" smtClean="0"/>
              <a:pPr/>
              <a:t>‹#›</a:t>
            </a:fld>
            <a:endParaRPr lang="en-US" dirty="0"/>
          </a:p>
        </p:txBody>
      </p:sp>
    </p:spTree>
    <p:extLst>
      <p:ext uri="{BB962C8B-B14F-4D97-AF65-F5344CB8AC3E}">
        <p14:creationId xmlns:p14="http://schemas.microsoft.com/office/powerpoint/2010/main" val="354666194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Lst>
  <p:hf hdr="0" dt="0"/>
  <p:txStyles>
    <p:title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p:titleStyle>
    <p:body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144">
          <p15:clr>
            <a:srgbClr val="F26B43"/>
          </p15:clr>
        </p15:guide>
        <p15:guide id="4" orient="horz" pos="4176">
          <p15:clr>
            <a:srgbClr val="F26B43"/>
          </p15:clr>
        </p15:guide>
        <p15:guide id="5" pos="144">
          <p15:clr>
            <a:srgbClr val="F26B43"/>
          </p15:clr>
        </p15:guide>
        <p15:guide id="6" pos="7536">
          <p15:clr>
            <a:srgbClr val="F26B43"/>
          </p15:clr>
        </p15:guide>
        <p15:guide id="7" pos="7392">
          <p15:clr>
            <a:srgbClr val="F26B43"/>
          </p15:clr>
        </p15:guide>
        <p15:guide id="8" pos="288">
          <p15:clr>
            <a:srgbClr val="F26B43"/>
          </p15:clr>
        </p15:guide>
        <p15:guide id="9" pos="3984">
          <p15:clr>
            <a:srgbClr val="F26B43"/>
          </p15:clr>
        </p15:guide>
        <p15:guide id="10" pos="3696">
          <p15:clr>
            <a:srgbClr val="F26B43"/>
          </p15:clr>
        </p15:guide>
        <p15:guide id="11" orient="horz" pos="288">
          <p15:clr>
            <a:srgbClr val="F26B43"/>
          </p15:clr>
        </p15:guide>
        <p15:guide id="12"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retirement/how-much-you-should-have-saved-age/#:~:text=Most%20experts%20say%20your%20retirement,lifestyle%20after%20leaving%20the%20workforc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hyperlink" Target="https://www.investopedia.com/articles/retirement/082716/your-401k-whats-ideal-contribution.asp" TargetMode="External"/><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emf"/><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4.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34.sv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15.sv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DBFA9A-5F95-4220-A96A-133883FA3293}"/>
              </a:ext>
            </a:extLst>
          </p:cNvPr>
          <p:cNvSpPr>
            <a:spLocks noGrp="1"/>
          </p:cNvSpPr>
          <p:nvPr>
            <p:ph type="title"/>
          </p:nvPr>
        </p:nvSpPr>
        <p:spPr/>
        <p:txBody>
          <a:bodyPr/>
          <a:lstStyle/>
          <a:p>
            <a:r>
              <a:rPr lang="es-MX">
                <a:solidFill>
                  <a:srgbClr val="FF0000"/>
                </a:solidFill>
              </a:rPr>
              <a:t>Instrucciones para presentadores</a:t>
            </a:r>
            <a:br>
              <a:rPr lang="es-MX">
                <a:solidFill>
                  <a:srgbClr val="FF0000"/>
                </a:solidFill>
              </a:rPr>
            </a:br>
            <a:endParaRPr lang="es-MX">
              <a:solidFill>
                <a:srgbClr val="FF0000"/>
              </a:solidFill>
            </a:endParaRPr>
          </a:p>
        </p:txBody>
      </p:sp>
      <p:sp>
        <p:nvSpPr>
          <p:cNvPr id="8" name="TextBox 7">
            <a:extLst>
              <a:ext uri="{FF2B5EF4-FFF2-40B4-BE49-F238E27FC236}">
                <a16:creationId xmlns:a16="http://schemas.microsoft.com/office/drawing/2014/main" id="{0A493B7D-4FB8-4675-9EE1-4E7544C1F9C0}"/>
              </a:ext>
            </a:extLst>
          </p:cNvPr>
          <p:cNvSpPr txBox="1"/>
          <p:nvPr/>
        </p:nvSpPr>
        <p:spPr>
          <a:xfrm>
            <a:off x="458724" y="1256044"/>
            <a:ext cx="10715043" cy="5144756"/>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1" i="1" u="none" strike="noStrike" cap="none" normalizeH="0" baseline="0" noProof="0" dirty="0">
                <a:ln>
                  <a:noFill/>
                </a:ln>
                <a:solidFill>
                  <a:srgbClr val="FF0000"/>
                </a:solidFill>
                <a:uLnTx/>
                <a:uFillTx/>
                <a:latin typeface="Arial"/>
                <a:ea typeface="+mn-ea"/>
                <a:cs typeface="+mn-cs"/>
              </a:rPr>
              <a:t>Elimine esta página de instrucciones antes de la presentación</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n-ea"/>
                <a:cs typeface="+mn-cs"/>
              </a:rPr>
              <a:t>ELIMINACIÓN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Esta plantilla de presentación fue creada para que la usen todos los sectores.  Algunas páginas pueden no ser aplicables para todas las audiencias, y deben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Puede eliminar las páginas que están marcadas como “Opcional” en la sección de notas para el presentador</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strike="noStrike" cap="none" normalizeH="0" baseline="0" noProof="0" dirty="0">
                <a:ln>
                  <a:noFill/>
                </a:ln>
                <a:solidFill>
                  <a:srgbClr val="FF0000"/>
                </a:solidFill>
                <a:uLnTx/>
                <a:uFillTx/>
                <a:latin typeface="Arial"/>
                <a:ea typeface="+mn-ea"/>
                <a:cs typeface="+mn-cs"/>
              </a:rPr>
              <a:t>Todas las demás páginas que no están marcadas como “Opcional” son</a:t>
            </a:r>
            <a:r>
              <a:rPr kumimoji="0" lang="es-MX" sz="1600" b="0" i="0" u="none" strike="noStrike" cap="none" normalizeH="0" baseline="0" noProof="0" dirty="0">
                <a:ln>
                  <a:noFill/>
                </a:ln>
                <a:solidFill>
                  <a:srgbClr val="FF0000"/>
                </a:solidFill>
                <a:uLnTx/>
                <a:uFillTx/>
                <a:latin typeface="Arial"/>
                <a:ea typeface="+mn-ea"/>
                <a:cs typeface="+mn-cs"/>
              </a:rPr>
              <a:t> </a:t>
            </a:r>
            <a:r>
              <a:rPr kumimoji="0" lang="es-MX" sz="1600" b="0" i="0" u="sng" strike="noStrike" cap="none" normalizeH="0" baseline="0" noProof="0" dirty="0">
                <a:ln>
                  <a:noFill/>
                </a:ln>
                <a:solidFill>
                  <a:srgbClr val="FF0000"/>
                </a:solidFill>
                <a:uLnTx/>
                <a:uFillTx/>
                <a:latin typeface="Arial"/>
                <a:ea typeface="+mn-ea"/>
                <a:cs typeface="+mn-cs"/>
              </a:rPr>
              <a:t>páginas obligatorias</a:t>
            </a:r>
            <a:r>
              <a:rPr kumimoji="0" lang="es-MX" sz="1600" b="0" i="0" u="none" strike="noStrike" cap="none" normalizeH="0" baseline="0" noProof="0" dirty="0">
                <a:ln>
                  <a:noFill/>
                </a:ln>
                <a:solidFill>
                  <a:srgbClr val="FF0000"/>
                </a:solidFill>
                <a:uLnTx/>
                <a:uFillTx/>
                <a:latin typeface="Arial"/>
                <a:ea typeface="+mn-ea"/>
                <a:cs typeface="+mn-cs"/>
              </a:rPr>
              <a:t> y no pueden eliminarse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n-ea"/>
                <a:cs typeface="+mn-cs"/>
              </a:rPr>
              <a:t>ACTUALIZAR CONTENIDO DE PÁGINA</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En algunas diapositivas hay secciones personalizables, indicadas con signos de intercalación, tales como &lt;Nombre del presentador&gt;</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Revise el texto y personalice esas secciones según sea necesario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El contenido que no está entre signos de intercalación no puede modificarse</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12000"/>
              </a:lnSpc>
              <a:spcBef>
                <a:spcPts val="0"/>
              </a:spcBef>
              <a:spcAft>
                <a:spcPts val="0"/>
              </a:spcAft>
              <a:buClrTx/>
              <a:buSzTx/>
              <a:buFontTx/>
              <a:buNone/>
              <a:tabLst/>
              <a:defRPr/>
            </a:pPr>
            <a:r>
              <a:rPr kumimoji="0" lang="es-MX" sz="1600" b="1" i="0" u="none" strike="noStrike" cap="none" normalizeH="0" baseline="0" noProof="0" dirty="0">
                <a:ln>
                  <a:noFill/>
                </a:ln>
                <a:solidFill>
                  <a:srgbClr val="FF0000"/>
                </a:solidFill>
                <a:uLnTx/>
                <a:uFillTx/>
                <a:latin typeface="Arial"/>
                <a:ea typeface="+mn-ea"/>
                <a:cs typeface="+mn-cs"/>
              </a:rPr>
              <a:t>ADICIÓN DE PÁGINAS</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Puede agregar más diapositivas a esta presentación sin obtener una aprobación formal de Cumplimiento</a:t>
            </a:r>
          </a:p>
          <a:p>
            <a:pPr marL="285750" marR="0" lvl="0" indent="-285750" algn="l" defTabSz="9144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es-MX" sz="1600" b="0" i="0" u="none" strike="noStrike" cap="none" normalizeH="0" baseline="0" noProof="0" dirty="0">
                <a:ln>
                  <a:noFill/>
                </a:ln>
                <a:solidFill>
                  <a:srgbClr val="FF0000"/>
                </a:solidFill>
                <a:uLnTx/>
                <a:uFillTx/>
                <a:latin typeface="Arial"/>
                <a:ea typeface="+mn-ea"/>
                <a:cs typeface="+mn-cs"/>
              </a:rPr>
              <a:t>Si presenta información adicional, puede presentar otros materiales aprobados por Cumplimiento, pero no los agregue al archivo de PowerPoint</a:t>
            </a:r>
          </a:p>
          <a:p>
            <a:pPr marL="0" marR="0" lvl="0" indent="0" algn="l" defTabSz="914400" rtl="0" eaLnBrk="1" fontAlgn="auto" latinLnBrk="0" hangingPunct="1">
              <a:lnSpc>
                <a:spcPct val="112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759606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people in a kitchen&#10;&#10;Description automatically generated">
            <a:extLst>
              <a:ext uri="{FF2B5EF4-FFF2-40B4-BE49-F238E27FC236}">
                <a16:creationId xmlns:a16="http://schemas.microsoft.com/office/drawing/2014/main" id="{B13A03B1-6A1E-BF56-73D5-6AF3DAD847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200" r="22310" b="4255"/>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2BDAE89F-161D-9E14-EB4E-2D56E5342A20}"/>
              </a:ext>
            </a:extLst>
          </p:cNvPr>
          <p:cNvSpPr>
            <a:spLocks noGrp="1"/>
          </p:cNvSpPr>
          <p:nvPr>
            <p:ph type="title"/>
          </p:nvPr>
        </p:nvSpPr>
        <p:spPr>
          <a:xfrm>
            <a:off x="914400" y="1143000"/>
            <a:ext cx="6403848" cy="997196"/>
          </a:xfrm>
        </p:spPr>
        <p:txBody>
          <a:bodyPr/>
          <a:lstStyle/>
          <a:p>
            <a:r>
              <a:rPr lang="es-MX"/>
              <a:t>¿Qué plan de retiro </a:t>
            </a:r>
            <a:br>
              <a:rPr lang="es-MX"/>
            </a:br>
            <a:r>
              <a:rPr lang="es-MX"/>
              <a:t>ofrece mi empleador?</a:t>
            </a:r>
          </a:p>
        </p:txBody>
      </p:sp>
      <p:sp>
        <p:nvSpPr>
          <p:cNvPr id="5" name="Text Placeholder 4">
            <a:extLst>
              <a:ext uri="{FF2B5EF4-FFF2-40B4-BE49-F238E27FC236}">
                <a16:creationId xmlns:a16="http://schemas.microsoft.com/office/drawing/2014/main" id="{3958A3D4-5638-CBD2-DBE8-AD7DFEB9D95F}"/>
              </a:ext>
            </a:extLst>
          </p:cNvPr>
          <p:cNvSpPr>
            <a:spLocks noGrp="1"/>
          </p:cNvSpPr>
          <p:nvPr>
            <p:ph type="body" sz="quarter" idx="16"/>
          </p:nvPr>
        </p:nvSpPr>
        <p:spPr/>
        <p:txBody>
          <a:bodyPr/>
          <a:lstStyle/>
          <a:p>
            <a:r>
              <a:rPr lang="es-MX"/>
              <a:t>Retiro 101</a:t>
            </a:r>
          </a:p>
        </p:txBody>
      </p:sp>
      <p:sp>
        <p:nvSpPr>
          <p:cNvPr id="7" name="Text Placeholder 6">
            <a:extLst>
              <a:ext uri="{FF2B5EF4-FFF2-40B4-BE49-F238E27FC236}">
                <a16:creationId xmlns:a16="http://schemas.microsoft.com/office/drawing/2014/main" id="{84CD4391-FB17-DD49-FB39-EC1C2BD730BC}"/>
              </a:ext>
            </a:extLst>
          </p:cNvPr>
          <p:cNvSpPr>
            <a:spLocks noGrp="1"/>
          </p:cNvSpPr>
          <p:nvPr>
            <p:ph type="body" sz="quarter" idx="17"/>
          </p:nvPr>
        </p:nvSpPr>
        <p:spPr>
          <a:xfrm>
            <a:off x="914400" y="2514600"/>
            <a:ext cx="6403848" cy="1354217"/>
          </a:xfrm>
        </p:spPr>
        <p:txBody>
          <a:bodyPr/>
          <a:lstStyle/>
          <a:p>
            <a:r>
              <a:rPr lang="es-MX" dirty="0"/>
              <a:t>Un plan 401(k) es un plan de retiro calificado que se ofrece como una parte de tu paquete de beneficios y que te permite ahorrar e invertir para tu retiro con diferimiento de impuestos.</a:t>
            </a:r>
          </a:p>
        </p:txBody>
      </p:sp>
      <p:sp>
        <p:nvSpPr>
          <p:cNvPr id="22" name="TextBox 21">
            <a:extLst>
              <a:ext uri="{FF2B5EF4-FFF2-40B4-BE49-F238E27FC236}">
                <a16:creationId xmlns:a16="http://schemas.microsoft.com/office/drawing/2014/main" id="{000F4E64-4EAE-15AA-4D5F-818F81D3FECE}"/>
              </a:ext>
            </a:extLst>
          </p:cNvPr>
          <p:cNvSpPr txBox="1"/>
          <p:nvPr/>
        </p:nvSpPr>
        <p:spPr>
          <a:xfrm>
            <a:off x="2179674" y="6379099"/>
            <a:ext cx="5138574" cy="246221"/>
          </a:xfrm>
          <a:prstGeom prst="rect">
            <a:avLst/>
          </a:prstGeom>
          <a:noFill/>
        </p:spPr>
        <p:txBody>
          <a:bodyPr wrap="square" lIns="0" tIns="0" rIns="0" bIns="0" rtlCol="0">
            <a:spAutoFit/>
          </a:bodyPr>
          <a:lstStyle/>
          <a:p>
            <a:r>
              <a:rPr lang="es-MX" sz="800">
                <a:solidFill>
                  <a:srgbClr val="171717"/>
                </a:solidFill>
              </a:rPr>
              <a:t>Ni Nationwide ni sus representantes ofrecen asesoría legal o fiscal. Consulta a tu abogado o asesor tributario para obtener respuestas a tus preguntas específicas.</a:t>
            </a:r>
          </a:p>
        </p:txBody>
      </p:sp>
      <p:sp>
        <p:nvSpPr>
          <p:cNvPr id="31" name="Slide Number Placeholder 2">
            <a:extLst>
              <a:ext uri="{FF2B5EF4-FFF2-40B4-BE49-F238E27FC236}">
                <a16:creationId xmlns:a16="http://schemas.microsoft.com/office/drawing/2014/main" id="{36B6C5FD-A7D4-276C-4659-7517F3AABEC3}"/>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10</a:t>
            </a:fld>
            <a:endParaRPr lang="en-US">
              <a:solidFill>
                <a:schemeClr val="bg1"/>
              </a:solidFill>
            </a:endParaRPr>
          </a:p>
        </p:txBody>
      </p:sp>
      <p:pic>
        <p:nvPicPr>
          <p:cNvPr id="32" name="Graphic 31">
            <a:extLst>
              <a:ext uri="{FF2B5EF4-FFF2-40B4-BE49-F238E27FC236}">
                <a16:creationId xmlns:a16="http://schemas.microsoft.com/office/drawing/2014/main" id="{231BE3D2-1D09-42DE-8AC7-082231CF373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33" name="Graphic 32">
            <a:extLst>
              <a:ext uri="{FF2B5EF4-FFF2-40B4-BE49-F238E27FC236}">
                <a16:creationId xmlns:a16="http://schemas.microsoft.com/office/drawing/2014/main" id="{8E0153E9-21A5-0C75-4FD8-6855677A0B6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169499" y="1695896"/>
            <a:ext cx="322244" cy="228600"/>
          </a:xfrm>
          <a:prstGeom prst="rect">
            <a:avLst/>
          </a:prstGeom>
        </p:spPr>
      </p:pic>
    </p:spTree>
    <p:extLst>
      <p:ext uri="{BB962C8B-B14F-4D97-AF65-F5344CB8AC3E}">
        <p14:creationId xmlns:p14="http://schemas.microsoft.com/office/powerpoint/2010/main" val="368157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ECA7E1E-4615-91BA-5941-70EC88CE0780}"/>
              </a:ext>
            </a:extLst>
          </p:cNvPr>
          <p:cNvSpPr>
            <a:spLocks noGrp="1"/>
          </p:cNvSpPr>
          <p:nvPr>
            <p:ph type="title"/>
          </p:nvPr>
        </p:nvSpPr>
        <p:spPr>
          <a:xfrm>
            <a:off x="914400" y="1143000"/>
            <a:ext cx="6403848" cy="997196"/>
          </a:xfrm>
        </p:spPr>
        <p:txBody>
          <a:bodyPr/>
          <a:lstStyle/>
          <a:p>
            <a:r>
              <a:rPr lang="es-MX"/>
              <a:t>¿Qué plan de retiro </a:t>
            </a:r>
            <a:br>
              <a:rPr lang="es-MX"/>
            </a:br>
            <a:r>
              <a:rPr lang="es-MX"/>
              <a:t>ofrece mi empleador?</a:t>
            </a:r>
          </a:p>
        </p:txBody>
      </p:sp>
      <p:sp>
        <p:nvSpPr>
          <p:cNvPr id="12" name="Text Placeholder 11">
            <a:extLst>
              <a:ext uri="{FF2B5EF4-FFF2-40B4-BE49-F238E27FC236}">
                <a16:creationId xmlns:a16="http://schemas.microsoft.com/office/drawing/2014/main" id="{48A38FCB-1CCE-031F-EC3A-0FCDFFF5B0B3}"/>
              </a:ext>
            </a:extLst>
          </p:cNvPr>
          <p:cNvSpPr>
            <a:spLocks noGrp="1"/>
          </p:cNvSpPr>
          <p:nvPr>
            <p:ph type="body" sz="quarter" idx="16"/>
          </p:nvPr>
        </p:nvSpPr>
        <p:spPr/>
        <p:txBody>
          <a:bodyPr/>
          <a:lstStyle/>
          <a:p>
            <a:r>
              <a:rPr lang="es-MX"/>
              <a:t>Retiro 101</a:t>
            </a:r>
          </a:p>
        </p:txBody>
      </p:sp>
      <p:sp>
        <p:nvSpPr>
          <p:cNvPr id="13" name="Text Placeholder 12">
            <a:extLst>
              <a:ext uri="{FF2B5EF4-FFF2-40B4-BE49-F238E27FC236}">
                <a16:creationId xmlns:a16="http://schemas.microsoft.com/office/drawing/2014/main" id="{92E2C3D0-2057-0672-2D15-B71BB38D0248}"/>
              </a:ext>
            </a:extLst>
          </p:cNvPr>
          <p:cNvSpPr>
            <a:spLocks noGrp="1"/>
          </p:cNvSpPr>
          <p:nvPr>
            <p:ph type="body" sz="quarter" idx="17"/>
          </p:nvPr>
        </p:nvSpPr>
        <p:spPr>
          <a:xfrm>
            <a:off x="914400" y="2514600"/>
            <a:ext cx="6072996" cy="1015663"/>
          </a:xfrm>
        </p:spPr>
        <p:txBody>
          <a:bodyPr/>
          <a:lstStyle/>
          <a:p>
            <a:r>
              <a:rPr lang="es-MX" dirty="0"/>
              <a:t>Un plan 403(b) es un plan de retiro que ofrecen empleadores sin fines de lucro como las escuelas públicas o las instituciones benéficas. </a:t>
            </a:r>
          </a:p>
        </p:txBody>
      </p:sp>
      <p:pic>
        <p:nvPicPr>
          <p:cNvPr id="28" name="Graphic 27">
            <a:extLst>
              <a:ext uri="{FF2B5EF4-FFF2-40B4-BE49-F238E27FC236}">
                <a16:creationId xmlns:a16="http://schemas.microsoft.com/office/drawing/2014/main" id="{DAD16A56-6AF8-F3FC-8066-EA15C77405A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57201" y="1167125"/>
            <a:ext cx="322244" cy="228600"/>
          </a:xfrm>
          <a:prstGeom prst="rect">
            <a:avLst/>
          </a:prstGeom>
        </p:spPr>
      </p:pic>
      <p:pic>
        <p:nvPicPr>
          <p:cNvPr id="31" name="Graphic 30">
            <a:extLst>
              <a:ext uri="{FF2B5EF4-FFF2-40B4-BE49-F238E27FC236}">
                <a16:creationId xmlns:a16="http://schemas.microsoft.com/office/drawing/2014/main" id="{D377234D-A77F-E935-E2CF-DF900E45817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52246" y="1695896"/>
            <a:ext cx="322244" cy="228600"/>
          </a:xfrm>
          <a:prstGeom prst="rect">
            <a:avLst/>
          </a:prstGeom>
        </p:spPr>
      </p:pic>
      <p:sp>
        <p:nvSpPr>
          <p:cNvPr id="32" name="TextBox 31">
            <a:extLst>
              <a:ext uri="{FF2B5EF4-FFF2-40B4-BE49-F238E27FC236}">
                <a16:creationId xmlns:a16="http://schemas.microsoft.com/office/drawing/2014/main" id="{04EAB420-32CF-B6F5-9C2F-63D4929C70D5}"/>
              </a:ext>
            </a:extLst>
          </p:cNvPr>
          <p:cNvSpPr txBox="1"/>
          <p:nvPr/>
        </p:nvSpPr>
        <p:spPr>
          <a:xfrm>
            <a:off x="2179674" y="6379099"/>
            <a:ext cx="5138574" cy="246221"/>
          </a:xfrm>
          <a:prstGeom prst="rect">
            <a:avLst/>
          </a:prstGeom>
          <a:noFill/>
        </p:spPr>
        <p:txBody>
          <a:bodyPr wrap="square" lIns="0" tIns="0" rIns="0" bIns="0" rtlCol="0">
            <a:spAutoFit/>
          </a:bodyPr>
          <a:lstStyle/>
          <a:p>
            <a:r>
              <a:rPr lang="es-MX" sz="800">
                <a:solidFill>
                  <a:srgbClr val="171717"/>
                </a:solidFill>
              </a:rPr>
              <a:t>Ni Nationwide ni sus representantes ofrecen asesoría legal o fiscal. Consulta a tu abogado o asesor tributario para obtener respuestas a tus preguntas específicas.</a:t>
            </a:r>
          </a:p>
        </p:txBody>
      </p:sp>
      <p:pic>
        <p:nvPicPr>
          <p:cNvPr id="33" name="Picture 32" descr="Two people running on a sidewalk&#10;&#10;Description automatically generated with low confidence">
            <a:extLst>
              <a:ext uri="{FF2B5EF4-FFF2-40B4-BE49-F238E27FC236}">
                <a16:creationId xmlns:a16="http://schemas.microsoft.com/office/drawing/2014/main" id="{85A4A271-72FD-7B58-9FB2-9867B1BB2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2000" t="21354" r="54144" b="521"/>
          <a:stretch/>
        </p:blipFill>
        <p:spPr>
          <a:xfrm>
            <a:off x="8229600" y="0"/>
            <a:ext cx="3962400" cy="6858000"/>
          </a:xfrm>
          <a:prstGeom prst="rect">
            <a:avLst/>
          </a:prstGeom>
        </p:spPr>
      </p:pic>
      <p:sp>
        <p:nvSpPr>
          <p:cNvPr id="34" name="Slide Number Placeholder 2">
            <a:extLst>
              <a:ext uri="{FF2B5EF4-FFF2-40B4-BE49-F238E27FC236}">
                <a16:creationId xmlns:a16="http://schemas.microsoft.com/office/drawing/2014/main" id="{9A6D0850-597F-303C-F79E-69E6CA67AB95}"/>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11</a:t>
            </a:fld>
            <a:endParaRPr lang="en-US">
              <a:solidFill>
                <a:schemeClr val="bg1"/>
              </a:solidFill>
            </a:endParaRPr>
          </a:p>
        </p:txBody>
      </p:sp>
    </p:spTree>
    <p:extLst>
      <p:ext uri="{BB962C8B-B14F-4D97-AF65-F5344CB8AC3E}">
        <p14:creationId xmlns:p14="http://schemas.microsoft.com/office/powerpoint/2010/main" val="324429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B0F8-948E-28FE-9BF5-AE19C13035EC}"/>
              </a:ext>
            </a:extLst>
          </p:cNvPr>
          <p:cNvSpPr>
            <a:spLocks noGrp="1"/>
          </p:cNvSpPr>
          <p:nvPr>
            <p:ph type="title"/>
          </p:nvPr>
        </p:nvSpPr>
        <p:spPr/>
        <p:txBody>
          <a:bodyPr/>
          <a:lstStyle/>
          <a:p>
            <a:r>
              <a:rPr lang="es-MX"/>
              <a:t>¿Qué plan de retiro </a:t>
            </a:r>
            <a:br>
              <a:rPr lang="es-MX"/>
            </a:br>
            <a:r>
              <a:rPr lang="es-MX"/>
              <a:t>ofrece mi empleador?</a:t>
            </a:r>
          </a:p>
        </p:txBody>
      </p:sp>
      <p:sp>
        <p:nvSpPr>
          <p:cNvPr id="5" name="Text Placeholder 4">
            <a:extLst>
              <a:ext uri="{FF2B5EF4-FFF2-40B4-BE49-F238E27FC236}">
                <a16:creationId xmlns:a16="http://schemas.microsoft.com/office/drawing/2014/main" id="{D9C1BC00-9578-C6C7-3D11-4B427BC00E38}"/>
              </a:ext>
            </a:extLst>
          </p:cNvPr>
          <p:cNvSpPr>
            <a:spLocks noGrp="1"/>
          </p:cNvSpPr>
          <p:nvPr>
            <p:ph type="body" sz="quarter" idx="16"/>
          </p:nvPr>
        </p:nvSpPr>
        <p:spPr/>
        <p:txBody>
          <a:bodyPr/>
          <a:lstStyle/>
          <a:p>
            <a:r>
              <a:rPr lang="es-MX"/>
              <a:t>Retiro 101</a:t>
            </a:r>
          </a:p>
        </p:txBody>
      </p:sp>
      <p:sp>
        <p:nvSpPr>
          <p:cNvPr id="7" name="Text Placeholder 6">
            <a:extLst>
              <a:ext uri="{FF2B5EF4-FFF2-40B4-BE49-F238E27FC236}">
                <a16:creationId xmlns:a16="http://schemas.microsoft.com/office/drawing/2014/main" id="{217C7B9A-F222-5CB4-9EB5-8F2B20960969}"/>
              </a:ext>
            </a:extLst>
          </p:cNvPr>
          <p:cNvSpPr>
            <a:spLocks noGrp="1"/>
          </p:cNvSpPr>
          <p:nvPr>
            <p:ph type="body" sz="quarter" idx="17"/>
          </p:nvPr>
        </p:nvSpPr>
        <p:spPr>
          <a:xfrm>
            <a:off x="914400" y="2514600"/>
            <a:ext cx="6403848" cy="1923604"/>
          </a:xfrm>
        </p:spPr>
        <p:txBody>
          <a:bodyPr>
            <a:spAutoFit/>
          </a:bodyPr>
          <a:lstStyle/>
          <a:p>
            <a:r>
              <a:rPr lang="es-MX" dirty="0"/>
              <a:t>Un plan 457(b) es un plan que se ofrece </a:t>
            </a:r>
            <a:br>
              <a:rPr lang="es-MX" dirty="0"/>
            </a:br>
            <a:r>
              <a:rPr lang="es-MX" dirty="0"/>
              <a:t>a empleados del gobierno estatal y local.</a:t>
            </a:r>
          </a:p>
          <a:p>
            <a:r>
              <a:rPr lang="es-MX" dirty="0"/>
              <a:t>Tu empleador también puede ofrecer un plan de pensión. Inscribirte en ambos planes es una gran forma de ayudarte a lograr tus objetivos de retiro. </a:t>
            </a:r>
          </a:p>
        </p:txBody>
      </p:sp>
      <p:pic>
        <p:nvPicPr>
          <p:cNvPr id="22" name="Graphic 21">
            <a:extLst>
              <a:ext uri="{FF2B5EF4-FFF2-40B4-BE49-F238E27FC236}">
                <a16:creationId xmlns:a16="http://schemas.microsoft.com/office/drawing/2014/main" id="{7ECD5D8F-E4D9-AF4C-10E6-C34FE35BBD7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57201" y="1167125"/>
            <a:ext cx="322244" cy="228600"/>
          </a:xfrm>
          <a:prstGeom prst="rect">
            <a:avLst/>
          </a:prstGeom>
        </p:spPr>
      </p:pic>
      <p:pic>
        <p:nvPicPr>
          <p:cNvPr id="31" name="Graphic 30">
            <a:extLst>
              <a:ext uri="{FF2B5EF4-FFF2-40B4-BE49-F238E27FC236}">
                <a16:creationId xmlns:a16="http://schemas.microsoft.com/office/drawing/2014/main" id="{9CC6A63D-5356-6238-A316-7E5515BA73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52246" y="1695896"/>
            <a:ext cx="322244" cy="228600"/>
          </a:xfrm>
          <a:prstGeom prst="rect">
            <a:avLst/>
          </a:prstGeom>
        </p:spPr>
      </p:pic>
      <p:sp>
        <p:nvSpPr>
          <p:cNvPr id="32" name="TextBox 31">
            <a:extLst>
              <a:ext uri="{FF2B5EF4-FFF2-40B4-BE49-F238E27FC236}">
                <a16:creationId xmlns:a16="http://schemas.microsoft.com/office/drawing/2014/main" id="{A637E578-F48B-F378-0B86-3D38EB701BD4}"/>
              </a:ext>
            </a:extLst>
          </p:cNvPr>
          <p:cNvSpPr txBox="1"/>
          <p:nvPr/>
        </p:nvSpPr>
        <p:spPr>
          <a:xfrm>
            <a:off x="2179674" y="6379099"/>
            <a:ext cx="5138574" cy="246221"/>
          </a:xfrm>
          <a:prstGeom prst="rect">
            <a:avLst/>
          </a:prstGeom>
          <a:noFill/>
        </p:spPr>
        <p:txBody>
          <a:bodyPr wrap="square" lIns="0" tIns="0" rIns="0" bIns="0" rtlCol="0">
            <a:spAutoFit/>
          </a:bodyPr>
          <a:lstStyle/>
          <a:p>
            <a:r>
              <a:rPr lang="es-MX" sz="800">
                <a:solidFill>
                  <a:srgbClr val="171717"/>
                </a:solidFill>
              </a:rPr>
              <a:t>Ni Nationwide ni sus representantes ofrecen asesoría legal o fiscal. Consulta a tu abogado o asesor tributario para obtener respuestas a tus preguntas específicas.</a:t>
            </a:r>
          </a:p>
        </p:txBody>
      </p:sp>
      <p:pic>
        <p:nvPicPr>
          <p:cNvPr id="33" name="Picture 32" descr="A person sitting on a couch with a computer&#10;&#10;Description automatically generated with medium confidence">
            <a:extLst>
              <a:ext uri="{FF2B5EF4-FFF2-40B4-BE49-F238E27FC236}">
                <a16:creationId xmlns:a16="http://schemas.microsoft.com/office/drawing/2014/main" id="{72C6D10F-D0FB-84FF-9655-1B0C123724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760" t="35252" r="49482" b="13529"/>
          <a:stretch/>
        </p:blipFill>
        <p:spPr>
          <a:xfrm>
            <a:off x="8229600" y="0"/>
            <a:ext cx="3962401" cy="6858000"/>
          </a:xfrm>
          <a:prstGeom prst="rect">
            <a:avLst/>
          </a:prstGeom>
        </p:spPr>
      </p:pic>
    </p:spTree>
    <p:extLst>
      <p:ext uri="{BB962C8B-B14F-4D97-AF65-F5344CB8AC3E}">
        <p14:creationId xmlns:p14="http://schemas.microsoft.com/office/powerpoint/2010/main" val="559827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30C4D-ABA8-50A3-D518-08451A6A3361}"/>
              </a:ext>
            </a:extLst>
          </p:cNvPr>
          <p:cNvSpPr>
            <a:spLocks noGrp="1"/>
          </p:cNvSpPr>
          <p:nvPr>
            <p:ph type="title"/>
          </p:nvPr>
        </p:nvSpPr>
        <p:spPr>
          <a:xfrm>
            <a:off x="4873752" y="1143000"/>
            <a:ext cx="6403848" cy="886397"/>
          </a:xfrm>
        </p:spPr>
        <p:txBody>
          <a:bodyPr/>
          <a:lstStyle/>
          <a:p>
            <a:r>
              <a:rPr lang="es-MX" sz="3200"/>
              <a:t>¿Cuánto dinero necesitaré anualmente en el retiro?</a:t>
            </a:r>
          </a:p>
        </p:txBody>
      </p:sp>
      <p:sp>
        <p:nvSpPr>
          <p:cNvPr id="5" name="Text Placeholder 4">
            <a:extLst>
              <a:ext uri="{FF2B5EF4-FFF2-40B4-BE49-F238E27FC236}">
                <a16:creationId xmlns:a16="http://schemas.microsoft.com/office/drawing/2014/main" id="{2804E32B-D1C2-4636-DC8A-D2D76972ADDF}"/>
              </a:ext>
            </a:extLst>
          </p:cNvPr>
          <p:cNvSpPr>
            <a:spLocks noGrp="1"/>
          </p:cNvSpPr>
          <p:nvPr>
            <p:ph type="body" sz="quarter" idx="16"/>
          </p:nvPr>
        </p:nvSpPr>
        <p:spPr>
          <a:xfrm>
            <a:off x="4419600" y="228600"/>
            <a:ext cx="6858000" cy="228600"/>
          </a:xfrm>
        </p:spPr>
        <p:txBody>
          <a:bodyPr/>
          <a:lstStyle/>
          <a:p>
            <a:r>
              <a:rPr lang="es-MX"/>
              <a:t>Retiro 101</a:t>
            </a:r>
          </a:p>
        </p:txBody>
      </p:sp>
      <p:sp>
        <p:nvSpPr>
          <p:cNvPr id="12" name="Text Placeholder 11">
            <a:extLst>
              <a:ext uri="{FF2B5EF4-FFF2-40B4-BE49-F238E27FC236}">
                <a16:creationId xmlns:a16="http://schemas.microsoft.com/office/drawing/2014/main" id="{0C895AED-2640-F0C4-10E8-F09837E0403D}"/>
              </a:ext>
            </a:extLst>
          </p:cNvPr>
          <p:cNvSpPr>
            <a:spLocks noGrp="1"/>
          </p:cNvSpPr>
          <p:nvPr>
            <p:ph type="body" sz="quarter" idx="17"/>
          </p:nvPr>
        </p:nvSpPr>
        <p:spPr>
          <a:xfrm>
            <a:off x="4873750" y="2363775"/>
            <a:ext cx="6403849" cy="1923604"/>
          </a:xfrm>
        </p:spPr>
        <p:txBody>
          <a:bodyPr/>
          <a:lstStyle/>
          <a:p>
            <a:r>
              <a:rPr lang="es-MX"/>
              <a:t>No existe una respuesta adecuada para todos, pero una buena regla de oro es intentar tener el 80% de tus ingresos anuales en el retiro.</a:t>
            </a:r>
            <a:r>
              <a:rPr lang="es-MX" baseline="30000"/>
              <a:t>1</a:t>
            </a:r>
          </a:p>
          <a:p>
            <a:r>
              <a:rPr lang="es-MX"/>
              <a:t>Veamos cuánto podrías necesitar en el retiro:</a:t>
            </a:r>
          </a:p>
        </p:txBody>
      </p:sp>
      <p:sp>
        <p:nvSpPr>
          <p:cNvPr id="31" name="TextBox 30">
            <a:extLst>
              <a:ext uri="{FF2B5EF4-FFF2-40B4-BE49-F238E27FC236}">
                <a16:creationId xmlns:a16="http://schemas.microsoft.com/office/drawing/2014/main" id="{12DA9F05-8074-1C52-801B-510AAFD72A4F}"/>
              </a:ext>
            </a:extLst>
          </p:cNvPr>
          <p:cNvSpPr txBox="1"/>
          <p:nvPr/>
        </p:nvSpPr>
        <p:spPr>
          <a:xfrm>
            <a:off x="4419600" y="6502209"/>
            <a:ext cx="6858000" cy="123111"/>
          </a:xfrm>
          <a:prstGeom prst="rect">
            <a:avLst/>
          </a:prstGeom>
          <a:noFill/>
        </p:spPr>
        <p:txBody>
          <a:bodyPr wrap="square" lIns="0" tIns="0" rIns="0" bIns="0" rtlCol="0">
            <a:spAutoFit/>
          </a:bodyPr>
          <a:lstStyle/>
          <a:p>
            <a:r>
              <a:rPr lang="es-MX" sz="800" baseline="30000">
                <a:solidFill>
                  <a:srgbClr val="171717"/>
                </a:solidFill>
                <a:hlinkClick r:id="rId3"/>
              </a:rPr>
              <a:t>1</a:t>
            </a:r>
            <a:r>
              <a:rPr lang="es-MX" sz="800">
                <a:solidFill>
                  <a:srgbClr val="171717"/>
                </a:solidFill>
                <a:hlinkClick r:id="rId3"/>
              </a:rPr>
              <a:t>How much do I need to retire? (¿Cuánto necesito para retirarme?) – Investopedia</a:t>
            </a:r>
          </a:p>
        </p:txBody>
      </p:sp>
      <p:sp>
        <p:nvSpPr>
          <p:cNvPr id="32" name="Slide Number Placeholder 2">
            <a:extLst>
              <a:ext uri="{FF2B5EF4-FFF2-40B4-BE49-F238E27FC236}">
                <a16:creationId xmlns:a16="http://schemas.microsoft.com/office/drawing/2014/main" id="{2527D6A9-AF20-FD9D-1832-2A652CA15EED}"/>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13</a:t>
            </a:fld>
            <a:endParaRPr lang="en-US"/>
          </a:p>
        </p:txBody>
      </p:sp>
      <p:pic>
        <p:nvPicPr>
          <p:cNvPr id="33" name="Picture 32" descr="A person and a dog&#10;&#10;Description automatically generated with medium confidence">
            <a:extLst>
              <a:ext uri="{FF2B5EF4-FFF2-40B4-BE49-F238E27FC236}">
                <a16:creationId xmlns:a16="http://schemas.microsoft.com/office/drawing/2014/main" id="{269E2813-CC55-75C0-6B1E-BFCE8831BE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2749" t="7314" r="33339" b="14437"/>
          <a:stretch/>
        </p:blipFill>
        <p:spPr>
          <a:xfrm>
            <a:off x="-11422" y="-3"/>
            <a:ext cx="3963490" cy="6858000"/>
          </a:xfrm>
          <a:prstGeom prst="rect">
            <a:avLst/>
          </a:prstGeom>
        </p:spPr>
      </p:pic>
      <p:pic>
        <p:nvPicPr>
          <p:cNvPr id="34" name="Graphic 33">
            <a:extLst>
              <a:ext uri="{FF2B5EF4-FFF2-40B4-BE49-F238E27FC236}">
                <a16:creationId xmlns:a16="http://schemas.microsoft.com/office/drawing/2014/main" id="{537FC736-60C6-F38F-6781-B8AC219DE97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0800000">
            <a:off x="4419600" y="1167125"/>
            <a:ext cx="322244" cy="228600"/>
          </a:xfrm>
          <a:prstGeom prst="rect">
            <a:avLst/>
          </a:prstGeom>
        </p:spPr>
      </p:pic>
      <p:pic>
        <p:nvPicPr>
          <p:cNvPr id="38" name="Graphic 37">
            <a:extLst>
              <a:ext uri="{FF2B5EF4-FFF2-40B4-BE49-F238E27FC236}">
                <a16:creationId xmlns:a16="http://schemas.microsoft.com/office/drawing/2014/main" id="{7AEAA461-2B15-E9DF-BB22-1304A0A198F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130509" y="1616060"/>
            <a:ext cx="322244" cy="228600"/>
          </a:xfrm>
          <a:prstGeom prst="rect">
            <a:avLst/>
          </a:prstGeom>
        </p:spPr>
      </p:pic>
      <p:grpSp>
        <p:nvGrpSpPr>
          <p:cNvPr id="44" name="Group 43">
            <a:extLst>
              <a:ext uri="{FF2B5EF4-FFF2-40B4-BE49-F238E27FC236}">
                <a16:creationId xmlns:a16="http://schemas.microsoft.com/office/drawing/2014/main" id="{3BCFAAB6-1F3C-FEBF-5FFE-6135F9E7AC30}"/>
              </a:ext>
            </a:extLst>
          </p:cNvPr>
          <p:cNvGrpSpPr/>
          <p:nvPr/>
        </p:nvGrpSpPr>
        <p:grpSpPr>
          <a:xfrm>
            <a:off x="4873750" y="4546344"/>
            <a:ext cx="6584764" cy="1696899"/>
            <a:chOff x="4399498" y="4355966"/>
            <a:chExt cx="6584764" cy="1696899"/>
          </a:xfrm>
        </p:grpSpPr>
        <p:sp>
          <p:nvSpPr>
            <p:cNvPr id="47" name="Rounded Rectangle 46">
              <a:extLst>
                <a:ext uri="{FF2B5EF4-FFF2-40B4-BE49-F238E27FC236}">
                  <a16:creationId xmlns:a16="http://schemas.microsoft.com/office/drawing/2014/main" id="{181FF9C0-D1A3-C32C-94FA-B72A6FCA710E}"/>
                </a:ext>
              </a:extLst>
            </p:cNvPr>
            <p:cNvSpPr/>
            <p:nvPr/>
          </p:nvSpPr>
          <p:spPr>
            <a:xfrm>
              <a:off x="4399498" y="4355966"/>
              <a:ext cx="2560320" cy="10972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49" name="Rounded Rectangle 48">
              <a:extLst>
                <a:ext uri="{FF2B5EF4-FFF2-40B4-BE49-F238E27FC236}">
                  <a16:creationId xmlns:a16="http://schemas.microsoft.com/office/drawing/2014/main" id="{2EB38D5A-3712-3DAF-DC03-9EFE45FD4EC6}"/>
                </a:ext>
              </a:extLst>
            </p:cNvPr>
            <p:cNvSpPr/>
            <p:nvPr/>
          </p:nvSpPr>
          <p:spPr>
            <a:xfrm>
              <a:off x="8423942" y="4355966"/>
              <a:ext cx="2560320" cy="109728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50" name="TextBox 49">
              <a:extLst>
                <a:ext uri="{FF2B5EF4-FFF2-40B4-BE49-F238E27FC236}">
                  <a16:creationId xmlns:a16="http://schemas.microsoft.com/office/drawing/2014/main" id="{EA83F898-A40D-D2CE-A1ED-469146C69B33}"/>
                </a:ext>
              </a:extLst>
            </p:cNvPr>
            <p:cNvSpPr txBox="1"/>
            <p:nvPr/>
          </p:nvSpPr>
          <p:spPr>
            <a:xfrm>
              <a:off x="4399498" y="5560422"/>
              <a:ext cx="2560320" cy="246221"/>
            </a:xfrm>
            <a:prstGeom prst="rect">
              <a:avLst/>
            </a:prstGeom>
            <a:noFill/>
          </p:spPr>
          <p:txBody>
            <a:bodyPr wrap="square" lIns="0" tIns="0" rIns="0" bIns="0" rtlCol="0">
              <a:spAutoFit/>
            </a:bodyPr>
            <a:lstStyle/>
            <a:p>
              <a:pPr algn="ctr">
                <a:lnSpc>
                  <a:spcPct val="100000"/>
                </a:lnSpc>
              </a:pPr>
              <a:r>
                <a:rPr lang="es-MX" sz="1600">
                  <a:latin typeface="Arial" panose="020B0604020202020204" pitchFamily="34" charset="0"/>
                  <a:cs typeface="Arial" panose="020B0604020202020204" pitchFamily="34" charset="0"/>
                </a:rPr>
                <a:t>ingresos anuales actuales</a:t>
              </a:r>
            </a:p>
          </p:txBody>
        </p:sp>
        <p:sp>
          <p:nvSpPr>
            <p:cNvPr id="51" name="TextBox 50">
              <a:extLst>
                <a:ext uri="{FF2B5EF4-FFF2-40B4-BE49-F238E27FC236}">
                  <a16:creationId xmlns:a16="http://schemas.microsoft.com/office/drawing/2014/main" id="{AD97F854-0283-87FA-1BEA-ACD21925FA94}"/>
                </a:ext>
              </a:extLst>
            </p:cNvPr>
            <p:cNvSpPr txBox="1"/>
            <p:nvPr/>
          </p:nvSpPr>
          <p:spPr>
            <a:xfrm>
              <a:off x="8423942" y="5560422"/>
              <a:ext cx="2560320" cy="492443"/>
            </a:xfrm>
            <a:prstGeom prst="rect">
              <a:avLst/>
            </a:prstGeom>
            <a:noFill/>
          </p:spPr>
          <p:txBody>
            <a:bodyPr wrap="square" lIns="0" tIns="0" rIns="0" bIns="0" rtlCol="0">
              <a:spAutoFit/>
            </a:bodyPr>
            <a:lstStyle/>
            <a:p>
              <a:pPr algn="ctr">
                <a:lnSpc>
                  <a:spcPct val="100000"/>
                </a:lnSpc>
              </a:pPr>
              <a:r>
                <a:rPr lang="es-MX" sz="1600">
                  <a:latin typeface="Arial" panose="020B0604020202020204" pitchFamily="34" charset="0"/>
                  <a:cs typeface="Arial" panose="020B0604020202020204" pitchFamily="34" charset="0"/>
                </a:rPr>
                <a:t>cantidad estimada necesaria anualmente en retiro</a:t>
              </a:r>
            </a:p>
          </p:txBody>
        </p:sp>
        <p:sp>
          <p:nvSpPr>
            <p:cNvPr id="52" name="TextBox 51">
              <a:extLst>
                <a:ext uri="{FF2B5EF4-FFF2-40B4-BE49-F238E27FC236}">
                  <a16:creationId xmlns:a16="http://schemas.microsoft.com/office/drawing/2014/main" id="{3C71B757-C63B-3AFA-D8D5-FD6F1BAFA238}"/>
                </a:ext>
              </a:extLst>
            </p:cNvPr>
            <p:cNvSpPr txBox="1"/>
            <p:nvPr/>
          </p:nvSpPr>
          <p:spPr>
            <a:xfrm>
              <a:off x="7113881" y="4738167"/>
              <a:ext cx="1155998" cy="332878"/>
            </a:xfrm>
            <a:prstGeom prst="rect">
              <a:avLst/>
            </a:prstGeom>
            <a:noFill/>
          </p:spPr>
          <p:txBody>
            <a:bodyPr wrap="square" lIns="0" tIns="0" rIns="0" bIns="0" rtlCol="0">
              <a:noAutofit/>
            </a:bodyPr>
            <a:lstStyle/>
            <a:p>
              <a:pPr algn="ctr">
                <a:lnSpc>
                  <a:spcPct val="100000"/>
                </a:lnSpc>
              </a:pPr>
              <a:r>
                <a:rPr lang="es-MX" sz="2400">
                  <a:latin typeface="Arial" panose="020B0604020202020204" pitchFamily="34" charset="0"/>
                  <a:cs typeface="Arial" panose="020B0604020202020204" pitchFamily="34" charset="0"/>
                </a:rPr>
                <a:t>x 80% =</a:t>
              </a:r>
            </a:p>
          </p:txBody>
        </p:sp>
        <p:cxnSp>
          <p:nvCxnSpPr>
            <p:cNvPr id="53" name="Straight Connector 52">
              <a:extLst>
                <a:ext uri="{FF2B5EF4-FFF2-40B4-BE49-F238E27FC236}">
                  <a16:creationId xmlns:a16="http://schemas.microsoft.com/office/drawing/2014/main" id="{78CB632E-0056-1778-8193-9AA0F951D39C}"/>
                </a:ext>
              </a:extLst>
            </p:cNvPr>
            <p:cNvCxnSpPr>
              <a:cxnSpLocks/>
            </p:cNvCxnSpPr>
            <p:nvPr/>
          </p:nvCxnSpPr>
          <p:spPr>
            <a:xfrm>
              <a:off x="4685701" y="5269312"/>
              <a:ext cx="198791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8BDB0C-481D-14D7-67AB-9BF6F79D9082}"/>
                </a:ext>
              </a:extLst>
            </p:cNvPr>
            <p:cNvCxnSpPr>
              <a:cxnSpLocks/>
            </p:cNvCxnSpPr>
            <p:nvPr/>
          </p:nvCxnSpPr>
          <p:spPr>
            <a:xfrm>
              <a:off x="8710145" y="5269312"/>
              <a:ext cx="198791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2912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haking hands&#10;&#10;Description automatically generated with medium confidence">
            <a:extLst>
              <a:ext uri="{FF2B5EF4-FFF2-40B4-BE49-F238E27FC236}">
                <a16:creationId xmlns:a16="http://schemas.microsoft.com/office/drawing/2014/main" id="{DAD0A47C-E38E-3735-D5F1-340DA1DC17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370" r="41111"/>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1101A35A-B721-DDE6-B015-15BA8BCF87C5}"/>
              </a:ext>
            </a:extLst>
          </p:cNvPr>
          <p:cNvSpPr>
            <a:spLocks noGrp="1"/>
          </p:cNvSpPr>
          <p:nvPr>
            <p:ph type="title"/>
          </p:nvPr>
        </p:nvSpPr>
        <p:spPr>
          <a:xfrm>
            <a:off x="914400" y="1143000"/>
            <a:ext cx="6642340" cy="1495794"/>
          </a:xfrm>
        </p:spPr>
        <p:txBody>
          <a:bodyPr/>
          <a:lstStyle/>
          <a:p>
            <a:r>
              <a:rPr lang="es-ES" dirty="0"/>
              <a:t>¿Dónde debo comenzar para alcanzar este objetivo?</a:t>
            </a:r>
            <a:endParaRPr lang="es-MX" dirty="0"/>
          </a:p>
        </p:txBody>
      </p:sp>
      <p:sp>
        <p:nvSpPr>
          <p:cNvPr id="3" name="Slide Number Placeholder 2">
            <a:extLst>
              <a:ext uri="{FF2B5EF4-FFF2-40B4-BE49-F238E27FC236}">
                <a16:creationId xmlns:a16="http://schemas.microsoft.com/office/drawing/2014/main" id="{CFB4F391-1CB7-9696-E5F0-E1BCE23F3D6D}"/>
              </a:ext>
            </a:extLst>
          </p:cNvPr>
          <p:cNvSpPr>
            <a:spLocks noGrp="1"/>
          </p:cNvSpPr>
          <p:nvPr>
            <p:ph type="sldNum" sz="quarter" idx="10"/>
          </p:nvPr>
        </p:nvSpPr>
        <p:spPr/>
        <p:txBody>
          <a:bodyPr/>
          <a:lstStyle/>
          <a:p>
            <a:fld id="{CACD57DD-E820-4B11-80C4-823179BCC2F4}" type="slidenum">
              <a:rPr lang="en-US" smtClean="0">
                <a:solidFill>
                  <a:schemeClr val="bg1"/>
                </a:solidFill>
              </a:rPr>
              <a:pPr/>
              <a:t>14</a:t>
            </a:fld>
            <a:endParaRPr lang="en-US">
              <a:solidFill>
                <a:schemeClr val="bg1"/>
              </a:solidFill>
            </a:endParaRPr>
          </a:p>
        </p:txBody>
      </p:sp>
      <p:sp>
        <p:nvSpPr>
          <p:cNvPr id="4" name="Text Placeholder 3">
            <a:extLst>
              <a:ext uri="{FF2B5EF4-FFF2-40B4-BE49-F238E27FC236}">
                <a16:creationId xmlns:a16="http://schemas.microsoft.com/office/drawing/2014/main" id="{F821C86D-472E-BF37-AC98-87FAB0978708}"/>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652DE0B3-FE27-DA50-3575-B397795FE0FA}"/>
              </a:ext>
            </a:extLst>
          </p:cNvPr>
          <p:cNvSpPr>
            <a:spLocks noGrp="1"/>
          </p:cNvSpPr>
          <p:nvPr>
            <p:ph type="body" sz="quarter" idx="17"/>
          </p:nvPr>
        </p:nvSpPr>
        <p:spPr>
          <a:xfrm>
            <a:off x="914400" y="2514600"/>
            <a:ext cx="6619242" cy="2492990"/>
          </a:xfrm>
        </p:spPr>
        <p:txBody>
          <a:bodyPr/>
          <a:lstStyle/>
          <a:p>
            <a:r>
              <a:rPr lang="es-MX" dirty="0"/>
              <a:t>Comienza con un equipo que te apoya.</a:t>
            </a:r>
          </a:p>
          <a:p>
            <a:r>
              <a:rPr lang="es-MX" dirty="0"/>
              <a:t>Nationwide ha sido un nombre de confianza en los hogares estadounidenses durante más de un siglo, con décadas de experiencia en soluciones de retiro. </a:t>
            </a:r>
          </a:p>
          <a:p>
            <a:r>
              <a:rPr lang="es-MX" dirty="0"/>
              <a:t>Estamos aquí para ayudarte a guiarte a través de tu camino hacia el retiro.</a:t>
            </a:r>
          </a:p>
        </p:txBody>
      </p:sp>
      <p:pic>
        <p:nvPicPr>
          <p:cNvPr id="6" name="Graphic 5">
            <a:extLst>
              <a:ext uri="{FF2B5EF4-FFF2-40B4-BE49-F238E27FC236}">
                <a16:creationId xmlns:a16="http://schemas.microsoft.com/office/drawing/2014/main" id="{333BBF6B-0D5F-8B33-67D6-7CE9838A1EC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22D0824E-BCC9-4085-2A46-1105CCF18CA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33642" y="1662297"/>
            <a:ext cx="322244" cy="228600"/>
          </a:xfrm>
          <a:prstGeom prst="rect">
            <a:avLst/>
          </a:prstGeom>
        </p:spPr>
      </p:pic>
    </p:spTree>
    <p:extLst>
      <p:ext uri="{BB962C8B-B14F-4D97-AF65-F5344CB8AC3E}">
        <p14:creationId xmlns:p14="http://schemas.microsoft.com/office/powerpoint/2010/main" val="128726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5659-2F30-AC56-D9C0-B24FBA675457}"/>
              </a:ext>
            </a:extLst>
          </p:cNvPr>
          <p:cNvSpPr>
            <a:spLocks noGrp="1"/>
          </p:cNvSpPr>
          <p:nvPr>
            <p:ph type="title"/>
          </p:nvPr>
        </p:nvSpPr>
        <p:spPr>
          <a:xfrm>
            <a:off x="4873752" y="1143000"/>
            <a:ext cx="6403848" cy="997196"/>
          </a:xfrm>
        </p:spPr>
        <p:txBody>
          <a:bodyPr/>
          <a:lstStyle/>
          <a:p>
            <a:r>
              <a:rPr lang="es-MX" dirty="0"/>
              <a:t>¿Cuánto debo </a:t>
            </a:r>
            <a:br>
              <a:rPr lang="es-MX" dirty="0"/>
            </a:br>
            <a:r>
              <a:rPr lang="es-MX" dirty="0"/>
              <a:t>aportar?</a:t>
            </a:r>
          </a:p>
        </p:txBody>
      </p:sp>
      <p:sp>
        <p:nvSpPr>
          <p:cNvPr id="3" name="Slide Number Placeholder 2">
            <a:extLst>
              <a:ext uri="{FF2B5EF4-FFF2-40B4-BE49-F238E27FC236}">
                <a16:creationId xmlns:a16="http://schemas.microsoft.com/office/drawing/2014/main" id="{97805CF3-3FB7-11EC-EDE4-E1971F2E3A5C}"/>
              </a:ext>
            </a:extLst>
          </p:cNvPr>
          <p:cNvSpPr>
            <a:spLocks noGrp="1"/>
          </p:cNvSpPr>
          <p:nvPr>
            <p:ph type="sldNum" sz="quarter" idx="10"/>
          </p:nvPr>
        </p:nvSpPr>
        <p:spPr/>
        <p:txBody>
          <a:bodyPr/>
          <a:lstStyle/>
          <a:p>
            <a:fld id="{CACD57DD-E820-4B11-80C4-823179BCC2F4}" type="slidenum">
              <a:rPr lang="en-US" smtClean="0"/>
              <a:pPr/>
              <a:t>15</a:t>
            </a:fld>
            <a:endParaRPr lang="en-US"/>
          </a:p>
        </p:txBody>
      </p:sp>
      <p:sp>
        <p:nvSpPr>
          <p:cNvPr id="4" name="Text Placeholder 3">
            <a:extLst>
              <a:ext uri="{FF2B5EF4-FFF2-40B4-BE49-F238E27FC236}">
                <a16:creationId xmlns:a16="http://schemas.microsoft.com/office/drawing/2014/main" id="{40223CB3-4288-D61E-F4EF-E6AC4C910FE9}"/>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6196A5BE-48F3-80EF-8339-C6E4B451DE87}"/>
              </a:ext>
            </a:extLst>
          </p:cNvPr>
          <p:cNvSpPr>
            <a:spLocks noGrp="1"/>
          </p:cNvSpPr>
          <p:nvPr>
            <p:ph type="body" sz="quarter" idx="17"/>
          </p:nvPr>
        </p:nvSpPr>
        <p:spPr>
          <a:xfrm>
            <a:off x="4873750" y="2514600"/>
            <a:ext cx="6403849" cy="2262158"/>
          </a:xfrm>
        </p:spPr>
        <p:txBody>
          <a:bodyPr/>
          <a:lstStyle/>
          <a:p>
            <a:r>
              <a:rPr lang="es-MX" dirty="0"/>
              <a:t>Aunque la regla general es aportar del 10 al 20% en cada periodo de pago para tu retiro, es importante conocer exactamente cuánto puedes necesitar apartar.</a:t>
            </a:r>
            <a:r>
              <a:rPr lang="es-MX" baseline="30000" dirty="0"/>
              <a:t>2</a:t>
            </a:r>
          </a:p>
          <a:p>
            <a:r>
              <a:rPr lang="es-MX" dirty="0"/>
              <a:t>Afortunadamente, tenemos herramientas y recursos para ayudarte a determinar lo que es adecuado para ti. </a:t>
            </a:r>
          </a:p>
        </p:txBody>
      </p:sp>
      <p:pic>
        <p:nvPicPr>
          <p:cNvPr id="6" name="Graphic 5">
            <a:extLst>
              <a:ext uri="{FF2B5EF4-FFF2-40B4-BE49-F238E27FC236}">
                <a16:creationId xmlns:a16="http://schemas.microsoft.com/office/drawing/2014/main" id="{68DAB454-10DE-2207-A46F-3632F7C3DAD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8" name="Graphic 7">
            <a:extLst>
              <a:ext uri="{FF2B5EF4-FFF2-40B4-BE49-F238E27FC236}">
                <a16:creationId xmlns:a16="http://schemas.microsoft.com/office/drawing/2014/main" id="{BDF25728-7B19-93E7-041F-CD2E3DBE96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39284" y="1695896"/>
            <a:ext cx="322244" cy="228600"/>
          </a:xfrm>
          <a:prstGeom prst="rect">
            <a:avLst/>
          </a:prstGeom>
        </p:spPr>
      </p:pic>
      <p:sp>
        <p:nvSpPr>
          <p:cNvPr id="10" name="TextBox 9">
            <a:extLst>
              <a:ext uri="{FF2B5EF4-FFF2-40B4-BE49-F238E27FC236}">
                <a16:creationId xmlns:a16="http://schemas.microsoft.com/office/drawing/2014/main" id="{7DDB863E-0AF0-334F-3D0B-E6D9EE110AF2}"/>
              </a:ext>
            </a:extLst>
          </p:cNvPr>
          <p:cNvSpPr txBox="1"/>
          <p:nvPr/>
        </p:nvSpPr>
        <p:spPr>
          <a:xfrm>
            <a:off x="4873750" y="6499452"/>
            <a:ext cx="6414958" cy="141642"/>
          </a:xfrm>
          <a:prstGeom prst="rect">
            <a:avLst/>
          </a:prstGeom>
          <a:noFill/>
        </p:spPr>
        <p:txBody>
          <a:bodyPr wrap="square" lIns="0" tIns="0" rIns="0" bIns="0" rtlCol="0">
            <a:spAutoFit/>
          </a:bodyPr>
          <a:lstStyle/>
          <a:p>
            <a:pPr>
              <a:lnSpc>
                <a:spcPct val="107000"/>
              </a:lnSpc>
              <a:spcAft>
                <a:spcPts val="800"/>
              </a:spcAft>
            </a:pPr>
            <a:r>
              <a:rPr lang="es-MX" sz="900" i="1" baseline="30000">
                <a:solidFill>
                  <a:srgbClr val="171717"/>
                </a:solidFill>
                <a:hlinkClick r:id="rId5"/>
              </a:rPr>
              <a:t>2</a:t>
            </a:r>
            <a:r>
              <a:rPr lang="es-MX" sz="900" i="1" u="sng">
                <a:solidFill>
                  <a:srgbClr val="171717"/>
                </a:solidFill>
                <a:latin typeface="Calibri" panose="020F0502020204030204" pitchFamily="34" charset="0"/>
                <a:ea typeface="Calibri" panose="020F0502020204030204" pitchFamily="34" charset="0"/>
                <a:cs typeface="Calibri" panose="020F0502020204030204" pitchFamily="34" charset="0"/>
                <a:hlinkClick r:id="rId5"/>
              </a:rPr>
              <a:t>How Much Should You Contribute to Your 401(k)? (¿Cuánto debes aportar a tu 401(k)? – Investopedia</a:t>
            </a:r>
          </a:p>
        </p:txBody>
      </p:sp>
      <p:pic>
        <p:nvPicPr>
          <p:cNvPr id="12" name="Picture 11" descr="A person sitting at a table with a computer&#10;&#10;Description automatically generated with medium confidence">
            <a:extLst>
              <a:ext uri="{FF2B5EF4-FFF2-40B4-BE49-F238E27FC236}">
                <a16:creationId xmlns:a16="http://schemas.microsoft.com/office/drawing/2014/main" id="{B8394A3B-DD84-064F-D021-B21017908B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8812" t="6250" r="25120"/>
          <a:stretch/>
        </p:blipFill>
        <p:spPr>
          <a:xfrm>
            <a:off x="0" y="0"/>
            <a:ext cx="3957638" cy="6858000"/>
          </a:xfrm>
          <a:prstGeom prst="rect">
            <a:avLst/>
          </a:prstGeom>
        </p:spPr>
      </p:pic>
    </p:spTree>
    <p:extLst>
      <p:ext uri="{BB962C8B-B14F-4D97-AF65-F5344CB8AC3E}">
        <p14:creationId xmlns:p14="http://schemas.microsoft.com/office/powerpoint/2010/main" val="86027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DE1AAD19-8D2B-EEA9-744B-6E2CCF489202}"/>
              </a:ext>
            </a:extLst>
          </p:cNvPr>
          <p:cNvSpPr/>
          <p:nvPr/>
        </p:nvSpPr>
        <p:spPr>
          <a:xfrm>
            <a:off x="0" y="0"/>
            <a:ext cx="39593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7" name="Title 6">
            <a:extLst>
              <a:ext uri="{FF2B5EF4-FFF2-40B4-BE49-F238E27FC236}">
                <a16:creationId xmlns:a16="http://schemas.microsoft.com/office/drawing/2014/main" id="{9E33AB22-DA8F-DA7B-DEE8-2CB28ABC02F6}"/>
              </a:ext>
            </a:extLst>
          </p:cNvPr>
          <p:cNvSpPr>
            <a:spLocks noGrp="1"/>
          </p:cNvSpPr>
          <p:nvPr>
            <p:ph type="title"/>
          </p:nvPr>
        </p:nvSpPr>
        <p:spPr>
          <a:xfrm>
            <a:off x="737018" y="1073126"/>
            <a:ext cx="2511583" cy="1246495"/>
          </a:xfrm>
        </p:spPr>
        <p:txBody>
          <a:bodyPr/>
          <a:lstStyle/>
          <a:p>
            <a:r>
              <a:rPr lang="es-MX" sz="3000" dirty="0">
                <a:solidFill>
                  <a:schemeClr val="bg1"/>
                </a:solidFill>
              </a:rPr>
              <a:t>¿Por qué debería                                                            comenzar ahora?</a:t>
            </a:r>
          </a:p>
        </p:txBody>
      </p:sp>
      <p:sp>
        <p:nvSpPr>
          <p:cNvPr id="3" name="Slide Number Placeholder 2">
            <a:extLst>
              <a:ext uri="{FF2B5EF4-FFF2-40B4-BE49-F238E27FC236}">
                <a16:creationId xmlns:a16="http://schemas.microsoft.com/office/drawing/2014/main" id="{52404603-124D-6971-B1AD-5E3FE123A183}"/>
              </a:ext>
            </a:extLst>
          </p:cNvPr>
          <p:cNvSpPr>
            <a:spLocks noGrp="1"/>
          </p:cNvSpPr>
          <p:nvPr>
            <p:ph type="sldNum" sz="quarter" idx="10"/>
          </p:nvPr>
        </p:nvSpPr>
        <p:spPr/>
        <p:txBody>
          <a:bodyPr/>
          <a:lstStyle/>
          <a:p>
            <a:fld id="{CACD57DD-E820-4B11-80C4-823179BCC2F4}" type="slidenum">
              <a:rPr lang="en-US" smtClean="0"/>
              <a:pPr/>
              <a:t>16</a:t>
            </a:fld>
            <a:endParaRPr lang="en-US"/>
          </a:p>
        </p:txBody>
      </p:sp>
      <p:sp>
        <p:nvSpPr>
          <p:cNvPr id="8" name="Text Placeholder 7">
            <a:extLst>
              <a:ext uri="{FF2B5EF4-FFF2-40B4-BE49-F238E27FC236}">
                <a16:creationId xmlns:a16="http://schemas.microsoft.com/office/drawing/2014/main" id="{3FAF2D8D-DCD1-FC8D-1997-85B556260E75}"/>
              </a:ext>
            </a:extLst>
          </p:cNvPr>
          <p:cNvSpPr>
            <a:spLocks noGrp="1"/>
          </p:cNvSpPr>
          <p:nvPr>
            <p:ph type="body" sz="quarter" idx="16"/>
          </p:nvPr>
        </p:nvSpPr>
        <p:spPr/>
        <p:txBody>
          <a:bodyPr/>
          <a:lstStyle/>
          <a:p>
            <a:r>
              <a:rPr lang="es-MX">
                <a:solidFill>
                  <a:schemeClr val="bg1"/>
                </a:solidFill>
              </a:rPr>
              <a:t>Retiro 101</a:t>
            </a:r>
          </a:p>
        </p:txBody>
      </p:sp>
      <p:sp>
        <p:nvSpPr>
          <p:cNvPr id="9" name="Text Placeholder 8">
            <a:extLst>
              <a:ext uri="{FF2B5EF4-FFF2-40B4-BE49-F238E27FC236}">
                <a16:creationId xmlns:a16="http://schemas.microsoft.com/office/drawing/2014/main" id="{49526248-6319-97E1-DDB0-3A7860B7280E}"/>
              </a:ext>
            </a:extLst>
          </p:cNvPr>
          <p:cNvSpPr>
            <a:spLocks noGrp="1"/>
          </p:cNvSpPr>
          <p:nvPr>
            <p:ph type="body" sz="quarter" idx="17"/>
          </p:nvPr>
        </p:nvSpPr>
        <p:spPr>
          <a:xfrm>
            <a:off x="457199" y="3045464"/>
            <a:ext cx="3091540" cy="2404152"/>
          </a:xfrm>
        </p:spPr>
        <p:txBody>
          <a:bodyPr/>
          <a:lstStyle/>
          <a:p>
            <a:r>
              <a:rPr lang="es-MX" sz="1800" b="1" dirty="0">
                <a:solidFill>
                  <a:schemeClr val="bg1"/>
                </a:solidFill>
              </a:rPr>
              <a:t>Ejemplo:</a:t>
            </a:r>
            <a:r>
              <a:rPr lang="es-MX" sz="1800" dirty="0">
                <a:solidFill>
                  <a:schemeClr val="bg1"/>
                </a:solidFill>
              </a:rPr>
              <a:t> Si una persona de 25 años comienza con aportes de $100 por cada cheque de pago y aumenta su aporte $25 cada año, podría acumular casi $1 millón más a la edad de 60.</a:t>
            </a:r>
          </a:p>
          <a:p>
            <a:r>
              <a:rPr lang="es-MX" sz="1800" dirty="0">
                <a:solidFill>
                  <a:schemeClr val="bg1"/>
                </a:solidFill>
              </a:rPr>
              <a:t>Estos aportes pueden incluso ser antes de impuestos.</a:t>
            </a:r>
          </a:p>
        </p:txBody>
      </p:sp>
      <p:pic>
        <p:nvPicPr>
          <p:cNvPr id="10" name="Graphic 9">
            <a:extLst>
              <a:ext uri="{FF2B5EF4-FFF2-40B4-BE49-F238E27FC236}">
                <a16:creationId xmlns:a16="http://schemas.microsoft.com/office/drawing/2014/main" id="{7E31D0AF-16EE-917C-3F46-2D209AC4B6F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296077" y="1073126"/>
            <a:ext cx="322244" cy="228600"/>
          </a:xfrm>
          <a:prstGeom prst="rect">
            <a:avLst/>
          </a:prstGeom>
        </p:spPr>
      </p:pic>
      <p:pic>
        <p:nvPicPr>
          <p:cNvPr id="11" name="Graphic 10">
            <a:extLst>
              <a:ext uri="{FF2B5EF4-FFF2-40B4-BE49-F238E27FC236}">
                <a16:creationId xmlns:a16="http://schemas.microsoft.com/office/drawing/2014/main" id="{1759056A-0236-982F-1641-860BE84A603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53500" y="2324558"/>
            <a:ext cx="322244" cy="228600"/>
          </a:xfrm>
          <a:prstGeom prst="rect">
            <a:avLst/>
          </a:prstGeom>
        </p:spPr>
      </p:pic>
      <p:sp>
        <p:nvSpPr>
          <p:cNvPr id="13" name="TextBox 12">
            <a:extLst>
              <a:ext uri="{FF2B5EF4-FFF2-40B4-BE49-F238E27FC236}">
                <a16:creationId xmlns:a16="http://schemas.microsoft.com/office/drawing/2014/main" id="{3E59ED3F-D8A4-26AE-B087-9FB5B916E2B1}"/>
              </a:ext>
            </a:extLst>
          </p:cNvPr>
          <p:cNvSpPr txBox="1"/>
          <p:nvPr/>
        </p:nvSpPr>
        <p:spPr>
          <a:xfrm>
            <a:off x="4229286" y="6132877"/>
            <a:ext cx="7315200" cy="492443"/>
          </a:xfrm>
          <a:prstGeom prst="rect">
            <a:avLst/>
          </a:prstGeom>
          <a:noFill/>
        </p:spPr>
        <p:txBody>
          <a:bodyPr wrap="square" lIns="0" tIns="0" rIns="0" bIns="0" rtlCol="0" anchor="b" anchorCtr="0">
            <a:spAutoFit/>
          </a:bodyPr>
          <a:lstStyle/>
          <a:p>
            <a:r>
              <a:rPr lang="es-MX" sz="800" dirty="0">
                <a:solidFill>
                  <a:srgbClr val="171717"/>
                </a:solidFill>
              </a:rPr>
              <a:t>Esta ilustración es un ejemplo de capitalización hipotética que asume diferimientos </a:t>
            </a:r>
            <a:r>
              <a:rPr lang="es-MX" sz="800" dirty="0" err="1">
                <a:solidFill>
                  <a:srgbClr val="171717"/>
                </a:solidFill>
              </a:rPr>
              <a:t>bi-semanales</a:t>
            </a:r>
            <a:r>
              <a:rPr lang="es-MX" sz="800" dirty="0">
                <a:solidFill>
                  <a:srgbClr val="171717"/>
                </a:solidFill>
              </a:rPr>
              <a:t> durante 35 años a una tasa de retorno anual efectiva del 7%. Ilustra el principio de tiempo y capitalización. No tiene la intención predecir o proyectar los resultados de ninguna inversión específica. El rendimiento de la inversión no está garantizado y variará dependiendo de la experiencia con las inversiones y el mercado. Si se reflejaran cuotas, impuestos y gastos, el rendimiento hipotético sería menor.</a:t>
            </a:r>
          </a:p>
        </p:txBody>
      </p:sp>
      <p:grpSp>
        <p:nvGrpSpPr>
          <p:cNvPr id="63" name="Group 62">
            <a:extLst>
              <a:ext uri="{FF2B5EF4-FFF2-40B4-BE49-F238E27FC236}">
                <a16:creationId xmlns:a16="http://schemas.microsoft.com/office/drawing/2014/main" id="{C9C4EC11-FD98-8A93-E5BC-2FF3B2B33EF6}"/>
              </a:ext>
            </a:extLst>
          </p:cNvPr>
          <p:cNvGrpSpPr/>
          <p:nvPr/>
        </p:nvGrpSpPr>
        <p:grpSpPr>
          <a:xfrm>
            <a:off x="4229286" y="1940319"/>
            <a:ext cx="7498080" cy="3712069"/>
            <a:chOff x="4229286" y="1940319"/>
            <a:chExt cx="7498080" cy="3712069"/>
          </a:xfrm>
        </p:grpSpPr>
        <p:sp>
          <p:nvSpPr>
            <p:cNvPr id="15" name="TextBox 14">
              <a:extLst>
                <a:ext uri="{FF2B5EF4-FFF2-40B4-BE49-F238E27FC236}">
                  <a16:creationId xmlns:a16="http://schemas.microsoft.com/office/drawing/2014/main" id="{CA321B30-CD31-A680-057C-4AC30C726045}"/>
                </a:ext>
              </a:extLst>
            </p:cNvPr>
            <p:cNvSpPr txBox="1"/>
            <p:nvPr/>
          </p:nvSpPr>
          <p:spPr>
            <a:xfrm>
              <a:off x="4229286" y="2761446"/>
              <a:ext cx="753055" cy="2761439"/>
            </a:xfrm>
            <a:prstGeom prst="rect">
              <a:avLst/>
            </a:prstGeom>
            <a:noFill/>
          </p:spPr>
          <p:txBody>
            <a:bodyPr wrap="square" lIns="0" tIns="0" rIns="0" bIns="0" rtlCol="0">
              <a:noAutofit/>
            </a:bodyPr>
            <a:lstStyle/>
            <a:p>
              <a:pPr algn="r">
                <a:spcAft>
                  <a:spcPts val="1800"/>
                </a:spcAft>
              </a:pPr>
              <a:r>
                <a:rPr lang="es-MX" sz="1100">
                  <a:solidFill>
                    <a:srgbClr val="171717"/>
                  </a:solidFill>
                </a:rPr>
                <a:t>$1,400,000</a:t>
              </a:r>
            </a:p>
            <a:p>
              <a:pPr algn="r">
                <a:spcAft>
                  <a:spcPts val="1800"/>
                </a:spcAft>
              </a:pPr>
              <a:r>
                <a:rPr lang="es-MX" sz="1100">
                  <a:solidFill>
                    <a:srgbClr val="171717"/>
                  </a:solidFill>
                </a:rPr>
                <a:t>$1,200,000</a:t>
              </a:r>
            </a:p>
            <a:p>
              <a:pPr algn="r">
                <a:spcAft>
                  <a:spcPts val="1800"/>
                </a:spcAft>
              </a:pPr>
              <a:r>
                <a:rPr lang="es-MX" sz="1100">
                  <a:solidFill>
                    <a:srgbClr val="171717"/>
                  </a:solidFill>
                </a:rPr>
                <a:t>$1,000,000</a:t>
              </a:r>
            </a:p>
            <a:p>
              <a:pPr algn="r">
                <a:spcAft>
                  <a:spcPts val="1800"/>
                </a:spcAft>
              </a:pPr>
              <a:r>
                <a:rPr lang="es-MX" sz="1100">
                  <a:solidFill>
                    <a:srgbClr val="171717"/>
                  </a:solidFill>
                </a:rPr>
                <a:t>$800,000</a:t>
              </a:r>
            </a:p>
            <a:p>
              <a:pPr algn="r">
                <a:spcAft>
                  <a:spcPts val="1800"/>
                </a:spcAft>
              </a:pPr>
              <a:r>
                <a:rPr lang="es-MX" sz="1100">
                  <a:solidFill>
                    <a:srgbClr val="171717"/>
                  </a:solidFill>
                </a:rPr>
                <a:t>$600,000</a:t>
              </a:r>
            </a:p>
            <a:p>
              <a:pPr algn="r">
                <a:spcAft>
                  <a:spcPts val="1800"/>
                </a:spcAft>
              </a:pPr>
              <a:r>
                <a:rPr lang="es-MX" sz="1100">
                  <a:solidFill>
                    <a:srgbClr val="171717"/>
                  </a:solidFill>
                </a:rPr>
                <a:t>$400,000</a:t>
              </a:r>
            </a:p>
            <a:p>
              <a:pPr algn="r">
                <a:spcAft>
                  <a:spcPts val="1800"/>
                </a:spcAft>
              </a:pPr>
              <a:r>
                <a:rPr lang="es-MX" sz="1100">
                  <a:solidFill>
                    <a:srgbClr val="171717"/>
                  </a:solidFill>
                </a:rPr>
                <a:t>$200,000</a:t>
              </a:r>
            </a:p>
          </p:txBody>
        </p:sp>
        <p:sp>
          <p:nvSpPr>
            <p:cNvPr id="16" name="TextBox 15">
              <a:extLst>
                <a:ext uri="{FF2B5EF4-FFF2-40B4-BE49-F238E27FC236}">
                  <a16:creationId xmlns:a16="http://schemas.microsoft.com/office/drawing/2014/main" id="{8A0C34F9-C12B-1992-133E-FAD00F7A9A3F}"/>
                </a:ext>
              </a:extLst>
            </p:cNvPr>
            <p:cNvSpPr txBox="1"/>
            <p:nvPr/>
          </p:nvSpPr>
          <p:spPr>
            <a:xfrm>
              <a:off x="5249369" y="2170788"/>
              <a:ext cx="1167610" cy="273449"/>
            </a:xfrm>
            <a:prstGeom prst="rect">
              <a:avLst/>
            </a:prstGeom>
            <a:noFill/>
          </p:spPr>
          <p:txBody>
            <a:bodyPr wrap="square" lIns="0" tIns="0" rIns="0" bIns="0" rtlCol="0">
              <a:noAutofit/>
            </a:bodyPr>
            <a:lstStyle/>
            <a:p>
              <a:pPr algn="ctr">
                <a:lnSpc>
                  <a:spcPct val="112000"/>
                </a:lnSpc>
              </a:pPr>
              <a:r>
                <a:rPr lang="es-MX" sz="1400">
                  <a:solidFill>
                    <a:srgbClr val="171717"/>
                  </a:solidFill>
                </a:rPr>
                <a:t>Año 1</a:t>
              </a:r>
            </a:p>
          </p:txBody>
        </p:sp>
        <p:sp>
          <p:nvSpPr>
            <p:cNvPr id="17" name="TextBox 16">
              <a:extLst>
                <a:ext uri="{FF2B5EF4-FFF2-40B4-BE49-F238E27FC236}">
                  <a16:creationId xmlns:a16="http://schemas.microsoft.com/office/drawing/2014/main" id="{F9605478-D6EA-380F-DA36-33E7B9132CAC}"/>
                </a:ext>
              </a:extLst>
            </p:cNvPr>
            <p:cNvSpPr txBox="1"/>
            <p:nvPr/>
          </p:nvSpPr>
          <p:spPr>
            <a:xfrm>
              <a:off x="6436959" y="2168721"/>
              <a:ext cx="1301879" cy="277583"/>
            </a:xfrm>
            <a:prstGeom prst="rect">
              <a:avLst/>
            </a:prstGeom>
            <a:noFill/>
          </p:spPr>
          <p:txBody>
            <a:bodyPr wrap="square" lIns="0" tIns="0" rIns="0" bIns="0" rtlCol="0">
              <a:noAutofit/>
            </a:bodyPr>
            <a:lstStyle/>
            <a:p>
              <a:pPr algn="ctr">
                <a:lnSpc>
                  <a:spcPct val="112000"/>
                </a:lnSpc>
              </a:pPr>
              <a:r>
                <a:rPr lang="es-MX" sz="1400">
                  <a:solidFill>
                    <a:srgbClr val="171717"/>
                  </a:solidFill>
                </a:rPr>
                <a:t>Año 5</a:t>
              </a:r>
            </a:p>
          </p:txBody>
        </p:sp>
        <p:sp>
          <p:nvSpPr>
            <p:cNvPr id="18" name="TextBox 17">
              <a:extLst>
                <a:ext uri="{FF2B5EF4-FFF2-40B4-BE49-F238E27FC236}">
                  <a16:creationId xmlns:a16="http://schemas.microsoft.com/office/drawing/2014/main" id="{52A04FF3-40B4-4BE0-D4FC-7542C14306E5}"/>
                </a:ext>
              </a:extLst>
            </p:cNvPr>
            <p:cNvSpPr txBox="1"/>
            <p:nvPr/>
          </p:nvSpPr>
          <p:spPr>
            <a:xfrm>
              <a:off x="7744306" y="2168722"/>
              <a:ext cx="1327976" cy="277582"/>
            </a:xfrm>
            <a:prstGeom prst="rect">
              <a:avLst/>
            </a:prstGeom>
            <a:noFill/>
          </p:spPr>
          <p:txBody>
            <a:bodyPr wrap="square" lIns="0" tIns="0" rIns="0" bIns="0" rtlCol="0">
              <a:noAutofit/>
            </a:bodyPr>
            <a:lstStyle/>
            <a:p>
              <a:pPr algn="ctr">
                <a:lnSpc>
                  <a:spcPct val="112000"/>
                </a:lnSpc>
              </a:pPr>
              <a:r>
                <a:rPr lang="es-MX" sz="1400">
                  <a:solidFill>
                    <a:srgbClr val="171717"/>
                  </a:solidFill>
                </a:rPr>
                <a:t>Año 10</a:t>
              </a:r>
            </a:p>
          </p:txBody>
        </p:sp>
        <p:sp>
          <p:nvSpPr>
            <p:cNvPr id="19" name="TextBox 18">
              <a:extLst>
                <a:ext uri="{FF2B5EF4-FFF2-40B4-BE49-F238E27FC236}">
                  <a16:creationId xmlns:a16="http://schemas.microsoft.com/office/drawing/2014/main" id="{D7AE6AAD-074C-6A59-7E17-800343FD40E1}"/>
                </a:ext>
              </a:extLst>
            </p:cNvPr>
            <p:cNvSpPr txBox="1"/>
            <p:nvPr/>
          </p:nvSpPr>
          <p:spPr>
            <a:xfrm>
              <a:off x="9072499" y="2170788"/>
              <a:ext cx="1327110" cy="273449"/>
            </a:xfrm>
            <a:prstGeom prst="rect">
              <a:avLst/>
            </a:prstGeom>
            <a:noFill/>
          </p:spPr>
          <p:txBody>
            <a:bodyPr wrap="square" lIns="0" tIns="0" rIns="0" bIns="0" rtlCol="0">
              <a:noAutofit/>
            </a:bodyPr>
            <a:lstStyle/>
            <a:p>
              <a:pPr algn="ctr">
                <a:lnSpc>
                  <a:spcPct val="112000"/>
                </a:lnSpc>
              </a:pPr>
              <a:r>
                <a:rPr lang="es-MX" sz="1400">
                  <a:solidFill>
                    <a:srgbClr val="171717"/>
                  </a:solidFill>
                </a:rPr>
                <a:t>Año 25</a:t>
              </a:r>
            </a:p>
          </p:txBody>
        </p:sp>
        <p:sp>
          <p:nvSpPr>
            <p:cNvPr id="20" name="TextBox 19">
              <a:extLst>
                <a:ext uri="{FF2B5EF4-FFF2-40B4-BE49-F238E27FC236}">
                  <a16:creationId xmlns:a16="http://schemas.microsoft.com/office/drawing/2014/main" id="{59F13718-E334-7E07-4FAF-A6E9100C945C}"/>
                </a:ext>
              </a:extLst>
            </p:cNvPr>
            <p:cNvSpPr txBox="1"/>
            <p:nvPr/>
          </p:nvSpPr>
          <p:spPr>
            <a:xfrm>
              <a:off x="10394357" y="2170788"/>
              <a:ext cx="1327109" cy="273449"/>
            </a:xfrm>
            <a:prstGeom prst="rect">
              <a:avLst/>
            </a:prstGeom>
            <a:noFill/>
          </p:spPr>
          <p:txBody>
            <a:bodyPr wrap="square" lIns="0" tIns="0" rIns="0" bIns="0" rtlCol="0">
              <a:noAutofit/>
            </a:bodyPr>
            <a:lstStyle/>
            <a:p>
              <a:pPr algn="ctr">
                <a:lnSpc>
                  <a:spcPct val="112000"/>
                </a:lnSpc>
              </a:pPr>
              <a:r>
                <a:rPr lang="es-MX" sz="1400">
                  <a:solidFill>
                    <a:srgbClr val="171717"/>
                  </a:solidFill>
                </a:rPr>
                <a:t>Año 35</a:t>
              </a:r>
            </a:p>
          </p:txBody>
        </p:sp>
        <p:sp>
          <p:nvSpPr>
            <p:cNvPr id="21" name="TextBox 20">
              <a:extLst>
                <a:ext uri="{FF2B5EF4-FFF2-40B4-BE49-F238E27FC236}">
                  <a16:creationId xmlns:a16="http://schemas.microsoft.com/office/drawing/2014/main" id="{F3EF95D2-05C8-08BA-6B47-8EE52530B030}"/>
                </a:ext>
              </a:extLst>
            </p:cNvPr>
            <p:cNvSpPr txBox="1"/>
            <p:nvPr/>
          </p:nvSpPr>
          <p:spPr>
            <a:xfrm>
              <a:off x="9850244" y="198170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grpSp>
          <p:nvGrpSpPr>
            <p:cNvPr id="22" name="Group 21">
              <a:extLst>
                <a:ext uri="{FF2B5EF4-FFF2-40B4-BE49-F238E27FC236}">
                  <a16:creationId xmlns:a16="http://schemas.microsoft.com/office/drawing/2014/main" id="{94706C3A-1C5D-6311-46B5-52BAFFEC789F}"/>
                </a:ext>
              </a:extLst>
            </p:cNvPr>
            <p:cNvGrpSpPr/>
            <p:nvPr/>
          </p:nvGrpSpPr>
          <p:grpSpPr>
            <a:xfrm>
              <a:off x="5090090" y="2552572"/>
              <a:ext cx="6637276" cy="3099816"/>
              <a:chOff x="2091510" y="1669321"/>
              <a:chExt cx="8357492" cy="3903434"/>
            </a:xfrm>
          </p:grpSpPr>
          <p:sp>
            <p:nvSpPr>
              <p:cNvPr id="37" name="Freeform 36">
                <a:extLst>
                  <a:ext uri="{FF2B5EF4-FFF2-40B4-BE49-F238E27FC236}">
                    <a16:creationId xmlns:a16="http://schemas.microsoft.com/office/drawing/2014/main" id="{B6A41B9F-532D-E8A4-9F99-BCD844E45B10}"/>
                  </a:ext>
                </a:extLst>
              </p:cNvPr>
              <p:cNvSpPr/>
              <p:nvPr/>
            </p:nvSpPr>
            <p:spPr>
              <a:xfrm>
                <a:off x="9928473" y="4701100"/>
                <a:ext cx="87576" cy="25452"/>
              </a:xfrm>
              <a:custGeom>
                <a:avLst/>
                <a:gdLst>
                  <a:gd name="connsiteX0" fmla="*/ 87576 w 87576"/>
                  <a:gd name="connsiteY0" fmla="*/ 0 h 25452"/>
                  <a:gd name="connsiteX1" fmla="*/ 0 w 87576"/>
                  <a:gd name="connsiteY1" fmla="*/ 25452 h 25452"/>
                  <a:gd name="connsiteX2" fmla="*/ 87576 w 87576"/>
                  <a:gd name="connsiteY2" fmla="*/ 0 h 25452"/>
                </a:gdLst>
                <a:ahLst/>
                <a:cxnLst>
                  <a:cxn ang="0">
                    <a:pos x="connsiteX0" y="connsiteY0"/>
                  </a:cxn>
                  <a:cxn ang="0">
                    <a:pos x="connsiteX1" y="connsiteY1"/>
                  </a:cxn>
                  <a:cxn ang="0">
                    <a:pos x="connsiteX2" y="connsiteY2"/>
                  </a:cxn>
                </a:cxnLst>
                <a:rect l="l" t="t" r="r" b="b"/>
                <a:pathLst>
                  <a:path w="87576" h="25452">
                    <a:moveTo>
                      <a:pt x="87576" y="0"/>
                    </a:moveTo>
                    <a:cubicBezTo>
                      <a:pt x="59661" y="7937"/>
                      <a:pt x="30651" y="16968"/>
                      <a:pt x="0" y="25452"/>
                    </a:cubicBezTo>
                    <a:cubicBezTo>
                      <a:pt x="30651" y="16694"/>
                      <a:pt x="59661" y="8210"/>
                      <a:pt x="87576" y="0"/>
                    </a:cubicBezTo>
                    <a:close/>
                  </a:path>
                </a:pathLst>
              </a:custGeom>
              <a:solidFill>
                <a:srgbClr val="E69292"/>
              </a:solidFill>
              <a:ln w="27365" cap="flat">
                <a:noFill/>
                <a:prstDash val="solid"/>
                <a:miter/>
              </a:ln>
            </p:spPr>
            <p:txBody>
              <a:bodyPr rtlCol="0" anchor="ctr"/>
              <a:lstStyle/>
              <a:p>
                <a:endParaRPr lang="en-US" dirty="0"/>
              </a:p>
            </p:txBody>
          </p:sp>
          <p:sp>
            <p:nvSpPr>
              <p:cNvPr id="38" name="Freeform 37">
                <a:extLst>
                  <a:ext uri="{FF2B5EF4-FFF2-40B4-BE49-F238E27FC236}">
                    <a16:creationId xmlns:a16="http://schemas.microsoft.com/office/drawing/2014/main" id="{FC7621D4-1AFD-910C-141D-6EB7E47B0BCE}"/>
                  </a:ext>
                </a:extLst>
              </p:cNvPr>
              <p:cNvSpPr/>
              <p:nvPr/>
            </p:nvSpPr>
            <p:spPr>
              <a:xfrm>
                <a:off x="2091510" y="1669321"/>
                <a:ext cx="1671334" cy="3694227"/>
              </a:xfrm>
              <a:custGeom>
                <a:avLst/>
                <a:gdLst>
                  <a:gd name="connsiteX0" fmla="*/ 1671335 w 1671334"/>
                  <a:gd name="connsiteY0" fmla="*/ 0 h 3694227"/>
                  <a:gd name="connsiteX1" fmla="*/ 1671335 w 1671334"/>
                  <a:gd name="connsiteY1" fmla="*/ 3678742 h 3694227"/>
                  <a:gd name="connsiteX2" fmla="*/ 69787 w 1671334"/>
                  <a:gd name="connsiteY2" fmla="*/ 3684215 h 3694227"/>
                  <a:gd name="connsiteX3" fmla="*/ 69514 w 1671334"/>
                  <a:gd name="connsiteY3" fmla="*/ 3684215 h 3694227"/>
                  <a:gd name="connsiteX4" fmla="*/ 0 w 1671334"/>
                  <a:gd name="connsiteY4" fmla="*/ 3471844 h 3694227"/>
                  <a:gd name="connsiteX5" fmla="*/ 0 w 1671334"/>
                  <a:gd name="connsiteY5" fmla="*/ 358241 h 3694227"/>
                  <a:gd name="connsiteX6" fmla="*/ 357967 w 1671334"/>
                  <a:gd name="connsiteY6" fmla="*/ 274 h 3694227"/>
                  <a:gd name="connsiteX7" fmla="*/ 1671335 w 1671334"/>
                  <a:gd name="connsiteY7" fmla="*/ 274 h 369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1334" h="3694227">
                    <a:moveTo>
                      <a:pt x="1671335" y="0"/>
                    </a:moveTo>
                    <a:lnTo>
                      <a:pt x="1671335" y="3678742"/>
                    </a:lnTo>
                    <a:cubicBezTo>
                      <a:pt x="908602" y="3705562"/>
                      <a:pt x="274770" y="3690784"/>
                      <a:pt x="69787" y="3684215"/>
                    </a:cubicBezTo>
                    <a:cubicBezTo>
                      <a:pt x="69514" y="3684215"/>
                      <a:pt x="69514" y="3684215"/>
                      <a:pt x="69514" y="3684215"/>
                    </a:cubicBezTo>
                    <a:cubicBezTo>
                      <a:pt x="25726" y="3624554"/>
                      <a:pt x="0" y="3551209"/>
                      <a:pt x="0" y="3471844"/>
                    </a:cubicBezTo>
                    <a:lnTo>
                      <a:pt x="0" y="358241"/>
                    </a:lnTo>
                    <a:cubicBezTo>
                      <a:pt x="0" y="160374"/>
                      <a:pt x="160100" y="274"/>
                      <a:pt x="357967" y="274"/>
                    </a:cubicBezTo>
                    <a:lnTo>
                      <a:pt x="1671335" y="274"/>
                    </a:ln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39" name="Freeform 38">
                <a:extLst>
                  <a:ext uri="{FF2B5EF4-FFF2-40B4-BE49-F238E27FC236}">
                    <a16:creationId xmlns:a16="http://schemas.microsoft.com/office/drawing/2014/main" id="{1D4B67A0-40F7-E621-0CE2-AE2F0C6EF8CF}"/>
                  </a:ext>
                </a:extLst>
              </p:cNvPr>
              <p:cNvSpPr/>
              <p:nvPr/>
            </p:nvSpPr>
            <p:spPr>
              <a:xfrm>
                <a:off x="2161297" y="5387819"/>
                <a:ext cx="1601547" cy="71998"/>
              </a:xfrm>
              <a:custGeom>
                <a:avLst/>
                <a:gdLst>
                  <a:gd name="connsiteX0" fmla="*/ 1601547 w 1601547"/>
                  <a:gd name="connsiteY0" fmla="*/ 0 h 71998"/>
                  <a:gd name="connsiteX1" fmla="*/ 1601547 w 1601547"/>
                  <a:gd name="connsiteY1" fmla="*/ 56104 h 71998"/>
                  <a:gd name="connsiteX2" fmla="*/ 1371113 w 1601547"/>
                  <a:gd name="connsiteY2" fmla="*/ 61577 h 71998"/>
                  <a:gd name="connsiteX3" fmla="*/ 1245770 w 1601547"/>
                  <a:gd name="connsiteY3" fmla="*/ 63766 h 71998"/>
                  <a:gd name="connsiteX4" fmla="*/ 862350 w 1601547"/>
                  <a:gd name="connsiteY4" fmla="*/ 69240 h 71998"/>
                  <a:gd name="connsiteX5" fmla="*/ 62672 w 1601547"/>
                  <a:gd name="connsiteY5" fmla="*/ 71156 h 71998"/>
                  <a:gd name="connsiteX6" fmla="*/ 0 w 1601547"/>
                  <a:gd name="connsiteY6" fmla="*/ 5473 h 71998"/>
                  <a:gd name="connsiteX7" fmla="*/ 1601547 w 1601547"/>
                  <a:gd name="connsiteY7" fmla="*/ 0 h 71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1547" h="71998">
                    <a:moveTo>
                      <a:pt x="1601547" y="0"/>
                    </a:moveTo>
                    <a:lnTo>
                      <a:pt x="1601547" y="56104"/>
                    </a:lnTo>
                    <a:cubicBezTo>
                      <a:pt x="1525466" y="58019"/>
                      <a:pt x="1448563" y="59661"/>
                      <a:pt x="1371113" y="61577"/>
                    </a:cubicBezTo>
                    <a:cubicBezTo>
                      <a:pt x="1329514" y="62398"/>
                      <a:pt x="1287642" y="63219"/>
                      <a:pt x="1245770" y="63766"/>
                    </a:cubicBezTo>
                    <a:cubicBezTo>
                      <a:pt x="1119605" y="65956"/>
                      <a:pt x="992073" y="67871"/>
                      <a:pt x="862350" y="69240"/>
                    </a:cubicBezTo>
                    <a:cubicBezTo>
                      <a:pt x="603454" y="71977"/>
                      <a:pt x="337168" y="72798"/>
                      <a:pt x="62672" y="71156"/>
                    </a:cubicBezTo>
                    <a:cubicBezTo>
                      <a:pt x="39136" y="51999"/>
                      <a:pt x="18062" y="30104"/>
                      <a:pt x="0" y="5473"/>
                    </a:cubicBezTo>
                    <a:cubicBezTo>
                      <a:pt x="204709" y="11768"/>
                      <a:pt x="838814" y="26820"/>
                      <a:pt x="1601547" y="0"/>
                    </a:cubicBezTo>
                    <a:close/>
                  </a:path>
                </a:pathLst>
              </a:custGeom>
              <a:solidFill>
                <a:srgbClr val="008775"/>
              </a:solidFill>
              <a:ln w="27365" cap="flat">
                <a:noFill/>
                <a:prstDash val="solid"/>
                <a:miter/>
              </a:ln>
            </p:spPr>
            <p:txBody>
              <a:bodyPr rtlCol="0" anchor="ctr"/>
              <a:lstStyle/>
              <a:p>
                <a:endParaRPr lang="en-US" dirty="0"/>
              </a:p>
            </p:txBody>
          </p:sp>
          <p:sp>
            <p:nvSpPr>
              <p:cNvPr id="40" name="Freeform 39">
                <a:extLst>
                  <a:ext uri="{FF2B5EF4-FFF2-40B4-BE49-F238E27FC236}">
                    <a16:creationId xmlns:a16="http://schemas.microsoft.com/office/drawing/2014/main" id="{531E96D1-11BE-2E25-B217-8FE537D02241}"/>
                  </a:ext>
                </a:extLst>
              </p:cNvPr>
              <p:cNvSpPr/>
              <p:nvPr/>
            </p:nvSpPr>
            <p:spPr>
              <a:xfrm>
                <a:off x="2223969" y="5477790"/>
                <a:ext cx="1538875" cy="94965"/>
              </a:xfrm>
              <a:custGeom>
                <a:avLst/>
                <a:gdLst>
                  <a:gd name="connsiteX0" fmla="*/ 1538876 w 1538875"/>
                  <a:gd name="connsiteY0" fmla="*/ 0 h 94965"/>
                  <a:gd name="connsiteX1" fmla="*/ 1538876 w 1538875"/>
                  <a:gd name="connsiteY1" fmla="*/ 94965 h 94965"/>
                  <a:gd name="connsiteX2" fmla="*/ 225508 w 1538875"/>
                  <a:gd name="connsiteY2" fmla="*/ 94965 h 94965"/>
                  <a:gd name="connsiteX3" fmla="*/ 0 w 1538875"/>
                  <a:gd name="connsiteY3" fmla="*/ 15052 h 94965"/>
                  <a:gd name="connsiteX4" fmla="*/ 799679 w 1538875"/>
                  <a:gd name="connsiteY4" fmla="*/ 13136 h 94965"/>
                  <a:gd name="connsiteX5" fmla="*/ 1183098 w 1538875"/>
                  <a:gd name="connsiteY5" fmla="*/ 7663 h 94965"/>
                  <a:gd name="connsiteX6" fmla="*/ 1308441 w 1538875"/>
                  <a:gd name="connsiteY6" fmla="*/ 5473 h 94965"/>
                  <a:gd name="connsiteX7" fmla="*/ 1538876 w 1538875"/>
                  <a:gd name="connsiteY7" fmla="*/ 0 h 9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8875" h="94965">
                    <a:moveTo>
                      <a:pt x="1538876" y="0"/>
                    </a:moveTo>
                    <a:lnTo>
                      <a:pt x="1538876" y="94965"/>
                    </a:lnTo>
                    <a:lnTo>
                      <a:pt x="225508" y="94965"/>
                    </a:lnTo>
                    <a:cubicBezTo>
                      <a:pt x="140122" y="94965"/>
                      <a:pt x="61577" y="64861"/>
                      <a:pt x="0" y="15052"/>
                    </a:cubicBezTo>
                    <a:cubicBezTo>
                      <a:pt x="274222" y="16694"/>
                      <a:pt x="540508" y="15873"/>
                      <a:pt x="799679" y="13136"/>
                    </a:cubicBezTo>
                    <a:cubicBezTo>
                      <a:pt x="929674" y="12042"/>
                      <a:pt x="1057207" y="10126"/>
                      <a:pt x="1183098" y="7663"/>
                    </a:cubicBezTo>
                    <a:cubicBezTo>
                      <a:pt x="1224970" y="6842"/>
                      <a:pt x="1266842" y="6021"/>
                      <a:pt x="1308441" y="5473"/>
                    </a:cubicBezTo>
                    <a:cubicBezTo>
                      <a:pt x="1385891" y="3284"/>
                      <a:pt x="1462794" y="1916"/>
                      <a:pt x="1538876" y="0"/>
                    </a:cubicBezTo>
                    <a:close/>
                  </a:path>
                </a:pathLst>
              </a:custGeom>
              <a:solidFill>
                <a:schemeClr val="bg2"/>
              </a:solidFill>
              <a:ln w="27365" cap="flat">
                <a:noFill/>
                <a:prstDash val="solid"/>
                <a:miter/>
              </a:ln>
            </p:spPr>
            <p:txBody>
              <a:bodyPr rtlCol="0" anchor="ctr"/>
              <a:lstStyle/>
              <a:p>
                <a:endParaRPr lang="en-US" dirty="0"/>
              </a:p>
            </p:txBody>
          </p:sp>
          <p:sp>
            <p:nvSpPr>
              <p:cNvPr id="41" name="Freeform 40">
                <a:extLst>
                  <a:ext uri="{FF2B5EF4-FFF2-40B4-BE49-F238E27FC236}">
                    <a16:creationId xmlns:a16="http://schemas.microsoft.com/office/drawing/2014/main" id="{3B6C9F8C-CBAB-6372-5791-2880EAB15432}"/>
                  </a:ext>
                </a:extLst>
              </p:cNvPr>
              <p:cNvSpPr/>
              <p:nvPr/>
            </p:nvSpPr>
            <p:spPr>
              <a:xfrm>
                <a:off x="3762571" y="1669321"/>
                <a:ext cx="1671881" cy="3678741"/>
              </a:xfrm>
              <a:custGeom>
                <a:avLst/>
                <a:gdLst>
                  <a:gd name="connsiteX0" fmla="*/ 1671882 w 1671881"/>
                  <a:gd name="connsiteY0" fmla="*/ 0 h 3678741"/>
                  <a:gd name="connsiteX1" fmla="*/ 1671882 w 1671881"/>
                  <a:gd name="connsiteY1" fmla="*/ 3545736 h 3678741"/>
                  <a:gd name="connsiteX2" fmla="*/ 0 w 1671881"/>
                  <a:gd name="connsiteY2" fmla="*/ 3678742 h 3678741"/>
                  <a:gd name="connsiteX3" fmla="*/ 0 w 1671881"/>
                  <a:gd name="connsiteY3" fmla="*/ 0 h 3678741"/>
                  <a:gd name="connsiteX4" fmla="*/ 1671882 w 1671881"/>
                  <a:gd name="connsiteY4" fmla="*/ 0 h 3678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881" h="3678741">
                    <a:moveTo>
                      <a:pt x="1671882" y="0"/>
                    </a:moveTo>
                    <a:lnTo>
                      <a:pt x="1671882" y="3545736"/>
                    </a:lnTo>
                    <a:cubicBezTo>
                      <a:pt x="1119332" y="3621544"/>
                      <a:pt x="528741" y="3660132"/>
                      <a:pt x="0" y="3678742"/>
                    </a:cubicBezTo>
                    <a:lnTo>
                      <a:pt x="0" y="0"/>
                    </a:lnTo>
                    <a:lnTo>
                      <a:pt x="1671882" y="0"/>
                    </a:lnTo>
                    <a:close/>
                  </a:path>
                </a:pathLst>
              </a:custGeom>
              <a:solidFill>
                <a:srgbClr val="F3F3F3"/>
              </a:solidFill>
              <a:ln w="27365" cap="flat">
                <a:solidFill>
                  <a:schemeClr val="bg1"/>
                </a:solidFill>
                <a:prstDash val="solid"/>
                <a:miter/>
              </a:ln>
            </p:spPr>
            <p:txBody>
              <a:bodyPr rtlCol="0" anchor="ctr"/>
              <a:lstStyle/>
              <a:p>
                <a:endParaRPr lang="en-US" dirty="0"/>
              </a:p>
            </p:txBody>
          </p:sp>
          <p:sp>
            <p:nvSpPr>
              <p:cNvPr id="42" name="Freeform 41">
                <a:extLst>
                  <a:ext uri="{FF2B5EF4-FFF2-40B4-BE49-F238E27FC236}">
                    <a16:creationId xmlns:a16="http://schemas.microsoft.com/office/drawing/2014/main" id="{5CC63989-E8A4-558E-808E-9E860E17CFD1}"/>
                  </a:ext>
                </a:extLst>
              </p:cNvPr>
              <p:cNvSpPr/>
              <p:nvPr/>
            </p:nvSpPr>
            <p:spPr>
              <a:xfrm>
                <a:off x="3762297" y="5254812"/>
                <a:ext cx="1672155" cy="189109"/>
              </a:xfrm>
              <a:custGeom>
                <a:avLst/>
                <a:gdLst>
                  <a:gd name="connsiteX0" fmla="*/ 1672156 w 1672155"/>
                  <a:gd name="connsiteY0" fmla="*/ 0 h 189109"/>
                  <a:gd name="connsiteX1" fmla="*/ 1672156 w 1672155"/>
                  <a:gd name="connsiteY1" fmla="*/ 113849 h 189109"/>
                  <a:gd name="connsiteX2" fmla="*/ 1539149 w 1672155"/>
                  <a:gd name="connsiteY2" fmla="*/ 122333 h 189109"/>
                  <a:gd name="connsiteX3" fmla="*/ 1408880 w 1672155"/>
                  <a:gd name="connsiteY3" fmla="*/ 129996 h 189109"/>
                  <a:gd name="connsiteX4" fmla="*/ 1269853 w 1672155"/>
                  <a:gd name="connsiteY4" fmla="*/ 137933 h 189109"/>
                  <a:gd name="connsiteX5" fmla="*/ 1174887 w 1672155"/>
                  <a:gd name="connsiteY5" fmla="*/ 143406 h 189109"/>
                  <a:gd name="connsiteX6" fmla="*/ 1055291 w 1672155"/>
                  <a:gd name="connsiteY6" fmla="*/ 149153 h 189109"/>
                  <a:gd name="connsiteX7" fmla="*/ 840456 w 1672155"/>
                  <a:gd name="connsiteY7" fmla="*/ 159553 h 189109"/>
                  <a:gd name="connsiteX8" fmla="*/ 571981 w 1672155"/>
                  <a:gd name="connsiteY8" fmla="*/ 170773 h 189109"/>
                  <a:gd name="connsiteX9" fmla="*/ 467437 w 1672155"/>
                  <a:gd name="connsiteY9" fmla="*/ 174605 h 189109"/>
                  <a:gd name="connsiteX10" fmla="*/ 328684 w 1672155"/>
                  <a:gd name="connsiteY10" fmla="*/ 179257 h 189109"/>
                  <a:gd name="connsiteX11" fmla="*/ 137659 w 1672155"/>
                  <a:gd name="connsiteY11" fmla="*/ 185278 h 189109"/>
                  <a:gd name="connsiteX12" fmla="*/ 0 w 1672155"/>
                  <a:gd name="connsiteY12" fmla="*/ 189110 h 189109"/>
                  <a:gd name="connsiteX13" fmla="*/ 0 w 1672155"/>
                  <a:gd name="connsiteY13" fmla="*/ 133006 h 189109"/>
                  <a:gd name="connsiteX14" fmla="*/ 1672156 w 1672155"/>
                  <a:gd name="connsiteY14" fmla="*/ 0 h 18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2155" h="189109">
                    <a:moveTo>
                      <a:pt x="1672156" y="0"/>
                    </a:moveTo>
                    <a:lnTo>
                      <a:pt x="1672156" y="113849"/>
                    </a:lnTo>
                    <a:cubicBezTo>
                      <a:pt x="1628367" y="116586"/>
                      <a:pt x="1584032" y="119596"/>
                      <a:pt x="1539149" y="122333"/>
                    </a:cubicBezTo>
                    <a:cubicBezTo>
                      <a:pt x="1496182" y="125070"/>
                      <a:pt x="1452668" y="127806"/>
                      <a:pt x="1408880" y="129996"/>
                    </a:cubicBezTo>
                    <a:cubicBezTo>
                      <a:pt x="1363176" y="132733"/>
                      <a:pt x="1316651" y="135469"/>
                      <a:pt x="1269853" y="137933"/>
                    </a:cubicBezTo>
                    <a:cubicBezTo>
                      <a:pt x="1238380" y="139848"/>
                      <a:pt x="1206908" y="141490"/>
                      <a:pt x="1174887" y="143406"/>
                    </a:cubicBezTo>
                    <a:cubicBezTo>
                      <a:pt x="1135205" y="145321"/>
                      <a:pt x="1095795" y="147237"/>
                      <a:pt x="1055291" y="149153"/>
                    </a:cubicBezTo>
                    <a:cubicBezTo>
                      <a:pt x="984683" y="152984"/>
                      <a:pt x="912707" y="156542"/>
                      <a:pt x="840456" y="159553"/>
                    </a:cubicBezTo>
                    <a:cubicBezTo>
                      <a:pt x="752059" y="163384"/>
                      <a:pt x="662567" y="167216"/>
                      <a:pt x="571981" y="170773"/>
                    </a:cubicBezTo>
                    <a:cubicBezTo>
                      <a:pt x="537498" y="172415"/>
                      <a:pt x="502468" y="173510"/>
                      <a:pt x="467437" y="174605"/>
                    </a:cubicBezTo>
                    <a:cubicBezTo>
                      <a:pt x="421460" y="176247"/>
                      <a:pt x="375208" y="178163"/>
                      <a:pt x="328684" y="179257"/>
                    </a:cubicBezTo>
                    <a:cubicBezTo>
                      <a:pt x="265738" y="181447"/>
                      <a:pt x="201972" y="183362"/>
                      <a:pt x="137659" y="185278"/>
                    </a:cubicBezTo>
                    <a:cubicBezTo>
                      <a:pt x="92228" y="186373"/>
                      <a:pt x="46251" y="187468"/>
                      <a:pt x="0" y="189110"/>
                    </a:cubicBezTo>
                    <a:lnTo>
                      <a:pt x="0" y="133006"/>
                    </a:lnTo>
                    <a:cubicBezTo>
                      <a:pt x="529288" y="114396"/>
                      <a:pt x="1119605" y="75808"/>
                      <a:pt x="1672156" y="0"/>
                    </a:cubicBezTo>
                    <a:close/>
                  </a:path>
                </a:pathLst>
              </a:custGeom>
              <a:solidFill>
                <a:srgbClr val="008775"/>
              </a:solidFill>
              <a:ln w="27365" cap="flat">
                <a:noFill/>
                <a:prstDash val="solid"/>
                <a:miter/>
              </a:ln>
            </p:spPr>
            <p:txBody>
              <a:bodyPr rtlCol="0" anchor="ctr"/>
              <a:lstStyle/>
              <a:p>
                <a:endParaRPr lang="en-US" dirty="0"/>
              </a:p>
            </p:txBody>
          </p:sp>
          <p:sp>
            <p:nvSpPr>
              <p:cNvPr id="43" name="Freeform 42">
                <a:extLst>
                  <a:ext uri="{FF2B5EF4-FFF2-40B4-BE49-F238E27FC236}">
                    <a16:creationId xmlns:a16="http://schemas.microsoft.com/office/drawing/2014/main" id="{C514D55D-63F2-B23F-E23A-FCB2B1B8EF6F}"/>
                  </a:ext>
                </a:extLst>
              </p:cNvPr>
              <p:cNvSpPr/>
              <p:nvPr/>
            </p:nvSpPr>
            <p:spPr>
              <a:xfrm>
                <a:off x="3762571" y="5402529"/>
                <a:ext cx="1671881" cy="170226"/>
              </a:xfrm>
              <a:custGeom>
                <a:avLst/>
                <a:gdLst>
                  <a:gd name="connsiteX0" fmla="*/ 1671882 w 1671881"/>
                  <a:gd name="connsiteY0" fmla="*/ 0 h 170226"/>
                  <a:gd name="connsiteX1" fmla="*/ 1671882 w 1671881"/>
                  <a:gd name="connsiteY1" fmla="*/ 170226 h 170226"/>
                  <a:gd name="connsiteX2" fmla="*/ 0 w 1671881"/>
                  <a:gd name="connsiteY2" fmla="*/ 170226 h 170226"/>
                  <a:gd name="connsiteX3" fmla="*/ 0 w 1671881"/>
                  <a:gd name="connsiteY3" fmla="*/ 75261 h 170226"/>
                  <a:gd name="connsiteX4" fmla="*/ 137659 w 1671881"/>
                  <a:gd name="connsiteY4" fmla="*/ 71429 h 170226"/>
                  <a:gd name="connsiteX5" fmla="*/ 328684 w 1671881"/>
                  <a:gd name="connsiteY5" fmla="*/ 65408 h 170226"/>
                  <a:gd name="connsiteX6" fmla="*/ 467437 w 1671881"/>
                  <a:gd name="connsiteY6" fmla="*/ 60756 h 170226"/>
                  <a:gd name="connsiteX7" fmla="*/ 571981 w 1671881"/>
                  <a:gd name="connsiteY7" fmla="*/ 56924 h 170226"/>
                  <a:gd name="connsiteX8" fmla="*/ 840457 w 1671881"/>
                  <a:gd name="connsiteY8" fmla="*/ 45704 h 170226"/>
                  <a:gd name="connsiteX9" fmla="*/ 1055291 w 1671881"/>
                  <a:gd name="connsiteY9" fmla="*/ 35304 h 170226"/>
                  <a:gd name="connsiteX10" fmla="*/ 1174888 w 1671881"/>
                  <a:gd name="connsiteY10" fmla="*/ 29557 h 170226"/>
                  <a:gd name="connsiteX11" fmla="*/ 1269853 w 1671881"/>
                  <a:gd name="connsiteY11" fmla="*/ 24084 h 170226"/>
                  <a:gd name="connsiteX12" fmla="*/ 1408880 w 1671881"/>
                  <a:gd name="connsiteY12" fmla="*/ 16147 h 170226"/>
                  <a:gd name="connsiteX13" fmla="*/ 1539149 w 1671881"/>
                  <a:gd name="connsiteY13" fmla="*/ 8484 h 170226"/>
                  <a:gd name="connsiteX14" fmla="*/ 1671882 w 1671881"/>
                  <a:gd name="connsiteY14" fmla="*/ 0 h 17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881" h="170226">
                    <a:moveTo>
                      <a:pt x="1671882" y="0"/>
                    </a:moveTo>
                    <a:lnTo>
                      <a:pt x="1671882" y="170226"/>
                    </a:lnTo>
                    <a:lnTo>
                      <a:pt x="0" y="170226"/>
                    </a:lnTo>
                    <a:lnTo>
                      <a:pt x="0" y="75261"/>
                    </a:lnTo>
                    <a:cubicBezTo>
                      <a:pt x="45978" y="73619"/>
                      <a:pt x="92229" y="72524"/>
                      <a:pt x="137659" y="71429"/>
                    </a:cubicBezTo>
                    <a:cubicBezTo>
                      <a:pt x="201699" y="69513"/>
                      <a:pt x="265739" y="67598"/>
                      <a:pt x="328684" y="65408"/>
                    </a:cubicBezTo>
                    <a:cubicBezTo>
                      <a:pt x="375209" y="64314"/>
                      <a:pt x="421186" y="62398"/>
                      <a:pt x="467437" y="60756"/>
                    </a:cubicBezTo>
                    <a:cubicBezTo>
                      <a:pt x="502468" y="59661"/>
                      <a:pt x="537498" y="58566"/>
                      <a:pt x="571981" y="56924"/>
                    </a:cubicBezTo>
                    <a:cubicBezTo>
                      <a:pt x="662568" y="53367"/>
                      <a:pt x="752060" y="49535"/>
                      <a:pt x="840457" y="45704"/>
                    </a:cubicBezTo>
                    <a:cubicBezTo>
                      <a:pt x="912707" y="42693"/>
                      <a:pt x="984410" y="39135"/>
                      <a:pt x="1055291" y="35304"/>
                    </a:cubicBezTo>
                    <a:cubicBezTo>
                      <a:pt x="1095522" y="33388"/>
                      <a:pt x="1135205" y="31472"/>
                      <a:pt x="1174888" y="29557"/>
                    </a:cubicBezTo>
                    <a:cubicBezTo>
                      <a:pt x="1206908" y="27641"/>
                      <a:pt x="1238380" y="25999"/>
                      <a:pt x="1269853" y="24084"/>
                    </a:cubicBezTo>
                    <a:cubicBezTo>
                      <a:pt x="1316651" y="21347"/>
                      <a:pt x="1363176" y="18610"/>
                      <a:pt x="1408880" y="16147"/>
                    </a:cubicBezTo>
                    <a:cubicBezTo>
                      <a:pt x="1452668" y="13957"/>
                      <a:pt x="1496182" y="11221"/>
                      <a:pt x="1539149" y="8484"/>
                    </a:cubicBezTo>
                    <a:cubicBezTo>
                      <a:pt x="1584032" y="5747"/>
                      <a:pt x="1628094" y="2737"/>
                      <a:pt x="1671882" y="0"/>
                    </a:cubicBezTo>
                    <a:close/>
                  </a:path>
                </a:pathLst>
              </a:custGeom>
              <a:solidFill>
                <a:schemeClr val="bg2"/>
              </a:solidFill>
              <a:ln w="27365" cap="flat">
                <a:noFill/>
                <a:prstDash val="solid"/>
                <a:miter/>
              </a:ln>
            </p:spPr>
            <p:txBody>
              <a:bodyPr rtlCol="0" anchor="ctr"/>
              <a:lstStyle/>
              <a:p>
                <a:endParaRPr lang="en-US" dirty="0"/>
              </a:p>
            </p:txBody>
          </p:sp>
          <p:sp>
            <p:nvSpPr>
              <p:cNvPr id="44" name="Freeform 43">
                <a:extLst>
                  <a:ext uri="{FF2B5EF4-FFF2-40B4-BE49-F238E27FC236}">
                    <a16:creationId xmlns:a16="http://schemas.microsoft.com/office/drawing/2014/main" id="{F2CCCD73-7505-112E-9556-B283D063E0F1}"/>
                  </a:ext>
                </a:extLst>
              </p:cNvPr>
              <p:cNvSpPr/>
              <p:nvPr/>
            </p:nvSpPr>
            <p:spPr>
              <a:xfrm>
                <a:off x="5434453" y="1669321"/>
                <a:ext cx="1671607" cy="3545735"/>
              </a:xfrm>
              <a:custGeom>
                <a:avLst/>
                <a:gdLst>
                  <a:gd name="connsiteX0" fmla="*/ 1671608 w 1671607"/>
                  <a:gd name="connsiteY0" fmla="*/ 0 h 3545735"/>
                  <a:gd name="connsiteX1" fmla="*/ 1671608 w 1671607"/>
                  <a:gd name="connsiteY1" fmla="*/ 3082677 h 3545735"/>
                  <a:gd name="connsiteX2" fmla="*/ 1369470 w 1671607"/>
                  <a:gd name="connsiteY2" fmla="*/ 3222252 h 3545735"/>
                  <a:gd name="connsiteX3" fmla="*/ 0 w 1671607"/>
                  <a:gd name="connsiteY3" fmla="*/ 3545736 h 3545735"/>
                  <a:gd name="connsiteX4" fmla="*/ 0 w 1671607"/>
                  <a:gd name="connsiteY4" fmla="*/ 0 h 3545735"/>
                  <a:gd name="connsiteX5" fmla="*/ 1671608 w 1671607"/>
                  <a:gd name="connsiteY5" fmla="*/ 0 h 354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607" h="3545735">
                    <a:moveTo>
                      <a:pt x="1671608" y="0"/>
                    </a:moveTo>
                    <a:lnTo>
                      <a:pt x="1671608" y="3082677"/>
                    </a:lnTo>
                    <a:cubicBezTo>
                      <a:pt x="1568159" y="3135771"/>
                      <a:pt x="1467172" y="3182569"/>
                      <a:pt x="1369470" y="3222252"/>
                    </a:cubicBezTo>
                    <a:cubicBezTo>
                      <a:pt x="1000282" y="3371678"/>
                      <a:pt x="516425" y="3474581"/>
                      <a:pt x="0" y="3545736"/>
                    </a:cubicBezTo>
                    <a:lnTo>
                      <a:pt x="0" y="0"/>
                    </a:lnTo>
                    <a:lnTo>
                      <a:pt x="1671608" y="0"/>
                    </a:ln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45" name="Freeform 44">
                <a:extLst>
                  <a:ext uri="{FF2B5EF4-FFF2-40B4-BE49-F238E27FC236}">
                    <a16:creationId xmlns:a16="http://schemas.microsoft.com/office/drawing/2014/main" id="{BB88D5B8-30D6-AFC5-F2FF-3D2F9FC0D997}"/>
                  </a:ext>
                </a:extLst>
              </p:cNvPr>
              <p:cNvSpPr/>
              <p:nvPr/>
            </p:nvSpPr>
            <p:spPr>
              <a:xfrm>
                <a:off x="5435000" y="4791754"/>
                <a:ext cx="1671060" cy="576633"/>
              </a:xfrm>
              <a:custGeom>
                <a:avLst/>
                <a:gdLst>
                  <a:gd name="connsiteX0" fmla="*/ 1671061 w 1671060"/>
                  <a:gd name="connsiteY0" fmla="*/ 0 h 576633"/>
                  <a:gd name="connsiteX1" fmla="*/ 1671061 w 1671060"/>
                  <a:gd name="connsiteY1" fmla="*/ 425292 h 576633"/>
                  <a:gd name="connsiteX2" fmla="*/ 1430500 w 1671060"/>
                  <a:gd name="connsiteY2" fmla="*/ 452659 h 576633"/>
                  <a:gd name="connsiteX3" fmla="*/ 1312820 w 1671060"/>
                  <a:gd name="connsiteY3" fmla="*/ 465248 h 576633"/>
                  <a:gd name="connsiteX4" fmla="*/ 1252885 w 1671060"/>
                  <a:gd name="connsiteY4" fmla="*/ 471269 h 576633"/>
                  <a:gd name="connsiteX5" fmla="*/ 1180361 w 1671060"/>
                  <a:gd name="connsiteY5" fmla="*/ 478658 h 576633"/>
                  <a:gd name="connsiteX6" fmla="*/ 1011777 w 1671060"/>
                  <a:gd name="connsiteY6" fmla="*/ 495626 h 576633"/>
                  <a:gd name="connsiteX7" fmla="*/ 826225 w 1671060"/>
                  <a:gd name="connsiteY7" fmla="*/ 512594 h 576633"/>
                  <a:gd name="connsiteX8" fmla="*/ 229613 w 1671060"/>
                  <a:gd name="connsiteY8" fmla="*/ 561034 h 576633"/>
                  <a:gd name="connsiteX9" fmla="*/ 65682 w 1671060"/>
                  <a:gd name="connsiteY9" fmla="*/ 572528 h 576633"/>
                  <a:gd name="connsiteX10" fmla="*/ 0 w 1671060"/>
                  <a:gd name="connsiteY10" fmla="*/ 576634 h 576633"/>
                  <a:gd name="connsiteX11" fmla="*/ 0 w 1671060"/>
                  <a:gd name="connsiteY11" fmla="*/ 462785 h 576633"/>
                  <a:gd name="connsiteX12" fmla="*/ 1369471 w 1671060"/>
                  <a:gd name="connsiteY12" fmla="*/ 139301 h 576633"/>
                  <a:gd name="connsiteX13" fmla="*/ 1671061 w 1671060"/>
                  <a:gd name="connsiteY13" fmla="*/ 0 h 57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1060" h="576633">
                    <a:moveTo>
                      <a:pt x="1671061" y="0"/>
                    </a:moveTo>
                    <a:lnTo>
                      <a:pt x="1671061" y="425292"/>
                    </a:lnTo>
                    <a:cubicBezTo>
                      <a:pt x="1592790" y="434596"/>
                      <a:pt x="1512329" y="443628"/>
                      <a:pt x="1430500" y="452659"/>
                    </a:cubicBezTo>
                    <a:cubicBezTo>
                      <a:pt x="1391639" y="456764"/>
                      <a:pt x="1352503" y="461143"/>
                      <a:pt x="1312820" y="465248"/>
                    </a:cubicBezTo>
                    <a:cubicBezTo>
                      <a:pt x="1292841" y="467437"/>
                      <a:pt x="1272864" y="469353"/>
                      <a:pt x="1252885" y="471269"/>
                    </a:cubicBezTo>
                    <a:cubicBezTo>
                      <a:pt x="1229075" y="474006"/>
                      <a:pt x="1204992" y="476195"/>
                      <a:pt x="1180361" y="478658"/>
                    </a:cubicBezTo>
                    <a:cubicBezTo>
                      <a:pt x="1125079" y="484405"/>
                      <a:pt x="1068428" y="490152"/>
                      <a:pt x="1011777" y="495626"/>
                    </a:cubicBezTo>
                    <a:cubicBezTo>
                      <a:pt x="950747" y="501373"/>
                      <a:pt x="888897" y="507120"/>
                      <a:pt x="826225" y="512594"/>
                    </a:cubicBezTo>
                    <a:cubicBezTo>
                      <a:pt x="634379" y="529835"/>
                      <a:pt x="435965" y="545982"/>
                      <a:pt x="229613" y="561034"/>
                    </a:cubicBezTo>
                    <a:cubicBezTo>
                      <a:pt x="175426" y="564866"/>
                      <a:pt x="120964" y="568697"/>
                      <a:pt x="65682" y="572528"/>
                    </a:cubicBezTo>
                    <a:cubicBezTo>
                      <a:pt x="43788" y="573623"/>
                      <a:pt x="21894" y="575265"/>
                      <a:pt x="0" y="576634"/>
                    </a:cubicBezTo>
                    <a:lnTo>
                      <a:pt x="0" y="462785"/>
                    </a:lnTo>
                    <a:cubicBezTo>
                      <a:pt x="516425" y="391629"/>
                      <a:pt x="1000283" y="288727"/>
                      <a:pt x="1369471" y="139301"/>
                    </a:cubicBezTo>
                    <a:cubicBezTo>
                      <a:pt x="1466625" y="99891"/>
                      <a:pt x="1567611" y="53093"/>
                      <a:pt x="1671061" y="0"/>
                    </a:cubicBezTo>
                    <a:close/>
                  </a:path>
                </a:pathLst>
              </a:custGeom>
              <a:solidFill>
                <a:srgbClr val="008775"/>
              </a:solidFill>
              <a:ln w="27365" cap="flat">
                <a:noFill/>
                <a:prstDash val="solid"/>
                <a:miter/>
              </a:ln>
            </p:spPr>
            <p:txBody>
              <a:bodyPr rtlCol="0" anchor="ctr"/>
              <a:lstStyle/>
              <a:p>
                <a:endParaRPr lang="en-US" dirty="0"/>
              </a:p>
            </p:txBody>
          </p:sp>
          <p:sp>
            <p:nvSpPr>
              <p:cNvPr id="46" name="Freeform 45">
                <a:extLst>
                  <a:ext uri="{FF2B5EF4-FFF2-40B4-BE49-F238E27FC236}">
                    <a16:creationId xmlns:a16="http://schemas.microsoft.com/office/drawing/2014/main" id="{B84DCE2C-22A2-904B-9EC2-92690F9C9AB4}"/>
                  </a:ext>
                </a:extLst>
              </p:cNvPr>
              <p:cNvSpPr/>
              <p:nvPr/>
            </p:nvSpPr>
            <p:spPr>
              <a:xfrm>
                <a:off x="5434726" y="5251187"/>
                <a:ext cx="1671334" cy="321568"/>
              </a:xfrm>
              <a:custGeom>
                <a:avLst/>
                <a:gdLst>
                  <a:gd name="connsiteX0" fmla="*/ 1671334 w 1671334"/>
                  <a:gd name="connsiteY0" fmla="*/ 0 h 321568"/>
                  <a:gd name="connsiteX1" fmla="*/ 1671334 w 1671334"/>
                  <a:gd name="connsiteY1" fmla="*/ 321568 h 321568"/>
                  <a:gd name="connsiteX2" fmla="*/ 0 w 1671334"/>
                  <a:gd name="connsiteY2" fmla="*/ 321568 h 321568"/>
                  <a:gd name="connsiteX3" fmla="*/ 0 w 1671334"/>
                  <a:gd name="connsiteY3" fmla="*/ 151342 h 321568"/>
                  <a:gd name="connsiteX4" fmla="*/ 65682 w 1671334"/>
                  <a:gd name="connsiteY4" fmla="*/ 147237 h 321568"/>
                  <a:gd name="connsiteX5" fmla="*/ 229613 w 1671334"/>
                  <a:gd name="connsiteY5" fmla="*/ 135743 h 321568"/>
                  <a:gd name="connsiteX6" fmla="*/ 826225 w 1671334"/>
                  <a:gd name="connsiteY6" fmla="*/ 87302 h 321568"/>
                  <a:gd name="connsiteX7" fmla="*/ 1011777 w 1671334"/>
                  <a:gd name="connsiteY7" fmla="*/ 70334 h 321568"/>
                  <a:gd name="connsiteX8" fmla="*/ 1180361 w 1671334"/>
                  <a:gd name="connsiteY8" fmla="*/ 53367 h 321568"/>
                  <a:gd name="connsiteX9" fmla="*/ 1252885 w 1671334"/>
                  <a:gd name="connsiteY9" fmla="*/ 45977 h 321568"/>
                  <a:gd name="connsiteX10" fmla="*/ 1312820 w 1671334"/>
                  <a:gd name="connsiteY10" fmla="*/ 39956 h 321568"/>
                  <a:gd name="connsiteX11" fmla="*/ 1430500 w 1671334"/>
                  <a:gd name="connsiteY11" fmla="*/ 27368 h 321568"/>
                  <a:gd name="connsiteX12" fmla="*/ 1671334 w 1671334"/>
                  <a:gd name="connsiteY12" fmla="*/ 0 h 32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1334" h="321568">
                    <a:moveTo>
                      <a:pt x="1671334" y="0"/>
                    </a:moveTo>
                    <a:lnTo>
                      <a:pt x="1671334" y="321568"/>
                    </a:lnTo>
                    <a:lnTo>
                      <a:pt x="0" y="321568"/>
                    </a:lnTo>
                    <a:lnTo>
                      <a:pt x="0" y="151342"/>
                    </a:lnTo>
                    <a:cubicBezTo>
                      <a:pt x="21894" y="149700"/>
                      <a:pt x="43788" y="148332"/>
                      <a:pt x="65682" y="147237"/>
                    </a:cubicBezTo>
                    <a:cubicBezTo>
                      <a:pt x="120964" y="143406"/>
                      <a:pt x="175699" y="139574"/>
                      <a:pt x="229613" y="135743"/>
                    </a:cubicBezTo>
                    <a:cubicBezTo>
                      <a:pt x="435964" y="120691"/>
                      <a:pt x="634653" y="104544"/>
                      <a:pt x="826225" y="87302"/>
                    </a:cubicBezTo>
                    <a:cubicBezTo>
                      <a:pt x="888897" y="81829"/>
                      <a:pt x="950748" y="76082"/>
                      <a:pt x="1011777" y="70334"/>
                    </a:cubicBezTo>
                    <a:cubicBezTo>
                      <a:pt x="1068702" y="64861"/>
                      <a:pt x="1125079" y="59114"/>
                      <a:pt x="1180361" y="53367"/>
                    </a:cubicBezTo>
                    <a:cubicBezTo>
                      <a:pt x="1204991" y="51177"/>
                      <a:pt x="1229075" y="48714"/>
                      <a:pt x="1252885" y="45977"/>
                    </a:cubicBezTo>
                    <a:cubicBezTo>
                      <a:pt x="1272863" y="44062"/>
                      <a:pt x="1292842" y="42146"/>
                      <a:pt x="1312820" y="39956"/>
                    </a:cubicBezTo>
                    <a:cubicBezTo>
                      <a:pt x="1352503" y="35851"/>
                      <a:pt x="1391638" y="31472"/>
                      <a:pt x="1430500" y="27368"/>
                    </a:cubicBezTo>
                    <a:cubicBezTo>
                      <a:pt x="1512603" y="18336"/>
                      <a:pt x="1592790" y="9031"/>
                      <a:pt x="1671334" y="0"/>
                    </a:cubicBezTo>
                    <a:close/>
                  </a:path>
                </a:pathLst>
              </a:custGeom>
              <a:solidFill>
                <a:schemeClr val="bg2"/>
              </a:solidFill>
              <a:ln w="27365" cap="flat">
                <a:noFill/>
                <a:prstDash val="solid"/>
                <a:miter/>
              </a:ln>
            </p:spPr>
            <p:txBody>
              <a:bodyPr rtlCol="0" anchor="ctr"/>
              <a:lstStyle/>
              <a:p>
                <a:endParaRPr lang="en-US" dirty="0"/>
              </a:p>
            </p:txBody>
          </p:sp>
          <p:sp>
            <p:nvSpPr>
              <p:cNvPr id="47" name="Freeform 46">
                <a:extLst>
                  <a:ext uri="{FF2B5EF4-FFF2-40B4-BE49-F238E27FC236}">
                    <a16:creationId xmlns:a16="http://schemas.microsoft.com/office/drawing/2014/main" id="{152B857F-B5E1-53D3-39AD-62A46EF6C822}"/>
                  </a:ext>
                </a:extLst>
              </p:cNvPr>
              <p:cNvSpPr/>
              <p:nvPr/>
            </p:nvSpPr>
            <p:spPr>
              <a:xfrm>
                <a:off x="7105787" y="1669321"/>
                <a:ext cx="1671881" cy="3082677"/>
              </a:xfrm>
              <a:custGeom>
                <a:avLst/>
                <a:gdLst>
                  <a:gd name="connsiteX0" fmla="*/ 1671882 w 1671881"/>
                  <a:gd name="connsiteY0" fmla="*/ 0 h 3082677"/>
                  <a:gd name="connsiteX1" fmla="*/ 1671882 w 1671881"/>
                  <a:gd name="connsiteY1" fmla="*/ 1929958 h 3082677"/>
                  <a:gd name="connsiteX2" fmla="*/ 0 w 1671881"/>
                  <a:gd name="connsiteY2" fmla="*/ 3082677 h 3082677"/>
                  <a:gd name="connsiteX3" fmla="*/ 0 w 1671881"/>
                  <a:gd name="connsiteY3" fmla="*/ 0 h 3082677"/>
                  <a:gd name="connsiteX4" fmla="*/ 1671882 w 1671881"/>
                  <a:gd name="connsiteY4" fmla="*/ 0 h 3082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1881" h="3082677">
                    <a:moveTo>
                      <a:pt x="1671882" y="0"/>
                    </a:moveTo>
                    <a:lnTo>
                      <a:pt x="1671882" y="1929958"/>
                    </a:lnTo>
                    <a:cubicBezTo>
                      <a:pt x="1131646" y="2371943"/>
                      <a:pt x="534214" y="2809002"/>
                      <a:pt x="0" y="3082677"/>
                    </a:cubicBezTo>
                    <a:lnTo>
                      <a:pt x="0" y="0"/>
                    </a:lnTo>
                    <a:lnTo>
                      <a:pt x="1671882" y="0"/>
                    </a:lnTo>
                    <a:close/>
                  </a:path>
                </a:pathLst>
              </a:custGeom>
              <a:solidFill>
                <a:srgbClr val="F3F3F3"/>
              </a:solidFill>
              <a:ln w="27365" cap="flat">
                <a:solidFill>
                  <a:schemeClr val="bg1"/>
                </a:solidFill>
                <a:prstDash val="solid"/>
                <a:miter/>
              </a:ln>
            </p:spPr>
            <p:txBody>
              <a:bodyPr rtlCol="0" anchor="ctr"/>
              <a:lstStyle/>
              <a:p>
                <a:endParaRPr lang="en-US" dirty="0"/>
              </a:p>
            </p:txBody>
          </p:sp>
          <p:sp>
            <p:nvSpPr>
              <p:cNvPr id="48" name="Freeform 47">
                <a:extLst>
                  <a:ext uri="{FF2B5EF4-FFF2-40B4-BE49-F238E27FC236}">
                    <a16:creationId xmlns:a16="http://schemas.microsoft.com/office/drawing/2014/main" id="{AD5BC73B-70F3-7A5A-B34A-06932321A42D}"/>
                  </a:ext>
                </a:extLst>
              </p:cNvPr>
              <p:cNvSpPr/>
              <p:nvPr/>
            </p:nvSpPr>
            <p:spPr>
              <a:xfrm>
                <a:off x="7106060" y="4996395"/>
                <a:ext cx="1671608" cy="576359"/>
              </a:xfrm>
              <a:custGeom>
                <a:avLst/>
                <a:gdLst>
                  <a:gd name="connsiteX0" fmla="*/ 1671609 w 1671608"/>
                  <a:gd name="connsiteY0" fmla="*/ 0 h 576359"/>
                  <a:gd name="connsiteX1" fmla="*/ 1671609 w 1671608"/>
                  <a:gd name="connsiteY1" fmla="*/ 576360 h 576359"/>
                  <a:gd name="connsiteX2" fmla="*/ 0 w 1671608"/>
                  <a:gd name="connsiteY2" fmla="*/ 576360 h 576359"/>
                  <a:gd name="connsiteX3" fmla="*/ 0 w 1671608"/>
                  <a:gd name="connsiteY3" fmla="*/ 254792 h 576359"/>
                  <a:gd name="connsiteX4" fmla="*/ 99070 w 1671608"/>
                  <a:gd name="connsiteY4" fmla="*/ 242750 h 576359"/>
                  <a:gd name="connsiteX5" fmla="*/ 416534 w 1671608"/>
                  <a:gd name="connsiteY5" fmla="*/ 202519 h 576359"/>
                  <a:gd name="connsiteX6" fmla="*/ 511773 w 1671608"/>
                  <a:gd name="connsiteY6" fmla="*/ 189931 h 576359"/>
                  <a:gd name="connsiteX7" fmla="*/ 629453 w 1671608"/>
                  <a:gd name="connsiteY7" fmla="*/ 173510 h 576359"/>
                  <a:gd name="connsiteX8" fmla="*/ 1148889 w 1671608"/>
                  <a:gd name="connsiteY8" fmla="*/ 93597 h 576359"/>
                  <a:gd name="connsiteX9" fmla="*/ 1224149 w 1671608"/>
                  <a:gd name="connsiteY9" fmla="*/ 81008 h 576359"/>
                  <a:gd name="connsiteX10" fmla="*/ 1327052 w 1671608"/>
                  <a:gd name="connsiteY10" fmla="*/ 63219 h 576359"/>
                  <a:gd name="connsiteX11" fmla="*/ 1403954 w 1671608"/>
                  <a:gd name="connsiteY11" fmla="*/ 49809 h 576359"/>
                  <a:gd name="connsiteX12" fmla="*/ 1427490 w 1671608"/>
                  <a:gd name="connsiteY12" fmla="*/ 45704 h 576359"/>
                  <a:gd name="connsiteX13" fmla="*/ 1476751 w 1671608"/>
                  <a:gd name="connsiteY13" fmla="*/ 36946 h 576359"/>
                  <a:gd name="connsiteX14" fmla="*/ 1671609 w 1671608"/>
                  <a:gd name="connsiteY14" fmla="*/ 0 h 57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608" h="576359">
                    <a:moveTo>
                      <a:pt x="1671609" y="0"/>
                    </a:moveTo>
                    <a:lnTo>
                      <a:pt x="1671609" y="576360"/>
                    </a:lnTo>
                    <a:lnTo>
                      <a:pt x="0" y="576360"/>
                    </a:lnTo>
                    <a:lnTo>
                      <a:pt x="0" y="254792"/>
                    </a:lnTo>
                    <a:cubicBezTo>
                      <a:pt x="33388" y="250960"/>
                      <a:pt x="66503" y="247129"/>
                      <a:pt x="99070" y="242750"/>
                    </a:cubicBezTo>
                    <a:cubicBezTo>
                      <a:pt x="208267" y="229613"/>
                      <a:pt x="313905" y="216203"/>
                      <a:pt x="416534" y="202519"/>
                    </a:cubicBezTo>
                    <a:cubicBezTo>
                      <a:pt x="448827" y="198415"/>
                      <a:pt x="480300" y="194036"/>
                      <a:pt x="511773" y="189931"/>
                    </a:cubicBezTo>
                    <a:cubicBezTo>
                      <a:pt x="551455" y="184457"/>
                      <a:pt x="590592" y="178710"/>
                      <a:pt x="629453" y="173510"/>
                    </a:cubicBezTo>
                    <a:cubicBezTo>
                      <a:pt x="812816" y="147511"/>
                      <a:pt x="986052" y="120964"/>
                      <a:pt x="1148889" y="93597"/>
                    </a:cubicBezTo>
                    <a:cubicBezTo>
                      <a:pt x="1174340" y="89491"/>
                      <a:pt x="1199519" y="85113"/>
                      <a:pt x="1224149" y="81008"/>
                    </a:cubicBezTo>
                    <a:cubicBezTo>
                      <a:pt x="1259180" y="75261"/>
                      <a:pt x="1293389" y="69513"/>
                      <a:pt x="1327052" y="63219"/>
                    </a:cubicBezTo>
                    <a:cubicBezTo>
                      <a:pt x="1352776" y="59114"/>
                      <a:pt x="1378502" y="54461"/>
                      <a:pt x="1403954" y="49809"/>
                    </a:cubicBezTo>
                    <a:cubicBezTo>
                      <a:pt x="1411617" y="48714"/>
                      <a:pt x="1419827" y="47072"/>
                      <a:pt x="1427490" y="45704"/>
                    </a:cubicBezTo>
                    <a:cubicBezTo>
                      <a:pt x="1443911" y="42967"/>
                      <a:pt x="1460604" y="39956"/>
                      <a:pt x="1476751" y="36946"/>
                    </a:cubicBezTo>
                    <a:cubicBezTo>
                      <a:pt x="1543802" y="24083"/>
                      <a:pt x="1608663" y="11768"/>
                      <a:pt x="1671609" y="0"/>
                    </a:cubicBezTo>
                    <a:close/>
                  </a:path>
                </a:pathLst>
              </a:custGeom>
              <a:solidFill>
                <a:schemeClr val="bg2"/>
              </a:solidFill>
              <a:ln w="27365" cap="flat">
                <a:noFill/>
                <a:prstDash val="solid"/>
                <a:miter/>
              </a:ln>
            </p:spPr>
            <p:txBody>
              <a:bodyPr rtlCol="0" anchor="ctr"/>
              <a:lstStyle/>
              <a:p>
                <a:endParaRPr lang="en-US" dirty="0"/>
              </a:p>
            </p:txBody>
          </p:sp>
          <p:sp>
            <p:nvSpPr>
              <p:cNvPr id="49" name="Freeform 48">
                <a:extLst>
                  <a:ext uri="{FF2B5EF4-FFF2-40B4-BE49-F238E27FC236}">
                    <a16:creationId xmlns:a16="http://schemas.microsoft.com/office/drawing/2014/main" id="{7C170B61-A6FE-7051-9A6C-4054628CB853}"/>
                  </a:ext>
                </a:extLst>
              </p:cNvPr>
              <p:cNvSpPr/>
              <p:nvPr/>
            </p:nvSpPr>
            <p:spPr>
              <a:xfrm>
                <a:off x="8777669" y="1669321"/>
                <a:ext cx="1671333" cy="1930231"/>
              </a:xfrm>
              <a:custGeom>
                <a:avLst/>
                <a:gdLst>
                  <a:gd name="connsiteX0" fmla="*/ 1671334 w 1671333"/>
                  <a:gd name="connsiteY0" fmla="*/ 358241 h 1930231"/>
                  <a:gd name="connsiteX1" fmla="*/ 1671334 w 1671333"/>
                  <a:gd name="connsiteY1" fmla="*/ 414344 h 1930231"/>
                  <a:gd name="connsiteX2" fmla="*/ 0 w 1671333"/>
                  <a:gd name="connsiteY2" fmla="*/ 1930231 h 1930231"/>
                  <a:gd name="connsiteX3" fmla="*/ 0 w 1671333"/>
                  <a:gd name="connsiteY3" fmla="*/ 0 h 1930231"/>
                  <a:gd name="connsiteX4" fmla="*/ 1313367 w 1671333"/>
                  <a:gd name="connsiteY4" fmla="*/ 0 h 1930231"/>
                  <a:gd name="connsiteX5" fmla="*/ 1671334 w 1671333"/>
                  <a:gd name="connsiteY5" fmla="*/ 358241 h 193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1333" h="1930231">
                    <a:moveTo>
                      <a:pt x="1671334" y="358241"/>
                    </a:moveTo>
                    <a:lnTo>
                      <a:pt x="1671334" y="414344"/>
                    </a:lnTo>
                    <a:cubicBezTo>
                      <a:pt x="1671334" y="414344"/>
                      <a:pt x="917906" y="1179266"/>
                      <a:pt x="0" y="1930231"/>
                    </a:cubicBezTo>
                    <a:lnTo>
                      <a:pt x="0" y="0"/>
                    </a:lnTo>
                    <a:lnTo>
                      <a:pt x="1313367" y="0"/>
                    </a:lnTo>
                    <a:cubicBezTo>
                      <a:pt x="1511234" y="0"/>
                      <a:pt x="1671334" y="160374"/>
                      <a:pt x="1671334" y="358241"/>
                    </a:cubicBezTo>
                    <a:close/>
                  </a:path>
                </a:pathLst>
              </a:custGeom>
              <a:solidFill>
                <a:schemeClr val="bg1">
                  <a:lumMod val="95000"/>
                </a:schemeClr>
              </a:solidFill>
              <a:ln w="27365" cap="flat">
                <a:solidFill>
                  <a:schemeClr val="bg1"/>
                </a:solidFill>
                <a:prstDash val="solid"/>
                <a:miter/>
              </a:ln>
            </p:spPr>
            <p:txBody>
              <a:bodyPr rtlCol="0" anchor="ctr"/>
              <a:lstStyle/>
              <a:p>
                <a:endParaRPr lang="en-US" dirty="0"/>
              </a:p>
            </p:txBody>
          </p:sp>
          <p:sp>
            <p:nvSpPr>
              <p:cNvPr id="50" name="Freeform 49">
                <a:extLst>
                  <a:ext uri="{FF2B5EF4-FFF2-40B4-BE49-F238E27FC236}">
                    <a16:creationId xmlns:a16="http://schemas.microsoft.com/office/drawing/2014/main" id="{A81D0CEF-C901-379C-CB52-41F4C31B709D}"/>
                  </a:ext>
                </a:extLst>
              </p:cNvPr>
              <p:cNvSpPr/>
              <p:nvPr/>
            </p:nvSpPr>
            <p:spPr>
              <a:xfrm>
                <a:off x="8777669" y="2123421"/>
                <a:ext cx="1671333" cy="2838559"/>
              </a:xfrm>
              <a:custGeom>
                <a:avLst/>
                <a:gdLst>
                  <a:gd name="connsiteX0" fmla="*/ 1671334 w 1671333"/>
                  <a:gd name="connsiteY0" fmla="*/ 0 h 2838559"/>
                  <a:gd name="connsiteX1" fmla="*/ 1671334 w 1671333"/>
                  <a:gd name="connsiteY1" fmla="*/ 2397121 h 2838559"/>
                  <a:gd name="connsiteX2" fmla="*/ 1607294 w 1671333"/>
                  <a:gd name="connsiteY2" fmla="*/ 2422026 h 2838559"/>
                  <a:gd name="connsiteX3" fmla="*/ 1596894 w 1671333"/>
                  <a:gd name="connsiteY3" fmla="*/ 2425857 h 2838559"/>
                  <a:gd name="connsiteX4" fmla="*/ 1584305 w 1671333"/>
                  <a:gd name="connsiteY4" fmla="*/ 2430509 h 2838559"/>
                  <a:gd name="connsiteX5" fmla="*/ 1570895 w 1671333"/>
                  <a:gd name="connsiteY5" fmla="*/ 2435436 h 2838559"/>
                  <a:gd name="connsiteX6" fmla="*/ 1512055 w 1671333"/>
                  <a:gd name="connsiteY6" fmla="*/ 2456509 h 2838559"/>
                  <a:gd name="connsiteX7" fmla="*/ 1488245 w 1671333"/>
                  <a:gd name="connsiteY7" fmla="*/ 2464445 h 2838559"/>
                  <a:gd name="connsiteX8" fmla="*/ 1467993 w 1671333"/>
                  <a:gd name="connsiteY8" fmla="*/ 2471287 h 2838559"/>
                  <a:gd name="connsiteX9" fmla="*/ 1447194 w 1671333"/>
                  <a:gd name="connsiteY9" fmla="*/ 2478129 h 2838559"/>
                  <a:gd name="connsiteX10" fmla="*/ 1431047 w 1671333"/>
                  <a:gd name="connsiteY10" fmla="*/ 2483603 h 2838559"/>
                  <a:gd name="connsiteX11" fmla="*/ 1402585 w 1671333"/>
                  <a:gd name="connsiteY11" fmla="*/ 2492907 h 2838559"/>
                  <a:gd name="connsiteX12" fmla="*/ 1272590 w 1671333"/>
                  <a:gd name="connsiteY12" fmla="*/ 2533138 h 2838559"/>
                  <a:gd name="connsiteX13" fmla="*/ 1238380 w 1671333"/>
                  <a:gd name="connsiteY13" fmla="*/ 2543537 h 2838559"/>
                  <a:gd name="connsiteX14" fmla="*/ 1150804 w 1671333"/>
                  <a:gd name="connsiteY14" fmla="*/ 2568989 h 2838559"/>
                  <a:gd name="connsiteX15" fmla="*/ 1119605 w 1671333"/>
                  <a:gd name="connsiteY15" fmla="*/ 2577747 h 2838559"/>
                  <a:gd name="connsiteX16" fmla="*/ 1055018 w 1671333"/>
                  <a:gd name="connsiteY16" fmla="*/ 2595810 h 2838559"/>
                  <a:gd name="connsiteX17" fmla="*/ 863719 w 1671333"/>
                  <a:gd name="connsiteY17" fmla="*/ 2646439 h 2838559"/>
                  <a:gd name="connsiteX18" fmla="*/ 779974 w 1671333"/>
                  <a:gd name="connsiteY18" fmla="*/ 2667512 h 2838559"/>
                  <a:gd name="connsiteX19" fmla="*/ 736186 w 1671333"/>
                  <a:gd name="connsiteY19" fmla="*/ 2678186 h 2838559"/>
                  <a:gd name="connsiteX20" fmla="*/ 672693 w 1671333"/>
                  <a:gd name="connsiteY20" fmla="*/ 2693511 h 2838559"/>
                  <a:gd name="connsiteX21" fmla="*/ 442259 w 1671333"/>
                  <a:gd name="connsiteY21" fmla="*/ 2746604 h 2838559"/>
                  <a:gd name="connsiteX22" fmla="*/ 295843 w 1671333"/>
                  <a:gd name="connsiteY22" fmla="*/ 2778624 h 2838559"/>
                  <a:gd name="connsiteX23" fmla="*/ 224687 w 1671333"/>
                  <a:gd name="connsiteY23" fmla="*/ 2793129 h 2838559"/>
                  <a:gd name="connsiteX24" fmla="*/ 137385 w 1671333"/>
                  <a:gd name="connsiteY24" fmla="*/ 2811192 h 2838559"/>
                  <a:gd name="connsiteX25" fmla="*/ 26820 w 1671333"/>
                  <a:gd name="connsiteY25" fmla="*/ 2833086 h 2838559"/>
                  <a:gd name="connsiteX26" fmla="*/ 0 w 1671333"/>
                  <a:gd name="connsiteY26" fmla="*/ 2838559 h 2838559"/>
                  <a:gd name="connsiteX27" fmla="*/ 0 w 1671333"/>
                  <a:gd name="connsiteY27" fmla="*/ 1515339 h 2838559"/>
                  <a:gd name="connsiteX28" fmla="*/ 1671334 w 1671333"/>
                  <a:gd name="connsiteY28" fmla="*/ 0 h 283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71333" h="2838559">
                    <a:moveTo>
                      <a:pt x="1671334" y="0"/>
                    </a:moveTo>
                    <a:lnTo>
                      <a:pt x="1671334" y="2397121"/>
                    </a:lnTo>
                    <a:cubicBezTo>
                      <a:pt x="1671334" y="2397121"/>
                      <a:pt x="1650261" y="2405879"/>
                      <a:pt x="1607294" y="2422026"/>
                    </a:cubicBezTo>
                    <a:cubicBezTo>
                      <a:pt x="1604284" y="2423121"/>
                      <a:pt x="1600726" y="2424763"/>
                      <a:pt x="1596894" y="2425857"/>
                    </a:cubicBezTo>
                    <a:cubicBezTo>
                      <a:pt x="1592789" y="2427499"/>
                      <a:pt x="1588958" y="2428867"/>
                      <a:pt x="1584305" y="2430509"/>
                    </a:cubicBezTo>
                    <a:cubicBezTo>
                      <a:pt x="1580200" y="2432151"/>
                      <a:pt x="1575547" y="2433520"/>
                      <a:pt x="1570895" y="2435436"/>
                    </a:cubicBezTo>
                    <a:cubicBezTo>
                      <a:pt x="1553654" y="2442004"/>
                      <a:pt x="1533949" y="2448846"/>
                      <a:pt x="1512055" y="2456509"/>
                    </a:cubicBezTo>
                    <a:cubicBezTo>
                      <a:pt x="1504393" y="2458698"/>
                      <a:pt x="1496182" y="2461435"/>
                      <a:pt x="1488245" y="2464445"/>
                    </a:cubicBezTo>
                    <a:cubicBezTo>
                      <a:pt x="1481677" y="2466635"/>
                      <a:pt x="1474835" y="2468550"/>
                      <a:pt x="1467993" y="2471287"/>
                    </a:cubicBezTo>
                    <a:cubicBezTo>
                      <a:pt x="1461425" y="2473203"/>
                      <a:pt x="1454036" y="2475392"/>
                      <a:pt x="1447194" y="2478129"/>
                    </a:cubicBezTo>
                    <a:cubicBezTo>
                      <a:pt x="1441721" y="2479771"/>
                      <a:pt x="1436521" y="2481687"/>
                      <a:pt x="1431047" y="2483603"/>
                    </a:cubicBezTo>
                    <a:cubicBezTo>
                      <a:pt x="1421742" y="2486339"/>
                      <a:pt x="1412711" y="2489350"/>
                      <a:pt x="1402585" y="2492907"/>
                    </a:cubicBezTo>
                    <a:cubicBezTo>
                      <a:pt x="1363723" y="2505223"/>
                      <a:pt x="1320483" y="2518633"/>
                      <a:pt x="1272590" y="2533138"/>
                    </a:cubicBezTo>
                    <a:cubicBezTo>
                      <a:pt x="1261369" y="2536696"/>
                      <a:pt x="1249874" y="2539980"/>
                      <a:pt x="1238380" y="2543537"/>
                    </a:cubicBezTo>
                    <a:cubicBezTo>
                      <a:pt x="1210465" y="2551474"/>
                      <a:pt x="1181455" y="2559958"/>
                      <a:pt x="1150804" y="2568989"/>
                    </a:cubicBezTo>
                    <a:cubicBezTo>
                      <a:pt x="1140678" y="2571999"/>
                      <a:pt x="1130552" y="2575010"/>
                      <a:pt x="1119605" y="2577747"/>
                    </a:cubicBezTo>
                    <a:cubicBezTo>
                      <a:pt x="1098806" y="2583768"/>
                      <a:pt x="1076911" y="2589789"/>
                      <a:pt x="1055018" y="2595810"/>
                    </a:cubicBezTo>
                    <a:cubicBezTo>
                      <a:pt x="995357" y="2612230"/>
                      <a:pt x="932138" y="2629198"/>
                      <a:pt x="863719" y="2646439"/>
                    </a:cubicBezTo>
                    <a:cubicBezTo>
                      <a:pt x="836351" y="2653281"/>
                      <a:pt x="808436" y="2660397"/>
                      <a:pt x="779974" y="2667512"/>
                    </a:cubicBezTo>
                    <a:cubicBezTo>
                      <a:pt x="765743" y="2671070"/>
                      <a:pt x="751238" y="2674902"/>
                      <a:pt x="736186" y="2678186"/>
                    </a:cubicBezTo>
                    <a:cubicBezTo>
                      <a:pt x="715387" y="2683112"/>
                      <a:pt x="694314" y="2688585"/>
                      <a:pt x="672693" y="2693511"/>
                    </a:cubicBezTo>
                    <a:cubicBezTo>
                      <a:pt x="600169" y="2710753"/>
                      <a:pt x="523267" y="2728816"/>
                      <a:pt x="442259" y="2746604"/>
                    </a:cubicBezTo>
                    <a:cubicBezTo>
                      <a:pt x="394913" y="2757278"/>
                      <a:pt x="346199" y="2767678"/>
                      <a:pt x="295843" y="2778624"/>
                    </a:cubicBezTo>
                    <a:cubicBezTo>
                      <a:pt x="272306" y="2783551"/>
                      <a:pt x="249044" y="2788750"/>
                      <a:pt x="224687" y="2793129"/>
                    </a:cubicBezTo>
                    <a:cubicBezTo>
                      <a:pt x="196225" y="2799150"/>
                      <a:pt x="166941" y="2805444"/>
                      <a:pt x="137385" y="2811192"/>
                    </a:cubicBezTo>
                    <a:cubicBezTo>
                      <a:pt x="101259" y="2818581"/>
                      <a:pt x="64313" y="2825697"/>
                      <a:pt x="26820" y="2833086"/>
                    </a:cubicBezTo>
                    <a:cubicBezTo>
                      <a:pt x="18063" y="2835001"/>
                      <a:pt x="8757" y="2836643"/>
                      <a:pt x="0" y="2838559"/>
                    </a:cubicBezTo>
                    <a:lnTo>
                      <a:pt x="0" y="1515339"/>
                    </a:lnTo>
                    <a:cubicBezTo>
                      <a:pt x="917906" y="764922"/>
                      <a:pt x="1671334" y="0"/>
                      <a:pt x="1671334" y="0"/>
                    </a:cubicBezTo>
                    <a:close/>
                  </a:path>
                </a:pathLst>
              </a:custGeom>
              <a:solidFill>
                <a:srgbClr val="008775"/>
              </a:solidFill>
              <a:ln w="27365" cap="flat">
                <a:noFill/>
                <a:prstDash val="solid"/>
                <a:miter/>
              </a:ln>
            </p:spPr>
            <p:txBody>
              <a:bodyPr rtlCol="0" anchor="ctr"/>
              <a:lstStyle/>
              <a:p>
                <a:endParaRPr lang="en-US" dirty="0"/>
              </a:p>
            </p:txBody>
          </p:sp>
          <p:sp>
            <p:nvSpPr>
              <p:cNvPr id="51" name="Freeform 50">
                <a:extLst>
                  <a:ext uri="{FF2B5EF4-FFF2-40B4-BE49-F238E27FC236}">
                    <a16:creationId xmlns:a16="http://schemas.microsoft.com/office/drawing/2014/main" id="{BB923AF5-A5BB-7357-901A-6AAEEC0F5236}"/>
                  </a:ext>
                </a:extLst>
              </p:cNvPr>
              <p:cNvSpPr/>
              <p:nvPr/>
            </p:nvSpPr>
            <p:spPr>
              <a:xfrm>
                <a:off x="8777669" y="4554410"/>
                <a:ext cx="1671333" cy="1018072"/>
              </a:xfrm>
              <a:custGeom>
                <a:avLst/>
                <a:gdLst>
                  <a:gd name="connsiteX0" fmla="*/ 1671334 w 1671333"/>
                  <a:gd name="connsiteY0" fmla="*/ 0 h 1018072"/>
                  <a:gd name="connsiteX1" fmla="*/ 1671334 w 1671333"/>
                  <a:gd name="connsiteY1" fmla="*/ 660105 h 1018072"/>
                  <a:gd name="connsiteX2" fmla="*/ 1313367 w 1671333"/>
                  <a:gd name="connsiteY2" fmla="*/ 1018072 h 1018072"/>
                  <a:gd name="connsiteX3" fmla="*/ 0 w 1671333"/>
                  <a:gd name="connsiteY3" fmla="*/ 1018072 h 1018072"/>
                  <a:gd name="connsiteX4" fmla="*/ 0 w 1671333"/>
                  <a:gd name="connsiteY4" fmla="*/ 441712 h 1018072"/>
                  <a:gd name="connsiteX5" fmla="*/ 26820 w 1671333"/>
                  <a:gd name="connsiteY5" fmla="*/ 436238 h 1018072"/>
                  <a:gd name="connsiteX6" fmla="*/ 137385 w 1671333"/>
                  <a:gd name="connsiteY6" fmla="*/ 414344 h 1018072"/>
                  <a:gd name="connsiteX7" fmla="*/ 224687 w 1671333"/>
                  <a:gd name="connsiteY7" fmla="*/ 396282 h 1018072"/>
                  <a:gd name="connsiteX8" fmla="*/ 295843 w 1671333"/>
                  <a:gd name="connsiteY8" fmla="*/ 381777 h 1018072"/>
                  <a:gd name="connsiteX9" fmla="*/ 442259 w 1671333"/>
                  <a:gd name="connsiteY9" fmla="*/ 349757 h 1018072"/>
                  <a:gd name="connsiteX10" fmla="*/ 672693 w 1671333"/>
                  <a:gd name="connsiteY10" fmla="*/ 296664 h 1018072"/>
                  <a:gd name="connsiteX11" fmla="*/ 736186 w 1671333"/>
                  <a:gd name="connsiteY11" fmla="*/ 281338 h 1018072"/>
                  <a:gd name="connsiteX12" fmla="*/ 779974 w 1671333"/>
                  <a:gd name="connsiteY12" fmla="*/ 270665 h 1018072"/>
                  <a:gd name="connsiteX13" fmla="*/ 863719 w 1671333"/>
                  <a:gd name="connsiteY13" fmla="*/ 249592 h 1018072"/>
                  <a:gd name="connsiteX14" fmla="*/ 1055018 w 1671333"/>
                  <a:gd name="connsiteY14" fmla="*/ 198962 h 1018072"/>
                  <a:gd name="connsiteX15" fmla="*/ 1119605 w 1671333"/>
                  <a:gd name="connsiteY15" fmla="*/ 180899 h 1018072"/>
                  <a:gd name="connsiteX16" fmla="*/ 1150804 w 1671333"/>
                  <a:gd name="connsiteY16" fmla="*/ 172142 h 1018072"/>
                  <a:gd name="connsiteX17" fmla="*/ 1238380 w 1671333"/>
                  <a:gd name="connsiteY17" fmla="*/ 146690 h 1018072"/>
                  <a:gd name="connsiteX18" fmla="*/ 1272590 w 1671333"/>
                  <a:gd name="connsiteY18" fmla="*/ 136291 h 1018072"/>
                  <a:gd name="connsiteX19" fmla="*/ 1402585 w 1671333"/>
                  <a:gd name="connsiteY19" fmla="*/ 96060 h 1018072"/>
                  <a:gd name="connsiteX20" fmla="*/ 1431047 w 1671333"/>
                  <a:gd name="connsiteY20" fmla="*/ 86755 h 1018072"/>
                  <a:gd name="connsiteX21" fmla="*/ 1447194 w 1671333"/>
                  <a:gd name="connsiteY21" fmla="*/ 81282 h 1018072"/>
                  <a:gd name="connsiteX22" fmla="*/ 1467993 w 1671333"/>
                  <a:gd name="connsiteY22" fmla="*/ 74440 h 1018072"/>
                  <a:gd name="connsiteX23" fmla="*/ 1488245 w 1671333"/>
                  <a:gd name="connsiteY23" fmla="*/ 67598 h 1018072"/>
                  <a:gd name="connsiteX24" fmla="*/ 1512055 w 1671333"/>
                  <a:gd name="connsiteY24" fmla="*/ 59661 h 1018072"/>
                  <a:gd name="connsiteX25" fmla="*/ 1570895 w 1671333"/>
                  <a:gd name="connsiteY25" fmla="*/ 38588 h 1018072"/>
                  <a:gd name="connsiteX26" fmla="*/ 1584305 w 1671333"/>
                  <a:gd name="connsiteY26" fmla="*/ 33662 h 1018072"/>
                  <a:gd name="connsiteX27" fmla="*/ 1596894 w 1671333"/>
                  <a:gd name="connsiteY27" fmla="*/ 29010 h 1018072"/>
                  <a:gd name="connsiteX28" fmla="*/ 1607294 w 1671333"/>
                  <a:gd name="connsiteY28" fmla="*/ 25178 h 1018072"/>
                  <a:gd name="connsiteX29" fmla="*/ 1671334 w 1671333"/>
                  <a:gd name="connsiteY29" fmla="*/ 0 h 101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71333" h="1018072">
                    <a:moveTo>
                      <a:pt x="1671334" y="0"/>
                    </a:moveTo>
                    <a:lnTo>
                      <a:pt x="1671334" y="660105"/>
                    </a:lnTo>
                    <a:cubicBezTo>
                      <a:pt x="1671334" y="857972"/>
                      <a:pt x="1511234" y="1018072"/>
                      <a:pt x="1313367" y="1018072"/>
                    </a:cubicBezTo>
                    <a:lnTo>
                      <a:pt x="0" y="1018072"/>
                    </a:lnTo>
                    <a:lnTo>
                      <a:pt x="0" y="441712"/>
                    </a:lnTo>
                    <a:cubicBezTo>
                      <a:pt x="8757" y="439796"/>
                      <a:pt x="18063" y="438154"/>
                      <a:pt x="26820" y="436238"/>
                    </a:cubicBezTo>
                    <a:cubicBezTo>
                      <a:pt x="64587" y="428849"/>
                      <a:pt x="101259" y="421734"/>
                      <a:pt x="137385" y="414344"/>
                    </a:cubicBezTo>
                    <a:cubicBezTo>
                      <a:pt x="166941" y="408597"/>
                      <a:pt x="196225" y="402303"/>
                      <a:pt x="224687" y="396282"/>
                    </a:cubicBezTo>
                    <a:cubicBezTo>
                      <a:pt x="248771" y="391629"/>
                      <a:pt x="272306" y="386703"/>
                      <a:pt x="295843" y="381777"/>
                    </a:cubicBezTo>
                    <a:cubicBezTo>
                      <a:pt x="346199" y="371104"/>
                      <a:pt x="394913" y="360704"/>
                      <a:pt x="442259" y="349757"/>
                    </a:cubicBezTo>
                    <a:cubicBezTo>
                      <a:pt x="523267" y="331968"/>
                      <a:pt x="600169" y="313905"/>
                      <a:pt x="672693" y="296664"/>
                    </a:cubicBezTo>
                    <a:cubicBezTo>
                      <a:pt x="694314" y="291738"/>
                      <a:pt x="715387" y="286264"/>
                      <a:pt x="736186" y="281338"/>
                    </a:cubicBezTo>
                    <a:cubicBezTo>
                      <a:pt x="751238" y="277781"/>
                      <a:pt x="765743" y="273949"/>
                      <a:pt x="779974" y="270665"/>
                    </a:cubicBezTo>
                    <a:cubicBezTo>
                      <a:pt x="808710" y="263823"/>
                      <a:pt x="836351" y="256434"/>
                      <a:pt x="863719" y="249592"/>
                    </a:cubicBezTo>
                    <a:cubicBezTo>
                      <a:pt x="932138" y="232350"/>
                      <a:pt x="995630" y="215383"/>
                      <a:pt x="1055018" y="198962"/>
                    </a:cubicBezTo>
                    <a:cubicBezTo>
                      <a:pt x="1076911" y="192941"/>
                      <a:pt x="1098806" y="186920"/>
                      <a:pt x="1119605" y="180899"/>
                    </a:cubicBezTo>
                    <a:cubicBezTo>
                      <a:pt x="1130278" y="178163"/>
                      <a:pt x="1140678" y="175152"/>
                      <a:pt x="1150804" y="172142"/>
                    </a:cubicBezTo>
                    <a:cubicBezTo>
                      <a:pt x="1181455" y="163658"/>
                      <a:pt x="1210465" y="154900"/>
                      <a:pt x="1238380" y="146690"/>
                    </a:cubicBezTo>
                    <a:cubicBezTo>
                      <a:pt x="1249874" y="143132"/>
                      <a:pt x="1261369" y="139848"/>
                      <a:pt x="1272590" y="136291"/>
                    </a:cubicBezTo>
                    <a:cubicBezTo>
                      <a:pt x="1320209" y="121786"/>
                      <a:pt x="1363723" y="108376"/>
                      <a:pt x="1402585" y="96060"/>
                    </a:cubicBezTo>
                    <a:cubicBezTo>
                      <a:pt x="1412711" y="93050"/>
                      <a:pt x="1421742" y="90039"/>
                      <a:pt x="1431047" y="86755"/>
                    </a:cubicBezTo>
                    <a:cubicBezTo>
                      <a:pt x="1436521" y="84839"/>
                      <a:pt x="1441721" y="82924"/>
                      <a:pt x="1447194" y="81282"/>
                    </a:cubicBezTo>
                    <a:cubicBezTo>
                      <a:pt x="1454583" y="79092"/>
                      <a:pt x="1461425" y="76629"/>
                      <a:pt x="1467993" y="74440"/>
                    </a:cubicBezTo>
                    <a:cubicBezTo>
                      <a:pt x="1474835" y="71703"/>
                      <a:pt x="1481951" y="69787"/>
                      <a:pt x="1488245" y="67598"/>
                    </a:cubicBezTo>
                    <a:cubicBezTo>
                      <a:pt x="1496182" y="64587"/>
                      <a:pt x="1504393" y="61851"/>
                      <a:pt x="1512055" y="59661"/>
                    </a:cubicBezTo>
                    <a:cubicBezTo>
                      <a:pt x="1533949" y="51999"/>
                      <a:pt x="1553654" y="45157"/>
                      <a:pt x="1570895" y="38588"/>
                    </a:cubicBezTo>
                    <a:cubicBezTo>
                      <a:pt x="1575547" y="36673"/>
                      <a:pt x="1580200" y="35030"/>
                      <a:pt x="1584305" y="33662"/>
                    </a:cubicBezTo>
                    <a:cubicBezTo>
                      <a:pt x="1588958" y="32020"/>
                      <a:pt x="1592789" y="30652"/>
                      <a:pt x="1596894" y="29010"/>
                    </a:cubicBezTo>
                    <a:cubicBezTo>
                      <a:pt x="1600726" y="27915"/>
                      <a:pt x="1604284" y="26273"/>
                      <a:pt x="1607294" y="25178"/>
                    </a:cubicBezTo>
                    <a:cubicBezTo>
                      <a:pt x="1650261" y="8758"/>
                      <a:pt x="1671334" y="0"/>
                      <a:pt x="1671334" y="0"/>
                    </a:cubicBezTo>
                    <a:close/>
                  </a:path>
                </a:pathLst>
              </a:custGeom>
              <a:solidFill>
                <a:schemeClr val="bg2"/>
              </a:solidFill>
              <a:ln w="27365" cap="flat">
                <a:noFill/>
                <a:prstDash val="solid"/>
                <a:miter/>
              </a:ln>
            </p:spPr>
            <p:txBody>
              <a:bodyPr rtlCol="0" anchor="ctr"/>
              <a:lstStyle/>
              <a:p>
                <a:endParaRPr lang="en-US" dirty="0"/>
              </a:p>
            </p:txBody>
          </p:sp>
          <p:sp>
            <p:nvSpPr>
              <p:cNvPr id="52" name="Freeform 51">
                <a:extLst>
                  <a:ext uri="{FF2B5EF4-FFF2-40B4-BE49-F238E27FC236}">
                    <a16:creationId xmlns:a16="http://schemas.microsoft.com/office/drawing/2014/main" id="{321D7643-EA7C-9411-05E3-F128A1E25892}"/>
                  </a:ext>
                </a:extLst>
              </p:cNvPr>
              <p:cNvSpPr/>
              <p:nvPr/>
            </p:nvSpPr>
            <p:spPr>
              <a:xfrm>
                <a:off x="9928473" y="4701100"/>
                <a:ext cx="87576" cy="25452"/>
              </a:xfrm>
              <a:custGeom>
                <a:avLst/>
                <a:gdLst>
                  <a:gd name="connsiteX0" fmla="*/ 0 w 87576"/>
                  <a:gd name="connsiteY0" fmla="*/ 25452 h 25452"/>
                  <a:gd name="connsiteX1" fmla="*/ 87576 w 87576"/>
                  <a:gd name="connsiteY1" fmla="*/ 0 h 25452"/>
                  <a:gd name="connsiteX2" fmla="*/ 0 w 87576"/>
                  <a:gd name="connsiteY2" fmla="*/ 25452 h 25452"/>
                </a:gdLst>
                <a:ahLst/>
                <a:cxnLst>
                  <a:cxn ang="0">
                    <a:pos x="connsiteX0" y="connsiteY0"/>
                  </a:cxn>
                  <a:cxn ang="0">
                    <a:pos x="connsiteX1" y="connsiteY1"/>
                  </a:cxn>
                  <a:cxn ang="0">
                    <a:pos x="connsiteX2" y="connsiteY2"/>
                  </a:cxn>
                </a:cxnLst>
                <a:rect l="l" t="t" r="r" b="b"/>
                <a:pathLst>
                  <a:path w="87576" h="25452">
                    <a:moveTo>
                      <a:pt x="0" y="25452"/>
                    </a:moveTo>
                    <a:cubicBezTo>
                      <a:pt x="30651" y="16694"/>
                      <a:pt x="59661" y="8210"/>
                      <a:pt x="87576" y="0"/>
                    </a:cubicBezTo>
                    <a:cubicBezTo>
                      <a:pt x="59661" y="8210"/>
                      <a:pt x="30651" y="16968"/>
                      <a:pt x="0" y="25452"/>
                    </a:cubicBezTo>
                    <a:close/>
                  </a:path>
                </a:pathLst>
              </a:custGeom>
              <a:noFill/>
              <a:ln w="27365" cap="flat">
                <a:noFill/>
                <a:prstDash val="solid"/>
                <a:miter/>
              </a:ln>
            </p:spPr>
            <p:txBody>
              <a:bodyPr rtlCol="0" anchor="ctr"/>
              <a:lstStyle/>
              <a:p>
                <a:endParaRPr lang="en-US" dirty="0"/>
              </a:p>
            </p:txBody>
          </p:sp>
          <p:sp>
            <p:nvSpPr>
              <p:cNvPr id="53" name="Freeform 52">
                <a:extLst>
                  <a:ext uri="{FF2B5EF4-FFF2-40B4-BE49-F238E27FC236}">
                    <a16:creationId xmlns:a16="http://schemas.microsoft.com/office/drawing/2014/main" id="{2C045C69-5F57-A70A-8CEA-A17E5176EC64}"/>
                  </a:ext>
                </a:extLst>
              </p:cNvPr>
              <p:cNvSpPr/>
              <p:nvPr/>
            </p:nvSpPr>
            <p:spPr>
              <a:xfrm>
                <a:off x="7105787" y="3639034"/>
                <a:ext cx="1671881" cy="1577463"/>
              </a:xfrm>
              <a:custGeom>
                <a:avLst/>
                <a:gdLst>
                  <a:gd name="connsiteX0" fmla="*/ 1671882 w 1671881"/>
                  <a:gd name="connsiteY0" fmla="*/ 0 h 1577463"/>
                  <a:gd name="connsiteX1" fmla="*/ 1671882 w 1671881"/>
                  <a:gd name="connsiteY1" fmla="*/ 1323219 h 1577463"/>
                  <a:gd name="connsiteX2" fmla="*/ 1476751 w 1671881"/>
                  <a:gd name="connsiteY2" fmla="*/ 1359618 h 1577463"/>
                  <a:gd name="connsiteX3" fmla="*/ 1427489 w 1671881"/>
                  <a:gd name="connsiteY3" fmla="*/ 1368376 h 1577463"/>
                  <a:gd name="connsiteX4" fmla="*/ 1403953 w 1671881"/>
                  <a:gd name="connsiteY4" fmla="*/ 1372481 h 1577463"/>
                  <a:gd name="connsiteX5" fmla="*/ 1327051 w 1671881"/>
                  <a:gd name="connsiteY5" fmla="*/ 1385891 h 1577463"/>
                  <a:gd name="connsiteX6" fmla="*/ 1224149 w 1671881"/>
                  <a:gd name="connsiteY6" fmla="*/ 1403680 h 1577463"/>
                  <a:gd name="connsiteX7" fmla="*/ 1148888 w 1671881"/>
                  <a:gd name="connsiteY7" fmla="*/ 1416269 h 1577463"/>
                  <a:gd name="connsiteX8" fmla="*/ 629453 w 1671881"/>
                  <a:gd name="connsiteY8" fmla="*/ 1496182 h 1577463"/>
                  <a:gd name="connsiteX9" fmla="*/ 511772 w 1671881"/>
                  <a:gd name="connsiteY9" fmla="*/ 1512603 h 1577463"/>
                  <a:gd name="connsiteX10" fmla="*/ 416533 w 1671881"/>
                  <a:gd name="connsiteY10" fmla="*/ 1525192 h 1577463"/>
                  <a:gd name="connsiteX11" fmla="*/ 99070 w 1671881"/>
                  <a:gd name="connsiteY11" fmla="*/ 1565422 h 1577463"/>
                  <a:gd name="connsiteX12" fmla="*/ 0 w 1671881"/>
                  <a:gd name="connsiteY12" fmla="*/ 1577464 h 1577463"/>
                  <a:gd name="connsiteX13" fmla="*/ 0 w 1671881"/>
                  <a:gd name="connsiteY13" fmla="*/ 1152172 h 1577463"/>
                  <a:gd name="connsiteX14" fmla="*/ 1671882 w 1671881"/>
                  <a:gd name="connsiteY14" fmla="*/ 0 h 157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1881" h="1577463">
                    <a:moveTo>
                      <a:pt x="1671882" y="0"/>
                    </a:moveTo>
                    <a:lnTo>
                      <a:pt x="1671882" y="1323219"/>
                    </a:lnTo>
                    <a:cubicBezTo>
                      <a:pt x="1608936" y="1335261"/>
                      <a:pt x="1543801" y="1347303"/>
                      <a:pt x="1476751" y="1359618"/>
                    </a:cubicBezTo>
                    <a:cubicBezTo>
                      <a:pt x="1460604" y="1362629"/>
                      <a:pt x="1444184" y="1365639"/>
                      <a:pt x="1427489" y="1368376"/>
                    </a:cubicBezTo>
                    <a:cubicBezTo>
                      <a:pt x="1419826" y="1370018"/>
                      <a:pt x="1411616" y="1371386"/>
                      <a:pt x="1403953" y="1372481"/>
                    </a:cubicBezTo>
                    <a:cubicBezTo>
                      <a:pt x="1378502" y="1377133"/>
                      <a:pt x="1352776" y="1381786"/>
                      <a:pt x="1327051" y="1385891"/>
                    </a:cubicBezTo>
                    <a:cubicBezTo>
                      <a:pt x="1293115" y="1391912"/>
                      <a:pt x="1258906" y="1397933"/>
                      <a:pt x="1224149" y="1403680"/>
                    </a:cubicBezTo>
                    <a:cubicBezTo>
                      <a:pt x="1199518" y="1407785"/>
                      <a:pt x="1174066" y="1412164"/>
                      <a:pt x="1148888" y="1416269"/>
                    </a:cubicBezTo>
                    <a:cubicBezTo>
                      <a:pt x="986052" y="1443637"/>
                      <a:pt x="812815" y="1470183"/>
                      <a:pt x="629453" y="1496182"/>
                    </a:cubicBezTo>
                    <a:cubicBezTo>
                      <a:pt x="590591" y="1501656"/>
                      <a:pt x="551455" y="1507403"/>
                      <a:pt x="511772" y="1512603"/>
                    </a:cubicBezTo>
                    <a:cubicBezTo>
                      <a:pt x="480300" y="1516708"/>
                      <a:pt x="448827" y="1521087"/>
                      <a:pt x="416533" y="1525192"/>
                    </a:cubicBezTo>
                    <a:cubicBezTo>
                      <a:pt x="313905" y="1539149"/>
                      <a:pt x="208266" y="1552559"/>
                      <a:pt x="99070" y="1565422"/>
                    </a:cubicBezTo>
                    <a:cubicBezTo>
                      <a:pt x="66503" y="1569527"/>
                      <a:pt x="33388" y="1573358"/>
                      <a:pt x="0" y="1577464"/>
                    </a:cubicBezTo>
                    <a:lnTo>
                      <a:pt x="0" y="1152172"/>
                    </a:lnTo>
                    <a:cubicBezTo>
                      <a:pt x="534214" y="879318"/>
                      <a:pt x="1131646" y="441985"/>
                      <a:pt x="1671882" y="0"/>
                    </a:cubicBezTo>
                    <a:close/>
                  </a:path>
                </a:pathLst>
              </a:custGeom>
              <a:solidFill>
                <a:srgbClr val="008775"/>
              </a:solidFill>
              <a:ln w="27365" cap="flat">
                <a:noFill/>
                <a:prstDash val="solid"/>
                <a:miter/>
              </a:ln>
            </p:spPr>
            <p:txBody>
              <a:bodyPr rtlCol="0" anchor="ctr"/>
              <a:lstStyle/>
              <a:p>
                <a:endParaRPr lang="en-US" dirty="0"/>
              </a:p>
            </p:txBody>
          </p:sp>
        </p:grpSp>
        <p:sp>
          <p:nvSpPr>
            <p:cNvPr id="23" name="TextBox 22">
              <a:extLst>
                <a:ext uri="{FF2B5EF4-FFF2-40B4-BE49-F238E27FC236}">
                  <a16:creationId xmlns:a16="http://schemas.microsoft.com/office/drawing/2014/main" id="{F849F197-5082-D11C-DF6A-73294E166614}"/>
                </a:ext>
              </a:extLst>
            </p:cNvPr>
            <p:cNvSpPr txBox="1"/>
            <p:nvPr/>
          </p:nvSpPr>
          <p:spPr>
            <a:xfrm>
              <a:off x="9753046" y="4581304"/>
              <a:ext cx="1314410" cy="399757"/>
            </a:xfrm>
            <a:prstGeom prst="rect">
              <a:avLst/>
            </a:prstGeom>
            <a:noFill/>
          </p:spPr>
          <p:txBody>
            <a:bodyPr wrap="square" lIns="0" tIns="0" rIns="0" bIns="0" rtlCol="0">
              <a:noAutofit/>
            </a:bodyPr>
            <a:lstStyle/>
            <a:p>
              <a:pPr algn="r">
                <a:lnSpc>
                  <a:spcPct val="112000"/>
                </a:lnSpc>
              </a:pPr>
              <a:r>
                <a:rPr lang="es-MX" sz="2400" b="1">
                  <a:solidFill>
                    <a:schemeClr val="bg1"/>
                  </a:solidFill>
                </a:rPr>
                <a:t>$372,338</a:t>
              </a:r>
            </a:p>
          </p:txBody>
        </p:sp>
        <p:sp>
          <p:nvSpPr>
            <p:cNvPr id="24" name="TextBox 23">
              <a:extLst>
                <a:ext uri="{FF2B5EF4-FFF2-40B4-BE49-F238E27FC236}">
                  <a16:creationId xmlns:a16="http://schemas.microsoft.com/office/drawing/2014/main" id="{2BDC809C-C06B-213E-FB44-166014CBA5AE}"/>
                </a:ext>
              </a:extLst>
            </p:cNvPr>
            <p:cNvSpPr txBox="1"/>
            <p:nvPr/>
          </p:nvSpPr>
          <p:spPr>
            <a:xfrm>
              <a:off x="9680877" y="5133128"/>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cxnSp>
          <p:nvCxnSpPr>
            <p:cNvPr id="25" name="Straight Connector 24">
              <a:extLst>
                <a:ext uri="{FF2B5EF4-FFF2-40B4-BE49-F238E27FC236}">
                  <a16:creationId xmlns:a16="http://schemas.microsoft.com/office/drawing/2014/main" id="{0754EF6B-4F8B-4EC0-82F9-8132204206C9}"/>
                </a:ext>
              </a:extLst>
            </p:cNvPr>
            <p:cNvCxnSpPr>
              <a:cxnSpLocks/>
            </p:cNvCxnSpPr>
            <p:nvPr/>
          </p:nvCxnSpPr>
          <p:spPr>
            <a:xfrm>
              <a:off x="5106552" y="2913204"/>
              <a:ext cx="4376471" cy="0"/>
            </a:xfrm>
            <a:prstGeom prst="line">
              <a:avLst/>
            </a:prstGeom>
            <a:ln w="25400">
              <a:solidFill>
                <a:srgbClr val="008775"/>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880A1A0-DD40-73E9-925A-313F7DB6B586}"/>
                </a:ext>
              </a:extLst>
            </p:cNvPr>
            <p:cNvSpPr/>
            <p:nvPr/>
          </p:nvSpPr>
          <p:spPr>
            <a:xfrm>
              <a:off x="6309231" y="2725703"/>
              <a:ext cx="1926008"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27" name="TextBox 26">
              <a:extLst>
                <a:ext uri="{FF2B5EF4-FFF2-40B4-BE49-F238E27FC236}">
                  <a16:creationId xmlns:a16="http://schemas.microsoft.com/office/drawing/2014/main" id="{884D9655-DE01-5A33-B9B0-82DB48197186}"/>
                </a:ext>
              </a:extLst>
            </p:cNvPr>
            <p:cNvSpPr txBox="1"/>
            <p:nvPr/>
          </p:nvSpPr>
          <p:spPr>
            <a:xfrm>
              <a:off x="9207639" y="2740039"/>
              <a:ext cx="1859818" cy="346331"/>
            </a:xfrm>
            <a:prstGeom prst="rect">
              <a:avLst/>
            </a:prstGeom>
            <a:noFill/>
          </p:spPr>
          <p:txBody>
            <a:bodyPr wrap="square" lIns="0" tIns="0" rIns="0" bIns="0" rtlCol="0">
              <a:noAutofit/>
            </a:bodyPr>
            <a:lstStyle/>
            <a:p>
              <a:pPr algn="r">
                <a:lnSpc>
                  <a:spcPct val="112000"/>
                </a:lnSpc>
              </a:pPr>
              <a:r>
                <a:rPr lang="es-MX" sz="2400" b="1">
                  <a:solidFill>
                    <a:srgbClr val="008775"/>
                  </a:solidFill>
                </a:rPr>
                <a:t>$1,365,431</a:t>
              </a:r>
            </a:p>
          </p:txBody>
        </p:sp>
        <p:sp>
          <p:nvSpPr>
            <p:cNvPr id="28" name="TextBox 27">
              <a:extLst>
                <a:ext uri="{FF2B5EF4-FFF2-40B4-BE49-F238E27FC236}">
                  <a16:creationId xmlns:a16="http://schemas.microsoft.com/office/drawing/2014/main" id="{E6A4DE4A-D3C6-2602-B938-DC05D2C84E35}"/>
                </a:ext>
              </a:extLst>
            </p:cNvPr>
            <p:cNvSpPr txBox="1"/>
            <p:nvPr/>
          </p:nvSpPr>
          <p:spPr>
            <a:xfrm>
              <a:off x="6453778" y="2759778"/>
              <a:ext cx="1854403" cy="588427"/>
            </a:xfrm>
            <a:prstGeom prst="rect">
              <a:avLst/>
            </a:prstGeom>
            <a:noFill/>
          </p:spPr>
          <p:txBody>
            <a:bodyPr wrap="square" lIns="0" tIns="0" rIns="0" bIns="0" rtlCol="0">
              <a:spAutoFit/>
            </a:bodyPr>
            <a:lstStyle/>
            <a:p>
              <a:r>
                <a:rPr lang="es-MX" sz="1300">
                  <a:solidFill>
                    <a:srgbClr val="171717"/>
                  </a:solidFill>
                  <a:latin typeface="Arial" panose="020B0604020202020204" pitchFamily="34" charset="0"/>
                  <a:cs typeface="Arial" panose="020B0604020202020204" pitchFamily="34" charset="0"/>
                </a:rPr>
                <a:t>Aumenta su aporte $25 por cada cheque de pago cada año</a:t>
              </a:r>
            </a:p>
          </p:txBody>
        </p:sp>
        <p:cxnSp>
          <p:nvCxnSpPr>
            <p:cNvPr id="29" name="Straight Connector 28">
              <a:extLst>
                <a:ext uri="{FF2B5EF4-FFF2-40B4-BE49-F238E27FC236}">
                  <a16:creationId xmlns:a16="http://schemas.microsoft.com/office/drawing/2014/main" id="{4C471BB3-7496-A98E-9490-0AC48E849287}"/>
                </a:ext>
              </a:extLst>
            </p:cNvPr>
            <p:cNvCxnSpPr>
              <a:cxnSpLocks/>
            </p:cNvCxnSpPr>
            <p:nvPr/>
          </p:nvCxnSpPr>
          <p:spPr>
            <a:xfrm>
              <a:off x="5106552" y="4781182"/>
              <a:ext cx="4373422"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AC6942F9-B1CD-C30D-78EF-78A1CA94F9B8}"/>
                </a:ext>
              </a:extLst>
            </p:cNvPr>
            <p:cNvSpPr/>
            <p:nvPr/>
          </p:nvSpPr>
          <p:spPr>
            <a:xfrm>
              <a:off x="6309231" y="4510990"/>
              <a:ext cx="1926008" cy="5486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31" name="TextBox 30">
              <a:extLst>
                <a:ext uri="{FF2B5EF4-FFF2-40B4-BE49-F238E27FC236}">
                  <a16:creationId xmlns:a16="http://schemas.microsoft.com/office/drawing/2014/main" id="{98F4C1CF-2BFD-6509-377B-19CC9DAE63D4}"/>
                </a:ext>
              </a:extLst>
            </p:cNvPr>
            <p:cNvSpPr txBox="1"/>
            <p:nvPr/>
          </p:nvSpPr>
          <p:spPr>
            <a:xfrm>
              <a:off x="6433877" y="4585039"/>
              <a:ext cx="1874304" cy="392285"/>
            </a:xfrm>
            <a:prstGeom prst="rect">
              <a:avLst/>
            </a:prstGeom>
            <a:noFill/>
          </p:spPr>
          <p:txBody>
            <a:bodyPr wrap="square" lIns="0" tIns="0" rIns="0" bIns="0" rtlCol="0">
              <a:spAutoFit/>
            </a:bodyPr>
            <a:lstStyle/>
            <a:p>
              <a:r>
                <a:rPr lang="es-MX" sz="1300">
                  <a:solidFill>
                    <a:srgbClr val="171717"/>
                  </a:solidFill>
                  <a:latin typeface="Arial" panose="020B0604020202020204" pitchFamily="34" charset="0"/>
                  <a:cs typeface="Arial" panose="020B0604020202020204" pitchFamily="34" charset="0"/>
                </a:rPr>
                <a:t>Mantiene $100 por aportes de cheque de pago</a:t>
              </a:r>
            </a:p>
          </p:txBody>
        </p:sp>
        <p:cxnSp>
          <p:nvCxnSpPr>
            <p:cNvPr id="32" name="Straight Arrow Connector 31">
              <a:extLst>
                <a:ext uri="{FF2B5EF4-FFF2-40B4-BE49-F238E27FC236}">
                  <a16:creationId xmlns:a16="http://schemas.microsoft.com/office/drawing/2014/main" id="{FDC46B6B-21EB-9E17-3D50-504CC71D7947}"/>
                </a:ext>
              </a:extLst>
            </p:cNvPr>
            <p:cNvCxnSpPr>
              <a:cxnSpLocks/>
            </p:cNvCxnSpPr>
            <p:nvPr/>
          </p:nvCxnSpPr>
          <p:spPr>
            <a:xfrm>
              <a:off x="11104707" y="2913204"/>
              <a:ext cx="529626" cy="0"/>
            </a:xfrm>
            <a:prstGeom prst="straightConnector1">
              <a:avLst/>
            </a:prstGeom>
            <a:ln w="25400">
              <a:solidFill>
                <a:srgbClr val="008775"/>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9930616-06CE-1CF9-2E57-2569E41E4042}"/>
                </a:ext>
              </a:extLst>
            </p:cNvPr>
            <p:cNvCxnSpPr>
              <a:cxnSpLocks/>
            </p:cNvCxnSpPr>
            <p:nvPr/>
          </p:nvCxnSpPr>
          <p:spPr>
            <a:xfrm>
              <a:off x="11104707" y="4781182"/>
              <a:ext cx="529626"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7B3A7D7-3905-A1BD-711F-D5E7D7D0FA63}"/>
                </a:ext>
              </a:extLst>
            </p:cNvPr>
            <p:cNvSpPr txBox="1"/>
            <p:nvPr/>
          </p:nvSpPr>
          <p:spPr>
            <a:xfrm>
              <a:off x="11674455" y="497393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35" name="TextBox 34">
              <a:extLst>
                <a:ext uri="{FF2B5EF4-FFF2-40B4-BE49-F238E27FC236}">
                  <a16:creationId xmlns:a16="http://schemas.microsoft.com/office/drawing/2014/main" id="{6F8C2DE2-1275-E64A-6552-321BEA1895BA}"/>
                </a:ext>
              </a:extLst>
            </p:cNvPr>
            <p:cNvSpPr txBox="1"/>
            <p:nvPr/>
          </p:nvSpPr>
          <p:spPr>
            <a:xfrm>
              <a:off x="4861007" y="1940319"/>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cxnSp>
          <p:nvCxnSpPr>
            <p:cNvPr id="36" name="Straight Connector 35">
              <a:extLst>
                <a:ext uri="{FF2B5EF4-FFF2-40B4-BE49-F238E27FC236}">
                  <a16:creationId xmlns:a16="http://schemas.microsoft.com/office/drawing/2014/main" id="{F16D4752-8AF8-5B0A-C217-4E70B8CC4FE8}"/>
                </a:ext>
              </a:extLst>
            </p:cNvPr>
            <p:cNvCxnSpPr>
              <a:cxnSpLocks/>
            </p:cNvCxnSpPr>
            <p:nvPr/>
          </p:nvCxnSpPr>
          <p:spPr>
            <a:xfrm>
              <a:off x="9479974" y="4781182"/>
              <a:ext cx="26895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 name="Rectangle 53">
            <a:extLst>
              <a:ext uri="{FF2B5EF4-FFF2-40B4-BE49-F238E27FC236}">
                <a16:creationId xmlns:a16="http://schemas.microsoft.com/office/drawing/2014/main" id="{EAB4D2FE-48DC-D997-5AD8-1D5F4684AA2A}"/>
              </a:ext>
            </a:extLst>
          </p:cNvPr>
          <p:cNvSpPr/>
          <p:nvPr/>
        </p:nvSpPr>
        <p:spPr>
          <a:xfrm>
            <a:off x="5090090" y="1073126"/>
            <a:ext cx="6637276" cy="615553"/>
          </a:xfrm>
          <a:prstGeom prst="rect">
            <a:avLst/>
          </a:prstGeom>
        </p:spPr>
        <p:txBody>
          <a:bodyPr wrap="square" lIns="0" tIns="0" rIns="0" bIns="0">
            <a:spAutoFit/>
          </a:bodyPr>
          <a:lstStyle/>
          <a:p>
            <a:r>
              <a:rPr lang="es-MX" sz="2000" b="1">
                <a:solidFill>
                  <a:srgbClr val="0047BB"/>
                </a:solidFill>
                <a:latin typeface="+mj-lt"/>
                <a:cs typeface="Arial" panose="020B0604020202020204" pitchFamily="34" charset="0"/>
              </a:rPr>
              <a:t>Comenzar temprano y aumentar regularmente tus aportes con el tiempo puede hacer una gran diferencia. </a:t>
            </a:r>
          </a:p>
        </p:txBody>
      </p:sp>
      <p:pic>
        <p:nvPicPr>
          <p:cNvPr id="58" name="Picture 57">
            <a:extLst>
              <a:ext uri="{FF2B5EF4-FFF2-40B4-BE49-F238E27FC236}">
                <a16:creationId xmlns:a16="http://schemas.microsoft.com/office/drawing/2014/main" id="{7DD7A8D3-70F5-288F-4DD5-2CA158D2B9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8724" y="6109447"/>
            <a:ext cx="1371600" cy="519953"/>
          </a:xfrm>
          <a:prstGeom prst="rect">
            <a:avLst/>
          </a:prstGeom>
        </p:spPr>
      </p:pic>
    </p:spTree>
    <p:extLst>
      <p:ext uri="{BB962C8B-B14F-4D97-AF65-F5344CB8AC3E}">
        <p14:creationId xmlns:p14="http://schemas.microsoft.com/office/powerpoint/2010/main" val="367087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98D3B2-0BB8-4B45-E781-27379E548396}"/>
              </a:ext>
            </a:extLst>
          </p:cNvPr>
          <p:cNvSpPr/>
          <p:nvPr/>
        </p:nvSpPr>
        <p:spPr>
          <a:xfrm flipH="1">
            <a:off x="4876799" y="0"/>
            <a:ext cx="73151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A6951F30-8937-95A1-A3A5-70AB6FBD48D3}"/>
              </a:ext>
            </a:extLst>
          </p:cNvPr>
          <p:cNvSpPr>
            <a:spLocks noGrp="1"/>
          </p:cNvSpPr>
          <p:nvPr>
            <p:ph type="title"/>
          </p:nvPr>
        </p:nvSpPr>
        <p:spPr>
          <a:xfrm>
            <a:off x="457200" y="2343298"/>
            <a:ext cx="3657600" cy="997196"/>
          </a:xfrm>
        </p:spPr>
        <p:txBody>
          <a:bodyPr>
            <a:spAutoFit/>
          </a:bodyPr>
          <a:lstStyle/>
          <a:p>
            <a:r>
              <a:rPr lang="es-MX"/>
              <a:t>Tu aporte</a:t>
            </a:r>
          </a:p>
        </p:txBody>
      </p:sp>
      <p:sp>
        <p:nvSpPr>
          <p:cNvPr id="3" name="Slide Number Placeholder 2">
            <a:extLst>
              <a:ext uri="{FF2B5EF4-FFF2-40B4-BE49-F238E27FC236}">
                <a16:creationId xmlns:a16="http://schemas.microsoft.com/office/drawing/2014/main" id="{1EA9191D-C6E0-1A77-D479-DDD1035A9428}"/>
              </a:ext>
            </a:extLst>
          </p:cNvPr>
          <p:cNvSpPr>
            <a:spLocks noGrp="1"/>
          </p:cNvSpPr>
          <p:nvPr>
            <p:ph type="sldNum" sz="quarter" idx="10"/>
          </p:nvPr>
        </p:nvSpPr>
        <p:spPr/>
        <p:txBody>
          <a:bodyPr/>
          <a:lstStyle/>
          <a:p>
            <a:fld id="{CACD57DD-E820-4B11-80C4-823179BCC2F4}" type="slidenum">
              <a:rPr lang="en-US" smtClean="0">
                <a:solidFill>
                  <a:schemeClr val="bg1"/>
                </a:solidFill>
              </a:rPr>
              <a:pPr/>
              <a:t>17</a:t>
            </a:fld>
            <a:endParaRPr lang="en-US">
              <a:solidFill>
                <a:schemeClr val="bg1"/>
              </a:solidFill>
            </a:endParaRPr>
          </a:p>
        </p:txBody>
      </p:sp>
      <p:sp>
        <p:nvSpPr>
          <p:cNvPr id="4" name="Text Placeholder 3">
            <a:extLst>
              <a:ext uri="{FF2B5EF4-FFF2-40B4-BE49-F238E27FC236}">
                <a16:creationId xmlns:a16="http://schemas.microsoft.com/office/drawing/2014/main" id="{F285188F-F671-F2E6-FAD5-A3CBF42BFEF0}"/>
              </a:ext>
            </a:extLst>
          </p:cNvPr>
          <p:cNvSpPr>
            <a:spLocks noGrp="1"/>
          </p:cNvSpPr>
          <p:nvPr>
            <p:ph type="body" sz="quarter" idx="16"/>
          </p:nvPr>
        </p:nvSpPr>
        <p:spPr>
          <a:xfrm>
            <a:off x="457200" y="228600"/>
            <a:ext cx="6861048" cy="228600"/>
          </a:xfrm>
        </p:spPr>
        <p:txBody>
          <a:bodyPr/>
          <a:lstStyle/>
          <a:p>
            <a:r>
              <a:rPr lang="es-MX"/>
              <a:t>Retiro 101</a:t>
            </a:r>
          </a:p>
        </p:txBody>
      </p:sp>
      <p:sp>
        <p:nvSpPr>
          <p:cNvPr id="5" name="Text Placeholder 4">
            <a:extLst>
              <a:ext uri="{FF2B5EF4-FFF2-40B4-BE49-F238E27FC236}">
                <a16:creationId xmlns:a16="http://schemas.microsoft.com/office/drawing/2014/main" id="{56A205F5-4F31-C5A3-18D5-85A60A161504}"/>
              </a:ext>
            </a:extLst>
          </p:cNvPr>
          <p:cNvSpPr>
            <a:spLocks noGrp="1"/>
          </p:cNvSpPr>
          <p:nvPr>
            <p:ph type="body" sz="quarter" idx="17"/>
          </p:nvPr>
        </p:nvSpPr>
        <p:spPr>
          <a:xfrm>
            <a:off x="474453" y="3352411"/>
            <a:ext cx="3657600" cy="2369880"/>
          </a:xfrm>
        </p:spPr>
        <p:txBody>
          <a:bodyPr>
            <a:spAutoFit/>
          </a:bodyPr>
          <a:lstStyle/>
          <a:p>
            <a:r>
              <a:rPr lang="es-MX" dirty="0"/>
              <a:t>Determina la cantidad de tu aporte para ver cómo se vería afectada la cantidad que te llevas a casa al cambiar tus aportes a un plan de retiro patrocinado por el empleador. </a:t>
            </a:r>
          </a:p>
        </p:txBody>
      </p:sp>
      <p:grpSp>
        <p:nvGrpSpPr>
          <p:cNvPr id="13" name="Group 12">
            <a:extLst>
              <a:ext uri="{FF2B5EF4-FFF2-40B4-BE49-F238E27FC236}">
                <a16:creationId xmlns:a16="http://schemas.microsoft.com/office/drawing/2014/main" id="{B5EF08AE-648D-9778-496B-0CB5ED6C3FDB}"/>
              </a:ext>
            </a:extLst>
          </p:cNvPr>
          <p:cNvGrpSpPr/>
          <p:nvPr/>
        </p:nvGrpSpPr>
        <p:grpSpPr>
          <a:xfrm>
            <a:off x="5920827" y="1608857"/>
            <a:ext cx="5227143" cy="5252290"/>
            <a:chOff x="5920827" y="1608857"/>
            <a:chExt cx="5227143" cy="5252290"/>
          </a:xfrm>
        </p:grpSpPr>
        <p:grpSp>
          <p:nvGrpSpPr>
            <p:cNvPr id="7" name="Group 6">
              <a:extLst>
                <a:ext uri="{FF2B5EF4-FFF2-40B4-BE49-F238E27FC236}">
                  <a16:creationId xmlns:a16="http://schemas.microsoft.com/office/drawing/2014/main" id="{22DE2410-FF8B-8D34-A186-5446F8E18C48}"/>
                </a:ext>
              </a:extLst>
            </p:cNvPr>
            <p:cNvGrpSpPr/>
            <p:nvPr/>
          </p:nvGrpSpPr>
          <p:grpSpPr>
            <a:xfrm>
              <a:off x="5920827" y="1608857"/>
              <a:ext cx="5227143" cy="5252290"/>
              <a:chOff x="6841059" y="1981804"/>
              <a:chExt cx="4727799" cy="4750543"/>
            </a:xfrm>
          </p:grpSpPr>
          <p:sp>
            <p:nvSpPr>
              <p:cNvPr id="8" name="Rectangle 7">
                <a:extLst>
                  <a:ext uri="{FF2B5EF4-FFF2-40B4-BE49-F238E27FC236}">
                    <a16:creationId xmlns:a16="http://schemas.microsoft.com/office/drawing/2014/main" id="{C2DD62E7-202A-0E65-65BF-06FF1DBE4622}"/>
                  </a:ext>
                </a:extLst>
              </p:cNvPr>
              <p:cNvSpPr/>
              <p:nvPr/>
            </p:nvSpPr>
            <p:spPr>
              <a:xfrm>
                <a:off x="7010871" y="2232329"/>
                <a:ext cx="4388173" cy="4500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9" name="Group 8">
                <a:extLst>
                  <a:ext uri="{FF2B5EF4-FFF2-40B4-BE49-F238E27FC236}">
                    <a16:creationId xmlns:a16="http://schemas.microsoft.com/office/drawing/2014/main" id="{A717DDB4-7F4C-56F8-CA86-C175DC469376}"/>
                  </a:ext>
                </a:extLst>
              </p:cNvPr>
              <p:cNvGrpSpPr>
                <a:grpSpLocks noChangeAspect="1"/>
              </p:cNvGrpSpPr>
              <p:nvPr/>
            </p:nvGrpSpPr>
            <p:grpSpPr>
              <a:xfrm>
                <a:off x="6841059" y="1981804"/>
                <a:ext cx="4727799" cy="4750543"/>
                <a:chOff x="560132" y="1389683"/>
                <a:chExt cx="2743200" cy="2756397"/>
              </a:xfrm>
            </p:grpSpPr>
            <p:pic>
              <p:nvPicPr>
                <p:cNvPr id="10" name="Picture 9" descr="A screenshot of a computer screen&#10;&#10;Description automatically generated">
                  <a:extLst>
                    <a:ext uri="{FF2B5EF4-FFF2-40B4-BE49-F238E27FC236}">
                      <a16:creationId xmlns:a16="http://schemas.microsoft.com/office/drawing/2014/main" id="{E7286594-A90A-EC32-10CA-9715EFCF7A0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0132" y="1389683"/>
                  <a:ext cx="2743200" cy="1830031"/>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E6074266-0C06-488F-8B42-7B28A7C5C78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4790"/>
                <a:stretch/>
              </p:blipFill>
              <p:spPr>
                <a:xfrm>
                  <a:off x="560132" y="3135718"/>
                  <a:ext cx="2743200" cy="1010362"/>
                </a:xfrm>
                <a:prstGeom prst="rect">
                  <a:avLst/>
                </a:prstGeom>
              </p:spPr>
            </p:pic>
          </p:grpSp>
        </p:grpSp>
        <p:pic>
          <p:nvPicPr>
            <p:cNvPr id="12" name="Picture 11">
              <a:extLst>
                <a:ext uri="{FF2B5EF4-FFF2-40B4-BE49-F238E27FC236}">
                  <a16:creationId xmlns:a16="http://schemas.microsoft.com/office/drawing/2014/main" id="{2DBE61B6-BF21-51C4-46D1-2DFEE34778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73" r="14620" b="1236"/>
            <a:stretch/>
          </p:blipFill>
          <p:spPr>
            <a:xfrm>
              <a:off x="6347284" y="2343298"/>
              <a:ext cx="4429606" cy="4240315"/>
            </a:xfrm>
            <a:prstGeom prst="rect">
              <a:avLst/>
            </a:prstGeom>
            <a:ln>
              <a:noFill/>
            </a:ln>
          </p:spPr>
        </p:pic>
      </p:grpSp>
      <p:sp>
        <p:nvSpPr>
          <p:cNvPr id="14" name="Title 1">
            <a:extLst>
              <a:ext uri="{FF2B5EF4-FFF2-40B4-BE49-F238E27FC236}">
                <a16:creationId xmlns:a16="http://schemas.microsoft.com/office/drawing/2014/main" id="{1DC4F9BA-44A4-9C5B-895A-AFB210A64873}"/>
              </a:ext>
            </a:extLst>
          </p:cNvPr>
          <p:cNvSpPr txBox="1">
            <a:spLocks/>
          </p:cNvSpPr>
          <p:nvPr/>
        </p:nvSpPr>
        <p:spPr>
          <a:xfrm>
            <a:off x="5333996" y="288030"/>
            <a:ext cx="6400804" cy="1231106"/>
          </a:xfrm>
          <a:prstGeom prst="rect">
            <a:avLst/>
          </a:prstGeom>
        </p:spPr>
        <p:txBody>
          <a:bodyPr vert="horz" wrap="square" lIns="0" tIns="0" rIns="0" bIns="45720" rtlCol="0" anchor="ctr" anchorCtr="0">
            <a:spAutoFit/>
          </a:bodyPr>
          <a:lstStyle>
            <a:lvl1pPr algn="l" defTabSz="914400" rtl="0" eaLnBrk="1" latinLnBrk="0" hangingPunct="1">
              <a:lnSpc>
                <a:spcPct val="95000"/>
              </a:lnSpc>
              <a:spcBef>
                <a:spcPct val="0"/>
              </a:spcBef>
              <a:buNone/>
              <a:defRPr lang="en-US" sz="2400" b="1" i="0" kern="1200" baseline="0">
                <a:solidFill>
                  <a:schemeClr val="accent2"/>
                </a:solidFill>
                <a:latin typeface="Arial" panose="020B0604020202020204" pitchFamily="34" charset="0"/>
                <a:ea typeface="+mj-ea"/>
                <a:cs typeface="Arial" panose="020B0604020202020204" pitchFamily="34" charset="0"/>
              </a:defRPr>
            </a:lvl1pPr>
          </a:lstStyle>
          <a:p>
            <a:pPr algn="ctr">
              <a:lnSpc>
                <a:spcPct val="100000"/>
              </a:lnSpc>
              <a:spcAft>
                <a:spcPts val="600"/>
              </a:spcAft>
            </a:pPr>
            <a:r>
              <a:rPr lang="es-MX" dirty="0">
                <a:solidFill>
                  <a:schemeClr val="bg1"/>
                </a:solidFill>
              </a:rPr>
              <a:t>Visita nuestra página web para usar </a:t>
            </a:r>
          </a:p>
          <a:p>
            <a:pPr algn="ctr">
              <a:lnSpc>
                <a:spcPct val="100000"/>
              </a:lnSpc>
              <a:spcAft>
                <a:spcPts val="600"/>
              </a:spcAft>
            </a:pPr>
            <a:r>
              <a:rPr lang="es-MX" dirty="0">
                <a:solidFill>
                  <a:schemeClr val="bg1"/>
                </a:solidFill>
              </a:rPr>
              <a:t>la calculadora de impacto en el cheque </a:t>
            </a:r>
            <a:br>
              <a:rPr lang="es-MX" dirty="0">
                <a:solidFill>
                  <a:schemeClr val="bg1"/>
                </a:solidFill>
              </a:rPr>
            </a:br>
            <a:r>
              <a:rPr lang="es-MX" dirty="0">
                <a:solidFill>
                  <a:schemeClr val="bg1"/>
                </a:solidFill>
              </a:rPr>
              <a:t>de pago</a:t>
            </a:r>
          </a:p>
        </p:txBody>
      </p:sp>
      <p:pic>
        <p:nvPicPr>
          <p:cNvPr id="15" name="Graphic 14">
            <a:extLst>
              <a:ext uri="{FF2B5EF4-FFF2-40B4-BE49-F238E27FC236}">
                <a16:creationId xmlns:a16="http://schemas.microsoft.com/office/drawing/2014/main" id="{AF00E8F4-2BA9-FC40-D98F-40226F2971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378" y="854770"/>
            <a:ext cx="1371600" cy="1371600"/>
          </a:xfrm>
          <a:prstGeom prst="rect">
            <a:avLst/>
          </a:prstGeom>
        </p:spPr>
      </p:pic>
    </p:spTree>
    <p:extLst>
      <p:ext uri="{BB962C8B-B14F-4D97-AF65-F5344CB8AC3E}">
        <p14:creationId xmlns:p14="http://schemas.microsoft.com/office/powerpoint/2010/main" val="39629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next to a car&#10;&#10;Description automatically generated">
            <a:extLst>
              <a:ext uri="{FF2B5EF4-FFF2-40B4-BE49-F238E27FC236}">
                <a16:creationId xmlns:a16="http://schemas.microsoft.com/office/drawing/2014/main" id="{48B25ADC-BA09-B71F-5E3E-5436E28CA9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5516" t="22683" r="20979"/>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4F3725E9-6863-023D-5C64-3F1B5146C54A}"/>
              </a:ext>
            </a:extLst>
          </p:cNvPr>
          <p:cNvSpPr>
            <a:spLocks noGrp="1"/>
          </p:cNvSpPr>
          <p:nvPr>
            <p:ph type="title"/>
          </p:nvPr>
        </p:nvSpPr>
        <p:spPr>
          <a:xfrm>
            <a:off x="914399" y="1143000"/>
            <a:ext cx="7177177" cy="997196"/>
          </a:xfrm>
        </p:spPr>
        <p:txBody>
          <a:bodyPr/>
          <a:lstStyle/>
          <a:p>
            <a:r>
              <a:rPr lang="es-MX" dirty="0"/>
              <a:t>Una vez que me inscriba, ¿puedo modificar mis aportes?</a:t>
            </a:r>
          </a:p>
        </p:txBody>
      </p:sp>
      <p:sp>
        <p:nvSpPr>
          <p:cNvPr id="3" name="Slide Number Placeholder 2">
            <a:extLst>
              <a:ext uri="{FF2B5EF4-FFF2-40B4-BE49-F238E27FC236}">
                <a16:creationId xmlns:a16="http://schemas.microsoft.com/office/drawing/2014/main" id="{779A97C9-492B-FE61-5899-3BED9A1F9113}"/>
              </a:ext>
            </a:extLst>
          </p:cNvPr>
          <p:cNvSpPr>
            <a:spLocks noGrp="1"/>
          </p:cNvSpPr>
          <p:nvPr>
            <p:ph type="sldNum" sz="quarter" idx="10"/>
          </p:nvPr>
        </p:nvSpPr>
        <p:spPr/>
        <p:txBody>
          <a:bodyPr/>
          <a:lstStyle/>
          <a:p>
            <a:fld id="{CACD57DD-E820-4B11-80C4-823179BCC2F4}" type="slidenum">
              <a:rPr lang="en-US" smtClean="0">
                <a:solidFill>
                  <a:schemeClr val="bg1"/>
                </a:solidFill>
              </a:rPr>
              <a:pPr/>
              <a:t>18</a:t>
            </a:fld>
            <a:endParaRPr lang="en-US">
              <a:solidFill>
                <a:schemeClr val="bg1"/>
              </a:solidFill>
            </a:endParaRPr>
          </a:p>
        </p:txBody>
      </p:sp>
      <p:sp>
        <p:nvSpPr>
          <p:cNvPr id="4" name="Text Placeholder 3">
            <a:extLst>
              <a:ext uri="{FF2B5EF4-FFF2-40B4-BE49-F238E27FC236}">
                <a16:creationId xmlns:a16="http://schemas.microsoft.com/office/drawing/2014/main" id="{037FA2FB-E398-1AEF-4651-D386EDFA64CD}"/>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24BC9FA5-42AB-387D-D5BF-8C2FE15335E4}"/>
              </a:ext>
            </a:extLst>
          </p:cNvPr>
          <p:cNvSpPr>
            <a:spLocks noGrp="1"/>
          </p:cNvSpPr>
          <p:nvPr>
            <p:ph type="body" sz="quarter" idx="17"/>
          </p:nvPr>
        </p:nvSpPr>
        <p:spPr>
          <a:xfrm>
            <a:off x="914400" y="2928672"/>
            <a:ext cx="6403848" cy="1800493"/>
          </a:xfrm>
        </p:spPr>
        <p:txBody>
          <a:bodyPr/>
          <a:lstStyle/>
          <a:p>
            <a:r>
              <a:rPr lang="es-MX" sz="3600" b="1" dirty="0"/>
              <a:t>Sí.</a:t>
            </a:r>
          </a:p>
          <a:p>
            <a:r>
              <a:rPr lang="es-MX" dirty="0"/>
              <a:t>Es muy importante comenzar temprano, aunque sea con poco. Siempre puedes ajustar tus aportes e inversiones. </a:t>
            </a:r>
          </a:p>
        </p:txBody>
      </p:sp>
      <p:pic>
        <p:nvPicPr>
          <p:cNvPr id="6" name="Graphic 5">
            <a:extLst>
              <a:ext uri="{FF2B5EF4-FFF2-40B4-BE49-F238E27FC236}">
                <a16:creationId xmlns:a16="http://schemas.microsoft.com/office/drawing/2014/main" id="{B1394C9A-1F4B-6C92-E176-B43D03F17E3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ABD5F372-27E2-7E05-FF30-0A4AAF0069B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65226" y="2178592"/>
            <a:ext cx="322244" cy="228600"/>
          </a:xfrm>
          <a:prstGeom prst="rect">
            <a:avLst/>
          </a:prstGeom>
        </p:spPr>
      </p:pic>
    </p:spTree>
    <p:extLst>
      <p:ext uri="{BB962C8B-B14F-4D97-AF65-F5344CB8AC3E}">
        <p14:creationId xmlns:p14="http://schemas.microsoft.com/office/powerpoint/2010/main" val="244332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058F-0086-C04C-B392-2472C1B06A6A}"/>
              </a:ext>
            </a:extLst>
          </p:cNvPr>
          <p:cNvSpPr>
            <a:spLocks noGrp="1"/>
          </p:cNvSpPr>
          <p:nvPr>
            <p:ph type="title"/>
          </p:nvPr>
        </p:nvSpPr>
        <p:spPr>
          <a:xfrm>
            <a:off x="4873752" y="1143000"/>
            <a:ext cx="6403848" cy="997196"/>
          </a:xfrm>
        </p:spPr>
        <p:txBody>
          <a:bodyPr/>
          <a:lstStyle/>
          <a:p>
            <a:r>
              <a:rPr lang="es-MX"/>
              <a:t>¿Cuál enfoque de inversión es adecuado para mí?</a:t>
            </a:r>
          </a:p>
        </p:txBody>
      </p:sp>
      <p:sp>
        <p:nvSpPr>
          <p:cNvPr id="7" name="Text Placeholder 6">
            <a:extLst>
              <a:ext uri="{FF2B5EF4-FFF2-40B4-BE49-F238E27FC236}">
                <a16:creationId xmlns:a16="http://schemas.microsoft.com/office/drawing/2014/main" id="{55ECA94D-3A57-39CD-1DAF-A93F7DDE43D7}"/>
              </a:ext>
            </a:extLst>
          </p:cNvPr>
          <p:cNvSpPr>
            <a:spLocks noGrp="1"/>
          </p:cNvSpPr>
          <p:nvPr>
            <p:ph type="body" sz="quarter" idx="16"/>
          </p:nvPr>
        </p:nvSpPr>
        <p:spPr/>
        <p:txBody>
          <a:bodyPr/>
          <a:lstStyle/>
          <a:p>
            <a:r>
              <a:rPr lang="es-MX"/>
              <a:t>Retiro 101</a:t>
            </a:r>
          </a:p>
        </p:txBody>
      </p:sp>
      <p:sp>
        <p:nvSpPr>
          <p:cNvPr id="9" name="Text Placeholder 8">
            <a:extLst>
              <a:ext uri="{FF2B5EF4-FFF2-40B4-BE49-F238E27FC236}">
                <a16:creationId xmlns:a16="http://schemas.microsoft.com/office/drawing/2014/main" id="{4FCB6819-9489-33C6-6B6C-D60C50E4172B}"/>
              </a:ext>
            </a:extLst>
          </p:cNvPr>
          <p:cNvSpPr>
            <a:spLocks noGrp="1"/>
          </p:cNvSpPr>
          <p:nvPr>
            <p:ph type="body" sz="quarter" idx="17"/>
          </p:nvPr>
        </p:nvSpPr>
        <p:spPr>
          <a:xfrm>
            <a:off x="4873750" y="2514600"/>
            <a:ext cx="6403849" cy="677108"/>
          </a:xfrm>
        </p:spPr>
        <p:txBody>
          <a:bodyPr/>
          <a:lstStyle/>
          <a:p>
            <a:r>
              <a:rPr lang="es-MX" dirty="0"/>
              <a:t>Depende del tipo de inversionista que planifiques ser. ¿A cuál categoría perteneces?</a:t>
            </a:r>
          </a:p>
        </p:txBody>
      </p:sp>
      <p:pic>
        <p:nvPicPr>
          <p:cNvPr id="29" name="Graphic 28">
            <a:extLst>
              <a:ext uri="{FF2B5EF4-FFF2-40B4-BE49-F238E27FC236}">
                <a16:creationId xmlns:a16="http://schemas.microsoft.com/office/drawing/2014/main" id="{CBDBE85B-41C1-CD24-ABA9-9F27F9F786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34" name="Picture 33" descr="A person and person kissing&#10;&#10;Description automatically generated with low confidence">
            <a:extLst>
              <a:ext uri="{FF2B5EF4-FFF2-40B4-BE49-F238E27FC236}">
                <a16:creationId xmlns:a16="http://schemas.microsoft.com/office/drawing/2014/main" id="{B76573F6-0361-EFB9-8F63-9B55C2D7F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570" t="5201" r="25804" b="7970"/>
          <a:stretch/>
        </p:blipFill>
        <p:spPr>
          <a:xfrm>
            <a:off x="-1" y="-2"/>
            <a:ext cx="3962401" cy="6858000"/>
          </a:xfrm>
          <a:prstGeom prst="rect">
            <a:avLst/>
          </a:prstGeom>
        </p:spPr>
      </p:pic>
      <p:sp>
        <p:nvSpPr>
          <p:cNvPr id="37" name="TextBox 36">
            <a:extLst>
              <a:ext uri="{FF2B5EF4-FFF2-40B4-BE49-F238E27FC236}">
                <a16:creationId xmlns:a16="http://schemas.microsoft.com/office/drawing/2014/main" id="{67F6ED60-4397-A910-EBE7-684435A685CE}"/>
              </a:ext>
            </a:extLst>
          </p:cNvPr>
          <p:cNvSpPr txBox="1"/>
          <p:nvPr/>
        </p:nvSpPr>
        <p:spPr>
          <a:xfrm>
            <a:off x="4525736" y="6450450"/>
            <a:ext cx="6858000" cy="123111"/>
          </a:xfrm>
          <a:prstGeom prst="rect">
            <a:avLst/>
          </a:prstGeom>
          <a:noFill/>
        </p:spPr>
        <p:txBody>
          <a:bodyPr wrap="square" lIns="0" tIns="0" rIns="0" bIns="0" rtlCol="0">
            <a:spAutoFit/>
          </a:bodyPr>
          <a:lstStyle/>
          <a:p>
            <a:r>
              <a:rPr lang="es-MX" sz="800" dirty="0"/>
              <a:t>Las inversiones implican un riesgo financiero según el mercado, incluyendo la posible pérdida de capital, y no hay garantía de que se cumplirán los objetivos de inversión.</a:t>
            </a:r>
          </a:p>
        </p:txBody>
      </p:sp>
      <p:grpSp>
        <p:nvGrpSpPr>
          <p:cNvPr id="38" name="Group 37">
            <a:extLst>
              <a:ext uri="{FF2B5EF4-FFF2-40B4-BE49-F238E27FC236}">
                <a16:creationId xmlns:a16="http://schemas.microsoft.com/office/drawing/2014/main" id="{640F3F5E-21FA-7889-BE1F-B4E392E8C67A}"/>
              </a:ext>
            </a:extLst>
          </p:cNvPr>
          <p:cNvGrpSpPr/>
          <p:nvPr/>
        </p:nvGrpSpPr>
        <p:grpSpPr>
          <a:xfrm>
            <a:off x="4873750" y="3747657"/>
            <a:ext cx="6541224" cy="2040430"/>
            <a:chOff x="4457100" y="3936458"/>
            <a:chExt cx="6541224" cy="2040430"/>
          </a:xfrm>
        </p:grpSpPr>
        <p:sp>
          <p:nvSpPr>
            <p:cNvPr id="39" name="TextBox 38">
              <a:extLst>
                <a:ext uri="{FF2B5EF4-FFF2-40B4-BE49-F238E27FC236}">
                  <a16:creationId xmlns:a16="http://schemas.microsoft.com/office/drawing/2014/main" id="{7F409083-333A-ABAD-F756-B3FB12F97B96}"/>
                </a:ext>
              </a:extLst>
            </p:cNvPr>
            <p:cNvSpPr txBox="1"/>
            <p:nvPr/>
          </p:nvSpPr>
          <p:spPr>
            <a:xfrm>
              <a:off x="4457100" y="3936458"/>
              <a:ext cx="1645920" cy="2040430"/>
            </a:xfrm>
            <a:prstGeom prst="rect">
              <a:avLst/>
            </a:prstGeom>
            <a:noFill/>
          </p:spPr>
          <p:txBody>
            <a:bodyPr wrap="square" lIns="0" tIns="0" rIns="0" bIns="0" rtlCol="0">
              <a:spAutoFit/>
            </a:bodyPr>
            <a:lstStyle/>
            <a:p>
              <a:pPr algn="ctr">
                <a:lnSpc>
                  <a:spcPct val="112000"/>
                </a:lnSpc>
              </a:pPr>
              <a:r>
                <a:rPr lang="es-MX" sz="8000" b="1" dirty="0">
                  <a:solidFill>
                    <a:srgbClr val="0047BB"/>
                  </a:solidFill>
                  <a:latin typeface="+mj-lt"/>
                </a:rPr>
                <a:t>1</a:t>
              </a:r>
            </a:p>
            <a:p>
              <a:pPr algn="ctr">
                <a:lnSpc>
                  <a:spcPct val="112000"/>
                </a:lnSpc>
              </a:pPr>
              <a:r>
                <a:rPr lang="es-MX" sz="2000" b="1" dirty="0">
                  <a:solidFill>
                    <a:srgbClr val="141B4D"/>
                  </a:solidFill>
                </a:rPr>
                <a:t>Háganlo </a:t>
              </a:r>
              <a:br>
                <a:rPr lang="es-MX" sz="2000" b="1" dirty="0">
                  <a:solidFill>
                    <a:srgbClr val="141B4D"/>
                  </a:solidFill>
                </a:rPr>
              </a:br>
              <a:r>
                <a:rPr lang="es-MX" sz="2000" b="1" dirty="0">
                  <a:solidFill>
                    <a:srgbClr val="141B4D"/>
                  </a:solidFill>
                </a:rPr>
                <a:t>por mí</a:t>
              </a:r>
            </a:p>
          </p:txBody>
        </p:sp>
        <p:sp>
          <p:nvSpPr>
            <p:cNvPr id="40" name="TextBox 39">
              <a:extLst>
                <a:ext uri="{FF2B5EF4-FFF2-40B4-BE49-F238E27FC236}">
                  <a16:creationId xmlns:a16="http://schemas.microsoft.com/office/drawing/2014/main" id="{604379E8-6ADD-76D9-8740-ECC78D05C906}"/>
                </a:ext>
              </a:extLst>
            </p:cNvPr>
            <p:cNvSpPr txBox="1"/>
            <p:nvPr/>
          </p:nvSpPr>
          <p:spPr>
            <a:xfrm>
              <a:off x="6600984" y="3936458"/>
              <a:ext cx="1828800" cy="1759136"/>
            </a:xfrm>
            <a:prstGeom prst="rect">
              <a:avLst/>
            </a:prstGeom>
            <a:noFill/>
          </p:spPr>
          <p:txBody>
            <a:bodyPr wrap="square" lIns="0" tIns="0" rIns="0" bIns="0" rtlCol="0">
              <a:spAutoFit/>
            </a:bodyPr>
            <a:lstStyle/>
            <a:p>
              <a:pPr algn="ctr">
                <a:lnSpc>
                  <a:spcPct val="112000"/>
                </a:lnSpc>
              </a:pPr>
              <a:r>
                <a:rPr lang="es-MX" sz="8000" b="1">
                  <a:solidFill>
                    <a:srgbClr val="0047BB"/>
                  </a:solidFill>
                  <a:latin typeface="+mj-lt"/>
                </a:rPr>
                <a:t>2</a:t>
              </a:r>
            </a:p>
            <a:p>
              <a:pPr algn="ctr">
                <a:lnSpc>
                  <a:spcPct val="112000"/>
                </a:lnSpc>
              </a:pPr>
              <a:r>
                <a:rPr lang="es-MX" sz="2000" b="1">
                  <a:solidFill>
                    <a:srgbClr val="141B4D"/>
                  </a:solidFill>
                </a:rPr>
                <a:t>Ayúdenme a hacerlo</a:t>
              </a:r>
            </a:p>
          </p:txBody>
        </p:sp>
        <p:sp>
          <p:nvSpPr>
            <p:cNvPr id="41" name="TextBox 40">
              <a:extLst>
                <a:ext uri="{FF2B5EF4-FFF2-40B4-BE49-F238E27FC236}">
                  <a16:creationId xmlns:a16="http://schemas.microsoft.com/office/drawing/2014/main" id="{7D0D5162-19E1-8F3B-F040-533E3BBB7816}"/>
                </a:ext>
              </a:extLst>
            </p:cNvPr>
            <p:cNvSpPr txBox="1"/>
            <p:nvPr/>
          </p:nvSpPr>
          <p:spPr>
            <a:xfrm>
              <a:off x="8927749" y="3936458"/>
              <a:ext cx="2070575" cy="1759136"/>
            </a:xfrm>
            <a:prstGeom prst="rect">
              <a:avLst/>
            </a:prstGeom>
            <a:noFill/>
          </p:spPr>
          <p:txBody>
            <a:bodyPr wrap="square" lIns="0" tIns="0" rIns="0" bIns="0" rtlCol="0">
              <a:spAutoFit/>
            </a:bodyPr>
            <a:lstStyle/>
            <a:p>
              <a:pPr algn="ctr">
                <a:lnSpc>
                  <a:spcPct val="112000"/>
                </a:lnSpc>
              </a:pPr>
              <a:r>
                <a:rPr lang="es-MX" sz="8000" b="1">
                  <a:solidFill>
                    <a:srgbClr val="0047BB"/>
                  </a:solidFill>
                  <a:latin typeface="+mj-lt"/>
                </a:rPr>
                <a:t>3</a:t>
              </a:r>
            </a:p>
            <a:p>
              <a:pPr algn="ctr">
                <a:lnSpc>
                  <a:spcPct val="112000"/>
                </a:lnSpc>
              </a:pPr>
              <a:r>
                <a:rPr lang="es-MX" sz="2000" b="1">
                  <a:solidFill>
                    <a:srgbClr val="141B4D"/>
                  </a:solidFill>
                </a:rPr>
                <a:t>Lo haré yo mismo</a:t>
              </a:r>
            </a:p>
          </p:txBody>
        </p:sp>
        <p:cxnSp>
          <p:nvCxnSpPr>
            <p:cNvPr id="48" name="Straight Connector 47">
              <a:extLst>
                <a:ext uri="{FF2B5EF4-FFF2-40B4-BE49-F238E27FC236}">
                  <a16:creationId xmlns:a16="http://schemas.microsoft.com/office/drawing/2014/main" id="{C049275E-E9B9-B7D8-E497-7703D6C33D84}"/>
                </a:ext>
              </a:extLst>
            </p:cNvPr>
            <p:cNvCxnSpPr>
              <a:cxnSpLocks/>
            </p:cNvCxnSpPr>
            <p:nvPr/>
          </p:nvCxnSpPr>
          <p:spPr>
            <a:xfrm>
              <a:off x="6327805" y="4026146"/>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11B7868-A5D6-E072-C82A-C2C45DA6D81F}"/>
                </a:ext>
              </a:extLst>
            </p:cNvPr>
            <p:cNvCxnSpPr>
              <a:cxnSpLocks/>
            </p:cNvCxnSpPr>
            <p:nvPr/>
          </p:nvCxnSpPr>
          <p:spPr>
            <a:xfrm>
              <a:off x="8711681" y="4026146"/>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1" name="Slide Number Placeholder 2">
            <a:extLst>
              <a:ext uri="{FF2B5EF4-FFF2-40B4-BE49-F238E27FC236}">
                <a16:creationId xmlns:a16="http://schemas.microsoft.com/office/drawing/2014/main" id="{82C79DD7-B2F3-86CA-A41F-AEA2E8D16AD6}"/>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19</a:t>
            </a:fld>
            <a:endParaRPr lang="en-US"/>
          </a:p>
        </p:txBody>
      </p:sp>
      <p:pic>
        <p:nvPicPr>
          <p:cNvPr id="16" name="Graphic 15">
            <a:extLst>
              <a:ext uri="{FF2B5EF4-FFF2-40B4-BE49-F238E27FC236}">
                <a16:creationId xmlns:a16="http://schemas.microsoft.com/office/drawing/2014/main" id="{CE224095-A782-0812-1BB8-F345B8891D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64768" y="1678643"/>
            <a:ext cx="322244" cy="228600"/>
          </a:xfrm>
          <a:prstGeom prst="rect">
            <a:avLst/>
          </a:prstGeom>
        </p:spPr>
      </p:pic>
    </p:spTree>
    <p:extLst>
      <p:ext uri="{BB962C8B-B14F-4D97-AF65-F5344CB8AC3E}">
        <p14:creationId xmlns:p14="http://schemas.microsoft.com/office/powerpoint/2010/main" val="429435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A6202-F6D9-79C3-D3F8-69B0F9CC0460}"/>
              </a:ext>
            </a:extLst>
          </p:cNvPr>
          <p:cNvSpPr>
            <a:spLocks noGrp="1"/>
          </p:cNvSpPr>
          <p:nvPr>
            <p:ph type="ctrTitle"/>
          </p:nvPr>
        </p:nvSpPr>
        <p:spPr>
          <a:xfrm>
            <a:off x="457200" y="3895339"/>
            <a:ext cx="5867399" cy="664797"/>
          </a:xfrm>
        </p:spPr>
        <p:txBody>
          <a:bodyPr/>
          <a:lstStyle/>
          <a:p>
            <a:r>
              <a:rPr lang="es-MX"/>
              <a:t>Retiro 101</a:t>
            </a:r>
          </a:p>
        </p:txBody>
      </p:sp>
      <p:sp>
        <p:nvSpPr>
          <p:cNvPr id="3" name="Subtitle 2">
            <a:extLst>
              <a:ext uri="{FF2B5EF4-FFF2-40B4-BE49-F238E27FC236}">
                <a16:creationId xmlns:a16="http://schemas.microsoft.com/office/drawing/2014/main" id="{14936268-7FAF-3B92-4BF2-69754351CA5E}"/>
              </a:ext>
            </a:extLst>
          </p:cNvPr>
          <p:cNvSpPr>
            <a:spLocks noGrp="1"/>
          </p:cNvSpPr>
          <p:nvPr>
            <p:ph type="subTitle" idx="1"/>
          </p:nvPr>
        </p:nvSpPr>
        <p:spPr>
          <a:xfrm>
            <a:off x="457200" y="4878528"/>
            <a:ext cx="6685472" cy="738664"/>
          </a:xfrm>
        </p:spPr>
        <p:txBody>
          <a:bodyPr/>
          <a:lstStyle/>
          <a:p>
            <a:r>
              <a:rPr lang="es-MX" dirty="0"/>
              <a:t>El conocimiento clave, términos y consejos </a:t>
            </a:r>
            <a:br>
              <a:rPr lang="es-MX" dirty="0"/>
            </a:br>
            <a:r>
              <a:rPr lang="es-MX" dirty="0"/>
              <a:t>que necesitas hoy, o mañana</a:t>
            </a:r>
          </a:p>
        </p:txBody>
      </p:sp>
    </p:spTree>
    <p:extLst>
      <p:ext uri="{BB962C8B-B14F-4D97-AF65-F5344CB8AC3E}">
        <p14:creationId xmlns:p14="http://schemas.microsoft.com/office/powerpoint/2010/main" val="1912740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058F-0086-C04C-B392-2472C1B06A6A}"/>
              </a:ext>
            </a:extLst>
          </p:cNvPr>
          <p:cNvSpPr>
            <a:spLocks noGrp="1"/>
          </p:cNvSpPr>
          <p:nvPr>
            <p:ph type="title"/>
          </p:nvPr>
        </p:nvSpPr>
        <p:spPr>
          <a:xfrm>
            <a:off x="4873752" y="1143000"/>
            <a:ext cx="6403848" cy="997196"/>
          </a:xfrm>
        </p:spPr>
        <p:txBody>
          <a:bodyPr/>
          <a:lstStyle/>
          <a:p>
            <a:r>
              <a:rPr lang="es-MX"/>
              <a:t>¿Cuál enfoque de inversión es adecuado para mí?</a:t>
            </a:r>
          </a:p>
        </p:txBody>
      </p:sp>
      <p:sp>
        <p:nvSpPr>
          <p:cNvPr id="7" name="Text Placeholder 6">
            <a:extLst>
              <a:ext uri="{FF2B5EF4-FFF2-40B4-BE49-F238E27FC236}">
                <a16:creationId xmlns:a16="http://schemas.microsoft.com/office/drawing/2014/main" id="{55ECA94D-3A57-39CD-1DAF-A93F7DDE43D7}"/>
              </a:ext>
            </a:extLst>
          </p:cNvPr>
          <p:cNvSpPr>
            <a:spLocks noGrp="1"/>
          </p:cNvSpPr>
          <p:nvPr>
            <p:ph type="body" sz="quarter" idx="16"/>
          </p:nvPr>
        </p:nvSpPr>
        <p:spPr/>
        <p:txBody>
          <a:bodyPr/>
          <a:lstStyle/>
          <a:p>
            <a:r>
              <a:rPr lang="es-MX"/>
              <a:t>Retiro 101</a:t>
            </a:r>
          </a:p>
        </p:txBody>
      </p:sp>
      <p:sp>
        <p:nvSpPr>
          <p:cNvPr id="9" name="Text Placeholder 8">
            <a:extLst>
              <a:ext uri="{FF2B5EF4-FFF2-40B4-BE49-F238E27FC236}">
                <a16:creationId xmlns:a16="http://schemas.microsoft.com/office/drawing/2014/main" id="{4FCB6819-9489-33C6-6B6C-D60C50E4172B}"/>
              </a:ext>
            </a:extLst>
          </p:cNvPr>
          <p:cNvSpPr>
            <a:spLocks noGrp="1"/>
          </p:cNvSpPr>
          <p:nvPr>
            <p:ph type="body" sz="quarter" idx="17"/>
          </p:nvPr>
        </p:nvSpPr>
        <p:spPr>
          <a:xfrm>
            <a:off x="4873750" y="2514600"/>
            <a:ext cx="6403849" cy="677108"/>
          </a:xfrm>
        </p:spPr>
        <p:txBody>
          <a:bodyPr/>
          <a:lstStyle/>
          <a:p>
            <a:r>
              <a:rPr lang="es-MX" dirty="0"/>
              <a:t>Depende del tipo de inversionista que planifiques ser. ¿A cuál categoría perteneces?</a:t>
            </a:r>
          </a:p>
        </p:txBody>
      </p:sp>
      <p:pic>
        <p:nvPicPr>
          <p:cNvPr id="29" name="Graphic 28">
            <a:extLst>
              <a:ext uri="{FF2B5EF4-FFF2-40B4-BE49-F238E27FC236}">
                <a16:creationId xmlns:a16="http://schemas.microsoft.com/office/drawing/2014/main" id="{CBDBE85B-41C1-CD24-ABA9-9F27F9F786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30" name="Graphic 29">
            <a:extLst>
              <a:ext uri="{FF2B5EF4-FFF2-40B4-BE49-F238E27FC236}">
                <a16:creationId xmlns:a16="http://schemas.microsoft.com/office/drawing/2014/main" id="{7DA4C4C2-ABD9-0BB6-AAE3-3AA2C083A5A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047517" y="1695896"/>
            <a:ext cx="322244" cy="228600"/>
          </a:xfrm>
          <a:prstGeom prst="rect">
            <a:avLst/>
          </a:prstGeom>
        </p:spPr>
      </p:pic>
      <p:pic>
        <p:nvPicPr>
          <p:cNvPr id="34" name="Picture 33" descr="A person and person kissing&#10;&#10;Description automatically generated with low confidence">
            <a:extLst>
              <a:ext uri="{FF2B5EF4-FFF2-40B4-BE49-F238E27FC236}">
                <a16:creationId xmlns:a16="http://schemas.microsoft.com/office/drawing/2014/main" id="{B76573F6-0361-EFB9-8F63-9B55C2D7F89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6570" t="5201" r="25804" b="7970"/>
          <a:stretch/>
        </p:blipFill>
        <p:spPr>
          <a:xfrm>
            <a:off x="-1" y="-2"/>
            <a:ext cx="3962401" cy="6858000"/>
          </a:xfrm>
          <a:prstGeom prst="rect">
            <a:avLst/>
          </a:prstGeom>
        </p:spPr>
      </p:pic>
      <p:sp>
        <p:nvSpPr>
          <p:cNvPr id="37" name="TextBox 36">
            <a:extLst>
              <a:ext uri="{FF2B5EF4-FFF2-40B4-BE49-F238E27FC236}">
                <a16:creationId xmlns:a16="http://schemas.microsoft.com/office/drawing/2014/main" id="{67F6ED60-4397-A910-EBE7-684435A685CE}"/>
              </a:ext>
            </a:extLst>
          </p:cNvPr>
          <p:cNvSpPr txBox="1"/>
          <p:nvPr/>
        </p:nvSpPr>
        <p:spPr>
          <a:xfrm>
            <a:off x="4525736" y="6433197"/>
            <a:ext cx="6858000" cy="123111"/>
          </a:xfrm>
          <a:prstGeom prst="rect">
            <a:avLst/>
          </a:prstGeom>
          <a:noFill/>
        </p:spPr>
        <p:txBody>
          <a:bodyPr wrap="square" lIns="0" tIns="0" rIns="0" bIns="0" rtlCol="0">
            <a:spAutoFit/>
          </a:bodyPr>
          <a:lstStyle/>
          <a:p>
            <a:r>
              <a:rPr lang="es-MX" sz="800" dirty="0"/>
              <a:t>Las inversiones implican un riesgo financiero según el mercado, incluyendo la posible pérdida de capital, y no hay garantía de que se cumplirán los objetivos de inversión.</a:t>
            </a:r>
          </a:p>
        </p:txBody>
      </p:sp>
      <p:sp>
        <p:nvSpPr>
          <p:cNvPr id="51" name="Slide Number Placeholder 2">
            <a:extLst>
              <a:ext uri="{FF2B5EF4-FFF2-40B4-BE49-F238E27FC236}">
                <a16:creationId xmlns:a16="http://schemas.microsoft.com/office/drawing/2014/main" id="{82C79DD7-B2F3-86CA-A41F-AEA2E8D16AD6}"/>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pPr/>
              <a:t>20</a:t>
            </a:fld>
            <a:endParaRPr lang="en-US"/>
          </a:p>
        </p:txBody>
      </p:sp>
      <p:grpSp>
        <p:nvGrpSpPr>
          <p:cNvPr id="3" name="Group 2">
            <a:extLst>
              <a:ext uri="{FF2B5EF4-FFF2-40B4-BE49-F238E27FC236}">
                <a16:creationId xmlns:a16="http://schemas.microsoft.com/office/drawing/2014/main" id="{E7F3DE38-766C-836F-3040-6A7A8DF03296}"/>
              </a:ext>
            </a:extLst>
          </p:cNvPr>
          <p:cNvGrpSpPr/>
          <p:nvPr/>
        </p:nvGrpSpPr>
        <p:grpSpPr>
          <a:xfrm>
            <a:off x="4873750" y="3747657"/>
            <a:ext cx="5648602" cy="2040430"/>
            <a:chOff x="4979814" y="3947555"/>
            <a:chExt cx="5648602" cy="2040430"/>
          </a:xfrm>
        </p:grpSpPr>
        <p:sp>
          <p:nvSpPr>
            <p:cNvPr id="16" name="TextBox 15">
              <a:extLst>
                <a:ext uri="{FF2B5EF4-FFF2-40B4-BE49-F238E27FC236}">
                  <a16:creationId xmlns:a16="http://schemas.microsoft.com/office/drawing/2014/main" id="{57E1DFC7-714B-1659-8A06-00B8BD9DE4F7}"/>
                </a:ext>
              </a:extLst>
            </p:cNvPr>
            <p:cNvSpPr txBox="1"/>
            <p:nvPr/>
          </p:nvSpPr>
          <p:spPr>
            <a:xfrm>
              <a:off x="4979814" y="3947555"/>
              <a:ext cx="2194560" cy="2040430"/>
            </a:xfrm>
            <a:prstGeom prst="rect">
              <a:avLst/>
            </a:prstGeom>
            <a:noFill/>
          </p:spPr>
          <p:txBody>
            <a:bodyPr wrap="square" lIns="0" tIns="0" rIns="0" bIns="0" rtlCol="0">
              <a:spAutoFit/>
            </a:bodyPr>
            <a:lstStyle/>
            <a:p>
              <a:pPr algn="ctr">
                <a:lnSpc>
                  <a:spcPct val="112000"/>
                </a:lnSpc>
              </a:pPr>
              <a:r>
                <a:rPr lang="es-MX" sz="8000" b="1" dirty="0">
                  <a:solidFill>
                    <a:srgbClr val="0047BB"/>
                  </a:solidFill>
                  <a:latin typeface="+mj-lt"/>
                </a:rPr>
                <a:t>1</a:t>
              </a:r>
            </a:p>
            <a:p>
              <a:pPr algn="ctr">
                <a:lnSpc>
                  <a:spcPct val="112000"/>
                </a:lnSpc>
              </a:pPr>
              <a:r>
                <a:rPr lang="es-MX" sz="2000" b="1" dirty="0">
                  <a:solidFill>
                    <a:srgbClr val="141B4D"/>
                  </a:solidFill>
                </a:rPr>
                <a:t>Ayúdenme </a:t>
              </a:r>
              <a:br>
                <a:rPr lang="es-MX" sz="2000" b="1" dirty="0">
                  <a:solidFill>
                    <a:srgbClr val="141B4D"/>
                  </a:solidFill>
                </a:rPr>
              </a:br>
              <a:r>
                <a:rPr lang="es-MX" sz="2000" b="1" dirty="0">
                  <a:solidFill>
                    <a:srgbClr val="141B4D"/>
                  </a:solidFill>
                </a:rPr>
                <a:t>a hacerlo</a:t>
              </a:r>
            </a:p>
          </p:txBody>
        </p:sp>
        <p:sp>
          <p:nvSpPr>
            <p:cNvPr id="17" name="TextBox 16">
              <a:extLst>
                <a:ext uri="{FF2B5EF4-FFF2-40B4-BE49-F238E27FC236}">
                  <a16:creationId xmlns:a16="http://schemas.microsoft.com/office/drawing/2014/main" id="{DB2D2DF3-E208-86FE-C6A4-3C6EBBE3D124}"/>
                </a:ext>
              </a:extLst>
            </p:cNvPr>
            <p:cNvSpPr txBox="1"/>
            <p:nvPr/>
          </p:nvSpPr>
          <p:spPr>
            <a:xfrm>
              <a:off x="8433856" y="3947555"/>
              <a:ext cx="2194560" cy="1759136"/>
            </a:xfrm>
            <a:prstGeom prst="rect">
              <a:avLst/>
            </a:prstGeom>
            <a:noFill/>
          </p:spPr>
          <p:txBody>
            <a:bodyPr wrap="square" lIns="0" tIns="0" rIns="0" bIns="0" rtlCol="0">
              <a:spAutoFit/>
            </a:bodyPr>
            <a:lstStyle/>
            <a:p>
              <a:pPr algn="ctr">
                <a:lnSpc>
                  <a:spcPct val="112000"/>
                </a:lnSpc>
              </a:pPr>
              <a:r>
                <a:rPr lang="es-MX" sz="8000" b="1">
                  <a:solidFill>
                    <a:srgbClr val="0047BB"/>
                  </a:solidFill>
                  <a:latin typeface="+mj-lt"/>
                </a:rPr>
                <a:t>2</a:t>
              </a:r>
            </a:p>
            <a:p>
              <a:pPr algn="ctr">
                <a:lnSpc>
                  <a:spcPct val="112000"/>
                </a:lnSpc>
              </a:pPr>
              <a:r>
                <a:rPr lang="es-MX" sz="2000" b="1">
                  <a:solidFill>
                    <a:srgbClr val="141B4D"/>
                  </a:solidFill>
                </a:rPr>
                <a:t>Lo haré yo mismo</a:t>
              </a:r>
            </a:p>
          </p:txBody>
        </p:sp>
        <p:cxnSp>
          <p:nvCxnSpPr>
            <p:cNvPr id="18" name="Straight Connector 17">
              <a:extLst>
                <a:ext uri="{FF2B5EF4-FFF2-40B4-BE49-F238E27FC236}">
                  <a16:creationId xmlns:a16="http://schemas.microsoft.com/office/drawing/2014/main" id="{9B530070-5C60-ACF1-A3B0-FAE8E552EAF0}"/>
                </a:ext>
              </a:extLst>
            </p:cNvPr>
            <p:cNvCxnSpPr>
              <a:cxnSpLocks/>
            </p:cNvCxnSpPr>
            <p:nvPr/>
          </p:nvCxnSpPr>
          <p:spPr>
            <a:xfrm>
              <a:off x="7804115" y="4037243"/>
              <a:ext cx="0" cy="1850608"/>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2516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2B55-4A0C-5506-9DD4-5A3249117628}"/>
              </a:ext>
            </a:extLst>
          </p:cNvPr>
          <p:cNvSpPr>
            <a:spLocks noGrp="1"/>
          </p:cNvSpPr>
          <p:nvPr>
            <p:ph type="title"/>
          </p:nvPr>
        </p:nvSpPr>
        <p:spPr>
          <a:xfrm>
            <a:off x="4873752" y="1143000"/>
            <a:ext cx="6403848" cy="997196"/>
          </a:xfrm>
        </p:spPr>
        <p:txBody>
          <a:bodyPr/>
          <a:lstStyle/>
          <a:p>
            <a:r>
              <a:rPr lang="es-MX"/>
              <a:t>¿Puedo tener acceso a mis fondos antes de retirarme?</a:t>
            </a:r>
          </a:p>
        </p:txBody>
      </p:sp>
      <p:sp>
        <p:nvSpPr>
          <p:cNvPr id="3" name="Slide Number Placeholder 2">
            <a:extLst>
              <a:ext uri="{FF2B5EF4-FFF2-40B4-BE49-F238E27FC236}">
                <a16:creationId xmlns:a16="http://schemas.microsoft.com/office/drawing/2014/main" id="{AD04D8E5-EDCA-BDDB-1594-7899B8751AD9}"/>
              </a:ext>
            </a:extLst>
          </p:cNvPr>
          <p:cNvSpPr>
            <a:spLocks noGrp="1"/>
          </p:cNvSpPr>
          <p:nvPr>
            <p:ph type="sldNum" sz="quarter" idx="10"/>
          </p:nvPr>
        </p:nvSpPr>
        <p:spPr/>
        <p:txBody>
          <a:bodyPr/>
          <a:lstStyle/>
          <a:p>
            <a:fld id="{CACD57DD-E820-4B11-80C4-823179BCC2F4}" type="slidenum">
              <a:rPr lang="en-US" smtClean="0"/>
              <a:pPr/>
              <a:t>21</a:t>
            </a:fld>
            <a:endParaRPr lang="en-US"/>
          </a:p>
        </p:txBody>
      </p:sp>
      <p:sp>
        <p:nvSpPr>
          <p:cNvPr id="4" name="Text Placeholder 3">
            <a:extLst>
              <a:ext uri="{FF2B5EF4-FFF2-40B4-BE49-F238E27FC236}">
                <a16:creationId xmlns:a16="http://schemas.microsoft.com/office/drawing/2014/main" id="{54FA64AB-4037-AB6B-1E53-CA42E35FA722}"/>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C6883272-54D0-2883-8E74-D9182B6DFAEC}"/>
              </a:ext>
            </a:extLst>
          </p:cNvPr>
          <p:cNvSpPr>
            <a:spLocks noGrp="1"/>
          </p:cNvSpPr>
          <p:nvPr>
            <p:ph type="body" sz="quarter" idx="17"/>
          </p:nvPr>
        </p:nvSpPr>
        <p:spPr>
          <a:xfrm>
            <a:off x="4873750" y="2514600"/>
            <a:ext cx="6403849" cy="677108"/>
          </a:xfrm>
        </p:spPr>
        <p:txBody>
          <a:bodyPr/>
          <a:lstStyle/>
          <a:p>
            <a:r>
              <a:rPr lang="es-MX"/>
              <a:t>Sí, pero puedes estar sujeto a un impuesto adicional por hacerlo.</a:t>
            </a:r>
          </a:p>
        </p:txBody>
      </p:sp>
      <p:pic>
        <p:nvPicPr>
          <p:cNvPr id="6" name="Graphic 5">
            <a:extLst>
              <a:ext uri="{FF2B5EF4-FFF2-40B4-BE49-F238E27FC236}">
                <a16:creationId xmlns:a16="http://schemas.microsoft.com/office/drawing/2014/main" id="{9D6B570E-8B91-B38F-B8CB-9E478E0B3A7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4419600" y="1167125"/>
            <a:ext cx="322244" cy="228600"/>
          </a:xfrm>
          <a:prstGeom prst="rect">
            <a:avLst/>
          </a:prstGeom>
        </p:spPr>
      </p:pic>
      <p:pic>
        <p:nvPicPr>
          <p:cNvPr id="7" name="Graphic 6">
            <a:extLst>
              <a:ext uri="{FF2B5EF4-FFF2-40B4-BE49-F238E27FC236}">
                <a16:creationId xmlns:a16="http://schemas.microsoft.com/office/drawing/2014/main" id="{8ED1CE61-ABA9-5718-9BD0-665BFA03647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24002" y="1695896"/>
            <a:ext cx="322244" cy="228600"/>
          </a:xfrm>
          <a:prstGeom prst="rect">
            <a:avLst/>
          </a:prstGeom>
        </p:spPr>
      </p:pic>
      <p:sp>
        <p:nvSpPr>
          <p:cNvPr id="9" name="TextBox 8">
            <a:extLst>
              <a:ext uri="{FF2B5EF4-FFF2-40B4-BE49-F238E27FC236}">
                <a16:creationId xmlns:a16="http://schemas.microsoft.com/office/drawing/2014/main" id="{657AA430-E4F7-684F-9F77-BDEF5AB37EBF}"/>
              </a:ext>
            </a:extLst>
          </p:cNvPr>
          <p:cNvSpPr txBox="1"/>
          <p:nvPr/>
        </p:nvSpPr>
        <p:spPr>
          <a:xfrm>
            <a:off x="4419599" y="6379099"/>
            <a:ext cx="7132320" cy="246221"/>
          </a:xfrm>
          <a:prstGeom prst="rect">
            <a:avLst/>
          </a:prstGeom>
          <a:noFill/>
        </p:spPr>
        <p:txBody>
          <a:bodyPr wrap="square" lIns="0" tIns="0" rIns="0" bIns="0" rtlCol="0" anchor="b" anchorCtr="0">
            <a:spAutoFit/>
          </a:bodyPr>
          <a:lstStyle/>
          <a:p>
            <a:r>
              <a:rPr lang="es-MX" sz="800" baseline="30000">
                <a:solidFill>
                  <a:srgbClr val="171717"/>
                </a:solidFill>
              </a:rPr>
              <a:t>3</a:t>
            </a:r>
            <a:r>
              <a:rPr lang="es-MX" sz="800">
                <a:solidFill>
                  <a:srgbClr val="171717"/>
                </a:solidFill>
              </a:rPr>
              <a:t> Se usa un porcentaje de impuestos del 22%.</a:t>
            </a:r>
          </a:p>
          <a:p>
            <a:r>
              <a:rPr lang="es-MX" sz="800">
                <a:solidFill>
                  <a:srgbClr val="171717"/>
                </a:solidFill>
              </a:rPr>
              <a:t>Ni Nationwide ni sus representantes ofrecen asesoría legal o fiscal.  Consulta a tu abogado o asesor tributario para obtener respuestas a tus preguntas específicas.</a:t>
            </a:r>
          </a:p>
        </p:txBody>
      </p:sp>
      <p:grpSp>
        <p:nvGrpSpPr>
          <p:cNvPr id="26" name="Group 25">
            <a:extLst>
              <a:ext uri="{FF2B5EF4-FFF2-40B4-BE49-F238E27FC236}">
                <a16:creationId xmlns:a16="http://schemas.microsoft.com/office/drawing/2014/main" id="{06827137-754C-ADCB-B817-D4FED8996F1E}"/>
              </a:ext>
            </a:extLst>
          </p:cNvPr>
          <p:cNvGrpSpPr/>
          <p:nvPr/>
        </p:nvGrpSpPr>
        <p:grpSpPr>
          <a:xfrm>
            <a:off x="4646384" y="3429000"/>
            <a:ext cx="6861632" cy="2752114"/>
            <a:chOff x="4415967" y="3369213"/>
            <a:chExt cx="6861632" cy="2752114"/>
          </a:xfrm>
        </p:grpSpPr>
        <p:sp>
          <p:nvSpPr>
            <p:cNvPr id="10" name="Rectangle 9">
              <a:extLst>
                <a:ext uri="{FF2B5EF4-FFF2-40B4-BE49-F238E27FC236}">
                  <a16:creationId xmlns:a16="http://schemas.microsoft.com/office/drawing/2014/main" id="{522244A6-E7BD-42E6-0F74-4B77873C40D5}"/>
                </a:ext>
              </a:extLst>
            </p:cNvPr>
            <p:cNvSpPr/>
            <p:nvPr/>
          </p:nvSpPr>
          <p:spPr>
            <a:xfrm>
              <a:off x="7237743" y="4643999"/>
              <a:ext cx="1864795" cy="1231106"/>
            </a:xfrm>
            <a:prstGeom prst="rect">
              <a:avLst/>
            </a:prstGeom>
          </p:spPr>
          <p:txBody>
            <a:bodyPr wrap="square" lIns="0" tIns="0" rIns="0" bIns="0">
              <a:spAutoFit/>
            </a:bodyPr>
            <a:lstStyle/>
            <a:p>
              <a:pPr algn="ctr"/>
              <a:r>
                <a:rPr lang="es-MX" sz="1600" dirty="0">
                  <a:solidFill>
                    <a:srgbClr val="141B4D"/>
                  </a:solidFill>
                  <a:latin typeface="Arial" panose="020B0604020202020204" pitchFamily="34" charset="0"/>
                  <a:cs typeface="Arial" panose="020B0604020202020204" pitchFamily="34" charset="0"/>
                </a:rPr>
                <a:t>Pagarás un impuesto de retiro temprano del 10% además del impuesto del 22%.</a:t>
              </a:r>
              <a:r>
                <a:rPr lang="es-MX" sz="1600" baseline="30000" dirty="0">
                  <a:solidFill>
                    <a:srgbClr val="141B4D"/>
                  </a:solidFill>
                  <a:latin typeface="Arial" panose="020B0604020202020204" pitchFamily="34" charset="0"/>
                  <a:cs typeface="Arial" panose="020B0604020202020204" pitchFamily="34" charset="0"/>
                </a:rPr>
                <a:t>3</a:t>
              </a:r>
            </a:p>
          </p:txBody>
        </p:sp>
        <p:sp>
          <p:nvSpPr>
            <p:cNvPr id="11" name="Rectangle 10">
              <a:extLst>
                <a:ext uri="{FF2B5EF4-FFF2-40B4-BE49-F238E27FC236}">
                  <a16:creationId xmlns:a16="http://schemas.microsoft.com/office/drawing/2014/main" id="{B3FF29AD-4252-9F2F-505F-D9C59D7F2B61}"/>
                </a:ext>
              </a:extLst>
            </p:cNvPr>
            <p:cNvSpPr/>
            <p:nvPr/>
          </p:nvSpPr>
          <p:spPr>
            <a:xfrm>
              <a:off x="9448799" y="4643999"/>
              <a:ext cx="1828800" cy="1477328"/>
            </a:xfrm>
            <a:prstGeom prst="rect">
              <a:avLst/>
            </a:prstGeom>
          </p:spPr>
          <p:txBody>
            <a:bodyPr wrap="square" lIns="0" tIns="0" rIns="0" bIns="0">
              <a:spAutoFit/>
            </a:bodyPr>
            <a:lstStyle/>
            <a:p>
              <a:pPr algn="ctr"/>
              <a:r>
                <a:rPr lang="es-MX" sz="1600" dirty="0">
                  <a:solidFill>
                    <a:srgbClr val="141B4D"/>
                  </a:solidFill>
                  <a:latin typeface="Arial" panose="020B0604020202020204" pitchFamily="34" charset="0"/>
                  <a:cs typeface="Arial" panose="020B0604020202020204" pitchFamily="34" charset="0"/>
                </a:rPr>
                <a:t>Por lo tanto, tus $25,000                                                   se reducen a $17,000, por el costo de $8000 en impuestos.</a:t>
              </a:r>
            </a:p>
          </p:txBody>
        </p:sp>
        <p:sp>
          <p:nvSpPr>
            <p:cNvPr id="12" name="Rectangle 11">
              <a:extLst>
                <a:ext uri="{FF2B5EF4-FFF2-40B4-BE49-F238E27FC236}">
                  <a16:creationId xmlns:a16="http://schemas.microsoft.com/office/drawing/2014/main" id="{033A81CC-9F32-CF4B-16BE-915F9741113A}"/>
                </a:ext>
              </a:extLst>
            </p:cNvPr>
            <p:cNvSpPr/>
            <p:nvPr/>
          </p:nvSpPr>
          <p:spPr>
            <a:xfrm>
              <a:off x="4415967" y="4643999"/>
              <a:ext cx="2348083" cy="1231106"/>
            </a:xfrm>
            <a:prstGeom prst="rect">
              <a:avLst/>
            </a:prstGeom>
          </p:spPr>
          <p:txBody>
            <a:bodyPr wrap="square" lIns="0" tIns="0" rIns="0" bIns="0">
              <a:spAutoFit/>
            </a:bodyPr>
            <a:lstStyle/>
            <a:p>
              <a:pPr algn="ctr"/>
              <a:r>
                <a:rPr lang="es-MX" sz="1600" dirty="0">
                  <a:solidFill>
                    <a:srgbClr val="141B4D"/>
                  </a:solidFill>
                  <a:latin typeface="Arial" panose="020B0604020202020204" pitchFamily="34" charset="0"/>
                  <a:cs typeface="Arial" panose="020B0604020202020204" pitchFamily="34" charset="0"/>
                </a:rPr>
                <a:t>Digamos que tienes </a:t>
              </a:r>
              <a:br>
                <a:rPr lang="es-MX" sz="1600" dirty="0">
                  <a:solidFill>
                    <a:srgbClr val="141B4D"/>
                  </a:solidFill>
                  <a:latin typeface="Arial" panose="020B0604020202020204" pitchFamily="34" charset="0"/>
                  <a:cs typeface="Arial" panose="020B0604020202020204" pitchFamily="34" charset="0"/>
                </a:rPr>
              </a:br>
              <a:r>
                <a:rPr lang="es-MX" sz="1600" dirty="0">
                  <a:solidFill>
                    <a:srgbClr val="141B4D"/>
                  </a:solidFill>
                  <a:latin typeface="Arial" panose="020B0604020202020204" pitchFamily="34" charset="0"/>
                  <a:cs typeface="Arial" panose="020B0604020202020204" pitchFamily="34" charset="0"/>
                </a:rPr>
                <a:t>45 años y quieres tomar $25,000 de tu cuenta </a:t>
              </a:r>
              <a:br>
                <a:rPr lang="es-MX" sz="1600" dirty="0">
                  <a:solidFill>
                    <a:srgbClr val="141B4D"/>
                  </a:solidFill>
                  <a:latin typeface="Arial" panose="020B0604020202020204" pitchFamily="34" charset="0"/>
                  <a:cs typeface="Arial" panose="020B0604020202020204" pitchFamily="34" charset="0"/>
                </a:rPr>
              </a:br>
              <a:r>
                <a:rPr lang="es-MX" sz="1600" dirty="0">
                  <a:solidFill>
                    <a:srgbClr val="141B4D"/>
                  </a:solidFill>
                  <a:latin typeface="Arial" panose="020B0604020202020204" pitchFamily="34" charset="0"/>
                  <a:cs typeface="Arial" panose="020B0604020202020204" pitchFamily="34" charset="0"/>
                </a:rPr>
                <a:t>de retiro para renovar </a:t>
              </a:r>
              <a:br>
                <a:rPr lang="es-MX" sz="1600" dirty="0">
                  <a:solidFill>
                    <a:srgbClr val="141B4D"/>
                  </a:solidFill>
                  <a:latin typeface="Arial" panose="020B0604020202020204" pitchFamily="34" charset="0"/>
                  <a:cs typeface="Arial" panose="020B0604020202020204" pitchFamily="34" charset="0"/>
                </a:rPr>
              </a:br>
              <a:r>
                <a:rPr lang="es-MX" sz="1600" dirty="0">
                  <a:solidFill>
                    <a:srgbClr val="141B4D"/>
                  </a:solidFill>
                  <a:latin typeface="Arial" panose="020B0604020202020204" pitchFamily="34" charset="0"/>
                  <a:cs typeface="Arial" panose="020B0604020202020204" pitchFamily="34" charset="0"/>
                </a:rPr>
                <a:t>tu hogar. </a:t>
              </a:r>
            </a:p>
          </p:txBody>
        </p:sp>
        <p:cxnSp>
          <p:nvCxnSpPr>
            <p:cNvPr id="14" name="Straight Connector 13">
              <a:extLst>
                <a:ext uri="{FF2B5EF4-FFF2-40B4-BE49-F238E27FC236}">
                  <a16:creationId xmlns:a16="http://schemas.microsoft.com/office/drawing/2014/main" id="{2F203F3D-6C5C-4BEC-11F1-48818C58F40C}"/>
                </a:ext>
              </a:extLst>
            </p:cNvPr>
            <p:cNvCxnSpPr>
              <a:cxnSpLocks/>
            </p:cNvCxnSpPr>
            <p:nvPr/>
          </p:nvCxnSpPr>
          <p:spPr>
            <a:xfrm>
              <a:off x="9211951" y="3369213"/>
              <a:ext cx="0" cy="256032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E32C9DA-12E7-EC8D-9B01-B1D5A0CF52EF}"/>
                </a:ext>
              </a:extLst>
            </p:cNvPr>
            <p:cNvGrpSpPr/>
            <p:nvPr/>
          </p:nvGrpSpPr>
          <p:grpSpPr>
            <a:xfrm>
              <a:off x="9102541" y="3542351"/>
              <a:ext cx="461354" cy="896682"/>
              <a:chOff x="12477896" y="4802806"/>
              <a:chExt cx="461354" cy="896682"/>
            </a:xfrm>
          </p:grpSpPr>
          <p:sp>
            <p:nvSpPr>
              <p:cNvPr id="16" name="Triangle 15">
                <a:extLst>
                  <a:ext uri="{FF2B5EF4-FFF2-40B4-BE49-F238E27FC236}">
                    <a16:creationId xmlns:a16="http://schemas.microsoft.com/office/drawing/2014/main" id="{B364E5B3-5592-C8F7-F4F9-7803C0D1B114}"/>
                  </a:ext>
                </a:extLst>
              </p:cNvPr>
              <p:cNvSpPr/>
              <p:nvPr/>
            </p:nvSpPr>
            <p:spPr>
              <a:xfrm rot="5400000">
                <a:off x="12260232" y="5020470"/>
                <a:ext cx="896682" cy="4613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sp>
            <p:nvSpPr>
              <p:cNvPr id="17" name="Triangle 16">
                <a:extLst>
                  <a:ext uri="{FF2B5EF4-FFF2-40B4-BE49-F238E27FC236}">
                    <a16:creationId xmlns:a16="http://schemas.microsoft.com/office/drawing/2014/main" id="{31990A56-B20A-75C8-B254-FCD4BF525B7C}"/>
                  </a:ext>
                </a:extLst>
              </p:cNvPr>
              <p:cNvSpPr/>
              <p:nvPr/>
            </p:nvSpPr>
            <p:spPr>
              <a:xfrm rot="5400000">
                <a:off x="12506487" y="5145225"/>
                <a:ext cx="355449" cy="182883"/>
              </a:xfrm>
              <a:prstGeom prst="triangle">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grpSp>
        <p:cxnSp>
          <p:nvCxnSpPr>
            <p:cNvPr id="19" name="Straight Connector 18">
              <a:extLst>
                <a:ext uri="{FF2B5EF4-FFF2-40B4-BE49-F238E27FC236}">
                  <a16:creationId xmlns:a16="http://schemas.microsoft.com/office/drawing/2014/main" id="{CE259826-2FFF-F45D-F743-112646C48890}"/>
                </a:ext>
              </a:extLst>
            </p:cNvPr>
            <p:cNvCxnSpPr>
              <a:cxnSpLocks/>
            </p:cNvCxnSpPr>
            <p:nvPr/>
          </p:nvCxnSpPr>
          <p:spPr>
            <a:xfrm>
              <a:off x="7000897" y="3369213"/>
              <a:ext cx="0" cy="256032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6F8C4AA-10C8-7317-C8EB-8BDDB6748372}"/>
                </a:ext>
              </a:extLst>
            </p:cNvPr>
            <p:cNvGrpSpPr/>
            <p:nvPr/>
          </p:nvGrpSpPr>
          <p:grpSpPr>
            <a:xfrm>
              <a:off x="6891487" y="3542351"/>
              <a:ext cx="461354" cy="896682"/>
              <a:chOff x="12477896" y="4802806"/>
              <a:chExt cx="461354" cy="896682"/>
            </a:xfrm>
          </p:grpSpPr>
          <p:sp>
            <p:nvSpPr>
              <p:cNvPr id="21" name="Triangle 20">
                <a:extLst>
                  <a:ext uri="{FF2B5EF4-FFF2-40B4-BE49-F238E27FC236}">
                    <a16:creationId xmlns:a16="http://schemas.microsoft.com/office/drawing/2014/main" id="{12A30862-199A-FE13-54BA-99F5306FEBBC}"/>
                  </a:ext>
                </a:extLst>
              </p:cNvPr>
              <p:cNvSpPr/>
              <p:nvPr/>
            </p:nvSpPr>
            <p:spPr>
              <a:xfrm rot="5400000">
                <a:off x="12260232" y="5020470"/>
                <a:ext cx="896682" cy="4613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sp>
            <p:nvSpPr>
              <p:cNvPr id="22" name="Triangle 21">
                <a:extLst>
                  <a:ext uri="{FF2B5EF4-FFF2-40B4-BE49-F238E27FC236}">
                    <a16:creationId xmlns:a16="http://schemas.microsoft.com/office/drawing/2014/main" id="{11457567-0027-4985-C306-3036AF63A717}"/>
                  </a:ext>
                </a:extLst>
              </p:cNvPr>
              <p:cNvSpPr/>
              <p:nvPr/>
            </p:nvSpPr>
            <p:spPr>
              <a:xfrm rot="5400000">
                <a:off x="12506487" y="5145225"/>
                <a:ext cx="355449" cy="182883"/>
              </a:xfrm>
              <a:prstGeom prst="triangle">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rgbClr val="171717"/>
                  </a:solidFill>
                </a:endParaRPr>
              </a:p>
            </p:txBody>
          </p:sp>
        </p:grpSp>
        <p:pic>
          <p:nvPicPr>
            <p:cNvPr id="23" name="Graphic 22">
              <a:extLst>
                <a:ext uri="{FF2B5EF4-FFF2-40B4-BE49-F238E27FC236}">
                  <a16:creationId xmlns:a16="http://schemas.microsoft.com/office/drawing/2014/main" id="{19F123DD-D88A-8EB5-E533-51B665DC9E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1245" y="3419090"/>
              <a:ext cx="997527" cy="997527"/>
            </a:xfrm>
            <a:prstGeom prst="rect">
              <a:avLst/>
            </a:prstGeom>
          </p:spPr>
        </p:pic>
        <p:pic>
          <p:nvPicPr>
            <p:cNvPr id="24" name="Graphic 23">
              <a:extLst>
                <a:ext uri="{FF2B5EF4-FFF2-40B4-BE49-F238E27FC236}">
                  <a16:creationId xmlns:a16="http://schemas.microsoft.com/office/drawing/2014/main" id="{C2E0303F-B726-1CD5-94BD-C1EE239350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7661" y="3419090"/>
              <a:ext cx="997527" cy="997527"/>
            </a:xfrm>
            <a:prstGeom prst="rect">
              <a:avLst/>
            </a:prstGeom>
          </p:spPr>
        </p:pic>
        <p:pic>
          <p:nvPicPr>
            <p:cNvPr id="25" name="Graphic 24">
              <a:extLst>
                <a:ext uri="{FF2B5EF4-FFF2-40B4-BE49-F238E27FC236}">
                  <a16:creationId xmlns:a16="http://schemas.microsoft.com/office/drawing/2014/main" id="{79314094-8FC6-FA36-BB10-EE9A655D32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64436" y="3419090"/>
              <a:ext cx="997527" cy="997527"/>
            </a:xfrm>
            <a:prstGeom prst="rect">
              <a:avLst/>
            </a:prstGeom>
          </p:spPr>
        </p:pic>
      </p:grpSp>
      <p:pic>
        <p:nvPicPr>
          <p:cNvPr id="27" name="Picture 26" descr="A person and person hugging&#10;&#10;Description automatically generated with low confidence">
            <a:extLst>
              <a:ext uri="{FF2B5EF4-FFF2-40B4-BE49-F238E27FC236}">
                <a16:creationId xmlns:a16="http://schemas.microsoft.com/office/drawing/2014/main" id="{ADD0D58C-0962-96C6-CA08-2379C8F20C1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2462" t="10256" r="28655"/>
          <a:stretch/>
        </p:blipFill>
        <p:spPr>
          <a:xfrm>
            <a:off x="0" y="-2"/>
            <a:ext cx="3962400" cy="6858002"/>
          </a:xfrm>
          <a:prstGeom prst="rect">
            <a:avLst/>
          </a:prstGeom>
        </p:spPr>
      </p:pic>
    </p:spTree>
    <p:extLst>
      <p:ext uri="{BB962C8B-B14F-4D97-AF65-F5344CB8AC3E}">
        <p14:creationId xmlns:p14="http://schemas.microsoft.com/office/powerpoint/2010/main" val="950395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road, outdoor, building, person&#10;&#10;Description automatically generated">
            <a:extLst>
              <a:ext uri="{FF2B5EF4-FFF2-40B4-BE49-F238E27FC236}">
                <a16:creationId xmlns:a16="http://schemas.microsoft.com/office/drawing/2014/main" id="{92A01F8D-0500-A414-868D-A8F71FD360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162" r="34504"/>
          <a:stretch/>
        </p:blipFill>
        <p:spPr>
          <a:xfrm>
            <a:off x="8229600" y="0"/>
            <a:ext cx="3962401" cy="6858000"/>
          </a:xfrm>
          <a:prstGeom prst="rect">
            <a:avLst/>
          </a:prstGeom>
        </p:spPr>
      </p:pic>
      <p:sp>
        <p:nvSpPr>
          <p:cNvPr id="2" name="Title 1">
            <a:extLst>
              <a:ext uri="{FF2B5EF4-FFF2-40B4-BE49-F238E27FC236}">
                <a16:creationId xmlns:a16="http://schemas.microsoft.com/office/drawing/2014/main" id="{5368335F-C76A-DFC6-9EBC-F2101807506E}"/>
              </a:ext>
            </a:extLst>
          </p:cNvPr>
          <p:cNvSpPr>
            <a:spLocks noGrp="1"/>
          </p:cNvSpPr>
          <p:nvPr>
            <p:ph type="title"/>
          </p:nvPr>
        </p:nvSpPr>
        <p:spPr>
          <a:xfrm>
            <a:off x="914400" y="1143000"/>
            <a:ext cx="6403848" cy="1495794"/>
          </a:xfrm>
        </p:spPr>
        <p:txBody>
          <a:bodyPr/>
          <a:lstStyle/>
          <a:p>
            <a:r>
              <a:rPr lang="es-MX" dirty="0"/>
              <a:t>¿Qué debo hacer con mis fondos de retiro de un empleador anterior?</a:t>
            </a:r>
          </a:p>
        </p:txBody>
      </p:sp>
      <p:sp>
        <p:nvSpPr>
          <p:cNvPr id="3" name="Slide Number Placeholder 2">
            <a:extLst>
              <a:ext uri="{FF2B5EF4-FFF2-40B4-BE49-F238E27FC236}">
                <a16:creationId xmlns:a16="http://schemas.microsoft.com/office/drawing/2014/main" id="{9EE69B94-AB43-24A5-0ADC-0D4C2E8AFEC4}"/>
              </a:ext>
            </a:extLst>
          </p:cNvPr>
          <p:cNvSpPr>
            <a:spLocks noGrp="1"/>
          </p:cNvSpPr>
          <p:nvPr>
            <p:ph type="sldNum" sz="quarter" idx="10"/>
          </p:nvPr>
        </p:nvSpPr>
        <p:spPr/>
        <p:txBody>
          <a:bodyPr/>
          <a:lstStyle/>
          <a:p>
            <a:fld id="{CACD57DD-E820-4B11-80C4-823179BCC2F4}" type="slidenum">
              <a:rPr lang="en-US" smtClean="0">
                <a:solidFill>
                  <a:schemeClr val="bg1"/>
                </a:solidFill>
              </a:rPr>
              <a:pPr/>
              <a:t>22</a:t>
            </a:fld>
            <a:endParaRPr lang="en-US">
              <a:solidFill>
                <a:schemeClr val="bg1"/>
              </a:solidFill>
            </a:endParaRPr>
          </a:p>
        </p:txBody>
      </p:sp>
      <p:sp>
        <p:nvSpPr>
          <p:cNvPr id="4" name="Text Placeholder 3">
            <a:extLst>
              <a:ext uri="{FF2B5EF4-FFF2-40B4-BE49-F238E27FC236}">
                <a16:creationId xmlns:a16="http://schemas.microsoft.com/office/drawing/2014/main" id="{ED446460-F0D3-CB87-B71A-06CC74A43304}"/>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92531D7D-DB13-448A-AACD-B6C28EEFC99A}"/>
              </a:ext>
            </a:extLst>
          </p:cNvPr>
          <p:cNvSpPr>
            <a:spLocks noGrp="1"/>
          </p:cNvSpPr>
          <p:nvPr>
            <p:ph type="body" sz="quarter" idx="17"/>
          </p:nvPr>
        </p:nvSpPr>
        <p:spPr>
          <a:xfrm>
            <a:off x="914400" y="3009118"/>
            <a:ext cx="6403848" cy="1015663"/>
          </a:xfrm>
        </p:spPr>
        <p:txBody>
          <a:bodyPr/>
          <a:lstStyle/>
          <a:p>
            <a:r>
              <a:rPr lang="es-MX"/>
              <a:t>Considera la opción de transferir tu saldo del plan de un empleador anterior al plan de tu nuevo empleador.</a:t>
            </a:r>
          </a:p>
        </p:txBody>
      </p:sp>
      <p:sp>
        <p:nvSpPr>
          <p:cNvPr id="6" name="TextBox 5">
            <a:extLst>
              <a:ext uri="{FF2B5EF4-FFF2-40B4-BE49-F238E27FC236}">
                <a16:creationId xmlns:a16="http://schemas.microsoft.com/office/drawing/2014/main" id="{C1270738-ED35-3289-2465-193F9AB0A208}"/>
              </a:ext>
            </a:extLst>
          </p:cNvPr>
          <p:cNvSpPr txBox="1"/>
          <p:nvPr/>
        </p:nvSpPr>
        <p:spPr>
          <a:xfrm>
            <a:off x="2202024" y="6255988"/>
            <a:ext cx="5029200" cy="369332"/>
          </a:xfrm>
          <a:prstGeom prst="rect">
            <a:avLst/>
          </a:prstGeom>
          <a:noFill/>
        </p:spPr>
        <p:txBody>
          <a:bodyPr wrap="square" lIns="0" tIns="0" rIns="0" bIns="0" rtlCol="0" anchor="b" anchorCtr="0">
            <a:spAutoFit/>
          </a:bodyPr>
          <a:lstStyle/>
          <a:p>
            <a:r>
              <a:rPr lang="es-MX" sz="800">
                <a:solidFill>
                  <a:srgbClr val="171717"/>
                </a:solidFill>
              </a:rPr>
              <a:t>Los planes de retiro calificados, los planes de compensación diferida y las cuentas de retiro individuales son todos diferentes, incluyendo cargos y el momento en el que tienes acceso a los fondos. Los activos transferidos desde tu cuenta o cuentas pueden estar sujetos a cargos por rescate, otros cargos o un impuesto de retiro temprano adicional del 10% si estos se retiran antes de la edad de 59 1/2 años.</a:t>
            </a:r>
          </a:p>
        </p:txBody>
      </p:sp>
      <p:pic>
        <p:nvPicPr>
          <p:cNvPr id="8" name="Graphic 7">
            <a:extLst>
              <a:ext uri="{FF2B5EF4-FFF2-40B4-BE49-F238E27FC236}">
                <a16:creationId xmlns:a16="http://schemas.microsoft.com/office/drawing/2014/main" id="{C57A3E6B-44C8-738B-C82B-3B14F47921B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9" name="Graphic 8">
            <a:extLst>
              <a:ext uri="{FF2B5EF4-FFF2-40B4-BE49-F238E27FC236}">
                <a16:creationId xmlns:a16="http://schemas.microsoft.com/office/drawing/2014/main" id="{D8BC3EA3-1ACD-3D7E-8CC6-F9C11FF0C942}"/>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34878" y="2165770"/>
            <a:ext cx="322244" cy="151545"/>
          </a:xfrm>
          <a:prstGeom prst="rect">
            <a:avLst/>
          </a:prstGeom>
        </p:spPr>
      </p:pic>
    </p:spTree>
    <p:extLst>
      <p:ext uri="{BB962C8B-B14F-4D97-AF65-F5344CB8AC3E}">
        <p14:creationId xmlns:p14="http://schemas.microsoft.com/office/powerpoint/2010/main" val="312141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8FC5-A2DC-1D11-7AD4-E4FC40A5A27F}"/>
              </a:ext>
            </a:extLst>
          </p:cNvPr>
          <p:cNvSpPr>
            <a:spLocks noGrp="1"/>
          </p:cNvSpPr>
          <p:nvPr>
            <p:ph type="title"/>
          </p:nvPr>
        </p:nvSpPr>
        <p:spPr>
          <a:xfrm>
            <a:off x="457200" y="637032"/>
            <a:ext cx="11274552" cy="470898"/>
          </a:xfrm>
        </p:spPr>
        <p:txBody>
          <a:bodyPr/>
          <a:lstStyle/>
          <a:p>
            <a:r>
              <a:rPr lang="es-MX"/>
              <a:t>Comencemos</a:t>
            </a:r>
          </a:p>
        </p:txBody>
      </p:sp>
      <p:sp>
        <p:nvSpPr>
          <p:cNvPr id="3" name="Slide Number Placeholder 2">
            <a:extLst>
              <a:ext uri="{FF2B5EF4-FFF2-40B4-BE49-F238E27FC236}">
                <a16:creationId xmlns:a16="http://schemas.microsoft.com/office/drawing/2014/main" id="{FBCC3322-A5D3-007F-D7E6-84E19D725C73}"/>
              </a:ext>
            </a:extLst>
          </p:cNvPr>
          <p:cNvSpPr>
            <a:spLocks noGrp="1"/>
          </p:cNvSpPr>
          <p:nvPr>
            <p:ph type="sldNum" sz="quarter" idx="10"/>
          </p:nvPr>
        </p:nvSpPr>
        <p:spPr/>
        <p:txBody>
          <a:bodyPr/>
          <a:lstStyle/>
          <a:p>
            <a:fld id="{CACD57DD-E820-4B11-80C4-823179BCC2F4}" type="slidenum">
              <a:rPr lang="en-US" smtClean="0"/>
              <a:pPr/>
              <a:t>23</a:t>
            </a:fld>
            <a:endParaRPr lang="en-US"/>
          </a:p>
        </p:txBody>
      </p:sp>
      <p:sp>
        <p:nvSpPr>
          <p:cNvPr id="4" name="Text Placeholder 3">
            <a:extLst>
              <a:ext uri="{FF2B5EF4-FFF2-40B4-BE49-F238E27FC236}">
                <a16:creationId xmlns:a16="http://schemas.microsoft.com/office/drawing/2014/main" id="{EF514E1D-D65B-1430-E270-15D70C9B6536}"/>
              </a:ext>
            </a:extLst>
          </p:cNvPr>
          <p:cNvSpPr>
            <a:spLocks noGrp="1"/>
          </p:cNvSpPr>
          <p:nvPr>
            <p:ph type="body" sz="quarter" idx="16"/>
          </p:nvPr>
        </p:nvSpPr>
        <p:spPr/>
        <p:txBody>
          <a:bodyPr/>
          <a:lstStyle/>
          <a:p>
            <a:r>
              <a:rPr lang="es-MX"/>
              <a:t>Retiro 101</a:t>
            </a:r>
          </a:p>
        </p:txBody>
      </p:sp>
      <p:sp>
        <p:nvSpPr>
          <p:cNvPr id="5" name="Content Placeholder 7">
            <a:extLst>
              <a:ext uri="{FF2B5EF4-FFF2-40B4-BE49-F238E27FC236}">
                <a16:creationId xmlns:a16="http://schemas.microsoft.com/office/drawing/2014/main" id="{DBED63FB-7DA8-20F8-5D0B-C6EC2FBA6F28}"/>
              </a:ext>
            </a:extLst>
          </p:cNvPr>
          <p:cNvSpPr txBox="1">
            <a:spLocks/>
          </p:cNvSpPr>
          <p:nvPr/>
        </p:nvSpPr>
        <p:spPr>
          <a:xfrm>
            <a:off x="594360" y="4308172"/>
            <a:ext cx="2468880" cy="677108"/>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200">
                <a:solidFill>
                  <a:srgbClr val="141B4D"/>
                </a:solidFill>
              </a:rPr>
              <a:t>Inscríbete en tu plan de retiro. </a:t>
            </a:r>
          </a:p>
        </p:txBody>
      </p:sp>
      <p:sp>
        <p:nvSpPr>
          <p:cNvPr id="6" name="Content Placeholder 7">
            <a:extLst>
              <a:ext uri="{FF2B5EF4-FFF2-40B4-BE49-F238E27FC236}">
                <a16:creationId xmlns:a16="http://schemas.microsoft.com/office/drawing/2014/main" id="{CB749610-4E48-FAC6-8600-EDD3D5AD56BB}"/>
              </a:ext>
            </a:extLst>
          </p:cNvPr>
          <p:cNvSpPr txBox="1">
            <a:spLocks/>
          </p:cNvSpPr>
          <p:nvPr/>
        </p:nvSpPr>
        <p:spPr>
          <a:xfrm>
            <a:off x="9109323" y="4308172"/>
            <a:ext cx="2560320" cy="1015663"/>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200" dirty="0">
                <a:solidFill>
                  <a:srgbClr val="141B4D"/>
                </a:solidFill>
              </a:rPr>
              <a:t>¿Tienes preguntas? </a:t>
            </a:r>
            <a:br>
              <a:rPr lang="es-MX" sz="2200" dirty="0">
                <a:solidFill>
                  <a:srgbClr val="141B4D"/>
                </a:solidFill>
              </a:rPr>
            </a:br>
            <a:r>
              <a:rPr lang="es-MX" sz="2200" dirty="0">
                <a:solidFill>
                  <a:srgbClr val="141B4D"/>
                </a:solidFill>
              </a:rPr>
              <a:t>Estamos aquí para ayudar.</a:t>
            </a:r>
          </a:p>
        </p:txBody>
      </p:sp>
      <p:sp>
        <p:nvSpPr>
          <p:cNvPr id="7" name="Content Placeholder 7">
            <a:extLst>
              <a:ext uri="{FF2B5EF4-FFF2-40B4-BE49-F238E27FC236}">
                <a16:creationId xmlns:a16="http://schemas.microsoft.com/office/drawing/2014/main" id="{998B87ED-3D43-9873-EB8B-54F46232E501}"/>
              </a:ext>
            </a:extLst>
          </p:cNvPr>
          <p:cNvSpPr txBox="1">
            <a:spLocks/>
          </p:cNvSpPr>
          <p:nvPr/>
        </p:nvSpPr>
        <p:spPr>
          <a:xfrm>
            <a:off x="4128516" y="4308172"/>
            <a:ext cx="3931920" cy="1015663"/>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MX" sz="2200">
                <a:solidFill>
                  <a:srgbClr val="141B4D"/>
                </a:solidFill>
              </a:rPr>
              <a:t>Explora las herramientas y recursos disponibles para establecer los objetivos adecuados y encuentra lo que mejor se adapte a ti.</a:t>
            </a:r>
          </a:p>
        </p:txBody>
      </p:sp>
      <p:pic>
        <p:nvPicPr>
          <p:cNvPr id="8" name="Graphic 7">
            <a:extLst>
              <a:ext uri="{FF2B5EF4-FFF2-40B4-BE49-F238E27FC236}">
                <a16:creationId xmlns:a16="http://schemas.microsoft.com/office/drawing/2014/main" id="{63C6C8A9-925E-1E0D-A5D7-59955F8878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8208" y="1875058"/>
            <a:ext cx="1401184" cy="1401184"/>
          </a:xfrm>
          <a:prstGeom prst="rect">
            <a:avLst/>
          </a:prstGeom>
        </p:spPr>
      </p:pic>
      <p:sp>
        <p:nvSpPr>
          <p:cNvPr id="9" name="Title 1">
            <a:extLst>
              <a:ext uri="{FF2B5EF4-FFF2-40B4-BE49-F238E27FC236}">
                <a16:creationId xmlns:a16="http://schemas.microsoft.com/office/drawing/2014/main" id="{9C1D1E2D-467B-1E38-82D8-865C64EFD5D6}"/>
              </a:ext>
            </a:extLst>
          </p:cNvPr>
          <p:cNvSpPr txBox="1">
            <a:spLocks/>
          </p:cNvSpPr>
          <p:nvPr/>
        </p:nvSpPr>
        <p:spPr>
          <a:xfrm>
            <a:off x="457200" y="3368624"/>
            <a:ext cx="274320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s-MX" sz="4000">
                <a:solidFill>
                  <a:srgbClr val="0047BB"/>
                </a:solidFill>
              </a:rPr>
              <a:t>Paso 1</a:t>
            </a:r>
          </a:p>
        </p:txBody>
      </p:sp>
      <p:sp>
        <p:nvSpPr>
          <p:cNvPr id="10" name="Title 1">
            <a:extLst>
              <a:ext uri="{FF2B5EF4-FFF2-40B4-BE49-F238E27FC236}">
                <a16:creationId xmlns:a16="http://schemas.microsoft.com/office/drawing/2014/main" id="{63D6FF4A-923E-9B99-250D-3744B0E204E0}"/>
              </a:ext>
            </a:extLst>
          </p:cNvPr>
          <p:cNvSpPr txBox="1">
            <a:spLocks/>
          </p:cNvSpPr>
          <p:nvPr/>
        </p:nvSpPr>
        <p:spPr>
          <a:xfrm>
            <a:off x="4128516" y="3368624"/>
            <a:ext cx="393192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s-MX" sz="4000">
                <a:solidFill>
                  <a:srgbClr val="0047BB"/>
                </a:solidFill>
              </a:rPr>
              <a:t>Paso 2</a:t>
            </a:r>
          </a:p>
        </p:txBody>
      </p:sp>
      <p:pic>
        <p:nvPicPr>
          <p:cNvPr id="11" name="Graphic 10">
            <a:extLst>
              <a:ext uri="{FF2B5EF4-FFF2-40B4-BE49-F238E27FC236}">
                <a16:creationId xmlns:a16="http://schemas.microsoft.com/office/drawing/2014/main" id="{1E37B885-4FF3-09AB-D133-E4404FC0BF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93884" y="1875058"/>
            <a:ext cx="1401184" cy="1401184"/>
          </a:xfrm>
          <a:prstGeom prst="rect">
            <a:avLst/>
          </a:prstGeom>
        </p:spPr>
      </p:pic>
      <p:sp>
        <p:nvSpPr>
          <p:cNvPr id="12" name="Title 1">
            <a:extLst>
              <a:ext uri="{FF2B5EF4-FFF2-40B4-BE49-F238E27FC236}">
                <a16:creationId xmlns:a16="http://schemas.microsoft.com/office/drawing/2014/main" id="{EBEAB8FB-7981-E738-2ADB-E88C013F3093}"/>
              </a:ext>
            </a:extLst>
          </p:cNvPr>
          <p:cNvSpPr txBox="1">
            <a:spLocks/>
          </p:cNvSpPr>
          <p:nvPr/>
        </p:nvSpPr>
        <p:spPr>
          <a:xfrm>
            <a:off x="8988552" y="3368624"/>
            <a:ext cx="2743200" cy="553998"/>
          </a:xfrm>
          <a:prstGeom prst="rect">
            <a:avLst/>
          </a:prstGeom>
        </p:spPr>
        <p:txBody>
          <a:bodyPr vert="horz" lIns="0" tIns="0" rIns="0" bIns="0" rtlCol="0" anchor="t" anchorCtr="0">
            <a:spAutoFit/>
          </a:bodyPr>
          <a:lstStyle>
            <a:lvl1pPr algn="l" defTabSz="685800" rtl="0" eaLnBrk="1" latinLnBrk="0" hangingPunct="1">
              <a:lnSpc>
                <a:spcPct val="90000"/>
              </a:lnSpc>
              <a:spcBef>
                <a:spcPts val="0"/>
              </a:spcBef>
              <a:buNone/>
              <a:defRPr sz="2800" b="1" kern="1200">
                <a:solidFill>
                  <a:schemeClr val="bg2"/>
                </a:solidFill>
                <a:latin typeface="+mj-lt"/>
                <a:ea typeface="+mj-ea"/>
                <a:cs typeface="+mj-cs"/>
              </a:defRPr>
            </a:lvl1pPr>
          </a:lstStyle>
          <a:p>
            <a:pPr algn="ctr"/>
            <a:r>
              <a:rPr lang="es-MX" sz="4000">
                <a:solidFill>
                  <a:srgbClr val="0047BB"/>
                </a:solidFill>
              </a:rPr>
              <a:t>Paso 3</a:t>
            </a:r>
          </a:p>
        </p:txBody>
      </p:sp>
      <p:pic>
        <p:nvPicPr>
          <p:cNvPr id="13" name="Graphic 12">
            <a:extLst>
              <a:ext uri="{FF2B5EF4-FFF2-40B4-BE49-F238E27FC236}">
                <a16:creationId xmlns:a16="http://schemas.microsoft.com/office/drawing/2014/main" id="{BFE83695-02AA-6810-5D22-EF86702E92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59560" y="1875058"/>
            <a:ext cx="1401184" cy="1401184"/>
          </a:xfrm>
          <a:prstGeom prst="rect">
            <a:avLst/>
          </a:prstGeom>
        </p:spPr>
      </p:pic>
      <p:cxnSp>
        <p:nvCxnSpPr>
          <p:cNvPr id="14" name="Straight Connector 13">
            <a:extLst>
              <a:ext uri="{FF2B5EF4-FFF2-40B4-BE49-F238E27FC236}">
                <a16:creationId xmlns:a16="http://schemas.microsoft.com/office/drawing/2014/main" id="{5104696F-B8F8-DD4A-EBEC-85DAB1DB248A}"/>
              </a:ext>
            </a:extLst>
          </p:cNvPr>
          <p:cNvCxnSpPr>
            <a:cxnSpLocks/>
          </p:cNvCxnSpPr>
          <p:nvPr/>
        </p:nvCxnSpPr>
        <p:spPr>
          <a:xfrm>
            <a:off x="3664458" y="1875058"/>
            <a:ext cx="0" cy="365760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FF71EC0-42C1-5544-D2EC-F922C90E3832}"/>
              </a:ext>
            </a:extLst>
          </p:cNvPr>
          <p:cNvCxnSpPr>
            <a:cxnSpLocks/>
          </p:cNvCxnSpPr>
          <p:nvPr/>
        </p:nvCxnSpPr>
        <p:spPr>
          <a:xfrm>
            <a:off x="8524494" y="1875058"/>
            <a:ext cx="0" cy="3657600"/>
          </a:xfrm>
          <a:prstGeom prst="line">
            <a:avLst/>
          </a:prstGeom>
          <a:ln w="19050">
            <a:solidFill>
              <a:srgbClr val="D0D3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65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84B7-7E35-EDC2-4A02-A16095A69216}"/>
              </a:ext>
            </a:extLst>
          </p:cNvPr>
          <p:cNvSpPr>
            <a:spLocks noGrp="1"/>
          </p:cNvSpPr>
          <p:nvPr>
            <p:ph type="ctrTitle"/>
          </p:nvPr>
        </p:nvSpPr>
        <p:spPr/>
        <p:txBody>
          <a:bodyPr/>
          <a:lstStyle/>
          <a:p>
            <a:r>
              <a:rPr lang="es-MX"/>
              <a:t>¿Preguntas?</a:t>
            </a:r>
          </a:p>
        </p:txBody>
      </p:sp>
      <p:sp>
        <p:nvSpPr>
          <p:cNvPr id="3" name="Subtitle 2">
            <a:extLst>
              <a:ext uri="{FF2B5EF4-FFF2-40B4-BE49-F238E27FC236}">
                <a16:creationId xmlns:a16="http://schemas.microsoft.com/office/drawing/2014/main" id="{F55AA0A5-8D26-3A5E-E5A7-2DAF25CA2853}"/>
              </a:ext>
            </a:extLst>
          </p:cNvPr>
          <p:cNvSpPr>
            <a:spLocks noGrp="1"/>
          </p:cNvSpPr>
          <p:nvPr>
            <p:ph type="subTitle" idx="1"/>
          </p:nvPr>
        </p:nvSpPr>
        <p:spPr>
          <a:xfrm>
            <a:off x="457200" y="4518026"/>
            <a:ext cx="4572000" cy="1495794"/>
          </a:xfrm>
        </p:spPr>
        <p:txBody>
          <a:bodyPr/>
          <a:lstStyle/>
          <a:p>
            <a:r>
              <a:rPr lang="es-MX" sz="5400" dirty="0"/>
              <a:t>Preguntas y respuestas</a:t>
            </a:r>
          </a:p>
        </p:txBody>
      </p:sp>
    </p:spTree>
    <p:extLst>
      <p:ext uri="{BB962C8B-B14F-4D97-AF65-F5344CB8AC3E}">
        <p14:creationId xmlns:p14="http://schemas.microsoft.com/office/powerpoint/2010/main" val="506436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F582500-D22D-E344-05CC-0CE33C2745BE}"/>
              </a:ext>
            </a:extLst>
          </p:cNvPr>
          <p:cNvSpPr/>
          <p:nvPr/>
        </p:nvSpPr>
        <p:spPr>
          <a:xfrm>
            <a:off x="6096000" y="0"/>
            <a:ext cx="6095999" cy="6858000"/>
          </a:xfrm>
          <a:prstGeom prst="rect">
            <a:avLst/>
          </a:prstGeom>
          <a:solidFill>
            <a:srgbClr val="002DA2"/>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endParaRPr lang="en-US" sz="1600" dirty="0">
              <a:solidFill>
                <a:schemeClr val="bg1"/>
              </a:solidFill>
            </a:endParaRPr>
          </a:p>
        </p:txBody>
      </p:sp>
      <p:sp>
        <p:nvSpPr>
          <p:cNvPr id="8" name="Title 7">
            <a:extLst>
              <a:ext uri="{FF2B5EF4-FFF2-40B4-BE49-F238E27FC236}">
                <a16:creationId xmlns:a16="http://schemas.microsoft.com/office/drawing/2014/main" id="{9273ECE4-0B75-5402-5C72-C537F958E2FF}"/>
              </a:ext>
            </a:extLst>
          </p:cNvPr>
          <p:cNvSpPr>
            <a:spLocks noGrp="1"/>
          </p:cNvSpPr>
          <p:nvPr>
            <p:ph type="title"/>
          </p:nvPr>
        </p:nvSpPr>
        <p:spPr>
          <a:xfrm>
            <a:off x="458724" y="637032"/>
            <a:ext cx="11274552" cy="941796"/>
          </a:xfrm>
        </p:spPr>
        <p:txBody>
          <a:bodyPr/>
          <a:lstStyle/>
          <a:p>
            <a:r>
              <a:rPr lang="es-MX" dirty="0"/>
              <a:t>Estamos aquí </a:t>
            </a:r>
            <a:br>
              <a:rPr lang="es-MX" dirty="0"/>
            </a:br>
            <a:r>
              <a:rPr lang="es-MX" dirty="0"/>
              <a:t>para ayudar</a:t>
            </a:r>
          </a:p>
        </p:txBody>
      </p:sp>
      <p:sp>
        <p:nvSpPr>
          <p:cNvPr id="10" name="Text Placeholder 9">
            <a:extLst>
              <a:ext uri="{FF2B5EF4-FFF2-40B4-BE49-F238E27FC236}">
                <a16:creationId xmlns:a16="http://schemas.microsoft.com/office/drawing/2014/main" id="{EAE62D32-EA58-3C77-3230-1F11F1F187C7}"/>
              </a:ext>
            </a:extLst>
          </p:cNvPr>
          <p:cNvSpPr>
            <a:spLocks noGrp="1"/>
          </p:cNvSpPr>
          <p:nvPr>
            <p:ph type="body" sz="quarter" idx="16"/>
          </p:nvPr>
        </p:nvSpPr>
        <p:spPr/>
        <p:txBody>
          <a:bodyPr/>
          <a:lstStyle/>
          <a:p>
            <a:r>
              <a:rPr lang="es-MX"/>
              <a:t>Retiro 101</a:t>
            </a:r>
          </a:p>
        </p:txBody>
      </p:sp>
      <p:sp>
        <p:nvSpPr>
          <p:cNvPr id="22" name="Content Placeholder 2">
            <a:extLst>
              <a:ext uri="{FF2B5EF4-FFF2-40B4-BE49-F238E27FC236}">
                <a16:creationId xmlns:a16="http://schemas.microsoft.com/office/drawing/2014/main" id="{EDE89325-717F-A732-B38C-F9BDD23FD58C}"/>
              </a:ext>
            </a:extLst>
          </p:cNvPr>
          <p:cNvSpPr txBox="1">
            <a:spLocks/>
          </p:cNvSpPr>
          <p:nvPr/>
        </p:nvSpPr>
        <p:spPr>
          <a:xfrm>
            <a:off x="458724" y="3888530"/>
            <a:ext cx="5637276" cy="1508105"/>
          </a:xfrm>
          <a:prstGeom prst="rect">
            <a:avLst/>
          </a:prstGeom>
        </p:spPr>
        <p:txBody>
          <a:bodyPr wrap="square" lIns="0" tIns="0" rIns="0" bIns="0" anchor="t"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s-MX" sz="2400" b="1">
                <a:solidFill>
                  <a:schemeClr val="bg1"/>
                </a:solidFill>
                <a:latin typeface="+mj-lt"/>
              </a:rPr>
              <a:t>&lt;Nombre del presentador&gt;</a:t>
            </a:r>
          </a:p>
          <a:p>
            <a:pPr>
              <a:lnSpc>
                <a:spcPct val="100000"/>
              </a:lnSpc>
              <a:spcAft>
                <a:spcPts val="600"/>
              </a:spcAft>
            </a:pPr>
            <a:r>
              <a:rPr lang="es-MX" sz="1800">
                <a:solidFill>
                  <a:schemeClr val="bg1"/>
                </a:solidFill>
              </a:rPr>
              <a:t>&lt;Puesto de trabajo del presentador&gt;</a:t>
            </a:r>
          </a:p>
          <a:p>
            <a:pPr>
              <a:lnSpc>
                <a:spcPct val="100000"/>
              </a:lnSpc>
              <a:spcAft>
                <a:spcPts val="600"/>
              </a:spcAft>
            </a:pPr>
            <a:r>
              <a:rPr lang="es-MX" sz="1800">
                <a:solidFill>
                  <a:schemeClr val="bg1"/>
                </a:solidFill>
              </a:rPr>
              <a:t>&lt;Dirección de correo electrónico del presentador&gt;</a:t>
            </a:r>
          </a:p>
          <a:p>
            <a:pPr>
              <a:lnSpc>
                <a:spcPct val="100000"/>
              </a:lnSpc>
              <a:spcAft>
                <a:spcPts val="600"/>
              </a:spcAft>
            </a:pPr>
            <a:r>
              <a:rPr lang="es-MX" sz="1800">
                <a:solidFill>
                  <a:schemeClr val="bg1"/>
                </a:solidFill>
              </a:rPr>
              <a:t>&lt;Teléfono del presentador&gt;</a:t>
            </a:r>
          </a:p>
        </p:txBody>
      </p:sp>
      <p:sp>
        <p:nvSpPr>
          <p:cNvPr id="26" name="Rectangle 25">
            <a:extLst>
              <a:ext uri="{FF2B5EF4-FFF2-40B4-BE49-F238E27FC236}">
                <a16:creationId xmlns:a16="http://schemas.microsoft.com/office/drawing/2014/main" id="{AC6B4CC1-72E4-29F3-3598-4767B23FAE5E}"/>
              </a:ext>
            </a:extLst>
          </p:cNvPr>
          <p:cNvSpPr>
            <a:spLocks noChangeAspect="1"/>
          </p:cNvSpPr>
          <p:nvPr/>
        </p:nvSpPr>
        <p:spPr>
          <a:xfrm>
            <a:off x="458723" y="1775101"/>
            <a:ext cx="1828800" cy="18288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s-MX" sz="1600">
                <a:solidFill>
                  <a:srgbClr val="7A7266"/>
                </a:solidFill>
              </a:rPr>
              <a:t>Foto del presentador</a:t>
            </a:r>
          </a:p>
        </p:txBody>
      </p:sp>
      <p:sp>
        <p:nvSpPr>
          <p:cNvPr id="27" name="TextBox 26">
            <a:extLst>
              <a:ext uri="{FF2B5EF4-FFF2-40B4-BE49-F238E27FC236}">
                <a16:creationId xmlns:a16="http://schemas.microsoft.com/office/drawing/2014/main" id="{CF84609D-5419-EBBB-3338-51C5D28C3EE8}"/>
              </a:ext>
            </a:extLst>
          </p:cNvPr>
          <p:cNvSpPr txBox="1"/>
          <p:nvPr/>
        </p:nvSpPr>
        <p:spPr>
          <a:xfrm>
            <a:off x="146304" y="1792224"/>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28" name="TextBox 27">
            <a:extLst>
              <a:ext uri="{FF2B5EF4-FFF2-40B4-BE49-F238E27FC236}">
                <a16:creationId xmlns:a16="http://schemas.microsoft.com/office/drawing/2014/main" id="{AAA8896E-2E1B-0727-C2C1-B92C6E8B5EC6}"/>
              </a:ext>
            </a:extLst>
          </p:cNvPr>
          <p:cNvSpPr txBox="1"/>
          <p:nvPr/>
        </p:nvSpPr>
        <p:spPr>
          <a:xfrm>
            <a:off x="10231569" y="2080984"/>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grpSp>
        <p:nvGrpSpPr>
          <p:cNvPr id="11" name="Group 10">
            <a:extLst>
              <a:ext uri="{FF2B5EF4-FFF2-40B4-BE49-F238E27FC236}">
                <a16:creationId xmlns:a16="http://schemas.microsoft.com/office/drawing/2014/main" id="{0438C8BD-76CE-7883-95A3-4012DD2A34DC}"/>
              </a:ext>
            </a:extLst>
          </p:cNvPr>
          <p:cNvGrpSpPr/>
          <p:nvPr/>
        </p:nvGrpSpPr>
        <p:grpSpPr>
          <a:xfrm>
            <a:off x="6958732" y="2722166"/>
            <a:ext cx="4370535" cy="2674469"/>
            <a:chOff x="6804389" y="2466754"/>
            <a:chExt cx="4370535" cy="2674469"/>
          </a:xfrm>
        </p:grpSpPr>
        <p:sp>
          <p:nvSpPr>
            <p:cNvPr id="29" name="Rectangle 28">
              <a:extLst>
                <a:ext uri="{FF2B5EF4-FFF2-40B4-BE49-F238E27FC236}">
                  <a16:creationId xmlns:a16="http://schemas.microsoft.com/office/drawing/2014/main" id="{3FD43E6E-DD2B-6932-3BC7-6A96625EB9C4}"/>
                </a:ext>
              </a:extLst>
            </p:cNvPr>
            <p:cNvSpPr/>
            <p:nvPr/>
          </p:nvSpPr>
          <p:spPr>
            <a:xfrm>
              <a:off x="8111515" y="2633473"/>
              <a:ext cx="3063409" cy="2215991"/>
            </a:xfrm>
            <a:prstGeom prst="rect">
              <a:avLst/>
            </a:prstGeom>
          </p:spPr>
          <p:txBody>
            <a:bodyPr wrap="square" lIns="0" tIns="0" rIns="0" bIns="0">
              <a:spAutoFit/>
            </a:bodyPr>
            <a:lstStyle/>
            <a:p>
              <a:r>
                <a:rPr lang="es-MX" sz="2400" b="1" dirty="0">
                  <a:solidFill>
                    <a:schemeClr val="bg1"/>
                  </a:solidFill>
                  <a:latin typeface="Arial" panose="020B0604020202020204" pitchFamily="34" charset="0"/>
                  <a:cs typeface="Arial" panose="020B0604020202020204" pitchFamily="34" charset="0"/>
                </a:rPr>
                <a:t>Accede a tu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cuenta de retiro </a:t>
              </a:r>
              <a:br>
                <a:rPr lang="es-MX" sz="2400" b="1" dirty="0">
                  <a:solidFill>
                    <a:schemeClr val="bg1"/>
                  </a:solidFill>
                  <a:latin typeface="Arial" panose="020B0604020202020204" pitchFamily="34" charset="0"/>
                  <a:cs typeface="Arial" panose="020B0604020202020204" pitchFamily="34" charset="0"/>
                </a:rPr>
              </a:br>
              <a:r>
                <a:rPr lang="es-MX" sz="2400" b="1" dirty="0">
                  <a:solidFill>
                    <a:schemeClr val="bg1"/>
                  </a:solidFill>
                  <a:latin typeface="Arial" panose="020B0604020202020204" pitchFamily="34" charset="0"/>
                  <a:cs typeface="Arial" panose="020B0604020202020204" pitchFamily="34" charset="0"/>
                </a:rPr>
                <a:t>en </a:t>
              </a:r>
              <a:r>
                <a:rPr lang="es-MX" sz="2400" b="1" u="sng" dirty="0">
                  <a:solidFill>
                    <a:srgbClr val="FF9800"/>
                  </a:solidFill>
                  <a:latin typeface="Arial" panose="020B0604020202020204" pitchFamily="34" charset="0"/>
                  <a:cs typeface="Arial" panose="020B0604020202020204" pitchFamily="34" charset="0"/>
                </a:rPr>
                <a:t>nrsforu.com</a:t>
              </a:r>
              <a:r>
                <a:rPr lang="es-MX" sz="2400" b="1" dirty="0">
                  <a:solidFill>
                    <a:schemeClr val="bg1"/>
                  </a:solidFill>
                  <a:latin typeface="Arial" panose="020B0604020202020204" pitchFamily="34" charset="0"/>
                  <a:cs typeface="Arial" panose="020B0604020202020204" pitchFamily="34" charset="0"/>
                </a:rPr>
                <a:t> </a:t>
              </a: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s-MX" sz="2400" b="1" dirty="0">
                  <a:solidFill>
                    <a:schemeClr val="bg1"/>
                  </a:solidFill>
                  <a:latin typeface="Arial" panose="020B0604020202020204" pitchFamily="34" charset="0"/>
                  <a:cs typeface="Arial" panose="020B0604020202020204" pitchFamily="34" charset="0"/>
                </a:rPr>
                <a:t>1-888-401-5272</a:t>
              </a:r>
            </a:p>
          </p:txBody>
        </p:sp>
        <p:pic>
          <p:nvPicPr>
            <p:cNvPr id="30" name="Graphic 29">
              <a:extLst>
                <a:ext uri="{FF2B5EF4-FFF2-40B4-BE49-F238E27FC236}">
                  <a16:creationId xmlns:a16="http://schemas.microsoft.com/office/drawing/2014/main" id="{B8409C22-6900-854D-A828-B78FA6BC408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804389" y="2466754"/>
              <a:ext cx="1120037" cy="1120037"/>
            </a:xfrm>
            <a:prstGeom prst="rect">
              <a:avLst/>
            </a:prstGeom>
          </p:spPr>
        </p:pic>
        <p:pic>
          <p:nvPicPr>
            <p:cNvPr id="31" name="Graphic 30">
              <a:extLst>
                <a:ext uri="{FF2B5EF4-FFF2-40B4-BE49-F238E27FC236}">
                  <a16:creationId xmlns:a16="http://schemas.microsoft.com/office/drawing/2014/main" id="{FFAA09C1-8F25-9898-7D0F-72D055155DB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806429" y="4021186"/>
              <a:ext cx="1120037" cy="1120037"/>
            </a:xfrm>
            <a:prstGeom prst="rect">
              <a:avLst/>
            </a:prstGeom>
          </p:spPr>
        </p:pic>
      </p:grpSp>
      <p:sp>
        <p:nvSpPr>
          <p:cNvPr id="33" name="Right Triangle 32">
            <a:extLst>
              <a:ext uri="{FF2B5EF4-FFF2-40B4-BE49-F238E27FC236}">
                <a16:creationId xmlns:a16="http://schemas.microsoft.com/office/drawing/2014/main" id="{443B1474-ED51-0180-B346-61F1EDD3F573}"/>
              </a:ext>
            </a:extLst>
          </p:cNvPr>
          <p:cNvSpPr>
            <a:spLocks noChangeAspect="1"/>
          </p:cNvSpPr>
          <p:nvPr/>
        </p:nvSpPr>
        <p:spPr>
          <a:xfrm rot="10800000">
            <a:off x="10134599" y="1"/>
            <a:ext cx="2057400" cy="2057400"/>
          </a:xfrm>
          <a:prstGeom prst="rtTriangle">
            <a:avLst/>
          </a:prstGeom>
          <a:solidFill>
            <a:srgbClr val="FF9800"/>
          </a:solidFill>
          <a:ln>
            <a:noFill/>
          </a:ln>
        </p:spPr>
        <p:style>
          <a:lnRef idx="0">
            <a:scrgbClr r="0" g="0" b="0"/>
          </a:lnRef>
          <a:fillRef idx="0">
            <a:scrgbClr r="0" g="0" b="0"/>
          </a:fillRef>
          <a:effectRef idx="0">
            <a:scrgbClr r="0" g="0" b="0"/>
          </a:effectRef>
          <a:fontRef idx="minor">
            <a:schemeClr val="lt1"/>
          </a:fontRef>
        </p:style>
        <p:txBody>
          <a:bodyPr lIns="90000" tIns="46800" rIns="90000" bIns="46800" rtlCol="0" anchor="ctr"/>
          <a:lstStyle/>
          <a:p>
            <a:pPr algn="ctr">
              <a:lnSpc>
                <a:spcPct val="90000"/>
              </a:lnSpc>
            </a:pPr>
            <a:endParaRPr lang="en-US" sz="1600" dirty="0">
              <a:solidFill>
                <a:srgbClr val="8CC8E9"/>
              </a:solidFill>
            </a:endParaRPr>
          </a:p>
        </p:txBody>
      </p:sp>
      <p:sp>
        <p:nvSpPr>
          <p:cNvPr id="34" name="Slide Number Placeholder 2">
            <a:extLst>
              <a:ext uri="{FF2B5EF4-FFF2-40B4-BE49-F238E27FC236}">
                <a16:creationId xmlns:a16="http://schemas.microsoft.com/office/drawing/2014/main" id="{B59514C4-36D0-57B5-A40B-5DEAD3A35C1E}"/>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25</a:t>
            </a:fld>
            <a:endParaRPr lang="en-US">
              <a:solidFill>
                <a:schemeClr val="bg1"/>
              </a:solidFill>
            </a:endParaRPr>
          </a:p>
        </p:txBody>
      </p:sp>
    </p:spTree>
    <p:extLst>
      <p:ext uri="{BB962C8B-B14F-4D97-AF65-F5344CB8AC3E}">
        <p14:creationId xmlns:p14="http://schemas.microsoft.com/office/powerpoint/2010/main" val="1659678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C1F96E-4FC9-1E7F-88F2-91A42D9D632F}"/>
              </a:ext>
            </a:extLst>
          </p:cNvPr>
          <p:cNvSpPr>
            <a:spLocks noGrp="1"/>
          </p:cNvSpPr>
          <p:nvPr>
            <p:ph type="title"/>
          </p:nvPr>
        </p:nvSpPr>
        <p:spPr/>
        <p:txBody>
          <a:bodyPr/>
          <a:lstStyle/>
          <a:p>
            <a:r>
              <a:rPr lang="es-MX"/>
              <a:t>Estamos aquí para ayudar</a:t>
            </a:r>
          </a:p>
        </p:txBody>
      </p:sp>
      <p:sp>
        <p:nvSpPr>
          <p:cNvPr id="11" name="Text Placeholder 10">
            <a:extLst>
              <a:ext uri="{FF2B5EF4-FFF2-40B4-BE49-F238E27FC236}">
                <a16:creationId xmlns:a16="http://schemas.microsoft.com/office/drawing/2014/main" id="{DA18790D-27E1-524E-D830-E45DBA09444B}"/>
              </a:ext>
            </a:extLst>
          </p:cNvPr>
          <p:cNvSpPr>
            <a:spLocks noGrp="1"/>
          </p:cNvSpPr>
          <p:nvPr>
            <p:ph type="body" sz="quarter" idx="16"/>
          </p:nvPr>
        </p:nvSpPr>
        <p:spPr/>
        <p:txBody>
          <a:bodyPr/>
          <a:lstStyle/>
          <a:p>
            <a:r>
              <a:rPr lang="es-MX"/>
              <a:t>Retiro 101</a:t>
            </a:r>
          </a:p>
        </p:txBody>
      </p:sp>
      <p:sp>
        <p:nvSpPr>
          <p:cNvPr id="17" name="TextBox 16">
            <a:extLst>
              <a:ext uri="{FF2B5EF4-FFF2-40B4-BE49-F238E27FC236}">
                <a16:creationId xmlns:a16="http://schemas.microsoft.com/office/drawing/2014/main" id="{F6DD5491-FAFA-E5D7-EEB6-4805156900E0}"/>
              </a:ext>
            </a:extLst>
          </p:cNvPr>
          <p:cNvSpPr txBox="1"/>
          <p:nvPr/>
        </p:nvSpPr>
        <p:spPr>
          <a:xfrm>
            <a:off x="9470858" y="222804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8" name="Rectangle 17">
            <a:extLst>
              <a:ext uri="{FF2B5EF4-FFF2-40B4-BE49-F238E27FC236}">
                <a16:creationId xmlns:a16="http://schemas.microsoft.com/office/drawing/2014/main" id="{F90704E3-0A99-F6E6-8974-76299379598A}"/>
              </a:ext>
            </a:extLst>
          </p:cNvPr>
          <p:cNvSpPr/>
          <p:nvPr/>
        </p:nvSpPr>
        <p:spPr>
          <a:xfrm>
            <a:off x="1685498" y="2634654"/>
            <a:ext cx="4854450" cy="2215991"/>
          </a:xfrm>
          <a:prstGeom prst="rect">
            <a:avLst/>
          </a:prstGeom>
        </p:spPr>
        <p:txBody>
          <a:bodyPr wrap="square" lIns="0" tIns="0" rIns="0" bIns="0">
            <a:spAutoFit/>
          </a:bodyPr>
          <a:lstStyle/>
          <a:p>
            <a:r>
              <a:rPr lang="es-MX" sz="2400" b="1">
                <a:solidFill>
                  <a:schemeClr val="bg1"/>
                </a:solidFill>
                <a:latin typeface="Arial" panose="020B0604020202020204" pitchFamily="34" charset="0"/>
                <a:cs typeface="Arial" panose="020B0604020202020204" pitchFamily="34" charset="0"/>
              </a:rPr>
              <a:t>Accede a tu cuenta de retiro en </a:t>
            </a:r>
            <a:r>
              <a:rPr lang="es-MX" sz="2400" b="1" u="sng">
                <a:solidFill>
                  <a:srgbClr val="FF9800"/>
                </a:solidFill>
                <a:latin typeface="Arial" panose="020B0604020202020204" pitchFamily="34" charset="0"/>
                <a:cs typeface="Arial" panose="020B0604020202020204" pitchFamily="34" charset="0"/>
              </a:rPr>
              <a:t>nationwide.com/myretirement</a:t>
            </a:r>
            <a:r>
              <a:rPr lang="es-MX" sz="2400" b="1">
                <a:solidFill>
                  <a:schemeClr val="bg1"/>
                </a:solidFill>
                <a:latin typeface="Arial" panose="020B0604020202020204" pitchFamily="34" charset="0"/>
                <a:cs typeface="Arial" panose="020B0604020202020204" pitchFamily="34" charset="0"/>
              </a:rPr>
              <a:t> </a:t>
            </a: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s-MX" sz="2400" b="1">
                <a:solidFill>
                  <a:schemeClr val="bg1"/>
                </a:solidFill>
                <a:latin typeface="Arial" panose="020B0604020202020204" pitchFamily="34" charset="0"/>
                <a:cs typeface="Arial" panose="020B0604020202020204" pitchFamily="34" charset="0"/>
              </a:rPr>
              <a:t>1-800-772-2182</a:t>
            </a:r>
          </a:p>
        </p:txBody>
      </p:sp>
      <p:sp>
        <p:nvSpPr>
          <p:cNvPr id="20" name="Graphic 23">
            <a:extLst>
              <a:ext uri="{FF2B5EF4-FFF2-40B4-BE49-F238E27FC236}">
                <a16:creationId xmlns:a16="http://schemas.microsoft.com/office/drawing/2014/main" id="{6ED4B1CB-7A72-4078-3167-56B61D08F0B0}"/>
              </a:ext>
            </a:extLst>
          </p:cNvPr>
          <p:cNvSpPr/>
          <p:nvPr/>
        </p:nvSpPr>
        <p:spPr>
          <a:xfrm>
            <a:off x="471709" y="2561271"/>
            <a:ext cx="933364" cy="933364"/>
          </a:xfrm>
          <a:custGeom>
            <a:avLst/>
            <a:gdLst>
              <a:gd name="connsiteX0" fmla="*/ 303343 w 933364"/>
              <a:gd name="connsiteY0" fmla="*/ 326677 h 933364"/>
              <a:gd name="connsiteX1" fmla="*/ 630021 w 933364"/>
              <a:gd name="connsiteY1" fmla="*/ 326677 h 933364"/>
              <a:gd name="connsiteX2" fmla="*/ 630021 w 933364"/>
              <a:gd name="connsiteY2" fmla="*/ 536684 h 933364"/>
              <a:gd name="connsiteX3" fmla="*/ 303343 w 933364"/>
              <a:gd name="connsiteY3" fmla="*/ 536684 h 933364"/>
              <a:gd name="connsiteX4" fmla="*/ 933364 w 933364"/>
              <a:gd name="connsiteY4" fmla="*/ 466682 h 933364"/>
              <a:gd name="connsiteX5" fmla="*/ 466682 w 933364"/>
              <a:gd name="connsiteY5" fmla="*/ 933364 h 933364"/>
              <a:gd name="connsiteX6" fmla="*/ 0 w 933364"/>
              <a:gd name="connsiteY6" fmla="*/ 466682 h 933364"/>
              <a:gd name="connsiteX7" fmla="*/ 466682 w 933364"/>
              <a:gd name="connsiteY7" fmla="*/ 0 h 933364"/>
              <a:gd name="connsiteX8" fmla="*/ 933364 w 933364"/>
              <a:gd name="connsiteY8" fmla="*/ 466682 h 933364"/>
              <a:gd name="connsiteX9" fmla="*/ 280009 w 933364"/>
              <a:gd name="connsiteY9" fmla="*/ 560019 h 933364"/>
              <a:gd name="connsiteX10" fmla="*/ 653355 w 933364"/>
              <a:gd name="connsiteY10" fmla="*/ 560019 h 933364"/>
              <a:gd name="connsiteX11" fmla="*/ 653355 w 933364"/>
              <a:gd name="connsiteY11" fmla="*/ 303343 h 933364"/>
              <a:gd name="connsiteX12" fmla="*/ 280009 w 933364"/>
              <a:gd name="connsiteY12" fmla="*/ 303343 h 933364"/>
              <a:gd name="connsiteX13" fmla="*/ 700023 w 933364"/>
              <a:gd name="connsiteY13" fmla="*/ 630021 h 933364"/>
              <a:gd name="connsiteX14" fmla="*/ 676689 w 933364"/>
              <a:gd name="connsiteY14" fmla="*/ 606687 h 933364"/>
              <a:gd name="connsiteX15" fmla="*/ 256675 w 933364"/>
              <a:gd name="connsiteY15" fmla="*/ 606687 h 933364"/>
              <a:gd name="connsiteX16" fmla="*/ 233341 w 933364"/>
              <a:gd name="connsiteY16" fmla="*/ 630021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364" h="933364">
                <a:moveTo>
                  <a:pt x="303343" y="326677"/>
                </a:moveTo>
                <a:lnTo>
                  <a:pt x="630021" y="326677"/>
                </a:lnTo>
                <a:lnTo>
                  <a:pt x="630021" y="536684"/>
                </a:lnTo>
                <a:lnTo>
                  <a:pt x="303343" y="536684"/>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280009" y="560019"/>
                </a:moveTo>
                <a:lnTo>
                  <a:pt x="653355" y="560019"/>
                </a:lnTo>
                <a:lnTo>
                  <a:pt x="653355" y="303343"/>
                </a:lnTo>
                <a:lnTo>
                  <a:pt x="280009" y="303343"/>
                </a:lnTo>
                <a:close/>
                <a:moveTo>
                  <a:pt x="700023" y="630021"/>
                </a:moveTo>
                <a:lnTo>
                  <a:pt x="676689" y="606687"/>
                </a:lnTo>
                <a:lnTo>
                  <a:pt x="256675" y="606687"/>
                </a:lnTo>
                <a:lnTo>
                  <a:pt x="233341" y="630021"/>
                </a:lnTo>
                <a:close/>
              </a:path>
            </a:pathLst>
          </a:custGeom>
          <a:solidFill>
            <a:srgbClr val="FF9800"/>
          </a:solidFill>
          <a:ln w="23217" cap="flat">
            <a:noFill/>
            <a:prstDash val="solid"/>
            <a:miter/>
          </a:ln>
        </p:spPr>
        <p:txBody>
          <a:bodyPr rtlCol="0" anchor="ctr"/>
          <a:lstStyle/>
          <a:p>
            <a:endParaRPr lang="en-US" dirty="0"/>
          </a:p>
        </p:txBody>
      </p:sp>
      <p:sp>
        <p:nvSpPr>
          <p:cNvPr id="21" name="Graphic 24">
            <a:extLst>
              <a:ext uri="{FF2B5EF4-FFF2-40B4-BE49-F238E27FC236}">
                <a16:creationId xmlns:a16="http://schemas.microsoft.com/office/drawing/2014/main" id="{5F9D3CA9-03AB-BAA2-665F-1370BC397FB0}"/>
              </a:ext>
            </a:extLst>
          </p:cNvPr>
          <p:cNvSpPr/>
          <p:nvPr/>
        </p:nvSpPr>
        <p:spPr>
          <a:xfrm>
            <a:off x="473749" y="4115703"/>
            <a:ext cx="933364" cy="933364"/>
          </a:xfrm>
          <a:custGeom>
            <a:avLst/>
            <a:gdLst>
              <a:gd name="connsiteX0" fmla="*/ 583353 w 933364"/>
              <a:gd name="connsiteY0" fmla="*/ 571686 h 933364"/>
              <a:gd name="connsiteX1" fmla="*/ 350012 w 933364"/>
              <a:gd name="connsiteY1" fmla="*/ 571686 h 933364"/>
              <a:gd name="connsiteX2" fmla="*/ 350012 w 933364"/>
              <a:gd name="connsiteY2" fmla="*/ 326677 h 933364"/>
              <a:gd name="connsiteX3" fmla="*/ 583353 w 933364"/>
              <a:gd name="connsiteY3" fmla="*/ 326677 h 933364"/>
              <a:gd name="connsiteX4" fmla="*/ 583353 w 933364"/>
              <a:gd name="connsiteY4" fmla="*/ 256675 h 933364"/>
              <a:gd name="connsiteX5" fmla="*/ 350012 w 933364"/>
              <a:gd name="connsiteY5" fmla="*/ 256675 h 933364"/>
              <a:gd name="connsiteX6" fmla="*/ 350012 w 933364"/>
              <a:gd name="connsiteY6" fmla="*/ 303343 h 933364"/>
              <a:gd name="connsiteX7" fmla="*/ 583353 w 933364"/>
              <a:gd name="connsiteY7" fmla="*/ 303343 h 933364"/>
              <a:gd name="connsiteX8" fmla="*/ 583353 w 933364"/>
              <a:gd name="connsiteY8" fmla="*/ 688356 h 933364"/>
              <a:gd name="connsiteX9" fmla="*/ 583376 w 933364"/>
              <a:gd name="connsiteY9" fmla="*/ 676689 h 933364"/>
              <a:gd name="connsiteX10" fmla="*/ 583353 w 933364"/>
              <a:gd name="connsiteY10" fmla="*/ 676689 h 933364"/>
              <a:gd name="connsiteX11" fmla="*/ 583353 w 933364"/>
              <a:gd name="connsiteY11" fmla="*/ 595020 h 933364"/>
              <a:gd name="connsiteX12" fmla="*/ 583353 w 933364"/>
              <a:gd name="connsiteY12" fmla="*/ 676689 h 933364"/>
              <a:gd name="connsiteX13" fmla="*/ 350012 w 933364"/>
              <a:gd name="connsiteY13" fmla="*/ 676689 h 933364"/>
              <a:gd name="connsiteX14" fmla="*/ 350012 w 933364"/>
              <a:gd name="connsiteY14" fmla="*/ 595020 h 933364"/>
              <a:gd name="connsiteX15" fmla="*/ 478349 w 933364"/>
              <a:gd name="connsiteY15" fmla="*/ 624187 h 933364"/>
              <a:gd name="connsiteX16" fmla="*/ 455015 w 933364"/>
              <a:gd name="connsiteY16" fmla="*/ 624187 h 933364"/>
              <a:gd name="connsiteX17" fmla="*/ 455015 w 933364"/>
              <a:gd name="connsiteY17" fmla="*/ 647521 h 933364"/>
              <a:gd name="connsiteX18" fmla="*/ 478349 w 933364"/>
              <a:gd name="connsiteY18" fmla="*/ 647521 h 933364"/>
              <a:gd name="connsiteX19" fmla="*/ 933364 w 933364"/>
              <a:gd name="connsiteY19" fmla="*/ 466682 h 933364"/>
              <a:gd name="connsiteX20" fmla="*/ 466682 w 933364"/>
              <a:gd name="connsiteY20" fmla="*/ 933364 h 933364"/>
              <a:gd name="connsiteX21" fmla="*/ 0 w 933364"/>
              <a:gd name="connsiteY21" fmla="*/ 466682 h 933364"/>
              <a:gd name="connsiteX22" fmla="*/ 466682 w 933364"/>
              <a:gd name="connsiteY22" fmla="*/ 0 h 933364"/>
              <a:gd name="connsiteX23" fmla="*/ 933364 w 933364"/>
              <a:gd name="connsiteY23" fmla="*/ 466682 h 933364"/>
              <a:gd name="connsiteX24" fmla="*/ 606687 w 933364"/>
              <a:gd name="connsiteY24" fmla="*/ 256675 h 933364"/>
              <a:gd name="connsiteX25" fmla="*/ 583353 w 933364"/>
              <a:gd name="connsiteY25" fmla="*/ 233341 h 933364"/>
              <a:gd name="connsiteX26" fmla="*/ 350012 w 933364"/>
              <a:gd name="connsiteY26" fmla="*/ 233341 h 933364"/>
              <a:gd name="connsiteX27" fmla="*/ 326677 w 933364"/>
              <a:gd name="connsiteY27" fmla="*/ 256675 h 933364"/>
              <a:gd name="connsiteX28" fmla="*/ 326677 w 933364"/>
              <a:gd name="connsiteY28" fmla="*/ 676689 h 933364"/>
              <a:gd name="connsiteX29" fmla="*/ 350012 w 933364"/>
              <a:gd name="connsiteY29" fmla="*/ 700023 h 933364"/>
              <a:gd name="connsiteX30" fmla="*/ 583353 w 933364"/>
              <a:gd name="connsiteY30" fmla="*/ 700023 h 933364"/>
              <a:gd name="connsiteX31" fmla="*/ 606687 w 933364"/>
              <a:gd name="connsiteY31" fmla="*/ 676689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364" h="933364">
                <a:moveTo>
                  <a:pt x="583353" y="571686"/>
                </a:moveTo>
                <a:lnTo>
                  <a:pt x="350012" y="571686"/>
                </a:lnTo>
                <a:lnTo>
                  <a:pt x="350012" y="326677"/>
                </a:lnTo>
                <a:lnTo>
                  <a:pt x="583353" y="326677"/>
                </a:lnTo>
                <a:close/>
                <a:moveTo>
                  <a:pt x="583353" y="256675"/>
                </a:moveTo>
                <a:lnTo>
                  <a:pt x="350012" y="256675"/>
                </a:lnTo>
                <a:lnTo>
                  <a:pt x="350012" y="303343"/>
                </a:lnTo>
                <a:lnTo>
                  <a:pt x="583353" y="303343"/>
                </a:lnTo>
                <a:close/>
                <a:moveTo>
                  <a:pt x="583353" y="688356"/>
                </a:moveTo>
                <a:lnTo>
                  <a:pt x="583376" y="676689"/>
                </a:lnTo>
                <a:lnTo>
                  <a:pt x="583353" y="676689"/>
                </a:lnTo>
                <a:close/>
                <a:moveTo>
                  <a:pt x="583353" y="595020"/>
                </a:moveTo>
                <a:lnTo>
                  <a:pt x="583353" y="676689"/>
                </a:lnTo>
                <a:lnTo>
                  <a:pt x="350012" y="676689"/>
                </a:lnTo>
                <a:lnTo>
                  <a:pt x="350012" y="595020"/>
                </a:lnTo>
                <a:close/>
                <a:moveTo>
                  <a:pt x="478349" y="624187"/>
                </a:moveTo>
                <a:lnTo>
                  <a:pt x="455015" y="624187"/>
                </a:lnTo>
                <a:lnTo>
                  <a:pt x="455015" y="647521"/>
                </a:lnTo>
                <a:lnTo>
                  <a:pt x="478349" y="647521"/>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606687" y="256675"/>
                </a:moveTo>
                <a:cubicBezTo>
                  <a:pt x="606670" y="243795"/>
                  <a:pt x="596233" y="233357"/>
                  <a:pt x="583353" y="233341"/>
                </a:cubicBezTo>
                <a:lnTo>
                  <a:pt x="350012" y="233341"/>
                </a:lnTo>
                <a:cubicBezTo>
                  <a:pt x="337131" y="233357"/>
                  <a:pt x="326694" y="243795"/>
                  <a:pt x="326677" y="256675"/>
                </a:cubicBezTo>
                <a:lnTo>
                  <a:pt x="326677" y="676689"/>
                </a:lnTo>
                <a:cubicBezTo>
                  <a:pt x="326694" y="689569"/>
                  <a:pt x="337131" y="700007"/>
                  <a:pt x="350012" y="700023"/>
                </a:cubicBezTo>
                <a:lnTo>
                  <a:pt x="583353" y="700023"/>
                </a:lnTo>
                <a:cubicBezTo>
                  <a:pt x="596233" y="700007"/>
                  <a:pt x="606670" y="689569"/>
                  <a:pt x="606687" y="676689"/>
                </a:cubicBezTo>
                <a:close/>
              </a:path>
            </a:pathLst>
          </a:custGeom>
          <a:solidFill>
            <a:srgbClr val="FF9800"/>
          </a:solidFill>
          <a:ln w="23217" cap="flat">
            <a:noFill/>
            <a:prstDash val="solid"/>
            <a:miter/>
          </a:ln>
        </p:spPr>
        <p:txBody>
          <a:bodyPr rtlCol="0" anchor="ctr"/>
          <a:lstStyle/>
          <a:p>
            <a:endParaRPr lang="en-US" dirty="0"/>
          </a:p>
        </p:txBody>
      </p:sp>
      <p:pic>
        <p:nvPicPr>
          <p:cNvPr id="22" name="Picture 21" descr="Two people talking&#10;&#10;Description automatically generated with low confidence">
            <a:extLst>
              <a:ext uri="{FF2B5EF4-FFF2-40B4-BE49-F238E27FC236}">
                <a16:creationId xmlns:a16="http://schemas.microsoft.com/office/drawing/2014/main" id="{31419F03-DCCC-9F6D-0789-BC2E04BDF3F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22" t="8756" r="37567"/>
          <a:stretch/>
        </p:blipFill>
        <p:spPr>
          <a:xfrm>
            <a:off x="7454349" y="0"/>
            <a:ext cx="4759114" cy="6858000"/>
          </a:xfrm>
          <a:prstGeom prst="rect">
            <a:avLst/>
          </a:prstGeom>
        </p:spPr>
      </p:pic>
      <p:sp>
        <p:nvSpPr>
          <p:cNvPr id="24" name="Slide Number Placeholder 2">
            <a:extLst>
              <a:ext uri="{FF2B5EF4-FFF2-40B4-BE49-F238E27FC236}">
                <a16:creationId xmlns:a16="http://schemas.microsoft.com/office/drawing/2014/main" id="{96594C02-79F5-7BA7-C837-2A2C84AC52D2}"/>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26</a:t>
            </a:fld>
            <a:endParaRPr lang="en-US">
              <a:solidFill>
                <a:schemeClr val="bg1"/>
              </a:solidFill>
            </a:endParaRPr>
          </a:p>
        </p:txBody>
      </p:sp>
    </p:spTree>
    <p:extLst>
      <p:ext uri="{BB962C8B-B14F-4D97-AF65-F5344CB8AC3E}">
        <p14:creationId xmlns:p14="http://schemas.microsoft.com/office/powerpoint/2010/main" val="55398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770F8-7CAE-9A6F-5C1A-15506781BC55}"/>
              </a:ext>
            </a:extLst>
          </p:cNvPr>
          <p:cNvSpPr>
            <a:spLocks noGrp="1"/>
          </p:cNvSpPr>
          <p:nvPr>
            <p:ph type="title"/>
          </p:nvPr>
        </p:nvSpPr>
        <p:spPr/>
        <p:txBody>
          <a:bodyPr/>
          <a:lstStyle/>
          <a:p>
            <a:r>
              <a:rPr lang="es-MX"/>
              <a:t>Estamos aquí para ayudar</a:t>
            </a:r>
          </a:p>
        </p:txBody>
      </p:sp>
      <p:sp>
        <p:nvSpPr>
          <p:cNvPr id="4" name="Text Placeholder 3">
            <a:extLst>
              <a:ext uri="{FF2B5EF4-FFF2-40B4-BE49-F238E27FC236}">
                <a16:creationId xmlns:a16="http://schemas.microsoft.com/office/drawing/2014/main" id="{F15C38AD-B3BE-7D34-FDD7-894BA1E7E70D}"/>
              </a:ext>
            </a:extLst>
          </p:cNvPr>
          <p:cNvSpPr>
            <a:spLocks noGrp="1"/>
          </p:cNvSpPr>
          <p:nvPr>
            <p:ph type="body" sz="quarter" idx="16"/>
          </p:nvPr>
        </p:nvSpPr>
        <p:spPr/>
        <p:txBody>
          <a:bodyPr/>
          <a:lstStyle/>
          <a:p>
            <a:r>
              <a:rPr lang="es-MX"/>
              <a:t>Retiro 101</a:t>
            </a:r>
          </a:p>
        </p:txBody>
      </p:sp>
      <p:sp>
        <p:nvSpPr>
          <p:cNvPr id="19" name="Rectangle 18">
            <a:extLst>
              <a:ext uri="{FF2B5EF4-FFF2-40B4-BE49-F238E27FC236}">
                <a16:creationId xmlns:a16="http://schemas.microsoft.com/office/drawing/2014/main" id="{BA5967B7-1ED1-293D-DD73-A019ECC35D51}"/>
              </a:ext>
            </a:extLst>
          </p:cNvPr>
          <p:cNvSpPr/>
          <p:nvPr/>
        </p:nvSpPr>
        <p:spPr>
          <a:xfrm>
            <a:off x="1685498" y="2634654"/>
            <a:ext cx="4854450" cy="2215991"/>
          </a:xfrm>
          <a:prstGeom prst="rect">
            <a:avLst/>
          </a:prstGeom>
        </p:spPr>
        <p:txBody>
          <a:bodyPr wrap="square" lIns="0" tIns="0" rIns="0" bIns="0">
            <a:spAutoFit/>
          </a:bodyPr>
          <a:lstStyle/>
          <a:p>
            <a:r>
              <a:rPr lang="es-MX" sz="2400" b="1">
                <a:solidFill>
                  <a:schemeClr val="bg1"/>
                </a:solidFill>
                <a:latin typeface="Arial" panose="020B0604020202020204" pitchFamily="34" charset="0"/>
                <a:cs typeface="Arial" panose="020B0604020202020204" pitchFamily="34" charset="0"/>
              </a:rPr>
              <a:t>Accede a tu cuenta de retiro en </a:t>
            </a:r>
            <a:r>
              <a:rPr lang="es-MX" sz="2400" b="1" u="sng">
                <a:solidFill>
                  <a:srgbClr val="FF9800"/>
                </a:solidFill>
                <a:latin typeface="Arial" panose="020B0604020202020204" pitchFamily="34" charset="0"/>
                <a:cs typeface="Arial" panose="020B0604020202020204" pitchFamily="34" charset="0"/>
              </a:rPr>
              <a:t>nationwide.com/REALtirement</a:t>
            </a:r>
            <a:r>
              <a:rPr lang="es-MX" sz="2400" b="1">
                <a:solidFill>
                  <a:srgbClr val="FFFFFF"/>
                </a:solidFill>
                <a:latin typeface="Arial" panose="020B0604020202020204" pitchFamily="34" charset="0"/>
                <a:cs typeface="Arial" panose="020B0604020202020204" pitchFamily="34" charset="0"/>
              </a:rPr>
              <a:t> </a:t>
            </a: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a:p>
            <a:r>
              <a:rPr lang="es-MX" sz="2400" b="1">
                <a:solidFill>
                  <a:schemeClr val="bg1"/>
                </a:solidFill>
                <a:latin typeface="Arial" panose="020B0604020202020204" pitchFamily="34" charset="0"/>
                <a:cs typeface="Arial" panose="020B0604020202020204" pitchFamily="34" charset="0"/>
              </a:rPr>
              <a:t>1-800-772-2182</a:t>
            </a:r>
          </a:p>
        </p:txBody>
      </p:sp>
      <p:sp>
        <p:nvSpPr>
          <p:cNvPr id="20" name="Graphic 23">
            <a:extLst>
              <a:ext uri="{FF2B5EF4-FFF2-40B4-BE49-F238E27FC236}">
                <a16:creationId xmlns:a16="http://schemas.microsoft.com/office/drawing/2014/main" id="{F69DB361-292D-10E6-12A1-23E2C5ABADD8}"/>
              </a:ext>
            </a:extLst>
          </p:cNvPr>
          <p:cNvSpPr/>
          <p:nvPr/>
        </p:nvSpPr>
        <p:spPr>
          <a:xfrm>
            <a:off x="471709" y="2561271"/>
            <a:ext cx="933364" cy="933364"/>
          </a:xfrm>
          <a:custGeom>
            <a:avLst/>
            <a:gdLst>
              <a:gd name="connsiteX0" fmla="*/ 303343 w 933364"/>
              <a:gd name="connsiteY0" fmla="*/ 326677 h 933364"/>
              <a:gd name="connsiteX1" fmla="*/ 630021 w 933364"/>
              <a:gd name="connsiteY1" fmla="*/ 326677 h 933364"/>
              <a:gd name="connsiteX2" fmla="*/ 630021 w 933364"/>
              <a:gd name="connsiteY2" fmla="*/ 536684 h 933364"/>
              <a:gd name="connsiteX3" fmla="*/ 303343 w 933364"/>
              <a:gd name="connsiteY3" fmla="*/ 536684 h 933364"/>
              <a:gd name="connsiteX4" fmla="*/ 933364 w 933364"/>
              <a:gd name="connsiteY4" fmla="*/ 466682 h 933364"/>
              <a:gd name="connsiteX5" fmla="*/ 466682 w 933364"/>
              <a:gd name="connsiteY5" fmla="*/ 933364 h 933364"/>
              <a:gd name="connsiteX6" fmla="*/ 0 w 933364"/>
              <a:gd name="connsiteY6" fmla="*/ 466682 h 933364"/>
              <a:gd name="connsiteX7" fmla="*/ 466682 w 933364"/>
              <a:gd name="connsiteY7" fmla="*/ 0 h 933364"/>
              <a:gd name="connsiteX8" fmla="*/ 933364 w 933364"/>
              <a:gd name="connsiteY8" fmla="*/ 466682 h 933364"/>
              <a:gd name="connsiteX9" fmla="*/ 280009 w 933364"/>
              <a:gd name="connsiteY9" fmla="*/ 560019 h 933364"/>
              <a:gd name="connsiteX10" fmla="*/ 653355 w 933364"/>
              <a:gd name="connsiteY10" fmla="*/ 560019 h 933364"/>
              <a:gd name="connsiteX11" fmla="*/ 653355 w 933364"/>
              <a:gd name="connsiteY11" fmla="*/ 303343 h 933364"/>
              <a:gd name="connsiteX12" fmla="*/ 280009 w 933364"/>
              <a:gd name="connsiteY12" fmla="*/ 303343 h 933364"/>
              <a:gd name="connsiteX13" fmla="*/ 700023 w 933364"/>
              <a:gd name="connsiteY13" fmla="*/ 630021 h 933364"/>
              <a:gd name="connsiteX14" fmla="*/ 676689 w 933364"/>
              <a:gd name="connsiteY14" fmla="*/ 606687 h 933364"/>
              <a:gd name="connsiteX15" fmla="*/ 256675 w 933364"/>
              <a:gd name="connsiteY15" fmla="*/ 606687 h 933364"/>
              <a:gd name="connsiteX16" fmla="*/ 233341 w 933364"/>
              <a:gd name="connsiteY16" fmla="*/ 630021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3364" h="933364">
                <a:moveTo>
                  <a:pt x="303343" y="326677"/>
                </a:moveTo>
                <a:lnTo>
                  <a:pt x="630021" y="326677"/>
                </a:lnTo>
                <a:lnTo>
                  <a:pt x="630021" y="536684"/>
                </a:lnTo>
                <a:lnTo>
                  <a:pt x="303343" y="536684"/>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280009" y="560019"/>
                </a:moveTo>
                <a:lnTo>
                  <a:pt x="653355" y="560019"/>
                </a:lnTo>
                <a:lnTo>
                  <a:pt x="653355" y="303343"/>
                </a:lnTo>
                <a:lnTo>
                  <a:pt x="280009" y="303343"/>
                </a:lnTo>
                <a:close/>
                <a:moveTo>
                  <a:pt x="700023" y="630021"/>
                </a:moveTo>
                <a:lnTo>
                  <a:pt x="676689" y="606687"/>
                </a:lnTo>
                <a:lnTo>
                  <a:pt x="256675" y="606687"/>
                </a:lnTo>
                <a:lnTo>
                  <a:pt x="233341" y="630021"/>
                </a:lnTo>
                <a:close/>
              </a:path>
            </a:pathLst>
          </a:custGeom>
          <a:solidFill>
            <a:srgbClr val="FF9800"/>
          </a:solidFill>
          <a:ln w="23217" cap="flat">
            <a:noFill/>
            <a:prstDash val="solid"/>
            <a:miter/>
          </a:ln>
        </p:spPr>
        <p:txBody>
          <a:bodyPr rtlCol="0" anchor="ctr"/>
          <a:lstStyle/>
          <a:p>
            <a:endParaRPr lang="en-US" dirty="0"/>
          </a:p>
        </p:txBody>
      </p:sp>
      <p:sp>
        <p:nvSpPr>
          <p:cNvPr id="23" name="Graphic 24">
            <a:extLst>
              <a:ext uri="{FF2B5EF4-FFF2-40B4-BE49-F238E27FC236}">
                <a16:creationId xmlns:a16="http://schemas.microsoft.com/office/drawing/2014/main" id="{0201189D-ECDD-96A7-6D9D-5E45045E9BDE}"/>
              </a:ext>
            </a:extLst>
          </p:cNvPr>
          <p:cNvSpPr/>
          <p:nvPr/>
        </p:nvSpPr>
        <p:spPr>
          <a:xfrm>
            <a:off x="473749" y="4115703"/>
            <a:ext cx="933364" cy="933364"/>
          </a:xfrm>
          <a:custGeom>
            <a:avLst/>
            <a:gdLst>
              <a:gd name="connsiteX0" fmla="*/ 583353 w 933364"/>
              <a:gd name="connsiteY0" fmla="*/ 571686 h 933364"/>
              <a:gd name="connsiteX1" fmla="*/ 350012 w 933364"/>
              <a:gd name="connsiteY1" fmla="*/ 571686 h 933364"/>
              <a:gd name="connsiteX2" fmla="*/ 350012 w 933364"/>
              <a:gd name="connsiteY2" fmla="*/ 326677 h 933364"/>
              <a:gd name="connsiteX3" fmla="*/ 583353 w 933364"/>
              <a:gd name="connsiteY3" fmla="*/ 326677 h 933364"/>
              <a:gd name="connsiteX4" fmla="*/ 583353 w 933364"/>
              <a:gd name="connsiteY4" fmla="*/ 256675 h 933364"/>
              <a:gd name="connsiteX5" fmla="*/ 350012 w 933364"/>
              <a:gd name="connsiteY5" fmla="*/ 256675 h 933364"/>
              <a:gd name="connsiteX6" fmla="*/ 350012 w 933364"/>
              <a:gd name="connsiteY6" fmla="*/ 303343 h 933364"/>
              <a:gd name="connsiteX7" fmla="*/ 583353 w 933364"/>
              <a:gd name="connsiteY7" fmla="*/ 303343 h 933364"/>
              <a:gd name="connsiteX8" fmla="*/ 583353 w 933364"/>
              <a:gd name="connsiteY8" fmla="*/ 688356 h 933364"/>
              <a:gd name="connsiteX9" fmla="*/ 583376 w 933364"/>
              <a:gd name="connsiteY9" fmla="*/ 676689 h 933364"/>
              <a:gd name="connsiteX10" fmla="*/ 583353 w 933364"/>
              <a:gd name="connsiteY10" fmla="*/ 676689 h 933364"/>
              <a:gd name="connsiteX11" fmla="*/ 583353 w 933364"/>
              <a:gd name="connsiteY11" fmla="*/ 595020 h 933364"/>
              <a:gd name="connsiteX12" fmla="*/ 583353 w 933364"/>
              <a:gd name="connsiteY12" fmla="*/ 676689 h 933364"/>
              <a:gd name="connsiteX13" fmla="*/ 350012 w 933364"/>
              <a:gd name="connsiteY13" fmla="*/ 676689 h 933364"/>
              <a:gd name="connsiteX14" fmla="*/ 350012 w 933364"/>
              <a:gd name="connsiteY14" fmla="*/ 595020 h 933364"/>
              <a:gd name="connsiteX15" fmla="*/ 478349 w 933364"/>
              <a:gd name="connsiteY15" fmla="*/ 624187 h 933364"/>
              <a:gd name="connsiteX16" fmla="*/ 455015 w 933364"/>
              <a:gd name="connsiteY16" fmla="*/ 624187 h 933364"/>
              <a:gd name="connsiteX17" fmla="*/ 455015 w 933364"/>
              <a:gd name="connsiteY17" fmla="*/ 647521 h 933364"/>
              <a:gd name="connsiteX18" fmla="*/ 478349 w 933364"/>
              <a:gd name="connsiteY18" fmla="*/ 647521 h 933364"/>
              <a:gd name="connsiteX19" fmla="*/ 933364 w 933364"/>
              <a:gd name="connsiteY19" fmla="*/ 466682 h 933364"/>
              <a:gd name="connsiteX20" fmla="*/ 466682 w 933364"/>
              <a:gd name="connsiteY20" fmla="*/ 933364 h 933364"/>
              <a:gd name="connsiteX21" fmla="*/ 0 w 933364"/>
              <a:gd name="connsiteY21" fmla="*/ 466682 h 933364"/>
              <a:gd name="connsiteX22" fmla="*/ 466682 w 933364"/>
              <a:gd name="connsiteY22" fmla="*/ 0 h 933364"/>
              <a:gd name="connsiteX23" fmla="*/ 933364 w 933364"/>
              <a:gd name="connsiteY23" fmla="*/ 466682 h 933364"/>
              <a:gd name="connsiteX24" fmla="*/ 606687 w 933364"/>
              <a:gd name="connsiteY24" fmla="*/ 256675 h 933364"/>
              <a:gd name="connsiteX25" fmla="*/ 583353 w 933364"/>
              <a:gd name="connsiteY25" fmla="*/ 233341 h 933364"/>
              <a:gd name="connsiteX26" fmla="*/ 350012 w 933364"/>
              <a:gd name="connsiteY26" fmla="*/ 233341 h 933364"/>
              <a:gd name="connsiteX27" fmla="*/ 326677 w 933364"/>
              <a:gd name="connsiteY27" fmla="*/ 256675 h 933364"/>
              <a:gd name="connsiteX28" fmla="*/ 326677 w 933364"/>
              <a:gd name="connsiteY28" fmla="*/ 676689 h 933364"/>
              <a:gd name="connsiteX29" fmla="*/ 350012 w 933364"/>
              <a:gd name="connsiteY29" fmla="*/ 700023 h 933364"/>
              <a:gd name="connsiteX30" fmla="*/ 583353 w 933364"/>
              <a:gd name="connsiteY30" fmla="*/ 700023 h 933364"/>
              <a:gd name="connsiteX31" fmla="*/ 606687 w 933364"/>
              <a:gd name="connsiteY31" fmla="*/ 676689 h 93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3364" h="933364">
                <a:moveTo>
                  <a:pt x="583353" y="571686"/>
                </a:moveTo>
                <a:lnTo>
                  <a:pt x="350012" y="571686"/>
                </a:lnTo>
                <a:lnTo>
                  <a:pt x="350012" y="326677"/>
                </a:lnTo>
                <a:lnTo>
                  <a:pt x="583353" y="326677"/>
                </a:lnTo>
                <a:close/>
                <a:moveTo>
                  <a:pt x="583353" y="256675"/>
                </a:moveTo>
                <a:lnTo>
                  <a:pt x="350012" y="256675"/>
                </a:lnTo>
                <a:lnTo>
                  <a:pt x="350012" y="303343"/>
                </a:lnTo>
                <a:lnTo>
                  <a:pt x="583353" y="303343"/>
                </a:lnTo>
                <a:close/>
                <a:moveTo>
                  <a:pt x="583353" y="688356"/>
                </a:moveTo>
                <a:lnTo>
                  <a:pt x="583376" y="676689"/>
                </a:lnTo>
                <a:lnTo>
                  <a:pt x="583353" y="676689"/>
                </a:lnTo>
                <a:close/>
                <a:moveTo>
                  <a:pt x="583353" y="595020"/>
                </a:moveTo>
                <a:lnTo>
                  <a:pt x="583353" y="676689"/>
                </a:lnTo>
                <a:lnTo>
                  <a:pt x="350012" y="676689"/>
                </a:lnTo>
                <a:lnTo>
                  <a:pt x="350012" y="595020"/>
                </a:lnTo>
                <a:close/>
                <a:moveTo>
                  <a:pt x="478349" y="624187"/>
                </a:moveTo>
                <a:lnTo>
                  <a:pt x="455015" y="624187"/>
                </a:lnTo>
                <a:lnTo>
                  <a:pt x="455015" y="647521"/>
                </a:lnTo>
                <a:lnTo>
                  <a:pt x="478349" y="647521"/>
                </a:lnTo>
                <a:close/>
                <a:moveTo>
                  <a:pt x="933364" y="466682"/>
                </a:moveTo>
                <a:cubicBezTo>
                  <a:pt x="933364" y="724424"/>
                  <a:pt x="724424" y="933364"/>
                  <a:pt x="466682" y="933364"/>
                </a:cubicBezTo>
                <a:cubicBezTo>
                  <a:pt x="208941" y="933364"/>
                  <a:pt x="0" y="724424"/>
                  <a:pt x="0" y="466682"/>
                </a:cubicBezTo>
                <a:cubicBezTo>
                  <a:pt x="0" y="208941"/>
                  <a:pt x="208941" y="0"/>
                  <a:pt x="466682" y="0"/>
                </a:cubicBezTo>
                <a:cubicBezTo>
                  <a:pt x="724424" y="0"/>
                  <a:pt x="933364" y="208941"/>
                  <a:pt x="933364" y="466682"/>
                </a:cubicBezTo>
                <a:close/>
                <a:moveTo>
                  <a:pt x="606687" y="256675"/>
                </a:moveTo>
                <a:cubicBezTo>
                  <a:pt x="606670" y="243795"/>
                  <a:pt x="596233" y="233357"/>
                  <a:pt x="583353" y="233341"/>
                </a:cubicBezTo>
                <a:lnTo>
                  <a:pt x="350012" y="233341"/>
                </a:lnTo>
                <a:cubicBezTo>
                  <a:pt x="337131" y="233357"/>
                  <a:pt x="326694" y="243795"/>
                  <a:pt x="326677" y="256675"/>
                </a:cubicBezTo>
                <a:lnTo>
                  <a:pt x="326677" y="676689"/>
                </a:lnTo>
                <a:cubicBezTo>
                  <a:pt x="326694" y="689569"/>
                  <a:pt x="337131" y="700007"/>
                  <a:pt x="350012" y="700023"/>
                </a:cubicBezTo>
                <a:lnTo>
                  <a:pt x="583353" y="700023"/>
                </a:lnTo>
                <a:cubicBezTo>
                  <a:pt x="596233" y="700007"/>
                  <a:pt x="606670" y="689569"/>
                  <a:pt x="606687" y="676689"/>
                </a:cubicBezTo>
                <a:close/>
              </a:path>
            </a:pathLst>
          </a:custGeom>
          <a:solidFill>
            <a:srgbClr val="FF9800"/>
          </a:solidFill>
          <a:ln w="23217" cap="flat">
            <a:noFill/>
            <a:prstDash val="solid"/>
            <a:miter/>
          </a:ln>
        </p:spPr>
        <p:txBody>
          <a:bodyPr rtlCol="0" anchor="ctr"/>
          <a:lstStyle/>
          <a:p>
            <a:endParaRPr lang="en-US" dirty="0"/>
          </a:p>
        </p:txBody>
      </p:sp>
      <p:sp>
        <p:nvSpPr>
          <p:cNvPr id="24" name="TextBox 23">
            <a:extLst>
              <a:ext uri="{FF2B5EF4-FFF2-40B4-BE49-F238E27FC236}">
                <a16:creationId xmlns:a16="http://schemas.microsoft.com/office/drawing/2014/main" id="{E82593D9-3976-DF41-EF23-27FDAF4F6053}"/>
              </a:ext>
            </a:extLst>
          </p:cNvPr>
          <p:cNvSpPr txBox="1"/>
          <p:nvPr/>
        </p:nvSpPr>
        <p:spPr>
          <a:xfrm>
            <a:off x="9470858" y="2228045"/>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pic>
        <p:nvPicPr>
          <p:cNvPr id="25" name="Picture 24" descr="Two people talking&#10;&#10;Description automatically generated with low confidence">
            <a:extLst>
              <a:ext uri="{FF2B5EF4-FFF2-40B4-BE49-F238E27FC236}">
                <a16:creationId xmlns:a16="http://schemas.microsoft.com/office/drawing/2014/main" id="{F43069A0-9E1E-78E9-BCA4-C4E449ACB7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222" t="8756" r="37567"/>
          <a:stretch/>
        </p:blipFill>
        <p:spPr>
          <a:xfrm>
            <a:off x="7454349" y="0"/>
            <a:ext cx="4759114" cy="6858000"/>
          </a:xfrm>
          <a:prstGeom prst="rect">
            <a:avLst/>
          </a:prstGeom>
        </p:spPr>
      </p:pic>
      <p:sp>
        <p:nvSpPr>
          <p:cNvPr id="32" name="Slide Number Placeholder 2">
            <a:extLst>
              <a:ext uri="{FF2B5EF4-FFF2-40B4-BE49-F238E27FC236}">
                <a16:creationId xmlns:a16="http://schemas.microsoft.com/office/drawing/2014/main" id="{7C1D7135-7707-AD95-DFC6-C27ABC38DE97}"/>
              </a:ext>
            </a:extLst>
          </p:cNvPr>
          <p:cNvSpPr>
            <a:spLocks noGrp="1"/>
          </p:cNvSpPr>
          <p:nvPr>
            <p:ph type="sldNum" sz="quarter" idx="10"/>
          </p:nvPr>
        </p:nvSpPr>
        <p:spPr>
          <a:xfrm>
            <a:off x="11506200" y="6490901"/>
            <a:ext cx="457200" cy="138499"/>
          </a:xfrm>
        </p:spPr>
        <p:txBody>
          <a:bodyPr/>
          <a:lstStyle/>
          <a:p>
            <a:fld id="{CACD57DD-E820-4B11-80C4-823179BCC2F4}" type="slidenum">
              <a:rPr lang="en-US" smtClean="0">
                <a:solidFill>
                  <a:schemeClr val="bg1"/>
                </a:solidFill>
              </a:rPr>
              <a:pPr/>
              <a:t>27</a:t>
            </a:fld>
            <a:endParaRPr lang="en-US">
              <a:solidFill>
                <a:schemeClr val="bg1"/>
              </a:solidFill>
            </a:endParaRPr>
          </a:p>
        </p:txBody>
      </p:sp>
    </p:spTree>
    <p:extLst>
      <p:ext uri="{BB962C8B-B14F-4D97-AF65-F5344CB8AC3E}">
        <p14:creationId xmlns:p14="http://schemas.microsoft.com/office/powerpoint/2010/main" val="111866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EEBD2-8EBA-3B71-101D-BA1181096EEF}"/>
              </a:ext>
            </a:extLst>
          </p:cNvPr>
          <p:cNvSpPr>
            <a:spLocks noGrp="1"/>
          </p:cNvSpPr>
          <p:nvPr>
            <p:ph type="title"/>
          </p:nvPr>
        </p:nvSpPr>
        <p:spPr>
          <a:xfrm>
            <a:off x="457200" y="637032"/>
            <a:ext cx="11274552" cy="470898"/>
          </a:xfrm>
        </p:spPr>
        <p:txBody>
          <a:bodyPr/>
          <a:lstStyle/>
          <a:p>
            <a:r>
              <a:rPr lang="es-MX"/>
              <a:t>Información importante</a:t>
            </a:r>
          </a:p>
        </p:txBody>
      </p:sp>
      <p:sp>
        <p:nvSpPr>
          <p:cNvPr id="3" name="Slide Number Placeholder 2">
            <a:extLst>
              <a:ext uri="{FF2B5EF4-FFF2-40B4-BE49-F238E27FC236}">
                <a16:creationId xmlns:a16="http://schemas.microsoft.com/office/drawing/2014/main" id="{02CEE0BC-FF7C-DC73-EE70-FD043094CBB5}"/>
              </a:ext>
            </a:extLst>
          </p:cNvPr>
          <p:cNvSpPr>
            <a:spLocks noGrp="1"/>
          </p:cNvSpPr>
          <p:nvPr>
            <p:ph type="sldNum" sz="quarter" idx="10"/>
          </p:nvPr>
        </p:nvSpPr>
        <p:spPr/>
        <p:txBody>
          <a:bodyPr/>
          <a:lstStyle/>
          <a:p>
            <a:fld id="{CACD57DD-E820-4B11-80C4-823179BCC2F4}" type="slidenum">
              <a:rPr lang="en-US" smtClean="0"/>
              <a:pPr/>
              <a:t>3</a:t>
            </a:fld>
            <a:endParaRPr lang="en-US"/>
          </a:p>
        </p:txBody>
      </p:sp>
      <p:sp>
        <p:nvSpPr>
          <p:cNvPr id="4" name="Text Placeholder 3">
            <a:extLst>
              <a:ext uri="{FF2B5EF4-FFF2-40B4-BE49-F238E27FC236}">
                <a16:creationId xmlns:a16="http://schemas.microsoft.com/office/drawing/2014/main" id="{34BE7716-7027-021D-38F6-8E93AA6137FB}"/>
              </a:ext>
            </a:extLst>
          </p:cNvPr>
          <p:cNvSpPr>
            <a:spLocks noGrp="1"/>
          </p:cNvSpPr>
          <p:nvPr>
            <p:ph type="body" sz="quarter" idx="16"/>
          </p:nvPr>
        </p:nvSpPr>
        <p:spPr/>
        <p:txBody>
          <a:bodyPr/>
          <a:lstStyle/>
          <a:p>
            <a:r>
              <a:rPr lang="es-MX"/>
              <a:t>Retiro 101</a:t>
            </a:r>
          </a:p>
        </p:txBody>
      </p:sp>
      <p:sp>
        <p:nvSpPr>
          <p:cNvPr id="5" name="Content Placeholder 2">
            <a:extLst>
              <a:ext uri="{FF2B5EF4-FFF2-40B4-BE49-F238E27FC236}">
                <a16:creationId xmlns:a16="http://schemas.microsoft.com/office/drawing/2014/main" id="{4C4B9622-D638-1F55-A732-B5BD504F52A1}"/>
              </a:ext>
            </a:extLst>
          </p:cNvPr>
          <p:cNvSpPr txBox="1">
            <a:spLocks/>
          </p:cNvSpPr>
          <p:nvPr/>
        </p:nvSpPr>
        <p:spPr>
          <a:xfrm>
            <a:off x="473802" y="1282855"/>
            <a:ext cx="11259473" cy="4684359"/>
          </a:xfrm>
          <a:prstGeom prst="rect">
            <a:avLst/>
          </a:prstGeom>
        </p:spPr>
        <p:txBody>
          <a:bodyPr lIns="0" tIns="182880" r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400" dirty="0">
                <a:latin typeface="Arial" panose="020B0604020202020204" pitchFamily="34" charset="0"/>
                <a:cs typeface="Arial" panose="020B0604020202020204" pitchFamily="34" charset="0"/>
              </a:rPr>
              <a:t> </a:t>
            </a:r>
          </a:p>
          <a:p>
            <a:pPr marL="0" indent="0">
              <a:buNone/>
            </a:pPr>
            <a:r>
              <a:rPr lang="es-MX" sz="1400" dirty="0">
                <a:latin typeface="Arial" panose="020B0604020202020204" pitchFamily="34" charset="0"/>
                <a:cs typeface="Arial" panose="020B0604020202020204" pitchFamily="34" charset="0"/>
              </a:rPr>
              <a:t> </a:t>
            </a:r>
          </a:p>
          <a:p>
            <a:pPr marL="0" indent="0">
              <a:buNone/>
            </a:pPr>
            <a:endParaRPr lang="en-US" sz="1400" dirty="0">
              <a:latin typeface="Arial" panose="020B0604020202020204" pitchFamily="34" charset="0"/>
              <a:cs typeface="Arial" panose="020B0604020202020204" pitchFamily="34" charset="0"/>
            </a:endParaRPr>
          </a:p>
          <a:p>
            <a:pPr marL="0" indent="0">
              <a:buNone/>
            </a:pPr>
            <a:r>
              <a:rPr lang="es-MX" sz="1400" dirty="0">
                <a:latin typeface="Arial" panose="020B0604020202020204" pitchFamily="34" charset="0"/>
                <a:cs typeface="Arial" panose="020B0604020202020204" pitchFamily="34" charset="0"/>
              </a:rPr>
              <a:t>Este material no es una recomendación para comprar o vender un producto financiero ni para adoptar una estrategia de inversión. Los inversionistas deben consultar con sus profesionales financieros sobre su situación específica</a:t>
            </a:r>
          </a:p>
          <a:p>
            <a:pPr marL="0" indent="0">
              <a:spcBef>
                <a:spcPts val="600"/>
              </a:spcBef>
              <a:buNone/>
            </a:pPr>
            <a:r>
              <a:rPr lang="es-MX" sz="1400" dirty="0"/>
              <a:t>Los fondos de fecha objetivo están diseñados para personas que tienen planificado retirar dinero durante o cerca de una fecha objetivo específica, como el retiro. Estos fondos están diseñados para proporcionar diversificación y asignación de activos en varios tipos de inversiones y clases de activos, principalmente al invertir en fondos subyacentes. Los fondos ofrecen rebalanceo continuo a través del tiempo para convertirse en más conservadores a medida que los inversionistas se aproximan a su fecha de retiro planificada. Además de los gastos de los fondos de fecha objetivo, un inversionista paga indirectamente una parte proporcional de los cargos y gastos aplicables de los fondos subyacentes. El valor del capital del fondo no está garantizado en ningún momento, incluyendo la fecha objetivo.</a:t>
            </a:r>
          </a:p>
          <a:p>
            <a:pPr marL="0" indent="0">
              <a:spcBef>
                <a:spcPts val="600"/>
              </a:spcBef>
              <a:buNone/>
            </a:pPr>
            <a:r>
              <a:rPr lang="es-MX" sz="1400" dirty="0">
                <a:latin typeface="Arial" panose="020B0604020202020204" pitchFamily="34" charset="0"/>
                <a:cs typeface="Arial" panose="020B0604020202020204" pitchFamily="34" charset="0"/>
              </a:rPr>
              <a:t>Esta información es de carácter general y no tiene la intención de ser asesoría fiscal, legal, contable ni de otro tipo profesional. La información que se proporciona se basa en las leyes vigentes, las cuales están sujetas a cambio en cualquier momento, y no está avalada por ninguna agencia del gobierno. </a:t>
            </a:r>
            <a:r>
              <a:rPr lang="es-MX" sz="1400" dirty="0"/>
              <a:t>Ni Nationwide ni sus representantes ofrecen asesoría legal o fiscal. Para obtener respuestas a preguntas específicas, se debe consultar a un abogado o asesor fiscal.</a:t>
            </a:r>
          </a:p>
          <a:p>
            <a:pPr marL="0" indent="0">
              <a:spcBef>
                <a:spcPts val="600"/>
              </a:spcBef>
              <a:buNone/>
            </a:pPr>
            <a:r>
              <a:rPr lang="es-MX" sz="1400" dirty="0"/>
              <a:t>Nationwide Investment Services Corporation, miembro de FINRA, Columbus, Ohio.</a:t>
            </a:r>
          </a:p>
          <a:p>
            <a:pPr marL="0" indent="0">
              <a:spcBef>
                <a:spcPts val="600"/>
              </a:spcBef>
              <a:buNone/>
            </a:pPr>
            <a:r>
              <a:rPr lang="es-MX" sz="1400" dirty="0"/>
              <a:t>Nationwide, la N y el Águila de Nationwide y Nationwide is on your side son marcas de servicio de Nationwide Mutual Insurance Company © 2022 Nationwide</a:t>
            </a:r>
          </a:p>
          <a:p>
            <a:pPr marL="0" indent="0">
              <a:spcBef>
                <a:spcPts val="600"/>
              </a:spcBef>
              <a:buNone/>
            </a:pPr>
            <a:r>
              <a:rPr lang="es-MX" sz="1400">
                <a:latin typeface="Arial" panose="020B0604020202020204" pitchFamily="34" charset="0"/>
                <a:cs typeface="Arial" panose="020B0604020202020204" pitchFamily="34" charset="0"/>
              </a:rPr>
              <a:t>PNM-19598AO-S </a:t>
            </a:r>
            <a:r>
              <a:rPr lang="es-MX" sz="1400" dirty="0">
                <a:latin typeface="Arial" panose="020B0604020202020204" pitchFamily="34" charset="0"/>
                <a:cs typeface="Arial" panose="020B0604020202020204" pitchFamily="34" charset="0"/>
              </a:rPr>
              <a:t>(09/22)</a:t>
            </a:r>
          </a:p>
        </p:txBody>
      </p:sp>
      <p:sp>
        <p:nvSpPr>
          <p:cNvPr id="6" name="Text Box 5">
            <a:extLst>
              <a:ext uri="{FF2B5EF4-FFF2-40B4-BE49-F238E27FC236}">
                <a16:creationId xmlns:a16="http://schemas.microsoft.com/office/drawing/2014/main" id="{0B60F8EC-CAF5-E3BA-28F3-E0CA35DB5E60}"/>
              </a:ext>
            </a:extLst>
          </p:cNvPr>
          <p:cNvSpPr txBox="1">
            <a:spLocks noChangeArrowheads="1"/>
          </p:cNvSpPr>
          <p:nvPr/>
        </p:nvSpPr>
        <p:spPr bwMode="auto">
          <a:xfrm>
            <a:off x="473802" y="1452418"/>
            <a:ext cx="11274552" cy="822960"/>
          </a:xfrm>
          <a:prstGeom prst="rect">
            <a:avLst/>
          </a:prstGeom>
          <a:noFill/>
          <a:ln w="9525">
            <a:solidFill>
              <a:schemeClr val="tx1"/>
            </a:solidFill>
            <a:miter lim="800000"/>
            <a:headEnd/>
            <a:tailEnd/>
          </a:ln>
        </p:spPr>
        <p:txBody>
          <a:bodyPr wrap="square" anchor="ctr" anchorCtr="0">
            <a:noAutofit/>
          </a:bodyPr>
          <a:lstStyle/>
          <a:p>
            <a:pPr algn="ctr"/>
            <a:r>
              <a:rPr lang="es-MX" sz="1600">
                <a:latin typeface="Arial" panose="020B0604020202020204" pitchFamily="34" charset="0"/>
                <a:cs typeface="Arial" panose="020B0604020202020204" pitchFamily="34" charset="0"/>
              </a:rPr>
              <a:t>• No es un depósito • No está asegurado por FDIC ni NCUSIF • No está garantizado por la institución</a:t>
            </a:r>
          </a:p>
          <a:p>
            <a:pPr algn="ctr"/>
            <a:r>
              <a:rPr lang="es-MX" sz="1600">
                <a:latin typeface="Arial" panose="020B0604020202020204" pitchFamily="34" charset="0"/>
                <a:cs typeface="Arial" panose="020B0604020202020204" pitchFamily="34" charset="0"/>
              </a:rPr>
              <a:t>• No está asegurado por ninguna agencia del gobierno federal • Puede perder valor</a:t>
            </a:r>
          </a:p>
        </p:txBody>
      </p:sp>
    </p:spTree>
    <p:extLst>
      <p:ext uri="{BB962C8B-B14F-4D97-AF65-F5344CB8AC3E}">
        <p14:creationId xmlns:p14="http://schemas.microsoft.com/office/powerpoint/2010/main" val="3415295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D571B-A206-B4B2-9919-84E6988D5876}"/>
              </a:ext>
            </a:extLst>
          </p:cNvPr>
          <p:cNvSpPr>
            <a:spLocks noGrp="1"/>
          </p:cNvSpPr>
          <p:nvPr>
            <p:ph type="title"/>
          </p:nvPr>
        </p:nvSpPr>
        <p:spPr>
          <a:xfrm>
            <a:off x="458724" y="637032"/>
            <a:ext cx="5486400" cy="470898"/>
          </a:xfrm>
        </p:spPr>
        <p:txBody>
          <a:bodyPr/>
          <a:lstStyle/>
          <a:p>
            <a:r>
              <a:rPr lang="es-MX"/>
              <a:t>Me da gusto conocerte</a:t>
            </a:r>
          </a:p>
        </p:txBody>
      </p:sp>
      <p:sp>
        <p:nvSpPr>
          <p:cNvPr id="4" name="Text Placeholder 3">
            <a:extLst>
              <a:ext uri="{FF2B5EF4-FFF2-40B4-BE49-F238E27FC236}">
                <a16:creationId xmlns:a16="http://schemas.microsoft.com/office/drawing/2014/main" id="{006589EC-296D-A8BD-AD61-D8D9F420B52C}"/>
              </a:ext>
            </a:extLst>
          </p:cNvPr>
          <p:cNvSpPr>
            <a:spLocks noGrp="1"/>
          </p:cNvSpPr>
          <p:nvPr>
            <p:ph type="body" sz="quarter" idx="16"/>
          </p:nvPr>
        </p:nvSpPr>
        <p:spPr/>
        <p:txBody>
          <a:bodyPr/>
          <a:lstStyle/>
          <a:p>
            <a:r>
              <a:rPr lang="es-MX"/>
              <a:t>Retiro 101</a:t>
            </a:r>
          </a:p>
        </p:txBody>
      </p:sp>
      <p:sp>
        <p:nvSpPr>
          <p:cNvPr id="22" name="Slide Number Placeholder 2">
            <a:extLst>
              <a:ext uri="{FF2B5EF4-FFF2-40B4-BE49-F238E27FC236}">
                <a16:creationId xmlns:a16="http://schemas.microsoft.com/office/drawing/2014/main" id="{B30AABF0-9D77-9612-34F1-1D74907FECFF}"/>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4</a:t>
            </a:fld>
            <a:endParaRPr lang="en-US"/>
          </a:p>
        </p:txBody>
      </p:sp>
      <p:sp>
        <p:nvSpPr>
          <p:cNvPr id="25" name="Content Placeholder 2">
            <a:extLst>
              <a:ext uri="{FF2B5EF4-FFF2-40B4-BE49-F238E27FC236}">
                <a16:creationId xmlns:a16="http://schemas.microsoft.com/office/drawing/2014/main" id="{3FF7F207-E71A-C42F-D7DE-FD91FE619DB4}"/>
              </a:ext>
            </a:extLst>
          </p:cNvPr>
          <p:cNvSpPr txBox="1">
            <a:spLocks/>
          </p:cNvSpPr>
          <p:nvPr/>
        </p:nvSpPr>
        <p:spPr>
          <a:xfrm>
            <a:off x="3633724" y="2966923"/>
            <a:ext cx="5751816" cy="1661993"/>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s-MX" sz="2800" b="1" dirty="0">
                <a:solidFill>
                  <a:schemeClr val="bg1"/>
                </a:solidFill>
                <a:latin typeface="+mj-lt"/>
              </a:rPr>
              <a:t>&lt;Nombre del presentador&gt;</a:t>
            </a:r>
          </a:p>
          <a:p>
            <a:pPr>
              <a:lnSpc>
                <a:spcPct val="100000"/>
              </a:lnSpc>
              <a:spcAft>
                <a:spcPts val="600"/>
              </a:spcAft>
            </a:pPr>
            <a:r>
              <a:rPr lang="es-MX" sz="2000" dirty="0">
                <a:solidFill>
                  <a:schemeClr val="bg1"/>
                </a:solidFill>
              </a:rPr>
              <a:t>&lt;Puesto de trabajo del presentador&gt;</a:t>
            </a:r>
          </a:p>
          <a:p>
            <a:pPr>
              <a:lnSpc>
                <a:spcPct val="100000"/>
              </a:lnSpc>
              <a:spcAft>
                <a:spcPts val="600"/>
              </a:spcAft>
            </a:pPr>
            <a:r>
              <a:rPr lang="es-MX" sz="2000" dirty="0">
                <a:solidFill>
                  <a:schemeClr val="bg1"/>
                </a:solidFill>
              </a:rPr>
              <a:t>&lt;Dirección de correo electrónico del presentador&gt;</a:t>
            </a:r>
          </a:p>
          <a:p>
            <a:pPr>
              <a:lnSpc>
                <a:spcPct val="100000"/>
              </a:lnSpc>
              <a:spcAft>
                <a:spcPts val="600"/>
              </a:spcAft>
            </a:pPr>
            <a:r>
              <a:rPr lang="es-MX" sz="2000" dirty="0">
                <a:solidFill>
                  <a:schemeClr val="bg1"/>
                </a:solidFill>
              </a:rPr>
              <a:t>&lt;Teléfono del presentador&gt;</a:t>
            </a:r>
          </a:p>
        </p:txBody>
      </p:sp>
      <p:sp>
        <p:nvSpPr>
          <p:cNvPr id="26" name="Rectangle 25">
            <a:extLst>
              <a:ext uri="{FF2B5EF4-FFF2-40B4-BE49-F238E27FC236}">
                <a16:creationId xmlns:a16="http://schemas.microsoft.com/office/drawing/2014/main" id="{0F60F828-D78C-7DFD-1C21-430A5A645793}"/>
              </a:ext>
            </a:extLst>
          </p:cNvPr>
          <p:cNvSpPr>
            <a:spLocks noChangeAspect="1"/>
          </p:cNvSpPr>
          <p:nvPr/>
        </p:nvSpPr>
        <p:spPr>
          <a:xfrm>
            <a:off x="458724" y="2426319"/>
            <a:ext cx="2743200" cy="27432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s-MX" sz="1600">
                <a:solidFill>
                  <a:srgbClr val="7A7266"/>
                </a:solidFill>
              </a:rPr>
              <a:t>Foto del presentador</a:t>
            </a:r>
          </a:p>
        </p:txBody>
      </p:sp>
    </p:spTree>
    <p:extLst>
      <p:ext uri="{BB962C8B-B14F-4D97-AF65-F5344CB8AC3E}">
        <p14:creationId xmlns:p14="http://schemas.microsoft.com/office/powerpoint/2010/main" val="2824176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48F1DDE-7ECC-7AF4-5E68-71394202CA6C}"/>
              </a:ext>
            </a:extLst>
          </p:cNvPr>
          <p:cNvSpPr txBox="1"/>
          <p:nvPr/>
        </p:nvSpPr>
        <p:spPr>
          <a:xfrm>
            <a:off x="10985326" y="7766137"/>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0" name="TextBox 9">
            <a:extLst>
              <a:ext uri="{FF2B5EF4-FFF2-40B4-BE49-F238E27FC236}">
                <a16:creationId xmlns:a16="http://schemas.microsoft.com/office/drawing/2014/main" id="{FFA7C8C8-839D-361D-E107-D7B4FA890BE1}"/>
              </a:ext>
            </a:extLst>
          </p:cNvPr>
          <p:cNvSpPr txBox="1"/>
          <p:nvPr/>
        </p:nvSpPr>
        <p:spPr>
          <a:xfrm>
            <a:off x="10795379" y="8830101"/>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11" name="TextBox 10">
            <a:extLst>
              <a:ext uri="{FF2B5EF4-FFF2-40B4-BE49-F238E27FC236}">
                <a16:creationId xmlns:a16="http://schemas.microsoft.com/office/drawing/2014/main" id="{5354A79A-8DFC-2B69-3400-F6A542374D60}"/>
              </a:ext>
            </a:extLst>
          </p:cNvPr>
          <p:cNvSpPr txBox="1"/>
          <p:nvPr/>
        </p:nvSpPr>
        <p:spPr>
          <a:xfrm>
            <a:off x="10617958" y="8461612"/>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21" name="TextBox 20">
            <a:extLst>
              <a:ext uri="{FF2B5EF4-FFF2-40B4-BE49-F238E27FC236}">
                <a16:creationId xmlns:a16="http://schemas.microsoft.com/office/drawing/2014/main" id="{0B614850-AA4E-07D9-965D-558EA7E7C97A}"/>
              </a:ext>
            </a:extLst>
          </p:cNvPr>
          <p:cNvSpPr txBox="1"/>
          <p:nvPr/>
        </p:nvSpPr>
        <p:spPr>
          <a:xfrm>
            <a:off x="4189863" y="7847463"/>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61" name="TextBox 60">
            <a:extLst>
              <a:ext uri="{FF2B5EF4-FFF2-40B4-BE49-F238E27FC236}">
                <a16:creationId xmlns:a16="http://schemas.microsoft.com/office/drawing/2014/main" id="{1B6B53F2-8262-197A-8AAF-C85272D6EB35}"/>
              </a:ext>
            </a:extLst>
          </p:cNvPr>
          <p:cNvSpPr txBox="1"/>
          <p:nvPr/>
        </p:nvSpPr>
        <p:spPr>
          <a:xfrm>
            <a:off x="15303500" y="1828800"/>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63" name="TextBox 62">
            <a:extLst>
              <a:ext uri="{FF2B5EF4-FFF2-40B4-BE49-F238E27FC236}">
                <a16:creationId xmlns:a16="http://schemas.microsoft.com/office/drawing/2014/main" id="{DCBF689C-8F21-1B22-8DB5-F9E4E0DCD1D8}"/>
              </a:ext>
            </a:extLst>
          </p:cNvPr>
          <p:cNvSpPr txBox="1"/>
          <p:nvPr/>
        </p:nvSpPr>
        <p:spPr>
          <a:xfrm>
            <a:off x="4000500" y="-1447800"/>
            <a:ext cx="0" cy="0"/>
          </a:xfrm>
          <a:prstGeom prst="rect">
            <a:avLst/>
          </a:prstGeom>
          <a:noFill/>
        </p:spPr>
        <p:txBody>
          <a:bodyPr wrap="none" lIns="0" tIns="0" rIns="0" bIns="0" rtlCol="0">
            <a:noAutofit/>
          </a:bodyPr>
          <a:lstStyle/>
          <a:p>
            <a:pPr algn="l">
              <a:lnSpc>
                <a:spcPct val="112000"/>
              </a:lnSpc>
            </a:pPr>
            <a:endParaRPr lang="en-US" sz="1200" dirty="0">
              <a:solidFill>
                <a:schemeClr val="tx1"/>
              </a:solidFill>
            </a:endParaRPr>
          </a:p>
        </p:txBody>
      </p:sp>
      <p:sp>
        <p:nvSpPr>
          <p:cNvPr id="3" name="Title 2">
            <a:extLst>
              <a:ext uri="{FF2B5EF4-FFF2-40B4-BE49-F238E27FC236}">
                <a16:creationId xmlns:a16="http://schemas.microsoft.com/office/drawing/2014/main" id="{E59634C5-98F5-4DA9-6486-7CF575E9E00A}"/>
              </a:ext>
            </a:extLst>
          </p:cNvPr>
          <p:cNvSpPr>
            <a:spLocks noGrp="1"/>
          </p:cNvSpPr>
          <p:nvPr>
            <p:ph type="title"/>
          </p:nvPr>
        </p:nvSpPr>
        <p:spPr>
          <a:xfrm>
            <a:off x="458724" y="637032"/>
            <a:ext cx="5486400" cy="941796"/>
          </a:xfrm>
        </p:spPr>
        <p:txBody>
          <a:bodyPr/>
          <a:lstStyle/>
          <a:p>
            <a:r>
              <a:rPr lang="es-MX"/>
              <a:t>Tu profesional </a:t>
            </a:r>
            <a:br>
              <a:rPr lang="es-MX"/>
            </a:br>
            <a:r>
              <a:rPr lang="es-MX"/>
              <a:t>financiero</a:t>
            </a:r>
          </a:p>
        </p:txBody>
      </p:sp>
      <p:sp>
        <p:nvSpPr>
          <p:cNvPr id="4" name="Text Placeholder 3">
            <a:extLst>
              <a:ext uri="{FF2B5EF4-FFF2-40B4-BE49-F238E27FC236}">
                <a16:creationId xmlns:a16="http://schemas.microsoft.com/office/drawing/2014/main" id="{8F7406D0-1691-BD56-A6A7-6872A9F86722}"/>
              </a:ext>
            </a:extLst>
          </p:cNvPr>
          <p:cNvSpPr>
            <a:spLocks noGrp="1"/>
          </p:cNvSpPr>
          <p:nvPr>
            <p:ph type="body" sz="quarter" idx="16"/>
          </p:nvPr>
        </p:nvSpPr>
        <p:spPr/>
        <p:txBody>
          <a:bodyPr/>
          <a:lstStyle/>
          <a:p>
            <a:r>
              <a:rPr lang="es-MX"/>
              <a:t>Retiro 101</a:t>
            </a:r>
          </a:p>
        </p:txBody>
      </p:sp>
      <p:sp>
        <p:nvSpPr>
          <p:cNvPr id="22" name="Slide Number Placeholder 2">
            <a:extLst>
              <a:ext uri="{FF2B5EF4-FFF2-40B4-BE49-F238E27FC236}">
                <a16:creationId xmlns:a16="http://schemas.microsoft.com/office/drawing/2014/main" id="{8863962E-33D6-D7E9-067B-FDDF1227153C}"/>
              </a:ext>
            </a:extLst>
          </p:cNvPr>
          <p:cNvSpPr>
            <a:spLocks noGrp="1"/>
          </p:cNvSpPr>
          <p:nvPr>
            <p:ph type="sldNum" sz="quarter" idx="10"/>
          </p:nvPr>
        </p:nvSpPr>
        <p:spPr>
          <a:xfrm>
            <a:off x="11506200" y="6490901"/>
            <a:ext cx="457200" cy="138499"/>
          </a:xfrm>
        </p:spPr>
        <p:txBody>
          <a:bodyPr/>
          <a:lstStyle>
            <a:lvl1pPr>
              <a:defRPr>
                <a:solidFill>
                  <a:schemeClr val="bg1"/>
                </a:solidFill>
              </a:defRPr>
            </a:lvl1pPr>
          </a:lstStyle>
          <a:p>
            <a:fld id="{CACD57DD-E820-4B11-80C4-823179BCC2F4}" type="slidenum">
              <a:rPr lang="en-US" smtClean="0"/>
              <a:pPr/>
              <a:t>5</a:t>
            </a:fld>
            <a:endParaRPr lang="en-US"/>
          </a:p>
        </p:txBody>
      </p:sp>
      <p:sp>
        <p:nvSpPr>
          <p:cNvPr id="25" name="Content Placeholder 2">
            <a:extLst>
              <a:ext uri="{FF2B5EF4-FFF2-40B4-BE49-F238E27FC236}">
                <a16:creationId xmlns:a16="http://schemas.microsoft.com/office/drawing/2014/main" id="{7AFE1051-0C46-26F4-9928-5FF06C7FC463}"/>
              </a:ext>
            </a:extLst>
          </p:cNvPr>
          <p:cNvSpPr txBox="1">
            <a:spLocks/>
          </p:cNvSpPr>
          <p:nvPr/>
        </p:nvSpPr>
        <p:spPr>
          <a:xfrm>
            <a:off x="3633723" y="2966923"/>
            <a:ext cx="4820163" cy="1661993"/>
          </a:xfrm>
          <a:prstGeom prst="rect">
            <a:avLst/>
          </a:prstGeom>
        </p:spPr>
        <p:txBody>
          <a:bodyPr wrap="square" lIns="0" tIns="0" rIns="0" bIns="0" anchor="ctr" anchorCtr="0">
            <a:spAutoFit/>
          </a:bodyPr>
          <a:lstStyle>
            <a:lvl1pPr marL="0" indent="0" algn="l" defTabSz="685800" rtl="0" eaLnBrk="1" latinLnBrk="0" hangingPunct="1">
              <a:lnSpc>
                <a:spcPct val="112000"/>
              </a:lnSpc>
              <a:spcBef>
                <a:spcPts val="0"/>
              </a:spcBef>
              <a:spcAft>
                <a:spcPts val="900"/>
              </a:spcAft>
              <a:buFont typeface="Arial" panose="020B0604020202020204" pitchFamily="34" charset="0"/>
              <a:buNone/>
              <a:defRPr sz="1400" kern="1200">
                <a:solidFill>
                  <a:schemeClr val="tx1"/>
                </a:solidFill>
                <a:latin typeface="+mn-lt"/>
                <a:ea typeface="+mn-ea"/>
                <a:cs typeface="+mn-cs"/>
              </a:defRPr>
            </a:lvl1pPr>
            <a:lvl2pPr marL="0" indent="0" algn="l" defTabSz="685800" rtl="0" eaLnBrk="1" latinLnBrk="0" hangingPunct="1">
              <a:lnSpc>
                <a:spcPct val="112000"/>
              </a:lnSpc>
              <a:spcBef>
                <a:spcPts val="0"/>
              </a:spcBef>
              <a:buFont typeface="Arial" panose="020B0604020202020204" pitchFamily="34" charset="0"/>
              <a:buNone/>
              <a:defRPr sz="1400" b="1" kern="1200">
                <a:solidFill>
                  <a:schemeClr val="tx1"/>
                </a:solidFill>
                <a:latin typeface="+mn-lt"/>
                <a:ea typeface="+mn-ea"/>
                <a:cs typeface="Gotham Bold" pitchFamily="50" charset="0"/>
              </a:defRPr>
            </a:lvl2pPr>
            <a:lvl3pPr marL="135000" indent="-135000" algn="l" defTabSz="685800" rtl="0" eaLnBrk="1" latinLnBrk="0" hangingPunct="1">
              <a:lnSpc>
                <a:spcPct val="112000"/>
              </a:lnSpc>
              <a:spcBef>
                <a:spcPts val="0"/>
              </a:spcBef>
              <a:spcAft>
                <a:spcPts val="900"/>
              </a:spcAft>
              <a:buFont typeface="Arial" panose="020B0604020202020204" pitchFamily="34" charset="0"/>
              <a:buChar char="•"/>
              <a:defRPr sz="1400" kern="1200">
                <a:solidFill>
                  <a:schemeClr val="tx1"/>
                </a:solidFill>
                <a:latin typeface="+mn-lt"/>
                <a:ea typeface="+mn-ea"/>
                <a:cs typeface="+mn-cs"/>
              </a:defRPr>
            </a:lvl3pPr>
            <a:lvl4pPr marL="270000" indent="-135000" algn="l" defTabSz="685800" rtl="0" eaLnBrk="1" latinLnBrk="0" hangingPunct="1">
              <a:lnSpc>
                <a:spcPct val="112000"/>
              </a:lnSpc>
              <a:spcBef>
                <a:spcPts val="0"/>
              </a:spcBef>
              <a:spcAft>
                <a:spcPts val="900"/>
              </a:spcAft>
              <a:buFont typeface="Courier New" panose="02070309020205020404" pitchFamily="49" charset="0"/>
              <a:buChar char="o"/>
              <a:defRPr sz="1400" kern="1200">
                <a:solidFill>
                  <a:schemeClr val="tx1"/>
                </a:solidFill>
                <a:latin typeface="+mn-lt"/>
                <a:ea typeface="+mn-ea"/>
                <a:cs typeface="+mn-cs"/>
              </a:defRPr>
            </a:lvl4pPr>
            <a:lvl5pPr marL="405000" indent="-135000" algn="l" defTabSz="685800" rtl="0" eaLnBrk="1" latinLnBrk="0" hangingPunct="1">
              <a:lnSpc>
                <a:spcPct val="112000"/>
              </a:lnSpc>
              <a:spcBef>
                <a:spcPts val="0"/>
              </a:spcBef>
              <a:spcAft>
                <a:spcPts val="900"/>
              </a:spcAft>
              <a:buFont typeface="Wingdings" pitchFamily="2" charset="2"/>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ts val="1200"/>
              </a:spcAft>
            </a:pPr>
            <a:r>
              <a:rPr lang="es-MX" sz="2800" b="1" dirty="0">
                <a:solidFill>
                  <a:schemeClr val="bg1"/>
                </a:solidFill>
                <a:latin typeface="+mj-lt"/>
              </a:rPr>
              <a:t>&lt;Nombre del PF&gt; </a:t>
            </a:r>
          </a:p>
          <a:p>
            <a:pPr>
              <a:lnSpc>
                <a:spcPct val="100000"/>
              </a:lnSpc>
              <a:spcAft>
                <a:spcPts val="600"/>
              </a:spcAft>
            </a:pPr>
            <a:r>
              <a:rPr lang="es-MX" sz="2000" dirty="0">
                <a:solidFill>
                  <a:schemeClr val="bg1"/>
                </a:solidFill>
              </a:rPr>
              <a:t>&lt;Firma del PF&gt;</a:t>
            </a:r>
          </a:p>
          <a:p>
            <a:pPr>
              <a:lnSpc>
                <a:spcPct val="100000"/>
              </a:lnSpc>
              <a:spcAft>
                <a:spcPts val="600"/>
              </a:spcAft>
            </a:pPr>
            <a:r>
              <a:rPr lang="es-MX" sz="2000" dirty="0">
                <a:solidFill>
                  <a:schemeClr val="bg1"/>
                </a:solidFill>
              </a:rPr>
              <a:t>&lt;Dirección de correo electrónico del PF&gt;</a:t>
            </a:r>
          </a:p>
          <a:p>
            <a:pPr>
              <a:lnSpc>
                <a:spcPct val="100000"/>
              </a:lnSpc>
              <a:spcAft>
                <a:spcPts val="600"/>
              </a:spcAft>
            </a:pPr>
            <a:r>
              <a:rPr lang="es-MX" sz="2000" dirty="0">
                <a:solidFill>
                  <a:schemeClr val="bg1"/>
                </a:solidFill>
              </a:rPr>
              <a:t>&lt;Teléfono del PF&gt;</a:t>
            </a:r>
          </a:p>
        </p:txBody>
      </p:sp>
      <p:sp>
        <p:nvSpPr>
          <p:cNvPr id="27" name="Rectangle 26">
            <a:extLst>
              <a:ext uri="{FF2B5EF4-FFF2-40B4-BE49-F238E27FC236}">
                <a16:creationId xmlns:a16="http://schemas.microsoft.com/office/drawing/2014/main" id="{E170BE1A-F669-8392-D440-4E405DF74C4A}"/>
              </a:ext>
            </a:extLst>
          </p:cNvPr>
          <p:cNvSpPr>
            <a:spLocks noChangeAspect="1"/>
          </p:cNvSpPr>
          <p:nvPr/>
        </p:nvSpPr>
        <p:spPr>
          <a:xfrm>
            <a:off x="458724" y="2426319"/>
            <a:ext cx="2743200" cy="2743200"/>
          </a:xfrm>
          <a:prstGeom prst="rect">
            <a:avLst/>
          </a:prstGeom>
          <a:solidFill>
            <a:srgbClr val="D0D3D4"/>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46800" rIns="90000" bIns="46800" rtlCol="0" anchor="ctr"/>
          <a:lstStyle/>
          <a:p>
            <a:pPr algn="ctr">
              <a:lnSpc>
                <a:spcPct val="90000"/>
              </a:lnSpc>
            </a:pPr>
            <a:r>
              <a:rPr lang="es-MX" sz="1600">
                <a:solidFill>
                  <a:srgbClr val="7A7266"/>
                </a:solidFill>
              </a:rPr>
              <a:t>Foto del presentador</a:t>
            </a:r>
          </a:p>
        </p:txBody>
      </p:sp>
    </p:spTree>
    <p:extLst>
      <p:ext uri="{BB962C8B-B14F-4D97-AF65-F5344CB8AC3E}">
        <p14:creationId xmlns:p14="http://schemas.microsoft.com/office/powerpoint/2010/main" val="332376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9FBD-F99A-2C88-7EE4-410D89521541}"/>
              </a:ext>
            </a:extLst>
          </p:cNvPr>
          <p:cNvSpPr>
            <a:spLocks noGrp="1"/>
          </p:cNvSpPr>
          <p:nvPr>
            <p:ph type="title"/>
          </p:nvPr>
        </p:nvSpPr>
        <p:spPr>
          <a:xfrm>
            <a:off x="458724" y="637032"/>
            <a:ext cx="11274552" cy="470898"/>
          </a:xfrm>
        </p:spPr>
        <p:txBody>
          <a:bodyPr/>
          <a:lstStyle/>
          <a:p>
            <a:r>
              <a:rPr lang="es-MX"/>
              <a:t>Hoy aprenderemos…</a:t>
            </a:r>
          </a:p>
        </p:txBody>
      </p:sp>
      <p:sp>
        <p:nvSpPr>
          <p:cNvPr id="3" name="Slide Number Placeholder 2">
            <a:extLst>
              <a:ext uri="{FF2B5EF4-FFF2-40B4-BE49-F238E27FC236}">
                <a16:creationId xmlns:a16="http://schemas.microsoft.com/office/drawing/2014/main" id="{375B012E-B27A-8ACB-C0EA-CE13B239C2C5}"/>
              </a:ext>
            </a:extLst>
          </p:cNvPr>
          <p:cNvSpPr>
            <a:spLocks noGrp="1"/>
          </p:cNvSpPr>
          <p:nvPr>
            <p:ph type="sldNum" sz="quarter" idx="10"/>
          </p:nvPr>
        </p:nvSpPr>
        <p:spPr/>
        <p:txBody>
          <a:bodyPr/>
          <a:lstStyle/>
          <a:p>
            <a:fld id="{CACD57DD-E820-4B11-80C4-823179BCC2F4}" type="slidenum">
              <a:rPr lang="en-US" smtClean="0"/>
              <a:pPr/>
              <a:t>6</a:t>
            </a:fld>
            <a:endParaRPr lang="en-US"/>
          </a:p>
        </p:txBody>
      </p:sp>
      <p:sp>
        <p:nvSpPr>
          <p:cNvPr id="4" name="Text Placeholder 3">
            <a:extLst>
              <a:ext uri="{FF2B5EF4-FFF2-40B4-BE49-F238E27FC236}">
                <a16:creationId xmlns:a16="http://schemas.microsoft.com/office/drawing/2014/main" id="{0B1637C6-091E-3A15-F8C4-B03335491476}"/>
              </a:ext>
            </a:extLst>
          </p:cNvPr>
          <p:cNvSpPr>
            <a:spLocks noGrp="1"/>
          </p:cNvSpPr>
          <p:nvPr>
            <p:ph type="body" sz="quarter" idx="16"/>
          </p:nvPr>
        </p:nvSpPr>
        <p:spPr/>
        <p:txBody>
          <a:bodyPr/>
          <a:lstStyle/>
          <a:p>
            <a:r>
              <a:rPr lang="es-MX"/>
              <a:t>Retiro 101</a:t>
            </a:r>
          </a:p>
        </p:txBody>
      </p:sp>
      <p:pic>
        <p:nvPicPr>
          <p:cNvPr id="5" name="Graphic 4">
            <a:extLst>
              <a:ext uri="{FF2B5EF4-FFF2-40B4-BE49-F238E27FC236}">
                <a16:creationId xmlns:a16="http://schemas.microsoft.com/office/drawing/2014/main" id="{2FD31CA8-750D-BC2E-B419-4EC5A07F9B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675" y="2119961"/>
            <a:ext cx="1232649" cy="1232649"/>
          </a:xfrm>
          <a:prstGeom prst="rect">
            <a:avLst/>
          </a:prstGeom>
        </p:spPr>
      </p:pic>
      <p:sp>
        <p:nvSpPr>
          <p:cNvPr id="6" name="Content Placeholder 7">
            <a:extLst>
              <a:ext uri="{FF2B5EF4-FFF2-40B4-BE49-F238E27FC236}">
                <a16:creationId xmlns:a16="http://schemas.microsoft.com/office/drawing/2014/main" id="{C7A2757D-C599-C8F6-3E30-C225F8F5F1C0}"/>
              </a:ext>
            </a:extLst>
          </p:cNvPr>
          <p:cNvSpPr txBox="1">
            <a:spLocks/>
          </p:cNvSpPr>
          <p:nvPr/>
        </p:nvSpPr>
        <p:spPr>
          <a:xfrm>
            <a:off x="458724" y="3749088"/>
            <a:ext cx="2286000" cy="1015663"/>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s-MX" sz="2200">
                <a:solidFill>
                  <a:schemeClr val="bg1"/>
                </a:solidFill>
              </a:rPr>
              <a:t>Por qué es importante invertir en tu retiro ahora.</a:t>
            </a:r>
          </a:p>
        </p:txBody>
      </p:sp>
      <p:pic>
        <p:nvPicPr>
          <p:cNvPr id="7" name="Graphic 6">
            <a:extLst>
              <a:ext uri="{FF2B5EF4-FFF2-40B4-BE49-F238E27FC236}">
                <a16:creationId xmlns:a16="http://schemas.microsoft.com/office/drawing/2014/main" id="{23789988-0891-B197-CAEB-A8339A388B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51258" y="2119961"/>
            <a:ext cx="1232649" cy="1232649"/>
          </a:xfrm>
          <a:prstGeom prst="rect">
            <a:avLst/>
          </a:prstGeom>
        </p:spPr>
      </p:pic>
      <p:pic>
        <p:nvPicPr>
          <p:cNvPr id="8" name="Graphic 7">
            <a:extLst>
              <a:ext uri="{FF2B5EF4-FFF2-40B4-BE49-F238E27FC236}">
                <a16:creationId xmlns:a16="http://schemas.microsoft.com/office/drawing/2014/main" id="{A6CEDDF0-A488-36B3-B8D1-0B736B092B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94841" y="2119961"/>
            <a:ext cx="1232649" cy="1232649"/>
          </a:xfrm>
          <a:prstGeom prst="rect">
            <a:avLst/>
          </a:prstGeom>
        </p:spPr>
      </p:pic>
      <p:pic>
        <p:nvPicPr>
          <p:cNvPr id="9" name="Graphic 8">
            <a:extLst>
              <a:ext uri="{FF2B5EF4-FFF2-40B4-BE49-F238E27FC236}">
                <a16:creationId xmlns:a16="http://schemas.microsoft.com/office/drawing/2014/main" id="{1B8DAE21-B5A9-0BF9-CDCE-30EC72FC0A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38423" y="2119961"/>
            <a:ext cx="1232649" cy="1232649"/>
          </a:xfrm>
          <a:prstGeom prst="rect">
            <a:avLst/>
          </a:prstGeom>
        </p:spPr>
      </p:pic>
      <p:sp>
        <p:nvSpPr>
          <p:cNvPr id="10" name="Content Placeholder 7">
            <a:extLst>
              <a:ext uri="{FF2B5EF4-FFF2-40B4-BE49-F238E27FC236}">
                <a16:creationId xmlns:a16="http://schemas.microsoft.com/office/drawing/2014/main" id="{34296D59-4E40-6373-2AAD-DA0300125CC2}"/>
              </a:ext>
            </a:extLst>
          </p:cNvPr>
          <p:cNvSpPr txBox="1">
            <a:spLocks/>
          </p:cNvSpPr>
          <p:nvPr/>
        </p:nvSpPr>
        <p:spPr>
          <a:xfrm>
            <a:off x="3454908" y="3749088"/>
            <a:ext cx="2286000" cy="1692771"/>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s-MX" sz="2200">
                <a:solidFill>
                  <a:schemeClr val="bg1"/>
                </a:solidFill>
              </a:rPr>
              <a:t>Qué tipos de planes de retiro tiene disponibles tu empleador. </a:t>
            </a:r>
          </a:p>
        </p:txBody>
      </p:sp>
      <p:sp>
        <p:nvSpPr>
          <p:cNvPr id="11" name="Content Placeholder 7">
            <a:extLst>
              <a:ext uri="{FF2B5EF4-FFF2-40B4-BE49-F238E27FC236}">
                <a16:creationId xmlns:a16="http://schemas.microsoft.com/office/drawing/2014/main" id="{F0E11BCB-4908-A134-4A99-9FE786AB303B}"/>
              </a:ext>
            </a:extLst>
          </p:cNvPr>
          <p:cNvSpPr txBox="1">
            <a:spLocks/>
          </p:cNvSpPr>
          <p:nvPr/>
        </p:nvSpPr>
        <p:spPr>
          <a:xfrm>
            <a:off x="6451092" y="3749088"/>
            <a:ext cx="2286000" cy="1354217"/>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4000"/>
              </a:spcAft>
              <a:buNone/>
            </a:pPr>
            <a:r>
              <a:rPr lang="es-MX" sz="2200">
                <a:solidFill>
                  <a:schemeClr val="bg1"/>
                </a:solidFill>
              </a:rPr>
              <a:t>Por qué deberías comenzar a aportar temprano y de manera continua.</a:t>
            </a:r>
          </a:p>
        </p:txBody>
      </p:sp>
      <p:sp>
        <p:nvSpPr>
          <p:cNvPr id="12" name="Content Placeholder 7">
            <a:extLst>
              <a:ext uri="{FF2B5EF4-FFF2-40B4-BE49-F238E27FC236}">
                <a16:creationId xmlns:a16="http://schemas.microsoft.com/office/drawing/2014/main" id="{FBFABDF8-251C-31CC-1B69-ACE016F0638B}"/>
              </a:ext>
            </a:extLst>
          </p:cNvPr>
          <p:cNvSpPr txBox="1">
            <a:spLocks/>
          </p:cNvSpPr>
          <p:nvPr/>
        </p:nvSpPr>
        <p:spPr>
          <a:xfrm>
            <a:off x="9447276" y="3749088"/>
            <a:ext cx="2286000" cy="677108"/>
          </a:xfrm>
          <a:prstGeom prst="rect">
            <a:avLst/>
          </a:prstGeom>
        </p:spPr>
        <p:txBody>
          <a:bodyPr vert="horz" wrap="square" lIns="0" tIns="0" rIns="0" bIns="0" rtlCol="0" anchor="t" anchorCtr="0">
            <a:spAutoFit/>
          </a:bodyPr>
          <a:lstStyle>
            <a:lvl1pPr marL="177800" indent="-17780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1pPr>
            <a:lvl2pPr marL="347663"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2pPr>
            <a:lvl3pPr marL="517525" indent="-169863"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3pPr>
            <a:lvl4pPr marL="688975" indent="-171450" algn="l" defTabSz="914400" rtl="0" eaLnBrk="1" latinLnBrk="0" hangingPunct="1">
              <a:spcBef>
                <a:spcPct val="20000"/>
              </a:spcBef>
              <a:buFont typeface="Arial" pitchFamily="34" charset="0"/>
              <a:buChar char="–"/>
              <a:tabLst/>
              <a:defRPr lang="en-US" sz="1600" b="0" i="0" kern="1200" baseline="0" dirty="0" smtClean="0">
                <a:solidFill>
                  <a:srgbClr val="404041"/>
                </a:solidFill>
                <a:latin typeface="Arial" panose="020B0604020202020204" pitchFamily="34" charset="0"/>
                <a:ea typeface="+mn-ea"/>
                <a:cs typeface="Arial" panose="020B0604020202020204" pitchFamily="34" charset="0"/>
              </a:defRPr>
            </a:lvl4pPr>
            <a:lvl5pPr marL="858838" indent="-169863" algn="l" defTabSz="914400" rtl="0" eaLnBrk="1" latinLnBrk="0" hangingPunct="1">
              <a:spcBef>
                <a:spcPct val="20000"/>
              </a:spcBef>
              <a:buFont typeface="Arial" pitchFamily="34" charset="0"/>
              <a:buChar char="»"/>
              <a:tabLst/>
              <a:defRPr lang="en-US" sz="1600" b="0" i="0" kern="1200" baseline="0" dirty="0">
                <a:solidFill>
                  <a:srgbClr val="40404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3600"/>
              </a:spcAft>
              <a:buNone/>
            </a:pPr>
            <a:r>
              <a:rPr lang="es-MX" sz="2200">
                <a:solidFill>
                  <a:schemeClr val="bg1"/>
                </a:solidFill>
              </a:rPr>
              <a:t>Cómo comenzar.</a:t>
            </a:r>
          </a:p>
        </p:txBody>
      </p:sp>
      <p:cxnSp>
        <p:nvCxnSpPr>
          <p:cNvPr id="13" name="Straight Connector 12">
            <a:extLst>
              <a:ext uri="{FF2B5EF4-FFF2-40B4-BE49-F238E27FC236}">
                <a16:creationId xmlns:a16="http://schemas.microsoft.com/office/drawing/2014/main" id="{20A34CE4-DEF3-C941-8FCC-4BB442C61FFB}"/>
              </a:ext>
            </a:extLst>
          </p:cNvPr>
          <p:cNvCxnSpPr>
            <a:cxnSpLocks/>
          </p:cNvCxnSpPr>
          <p:nvPr/>
        </p:nvCxnSpPr>
        <p:spPr>
          <a:xfrm>
            <a:off x="3099816"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B6D055A-0E7D-6F9F-F31C-42067D6D27D1}"/>
              </a:ext>
            </a:extLst>
          </p:cNvPr>
          <p:cNvCxnSpPr>
            <a:cxnSpLocks/>
          </p:cNvCxnSpPr>
          <p:nvPr/>
        </p:nvCxnSpPr>
        <p:spPr>
          <a:xfrm>
            <a:off x="6096000"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CC3F9B-4F82-E093-4BFB-267304D09D46}"/>
              </a:ext>
            </a:extLst>
          </p:cNvPr>
          <p:cNvCxnSpPr>
            <a:cxnSpLocks/>
          </p:cNvCxnSpPr>
          <p:nvPr/>
        </p:nvCxnSpPr>
        <p:spPr>
          <a:xfrm>
            <a:off x="9092184" y="1941319"/>
            <a:ext cx="0" cy="3657600"/>
          </a:xfrm>
          <a:prstGeom prst="line">
            <a:avLst/>
          </a:prstGeom>
          <a:ln w="25400">
            <a:solidFill>
              <a:srgbClr val="1F74DB"/>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36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people looking at a computer&#10;&#10;Description automatically generated with low confidence">
            <a:extLst>
              <a:ext uri="{FF2B5EF4-FFF2-40B4-BE49-F238E27FC236}">
                <a16:creationId xmlns:a16="http://schemas.microsoft.com/office/drawing/2014/main" id="{47623A7D-31F2-7014-450F-48EDEA8D5A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201" t="26959" r="29665"/>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7478AC2C-0CA5-F8C9-BD11-9CE325ADE990}"/>
              </a:ext>
            </a:extLst>
          </p:cNvPr>
          <p:cNvSpPr>
            <a:spLocks noGrp="1"/>
          </p:cNvSpPr>
          <p:nvPr>
            <p:ph type="title"/>
          </p:nvPr>
        </p:nvSpPr>
        <p:spPr>
          <a:xfrm>
            <a:off x="914400" y="1143000"/>
            <a:ext cx="6403848" cy="941796"/>
          </a:xfrm>
        </p:spPr>
        <p:txBody>
          <a:bodyPr/>
          <a:lstStyle/>
          <a:p>
            <a:r>
              <a:rPr lang="es-MX" dirty="0"/>
              <a:t>¿Por qué debería pensar en el retiro ahora?</a:t>
            </a:r>
          </a:p>
        </p:txBody>
      </p:sp>
      <p:sp>
        <p:nvSpPr>
          <p:cNvPr id="3" name="Slide Number Placeholder 2">
            <a:extLst>
              <a:ext uri="{FF2B5EF4-FFF2-40B4-BE49-F238E27FC236}">
                <a16:creationId xmlns:a16="http://schemas.microsoft.com/office/drawing/2014/main" id="{4C49A178-8EB6-085B-EE03-185A34245CC4}"/>
              </a:ext>
            </a:extLst>
          </p:cNvPr>
          <p:cNvSpPr>
            <a:spLocks noGrp="1"/>
          </p:cNvSpPr>
          <p:nvPr>
            <p:ph type="sldNum" sz="quarter" idx="10"/>
          </p:nvPr>
        </p:nvSpPr>
        <p:spPr/>
        <p:txBody>
          <a:bodyPr/>
          <a:lstStyle/>
          <a:p>
            <a:fld id="{CACD57DD-E820-4B11-80C4-823179BCC2F4}" type="slidenum">
              <a:rPr lang="en-US" smtClean="0">
                <a:solidFill>
                  <a:schemeClr val="bg1"/>
                </a:solidFill>
              </a:rPr>
              <a:pPr/>
              <a:t>7</a:t>
            </a:fld>
            <a:endParaRPr lang="en-US">
              <a:solidFill>
                <a:schemeClr val="bg1"/>
              </a:solidFill>
            </a:endParaRPr>
          </a:p>
        </p:txBody>
      </p:sp>
      <p:sp>
        <p:nvSpPr>
          <p:cNvPr id="4" name="Text Placeholder 3">
            <a:extLst>
              <a:ext uri="{FF2B5EF4-FFF2-40B4-BE49-F238E27FC236}">
                <a16:creationId xmlns:a16="http://schemas.microsoft.com/office/drawing/2014/main" id="{6F902EC9-DD75-57F3-A5C7-141872171667}"/>
              </a:ext>
            </a:extLst>
          </p:cNvPr>
          <p:cNvSpPr>
            <a:spLocks noGrp="1"/>
          </p:cNvSpPr>
          <p:nvPr>
            <p:ph type="body" sz="quarter" idx="16"/>
          </p:nvPr>
        </p:nvSpPr>
        <p:spPr>
          <a:xfrm>
            <a:off x="457200" y="228600"/>
            <a:ext cx="6861048" cy="228600"/>
          </a:xfrm>
        </p:spPr>
        <p:txBody>
          <a:bodyPr/>
          <a:lstStyle/>
          <a:p>
            <a:r>
              <a:rPr lang="es-MX"/>
              <a:t>Retiro 101</a:t>
            </a:r>
          </a:p>
        </p:txBody>
      </p:sp>
      <p:sp>
        <p:nvSpPr>
          <p:cNvPr id="5" name="Text Placeholder 4">
            <a:extLst>
              <a:ext uri="{FF2B5EF4-FFF2-40B4-BE49-F238E27FC236}">
                <a16:creationId xmlns:a16="http://schemas.microsoft.com/office/drawing/2014/main" id="{8C50985A-4946-48F4-3EF0-9B5552C00B32}"/>
              </a:ext>
            </a:extLst>
          </p:cNvPr>
          <p:cNvSpPr>
            <a:spLocks noGrp="1"/>
          </p:cNvSpPr>
          <p:nvPr>
            <p:ph type="body" sz="quarter" idx="17"/>
          </p:nvPr>
        </p:nvSpPr>
        <p:spPr>
          <a:xfrm>
            <a:off x="914400" y="2514600"/>
            <a:ext cx="6403848" cy="2831544"/>
          </a:xfrm>
        </p:spPr>
        <p:txBody>
          <a:bodyPr>
            <a:spAutoFit/>
          </a:bodyPr>
          <a:lstStyle/>
          <a:p>
            <a:pPr>
              <a:spcAft>
                <a:spcPts val="1800"/>
              </a:spcAft>
            </a:pPr>
            <a:r>
              <a:rPr lang="es-MX" dirty="0"/>
              <a:t>Nunca es demasiado temprano para pensar acerca de, y ahorrar para, tus años de retiro. Cuanto más temprano empieces, serán mayores tus posibles ahorros.</a:t>
            </a:r>
          </a:p>
          <a:p>
            <a:pPr>
              <a:spcAft>
                <a:spcPts val="1800"/>
              </a:spcAft>
            </a:pPr>
            <a:r>
              <a:rPr lang="es-MX" dirty="0"/>
              <a:t>Comienza a pensar en dónde quieres estar cuando llegue el retiro.</a:t>
            </a:r>
          </a:p>
          <a:p>
            <a:pPr>
              <a:spcAft>
                <a:spcPts val="1800"/>
              </a:spcAft>
            </a:pPr>
            <a:r>
              <a:rPr lang="es-MX" dirty="0"/>
              <a:t>¿En qué piensas?</a:t>
            </a:r>
          </a:p>
        </p:txBody>
      </p:sp>
      <p:pic>
        <p:nvPicPr>
          <p:cNvPr id="7" name="Graphic 6">
            <a:extLst>
              <a:ext uri="{FF2B5EF4-FFF2-40B4-BE49-F238E27FC236}">
                <a16:creationId xmlns:a16="http://schemas.microsoft.com/office/drawing/2014/main" id="{3F1A042D-A943-8271-9938-1A2B31673C3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8" name="Graphic 7">
            <a:extLst>
              <a:ext uri="{FF2B5EF4-FFF2-40B4-BE49-F238E27FC236}">
                <a16:creationId xmlns:a16="http://schemas.microsoft.com/office/drawing/2014/main" id="{7CFABB72-740A-8158-CACB-55DACBAFDC47}"/>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66860" y="1695896"/>
            <a:ext cx="322244" cy="228600"/>
          </a:xfrm>
          <a:prstGeom prst="rect">
            <a:avLst/>
          </a:prstGeom>
        </p:spPr>
      </p:pic>
    </p:spTree>
    <p:extLst>
      <p:ext uri="{BB962C8B-B14F-4D97-AF65-F5344CB8AC3E}">
        <p14:creationId xmlns:p14="http://schemas.microsoft.com/office/powerpoint/2010/main" val="133394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people in a kitchen&#10;&#10;Description automatically generated with low confidence">
            <a:extLst>
              <a:ext uri="{FF2B5EF4-FFF2-40B4-BE49-F238E27FC236}">
                <a16:creationId xmlns:a16="http://schemas.microsoft.com/office/drawing/2014/main" id="{FF963C01-9668-71A9-B98F-C4639C7D8F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707" t="6222" r="25170"/>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551C539A-6A6B-DCDD-B05F-B881432A192A}"/>
              </a:ext>
            </a:extLst>
          </p:cNvPr>
          <p:cNvSpPr>
            <a:spLocks noGrp="1"/>
          </p:cNvSpPr>
          <p:nvPr>
            <p:ph type="title"/>
          </p:nvPr>
        </p:nvSpPr>
        <p:spPr>
          <a:xfrm>
            <a:off x="914400" y="1143000"/>
            <a:ext cx="6403848" cy="498598"/>
          </a:xfrm>
        </p:spPr>
        <p:txBody>
          <a:bodyPr/>
          <a:lstStyle/>
          <a:p>
            <a:r>
              <a:rPr lang="es-MX"/>
              <a:t>¿Qué es un plan de retiro?</a:t>
            </a:r>
          </a:p>
        </p:txBody>
      </p:sp>
      <p:sp>
        <p:nvSpPr>
          <p:cNvPr id="3" name="Slide Number Placeholder 2">
            <a:extLst>
              <a:ext uri="{FF2B5EF4-FFF2-40B4-BE49-F238E27FC236}">
                <a16:creationId xmlns:a16="http://schemas.microsoft.com/office/drawing/2014/main" id="{18524B47-CEC7-7CB5-D5DD-6F29CCE42EA0}"/>
              </a:ext>
            </a:extLst>
          </p:cNvPr>
          <p:cNvSpPr>
            <a:spLocks noGrp="1"/>
          </p:cNvSpPr>
          <p:nvPr>
            <p:ph type="sldNum" sz="quarter" idx="10"/>
          </p:nvPr>
        </p:nvSpPr>
        <p:spPr/>
        <p:txBody>
          <a:bodyPr/>
          <a:lstStyle/>
          <a:p>
            <a:fld id="{CACD57DD-E820-4B11-80C4-823179BCC2F4}" type="slidenum">
              <a:rPr lang="en-US" smtClean="0">
                <a:solidFill>
                  <a:schemeClr val="bg1"/>
                </a:solidFill>
              </a:rPr>
              <a:pPr/>
              <a:t>8</a:t>
            </a:fld>
            <a:endParaRPr lang="en-US">
              <a:solidFill>
                <a:schemeClr val="bg1"/>
              </a:solidFill>
            </a:endParaRPr>
          </a:p>
        </p:txBody>
      </p:sp>
      <p:sp>
        <p:nvSpPr>
          <p:cNvPr id="4" name="Text Placeholder 3">
            <a:extLst>
              <a:ext uri="{FF2B5EF4-FFF2-40B4-BE49-F238E27FC236}">
                <a16:creationId xmlns:a16="http://schemas.microsoft.com/office/drawing/2014/main" id="{98844736-5F63-71CF-17C2-8B4D3DBF75E8}"/>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4DA992F7-FDBD-1501-ABAC-06B19D054860}"/>
              </a:ext>
            </a:extLst>
          </p:cNvPr>
          <p:cNvSpPr>
            <a:spLocks noGrp="1"/>
          </p:cNvSpPr>
          <p:nvPr>
            <p:ph type="body" sz="quarter" idx="17"/>
          </p:nvPr>
        </p:nvSpPr>
        <p:spPr>
          <a:xfrm>
            <a:off x="914400" y="2514600"/>
            <a:ext cx="6403848" cy="1015663"/>
          </a:xfrm>
        </p:spPr>
        <p:txBody>
          <a:bodyPr/>
          <a:lstStyle/>
          <a:p>
            <a:r>
              <a:rPr lang="es-MX"/>
              <a:t>Tu empleador ofrece una cuenta que te permite aportar una cantidad o porcentaje fijo de tu cheque de pago para financiar tu retiro.</a:t>
            </a:r>
          </a:p>
        </p:txBody>
      </p:sp>
      <p:pic>
        <p:nvPicPr>
          <p:cNvPr id="7" name="Graphic 6">
            <a:extLst>
              <a:ext uri="{FF2B5EF4-FFF2-40B4-BE49-F238E27FC236}">
                <a16:creationId xmlns:a16="http://schemas.microsoft.com/office/drawing/2014/main" id="{B21F5B03-1CEC-8A9F-A863-41BE1CA40E0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8" name="Graphic 7">
            <a:extLst>
              <a:ext uri="{FF2B5EF4-FFF2-40B4-BE49-F238E27FC236}">
                <a16:creationId xmlns:a16="http://schemas.microsoft.com/office/drawing/2014/main" id="{E3B00FAD-DD62-0D3C-8871-EFCA478ADB33}"/>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3132" y="1198998"/>
            <a:ext cx="322244" cy="228600"/>
          </a:xfrm>
          <a:prstGeom prst="rect">
            <a:avLst/>
          </a:prstGeom>
        </p:spPr>
      </p:pic>
    </p:spTree>
    <p:extLst>
      <p:ext uri="{BB962C8B-B14F-4D97-AF65-F5344CB8AC3E}">
        <p14:creationId xmlns:p14="http://schemas.microsoft.com/office/powerpoint/2010/main" val="2422687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outdoor, dog, mammal&#10;&#10;Description automatically generated">
            <a:extLst>
              <a:ext uri="{FF2B5EF4-FFF2-40B4-BE49-F238E27FC236}">
                <a16:creationId xmlns:a16="http://schemas.microsoft.com/office/drawing/2014/main" id="{0C0C60B8-D8AD-204B-8616-741593527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7202" t="-1" r="11973" b="5788"/>
          <a:stretch/>
        </p:blipFill>
        <p:spPr>
          <a:xfrm>
            <a:off x="8229600" y="0"/>
            <a:ext cx="3962400" cy="6858000"/>
          </a:xfrm>
          <a:prstGeom prst="rect">
            <a:avLst/>
          </a:prstGeom>
        </p:spPr>
      </p:pic>
      <p:sp>
        <p:nvSpPr>
          <p:cNvPr id="2" name="Title 1">
            <a:extLst>
              <a:ext uri="{FF2B5EF4-FFF2-40B4-BE49-F238E27FC236}">
                <a16:creationId xmlns:a16="http://schemas.microsoft.com/office/drawing/2014/main" id="{58C9483E-6F05-9684-63BE-60E07BDF68C0}"/>
              </a:ext>
            </a:extLst>
          </p:cNvPr>
          <p:cNvSpPr>
            <a:spLocks noGrp="1"/>
          </p:cNvSpPr>
          <p:nvPr>
            <p:ph type="title"/>
          </p:nvPr>
        </p:nvSpPr>
        <p:spPr>
          <a:xfrm>
            <a:off x="914400" y="1143000"/>
            <a:ext cx="6403848" cy="997196"/>
          </a:xfrm>
        </p:spPr>
        <p:txBody>
          <a:bodyPr/>
          <a:lstStyle/>
          <a:p>
            <a:r>
              <a:rPr lang="es-MX"/>
              <a:t>¿Cómo ayuda inscribirte </a:t>
            </a:r>
            <a:br>
              <a:rPr lang="es-MX"/>
            </a:br>
            <a:r>
              <a:rPr lang="es-MX"/>
              <a:t>en un plan de retiro?</a:t>
            </a:r>
          </a:p>
        </p:txBody>
      </p:sp>
      <p:sp>
        <p:nvSpPr>
          <p:cNvPr id="3" name="Slide Number Placeholder 2">
            <a:extLst>
              <a:ext uri="{FF2B5EF4-FFF2-40B4-BE49-F238E27FC236}">
                <a16:creationId xmlns:a16="http://schemas.microsoft.com/office/drawing/2014/main" id="{C8336E6E-881D-63D1-8981-A86332094C5A}"/>
              </a:ext>
            </a:extLst>
          </p:cNvPr>
          <p:cNvSpPr>
            <a:spLocks noGrp="1"/>
          </p:cNvSpPr>
          <p:nvPr>
            <p:ph type="sldNum" sz="quarter" idx="10"/>
          </p:nvPr>
        </p:nvSpPr>
        <p:spPr/>
        <p:txBody>
          <a:bodyPr/>
          <a:lstStyle/>
          <a:p>
            <a:fld id="{CACD57DD-E820-4B11-80C4-823179BCC2F4}" type="slidenum">
              <a:rPr lang="en-US" smtClean="0">
                <a:solidFill>
                  <a:schemeClr val="bg1"/>
                </a:solidFill>
              </a:rPr>
              <a:pPr/>
              <a:t>9</a:t>
            </a:fld>
            <a:endParaRPr lang="en-US">
              <a:solidFill>
                <a:schemeClr val="bg1"/>
              </a:solidFill>
            </a:endParaRPr>
          </a:p>
        </p:txBody>
      </p:sp>
      <p:sp>
        <p:nvSpPr>
          <p:cNvPr id="4" name="Text Placeholder 3">
            <a:extLst>
              <a:ext uri="{FF2B5EF4-FFF2-40B4-BE49-F238E27FC236}">
                <a16:creationId xmlns:a16="http://schemas.microsoft.com/office/drawing/2014/main" id="{3DAB7736-935B-9BA7-BB43-0C70B00F2CF7}"/>
              </a:ext>
            </a:extLst>
          </p:cNvPr>
          <p:cNvSpPr>
            <a:spLocks noGrp="1"/>
          </p:cNvSpPr>
          <p:nvPr>
            <p:ph type="body" sz="quarter" idx="16"/>
          </p:nvPr>
        </p:nvSpPr>
        <p:spPr/>
        <p:txBody>
          <a:bodyPr/>
          <a:lstStyle/>
          <a:p>
            <a:r>
              <a:rPr lang="es-MX"/>
              <a:t>Retiro 101</a:t>
            </a:r>
          </a:p>
        </p:txBody>
      </p:sp>
      <p:sp>
        <p:nvSpPr>
          <p:cNvPr id="5" name="Text Placeholder 4">
            <a:extLst>
              <a:ext uri="{FF2B5EF4-FFF2-40B4-BE49-F238E27FC236}">
                <a16:creationId xmlns:a16="http://schemas.microsoft.com/office/drawing/2014/main" id="{520BFFA8-647E-BBAF-A6DA-ECF81011C84B}"/>
              </a:ext>
            </a:extLst>
          </p:cNvPr>
          <p:cNvSpPr>
            <a:spLocks noGrp="1"/>
          </p:cNvSpPr>
          <p:nvPr>
            <p:ph type="body" sz="quarter" idx="17"/>
          </p:nvPr>
        </p:nvSpPr>
        <p:spPr>
          <a:xfrm>
            <a:off x="914400" y="2514600"/>
            <a:ext cx="6403848" cy="4078039"/>
          </a:xfrm>
        </p:spPr>
        <p:txBody>
          <a:bodyPr/>
          <a:lstStyle/>
          <a:p>
            <a:pPr marL="342900" indent="-342900">
              <a:buFont typeface="Arial" panose="020B0604020202020204" pitchFamily="34" charset="0"/>
              <a:buChar char="•"/>
            </a:pPr>
            <a:r>
              <a:rPr lang="es-MX" dirty="0"/>
              <a:t>Inscribirte en un plan de retiro es un paso importante para crear un hábito de ahorro saludable.  </a:t>
            </a:r>
          </a:p>
          <a:p>
            <a:pPr marL="342900" indent="-342900">
              <a:buFont typeface="Arial" panose="020B0604020202020204" pitchFamily="34" charset="0"/>
              <a:buChar char="•"/>
            </a:pPr>
            <a:r>
              <a:rPr lang="es-MX" dirty="0"/>
              <a:t>Cuanto más pronto comiences a aportar, será mayor la posibilidad de que logres tus objetivos de retiro. </a:t>
            </a:r>
          </a:p>
          <a:p>
            <a:pPr marL="342900" indent="-342900">
              <a:buFont typeface="Arial" panose="020B0604020202020204" pitchFamily="34" charset="0"/>
              <a:buChar char="•"/>
            </a:pPr>
            <a:r>
              <a:rPr lang="es-MX" dirty="0"/>
              <a:t>Simplemente inscríbete en deducciones de nómina para ahorrar de manera constante y automática. </a:t>
            </a:r>
          </a:p>
          <a:p>
            <a:pPr marL="342900" indent="-342900">
              <a:buFont typeface="Arial" panose="020B0604020202020204" pitchFamily="34" charset="0"/>
              <a:buChar char="•"/>
            </a:pPr>
            <a:endParaRPr lang="en-US" dirty="0"/>
          </a:p>
        </p:txBody>
      </p:sp>
      <p:pic>
        <p:nvPicPr>
          <p:cNvPr id="6" name="Graphic 5">
            <a:extLst>
              <a:ext uri="{FF2B5EF4-FFF2-40B4-BE49-F238E27FC236}">
                <a16:creationId xmlns:a16="http://schemas.microsoft.com/office/drawing/2014/main" id="{FF18B1CE-E1C7-A502-1446-9B8036E496F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457201" y="1167125"/>
            <a:ext cx="322244" cy="228600"/>
          </a:xfrm>
          <a:prstGeom prst="rect">
            <a:avLst/>
          </a:prstGeom>
        </p:spPr>
      </p:pic>
      <p:pic>
        <p:nvPicPr>
          <p:cNvPr id="7" name="Graphic 6">
            <a:extLst>
              <a:ext uri="{FF2B5EF4-FFF2-40B4-BE49-F238E27FC236}">
                <a16:creationId xmlns:a16="http://schemas.microsoft.com/office/drawing/2014/main" id="{B60C361E-B07D-2DA6-5629-52E78F789D1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23008" y="1695896"/>
            <a:ext cx="322244" cy="228600"/>
          </a:xfrm>
          <a:prstGeom prst="rect">
            <a:avLst/>
          </a:prstGeom>
        </p:spPr>
      </p:pic>
    </p:spTree>
    <p:extLst>
      <p:ext uri="{BB962C8B-B14F-4D97-AF65-F5344CB8AC3E}">
        <p14:creationId xmlns:p14="http://schemas.microsoft.com/office/powerpoint/2010/main" val="20534587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heme/theme1.xml><?xml version="1.0" encoding="utf-8"?>
<a:theme xmlns:a="http://schemas.openxmlformats.org/drawingml/2006/main" name="Nationwide-New-Brand">
  <a:themeElements>
    <a:clrScheme name="Nationwide">
      <a:dk1>
        <a:srgbClr val="000000"/>
      </a:dk1>
      <a:lt1>
        <a:srgbClr val="FFFFFF"/>
      </a:lt1>
      <a:dk2>
        <a:srgbClr val="141B4D"/>
      </a:dk2>
      <a:lt2>
        <a:srgbClr val="0047BB"/>
      </a:lt2>
      <a:accent1>
        <a:srgbClr val="0047BB"/>
      </a:accent1>
      <a:accent2>
        <a:srgbClr val="141B4D"/>
      </a:accent2>
      <a:accent3>
        <a:srgbClr val="009788"/>
      </a:accent3>
      <a:accent4>
        <a:srgbClr val="005670"/>
      </a:accent4>
      <a:accent5>
        <a:srgbClr val="890C58"/>
      </a:accent5>
      <a:accent6>
        <a:srgbClr val="797166"/>
      </a:accent6>
      <a:hlink>
        <a:srgbClr val="0047BB"/>
      </a:hlink>
      <a:folHlink>
        <a:srgbClr val="0047BB"/>
      </a:folHlink>
    </a:clrScheme>
    <a:fontScheme name="Nationwide default font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90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2000"/>
          </a:lnSpc>
          <a:defRPr sz="1200" dirty="0">
            <a:solidFill>
              <a:schemeClr val="tx1"/>
            </a:solidFill>
          </a:defRPr>
        </a:defPPr>
      </a:lstStyle>
    </a:txDef>
  </a:objectDefaults>
  <a:extraClrSchemeLst/>
  <a:custClrLst>
    <a:custClr name="Vibrant Blue">
      <a:srgbClr val="0047BB"/>
    </a:custClr>
    <a:custClr name="White">
      <a:srgbClr val="FFFFFF"/>
    </a:custClr>
    <a:custClr name="Dark Blue">
      <a:srgbClr val="141B4D"/>
    </a:custClr>
    <a:custClr name="New Blue">
      <a:srgbClr val="002DA2"/>
    </a:custClr>
    <a:custClr name="Medium Blue">
      <a:srgbClr val="1F74DB"/>
    </a:custClr>
    <a:custClr name="Light Blue">
      <a:srgbClr val="8CC8E9"/>
    </a:custClr>
    <a:custClr name="Mint">
      <a:srgbClr val="6ECEB2"/>
    </a:custClr>
    <a:custClr name="Dark Mint">
      <a:srgbClr val="008775"/>
    </a:custClr>
    <a:custClr name="Sea Blue">
      <a:srgbClr val="72B0BD"/>
    </a:custClr>
    <a:custClr name="Dark Sea Blue">
      <a:srgbClr val="005670"/>
    </a:custClr>
    <a:custClr name="Lavender">
      <a:srgbClr val="D7A9E3"/>
    </a:custClr>
    <a:custClr name="Deep Purple">
      <a:srgbClr val="890C58"/>
    </a:custClr>
    <a:custClr name="Sunburst Orange">
      <a:srgbClr val="FF9800"/>
    </a:custClr>
    <a:custClr name="Cherry Red">
      <a:srgbClr val="CB333B"/>
    </a:custClr>
    <a:custClr name="Lemon Yellow">
      <a:srgbClr val="F9E27D"/>
    </a:custClr>
    <a:custClr name="Dark Mustard">
      <a:srgbClr val="C5A900"/>
    </a:custClr>
    <a:custClr name="Fossil">
      <a:srgbClr val="AFA9A0"/>
    </a:custClr>
    <a:custClr name="Dark Fossil">
      <a:srgbClr val="7A7266"/>
    </a:custClr>
    <a:custClr name="Pale Grey">
      <a:srgbClr val="D0D3D4"/>
    </a:custClr>
    <a:custClr name="Dark Grey">
      <a:srgbClr val="7E7E82"/>
    </a:custClr>
    <a:custClr name="Charcoal">
      <a:srgbClr val="171717"/>
    </a:custClr>
  </a:custClrLst>
  <a:extLst>
    <a:ext uri="{05A4C25C-085E-4340-85A3-A5531E510DB2}">
      <thm15:themeFamily xmlns:thm15="http://schemas.microsoft.com/office/thememl/2012/main" name="Nationwide-New-Brand" id="{D1643D35-C3BC-4741-89E2-3A4B9571D0F9}" vid="{DF390652-8A6E-A648-9DBB-7A7F04AAA473}"/>
    </a:ext>
  </a:extLst>
</a:theme>
</file>

<file path=ppt/theme/theme2.xml><?xml version="1.0" encoding="utf-8"?>
<a:theme xmlns:a="http://schemas.openxmlformats.org/drawingml/2006/main" name="1_Nationwide-New-Brand">
  <a:themeElements>
    <a:clrScheme name="Nationwide">
      <a:dk1>
        <a:srgbClr val="000000"/>
      </a:dk1>
      <a:lt1>
        <a:srgbClr val="FFFFFF"/>
      </a:lt1>
      <a:dk2>
        <a:srgbClr val="141B4D"/>
      </a:dk2>
      <a:lt2>
        <a:srgbClr val="0047BB"/>
      </a:lt2>
      <a:accent1>
        <a:srgbClr val="0047BB"/>
      </a:accent1>
      <a:accent2>
        <a:srgbClr val="141B4D"/>
      </a:accent2>
      <a:accent3>
        <a:srgbClr val="009788"/>
      </a:accent3>
      <a:accent4>
        <a:srgbClr val="005670"/>
      </a:accent4>
      <a:accent5>
        <a:srgbClr val="890C58"/>
      </a:accent5>
      <a:accent6>
        <a:srgbClr val="797166"/>
      </a:accent6>
      <a:hlink>
        <a:srgbClr val="0047BB"/>
      </a:hlink>
      <a:folHlink>
        <a:srgbClr val="0047BB"/>
      </a:folHlink>
    </a:clrScheme>
    <a:fontScheme name="Nationwide default font them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90000" tIns="46800" rIns="90000" bIns="46800" rtlCol="0" anchor="ctr"/>
      <a:lstStyle>
        <a:defPPr algn="ctr">
          <a:lnSpc>
            <a:spcPct val="90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12000"/>
          </a:lnSpc>
          <a:defRPr sz="1200" dirty="0">
            <a:solidFill>
              <a:schemeClr val="tx1"/>
            </a:solidFill>
          </a:defRPr>
        </a:defPPr>
      </a:lstStyle>
    </a:txDef>
  </a:objectDefaults>
  <a:extraClrSchemeLst/>
  <a:custClrLst>
    <a:custClr name="Vibrant Blue">
      <a:srgbClr val="0047BB"/>
    </a:custClr>
    <a:custClr name="White">
      <a:srgbClr val="FFFFFF"/>
    </a:custClr>
    <a:custClr name="Dark Blue">
      <a:srgbClr val="141B4D"/>
    </a:custClr>
    <a:custClr name="New Blue">
      <a:srgbClr val="002DA2"/>
    </a:custClr>
    <a:custClr name="Medium Blue">
      <a:srgbClr val="1F74DB"/>
    </a:custClr>
    <a:custClr name="Light Blue">
      <a:srgbClr val="8CC8E9"/>
    </a:custClr>
    <a:custClr name="Mint">
      <a:srgbClr val="6ECEB2"/>
    </a:custClr>
    <a:custClr name="Dark Mint">
      <a:srgbClr val="008775"/>
    </a:custClr>
    <a:custClr name="Sea Blue">
      <a:srgbClr val="72B0BD"/>
    </a:custClr>
    <a:custClr name="Dark Sea Blue">
      <a:srgbClr val="005670"/>
    </a:custClr>
    <a:custClr name="Lavender">
      <a:srgbClr val="D7A9E3"/>
    </a:custClr>
    <a:custClr name="Deep Purple">
      <a:srgbClr val="890C58"/>
    </a:custClr>
    <a:custClr name="Sunburst Orange">
      <a:srgbClr val="FF9800"/>
    </a:custClr>
    <a:custClr name="Cherry Red">
      <a:srgbClr val="CB333B"/>
    </a:custClr>
    <a:custClr name="Lemon Yellow">
      <a:srgbClr val="F9E27D"/>
    </a:custClr>
    <a:custClr name="Dark Mustard">
      <a:srgbClr val="C5A900"/>
    </a:custClr>
    <a:custClr name="Fossil">
      <a:srgbClr val="AFA9A0"/>
    </a:custClr>
    <a:custClr name="Dark Fossil">
      <a:srgbClr val="7A7266"/>
    </a:custClr>
    <a:custClr name="Pale Grey">
      <a:srgbClr val="D0D3D4"/>
    </a:custClr>
    <a:custClr name="Dark Grey">
      <a:srgbClr val="7E7E82"/>
    </a:custClr>
    <a:custClr name="Charcoal">
      <a:srgbClr val="171717"/>
    </a:custClr>
  </a:custClrLst>
  <a:extLst>
    <a:ext uri="{05A4C25C-085E-4340-85A3-A5531E510DB2}">
      <thm15:themeFamily xmlns:thm15="http://schemas.microsoft.com/office/thememl/2012/main" name="Nationwide-New-Brand" id="{D1643D35-C3BC-4741-89E2-3A4B9571D0F9}" vid="{DF390652-8A6E-A648-9DBB-7A7F04AAA4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8CF681-7379-2D46-939D-CA666C042737}">
  <we:reference id="wa200000729" version="3.8.294.0" store="en-US" storeType="OMEX"/>
  <we:alternateReferences>
    <we:reference id="wa200000729" version="3.8.294.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4A3800FDF7B5742A65622816E6FF8FB" ma:contentTypeVersion="12" ma:contentTypeDescription="Create a new document." ma:contentTypeScope="" ma:versionID="0f6e04e80c3256a1b7f4d10e87b09064">
  <xsd:schema xmlns:xsd="http://www.w3.org/2001/XMLSchema" xmlns:xs="http://www.w3.org/2001/XMLSchema" xmlns:p="http://schemas.microsoft.com/office/2006/metadata/properties" xmlns:ns3="f8a7f7ff-0089-4b01-94f5-5fddd23ee671" xmlns:ns4="4e2864ee-d3b2-4fd9-8235-11ea1da63012" targetNamespace="http://schemas.microsoft.com/office/2006/metadata/properties" ma:root="true" ma:fieldsID="a278fe05e04c765666addee59586e7ec" ns3:_="" ns4:_="">
    <xsd:import namespace="f8a7f7ff-0089-4b01-94f5-5fddd23ee671"/>
    <xsd:import namespace="4e2864ee-d3b2-4fd9-8235-11ea1da6301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a7f7ff-0089-4b01-94f5-5fddd23ee6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2864ee-d3b2-4fd9-8235-11ea1da6301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F253AC-EC31-47AE-8EC5-C7F4534FFC67}">
  <ds:schemaRefs>
    <ds:schemaRef ds:uri="http://schemas.microsoft.com/sharepoint/v3/contenttype/forms"/>
  </ds:schemaRefs>
</ds:datastoreItem>
</file>

<file path=customXml/itemProps2.xml><?xml version="1.0" encoding="utf-8"?>
<ds:datastoreItem xmlns:ds="http://schemas.openxmlformats.org/officeDocument/2006/customXml" ds:itemID="{C4663B0F-07CF-4E9D-BF70-0850BED99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a7f7ff-0089-4b01-94f5-5fddd23ee671"/>
    <ds:schemaRef ds:uri="4e2864ee-d3b2-4fd9-8235-11ea1da630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AA539A-1D6F-4FBE-904B-EBCBAD9D0FAE}">
  <ds:schemaRefs>
    <ds:schemaRef ds:uri="http://purl.org/dc/terms/"/>
    <ds:schemaRef ds:uri="4e2864ee-d3b2-4fd9-8235-11ea1da63012"/>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f8a7f7ff-0089-4b01-94f5-5fddd23ee67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109093</TotalTime>
  <Words>5093</Words>
  <Application>Microsoft Office PowerPoint</Application>
  <PresentationFormat>Widescreen</PresentationFormat>
  <Paragraphs>400</Paragraphs>
  <Slides>27</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Calibri</vt:lpstr>
      <vt:lpstr>Courier New</vt:lpstr>
      <vt:lpstr>Georgia</vt:lpstr>
      <vt:lpstr>Segoe UI</vt:lpstr>
      <vt:lpstr>Wingdings</vt:lpstr>
      <vt:lpstr>Nationwide-New-Brand</vt:lpstr>
      <vt:lpstr>1_Nationwide-New-Brand</vt:lpstr>
      <vt:lpstr>Instrucciones para presentadores </vt:lpstr>
      <vt:lpstr>Retiro 101</vt:lpstr>
      <vt:lpstr>Información importante</vt:lpstr>
      <vt:lpstr>Me da gusto conocerte</vt:lpstr>
      <vt:lpstr>Tu profesional  financiero</vt:lpstr>
      <vt:lpstr>Hoy aprenderemos…</vt:lpstr>
      <vt:lpstr>¿Por qué debería pensar en el retiro ahora?</vt:lpstr>
      <vt:lpstr>¿Qué es un plan de retiro?</vt:lpstr>
      <vt:lpstr>¿Cómo ayuda inscribirte  en un plan de retiro?</vt:lpstr>
      <vt:lpstr>¿Qué plan de retiro  ofrece mi empleador?</vt:lpstr>
      <vt:lpstr>¿Qué plan de retiro  ofrece mi empleador?</vt:lpstr>
      <vt:lpstr>¿Qué plan de retiro  ofrece mi empleador?</vt:lpstr>
      <vt:lpstr>¿Cuánto dinero necesitaré anualmente en el retiro?</vt:lpstr>
      <vt:lpstr>¿Dónde debo comenzar para alcanzar este objetivo?</vt:lpstr>
      <vt:lpstr>¿Cuánto debo  aportar?</vt:lpstr>
      <vt:lpstr>¿Por qué debería                                                            comenzar ahora?</vt:lpstr>
      <vt:lpstr>Tu aporte</vt:lpstr>
      <vt:lpstr>Una vez que me inscriba, ¿puedo modificar mis aportes?</vt:lpstr>
      <vt:lpstr>¿Cuál enfoque de inversión es adecuado para mí?</vt:lpstr>
      <vt:lpstr>¿Cuál enfoque de inversión es adecuado para mí?</vt:lpstr>
      <vt:lpstr>¿Puedo tener acceso a mis fondos antes de retirarme?</vt:lpstr>
      <vt:lpstr>¿Qué debo hacer con mis fondos de retiro de un empleador anterior?</vt:lpstr>
      <vt:lpstr>Comencemos</vt:lpstr>
      <vt:lpstr>¿Preguntas?</vt:lpstr>
      <vt:lpstr>Estamos aquí  para ayudar</vt:lpstr>
      <vt:lpstr>Estamos aquí para ayudar</vt:lpstr>
      <vt:lpstr>Estamos aquí para ayudar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Driven Decisions in Nationwide Financial</dc:title>
  <dc:creator>Geeta Menon</dc:creator>
  <cp:lastModifiedBy>Neer, Scott E</cp:lastModifiedBy>
  <cp:revision>2915</cp:revision>
  <cp:lastPrinted>2020-05-21T15:22:45Z</cp:lastPrinted>
  <dcterms:created xsi:type="dcterms:W3CDTF">2018-11-30T13:27:13Z</dcterms:created>
  <dcterms:modified xsi:type="dcterms:W3CDTF">2023-01-30T15:21:51Z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0x01010054A3800FDF7B5742A65622816E6FF8FB</vt:lpwstr>
  </property>
  <property fmtid="{D5CDD505-2E9C-101B-9397-08002B2CF9AE}" pid="3" name="MSIP_Label_92ea8e88-16c4-4b55-a945-7bd6248db4bf_Enabled">
    <vt:lpwstr>true</vt:lpwstr>
  </property>
  <property fmtid="{D5CDD505-2E9C-101B-9397-08002B2CF9AE}" pid="4" name="MSIP_Label_92ea8e88-16c4-4b55-a945-7bd6248db4bf_SetDate">
    <vt:lpwstr>2023-01-30T15:21:51Z</vt:lpwstr>
  </property>
  <property fmtid="{D5CDD505-2E9C-101B-9397-08002B2CF9AE}" pid="5" name="MSIP_Label_92ea8e88-16c4-4b55-a945-7bd6248db4bf_Method">
    <vt:lpwstr>Privileged</vt:lpwstr>
  </property>
  <property fmtid="{D5CDD505-2E9C-101B-9397-08002B2CF9AE}" pid="6" name="MSIP_Label_92ea8e88-16c4-4b55-a945-7bd6248db4bf_Name">
    <vt:lpwstr>Internal</vt:lpwstr>
  </property>
  <property fmtid="{D5CDD505-2E9C-101B-9397-08002B2CF9AE}" pid="7" name="MSIP_Label_92ea8e88-16c4-4b55-a945-7bd6248db4bf_SiteId">
    <vt:lpwstr>22140e4c-d390-45c2-b297-a26c516dc461</vt:lpwstr>
  </property>
  <property fmtid="{D5CDD505-2E9C-101B-9397-08002B2CF9AE}" pid="8" name="MSIP_Label_92ea8e88-16c4-4b55-a945-7bd6248db4bf_ActionId">
    <vt:lpwstr>5c2e08c9-c1cb-45e7-ad61-0102a78874a4</vt:lpwstr>
  </property>
  <property fmtid="{D5CDD505-2E9C-101B-9397-08002B2CF9AE}" pid="9" name="MSIP_Label_92ea8e88-16c4-4b55-a945-7bd6248db4bf_ContentBits">
    <vt:lpwstr>0</vt:lpwstr>
  </property>
</Properties>
</file>