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420" r:id="rId5"/>
    <p:sldId id="256" r:id="rId6"/>
    <p:sldId id="265" r:id="rId7"/>
    <p:sldId id="378" r:id="rId8"/>
    <p:sldId id="417" r:id="rId9"/>
    <p:sldId id="471" r:id="rId10"/>
    <p:sldId id="472" r:id="rId11"/>
    <p:sldId id="473" r:id="rId12"/>
    <p:sldId id="462" r:id="rId13"/>
    <p:sldId id="449" r:id="rId14"/>
    <p:sldId id="469" r:id="rId15"/>
    <p:sldId id="470" r:id="rId16"/>
    <p:sldId id="474" r:id="rId17"/>
    <p:sldId id="475" r:id="rId18"/>
    <p:sldId id="296" r:id="rId19"/>
    <p:sldId id="476" r:id="rId20"/>
    <p:sldId id="477" r:id="rId21"/>
    <p:sldId id="478" r:id="rId22"/>
    <p:sldId id="479" r:id="rId23"/>
    <p:sldId id="480" r:id="rId24"/>
    <p:sldId id="465" r:id="rId25"/>
    <p:sldId id="464" r:id="rId26"/>
    <p:sldId id="395" r:id="rId27"/>
    <p:sldId id="396" r:id="rId28"/>
    <p:sldId id="409" r:id="rId29"/>
    <p:sldId id="4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0B430F-868D-D2C6-BD74-F6A772F3CAD8}" name="Bonnie Babb-Cheshul" initials="BB" userId="S::bbabb-cheshul@treetreeagency.com::afef9032-2be7-4e86-9db6-3d171194fd11" providerId="AD"/>
  <p188:author id="{6F34CD4E-7F89-84B9-584C-639625721826}" name="Miller, Tracy" initials="MT" userId="S::millt49@nationwide.com::f6dc9783-ab63-4c5c-9922-f9b5911ff5b4" providerId="AD"/>
  <p188:author id="{288B9450-5BC5-772D-6358-D16B1AF3D097}" name="Wall, Akiko" initials="WA" userId="S::walla15@nationwide.com::a3b22fce-3b24-43e1-b02d-d7b24b46e9d3" providerId="AD"/>
  <p188:author id="{67862463-E68B-B217-F187-A31006D720B1}" name="Guest User" initials="GU" userId="S::urn:spo:anon#e8fe47f680b68a1873b718f18107499eb031e8af16f18dddfcba040139ee6ada::" providerId="AD"/>
  <p188:author id="{F321257B-A92C-49C2-8448-AEFA223F1395}" name="Tomblin, Julie S" initials="TJS" userId="S::tomblj1@nationwide.com::bb90851c-a0d5-4ff0-ab59-b1112db48d0b" providerId="AD"/>
  <p188:author id="{C2423F87-38C7-EE74-B7B1-332729CDB7B9}" name="Guest User" initials="GU" userId="S::urn:spo:anon#79b2435b8bd9667bc9b4cf2a7363772c417a9ef2f6870011274a3c3cb9122bf5::" providerId="AD"/>
  <p188:author id="{9DAF88A5-C6AC-4443-9EE6-EACCD3D2B496}" name="Cobe, Cathie E" initials="CCE" userId="S::COBEC@nationwide.com::02c8acd3-73ca-4604-9a2e-768ff5a6190e" providerId="AD"/>
  <p188:author id="{5B3AB8BA-3F96-E7FC-E606-F5629FF82CB2}" name="Thompson, Cheryl K" initials="TK" userId="S::cheryl.thompson@nationwide.com::7a27dd01-6902-4351-90b7-d830bb619cc5" providerId="AD"/>
  <p188:author id="{A37E82CF-8013-1BAB-5F5D-30D5B81C6FA5}" name="Guest User" initials="GU" userId="S::urn:spo:anon#0226175a88c3e460066c138433cb4c6b211c7a630380f85cb80cc0e430e8b5ef::" providerId="AD"/>
  <p188:author id="{3C6C7AE1-1FBD-BFD8-D0E7-EEC43E8E6B2E}" name="Braunreuther, Christopher A" initials="BCA" userId="S::chris1@nationwide.com::8950632d-0a95-44ee-8781-99ba2efed1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31A4D"/>
    <a:srgbClr val="6ECFB2"/>
    <a:srgbClr val="0047BA"/>
    <a:srgbClr val="0047BB"/>
    <a:srgbClr val="008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7"/>
    <p:restoredTop sz="82996" autoAdjust="0"/>
  </p:normalViewPr>
  <p:slideViewPr>
    <p:cSldViewPr snapToGrid="0">
      <p:cViewPr varScale="1">
        <p:scale>
          <a:sx n="94" d="100"/>
          <a:sy n="94" d="100"/>
        </p:scale>
        <p:origin x="11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2-C647-2441-90A9-189782044B14}"/>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1-C647-2441-90A9-189782044B14}"/>
              </c:ext>
            </c:extLst>
          </c:dPt>
          <c:cat>
            <c:numRef>
              <c:f>Sheet1!$A$2:$A$3</c:f>
              <c:numCache>
                <c:formatCode>General</c:formatCode>
                <c:ptCount val="2"/>
              </c:numCache>
            </c:numRef>
          </c:cat>
          <c:val>
            <c:numRef>
              <c:f>Sheet1!$B$2:$B$3</c:f>
              <c:numCache>
                <c:formatCode>General</c:formatCode>
                <c:ptCount val="2"/>
                <c:pt idx="0">
                  <c:v>40</c:v>
                </c:pt>
                <c:pt idx="1">
                  <c:v>60</c:v>
                </c:pt>
              </c:numCache>
            </c:numRef>
          </c:val>
          <c:extLst>
            <c:ext xmlns:c16="http://schemas.microsoft.com/office/drawing/2014/chart" uri="{C3380CC4-5D6E-409C-BE32-E72D297353CC}">
              <c16:uniqueId val="{00000000-C647-2441-90A9-189782044B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Deposits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 (est.)</c:v>
                </c:pt>
                <c:pt idx="4">
                  <c:v>2023 (est.)</c:v>
                </c:pt>
              </c:strCache>
            </c:strRef>
          </c:cat>
          <c:val>
            <c:numRef>
              <c:f>Sheet1!$B$2:$B$6</c:f>
              <c:numCache>
                <c:formatCode>"$"#,##0.00_);[Red]\("$"#,##0.00\)</c:formatCode>
                <c:ptCount val="5"/>
                <c:pt idx="0">
                  <c:v>50.2</c:v>
                </c:pt>
                <c:pt idx="1">
                  <c:v>58.5</c:v>
                </c:pt>
                <c:pt idx="2">
                  <c:v>64.900000000000006</c:v>
                </c:pt>
                <c:pt idx="3">
                  <c:v>73.2</c:v>
                </c:pt>
                <c:pt idx="4">
                  <c:v>82.2</c:v>
                </c:pt>
              </c:numCache>
            </c:numRef>
          </c:val>
          <c:extLst>
            <c:ext xmlns:c16="http://schemas.microsoft.com/office/drawing/2014/chart" uri="{C3380CC4-5D6E-409C-BE32-E72D297353CC}">
              <c16:uniqueId val="{00000000-30BC-0D4B-8F28-F09C6FBE96F2}"/>
            </c:ext>
          </c:extLst>
        </c:ser>
        <c:ser>
          <c:idx val="1"/>
          <c:order val="1"/>
          <c:tx>
            <c:strRef>
              <c:f>Sheet1!$C$1</c:f>
              <c:strCache>
                <c:ptCount val="1"/>
                <c:pt idx="0">
                  <c:v>Investments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 (est.)</c:v>
                </c:pt>
                <c:pt idx="4">
                  <c:v>2023 (est.)</c:v>
                </c:pt>
              </c:strCache>
            </c:strRef>
          </c:cat>
          <c:val>
            <c:numRef>
              <c:f>Sheet1!$C$2:$C$6</c:f>
              <c:numCache>
                <c:formatCode>"$"#,##0.00_);[Red]\("$"#,##0.00\)</c:formatCode>
                <c:ptCount val="5"/>
                <c:pt idx="0">
                  <c:v>15.9</c:v>
                </c:pt>
                <c:pt idx="1">
                  <c:v>23.8</c:v>
                </c:pt>
                <c:pt idx="2">
                  <c:v>32.6</c:v>
                </c:pt>
                <c:pt idx="3">
                  <c:v>40.200000000000003</c:v>
                </c:pt>
                <c:pt idx="4">
                  <c:v>49</c:v>
                </c:pt>
              </c:numCache>
            </c:numRef>
          </c:val>
          <c:extLst>
            <c:ext xmlns:c16="http://schemas.microsoft.com/office/drawing/2014/chart" uri="{C3380CC4-5D6E-409C-BE32-E72D297353CC}">
              <c16:uniqueId val="{00000001-30BC-0D4B-8F28-F09C6FBE96F2}"/>
            </c:ext>
          </c:extLst>
        </c:ser>
        <c:dLbls>
          <c:dLblPos val="ctr"/>
          <c:showLegendKey val="0"/>
          <c:showVal val="1"/>
          <c:showCatName val="0"/>
          <c:showSerName val="0"/>
          <c:showPercent val="0"/>
          <c:showBubbleSize val="0"/>
        </c:dLbls>
        <c:gapWidth val="50"/>
        <c:overlap val="100"/>
        <c:axId val="1194867600"/>
        <c:axId val="1375549583"/>
      </c:barChart>
      <c:catAx>
        <c:axId val="1194867600"/>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75549583"/>
        <c:crosses val="autoZero"/>
        <c:auto val="1"/>
        <c:lblAlgn val="ctr"/>
        <c:lblOffset val="100"/>
        <c:noMultiLvlLbl val="0"/>
      </c:catAx>
      <c:valAx>
        <c:axId val="1375549583"/>
        <c:scaling>
          <c:orientation val="minMax"/>
        </c:scaling>
        <c:delete val="1"/>
        <c:axPos val="l"/>
        <c:numFmt formatCode="&quot;$&quot;#,##0.00_);[Red]\(&quot;$&quot;#,##0.00\)" sourceLinked="1"/>
        <c:majorTickMark val="none"/>
        <c:minorTickMark val="none"/>
        <c:tickLblPos val="nextTo"/>
        <c:crossAx val="1194867600"/>
        <c:crosses val="autoZero"/>
        <c:crossBetween val="between"/>
      </c:valAx>
      <c:spPr>
        <a:noFill/>
        <a:ln w="25400">
          <a:noFill/>
        </a:ln>
        <a:effectLst/>
      </c:spPr>
    </c:plotArea>
    <c:legend>
      <c:legendPos val="b"/>
      <c:layout>
        <c:manualLayout>
          <c:xMode val="edge"/>
          <c:yMode val="edge"/>
          <c:x val="0.32279755743743993"/>
          <c:y val="0.93582167029368901"/>
          <c:w val="0.34939389675004506"/>
          <c:h val="6.41783297063110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A84FC-3C2A-4E12-AB47-FDA93F9E49DD}" type="datetimeFigureOut">
              <a:rPr lang="en-US" smtClean="0"/>
              <a:t>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17EC0-A253-4597-A6B1-1C01674A0538}" type="slidenum">
              <a:rPr lang="en-US" smtClean="0"/>
              <a:t>‹#›</a:t>
            </a:fld>
            <a:endParaRPr lang="en-US" dirty="0"/>
          </a:p>
        </p:txBody>
      </p:sp>
    </p:spTree>
    <p:extLst>
      <p:ext uri="{BB962C8B-B14F-4D97-AF65-F5344CB8AC3E}">
        <p14:creationId xmlns:p14="http://schemas.microsoft.com/office/powerpoint/2010/main" val="42678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orningstar.com/news/marketwatch/20230621704/heres-some-shocking-news-about-the-cost-of-retiree-healthca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296863"/>
            <a:ext cx="4597400" cy="2586037"/>
          </a:xfrm>
        </p:spPr>
      </p:sp>
      <p:sp>
        <p:nvSpPr>
          <p:cNvPr id="3" name="Notes Placeholder 2"/>
          <p:cNvSpPr>
            <a:spLocks noGrp="1"/>
          </p:cNvSpPr>
          <p:nvPr>
            <p:ph type="body" idx="1"/>
          </p:nvPr>
        </p:nvSpPr>
        <p:spPr>
          <a:xfrm>
            <a:off x="685800" y="30289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these instructions and remove this slide before presenting.</a:t>
            </a:r>
          </a:p>
        </p:txBody>
      </p:sp>
    </p:spTree>
    <p:extLst>
      <p:ext uri="{BB962C8B-B14F-4D97-AF65-F5344CB8AC3E}">
        <p14:creationId xmlns:p14="http://schemas.microsoft.com/office/powerpoint/2010/main" val="121584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HSAs are becoming an increasingly popular way to save for health-care expenses. As you can see, the total assets contained in HSAs nationally continues to grow. In fact, </a:t>
            </a:r>
            <a:r>
              <a:rPr lang="en-US" b="0" i="0" dirty="0">
                <a:solidFill>
                  <a:srgbClr val="555555"/>
                </a:solidFill>
                <a:effectLst/>
                <a:latin typeface="Helvetica Neue"/>
              </a:rPr>
              <a:t>by one estimate, the HSA market will exceed 36 million accounts by the end of 2023, holding over $131 billion in assets. </a:t>
            </a:r>
            <a:r>
              <a:rPr lang="en-US" b="0" i="0" baseline="30000" dirty="0">
                <a:solidFill>
                  <a:srgbClr val="555555"/>
                </a:solidFill>
                <a:effectLst/>
                <a:latin typeface="Helvetica Neue"/>
              </a:rPr>
              <a:t>1</a:t>
            </a:r>
            <a:r>
              <a:rPr lang="en-US" b="0" i="0" dirty="0">
                <a:solidFill>
                  <a:srgbClr val="555555"/>
                </a:solidFill>
                <a:effectLst/>
                <a:latin typeface="Helvetica Neue"/>
              </a:rPr>
              <a:t> </a:t>
            </a:r>
          </a:p>
          <a:p>
            <a:endParaRPr lang="en-US" b="0" i="0" dirty="0">
              <a:solidFill>
                <a:srgbClr val="555555"/>
              </a:solidFill>
              <a:effectLst/>
              <a:latin typeface="Helvetica Neue"/>
            </a:endParaRPr>
          </a:p>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2021 Midyear </a:t>
            </a:r>
            <a:r>
              <a:rPr lang="en-US" sz="1200" dirty="0" err="1">
                <a:latin typeface="Arial" panose="020B0604020202020204" pitchFamily="34" charset="0"/>
                <a:cs typeface="Arial" panose="020B0604020202020204" pitchFamily="34" charset="0"/>
              </a:rPr>
              <a:t>Devenir</a:t>
            </a:r>
            <a:r>
              <a:rPr lang="en-US" sz="1200" dirty="0">
                <a:latin typeface="Arial" panose="020B0604020202020204" pitchFamily="34" charset="0"/>
                <a:cs typeface="Arial" panose="020B0604020202020204" pitchFamily="34" charset="0"/>
              </a:rPr>
              <a:t> HSA Market Survey (Sept. 16, 2021</a:t>
            </a:r>
            <a:r>
              <a:rPr lang="en-US" sz="1200" b="0" i="0" dirty="0">
                <a:solidFill>
                  <a:srgbClr val="555555"/>
                </a:solidFill>
                <a:effectLst/>
                <a:latin typeface="Helvetica Neue"/>
                <a:cs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10</a:t>
            </a:fld>
            <a:endParaRPr lang="en-US" dirty="0"/>
          </a:p>
        </p:txBody>
      </p:sp>
    </p:spTree>
    <p:extLst>
      <p:ext uri="{BB962C8B-B14F-4D97-AF65-F5344CB8AC3E}">
        <p14:creationId xmlns:p14="http://schemas.microsoft.com/office/powerpoint/2010/main" val="289794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One reason </a:t>
            </a:r>
            <a:r>
              <a:rPr lang="en-US" sz="1200" dirty="0"/>
              <a:t>HSAs are becoming so popular include the benefits they can provide.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 slide)</a:t>
            </a:r>
          </a:p>
        </p:txBody>
      </p:sp>
      <p:sp>
        <p:nvSpPr>
          <p:cNvPr id="4" name="Slide Number Placeholder 3"/>
          <p:cNvSpPr>
            <a:spLocks noGrp="1"/>
          </p:cNvSpPr>
          <p:nvPr>
            <p:ph type="sldNum" sz="quarter" idx="5"/>
          </p:nvPr>
        </p:nvSpPr>
        <p:spPr/>
        <p:txBody>
          <a:bodyPr/>
          <a:lstStyle/>
          <a:p>
            <a:fld id="{C4017EC0-A253-4597-A6B1-1C01674A0538}" type="slidenum">
              <a:rPr lang="en-US" smtClean="0"/>
              <a:t>11</a:t>
            </a:fld>
            <a:endParaRPr lang="en-US" dirty="0"/>
          </a:p>
        </p:txBody>
      </p:sp>
    </p:spTree>
    <p:extLst>
      <p:ext uri="{BB962C8B-B14F-4D97-AF65-F5344CB8AC3E}">
        <p14:creationId xmlns:p14="http://schemas.microsoft.com/office/powerpoint/2010/main" val="38582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924"/>
            <a:r>
              <a:rPr lang="en-US" sz="1200" dirty="0"/>
              <a:t>(Read slide)</a:t>
            </a:r>
          </a:p>
        </p:txBody>
      </p:sp>
      <p:sp>
        <p:nvSpPr>
          <p:cNvPr id="4" name="Slide Number Placeholder 3"/>
          <p:cNvSpPr>
            <a:spLocks noGrp="1"/>
          </p:cNvSpPr>
          <p:nvPr>
            <p:ph type="sldNum" sz="quarter" idx="5"/>
          </p:nvPr>
        </p:nvSpPr>
        <p:spPr/>
        <p:txBody>
          <a:bodyPr/>
          <a:lstStyle/>
          <a:p>
            <a:fld id="{C4017EC0-A253-4597-A6B1-1C01674A0538}" type="slidenum">
              <a:rPr lang="en-US" smtClean="0"/>
              <a:t>12</a:t>
            </a:fld>
            <a:endParaRPr lang="en-US" dirty="0"/>
          </a:p>
        </p:txBody>
      </p:sp>
    </p:spTree>
    <p:extLst>
      <p:ext uri="{BB962C8B-B14F-4D97-AF65-F5344CB8AC3E}">
        <p14:creationId xmlns:p14="http://schemas.microsoft.com/office/powerpoint/2010/main" val="137391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But an HSA is more than just a health care piggy bank. It can be used as a long-term investment vehicle </a:t>
            </a:r>
            <a:r>
              <a:rPr lang="en-US" altLang="en-US" i="1" dirty="0"/>
              <a:t>and </a:t>
            </a:r>
            <a:r>
              <a:rPr lang="en-US" altLang="en-US" dirty="0"/>
              <a:t>a tax-efficient way to save. </a:t>
            </a:r>
          </a:p>
          <a:p>
            <a:pPr eaLnBrk="1" hangingPunct="1">
              <a:spcBef>
                <a:spcPct val="0"/>
              </a:spcBef>
            </a:pPr>
            <a:endParaRPr lang="en-US" altLang="en-US" dirty="0"/>
          </a:p>
          <a:p>
            <a:pPr eaLnBrk="1" hangingPunct="1">
              <a:spcBef>
                <a:spcPct val="0"/>
              </a:spcBef>
            </a:pPr>
            <a:r>
              <a:rPr lang="en-US" altLang="en-US" dirty="0"/>
              <a:t>[read stats]</a:t>
            </a:r>
          </a:p>
          <a:p>
            <a:pPr eaLnBrk="1" hangingPunct="1">
              <a:spcBef>
                <a:spcPct val="0"/>
              </a:spcBef>
            </a:pPr>
            <a:endParaRPr lang="en-US" altLang="en-US" dirty="0"/>
          </a:p>
          <a:p>
            <a:pPr eaLnBrk="1" hangingPunct="1">
              <a:spcBef>
                <a:spcPct val="0"/>
              </a:spcBef>
            </a:pPr>
            <a:r>
              <a:rPr lang="en-US" altLang="en-US" dirty="0"/>
              <a:t>Approximately 32 million Americans are enrolled in HSA’s,</a:t>
            </a:r>
            <a:r>
              <a:rPr lang="en-US" altLang="en-US" baseline="30000" dirty="0"/>
              <a:t>3 </a:t>
            </a:r>
            <a:r>
              <a:rPr lang="en-US" altLang="en-US" dirty="0"/>
              <a:t>yet 91% of them are not investing the money that is in their account in anything other than cash equivalents.</a:t>
            </a:r>
            <a:r>
              <a:rPr lang="en-US" altLang="en-US" baseline="30000" dirty="0"/>
              <a:t>4</a:t>
            </a:r>
            <a:endParaRPr lang="en-US" altLang="en-US" dirty="0"/>
          </a:p>
          <a:p>
            <a:pPr eaLnBrk="1" hangingPunct="1">
              <a:spcBef>
                <a:spcPct val="0"/>
              </a:spcBef>
            </a:pPr>
            <a:endParaRPr lang="en-US" altLang="en-US" dirty="0"/>
          </a:p>
          <a:p>
            <a:pPr eaLnBrk="1" hangingPunct="1">
              <a:spcBef>
                <a:spcPct val="0"/>
              </a:spcBef>
            </a:pPr>
            <a:r>
              <a:rPr lang="en-US" altLang="en-US" dirty="0"/>
              <a:t>That’s because they are using all of their funds for the current year’s expenses and aren't meeting the minimum balance needed to be able to invest.</a:t>
            </a:r>
          </a:p>
          <a:p>
            <a:pPr eaLnBrk="1" hangingPunct="1">
              <a:spcBef>
                <a:spcPct val="0"/>
              </a:spcBef>
            </a:pPr>
            <a:endParaRPr lang="en-US" altLang="en-US" dirty="0"/>
          </a:p>
          <a:p>
            <a:pPr eaLnBrk="1" hangingPunct="1">
              <a:spcBef>
                <a:spcPct val="0"/>
              </a:spcBef>
            </a:pPr>
            <a:r>
              <a:rPr lang="en-US" altLang="en-US" b="1" dirty="0"/>
              <a:t>Sources</a:t>
            </a:r>
          </a:p>
          <a:p>
            <a:pPr eaLnBrk="1" hangingPunct="1">
              <a:spcBef>
                <a:spcPct val="0"/>
              </a:spcBef>
            </a:pPr>
            <a:r>
              <a:rPr lang="en-US" altLang="en-US" baseline="30000" dirty="0"/>
              <a:t>3 </a:t>
            </a:r>
            <a:r>
              <a:rPr lang="en-US" altLang="en-US" dirty="0"/>
              <a:t>https://www.ahip.org/2017-survey-of-health-savings-accounts/</a:t>
            </a:r>
          </a:p>
          <a:p>
            <a:pPr eaLnBrk="1" hangingPunct="1">
              <a:spcBef>
                <a:spcPct val="0"/>
              </a:spcBef>
            </a:pPr>
            <a:r>
              <a:rPr lang="en-US" altLang="en-US" baseline="30000" dirty="0"/>
              <a:t>4 </a:t>
            </a:r>
            <a:r>
              <a:rPr lang="en-US" altLang="en-US" dirty="0"/>
              <a:t>https://www.fool.com/retirement/2017/12/31/96-of-people-with-a-health-savings-account-are-mak.aspx</a:t>
            </a:r>
          </a:p>
        </p:txBody>
      </p:sp>
      <p:sp>
        <p:nvSpPr>
          <p:cNvPr id="4" name="Slide Number Placeholder 3"/>
          <p:cNvSpPr>
            <a:spLocks noGrp="1"/>
          </p:cNvSpPr>
          <p:nvPr>
            <p:ph type="sldNum" sz="quarter" idx="5"/>
          </p:nvPr>
        </p:nvSpPr>
        <p:spPr/>
        <p:txBody>
          <a:bodyPr/>
          <a:lstStyle/>
          <a:p>
            <a:fld id="{C4017EC0-A253-4597-A6B1-1C01674A0538}" type="slidenum">
              <a:rPr lang="en-US" smtClean="0"/>
              <a:t>13</a:t>
            </a:fld>
            <a:endParaRPr lang="en-US" dirty="0"/>
          </a:p>
        </p:txBody>
      </p:sp>
    </p:spTree>
    <p:extLst>
      <p:ext uri="{BB962C8B-B14F-4D97-AF65-F5344CB8AC3E}">
        <p14:creationId xmlns:p14="http://schemas.microsoft.com/office/powerpoint/2010/main" val="343296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HSA-qualified high-deductible health plans typically cost less than traditional plans and the money saved can be put into your HSA. If you’re part of a qualifying plan, you can open an HSA even if your employer doesn’t offer one. </a:t>
            </a:r>
          </a:p>
          <a:p>
            <a:pPr eaLnBrk="1" hangingPunct="1">
              <a:spcBef>
                <a:spcPct val="0"/>
              </a:spcBef>
            </a:pPr>
            <a:endParaRPr lang="en-US" altLang="en-US" dirty="0"/>
          </a:p>
          <a:p>
            <a:pPr eaLnBrk="1" hangingPunct="1">
              <a:spcBef>
                <a:spcPct val="0"/>
              </a:spcBef>
            </a:pPr>
            <a:r>
              <a:rPr lang="en-US" altLang="en-US" dirty="0"/>
              <a:t>Plus, it’s easy to pay with an HSA. Here’s how.</a:t>
            </a:r>
          </a:p>
        </p:txBody>
      </p:sp>
      <p:sp>
        <p:nvSpPr>
          <p:cNvPr id="4" name="Slide Number Placeholder 3"/>
          <p:cNvSpPr>
            <a:spLocks noGrp="1"/>
          </p:cNvSpPr>
          <p:nvPr>
            <p:ph type="sldNum" sz="quarter" idx="5"/>
          </p:nvPr>
        </p:nvSpPr>
        <p:spPr/>
        <p:txBody>
          <a:bodyPr/>
          <a:lstStyle/>
          <a:p>
            <a:fld id="{C4017EC0-A253-4597-A6B1-1C01674A0538}" type="slidenum">
              <a:rPr lang="en-US" smtClean="0"/>
              <a:t>14</a:t>
            </a:fld>
            <a:endParaRPr lang="en-US" dirty="0"/>
          </a:p>
        </p:txBody>
      </p:sp>
    </p:spTree>
    <p:extLst>
      <p:ext uri="{BB962C8B-B14F-4D97-AF65-F5344CB8AC3E}">
        <p14:creationId xmlns:p14="http://schemas.microsoft.com/office/powerpoint/2010/main" val="2751177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Tax-free benefits are definitely something you want to capitalize on. Let’s look at the three parts of the triple tax advantage.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8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First, the money you contribute to your HSA comes directly out of your paycheck, which lowers your taxable income. </a:t>
            </a:r>
          </a:p>
          <a:p>
            <a:endParaRPr 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16</a:t>
            </a:fld>
            <a:endParaRPr lang="en-US" dirty="0"/>
          </a:p>
        </p:txBody>
      </p:sp>
    </p:spTree>
    <p:extLst>
      <p:ext uri="{BB962C8B-B14F-4D97-AF65-F5344CB8AC3E}">
        <p14:creationId xmlns:p14="http://schemas.microsoft.com/office/powerpoint/2010/main" val="288767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bg2">
                    <a:lumMod val="10000"/>
                  </a:schemeClr>
                </a:solidFill>
                <a:latin typeface="+mn-lt"/>
              </a:rPr>
              <a:t>Next, </a:t>
            </a:r>
            <a:r>
              <a:rPr lang="en-US" altLang="en-US" sz="1200" dirty="0">
                <a:solidFill>
                  <a:schemeClr val="bg2">
                    <a:lumMod val="10000"/>
                  </a:schemeClr>
                </a:solidFill>
                <a:latin typeface="+mn-lt"/>
                <a:cs typeface="Arial" panose="020B0604020202020204" pitchFamily="34" charset="0"/>
              </a:rPr>
              <a:t>HSA balances can be invested in alternative investments</a:t>
            </a:r>
            <a:r>
              <a:rPr lang="en-US" altLang="en-US" sz="1200" baseline="30000" dirty="0">
                <a:solidFill>
                  <a:schemeClr val="bg2">
                    <a:lumMod val="10000"/>
                  </a:schemeClr>
                </a:solidFill>
                <a:latin typeface="+mn-lt"/>
                <a:cs typeface="Arial" panose="020B0604020202020204" pitchFamily="34" charset="0"/>
              </a:rPr>
              <a:t>1</a:t>
            </a:r>
            <a:r>
              <a:rPr lang="en-US" altLang="en-US" sz="1200" dirty="0">
                <a:solidFill>
                  <a:schemeClr val="bg2">
                    <a:lumMod val="10000"/>
                  </a:schemeClr>
                </a:solidFill>
                <a:latin typeface="+mn-lt"/>
                <a:cs typeface="Arial" panose="020B0604020202020204" pitchFamily="34" charset="0"/>
              </a:rPr>
              <a:t> whose earnings can accumulate tax-free.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chemeClr val="bg2">
                  <a:lumMod val="10000"/>
                </a:schemeClr>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solidFill>
                  <a:schemeClr val="bg2">
                    <a:lumMod val="10000"/>
                  </a:schemeClr>
                </a:solidFill>
                <a:latin typeface="+mn-lt"/>
                <a:cs typeface="Arial" panose="020B0604020202020204" pitchFamily="34" charset="0"/>
              </a:rPr>
              <a:t>1</a:t>
            </a:r>
            <a:r>
              <a:rPr lang="en-US" sz="1200" dirty="0">
                <a:solidFill>
                  <a:schemeClr val="bg2">
                    <a:lumMod val="10000"/>
                  </a:schemeClr>
                </a:solidFill>
                <a:latin typeface="+mn-lt"/>
                <a:cs typeface="Arial" panose="020B0604020202020204" pitchFamily="34" charset="0"/>
              </a:rPr>
              <a:t>There is typically a minimum balance required in the fixed account before you can begin investing. Thresholds may vary.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chemeClr val="bg2">
                  <a:lumMod val="10000"/>
                </a:schemeClr>
              </a:solidFill>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17</a:t>
            </a:fld>
            <a:endParaRPr lang="en-US" dirty="0"/>
          </a:p>
        </p:txBody>
      </p:sp>
    </p:spTree>
    <p:extLst>
      <p:ext uri="{BB962C8B-B14F-4D97-AF65-F5344CB8AC3E}">
        <p14:creationId xmlns:p14="http://schemas.microsoft.com/office/powerpoint/2010/main" val="340986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Plus, unlike some investment vehicles, the money used to pay for qualifying medical expenses is withdrawn tax free. </a:t>
            </a:r>
          </a:p>
        </p:txBody>
      </p:sp>
      <p:sp>
        <p:nvSpPr>
          <p:cNvPr id="4" name="Slide Number Placeholder 3"/>
          <p:cNvSpPr>
            <a:spLocks noGrp="1"/>
          </p:cNvSpPr>
          <p:nvPr>
            <p:ph type="sldNum" sz="quarter" idx="5"/>
          </p:nvPr>
        </p:nvSpPr>
        <p:spPr/>
        <p:txBody>
          <a:bodyPr/>
          <a:lstStyle/>
          <a:p>
            <a:fld id="{C4017EC0-A253-4597-A6B1-1C01674A0538}" type="slidenum">
              <a:rPr lang="en-US" smtClean="0"/>
              <a:t>18</a:t>
            </a:fld>
            <a:endParaRPr lang="en-US" dirty="0"/>
          </a:p>
        </p:txBody>
      </p:sp>
    </p:spTree>
    <p:extLst>
      <p:ext uri="{BB962C8B-B14F-4D97-AF65-F5344CB8AC3E}">
        <p14:creationId xmlns:p14="http://schemas.microsoft.com/office/powerpoint/2010/main" val="4170341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[Read slide]</a:t>
            </a:r>
          </a:p>
        </p:txBody>
      </p:sp>
      <p:sp>
        <p:nvSpPr>
          <p:cNvPr id="4" name="Slide Number Placeholder 3"/>
          <p:cNvSpPr>
            <a:spLocks noGrp="1"/>
          </p:cNvSpPr>
          <p:nvPr>
            <p:ph type="sldNum" sz="quarter" idx="5"/>
          </p:nvPr>
        </p:nvSpPr>
        <p:spPr/>
        <p:txBody>
          <a:bodyPr/>
          <a:lstStyle/>
          <a:p>
            <a:fld id="{C4017EC0-A253-4597-A6B1-1C01674A0538}" type="slidenum">
              <a:rPr lang="en-US" smtClean="0"/>
              <a:t>19</a:t>
            </a:fld>
            <a:endParaRPr lang="en-US" dirty="0"/>
          </a:p>
        </p:txBody>
      </p:sp>
    </p:spTree>
    <p:extLst>
      <p:ext uri="{BB962C8B-B14F-4D97-AF65-F5344CB8AC3E}">
        <p14:creationId xmlns:p14="http://schemas.microsoft.com/office/powerpoint/2010/main" val="98817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Welcome! Today we’ll be talking about how to save and invest for health care in retirement. </a:t>
            </a:r>
          </a:p>
          <a:p>
            <a:pPr eaLnBrk="1" hangingPunct="1">
              <a:spcBef>
                <a:spcPct val="0"/>
              </a:spcBef>
            </a:pPr>
            <a:endParaRPr lang="en-US" altLang="en-US" dirty="0"/>
          </a:p>
          <a:p>
            <a:pPr eaLnBrk="1" hangingPunct="1">
              <a:spcBef>
                <a:spcPct val="0"/>
              </a:spcBef>
            </a:pPr>
            <a:r>
              <a:rPr lang="en-US" altLang="en-US" dirty="0"/>
              <a:t>I’m [NAME] and I’m a [TITLE]. We’ll have some time at the end of our session today for Q&amp;A, but feel free to ask questions as we go along as well. I’m excited to share all of this information with you, as well as all of Nationwide's tools and resources. Let’s get started!</a:t>
            </a:r>
          </a:p>
        </p:txBody>
      </p:sp>
      <p:sp>
        <p:nvSpPr>
          <p:cNvPr id="4" name="Slide Number Placeholder 3"/>
          <p:cNvSpPr>
            <a:spLocks noGrp="1"/>
          </p:cNvSpPr>
          <p:nvPr>
            <p:ph type="sldNum" sz="quarter" idx="5"/>
          </p:nvPr>
        </p:nvSpPr>
        <p:spPr/>
        <p:txBody>
          <a:bodyPr/>
          <a:lstStyle/>
          <a:p>
            <a:fld id="{C4017EC0-A253-4597-A6B1-1C01674A0538}" type="slidenum">
              <a:rPr lang="en-US" smtClean="0"/>
              <a:t>2</a:t>
            </a:fld>
            <a:endParaRPr lang="en-US" dirty="0"/>
          </a:p>
        </p:txBody>
      </p:sp>
    </p:spTree>
    <p:extLst>
      <p:ext uri="{BB962C8B-B14F-4D97-AF65-F5344CB8AC3E}">
        <p14:creationId xmlns:p14="http://schemas.microsoft.com/office/powerpoint/2010/main" val="155995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Let's talk about other ways you can save: </a:t>
            </a:r>
          </a:p>
          <a:p>
            <a:pPr eaLnBrk="1" hangingPunct="1">
              <a:spcBef>
                <a:spcPct val="0"/>
              </a:spcBef>
            </a:pPr>
            <a:endParaRPr lang="en-US" altLang="en-US" b="1" dirty="0"/>
          </a:p>
          <a:p>
            <a:pPr eaLnBrk="1" hangingPunct="1">
              <a:spcBef>
                <a:spcPct val="0"/>
              </a:spcBef>
            </a:pPr>
            <a:r>
              <a:rPr lang="en-US" altLang="en-US" b="1" dirty="0"/>
              <a:t>FSA: </a:t>
            </a:r>
            <a:r>
              <a:rPr lang="en-US" altLang="en-US" dirty="0"/>
              <a:t>This type of health care fund is used to set aside pre-tax dollars for qualifying out-of-pocket health care expenses. An FSA is similar to an HSA, but watch out for the key difference. FSA funds typically need to be spent within the calendar year they’re accumulated, so they aren’t a great option for long-term savings.</a:t>
            </a:r>
          </a:p>
          <a:p>
            <a:pPr eaLnBrk="1" hangingPunct="1">
              <a:spcBef>
                <a:spcPct val="0"/>
              </a:spcBef>
            </a:pPr>
            <a:endParaRPr lang="en-US" altLang="en-US" dirty="0"/>
          </a:p>
          <a:p>
            <a:pPr eaLnBrk="1" hangingPunct="1">
              <a:spcBef>
                <a:spcPct val="0"/>
              </a:spcBef>
            </a:pPr>
            <a:r>
              <a:rPr lang="en-US" altLang="en-US" dirty="0"/>
              <a:t>If you want to contribute to an FSA, you can elect the amount you want to contribute for the year during open enrollment. That amount is broken out into 12 monthly chunks that come directly out of your paycheck on a pre-tax basis. And the entire elected amount is available to you on the first day of the health plan year, even though you have just started contributing. </a:t>
            </a:r>
            <a:br>
              <a:rPr lang="en-US" altLang="en-US" dirty="0"/>
            </a:br>
            <a:br>
              <a:rPr lang="en-US" altLang="en-US" dirty="0"/>
            </a:br>
            <a:r>
              <a:rPr lang="en-US" altLang="en-US" b="1" dirty="0"/>
              <a:t>Personal Savings: </a:t>
            </a:r>
            <a:r>
              <a:rPr lang="en-US" altLang="en-US" dirty="0"/>
              <a:t>You always have the option to self-fund your health care expenses, but it can cost a lot more than other saving options. There are a handful of reasons why it costs more, If you can, it’s smarter to have your money work for you. </a:t>
            </a:r>
          </a:p>
          <a:p>
            <a:pPr eaLnBrk="1" hangingPunct="1">
              <a:spcBef>
                <a:spcPct val="0"/>
              </a:spcBef>
            </a:pPr>
            <a:br>
              <a:rPr lang="en-US" altLang="en-US" dirty="0"/>
            </a:br>
            <a:r>
              <a:rPr lang="en-US" altLang="en-US" b="1" dirty="0"/>
              <a:t>Retirement Plan: </a:t>
            </a:r>
            <a:r>
              <a:rPr lang="en-US" altLang="en-US" dirty="0"/>
              <a:t>If your employer offers a retirement plan, you can always boost the amount you are saving to add a little more cushion for your retirement expense budget. </a:t>
            </a:r>
          </a:p>
        </p:txBody>
      </p:sp>
      <p:sp>
        <p:nvSpPr>
          <p:cNvPr id="4" name="Slide Number Placeholder 3"/>
          <p:cNvSpPr>
            <a:spLocks noGrp="1"/>
          </p:cNvSpPr>
          <p:nvPr>
            <p:ph type="sldNum" sz="quarter" idx="5"/>
          </p:nvPr>
        </p:nvSpPr>
        <p:spPr/>
        <p:txBody>
          <a:bodyPr/>
          <a:lstStyle/>
          <a:p>
            <a:fld id="{C4017EC0-A253-4597-A6B1-1C01674A0538}" type="slidenum">
              <a:rPr lang="en-US" smtClean="0"/>
              <a:t>20</a:t>
            </a:fld>
            <a:endParaRPr lang="en-US" dirty="0"/>
          </a:p>
        </p:txBody>
      </p:sp>
    </p:spTree>
    <p:extLst>
      <p:ext uri="{BB962C8B-B14F-4D97-AF65-F5344CB8AC3E}">
        <p14:creationId xmlns:p14="http://schemas.microsoft.com/office/powerpoint/2010/main" val="2301823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200" dirty="0">
                <a:latin typeface="Arial" panose="020B0604020202020204" pitchFamily="34" charset="0"/>
                <a:cs typeface="Arial" panose="020B0604020202020204" pitchFamily="34" charset="0"/>
              </a:rPr>
              <a:t>&lt;OPTIONAL – Applicable for Public &amp; Institutional sector participants only&gt;</a:t>
            </a:r>
          </a:p>
          <a:p>
            <a:pPr eaLnBrk="1" hangingPunct="1">
              <a:spcBef>
                <a:spcPct val="0"/>
              </a:spcBef>
            </a:pPr>
            <a:endParaRPr lang="en-US" altLang="en-US" dirty="0"/>
          </a:p>
          <a:p>
            <a:pPr eaLnBrk="1" hangingPunct="1">
              <a:spcBef>
                <a:spcPct val="0"/>
              </a:spcBef>
            </a:pPr>
            <a:r>
              <a:rPr lang="en-US" altLang="en-US" dirty="0"/>
              <a:t>If you don’t already have one, create an online retirement account at </a:t>
            </a:r>
            <a:r>
              <a:rPr lang="en-US" altLang="en-US" dirty="0" err="1"/>
              <a:t>NRSforu.com</a:t>
            </a:r>
            <a:r>
              <a:rPr lang="en-US" altLang="en-US" dirty="0"/>
              <a:t>. </a:t>
            </a:r>
          </a:p>
          <a:p>
            <a:pPr eaLnBrk="1" hangingPunct="1">
              <a:spcBef>
                <a:spcPct val="0"/>
              </a:spcBef>
            </a:pPr>
            <a:endParaRPr lang="en-US" altLang="en-US" dirty="0"/>
          </a:p>
          <a:p>
            <a:pPr eaLnBrk="1" hangingPunct="1">
              <a:spcBef>
                <a:spcPct val="0"/>
              </a:spcBef>
            </a:pPr>
            <a:r>
              <a:rPr lang="en-US" altLang="en-US" dirty="0"/>
              <a:t>Use your account to access the My Health Care Estimator</a:t>
            </a:r>
            <a:r>
              <a:rPr lang="en-US" altLang="en-US" baseline="30000" dirty="0"/>
              <a:t>®</a:t>
            </a:r>
            <a:r>
              <a:rPr lang="en-US" altLang="en-US" dirty="0"/>
              <a:t> tool. This can give you a better picture of how much you might need to save for health care expenses. </a:t>
            </a:r>
          </a:p>
          <a:p>
            <a:pPr eaLnBrk="1" hangingPunct="1">
              <a:spcBef>
                <a:spcPct val="0"/>
              </a:spcBef>
            </a:pPr>
            <a:endParaRPr lang="en-US" altLang="en-US" dirty="0"/>
          </a:p>
          <a:p>
            <a:pPr eaLnBrk="1" hangingPunct="1">
              <a:spcBef>
                <a:spcPct val="0"/>
              </a:spcBef>
            </a:pPr>
            <a:r>
              <a:rPr lang="en-US" altLang="en-US" dirty="0"/>
              <a:t>Contact your Retirement Specialist to help you complete a health care cost assessment. </a:t>
            </a: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21</a:t>
            </a:fld>
            <a:endParaRPr lang="en-US" dirty="0"/>
          </a:p>
        </p:txBody>
      </p:sp>
    </p:spTree>
    <p:extLst>
      <p:ext uri="{BB962C8B-B14F-4D97-AF65-F5344CB8AC3E}">
        <p14:creationId xmlns:p14="http://schemas.microsoft.com/office/powerpoint/2010/main" val="516590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200" dirty="0">
                <a:latin typeface="Arial" panose="020B0604020202020204" pitchFamily="34" charset="0"/>
                <a:cs typeface="Arial" panose="020B0604020202020204" pitchFamily="34" charset="0"/>
              </a:rPr>
              <a:t>&lt;OPTIONAL – Applicable for Emerging Markets Keynote and SS&amp;C participants only&gt;</a:t>
            </a:r>
          </a:p>
          <a:p>
            <a:pPr eaLnBrk="1" hangingPunct="1">
              <a:spcBef>
                <a:spcPct val="0"/>
              </a:spcBef>
            </a:pPr>
            <a:endParaRPr lang="en-US" altLang="en-US" dirty="0"/>
          </a:p>
          <a:p>
            <a:pPr eaLnBrk="1" hangingPunct="1">
              <a:spcBef>
                <a:spcPct val="0"/>
              </a:spcBef>
            </a:pPr>
            <a:r>
              <a:rPr lang="en-US" altLang="en-US" dirty="0"/>
              <a:t>If you don’t already have one, create an online retirement account at &lt;&lt;</a:t>
            </a:r>
            <a:r>
              <a:rPr lang="en-US" altLang="en-US" dirty="0" err="1"/>
              <a:t>nationwide.com</a:t>
            </a:r>
            <a:r>
              <a:rPr lang="en-US" altLang="en-US" dirty="0"/>
              <a:t>/</a:t>
            </a:r>
            <a:r>
              <a:rPr lang="en-US" altLang="en-US" dirty="0" err="1"/>
              <a:t>myretirement</a:t>
            </a:r>
            <a:r>
              <a:rPr lang="en-US" altLang="en-US" dirty="0"/>
              <a:t> for Emerging Markets Keynote participants and </a:t>
            </a:r>
            <a:r>
              <a:rPr lang="en-US" altLang="en-US" dirty="0" err="1"/>
              <a:t>nationwide.com</a:t>
            </a:r>
            <a:r>
              <a:rPr lang="en-US" altLang="en-US" dirty="0"/>
              <a:t>/</a:t>
            </a:r>
            <a:r>
              <a:rPr lang="en-US" altLang="en-US" dirty="0" err="1"/>
              <a:t>REALtirement</a:t>
            </a:r>
            <a:r>
              <a:rPr lang="en-US" altLang="en-US" dirty="0"/>
              <a:t> for Emerging Markets SS&amp;C participants.&gt;&gt; </a:t>
            </a:r>
          </a:p>
          <a:p>
            <a:pPr eaLnBrk="1" hangingPunct="1">
              <a:spcBef>
                <a:spcPct val="0"/>
              </a:spcBef>
            </a:pPr>
            <a:endParaRPr lang="en-US" altLang="en-US" dirty="0"/>
          </a:p>
          <a:p>
            <a:pPr eaLnBrk="1" hangingPunct="1">
              <a:spcBef>
                <a:spcPct val="0"/>
              </a:spcBef>
            </a:pPr>
            <a:r>
              <a:rPr lang="en-US" altLang="en-US" dirty="0"/>
              <a:t>Use your account to access the My Health Care Estimator</a:t>
            </a:r>
            <a:r>
              <a:rPr lang="en-US" altLang="en-US" baseline="30000" dirty="0"/>
              <a:t>®</a:t>
            </a:r>
            <a:r>
              <a:rPr lang="en-US" altLang="en-US" dirty="0"/>
              <a:t> tool. This can give you a better picture of how much you might need to save for health care expenses. </a:t>
            </a:r>
          </a:p>
          <a:p>
            <a:pPr eaLnBrk="1" hangingPunct="1">
              <a:spcBef>
                <a:spcPct val="0"/>
              </a:spcBef>
            </a:pPr>
            <a:endParaRPr lang="en-US" altLang="en-US" dirty="0"/>
          </a:p>
          <a:p>
            <a:pPr eaLnBrk="1" hangingPunct="1">
              <a:spcBef>
                <a:spcPct val="0"/>
              </a:spcBef>
            </a:pPr>
            <a:r>
              <a:rPr lang="en-US" altLang="en-US" dirty="0"/>
              <a:t>Contact your financial professional to help you complete a health care cost assessment. </a:t>
            </a:r>
          </a:p>
        </p:txBody>
      </p:sp>
      <p:sp>
        <p:nvSpPr>
          <p:cNvPr id="4" name="Slide Number Placeholder 3"/>
          <p:cNvSpPr>
            <a:spLocks noGrp="1"/>
          </p:cNvSpPr>
          <p:nvPr>
            <p:ph type="sldNum" sz="quarter" idx="5"/>
          </p:nvPr>
        </p:nvSpPr>
        <p:spPr/>
        <p:txBody>
          <a:bodyPr/>
          <a:lstStyle/>
          <a:p>
            <a:fld id="{C4017EC0-A253-4597-A6B1-1C01674A0538}" type="slidenum">
              <a:rPr lang="en-US" smtClean="0"/>
              <a:t>22</a:t>
            </a:fld>
            <a:endParaRPr lang="en-US" dirty="0"/>
          </a:p>
        </p:txBody>
      </p:sp>
    </p:spTree>
    <p:extLst>
      <p:ext uri="{BB962C8B-B14F-4D97-AF65-F5344CB8AC3E}">
        <p14:creationId xmlns:p14="http://schemas.microsoft.com/office/powerpoint/2010/main" val="80792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493776" y="3167380"/>
            <a:ext cx="5870448" cy="5405120"/>
          </a:xfrm>
          <a:prstGeom prst="rect">
            <a:avLst/>
          </a:prstGeom>
        </p:spPr>
        <p:txBody>
          <a:bodyPr/>
          <a:lstStyle/>
          <a:p>
            <a:r>
              <a:rPr lang="en-US" sz="1050" b="0" i="0" dirty="0">
                <a:solidFill>
                  <a:srgbClr val="000000"/>
                </a:solidFill>
                <a:effectLst/>
                <a:latin typeface="Arial" panose="020B0604020202020204" pitchFamily="34" charset="0"/>
              </a:rPr>
              <a:t>Are there any questions on the basics we covered today?</a:t>
            </a:r>
          </a:p>
        </p:txBody>
      </p:sp>
    </p:spTree>
    <p:extLst>
      <p:ext uri="{BB962C8B-B14F-4D97-AF65-F5344CB8AC3E}">
        <p14:creationId xmlns:p14="http://schemas.microsoft.com/office/powerpoint/2010/main" val="1292735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53156"/>
            <a:ext cx="5818124" cy="5405120"/>
          </a:xfrm>
          <a:prstGeom prst="rect">
            <a:avLst/>
          </a:prstGeom>
        </p:spPr>
        <p:txBody>
          <a:bodyPr/>
          <a:lstStyle/>
          <a:p>
            <a:pPr lvl="0">
              <a:defRPr/>
            </a:pPr>
            <a:r>
              <a:rPr lang="en-US" sz="1050" dirty="0">
                <a:latin typeface="Arial" panose="020B0604020202020204" pitchFamily="34" charset="0"/>
                <a:cs typeface="Arial" panose="020B0604020202020204" pitchFamily="34" charset="0"/>
              </a:rPr>
              <a:t>&lt;OPTIONAL – Applicable for Public &amp; Institutional sector participants only&gt;</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Thanks for your time today.</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Here is my information again, in case you want to reach me to provide help on anything we covered today.  </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If you’re not enrolled in your employer-sponsored retirement plan, you can start your enrollment or access your account at </a:t>
            </a:r>
            <a:r>
              <a:rPr lang="en-US" sz="1050" b="1" dirty="0" err="1">
                <a:latin typeface="Arial" panose="020B0604020202020204" pitchFamily="34" charset="0"/>
                <a:cs typeface="Arial" panose="020B0604020202020204" pitchFamily="34" charset="0"/>
              </a:rPr>
              <a:t>NRSforU.com</a:t>
            </a:r>
            <a:r>
              <a:rPr lang="en-US" sz="1050" dirty="0">
                <a:latin typeface="Arial" panose="020B0604020202020204" pitchFamily="34" charset="0"/>
                <a:cs typeface="Arial" panose="020B0604020202020204" pitchFamily="34" charset="0"/>
              </a:rPr>
              <a:t>. You can also call the phone number to get help with enrollment, reviewing your retirement savings options and rolling over retirement accounts. </a:t>
            </a:r>
          </a:p>
        </p:txBody>
      </p:sp>
    </p:spTree>
    <p:extLst>
      <p:ext uri="{BB962C8B-B14F-4D97-AF65-F5344CB8AC3E}">
        <p14:creationId xmlns:p14="http://schemas.microsoft.com/office/powerpoint/2010/main" val="1239250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67380"/>
            <a:ext cx="5946140" cy="5405120"/>
          </a:xfrm>
          <a:prstGeom prst="rect">
            <a:avLst/>
          </a:prstGeom>
        </p:spPr>
        <p:txBody>
          <a:bodyPr/>
          <a:lstStyle/>
          <a:p>
            <a:pPr lvl="0">
              <a:defRPr/>
            </a:pPr>
            <a:r>
              <a:rPr lang="en-US" sz="1050" dirty="0">
                <a:latin typeface="Arial" panose="020B0604020202020204" pitchFamily="34" charset="0"/>
                <a:cs typeface="Arial" panose="020B0604020202020204" pitchFamily="34" charset="0"/>
              </a:rPr>
              <a:t>&lt;OPTIONAL – Applicable for Emerging Markets sector KEYNOTE participants only&gt;</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Thanks for your time today.</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If you’re not enrolled in your employer-sponsored retirement plan, you can start your enrollment or access your account at </a:t>
            </a:r>
            <a:r>
              <a:rPr lang="en-US" sz="1050" b="1" dirty="0" err="1">
                <a:latin typeface="Arial" panose="020B0604020202020204" pitchFamily="34" charset="0"/>
                <a:cs typeface="Arial" panose="020B0604020202020204" pitchFamily="34" charset="0"/>
              </a:rPr>
              <a:t>nationwide.com</a:t>
            </a:r>
            <a:r>
              <a:rPr lang="en-US" sz="1050" b="1" dirty="0">
                <a:latin typeface="Arial" panose="020B0604020202020204" pitchFamily="34" charset="0"/>
                <a:cs typeface="Arial" panose="020B0604020202020204" pitchFamily="34" charset="0"/>
              </a:rPr>
              <a:t>/</a:t>
            </a:r>
            <a:r>
              <a:rPr lang="en-US" sz="1050" b="1" dirty="0" err="1">
                <a:latin typeface="Arial" panose="020B0604020202020204" pitchFamily="34" charset="0"/>
                <a:cs typeface="Arial" panose="020B0604020202020204" pitchFamily="34" charset="0"/>
              </a:rPr>
              <a:t>myretirement</a:t>
            </a:r>
            <a:r>
              <a:rPr lang="en-US" sz="1050" b="1"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You can also call the phone number to get help with enrollment, reviewing your retirement savings options and rolling over retirement accounts. </a:t>
            </a:r>
          </a:p>
        </p:txBody>
      </p:sp>
    </p:spTree>
    <p:extLst>
      <p:ext uri="{BB962C8B-B14F-4D97-AF65-F5344CB8AC3E}">
        <p14:creationId xmlns:p14="http://schemas.microsoft.com/office/powerpoint/2010/main" val="3871874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73985"/>
            <a:ext cx="5844540" cy="5405120"/>
          </a:xfrm>
          <a:prstGeom prst="rect">
            <a:avLst/>
          </a:prstGeom>
        </p:spPr>
        <p:txBody>
          <a:bodyPr/>
          <a:lstStyle/>
          <a:p>
            <a:pPr lvl="0">
              <a:defRPr/>
            </a:pPr>
            <a:r>
              <a:rPr lang="en-US" sz="1050" dirty="0">
                <a:latin typeface="Arial" panose="020B0604020202020204" pitchFamily="34" charset="0"/>
                <a:cs typeface="Arial" panose="020B0604020202020204" pitchFamily="34" charset="0"/>
              </a:rPr>
              <a:t>&lt;OPTIONAL – Applicable for Emerging Markets sector SS&amp;C participants only&gt;</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Thanks for your time today.</a:t>
            </a:r>
          </a:p>
          <a:p>
            <a:pPr lvl="0">
              <a:defRPr/>
            </a:pPr>
            <a:endParaRPr lang="en-US" sz="1050" dirty="0">
              <a:latin typeface="Arial" panose="020B0604020202020204" pitchFamily="34" charset="0"/>
              <a:cs typeface="Arial" panose="020B0604020202020204" pitchFamily="34" charset="0"/>
            </a:endParaRPr>
          </a:p>
          <a:p>
            <a:pPr lvl="0">
              <a:defRPr/>
            </a:pPr>
            <a:r>
              <a:rPr lang="en-US" sz="1050" dirty="0">
                <a:latin typeface="Arial" panose="020B0604020202020204" pitchFamily="34" charset="0"/>
                <a:cs typeface="Arial" panose="020B0604020202020204" pitchFamily="34" charset="0"/>
              </a:rPr>
              <a:t>If you’re not enrolled in your employer-sponsored retirement plan, you can start your enrollment or access your account at </a:t>
            </a:r>
            <a:r>
              <a:rPr lang="en-US" sz="1050" b="1" dirty="0" err="1">
                <a:latin typeface="Arial" panose="020B0604020202020204" pitchFamily="34" charset="0"/>
                <a:cs typeface="Arial" panose="020B0604020202020204" pitchFamily="34" charset="0"/>
              </a:rPr>
              <a:t>nationwide.com</a:t>
            </a:r>
            <a:r>
              <a:rPr lang="en-US" sz="1050" b="1" dirty="0">
                <a:latin typeface="Arial" panose="020B0604020202020204" pitchFamily="34" charset="0"/>
                <a:cs typeface="Arial" panose="020B0604020202020204" pitchFamily="34" charset="0"/>
              </a:rPr>
              <a:t>/</a:t>
            </a:r>
            <a:r>
              <a:rPr lang="en-US" sz="1050" b="1" dirty="0" err="1">
                <a:latin typeface="Arial" panose="020B0604020202020204" pitchFamily="34" charset="0"/>
                <a:cs typeface="Arial" panose="020B0604020202020204" pitchFamily="34" charset="0"/>
              </a:rPr>
              <a:t>REALtirement</a:t>
            </a:r>
            <a:r>
              <a:rPr lang="en-US" sz="1050"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You can also call the phone number to get help with enrollment, reviewing your retirement savings options and rolling over retirement accounts. </a:t>
            </a:r>
          </a:p>
        </p:txBody>
      </p:sp>
    </p:spTree>
    <p:extLst>
      <p:ext uri="{BB962C8B-B14F-4D97-AF65-F5344CB8AC3E}">
        <p14:creationId xmlns:p14="http://schemas.microsoft.com/office/powerpoint/2010/main" val="212516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this important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83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3688"/>
            <a:ext cx="4800600" cy="2700337"/>
          </a:xfrm>
        </p:spPr>
      </p:sp>
      <p:sp>
        <p:nvSpPr>
          <p:cNvPr id="3" name="Notes Placeholder 2"/>
          <p:cNvSpPr>
            <a:spLocks noGrp="1"/>
          </p:cNvSpPr>
          <p:nvPr>
            <p:ph type="body" idx="1"/>
          </p:nvPr>
        </p:nvSpPr>
        <p:spPr>
          <a:xfrm>
            <a:off x="314960" y="3158172"/>
            <a:ext cx="6207759" cy="5600700"/>
          </a:xfrm>
          <a:prstGeom prst="rect">
            <a:avLst/>
          </a:prstGeom>
        </p:spPr>
        <p:txBody>
          <a:bodyPr/>
          <a:lstStyle/>
          <a:p>
            <a:pPr algn="l" rtl="0" fontAlgn="base"/>
            <a:r>
              <a:rPr lang="en-US" sz="1050" b="0" i="0" u="none" strike="noStrike" dirty="0">
                <a:solidFill>
                  <a:srgbClr val="000000"/>
                </a:solidFill>
                <a:effectLst/>
                <a:latin typeface="Arial" panose="020B0604020202020204" pitchFamily="34" charset="0"/>
              </a:rPr>
              <a:t>&lt;OPTIONAL PAGE – May be removed if not needed&gt;</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I’m &lt;NAME&gt; and I’m a &lt;TITLE&gt; at Nationwide. Nationwide is the recordkeeper for your company’s employer-sponsored retirement plan. </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We’ve grown from a small mutual auto insurance company to one of the largest insurance and financial services companies in the world. Our mission has never been clearer: to protect people, businesses and futures with extraordinary care. And that’s why we’re here today.</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231901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0513"/>
            <a:ext cx="4800600" cy="2700337"/>
          </a:xfrm>
        </p:spPr>
      </p:sp>
      <p:sp>
        <p:nvSpPr>
          <p:cNvPr id="3" name="Notes Placeholder 2"/>
          <p:cNvSpPr>
            <a:spLocks noGrp="1"/>
          </p:cNvSpPr>
          <p:nvPr>
            <p:ph type="body" idx="1"/>
          </p:nvPr>
        </p:nvSpPr>
        <p:spPr>
          <a:xfrm>
            <a:off x="294640" y="3152103"/>
            <a:ext cx="6197600" cy="5652833"/>
          </a:xfrm>
        </p:spPr>
        <p:txBody>
          <a:bodyPr/>
          <a:lstStyle/>
          <a:p>
            <a:pPr algn="l" rtl="0" fontAlgn="base"/>
            <a:r>
              <a:rPr lang="en-US" sz="1050" b="0" i="0" u="none" strike="noStrike" dirty="0">
                <a:solidFill>
                  <a:srgbClr val="000000"/>
                </a:solidFill>
                <a:effectLst/>
                <a:latin typeface="Arial" panose="020B0604020202020204" pitchFamily="34" charset="0"/>
              </a:rPr>
              <a:t>&lt;OPTIONAL PAGE – May be removed if not needed&gt;</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I’m &lt;NAME&gt; and I’m a &lt;TITLE&gt; at &lt;FIRM&gt;. </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a:p>
            <a:pPr algn="l" rtl="0" fontAlgn="base"/>
            <a:r>
              <a:rPr lang="en-US" sz="1050" b="0" i="0" u="none" strike="noStrike" dirty="0">
                <a:solidFill>
                  <a:srgbClr val="000000"/>
                </a:solidFill>
                <a:effectLst/>
                <a:latin typeface="Arial" panose="020B0604020202020204" pitchFamily="34" charset="0"/>
              </a:rPr>
              <a:t>&lt;Introduce yourself&gt;</a:t>
            </a:r>
            <a:r>
              <a:rPr lang="en-US" sz="1050" b="0" i="0" dirty="0">
                <a:solidFill>
                  <a:srgbClr val="444444"/>
                </a:solidFill>
                <a:effectLst/>
                <a:latin typeface="Arial" panose="020B0604020202020204" pitchFamily="34" charset="0"/>
              </a:rPr>
              <a:t>​</a:t>
            </a:r>
            <a:endParaRPr lang="en-US" sz="105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328996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 know that retirement is as unique as each individual planning for it. That’s why at Nationwide, we define retirement as your vision for the future — not as dollars and benchmarks. </a:t>
            </a:r>
          </a:p>
          <a:p>
            <a:pPr eaLnBrk="1" hangingPunct="1">
              <a:spcBef>
                <a:spcPct val="0"/>
              </a:spcBef>
            </a:pPr>
            <a:endParaRPr lang="en-US" altLang="en-US" dirty="0"/>
          </a:p>
          <a:p>
            <a:pPr eaLnBrk="1" hangingPunct="1">
              <a:spcBef>
                <a:spcPct val="0"/>
              </a:spcBef>
            </a:pPr>
            <a:r>
              <a:rPr lang="en-US" altLang="en-US" dirty="0"/>
              <a:t>When it comes to retirement, </a:t>
            </a:r>
            <a:r>
              <a:rPr lang="en-US" altLang="en-US" b="1" dirty="0"/>
              <a:t>health care will probably be one of your largest expenses.</a:t>
            </a:r>
            <a:r>
              <a:rPr lang="en-US" altLang="en-US" b="1" baseline="30000" dirty="0"/>
              <a:t>1 </a:t>
            </a:r>
            <a:r>
              <a:rPr lang="en-US" altLang="en-US" dirty="0"/>
              <a:t>But that doesn’t mean you have to use your retirement plan money to pay for it. </a:t>
            </a:r>
          </a:p>
          <a:p>
            <a:pPr eaLnBrk="1" hangingPunct="1">
              <a:spcBef>
                <a:spcPct val="0"/>
              </a:spcBef>
            </a:pPr>
            <a:endParaRPr lang="en-US" altLang="en-US" dirty="0"/>
          </a:p>
          <a:p>
            <a:pPr eaLnBrk="1" hangingPunct="1">
              <a:spcBef>
                <a:spcPct val="0"/>
              </a:spcBef>
            </a:pPr>
            <a:r>
              <a:rPr lang="en-US" altLang="en-US" dirty="0"/>
              <a:t>Let’s look at how a health savings account, or HSA, can work for you, along with a few other ways to save for your future health care expenses.</a:t>
            </a:r>
          </a:p>
          <a:p>
            <a:pPr marL="0" marR="0" lvl="0" indent="0" algn="l" defTabSz="914400" rtl="0" eaLnBrk="1" fontAlgn="auto" latinLnBrk="0" hangingPunct="1">
              <a:lnSpc>
                <a:spcPct val="100000"/>
              </a:lnSpc>
              <a:spcBef>
                <a:spcPct val="0"/>
              </a:spcBef>
              <a:spcAft>
                <a:spcPts val="0"/>
              </a:spcAft>
              <a:buClrTx/>
              <a:buSzTx/>
              <a:buFontTx/>
              <a:buNone/>
              <a:tabLst/>
              <a:defRPr/>
            </a:pPr>
            <a:br>
              <a:rPr lang="en-US" altLang="en-US" dirty="0"/>
            </a:br>
            <a:br>
              <a:rPr lang="en-US" altLang="en-US" dirty="0"/>
            </a:br>
            <a:r>
              <a:rPr lang="en-US" altLang="en-US" baseline="30000" dirty="0">
                <a:solidFill>
                  <a:schemeClr val="bg1"/>
                </a:solidFill>
                <a:latin typeface="Arial" panose="020B0604020202020204" pitchFamily="34" charset="0"/>
                <a:ea typeface="MS PGothic" panose="020B0600070205080204" pitchFamily="34" charset="-128"/>
                <a:cs typeface="Arial" panose="020B0604020202020204" pitchFamily="34" charset="0"/>
              </a:rPr>
              <a:t>1 </a:t>
            </a:r>
            <a:r>
              <a:rPr lang="en-US" dirty="0"/>
              <a:t>“Here’s some shocking news about the cost of retiree health care,” MarketWatch (June 21, 2023). </a:t>
            </a:r>
            <a:r>
              <a:rPr lang="en-US" dirty="0">
                <a:hlinkClick r:id="rId3"/>
              </a:rPr>
              <a:t>Here's some shocking news about the cost of retiree healthcare | Morningstar</a:t>
            </a:r>
            <a:endParaRPr 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6</a:t>
            </a:fld>
            <a:endParaRPr lang="en-US" dirty="0"/>
          </a:p>
        </p:txBody>
      </p:sp>
    </p:spTree>
    <p:extLst>
      <p:ext uri="{BB962C8B-B14F-4D97-AF65-F5344CB8AC3E}">
        <p14:creationId xmlns:p14="http://schemas.microsoft.com/office/powerpoint/2010/main" val="303754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mn-lt"/>
              </a:rPr>
              <a:t>You might be planning to rely on Medicare in retirement, but did you know the average retired American couple could need $296,000 to $399,000 if they hope to cover their out-of-pocket health care costs?</a:t>
            </a:r>
            <a:r>
              <a:rPr lang="en-US" altLang="en-US" baseline="30000" dirty="0">
                <a:latin typeface="+mn-lt"/>
              </a:rPr>
              <a:t>1</a:t>
            </a:r>
            <a:r>
              <a:rPr lang="en-US" altLang="en-US" dirty="0">
                <a:latin typeface="+mn-lt"/>
              </a:rPr>
              <a:t> </a:t>
            </a:r>
          </a:p>
          <a:p>
            <a:pPr eaLnBrk="1" hangingPunct="1">
              <a:spcBef>
                <a:spcPct val="0"/>
              </a:spcBef>
            </a:pPr>
            <a:endParaRPr lang="en-US" altLang="en-US" dirty="0">
              <a:latin typeface="+mn-lt"/>
            </a:endParaRPr>
          </a:p>
          <a:p>
            <a:pPr eaLnBrk="1" hangingPunct="1">
              <a:spcBef>
                <a:spcPct val="0"/>
              </a:spcBef>
            </a:pPr>
            <a:r>
              <a:rPr lang="en-US" altLang="en-US" dirty="0">
                <a:latin typeface="+mn-lt"/>
              </a:rPr>
              <a:t>There are a lot of options you can plan for. Let’s look at how a health savings account, called an HSA, can work for you.</a:t>
            </a:r>
          </a:p>
          <a:p>
            <a:pPr eaLnBrk="1" hangingPunct="1">
              <a:spcBef>
                <a:spcPct val="0"/>
              </a:spcBef>
            </a:pPr>
            <a:endParaRPr lang="en-US" altLang="en-US" dirty="0">
              <a:latin typeface="+mn-lt"/>
            </a:endParaRPr>
          </a:p>
          <a:p>
            <a:r>
              <a:rPr lang="en-US" altLang="en-US" i="1" baseline="30000" dirty="0">
                <a:latin typeface="+mn-lt"/>
              </a:rPr>
              <a:t>1</a:t>
            </a:r>
            <a:r>
              <a:rPr lang="en-US" b="0" i="0" dirty="0">
                <a:solidFill>
                  <a:srgbClr val="222222"/>
                </a:solidFill>
                <a:effectLst/>
                <a:latin typeface="+mn-lt"/>
              </a:rPr>
              <a:t>A Bit of Good News During the Pandemic: Savings Medicare Beneficiaries Need for Health Expenses Decrease in 2020,” Paul </a:t>
            </a:r>
            <a:r>
              <a:rPr lang="en-US" b="0" i="0" dirty="0" err="1">
                <a:solidFill>
                  <a:srgbClr val="222222"/>
                </a:solidFill>
                <a:effectLst/>
                <a:latin typeface="+mn-lt"/>
              </a:rPr>
              <a:t>Fronstin</a:t>
            </a:r>
            <a:r>
              <a:rPr lang="en-US" b="0" i="0" dirty="0">
                <a:solidFill>
                  <a:srgbClr val="222222"/>
                </a:solidFill>
                <a:effectLst/>
                <a:latin typeface="+mn-lt"/>
              </a:rPr>
              <a:t> and Jack </a:t>
            </a:r>
            <a:r>
              <a:rPr lang="en-US" b="0" i="0" dirty="0" err="1">
                <a:solidFill>
                  <a:srgbClr val="222222"/>
                </a:solidFill>
                <a:effectLst/>
                <a:latin typeface="+mn-lt"/>
              </a:rPr>
              <a:t>VanDerhei</a:t>
            </a:r>
            <a:r>
              <a:rPr lang="en-US" b="0" i="0" dirty="0">
                <a:solidFill>
                  <a:srgbClr val="222222"/>
                </a:solidFill>
                <a:effectLst/>
                <a:latin typeface="+mn-lt"/>
              </a:rPr>
              <a:t>, EBRI (May 28, 2020).</a:t>
            </a:r>
            <a:endParaRPr lang="en-US" sz="1200" b="0" i="1" u="none" strike="noStrike" kern="1200" baseline="0" dirty="0">
              <a:solidFill>
                <a:schemeClr val="tx1"/>
              </a:solidFill>
              <a:latin typeface="+mn-lt"/>
              <a:ea typeface="+mn-ea"/>
              <a:cs typeface="+mn-cs"/>
            </a:endParaRPr>
          </a:p>
          <a:p>
            <a:r>
              <a:rPr lang="en-US" altLang="en-US" i="1" baseline="30000" dirty="0">
                <a:latin typeface="+mn-lt"/>
              </a:rPr>
              <a:t>2 </a:t>
            </a:r>
            <a:r>
              <a:rPr lang="en-US" b="0" i="0" dirty="0">
                <a:solidFill>
                  <a:srgbClr val="222222"/>
                </a:solidFill>
                <a:effectLst/>
                <a:latin typeface="+mn-lt"/>
              </a:rPr>
              <a:t>Projected Savings Medicare Beneficiaries Need for Health Expenses Spike in 2021: Some Couples Could Need as Much as $360,000 in Savings," Paul </a:t>
            </a:r>
            <a:r>
              <a:rPr lang="en-US" b="0" i="0" dirty="0" err="1">
                <a:solidFill>
                  <a:srgbClr val="222222"/>
                </a:solidFill>
                <a:effectLst/>
                <a:latin typeface="+mn-lt"/>
              </a:rPr>
              <a:t>Fronstin</a:t>
            </a:r>
            <a:r>
              <a:rPr lang="en-US" b="0" i="0" dirty="0">
                <a:solidFill>
                  <a:srgbClr val="222222"/>
                </a:solidFill>
                <a:effectLst/>
                <a:latin typeface="+mn-lt"/>
              </a:rPr>
              <a:t> and Jack </a:t>
            </a:r>
            <a:r>
              <a:rPr lang="en-US" b="0" i="0" dirty="0" err="1">
                <a:solidFill>
                  <a:srgbClr val="222222"/>
                </a:solidFill>
                <a:effectLst/>
                <a:latin typeface="+mn-lt"/>
              </a:rPr>
              <a:t>VanDerhei</a:t>
            </a:r>
            <a:r>
              <a:rPr lang="en-US" b="0" i="0" dirty="0">
                <a:solidFill>
                  <a:srgbClr val="222222"/>
                </a:solidFill>
                <a:effectLst/>
                <a:latin typeface="+mn-lt"/>
              </a:rPr>
              <a:t>, EBRI (Jan. 20, 2022).</a:t>
            </a:r>
            <a:endParaRPr lang="en-US" altLang="en-US" dirty="0">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7</a:t>
            </a:fld>
            <a:endParaRPr lang="en-US" dirty="0"/>
          </a:p>
        </p:txBody>
      </p:sp>
    </p:spTree>
    <p:extLst>
      <p:ext uri="{BB962C8B-B14F-4D97-AF65-F5344CB8AC3E}">
        <p14:creationId xmlns:p14="http://schemas.microsoft.com/office/powerpoint/2010/main" val="185229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C4017EC0-A253-4597-A6B1-1C01674A0538}" type="slidenum">
              <a:rPr lang="en-US" smtClean="0"/>
              <a:t>8</a:t>
            </a:fld>
            <a:endParaRPr lang="en-US" dirty="0"/>
          </a:p>
        </p:txBody>
      </p:sp>
    </p:spTree>
    <p:extLst>
      <p:ext uri="{BB962C8B-B14F-4D97-AF65-F5344CB8AC3E}">
        <p14:creationId xmlns:p14="http://schemas.microsoft.com/office/powerpoint/2010/main" val="269409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An HSA is a way to fund your health care, dental, hearing and vision expenses.</a:t>
            </a:r>
          </a:p>
          <a:p>
            <a:pPr eaLnBrk="1" hangingPunct="1">
              <a:spcBef>
                <a:spcPct val="0"/>
              </a:spcBef>
            </a:pPr>
            <a:endParaRPr lang="en-US" altLang="en-US" dirty="0"/>
          </a:p>
          <a:p>
            <a:pPr eaLnBrk="1" hangingPunct="1">
              <a:spcBef>
                <a:spcPct val="0"/>
              </a:spcBef>
            </a:pPr>
            <a:r>
              <a:rPr lang="en-US" altLang="en-US" dirty="0"/>
              <a:t>Interest and earnings within an HSA grow tax free and can be used to pay for qualified medical expenses, so the money you save can be used now and has the opportunity to grow for retirement.</a:t>
            </a:r>
            <a:endParaRPr lang="en-US" dirty="0"/>
          </a:p>
          <a:p>
            <a:endParaRPr lang="en-US" dirty="0"/>
          </a:p>
        </p:txBody>
      </p:sp>
      <p:sp>
        <p:nvSpPr>
          <p:cNvPr id="4" name="Slide Number Placeholder 3"/>
          <p:cNvSpPr>
            <a:spLocks noGrp="1"/>
          </p:cNvSpPr>
          <p:nvPr>
            <p:ph type="sldNum" sz="quarter" idx="5"/>
          </p:nvPr>
        </p:nvSpPr>
        <p:spPr/>
        <p:txBody>
          <a:bodyPr/>
          <a:lstStyle/>
          <a:p>
            <a:fld id="{C4017EC0-A253-4597-A6B1-1C01674A0538}" type="slidenum">
              <a:rPr lang="en-US" smtClean="0"/>
              <a:t>9</a:t>
            </a:fld>
            <a:endParaRPr lang="en-US" dirty="0"/>
          </a:p>
        </p:txBody>
      </p:sp>
    </p:spTree>
    <p:extLst>
      <p:ext uri="{BB962C8B-B14F-4D97-AF65-F5344CB8AC3E}">
        <p14:creationId xmlns:p14="http://schemas.microsoft.com/office/powerpoint/2010/main" val="2670554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00D255-C604-3522-8F09-5F7301821F93}"/>
              </a:ext>
            </a:extLst>
          </p:cNvPr>
          <p:cNvSpPr/>
          <p:nvPr userDrawn="1"/>
        </p:nvSpPr>
        <p:spPr>
          <a:xfrm>
            <a:off x="0" y="0"/>
            <a:ext cx="12192000" cy="68580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Nationwide is on your side">
            <a:extLst>
              <a:ext uri="{FF2B5EF4-FFF2-40B4-BE49-F238E27FC236}">
                <a16:creationId xmlns:a16="http://schemas.microsoft.com/office/drawing/2014/main" id="{B4D6428B-7DC7-9E48-B805-6630544F2A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7125" y="5217381"/>
            <a:ext cx="1188720" cy="1328569"/>
          </a:xfrm>
          <a:prstGeom prst="rect">
            <a:avLst/>
          </a:prstGeom>
        </p:spPr>
      </p:pic>
      <p:sp>
        <p:nvSpPr>
          <p:cNvPr id="2" name="Title 1">
            <a:extLst>
              <a:ext uri="{FF2B5EF4-FFF2-40B4-BE49-F238E27FC236}">
                <a16:creationId xmlns:a16="http://schemas.microsoft.com/office/drawing/2014/main" id="{9906227A-07A7-4141-BC11-38E8B2B1A0AB}"/>
              </a:ext>
            </a:extLst>
          </p:cNvPr>
          <p:cNvSpPr>
            <a:spLocks noGrp="1"/>
          </p:cNvSpPr>
          <p:nvPr>
            <p:ph type="ctrTitle"/>
          </p:nvPr>
        </p:nvSpPr>
        <p:spPr>
          <a:xfrm>
            <a:off x="607125" y="735841"/>
            <a:ext cx="5700685" cy="2888091"/>
          </a:xfrm>
        </p:spPr>
        <p:txBody>
          <a:bodyPr lIns="0" rIns="0" anchor="b">
            <a:normAutofit/>
          </a:bodyPr>
          <a:lstStyle>
            <a:lvl1pPr algn="l">
              <a:defRPr sz="6000" b="1">
                <a:solidFill>
                  <a:schemeClr val="bg1"/>
                </a:solidFill>
                <a:latin typeface="Georgia" panose="02040502050405020303" pitchFamily="18" charset="0"/>
              </a:defRPr>
            </a:lvl1pPr>
          </a:lstStyle>
          <a:p>
            <a:r>
              <a:rPr lang="en-US"/>
              <a:t>Click to edit Master title style</a:t>
            </a:r>
          </a:p>
        </p:txBody>
      </p:sp>
      <p:sp>
        <p:nvSpPr>
          <p:cNvPr id="4" name="Content Placeholder 2">
            <a:extLst>
              <a:ext uri="{FF2B5EF4-FFF2-40B4-BE49-F238E27FC236}">
                <a16:creationId xmlns:a16="http://schemas.microsoft.com/office/drawing/2014/main" id="{B5C11DAB-F3F2-EFA3-319F-9A0B0C431A69}"/>
              </a:ext>
            </a:extLst>
          </p:cNvPr>
          <p:cNvSpPr>
            <a:spLocks noGrp="1"/>
          </p:cNvSpPr>
          <p:nvPr>
            <p:ph idx="1"/>
          </p:nvPr>
        </p:nvSpPr>
        <p:spPr>
          <a:xfrm>
            <a:off x="6520491" y="0"/>
            <a:ext cx="5671509" cy="6857998"/>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2E97F58-B762-FB20-8002-3BEF9460FA5C}"/>
              </a:ext>
            </a:extLst>
          </p:cNvPr>
          <p:cNvSpPr>
            <a:spLocks noGrp="1"/>
          </p:cNvSpPr>
          <p:nvPr>
            <p:ph type="body" sz="quarter" idx="10"/>
          </p:nvPr>
        </p:nvSpPr>
        <p:spPr>
          <a:xfrm>
            <a:off x="606453" y="3914822"/>
            <a:ext cx="5700685" cy="1006475"/>
          </a:xfrm>
        </p:spPr>
        <p:txBody>
          <a:bodyPr/>
          <a:lstStyle>
            <a:lvl1pPr marL="0" indent="0">
              <a:buNone/>
              <a:defRPr>
                <a:solidFill>
                  <a:srgbClr val="6ECFB2"/>
                </a:solidFill>
                <a:latin typeface="Arial" panose="020B0604020202020204" pitchFamily="34" charset="0"/>
                <a:cs typeface="Arial" panose="020B0604020202020204" pitchFamily="34" charset="0"/>
              </a:defRPr>
            </a:lvl1pPr>
            <a:lvl2pPr marL="457200" indent="0">
              <a:buNone/>
              <a:defRPr>
                <a:solidFill>
                  <a:srgbClr val="6ECFB2"/>
                </a:solidFill>
                <a:latin typeface="Arial" panose="020B0604020202020204" pitchFamily="34" charset="0"/>
                <a:cs typeface="Arial" panose="020B0604020202020204" pitchFamily="34" charset="0"/>
              </a:defRPr>
            </a:lvl2pPr>
            <a:lvl3pPr marL="914400" indent="0">
              <a:buNone/>
              <a:defRPr>
                <a:solidFill>
                  <a:srgbClr val="6ECFB2"/>
                </a:solidFill>
                <a:latin typeface="Arial" panose="020B0604020202020204" pitchFamily="34" charset="0"/>
                <a:cs typeface="Arial" panose="020B0604020202020204" pitchFamily="34" charset="0"/>
              </a:defRPr>
            </a:lvl3pPr>
            <a:lvl4pPr marL="1371600" indent="0">
              <a:buNone/>
              <a:defRPr>
                <a:solidFill>
                  <a:srgbClr val="6ECFB2"/>
                </a:solidFill>
                <a:latin typeface="Arial" panose="020B0604020202020204" pitchFamily="34" charset="0"/>
                <a:cs typeface="Arial" panose="020B0604020202020204" pitchFamily="34" charset="0"/>
              </a:defRPr>
            </a:lvl4pPr>
            <a:lvl5pPr marL="1828800" indent="0">
              <a:buNone/>
              <a:defRPr>
                <a:solidFill>
                  <a:srgbClr val="6ECFB2"/>
                </a:solidFill>
                <a:latin typeface="Arial" panose="020B0604020202020204" pitchFamily="34" charset="0"/>
                <a:cs typeface="Arial" panose="020B0604020202020204" pitchFamily="34" charset="0"/>
              </a:defRPr>
            </a:lvl5pPr>
          </a:lstStyle>
          <a:p>
            <a:pPr lvl="0"/>
            <a:r>
              <a:rPr lang="en-US"/>
              <a:t>Click to edit Master text style</a:t>
            </a:r>
          </a:p>
        </p:txBody>
      </p:sp>
      <p:sp>
        <p:nvSpPr>
          <p:cNvPr id="13" name="Right Triangle 12">
            <a:extLst>
              <a:ext uri="{FF2B5EF4-FFF2-40B4-BE49-F238E27FC236}">
                <a16:creationId xmlns:a16="http://schemas.microsoft.com/office/drawing/2014/main" id="{9F2A3C85-EDBA-FF9D-ECC8-687D1D91FF4D}"/>
              </a:ext>
            </a:extLst>
          </p:cNvPr>
          <p:cNvSpPr/>
          <p:nvPr userDrawn="1"/>
        </p:nvSpPr>
        <p:spPr>
          <a:xfrm rot="10800000">
            <a:off x="5424515" y="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562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7042476-7333-2AE4-7C45-0A72C3E46D6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E2E45118-42EF-7C61-01E4-6A7635EBE993}"/>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DE18238E-F912-89EF-10FD-4FC1D14A4AB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43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62CA0F5-0E5D-1B36-D5A9-E87C4230401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68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440091"/>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338467"/>
            <a:ext cx="9199178" cy="4054554"/>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D31F07E-7231-2792-4E6E-75741207013A}"/>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364541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1098E-B7F4-2693-4E49-14CC04E47D6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13" t="16037" r="29244"/>
          <a:stretch/>
        </p:blipFill>
        <p:spPr>
          <a:xfrm>
            <a:off x="7490012" y="235565"/>
            <a:ext cx="4464484" cy="6400799"/>
          </a:xfrm>
          <a:prstGeom prst="rect">
            <a:avLst/>
          </a:prstGeom>
        </p:spPr>
      </p:pic>
      <p:sp>
        <p:nvSpPr>
          <p:cNvPr id="5" name="Rectangle 4">
            <a:extLst>
              <a:ext uri="{FF2B5EF4-FFF2-40B4-BE49-F238E27FC236}">
                <a16:creationId xmlns:a16="http://schemas.microsoft.com/office/drawing/2014/main" id="{78A610DD-CEC2-A1F1-29E0-5C76FBE78414}"/>
              </a:ext>
            </a:extLst>
          </p:cNvPr>
          <p:cNvSpPr/>
          <p:nvPr userDrawn="1"/>
        </p:nvSpPr>
        <p:spPr>
          <a:xfrm>
            <a:off x="237112" y="235565"/>
            <a:ext cx="7252900" cy="6400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9F3C9562-5992-E87C-62D7-ACB7A0371E3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305253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015E41-910E-F740-8A98-7C302A8FF31B}"/>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582DB4C-FAA4-DF42-A321-5E67121886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8279" r="-7695"/>
          <a:stretch/>
        </p:blipFill>
        <p:spPr>
          <a:xfrm>
            <a:off x="237111" y="231569"/>
            <a:ext cx="7827389" cy="6404798"/>
          </a:xfrm>
          <a:prstGeom prst="rect">
            <a:avLst/>
          </a:prstGeom>
        </p:spPr>
      </p:pic>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anchor="ct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E49C813-6960-C4E3-9BF5-8DB5B6FEC77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15918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22246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39512F4-B7BB-F816-E42E-E4B6A37FC76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301097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69871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ight Triangle 3">
            <a:extLst>
              <a:ext uri="{FF2B5EF4-FFF2-40B4-BE49-F238E27FC236}">
                <a16:creationId xmlns:a16="http://schemas.microsoft.com/office/drawing/2014/main" id="{268F726B-F586-DEEB-2133-56C93C6414B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FE2F0D9-22BE-882B-449F-1D4025F8105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46828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E06E1E-8AF1-0173-9578-FE398DC38682}"/>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C9ED086E-6F60-17EB-0C91-D1CB40C403C9}"/>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CC24BC98-A9A4-5229-FD6E-D2199EF7956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5379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rIns="91440">
            <a:normAutofit/>
          </a:bodyPr>
          <a:lstStyle>
            <a:lvl1pPr>
              <a:defRPr sz="35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rIns="9144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E4654B06-448D-DFF1-DEE3-F7A01B7E6117}"/>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7DB16B4A-BE54-6E9F-C70D-2915A3512060}"/>
              </a:ext>
            </a:extLst>
          </p:cNvPr>
          <p:cNvSpPr>
            <a:spLocks noGrp="1"/>
          </p:cNvSpPr>
          <p:nvPr>
            <p:ph type="body" sz="quarter" idx="10" hasCustomPrompt="1"/>
          </p:nvPr>
        </p:nvSpPr>
        <p:spPr>
          <a:xfrm>
            <a:off x="838200" y="707010"/>
            <a:ext cx="4375150" cy="536575"/>
          </a:xfrm>
        </p:spPr>
        <p:txBody>
          <a:bodyPr lIns="0" rIns="9144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6E39DF03-9A6A-E03D-E63E-7764D1667A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84789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685D2-81AB-7B4E-AC3E-902025F537EC}"/>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7B2F81E4-D8AC-1943-BF2F-D43656396F63}"/>
              </a:ext>
              <a:ext uri="{C183D7F6-B498-43B3-948B-1728B52AA6E4}">
                <adec:decorative xmlns:adec="http://schemas.microsoft.com/office/drawing/2017/decorative" val="1"/>
              </a:ext>
            </a:extLst>
          </p:cNvPr>
          <p:cNvSpPr/>
          <p:nvPr userDrawn="1"/>
        </p:nvSpPr>
        <p:spPr>
          <a:xfrm>
            <a:off x="237504" y="5559630"/>
            <a:ext cx="1069848"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F1ECCD-DA3E-4CC7-BFDF-4255EBDBEE44}"/>
              </a:ext>
            </a:extLst>
          </p:cNvPr>
          <p:cNvSpPr>
            <a:spLocks noGrp="1"/>
          </p:cNvSpPr>
          <p:nvPr>
            <p:ph type="title"/>
          </p:nvPr>
        </p:nvSpPr>
        <p:spPr>
          <a:xfrm>
            <a:off x="886553" y="225631"/>
            <a:ext cx="4259317" cy="6400800"/>
          </a:xfrm>
        </p:spPr>
        <p:txBody>
          <a:bodyPr lIns="0" tIns="0" rIns="0" bIns="0">
            <a:no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C84EC941-8C53-9045-8CB6-2EF27A114AE3}"/>
              </a:ext>
            </a:extLst>
          </p:cNvPr>
          <p:cNvSpPr>
            <a:spLocks noGrp="1"/>
          </p:cNvSpPr>
          <p:nvPr>
            <p:ph type="subTitle" idx="1"/>
          </p:nvPr>
        </p:nvSpPr>
        <p:spPr>
          <a:xfrm>
            <a:off x="5794917" y="225631"/>
            <a:ext cx="4572000" cy="6400434"/>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CFA64434-C582-3048-F57B-0851B4B32C3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70348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8490A26-35EE-C6D4-F196-FB4E2C9EADB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7F20BDE-12ED-0B6B-135B-C350F39F8B52}"/>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8" name="Slide Number Placeholder 5">
            <a:extLst>
              <a:ext uri="{FF2B5EF4-FFF2-40B4-BE49-F238E27FC236}">
                <a16:creationId xmlns:a16="http://schemas.microsoft.com/office/drawing/2014/main" id="{1D6958A7-BCD1-EF92-2C31-43D98A0A88B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37597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x" userDrawn="1">
  <p:cSld name="tx">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00429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584961"/>
            <a:ext cx="9199178" cy="610205"/>
          </a:xfrm>
        </p:spPr>
        <p:txBody>
          <a:bodyPr lIns="0" rIns="0" anchor="t">
            <a:normAutofit/>
          </a:bodyPr>
          <a:lstStyle>
            <a:lvl1pPr algn="ct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1" y="2468346"/>
            <a:ext cx="9199178" cy="3770787"/>
          </a:xfrm>
        </p:spPr>
        <p:txBody>
          <a:bodyPr lIns="0" rIns="0" anchor="t">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6EA2D5A-777F-2115-4784-8E9916F548E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4940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7054717-A3FD-5FB4-B6D2-15A961BE0E2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00555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245424"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9897"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838200" y="2730320"/>
            <a:ext cx="4947198" cy="367293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199" y="1055073"/>
            <a:ext cx="4947197" cy="1675247"/>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6E3EE0C8-E6AC-64DD-BC4B-F4771F2C80C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42866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larger dark blue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403273" y="225631"/>
            <a:ext cx="6530228"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500041A-1C51-2A7C-556A-12142F3F66B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91393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289415" y="448805"/>
            <a:ext cx="506438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A5552C47-DA3C-57A7-3AF4-A53D0528010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2349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6212373"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6337479"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420442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208206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16285-FB98-2E4A-9039-22F3ED904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EBD7C-ECB2-4540-98B1-CB88B8312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BCAC4-BA8B-E74E-87F7-3CACF3993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9E80F-6480-2647-801C-9936FFA30B81}" type="datetimeFigureOut">
              <a:rPr lang="en-US" smtClean="0"/>
              <a:t>1/4/2024</a:t>
            </a:fld>
            <a:endParaRPr lang="en-US" dirty="0"/>
          </a:p>
        </p:txBody>
      </p:sp>
      <p:sp>
        <p:nvSpPr>
          <p:cNvPr id="5" name="Footer Placeholder 4">
            <a:extLst>
              <a:ext uri="{FF2B5EF4-FFF2-40B4-BE49-F238E27FC236}">
                <a16:creationId xmlns:a16="http://schemas.microsoft.com/office/drawing/2014/main" id="{015D9F52-980C-DF4E-AB93-AF059B1B2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A822CC-915D-884A-824D-70FDFA6FE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CA78B-4E23-974D-8065-6A8C173E8A5F}" type="slidenum">
              <a:rPr lang="en-US" smtClean="0"/>
              <a:t>‹#›</a:t>
            </a:fld>
            <a:endParaRPr lang="en-US" dirty="0"/>
          </a:p>
        </p:txBody>
      </p:sp>
      <p:sp>
        <p:nvSpPr>
          <p:cNvPr id="7" name="Slide Number Placeholder 5">
            <a:extLst>
              <a:ext uri="{FF2B5EF4-FFF2-40B4-BE49-F238E27FC236}">
                <a16:creationId xmlns:a16="http://schemas.microsoft.com/office/drawing/2014/main" id="{3FA8C180-B480-E943-73FF-2389A8FD8663}"/>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dirty="0"/>
          </a:p>
        </p:txBody>
      </p:sp>
    </p:spTree>
    <p:extLst>
      <p:ext uri="{BB962C8B-B14F-4D97-AF65-F5344CB8AC3E}">
        <p14:creationId xmlns:p14="http://schemas.microsoft.com/office/powerpoint/2010/main" val="1113636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76" r:id="rId5"/>
    <p:sldLayoutId id="2147483678" r:id="rId6"/>
    <p:sldLayoutId id="2147483679" r:id="rId7"/>
    <p:sldLayoutId id="2147483680" r:id="rId8"/>
    <p:sldLayoutId id="2147483681" r:id="rId9"/>
    <p:sldLayoutId id="2147483683" r:id="rId10"/>
    <p:sldLayoutId id="2147483684" r:id="rId11"/>
    <p:sldLayoutId id="2147483685" r:id="rId12"/>
    <p:sldLayoutId id="2147483686" r:id="rId13"/>
    <p:sldLayoutId id="2147483688"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hyperlink" Target="http://nrsforu.com/" TargetMode="Externa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hyperlink" Target="http://nationwide.com/myretirement" TargetMode="External"/><Relationship Id="rId7" Type="http://schemas.openxmlformats.org/officeDocument/2006/relationships/image" Target="../media/image24.sv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hyperlink" Target="http://nationwide.com/realtirement" TargetMode="Externa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morningstar.com/news/marketwatch/20230621704/heres-some-shocking-news-about-the-cost-of-retiree-healthcare"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1156F6-9175-AB2D-460B-FD8AB4912090}"/>
              </a:ext>
            </a:extLst>
          </p:cNvPr>
          <p:cNvSpPr>
            <a:spLocks noGrp="1"/>
          </p:cNvSpPr>
          <p:nvPr>
            <p:ph type="title" idx="4294967295"/>
          </p:nvPr>
        </p:nvSpPr>
        <p:spPr>
          <a:xfrm>
            <a:off x="838200" y="214385"/>
            <a:ext cx="10515600" cy="1325563"/>
          </a:xfrm>
        </p:spPr>
        <p:txBody>
          <a:bodyPr/>
          <a:lstStyle/>
          <a:p>
            <a:pPr algn="ctr"/>
            <a:r>
              <a:rPr lang="en-US" b="1" dirty="0">
                <a:solidFill>
                  <a:srgbClr val="FF0000"/>
                </a:solidFill>
                <a:latin typeface="Arial" panose="020B0604020202020204" pitchFamily="34" charset="0"/>
                <a:cs typeface="Arial" panose="020B0604020202020204" pitchFamily="34" charset="0"/>
              </a:rPr>
              <a:t>Instructions</a:t>
            </a:r>
            <a:r>
              <a:rPr lang="en-US" b="1" baseline="0" dirty="0">
                <a:solidFill>
                  <a:srgbClr val="FF0000"/>
                </a:solidFill>
                <a:latin typeface="Arial" panose="020B0604020202020204" pitchFamily="34" charset="0"/>
                <a:cs typeface="Arial" panose="020B0604020202020204" pitchFamily="34" charset="0"/>
              </a:rPr>
              <a:t> for speakers</a:t>
            </a:r>
            <a:endParaRPr lang="en-US" b="1" dirty="0">
              <a:solidFill>
                <a:srgbClr val="FF0000"/>
              </a:solidFill>
              <a:latin typeface="Arial" panose="020B0604020202020204" pitchFamily="34" charset="0"/>
              <a:cs typeface="Arial" panose="020B0604020202020204" pitchFamily="34" charset="0"/>
            </a:endParaRPr>
          </a:p>
        </p:txBody>
      </p:sp>
      <p:sp>
        <p:nvSpPr>
          <p:cNvPr id="6" name="TextBox 1">
            <a:extLst>
              <a:ext uri="{FF2B5EF4-FFF2-40B4-BE49-F238E27FC236}">
                <a16:creationId xmlns:a16="http://schemas.microsoft.com/office/drawing/2014/main" id="{B5900F98-69F6-AB3F-77FE-E7A7E615EE14}"/>
              </a:ext>
            </a:extLst>
          </p:cNvPr>
          <p:cNvSpPr txBox="1">
            <a:spLocks/>
          </p:cNvSpPr>
          <p:nvPr/>
        </p:nvSpPr>
        <p:spPr>
          <a:xfrm>
            <a:off x="1050663" y="1552848"/>
            <a:ext cx="10090674" cy="50907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srgbClr val="FF0000"/>
                </a:solidFill>
                <a:effectLst/>
                <a:uLnTx/>
                <a:uFillTx/>
                <a:latin typeface="Arial"/>
                <a:ea typeface="+mj-ea"/>
                <a:cs typeface="+mj-cs"/>
              </a:rPr>
              <a:t>Remove this instructional page before presenting</a:t>
            </a:r>
          </a:p>
          <a:p>
            <a:pPr marL="0" marR="0" lvl="0" indent="0" algn="l" defTabSz="914400" rtl="0" eaLnBrk="1" fontAlgn="auto" latinLnBrk="0" hangingPunct="1">
              <a:lnSpc>
                <a:spcPct val="112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j-ea"/>
                <a:cs typeface="+mj-cs"/>
              </a:rPr>
              <a:t>REMOVING PAGES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This presentation template is created to be used by all sectors; some pages might not be applicable for your audience, and those pages may be removed</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You may remove pages that are marked “optional” in the speaker notes section</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All other pages that are not marked “optional” are </a:t>
            </a:r>
            <a:r>
              <a:rPr kumimoji="0" lang="en-US" sz="1600" b="0" i="0" u="sng" strike="noStrike" kern="1200" cap="none" spc="0" normalizeH="0" baseline="0" noProof="0" dirty="0">
                <a:ln>
                  <a:noFill/>
                </a:ln>
                <a:solidFill>
                  <a:srgbClr val="FF0000"/>
                </a:solidFill>
                <a:effectLst/>
                <a:uLnTx/>
                <a:uFillTx/>
                <a:latin typeface="Arial"/>
                <a:ea typeface="+mj-ea"/>
                <a:cs typeface="+mj-cs"/>
              </a:rPr>
              <a:t>required pages</a:t>
            </a:r>
            <a:r>
              <a:rPr kumimoji="0" lang="en-US" sz="1600" b="0" i="0" u="none" strike="noStrike" kern="1200" cap="none" spc="0" normalizeH="0" baseline="0" noProof="0" dirty="0">
                <a:ln>
                  <a:noFill/>
                </a:ln>
                <a:solidFill>
                  <a:srgbClr val="FF0000"/>
                </a:solidFill>
                <a:effectLst/>
                <a:uLnTx/>
                <a:uFillTx/>
                <a:latin typeface="Arial"/>
                <a:ea typeface="+mj-ea"/>
                <a:cs typeface="+mj-cs"/>
              </a:rPr>
              <a:t> and cannot be removed</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j-ea"/>
                <a:cs typeface="+mj-cs"/>
              </a:rPr>
              <a:t>UPDATING PAGE CONTENT</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There are customizable sections in some of the slides indicated by carets, such as &lt;Presenter name&gt;</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Be sure to go through and customize those sections as needed</a:t>
            </a:r>
          </a:p>
          <a:p>
            <a:pPr marL="285750" indent="-285750">
              <a:lnSpc>
                <a:spcPct val="112000"/>
              </a:lnSpc>
              <a:spcBef>
                <a:spcPts val="0"/>
              </a:spcBef>
              <a:buFont typeface="Arial" panose="020B0604020202020204" pitchFamily="34" charset="0"/>
              <a:buChar char="•"/>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Content that is not in carets may not be altered</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j-ea"/>
                <a:cs typeface="+mj-cs"/>
              </a:rPr>
              <a:t>ADDING PAGES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You may not add slides to this presentation without getting proper Compliance approval</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j-ea"/>
                <a:cs typeface="+mj-cs"/>
              </a:rPr>
              <a:t>If you are presenting additional information, you may show any other Compliance-approved materials but do not add them within the PowerPoint</a:t>
            </a:r>
          </a:p>
        </p:txBody>
      </p:sp>
    </p:spTree>
    <p:extLst>
      <p:ext uri="{BB962C8B-B14F-4D97-AF65-F5344CB8AC3E}">
        <p14:creationId xmlns:p14="http://schemas.microsoft.com/office/powerpoint/2010/main" val="226294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50" y="1057533"/>
            <a:ext cx="9199178" cy="864207"/>
          </a:xfrm>
        </p:spPr>
        <p:txBody>
          <a:bodyPr>
            <a:normAutofit/>
          </a:bodyPr>
          <a:lstStyle/>
          <a:p>
            <a:r>
              <a:rPr lang="en-US" sz="4800" dirty="0"/>
              <a:t>National HSA Assets ($B)</a:t>
            </a:r>
            <a:r>
              <a:rPr lang="en-US" sz="4800" baseline="30000" dirty="0"/>
              <a:t>1</a:t>
            </a:r>
          </a:p>
        </p:txBody>
      </p:sp>
      <p:sp>
        <p:nvSpPr>
          <p:cNvPr id="5" name="TextBox 4">
            <a:extLst>
              <a:ext uri="{FF2B5EF4-FFF2-40B4-BE49-F238E27FC236}">
                <a16:creationId xmlns:a16="http://schemas.microsoft.com/office/drawing/2014/main" id="{DA69CD82-73FF-4A66-D959-07FA84539F0B}"/>
              </a:ext>
            </a:extLst>
          </p:cNvPr>
          <p:cNvSpPr txBox="1"/>
          <p:nvPr/>
        </p:nvSpPr>
        <p:spPr>
          <a:xfrm>
            <a:off x="1570974" y="6255340"/>
            <a:ext cx="9905405" cy="246221"/>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 2021 Midyear </a:t>
            </a:r>
            <a:r>
              <a:rPr lang="en-US" sz="1000" dirty="0" err="1">
                <a:latin typeface="Arial" panose="020B0604020202020204" pitchFamily="34" charset="0"/>
                <a:cs typeface="Arial" panose="020B0604020202020204" pitchFamily="34" charset="0"/>
              </a:rPr>
              <a:t>Devenir</a:t>
            </a:r>
            <a:r>
              <a:rPr lang="en-US" sz="1000" dirty="0">
                <a:latin typeface="Arial" panose="020B0604020202020204" pitchFamily="34" charset="0"/>
                <a:cs typeface="Arial" panose="020B0604020202020204" pitchFamily="34" charset="0"/>
              </a:rPr>
              <a:t> HSA Market Survey (Sept. 16, 2021).</a:t>
            </a:r>
          </a:p>
        </p:txBody>
      </p:sp>
      <p:graphicFrame>
        <p:nvGraphicFramePr>
          <p:cNvPr id="7" name="Chart 6">
            <a:extLst>
              <a:ext uri="{FF2B5EF4-FFF2-40B4-BE49-F238E27FC236}">
                <a16:creationId xmlns:a16="http://schemas.microsoft.com/office/drawing/2014/main" id="{A200BC83-9B91-253F-0222-3BD26D999E95}"/>
              </a:ext>
            </a:extLst>
          </p:cNvPr>
          <p:cNvGraphicFramePr/>
          <p:nvPr>
            <p:extLst>
              <p:ext uri="{D42A27DB-BD31-4B8C-83A1-F6EECF244321}">
                <p14:modId xmlns:p14="http://schemas.microsoft.com/office/powerpoint/2010/main" val="1085645803"/>
              </p:ext>
            </p:extLst>
          </p:nvPr>
        </p:nvGraphicFramePr>
        <p:xfrm>
          <a:off x="2290294" y="2639018"/>
          <a:ext cx="7603490" cy="34109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0">
            <a:extLst>
              <a:ext uri="{FF2B5EF4-FFF2-40B4-BE49-F238E27FC236}">
                <a16:creationId xmlns:a16="http://schemas.microsoft.com/office/drawing/2014/main" id="{47541413-2795-E2DF-9ED4-3F05DCDD486A}"/>
              </a:ext>
            </a:extLst>
          </p:cNvPr>
          <p:cNvSpPr txBox="1">
            <a:spLocks noChangeArrowheads="1"/>
          </p:cNvSpPr>
          <p:nvPr/>
        </p:nvSpPr>
        <p:spPr bwMode="auto">
          <a:xfrm>
            <a:off x="5111013" y="1736453"/>
            <a:ext cx="18386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800" b="1" dirty="0">
                <a:solidFill>
                  <a:schemeClr val="tx2"/>
                </a:solidFill>
                <a:latin typeface="Georgia" panose="02040502050405020303" pitchFamily="18" charset="0"/>
                <a:cs typeface="Arial" panose="020B0604020202020204" pitchFamily="34" charset="0"/>
              </a:rPr>
              <a:t>37%</a:t>
            </a:r>
          </a:p>
        </p:txBody>
      </p:sp>
      <p:sp>
        <p:nvSpPr>
          <p:cNvPr id="12" name="TextBox 11">
            <a:extLst>
              <a:ext uri="{FF2B5EF4-FFF2-40B4-BE49-F238E27FC236}">
                <a16:creationId xmlns:a16="http://schemas.microsoft.com/office/drawing/2014/main" id="{F62315BD-B2EF-77CF-A80E-2CF94CB4F9D6}"/>
              </a:ext>
            </a:extLst>
          </p:cNvPr>
          <p:cNvSpPr txBox="1"/>
          <p:nvPr/>
        </p:nvSpPr>
        <p:spPr>
          <a:xfrm>
            <a:off x="2675823" y="3718550"/>
            <a:ext cx="981776" cy="276999"/>
          </a:xfrm>
          <a:prstGeom prst="rect">
            <a:avLst/>
          </a:prstGeom>
          <a:noFill/>
        </p:spPr>
        <p:txBody>
          <a:bodyPr wrap="square" rtlCol="0">
            <a:spAutoFit/>
          </a:bodyPr>
          <a:lstStyle/>
          <a:p>
            <a:pPr algn="ctr"/>
            <a:r>
              <a:rPr lang="en-US" sz="1200" b="1" dirty="0"/>
              <a:t>$65.9</a:t>
            </a:r>
            <a:endParaRPr lang="en-US" b="1" dirty="0"/>
          </a:p>
        </p:txBody>
      </p:sp>
      <p:sp>
        <p:nvSpPr>
          <p:cNvPr id="13" name="TextBox 12">
            <a:extLst>
              <a:ext uri="{FF2B5EF4-FFF2-40B4-BE49-F238E27FC236}">
                <a16:creationId xmlns:a16="http://schemas.microsoft.com/office/drawing/2014/main" id="{550D3FF0-1AA4-4F59-B79F-15206ABCAFE7}"/>
              </a:ext>
            </a:extLst>
          </p:cNvPr>
          <p:cNvSpPr txBox="1"/>
          <p:nvPr/>
        </p:nvSpPr>
        <p:spPr>
          <a:xfrm>
            <a:off x="4129237" y="3441551"/>
            <a:ext cx="981776" cy="276999"/>
          </a:xfrm>
          <a:prstGeom prst="rect">
            <a:avLst/>
          </a:prstGeom>
          <a:noFill/>
        </p:spPr>
        <p:txBody>
          <a:bodyPr wrap="square" rtlCol="0">
            <a:spAutoFit/>
          </a:bodyPr>
          <a:lstStyle/>
          <a:p>
            <a:pPr algn="ctr"/>
            <a:r>
              <a:rPr lang="en-US" sz="1200" b="1" dirty="0"/>
              <a:t>$82.2</a:t>
            </a:r>
            <a:endParaRPr lang="en-US" b="1" dirty="0"/>
          </a:p>
        </p:txBody>
      </p:sp>
      <p:sp>
        <p:nvSpPr>
          <p:cNvPr id="14" name="TextBox 13">
            <a:extLst>
              <a:ext uri="{FF2B5EF4-FFF2-40B4-BE49-F238E27FC236}">
                <a16:creationId xmlns:a16="http://schemas.microsoft.com/office/drawing/2014/main" id="{9D99E5FF-C1B6-6196-8A79-681D22A59631}"/>
              </a:ext>
            </a:extLst>
          </p:cNvPr>
          <p:cNvSpPr txBox="1"/>
          <p:nvPr/>
        </p:nvSpPr>
        <p:spPr>
          <a:xfrm>
            <a:off x="5601902" y="3164552"/>
            <a:ext cx="981776" cy="276999"/>
          </a:xfrm>
          <a:prstGeom prst="rect">
            <a:avLst/>
          </a:prstGeom>
          <a:noFill/>
        </p:spPr>
        <p:txBody>
          <a:bodyPr wrap="square" rtlCol="0">
            <a:spAutoFit/>
          </a:bodyPr>
          <a:lstStyle/>
          <a:p>
            <a:pPr algn="ctr"/>
            <a:r>
              <a:rPr lang="en-US" sz="1200" b="1" dirty="0"/>
              <a:t>$97.5</a:t>
            </a:r>
            <a:endParaRPr lang="en-US" b="1" dirty="0"/>
          </a:p>
        </p:txBody>
      </p:sp>
      <p:sp>
        <p:nvSpPr>
          <p:cNvPr id="15" name="TextBox 14">
            <a:extLst>
              <a:ext uri="{FF2B5EF4-FFF2-40B4-BE49-F238E27FC236}">
                <a16:creationId xmlns:a16="http://schemas.microsoft.com/office/drawing/2014/main" id="{00595FF4-2672-3EBC-8FA5-A0805B84C102}"/>
              </a:ext>
            </a:extLst>
          </p:cNvPr>
          <p:cNvSpPr txBox="1"/>
          <p:nvPr/>
        </p:nvSpPr>
        <p:spPr>
          <a:xfrm>
            <a:off x="7064942" y="2853903"/>
            <a:ext cx="981776" cy="276999"/>
          </a:xfrm>
          <a:prstGeom prst="rect">
            <a:avLst/>
          </a:prstGeom>
          <a:noFill/>
        </p:spPr>
        <p:txBody>
          <a:bodyPr wrap="square" rtlCol="0">
            <a:spAutoFit/>
          </a:bodyPr>
          <a:lstStyle/>
          <a:p>
            <a:pPr algn="ctr"/>
            <a:r>
              <a:rPr lang="en-US" sz="1200" b="1" dirty="0"/>
              <a:t>$113.4</a:t>
            </a:r>
            <a:endParaRPr lang="en-US" b="1" dirty="0"/>
          </a:p>
        </p:txBody>
      </p:sp>
      <p:sp>
        <p:nvSpPr>
          <p:cNvPr id="16" name="TextBox 15">
            <a:extLst>
              <a:ext uri="{FF2B5EF4-FFF2-40B4-BE49-F238E27FC236}">
                <a16:creationId xmlns:a16="http://schemas.microsoft.com/office/drawing/2014/main" id="{222D4AC4-4A7C-3A91-0A1B-801373179AF8}"/>
              </a:ext>
            </a:extLst>
          </p:cNvPr>
          <p:cNvSpPr txBox="1"/>
          <p:nvPr/>
        </p:nvSpPr>
        <p:spPr>
          <a:xfrm>
            <a:off x="8527982" y="2526685"/>
            <a:ext cx="981776" cy="276999"/>
          </a:xfrm>
          <a:prstGeom prst="rect">
            <a:avLst/>
          </a:prstGeom>
          <a:noFill/>
        </p:spPr>
        <p:txBody>
          <a:bodyPr wrap="square" rtlCol="0">
            <a:spAutoFit/>
          </a:bodyPr>
          <a:lstStyle/>
          <a:p>
            <a:pPr algn="ctr"/>
            <a:r>
              <a:rPr lang="en-US" sz="1200" b="1" dirty="0"/>
              <a:t>$131.2</a:t>
            </a:r>
            <a:endParaRPr lang="en-US" b="1" dirty="0"/>
          </a:p>
        </p:txBody>
      </p:sp>
      <p:cxnSp>
        <p:nvCxnSpPr>
          <p:cNvPr id="27" name="Elbow Connector 26">
            <a:extLst>
              <a:ext uri="{FF2B5EF4-FFF2-40B4-BE49-F238E27FC236}">
                <a16:creationId xmlns:a16="http://schemas.microsoft.com/office/drawing/2014/main" id="{579BC0DD-DDA6-1ECE-05F8-B86B7B9526A5}"/>
              </a:ext>
            </a:extLst>
          </p:cNvPr>
          <p:cNvCxnSpPr>
            <a:cxnSpLocks/>
          </p:cNvCxnSpPr>
          <p:nvPr/>
        </p:nvCxnSpPr>
        <p:spPr>
          <a:xfrm rot="10800000" flipV="1">
            <a:off x="3166711" y="2219262"/>
            <a:ext cx="1944302" cy="1427330"/>
          </a:xfrm>
          <a:prstGeom prst="bentConnector2">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4BE3754E-8450-F881-362E-664B8B3AF3AF}"/>
              </a:ext>
            </a:extLst>
          </p:cNvPr>
          <p:cNvCxnSpPr>
            <a:cxnSpLocks/>
          </p:cNvCxnSpPr>
          <p:nvPr/>
        </p:nvCxnSpPr>
        <p:spPr>
          <a:xfrm>
            <a:off x="6949678" y="2221244"/>
            <a:ext cx="2069192" cy="155655"/>
          </a:xfrm>
          <a:prstGeom prst="bentConnector2">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EFE1378-5808-98F5-183D-65F079A683E8}"/>
              </a:ext>
            </a:extLst>
          </p:cNvPr>
          <p:cNvSpPr txBox="1"/>
          <p:nvPr/>
        </p:nvSpPr>
        <p:spPr>
          <a:xfrm>
            <a:off x="5111013" y="2561956"/>
            <a:ext cx="1838665" cy="338554"/>
          </a:xfrm>
          <a:prstGeom prst="rect">
            <a:avLst/>
          </a:prstGeom>
          <a:noFill/>
        </p:spPr>
        <p:txBody>
          <a:bodyPr wrap="square" rtlCol="0">
            <a:spAutoFit/>
          </a:bodyPr>
          <a:lstStyle/>
          <a:p>
            <a:pPr algn="ctr"/>
            <a:r>
              <a:rPr lang="en-US" sz="1600" dirty="0">
                <a:solidFill>
                  <a:srgbClr val="131A4D"/>
                </a:solidFill>
              </a:rPr>
              <a:t>Annual growth</a:t>
            </a:r>
            <a:endParaRPr lang="en-US" sz="2400" dirty="0">
              <a:solidFill>
                <a:srgbClr val="131A4D"/>
              </a:solidFill>
            </a:endParaRPr>
          </a:p>
        </p:txBody>
      </p:sp>
    </p:spTree>
    <p:extLst>
      <p:ext uri="{BB962C8B-B14F-4D97-AF65-F5344CB8AC3E}">
        <p14:creationId xmlns:p14="http://schemas.microsoft.com/office/powerpoint/2010/main" val="368837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1741-1463-C77C-8774-88A1FD73852B}"/>
              </a:ext>
            </a:extLst>
          </p:cNvPr>
          <p:cNvSpPr>
            <a:spLocks noGrp="1"/>
          </p:cNvSpPr>
          <p:nvPr>
            <p:ph type="title"/>
          </p:nvPr>
        </p:nvSpPr>
        <p:spPr>
          <a:xfrm>
            <a:off x="1492450" y="507844"/>
            <a:ext cx="9199178" cy="1117480"/>
          </a:xfrm>
        </p:spPr>
        <p:txBody>
          <a:bodyPr>
            <a:normAutofit/>
          </a:bodyPr>
          <a:lstStyle/>
          <a:p>
            <a:r>
              <a:rPr lang="en-US" sz="4800" dirty="0"/>
              <a:t>Key features of HSAs</a:t>
            </a:r>
          </a:p>
        </p:txBody>
      </p:sp>
      <p:sp>
        <p:nvSpPr>
          <p:cNvPr id="3" name="Content Placeholder 2">
            <a:extLst>
              <a:ext uri="{FF2B5EF4-FFF2-40B4-BE49-F238E27FC236}">
                <a16:creationId xmlns:a16="http://schemas.microsoft.com/office/drawing/2014/main" id="{3864FB55-FE31-11A1-411A-B8AD2D105388}"/>
              </a:ext>
            </a:extLst>
          </p:cNvPr>
          <p:cNvSpPr>
            <a:spLocks noGrp="1"/>
          </p:cNvSpPr>
          <p:nvPr>
            <p:ph idx="1"/>
          </p:nvPr>
        </p:nvSpPr>
        <p:spPr>
          <a:xfrm>
            <a:off x="853826" y="1516834"/>
            <a:ext cx="10874348" cy="1694909"/>
          </a:xfrm>
        </p:spPr>
        <p:txBody>
          <a:bodyPr>
            <a:normAutofit/>
          </a:bodyPr>
          <a:lstStyle/>
          <a:p>
            <a:pPr marL="0" indent="0">
              <a:lnSpc>
                <a:spcPct val="120000"/>
              </a:lnSpc>
              <a:buNone/>
            </a:pPr>
            <a:r>
              <a:rPr lang="en-US" sz="2100" b="1" dirty="0"/>
              <a:t>HSAs create three types of possible tax benefits: </a:t>
            </a:r>
            <a:r>
              <a:rPr lang="en-US" sz="2100" dirty="0"/>
              <a:t>pretax contributions, tax-free growth and tax-free distributions.</a:t>
            </a:r>
          </a:p>
          <a:p>
            <a:pPr marL="0" indent="0">
              <a:lnSpc>
                <a:spcPct val="120000"/>
              </a:lnSpc>
              <a:buNone/>
            </a:pPr>
            <a:r>
              <a:rPr lang="en-US" sz="2100" b="1" dirty="0"/>
              <a:t>Let’s take a look at each benefit:</a:t>
            </a:r>
          </a:p>
        </p:txBody>
      </p:sp>
      <p:sp>
        <p:nvSpPr>
          <p:cNvPr id="6" name="Content Placeholder 2">
            <a:extLst>
              <a:ext uri="{FF2B5EF4-FFF2-40B4-BE49-F238E27FC236}">
                <a16:creationId xmlns:a16="http://schemas.microsoft.com/office/drawing/2014/main" id="{D9B3DC80-F24C-3399-4785-2AB214791456}"/>
              </a:ext>
            </a:extLst>
          </p:cNvPr>
          <p:cNvSpPr txBox="1">
            <a:spLocks/>
          </p:cNvSpPr>
          <p:nvPr/>
        </p:nvSpPr>
        <p:spPr>
          <a:xfrm>
            <a:off x="833786" y="3996899"/>
            <a:ext cx="2880766" cy="1955684"/>
          </a:xfrm>
          <a:prstGeom prst="rect">
            <a:avLst/>
          </a:prstGeom>
        </p:spPr>
        <p:txBody>
          <a:bodyPr vert="horz" lIns="0" tIns="45720" rIns="0" bIns="45720" numCol="1" spcCol="36576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800" b="1" dirty="0">
                <a:solidFill>
                  <a:schemeClr val="tx2"/>
                </a:solidFill>
              </a:rPr>
              <a:t>Pretax contributions</a:t>
            </a:r>
          </a:p>
          <a:p>
            <a:pPr>
              <a:lnSpc>
                <a:spcPct val="120000"/>
              </a:lnSpc>
            </a:pPr>
            <a:r>
              <a:rPr lang="en-US" sz="1400" dirty="0"/>
              <a:t>Funded with pretax employer </a:t>
            </a:r>
            <a:br>
              <a:rPr lang="en-US" sz="1400" dirty="0"/>
            </a:br>
            <a:r>
              <a:rPr lang="en-US" sz="1400" dirty="0"/>
              <a:t>and employee contributions</a:t>
            </a:r>
          </a:p>
          <a:p>
            <a:pPr>
              <a:lnSpc>
                <a:spcPct val="120000"/>
              </a:lnSpc>
            </a:pPr>
            <a:r>
              <a:rPr lang="en-US" sz="1400" dirty="0"/>
              <a:t>Lowers current-year taxes </a:t>
            </a:r>
            <a:br>
              <a:rPr lang="en-US" sz="1400" dirty="0"/>
            </a:br>
            <a:r>
              <a:rPr lang="en-US" sz="1400" dirty="0"/>
              <a:t>by reducing taxable income</a:t>
            </a:r>
          </a:p>
        </p:txBody>
      </p:sp>
      <p:sp>
        <p:nvSpPr>
          <p:cNvPr id="8" name="Content Placeholder 2">
            <a:extLst>
              <a:ext uri="{FF2B5EF4-FFF2-40B4-BE49-F238E27FC236}">
                <a16:creationId xmlns:a16="http://schemas.microsoft.com/office/drawing/2014/main" id="{9FF08659-9D2B-B9BE-2AF9-0C79301867D8}"/>
              </a:ext>
            </a:extLst>
          </p:cNvPr>
          <p:cNvSpPr txBox="1">
            <a:spLocks/>
          </p:cNvSpPr>
          <p:nvPr/>
        </p:nvSpPr>
        <p:spPr>
          <a:xfrm>
            <a:off x="4325214" y="3996899"/>
            <a:ext cx="2489931" cy="1955684"/>
          </a:xfrm>
          <a:prstGeom prst="rect">
            <a:avLst/>
          </a:prstGeom>
        </p:spPr>
        <p:txBody>
          <a:bodyPr vert="horz" lIns="0" tIns="45720" rIns="0" bIns="45720" numCol="1" spcCol="36576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800" b="1" dirty="0">
                <a:solidFill>
                  <a:schemeClr val="tx2"/>
                </a:solidFill>
              </a:rPr>
              <a:t>Tax-free growth</a:t>
            </a:r>
          </a:p>
          <a:p>
            <a:pPr>
              <a:lnSpc>
                <a:spcPct val="120000"/>
              </a:lnSpc>
            </a:pPr>
            <a:r>
              <a:rPr lang="en-US" sz="1400" dirty="0"/>
              <a:t>Investments held in the HSA </a:t>
            </a:r>
            <a:br>
              <a:rPr lang="en-US" sz="1400" dirty="0"/>
            </a:br>
            <a:r>
              <a:rPr lang="en-US" sz="1400" dirty="0"/>
              <a:t>can grown on a tax-deferred basis, much like an IRA</a:t>
            </a:r>
          </a:p>
        </p:txBody>
      </p:sp>
      <p:sp>
        <p:nvSpPr>
          <p:cNvPr id="9" name="Content Placeholder 2">
            <a:extLst>
              <a:ext uri="{FF2B5EF4-FFF2-40B4-BE49-F238E27FC236}">
                <a16:creationId xmlns:a16="http://schemas.microsoft.com/office/drawing/2014/main" id="{52BEDDEF-73CB-E769-51FF-D383CFDF2A0E}"/>
              </a:ext>
            </a:extLst>
          </p:cNvPr>
          <p:cNvSpPr txBox="1">
            <a:spLocks/>
          </p:cNvSpPr>
          <p:nvPr/>
        </p:nvSpPr>
        <p:spPr>
          <a:xfrm>
            <a:off x="7522190" y="3996899"/>
            <a:ext cx="4205984" cy="2353257"/>
          </a:xfrm>
          <a:prstGeom prst="rect">
            <a:avLst/>
          </a:prstGeom>
        </p:spPr>
        <p:txBody>
          <a:bodyPr vert="horz" lIns="0" tIns="45720" rIns="0" bIns="45720" numCol="1" spcCol="36576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3300" b="1" dirty="0">
                <a:solidFill>
                  <a:schemeClr val="tx2"/>
                </a:solidFill>
              </a:rPr>
              <a:t>Tax-free distribution</a:t>
            </a:r>
          </a:p>
          <a:p>
            <a:pPr>
              <a:lnSpc>
                <a:spcPct val="120000"/>
              </a:lnSpc>
            </a:pPr>
            <a:r>
              <a:rPr lang="en-US" sz="2500" dirty="0"/>
              <a:t>Distributions for qualified health care expenses are tax free</a:t>
            </a:r>
          </a:p>
          <a:p>
            <a:pPr>
              <a:lnSpc>
                <a:spcPct val="120000"/>
              </a:lnSpc>
            </a:pPr>
            <a:r>
              <a:rPr lang="en-US" sz="2500" dirty="0"/>
              <a:t>Withdrawals after age 65 that are not used for qualified medical expenses are subject to ordinary income tax, but are not subject to any tax penalty</a:t>
            </a:r>
          </a:p>
          <a:p>
            <a:pPr>
              <a:lnSpc>
                <a:spcPct val="120000"/>
              </a:lnSpc>
            </a:pPr>
            <a:r>
              <a:rPr lang="en-US" sz="2500" dirty="0"/>
              <a:t>The account transfers to a spouse upon death if the spouse is the designated beneficiary</a:t>
            </a:r>
          </a:p>
        </p:txBody>
      </p:sp>
      <p:cxnSp>
        <p:nvCxnSpPr>
          <p:cNvPr id="13" name="Straight Connector 12">
            <a:extLst>
              <a:ext uri="{FF2B5EF4-FFF2-40B4-BE49-F238E27FC236}">
                <a16:creationId xmlns:a16="http://schemas.microsoft.com/office/drawing/2014/main" id="{A8A7975B-8895-74D3-43CC-5B16EA9B9A02}"/>
              </a:ext>
              <a:ext uri="{C183D7F6-B498-43B3-948B-1728B52AA6E4}">
                <adec:decorative xmlns:adec="http://schemas.microsoft.com/office/drawing/2017/decorative" val="1"/>
              </a:ext>
            </a:extLst>
          </p:cNvPr>
          <p:cNvCxnSpPr>
            <a:cxnSpLocks/>
          </p:cNvCxnSpPr>
          <p:nvPr/>
        </p:nvCxnSpPr>
        <p:spPr>
          <a:xfrm>
            <a:off x="7267456" y="3031707"/>
            <a:ext cx="0" cy="3265277"/>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 blue piggy bank with a black background&#10;&#10;Description automatically generated with low confidence">
            <a:extLst>
              <a:ext uri="{FF2B5EF4-FFF2-40B4-BE49-F238E27FC236}">
                <a16:creationId xmlns:a16="http://schemas.microsoft.com/office/drawing/2014/main" id="{FF7D56AD-85BD-24FC-F851-EA7939906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189" y="3031707"/>
            <a:ext cx="1092021" cy="1092021"/>
          </a:xfrm>
          <a:prstGeom prst="rect">
            <a:avLst/>
          </a:prstGeom>
        </p:spPr>
      </p:pic>
      <p:pic>
        <p:nvPicPr>
          <p:cNvPr id="18" name="Picture 17" descr="A picture containing screenshot, graphics, design&#10;&#10;Description automatically generated">
            <a:extLst>
              <a:ext uri="{FF2B5EF4-FFF2-40B4-BE49-F238E27FC236}">
                <a16:creationId xmlns:a16="http://schemas.microsoft.com/office/drawing/2014/main" id="{15BA8A34-229A-B6F5-2EAB-A15320C35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800" y="3115092"/>
            <a:ext cx="1019109" cy="1019109"/>
          </a:xfrm>
          <a:prstGeom prst="rect">
            <a:avLst/>
          </a:prstGeom>
        </p:spPr>
      </p:pic>
      <p:pic>
        <p:nvPicPr>
          <p:cNvPr id="20" name="Picture 19" descr="A blue check mark on a shield&#10;&#10;Description automatically generated with medium confidence">
            <a:extLst>
              <a:ext uri="{FF2B5EF4-FFF2-40B4-BE49-F238E27FC236}">
                <a16:creationId xmlns:a16="http://schemas.microsoft.com/office/drawing/2014/main" id="{4430F130-44C6-92FE-A6C5-03E307EF43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8259" y="2977791"/>
            <a:ext cx="1019108" cy="1019108"/>
          </a:xfrm>
          <a:prstGeom prst="rect">
            <a:avLst/>
          </a:prstGeom>
        </p:spPr>
      </p:pic>
      <p:cxnSp>
        <p:nvCxnSpPr>
          <p:cNvPr id="22" name="Straight Connector 21">
            <a:extLst>
              <a:ext uri="{FF2B5EF4-FFF2-40B4-BE49-F238E27FC236}">
                <a16:creationId xmlns:a16="http://schemas.microsoft.com/office/drawing/2014/main" id="{29210060-653B-AA8A-36B6-C763E0B7D01D}"/>
              </a:ext>
              <a:ext uri="{C183D7F6-B498-43B3-948B-1728B52AA6E4}">
                <adec:decorative xmlns:adec="http://schemas.microsoft.com/office/drawing/2017/decorative" val="1"/>
              </a:ext>
            </a:extLst>
          </p:cNvPr>
          <p:cNvCxnSpPr>
            <a:cxnSpLocks/>
          </p:cNvCxnSpPr>
          <p:nvPr/>
        </p:nvCxnSpPr>
        <p:spPr>
          <a:xfrm>
            <a:off x="3872902" y="3074394"/>
            <a:ext cx="0" cy="3265277"/>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99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C0ACF-FBBF-308E-3F3E-17BE9CA91EB6}"/>
              </a:ext>
            </a:extLst>
          </p:cNvPr>
          <p:cNvSpPr>
            <a:spLocks noGrp="1"/>
          </p:cNvSpPr>
          <p:nvPr>
            <p:ph type="title"/>
          </p:nvPr>
        </p:nvSpPr>
        <p:spPr>
          <a:xfrm>
            <a:off x="1492450" y="957653"/>
            <a:ext cx="9199178" cy="610205"/>
          </a:xfrm>
        </p:spPr>
        <p:txBody>
          <a:bodyPr>
            <a:noAutofit/>
          </a:bodyPr>
          <a:lstStyle/>
          <a:p>
            <a:r>
              <a:rPr lang="en-US" sz="4800" dirty="0"/>
              <a:t>Meet Susan</a:t>
            </a:r>
          </a:p>
        </p:txBody>
      </p:sp>
      <p:sp>
        <p:nvSpPr>
          <p:cNvPr id="30" name="TextBox 29">
            <a:extLst>
              <a:ext uri="{FF2B5EF4-FFF2-40B4-BE49-F238E27FC236}">
                <a16:creationId xmlns:a16="http://schemas.microsoft.com/office/drawing/2014/main" id="{5B59F38B-5CD8-5196-6015-0A1391064BC1}"/>
              </a:ext>
            </a:extLst>
          </p:cNvPr>
          <p:cNvSpPr txBox="1"/>
          <p:nvPr/>
        </p:nvSpPr>
        <p:spPr>
          <a:xfrm>
            <a:off x="1570974" y="6255340"/>
            <a:ext cx="9905405" cy="246221"/>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 Prior to age 65, if the HSA assets aren’t used for health care expenses, there is a 20% penalty, according to IRS Publication 969 (2022).</a:t>
            </a:r>
          </a:p>
        </p:txBody>
      </p:sp>
      <p:pic>
        <p:nvPicPr>
          <p:cNvPr id="34" name="Picture 33">
            <a:extLst>
              <a:ext uri="{FF2B5EF4-FFF2-40B4-BE49-F238E27FC236}">
                <a16:creationId xmlns:a16="http://schemas.microsoft.com/office/drawing/2014/main" id="{2930CEDA-AFC1-24C2-2251-F315A98002E7}"/>
              </a:ext>
            </a:extLst>
          </p:cNvPr>
          <p:cNvPicPr>
            <a:picLocks noChangeAspect="1"/>
          </p:cNvPicPr>
          <p:nvPr/>
        </p:nvPicPr>
        <p:blipFill rotWithShape="1">
          <a:blip r:embed="rId3">
            <a:extLst>
              <a:ext uri="{28A0092B-C50C-407E-A947-70E740481C1C}">
                <a14:useLocalDpi xmlns:a14="http://schemas.microsoft.com/office/drawing/2010/main" val="0"/>
              </a:ext>
            </a:extLst>
          </a:blip>
          <a:srcRect l="40736" t="6429" r="31448" b="28059"/>
          <a:stretch/>
        </p:blipFill>
        <p:spPr>
          <a:xfrm>
            <a:off x="2224082" y="1961595"/>
            <a:ext cx="2247329" cy="3528567"/>
          </a:xfrm>
          <a:prstGeom prst="rect">
            <a:avLst/>
          </a:prstGeom>
        </p:spPr>
      </p:pic>
      <p:sp>
        <p:nvSpPr>
          <p:cNvPr id="35" name="Body copy">
            <a:extLst>
              <a:ext uri="{FF2B5EF4-FFF2-40B4-BE49-F238E27FC236}">
                <a16:creationId xmlns:a16="http://schemas.microsoft.com/office/drawing/2014/main" id="{62B4CA67-E0EB-2E53-ADF8-F12D04C7E421}"/>
              </a:ext>
            </a:extLst>
          </p:cNvPr>
          <p:cNvSpPr txBox="1"/>
          <p:nvPr/>
        </p:nvSpPr>
        <p:spPr>
          <a:xfrm>
            <a:off x="5188225" y="1889949"/>
            <a:ext cx="5696893" cy="3785652"/>
          </a:xfrm>
          <a:prstGeom prst="rect">
            <a:avLst/>
          </a:prstGeom>
          <a:noFill/>
        </p:spPr>
        <p:txBody>
          <a:bodyPr wrap="square" rtlCol="0">
            <a:spAutoFit/>
          </a:bodyPr>
          <a:lstStyle/>
          <a:p>
            <a:pPr marR="0" lvl="0" algn="l" defTabSz="457200" rtl="0" eaLnBrk="1" fontAlgn="auto" latinLnBrk="0" hangingPunct="1">
              <a:spcBef>
                <a:spcPts val="0"/>
              </a:spcBef>
              <a:spcAft>
                <a:spcPts val="1200"/>
              </a:spcAft>
              <a:buClrTx/>
              <a:buSzTx/>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Susan is 32 years old, single and recently promoted. </a:t>
            </a:r>
            <a:br>
              <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lang="en-US" sz="1600" dirty="0">
                <a:solidFill>
                  <a:prstClr val="black"/>
                </a:solidFill>
                <a:latin typeface="Arial" panose="020B0604020202020204" pitchFamily="34" charset="0"/>
                <a:ea typeface="+mn-ea"/>
                <a:cs typeface="Arial" panose="020B0604020202020204" pitchFamily="34" charset="0"/>
              </a:rPr>
              <a:t>She takes great care of herself, so she has very low health care costs.</a:t>
            </a:r>
            <a:endParaRPr lang="en-US" sz="1600" dirty="0">
              <a:solidFill>
                <a:prstClr val="black"/>
              </a:solidFill>
              <a:latin typeface="Arial" panose="020B0604020202020204" pitchFamily="34" charset="0"/>
              <a:cs typeface="Arial" panose="020B0604020202020204" pitchFamily="34" charset="0"/>
            </a:endParaRPr>
          </a:p>
          <a:p>
            <a:pPr marR="0" lvl="0" algn="l" defTabSz="457200" rtl="0" eaLnBrk="1" fontAlgn="auto" latinLnBrk="0" hangingPunct="1">
              <a:spcBef>
                <a:spcPts val="0"/>
              </a:spcBef>
              <a:spcAft>
                <a:spcPts val="1200"/>
              </a:spcAft>
              <a:buClrTx/>
              <a:buSzTx/>
              <a:tabLst/>
              <a:defRP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She’s been </a:t>
            </a:r>
            <a:r>
              <a:rPr lang="en-US" sz="1600" dirty="0">
                <a:solidFill>
                  <a:prstClr val="black"/>
                </a:solidFill>
                <a:latin typeface="Arial" panose="020B0604020202020204" pitchFamily="34" charset="0"/>
                <a:cs typeface="Arial" panose="020B0604020202020204" pitchFamily="34" charset="0"/>
              </a:rPr>
              <a:t>contributing to her 401(k) and her HSA at work, </a:t>
            </a:r>
            <a:r>
              <a:rPr lang="en-US" sz="1600" b="1" dirty="0">
                <a:solidFill>
                  <a:prstClr val="black"/>
                </a:solidFill>
                <a:latin typeface="Arial" panose="020B0604020202020204" pitchFamily="34" charset="0"/>
                <a:cs typeface="Arial" panose="020B0604020202020204" pitchFamily="34" charset="0"/>
              </a:rPr>
              <a:t>but thought she had to use all of the HSA each year or lose those dollars.</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spcBef>
                <a:spcPts val="0"/>
              </a:spcBef>
              <a:spcAft>
                <a:spcPts val="1200"/>
              </a:spcAft>
              <a:buClrTx/>
              <a:buSzTx/>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She learned that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she can let her HSA balance </a:t>
            </a:r>
            <a:r>
              <a:rPr lang="en-US" sz="1600" b="1" dirty="0">
                <a:solidFill>
                  <a:prstClr val="black"/>
                </a:solidFill>
                <a:latin typeface="Arial" panose="020B0604020202020204" pitchFamily="34" charset="0"/>
                <a:cs typeface="Arial" panose="020B0604020202020204" pitchFamily="34" charset="0"/>
              </a:rPr>
              <a:t>grow each year </a:t>
            </a:r>
            <a:r>
              <a:rPr lang="en-US" sz="1600" dirty="0">
                <a:solidFill>
                  <a:prstClr val="black"/>
                </a:solidFill>
                <a:latin typeface="Arial" panose="020B0604020202020204" pitchFamily="34" charset="0"/>
                <a:cs typeface="Arial" panose="020B0604020202020204" pitchFamily="34" charset="0"/>
              </a:rPr>
              <a:t>and</a:t>
            </a:r>
            <a:r>
              <a:rPr lang="en-US" sz="1600" b="1" dirty="0">
                <a:solidFill>
                  <a:prstClr val="black"/>
                </a:solidFill>
                <a:latin typeface="Arial" panose="020B0604020202020204" pitchFamily="34" charset="0"/>
                <a:cs typeface="Arial" panose="020B0604020202020204" pitchFamily="34" charset="0"/>
              </a:rPr>
              <a:t> she can roll her HSA into her own account with any HSA vendor if she ever changes jobs.</a:t>
            </a:r>
          </a:p>
          <a:p>
            <a:pPr marL="342900" marR="0" lvl="0" indent="-342900" algn="l" defTabSz="457200" rtl="0" eaLnBrk="1" fontAlgn="auto" latinLnBrk="0" hangingPunct="1">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She can use her HSA when she has health care expenses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let it continue to grow until she retires</a:t>
            </a:r>
          </a:p>
          <a:p>
            <a:pPr marL="342900" marR="0" lvl="0" indent="-342900" algn="l" defTabSz="457200" rtl="0" eaLnBrk="1" fontAlgn="auto" latinLnBrk="0" hangingPunct="1">
              <a:spcBef>
                <a:spcPts val="0"/>
              </a:spcBef>
              <a:spcAft>
                <a:spcPts val="1200"/>
              </a:spcAft>
              <a:buClrTx/>
              <a:buSzTx/>
              <a:buFont typeface="Arial" panose="020B0604020202020204" pitchFamily="34" charset="0"/>
              <a:buChar char="•"/>
              <a:tabLst/>
              <a:defRPr/>
            </a:pPr>
            <a:r>
              <a:rPr lang="en-US" sz="1400" dirty="0">
                <a:solidFill>
                  <a:prstClr val="black"/>
                </a:solidFill>
                <a:latin typeface="Arial" panose="020B0604020202020204" pitchFamily="34" charset="0"/>
                <a:cs typeface="Arial" panose="020B0604020202020204" pitchFamily="34" charset="0"/>
              </a:rPr>
              <a:t>Even if she doesn’t need it for health care costs, she can </a:t>
            </a:r>
            <a:br>
              <a:rPr lang="en-US" sz="1400" dirty="0">
                <a:solidFill>
                  <a:prstClr val="black"/>
                </a:solidFill>
                <a:latin typeface="Arial" panose="020B0604020202020204" pitchFamily="34" charset="0"/>
                <a:cs typeface="Arial" panose="020B0604020202020204" pitchFamily="34" charset="0"/>
              </a:rPr>
            </a:br>
            <a:r>
              <a:rPr lang="en-US" sz="1400" dirty="0">
                <a:solidFill>
                  <a:prstClr val="black"/>
                </a:solidFill>
                <a:latin typeface="Arial" panose="020B0604020202020204" pitchFamily="34" charset="0"/>
                <a:cs typeface="Arial" panose="020B0604020202020204" pitchFamily="34" charset="0"/>
              </a:rPr>
              <a:t>access the funds without penalty once she reaches age 65</a:t>
            </a:r>
            <a:r>
              <a:rPr lang="en-US" sz="1400" baseline="30000" dirty="0">
                <a:solidFill>
                  <a:prstClr val="black"/>
                </a:solidFill>
                <a:latin typeface="Arial" panose="020B0604020202020204" pitchFamily="34" charset="0"/>
                <a:cs typeface="Arial" panose="020B0604020202020204" pitchFamily="34" charset="0"/>
              </a:rPr>
              <a:t>1</a:t>
            </a:r>
            <a:endPar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08C58400-A721-0041-DBE4-D659F7C0040F}"/>
              </a:ext>
              <a:ext uri="{C183D7F6-B498-43B3-948B-1728B52AA6E4}">
                <adec:decorative xmlns:adec="http://schemas.microsoft.com/office/drawing/2017/decorative" val="1"/>
              </a:ext>
            </a:extLst>
          </p:cNvPr>
          <p:cNvSpPr txBox="1"/>
          <p:nvPr/>
        </p:nvSpPr>
        <p:spPr>
          <a:xfrm>
            <a:off x="2224088" y="5485898"/>
            <a:ext cx="2229676"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Susan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05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C5DC-C679-1B69-BDDE-816BE14FE948}"/>
              </a:ext>
            </a:extLst>
          </p:cNvPr>
          <p:cNvSpPr>
            <a:spLocks noGrp="1"/>
          </p:cNvSpPr>
          <p:nvPr>
            <p:ph type="title"/>
          </p:nvPr>
        </p:nvSpPr>
        <p:spPr>
          <a:xfrm>
            <a:off x="947109" y="1120595"/>
            <a:ext cx="10425747" cy="595493"/>
          </a:xfrm>
        </p:spPr>
        <p:txBody>
          <a:bodyPr>
            <a:noAutofit/>
          </a:bodyPr>
          <a:lstStyle/>
          <a:p>
            <a:r>
              <a:rPr lang="en-US" sz="4800"/>
              <a:t>HSA: </a:t>
            </a:r>
            <a:r>
              <a:rPr lang="en-US" sz="4800" dirty="0"/>
              <a:t>More than a piggy bank</a:t>
            </a:r>
          </a:p>
        </p:txBody>
      </p:sp>
      <p:sp>
        <p:nvSpPr>
          <p:cNvPr id="4" name="Rectangle 11">
            <a:extLst>
              <a:ext uri="{FF2B5EF4-FFF2-40B4-BE49-F238E27FC236}">
                <a16:creationId xmlns:a16="http://schemas.microsoft.com/office/drawing/2014/main" id="{D440203E-B9DD-75D5-71AD-0D2C14517077}"/>
              </a:ext>
            </a:extLst>
          </p:cNvPr>
          <p:cNvSpPr>
            <a:spLocks noChangeArrowheads="1"/>
          </p:cNvSpPr>
          <p:nvPr/>
        </p:nvSpPr>
        <p:spPr bwMode="auto">
          <a:xfrm>
            <a:off x="718794" y="2294441"/>
            <a:ext cx="381615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8000" b="1" dirty="0">
                <a:solidFill>
                  <a:schemeClr val="accent2"/>
                </a:solidFill>
                <a:latin typeface="Georgia" panose="02040502050405020303" pitchFamily="18" charset="0"/>
                <a:cs typeface="Arial" panose="020B0604020202020204" pitchFamily="34" charset="0"/>
              </a:rPr>
              <a:t>32</a:t>
            </a:r>
            <a:r>
              <a:rPr lang="en-US" altLang="en-US" sz="4800" b="1" dirty="0">
                <a:solidFill>
                  <a:schemeClr val="accent2"/>
                </a:solidFill>
                <a:latin typeface="Georgia" panose="02040502050405020303" pitchFamily="18" charset="0"/>
                <a:cs typeface="Arial" panose="020B0604020202020204" pitchFamily="34" charset="0"/>
              </a:rPr>
              <a:t> </a:t>
            </a:r>
            <a:r>
              <a:rPr lang="en-US" altLang="en-US" sz="3600" b="1" dirty="0">
                <a:solidFill>
                  <a:schemeClr val="accent2"/>
                </a:solidFill>
                <a:latin typeface="Georgia" panose="02040502050405020303" pitchFamily="18" charset="0"/>
                <a:cs typeface="Arial" panose="020B0604020202020204" pitchFamily="34" charset="0"/>
              </a:rPr>
              <a:t>million Americans</a:t>
            </a:r>
            <a:endParaRPr lang="en-US" altLang="en-US" sz="4800" b="1" dirty="0">
              <a:solidFill>
                <a:schemeClr val="accent2"/>
              </a:solidFill>
              <a:latin typeface="Georgia" panose="02040502050405020303" pitchFamily="18" charset="0"/>
              <a:cs typeface="Arial" panose="020B0604020202020204" pitchFamily="34" charset="0"/>
            </a:endParaRPr>
          </a:p>
        </p:txBody>
      </p:sp>
      <p:sp>
        <p:nvSpPr>
          <p:cNvPr id="5" name="Rectangle 12">
            <a:extLst>
              <a:ext uri="{FF2B5EF4-FFF2-40B4-BE49-F238E27FC236}">
                <a16:creationId xmlns:a16="http://schemas.microsoft.com/office/drawing/2014/main" id="{B8517707-F50E-5C5A-B770-36D799C174DB}"/>
              </a:ext>
            </a:extLst>
          </p:cNvPr>
          <p:cNvSpPr>
            <a:spLocks noChangeArrowheads="1"/>
          </p:cNvSpPr>
          <p:nvPr/>
        </p:nvSpPr>
        <p:spPr bwMode="auto">
          <a:xfrm>
            <a:off x="1267593" y="4149425"/>
            <a:ext cx="2691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chemeClr val="accent2"/>
                </a:solidFill>
                <a:latin typeface="Arial" panose="020B0604020202020204" pitchFamily="34" charset="0"/>
                <a:cs typeface="Arial" panose="020B0604020202020204" pitchFamily="34" charset="0"/>
              </a:rPr>
              <a:t>are enrolled in HSAs</a:t>
            </a:r>
            <a:endParaRPr lang="en-US" altLang="en-US" sz="2000" b="1" baseline="30000" dirty="0">
              <a:solidFill>
                <a:schemeClr val="accent2"/>
              </a:solidFill>
              <a:latin typeface="Arial" panose="020B0604020202020204" pitchFamily="34" charset="0"/>
              <a:cs typeface="Arial" panose="020B0604020202020204" pitchFamily="34" charset="0"/>
            </a:endParaRPr>
          </a:p>
        </p:txBody>
      </p:sp>
      <p:sp>
        <p:nvSpPr>
          <p:cNvPr id="6" name="Rectangle 13">
            <a:extLst>
              <a:ext uri="{FF2B5EF4-FFF2-40B4-BE49-F238E27FC236}">
                <a16:creationId xmlns:a16="http://schemas.microsoft.com/office/drawing/2014/main" id="{3B428E36-DA89-0C65-D241-C648CD9856DA}"/>
              </a:ext>
            </a:extLst>
          </p:cNvPr>
          <p:cNvSpPr>
            <a:spLocks noChangeArrowheads="1"/>
          </p:cNvSpPr>
          <p:nvPr/>
        </p:nvSpPr>
        <p:spPr bwMode="auto">
          <a:xfrm>
            <a:off x="5632022" y="3457889"/>
            <a:ext cx="6848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chemeClr val="bg1"/>
                </a:solidFill>
                <a:latin typeface="Arial" panose="020B0604020202020204" pitchFamily="34" charset="0"/>
                <a:cs typeface="Arial" panose="020B0604020202020204" pitchFamily="34" charset="0"/>
              </a:rPr>
              <a:t>YET</a:t>
            </a:r>
            <a:endParaRPr lang="en-US" altLang="en-US" sz="2000" b="1" baseline="30000" dirty="0">
              <a:solidFill>
                <a:schemeClr val="bg1"/>
              </a:solidFill>
              <a:latin typeface="Arial" panose="020B0604020202020204" pitchFamily="34" charset="0"/>
              <a:cs typeface="Arial" panose="020B0604020202020204" pitchFamily="34" charset="0"/>
            </a:endParaRPr>
          </a:p>
        </p:txBody>
      </p:sp>
      <p:sp>
        <p:nvSpPr>
          <p:cNvPr id="7" name="Rectangle 14">
            <a:extLst>
              <a:ext uri="{FF2B5EF4-FFF2-40B4-BE49-F238E27FC236}">
                <a16:creationId xmlns:a16="http://schemas.microsoft.com/office/drawing/2014/main" id="{F796C04D-3991-9F3C-89AC-FA73C7BC4663}"/>
              </a:ext>
            </a:extLst>
          </p:cNvPr>
          <p:cNvSpPr>
            <a:spLocks noChangeArrowheads="1"/>
          </p:cNvSpPr>
          <p:nvPr/>
        </p:nvSpPr>
        <p:spPr bwMode="auto">
          <a:xfrm>
            <a:off x="7413241" y="2425598"/>
            <a:ext cx="3816151"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8000" b="1" dirty="0">
                <a:solidFill>
                  <a:schemeClr val="accent2"/>
                </a:solidFill>
                <a:latin typeface="Georgia" panose="02040502050405020303" pitchFamily="18" charset="0"/>
                <a:cs typeface="Arial" panose="020B0604020202020204" pitchFamily="34" charset="0"/>
              </a:rPr>
              <a:t>91% </a:t>
            </a:r>
            <a:endParaRPr lang="en-US" altLang="en-US" sz="4800" b="1" dirty="0">
              <a:solidFill>
                <a:schemeClr val="accent2"/>
              </a:solidFill>
              <a:latin typeface="Georgia" panose="02040502050405020303" pitchFamily="18" charset="0"/>
              <a:cs typeface="Arial" panose="020B0604020202020204" pitchFamily="34" charset="0"/>
            </a:endParaRPr>
          </a:p>
        </p:txBody>
      </p:sp>
      <p:sp>
        <p:nvSpPr>
          <p:cNvPr id="8" name="Rectangle 16">
            <a:extLst>
              <a:ext uri="{FF2B5EF4-FFF2-40B4-BE49-F238E27FC236}">
                <a16:creationId xmlns:a16="http://schemas.microsoft.com/office/drawing/2014/main" id="{B5223C6E-1DAB-59FB-0A67-63789BDE03B7}"/>
              </a:ext>
            </a:extLst>
          </p:cNvPr>
          <p:cNvSpPr>
            <a:spLocks noChangeArrowheads="1"/>
          </p:cNvSpPr>
          <p:nvPr/>
        </p:nvSpPr>
        <p:spPr bwMode="auto">
          <a:xfrm>
            <a:off x="7413241" y="3841649"/>
            <a:ext cx="38161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chemeClr val="accent2"/>
                </a:solidFill>
                <a:latin typeface="Arial" panose="020B0604020202020204" pitchFamily="34" charset="0"/>
                <a:cs typeface="Arial" panose="020B0604020202020204" pitchFamily="34" charset="0"/>
              </a:rPr>
              <a:t>are not investing the money that is in their account</a:t>
            </a:r>
            <a:endParaRPr lang="en-US" altLang="en-US" sz="2000" b="1" baseline="30000" dirty="0">
              <a:solidFill>
                <a:schemeClr val="accent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5C5D935-AD65-9DB6-98E7-2E0E470F7935}"/>
              </a:ext>
            </a:extLst>
          </p:cNvPr>
          <p:cNvSpPr txBox="1"/>
          <p:nvPr/>
        </p:nvSpPr>
        <p:spPr>
          <a:xfrm>
            <a:off x="1582125" y="5503818"/>
            <a:ext cx="10059748" cy="1015663"/>
          </a:xfrm>
          <a:prstGeom prst="rect">
            <a:avLst/>
          </a:prstGeom>
          <a:noFill/>
        </p:spPr>
        <p:txBody>
          <a:bodyPr wrap="square" rtlCol="0">
            <a:spAutoFit/>
          </a:bodyPr>
          <a:lstStyle/>
          <a:p>
            <a:r>
              <a:rPr lang="en-US" sz="1000" baseline="30000" dirty="0">
                <a:solidFill>
                  <a:schemeClr val="bg1"/>
                </a:solidFill>
                <a:cs typeface="Arial" panose="020B0604020202020204" pitchFamily="34" charset="0"/>
              </a:rPr>
              <a:t>1</a:t>
            </a:r>
            <a:r>
              <a:rPr lang="en-US" sz="1000" dirty="0">
                <a:solidFill>
                  <a:schemeClr val="bg1"/>
                </a:solidFill>
                <a:cs typeface="Arial" panose="020B0604020202020204" pitchFamily="34" charset="0"/>
              </a:rPr>
              <a:t> </a:t>
            </a:r>
            <a:r>
              <a:rPr lang="en-US" sz="1000" b="0" i="0" dirty="0">
                <a:solidFill>
                  <a:schemeClr val="bg1"/>
                </a:solidFill>
                <a:effectLst/>
              </a:rPr>
              <a:t>Consumers have saved more than $100 billion in health savings accounts," Greg </a:t>
            </a:r>
            <a:r>
              <a:rPr lang="en-US" sz="1000" b="0" i="0" dirty="0" err="1">
                <a:solidFill>
                  <a:schemeClr val="bg1"/>
                </a:solidFill>
                <a:effectLst/>
              </a:rPr>
              <a:t>Iacurci</a:t>
            </a:r>
            <a:r>
              <a:rPr lang="en-US" sz="1000" b="0" i="0" dirty="0">
                <a:solidFill>
                  <a:schemeClr val="bg1"/>
                </a:solidFill>
                <a:effectLst/>
              </a:rPr>
              <a:t>, cnbc.com/2022/03/29/consumers-have-saved-more-than-100-billion-in-health-savings-accounts.html (March 29, 2022).</a:t>
            </a:r>
            <a:endParaRPr lang="en-US" sz="1000" dirty="0">
              <a:solidFill>
                <a:schemeClr val="bg1"/>
              </a:solidFill>
              <a:cs typeface="Arial" panose="020B0604020202020204" pitchFamily="34" charset="0"/>
            </a:endParaRPr>
          </a:p>
          <a:p>
            <a:r>
              <a:rPr lang="en-US" sz="1000" baseline="30000" dirty="0">
                <a:solidFill>
                  <a:schemeClr val="bg1"/>
                </a:solidFill>
                <a:cs typeface="Arial" panose="020B0604020202020204" pitchFamily="34" charset="0"/>
              </a:rPr>
              <a:t>2</a:t>
            </a:r>
            <a:r>
              <a:rPr lang="en-US" sz="1000" dirty="0">
                <a:solidFill>
                  <a:schemeClr val="bg1"/>
                </a:solidFill>
                <a:cs typeface="Arial" panose="020B0604020202020204" pitchFamily="34" charset="0"/>
              </a:rPr>
              <a:t> </a:t>
            </a:r>
            <a:r>
              <a:rPr lang="en-US" sz="1000" b="0" i="0" dirty="0">
                <a:solidFill>
                  <a:schemeClr val="bg1"/>
                </a:solidFill>
                <a:effectLst/>
              </a:rPr>
              <a:t>91% of people with health savings accounts make this mistake," Greg </a:t>
            </a:r>
            <a:r>
              <a:rPr lang="en-US" sz="1000" b="0" i="0" dirty="0" err="1">
                <a:solidFill>
                  <a:schemeClr val="bg1"/>
                </a:solidFill>
                <a:effectLst/>
              </a:rPr>
              <a:t>Iacurci</a:t>
            </a:r>
            <a:r>
              <a:rPr lang="en-US" sz="1000" b="0" i="0" dirty="0">
                <a:solidFill>
                  <a:schemeClr val="bg1"/>
                </a:solidFill>
                <a:effectLst/>
              </a:rPr>
              <a:t>, cnbc.com/2021/10/15/91percent-of-people-with-health-savings-accounts-make-this-mistake.html (Oct. 15, 2021).</a:t>
            </a:r>
          </a:p>
          <a:p>
            <a:endParaRPr lang="en-US" sz="1000" dirty="0">
              <a:solidFill>
                <a:schemeClr val="bg1"/>
              </a:solidFill>
              <a:cs typeface="Arial" panose="020B0604020202020204" pitchFamily="34" charset="0"/>
            </a:endParaRPr>
          </a:p>
          <a:p>
            <a:r>
              <a:rPr lang="en-US" sz="1000" dirty="0">
                <a:solidFill>
                  <a:schemeClr val="bg1"/>
                </a:solidFill>
                <a:cs typeface="Arial" panose="020B0604020202020204" pitchFamily="34" charset="0"/>
              </a:rPr>
              <a:t>Investing involves market risk, including possible loss of principal, and there is no guarantee that investment objectives will be achieved.</a:t>
            </a:r>
          </a:p>
        </p:txBody>
      </p:sp>
      <p:cxnSp>
        <p:nvCxnSpPr>
          <p:cNvPr id="13" name="Straight Connector 12">
            <a:extLst>
              <a:ext uri="{FF2B5EF4-FFF2-40B4-BE49-F238E27FC236}">
                <a16:creationId xmlns:a16="http://schemas.microsoft.com/office/drawing/2014/main" id="{0786C44A-1139-BF09-4656-B8212A6C5034}"/>
              </a:ext>
            </a:extLst>
          </p:cNvPr>
          <p:cNvCxnSpPr>
            <a:cxnSpLocks/>
          </p:cNvCxnSpPr>
          <p:nvPr/>
        </p:nvCxnSpPr>
        <p:spPr>
          <a:xfrm>
            <a:off x="4747761" y="3675556"/>
            <a:ext cx="7576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935DD8-4194-224F-1BF4-3E5E4A047EF4}"/>
              </a:ext>
            </a:extLst>
          </p:cNvPr>
          <p:cNvCxnSpPr>
            <a:cxnSpLocks/>
          </p:cNvCxnSpPr>
          <p:nvPr/>
        </p:nvCxnSpPr>
        <p:spPr>
          <a:xfrm>
            <a:off x="6403203" y="3675556"/>
            <a:ext cx="757651" cy="0"/>
          </a:xfrm>
          <a:prstGeom prst="line">
            <a:avLst/>
          </a:prstGeom>
          <a:ln w="127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5D4C504-B665-CA5C-6D98-A316F749FB45}"/>
              </a:ext>
            </a:extLst>
          </p:cNvPr>
          <p:cNvSpPr/>
          <p:nvPr/>
        </p:nvSpPr>
        <p:spPr>
          <a:xfrm>
            <a:off x="718794" y="2294440"/>
            <a:ext cx="4028967" cy="26960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6862FD-7479-DC5E-2DD5-510BFCA1867E}"/>
              </a:ext>
            </a:extLst>
          </p:cNvPr>
          <p:cNvSpPr/>
          <p:nvPr/>
        </p:nvSpPr>
        <p:spPr>
          <a:xfrm>
            <a:off x="7306832" y="2294440"/>
            <a:ext cx="4028967" cy="26960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56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BD7B-285C-A0DE-A218-B4EF7E20670E}"/>
              </a:ext>
            </a:extLst>
          </p:cNvPr>
          <p:cNvSpPr>
            <a:spLocks noGrp="1"/>
          </p:cNvSpPr>
          <p:nvPr>
            <p:ph type="title"/>
          </p:nvPr>
        </p:nvSpPr>
        <p:spPr>
          <a:xfrm>
            <a:off x="1492450" y="1018667"/>
            <a:ext cx="9199178" cy="595493"/>
          </a:xfrm>
        </p:spPr>
        <p:txBody>
          <a:bodyPr>
            <a:noAutofit/>
          </a:bodyPr>
          <a:lstStyle/>
          <a:p>
            <a:r>
              <a:rPr lang="en-US" sz="4800" dirty="0"/>
              <a:t>It’s easy to pay with an HSA</a:t>
            </a:r>
          </a:p>
        </p:txBody>
      </p:sp>
      <p:sp>
        <p:nvSpPr>
          <p:cNvPr id="4" name="Content Placeholder 2">
            <a:extLst>
              <a:ext uri="{FF2B5EF4-FFF2-40B4-BE49-F238E27FC236}">
                <a16:creationId xmlns:a16="http://schemas.microsoft.com/office/drawing/2014/main" id="{D6D8C3C7-D4D5-B953-E02D-0F216C184A98}"/>
              </a:ext>
            </a:extLst>
          </p:cNvPr>
          <p:cNvSpPr txBox="1">
            <a:spLocks/>
          </p:cNvSpPr>
          <p:nvPr/>
        </p:nvSpPr>
        <p:spPr>
          <a:xfrm>
            <a:off x="779463" y="2075073"/>
            <a:ext cx="1193800" cy="952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8000" b="1" dirty="0">
                <a:solidFill>
                  <a:schemeClr val="accent2"/>
                </a:solidFill>
                <a:latin typeface="Georgia" panose="02040502050405020303" pitchFamily="18" charset="0"/>
              </a:rPr>
              <a:t>1</a:t>
            </a:r>
          </a:p>
        </p:txBody>
      </p:sp>
      <p:sp>
        <p:nvSpPr>
          <p:cNvPr id="5" name="Content Placeholder 2">
            <a:extLst>
              <a:ext uri="{FF2B5EF4-FFF2-40B4-BE49-F238E27FC236}">
                <a16:creationId xmlns:a16="http://schemas.microsoft.com/office/drawing/2014/main" id="{CC069BF5-314A-4A82-E023-291018DD5AF7}"/>
              </a:ext>
            </a:extLst>
          </p:cNvPr>
          <p:cNvSpPr txBox="1">
            <a:spLocks/>
          </p:cNvSpPr>
          <p:nvPr/>
        </p:nvSpPr>
        <p:spPr>
          <a:xfrm>
            <a:off x="2293043" y="4740286"/>
            <a:ext cx="1195387" cy="952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8000" b="1" dirty="0">
                <a:solidFill>
                  <a:schemeClr val="accent2"/>
                </a:solidFill>
                <a:latin typeface="Georgia" panose="02040502050405020303" pitchFamily="18" charset="0"/>
              </a:rPr>
              <a:t>2</a:t>
            </a:r>
          </a:p>
        </p:txBody>
      </p:sp>
      <p:sp>
        <p:nvSpPr>
          <p:cNvPr id="6" name="Content Placeholder 2">
            <a:extLst>
              <a:ext uri="{FF2B5EF4-FFF2-40B4-BE49-F238E27FC236}">
                <a16:creationId xmlns:a16="http://schemas.microsoft.com/office/drawing/2014/main" id="{BFE251F2-004E-1C91-E700-877FBD43E624}"/>
              </a:ext>
            </a:extLst>
          </p:cNvPr>
          <p:cNvSpPr txBox="1">
            <a:spLocks/>
          </p:cNvSpPr>
          <p:nvPr/>
        </p:nvSpPr>
        <p:spPr>
          <a:xfrm>
            <a:off x="3933219" y="2071085"/>
            <a:ext cx="1193800" cy="92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6600" b="1">
                <a:solidFill>
                  <a:schemeClr val="accent2"/>
                </a:solidFill>
                <a:latin typeface="Georgia" panose="02040502050405020303" pitchFamily="18" charset="0"/>
              </a:rPr>
              <a:t>3</a:t>
            </a:r>
            <a:endParaRPr lang="en-US" sz="6600" b="1" dirty="0">
              <a:solidFill>
                <a:schemeClr val="accent2"/>
              </a:solidFill>
              <a:latin typeface="Georgia" panose="02040502050405020303" pitchFamily="18" charset="0"/>
            </a:endParaRPr>
          </a:p>
        </p:txBody>
      </p:sp>
      <p:sp>
        <p:nvSpPr>
          <p:cNvPr id="7" name="Content Placeholder 2">
            <a:extLst>
              <a:ext uri="{FF2B5EF4-FFF2-40B4-BE49-F238E27FC236}">
                <a16:creationId xmlns:a16="http://schemas.microsoft.com/office/drawing/2014/main" id="{ACFF9521-5AD1-A495-F7B4-3B55E15B2F10}"/>
              </a:ext>
            </a:extLst>
          </p:cNvPr>
          <p:cNvSpPr txBox="1">
            <a:spLocks/>
          </p:cNvSpPr>
          <p:nvPr/>
        </p:nvSpPr>
        <p:spPr>
          <a:xfrm>
            <a:off x="7003865" y="4740286"/>
            <a:ext cx="1193800" cy="952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6600" b="1">
                <a:solidFill>
                  <a:schemeClr val="accent2"/>
                </a:solidFill>
                <a:latin typeface="Georgia" panose="02040502050405020303" pitchFamily="18" charset="0"/>
              </a:rPr>
              <a:t>4</a:t>
            </a:r>
            <a:endParaRPr lang="en-US" sz="6600" b="1" dirty="0">
              <a:solidFill>
                <a:schemeClr val="accent2"/>
              </a:solidFill>
              <a:latin typeface="Georgia" panose="02040502050405020303" pitchFamily="18" charset="0"/>
            </a:endParaRPr>
          </a:p>
        </p:txBody>
      </p:sp>
      <p:sp>
        <p:nvSpPr>
          <p:cNvPr id="8" name="Content Placeholder 2">
            <a:extLst>
              <a:ext uri="{FF2B5EF4-FFF2-40B4-BE49-F238E27FC236}">
                <a16:creationId xmlns:a16="http://schemas.microsoft.com/office/drawing/2014/main" id="{86BA2EFE-3800-41B1-816A-92EDDFF142C7}"/>
              </a:ext>
            </a:extLst>
          </p:cNvPr>
          <p:cNvSpPr txBox="1">
            <a:spLocks/>
          </p:cNvSpPr>
          <p:nvPr/>
        </p:nvSpPr>
        <p:spPr>
          <a:xfrm>
            <a:off x="7926555" y="2099661"/>
            <a:ext cx="1193800" cy="8993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6600" b="1" dirty="0">
                <a:solidFill>
                  <a:schemeClr val="accent2"/>
                </a:solidFill>
                <a:latin typeface="Georgia" panose="02040502050405020303" pitchFamily="18" charset="0"/>
              </a:rPr>
              <a:t>5</a:t>
            </a:r>
          </a:p>
        </p:txBody>
      </p:sp>
      <p:sp>
        <p:nvSpPr>
          <p:cNvPr id="9" name="Rectangle 8">
            <a:extLst>
              <a:ext uri="{FF2B5EF4-FFF2-40B4-BE49-F238E27FC236}">
                <a16:creationId xmlns:a16="http://schemas.microsoft.com/office/drawing/2014/main" id="{75DA6CBE-D40C-01D7-DB24-3BA1561CFD9F}"/>
              </a:ext>
            </a:extLst>
          </p:cNvPr>
          <p:cNvSpPr>
            <a:spLocks noChangeArrowheads="1"/>
          </p:cNvSpPr>
          <p:nvPr/>
        </p:nvSpPr>
        <p:spPr bwMode="auto">
          <a:xfrm>
            <a:off x="1387410" y="2546523"/>
            <a:ext cx="1992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b="1" dirty="0">
                <a:solidFill>
                  <a:schemeClr val="bg1"/>
                </a:solidFill>
                <a:latin typeface="Arial" panose="020B0604020202020204" pitchFamily="34" charset="0"/>
                <a:cs typeface="Arial" panose="020B0604020202020204" pitchFamily="34" charset="0"/>
              </a:rPr>
              <a:t>See your doctor.</a:t>
            </a:r>
          </a:p>
        </p:txBody>
      </p:sp>
      <p:sp>
        <p:nvSpPr>
          <p:cNvPr id="10" name="Rectangle 9">
            <a:extLst>
              <a:ext uri="{FF2B5EF4-FFF2-40B4-BE49-F238E27FC236}">
                <a16:creationId xmlns:a16="http://schemas.microsoft.com/office/drawing/2014/main" id="{19972EDA-1E57-F106-1497-B27EF1A72670}"/>
              </a:ext>
            </a:extLst>
          </p:cNvPr>
          <p:cNvSpPr>
            <a:spLocks noChangeArrowheads="1"/>
          </p:cNvSpPr>
          <p:nvPr/>
        </p:nvSpPr>
        <p:spPr bwMode="auto">
          <a:xfrm>
            <a:off x="4622194" y="2327266"/>
            <a:ext cx="2832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chemeClr val="bg1"/>
                </a:solidFill>
                <a:latin typeface="Arial" panose="020B0604020202020204" pitchFamily="34" charset="0"/>
                <a:cs typeface="Arial" panose="020B0604020202020204" pitchFamily="34" charset="0"/>
              </a:rPr>
              <a:t>Your plan sends you </a:t>
            </a:r>
            <a:r>
              <a:rPr lang="en-US" altLang="en-US" sz="1800" b="1" dirty="0">
                <a:solidFill>
                  <a:schemeClr val="bg1"/>
                </a:solidFill>
                <a:latin typeface="Arial" panose="020B0604020202020204" pitchFamily="34" charset="0"/>
                <a:cs typeface="Arial" panose="020B0604020202020204" pitchFamily="34" charset="0"/>
              </a:rPr>
              <a:t>an explanation of benefits, </a:t>
            </a:r>
            <a:br>
              <a:rPr lang="en-US" altLang="en-US" sz="1800" dirty="0">
                <a:solidFill>
                  <a:schemeClr val="bg1"/>
                </a:solidFill>
                <a:latin typeface="Arial" panose="020B0604020202020204" pitchFamily="34" charset="0"/>
                <a:cs typeface="Arial" panose="020B0604020202020204" pitchFamily="34" charset="0"/>
              </a:rPr>
            </a:br>
            <a:r>
              <a:rPr lang="en-US" altLang="en-US" sz="1800" dirty="0">
                <a:solidFill>
                  <a:schemeClr val="bg1"/>
                </a:solidFill>
                <a:latin typeface="Arial" panose="020B0604020202020204" pitchFamily="34" charset="0"/>
                <a:cs typeface="Arial" panose="020B0604020202020204" pitchFamily="34" charset="0"/>
              </a:rPr>
              <a:t>so you understand what is and is not covered.</a:t>
            </a:r>
          </a:p>
        </p:txBody>
      </p:sp>
      <p:sp>
        <p:nvSpPr>
          <p:cNvPr id="11" name="Rectangle 10">
            <a:extLst>
              <a:ext uri="{FF2B5EF4-FFF2-40B4-BE49-F238E27FC236}">
                <a16:creationId xmlns:a16="http://schemas.microsoft.com/office/drawing/2014/main" id="{AF4CC6DB-6A74-2DAC-619A-838862340C62}"/>
              </a:ext>
            </a:extLst>
          </p:cNvPr>
          <p:cNvSpPr>
            <a:spLocks noChangeArrowheads="1"/>
          </p:cNvSpPr>
          <p:nvPr/>
        </p:nvSpPr>
        <p:spPr bwMode="auto">
          <a:xfrm>
            <a:off x="3137754" y="4883161"/>
            <a:ext cx="2832099"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chemeClr val="bg1"/>
                </a:solidFill>
                <a:latin typeface="Arial" panose="020B0604020202020204" pitchFamily="34" charset="0"/>
                <a:cs typeface="Arial" panose="020B0604020202020204" pitchFamily="34" charset="0"/>
              </a:rPr>
              <a:t>Your health care provider </a:t>
            </a:r>
            <a:r>
              <a:rPr lang="en-US" altLang="en-US" sz="1800" b="1" dirty="0">
                <a:solidFill>
                  <a:schemeClr val="bg1"/>
                </a:solidFill>
                <a:latin typeface="Arial" panose="020B0604020202020204" pitchFamily="34" charset="0"/>
                <a:cs typeface="Arial" panose="020B0604020202020204" pitchFamily="34" charset="0"/>
              </a:rPr>
              <a:t>bills your plan </a:t>
            </a:r>
            <a:r>
              <a:rPr lang="en-US" altLang="en-US" sz="1800" dirty="0">
                <a:solidFill>
                  <a:schemeClr val="bg1"/>
                </a:solidFill>
                <a:latin typeface="Arial" panose="020B0604020202020204" pitchFamily="34" charset="0"/>
                <a:cs typeface="Arial" panose="020B0604020202020204" pitchFamily="34" charset="0"/>
              </a:rPr>
              <a:t>for those services.</a:t>
            </a:r>
          </a:p>
        </p:txBody>
      </p:sp>
      <p:sp>
        <p:nvSpPr>
          <p:cNvPr id="12" name="Rectangle 11">
            <a:extLst>
              <a:ext uri="{FF2B5EF4-FFF2-40B4-BE49-F238E27FC236}">
                <a16:creationId xmlns:a16="http://schemas.microsoft.com/office/drawing/2014/main" id="{79A32A1F-5A62-619E-A7E9-43E6DE37DA07}"/>
              </a:ext>
            </a:extLst>
          </p:cNvPr>
          <p:cNvSpPr>
            <a:spLocks noChangeArrowheads="1"/>
          </p:cNvSpPr>
          <p:nvPr/>
        </p:nvSpPr>
        <p:spPr bwMode="auto">
          <a:xfrm>
            <a:off x="7859528" y="4883161"/>
            <a:ext cx="2832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chemeClr val="bg1"/>
                </a:solidFill>
                <a:latin typeface="Arial" panose="020B0604020202020204" pitchFamily="34" charset="0"/>
                <a:cs typeface="Arial" panose="020B0604020202020204" pitchFamily="34" charset="0"/>
              </a:rPr>
              <a:t>Your health care provider </a:t>
            </a:r>
            <a:r>
              <a:rPr lang="en-US" altLang="en-US" sz="1800" b="1" dirty="0">
                <a:solidFill>
                  <a:schemeClr val="bg1"/>
                </a:solidFill>
                <a:latin typeface="Arial" panose="020B0604020202020204" pitchFamily="34" charset="0"/>
                <a:cs typeface="Arial" panose="020B0604020202020204" pitchFamily="34" charset="0"/>
              </a:rPr>
              <a:t>sends you an invoice</a:t>
            </a:r>
            <a:r>
              <a:rPr lang="en-US" altLang="en-US" sz="1800" dirty="0">
                <a:solidFill>
                  <a:schemeClr val="bg1"/>
                </a:solidFill>
                <a:latin typeface="Arial" panose="020B0604020202020204" pitchFamily="34" charset="0"/>
                <a:cs typeface="Arial" panose="020B0604020202020204" pitchFamily="34" charset="0"/>
              </a:rPr>
              <a:t> </a:t>
            </a:r>
            <a:br>
              <a:rPr lang="en-US" altLang="en-US" sz="1800" dirty="0">
                <a:solidFill>
                  <a:schemeClr val="bg1"/>
                </a:solidFill>
                <a:latin typeface="Arial" panose="020B0604020202020204" pitchFamily="34" charset="0"/>
                <a:cs typeface="Arial" panose="020B0604020202020204" pitchFamily="34" charset="0"/>
              </a:rPr>
            </a:br>
            <a:r>
              <a:rPr lang="en-US" altLang="en-US" sz="1800" dirty="0">
                <a:solidFill>
                  <a:schemeClr val="bg1"/>
                </a:solidFill>
                <a:latin typeface="Arial" panose="020B0604020202020204" pitchFamily="34" charset="0"/>
                <a:cs typeface="Arial" panose="020B0604020202020204" pitchFamily="34" charset="0"/>
              </a:rPr>
              <a:t>for what isn’t covered.</a:t>
            </a:r>
          </a:p>
        </p:txBody>
      </p:sp>
      <p:sp>
        <p:nvSpPr>
          <p:cNvPr id="13" name="Rectangle 12">
            <a:extLst>
              <a:ext uri="{FF2B5EF4-FFF2-40B4-BE49-F238E27FC236}">
                <a16:creationId xmlns:a16="http://schemas.microsoft.com/office/drawing/2014/main" id="{DA682AF2-3332-554F-C098-B9CE8B2AC02F}"/>
              </a:ext>
            </a:extLst>
          </p:cNvPr>
          <p:cNvSpPr>
            <a:spLocks noChangeArrowheads="1"/>
          </p:cNvSpPr>
          <p:nvPr/>
        </p:nvSpPr>
        <p:spPr bwMode="auto">
          <a:xfrm>
            <a:off x="8742529" y="2359914"/>
            <a:ext cx="30103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chemeClr val="bg1"/>
                </a:solidFill>
                <a:latin typeface="Arial" panose="020B0604020202020204" pitchFamily="34" charset="0"/>
                <a:cs typeface="Arial" panose="020B0604020202020204" pitchFamily="34" charset="0"/>
              </a:rPr>
              <a:t>You can </a:t>
            </a:r>
            <a:r>
              <a:rPr lang="en-US" altLang="en-US" sz="1800" b="1" dirty="0">
                <a:solidFill>
                  <a:schemeClr val="bg1"/>
                </a:solidFill>
                <a:latin typeface="Arial" panose="020B0604020202020204" pitchFamily="34" charset="0"/>
                <a:cs typeface="Arial" panose="020B0604020202020204" pitchFamily="34" charset="0"/>
              </a:rPr>
              <a:t>pay out of pocket or with your HSA or flexible spending account</a:t>
            </a:r>
            <a:r>
              <a:rPr lang="en-US" altLang="en-US" sz="1800" dirty="0">
                <a:solidFill>
                  <a:schemeClr val="bg1"/>
                </a:solidFill>
                <a:latin typeface="Arial" panose="020B0604020202020204" pitchFamily="34" charset="0"/>
                <a:cs typeface="Arial" panose="020B0604020202020204" pitchFamily="34" charset="0"/>
              </a:rPr>
              <a:t> (if available). </a:t>
            </a:r>
          </a:p>
        </p:txBody>
      </p:sp>
      <p:cxnSp>
        <p:nvCxnSpPr>
          <p:cNvPr id="15" name="Straight Connector 14">
            <a:extLst>
              <a:ext uri="{FF2B5EF4-FFF2-40B4-BE49-F238E27FC236}">
                <a16:creationId xmlns:a16="http://schemas.microsoft.com/office/drawing/2014/main" id="{8D5E7130-7755-D4E7-0BC9-02647C0D314E}"/>
              </a:ext>
            </a:extLst>
          </p:cNvPr>
          <p:cNvCxnSpPr>
            <a:cxnSpLocks/>
          </p:cNvCxnSpPr>
          <p:nvPr/>
        </p:nvCxnSpPr>
        <p:spPr>
          <a:xfrm>
            <a:off x="234315" y="3939785"/>
            <a:ext cx="116993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F0C1E6-2405-364A-FA8A-A5C098FE8587}"/>
              </a:ext>
            </a:extLst>
          </p:cNvPr>
          <p:cNvCxnSpPr>
            <a:cxnSpLocks/>
          </p:cNvCxnSpPr>
          <p:nvPr/>
        </p:nvCxnSpPr>
        <p:spPr>
          <a:xfrm flipV="1">
            <a:off x="1125690" y="3159243"/>
            <a:ext cx="0" cy="780542"/>
          </a:xfrm>
          <a:prstGeom prst="line">
            <a:avLst/>
          </a:prstGeom>
          <a:ln w="254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7E69CB-A4F1-61A3-12A9-6B6AC46504AB}"/>
              </a:ext>
            </a:extLst>
          </p:cNvPr>
          <p:cNvCxnSpPr>
            <a:cxnSpLocks/>
          </p:cNvCxnSpPr>
          <p:nvPr/>
        </p:nvCxnSpPr>
        <p:spPr>
          <a:xfrm flipV="1">
            <a:off x="4265087" y="3159243"/>
            <a:ext cx="0" cy="780542"/>
          </a:xfrm>
          <a:prstGeom prst="line">
            <a:avLst/>
          </a:prstGeom>
          <a:ln w="254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A754121-3E3A-4A34-46E1-1C75AAD0C849}"/>
              </a:ext>
            </a:extLst>
          </p:cNvPr>
          <p:cNvCxnSpPr>
            <a:cxnSpLocks/>
          </p:cNvCxnSpPr>
          <p:nvPr/>
        </p:nvCxnSpPr>
        <p:spPr>
          <a:xfrm>
            <a:off x="2710475" y="3939785"/>
            <a:ext cx="0" cy="835007"/>
          </a:xfrm>
          <a:prstGeom prst="line">
            <a:avLst/>
          </a:prstGeom>
          <a:ln w="254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E9E3B4-C495-9A44-FF1B-5BFE196FBC76}"/>
              </a:ext>
            </a:extLst>
          </p:cNvPr>
          <p:cNvCxnSpPr>
            <a:cxnSpLocks/>
          </p:cNvCxnSpPr>
          <p:nvPr/>
        </p:nvCxnSpPr>
        <p:spPr>
          <a:xfrm>
            <a:off x="7418849" y="3939785"/>
            <a:ext cx="0" cy="835007"/>
          </a:xfrm>
          <a:prstGeom prst="line">
            <a:avLst/>
          </a:prstGeom>
          <a:ln w="254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2C00D4F-623D-95DB-6465-B3071FC91330}"/>
              </a:ext>
            </a:extLst>
          </p:cNvPr>
          <p:cNvCxnSpPr>
            <a:cxnSpLocks/>
          </p:cNvCxnSpPr>
          <p:nvPr/>
        </p:nvCxnSpPr>
        <p:spPr>
          <a:xfrm flipV="1">
            <a:off x="8245662" y="3159243"/>
            <a:ext cx="0" cy="780542"/>
          </a:xfrm>
          <a:prstGeom prst="line">
            <a:avLst/>
          </a:prstGeom>
          <a:ln w="25400">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79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 hidden="1">
            <a:extLst>
              <a:ext uri="{FF2B5EF4-FFF2-40B4-BE49-F238E27FC236}">
                <a16:creationId xmlns:a16="http://schemas.microsoft.com/office/drawing/2014/main" id="{E8A39FA8-A879-6648-B972-A7380DC6DE8F}"/>
              </a:ext>
            </a:extLst>
          </p:cNvPr>
          <p:cNvSpPr>
            <a:spLocks noGrp="1"/>
          </p:cNvSpPr>
          <p:nvPr>
            <p:ph type="title"/>
          </p:nvPr>
        </p:nvSpPr>
        <p:spPr/>
        <p:txBody>
          <a:bodyPr/>
          <a:lstStyle/>
          <a:p>
            <a:r>
              <a:rPr lang="en-US" dirty="0"/>
              <a:t>5D Myth and Reality</a:t>
            </a:r>
          </a:p>
        </p:txBody>
      </p:sp>
      <p:sp>
        <p:nvSpPr>
          <p:cNvPr id="5" name="Title 1">
            <a:extLst>
              <a:ext uri="{FF2B5EF4-FFF2-40B4-BE49-F238E27FC236}">
                <a16:creationId xmlns:a16="http://schemas.microsoft.com/office/drawing/2014/main" id="{E71F14FA-834B-355A-1473-3480B7707F28}"/>
              </a:ext>
            </a:extLst>
          </p:cNvPr>
          <p:cNvSpPr txBox="1">
            <a:spLocks/>
          </p:cNvSpPr>
          <p:nvPr/>
        </p:nvSpPr>
        <p:spPr>
          <a:xfrm>
            <a:off x="990599" y="2123224"/>
            <a:ext cx="4570957" cy="2605285"/>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n-US" sz="6600" dirty="0"/>
              <a:t>Triple tax benefits</a:t>
            </a:r>
          </a:p>
        </p:txBody>
      </p:sp>
      <p:pic>
        <p:nvPicPr>
          <p:cNvPr id="10" name="Picture 9">
            <a:extLst>
              <a:ext uri="{FF2B5EF4-FFF2-40B4-BE49-F238E27FC236}">
                <a16:creationId xmlns:a16="http://schemas.microsoft.com/office/drawing/2014/main" id="{3A9B1EE9-AFAF-CB15-85DF-C0ECF990BB9C}"/>
              </a:ext>
            </a:extLst>
          </p:cNvPr>
          <p:cNvPicPr>
            <a:picLocks noChangeAspect="1"/>
          </p:cNvPicPr>
          <p:nvPr/>
        </p:nvPicPr>
        <p:blipFill rotWithShape="1">
          <a:blip r:embed="rId3">
            <a:extLst>
              <a:ext uri="{28A0092B-C50C-407E-A947-70E740481C1C}">
                <a14:useLocalDpi xmlns:a14="http://schemas.microsoft.com/office/drawing/2010/main" val="0"/>
              </a:ext>
            </a:extLst>
          </a:blip>
          <a:srcRect l="20493" r="21321"/>
          <a:stretch/>
        </p:blipFill>
        <p:spPr>
          <a:xfrm>
            <a:off x="6350696" y="225467"/>
            <a:ext cx="5586608" cy="6400801"/>
          </a:xfrm>
          <a:prstGeom prst="rect">
            <a:avLst/>
          </a:prstGeom>
        </p:spPr>
      </p:pic>
    </p:spTree>
    <p:extLst>
      <p:ext uri="{BB962C8B-B14F-4D97-AF65-F5344CB8AC3E}">
        <p14:creationId xmlns:p14="http://schemas.microsoft.com/office/powerpoint/2010/main" val="297948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56C510B-AAB9-0F18-B500-61E7C1489794}"/>
              </a:ext>
            </a:extLst>
          </p:cNvPr>
          <p:cNvSpPr/>
          <p:nvPr/>
        </p:nvSpPr>
        <p:spPr>
          <a:xfrm>
            <a:off x="5177636" y="1731657"/>
            <a:ext cx="1828800" cy="182880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F4216-B96D-6753-644B-645381A40B13}"/>
              </a:ext>
            </a:extLst>
          </p:cNvPr>
          <p:cNvSpPr>
            <a:spLocks noGrp="1"/>
          </p:cNvSpPr>
          <p:nvPr>
            <p:ph type="title"/>
          </p:nvPr>
        </p:nvSpPr>
        <p:spPr>
          <a:xfrm>
            <a:off x="1492450" y="843153"/>
            <a:ext cx="9199178" cy="610205"/>
          </a:xfrm>
        </p:spPr>
        <p:txBody>
          <a:bodyPr>
            <a:normAutofit/>
          </a:bodyPr>
          <a:lstStyle/>
          <a:p>
            <a:r>
              <a:rPr lang="en-US" sz="2400" dirty="0">
                <a:latin typeface="+mn-lt"/>
              </a:rPr>
              <a:t>TRIPLE TAX BENEFITS</a:t>
            </a:r>
          </a:p>
        </p:txBody>
      </p:sp>
      <p:sp>
        <p:nvSpPr>
          <p:cNvPr id="3" name="Content Placeholder 2">
            <a:extLst>
              <a:ext uri="{FF2B5EF4-FFF2-40B4-BE49-F238E27FC236}">
                <a16:creationId xmlns:a16="http://schemas.microsoft.com/office/drawing/2014/main" id="{34CA95A8-0AA1-0982-20C4-33D6E3E4BFEB}"/>
              </a:ext>
            </a:extLst>
          </p:cNvPr>
          <p:cNvSpPr>
            <a:spLocks noGrp="1"/>
          </p:cNvSpPr>
          <p:nvPr>
            <p:ph idx="1"/>
          </p:nvPr>
        </p:nvSpPr>
        <p:spPr>
          <a:xfrm>
            <a:off x="2249009" y="3838756"/>
            <a:ext cx="7686055" cy="2303252"/>
          </a:xfrm>
        </p:spPr>
        <p:txBody>
          <a:bodyPr>
            <a:normAutofit/>
          </a:bodyPr>
          <a:lstStyle/>
          <a:p>
            <a:pPr marL="0" indent="0" algn="ctr">
              <a:buNone/>
            </a:pPr>
            <a:r>
              <a:rPr lang="en-US" sz="3600" b="1" dirty="0">
                <a:latin typeface="Georgia" panose="02040502050405020303" pitchFamily="18" charset="0"/>
              </a:rPr>
              <a:t>Your money comes out of </a:t>
            </a:r>
            <a:br>
              <a:rPr lang="en-US" sz="3600" b="1" dirty="0">
                <a:latin typeface="Georgia" panose="02040502050405020303" pitchFamily="18" charset="0"/>
              </a:rPr>
            </a:br>
            <a:r>
              <a:rPr lang="en-US" sz="3600" b="1" dirty="0">
                <a:latin typeface="Georgia" panose="02040502050405020303" pitchFamily="18" charset="0"/>
              </a:rPr>
              <a:t>your paycheck, which lowers your taxable income.</a:t>
            </a:r>
          </a:p>
        </p:txBody>
      </p:sp>
      <p:sp>
        <p:nvSpPr>
          <p:cNvPr id="8" name="Content Placeholder 2">
            <a:extLst>
              <a:ext uri="{FF2B5EF4-FFF2-40B4-BE49-F238E27FC236}">
                <a16:creationId xmlns:a16="http://schemas.microsoft.com/office/drawing/2014/main" id="{EF99BF7D-57B4-E49C-5477-7F4FB48B0238}"/>
              </a:ext>
            </a:extLst>
          </p:cNvPr>
          <p:cNvSpPr txBox="1">
            <a:spLocks/>
          </p:cNvSpPr>
          <p:nvPr/>
        </p:nvSpPr>
        <p:spPr>
          <a:xfrm>
            <a:off x="5420720" y="1774902"/>
            <a:ext cx="1342635" cy="18240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1000" b="1" dirty="0">
                <a:solidFill>
                  <a:schemeClr val="accent2"/>
                </a:solidFill>
                <a:latin typeface="Georgia" panose="02040502050405020303" pitchFamily="18" charset="0"/>
              </a:rPr>
              <a:t>1</a:t>
            </a:r>
          </a:p>
        </p:txBody>
      </p:sp>
    </p:spTree>
    <p:extLst>
      <p:ext uri="{BB962C8B-B14F-4D97-AF65-F5344CB8AC3E}">
        <p14:creationId xmlns:p14="http://schemas.microsoft.com/office/powerpoint/2010/main" val="18572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71EBE2-85CD-01ED-8F70-9C89181E88FB}"/>
              </a:ext>
            </a:extLst>
          </p:cNvPr>
          <p:cNvSpPr txBox="1"/>
          <p:nvPr/>
        </p:nvSpPr>
        <p:spPr>
          <a:xfrm>
            <a:off x="1570974" y="6039078"/>
            <a:ext cx="9905405" cy="400110"/>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There is typically a minimum balance required in the fixed account before you can begin investing. Thresholds may vary.</a:t>
            </a:r>
          </a:p>
          <a:p>
            <a:r>
              <a:rPr lang="en-US" sz="1000" dirty="0">
                <a:latin typeface="Arial" panose="020B0604020202020204" pitchFamily="34" charset="0"/>
                <a:cs typeface="Arial" panose="020B0604020202020204" pitchFamily="34" charset="0"/>
              </a:rPr>
              <a:t>Investing involves market risk, including possible loss of principal, and there is no guarantee that investment objectives will be achieved.</a:t>
            </a:r>
          </a:p>
        </p:txBody>
      </p:sp>
      <p:sp>
        <p:nvSpPr>
          <p:cNvPr id="14" name="Oval 13">
            <a:extLst>
              <a:ext uri="{FF2B5EF4-FFF2-40B4-BE49-F238E27FC236}">
                <a16:creationId xmlns:a16="http://schemas.microsoft.com/office/drawing/2014/main" id="{B1C092E3-01D4-AD64-EFF0-7AA486F5A692}"/>
              </a:ext>
            </a:extLst>
          </p:cNvPr>
          <p:cNvSpPr/>
          <p:nvPr/>
        </p:nvSpPr>
        <p:spPr>
          <a:xfrm>
            <a:off x="5177636" y="1731657"/>
            <a:ext cx="1828800" cy="182880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404044C8-45B0-4F5E-49C6-5A68997F4FF4}"/>
              </a:ext>
            </a:extLst>
          </p:cNvPr>
          <p:cNvSpPr txBox="1">
            <a:spLocks/>
          </p:cNvSpPr>
          <p:nvPr/>
        </p:nvSpPr>
        <p:spPr>
          <a:xfrm>
            <a:off x="1492450" y="843153"/>
            <a:ext cx="9199178" cy="610205"/>
          </a:xfrm>
          <a:prstGeom prst="rect">
            <a:avLst/>
          </a:prstGeom>
        </p:spPr>
        <p:txBody>
          <a:bodyPr vert="horz" lIns="0" tIns="45720" rIns="0" bIns="45720" rtlCol="0" anchor="t">
            <a:norm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n-US" sz="2400">
                <a:latin typeface="+mn-lt"/>
              </a:rPr>
              <a:t>TRIPLE TAX BENEFITS</a:t>
            </a:r>
            <a:endParaRPr lang="en-US" sz="2400" dirty="0">
              <a:latin typeface="+mn-lt"/>
            </a:endParaRPr>
          </a:p>
        </p:txBody>
      </p:sp>
      <p:sp>
        <p:nvSpPr>
          <p:cNvPr id="16" name="Content Placeholder 2">
            <a:extLst>
              <a:ext uri="{FF2B5EF4-FFF2-40B4-BE49-F238E27FC236}">
                <a16:creationId xmlns:a16="http://schemas.microsoft.com/office/drawing/2014/main" id="{1493FA1E-164B-C181-5429-14E3B5AEA0E6}"/>
              </a:ext>
            </a:extLst>
          </p:cNvPr>
          <p:cNvSpPr>
            <a:spLocks noGrp="1"/>
          </p:cNvSpPr>
          <p:nvPr>
            <p:ph idx="1"/>
          </p:nvPr>
        </p:nvSpPr>
        <p:spPr>
          <a:xfrm>
            <a:off x="2249009" y="3838756"/>
            <a:ext cx="7686055" cy="2303252"/>
          </a:xfrm>
        </p:spPr>
        <p:txBody>
          <a:bodyPr>
            <a:normAutofit/>
          </a:bodyPr>
          <a:lstStyle/>
          <a:p>
            <a:pPr marL="0" indent="0" algn="ctr">
              <a:buNone/>
            </a:pPr>
            <a:r>
              <a:rPr lang="en-US" sz="3600" b="1" dirty="0">
                <a:latin typeface="Georgia" panose="02040502050405020303" pitchFamily="18" charset="0"/>
              </a:rPr>
              <a:t>HSA balances can be invested </a:t>
            </a:r>
            <a:br>
              <a:rPr lang="en-US" sz="3600" b="1" dirty="0">
                <a:latin typeface="Georgia" panose="02040502050405020303" pitchFamily="18" charset="0"/>
              </a:rPr>
            </a:br>
            <a:r>
              <a:rPr lang="en-US" sz="3600" b="1" dirty="0">
                <a:latin typeface="Georgia" panose="02040502050405020303" pitchFamily="18" charset="0"/>
              </a:rPr>
              <a:t>in alternative investments</a:t>
            </a:r>
            <a:r>
              <a:rPr lang="en-US" sz="3600" b="1" baseline="30000" dirty="0">
                <a:latin typeface="Georgia" panose="02040502050405020303" pitchFamily="18" charset="0"/>
              </a:rPr>
              <a:t>1</a:t>
            </a:r>
            <a:r>
              <a:rPr lang="en-US" sz="3600" b="1" dirty="0">
                <a:latin typeface="Georgia" panose="02040502050405020303" pitchFamily="18" charset="0"/>
              </a:rPr>
              <a:t> </a:t>
            </a:r>
            <a:br>
              <a:rPr lang="en-US" sz="3600" b="1" dirty="0">
                <a:latin typeface="Georgia" panose="02040502050405020303" pitchFamily="18" charset="0"/>
              </a:rPr>
            </a:br>
            <a:r>
              <a:rPr lang="en-US" sz="3600" b="1" dirty="0">
                <a:latin typeface="Georgia" panose="02040502050405020303" pitchFamily="18" charset="0"/>
              </a:rPr>
              <a:t>for the opportunity to grow.</a:t>
            </a:r>
          </a:p>
        </p:txBody>
      </p:sp>
      <p:sp>
        <p:nvSpPr>
          <p:cNvPr id="17" name="Content Placeholder 2">
            <a:extLst>
              <a:ext uri="{FF2B5EF4-FFF2-40B4-BE49-F238E27FC236}">
                <a16:creationId xmlns:a16="http://schemas.microsoft.com/office/drawing/2014/main" id="{617F2D50-BE27-0F62-2D77-12E0073B4CCB}"/>
              </a:ext>
            </a:extLst>
          </p:cNvPr>
          <p:cNvSpPr txBox="1">
            <a:spLocks/>
          </p:cNvSpPr>
          <p:nvPr/>
        </p:nvSpPr>
        <p:spPr>
          <a:xfrm>
            <a:off x="5420720" y="1774902"/>
            <a:ext cx="1342635" cy="18240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1000" b="1" dirty="0">
                <a:solidFill>
                  <a:schemeClr val="accent2"/>
                </a:solidFill>
                <a:latin typeface="Georgia" panose="02040502050405020303" pitchFamily="18" charset="0"/>
              </a:rPr>
              <a:t>2</a:t>
            </a:r>
          </a:p>
        </p:txBody>
      </p:sp>
    </p:spTree>
    <p:extLst>
      <p:ext uri="{BB962C8B-B14F-4D97-AF65-F5344CB8AC3E}">
        <p14:creationId xmlns:p14="http://schemas.microsoft.com/office/powerpoint/2010/main" val="405020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5DEACB-EBBA-0D71-35CA-1ED0DDA4887B}"/>
              </a:ext>
            </a:extLst>
          </p:cNvPr>
          <p:cNvSpPr txBox="1"/>
          <p:nvPr/>
        </p:nvSpPr>
        <p:spPr>
          <a:xfrm>
            <a:off x="1570974" y="5691502"/>
            <a:ext cx="9905405" cy="861774"/>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HSAs are not taxed at a federal income tax level when used appropriately for qualified medical expenses. Also, most states, but not all, recognize HSA funds as tax-free. Please consult a tax advisor regarding your state’s specific rules.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Federal tax laws are complex and subject to change. Neither Nationwide nor its representatives give legal or tax advice. Please consult with an attorney or tax advisor for answers to your specific questions.</a:t>
            </a:r>
          </a:p>
        </p:txBody>
      </p:sp>
      <p:sp>
        <p:nvSpPr>
          <p:cNvPr id="7" name="Oval 6">
            <a:extLst>
              <a:ext uri="{FF2B5EF4-FFF2-40B4-BE49-F238E27FC236}">
                <a16:creationId xmlns:a16="http://schemas.microsoft.com/office/drawing/2014/main" id="{2A943BF9-ADF7-D3BA-CC8D-A1360025FFCF}"/>
              </a:ext>
            </a:extLst>
          </p:cNvPr>
          <p:cNvSpPr/>
          <p:nvPr/>
        </p:nvSpPr>
        <p:spPr>
          <a:xfrm>
            <a:off x="5177636" y="1731657"/>
            <a:ext cx="1828800" cy="182880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7EAD5155-6452-37DA-548C-C42B01490486}"/>
              </a:ext>
            </a:extLst>
          </p:cNvPr>
          <p:cNvSpPr txBox="1">
            <a:spLocks/>
          </p:cNvSpPr>
          <p:nvPr/>
        </p:nvSpPr>
        <p:spPr>
          <a:xfrm>
            <a:off x="1492450" y="843153"/>
            <a:ext cx="9199178" cy="610205"/>
          </a:xfrm>
          <a:prstGeom prst="rect">
            <a:avLst/>
          </a:prstGeom>
        </p:spPr>
        <p:txBody>
          <a:bodyPr vert="horz" lIns="0" tIns="45720" rIns="0" bIns="45720" rtlCol="0" anchor="t">
            <a:norm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n-US" sz="2400" dirty="0">
                <a:latin typeface="+mn-lt"/>
              </a:rPr>
              <a:t>TRIPLE TAX BENEFITS</a:t>
            </a:r>
          </a:p>
        </p:txBody>
      </p:sp>
      <p:sp>
        <p:nvSpPr>
          <p:cNvPr id="9" name="Content Placeholder 2">
            <a:extLst>
              <a:ext uri="{FF2B5EF4-FFF2-40B4-BE49-F238E27FC236}">
                <a16:creationId xmlns:a16="http://schemas.microsoft.com/office/drawing/2014/main" id="{0C9D475C-2AE4-144A-3B1E-19208BDDA538}"/>
              </a:ext>
            </a:extLst>
          </p:cNvPr>
          <p:cNvSpPr txBox="1">
            <a:spLocks/>
          </p:cNvSpPr>
          <p:nvPr/>
        </p:nvSpPr>
        <p:spPr>
          <a:xfrm>
            <a:off x="795417" y="3838756"/>
            <a:ext cx="10593237" cy="2303252"/>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latin typeface="Georgia" panose="02040502050405020303" pitchFamily="18" charset="0"/>
              </a:rPr>
              <a:t>Unlike some investment vehicles, money used to pay for qualifying medical expenses is withdrawn tax free.</a:t>
            </a:r>
          </a:p>
        </p:txBody>
      </p:sp>
      <p:sp>
        <p:nvSpPr>
          <p:cNvPr id="10" name="Content Placeholder 2">
            <a:extLst>
              <a:ext uri="{FF2B5EF4-FFF2-40B4-BE49-F238E27FC236}">
                <a16:creationId xmlns:a16="http://schemas.microsoft.com/office/drawing/2014/main" id="{679CC672-F20A-0859-AFA9-140A8D6307BB}"/>
              </a:ext>
            </a:extLst>
          </p:cNvPr>
          <p:cNvSpPr txBox="1">
            <a:spLocks/>
          </p:cNvSpPr>
          <p:nvPr/>
        </p:nvSpPr>
        <p:spPr>
          <a:xfrm>
            <a:off x="5420720" y="1774902"/>
            <a:ext cx="1342635" cy="18240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0000" b="1" dirty="0">
                <a:solidFill>
                  <a:schemeClr val="accent2"/>
                </a:solidFill>
                <a:latin typeface="Georgia" panose="02040502050405020303" pitchFamily="18" charset="0"/>
              </a:rPr>
              <a:t>3</a:t>
            </a:r>
          </a:p>
        </p:txBody>
      </p:sp>
    </p:spTree>
    <p:extLst>
      <p:ext uri="{BB962C8B-B14F-4D97-AF65-F5344CB8AC3E}">
        <p14:creationId xmlns:p14="http://schemas.microsoft.com/office/powerpoint/2010/main" val="219233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A95A8-0AA1-0982-20C4-33D6E3E4BFEB}"/>
              </a:ext>
            </a:extLst>
          </p:cNvPr>
          <p:cNvSpPr>
            <a:spLocks noGrp="1"/>
          </p:cNvSpPr>
          <p:nvPr>
            <p:ph idx="1"/>
          </p:nvPr>
        </p:nvSpPr>
        <p:spPr>
          <a:xfrm>
            <a:off x="1570974" y="3268171"/>
            <a:ext cx="3949932" cy="2359727"/>
          </a:xfrm>
        </p:spPr>
        <p:txBody>
          <a:bodyPr>
            <a:normAutofit/>
          </a:bodyPr>
          <a:lstStyle/>
          <a:p>
            <a:pPr marL="0" indent="0">
              <a:buNone/>
            </a:pPr>
            <a:r>
              <a:rPr lang="en-US" sz="3000" b="1" dirty="0"/>
              <a:t>Consider maxing out your contributions </a:t>
            </a:r>
            <a:r>
              <a:rPr lang="en-US" sz="3000" dirty="0"/>
              <a:t>to take full advantage of the triple tax savings.</a:t>
            </a:r>
          </a:p>
        </p:txBody>
      </p:sp>
      <p:sp>
        <p:nvSpPr>
          <p:cNvPr id="4" name="TextBox 3">
            <a:extLst>
              <a:ext uri="{FF2B5EF4-FFF2-40B4-BE49-F238E27FC236}">
                <a16:creationId xmlns:a16="http://schemas.microsoft.com/office/drawing/2014/main" id="{7B5DEACB-EBBA-0D71-35CA-1ED0DDA4887B}"/>
              </a:ext>
            </a:extLst>
          </p:cNvPr>
          <p:cNvSpPr txBox="1"/>
          <p:nvPr/>
        </p:nvSpPr>
        <p:spPr>
          <a:xfrm>
            <a:off x="1570974" y="6014847"/>
            <a:ext cx="9905405" cy="246221"/>
          </a:xfrm>
          <a:prstGeom prst="rect">
            <a:avLst/>
          </a:prstGeom>
          <a:noFill/>
        </p:spPr>
        <p:txBody>
          <a:bodyPr wrap="square" rtlCol="0">
            <a:spAutoFit/>
          </a:bodyPr>
          <a:lstStyle/>
          <a:p>
            <a:pPr eaLnBrk="1" hangingPunct="1">
              <a:lnSpc>
                <a:spcPct val="100000"/>
              </a:lnSpc>
              <a:spcBef>
                <a:spcPct val="0"/>
              </a:spcBef>
              <a:buFontTx/>
              <a:buNone/>
            </a:pPr>
            <a:r>
              <a:rPr lang="en-US" altLang="en-US" sz="1000" dirty="0">
                <a:solidFill>
                  <a:srgbClr val="153B59"/>
                </a:solidFill>
                <a:latin typeface="Arial" panose="020B0604020202020204" pitchFamily="34" charset="0"/>
                <a:cs typeface="Arial" panose="020B0604020202020204" pitchFamily="34" charset="0"/>
              </a:rPr>
              <a:t>*At age 55, an additional $1,000 is allowed annually.</a:t>
            </a:r>
          </a:p>
        </p:txBody>
      </p:sp>
      <p:graphicFrame>
        <p:nvGraphicFramePr>
          <p:cNvPr id="7" name="Table 5">
            <a:extLst>
              <a:ext uri="{FF2B5EF4-FFF2-40B4-BE49-F238E27FC236}">
                <a16:creationId xmlns:a16="http://schemas.microsoft.com/office/drawing/2014/main" id="{5F00CFCB-3A96-7A37-FF10-F47C85B39213}"/>
              </a:ext>
            </a:extLst>
          </p:cNvPr>
          <p:cNvGraphicFramePr>
            <a:graphicFrameLocks noGrp="1"/>
          </p:cNvGraphicFramePr>
          <p:nvPr>
            <p:extLst>
              <p:ext uri="{D42A27DB-BD31-4B8C-83A1-F6EECF244321}">
                <p14:modId xmlns:p14="http://schemas.microsoft.com/office/powerpoint/2010/main" val="209038490"/>
              </p:ext>
            </p:extLst>
          </p:nvPr>
        </p:nvGraphicFramePr>
        <p:xfrm>
          <a:off x="6092039" y="3268171"/>
          <a:ext cx="4977361" cy="1793969"/>
        </p:xfrm>
        <a:graphic>
          <a:graphicData uri="http://schemas.openxmlformats.org/drawingml/2006/table">
            <a:tbl>
              <a:tblPr firstRow="1" bandRow="1">
                <a:tableStyleId>{5C22544A-7EE6-4342-B048-85BDC9FD1C3A}</a:tableStyleId>
              </a:tblPr>
              <a:tblGrid>
                <a:gridCol w="1572756">
                  <a:extLst>
                    <a:ext uri="{9D8B030D-6E8A-4147-A177-3AD203B41FA5}">
                      <a16:colId xmlns:a16="http://schemas.microsoft.com/office/drawing/2014/main" val="1477362060"/>
                    </a:ext>
                  </a:extLst>
                </a:gridCol>
                <a:gridCol w="1762177">
                  <a:extLst>
                    <a:ext uri="{9D8B030D-6E8A-4147-A177-3AD203B41FA5}">
                      <a16:colId xmlns:a16="http://schemas.microsoft.com/office/drawing/2014/main" val="3415663180"/>
                    </a:ext>
                  </a:extLst>
                </a:gridCol>
                <a:gridCol w="1642428">
                  <a:extLst>
                    <a:ext uri="{9D8B030D-6E8A-4147-A177-3AD203B41FA5}">
                      <a16:colId xmlns:a16="http://schemas.microsoft.com/office/drawing/2014/main" val="3067330288"/>
                    </a:ext>
                  </a:extLst>
                </a:gridCol>
              </a:tblGrid>
              <a:tr h="569343">
                <a:tc gridSpan="3">
                  <a:txBody>
                    <a:bodyPr/>
                    <a:lstStyle/>
                    <a:p>
                      <a:pPr algn="ctr"/>
                      <a:r>
                        <a:rPr lang="en-US" b="1" dirty="0">
                          <a:solidFill>
                            <a:schemeClr val="bg1"/>
                          </a:solidFill>
                        </a:rPr>
                        <a:t>HSA Contribution Limit*</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r>
                        <a:rPr lang="en-US" sz="1500" dirty="0">
                          <a:latin typeface="Arial" panose="020B0604020202020204" pitchFamily="34" charset="0"/>
                          <a:cs typeface="Arial" panose="020B0604020202020204" pitchFamily="34" charset="0"/>
                        </a:rPr>
                        <a:t>HSA Contribution Limit</a:t>
                      </a:r>
                    </a:p>
                  </a:txBody>
                  <a:tcPr marL="67258" marR="67258" marT="33629" marB="3362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4C1B7"/>
                    </a:solidFill>
                  </a:tcPr>
                </a:tc>
                <a:tc hMerge="1">
                  <a:txBody>
                    <a:bodyPr/>
                    <a:lstStyle/>
                    <a:p>
                      <a:endParaRPr lang="en-US" sz="1300" dirty="0">
                        <a:latin typeface="Arial" panose="020B0604020202020204" pitchFamily="34" charset="0"/>
                        <a:cs typeface="Arial" panose="020B0604020202020204" pitchFamily="34" charset="0"/>
                      </a:endParaRPr>
                    </a:p>
                  </a:txBody>
                  <a:tcPr marL="67258" marR="67258" marT="33629" marB="33629">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4C1B7"/>
                    </a:solidFill>
                  </a:tcPr>
                </a:tc>
                <a:extLst>
                  <a:ext uri="{0D108BD9-81ED-4DB2-BD59-A6C34878D82A}">
                    <a16:rowId xmlns:a16="http://schemas.microsoft.com/office/drawing/2014/main" val="513809190"/>
                  </a:ext>
                </a:extLst>
              </a:tr>
              <a:tr h="589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schemeClr val="bg1"/>
                          </a:solidFill>
                        </a:rPr>
                        <a:t>Tax Year </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b="1" dirty="0">
                          <a:solidFill>
                            <a:schemeClr val="bg1"/>
                          </a:solidFill>
                        </a:rPr>
                        <a:t>Individual</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b="1" dirty="0">
                          <a:solidFill>
                            <a:schemeClr val="bg1"/>
                          </a:solidFill>
                        </a:rPr>
                        <a:t>Family</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059985"/>
                  </a:ext>
                </a:extLst>
              </a:tr>
              <a:tr h="634837">
                <a:tc>
                  <a:txBody>
                    <a:bodyPr/>
                    <a:lstStyle/>
                    <a:p>
                      <a:pPr algn="ctr"/>
                      <a:r>
                        <a:rPr lang="en-US" b="1" dirty="0">
                          <a:solidFill>
                            <a:schemeClr val="bg1"/>
                          </a:solidFill>
                        </a:rPr>
                        <a:t>2024</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b="1" dirty="0">
                          <a:solidFill>
                            <a:schemeClr val="tx1"/>
                          </a:solidFill>
                        </a:rPr>
                        <a:t>$4,150</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b="1" dirty="0">
                          <a:solidFill>
                            <a:schemeClr val="tx1"/>
                          </a:solidFill>
                        </a:rPr>
                        <a:t>$8,300</a:t>
                      </a:r>
                    </a:p>
                  </a:txBody>
                  <a:tcPr marL="67258" marR="67258" marT="33629" marB="336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3348753"/>
                  </a:ext>
                </a:extLst>
              </a:tr>
            </a:tbl>
          </a:graphicData>
        </a:graphic>
      </p:graphicFrame>
      <p:sp>
        <p:nvSpPr>
          <p:cNvPr id="10" name="Title 1">
            <a:extLst>
              <a:ext uri="{FF2B5EF4-FFF2-40B4-BE49-F238E27FC236}">
                <a16:creationId xmlns:a16="http://schemas.microsoft.com/office/drawing/2014/main" id="{A1C86E86-B416-8E54-4EE8-E8F97657156D}"/>
              </a:ext>
            </a:extLst>
          </p:cNvPr>
          <p:cNvSpPr txBox="1">
            <a:spLocks/>
          </p:cNvSpPr>
          <p:nvPr/>
        </p:nvSpPr>
        <p:spPr>
          <a:xfrm>
            <a:off x="1492450" y="843153"/>
            <a:ext cx="9199178" cy="610205"/>
          </a:xfrm>
          <a:prstGeom prst="rect">
            <a:avLst/>
          </a:prstGeom>
        </p:spPr>
        <p:txBody>
          <a:bodyPr vert="horz" lIns="0" tIns="45720" rIns="0" bIns="45720" rtlCol="0" anchor="t">
            <a:norm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n-US" sz="2400">
                <a:latin typeface="+mn-lt"/>
              </a:rPr>
              <a:t>TRIPLE TAX BENEFITS</a:t>
            </a:r>
            <a:endParaRPr lang="en-US" sz="2400" dirty="0">
              <a:latin typeface="+mn-lt"/>
            </a:endParaRPr>
          </a:p>
        </p:txBody>
      </p:sp>
      <p:sp>
        <p:nvSpPr>
          <p:cNvPr id="11" name="Title 3">
            <a:extLst>
              <a:ext uri="{FF2B5EF4-FFF2-40B4-BE49-F238E27FC236}">
                <a16:creationId xmlns:a16="http://schemas.microsoft.com/office/drawing/2014/main" id="{28C9D32B-2081-821A-19C2-AF062BCD8568}"/>
              </a:ext>
            </a:extLst>
          </p:cNvPr>
          <p:cNvSpPr>
            <a:spLocks noGrp="1"/>
          </p:cNvSpPr>
          <p:nvPr>
            <p:ph type="title"/>
          </p:nvPr>
        </p:nvSpPr>
        <p:spPr>
          <a:xfrm>
            <a:off x="1492450" y="1358258"/>
            <a:ext cx="9199178" cy="1522965"/>
          </a:xfrm>
        </p:spPr>
        <p:txBody>
          <a:bodyPr>
            <a:noAutofit/>
          </a:bodyPr>
          <a:lstStyle/>
          <a:p>
            <a:r>
              <a:rPr lang="en-US" sz="4800" dirty="0"/>
              <a:t>How much can you contribute to your HSA?</a:t>
            </a:r>
          </a:p>
        </p:txBody>
      </p:sp>
    </p:spTree>
    <p:extLst>
      <p:ext uri="{BB962C8B-B14F-4D97-AF65-F5344CB8AC3E}">
        <p14:creationId xmlns:p14="http://schemas.microsoft.com/office/powerpoint/2010/main" val="226195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1FF30-BD7C-1401-84EB-6D3E5392C4E7}"/>
              </a:ext>
            </a:extLst>
          </p:cNvPr>
          <p:cNvPicPr>
            <a:picLocks noChangeAspect="1"/>
          </p:cNvPicPr>
          <p:nvPr/>
        </p:nvPicPr>
        <p:blipFill rotWithShape="1">
          <a:blip r:embed="rId3">
            <a:extLst>
              <a:ext uri="{28A0092B-C50C-407E-A947-70E740481C1C}">
                <a14:useLocalDpi xmlns:a14="http://schemas.microsoft.com/office/drawing/2010/main" val="0"/>
              </a:ext>
            </a:extLst>
          </a:blip>
          <a:srcRect l="31773" t="12219" r="19582"/>
          <a:stretch/>
        </p:blipFill>
        <p:spPr>
          <a:xfrm>
            <a:off x="6501164" y="-1"/>
            <a:ext cx="5700685" cy="6858000"/>
          </a:xfrm>
          <a:prstGeom prst="rect">
            <a:avLst/>
          </a:prstGeom>
        </p:spPr>
      </p:pic>
      <p:sp>
        <p:nvSpPr>
          <p:cNvPr id="10" name="Title 3">
            <a:extLst>
              <a:ext uri="{FF2B5EF4-FFF2-40B4-BE49-F238E27FC236}">
                <a16:creationId xmlns:a16="http://schemas.microsoft.com/office/drawing/2014/main" id="{C339B5FC-B98B-ECAE-5857-E63F258FBC54}"/>
              </a:ext>
            </a:extLst>
          </p:cNvPr>
          <p:cNvSpPr>
            <a:spLocks noGrp="1"/>
          </p:cNvSpPr>
          <p:nvPr>
            <p:ph type="ctrTitle"/>
          </p:nvPr>
        </p:nvSpPr>
        <p:spPr/>
        <p:txBody>
          <a:bodyPr anchor="b">
            <a:noAutofit/>
          </a:bodyPr>
          <a:lstStyle/>
          <a:p>
            <a:r>
              <a:rPr lang="en-US" dirty="0"/>
              <a:t>Your health, your money</a:t>
            </a:r>
            <a:endParaRPr lang="en-US" sz="6000" spc="100" dirty="0">
              <a:latin typeface="Georgia" panose="02040502050405020303" pitchFamily="18" charset="0"/>
            </a:endParaRPr>
          </a:p>
        </p:txBody>
      </p:sp>
      <p:sp>
        <p:nvSpPr>
          <p:cNvPr id="15" name="Text Placeholder 14">
            <a:extLst>
              <a:ext uri="{FF2B5EF4-FFF2-40B4-BE49-F238E27FC236}">
                <a16:creationId xmlns:a16="http://schemas.microsoft.com/office/drawing/2014/main" id="{BDABF044-3EB2-4AB9-8FA4-C64275B0666A}"/>
              </a:ext>
            </a:extLst>
          </p:cNvPr>
          <p:cNvSpPr>
            <a:spLocks noGrp="1"/>
          </p:cNvSpPr>
          <p:nvPr>
            <p:ph type="body" sz="quarter" idx="10"/>
          </p:nvPr>
        </p:nvSpPr>
        <p:spPr>
          <a:xfrm>
            <a:off x="606453" y="3914822"/>
            <a:ext cx="5700685" cy="1160761"/>
          </a:xfrm>
        </p:spPr>
        <p:txBody>
          <a:bodyPr/>
          <a:lstStyle/>
          <a:p>
            <a:pPr eaLnBrk="1" hangingPunct="1">
              <a:lnSpc>
                <a:spcPct val="100000"/>
              </a:lnSpc>
              <a:spcBef>
                <a:spcPct val="0"/>
              </a:spcBef>
              <a:buFontTx/>
              <a:buNone/>
            </a:pPr>
            <a:r>
              <a:rPr lang="en-US" altLang="en-US" dirty="0">
                <a:solidFill>
                  <a:schemeClr val="bg1"/>
                </a:solidFill>
                <a:latin typeface="Arial" panose="020B0604020202020204" pitchFamily="34" charset="0"/>
                <a:cs typeface="Arial" panose="020B0604020202020204" pitchFamily="34" charset="0"/>
              </a:rPr>
              <a:t>How to save — and invest —</a:t>
            </a:r>
            <a:br>
              <a:rPr lang="en-US" altLang="en-US" dirty="0">
                <a:solidFill>
                  <a:schemeClr val="bg1"/>
                </a:solidFill>
                <a:latin typeface="Arial" panose="020B0604020202020204" pitchFamily="34" charset="0"/>
                <a:cs typeface="Arial" panose="020B0604020202020204" pitchFamily="34" charset="0"/>
              </a:rPr>
            </a:br>
            <a:r>
              <a:rPr lang="en-US" altLang="en-US" dirty="0">
                <a:solidFill>
                  <a:schemeClr val="bg1"/>
                </a:solidFill>
                <a:latin typeface="Arial" panose="020B0604020202020204" pitchFamily="34" charset="0"/>
                <a:cs typeface="Arial" panose="020B0604020202020204" pitchFamily="34" charset="0"/>
              </a:rPr>
              <a:t>for health care in retirement</a:t>
            </a:r>
          </a:p>
        </p:txBody>
      </p:sp>
    </p:spTree>
    <p:extLst>
      <p:ext uri="{BB962C8B-B14F-4D97-AF65-F5344CB8AC3E}">
        <p14:creationId xmlns:p14="http://schemas.microsoft.com/office/powerpoint/2010/main" val="26037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F9C4505-A044-92F5-5713-252730466D0D}"/>
              </a:ext>
              <a:ext uri="{C183D7F6-B498-43B3-948B-1728B52AA6E4}">
                <adec:decorative xmlns:adec="http://schemas.microsoft.com/office/drawing/2017/decorative" val="1"/>
              </a:ext>
            </a:extLst>
          </p:cNvPr>
          <p:cNvCxnSpPr>
            <a:cxnSpLocks/>
          </p:cNvCxnSpPr>
          <p:nvPr/>
        </p:nvCxnSpPr>
        <p:spPr>
          <a:xfrm>
            <a:off x="6557962" y="4253997"/>
            <a:ext cx="4143375"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8DE49A0-F712-E113-2695-3FD34DA53064}"/>
              </a:ext>
            </a:extLst>
          </p:cNvPr>
          <p:cNvSpPr txBox="1"/>
          <p:nvPr/>
        </p:nvSpPr>
        <p:spPr>
          <a:xfrm>
            <a:off x="8118946" y="4980542"/>
            <a:ext cx="2539440" cy="338554"/>
          </a:xfrm>
          <a:prstGeom prst="rect">
            <a:avLst/>
          </a:prstGeom>
          <a:noFill/>
          <a:ln>
            <a:noFill/>
          </a:ln>
        </p:spPr>
        <p:txBody>
          <a:bodyPr wrap="square" lIns="0" tIns="0" rIns="0" bIns="0" rtlCol="0" anchor="t" anchorCtr="0">
            <a:spAutoFit/>
          </a:bodyPr>
          <a:lstStyle/>
          <a:p>
            <a:pPr marL="0" lvl="2" indent="-336550">
              <a:spcAft>
                <a:spcPts val="1800"/>
              </a:spcAft>
              <a:buClr>
                <a:srgbClr val="DEA515"/>
              </a:buClr>
              <a:buSzPct val="101851"/>
            </a:pPr>
            <a:r>
              <a:rPr lang="en-US" sz="2200" b="1" dirty="0">
                <a:solidFill>
                  <a:srgbClr val="6ECFB2"/>
                </a:solidFill>
                <a:latin typeface="Arial" charset="0"/>
                <a:ea typeface="Arial" charset="0"/>
                <a:cs typeface="Arial" charset="0"/>
                <a:sym typeface="Calibri"/>
              </a:rPr>
              <a:t>Retirement plan</a:t>
            </a:r>
          </a:p>
        </p:txBody>
      </p: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838199" y="448805"/>
            <a:ext cx="4795839" cy="5954452"/>
          </a:xfrm>
        </p:spPr>
        <p:txBody>
          <a:bodyPr>
            <a:noAutofit/>
          </a:bodyPr>
          <a:lstStyle/>
          <a:p>
            <a:r>
              <a:rPr lang="en-US" sz="6600" dirty="0">
                <a:latin typeface="Georgia" panose="02040502050405020303" pitchFamily="18" charset="0"/>
              </a:rPr>
              <a:t>More ways </a:t>
            </a:r>
            <a:br>
              <a:rPr lang="en-US" sz="6600" dirty="0">
                <a:latin typeface="Georgia" panose="02040502050405020303" pitchFamily="18" charset="0"/>
              </a:rPr>
            </a:br>
            <a:r>
              <a:rPr lang="en-US" sz="6600" dirty="0">
                <a:latin typeface="Georgia" panose="02040502050405020303" pitchFamily="18" charset="0"/>
              </a:rPr>
              <a:t>to save</a:t>
            </a:r>
          </a:p>
        </p:txBody>
      </p:sp>
      <p:pic>
        <p:nvPicPr>
          <p:cNvPr id="2" name="Picture 1">
            <a:extLst>
              <a:ext uri="{FF2B5EF4-FFF2-40B4-BE49-F238E27FC236}">
                <a16:creationId xmlns:a16="http://schemas.microsoft.com/office/drawing/2014/main" id="{87FB52B1-FF96-8D5C-392F-1FE1DBD11A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9080" y="4613451"/>
            <a:ext cx="978991" cy="978991"/>
          </a:xfrm>
          <a:prstGeom prst="rect">
            <a:avLst/>
          </a:prstGeom>
        </p:spPr>
      </p:pic>
      <p:cxnSp>
        <p:nvCxnSpPr>
          <p:cNvPr id="20" name="Straight Connector 19">
            <a:extLst>
              <a:ext uri="{FF2B5EF4-FFF2-40B4-BE49-F238E27FC236}">
                <a16:creationId xmlns:a16="http://schemas.microsoft.com/office/drawing/2014/main" id="{6FC6A28D-F9D5-4BC2-382C-D3C863905150}"/>
              </a:ext>
              <a:ext uri="{C183D7F6-B498-43B3-948B-1728B52AA6E4}">
                <adec:decorative xmlns:adec="http://schemas.microsoft.com/office/drawing/2017/decorative" val="1"/>
              </a:ext>
            </a:extLst>
          </p:cNvPr>
          <p:cNvCxnSpPr>
            <a:cxnSpLocks/>
          </p:cNvCxnSpPr>
          <p:nvPr/>
        </p:nvCxnSpPr>
        <p:spPr>
          <a:xfrm>
            <a:off x="6557962" y="2510922"/>
            <a:ext cx="4143375"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BA41C10-9AF2-B4D7-A550-3799527894DE}"/>
              </a:ext>
            </a:extLst>
          </p:cNvPr>
          <p:cNvSpPr txBox="1"/>
          <p:nvPr/>
        </p:nvSpPr>
        <p:spPr>
          <a:xfrm>
            <a:off x="8118946" y="3237467"/>
            <a:ext cx="2539440" cy="338554"/>
          </a:xfrm>
          <a:prstGeom prst="rect">
            <a:avLst/>
          </a:prstGeom>
          <a:noFill/>
          <a:ln>
            <a:noFill/>
          </a:ln>
        </p:spPr>
        <p:txBody>
          <a:bodyPr wrap="square" lIns="0" tIns="0" rIns="0" bIns="0" rtlCol="0" anchor="t" anchorCtr="0">
            <a:spAutoFit/>
          </a:bodyPr>
          <a:lstStyle/>
          <a:p>
            <a:pPr marL="0" lvl="2" indent="-336550">
              <a:spcAft>
                <a:spcPts val="1800"/>
              </a:spcAft>
              <a:buClr>
                <a:srgbClr val="DEA515"/>
              </a:buClr>
              <a:buSzPct val="101851"/>
            </a:pPr>
            <a:r>
              <a:rPr lang="en-US" sz="2200" b="1" dirty="0">
                <a:solidFill>
                  <a:srgbClr val="6ECFB2"/>
                </a:solidFill>
                <a:latin typeface="Arial" charset="0"/>
                <a:ea typeface="Arial" charset="0"/>
                <a:cs typeface="Arial" charset="0"/>
                <a:sym typeface="Calibri"/>
              </a:rPr>
              <a:t>Personal savings</a:t>
            </a:r>
          </a:p>
        </p:txBody>
      </p:sp>
      <p:sp>
        <p:nvSpPr>
          <p:cNvPr id="24" name="TextBox 23">
            <a:extLst>
              <a:ext uri="{FF2B5EF4-FFF2-40B4-BE49-F238E27FC236}">
                <a16:creationId xmlns:a16="http://schemas.microsoft.com/office/drawing/2014/main" id="{E658A3BF-7FE5-E205-D843-F1650B4D67F2}"/>
              </a:ext>
            </a:extLst>
          </p:cNvPr>
          <p:cNvSpPr txBox="1"/>
          <p:nvPr/>
        </p:nvSpPr>
        <p:spPr>
          <a:xfrm>
            <a:off x="8118946" y="1278242"/>
            <a:ext cx="2539440" cy="677108"/>
          </a:xfrm>
          <a:prstGeom prst="rect">
            <a:avLst/>
          </a:prstGeom>
          <a:noFill/>
          <a:ln>
            <a:noFill/>
          </a:ln>
        </p:spPr>
        <p:txBody>
          <a:bodyPr wrap="square" lIns="0" tIns="0" rIns="0" bIns="0" rtlCol="0" anchor="t" anchorCtr="0">
            <a:spAutoFit/>
          </a:bodyPr>
          <a:lstStyle/>
          <a:p>
            <a:pPr marL="0" lvl="2" indent="-336550">
              <a:spcAft>
                <a:spcPts val="1800"/>
              </a:spcAft>
              <a:buClr>
                <a:srgbClr val="DEA515"/>
              </a:buClr>
              <a:buSzPct val="101851"/>
            </a:pPr>
            <a:r>
              <a:rPr lang="en-US" sz="2200" b="1" dirty="0">
                <a:solidFill>
                  <a:srgbClr val="6ECFB2"/>
                </a:solidFill>
                <a:latin typeface="Arial" charset="0"/>
                <a:ea typeface="Arial" charset="0"/>
                <a:cs typeface="Arial" charset="0"/>
                <a:sym typeface="Calibri"/>
              </a:rPr>
              <a:t>Flexible spending account (FSA)</a:t>
            </a:r>
          </a:p>
        </p:txBody>
      </p:sp>
      <p:pic>
        <p:nvPicPr>
          <p:cNvPr id="27" name="Picture 26" descr="Icon&#10;&#10;Description automatically generated">
            <a:extLst>
              <a:ext uri="{FF2B5EF4-FFF2-40B4-BE49-F238E27FC236}">
                <a16:creationId xmlns:a16="http://schemas.microsoft.com/office/drawing/2014/main" id="{367821B8-DD8D-C36B-9F75-633B49BF7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962" y="2765888"/>
            <a:ext cx="1125781" cy="1125781"/>
          </a:xfrm>
          <a:prstGeom prst="rect">
            <a:avLst/>
          </a:prstGeom>
        </p:spPr>
      </p:pic>
      <p:pic>
        <p:nvPicPr>
          <p:cNvPr id="29" name="Picture 28" descr="Icon&#10;&#10;Description automatically generated">
            <a:extLst>
              <a:ext uri="{FF2B5EF4-FFF2-40B4-BE49-F238E27FC236}">
                <a16:creationId xmlns:a16="http://schemas.microsoft.com/office/drawing/2014/main" id="{350D1A81-7303-551A-5B03-F4EEC2001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794" y="1104280"/>
            <a:ext cx="1125781" cy="1125781"/>
          </a:xfrm>
          <a:prstGeom prst="rect">
            <a:avLst/>
          </a:prstGeom>
        </p:spPr>
      </p:pic>
    </p:spTree>
    <p:extLst>
      <p:ext uri="{BB962C8B-B14F-4D97-AF65-F5344CB8AC3E}">
        <p14:creationId xmlns:p14="http://schemas.microsoft.com/office/powerpoint/2010/main" val="3374478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3D770-5796-8469-3B00-A107ED8A3E08}"/>
              </a:ext>
            </a:extLst>
          </p:cNvPr>
          <p:cNvSpPr txBox="1"/>
          <p:nvPr/>
        </p:nvSpPr>
        <p:spPr>
          <a:xfrm>
            <a:off x="1609478" y="3613954"/>
            <a:ext cx="2321127" cy="1015663"/>
          </a:xfrm>
          <a:prstGeom prst="rect">
            <a:avLst/>
          </a:prstGeom>
          <a:noFill/>
          <a:ln>
            <a:noFill/>
          </a:ln>
        </p:spPr>
        <p:txBody>
          <a:bodyPr wrap="square" lIns="0" tIns="0" rIns="0" bIns="0" rtlCol="0" anchor="t" anchorCtr="0">
            <a:spAutoFit/>
          </a:bodyPr>
          <a:lstStyle/>
          <a:p>
            <a:pPr algn="ctr"/>
            <a:r>
              <a:rPr lang="en-US" sz="2200" b="1" dirty="0">
                <a:solidFill>
                  <a:srgbClr val="6ECFB2"/>
                </a:solidFill>
                <a:latin typeface="Arial" charset="0"/>
                <a:ea typeface="Arial" charset="0"/>
                <a:cs typeface="Arial" charset="0"/>
                <a:sym typeface="Calibri"/>
              </a:rPr>
              <a:t>Create an online retirement account</a:t>
            </a:r>
          </a:p>
        </p:txBody>
      </p:sp>
      <p:sp>
        <p:nvSpPr>
          <p:cNvPr id="5" name="TextBox 4">
            <a:extLst>
              <a:ext uri="{FF2B5EF4-FFF2-40B4-BE49-F238E27FC236}">
                <a16:creationId xmlns:a16="http://schemas.microsoft.com/office/drawing/2014/main" id="{73DAE9D5-1625-44FF-9839-4BCC77EBECDF}"/>
              </a:ext>
            </a:extLst>
          </p:cNvPr>
          <p:cNvSpPr txBox="1"/>
          <p:nvPr/>
        </p:nvSpPr>
        <p:spPr>
          <a:xfrm>
            <a:off x="4697833" y="3613954"/>
            <a:ext cx="2780292" cy="1015663"/>
          </a:xfrm>
          <a:prstGeom prst="rect">
            <a:avLst/>
          </a:prstGeom>
          <a:noFill/>
          <a:ln>
            <a:noFill/>
          </a:ln>
        </p:spPr>
        <p:txBody>
          <a:bodyPr wrap="square" lIns="0" tIns="0" rIns="0" bIns="0" rtlCol="0" anchor="t" anchorCtr="0">
            <a:spAutoFit/>
          </a:bodyPr>
          <a:lstStyle/>
          <a:p>
            <a:pPr algn="ctr"/>
            <a:r>
              <a:rPr lang="en-US" sz="2200" b="1" dirty="0">
                <a:solidFill>
                  <a:srgbClr val="6ECFB2"/>
                </a:solidFill>
                <a:latin typeface="Arial" panose="020B0604020202020204" pitchFamily="34" charset="0"/>
                <a:cs typeface="Arial" panose="020B0604020202020204" pitchFamily="34" charset="0"/>
              </a:rPr>
              <a:t>Use your account</a:t>
            </a:r>
            <a:br>
              <a:rPr lang="en-US" sz="2200" b="1" dirty="0">
                <a:solidFill>
                  <a:srgbClr val="6ECFB2"/>
                </a:solidFill>
                <a:latin typeface="Arial" panose="020B0604020202020204" pitchFamily="34" charset="0"/>
                <a:cs typeface="Arial" panose="020B0604020202020204" pitchFamily="34" charset="0"/>
              </a:rPr>
            </a:br>
            <a:r>
              <a:rPr lang="en-US" sz="2200" b="1" dirty="0">
                <a:solidFill>
                  <a:srgbClr val="6ECFB2"/>
                </a:solidFill>
                <a:latin typeface="Arial" panose="020B0604020202020204" pitchFamily="34" charset="0"/>
                <a:cs typeface="Arial" panose="020B0604020202020204" pitchFamily="34" charset="0"/>
              </a:rPr>
              <a:t>to access My Health Care Estimator</a:t>
            </a:r>
            <a:r>
              <a:rPr lang="en-US" sz="2200" b="1" baseline="30000" dirty="0">
                <a:solidFill>
                  <a:srgbClr val="6ECFB2"/>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D8DE49A0-F712-E113-2695-3FD34DA53064}"/>
              </a:ext>
            </a:extLst>
          </p:cNvPr>
          <p:cNvSpPr txBox="1"/>
          <p:nvPr/>
        </p:nvSpPr>
        <p:spPr>
          <a:xfrm>
            <a:off x="8291120" y="3613954"/>
            <a:ext cx="2539440" cy="2031325"/>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n-US" sz="2200" b="1" dirty="0">
                <a:solidFill>
                  <a:srgbClr val="6ECFB2"/>
                </a:solidFill>
                <a:latin typeface="Arial" charset="0"/>
                <a:ea typeface="Arial" charset="0"/>
                <a:cs typeface="Arial" charset="0"/>
                <a:sym typeface="Calibri"/>
              </a:rPr>
              <a:t>Contact your Retirement Specialist to complete a health care costs assessment</a:t>
            </a:r>
          </a:p>
        </p:txBody>
      </p:sp>
      <p:cxnSp>
        <p:nvCxnSpPr>
          <p:cNvPr id="7" name="Straight Connector 6">
            <a:extLst>
              <a:ext uri="{FF2B5EF4-FFF2-40B4-BE49-F238E27FC236}">
                <a16:creationId xmlns:a16="http://schemas.microsoft.com/office/drawing/2014/main" id="{146F5041-1049-06A6-BE91-8F0A37DBD546}"/>
              </a:ext>
              <a:ext uri="{C183D7F6-B498-43B3-948B-1728B52AA6E4}">
                <adec:decorative xmlns:adec="http://schemas.microsoft.com/office/drawing/2017/decorative" val="1"/>
              </a:ext>
            </a:extLst>
          </p:cNvPr>
          <p:cNvCxnSpPr>
            <a:cxnSpLocks/>
          </p:cNvCxnSpPr>
          <p:nvPr/>
        </p:nvCxnSpPr>
        <p:spPr>
          <a:xfrm>
            <a:off x="7908992"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1492450" y="1138862"/>
            <a:ext cx="9199178" cy="595493"/>
          </a:xfrm>
        </p:spPr>
        <p:txBody>
          <a:bodyPr>
            <a:noAutofit/>
          </a:bodyPr>
          <a:lstStyle/>
          <a:p>
            <a:r>
              <a:rPr lang="en-US" sz="4800" dirty="0">
                <a:latin typeface="Georgia" panose="02040502050405020303" pitchFamily="18" charset="0"/>
              </a:rPr>
              <a:t>Take action</a:t>
            </a:r>
          </a:p>
        </p:txBody>
      </p:sp>
      <p:cxnSp>
        <p:nvCxnSpPr>
          <p:cNvPr id="10" name="Straight Connector 9">
            <a:extLst>
              <a:ext uri="{FF2B5EF4-FFF2-40B4-BE49-F238E27FC236}">
                <a16:creationId xmlns:a16="http://schemas.microsoft.com/office/drawing/2014/main" id="{80DB5DE1-099B-56EC-AAC8-6A1C53037462}"/>
              </a:ext>
              <a:ext uri="{C183D7F6-B498-43B3-948B-1728B52AA6E4}">
                <adec:decorative xmlns:adec="http://schemas.microsoft.com/office/drawing/2017/decorative" val="1"/>
              </a:ext>
            </a:extLst>
          </p:cNvPr>
          <p:cNvCxnSpPr>
            <a:cxnSpLocks/>
          </p:cNvCxnSpPr>
          <p:nvPr/>
        </p:nvCxnSpPr>
        <p:spPr>
          <a:xfrm>
            <a:off x="4132123"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Graphic 13">
            <a:extLst>
              <a:ext uri="{FF2B5EF4-FFF2-40B4-BE49-F238E27FC236}">
                <a16:creationId xmlns:a16="http://schemas.microsoft.com/office/drawing/2014/main" id="{D5055AA9-690F-040D-735D-65B4B50F2F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65103" y="2599434"/>
            <a:ext cx="831273" cy="831273"/>
          </a:xfrm>
          <a:prstGeom prst="rect">
            <a:avLst/>
          </a:prstGeom>
        </p:spPr>
      </p:pic>
      <p:pic>
        <p:nvPicPr>
          <p:cNvPr id="13" name="Picture 12">
            <a:extLst>
              <a:ext uri="{FF2B5EF4-FFF2-40B4-BE49-F238E27FC236}">
                <a16:creationId xmlns:a16="http://schemas.microsoft.com/office/drawing/2014/main" id="{1332ECA4-CB51-8EA1-728A-BBB4AE54A6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60628" y="2420760"/>
            <a:ext cx="1000423" cy="1000423"/>
          </a:xfrm>
          <a:prstGeom prst="rect">
            <a:avLst/>
          </a:prstGeom>
        </p:spPr>
      </p:pic>
      <p:pic>
        <p:nvPicPr>
          <p:cNvPr id="15" name="Graphic 1">
            <a:extLst>
              <a:ext uri="{FF2B5EF4-FFF2-40B4-BE49-F238E27FC236}">
                <a16:creationId xmlns:a16="http://schemas.microsoft.com/office/drawing/2014/main" id="{43A0E472-6C1E-7FB2-4900-AD68F3A360A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4404" y="2539317"/>
            <a:ext cx="831273" cy="831273"/>
          </a:xfrm>
          <a:prstGeom prst="rect">
            <a:avLst/>
          </a:prstGeom>
        </p:spPr>
      </p:pic>
    </p:spTree>
    <p:extLst>
      <p:ext uri="{BB962C8B-B14F-4D97-AF65-F5344CB8AC3E}">
        <p14:creationId xmlns:p14="http://schemas.microsoft.com/office/powerpoint/2010/main" val="3010088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3D770-5796-8469-3B00-A107ED8A3E08}"/>
              </a:ext>
            </a:extLst>
          </p:cNvPr>
          <p:cNvSpPr txBox="1"/>
          <p:nvPr/>
        </p:nvSpPr>
        <p:spPr>
          <a:xfrm>
            <a:off x="1609478" y="3613954"/>
            <a:ext cx="2321127" cy="1692771"/>
          </a:xfrm>
          <a:prstGeom prst="rect">
            <a:avLst/>
          </a:prstGeom>
          <a:noFill/>
          <a:ln>
            <a:noFill/>
          </a:ln>
        </p:spPr>
        <p:txBody>
          <a:bodyPr wrap="square" lIns="0" tIns="0" rIns="0" bIns="0" rtlCol="0" anchor="t" anchorCtr="0">
            <a:spAutoFit/>
          </a:bodyPr>
          <a:lstStyle/>
          <a:p>
            <a:pPr algn="ctr"/>
            <a:r>
              <a:rPr lang="en-US" sz="2200" b="1" dirty="0">
                <a:solidFill>
                  <a:srgbClr val="6ECFB2"/>
                </a:solidFill>
                <a:latin typeface="Arial" charset="0"/>
                <a:ea typeface="Arial" charset="0"/>
                <a:cs typeface="Arial" charset="0"/>
                <a:sym typeface="Calibri"/>
              </a:rPr>
              <a:t>If you don’t already have one, create an online retirement account</a:t>
            </a:r>
          </a:p>
        </p:txBody>
      </p:sp>
      <p:sp>
        <p:nvSpPr>
          <p:cNvPr id="5" name="TextBox 4">
            <a:extLst>
              <a:ext uri="{FF2B5EF4-FFF2-40B4-BE49-F238E27FC236}">
                <a16:creationId xmlns:a16="http://schemas.microsoft.com/office/drawing/2014/main" id="{73DAE9D5-1625-44FF-9839-4BCC77EBECDF}"/>
              </a:ext>
            </a:extLst>
          </p:cNvPr>
          <p:cNvSpPr txBox="1"/>
          <p:nvPr/>
        </p:nvSpPr>
        <p:spPr>
          <a:xfrm>
            <a:off x="4697833" y="3613954"/>
            <a:ext cx="2780292" cy="1015663"/>
          </a:xfrm>
          <a:prstGeom prst="rect">
            <a:avLst/>
          </a:prstGeom>
          <a:noFill/>
          <a:ln>
            <a:noFill/>
          </a:ln>
        </p:spPr>
        <p:txBody>
          <a:bodyPr wrap="square" lIns="0" tIns="0" rIns="0" bIns="0" rtlCol="0" anchor="t" anchorCtr="0">
            <a:spAutoFit/>
          </a:bodyPr>
          <a:lstStyle/>
          <a:p>
            <a:pPr algn="ctr"/>
            <a:r>
              <a:rPr lang="en-US" sz="2200" b="1" dirty="0">
                <a:solidFill>
                  <a:srgbClr val="6ECFB2"/>
                </a:solidFill>
                <a:latin typeface="Arial" panose="020B0604020202020204" pitchFamily="34" charset="0"/>
                <a:cs typeface="Arial" panose="020B0604020202020204" pitchFamily="34" charset="0"/>
              </a:rPr>
              <a:t>Use your account</a:t>
            </a:r>
            <a:br>
              <a:rPr lang="en-US" sz="2200" b="1" dirty="0">
                <a:solidFill>
                  <a:srgbClr val="6ECFB2"/>
                </a:solidFill>
                <a:latin typeface="Arial" panose="020B0604020202020204" pitchFamily="34" charset="0"/>
                <a:cs typeface="Arial" panose="020B0604020202020204" pitchFamily="34" charset="0"/>
              </a:rPr>
            </a:br>
            <a:r>
              <a:rPr lang="en-US" sz="2200" b="1" dirty="0">
                <a:solidFill>
                  <a:srgbClr val="6ECFB2"/>
                </a:solidFill>
                <a:latin typeface="Arial" panose="020B0604020202020204" pitchFamily="34" charset="0"/>
                <a:cs typeface="Arial" panose="020B0604020202020204" pitchFamily="34" charset="0"/>
              </a:rPr>
              <a:t>to access My Health Care Estimator</a:t>
            </a:r>
            <a:r>
              <a:rPr lang="en-US" sz="2200" b="1" baseline="30000" dirty="0">
                <a:solidFill>
                  <a:srgbClr val="6ECFB2"/>
                </a:solidFill>
                <a:latin typeface="Arial" panose="020B0604020202020204" pitchFamily="34" charset="0"/>
                <a:cs typeface="Arial" panose="020B0604020202020204" pitchFamily="34" charset="0"/>
              </a:rPr>
              <a:t> ®</a:t>
            </a:r>
            <a:endParaRPr lang="en-US" sz="2200" b="1" dirty="0">
              <a:solidFill>
                <a:srgbClr val="6ECF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8DE49A0-F712-E113-2695-3FD34DA53064}"/>
              </a:ext>
            </a:extLst>
          </p:cNvPr>
          <p:cNvSpPr txBox="1"/>
          <p:nvPr/>
        </p:nvSpPr>
        <p:spPr>
          <a:xfrm>
            <a:off x="8291120" y="3613954"/>
            <a:ext cx="2539440" cy="2031325"/>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n-US" sz="2200" b="1" dirty="0">
                <a:solidFill>
                  <a:srgbClr val="6ECFB2"/>
                </a:solidFill>
                <a:latin typeface="Arial" charset="0"/>
                <a:ea typeface="Arial" charset="0"/>
                <a:cs typeface="Arial" charset="0"/>
                <a:sym typeface="Calibri"/>
              </a:rPr>
              <a:t>Contact your financial professional to help you complete a health care costs assessment </a:t>
            </a:r>
          </a:p>
        </p:txBody>
      </p:sp>
      <p:cxnSp>
        <p:nvCxnSpPr>
          <p:cNvPr id="7" name="Straight Connector 6">
            <a:extLst>
              <a:ext uri="{FF2B5EF4-FFF2-40B4-BE49-F238E27FC236}">
                <a16:creationId xmlns:a16="http://schemas.microsoft.com/office/drawing/2014/main" id="{146F5041-1049-06A6-BE91-8F0A37DBD546}"/>
              </a:ext>
              <a:ext uri="{C183D7F6-B498-43B3-948B-1728B52AA6E4}">
                <adec:decorative xmlns:adec="http://schemas.microsoft.com/office/drawing/2017/decorative" val="1"/>
              </a:ext>
            </a:extLst>
          </p:cNvPr>
          <p:cNvCxnSpPr>
            <a:cxnSpLocks/>
          </p:cNvCxnSpPr>
          <p:nvPr/>
        </p:nvCxnSpPr>
        <p:spPr>
          <a:xfrm>
            <a:off x="7908992"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26C751F-BBEE-7873-14CE-8C1951A0CF47}"/>
              </a:ext>
            </a:extLst>
          </p:cNvPr>
          <p:cNvSpPr>
            <a:spLocks noGrp="1"/>
          </p:cNvSpPr>
          <p:nvPr>
            <p:ph type="title"/>
          </p:nvPr>
        </p:nvSpPr>
        <p:spPr>
          <a:xfrm>
            <a:off x="1492450" y="1138862"/>
            <a:ext cx="9199178" cy="595493"/>
          </a:xfrm>
        </p:spPr>
        <p:txBody>
          <a:bodyPr>
            <a:noAutofit/>
          </a:bodyPr>
          <a:lstStyle/>
          <a:p>
            <a:r>
              <a:rPr lang="en-US" sz="4800" dirty="0">
                <a:latin typeface="Georgia" panose="02040502050405020303" pitchFamily="18" charset="0"/>
              </a:rPr>
              <a:t>Take action</a:t>
            </a:r>
          </a:p>
        </p:txBody>
      </p:sp>
      <p:cxnSp>
        <p:nvCxnSpPr>
          <p:cNvPr id="10" name="Straight Connector 9">
            <a:extLst>
              <a:ext uri="{FF2B5EF4-FFF2-40B4-BE49-F238E27FC236}">
                <a16:creationId xmlns:a16="http://schemas.microsoft.com/office/drawing/2014/main" id="{80DB5DE1-099B-56EC-AAC8-6A1C53037462}"/>
              </a:ext>
              <a:ext uri="{C183D7F6-B498-43B3-948B-1728B52AA6E4}">
                <adec:decorative xmlns:adec="http://schemas.microsoft.com/office/drawing/2017/decorative" val="1"/>
              </a:ext>
            </a:extLst>
          </p:cNvPr>
          <p:cNvCxnSpPr>
            <a:cxnSpLocks/>
          </p:cNvCxnSpPr>
          <p:nvPr/>
        </p:nvCxnSpPr>
        <p:spPr>
          <a:xfrm>
            <a:off x="4132123" y="2487359"/>
            <a:ext cx="0" cy="349647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Graphic 13">
            <a:extLst>
              <a:ext uri="{FF2B5EF4-FFF2-40B4-BE49-F238E27FC236}">
                <a16:creationId xmlns:a16="http://schemas.microsoft.com/office/drawing/2014/main" id="{510D0D84-EAFE-95C3-79D6-D0D8457C68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65103" y="2599434"/>
            <a:ext cx="831273" cy="831273"/>
          </a:xfrm>
          <a:prstGeom prst="rect">
            <a:avLst/>
          </a:prstGeom>
        </p:spPr>
      </p:pic>
      <p:pic>
        <p:nvPicPr>
          <p:cNvPr id="11" name="Picture 10">
            <a:extLst>
              <a:ext uri="{FF2B5EF4-FFF2-40B4-BE49-F238E27FC236}">
                <a16:creationId xmlns:a16="http://schemas.microsoft.com/office/drawing/2014/main" id="{E9A67425-F938-0851-2B95-003AB521FF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60628" y="2420760"/>
            <a:ext cx="1000423" cy="1000423"/>
          </a:xfrm>
          <a:prstGeom prst="rect">
            <a:avLst/>
          </a:prstGeom>
        </p:spPr>
      </p:pic>
      <p:pic>
        <p:nvPicPr>
          <p:cNvPr id="2" name="Graphic 1">
            <a:extLst>
              <a:ext uri="{FF2B5EF4-FFF2-40B4-BE49-F238E27FC236}">
                <a16:creationId xmlns:a16="http://schemas.microsoft.com/office/drawing/2014/main" id="{F2941F59-25B9-CC1C-61FF-A4A40E15750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4404" y="2539317"/>
            <a:ext cx="831273" cy="831273"/>
          </a:xfrm>
          <a:prstGeom prst="rect">
            <a:avLst/>
          </a:prstGeom>
        </p:spPr>
      </p:pic>
    </p:spTree>
    <p:extLst>
      <p:ext uri="{BB962C8B-B14F-4D97-AF65-F5344CB8AC3E}">
        <p14:creationId xmlns:p14="http://schemas.microsoft.com/office/powerpoint/2010/main" val="232485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F687-9B4B-4626-15DE-830F98DE77C4}"/>
              </a:ext>
            </a:extLst>
          </p:cNvPr>
          <p:cNvSpPr>
            <a:spLocks noGrp="1"/>
          </p:cNvSpPr>
          <p:nvPr>
            <p:ph type="title"/>
          </p:nvPr>
        </p:nvSpPr>
        <p:spPr>
          <a:xfrm>
            <a:off x="240632" y="2563387"/>
            <a:ext cx="11694694" cy="1731226"/>
          </a:xfrm>
        </p:spPr>
        <p:txBody>
          <a:bodyPr>
            <a:noAutofit/>
          </a:bodyPr>
          <a:lstStyle/>
          <a:p>
            <a:pPr>
              <a:lnSpc>
                <a:spcPct val="100000"/>
              </a:lnSpc>
            </a:pPr>
            <a:r>
              <a:rPr lang="en-US" sz="10000" dirty="0">
                <a:latin typeface="Georgia" panose="02040502050405020303" pitchFamily="18" charset="0"/>
              </a:rPr>
              <a:t>Q&amp;A</a:t>
            </a:r>
          </a:p>
        </p:txBody>
      </p:sp>
    </p:spTree>
    <p:extLst>
      <p:ext uri="{BB962C8B-B14F-4D97-AF65-F5344CB8AC3E}">
        <p14:creationId xmlns:p14="http://schemas.microsoft.com/office/powerpoint/2010/main" val="1391847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E369-CD29-51B3-C5DA-9D76028DE333}"/>
              </a:ext>
            </a:extLst>
          </p:cNvPr>
          <p:cNvSpPr>
            <a:spLocks noGrp="1"/>
          </p:cNvSpPr>
          <p:nvPr>
            <p:ph type="title"/>
          </p:nvPr>
        </p:nvSpPr>
        <p:spPr>
          <a:xfrm>
            <a:off x="838198" y="2531349"/>
            <a:ext cx="5257802" cy="2351121"/>
          </a:xfrm>
        </p:spPr>
        <p:txBody>
          <a:bodyPr anchor="t">
            <a:noAutofit/>
          </a:bodyPr>
          <a:lstStyle/>
          <a:p>
            <a:pPr>
              <a:lnSpc>
                <a:spcPct val="100000"/>
              </a:lnSpc>
              <a:spcBef>
                <a:spcPts val="0"/>
              </a:spcBef>
            </a:pPr>
            <a:r>
              <a:rPr lang="en-US" dirty="0"/>
              <a:t>We’re here to help</a:t>
            </a:r>
            <a:br>
              <a:rPr lang="en-US" dirty="0"/>
            </a:br>
            <a:br>
              <a:rPr lang="en-US" b="0" dirty="0"/>
            </a:br>
            <a:r>
              <a:rPr lang="en-US" sz="2000" b="0" dirty="0"/>
              <a:t>&lt;Presenter name&gt;</a:t>
            </a:r>
            <a:br>
              <a:rPr lang="en-US" sz="2000" b="0" dirty="0"/>
            </a:br>
            <a:r>
              <a:rPr lang="en-US" sz="2000" b="0" dirty="0"/>
              <a:t>&lt;Presenter job title&gt;</a:t>
            </a:r>
            <a:br>
              <a:rPr lang="en-US" sz="2000" b="0" dirty="0"/>
            </a:br>
            <a:r>
              <a:rPr lang="en-US" sz="2000" b="0" dirty="0"/>
              <a:t>&lt;Presenter email address&gt;</a:t>
            </a:r>
            <a:br>
              <a:rPr lang="en-US" sz="2000" b="0" dirty="0"/>
            </a:br>
            <a:r>
              <a:rPr lang="en-US" sz="2000" b="0" dirty="0"/>
              <a:t>&lt;Presenter phone number&gt;</a:t>
            </a:r>
            <a:endParaRPr lang="en-US" sz="2000" dirty="0"/>
          </a:p>
        </p:txBody>
      </p:sp>
      <p:pic>
        <p:nvPicPr>
          <p:cNvPr id="8" name="Graphic 7">
            <a:extLst>
              <a:ext uri="{FF2B5EF4-FFF2-40B4-BE49-F238E27FC236}">
                <a16:creationId xmlns:a16="http://schemas.microsoft.com/office/drawing/2014/main" id="{804B2B69-6904-020A-A101-4B0D12BFB69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5060481"/>
            <a:ext cx="548640" cy="548640"/>
          </a:xfrm>
          <a:prstGeom prst="rect">
            <a:avLst/>
          </a:prstGeom>
        </p:spPr>
      </p:pic>
      <p:sp>
        <p:nvSpPr>
          <p:cNvPr id="9" name="TextBox 8">
            <a:extLst>
              <a:ext uri="{FF2B5EF4-FFF2-40B4-BE49-F238E27FC236}">
                <a16:creationId xmlns:a16="http://schemas.microsoft.com/office/drawing/2014/main" id="{D11F2931-824E-F6E7-973A-8F87E4592EE9}"/>
              </a:ext>
            </a:extLst>
          </p:cNvPr>
          <p:cNvSpPr txBox="1"/>
          <p:nvPr/>
        </p:nvSpPr>
        <p:spPr>
          <a:xfrm>
            <a:off x="1431537" y="5131726"/>
            <a:ext cx="5758972" cy="101566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your retirement account at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NRSforU.com</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1-888-401-5272</a:t>
            </a:r>
          </a:p>
        </p:txBody>
      </p:sp>
      <p:pic>
        <p:nvPicPr>
          <p:cNvPr id="10" name="Graphic 9">
            <a:extLst>
              <a:ext uri="{FF2B5EF4-FFF2-40B4-BE49-F238E27FC236}">
                <a16:creationId xmlns:a16="http://schemas.microsoft.com/office/drawing/2014/main" id="{0F404B6E-9237-EA48-5B8D-097DA4012A1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5667830"/>
            <a:ext cx="548640" cy="548640"/>
          </a:xfrm>
          <a:prstGeom prst="rect">
            <a:avLst/>
          </a:prstGeom>
        </p:spPr>
      </p:pic>
      <p:pic>
        <p:nvPicPr>
          <p:cNvPr id="11" name="Picture 10" descr="Nationwide is on your side">
            <a:extLst>
              <a:ext uri="{FF2B5EF4-FFF2-40B4-BE49-F238E27FC236}">
                <a16:creationId xmlns:a16="http://schemas.microsoft.com/office/drawing/2014/main" id="{0BFF2241-99B8-16B0-1E6E-DB962CE63DB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767935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5A27920-7FA5-A6C9-73F8-265A9F86058F}"/>
              </a:ext>
            </a:extLst>
          </p:cNvPr>
          <p:cNvSpPr>
            <a:spLocks noGrp="1"/>
          </p:cNvSpPr>
          <p:nvPr>
            <p:ph type="title"/>
          </p:nvPr>
        </p:nvSpPr>
        <p:spPr>
          <a:xfrm>
            <a:off x="852053" y="2772120"/>
            <a:ext cx="4374930" cy="640838"/>
          </a:xfrm>
        </p:spPr>
        <p:txBody>
          <a:bodyPr anchor="t"/>
          <a:lstStyle/>
          <a:p>
            <a:r>
              <a:rPr lang="en-US" dirty="0"/>
              <a:t>We’re here to help</a:t>
            </a:r>
            <a:endParaRPr lang="en-US" sz="1800" dirty="0"/>
          </a:p>
        </p:txBody>
      </p:sp>
      <p:sp>
        <p:nvSpPr>
          <p:cNvPr id="11" name="TextBox 10">
            <a:extLst>
              <a:ext uri="{FF2B5EF4-FFF2-40B4-BE49-F238E27FC236}">
                <a16:creationId xmlns:a16="http://schemas.microsoft.com/office/drawing/2014/main" id="{E309B6C9-EDF1-4691-164F-E37356E6AA7F}"/>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your retirement account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nationwide.com/myretirement</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1-800-772-2182</a:t>
            </a:r>
          </a:p>
        </p:txBody>
      </p:sp>
      <p:pic>
        <p:nvPicPr>
          <p:cNvPr id="10" name="Graphic 9">
            <a:extLst>
              <a:ext uri="{FF2B5EF4-FFF2-40B4-BE49-F238E27FC236}">
                <a16:creationId xmlns:a16="http://schemas.microsoft.com/office/drawing/2014/main" id="{57567BD1-DB67-6D53-F504-DF0EBEC63F5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65908" y="3720559"/>
            <a:ext cx="548640" cy="548640"/>
          </a:xfrm>
          <a:prstGeom prst="rect">
            <a:avLst/>
          </a:prstGeom>
        </p:spPr>
      </p:pic>
      <p:pic>
        <p:nvPicPr>
          <p:cNvPr id="12" name="Graphic 11">
            <a:extLst>
              <a:ext uri="{FF2B5EF4-FFF2-40B4-BE49-F238E27FC236}">
                <a16:creationId xmlns:a16="http://schemas.microsoft.com/office/drawing/2014/main" id="{9401B168-2A1D-1B20-C97A-13A5194F2E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8" name="Picture 17" descr="Nationwide is on your side">
            <a:extLst>
              <a:ext uri="{FF2B5EF4-FFF2-40B4-BE49-F238E27FC236}">
                <a16:creationId xmlns:a16="http://schemas.microsoft.com/office/drawing/2014/main" id="{2CD1FAD9-D83E-D1F1-731D-0EEEDFD65ED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684932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CE06-7E92-7799-DAC2-11F4CDF5D5CC}"/>
              </a:ext>
            </a:extLst>
          </p:cNvPr>
          <p:cNvSpPr>
            <a:spLocks noGrp="1"/>
          </p:cNvSpPr>
          <p:nvPr>
            <p:ph type="title"/>
          </p:nvPr>
        </p:nvSpPr>
        <p:spPr>
          <a:xfrm>
            <a:off x="852055" y="2706596"/>
            <a:ext cx="4374930" cy="640838"/>
          </a:xfrm>
        </p:spPr>
        <p:txBody>
          <a:bodyPr anchor="t">
            <a:noAutofit/>
          </a:bodyPr>
          <a:lstStyle/>
          <a:p>
            <a:pPr>
              <a:lnSpc>
                <a:spcPct val="100000"/>
              </a:lnSpc>
            </a:pPr>
            <a:r>
              <a:rPr lang="en-US" dirty="0">
                <a:ea typeface="ＭＳ Ｐゴシック" pitchFamily="34" charset="-128"/>
              </a:rPr>
              <a:t>We’re here to help</a:t>
            </a:r>
            <a:endParaRPr lang="en-US" dirty="0"/>
          </a:p>
        </p:txBody>
      </p:sp>
      <p:pic>
        <p:nvPicPr>
          <p:cNvPr id="5" name="Graphic 4">
            <a:extLst>
              <a:ext uri="{FF2B5EF4-FFF2-40B4-BE49-F238E27FC236}">
                <a16:creationId xmlns:a16="http://schemas.microsoft.com/office/drawing/2014/main" id="{242B15BE-3441-DE51-43F9-1AF3B2C6DCF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3720559"/>
            <a:ext cx="548640" cy="548640"/>
          </a:xfrm>
          <a:prstGeom prst="rect">
            <a:avLst/>
          </a:prstGeom>
        </p:spPr>
      </p:pic>
      <p:sp>
        <p:nvSpPr>
          <p:cNvPr id="6" name="TextBox 5">
            <a:extLst>
              <a:ext uri="{FF2B5EF4-FFF2-40B4-BE49-F238E27FC236}">
                <a16:creationId xmlns:a16="http://schemas.microsoft.com/office/drawing/2014/main" id="{E3563941-FFBC-6ED1-9E28-0AFD6EA37130}"/>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your retirement account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nationwide.com/REALtirement</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1-800-772-2182</a:t>
            </a:r>
          </a:p>
        </p:txBody>
      </p:sp>
      <p:pic>
        <p:nvPicPr>
          <p:cNvPr id="7" name="Graphic 6">
            <a:extLst>
              <a:ext uri="{FF2B5EF4-FFF2-40B4-BE49-F238E27FC236}">
                <a16:creationId xmlns:a16="http://schemas.microsoft.com/office/drawing/2014/main" id="{556ABC59-6F7F-5156-5DFD-11C94806498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0" name="Picture 9" descr="Nationwide is on your side">
            <a:extLst>
              <a:ext uri="{FF2B5EF4-FFF2-40B4-BE49-F238E27FC236}">
                <a16:creationId xmlns:a16="http://schemas.microsoft.com/office/drawing/2014/main" id="{7A3F7F1A-839E-A018-6FB1-CEEF72442A4E}"/>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156194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532744-9153-B343-876E-2DB051070BF3}"/>
              </a:ext>
            </a:extLst>
          </p:cNvPr>
          <p:cNvSpPr txBox="1"/>
          <p:nvPr/>
        </p:nvSpPr>
        <p:spPr>
          <a:xfrm>
            <a:off x="2147454" y="2604393"/>
            <a:ext cx="7897091" cy="335476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Not a deposit • Not FDIC or NCUSIF insured • Not guaranteed by the institution </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Not insured by any federal government agency • May lose value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indent="0">
              <a:buNone/>
            </a:pPr>
            <a:r>
              <a:rPr lang="en-US" sz="1100" dirty="0">
                <a:effectLst/>
                <a:cs typeface="Arial" panose="020B0604020202020204" pitchFamily="34" charset="0"/>
              </a:rPr>
              <a:t>This material is not a recommendation to buy or sell a financial product or to adopt an investment strategy. Investors should discuss their specific situation with their financial professional.</a:t>
            </a:r>
          </a:p>
          <a:p>
            <a:pPr marL="0" indent="0">
              <a:buNone/>
            </a:pPr>
            <a:endParaRPr lang="en-US" sz="1100" dirty="0">
              <a:effectLst/>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1100" dirty="0">
                <a:cs typeface="Arial" panose="020B0604020202020204" pitchFamily="34" charset="0"/>
              </a:rPr>
              <a:t>This information is general in nature and is not intended to be tax, legal, accounting or other professional advice. The information provided is based on current laws, which are subject to change at any time, and has not been endorsed by any government agency. </a:t>
            </a:r>
          </a:p>
          <a:p>
            <a:pPr marL="0" indent="0" eaLnBrk="1" fontAlgn="auto" hangingPunct="1">
              <a:spcAft>
                <a:spcPts val="0"/>
              </a:spcAft>
              <a:buFont typeface="Arial" panose="020B0604020202020204" pitchFamily="34" charset="0"/>
              <a:buNone/>
              <a:defRPr/>
            </a:pPr>
            <a:endParaRPr lang="en-US" sz="1100" dirty="0">
              <a:cs typeface="Arial" panose="020B0604020202020204" pitchFamily="34" charset="0"/>
            </a:endParaRPr>
          </a:p>
          <a:p>
            <a:pPr marL="0" indent="0">
              <a:buNone/>
            </a:pPr>
            <a:r>
              <a:rPr lang="en-US" sz="1100" dirty="0">
                <a:effectLst/>
              </a:rPr>
              <a:t>Nationwide and its representatives do not give legal or tax advice. An attorney or tax advisor should be consulted for answers to specific questions.</a:t>
            </a:r>
            <a:br>
              <a:rPr lang="en-US" sz="1100" dirty="0">
                <a:effectLst/>
              </a:rPr>
            </a:br>
            <a:br>
              <a:rPr lang="en-US" sz="1100" dirty="0">
                <a:effectLst/>
              </a:rPr>
            </a:br>
            <a:r>
              <a:rPr lang="en-US" sz="1100" dirty="0">
                <a:effectLst/>
              </a:rPr>
              <a:t>Nationwide Investment Services Corporation, member FINRA, Columbus, Ohio.</a:t>
            </a:r>
          </a:p>
          <a:p>
            <a:pPr marL="0" indent="0">
              <a:buNone/>
            </a:pPr>
            <a:endParaRPr lang="en-US" sz="1100" dirty="0">
              <a:effectLst/>
            </a:endParaRPr>
          </a:p>
          <a:p>
            <a:pPr marL="0" indent="0">
              <a:buNone/>
            </a:pPr>
            <a:r>
              <a:rPr lang="en-US" sz="1100" b="0" i="0" dirty="0">
                <a:effectLst/>
              </a:rPr>
              <a:t>Nationwide, the Nationwide N and Eagle, Nationwide is on your side and My Health Care Estimator are service </a:t>
            </a:r>
            <a:r>
              <a:rPr lang="en-US" sz="1100" dirty="0">
                <a:cs typeface="Arial" panose="020B0604020202020204" pitchFamily="34" charset="0"/>
              </a:rPr>
              <a:t>marks of Nationwide Mutual Insurance Company. </a:t>
            </a:r>
          </a:p>
          <a:p>
            <a:pPr marL="0" indent="0" eaLnBrk="1" fontAlgn="auto" hangingPunct="1">
              <a:spcAft>
                <a:spcPts val="0"/>
              </a:spcAft>
              <a:buFont typeface="Arial" panose="020B0604020202020204" pitchFamily="34" charset="0"/>
              <a:buNone/>
              <a:defRPr/>
            </a:pPr>
            <a:endParaRPr lang="en-US" sz="1100" dirty="0">
              <a:cs typeface="Arial" panose="020B0604020202020204" pitchFamily="34" charset="0"/>
            </a:endParaRPr>
          </a:p>
          <a:p>
            <a:pPr defTabSz="457200">
              <a:defRPr/>
            </a:pPr>
            <a:r>
              <a:rPr lang="en-US" sz="1100" dirty="0">
                <a:cs typeface="Arial" panose="020B0604020202020204" pitchFamily="34" charset="0"/>
              </a:rPr>
              <a:t>PNM-15416AO</a:t>
            </a:r>
            <a:r>
              <a:rPr lang="en-US" sz="1100" dirty="0">
                <a:ea typeface="+mn-lt"/>
                <a:cs typeface="Arial" panose="020B0604020202020204" pitchFamily="34" charset="0"/>
              </a:rPr>
              <a:t>.5</a:t>
            </a:r>
            <a:r>
              <a:rPr lang="en-US" sz="1100" dirty="0">
                <a:cs typeface="Arial" panose="020B0604020202020204" pitchFamily="34" charset="0"/>
              </a:rPr>
              <a:t> (11/23</a:t>
            </a:r>
            <a:r>
              <a:rPr kumimoji="0" lang="en-US" sz="1100" b="0" i="0" u="none" strike="noStrike" kern="1200" cap="none" spc="0" normalizeH="0" baseline="0" noProof="0" dirty="0">
                <a:ln>
                  <a:noFill/>
                </a:ln>
                <a:effectLst/>
                <a:uLnTx/>
                <a:uFillTx/>
                <a:cs typeface="Arial" panose="020B0604020202020204" pitchFamily="34" charset="0"/>
              </a:rPr>
              <a:t>)</a:t>
            </a:r>
          </a:p>
        </p:txBody>
      </p:sp>
      <p:sp>
        <p:nvSpPr>
          <p:cNvPr id="2" name="Rectangle 1">
            <a:extLst>
              <a:ext uri="{FF2B5EF4-FFF2-40B4-BE49-F238E27FC236}">
                <a16:creationId xmlns:a16="http://schemas.microsoft.com/office/drawing/2014/main" id="{390362B0-F11F-954B-A504-D2DFA168483F}"/>
              </a:ext>
              <a:ext uri="{C183D7F6-B498-43B3-948B-1728B52AA6E4}">
                <adec:decorative xmlns:adec="http://schemas.microsoft.com/office/drawing/2017/decorative" val="1"/>
              </a:ext>
            </a:extLst>
          </p:cNvPr>
          <p:cNvSpPr/>
          <p:nvPr/>
        </p:nvSpPr>
        <p:spPr>
          <a:xfrm>
            <a:off x="2147454" y="2550453"/>
            <a:ext cx="7897091" cy="53964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
            <a:extLst>
              <a:ext uri="{FF2B5EF4-FFF2-40B4-BE49-F238E27FC236}">
                <a16:creationId xmlns:a16="http://schemas.microsoft.com/office/drawing/2014/main" id="{23B72775-B398-8E4E-A5AA-67EB495D754F}"/>
              </a:ext>
            </a:extLst>
          </p:cNvPr>
          <p:cNvSpPr>
            <a:spLocks noGrp="1"/>
          </p:cNvSpPr>
          <p:nvPr>
            <p:ph type="title"/>
          </p:nvPr>
        </p:nvSpPr>
        <p:spPr>
          <a:xfrm>
            <a:off x="1492450" y="1841919"/>
            <a:ext cx="9199178" cy="610205"/>
          </a:xfrm>
        </p:spPr>
        <p:txBody>
          <a:bodyPr/>
          <a:lstStyle/>
          <a:p>
            <a:r>
              <a:rPr lang="en-US" dirty="0"/>
              <a:t>Important things you should know</a:t>
            </a:r>
          </a:p>
        </p:txBody>
      </p:sp>
    </p:spTree>
    <p:extLst>
      <p:ext uri="{BB962C8B-B14F-4D97-AF65-F5344CB8AC3E}">
        <p14:creationId xmlns:p14="http://schemas.microsoft.com/office/powerpoint/2010/main" val="270358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F14CB6-972E-BA51-6267-02F957A482E0}"/>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Content Placeholder 7">
            <a:extLst>
              <a:ext uri="{FF2B5EF4-FFF2-40B4-BE49-F238E27FC236}">
                <a16:creationId xmlns:a16="http://schemas.microsoft.com/office/drawing/2014/main" id="{67787679-D09C-8114-3686-A410A5689208}"/>
              </a:ext>
            </a:extLst>
          </p:cNvPr>
          <p:cNvSpPr>
            <a:spLocks noGrp="1"/>
          </p:cNvSpPr>
          <p:nvPr>
            <p:ph idx="1"/>
          </p:nvPr>
        </p:nvSpPr>
        <p:spPr>
          <a:xfrm>
            <a:off x="2778170" y="3600866"/>
            <a:ext cx="1901381" cy="720970"/>
          </a:xfrm>
        </p:spPr>
        <p:txBody>
          <a:bodyPr>
            <a:normAutofit fontScale="92500" lnSpcReduction="20000"/>
          </a:bodyPr>
          <a:lstStyle/>
          <a:p>
            <a:pPr marL="0" indent="0" algn="ctr">
              <a:lnSpc>
                <a:spcPct val="110000"/>
              </a:lnSpc>
              <a:buNone/>
            </a:pPr>
            <a:r>
              <a:rPr lang="en-US" sz="2400" dirty="0">
                <a:solidFill>
                  <a:srgbClr val="0047BB"/>
                </a:solidFill>
              </a:rPr>
              <a:t>Presenter photo</a:t>
            </a:r>
          </a:p>
        </p:txBody>
      </p:sp>
      <p:sp>
        <p:nvSpPr>
          <p:cNvPr id="2" name="Content Placeholder 2">
            <a:extLst>
              <a:ext uri="{FF2B5EF4-FFF2-40B4-BE49-F238E27FC236}">
                <a16:creationId xmlns:a16="http://schemas.microsoft.com/office/drawing/2014/main" id="{64A415E4-A634-F37C-975A-5B681E5BA6AD}"/>
              </a:ext>
            </a:extLst>
          </p:cNvPr>
          <p:cNvSpPr txBox="1">
            <a:spLocks/>
          </p:cNvSpPr>
          <p:nvPr/>
        </p:nvSpPr>
        <p:spPr>
          <a:xfrm>
            <a:off x="5405718" y="3114965"/>
            <a:ext cx="5741894" cy="169277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&lt;Presenter name&gt;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&lt;Presenter job title&gt;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&lt;Presenter email address&gt;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&lt;Presenter phone number&gt;</a:t>
            </a:r>
          </a:p>
        </p:txBody>
      </p:sp>
      <p:sp>
        <p:nvSpPr>
          <p:cNvPr id="6" name="Title 6">
            <a:extLst>
              <a:ext uri="{FF2B5EF4-FFF2-40B4-BE49-F238E27FC236}">
                <a16:creationId xmlns:a16="http://schemas.microsoft.com/office/drawing/2014/main" id="{A1973D5F-74DD-DCF4-4116-6C9393D80835}"/>
              </a:ext>
            </a:extLst>
          </p:cNvPr>
          <p:cNvSpPr txBox="1">
            <a:spLocks/>
          </p:cNvSpPr>
          <p:nvPr/>
        </p:nvSpPr>
        <p:spPr>
          <a:xfrm>
            <a:off x="1492450" y="156414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r>
              <a:rPr lang="en-US" sz="4400" dirty="0">
                <a:latin typeface="Georgia" panose="02040502050405020303" pitchFamily="18" charset="0"/>
              </a:rPr>
              <a:t>Nice to meet you!</a:t>
            </a:r>
            <a:endParaRPr lang="en-US" sz="4400" baseline="50000" dirty="0">
              <a:latin typeface="Georgia" panose="02040502050405020303" pitchFamily="18" charset="0"/>
            </a:endParaRPr>
          </a:p>
        </p:txBody>
      </p:sp>
    </p:spTree>
    <p:extLst>
      <p:ext uri="{BB962C8B-B14F-4D97-AF65-F5344CB8AC3E}">
        <p14:creationId xmlns:p14="http://schemas.microsoft.com/office/powerpoint/2010/main" val="158821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66FFA4-8024-5376-5634-4FD880371EB1}"/>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7">
            <a:extLst>
              <a:ext uri="{FF2B5EF4-FFF2-40B4-BE49-F238E27FC236}">
                <a16:creationId xmlns:a16="http://schemas.microsoft.com/office/drawing/2014/main" id="{46A88AF4-F151-3469-F098-84ED02D2F13D}"/>
              </a:ext>
            </a:extLst>
          </p:cNvPr>
          <p:cNvSpPr>
            <a:spLocks noGrp="1"/>
          </p:cNvSpPr>
          <p:nvPr>
            <p:ph idx="1"/>
          </p:nvPr>
        </p:nvSpPr>
        <p:spPr>
          <a:xfrm>
            <a:off x="2778170" y="3600866"/>
            <a:ext cx="1901381" cy="720970"/>
          </a:xfrm>
        </p:spPr>
        <p:txBody>
          <a:bodyPr>
            <a:normAutofit/>
          </a:bodyPr>
          <a:lstStyle/>
          <a:p>
            <a:pPr marL="0" indent="0" algn="ctr">
              <a:lnSpc>
                <a:spcPct val="110000"/>
              </a:lnSpc>
              <a:buNone/>
            </a:pPr>
            <a:r>
              <a:rPr lang="en-US" sz="2400" dirty="0">
                <a:solidFill>
                  <a:srgbClr val="0047BB"/>
                </a:solidFill>
              </a:rPr>
              <a:t>FP photo</a:t>
            </a:r>
          </a:p>
        </p:txBody>
      </p:sp>
      <p:sp>
        <p:nvSpPr>
          <p:cNvPr id="21" name="Content Placeholder 2">
            <a:extLst>
              <a:ext uri="{FF2B5EF4-FFF2-40B4-BE49-F238E27FC236}">
                <a16:creationId xmlns:a16="http://schemas.microsoft.com/office/drawing/2014/main" id="{3291E633-D01F-BBD3-1E00-7680B9D5C7D3}"/>
              </a:ext>
            </a:extLst>
          </p:cNvPr>
          <p:cNvSpPr txBox="1">
            <a:spLocks/>
          </p:cNvSpPr>
          <p:nvPr/>
        </p:nvSpPr>
        <p:spPr>
          <a:xfrm>
            <a:off x="5405718" y="3350831"/>
            <a:ext cx="5285910" cy="116955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&lt;FP firm&gt;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&lt;FP email address&gt;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&lt;FP phone number&gt;</a:t>
            </a:r>
          </a:p>
        </p:txBody>
      </p:sp>
      <p:sp>
        <p:nvSpPr>
          <p:cNvPr id="6" name="Title 1">
            <a:extLst>
              <a:ext uri="{FF2B5EF4-FFF2-40B4-BE49-F238E27FC236}">
                <a16:creationId xmlns:a16="http://schemas.microsoft.com/office/drawing/2014/main" id="{CFB1BB27-2AB8-3379-F443-81F191185A1B}"/>
              </a:ext>
            </a:extLst>
          </p:cNvPr>
          <p:cNvSpPr>
            <a:spLocks noGrp="1"/>
          </p:cNvSpPr>
          <p:nvPr>
            <p:ph type="title"/>
          </p:nvPr>
        </p:nvSpPr>
        <p:spPr>
          <a:xfrm>
            <a:off x="1492450" y="1564142"/>
            <a:ext cx="9199178" cy="595493"/>
          </a:xfrm>
        </p:spPr>
        <p:txBody>
          <a:bodyPr>
            <a:noAutofit/>
          </a:bodyPr>
          <a:lstStyle/>
          <a:p>
            <a:r>
              <a:rPr lang="en-US" sz="4400" dirty="0">
                <a:latin typeface="Georgia" panose="02040502050405020303" pitchFamily="18" charset="0"/>
              </a:rPr>
              <a:t>Your financial professional</a:t>
            </a:r>
          </a:p>
        </p:txBody>
      </p:sp>
    </p:spTree>
    <p:extLst>
      <p:ext uri="{BB962C8B-B14F-4D97-AF65-F5344CB8AC3E}">
        <p14:creationId xmlns:p14="http://schemas.microsoft.com/office/powerpoint/2010/main" val="21478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BABB-0448-4E8D-2F4D-3F7D09C41296}"/>
              </a:ext>
            </a:extLst>
          </p:cNvPr>
          <p:cNvSpPr>
            <a:spLocks noGrp="1"/>
          </p:cNvSpPr>
          <p:nvPr>
            <p:ph type="title"/>
          </p:nvPr>
        </p:nvSpPr>
        <p:spPr>
          <a:xfrm>
            <a:off x="1492450" y="3485719"/>
            <a:ext cx="9199178" cy="853924"/>
          </a:xfrm>
        </p:spPr>
        <p:txBody>
          <a:bodyPr>
            <a:normAutofit/>
          </a:bodyPr>
          <a:lstStyle/>
          <a:p>
            <a:r>
              <a:rPr lang="en-US" sz="4800" dirty="0"/>
              <a:t>Reality check</a:t>
            </a:r>
          </a:p>
        </p:txBody>
      </p:sp>
      <p:sp>
        <p:nvSpPr>
          <p:cNvPr id="3" name="Content Placeholder 2">
            <a:extLst>
              <a:ext uri="{FF2B5EF4-FFF2-40B4-BE49-F238E27FC236}">
                <a16:creationId xmlns:a16="http://schemas.microsoft.com/office/drawing/2014/main" id="{8D7E18C6-5704-1367-6F50-50F93B15A6D5}"/>
              </a:ext>
            </a:extLst>
          </p:cNvPr>
          <p:cNvSpPr>
            <a:spLocks noGrp="1"/>
          </p:cNvSpPr>
          <p:nvPr>
            <p:ph idx="1"/>
          </p:nvPr>
        </p:nvSpPr>
        <p:spPr>
          <a:xfrm>
            <a:off x="1492450" y="4482291"/>
            <a:ext cx="9199178" cy="1756809"/>
          </a:xfrm>
        </p:spPr>
        <p:txBody>
          <a:bodyPr/>
          <a:lstStyle/>
          <a:p>
            <a:pPr marL="0" indent="0" algn="ctr">
              <a:buNone/>
            </a:pPr>
            <a:r>
              <a:rPr lang="en-US" dirty="0"/>
              <a:t>Health care is likely to be one of your </a:t>
            </a:r>
            <a:r>
              <a:rPr lang="en-US" b="1" dirty="0"/>
              <a:t>largest expenses</a:t>
            </a:r>
            <a:r>
              <a:rPr lang="en-US" dirty="0"/>
              <a:t> </a:t>
            </a:r>
            <a:br>
              <a:rPr lang="en-US" dirty="0"/>
            </a:br>
            <a:r>
              <a:rPr lang="en-US" dirty="0"/>
              <a:t>in retirement, yet most Americans are not prepared for it.</a:t>
            </a:r>
            <a:r>
              <a:rPr lang="en-US" baseline="30000" dirty="0"/>
              <a:t>1</a:t>
            </a:r>
          </a:p>
          <a:p>
            <a:pPr marL="0" indent="0">
              <a:buNone/>
            </a:pPr>
            <a:endParaRPr lang="en-US" dirty="0"/>
          </a:p>
        </p:txBody>
      </p:sp>
      <p:sp>
        <p:nvSpPr>
          <p:cNvPr id="4" name="TextBox 3">
            <a:extLst>
              <a:ext uri="{FF2B5EF4-FFF2-40B4-BE49-F238E27FC236}">
                <a16:creationId xmlns:a16="http://schemas.microsoft.com/office/drawing/2014/main" id="{E2984A0C-81B6-39F8-0B8C-4F0AAAED0AEA}"/>
              </a:ext>
            </a:extLst>
          </p:cNvPr>
          <p:cNvSpPr txBox="1"/>
          <p:nvPr/>
        </p:nvSpPr>
        <p:spPr>
          <a:xfrm>
            <a:off x="1581134" y="6039045"/>
            <a:ext cx="9905405" cy="369332"/>
          </a:xfrm>
          <a:prstGeom prst="rect">
            <a:avLst/>
          </a:prstGeom>
          <a:noFill/>
        </p:spPr>
        <p:txBody>
          <a:bodyPr wrap="square" rtlCol="0">
            <a:spAutoFit/>
          </a:bodyPr>
          <a:lstStyle/>
          <a:p>
            <a:pPr eaLnBrk="1" hangingPunct="1">
              <a:spcBef>
                <a:spcPct val="0"/>
              </a:spcBef>
            </a:pPr>
            <a:r>
              <a:rPr lang="en-US" sz="800" baseline="30000" dirty="0">
                <a:solidFill>
                  <a:schemeClr val="bg1"/>
                </a:solidFill>
                <a:latin typeface="+mj-lt"/>
                <a:cs typeface="Arial" panose="020B0604020202020204" pitchFamily="34" charset="0"/>
              </a:rPr>
              <a:t>1 </a:t>
            </a:r>
            <a:r>
              <a:rPr lang="en-US" sz="800" baseline="30000" dirty="0">
                <a:solidFill>
                  <a:schemeClr val="bg1"/>
                </a:solidFill>
                <a:latin typeface="+mj-lt"/>
                <a:cs typeface="Times New Roman" panose="02020603050405020304" pitchFamily="18" charset="0"/>
              </a:rPr>
              <a:t>“</a:t>
            </a:r>
            <a:r>
              <a:rPr lang="en-US" sz="800" dirty="0">
                <a:solidFill>
                  <a:schemeClr val="bg1"/>
                </a:solidFill>
              </a:rPr>
              <a:t>Here’s some shocking news about the cost of retiree health care,” MarketWatch (June 21, 2023). </a:t>
            </a:r>
            <a:r>
              <a:rPr lang="en-US" sz="800" dirty="0">
                <a:solidFill>
                  <a:schemeClr val="bg1"/>
                </a:solidFill>
                <a:hlinkClick r:id="rId3">
                  <a:extLst>
                    <a:ext uri="{A12FA001-AC4F-418D-AE19-62706E023703}">
                      <ahyp:hlinkClr xmlns:ahyp="http://schemas.microsoft.com/office/drawing/2018/hyperlinkcolor" val="tx"/>
                    </a:ext>
                  </a:extLst>
                </a:hlinkClick>
              </a:rPr>
              <a:t>Here's some shocking news about the cost of retiree healthcare | Morningstar</a:t>
            </a:r>
            <a:endParaRPr lang="en-US" sz="800" dirty="0">
              <a:solidFill>
                <a:schemeClr val="bg1"/>
              </a:solidFill>
            </a:endParaRPr>
          </a:p>
          <a:p>
            <a:endParaRPr lang="en-US" sz="1000" dirty="0">
              <a:solidFill>
                <a:schemeClr val="bg1"/>
              </a:solidFill>
              <a:latin typeface="+mj-lt"/>
              <a:cs typeface="Arial" panose="020B0604020202020204" pitchFamily="34" charset="0"/>
            </a:endParaRPr>
          </a:p>
        </p:txBody>
      </p:sp>
      <p:pic>
        <p:nvPicPr>
          <p:cNvPr id="5" name="Graphic 27">
            <a:extLst>
              <a:ext uri="{FF2B5EF4-FFF2-40B4-BE49-F238E27FC236}">
                <a16:creationId xmlns:a16="http://schemas.microsoft.com/office/drawing/2014/main" id="{4C6D82FE-FFEE-DB41-66DF-322553B272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84985" y="1087315"/>
            <a:ext cx="2014107" cy="2014107"/>
          </a:xfrm>
          <a:prstGeom prst="rect">
            <a:avLst/>
          </a:prstGeom>
        </p:spPr>
      </p:pic>
    </p:spTree>
    <p:extLst>
      <p:ext uri="{BB962C8B-B14F-4D97-AF65-F5344CB8AC3E}">
        <p14:creationId xmlns:p14="http://schemas.microsoft.com/office/powerpoint/2010/main" val="83901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B13A-49D4-AC95-8824-29C76E9B1AA0}"/>
              </a:ext>
            </a:extLst>
          </p:cNvPr>
          <p:cNvSpPr>
            <a:spLocks noGrp="1"/>
          </p:cNvSpPr>
          <p:nvPr>
            <p:ph type="title"/>
          </p:nvPr>
        </p:nvSpPr>
        <p:spPr>
          <a:xfrm>
            <a:off x="1492450" y="1100673"/>
            <a:ext cx="9199178" cy="610205"/>
          </a:xfrm>
        </p:spPr>
        <p:txBody>
          <a:bodyPr>
            <a:noAutofit/>
          </a:bodyPr>
          <a:lstStyle/>
          <a:p>
            <a:r>
              <a:rPr lang="en-US" sz="4800" dirty="0"/>
              <a:t>Can you count on Medicare?</a:t>
            </a:r>
          </a:p>
        </p:txBody>
      </p:sp>
      <p:sp>
        <p:nvSpPr>
          <p:cNvPr id="3" name="Content Placeholder 2">
            <a:extLst>
              <a:ext uri="{FF2B5EF4-FFF2-40B4-BE49-F238E27FC236}">
                <a16:creationId xmlns:a16="http://schemas.microsoft.com/office/drawing/2014/main" id="{634B11DE-3410-61FA-CEBE-0613D15B9EB3}"/>
              </a:ext>
            </a:extLst>
          </p:cNvPr>
          <p:cNvSpPr>
            <a:spLocks noGrp="1"/>
          </p:cNvSpPr>
          <p:nvPr>
            <p:ph idx="1"/>
          </p:nvPr>
        </p:nvSpPr>
        <p:spPr>
          <a:xfrm>
            <a:off x="1492451" y="4324394"/>
            <a:ext cx="4081415" cy="948645"/>
          </a:xfrm>
        </p:spPr>
        <p:txBody>
          <a:bodyPr/>
          <a:lstStyle/>
          <a:p>
            <a:pPr marL="0" indent="0" algn="ctr">
              <a:buNone/>
            </a:pPr>
            <a:r>
              <a:rPr lang="en-US" dirty="0"/>
              <a:t>A couple today could need $318,000 for health care costs throughout their retirement.</a:t>
            </a:r>
            <a:r>
              <a:rPr lang="en-US" baseline="30000" dirty="0"/>
              <a:t>1</a:t>
            </a:r>
          </a:p>
        </p:txBody>
      </p:sp>
      <p:sp>
        <p:nvSpPr>
          <p:cNvPr id="9" name="TextBox 8">
            <a:extLst>
              <a:ext uri="{FF2B5EF4-FFF2-40B4-BE49-F238E27FC236}">
                <a16:creationId xmlns:a16="http://schemas.microsoft.com/office/drawing/2014/main" id="{5E39530A-E5DD-8619-7D4A-74E110F4A8B4}"/>
              </a:ext>
            </a:extLst>
          </p:cNvPr>
          <p:cNvSpPr txBox="1"/>
          <p:nvPr/>
        </p:nvSpPr>
        <p:spPr>
          <a:xfrm>
            <a:off x="1570974" y="5997064"/>
            <a:ext cx="10373376" cy="55399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aseline="30000" dirty="0">
                <a:solidFill>
                  <a:schemeClr val="bg2">
                    <a:lumMod val="10000"/>
                  </a:schemeClr>
                </a:solidFill>
                <a:latin typeface="Arial" panose="020B0604020202020204" pitchFamily="34" charset="0"/>
                <a:cs typeface="Arial" panose="020B0604020202020204" pitchFamily="34" charset="0"/>
              </a:rPr>
              <a:t>1</a:t>
            </a:r>
            <a:r>
              <a:rPr kumimoji="0" lang="en-US" sz="1000" b="0" i="0" u="none" strike="noStrike" kern="1200" cap="none" spc="0" normalizeH="0" baseline="3000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Projected Savings Medicare Beneficiaries Need for Health Expenses Remained High in 2022," Jake Spiegel and Paul </a:t>
            </a:r>
            <a:r>
              <a:rPr kumimoji="0" lang="en-US" sz="1000" b="0" i="0" u="none" strike="noStrike" kern="1200" cap="none" spc="0" normalizeH="0" baseline="0" noProof="0" dirty="0" err="1">
                <a:ln>
                  <a:noFill/>
                </a:ln>
                <a:solidFill>
                  <a:schemeClr val="bg2">
                    <a:lumMod val="10000"/>
                  </a:schemeClr>
                </a:solidFill>
                <a:effectLst/>
                <a:uLnTx/>
                <a:uFillTx/>
                <a:latin typeface="Arial" panose="020B0604020202020204" pitchFamily="34" charset="0"/>
                <a:ea typeface="+mn-ea"/>
                <a:cs typeface="Arial" panose="020B0604020202020204" pitchFamily="34" charset="0"/>
              </a:rPr>
              <a:t>Fronstin</a:t>
            </a:r>
            <a:r>
              <a:rPr kumimoji="0" lang="en-US" sz="10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 EBRI Issue Brief No. 580 (Feb. 9, 2023).</a:t>
            </a:r>
          </a:p>
          <a:p>
            <a:r>
              <a:rPr lang="en-US" sz="1000" baseline="30000" dirty="0">
                <a:solidFill>
                  <a:schemeClr val="bg2">
                    <a:lumMod val="10000"/>
                  </a:schemeClr>
                </a:solidFill>
                <a:latin typeface="Arial" panose="020B0604020202020204" pitchFamily="34" charset="0"/>
                <a:cs typeface="Arial" panose="020B0604020202020204" pitchFamily="34" charset="0"/>
              </a:rPr>
              <a:t>2</a:t>
            </a:r>
            <a:r>
              <a:rPr lang="en-US" sz="1000" dirty="0">
                <a:solidFill>
                  <a:schemeClr val="bg2">
                    <a:lumMod val="10000"/>
                  </a:schemeClr>
                </a:solidFill>
                <a:latin typeface="Arial" panose="020B0604020202020204" pitchFamily="34" charset="0"/>
                <a:cs typeface="Arial" panose="020B0604020202020204" pitchFamily="34" charset="0"/>
              </a:rPr>
              <a:t> </a:t>
            </a:r>
            <a:r>
              <a:rPr lang="en-US" sz="1000" b="0" i="0" dirty="0">
                <a:solidFill>
                  <a:schemeClr val="bg2">
                    <a:lumMod val="10000"/>
                  </a:schemeClr>
                </a:solidFill>
                <a:effectLst/>
              </a:rPr>
              <a:t>Projected Savings Medicare Beneficiaries Need for Health Expenses Spike in 2021: Some Couples Could Need as Much as $360,000 in Savings," Paul </a:t>
            </a:r>
            <a:r>
              <a:rPr lang="en-US" sz="1000" b="0" i="0" dirty="0" err="1">
                <a:solidFill>
                  <a:schemeClr val="bg2">
                    <a:lumMod val="10000"/>
                  </a:schemeClr>
                </a:solidFill>
                <a:effectLst/>
              </a:rPr>
              <a:t>Fronstin</a:t>
            </a:r>
            <a:r>
              <a:rPr lang="en-US" sz="1000" b="0" i="0" dirty="0">
                <a:solidFill>
                  <a:schemeClr val="bg2">
                    <a:lumMod val="10000"/>
                  </a:schemeClr>
                </a:solidFill>
                <a:effectLst/>
              </a:rPr>
              <a:t> and Jack </a:t>
            </a:r>
            <a:r>
              <a:rPr lang="en-US" sz="1000" b="0" i="0" dirty="0" err="1">
                <a:solidFill>
                  <a:schemeClr val="bg2">
                    <a:lumMod val="10000"/>
                  </a:schemeClr>
                </a:solidFill>
                <a:effectLst/>
              </a:rPr>
              <a:t>VanDerhei</a:t>
            </a:r>
            <a:r>
              <a:rPr lang="en-US" sz="1000" b="0" i="0" dirty="0">
                <a:solidFill>
                  <a:schemeClr val="bg2">
                    <a:lumMod val="10000"/>
                  </a:schemeClr>
                </a:solidFill>
                <a:effectLst/>
              </a:rPr>
              <a:t>, EBRI (Jan. 20, 2022).</a:t>
            </a:r>
            <a:endParaRPr lang="en-US" sz="1000" dirty="0">
              <a:solidFill>
                <a:schemeClr val="bg2">
                  <a:lumMod val="10000"/>
                </a:schemeClr>
              </a:solidFill>
              <a:cs typeface="Arial" panose="020B0604020202020204" pitchFamily="34" charset="0"/>
            </a:endParaRPr>
          </a:p>
        </p:txBody>
      </p:sp>
      <p:graphicFrame>
        <p:nvGraphicFramePr>
          <p:cNvPr id="11" name="Chart 10">
            <a:extLst>
              <a:ext uri="{FF2B5EF4-FFF2-40B4-BE49-F238E27FC236}">
                <a16:creationId xmlns:a16="http://schemas.microsoft.com/office/drawing/2014/main" id="{27421E22-0315-541E-BAEB-D1A9B99CF90C}"/>
              </a:ext>
            </a:extLst>
          </p:cNvPr>
          <p:cNvGraphicFramePr/>
          <p:nvPr>
            <p:extLst>
              <p:ext uri="{D42A27DB-BD31-4B8C-83A1-F6EECF244321}">
                <p14:modId xmlns:p14="http://schemas.microsoft.com/office/powerpoint/2010/main" val="303298735"/>
              </p:ext>
            </p:extLst>
          </p:nvPr>
        </p:nvGraphicFramePr>
        <p:xfrm>
          <a:off x="5396356" y="2190000"/>
          <a:ext cx="4527349" cy="3018233"/>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2">
            <a:extLst>
              <a:ext uri="{FF2B5EF4-FFF2-40B4-BE49-F238E27FC236}">
                <a16:creationId xmlns:a16="http://schemas.microsoft.com/office/drawing/2014/main" id="{EE243D61-D1D7-BFD3-3A03-6731610512CC}"/>
              </a:ext>
            </a:extLst>
          </p:cNvPr>
          <p:cNvSpPr txBox="1">
            <a:spLocks/>
          </p:cNvSpPr>
          <p:nvPr/>
        </p:nvSpPr>
        <p:spPr>
          <a:xfrm>
            <a:off x="9413304" y="2480899"/>
            <a:ext cx="2065137" cy="948645"/>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Medicare only covers about</a:t>
            </a:r>
            <a:endParaRPr lang="en-US" baseline="30000" dirty="0"/>
          </a:p>
        </p:txBody>
      </p:sp>
      <p:sp>
        <p:nvSpPr>
          <p:cNvPr id="13" name="Content Placeholder 2">
            <a:extLst>
              <a:ext uri="{FF2B5EF4-FFF2-40B4-BE49-F238E27FC236}">
                <a16:creationId xmlns:a16="http://schemas.microsoft.com/office/drawing/2014/main" id="{705F8C03-2F7A-0928-8110-87F25D63BE64}"/>
              </a:ext>
            </a:extLst>
          </p:cNvPr>
          <p:cNvSpPr txBox="1">
            <a:spLocks/>
          </p:cNvSpPr>
          <p:nvPr/>
        </p:nvSpPr>
        <p:spPr>
          <a:xfrm>
            <a:off x="9413304" y="3795856"/>
            <a:ext cx="1715279" cy="1412377"/>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of expenses associated with health care services.</a:t>
            </a:r>
            <a:r>
              <a:rPr lang="en-US" baseline="30000" dirty="0"/>
              <a:t>2</a:t>
            </a:r>
          </a:p>
        </p:txBody>
      </p:sp>
      <p:sp>
        <p:nvSpPr>
          <p:cNvPr id="7" name="TextBox 10">
            <a:extLst>
              <a:ext uri="{FF2B5EF4-FFF2-40B4-BE49-F238E27FC236}">
                <a16:creationId xmlns:a16="http://schemas.microsoft.com/office/drawing/2014/main" id="{0CEE43C4-0EE6-0E3F-DB6A-8DF556774B90}"/>
              </a:ext>
            </a:extLst>
          </p:cNvPr>
          <p:cNvSpPr txBox="1">
            <a:spLocks noChangeArrowheads="1"/>
          </p:cNvSpPr>
          <p:nvPr/>
        </p:nvSpPr>
        <p:spPr bwMode="auto">
          <a:xfrm>
            <a:off x="9413304" y="3014045"/>
            <a:ext cx="17152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800" b="1" dirty="0">
                <a:solidFill>
                  <a:schemeClr val="tx2"/>
                </a:solidFill>
                <a:latin typeface="Georgia" panose="02040502050405020303" pitchFamily="18" charset="0"/>
                <a:cs typeface="Arial" panose="020B0604020202020204" pitchFamily="34" charset="0"/>
              </a:rPr>
              <a:t>60%</a:t>
            </a:r>
          </a:p>
        </p:txBody>
      </p:sp>
      <p:cxnSp>
        <p:nvCxnSpPr>
          <p:cNvPr id="16" name="Straight Connector 15">
            <a:extLst>
              <a:ext uri="{FF2B5EF4-FFF2-40B4-BE49-F238E27FC236}">
                <a16:creationId xmlns:a16="http://schemas.microsoft.com/office/drawing/2014/main" id="{AB3827FA-0F6F-B7F0-DABD-89CE2C0B35D0}"/>
              </a:ext>
              <a:ext uri="{C183D7F6-B498-43B3-948B-1728B52AA6E4}">
                <adec:decorative xmlns:adec="http://schemas.microsoft.com/office/drawing/2017/decorative" val="1"/>
              </a:ext>
            </a:extLst>
          </p:cNvPr>
          <p:cNvCxnSpPr>
            <a:cxnSpLocks/>
          </p:cNvCxnSpPr>
          <p:nvPr/>
        </p:nvCxnSpPr>
        <p:spPr>
          <a:xfrm>
            <a:off x="5573866" y="2190000"/>
            <a:ext cx="0" cy="3339263"/>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5FAE7DC-781D-20A6-8347-545494AEE583}"/>
              </a:ext>
            </a:extLst>
          </p:cNvPr>
          <p:cNvGrpSpPr/>
          <p:nvPr/>
        </p:nvGrpSpPr>
        <p:grpSpPr>
          <a:xfrm>
            <a:off x="1978149" y="2434903"/>
            <a:ext cx="2898874" cy="1615962"/>
            <a:chOff x="1601633" y="2346988"/>
            <a:chExt cx="2898874" cy="1615962"/>
          </a:xfrm>
        </p:grpSpPr>
        <p:sp>
          <p:nvSpPr>
            <p:cNvPr id="14" name="TextBox 10">
              <a:extLst>
                <a:ext uri="{FF2B5EF4-FFF2-40B4-BE49-F238E27FC236}">
                  <a16:creationId xmlns:a16="http://schemas.microsoft.com/office/drawing/2014/main" id="{FD45541C-F65E-E8F3-A98C-0595C0993696}"/>
                </a:ext>
              </a:extLst>
            </p:cNvPr>
            <p:cNvSpPr txBox="1">
              <a:spLocks noChangeArrowheads="1"/>
            </p:cNvSpPr>
            <p:nvPr/>
          </p:nvSpPr>
          <p:spPr bwMode="auto">
            <a:xfrm>
              <a:off x="1670476" y="3316619"/>
              <a:ext cx="2797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b="1" dirty="0">
                  <a:solidFill>
                    <a:schemeClr val="tx2"/>
                  </a:solidFill>
                  <a:latin typeface="Georgia" panose="02040502050405020303" pitchFamily="18" charset="0"/>
                  <a:cs typeface="Arial" panose="020B0604020202020204" pitchFamily="34" charset="0"/>
                </a:rPr>
                <a:t>=$318,000</a:t>
              </a:r>
            </a:p>
          </p:txBody>
        </p:sp>
        <p:sp>
          <p:nvSpPr>
            <p:cNvPr id="15" name="TextBox 10">
              <a:extLst>
                <a:ext uri="{FF2B5EF4-FFF2-40B4-BE49-F238E27FC236}">
                  <a16:creationId xmlns:a16="http://schemas.microsoft.com/office/drawing/2014/main" id="{1CA6165E-521A-2A09-17B5-8E9A7E5AC61A}"/>
                </a:ext>
              </a:extLst>
            </p:cNvPr>
            <p:cNvSpPr txBox="1">
              <a:spLocks noChangeArrowheads="1"/>
            </p:cNvSpPr>
            <p:nvPr/>
          </p:nvSpPr>
          <p:spPr bwMode="auto">
            <a:xfrm>
              <a:off x="2990457" y="2430976"/>
              <a:ext cx="4379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b="1" dirty="0">
                  <a:solidFill>
                    <a:schemeClr val="tx2"/>
                  </a:solidFill>
                  <a:latin typeface="Georgia" panose="02040502050405020303" pitchFamily="18" charset="0"/>
                  <a:cs typeface="Arial" panose="020B0604020202020204" pitchFamily="34" charset="0"/>
                </a:rPr>
                <a:t>+</a:t>
              </a:r>
            </a:p>
          </p:txBody>
        </p:sp>
        <p:pic>
          <p:nvPicPr>
            <p:cNvPr id="19" name="Picture 18" descr="Icon&#10;&#10;Description automatically generated">
              <a:extLst>
                <a:ext uri="{FF2B5EF4-FFF2-40B4-BE49-F238E27FC236}">
                  <a16:creationId xmlns:a16="http://schemas.microsoft.com/office/drawing/2014/main" id="{F91FAC2F-F81E-DB42-F9EF-992EFF78E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841" y="2352847"/>
              <a:ext cx="929666" cy="929666"/>
            </a:xfrm>
            <a:prstGeom prst="rect">
              <a:avLst/>
            </a:prstGeom>
          </p:spPr>
        </p:pic>
        <p:pic>
          <p:nvPicPr>
            <p:cNvPr id="21" name="Picture 20" descr="Icon&#10;&#10;Description automatically generated">
              <a:extLst>
                <a:ext uri="{FF2B5EF4-FFF2-40B4-BE49-F238E27FC236}">
                  <a16:creationId xmlns:a16="http://schemas.microsoft.com/office/drawing/2014/main" id="{72668EB9-D393-0C89-1F2F-A73FF5D0D2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1633" y="2346988"/>
              <a:ext cx="929667" cy="929667"/>
            </a:xfrm>
            <a:prstGeom prst="rect">
              <a:avLst/>
            </a:prstGeom>
          </p:spPr>
        </p:pic>
        <p:pic>
          <p:nvPicPr>
            <p:cNvPr id="22" name="Picture 21" descr="Icon&#10;&#10;Description automatically generated">
              <a:extLst>
                <a:ext uri="{FF2B5EF4-FFF2-40B4-BE49-F238E27FC236}">
                  <a16:creationId xmlns:a16="http://schemas.microsoft.com/office/drawing/2014/main" id="{3C15A9F2-7865-BBFD-A1A0-CD04245AF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307" y="2346988"/>
              <a:ext cx="929667" cy="929667"/>
            </a:xfrm>
            <a:prstGeom prst="rect">
              <a:avLst/>
            </a:prstGeom>
          </p:spPr>
        </p:pic>
      </p:grpSp>
    </p:spTree>
    <p:extLst>
      <p:ext uri="{BB962C8B-B14F-4D97-AF65-F5344CB8AC3E}">
        <p14:creationId xmlns:p14="http://schemas.microsoft.com/office/powerpoint/2010/main" val="2071730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D5E97-BBAA-9DB5-C7D7-08F6FE3CDA06}"/>
              </a:ext>
            </a:extLst>
          </p:cNvPr>
          <p:cNvSpPr>
            <a:spLocks noGrp="1"/>
          </p:cNvSpPr>
          <p:nvPr>
            <p:ph idx="1"/>
          </p:nvPr>
        </p:nvSpPr>
        <p:spPr>
          <a:xfrm>
            <a:off x="1174398" y="1952510"/>
            <a:ext cx="7664802" cy="3550911"/>
          </a:xfrm>
        </p:spPr>
        <p:txBody>
          <a:bodyPr numCol="2" spcCol="365760">
            <a:normAutofit/>
          </a:bodyPr>
          <a:lstStyle/>
          <a:p>
            <a:r>
              <a:rPr lang="en-US" sz="1600" dirty="0"/>
              <a:t>A </a:t>
            </a:r>
            <a:r>
              <a:rPr lang="en-US" sz="1600" b="1" dirty="0"/>
              <a:t>tax-advantaged</a:t>
            </a:r>
            <a:r>
              <a:rPr lang="en-US" sz="1600" baseline="30000" dirty="0"/>
              <a:t>1</a:t>
            </a:r>
            <a:r>
              <a:rPr lang="en-US" sz="1600" dirty="0"/>
              <a:t> health savings account that belongs to the individual</a:t>
            </a:r>
          </a:p>
          <a:p>
            <a:r>
              <a:rPr lang="en-US" sz="1600" dirty="0"/>
              <a:t>Always </a:t>
            </a:r>
            <a:r>
              <a:rPr lang="en-US" sz="1600" b="1" dirty="0"/>
              <a:t>paired with a qualified </a:t>
            </a:r>
            <a:br>
              <a:rPr lang="en-US" sz="1600" b="1" dirty="0"/>
            </a:br>
            <a:r>
              <a:rPr lang="en-US" sz="1600" b="1" dirty="0"/>
              <a:t>high-deductible health plan</a:t>
            </a:r>
            <a:r>
              <a:rPr lang="en-US" sz="1600" dirty="0"/>
              <a:t> (HDHP)</a:t>
            </a:r>
          </a:p>
          <a:p>
            <a:r>
              <a:rPr lang="en-US" sz="1600" dirty="0"/>
              <a:t>HSA contributions are </a:t>
            </a:r>
            <a:r>
              <a:rPr lang="en-US" sz="1600" b="1" dirty="0"/>
              <a:t>not subject to federal income tax</a:t>
            </a:r>
            <a:endParaRPr lang="en-US" sz="1600" dirty="0"/>
          </a:p>
          <a:p>
            <a:r>
              <a:rPr lang="en-US" sz="1600" b="1" dirty="0"/>
              <a:t>Withdrawals can be made tax-free </a:t>
            </a:r>
            <a:r>
              <a:rPr lang="en-US" sz="1600" dirty="0"/>
              <a:t>for qualified medical expenses</a:t>
            </a:r>
          </a:p>
          <a:p>
            <a:r>
              <a:rPr lang="en-US" sz="1600" b="1" dirty="0"/>
              <a:t>HSA funds can be used for </a:t>
            </a:r>
            <a:br>
              <a:rPr lang="en-US" sz="1600" b="1" dirty="0"/>
            </a:br>
            <a:r>
              <a:rPr lang="en-US" sz="1600" b="1" dirty="0"/>
              <a:t>eligible expenses</a:t>
            </a:r>
            <a:r>
              <a:rPr lang="en-US" sz="1600" dirty="0"/>
              <a:t> incurred by </a:t>
            </a:r>
            <a:br>
              <a:rPr lang="en-US" sz="1600" dirty="0"/>
            </a:br>
            <a:r>
              <a:rPr lang="en-US" sz="1600" dirty="0"/>
              <a:t>the accountholder, their spouse </a:t>
            </a:r>
            <a:br>
              <a:rPr lang="en-US" sz="1600" dirty="0"/>
            </a:br>
            <a:r>
              <a:rPr lang="en-US" sz="1600" dirty="0"/>
              <a:t>or qualified tax dependents</a:t>
            </a:r>
            <a:r>
              <a:rPr lang="en-US" sz="1600" baseline="30000" dirty="0"/>
              <a:t>2</a:t>
            </a:r>
          </a:p>
          <a:p>
            <a:r>
              <a:rPr lang="en-US" sz="1600" dirty="0"/>
              <a:t>Unused funds will </a:t>
            </a:r>
            <a:r>
              <a:rPr lang="en-US" sz="1600" b="1" dirty="0"/>
              <a:t>roll over </a:t>
            </a:r>
            <a:br>
              <a:rPr lang="en-US" sz="1600" b="1" dirty="0"/>
            </a:br>
            <a:r>
              <a:rPr lang="en-US" sz="1600" b="1" dirty="0"/>
              <a:t>from year to year</a:t>
            </a:r>
            <a:endParaRPr lang="en-US" sz="1600" dirty="0"/>
          </a:p>
          <a:p>
            <a:r>
              <a:rPr lang="en-US" sz="1600" dirty="0"/>
              <a:t>The </a:t>
            </a:r>
            <a:r>
              <a:rPr lang="en-US" sz="1600" b="1" dirty="0"/>
              <a:t>accountholder retains all </a:t>
            </a:r>
            <a:br>
              <a:rPr lang="en-US" sz="1600" b="1" dirty="0"/>
            </a:br>
            <a:r>
              <a:rPr lang="en-US" sz="1600" b="1" dirty="0"/>
              <a:t>funds contributed to their HSA,</a:t>
            </a:r>
            <a:r>
              <a:rPr lang="en-US" sz="1600" dirty="0"/>
              <a:t> </a:t>
            </a:r>
            <a:br>
              <a:rPr lang="en-US" sz="1600" dirty="0"/>
            </a:br>
            <a:r>
              <a:rPr lang="en-US" sz="1600" dirty="0"/>
              <a:t>even if he or she changes jobs </a:t>
            </a:r>
            <a:br>
              <a:rPr lang="en-US" sz="1600" dirty="0"/>
            </a:br>
            <a:r>
              <a:rPr lang="en-US" sz="1600" dirty="0"/>
              <a:t>or health plans</a:t>
            </a:r>
          </a:p>
          <a:p>
            <a:r>
              <a:rPr lang="en-US" sz="1600" dirty="0"/>
              <a:t>Health savings accounts </a:t>
            </a:r>
            <a:br>
              <a:rPr lang="en-US" sz="1600" dirty="0"/>
            </a:br>
            <a:r>
              <a:rPr lang="en-US" sz="1600" dirty="0"/>
              <a:t>offer </a:t>
            </a:r>
            <a:r>
              <a:rPr lang="en-US" sz="1600" b="1" dirty="0"/>
              <a:t>another way to help participants save for </a:t>
            </a:r>
            <a:br>
              <a:rPr lang="en-US" sz="1600" b="1" dirty="0"/>
            </a:br>
            <a:r>
              <a:rPr lang="en-US" sz="1600" b="1" dirty="0"/>
              <a:t>retirement</a:t>
            </a:r>
          </a:p>
          <a:p>
            <a:r>
              <a:rPr lang="en-US" sz="1600" dirty="0"/>
              <a:t>HSAs are </a:t>
            </a:r>
            <a:r>
              <a:rPr lang="en-US" sz="1600" b="1" dirty="0"/>
              <a:t>growing rapidly</a:t>
            </a:r>
            <a:r>
              <a:rPr lang="en-US" sz="1600" dirty="0"/>
              <a:t> </a:t>
            </a:r>
          </a:p>
        </p:txBody>
      </p:sp>
      <p:sp>
        <p:nvSpPr>
          <p:cNvPr id="4" name="TextBox 3">
            <a:extLst>
              <a:ext uri="{FF2B5EF4-FFF2-40B4-BE49-F238E27FC236}">
                <a16:creationId xmlns:a16="http://schemas.microsoft.com/office/drawing/2014/main" id="{61A0B722-BE26-C5BC-FDF5-1A8379D95332}"/>
              </a:ext>
            </a:extLst>
          </p:cNvPr>
          <p:cNvSpPr txBox="1"/>
          <p:nvPr/>
        </p:nvSpPr>
        <p:spPr>
          <a:xfrm>
            <a:off x="1570975" y="5980648"/>
            <a:ext cx="8521716" cy="553998"/>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HSAs are not taxed at a federal income tax level when used appropriately for qualified medical expenses. Also, most states recognize HSA funds as tax-free with very few exceptions. Please consult a tax advisor regarding your state's specific rules.</a:t>
            </a:r>
          </a:p>
          <a:p>
            <a:r>
              <a:rPr lang="en-US" sz="1000" baseline="30000" dirty="0">
                <a:latin typeface="Arial" panose="020B0604020202020204" pitchFamily="34" charset="0"/>
                <a:cs typeface="Arial" panose="020B0604020202020204" pitchFamily="34" charset="0"/>
              </a:rPr>
              <a:t>2 </a:t>
            </a:r>
            <a:r>
              <a:rPr lang="en-US" sz="1000" dirty="0">
                <a:latin typeface="Arial" panose="020B0604020202020204" pitchFamily="34" charset="0"/>
                <a:cs typeface="Arial" panose="020B0604020202020204" pitchFamily="34" charset="0"/>
              </a:rPr>
              <a:t>It is the members’ responsibility to ensure eligibility requirements as well as if they are eligible for the plan and expenses submitted.</a:t>
            </a:r>
          </a:p>
        </p:txBody>
      </p:sp>
      <p:sp>
        <p:nvSpPr>
          <p:cNvPr id="8" name="Title 11">
            <a:extLst>
              <a:ext uri="{FF2B5EF4-FFF2-40B4-BE49-F238E27FC236}">
                <a16:creationId xmlns:a16="http://schemas.microsoft.com/office/drawing/2014/main" id="{247615DF-DF7F-7C3C-9261-E4B8F8D318F9}"/>
              </a:ext>
            </a:extLst>
          </p:cNvPr>
          <p:cNvSpPr txBox="1">
            <a:spLocks/>
          </p:cNvSpPr>
          <p:nvPr/>
        </p:nvSpPr>
        <p:spPr>
          <a:xfrm>
            <a:off x="1492450" y="105683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n-US" sz="4800" dirty="0">
                <a:solidFill>
                  <a:schemeClr val="tx2"/>
                </a:solidFill>
              </a:rPr>
              <a:t>What is an HSA?</a:t>
            </a:r>
          </a:p>
        </p:txBody>
      </p:sp>
      <p:pic>
        <p:nvPicPr>
          <p:cNvPr id="11" name="Picture 10" descr="Icon&#10;&#10;Description automatically generated">
            <a:extLst>
              <a:ext uri="{FF2B5EF4-FFF2-40B4-BE49-F238E27FC236}">
                <a16:creationId xmlns:a16="http://schemas.microsoft.com/office/drawing/2014/main" id="{BE3E7710-45B4-06F3-9097-7995C2199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771" y="2211581"/>
            <a:ext cx="3291840" cy="3291840"/>
          </a:xfrm>
          <a:prstGeom prst="rect">
            <a:avLst/>
          </a:prstGeom>
        </p:spPr>
      </p:pic>
    </p:spTree>
    <p:extLst>
      <p:ext uri="{BB962C8B-B14F-4D97-AF65-F5344CB8AC3E}">
        <p14:creationId xmlns:p14="http://schemas.microsoft.com/office/powerpoint/2010/main" val="162912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CFB7F10A-BEDB-14DA-64FF-20638B0ACBF2}"/>
              </a:ext>
            </a:extLst>
          </p:cNvPr>
          <p:cNvSpPr>
            <a:spLocks noGrp="1"/>
          </p:cNvSpPr>
          <p:nvPr>
            <p:ph idx="1"/>
          </p:nvPr>
        </p:nvSpPr>
        <p:spPr>
          <a:xfrm>
            <a:off x="1492450" y="1942519"/>
            <a:ext cx="9199178" cy="457742"/>
          </a:xfrm>
        </p:spPr>
        <p:txBody>
          <a:bodyPr>
            <a:normAutofit/>
          </a:bodyPr>
          <a:lstStyle/>
          <a:p>
            <a:pPr marL="0" indent="0" algn="ctr">
              <a:buNone/>
            </a:pPr>
            <a:r>
              <a:rPr lang="en-US" sz="2200" b="1" dirty="0"/>
              <a:t>A way to fund your expenses for:</a:t>
            </a:r>
          </a:p>
        </p:txBody>
      </p:sp>
      <p:sp>
        <p:nvSpPr>
          <p:cNvPr id="9" name="Title 11">
            <a:extLst>
              <a:ext uri="{FF2B5EF4-FFF2-40B4-BE49-F238E27FC236}">
                <a16:creationId xmlns:a16="http://schemas.microsoft.com/office/drawing/2014/main" id="{B2C22D79-9166-252E-735D-E89EB010309B}"/>
              </a:ext>
            </a:extLst>
          </p:cNvPr>
          <p:cNvSpPr txBox="1">
            <a:spLocks/>
          </p:cNvSpPr>
          <p:nvPr/>
        </p:nvSpPr>
        <p:spPr>
          <a:xfrm>
            <a:off x="1492450" y="113886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chemeClr val="bg1"/>
                </a:solidFill>
                <a:latin typeface="Georgia" panose="02040502050405020303" pitchFamily="18" charset="0"/>
                <a:ea typeface="+mj-ea"/>
                <a:cs typeface="Arial" panose="020B0604020202020204" pitchFamily="34" charset="0"/>
              </a:defRPr>
            </a:lvl1pPr>
          </a:lstStyle>
          <a:p>
            <a:r>
              <a:rPr lang="en-US" sz="4800" dirty="0"/>
              <a:t>What is an HSA?</a:t>
            </a:r>
          </a:p>
        </p:txBody>
      </p:sp>
      <p:sp>
        <p:nvSpPr>
          <p:cNvPr id="11" name="TextBox 10">
            <a:extLst>
              <a:ext uri="{FF2B5EF4-FFF2-40B4-BE49-F238E27FC236}">
                <a16:creationId xmlns:a16="http://schemas.microsoft.com/office/drawing/2014/main" id="{4E0555AF-7A21-0888-3BB5-3ECA2CB85512}"/>
              </a:ext>
            </a:extLst>
          </p:cNvPr>
          <p:cNvSpPr txBox="1"/>
          <p:nvPr/>
        </p:nvSpPr>
        <p:spPr>
          <a:xfrm>
            <a:off x="958541" y="4457740"/>
            <a:ext cx="2321127" cy="338554"/>
          </a:xfrm>
          <a:prstGeom prst="rect">
            <a:avLst/>
          </a:prstGeom>
          <a:noFill/>
          <a:ln>
            <a:noFill/>
          </a:ln>
        </p:spPr>
        <p:txBody>
          <a:bodyPr wrap="square" lIns="0" tIns="0" rIns="0" bIns="0" rtlCol="0" anchor="t" anchorCtr="0">
            <a:spAutoFit/>
          </a:bodyPr>
          <a:lstStyle/>
          <a:p>
            <a:pPr algn="ctr"/>
            <a:r>
              <a:rPr lang="en-US" sz="2200" b="1" dirty="0">
                <a:solidFill>
                  <a:srgbClr val="6ECFB2"/>
                </a:solidFill>
              </a:rPr>
              <a:t>Health care</a:t>
            </a:r>
            <a:endParaRPr lang="en-US" sz="2200" b="1" dirty="0">
              <a:solidFill>
                <a:srgbClr val="6ECFB2"/>
              </a:solidFill>
              <a:latin typeface="Arial" charset="0"/>
              <a:ea typeface="Arial" charset="0"/>
              <a:cs typeface="Arial" charset="0"/>
              <a:sym typeface="Calibri"/>
            </a:endParaRPr>
          </a:p>
        </p:txBody>
      </p:sp>
      <p:sp>
        <p:nvSpPr>
          <p:cNvPr id="12" name="TextBox 11">
            <a:extLst>
              <a:ext uri="{FF2B5EF4-FFF2-40B4-BE49-F238E27FC236}">
                <a16:creationId xmlns:a16="http://schemas.microsoft.com/office/drawing/2014/main" id="{78E0FCE2-0AE7-AC30-2C97-909AB2426286}"/>
              </a:ext>
            </a:extLst>
          </p:cNvPr>
          <p:cNvSpPr txBox="1"/>
          <p:nvPr/>
        </p:nvSpPr>
        <p:spPr>
          <a:xfrm>
            <a:off x="3374288" y="4457740"/>
            <a:ext cx="2780292" cy="338554"/>
          </a:xfrm>
          <a:prstGeom prst="rect">
            <a:avLst/>
          </a:prstGeom>
          <a:noFill/>
          <a:ln>
            <a:noFill/>
          </a:ln>
        </p:spPr>
        <p:txBody>
          <a:bodyPr wrap="square" lIns="0" tIns="0" rIns="0" bIns="0" rtlCol="0" anchor="t" anchorCtr="0">
            <a:spAutoFit/>
          </a:bodyPr>
          <a:lstStyle/>
          <a:p>
            <a:pPr algn="ctr"/>
            <a:r>
              <a:rPr lang="en-US" sz="2200" b="1" dirty="0">
                <a:solidFill>
                  <a:srgbClr val="6ECFB2"/>
                </a:solidFill>
              </a:rPr>
              <a:t>Dental</a:t>
            </a:r>
          </a:p>
        </p:txBody>
      </p:sp>
      <p:sp>
        <p:nvSpPr>
          <p:cNvPr id="13" name="TextBox 12">
            <a:extLst>
              <a:ext uri="{FF2B5EF4-FFF2-40B4-BE49-F238E27FC236}">
                <a16:creationId xmlns:a16="http://schemas.microsoft.com/office/drawing/2014/main" id="{5EC9F6BA-45C2-0C40-6F9E-A976B6AAA432}"/>
              </a:ext>
            </a:extLst>
          </p:cNvPr>
          <p:cNvSpPr txBox="1"/>
          <p:nvPr/>
        </p:nvSpPr>
        <p:spPr>
          <a:xfrm>
            <a:off x="6154580" y="4457740"/>
            <a:ext cx="2539440" cy="338554"/>
          </a:xfrm>
          <a:prstGeom prst="rect">
            <a:avLst/>
          </a:prstGeom>
          <a:noFill/>
          <a:ln>
            <a:noFill/>
          </a:ln>
        </p:spPr>
        <p:txBody>
          <a:bodyPr wrap="square" lIns="0" tIns="0" rIns="0" bIns="0" rtlCol="0" anchor="t" anchorCtr="0">
            <a:spAutoFit/>
          </a:bodyPr>
          <a:lstStyle/>
          <a:p>
            <a:pPr algn="ctr"/>
            <a:r>
              <a:rPr lang="en-US" sz="2200" b="1" dirty="0">
                <a:solidFill>
                  <a:srgbClr val="6ECFB2"/>
                </a:solidFill>
              </a:rPr>
              <a:t>Hearing</a:t>
            </a:r>
          </a:p>
        </p:txBody>
      </p:sp>
      <p:cxnSp>
        <p:nvCxnSpPr>
          <p:cNvPr id="14" name="Straight Connector 13">
            <a:extLst>
              <a:ext uri="{FF2B5EF4-FFF2-40B4-BE49-F238E27FC236}">
                <a16:creationId xmlns:a16="http://schemas.microsoft.com/office/drawing/2014/main" id="{492BF5F0-CE01-92F8-F03B-B43F0ADE5A41}"/>
              </a:ext>
              <a:ext uri="{C183D7F6-B498-43B3-948B-1728B52AA6E4}">
                <adec:decorative xmlns:adec="http://schemas.microsoft.com/office/drawing/2017/decorative" val="1"/>
              </a:ext>
            </a:extLst>
          </p:cNvPr>
          <p:cNvCxnSpPr>
            <a:cxnSpLocks/>
          </p:cNvCxnSpPr>
          <p:nvPr/>
        </p:nvCxnSpPr>
        <p:spPr>
          <a:xfrm>
            <a:off x="6154580" y="2845168"/>
            <a:ext cx="0" cy="25219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B6C491-B5AF-F8A0-26E0-A6ECC69F6B73}"/>
              </a:ext>
              <a:ext uri="{C183D7F6-B498-43B3-948B-1728B52AA6E4}">
                <adec:decorative xmlns:adec="http://schemas.microsoft.com/office/drawing/2017/decorative" val="1"/>
              </a:ext>
            </a:extLst>
          </p:cNvPr>
          <p:cNvCxnSpPr>
            <a:cxnSpLocks/>
          </p:cNvCxnSpPr>
          <p:nvPr/>
        </p:nvCxnSpPr>
        <p:spPr>
          <a:xfrm>
            <a:off x="3316188" y="2845168"/>
            <a:ext cx="0" cy="25219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F6B44E6E-D46C-7CA5-4D28-F02D6AB9EF1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7234" y="3242280"/>
            <a:ext cx="914400" cy="914400"/>
          </a:xfrm>
          <a:prstGeom prst="rect">
            <a:avLst/>
          </a:prstGeom>
        </p:spPr>
      </p:pic>
      <p:sp>
        <p:nvSpPr>
          <p:cNvPr id="2" name="TextBox 1">
            <a:extLst>
              <a:ext uri="{FF2B5EF4-FFF2-40B4-BE49-F238E27FC236}">
                <a16:creationId xmlns:a16="http://schemas.microsoft.com/office/drawing/2014/main" id="{02151898-BFC0-52C3-4715-F2623A6E26C7}"/>
              </a:ext>
            </a:extLst>
          </p:cNvPr>
          <p:cNvSpPr txBox="1"/>
          <p:nvPr/>
        </p:nvSpPr>
        <p:spPr>
          <a:xfrm>
            <a:off x="8694020" y="4457740"/>
            <a:ext cx="2539440" cy="338554"/>
          </a:xfrm>
          <a:prstGeom prst="rect">
            <a:avLst/>
          </a:prstGeom>
          <a:noFill/>
          <a:ln>
            <a:noFill/>
          </a:ln>
        </p:spPr>
        <p:txBody>
          <a:bodyPr wrap="square" lIns="0" tIns="0" rIns="0" bIns="0" rtlCol="0" anchor="t" anchorCtr="0">
            <a:spAutoFit/>
          </a:bodyPr>
          <a:lstStyle/>
          <a:p>
            <a:pPr algn="ctr"/>
            <a:r>
              <a:rPr lang="en-US" sz="2200" b="1" dirty="0">
                <a:solidFill>
                  <a:srgbClr val="6ECFB2"/>
                </a:solidFill>
              </a:rPr>
              <a:t>Vision</a:t>
            </a:r>
          </a:p>
        </p:txBody>
      </p:sp>
      <p:cxnSp>
        <p:nvCxnSpPr>
          <p:cNvPr id="3" name="Straight Connector 2">
            <a:extLst>
              <a:ext uri="{FF2B5EF4-FFF2-40B4-BE49-F238E27FC236}">
                <a16:creationId xmlns:a16="http://schemas.microsoft.com/office/drawing/2014/main" id="{B2B3F1A8-E00C-24C6-102F-3072520C8882}"/>
              </a:ext>
              <a:ext uri="{C183D7F6-B498-43B3-948B-1728B52AA6E4}">
                <adec:decorative xmlns:adec="http://schemas.microsoft.com/office/drawing/2017/decorative" val="1"/>
              </a:ext>
            </a:extLst>
          </p:cNvPr>
          <p:cNvCxnSpPr>
            <a:cxnSpLocks/>
          </p:cNvCxnSpPr>
          <p:nvPr/>
        </p:nvCxnSpPr>
        <p:spPr>
          <a:xfrm>
            <a:off x="8694020" y="2845168"/>
            <a:ext cx="0" cy="25219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271B87C-7D27-9518-DA89-23923E93B5F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12479" y="3318028"/>
            <a:ext cx="914400" cy="914400"/>
          </a:xfrm>
          <a:prstGeom prst="rect">
            <a:avLst/>
          </a:prstGeom>
        </p:spPr>
      </p:pic>
      <p:pic>
        <p:nvPicPr>
          <p:cNvPr id="10" name="Picture 9" descr="Icon&#10;&#10;Description automatically generated">
            <a:extLst>
              <a:ext uri="{FF2B5EF4-FFF2-40B4-BE49-F238E27FC236}">
                <a16:creationId xmlns:a16="http://schemas.microsoft.com/office/drawing/2014/main" id="{D511F7A3-A0FE-A095-9414-E6A0A0CC6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2138" y="3318028"/>
            <a:ext cx="914400" cy="914400"/>
          </a:xfrm>
          <a:prstGeom prst="rect">
            <a:avLst/>
          </a:prstGeom>
        </p:spPr>
      </p:pic>
      <p:pic>
        <p:nvPicPr>
          <p:cNvPr id="16" name="Picture 15" descr="Icon&#10;&#10;Description automatically generated">
            <a:extLst>
              <a:ext uri="{FF2B5EF4-FFF2-40B4-BE49-F238E27FC236}">
                <a16:creationId xmlns:a16="http://schemas.microsoft.com/office/drawing/2014/main" id="{3647FC0D-E597-D3E2-6CF6-4D75713C49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7042" y="3134118"/>
            <a:ext cx="1100935" cy="1100935"/>
          </a:xfrm>
          <a:prstGeom prst="rect">
            <a:avLst/>
          </a:prstGeom>
        </p:spPr>
      </p:pic>
    </p:spTree>
    <p:extLst>
      <p:ext uri="{BB962C8B-B14F-4D97-AF65-F5344CB8AC3E}">
        <p14:creationId xmlns:p14="http://schemas.microsoft.com/office/powerpoint/2010/main" val="2841238227"/>
      </p:ext>
    </p:extLst>
  </p:cSld>
  <p:clrMapOvr>
    <a:masterClrMapping/>
  </p:clrMapOvr>
</p:sld>
</file>

<file path=ppt/theme/theme1.xml><?xml version="1.0" encoding="utf-8"?>
<a:theme xmlns:a="http://schemas.openxmlformats.org/drawingml/2006/main" name="2_Office Theme">
  <a:themeElements>
    <a:clrScheme name="NTWD">
      <a:dk1>
        <a:srgbClr val="131A4D"/>
      </a:dk1>
      <a:lt1>
        <a:srgbClr val="FFFFFF"/>
      </a:lt1>
      <a:dk2>
        <a:srgbClr val="0047BA"/>
      </a:dk2>
      <a:lt2>
        <a:srgbClr val="EBECEE"/>
      </a:lt2>
      <a:accent1>
        <a:srgbClr val="0047BB"/>
      </a:accent1>
      <a:accent2>
        <a:srgbClr val="6ECEB1"/>
      </a:accent2>
      <a:accent3>
        <a:srgbClr val="72AFBC"/>
      </a:accent3>
      <a:accent4>
        <a:srgbClr val="D7A9E2"/>
      </a:accent4>
      <a:accent5>
        <a:srgbClr val="FF9800"/>
      </a:accent5>
      <a:accent6>
        <a:srgbClr val="CB323B"/>
      </a:accent6>
      <a:hlink>
        <a:srgbClr val="12194D"/>
      </a:hlink>
      <a:folHlink>
        <a:srgbClr val="1219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614B9CADF9DE479048EE7472F4D12D" ma:contentTypeVersion="12" ma:contentTypeDescription="Create a new document." ma:contentTypeScope="" ma:versionID="2ea21042225069a007490aeb58c2c948">
  <xsd:schema xmlns:xsd="http://www.w3.org/2001/XMLSchema" xmlns:xs="http://www.w3.org/2001/XMLSchema" xmlns:p="http://schemas.microsoft.com/office/2006/metadata/properties" xmlns:ns2="ebad330a-a034-4ff0-91b8-b33b9d520fea" xmlns:ns3="add9df53-7335-412c-8669-4ac04d6f5fb7" targetNamespace="http://schemas.microsoft.com/office/2006/metadata/properties" ma:root="true" ma:fieldsID="c8cd19402198c5919302e91d47e22ed6" ns2:_="" ns3:_="">
    <xsd:import namespace="ebad330a-a034-4ff0-91b8-b33b9d520fea"/>
    <xsd:import namespace="add9df53-7335-412c-8669-4ac04d6f5f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d330a-a034-4ff0-91b8-b33b9d520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d9df53-7335-412c-8669-4ac04d6f5f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7CDDC0-8B11-4558-8EC6-B79DCB7314B8}">
  <ds:schemaRefs>
    <ds:schemaRef ds:uri="1e799f96-6f5a-4369-b061-30fe90bb4870"/>
    <ds:schemaRef ds:uri="8e93f4bb-cec1-4d97-b794-672f6d017c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52CF791-72EB-4590-992F-DF2B5DDEEBCC}">
  <ds:schemaRefs>
    <ds:schemaRef ds:uri="http://schemas.microsoft.com/sharepoint/v3/contenttype/forms"/>
  </ds:schemaRefs>
</ds:datastoreItem>
</file>

<file path=customXml/itemProps3.xml><?xml version="1.0" encoding="utf-8"?>
<ds:datastoreItem xmlns:ds="http://schemas.openxmlformats.org/officeDocument/2006/customXml" ds:itemID="{B0CFD9D6-FAA2-4D44-9A7C-0A9549345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d330a-a034-4ff0-91b8-b33b9d520fea"/>
    <ds:schemaRef ds:uri="add9df53-7335-412c-8669-4ac04d6f5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1099</TotalTime>
  <Words>3293</Words>
  <Application>Microsoft Office PowerPoint</Application>
  <PresentationFormat>Widescreen</PresentationFormat>
  <Paragraphs>291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Georgia</vt:lpstr>
      <vt:lpstr>Helvetica Neue</vt:lpstr>
      <vt:lpstr>2_Office Theme</vt:lpstr>
      <vt:lpstr>Instructions for speakers</vt:lpstr>
      <vt:lpstr>Your health, your money</vt:lpstr>
      <vt:lpstr>Important things you should know</vt:lpstr>
      <vt:lpstr>PowerPoint Presentation</vt:lpstr>
      <vt:lpstr>Your financial professional</vt:lpstr>
      <vt:lpstr>Reality check</vt:lpstr>
      <vt:lpstr>Can you count on Medicare?</vt:lpstr>
      <vt:lpstr>PowerPoint Presentation</vt:lpstr>
      <vt:lpstr>PowerPoint Presentation</vt:lpstr>
      <vt:lpstr>National HSA Assets ($B)1</vt:lpstr>
      <vt:lpstr>Key features of HSAs</vt:lpstr>
      <vt:lpstr>Meet Susan</vt:lpstr>
      <vt:lpstr>HSA: More than a piggy bank</vt:lpstr>
      <vt:lpstr>It’s easy to pay with an HSA</vt:lpstr>
      <vt:lpstr>5D Myth and Reality</vt:lpstr>
      <vt:lpstr>TRIPLE TAX BENEFITS</vt:lpstr>
      <vt:lpstr>PowerPoint Presentation</vt:lpstr>
      <vt:lpstr>PowerPoint Presentation</vt:lpstr>
      <vt:lpstr>How much can you contribute to your HSA?</vt:lpstr>
      <vt:lpstr>More ways  to save</vt:lpstr>
      <vt:lpstr>Take action</vt:lpstr>
      <vt:lpstr>Take action</vt:lpstr>
      <vt:lpstr>Q&amp;A</vt:lpstr>
      <vt:lpstr>We’re here to help  &lt;Presenter name&gt; &lt;Presenter job title&gt; &lt;Presenter email address&gt; &lt;Presenter phone number&gt;</vt:lpstr>
      <vt:lpstr>We’re here to help</vt:lpstr>
      <vt:lpstr>We’re here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Tracy</dc:creator>
  <cp:lastModifiedBy>Neer, Scott E</cp:lastModifiedBy>
  <cp:revision>53</cp:revision>
  <dcterms:created xsi:type="dcterms:W3CDTF">2022-11-01T14:02:10Z</dcterms:created>
  <dcterms:modified xsi:type="dcterms:W3CDTF">2024-01-04T14:07:17Z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0x0101004F614B9CADF9DE479048EE7472F4D12D</vt:lpwstr>
  </property>
  <property fmtid="{D5CDD505-2E9C-101B-9397-08002B2CF9AE}" pid="3" name="MediaServiceImageTags">
    <vt:lpwstr/>
  </property>
  <property fmtid="{D5CDD505-2E9C-101B-9397-08002B2CF9AE}" pid="4" name="MSIP_Label_92ea8e88-16c4-4b55-a945-7bd6248db4bf_Enabled">
    <vt:lpwstr>true</vt:lpwstr>
  </property>
  <property fmtid="{D5CDD505-2E9C-101B-9397-08002B2CF9AE}" pid="5" name="MSIP_Label_92ea8e88-16c4-4b55-a945-7bd6248db4bf_SetDate">
    <vt:lpwstr>2022-12-16T17:46:38Z</vt:lpwstr>
  </property>
  <property fmtid="{D5CDD505-2E9C-101B-9397-08002B2CF9AE}" pid="6" name="MSIP_Label_92ea8e88-16c4-4b55-a945-7bd6248db4bf_Method">
    <vt:lpwstr>Privileged</vt:lpwstr>
  </property>
  <property fmtid="{D5CDD505-2E9C-101B-9397-08002B2CF9AE}" pid="7" name="MSIP_Label_92ea8e88-16c4-4b55-a945-7bd6248db4bf_Name">
    <vt:lpwstr>Internal</vt:lpwstr>
  </property>
  <property fmtid="{D5CDD505-2E9C-101B-9397-08002B2CF9AE}" pid="8" name="MSIP_Label_92ea8e88-16c4-4b55-a945-7bd6248db4bf_SiteId">
    <vt:lpwstr>22140e4c-d390-45c2-b297-a26c516dc461</vt:lpwstr>
  </property>
  <property fmtid="{D5CDD505-2E9C-101B-9397-08002B2CF9AE}" pid="9" name="MSIP_Label_92ea8e88-16c4-4b55-a945-7bd6248db4bf_ActionId">
    <vt:lpwstr>d5392583-4e23-4ee6-b0f9-70916560fea8</vt:lpwstr>
  </property>
  <property fmtid="{D5CDD505-2E9C-101B-9397-08002B2CF9AE}" pid="10" name="MSIP_Label_92ea8e88-16c4-4b55-a945-7bd6248db4bf_ContentBits">
    <vt:lpwstr>0</vt:lpwstr>
  </property>
</Properties>
</file>