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420" r:id="rId5"/>
    <p:sldId id="256" r:id="rId6"/>
    <p:sldId id="265" r:id="rId7"/>
    <p:sldId id="378" r:id="rId8"/>
    <p:sldId id="417" r:id="rId9"/>
    <p:sldId id="471" r:id="rId10"/>
    <p:sldId id="472" r:id="rId11"/>
    <p:sldId id="473" r:id="rId12"/>
    <p:sldId id="462" r:id="rId13"/>
    <p:sldId id="449" r:id="rId14"/>
    <p:sldId id="469" r:id="rId15"/>
    <p:sldId id="470" r:id="rId16"/>
    <p:sldId id="474" r:id="rId17"/>
    <p:sldId id="475" r:id="rId18"/>
    <p:sldId id="296" r:id="rId19"/>
    <p:sldId id="476" r:id="rId20"/>
    <p:sldId id="477" r:id="rId21"/>
    <p:sldId id="478" r:id="rId22"/>
    <p:sldId id="479" r:id="rId23"/>
    <p:sldId id="480" r:id="rId24"/>
    <p:sldId id="465" r:id="rId25"/>
    <p:sldId id="464" r:id="rId26"/>
    <p:sldId id="395" r:id="rId27"/>
    <p:sldId id="396" r:id="rId28"/>
    <p:sldId id="409" r:id="rId29"/>
    <p:sldId id="4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5AF01-4BC2-05B4-3774-38B04BFE7277}" name="Rev" initials="DC" userId="Rev" providerId="None"/>
  <p188:author id="{7F0B430F-868D-D2C6-BD74-F6A772F3CAD8}" name="Bonnie Babb-Cheshul" initials="BB" userId="S::bbabb-cheshul@treetreeagency.com::afef9032-2be7-4e86-9db6-3d171194fd11" providerId="AD"/>
  <p188:author id="{6F34CD4E-7F89-84B9-584C-639625721826}" name="Miller, Tracy" initials="MT" userId="S::millt49@nationwide.com::f6dc9783-ab63-4c5c-9922-f9b5911ff5b4" providerId="AD"/>
  <p188:author id="{288B9450-5BC5-772D-6358-D16B1AF3D097}" name="Wall, Akiko" initials="WA" userId="S::walla15@nationwide.com::a3b22fce-3b24-43e1-b02d-d7b24b46e9d3" providerId="AD"/>
  <p188:author id="{67862463-E68B-B217-F187-A31006D720B1}" name="Guest User" initials="GU" userId="S::urn:spo:anon#e8fe47f680b68a1873b718f18107499eb031e8af16f18dddfcba040139ee6ada::" providerId="AD"/>
  <p188:author id="{F321257B-A92C-49C2-8448-AEFA223F1395}" name="Tomblin, Julie S" initials="TJS" userId="S::tomblj1@nationwide.com::bb90851c-a0d5-4ff0-ab59-b1112db48d0b" providerId="AD"/>
  <p188:author id="{C2423F87-38C7-EE74-B7B1-332729CDB7B9}" name="Guest User" initials="GU" userId="S::urn:spo:anon#79b2435b8bd9667bc9b4cf2a7363772c417a9ef2f6870011274a3c3cb9122bf5::" providerId="AD"/>
  <p188:author id="{9DAF88A5-C6AC-4443-9EE6-EACCD3D2B496}" name="Cobe, Cathie E" initials="CCE" userId="S::COBEC@nationwide.com::02c8acd3-73ca-4604-9a2e-768ff5a6190e" providerId="AD"/>
  <p188:author id="{5B3AB8BA-3F96-E7FC-E606-F5629FF82CB2}" name="Thompson, Cheryl K" initials="TK" userId="S::cheryl.thompson@nationwide.com::7a27dd01-6902-4351-90b7-d830bb619cc5" providerId="AD"/>
  <p188:author id="{A37E82CF-8013-1BAB-5F5D-30D5B81C6FA5}" name="Guest User" initials="GU" userId="S::urn:spo:anon#0226175a88c3e460066c138433cb4c6b211c7a630380f85cb80cc0e430e8b5ef::" providerId="AD"/>
  <p188:author id="{3C6C7AE1-1FBD-BFD8-D0E7-EEC43E8E6B2E}" name="Braunreuther, Christopher A" initials="BCA" userId="S::chris1@nationwide.com::8950632d-0a95-44ee-8781-99ba2efed19c" providerId="AD"/>
  <p188:author id="{11C9FAF1-A61E-876B-0085-D234CF6FB405}" name="Kim Sauer" initials="KS" userId="8ff5b0c21fb7ee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A4D"/>
    <a:srgbClr val="6ECFB2"/>
    <a:srgbClr val="0047BA"/>
    <a:srgbClr val="0047BB"/>
    <a:srgbClr val="008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3"/>
    <p:restoredTop sz="74767" autoAdjust="0"/>
  </p:normalViewPr>
  <p:slideViewPr>
    <p:cSldViewPr snapToGrid="0">
      <p:cViewPr varScale="1">
        <p:scale>
          <a:sx n="85" d="100"/>
          <a:sy n="85"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C647-2441-90A9-189782044B14}"/>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1-C647-2441-90A9-189782044B14}"/>
              </c:ext>
            </c:extLst>
          </c:dPt>
          <c:cat>
            <c:numRef>
              <c:f>Sheet1!$A$2:$A$3</c:f>
              <c:numCache>
                <c:formatCode>General</c:formatCode>
                <c:ptCount val="2"/>
              </c:numCache>
            </c:num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C647-2441-90A9-189782044B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Depósitos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 (est.)</c:v>
                </c:pt>
                <c:pt idx="4">
                  <c:v>2023 (est.)</c:v>
                </c:pt>
              </c:strCache>
            </c:strRef>
          </c:cat>
          <c:val>
            <c:numRef>
              <c:f>Sheet1!$B$2:$B$6</c:f>
              <c:numCache>
                <c:formatCode>"$"#,##0.00_);[Red]\("$"#,##0.00\)</c:formatCode>
                <c:ptCount val="5"/>
                <c:pt idx="0">
                  <c:v>50.2</c:v>
                </c:pt>
                <c:pt idx="1">
                  <c:v>58.5</c:v>
                </c:pt>
                <c:pt idx="2">
                  <c:v>64.900000000000006</c:v>
                </c:pt>
                <c:pt idx="3">
                  <c:v>73.2</c:v>
                </c:pt>
                <c:pt idx="4">
                  <c:v>82.2</c:v>
                </c:pt>
              </c:numCache>
            </c:numRef>
          </c:val>
          <c:extLst>
            <c:ext xmlns:c16="http://schemas.microsoft.com/office/drawing/2014/chart" uri="{C3380CC4-5D6E-409C-BE32-E72D297353CC}">
              <c16:uniqueId val="{00000000-30BC-0D4B-8F28-F09C6FBE96F2}"/>
            </c:ext>
          </c:extLst>
        </c:ser>
        <c:ser>
          <c:idx val="1"/>
          <c:order val="1"/>
          <c:tx>
            <c:strRef>
              <c:f>Sheet1!$C$1</c:f>
              <c:strCache>
                <c:ptCount val="1"/>
                <c:pt idx="0">
                  <c:v>Inversiones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 (est.)</c:v>
                </c:pt>
                <c:pt idx="4">
                  <c:v>2023 (est.)</c:v>
                </c:pt>
              </c:strCache>
            </c:strRef>
          </c:cat>
          <c:val>
            <c:numRef>
              <c:f>Sheet1!$C$2:$C$6</c:f>
              <c:numCache>
                <c:formatCode>"$"#,##0.00_);[Red]\("$"#,##0.00\)</c:formatCode>
                <c:ptCount val="5"/>
                <c:pt idx="0">
                  <c:v>15.9</c:v>
                </c:pt>
                <c:pt idx="1">
                  <c:v>23.8</c:v>
                </c:pt>
                <c:pt idx="2">
                  <c:v>32.6</c:v>
                </c:pt>
                <c:pt idx="3">
                  <c:v>40.200000000000003</c:v>
                </c:pt>
                <c:pt idx="4">
                  <c:v>49</c:v>
                </c:pt>
              </c:numCache>
            </c:numRef>
          </c:val>
          <c:extLst>
            <c:ext xmlns:c16="http://schemas.microsoft.com/office/drawing/2014/chart" uri="{C3380CC4-5D6E-409C-BE32-E72D297353CC}">
              <c16:uniqueId val="{00000001-30BC-0D4B-8F28-F09C6FBE96F2}"/>
            </c:ext>
          </c:extLst>
        </c:ser>
        <c:dLbls>
          <c:dLblPos val="ctr"/>
          <c:showLegendKey val="0"/>
          <c:showVal val="1"/>
          <c:showCatName val="0"/>
          <c:showSerName val="0"/>
          <c:showPercent val="0"/>
          <c:showBubbleSize val="0"/>
        </c:dLbls>
        <c:gapWidth val="50"/>
        <c:overlap val="100"/>
        <c:axId val="1194867600"/>
        <c:axId val="1375549583"/>
      </c:barChart>
      <c:catAx>
        <c:axId val="1194867600"/>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75549583"/>
        <c:crosses val="autoZero"/>
        <c:auto val="1"/>
        <c:lblAlgn val="ctr"/>
        <c:lblOffset val="100"/>
        <c:noMultiLvlLbl val="0"/>
      </c:catAx>
      <c:valAx>
        <c:axId val="1375549583"/>
        <c:scaling>
          <c:orientation val="minMax"/>
        </c:scaling>
        <c:delete val="1"/>
        <c:axPos val="l"/>
        <c:numFmt formatCode="&quot;$&quot;#,##0.00_);[Red]\(&quot;$&quot;#,##0.00\)" sourceLinked="1"/>
        <c:majorTickMark val="none"/>
        <c:minorTickMark val="none"/>
        <c:tickLblPos val="nextTo"/>
        <c:crossAx val="1194867600"/>
        <c:crosses val="autoZero"/>
        <c:crossBetween val="between"/>
      </c:valAx>
      <c:spPr>
        <a:noFill/>
        <a:ln w="25400">
          <a:noFill/>
        </a:ln>
        <a:effectLst/>
      </c:spPr>
    </c:plotArea>
    <c:legend>
      <c:legendPos val="b"/>
      <c:layout>
        <c:manualLayout>
          <c:xMode val="edge"/>
          <c:yMode val="edge"/>
          <c:x val="0.32279755743743993"/>
          <c:y val="0.93582167029368901"/>
          <c:w val="0.37778875227033903"/>
          <c:h val="6.41783297063110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84FC-3C2A-4E12-AB47-FDA93F9E49DD}" type="datetimeFigureOut">
              <a:rPr lang="en-US" smtClean="0"/>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EC0-A253-4597-A6B1-1C01674A0538}" type="slidenum">
              <a:rPr lang="en-US" smtClean="0"/>
              <a:t>‹#›</a:t>
            </a:fld>
            <a:endParaRPr lang="en-US" dirty="0"/>
          </a:p>
        </p:txBody>
      </p:sp>
    </p:spTree>
    <p:extLst>
      <p:ext uri="{BB962C8B-B14F-4D97-AF65-F5344CB8AC3E}">
        <p14:creationId xmlns:p14="http://schemas.microsoft.com/office/powerpoint/2010/main" val="4267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rningstar.com/news/marketwatch/20230621704/heres-some-shocking-news-about-the-cost-of-retiree-healthca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Revise estas instrucciones y elimine esta dispositiva antes de la presentación.</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Las </a:t>
            </a:r>
            <a:r>
              <a:rPr lang="es-MX" dirty="0" err="1"/>
              <a:t>HSA</a:t>
            </a:r>
            <a:r>
              <a:rPr lang="es-MX" dirty="0"/>
              <a:t> se están convirtiendo cada vez en una forma más popular de ahorrar para gastos de cuidados médicos. Como puedes ver, los activos totales que contienen las </a:t>
            </a:r>
            <a:r>
              <a:rPr lang="es-MX" dirty="0" err="1"/>
              <a:t>HSA</a:t>
            </a:r>
            <a:r>
              <a:rPr lang="es-MX" dirty="0"/>
              <a:t> a nivel nacional continúan creciendo. </a:t>
            </a:r>
            <a:r>
              <a:rPr lang="es-MX" b="0" i="0" dirty="0">
                <a:solidFill>
                  <a:srgbClr val="555555"/>
                </a:solidFill>
                <a:latin typeface="Helvetica Neue"/>
              </a:rPr>
              <a:t>De hecho, mediante una estimación, el mercado de las </a:t>
            </a:r>
            <a:r>
              <a:rPr lang="es-MX" b="0" i="0" dirty="0" err="1">
                <a:solidFill>
                  <a:srgbClr val="555555"/>
                </a:solidFill>
                <a:latin typeface="Helvetica Neue"/>
              </a:rPr>
              <a:t>HSA</a:t>
            </a:r>
            <a:r>
              <a:rPr lang="es-MX" b="0" i="0" dirty="0">
                <a:solidFill>
                  <a:srgbClr val="555555"/>
                </a:solidFill>
                <a:latin typeface="Helvetica Neue"/>
              </a:rPr>
              <a:t> rebasará 36 millones de cuentas al final de 2023, manteniendo más de $131 mil millones en activos. </a:t>
            </a:r>
            <a:r>
              <a:rPr lang="es-MX" b="0" i="0" baseline="30000" dirty="0">
                <a:solidFill>
                  <a:srgbClr val="555555"/>
                </a:solidFill>
                <a:latin typeface="Helvetica Neue"/>
              </a:rPr>
              <a:t>1</a:t>
            </a:r>
            <a:r>
              <a:rPr lang="es-MX" b="0" i="0" dirty="0">
                <a:solidFill>
                  <a:srgbClr val="555555"/>
                </a:solidFill>
                <a:latin typeface="Helvetica Neue"/>
              </a:rPr>
              <a:t> </a:t>
            </a:r>
          </a:p>
          <a:p>
            <a:endParaRPr lang="en-US" b="0" i="0" dirty="0">
              <a:solidFill>
                <a:srgbClr val="555555"/>
              </a:solidFill>
              <a:effectLst/>
              <a:latin typeface="Helvetica Neue"/>
            </a:endParaRPr>
          </a:p>
          <a:p>
            <a:r>
              <a:rPr lang="es-MX" sz="1200" baseline="30000" dirty="0">
                <a:latin typeface="Arial" panose="020B0604020202020204" pitchFamily="34" charset="0"/>
                <a:cs typeface="Arial" panose="020B0604020202020204" pitchFamily="34" charset="0"/>
              </a:rPr>
              <a:t>1</a:t>
            </a:r>
            <a:r>
              <a:rPr lang="es-MX" sz="1200" dirty="0">
                <a:latin typeface="Arial" panose="020B0604020202020204" pitchFamily="34" charset="0"/>
                <a:cs typeface="Arial" panose="020B0604020202020204" pitchFamily="34" charset="0"/>
              </a:rPr>
              <a:t> 2021 </a:t>
            </a:r>
            <a:r>
              <a:rPr lang="es-MX" sz="1200" dirty="0" err="1">
                <a:latin typeface="Arial" panose="020B0604020202020204" pitchFamily="34" charset="0"/>
                <a:cs typeface="Arial" panose="020B0604020202020204" pitchFamily="34" charset="0"/>
              </a:rPr>
              <a:t>Midyear</a:t>
            </a:r>
            <a:r>
              <a:rPr lang="es-MX" sz="1200" dirty="0">
                <a:latin typeface="Arial" panose="020B0604020202020204" pitchFamily="34" charset="0"/>
                <a:cs typeface="Arial" panose="020B0604020202020204" pitchFamily="34" charset="0"/>
              </a:rPr>
              <a:t> Devenir </a:t>
            </a:r>
            <a:r>
              <a:rPr lang="es-MX" sz="1200" dirty="0" err="1">
                <a:latin typeface="Arial" panose="020B0604020202020204" pitchFamily="34" charset="0"/>
                <a:cs typeface="Arial" panose="020B0604020202020204" pitchFamily="34" charset="0"/>
              </a:rPr>
              <a:t>HSA</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Market</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Survey</a:t>
            </a:r>
            <a:r>
              <a:rPr lang="es-MX" sz="1200" dirty="0">
                <a:latin typeface="Arial" panose="020B0604020202020204" pitchFamily="34" charset="0"/>
                <a:cs typeface="Arial" panose="020B0604020202020204" pitchFamily="34" charset="0"/>
              </a:rPr>
              <a:t> (16 de septiembre de 2021</a:t>
            </a:r>
            <a:r>
              <a:rPr lang="es-MX" sz="1200" b="0" i="0" dirty="0">
                <a:solidFill>
                  <a:srgbClr val="555555"/>
                </a:solidFill>
                <a:latin typeface="Helvetica Neue"/>
                <a:cs typeface="Arial" panose="020B0604020202020204" pitchFamily="34" charset="0"/>
              </a:rPr>
              <a:t>)</a:t>
            </a:r>
          </a:p>
        </p:txBody>
      </p:sp>
      <p:sp>
        <p:nvSpPr>
          <p:cNvPr id="4" name="Slide Number Placeholder 3"/>
          <p:cNvSpPr>
            <a:spLocks noGrp="1"/>
          </p:cNvSpPr>
          <p:nvPr>
            <p:ph type="sldNum" sz="quarter" idx="5"/>
          </p:nvPr>
        </p:nvSpPr>
        <p:spPr/>
        <p:txBody>
          <a:bodyPr/>
          <a:lstStyle/>
          <a:p>
            <a:fld id="{C4017EC0-A253-4597-A6B1-1C01674A0538}" type="slidenum">
              <a:rPr lang="en-US" smtClean="0"/>
              <a:t>10</a:t>
            </a:fld>
            <a:endParaRPr lang="en-US"/>
          </a:p>
        </p:txBody>
      </p:sp>
    </p:spTree>
    <p:extLst>
      <p:ext uri="{BB962C8B-B14F-4D97-AF65-F5344CB8AC3E}">
        <p14:creationId xmlns:p14="http://schemas.microsoft.com/office/powerpoint/2010/main" val="289794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Una razón por la que las HSA se están haciendo tan populares incluye los beneficios que pueden proporcionar.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(Leer la diapositiva)</a:t>
            </a:r>
          </a:p>
        </p:txBody>
      </p:sp>
      <p:sp>
        <p:nvSpPr>
          <p:cNvPr id="4" name="Slide Number Placeholder 3"/>
          <p:cNvSpPr>
            <a:spLocks noGrp="1"/>
          </p:cNvSpPr>
          <p:nvPr>
            <p:ph type="sldNum" sz="quarter" idx="5"/>
          </p:nvPr>
        </p:nvSpPr>
        <p:spPr/>
        <p:txBody>
          <a:bodyPr/>
          <a:lstStyle/>
          <a:p>
            <a:fld id="{C4017EC0-A253-4597-A6B1-1C01674A0538}" type="slidenum">
              <a:rPr lang="en-US" smtClean="0"/>
              <a:t>11</a:t>
            </a:fld>
            <a:endParaRPr lang="en-US"/>
          </a:p>
        </p:txBody>
      </p:sp>
    </p:spTree>
    <p:extLst>
      <p:ext uri="{BB962C8B-B14F-4D97-AF65-F5344CB8AC3E}">
        <p14:creationId xmlns:p14="http://schemas.microsoft.com/office/powerpoint/2010/main" val="38582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924"/>
            <a:r>
              <a:rPr lang="es-MX" sz="1200" dirty="0"/>
              <a:t>(Leer la diapositiva)</a:t>
            </a:r>
          </a:p>
        </p:txBody>
      </p:sp>
      <p:sp>
        <p:nvSpPr>
          <p:cNvPr id="4" name="Slide Number Placeholder 3"/>
          <p:cNvSpPr>
            <a:spLocks noGrp="1"/>
          </p:cNvSpPr>
          <p:nvPr>
            <p:ph type="sldNum" sz="quarter" idx="5"/>
          </p:nvPr>
        </p:nvSpPr>
        <p:spPr/>
        <p:txBody>
          <a:bodyPr/>
          <a:lstStyle/>
          <a:p>
            <a:fld id="{C4017EC0-A253-4597-A6B1-1C01674A0538}" type="slidenum">
              <a:rPr lang="en-US" smtClean="0"/>
              <a:t>12</a:t>
            </a:fld>
            <a:endParaRPr lang="en-US"/>
          </a:p>
        </p:txBody>
      </p:sp>
    </p:spTree>
    <p:extLst>
      <p:ext uri="{BB962C8B-B14F-4D97-AF65-F5344CB8AC3E}">
        <p14:creationId xmlns:p14="http://schemas.microsoft.com/office/powerpoint/2010/main" val="137391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dirty="0"/>
              <a:t>Pero una HSA es más que una alcancía para los cuidados médicos. Puede usarse como un vehículo de inversión a largo plazo </a:t>
            </a:r>
            <a:r>
              <a:rPr lang="es-MX" i="1" dirty="0"/>
              <a:t>y </a:t>
            </a:r>
            <a:r>
              <a:rPr lang="es-MX" dirty="0"/>
              <a:t>como una forma fiscal eficiente para ahorrar. </a:t>
            </a:r>
          </a:p>
          <a:p>
            <a:pPr eaLnBrk="1" hangingPunct="1">
              <a:spcBef>
                <a:spcPct val="0"/>
              </a:spcBef>
            </a:pPr>
            <a:endParaRPr lang="en-US" altLang="en-US" dirty="0"/>
          </a:p>
          <a:p>
            <a:pPr eaLnBrk="1" hangingPunct="1">
              <a:spcBef>
                <a:spcPct val="0"/>
              </a:spcBef>
            </a:pPr>
            <a:r>
              <a:rPr lang="es-MX" dirty="0"/>
              <a:t>[Leer las estadísticas]</a:t>
            </a:r>
          </a:p>
          <a:p>
            <a:pPr eaLnBrk="1" hangingPunct="1">
              <a:spcBef>
                <a:spcPct val="0"/>
              </a:spcBef>
            </a:pPr>
            <a:endParaRPr lang="en-US" altLang="en-US" dirty="0"/>
          </a:p>
          <a:p>
            <a:pPr eaLnBrk="1" hangingPunct="1">
              <a:spcBef>
                <a:spcPct val="0"/>
              </a:spcBef>
            </a:pPr>
            <a:r>
              <a:rPr lang="es-MX" dirty="0"/>
              <a:t>Aproximadamente 32 millones de estadounidenses están inscritos en cuentas HSA,</a:t>
            </a:r>
            <a:r>
              <a:rPr lang="es-MX" baseline="30000" dirty="0"/>
              <a:t>3 </a:t>
            </a:r>
            <a:r>
              <a:rPr lang="es-MX" dirty="0"/>
              <a:t>pero el 91% de ellos no invierte el dinero que hay en su cuenta en otras cosas aparte de equivalentes en efectivo.</a:t>
            </a:r>
            <a:r>
              <a:rPr lang="es-MX" baseline="30000" dirty="0"/>
              <a:t>4</a:t>
            </a:r>
          </a:p>
          <a:p>
            <a:pPr eaLnBrk="1" hangingPunct="1">
              <a:spcBef>
                <a:spcPct val="0"/>
              </a:spcBef>
            </a:pPr>
            <a:endParaRPr lang="en-US" altLang="en-US" dirty="0"/>
          </a:p>
          <a:p>
            <a:pPr eaLnBrk="1" hangingPunct="1">
              <a:spcBef>
                <a:spcPct val="0"/>
              </a:spcBef>
            </a:pPr>
            <a:r>
              <a:rPr lang="es-MX" dirty="0"/>
              <a:t>Esto es porque usan todos sus fondos para los gastos del año en curso y no cumplen el saldo mínimo necesario para poder invertir.</a:t>
            </a:r>
          </a:p>
          <a:p>
            <a:pPr eaLnBrk="1" hangingPunct="1">
              <a:spcBef>
                <a:spcPct val="0"/>
              </a:spcBef>
            </a:pPr>
            <a:endParaRPr lang="en-US" altLang="en-US" dirty="0"/>
          </a:p>
          <a:p>
            <a:pPr eaLnBrk="1" hangingPunct="1">
              <a:spcBef>
                <a:spcPct val="0"/>
              </a:spcBef>
            </a:pPr>
            <a:r>
              <a:rPr lang="es-MX" b="1" dirty="0"/>
              <a:t>Bibliografía</a:t>
            </a:r>
          </a:p>
          <a:p>
            <a:pPr eaLnBrk="1" hangingPunct="1">
              <a:spcBef>
                <a:spcPct val="0"/>
              </a:spcBef>
            </a:pPr>
            <a:r>
              <a:rPr lang="es-MX" baseline="30000" dirty="0"/>
              <a:t>3 </a:t>
            </a:r>
            <a:r>
              <a:rPr lang="es-MX" dirty="0"/>
              <a:t>https://www.ahip.org/2017-survey-of-health-savings-accounts/</a:t>
            </a:r>
          </a:p>
          <a:p>
            <a:pPr eaLnBrk="1" hangingPunct="1">
              <a:spcBef>
                <a:spcPct val="0"/>
              </a:spcBef>
            </a:pPr>
            <a:r>
              <a:rPr lang="es-MX" baseline="30000" dirty="0"/>
              <a:t>4 </a:t>
            </a:r>
            <a:r>
              <a:rPr lang="es-MX" dirty="0"/>
              <a:t>https://www.fool.com/retirement/2017/12/31/96-of-people-with-a-health-savings-account-are-mak.aspx</a:t>
            </a:r>
          </a:p>
        </p:txBody>
      </p:sp>
      <p:sp>
        <p:nvSpPr>
          <p:cNvPr id="4" name="Slide Number Placeholder 3"/>
          <p:cNvSpPr>
            <a:spLocks noGrp="1"/>
          </p:cNvSpPr>
          <p:nvPr>
            <p:ph type="sldNum" sz="quarter" idx="5"/>
          </p:nvPr>
        </p:nvSpPr>
        <p:spPr/>
        <p:txBody>
          <a:bodyPr/>
          <a:lstStyle/>
          <a:p>
            <a:fld id="{C4017EC0-A253-4597-A6B1-1C01674A0538}" type="slidenum">
              <a:rPr lang="en-US" smtClean="0"/>
              <a:t>13</a:t>
            </a:fld>
            <a:endParaRPr lang="en-US"/>
          </a:p>
        </p:txBody>
      </p:sp>
    </p:spTree>
    <p:extLst>
      <p:ext uri="{BB962C8B-B14F-4D97-AF65-F5344CB8AC3E}">
        <p14:creationId xmlns:p14="http://schemas.microsoft.com/office/powerpoint/2010/main" val="343296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t>Los planes de salud de alto deducible calificados para HSA suelen costar menos que los planes tradicionales, y el dinero ahorrado puede ingresarse en tu HSA. Si participas en un plan que califica, puedes abrir una cuenta HSA aunque tu empleador no ofrezca una. </a:t>
            </a:r>
          </a:p>
          <a:p>
            <a:pPr eaLnBrk="1" hangingPunct="1">
              <a:spcBef>
                <a:spcPct val="0"/>
              </a:spcBef>
            </a:pPr>
            <a:endParaRPr lang="en-US" altLang="en-US" dirty="0"/>
          </a:p>
          <a:p>
            <a:pPr eaLnBrk="1" hangingPunct="1">
              <a:spcBef>
                <a:spcPct val="0"/>
              </a:spcBef>
            </a:pPr>
            <a:r>
              <a:rPr lang="es-MX"/>
              <a:t>Además, es fácil pagar con una HSA. Esta es la manera de hacerlo.</a:t>
            </a:r>
          </a:p>
        </p:txBody>
      </p:sp>
      <p:sp>
        <p:nvSpPr>
          <p:cNvPr id="4" name="Slide Number Placeholder 3"/>
          <p:cNvSpPr>
            <a:spLocks noGrp="1"/>
          </p:cNvSpPr>
          <p:nvPr>
            <p:ph type="sldNum" sz="quarter" idx="5"/>
          </p:nvPr>
        </p:nvSpPr>
        <p:spPr/>
        <p:txBody>
          <a:bodyPr/>
          <a:lstStyle/>
          <a:p>
            <a:fld id="{C4017EC0-A253-4597-A6B1-1C01674A0538}" type="slidenum">
              <a:rPr lang="en-US" smtClean="0"/>
              <a:t>14</a:t>
            </a:fld>
            <a:endParaRPr lang="en-US"/>
          </a:p>
        </p:txBody>
      </p:sp>
    </p:spTree>
    <p:extLst>
      <p:ext uri="{BB962C8B-B14F-4D97-AF65-F5344CB8AC3E}">
        <p14:creationId xmlns:p14="http://schemas.microsoft.com/office/powerpoint/2010/main" val="275117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t>Los beneficios fiscales son definitivamente algo con lo que deseas capitalizar. Veamos las tres partes de la ventaja fiscal triple.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8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Primero, el dinero que aportas a tu HSA sale directamente de tu cheque de pago, lo cual reduce tu ingreso gravable. </a:t>
            </a:r>
          </a:p>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16</a:t>
            </a:fld>
            <a:endParaRPr lang="en-US"/>
          </a:p>
        </p:txBody>
      </p:sp>
    </p:spTree>
    <p:extLst>
      <p:ext uri="{BB962C8B-B14F-4D97-AF65-F5344CB8AC3E}">
        <p14:creationId xmlns:p14="http://schemas.microsoft.com/office/powerpoint/2010/main" val="288767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schemeClr val="bg2">
                    <a:lumMod val="10000"/>
                  </a:schemeClr>
                </a:solidFill>
                <a:latin typeface="+mn-lt"/>
                <a:cs typeface="Arial" panose="020B0604020202020204" pitchFamily="34" charset="0"/>
              </a:rPr>
              <a:t>Luego, los saldos de la </a:t>
            </a:r>
            <a:r>
              <a:rPr lang="es-MX" sz="1200" dirty="0">
                <a:solidFill>
                  <a:schemeClr val="bg2">
                    <a:lumMod val="10000"/>
                  </a:schemeClr>
                </a:solidFill>
                <a:latin typeface="+mn-lt"/>
                <a:cs typeface="Arial" panose="020B0604020202020204" pitchFamily="34" charset="0"/>
              </a:rPr>
              <a:t>HSA pueden invertirse en inversiones alternativas</a:t>
            </a:r>
            <a:r>
              <a:rPr lang="es-MX" sz="1200" baseline="30000" dirty="0">
                <a:solidFill>
                  <a:schemeClr val="bg2">
                    <a:lumMod val="10000"/>
                  </a:schemeClr>
                </a:solidFill>
                <a:latin typeface="+mn-lt"/>
                <a:cs typeface="Arial" panose="020B0604020202020204" pitchFamily="34" charset="0"/>
              </a:rPr>
              <a:t>1</a:t>
            </a:r>
            <a:r>
              <a:rPr lang="es-MX" sz="1200" dirty="0">
                <a:solidFill>
                  <a:schemeClr val="bg2">
                    <a:lumMod val="10000"/>
                  </a:schemeClr>
                </a:solidFill>
                <a:latin typeface="+mn-lt"/>
                <a:cs typeface="Arial" panose="020B0604020202020204" pitchFamily="34" charset="0"/>
              </a:rPr>
              <a:t> cuyas ganancias pueden acumularse libres de impuestos.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chemeClr val="bg2">
                  <a:lumMod val="10000"/>
                </a:schemeClr>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aseline="30000" dirty="0">
                <a:solidFill>
                  <a:schemeClr val="bg2">
                    <a:lumMod val="10000"/>
                  </a:schemeClr>
                </a:solidFill>
                <a:latin typeface="+mn-lt"/>
                <a:cs typeface="Arial" panose="020B0604020202020204" pitchFamily="34" charset="0"/>
              </a:rPr>
              <a:t>1</a:t>
            </a:r>
            <a:r>
              <a:rPr lang="es-MX" sz="1200" dirty="0">
                <a:solidFill>
                  <a:schemeClr val="bg2">
                    <a:lumMod val="10000"/>
                  </a:schemeClr>
                </a:solidFill>
                <a:latin typeface="+mn-lt"/>
                <a:cs typeface="Arial" panose="020B0604020202020204" pitchFamily="34" charset="0"/>
              </a:rPr>
              <a:t>Existe generalmente un saldo mínimo requerido en la cuenta fija antes de que puedas comenzar a invertir. Los umbrales pueden variar.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chemeClr val="bg2">
                  <a:lumMod val="10000"/>
                </a:schemeClr>
              </a:solidFill>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17</a:t>
            </a:fld>
            <a:endParaRPr lang="en-US"/>
          </a:p>
        </p:txBody>
      </p:sp>
    </p:spTree>
    <p:extLst>
      <p:ext uri="{BB962C8B-B14F-4D97-AF65-F5344CB8AC3E}">
        <p14:creationId xmlns:p14="http://schemas.microsoft.com/office/powerpoint/2010/main" val="340986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dirty="0"/>
              <a:t>Además, a diferencia de algunos vehículos de inversión, el dinero usado para pagar por gastos médicos calificados se retira libre de impuestos. </a:t>
            </a:r>
          </a:p>
        </p:txBody>
      </p:sp>
      <p:sp>
        <p:nvSpPr>
          <p:cNvPr id="4" name="Slide Number Placeholder 3"/>
          <p:cNvSpPr>
            <a:spLocks noGrp="1"/>
          </p:cNvSpPr>
          <p:nvPr>
            <p:ph type="sldNum" sz="quarter" idx="5"/>
          </p:nvPr>
        </p:nvSpPr>
        <p:spPr/>
        <p:txBody>
          <a:bodyPr/>
          <a:lstStyle/>
          <a:p>
            <a:fld id="{C4017EC0-A253-4597-A6B1-1C01674A0538}" type="slidenum">
              <a:rPr lang="en-US" smtClean="0"/>
              <a:t>18</a:t>
            </a:fld>
            <a:endParaRPr lang="en-US"/>
          </a:p>
        </p:txBody>
      </p:sp>
    </p:spTree>
    <p:extLst>
      <p:ext uri="{BB962C8B-B14F-4D97-AF65-F5344CB8AC3E}">
        <p14:creationId xmlns:p14="http://schemas.microsoft.com/office/powerpoint/2010/main" val="417034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t>[Leer la diapositiva]</a:t>
            </a:r>
          </a:p>
        </p:txBody>
      </p:sp>
      <p:sp>
        <p:nvSpPr>
          <p:cNvPr id="4" name="Slide Number Placeholder 3"/>
          <p:cNvSpPr>
            <a:spLocks noGrp="1"/>
          </p:cNvSpPr>
          <p:nvPr>
            <p:ph type="sldNum" sz="quarter" idx="5"/>
          </p:nvPr>
        </p:nvSpPr>
        <p:spPr/>
        <p:txBody>
          <a:bodyPr/>
          <a:lstStyle/>
          <a:p>
            <a:fld id="{C4017EC0-A253-4597-A6B1-1C01674A0538}" type="slidenum">
              <a:rPr lang="en-US" smtClean="0"/>
              <a:t>19</a:t>
            </a:fld>
            <a:endParaRPr lang="en-US"/>
          </a:p>
        </p:txBody>
      </p:sp>
    </p:spTree>
    <p:extLst>
      <p:ext uri="{BB962C8B-B14F-4D97-AF65-F5344CB8AC3E}">
        <p14:creationId xmlns:p14="http://schemas.microsoft.com/office/powerpoint/2010/main" val="98817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dirty="0"/>
              <a:t>¡Bienvenidos! Hoy hablaremos acerca de cómo ahorrar e invertir para los cuidados médicos en el retiro. </a:t>
            </a:r>
          </a:p>
          <a:p>
            <a:pPr eaLnBrk="1" hangingPunct="1">
              <a:spcBef>
                <a:spcPct val="0"/>
              </a:spcBef>
            </a:pPr>
            <a:endParaRPr lang="en-US" altLang="en-US" dirty="0"/>
          </a:p>
          <a:p>
            <a:pPr eaLnBrk="1" hangingPunct="1">
              <a:spcBef>
                <a:spcPct val="0"/>
              </a:spcBef>
            </a:pPr>
            <a:r>
              <a:rPr lang="es-MX" dirty="0"/>
              <a:t>Mi nombre es [NAME} y soy [TITLE}. Tendremos tiempo al final de la sesión para preguntas y respuestas, pero ten la libertad de hacer preguntas durante la charla. Me alegra poder compartir contigo toda esta información, así como todas las herramientas y recursos que Nationwide ofrece. ¡Comencemos!</a:t>
            </a:r>
          </a:p>
        </p:txBody>
      </p:sp>
      <p:sp>
        <p:nvSpPr>
          <p:cNvPr id="4" name="Slide Number Placeholder 3"/>
          <p:cNvSpPr>
            <a:spLocks noGrp="1"/>
          </p:cNvSpPr>
          <p:nvPr>
            <p:ph type="sldNum" sz="quarter" idx="5"/>
          </p:nvPr>
        </p:nvSpPr>
        <p:spPr/>
        <p:txBody>
          <a:bodyPr/>
          <a:lstStyle/>
          <a:p>
            <a:fld id="{C4017EC0-A253-4597-A6B1-1C01674A0538}" type="slidenum">
              <a:rPr lang="en-US" smtClean="0"/>
              <a:t>2</a:t>
            </a:fld>
            <a:endParaRPr lang="en-US"/>
          </a:p>
        </p:txBody>
      </p:sp>
    </p:spTree>
    <p:extLst>
      <p:ext uri="{BB962C8B-B14F-4D97-AF65-F5344CB8AC3E}">
        <p14:creationId xmlns:p14="http://schemas.microsoft.com/office/powerpoint/2010/main" val="15599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b="1" dirty="0"/>
              <a:t>Hablemos de otras formas en las que puedes ahorrar: </a:t>
            </a:r>
          </a:p>
          <a:p>
            <a:pPr eaLnBrk="1" hangingPunct="1">
              <a:spcBef>
                <a:spcPct val="0"/>
              </a:spcBef>
            </a:pPr>
            <a:endParaRPr lang="en-US" altLang="en-US" b="1" dirty="0"/>
          </a:p>
          <a:p>
            <a:pPr eaLnBrk="1" hangingPunct="1">
              <a:spcBef>
                <a:spcPct val="0"/>
              </a:spcBef>
            </a:pPr>
            <a:r>
              <a:rPr lang="es-MX" b="1" dirty="0"/>
              <a:t>FSA: </a:t>
            </a:r>
            <a:r>
              <a:rPr lang="es-MX" dirty="0"/>
              <a:t>Este tipo de fondo para cuidados médicos se usa para reservar dinero antes de impuestos para los gastos de cuidados médicos calificados que se pagan con dinero del bolsillo. Una FSA es similar a una HSA, pero ten cuidado con la diferencia. Los fondos de la FSA generalmente necesitan gastarse dentro del año calendario en el que se acumulan, de manera que no son una gran opción para ahorros a largo plazo.</a:t>
            </a:r>
          </a:p>
          <a:p>
            <a:pPr eaLnBrk="1" hangingPunct="1">
              <a:spcBef>
                <a:spcPct val="0"/>
              </a:spcBef>
            </a:pPr>
            <a:endParaRPr lang="en-US" altLang="en-US" dirty="0"/>
          </a:p>
          <a:p>
            <a:pPr eaLnBrk="1" hangingPunct="1">
              <a:spcBef>
                <a:spcPct val="0"/>
              </a:spcBef>
            </a:pPr>
            <a:r>
              <a:rPr lang="es-MX" dirty="0"/>
              <a:t>Si deseas contribuir a una FSA, puedes elegir la cantidad que desees para el año durante la inscripción abierta. Esa cantidad de divide en 12 partes mensuales que salen directamente de tu cheque de pago antes de impuestos. Y la cantidad entera que elijas estará a tu disposición desde el primer día del año del plan de salud, aunque apenas hayas comenzado a contribuir. </a:t>
            </a:r>
            <a:br>
              <a:rPr lang="es-MX" dirty="0"/>
            </a:br>
            <a:br>
              <a:rPr lang="es-MX" dirty="0"/>
            </a:br>
            <a:r>
              <a:rPr lang="es-MX" b="1" dirty="0"/>
              <a:t>Ahorros personales: </a:t>
            </a:r>
            <a:r>
              <a:rPr lang="es-MX" dirty="0"/>
              <a:t>Siempre tienes la opción de autofinanciar tus gastos de cuidados médicos, pero esto puede costar mucho más que otras opciones de ahorro. Hay muchas razones por las que esto cuesta más. Si puedes, es más inteligente hacer que tu dinero trabaje para ti. </a:t>
            </a:r>
          </a:p>
          <a:p>
            <a:pPr eaLnBrk="1" hangingPunct="1">
              <a:spcBef>
                <a:spcPct val="0"/>
              </a:spcBef>
            </a:pPr>
            <a:br>
              <a:rPr lang="es-MX" dirty="0"/>
            </a:br>
            <a:r>
              <a:rPr lang="es-MX" b="1" dirty="0"/>
              <a:t>Plan de retiro: </a:t>
            </a:r>
            <a:r>
              <a:rPr lang="es-MX" dirty="0"/>
              <a:t>Si tu empleador ofrece un plan de retiro, siempre puedes aumentar la cantidad que estás ahorrando para agregar un poco más de colchón a tu presupuesto de gastos de retiro. </a:t>
            </a:r>
          </a:p>
        </p:txBody>
      </p:sp>
      <p:sp>
        <p:nvSpPr>
          <p:cNvPr id="4" name="Slide Number Placeholder 3"/>
          <p:cNvSpPr>
            <a:spLocks noGrp="1"/>
          </p:cNvSpPr>
          <p:nvPr>
            <p:ph type="sldNum" sz="quarter" idx="5"/>
          </p:nvPr>
        </p:nvSpPr>
        <p:spPr/>
        <p:txBody>
          <a:bodyPr/>
          <a:lstStyle/>
          <a:p>
            <a:fld id="{C4017EC0-A253-4597-A6B1-1C01674A0538}" type="slidenum">
              <a:rPr lang="en-US" smtClean="0"/>
              <a:t>20</a:t>
            </a:fld>
            <a:endParaRPr lang="en-US"/>
          </a:p>
        </p:txBody>
      </p:sp>
    </p:spTree>
    <p:extLst>
      <p:ext uri="{BB962C8B-B14F-4D97-AF65-F5344CB8AC3E}">
        <p14:creationId xmlns:p14="http://schemas.microsoft.com/office/powerpoint/2010/main" val="230182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s-MX" sz="1200" dirty="0">
                <a:latin typeface="Arial" panose="020B0604020202020204" pitchFamily="34" charset="0"/>
                <a:cs typeface="Arial" panose="020B0604020202020204" pitchFamily="34" charset="0"/>
              </a:rPr>
              <a:t>&lt;OPCIONAL – Aplicable solamente para participantes en el sector público e institucional&gt;</a:t>
            </a:r>
          </a:p>
          <a:p>
            <a:pPr eaLnBrk="1" hangingPunct="1">
              <a:spcBef>
                <a:spcPct val="0"/>
              </a:spcBef>
            </a:pPr>
            <a:endParaRPr lang="en-US" altLang="en-US" dirty="0"/>
          </a:p>
          <a:p>
            <a:pPr eaLnBrk="1" hangingPunct="1">
              <a:spcBef>
                <a:spcPct val="0"/>
              </a:spcBef>
            </a:pPr>
            <a:r>
              <a:rPr lang="es-MX" dirty="0"/>
              <a:t>Si aún no tienes una, crea una cuenta de retiro en línea en NRSforu.com. </a:t>
            </a:r>
          </a:p>
          <a:p>
            <a:pPr eaLnBrk="1" hangingPunct="1">
              <a:spcBef>
                <a:spcPct val="0"/>
              </a:spcBef>
            </a:pPr>
            <a:endParaRPr lang="en-US" altLang="en-US" dirty="0"/>
          </a:p>
          <a:p>
            <a:pPr eaLnBrk="1" hangingPunct="1">
              <a:spcBef>
                <a:spcPct val="0"/>
              </a:spcBef>
            </a:pPr>
            <a:r>
              <a:rPr lang="es-MX" dirty="0"/>
              <a:t>Usa tu cuenta para tener acceso a la herramienta My Health Care Estimator</a:t>
            </a:r>
            <a:r>
              <a:rPr lang="es-MX" baseline="30000" dirty="0"/>
              <a:t>®</a:t>
            </a:r>
            <a:r>
              <a:rPr lang="es-MX" dirty="0"/>
              <a:t>. Esto puede darte una mejor idea de cuánto podrías necesitar ahorrar para gastos de cuidados médicos. </a:t>
            </a:r>
          </a:p>
          <a:p>
            <a:pPr eaLnBrk="1" hangingPunct="1">
              <a:spcBef>
                <a:spcPct val="0"/>
              </a:spcBef>
            </a:pPr>
            <a:endParaRPr lang="en-US" altLang="en-US" dirty="0"/>
          </a:p>
          <a:p>
            <a:pPr eaLnBrk="1" hangingPunct="1">
              <a:spcBef>
                <a:spcPct val="0"/>
              </a:spcBef>
            </a:pPr>
            <a:r>
              <a:rPr lang="es-MX" dirty="0"/>
              <a:t>Comunícate con tu especialista en retiro para ayudarte a realizar una evaluación de costos de cuidados médicos. </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21</a:t>
            </a:fld>
            <a:endParaRPr lang="en-US"/>
          </a:p>
        </p:txBody>
      </p:sp>
    </p:spTree>
    <p:extLst>
      <p:ext uri="{BB962C8B-B14F-4D97-AF65-F5344CB8AC3E}">
        <p14:creationId xmlns:p14="http://schemas.microsoft.com/office/powerpoint/2010/main" val="516590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s-MX" sz="1200">
                <a:latin typeface="Arial" panose="020B0604020202020204" pitchFamily="34" charset="0"/>
                <a:cs typeface="Arial" panose="020B0604020202020204" pitchFamily="34" charset="0"/>
              </a:rPr>
              <a:t>&lt;OPCIONAL – Aplicable solamente para participantes en Keynote y SS&amp;C del sector de mercados emergentes&gt;</a:t>
            </a:r>
          </a:p>
          <a:p>
            <a:pPr eaLnBrk="1" hangingPunct="1">
              <a:spcBef>
                <a:spcPct val="0"/>
              </a:spcBef>
            </a:pPr>
            <a:endParaRPr lang="en-US" altLang="en-US" dirty="0"/>
          </a:p>
          <a:p>
            <a:pPr eaLnBrk="1" hangingPunct="1">
              <a:spcBef>
                <a:spcPct val="0"/>
              </a:spcBef>
            </a:pPr>
            <a:r>
              <a:rPr lang="es-MX"/>
              <a:t>Si aún no tienes una, crea una cuenta de retiro en línea en &lt;&lt;nationwide.com/myretirement para participantes en Keynote de mercados emergentes y en nationwide.com/REALtirement para participantes en SS&amp;C de mercados emergentes.&gt;&gt; </a:t>
            </a:r>
          </a:p>
          <a:p>
            <a:pPr eaLnBrk="1" hangingPunct="1">
              <a:spcBef>
                <a:spcPct val="0"/>
              </a:spcBef>
            </a:pPr>
            <a:endParaRPr lang="en-US" altLang="en-US" dirty="0"/>
          </a:p>
          <a:p>
            <a:pPr eaLnBrk="1" hangingPunct="1">
              <a:spcBef>
                <a:spcPct val="0"/>
              </a:spcBef>
            </a:pPr>
            <a:r>
              <a:rPr lang="es-MX"/>
              <a:t>Usa tu cuenta para tener acceso a la herramienta My Health Care Estimator</a:t>
            </a:r>
            <a:r>
              <a:rPr lang="es-MX" baseline="30000"/>
              <a:t>®</a:t>
            </a:r>
            <a:r>
              <a:rPr lang="es-MX"/>
              <a:t>. Esto puede darte una mejor idea de cuánto podrías necesitar ahorrar para gastos de cuidados médicos. </a:t>
            </a:r>
          </a:p>
          <a:p>
            <a:pPr eaLnBrk="1" hangingPunct="1">
              <a:spcBef>
                <a:spcPct val="0"/>
              </a:spcBef>
            </a:pPr>
            <a:endParaRPr lang="en-US" altLang="en-US" dirty="0"/>
          </a:p>
          <a:p>
            <a:pPr eaLnBrk="1" hangingPunct="1">
              <a:spcBef>
                <a:spcPct val="0"/>
              </a:spcBef>
            </a:pPr>
            <a:r>
              <a:rPr lang="es-MX"/>
              <a:t>Comunícate con tu profesional financiero para ayudarte a realizar una evaluación de costos de cuidados médicos. </a:t>
            </a:r>
          </a:p>
        </p:txBody>
      </p:sp>
      <p:sp>
        <p:nvSpPr>
          <p:cNvPr id="4" name="Slide Number Placeholder 3"/>
          <p:cNvSpPr>
            <a:spLocks noGrp="1"/>
          </p:cNvSpPr>
          <p:nvPr>
            <p:ph type="sldNum" sz="quarter" idx="5"/>
          </p:nvPr>
        </p:nvSpPr>
        <p:spPr/>
        <p:txBody>
          <a:bodyPr/>
          <a:lstStyle/>
          <a:p>
            <a:fld id="{C4017EC0-A253-4597-A6B1-1C01674A0538}" type="slidenum">
              <a:rPr lang="en-US" smtClean="0"/>
              <a:t>22</a:t>
            </a:fld>
            <a:endParaRPr lang="en-US"/>
          </a:p>
        </p:txBody>
      </p:sp>
    </p:spTree>
    <p:extLst>
      <p:ext uri="{BB962C8B-B14F-4D97-AF65-F5344CB8AC3E}">
        <p14:creationId xmlns:p14="http://schemas.microsoft.com/office/powerpoint/2010/main" val="80792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s-MX" sz="1050" b="0" i="0">
                <a:solidFill>
                  <a:srgbClr val="000000"/>
                </a:solidFill>
                <a:latin typeface="Arial" panose="020B0604020202020204" pitchFamily="34" charset="0"/>
              </a:rPr>
              <a:t>¿Tienes alguna pregunta acerca de los principios básicos que cubrimos hoy?</a:t>
            </a:r>
          </a:p>
        </p:txBody>
      </p:sp>
    </p:spTree>
    <p:extLst>
      <p:ext uri="{BB962C8B-B14F-4D97-AF65-F5344CB8AC3E}">
        <p14:creationId xmlns:p14="http://schemas.microsoft.com/office/powerpoint/2010/main" val="1292735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lvl="0">
              <a:defRPr/>
            </a:pPr>
            <a:r>
              <a:rPr lang="es-MX" sz="1050" dirty="0">
                <a:latin typeface="Arial" panose="020B0604020202020204" pitchFamily="34" charset="0"/>
                <a:cs typeface="Arial" panose="020B0604020202020204" pitchFamily="34" charset="0"/>
              </a:rPr>
              <a:t>&lt;OPCIONAL – Aplicable solamente para participantes en el sector público e institucional&gt;</a:t>
            </a:r>
          </a:p>
          <a:p>
            <a:pPr lvl="0">
              <a:defRPr/>
            </a:pPr>
            <a:endParaRPr lang="en-US" sz="1050" dirty="0">
              <a:latin typeface="Arial" panose="020B0604020202020204" pitchFamily="34" charset="0"/>
              <a:cs typeface="Arial" panose="020B0604020202020204" pitchFamily="34" charset="0"/>
            </a:endParaRPr>
          </a:p>
          <a:p>
            <a:pPr lvl="0">
              <a:defRPr/>
            </a:pPr>
            <a:r>
              <a:rPr lang="es-MX" sz="1050" dirty="0">
                <a:latin typeface="Arial" panose="020B0604020202020204" pitchFamily="34" charset="0"/>
                <a:cs typeface="Arial" panose="020B0604020202020204" pitchFamily="34" charset="0"/>
              </a:rPr>
              <a:t>Gracias por tu tiempo hoy.</a:t>
            </a:r>
          </a:p>
          <a:p>
            <a:pPr lvl="0">
              <a:defRPr/>
            </a:pPr>
            <a:endParaRPr lang="en-US" sz="1050" dirty="0">
              <a:latin typeface="Arial" panose="020B0604020202020204" pitchFamily="34" charset="0"/>
              <a:cs typeface="Arial" panose="020B0604020202020204" pitchFamily="34" charset="0"/>
            </a:endParaRPr>
          </a:p>
          <a:p>
            <a:pPr lvl="0">
              <a:defRPr/>
            </a:pPr>
            <a:r>
              <a:rPr lang="es-MX" sz="1050" dirty="0">
                <a:latin typeface="Arial" panose="020B0604020202020204" pitchFamily="34" charset="0"/>
                <a:cs typeface="Arial" panose="020B0604020202020204" pitchFamily="34" charset="0"/>
              </a:rPr>
              <a:t>Aquí está mi información nuevamente, en caso de que desees que te proporcione ayuda con cualquier tema que abarcamos hoy.  </a:t>
            </a:r>
          </a:p>
          <a:p>
            <a:pPr lvl="0">
              <a:defRPr/>
            </a:pPr>
            <a:endParaRPr lang="en-US" sz="1050" dirty="0">
              <a:latin typeface="Arial" panose="020B0604020202020204" pitchFamily="34" charset="0"/>
              <a:cs typeface="Arial" panose="020B0604020202020204" pitchFamily="34" charset="0"/>
            </a:endParaRPr>
          </a:p>
          <a:p>
            <a:pPr lvl="0">
              <a:defRPr/>
            </a:pPr>
            <a:r>
              <a:rPr lang="es-MX" sz="1050" dirty="0">
                <a:latin typeface="Arial" panose="020B0604020202020204" pitchFamily="34" charset="0"/>
                <a:cs typeface="Arial" panose="020B0604020202020204" pitchFamily="34" charset="0"/>
              </a:rPr>
              <a:t>Si no estás inscrito en el plan de retiro que patrocina tu empleador, puedes comenzar tu inscripción o consultar tu cuenta en </a:t>
            </a:r>
            <a:r>
              <a:rPr lang="es-MX" sz="1050" b="1" dirty="0">
                <a:latin typeface="Arial" panose="020B0604020202020204" pitchFamily="34" charset="0"/>
                <a:cs typeface="Arial" panose="020B0604020202020204" pitchFamily="34" charset="0"/>
              </a:rPr>
              <a:t>NRSforU.com</a:t>
            </a:r>
            <a:r>
              <a:rPr lang="es-MX" sz="1050" dirty="0">
                <a:latin typeface="Arial" panose="020B0604020202020204" pitchFamily="34" charset="0"/>
                <a:cs typeface="Arial" panose="020B0604020202020204" pitchFamily="34" charset="0"/>
              </a:rPr>
              <a:t>. También puedes llamar al número telefónico para obtener ayuda con la inscripción, la revisión de tus opciones de ahorro para el retiro y la transferencia de tus cuentas para el retiro. </a:t>
            </a:r>
          </a:p>
        </p:txBody>
      </p:sp>
    </p:spTree>
    <p:extLst>
      <p:ext uri="{BB962C8B-B14F-4D97-AF65-F5344CB8AC3E}">
        <p14:creationId xmlns:p14="http://schemas.microsoft.com/office/powerpoint/2010/main" val="123925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lvl="0">
              <a:defRPr/>
            </a:pPr>
            <a:r>
              <a:rPr lang="es-MX" sz="1050">
                <a:latin typeface="Arial" panose="020B0604020202020204" pitchFamily="34" charset="0"/>
                <a:cs typeface="Arial" panose="020B0604020202020204" pitchFamily="34" charset="0"/>
              </a:rPr>
              <a:t>&lt;OPCIONAL – Aplicable solamente para participantes en KEYNOTE del sector de mercados emergentes&gt;</a:t>
            </a:r>
          </a:p>
          <a:p>
            <a:pPr lvl="0">
              <a:defRPr/>
            </a:pPr>
            <a:endParaRPr lang="en-US" sz="1050" dirty="0">
              <a:latin typeface="Arial" panose="020B0604020202020204" pitchFamily="34" charset="0"/>
              <a:cs typeface="Arial" panose="020B0604020202020204" pitchFamily="34" charset="0"/>
            </a:endParaRPr>
          </a:p>
          <a:p>
            <a:pPr lvl="0">
              <a:defRPr/>
            </a:pPr>
            <a:r>
              <a:rPr lang="es-MX" sz="1050">
                <a:latin typeface="Arial" panose="020B0604020202020204" pitchFamily="34" charset="0"/>
                <a:cs typeface="Arial" panose="020B0604020202020204" pitchFamily="34" charset="0"/>
              </a:rPr>
              <a:t>Gracias por tu tiempo hoy.</a:t>
            </a:r>
          </a:p>
          <a:p>
            <a:pPr lvl="0">
              <a:defRPr/>
            </a:pPr>
            <a:endParaRPr lang="en-US" sz="1050" dirty="0">
              <a:latin typeface="Arial" panose="020B0604020202020204" pitchFamily="34" charset="0"/>
              <a:cs typeface="Arial" panose="020B0604020202020204" pitchFamily="34" charset="0"/>
            </a:endParaRPr>
          </a:p>
          <a:p>
            <a:pPr lvl="0">
              <a:defRPr/>
            </a:pPr>
            <a:r>
              <a:rPr lang="es-MX" sz="1050">
                <a:latin typeface="Arial" panose="020B0604020202020204" pitchFamily="34" charset="0"/>
                <a:cs typeface="Arial" panose="020B0604020202020204" pitchFamily="34" charset="0"/>
              </a:rPr>
              <a:t>Si no estás inscrito en el plan de retiro que patrocina tu empleador, puedes comenzar tu inscripción o consultar tu cuenta en </a:t>
            </a:r>
            <a:r>
              <a:rPr lang="es-MX" sz="1050" b="1">
                <a:latin typeface="Arial" panose="020B0604020202020204" pitchFamily="34" charset="0"/>
                <a:cs typeface="Arial" panose="020B0604020202020204" pitchFamily="34" charset="0"/>
              </a:rPr>
              <a:t>nationwide.com/myretirement</a:t>
            </a:r>
            <a:r>
              <a:rPr lang="es-MX" sz="1050">
                <a:latin typeface="Arial" panose="020B0604020202020204" pitchFamily="34" charset="0"/>
                <a:cs typeface="Arial" panose="020B0604020202020204" pitchFamily="34" charset="0"/>
              </a:rPr>
              <a:t>.</a:t>
            </a:r>
            <a:r>
              <a:rPr lang="es-MX" sz="1050" b="1">
                <a:latin typeface="Arial" panose="020B0604020202020204" pitchFamily="34" charset="0"/>
                <a:cs typeface="Arial" panose="020B0604020202020204" pitchFamily="34" charset="0"/>
              </a:rPr>
              <a:t> </a:t>
            </a:r>
            <a:r>
              <a:rPr lang="es-MX" sz="1050">
                <a:latin typeface="Arial" panose="020B0604020202020204" pitchFamily="34" charset="0"/>
                <a:cs typeface="Arial" panose="020B0604020202020204" pitchFamily="34" charset="0"/>
              </a:rPr>
              <a:t>También puedes llamar al número telefónico para obtener ayuda con la inscripción, la revisión de tus opciones de ahorro para el retiro y la transferencia de tus cuentas para el retiro. </a:t>
            </a:r>
          </a:p>
        </p:txBody>
      </p:sp>
    </p:spTree>
    <p:extLst>
      <p:ext uri="{BB962C8B-B14F-4D97-AF65-F5344CB8AC3E}">
        <p14:creationId xmlns:p14="http://schemas.microsoft.com/office/powerpoint/2010/main" val="3871874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lvl="0">
              <a:defRPr/>
            </a:pPr>
            <a:r>
              <a:rPr lang="es-MX" sz="1050">
                <a:latin typeface="Arial" panose="020B0604020202020204" pitchFamily="34" charset="0"/>
                <a:cs typeface="Arial" panose="020B0604020202020204" pitchFamily="34" charset="0"/>
              </a:rPr>
              <a:t>&lt;OPCIONAL – Aplicable solamente para participantes en SS&amp;C del sector de mercados emergentes&gt;</a:t>
            </a:r>
          </a:p>
          <a:p>
            <a:pPr lvl="0">
              <a:defRPr/>
            </a:pPr>
            <a:endParaRPr lang="en-US" sz="1050" dirty="0">
              <a:latin typeface="Arial" panose="020B0604020202020204" pitchFamily="34" charset="0"/>
              <a:cs typeface="Arial" panose="020B0604020202020204" pitchFamily="34" charset="0"/>
            </a:endParaRPr>
          </a:p>
          <a:p>
            <a:pPr lvl="0">
              <a:defRPr/>
            </a:pPr>
            <a:r>
              <a:rPr lang="es-MX" sz="1050">
                <a:latin typeface="Arial" panose="020B0604020202020204" pitchFamily="34" charset="0"/>
                <a:cs typeface="Arial" panose="020B0604020202020204" pitchFamily="34" charset="0"/>
              </a:rPr>
              <a:t>Gracias por tu tiempo hoy.</a:t>
            </a:r>
          </a:p>
          <a:p>
            <a:pPr lvl="0">
              <a:defRPr/>
            </a:pPr>
            <a:endParaRPr lang="en-US" sz="1050" dirty="0">
              <a:latin typeface="Arial" panose="020B0604020202020204" pitchFamily="34" charset="0"/>
              <a:cs typeface="Arial" panose="020B0604020202020204" pitchFamily="34" charset="0"/>
            </a:endParaRPr>
          </a:p>
          <a:p>
            <a:pPr lvl="0">
              <a:defRPr/>
            </a:pPr>
            <a:r>
              <a:rPr lang="es-MX" sz="1050">
                <a:latin typeface="Arial" panose="020B0604020202020204" pitchFamily="34" charset="0"/>
                <a:cs typeface="Arial" panose="020B0604020202020204" pitchFamily="34" charset="0"/>
              </a:rPr>
              <a:t>Si no estás inscrito en el plan de retiro que patrocina tu empleador, puedes comenzar tu inscripción o consultar tu cuenta en </a:t>
            </a:r>
            <a:r>
              <a:rPr lang="es-MX" sz="1050" b="1">
                <a:latin typeface="Arial" panose="020B0604020202020204" pitchFamily="34" charset="0"/>
                <a:cs typeface="Arial" panose="020B0604020202020204" pitchFamily="34" charset="0"/>
              </a:rPr>
              <a:t>nationwide.com/REALtirement</a:t>
            </a:r>
            <a:r>
              <a:rPr lang="es-MX" sz="1050">
                <a:latin typeface="Arial" panose="020B0604020202020204" pitchFamily="34" charset="0"/>
                <a:cs typeface="Arial" panose="020B0604020202020204" pitchFamily="34" charset="0"/>
              </a:rPr>
              <a:t>. También puedes llamar al número telefónico para obtener ayuda con la inscripción, la revisión de tus opciones de ahorro para el retiro y la transferencia de tus cuentas para el retiro. </a:t>
            </a: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[Lea esta información importante].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8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algn="l" rtl="0" fontAlgn="base"/>
            <a:r>
              <a:rPr lang="es-MX" sz="1050" b="0" i="0" u="none" strike="noStrike">
                <a:solidFill>
                  <a:srgbClr val="000000"/>
                </a:solidFill>
                <a:latin typeface="Arial" panose="020B0604020202020204" pitchFamily="34" charset="0"/>
              </a:rPr>
              <a:t>&lt;PÁGINA OPCIONAL – Puede eliminarse si no se necesita&gt;</a:t>
            </a:r>
          </a:p>
          <a:p>
            <a:pPr algn="l" rtl="0" fontAlgn="base"/>
            <a:r>
              <a:rPr lang="es-MX" sz="1050" b="0" i="0">
                <a:solidFill>
                  <a:srgbClr val="444444"/>
                </a:solidFill>
                <a:latin typeface="Arial" panose="020B0604020202020204" pitchFamily="34" charset="0"/>
              </a:rPr>
              <a:t>​</a:t>
            </a:r>
          </a:p>
          <a:p>
            <a:pPr algn="l" rtl="0" fontAlgn="base"/>
            <a:r>
              <a:rPr lang="es-MX" sz="1050" b="0" i="0" u="none" strike="noStrike">
                <a:solidFill>
                  <a:srgbClr val="000000"/>
                </a:solidFill>
                <a:latin typeface="Arial" panose="020B0604020202020204" pitchFamily="34" charset="0"/>
              </a:rPr>
              <a:t>Mi nombre es [NOMBRE] y soy [CARGO] en Nationwide. Nationwide es el depositario de registros para el plan de retiro patrocinado por tu empleador. </a:t>
            </a:r>
            <a:r>
              <a:rPr lang="es-MX" sz="1050" b="0" i="0">
                <a:solidFill>
                  <a:srgbClr val="444444"/>
                </a:solidFill>
                <a:latin typeface="Arial" panose="020B0604020202020204" pitchFamily="34" charset="0"/>
              </a:rPr>
              <a:t>​</a:t>
            </a:r>
          </a:p>
          <a:p>
            <a:pPr algn="l" rtl="0" fontAlgn="base"/>
            <a:r>
              <a:rPr lang="es-MX" sz="1050" b="0" i="0">
                <a:solidFill>
                  <a:srgbClr val="444444"/>
                </a:solidFill>
                <a:latin typeface="Arial" panose="020B0604020202020204" pitchFamily="34" charset="0"/>
              </a:rPr>
              <a:t>​</a:t>
            </a:r>
          </a:p>
          <a:p>
            <a:pPr algn="l" rtl="0" fontAlgn="base"/>
            <a:r>
              <a:rPr lang="es-MX" sz="1050" b="0" i="0" u="none" strike="noStrike">
                <a:solidFill>
                  <a:srgbClr val="000000"/>
                </a:solidFill>
                <a:latin typeface="Arial" panose="020B0604020202020204" pitchFamily="34" charset="0"/>
              </a:rPr>
              <a:t>Hemos crecido de una compañía mutua de seguros de automóviles pequeña a una de las compañías de seguros y servicios financieros más grandes del mundo. Nuestra misión nunca fue más clara: proteger a personas, negocios y sus futuros con cuidado extraordinario. Y por ese motivo estamos aquí hoy.</a:t>
            </a:r>
            <a:r>
              <a:rPr lang="es-MX" sz="1050" b="0" i="0">
                <a:latin typeface="Arial" panose="020B0604020202020204" pitchFamily="34" charset="0"/>
              </a:rPr>
              <a:t> ​</a:t>
            </a: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algn="l" rtl="0" fontAlgn="base"/>
            <a:r>
              <a:rPr lang="es-MX" sz="1050" b="0" i="0" u="none" strike="noStrike">
                <a:solidFill>
                  <a:srgbClr val="000000"/>
                </a:solidFill>
                <a:latin typeface="Arial" panose="020B0604020202020204" pitchFamily="34" charset="0"/>
              </a:rPr>
              <a:t>&lt;PÁGINA OPCIONAL – Puede eliminarse si no se necesita&gt;</a:t>
            </a:r>
          </a:p>
          <a:p>
            <a:pPr algn="l" rtl="0" fontAlgn="base"/>
            <a:r>
              <a:rPr lang="es-MX" sz="1050" b="0" i="0">
                <a:solidFill>
                  <a:srgbClr val="444444"/>
                </a:solidFill>
                <a:latin typeface="Arial" panose="020B0604020202020204" pitchFamily="34" charset="0"/>
              </a:rPr>
              <a:t>​</a:t>
            </a:r>
          </a:p>
          <a:p>
            <a:pPr algn="l" rtl="0" fontAlgn="base"/>
            <a:r>
              <a:rPr lang="es-MX" sz="1050" b="0" i="0" u="none" strike="noStrike">
                <a:solidFill>
                  <a:srgbClr val="000000"/>
                </a:solidFill>
                <a:latin typeface="Arial" panose="020B0604020202020204" pitchFamily="34" charset="0"/>
              </a:rPr>
              <a:t>Mi nombre es [NOMBRE] y soy [CARGO] en [COMPAÑÍA&gt;. </a:t>
            </a:r>
            <a:r>
              <a:rPr lang="es-MX" sz="1050" b="0" i="0">
                <a:solidFill>
                  <a:srgbClr val="444444"/>
                </a:solidFill>
                <a:latin typeface="Arial" panose="020B0604020202020204" pitchFamily="34" charset="0"/>
              </a:rPr>
              <a:t>​</a:t>
            </a:r>
          </a:p>
          <a:p>
            <a:pPr algn="l" rtl="0" fontAlgn="base"/>
            <a:r>
              <a:rPr lang="es-MX" sz="1050" b="0" i="0">
                <a:solidFill>
                  <a:srgbClr val="444444"/>
                </a:solidFill>
                <a:latin typeface="Arial" panose="020B0604020202020204" pitchFamily="34" charset="0"/>
              </a:rPr>
              <a:t>​</a:t>
            </a:r>
          </a:p>
          <a:p>
            <a:pPr algn="l" rtl="0" fontAlgn="base"/>
            <a:r>
              <a:rPr lang="es-MX" sz="1050" b="0" i="0" u="none" strike="noStrike">
                <a:solidFill>
                  <a:srgbClr val="000000"/>
                </a:solidFill>
                <a:latin typeface="Arial" panose="020B0604020202020204" pitchFamily="34" charset="0"/>
              </a:rPr>
              <a:t>&lt; Presentarse&gt;</a:t>
            </a:r>
            <a:r>
              <a:rPr lang="es-MX" sz="1050" b="0" i="0">
                <a:latin typeface="Arial" panose="020B0604020202020204" pitchFamily="34" charset="0"/>
              </a:rPr>
              <a:t> ​</a:t>
            </a: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t>Sabemos que el retiro es tan particular como cada persona que lo planifica. Es por esto que en Nationwide definimos el retiro como tu visión del futuro, no en dólares y puntos de referencia. </a:t>
            </a:r>
          </a:p>
          <a:p>
            <a:pPr eaLnBrk="1" hangingPunct="1">
              <a:spcBef>
                <a:spcPct val="0"/>
              </a:spcBef>
            </a:pPr>
            <a:endParaRPr lang="en-US" altLang="en-US" dirty="0"/>
          </a:p>
          <a:p>
            <a:pPr eaLnBrk="1" hangingPunct="1">
              <a:spcBef>
                <a:spcPct val="0"/>
              </a:spcBef>
            </a:pPr>
            <a:r>
              <a:rPr lang="es-MX"/>
              <a:t>Cuando hablamos del retiro, </a:t>
            </a:r>
            <a:r>
              <a:rPr lang="es-MX" b="1"/>
              <a:t>los cuidados médico es probablemente uno de tus gastos más grandes</a:t>
            </a:r>
            <a:r>
              <a:rPr lang="es-MX"/>
              <a:t>.</a:t>
            </a:r>
            <a:r>
              <a:rPr lang="es-MX" baseline="30000"/>
              <a:t>1</a:t>
            </a:r>
            <a:r>
              <a:rPr lang="es-MX"/>
              <a:t> Sin embargo, eso no significa que tienes que usar el dinero de tu plan de retiro para pagarlos. </a:t>
            </a:r>
          </a:p>
          <a:p>
            <a:pPr eaLnBrk="1" hangingPunct="1">
              <a:spcBef>
                <a:spcPct val="0"/>
              </a:spcBef>
            </a:pPr>
            <a:endParaRPr lang="en-US" altLang="en-US" dirty="0"/>
          </a:p>
          <a:p>
            <a:pPr eaLnBrk="1" hangingPunct="1">
              <a:spcBef>
                <a:spcPct val="0"/>
              </a:spcBef>
            </a:pPr>
            <a:r>
              <a:rPr lang="es-MX"/>
              <a:t>Veamos cómo una cuenta de ahorros de retiro, o HSA, puede funcionar para ti, junto con algunas otras formas de ahorrar para tus gastos futuros de cuidados médicos.</a:t>
            </a:r>
          </a:p>
          <a:p>
            <a:pPr marL="0" marR="0" lvl="0" indent="0" algn="l" defTabSz="914400" rtl="0" eaLnBrk="1" fontAlgn="auto" latinLnBrk="0" hangingPunct="1">
              <a:lnSpc>
                <a:spcPct val="100000"/>
              </a:lnSpc>
              <a:spcBef>
                <a:spcPct val="0"/>
              </a:spcBef>
              <a:spcAft>
                <a:spcPts val="0"/>
              </a:spcAft>
              <a:buClrTx/>
              <a:buSzTx/>
              <a:buFontTx/>
              <a:buNone/>
              <a:tabLst/>
              <a:defRPr/>
            </a:pPr>
            <a:br>
              <a:rPr lang="es-MX"/>
            </a:br>
            <a:br>
              <a:rPr lang="es-MX"/>
            </a:br>
            <a:r>
              <a:rPr lang="es-MX" baseline="30000">
                <a:solidFill>
                  <a:schemeClr val="bg1"/>
                </a:solidFill>
                <a:latin typeface="Arial" panose="020B0604020202020204" pitchFamily="34" charset="0"/>
                <a:ea typeface="MS PGothic" panose="020B0600070205080204" pitchFamily="34" charset="-128"/>
                <a:cs typeface="Arial" panose="020B0604020202020204" pitchFamily="34" charset="0"/>
              </a:rPr>
              <a:t>1 </a:t>
            </a:r>
            <a:r>
              <a:rPr lang="es-MX"/>
              <a:t>“Here’s some shocking news about the cost of retiree health care,” MarketWatch (21 de junio de 2023). </a:t>
            </a:r>
            <a:r>
              <a:rPr lang="es-MX">
                <a:hlinkClick r:id="rId3"/>
              </a:rPr>
              <a:t>Here's some shocking news about the cost of retiree healthcare | Morningstar</a:t>
            </a:r>
          </a:p>
        </p:txBody>
      </p:sp>
      <p:sp>
        <p:nvSpPr>
          <p:cNvPr id="4" name="Slide Number Placeholder 3"/>
          <p:cNvSpPr>
            <a:spLocks noGrp="1"/>
          </p:cNvSpPr>
          <p:nvPr>
            <p:ph type="sldNum" sz="quarter" idx="5"/>
          </p:nvPr>
        </p:nvSpPr>
        <p:spPr/>
        <p:txBody>
          <a:bodyPr/>
          <a:lstStyle/>
          <a:p>
            <a:fld id="{C4017EC0-A253-4597-A6B1-1C01674A0538}" type="slidenum">
              <a:rPr lang="en-US" smtClean="0"/>
              <a:t>6</a:t>
            </a:fld>
            <a:endParaRPr lang="en-US"/>
          </a:p>
        </p:txBody>
      </p:sp>
    </p:spTree>
    <p:extLst>
      <p:ext uri="{BB962C8B-B14F-4D97-AF65-F5344CB8AC3E}">
        <p14:creationId xmlns:p14="http://schemas.microsoft.com/office/powerpoint/2010/main" val="303754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dirty="0">
                <a:latin typeface="+mn-lt"/>
              </a:rPr>
              <a:t>Podrías estar haciendo planes para depender de Medicare en el retiro, ¿pero sabías que la pareja estadounidense promedio retirada podría necesitar de $296,000 a $399,000 si esperan cubrir sus gastos de cuidados médicos de su bolsillo?</a:t>
            </a:r>
            <a:r>
              <a:rPr lang="es-MX" baseline="30000" dirty="0">
                <a:latin typeface="+mn-lt"/>
              </a:rPr>
              <a:t>1</a:t>
            </a:r>
            <a:r>
              <a:rPr lang="es-MX" dirty="0">
                <a:latin typeface="+mn-lt"/>
              </a:rPr>
              <a:t> </a:t>
            </a:r>
          </a:p>
          <a:p>
            <a:pPr eaLnBrk="1" hangingPunct="1">
              <a:spcBef>
                <a:spcPct val="0"/>
              </a:spcBef>
            </a:pPr>
            <a:endParaRPr lang="en-US" altLang="en-US" dirty="0">
              <a:latin typeface="+mn-lt"/>
            </a:endParaRPr>
          </a:p>
          <a:p>
            <a:pPr eaLnBrk="1" hangingPunct="1">
              <a:spcBef>
                <a:spcPct val="0"/>
              </a:spcBef>
            </a:pPr>
            <a:r>
              <a:rPr lang="es-MX" dirty="0">
                <a:latin typeface="+mn-lt"/>
              </a:rPr>
              <a:t>Hay muchas opciones para las que puedes planificar. Veamos cómo una cuenta de ahorros de salud, llamada HSA, puede funcionar para ti.</a:t>
            </a:r>
          </a:p>
          <a:p>
            <a:pPr eaLnBrk="1" hangingPunct="1">
              <a:spcBef>
                <a:spcPct val="0"/>
              </a:spcBef>
            </a:pPr>
            <a:endParaRPr lang="en-US" altLang="en-US" dirty="0">
              <a:latin typeface="+mn-lt"/>
            </a:endParaRPr>
          </a:p>
          <a:p>
            <a:r>
              <a:rPr lang="es-MX" i="1" baseline="30000" dirty="0">
                <a:latin typeface="+mn-lt"/>
              </a:rPr>
              <a:t>1</a:t>
            </a:r>
            <a:r>
              <a:rPr lang="es-MX" b="0" i="0" dirty="0">
                <a:solidFill>
                  <a:srgbClr val="222222"/>
                </a:solidFill>
                <a:latin typeface="+mn-lt"/>
              </a:rPr>
              <a:t>A Bit of Good News During the Pandemic: Savings Medicare Beneficiaries Need for Health Expenses Decrease in 2020”, Paul Fronstin y Jack VanDerhei, EBRI (28 de mayo de 2020).</a:t>
            </a:r>
          </a:p>
          <a:p>
            <a:r>
              <a:rPr lang="es-MX" i="1" baseline="30000" dirty="0">
                <a:latin typeface="+mn-lt"/>
              </a:rPr>
              <a:t>2 </a:t>
            </a:r>
            <a:r>
              <a:rPr lang="es-MX" b="0" i="0" dirty="0">
                <a:solidFill>
                  <a:srgbClr val="222222"/>
                </a:solidFill>
                <a:latin typeface="+mn-lt"/>
              </a:rPr>
              <a:t>Projected Savings Medicare Beneficiaries Need for Health Expenses Spike in 2021: Some Couples Could Need as Much as $360,000 in Savings," Paul Fronstin y Jack VanDerhei, EBRI (20 de enero de 2022).</a:t>
            </a:r>
          </a:p>
        </p:txBody>
      </p:sp>
      <p:sp>
        <p:nvSpPr>
          <p:cNvPr id="4" name="Slide Number Placeholder 3"/>
          <p:cNvSpPr>
            <a:spLocks noGrp="1"/>
          </p:cNvSpPr>
          <p:nvPr>
            <p:ph type="sldNum" sz="quarter" idx="5"/>
          </p:nvPr>
        </p:nvSpPr>
        <p:spPr/>
        <p:txBody>
          <a:bodyPr/>
          <a:lstStyle/>
          <a:p>
            <a:fld id="{C4017EC0-A253-4597-A6B1-1C01674A0538}" type="slidenum">
              <a:rPr lang="en-US" smtClean="0"/>
              <a:t>7</a:t>
            </a:fld>
            <a:endParaRPr lang="en-US"/>
          </a:p>
        </p:txBody>
      </p:sp>
    </p:spTree>
    <p:extLst>
      <p:ext uri="{BB962C8B-B14F-4D97-AF65-F5344CB8AC3E}">
        <p14:creationId xmlns:p14="http://schemas.microsoft.com/office/powerpoint/2010/main" val="185229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8</a:t>
            </a:fld>
            <a:endParaRPr lang="en-US" dirty="0"/>
          </a:p>
        </p:txBody>
      </p:sp>
    </p:spTree>
    <p:extLst>
      <p:ext uri="{BB962C8B-B14F-4D97-AF65-F5344CB8AC3E}">
        <p14:creationId xmlns:p14="http://schemas.microsoft.com/office/powerpoint/2010/main" val="402310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t>Una HSA es una forma para financiar tus gastos de cuidados médicos, dentales, de audición y visión.</a:t>
            </a:r>
          </a:p>
          <a:p>
            <a:pPr eaLnBrk="1" hangingPunct="1">
              <a:spcBef>
                <a:spcPct val="0"/>
              </a:spcBef>
            </a:pPr>
            <a:endParaRPr lang="en-US" altLang="en-US" dirty="0"/>
          </a:p>
          <a:p>
            <a:pPr eaLnBrk="1" hangingPunct="1">
              <a:spcBef>
                <a:spcPct val="0"/>
              </a:spcBef>
            </a:pPr>
            <a:r>
              <a:rPr lang="es-MX"/>
              <a:t>El interés y las ganancias en una cuenta HSA crecen libres de impuestos y pueden usarse para pagar gastos médicos calificados, de modo que el dinero que ahorras puede usarse ahora y tiene la oportunidad de crecer para el retiro.</a:t>
            </a:r>
          </a:p>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9</a:t>
            </a:fld>
            <a:endParaRPr lang="en-US"/>
          </a:p>
        </p:txBody>
      </p:sp>
    </p:spTree>
    <p:extLst>
      <p:ext uri="{BB962C8B-B14F-4D97-AF65-F5344CB8AC3E}">
        <p14:creationId xmlns:p14="http://schemas.microsoft.com/office/powerpoint/2010/main" val="267055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0D255-C604-3522-8F09-5F7301821F93}"/>
              </a:ext>
            </a:extLst>
          </p:cNvPr>
          <p:cNvSpPr/>
          <p:nvPr userDrawn="1"/>
        </p:nvSpPr>
        <p:spPr>
          <a:xfrm>
            <a:off x="0" y="0"/>
            <a:ext cx="12192000" cy="68580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125" y="5217381"/>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735841"/>
            <a:ext cx="5700685" cy="2888091"/>
          </a:xfrm>
        </p:spPr>
        <p:txBody>
          <a:bodyPr lIns="0" rIns="0" anchor="b">
            <a:normAutofit/>
          </a:bodyPr>
          <a:lstStyle>
            <a:lvl1pPr algn="l">
              <a:defRPr sz="6000" b="1">
                <a:solidFill>
                  <a:schemeClr val="bg1"/>
                </a:solidFill>
                <a:latin typeface="Georgia" panose="02040502050405020303" pitchFamily="18"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C11DAB-F3F2-EFA3-319F-9A0B0C431A69}"/>
              </a:ext>
            </a:extLst>
          </p:cNvPr>
          <p:cNvSpPr>
            <a:spLocks noGrp="1"/>
          </p:cNvSpPr>
          <p:nvPr>
            <p:ph idx="1"/>
          </p:nvPr>
        </p:nvSpPr>
        <p:spPr>
          <a:xfrm>
            <a:off x="6520491" y="0"/>
            <a:ext cx="5671509" cy="6857998"/>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2E97F58-B762-FB20-8002-3BEF9460FA5C}"/>
              </a:ext>
            </a:extLst>
          </p:cNvPr>
          <p:cNvSpPr>
            <a:spLocks noGrp="1"/>
          </p:cNvSpPr>
          <p:nvPr>
            <p:ph type="body" sz="quarter" idx="10"/>
          </p:nvPr>
        </p:nvSpPr>
        <p:spPr>
          <a:xfrm>
            <a:off x="606453" y="3914822"/>
            <a:ext cx="5700685" cy="1006475"/>
          </a:xfrm>
        </p:spPr>
        <p:txBody>
          <a:bodyPr/>
          <a:lstStyle>
            <a:lvl1pPr marL="0" indent="0">
              <a:buNone/>
              <a:defRPr>
                <a:solidFill>
                  <a:srgbClr val="6ECFB2"/>
                </a:solidFill>
                <a:latin typeface="Arial" panose="020B0604020202020204" pitchFamily="34" charset="0"/>
                <a:cs typeface="Arial" panose="020B0604020202020204" pitchFamily="34" charset="0"/>
              </a:defRPr>
            </a:lvl1pPr>
            <a:lvl2pPr marL="457200" indent="0">
              <a:buNone/>
              <a:defRPr>
                <a:solidFill>
                  <a:srgbClr val="6ECFB2"/>
                </a:solidFill>
                <a:latin typeface="Arial" panose="020B0604020202020204" pitchFamily="34" charset="0"/>
                <a:cs typeface="Arial" panose="020B0604020202020204" pitchFamily="34" charset="0"/>
              </a:defRPr>
            </a:lvl2pPr>
            <a:lvl3pPr marL="914400" indent="0">
              <a:buNone/>
              <a:defRPr>
                <a:solidFill>
                  <a:srgbClr val="6ECFB2"/>
                </a:solidFill>
                <a:latin typeface="Arial" panose="020B0604020202020204" pitchFamily="34" charset="0"/>
                <a:cs typeface="Arial" panose="020B0604020202020204" pitchFamily="34" charset="0"/>
              </a:defRPr>
            </a:lvl3pPr>
            <a:lvl4pPr marL="1371600" indent="0">
              <a:buNone/>
              <a:defRPr>
                <a:solidFill>
                  <a:srgbClr val="6ECFB2"/>
                </a:solidFill>
                <a:latin typeface="Arial" panose="020B0604020202020204" pitchFamily="34" charset="0"/>
                <a:cs typeface="Arial" panose="020B0604020202020204" pitchFamily="34" charset="0"/>
              </a:defRPr>
            </a:lvl4pPr>
            <a:lvl5pPr marL="1828800" indent="0">
              <a:buNone/>
              <a:defRPr>
                <a:solidFill>
                  <a:srgbClr val="6ECFB2"/>
                </a:solidFill>
                <a:latin typeface="Arial" panose="020B0604020202020204" pitchFamily="34" charset="0"/>
                <a:cs typeface="Arial" panose="020B0604020202020204" pitchFamily="34" charset="0"/>
              </a:defRPr>
            </a:lvl5pPr>
          </a:lstStyle>
          <a:p>
            <a:pPr lvl="0"/>
            <a:r>
              <a:rPr lang="en-US"/>
              <a:t>Click to edit Master text style</a:t>
            </a:r>
          </a:p>
        </p:txBody>
      </p:sp>
      <p:sp>
        <p:nvSpPr>
          <p:cNvPr id="13" name="Right Triangle 12">
            <a:extLst>
              <a:ext uri="{FF2B5EF4-FFF2-40B4-BE49-F238E27FC236}">
                <a16:creationId xmlns:a16="http://schemas.microsoft.com/office/drawing/2014/main" id="{9F2A3C85-EDBA-FF9D-ECC8-687D1D91FF4D}"/>
              </a:ext>
            </a:extLst>
          </p:cNvPr>
          <p:cNvSpPr/>
          <p:nvPr userDrawn="1"/>
        </p:nvSpPr>
        <p:spPr>
          <a:xfrm rot="10800000">
            <a:off x="5424515" y="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56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43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6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6454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1098E-B7F4-2693-4E49-14CC04E47D6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13" t="16037" r="29244"/>
          <a:stretch/>
        </p:blipFill>
        <p:spPr>
          <a:xfrm>
            <a:off x="7490012" y="235565"/>
            <a:ext cx="4464484" cy="6400799"/>
          </a:xfrm>
          <a:prstGeom prst="rect">
            <a:avLst/>
          </a:prstGeom>
        </p:spPr>
      </p:pic>
      <p:sp>
        <p:nvSpPr>
          <p:cNvPr id="5" name="Rectangle 4">
            <a:extLst>
              <a:ext uri="{FF2B5EF4-FFF2-40B4-BE49-F238E27FC236}">
                <a16:creationId xmlns:a16="http://schemas.microsoft.com/office/drawing/2014/main" id="{78A610DD-CEC2-A1F1-29E0-5C76FBE78414}"/>
              </a:ext>
            </a:extLst>
          </p:cNvPr>
          <p:cNvSpPr/>
          <p:nvPr userDrawn="1"/>
        </p:nvSpPr>
        <p:spPr>
          <a:xfrm>
            <a:off x="237112" y="235565"/>
            <a:ext cx="7252900" cy="640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05253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5918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0109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4682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53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8478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7034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7597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00429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494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00555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675247"/>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286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9139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234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2044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0820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1/19/2024</a:t>
            </a:fld>
            <a:endParaRPr lang="en-US" dirty="0"/>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dirty="0"/>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1363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8" r:id="rId6"/>
    <p:sldLayoutId id="2147483679" r:id="rId7"/>
    <p:sldLayoutId id="2147483680" r:id="rId8"/>
    <p:sldLayoutId id="2147483681" r:id="rId9"/>
    <p:sldLayoutId id="2147483683" r:id="rId10"/>
    <p:sldLayoutId id="2147483684" r:id="rId11"/>
    <p:sldLayoutId id="2147483685" r:id="rId12"/>
    <p:sldLayoutId id="2147483686" r:id="rId13"/>
    <p:sldLayoutId id="2147483688"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nrsforu.com/" TargetMode="Externa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hyperlink" Target="http://nationwide.com/myretirement" TargetMode="External"/><Relationship Id="rId7" Type="http://schemas.openxmlformats.org/officeDocument/2006/relationships/image" Target="../media/image24.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nationwide.com/realtirement" TargetMode="Externa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morningstar.com/news/marketwatch/20230621704/heres-some-shocking-news-about-the-cost-of-retiree-healthcar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s-MX" b="1">
                <a:solidFill>
                  <a:srgbClr val="FF0000"/>
                </a:solidFill>
                <a:latin typeface="Arial" panose="020B0604020202020204" pitchFamily="34" charset="0"/>
                <a:cs typeface="Arial" panose="020B0604020202020204" pitchFamily="34" charset="0"/>
              </a:rPr>
              <a:t>Instrucciones </a:t>
            </a:r>
            <a:r>
              <a:rPr lang="es-MX" b="1" baseline="0">
                <a:solidFill>
                  <a:srgbClr val="FF0000"/>
                </a:solidFill>
                <a:latin typeface="Arial" panose="020B0604020202020204" pitchFamily="34" charset="0"/>
                <a:cs typeface="Arial" panose="020B0604020202020204" pitchFamily="34" charset="0"/>
              </a:rPr>
              <a:t>para presentadores</a:t>
            </a: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419036"/>
            <a:ext cx="10090674" cy="5090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1" i="1" u="none" strike="noStrike" cap="none" normalizeH="0" baseline="0" noProof="0" dirty="0">
                <a:ln>
                  <a:noFill/>
                </a:ln>
                <a:solidFill>
                  <a:srgbClr val="FF0000"/>
                </a:solidFill>
                <a:uLnTx/>
                <a:uFillTx/>
                <a:latin typeface="Arial"/>
                <a:ea typeface="+mj-ea"/>
                <a:cs typeface="+mj-cs"/>
              </a:rPr>
              <a:t>Elimine esta página de instrucciones antes de la presentación</a:t>
            </a:r>
          </a:p>
          <a:p>
            <a:pPr marL="0" marR="0" lvl="0" indent="0" algn="l" defTabSz="914400" rtl="0" eaLnBrk="1" fontAlgn="auto" latinLnBrk="0" hangingPunct="1">
              <a:lnSpc>
                <a:spcPct val="112000"/>
              </a:lnSpc>
              <a:spcBef>
                <a:spcPts val="6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ELIMINACIÓN DE PÁGINAS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Esta plantilla de presentación fue creada para que la usen todos los sectores. Algunas páginas pueden no ser aplicables para todas las audiencias y deben eliminarse.</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Puede eliminar las páginas que están marcadas como “Opcional” en la sección de notas para el presentador.</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strike="noStrike" cap="none" normalizeH="0" baseline="0" noProof="0" dirty="0">
                <a:ln>
                  <a:noFill/>
                </a:ln>
                <a:solidFill>
                  <a:srgbClr val="FF0000"/>
                </a:solidFill>
                <a:uLnTx/>
                <a:uFillTx/>
                <a:latin typeface="Arial"/>
                <a:ea typeface="+mj-ea"/>
                <a:cs typeface="+mj-cs"/>
              </a:rPr>
              <a:t>Todas las demás páginas que no están marcadas como “Opcional” son</a:t>
            </a:r>
            <a:r>
              <a:rPr kumimoji="0" lang="es-MX" sz="1600" b="0" i="0" u="none" strike="noStrike" cap="none" normalizeH="0" baseline="0" noProof="0" dirty="0">
                <a:ln>
                  <a:noFill/>
                </a:ln>
                <a:solidFill>
                  <a:srgbClr val="FF0000"/>
                </a:solidFill>
                <a:uLnTx/>
                <a:uFillTx/>
                <a:latin typeface="Arial"/>
                <a:ea typeface="+mj-ea"/>
                <a:cs typeface="+mj-cs"/>
              </a:rPr>
              <a:t> </a:t>
            </a:r>
            <a:r>
              <a:rPr kumimoji="0" lang="es-MX" sz="1600" b="0" i="0" u="sng" strike="noStrike" cap="none" normalizeH="0" baseline="0" noProof="0" dirty="0">
                <a:ln>
                  <a:noFill/>
                </a:ln>
                <a:solidFill>
                  <a:srgbClr val="FF0000"/>
                </a:solidFill>
                <a:uLnTx/>
                <a:uFillTx/>
                <a:latin typeface="Arial"/>
                <a:ea typeface="+mj-ea"/>
                <a:cs typeface="+mj-cs"/>
              </a:rPr>
              <a:t>páginas obligatorias</a:t>
            </a:r>
            <a:r>
              <a:rPr kumimoji="0" lang="es-MX" sz="1600" b="0" i="0" u="none" strike="noStrike" cap="none" normalizeH="0" baseline="0" noProof="0" dirty="0">
                <a:ln>
                  <a:noFill/>
                </a:ln>
                <a:solidFill>
                  <a:srgbClr val="FF0000"/>
                </a:solidFill>
                <a:uLnTx/>
                <a:uFillTx/>
                <a:latin typeface="Arial"/>
                <a:ea typeface="+mj-ea"/>
                <a:cs typeface="+mj-cs"/>
              </a:rPr>
              <a:t> y no pueden eliminarse</a:t>
            </a:r>
            <a:r>
              <a:rPr kumimoji="0" lang="es-MX" sz="1600" b="0" i="0" strike="noStrike" cap="none" normalizeH="0" baseline="0" noProof="0" dirty="0">
                <a:ln>
                  <a:noFill/>
                </a:ln>
                <a:solidFill>
                  <a:srgbClr val="FF0000"/>
                </a:solidFill>
                <a:uLnTx/>
                <a:uFillTx/>
                <a:latin typeface="Arial"/>
                <a:ea typeface="+mj-ea"/>
                <a:cs typeface="+mj-cs"/>
              </a:rPr>
              <a:t>.</a:t>
            </a:r>
          </a:p>
          <a:p>
            <a:pPr marL="0" marR="0" lvl="0" indent="0" algn="l" defTabSz="914400" rtl="0" eaLnBrk="1" fontAlgn="auto" latinLnBrk="0" hangingPunct="1">
              <a:lnSpc>
                <a:spcPct val="112000"/>
              </a:lnSpc>
              <a:spcBef>
                <a:spcPts val="6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ACTUALIZAR CONTENIDO DE PÁGINA</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En algunas diapositivas hay secciones personalizables, indicadas con signos de intercalación, tales como &lt;Nombre del presentador&gt;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Revise el texto y personalice esas secciones según sea necesario</a:t>
            </a:r>
          </a:p>
          <a:p>
            <a:pPr marL="285750" indent="-285750">
              <a:lnSpc>
                <a:spcPct val="112000"/>
              </a:lnSpc>
              <a:spcBef>
                <a:spcPts val="0"/>
              </a:spcBef>
              <a:buFont typeface="Arial" panose="020B0604020202020204" pitchFamily="34" charset="0"/>
              <a:buChar char="•"/>
              <a:defRPr/>
            </a:pPr>
            <a:r>
              <a:rPr kumimoji="0" lang="es-MX" sz="1600" b="0" i="0" u="none" strike="noStrike" cap="none" normalizeH="0" baseline="0" noProof="0" dirty="0">
                <a:ln>
                  <a:noFill/>
                </a:ln>
                <a:solidFill>
                  <a:srgbClr val="FF0000"/>
                </a:solidFill>
                <a:uLnTx/>
                <a:uFillTx/>
                <a:latin typeface="Arial"/>
                <a:ea typeface="+mj-ea"/>
                <a:cs typeface="+mj-cs"/>
              </a:rPr>
              <a:t>El contenido que no está entre signos de intercalación no puede modificarse</a:t>
            </a:r>
          </a:p>
          <a:p>
            <a:pPr marL="0" marR="0" lvl="0" indent="0" algn="l" defTabSz="914400" rtl="0" eaLnBrk="1" fontAlgn="auto" latinLnBrk="0" hangingPunct="1">
              <a:lnSpc>
                <a:spcPct val="112000"/>
              </a:lnSpc>
              <a:spcBef>
                <a:spcPts val="6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ADICIÓN DE PÁGINAS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No puede agregar diapositivas a esta presentación sin obtener una aprobación formal de Cumplimiento</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Si presenta información adicional, puede presentar otros materiales aprobados por Cumplimiento, pero no los agregue al archivo de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165357" y="1057533"/>
            <a:ext cx="9905405" cy="864207"/>
          </a:xfrm>
        </p:spPr>
        <p:txBody>
          <a:bodyPr>
            <a:normAutofit fontScale="90000"/>
          </a:bodyPr>
          <a:lstStyle/>
          <a:p>
            <a:r>
              <a:rPr lang="es-MX" sz="4800" dirty="0"/>
              <a:t>Activos nacionales de </a:t>
            </a:r>
            <a:r>
              <a:rPr lang="es-MX" sz="4800" dirty="0" err="1"/>
              <a:t>HSA</a:t>
            </a:r>
            <a:r>
              <a:rPr lang="es-MX" sz="4800" dirty="0"/>
              <a:t> ($MM)</a:t>
            </a:r>
            <a:r>
              <a:rPr lang="es-MX" sz="4800" baseline="30000" dirty="0"/>
              <a:t>1</a:t>
            </a:r>
          </a:p>
        </p:txBody>
      </p:sp>
      <p:sp>
        <p:nvSpPr>
          <p:cNvPr id="5" name="TextBox 4">
            <a:extLst>
              <a:ext uri="{FF2B5EF4-FFF2-40B4-BE49-F238E27FC236}">
                <a16:creationId xmlns:a16="http://schemas.microsoft.com/office/drawing/2014/main" id="{DA69CD82-73FF-4A66-D959-07FA84539F0B}"/>
              </a:ext>
            </a:extLst>
          </p:cNvPr>
          <p:cNvSpPr txBox="1"/>
          <p:nvPr/>
        </p:nvSpPr>
        <p:spPr>
          <a:xfrm>
            <a:off x="1570974" y="6255340"/>
            <a:ext cx="9905405" cy="246221"/>
          </a:xfrm>
          <a:prstGeom prst="rect">
            <a:avLst/>
          </a:prstGeom>
          <a:noFill/>
        </p:spPr>
        <p:txBody>
          <a:bodyPr wrap="square" rtlCol="0">
            <a:spAutoFit/>
          </a:bodyPr>
          <a:lstStyle/>
          <a:p>
            <a:r>
              <a:rPr lang="es-MX" sz="1000" baseline="30000">
                <a:latin typeface="Arial" panose="020B0604020202020204" pitchFamily="34" charset="0"/>
                <a:cs typeface="Arial" panose="020B0604020202020204" pitchFamily="34" charset="0"/>
              </a:rPr>
              <a:t>1</a:t>
            </a:r>
            <a:r>
              <a:rPr lang="es-MX" sz="1000">
                <a:latin typeface="Arial" panose="020B0604020202020204" pitchFamily="34" charset="0"/>
                <a:cs typeface="Arial" panose="020B0604020202020204" pitchFamily="34" charset="0"/>
              </a:rPr>
              <a:t> 2021 Midyear Devenir HSA Market Survey (16 de septiembre de 2021).</a:t>
            </a:r>
          </a:p>
        </p:txBody>
      </p:sp>
      <p:graphicFrame>
        <p:nvGraphicFramePr>
          <p:cNvPr id="7" name="Chart 6">
            <a:extLst>
              <a:ext uri="{FF2B5EF4-FFF2-40B4-BE49-F238E27FC236}">
                <a16:creationId xmlns:a16="http://schemas.microsoft.com/office/drawing/2014/main" id="{A200BC83-9B91-253F-0222-3BD26D999E95}"/>
              </a:ext>
            </a:extLst>
          </p:cNvPr>
          <p:cNvGraphicFramePr/>
          <p:nvPr>
            <p:extLst>
              <p:ext uri="{D42A27DB-BD31-4B8C-83A1-F6EECF244321}">
                <p14:modId xmlns:p14="http://schemas.microsoft.com/office/powerpoint/2010/main" val="1041478220"/>
              </p:ext>
            </p:extLst>
          </p:nvPr>
        </p:nvGraphicFramePr>
        <p:xfrm>
          <a:off x="2290294" y="2639018"/>
          <a:ext cx="7603490" cy="34109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0">
            <a:extLst>
              <a:ext uri="{FF2B5EF4-FFF2-40B4-BE49-F238E27FC236}">
                <a16:creationId xmlns:a16="http://schemas.microsoft.com/office/drawing/2014/main" id="{47541413-2795-E2DF-9ED4-3F05DCDD486A}"/>
              </a:ext>
            </a:extLst>
          </p:cNvPr>
          <p:cNvSpPr txBox="1">
            <a:spLocks noChangeArrowheads="1"/>
          </p:cNvSpPr>
          <p:nvPr/>
        </p:nvSpPr>
        <p:spPr bwMode="auto">
          <a:xfrm>
            <a:off x="5222523" y="1736453"/>
            <a:ext cx="1838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sz="4800" b="1" dirty="0">
                <a:solidFill>
                  <a:schemeClr val="tx2"/>
                </a:solidFill>
                <a:latin typeface="Georgia" panose="02040502050405020303" pitchFamily="18" charset="0"/>
                <a:cs typeface="Arial" panose="020B0604020202020204" pitchFamily="34" charset="0"/>
              </a:rPr>
              <a:t>37%</a:t>
            </a:r>
          </a:p>
        </p:txBody>
      </p:sp>
      <p:sp>
        <p:nvSpPr>
          <p:cNvPr id="12" name="TextBox 11">
            <a:extLst>
              <a:ext uri="{FF2B5EF4-FFF2-40B4-BE49-F238E27FC236}">
                <a16:creationId xmlns:a16="http://schemas.microsoft.com/office/drawing/2014/main" id="{F62315BD-B2EF-77CF-A80E-2CF94CB4F9D6}"/>
              </a:ext>
            </a:extLst>
          </p:cNvPr>
          <p:cNvSpPr txBox="1"/>
          <p:nvPr/>
        </p:nvSpPr>
        <p:spPr>
          <a:xfrm>
            <a:off x="2675823" y="3718550"/>
            <a:ext cx="981776" cy="276999"/>
          </a:xfrm>
          <a:prstGeom prst="rect">
            <a:avLst/>
          </a:prstGeom>
          <a:noFill/>
        </p:spPr>
        <p:txBody>
          <a:bodyPr wrap="square" rtlCol="0">
            <a:spAutoFit/>
          </a:bodyPr>
          <a:lstStyle/>
          <a:p>
            <a:pPr algn="ctr"/>
            <a:r>
              <a:rPr lang="es-MX" sz="1200" b="1"/>
              <a:t>$65.9</a:t>
            </a:r>
          </a:p>
        </p:txBody>
      </p:sp>
      <p:sp>
        <p:nvSpPr>
          <p:cNvPr id="13" name="TextBox 12">
            <a:extLst>
              <a:ext uri="{FF2B5EF4-FFF2-40B4-BE49-F238E27FC236}">
                <a16:creationId xmlns:a16="http://schemas.microsoft.com/office/drawing/2014/main" id="{550D3FF0-1AA4-4F59-B79F-15206ABCAFE7}"/>
              </a:ext>
            </a:extLst>
          </p:cNvPr>
          <p:cNvSpPr txBox="1"/>
          <p:nvPr/>
        </p:nvSpPr>
        <p:spPr>
          <a:xfrm>
            <a:off x="4129237" y="3441551"/>
            <a:ext cx="981776" cy="276999"/>
          </a:xfrm>
          <a:prstGeom prst="rect">
            <a:avLst/>
          </a:prstGeom>
          <a:noFill/>
        </p:spPr>
        <p:txBody>
          <a:bodyPr wrap="square" rtlCol="0">
            <a:spAutoFit/>
          </a:bodyPr>
          <a:lstStyle/>
          <a:p>
            <a:pPr algn="ctr"/>
            <a:r>
              <a:rPr lang="es-MX" sz="1200" b="1"/>
              <a:t>$82.2</a:t>
            </a:r>
          </a:p>
        </p:txBody>
      </p:sp>
      <p:sp>
        <p:nvSpPr>
          <p:cNvPr id="14" name="TextBox 13">
            <a:extLst>
              <a:ext uri="{FF2B5EF4-FFF2-40B4-BE49-F238E27FC236}">
                <a16:creationId xmlns:a16="http://schemas.microsoft.com/office/drawing/2014/main" id="{9D99E5FF-C1B6-6196-8A79-681D22A59631}"/>
              </a:ext>
            </a:extLst>
          </p:cNvPr>
          <p:cNvSpPr txBox="1"/>
          <p:nvPr/>
        </p:nvSpPr>
        <p:spPr>
          <a:xfrm>
            <a:off x="5601902" y="3164552"/>
            <a:ext cx="981776" cy="276999"/>
          </a:xfrm>
          <a:prstGeom prst="rect">
            <a:avLst/>
          </a:prstGeom>
          <a:noFill/>
        </p:spPr>
        <p:txBody>
          <a:bodyPr wrap="square" rtlCol="0">
            <a:spAutoFit/>
          </a:bodyPr>
          <a:lstStyle/>
          <a:p>
            <a:pPr algn="ctr"/>
            <a:r>
              <a:rPr lang="es-MX" sz="1200" b="1"/>
              <a:t>$97.5</a:t>
            </a:r>
          </a:p>
        </p:txBody>
      </p:sp>
      <p:sp>
        <p:nvSpPr>
          <p:cNvPr id="15" name="TextBox 14">
            <a:extLst>
              <a:ext uri="{FF2B5EF4-FFF2-40B4-BE49-F238E27FC236}">
                <a16:creationId xmlns:a16="http://schemas.microsoft.com/office/drawing/2014/main" id="{00595FF4-2672-3EBC-8FA5-A0805B84C102}"/>
              </a:ext>
            </a:extLst>
          </p:cNvPr>
          <p:cNvSpPr txBox="1"/>
          <p:nvPr/>
        </p:nvSpPr>
        <p:spPr>
          <a:xfrm>
            <a:off x="7064942" y="2853903"/>
            <a:ext cx="981776" cy="276999"/>
          </a:xfrm>
          <a:prstGeom prst="rect">
            <a:avLst/>
          </a:prstGeom>
          <a:noFill/>
        </p:spPr>
        <p:txBody>
          <a:bodyPr wrap="square" rtlCol="0">
            <a:spAutoFit/>
          </a:bodyPr>
          <a:lstStyle/>
          <a:p>
            <a:pPr algn="ctr"/>
            <a:r>
              <a:rPr lang="es-MX" sz="1200" b="1"/>
              <a:t>$113.4</a:t>
            </a:r>
          </a:p>
        </p:txBody>
      </p:sp>
      <p:sp>
        <p:nvSpPr>
          <p:cNvPr id="16" name="TextBox 15">
            <a:extLst>
              <a:ext uri="{FF2B5EF4-FFF2-40B4-BE49-F238E27FC236}">
                <a16:creationId xmlns:a16="http://schemas.microsoft.com/office/drawing/2014/main" id="{222D4AC4-4A7C-3A91-0A1B-801373179AF8}"/>
              </a:ext>
            </a:extLst>
          </p:cNvPr>
          <p:cNvSpPr txBox="1"/>
          <p:nvPr/>
        </p:nvSpPr>
        <p:spPr>
          <a:xfrm>
            <a:off x="8527982" y="2526685"/>
            <a:ext cx="981776" cy="276999"/>
          </a:xfrm>
          <a:prstGeom prst="rect">
            <a:avLst/>
          </a:prstGeom>
          <a:noFill/>
        </p:spPr>
        <p:txBody>
          <a:bodyPr wrap="square" rtlCol="0">
            <a:spAutoFit/>
          </a:bodyPr>
          <a:lstStyle/>
          <a:p>
            <a:pPr algn="ctr"/>
            <a:r>
              <a:rPr lang="es-MX" sz="1200" b="1"/>
              <a:t>$131.2</a:t>
            </a:r>
          </a:p>
        </p:txBody>
      </p:sp>
      <p:cxnSp>
        <p:nvCxnSpPr>
          <p:cNvPr id="27" name="Elbow Connector 26">
            <a:extLst>
              <a:ext uri="{FF2B5EF4-FFF2-40B4-BE49-F238E27FC236}">
                <a16:creationId xmlns:a16="http://schemas.microsoft.com/office/drawing/2014/main" id="{579BC0DD-DDA6-1ECE-05F8-B86B7B9526A5}"/>
              </a:ext>
            </a:extLst>
          </p:cNvPr>
          <p:cNvCxnSpPr>
            <a:cxnSpLocks/>
          </p:cNvCxnSpPr>
          <p:nvPr/>
        </p:nvCxnSpPr>
        <p:spPr>
          <a:xfrm rot="10800000" flipV="1">
            <a:off x="3166711" y="2219262"/>
            <a:ext cx="1944302" cy="1427330"/>
          </a:xfrm>
          <a:prstGeom prst="bentConnector2">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4BE3754E-8450-F881-362E-664B8B3AF3AF}"/>
              </a:ext>
            </a:extLst>
          </p:cNvPr>
          <p:cNvCxnSpPr>
            <a:cxnSpLocks/>
          </p:cNvCxnSpPr>
          <p:nvPr/>
        </p:nvCxnSpPr>
        <p:spPr>
          <a:xfrm>
            <a:off x="6949678" y="2221244"/>
            <a:ext cx="2069192" cy="155655"/>
          </a:xfrm>
          <a:prstGeom prst="bentConnector2">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EFE1378-5808-98F5-183D-65F079A683E8}"/>
              </a:ext>
            </a:extLst>
          </p:cNvPr>
          <p:cNvSpPr txBox="1"/>
          <p:nvPr/>
        </p:nvSpPr>
        <p:spPr>
          <a:xfrm>
            <a:off x="5111013" y="2561956"/>
            <a:ext cx="1838665" cy="338554"/>
          </a:xfrm>
          <a:prstGeom prst="rect">
            <a:avLst/>
          </a:prstGeom>
          <a:noFill/>
        </p:spPr>
        <p:txBody>
          <a:bodyPr wrap="square" rtlCol="0">
            <a:spAutoFit/>
          </a:bodyPr>
          <a:lstStyle/>
          <a:p>
            <a:pPr algn="ctr"/>
            <a:r>
              <a:rPr lang="es-MX" sz="1600">
                <a:solidFill>
                  <a:srgbClr val="131A4D"/>
                </a:solidFill>
              </a:rPr>
              <a:t>Crecimiento anual</a:t>
            </a:r>
          </a:p>
        </p:txBody>
      </p:sp>
    </p:spTree>
    <p:extLst>
      <p:ext uri="{BB962C8B-B14F-4D97-AF65-F5344CB8AC3E}">
        <p14:creationId xmlns:p14="http://schemas.microsoft.com/office/powerpoint/2010/main" val="368837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507844"/>
            <a:ext cx="9199178" cy="1117480"/>
          </a:xfrm>
        </p:spPr>
        <p:txBody>
          <a:bodyPr>
            <a:normAutofit fontScale="90000"/>
          </a:bodyPr>
          <a:lstStyle/>
          <a:p>
            <a:r>
              <a:rPr lang="es-MX" sz="4800"/>
              <a:t>Características clave de las HSA</a:t>
            </a:r>
          </a:p>
        </p:txBody>
      </p:sp>
      <p:sp>
        <p:nvSpPr>
          <p:cNvPr id="3" name="Content Placeholder 2">
            <a:extLst>
              <a:ext uri="{FF2B5EF4-FFF2-40B4-BE49-F238E27FC236}">
                <a16:creationId xmlns:a16="http://schemas.microsoft.com/office/drawing/2014/main" id="{3864FB55-FE31-11A1-411A-B8AD2D105388}"/>
              </a:ext>
            </a:extLst>
          </p:cNvPr>
          <p:cNvSpPr>
            <a:spLocks noGrp="1"/>
          </p:cNvSpPr>
          <p:nvPr>
            <p:ph idx="1"/>
          </p:nvPr>
        </p:nvSpPr>
        <p:spPr>
          <a:xfrm>
            <a:off x="853826" y="1516834"/>
            <a:ext cx="10874348" cy="1694909"/>
          </a:xfrm>
        </p:spPr>
        <p:txBody>
          <a:bodyPr>
            <a:normAutofit/>
          </a:bodyPr>
          <a:lstStyle/>
          <a:p>
            <a:pPr marL="0" indent="0">
              <a:lnSpc>
                <a:spcPct val="120000"/>
              </a:lnSpc>
              <a:buNone/>
            </a:pPr>
            <a:r>
              <a:rPr lang="es-MX" sz="2100" b="1"/>
              <a:t>Las HSA crean tres tipos de beneficios fiscales posibles: </a:t>
            </a:r>
            <a:r>
              <a:rPr lang="es-MX" sz="2100"/>
              <a:t>contribuciones antes de descontar impuestos, crecimiento libre de impuestos y distribuciones libres de impuestos.</a:t>
            </a:r>
          </a:p>
          <a:p>
            <a:pPr marL="0" indent="0">
              <a:lnSpc>
                <a:spcPct val="120000"/>
              </a:lnSpc>
              <a:buNone/>
            </a:pPr>
            <a:r>
              <a:rPr lang="es-MX" sz="2100" b="1"/>
              <a:t>Veamos cada beneficio:</a:t>
            </a:r>
          </a:p>
        </p:txBody>
      </p:sp>
      <p:sp>
        <p:nvSpPr>
          <p:cNvPr id="6" name="Content Placeholder 2">
            <a:extLst>
              <a:ext uri="{FF2B5EF4-FFF2-40B4-BE49-F238E27FC236}">
                <a16:creationId xmlns:a16="http://schemas.microsoft.com/office/drawing/2014/main" id="{D9B3DC80-F24C-3399-4785-2AB214791456}"/>
              </a:ext>
            </a:extLst>
          </p:cNvPr>
          <p:cNvSpPr txBox="1">
            <a:spLocks/>
          </p:cNvSpPr>
          <p:nvPr/>
        </p:nvSpPr>
        <p:spPr>
          <a:xfrm>
            <a:off x="833786" y="3996898"/>
            <a:ext cx="2880766" cy="2147869"/>
          </a:xfrm>
          <a:prstGeom prst="rect">
            <a:avLst/>
          </a:prstGeom>
        </p:spPr>
        <p:txBody>
          <a:bodyPr vert="horz" lIns="0" tIns="45720" rIns="0" bIns="45720" numCol="1" spcCol="36576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s-MX" b="1" dirty="0">
                <a:solidFill>
                  <a:schemeClr val="tx2"/>
                </a:solidFill>
              </a:rPr>
              <a:t>Contribuciones antes de descontar impuestos</a:t>
            </a:r>
          </a:p>
          <a:p>
            <a:pPr>
              <a:lnSpc>
                <a:spcPct val="120000"/>
              </a:lnSpc>
            </a:pPr>
            <a:r>
              <a:rPr lang="es-MX" sz="1500" dirty="0"/>
              <a:t>Financiadas con contribuciones </a:t>
            </a:r>
            <a:br>
              <a:rPr lang="es-MX" sz="1500" dirty="0"/>
            </a:br>
            <a:r>
              <a:rPr lang="es-MX" sz="1500" dirty="0"/>
              <a:t>del empleador y del empleado antes de descontar impuestos</a:t>
            </a:r>
          </a:p>
          <a:p>
            <a:pPr>
              <a:lnSpc>
                <a:spcPct val="120000"/>
              </a:lnSpc>
            </a:pPr>
            <a:r>
              <a:rPr lang="es-MX" sz="1500" dirty="0"/>
              <a:t>Reduce los impuestos del año actual al reducir los ingresos gravables</a:t>
            </a:r>
          </a:p>
        </p:txBody>
      </p:sp>
      <p:sp>
        <p:nvSpPr>
          <p:cNvPr id="8" name="Content Placeholder 2">
            <a:extLst>
              <a:ext uri="{FF2B5EF4-FFF2-40B4-BE49-F238E27FC236}">
                <a16:creationId xmlns:a16="http://schemas.microsoft.com/office/drawing/2014/main" id="{9FF08659-9D2B-B9BE-2AF9-0C79301867D8}"/>
              </a:ext>
            </a:extLst>
          </p:cNvPr>
          <p:cNvSpPr txBox="1">
            <a:spLocks/>
          </p:cNvSpPr>
          <p:nvPr/>
        </p:nvSpPr>
        <p:spPr>
          <a:xfrm>
            <a:off x="4325214" y="3996899"/>
            <a:ext cx="2489931" cy="1955684"/>
          </a:xfrm>
          <a:prstGeom prst="rect">
            <a:avLst/>
          </a:prstGeom>
        </p:spPr>
        <p:txBody>
          <a:bodyPr vert="horz" lIns="0" tIns="45720" rIns="0" bIns="45720" numCol="1" spcCol="36576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MX" sz="1700" b="1" dirty="0">
                <a:solidFill>
                  <a:schemeClr val="tx2"/>
                </a:solidFill>
              </a:rPr>
              <a:t>Crecimiento libre de impuestos</a:t>
            </a:r>
          </a:p>
          <a:p>
            <a:pPr>
              <a:lnSpc>
                <a:spcPct val="110000"/>
              </a:lnSpc>
            </a:pPr>
            <a:r>
              <a:rPr lang="es-MX" sz="1300" dirty="0"/>
              <a:t>Las inversiones mantenidas en las HSA pueden crecer con base en diferimiento de impuestos, muy similar a una IRA</a:t>
            </a:r>
          </a:p>
        </p:txBody>
      </p:sp>
      <p:sp>
        <p:nvSpPr>
          <p:cNvPr id="9" name="Content Placeholder 2">
            <a:extLst>
              <a:ext uri="{FF2B5EF4-FFF2-40B4-BE49-F238E27FC236}">
                <a16:creationId xmlns:a16="http://schemas.microsoft.com/office/drawing/2014/main" id="{52BEDDEF-73CB-E769-51FF-D383CFDF2A0E}"/>
              </a:ext>
            </a:extLst>
          </p:cNvPr>
          <p:cNvSpPr txBox="1">
            <a:spLocks/>
          </p:cNvSpPr>
          <p:nvPr/>
        </p:nvSpPr>
        <p:spPr>
          <a:xfrm>
            <a:off x="7522190" y="3996899"/>
            <a:ext cx="4205984" cy="2353257"/>
          </a:xfrm>
          <a:prstGeom prst="rect">
            <a:avLst/>
          </a:prstGeom>
        </p:spPr>
        <p:txBody>
          <a:bodyPr vert="horz" lIns="0" tIns="45720" rIns="0" bIns="45720" numCol="1" spcCol="36576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t">
              <a:lnSpc>
                <a:spcPct val="120000"/>
              </a:lnSpc>
              <a:buNone/>
            </a:pPr>
            <a:r>
              <a:rPr lang="es-MX" sz="6800" b="1" dirty="0">
                <a:solidFill>
                  <a:schemeClr val="tx2"/>
                </a:solidFill>
              </a:rPr>
              <a:t>Distribución libre de impuestos</a:t>
            </a:r>
          </a:p>
          <a:p>
            <a:pPr>
              <a:lnSpc>
                <a:spcPct val="120000"/>
              </a:lnSpc>
            </a:pPr>
            <a:r>
              <a:rPr lang="es-MX" sz="5200" dirty="0"/>
              <a:t>Las distribuciones para gastos médicos calificados son libres de impuestos</a:t>
            </a:r>
          </a:p>
          <a:p>
            <a:pPr>
              <a:lnSpc>
                <a:spcPct val="120000"/>
              </a:lnSpc>
            </a:pPr>
            <a:r>
              <a:rPr lang="es-MX" sz="5200" dirty="0"/>
              <a:t>Los retiros después de la edad de 65 que no se usan para gastos médicos calificados están sujetos a impuestos sobre la renta ordinarios, pero no están sujetos a ninguna penalización tributaria</a:t>
            </a:r>
          </a:p>
          <a:p>
            <a:pPr>
              <a:lnSpc>
                <a:spcPct val="120000"/>
              </a:lnSpc>
            </a:pPr>
            <a:r>
              <a:rPr lang="es-MX" sz="5200" dirty="0"/>
              <a:t>La cuenta se transfiere al cónyuge ante la muerte si el cónyuge es el beneficiario designado</a:t>
            </a:r>
          </a:p>
        </p:txBody>
      </p:sp>
      <p:cxnSp>
        <p:nvCxnSpPr>
          <p:cNvPr id="13" name="Straight Connector 12">
            <a:extLst>
              <a:ext uri="{FF2B5EF4-FFF2-40B4-BE49-F238E27FC236}">
                <a16:creationId xmlns:a16="http://schemas.microsoft.com/office/drawing/2014/main" id="{A8A7975B-8895-74D3-43CC-5B16EA9B9A02}"/>
              </a:ext>
              <a:ext uri="{C183D7F6-B498-43B3-948B-1728B52AA6E4}">
                <adec:decorative xmlns:adec="http://schemas.microsoft.com/office/drawing/2017/decorative" val="1"/>
              </a:ext>
            </a:extLst>
          </p:cNvPr>
          <p:cNvCxnSpPr>
            <a:cxnSpLocks/>
          </p:cNvCxnSpPr>
          <p:nvPr/>
        </p:nvCxnSpPr>
        <p:spPr>
          <a:xfrm>
            <a:off x="7267456" y="3031707"/>
            <a:ext cx="0" cy="326527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blue piggy bank with a black background&#10;&#10;Description automatically generated with low confidence">
            <a:extLst>
              <a:ext uri="{FF2B5EF4-FFF2-40B4-BE49-F238E27FC236}">
                <a16:creationId xmlns:a16="http://schemas.microsoft.com/office/drawing/2014/main" id="{FF7D56AD-85BD-24FC-F851-EA7939906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189" y="3031707"/>
            <a:ext cx="1092021" cy="1092021"/>
          </a:xfrm>
          <a:prstGeom prst="rect">
            <a:avLst/>
          </a:prstGeom>
        </p:spPr>
      </p:pic>
      <p:pic>
        <p:nvPicPr>
          <p:cNvPr id="18" name="Picture 17" descr="A picture containing screenshot, graphics, design&#10;&#10;Description automatically generated">
            <a:extLst>
              <a:ext uri="{FF2B5EF4-FFF2-40B4-BE49-F238E27FC236}">
                <a16:creationId xmlns:a16="http://schemas.microsoft.com/office/drawing/2014/main" id="{15BA8A34-229A-B6F5-2EAB-A15320C35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800" y="3115092"/>
            <a:ext cx="1019109" cy="1019109"/>
          </a:xfrm>
          <a:prstGeom prst="rect">
            <a:avLst/>
          </a:prstGeom>
        </p:spPr>
      </p:pic>
      <p:pic>
        <p:nvPicPr>
          <p:cNvPr id="20" name="Picture 19" descr="A blue check mark on a shield&#10;&#10;Description automatically generated with medium confidence">
            <a:extLst>
              <a:ext uri="{FF2B5EF4-FFF2-40B4-BE49-F238E27FC236}">
                <a16:creationId xmlns:a16="http://schemas.microsoft.com/office/drawing/2014/main" id="{4430F130-44C6-92FE-A6C5-03E307EF4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8259" y="2977791"/>
            <a:ext cx="1019108" cy="1019108"/>
          </a:xfrm>
          <a:prstGeom prst="rect">
            <a:avLst/>
          </a:prstGeom>
        </p:spPr>
      </p:pic>
      <p:cxnSp>
        <p:nvCxnSpPr>
          <p:cNvPr id="22" name="Straight Connector 21">
            <a:extLst>
              <a:ext uri="{FF2B5EF4-FFF2-40B4-BE49-F238E27FC236}">
                <a16:creationId xmlns:a16="http://schemas.microsoft.com/office/drawing/2014/main" id="{29210060-653B-AA8A-36B6-C763E0B7D01D}"/>
              </a:ext>
              <a:ext uri="{C183D7F6-B498-43B3-948B-1728B52AA6E4}">
                <adec:decorative xmlns:adec="http://schemas.microsoft.com/office/drawing/2017/decorative" val="1"/>
              </a:ext>
            </a:extLst>
          </p:cNvPr>
          <p:cNvCxnSpPr>
            <a:cxnSpLocks/>
          </p:cNvCxnSpPr>
          <p:nvPr/>
        </p:nvCxnSpPr>
        <p:spPr>
          <a:xfrm>
            <a:off x="3872902" y="3074394"/>
            <a:ext cx="0" cy="326527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9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C0ACF-FBBF-308E-3F3E-17BE9CA91EB6}"/>
              </a:ext>
            </a:extLst>
          </p:cNvPr>
          <p:cNvSpPr>
            <a:spLocks noGrp="1"/>
          </p:cNvSpPr>
          <p:nvPr>
            <p:ph type="title"/>
          </p:nvPr>
        </p:nvSpPr>
        <p:spPr>
          <a:xfrm>
            <a:off x="1492450" y="957653"/>
            <a:ext cx="9199178" cy="610205"/>
          </a:xfrm>
        </p:spPr>
        <p:txBody>
          <a:bodyPr>
            <a:noAutofit/>
          </a:bodyPr>
          <a:lstStyle/>
          <a:p>
            <a:r>
              <a:rPr lang="es-MX" sz="4800"/>
              <a:t>Conoce a Susan</a:t>
            </a:r>
          </a:p>
        </p:txBody>
      </p:sp>
      <p:sp>
        <p:nvSpPr>
          <p:cNvPr id="30" name="TextBox 29">
            <a:extLst>
              <a:ext uri="{FF2B5EF4-FFF2-40B4-BE49-F238E27FC236}">
                <a16:creationId xmlns:a16="http://schemas.microsoft.com/office/drawing/2014/main" id="{5B59F38B-5CD8-5196-6015-0A1391064BC1}"/>
              </a:ext>
            </a:extLst>
          </p:cNvPr>
          <p:cNvSpPr txBox="1"/>
          <p:nvPr/>
        </p:nvSpPr>
        <p:spPr>
          <a:xfrm>
            <a:off x="1570974" y="6255340"/>
            <a:ext cx="10234583" cy="246221"/>
          </a:xfrm>
          <a:prstGeom prst="rect">
            <a:avLst/>
          </a:prstGeom>
          <a:noFill/>
        </p:spPr>
        <p:txBody>
          <a:bodyPr wrap="square" rtlCol="0">
            <a:spAutoFit/>
          </a:bodyPr>
          <a:lstStyle/>
          <a:p>
            <a:r>
              <a:rPr lang="es-MX" sz="1000" baseline="30000" dirty="0">
                <a:latin typeface="Arial" panose="020B0604020202020204" pitchFamily="34" charset="0"/>
                <a:cs typeface="Arial" panose="020B0604020202020204" pitchFamily="34" charset="0"/>
              </a:rPr>
              <a:t>1</a:t>
            </a:r>
            <a:r>
              <a:rPr lang="es-MX" sz="1000" dirty="0">
                <a:latin typeface="Arial" panose="020B0604020202020204" pitchFamily="34" charset="0"/>
                <a:cs typeface="Arial" panose="020B0604020202020204" pitchFamily="34" charset="0"/>
              </a:rPr>
              <a:t> </a:t>
            </a:r>
            <a:r>
              <a:rPr lang="es-MX" sz="1000" dirty="0">
                <a:effectLst/>
                <a:latin typeface="Arial" panose="020B0604020202020204" pitchFamily="34" charset="0"/>
                <a:ea typeface="Calibri" panose="020F0502020204030204" pitchFamily="34" charset="0"/>
                <a:cs typeface="Arial" panose="020B0604020202020204" pitchFamily="34" charset="0"/>
              </a:rPr>
              <a:t>Antes de los 65 años, si los activos de la HSA no se usan para gastos de atención médica, existe una penalización del 20%, de acuerdo con la Publicación 969 del IRS (2022).</a:t>
            </a:r>
            <a:r>
              <a:rPr lang="en-US" sz="1000" dirty="0">
                <a:effectLst/>
                <a:latin typeface="Arial" panose="020B0604020202020204" pitchFamily="34" charset="0"/>
                <a:cs typeface="Arial" panose="020B0604020202020204" pitchFamily="34" charset="0"/>
              </a:rPr>
              <a:t> </a:t>
            </a:r>
            <a:endParaRPr lang="es-MX" sz="1000"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2930CEDA-AFC1-24C2-2251-F315A98002E7}"/>
              </a:ext>
            </a:extLst>
          </p:cNvPr>
          <p:cNvPicPr>
            <a:picLocks noChangeAspect="1"/>
          </p:cNvPicPr>
          <p:nvPr/>
        </p:nvPicPr>
        <p:blipFill rotWithShape="1">
          <a:blip r:embed="rId3">
            <a:extLst>
              <a:ext uri="{28A0092B-C50C-407E-A947-70E740481C1C}">
                <a14:useLocalDpi xmlns:a14="http://schemas.microsoft.com/office/drawing/2010/main" val="0"/>
              </a:ext>
            </a:extLst>
          </a:blip>
          <a:srcRect l="40736" t="6429" r="31448" b="28059"/>
          <a:stretch/>
        </p:blipFill>
        <p:spPr>
          <a:xfrm>
            <a:off x="2224082" y="1961595"/>
            <a:ext cx="2247329" cy="3528567"/>
          </a:xfrm>
          <a:prstGeom prst="rect">
            <a:avLst/>
          </a:prstGeom>
        </p:spPr>
      </p:pic>
      <p:sp>
        <p:nvSpPr>
          <p:cNvPr id="35" name="Body copy">
            <a:extLst>
              <a:ext uri="{FF2B5EF4-FFF2-40B4-BE49-F238E27FC236}">
                <a16:creationId xmlns:a16="http://schemas.microsoft.com/office/drawing/2014/main" id="{62B4CA67-E0EB-2E53-ADF8-F12D04C7E421}"/>
              </a:ext>
            </a:extLst>
          </p:cNvPr>
          <p:cNvSpPr txBox="1"/>
          <p:nvPr/>
        </p:nvSpPr>
        <p:spPr>
          <a:xfrm>
            <a:off x="5188225" y="1889949"/>
            <a:ext cx="6288154" cy="4031873"/>
          </a:xfrm>
          <a:prstGeom prst="rect">
            <a:avLst/>
          </a:prstGeom>
          <a:noFill/>
        </p:spPr>
        <p:txBody>
          <a:bodyPr wrap="square" rtlCol="0">
            <a:spAutoFit/>
          </a:bodyPr>
          <a:lstStyle/>
          <a:p>
            <a:pPr marR="0" lvl="0" algn="l" defTabSz="457200" rtl="0" eaLnBrk="1" fontAlgn="auto" latinLnBrk="0" hangingPunct="1">
              <a:spcBef>
                <a:spcPts val="0"/>
              </a:spcBef>
              <a:spcAft>
                <a:spcPts val="1200"/>
              </a:spcAft>
              <a:buClrTx/>
              <a:buSzTx/>
              <a:tabLst/>
              <a:defRPr/>
            </a:pPr>
            <a:r>
              <a:rPr kumimoji="0" lang="es-MX"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Susan tiene 32 años, es soltera y fue ascendida recientemente. </a:t>
            </a:r>
            <a:br>
              <a:rPr kumimoji="0" lang="es-MX"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br>
            <a:r>
              <a:rPr lang="es-MX" sz="1600" dirty="0">
                <a:solidFill>
                  <a:prstClr val="black"/>
                </a:solidFill>
                <a:latin typeface="Arial" panose="020B0604020202020204" pitchFamily="34" charset="0"/>
                <a:ea typeface="+mn-ea"/>
                <a:cs typeface="Arial" panose="020B0604020202020204" pitchFamily="34" charset="0"/>
              </a:rPr>
              <a:t>Cuida bastante bien de sí misma, por lo que sus costos de cuidados médicos son muy bajos.</a:t>
            </a:r>
          </a:p>
          <a:p>
            <a:pPr marR="0" lvl="0" algn="l" defTabSz="457200" rtl="0" eaLnBrk="1" fontAlgn="auto" latinLnBrk="0" hangingPunct="1">
              <a:spcBef>
                <a:spcPts val="0"/>
              </a:spcBef>
              <a:spcAft>
                <a:spcPts val="1200"/>
              </a:spcAft>
              <a:buClrTx/>
              <a:buSzTx/>
              <a:tabLst/>
              <a:defRPr/>
            </a:pPr>
            <a:r>
              <a:rPr lang="es-MX" sz="1600" dirty="0">
                <a:solidFill>
                  <a:prstClr val="black"/>
                </a:solidFill>
                <a:latin typeface="Arial" panose="020B0604020202020204" pitchFamily="34" charset="0"/>
                <a:cs typeface="Arial" panose="020B0604020202020204" pitchFamily="34" charset="0"/>
              </a:rPr>
              <a:t>Ha estado contribuyendo a su plan 401(k) y su cuenta HSA en el trabajo, </a:t>
            </a:r>
            <a:r>
              <a:rPr lang="es-MX" sz="1600" b="1" dirty="0">
                <a:solidFill>
                  <a:prstClr val="black"/>
                </a:solidFill>
                <a:latin typeface="Arial" panose="020B0604020202020204" pitchFamily="34" charset="0"/>
                <a:cs typeface="Arial" panose="020B0604020202020204" pitchFamily="34" charset="0"/>
              </a:rPr>
              <a:t>pero pensaba que tenía que usar toda su HSA cada año o perdería ese dinero.</a:t>
            </a:r>
          </a:p>
          <a:p>
            <a:pPr marR="0" lvl="0" algn="l" defTabSz="457200" rtl="0" eaLnBrk="1" fontAlgn="auto" latinLnBrk="0" hangingPunct="1">
              <a:spcBef>
                <a:spcPts val="0"/>
              </a:spcBef>
              <a:spcAft>
                <a:spcPts val="1200"/>
              </a:spcAft>
              <a:buClrTx/>
              <a:buSzTx/>
              <a:tabLst/>
              <a:defRPr/>
            </a:pPr>
            <a:r>
              <a:rPr lang="es-MX" sz="1600" dirty="0">
                <a:solidFill>
                  <a:prstClr val="black"/>
                </a:solidFill>
                <a:latin typeface="Arial" panose="020B0604020202020204" pitchFamily="34" charset="0"/>
                <a:ea typeface="+mn-ea"/>
                <a:cs typeface="Arial" panose="020B0604020202020204" pitchFamily="34" charset="0"/>
              </a:rPr>
              <a:t>Se enteró que</a:t>
            </a:r>
            <a:r>
              <a:rPr kumimoji="0" lang="es-MX"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puede dejar que el saldo de la HSA crezca cada año</a:t>
            </a:r>
            <a:r>
              <a:rPr lang="es-MX" sz="1600" b="1" dirty="0">
                <a:solidFill>
                  <a:prstClr val="black"/>
                </a:solidFill>
                <a:latin typeface="Arial" panose="020B0604020202020204" pitchFamily="34" charset="0"/>
                <a:ea typeface="+mn-ea"/>
                <a:cs typeface="Arial" panose="020B0604020202020204" pitchFamily="34" charset="0"/>
              </a:rPr>
              <a:t> </a:t>
            </a:r>
            <a:r>
              <a:rPr lang="es-MX" sz="1600" dirty="0">
                <a:solidFill>
                  <a:prstClr val="black"/>
                </a:solidFill>
                <a:latin typeface="Arial" panose="020B0604020202020204" pitchFamily="34" charset="0"/>
                <a:ea typeface="+mn-ea"/>
                <a:cs typeface="Arial" panose="020B0604020202020204" pitchFamily="34" charset="0"/>
              </a:rPr>
              <a:t>y</a:t>
            </a:r>
            <a:r>
              <a:rPr lang="es-MX" sz="1600" b="1" dirty="0">
                <a:solidFill>
                  <a:prstClr val="black"/>
                </a:solidFill>
                <a:latin typeface="Arial" panose="020B0604020202020204" pitchFamily="34" charset="0"/>
                <a:ea typeface="+mn-ea"/>
                <a:cs typeface="Arial" panose="020B0604020202020204" pitchFamily="34" charset="0"/>
              </a:rPr>
              <a:t> que puede transferir su HSA a su propia cuenta con cualquier proveedor de HSA en caso de que llegue a cambiar de empleo.</a:t>
            </a:r>
          </a:p>
          <a:p>
            <a:pPr marL="342900" marR="0" lvl="0" indent="-342900" algn="l" defTabSz="457200" rtl="0" eaLnBrk="1" fontAlgn="auto" latinLnBrk="0" hangingPunct="1">
              <a:spcBef>
                <a:spcPts val="0"/>
              </a:spcBef>
              <a:spcAft>
                <a:spcPts val="1200"/>
              </a:spcAft>
              <a:buClrTx/>
              <a:buSzTx/>
              <a:buFont typeface="Arial" panose="020B0604020202020204" pitchFamily="34" charset="0"/>
              <a:buChar char="•"/>
              <a:tabLst/>
              <a:defRPr/>
            </a:pPr>
            <a:r>
              <a:rPr kumimoji="0" lang="es-MX" sz="1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Puede usar su HSA cuando tenga gastos de cuidados médicos o dejar que continúe creciendo hasta que se retire</a:t>
            </a:r>
          </a:p>
          <a:p>
            <a:pPr marL="342900" marR="0" lvl="0" indent="-342900" algn="l" defTabSz="457200" rtl="0" eaLnBrk="1" fontAlgn="auto" latinLnBrk="0" hangingPunct="1">
              <a:spcBef>
                <a:spcPts val="0"/>
              </a:spcBef>
              <a:spcAft>
                <a:spcPts val="1200"/>
              </a:spcAft>
              <a:buClrTx/>
              <a:buSzTx/>
              <a:buFont typeface="Arial" panose="020B0604020202020204" pitchFamily="34" charset="0"/>
              <a:buChar char="•"/>
              <a:tabLst/>
              <a:defRPr/>
            </a:pPr>
            <a:r>
              <a:rPr lang="es-MX" sz="1400" dirty="0">
                <a:solidFill>
                  <a:prstClr val="black"/>
                </a:solidFill>
                <a:latin typeface="Arial" panose="020B0604020202020204" pitchFamily="34" charset="0"/>
                <a:cs typeface="Arial" panose="020B0604020202020204" pitchFamily="34" charset="0"/>
              </a:rPr>
              <a:t>Aunque no la necesite para gastos de cuidados médicos, puede utilizar los fondos sin penalización una vez que llegue a la edad de 65 años</a:t>
            </a:r>
            <a:r>
              <a:rPr lang="es-MX" sz="1400" baseline="30000" dirty="0">
                <a:solidFill>
                  <a:prstClr val="black"/>
                </a:solidFill>
                <a:latin typeface="Arial" panose="020B0604020202020204" pitchFamily="34" charset="0"/>
                <a:cs typeface="Arial" panose="020B0604020202020204" pitchFamily="34" charset="0"/>
              </a:rPr>
              <a:t>1</a:t>
            </a:r>
          </a:p>
        </p:txBody>
      </p:sp>
      <p:sp>
        <p:nvSpPr>
          <p:cNvPr id="36" name="TextBox 35">
            <a:extLst>
              <a:ext uri="{FF2B5EF4-FFF2-40B4-BE49-F238E27FC236}">
                <a16:creationId xmlns:a16="http://schemas.microsoft.com/office/drawing/2014/main" id="{08C58400-A721-0041-DBE4-D659F7C0040F}"/>
              </a:ext>
              <a:ext uri="{C183D7F6-B498-43B3-948B-1728B52AA6E4}">
                <adec:decorative xmlns:adec="http://schemas.microsoft.com/office/drawing/2017/decorative" val="1"/>
              </a:ext>
            </a:extLst>
          </p:cNvPr>
          <p:cNvSpPr txBox="1"/>
          <p:nvPr/>
        </p:nvSpPr>
        <p:spPr>
          <a:xfrm>
            <a:off x="2224088" y="5485898"/>
            <a:ext cx="2229676"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Susan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5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C5DC-C679-1B69-BDDE-816BE14FE948}"/>
              </a:ext>
            </a:extLst>
          </p:cNvPr>
          <p:cNvSpPr>
            <a:spLocks noGrp="1"/>
          </p:cNvSpPr>
          <p:nvPr>
            <p:ph type="title"/>
          </p:nvPr>
        </p:nvSpPr>
        <p:spPr>
          <a:xfrm>
            <a:off x="947109" y="1120595"/>
            <a:ext cx="10425747" cy="595493"/>
          </a:xfrm>
        </p:spPr>
        <p:txBody>
          <a:bodyPr>
            <a:noAutofit/>
          </a:bodyPr>
          <a:lstStyle/>
          <a:p>
            <a:r>
              <a:rPr lang="es-MX" sz="4800"/>
              <a:t>HSA: Más que una alcancía</a:t>
            </a:r>
          </a:p>
        </p:txBody>
      </p:sp>
      <p:sp>
        <p:nvSpPr>
          <p:cNvPr id="4" name="Rectangle 11">
            <a:extLst>
              <a:ext uri="{FF2B5EF4-FFF2-40B4-BE49-F238E27FC236}">
                <a16:creationId xmlns:a16="http://schemas.microsoft.com/office/drawing/2014/main" id="{D440203E-B9DD-75D5-71AD-0D2C14517077}"/>
              </a:ext>
            </a:extLst>
          </p:cNvPr>
          <p:cNvSpPr>
            <a:spLocks noChangeArrowheads="1"/>
          </p:cNvSpPr>
          <p:nvPr/>
        </p:nvSpPr>
        <p:spPr bwMode="auto">
          <a:xfrm>
            <a:off x="718794" y="2294441"/>
            <a:ext cx="39225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sz="8000" b="1" dirty="0">
                <a:solidFill>
                  <a:schemeClr val="accent2"/>
                </a:solidFill>
                <a:latin typeface="Georgia" panose="02040502050405020303" pitchFamily="18" charset="0"/>
                <a:cs typeface="Arial" panose="020B0604020202020204" pitchFamily="34" charset="0"/>
              </a:rPr>
              <a:t>32</a:t>
            </a:r>
            <a:r>
              <a:rPr lang="es-MX" sz="4800" b="1" dirty="0">
                <a:solidFill>
                  <a:schemeClr val="accent2"/>
                </a:solidFill>
                <a:latin typeface="Georgia" panose="02040502050405020303" pitchFamily="18" charset="0"/>
                <a:cs typeface="Arial" panose="020B0604020202020204" pitchFamily="34" charset="0"/>
              </a:rPr>
              <a:t> </a:t>
            </a:r>
            <a:r>
              <a:rPr lang="es-MX" b="1" dirty="0">
                <a:solidFill>
                  <a:schemeClr val="accent2"/>
                </a:solidFill>
                <a:latin typeface="Georgia" panose="02040502050405020303" pitchFamily="18" charset="0"/>
                <a:cs typeface="Arial" panose="020B0604020202020204" pitchFamily="34" charset="0"/>
              </a:rPr>
              <a:t>millones de estadounidenses</a:t>
            </a:r>
          </a:p>
        </p:txBody>
      </p:sp>
      <p:sp>
        <p:nvSpPr>
          <p:cNvPr id="5" name="Rectangle 12">
            <a:extLst>
              <a:ext uri="{FF2B5EF4-FFF2-40B4-BE49-F238E27FC236}">
                <a16:creationId xmlns:a16="http://schemas.microsoft.com/office/drawing/2014/main" id="{B8517707-F50E-5C5A-B770-36D799C174DB}"/>
              </a:ext>
            </a:extLst>
          </p:cNvPr>
          <p:cNvSpPr>
            <a:spLocks noChangeArrowheads="1"/>
          </p:cNvSpPr>
          <p:nvPr/>
        </p:nvSpPr>
        <p:spPr bwMode="auto">
          <a:xfrm>
            <a:off x="1551703" y="4074047"/>
            <a:ext cx="2363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sz="2000" b="1" dirty="0">
                <a:solidFill>
                  <a:schemeClr val="accent2"/>
                </a:solidFill>
                <a:latin typeface="Arial" panose="020B0604020202020204" pitchFamily="34" charset="0"/>
                <a:cs typeface="Arial" panose="020B0604020202020204" pitchFamily="34" charset="0"/>
              </a:rPr>
              <a:t>están inscritos en</a:t>
            </a:r>
            <a:br>
              <a:rPr lang="es-MX" sz="2000" b="1" dirty="0">
                <a:solidFill>
                  <a:schemeClr val="accent2"/>
                </a:solidFill>
                <a:latin typeface="Arial" panose="020B0604020202020204" pitchFamily="34" charset="0"/>
                <a:cs typeface="Arial" panose="020B0604020202020204" pitchFamily="34" charset="0"/>
              </a:rPr>
            </a:br>
            <a:r>
              <a:rPr lang="es-MX" sz="2000" b="1" dirty="0">
                <a:solidFill>
                  <a:schemeClr val="accent2"/>
                </a:solidFill>
                <a:latin typeface="Arial" panose="020B0604020202020204" pitchFamily="34" charset="0"/>
                <a:cs typeface="Arial" panose="020B0604020202020204" pitchFamily="34" charset="0"/>
              </a:rPr>
              <a:t>cuentas HSA</a:t>
            </a:r>
          </a:p>
        </p:txBody>
      </p:sp>
      <p:sp>
        <p:nvSpPr>
          <p:cNvPr id="6" name="Rectangle 13">
            <a:extLst>
              <a:ext uri="{FF2B5EF4-FFF2-40B4-BE49-F238E27FC236}">
                <a16:creationId xmlns:a16="http://schemas.microsoft.com/office/drawing/2014/main" id="{3B428E36-DA89-0C65-D241-C648CD9856DA}"/>
              </a:ext>
            </a:extLst>
          </p:cNvPr>
          <p:cNvSpPr>
            <a:spLocks noChangeArrowheads="1"/>
          </p:cNvSpPr>
          <p:nvPr/>
        </p:nvSpPr>
        <p:spPr bwMode="auto">
          <a:xfrm>
            <a:off x="5632022" y="3457889"/>
            <a:ext cx="684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sz="2000" b="1">
                <a:solidFill>
                  <a:schemeClr val="bg1"/>
                </a:solidFill>
                <a:latin typeface="Arial" panose="020B0604020202020204" pitchFamily="34" charset="0"/>
                <a:cs typeface="Arial" panose="020B0604020202020204" pitchFamily="34" charset="0"/>
              </a:rPr>
              <a:t>PERO</a:t>
            </a:r>
          </a:p>
        </p:txBody>
      </p:sp>
      <p:sp>
        <p:nvSpPr>
          <p:cNvPr id="7" name="Rectangle 14">
            <a:extLst>
              <a:ext uri="{FF2B5EF4-FFF2-40B4-BE49-F238E27FC236}">
                <a16:creationId xmlns:a16="http://schemas.microsoft.com/office/drawing/2014/main" id="{F796C04D-3991-9F3C-89AC-FA73C7BC4663}"/>
              </a:ext>
            </a:extLst>
          </p:cNvPr>
          <p:cNvSpPr>
            <a:spLocks noChangeArrowheads="1"/>
          </p:cNvSpPr>
          <p:nvPr/>
        </p:nvSpPr>
        <p:spPr bwMode="auto">
          <a:xfrm>
            <a:off x="7413241" y="2425598"/>
            <a:ext cx="3816151"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sz="8000" b="1">
                <a:solidFill>
                  <a:schemeClr val="accent2"/>
                </a:solidFill>
                <a:latin typeface="Georgia" panose="02040502050405020303" pitchFamily="18" charset="0"/>
                <a:cs typeface="Arial" panose="020B0604020202020204" pitchFamily="34" charset="0"/>
              </a:rPr>
              <a:t>91% </a:t>
            </a:r>
          </a:p>
        </p:txBody>
      </p:sp>
      <p:sp>
        <p:nvSpPr>
          <p:cNvPr id="8" name="Rectangle 16">
            <a:extLst>
              <a:ext uri="{FF2B5EF4-FFF2-40B4-BE49-F238E27FC236}">
                <a16:creationId xmlns:a16="http://schemas.microsoft.com/office/drawing/2014/main" id="{B5223C6E-1DAB-59FB-0A67-63789BDE03B7}"/>
              </a:ext>
            </a:extLst>
          </p:cNvPr>
          <p:cNvSpPr>
            <a:spLocks noChangeArrowheads="1"/>
          </p:cNvSpPr>
          <p:nvPr/>
        </p:nvSpPr>
        <p:spPr bwMode="auto">
          <a:xfrm>
            <a:off x="7413241" y="3841649"/>
            <a:ext cx="3816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sz="2000" b="1" dirty="0">
                <a:solidFill>
                  <a:schemeClr val="accent2"/>
                </a:solidFill>
                <a:latin typeface="Arial" panose="020B0604020202020204" pitchFamily="34" charset="0"/>
                <a:cs typeface="Arial" panose="020B0604020202020204" pitchFamily="34" charset="0"/>
              </a:rPr>
              <a:t>no invierten el dinero que está en su cuenta</a:t>
            </a:r>
          </a:p>
        </p:txBody>
      </p:sp>
      <p:sp>
        <p:nvSpPr>
          <p:cNvPr id="11" name="TextBox 10">
            <a:extLst>
              <a:ext uri="{FF2B5EF4-FFF2-40B4-BE49-F238E27FC236}">
                <a16:creationId xmlns:a16="http://schemas.microsoft.com/office/drawing/2014/main" id="{75C5D935-AD65-9DB6-98E7-2E0E470F7935}"/>
              </a:ext>
            </a:extLst>
          </p:cNvPr>
          <p:cNvSpPr txBox="1"/>
          <p:nvPr/>
        </p:nvSpPr>
        <p:spPr>
          <a:xfrm>
            <a:off x="1582125" y="5503818"/>
            <a:ext cx="10059748" cy="1015663"/>
          </a:xfrm>
          <a:prstGeom prst="rect">
            <a:avLst/>
          </a:prstGeom>
          <a:noFill/>
        </p:spPr>
        <p:txBody>
          <a:bodyPr wrap="square" rtlCol="0">
            <a:spAutoFit/>
          </a:bodyPr>
          <a:lstStyle/>
          <a:p>
            <a:r>
              <a:rPr lang="es-MX" sz="1000" baseline="30000">
                <a:solidFill>
                  <a:schemeClr val="bg1"/>
                </a:solidFill>
                <a:cs typeface="Arial" panose="020B0604020202020204" pitchFamily="34" charset="0"/>
              </a:rPr>
              <a:t>1</a:t>
            </a:r>
            <a:r>
              <a:rPr lang="es-MX" sz="1000">
                <a:solidFill>
                  <a:schemeClr val="bg1"/>
                </a:solidFill>
                <a:cs typeface="Arial" panose="020B0604020202020204" pitchFamily="34" charset="0"/>
              </a:rPr>
              <a:t> </a:t>
            </a:r>
            <a:r>
              <a:rPr lang="es-MX" sz="1000" b="0" i="0">
                <a:solidFill>
                  <a:schemeClr val="bg1"/>
                </a:solidFill>
              </a:rPr>
              <a:t>Consumers have saved more than $100 billion in health savings accounts," Greg Iacurci, cnbc.com/2022/03/29/consumers-have-saved-more-than-100-billion-in-health-savings-accounts.html (29 de marzo de 2022).</a:t>
            </a:r>
          </a:p>
          <a:p>
            <a:r>
              <a:rPr lang="es-MX" sz="1000" baseline="30000">
                <a:solidFill>
                  <a:schemeClr val="bg1"/>
                </a:solidFill>
                <a:cs typeface="Arial" panose="020B0604020202020204" pitchFamily="34" charset="0"/>
              </a:rPr>
              <a:t>2</a:t>
            </a:r>
            <a:r>
              <a:rPr lang="es-MX" sz="1000">
                <a:solidFill>
                  <a:schemeClr val="bg1"/>
                </a:solidFill>
                <a:cs typeface="Arial" panose="020B0604020202020204" pitchFamily="34" charset="0"/>
              </a:rPr>
              <a:t> </a:t>
            </a:r>
            <a:r>
              <a:rPr lang="es-MX" sz="1000" b="0" i="0">
                <a:solidFill>
                  <a:schemeClr val="bg1"/>
                </a:solidFill>
              </a:rPr>
              <a:t>91% of people with health savings accounts make this mistake," Greg Iacurci, cnbc.com/2021/10/15/91percent-of-people-with-health-savings-accounts-make-this-mistake.html (15 de octubre de 2021).</a:t>
            </a:r>
          </a:p>
          <a:p>
            <a:endParaRPr lang="en-US" sz="1000" dirty="0">
              <a:solidFill>
                <a:schemeClr val="bg1"/>
              </a:solidFill>
              <a:cs typeface="Arial" panose="020B0604020202020204" pitchFamily="34" charset="0"/>
            </a:endParaRPr>
          </a:p>
          <a:p>
            <a:r>
              <a:rPr lang="es-MX" sz="1000">
                <a:solidFill>
                  <a:schemeClr val="bg1"/>
                </a:solidFill>
                <a:cs typeface="Arial" panose="020B0604020202020204" pitchFamily="34" charset="0"/>
              </a:rPr>
              <a:t>Las inversiones implican un riesgo según el mercado, incluyendo la posible pérdida de capital, y no hay garantía de que se cumplirán los objetivos de inversión.</a:t>
            </a:r>
          </a:p>
        </p:txBody>
      </p:sp>
      <p:cxnSp>
        <p:nvCxnSpPr>
          <p:cNvPr id="13" name="Straight Connector 12">
            <a:extLst>
              <a:ext uri="{FF2B5EF4-FFF2-40B4-BE49-F238E27FC236}">
                <a16:creationId xmlns:a16="http://schemas.microsoft.com/office/drawing/2014/main" id="{0786C44A-1139-BF09-4656-B8212A6C5034}"/>
              </a:ext>
            </a:extLst>
          </p:cNvPr>
          <p:cNvCxnSpPr>
            <a:cxnSpLocks/>
          </p:cNvCxnSpPr>
          <p:nvPr/>
        </p:nvCxnSpPr>
        <p:spPr>
          <a:xfrm>
            <a:off x="4747761" y="3675556"/>
            <a:ext cx="7576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935DD8-4194-224F-1BF4-3E5E4A047EF4}"/>
              </a:ext>
            </a:extLst>
          </p:cNvPr>
          <p:cNvCxnSpPr>
            <a:cxnSpLocks/>
          </p:cNvCxnSpPr>
          <p:nvPr/>
        </p:nvCxnSpPr>
        <p:spPr>
          <a:xfrm>
            <a:off x="6403203" y="3675556"/>
            <a:ext cx="757651" cy="0"/>
          </a:xfrm>
          <a:prstGeom prst="line">
            <a:avLst/>
          </a:prstGeom>
          <a:ln w="127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D4C504-B665-CA5C-6D98-A316F749FB45}"/>
              </a:ext>
            </a:extLst>
          </p:cNvPr>
          <p:cNvSpPr/>
          <p:nvPr/>
        </p:nvSpPr>
        <p:spPr>
          <a:xfrm>
            <a:off x="718794" y="2294440"/>
            <a:ext cx="4028967" cy="26960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6862FD-7479-DC5E-2DD5-510BFCA1867E}"/>
              </a:ext>
            </a:extLst>
          </p:cNvPr>
          <p:cNvSpPr/>
          <p:nvPr/>
        </p:nvSpPr>
        <p:spPr>
          <a:xfrm>
            <a:off x="7306832" y="2294440"/>
            <a:ext cx="4028967" cy="26960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56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BD7B-285C-A0DE-A218-B4EF7E20670E}"/>
              </a:ext>
            </a:extLst>
          </p:cNvPr>
          <p:cNvSpPr>
            <a:spLocks noGrp="1"/>
          </p:cNvSpPr>
          <p:nvPr>
            <p:ph type="title"/>
          </p:nvPr>
        </p:nvSpPr>
        <p:spPr>
          <a:xfrm>
            <a:off x="1492450" y="1018667"/>
            <a:ext cx="9199178" cy="595493"/>
          </a:xfrm>
        </p:spPr>
        <p:txBody>
          <a:bodyPr>
            <a:noAutofit/>
          </a:bodyPr>
          <a:lstStyle/>
          <a:p>
            <a:r>
              <a:rPr lang="es-MX" sz="4800"/>
              <a:t>Es fácil pagar con una HSA</a:t>
            </a:r>
          </a:p>
        </p:txBody>
      </p:sp>
      <p:sp>
        <p:nvSpPr>
          <p:cNvPr id="4" name="Content Placeholder 2">
            <a:extLst>
              <a:ext uri="{FF2B5EF4-FFF2-40B4-BE49-F238E27FC236}">
                <a16:creationId xmlns:a16="http://schemas.microsoft.com/office/drawing/2014/main" id="{D6D8C3C7-D4D5-B953-E02D-0F216C184A98}"/>
              </a:ext>
            </a:extLst>
          </p:cNvPr>
          <p:cNvSpPr txBox="1">
            <a:spLocks/>
          </p:cNvSpPr>
          <p:nvPr/>
        </p:nvSpPr>
        <p:spPr>
          <a:xfrm>
            <a:off x="779463" y="2075073"/>
            <a:ext cx="1193800" cy="952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MX" sz="8000" b="1">
                <a:solidFill>
                  <a:schemeClr val="accent2"/>
                </a:solidFill>
                <a:latin typeface="Georgia" panose="02040502050405020303" pitchFamily="18" charset="0"/>
              </a:rPr>
              <a:t>1</a:t>
            </a:r>
          </a:p>
        </p:txBody>
      </p:sp>
      <p:sp>
        <p:nvSpPr>
          <p:cNvPr id="5" name="Content Placeholder 2">
            <a:extLst>
              <a:ext uri="{FF2B5EF4-FFF2-40B4-BE49-F238E27FC236}">
                <a16:creationId xmlns:a16="http://schemas.microsoft.com/office/drawing/2014/main" id="{CC069BF5-314A-4A82-E023-291018DD5AF7}"/>
              </a:ext>
            </a:extLst>
          </p:cNvPr>
          <p:cNvSpPr txBox="1">
            <a:spLocks/>
          </p:cNvSpPr>
          <p:nvPr/>
        </p:nvSpPr>
        <p:spPr>
          <a:xfrm>
            <a:off x="2293043" y="4740286"/>
            <a:ext cx="1195387" cy="952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MX" sz="8000" b="1">
                <a:solidFill>
                  <a:schemeClr val="accent2"/>
                </a:solidFill>
                <a:latin typeface="Georgia" panose="02040502050405020303" pitchFamily="18" charset="0"/>
              </a:rPr>
              <a:t>2</a:t>
            </a:r>
          </a:p>
        </p:txBody>
      </p:sp>
      <p:sp>
        <p:nvSpPr>
          <p:cNvPr id="6" name="Content Placeholder 2">
            <a:extLst>
              <a:ext uri="{FF2B5EF4-FFF2-40B4-BE49-F238E27FC236}">
                <a16:creationId xmlns:a16="http://schemas.microsoft.com/office/drawing/2014/main" id="{BFE251F2-004E-1C91-E700-877FBD43E624}"/>
              </a:ext>
            </a:extLst>
          </p:cNvPr>
          <p:cNvSpPr txBox="1">
            <a:spLocks/>
          </p:cNvSpPr>
          <p:nvPr/>
        </p:nvSpPr>
        <p:spPr>
          <a:xfrm>
            <a:off x="3933219" y="2071085"/>
            <a:ext cx="1193800" cy="92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MX" sz="6600" b="1">
                <a:solidFill>
                  <a:schemeClr val="accent2"/>
                </a:solidFill>
                <a:latin typeface="Georgia" panose="02040502050405020303" pitchFamily="18" charset="0"/>
              </a:rPr>
              <a:t>3</a:t>
            </a:r>
          </a:p>
        </p:txBody>
      </p:sp>
      <p:sp>
        <p:nvSpPr>
          <p:cNvPr id="7" name="Content Placeholder 2">
            <a:extLst>
              <a:ext uri="{FF2B5EF4-FFF2-40B4-BE49-F238E27FC236}">
                <a16:creationId xmlns:a16="http://schemas.microsoft.com/office/drawing/2014/main" id="{ACFF9521-5AD1-A495-F7B4-3B55E15B2F10}"/>
              </a:ext>
            </a:extLst>
          </p:cNvPr>
          <p:cNvSpPr txBox="1">
            <a:spLocks/>
          </p:cNvSpPr>
          <p:nvPr/>
        </p:nvSpPr>
        <p:spPr>
          <a:xfrm>
            <a:off x="7003865" y="4740286"/>
            <a:ext cx="1193800" cy="952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MX" sz="6600" b="1">
                <a:solidFill>
                  <a:schemeClr val="accent2"/>
                </a:solidFill>
                <a:latin typeface="Georgia" panose="02040502050405020303" pitchFamily="18" charset="0"/>
              </a:rPr>
              <a:t>4</a:t>
            </a:r>
          </a:p>
        </p:txBody>
      </p:sp>
      <p:sp>
        <p:nvSpPr>
          <p:cNvPr id="8" name="Content Placeholder 2">
            <a:extLst>
              <a:ext uri="{FF2B5EF4-FFF2-40B4-BE49-F238E27FC236}">
                <a16:creationId xmlns:a16="http://schemas.microsoft.com/office/drawing/2014/main" id="{86BA2EFE-3800-41B1-816A-92EDDFF142C7}"/>
              </a:ext>
            </a:extLst>
          </p:cNvPr>
          <p:cNvSpPr txBox="1">
            <a:spLocks/>
          </p:cNvSpPr>
          <p:nvPr/>
        </p:nvSpPr>
        <p:spPr>
          <a:xfrm>
            <a:off x="7926555" y="2099661"/>
            <a:ext cx="1193800" cy="899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MX" sz="6600" b="1">
                <a:solidFill>
                  <a:schemeClr val="accent2"/>
                </a:solidFill>
                <a:latin typeface="Georgia" panose="02040502050405020303" pitchFamily="18" charset="0"/>
              </a:rPr>
              <a:t>5</a:t>
            </a:r>
          </a:p>
        </p:txBody>
      </p:sp>
      <p:sp>
        <p:nvSpPr>
          <p:cNvPr id="9" name="Rectangle 8">
            <a:extLst>
              <a:ext uri="{FF2B5EF4-FFF2-40B4-BE49-F238E27FC236}">
                <a16:creationId xmlns:a16="http://schemas.microsoft.com/office/drawing/2014/main" id="{75DA6CBE-D40C-01D7-DB24-3BA1561CFD9F}"/>
              </a:ext>
            </a:extLst>
          </p:cNvPr>
          <p:cNvSpPr>
            <a:spLocks noChangeArrowheads="1"/>
          </p:cNvSpPr>
          <p:nvPr/>
        </p:nvSpPr>
        <p:spPr bwMode="auto">
          <a:xfrm>
            <a:off x="1508043" y="2347715"/>
            <a:ext cx="171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1800" b="1" dirty="0">
                <a:solidFill>
                  <a:schemeClr val="bg1"/>
                </a:solidFill>
                <a:latin typeface="Arial" panose="020B0604020202020204" pitchFamily="34" charset="0"/>
                <a:cs typeface="Arial" panose="020B0604020202020204" pitchFamily="34" charset="0"/>
              </a:rPr>
              <a:t>Consulta a tu </a:t>
            </a:r>
            <a:br>
              <a:rPr lang="es-MX" sz="1800" b="1" dirty="0">
                <a:solidFill>
                  <a:schemeClr val="bg1"/>
                </a:solidFill>
                <a:latin typeface="Arial" panose="020B0604020202020204" pitchFamily="34" charset="0"/>
                <a:cs typeface="Arial" panose="020B0604020202020204" pitchFamily="34" charset="0"/>
              </a:rPr>
            </a:br>
            <a:r>
              <a:rPr lang="es-MX" sz="1800" b="1" dirty="0">
                <a:solidFill>
                  <a:schemeClr val="bg1"/>
                </a:solidFill>
                <a:latin typeface="Arial" panose="020B0604020202020204" pitchFamily="34" charset="0"/>
                <a:cs typeface="Arial" panose="020B0604020202020204" pitchFamily="34" charset="0"/>
              </a:rPr>
              <a:t>médico.</a:t>
            </a:r>
          </a:p>
        </p:txBody>
      </p:sp>
      <p:sp>
        <p:nvSpPr>
          <p:cNvPr id="10" name="Rectangle 9">
            <a:extLst>
              <a:ext uri="{FF2B5EF4-FFF2-40B4-BE49-F238E27FC236}">
                <a16:creationId xmlns:a16="http://schemas.microsoft.com/office/drawing/2014/main" id="{19972EDA-1E57-F106-1497-B27EF1A72670}"/>
              </a:ext>
            </a:extLst>
          </p:cNvPr>
          <p:cNvSpPr>
            <a:spLocks noChangeArrowheads="1"/>
          </p:cNvSpPr>
          <p:nvPr/>
        </p:nvSpPr>
        <p:spPr bwMode="auto">
          <a:xfrm>
            <a:off x="4622194" y="2327266"/>
            <a:ext cx="283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1800" dirty="0">
                <a:solidFill>
                  <a:schemeClr val="bg1"/>
                </a:solidFill>
                <a:latin typeface="Arial" panose="020B0604020202020204" pitchFamily="34" charset="0"/>
                <a:cs typeface="Arial" panose="020B0604020202020204" pitchFamily="34" charset="0"/>
              </a:rPr>
              <a:t>Tu plan te envía </a:t>
            </a:r>
            <a:r>
              <a:rPr lang="es-MX" sz="1800" b="1" dirty="0">
                <a:solidFill>
                  <a:schemeClr val="bg1"/>
                </a:solidFill>
                <a:latin typeface="Arial" panose="020B0604020202020204" pitchFamily="34" charset="0"/>
                <a:cs typeface="Arial" panose="020B0604020202020204" pitchFamily="34" charset="0"/>
              </a:rPr>
              <a:t>una explicación de los beneficios</a:t>
            </a:r>
            <a:r>
              <a:rPr lang="es-MX" sz="1800" dirty="0">
                <a:solidFill>
                  <a:schemeClr val="bg1"/>
                </a:solidFill>
                <a:latin typeface="Arial" panose="020B0604020202020204" pitchFamily="34" charset="0"/>
                <a:cs typeface="Arial" panose="020B0604020202020204" pitchFamily="34" charset="0"/>
              </a:rPr>
              <a:t> para que entiendas qué está cubierto y qué no.</a:t>
            </a:r>
          </a:p>
        </p:txBody>
      </p:sp>
      <p:sp>
        <p:nvSpPr>
          <p:cNvPr id="11" name="Rectangle 10">
            <a:extLst>
              <a:ext uri="{FF2B5EF4-FFF2-40B4-BE49-F238E27FC236}">
                <a16:creationId xmlns:a16="http://schemas.microsoft.com/office/drawing/2014/main" id="{AF4CC6DB-6A74-2DAC-619A-838862340C62}"/>
              </a:ext>
            </a:extLst>
          </p:cNvPr>
          <p:cNvSpPr>
            <a:spLocks noChangeArrowheads="1"/>
          </p:cNvSpPr>
          <p:nvPr/>
        </p:nvSpPr>
        <p:spPr bwMode="auto">
          <a:xfrm>
            <a:off x="3137754" y="5011177"/>
            <a:ext cx="2832099"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1800" dirty="0">
                <a:solidFill>
                  <a:schemeClr val="bg1"/>
                </a:solidFill>
                <a:latin typeface="Arial" panose="020B0604020202020204" pitchFamily="34" charset="0"/>
                <a:cs typeface="Arial" panose="020B0604020202020204" pitchFamily="34" charset="0"/>
              </a:rPr>
              <a:t>Tu proveedor de cuidados médicos </a:t>
            </a:r>
            <a:r>
              <a:rPr lang="es-MX" sz="1800" b="1" dirty="0">
                <a:solidFill>
                  <a:schemeClr val="bg1"/>
                </a:solidFill>
                <a:latin typeface="Arial" panose="020B0604020202020204" pitchFamily="34" charset="0"/>
                <a:cs typeface="Arial" panose="020B0604020202020204" pitchFamily="34" charset="0"/>
              </a:rPr>
              <a:t>factura a tu plan</a:t>
            </a:r>
            <a:r>
              <a:rPr lang="es-MX" sz="1800" dirty="0">
                <a:solidFill>
                  <a:schemeClr val="bg1"/>
                </a:solidFill>
                <a:latin typeface="Arial" panose="020B0604020202020204" pitchFamily="34" charset="0"/>
                <a:cs typeface="Arial" panose="020B0604020202020204" pitchFamily="34" charset="0"/>
              </a:rPr>
              <a:t> esos servicios.</a:t>
            </a:r>
          </a:p>
        </p:txBody>
      </p:sp>
      <p:sp>
        <p:nvSpPr>
          <p:cNvPr id="12" name="Rectangle 11">
            <a:extLst>
              <a:ext uri="{FF2B5EF4-FFF2-40B4-BE49-F238E27FC236}">
                <a16:creationId xmlns:a16="http://schemas.microsoft.com/office/drawing/2014/main" id="{79A32A1F-5A62-619E-A7E9-43E6DE37DA07}"/>
              </a:ext>
            </a:extLst>
          </p:cNvPr>
          <p:cNvSpPr>
            <a:spLocks noChangeArrowheads="1"/>
          </p:cNvSpPr>
          <p:nvPr/>
        </p:nvSpPr>
        <p:spPr bwMode="auto">
          <a:xfrm>
            <a:off x="7859528" y="4974601"/>
            <a:ext cx="2832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1800" dirty="0">
                <a:solidFill>
                  <a:schemeClr val="bg1"/>
                </a:solidFill>
                <a:latin typeface="Arial" panose="020B0604020202020204" pitchFamily="34" charset="0"/>
                <a:cs typeface="Arial" panose="020B0604020202020204" pitchFamily="34" charset="0"/>
              </a:rPr>
              <a:t>Tu proveedor de cuidados médicos </a:t>
            </a:r>
            <a:r>
              <a:rPr lang="es-MX" sz="1800" b="1" dirty="0">
                <a:solidFill>
                  <a:schemeClr val="bg1"/>
                </a:solidFill>
                <a:latin typeface="Arial" panose="020B0604020202020204" pitchFamily="34" charset="0"/>
                <a:cs typeface="Arial" panose="020B0604020202020204" pitchFamily="34" charset="0"/>
              </a:rPr>
              <a:t>te envía una factura</a:t>
            </a:r>
            <a:r>
              <a:rPr lang="es-MX" sz="1800" dirty="0">
                <a:solidFill>
                  <a:schemeClr val="bg1"/>
                </a:solidFill>
                <a:latin typeface="Arial" panose="020B0604020202020204" pitchFamily="34" charset="0"/>
                <a:cs typeface="Arial" panose="020B0604020202020204" pitchFamily="34" charset="0"/>
              </a:rPr>
              <a:t> por lo que no está cubierto.</a:t>
            </a:r>
          </a:p>
        </p:txBody>
      </p:sp>
      <p:sp>
        <p:nvSpPr>
          <p:cNvPr id="13" name="Rectangle 12">
            <a:extLst>
              <a:ext uri="{FF2B5EF4-FFF2-40B4-BE49-F238E27FC236}">
                <a16:creationId xmlns:a16="http://schemas.microsoft.com/office/drawing/2014/main" id="{DA682AF2-3332-554F-C098-B9CE8B2AC02F}"/>
              </a:ext>
            </a:extLst>
          </p:cNvPr>
          <p:cNvSpPr>
            <a:spLocks noChangeArrowheads="1"/>
          </p:cNvSpPr>
          <p:nvPr/>
        </p:nvSpPr>
        <p:spPr bwMode="auto">
          <a:xfrm>
            <a:off x="8742529" y="2359914"/>
            <a:ext cx="30103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1800" dirty="0">
                <a:solidFill>
                  <a:schemeClr val="bg1"/>
                </a:solidFill>
                <a:latin typeface="Arial" panose="020B0604020202020204" pitchFamily="34" charset="0"/>
                <a:cs typeface="Arial" panose="020B0604020202020204" pitchFamily="34" charset="0"/>
              </a:rPr>
              <a:t>Puedes </a:t>
            </a:r>
            <a:r>
              <a:rPr lang="es-MX" sz="1800" b="1" dirty="0">
                <a:solidFill>
                  <a:schemeClr val="bg1"/>
                </a:solidFill>
                <a:latin typeface="Arial" panose="020B0604020202020204" pitchFamily="34" charset="0"/>
                <a:cs typeface="Arial" panose="020B0604020202020204" pitchFamily="34" charset="0"/>
              </a:rPr>
              <a:t>pagar de tu bolsillo, con tu HSA o </a:t>
            </a:r>
            <a:br>
              <a:rPr lang="es-MX" sz="1800" b="1" dirty="0">
                <a:solidFill>
                  <a:schemeClr val="bg1"/>
                </a:solidFill>
                <a:latin typeface="Arial" panose="020B0604020202020204" pitchFamily="34" charset="0"/>
                <a:cs typeface="Arial" panose="020B0604020202020204" pitchFamily="34" charset="0"/>
              </a:rPr>
            </a:br>
            <a:r>
              <a:rPr lang="es-MX" sz="1800" b="1" dirty="0">
                <a:solidFill>
                  <a:schemeClr val="bg1"/>
                </a:solidFill>
                <a:latin typeface="Arial" panose="020B0604020202020204" pitchFamily="34" charset="0"/>
                <a:cs typeface="Arial" panose="020B0604020202020204" pitchFamily="34" charset="0"/>
              </a:rPr>
              <a:t>con tu cuenta de gastos flexibles</a:t>
            </a:r>
            <a:r>
              <a:rPr lang="es-MX" sz="1800" dirty="0">
                <a:solidFill>
                  <a:schemeClr val="bg1"/>
                </a:solidFill>
                <a:latin typeface="Arial" panose="020B0604020202020204" pitchFamily="34" charset="0"/>
                <a:cs typeface="Arial" panose="020B0604020202020204" pitchFamily="34" charset="0"/>
              </a:rPr>
              <a:t>, si tienes una. </a:t>
            </a:r>
          </a:p>
        </p:txBody>
      </p:sp>
      <p:cxnSp>
        <p:nvCxnSpPr>
          <p:cNvPr id="15" name="Straight Connector 14">
            <a:extLst>
              <a:ext uri="{FF2B5EF4-FFF2-40B4-BE49-F238E27FC236}">
                <a16:creationId xmlns:a16="http://schemas.microsoft.com/office/drawing/2014/main" id="{8D5E7130-7755-D4E7-0BC9-02647C0D314E}"/>
              </a:ext>
            </a:extLst>
          </p:cNvPr>
          <p:cNvCxnSpPr>
            <a:cxnSpLocks/>
          </p:cNvCxnSpPr>
          <p:nvPr/>
        </p:nvCxnSpPr>
        <p:spPr>
          <a:xfrm>
            <a:off x="234315" y="3939785"/>
            <a:ext cx="116993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F0C1E6-2405-364A-FA8A-A5C098FE8587}"/>
              </a:ext>
            </a:extLst>
          </p:cNvPr>
          <p:cNvCxnSpPr>
            <a:cxnSpLocks/>
          </p:cNvCxnSpPr>
          <p:nvPr/>
        </p:nvCxnSpPr>
        <p:spPr>
          <a:xfrm flipV="1">
            <a:off x="1125690" y="3159243"/>
            <a:ext cx="0" cy="780542"/>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7E69CB-A4F1-61A3-12A9-6B6AC46504AB}"/>
              </a:ext>
            </a:extLst>
          </p:cNvPr>
          <p:cNvCxnSpPr>
            <a:cxnSpLocks/>
          </p:cNvCxnSpPr>
          <p:nvPr/>
        </p:nvCxnSpPr>
        <p:spPr>
          <a:xfrm flipV="1">
            <a:off x="4265087" y="3159243"/>
            <a:ext cx="0" cy="780542"/>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754121-3E3A-4A34-46E1-1C75AAD0C849}"/>
              </a:ext>
            </a:extLst>
          </p:cNvPr>
          <p:cNvCxnSpPr>
            <a:cxnSpLocks/>
          </p:cNvCxnSpPr>
          <p:nvPr/>
        </p:nvCxnSpPr>
        <p:spPr>
          <a:xfrm>
            <a:off x="2710475" y="3939785"/>
            <a:ext cx="0" cy="835007"/>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E9E3B4-C495-9A44-FF1B-5BFE196FBC76}"/>
              </a:ext>
            </a:extLst>
          </p:cNvPr>
          <p:cNvCxnSpPr>
            <a:cxnSpLocks/>
          </p:cNvCxnSpPr>
          <p:nvPr/>
        </p:nvCxnSpPr>
        <p:spPr>
          <a:xfrm>
            <a:off x="7418849" y="3939785"/>
            <a:ext cx="0" cy="835007"/>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C00D4F-623D-95DB-6465-B3071FC91330}"/>
              </a:ext>
            </a:extLst>
          </p:cNvPr>
          <p:cNvCxnSpPr>
            <a:cxnSpLocks/>
          </p:cNvCxnSpPr>
          <p:nvPr/>
        </p:nvCxnSpPr>
        <p:spPr>
          <a:xfrm flipV="1">
            <a:off x="8245662" y="3159243"/>
            <a:ext cx="0" cy="780542"/>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79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 hidden="1">
            <a:extLst>
              <a:ext uri="{FF2B5EF4-FFF2-40B4-BE49-F238E27FC236}">
                <a16:creationId xmlns:a16="http://schemas.microsoft.com/office/drawing/2014/main" id="{E8A39FA8-A879-6648-B972-A7380DC6DE8F}"/>
              </a:ext>
            </a:extLst>
          </p:cNvPr>
          <p:cNvSpPr>
            <a:spLocks noGrp="1"/>
          </p:cNvSpPr>
          <p:nvPr>
            <p:ph type="title"/>
          </p:nvPr>
        </p:nvSpPr>
        <p:spPr/>
        <p:txBody>
          <a:bodyPr/>
          <a:lstStyle/>
          <a:p>
            <a:r>
              <a:rPr lang="en-US" dirty="0"/>
              <a:t>5D Myth and Reality</a:t>
            </a:r>
          </a:p>
        </p:txBody>
      </p:sp>
      <p:sp>
        <p:nvSpPr>
          <p:cNvPr id="5" name="Title 1">
            <a:extLst>
              <a:ext uri="{FF2B5EF4-FFF2-40B4-BE49-F238E27FC236}">
                <a16:creationId xmlns:a16="http://schemas.microsoft.com/office/drawing/2014/main" id="{E71F14FA-834B-355A-1473-3480B7707F28}"/>
              </a:ext>
            </a:extLst>
          </p:cNvPr>
          <p:cNvSpPr txBox="1">
            <a:spLocks/>
          </p:cNvSpPr>
          <p:nvPr/>
        </p:nvSpPr>
        <p:spPr>
          <a:xfrm>
            <a:off x="990599" y="2123224"/>
            <a:ext cx="4974103" cy="2605285"/>
          </a:xfrm>
          <a:prstGeom prst="rect">
            <a:avLst/>
          </a:prstGeom>
        </p:spPr>
        <p:txBody>
          <a:bodyPr vert="horz" lIns="0" tIns="45720" rIns="91440" bIns="45720" rtlCol="0" anchor="ctr">
            <a:normAutofit fontScale="85000" lnSpcReduction="10000"/>
          </a:bodyPr>
          <a:lstStyle>
            <a:lvl1pPr algn="l"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s-MX" sz="6600" dirty="0"/>
              <a:t>Beneficios  de impuestos </a:t>
            </a:r>
            <a:r>
              <a:rPr lang="es-MX" sz="6600" b="1" dirty="0"/>
              <a:t>triples</a:t>
            </a:r>
          </a:p>
        </p:txBody>
      </p:sp>
      <p:pic>
        <p:nvPicPr>
          <p:cNvPr id="10" name="Picture 9">
            <a:extLst>
              <a:ext uri="{FF2B5EF4-FFF2-40B4-BE49-F238E27FC236}">
                <a16:creationId xmlns:a16="http://schemas.microsoft.com/office/drawing/2014/main" id="{3A9B1EE9-AFAF-CB15-85DF-C0ECF990BB9C}"/>
              </a:ext>
            </a:extLst>
          </p:cNvPr>
          <p:cNvPicPr>
            <a:picLocks noChangeAspect="1"/>
          </p:cNvPicPr>
          <p:nvPr/>
        </p:nvPicPr>
        <p:blipFill rotWithShape="1">
          <a:blip r:embed="rId3">
            <a:extLst>
              <a:ext uri="{28A0092B-C50C-407E-A947-70E740481C1C}">
                <a14:useLocalDpi xmlns:a14="http://schemas.microsoft.com/office/drawing/2010/main" val="0"/>
              </a:ext>
            </a:extLst>
          </a:blip>
          <a:srcRect l="20493" r="21321"/>
          <a:stretch/>
        </p:blipFill>
        <p:spPr>
          <a:xfrm>
            <a:off x="6350696" y="225467"/>
            <a:ext cx="5586608" cy="6400801"/>
          </a:xfrm>
          <a:prstGeom prst="rect">
            <a:avLst/>
          </a:prstGeom>
        </p:spPr>
      </p:pic>
    </p:spTree>
    <p:extLst>
      <p:ext uri="{BB962C8B-B14F-4D97-AF65-F5344CB8AC3E}">
        <p14:creationId xmlns:p14="http://schemas.microsoft.com/office/powerpoint/2010/main" val="297948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56C510B-AAB9-0F18-B500-61E7C1489794}"/>
              </a:ext>
            </a:extLst>
          </p:cNvPr>
          <p:cNvSpPr/>
          <p:nvPr/>
        </p:nvSpPr>
        <p:spPr>
          <a:xfrm>
            <a:off x="5177636" y="1731657"/>
            <a:ext cx="1828800" cy="18288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F4216-B96D-6753-644B-645381A40B13}"/>
              </a:ext>
            </a:extLst>
          </p:cNvPr>
          <p:cNvSpPr>
            <a:spLocks noGrp="1"/>
          </p:cNvSpPr>
          <p:nvPr>
            <p:ph type="title"/>
          </p:nvPr>
        </p:nvSpPr>
        <p:spPr>
          <a:xfrm>
            <a:off x="1492450" y="843153"/>
            <a:ext cx="9199178" cy="610205"/>
          </a:xfrm>
        </p:spPr>
        <p:txBody>
          <a:bodyPr>
            <a:normAutofit/>
          </a:bodyPr>
          <a:lstStyle/>
          <a:p>
            <a:r>
              <a:rPr lang="es-MX" sz="2400">
                <a:latin typeface="+mn-lt"/>
              </a:rPr>
              <a:t>BENEFICIOS DE IMPUESTOS TRIPLES</a:t>
            </a:r>
          </a:p>
        </p:txBody>
      </p:sp>
      <p:sp>
        <p:nvSpPr>
          <p:cNvPr id="3" name="Content Placeholder 2">
            <a:extLst>
              <a:ext uri="{FF2B5EF4-FFF2-40B4-BE49-F238E27FC236}">
                <a16:creationId xmlns:a16="http://schemas.microsoft.com/office/drawing/2014/main" id="{34CA95A8-0AA1-0982-20C4-33D6E3E4BFEB}"/>
              </a:ext>
            </a:extLst>
          </p:cNvPr>
          <p:cNvSpPr>
            <a:spLocks noGrp="1"/>
          </p:cNvSpPr>
          <p:nvPr>
            <p:ph idx="1"/>
          </p:nvPr>
        </p:nvSpPr>
        <p:spPr>
          <a:xfrm>
            <a:off x="2249009" y="3838756"/>
            <a:ext cx="7686055" cy="2303252"/>
          </a:xfrm>
        </p:spPr>
        <p:txBody>
          <a:bodyPr>
            <a:normAutofit/>
          </a:bodyPr>
          <a:lstStyle/>
          <a:p>
            <a:pPr marL="0" indent="0" algn="ctr">
              <a:buNone/>
            </a:pPr>
            <a:r>
              <a:rPr lang="es-MX" sz="3400" b="1" dirty="0">
                <a:latin typeface="Georgia" panose="02040502050405020303" pitchFamily="18" charset="0"/>
              </a:rPr>
              <a:t>Tu dinero sale de tu cheque </a:t>
            </a:r>
            <a:br>
              <a:rPr lang="es-MX" sz="3400" b="1" dirty="0">
                <a:latin typeface="Georgia" panose="02040502050405020303" pitchFamily="18" charset="0"/>
              </a:rPr>
            </a:br>
            <a:r>
              <a:rPr lang="es-MX" sz="3400" b="1" dirty="0">
                <a:latin typeface="Georgia" panose="02040502050405020303" pitchFamily="18" charset="0"/>
              </a:rPr>
              <a:t>de pago, lo cual reduce tu</a:t>
            </a:r>
            <a:br>
              <a:rPr lang="es-MX" sz="3400" b="1" dirty="0">
                <a:latin typeface="Georgia" panose="02040502050405020303" pitchFamily="18" charset="0"/>
              </a:rPr>
            </a:br>
            <a:r>
              <a:rPr lang="es-MX" sz="3400" b="1" dirty="0">
                <a:latin typeface="Georgia" panose="02040502050405020303" pitchFamily="18" charset="0"/>
              </a:rPr>
              <a:t>ingreso gravable.</a:t>
            </a:r>
          </a:p>
        </p:txBody>
      </p:sp>
      <p:sp>
        <p:nvSpPr>
          <p:cNvPr id="8" name="Content Placeholder 2">
            <a:extLst>
              <a:ext uri="{FF2B5EF4-FFF2-40B4-BE49-F238E27FC236}">
                <a16:creationId xmlns:a16="http://schemas.microsoft.com/office/drawing/2014/main" id="{EF99BF7D-57B4-E49C-5477-7F4FB48B0238}"/>
              </a:ext>
            </a:extLst>
          </p:cNvPr>
          <p:cNvSpPr txBox="1">
            <a:spLocks/>
          </p:cNvSpPr>
          <p:nvPr/>
        </p:nvSpPr>
        <p:spPr>
          <a:xfrm>
            <a:off x="5420720" y="1774902"/>
            <a:ext cx="1342635" cy="1824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MX" sz="11000" b="1">
                <a:solidFill>
                  <a:schemeClr val="accent2"/>
                </a:solidFill>
                <a:latin typeface="Georgia" panose="02040502050405020303" pitchFamily="18" charset="0"/>
              </a:rPr>
              <a:t>1</a:t>
            </a:r>
          </a:p>
        </p:txBody>
      </p:sp>
    </p:spTree>
    <p:extLst>
      <p:ext uri="{BB962C8B-B14F-4D97-AF65-F5344CB8AC3E}">
        <p14:creationId xmlns:p14="http://schemas.microsoft.com/office/powerpoint/2010/main" val="18572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71EBE2-85CD-01ED-8F70-9C89181E88FB}"/>
              </a:ext>
            </a:extLst>
          </p:cNvPr>
          <p:cNvSpPr txBox="1"/>
          <p:nvPr/>
        </p:nvSpPr>
        <p:spPr>
          <a:xfrm>
            <a:off x="1570974" y="6039078"/>
            <a:ext cx="9905405" cy="400110"/>
          </a:xfrm>
          <a:prstGeom prst="rect">
            <a:avLst/>
          </a:prstGeom>
          <a:noFill/>
        </p:spPr>
        <p:txBody>
          <a:bodyPr wrap="square" rtlCol="0">
            <a:spAutoFit/>
          </a:bodyPr>
          <a:lstStyle/>
          <a:p>
            <a:r>
              <a:rPr lang="es-MX" sz="1000" baseline="30000">
                <a:latin typeface="Arial" panose="020B0604020202020204" pitchFamily="34" charset="0"/>
                <a:cs typeface="Arial" panose="020B0604020202020204" pitchFamily="34" charset="0"/>
              </a:rPr>
              <a:t>1</a:t>
            </a:r>
            <a:r>
              <a:rPr lang="es-MX" sz="1000">
                <a:latin typeface="Arial" panose="020B0604020202020204" pitchFamily="34" charset="0"/>
                <a:cs typeface="Arial" panose="020B0604020202020204" pitchFamily="34" charset="0"/>
              </a:rPr>
              <a:t>Existe generalmente un saldo mínimo requerido en la cuenta fija antes de que puedas comenzar a invertir. Los umbrales pueden variar.</a:t>
            </a:r>
          </a:p>
          <a:p>
            <a:r>
              <a:rPr lang="es-MX" sz="1000">
                <a:latin typeface="Arial" panose="020B0604020202020204" pitchFamily="34" charset="0"/>
                <a:cs typeface="Arial" panose="020B0604020202020204" pitchFamily="34" charset="0"/>
              </a:rPr>
              <a:t>Las inversiones implican un riesgo según el mercado, incluyendo la posible pérdida de capital, y no hay garantía de que se cumplirán los objetivos de inversión.</a:t>
            </a:r>
          </a:p>
        </p:txBody>
      </p:sp>
      <p:sp>
        <p:nvSpPr>
          <p:cNvPr id="14" name="Oval 13">
            <a:extLst>
              <a:ext uri="{FF2B5EF4-FFF2-40B4-BE49-F238E27FC236}">
                <a16:creationId xmlns:a16="http://schemas.microsoft.com/office/drawing/2014/main" id="{B1C092E3-01D4-AD64-EFF0-7AA486F5A692}"/>
              </a:ext>
            </a:extLst>
          </p:cNvPr>
          <p:cNvSpPr/>
          <p:nvPr/>
        </p:nvSpPr>
        <p:spPr>
          <a:xfrm>
            <a:off x="5177636" y="1731657"/>
            <a:ext cx="1828800" cy="18288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404044C8-45B0-4F5E-49C6-5A68997F4FF4}"/>
              </a:ext>
            </a:extLst>
          </p:cNvPr>
          <p:cNvSpPr txBox="1">
            <a:spLocks/>
          </p:cNvSpPr>
          <p:nvPr/>
        </p:nvSpPr>
        <p:spPr>
          <a:xfrm>
            <a:off x="1492450" y="843153"/>
            <a:ext cx="9199178" cy="610205"/>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2400">
                <a:latin typeface="+mn-lt"/>
              </a:rPr>
              <a:t>BENEFICIOS DE IMPUESTOS TRIPLES</a:t>
            </a:r>
          </a:p>
        </p:txBody>
      </p:sp>
      <p:sp>
        <p:nvSpPr>
          <p:cNvPr id="16" name="Content Placeholder 2">
            <a:extLst>
              <a:ext uri="{FF2B5EF4-FFF2-40B4-BE49-F238E27FC236}">
                <a16:creationId xmlns:a16="http://schemas.microsoft.com/office/drawing/2014/main" id="{1493FA1E-164B-C181-5429-14E3B5AEA0E6}"/>
              </a:ext>
            </a:extLst>
          </p:cNvPr>
          <p:cNvSpPr>
            <a:spLocks noGrp="1"/>
          </p:cNvSpPr>
          <p:nvPr>
            <p:ph idx="1"/>
          </p:nvPr>
        </p:nvSpPr>
        <p:spPr>
          <a:xfrm>
            <a:off x="2249009" y="3838756"/>
            <a:ext cx="7686055" cy="2303252"/>
          </a:xfrm>
        </p:spPr>
        <p:txBody>
          <a:bodyPr>
            <a:normAutofit/>
          </a:bodyPr>
          <a:lstStyle/>
          <a:p>
            <a:pPr marL="0" indent="0" algn="ctr">
              <a:buNone/>
            </a:pPr>
            <a:r>
              <a:rPr lang="es-MX" sz="3400" b="1" dirty="0">
                <a:latin typeface="Georgia" panose="02040502050405020303" pitchFamily="18" charset="0"/>
              </a:rPr>
              <a:t>Los saldos de la HSA pueden invertirse en inversiones alternativas</a:t>
            </a:r>
            <a:r>
              <a:rPr lang="es-MX" sz="3400" b="1" baseline="30000" dirty="0">
                <a:latin typeface="Georgia" panose="02040502050405020303" pitchFamily="18" charset="0"/>
              </a:rPr>
              <a:t> 1</a:t>
            </a:r>
            <a:r>
              <a:rPr lang="es-MX" sz="3400" b="1" dirty="0">
                <a:latin typeface="Georgia" panose="02040502050405020303" pitchFamily="18" charset="0"/>
              </a:rPr>
              <a:t> con la</a:t>
            </a:r>
            <a:br>
              <a:rPr lang="es-MX" sz="3400" b="1" dirty="0">
                <a:latin typeface="Georgia" panose="02040502050405020303" pitchFamily="18" charset="0"/>
              </a:rPr>
            </a:br>
            <a:r>
              <a:rPr lang="es-MX" sz="3400" b="1" dirty="0">
                <a:latin typeface="Georgia" panose="02040502050405020303" pitchFamily="18" charset="0"/>
              </a:rPr>
              <a:t>oportunidad de crecer.</a:t>
            </a:r>
          </a:p>
        </p:txBody>
      </p:sp>
      <p:sp>
        <p:nvSpPr>
          <p:cNvPr id="17" name="Content Placeholder 2">
            <a:extLst>
              <a:ext uri="{FF2B5EF4-FFF2-40B4-BE49-F238E27FC236}">
                <a16:creationId xmlns:a16="http://schemas.microsoft.com/office/drawing/2014/main" id="{617F2D50-BE27-0F62-2D77-12E0073B4CCB}"/>
              </a:ext>
            </a:extLst>
          </p:cNvPr>
          <p:cNvSpPr txBox="1">
            <a:spLocks/>
          </p:cNvSpPr>
          <p:nvPr/>
        </p:nvSpPr>
        <p:spPr>
          <a:xfrm>
            <a:off x="5420720" y="1774902"/>
            <a:ext cx="1342635" cy="1824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MX" sz="11000" b="1">
                <a:solidFill>
                  <a:schemeClr val="accent2"/>
                </a:solidFill>
                <a:latin typeface="Georgia" panose="02040502050405020303" pitchFamily="18" charset="0"/>
              </a:rPr>
              <a:t>2</a:t>
            </a:r>
          </a:p>
        </p:txBody>
      </p:sp>
    </p:spTree>
    <p:extLst>
      <p:ext uri="{BB962C8B-B14F-4D97-AF65-F5344CB8AC3E}">
        <p14:creationId xmlns:p14="http://schemas.microsoft.com/office/powerpoint/2010/main" val="405020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5DEACB-EBBA-0D71-35CA-1ED0DDA4887B}"/>
              </a:ext>
            </a:extLst>
          </p:cNvPr>
          <p:cNvSpPr txBox="1"/>
          <p:nvPr/>
        </p:nvSpPr>
        <p:spPr>
          <a:xfrm>
            <a:off x="1570974" y="5691502"/>
            <a:ext cx="9905405" cy="861774"/>
          </a:xfrm>
          <a:prstGeom prst="rect">
            <a:avLst/>
          </a:prstGeom>
          <a:noFill/>
        </p:spPr>
        <p:txBody>
          <a:bodyPr wrap="square" rtlCol="0">
            <a:spAutoFit/>
          </a:bodyPr>
          <a:lstStyle/>
          <a:p>
            <a:r>
              <a:rPr lang="es-MX" sz="1000">
                <a:latin typeface="Arial" panose="020B0604020202020204" pitchFamily="34" charset="0"/>
                <a:cs typeface="Arial" panose="020B0604020202020204" pitchFamily="34" charset="0"/>
              </a:rPr>
              <a:t>Las HSA no se gravan a un nivel de impuestos de ingresos federales cuando se usan adecuadamente para gastos médicos calificados. Además, la mayoría de los estados, pero no todos, reconocen los fondos de las HSA como libres de impuestos. Consulta a un asesor fiscal con relación a las reglas específicas de tu estado.</a:t>
            </a:r>
          </a:p>
          <a:p>
            <a:endParaRPr lang="en-US" sz="1000" dirty="0">
              <a:latin typeface="Arial" panose="020B0604020202020204" pitchFamily="34" charset="0"/>
              <a:cs typeface="Arial" panose="020B0604020202020204" pitchFamily="34" charset="0"/>
            </a:endParaRPr>
          </a:p>
          <a:p>
            <a:r>
              <a:rPr lang="es-MX" sz="1000">
                <a:latin typeface="Arial" panose="020B0604020202020204" pitchFamily="34" charset="0"/>
                <a:cs typeface="Arial" panose="020B0604020202020204" pitchFamily="34" charset="0"/>
              </a:rPr>
              <a:t>Las leyes de impuestos federales son complejas y están sujetas a cambio. Ni Nationwide ni sus representantes ofrecen asesoría legal o fiscal. Consulta con tu abogado o asesor fiscal para obtener respuestas a tus preguntas específicas.</a:t>
            </a:r>
          </a:p>
        </p:txBody>
      </p:sp>
      <p:sp>
        <p:nvSpPr>
          <p:cNvPr id="7" name="Oval 6">
            <a:extLst>
              <a:ext uri="{FF2B5EF4-FFF2-40B4-BE49-F238E27FC236}">
                <a16:creationId xmlns:a16="http://schemas.microsoft.com/office/drawing/2014/main" id="{2A943BF9-ADF7-D3BA-CC8D-A1360025FFCF}"/>
              </a:ext>
            </a:extLst>
          </p:cNvPr>
          <p:cNvSpPr/>
          <p:nvPr/>
        </p:nvSpPr>
        <p:spPr>
          <a:xfrm>
            <a:off x="5177636" y="1731657"/>
            <a:ext cx="1828800" cy="18288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EAD5155-6452-37DA-548C-C42B01490486}"/>
              </a:ext>
            </a:extLst>
          </p:cNvPr>
          <p:cNvSpPr txBox="1">
            <a:spLocks/>
          </p:cNvSpPr>
          <p:nvPr/>
        </p:nvSpPr>
        <p:spPr>
          <a:xfrm>
            <a:off x="1492450" y="843153"/>
            <a:ext cx="9199178" cy="610205"/>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2400">
                <a:latin typeface="+mn-lt"/>
              </a:rPr>
              <a:t>BENEFICIOS DE IMPUESTOS TRIPLES</a:t>
            </a:r>
          </a:p>
        </p:txBody>
      </p:sp>
      <p:sp>
        <p:nvSpPr>
          <p:cNvPr id="9" name="Content Placeholder 2">
            <a:extLst>
              <a:ext uri="{FF2B5EF4-FFF2-40B4-BE49-F238E27FC236}">
                <a16:creationId xmlns:a16="http://schemas.microsoft.com/office/drawing/2014/main" id="{0C9D475C-2AE4-144A-3B1E-19208BDDA538}"/>
              </a:ext>
            </a:extLst>
          </p:cNvPr>
          <p:cNvSpPr txBox="1">
            <a:spLocks/>
          </p:cNvSpPr>
          <p:nvPr/>
        </p:nvSpPr>
        <p:spPr>
          <a:xfrm>
            <a:off x="420624" y="3839611"/>
            <a:ext cx="11338560" cy="1979907"/>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400" b="1" dirty="0">
                <a:latin typeface="Georgia" panose="02040502050405020303" pitchFamily="18" charset="0"/>
              </a:rPr>
              <a:t>A diferencia de algunos vehículos de inversión,</a:t>
            </a:r>
            <a:br>
              <a:rPr lang="es-MX" sz="3400" b="1" dirty="0">
                <a:latin typeface="Georgia" panose="02040502050405020303" pitchFamily="18" charset="0"/>
              </a:rPr>
            </a:br>
            <a:r>
              <a:rPr lang="es-MX" sz="3400" b="1" dirty="0">
                <a:latin typeface="Georgia" panose="02040502050405020303" pitchFamily="18" charset="0"/>
              </a:rPr>
              <a:t>el dinero usado para pagar gastos médicos calificados se retira libre de impuestos.</a:t>
            </a:r>
          </a:p>
        </p:txBody>
      </p:sp>
      <p:sp>
        <p:nvSpPr>
          <p:cNvPr id="10" name="Content Placeholder 2">
            <a:extLst>
              <a:ext uri="{FF2B5EF4-FFF2-40B4-BE49-F238E27FC236}">
                <a16:creationId xmlns:a16="http://schemas.microsoft.com/office/drawing/2014/main" id="{679CC672-F20A-0859-AFA9-140A8D6307BB}"/>
              </a:ext>
            </a:extLst>
          </p:cNvPr>
          <p:cNvSpPr txBox="1">
            <a:spLocks/>
          </p:cNvSpPr>
          <p:nvPr/>
        </p:nvSpPr>
        <p:spPr>
          <a:xfrm>
            <a:off x="5420720" y="1774902"/>
            <a:ext cx="1342635" cy="1824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MX" sz="10000" b="1">
                <a:solidFill>
                  <a:schemeClr val="accent2"/>
                </a:solidFill>
                <a:latin typeface="Georgia" panose="02040502050405020303" pitchFamily="18" charset="0"/>
              </a:rPr>
              <a:t>3</a:t>
            </a:r>
          </a:p>
        </p:txBody>
      </p:sp>
    </p:spTree>
    <p:extLst>
      <p:ext uri="{BB962C8B-B14F-4D97-AF65-F5344CB8AC3E}">
        <p14:creationId xmlns:p14="http://schemas.microsoft.com/office/powerpoint/2010/main" val="219233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A95A8-0AA1-0982-20C4-33D6E3E4BFEB}"/>
              </a:ext>
            </a:extLst>
          </p:cNvPr>
          <p:cNvSpPr>
            <a:spLocks noGrp="1"/>
          </p:cNvSpPr>
          <p:nvPr>
            <p:ph idx="1"/>
          </p:nvPr>
        </p:nvSpPr>
        <p:spPr>
          <a:xfrm>
            <a:off x="1570974" y="3268171"/>
            <a:ext cx="4006866" cy="2359727"/>
          </a:xfrm>
        </p:spPr>
        <p:txBody>
          <a:bodyPr>
            <a:normAutofit/>
          </a:bodyPr>
          <a:lstStyle/>
          <a:p>
            <a:pPr marL="0" indent="0">
              <a:buNone/>
            </a:pPr>
            <a:r>
              <a:rPr lang="es-MX" sz="2800" b="1" dirty="0"/>
              <a:t>Considera maximizar tus contribuciones</a:t>
            </a:r>
            <a:r>
              <a:rPr lang="es-MX" sz="2800" dirty="0"/>
              <a:t> para aprovechar al máximo el ahorro fiscal triple.</a:t>
            </a:r>
          </a:p>
        </p:txBody>
      </p:sp>
      <p:sp>
        <p:nvSpPr>
          <p:cNvPr id="4" name="TextBox 3">
            <a:extLst>
              <a:ext uri="{FF2B5EF4-FFF2-40B4-BE49-F238E27FC236}">
                <a16:creationId xmlns:a16="http://schemas.microsoft.com/office/drawing/2014/main" id="{7B5DEACB-EBBA-0D71-35CA-1ED0DDA4887B}"/>
              </a:ext>
            </a:extLst>
          </p:cNvPr>
          <p:cNvSpPr txBox="1"/>
          <p:nvPr/>
        </p:nvSpPr>
        <p:spPr>
          <a:xfrm>
            <a:off x="1570974" y="6014847"/>
            <a:ext cx="9905405" cy="246221"/>
          </a:xfrm>
          <a:prstGeom prst="rect">
            <a:avLst/>
          </a:prstGeom>
          <a:noFill/>
        </p:spPr>
        <p:txBody>
          <a:bodyPr wrap="square" rtlCol="0">
            <a:spAutoFit/>
          </a:bodyPr>
          <a:lstStyle/>
          <a:p>
            <a:pPr eaLnBrk="1" hangingPunct="1">
              <a:lnSpc>
                <a:spcPct val="100000"/>
              </a:lnSpc>
              <a:spcBef>
                <a:spcPct val="0"/>
              </a:spcBef>
              <a:buFontTx/>
              <a:buNone/>
            </a:pPr>
            <a:r>
              <a:rPr lang="es-MX" sz="1000">
                <a:solidFill>
                  <a:srgbClr val="153B59"/>
                </a:solidFill>
                <a:latin typeface="Arial" panose="020B0604020202020204" pitchFamily="34" charset="0"/>
                <a:cs typeface="Arial" panose="020B0604020202020204" pitchFamily="34" charset="0"/>
              </a:rPr>
              <a:t>*A la edad de 55, se permite $1,000 adicionales anualmente.</a:t>
            </a:r>
          </a:p>
        </p:txBody>
      </p:sp>
      <p:graphicFrame>
        <p:nvGraphicFramePr>
          <p:cNvPr id="7" name="Table 5">
            <a:extLst>
              <a:ext uri="{FF2B5EF4-FFF2-40B4-BE49-F238E27FC236}">
                <a16:creationId xmlns:a16="http://schemas.microsoft.com/office/drawing/2014/main" id="{5F00CFCB-3A96-7A37-FF10-F47C85B39213}"/>
              </a:ext>
            </a:extLst>
          </p:cNvPr>
          <p:cNvGraphicFramePr>
            <a:graphicFrameLocks noGrp="1"/>
          </p:cNvGraphicFramePr>
          <p:nvPr>
            <p:extLst>
              <p:ext uri="{D42A27DB-BD31-4B8C-83A1-F6EECF244321}">
                <p14:modId xmlns:p14="http://schemas.microsoft.com/office/powerpoint/2010/main" val="477956864"/>
              </p:ext>
            </p:extLst>
          </p:nvPr>
        </p:nvGraphicFramePr>
        <p:xfrm>
          <a:off x="6092039" y="3268171"/>
          <a:ext cx="4977361" cy="1820078"/>
        </p:xfrm>
        <a:graphic>
          <a:graphicData uri="http://schemas.openxmlformats.org/drawingml/2006/table">
            <a:tbl>
              <a:tblPr firstRow="1" bandRow="1">
                <a:tableStyleId>{5C22544A-7EE6-4342-B048-85BDC9FD1C3A}</a:tableStyleId>
              </a:tblPr>
              <a:tblGrid>
                <a:gridCol w="1572756">
                  <a:extLst>
                    <a:ext uri="{9D8B030D-6E8A-4147-A177-3AD203B41FA5}">
                      <a16:colId xmlns:a16="http://schemas.microsoft.com/office/drawing/2014/main" val="1477362060"/>
                    </a:ext>
                  </a:extLst>
                </a:gridCol>
                <a:gridCol w="1762177">
                  <a:extLst>
                    <a:ext uri="{9D8B030D-6E8A-4147-A177-3AD203B41FA5}">
                      <a16:colId xmlns:a16="http://schemas.microsoft.com/office/drawing/2014/main" val="3415663180"/>
                    </a:ext>
                  </a:extLst>
                </a:gridCol>
                <a:gridCol w="1642428">
                  <a:extLst>
                    <a:ext uri="{9D8B030D-6E8A-4147-A177-3AD203B41FA5}">
                      <a16:colId xmlns:a16="http://schemas.microsoft.com/office/drawing/2014/main" val="3067330288"/>
                    </a:ext>
                  </a:extLst>
                </a:gridCol>
              </a:tblGrid>
              <a:tr h="569343">
                <a:tc gridSpan="3">
                  <a:txBody>
                    <a:bodyPr/>
                    <a:lstStyle/>
                    <a:p>
                      <a:pPr algn="ctr"/>
                      <a:r>
                        <a:rPr lang="es-MX" b="1">
                          <a:solidFill>
                            <a:schemeClr val="bg1"/>
                          </a:solidFill>
                        </a:rPr>
                        <a:t>Límite de contribución de HSA*</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r>
                        <a:rPr lang="es-MX" sz="1500">
                          <a:latin typeface="Arial" panose="020B0604020202020204" pitchFamily="34" charset="0"/>
                          <a:cs typeface="Arial" panose="020B0604020202020204" pitchFamily="34" charset="0"/>
                        </a:rPr>
                        <a:t>Límite de contribución de HSA</a:t>
                      </a:r>
                    </a:p>
                  </a:txBody>
                  <a:tcPr marL="67258" marR="67258" marT="33629" marB="33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4C1B7"/>
                    </a:solidFill>
                  </a:tcPr>
                </a:tc>
                <a:tc hMerge="1">
                  <a:txBody>
                    <a:bodyPr/>
                    <a:lstStyle/>
                    <a:p>
                      <a:endParaRPr lang="en-US" sz="1300" dirty="0">
                        <a:latin typeface="Arial" panose="020B0604020202020204" pitchFamily="34" charset="0"/>
                        <a:cs typeface="Arial" panose="020B0604020202020204" pitchFamily="34" charset="0"/>
                      </a:endParaRPr>
                    </a:p>
                  </a:txBody>
                  <a:tcPr marL="67258" marR="67258" marT="33629" marB="33629">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4C1B7"/>
                    </a:solidFill>
                  </a:tcPr>
                </a:tc>
                <a:extLst>
                  <a:ext uri="{0D108BD9-81ED-4DB2-BD59-A6C34878D82A}">
                    <a16:rowId xmlns:a16="http://schemas.microsoft.com/office/drawing/2014/main" val="513809190"/>
                  </a:ext>
                </a:extLst>
              </a:tr>
              <a:tr h="589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a:solidFill>
                            <a:schemeClr val="bg1"/>
                          </a:solidFill>
                        </a:rPr>
                        <a:t>Año fiscal </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s-MX" b="1">
                          <a:solidFill>
                            <a:schemeClr val="bg1"/>
                          </a:solidFill>
                        </a:rPr>
                        <a:t>Persona individual</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s-MX" b="1">
                          <a:solidFill>
                            <a:schemeClr val="bg1"/>
                          </a:solidFill>
                        </a:rPr>
                        <a:t>Familia</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059985"/>
                  </a:ext>
                </a:extLst>
              </a:tr>
              <a:tr h="634837">
                <a:tc>
                  <a:txBody>
                    <a:bodyPr/>
                    <a:lstStyle/>
                    <a:p>
                      <a:pPr algn="ctr"/>
                      <a:r>
                        <a:rPr lang="es-MX" b="1" dirty="0">
                          <a:solidFill>
                            <a:schemeClr val="bg1"/>
                          </a:solidFill>
                        </a:rPr>
                        <a:t>2024</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s-MX" b="1" dirty="0">
                          <a:solidFill>
                            <a:schemeClr val="tx1"/>
                          </a:solidFill>
                        </a:rPr>
                        <a:t>$4,150</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b="1" dirty="0">
                          <a:solidFill>
                            <a:schemeClr val="tx1"/>
                          </a:solidFill>
                        </a:rPr>
                        <a:t>$8,300</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3348753"/>
                  </a:ext>
                </a:extLst>
              </a:tr>
            </a:tbl>
          </a:graphicData>
        </a:graphic>
      </p:graphicFrame>
      <p:sp>
        <p:nvSpPr>
          <p:cNvPr id="10" name="Title 1">
            <a:extLst>
              <a:ext uri="{FF2B5EF4-FFF2-40B4-BE49-F238E27FC236}">
                <a16:creationId xmlns:a16="http://schemas.microsoft.com/office/drawing/2014/main" id="{A1C86E86-B416-8E54-4EE8-E8F97657156D}"/>
              </a:ext>
            </a:extLst>
          </p:cNvPr>
          <p:cNvSpPr txBox="1">
            <a:spLocks/>
          </p:cNvSpPr>
          <p:nvPr/>
        </p:nvSpPr>
        <p:spPr>
          <a:xfrm>
            <a:off x="1492450" y="843153"/>
            <a:ext cx="9199178" cy="610205"/>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2400">
                <a:latin typeface="+mn-lt"/>
              </a:rPr>
              <a:t>BENEFICIOS DE IMPUESTOS TRIPLES</a:t>
            </a:r>
          </a:p>
        </p:txBody>
      </p:sp>
      <p:sp>
        <p:nvSpPr>
          <p:cNvPr id="11" name="Title 3">
            <a:extLst>
              <a:ext uri="{FF2B5EF4-FFF2-40B4-BE49-F238E27FC236}">
                <a16:creationId xmlns:a16="http://schemas.microsoft.com/office/drawing/2014/main" id="{28C9D32B-2081-821A-19C2-AF062BCD8568}"/>
              </a:ext>
            </a:extLst>
          </p:cNvPr>
          <p:cNvSpPr>
            <a:spLocks noGrp="1"/>
          </p:cNvSpPr>
          <p:nvPr>
            <p:ph type="title"/>
          </p:nvPr>
        </p:nvSpPr>
        <p:spPr>
          <a:xfrm>
            <a:off x="1492450" y="1358258"/>
            <a:ext cx="9199178" cy="1522965"/>
          </a:xfrm>
        </p:spPr>
        <p:txBody>
          <a:bodyPr>
            <a:noAutofit/>
          </a:bodyPr>
          <a:lstStyle/>
          <a:p>
            <a:r>
              <a:rPr lang="es-MX" sz="4800" dirty="0"/>
              <a:t>¿Cuánto puedes</a:t>
            </a:r>
            <a:br>
              <a:rPr lang="es-MX" sz="4800" dirty="0"/>
            </a:br>
            <a:r>
              <a:rPr lang="es-MX" sz="4800" dirty="0"/>
              <a:t>contribuir a tu HSA?</a:t>
            </a:r>
          </a:p>
        </p:txBody>
      </p:sp>
    </p:spTree>
    <p:extLst>
      <p:ext uri="{BB962C8B-B14F-4D97-AF65-F5344CB8AC3E}">
        <p14:creationId xmlns:p14="http://schemas.microsoft.com/office/powerpoint/2010/main" val="226195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1FF30-BD7C-1401-84EB-6D3E5392C4E7}"/>
              </a:ext>
            </a:extLst>
          </p:cNvPr>
          <p:cNvPicPr>
            <a:picLocks noChangeAspect="1"/>
          </p:cNvPicPr>
          <p:nvPr/>
        </p:nvPicPr>
        <p:blipFill rotWithShape="1">
          <a:blip r:embed="rId3">
            <a:extLst>
              <a:ext uri="{28A0092B-C50C-407E-A947-70E740481C1C}">
                <a14:useLocalDpi xmlns:a14="http://schemas.microsoft.com/office/drawing/2010/main" val="0"/>
              </a:ext>
            </a:extLst>
          </a:blip>
          <a:srcRect l="31773" t="12219" r="19582"/>
          <a:stretch/>
        </p:blipFill>
        <p:spPr>
          <a:xfrm>
            <a:off x="6501164" y="-1"/>
            <a:ext cx="5700685" cy="6858000"/>
          </a:xfrm>
          <a:prstGeom prst="rect">
            <a:avLst/>
          </a:prstGeom>
        </p:spPr>
      </p:pic>
      <p:sp>
        <p:nvSpPr>
          <p:cNvPr id="10" name="Title 3">
            <a:extLst>
              <a:ext uri="{FF2B5EF4-FFF2-40B4-BE49-F238E27FC236}">
                <a16:creationId xmlns:a16="http://schemas.microsoft.com/office/drawing/2014/main" id="{C339B5FC-B98B-ECAE-5857-E63F258FBC54}"/>
              </a:ext>
            </a:extLst>
          </p:cNvPr>
          <p:cNvSpPr>
            <a:spLocks noGrp="1"/>
          </p:cNvSpPr>
          <p:nvPr>
            <p:ph type="ctrTitle"/>
          </p:nvPr>
        </p:nvSpPr>
        <p:spPr/>
        <p:txBody>
          <a:bodyPr anchor="b">
            <a:noAutofit/>
          </a:bodyPr>
          <a:lstStyle/>
          <a:p>
            <a:r>
              <a:rPr lang="es-MX" dirty="0"/>
              <a:t>Tu salud, </a:t>
            </a:r>
            <a:br>
              <a:rPr lang="es-MX" dirty="0"/>
            </a:br>
            <a:r>
              <a:rPr lang="es-MX" dirty="0"/>
              <a:t>tu dinero</a:t>
            </a:r>
          </a:p>
        </p:txBody>
      </p:sp>
      <p:sp>
        <p:nvSpPr>
          <p:cNvPr id="15" name="Text Placeholder 14">
            <a:extLst>
              <a:ext uri="{FF2B5EF4-FFF2-40B4-BE49-F238E27FC236}">
                <a16:creationId xmlns:a16="http://schemas.microsoft.com/office/drawing/2014/main" id="{BDABF044-3EB2-4AB9-8FA4-C64275B0666A}"/>
              </a:ext>
            </a:extLst>
          </p:cNvPr>
          <p:cNvSpPr>
            <a:spLocks noGrp="1"/>
          </p:cNvSpPr>
          <p:nvPr>
            <p:ph type="body" sz="quarter" idx="10"/>
          </p:nvPr>
        </p:nvSpPr>
        <p:spPr>
          <a:xfrm>
            <a:off x="606453" y="3914822"/>
            <a:ext cx="5700685" cy="1160761"/>
          </a:xfrm>
        </p:spPr>
        <p:txBody>
          <a:bodyPr/>
          <a:lstStyle/>
          <a:p>
            <a:pPr eaLnBrk="1" hangingPunct="1">
              <a:lnSpc>
                <a:spcPct val="100000"/>
              </a:lnSpc>
              <a:spcBef>
                <a:spcPct val="0"/>
              </a:spcBef>
              <a:buFontTx/>
              <a:buNone/>
            </a:pPr>
            <a:r>
              <a:rPr lang="es-MX">
                <a:solidFill>
                  <a:schemeClr val="bg1"/>
                </a:solidFill>
                <a:latin typeface="Arial" panose="020B0604020202020204" pitchFamily="34" charset="0"/>
                <a:cs typeface="Arial" panose="020B0604020202020204" pitchFamily="34" charset="0"/>
              </a:rPr>
              <a:t>Cómo ahorrar e invertir para los cuidados médicos en el retiro</a:t>
            </a:r>
          </a:p>
        </p:txBody>
      </p:sp>
    </p:spTree>
    <p:extLst>
      <p:ext uri="{BB962C8B-B14F-4D97-AF65-F5344CB8AC3E}">
        <p14:creationId xmlns:p14="http://schemas.microsoft.com/office/powerpoint/2010/main" val="260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F9C4505-A044-92F5-5713-252730466D0D}"/>
              </a:ext>
              <a:ext uri="{C183D7F6-B498-43B3-948B-1728B52AA6E4}">
                <adec:decorative xmlns:adec="http://schemas.microsoft.com/office/drawing/2017/decorative" val="1"/>
              </a:ext>
            </a:extLst>
          </p:cNvPr>
          <p:cNvCxnSpPr>
            <a:cxnSpLocks/>
          </p:cNvCxnSpPr>
          <p:nvPr/>
        </p:nvCxnSpPr>
        <p:spPr>
          <a:xfrm>
            <a:off x="6557962" y="4253997"/>
            <a:ext cx="414337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DE49A0-F712-E113-2695-3FD34DA53064}"/>
              </a:ext>
            </a:extLst>
          </p:cNvPr>
          <p:cNvSpPr txBox="1"/>
          <p:nvPr/>
        </p:nvSpPr>
        <p:spPr>
          <a:xfrm>
            <a:off x="8045794" y="4980542"/>
            <a:ext cx="2539440" cy="338554"/>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s-MX" sz="2200" b="1">
                <a:solidFill>
                  <a:srgbClr val="6ECFB2"/>
                </a:solidFill>
                <a:latin typeface="Arial" charset="0"/>
                <a:ea typeface="Arial" charset="0"/>
                <a:cs typeface="Arial" charset="0"/>
                <a:sym typeface="Calibri"/>
              </a:rPr>
              <a:t>Plan de retiro</a:t>
            </a:r>
          </a:p>
        </p:txBody>
      </p: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838199" y="448805"/>
            <a:ext cx="5257801" cy="5954452"/>
          </a:xfrm>
        </p:spPr>
        <p:txBody>
          <a:bodyPr>
            <a:noAutofit/>
          </a:bodyPr>
          <a:lstStyle/>
          <a:p>
            <a:r>
              <a:rPr lang="es-MX" sz="6400" dirty="0">
                <a:latin typeface="Georgia" panose="02040502050405020303" pitchFamily="18" charset="0"/>
              </a:rPr>
              <a:t>Más formas de ahorrar</a:t>
            </a:r>
          </a:p>
        </p:txBody>
      </p:sp>
      <p:pic>
        <p:nvPicPr>
          <p:cNvPr id="2" name="Picture 1">
            <a:extLst>
              <a:ext uri="{FF2B5EF4-FFF2-40B4-BE49-F238E27FC236}">
                <a16:creationId xmlns:a16="http://schemas.microsoft.com/office/drawing/2014/main" id="{87FB52B1-FF96-8D5C-392F-1FE1DBD11A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080" y="4613451"/>
            <a:ext cx="978991" cy="978991"/>
          </a:xfrm>
          <a:prstGeom prst="rect">
            <a:avLst/>
          </a:prstGeom>
        </p:spPr>
      </p:pic>
      <p:cxnSp>
        <p:nvCxnSpPr>
          <p:cNvPr id="20" name="Straight Connector 19">
            <a:extLst>
              <a:ext uri="{FF2B5EF4-FFF2-40B4-BE49-F238E27FC236}">
                <a16:creationId xmlns:a16="http://schemas.microsoft.com/office/drawing/2014/main" id="{6FC6A28D-F9D5-4BC2-382C-D3C863905150}"/>
              </a:ext>
              <a:ext uri="{C183D7F6-B498-43B3-948B-1728B52AA6E4}">
                <adec:decorative xmlns:adec="http://schemas.microsoft.com/office/drawing/2017/decorative" val="1"/>
              </a:ext>
            </a:extLst>
          </p:cNvPr>
          <p:cNvCxnSpPr>
            <a:cxnSpLocks/>
          </p:cNvCxnSpPr>
          <p:nvPr/>
        </p:nvCxnSpPr>
        <p:spPr>
          <a:xfrm>
            <a:off x="6557962" y="2510922"/>
            <a:ext cx="414337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A41C10-9AF2-B4D7-A550-3799527894DE}"/>
              </a:ext>
            </a:extLst>
          </p:cNvPr>
          <p:cNvSpPr txBox="1"/>
          <p:nvPr/>
        </p:nvSpPr>
        <p:spPr>
          <a:xfrm>
            <a:off x="8045794" y="3237467"/>
            <a:ext cx="2798990" cy="338554"/>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s-MX" sz="2200" b="1" dirty="0">
                <a:solidFill>
                  <a:srgbClr val="6ECFB2"/>
                </a:solidFill>
                <a:latin typeface="Arial" charset="0"/>
                <a:ea typeface="Arial" charset="0"/>
                <a:cs typeface="Arial" charset="0"/>
                <a:sym typeface="Calibri"/>
              </a:rPr>
              <a:t>Ahorros personales</a:t>
            </a:r>
          </a:p>
        </p:txBody>
      </p:sp>
      <p:sp>
        <p:nvSpPr>
          <p:cNvPr id="24" name="TextBox 23">
            <a:extLst>
              <a:ext uri="{FF2B5EF4-FFF2-40B4-BE49-F238E27FC236}">
                <a16:creationId xmlns:a16="http://schemas.microsoft.com/office/drawing/2014/main" id="{E658A3BF-7FE5-E205-D843-F1650B4D67F2}"/>
              </a:ext>
            </a:extLst>
          </p:cNvPr>
          <p:cNvSpPr txBox="1"/>
          <p:nvPr/>
        </p:nvSpPr>
        <p:spPr>
          <a:xfrm>
            <a:off x="8045794" y="1278242"/>
            <a:ext cx="2539440" cy="677108"/>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s-MX" sz="2200" b="1">
                <a:solidFill>
                  <a:srgbClr val="6ECFB2"/>
                </a:solidFill>
                <a:latin typeface="Arial" charset="0"/>
                <a:ea typeface="Arial" charset="0"/>
                <a:cs typeface="Arial" charset="0"/>
                <a:sym typeface="Calibri"/>
              </a:rPr>
              <a:t>Cuenta de gastos flexibles (FSA)</a:t>
            </a:r>
          </a:p>
        </p:txBody>
      </p:sp>
      <p:pic>
        <p:nvPicPr>
          <p:cNvPr id="27" name="Picture 26" descr="Icon&#10;&#10;Description automatically generated">
            <a:extLst>
              <a:ext uri="{FF2B5EF4-FFF2-40B4-BE49-F238E27FC236}">
                <a16:creationId xmlns:a16="http://schemas.microsoft.com/office/drawing/2014/main" id="{367821B8-DD8D-C36B-9F75-633B49BF7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962" y="2765888"/>
            <a:ext cx="1125781" cy="1125781"/>
          </a:xfrm>
          <a:prstGeom prst="rect">
            <a:avLst/>
          </a:prstGeom>
        </p:spPr>
      </p:pic>
      <p:pic>
        <p:nvPicPr>
          <p:cNvPr id="29" name="Picture 28" descr="Icon&#10;&#10;Description automatically generated">
            <a:extLst>
              <a:ext uri="{FF2B5EF4-FFF2-40B4-BE49-F238E27FC236}">
                <a16:creationId xmlns:a16="http://schemas.microsoft.com/office/drawing/2014/main" id="{350D1A81-7303-551A-5B03-F4EEC2001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794" y="1104280"/>
            <a:ext cx="1125781" cy="1125781"/>
          </a:xfrm>
          <a:prstGeom prst="rect">
            <a:avLst/>
          </a:prstGeom>
        </p:spPr>
      </p:pic>
    </p:spTree>
    <p:extLst>
      <p:ext uri="{BB962C8B-B14F-4D97-AF65-F5344CB8AC3E}">
        <p14:creationId xmlns:p14="http://schemas.microsoft.com/office/powerpoint/2010/main" val="337447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015663"/>
          </a:xfrm>
          <a:prstGeom prst="rect">
            <a:avLst/>
          </a:prstGeom>
          <a:noFill/>
          <a:ln>
            <a:noFill/>
          </a:ln>
        </p:spPr>
        <p:txBody>
          <a:bodyPr wrap="square" lIns="0" tIns="0" rIns="0" bIns="0" rtlCol="0" anchor="t" anchorCtr="0">
            <a:spAutoFit/>
          </a:bodyPr>
          <a:lstStyle/>
          <a:p>
            <a:pPr algn="ctr"/>
            <a:r>
              <a:rPr lang="es-MX" sz="2200" b="1" dirty="0">
                <a:solidFill>
                  <a:srgbClr val="6ECFB2"/>
                </a:solidFill>
                <a:latin typeface="Arial" charset="0"/>
                <a:ea typeface="Arial" charset="0"/>
                <a:cs typeface="Arial" charset="0"/>
                <a:sym typeface="Calibri"/>
              </a:rPr>
              <a:t>Crea una cuenta de retiro en línea</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s-MX" sz="2200" b="1" dirty="0">
                <a:solidFill>
                  <a:srgbClr val="6ECFB2"/>
                </a:solidFill>
                <a:latin typeface="Arial" panose="020B0604020202020204" pitchFamily="34" charset="0"/>
                <a:cs typeface="Arial" panose="020B0604020202020204" pitchFamily="34" charset="0"/>
              </a:rPr>
              <a:t>Usa tu cuenta</a:t>
            </a:r>
            <a:br>
              <a:rPr lang="es-MX" sz="2200" b="1" dirty="0">
                <a:solidFill>
                  <a:srgbClr val="6ECFB2"/>
                </a:solidFill>
                <a:latin typeface="Arial" panose="020B0604020202020204" pitchFamily="34" charset="0"/>
                <a:cs typeface="Arial" panose="020B0604020202020204" pitchFamily="34" charset="0"/>
              </a:rPr>
            </a:br>
            <a:r>
              <a:rPr lang="es-MX" sz="2200" b="1" dirty="0">
                <a:solidFill>
                  <a:srgbClr val="6ECFB2"/>
                </a:solidFill>
                <a:latin typeface="Arial" panose="020B0604020202020204" pitchFamily="34" charset="0"/>
                <a:cs typeface="Arial" panose="020B0604020202020204" pitchFamily="34" charset="0"/>
              </a:rPr>
              <a:t>para tener acceso a My Health Care Estimator</a:t>
            </a:r>
            <a:r>
              <a:rPr lang="es-MX" sz="2200" b="1" baseline="30000" dirty="0">
                <a:solidFill>
                  <a:srgbClr val="6ECFB2"/>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20" y="3613954"/>
            <a:ext cx="2539440" cy="2031325"/>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200" b="1" dirty="0">
                <a:solidFill>
                  <a:srgbClr val="6ECFB2"/>
                </a:solidFill>
                <a:latin typeface="Arial" charset="0"/>
                <a:ea typeface="Arial" charset="0"/>
                <a:cs typeface="Arial" charset="0"/>
                <a:sym typeface="Calibri"/>
              </a:rPr>
              <a:t>Comunícate con tu especialista en retiro para realizar una evaluación de costos de cuidados médicos</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s-MX" sz="4800" b="1">
                <a:latin typeface="Georgia" panose="02040502050405020303" pitchFamily="18" charset="0"/>
              </a:rPr>
              <a:t>Actúa</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Graphic 13">
            <a:extLst>
              <a:ext uri="{FF2B5EF4-FFF2-40B4-BE49-F238E27FC236}">
                <a16:creationId xmlns:a16="http://schemas.microsoft.com/office/drawing/2014/main" id="{D5055AA9-690F-040D-735D-65B4B50F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5103" y="2599434"/>
            <a:ext cx="831273" cy="831273"/>
          </a:xfrm>
          <a:prstGeom prst="rect">
            <a:avLst/>
          </a:prstGeom>
        </p:spPr>
      </p:pic>
      <p:pic>
        <p:nvPicPr>
          <p:cNvPr id="13" name="Picture 12">
            <a:extLst>
              <a:ext uri="{FF2B5EF4-FFF2-40B4-BE49-F238E27FC236}">
                <a16:creationId xmlns:a16="http://schemas.microsoft.com/office/drawing/2014/main" id="{1332ECA4-CB51-8EA1-728A-BBB4AE54A6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60628" y="2420760"/>
            <a:ext cx="1000423" cy="1000423"/>
          </a:xfrm>
          <a:prstGeom prst="rect">
            <a:avLst/>
          </a:prstGeom>
        </p:spPr>
      </p:pic>
      <p:pic>
        <p:nvPicPr>
          <p:cNvPr id="15" name="Graphic 1">
            <a:extLst>
              <a:ext uri="{FF2B5EF4-FFF2-40B4-BE49-F238E27FC236}">
                <a16:creationId xmlns:a16="http://schemas.microsoft.com/office/drawing/2014/main" id="{43A0E472-6C1E-7FB2-4900-AD68F3A360A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4404" y="2539317"/>
            <a:ext cx="831273" cy="831273"/>
          </a:xfrm>
          <a:prstGeom prst="rect">
            <a:avLst/>
          </a:prstGeom>
        </p:spPr>
      </p:pic>
    </p:spTree>
    <p:extLst>
      <p:ext uri="{BB962C8B-B14F-4D97-AF65-F5344CB8AC3E}">
        <p14:creationId xmlns:p14="http://schemas.microsoft.com/office/powerpoint/2010/main" val="301008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692771"/>
          </a:xfrm>
          <a:prstGeom prst="rect">
            <a:avLst/>
          </a:prstGeom>
          <a:noFill/>
          <a:ln>
            <a:noFill/>
          </a:ln>
        </p:spPr>
        <p:txBody>
          <a:bodyPr wrap="square" lIns="0" tIns="0" rIns="0" bIns="0" rtlCol="0" anchor="t" anchorCtr="0">
            <a:spAutoFit/>
          </a:bodyPr>
          <a:lstStyle/>
          <a:p>
            <a:pPr algn="ctr"/>
            <a:r>
              <a:rPr lang="es-MX" sz="2200" b="1">
                <a:solidFill>
                  <a:srgbClr val="6ECFB2"/>
                </a:solidFill>
                <a:latin typeface="Arial" charset="0"/>
                <a:ea typeface="Arial" charset="0"/>
                <a:cs typeface="Arial" charset="0"/>
                <a:sym typeface="Calibri"/>
              </a:rPr>
              <a:t>Si aún no tienes una, crea una cuenta de retiro en línea</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s-MX" sz="2200" b="1">
                <a:solidFill>
                  <a:srgbClr val="6ECFB2"/>
                </a:solidFill>
                <a:latin typeface="Arial" panose="020B0604020202020204" pitchFamily="34" charset="0"/>
                <a:cs typeface="Arial" panose="020B0604020202020204" pitchFamily="34" charset="0"/>
              </a:rPr>
              <a:t>Usa tu cuenta</a:t>
            </a:r>
            <a:br>
              <a:rPr lang="es-MX" sz="2200" b="1">
                <a:solidFill>
                  <a:srgbClr val="6ECFB2"/>
                </a:solidFill>
                <a:latin typeface="Arial" panose="020B0604020202020204" pitchFamily="34" charset="0"/>
                <a:cs typeface="Arial" panose="020B0604020202020204" pitchFamily="34" charset="0"/>
              </a:rPr>
            </a:br>
            <a:r>
              <a:rPr lang="es-MX" sz="2200" b="1">
                <a:solidFill>
                  <a:srgbClr val="6ECFB2"/>
                </a:solidFill>
                <a:latin typeface="Arial" panose="020B0604020202020204" pitchFamily="34" charset="0"/>
                <a:cs typeface="Arial" panose="020B0604020202020204" pitchFamily="34" charset="0"/>
              </a:rPr>
              <a:t>para tener acceso a My Health Care Estimator</a:t>
            </a:r>
            <a:r>
              <a:rPr lang="es-MX" sz="2200" b="1" baseline="30000">
                <a:solidFill>
                  <a:srgbClr val="6ECFB2"/>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20" y="3613954"/>
            <a:ext cx="2539440" cy="2031325"/>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200" b="1">
                <a:solidFill>
                  <a:srgbClr val="6ECFB2"/>
                </a:solidFill>
                <a:latin typeface="Arial" charset="0"/>
                <a:ea typeface="Arial" charset="0"/>
                <a:cs typeface="Arial" charset="0"/>
                <a:sym typeface="Calibri"/>
              </a:rPr>
              <a:t>Comunícate con tu profesional financiero para ayudarte a realizar una evaluación de costos de cuidados médicos </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s-MX" sz="4800" b="1">
                <a:latin typeface="Georgia" panose="02040502050405020303" pitchFamily="18" charset="0"/>
              </a:rPr>
              <a:t>Actúa</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13">
            <a:extLst>
              <a:ext uri="{FF2B5EF4-FFF2-40B4-BE49-F238E27FC236}">
                <a16:creationId xmlns:a16="http://schemas.microsoft.com/office/drawing/2014/main" id="{510D0D84-EAFE-95C3-79D6-D0D8457C68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5103" y="2599434"/>
            <a:ext cx="831273" cy="831273"/>
          </a:xfrm>
          <a:prstGeom prst="rect">
            <a:avLst/>
          </a:prstGeom>
        </p:spPr>
      </p:pic>
      <p:pic>
        <p:nvPicPr>
          <p:cNvPr id="11" name="Picture 10">
            <a:extLst>
              <a:ext uri="{FF2B5EF4-FFF2-40B4-BE49-F238E27FC236}">
                <a16:creationId xmlns:a16="http://schemas.microsoft.com/office/drawing/2014/main" id="{E9A67425-F938-0851-2B95-003AB521FF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60628" y="2420760"/>
            <a:ext cx="1000423" cy="1000423"/>
          </a:xfrm>
          <a:prstGeom prst="rect">
            <a:avLst/>
          </a:prstGeom>
        </p:spPr>
      </p:pic>
      <p:pic>
        <p:nvPicPr>
          <p:cNvPr id="2" name="Graphic 1">
            <a:extLst>
              <a:ext uri="{FF2B5EF4-FFF2-40B4-BE49-F238E27FC236}">
                <a16:creationId xmlns:a16="http://schemas.microsoft.com/office/drawing/2014/main" id="{F2941F59-25B9-CC1C-61FF-A4A40E1575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4404" y="2539317"/>
            <a:ext cx="831273" cy="831273"/>
          </a:xfrm>
          <a:prstGeom prst="rect">
            <a:avLst/>
          </a:prstGeom>
        </p:spPr>
      </p:pic>
    </p:spTree>
    <p:extLst>
      <p:ext uri="{BB962C8B-B14F-4D97-AF65-F5344CB8AC3E}">
        <p14:creationId xmlns:p14="http://schemas.microsoft.com/office/powerpoint/2010/main" val="232485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2106187"/>
            <a:ext cx="11694694" cy="1731226"/>
          </a:xfrm>
        </p:spPr>
        <p:txBody>
          <a:bodyPr>
            <a:noAutofit/>
          </a:bodyPr>
          <a:lstStyle/>
          <a:p>
            <a:pPr>
              <a:lnSpc>
                <a:spcPct val="100000"/>
              </a:lnSpc>
            </a:pPr>
            <a:r>
              <a:rPr lang="es-MX" sz="8000" dirty="0">
                <a:latin typeface="Georgia" panose="02040502050405020303" pitchFamily="18" charset="0"/>
              </a:rPr>
              <a:t>Preguntas y respuestas</a:t>
            </a:r>
          </a:p>
        </p:txBody>
      </p:sp>
    </p:spTree>
    <p:extLst>
      <p:ext uri="{BB962C8B-B14F-4D97-AF65-F5344CB8AC3E}">
        <p14:creationId xmlns:p14="http://schemas.microsoft.com/office/powerpoint/2010/main" val="139184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65908" y="2253439"/>
            <a:ext cx="5955516" cy="2351121"/>
          </a:xfrm>
        </p:spPr>
        <p:txBody>
          <a:bodyPr anchor="t">
            <a:noAutofit/>
          </a:bodyPr>
          <a:lstStyle/>
          <a:p>
            <a:pPr>
              <a:lnSpc>
                <a:spcPct val="100000"/>
              </a:lnSpc>
              <a:spcBef>
                <a:spcPts val="0"/>
              </a:spcBef>
            </a:pPr>
            <a:r>
              <a:rPr lang="es-MX" dirty="0"/>
              <a:t>Estamos aquí para ayudar</a:t>
            </a:r>
            <a:br>
              <a:rPr lang="es-MX" dirty="0"/>
            </a:br>
            <a:br>
              <a:rPr lang="es-MX" b="0" dirty="0"/>
            </a:br>
            <a:r>
              <a:rPr lang="es-MX" sz="2000" b="0" dirty="0"/>
              <a:t>&lt;Nombre del presentador&gt;</a:t>
            </a:r>
            <a:br>
              <a:rPr lang="es-MX" sz="2000" b="0" dirty="0"/>
            </a:br>
            <a:r>
              <a:rPr lang="es-MX" sz="2000" b="0" dirty="0"/>
              <a:t>&lt;Cargo del presentador&gt;</a:t>
            </a:r>
            <a:br>
              <a:rPr lang="es-MX" sz="2000" b="0" dirty="0"/>
            </a:br>
            <a:r>
              <a:rPr lang="es-MX" sz="2000" b="0" dirty="0"/>
              <a:t>&lt;Dirección de correo electrónico del presentador&gt;</a:t>
            </a:r>
            <a:br>
              <a:rPr lang="es-MX" sz="2000" b="0" dirty="0"/>
            </a:br>
            <a:r>
              <a:rPr lang="es-MX" sz="2000" b="0" dirty="0"/>
              <a:t>&lt;Teléfono del presentador&gt;</a:t>
            </a:r>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5060481"/>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5131726"/>
            <a:ext cx="5758972" cy="101566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Accede a tu cuenta de retiro en </a:t>
            </a: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nrsforu.com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667830"/>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2" y="2772120"/>
            <a:ext cx="5804780" cy="640838"/>
          </a:xfrm>
        </p:spPr>
        <p:txBody>
          <a:bodyPr anchor="t">
            <a:noAutofit/>
          </a:bodyPr>
          <a:lstStyle/>
          <a:p>
            <a:r>
              <a:rPr lang="es-MX" dirty="0"/>
              <a:t>Estamos aquí para ayudar</a:t>
            </a:r>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Accede a tu cuenta de retiro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nationwide.com/myretirement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4" y="2706596"/>
            <a:ext cx="5816031" cy="640838"/>
          </a:xfrm>
        </p:spPr>
        <p:txBody>
          <a:bodyPr anchor="t">
            <a:noAutofit/>
          </a:bodyPr>
          <a:lstStyle/>
          <a:p>
            <a:pPr>
              <a:lnSpc>
                <a:spcPct val="100000"/>
              </a:lnSpc>
            </a:pPr>
            <a:r>
              <a:rPr lang="es-MX" dirty="0"/>
              <a:t>Estamos aquí para ayudar</a:t>
            </a:r>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Accede a tu cuenta de retiro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nationwide.com/REALtirement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2744-9153-B343-876E-2DB051070BF3}"/>
              </a:ext>
            </a:extLst>
          </p:cNvPr>
          <p:cNvSpPr txBox="1"/>
          <p:nvPr/>
        </p:nvSpPr>
        <p:spPr>
          <a:xfrm>
            <a:off x="2147454" y="2604393"/>
            <a:ext cx="7897091" cy="33547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es un depósito • No está asegurado por FDIC o NCUSIF • No está garantizado por la institución </a:t>
            </a:r>
            <a:b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b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está asegurado por ninguna agencia del gobierno federal • Puede perder valor.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p>
          <a:p>
            <a:pPr marL="0" indent="0">
              <a:buNone/>
            </a:pPr>
            <a:r>
              <a:rPr lang="es-MX" sz="1100" dirty="0">
                <a:cs typeface="Arial" panose="020B0604020202020204" pitchFamily="34" charset="0"/>
              </a:rPr>
              <a:t>Este material no es una recomendación para comprar o vender un producto financiero ni para adoptar una estrategia de inversión. Los inversionistas deben consultar con sus profesionales financieros sobre su situación específica.</a:t>
            </a:r>
          </a:p>
          <a:p>
            <a:pPr marL="0" indent="0">
              <a:buNone/>
            </a:pPr>
            <a:endParaRPr lang="en-US" sz="1100" dirty="0">
              <a:effectLst/>
              <a:cs typeface="Arial" panose="020B0604020202020204" pitchFamily="34" charset="0"/>
            </a:endParaRPr>
          </a:p>
          <a:p>
            <a:pPr marL="0" indent="0" eaLnBrk="1" fontAlgn="auto" hangingPunct="1">
              <a:spcAft>
                <a:spcPts val="0"/>
              </a:spcAft>
              <a:buFont typeface="Arial" panose="020B0604020202020204" pitchFamily="34" charset="0"/>
              <a:buNone/>
              <a:defRPr/>
            </a:pPr>
            <a:r>
              <a:rPr lang="es-MX" sz="1100" dirty="0">
                <a:cs typeface="Arial" panose="020B0604020202020204" pitchFamily="34" charset="0"/>
              </a:rPr>
              <a:t>Esta información es de carácter general y no tiene la intención de ser asesoría fiscal, legal, contable ni de otro tipo profesional. La información que se proporciona se basa en las leyes vigentes, las cuales están sujetas a cambio en cualquier momento, y no está avalada por ninguna agencia del gobierno. </a:t>
            </a:r>
          </a:p>
          <a:p>
            <a:pPr marL="0" indent="0" eaLnBrk="1" fontAlgn="auto" hangingPunct="1">
              <a:spcAft>
                <a:spcPts val="0"/>
              </a:spcAft>
              <a:buFont typeface="Arial" panose="020B0604020202020204" pitchFamily="34" charset="0"/>
              <a:buNone/>
              <a:defRPr/>
            </a:pPr>
            <a:endParaRPr lang="en-US" sz="1100" dirty="0">
              <a:cs typeface="Arial" panose="020B0604020202020204" pitchFamily="34" charset="0"/>
            </a:endParaRPr>
          </a:p>
          <a:p>
            <a:pPr marL="0" indent="0">
              <a:buNone/>
            </a:pPr>
            <a:r>
              <a:rPr lang="es-MX" sz="1100" dirty="0"/>
              <a:t>Ni Nationwide ni sus representantes ofrecen asesoría legal o fiscal. Para obtener respuestas a preguntas específicas, se debe consultar a un abogado o asesor fiscal.</a:t>
            </a:r>
            <a:br>
              <a:rPr lang="es-MX" sz="1100" dirty="0"/>
            </a:br>
            <a:br>
              <a:rPr lang="es-MX" sz="1100" dirty="0"/>
            </a:br>
            <a:r>
              <a:rPr lang="es-MX" sz="1100" dirty="0"/>
              <a:t>Nationwide Investment Services Corporation, miembro de FINRA, Columbus, Ohio.</a:t>
            </a:r>
          </a:p>
          <a:p>
            <a:pPr marL="0" indent="0">
              <a:buNone/>
            </a:pPr>
            <a:endParaRPr lang="en-US" sz="1100" dirty="0">
              <a:effectLst/>
            </a:endParaRPr>
          </a:p>
          <a:p>
            <a:r>
              <a:rPr lang="es-MX" sz="1100" dirty="0"/>
              <a:t>Nationwide, la N y el Águila de Nationwide, Nationwide is on your side y My Health Care Estimator son marcas de servicio de Nationwide Mutual Insurance Company.</a:t>
            </a:r>
            <a:r>
              <a:rPr lang="es-MX" sz="1100" dirty="0">
                <a:cs typeface="Arial" panose="020B0604020202020204" pitchFamily="34" charset="0"/>
              </a:rPr>
              <a:t> © 2023 Nationwide</a:t>
            </a:r>
          </a:p>
          <a:p>
            <a:pPr marL="0" indent="0" eaLnBrk="1" fontAlgn="auto" hangingPunct="1">
              <a:spcAft>
                <a:spcPts val="0"/>
              </a:spcAft>
              <a:buFont typeface="Arial" panose="020B0604020202020204" pitchFamily="34" charset="0"/>
              <a:buNone/>
              <a:defRPr/>
            </a:pPr>
            <a:endParaRPr lang="en-US" sz="1100" dirty="0">
              <a:cs typeface="Arial" panose="020B0604020202020204" pitchFamily="34" charset="0"/>
            </a:endParaRPr>
          </a:p>
          <a:p>
            <a:pPr defTabSz="457200">
              <a:defRPr/>
            </a:pPr>
            <a:r>
              <a:rPr lang="es-MX" sz="1100" dirty="0">
                <a:ea typeface="+mn-lt"/>
                <a:cs typeface="Arial" panose="020B0604020202020204" pitchFamily="34" charset="0"/>
              </a:rPr>
              <a:t>PNM-15416AO-S.5 (01/24</a:t>
            </a:r>
            <a:r>
              <a:rPr kumimoji="0" lang="es-MX" sz="1100" b="0" i="0" u="none" strike="noStrike" cap="none" normalizeH="0" baseline="0" noProof="0" dirty="0">
                <a:ln>
                  <a:noFill/>
                </a:ln>
                <a:uLnTx/>
                <a:uFillTx/>
                <a:ea typeface="+mn-lt"/>
                <a:cs typeface="Arial" panose="020B0604020202020204" pitchFamily="34" charset="0"/>
              </a:rPr>
              <a:t>)</a:t>
            </a:r>
          </a:p>
        </p:txBody>
      </p:sp>
      <p:sp>
        <p:nvSpPr>
          <p:cNvPr id="2" name="Rectangle 1">
            <a:extLst>
              <a:ext uri="{FF2B5EF4-FFF2-40B4-BE49-F238E27FC236}">
                <a16:creationId xmlns:a16="http://schemas.microsoft.com/office/drawing/2014/main" id="{390362B0-F11F-954B-A504-D2DFA168483F}"/>
              </a:ext>
              <a:ext uri="{C183D7F6-B498-43B3-948B-1728B52AA6E4}">
                <adec:decorative xmlns:adec="http://schemas.microsoft.com/office/drawing/2017/decorative" val="1"/>
              </a:ext>
            </a:extLst>
          </p:cNvPr>
          <p:cNvSpPr/>
          <p:nvPr/>
        </p:nvSpPr>
        <p:spPr>
          <a:xfrm>
            <a:off x="2147454" y="2550453"/>
            <a:ext cx="7897091" cy="539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
            <a:extLst>
              <a:ext uri="{FF2B5EF4-FFF2-40B4-BE49-F238E27FC236}">
                <a16:creationId xmlns:a16="http://schemas.microsoft.com/office/drawing/2014/main" id="{23B72775-B398-8E4E-A5AA-67EB495D754F}"/>
              </a:ext>
            </a:extLst>
          </p:cNvPr>
          <p:cNvSpPr>
            <a:spLocks noGrp="1"/>
          </p:cNvSpPr>
          <p:nvPr>
            <p:ph type="title"/>
          </p:nvPr>
        </p:nvSpPr>
        <p:spPr>
          <a:xfrm>
            <a:off x="1492450" y="1841919"/>
            <a:ext cx="9199178" cy="610205"/>
          </a:xfrm>
        </p:spPr>
        <p:txBody>
          <a:bodyPr/>
          <a:lstStyle/>
          <a:p>
            <a:r>
              <a:rPr lang="es-MX"/>
              <a:t>Cosas importantes que debes saber</a:t>
            </a:r>
          </a:p>
        </p:txBody>
      </p:sp>
    </p:spTree>
    <p:extLst>
      <p:ext uri="{BB962C8B-B14F-4D97-AF65-F5344CB8AC3E}">
        <p14:creationId xmlns:p14="http://schemas.microsoft.com/office/powerpoint/2010/main" val="270358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s-MX" sz="2400">
                <a:solidFill>
                  <a:srgbClr val="0047BB"/>
                </a:solidFill>
              </a:rPr>
              <a:t>Foto del presentador</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7" y="3114965"/>
            <a:ext cx="6347667"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s-MX" sz="24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&lt;Nombre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&lt;Cargo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&lt;Dirección de correo electrónico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&lt;Teléfono del presentador&gt;</a:t>
            </a:r>
          </a:p>
        </p:txBody>
      </p:sp>
      <p:sp>
        <p:nvSpPr>
          <p:cNvPr id="6" name="Title 6">
            <a:extLst>
              <a:ext uri="{FF2B5EF4-FFF2-40B4-BE49-F238E27FC236}">
                <a16:creationId xmlns:a16="http://schemas.microsoft.com/office/drawing/2014/main" id="{A1973D5F-74DD-DCF4-4116-6C9393D80835}"/>
              </a:ext>
            </a:extLst>
          </p:cNvPr>
          <p:cNvSpPr txBox="1">
            <a:spLocks/>
          </p:cNvSpPr>
          <p:nvPr/>
        </p:nvSpPr>
        <p:spPr>
          <a:xfrm>
            <a:off x="1492450" y="156414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r>
              <a:rPr lang="es-MX" sz="4400">
                <a:latin typeface="Georgia" panose="02040502050405020303" pitchFamily="18" charset="0"/>
              </a:rPr>
              <a:t>Me da gusto conocerte.</a:t>
            </a: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s-MX" sz="2400">
                <a:solidFill>
                  <a:srgbClr val="0047BB"/>
                </a:solidFill>
              </a:rPr>
              <a:t>Foto del PF</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&lt;Firma del PF&gt;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&lt;Dirección de correo electrónico del PF&gt;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&lt;Teléfono del PF&gt;</a:t>
            </a:r>
          </a:p>
        </p:txBody>
      </p:sp>
      <p:sp>
        <p:nvSpPr>
          <p:cNvPr id="6" name="Title 1">
            <a:extLst>
              <a:ext uri="{FF2B5EF4-FFF2-40B4-BE49-F238E27FC236}">
                <a16:creationId xmlns:a16="http://schemas.microsoft.com/office/drawing/2014/main" id="{CFB1BB27-2AB8-3379-F443-81F191185A1B}"/>
              </a:ext>
            </a:extLst>
          </p:cNvPr>
          <p:cNvSpPr>
            <a:spLocks noGrp="1"/>
          </p:cNvSpPr>
          <p:nvPr>
            <p:ph type="title"/>
          </p:nvPr>
        </p:nvSpPr>
        <p:spPr>
          <a:xfrm>
            <a:off x="1492450" y="1564142"/>
            <a:ext cx="9199178" cy="595493"/>
          </a:xfrm>
        </p:spPr>
        <p:txBody>
          <a:bodyPr>
            <a:noAutofit/>
          </a:bodyPr>
          <a:lstStyle/>
          <a:p>
            <a:r>
              <a:rPr lang="es-MX" sz="4400">
                <a:latin typeface="Georgia" panose="02040502050405020303" pitchFamily="18" charset="0"/>
              </a:rPr>
              <a:t>Tu profesional financiero</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BABB-0448-4E8D-2F4D-3F7D09C41296}"/>
              </a:ext>
            </a:extLst>
          </p:cNvPr>
          <p:cNvSpPr>
            <a:spLocks noGrp="1"/>
          </p:cNvSpPr>
          <p:nvPr>
            <p:ph type="title"/>
          </p:nvPr>
        </p:nvSpPr>
        <p:spPr>
          <a:xfrm>
            <a:off x="1492450" y="3485719"/>
            <a:ext cx="9199178" cy="853924"/>
          </a:xfrm>
        </p:spPr>
        <p:txBody>
          <a:bodyPr>
            <a:normAutofit/>
          </a:bodyPr>
          <a:lstStyle/>
          <a:p>
            <a:r>
              <a:rPr lang="es-MX" sz="4800"/>
              <a:t>Visión realista</a:t>
            </a:r>
          </a:p>
        </p:txBody>
      </p:sp>
      <p:sp>
        <p:nvSpPr>
          <p:cNvPr id="3" name="Content Placeholder 2">
            <a:extLst>
              <a:ext uri="{FF2B5EF4-FFF2-40B4-BE49-F238E27FC236}">
                <a16:creationId xmlns:a16="http://schemas.microsoft.com/office/drawing/2014/main" id="{8D7E18C6-5704-1367-6F50-50F93B15A6D5}"/>
              </a:ext>
            </a:extLst>
          </p:cNvPr>
          <p:cNvSpPr>
            <a:spLocks noGrp="1"/>
          </p:cNvSpPr>
          <p:nvPr>
            <p:ph idx="1"/>
          </p:nvPr>
        </p:nvSpPr>
        <p:spPr>
          <a:xfrm>
            <a:off x="1492450" y="4482291"/>
            <a:ext cx="9199178" cy="1756809"/>
          </a:xfrm>
        </p:spPr>
        <p:txBody>
          <a:bodyPr/>
          <a:lstStyle/>
          <a:p>
            <a:pPr marL="0" indent="0" algn="ctr">
              <a:buNone/>
            </a:pPr>
            <a:r>
              <a:rPr lang="es-MX" dirty="0"/>
              <a:t>Es probable que los cuidados médicos sean uno de tus </a:t>
            </a:r>
            <a:r>
              <a:rPr lang="es-MX" b="1" dirty="0"/>
              <a:t>gastos más grandes</a:t>
            </a:r>
            <a:r>
              <a:rPr lang="es-MX" dirty="0"/>
              <a:t> en el retiro; no obstante, muchos estadounidenses no están preparados para esto.</a:t>
            </a:r>
          </a:p>
          <a:p>
            <a:pPr marL="0" indent="0">
              <a:buNone/>
            </a:pPr>
            <a:endParaRPr lang="en-US" dirty="0"/>
          </a:p>
        </p:txBody>
      </p:sp>
      <p:sp>
        <p:nvSpPr>
          <p:cNvPr id="4" name="TextBox 3">
            <a:extLst>
              <a:ext uri="{FF2B5EF4-FFF2-40B4-BE49-F238E27FC236}">
                <a16:creationId xmlns:a16="http://schemas.microsoft.com/office/drawing/2014/main" id="{E2984A0C-81B6-39F8-0B8C-4F0AAAED0AEA}"/>
              </a:ext>
            </a:extLst>
          </p:cNvPr>
          <p:cNvSpPr txBox="1"/>
          <p:nvPr/>
        </p:nvSpPr>
        <p:spPr>
          <a:xfrm>
            <a:off x="1581134" y="6039045"/>
            <a:ext cx="9905405" cy="369332"/>
          </a:xfrm>
          <a:prstGeom prst="rect">
            <a:avLst/>
          </a:prstGeom>
          <a:noFill/>
        </p:spPr>
        <p:txBody>
          <a:bodyPr wrap="square" rtlCol="0">
            <a:spAutoFit/>
          </a:bodyPr>
          <a:lstStyle/>
          <a:p>
            <a:pPr eaLnBrk="1" hangingPunct="1">
              <a:spcBef>
                <a:spcPct val="0"/>
              </a:spcBef>
            </a:pPr>
            <a:r>
              <a:rPr lang="es-MX" sz="800" baseline="30000" dirty="0">
                <a:solidFill>
                  <a:schemeClr val="bg1"/>
                </a:solidFill>
                <a:latin typeface="+mj-lt"/>
                <a:cs typeface="Arial" panose="020B0604020202020204" pitchFamily="34" charset="0"/>
              </a:rPr>
              <a:t>1 </a:t>
            </a:r>
            <a:r>
              <a:rPr lang="es-MX" sz="800" baseline="30000" dirty="0">
                <a:solidFill>
                  <a:schemeClr val="bg1"/>
                </a:solidFill>
                <a:latin typeface="+mj-lt"/>
                <a:cs typeface="Times New Roman" panose="02020603050405020304" pitchFamily="18" charset="0"/>
              </a:rPr>
              <a:t>“</a:t>
            </a:r>
            <a:r>
              <a:rPr lang="es-MX" sz="800" dirty="0">
                <a:solidFill>
                  <a:schemeClr val="bg1"/>
                </a:solidFill>
              </a:rPr>
              <a:t>Here’s some shocking news about the cost of retiree health care,” MarketWatch (21 de junio de 2023). </a:t>
            </a:r>
            <a:r>
              <a:rPr lang="es-MX" sz="800" dirty="0">
                <a:solidFill>
                  <a:schemeClr val="bg1"/>
                </a:solidFill>
                <a:hlinkClick r:id="rId3">
                  <a:extLst>
                    <a:ext uri="{A12FA001-AC4F-418D-AE19-62706E023703}">
                      <ahyp:hlinkClr xmlns:ahyp="http://schemas.microsoft.com/office/drawing/2018/hyperlinkcolor" val="tx"/>
                    </a:ext>
                  </a:extLst>
                </a:hlinkClick>
              </a:rPr>
              <a:t>Here's some shocking news about the cost of retiree healthcare | Morningstar</a:t>
            </a:r>
          </a:p>
          <a:p>
            <a:endParaRPr lang="en-US" sz="1000" dirty="0">
              <a:solidFill>
                <a:schemeClr val="bg1"/>
              </a:solidFill>
              <a:latin typeface="+mj-lt"/>
              <a:cs typeface="Arial" panose="020B0604020202020204" pitchFamily="34" charset="0"/>
            </a:endParaRPr>
          </a:p>
        </p:txBody>
      </p:sp>
      <p:pic>
        <p:nvPicPr>
          <p:cNvPr id="5" name="Graphic 27">
            <a:extLst>
              <a:ext uri="{FF2B5EF4-FFF2-40B4-BE49-F238E27FC236}">
                <a16:creationId xmlns:a16="http://schemas.microsoft.com/office/drawing/2014/main" id="{4C6D82FE-FFEE-DB41-66DF-322553B272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84985" y="1087315"/>
            <a:ext cx="2014107" cy="2014107"/>
          </a:xfrm>
          <a:prstGeom prst="rect">
            <a:avLst/>
          </a:prstGeom>
        </p:spPr>
      </p:pic>
    </p:spTree>
    <p:extLst>
      <p:ext uri="{BB962C8B-B14F-4D97-AF65-F5344CB8AC3E}">
        <p14:creationId xmlns:p14="http://schemas.microsoft.com/office/powerpoint/2010/main" val="83901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B13A-49D4-AC95-8824-29C76E9B1AA0}"/>
              </a:ext>
            </a:extLst>
          </p:cNvPr>
          <p:cNvSpPr>
            <a:spLocks noGrp="1"/>
          </p:cNvSpPr>
          <p:nvPr>
            <p:ph type="title"/>
          </p:nvPr>
        </p:nvSpPr>
        <p:spPr>
          <a:xfrm>
            <a:off x="1025911" y="1100673"/>
            <a:ext cx="10102671" cy="610205"/>
          </a:xfrm>
        </p:spPr>
        <p:txBody>
          <a:bodyPr>
            <a:noAutofit/>
          </a:bodyPr>
          <a:lstStyle/>
          <a:p>
            <a:r>
              <a:rPr lang="es-MX" sz="4800" dirty="0"/>
              <a:t>¿Puedes depender de Medicare?</a:t>
            </a:r>
          </a:p>
        </p:txBody>
      </p:sp>
      <p:sp>
        <p:nvSpPr>
          <p:cNvPr id="3" name="Content Placeholder 2">
            <a:extLst>
              <a:ext uri="{FF2B5EF4-FFF2-40B4-BE49-F238E27FC236}">
                <a16:creationId xmlns:a16="http://schemas.microsoft.com/office/drawing/2014/main" id="{634B11DE-3410-61FA-CEBE-0613D15B9EB3}"/>
              </a:ext>
            </a:extLst>
          </p:cNvPr>
          <p:cNvSpPr>
            <a:spLocks noGrp="1"/>
          </p:cNvSpPr>
          <p:nvPr>
            <p:ph idx="1"/>
          </p:nvPr>
        </p:nvSpPr>
        <p:spPr>
          <a:xfrm>
            <a:off x="1492452" y="4324394"/>
            <a:ext cx="3903904" cy="948645"/>
          </a:xfrm>
        </p:spPr>
        <p:txBody>
          <a:bodyPr/>
          <a:lstStyle/>
          <a:p>
            <a:pPr marL="0" indent="0" algn="ctr">
              <a:buNone/>
            </a:pPr>
            <a:r>
              <a:rPr lang="es-MX" dirty="0"/>
              <a:t>Una pareja hoy podría necesitar $318,000 para costos de cuidados médicos durante el retiro.</a:t>
            </a:r>
            <a:r>
              <a:rPr lang="es-MX" baseline="30000" dirty="0"/>
              <a:t>1</a:t>
            </a:r>
          </a:p>
        </p:txBody>
      </p:sp>
      <p:sp>
        <p:nvSpPr>
          <p:cNvPr id="9" name="TextBox 8">
            <a:extLst>
              <a:ext uri="{FF2B5EF4-FFF2-40B4-BE49-F238E27FC236}">
                <a16:creationId xmlns:a16="http://schemas.microsoft.com/office/drawing/2014/main" id="{5E39530A-E5DD-8619-7D4A-74E110F4A8B4}"/>
              </a:ext>
            </a:extLst>
          </p:cNvPr>
          <p:cNvSpPr txBox="1"/>
          <p:nvPr/>
        </p:nvSpPr>
        <p:spPr>
          <a:xfrm>
            <a:off x="1570974" y="5863252"/>
            <a:ext cx="10373376" cy="553998"/>
          </a:xfrm>
          <a:prstGeom prst="rect">
            <a:avLst/>
          </a:prstGeom>
          <a:noFill/>
        </p:spPr>
        <p:txBody>
          <a:bodyPr wrap="square" rtlCol="0">
            <a:spAutoFit/>
          </a:bodyPr>
          <a:lstStyle/>
          <a:p>
            <a:r>
              <a:rPr lang="es-MX" sz="1000" baseline="30000" dirty="0">
                <a:latin typeface="Arial" panose="020B0604020202020204" pitchFamily="34" charset="0"/>
                <a:cs typeface="Arial" panose="020B0604020202020204" pitchFamily="34" charset="0"/>
              </a:rPr>
              <a:t>1</a:t>
            </a:r>
            <a:r>
              <a:rPr lang="es-MX" sz="1000" dirty="0">
                <a:latin typeface="Arial" panose="020B0604020202020204" pitchFamily="34" charset="0"/>
                <a:cs typeface="Arial" panose="020B0604020202020204" pitchFamily="34" charset="0"/>
              </a:rPr>
              <a:t> </a:t>
            </a:r>
            <a:r>
              <a:rPr lang="en-US" sz="1000" dirty="0">
                <a:effectLst/>
              </a:rPr>
              <a:t>“Projected Savings Medicare Beneficiaries Need for Health Expenses Remained High in 2022," Jake Spiegel and Paul </a:t>
            </a:r>
            <a:r>
              <a:rPr lang="en-US" sz="1000" dirty="0" err="1">
                <a:effectLst/>
              </a:rPr>
              <a:t>Fronstin</a:t>
            </a:r>
            <a:r>
              <a:rPr lang="en-US" sz="1000" dirty="0">
                <a:effectLst/>
              </a:rPr>
              <a:t>, EBRI Issue Brief No. 580 </a:t>
            </a:r>
            <a:r>
              <a:rPr lang="es-MX" sz="1000" dirty="0">
                <a:latin typeface="Arial" panose="020B0604020202020204" pitchFamily="34" charset="0"/>
                <a:cs typeface="Arial" panose="020B0604020202020204" pitchFamily="34" charset="0"/>
              </a:rPr>
              <a:t>(</a:t>
            </a:r>
            <a:r>
              <a:rPr lang="es-MX" sz="1000" b="0" i="0" dirty="0"/>
              <a:t>9 de febrero de 2023</a:t>
            </a:r>
            <a:r>
              <a:rPr lang="es-MX" sz="1000" dirty="0">
                <a:latin typeface="Arial" panose="020B0604020202020204" pitchFamily="34" charset="0"/>
                <a:cs typeface="Arial" panose="020B0604020202020204" pitchFamily="34" charset="0"/>
              </a:rPr>
              <a:t>).</a:t>
            </a:r>
          </a:p>
          <a:p>
            <a:r>
              <a:rPr lang="es-MX" sz="1000" baseline="30000" dirty="0">
                <a:latin typeface="Arial" panose="020B0604020202020204" pitchFamily="34" charset="0"/>
                <a:cs typeface="Arial" panose="020B0604020202020204" pitchFamily="34" charset="0"/>
              </a:rPr>
              <a:t>2</a:t>
            </a:r>
            <a:r>
              <a:rPr lang="es-MX" sz="1000" dirty="0">
                <a:latin typeface="Arial" panose="020B0604020202020204" pitchFamily="34" charset="0"/>
                <a:cs typeface="Arial" panose="020B0604020202020204" pitchFamily="34" charset="0"/>
              </a:rPr>
              <a:t> </a:t>
            </a:r>
            <a:r>
              <a:rPr lang="es-MX" sz="1000" b="0" i="0" dirty="0"/>
              <a:t>Projected Savings Medicare Beneficiaries Need for Health Expenses Spike in 2021: Some Couples Could Need as Much as $360,000 in Savings," Paul Fronstin y Jack VanDerhei, EBRI (20 de enero de 2022).</a:t>
            </a:r>
          </a:p>
        </p:txBody>
      </p:sp>
      <p:graphicFrame>
        <p:nvGraphicFramePr>
          <p:cNvPr id="11" name="Chart 10">
            <a:extLst>
              <a:ext uri="{FF2B5EF4-FFF2-40B4-BE49-F238E27FC236}">
                <a16:creationId xmlns:a16="http://schemas.microsoft.com/office/drawing/2014/main" id="{27421E22-0315-541E-BAEB-D1A9B99CF90C}"/>
              </a:ext>
            </a:extLst>
          </p:cNvPr>
          <p:cNvGraphicFramePr/>
          <p:nvPr>
            <p:extLst>
              <p:ext uri="{D42A27DB-BD31-4B8C-83A1-F6EECF244321}">
                <p14:modId xmlns:p14="http://schemas.microsoft.com/office/powerpoint/2010/main" val="303298735"/>
              </p:ext>
            </p:extLst>
          </p:nvPr>
        </p:nvGraphicFramePr>
        <p:xfrm>
          <a:off x="5396356" y="2190000"/>
          <a:ext cx="4527349" cy="3018233"/>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2">
            <a:extLst>
              <a:ext uri="{FF2B5EF4-FFF2-40B4-BE49-F238E27FC236}">
                <a16:creationId xmlns:a16="http://schemas.microsoft.com/office/drawing/2014/main" id="{EE243D61-D1D7-BFD3-3A03-6731610512CC}"/>
              </a:ext>
            </a:extLst>
          </p:cNvPr>
          <p:cNvSpPr txBox="1">
            <a:spLocks/>
          </p:cNvSpPr>
          <p:nvPr/>
        </p:nvSpPr>
        <p:spPr>
          <a:xfrm>
            <a:off x="9413305" y="2280181"/>
            <a:ext cx="1871730" cy="948645"/>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a:t>Medicare solo cubre alrededor del</a:t>
            </a:r>
          </a:p>
        </p:txBody>
      </p:sp>
      <p:sp>
        <p:nvSpPr>
          <p:cNvPr id="13" name="Content Placeholder 2">
            <a:extLst>
              <a:ext uri="{FF2B5EF4-FFF2-40B4-BE49-F238E27FC236}">
                <a16:creationId xmlns:a16="http://schemas.microsoft.com/office/drawing/2014/main" id="{705F8C03-2F7A-0928-8110-87F25D63BE64}"/>
              </a:ext>
            </a:extLst>
          </p:cNvPr>
          <p:cNvSpPr txBox="1">
            <a:spLocks/>
          </p:cNvSpPr>
          <p:nvPr/>
        </p:nvSpPr>
        <p:spPr>
          <a:xfrm>
            <a:off x="9413304" y="3885064"/>
            <a:ext cx="2072449" cy="1412377"/>
          </a:xfrm>
          <a:prstGeom prst="rect">
            <a:avLst/>
          </a:prstGeom>
        </p:spPr>
        <p:txBody>
          <a:bodyPr vert="horz" lIns="0" tIns="45720" rIns="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a:t>de gastos asociados con servicios de cuidados médicos.</a:t>
            </a:r>
            <a:r>
              <a:rPr lang="es-MX" baseline="30000" dirty="0"/>
              <a:t>2</a:t>
            </a:r>
          </a:p>
        </p:txBody>
      </p:sp>
      <p:sp>
        <p:nvSpPr>
          <p:cNvPr id="7" name="TextBox 10">
            <a:extLst>
              <a:ext uri="{FF2B5EF4-FFF2-40B4-BE49-F238E27FC236}">
                <a16:creationId xmlns:a16="http://schemas.microsoft.com/office/drawing/2014/main" id="{0CEE43C4-0EE6-0E3F-DB6A-8DF556774B90}"/>
              </a:ext>
            </a:extLst>
          </p:cNvPr>
          <p:cNvSpPr txBox="1">
            <a:spLocks noChangeArrowheads="1"/>
          </p:cNvSpPr>
          <p:nvPr/>
        </p:nvSpPr>
        <p:spPr bwMode="auto">
          <a:xfrm>
            <a:off x="9356211" y="3099734"/>
            <a:ext cx="17152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4800" b="1" dirty="0">
                <a:solidFill>
                  <a:schemeClr val="tx2"/>
                </a:solidFill>
                <a:latin typeface="Georgia" panose="02040502050405020303" pitchFamily="18" charset="0"/>
                <a:cs typeface="Arial" panose="020B0604020202020204" pitchFamily="34" charset="0"/>
              </a:rPr>
              <a:t>60%</a:t>
            </a:r>
          </a:p>
        </p:txBody>
      </p:sp>
      <p:cxnSp>
        <p:nvCxnSpPr>
          <p:cNvPr id="16" name="Straight Connector 15">
            <a:extLst>
              <a:ext uri="{FF2B5EF4-FFF2-40B4-BE49-F238E27FC236}">
                <a16:creationId xmlns:a16="http://schemas.microsoft.com/office/drawing/2014/main" id="{AB3827FA-0F6F-B7F0-DABD-89CE2C0B35D0}"/>
              </a:ext>
              <a:ext uri="{C183D7F6-B498-43B3-948B-1728B52AA6E4}">
                <adec:decorative xmlns:adec="http://schemas.microsoft.com/office/drawing/2017/decorative" val="1"/>
              </a:ext>
            </a:extLst>
          </p:cNvPr>
          <p:cNvCxnSpPr>
            <a:cxnSpLocks/>
          </p:cNvCxnSpPr>
          <p:nvPr/>
        </p:nvCxnSpPr>
        <p:spPr>
          <a:xfrm>
            <a:off x="5573866" y="2190000"/>
            <a:ext cx="0" cy="3339263"/>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5FAE7DC-781D-20A6-8347-545494AEE583}"/>
              </a:ext>
            </a:extLst>
          </p:cNvPr>
          <p:cNvGrpSpPr/>
          <p:nvPr/>
        </p:nvGrpSpPr>
        <p:grpSpPr>
          <a:xfrm>
            <a:off x="1978149" y="2434903"/>
            <a:ext cx="2898874" cy="1615962"/>
            <a:chOff x="1601633" y="2346988"/>
            <a:chExt cx="2898874" cy="1615962"/>
          </a:xfrm>
        </p:grpSpPr>
        <p:sp>
          <p:nvSpPr>
            <p:cNvPr id="14" name="TextBox 10">
              <a:extLst>
                <a:ext uri="{FF2B5EF4-FFF2-40B4-BE49-F238E27FC236}">
                  <a16:creationId xmlns:a16="http://schemas.microsoft.com/office/drawing/2014/main" id="{FD45541C-F65E-E8F3-A98C-0595C0993696}"/>
                </a:ext>
              </a:extLst>
            </p:cNvPr>
            <p:cNvSpPr txBox="1">
              <a:spLocks noChangeArrowheads="1"/>
            </p:cNvSpPr>
            <p:nvPr/>
          </p:nvSpPr>
          <p:spPr bwMode="auto">
            <a:xfrm>
              <a:off x="1670476" y="3316619"/>
              <a:ext cx="2797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3600" b="1" dirty="0">
                  <a:solidFill>
                    <a:schemeClr val="tx2"/>
                  </a:solidFill>
                  <a:latin typeface="Georgia" panose="02040502050405020303" pitchFamily="18" charset="0"/>
                  <a:cs typeface="Arial" panose="020B0604020202020204" pitchFamily="34" charset="0"/>
                </a:rPr>
                <a:t>$318,000</a:t>
              </a:r>
            </a:p>
          </p:txBody>
        </p:sp>
        <p:sp>
          <p:nvSpPr>
            <p:cNvPr id="15" name="TextBox 10">
              <a:extLst>
                <a:ext uri="{FF2B5EF4-FFF2-40B4-BE49-F238E27FC236}">
                  <a16:creationId xmlns:a16="http://schemas.microsoft.com/office/drawing/2014/main" id="{1CA6165E-521A-2A09-17B5-8E9A7E5AC61A}"/>
                </a:ext>
              </a:extLst>
            </p:cNvPr>
            <p:cNvSpPr txBox="1">
              <a:spLocks noChangeArrowheads="1"/>
            </p:cNvSpPr>
            <p:nvPr/>
          </p:nvSpPr>
          <p:spPr bwMode="auto">
            <a:xfrm>
              <a:off x="2990457" y="2430976"/>
              <a:ext cx="4379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sz="3600" b="1">
                  <a:solidFill>
                    <a:schemeClr val="tx2"/>
                  </a:solidFill>
                  <a:latin typeface="Georgia" panose="02040502050405020303" pitchFamily="18" charset="0"/>
                  <a:cs typeface="Arial" panose="020B0604020202020204" pitchFamily="34" charset="0"/>
                </a:rPr>
                <a:t>+</a:t>
              </a:r>
            </a:p>
          </p:txBody>
        </p:sp>
        <p:pic>
          <p:nvPicPr>
            <p:cNvPr id="19" name="Picture 18" descr="Icon&#10;&#10;Description automatically generated">
              <a:extLst>
                <a:ext uri="{FF2B5EF4-FFF2-40B4-BE49-F238E27FC236}">
                  <a16:creationId xmlns:a16="http://schemas.microsoft.com/office/drawing/2014/main" id="{F91FAC2F-F81E-DB42-F9EF-992EFF78E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841" y="2352847"/>
              <a:ext cx="929666" cy="929666"/>
            </a:xfrm>
            <a:prstGeom prst="rect">
              <a:avLst/>
            </a:prstGeom>
          </p:spPr>
        </p:pic>
        <p:pic>
          <p:nvPicPr>
            <p:cNvPr id="21" name="Picture 20" descr="Icon&#10;&#10;Description automatically generated">
              <a:extLst>
                <a:ext uri="{FF2B5EF4-FFF2-40B4-BE49-F238E27FC236}">
                  <a16:creationId xmlns:a16="http://schemas.microsoft.com/office/drawing/2014/main" id="{72668EB9-D393-0C89-1F2F-A73FF5D0D2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633" y="2346988"/>
              <a:ext cx="929667" cy="929667"/>
            </a:xfrm>
            <a:prstGeom prst="rect">
              <a:avLst/>
            </a:prstGeom>
          </p:spPr>
        </p:pic>
        <p:pic>
          <p:nvPicPr>
            <p:cNvPr id="22" name="Picture 21" descr="Icon&#10;&#10;Description automatically generated">
              <a:extLst>
                <a:ext uri="{FF2B5EF4-FFF2-40B4-BE49-F238E27FC236}">
                  <a16:creationId xmlns:a16="http://schemas.microsoft.com/office/drawing/2014/main" id="{3C15A9F2-7865-BBFD-A1A0-CD04245AF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307" y="2346988"/>
              <a:ext cx="929667" cy="929667"/>
            </a:xfrm>
            <a:prstGeom prst="rect">
              <a:avLst/>
            </a:prstGeom>
          </p:spPr>
        </p:pic>
      </p:grpSp>
    </p:spTree>
    <p:extLst>
      <p:ext uri="{BB962C8B-B14F-4D97-AF65-F5344CB8AC3E}">
        <p14:creationId xmlns:p14="http://schemas.microsoft.com/office/powerpoint/2010/main" val="207173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D5E97-BBAA-9DB5-C7D7-08F6FE3CDA06}"/>
              </a:ext>
            </a:extLst>
          </p:cNvPr>
          <p:cNvSpPr>
            <a:spLocks noGrp="1"/>
          </p:cNvSpPr>
          <p:nvPr>
            <p:ph idx="1"/>
          </p:nvPr>
        </p:nvSpPr>
        <p:spPr>
          <a:xfrm>
            <a:off x="1025909" y="1952509"/>
            <a:ext cx="8341112" cy="4202963"/>
          </a:xfrm>
        </p:spPr>
        <p:txBody>
          <a:bodyPr numCol="2" spcCol="365760">
            <a:normAutofit/>
          </a:bodyPr>
          <a:lstStyle/>
          <a:p>
            <a:pPr>
              <a:lnSpc>
                <a:spcPct val="100000"/>
              </a:lnSpc>
              <a:spcBef>
                <a:spcPts val="400"/>
              </a:spcBef>
            </a:pPr>
            <a:r>
              <a:rPr lang="es-MX" sz="1600" dirty="0"/>
              <a:t>Una cuenta de ahorros de salud con </a:t>
            </a:r>
            <a:r>
              <a:rPr lang="es-MX" sz="1600" b="1" dirty="0"/>
              <a:t>ventajas fiscales</a:t>
            </a:r>
            <a:r>
              <a:rPr lang="es-MX" sz="1600" baseline="30000" dirty="0"/>
              <a:t>1</a:t>
            </a:r>
            <a:r>
              <a:rPr lang="es-MX" sz="1600" dirty="0"/>
              <a:t> que pertenece a la persona</a:t>
            </a:r>
          </a:p>
          <a:p>
            <a:pPr>
              <a:lnSpc>
                <a:spcPct val="100000"/>
              </a:lnSpc>
              <a:spcBef>
                <a:spcPts val="400"/>
              </a:spcBef>
            </a:pPr>
            <a:r>
              <a:rPr lang="es-MX" sz="1600" dirty="0"/>
              <a:t>Siempre </a:t>
            </a:r>
            <a:r>
              <a:rPr lang="es-MX" sz="1600" b="1" dirty="0"/>
              <a:t>combinada con un plan </a:t>
            </a:r>
            <a:br>
              <a:rPr lang="es-MX" sz="1600" b="1" dirty="0"/>
            </a:br>
            <a:r>
              <a:rPr lang="es-MX" sz="1600" b="1" dirty="0"/>
              <a:t>de salud de deducible alto</a:t>
            </a:r>
            <a:r>
              <a:rPr lang="es-MX" sz="1600" dirty="0"/>
              <a:t> (HDHP)</a:t>
            </a:r>
          </a:p>
          <a:p>
            <a:pPr>
              <a:lnSpc>
                <a:spcPct val="100000"/>
              </a:lnSpc>
              <a:spcBef>
                <a:spcPts val="400"/>
              </a:spcBef>
            </a:pPr>
            <a:r>
              <a:rPr lang="es-MX" sz="1600" dirty="0"/>
              <a:t>Las contribuciones a la HSA </a:t>
            </a:r>
            <a:r>
              <a:rPr lang="es-MX" sz="1600" b="1" dirty="0"/>
              <a:t>no están sujetas al impuesto sobre la renta federal</a:t>
            </a:r>
          </a:p>
          <a:p>
            <a:pPr>
              <a:lnSpc>
                <a:spcPct val="100000"/>
              </a:lnSpc>
              <a:spcBef>
                <a:spcPts val="400"/>
              </a:spcBef>
            </a:pPr>
            <a:r>
              <a:rPr lang="es-MX" sz="1600" b="1" dirty="0"/>
              <a:t>Pueden hacerse retiros libres de impuestos </a:t>
            </a:r>
            <a:r>
              <a:rPr lang="es-MX" sz="1600" dirty="0"/>
              <a:t>para gastos médicos calificados</a:t>
            </a:r>
          </a:p>
          <a:p>
            <a:pPr fontAlgn="t">
              <a:lnSpc>
                <a:spcPct val="100000"/>
              </a:lnSpc>
              <a:spcBef>
                <a:spcPts val="400"/>
              </a:spcBef>
            </a:pPr>
            <a:r>
              <a:rPr lang="es-MX" sz="1600" b="1" dirty="0"/>
              <a:t>Los fondos de la HSA pueden usarse para gastos elegibles</a:t>
            </a:r>
            <a:r>
              <a:rPr lang="es-MX" sz="1600" dirty="0"/>
              <a:t> en que incurra el titular de la cuenta, su cónyuge o dependientes tributarios calificados</a:t>
            </a:r>
            <a:r>
              <a:rPr lang="es-MX" sz="1600" baseline="30000" dirty="0"/>
              <a:t>2</a:t>
            </a:r>
          </a:p>
          <a:p>
            <a:pPr>
              <a:lnSpc>
                <a:spcPct val="100000"/>
              </a:lnSpc>
              <a:spcBef>
                <a:spcPts val="400"/>
              </a:spcBef>
            </a:pPr>
            <a:r>
              <a:rPr lang="es-MX" sz="1600" dirty="0"/>
              <a:t>Los fondos no usados </a:t>
            </a:r>
            <a:r>
              <a:rPr lang="es-MX" sz="1600" b="1" dirty="0"/>
              <a:t>se transfieren </a:t>
            </a:r>
            <a:br>
              <a:rPr lang="es-MX" sz="1600" b="1" dirty="0"/>
            </a:br>
            <a:r>
              <a:rPr lang="es-MX" sz="1600" b="1" dirty="0"/>
              <a:t>de un año a otro</a:t>
            </a:r>
          </a:p>
          <a:p>
            <a:pPr>
              <a:lnSpc>
                <a:spcPct val="100000"/>
              </a:lnSpc>
              <a:spcBef>
                <a:spcPts val="400"/>
              </a:spcBef>
            </a:pPr>
            <a:r>
              <a:rPr lang="es-MX" sz="1600" dirty="0"/>
              <a:t>El </a:t>
            </a:r>
            <a:r>
              <a:rPr lang="es-MX" sz="1600" b="1" dirty="0"/>
              <a:t>titular de la cuenta retiene todos </a:t>
            </a:r>
            <a:br>
              <a:rPr lang="es-MX" sz="1600" b="1" dirty="0"/>
            </a:br>
            <a:r>
              <a:rPr lang="es-MX" sz="1600" b="1" dirty="0"/>
              <a:t>fondos contribuidos a su HSA,</a:t>
            </a:r>
            <a:r>
              <a:rPr lang="es-MX" sz="1600" dirty="0"/>
              <a:t> </a:t>
            </a:r>
            <a:br>
              <a:rPr lang="es-MX" sz="1600" dirty="0"/>
            </a:br>
            <a:r>
              <a:rPr lang="es-MX" sz="1600" dirty="0"/>
              <a:t>incluso si cambia de empleos o </a:t>
            </a:r>
            <a:br>
              <a:rPr lang="es-MX" sz="1600" dirty="0"/>
            </a:br>
            <a:r>
              <a:rPr lang="es-MX" sz="1600" dirty="0"/>
              <a:t>planes de salud</a:t>
            </a:r>
          </a:p>
          <a:p>
            <a:pPr>
              <a:lnSpc>
                <a:spcPct val="100000"/>
              </a:lnSpc>
              <a:spcBef>
                <a:spcPts val="400"/>
              </a:spcBef>
            </a:pPr>
            <a:r>
              <a:rPr lang="es-MX" sz="1600" dirty="0"/>
              <a:t>Las cuentas de ahorros de salud </a:t>
            </a:r>
            <a:br>
              <a:rPr lang="es-MX" sz="1600" dirty="0"/>
            </a:br>
            <a:r>
              <a:rPr lang="es-MX" sz="1600" dirty="0"/>
              <a:t>ofrecen </a:t>
            </a:r>
            <a:r>
              <a:rPr lang="es-MX" sz="1600" b="1" dirty="0"/>
              <a:t>otra forma de ayudar </a:t>
            </a:r>
            <a:br>
              <a:rPr lang="es-MX" sz="1600" b="1" dirty="0"/>
            </a:br>
            <a:r>
              <a:rPr lang="es-MX" sz="1600" b="1" dirty="0"/>
              <a:t>a los participantes a ahorrar </a:t>
            </a:r>
            <a:br>
              <a:rPr lang="es-MX" sz="1600" b="1" dirty="0"/>
            </a:br>
            <a:r>
              <a:rPr lang="es-MX" sz="1600" b="1" dirty="0"/>
              <a:t>para el retiro</a:t>
            </a:r>
          </a:p>
          <a:p>
            <a:pPr>
              <a:lnSpc>
                <a:spcPct val="100000"/>
              </a:lnSpc>
              <a:spcBef>
                <a:spcPts val="400"/>
              </a:spcBef>
            </a:pPr>
            <a:r>
              <a:rPr lang="es-MX" sz="1600" dirty="0"/>
              <a:t>Las HSA están </a:t>
            </a:r>
            <a:r>
              <a:rPr lang="es-MX" sz="1600" b="1" dirty="0"/>
              <a:t>creciendo </a:t>
            </a:r>
            <a:br>
              <a:rPr lang="es-MX" sz="1600" b="1" dirty="0"/>
            </a:br>
            <a:r>
              <a:rPr lang="es-MX" sz="1600" b="1" dirty="0"/>
              <a:t>rápidamente</a:t>
            </a:r>
            <a:r>
              <a:rPr lang="es-MX" sz="1600" dirty="0"/>
              <a:t> </a:t>
            </a:r>
          </a:p>
        </p:txBody>
      </p:sp>
      <p:sp>
        <p:nvSpPr>
          <p:cNvPr id="4" name="TextBox 3">
            <a:extLst>
              <a:ext uri="{FF2B5EF4-FFF2-40B4-BE49-F238E27FC236}">
                <a16:creationId xmlns:a16="http://schemas.microsoft.com/office/drawing/2014/main" id="{61A0B722-BE26-C5BC-FDF5-1A8379D95332}"/>
              </a:ext>
            </a:extLst>
          </p:cNvPr>
          <p:cNvSpPr txBox="1"/>
          <p:nvPr/>
        </p:nvSpPr>
        <p:spPr>
          <a:xfrm>
            <a:off x="1570975" y="5980648"/>
            <a:ext cx="10167636" cy="553998"/>
          </a:xfrm>
          <a:prstGeom prst="rect">
            <a:avLst/>
          </a:prstGeom>
          <a:noFill/>
        </p:spPr>
        <p:txBody>
          <a:bodyPr wrap="square" rtlCol="0">
            <a:spAutoFit/>
          </a:bodyPr>
          <a:lstStyle/>
          <a:p>
            <a:r>
              <a:rPr lang="es-MX" sz="1000" baseline="30000" dirty="0">
                <a:effectLst/>
                <a:latin typeface="Arial" panose="020B0604020202020204" pitchFamily="34" charset="0"/>
                <a:ea typeface="Calibri" panose="020F0502020204030204" pitchFamily="34" charset="0"/>
                <a:cs typeface="Arial" panose="020B0604020202020204" pitchFamily="34" charset="0"/>
              </a:rPr>
              <a:t>1 </a:t>
            </a:r>
            <a:r>
              <a:rPr lang="es-MX" sz="1000" dirty="0">
                <a:effectLst/>
                <a:latin typeface="Arial" panose="020B0604020202020204" pitchFamily="34" charset="0"/>
                <a:ea typeface="Calibri" panose="020F0502020204030204" pitchFamily="34" charset="0"/>
                <a:cs typeface="Arial" panose="020B0604020202020204" pitchFamily="34" charset="0"/>
              </a:rPr>
              <a:t>Las HSA no se gravan a un nivel de impuestos de ingresos federales cuando se usan adecuadamente para gastos médicos calificados</a:t>
            </a:r>
            <a:r>
              <a:rPr lang="es-MX" sz="1000" dirty="0">
                <a:latin typeface="Arial" panose="020B0604020202020204" pitchFamily="34" charset="0"/>
                <a:cs typeface="Arial" panose="020B0604020202020204" pitchFamily="34" charset="0"/>
              </a:rPr>
              <a:t>. Además, la mayoría de los estados reconocen los fondos de las HSA como libres de impuestos, con muy pocas excepciones. Consulta a un asesor fiscal con relación a las reglas específicas de tu estado.</a:t>
            </a:r>
          </a:p>
          <a:p>
            <a:r>
              <a:rPr lang="es-MX" sz="1000" baseline="30000" dirty="0">
                <a:latin typeface="Arial" panose="020B0604020202020204" pitchFamily="34" charset="0"/>
                <a:cs typeface="Arial" panose="020B0604020202020204" pitchFamily="34" charset="0"/>
              </a:rPr>
              <a:t>2 </a:t>
            </a:r>
            <a:r>
              <a:rPr lang="es-MX" sz="1000" dirty="0">
                <a:latin typeface="Arial" panose="020B0604020202020204" pitchFamily="34" charset="0"/>
                <a:cs typeface="Arial" panose="020B0604020202020204" pitchFamily="34" charset="0"/>
              </a:rPr>
              <a:t>Es responsabilidad de los miembros asegurar los requisitos de elegibilidad, así como si cumplen los requisitos para el plan y gastos presentados.</a:t>
            </a:r>
          </a:p>
        </p:txBody>
      </p:sp>
      <p:sp>
        <p:nvSpPr>
          <p:cNvPr id="8" name="Title 11">
            <a:extLst>
              <a:ext uri="{FF2B5EF4-FFF2-40B4-BE49-F238E27FC236}">
                <a16:creationId xmlns:a16="http://schemas.microsoft.com/office/drawing/2014/main" id="{247615DF-DF7F-7C3C-9261-E4B8F8D318F9}"/>
              </a:ext>
            </a:extLst>
          </p:cNvPr>
          <p:cNvSpPr txBox="1">
            <a:spLocks/>
          </p:cNvSpPr>
          <p:nvPr/>
        </p:nvSpPr>
        <p:spPr>
          <a:xfrm>
            <a:off x="1492450" y="105683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s-MX" sz="4800">
                <a:solidFill>
                  <a:schemeClr val="tx2"/>
                </a:solidFill>
              </a:rPr>
              <a:t>¿Qué es una HSA?</a:t>
            </a:r>
          </a:p>
        </p:txBody>
      </p:sp>
      <p:pic>
        <p:nvPicPr>
          <p:cNvPr id="11" name="Picture 10" descr="Icon&#10;&#10;Description automatically generated">
            <a:extLst>
              <a:ext uri="{FF2B5EF4-FFF2-40B4-BE49-F238E27FC236}">
                <a16:creationId xmlns:a16="http://schemas.microsoft.com/office/drawing/2014/main" id="{BE3E7710-45B4-06F3-9097-7995C2199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771" y="2211581"/>
            <a:ext cx="3291840" cy="3291840"/>
          </a:xfrm>
          <a:prstGeom prst="rect">
            <a:avLst/>
          </a:prstGeom>
        </p:spPr>
      </p:pic>
    </p:spTree>
    <p:extLst>
      <p:ext uri="{BB962C8B-B14F-4D97-AF65-F5344CB8AC3E}">
        <p14:creationId xmlns:p14="http://schemas.microsoft.com/office/powerpoint/2010/main" val="162912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CFB7F10A-BEDB-14DA-64FF-20638B0ACBF2}"/>
              </a:ext>
            </a:extLst>
          </p:cNvPr>
          <p:cNvSpPr>
            <a:spLocks noGrp="1"/>
          </p:cNvSpPr>
          <p:nvPr>
            <p:ph idx="1"/>
          </p:nvPr>
        </p:nvSpPr>
        <p:spPr>
          <a:xfrm>
            <a:off x="1492450" y="1942519"/>
            <a:ext cx="9199178" cy="457742"/>
          </a:xfrm>
        </p:spPr>
        <p:txBody>
          <a:bodyPr>
            <a:normAutofit/>
          </a:bodyPr>
          <a:lstStyle/>
          <a:p>
            <a:pPr marL="0" indent="0" algn="ctr">
              <a:buNone/>
            </a:pPr>
            <a:r>
              <a:rPr lang="es-MX" sz="2200" b="1"/>
              <a:t>Una forma de financiar tus gastos para:</a:t>
            </a:r>
          </a:p>
        </p:txBody>
      </p:sp>
      <p:sp>
        <p:nvSpPr>
          <p:cNvPr id="9" name="Title 11">
            <a:extLst>
              <a:ext uri="{FF2B5EF4-FFF2-40B4-BE49-F238E27FC236}">
                <a16:creationId xmlns:a16="http://schemas.microsoft.com/office/drawing/2014/main" id="{B2C22D79-9166-252E-735D-E89EB010309B}"/>
              </a:ext>
            </a:extLst>
          </p:cNvPr>
          <p:cNvSpPr txBox="1">
            <a:spLocks/>
          </p:cNvSpPr>
          <p:nvPr/>
        </p:nvSpPr>
        <p:spPr>
          <a:xfrm>
            <a:off x="1492450" y="113886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s-MX" sz="4800"/>
              <a:t>¿Qué es una HSA?</a:t>
            </a:r>
          </a:p>
        </p:txBody>
      </p:sp>
      <p:sp>
        <p:nvSpPr>
          <p:cNvPr id="11" name="TextBox 10">
            <a:extLst>
              <a:ext uri="{FF2B5EF4-FFF2-40B4-BE49-F238E27FC236}">
                <a16:creationId xmlns:a16="http://schemas.microsoft.com/office/drawing/2014/main" id="{4E0555AF-7A21-0888-3BB5-3ECA2CB85512}"/>
              </a:ext>
            </a:extLst>
          </p:cNvPr>
          <p:cNvSpPr txBox="1"/>
          <p:nvPr/>
        </p:nvSpPr>
        <p:spPr>
          <a:xfrm>
            <a:off x="958541" y="4457740"/>
            <a:ext cx="2321127" cy="338554"/>
          </a:xfrm>
          <a:prstGeom prst="rect">
            <a:avLst/>
          </a:prstGeom>
          <a:noFill/>
          <a:ln>
            <a:noFill/>
          </a:ln>
        </p:spPr>
        <p:txBody>
          <a:bodyPr wrap="square" lIns="0" tIns="0" rIns="0" bIns="0" rtlCol="0" anchor="t" anchorCtr="0">
            <a:spAutoFit/>
          </a:bodyPr>
          <a:lstStyle/>
          <a:p>
            <a:pPr algn="ctr"/>
            <a:r>
              <a:rPr lang="es-MX" sz="2200" b="1">
                <a:solidFill>
                  <a:srgbClr val="6ECFB2"/>
                </a:solidFill>
              </a:rPr>
              <a:t>Cuidados médicos</a:t>
            </a:r>
          </a:p>
        </p:txBody>
      </p:sp>
      <p:sp>
        <p:nvSpPr>
          <p:cNvPr id="12" name="TextBox 11">
            <a:extLst>
              <a:ext uri="{FF2B5EF4-FFF2-40B4-BE49-F238E27FC236}">
                <a16:creationId xmlns:a16="http://schemas.microsoft.com/office/drawing/2014/main" id="{78E0FCE2-0AE7-AC30-2C97-909AB2426286}"/>
              </a:ext>
            </a:extLst>
          </p:cNvPr>
          <p:cNvSpPr txBox="1"/>
          <p:nvPr/>
        </p:nvSpPr>
        <p:spPr>
          <a:xfrm>
            <a:off x="3374288" y="4457740"/>
            <a:ext cx="2780292" cy="338554"/>
          </a:xfrm>
          <a:prstGeom prst="rect">
            <a:avLst/>
          </a:prstGeom>
          <a:noFill/>
          <a:ln>
            <a:noFill/>
          </a:ln>
        </p:spPr>
        <p:txBody>
          <a:bodyPr wrap="square" lIns="0" tIns="0" rIns="0" bIns="0" rtlCol="0" anchor="t" anchorCtr="0">
            <a:spAutoFit/>
          </a:bodyPr>
          <a:lstStyle/>
          <a:p>
            <a:pPr algn="ctr"/>
            <a:r>
              <a:rPr lang="es-MX" sz="2200" b="1">
                <a:solidFill>
                  <a:srgbClr val="6ECFB2"/>
                </a:solidFill>
              </a:rPr>
              <a:t>Dental</a:t>
            </a:r>
          </a:p>
        </p:txBody>
      </p:sp>
      <p:sp>
        <p:nvSpPr>
          <p:cNvPr id="13" name="TextBox 12">
            <a:extLst>
              <a:ext uri="{FF2B5EF4-FFF2-40B4-BE49-F238E27FC236}">
                <a16:creationId xmlns:a16="http://schemas.microsoft.com/office/drawing/2014/main" id="{5EC9F6BA-45C2-0C40-6F9E-A976B6AAA432}"/>
              </a:ext>
            </a:extLst>
          </p:cNvPr>
          <p:cNvSpPr txBox="1"/>
          <p:nvPr/>
        </p:nvSpPr>
        <p:spPr>
          <a:xfrm>
            <a:off x="6154580" y="4457740"/>
            <a:ext cx="2539440" cy="338554"/>
          </a:xfrm>
          <a:prstGeom prst="rect">
            <a:avLst/>
          </a:prstGeom>
          <a:noFill/>
          <a:ln>
            <a:noFill/>
          </a:ln>
        </p:spPr>
        <p:txBody>
          <a:bodyPr wrap="square" lIns="0" tIns="0" rIns="0" bIns="0" rtlCol="0" anchor="t" anchorCtr="0">
            <a:spAutoFit/>
          </a:bodyPr>
          <a:lstStyle/>
          <a:p>
            <a:pPr algn="ctr"/>
            <a:r>
              <a:rPr lang="es-MX" sz="2200" b="1">
                <a:solidFill>
                  <a:srgbClr val="6ECFB2"/>
                </a:solidFill>
              </a:rPr>
              <a:t>Audición</a:t>
            </a:r>
          </a:p>
        </p:txBody>
      </p:sp>
      <p:cxnSp>
        <p:nvCxnSpPr>
          <p:cNvPr id="14" name="Straight Connector 13">
            <a:extLst>
              <a:ext uri="{FF2B5EF4-FFF2-40B4-BE49-F238E27FC236}">
                <a16:creationId xmlns:a16="http://schemas.microsoft.com/office/drawing/2014/main" id="{492BF5F0-CE01-92F8-F03B-B43F0ADE5A41}"/>
              </a:ext>
              <a:ext uri="{C183D7F6-B498-43B3-948B-1728B52AA6E4}">
                <adec:decorative xmlns:adec="http://schemas.microsoft.com/office/drawing/2017/decorative" val="1"/>
              </a:ext>
            </a:extLst>
          </p:cNvPr>
          <p:cNvCxnSpPr>
            <a:cxnSpLocks/>
          </p:cNvCxnSpPr>
          <p:nvPr/>
        </p:nvCxnSpPr>
        <p:spPr>
          <a:xfrm>
            <a:off x="6154580"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B6C491-B5AF-F8A0-26E0-A6ECC69F6B73}"/>
              </a:ext>
              <a:ext uri="{C183D7F6-B498-43B3-948B-1728B52AA6E4}">
                <adec:decorative xmlns:adec="http://schemas.microsoft.com/office/drawing/2017/decorative" val="1"/>
              </a:ext>
            </a:extLst>
          </p:cNvPr>
          <p:cNvCxnSpPr>
            <a:cxnSpLocks/>
          </p:cNvCxnSpPr>
          <p:nvPr/>
        </p:nvCxnSpPr>
        <p:spPr>
          <a:xfrm>
            <a:off x="3316188"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F6B44E6E-D46C-7CA5-4D28-F02D6AB9EF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7234" y="3242280"/>
            <a:ext cx="914400" cy="914400"/>
          </a:xfrm>
          <a:prstGeom prst="rect">
            <a:avLst/>
          </a:prstGeom>
        </p:spPr>
      </p:pic>
      <p:sp>
        <p:nvSpPr>
          <p:cNvPr id="2" name="TextBox 1">
            <a:extLst>
              <a:ext uri="{FF2B5EF4-FFF2-40B4-BE49-F238E27FC236}">
                <a16:creationId xmlns:a16="http://schemas.microsoft.com/office/drawing/2014/main" id="{02151898-BFC0-52C3-4715-F2623A6E26C7}"/>
              </a:ext>
            </a:extLst>
          </p:cNvPr>
          <p:cNvSpPr txBox="1"/>
          <p:nvPr/>
        </p:nvSpPr>
        <p:spPr>
          <a:xfrm>
            <a:off x="8694020" y="4457740"/>
            <a:ext cx="2539440" cy="338554"/>
          </a:xfrm>
          <a:prstGeom prst="rect">
            <a:avLst/>
          </a:prstGeom>
          <a:noFill/>
          <a:ln>
            <a:noFill/>
          </a:ln>
        </p:spPr>
        <p:txBody>
          <a:bodyPr wrap="square" lIns="0" tIns="0" rIns="0" bIns="0" rtlCol="0" anchor="t" anchorCtr="0">
            <a:spAutoFit/>
          </a:bodyPr>
          <a:lstStyle/>
          <a:p>
            <a:pPr algn="ctr"/>
            <a:r>
              <a:rPr lang="es-MX" sz="2200" b="1">
                <a:solidFill>
                  <a:srgbClr val="6ECFB2"/>
                </a:solidFill>
              </a:rPr>
              <a:t>Visión</a:t>
            </a:r>
          </a:p>
        </p:txBody>
      </p:sp>
      <p:cxnSp>
        <p:nvCxnSpPr>
          <p:cNvPr id="3" name="Straight Connector 2">
            <a:extLst>
              <a:ext uri="{FF2B5EF4-FFF2-40B4-BE49-F238E27FC236}">
                <a16:creationId xmlns:a16="http://schemas.microsoft.com/office/drawing/2014/main" id="{B2B3F1A8-E00C-24C6-102F-3072520C8882}"/>
              </a:ext>
              <a:ext uri="{C183D7F6-B498-43B3-948B-1728B52AA6E4}">
                <adec:decorative xmlns:adec="http://schemas.microsoft.com/office/drawing/2017/decorative" val="1"/>
              </a:ext>
            </a:extLst>
          </p:cNvPr>
          <p:cNvCxnSpPr>
            <a:cxnSpLocks/>
          </p:cNvCxnSpPr>
          <p:nvPr/>
        </p:nvCxnSpPr>
        <p:spPr>
          <a:xfrm>
            <a:off x="8694020"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271B87C-7D27-9518-DA89-23923E93B5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12479" y="3318028"/>
            <a:ext cx="914400" cy="914400"/>
          </a:xfrm>
          <a:prstGeom prst="rect">
            <a:avLst/>
          </a:prstGeom>
        </p:spPr>
      </p:pic>
      <p:pic>
        <p:nvPicPr>
          <p:cNvPr id="10" name="Picture 9" descr="Icon&#10;&#10;Description automatically generated">
            <a:extLst>
              <a:ext uri="{FF2B5EF4-FFF2-40B4-BE49-F238E27FC236}">
                <a16:creationId xmlns:a16="http://schemas.microsoft.com/office/drawing/2014/main" id="{D511F7A3-A0FE-A095-9414-E6A0A0CC6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138" y="3318028"/>
            <a:ext cx="914400" cy="914400"/>
          </a:xfrm>
          <a:prstGeom prst="rect">
            <a:avLst/>
          </a:prstGeom>
        </p:spPr>
      </p:pic>
      <p:pic>
        <p:nvPicPr>
          <p:cNvPr id="16" name="Picture 15" descr="Icon&#10;&#10;Description automatically generated">
            <a:extLst>
              <a:ext uri="{FF2B5EF4-FFF2-40B4-BE49-F238E27FC236}">
                <a16:creationId xmlns:a16="http://schemas.microsoft.com/office/drawing/2014/main" id="{3647FC0D-E597-D3E2-6CF6-4D75713C49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042" y="3134118"/>
            <a:ext cx="1100935" cy="1100935"/>
          </a:xfrm>
          <a:prstGeom prst="rect">
            <a:avLst/>
          </a:prstGeom>
        </p:spPr>
      </p:pic>
    </p:spTree>
    <p:extLst>
      <p:ext uri="{BB962C8B-B14F-4D97-AF65-F5344CB8AC3E}">
        <p14:creationId xmlns:p14="http://schemas.microsoft.com/office/powerpoint/2010/main" val="2841238227"/>
      </p:ext>
    </p:extLst>
  </p:cSld>
  <p:clrMapOvr>
    <a:masterClrMapping/>
  </p:clrMapOvr>
</p:sld>
</file>

<file path=ppt/theme/theme1.xml><?xml version="1.0" encoding="utf-8"?>
<a:theme xmlns:a="http://schemas.openxmlformats.org/drawingml/2006/main" name="2_Office Theme">
  <a:themeElements>
    <a:clrScheme name="NTWD">
      <a:dk1>
        <a:srgbClr val="131A4D"/>
      </a:dk1>
      <a:lt1>
        <a:srgbClr val="FFFFFF"/>
      </a:lt1>
      <a:dk2>
        <a:srgbClr val="0047BA"/>
      </a:dk2>
      <a:lt2>
        <a:srgbClr val="EBECEE"/>
      </a:lt2>
      <a:accent1>
        <a:srgbClr val="0047BB"/>
      </a:accent1>
      <a:accent2>
        <a:srgbClr val="6ECEB1"/>
      </a:accent2>
      <a:accent3>
        <a:srgbClr val="72AFBC"/>
      </a:accent3>
      <a:accent4>
        <a:srgbClr val="D7A9E2"/>
      </a:accent4>
      <a:accent5>
        <a:srgbClr val="FF9800"/>
      </a:accent5>
      <a:accent6>
        <a:srgbClr val="CB323B"/>
      </a:accent6>
      <a:hlink>
        <a:srgbClr val="12194D"/>
      </a:hlink>
      <a:folHlink>
        <a:srgbClr val="1219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14B9CADF9DE479048EE7472F4D12D" ma:contentTypeVersion="12" ma:contentTypeDescription="Create a new document." ma:contentTypeScope="" ma:versionID="2ea21042225069a007490aeb58c2c948">
  <xsd:schema xmlns:xsd="http://www.w3.org/2001/XMLSchema" xmlns:xs="http://www.w3.org/2001/XMLSchema" xmlns:p="http://schemas.microsoft.com/office/2006/metadata/properties" xmlns:ns2="ebad330a-a034-4ff0-91b8-b33b9d520fea" xmlns:ns3="add9df53-7335-412c-8669-4ac04d6f5fb7" targetNamespace="http://schemas.microsoft.com/office/2006/metadata/properties" ma:root="true" ma:fieldsID="c8cd19402198c5919302e91d47e22ed6" ns2:_="" ns3:_="">
    <xsd:import namespace="ebad330a-a034-4ff0-91b8-b33b9d520fea"/>
    <xsd:import namespace="add9df53-7335-412c-8669-4ac04d6f5f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d330a-a034-4ff0-91b8-b33b9d520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d9df53-7335-412c-8669-4ac04d6f5f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CDDC0-8B11-4558-8EC6-B79DCB7314B8}">
  <ds:schemaRefs>
    <ds:schemaRef ds:uri="1e799f96-6f5a-4369-b061-30fe90bb4870"/>
    <ds:schemaRef ds:uri="8e93f4bb-cec1-4d97-b794-672f6d017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2CF791-72EB-4590-992F-DF2B5DDEEBCC}">
  <ds:schemaRefs>
    <ds:schemaRef ds:uri="http://schemas.microsoft.com/sharepoint/v3/contenttype/forms"/>
  </ds:schemaRefs>
</ds:datastoreItem>
</file>

<file path=customXml/itemProps3.xml><?xml version="1.0" encoding="utf-8"?>
<ds:datastoreItem xmlns:ds="http://schemas.openxmlformats.org/officeDocument/2006/customXml" ds:itemID="{B0CFD9D6-FAA2-4D44-9A7C-0A9549345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d330a-a034-4ff0-91b8-b33b9d520fea"/>
    <ds:schemaRef ds:uri="add9df53-7335-412c-8669-4ac04d6f5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1143</TotalTime>
  <Words>3671</Words>
  <Application>Microsoft Office PowerPoint</Application>
  <PresentationFormat>Widescreen</PresentationFormat>
  <Paragraphs>287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Georgia</vt:lpstr>
      <vt:lpstr>Helvetica Neue</vt:lpstr>
      <vt:lpstr>2_Office Theme</vt:lpstr>
      <vt:lpstr>Instrucciones para presentadores</vt:lpstr>
      <vt:lpstr>Tu salud,  tu dinero</vt:lpstr>
      <vt:lpstr>Cosas importantes que debes saber</vt:lpstr>
      <vt:lpstr>PowerPoint Presentation</vt:lpstr>
      <vt:lpstr>Tu profesional financiero</vt:lpstr>
      <vt:lpstr>Visión realista</vt:lpstr>
      <vt:lpstr>¿Puedes depender de Medicare?</vt:lpstr>
      <vt:lpstr>PowerPoint Presentation</vt:lpstr>
      <vt:lpstr>PowerPoint Presentation</vt:lpstr>
      <vt:lpstr>Activos nacionales de HSA ($MM)1</vt:lpstr>
      <vt:lpstr>Características clave de las HSA</vt:lpstr>
      <vt:lpstr>Conoce a Susan</vt:lpstr>
      <vt:lpstr>HSA: Más que una alcancía</vt:lpstr>
      <vt:lpstr>Es fácil pagar con una HSA</vt:lpstr>
      <vt:lpstr>5D Myth and Reality</vt:lpstr>
      <vt:lpstr>BENEFICIOS DE IMPUESTOS TRIPLES</vt:lpstr>
      <vt:lpstr>PowerPoint Presentation</vt:lpstr>
      <vt:lpstr>PowerPoint Presentation</vt:lpstr>
      <vt:lpstr>¿Cuánto puedes contribuir a tu HSA?</vt:lpstr>
      <vt:lpstr>Más formas de ahorrar</vt:lpstr>
      <vt:lpstr>Actúa</vt:lpstr>
      <vt:lpstr>Actúa</vt:lpstr>
      <vt:lpstr>Preguntas y respuestas</vt:lpstr>
      <vt:lpstr>Estamos aquí para ayudar  &lt;Nombre del presentador&gt; &lt;Cargo del presentador&gt; &lt;Dirección de correo electrónico del presentador&gt; &lt;Teléfono del presentador&gt;</vt:lpstr>
      <vt:lpstr>Estamos aquí para ayudar</vt:lpstr>
      <vt:lpstr>Estamos aquí para ayudar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Tracy</dc:creator>
  <cp:lastModifiedBy>Neer, Scott E</cp:lastModifiedBy>
  <cp:revision>56</cp:revision>
  <cp:lastPrinted>2024-01-05T16:03:07Z</cp:lastPrinted>
  <dcterms:created xsi:type="dcterms:W3CDTF">2022-11-01T14:02:10Z</dcterms:created>
  <dcterms:modified xsi:type="dcterms:W3CDTF">2024-01-19T15:11:50Z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0x0101004F614B9CADF9DE479048EE7472F4D12D</vt:lpwstr>
  </property>
  <property fmtid="{D5CDD505-2E9C-101B-9397-08002B2CF9AE}" pid="3" name="MediaServiceImageTags">
    <vt:lpwstr/>
  </property>
  <property fmtid="{D5CDD505-2E9C-101B-9397-08002B2CF9AE}" pid="4" name="MSIP_Label_92ea8e88-16c4-4b55-a945-7bd6248db4bf_Enabled">
    <vt:lpwstr>true</vt:lpwstr>
  </property>
  <property fmtid="{D5CDD505-2E9C-101B-9397-08002B2CF9AE}" pid="5" name="MSIP_Label_92ea8e88-16c4-4b55-a945-7bd6248db4bf_SetDate">
    <vt:lpwstr>2022-12-16T17:46:38Z</vt:lpwstr>
  </property>
  <property fmtid="{D5CDD505-2E9C-101B-9397-08002B2CF9AE}" pid="6" name="MSIP_Label_92ea8e88-16c4-4b55-a945-7bd6248db4bf_Method">
    <vt:lpwstr>Privileged</vt:lpwstr>
  </property>
  <property fmtid="{D5CDD505-2E9C-101B-9397-08002B2CF9AE}" pid="7" name="MSIP_Label_92ea8e88-16c4-4b55-a945-7bd6248db4bf_Name">
    <vt:lpwstr>Internal</vt:lpwstr>
  </property>
  <property fmtid="{D5CDD505-2E9C-101B-9397-08002B2CF9AE}" pid="8" name="MSIP_Label_92ea8e88-16c4-4b55-a945-7bd6248db4bf_SiteId">
    <vt:lpwstr>22140e4c-d390-45c2-b297-a26c516dc461</vt:lpwstr>
  </property>
  <property fmtid="{D5CDD505-2E9C-101B-9397-08002B2CF9AE}" pid="9" name="MSIP_Label_92ea8e88-16c4-4b55-a945-7bd6248db4bf_ActionId">
    <vt:lpwstr>d5392583-4e23-4ee6-b0f9-70916560fea8</vt:lpwstr>
  </property>
  <property fmtid="{D5CDD505-2E9C-101B-9397-08002B2CF9AE}" pid="10" name="MSIP_Label_92ea8e88-16c4-4b55-a945-7bd6248db4bf_ContentBits">
    <vt:lpwstr>0</vt:lpwstr>
  </property>
</Properties>
</file>