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7" r:id="rId2"/>
    <p:sldId id="288" r:id="rId3"/>
    <p:sldId id="289" r:id="rId4"/>
    <p:sldId id="290" r:id="rId5"/>
    <p:sldId id="291" r:id="rId6"/>
    <p:sldId id="294" r:id="rId7"/>
    <p:sldId id="292" r:id="rId8"/>
    <p:sldId id="293" r:id="rId9"/>
    <p:sldId id="296" r:id="rId10"/>
    <p:sldId id="302" r:id="rId11"/>
    <p:sldId id="305" r:id="rId12"/>
    <p:sldId id="303" r:id="rId13"/>
    <p:sldId id="304" r:id="rId14"/>
    <p:sldId id="306" r:id="rId15"/>
    <p:sldId id="298" r:id="rId16"/>
    <p:sldId id="300" r:id="rId17"/>
    <p:sldId id="301"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sch, Michelle" initials="DM" lastIdx="5" clrIdx="0">
    <p:extLst>
      <p:ext uri="{19B8F6BF-5375-455C-9EA6-DF929625EA0E}">
        <p15:presenceInfo xmlns:p15="http://schemas.microsoft.com/office/powerpoint/2012/main" userId="S-1-5-21-725345543-616249376-1177238915-358569" providerId="AD"/>
      </p:ext>
    </p:extLst>
  </p:cmAuthor>
  <p:cmAuthor id="2" name="Carolyn Chester" initials="CC" lastIdx="4" clrIdx="1">
    <p:extLst>
      <p:ext uri="{19B8F6BF-5375-455C-9EA6-DF929625EA0E}">
        <p15:presenceInfo xmlns:p15="http://schemas.microsoft.com/office/powerpoint/2012/main" userId="S::cchester@treetreeagency.com::3221c9d3-023d-422e-836b-b876efda600b" providerId="AD"/>
      </p:ext>
    </p:extLst>
  </p:cmAuthor>
  <p:cmAuthor id="3" name="Laina Adams" initials="LA" lastIdx="2" clrIdx="2">
    <p:extLst>
      <p:ext uri="{19B8F6BF-5375-455C-9EA6-DF929625EA0E}">
        <p15:presenceInfo xmlns:p15="http://schemas.microsoft.com/office/powerpoint/2012/main" userId="S::ladams@treetreeagency.com::55f98ca9-19e5-434a-a48c-5999b519a73a" providerId="AD"/>
      </p:ext>
    </p:extLst>
  </p:cmAuthor>
  <p:cmAuthor id="4" name="Tomblin, Julie S" initials="TJS" lastIdx="8" clrIdx="3">
    <p:extLst>
      <p:ext uri="{19B8F6BF-5375-455C-9EA6-DF929625EA0E}">
        <p15:presenceInfo xmlns:p15="http://schemas.microsoft.com/office/powerpoint/2012/main" userId="S-1-5-21-725345543-616249376-1177238915-634602" providerId="AD"/>
      </p:ext>
    </p:extLst>
  </p:cmAuthor>
  <p:cmAuthor id="5" name="Rogers, UwemBella" initials="RU" lastIdx="7" clrIdx="4">
    <p:extLst>
      <p:ext uri="{19B8F6BF-5375-455C-9EA6-DF929625EA0E}">
        <p15:presenceInfo xmlns:p15="http://schemas.microsoft.com/office/powerpoint/2012/main" userId="S::rogeru1@nationwide.com::f93d148e-f59b-4808-9017-3d1d91a16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726"/>
    <a:srgbClr val="001064"/>
    <a:srgbClr val="A32B29"/>
    <a:srgbClr val="725895"/>
    <a:srgbClr val="A05FA6"/>
    <a:srgbClr val="336195"/>
    <a:srgbClr val="6A2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68"/>
    <p:restoredTop sz="61454"/>
  </p:normalViewPr>
  <p:slideViewPr>
    <p:cSldViewPr snapToGrid="0" snapToObjects="1">
      <p:cViewPr varScale="1">
        <p:scale>
          <a:sx n="70" d="100"/>
          <a:sy n="70" d="100"/>
        </p:scale>
        <p:origin x="14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2017</c:v>
                </c:pt>
              </c:strCache>
            </c:strRef>
          </c:tx>
          <c:dPt>
            <c:idx val="0"/>
            <c:bubble3D val="0"/>
            <c:spPr>
              <a:solidFill>
                <a:srgbClr val="003452"/>
              </a:solidFill>
              <a:ln w="19050">
                <a:solidFill>
                  <a:schemeClr val="lt1"/>
                </a:solidFill>
              </a:ln>
              <a:effectLst/>
            </c:spPr>
            <c:extLst>
              <c:ext xmlns:c16="http://schemas.microsoft.com/office/drawing/2014/chart" uri="{C3380CC4-5D6E-409C-BE32-E72D297353CC}">
                <c16:uniqueId val="{00000001-FCD3-B645-B2DC-23519232D8D1}"/>
              </c:ext>
            </c:extLst>
          </c:dPt>
          <c:dPt>
            <c:idx val="1"/>
            <c:bubble3D val="0"/>
            <c:spPr>
              <a:solidFill>
                <a:srgbClr val="75C1B7"/>
              </a:solidFill>
              <a:ln w="19050">
                <a:solidFill>
                  <a:schemeClr val="lt1"/>
                </a:solidFill>
              </a:ln>
              <a:effectLst/>
            </c:spPr>
            <c:extLst>
              <c:ext xmlns:c16="http://schemas.microsoft.com/office/drawing/2014/chart" uri="{C3380CC4-5D6E-409C-BE32-E72D297353CC}">
                <c16:uniqueId val="{00000003-FCD3-B645-B2DC-23519232D8D1}"/>
              </c:ext>
            </c:extLst>
          </c:dPt>
          <c:dPt>
            <c:idx val="2"/>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5-FCD3-B645-B2DC-23519232D8D1}"/>
              </c:ext>
            </c:extLst>
          </c:dPt>
          <c:dPt>
            <c:idx val="3"/>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7-FCD3-B645-B2DC-23519232D8D1}"/>
              </c:ext>
            </c:extLst>
          </c:dPt>
          <c:cat>
            <c:strRef>
              <c:f>Sheet1!$A$2:$A$5</c:f>
              <c:strCache>
                <c:ptCount val="2"/>
                <c:pt idx="0">
                  <c:v>no</c:v>
                </c:pt>
                <c:pt idx="1">
                  <c:v>yes</c:v>
                </c:pt>
              </c:strCache>
            </c:str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FCD3-B645-B2DC-23519232D8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5ACCC-80AB-5846-8BF5-E2636573C8BF}"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30AB-4B8D-B349-94AA-CA9E19388A04}" type="slidenum">
              <a:rPr lang="en-US" smtClean="0"/>
              <a:t>‹#›</a:t>
            </a:fld>
            <a:endParaRPr lang="en-US"/>
          </a:p>
        </p:txBody>
      </p:sp>
    </p:spTree>
    <p:extLst>
      <p:ext uri="{BB962C8B-B14F-4D97-AF65-F5344CB8AC3E}">
        <p14:creationId xmlns:p14="http://schemas.microsoft.com/office/powerpoint/2010/main" val="81568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 we’ll be talking about how to use smart money management to protect the things and people you love.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[NAME] and I’m a [TITLE]. As I’m going through this presentation, you’ll find the same information in your printed brochure. The brochure is yours to keep. We’ll have some time at the end of our session today for Q&amp;A, but feel free to ask questions as we go along as well. I’m excited to share all of this information with you and Nationwide has many tools and resources to help support you</a:t>
            </a:r>
            <a:r>
              <a:rPr lang="en-US" sz="1200" kern="1200" dirty="0">
                <a:solidFill>
                  <a:schemeClr val="tx1"/>
                </a:solidFill>
                <a:effectLst/>
                <a:latin typeface="+mn-lt"/>
                <a:ea typeface="+mn-ea"/>
                <a:cs typeface="+mn-cs"/>
              </a:rPr>
              <a:t>, as well as Nationwide's many tools and resources. </a:t>
            </a:r>
            <a:r>
              <a:rPr lang="en-US" dirty="0"/>
              <a:t>So, let’s get started!</a:t>
            </a:r>
          </a:p>
        </p:txBody>
      </p:sp>
      <p:sp>
        <p:nvSpPr>
          <p:cNvPr id="4" name="Slide Number Placeholder 3"/>
          <p:cNvSpPr>
            <a:spLocks noGrp="1"/>
          </p:cNvSpPr>
          <p:nvPr>
            <p:ph type="sldNum" sz="quarter" idx="10"/>
          </p:nvPr>
        </p:nvSpPr>
        <p:spPr/>
        <p:txBody>
          <a:bodyPr/>
          <a:lstStyle/>
          <a:p>
            <a:fld id="{FA6EDB70-5400-544A-BDF5-E3AA47FAC380}" type="slidenum">
              <a:rPr lang="en-US" smtClean="0"/>
              <a:t>1</a:t>
            </a:fld>
            <a:endParaRPr lang="en-US"/>
          </a:p>
        </p:txBody>
      </p:sp>
    </p:spTree>
    <p:extLst>
      <p:ext uri="{BB962C8B-B14F-4D97-AF65-F5344CB8AC3E}">
        <p14:creationId xmlns:p14="http://schemas.microsoft.com/office/powerpoint/2010/main" val="306815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Mutual funds pool money from many investors. This money is professionally managed according to a specific investment strategy. Because of these unique strategies, mutual funds offer diversification and a wide variety of investment styles.</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10</a:t>
            </a:fld>
            <a:endParaRPr lang="en-US"/>
          </a:p>
        </p:txBody>
      </p:sp>
    </p:spTree>
    <p:extLst>
      <p:ext uri="{BB962C8B-B14F-4D97-AF65-F5344CB8AC3E}">
        <p14:creationId xmlns:p14="http://schemas.microsoft.com/office/powerpoint/2010/main" val="239522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11</a:t>
            </a:fld>
            <a:endParaRPr lang="en-US"/>
          </a:p>
        </p:txBody>
      </p:sp>
    </p:spTree>
    <p:extLst>
      <p:ext uri="{BB962C8B-B14F-4D97-AF65-F5344CB8AC3E}">
        <p14:creationId xmlns:p14="http://schemas.microsoft.com/office/powerpoint/2010/main" val="348065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stock is a share of ownership of a company. When you buy stock, you actually own a small piece of a company so you participate in the company’s successes and failures.</a:t>
            </a:r>
          </a:p>
        </p:txBody>
      </p:sp>
      <p:sp>
        <p:nvSpPr>
          <p:cNvPr id="4" name="Slide Number Placeholder 3"/>
          <p:cNvSpPr>
            <a:spLocks noGrp="1"/>
          </p:cNvSpPr>
          <p:nvPr>
            <p:ph type="sldNum" sz="quarter" idx="5"/>
          </p:nvPr>
        </p:nvSpPr>
        <p:spPr/>
        <p:txBody>
          <a:bodyPr/>
          <a:lstStyle/>
          <a:p>
            <a:fld id="{0BB530AB-4B8D-B349-94AA-CA9E19388A04}" type="slidenum">
              <a:rPr lang="en-US" smtClean="0"/>
              <a:t>12</a:t>
            </a:fld>
            <a:endParaRPr lang="en-US"/>
          </a:p>
        </p:txBody>
      </p:sp>
    </p:spTree>
    <p:extLst>
      <p:ext uri="{BB962C8B-B14F-4D97-AF65-F5344CB8AC3E}">
        <p14:creationId xmlns:p14="http://schemas.microsoft.com/office/powerpoint/2010/main" val="307293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13</a:t>
            </a:fld>
            <a:endParaRPr lang="en-US"/>
          </a:p>
        </p:txBody>
      </p:sp>
    </p:spTree>
    <p:extLst>
      <p:ext uri="{BB962C8B-B14F-4D97-AF65-F5344CB8AC3E}">
        <p14:creationId xmlns:p14="http://schemas.microsoft.com/office/powerpoint/2010/main" val="142108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14</a:t>
            </a:fld>
            <a:endParaRPr lang="en-US"/>
          </a:p>
        </p:txBody>
      </p:sp>
    </p:spTree>
    <p:extLst>
      <p:ext uri="{BB962C8B-B14F-4D97-AF65-F5344CB8AC3E}">
        <p14:creationId xmlns:p14="http://schemas.microsoft.com/office/powerpoint/2010/main" val="256107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like there are different investment options, there are plenty of strategies that can help you protect your money.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a few to consider.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10"/>
          </p:nvPr>
        </p:nvSpPr>
        <p:spPr/>
        <p:txBody>
          <a:bodyPr/>
          <a:lstStyle/>
          <a:p>
            <a:fld id="{FA6EDB70-5400-544A-BDF5-E3AA47FAC380}" type="slidenum">
              <a:rPr lang="en-US" smtClean="0"/>
              <a:t>15</a:t>
            </a:fld>
            <a:endParaRPr lang="en-US"/>
          </a:p>
        </p:txBody>
      </p:sp>
    </p:spTree>
    <p:extLst>
      <p:ext uri="{BB962C8B-B14F-4D97-AF65-F5344CB8AC3E}">
        <p14:creationId xmlns:p14="http://schemas.microsoft.com/office/powerpoint/2010/main" val="19656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Estate planning is the process of creating a legal document that gives instructions for managing and allocating your assets after you pass away. You might think that estate planning is only for the wealthy or that it’s too late to start after you retire. The truth is that all of your assets are worth protecting, and it’s never too late to start.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16</a:t>
            </a:fld>
            <a:endParaRPr lang="en-US"/>
          </a:p>
        </p:txBody>
      </p:sp>
    </p:spTree>
    <p:extLst>
      <p:ext uri="{BB962C8B-B14F-4D97-AF65-F5344CB8AC3E}">
        <p14:creationId xmlns:p14="http://schemas.microsoft.com/office/powerpoint/2010/main" val="67945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wrap up, let’s look at some ways you can take action.</a:t>
            </a:r>
          </a:p>
        </p:txBody>
      </p:sp>
      <p:sp>
        <p:nvSpPr>
          <p:cNvPr id="4" name="Slide Number Placeholder 3"/>
          <p:cNvSpPr>
            <a:spLocks noGrp="1"/>
          </p:cNvSpPr>
          <p:nvPr>
            <p:ph type="sldNum" sz="quarter" idx="10"/>
          </p:nvPr>
        </p:nvSpPr>
        <p:spPr/>
        <p:txBody>
          <a:bodyPr/>
          <a:lstStyle/>
          <a:p>
            <a:fld id="{FA6EDB70-5400-544A-BDF5-E3AA47FAC380}" type="slidenum">
              <a:rPr lang="en-US" smtClean="0"/>
              <a:t>17</a:t>
            </a:fld>
            <a:endParaRPr lang="en-US"/>
          </a:p>
        </p:txBody>
      </p:sp>
    </p:spTree>
    <p:extLst>
      <p:ext uri="{BB962C8B-B14F-4D97-AF65-F5344CB8AC3E}">
        <p14:creationId xmlns:p14="http://schemas.microsoft.com/office/powerpoint/2010/main" val="392316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18</a:t>
            </a:fld>
            <a:endParaRPr lang="en-US"/>
          </a:p>
        </p:txBody>
      </p:sp>
    </p:spTree>
    <p:extLst>
      <p:ext uri="{BB962C8B-B14F-4D97-AF65-F5344CB8AC3E}">
        <p14:creationId xmlns:p14="http://schemas.microsoft.com/office/powerpoint/2010/main" val="366687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530AB-4B8D-B349-94AA-CA9E19388A04}" type="slidenum">
              <a:rPr lang="en-US" smtClean="0"/>
              <a:t>19</a:t>
            </a:fld>
            <a:endParaRPr lang="en-US"/>
          </a:p>
        </p:txBody>
      </p:sp>
    </p:spTree>
    <p:extLst>
      <p:ext uri="{BB962C8B-B14F-4D97-AF65-F5344CB8AC3E}">
        <p14:creationId xmlns:p14="http://schemas.microsoft.com/office/powerpoint/2010/main" val="356403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read this important information.</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FA6EDB70-5400-544A-BDF5-E3AA47FAC380}" type="slidenum">
              <a:rPr lang="en-US" smtClean="0"/>
              <a:t>2</a:t>
            </a:fld>
            <a:endParaRPr lang="en-US"/>
          </a:p>
        </p:txBody>
      </p:sp>
    </p:spTree>
    <p:extLst>
      <p:ext uri="{BB962C8B-B14F-4D97-AF65-F5344CB8AC3E}">
        <p14:creationId xmlns:p14="http://schemas.microsoft.com/office/powerpoint/2010/main" val="22751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know that retirement is as unique as each individual planning for it. That’s why at Nationwide, we define retirement as your vision for the future — not as dollars and benchmarks.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you’re just getting started with retirement planning, you have wealth worth protecting. Having a plan to help protect the people you love comes down to five key areas: short-term savings, long-term savings, investments, protecting assets and estate planning.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start with short-term savings.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3</a:t>
            </a:fld>
            <a:endParaRPr lang="en-US"/>
          </a:p>
        </p:txBody>
      </p:sp>
    </p:spTree>
    <p:extLst>
      <p:ext uri="{BB962C8B-B14F-4D97-AF65-F5344CB8AC3E}">
        <p14:creationId xmlns:p14="http://schemas.microsoft.com/office/powerpoint/2010/main" val="36739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Short-term savings can be thought of as anything that will occur in the next year or two, but may vary depending on the individual and their goal. Short-term savings are often overlooked but are a critical part of preparing for specific goals as well as the unknown. Having three to six months of expenses saved as an emergency fund can be an important short-term goal.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Consider these tips to make every dollar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a:t>
            </a:r>
          </a:p>
          <a:p>
            <a:r>
              <a:rPr lang="en-US" b="1" dirty="0"/>
              <a:t>Make a budget</a:t>
            </a:r>
          </a:p>
          <a:p>
            <a:r>
              <a:rPr lang="en-US" dirty="0"/>
              <a:t>Writing down your spending and creating a monthly budget will help you understand where your money goes </a:t>
            </a:r>
            <a:r>
              <a:rPr lang="en-US" sz="1200" kern="1200" dirty="0">
                <a:solidFill>
                  <a:schemeClr val="tx1"/>
                </a:solidFill>
                <a:effectLst/>
                <a:latin typeface="+mn-lt"/>
                <a:ea typeface="+mn-ea"/>
                <a:cs typeface="+mn-cs"/>
              </a:rPr>
              <a:t>so you can get a clear picture of how you can start saving.</a:t>
            </a:r>
          </a:p>
          <a:p>
            <a:endParaRPr lang="en-US" dirty="0">
              <a:solidFill>
                <a:srgbClr val="606062"/>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a:t>
            </a:r>
          </a:p>
          <a:p>
            <a:r>
              <a:rPr lang="en-US" b="1" dirty="0"/>
              <a:t>Pay yourself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aside a percentage of each paycheck for savings before paying for other expenses. </a:t>
            </a:r>
            <a:r>
              <a:rPr lang="en-US" sz="1200" kern="1200" dirty="0">
                <a:solidFill>
                  <a:schemeClr val="tx1"/>
                </a:solidFill>
                <a:effectLst/>
                <a:latin typeface="+mn-lt"/>
                <a:ea typeface="+mn-ea"/>
                <a:cs typeface="+mn-cs"/>
              </a:rPr>
              <a:t>By making a habit of paying yourself first, you won’t even miss the extra money.</a:t>
            </a:r>
            <a:endParaRPr lang="en-US" dirty="0"/>
          </a:p>
          <a:p>
            <a:endParaRPr lang="en-US" dirty="0">
              <a:solidFill>
                <a:srgbClr val="606062"/>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a:t>
            </a:r>
          </a:p>
          <a:p>
            <a:r>
              <a:rPr lang="en-US" b="1" dirty="0"/>
              <a:t>Save or invest your tax returns and raises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be easy to think of your tax returns as unexpected cash that you can use to treat yourself. I’d encourage you to c</a:t>
            </a:r>
            <a:r>
              <a:rPr lang="en-US" dirty="0"/>
              <a:t>onsider saving them as part of an emergency fund or investing them in something appropriate for your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606062"/>
              </a:solidFill>
              <a:effectLst/>
              <a:latin typeface="Helvetica" pitchFamily="2" charset="0"/>
            </a:endParaRPr>
          </a:p>
          <a:p>
            <a:pPr lvl="0"/>
            <a:r>
              <a:rPr lang="en-US" sz="1200" kern="1200" dirty="0">
                <a:solidFill>
                  <a:schemeClr val="tx1"/>
                </a:solidFill>
                <a:effectLst/>
                <a:latin typeface="+mn-lt"/>
                <a:ea typeface="+mn-ea"/>
                <a:cs typeface="+mn-cs"/>
              </a:rPr>
              <a:t>Planning for a rainy day doesn’t have to be a lump sum. Try incorporating saving for a rainy day as part of your monthly budget. Shoot for 3-6 months’ worth of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606062"/>
              </a:solidFill>
              <a:effectLst/>
              <a:latin typeface="Helvetica" pitchFamily="2" charset="0"/>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4</a:t>
            </a:fld>
            <a:endParaRPr lang="en-US"/>
          </a:p>
        </p:txBody>
      </p:sp>
    </p:spTree>
    <p:extLst>
      <p:ext uri="{BB962C8B-B14F-4D97-AF65-F5344CB8AC3E}">
        <p14:creationId xmlns:p14="http://schemas.microsoft.com/office/powerpoint/2010/main" val="81214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Eliminate credit card debt</a:t>
            </a:r>
          </a:p>
          <a:p>
            <a:r>
              <a:rPr lang="en-US" sz="1200" kern="1200" dirty="0">
                <a:solidFill>
                  <a:schemeClr val="tx1"/>
                </a:solidFill>
                <a:effectLst/>
                <a:latin typeface="+mn-lt"/>
                <a:ea typeface="+mn-ea"/>
                <a:cs typeface="+mn-cs"/>
              </a:rPr>
              <a:t>• Look at consolidation, balance transfers to accounts with lower interest rates or other ways to pay down high interest accounts</a:t>
            </a:r>
          </a:p>
          <a:p>
            <a:r>
              <a:rPr lang="en-US" sz="1200" kern="1200" dirty="0">
                <a:solidFill>
                  <a:schemeClr val="tx1"/>
                </a:solidFill>
                <a:effectLst/>
                <a:latin typeface="+mn-lt"/>
                <a:ea typeface="+mn-ea"/>
                <a:cs typeface="+mn-cs"/>
              </a:rPr>
              <a:t>• Focus on paying high interest accounts first, then go after balances that are quickest to pay off</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a:t>
            </a:r>
          </a:p>
          <a:p>
            <a:r>
              <a:rPr lang="en-US" sz="1200" b="1" kern="1200" dirty="0">
                <a:solidFill>
                  <a:schemeClr val="tx1"/>
                </a:solidFill>
                <a:effectLst/>
                <a:latin typeface="+mn-lt"/>
                <a:ea typeface="+mn-ea"/>
                <a:cs typeface="+mn-cs"/>
              </a:rPr>
              <a:t>Pay off student loans</a:t>
            </a:r>
          </a:p>
          <a:p>
            <a:r>
              <a:rPr lang="en-US" sz="1200" kern="1200" dirty="0">
                <a:solidFill>
                  <a:schemeClr val="tx1"/>
                </a:solidFill>
                <a:effectLst/>
                <a:latin typeface="+mn-lt"/>
                <a:ea typeface="+mn-ea"/>
                <a:cs typeface="+mn-cs"/>
              </a:rPr>
              <a:t>Six in 10 say student loan debt is holding them back from saving for retirement.</a:t>
            </a:r>
            <a:r>
              <a:rPr lang="en-US" sz="1200" kern="1200" baseline="30000" dirty="0">
                <a:solidFill>
                  <a:schemeClr val="tx1"/>
                </a:solidFill>
                <a:effectLst/>
                <a:latin typeface="+mn-lt"/>
                <a:ea typeface="+mn-ea"/>
                <a:cs typeface="+mn-cs"/>
              </a:rPr>
              <a:t>1</a:t>
            </a:r>
          </a:p>
          <a:p>
            <a:endParaRPr lang="en-US" sz="1200" kern="1200" baseline="300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 how can you tackle all that debt?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First, focus on your</a:t>
            </a:r>
            <a:r>
              <a:rPr lang="en-US" sz="1200" kern="1200" dirty="0">
                <a:solidFill>
                  <a:schemeClr val="tx1"/>
                </a:solidFill>
                <a:effectLst/>
                <a:latin typeface="+mn-lt"/>
                <a:ea typeface="+mn-ea"/>
                <a:cs typeface="+mn-cs"/>
              </a:rPr>
              <a:t> needs vs. wants. You may need to have a car, but you don’t need to buy a brand new car or one with a payment that doesn’t allow you to stay on top of more important debts. This same principle should be applied across all of your purchases to find a healthy financial balance.</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a:t>
            </a:r>
            <a:r>
              <a:rPr lang="en-US" sz="1200" b="0" i="0" u="none" strike="noStrike" kern="1200" baseline="0" dirty="0">
                <a:solidFill>
                  <a:schemeClr val="tx1"/>
                </a:solidFill>
                <a:latin typeface="+mn-lt"/>
                <a:ea typeface="+mn-ea"/>
                <a:cs typeface="+mn-cs"/>
              </a:rPr>
              <a:t>ying off student loans is always a good idea, so try paying more than the required payment f you can</a:t>
            </a:r>
          </a:p>
          <a:p>
            <a:r>
              <a:rPr lang="en-US" sz="1200" kern="1200" dirty="0">
                <a:solidFill>
                  <a:schemeClr val="tx1"/>
                </a:solidFill>
                <a:effectLst/>
                <a:latin typeface="+mn-lt"/>
                <a:ea typeface="+mn-ea"/>
                <a:cs typeface="+mn-cs"/>
              </a:rPr>
              <a:t>• Student loan refinancing is an option that helps reduce the overall amount that you pay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www.napa-net.org</a:t>
            </a:r>
            <a:r>
              <a:rPr lang="en-US" sz="1200" kern="1200" dirty="0">
                <a:solidFill>
                  <a:schemeClr val="tx1"/>
                </a:solidFill>
                <a:effectLst/>
                <a:latin typeface="+mn-lt"/>
                <a:ea typeface="+mn-ea"/>
                <a:cs typeface="+mn-cs"/>
              </a:rPr>
              <a:t>/news/managing-a-practice/industry-trends-and-research/competing-financial-priorities-diverting-from-retirement-savings-goals/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5</a:t>
            </a:fld>
            <a:endParaRPr lang="en-US"/>
          </a:p>
        </p:txBody>
      </p:sp>
    </p:spTree>
    <p:extLst>
      <p:ext uri="{BB962C8B-B14F-4D97-AF65-F5344CB8AC3E}">
        <p14:creationId xmlns:p14="http://schemas.microsoft.com/office/powerpoint/2010/main" val="376519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have a goal that’s more than two years away, that’s long-term savings, but this could depend on you and your goals. This could include things like college planning or saving for retirement.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your goals, there may be different ways to achieve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6</a:t>
            </a:fld>
            <a:endParaRPr lang="en-US"/>
          </a:p>
        </p:txBody>
      </p:sp>
    </p:spTree>
    <p:extLst>
      <p:ext uri="{BB962C8B-B14F-4D97-AF65-F5344CB8AC3E}">
        <p14:creationId xmlns:p14="http://schemas.microsoft.com/office/powerpoint/2010/main" val="91729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tackle long-term savings is through your employer’s retirement plan.</a:t>
            </a:r>
          </a:p>
          <a:p>
            <a:r>
              <a:rPr lang="en-US" dirty="0"/>
              <a:t>• Contributing to your company’s retirement plan is a great way to save and build earnings over time</a:t>
            </a:r>
          </a:p>
          <a:p>
            <a:r>
              <a:rPr lang="en-US" dirty="0"/>
              <a:t>• Be sure to take advantage of employer matching if it’s available</a:t>
            </a:r>
          </a:p>
          <a:p>
            <a:r>
              <a:rPr lang="en-US" dirty="0"/>
              <a:t>• 84% of employers offer a matching program</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https://</a:t>
            </a:r>
            <a:r>
              <a:rPr lang="en-US" sz="1200" kern="1200" dirty="0" err="1">
                <a:solidFill>
                  <a:schemeClr val="tx1"/>
                </a:solidFill>
                <a:effectLst/>
                <a:latin typeface="+mn-lt"/>
                <a:ea typeface="+mn-ea"/>
                <a:cs typeface="+mn-cs"/>
              </a:rPr>
              <a:t>www.bestliferates.org</a:t>
            </a:r>
            <a:r>
              <a:rPr lang="en-US" sz="1200" kern="1200" dirty="0">
                <a:solidFill>
                  <a:schemeClr val="tx1"/>
                </a:solidFill>
                <a:effectLst/>
                <a:latin typeface="+mn-lt"/>
                <a:ea typeface="+mn-ea"/>
                <a:cs typeface="+mn-cs"/>
              </a:rPr>
              <a:t>/blog/2017-life-insurancestatistics-and-facts/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6EDB70-5400-544A-BDF5-E3AA47FAC380}" type="slidenum">
              <a:rPr lang="en-US" smtClean="0"/>
              <a:t>7</a:t>
            </a:fld>
            <a:endParaRPr lang="en-US"/>
          </a:p>
        </p:txBody>
      </p:sp>
    </p:spTree>
    <p:extLst>
      <p:ext uri="{BB962C8B-B14F-4D97-AF65-F5344CB8AC3E}">
        <p14:creationId xmlns:p14="http://schemas.microsoft.com/office/powerpoint/2010/main" val="23526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Saving for your child’s college tuition might be another long-term goal you have. </a:t>
            </a:r>
          </a:p>
          <a:p>
            <a:r>
              <a:rPr lang="en-US" sz="1200" kern="1200" dirty="0">
                <a:solidFill>
                  <a:schemeClr val="tx1"/>
                </a:solidFill>
                <a:effectLst/>
                <a:latin typeface="+mn-lt"/>
                <a:ea typeface="+mn-ea"/>
                <a:cs typeface="+mn-cs"/>
              </a:rPr>
              <a:t>• It can be an obtainable goal if you start early and stick with it</a:t>
            </a:r>
          </a:p>
          <a:p>
            <a:r>
              <a:rPr lang="en-US" sz="1200" kern="1200" dirty="0">
                <a:solidFill>
                  <a:schemeClr val="tx1"/>
                </a:solidFill>
                <a:effectLst/>
                <a:latin typeface="+mn-lt"/>
                <a:ea typeface="+mn-ea"/>
                <a:cs typeface="+mn-cs"/>
              </a:rPr>
              <a:t>• Saving a regular amount, consistently from the time your child is born, is a great way to start. A 529 plan is one way that you can incrementally put away money for education</a:t>
            </a:r>
          </a:p>
          <a:p>
            <a:r>
              <a:rPr lang="en-US" sz="1200" kern="1200" dirty="0">
                <a:solidFill>
                  <a:schemeClr val="tx1"/>
                </a:solidFill>
                <a:effectLst/>
                <a:latin typeface="+mn-lt"/>
                <a:ea typeface="+mn-ea"/>
                <a:cs typeface="+mn-cs"/>
              </a:rPr>
              <a:t>• Ask your financial professional what is the best plan for you</a:t>
            </a:r>
          </a:p>
        </p:txBody>
      </p:sp>
      <p:sp>
        <p:nvSpPr>
          <p:cNvPr id="4" name="Slide Number Placeholder 3"/>
          <p:cNvSpPr>
            <a:spLocks noGrp="1"/>
          </p:cNvSpPr>
          <p:nvPr>
            <p:ph type="sldNum" sz="quarter" idx="10"/>
          </p:nvPr>
        </p:nvSpPr>
        <p:spPr/>
        <p:txBody>
          <a:bodyPr/>
          <a:lstStyle/>
          <a:p>
            <a:fld id="{FA6EDB70-5400-544A-BDF5-E3AA47FAC380}" type="slidenum">
              <a:rPr lang="en-US" smtClean="0"/>
              <a:t>8</a:t>
            </a:fld>
            <a:endParaRPr lang="en-US"/>
          </a:p>
        </p:txBody>
      </p:sp>
    </p:spTree>
    <p:extLst>
      <p:ext uri="{BB962C8B-B14F-4D97-AF65-F5344CB8AC3E}">
        <p14:creationId xmlns:p14="http://schemas.microsoft.com/office/powerpoint/2010/main" val="148509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a few investment options that may help grow your wealth.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you can always talk to your financial professional or certified financial planner to see what investment options are appropriate for you and your goals.</a:t>
            </a:r>
          </a:p>
        </p:txBody>
      </p:sp>
      <p:sp>
        <p:nvSpPr>
          <p:cNvPr id="4" name="Slide Number Placeholder 3"/>
          <p:cNvSpPr>
            <a:spLocks noGrp="1"/>
          </p:cNvSpPr>
          <p:nvPr>
            <p:ph type="sldNum" sz="quarter" idx="10"/>
          </p:nvPr>
        </p:nvSpPr>
        <p:spPr/>
        <p:txBody>
          <a:bodyPr/>
          <a:lstStyle/>
          <a:p>
            <a:fld id="{FA6EDB70-5400-544A-BDF5-E3AA47FAC380}" type="slidenum">
              <a:rPr lang="en-US" smtClean="0"/>
              <a:t>9</a:t>
            </a:fld>
            <a:endParaRPr lang="en-US"/>
          </a:p>
        </p:txBody>
      </p:sp>
    </p:spTree>
    <p:extLst>
      <p:ext uri="{BB962C8B-B14F-4D97-AF65-F5344CB8AC3E}">
        <p14:creationId xmlns:p14="http://schemas.microsoft.com/office/powerpoint/2010/main" val="149607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5824-6692-6D48-AF62-D88411067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0B2B0-993E-2D4E-9AD0-DB9C5952C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16D02-A6DA-5545-8821-FEC7EF2570AD}"/>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23EE1D94-8D70-3C4C-A0B7-A1E25249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89D44-1872-F545-A9DF-A798E4B1CCC6}"/>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85510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6218-60A3-3340-9003-D355A3287E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0237-9CF4-D94A-AFDD-788841DE6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DEBB7-3F86-D043-B384-24EDDD8F09FB}"/>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5E1EF948-EA0F-FE40-9F37-49F529A1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DC5A0-22A5-CF4E-804A-91344B6F3CB5}"/>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28737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80617-03F6-DD49-B27C-194A8735C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9CF08C-F1A8-4848-8C5C-F7E33DDA18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DA2B9-12AD-074C-BD04-88690A0E2D68}"/>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67B0C1A7-3F24-C14B-B334-5EBFB0260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B7600-861C-CA49-B9D3-77BB8F2E5F03}"/>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55626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075E-5CFB-9D4B-A7CF-5A7B97860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C9E80-2C6A-C642-82F3-03D0BAA945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86FA4-DCF0-FE47-B801-4D472B078650}"/>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150176FD-C8AD-1546-B9AF-052A4AAE3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41CA4-B8B3-7B4E-944B-312F6C6773B0}"/>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79085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421E-6366-9B42-9E10-C1F2C1908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A3A330-32DC-5B4C-B336-45DC37978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41BCD-3E45-1D4F-8B63-CF7D23C16730}"/>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6516D3E2-13B7-074E-AC5C-FA75B6C6D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8617B-6853-A54A-8798-EF08CA9EF76F}"/>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3843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6894-94CE-9B43-BE2D-36FB3DE22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74AC7-2521-5E4E-BB56-8EB3DBA9E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B98B2-EA72-4B40-907C-D1CBFAE064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2078A-DEDF-1F42-AD17-28A0F1C64B44}"/>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6" name="Footer Placeholder 5">
            <a:extLst>
              <a:ext uri="{FF2B5EF4-FFF2-40B4-BE49-F238E27FC236}">
                <a16:creationId xmlns:a16="http://schemas.microsoft.com/office/drawing/2014/main" id="{CE08CA8E-2C72-3043-9A6F-2D322150E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1DFEC-C99F-0249-B00E-A45AE2B88F3F}"/>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388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EC15-2F77-CB43-82A3-FDEAE287E5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11261-2C4C-5442-910B-69B72ADF1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ADD0D-561D-B847-8E1D-409CA354BA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AAC1F-8806-034C-B5A9-A40814464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B9C44-0A7D-CE4E-8742-374AD6D853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19FF1-D013-6A4E-ADB3-5DFD33D6DB96}"/>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8" name="Footer Placeholder 7">
            <a:extLst>
              <a:ext uri="{FF2B5EF4-FFF2-40B4-BE49-F238E27FC236}">
                <a16:creationId xmlns:a16="http://schemas.microsoft.com/office/drawing/2014/main" id="{8852E865-B5B3-9842-A256-260E83BC5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DCF7AD-FA56-0144-AFD5-4A6058C6D917}"/>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1149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9E61-6F4B-2144-A73A-5E7869E07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583AA-B4A0-DC42-8E5D-38D20F8B48CB}"/>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4" name="Footer Placeholder 3">
            <a:extLst>
              <a:ext uri="{FF2B5EF4-FFF2-40B4-BE49-F238E27FC236}">
                <a16:creationId xmlns:a16="http://schemas.microsoft.com/office/drawing/2014/main" id="{21E63A4E-C02F-8E48-9AC9-A099A1481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9F638-D470-AE4E-8128-09194CEE5957}"/>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423346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0C9EC-201C-B940-9C08-1681CF068958}"/>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3" name="Footer Placeholder 2">
            <a:extLst>
              <a:ext uri="{FF2B5EF4-FFF2-40B4-BE49-F238E27FC236}">
                <a16:creationId xmlns:a16="http://schemas.microsoft.com/office/drawing/2014/main" id="{52E5CE05-9DB4-D642-9037-C7C275F39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64A9E-F02C-FA45-988F-292066AAB089}"/>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12936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3697-2977-714B-8232-DC9295E66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0D183-ABCA-EC4A-A57F-219807551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0E012-C992-6C47-A02E-3ED382D2B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250AEE-47DA-8C4B-9D5D-F0A07C9A73DA}"/>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6" name="Footer Placeholder 5">
            <a:extLst>
              <a:ext uri="{FF2B5EF4-FFF2-40B4-BE49-F238E27FC236}">
                <a16:creationId xmlns:a16="http://schemas.microsoft.com/office/drawing/2014/main" id="{EB5BC07A-BE42-AC49-88B2-D4442DAE1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B19A4-52AC-334D-B484-E3FC7BAF23EE}"/>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6402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B2F0-0670-6043-9028-307D3D6BA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4975A-EA6F-3A48-897C-C7079BF71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01C27-55BA-1343-A6F1-04AC43E78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6A45DF-97B1-5340-ADB9-9D83ED8E371F}"/>
              </a:ext>
            </a:extLst>
          </p:cNvPr>
          <p:cNvSpPr>
            <a:spLocks noGrp="1"/>
          </p:cNvSpPr>
          <p:nvPr>
            <p:ph type="dt" sz="half" idx="10"/>
          </p:nvPr>
        </p:nvSpPr>
        <p:spPr/>
        <p:txBody>
          <a:bodyPr/>
          <a:lstStyle/>
          <a:p>
            <a:fld id="{D7D0BC09-CD4D-F44A-A578-E5BC58D9F581}" type="datetimeFigureOut">
              <a:rPr lang="en-US" smtClean="0"/>
              <a:t>7/7/2020</a:t>
            </a:fld>
            <a:endParaRPr lang="en-US"/>
          </a:p>
        </p:txBody>
      </p:sp>
      <p:sp>
        <p:nvSpPr>
          <p:cNvPr id="6" name="Footer Placeholder 5">
            <a:extLst>
              <a:ext uri="{FF2B5EF4-FFF2-40B4-BE49-F238E27FC236}">
                <a16:creationId xmlns:a16="http://schemas.microsoft.com/office/drawing/2014/main" id="{1A038B7D-88B7-F644-A798-5E5EB09AD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A1061-5121-6B48-A3B5-0B1F1F7BEA36}"/>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326776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147A9-C488-EC48-9290-A960B6D3A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384CA-6C62-B940-86D4-4C4B78372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3E8EA-0DEC-544E-BC47-3E6F4CDF0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0BC09-CD4D-F44A-A578-E5BC58D9F581}" type="datetimeFigureOut">
              <a:rPr lang="en-US" smtClean="0"/>
              <a:t>7/7/2020</a:t>
            </a:fld>
            <a:endParaRPr lang="en-US"/>
          </a:p>
        </p:txBody>
      </p:sp>
      <p:sp>
        <p:nvSpPr>
          <p:cNvPr id="5" name="Footer Placeholder 4">
            <a:extLst>
              <a:ext uri="{FF2B5EF4-FFF2-40B4-BE49-F238E27FC236}">
                <a16:creationId xmlns:a16="http://schemas.microsoft.com/office/drawing/2014/main" id="{BCF910ED-64D6-C04B-AD25-12DE6F580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27EE3F-17AC-5948-AA5E-49EE0A014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D351D-45F7-664A-82A5-BC40BD119188}" type="slidenum">
              <a:rPr lang="en-US" smtClean="0"/>
              <a:t>‹#›</a:t>
            </a:fld>
            <a:endParaRPr lang="en-US"/>
          </a:p>
        </p:txBody>
      </p:sp>
    </p:spTree>
    <p:extLst>
      <p:ext uri="{BB962C8B-B14F-4D97-AF65-F5344CB8AC3E}">
        <p14:creationId xmlns:p14="http://schemas.microsoft.com/office/powerpoint/2010/main" val="264768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ABBC6-72E8-A74A-BDDA-2C495D9311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6019AF6-60B2-A241-8A4F-1C5981E862DC}"/>
              </a:ext>
            </a:extLst>
          </p:cNvPr>
          <p:cNvSpPr/>
          <p:nvPr/>
        </p:nvSpPr>
        <p:spPr>
          <a:xfrm>
            <a:off x="0" y="0"/>
            <a:ext cx="5283200" cy="6858000"/>
          </a:xfrm>
          <a:prstGeom prst="rect">
            <a:avLst/>
          </a:prstGeom>
          <a:solidFill>
            <a:srgbClr val="A9572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9CC2D306-306C-9C44-B8B9-9E7A0FA9B568}"/>
              </a:ext>
            </a:extLst>
          </p:cNvPr>
          <p:cNvSpPr txBox="1">
            <a:spLocks/>
          </p:cNvSpPr>
          <p:nvPr/>
        </p:nvSpPr>
        <p:spPr>
          <a:xfrm>
            <a:off x="311889" y="1848220"/>
            <a:ext cx="5784111" cy="187095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7200" dirty="0">
                <a:solidFill>
                  <a:schemeClr val="bg1"/>
                </a:solidFill>
                <a:latin typeface="Arial" panose="020B0604020202020204" pitchFamily="34" charset="0"/>
                <a:cs typeface="Arial" panose="020B0604020202020204" pitchFamily="34" charset="0"/>
              </a:rPr>
              <a:t>WEALTH</a:t>
            </a:r>
            <a:br>
              <a:rPr lang="en-US" sz="7200" dirty="0">
                <a:solidFill>
                  <a:schemeClr val="bg1"/>
                </a:solidFill>
                <a:latin typeface="Arial" panose="020B0604020202020204" pitchFamily="34" charset="0"/>
                <a:cs typeface="Arial" panose="020B0604020202020204" pitchFamily="34" charset="0"/>
              </a:rPr>
            </a:br>
            <a:r>
              <a:rPr lang="en-US" sz="9500" i="1" dirty="0">
                <a:solidFill>
                  <a:schemeClr val="bg1"/>
                </a:solidFill>
                <a:latin typeface="Times" pitchFamily="2" charset="0"/>
                <a:cs typeface="Arial" panose="020B0604020202020204" pitchFamily="34" charset="0"/>
              </a:rPr>
              <a:t>wisdom</a:t>
            </a:r>
            <a:endParaRPr lang="en-US" sz="58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45055BE-73F2-FF44-8164-6D43EF86A6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11" name="Rectangle 10">
            <a:extLst>
              <a:ext uri="{FF2B5EF4-FFF2-40B4-BE49-F238E27FC236}">
                <a16:creationId xmlns:a16="http://schemas.microsoft.com/office/drawing/2014/main" id="{9AA13319-4631-9C46-83E9-5514FD7221A6}"/>
              </a:ext>
            </a:extLst>
          </p:cNvPr>
          <p:cNvSpPr/>
          <p:nvPr/>
        </p:nvSpPr>
        <p:spPr>
          <a:xfrm>
            <a:off x="356492" y="151433"/>
            <a:ext cx="4471002"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SMART WAYS TO HELP SAVE, GROW AND PROTECT YOUR MONEY</a:t>
            </a:r>
            <a:endParaRPr lang="en-US"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D849266-4C1E-4548-95BD-F559D57DB37C}"/>
              </a:ext>
            </a:extLst>
          </p:cNvPr>
          <p:cNvSpPr/>
          <p:nvPr/>
        </p:nvSpPr>
        <p:spPr>
          <a:xfrm>
            <a:off x="311888" y="3565815"/>
            <a:ext cx="3975665" cy="1569660"/>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How to use smart money management to help protect the things and people you love</a:t>
            </a:r>
          </a:p>
        </p:txBody>
      </p:sp>
    </p:spTree>
    <p:extLst>
      <p:ext uri="{BB962C8B-B14F-4D97-AF65-F5344CB8AC3E}">
        <p14:creationId xmlns:p14="http://schemas.microsoft.com/office/powerpoint/2010/main" val="25876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4861C-EEE3-B24A-8760-718B7917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Rounded Rectangle 4">
            <a:extLst>
              <a:ext uri="{FF2B5EF4-FFF2-40B4-BE49-F238E27FC236}">
                <a16:creationId xmlns:a16="http://schemas.microsoft.com/office/drawing/2014/main" id="{A4526353-A3E9-3146-8566-9B7CFFE73B3C}"/>
              </a:ext>
            </a:extLst>
          </p:cNvPr>
          <p:cNvSpPr/>
          <p:nvPr/>
        </p:nvSpPr>
        <p:spPr>
          <a:xfrm>
            <a:off x="3049060" y="1610229"/>
            <a:ext cx="6093880" cy="3269956"/>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8" name="Rectangle 7">
            <a:extLst>
              <a:ext uri="{FF2B5EF4-FFF2-40B4-BE49-F238E27FC236}">
                <a16:creationId xmlns:a16="http://schemas.microsoft.com/office/drawing/2014/main" id="{0C28C89B-2A26-DF4A-9857-9E64FD11F2F7}"/>
              </a:ext>
            </a:extLst>
          </p:cNvPr>
          <p:cNvSpPr/>
          <p:nvPr/>
        </p:nvSpPr>
        <p:spPr>
          <a:xfrm>
            <a:off x="4484186" y="3572471"/>
            <a:ext cx="3151912"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Mutual funds</a:t>
            </a:r>
          </a:p>
          <a:p>
            <a:pPr algn="ctr"/>
            <a:r>
              <a:rPr lang="en-US" dirty="0">
                <a:solidFill>
                  <a:schemeClr val="bg1"/>
                </a:solidFill>
                <a:latin typeface="Arial" panose="020B0604020202020204" pitchFamily="34" charset="0"/>
                <a:cs typeface="Arial" panose="020B0604020202020204" pitchFamily="34" charset="0"/>
              </a:rPr>
              <a:t>Professionally managed pools of money</a:t>
            </a:r>
          </a:p>
        </p:txBody>
      </p:sp>
      <p:pic>
        <p:nvPicPr>
          <p:cNvPr id="9" name="Picture 8">
            <a:extLst>
              <a:ext uri="{FF2B5EF4-FFF2-40B4-BE49-F238E27FC236}">
                <a16:creationId xmlns:a16="http://schemas.microsoft.com/office/drawing/2014/main" id="{11CD828F-7734-C449-9961-061CD5AC4F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486" y="1749218"/>
            <a:ext cx="1967312" cy="1708145"/>
          </a:xfrm>
          <a:prstGeom prst="rect">
            <a:avLst/>
          </a:prstGeom>
        </p:spPr>
      </p:pic>
      <p:sp>
        <p:nvSpPr>
          <p:cNvPr id="10" name="TextBox 9">
            <a:extLst>
              <a:ext uri="{FF2B5EF4-FFF2-40B4-BE49-F238E27FC236}">
                <a16:creationId xmlns:a16="http://schemas.microsoft.com/office/drawing/2014/main" id="{B0947845-0E68-6F44-A62B-B0A4E4D556F2}"/>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10</a:t>
            </a:fld>
            <a:endParaRPr lang="en-US" sz="1200" dirty="0">
              <a:solidFill>
                <a:schemeClr val="bg1"/>
              </a:solidFill>
            </a:endParaRPr>
          </a:p>
        </p:txBody>
      </p:sp>
      <p:pic>
        <p:nvPicPr>
          <p:cNvPr id="11" name="Picture 10">
            <a:extLst>
              <a:ext uri="{FF2B5EF4-FFF2-40B4-BE49-F238E27FC236}">
                <a16:creationId xmlns:a16="http://schemas.microsoft.com/office/drawing/2014/main" id="{ADAD4D14-B342-F64D-9A0E-A3F6D5AD96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2" name="TextBox 1">
            <a:extLst>
              <a:ext uri="{FF2B5EF4-FFF2-40B4-BE49-F238E27FC236}">
                <a16:creationId xmlns:a16="http://schemas.microsoft.com/office/drawing/2014/main" id="{EE44AE71-9615-4699-BE3A-908D82BED0D1}"/>
              </a:ext>
            </a:extLst>
          </p:cNvPr>
          <p:cNvSpPr txBox="1"/>
          <p:nvPr/>
        </p:nvSpPr>
        <p:spPr>
          <a:xfrm>
            <a:off x="2743199" y="6088876"/>
            <a:ext cx="8570795" cy="276999"/>
          </a:xfrm>
          <a:prstGeom prst="rect">
            <a:avLst/>
          </a:prstGeom>
          <a:noFill/>
        </p:spPr>
        <p:txBody>
          <a:bodyPr wrap="square" rtlCol="0">
            <a:spAutoFit/>
          </a:bodyPr>
          <a:lstStyle/>
          <a:p>
            <a:r>
              <a:rPr lang="en-US" sz="1200" dirty="0">
                <a:solidFill>
                  <a:schemeClr val="bg1"/>
                </a:solidFill>
              </a:rPr>
              <a:t>Investing involves market risk, including possible loss of principal, and there is no guarantee that investment objectives will be achieved.</a:t>
            </a:r>
          </a:p>
        </p:txBody>
      </p:sp>
    </p:spTree>
    <p:extLst>
      <p:ext uri="{BB962C8B-B14F-4D97-AF65-F5344CB8AC3E}">
        <p14:creationId xmlns:p14="http://schemas.microsoft.com/office/powerpoint/2010/main" val="107444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4861C-EEE3-B24A-8760-718B7917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Rounded Rectangle 4">
            <a:extLst>
              <a:ext uri="{FF2B5EF4-FFF2-40B4-BE49-F238E27FC236}">
                <a16:creationId xmlns:a16="http://schemas.microsoft.com/office/drawing/2014/main" id="{A4526353-A3E9-3146-8566-9B7CFFE73B3C}"/>
              </a:ext>
            </a:extLst>
          </p:cNvPr>
          <p:cNvSpPr/>
          <p:nvPr/>
        </p:nvSpPr>
        <p:spPr>
          <a:xfrm>
            <a:off x="3049060" y="1610229"/>
            <a:ext cx="6093880" cy="3269956"/>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10" name="TextBox 9">
            <a:extLst>
              <a:ext uri="{FF2B5EF4-FFF2-40B4-BE49-F238E27FC236}">
                <a16:creationId xmlns:a16="http://schemas.microsoft.com/office/drawing/2014/main" id="{B0947845-0E68-6F44-A62B-B0A4E4D556F2}"/>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11</a:t>
            </a:fld>
            <a:endParaRPr lang="en-US" sz="1200" dirty="0">
              <a:solidFill>
                <a:schemeClr val="bg1"/>
              </a:solidFill>
            </a:endParaRPr>
          </a:p>
        </p:txBody>
      </p:sp>
      <p:pic>
        <p:nvPicPr>
          <p:cNvPr id="11" name="Picture 10">
            <a:extLst>
              <a:ext uri="{FF2B5EF4-FFF2-40B4-BE49-F238E27FC236}">
                <a16:creationId xmlns:a16="http://schemas.microsoft.com/office/drawing/2014/main" id="{ADAD4D14-B342-F64D-9A0E-A3F6D5AD9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12" name="Rectangle 11">
            <a:extLst>
              <a:ext uri="{FF2B5EF4-FFF2-40B4-BE49-F238E27FC236}">
                <a16:creationId xmlns:a16="http://schemas.microsoft.com/office/drawing/2014/main" id="{44F3710F-030C-754C-9CC3-E75278DB76EF}"/>
              </a:ext>
            </a:extLst>
          </p:cNvPr>
          <p:cNvSpPr/>
          <p:nvPr/>
        </p:nvSpPr>
        <p:spPr>
          <a:xfrm>
            <a:off x="4213412" y="3216634"/>
            <a:ext cx="3765176" cy="1754326"/>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Life insurance</a:t>
            </a:r>
          </a:p>
          <a:p>
            <a:pPr algn="ctr"/>
            <a:r>
              <a:rPr lang="en-US" dirty="0">
                <a:solidFill>
                  <a:schemeClr val="bg1"/>
                </a:solidFill>
                <a:latin typeface="Arial" panose="020B0604020202020204" pitchFamily="34" charset="0"/>
                <a:cs typeface="Arial" panose="020B0604020202020204" pitchFamily="34" charset="0"/>
              </a:rPr>
              <a:t>Investing in whole, universal or variable universal life policies that have cash-building abilities</a:t>
            </a: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D19048B-BFD4-7441-BE13-7D5B79693E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6788" y="1791706"/>
            <a:ext cx="1718423" cy="1468652"/>
          </a:xfrm>
          <a:prstGeom prst="rect">
            <a:avLst/>
          </a:prstGeom>
        </p:spPr>
      </p:pic>
      <p:sp>
        <p:nvSpPr>
          <p:cNvPr id="8" name="TextBox 7">
            <a:extLst>
              <a:ext uri="{FF2B5EF4-FFF2-40B4-BE49-F238E27FC236}">
                <a16:creationId xmlns:a16="http://schemas.microsoft.com/office/drawing/2014/main" id="{3692DB06-D5DC-47A9-B3D8-E44CD16E9551}"/>
              </a:ext>
            </a:extLst>
          </p:cNvPr>
          <p:cNvSpPr txBox="1"/>
          <p:nvPr/>
        </p:nvSpPr>
        <p:spPr>
          <a:xfrm>
            <a:off x="2743199" y="6088876"/>
            <a:ext cx="8570795" cy="276999"/>
          </a:xfrm>
          <a:prstGeom prst="rect">
            <a:avLst/>
          </a:prstGeom>
          <a:noFill/>
        </p:spPr>
        <p:txBody>
          <a:bodyPr wrap="square" rtlCol="0">
            <a:spAutoFit/>
          </a:bodyPr>
          <a:lstStyle/>
          <a:p>
            <a:r>
              <a:rPr lang="en-US" sz="1200" dirty="0">
                <a:solidFill>
                  <a:schemeClr val="bg1"/>
                </a:solidFill>
              </a:rPr>
              <a:t>Investing involves market risk, including possible loss of principal, and there is no guarantee that investment objectives will be achieved.</a:t>
            </a:r>
          </a:p>
        </p:txBody>
      </p:sp>
    </p:spTree>
    <p:extLst>
      <p:ext uri="{BB962C8B-B14F-4D97-AF65-F5344CB8AC3E}">
        <p14:creationId xmlns:p14="http://schemas.microsoft.com/office/powerpoint/2010/main" val="266266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4861C-EEE3-B24A-8760-718B7917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Rounded Rectangle 4">
            <a:extLst>
              <a:ext uri="{FF2B5EF4-FFF2-40B4-BE49-F238E27FC236}">
                <a16:creationId xmlns:a16="http://schemas.microsoft.com/office/drawing/2014/main" id="{A4526353-A3E9-3146-8566-9B7CFFE73B3C}"/>
              </a:ext>
            </a:extLst>
          </p:cNvPr>
          <p:cNvSpPr/>
          <p:nvPr/>
        </p:nvSpPr>
        <p:spPr>
          <a:xfrm>
            <a:off x="3049060" y="1610229"/>
            <a:ext cx="6093880" cy="3269956"/>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10" name="TextBox 9">
            <a:extLst>
              <a:ext uri="{FF2B5EF4-FFF2-40B4-BE49-F238E27FC236}">
                <a16:creationId xmlns:a16="http://schemas.microsoft.com/office/drawing/2014/main" id="{B0947845-0E68-6F44-A62B-B0A4E4D556F2}"/>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12</a:t>
            </a:fld>
            <a:endParaRPr lang="en-US" sz="1200" dirty="0">
              <a:solidFill>
                <a:schemeClr val="bg1"/>
              </a:solidFill>
            </a:endParaRPr>
          </a:p>
        </p:txBody>
      </p:sp>
      <p:pic>
        <p:nvPicPr>
          <p:cNvPr id="11" name="Picture 10">
            <a:extLst>
              <a:ext uri="{FF2B5EF4-FFF2-40B4-BE49-F238E27FC236}">
                <a16:creationId xmlns:a16="http://schemas.microsoft.com/office/drawing/2014/main" id="{ADAD4D14-B342-F64D-9A0E-A3F6D5AD9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pic>
        <p:nvPicPr>
          <p:cNvPr id="13" name="Picture 12">
            <a:extLst>
              <a:ext uri="{FF2B5EF4-FFF2-40B4-BE49-F238E27FC236}">
                <a16:creationId xmlns:a16="http://schemas.microsoft.com/office/drawing/2014/main" id="{E3B85B47-2B8D-524D-83AD-701812F9F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445" y="1932922"/>
            <a:ext cx="1685581" cy="1496078"/>
          </a:xfrm>
          <a:prstGeom prst="rect">
            <a:avLst/>
          </a:prstGeom>
        </p:spPr>
      </p:pic>
      <p:sp>
        <p:nvSpPr>
          <p:cNvPr id="14" name="Rectangle 13">
            <a:extLst>
              <a:ext uri="{FF2B5EF4-FFF2-40B4-BE49-F238E27FC236}">
                <a16:creationId xmlns:a16="http://schemas.microsoft.com/office/drawing/2014/main" id="{08ACF1BB-2502-A24C-80D5-82F0332ABE3D}"/>
              </a:ext>
            </a:extLst>
          </p:cNvPr>
          <p:cNvSpPr/>
          <p:nvPr/>
        </p:nvSpPr>
        <p:spPr>
          <a:xfrm>
            <a:off x="4455430" y="3572471"/>
            <a:ext cx="3151912"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Stocks</a:t>
            </a:r>
          </a:p>
          <a:p>
            <a:pPr algn="ctr"/>
            <a:r>
              <a:rPr lang="en-US" dirty="0">
                <a:solidFill>
                  <a:schemeClr val="bg1"/>
                </a:solidFill>
                <a:latin typeface="Arial" panose="020B0604020202020204" pitchFamily="34" charset="0"/>
                <a:cs typeface="Arial" panose="020B0604020202020204" pitchFamily="34" charset="0"/>
              </a:rPr>
              <a:t>A share of ownership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a company</a:t>
            </a:r>
          </a:p>
        </p:txBody>
      </p:sp>
      <p:sp>
        <p:nvSpPr>
          <p:cNvPr id="8" name="TextBox 7">
            <a:extLst>
              <a:ext uri="{FF2B5EF4-FFF2-40B4-BE49-F238E27FC236}">
                <a16:creationId xmlns:a16="http://schemas.microsoft.com/office/drawing/2014/main" id="{E7C5243F-9C14-4AB0-84C8-73B432F461B4}"/>
              </a:ext>
            </a:extLst>
          </p:cNvPr>
          <p:cNvSpPr txBox="1"/>
          <p:nvPr/>
        </p:nvSpPr>
        <p:spPr>
          <a:xfrm>
            <a:off x="2743199" y="6088876"/>
            <a:ext cx="8570795" cy="276999"/>
          </a:xfrm>
          <a:prstGeom prst="rect">
            <a:avLst/>
          </a:prstGeom>
          <a:noFill/>
        </p:spPr>
        <p:txBody>
          <a:bodyPr wrap="square" rtlCol="0">
            <a:spAutoFit/>
          </a:bodyPr>
          <a:lstStyle/>
          <a:p>
            <a:r>
              <a:rPr lang="en-US" sz="1200" dirty="0">
                <a:solidFill>
                  <a:schemeClr val="bg1"/>
                </a:solidFill>
              </a:rPr>
              <a:t>Investing involves market risk, including possible loss of principal, and there is no guarantee that investment objectives will be achieved.</a:t>
            </a:r>
          </a:p>
        </p:txBody>
      </p:sp>
    </p:spTree>
    <p:extLst>
      <p:ext uri="{BB962C8B-B14F-4D97-AF65-F5344CB8AC3E}">
        <p14:creationId xmlns:p14="http://schemas.microsoft.com/office/powerpoint/2010/main" val="142413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4861C-EEE3-B24A-8760-718B7917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Rounded Rectangle 4">
            <a:extLst>
              <a:ext uri="{FF2B5EF4-FFF2-40B4-BE49-F238E27FC236}">
                <a16:creationId xmlns:a16="http://schemas.microsoft.com/office/drawing/2014/main" id="{A4526353-A3E9-3146-8566-9B7CFFE73B3C}"/>
              </a:ext>
            </a:extLst>
          </p:cNvPr>
          <p:cNvSpPr/>
          <p:nvPr/>
        </p:nvSpPr>
        <p:spPr>
          <a:xfrm>
            <a:off x="3049060" y="1610229"/>
            <a:ext cx="6093880" cy="3269956"/>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10" name="TextBox 9">
            <a:extLst>
              <a:ext uri="{FF2B5EF4-FFF2-40B4-BE49-F238E27FC236}">
                <a16:creationId xmlns:a16="http://schemas.microsoft.com/office/drawing/2014/main" id="{B0947845-0E68-6F44-A62B-B0A4E4D556F2}"/>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13</a:t>
            </a:fld>
            <a:endParaRPr lang="en-US" sz="1200" dirty="0">
              <a:solidFill>
                <a:schemeClr val="bg1"/>
              </a:solidFill>
            </a:endParaRPr>
          </a:p>
        </p:txBody>
      </p:sp>
      <p:pic>
        <p:nvPicPr>
          <p:cNvPr id="11" name="Picture 10">
            <a:extLst>
              <a:ext uri="{FF2B5EF4-FFF2-40B4-BE49-F238E27FC236}">
                <a16:creationId xmlns:a16="http://schemas.microsoft.com/office/drawing/2014/main" id="{ADAD4D14-B342-F64D-9A0E-A3F6D5AD9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8" name="Rectangle 7">
            <a:extLst>
              <a:ext uri="{FF2B5EF4-FFF2-40B4-BE49-F238E27FC236}">
                <a16:creationId xmlns:a16="http://schemas.microsoft.com/office/drawing/2014/main" id="{FCB0158A-5B04-054F-B33F-163F61A78A1A}"/>
              </a:ext>
            </a:extLst>
          </p:cNvPr>
          <p:cNvSpPr/>
          <p:nvPr/>
        </p:nvSpPr>
        <p:spPr>
          <a:xfrm>
            <a:off x="3696366" y="3171845"/>
            <a:ext cx="4799265" cy="177417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Global or emerging markets</a:t>
            </a:r>
          </a:p>
          <a:p>
            <a:pPr algn="ctr"/>
            <a:r>
              <a:rPr lang="en-US" dirty="0">
                <a:solidFill>
                  <a:schemeClr val="bg1"/>
                </a:solidFill>
                <a:latin typeface="Arial" panose="020B0604020202020204" pitchFamily="34" charset="0"/>
                <a:cs typeface="Arial" panose="020B0604020202020204" pitchFamily="34" charset="0"/>
              </a:rPr>
              <a:t>A mutual fund or exchange-traded fund that invests the majority of its assets in the financial markets of a single developing country or a group of developing countries</a:t>
            </a:r>
          </a:p>
          <a:p>
            <a:pPr algn="ct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091F674-A31D-6B4C-823F-BFC9BFD3AE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1601" y="1668175"/>
            <a:ext cx="1828798" cy="1566042"/>
          </a:xfrm>
          <a:prstGeom prst="rect">
            <a:avLst/>
          </a:prstGeom>
        </p:spPr>
      </p:pic>
      <p:sp>
        <p:nvSpPr>
          <p:cNvPr id="12" name="TextBox 11">
            <a:extLst>
              <a:ext uri="{FF2B5EF4-FFF2-40B4-BE49-F238E27FC236}">
                <a16:creationId xmlns:a16="http://schemas.microsoft.com/office/drawing/2014/main" id="{E94F65A3-24BC-49EC-B79A-A4B92D1A6E03}"/>
              </a:ext>
            </a:extLst>
          </p:cNvPr>
          <p:cNvSpPr txBox="1"/>
          <p:nvPr/>
        </p:nvSpPr>
        <p:spPr>
          <a:xfrm>
            <a:off x="2743199" y="6088876"/>
            <a:ext cx="8570795" cy="276999"/>
          </a:xfrm>
          <a:prstGeom prst="rect">
            <a:avLst/>
          </a:prstGeom>
          <a:noFill/>
        </p:spPr>
        <p:txBody>
          <a:bodyPr wrap="square" rtlCol="0">
            <a:spAutoFit/>
          </a:bodyPr>
          <a:lstStyle/>
          <a:p>
            <a:r>
              <a:rPr lang="en-US" sz="1200" dirty="0">
                <a:solidFill>
                  <a:schemeClr val="bg1"/>
                </a:solidFill>
              </a:rPr>
              <a:t>Investing involves market risk, including possible loss of principal, and there is no guarantee that investment objectives will be achieved.</a:t>
            </a:r>
          </a:p>
        </p:txBody>
      </p:sp>
    </p:spTree>
    <p:extLst>
      <p:ext uri="{BB962C8B-B14F-4D97-AF65-F5344CB8AC3E}">
        <p14:creationId xmlns:p14="http://schemas.microsoft.com/office/powerpoint/2010/main" val="336551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74861C-EEE3-B24A-8760-718B7917B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5" name="Rounded Rectangle 4">
            <a:extLst>
              <a:ext uri="{FF2B5EF4-FFF2-40B4-BE49-F238E27FC236}">
                <a16:creationId xmlns:a16="http://schemas.microsoft.com/office/drawing/2014/main" id="{A4526353-A3E9-3146-8566-9B7CFFE73B3C}"/>
              </a:ext>
            </a:extLst>
          </p:cNvPr>
          <p:cNvSpPr/>
          <p:nvPr/>
        </p:nvSpPr>
        <p:spPr>
          <a:xfrm>
            <a:off x="3049060" y="1610229"/>
            <a:ext cx="6093880" cy="3269956"/>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10" name="TextBox 9">
            <a:extLst>
              <a:ext uri="{FF2B5EF4-FFF2-40B4-BE49-F238E27FC236}">
                <a16:creationId xmlns:a16="http://schemas.microsoft.com/office/drawing/2014/main" id="{B0947845-0E68-6F44-A62B-B0A4E4D556F2}"/>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14</a:t>
            </a:fld>
            <a:endParaRPr lang="en-US" sz="1200" dirty="0">
              <a:solidFill>
                <a:schemeClr val="bg1"/>
              </a:solidFill>
            </a:endParaRPr>
          </a:p>
        </p:txBody>
      </p:sp>
      <p:pic>
        <p:nvPicPr>
          <p:cNvPr id="11" name="Picture 10">
            <a:extLst>
              <a:ext uri="{FF2B5EF4-FFF2-40B4-BE49-F238E27FC236}">
                <a16:creationId xmlns:a16="http://schemas.microsoft.com/office/drawing/2014/main" id="{ADAD4D14-B342-F64D-9A0E-A3F6D5AD9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8" name="Rectangle 7">
            <a:extLst>
              <a:ext uri="{FF2B5EF4-FFF2-40B4-BE49-F238E27FC236}">
                <a16:creationId xmlns:a16="http://schemas.microsoft.com/office/drawing/2014/main" id="{FC4CA162-F5F3-F542-853C-3F2805254277}"/>
              </a:ext>
            </a:extLst>
          </p:cNvPr>
          <p:cNvSpPr/>
          <p:nvPr/>
        </p:nvSpPr>
        <p:spPr>
          <a:xfrm>
            <a:off x="3046940" y="3144915"/>
            <a:ext cx="6096000" cy="1754326"/>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Bonds</a:t>
            </a:r>
          </a:p>
          <a:p>
            <a:pPr algn="ctr"/>
            <a:r>
              <a:rPr lang="en-US" dirty="0">
                <a:solidFill>
                  <a:schemeClr val="bg1"/>
                </a:solidFill>
                <a:latin typeface="Arial" panose="020B0604020202020204" pitchFamily="34" charset="0"/>
                <a:cs typeface="Arial" panose="020B0604020202020204" pitchFamily="34" charset="0"/>
              </a:rPr>
              <a:t>Bonds are loans you make to the government or a</a:t>
            </a:r>
          </a:p>
          <a:p>
            <a:pPr algn="ctr"/>
            <a:r>
              <a:rPr lang="en-US" dirty="0">
                <a:solidFill>
                  <a:schemeClr val="bg1"/>
                </a:solidFill>
                <a:latin typeface="Arial" panose="020B0604020202020204" pitchFamily="34" charset="0"/>
                <a:cs typeface="Arial" panose="020B0604020202020204" pitchFamily="34" charset="0"/>
              </a:rPr>
              <a:t>corporation in exchange for interest payments over</a:t>
            </a:r>
          </a:p>
          <a:p>
            <a:pPr algn="ctr"/>
            <a:r>
              <a:rPr lang="en-US" dirty="0">
                <a:solidFill>
                  <a:schemeClr val="bg1"/>
                </a:solidFill>
                <a:latin typeface="Arial" panose="020B0604020202020204" pitchFamily="34" charset="0"/>
                <a:cs typeface="Arial" panose="020B0604020202020204" pitchFamily="34" charset="0"/>
              </a:rPr>
              <a:t>a specified term plus repayment of principal at the</a:t>
            </a:r>
          </a:p>
          <a:p>
            <a:pPr algn="ctr"/>
            <a:r>
              <a:rPr lang="en-US" dirty="0">
                <a:solidFill>
                  <a:schemeClr val="bg1"/>
                </a:solidFill>
                <a:latin typeface="Arial" panose="020B0604020202020204" pitchFamily="34" charset="0"/>
                <a:cs typeface="Arial" panose="020B0604020202020204" pitchFamily="34" charset="0"/>
              </a:rPr>
              <a:t>bond’s maturity date</a:t>
            </a:r>
          </a:p>
          <a:p>
            <a:pPr algn="ct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1807E0C-7621-F040-B286-17646E844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4913" y="1735621"/>
            <a:ext cx="1602173" cy="1427223"/>
          </a:xfrm>
          <a:prstGeom prst="rect">
            <a:avLst/>
          </a:prstGeom>
        </p:spPr>
      </p:pic>
      <p:sp>
        <p:nvSpPr>
          <p:cNvPr id="12" name="TextBox 11">
            <a:extLst>
              <a:ext uri="{FF2B5EF4-FFF2-40B4-BE49-F238E27FC236}">
                <a16:creationId xmlns:a16="http://schemas.microsoft.com/office/drawing/2014/main" id="{9F056C7A-4F9D-4DD4-A8B9-BEE211B5AD40}"/>
              </a:ext>
            </a:extLst>
          </p:cNvPr>
          <p:cNvSpPr txBox="1"/>
          <p:nvPr/>
        </p:nvSpPr>
        <p:spPr>
          <a:xfrm>
            <a:off x="2743199" y="6088876"/>
            <a:ext cx="8570795" cy="276999"/>
          </a:xfrm>
          <a:prstGeom prst="rect">
            <a:avLst/>
          </a:prstGeom>
          <a:noFill/>
        </p:spPr>
        <p:txBody>
          <a:bodyPr wrap="square" rtlCol="0">
            <a:spAutoFit/>
          </a:bodyPr>
          <a:lstStyle/>
          <a:p>
            <a:r>
              <a:rPr lang="en-US" sz="1200" dirty="0">
                <a:solidFill>
                  <a:schemeClr val="bg1"/>
                </a:solidFill>
              </a:rPr>
              <a:t>Investing involves market risk, including possible loss of principal, and there is no guarantee that investment objectives will be achieved.</a:t>
            </a:r>
          </a:p>
        </p:txBody>
      </p:sp>
    </p:spTree>
    <p:extLst>
      <p:ext uri="{BB962C8B-B14F-4D97-AF65-F5344CB8AC3E}">
        <p14:creationId xmlns:p14="http://schemas.microsoft.com/office/powerpoint/2010/main" val="378703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15</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15</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Protecting your assets</a:t>
            </a:r>
          </a:p>
          <a:p>
            <a:r>
              <a:rPr lang="en-US" sz="3600" dirty="0">
                <a:solidFill>
                  <a:srgbClr val="A95726"/>
                </a:solidFill>
                <a:latin typeface="Arial" panose="020B0604020202020204" pitchFamily="34" charset="0"/>
                <a:cs typeface="Arial" panose="020B0604020202020204" pitchFamily="34" charset="0"/>
              </a:rPr>
              <a:t>A few options to consider </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15</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7150269"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4F8F67B-6362-4F49-8DA6-4723CC76BFAF}"/>
              </a:ext>
            </a:extLst>
          </p:cNvPr>
          <p:cNvSpPr/>
          <p:nvPr/>
        </p:nvSpPr>
        <p:spPr>
          <a:xfrm>
            <a:off x="493894" y="1736282"/>
            <a:ext cx="6598423" cy="369331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Life insurance</a:t>
            </a:r>
          </a:p>
          <a:p>
            <a:r>
              <a:rPr lang="en-US" dirty="0">
                <a:latin typeface="Arial" panose="020B0604020202020204" pitchFamily="34" charset="0"/>
                <a:cs typeface="Arial" panose="020B0604020202020204" pitchFamily="34" charset="0"/>
              </a:rPr>
              <a:t>This option can protect both your loved ones and your estate.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LLC</a:t>
            </a: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If you own a business, creating an LLC or other business entity can help protect your personal assets in the case of litigation against your business</a:t>
            </a: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Formalizes business relationships and partnerships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Separate accounts</a:t>
            </a:r>
          </a:p>
          <a:p>
            <a:r>
              <a:rPr lang="en-US" dirty="0">
                <a:latin typeface="Arial" panose="020B0604020202020204" pitchFamily="34" charset="0"/>
                <a:cs typeface="Arial" panose="020B0604020202020204" pitchFamily="34" charset="0"/>
              </a:rPr>
              <a:t>Consider separate accounts, including for you and your spouse, for different financial goals so they’re not all exposed to the same risk.</a:t>
            </a:r>
          </a:p>
        </p:txBody>
      </p:sp>
      <p:sp>
        <p:nvSpPr>
          <p:cNvPr id="18" name="Rectangle 17">
            <a:extLst>
              <a:ext uri="{FF2B5EF4-FFF2-40B4-BE49-F238E27FC236}">
                <a16:creationId xmlns:a16="http://schemas.microsoft.com/office/drawing/2014/main" id="{72660FB4-5F3B-C948-BB57-618D7795C15A}"/>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8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16</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16</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Estate planning</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16</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7150269"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4F8F67B-6362-4F49-8DA6-4723CC76BFAF}"/>
              </a:ext>
            </a:extLst>
          </p:cNvPr>
          <p:cNvSpPr/>
          <p:nvPr/>
        </p:nvSpPr>
        <p:spPr>
          <a:xfrm>
            <a:off x="1224698" y="1492476"/>
            <a:ext cx="9347428" cy="369332"/>
          </a:xfrm>
          <a:prstGeom prst="rect">
            <a:avLst/>
          </a:prstGeom>
        </p:spPr>
        <p:txBody>
          <a:bodyPr wrap="square">
            <a:spAutoFit/>
          </a:bodyPr>
          <a:lstStyle/>
          <a:p>
            <a:pPr algn="ctr"/>
            <a:r>
              <a:rPr lang="en-US" b="1" dirty="0">
                <a:solidFill>
                  <a:srgbClr val="001064"/>
                </a:solidFill>
                <a:latin typeface="Arial" panose="020B0604020202020204" pitchFamily="34" charset="0"/>
                <a:cs typeface="Arial" panose="020B0604020202020204" pitchFamily="34" charset="0"/>
              </a:rPr>
              <a:t>All of your assets are worth protecting, and it’s never too late to start.</a:t>
            </a:r>
          </a:p>
        </p:txBody>
      </p:sp>
      <p:cxnSp>
        <p:nvCxnSpPr>
          <p:cNvPr id="5" name="Straight Connector 4">
            <a:extLst>
              <a:ext uri="{FF2B5EF4-FFF2-40B4-BE49-F238E27FC236}">
                <a16:creationId xmlns:a16="http://schemas.microsoft.com/office/drawing/2014/main" id="{60786355-5ECA-C644-AA35-D3D11FB0A992}"/>
              </a:ext>
            </a:extLst>
          </p:cNvPr>
          <p:cNvCxnSpPr/>
          <p:nvPr/>
        </p:nvCxnSpPr>
        <p:spPr>
          <a:xfrm>
            <a:off x="1647881" y="1999867"/>
            <a:ext cx="8501063" cy="0"/>
          </a:xfrm>
          <a:prstGeom prst="line">
            <a:avLst/>
          </a:prstGeom>
          <a:ln>
            <a:solidFill>
              <a:srgbClr val="00106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EE2D2A0-3BBE-C44F-B980-F9555BC9E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545" y="1989939"/>
            <a:ext cx="1659322" cy="1412399"/>
          </a:xfrm>
          <a:prstGeom prst="rect">
            <a:avLst/>
          </a:prstGeom>
        </p:spPr>
      </p:pic>
      <p:pic>
        <p:nvPicPr>
          <p:cNvPr id="19" name="Picture 18">
            <a:extLst>
              <a:ext uri="{FF2B5EF4-FFF2-40B4-BE49-F238E27FC236}">
                <a16:creationId xmlns:a16="http://schemas.microsoft.com/office/drawing/2014/main" id="{A928A2BC-933D-CC42-80AA-7C679AABEE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6382" y="2132463"/>
            <a:ext cx="1336434" cy="1142185"/>
          </a:xfrm>
          <a:prstGeom prst="rect">
            <a:avLst/>
          </a:prstGeom>
        </p:spPr>
      </p:pic>
      <p:pic>
        <p:nvPicPr>
          <p:cNvPr id="7" name="Picture 6">
            <a:extLst>
              <a:ext uri="{FF2B5EF4-FFF2-40B4-BE49-F238E27FC236}">
                <a16:creationId xmlns:a16="http://schemas.microsoft.com/office/drawing/2014/main" id="{6BD692F6-8C4A-6E4A-84C8-03191D9519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9594" y="2172131"/>
            <a:ext cx="1249505" cy="1142186"/>
          </a:xfrm>
          <a:prstGeom prst="rect">
            <a:avLst/>
          </a:prstGeom>
        </p:spPr>
      </p:pic>
      <p:pic>
        <p:nvPicPr>
          <p:cNvPr id="20" name="Picture 19">
            <a:extLst>
              <a:ext uri="{FF2B5EF4-FFF2-40B4-BE49-F238E27FC236}">
                <a16:creationId xmlns:a16="http://schemas.microsoft.com/office/drawing/2014/main" id="{B95F25E0-4456-E843-810D-BC14642970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7066" y="2062887"/>
            <a:ext cx="1547836" cy="1412400"/>
          </a:xfrm>
          <a:prstGeom prst="rect">
            <a:avLst/>
          </a:prstGeom>
        </p:spPr>
      </p:pic>
      <p:pic>
        <p:nvPicPr>
          <p:cNvPr id="22" name="Picture 21">
            <a:extLst>
              <a:ext uri="{FF2B5EF4-FFF2-40B4-BE49-F238E27FC236}">
                <a16:creationId xmlns:a16="http://schemas.microsoft.com/office/drawing/2014/main" id="{1D877CD6-362E-E745-9797-C7263AB0EE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72693" y="3582107"/>
            <a:ext cx="1484336" cy="1581847"/>
          </a:xfrm>
          <a:prstGeom prst="rect">
            <a:avLst/>
          </a:prstGeom>
        </p:spPr>
      </p:pic>
      <p:pic>
        <p:nvPicPr>
          <p:cNvPr id="24" name="Picture 23">
            <a:extLst>
              <a:ext uri="{FF2B5EF4-FFF2-40B4-BE49-F238E27FC236}">
                <a16:creationId xmlns:a16="http://schemas.microsoft.com/office/drawing/2014/main" id="{A2CC0BCB-68A3-2E4D-9D19-3A0CE8ABAA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9096" y="3855582"/>
            <a:ext cx="1714500" cy="1206500"/>
          </a:xfrm>
          <a:prstGeom prst="rect">
            <a:avLst/>
          </a:prstGeom>
        </p:spPr>
      </p:pic>
      <p:pic>
        <p:nvPicPr>
          <p:cNvPr id="26" name="Picture 25">
            <a:extLst>
              <a:ext uri="{FF2B5EF4-FFF2-40B4-BE49-F238E27FC236}">
                <a16:creationId xmlns:a16="http://schemas.microsoft.com/office/drawing/2014/main" id="{F32FF799-D81E-B94C-A8F8-AE68ED7A966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57716" y="3712846"/>
            <a:ext cx="1335937" cy="1436383"/>
          </a:xfrm>
          <a:prstGeom prst="rect">
            <a:avLst/>
          </a:prstGeom>
        </p:spPr>
      </p:pic>
      <p:sp>
        <p:nvSpPr>
          <p:cNvPr id="27" name="Rectangle 26">
            <a:extLst>
              <a:ext uri="{FF2B5EF4-FFF2-40B4-BE49-F238E27FC236}">
                <a16:creationId xmlns:a16="http://schemas.microsoft.com/office/drawing/2014/main" id="{9E12DF39-B012-2049-85B0-52F028BCD48C}"/>
              </a:ext>
            </a:extLst>
          </p:cNvPr>
          <p:cNvSpPr/>
          <p:nvPr/>
        </p:nvSpPr>
        <p:spPr>
          <a:xfrm>
            <a:off x="2276884" y="3274648"/>
            <a:ext cx="1249505" cy="307777"/>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HOME</a:t>
            </a:r>
          </a:p>
        </p:txBody>
      </p:sp>
      <p:sp>
        <p:nvSpPr>
          <p:cNvPr id="28" name="Rectangle 27">
            <a:extLst>
              <a:ext uri="{FF2B5EF4-FFF2-40B4-BE49-F238E27FC236}">
                <a16:creationId xmlns:a16="http://schemas.microsoft.com/office/drawing/2014/main" id="{C251E592-5F9B-0A4C-910B-669CB84D6622}"/>
              </a:ext>
            </a:extLst>
          </p:cNvPr>
          <p:cNvSpPr/>
          <p:nvPr/>
        </p:nvSpPr>
        <p:spPr>
          <a:xfrm>
            <a:off x="4055753" y="3274648"/>
            <a:ext cx="1583583" cy="307777"/>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INVESTMENTS</a:t>
            </a:r>
          </a:p>
        </p:txBody>
      </p:sp>
      <p:sp>
        <p:nvSpPr>
          <p:cNvPr id="29" name="Rectangle 28">
            <a:extLst>
              <a:ext uri="{FF2B5EF4-FFF2-40B4-BE49-F238E27FC236}">
                <a16:creationId xmlns:a16="http://schemas.microsoft.com/office/drawing/2014/main" id="{F4BED4CF-3A1E-A749-9A5F-3CE1B22844E5}"/>
              </a:ext>
            </a:extLst>
          </p:cNvPr>
          <p:cNvSpPr/>
          <p:nvPr/>
        </p:nvSpPr>
        <p:spPr>
          <a:xfrm>
            <a:off x="6029193" y="3274648"/>
            <a:ext cx="1583583" cy="307777"/>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CAR</a:t>
            </a:r>
          </a:p>
        </p:txBody>
      </p:sp>
      <p:sp>
        <p:nvSpPr>
          <p:cNvPr id="30" name="Rectangle 29">
            <a:extLst>
              <a:ext uri="{FF2B5EF4-FFF2-40B4-BE49-F238E27FC236}">
                <a16:creationId xmlns:a16="http://schemas.microsoft.com/office/drawing/2014/main" id="{2ECEB682-4BED-E443-B6D8-A65B0E26116C}"/>
              </a:ext>
            </a:extLst>
          </p:cNvPr>
          <p:cNvSpPr/>
          <p:nvPr/>
        </p:nvSpPr>
        <p:spPr>
          <a:xfrm>
            <a:off x="8107545" y="3274648"/>
            <a:ext cx="1583583" cy="523220"/>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LIFE INSURANCE</a:t>
            </a:r>
          </a:p>
        </p:txBody>
      </p:sp>
      <p:sp>
        <p:nvSpPr>
          <p:cNvPr id="31" name="Rectangle 30">
            <a:extLst>
              <a:ext uri="{FF2B5EF4-FFF2-40B4-BE49-F238E27FC236}">
                <a16:creationId xmlns:a16="http://schemas.microsoft.com/office/drawing/2014/main" id="{3488D44D-C720-EF44-ADEF-7BBC72B26735}"/>
              </a:ext>
            </a:extLst>
          </p:cNvPr>
          <p:cNvSpPr/>
          <p:nvPr/>
        </p:nvSpPr>
        <p:spPr>
          <a:xfrm>
            <a:off x="2592438" y="5017723"/>
            <a:ext cx="1637891" cy="523220"/>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PERSONAL POSSESSIONS</a:t>
            </a:r>
          </a:p>
        </p:txBody>
      </p:sp>
      <p:sp>
        <p:nvSpPr>
          <p:cNvPr id="32" name="Rectangle 31">
            <a:extLst>
              <a:ext uri="{FF2B5EF4-FFF2-40B4-BE49-F238E27FC236}">
                <a16:creationId xmlns:a16="http://schemas.microsoft.com/office/drawing/2014/main" id="{50A31EA1-AAD0-4044-B27D-F04127A25A7B}"/>
              </a:ext>
            </a:extLst>
          </p:cNvPr>
          <p:cNvSpPr/>
          <p:nvPr/>
        </p:nvSpPr>
        <p:spPr>
          <a:xfrm>
            <a:off x="4466949" y="5017723"/>
            <a:ext cx="2199523" cy="523220"/>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CHECKING AND SAVINGS ACCOUNTS</a:t>
            </a:r>
          </a:p>
        </p:txBody>
      </p:sp>
      <p:sp>
        <p:nvSpPr>
          <p:cNvPr id="33" name="Rectangle 32">
            <a:extLst>
              <a:ext uri="{FF2B5EF4-FFF2-40B4-BE49-F238E27FC236}">
                <a16:creationId xmlns:a16="http://schemas.microsoft.com/office/drawing/2014/main" id="{3A2661F2-DC38-C141-A897-93AF5E873804}"/>
              </a:ext>
            </a:extLst>
          </p:cNvPr>
          <p:cNvSpPr/>
          <p:nvPr/>
        </p:nvSpPr>
        <p:spPr>
          <a:xfrm>
            <a:off x="6684524" y="5017723"/>
            <a:ext cx="2199523" cy="523220"/>
          </a:xfrm>
          <a:prstGeom prst="rect">
            <a:avLst/>
          </a:prstGeom>
        </p:spPr>
        <p:txBody>
          <a:bodyPr wrap="square">
            <a:spAutoFit/>
          </a:bodyPr>
          <a:lstStyle/>
          <a:p>
            <a:pPr algn="ctr"/>
            <a:r>
              <a:rPr lang="en-US" sz="1400" dirty="0">
                <a:solidFill>
                  <a:srgbClr val="001064"/>
                </a:solidFill>
                <a:latin typeface="Arial" panose="020B0604020202020204" pitchFamily="34" charset="0"/>
                <a:cs typeface="Arial" panose="020B0604020202020204" pitchFamily="34" charset="0"/>
              </a:rPr>
              <a:t>RETIREMENT ACCOUNTS</a:t>
            </a:r>
          </a:p>
        </p:txBody>
      </p:sp>
      <p:sp>
        <p:nvSpPr>
          <p:cNvPr id="34" name="Rectangle 33">
            <a:extLst>
              <a:ext uri="{FF2B5EF4-FFF2-40B4-BE49-F238E27FC236}">
                <a16:creationId xmlns:a16="http://schemas.microsoft.com/office/drawing/2014/main" id="{61468CBF-C418-E346-923C-637F794574A8}"/>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17</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17</a:t>
            </a:fld>
            <a:endParaRPr lang="en-US" dirty="0"/>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17</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9" name="Title 1">
            <a:extLst>
              <a:ext uri="{FF2B5EF4-FFF2-40B4-BE49-F238E27FC236}">
                <a16:creationId xmlns:a16="http://schemas.microsoft.com/office/drawing/2014/main" id="{2517813A-ADE4-5D4D-8DCE-EAE4DEDC1B92}"/>
              </a:ext>
            </a:extLst>
          </p:cNvPr>
          <p:cNvSpPr txBox="1">
            <a:spLocks/>
          </p:cNvSpPr>
          <p:nvPr/>
        </p:nvSpPr>
        <p:spPr>
          <a:xfrm>
            <a:off x="1308933" y="613408"/>
            <a:ext cx="7404756" cy="8922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1064"/>
                </a:solidFill>
                <a:latin typeface="Arial" panose="020B0604020202020204" pitchFamily="34" charset="0"/>
                <a:cs typeface="Arial" panose="020B0604020202020204" pitchFamily="34" charset="0"/>
              </a:rPr>
              <a:t>Take</a:t>
            </a:r>
            <a:r>
              <a:rPr lang="en-US" sz="3600" b="1" dirty="0">
                <a:solidFill>
                  <a:srgbClr val="001064"/>
                </a:solidFill>
                <a:latin typeface="Arial" panose="020B0604020202020204" pitchFamily="34" charset="0"/>
                <a:cs typeface="Arial" panose="020B0604020202020204" pitchFamily="34" charset="0"/>
              </a:rPr>
              <a:t> action</a:t>
            </a:r>
            <a:endParaRPr lang="en-US" sz="3600" dirty="0">
              <a:solidFill>
                <a:srgbClr val="001064"/>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7DBDC32-4FE2-1141-A8E0-460BF11DC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655" y="503911"/>
            <a:ext cx="980790" cy="1310335"/>
          </a:xfrm>
          <a:prstGeom prst="rect">
            <a:avLst/>
          </a:prstGeom>
        </p:spPr>
      </p:pic>
      <p:sp>
        <p:nvSpPr>
          <p:cNvPr id="21" name="Rectangle 20">
            <a:extLst>
              <a:ext uri="{FF2B5EF4-FFF2-40B4-BE49-F238E27FC236}">
                <a16:creationId xmlns:a16="http://schemas.microsoft.com/office/drawing/2014/main" id="{0AEC5676-3042-AD44-BB2A-0EA841A78CDC}"/>
              </a:ext>
            </a:extLst>
          </p:cNvPr>
          <p:cNvSpPr/>
          <p:nvPr/>
        </p:nvSpPr>
        <p:spPr>
          <a:xfrm>
            <a:off x="1308933" y="1938583"/>
            <a:ext cx="3292038"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Find an app or online tools to help simplify spending and set a budget</a:t>
            </a:r>
          </a:p>
        </p:txBody>
      </p:sp>
      <p:sp>
        <p:nvSpPr>
          <p:cNvPr id="22" name="Rounded Rectangle 21">
            <a:extLst>
              <a:ext uri="{FF2B5EF4-FFF2-40B4-BE49-F238E27FC236}">
                <a16:creationId xmlns:a16="http://schemas.microsoft.com/office/drawing/2014/main" id="{8874F140-7A83-C943-BA5F-B14F6C25BDBE}"/>
              </a:ext>
            </a:extLst>
          </p:cNvPr>
          <p:cNvSpPr/>
          <p:nvPr/>
        </p:nvSpPr>
        <p:spPr>
          <a:xfrm>
            <a:off x="777361" y="2024399"/>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pic>
        <p:nvPicPr>
          <p:cNvPr id="24" name="Picture 23">
            <a:extLst>
              <a:ext uri="{FF2B5EF4-FFF2-40B4-BE49-F238E27FC236}">
                <a16:creationId xmlns:a16="http://schemas.microsoft.com/office/drawing/2014/main" id="{7DF221BF-7371-A54C-A44F-36D7338B1E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050" y="1985532"/>
            <a:ext cx="468403" cy="356737"/>
          </a:xfrm>
          <a:prstGeom prst="rect">
            <a:avLst/>
          </a:prstGeom>
        </p:spPr>
      </p:pic>
      <p:sp>
        <p:nvSpPr>
          <p:cNvPr id="34" name="Rectangle 33">
            <a:extLst>
              <a:ext uri="{FF2B5EF4-FFF2-40B4-BE49-F238E27FC236}">
                <a16:creationId xmlns:a16="http://schemas.microsoft.com/office/drawing/2014/main" id="{A8A8D34C-15E3-D541-BD86-D49B954C2A00}"/>
              </a:ext>
            </a:extLst>
          </p:cNvPr>
          <p:cNvSpPr/>
          <p:nvPr/>
        </p:nvSpPr>
        <p:spPr>
          <a:xfrm>
            <a:off x="1308933" y="2610095"/>
            <a:ext cx="3292038"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Look at debt consolidation or balance transfers to lower interest rates</a:t>
            </a:r>
          </a:p>
        </p:txBody>
      </p:sp>
      <p:sp>
        <p:nvSpPr>
          <p:cNvPr id="35" name="Rounded Rectangle 34">
            <a:extLst>
              <a:ext uri="{FF2B5EF4-FFF2-40B4-BE49-F238E27FC236}">
                <a16:creationId xmlns:a16="http://schemas.microsoft.com/office/drawing/2014/main" id="{8C43D330-1553-A444-AA65-BDEC0328AB0E}"/>
              </a:ext>
            </a:extLst>
          </p:cNvPr>
          <p:cNvSpPr/>
          <p:nvPr/>
        </p:nvSpPr>
        <p:spPr>
          <a:xfrm>
            <a:off x="777361" y="2695911"/>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36" name="Rectangle 35">
            <a:extLst>
              <a:ext uri="{FF2B5EF4-FFF2-40B4-BE49-F238E27FC236}">
                <a16:creationId xmlns:a16="http://schemas.microsoft.com/office/drawing/2014/main" id="{11393546-0C29-F84D-847C-3679AE0FEBB5}"/>
              </a:ext>
            </a:extLst>
          </p:cNvPr>
          <p:cNvSpPr/>
          <p:nvPr/>
        </p:nvSpPr>
        <p:spPr>
          <a:xfrm>
            <a:off x="1308933" y="3260507"/>
            <a:ext cx="3292038"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Determine what percentage of each paycheck you will use to pay yourself first by putting it directly into savings according to your goals</a:t>
            </a:r>
          </a:p>
        </p:txBody>
      </p:sp>
      <p:sp>
        <p:nvSpPr>
          <p:cNvPr id="37" name="Rounded Rectangle 36">
            <a:extLst>
              <a:ext uri="{FF2B5EF4-FFF2-40B4-BE49-F238E27FC236}">
                <a16:creationId xmlns:a16="http://schemas.microsoft.com/office/drawing/2014/main" id="{94D090C0-3A88-2542-A158-9C5847FA2FA2}"/>
              </a:ext>
            </a:extLst>
          </p:cNvPr>
          <p:cNvSpPr/>
          <p:nvPr/>
        </p:nvSpPr>
        <p:spPr>
          <a:xfrm>
            <a:off x="777361" y="3346323"/>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38" name="Rectangle 37">
            <a:extLst>
              <a:ext uri="{FF2B5EF4-FFF2-40B4-BE49-F238E27FC236}">
                <a16:creationId xmlns:a16="http://schemas.microsoft.com/office/drawing/2014/main" id="{7157FE80-4C6B-7A49-8E74-F6668B75B1BF}"/>
              </a:ext>
            </a:extLst>
          </p:cNvPr>
          <p:cNvSpPr/>
          <p:nvPr/>
        </p:nvSpPr>
        <p:spPr>
          <a:xfrm>
            <a:off x="1308933" y="4346793"/>
            <a:ext cx="3292038"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have student loan debt, contact your loan administrator for repayment options that fit your budget, or see if you can refinance</a:t>
            </a:r>
          </a:p>
        </p:txBody>
      </p:sp>
      <p:sp>
        <p:nvSpPr>
          <p:cNvPr id="39" name="Rounded Rectangle 38">
            <a:extLst>
              <a:ext uri="{FF2B5EF4-FFF2-40B4-BE49-F238E27FC236}">
                <a16:creationId xmlns:a16="http://schemas.microsoft.com/office/drawing/2014/main" id="{DB659C56-0BEA-AB4C-AA9C-6AD6148F2B7D}"/>
              </a:ext>
            </a:extLst>
          </p:cNvPr>
          <p:cNvSpPr/>
          <p:nvPr/>
        </p:nvSpPr>
        <p:spPr>
          <a:xfrm>
            <a:off x="777361" y="4432609"/>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40" name="Rectangle 39">
            <a:extLst>
              <a:ext uri="{FF2B5EF4-FFF2-40B4-BE49-F238E27FC236}">
                <a16:creationId xmlns:a16="http://schemas.microsoft.com/office/drawing/2014/main" id="{1DB78543-EB89-8946-99E2-A8EFC8D4C161}"/>
              </a:ext>
            </a:extLst>
          </p:cNvPr>
          <p:cNvSpPr/>
          <p:nvPr/>
        </p:nvSpPr>
        <p:spPr>
          <a:xfrm>
            <a:off x="6166682" y="1938583"/>
            <a:ext cx="4534655"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are saving for your child’s college costs, ask your financial professional about the best plan for you</a:t>
            </a:r>
          </a:p>
        </p:txBody>
      </p:sp>
      <p:sp>
        <p:nvSpPr>
          <p:cNvPr id="41" name="Rounded Rectangle 40">
            <a:extLst>
              <a:ext uri="{FF2B5EF4-FFF2-40B4-BE49-F238E27FC236}">
                <a16:creationId xmlns:a16="http://schemas.microsoft.com/office/drawing/2014/main" id="{992096A3-B4E8-2142-94D2-6C3F0824B0F1}"/>
              </a:ext>
            </a:extLst>
          </p:cNvPr>
          <p:cNvSpPr/>
          <p:nvPr/>
        </p:nvSpPr>
        <p:spPr>
          <a:xfrm>
            <a:off x="5635111" y="2024399"/>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42" name="Rectangle 41">
            <a:extLst>
              <a:ext uri="{FF2B5EF4-FFF2-40B4-BE49-F238E27FC236}">
                <a16:creationId xmlns:a16="http://schemas.microsoft.com/office/drawing/2014/main" id="{434546EF-3A8B-6343-BD1C-0FAA5AE39E36}"/>
              </a:ext>
            </a:extLst>
          </p:cNvPr>
          <p:cNvSpPr/>
          <p:nvPr/>
        </p:nvSpPr>
        <p:spPr>
          <a:xfrm>
            <a:off x="6166683" y="2610095"/>
            <a:ext cx="5247956"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aren’t taking full advantage of employer matching through your retirement plan, consider increasing your contribution</a:t>
            </a:r>
          </a:p>
        </p:txBody>
      </p:sp>
      <p:sp>
        <p:nvSpPr>
          <p:cNvPr id="43" name="Rounded Rectangle 42">
            <a:extLst>
              <a:ext uri="{FF2B5EF4-FFF2-40B4-BE49-F238E27FC236}">
                <a16:creationId xmlns:a16="http://schemas.microsoft.com/office/drawing/2014/main" id="{58BD77D7-1B0E-0D45-B128-19243F883B00}"/>
              </a:ext>
            </a:extLst>
          </p:cNvPr>
          <p:cNvSpPr/>
          <p:nvPr/>
        </p:nvSpPr>
        <p:spPr>
          <a:xfrm>
            <a:off x="5635111" y="2695911"/>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44" name="Rectangle 43">
            <a:extLst>
              <a:ext uri="{FF2B5EF4-FFF2-40B4-BE49-F238E27FC236}">
                <a16:creationId xmlns:a16="http://schemas.microsoft.com/office/drawing/2014/main" id="{BD5BD46A-6B89-2849-8B7E-498EA72349DA}"/>
              </a:ext>
            </a:extLst>
          </p:cNvPr>
          <p:cNvSpPr/>
          <p:nvPr/>
        </p:nvSpPr>
        <p:spPr>
          <a:xfrm>
            <a:off x="6166682" y="3319034"/>
            <a:ext cx="4258323"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Ask your financial professional about life insurance options that are suitable for your particular situation</a:t>
            </a:r>
          </a:p>
        </p:txBody>
      </p:sp>
      <p:sp>
        <p:nvSpPr>
          <p:cNvPr id="45" name="Rounded Rectangle 44">
            <a:extLst>
              <a:ext uri="{FF2B5EF4-FFF2-40B4-BE49-F238E27FC236}">
                <a16:creationId xmlns:a16="http://schemas.microsoft.com/office/drawing/2014/main" id="{10605A9C-8BF2-A644-892B-3DE6E2F5D30E}"/>
              </a:ext>
            </a:extLst>
          </p:cNvPr>
          <p:cNvSpPr/>
          <p:nvPr/>
        </p:nvSpPr>
        <p:spPr>
          <a:xfrm>
            <a:off x="5635111" y="3404850"/>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46" name="Rectangle 45">
            <a:extLst>
              <a:ext uri="{FF2B5EF4-FFF2-40B4-BE49-F238E27FC236}">
                <a16:creationId xmlns:a16="http://schemas.microsoft.com/office/drawing/2014/main" id="{8D0852BB-7442-BF43-B467-5A6027796411}"/>
              </a:ext>
            </a:extLst>
          </p:cNvPr>
          <p:cNvSpPr/>
          <p:nvPr/>
        </p:nvSpPr>
        <p:spPr>
          <a:xfrm>
            <a:off x="6166682" y="4099443"/>
            <a:ext cx="4534655"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Be sure your beneficiaries are up to date</a:t>
            </a:r>
          </a:p>
        </p:txBody>
      </p:sp>
      <p:sp>
        <p:nvSpPr>
          <p:cNvPr id="47" name="Rounded Rectangle 46">
            <a:extLst>
              <a:ext uri="{FF2B5EF4-FFF2-40B4-BE49-F238E27FC236}">
                <a16:creationId xmlns:a16="http://schemas.microsoft.com/office/drawing/2014/main" id="{E153CD89-AB8E-044C-BDA2-5AD0448FFB2D}"/>
              </a:ext>
            </a:extLst>
          </p:cNvPr>
          <p:cNvSpPr/>
          <p:nvPr/>
        </p:nvSpPr>
        <p:spPr>
          <a:xfrm>
            <a:off x="5635111" y="4083270"/>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sp>
        <p:nvSpPr>
          <p:cNvPr id="48" name="Rectangle 47">
            <a:extLst>
              <a:ext uri="{FF2B5EF4-FFF2-40B4-BE49-F238E27FC236}">
                <a16:creationId xmlns:a16="http://schemas.microsoft.com/office/drawing/2014/main" id="{A25DDC48-921E-C54B-B29A-3D49696B95A0}"/>
              </a:ext>
            </a:extLst>
          </p:cNvPr>
          <p:cNvSpPr/>
          <p:nvPr/>
        </p:nvSpPr>
        <p:spPr>
          <a:xfrm>
            <a:off x="6166683" y="4688578"/>
            <a:ext cx="425832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Talk to your financial professional about your plan to make sure it fits your objectives</a:t>
            </a:r>
          </a:p>
        </p:txBody>
      </p:sp>
      <p:sp>
        <p:nvSpPr>
          <p:cNvPr id="49" name="Rounded Rectangle 48">
            <a:extLst>
              <a:ext uri="{FF2B5EF4-FFF2-40B4-BE49-F238E27FC236}">
                <a16:creationId xmlns:a16="http://schemas.microsoft.com/office/drawing/2014/main" id="{E68C4DEE-3E8E-D24A-B10A-A77EA74FDE20}"/>
              </a:ext>
            </a:extLst>
          </p:cNvPr>
          <p:cNvSpPr/>
          <p:nvPr/>
        </p:nvSpPr>
        <p:spPr>
          <a:xfrm>
            <a:off x="5635111" y="4743808"/>
            <a:ext cx="350363" cy="351589"/>
          </a:xfrm>
          <a:prstGeom prst="roundRect">
            <a:avLst/>
          </a:prstGeom>
          <a:solidFill>
            <a:schemeClr val="bg1"/>
          </a:solidFill>
          <a:ln w="63500">
            <a:solidFill>
              <a:srgbClr val="40D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4C1B7"/>
              </a:solidFill>
            </a:endParaRPr>
          </a:p>
        </p:txBody>
      </p:sp>
      <p:pic>
        <p:nvPicPr>
          <p:cNvPr id="50" name="Picture 49">
            <a:extLst>
              <a:ext uri="{FF2B5EF4-FFF2-40B4-BE49-F238E27FC236}">
                <a16:creationId xmlns:a16="http://schemas.microsoft.com/office/drawing/2014/main" id="{A72A67C5-D495-E649-916B-E89DDD8607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050" y="2657045"/>
            <a:ext cx="468403" cy="356737"/>
          </a:xfrm>
          <a:prstGeom prst="rect">
            <a:avLst/>
          </a:prstGeom>
        </p:spPr>
      </p:pic>
      <p:pic>
        <p:nvPicPr>
          <p:cNvPr id="51" name="Picture 50">
            <a:extLst>
              <a:ext uri="{FF2B5EF4-FFF2-40B4-BE49-F238E27FC236}">
                <a16:creationId xmlns:a16="http://schemas.microsoft.com/office/drawing/2014/main" id="{82147895-C748-3F48-9B6D-4BF709C46D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050" y="3299983"/>
            <a:ext cx="468403" cy="356737"/>
          </a:xfrm>
          <a:prstGeom prst="rect">
            <a:avLst/>
          </a:prstGeom>
        </p:spPr>
      </p:pic>
      <p:pic>
        <p:nvPicPr>
          <p:cNvPr id="52" name="Picture 51">
            <a:extLst>
              <a:ext uri="{FF2B5EF4-FFF2-40B4-BE49-F238E27FC236}">
                <a16:creationId xmlns:a16="http://schemas.microsoft.com/office/drawing/2014/main" id="{B87F2D33-EC94-A344-8C0E-1EBE5200C0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050" y="4375000"/>
            <a:ext cx="468403" cy="356737"/>
          </a:xfrm>
          <a:prstGeom prst="rect">
            <a:avLst/>
          </a:prstGeom>
        </p:spPr>
      </p:pic>
      <p:pic>
        <p:nvPicPr>
          <p:cNvPr id="53" name="Picture 52">
            <a:extLst>
              <a:ext uri="{FF2B5EF4-FFF2-40B4-BE49-F238E27FC236}">
                <a16:creationId xmlns:a16="http://schemas.microsoft.com/office/drawing/2014/main" id="{7E790A4D-CE1F-F743-A1FA-C5DAE46429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225" y="1985532"/>
            <a:ext cx="468403" cy="356737"/>
          </a:xfrm>
          <a:prstGeom prst="rect">
            <a:avLst/>
          </a:prstGeom>
        </p:spPr>
      </p:pic>
      <p:pic>
        <p:nvPicPr>
          <p:cNvPr id="54" name="Picture 53">
            <a:extLst>
              <a:ext uri="{FF2B5EF4-FFF2-40B4-BE49-F238E27FC236}">
                <a16:creationId xmlns:a16="http://schemas.microsoft.com/office/drawing/2014/main" id="{1DE4EA9E-D210-3349-9B77-0FBA41EA1B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225" y="2642757"/>
            <a:ext cx="468403" cy="356737"/>
          </a:xfrm>
          <a:prstGeom prst="rect">
            <a:avLst/>
          </a:prstGeom>
        </p:spPr>
      </p:pic>
      <p:pic>
        <p:nvPicPr>
          <p:cNvPr id="55" name="Picture 54">
            <a:extLst>
              <a:ext uri="{FF2B5EF4-FFF2-40B4-BE49-F238E27FC236}">
                <a16:creationId xmlns:a16="http://schemas.microsoft.com/office/drawing/2014/main" id="{AEECF977-76EB-C244-A771-3D163B3F6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225" y="3342845"/>
            <a:ext cx="468403" cy="356737"/>
          </a:xfrm>
          <a:prstGeom prst="rect">
            <a:avLst/>
          </a:prstGeom>
        </p:spPr>
      </p:pic>
      <p:pic>
        <p:nvPicPr>
          <p:cNvPr id="56" name="Picture 55">
            <a:extLst>
              <a:ext uri="{FF2B5EF4-FFF2-40B4-BE49-F238E27FC236}">
                <a16:creationId xmlns:a16="http://schemas.microsoft.com/office/drawing/2014/main" id="{6D47B5C4-CC27-E447-9909-22E32DD271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225" y="4028645"/>
            <a:ext cx="468403" cy="356737"/>
          </a:xfrm>
          <a:prstGeom prst="rect">
            <a:avLst/>
          </a:prstGeom>
        </p:spPr>
      </p:pic>
      <p:pic>
        <p:nvPicPr>
          <p:cNvPr id="57" name="Picture 56">
            <a:extLst>
              <a:ext uri="{FF2B5EF4-FFF2-40B4-BE49-F238E27FC236}">
                <a16:creationId xmlns:a16="http://schemas.microsoft.com/office/drawing/2014/main" id="{995113DD-7608-5F43-8E65-088699B6BB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4225" y="4685870"/>
            <a:ext cx="468403" cy="356737"/>
          </a:xfrm>
          <a:prstGeom prst="rect">
            <a:avLst/>
          </a:prstGeom>
        </p:spPr>
      </p:pic>
    </p:spTree>
    <p:extLst>
      <p:ext uri="{BB962C8B-B14F-4D97-AF65-F5344CB8AC3E}">
        <p14:creationId xmlns:p14="http://schemas.microsoft.com/office/powerpoint/2010/main" val="13925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36" grpId="0"/>
      <p:bldP spid="38" grpId="0"/>
      <p:bldP spid="40" grpId="0"/>
      <p:bldP spid="42" grpId="0"/>
      <p:bldP spid="44" grpId="0"/>
      <p:bldP spid="46"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E54401-AD2E-A740-BE85-E4BEB1C6B0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8A993BEE-D89E-904A-8794-9C7826E71A77}"/>
              </a:ext>
            </a:extLst>
          </p:cNvPr>
          <p:cNvSpPr/>
          <p:nvPr/>
        </p:nvSpPr>
        <p:spPr>
          <a:xfrm>
            <a:off x="-1" y="0"/>
            <a:ext cx="3639626" cy="6858000"/>
          </a:xfrm>
          <a:prstGeom prst="rect">
            <a:avLst/>
          </a:prstGeom>
          <a:solidFill>
            <a:srgbClr val="A9572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678D230-980F-BB4D-ADF4-9BF608C8178A}"/>
              </a:ext>
            </a:extLst>
          </p:cNvPr>
          <p:cNvSpPr txBox="1">
            <a:spLocks/>
          </p:cNvSpPr>
          <p:nvPr/>
        </p:nvSpPr>
        <p:spPr>
          <a:xfrm>
            <a:off x="311888" y="178960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Q&amp;A</a:t>
            </a:r>
            <a:br>
              <a:rPr lang="en-US" sz="5500" dirty="0">
                <a:solidFill>
                  <a:schemeClr val="bg1"/>
                </a:solidFill>
                <a:latin typeface="Arial" panose="020B0604020202020204" pitchFamily="34" charset="0"/>
                <a:cs typeface="Arial" panose="020B0604020202020204" pitchFamily="34" charset="0"/>
              </a:rPr>
            </a:br>
            <a:r>
              <a:rPr lang="en-US" sz="5400" i="1" dirty="0">
                <a:solidFill>
                  <a:schemeClr val="bg1"/>
                </a:solidFill>
                <a:latin typeface="Times" pitchFamily="2" charset="0"/>
                <a:cs typeface="Arial" panose="020B0604020202020204" pitchFamily="34" charset="0"/>
              </a:rPr>
              <a:t>questions?</a:t>
            </a:r>
            <a:endParaRPr lang="en-US" sz="5500" i="1" dirty="0">
              <a:solidFill>
                <a:schemeClr val="bg1"/>
              </a:solidFill>
              <a:latin typeface="Times" pitchFamily="2" charset="0"/>
              <a:cs typeface="Arial" panose="020B0604020202020204" pitchFamily="34" charset="0"/>
            </a:endParaRPr>
          </a:p>
        </p:txBody>
      </p:sp>
      <p:pic>
        <p:nvPicPr>
          <p:cNvPr id="7" name="Picture 6">
            <a:extLst>
              <a:ext uri="{FF2B5EF4-FFF2-40B4-BE49-F238E27FC236}">
                <a16:creationId xmlns:a16="http://schemas.microsoft.com/office/drawing/2014/main" id="{FC405943-C327-CB44-8935-8E7A051CA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86" y="3203438"/>
            <a:ext cx="3136452" cy="1078599"/>
          </a:xfrm>
          <a:prstGeom prst="rect">
            <a:avLst/>
          </a:prstGeom>
        </p:spPr>
      </p:pic>
      <p:pic>
        <p:nvPicPr>
          <p:cNvPr id="11" name="Picture 10">
            <a:extLst>
              <a:ext uri="{FF2B5EF4-FFF2-40B4-BE49-F238E27FC236}">
                <a16:creationId xmlns:a16="http://schemas.microsoft.com/office/drawing/2014/main" id="{90E7EC74-0040-FC40-BA46-0F742DD203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Tree>
    <p:extLst>
      <p:ext uri="{BB962C8B-B14F-4D97-AF65-F5344CB8AC3E}">
        <p14:creationId xmlns:p14="http://schemas.microsoft.com/office/powerpoint/2010/main" val="279349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EE57B5-2A73-B548-9D42-58C254372391}"/>
              </a:ext>
            </a:extLst>
          </p:cNvPr>
          <p:cNvSpPr/>
          <p:nvPr/>
        </p:nvSpPr>
        <p:spPr>
          <a:xfrm>
            <a:off x="0" y="592131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54FAFAA-4398-3844-A66B-6F5792C4EFC9}"/>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19</a:t>
            </a:fld>
            <a:endParaRPr lang="en-US" sz="1200" dirty="0">
              <a:solidFill>
                <a:schemeClr val="bg1"/>
              </a:solidFill>
            </a:endParaRPr>
          </a:p>
        </p:txBody>
      </p:sp>
      <p:pic>
        <p:nvPicPr>
          <p:cNvPr id="11" name="Picture 10">
            <a:extLst>
              <a:ext uri="{FF2B5EF4-FFF2-40B4-BE49-F238E27FC236}">
                <a16:creationId xmlns:a16="http://schemas.microsoft.com/office/drawing/2014/main" id="{85E5F17B-B48E-0346-9995-ADB8C902A5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2" name="Title 1">
            <a:extLst>
              <a:ext uri="{FF2B5EF4-FFF2-40B4-BE49-F238E27FC236}">
                <a16:creationId xmlns:a16="http://schemas.microsoft.com/office/drawing/2014/main" id="{C6A6487B-244A-BD40-9229-AA0C5594AFD3}"/>
              </a:ext>
            </a:extLst>
          </p:cNvPr>
          <p:cNvSpPr txBox="1">
            <a:spLocks/>
          </p:cNvSpPr>
          <p:nvPr/>
        </p:nvSpPr>
        <p:spPr>
          <a:xfrm>
            <a:off x="347058" y="613408"/>
            <a:ext cx="7404756" cy="8922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A95726"/>
                </a:solidFill>
                <a:latin typeface="Arial" panose="020B0604020202020204" pitchFamily="34" charset="0"/>
                <a:cs typeface="Arial" panose="020B0604020202020204" pitchFamily="34" charset="0"/>
              </a:rPr>
              <a:t>Nationwide can </a:t>
            </a:r>
            <a:r>
              <a:rPr lang="en-US" sz="3600" b="1" dirty="0">
                <a:solidFill>
                  <a:srgbClr val="A95726"/>
                </a:solidFill>
                <a:latin typeface="Arial" panose="020B0604020202020204" pitchFamily="34" charset="0"/>
                <a:cs typeface="Arial" panose="020B0604020202020204" pitchFamily="34" charset="0"/>
              </a:rPr>
              <a:t>help</a:t>
            </a:r>
          </a:p>
        </p:txBody>
      </p:sp>
      <p:sp>
        <p:nvSpPr>
          <p:cNvPr id="14" name="Rounded Rectangle 13">
            <a:extLst>
              <a:ext uri="{FF2B5EF4-FFF2-40B4-BE49-F238E27FC236}">
                <a16:creationId xmlns:a16="http://schemas.microsoft.com/office/drawing/2014/main" id="{CA8E3A91-4608-3B43-962F-44E94454699B}"/>
              </a:ext>
            </a:extLst>
          </p:cNvPr>
          <p:cNvSpPr/>
          <p:nvPr/>
        </p:nvSpPr>
        <p:spPr>
          <a:xfrm>
            <a:off x="6289676" y="1601702"/>
            <a:ext cx="5231765" cy="3069690"/>
          </a:xfrm>
          <a:prstGeom prst="roundRect">
            <a:avLst>
              <a:gd name="adj" fmla="val 3903"/>
            </a:avLst>
          </a:prstGeom>
          <a:solidFill>
            <a:srgbClr val="A9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DAC5"/>
              </a:solidFill>
            </a:endParaRPr>
          </a:p>
        </p:txBody>
      </p:sp>
      <p:sp>
        <p:nvSpPr>
          <p:cNvPr id="15" name="Rectangle 14">
            <a:extLst>
              <a:ext uri="{FF2B5EF4-FFF2-40B4-BE49-F238E27FC236}">
                <a16:creationId xmlns:a16="http://schemas.microsoft.com/office/drawing/2014/main" id="{E79BEB8A-6DF6-8F4F-8932-8C6294D73F97}"/>
              </a:ext>
            </a:extLst>
          </p:cNvPr>
          <p:cNvSpPr/>
          <p:nvPr/>
        </p:nvSpPr>
        <p:spPr>
          <a:xfrm>
            <a:off x="356492" y="1960923"/>
            <a:ext cx="4515942" cy="292387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Presenter name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Presenter contact information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Presenter contact information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2DD011C-962A-AF46-8354-A840AF98D52B}"/>
              </a:ext>
            </a:extLst>
          </p:cNvPr>
          <p:cNvSpPr txBox="1"/>
          <p:nvPr/>
        </p:nvSpPr>
        <p:spPr>
          <a:xfrm>
            <a:off x="6445619" y="2133802"/>
            <a:ext cx="4919877" cy="193899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Access your retirement account</a:t>
            </a:r>
            <a:br>
              <a:rPr lang="en-US" sz="2400" b="1" dirty="0">
                <a:solidFill>
                  <a:schemeClr val="bg1"/>
                </a:solidFill>
                <a:latin typeface="Arial" panose="020B0604020202020204" pitchFamily="34" charset="0"/>
                <a:cs typeface="Arial" panose="020B0604020202020204" pitchFamily="34" charset="0"/>
              </a:rPr>
            </a:br>
            <a:r>
              <a:rPr lang="en-US" sz="2400" b="1" dirty="0" err="1">
                <a:solidFill>
                  <a:schemeClr val="bg1"/>
                </a:solidFill>
                <a:latin typeface="Arial" panose="020B0604020202020204" pitchFamily="34" charset="0"/>
                <a:cs typeface="Arial" panose="020B0604020202020204" pitchFamily="34" charset="0"/>
              </a:rPr>
              <a:t>Nationwide.com</a:t>
            </a: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myretirement</a:t>
            </a:r>
            <a:endParaRPr lang="en-US" sz="2400"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1-800-772-2182</a:t>
            </a:r>
            <a:endParaRPr lang="en-US" sz="2400" dirty="0">
              <a:solidFill>
                <a:schemeClr val="bg1"/>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E87EF3A-2C74-1842-BCE2-69A9B2C417B1}"/>
              </a:ext>
            </a:extLst>
          </p:cNvPr>
          <p:cNvCxnSpPr>
            <a:cxnSpLocks/>
          </p:cNvCxnSpPr>
          <p:nvPr/>
        </p:nvCxnSpPr>
        <p:spPr>
          <a:xfrm>
            <a:off x="6583545" y="3303495"/>
            <a:ext cx="46044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6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2</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2</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A95726"/>
                </a:solidFill>
                <a:latin typeface="Arial" panose="020B0604020202020204" pitchFamily="34" charset="0"/>
                <a:cs typeface="Arial" panose="020B0604020202020204" pitchFamily="34" charset="0"/>
              </a:rPr>
              <a:t>Important </a:t>
            </a:r>
            <a:r>
              <a:rPr lang="en-US" sz="3600" b="1" dirty="0">
                <a:solidFill>
                  <a:srgbClr val="A95726"/>
                </a:solidFill>
                <a:latin typeface="Arial" panose="020B0604020202020204" pitchFamily="34" charset="0"/>
                <a:cs typeface="Arial" panose="020B0604020202020204" pitchFamily="34" charset="0"/>
              </a:rPr>
              <a:t>information</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2</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6" name="Rectangle 15">
            <a:extLst>
              <a:ext uri="{FF2B5EF4-FFF2-40B4-BE49-F238E27FC236}">
                <a16:creationId xmlns:a16="http://schemas.microsoft.com/office/drawing/2014/main" id="{B72C74AD-9833-974B-A8CF-42671230D910}"/>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83A05114-BEDA-7146-A9E4-BC68EBB4D8B8}"/>
              </a:ext>
            </a:extLst>
          </p:cNvPr>
          <p:cNvSpPr>
            <a:spLocks noGrp="1"/>
          </p:cNvSpPr>
          <p:nvPr>
            <p:ph idx="1"/>
          </p:nvPr>
        </p:nvSpPr>
        <p:spPr>
          <a:xfrm>
            <a:off x="311888" y="1371379"/>
            <a:ext cx="10306582" cy="4351338"/>
          </a:xfrm>
        </p:spPr>
        <p:txBody>
          <a:bodyPr>
            <a:normAutofit/>
          </a:bodyPr>
          <a:lstStyle/>
          <a:p>
            <a:pPr marL="0" indent="0">
              <a:buNone/>
            </a:pPr>
            <a:r>
              <a:rPr lang="en-US" sz="1400" dirty="0">
                <a:latin typeface="Arial" panose="020B0604020202020204" pitchFamily="34" charset="0"/>
                <a:cs typeface="Arial" panose="020B0604020202020204" pitchFamily="34" charset="0"/>
              </a:rPr>
              <a:t> </a:t>
            </a:r>
          </a:p>
          <a:p>
            <a:pPr marL="0" indent="0">
              <a:buNone/>
            </a:pP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marL="0" indent="0">
              <a:buNone/>
            </a:pPr>
            <a:r>
              <a:rPr lang="en-US" sz="1400" dirty="0">
                <a:latin typeface="Arial" panose="020B0604020202020204" pitchFamily="34" charset="0"/>
                <a:cs typeface="Arial" panose="020B0604020202020204" pitchFamily="34" charset="0"/>
              </a:rPr>
              <a:t>The Nationwide Group Retirement Series includes unregistered group fixed and variable annuities and trust programs. The unregistered group fixed and variable annuities are issued by Nationwide Life Insurance Company. Trust programs and trust services are offered by Nationwide Trust Company, FSB. Nationwide Investment Services Corporation, member FINRA. Nationwide Mutual Insurance Company and Affiliated Companies, Home Office: Columbus, OH 43215-2220.</a:t>
            </a:r>
          </a:p>
          <a:p>
            <a:pPr marL="0" indent="0">
              <a:buNone/>
            </a:pPr>
            <a:r>
              <a:rPr lang="en-US" sz="1400" dirty="0">
                <a:latin typeface="Arial" panose="020B0604020202020204" pitchFamily="34" charset="0"/>
                <a:cs typeface="Arial" panose="020B0604020202020204" pitchFamily="34" charset="0"/>
              </a:rPr>
              <a:t>Nationwide, Nationwide is on your side, and the Nationwide N and Eagle are service marks of Nationwide Mutual Insurance Company. © 2020 Nationwide</a:t>
            </a:r>
          </a:p>
          <a:p>
            <a:pPr marL="0" indent="0">
              <a:buNone/>
            </a:pPr>
            <a:r>
              <a:rPr lang="en-US" sz="1400" dirty="0">
                <a:latin typeface="Arial" panose="020B0604020202020204" pitchFamily="34" charset="0"/>
                <a:cs typeface="Arial" panose="020B0604020202020204" pitchFamily="34" charset="0"/>
              </a:rPr>
              <a:t>PNM-15412AO.1 (06/20)</a:t>
            </a:r>
          </a:p>
          <a:p>
            <a:pPr marL="0" indent="0">
              <a:buNone/>
            </a:pPr>
            <a:endParaRPr lang="en-US" sz="1400" dirty="0">
              <a:latin typeface="Arial" panose="020B0604020202020204" pitchFamily="34" charset="0"/>
              <a:cs typeface="Arial" panose="020B0604020202020204" pitchFamily="34" charset="0"/>
            </a:endParaRPr>
          </a:p>
        </p:txBody>
      </p:sp>
      <p:sp>
        <p:nvSpPr>
          <p:cNvPr id="20" name="Text Box 5">
            <a:extLst>
              <a:ext uri="{FF2B5EF4-FFF2-40B4-BE49-F238E27FC236}">
                <a16:creationId xmlns:a16="http://schemas.microsoft.com/office/drawing/2014/main" id="{45D4E1DA-10F1-B744-8D3D-19FD4C07894F}"/>
              </a:ext>
            </a:extLst>
          </p:cNvPr>
          <p:cNvSpPr txBox="1">
            <a:spLocks noChangeArrowheads="1"/>
          </p:cNvSpPr>
          <p:nvPr/>
        </p:nvSpPr>
        <p:spPr bwMode="auto">
          <a:xfrm>
            <a:off x="356492" y="1690483"/>
            <a:ext cx="10172963" cy="584775"/>
          </a:xfrm>
          <a:prstGeom prst="rect">
            <a:avLst/>
          </a:prstGeom>
          <a:noFill/>
          <a:ln w="9525">
            <a:solidFill>
              <a:schemeClr val="tx1"/>
            </a:solidFill>
            <a:miter lim="800000"/>
            <a:headEnd/>
            <a:tailEnd/>
          </a:ln>
        </p:spPr>
        <p:txBody>
          <a:bodyPr wrap="square">
            <a:spAutoFit/>
          </a:bodyPr>
          <a:lstStyle/>
          <a:p>
            <a:pPr algn="ctr"/>
            <a:r>
              <a:rPr lang="en-US" sz="1600" dirty="0">
                <a:latin typeface="Arial" panose="020B0604020202020204" pitchFamily="34" charset="0"/>
                <a:cs typeface="Arial" panose="020B0604020202020204" pitchFamily="34" charset="0"/>
              </a:rPr>
              <a:t>• Not a deposit • Not FDIC or </a:t>
            </a:r>
            <a:r>
              <a:rPr lang="en-US" sz="1600" dirty="0" err="1">
                <a:latin typeface="Arial" panose="020B0604020202020204" pitchFamily="34" charset="0"/>
                <a:cs typeface="Arial" panose="020B0604020202020204" pitchFamily="34" charset="0"/>
              </a:rPr>
              <a:t>NCUSIF</a:t>
            </a:r>
            <a:r>
              <a:rPr lang="en-US" sz="1600" dirty="0">
                <a:latin typeface="Arial" panose="020B0604020202020204" pitchFamily="34" charset="0"/>
                <a:cs typeface="Arial" panose="020B0604020202020204" pitchFamily="34" charset="0"/>
              </a:rPr>
              <a:t> insured • Not guaranteed by the institution</a:t>
            </a:r>
          </a:p>
          <a:p>
            <a:pPr algn="ctr"/>
            <a:r>
              <a:rPr lang="en-US" sz="1600" dirty="0">
                <a:latin typeface="Arial" panose="020B0604020202020204" pitchFamily="34" charset="0"/>
                <a:cs typeface="Arial" panose="020B0604020202020204" pitchFamily="34" charset="0"/>
              </a:rPr>
              <a:t>• Not insured by any federal government agency • May lose value</a:t>
            </a:r>
          </a:p>
        </p:txBody>
      </p:sp>
    </p:spTree>
    <p:extLst>
      <p:ext uri="{BB962C8B-B14F-4D97-AF65-F5344CB8AC3E}">
        <p14:creationId xmlns:p14="http://schemas.microsoft.com/office/powerpoint/2010/main" val="58655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D0398-95D4-E74E-8483-DA72D49A46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37334" cy="6858000"/>
          </a:xfrm>
          <a:prstGeom prst="rect">
            <a:avLst/>
          </a:prstGeom>
        </p:spPr>
      </p:pic>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3</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6D98840-49E4-C74E-A86E-C1D9ACB96318}"/>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3</a:t>
            </a:fld>
            <a:endParaRPr lang="en-US" sz="1200" dirty="0">
              <a:solidFill>
                <a:schemeClr val="bg1"/>
              </a:solidFill>
            </a:endParaRPr>
          </a:p>
        </p:txBody>
      </p:sp>
      <p:sp>
        <p:nvSpPr>
          <p:cNvPr id="24" name="Rectangle 23">
            <a:extLst>
              <a:ext uri="{FF2B5EF4-FFF2-40B4-BE49-F238E27FC236}">
                <a16:creationId xmlns:a16="http://schemas.microsoft.com/office/drawing/2014/main" id="{3EA41FF0-0FB5-9640-9102-A2F3F51C193A}"/>
              </a:ext>
            </a:extLst>
          </p:cNvPr>
          <p:cNvSpPr/>
          <p:nvPr/>
        </p:nvSpPr>
        <p:spPr>
          <a:xfrm>
            <a:off x="-1" y="0"/>
            <a:ext cx="3639626" cy="6858000"/>
          </a:xfrm>
          <a:prstGeom prst="rect">
            <a:avLst/>
          </a:prstGeom>
          <a:solidFill>
            <a:srgbClr val="A9572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82B850E-B44B-DF47-B62C-590CBF043B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707" y="3316451"/>
            <a:ext cx="3136452" cy="1078599"/>
          </a:xfrm>
          <a:prstGeom prst="rect">
            <a:avLst/>
          </a:prstGeom>
        </p:spPr>
      </p:pic>
      <p:sp>
        <p:nvSpPr>
          <p:cNvPr id="26" name="Title 1">
            <a:extLst>
              <a:ext uri="{FF2B5EF4-FFF2-40B4-BE49-F238E27FC236}">
                <a16:creationId xmlns:a16="http://schemas.microsoft.com/office/drawing/2014/main" id="{6BA84D82-1922-4145-B827-97E7E4287181}"/>
              </a:ext>
            </a:extLst>
          </p:cNvPr>
          <p:cNvSpPr txBox="1">
            <a:spLocks/>
          </p:cNvSpPr>
          <p:nvPr/>
        </p:nvSpPr>
        <p:spPr>
          <a:xfrm>
            <a:off x="436260" y="2352287"/>
            <a:ext cx="2892812" cy="150346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5100" dirty="0">
                <a:solidFill>
                  <a:schemeClr val="bg1"/>
                </a:solidFill>
                <a:latin typeface="Arial" panose="020B0604020202020204" pitchFamily="34" charset="0"/>
                <a:cs typeface="Arial" panose="020B0604020202020204" pitchFamily="34" charset="0"/>
              </a:rPr>
              <a:t>SHORT-TERM</a:t>
            </a:r>
            <a:endParaRPr lang="en-US" sz="7000" dirty="0">
              <a:solidFill>
                <a:schemeClr val="bg1"/>
              </a:solidFill>
              <a:latin typeface="Arial" panose="020B0604020202020204" pitchFamily="34" charset="0"/>
              <a:cs typeface="Arial" panose="020B0604020202020204" pitchFamily="34" charset="0"/>
            </a:endParaRPr>
          </a:p>
          <a:p>
            <a:r>
              <a:rPr lang="en-US" sz="11500" i="1" dirty="0">
                <a:solidFill>
                  <a:schemeClr val="bg1"/>
                </a:solidFill>
                <a:latin typeface="Times" pitchFamily="2" charset="0"/>
                <a:cs typeface="Arial" panose="020B0604020202020204" pitchFamily="34" charset="0"/>
              </a:rPr>
              <a:t>savings</a:t>
            </a:r>
          </a:p>
        </p:txBody>
      </p:sp>
      <p:pic>
        <p:nvPicPr>
          <p:cNvPr id="27" name="Picture 26">
            <a:extLst>
              <a:ext uri="{FF2B5EF4-FFF2-40B4-BE49-F238E27FC236}">
                <a16:creationId xmlns:a16="http://schemas.microsoft.com/office/drawing/2014/main" id="{3F496EB4-4BBE-5E49-AC15-9E9A7381EB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Tree>
    <p:extLst>
      <p:ext uri="{BB962C8B-B14F-4D97-AF65-F5344CB8AC3E}">
        <p14:creationId xmlns:p14="http://schemas.microsoft.com/office/powerpoint/2010/main" val="365212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4</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4</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Short-term savings</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4</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2" name="Rectangle 1">
            <a:extLst>
              <a:ext uri="{FF2B5EF4-FFF2-40B4-BE49-F238E27FC236}">
                <a16:creationId xmlns:a16="http://schemas.microsoft.com/office/drawing/2014/main" id="{74F8F67B-6362-4F49-8DA6-4723CC76BFAF}"/>
              </a:ext>
            </a:extLst>
          </p:cNvPr>
          <p:cNvSpPr/>
          <p:nvPr/>
        </p:nvSpPr>
        <p:spPr>
          <a:xfrm>
            <a:off x="7991650" y="3292884"/>
            <a:ext cx="3288681" cy="1754326"/>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Save or invest your tax returns and raises</a:t>
            </a:r>
          </a:p>
          <a:p>
            <a:pPr algn="ctr"/>
            <a:r>
              <a:rPr lang="en-US" dirty="0">
                <a:latin typeface="Arial" panose="020B0604020202020204" pitchFamily="34" charset="0"/>
                <a:cs typeface="Arial" panose="020B0604020202020204" pitchFamily="34" charset="0"/>
              </a:rPr>
              <a:t>Consider saving them as part of an emergency fund or investing them in something appropriate for your goals</a:t>
            </a:r>
            <a:endParaRPr lang="en-US" dirty="0">
              <a:solidFill>
                <a:srgbClr val="606062"/>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119BF6-EA99-F643-A01D-58086319DE3B}"/>
              </a:ext>
            </a:extLst>
          </p:cNvPr>
          <p:cNvSpPr/>
          <p:nvPr/>
        </p:nvSpPr>
        <p:spPr>
          <a:xfrm>
            <a:off x="617453" y="3253584"/>
            <a:ext cx="3471862" cy="147732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Make a budget</a:t>
            </a:r>
          </a:p>
          <a:p>
            <a:pPr algn="ctr"/>
            <a:r>
              <a:rPr lang="en-US" dirty="0">
                <a:latin typeface="Arial" panose="020B0604020202020204" pitchFamily="34" charset="0"/>
                <a:cs typeface="Arial" panose="020B0604020202020204" pitchFamily="34" charset="0"/>
              </a:rPr>
              <a:t>Writing down your spending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creating a monthly budget will help you understand where your money goes</a:t>
            </a:r>
          </a:p>
        </p:txBody>
      </p:sp>
      <p:sp>
        <p:nvSpPr>
          <p:cNvPr id="4" name="Rectangle 3">
            <a:extLst>
              <a:ext uri="{FF2B5EF4-FFF2-40B4-BE49-F238E27FC236}">
                <a16:creationId xmlns:a16="http://schemas.microsoft.com/office/drawing/2014/main" id="{021CA103-0DBA-B849-ABFB-BD85D0246523}"/>
              </a:ext>
            </a:extLst>
          </p:cNvPr>
          <p:cNvSpPr/>
          <p:nvPr/>
        </p:nvSpPr>
        <p:spPr>
          <a:xfrm>
            <a:off x="4696661" y="3292884"/>
            <a:ext cx="2704612" cy="147732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Pay yourself first</a:t>
            </a:r>
          </a:p>
          <a:p>
            <a:pPr algn="ctr"/>
            <a:r>
              <a:rPr lang="en-US" dirty="0">
                <a:latin typeface="Arial" panose="020B0604020202020204" pitchFamily="34" charset="0"/>
                <a:cs typeface="Arial" panose="020B0604020202020204" pitchFamily="34" charset="0"/>
              </a:rPr>
              <a:t>Set aside a percentage of each paycheck for</a:t>
            </a:r>
          </a:p>
          <a:p>
            <a:pPr algn="ctr"/>
            <a:r>
              <a:rPr lang="en-US" dirty="0">
                <a:latin typeface="Arial" panose="020B0604020202020204" pitchFamily="34" charset="0"/>
                <a:cs typeface="Arial" panose="020B0604020202020204" pitchFamily="34" charset="0"/>
              </a:rPr>
              <a:t>savings before paying for other expenses</a:t>
            </a:r>
          </a:p>
        </p:txBody>
      </p:sp>
      <p:pic>
        <p:nvPicPr>
          <p:cNvPr id="6" name="Picture 5">
            <a:extLst>
              <a:ext uri="{FF2B5EF4-FFF2-40B4-BE49-F238E27FC236}">
                <a16:creationId xmlns:a16="http://schemas.microsoft.com/office/drawing/2014/main" id="{EBAF23D8-4718-FB4D-99E4-2953AF05AE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0695" y="1790514"/>
            <a:ext cx="1607653" cy="1536025"/>
          </a:xfrm>
          <a:prstGeom prst="rect">
            <a:avLst/>
          </a:prstGeom>
        </p:spPr>
      </p:pic>
      <p:pic>
        <p:nvPicPr>
          <p:cNvPr id="8" name="Picture 7">
            <a:extLst>
              <a:ext uri="{FF2B5EF4-FFF2-40B4-BE49-F238E27FC236}">
                <a16:creationId xmlns:a16="http://schemas.microsoft.com/office/drawing/2014/main" id="{027B3342-5790-704D-92A1-245FC02C4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5141" y="1841961"/>
            <a:ext cx="1607653" cy="1484579"/>
          </a:xfrm>
          <a:prstGeom prst="rect">
            <a:avLst/>
          </a:prstGeom>
        </p:spPr>
      </p:pic>
      <p:pic>
        <p:nvPicPr>
          <p:cNvPr id="19" name="Picture 18">
            <a:extLst>
              <a:ext uri="{FF2B5EF4-FFF2-40B4-BE49-F238E27FC236}">
                <a16:creationId xmlns:a16="http://schemas.microsoft.com/office/drawing/2014/main" id="{D1FA9C3D-86E4-7345-B90D-C71D0A508B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1667" y="1731409"/>
            <a:ext cx="1868645" cy="1595790"/>
          </a:xfrm>
          <a:prstGeom prst="rect">
            <a:avLst/>
          </a:prstGeom>
        </p:spPr>
      </p:pic>
      <p:sp>
        <p:nvSpPr>
          <p:cNvPr id="18" name="Rectangle 17">
            <a:extLst>
              <a:ext uri="{FF2B5EF4-FFF2-40B4-BE49-F238E27FC236}">
                <a16:creationId xmlns:a16="http://schemas.microsoft.com/office/drawing/2014/main" id="{AC045A8B-E1CE-694D-B741-8580B8BBE0FE}"/>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8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BB5AE-BD2A-C34F-8791-A988A70E6C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4802" y="1640137"/>
            <a:ext cx="1739900" cy="1473200"/>
          </a:xfrm>
          <a:prstGeom prst="rect">
            <a:avLst/>
          </a:prstGeom>
        </p:spPr>
      </p:pic>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5</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5</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Short-term savings</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5</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2" name="Rectangle 1">
            <a:extLst>
              <a:ext uri="{FF2B5EF4-FFF2-40B4-BE49-F238E27FC236}">
                <a16:creationId xmlns:a16="http://schemas.microsoft.com/office/drawing/2014/main" id="{74F8F67B-6362-4F49-8DA6-4723CC76BFAF}"/>
              </a:ext>
            </a:extLst>
          </p:cNvPr>
          <p:cNvSpPr/>
          <p:nvPr/>
        </p:nvSpPr>
        <p:spPr>
          <a:xfrm>
            <a:off x="1766994" y="2953959"/>
            <a:ext cx="3855516" cy="2185214"/>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Eliminate credit card debt</a:t>
            </a:r>
          </a:p>
          <a:p>
            <a:pPr algn="ctr">
              <a:buClr>
                <a:srgbClr val="75C1B7"/>
              </a:buClr>
            </a:pPr>
            <a:r>
              <a:rPr lang="en-US" dirty="0">
                <a:latin typeface="Arial" panose="020B0604020202020204" pitchFamily="34" charset="0"/>
                <a:cs typeface="Arial" panose="020B0604020202020204" pitchFamily="34" charset="0"/>
              </a:rPr>
              <a:t>Look at consolidation, balance transfers to accounts with lower interest rates or other ways to pay down high interest accounts</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algn="ctr">
              <a:buClr>
                <a:srgbClr val="75C1B7"/>
              </a:buClr>
            </a:pPr>
            <a:r>
              <a:rPr lang="en-US" dirty="0">
                <a:latin typeface="Arial" panose="020B0604020202020204" pitchFamily="34" charset="0"/>
                <a:cs typeface="Arial" panose="020B0604020202020204" pitchFamily="34" charset="0"/>
              </a:rPr>
              <a:t>Focus on paying high interest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accounts first</a:t>
            </a:r>
            <a:endParaRPr lang="en-US" dirty="0">
              <a:solidFill>
                <a:srgbClr val="606062"/>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3051FEF-6706-7F49-8767-D7DD1A83CA57}"/>
              </a:ext>
            </a:extLst>
          </p:cNvPr>
          <p:cNvSpPr/>
          <p:nvPr/>
        </p:nvSpPr>
        <p:spPr>
          <a:xfrm>
            <a:off x="6301062" y="2953959"/>
            <a:ext cx="4123944" cy="1908215"/>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Pay off student loans</a:t>
            </a:r>
          </a:p>
          <a:p>
            <a:pPr algn="ctr"/>
            <a:r>
              <a:rPr lang="en-US" dirty="0">
                <a:latin typeface="Arial" panose="020B0604020202020204" pitchFamily="34" charset="0"/>
                <a:cs typeface="Arial" panose="020B0604020202020204" pitchFamily="34" charset="0"/>
              </a:rPr>
              <a:t>Paying off student loans is always a good idea, so try paying more than the required payment if you can</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algn="ctr">
              <a:buClr>
                <a:srgbClr val="75C1B7"/>
              </a:buClr>
            </a:pPr>
            <a:r>
              <a:rPr lang="en-US" dirty="0">
                <a:latin typeface="Arial" panose="020B0604020202020204" pitchFamily="34" charset="0"/>
                <a:cs typeface="Arial" panose="020B0604020202020204" pitchFamily="34" charset="0"/>
              </a:rPr>
              <a:t>Student loan refinancing helps reduce</a:t>
            </a:r>
          </a:p>
          <a:p>
            <a:pPr algn="ctr">
              <a:buClr>
                <a:srgbClr val="75C1B7"/>
              </a:buClr>
            </a:pPr>
            <a:r>
              <a:rPr lang="en-US" dirty="0">
                <a:latin typeface="Arial" panose="020B0604020202020204" pitchFamily="34" charset="0"/>
                <a:cs typeface="Arial" panose="020B0604020202020204" pitchFamily="34" charset="0"/>
              </a:rPr>
              <a:t>the overall amount you repay</a:t>
            </a:r>
          </a:p>
        </p:txBody>
      </p:sp>
      <p:sp>
        <p:nvSpPr>
          <p:cNvPr id="18" name="Rectangle 17">
            <a:extLst>
              <a:ext uri="{FF2B5EF4-FFF2-40B4-BE49-F238E27FC236}">
                <a16:creationId xmlns:a16="http://schemas.microsoft.com/office/drawing/2014/main" id="{F6F26FBB-4BB2-6E4D-BD33-492100CC972D}"/>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795599A-144C-9C45-9259-B1D3C4743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8871" y="1532563"/>
            <a:ext cx="2093493" cy="1473199"/>
          </a:xfrm>
          <a:prstGeom prst="rect">
            <a:avLst/>
          </a:prstGeom>
        </p:spPr>
      </p:pic>
    </p:spTree>
    <p:extLst>
      <p:ext uri="{BB962C8B-B14F-4D97-AF65-F5344CB8AC3E}">
        <p14:creationId xmlns:p14="http://schemas.microsoft.com/office/powerpoint/2010/main" val="334325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D398CB6-3453-9840-B1D5-AEDDC436B9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83406"/>
          </a:xfrm>
          <a:prstGeom prst="rect">
            <a:avLst/>
          </a:prstGeom>
        </p:spPr>
      </p:pic>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6</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68E99B9-6D4A-874A-B64D-81DBD6CBA46E}"/>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6</a:t>
            </a:fld>
            <a:endParaRPr lang="en-US" sz="1200" dirty="0">
              <a:solidFill>
                <a:schemeClr val="bg1"/>
              </a:solidFill>
            </a:endParaRPr>
          </a:p>
        </p:txBody>
      </p:sp>
      <p:pic>
        <p:nvPicPr>
          <p:cNvPr id="25" name="Picture 24">
            <a:extLst>
              <a:ext uri="{FF2B5EF4-FFF2-40B4-BE49-F238E27FC236}">
                <a16:creationId xmlns:a16="http://schemas.microsoft.com/office/drawing/2014/main" id="{E8C0517F-E3A4-034B-9EFE-15060ED73B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27" name="Content Placeholder 2">
            <a:extLst>
              <a:ext uri="{FF2B5EF4-FFF2-40B4-BE49-F238E27FC236}">
                <a16:creationId xmlns:a16="http://schemas.microsoft.com/office/drawing/2014/main" id="{C8EB211E-CD90-DA40-BEF4-CCE3452FE864}"/>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F2F73BF-6D74-7A4D-82FB-FB1FB66AE5EA}"/>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6</a:t>
            </a:fld>
            <a:endParaRPr lang="en-US" sz="1200" dirty="0">
              <a:solidFill>
                <a:schemeClr val="bg1"/>
              </a:solidFill>
            </a:endParaRPr>
          </a:p>
        </p:txBody>
      </p:sp>
      <p:sp>
        <p:nvSpPr>
          <p:cNvPr id="34" name="TextBox 33">
            <a:extLst>
              <a:ext uri="{FF2B5EF4-FFF2-40B4-BE49-F238E27FC236}">
                <a16:creationId xmlns:a16="http://schemas.microsoft.com/office/drawing/2014/main" id="{D71B766F-C082-F441-861D-B3C83E8E113F}"/>
              </a:ext>
            </a:extLst>
          </p:cNvPr>
          <p:cNvSpPr txBox="1"/>
          <p:nvPr/>
        </p:nvSpPr>
        <p:spPr>
          <a:xfrm>
            <a:off x="-950259" y="3227294"/>
            <a:ext cx="184731" cy="369332"/>
          </a:xfrm>
          <a:prstGeom prst="rect">
            <a:avLst/>
          </a:prstGeom>
          <a:noFill/>
        </p:spPr>
        <p:txBody>
          <a:bodyPr wrap="none" rtlCol="0">
            <a:spAutoFit/>
          </a:bodyPr>
          <a:lstStyle/>
          <a:p>
            <a:endParaRPr lang="en-US" dirty="0"/>
          </a:p>
        </p:txBody>
      </p:sp>
      <p:pic>
        <p:nvPicPr>
          <p:cNvPr id="35" name="Picture 34">
            <a:extLst>
              <a:ext uri="{FF2B5EF4-FFF2-40B4-BE49-F238E27FC236}">
                <a16:creationId xmlns:a16="http://schemas.microsoft.com/office/drawing/2014/main" id="{1A4994D7-4861-F24C-BF24-F36CFB9EE3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36" name="Rectangle 35">
            <a:extLst>
              <a:ext uri="{FF2B5EF4-FFF2-40B4-BE49-F238E27FC236}">
                <a16:creationId xmlns:a16="http://schemas.microsoft.com/office/drawing/2014/main" id="{549E62C5-C0EF-A640-BC6B-CDA94604D2EA}"/>
              </a:ext>
            </a:extLst>
          </p:cNvPr>
          <p:cNvSpPr/>
          <p:nvPr/>
        </p:nvSpPr>
        <p:spPr>
          <a:xfrm>
            <a:off x="-1" y="0"/>
            <a:ext cx="3639626" cy="6858000"/>
          </a:xfrm>
          <a:prstGeom prst="rect">
            <a:avLst/>
          </a:prstGeom>
          <a:solidFill>
            <a:srgbClr val="A9572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2581EA4F-3895-054F-A700-CA9C76A719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707" y="3316451"/>
            <a:ext cx="3136452" cy="1078599"/>
          </a:xfrm>
          <a:prstGeom prst="rect">
            <a:avLst/>
          </a:prstGeom>
        </p:spPr>
      </p:pic>
      <p:sp>
        <p:nvSpPr>
          <p:cNvPr id="38" name="Title 1">
            <a:extLst>
              <a:ext uri="{FF2B5EF4-FFF2-40B4-BE49-F238E27FC236}">
                <a16:creationId xmlns:a16="http://schemas.microsoft.com/office/drawing/2014/main" id="{ED92FCB4-4D7D-934F-9FCF-B9EFBBA9B420}"/>
              </a:ext>
            </a:extLst>
          </p:cNvPr>
          <p:cNvSpPr txBox="1">
            <a:spLocks/>
          </p:cNvSpPr>
          <p:nvPr/>
        </p:nvSpPr>
        <p:spPr>
          <a:xfrm>
            <a:off x="436260" y="2352287"/>
            <a:ext cx="2892812" cy="150346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5100" dirty="0">
                <a:solidFill>
                  <a:schemeClr val="bg1"/>
                </a:solidFill>
                <a:latin typeface="Arial" panose="020B0604020202020204" pitchFamily="34" charset="0"/>
                <a:cs typeface="Arial" panose="020B0604020202020204" pitchFamily="34" charset="0"/>
              </a:rPr>
              <a:t>LONG-TERM</a:t>
            </a:r>
            <a:endParaRPr lang="en-US" sz="7000" dirty="0">
              <a:solidFill>
                <a:schemeClr val="bg1"/>
              </a:solidFill>
              <a:latin typeface="Arial" panose="020B0604020202020204" pitchFamily="34" charset="0"/>
              <a:cs typeface="Arial" panose="020B0604020202020204" pitchFamily="34" charset="0"/>
            </a:endParaRPr>
          </a:p>
          <a:p>
            <a:r>
              <a:rPr lang="en-US" sz="11500" i="1" dirty="0">
                <a:solidFill>
                  <a:schemeClr val="bg1"/>
                </a:solidFill>
                <a:latin typeface="Times" pitchFamily="2" charset="0"/>
                <a:cs typeface="Arial" panose="020B0604020202020204" pitchFamily="34" charset="0"/>
              </a:rPr>
              <a:t>savings</a:t>
            </a:r>
          </a:p>
        </p:txBody>
      </p:sp>
      <p:pic>
        <p:nvPicPr>
          <p:cNvPr id="39" name="Picture 38">
            <a:extLst>
              <a:ext uri="{FF2B5EF4-FFF2-40B4-BE49-F238E27FC236}">
                <a16:creationId xmlns:a16="http://schemas.microsoft.com/office/drawing/2014/main" id="{55DE9148-FC6A-CC4A-B860-F3879B9F79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Tree>
    <p:extLst>
      <p:ext uri="{BB962C8B-B14F-4D97-AF65-F5344CB8AC3E}">
        <p14:creationId xmlns:p14="http://schemas.microsoft.com/office/powerpoint/2010/main" val="336024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7</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7</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Long-term savings</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7</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4F8F67B-6362-4F49-8DA6-4723CC76BFAF}"/>
              </a:ext>
            </a:extLst>
          </p:cNvPr>
          <p:cNvSpPr/>
          <p:nvPr/>
        </p:nvSpPr>
        <p:spPr>
          <a:xfrm>
            <a:off x="310773" y="2305604"/>
            <a:ext cx="5473340" cy="1785104"/>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Save through your employer’s retirement plan</a:t>
            </a: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Contributing to your company’s retirement plan is a great way to save and build earnings over time</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Be sure to take advantage of employer matching if it’s available</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6FE442A3-CB9D-0345-9E43-2FBC469AB3E2}"/>
              </a:ext>
            </a:extLst>
          </p:cNvPr>
          <p:cNvGraphicFramePr/>
          <p:nvPr>
            <p:extLst>
              <p:ext uri="{D42A27DB-BD31-4B8C-83A1-F6EECF244321}">
                <p14:modId xmlns:p14="http://schemas.microsoft.com/office/powerpoint/2010/main" val="571157788"/>
              </p:ext>
            </p:extLst>
          </p:nvPr>
        </p:nvGraphicFramePr>
        <p:xfrm>
          <a:off x="6451805" y="613407"/>
          <a:ext cx="4547121" cy="453452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61BCDC51-A36C-D749-B2FC-61EDE989FE4A}"/>
              </a:ext>
            </a:extLst>
          </p:cNvPr>
          <p:cNvSpPr txBox="1"/>
          <p:nvPr/>
        </p:nvSpPr>
        <p:spPr>
          <a:xfrm>
            <a:off x="7020548" y="2152123"/>
            <a:ext cx="3224119" cy="1560427"/>
          </a:xfrm>
          <a:prstGeom prst="rect">
            <a:avLst/>
          </a:prstGeom>
          <a:noFill/>
        </p:spPr>
        <p:txBody>
          <a:bodyPr wrap="square" rtlCol="0">
            <a:spAutoFit/>
          </a:bodyPr>
          <a:lstStyle/>
          <a:p>
            <a:pPr marL="36576">
              <a:lnSpc>
                <a:spcPct val="90000"/>
              </a:lnSpc>
            </a:pPr>
            <a:r>
              <a:rPr lang="en-US" sz="4400" dirty="0">
                <a:solidFill>
                  <a:srgbClr val="003452"/>
                </a:solidFill>
                <a:latin typeface="Arial" panose="020B0604020202020204" pitchFamily="34" charset="0"/>
                <a:cs typeface="Arial" panose="020B0604020202020204" pitchFamily="34" charset="0"/>
              </a:rPr>
              <a:t>84%</a:t>
            </a:r>
            <a:r>
              <a:rPr lang="en-US" sz="6600" dirty="0">
                <a:solidFill>
                  <a:srgbClr val="003452"/>
                </a:solidFill>
                <a:latin typeface="Arial" panose="020B0604020202020204" pitchFamily="34" charset="0"/>
                <a:cs typeface="Arial" panose="020B0604020202020204" pitchFamily="34" charset="0"/>
              </a:rPr>
              <a:t> </a:t>
            </a:r>
            <a:br>
              <a:rPr lang="en-US" sz="4000" dirty="0">
                <a:solidFill>
                  <a:srgbClr val="003452"/>
                </a:solidFill>
                <a:latin typeface="Arial" panose="020B0604020202020204" pitchFamily="34" charset="0"/>
                <a:cs typeface="Arial" panose="020B0604020202020204" pitchFamily="34" charset="0"/>
              </a:rPr>
            </a:br>
            <a:r>
              <a:rPr lang="en-US" sz="2000" dirty="0">
                <a:solidFill>
                  <a:srgbClr val="003452"/>
                </a:solidFill>
                <a:latin typeface="Arial" panose="020B0604020202020204" pitchFamily="34" charset="0"/>
                <a:cs typeface="Arial" panose="020B0604020202020204" pitchFamily="34" charset="0"/>
              </a:rPr>
              <a:t>of companies </a:t>
            </a:r>
            <a:br>
              <a:rPr lang="en-US" sz="2000" dirty="0">
                <a:solidFill>
                  <a:srgbClr val="003452"/>
                </a:solidFill>
                <a:latin typeface="Arial" panose="020B0604020202020204" pitchFamily="34" charset="0"/>
                <a:cs typeface="Arial" panose="020B0604020202020204" pitchFamily="34" charset="0"/>
              </a:rPr>
            </a:br>
            <a:r>
              <a:rPr lang="en-US" sz="2000" dirty="0">
                <a:solidFill>
                  <a:srgbClr val="003452"/>
                </a:solidFill>
                <a:latin typeface="Arial" panose="020B0604020202020204" pitchFamily="34" charset="0"/>
                <a:cs typeface="Arial" panose="020B0604020202020204" pitchFamily="34" charset="0"/>
              </a:rPr>
              <a:t>offer a matching program</a:t>
            </a:r>
            <a:r>
              <a:rPr lang="en-US" sz="2000" spc="-150" baseline="30000" dirty="0">
                <a:solidFill>
                  <a:srgbClr val="003452"/>
                </a:solidFill>
                <a:latin typeface="Arial" panose="020B0604020202020204" pitchFamily="34" charset="0"/>
                <a:cs typeface="Arial" panose="020B0604020202020204" pitchFamily="34" charset="0"/>
              </a:rPr>
              <a:t>1</a:t>
            </a:r>
            <a:endParaRPr lang="en-US" baseline="30000" dirty="0">
              <a:solidFill>
                <a:srgbClr val="00345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10F8443-BD31-6046-8C12-AC4C1A455D97}"/>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893F0C4-9E4E-1842-8D8E-F805FD3B56A3}"/>
              </a:ext>
            </a:extLst>
          </p:cNvPr>
          <p:cNvSpPr/>
          <p:nvPr/>
        </p:nvSpPr>
        <p:spPr>
          <a:xfrm>
            <a:off x="3476412" y="6300513"/>
            <a:ext cx="6096000" cy="253916"/>
          </a:xfrm>
          <a:prstGeom prst="rect">
            <a:avLst/>
          </a:prstGeom>
        </p:spPr>
        <p:txBody>
          <a:bodyPr>
            <a:spAutoFit/>
          </a:bodyPr>
          <a:lstStyle/>
          <a:p>
            <a:pPr algn="ctr"/>
            <a:r>
              <a:rPr lang="en-US" sz="1050" i="1" baseline="30000" dirty="0">
                <a:solidFill>
                  <a:schemeClr val="bg1"/>
                </a:solidFill>
                <a:latin typeface="Arial" panose="020B0604020202020204" pitchFamily="34" charset="0"/>
                <a:cs typeface="Arial" panose="020B0604020202020204" pitchFamily="34" charset="0"/>
              </a:rPr>
              <a:t>1</a:t>
            </a:r>
            <a:r>
              <a:rPr lang="en-US" sz="1050" i="1" dirty="0">
                <a:solidFill>
                  <a:schemeClr val="bg1"/>
                </a:solidFill>
                <a:latin typeface="Arial" panose="020B0604020202020204" pitchFamily="34" charset="0"/>
                <a:cs typeface="Arial" panose="020B0604020202020204" pitchFamily="34" charset="0"/>
              </a:rPr>
              <a:t> https://</a:t>
            </a:r>
            <a:r>
              <a:rPr lang="en-US" sz="1050" i="1" dirty="0" err="1">
                <a:solidFill>
                  <a:schemeClr val="bg1"/>
                </a:solidFill>
                <a:latin typeface="Arial" panose="020B0604020202020204" pitchFamily="34" charset="0"/>
                <a:cs typeface="Arial" panose="020B0604020202020204" pitchFamily="34" charset="0"/>
              </a:rPr>
              <a:t>www.bestliferates.org</a:t>
            </a:r>
            <a:r>
              <a:rPr lang="en-US" sz="1050" i="1" dirty="0">
                <a:solidFill>
                  <a:schemeClr val="bg1"/>
                </a:solidFill>
                <a:latin typeface="Arial" panose="020B0604020202020204" pitchFamily="34" charset="0"/>
                <a:cs typeface="Arial" panose="020B0604020202020204" pitchFamily="34" charset="0"/>
              </a:rPr>
              <a:t>/blog/2017-life-</a:t>
            </a:r>
            <a:r>
              <a:rPr lang="en-US" sz="1050" i="1" dirty="0" err="1">
                <a:solidFill>
                  <a:schemeClr val="bg1"/>
                </a:solidFill>
                <a:latin typeface="Arial" panose="020B0604020202020204" pitchFamily="34" charset="0"/>
                <a:cs typeface="Arial" panose="020B0604020202020204" pitchFamily="34" charset="0"/>
              </a:rPr>
              <a:t>insurancestatistics</a:t>
            </a:r>
            <a:r>
              <a:rPr lang="en-US" sz="1050" i="1" dirty="0">
                <a:solidFill>
                  <a:schemeClr val="bg1"/>
                </a:solidFill>
                <a:latin typeface="Arial" panose="020B0604020202020204" pitchFamily="34" charset="0"/>
                <a:cs typeface="Arial" panose="020B0604020202020204" pitchFamily="34" charset="0"/>
              </a:rPr>
              <a:t>-and-facts/</a:t>
            </a:r>
          </a:p>
        </p:txBody>
      </p:sp>
    </p:spTree>
    <p:extLst>
      <p:ext uri="{BB962C8B-B14F-4D97-AF65-F5344CB8AC3E}">
        <p14:creationId xmlns:p14="http://schemas.microsoft.com/office/powerpoint/2010/main" val="173137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31CA988-B422-E54A-804C-DFA719539F49}"/>
              </a:ext>
            </a:extLst>
          </p:cNvPr>
          <p:cNvSpPr txBox="1">
            <a:spLocks/>
          </p:cNvSpPr>
          <p:nvPr/>
        </p:nvSpPr>
        <p:spPr>
          <a:xfrm>
            <a:off x="8291406" y="642747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8</a:t>
            </a:fld>
            <a:endParaRPr lang="en-US" dirty="0"/>
          </a:p>
        </p:txBody>
      </p:sp>
      <p:sp>
        <p:nvSpPr>
          <p:cNvPr id="10" name="Slide Number Placeholder 4">
            <a:extLst>
              <a:ext uri="{FF2B5EF4-FFF2-40B4-BE49-F238E27FC236}">
                <a16:creationId xmlns:a16="http://schemas.microsoft.com/office/drawing/2014/main" id="{758D01DB-327C-4B41-818E-548F202F9473}"/>
              </a:ext>
            </a:extLst>
          </p:cNvPr>
          <p:cNvSpPr txBox="1">
            <a:spLocks/>
          </p:cNvSpPr>
          <p:nvPr/>
        </p:nvSpPr>
        <p:spPr>
          <a:xfrm>
            <a:off x="8291406" y="6427471"/>
            <a:ext cx="2133600" cy="365125"/>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1C7FB-8763-2A49-8BF2-4EC272C90163}" type="slidenum">
              <a:rPr lang="en-US" smtClean="0"/>
              <a:pPr/>
              <a:t>8</a:t>
            </a:fld>
            <a:endParaRPr lang="en-US" dirty="0"/>
          </a:p>
        </p:txBody>
      </p:sp>
      <p:sp>
        <p:nvSpPr>
          <p:cNvPr id="11" name="Title 1">
            <a:extLst>
              <a:ext uri="{FF2B5EF4-FFF2-40B4-BE49-F238E27FC236}">
                <a16:creationId xmlns:a16="http://schemas.microsoft.com/office/drawing/2014/main" id="{477F667B-DC4D-2349-93AA-E3FDB1509AEA}"/>
              </a:ext>
            </a:extLst>
          </p:cNvPr>
          <p:cNvSpPr txBox="1">
            <a:spLocks/>
          </p:cNvSpPr>
          <p:nvPr/>
        </p:nvSpPr>
        <p:spPr>
          <a:xfrm>
            <a:off x="311888" y="61340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95726"/>
                </a:solidFill>
                <a:latin typeface="Arial" panose="020B0604020202020204" pitchFamily="34" charset="0"/>
                <a:cs typeface="Arial" panose="020B0604020202020204" pitchFamily="34" charset="0"/>
              </a:rPr>
              <a:t>Long-term savings</a:t>
            </a:r>
          </a:p>
        </p:txBody>
      </p:sp>
      <p:sp>
        <p:nvSpPr>
          <p:cNvPr id="12" name="Rectangle 11">
            <a:extLst>
              <a:ext uri="{FF2B5EF4-FFF2-40B4-BE49-F238E27FC236}">
                <a16:creationId xmlns:a16="http://schemas.microsoft.com/office/drawing/2014/main" id="{D8D63FEA-439D-AB4A-B204-B36368EDDBA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BE3D5EE-F6FE-CF4D-B2FF-3A61DA3D3033}"/>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8</a:t>
            </a:fld>
            <a:endParaRPr lang="en-US" sz="1200" dirty="0">
              <a:solidFill>
                <a:schemeClr val="bg1"/>
              </a:solidFill>
            </a:endParaRPr>
          </a:p>
        </p:txBody>
      </p:sp>
      <p:pic>
        <p:nvPicPr>
          <p:cNvPr id="15" name="Picture 14">
            <a:extLst>
              <a:ext uri="{FF2B5EF4-FFF2-40B4-BE49-F238E27FC236}">
                <a16:creationId xmlns:a16="http://schemas.microsoft.com/office/drawing/2014/main" id="{67BE3BD7-1E0C-344E-B714-F5F7830E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4F8F67B-6362-4F49-8DA6-4723CC76BFAF}"/>
              </a:ext>
            </a:extLst>
          </p:cNvPr>
          <p:cNvSpPr/>
          <p:nvPr/>
        </p:nvSpPr>
        <p:spPr>
          <a:xfrm>
            <a:off x="331015" y="1607159"/>
            <a:ext cx="5975578" cy="289310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Saving for college through a 529</a:t>
            </a: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Saving for a child’s college expenses can be an attainable goal if you start early and stick with it</a:t>
            </a:r>
            <a:br>
              <a:rPr lang="en-US"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Saving a regular amount, consistently from the time your child is born, is a great way to start. A 529 plan is one way that you can incrementally save money for education</a:t>
            </a:r>
          </a:p>
          <a:p>
            <a:pPr marL="285750" indent="-285750">
              <a:buClr>
                <a:srgbClr val="75C1B7"/>
              </a:buClr>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Clr>
                <a:srgbClr val="75C1B7"/>
              </a:buClr>
              <a:buFont typeface="Arial" panose="020B0604020202020204" pitchFamily="34" charset="0"/>
              <a:buChar char="•"/>
            </a:pPr>
            <a:r>
              <a:rPr lang="en-US" dirty="0">
                <a:latin typeface="Arial" panose="020B0604020202020204" pitchFamily="34" charset="0"/>
                <a:cs typeface="Arial" panose="020B0604020202020204" pitchFamily="34" charset="0"/>
              </a:rPr>
              <a:t>Ask your financial professional what is the best plan for you</a:t>
            </a:r>
          </a:p>
        </p:txBody>
      </p:sp>
      <p:pic>
        <p:nvPicPr>
          <p:cNvPr id="6" name="Picture 5">
            <a:extLst>
              <a:ext uri="{FF2B5EF4-FFF2-40B4-BE49-F238E27FC236}">
                <a16:creationId xmlns:a16="http://schemas.microsoft.com/office/drawing/2014/main" id="{CCCB660C-5AF1-1941-8791-C48E3BB3D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1240" y="1092021"/>
            <a:ext cx="3987686" cy="3408080"/>
          </a:xfrm>
          <a:prstGeom prst="rect">
            <a:avLst/>
          </a:prstGeom>
        </p:spPr>
      </p:pic>
      <p:sp>
        <p:nvSpPr>
          <p:cNvPr id="18" name="Rectangle 17">
            <a:extLst>
              <a:ext uri="{FF2B5EF4-FFF2-40B4-BE49-F238E27FC236}">
                <a16:creationId xmlns:a16="http://schemas.microsoft.com/office/drawing/2014/main" id="{2DF7285E-1D06-5B49-A49C-5F93668FB689}"/>
              </a:ext>
            </a:extLst>
          </p:cNvPr>
          <p:cNvSpPr/>
          <p:nvPr/>
        </p:nvSpPr>
        <p:spPr>
          <a:xfrm>
            <a:off x="310771" y="151433"/>
            <a:ext cx="6964671" cy="338554"/>
          </a:xfrm>
          <a:prstGeom prst="rect">
            <a:avLst/>
          </a:prstGeom>
        </p:spPr>
        <p:txBody>
          <a:bodyPr wrap="square">
            <a:spAutoFit/>
          </a:bodyPr>
          <a:lstStyle/>
          <a:p>
            <a:r>
              <a:rPr lang="en-US" sz="1600" b="1" dirty="0">
                <a:solidFill>
                  <a:srgbClr val="A95726"/>
                </a:solidFill>
                <a:latin typeface="Arial" panose="020B0604020202020204" pitchFamily="34" charset="0"/>
                <a:cs typeface="Arial" panose="020B0604020202020204" pitchFamily="34" charset="0"/>
              </a:rPr>
              <a:t>SMART WAYS TO HELP SAVE, GROW AND PROTECT YOUR MONEY</a:t>
            </a:r>
            <a:endParaRPr lang="en-US" sz="1600" dirty="0">
              <a:solidFill>
                <a:srgbClr val="A957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83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88485406-5B1E-9641-9177-D4E07644E7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7" name="Content Placeholder 2">
            <a:extLst>
              <a:ext uri="{FF2B5EF4-FFF2-40B4-BE49-F238E27FC236}">
                <a16:creationId xmlns:a16="http://schemas.microsoft.com/office/drawing/2014/main" id="{C23E6DF3-E0D7-3944-89BA-0ACE953B5DE8}"/>
              </a:ext>
            </a:extLst>
          </p:cNvPr>
          <p:cNvSpPr txBox="1">
            <a:spLocks/>
          </p:cNvSpPr>
          <p:nvPr/>
        </p:nvSpPr>
        <p:spPr>
          <a:xfrm>
            <a:off x="311888" y="1452418"/>
            <a:ext cx="11549097" cy="43885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solidFill>
                <a:srgbClr val="4D4F53"/>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A25D0E3-57A1-3743-9556-9D7BC03E7A2E}"/>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9</a:t>
            </a:fld>
            <a:endParaRPr lang="en-US" sz="1200" dirty="0">
              <a:solidFill>
                <a:schemeClr val="bg1"/>
              </a:solidFill>
            </a:endParaRPr>
          </a:p>
        </p:txBody>
      </p:sp>
      <p:sp>
        <p:nvSpPr>
          <p:cNvPr id="28" name="TextBox 27">
            <a:extLst>
              <a:ext uri="{FF2B5EF4-FFF2-40B4-BE49-F238E27FC236}">
                <a16:creationId xmlns:a16="http://schemas.microsoft.com/office/drawing/2014/main" id="{8C915F2F-24EE-FA41-9D24-5712418408EE}"/>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9</a:t>
            </a:fld>
            <a:endParaRPr lang="en-US" sz="1200" dirty="0">
              <a:solidFill>
                <a:schemeClr val="bg1"/>
              </a:solidFill>
            </a:endParaRPr>
          </a:p>
        </p:txBody>
      </p:sp>
      <p:sp>
        <p:nvSpPr>
          <p:cNvPr id="32" name="TextBox 31">
            <a:extLst>
              <a:ext uri="{FF2B5EF4-FFF2-40B4-BE49-F238E27FC236}">
                <a16:creationId xmlns:a16="http://schemas.microsoft.com/office/drawing/2014/main" id="{2CD258D6-1D1A-1A4E-9933-390CC3F78B2B}"/>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9</a:t>
            </a:fld>
            <a:endParaRPr lang="en-US" sz="1200" dirty="0">
              <a:solidFill>
                <a:schemeClr val="bg1"/>
              </a:solidFill>
            </a:endParaRPr>
          </a:p>
        </p:txBody>
      </p:sp>
      <p:sp>
        <p:nvSpPr>
          <p:cNvPr id="36" name="Rectangle 35">
            <a:extLst>
              <a:ext uri="{FF2B5EF4-FFF2-40B4-BE49-F238E27FC236}">
                <a16:creationId xmlns:a16="http://schemas.microsoft.com/office/drawing/2014/main" id="{506C2820-0713-9A45-B84A-CB441D63EEC7}"/>
              </a:ext>
            </a:extLst>
          </p:cNvPr>
          <p:cNvSpPr/>
          <p:nvPr/>
        </p:nvSpPr>
        <p:spPr>
          <a:xfrm>
            <a:off x="-1" y="0"/>
            <a:ext cx="3639626" cy="6858000"/>
          </a:xfrm>
          <a:prstGeom prst="rect">
            <a:avLst/>
          </a:prstGeom>
          <a:solidFill>
            <a:srgbClr val="A9572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09CE56E-44AA-EC45-9760-034A9BA0B1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707" y="3316451"/>
            <a:ext cx="3136452" cy="1078599"/>
          </a:xfrm>
          <a:prstGeom prst="rect">
            <a:avLst/>
          </a:prstGeom>
        </p:spPr>
      </p:pic>
      <p:sp>
        <p:nvSpPr>
          <p:cNvPr id="38" name="Title 1">
            <a:extLst>
              <a:ext uri="{FF2B5EF4-FFF2-40B4-BE49-F238E27FC236}">
                <a16:creationId xmlns:a16="http://schemas.microsoft.com/office/drawing/2014/main" id="{7801DFAF-E804-DF43-AD70-F8D6F183F0EC}"/>
              </a:ext>
            </a:extLst>
          </p:cNvPr>
          <p:cNvSpPr txBox="1">
            <a:spLocks/>
          </p:cNvSpPr>
          <p:nvPr/>
        </p:nvSpPr>
        <p:spPr>
          <a:xfrm>
            <a:off x="292827" y="2370216"/>
            <a:ext cx="3136452" cy="169976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7000" dirty="0">
              <a:solidFill>
                <a:schemeClr val="bg1"/>
              </a:solidFill>
              <a:latin typeface="Arial" panose="020B0604020202020204" pitchFamily="34" charset="0"/>
              <a:cs typeface="Arial" panose="020B0604020202020204" pitchFamily="34" charset="0"/>
            </a:endParaRPr>
          </a:p>
          <a:p>
            <a:r>
              <a:rPr lang="en-US" sz="11500" i="1" dirty="0">
                <a:solidFill>
                  <a:schemeClr val="bg1"/>
                </a:solidFill>
                <a:latin typeface="Times" pitchFamily="2" charset="0"/>
                <a:cs typeface="Arial" panose="020B0604020202020204" pitchFamily="34" charset="0"/>
              </a:rPr>
              <a:t>investments</a:t>
            </a:r>
          </a:p>
        </p:txBody>
      </p:sp>
      <p:pic>
        <p:nvPicPr>
          <p:cNvPr id="39" name="Picture 38">
            <a:extLst>
              <a:ext uri="{FF2B5EF4-FFF2-40B4-BE49-F238E27FC236}">
                <a16:creationId xmlns:a16="http://schemas.microsoft.com/office/drawing/2014/main" id="{6345C219-B5EA-D64C-ADFA-D6910D0047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Tree>
    <p:extLst>
      <p:ext uri="{BB962C8B-B14F-4D97-AF65-F5344CB8AC3E}">
        <p14:creationId xmlns:p14="http://schemas.microsoft.com/office/powerpoint/2010/main" val="1918717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1942</Words>
  <Application>Microsoft Office PowerPoint</Application>
  <PresentationFormat>Widescreen</PresentationFormat>
  <Paragraphs>242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Siebert</dc:creator>
  <cp:lastModifiedBy>Boiarski, Kathryn</cp:lastModifiedBy>
  <cp:revision>119</cp:revision>
  <cp:lastPrinted>2018-12-05T20:39:20Z</cp:lastPrinted>
  <dcterms:created xsi:type="dcterms:W3CDTF">2018-11-30T13:57:46Z</dcterms:created>
  <dcterms:modified xsi:type="dcterms:W3CDTF">2020-07-07T18:11:20Z</dcterms:modified>
</cp:coreProperties>
</file>