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3B_5F34AF5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4_10F6CF5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32_EBC5EF2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6"/>
  </p:notesMasterIdLst>
  <p:handoutMasterIdLst>
    <p:handoutMasterId r:id="rId27"/>
  </p:handoutMasterIdLst>
  <p:sldIdLst>
    <p:sldId id="256" r:id="rId4"/>
    <p:sldId id="273" r:id="rId5"/>
    <p:sldId id="307" r:id="rId6"/>
    <p:sldId id="327" r:id="rId7"/>
    <p:sldId id="326" r:id="rId8"/>
    <p:sldId id="328" r:id="rId9"/>
    <p:sldId id="329" r:id="rId10"/>
    <p:sldId id="330" r:id="rId11"/>
    <p:sldId id="331" r:id="rId12"/>
    <p:sldId id="309" r:id="rId13"/>
    <p:sldId id="324" r:id="rId14"/>
    <p:sldId id="315" r:id="rId15"/>
    <p:sldId id="323" r:id="rId16"/>
    <p:sldId id="310" r:id="rId17"/>
    <p:sldId id="308" r:id="rId18"/>
    <p:sldId id="319" r:id="rId19"/>
    <p:sldId id="312" r:id="rId20"/>
    <p:sldId id="321" r:id="rId21"/>
    <p:sldId id="325" r:id="rId22"/>
    <p:sldId id="316" r:id="rId23"/>
    <p:sldId id="272"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21257B-A92C-49C2-8448-AEFA223F1395}" name="Tomblin, Julie S" initials="TJS" userId="S::tomblj1@nationwide.com::bb90851c-a0d5-4ff0-ab59-b1112db48d0b" providerId="AD"/>
  <p188:author id="{367FC185-C856-64B2-ADF1-36D2EB259B20}" name="Mills, Amy" initials="MA" userId="S::milla9@nationwide.com::d609c884-5b0c-4128-b856-84b56bd609f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yn Chester" initials="CC" lastIdx="3" clrIdx="0">
    <p:extLst>
      <p:ext uri="{19B8F6BF-5375-455C-9EA6-DF929625EA0E}">
        <p15:presenceInfo xmlns:p15="http://schemas.microsoft.com/office/powerpoint/2012/main" userId="S::cchester@treetreeagency.com::3221c9d3-023d-422e-836b-b876efda600b" providerId="AD"/>
      </p:ext>
    </p:extLst>
  </p:cmAuthor>
  <p:cmAuthor id="2" name="Laina Adams" initials="LA" lastIdx="1" clrIdx="1">
    <p:extLst>
      <p:ext uri="{19B8F6BF-5375-455C-9EA6-DF929625EA0E}">
        <p15:presenceInfo xmlns:p15="http://schemas.microsoft.com/office/powerpoint/2012/main" userId="S::ladams@treetreeagency.com::55f98ca9-19e5-434a-a48c-5999b519a73a" providerId="AD"/>
      </p:ext>
    </p:extLst>
  </p:cmAuthor>
  <p:cmAuthor id="3" name="Daniella Siebert" initials="DS" lastIdx="1" clrIdx="2">
    <p:extLst>
      <p:ext uri="{19B8F6BF-5375-455C-9EA6-DF929625EA0E}">
        <p15:presenceInfo xmlns:p15="http://schemas.microsoft.com/office/powerpoint/2012/main" userId="S::dsiebert@treetreeagency.com::4f33e06a-643f-420c-b3c6-f103020761b6" providerId="AD"/>
      </p:ext>
    </p:extLst>
  </p:cmAuthor>
  <p:cmAuthor id="4" name="Tomblin, Julie S" initials="TJS" lastIdx="12" clrIdx="3">
    <p:extLst>
      <p:ext uri="{19B8F6BF-5375-455C-9EA6-DF929625EA0E}">
        <p15:presenceInfo xmlns:p15="http://schemas.microsoft.com/office/powerpoint/2012/main" userId="S-1-5-21-725345543-616249376-1177238915-634602" providerId="AD"/>
      </p:ext>
    </p:extLst>
  </p:cmAuthor>
  <p:cmAuthor id="5" name="Myers, Gary A" initials="MGA" lastIdx="3" clrIdx="4">
    <p:extLst>
      <p:ext uri="{19B8F6BF-5375-455C-9EA6-DF929625EA0E}">
        <p15:presenceInfo xmlns:p15="http://schemas.microsoft.com/office/powerpoint/2012/main" userId="S-1-5-21-725345543-616249376-1177238915-710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8A"/>
    <a:srgbClr val="40DAC5"/>
    <a:srgbClr val="1C57A5"/>
    <a:srgbClr val="001064"/>
    <a:srgbClr val="003B5C"/>
    <a:srgbClr val="4D4F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BA39E-0068-BE04-1FB3-E912A4B05D59}" v="20" dt="2023-09-14T19:14:09.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138"/>
    <p:restoredTop sz="79728" autoAdjust="0"/>
  </p:normalViewPr>
  <p:slideViewPr>
    <p:cSldViewPr snapToGrid="0" snapToObjects="1">
      <p:cViewPr varScale="1">
        <p:scale>
          <a:sx n="91" d="100"/>
          <a:sy n="91" d="100"/>
        </p:scale>
        <p:origin x="5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omments/modernComment_132_EBC5EF2D.xml><?xml version="1.0" encoding="utf-8"?>
<p188:cmLst xmlns:a="http://schemas.openxmlformats.org/drawingml/2006/main" xmlns:r="http://schemas.openxmlformats.org/officeDocument/2006/relationships" xmlns:p188="http://schemas.microsoft.com/office/powerpoint/2018/8/main">
  <p188:cm id="{AFE98440-4FC5-4B9E-A162-23F89A13D5E6}" authorId="{F321257B-A92C-49C2-8448-AEFA223F1395}" status="resolved" created="2023-09-08T15:19:07.475" complete="100000">
    <pc:sldMkLst xmlns:pc="http://schemas.microsoft.com/office/powerpoint/2013/main/command">
      <pc:docMk/>
      <pc:sldMk cId="3955617581" sldId="306"/>
    </pc:sldMkLst>
    <p188:replyLst>
      <p188:reply id="{15FAE44C-0156-4FB1-B0CD-04AE0E099451}" authorId="{367FC185-C856-64B2-ADF1-36D2EB259B20}" created="2023-09-11T13:54:54.525">
        <p188:txBody>
          <a:bodyPr/>
          <a:lstStyle/>
          <a:p>
            <a:r>
              <a:rPr lang="en-US"/>
              <a:t>Change "asesor financiero" to "profesional financiero"</a:t>
            </a:r>
          </a:p>
        </p188:txBody>
      </p188:reply>
    </p188:replyLst>
    <p188:txBody>
      <a:bodyPr/>
      <a:lstStyle/>
      <a:p>
        <a:r>
          <a:rPr lang="en-US"/>
          <a:t>In the speaker notes, please update financial advisor to financial professional.</a:t>
        </a:r>
      </a:p>
    </p188:txBody>
  </p188:cm>
</p188:cmLst>
</file>

<file path=ppt/comments/modernComment_134_10F6CF50.xml><?xml version="1.0" encoding="utf-8"?>
<p188:cmLst xmlns:a="http://schemas.openxmlformats.org/drawingml/2006/main" xmlns:r="http://schemas.openxmlformats.org/officeDocument/2006/relationships" xmlns:p188="http://schemas.microsoft.com/office/powerpoint/2018/8/main">
  <p188:cm id="{663594CA-E37A-4279-889A-60DF3E2EA2A9}" authorId="{F321257B-A92C-49C2-8448-AEFA223F1395}" status="resolved" created="2023-09-08T15:17:41.381" complete="100000">
    <ac:deMkLst xmlns:ac="http://schemas.microsoft.com/office/drawing/2013/main/command">
      <pc:docMk xmlns:pc="http://schemas.microsoft.com/office/powerpoint/2013/main/command"/>
      <pc:sldMk xmlns:pc="http://schemas.microsoft.com/office/powerpoint/2013/main/command" cId="284610384" sldId="308"/>
      <ac:picMk id="20" creationId="{5DDF63AD-100B-B941-BEC4-AE5AAA0B35EE}"/>
    </ac:deMkLst>
    <p188:replyLst>
      <p188:reply id="{A83782C2-9724-4B17-9D20-037C4ABFAFFF}" authorId="{367FC185-C856-64B2-ADF1-36D2EB259B20}" created="2023-09-12T13:13:26.247">
        <p188:txBody>
          <a:bodyPr/>
          <a:lstStyle/>
          <a:p>
            <a:r>
              <a:rPr lang="en-US"/>
              <a:t>La ilustración es hipotética y no tiene la intención de servir como una proyección o predicción de los resultados de inversión de ninguna inversión en particular. Los resultados reales pueden variar.</a:t>
            </a:r>
          </a:p>
        </p188:txBody>
      </p188:reply>
    </p188:replyLst>
    <p188:txBody>
      <a:bodyPr/>
      <a:lstStyle/>
      <a:p>
        <a:r>
          <a:rPr lang="en-US"/>
          <a:t>Below the graphic on this slide, please add:
The illustration is hypothetical and is not intended to serve as a projection of the investment results of any particular investment. Actual results will vary.</a:t>
        </a:r>
      </a:p>
    </p188:txBody>
  </p188:cm>
</p188:cmLst>
</file>

<file path=ppt/comments/modernComment_13B_5F34AF59.xml><?xml version="1.0" encoding="utf-8"?>
<p188:cmLst xmlns:a="http://schemas.openxmlformats.org/drawingml/2006/main" xmlns:r="http://schemas.openxmlformats.org/officeDocument/2006/relationships" xmlns:p188="http://schemas.microsoft.com/office/powerpoint/2018/8/main">
  <p188:cm id="{24EF3CEC-C7CE-4EF5-9FA6-A040A4A8ECDA}" authorId="{367FC185-C856-64B2-ADF1-36D2EB259B20}" status="resolved" created="2023-09-11T14:12:51.465" complete="100000">
    <ac:deMkLst xmlns:ac="http://schemas.microsoft.com/office/drawing/2013/main/command">
      <pc:docMk xmlns:pc="http://schemas.microsoft.com/office/powerpoint/2013/main/command"/>
      <pc:sldMk xmlns:pc="http://schemas.microsoft.com/office/powerpoint/2013/main/command" cId="1597288281" sldId="315"/>
      <ac:spMk id="2" creationId="{F7C2862F-6520-42F2-AFD2-A1E67CF192C6}"/>
    </ac:deMkLst>
    <p188:txBody>
      <a:bodyPr/>
      <a:lstStyle/>
      <a:p>
        <a:r>
          <a:rPr lang="en-US"/>
          <a:t>Global: no ital for disclosures in blue bar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137AEF-E093-7E48-871C-3122C0341D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BE622-6D8A-EE48-946D-C18BF03507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06D64E-994C-E249-A85F-36910593ACE6}" type="datetimeFigureOut">
              <a:rPr lang="en-US" smtClean="0"/>
              <a:t>9/21/2023</a:t>
            </a:fld>
            <a:endParaRPr lang="en-US"/>
          </a:p>
        </p:txBody>
      </p:sp>
      <p:sp>
        <p:nvSpPr>
          <p:cNvPr id="4" name="Footer Placeholder 3">
            <a:extLst>
              <a:ext uri="{FF2B5EF4-FFF2-40B4-BE49-F238E27FC236}">
                <a16:creationId xmlns:a16="http://schemas.microsoft.com/office/drawing/2014/main" id="{02F51B7F-7279-9D42-8070-1CE1C039F3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23E1A3-FB38-504D-8A1D-852BAB89D1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B4C90D-DCCC-5146-9C1B-22E83AD323E2}" type="slidenum">
              <a:rPr lang="en-US" smtClean="0"/>
              <a:t>‹#›</a:t>
            </a:fld>
            <a:endParaRPr lang="en-US"/>
          </a:p>
        </p:txBody>
      </p:sp>
    </p:spTree>
    <p:extLst>
      <p:ext uri="{BB962C8B-B14F-4D97-AF65-F5344CB8AC3E}">
        <p14:creationId xmlns:p14="http://schemas.microsoft.com/office/powerpoint/2010/main" val="4171084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8675F-7176-0B41-8E67-249E9425206D}"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EDB70-5400-544A-BDF5-E3AA47FAC380}" type="slidenum">
              <a:rPr lang="en-US" smtClean="0"/>
              <a:t>‹#›</a:t>
            </a:fld>
            <a:endParaRPr lang="en-US"/>
          </a:p>
        </p:txBody>
      </p:sp>
    </p:spTree>
    <p:extLst>
      <p:ext uri="{BB962C8B-B14F-4D97-AF65-F5344CB8AC3E}">
        <p14:creationId xmlns:p14="http://schemas.microsoft.com/office/powerpoint/2010/main" val="497570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¡Bienvenidos! Hoy hablaremos de los principios básicos de la inversión.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Mi nombre es [NAME} y soy [TITLE}. A medida que vaya explicando esta presentación, encontrarás la misma información en el folleto impreso, con el cual puedes quedarte. Tendremos tiempo al final de la sesión para preguntas y respuestas, pero ten la libertad de hacer preguntas durante la plática. Me llena de entusiasmo poder compartir contigo toda esta información, así como las herramientas y recursos que Nationwide ofrece. Así que ¡comencemos!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1</a:t>
            </a:fld>
            <a:endParaRPr lang="en-US"/>
          </a:p>
        </p:txBody>
      </p:sp>
    </p:spTree>
    <p:extLst>
      <p:ext uri="{BB962C8B-B14F-4D97-AF65-F5344CB8AC3E}">
        <p14:creationId xmlns:p14="http://schemas.microsoft.com/office/powerpoint/2010/main" val="2170493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Entonces, ¿cuál crees que es tu estilo de inversión?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[Pide que participen] ¿Alguien quiere compartir cuál es su perfil?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10</a:t>
            </a:fld>
            <a:endParaRPr lang="en-US"/>
          </a:p>
        </p:txBody>
      </p:sp>
    </p:spTree>
    <p:extLst>
      <p:ext uri="{BB962C8B-B14F-4D97-AF65-F5344CB8AC3E}">
        <p14:creationId xmlns:p14="http://schemas.microsoft.com/office/powerpoint/2010/main" val="2778042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Bien, conozcamos a Amanda. Amanda todavía está muy lejos del retiro, de manera que no está buscando ingresos. Debido a que tiene un límite de tiempo muy largo, puede aceptar riesgos con sus inversiones, de modo que puede obtener grandes ganancias y tiene el tiempo de reponerse de cualquier pérdida. Ha asignado la mayor parte de su cartera a acciones nacionales e internacionales, pero se asegura de mantener una buena combinación entre clases de activos.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luego tenemos a John. Debido a que John se acerca a la edad del retiro, su principal objetivo es proteger las inversiones y lograr ingresos en el retiro. No le interesa aceptar riesgos que pudieran poner en peligro todo su arduo trabajo. Sin embargo, también comprende que necesita crecimiento a largo plazo para ayudar a mantener sus activos durante el retiro. Por lo tanto, la combinación de activos de John es más conservadora que hace 10 o 20 años, pero aún incluye activos que podrían ofrecer crecimiento en el largo plazo.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Sin embargo, con el tiempo, los cambios en el mercado pueden modificar la forma en que Amanda y John asignaron sus activos. Ambos utilizan el </a:t>
            </a:r>
            <a:r>
              <a:rPr lang="es-MX" sz="1200" b="1" kern="1200" dirty="0">
                <a:solidFill>
                  <a:schemeClr val="tx1"/>
                </a:solidFill>
                <a:effectLst/>
                <a:latin typeface="+mn-lt"/>
                <a:ea typeface="+mn-ea"/>
                <a:cs typeface="+mn-cs"/>
              </a:rPr>
              <a:t>rebalanceo</a:t>
            </a:r>
            <a:r>
              <a:rPr lang="es-MX" sz="1200" kern="1200" dirty="0">
                <a:solidFill>
                  <a:schemeClr val="tx1"/>
                </a:solidFill>
                <a:effectLst/>
                <a:latin typeface="+mn-lt"/>
                <a:ea typeface="+mn-ea"/>
                <a:cs typeface="+mn-cs"/>
              </a:rPr>
              <a:t> para tratar de apegarse a sus planes originales.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6EDB70-5400-544A-BDF5-E3AA47FAC380}" type="slidenum">
              <a:rPr lang="en-US" smtClean="0"/>
              <a:t>11</a:t>
            </a:fld>
            <a:endParaRPr lang="en-US"/>
          </a:p>
        </p:txBody>
      </p:sp>
    </p:spTree>
    <p:extLst>
      <p:ext uri="{BB962C8B-B14F-4D97-AF65-F5344CB8AC3E}">
        <p14:creationId xmlns:p14="http://schemas.microsoft.com/office/powerpoint/2010/main" val="3603649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Diferentes inversiones ofrecen diferentes grados de riesgo y potencial de rendimiento.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Una acción es una participación de la propiedad. Cuando compras acciones, en realidad adquieres una porción de una compañía, de manera que participas en los éxitos y fracasos de la compañía.</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Los bonos son préstamos que haces al gobierno o a una corporación a cambio de pagos de interés durante un plazo especificado, además del reembolso de capital en la fecha de vencimiento del bono.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Los fondos mutuos combinan dinero de muchos inversionistas. Este dinero se administra en forma profesional, de acuerdo con una estrategia de inversión específica. Los fondos mutuos ofrecen diversificación y una amplia variedad de estrategias y estilos.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(Recuerda, la inversión involucra riesgo del mercado, y es posible perder la cantidad de capital invertido. No hay garantía de que se cumplan los objetivos de inversión o de que se logren los objetivos de rendimiento).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12</a:t>
            </a:fld>
            <a:endParaRPr lang="en-US"/>
          </a:p>
        </p:txBody>
      </p:sp>
    </p:spTree>
    <p:extLst>
      <p:ext uri="{BB962C8B-B14F-4D97-AF65-F5344CB8AC3E}">
        <p14:creationId xmlns:p14="http://schemas.microsoft.com/office/powerpoint/2010/main" val="368105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Al comprender qué tipo de inversionista eres, puedes decidir dónde poner tus inversiones.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¿Qué es la asignación de activos?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asignación de activos es una técnica de inversión cuya finalidad es crear diversificación dentro de una cartera. Básicamente, puedes elegir cómo asignar tus activos al seleccionar en qué inversiones poner tu dinero.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¿Qué son las clases de activos?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Una clase de activo es solo una forma de agrupar tipos similares de inversiones. Por ejemplo, si fueras a invertir en diferentes tipos de bebidas, tus clases de activos podrían ser “jugos” (piña, naranja, etc.) y “bebidas gaseosas”.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Se considera que las tres principales clases de activos son:</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Capitales, o acciones, que son participaciones en la propiedad de una compañía. Las compañías pueden ser de varios tamaños (capital pequeño, capital mediano y gran capital) y tener su sede en cualquier parte del mundo. De esta forma, si eres un inversionista conservador, es más probable que inviertas en compañías de gran capital (tales como Wal-Mart) que en un capital pequeño de más riesgo.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Los ingresos fijos incluyen cosas como ingresos, o bonos, y son una forma de prestar dinero a una compañía o al gobierno a cambio de un interés.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El efectivo y los equivalentes de efectivo incluyen inversiones como mercados de dinero, certificados de depósito y bonos del tesoro.</a:t>
            </a:r>
          </a:p>
          <a:p>
            <a:endParaRPr lang="es-MX"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6EDB70-5400-544A-BDF5-E3AA47FAC380}" type="slidenum">
              <a:rPr lang="en-US" smtClean="0"/>
              <a:t>13</a:t>
            </a:fld>
            <a:endParaRPr lang="en-US"/>
          </a:p>
        </p:txBody>
      </p:sp>
    </p:spTree>
    <p:extLst>
      <p:ext uri="{BB962C8B-B14F-4D97-AF65-F5344CB8AC3E}">
        <p14:creationId xmlns:p14="http://schemas.microsoft.com/office/powerpoint/2010/main" val="3669446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Entonces, ¿por qué la diversificación es importante?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 diversificación de tus inversiones es importante porque: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Tiene el objetivo de maximizar el rendimiento de tu cuenta de retiro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Ayuda a atenuar los altibajos del rendimiento de tu inversión</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[Haz clic para mostrar cada gráfico]</a:t>
            </a: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Este es un ejemplo de cómo podrían verse las diferentes clases de activos que acabamos de ver dentro de los cinco estilos de inversión. Puedes ver que, en este ejemplo de una cartera agresiva, los bonos solo representan el 7% de los activos. Mientras tanto, en el ejemplo de cartera conservadora, que está más enfocada en la estabilidad, los bonos representan el 40%. ¿Qué otras diferencias observan?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[Pide la participación].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14</a:t>
            </a:fld>
            <a:endParaRPr lang="en-US"/>
          </a:p>
        </p:txBody>
      </p:sp>
    </p:spTree>
    <p:extLst>
      <p:ext uri="{BB962C8B-B14F-4D97-AF65-F5344CB8AC3E}">
        <p14:creationId xmlns:p14="http://schemas.microsoft.com/office/powerpoint/2010/main" val="365985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Este es un ejemplo de cómo una cartera diversificada puede ayudar a atenuar los altibajos del rendimiento de tu inversión</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Puedes ver que, si solamente invirtieras en una clase de activo de capital pequeño, tendrías ascensos muy altos, pero también descensos muy bajos.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Por otro lado, si solamente invirtieras en preservación de capital, no sufrirías mucha pérdida, pero tendrías también una ganancia muy pequeña.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Esta línea gris gruesa representa una cartera diversificada, y puedes ver cómo ayuda a atenuar esas fluctuaciones drásticas del mercado, al mismo tiempo que deja lugar para ganancias.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15</a:t>
            </a:fld>
            <a:endParaRPr lang="en-US"/>
          </a:p>
        </p:txBody>
      </p:sp>
    </p:spTree>
    <p:extLst>
      <p:ext uri="{BB962C8B-B14F-4D97-AF65-F5344CB8AC3E}">
        <p14:creationId xmlns:p14="http://schemas.microsoft.com/office/powerpoint/2010/main" val="48767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En un mercado en descenso, la misma cantidad de dinero podría comprar más acciones que cuando el mercado está al alza, de manera que puedes aprovechar la oportunidad de comprar posiblemente más inversiones y ganar más dinero.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Utiliza los mercados en descenso como una oportunidad de comprar posiblemente más inversiones y ganar más dinero.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Una clave para planificar el futuro es no evitar los descensos del mercado, sino tener una estrategia que planifique para cuando estos ocurran.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16</a:t>
            </a:fld>
            <a:endParaRPr lang="en-US"/>
          </a:p>
        </p:txBody>
      </p:sp>
    </p:spTree>
    <p:extLst>
      <p:ext uri="{BB962C8B-B14F-4D97-AF65-F5344CB8AC3E}">
        <p14:creationId xmlns:p14="http://schemas.microsoft.com/office/powerpoint/2010/main" val="1507077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Digamos que tienes una parte de tus activos invertidos en la bolsa de valores y que las acciones tienen muy buen rendimiento. Eventualmente, podrías tener demasiado asignado a inversiones en acciones, lo cual no resulta seguro para tus objetivos. El rebalanceo es la idea de mantener tus porcentajes en consonancia con tu plan original. Es un método importante de mantenerte dentro de los objetivos de tu cartera y parámetros de riesgo.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rebalanceo es importante porque: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Te da la oportunidad de volver a analizar todas las opciones de inversión de tu cartera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Te obliga a tomar ganancias de tus opciones de inversión que han acumulado y a poner dinero en aquellas que pueden tener mérito pero que no han subido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Da uniformidad a la rentabilidad</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Como ejemplo, asumamos que asignaste el 60% de tu cartera a fondos de capital y el 40% a fondos de bonos. Digamos que seis años más tarde no has </a:t>
            </a:r>
            <a:r>
              <a:rPr lang="es-MX" sz="1200" kern="1200" dirty="0" err="1">
                <a:solidFill>
                  <a:schemeClr val="tx1"/>
                </a:solidFill>
                <a:effectLst/>
                <a:latin typeface="+mn-lt"/>
                <a:ea typeface="+mn-ea"/>
                <a:cs typeface="+mn-cs"/>
              </a:rPr>
              <a:t>rebalanceado</a:t>
            </a:r>
            <a:r>
              <a:rPr lang="es-MX" sz="1200" kern="1200" dirty="0">
                <a:solidFill>
                  <a:schemeClr val="tx1"/>
                </a:solidFill>
                <a:effectLst/>
                <a:latin typeface="+mn-lt"/>
                <a:ea typeface="+mn-ea"/>
                <a:cs typeface="+mn-cs"/>
              </a:rPr>
              <a:t> la cuenta. Durante ese periodo, el mercado de valores ha superado al mercado de bonos. Con el tiempo, no solo pudo el 85% de tus activos terminar en fondos de capital y el 15% en fondos de bonos debido a los mayores rendimientos en el mercado de valores, sino que también estarías cinco años más cerca del retiro y tu tolerancia al riesgo habría descendido durante ese tiempo.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17</a:t>
            </a:fld>
            <a:endParaRPr lang="en-US"/>
          </a:p>
        </p:txBody>
      </p:sp>
    </p:spTree>
    <p:extLst>
      <p:ext uri="{BB962C8B-B14F-4D97-AF65-F5344CB8AC3E}">
        <p14:creationId xmlns:p14="http://schemas.microsoft.com/office/powerpoint/2010/main" val="84825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DB70-5400-544A-BDF5-E3AA47FAC380}" type="slidenum">
              <a:rPr lang="en-US" smtClean="0"/>
              <a:t>18</a:t>
            </a:fld>
            <a:endParaRPr lang="en-US"/>
          </a:p>
        </p:txBody>
      </p:sp>
    </p:spTree>
    <p:extLst>
      <p:ext uri="{BB962C8B-B14F-4D97-AF65-F5344CB8AC3E}">
        <p14:creationId xmlns:p14="http://schemas.microsoft.com/office/powerpoint/2010/main" val="3157340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Algunos participantes no tienen el tiempo o el deseo de administrar su cuenta del plan de retiro. Si te identificas con esto, considera trabajar con un proveedor de cuentas administradas que pueda hacer esta tarea por ti. Habla con tu profesional de inversiones para obtener más información acerca de las opciones que tienes disponibles.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19</a:t>
            </a:fld>
            <a:endParaRPr lang="en-US"/>
          </a:p>
        </p:txBody>
      </p:sp>
    </p:spTree>
    <p:extLst>
      <p:ext uri="{BB962C8B-B14F-4D97-AF65-F5344CB8AC3E}">
        <p14:creationId xmlns:p14="http://schemas.microsoft.com/office/powerpoint/2010/main" val="3301158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Te sugerimos leer esta información importante.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2</a:t>
            </a:fld>
            <a:endParaRPr lang="en-US"/>
          </a:p>
        </p:txBody>
      </p:sp>
    </p:spTree>
    <p:extLst>
      <p:ext uri="{BB962C8B-B14F-4D97-AF65-F5344CB8AC3E}">
        <p14:creationId xmlns:p14="http://schemas.microsoft.com/office/powerpoint/2010/main" val="2863123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Para resumir, aquí tienes cinco pasos que puedes usar para convertirte en un inversionista más inteligente. </a:t>
            </a: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[Lee la diapositiva.]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20</a:t>
            </a:fld>
            <a:endParaRPr lang="en-US"/>
          </a:p>
        </p:txBody>
      </p:sp>
    </p:spTree>
    <p:extLst>
      <p:ext uri="{BB962C8B-B14F-4D97-AF65-F5344CB8AC3E}">
        <p14:creationId xmlns:p14="http://schemas.microsoft.com/office/powerpoint/2010/main" val="3121581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¡Eso es todo! Ahora tienes una mejor idea de los principios básicos de la inversión y de los efectos en tu retiro, así como abundante información para ayudarte a que comiences a planificar para tu bienestar financiero. Ahora vamos a responder algunas preguntas en el tiempo que nos queda.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21</a:t>
            </a:fld>
            <a:endParaRPr lang="en-US"/>
          </a:p>
        </p:txBody>
      </p:sp>
    </p:spTree>
    <p:extLst>
      <p:ext uri="{BB962C8B-B14F-4D97-AF65-F5344CB8AC3E}">
        <p14:creationId xmlns:p14="http://schemas.microsoft.com/office/powerpoint/2010/main" val="1938639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Gracias por tu tiempo hoy. Espero que hayas encontrado esta información útil para beneficiarte al máximo de tu cuenta del plan de retiro. Para más información, entra a tu cuenta o habla con un representante de Nationwide o con tu </a:t>
            </a:r>
            <a:r>
              <a:rPr lang="es-MX" dirty="0"/>
              <a:t>profesional</a:t>
            </a:r>
            <a:r>
              <a:rPr lang="es-MX" kern="1200" dirty="0">
                <a:effectLst/>
              </a:rPr>
              <a:t> financiero</a:t>
            </a:r>
            <a:r>
              <a:rPr lang="es-MX"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22</a:t>
            </a:fld>
            <a:endParaRPr lang="en-US"/>
          </a:p>
        </p:txBody>
      </p:sp>
    </p:spTree>
    <p:extLst>
      <p:ext uri="{BB962C8B-B14F-4D97-AF65-F5344CB8AC3E}">
        <p14:creationId xmlns:p14="http://schemas.microsoft.com/office/powerpoint/2010/main" val="1922242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Sabemos que el retiro es tan particular como cada persona que lo planifica. Es por esto que en Nationwide definimos el retiro como tu visión del futuro, no en dólares y puntos de referencia.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retiro es diferente para cada persona. ¿Qué significa esto para ti? Veamos algunos conocimientos fundamentales que pueden ayudarte a llegar ahí.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Invertir puede ser algo crucial para tu futuro financiero; por esa razón, es importante saber acerca de conceptos de inversión claves tales como la identificación de uno mismo o misma, diversificación, asignación de activos y rebalanceo del mercado.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Hoy hablaremos de cuatro conceptos de inversión claves.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[Clic]</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Identificación de sí mismo o misma</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[Clic]</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Diversificación</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[Clic]</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Asignación de activos</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[Clic]</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rebalanceo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6EDB70-5400-544A-BDF5-E3AA47FAC380}" type="slidenum">
              <a:rPr lang="en-US" smtClean="0"/>
              <a:t>3</a:t>
            </a:fld>
            <a:endParaRPr lang="en-US"/>
          </a:p>
        </p:txBody>
      </p:sp>
    </p:spTree>
    <p:extLst>
      <p:ext uri="{BB962C8B-B14F-4D97-AF65-F5344CB8AC3E}">
        <p14:creationId xmlns:p14="http://schemas.microsoft.com/office/powerpoint/2010/main" val="308006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Cada persona tiene necesidades diferentes para su estilo de vida y objetivos de retiro. Sin embargo, tal vez te preguntes cómo comenzar a definir tu propio estilo de inversión. La identificación de sí mismo o misma se refiere a conocer el tipo de inversionista eres.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Un perfil del inversionista te ayuda a comprender tu personalidad y el grado de riesgo que puedes manejar cuando se trata de invertir. Factores como la tolerancia al riesgo y el límite de tiempo (qué tan pronto esperas que comenzarás a retirar dinero de tu cuenta de inversión) influyen en tu perfil.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Los inversionistas agresivos con límites de tiempo más largos que realmente buscan hacer crecer sus inversiones generalmente aceptan correr más riesgos en vista de la posible recompensa. Por otro lado, los inversionistas conservadores generalmente buscan más estabilidad. Estos inversionistas pueden estar más cerca del retiro y buscan aceptar menos riesgos con los activos que ya han acumulado.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Hay un espectro completo de perfiles de inversionista. Veamos algunos ejemplos de perfiles, y considera cuál es el más parecido a ti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6EDB70-5400-544A-BDF5-E3AA47FAC380}" type="slidenum">
              <a:rPr lang="en-US" smtClean="0"/>
              <a:t>4</a:t>
            </a:fld>
            <a:endParaRPr lang="en-US"/>
          </a:p>
        </p:txBody>
      </p:sp>
    </p:spTree>
    <p:extLst>
      <p:ext uri="{BB962C8B-B14F-4D97-AF65-F5344CB8AC3E}">
        <p14:creationId xmlns:p14="http://schemas.microsoft.com/office/powerpoint/2010/main" val="3034912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Si eres un inversionista agresivo, podrías decir cosas como: </a:t>
            </a: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[Lee la diapositiva]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6EDB70-5400-544A-BDF5-E3AA47FAC380}" type="slidenum">
              <a:rPr lang="en-US" smtClean="0"/>
              <a:t>5</a:t>
            </a:fld>
            <a:endParaRPr lang="en-US"/>
          </a:p>
        </p:txBody>
      </p:sp>
    </p:spTree>
    <p:extLst>
      <p:ext uri="{BB962C8B-B14F-4D97-AF65-F5344CB8AC3E}">
        <p14:creationId xmlns:p14="http://schemas.microsoft.com/office/powerpoint/2010/main" val="256194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Los inversionistas moderadamente agresivos podrían decir cosas como: </a:t>
            </a: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[Lee la diapositiva]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6EDB70-5400-544A-BDF5-E3AA47FAC380}" type="slidenum">
              <a:rPr lang="en-US" smtClean="0"/>
              <a:t>6</a:t>
            </a:fld>
            <a:endParaRPr lang="en-US"/>
          </a:p>
        </p:txBody>
      </p:sp>
    </p:spTree>
    <p:extLst>
      <p:ext uri="{BB962C8B-B14F-4D97-AF65-F5344CB8AC3E}">
        <p14:creationId xmlns:p14="http://schemas.microsoft.com/office/powerpoint/2010/main" val="3193226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Si eres un inversionista moderado, estas son algunos conceptos que podrían hacer eco en ti: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[Lee la diapositiva]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6EDB70-5400-544A-BDF5-E3AA47FAC380}" type="slidenum">
              <a:rPr lang="en-US" smtClean="0"/>
              <a:t>7</a:t>
            </a:fld>
            <a:endParaRPr lang="en-US"/>
          </a:p>
        </p:txBody>
      </p:sp>
    </p:spTree>
    <p:extLst>
      <p:ext uri="{BB962C8B-B14F-4D97-AF65-F5344CB8AC3E}">
        <p14:creationId xmlns:p14="http://schemas.microsoft.com/office/powerpoint/2010/main" val="321299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Los inversionistas moderadamente conservadores podrían decir cosas como:</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[Lee la diapositiva]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6EDB70-5400-544A-BDF5-E3AA47FAC380}" type="slidenum">
              <a:rPr lang="en-US" smtClean="0"/>
              <a:t>8</a:t>
            </a:fld>
            <a:endParaRPr lang="en-US"/>
          </a:p>
        </p:txBody>
      </p:sp>
    </p:spTree>
    <p:extLst>
      <p:ext uri="{BB962C8B-B14F-4D97-AF65-F5344CB8AC3E}">
        <p14:creationId xmlns:p14="http://schemas.microsoft.com/office/powerpoint/2010/main" val="110637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Por último, los inversionistas conservadores podrían decir: </a:t>
            </a: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[Lee la diapositiva]</a:t>
            </a:r>
            <a:r>
              <a:rPr lang="es-MX"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Al definir tu estilo de inversionista, puedes comenzar con más confianza a integrar tu estrategia para: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Desarrollar un modelo de asignación de activos personalizado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Proteger tu cuenta en el mayor grado posible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Acercarte a tus objetivos de retiro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Elegir una combinación de inversiones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Manejar el riesgo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Tomar mejores decisiones de inversión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6EDB70-5400-544A-BDF5-E3AA47FAC380}" type="slidenum">
              <a:rPr lang="en-US" smtClean="0"/>
              <a:t>9</a:t>
            </a:fld>
            <a:endParaRPr lang="en-US"/>
          </a:p>
        </p:txBody>
      </p:sp>
    </p:spTree>
    <p:extLst>
      <p:ext uri="{BB962C8B-B14F-4D97-AF65-F5344CB8AC3E}">
        <p14:creationId xmlns:p14="http://schemas.microsoft.com/office/powerpoint/2010/main" val="615994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97EA-AB65-E447-9316-AF451906BD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C5BE19-19CF-6246-A234-82F5EA8B74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26108A-7FE0-CC44-AC16-85650E636A91}"/>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5" name="Footer Placeholder 4">
            <a:extLst>
              <a:ext uri="{FF2B5EF4-FFF2-40B4-BE49-F238E27FC236}">
                <a16:creationId xmlns:a16="http://schemas.microsoft.com/office/drawing/2014/main" id="{91FF64F9-DE5B-4A4F-92F0-9532B462A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B1DD2-70F0-CB41-888D-0568039130D0}"/>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2735864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FDB2-1E9E-234F-96AB-1F2515FD9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ACCAD5-8A6C-F44F-939E-44D2CF1A6B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5AA53-51F3-184E-AEA8-340CAD49CB1C}"/>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5" name="Footer Placeholder 4">
            <a:extLst>
              <a:ext uri="{FF2B5EF4-FFF2-40B4-BE49-F238E27FC236}">
                <a16:creationId xmlns:a16="http://schemas.microsoft.com/office/drawing/2014/main" id="{7081E150-75B4-094B-BB38-91D13FF7C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213F3-91B2-964E-B0C1-155B059AF471}"/>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181676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B57AE-0BF3-A146-A1BF-C69F1C5DCE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E8B365-28DD-4C4B-A098-11BF9A0BFB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23ADF-C278-E14C-A62C-3725D186C000}"/>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5" name="Footer Placeholder 4">
            <a:extLst>
              <a:ext uri="{FF2B5EF4-FFF2-40B4-BE49-F238E27FC236}">
                <a16:creationId xmlns:a16="http://schemas.microsoft.com/office/drawing/2014/main" id="{AC641D10-C95A-EB48-90C4-E037E0FFC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6EB54-C16B-1644-BAF4-6D86242D75C2}"/>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367154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6CC9-518C-564B-953E-1CC33B3A2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58A469-5FAA-E745-8E92-BE6003A57B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3A244-D1B6-DC48-99CE-66DF6F77EDFF}"/>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5" name="Footer Placeholder 4">
            <a:extLst>
              <a:ext uri="{FF2B5EF4-FFF2-40B4-BE49-F238E27FC236}">
                <a16:creationId xmlns:a16="http://schemas.microsoft.com/office/drawing/2014/main" id="{D209E748-E269-9746-9D98-5BB629821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233B9-2AA6-3345-A293-07B798D8F093}"/>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395140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BED8-9C42-1E4E-8A6C-5AFE06AA96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3671B-0E63-BE41-943D-6839712EE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50AB998-AE08-AF4F-A83F-B82D1A774AF2}"/>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5" name="Footer Placeholder 4">
            <a:extLst>
              <a:ext uri="{FF2B5EF4-FFF2-40B4-BE49-F238E27FC236}">
                <a16:creationId xmlns:a16="http://schemas.microsoft.com/office/drawing/2014/main" id="{906189CA-BC61-1F49-85F8-28F7F832D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1A88B-E464-0644-A5EA-1463E2C7394F}"/>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75119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894CC-D666-934B-9813-5AB21BEE4C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E58306-F15A-6C41-A8C4-50FD1884E6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3BF474-81CB-0940-990E-8335DD5061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EAAEE4-81BE-5541-AE0C-E74D4D9C2B25}"/>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6" name="Footer Placeholder 5">
            <a:extLst>
              <a:ext uri="{FF2B5EF4-FFF2-40B4-BE49-F238E27FC236}">
                <a16:creationId xmlns:a16="http://schemas.microsoft.com/office/drawing/2014/main" id="{7847E6A2-D4B6-6C49-B129-92F0C11734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DBF88-DD8F-9546-935C-CD5B313A78A1}"/>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340286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7383-14A2-784B-A077-0DBBD9E2D7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481F18-105A-2747-86D4-267A165BE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C953C7-753A-3D40-896F-6A59BFE655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AA22A1-8D32-F84F-A426-4D0BDE16B2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86E450-EFFA-E545-9558-D336160119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61ECED-E412-DE4F-ADE7-0FDCFEF904B1}"/>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8" name="Footer Placeholder 7">
            <a:extLst>
              <a:ext uri="{FF2B5EF4-FFF2-40B4-BE49-F238E27FC236}">
                <a16:creationId xmlns:a16="http://schemas.microsoft.com/office/drawing/2014/main" id="{90A63A8D-BE54-6742-B22B-952E53B07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8D62D6-AD54-0C48-8682-26F293B7B45D}"/>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4000808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07A0B-B1A0-6E4D-B08E-9C6CEA27D9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F9B631-DDF3-9842-8BF1-FB815DCC637B}"/>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4" name="Footer Placeholder 3">
            <a:extLst>
              <a:ext uri="{FF2B5EF4-FFF2-40B4-BE49-F238E27FC236}">
                <a16:creationId xmlns:a16="http://schemas.microsoft.com/office/drawing/2014/main" id="{B22115A6-CBE7-F544-BCD6-B40001E58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7FAED6-68AB-FF4F-B5D8-21C5473C30D0}"/>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327287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543049-03E6-5640-BE7D-588E3ED8805D}"/>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3" name="Footer Placeholder 2">
            <a:extLst>
              <a:ext uri="{FF2B5EF4-FFF2-40B4-BE49-F238E27FC236}">
                <a16:creationId xmlns:a16="http://schemas.microsoft.com/office/drawing/2014/main" id="{6A0E46A9-537B-5447-8F61-334BC5C753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2DA10B-F416-7A49-9EEA-FCC2AD08117F}"/>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69015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95E7F-AAAD-9347-A170-426E76A420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DD701B-6293-C04D-B0AF-076B522DE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1AEC6-9666-6648-8EF3-DBEDC7BC2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2CB3E4-5C3E-E54E-81F1-640E5F16D9B9}"/>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6" name="Footer Placeholder 5">
            <a:extLst>
              <a:ext uri="{FF2B5EF4-FFF2-40B4-BE49-F238E27FC236}">
                <a16:creationId xmlns:a16="http://schemas.microsoft.com/office/drawing/2014/main" id="{FB7B31C8-891B-C84F-B9CC-2461B7A4A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48FF2-95C0-314F-941D-DEDB8AD64998}"/>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44534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5FD2B-BB24-A647-BDA3-7E9B4B79D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6ADFFB-97C5-0243-AE10-5B74E3FC9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7DE828-8355-EB40-9768-822262287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BE8931-ABF5-A447-91BB-69E01E13E0E8}"/>
              </a:ext>
            </a:extLst>
          </p:cNvPr>
          <p:cNvSpPr>
            <a:spLocks noGrp="1"/>
          </p:cNvSpPr>
          <p:nvPr>
            <p:ph type="dt" sz="half" idx="10"/>
          </p:nvPr>
        </p:nvSpPr>
        <p:spPr/>
        <p:txBody>
          <a:bodyPr/>
          <a:lstStyle/>
          <a:p>
            <a:fld id="{3D1D662D-F97E-A442-BBB8-6F42AF53162C}" type="datetimeFigureOut">
              <a:rPr lang="en-US" smtClean="0"/>
              <a:t>9/21/2023</a:t>
            </a:fld>
            <a:endParaRPr lang="en-US"/>
          </a:p>
        </p:txBody>
      </p:sp>
      <p:sp>
        <p:nvSpPr>
          <p:cNvPr id="6" name="Footer Placeholder 5">
            <a:extLst>
              <a:ext uri="{FF2B5EF4-FFF2-40B4-BE49-F238E27FC236}">
                <a16:creationId xmlns:a16="http://schemas.microsoft.com/office/drawing/2014/main" id="{F8B4902B-CFA2-434C-929D-8A1990C279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87D57-1909-1B4C-A8CE-CC0595A29EEC}"/>
              </a:ext>
            </a:extLst>
          </p:cNvPr>
          <p:cNvSpPr>
            <a:spLocks noGrp="1"/>
          </p:cNvSpPr>
          <p:nvPr>
            <p:ph type="sldNum" sz="quarter" idx="12"/>
          </p:nvPr>
        </p:nvSpPr>
        <p:spPr/>
        <p:txBody>
          <a:bodyPr/>
          <a:lstStyle/>
          <a:p>
            <a:fld id="{0FADF88E-8C09-6146-9F08-A045486B6CB9}" type="slidenum">
              <a:rPr lang="en-US" smtClean="0"/>
              <a:t>‹#›</a:t>
            </a:fld>
            <a:endParaRPr lang="en-US"/>
          </a:p>
        </p:txBody>
      </p:sp>
    </p:spTree>
    <p:extLst>
      <p:ext uri="{BB962C8B-B14F-4D97-AF65-F5344CB8AC3E}">
        <p14:creationId xmlns:p14="http://schemas.microsoft.com/office/powerpoint/2010/main" val="3669662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F3C34-E18E-9642-B7F6-F056666E0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0AB267-9EC3-CE48-B097-6FAE39715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1E48A-7821-CD46-BFA7-D50C07E210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1D662D-F97E-A442-BBB8-6F42AF53162C}" type="datetimeFigureOut">
              <a:rPr lang="en-US" smtClean="0"/>
              <a:t>9/21/2023</a:t>
            </a:fld>
            <a:endParaRPr lang="en-US"/>
          </a:p>
        </p:txBody>
      </p:sp>
      <p:sp>
        <p:nvSpPr>
          <p:cNvPr id="5" name="Footer Placeholder 4">
            <a:extLst>
              <a:ext uri="{FF2B5EF4-FFF2-40B4-BE49-F238E27FC236}">
                <a16:creationId xmlns:a16="http://schemas.microsoft.com/office/drawing/2014/main" id="{C8193370-853C-8646-97C7-762C5BA28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00EB95-29B3-B140-8CFE-19A02E6FF9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DF88E-8C09-6146-9F08-A045486B6CB9}" type="slidenum">
              <a:rPr lang="en-US" smtClean="0"/>
              <a:t>‹#›</a:t>
            </a:fld>
            <a:endParaRPr lang="en-US"/>
          </a:p>
        </p:txBody>
      </p:sp>
    </p:spTree>
    <p:extLst>
      <p:ext uri="{BB962C8B-B14F-4D97-AF65-F5344CB8AC3E}">
        <p14:creationId xmlns:p14="http://schemas.microsoft.com/office/powerpoint/2010/main" val="214082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microsoft.com/office/2018/10/relationships/comments" Target="../comments/modernComment_13B_5F34AF59.xml"/><Relationship Id="rId7"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34_10F6CF50.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32_EBC5EF2D.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ECD71-7C87-E94F-822D-02618F113668}"/>
              </a:ext>
            </a:extLst>
          </p:cNvPr>
          <p:cNvPicPr>
            <a:picLocks noChangeAspect="1"/>
          </p:cNvPicPr>
          <p:nvPr/>
        </p:nvPicPr>
        <p:blipFill rotWithShape="1">
          <a:blip r:embed="rId3"/>
          <a:srcRect l="-63" t="15572"/>
          <a:stretch/>
        </p:blipFill>
        <p:spPr>
          <a:xfrm>
            <a:off x="0" y="0"/>
            <a:ext cx="12191999" cy="6858000"/>
          </a:xfrm>
          <a:prstGeom prst="rect">
            <a:avLst/>
          </a:prstGeom>
        </p:spPr>
      </p:pic>
      <p:sp>
        <p:nvSpPr>
          <p:cNvPr id="8" name="Rectangle 7">
            <a:extLst>
              <a:ext uri="{FF2B5EF4-FFF2-40B4-BE49-F238E27FC236}">
                <a16:creationId xmlns:a16="http://schemas.microsoft.com/office/drawing/2014/main" id="{461A91DD-3664-7043-A1B4-88A073D6D0B4}"/>
              </a:ext>
            </a:extLst>
          </p:cNvPr>
          <p:cNvSpPr/>
          <p:nvPr/>
        </p:nvSpPr>
        <p:spPr>
          <a:xfrm>
            <a:off x="0" y="0"/>
            <a:ext cx="5283200" cy="6858000"/>
          </a:xfrm>
          <a:prstGeom prst="rect">
            <a:avLst/>
          </a:prstGeom>
          <a:solidFill>
            <a:srgbClr val="007D8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6038EDD-546D-FE40-B071-9BA144147832}"/>
              </a:ext>
            </a:extLst>
          </p:cNvPr>
          <p:cNvSpPr>
            <a:spLocks noGrp="1"/>
          </p:cNvSpPr>
          <p:nvPr>
            <p:ph type="subTitle" idx="1"/>
          </p:nvPr>
        </p:nvSpPr>
        <p:spPr>
          <a:xfrm>
            <a:off x="311888" y="2128792"/>
            <a:ext cx="4847941" cy="1405383"/>
          </a:xfrm>
        </p:spPr>
        <p:txBody>
          <a:bodyPr>
            <a:normAutofit/>
          </a:bodyPr>
          <a:lstStyle/>
          <a:p>
            <a:pPr algn="l"/>
            <a:r>
              <a:rPr lang="es-MX" sz="5000" dirty="0">
                <a:solidFill>
                  <a:schemeClr val="bg1"/>
                </a:solidFill>
                <a:latin typeface="Arial" panose="020B0604020202020204" pitchFamily="34" charset="0"/>
                <a:cs typeface="Arial" panose="020B0604020202020204" pitchFamily="34" charset="0"/>
              </a:rPr>
              <a:t>EL FACTOR </a:t>
            </a:r>
            <a:br>
              <a:rPr lang="es-MX" sz="5800" dirty="0">
                <a:solidFill>
                  <a:schemeClr val="bg1"/>
                </a:solidFill>
                <a:latin typeface="Arial" panose="020B0604020202020204" pitchFamily="34" charset="0"/>
                <a:cs typeface="Arial" panose="020B0604020202020204" pitchFamily="34" charset="0"/>
              </a:rPr>
            </a:br>
            <a:r>
              <a:rPr lang="es-MX" sz="4000" i="1" dirty="0">
                <a:solidFill>
                  <a:schemeClr val="bg1"/>
                </a:solidFill>
                <a:latin typeface="Arial" panose="020B0604020202020204" pitchFamily="34" charset="0"/>
                <a:cs typeface="Arial" panose="020B0604020202020204" pitchFamily="34" charset="0"/>
              </a:rPr>
              <a:t>tú</a:t>
            </a:r>
          </a:p>
        </p:txBody>
      </p:sp>
      <p:sp>
        <p:nvSpPr>
          <p:cNvPr id="9" name="Rectangle 8">
            <a:extLst>
              <a:ext uri="{FF2B5EF4-FFF2-40B4-BE49-F238E27FC236}">
                <a16:creationId xmlns:a16="http://schemas.microsoft.com/office/drawing/2014/main" id="{8B7E980A-00D3-CA44-8077-832679F55FD8}"/>
              </a:ext>
            </a:extLst>
          </p:cNvPr>
          <p:cNvSpPr/>
          <p:nvPr/>
        </p:nvSpPr>
        <p:spPr>
          <a:xfrm>
            <a:off x="356492" y="151433"/>
            <a:ext cx="4572000" cy="323165"/>
          </a:xfrm>
          <a:prstGeom prst="rect">
            <a:avLst/>
          </a:prstGeom>
        </p:spPr>
        <p:txBody>
          <a:bodyPr wrap="square">
            <a:spAutoFit/>
          </a:bodyPr>
          <a:lstStyle/>
          <a:p>
            <a:r>
              <a:rPr lang="es-MX" sz="1500" b="1">
                <a:solidFill>
                  <a:schemeClr val="bg1"/>
                </a:solidFill>
                <a:latin typeface="Arial" panose="020B0604020202020204" pitchFamily="34" charset="0"/>
                <a:cs typeface="Arial" panose="020B0604020202020204" pitchFamily="34" charset="0"/>
              </a:rPr>
              <a:t>PRINCIPIOS BÁSICOS DE LA INVERSIÓN</a:t>
            </a:r>
          </a:p>
        </p:txBody>
      </p:sp>
      <p:sp>
        <p:nvSpPr>
          <p:cNvPr id="7" name="Rectangle 6">
            <a:extLst>
              <a:ext uri="{FF2B5EF4-FFF2-40B4-BE49-F238E27FC236}">
                <a16:creationId xmlns:a16="http://schemas.microsoft.com/office/drawing/2014/main" id="{864FBAA1-3E42-2141-8864-90A63244FE94}"/>
              </a:ext>
            </a:extLst>
          </p:cNvPr>
          <p:cNvSpPr/>
          <p:nvPr/>
        </p:nvSpPr>
        <p:spPr>
          <a:xfrm>
            <a:off x="356492" y="3631544"/>
            <a:ext cx="3903781" cy="1384995"/>
          </a:xfrm>
          <a:prstGeom prst="rect">
            <a:avLst/>
          </a:prstGeom>
        </p:spPr>
        <p:txBody>
          <a:bodyPr wrap="square">
            <a:spAutoFit/>
          </a:bodyPr>
          <a:lstStyle/>
          <a:p>
            <a:r>
              <a:rPr lang="es-MX" sz="2800">
                <a:solidFill>
                  <a:schemeClr val="bg1"/>
                </a:solidFill>
                <a:latin typeface="Arial" panose="020B0604020202020204" pitchFamily="34" charset="0"/>
                <a:cs typeface="Arial" panose="020B0604020202020204" pitchFamily="34" charset="0"/>
              </a:rPr>
              <a:t>Por qué conocerte a ti mismo es el primer paso para ser un inversionista inteligente</a:t>
            </a:r>
          </a:p>
        </p:txBody>
      </p:sp>
      <p:pic>
        <p:nvPicPr>
          <p:cNvPr id="10" name="Picture 9">
            <a:extLst>
              <a:ext uri="{FF2B5EF4-FFF2-40B4-BE49-F238E27FC236}">
                <a16:creationId xmlns:a16="http://schemas.microsoft.com/office/drawing/2014/main" id="{1474873E-C6B2-498B-A088-D56A816442EF}"/>
              </a:ext>
            </a:extLst>
          </p:cNvPr>
          <p:cNvPicPr>
            <a:picLocks noChangeAspect="1"/>
          </p:cNvPicPr>
          <p:nvPr/>
        </p:nvPicPr>
        <p:blipFill>
          <a:blip r:embed="rId4"/>
          <a:srcRect/>
          <a:stretch/>
        </p:blipFill>
        <p:spPr>
          <a:xfrm>
            <a:off x="419867" y="5816599"/>
            <a:ext cx="2083781" cy="806333"/>
          </a:xfrm>
          <a:prstGeom prst="rect">
            <a:avLst/>
          </a:prstGeom>
        </p:spPr>
      </p:pic>
    </p:spTree>
    <p:extLst>
      <p:ext uri="{BB962C8B-B14F-4D97-AF65-F5344CB8AC3E}">
        <p14:creationId xmlns:p14="http://schemas.microsoft.com/office/powerpoint/2010/main" val="58847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458BEE-F602-4F4E-96DC-D97A24587F5A}"/>
              </a:ext>
            </a:extLst>
          </p:cNvPr>
          <p:cNvSpPr txBox="1">
            <a:spLocks/>
          </p:cNvSpPr>
          <p:nvPr/>
        </p:nvSpPr>
        <p:spPr>
          <a:xfrm>
            <a:off x="311888" y="623414"/>
            <a:ext cx="7404756" cy="766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a:solidFill>
                  <a:srgbClr val="007D8A"/>
                </a:solidFill>
                <a:latin typeface="Arial" panose="020B0604020202020204" pitchFamily="34" charset="0"/>
                <a:cs typeface="Arial" panose="020B0604020202020204" pitchFamily="34" charset="0"/>
              </a:rPr>
              <a:t>Conoce tu </a:t>
            </a:r>
            <a:r>
              <a:rPr lang="es-MX" sz="3600" b="1">
                <a:solidFill>
                  <a:srgbClr val="007D8A"/>
                </a:solidFill>
                <a:latin typeface="Arial" panose="020B0604020202020204" pitchFamily="34" charset="0"/>
                <a:cs typeface="Arial" panose="020B0604020202020204" pitchFamily="34" charset="0"/>
              </a:rPr>
              <a:t>estilo de inversión</a:t>
            </a:r>
          </a:p>
        </p:txBody>
      </p:sp>
      <p:sp>
        <p:nvSpPr>
          <p:cNvPr id="24" name="Rectangle 23">
            <a:extLst>
              <a:ext uri="{FF2B5EF4-FFF2-40B4-BE49-F238E27FC236}">
                <a16:creationId xmlns:a16="http://schemas.microsoft.com/office/drawing/2014/main" id="{5BB08A05-9211-C84B-93B4-4F439D355738}"/>
              </a:ext>
            </a:extLst>
          </p:cNvPr>
          <p:cNvSpPr/>
          <p:nvPr/>
        </p:nvSpPr>
        <p:spPr>
          <a:xfrm>
            <a:off x="531770" y="1884345"/>
            <a:ext cx="1364476" cy="307777"/>
          </a:xfrm>
          <a:prstGeom prst="rect">
            <a:avLst/>
          </a:prstGeom>
        </p:spPr>
        <p:txBody>
          <a:bodyPr wrap="none">
            <a:spAutoFit/>
          </a:bodyPr>
          <a:lstStyle/>
          <a:p>
            <a:pPr algn="ctr"/>
            <a:r>
              <a:rPr lang="es-MX" sz="1400" b="1">
                <a:latin typeface="Arial" panose="020B0604020202020204" pitchFamily="34" charset="0"/>
                <a:cs typeface="Arial" panose="020B0604020202020204" pitchFamily="34" charset="0"/>
              </a:rPr>
              <a:t>AGRESIVO</a:t>
            </a:r>
          </a:p>
        </p:txBody>
      </p:sp>
      <p:sp>
        <p:nvSpPr>
          <p:cNvPr id="25" name="Rectangle 24">
            <a:extLst>
              <a:ext uri="{FF2B5EF4-FFF2-40B4-BE49-F238E27FC236}">
                <a16:creationId xmlns:a16="http://schemas.microsoft.com/office/drawing/2014/main" id="{1DF2274C-DFAD-134A-81F7-99C729C0E131}"/>
              </a:ext>
            </a:extLst>
          </p:cNvPr>
          <p:cNvSpPr/>
          <p:nvPr/>
        </p:nvSpPr>
        <p:spPr>
          <a:xfrm>
            <a:off x="2982725" y="1668902"/>
            <a:ext cx="1411605" cy="523220"/>
          </a:xfrm>
          <a:prstGeom prst="rect">
            <a:avLst/>
          </a:prstGeom>
        </p:spPr>
        <p:txBody>
          <a:bodyPr wrap="none">
            <a:spAutoFit/>
          </a:bodyPr>
          <a:lstStyle/>
          <a:p>
            <a:r>
              <a:rPr lang="es-MX" sz="1400" b="1">
                <a:latin typeface="Arial" panose="020B0604020202020204" pitchFamily="34" charset="0"/>
                <a:cs typeface="Arial" panose="020B0604020202020204" pitchFamily="34" charset="0"/>
              </a:rPr>
              <a:t>MODERADAMENTE</a:t>
            </a:r>
            <a:br>
              <a:rPr lang="es-MX" sz="1400" b="1">
                <a:latin typeface="Arial" panose="020B0604020202020204" pitchFamily="34" charset="0"/>
                <a:cs typeface="Arial" panose="020B0604020202020204" pitchFamily="34" charset="0"/>
              </a:rPr>
            </a:br>
            <a:r>
              <a:rPr lang="es-MX" sz="1400" b="1">
                <a:latin typeface="Arial" panose="020B0604020202020204" pitchFamily="34" charset="0"/>
                <a:cs typeface="Arial" panose="020B0604020202020204" pitchFamily="34" charset="0"/>
              </a:rPr>
              <a:t>AGRESIVO</a:t>
            </a:r>
          </a:p>
        </p:txBody>
      </p:sp>
      <p:sp>
        <p:nvSpPr>
          <p:cNvPr id="26" name="Rectangle 25">
            <a:extLst>
              <a:ext uri="{FF2B5EF4-FFF2-40B4-BE49-F238E27FC236}">
                <a16:creationId xmlns:a16="http://schemas.microsoft.com/office/drawing/2014/main" id="{0BD75493-E802-0246-8847-6CDCD288770C}"/>
              </a:ext>
            </a:extLst>
          </p:cNvPr>
          <p:cNvSpPr/>
          <p:nvPr/>
        </p:nvSpPr>
        <p:spPr>
          <a:xfrm>
            <a:off x="5521260" y="1884345"/>
            <a:ext cx="1189235" cy="307777"/>
          </a:xfrm>
          <a:prstGeom prst="rect">
            <a:avLst/>
          </a:prstGeom>
        </p:spPr>
        <p:txBody>
          <a:bodyPr wrap="none">
            <a:spAutoFit/>
          </a:bodyPr>
          <a:lstStyle/>
          <a:p>
            <a:pPr algn="ctr"/>
            <a:r>
              <a:rPr lang="es-MX" sz="1400" b="1">
                <a:latin typeface="Arial" panose="020B0604020202020204" pitchFamily="34" charset="0"/>
                <a:cs typeface="Arial" panose="020B0604020202020204" pitchFamily="34" charset="0"/>
              </a:rPr>
              <a:t>MODERADO</a:t>
            </a:r>
          </a:p>
        </p:txBody>
      </p:sp>
      <p:sp>
        <p:nvSpPr>
          <p:cNvPr id="27" name="Rectangle 26">
            <a:extLst>
              <a:ext uri="{FF2B5EF4-FFF2-40B4-BE49-F238E27FC236}">
                <a16:creationId xmlns:a16="http://schemas.microsoft.com/office/drawing/2014/main" id="{BDD92F19-0258-B344-9A4E-05FBC324A669}"/>
              </a:ext>
            </a:extLst>
          </p:cNvPr>
          <p:cNvSpPr/>
          <p:nvPr/>
        </p:nvSpPr>
        <p:spPr>
          <a:xfrm>
            <a:off x="7640658" y="1668902"/>
            <a:ext cx="1563761" cy="523220"/>
          </a:xfrm>
          <a:prstGeom prst="rect">
            <a:avLst/>
          </a:prstGeom>
        </p:spPr>
        <p:txBody>
          <a:bodyPr wrap="none">
            <a:spAutoFit/>
          </a:bodyPr>
          <a:lstStyle/>
          <a:p>
            <a:r>
              <a:rPr lang="es-MX" sz="1400" b="1">
                <a:latin typeface="Arial" panose="020B0604020202020204" pitchFamily="34" charset="0"/>
                <a:cs typeface="Arial" panose="020B0604020202020204" pitchFamily="34" charset="0"/>
              </a:rPr>
              <a:t>MODERADAMENTE </a:t>
            </a:r>
            <a:br>
              <a:rPr lang="es-MX" sz="1400" b="1">
                <a:latin typeface="Arial" panose="020B0604020202020204" pitchFamily="34" charset="0"/>
                <a:cs typeface="Arial" panose="020B0604020202020204" pitchFamily="34" charset="0"/>
              </a:rPr>
            </a:br>
            <a:r>
              <a:rPr lang="es-MX" sz="1400" b="1">
                <a:latin typeface="Arial" panose="020B0604020202020204" pitchFamily="34" charset="0"/>
                <a:cs typeface="Arial" panose="020B0604020202020204" pitchFamily="34" charset="0"/>
              </a:rPr>
              <a:t>CONSERVADOR</a:t>
            </a:r>
          </a:p>
        </p:txBody>
      </p:sp>
      <p:sp>
        <p:nvSpPr>
          <p:cNvPr id="28" name="Rectangle 27">
            <a:extLst>
              <a:ext uri="{FF2B5EF4-FFF2-40B4-BE49-F238E27FC236}">
                <a16:creationId xmlns:a16="http://schemas.microsoft.com/office/drawing/2014/main" id="{D3F301CC-B5BE-3B4B-828A-30229A6D3C29}"/>
              </a:ext>
            </a:extLst>
          </p:cNvPr>
          <p:cNvSpPr/>
          <p:nvPr/>
        </p:nvSpPr>
        <p:spPr>
          <a:xfrm>
            <a:off x="9953040" y="1884345"/>
            <a:ext cx="1563761" cy="307777"/>
          </a:xfrm>
          <a:prstGeom prst="rect">
            <a:avLst/>
          </a:prstGeom>
        </p:spPr>
        <p:txBody>
          <a:bodyPr wrap="none">
            <a:spAutoFit/>
          </a:bodyPr>
          <a:lstStyle/>
          <a:p>
            <a:pPr algn="ctr"/>
            <a:r>
              <a:rPr lang="es-MX" sz="1400" b="1">
                <a:latin typeface="Arial" panose="020B0604020202020204" pitchFamily="34" charset="0"/>
                <a:cs typeface="Arial" panose="020B0604020202020204" pitchFamily="34" charset="0"/>
              </a:rPr>
              <a:t>CONSERVADOR</a:t>
            </a:r>
          </a:p>
        </p:txBody>
      </p:sp>
      <p:sp>
        <p:nvSpPr>
          <p:cNvPr id="29" name="Rectangle 28">
            <a:extLst>
              <a:ext uri="{FF2B5EF4-FFF2-40B4-BE49-F238E27FC236}">
                <a16:creationId xmlns:a16="http://schemas.microsoft.com/office/drawing/2014/main" id="{3AC9A203-4F9F-5747-B4E1-0F90217F89D5}"/>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381686A6-98F4-F943-90AB-7427E8EC20FD}"/>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10</a:t>
            </a:fld>
            <a:endParaRPr lang="en-US" sz="120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807CE66-4FB5-474C-B4DF-50419129C96F}"/>
              </a:ext>
            </a:extLst>
          </p:cNvPr>
          <p:cNvSpPr txBox="1"/>
          <p:nvPr/>
        </p:nvSpPr>
        <p:spPr>
          <a:xfrm>
            <a:off x="575638" y="2303049"/>
            <a:ext cx="2280976" cy="2677656"/>
          </a:xfrm>
          <a:prstGeom prst="rect">
            <a:avLst/>
          </a:prstGeom>
          <a:noFill/>
        </p:spPr>
        <p:txBody>
          <a:bodyPr wrap="square" rtlCol="0">
            <a:spAutoFit/>
          </a:bodyPr>
          <a:lstStyle/>
          <a:p>
            <a:pPr marL="285750" indent="-285750">
              <a:buClr>
                <a:srgbClr val="40DAC5"/>
              </a:buClr>
              <a:buFont typeface="Arial" panose="020B0604020202020204" pitchFamily="34" charset="0"/>
              <a:buChar char="•"/>
            </a:pPr>
            <a:r>
              <a:rPr lang="es-MX" sz="1400">
                <a:latin typeface="Arial" panose="020B0604020202020204" pitchFamily="34" charset="0"/>
                <a:cs typeface="Arial" panose="020B0604020202020204" pitchFamily="34" charset="0"/>
              </a:rPr>
              <a:t>Estoy lejos del retiro</a:t>
            </a:r>
            <a:br>
              <a:rPr lang="es-MX" sz="1400">
                <a:latin typeface="Arial" panose="020B0604020202020204" pitchFamily="34" charset="0"/>
                <a:cs typeface="Arial" panose="020B0604020202020204" pitchFamily="34" charset="0"/>
              </a:rPr>
            </a:br>
            <a:endParaRPr lang="es-MX" sz="140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a:latin typeface="Arial" panose="020B0604020202020204" pitchFamily="34" charset="0"/>
                <a:cs typeface="Arial" panose="020B0604020202020204" pitchFamily="34" charset="0"/>
              </a:rPr>
              <a:t>Me siento muy cómodo al aceptar riesgos</a:t>
            </a:r>
            <a:br>
              <a:rPr lang="es-MX" sz="1400">
                <a:latin typeface="Arial" panose="020B0604020202020204" pitchFamily="34" charset="0"/>
                <a:cs typeface="Arial" panose="020B0604020202020204" pitchFamily="34" charset="0"/>
              </a:rPr>
            </a:br>
            <a:endParaRPr lang="es-MX" sz="140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a:latin typeface="Arial" panose="020B0604020202020204" pitchFamily="34" charset="0"/>
                <a:cs typeface="Arial" panose="020B0604020202020204" pitchFamily="34" charset="0"/>
              </a:rPr>
              <a:t>No busco ingresos de mis inversiones en este momento</a:t>
            </a:r>
            <a:br>
              <a:rPr lang="es-MX" sz="1400">
                <a:latin typeface="Arial" panose="020B0604020202020204" pitchFamily="34" charset="0"/>
                <a:cs typeface="Arial" panose="020B0604020202020204" pitchFamily="34" charset="0"/>
              </a:rPr>
            </a:br>
            <a:endParaRPr lang="es-MX" sz="140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a:latin typeface="Arial" panose="020B0604020202020204" pitchFamily="34" charset="0"/>
                <a:cs typeface="Arial" panose="020B0604020202020204" pitchFamily="34" charset="0"/>
              </a:rPr>
              <a:t>Mi objetivo de inversión es el alto crecimiento</a:t>
            </a:r>
          </a:p>
          <a:p>
            <a:pPr marL="285750" indent="-285750">
              <a:buClr>
                <a:srgbClr val="40DAC5"/>
              </a:buCl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3737D26-5143-D54D-B70B-A49F717255AE}"/>
              </a:ext>
            </a:extLst>
          </p:cNvPr>
          <p:cNvSpPr txBox="1"/>
          <p:nvPr/>
        </p:nvSpPr>
        <p:spPr>
          <a:xfrm>
            <a:off x="3011659" y="2303049"/>
            <a:ext cx="2280976" cy="3108543"/>
          </a:xfrm>
          <a:prstGeom prst="rect">
            <a:avLst/>
          </a:prstGeom>
          <a:noFill/>
        </p:spPr>
        <p:txBody>
          <a:bodyPr wrap="square" rtlCol="0">
            <a:spAutoFit/>
          </a:bodyPr>
          <a:lstStyle/>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Estoy lejos del retiro</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Me siento cómodo al aceptar riesgos</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Realmente no necesito ingresos en este momento</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Mi objetivo de inversión es el crecimiento por arriba del promedio</a:t>
            </a:r>
          </a:p>
          <a:p>
            <a:pPr marL="285750" indent="-285750">
              <a:buClr>
                <a:srgbClr val="40DAC5"/>
              </a:buCl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63ADF78-16FC-5543-8852-973976F21183}"/>
              </a:ext>
            </a:extLst>
          </p:cNvPr>
          <p:cNvSpPr txBox="1"/>
          <p:nvPr/>
        </p:nvSpPr>
        <p:spPr>
          <a:xfrm>
            <a:off x="5520942" y="2303049"/>
            <a:ext cx="1794258" cy="3323987"/>
          </a:xfrm>
          <a:prstGeom prst="rect">
            <a:avLst/>
          </a:prstGeom>
          <a:noFill/>
        </p:spPr>
        <p:txBody>
          <a:bodyPr wrap="square" rtlCol="0">
            <a:spAutoFit/>
          </a:bodyPr>
          <a:lstStyle/>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Aún me queda un tiempo para retirarme</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Puedo aceptar cierto riesgo</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Busco un nivel bajo de ingresos</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Mi objetivo de inversión es el crecimiento relativamente estable</a:t>
            </a:r>
          </a:p>
        </p:txBody>
      </p:sp>
      <p:sp>
        <p:nvSpPr>
          <p:cNvPr id="17" name="TextBox 16">
            <a:extLst>
              <a:ext uri="{FF2B5EF4-FFF2-40B4-BE49-F238E27FC236}">
                <a16:creationId xmlns:a16="http://schemas.microsoft.com/office/drawing/2014/main" id="{C7350F78-F8BD-0A4C-AC2D-53147B19228F}"/>
              </a:ext>
            </a:extLst>
          </p:cNvPr>
          <p:cNvSpPr txBox="1"/>
          <p:nvPr/>
        </p:nvSpPr>
        <p:spPr>
          <a:xfrm>
            <a:off x="7668719" y="2303049"/>
            <a:ext cx="1904939" cy="3123932"/>
          </a:xfrm>
          <a:prstGeom prst="rect">
            <a:avLst/>
          </a:prstGeom>
          <a:noFill/>
        </p:spPr>
        <p:txBody>
          <a:bodyPr wrap="square" rtlCol="0">
            <a:spAutoFit/>
          </a:bodyPr>
          <a:lstStyle/>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Me faltan algunos años para el retiro</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Puedo aceptar cierto riesgo</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Busco un nivel moderado de ingresos</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Mi objetivo de inversión es el crecimiento modesto</a:t>
            </a:r>
          </a:p>
        </p:txBody>
      </p:sp>
      <p:sp>
        <p:nvSpPr>
          <p:cNvPr id="18" name="TextBox 17">
            <a:extLst>
              <a:ext uri="{FF2B5EF4-FFF2-40B4-BE49-F238E27FC236}">
                <a16:creationId xmlns:a16="http://schemas.microsoft.com/office/drawing/2014/main" id="{67C46904-C026-AB44-8413-DE77E598639B}"/>
              </a:ext>
            </a:extLst>
          </p:cNvPr>
          <p:cNvSpPr txBox="1"/>
          <p:nvPr/>
        </p:nvSpPr>
        <p:spPr>
          <a:xfrm>
            <a:off x="9986617" y="2303049"/>
            <a:ext cx="1779397" cy="2693045"/>
          </a:xfrm>
          <a:prstGeom prst="rect">
            <a:avLst/>
          </a:prstGeom>
          <a:noFill/>
        </p:spPr>
        <p:txBody>
          <a:bodyPr wrap="square" rtlCol="0">
            <a:spAutoFit/>
          </a:bodyPr>
          <a:lstStyle/>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Mi retiro está cerca</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No puedo aceptar riesgos</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Busco proteger y lograr ingresos</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pPr marL="285750" indent="-285750">
              <a:buClr>
                <a:srgbClr val="40DAC5"/>
              </a:buClr>
              <a:buFont typeface="Arial" panose="020B0604020202020204" pitchFamily="34" charset="0"/>
              <a:buChar char="•"/>
            </a:pPr>
            <a:r>
              <a:rPr lang="es-MX" sz="1400" dirty="0">
                <a:latin typeface="Arial" panose="020B0604020202020204" pitchFamily="34" charset="0"/>
                <a:cs typeface="Arial" panose="020B0604020202020204" pitchFamily="34" charset="0"/>
              </a:rPr>
              <a:t>Mi objetivo de inversión es la estabilidad</a:t>
            </a:r>
          </a:p>
        </p:txBody>
      </p:sp>
      <p:sp>
        <p:nvSpPr>
          <p:cNvPr id="19" name="Rectangle 18">
            <a:extLst>
              <a:ext uri="{FF2B5EF4-FFF2-40B4-BE49-F238E27FC236}">
                <a16:creationId xmlns:a16="http://schemas.microsoft.com/office/drawing/2014/main" id="{863FC0DC-EB71-BB44-BFC0-75B3ED482EA3}"/>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sp>
        <p:nvSpPr>
          <p:cNvPr id="3" name="TextBox 2">
            <a:extLst>
              <a:ext uri="{FF2B5EF4-FFF2-40B4-BE49-F238E27FC236}">
                <a16:creationId xmlns:a16="http://schemas.microsoft.com/office/drawing/2014/main" id="{64F6F746-8EF9-45A6-B8C4-F9E7D6E32ED7}"/>
              </a:ext>
            </a:extLst>
          </p:cNvPr>
          <p:cNvSpPr txBox="1"/>
          <p:nvPr/>
        </p:nvSpPr>
        <p:spPr>
          <a:xfrm>
            <a:off x="2602523" y="6214101"/>
            <a:ext cx="7948246" cy="276999"/>
          </a:xfrm>
          <a:prstGeom prst="rect">
            <a:avLst/>
          </a:prstGeom>
          <a:noFill/>
        </p:spPr>
        <p:txBody>
          <a:bodyPr wrap="square" rtlCol="0">
            <a:spAutoFit/>
          </a:bodyPr>
          <a:lstStyle/>
          <a:p>
            <a:r>
              <a:rPr lang="es-MX" sz="1200" dirty="0">
                <a:solidFill>
                  <a:schemeClr val="bg1"/>
                </a:solidFill>
              </a:rPr>
              <a:t>Ejemplo de perfiles de inversionista. No necesariamente representan a ningún inversionista individual. </a:t>
            </a:r>
          </a:p>
        </p:txBody>
      </p:sp>
      <p:pic>
        <p:nvPicPr>
          <p:cNvPr id="4" name="Picture 3">
            <a:extLst>
              <a:ext uri="{FF2B5EF4-FFF2-40B4-BE49-F238E27FC236}">
                <a16:creationId xmlns:a16="http://schemas.microsoft.com/office/drawing/2014/main" id="{FD147923-BA9A-B662-F7C2-4978404929AB}"/>
              </a:ext>
            </a:extLst>
          </p:cNvPr>
          <p:cNvPicPr>
            <a:picLocks noChangeAspect="1"/>
          </p:cNvPicPr>
          <p:nvPr/>
        </p:nvPicPr>
        <p:blipFill>
          <a:blip r:embed="rId3"/>
          <a:srcRect/>
          <a:stretch/>
        </p:blipFill>
        <p:spPr>
          <a:xfrm>
            <a:off x="356493" y="6055453"/>
            <a:ext cx="1670292" cy="646331"/>
          </a:xfrm>
          <a:prstGeom prst="rect">
            <a:avLst/>
          </a:prstGeom>
        </p:spPr>
      </p:pic>
    </p:spTree>
    <p:extLst>
      <p:ext uri="{BB962C8B-B14F-4D97-AF65-F5344CB8AC3E}">
        <p14:creationId xmlns:p14="http://schemas.microsoft.com/office/powerpoint/2010/main" val="37698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865842-CC77-3C41-A599-220D2915C2FD}"/>
              </a:ext>
            </a:extLst>
          </p:cNvPr>
          <p:cNvSpPr txBox="1">
            <a:spLocks/>
          </p:cNvSpPr>
          <p:nvPr/>
        </p:nvSpPr>
        <p:spPr>
          <a:xfrm>
            <a:off x="311887" y="644116"/>
            <a:ext cx="8275521" cy="12012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a:solidFill>
                  <a:srgbClr val="007D8A"/>
                </a:solidFill>
                <a:latin typeface="Arial" panose="020B0604020202020204" pitchFamily="34" charset="0"/>
                <a:cs typeface="Arial" panose="020B0604020202020204" pitchFamily="34" charset="0"/>
              </a:rPr>
              <a:t>Cómo todo </a:t>
            </a:r>
            <a:r>
              <a:rPr lang="es-MX" sz="3600" b="1">
                <a:solidFill>
                  <a:srgbClr val="007D8A"/>
                </a:solidFill>
                <a:latin typeface="Arial" panose="020B0604020202020204" pitchFamily="34" charset="0"/>
                <a:cs typeface="Arial" panose="020B0604020202020204" pitchFamily="34" charset="0"/>
              </a:rPr>
              <a:t>se integra</a:t>
            </a:r>
          </a:p>
        </p:txBody>
      </p:sp>
      <p:sp>
        <p:nvSpPr>
          <p:cNvPr id="7" name="Rectangle 6">
            <a:extLst>
              <a:ext uri="{FF2B5EF4-FFF2-40B4-BE49-F238E27FC236}">
                <a16:creationId xmlns:a16="http://schemas.microsoft.com/office/drawing/2014/main" id="{CD392C14-F2C5-4043-8E84-93306375ED36}"/>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FD673AB-A5B4-1742-8DBB-86CF8B64757C}"/>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11</a:t>
            </a:fld>
            <a:endParaRPr lang="en-US" sz="120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48F6107-B594-3647-9AD9-435746C011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335" b="20366"/>
          <a:stretch/>
        </p:blipFill>
        <p:spPr>
          <a:xfrm>
            <a:off x="2381250" y="1231777"/>
            <a:ext cx="7429500" cy="3238771"/>
          </a:xfrm>
          <a:prstGeom prst="rect">
            <a:avLst/>
          </a:prstGeom>
        </p:spPr>
      </p:pic>
      <p:sp>
        <p:nvSpPr>
          <p:cNvPr id="18" name="Rectangle 17">
            <a:extLst>
              <a:ext uri="{FF2B5EF4-FFF2-40B4-BE49-F238E27FC236}">
                <a16:creationId xmlns:a16="http://schemas.microsoft.com/office/drawing/2014/main" id="{E05FA478-675B-DF4B-A12E-217563C8986C}"/>
              </a:ext>
            </a:extLst>
          </p:cNvPr>
          <p:cNvSpPr/>
          <p:nvPr/>
        </p:nvSpPr>
        <p:spPr>
          <a:xfrm>
            <a:off x="3569880" y="4208938"/>
            <a:ext cx="1284326" cy="615553"/>
          </a:xfrm>
          <a:prstGeom prst="rect">
            <a:avLst/>
          </a:prstGeom>
        </p:spPr>
        <p:txBody>
          <a:bodyPr wrap="none">
            <a:spAutoFit/>
          </a:bodyPr>
          <a:lstStyle/>
          <a:p>
            <a:pPr algn="ctr"/>
            <a:r>
              <a:rPr lang="es-MX" sz="1400">
                <a:latin typeface="Arial" panose="020B0604020202020204" pitchFamily="34" charset="0"/>
                <a:cs typeface="Arial" panose="020B0604020202020204" pitchFamily="34" charset="0"/>
              </a:rPr>
              <a:t>Conoce a</a:t>
            </a:r>
          </a:p>
          <a:p>
            <a:pPr algn="ctr"/>
            <a:r>
              <a:rPr lang="es-MX" sz="2000">
                <a:solidFill>
                  <a:srgbClr val="007D8A"/>
                </a:solidFill>
                <a:latin typeface="Arial" panose="020B0604020202020204" pitchFamily="34" charset="0"/>
                <a:cs typeface="Arial" panose="020B0604020202020204" pitchFamily="34" charset="0"/>
              </a:rPr>
              <a:t>AMANDA</a:t>
            </a:r>
          </a:p>
        </p:txBody>
      </p:sp>
      <p:sp>
        <p:nvSpPr>
          <p:cNvPr id="19" name="Rectangle 18">
            <a:extLst>
              <a:ext uri="{FF2B5EF4-FFF2-40B4-BE49-F238E27FC236}">
                <a16:creationId xmlns:a16="http://schemas.microsoft.com/office/drawing/2014/main" id="{A47D6678-2AD7-0642-A274-1ECDB7160FB4}"/>
              </a:ext>
            </a:extLst>
          </p:cNvPr>
          <p:cNvSpPr/>
          <p:nvPr/>
        </p:nvSpPr>
        <p:spPr>
          <a:xfrm>
            <a:off x="4150327" y="4960134"/>
            <a:ext cx="1407758" cy="523220"/>
          </a:xfrm>
          <a:prstGeom prst="rect">
            <a:avLst/>
          </a:prstGeom>
        </p:spPr>
        <p:txBody>
          <a:bodyPr wrap="none">
            <a:spAutoFit/>
          </a:bodyPr>
          <a:lstStyle/>
          <a:p>
            <a:r>
              <a:rPr lang="es-MX" sz="1400">
                <a:latin typeface="Arial" panose="020B0604020202020204" pitchFamily="34" charset="0"/>
                <a:cs typeface="Arial" panose="020B0604020202020204" pitchFamily="34" charset="0"/>
              </a:rPr>
              <a:t>Perfil del inversionista:</a:t>
            </a:r>
          </a:p>
          <a:p>
            <a:r>
              <a:rPr lang="es-MX" sz="1400">
                <a:solidFill>
                  <a:srgbClr val="007D8A"/>
                </a:solidFill>
                <a:latin typeface="Arial" panose="020B0604020202020204" pitchFamily="34" charset="0"/>
                <a:cs typeface="Arial" panose="020B0604020202020204" pitchFamily="34" charset="0"/>
              </a:rPr>
              <a:t>AGRESIVO</a:t>
            </a:r>
          </a:p>
        </p:txBody>
      </p:sp>
      <p:sp>
        <p:nvSpPr>
          <p:cNvPr id="20" name="Rectangle 19">
            <a:extLst>
              <a:ext uri="{FF2B5EF4-FFF2-40B4-BE49-F238E27FC236}">
                <a16:creationId xmlns:a16="http://schemas.microsoft.com/office/drawing/2014/main" id="{49CB0EC8-B857-CF4D-A0A2-4D5126C2BE11}"/>
              </a:ext>
            </a:extLst>
          </p:cNvPr>
          <p:cNvSpPr/>
          <p:nvPr/>
        </p:nvSpPr>
        <p:spPr>
          <a:xfrm>
            <a:off x="7577756" y="4208938"/>
            <a:ext cx="883575" cy="615553"/>
          </a:xfrm>
          <a:prstGeom prst="rect">
            <a:avLst/>
          </a:prstGeom>
        </p:spPr>
        <p:txBody>
          <a:bodyPr wrap="none">
            <a:spAutoFit/>
          </a:bodyPr>
          <a:lstStyle/>
          <a:p>
            <a:pPr algn="ctr"/>
            <a:r>
              <a:rPr lang="es-MX" sz="1400" dirty="0">
                <a:latin typeface="Arial" panose="020B0604020202020204" pitchFamily="34" charset="0"/>
                <a:cs typeface="Arial" panose="020B0604020202020204" pitchFamily="34" charset="0"/>
              </a:rPr>
              <a:t>Conoce a</a:t>
            </a:r>
          </a:p>
          <a:p>
            <a:pPr algn="ctr"/>
            <a:r>
              <a:rPr lang="es-MX" sz="2000" dirty="0">
                <a:solidFill>
                  <a:srgbClr val="007D8A"/>
                </a:solidFill>
                <a:latin typeface="Arial" panose="020B0604020202020204" pitchFamily="34" charset="0"/>
                <a:cs typeface="Arial" panose="020B0604020202020204" pitchFamily="34" charset="0"/>
              </a:rPr>
              <a:t>JOHN</a:t>
            </a:r>
          </a:p>
        </p:txBody>
      </p:sp>
      <p:sp>
        <p:nvSpPr>
          <p:cNvPr id="21" name="Rectangle 20">
            <a:extLst>
              <a:ext uri="{FF2B5EF4-FFF2-40B4-BE49-F238E27FC236}">
                <a16:creationId xmlns:a16="http://schemas.microsoft.com/office/drawing/2014/main" id="{9125E215-2B06-C546-A37C-4EB65DE7D579}"/>
              </a:ext>
            </a:extLst>
          </p:cNvPr>
          <p:cNvSpPr/>
          <p:nvPr/>
        </p:nvSpPr>
        <p:spPr>
          <a:xfrm>
            <a:off x="7972819" y="4960134"/>
            <a:ext cx="1563761" cy="523220"/>
          </a:xfrm>
          <a:prstGeom prst="rect">
            <a:avLst/>
          </a:prstGeom>
        </p:spPr>
        <p:txBody>
          <a:bodyPr wrap="none">
            <a:spAutoFit/>
          </a:bodyPr>
          <a:lstStyle/>
          <a:p>
            <a:r>
              <a:rPr lang="es-MX" sz="1400">
                <a:latin typeface="Arial" panose="020B0604020202020204" pitchFamily="34" charset="0"/>
                <a:cs typeface="Arial" panose="020B0604020202020204" pitchFamily="34" charset="0"/>
              </a:rPr>
              <a:t>Perfil del inversionista:</a:t>
            </a:r>
          </a:p>
          <a:p>
            <a:r>
              <a:rPr lang="es-MX" sz="1400">
                <a:solidFill>
                  <a:srgbClr val="007D8A"/>
                </a:solidFill>
                <a:latin typeface="Arial" panose="020B0604020202020204" pitchFamily="34" charset="0"/>
                <a:cs typeface="Arial" panose="020B0604020202020204" pitchFamily="34" charset="0"/>
              </a:rPr>
              <a:t>CONSERVADOR</a:t>
            </a:r>
          </a:p>
        </p:txBody>
      </p:sp>
      <p:sp>
        <p:nvSpPr>
          <p:cNvPr id="22" name="Rectangle 21">
            <a:extLst>
              <a:ext uri="{FF2B5EF4-FFF2-40B4-BE49-F238E27FC236}">
                <a16:creationId xmlns:a16="http://schemas.microsoft.com/office/drawing/2014/main" id="{4C7AA236-4D1F-D84B-BD73-9218120949EF}"/>
              </a:ext>
            </a:extLst>
          </p:cNvPr>
          <p:cNvSpPr/>
          <p:nvPr/>
        </p:nvSpPr>
        <p:spPr>
          <a:xfrm>
            <a:off x="3034183" y="4984124"/>
            <a:ext cx="817853" cy="400110"/>
          </a:xfrm>
          <a:prstGeom prst="rect">
            <a:avLst/>
          </a:prstGeom>
        </p:spPr>
        <p:txBody>
          <a:bodyPr wrap="none">
            <a:spAutoFit/>
          </a:bodyPr>
          <a:lstStyle/>
          <a:p>
            <a:pPr algn="r"/>
            <a:r>
              <a:rPr lang="es-MX">
                <a:latin typeface="Arial" panose="020B0604020202020204" pitchFamily="34" charset="0"/>
                <a:cs typeface="Arial" panose="020B0604020202020204" pitchFamily="34" charset="0"/>
              </a:rPr>
              <a:t>edad</a:t>
            </a:r>
            <a:r>
              <a:rPr lang="es-MX" sz="1400">
                <a:latin typeface="Arial" panose="020B0604020202020204" pitchFamily="34" charset="0"/>
                <a:cs typeface="Arial" panose="020B0604020202020204" pitchFamily="34" charset="0"/>
              </a:rPr>
              <a:t> </a:t>
            </a:r>
            <a:r>
              <a:rPr lang="es-MX" sz="2000">
                <a:solidFill>
                  <a:srgbClr val="007D8A"/>
                </a:solidFill>
                <a:latin typeface="Arial" panose="020B0604020202020204" pitchFamily="34" charset="0"/>
                <a:cs typeface="Arial" panose="020B0604020202020204" pitchFamily="34" charset="0"/>
              </a:rPr>
              <a:t>37</a:t>
            </a:r>
          </a:p>
        </p:txBody>
      </p:sp>
      <p:sp>
        <p:nvSpPr>
          <p:cNvPr id="23" name="Rectangle 22">
            <a:extLst>
              <a:ext uri="{FF2B5EF4-FFF2-40B4-BE49-F238E27FC236}">
                <a16:creationId xmlns:a16="http://schemas.microsoft.com/office/drawing/2014/main" id="{9903672F-218C-BB49-A451-672D2042E0BC}"/>
              </a:ext>
            </a:extLst>
          </p:cNvPr>
          <p:cNvSpPr/>
          <p:nvPr/>
        </p:nvSpPr>
        <p:spPr>
          <a:xfrm>
            <a:off x="6866255" y="4984124"/>
            <a:ext cx="817853" cy="400110"/>
          </a:xfrm>
          <a:prstGeom prst="rect">
            <a:avLst/>
          </a:prstGeom>
        </p:spPr>
        <p:txBody>
          <a:bodyPr wrap="none">
            <a:spAutoFit/>
          </a:bodyPr>
          <a:lstStyle/>
          <a:p>
            <a:pPr algn="r"/>
            <a:r>
              <a:rPr lang="es-MX">
                <a:latin typeface="Arial" panose="020B0604020202020204" pitchFamily="34" charset="0"/>
                <a:cs typeface="Arial" panose="020B0604020202020204" pitchFamily="34" charset="0"/>
              </a:rPr>
              <a:t>edad</a:t>
            </a:r>
            <a:r>
              <a:rPr lang="es-MX" sz="1400">
                <a:latin typeface="Arial" panose="020B0604020202020204" pitchFamily="34" charset="0"/>
                <a:cs typeface="Arial" panose="020B0604020202020204" pitchFamily="34" charset="0"/>
              </a:rPr>
              <a:t> </a:t>
            </a:r>
            <a:r>
              <a:rPr lang="es-MX" sz="2000">
                <a:solidFill>
                  <a:srgbClr val="007D8A"/>
                </a:solidFill>
                <a:latin typeface="Arial" panose="020B0604020202020204" pitchFamily="34" charset="0"/>
                <a:cs typeface="Arial" panose="020B0604020202020204" pitchFamily="34" charset="0"/>
              </a:rPr>
              <a:t>63</a:t>
            </a:r>
          </a:p>
        </p:txBody>
      </p:sp>
      <p:cxnSp>
        <p:nvCxnSpPr>
          <p:cNvPr id="26" name="Straight Connector 25">
            <a:extLst>
              <a:ext uri="{FF2B5EF4-FFF2-40B4-BE49-F238E27FC236}">
                <a16:creationId xmlns:a16="http://schemas.microsoft.com/office/drawing/2014/main" id="{C5E9DEAE-DD56-8E47-8AA3-425DB5263250}"/>
              </a:ext>
            </a:extLst>
          </p:cNvPr>
          <p:cNvCxnSpPr>
            <a:cxnSpLocks/>
          </p:cNvCxnSpPr>
          <p:nvPr/>
        </p:nvCxnSpPr>
        <p:spPr>
          <a:xfrm>
            <a:off x="4060387" y="4882943"/>
            <a:ext cx="0" cy="587662"/>
          </a:xfrm>
          <a:prstGeom prst="line">
            <a:avLst/>
          </a:prstGeom>
          <a:ln>
            <a:solidFill>
              <a:srgbClr val="003B5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4DF1459-26BD-B341-97BD-5A983133CDB0}"/>
              </a:ext>
            </a:extLst>
          </p:cNvPr>
          <p:cNvCxnSpPr>
            <a:cxnSpLocks/>
          </p:cNvCxnSpPr>
          <p:nvPr/>
        </p:nvCxnSpPr>
        <p:spPr>
          <a:xfrm>
            <a:off x="2768573" y="4882943"/>
            <a:ext cx="2803160" cy="0"/>
          </a:xfrm>
          <a:prstGeom prst="line">
            <a:avLst/>
          </a:prstGeom>
          <a:ln>
            <a:solidFill>
              <a:srgbClr val="003B5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66F9D40-4472-9D49-8DB4-F23E628A1109}"/>
              </a:ext>
            </a:extLst>
          </p:cNvPr>
          <p:cNvCxnSpPr>
            <a:cxnSpLocks/>
          </p:cNvCxnSpPr>
          <p:nvPr/>
        </p:nvCxnSpPr>
        <p:spPr>
          <a:xfrm>
            <a:off x="7897869" y="4882943"/>
            <a:ext cx="0" cy="587662"/>
          </a:xfrm>
          <a:prstGeom prst="line">
            <a:avLst/>
          </a:prstGeom>
          <a:ln>
            <a:solidFill>
              <a:srgbClr val="003B5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635779-EC11-1B44-934D-56159998FBB1}"/>
              </a:ext>
            </a:extLst>
          </p:cNvPr>
          <p:cNvCxnSpPr>
            <a:cxnSpLocks/>
          </p:cNvCxnSpPr>
          <p:nvPr/>
        </p:nvCxnSpPr>
        <p:spPr>
          <a:xfrm>
            <a:off x="6606055" y="4882943"/>
            <a:ext cx="2803160" cy="0"/>
          </a:xfrm>
          <a:prstGeom prst="line">
            <a:avLst/>
          </a:prstGeom>
          <a:ln>
            <a:solidFill>
              <a:srgbClr val="003B5C"/>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2D3917E-A045-6048-9D61-B1CC6E98DB43}"/>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pic>
        <p:nvPicPr>
          <p:cNvPr id="2" name="Picture 1">
            <a:extLst>
              <a:ext uri="{FF2B5EF4-FFF2-40B4-BE49-F238E27FC236}">
                <a16:creationId xmlns:a16="http://schemas.microsoft.com/office/drawing/2014/main" id="{53797803-C5F5-5887-663D-102921798161}"/>
              </a:ext>
            </a:extLst>
          </p:cNvPr>
          <p:cNvPicPr>
            <a:picLocks noChangeAspect="1"/>
          </p:cNvPicPr>
          <p:nvPr/>
        </p:nvPicPr>
        <p:blipFill>
          <a:blip r:embed="rId4"/>
          <a:srcRect/>
          <a:stretch/>
        </p:blipFill>
        <p:spPr>
          <a:xfrm>
            <a:off x="356493" y="6055453"/>
            <a:ext cx="1670292" cy="646331"/>
          </a:xfrm>
          <a:prstGeom prst="rect">
            <a:avLst/>
          </a:prstGeom>
        </p:spPr>
      </p:pic>
    </p:spTree>
    <p:extLst>
      <p:ext uri="{BB962C8B-B14F-4D97-AF65-F5344CB8AC3E}">
        <p14:creationId xmlns:p14="http://schemas.microsoft.com/office/powerpoint/2010/main" val="463469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A75B2-7CD6-8847-AB4F-8EC2D64AF615}"/>
              </a:ext>
            </a:extLst>
          </p:cNvPr>
          <p:cNvPicPr>
            <a:picLocks noChangeAspect="1"/>
          </p:cNvPicPr>
          <p:nvPr/>
        </p:nvPicPr>
        <p:blipFill>
          <a:blip r:embed="rId4"/>
          <a:stretch>
            <a:fillRect/>
          </a:stretch>
        </p:blipFill>
        <p:spPr>
          <a:xfrm>
            <a:off x="4795226" y="1940237"/>
            <a:ext cx="1968500" cy="2006600"/>
          </a:xfrm>
          <a:prstGeom prst="rect">
            <a:avLst/>
          </a:prstGeom>
        </p:spPr>
      </p:pic>
      <p:sp>
        <p:nvSpPr>
          <p:cNvPr id="5" name="Title 1">
            <a:extLst>
              <a:ext uri="{FF2B5EF4-FFF2-40B4-BE49-F238E27FC236}">
                <a16:creationId xmlns:a16="http://schemas.microsoft.com/office/drawing/2014/main" id="{52CEB136-5E47-704E-91C7-AD78FFE76EBC}"/>
              </a:ext>
            </a:extLst>
          </p:cNvPr>
          <p:cNvSpPr txBox="1">
            <a:spLocks/>
          </p:cNvSpPr>
          <p:nvPr/>
        </p:nvSpPr>
        <p:spPr>
          <a:xfrm>
            <a:off x="232567" y="754561"/>
            <a:ext cx="9230922" cy="9848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dirty="0">
                <a:solidFill>
                  <a:srgbClr val="007D8A"/>
                </a:solidFill>
                <a:latin typeface="Arial" panose="020B0604020202020204" pitchFamily="34" charset="0"/>
                <a:cs typeface="Arial" panose="020B0604020202020204" pitchFamily="34" charset="0"/>
              </a:rPr>
              <a:t>Amplía tu conocimiento de inversión </a:t>
            </a:r>
          </a:p>
          <a:p>
            <a:r>
              <a:rPr lang="es-MX" sz="1800" dirty="0">
                <a:solidFill>
                  <a:srgbClr val="007D8A"/>
                </a:solidFill>
                <a:latin typeface="Arial" panose="020B0604020202020204" pitchFamily="34" charset="0"/>
                <a:cs typeface="Arial" panose="020B0604020202020204" pitchFamily="34" charset="0"/>
              </a:rPr>
              <a:t>Diferentes inversiones ofrecen diferentes grados de riesgo y potencial de rendimiento. Estos son algunos ejemplos:</a:t>
            </a:r>
          </a:p>
        </p:txBody>
      </p:sp>
      <p:sp>
        <p:nvSpPr>
          <p:cNvPr id="11" name="Rectangle 10">
            <a:extLst>
              <a:ext uri="{FF2B5EF4-FFF2-40B4-BE49-F238E27FC236}">
                <a16:creationId xmlns:a16="http://schemas.microsoft.com/office/drawing/2014/main" id="{AC6545A4-939D-AC42-A497-6FD57EEAEB14}"/>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3B84543-4205-6E47-B25D-EF708CAC22F9}"/>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12</a:t>
            </a:fld>
            <a:endParaRPr lang="en-US" sz="12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401871-D0B5-1643-B906-19315A1573B6}"/>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sp>
        <p:nvSpPr>
          <p:cNvPr id="15" name="Content Placeholder 2">
            <a:extLst>
              <a:ext uri="{FF2B5EF4-FFF2-40B4-BE49-F238E27FC236}">
                <a16:creationId xmlns:a16="http://schemas.microsoft.com/office/drawing/2014/main" id="{58C19FBD-F848-3F45-B20D-DAC693DBC87B}"/>
              </a:ext>
            </a:extLst>
          </p:cNvPr>
          <p:cNvSpPr txBox="1">
            <a:spLocks/>
          </p:cNvSpPr>
          <p:nvPr/>
        </p:nvSpPr>
        <p:spPr>
          <a:xfrm>
            <a:off x="137633" y="3833560"/>
            <a:ext cx="11319576" cy="1120291"/>
          </a:xfrm>
          <a:prstGeom prst="rect">
            <a:avLst/>
          </a:prstGeom>
        </p:spPr>
        <p:txBody>
          <a:bodyPr vert="horz" lIns="91440" tIns="45720" rIns="91440" bIns="45720" numCol="3"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2400">
                <a:solidFill>
                  <a:srgbClr val="153B59"/>
                </a:solidFill>
                <a:latin typeface="Arial" panose="020B0604020202020204" pitchFamily="34" charset="0"/>
                <a:cs typeface="Arial" panose="020B0604020202020204" pitchFamily="34" charset="0"/>
              </a:rPr>
              <a:t>ACCIONES</a:t>
            </a:r>
          </a:p>
          <a:p>
            <a:pPr marL="0" indent="0" algn="ctr">
              <a:buFont typeface="Arial" panose="020B0604020202020204" pitchFamily="34" charset="0"/>
              <a:buNone/>
            </a:pPr>
            <a:endParaRPr lang="en-US" sz="2400">
              <a:solidFill>
                <a:srgbClr val="153B59"/>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s-MX" sz="2400">
                <a:solidFill>
                  <a:srgbClr val="153B59"/>
                </a:solidFill>
                <a:latin typeface="Arial" panose="020B0604020202020204" pitchFamily="34" charset="0"/>
                <a:cs typeface="Arial" panose="020B0604020202020204" pitchFamily="34" charset="0"/>
              </a:rPr>
              <a:t>    BONOS	</a:t>
            </a:r>
          </a:p>
          <a:p>
            <a:pPr marL="0" indent="0" algn="ctr">
              <a:buFont typeface="Arial" panose="020B0604020202020204" pitchFamily="34" charset="0"/>
              <a:buNone/>
            </a:pPr>
            <a:endParaRPr lang="en-US" sz="2400">
              <a:solidFill>
                <a:srgbClr val="153B59"/>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s-MX" sz="2400">
                <a:solidFill>
                  <a:srgbClr val="153B59"/>
                </a:solidFill>
                <a:latin typeface="Arial" panose="020B0604020202020204" pitchFamily="34" charset="0"/>
                <a:cs typeface="Arial" panose="020B0604020202020204" pitchFamily="34" charset="0"/>
              </a:rPr>
              <a:t>FONDOS MUTUOS</a:t>
            </a:r>
          </a:p>
          <a:p>
            <a:pPr marL="0" indent="0" algn="ctr">
              <a:buFont typeface="Arial" panose="020B0604020202020204" pitchFamily="34" charset="0"/>
              <a:buNone/>
            </a:pPr>
            <a:endParaRPr lang="en-US" sz="2400" dirty="0">
              <a:solidFill>
                <a:srgbClr val="153B59"/>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057D34D-BDE6-2745-BC54-652539E0F8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6563" y="1788860"/>
            <a:ext cx="2006600" cy="2044700"/>
          </a:xfrm>
          <a:prstGeom prst="rect">
            <a:avLst/>
          </a:prstGeom>
        </p:spPr>
      </p:pic>
      <p:sp>
        <p:nvSpPr>
          <p:cNvPr id="17" name="Rectangle 16">
            <a:extLst>
              <a:ext uri="{FF2B5EF4-FFF2-40B4-BE49-F238E27FC236}">
                <a16:creationId xmlns:a16="http://schemas.microsoft.com/office/drawing/2014/main" id="{B473FBBC-8F9A-774C-B1C8-2CA249CECF99}"/>
              </a:ext>
            </a:extLst>
          </p:cNvPr>
          <p:cNvSpPr/>
          <p:nvPr/>
        </p:nvSpPr>
        <p:spPr>
          <a:xfrm>
            <a:off x="826467" y="4302498"/>
            <a:ext cx="2526898" cy="646331"/>
          </a:xfrm>
          <a:prstGeom prst="rect">
            <a:avLst/>
          </a:prstGeom>
        </p:spPr>
        <p:txBody>
          <a:bodyPr wrap="square">
            <a:spAutoFit/>
          </a:bodyPr>
          <a:lstStyle/>
          <a:p>
            <a:pPr lvl="0" algn="ctr"/>
            <a:r>
              <a:rPr lang="es-MX">
                <a:latin typeface="Arial" panose="020B0604020202020204" pitchFamily="34" charset="0"/>
                <a:cs typeface="Arial" panose="020B0604020202020204" pitchFamily="34" charset="0"/>
              </a:rPr>
              <a:t>Una participación de la propiedad de una compañía</a:t>
            </a:r>
          </a:p>
        </p:txBody>
      </p:sp>
      <p:sp>
        <p:nvSpPr>
          <p:cNvPr id="18" name="Rectangle 17">
            <a:extLst>
              <a:ext uri="{FF2B5EF4-FFF2-40B4-BE49-F238E27FC236}">
                <a16:creationId xmlns:a16="http://schemas.microsoft.com/office/drawing/2014/main" id="{B6D8A9E9-E350-3242-BF2F-97462736BF1C}"/>
              </a:ext>
            </a:extLst>
          </p:cNvPr>
          <p:cNvSpPr/>
          <p:nvPr/>
        </p:nvSpPr>
        <p:spPr>
          <a:xfrm>
            <a:off x="4218231" y="4302498"/>
            <a:ext cx="3181483" cy="646331"/>
          </a:xfrm>
          <a:prstGeom prst="rect">
            <a:avLst/>
          </a:prstGeom>
        </p:spPr>
        <p:txBody>
          <a:bodyPr wrap="square">
            <a:spAutoFit/>
          </a:bodyPr>
          <a:lstStyle/>
          <a:p>
            <a:pPr lvl="0" algn="ctr"/>
            <a:r>
              <a:rPr lang="es-MX">
                <a:latin typeface="Arial" panose="020B0604020202020204" pitchFamily="34" charset="0"/>
                <a:cs typeface="Arial" panose="020B0604020202020204" pitchFamily="34" charset="0"/>
              </a:rPr>
              <a:t>Préstamos que das al gobierno o a una corporación</a:t>
            </a:r>
          </a:p>
        </p:txBody>
      </p:sp>
      <p:sp>
        <p:nvSpPr>
          <p:cNvPr id="19" name="Rectangle 18">
            <a:extLst>
              <a:ext uri="{FF2B5EF4-FFF2-40B4-BE49-F238E27FC236}">
                <a16:creationId xmlns:a16="http://schemas.microsoft.com/office/drawing/2014/main" id="{DD9593F8-9230-AA4A-8E6E-B377818B48E6}"/>
              </a:ext>
            </a:extLst>
          </p:cNvPr>
          <p:cNvSpPr/>
          <p:nvPr/>
        </p:nvSpPr>
        <p:spPr>
          <a:xfrm>
            <a:off x="7934824" y="4302498"/>
            <a:ext cx="3181483" cy="646331"/>
          </a:xfrm>
          <a:prstGeom prst="rect">
            <a:avLst/>
          </a:prstGeom>
        </p:spPr>
        <p:txBody>
          <a:bodyPr wrap="square">
            <a:spAutoFit/>
          </a:bodyPr>
          <a:lstStyle/>
          <a:p>
            <a:pPr lvl="0" algn="ctr"/>
            <a:r>
              <a:rPr lang="es-MX">
                <a:latin typeface="Arial" panose="020B0604020202020204" pitchFamily="34" charset="0"/>
                <a:cs typeface="Arial" panose="020B0604020202020204" pitchFamily="34" charset="0"/>
              </a:rPr>
              <a:t>Combinaciones de dinero administradas profesionalmente</a:t>
            </a:r>
          </a:p>
        </p:txBody>
      </p:sp>
      <p:pic>
        <p:nvPicPr>
          <p:cNvPr id="3" name="Picture 2">
            <a:extLst>
              <a:ext uri="{FF2B5EF4-FFF2-40B4-BE49-F238E27FC236}">
                <a16:creationId xmlns:a16="http://schemas.microsoft.com/office/drawing/2014/main" id="{B0A81F8C-3759-6949-A1DA-714D94372F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9439" y="2116390"/>
            <a:ext cx="2032000" cy="1854200"/>
          </a:xfrm>
          <a:prstGeom prst="rect">
            <a:avLst/>
          </a:prstGeom>
        </p:spPr>
      </p:pic>
      <p:sp>
        <p:nvSpPr>
          <p:cNvPr id="2" name="TextBox 1">
            <a:extLst>
              <a:ext uri="{FF2B5EF4-FFF2-40B4-BE49-F238E27FC236}">
                <a16:creationId xmlns:a16="http://schemas.microsoft.com/office/drawing/2014/main" id="{F7C2862F-6520-42F2-AFD2-A1E67CF192C6}"/>
              </a:ext>
            </a:extLst>
          </p:cNvPr>
          <p:cNvSpPr txBox="1"/>
          <p:nvPr/>
        </p:nvSpPr>
        <p:spPr>
          <a:xfrm>
            <a:off x="2180491" y="6064751"/>
            <a:ext cx="9276717" cy="646331"/>
          </a:xfrm>
          <a:prstGeom prst="rect">
            <a:avLst/>
          </a:prstGeom>
          <a:noFill/>
        </p:spPr>
        <p:txBody>
          <a:bodyPr wrap="square" lIns="91440" tIns="45720" rIns="91440" bIns="45720" rtlCol="0" anchor="t">
            <a:spAutoFit/>
          </a:bodyPr>
          <a:lstStyle/>
          <a:p>
            <a:r>
              <a:rPr lang="es-MX" sz="1200" dirty="0">
                <a:solidFill>
                  <a:schemeClr val="bg1"/>
                </a:solidFill>
              </a:rPr>
              <a:t>Las inversiones implican un riesgo financiero según el mercado, y es posible perder la cantidad de capital invertido. No hay garantía </a:t>
            </a:r>
            <a:br>
              <a:rPr lang="es-MX" sz="1200" dirty="0"/>
            </a:br>
            <a:r>
              <a:rPr lang="es-MX" sz="1200" dirty="0">
                <a:solidFill>
                  <a:schemeClr val="bg1"/>
                </a:solidFill>
              </a:rPr>
              <a:t>de que se cumplan los objetivos de inversión o de que se logren los objetivos de rendimiento.</a:t>
            </a:r>
            <a:endParaRPr lang="es-MX" sz="1200" dirty="0">
              <a:solidFill>
                <a:schemeClr val="bg1"/>
              </a:solidFill>
              <a:cs typeface="Calibri"/>
            </a:endParaRPr>
          </a:p>
          <a:p>
            <a:r>
              <a:rPr lang="es-MX" sz="1200" dirty="0">
                <a:solidFill>
                  <a:schemeClr val="bg1"/>
                </a:solidFill>
              </a:rPr>
              <a:t>La diversificación y la asignación de activos no garantizan ganancias ni evitan pérdidas en un mercado en descenso.</a:t>
            </a:r>
            <a:endParaRPr lang="es-MX" sz="1200" dirty="0">
              <a:solidFill>
                <a:schemeClr val="bg1"/>
              </a:solidFill>
              <a:cs typeface="Calibri"/>
            </a:endParaRPr>
          </a:p>
        </p:txBody>
      </p:sp>
      <p:pic>
        <p:nvPicPr>
          <p:cNvPr id="4" name="Picture 3">
            <a:extLst>
              <a:ext uri="{FF2B5EF4-FFF2-40B4-BE49-F238E27FC236}">
                <a16:creationId xmlns:a16="http://schemas.microsoft.com/office/drawing/2014/main" id="{B7C3AA50-7D8B-9DB4-C997-B25D7DFAD0B2}"/>
              </a:ext>
            </a:extLst>
          </p:cNvPr>
          <p:cNvPicPr>
            <a:picLocks noChangeAspect="1"/>
          </p:cNvPicPr>
          <p:nvPr/>
        </p:nvPicPr>
        <p:blipFill>
          <a:blip r:embed="rId7"/>
          <a:srcRect/>
          <a:stretch/>
        </p:blipFill>
        <p:spPr>
          <a:xfrm>
            <a:off x="356493" y="6055453"/>
            <a:ext cx="1670292" cy="646331"/>
          </a:xfrm>
          <a:prstGeom prst="rect">
            <a:avLst/>
          </a:prstGeom>
        </p:spPr>
      </p:pic>
    </p:spTree>
    <p:extLst>
      <p:ext uri="{BB962C8B-B14F-4D97-AF65-F5344CB8AC3E}">
        <p14:creationId xmlns:p14="http://schemas.microsoft.com/office/powerpoint/2010/main" val="159728828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1D61F6D-E474-9B40-BC87-5C9049312AC0}"/>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6EFE7B2-3051-2148-9698-B4F75AB9CFC8}"/>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13</a:t>
            </a:fld>
            <a:endParaRPr lang="en-US" sz="12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4BC9261C-8485-BC48-AED1-7681E40352C4}"/>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sp>
        <p:nvSpPr>
          <p:cNvPr id="45" name="Rectangle 44">
            <a:extLst>
              <a:ext uri="{FF2B5EF4-FFF2-40B4-BE49-F238E27FC236}">
                <a16:creationId xmlns:a16="http://schemas.microsoft.com/office/drawing/2014/main" id="{972D5C09-1453-064B-B61F-CEFCCD426E9D}"/>
              </a:ext>
            </a:extLst>
          </p:cNvPr>
          <p:cNvSpPr/>
          <p:nvPr/>
        </p:nvSpPr>
        <p:spPr>
          <a:xfrm>
            <a:off x="1452637" y="7370840"/>
            <a:ext cx="256708" cy="256708"/>
          </a:xfrm>
          <a:prstGeom prst="rect">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F08D62D9-F337-6E4E-9576-F41925EC0DAB}"/>
              </a:ext>
            </a:extLst>
          </p:cNvPr>
          <p:cNvSpPr/>
          <p:nvPr/>
        </p:nvSpPr>
        <p:spPr>
          <a:xfrm>
            <a:off x="1753771" y="7366270"/>
            <a:ext cx="1027845"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Internacional</a:t>
            </a:r>
          </a:p>
        </p:txBody>
      </p:sp>
      <p:sp>
        <p:nvSpPr>
          <p:cNvPr id="47" name="Rectangle 46">
            <a:extLst>
              <a:ext uri="{FF2B5EF4-FFF2-40B4-BE49-F238E27FC236}">
                <a16:creationId xmlns:a16="http://schemas.microsoft.com/office/drawing/2014/main" id="{B8B5C9C4-83D2-A942-9B6C-87F9D0DF8C91}"/>
              </a:ext>
            </a:extLst>
          </p:cNvPr>
          <p:cNvSpPr/>
          <p:nvPr/>
        </p:nvSpPr>
        <p:spPr>
          <a:xfrm>
            <a:off x="3098945" y="7370840"/>
            <a:ext cx="256708" cy="256708"/>
          </a:xfrm>
          <a:prstGeom prst="rect">
            <a:avLst/>
          </a:prstGeom>
          <a:solidFill>
            <a:srgbClr val="1C5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57A5"/>
              </a:solidFill>
            </a:endParaRPr>
          </a:p>
        </p:txBody>
      </p:sp>
      <p:sp>
        <p:nvSpPr>
          <p:cNvPr id="48" name="Rectangle 47">
            <a:extLst>
              <a:ext uri="{FF2B5EF4-FFF2-40B4-BE49-F238E27FC236}">
                <a16:creationId xmlns:a16="http://schemas.microsoft.com/office/drawing/2014/main" id="{A2A6844B-0926-C343-A49F-9F823D176C16}"/>
              </a:ext>
            </a:extLst>
          </p:cNvPr>
          <p:cNvSpPr/>
          <p:nvPr/>
        </p:nvSpPr>
        <p:spPr>
          <a:xfrm>
            <a:off x="3400079" y="7366270"/>
            <a:ext cx="755335"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Capital mediano</a:t>
            </a:r>
          </a:p>
        </p:txBody>
      </p:sp>
      <p:sp>
        <p:nvSpPr>
          <p:cNvPr id="49" name="Rectangle 48">
            <a:extLst>
              <a:ext uri="{FF2B5EF4-FFF2-40B4-BE49-F238E27FC236}">
                <a16:creationId xmlns:a16="http://schemas.microsoft.com/office/drawing/2014/main" id="{0D893B88-06F4-4243-9E98-419965CB4144}"/>
              </a:ext>
            </a:extLst>
          </p:cNvPr>
          <p:cNvSpPr/>
          <p:nvPr/>
        </p:nvSpPr>
        <p:spPr>
          <a:xfrm>
            <a:off x="4472743" y="7370840"/>
            <a:ext cx="256708" cy="256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a:extLst>
              <a:ext uri="{FF2B5EF4-FFF2-40B4-BE49-F238E27FC236}">
                <a16:creationId xmlns:a16="http://schemas.microsoft.com/office/drawing/2014/main" id="{D85E64DA-0414-BF47-B568-4F37A3809B7E}"/>
              </a:ext>
            </a:extLst>
          </p:cNvPr>
          <p:cNvSpPr/>
          <p:nvPr/>
        </p:nvSpPr>
        <p:spPr>
          <a:xfrm>
            <a:off x="4773877" y="7366270"/>
            <a:ext cx="619080"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Bonos</a:t>
            </a:r>
          </a:p>
        </p:txBody>
      </p:sp>
      <p:sp>
        <p:nvSpPr>
          <p:cNvPr id="51" name="Rectangle 50">
            <a:extLst>
              <a:ext uri="{FF2B5EF4-FFF2-40B4-BE49-F238E27FC236}">
                <a16:creationId xmlns:a16="http://schemas.microsoft.com/office/drawing/2014/main" id="{44E66019-ACEF-1046-8058-3422EE84F10A}"/>
              </a:ext>
            </a:extLst>
          </p:cNvPr>
          <p:cNvSpPr/>
          <p:nvPr/>
        </p:nvSpPr>
        <p:spPr>
          <a:xfrm>
            <a:off x="5710286" y="7370840"/>
            <a:ext cx="256708" cy="256708"/>
          </a:xfrm>
          <a:prstGeom prst="rect">
            <a:avLst/>
          </a:prstGeom>
          <a:solidFill>
            <a:srgbClr val="4D4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Rectangle 51">
            <a:extLst>
              <a:ext uri="{FF2B5EF4-FFF2-40B4-BE49-F238E27FC236}">
                <a16:creationId xmlns:a16="http://schemas.microsoft.com/office/drawing/2014/main" id="{EBEB75AF-64B3-304A-A67A-FF945FCEEB41}"/>
              </a:ext>
            </a:extLst>
          </p:cNvPr>
          <p:cNvSpPr/>
          <p:nvPr/>
        </p:nvSpPr>
        <p:spPr>
          <a:xfrm>
            <a:off x="6011420" y="7366270"/>
            <a:ext cx="891591"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Capital pequeño</a:t>
            </a:r>
          </a:p>
        </p:txBody>
      </p:sp>
      <p:sp>
        <p:nvSpPr>
          <p:cNvPr id="53" name="Rectangle 52">
            <a:extLst>
              <a:ext uri="{FF2B5EF4-FFF2-40B4-BE49-F238E27FC236}">
                <a16:creationId xmlns:a16="http://schemas.microsoft.com/office/drawing/2014/main" id="{F50DEBE3-8F0E-7140-8DB1-AE7D4B3B642A}"/>
              </a:ext>
            </a:extLst>
          </p:cNvPr>
          <p:cNvSpPr/>
          <p:nvPr/>
        </p:nvSpPr>
        <p:spPr>
          <a:xfrm>
            <a:off x="7220340" y="7370840"/>
            <a:ext cx="256708" cy="256708"/>
          </a:xfrm>
          <a:prstGeom prst="rect">
            <a:avLst/>
          </a:prstGeom>
          <a:solidFill>
            <a:srgbClr val="40D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Rectangle 53">
            <a:extLst>
              <a:ext uri="{FF2B5EF4-FFF2-40B4-BE49-F238E27FC236}">
                <a16:creationId xmlns:a16="http://schemas.microsoft.com/office/drawing/2014/main" id="{581ED40E-67A6-994A-8F44-11206FC8E7BB}"/>
              </a:ext>
            </a:extLst>
          </p:cNvPr>
          <p:cNvSpPr/>
          <p:nvPr/>
        </p:nvSpPr>
        <p:spPr>
          <a:xfrm>
            <a:off x="7521474" y="7366270"/>
            <a:ext cx="899605"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Gran capital</a:t>
            </a:r>
          </a:p>
        </p:txBody>
      </p:sp>
      <p:sp>
        <p:nvSpPr>
          <p:cNvPr id="55" name="Rectangle 54">
            <a:extLst>
              <a:ext uri="{FF2B5EF4-FFF2-40B4-BE49-F238E27FC236}">
                <a16:creationId xmlns:a16="http://schemas.microsoft.com/office/drawing/2014/main" id="{D69C9823-9E4C-894E-99ED-8842AA1DF0B5}"/>
              </a:ext>
            </a:extLst>
          </p:cNvPr>
          <p:cNvSpPr/>
          <p:nvPr/>
        </p:nvSpPr>
        <p:spPr>
          <a:xfrm>
            <a:off x="8728180" y="7370840"/>
            <a:ext cx="256708" cy="2567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Rectangle 55">
            <a:extLst>
              <a:ext uri="{FF2B5EF4-FFF2-40B4-BE49-F238E27FC236}">
                <a16:creationId xmlns:a16="http://schemas.microsoft.com/office/drawing/2014/main" id="{E60ED4FE-AA6C-644A-8ACB-9179540A3002}"/>
              </a:ext>
            </a:extLst>
          </p:cNvPr>
          <p:cNvSpPr/>
          <p:nvPr/>
        </p:nvSpPr>
        <p:spPr>
          <a:xfrm>
            <a:off x="9029314" y="7366270"/>
            <a:ext cx="1564852"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Preservación de capital</a:t>
            </a:r>
          </a:p>
        </p:txBody>
      </p:sp>
      <p:sp>
        <p:nvSpPr>
          <p:cNvPr id="58" name="Title 1">
            <a:extLst>
              <a:ext uri="{FF2B5EF4-FFF2-40B4-BE49-F238E27FC236}">
                <a16:creationId xmlns:a16="http://schemas.microsoft.com/office/drawing/2014/main" id="{2809E879-E555-1B4D-975A-066C02427B2C}"/>
              </a:ext>
            </a:extLst>
          </p:cNvPr>
          <p:cNvSpPr txBox="1">
            <a:spLocks/>
          </p:cNvSpPr>
          <p:nvPr/>
        </p:nvSpPr>
        <p:spPr>
          <a:xfrm>
            <a:off x="311887" y="598359"/>
            <a:ext cx="4461990" cy="26372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dirty="0">
                <a:solidFill>
                  <a:srgbClr val="007D8A"/>
                </a:solidFill>
                <a:latin typeface="Arial" panose="020B0604020202020204" pitchFamily="34" charset="0"/>
                <a:cs typeface="Arial" panose="020B0604020202020204" pitchFamily="34" charset="0"/>
              </a:rPr>
              <a:t>¿Cómo es </a:t>
            </a:r>
          </a:p>
          <a:p>
            <a:r>
              <a:rPr lang="es-MX" sz="3600" b="1" dirty="0">
                <a:solidFill>
                  <a:srgbClr val="007D8A"/>
                </a:solidFill>
                <a:latin typeface="Arial" panose="020B0604020202020204" pitchFamily="34" charset="0"/>
                <a:cs typeface="Arial" panose="020B0604020202020204" pitchFamily="34" charset="0"/>
              </a:rPr>
              <a:t>el riesgo en comparación con la recompensa</a:t>
            </a:r>
            <a:r>
              <a:rPr lang="es-MX" sz="3600" dirty="0">
                <a:solidFill>
                  <a:srgbClr val="007D8A"/>
                </a:solidFill>
                <a:latin typeface="Arial" panose="020B0604020202020204" pitchFamily="34" charset="0"/>
                <a:cs typeface="Arial" panose="020B0604020202020204" pitchFamily="34" charset="0"/>
              </a:rPr>
              <a:t>? </a:t>
            </a:r>
          </a:p>
          <a:p>
            <a:endParaRPr lang="en-US" sz="3600" dirty="0">
              <a:solidFill>
                <a:srgbClr val="007D8A"/>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969208E-0FD0-450F-B434-46C5E72F825F}"/>
              </a:ext>
            </a:extLst>
          </p:cNvPr>
          <p:cNvSpPr txBox="1"/>
          <p:nvPr/>
        </p:nvSpPr>
        <p:spPr>
          <a:xfrm>
            <a:off x="2171632" y="6091990"/>
            <a:ext cx="8560954" cy="646331"/>
          </a:xfrm>
          <a:prstGeom prst="rect">
            <a:avLst/>
          </a:prstGeom>
          <a:noFill/>
        </p:spPr>
        <p:txBody>
          <a:bodyPr wrap="square" lIns="91440" tIns="45720" rIns="91440" bIns="45720" rtlCol="0" anchor="t">
            <a:spAutoFit/>
          </a:bodyPr>
          <a:lstStyle/>
          <a:p>
            <a:r>
              <a:rPr lang="es-MX" sz="1200" dirty="0">
                <a:solidFill>
                  <a:schemeClr val="bg1"/>
                </a:solidFill>
              </a:rPr>
              <a:t>Las inversiones implican un riesgo financiero según el mercado, y es posible perder la cantidad de capital invertido. No hay garantía de que se cumplan los objetivos de inversión o de que se logren los objetivos de rendimiento.</a:t>
            </a:r>
            <a:endParaRPr lang="es-MX" sz="1200" dirty="0">
              <a:solidFill>
                <a:schemeClr val="bg1"/>
              </a:solidFill>
              <a:cs typeface="Calibri"/>
            </a:endParaRPr>
          </a:p>
          <a:p>
            <a:r>
              <a:rPr lang="es-MX" sz="1200" dirty="0">
                <a:solidFill>
                  <a:schemeClr val="bg1"/>
                </a:solidFill>
              </a:rPr>
              <a:t>La diversificación y la asignación de activos no garantizan ganancias ni evitan pérdidas en un mercado en descenso.</a:t>
            </a:r>
            <a:endParaRPr lang="es-MX" sz="1200" dirty="0">
              <a:solidFill>
                <a:schemeClr val="bg1"/>
              </a:solidFill>
              <a:cs typeface="Calibri"/>
            </a:endParaRPr>
          </a:p>
        </p:txBody>
      </p:sp>
      <p:pic>
        <p:nvPicPr>
          <p:cNvPr id="4" name="Picture 3">
            <a:extLst>
              <a:ext uri="{FF2B5EF4-FFF2-40B4-BE49-F238E27FC236}">
                <a16:creationId xmlns:a16="http://schemas.microsoft.com/office/drawing/2014/main" id="{EF9AA9CB-A558-4B9E-9D2F-FE7A4C04A1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9451" y="119679"/>
            <a:ext cx="6704924" cy="5272458"/>
          </a:xfrm>
          <a:prstGeom prst="rect">
            <a:avLst/>
          </a:prstGeom>
        </p:spPr>
      </p:pic>
      <p:sp>
        <p:nvSpPr>
          <p:cNvPr id="3" name="TextBox 2">
            <a:extLst>
              <a:ext uri="{FF2B5EF4-FFF2-40B4-BE49-F238E27FC236}">
                <a16:creationId xmlns:a16="http://schemas.microsoft.com/office/drawing/2014/main" id="{392AD733-FC60-4E5C-B0F0-DF72E20C3433}"/>
              </a:ext>
            </a:extLst>
          </p:cNvPr>
          <p:cNvSpPr txBox="1"/>
          <p:nvPr/>
        </p:nvSpPr>
        <p:spPr>
          <a:xfrm>
            <a:off x="392170" y="5415999"/>
            <a:ext cx="11322095" cy="461665"/>
          </a:xfrm>
          <a:prstGeom prst="rect">
            <a:avLst/>
          </a:prstGeom>
          <a:noFill/>
        </p:spPr>
        <p:txBody>
          <a:bodyPr wrap="square" rtlCol="0">
            <a:spAutoFit/>
          </a:bodyPr>
          <a:lstStyle/>
          <a:p>
            <a:r>
              <a:rPr lang="es-MX" sz="1200" dirty="0"/>
              <a:t>Este es un ejemplo de inversiones típicas. En general, cuanto más estés a la izquierda en este gráfico, menor es el riesgo de la inversión. Y cuanto más te acerques a la derecha, mayor es el riesgo de esa inversión. Observa que, a medida que el riesgo aumenta, así también aumenta el rendimiento potencial, o recompensa, que podrías obtener.</a:t>
            </a:r>
          </a:p>
        </p:txBody>
      </p:sp>
      <p:pic>
        <p:nvPicPr>
          <p:cNvPr id="2" name="Picture 1">
            <a:extLst>
              <a:ext uri="{FF2B5EF4-FFF2-40B4-BE49-F238E27FC236}">
                <a16:creationId xmlns:a16="http://schemas.microsoft.com/office/drawing/2014/main" id="{E2932BCE-6BD6-C80D-CB25-57ED5D34EE1A}"/>
              </a:ext>
            </a:extLst>
          </p:cNvPr>
          <p:cNvPicPr>
            <a:picLocks noChangeAspect="1"/>
          </p:cNvPicPr>
          <p:nvPr/>
        </p:nvPicPr>
        <p:blipFill>
          <a:blip r:embed="rId4"/>
          <a:srcRect/>
          <a:stretch/>
        </p:blipFill>
        <p:spPr>
          <a:xfrm>
            <a:off x="356493" y="6055453"/>
            <a:ext cx="1670292" cy="646331"/>
          </a:xfrm>
          <a:prstGeom prst="rect">
            <a:avLst/>
          </a:prstGeom>
        </p:spPr>
      </p:pic>
    </p:spTree>
    <p:extLst>
      <p:ext uri="{BB962C8B-B14F-4D97-AF65-F5344CB8AC3E}">
        <p14:creationId xmlns:p14="http://schemas.microsoft.com/office/powerpoint/2010/main" val="1111382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9E302F-EB19-1340-8509-926370254CEC}"/>
              </a:ext>
            </a:extLst>
          </p:cNvPr>
          <p:cNvSpPr>
            <a:spLocks noChangeArrowheads="1"/>
          </p:cNvSpPr>
          <p:nvPr/>
        </p:nvSpPr>
        <p:spPr bwMode="auto">
          <a:xfrm>
            <a:off x="3826239" y="628921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16C83ECD-D7AB-E542-97B7-3DD1B5998D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92725" y="2515868"/>
            <a:ext cx="1563761" cy="1945584"/>
          </a:xfrm>
          <a:prstGeom prst="rect">
            <a:avLst/>
          </a:prstGeom>
        </p:spPr>
      </p:pic>
      <p:sp>
        <p:nvSpPr>
          <p:cNvPr id="13" name="Title 1">
            <a:extLst>
              <a:ext uri="{FF2B5EF4-FFF2-40B4-BE49-F238E27FC236}">
                <a16:creationId xmlns:a16="http://schemas.microsoft.com/office/drawing/2014/main" id="{B12ED9FE-2E5E-1744-A978-0ECA522026C2}"/>
              </a:ext>
            </a:extLst>
          </p:cNvPr>
          <p:cNvSpPr txBox="1">
            <a:spLocks/>
          </p:cNvSpPr>
          <p:nvPr/>
        </p:nvSpPr>
        <p:spPr>
          <a:xfrm>
            <a:off x="311887" y="598360"/>
            <a:ext cx="8275521" cy="12012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a:solidFill>
                  <a:srgbClr val="007D8A"/>
                </a:solidFill>
                <a:latin typeface="Arial" panose="020B0604020202020204" pitchFamily="34" charset="0"/>
                <a:cs typeface="Arial" panose="020B0604020202020204" pitchFamily="34" charset="0"/>
              </a:rPr>
              <a:t>Protégete con la </a:t>
            </a:r>
            <a:r>
              <a:rPr lang="es-MX" sz="3600" b="1">
                <a:solidFill>
                  <a:srgbClr val="007D8A"/>
                </a:solidFill>
                <a:latin typeface="Arial" panose="020B0604020202020204" pitchFamily="34" charset="0"/>
                <a:cs typeface="Arial" panose="020B0604020202020204" pitchFamily="34" charset="0"/>
              </a:rPr>
              <a:t>diversificación</a:t>
            </a:r>
          </a:p>
        </p:txBody>
      </p:sp>
      <p:sp>
        <p:nvSpPr>
          <p:cNvPr id="20" name="Rectangle 19">
            <a:extLst>
              <a:ext uri="{FF2B5EF4-FFF2-40B4-BE49-F238E27FC236}">
                <a16:creationId xmlns:a16="http://schemas.microsoft.com/office/drawing/2014/main" id="{61BBACBD-A7FB-9B4F-B62E-E7EB061EBE76}"/>
              </a:ext>
            </a:extLst>
          </p:cNvPr>
          <p:cNvSpPr/>
          <p:nvPr/>
        </p:nvSpPr>
        <p:spPr>
          <a:xfrm>
            <a:off x="501878" y="1999233"/>
            <a:ext cx="1374094" cy="523220"/>
          </a:xfrm>
          <a:prstGeom prst="rect">
            <a:avLst/>
          </a:prstGeom>
        </p:spPr>
        <p:txBody>
          <a:bodyPr wrap="none">
            <a:spAutoFit/>
          </a:bodyPr>
          <a:lstStyle/>
          <a:p>
            <a:pPr algn="ctr"/>
            <a:r>
              <a:rPr lang="es-MX" sz="1400" b="1">
                <a:latin typeface="Arial" panose="020B0604020202020204" pitchFamily="34" charset="0"/>
                <a:cs typeface="Arial" panose="020B0604020202020204" pitchFamily="34" charset="0"/>
              </a:rPr>
              <a:t>EJEMPLO</a:t>
            </a:r>
          </a:p>
          <a:p>
            <a:pPr algn="ctr"/>
            <a:r>
              <a:rPr lang="es-MX" sz="1400" b="1">
                <a:latin typeface="Arial" panose="020B0604020202020204" pitchFamily="34" charset="0"/>
                <a:cs typeface="Arial" panose="020B0604020202020204" pitchFamily="34" charset="0"/>
              </a:rPr>
              <a:t>AGRESIVO</a:t>
            </a:r>
          </a:p>
        </p:txBody>
      </p:sp>
      <p:sp>
        <p:nvSpPr>
          <p:cNvPr id="21" name="Rectangle 20">
            <a:extLst>
              <a:ext uri="{FF2B5EF4-FFF2-40B4-BE49-F238E27FC236}">
                <a16:creationId xmlns:a16="http://schemas.microsoft.com/office/drawing/2014/main" id="{BAD22301-EA72-B64A-9CE4-C103A78A4BE9}"/>
              </a:ext>
            </a:extLst>
          </p:cNvPr>
          <p:cNvSpPr/>
          <p:nvPr/>
        </p:nvSpPr>
        <p:spPr>
          <a:xfrm>
            <a:off x="2581958" y="1801607"/>
            <a:ext cx="2175477" cy="738664"/>
          </a:xfrm>
          <a:prstGeom prst="rect">
            <a:avLst/>
          </a:prstGeom>
        </p:spPr>
        <p:txBody>
          <a:bodyPr wrap="square">
            <a:spAutoFit/>
          </a:bodyPr>
          <a:lstStyle/>
          <a:p>
            <a:pPr algn="ctr"/>
            <a:r>
              <a:rPr lang="es-MX" sz="1400" b="1">
                <a:latin typeface="Arial" panose="020B0604020202020204" pitchFamily="34" charset="0"/>
                <a:cs typeface="Arial" panose="020B0604020202020204" pitchFamily="34" charset="0"/>
              </a:rPr>
              <a:t>EJEMPLO </a:t>
            </a:r>
          </a:p>
          <a:p>
            <a:pPr algn="ctr"/>
            <a:r>
              <a:rPr lang="es-MX" sz="1400" b="1">
                <a:latin typeface="Arial" panose="020B0604020202020204" pitchFamily="34" charset="0"/>
                <a:cs typeface="Arial" panose="020B0604020202020204" pitchFamily="34" charset="0"/>
              </a:rPr>
              <a:t>MODERADAMENTE</a:t>
            </a:r>
            <a:br>
              <a:rPr lang="es-MX" sz="1400" b="1">
                <a:latin typeface="Arial" panose="020B0604020202020204" pitchFamily="34" charset="0"/>
                <a:cs typeface="Arial" panose="020B0604020202020204" pitchFamily="34" charset="0"/>
              </a:rPr>
            </a:br>
            <a:r>
              <a:rPr lang="es-MX" sz="1400" b="1">
                <a:latin typeface="Arial" panose="020B0604020202020204" pitchFamily="34" charset="0"/>
                <a:cs typeface="Arial" panose="020B0604020202020204" pitchFamily="34" charset="0"/>
              </a:rPr>
              <a:t>AGRESIVO</a:t>
            </a:r>
          </a:p>
        </p:txBody>
      </p:sp>
      <p:sp>
        <p:nvSpPr>
          <p:cNvPr id="24" name="Rectangle 23">
            <a:extLst>
              <a:ext uri="{FF2B5EF4-FFF2-40B4-BE49-F238E27FC236}">
                <a16:creationId xmlns:a16="http://schemas.microsoft.com/office/drawing/2014/main" id="{99C636E9-ADC7-984F-B849-16FA78100FBB}"/>
              </a:ext>
            </a:extLst>
          </p:cNvPr>
          <p:cNvSpPr/>
          <p:nvPr/>
        </p:nvSpPr>
        <p:spPr>
          <a:xfrm>
            <a:off x="5556956" y="2017051"/>
            <a:ext cx="1198854" cy="523220"/>
          </a:xfrm>
          <a:prstGeom prst="rect">
            <a:avLst/>
          </a:prstGeom>
        </p:spPr>
        <p:txBody>
          <a:bodyPr wrap="none">
            <a:spAutoFit/>
          </a:bodyPr>
          <a:lstStyle/>
          <a:p>
            <a:pPr algn="ctr"/>
            <a:r>
              <a:rPr lang="es-MX" sz="1400" b="1">
                <a:latin typeface="Arial" panose="020B0604020202020204" pitchFamily="34" charset="0"/>
                <a:cs typeface="Arial" panose="020B0604020202020204" pitchFamily="34" charset="0"/>
              </a:rPr>
              <a:t>EJEMPLO </a:t>
            </a:r>
          </a:p>
          <a:p>
            <a:pPr algn="ctr"/>
            <a:r>
              <a:rPr lang="es-MX" sz="1400" b="1">
                <a:latin typeface="Arial" panose="020B0604020202020204" pitchFamily="34" charset="0"/>
                <a:cs typeface="Arial" panose="020B0604020202020204" pitchFamily="34" charset="0"/>
              </a:rPr>
              <a:t>MODERADO</a:t>
            </a:r>
          </a:p>
        </p:txBody>
      </p:sp>
      <p:pic>
        <p:nvPicPr>
          <p:cNvPr id="25" name="Picture 24">
            <a:extLst>
              <a:ext uri="{FF2B5EF4-FFF2-40B4-BE49-F238E27FC236}">
                <a16:creationId xmlns:a16="http://schemas.microsoft.com/office/drawing/2014/main" id="{2CF52CC4-1799-2542-9601-D64E7A8939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1888" y="2615232"/>
            <a:ext cx="2040248" cy="1945584"/>
          </a:xfrm>
          <a:prstGeom prst="rect">
            <a:avLst/>
          </a:prstGeom>
        </p:spPr>
      </p:pic>
      <p:pic>
        <p:nvPicPr>
          <p:cNvPr id="26" name="Picture 25">
            <a:extLst>
              <a:ext uri="{FF2B5EF4-FFF2-40B4-BE49-F238E27FC236}">
                <a16:creationId xmlns:a16="http://schemas.microsoft.com/office/drawing/2014/main" id="{B05A7BB7-E515-8A4D-B1AE-7B566F1919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84174" y="2766441"/>
            <a:ext cx="1953955" cy="1570168"/>
          </a:xfrm>
          <a:prstGeom prst="rect">
            <a:avLst/>
          </a:prstGeom>
        </p:spPr>
      </p:pic>
      <p:pic>
        <p:nvPicPr>
          <p:cNvPr id="27" name="Picture 26">
            <a:extLst>
              <a:ext uri="{FF2B5EF4-FFF2-40B4-BE49-F238E27FC236}">
                <a16:creationId xmlns:a16="http://schemas.microsoft.com/office/drawing/2014/main" id="{968FB08B-C8F1-F645-B72E-1BD8C15A23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48538" y="2641597"/>
            <a:ext cx="1594061" cy="1819855"/>
          </a:xfrm>
          <a:prstGeom prst="rect">
            <a:avLst/>
          </a:prstGeom>
        </p:spPr>
      </p:pic>
      <p:sp>
        <p:nvSpPr>
          <p:cNvPr id="28" name="Rectangle 27">
            <a:extLst>
              <a:ext uri="{FF2B5EF4-FFF2-40B4-BE49-F238E27FC236}">
                <a16:creationId xmlns:a16="http://schemas.microsoft.com/office/drawing/2014/main" id="{86914077-2995-D840-96A9-2F5CA267DCC7}"/>
              </a:ext>
            </a:extLst>
          </p:cNvPr>
          <p:cNvSpPr/>
          <p:nvPr/>
        </p:nvSpPr>
        <p:spPr>
          <a:xfrm>
            <a:off x="7720015" y="1783789"/>
            <a:ext cx="1573379" cy="738664"/>
          </a:xfrm>
          <a:prstGeom prst="rect">
            <a:avLst/>
          </a:prstGeom>
        </p:spPr>
        <p:txBody>
          <a:bodyPr wrap="none">
            <a:spAutoFit/>
          </a:bodyPr>
          <a:lstStyle/>
          <a:p>
            <a:pPr algn="ctr"/>
            <a:r>
              <a:rPr lang="es-MX" sz="1400" b="1">
                <a:latin typeface="Arial" panose="020B0604020202020204" pitchFamily="34" charset="0"/>
                <a:cs typeface="Arial" panose="020B0604020202020204" pitchFamily="34" charset="0"/>
              </a:rPr>
              <a:t>EJEMPLO </a:t>
            </a:r>
          </a:p>
          <a:p>
            <a:pPr algn="ctr"/>
            <a:r>
              <a:rPr lang="es-MX" sz="1400" b="1">
                <a:latin typeface="Arial" panose="020B0604020202020204" pitchFamily="34" charset="0"/>
                <a:cs typeface="Arial" panose="020B0604020202020204" pitchFamily="34" charset="0"/>
              </a:rPr>
              <a:t>MODERADAMENTE </a:t>
            </a:r>
            <a:br>
              <a:rPr lang="es-MX" sz="1400" b="1">
                <a:latin typeface="Arial" panose="020B0604020202020204" pitchFamily="34" charset="0"/>
                <a:cs typeface="Arial" panose="020B0604020202020204" pitchFamily="34" charset="0"/>
              </a:rPr>
            </a:br>
            <a:r>
              <a:rPr lang="es-MX" sz="1400" b="1">
                <a:latin typeface="Arial" panose="020B0604020202020204" pitchFamily="34" charset="0"/>
                <a:cs typeface="Arial" panose="020B0604020202020204" pitchFamily="34" charset="0"/>
              </a:rPr>
              <a:t>CONSERVADOR</a:t>
            </a:r>
          </a:p>
        </p:txBody>
      </p:sp>
      <p:sp>
        <p:nvSpPr>
          <p:cNvPr id="29" name="Rectangle 28">
            <a:extLst>
              <a:ext uri="{FF2B5EF4-FFF2-40B4-BE49-F238E27FC236}">
                <a16:creationId xmlns:a16="http://schemas.microsoft.com/office/drawing/2014/main" id="{E37761BC-4DBF-AF44-810F-35EBE9A453D9}"/>
              </a:ext>
            </a:extLst>
          </p:cNvPr>
          <p:cNvSpPr/>
          <p:nvPr/>
        </p:nvSpPr>
        <p:spPr>
          <a:xfrm>
            <a:off x="9983107" y="1997439"/>
            <a:ext cx="1573379" cy="523220"/>
          </a:xfrm>
          <a:prstGeom prst="rect">
            <a:avLst/>
          </a:prstGeom>
        </p:spPr>
        <p:txBody>
          <a:bodyPr wrap="none">
            <a:spAutoFit/>
          </a:bodyPr>
          <a:lstStyle/>
          <a:p>
            <a:pPr algn="ctr"/>
            <a:r>
              <a:rPr lang="es-MX" sz="1400" b="1">
                <a:latin typeface="Arial" panose="020B0604020202020204" pitchFamily="34" charset="0"/>
                <a:cs typeface="Arial" panose="020B0604020202020204" pitchFamily="34" charset="0"/>
              </a:rPr>
              <a:t>EJEMPLO </a:t>
            </a:r>
          </a:p>
          <a:p>
            <a:pPr algn="ctr"/>
            <a:r>
              <a:rPr lang="es-MX" sz="1400" b="1">
                <a:latin typeface="Arial" panose="020B0604020202020204" pitchFamily="34" charset="0"/>
                <a:cs typeface="Arial" panose="020B0604020202020204" pitchFamily="34" charset="0"/>
              </a:rPr>
              <a:t>CONSERVADOR</a:t>
            </a:r>
          </a:p>
        </p:txBody>
      </p:sp>
      <p:pic>
        <p:nvPicPr>
          <p:cNvPr id="30" name="Picture 29">
            <a:extLst>
              <a:ext uri="{FF2B5EF4-FFF2-40B4-BE49-F238E27FC236}">
                <a16:creationId xmlns:a16="http://schemas.microsoft.com/office/drawing/2014/main" id="{7ED0178D-E103-2D43-AC87-EB1D970A37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40658" y="2641597"/>
            <a:ext cx="1842437" cy="1694126"/>
          </a:xfrm>
          <a:prstGeom prst="rect">
            <a:avLst/>
          </a:prstGeom>
        </p:spPr>
      </p:pic>
      <p:sp>
        <p:nvSpPr>
          <p:cNvPr id="31" name="Rectangle 30">
            <a:extLst>
              <a:ext uri="{FF2B5EF4-FFF2-40B4-BE49-F238E27FC236}">
                <a16:creationId xmlns:a16="http://schemas.microsoft.com/office/drawing/2014/main" id="{99BBB017-08E7-E146-9DB0-0F07DA9C0E7F}"/>
              </a:ext>
            </a:extLst>
          </p:cNvPr>
          <p:cNvSpPr/>
          <p:nvPr/>
        </p:nvSpPr>
        <p:spPr>
          <a:xfrm>
            <a:off x="1452637" y="5120695"/>
            <a:ext cx="256708" cy="256708"/>
          </a:xfrm>
          <a:prstGeom prst="rect">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ABF34FE-A018-824D-8D68-408B614B478F}"/>
              </a:ext>
            </a:extLst>
          </p:cNvPr>
          <p:cNvSpPr/>
          <p:nvPr/>
        </p:nvSpPr>
        <p:spPr>
          <a:xfrm>
            <a:off x="1753771" y="5116125"/>
            <a:ext cx="1027845"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Internacional</a:t>
            </a:r>
          </a:p>
        </p:txBody>
      </p:sp>
      <p:sp>
        <p:nvSpPr>
          <p:cNvPr id="33" name="Rectangle 32">
            <a:extLst>
              <a:ext uri="{FF2B5EF4-FFF2-40B4-BE49-F238E27FC236}">
                <a16:creationId xmlns:a16="http://schemas.microsoft.com/office/drawing/2014/main" id="{7689A49F-CBD0-4D4A-BF4A-F8A05CB5A644}"/>
              </a:ext>
            </a:extLst>
          </p:cNvPr>
          <p:cNvSpPr/>
          <p:nvPr/>
        </p:nvSpPr>
        <p:spPr>
          <a:xfrm>
            <a:off x="3032843" y="5120695"/>
            <a:ext cx="256708" cy="256708"/>
          </a:xfrm>
          <a:prstGeom prst="rect">
            <a:avLst/>
          </a:prstGeom>
          <a:solidFill>
            <a:srgbClr val="1C5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57A5"/>
              </a:solidFill>
            </a:endParaRPr>
          </a:p>
        </p:txBody>
      </p:sp>
      <p:sp>
        <p:nvSpPr>
          <p:cNvPr id="34" name="Rectangle 33">
            <a:extLst>
              <a:ext uri="{FF2B5EF4-FFF2-40B4-BE49-F238E27FC236}">
                <a16:creationId xmlns:a16="http://schemas.microsoft.com/office/drawing/2014/main" id="{57E54864-A0A4-5D4B-8FA6-63740235ADE7}"/>
              </a:ext>
            </a:extLst>
          </p:cNvPr>
          <p:cNvSpPr/>
          <p:nvPr/>
        </p:nvSpPr>
        <p:spPr>
          <a:xfrm>
            <a:off x="3333977" y="5116125"/>
            <a:ext cx="1298842" cy="276999"/>
          </a:xfrm>
          <a:prstGeom prst="rect">
            <a:avLst/>
          </a:prstGeom>
        </p:spPr>
        <p:txBody>
          <a:bodyPr wrap="square">
            <a:spAutoFit/>
          </a:bodyPr>
          <a:lstStyle/>
          <a:p>
            <a:r>
              <a:rPr lang="es-MX" sz="1200" dirty="0">
                <a:solidFill>
                  <a:srgbClr val="4D4F53"/>
                </a:solidFill>
                <a:latin typeface="Arial" panose="020B0604020202020204" pitchFamily="34" charset="0"/>
                <a:cs typeface="Arial" panose="020B0604020202020204" pitchFamily="34" charset="0"/>
              </a:rPr>
              <a:t>Capital mediano</a:t>
            </a:r>
          </a:p>
        </p:txBody>
      </p:sp>
      <p:sp>
        <p:nvSpPr>
          <p:cNvPr id="35" name="Rectangle 34">
            <a:extLst>
              <a:ext uri="{FF2B5EF4-FFF2-40B4-BE49-F238E27FC236}">
                <a16:creationId xmlns:a16="http://schemas.microsoft.com/office/drawing/2014/main" id="{F331CE05-0C67-DA4A-A94E-046AB0CFD5B0}"/>
              </a:ext>
            </a:extLst>
          </p:cNvPr>
          <p:cNvSpPr/>
          <p:nvPr/>
        </p:nvSpPr>
        <p:spPr>
          <a:xfrm>
            <a:off x="4737150" y="5120695"/>
            <a:ext cx="256708" cy="256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Rectangle 35">
            <a:extLst>
              <a:ext uri="{FF2B5EF4-FFF2-40B4-BE49-F238E27FC236}">
                <a16:creationId xmlns:a16="http://schemas.microsoft.com/office/drawing/2014/main" id="{CF86E9D9-00C0-8646-B330-3E26AE18E8FA}"/>
              </a:ext>
            </a:extLst>
          </p:cNvPr>
          <p:cNvSpPr/>
          <p:nvPr/>
        </p:nvSpPr>
        <p:spPr>
          <a:xfrm>
            <a:off x="5038284" y="5116125"/>
            <a:ext cx="619080" cy="276999"/>
          </a:xfrm>
          <a:prstGeom prst="rect">
            <a:avLst/>
          </a:prstGeom>
        </p:spPr>
        <p:txBody>
          <a:bodyPr wrap="none">
            <a:spAutoFit/>
          </a:bodyPr>
          <a:lstStyle/>
          <a:p>
            <a:r>
              <a:rPr lang="es-MX" sz="1200" dirty="0">
                <a:solidFill>
                  <a:srgbClr val="4D4F53"/>
                </a:solidFill>
                <a:latin typeface="Arial" panose="020B0604020202020204" pitchFamily="34" charset="0"/>
                <a:cs typeface="Arial" panose="020B0604020202020204" pitchFamily="34" charset="0"/>
              </a:rPr>
              <a:t>Bonos</a:t>
            </a:r>
          </a:p>
        </p:txBody>
      </p:sp>
      <p:sp>
        <p:nvSpPr>
          <p:cNvPr id="37" name="Rectangle 36">
            <a:extLst>
              <a:ext uri="{FF2B5EF4-FFF2-40B4-BE49-F238E27FC236}">
                <a16:creationId xmlns:a16="http://schemas.microsoft.com/office/drawing/2014/main" id="{665E75D9-E56C-CC41-BC3C-2521C9C10B89}"/>
              </a:ext>
            </a:extLst>
          </p:cNvPr>
          <p:cNvSpPr/>
          <p:nvPr/>
        </p:nvSpPr>
        <p:spPr>
          <a:xfrm>
            <a:off x="5820455" y="5120695"/>
            <a:ext cx="256708" cy="256708"/>
          </a:xfrm>
          <a:prstGeom prst="rect">
            <a:avLst/>
          </a:prstGeom>
          <a:solidFill>
            <a:srgbClr val="4D4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Rectangle 37">
            <a:extLst>
              <a:ext uri="{FF2B5EF4-FFF2-40B4-BE49-F238E27FC236}">
                <a16:creationId xmlns:a16="http://schemas.microsoft.com/office/drawing/2014/main" id="{B52B0A2E-DB9C-7B44-88AF-6273E914F671}"/>
              </a:ext>
            </a:extLst>
          </p:cNvPr>
          <p:cNvSpPr/>
          <p:nvPr/>
        </p:nvSpPr>
        <p:spPr>
          <a:xfrm>
            <a:off x="6121589" y="5116125"/>
            <a:ext cx="891591" cy="276999"/>
          </a:xfrm>
          <a:prstGeom prst="rect">
            <a:avLst/>
          </a:prstGeom>
        </p:spPr>
        <p:txBody>
          <a:bodyPr wrap="none">
            <a:spAutoFit/>
          </a:bodyPr>
          <a:lstStyle/>
          <a:p>
            <a:r>
              <a:rPr lang="es-MX" sz="1200" dirty="0">
                <a:solidFill>
                  <a:srgbClr val="4D4F53"/>
                </a:solidFill>
                <a:latin typeface="Arial" panose="020B0604020202020204" pitchFamily="34" charset="0"/>
                <a:cs typeface="Arial" panose="020B0604020202020204" pitchFamily="34" charset="0"/>
              </a:rPr>
              <a:t>Capital pequeño</a:t>
            </a:r>
          </a:p>
        </p:txBody>
      </p:sp>
      <p:sp>
        <p:nvSpPr>
          <p:cNvPr id="39" name="Rectangle 38">
            <a:extLst>
              <a:ext uri="{FF2B5EF4-FFF2-40B4-BE49-F238E27FC236}">
                <a16:creationId xmlns:a16="http://schemas.microsoft.com/office/drawing/2014/main" id="{3BA115CF-189D-2140-8343-7448696B9FCE}"/>
              </a:ext>
            </a:extLst>
          </p:cNvPr>
          <p:cNvSpPr/>
          <p:nvPr/>
        </p:nvSpPr>
        <p:spPr>
          <a:xfrm>
            <a:off x="7694062" y="5120695"/>
            <a:ext cx="256708" cy="256708"/>
          </a:xfrm>
          <a:prstGeom prst="rect">
            <a:avLst/>
          </a:prstGeom>
          <a:solidFill>
            <a:srgbClr val="40D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a:extLst>
              <a:ext uri="{FF2B5EF4-FFF2-40B4-BE49-F238E27FC236}">
                <a16:creationId xmlns:a16="http://schemas.microsoft.com/office/drawing/2014/main" id="{997B1D4B-79C5-3A40-A205-45BCDF7519A1}"/>
              </a:ext>
            </a:extLst>
          </p:cNvPr>
          <p:cNvSpPr/>
          <p:nvPr/>
        </p:nvSpPr>
        <p:spPr>
          <a:xfrm>
            <a:off x="7995196" y="5116125"/>
            <a:ext cx="899605"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Gran capital</a:t>
            </a:r>
          </a:p>
        </p:txBody>
      </p:sp>
      <p:sp>
        <p:nvSpPr>
          <p:cNvPr id="41" name="Rectangle 40">
            <a:extLst>
              <a:ext uri="{FF2B5EF4-FFF2-40B4-BE49-F238E27FC236}">
                <a16:creationId xmlns:a16="http://schemas.microsoft.com/office/drawing/2014/main" id="{4EE4944E-4BF2-4346-ABAF-170207418566}"/>
              </a:ext>
            </a:extLst>
          </p:cNvPr>
          <p:cNvSpPr/>
          <p:nvPr/>
        </p:nvSpPr>
        <p:spPr>
          <a:xfrm>
            <a:off x="9223935" y="5120695"/>
            <a:ext cx="256708" cy="2567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Rectangle 41">
            <a:extLst>
              <a:ext uri="{FF2B5EF4-FFF2-40B4-BE49-F238E27FC236}">
                <a16:creationId xmlns:a16="http://schemas.microsoft.com/office/drawing/2014/main" id="{895DAC64-A5C5-6C41-A71C-33C6C917FD8E}"/>
              </a:ext>
            </a:extLst>
          </p:cNvPr>
          <p:cNvSpPr/>
          <p:nvPr/>
        </p:nvSpPr>
        <p:spPr>
          <a:xfrm>
            <a:off x="9525069" y="5116125"/>
            <a:ext cx="1564852"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Preservación de capital</a:t>
            </a:r>
          </a:p>
        </p:txBody>
      </p:sp>
      <p:sp>
        <p:nvSpPr>
          <p:cNvPr id="43" name="Rectangle 42">
            <a:extLst>
              <a:ext uri="{FF2B5EF4-FFF2-40B4-BE49-F238E27FC236}">
                <a16:creationId xmlns:a16="http://schemas.microsoft.com/office/drawing/2014/main" id="{DD308CD6-5C5F-8E49-9803-126C358D0706}"/>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6E337F68-9E91-314B-9D41-14AC1A743AC6}"/>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14</a:t>
            </a:fld>
            <a:endParaRPr lang="en-US" sz="1200">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8E6A1FC2-0468-E14B-A8C2-50DFFA10F27D}"/>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sp>
        <p:nvSpPr>
          <p:cNvPr id="2" name="TextBox 1">
            <a:extLst>
              <a:ext uri="{FF2B5EF4-FFF2-40B4-BE49-F238E27FC236}">
                <a16:creationId xmlns:a16="http://schemas.microsoft.com/office/drawing/2014/main" id="{894404E5-E641-4052-8B1D-5ADBBB36600D}"/>
              </a:ext>
            </a:extLst>
          </p:cNvPr>
          <p:cNvSpPr txBox="1"/>
          <p:nvPr/>
        </p:nvSpPr>
        <p:spPr>
          <a:xfrm>
            <a:off x="2053151" y="5991279"/>
            <a:ext cx="8716645" cy="723275"/>
          </a:xfrm>
          <a:prstGeom prst="rect">
            <a:avLst/>
          </a:prstGeom>
          <a:noFill/>
        </p:spPr>
        <p:txBody>
          <a:bodyPr wrap="square" rtlCol="0">
            <a:spAutoFit/>
          </a:bodyPr>
          <a:lstStyle/>
          <a:p>
            <a:r>
              <a:rPr lang="es-MX" sz="1200" dirty="0">
                <a:solidFill>
                  <a:schemeClr val="bg1"/>
                </a:solidFill>
              </a:rPr>
              <a:t>Las inversiones implican un riesgo financiero según el mercado, incluyendo la posible pérdida de capital, y no hay garantía de que se cumplirán los objetivos de inversión.</a:t>
            </a:r>
          </a:p>
          <a:p>
            <a:endParaRPr lang="en-US" sz="500" dirty="0">
              <a:solidFill>
                <a:schemeClr val="bg1"/>
              </a:solidFill>
            </a:endParaRPr>
          </a:p>
          <a:p>
            <a:r>
              <a:rPr lang="es-MX" sz="1200" dirty="0">
                <a:solidFill>
                  <a:schemeClr val="bg1"/>
                </a:solidFill>
              </a:rPr>
              <a:t>La diversificación y la asignación de activos no garantizan ganancias ni evitan pérdidas en un mercado en descenso.</a:t>
            </a:r>
          </a:p>
        </p:txBody>
      </p:sp>
      <p:pic>
        <p:nvPicPr>
          <p:cNvPr id="3" name="Picture 2">
            <a:extLst>
              <a:ext uri="{FF2B5EF4-FFF2-40B4-BE49-F238E27FC236}">
                <a16:creationId xmlns:a16="http://schemas.microsoft.com/office/drawing/2014/main" id="{4B937BE3-AAC2-7CF6-DE7E-AFE7057750D5}"/>
              </a:ext>
            </a:extLst>
          </p:cNvPr>
          <p:cNvPicPr>
            <a:picLocks noChangeAspect="1"/>
          </p:cNvPicPr>
          <p:nvPr/>
        </p:nvPicPr>
        <p:blipFill>
          <a:blip r:embed="rId8"/>
          <a:srcRect/>
          <a:stretch/>
        </p:blipFill>
        <p:spPr>
          <a:xfrm>
            <a:off x="356493" y="6055453"/>
            <a:ext cx="1670292" cy="646331"/>
          </a:xfrm>
          <a:prstGeom prst="rect">
            <a:avLst/>
          </a:prstGeom>
        </p:spPr>
      </p:pic>
    </p:spTree>
    <p:extLst>
      <p:ext uri="{BB962C8B-B14F-4D97-AF65-F5344CB8AC3E}">
        <p14:creationId xmlns:p14="http://schemas.microsoft.com/office/powerpoint/2010/main" val="142812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DDF63AD-100B-B941-BEC4-AE5AAA0B35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47"/>
          <a:stretch/>
        </p:blipFill>
        <p:spPr>
          <a:xfrm>
            <a:off x="341809" y="1595791"/>
            <a:ext cx="9341840" cy="4225716"/>
          </a:xfrm>
          <a:prstGeom prst="rect">
            <a:avLst/>
          </a:prstGeom>
        </p:spPr>
      </p:pic>
      <p:sp>
        <p:nvSpPr>
          <p:cNvPr id="2" name="Title 1">
            <a:extLst>
              <a:ext uri="{FF2B5EF4-FFF2-40B4-BE49-F238E27FC236}">
                <a16:creationId xmlns:a16="http://schemas.microsoft.com/office/drawing/2014/main" id="{0A305412-C0F0-0943-A995-F1D2FAEC9897}"/>
              </a:ext>
            </a:extLst>
          </p:cNvPr>
          <p:cNvSpPr>
            <a:spLocks noGrp="1"/>
          </p:cNvSpPr>
          <p:nvPr>
            <p:ph type="title"/>
          </p:nvPr>
        </p:nvSpPr>
        <p:spPr>
          <a:xfrm>
            <a:off x="341808" y="643716"/>
            <a:ext cx="8823962" cy="964432"/>
          </a:xfrm>
        </p:spPr>
        <p:txBody>
          <a:bodyPr>
            <a:noAutofit/>
          </a:bodyPr>
          <a:lstStyle/>
          <a:p>
            <a:r>
              <a:rPr lang="es-MX" sz="3600">
                <a:solidFill>
                  <a:srgbClr val="007D8A"/>
                </a:solidFill>
                <a:latin typeface="Arial" panose="020B0604020202020204" pitchFamily="34" charset="0"/>
                <a:cs typeface="Arial" panose="020B0604020202020204" pitchFamily="34" charset="0"/>
              </a:rPr>
              <a:t>Protégete con la </a:t>
            </a:r>
            <a:r>
              <a:rPr lang="es-MX" sz="3600" b="1">
                <a:solidFill>
                  <a:srgbClr val="007D8A"/>
                </a:solidFill>
                <a:latin typeface="Arial" panose="020B0604020202020204" pitchFamily="34" charset="0"/>
                <a:cs typeface="Arial" panose="020B0604020202020204" pitchFamily="34" charset="0"/>
              </a:rPr>
              <a:t>diversificación</a:t>
            </a:r>
            <a:br>
              <a:rPr lang="es-MX" sz="3600">
                <a:solidFill>
                  <a:srgbClr val="007D8A"/>
                </a:solidFill>
                <a:latin typeface="Arial" panose="020B0604020202020204" pitchFamily="34" charset="0"/>
                <a:cs typeface="Arial" panose="020B0604020202020204" pitchFamily="34" charset="0"/>
              </a:rPr>
            </a:br>
            <a:endParaRPr lang="es-MX" sz="3600">
              <a:solidFill>
                <a:srgbClr val="007D8A"/>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1FAA3C3B-507A-DC4D-8516-7CD8EB579901}"/>
              </a:ext>
            </a:extLst>
          </p:cNvPr>
          <p:cNvSpPr/>
          <p:nvPr/>
        </p:nvSpPr>
        <p:spPr>
          <a:xfrm>
            <a:off x="341808" y="2005509"/>
            <a:ext cx="492443" cy="276999"/>
          </a:xfrm>
          <a:prstGeom prst="rect">
            <a:avLst/>
          </a:prstGeom>
        </p:spPr>
        <p:txBody>
          <a:bodyPr wrap="none">
            <a:spAutoFit/>
          </a:bodyPr>
          <a:lstStyle/>
          <a:p>
            <a:pPr algn="r"/>
            <a:r>
              <a:rPr lang="es-MX" sz="1200">
                <a:solidFill>
                  <a:srgbClr val="4D4F53"/>
                </a:solidFill>
                <a:latin typeface="Arial" panose="020B0604020202020204" pitchFamily="34" charset="0"/>
                <a:cs typeface="Arial" panose="020B0604020202020204" pitchFamily="34" charset="0"/>
              </a:rPr>
              <a:t>Óptima</a:t>
            </a:r>
          </a:p>
        </p:txBody>
      </p:sp>
      <p:sp>
        <p:nvSpPr>
          <p:cNvPr id="16" name="Rectangle 15">
            <a:extLst>
              <a:ext uri="{FF2B5EF4-FFF2-40B4-BE49-F238E27FC236}">
                <a16:creationId xmlns:a16="http://schemas.microsoft.com/office/drawing/2014/main" id="{65508B29-4D67-2E4E-99EA-3CC45DFE3134}"/>
              </a:ext>
            </a:extLst>
          </p:cNvPr>
          <p:cNvSpPr/>
          <p:nvPr/>
        </p:nvSpPr>
        <p:spPr>
          <a:xfrm>
            <a:off x="341808" y="3423661"/>
            <a:ext cx="405880" cy="276999"/>
          </a:xfrm>
          <a:prstGeom prst="rect">
            <a:avLst/>
          </a:prstGeom>
        </p:spPr>
        <p:txBody>
          <a:bodyPr wrap="none">
            <a:spAutoFit/>
          </a:bodyPr>
          <a:lstStyle/>
          <a:p>
            <a:pPr algn="r"/>
            <a:r>
              <a:rPr lang="es-MX" sz="1200">
                <a:solidFill>
                  <a:srgbClr val="4D4F53"/>
                </a:solidFill>
                <a:latin typeface="Arial" panose="020B0604020202020204" pitchFamily="34" charset="0"/>
                <a:cs typeface="Arial" panose="020B0604020202020204" pitchFamily="34" charset="0"/>
              </a:rPr>
              <a:t>0%</a:t>
            </a:r>
          </a:p>
        </p:txBody>
      </p:sp>
      <p:sp>
        <p:nvSpPr>
          <p:cNvPr id="17" name="Rectangle 16">
            <a:extLst>
              <a:ext uri="{FF2B5EF4-FFF2-40B4-BE49-F238E27FC236}">
                <a16:creationId xmlns:a16="http://schemas.microsoft.com/office/drawing/2014/main" id="{48360BBF-9069-2C4C-9EDC-2968B7AD2296}"/>
              </a:ext>
            </a:extLst>
          </p:cNvPr>
          <p:cNvSpPr/>
          <p:nvPr/>
        </p:nvSpPr>
        <p:spPr>
          <a:xfrm>
            <a:off x="249987" y="4852841"/>
            <a:ext cx="584264" cy="276999"/>
          </a:xfrm>
          <a:prstGeom prst="rect">
            <a:avLst/>
          </a:prstGeom>
        </p:spPr>
        <p:txBody>
          <a:bodyPr wrap="none">
            <a:spAutoFit/>
          </a:bodyPr>
          <a:lstStyle/>
          <a:p>
            <a:pPr algn="r"/>
            <a:r>
              <a:rPr lang="es-MX" sz="1200">
                <a:solidFill>
                  <a:srgbClr val="4D4F53"/>
                </a:solidFill>
                <a:latin typeface="Arial" panose="020B0604020202020204" pitchFamily="34" charset="0"/>
                <a:cs typeface="Arial" panose="020B0604020202020204" pitchFamily="34" charset="0"/>
              </a:rPr>
              <a:t>Peor</a:t>
            </a:r>
          </a:p>
        </p:txBody>
      </p:sp>
      <p:sp>
        <p:nvSpPr>
          <p:cNvPr id="18" name="Rectangle 17">
            <a:extLst>
              <a:ext uri="{FF2B5EF4-FFF2-40B4-BE49-F238E27FC236}">
                <a16:creationId xmlns:a16="http://schemas.microsoft.com/office/drawing/2014/main" id="{E2B5833E-BD9D-8645-9407-0299312D0767}"/>
              </a:ext>
            </a:extLst>
          </p:cNvPr>
          <p:cNvSpPr/>
          <p:nvPr/>
        </p:nvSpPr>
        <p:spPr>
          <a:xfrm>
            <a:off x="341807" y="1495776"/>
            <a:ext cx="11179633" cy="369332"/>
          </a:xfrm>
          <a:prstGeom prst="rect">
            <a:avLst/>
          </a:prstGeom>
        </p:spPr>
        <p:txBody>
          <a:bodyPr wrap="square">
            <a:spAutoFit/>
          </a:bodyPr>
          <a:lstStyle/>
          <a:p>
            <a:r>
              <a:rPr lang="es-MX" dirty="0">
                <a:solidFill>
                  <a:srgbClr val="4D4F53"/>
                </a:solidFill>
                <a:latin typeface="Arial" panose="020B0604020202020204" pitchFamily="34" charset="0"/>
                <a:cs typeface="Arial" panose="020B0604020202020204" pitchFamily="34" charset="0"/>
              </a:rPr>
              <a:t>La diversificación no garantiza ganancias ni previene pérdidas en un mercado a la baja.</a:t>
            </a:r>
          </a:p>
        </p:txBody>
      </p:sp>
      <p:sp>
        <p:nvSpPr>
          <p:cNvPr id="21" name="Rectangle 20">
            <a:extLst>
              <a:ext uri="{FF2B5EF4-FFF2-40B4-BE49-F238E27FC236}">
                <a16:creationId xmlns:a16="http://schemas.microsoft.com/office/drawing/2014/main" id="{B39ECB80-34DD-6740-97D5-0FEF09C12220}"/>
              </a:ext>
            </a:extLst>
          </p:cNvPr>
          <p:cNvSpPr/>
          <p:nvPr/>
        </p:nvSpPr>
        <p:spPr>
          <a:xfrm>
            <a:off x="1055071" y="5319475"/>
            <a:ext cx="256708" cy="256708"/>
          </a:xfrm>
          <a:prstGeom prst="rect">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C92B6E2-1EBF-D64F-9AC6-A3B944F7BB9C}"/>
              </a:ext>
            </a:extLst>
          </p:cNvPr>
          <p:cNvSpPr/>
          <p:nvPr/>
        </p:nvSpPr>
        <p:spPr>
          <a:xfrm>
            <a:off x="1356205" y="5314905"/>
            <a:ext cx="1027845"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Internacional</a:t>
            </a:r>
          </a:p>
        </p:txBody>
      </p:sp>
      <p:sp>
        <p:nvSpPr>
          <p:cNvPr id="23" name="Rectangle 22">
            <a:extLst>
              <a:ext uri="{FF2B5EF4-FFF2-40B4-BE49-F238E27FC236}">
                <a16:creationId xmlns:a16="http://schemas.microsoft.com/office/drawing/2014/main" id="{2D173C3B-E769-BF49-8360-A8B0E3F8467E}"/>
              </a:ext>
            </a:extLst>
          </p:cNvPr>
          <p:cNvSpPr/>
          <p:nvPr/>
        </p:nvSpPr>
        <p:spPr>
          <a:xfrm>
            <a:off x="2558158" y="5319475"/>
            <a:ext cx="256708" cy="256708"/>
          </a:xfrm>
          <a:prstGeom prst="rect">
            <a:avLst/>
          </a:prstGeom>
          <a:solidFill>
            <a:srgbClr val="1C5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57A5"/>
              </a:solidFill>
            </a:endParaRPr>
          </a:p>
        </p:txBody>
      </p:sp>
      <p:sp>
        <p:nvSpPr>
          <p:cNvPr id="24" name="Rectangle 23">
            <a:extLst>
              <a:ext uri="{FF2B5EF4-FFF2-40B4-BE49-F238E27FC236}">
                <a16:creationId xmlns:a16="http://schemas.microsoft.com/office/drawing/2014/main" id="{D00710FA-7BCF-D040-B92B-C80CB4109952}"/>
              </a:ext>
            </a:extLst>
          </p:cNvPr>
          <p:cNvSpPr/>
          <p:nvPr/>
        </p:nvSpPr>
        <p:spPr>
          <a:xfrm>
            <a:off x="2859292" y="5314905"/>
            <a:ext cx="755335" cy="276999"/>
          </a:xfrm>
          <a:prstGeom prst="rect">
            <a:avLst/>
          </a:prstGeom>
        </p:spPr>
        <p:txBody>
          <a:bodyPr wrap="none">
            <a:spAutoFit/>
          </a:bodyPr>
          <a:lstStyle/>
          <a:p>
            <a:r>
              <a:rPr lang="es-MX" sz="1200" dirty="0">
                <a:solidFill>
                  <a:srgbClr val="4D4F53"/>
                </a:solidFill>
                <a:latin typeface="Arial" panose="020B0604020202020204" pitchFamily="34" charset="0"/>
                <a:cs typeface="Arial" panose="020B0604020202020204" pitchFamily="34" charset="0"/>
              </a:rPr>
              <a:t>Capital mediano</a:t>
            </a:r>
          </a:p>
        </p:txBody>
      </p:sp>
      <p:sp>
        <p:nvSpPr>
          <p:cNvPr id="25" name="Rectangle 24">
            <a:extLst>
              <a:ext uri="{FF2B5EF4-FFF2-40B4-BE49-F238E27FC236}">
                <a16:creationId xmlns:a16="http://schemas.microsoft.com/office/drawing/2014/main" id="{F325DBFB-69EF-F746-B1DB-AF60AEAB0DA2}"/>
              </a:ext>
            </a:extLst>
          </p:cNvPr>
          <p:cNvSpPr/>
          <p:nvPr/>
        </p:nvSpPr>
        <p:spPr>
          <a:xfrm>
            <a:off x="4229415" y="5319475"/>
            <a:ext cx="256708" cy="256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a:extLst>
              <a:ext uri="{FF2B5EF4-FFF2-40B4-BE49-F238E27FC236}">
                <a16:creationId xmlns:a16="http://schemas.microsoft.com/office/drawing/2014/main" id="{13154C2D-490D-3E47-ABB8-5B57F48C55BD}"/>
              </a:ext>
            </a:extLst>
          </p:cNvPr>
          <p:cNvSpPr/>
          <p:nvPr/>
        </p:nvSpPr>
        <p:spPr>
          <a:xfrm>
            <a:off x="4530549" y="5314905"/>
            <a:ext cx="619080" cy="276999"/>
          </a:xfrm>
          <a:prstGeom prst="rect">
            <a:avLst/>
          </a:prstGeom>
        </p:spPr>
        <p:txBody>
          <a:bodyPr wrap="none">
            <a:spAutoFit/>
          </a:bodyPr>
          <a:lstStyle/>
          <a:p>
            <a:r>
              <a:rPr lang="es-MX" sz="1200" dirty="0">
                <a:solidFill>
                  <a:srgbClr val="4D4F53"/>
                </a:solidFill>
                <a:latin typeface="Arial" panose="020B0604020202020204" pitchFamily="34" charset="0"/>
                <a:cs typeface="Arial" panose="020B0604020202020204" pitchFamily="34" charset="0"/>
              </a:rPr>
              <a:t>Bonos</a:t>
            </a:r>
          </a:p>
        </p:txBody>
      </p:sp>
      <p:sp>
        <p:nvSpPr>
          <p:cNvPr id="27" name="Rectangle 26">
            <a:extLst>
              <a:ext uri="{FF2B5EF4-FFF2-40B4-BE49-F238E27FC236}">
                <a16:creationId xmlns:a16="http://schemas.microsoft.com/office/drawing/2014/main" id="{896DB865-CF9C-0C48-9719-E5275357A89A}"/>
              </a:ext>
            </a:extLst>
          </p:cNvPr>
          <p:cNvSpPr/>
          <p:nvPr/>
        </p:nvSpPr>
        <p:spPr>
          <a:xfrm>
            <a:off x="5312720" y="5319475"/>
            <a:ext cx="256708" cy="256708"/>
          </a:xfrm>
          <a:prstGeom prst="rect">
            <a:avLst/>
          </a:prstGeom>
          <a:solidFill>
            <a:srgbClr val="4D4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Rectangle 27">
            <a:extLst>
              <a:ext uri="{FF2B5EF4-FFF2-40B4-BE49-F238E27FC236}">
                <a16:creationId xmlns:a16="http://schemas.microsoft.com/office/drawing/2014/main" id="{87AEFCAE-A8D3-0D43-B6F1-1A241EFEFC9E}"/>
              </a:ext>
            </a:extLst>
          </p:cNvPr>
          <p:cNvSpPr/>
          <p:nvPr/>
        </p:nvSpPr>
        <p:spPr>
          <a:xfrm>
            <a:off x="5613854" y="5314905"/>
            <a:ext cx="891591"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Capital pequeño</a:t>
            </a:r>
          </a:p>
        </p:txBody>
      </p:sp>
      <p:sp>
        <p:nvSpPr>
          <p:cNvPr id="29" name="Rectangle 28">
            <a:extLst>
              <a:ext uri="{FF2B5EF4-FFF2-40B4-BE49-F238E27FC236}">
                <a16:creationId xmlns:a16="http://schemas.microsoft.com/office/drawing/2014/main" id="{9EF359A4-303B-A448-BDEC-B6C5FC590F6F}"/>
              </a:ext>
            </a:extLst>
          </p:cNvPr>
          <p:cNvSpPr/>
          <p:nvPr/>
        </p:nvSpPr>
        <p:spPr>
          <a:xfrm>
            <a:off x="6932944" y="5319475"/>
            <a:ext cx="256708" cy="256708"/>
          </a:xfrm>
          <a:prstGeom prst="rect">
            <a:avLst/>
          </a:prstGeom>
          <a:solidFill>
            <a:srgbClr val="40D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ectangle 29">
            <a:extLst>
              <a:ext uri="{FF2B5EF4-FFF2-40B4-BE49-F238E27FC236}">
                <a16:creationId xmlns:a16="http://schemas.microsoft.com/office/drawing/2014/main" id="{98231D4D-01E8-9143-AC1D-FF47BCC5C8AA}"/>
              </a:ext>
            </a:extLst>
          </p:cNvPr>
          <p:cNvSpPr/>
          <p:nvPr/>
        </p:nvSpPr>
        <p:spPr>
          <a:xfrm>
            <a:off x="7234078" y="5314905"/>
            <a:ext cx="899605"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Gran capital</a:t>
            </a:r>
          </a:p>
        </p:txBody>
      </p:sp>
      <p:sp>
        <p:nvSpPr>
          <p:cNvPr id="31" name="Rectangle 30">
            <a:extLst>
              <a:ext uri="{FF2B5EF4-FFF2-40B4-BE49-F238E27FC236}">
                <a16:creationId xmlns:a16="http://schemas.microsoft.com/office/drawing/2014/main" id="{60DE1F6A-2AB3-5747-9978-2BCB4A7BB5EA}"/>
              </a:ext>
            </a:extLst>
          </p:cNvPr>
          <p:cNvSpPr/>
          <p:nvPr/>
        </p:nvSpPr>
        <p:spPr>
          <a:xfrm>
            <a:off x="8330614" y="5319475"/>
            <a:ext cx="256708" cy="2567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Rectangle 31">
            <a:extLst>
              <a:ext uri="{FF2B5EF4-FFF2-40B4-BE49-F238E27FC236}">
                <a16:creationId xmlns:a16="http://schemas.microsoft.com/office/drawing/2014/main" id="{07DB6CAB-B1FC-A647-ABA4-5B87243A2371}"/>
              </a:ext>
            </a:extLst>
          </p:cNvPr>
          <p:cNvSpPr/>
          <p:nvPr/>
        </p:nvSpPr>
        <p:spPr>
          <a:xfrm>
            <a:off x="8631748" y="5314905"/>
            <a:ext cx="1564852" cy="276999"/>
          </a:xfrm>
          <a:prstGeom prst="rect">
            <a:avLst/>
          </a:prstGeom>
        </p:spPr>
        <p:txBody>
          <a:bodyPr wrap="none">
            <a:spAutoFit/>
          </a:bodyPr>
          <a:lstStyle/>
          <a:p>
            <a:r>
              <a:rPr lang="es-MX" sz="1200">
                <a:solidFill>
                  <a:srgbClr val="4D4F53"/>
                </a:solidFill>
                <a:latin typeface="Arial" panose="020B0604020202020204" pitchFamily="34" charset="0"/>
                <a:cs typeface="Arial" panose="020B0604020202020204" pitchFamily="34" charset="0"/>
              </a:rPr>
              <a:t>Preservación de capital</a:t>
            </a:r>
          </a:p>
        </p:txBody>
      </p:sp>
      <p:sp>
        <p:nvSpPr>
          <p:cNvPr id="34" name="Rectangle 33">
            <a:extLst>
              <a:ext uri="{FF2B5EF4-FFF2-40B4-BE49-F238E27FC236}">
                <a16:creationId xmlns:a16="http://schemas.microsoft.com/office/drawing/2014/main" id="{1F31C0D1-11CE-8C41-99D7-5DC5D9293DD5}"/>
              </a:ext>
            </a:extLst>
          </p:cNvPr>
          <p:cNvSpPr/>
          <p:nvPr/>
        </p:nvSpPr>
        <p:spPr>
          <a:xfrm>
            <a:off x="9852933" y="3650494"/>
            <a:ext cx="1145994" cy="461665"/>
          </a:xfrm>
          <a:prstGeom prst="rect">
            <a:avLst/>
          </a:prstGeom>
        </p:spPr>
        <p:txBody>
          <a:bodyPr wrap="square">
            <a:spAutoFit/>
          </a:bodyPr>
          <a:lstStyle/>
          <a:p>
            <a:r>
              <a:rPr lang="es-MX" sz="1200" dirty="0">
                <a:solidFill>
                  <a:srgbClr val="4D4F53"/>
                </a:solidFill>
                <a:latin typeface="Arial" panose="020B0604020202020204" pitchFamily="34" charset="0"/>
                <a:cs typeface="Arial" panose="020B0604020202020204" pitchFamily="34" charset="0"/>
              </a:rPr>
              <a:t>Cartera </a:t>
            </a:r>
          </a:p>
          <a:p>
            <a:r>
              <a:rPr lang="es-MX" sz="1200" dirty="0">
                <a:solidFill>
                  <a:srgbClr val="4D4F53"/>
                </a:solidFill>
                <a:latin typeface="Arial" panose="020B0604020202020204" pitchFamily="34" charset="0"/>
                <a:cs typeface="Arial" panose="020B0604020202020204" pitchFamily="34" charset="0"/>
              </a:rPr>
              <a:t>diversificada</a:t>
            </a:r>
          </a:p>
        </p:txBody>
      </p:sp>
      <p:cxnSp>
        <p:nvCxnSpPr>
          <p:cNvPr id="36" name="Straight Connector 35">
            <a:extLst>
              <a:ext uri="{FF2B5EF4-FFF2-40B4-BE49-F238E27FC236}">
                <a16:creationId xmlns:a16="http://schemas.microsoft.com/office/drawing/2014/main" id="{F3CB8DE7-20E6-BA4D-A257-85F61776990F}"/>
              </a:ext>
            </a:extLst>
          </p:cNvPr>
          <p:cNvCxnSpPr>
            <a:cxnSpLocks/>
          </p:cNvCxnSpPr>
          <p:nvPr/>
        </p:nvCxnSpPr>
        <p:spPr>
          <a:xfrm>
            <a:off x="9969910" y="3557775"/>
            <a:ext cx="825909" cy="0"/>
          </a:xfrm>
          <a:prstGeom prst="line">
            <a:avLst/>
          </a:prstGeom>
          <a:ln w="95250" cap="rnd">
            <a:solidFill>
              <a:srgbClr val="4D4F53">
                <a:alpha val="82000"/>
              </a:srgb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8A1085E-DD35-A84A-979C-903B96C5D4F7}"/>
              </a:ext>
            </a:extLst>
          </p:cNvPr>
          <p:cNvSpPr txBox="1"/>
          <p:nvPr/>
        </p:nvSpPr>
        <p:spPr>
          <a:xfrm>
            <a:off x="5699436" y="6273542"/>
            <a:ext cx="6006736" cy="461665"/>
          </a:xfrm>
          <a:prstGeom prst="rect">
            <a:avLst/>
          </a:prstGeom>
          <a:noFill/>
        </p:spPr>
        <p:txBody>
          <a:bodyPr wrap="square" rtlCol="0">
            <a:spAutoFit/>
          </a:bodyPr>
          <a:lstStyle/>
          <a:p>
            <a:pPr algn="r"/>
            <a:r>
              <a:rPr lang="es-MX" sz="1200">
                <a:solidFill>
                  <a:srgbClr val="4D4F53"/>
                </a:solidFill>
                <a:latin typeface="Arial" panose="020B0604020202020204" pitchFamily="34" charset="0"/>
                <a:cs typeface="Arial" panose="020B0604020202020204" pitchFamily="34" charset="0"/>
              </a:rPr>
              <a:t>PROGRAMA EDUCATIVO DE PARTICIPANTES EN PLANES DE RETIRO DE NATIONWIDE</a:t>
            </a:r>
          </a:p>
          <a:p>
            <a:pPr algn="r"/>
            <a:endParaRPr lang="en-US" sz="1200" dirty="0">
              <a:solidFill>
                <a:srgbClr val="4D4F53"/>
              </a:solidFill>
            </a:endParaRPr>
          </a:p>
        </p:txBody>
      </p:sp>
      <p:sp>
        <p:nvSpPr>
          <p:cNvPr id="42" name="TextBox 41">
            <a:extLst>
              <a:ext uri="{FF2B5EF4-FFF2-40B4-BE49-F238E27FC236}">
                <a16:creationId xmlns:a16="http://schemas.microsoft.com/office/drawing/2014/main" id="{9BEEFF25-23E6-3146-BA0D-70524F882D4D}"/>
              </a:ext>
            </a:extLst>
          </p:cNvPr>
          <p:cNvSpPr txBox="1"/>
          <p:nvPr/>
        </p:nvSpPr>
        <p:spPr>
          <a:xfrm>
            <a:off x="10998926" y="6273542"/>
            <a:ext cx="1045030" cy="276999"/>
          </a:xfrm>
          <a:prstGeom prst="rect">
            <a:avLst/>
          </a:prstGeom>
          <a:noFill/>
        </p:spPr>
        <p:txBody>
          <a:bodyPr wrap="square" rtlCol="0">
            <a:spAutoFit/>
          </a:bodyPr>
          <a:lstStyle/>
          <a:p>
            <a:pPr algn="r"/>
            <a:r>
              <a:rPr lang="es-MX" sz="1200">
                <a:solidFill>
                  <a:srgbClr val="4D4F53"/>
                </a:solidFill>
                <a:latin typeface="Arial" panose="020B0604020202020204" pitchFamily="34" charset="0"/>
                <a:cs typeface="Arial" panose="020B0604020202020204" pitchFamily="34" charset="0"/>
              </a:rPr>
              <a:t>3</a:t>
            </a:r>
          </a:p>
        </p:txBody>
      </p:sp>
      <p:cxnSp>
        <p:nvCxnSpPr>
          <p:cNvPr id="43" name="Straight Connector 42">
            <a:extLst>
              <a:ext uri="{FF2B5EF4-FFF2-40B4-BE49-F238E27FC236}">
                <a16:creationId xmlns:a16="http://schemas.microsoft.com/office/drawing/2014/main" id="{C1E51830-8829-644B-838A-D6215AC98CC6}"/>
              </a:ext>
            </a:extLst>
          </p:cNvPr>
          <p:cNvCxnSpPr>
            <a:cxnSpLocks/>
          </p:cNvCxnSpPr>
          <p:nvPr/>
        </p:nvCxnSpPr>
        <p:spPr>
          <a:xfrm flipH="1">
            <a:off x="522514" y="6111819"/>
            <a:ext cx="10998927" cy="0"/>
          </a:xfrm>
          <a:prstGeom prst="line">
            <a:avLst/>
          </a:prstGeom>
          <a:ln>
            <a:solidFill>
              <a:srgbClr val="4D4F53"/>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A8F82CC-3DD7-3E47-BBDC-EA1C1AF12B19}"/>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FB2D21AB-209D-8E4F-870C-3A09B5B51191}"/>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15</a:t>
            </a:fld>
            <a:endParaRPr lang="en-US" sz="120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4E6EBF45-812E-AC4B-A1EE-1F622C404701}"/>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pic>
        <p:nvPicPr>
          <p:cNvPr id="3" name="Picture 2">
            <a:extLst>
              <a:ext uri="{FF2B5EF4-FFF2-40B4-BE49-F238E27FC236}">
                <a16:creationId xmlns:a16="http://schemas.microsoft.com/office/drawing/2014/main" id="{F032B90C-673D-7C6E-01FD-2D7D816EDA11}"/>
              </a:ext>
            </a:extLst>
          </p:cNvPr>
          <p:cNvPicPr>
            <a:picLocks noChangeAspect="1"/>
          </p:cNvPicPr>
          <p:nvPr/>
        </p:nvPicPr>
        <p:blipFill>
          <a:blip r:embed="rId5"/>
          <a:srcRect/>
          <a:stretch/>
        </p:blipFill>
        <p:spPr>
          <a:xfrm>
            <a:off x="356493" y="6055453"/>
            <a:ext cx="1670292" cy="646331"/>
          </a:xfrm>
          <a:prstGeom prst="rect">
            <a:avLst/>
          </a:prstGeom>
        </p:spPr>
      </p:pic>
      <p:sp>
        <p:nvSpPr>
          <p:cNvPr id="5" name="TextBox 4">
            <a:extLst>
              <a:ext uri="{FF2B5EF4-FFF2-40B4-BE49-F238E27FC236}">
                <a16:creationId xmlns:a16="http://schemas.microsoft.com/office/drawing/2014/main" id="{E94449BA-68F0-28F7-ABFC-5685747FFD04}"/>
              </a:ext>
            </a:extLst>
          </p:cNvPr>
          <p:cNvSpPr txBox="1"/>
          <p:nvPr/>
        </p:nvSpPr>
        <p:spPr>
          <a:xfrm>
            <a:off x="2225215" y="6171537"/>
            <a:ext cx="7733420" cy="369332"/>
          </a:xfrm>
          <a:prstGeom prst="rect">
            <a:avLst/>
          </a:prstGeom>
          <a:noFill/>
        </p:spPr>
        <p:txBody>
          <a:bodyPr wrap="square" lIns="91440" tIns="45720" rIns="91440" bIns="45720" rtlCol="0" anchor="t">
            <a:spAutoFit/>
          </a:bodyPr>
          <a:lstStyle/>
          <a:p>
            <a:r>
              <a:rPr lang="es-MX" sz="900" dirty="0">
                <a:solidFill>
                  <a:schemeClr val="bg1"/>
                </a:solidFill>
                <a:ea typeface="+mn-lt"/>
                <a:cs typeface="+mn-lt"/>
              </a:rPr>
              <a:t>La ilustración es hipotética y no tiene la intención de servir como una proyección o predicción de los resultados de inversión de ninguna inversión en particular. Los resultados reales pueden variar.</a:t>
            </a:r>
            <a:endParaRPr lang="en-US" sz="900" dirty="0">
              <a:solidFill>
                <a:schemeClr val="bg1"/>
              </a:solidFill>
              <a:ea typeface="+mn-lt"/>
              <a:cs typeface="+mn-lt"/>
            </a:endParaRPr>
          </a:p>
        </p:txBody>
      </p:sp>
    </p:spTree>
    <p:extLst>
      <p:ext uri="{BB962C8B-B14F-4D97-AF65-F5344CB8AC3E}">
        <p14:creationId xmlns:p14="http://schemas.microsoft.com/office/powerpoint/2010/main" val="284610384"/>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C6809-D591-244B-936E-E9E9C7FB52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973470"/>
          </a:xfrm>
          <a:prstGeom prst="rect">
            <a:avLst/>
          </a:prstGeom>
        </p:spPr>
      </p:pic>
      <p:sp>
        <p:nvSpPr>
          <p:cNvPr id="9" name="Rounded Rectangle 8">
            <a:extLst>
              <a:ext uri="{FF2B5EF4-FFF2-40B4-BE49-F238E27FC236}">
                <a16:creationId xmlns:a16="http://schemas.microsoft.com/office/drawing/2014/main" id="{E807B5A8-697C-3340-A0D0-45D0019F5F5F}"/>
              </a:ext>
            </a:extLst>
          </p:cNvPr>
          <p:cNvSpPr/>
          <p:nvPr/>
        </p:nvSpPr>
        <p:spPr>
          <a:xfrm>
            <a:off x="2615633" y="1427072"/>
            <a:ext cx="6960734" cy="3341742"/>
          </a:xfrm>
          <a:prstGeom prst="roundRect">
            <a:avLst>
              <a:gd name="adj" fmla="val 3903"/>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DAC5"/>
              </a:solidFill>
            </a:endParaRPr>
          </a:p>
        </p:txBody>
      </p:sp>
      <p:sp>
        <p:nvSpPr>
          <p:cNvPr id="10" name="Content Placeholder 2">
            <a:extLst>
              <a:ext uri="{FF2B5EF4-FFF2-40B4-BE49-F238E27FC236}">
                <a16:creationId xmlns:a16="http://schemas.microsoft.com/office/drawing/2014/main" id="{EE307EB7-5D32-F045-A791-516DD3DA8BA1}"/>
              </a:ext>
            </a:extLst>
          </p:cNvPr>
          <p:cNvSpPr txBox="1">
            <a:spLocks/>
          </p:cNvSpPr>
          <p:nvPr/>
        </p:nvSpPr>
        <p:spPr>
          <a:xfrm>
            <a:off x="3219106" y="3070607"/>
            <a:ext cx="5998456" cy="2909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2400" dirty="0">
                <a:solidFill>
                  <a:schemeClr val="bg1"/>
                </a:solidFill>
                <a:latin typeface="Arial" panose="020B0604020202020204" pitchFamily="34" charset="0"/>
                <a:cs typeface="Arial" panose="020B0604020202020204" pitchFamily="34" charset="0"/>
              </a:rPr>
              <a:t>No permitas que las fluctuaciones del mercado influyan en ti para cambiar tus asignaciones de inversión</a:t>
            </a:r>
          </a:p>
        </p:txBody>
      </p:sp>
      <p:sp>
        <p:nvSpPr>
          <p:cNvPr id="13" name="TextBox 12">
            <a:extLst>
              <a:ext uri="{FF2B5EF4-FFF2-40B4-BE49-F238E27FC236}">
                <a16:creationId xmlns:a16="http://schemas.microsoft.com/office/drawing/2014/main" id="{C7A53360-5C60-3C45-BA50-7576DE21A511}"/>
              </a:ext>
            </a:extLst>
          </p:cNvPr>
          <p:cNvSpPr txBox="1"/>
          <p:nvPr/>
        </p:nvSpPr>
        <p:spPr>
          <a:xfrm>
            <a:off x="10998926" y="6273542"/>
            <a:ext cx="1045030" cy="276999"/>
          </a:xfrm>
          <a:prstGeom prst="rect">
            <a:avLst/>
          </a:prstGeom>
          <a:noFill/>
        </p:spPr>
        <p:txBody>
          <a:bodyPr wrap="square" rtlCol="0">
            <a:spAutoFit/>
          </a:bodyPr>
          <a:lstStyle/>
          <a:p>
            <a:pPr algn="r"/>
            <a:fld id="{F592FF56-F1F7-3D42-A2FF-35DCA45425BE}" type="slidenum">
              <a:rPr lang="en-US" sz="1200" smtClean="0">
                <a:latin typeface="Arial" panose="020B0604020202020204" pitchFamily="34" charset="0"/>
                <a:cs typeface="Arial" panose="020B0604020202020204" pitchFamily="34" charset="0"/>
              </a:rPr>
              <a:t>16</a:t>
            </a:fld>
            <a:endParaRPr lang="en-US" sz="120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859E9D25-7689-3D47-B6B2-F7C76DF4595F}"/>
              </a:ext>
            </a:extLst>
          </p:cNvPr>
          <p:cNvSpPr txBox="1">
            <a:spLocks/>
          </p:cNvSpPr>
          <p:nvPr/>
        </p:nvSpPr>
        <p:spPr>
          <a:xfrm>
            <a:off x="3219106" y="2370359"/>
            <a:ext cx="4431298" cy="7002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6000" i="1" dirty="0">
                <a:solidFill>
                  <a:srgbClr val="40DAC5"/>
                </a:solidFill>
                <a:latin typeface="Times" pitchFamily="2" charset="0"/>
                <a:cs typeface="Arial" panose="020B0604020202020204" pitchFamily="34" charset="0"/>
              </a:rPr>
              <a:t>consejo </a:t>
            </a:r>
            <a:r>
              <a:rPr lang="es-MX" dirty="0">
                <a:solidFill>
                  <a:schemeClr val="bg1"/>
                </a:solidFill>
              </a:rPr>
              <a:t>de INVERSIÓN</a:t>
            </a:r>
            <a:br>
              <a:rPr lang="es-MX" sz="3600" b="1" i="1" dirty="0">
                <a:solidFill>
                  <a:schemeClr val="bg1"/>
                </a:solidFill>
                <a:latin typeface="Arial" panose="020B0604020202020204" pitchFamily="34" charset="0"/>
                <a:cs typeface="Arial" panose="020B0604020202020204" pitchFamily="34" charset="0"/>
              </a:rPr>
            </a:br>
            <a:endParaRPr lang="es-MX" sz="3600" b="1" i="1"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881A42A-6443-47B8-B913-4C84A0C0C6FB}"/>
              </a:ext>
            </a:extLst>
          </p:cNvPr>
          <p:cNvPicPr>
            <a:picLocks noChangeAspect="1"/>
          </p:cNvPicPr>
          <p:nvPr/>
        </p:nvPicPr>
        <p:blipFill>
          <a:blip r:embed="rId4"/>
          <a:srcRect/>
          <a:stretch/>
        </p:blipFill>
        <p:spPr>
          <a:xfrm>
            <a:off x="315944" y="6086680"/>
            <a:ext cx="1574931" cy="616277"/>
          </a:xfrm>
          <a:prstGeom prst="rect">
            <a:avLst/>
          </a:prstGeom>
        </p:spPr>
      </p:pic>
    </p:spTree>
    <p:extLst>
      <p:ext uri="{BB962C8B-B14F-4D97-AF65-F5344CB8AC3E}">
        <p14:creationId xmlns:p14="http://schemas.microsoft.com/office/powerpoint/2010/main" val="379175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9EB576-67C2-B84A-A7EA-BBB3D1DB46FD}"/>
              </a:ext>
            </a:extLst>
          </p:cNvPr>
          <p:cNvSpPr>
            <a:spLocks noChangeArrowheads="1"/>
          </p:cNvSpPr>
          <p:nvPr/>
        </p:nvSpPr>
        <p:spPr bwMode="auto">
          <a:xfrm>
            <a:off x="3271603" y="29605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5AB75B35-A0B2-0A4A-9DFC-E1E615300A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5323" y="2228214"/>
            <a:ext cx="3276600" cy="3024187"/>
          </a:xfrm>
          <a:prstGeom prst="rect">
            <a:avLst/>
          </a:prstGeom>
        </p:spPr>
      </p:pic>
      <p:pic>
        <p:nvPicPr>
          <p:cNvPr id="10" name="Picture 9">
            <a:extLst>
              <a:ext uri="{FF2B5EF4-FFF2-40B4-BE49-F238E27FC236}">
                <a16:creationId xmlns:a16="http://schemas.microsoft.com/office/drawing/2014/main" id="{0E97DC77-4035-C945-A4A8-26A4540B3B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6120" y="2228214"/>
            <a:ext cx="3276600" cy="3124198"/>
          </a:xfrm>
          <a:prstGeom prst="rect">
            <a:avLst/>
          </a:prstGeom>
        </p:spPr>
      </p:pic>
      <p:sp>
        <p:nvSpPr>
          <p:cNvPr id="11" name="Rectangle 10">
            <a:extLst>
              <a:ext uri="{FF2B5EF4-FFF2-40B4-BE49-F238E27FC236}">
                <a16:creationId xmlns:a16="http://schemas.microsoft.com/office/drawing/2014/main" id="{2971E572-2413-E745-B128-306F1E63BA46}"/>
              </a:ext>
            </a:extLst>
          </p:cNvPr>
          <p:cNvSpPr/>
          <p:nvPr/>
        </p:nvSpPr>
        <p:spPr>
          <a:xfrm>
            <a:off x="4011262" y="1947164"/>
            <a:ext cx="1454244" cy="523220"/>
          </a:xfrm>
          <a:prstGeom prst="rect">
            <a:avLst/>
          </a:prstGeom>
        </p:spPr>
        <p:txBody>
          <a:bodyPr wrap="none">
            <a:spAutoFit/>
          </a:bodyPr>
          <a:lstStyle/>
          <a:p>
            <a:pPr algn="ctr"/>
            <a:r>
              <a:rPr lang="es-MX" sz="1400">
                <a:latin typeface="Arial" panose="020B0604020202020204" pitchFamily="34" charset="0"/>
                <a:cs typeface="Arial" panose="020B0604020202020204" pitchFamily="34" charset="0"/>
              </a:rPr>
              <a:t>CARTERA </a:t>
            </a:r>
            <a:br>
              <a:rPr lang="es-MX" sz="1400">
                <a:latin typeface="Arial" panose="020B0604020202020204" pitchFamily="34" charset="0"/>
                <a:cs typeface="Arial" panose="020B0604020202020204" pitchFamily="34" charset="0"/>
              </a:rPr>
            </a:br>
            <a:r>
              <a:rPr lang="es-MX" sz="1400">
                <a:latin typeface="Arial" panose="020B0604020202020204" pitchFamily="34" charset="0"/>
                <a:cs typeface="Arial" panose="020B0604020202020204" pitchFamily="34" charset="0"/>
              </a:rPr>
              <a:t>REBALANCEADA</a:t>
            </a:r>
          </a:p>
        </p:txBody>
      </p:sp>
      <p:sp>
        <p:nvSpPr>
          <p:cNvPr id="12" name="Rectangle 11">
            <a:extLst>
              <a:ext uri="{FF2B5EF4-FFF2-40B4-BE49-F238E27FC236}">
                <a16:creationId xmlns:a16="http://schemas.microsoft.com/office/drawing/2014/main" id="{654F3E05-B726-F545-9288-7DE40EFA6F7D}"/>
              </a:ext>
            </a:extLst>
          </p:cNvPr>
          <p:cNvSpPr/>
          <p:nvPr/>
        </p:nvSpPr>
        <p:spPr>
          <a:xfrm>
            <a:off x="6856596" y="1966604"/>
            <a:ext cx="1912704" cy="523220"/>
          </a:xfrm>
          <a:prstGeom prst="rect">
            <a:avLst/>
          </a:prstGeom>
        </p:spPr>
        <p:txBody>
          <a:bodyPr wrap="none">
            <a:spAutoFit/>
          </a:bodyPr>
          <a:lstStyle/>
          <a:p>
            <a:pPr algn="ctr"/>
            <a:r>
              <a:rPr lang="es-MX" sz="1400">
                <a:latin typeface="Arial" panose="020B0604020202020204" pitchFamily="34" charset="0"/>
                <a:cs typeface="Arial" panose="020B0604020202020204" pitchFamily="34" charset="0"/>
              </a:rPr>
              <a:t>CARTERA </a:t>
            </a:r>
            <a:br>
              <a:rPr lang="es-MX" sz="1400">
                <a:latin typeface="Arial" panose="020B0604020202020204" pitchFamily="34" charset="0"/>
                <a:cs typeface="Arial" panose="020B0604020202020204" pitchFamily="34" charset="0"/>
              </a:rPr>
            </a:br>
            <a:r>
              <a:rPr lang="es-MX" sz="1400">
                <a:latin typeface="Arial" panose="020B0604020202020204" pitchFamily="34" charset="0"/>
                <a:cs typeface="Arial" panose="020B0604020202020204" pitchFamily="34" charset="0"/>
              </a:rPr>
              <a:t>NO REBALANCEADA</a:t>
            </a:r>
          </a:p>
        </p:txBody>
      </p:sp>
      <p:sp>
        <p:nvSpPr>
          <p:cNvPr id="13" name="Rectangle 12">
            <a:extLst>
              <a:ext uri="{FF2B5EF4-FFF2-40B4-BE49-F238E27FC236}">
                <a16:creationId xmlns:a16="http://schemas.microsoft.com/office/drawing/2014/main" id="{377E57C3-9D33-D041-8994-589595EDD95D}"/>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940303F-935F-DA4D-BF31-543AE202FE30}"/>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17</a:t>
            </a:fld>
            <a:endParaRPr lang="en-US" sz="1200">
              <a:solidFill>
                <a:schemeClr val="bg1"/>
              </a:solidFill>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94E6A0A6-6140-D340-B4D9-2F6C352FAD2A}"/>
              </a:ext>
            </a:extLst>
          </p:cNvPr>
          <p:cNvSpPr txBox="1">
            <a:spLocks/>
          </p:cNvSpPr>
          <p:nvPr/>
        </p:nvSpPr>
        <p:spPr>
          <a:xfrm>
            <a:off x="311887" y="302497"/>
            <a:ext cx="8275521" cy="12012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a:solidFill>
                  <a:srgbClr val="007D8A"/>
                </a:solidFill>
                <a:latin typeface="Arial" panose="020B0604020202020204" pitchFamily="34" charset="0"/>
                <a:cs typeface="Arial" panose="020B0604020202020204" pitchFamily="34" charset="0"/>
              </a:rPr>
              <a:t>¿Qué es el </a:t>
            </a:r>
            <a:r>
              <a:rPr lang="es-MX" sz="3600" b="1">
                <a:solidFill>
                  <a:srgbClr val="007D8A"/>
                </a:solidFill>
                <a:latin typeface="Arial" panose="020B0604020202020204" pitchFamily="34" charset="0"/>
                <a:cs typeface="Arial" panose="020B0604020202020204" pitchFamily="34" charset="0"/>
              </a:rPr>
              <a:t>rebalanceo?</a:t>
            </a:r>
          </a:p>
        </p:txBody>
      </p:sp>
      <p:sp>
        <p:nvSpPr>
          <p:cNvPr id="17" name="Rectangle 16">
            <a:extLst>
              <a:ext uri="{FF2B5EF4-FFF2-40B4-BE49-F238E27FC236}">
                <a16:creationId xmlns:a16="http://schemas.microsoft.com/office/drawing/2014/main" id="{269B4B9C-8BD3-2A4C-9B53-1130384521C0}"/>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sp>
        <p:nvSpPr>
          <p:cNvPr id="23" name="TextBox 22">
            <a:extLst>
              <a:ext uri="{FF2B5EF4-FFF2-40B4-BE49-F238E27FC236}">
                <a16:creationId xmlns:a16="http://schemas.microsoft.com/office/drawing/2014/main" id="{26F10A4B-5272-7146-B5EE-B6F73587F128}"/>
              </a:ext>
            </a:extLst>
          </p:cNvPr>
          <p:cNvSpPr txBox="1"/>
          <p:nvPr/>
        </p:nvSpPr>
        <p:spPr>
          <a:xfrm>
            <a:off x="700525" y="2691068"/>
            <a:ext cx="3646074" cy="307777"/>
          </a:xfrm>
          <a:prstGeom prst="rect">
            <a:avLst/>
          </a:prstGeom>
          <a:noFill/>
        </p:spPr>
        <p:txBody>
          <a:bodyPr wrap="square" rtlCol="0">
            <a:spAutoFit/>
          </a:bodyPr>
          <a:lstStyle/>
          <a:p>
            <a:r>
              <a:rPr lang="es-MX" sz="1400">
                <a:latin typeface="Arial" panose="020B0604020202020204" pitchFamily="34" charset="0"/>
                <a:cs typeface="Arial" panose="020B0604020202020204" pitchFamily="34" charset="0"/>
              </a:rPr>
              <a:t>FONDOS DE BONOS</a:t>
            </a:r>
          </a:p>
        </p:txBody>
      </p:sp>
      <p:sp>
        <p:nvSpPr>
          <p:cNvPr id="24" name="TextBox 23">
            <a:extLst>
              <a:ext uri="{FF2B5EF4-FFF2-40B4-BE49-F238E27FC236}">
                <a16:creationId xmlns:a16="http://schemas.microsoft.com/office/drawing/2014/main" id="{429DE059-9A9E-FC48-9CBA-A2F13D80F0D3}"/>
              </a:ext>
            </a:extLst>
          </p:cNvPr>
          <p:cNvSpPr txBox="1"/>
          <p:nvPr/>
        </p:nvSpPr>
        <p:spPr>
          <a:xfrm>
            <a:off x="700525" y="3174693"/>
            <a:ext cx="2696225" cy="307777"/>
          </a:xfrm>
          <a:prstGeom prst="rect">
            <a:avLst/>
          </a:prstGeom>
          <a:noFill/>
        </p:spPr>
        <p:txBody>
          <a:bodyPr wrap="square" rtlCol="0">
            <a:spAutoFit/>
          </a:bodyPr>
          <a:lstStyle/>
          <a:p>
            <a:r>
              <a:rPr lang="es-MX" sz="1400">
                <a:latin typeface="Arial" panose="020B0604020202020204" pitchFamily="34" charset="0"/>
                <a:cs typeface="Arial" panose="020B0604020202020204" pitchFamily="34" charset="0"/>
              </a:rPr>
              <a:t>FONDOS DE CAPITAL</a:t>
            </a:r>
          </a:p>
        </p:txBody>
      </p:sp>
      <p:sp>
        <p:nvSpPr>
          <p:cNvPr id="25" name="Oval 24">
            <a:extLst>
              <a:ext uri="{FF2B5EF4-FFF2-40B4-BE49-F238E27FC236}">
                <a16:creationId xmlns:a16="http://schemas.microsoft.com/office/drawing/2014/main" id="{3DD935C1-1734-5842-80DC-A3EA9BDCC67B}"/>
              </a:ext>
            </a:extLst>
          </p:cNvPr>
          <p:cNvSpPr/>
          <p:nvPr/>
        </p:nvSpPr>
        <p:spPr>
          <a:xfrm flipV="1">
            <a:off x="378340" y="2751358"/>
            <a:ext cx="187197" cy="187197"/>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EE173B3-F58F-F44B-971B-E012301F8350}"/>
              </a:ext>
            </a:extLst>
          </p:cNvPr>
          <p:cNvSpPr/>
          <p:nvPr/>
        </p:nvSpPr>
        <p:spPr>
          <a:xfrm flipV="1">
            <a:off x="378340" y="3234983"/>
            <a:ext cx="187197" cy="187197"/>
          </a:xfrm>
          <a:prstGeom prst="ellipse">
            <a:avLst/>
          </a:prstGeom>
          <a:solidFill>
            <a:srgbClr val="40D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3025AF-9E21-4321-ADF3-D8CB37F142B1}"/>
              </a:ext>
            </a:extLst>
          </p:cNvPr>
          <p:cNvSpPr txBox="1"/>
          <p:nvPr/>
        </p:nvSpPr>
        <p:spPr>
          <a:xfrm>
            <a:off x="2560320" y="5902007"/>
            <a:ext cx="8595360" cy="907941"/>
          </a:xfrm>
          <a:prstGeom prst="rect">
            <a:avLst/>
          </a:prstGeom>
          <a:noFill/>
        </p:spPr>
        <p:txBody>
          <a:bodyPr wrap="square" rtlCol="0">
            <a:spAutoFit/>
          </a:bodyPr>
          <a:lstStyle/>
          <a:p>
            <a:r>
              <a:rPr lang="es-MX" sz="1200" dirty="0">
                <a:solidFill>
                  <a:schemeClr val="bg1"/>
                </a:solidFill>
              </a:rPr>
              <a:t>Las inversiones implican un riesgo financiero según el mercado, incluyendo la posible pérdida de capital, y no hay garantía de que se cumplirán los objetivos de inversión.</a:t>
            </a:r>
          </a:p>
          <a:p>
            <a:endParaRPr lang="en-US" sz="500" dirty="0">
              <a:solidFill>
                <a:schemeClr val="bg1"/>
              </a:solidFill>
            </a:endParaRPr>
          </a:p>
          <a:p>
            <a:r>
              <a:rPr lang="es-MX" sz="1200" dirty="0">
                <a:solidFill>
                  <a:schemeClr val="bg1"/>
                </a:solidFill>
              </a:rPr>
              <a:t>La diversificación, la asignación de activos y el rebalanceo de activos no garantizan ganancias ni protegen contra pérdidas en un mercado en descenso.</a:t>
            </a:r>
          </a:p>
        </p:txBody>
      </p:sp>
      <p:pic>
        <p:nvPicPr>
          <p:cNvPr id="3" name="Picture 2">
            <a:extLst>
              <a:ext uri="{FF2B5EF4-FFF2-40B4-BE49-F238E27FC236}">
                <a16:creationId xmlns:a16="http://schemas.microsoft.com/office/drawing/2014/main" id="{28007B80-D96E-64CE-687F-9D67A9D676C7}"/>
              </a:ext>
            </a:extLst>
          </p:cNvPr>
          <p:cNvPicPr>
            <a:picLocks noChangeAspect="1"/>
          </p:cNvPicPr>
          <p:nvPr/>
        </p:nvPicPr>
        <p:blipFill>
          <a:blip r:embed="rId5"/>
          <a:srcRect/>
          <a:stretch/>
        </p:blipFill>
        <p:spPr>
          <a:xfrm>
            <a:off x="356493" y="6055453"/>
            <a:ext cx="1670292" cy="646331"/>
          </a:xfrm>
          <a:prstGeom prst="rect">
            <a:avLst/>
          </a:prstGeom>
        </p:spPr>
      </p:pic>
    </p:spTree>
    <p:extLst>
      <p:ext uri="{BB962C8B-B14F-4D97-AF65-F5344CB8AC3E}">
        <p14:creationId xmlns:p14="http://schemas.microsoft.com/office/powerpoint/2010/main" val="140558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61C757-0CA0-9F46-B8C3-F5B8CBEA29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7999"/>
          </a:xfrm>
          <a:prstGeom prst="rect">
            <a:avLst/>
          </a:prstGeom>
        </p:spPr>
      </p:pic>
      <p:sp>
        <p:nvSpPr>
          <p:cNvPr id="14" name="Rounded Rectangle 13">
            <a:extLst>
              <a:ext uri="{FF2B5EF4-FFF2-40B4-BE49-F238E27FC236}">
                <a16:creationId xmlns:a16="http://schemas.microsoft.com/office/drawing/2014/main" id="{E1EE352B-F17E-F04F-B0A8-560DCC5E5C18}"/>
              </a:ext>
            </a:extLst>
          </p:cNvPr>
          <p:cNvSpPr/>
          <p:nvPr/>
        </p:nvSpPr>
        <p:spPr>
          <a:xfrm>
            <a:off x="2395292" y="1156771"/>
            <a:ext cx="7321581" cy="3612043"/>
          </a:xfrm>
          <a:prstGeom prst="roundRect">
            <a:avLst>
              <a:gd name="adj" fmla="val 3903"/>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DAC5"/>
              </a:solidFill>
            </a:endParaRPr>
          </a:p>
        </p:txBody>
      </p:sp>
      <p:sp>
        <p:nvSpPr>
          <p:cNvPr id="15" name="Title 1">
            <a:extLst>
              <a:ext uri="{FF2B5EF4-FFF2-40B4-BE49-F238E27FC236}">
                <a16:creationId xmlns:a16="http://schemas.microsoft.com/office/drawing/2014/main" id="{B18BD101-A296-C94E-BCE3-89560493DA47}"/>
              </a:ext>
            </a:extLst>
          </p:cNvPr>
          <p:cNvSpPr txBox="1">
            <a:spLocks/>
          </p:cNvSpPr>
          <p:nvPr/>
        </p:nvSpPr>
        <p:spPr>
          <a:xfrm>
            <a:off x="3013755" y="1786254"/>
            <a:ext cx="6112181" cy="7002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6000" i="1" dirty="0">
                <a:solidFill>
                  <a:srgbClr val="40DAC5"/>
                </a:solidFill>
                <a:latin typeface="Times" pitchFamily="2" charset="0"/>
                <a:cs typeface="Arial" panose="020B0604020202020204" pitchFamily="34" charset="0"/>
              </a:rPr>
              <a:t>consejo </a:t>
            </a:r>
            <a:br>
              <a:rPr lang="es-MX" sz="6000" i="1" dirty="0">
                <a:solidFill>
                  <a:srgbClr val="40DAC5"/>
                </a:solidFill>
                <a:latin typeface="Times" pitchFamily="2" charset="0"/>
                <a:cs typeface="Arial" panose="020B0604020202020204" pitchFamily="34" charset="0"/>
              </a:rPr>
            </a:br>
            <a:r>
              <a:rPr lang="es-MX" dirty="0">
                <a:solidFill>
                  <a:schemeClr val="bg1"/>
                </a:solidFill>
              </a:rPr>
              <a:t>de INVERSIÓN</a:t>
            </a:r>
            <a:br>
              <a:rPr lang="es-MX" sz="3600" b="1" i="1" dirty="0">
                <a:solidFill>
                  <a:schemeClr val="bg1"/>
                </a:solidFill>
                <a:latin typeface="Arial" panose="020B0604020202020204" pitchFamily="34" charset="0"/>
                <a:cs typeface="Arial" panose="020B0604020202020204" pitchFamily="34" charset="0"/>
              </a:rPr>
            </a:br>
            <a:endParaRPr lang="es-MX" sz="3600" b="1" i="1" dirty="0">
              <a:solidFill>
                <a:schemeClr val="bg1"/>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2886CC49-7ACE-404E-BE66-8A9FF54046BE}"/>
              </a:ext>
            </a:extLst>
          </p:cNvPr>
          <p:cNvSpPr txBox="1">
            <a:spLocks/>
          </p:cNvSpPr>
          <p:nvPr/>
        </p:nvSpPr>
        <p:spPr>
          <a:xfrm>
            <a:off x="3013755" y="2558579"/>
            <a:ext cx="6614985" cy="4371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2400" dirty="0">
                <a:solidFill>
                  <a:schemeClr val="bg1"/>
                </a:solidFill>
                <a:latin typeface="Arial" panose="020B0604020202020204" pitchFamily="34" charset="0"/>
                <a:cs typeface="Arial" panose="020B0604020202020204" pitchFamily="34" charset="0"/>
              </a:rPr>
              <a:t>Si estableces una cuenta en nationwide.com/myretirement, puedes configurarla para que se </a:t>
            </a:r>
            <a:r>
              <a:rPr lang="es-MX" sz="2400" dirty="0" err="1">
                <a:solidFill>
                  <a:schemeClr val="bg1"/>
                </a:solidFill>
                <a:latin typeface="Arial" panose="020B0604020202020204" pitchFamily="34" charset="0"/>
                <a:cs typeface="Arial" panose="020B0604020202020204" pitchFamily="34" charset="0"/>
              </a:rPr>
              <a:t>rebalancee</a:t>
            </a:r>
            <a:r>
              <a:rPr lang="es-MX" sz="2400" dirty="0">
                <a:solidFill>
                  <a:schemeClr val="bg1"/>
                </a:solidFill>
                <a:latin typeface="Arial" panose="020B0604020202020204" pitchFamily="34" charset="0"/>
                <a:cs typeface="Arial" panose="020B0604020202020204" pitchFamily="34" charset="0"/>
              </a:rPr>
              <a:t> automáticamente a los porcentajes originales que designes en cada clase de activo.</a:t>
            </a:r>
          </a:p>
          <a:p>
            <a:pPr marL="0" indent="0">
              <a:buFont typeface="Arial" panose="020B0604020202020204" pitchFamily="34" charset="0"/>
              <a:buNone/>
            </a:pPr>
            <a:r>
              <a:rPr lang="es-MX" sz="1200" dirty="0">
                <a:solidFill>
                  <a:schemeClr val="bg1"/>
                </a:solidFill>
                <a:latin typeface="Arial" panose="020B0604020202020204" pitchFamily="34" charset="0"/>
                <a:cs typeface="Arial" panose="020B0604020202020204" pitchFamily="34" charset="0"/>
              </a:rPr>
              <a:t>*si el plan lo permite </a:t>
            </a:r>
          </a:p>
        </p:txBody>
      </p:sp>
      <p:sp>
        <p:nvSpPr>
          <p:cNvPr id="17" name="TextBox 16">
            <a:extLst>
              <a:ext uri="{FF2B5EF4-FFF2-40B4-BE49-F238E27FC236}">
                <a16:creationId xmlns:a16="http://schemas.microsoft.com/office/drawing/2014/main" id="{3E52FACC-F33A-6E4D-AD5F-27F061D3A966}"/>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latin typeface="Arial" panose="020B0604020202020204" pitchFamily="34" charset="0"/>
                <a:cs typeface="Arial" panose="020B0604020202020204" pitchFamily="34" charset="0"/>
              </a:rPr>
              <a:t>18</a:t>
            </a:fld>
            <a:endParaRPr lang="en-US" sz="12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52D3AC2-568D-9DDE-57CB-32E44284059A}"/>
              </a:ext>
            </a:extLst>
          </p:cNvPr>
          <p:cNvPicPr>
            <a:picLocks noChangeAspect="1"/>
          </p:cNvPicPr>
          <p:nvPr/>
        </p:nvPicPr>
        <p:blipFill>
          <a:blip r:embed="rId4"/>
          <a:srcRect/>
          <a:stretch/>
        </p:blipFill>
        <p:spPr>
          <a:xfrm>
            <a:off x="315944" y="6086680"/>
            <a:ext cx="1574931" cy="616277"/>
          </a:xfrm>
          <a:prstGeom prst="rect">
            <a:avLst/>
          </a:prstGeom>
        </p:spPr>
      </p:pic>
    </p:spTree>
    <p:extLst>
      <p:ext uri="{BB962C8B-B14F-4D97-AF65-F5344CB8AC3E}">
        <p14:creationId xmlns:p14="http://schemas.microsoft.com/office/powerpoint/2010/main" val="4187166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B7D55E-B98A-8E4D-93A2-7C1403DE81B9}"/>
              </a:ext>
            </a:extLst>
          </p:cNvPr>
          <p:cNvSpPr>
            <a:spLocks noGrp="1"/>
          </p:cNvSpPr>
          <p:nvPr>
            <p:ph idx="1"/>
          </p:nvPr>
        </p:nvSpPr>
        <p:spPr>
          <a:xfrm>
            <a:off x="329375" y="1495776"/>
            <a:ext cx="9189197" cy="4351338"/>
          </a:xfrm>
        </p:spPr>
        <p:txBody>
          <a:bodyPr>
            <a:normAutofit/>
          </a:bodyPr>
          <a:lstStyle/>
          <a:p>
            <a:pPr lvl="0">
              <a:buClr>
                <a:srgbClr val="40DAC5"/>
              </a:buClr>
            </a:pPr>
            <a:r>
              <a:rPr lang="es-MX" sz="2200" dirty="0">
                <a:latin typeface="Arial" panose="020B0604020202020204" pitchFamily="34" charset="0"/>
                <a:cs typeface="Arial" panose="020B0604020202020204" pitchFamily="34" charset="0"/>
              </a:rPr>
              <a:t>Contrata a un profesional para que administre activamente tu cuenta*</a:t>
            </a:r>
          </a:p>
          <a:p>
            <a:pPr lvl="0">
              <a:buClr>
                <a:srgbClr val="40DAC5"/>
              </a:buClr>
            </a:pPr>
            <a:r>
              <a:rPr lang="es-MX" sz="2200" dirty="0">
                <a:latin typeface="Arial" panose="020B0604020202020204" pitchFamily="34" charset="0"/>
                <a:cs typeface="Arial" panose="020B0604020202020204" pitchFamily="34" charset="0"/>
              </a:rPr>
              <a:t>No es necesario un saldo mínimo en la cuenta</a:t>
            </a:r>
          </a:p>
          <a:p>
            <a:pPr lvl="0">
              <a:buClr>
                <a:srgbClr val="40DAC5"/>
              </a:buClr>
            </a:pPr>
            <a:r>
              <a:rPr lang="es-MX" sz="2200" dirty="0">
                <a:latin typeface="Arial" panose="020B0604020202020204" pitchFamily="34" charset="0"/>
                <a:cs typeface="Arial" panose="020B0604020202020204" pitchFamily="34" charset="0"/>
              </a:rPr>
              <a:t>Puedes cancelar en cualquier momento</a:t>
            </a:r>
          </a:p>
          <a:p>
            <a:pPr>
              <a:buClr>
                <a:srgbClr val="40DAC5"/>
              </a:buClr>
            </a:pPr>
            <a:endParaRPr lang="en-US" sz="18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2CEB136-5E47-704E-91C7-AD78FFE76EBC}"/>
              </a:ext>
            </a:extLst>
          </p:cNvPr>
          <p:cNvSpPr txBox="1">
            <a:spLocks/>
          </p:cNvSpPr>
          <p:nvPr/>
        </p:nvSpPr>
        <p:spPr>
          <a:xfrm>
            <a:off x="311887" y="349396"/>
            <a:ext cx="8275521" cy="9848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a:solidFill>
                  <a:srgbClr val="007D8A"/>
                </a:solidFill>
                <a:latin typeface="Arial" panose="020B0604020202020204" pitchFamily="34" charset="0"/>
                <a:cs typeface="Arial" panose="020B0604020202020204" pitchFamily="34" charset="0"/>
              </a:rPr>
              <a:t>Cuentas </a:t>
            </a:r>
            <a:r>
              <a:rPr lang="es-MX" sz="3600" b="1">
                <a:solidFill>
                  <a:srgbClr val="007D8A"/>
                </a:solidFill>
                <a:latin typeface="Arial" panose="020B0604020202020204" pitchFamily="34" charset="0"/>
                <a:cs typeface="Arial" panose="020B0604020202020204" pitchFamily="34" charset="0"/>
              </a:rPr>
              <a:t>administradas</a:t>
            </a:r>
          </a:p>
        </p:txBody>
      </p:sp>
      <p:sp>
        <p:nvSpPr>
          <p:cNvPr id="11" name="Rectangle 10">
            <a:extLst>
              <a:ext uri="{FF2B5EF4-FFF2-40B4-BE49-F238E27FC236}">
                <a16:creationId xmlns:a16="http://schemas.microsoft.com/office/drawing/2014/main" id="{AC6545A4-939D-AC42-A497-6FD57EEAEB14}"/>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3B84543-4205-6E47-B25D-EF708CAC22F9}"/>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19</a:t>
            </a:fld>
            <a:endParaRPr lang="en-US" sz="12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401871-D0B5-1643-B906-19315A1573B6}"/>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sp>
        <p:nvSpPr>
          <p:cNvPr id="8" name="TextBox 7">
            <a:extLst>
              <a:ext uri="{FF2B5EF4-FFF2-40B4-BE49-F238E27FC236}">
                <a16:creationId xmlns:a16="http://schemas.microsoft.com/office/drawing/2014/main" id="{FDC24A61-106D-4EF1-B3B6-45DD108A3202}"/>
              </a:ext>
            </a:extLst>
          </p:cNvPr>
          <p:cNvSpPr txBox="1"/>
          <p:nvPr/>
        </p:nvSpPr>
        <p:spPr>
          <a:xfrm>
            <a:off x="2459210" y="5969777"/>
            <a:ext cx="8503934" cy="646331"/>
          </a:xfrm>
          <a:prstGeom prst="rect">
            <a:avLst/>
          </a:prstGeom>
          <a:noFill/>
        </p:spPr>
        <p:txBody>
          <a:bodyPr wrap="square" rtlCol="0">
            <a:spAutoFit/>
          </a:bodyPr>
          <a:lstStyle/>
          <a:p>
            <a:pPr marL="171450" indent="-171450">
              <a:buFont typeface="Arial" panose="020B0604020202020204" pitchFamily="34" charset="0"/>
              <a:buChar char="•"/>
            </a:pPr>
            <a:r>
              <a:rPr lang="es-MX" sz="1200" dirty="0">
                <a:solidFill>
                  <a:schemeClr val="bg1"/>
                </a:solidFill>
              </a:rPr>
              <a:t>Si está disponible</a:t>
            </a:r>
          </a:p>
          <a:p>
            <a:r>
              <a:rPr lang="es-MX" sz="1200" dirty="0">
                <a:solidFill>
                  <a:schemeClr val="bg1"/>
                </a:solidFill>
              </a:rPr>
              <a:t>El patrocinador del plan, y no Nationwide, selecciona al asesor de inversión registrado que se emplea en conjunto con cuentas administradas. El patrocinador del plan debe determinar si este servicio es adecuado para los participantes.  Aplican cargos adicionales para este servicio. </a:t>
            </a:r>
          </a:p>
        </p:txBody>
      </p:sp>
      <p:pic>
        <p:nvPicPr>
          <p:cNvPr id="2" name="Picture 1">
            <a:extLst>
              <a:ext uri="{FF2B5EF4-FFF2-40B4-BE49-F238E27FC236}">
                <a16:creationId xmlns:a16="http://schemas.microsoft.com/office/drawing/2014/main" id="{F5AC7ADE-4AF8-A86A-D9EE-3E9F5C4032FC}"/>
              </a:ext>
            </a:extLst>
          </p:cNvPr>
          <p:cNvPicPr>
            <a:picLocks noChangeAspect="1"/>
          </p:cNvPicPr>
          <p:nvPr/>
        </p:nvPicPr>
        <p:blipFill>
          <a:blip r:embed="rId3"/>
          <a:srcRect/>
          <a:stretch/>
        </p:blipFill>
        <p:spPr>
          <a:xfrm>
            <a:off x="356493" y="6055453"/>
            <a:ext cx="1670292" cy="646331"/>
          </a:xfrm>
          <a:prstGeom prst="rect">
            <a:avLst/>
          </a:prstGeom>
        </p:spPr>
      </p:pic>
    </p:spTree>
    <p:extLst>
      <p:ext uri="{BB962C8B-B14F-4D97-AF65-F5344CB8AC3E}">
        <p14:creationId xmlns:p14="http://schemas.microsoft.com/office/powerpoint/2010/main" val="198884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81ACD7-AFAB-5E4E-B545-88F5FA7A4435}"/>
              </a:ext>
            </a:extLst>
          </p:cNvPr>
          <p:cNvSpPr>
            <a:spLocks noGrp="1"/>
          </p:cNvSpPr>
          <p:nvPr>
            <p:ph type="title"/>
          </p:nvPr>
        </p:nvSpPr>
        <p:spPr>
          <a:xfrm>
            <a:off x="311888" y="613407"/>
            <a:ext cx="7404756" cy="813665"/>
          </a:xfrm>
        </p:spPr>
        <p:txBody>
          <a:bodyPr anchor="t">
            <a:noAutofit/>
          </a:bodyPr>
          <a:lstStyle/>
          <a:p>
            <a:r>
              <a:rPr lang="es-MX" sz="3600">
                <a:solidFill>
                  <a:srgbClr val="007D8A"/>
                </a:solidFill>
                <a:latin typeface="Arial" panose="020B0604020202020204" pitchFamily="34" charset="0"/>
                <a:cs typeface="Arial" panose="020B0604020202020204" pitchFamily="34" charset="0"/>
              </a:rPr>
              <a:t>Información </a:t>
            </a:r>
            <a:r>
              <a:rPr lang="es-MX" sz="3600" b="1">
                <a:solidFill>
                  <a:srgbClr val="007D8A"/>
                </a:solidFill>
                <a:latin typeface="Arial" panose="020B0604020202020204" pitchFamily="34" charset="0"/>
                <a:cs typeface="Arial" panose="020B0604020202020204" pitchFamily="34" charset="0"/>
              </a:rPr>
              <a:t>importante</a:t>
            </a:r>
          </a:p>
        </p:txBody>
      </p:sp>
      <p:sp>
        <p:nvSpPr>
          <p:cNvPr id="8" name="Rectangle 7">
            <a:extLst>
              <a:ext uri="{FF2B5EF4-FFF2-40B4-BE49-F238E27FC236}">
                <a16:creationId xmlns:a16="http://schemas.microsoft.com/office/drawing/2014/main" id="{5A13658B-4DA8-964C-9B07-FDAB1D5FF0BD}"/>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55E31E9-8355-3C49-981F-63988E33223C}"/>
              </a:ext>
            </a:extLst>
          </p:cNvPr>
          <p:cNvSpPr txBox="1"/>
          <p:nvPr/>
        </p:nvSpPr>
        <p:spPr>
          <a:xfrm>
            <a:off x="10998926" y="6273542"/>
            <a:ext cx="1045030" cy="276999"/>
          </a:xfrm>
          <a:prstGeom prst="rect">
            <a:avLst/>
          </a:prstGeom>
          <a:noFill/>
        </p:spPr>
        <p:txBody>
          <a:bodyPr wrap="square" rtlCol="0">
            <a:spAutoFit/>
          </a:bodyPr>
          <a:lstStyle/>
          <a:p>
            <a:pPr algn="r"/>
            <a:fld id="{D948B528-9046-0E44-97C4-80BDC1D382F9}" type="slidenum">
              <a:rPr lang="en-US" sz="1200" smtClean="0">
                <a:solidFill>
                  <a:schemeClr val="bg1"/>
                </a:solidFill>
                <a:latin typeface="Arial" panose="020B0604020202020204" pitchFamily="34" charset="0"/>
                <a:cs typeface="Arial" panose="020B0604020202020204" pitchFamily="34" charset="0"/>
              </a:rPr>
              <a:t>2</a:t>
            </a:fld>
            <a:endParaRPr lang="en-US" sz="120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DA63CE8-DBF0-DD48-851D-3C906F5C2694}"/>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sp>
        <p:nvSpPr>
          <p:cNvPr id="17" name="Content Placeholder 2">
            <a:extLst>
              <a:ext uri="{FF2B5EF4-FFF2-40B4-BE49-F238E27FC236}">
                <a16:creationId xmlns:a16="http://schemas.microsoft.com/office/drawing/2014/main" id="{72E64A1F-5741-1C4B-8759-4A89ADB2A50E}"/>
              </a:ext>
            </a:extLst>
          </p:cNvPr>
          <p:cNvSpPr>
            <a:spLocks noGrp="1"/>
          </p:cNvSpPr>
          <p:nvPr>
            <p:ph idx="1"/>
          </p:nvPr>
        </p:nvSpPr>
        <p:spPr>
          <a:xfrm>
            <a:off x="331014" y="1607159"/>
            <a:ext cx="11357881" cy="4299166"/>
          </a:xfrm>
        </p:spPr>
        <p:txBody>
          <a:bodyPr>
            <a:normAutofit/>
          </a:bodyPr>
          <a:lstStyle/>
          <a:p>
            <a:pPr marL="0" indent="0">
              <a:buNone/>
            </a:pPr>
            <a:r>
              <a:rPr lang="es-MX" sz="1400" dirty="0">
                <a:latin typeface="Arial" panose="020B0604020202020204" pitchFamily="34" charset="0"/>
                <a:cs typeface="Arial" panose="020B0604020202020204" pitchFamily="34" charset="0"/>
              </a:rPr>
              <a:t> </a:t>
            </a:r>
          </a:p>
          <a:p>
            <a:pPr marL="0" indent="0">
              <a:buNone/>
            </a:pPr>
            <a:r>
              <a:rPr lang="es-MX" sz="1400" dirty="0">
                <a:latin typeface="Arial" panose="020B0604020202020204" pitchFamily="34" charset="0"/>
                <a:cs typeface="Arial" panose="020B0604020202020204" pitchFamily="34" charset="0"/>
              </a:rPr>
              <a:t> </a:t>
            </a:r>
          </a:p>
          <a:p>
            <a:pPr marL="0" indent="0">
              <a:buNone/>
            </a:pPr>
            <a:endParaRPr lang="en-US" sz="1600" dirty="0">
              <a:latin typeface="Arial" panose="020B0604020202020204" pitchFamily="34" charset="0"/>
              <a:cs typeface="Arial" panose="020B0604020202020204" pitchFamily="34" charset="0"/>
            </a:endParaRPr>
          </a:p>
          <a:p>
            <a:pPr marL="0" marR="0" indent="0">
              <a:spcBef>
                <a:spcPts val="0"/>
              </a:spcBef>
              <a:spcAft>
                <a:spcPts val="1200"/>
              </a:spcAft>
              <a:buNone/>
            </a:pPr>
            <a:r>
              <a:rPr lang="en-US" sz="1600" dirty="0">
                <a:effectLst/>
                <a:latin typeface="Arial" panose="020B0604020202020204" pitchFamily="34" charset="0"/>
                <a:ea typeface="Times New Roman" panose="02020603050405020304" pitchFamily="18" charset="0"/>
                <a:cs typeface="Arial" panose="020B0604020202020204" pitchFamily="34" charset="0"/>
              </a:rPr>
              <a:t>Las </a:t>
            </a:r>
            <a:r>
              <a:rPr lang="en-US" sz="1600" dirty="0" err="1">
                <a:effectLst/>
                <a:latin typeface="Arial" panose="020B0604020202020204" pitchFamily="34" charset="0"/>
                <a:ea typeface="Times New Roman" panose="02020603050405020304" pitchFamily="18" charset="0"/>
                <a:cs typeface="Arial" panose="020B0604020202020204" pitchFamily="34" charset="0"/>
              </a:rPr>
              <a:t>pólizas</a:t>
            </a:r>
            <a:r>
              <a:rPr lang="en-US" sz="1600" dirty="0">
                <a:effectLst/>
                <a:latin typeface="Arial" panose="020B0604020202020204" pitchFamily="34" charset="0"/>
                <a:ea typeface="Times New Roman" panose="02020603050405020304" pitchFamily="18" charset="0"/>
                <a:cs typeface="Arial" panose="020B0604020202020204" pitchFamily="34" charset="0"/>
              </a:rPr>
              <a:t> de </a:t>
            </a:r>
            <a:r>
              <a:rPr lang="en-US" sz="1600" dirty="0" err="1">
                <a:effectLst/>
                <a:latin typeface="Arial" panose="020B0604020202020204" pitchFamily="34" charset="0"/>
                <a:ea typeface="Times New Roman" panose="02020603050405020304" pitchFamily="18" charset="0"/>
                <a:cs typeface="Arial" panose="020B0604020202020204" pitchFamily="34" charset="0"/>
              </a:rPr>
              <a:t>seguros</a:t>
            </a:r>
            <a:r>
              <a:rPr lang="en-US" sz="1600" dirty="0">
                <a:effectLst/>
                <a:latin typeface="Arial" panose="020B0604020202020204" pitchFamily="34" charset="0"/>
                <a:ea typeface="Times New Roman" panose="02020603050405020304" pitchFamily="18" charset="0"/>
                <a:cs typeface="Arial" panose="020B0604020202020204" pitchFamily="34" charset="0"/>
              </a:rPr>
              <a:t> y </a:t>
            </a:r>
            <a:r>
              <a:rPr lang="en-US" sz="1600" dirty="0" err="1">
                <a:effectLst/>
                <a:latin typeface="Arial" panose="020B0604020202020204" pitchFamily="34" charset="0"/>
                <a:ea typeface="Times New Roman" panose="02020603050405020304" pitchFamily="18" charset="0"/>
                <a:cs typeface="Arial" panose="020B0604020202020204" pitchFamily="34" charset="0"/>
              </a:rPr>
              <a:t>notificaciones</a:t>
            </a:r>
            <a:r>
              <a:rPr lang="en-US" sz="1600" dirty="0">
                <a:effectLst/>
                <a:latin typeface="Arial" panose="020B0604020202020204" pitchFamily="34" charset="0"/>
                <a:ea typeface="Times New Roman" panose="02020603050405020304" pitchFamily="18" charset="0"/>
                <a:cs typeface="Arial" panose="020B0604020202020204" pitchFamily="34" charset="0"/>
              </a:rPr>
              <a:t> de Nationwide </a:t>
            </a:r>
            <a:r>
              <a:rPr lang="en-US" sz="1600" dirty="0" err="1">
                <a:effectLst/>
                <a:latin typeface="Arial" panose="020B0604020202020204" pitchFamily="34" charset="0"/>
                <a:ea typeface="Times New Roman" panose="02020603050405020304" pitchFamily="18" charset="0"/>
                <a:cs typeface="Arial" panose="020B0604020202020204" pitchFamily="34" charset="0"/>
              </a:rPr>
              <a:t>están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escritas</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en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inglés</a:t>
            </a:r>
            <a:r>
              <a:rPr lang="en-US" sz="1600" dirty="0">
                <a:effectLst/>
                <a:latin typeface="Arial" panose="020B0604020202020204" pitchFamily="34" charset="0"/>
                <a:ea typeface="Times New Roman" panose="02020603050405020304" pitchFamily="18" charset="0"/>
                <a:cs typeface="Arial" panose="020B0604020202020204" pitchFamily="34" charset="0"/>
              </a:rPr>
              <a:t>. La </a:t>
            </a:r>
            <a:r>
              <a:rPr lang="en-US" sz="1600" dirty="0" err="1">
                <a:effectLst/>
                <a:latin typeface="Arial" panose="020B0604020202020204" pitchFamily="34" charset="0"/>
                <a:ea typeface="Times New Roman" panose="02020603050405020304" pitchFamily="18" charset="0"/>
                <a:cs typeface="Arial" panose="020B0604020202020204" pitchFamily="34" charset="0"/>
              </a:rPr>
              <a:t>póliza</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en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inglés</a:t>
            </a:r>
            <a:r>
              <a:rPr lang="en-US" sz="1600" dirty="0">
                <a:effectLst/>
                <a:latin typeface="Arial" panose="020B0604020202020204" pitchFamily="34" charset="0"/>
                <a:ea typeface="Times New Roman" panose="02020603050405020304" pitchFamily="18" charset="0"/>
                <a:cs typeface="Arial" panose="020B0604020202020204" pitchFamily="34" charset="0"/>
              </a:rPr>
              <a:t> es la version</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oficial</a:t>
            </a:r>
            <a:r>
              <a:rPr lang="en-US" sz="1600" dirty="0">
                <a:effectLst/>
                <a:latin typeface="Arial" panose="020B0604020202020204" pitchFamily="34" charset="0"/>
                <a:ea typeface="Times New Roman" panose="02020603050405020304" pitchFamily="18" charset="0"/>
                <a:cs typeface="Arial" panose="020B0604020202020204" pitchFamily="34" charset="0"/>
              </a:rPr>
              <a:t> para </a:t>
            </a:r>
            <a:r>
              <a:rPr lang="en-US" sz="1600" dirty="0" err="1">
                <a:effectLst/>
                <a:latin typeface="Arial" panose="020B0604020202020204" pitchFamily="34" charset="0"/>
                <a:ea typeface="Times New Roman" panose="02020603050405020304" pitchFamily="18" charset="0"/>
                <a:cs typeface="Arial" panose="020B0604020202020204" pitchFamily="34" charset="0"/>
              </a:rPr>
              <a:t>propósitos</a:t>
            </a:r>
            <a:r>
              <a:rPr lang="en-US" sz="1600" dirty="0">
                <a:effectLst/>
                <a:latin typeface="Arial" panose="020B0604020202020204" pitchFamily="34" charset="0"/>
                <a:ea typeface="Times New Roman" panose="02020603050405020304" pitchFamily="18" charset="0"/>
                <a:cs typeface="Arial" panose="020B0604020202020204" pitchFamily="34" charset="0"/>
              </a:rPr>
              <a:t> de </a:t>
            </a:r>
            <a:r>
              <a:rPr lang="en-US" sz="1600" dirty="0" err="1">
                <a:effectLst/>
                <a:latin typeface="Arial" panose="020B0604020202020204" pitchFamily="34" charset="0"/>
                <a:ea typeface="Times New Roman" panose="02020603050405020304" pitchFamily="18" charset="0"/>
                <a:cs typeface="Arial" panose="020B0604020202020204" pitchFamily="34" charset="0"/>
              </a:rPr>
              <a:t>interpretación</a:t>
            </a:r>
            <a:r>
              <a:rPr lang="en-US" sz="1600" dirty="0">
                <a:effectLst/>
                <a:latin typeface="Arial" panose="020B0604020202020204" pitchFamily="34" charset="0"/>
                <a:ea typeface="Times New Roman" panose="02020603050405020304" pitchFamily="18" charset="0"/>
                <a:cs typeface="Arial" panose="020B0604020202020204" pitchFamily="34" charset="0"/>
              </a:rPr>
              <a:t> y </a:t>
            </a:r>
            <a:r>
              <a:rPr lang="en-US" sz="1600" dirty="0" err="1">
                <a:effectLst/>
                <a:latin typeface="Arial" panose="020B0604020202020204" pitchFamily="34" charset="0"/>
                <a:ea typeface="Times New Roman" panose="02020603050405020304" pitchFamily="18" charset="0"/>
                <a:cs typeface="Arial" panose="020B0604020202020204" pitchFamily="34" charset="0"/>
              </a:rPr>
              <a:t>aplicación</a:t>
            </a:r>
            <a:r>
              <a:rPr lang="en-US" sz="1600" dirty="0">
                <a:effectLst/>
                <a:latin typeface="Arial" panose="020B0604020202020204" pitchFamily="34" charset="0"/>
                <a:ea typeface="Times New Roman" panose="02020603050405020304" pitchFamily="18" charset="0"/>
                <a:cs typeface="Arial" panose="020B0604020202020204" pitchFamily="34" charset="0"/>
              </a:rPr>
              <a:t>.</a:t>
            </a:r>
          </a:p>
          <a:p>
            <a:pPr marL="0" marR="0" indent="0">
              <a:spcBef>
                <a:spcPts val="0"/>
              </a:spcBef>
              <a:spcAft>
                <a:spcPts val="1200"/>
              </a:spcAft>
              <a:buNone/>
            </a:pPr>
            <a:r>
              <a:rPr lang="es-PR" sz="1600" dirty="0">
                <a:effectLst/>
                <a:latin typeface="Arial" panose="020B0604020202020204" pitchFamily="34" charset="0"/>
                <a:ea typeface="Times New Roman" panose="02020603050405020304" pitchFamily="18" charset="0"/>
                <a:cs typeface="Arial" panose="020B0604020202020204" pitchFamily="34" charset="0"/>
              </a:rPr>
              <a:t>Este documento no es una recomendación para comprar o vender un producto financiero o adoptar una estrategia de inversión. Los inversionistas deben discutir su situación específica con su profesional financiero.</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12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Nationwide Group Retirement Series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incluye</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anualidades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programas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fideicomiso</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grupo</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no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registrados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fijos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variables. Las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anualidades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grupo</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no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registradas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fijas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variables son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emitidas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por</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Nationwide Life Insurance Company, Columbus, Ohio. Los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programas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servicios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fideicomiso</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son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ofrecidos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por</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Nationwide Trust Company, FSB. Nationwide Investment Services Corporation,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miembro</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 FINRA, Columbus, Ohio. </a:t>
            </a:r>
          </a:p>
          <a:p>
            <a:pPr marL="0" marR="0" indent="0">
              <a:spcBef>
                <a:spcPts val="0"/>
              </a:spcBef>
              <a:spcAft>
                <a:spcPts val="1200"/>
              </a:spcAft>
              <a:buNone/>
            </a:pPr>
            <a:r>
              <a:rPr lang="es-MX" sz="1600" dirty="0">
                <a:latin typeface="Arial" panose="020B0604020202020204" pitchFamily="34" charset="0"/>
                <a:cs typeface="Arial" panose="020B0604020202020204" pitchFamily="34" charset="0"/>
              </a:rPr>
              <a:t>Nationwide, la N y el Águila de Nationwide y Nationwide </a:t>
            </a:r>
            <a:r>
              <a:rPr lang="es-MX" sz="1600" dirty="0" err="1">
                <a:latin typeface="Arial" panose="020B0604020202020204" pitchFamily="34" charset="0"/>
                <a:cs typeface="Arial" panose="020B0604020202020204" pitchFamily="34" charset="0"/>
              </a:rPr>
              <a:t>is</a:t>
            </a:r>
            <a:r>
              <a:rPr lang="es-MX" sz="1600" dirty="0">
                <a:latin typeface="Arial" panose="020B0604020202020204" pitchFamily="34" charset="0"/>
                <a:cs typeface="Arial" panose="020B0604020202020204" pitchFamily="34" charset="0"/>
              </a:rPr>
              <a:t> </a:t>
            </a:r>
            <a:r>
              <a:rPr lang="es-MX" sz="1600" dirty="0" err="1">
                <a:latin typeface="Arial" panose="020B0604020202020204" pitchFamily="34" charset="0"/>
                <a:cs typeface="Arial" panose="020B0604020202020204" pitchFamily="34" charset="0"/>
              </a:rPr>
              <a:t>on</a:t>
            </a:r>
            <a:r>
              <a:rPr lang="es-MX" sz="1600" dirty="0">
                <a:latin typeface="Arial" panose="020B0604020202020204" pitchFamily="34" charset="0"/>
                <a:cs typeface="Arial" panose="020B0604020202020204" pitchFamily="34" charset="0"/>
              </a:rPr>
              <a:t> </a:t>
            </a:r>
            <a:r>
              <a:rPr lang="es-MX" sz="1600" dirty="0" err="1">
                <a:latin typeface="Arial" panose="020B0604020202020204" pitchFamily="34" charset="0"/>
                <a:cs typeface="Arial" panose="020B0604020202020204" pitchFamily="34" charset="0"/>
              </a:rPr>
              <a:t>your</a:t>
            </a:r>
            <a:r>
              <a:rPr lang="es-MX" sz="1600" dirty="0">
                <a:latin typeface="Arial" panose="020B0604020202020204" pitchFamily="34" charset="0"/>
                <a:cs typeface="Arial" panose="020B0604020202020204" pitchFamily="34" charset="0"/>
              </a:rPr>
              <a:t> </a:t>
            </a:r>
            <a:r>
              <a:rPr lang="es-MX" sz="1600" dirty="0" err="1">
                <a:latin typeface="Arial" panose="020B0604020202020204" pitchFamily="34" charset="0"/>
                <a:cs typeface="Arial" panose="020B0604020202020204" pitchFamily="34" charset="0"/>
              </a:rPr>
              <a:t>side</a:t>
            </a:r>
            <a:r>
              <a:rPr lang="es-MX" sz="1600" dirty="0">
                <a:latin typeface="Arial" panose="020B0604020202020204" pitchFamily="34" charset="0"/>
                <a:cs typeface="Arial" panose="020B0604020202020204" pitchFamily="34" charset="0"/>
              </a:rPr>
              <a:t> son marcas de servicio de Nationwide Mutual </a:t>
            </a:r>
            <a:r>
              <a:rPr lang="es-MX" sz="1600" dirty="0" err="1">
                <a:latin typeface="Arial" panose="020B0604020202020204" pitchFamily="34" charset="0"/>
                <a:cs typeface="Arial" panose="020B0604020202020204" pitchFamily="34" charset="0"/>
              </a:rPr>
              <a:t>Insurance</a:t>
            </a:r>
            <a:r>
              <a:rPr lang="es-MX" sz="1600" dirty="0">
                <a:latin typeface="Arial" panose="020B0604020202020204" pitchFamily="34" charset="0"/>
                <a:cs typeface="Arial" panose="020B0604020202020204" pitchFamily="34" charset="0"/>
              </a:rPr>
              <a:t> Company. © 2023 Nationwide</a:t>
            </a:r>
          </a:p>
          <a:p>
            <a:pPr marL="0" indent="0">
              <a:spcBef>
                <a:spcPts val="0"/>
              </a:spcBef>
              <a:spcAft>
                <a:spcPts val="1200"/>
              </a:spcAft>
              <a:buNone/>
            </a:pPr>
            <a:r>
              <a:rPr lang="es-MX" sz="1600" dirty="0">
                <a:latin typeface="Arial" panose="020B0604020202020204" pitchFamily="34" charset="0"/>
                <a:cs typeface="Arial" panose="020B0604020202020204" pitchFamily="34" charset="0"/>
              </a:rPr>
              <a:t>PNM-15408AO-S.1 (09/23)</a:t>
            </a:r>
          </a:p>
        </p:txBody>
      </p:sp>
      <p:sp>
        <p:nvSpPr>
          <p:cNvPr id="12" name="Text Box 5">
            <a:extLst>
              <a:ext uri="{FF2B5EF4-FFF2-40B4-BE49-F238E27FC236}">
                <a16:creationId xmlns:a16="http://schemas.microsoft.com/office/drawing/2014/main" id="{7F9AA6E2-7535-D143-B950-768BB0D8811D}"/>
              </a:ext>
            </a:extLst>
          </p:cNvPr>
          <p:cNvSpPr txBox="1">
            <a:spLocks noChangeArrowheads="1"/>
          </p:cNvSpPr>
          <p:nvPr/>
        </p:nvSpPr>
        <p:spPr bwMode="auto">
          <a:xfrm>
            <a:off x="356492" y="1565881"/>
            <a:ext cx="11023932" cy="584775"/>
          </a:xfrm>
          <a:prstGeom prst="rect">
            <a:avLst/>
          </a:prstGeom>
          <a:noFill/>
          <a:ln w="9525">
            <a:solidFill>
              <a:schemeClr val="tx1"/>
            </a:solidFill>
            <a:miter lim="800000"/>
            <a:headEnd/>
            <a:tailEnd/>
          </a:ln>
        </p:spPr>
        <p:txBody>
          <a:bodyPr wrap="square">
            <a:spAutoFit/>
          </a:bodyPr>
          <a:lstStyle/>
          <a:p>
            <a:pPr algn="ctr"/>
            <a:r>
              <a:rPr lang="es-MX" sz="1600" dirty="0">
                <a:latin typeface="Arial" panose="020B0604020202020204" pitchFamily="34" charset="0"/>
                <a:cs typeface="Arial" panose="020B0604020202020204" pitchFamily="34" charset="0"/>
              </a:rPr>
              <a:t>• No es un depósito • No está asegurado por FDIC ni NCUSIF • No está garantizado por la institución</a:t>
            </a:r>
          </a:p>
          <a:p>
            <a:pPr algn="ctr"/>
            <a:r>
              <a:rPr lang="es-MX" sz="1600" dirty="0">
                <a:latin typeface="Arial" panose="020B0604020202020204" pitchFamily="34" charset="0"/>
                <a:cs typeface="Arial" panose="020B0604020202020204" pitchFamily="34" charset="0"/>
              </a:rPr>
              <a:t>• No está asegurado por ninguna agencia del gobierno federal • Puede perder valor</a:t>
            </a:r>
          </a:p>
        </p:txBody>
      </p:sp>
      <p:pic>
        <p:nvPicPr>
          <p:cNvPr id="2" name="Picture 1">
            <a:extLst>
              <a:ext uri="{FF2B5EF4-FFF2-40B4-BE49-F238E27FC236}">
                <a16:creationId xmlns:a16="http://schemas.microsoft.com/office/drawing/2014/main" id="{F1DEBCD1-4FBD-E97E-33FB-B049E931F44C}"/>
              </a:ext>
            </a:extLst>
          </p:cNvPr>
          <p:cNvPicPr>
            <a:picLocks noChangeAspect="1"/>
          </p:cNvPicPr>
          <p:nvPr/>
        </p:nvPicPr>
        <p:blipFill>
          <a:blip r:embed="rId3"/>
          <a:srcRect/>
          <a:stretch/>
        </p:blipFill>
        <p:spPr>
          <a:xfrm>
            <a:off x="356493" y="6055453"/>
            <a:ext cx="1670292" cy="646331"/>
          </a:xfrm>
          <a:prstGeom prst="rect">
            <a:avLst/>
          </a:prstGeom>
        </p:spPr>
      </p:pic>
    </p:spTree>
    <p:extLst>
      <p:ext uri="{BB962C8B-B14F-4D97-AF65-F5344CB8AC3E}">
        <p14:creationId xmlns:p14="http://schemas.microsoft.com/office/powerpoint/2010/main" val="3354167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258A07-F3CD-7741-A7F6-758A5699123A}"/>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F3688B1-25C0-1543-AE68-5DA661D390D2}"/>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20</a:t>
            </a:fld>
            <a:endParaRPr lang="en-US" sz="120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1A0A47F2-66C4-3141-9548-9946671D3F29}"/>
              </a:ext>
            </a:extLst>
          </p:cNvPr>
          <p:cNvSpPr/>
          <p:nvPr/>
        </p:nvSpPr>
        <p:spPr>
          <a:xfrm>
            <a:off x="1308933" y="1903986"/>
            <a:ext cx="3251965" cy="646331"/>
          </a:xfrm>
          <a:prstGeom prst="rect">
            <a:avLst/>
          </a:prstGeom>
        </p:spPr>
        <p:txBody>
          <a:bodyPr wrap="square">
            <a:spAutoFit/>
          </a:bodyPr>
          <a:lstStyle/>
          <a:p>
            <a:pPr lvl="0"/>
            <a:r>
              <a:rPr lang="es-MX" b="1">
                <a:latin typeface="Arial" panose="020B0604020202020204" pitchFamily="34" charset="0"/>
                <a:cs typeface="Arial" panose="020B0604020202020204" pitchFamily="34" charset="0"/>
              </a:rPr>
              <a:t>IDENTIFICA</a:t>
            </a:r>
            <a:r>
              <a:rPr lang="es-MX">
                <a:latin typeface="Arial" panose="020B0604020202020204" pitchFamily="34" charset="0"/>
                <a:cs typeface="Arial" panose="020B0604020202020204" pitchFamily="34" charset="0"/>
              </a:rPr>
              <a:t>   </a:t>
            </a:r>
            <a:br>
              <a:rPr lang="es-MX">
                <a:latin typeface="Arial" panose="020B0604020202020204" pitchFamily="34" charset="0"/>
                <a:cs typeface="Arial" panose="020B0604020202020204" pitchFamily="34" charset="0"/>
              </a:rPr>
            </a:br>
            <a:r>
              <a:rPr lang="es-MX">
                <a:latin typeface="Arial" panose="020B0604020202020204" pitchFamily="34" charset="0"/>
                <a:cs typeface="Arial" panose="020B0604020202020204" pitchFamily="34" charset="0"/>
              </a:rPr>
              <a:t>qué tipo de inversionista eres</a:t>
            </a:r>
          </a:p>
        </p:txBody>
      </p:sp>
      <p:sp>
        <p:nvSpPr>
          <p:cNvPr id="28" name="Rectangle 27">
            <a:extLst>
              <a:ext uri="{FF2B5EF4-FFF2-40B4-BE49-F238E27FC236}">
                <a16:creationId xmlns:a16="http://schemas.microsoft.com/office/drawing/2014/main" id="{9051C844-37A9-1045-B79A-2C3DA6E04ED8}"/>
              </a:ext>
            </a:extLst>
          </p:cNvPr>
          <p:cNvSpPr/>
          <p:nvPr/>
        </p:nvSpPr>
        <p:spPr>
          <a:xfrm>
            <a:off x="6667515" y="1905429"/>
            <a:ext cx="6096000" cy="646331"/>
          </a:xfrm>
          <a:prstGeom prst="rect">
            <a:avLst/>
          </a:prstGeom>
        </p:spPr>
        <p:txBody>
          <a:bodyPr>
            <a:spAutoFit/>
          </a:bodyPr>
          <a:lstStyle/>
          <a:p>
            <a:pPr lvl="0"/>
            <a:r>
              <a:rPr lang="es-MX" b="1">
                <a:latin typeface="Arial" panose="020B0604020202020204" pitchFamily="34" charset="0"/>
                <a:cs typeface="Arial" panose="020B0604020202020204" pitchFamily="34" charset="0"/>
              </a:rPr>
              <a:t>DIVERSIFICA ADECUADAMENTE</a:t>
            </a:r>
            <a:r>
              <a:rPr lang="es-MX">
                <a:latin typeface="Arial" panose="020B0604020202020204" pitchFamily="34" charset="0"/>
                <a:cs typeface="Arial" panose="020B0604020202020204" pitchFamily="34" charset="0"/>
              </a:rPr>
              <a:t>   </a:t>
            </a:r>
            <a:br>
              <a:rPr lang="es-MX">
                <a:latin typeface="Arial" panose="020B0604020202020204" pitchFamily="34" charset="0"/>
                <a:cs typeface="Arial" panose="020B0604020202020204" pitchFamily="34" charset="0"/>
              </a:rPr>
            </a:br>
            <a:r>
              <a:rPr lang="es-MX">
                <a:latin typeface="Arial" panose="020B0604020202020204" pitchFamily="34" charset="0"/>
                <a:cs typeface="Arial" panose="020B0604020202020204" pitchFamily="34" charset="0"/>
              </a:rPr>
              <a:t>tus inversiones</a:t>
            </a:r>
          </a:p>
        </p:txBody>
      </p:sp>
      <p:sp>
        <p:nvSpPr>
          <p:cNvPr id="29" name="Rectangle 28">
            <a:extLst>
              <a:ext uri="{FF2B5EF4-FFF2-40B4-BE49-F238E27FC236}">
                <a16:creationId xmlns:a16="http://schemas.microsoft.com/office/drawing/2014/main" id="{ABE1E6C8-166C-4242-A386-DD22E5C90502}"/>
              </a:ext>
            </a:extLst>
          </p:cNvPr>
          <p:cNvSpPr/>
          <p:nvPr/>
        </p:nvSpPr>
        <p:spPr>
          <a:xfrm>
            <a:off x="1308933" y="3034294"/>
            <a:ext cx="3883552" cy="1477328"/>
          </a:xfrm>
          <a:prstGeom prst="rect">
            <a:avLst/>
          </a:prstGeom>
        </p:spPr>
        <p:txBody>
          <a:bodyPr wrap="square">
            <a:spAutoFit/>
          </a:bodyPr>
          <a:lstStyle/>
          <a:p>
            <a:r>
              <a:rPr lang="es-MX" b="1" dirty="0">
                <a:latin typeface="Arial" panose="020B0604020202020204" pitchFamily="34" charset="0"/>
                <a:cs typeface="Arial" panose="020B0604020202020204" pitchFamily="34" charset="0"/>
              </a:rPr>
              <a:t>ASEGÚRATE   </a:t>
            </a:r>
            <a:br>
              <a:rPr lang="es-MX" b="1" dirty="0">
                <a:latin typeface="Arial" panose="020B0604020202020204" pitchFamily="34" charset="0"/>
                <a:cs typeface="Arial" panose="020B0604020202020204" pitchFamily="34" charset="0"/>
              </a:rPr>
            </a:br>
            <a:r>
              <a:rPr lang="es-MX" dirty="0">
                <a:latin typeface="Arial" panose="020B0604020202020204" pitchFamily="34" charset="0"/>
                <a:cs typeface="Arial" panose="020B0604020202020204" pitchFamily="34" charset="0"/>
              </a:rPr>
              <a:t>de que las asignaciones que elijas trabajen para ayudarte a que logres tus objetivos únicos </a:t>
            </a:r>
          </a:p>
          <a:p>
            <a:pPr lvl="0"/>
            <a:endParaRPr lang="en-US"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920FEB19-B191-0B4B-9162-F20EF5F691B7}"/>
              </a:ext>
            </a:extLst>
          </p:cNvPr>
          <p:cNvSpPr/>
          <p:nvPr/>
        </p:nvSpPr>
        <p:spPr>
          <a:xfrm>
            <a:off x="1308933" y="4581093"/>
            <a:ext cx="3883553" cy="923330"/>
          </a:xfrm>
          <a:prstGeom prst="rect">
            <a:avLst/>
          </a:prstGeom>
        </p:spPr>
        <p:txBody>
          <a:bodyPr wrap="square">
            <a:spAutoFit/>
          </a:bodyPr>
          <a:lstStyle/>
          <a:p>
            <a:pPr lvl="0"/>
            <a:r>
              <a:rPr lang="es-MX" b="1">
                <a:latin typeface="Arial" panose="020B0604020202020204" pitchFamily="34" charset="0"/>
                <a:cs typeface="Arial" panose="020B0604020202020204" pitchFamily="34" charset="0"/>
              </a:rPr>
              <a:t>TRABAJA CON UN PROVEEDOR </a:t>
            </a:r>
            <a:br>
              <a:rPr lang="es-MX" b="1">
                <a:latin typeface="Arial" panose="020B0604020202020204" pitchFamily="34" charset="0"/>
                <a:cs typeface="Arial" panose="020B0604020202020204" pitchFamily="34" charset="0"/>
              </a:rPr>
            </a:br>
            <a:r>
              <a:rPr lang="es-MX" b="1">
                <a:latin typeface="Arial" panose="020B0604020202020204" pitchFamily="34" charset="0"/>
                <a:cs typeface="Arial" panose="020B0604020202020204" pitchFamily="34" charset="0"/>
              </a:rPr>
              <a:t>DE CUENTA ADMINISTRADA*</a:t>
            </a:r>
            <a:br>
              <a:rPr lang="es-MX">
                <a:latin typeface="Arial" panose="020B0604020202020204" pitchFamily="34" charset="0"/>
                <a:cs typeface="Arial" panose="020B0604020202020204" pitchFamily="34" charset="0"/>
              </a:rPr>
            </a:br>
            <a:r>
              <a:rPr lang="es-MX">
                <a:latin typeface="Arial" panose="020B0604020202020204" pitchFamily="34" charset="0"/>
                <a:cs typeface="Arial" panose="020B0604020202020204" pitchFamily="34" charset="0"/>
              </a:rPr>
              <a:t>si deseas ayuda adicional</a:t>
            </a:r>
          </a:p>
        </p:txBody>
      </p:sp>
      <p:sp>
        <p:nvSpPr>
          <p:cNvPr id="30" name="Rectangle 29">
            <a:extLst>
              <a:ext uri="{FF2B5EF4-FFF2-40B4-BE49-F238E27FC236}">
                <a16:creationId xmlns:a16="http://schemas.microsoft.com/office/drawing/2014/main" id="{1B6B37B7-B435-C148-83FB-FB5A53D328D9}"/>
              </a:ext>
            </a:extLst>
          </p:cNvPr>
          <p:cNvSpPr/>
          <p:nvPr/>
        </p:nvSpPr>
        <p:spPr>
          <a:xfrm>
            <a:off x="6631320" y="3039983"/>
            <a:ext cx="4093124" cy="923330"/>
          </a:xfrm>
          <a:prstGeom prst="rect">
            <a:avLst/>
          </a:prstGeom>
        </p:spPr>
        <p:txBody>
          <a:bodyPr wrap="square">
            <a:spAutoFit/>
          </a:bodyPr>
          <a:lstStyle/>
          <a:p>
            <a:pPr lvl="0"/>
            <a:r>
              <a:rPr lang="es-MX" b="1" dirty="0">
                <a:latin typeface="Arial" panose="020B0604020202020204" pitchFamily="34" charset="0"/>
                <a:cs typeface="Arial" panose="020B0604020202020204" pitchFamily="34" charset="0"/>
              </a:rPr>
              <a:t>REBALANCEA   </a:t>
            </a:r>
            <a:br>
              <a:rPr lang="es-MX" b="1" dirty="0">
                <a:latin typeface="Arial" panose="020B0604020202020204" pitchFamily="34" charset="0"/>
                <a:cs typeface="Arial" panose="020B0604020202020204" pitchFamily="34" charset="0"/>
              </a:rPr>
            </a:br>
            <a:r>
              <a:rPr lang="es-MX" dirty="0">
                <a:latin typeface="Arial" panose="020B0604020202020204" pitchFamily="34" charset="0"/>
                <a:cs typeface="Arial" panose="020B0604020202020204" pitchFamily="34" charset="0"/>
              </a:rPr>
              <a:t>regularmente para mantener la asignación de activos adecuada</a:t>
            </a:r>
          </a:p>
        </p:txBody>
      </p:sp>
      <p:sp>
        <p:nvSpPr>
          <p:cNvPr id="32" name="Rounded Rectangle 31">
            <a:extLst>
              <a:ext uri="{FF2B5EF4-FFF2-40B4-BE49-F238E27FC236}">
                <a16:creationId xmlns:a16="http://schemas.microsoft.com/office/drawing/2014/main" id="{6A3657CC-C7D8-5847-88DB-FA789D74FED4}"/>
              </a:ext>
            </a:extLst>
          </p:cNvPr>
          <p:cNvSpPr/>
          <p:nvPr/>
        </p:nvSpPr>
        <p:spPr>
          <a:xfrm>
            <a:off x="497143" y="2016743"/>
            <a:ext cx="480550" cy="482231"/>
          </a:xfrm>
          <a:prstGeom prst="roundRect">
            <a:avLst/>
          </a:prstGeom>
          <a:solidFill>
            <a:schemeClr val="bg1"/>
          </a:solidFill>
          <a:ln w="63500">
            <a:solidFill>
              <a:srgbClr val="40D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DAC5"/>
              </a:solidFill>
            </a:endParaRPr>
          </a:p>
        </p:txBody>
      </p:sp>
      <p:sp>
        <p:nvSpPr>
          <p:cNvPr id="33" name="Rounded Rectangle 32">
            <a:extLst>
              <a:ext uri="{FF2B5EF4-FFF2-40B4-BE49-F238E27FC236}">
                <a16:creationId xmlns:a16="http://schemas.microsoft.com/office/drawing/2014/main" id="{1B4414E9-94B8-ED4C-A23A-EF8840D8658C}"/>
              </a:ext>
            </a:extLst>
          </p:cNvPr>
          <p:cNvSpPr/>
          <p:nvPr/>
        </p:nvSpPr>
        <p:spPr>
          <a:xfrm>
            <a:off x="497143" y="3125522"/>
            <a:ext cx="480550" cy="482231"/>
          </a:xfrm>
          <a:prstGeom prst="roundRect">
            <a:avLst/>
          </a:prstGeom>
          <a:solidFill>
            <a:schemeClr val="bg1"/>
          </a:solidFill>
          <a:ln w="63500">
            <a:solidFill>
              <a:srgbClr val="40D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DAC5"/>
              </a:solidFill>
            </a:endParaRPr>
          </a:p>
        </p:txBody>
      </p:sp>
      <p:sp>
        <p:nvSpPr>
          <p:cNvPr id="37" name="Rounded Rectangle 36">
            <a:extLst>
              <a:ext uri="{FF2B5EF4-FFF2-40B4-BE49-F238E27FC236}">
                <a16:creationId xmlns:a16="http://schemas.microsoft.com/office/drawing/2014/main" id="{17CDEF56-3FE1-BC41-9912-F64E8E55215F}"/>
              </a:ext>
            </a:extLst>
          </p:cNvPr>
          <p:cNvSpPr/>
          <p:nvPr/>
        </p:nvSpPr>
        <p:spPr>
          <a:xfrm>
            <a:off x="5855725" y="3117769"/>
            <a:ext cx="480550" cy="482231"/>
          </a:xfrm>
          <a:prstGeom prst="roundRect">
            <a:avLst/>
          </a:prstGeom>
          <a:solidFill>
            <a:schemeClr val="bg1"/>
          </a:solidFill>
          <a:ln w="63500">
            <a:solidFill>
              <a:srgbClr val="40D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DAC5"/>
              </a:solidFill>
            </a:endParaRPr>
          </a:p>
        </p:txBody>
      </p:sp>
      <p:sp>
        <p:nvSpPr>
          <p:cNvPr id="38" name="Rounded Rectangle 37">
            <a:extLst>
              <a:ext uri="{FF2B5EF4-FFF2-40B4-BE49-F238E27FC236}">
                <a16:creationId xmlns:a16="http://schemas.microsoft.com/office/drawing/2014/main" id="{C665476B-15B2-924E-9872-8A3132D696A2}"/>
              </a:ext>
            </a:extLst>
          </p:cNvPr>
          <p:cNvSpPr/>
          <p:nvPr/>
        </p:nvSpPr>
        <p:spPr>
          <a:xfrm>
            <a:off x="5855725" y="1956772"/>
            <a:ext cx="480550" cy="482231"/>
          </a:xfrm>
          <a:prstGeom prst="roundRect">
            <a:avLst/>
          </a:prstGeom>
          <a:solidFill>
            <a:schemeClr val="bg1"/>
          </a:solidFill>
          <a:ln w="63500">
            <a:solidFill>
              <a:srgbClr val="40D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DAC5"/>
              </a:solidFill>
            </a:endParaRPr>
          </a:p>
        </p:txBody>
      </p:sp>
      <p:sp>
        <p:nvSpPr>
          <p:cNvPr id="39" name="Rounded Rectangle 38">
            <a:extLst>
              <a:ext uri="{FF2B5EF4-FFF2-40B4-BE49-F238E27FC236}">
                <a16:creationId xmlns:a16="http://schemas.microsoft.com/office/drawing/2014/main" id="{EAA71D7C-C3F3-EB48-90F3-2442D80AA7AE}"/>
              </a:ext>
            </a:extLst>
          </p:cNvPr>
          <p:cNvSpPr/>
          <p:nvPr/>
        </p:nvSpPr>
        <p:spPr>
          <a:xfrm>
            <a:off x="497143" y="4648839"/>
            <a:ext cx="480550" cy="482231"/>
          </a:xfrm>
          <a:prstGeom prst="roundRect">
            <a:avLst/>
          </a:prstGeom>
          <a:solidFill>
            <a:schemeClr val="bg1"/>
          </a:solidFill>
          <a:ln w="63500">
            <a:solidFill>
              <a:srgbClr val="40D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DAC5"/>
              </a:solidFill>
            </a:endParaRPr>
          </a:p>
        </p:txBody>
      </p:sp>
      <p:pic>
        <p:nvPicPr>
          <p:cNvPr id="4" name="Picture 3">
            <a:extLst>
              <a:ext uri="{FF2B5EF4-FFF2-40B4-BE49-F238E27FC236}">
                <a16:creationId xmlns:a16="http://schemas.microsoft.com/office/drawing/2014/main" id="{57403049-E391-194E-A533-63965304FF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312" y="1918280"/>
            <a:ext cx="642451" cy="489292"/>
          </a:xfrm>
          <a:prstGeom prst="rect">
            <a:avLst/>
          </a:prstGeom>
        </p:spPr>
      </p:pic>
      <p:pic>
        <p:nvPicPr>
          <p:cNvPr id="24" name="Picture 23">
            <a:extLst>
              <a:ext uri="{FF2B5EF4-FFF2-40B4-BE49-F238E27FC236}">
                <a16:creationId xmlns:a16="http://schemas.microsoft.com/office/drawing/2014/main" id="{4A7293CE-471C-634A-B49A-DFCECCA558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6791" y="1903290"/>
            <a:ext cx="642451" cy="489292"/>
          </a:xfrm>
          <a:prstGeom prst="rect">
            <a:avLst/>
          </a:prstGeom>
        </p:spPr>
      </p:pic>
      <p:pic>
        <p:nvPicPr>
          <p:cNvPr id="25" name="Picture 24">
            <a:extLst>
              <a:ext uri="{FF2B5EF4-FFF2-40B4-BE49-F238E27FC236}">
                <a16:creationId xmlns:a16="http://schemas.microsoft.com/office/drawing/2014/main" id="{284376C8-7F20-E145-A0AF-3D86F2A20E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312" y="3031569"/>
            <a:ext cx="642451" cy="489292"/>
          </a:xfrm>
          <a:prstGeom prst="rect">
            <a:avLst/>
          </a:prstGeom>
        </p:spPr>
      </p:pic>
      <p:pic>
        <p:nvPicPr>
          <p:cNvPr id="26" name="Picture 25">
            <a:extLst>
              <a:ext uri="{FF2B5EF4-FFF2-40B4-BE49-F238E27FC236}">
                <a16:creationId xmlns:a16="http://schemas.microsoft.com/office/drawing/2014/main" id="{F83B2018-060D-4243-B8E8-D2EBEC8066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209" y="4564611"/>
            <a:ext cx="642451" cy="489292"/>
          </a:xfrm>
          <a:prstGeom prst="rect">
            <a:avLst/>
          </a:prstGeom>
        </p:spPr>
      </p:pic>
      <p:pic>
        <p:nvPicPr>
          <p:cNvPr id="34" name="Picture 33">
            <a:extLst>
              <a:ext uri="{FF2B5EF4-FFF2-40B4-BE49-F238E27FC236}">
                <a16:creationId xmlns:a16="http://schemas.microsoft.com/office/drawing/2014/main" id="{19D7F551-9B48-924B-BC03-722AD46055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8894" y="3049215"/>
            <a:ext cx="642451" cy="489292"/>
          </a:xfrm>
          <a:prstGeom prst="rect">
            <a:avLst/>
          </a:prstGeom>
        </p:spPr>
      </p:pic>
      <p:sp>
        <p:nvSpPr>
          <p:cNvPr id="35" name="Rectangle 34">
            <a:extLst>
              <a:ext uri="{FF2B5EF4-FFF2-40B4-BE49-F238E27FC236}">
                <a16:creationId xmlns:a16="http://schemas.microsoft.com/office/drawing/2014/main" id="{3C94DFC5-EAA7-674B-BBAC-C4CF2C10AF39}"/>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sp>
        <p:nvSpPr>
          <p:cNvPr id="23" name="Title 1">
            <a:extLst>
              <a:ext uri="{FF2B5EF4-FFF2-40B4-BE49-F238E27FC236}">
                <a16:creationId xmlns:a16="http://schemas.microsoft.com/office/drawing/2014/main" id="{0CD88ECE-9337-3140-A6DA-53E619EAC7E5}"/>
              </a:ext>
            </a:extLst>
          </p:cNvPr>
          <p:cNvSpPr txBox="1">
            <a:spLocks/>
          </p:cNvSpPr>
          <p:nvPr/>
        </p:nvSpPr>
        <p:spPr>
          <a:xfrm>
            <a:off x="1308933" y="613408"/>
            <a:ext cx="7404756" cy="8922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a:solidFill>
                  <a:srgbClr val="001064"/>
                </a:solidFill>
                <a:latin typeface="Arial" panose="020B0604020202020204" pitchFamily="34" charset="0"/>
                <a:cs typeface="Arial" panose="020B0604020202020204" pitchFamily="34" charset="0"/>
              </a:rPr>
              <a:t>Actúa</a:t>
            </a:r>
          </a:p>
        </p:txBody>
      </p:sp>
      <p:pic>
        <p:nvPicPr>
          <p:cNvPr id="36" name="Picture 35">
            <a:extLst>
              <a:ext uri="{FF2B5EF4-FFF2-40B4-BE49-F238E27FC236}">
                <a16:creationId xmlns:a16="http://schemas.microsoft.com/office/drawing/2014/main" id="{F32A1C05-C66C-AD4B-83D5-49D05F2D5F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655" y="503911"/>
            <a:ext cx="980790" cy="1310335"/>
          </a:xfrm>
          <a:prstGeom prst="rect">
            <a:avLst/>
          </a:prstGeom>
        </p:spPr>
      </p:pic>
      <p:sp>
        <p:nvSpPr>
          <p:cNvPr id="2" name="TextBox 1">
            <a:extLst>
              <a:ext uri="{FF2B5EF4-FFF2-40B4-BE49-F238E27FC236}">
                <a16:creationId xmlns:a16="http://schemas.microsoft.com/office/drawing/2014/main" id="{CAAEB167-4745-4699-9379-7B3855387369}"/>
              </a:ext>
            </a:extLst>
          </p:cNvPr>
          <p:cNvSpPr txBox="1"/>
          <p:nvPr/>
        </p:nvSpPr>
        <p:spPr>
          <a:xfrm>
            <a:off x="2046835" y="6131138"/>
            <a:ext cx="8503934" cy="276999"/>
          </a:xfrm>
          <a:prstGeom prst="rect">
            <a:avLst/>
          </a:prstGeom>
          <a:noFill/>
        </p:spPr>
        <p:txBody>
          <a:bodyPr wrap="square" rtlCol="0">
            <a:spAutoFit/>
          </a:bodyPr>
          <a:lstStyle/>
          <a:p>
            <a:pPr algn="ctr"/>
            <a:r>
              <a:rPr lang="es-MX" sz="1200">
                <a:solidFill>
                  <a:schemeClr val="bg1"/>
                </a:solidFill>
              </a:rPr>
              <a:t>* Si está disponible </a:t>
            </a:r>
          </a:p>
        </p:txBody>
      </p:sp>
      <p:pic>
        <p:nvPicPr>
          <p:cNvPr id="5" name="Picture 4">
            <a:extLst>
              <a:ext uri="{FF2B5EF4-FFF2-40B4-BE49-F238E27FC236}">
                <a16:creationId xmlns:a16="http://schemas.microsoft.com/office/drawing/2014/main" id="{ADF7A3FB-45EE-1B65-0F4C-290ECEDA022E}"/>
              </a:ext>
            </a:extLst>
          </p:cNvPr>
          <p:cNvPicPr>
            <a:picLocks noChangeAspect="1"/>
          </p:cNvPicPr>
          <p:nvPr/>
        </p:nvPicPr>
        <p:blipFill>
          <a:blip r:embed="rId5"/>
          <a:srcRect/>
          <a:stretch/>
        </p:blipFill>
        <p:spPr>
          <a:xfrm>
            <a:off x="356493" y="6055453"/>
            <a:ext cx="1670292" cy="646331"/>
          </a:xfrm>
          <a:prstGeom prst="rect">
            <a:avLst/>
          </a:prstGeom>
        </p:spPr>
      </p:pic>
    </p:spTree>
    <p:extLst>
      <p:ext uri="{BB962C8B-B14F-4D97-AF65-F5344CB8AC3E}">
        <p14:creationId xmlns:p14="http://schemas.microsoft.com/office/powerpoint/2010/main" val="146221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2DB1CC-184D-F449-A08E-EEC83A385A20}"/>
              </a:ext>
            </a:extLst>
          </p:cNvPr>
          <p:cNvPicPr>
            <a:picLocks noChangeAspect="1"/>
          </p:cNvPicPr>
          <p:nvPr/>
        </p:nvPicPr>
        <p:blipFill rotWithShape="1">
          <a:blip r:embed="rId3"/>
          <a:srcRect t="15572" r="-98" b="-5254"/>
          <a:stretch/>
        </p:blipFill>
        <p:spPr>
          <a:xfrm flipH="1">
            <a:off x="0" y="0"/>
            <a:ext cx="12196210" cy="7284720"/>
          </a:xfrm>
          <a:prstGeom prst="rect">
            <a:avLst/>
          </a:prstGeom>
        </p:spPr>
      </p:pic>
      <p:sp>
        <p:nvSpPr>
          <p:cNvPr id="11" name="Rectangle 10">
            <a:extLst>
              <a:ext uri="{FF2B5EF4-FFF2-40B4-BE49-F238E27FC236}">
                <a16:creationId xmlns:a16="http://schemas.microsoft.com/office/drawing/2014/main" id="{FACAEF07-A65E-B14A-9DC2-533C7B5B0ECD}"/>
              </a:ext>
            </a:extLst>
          </p:cNvPr>
          <p:cNvSpPr/>
          <p:nvPr/>
        </p:nvSpPr>
        <p:spPr>
          <a:xfrm>
            <a:off x="0" y="0"/>
            <a:ext cx="3639626" cy="6858000"/>
          </a:xfrm>
          <a:prstGeom prst="rect">
            <a:avLst/>
          </a:prstGeom>
          <a:solidFill>
            <a:srgbClr val="007D8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F3D3F1F3-1A9A-3B46-8B8B-F86362BE3226}"/>
              </a:ext>
            </a:extLst>
          </p:cNvPr>
          <p:cNvSpPr txBox="1">
            <a:spLocks/>
          </p:cNvSpPr>
          <p:nvPr/>
        </p:nvSpPr>
        <p:spPr>
          <a:xfrm>
            <a:off x="311888" y="164883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solidFill>
                  <a:schemeClr val="bg1"/>
                </a:solidFill>
                <a:latin typeface="Arial" panose="020B0604020202020204" pitchFamily="34" charset="0"/>
                <a:cs typeface="Arial" panose="020B0604020202020204" pitchFamily="34" charset="0"/>
              </a:rPr>
              <a:t>PREGUNTAS Y </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RESPUESTAS</a:t>
            </a:r>
            <a:br>
              <a:rPr lang="es-MX" sz="5000" dirty="0">
                <a:solidFill>
                  <a:schemeClr val="bg1"/>
                </a:solidFill>
                <a:latin typeface="Arial" panose="020B0604020202020204" pitchFamily="34" charset="0"/>
                <a:cs typeface="Arial" panose="020B0604020202020204" pitchFamily="34" charset="0"/>
              </a:rPr>
            </a:br>
            <a:r>
              <a:rPr lang="es-MX" sz="5000" i="1" dirty="0">
                <a:solidFill>
                  <a:schemeClr val="bg1"/>
                </a:solidFill>
                <a:latin typeface="Times" pitchFamily="2" charset="0"/>
                <a:cs typeface="Arial" panose="020B0604020202020204" pitchFamily="34" charset="0"/>
              </a:rPr>
              <a:t>¿preguntas?</a:t>
            </a:r>
          </a:p>
        </p:txBody>
      </p:sp>
      <p:pic>
        <p:nvPicPr>
          <p:cNvPr id="13" name="Picture 12">
            <a:extLst>
              <a:ext uri="{FF2B5EF4-FFF2-40B4-BE49-F238E27FC236}">
                <a16:creationId xmlns:a16="http://schemas.microsoft.com/office/drawing/2014/main" id="{EA97326B-0555-F742-A986-F46B0C792E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394" y="2983406"/>
            <a:ext cx="4206413" cy="1446549"/>
          </a:xfrm>
          <a:prstGeom prst="rect">
            <a:avLst/>
          </a:prstGeom>
        </p:spPr>
      </p:pic>
      <p:pic>
        <p:nvPicPr>
          <p:cNvPr id="2" name="Picture 1">
            <a:extLst>
              <a:ext uri="{FF2B5EF4-FFF2-40B4-BE49-F238E27FC236}">
                <a16:creationId xmlns:a16="http://schemas.microsoft.com/office/drawing/2014/main" id="{0511B75A-78C4-2053-370C-71FF4570C03B}"/>
              </a:ext>
            </a:extLst>
          </p:cNvPr>
          <p:cNvPicPr>
            <a:picLocks noChangeAspect="1"/>
          </p:cNvPicPr>
          <p:nvPr/>
        </p:nvPicPr>
        <p:blipFill>
          <a:blip r:embed="rId5"/>
          <a:srcRect/>
          <a:stretch/>
        </p:blipFill>
        <p:spPr>
          <a:xfrm>
            <a:off x="419867" y="5816599"/>
            <a:ext cx="2083781" cy="806333"/>
          </a:xfrm>
          <a:prstGeom prst="rect">
            <a:avLst/>
          </a:prstGeom>
        </p:spPr>
      </p:pic>
    </p:spTree>
    <p:extLst>
      <p:ext uri="{BB962C8B-B14F-4D97-AF65-F5344CB8AC3E}">
        <p14:creationId xmlns:p14="http://schemas.microsoft.com/office/powerpoint/2010/main" val="2081692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4949E0-3A15-7C49-B1CD-0B939AA783E4}"/>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6918BA8-9C33-1042-B6BA-33D8CC95BD1C}"/>
              </a:ext>
            </a:extLst>
          </p:cNvPr>
          <p:cNvSpPr txBox="1"/>
          <p:nvPr/>
        </p:nvSpPr>
        <p:spPr>
          <a:xfrm>
            <a:off x="10998926" y="6273542"/>
            <a:ext cx="1045030" cy="276999"/>
          </a:xfrm>
          <a:prstGeom prst="rect">
            <a:avLst/>
          </a:prstGeom>
          <a:noFill/>
        </p:spPr>
        <p:txBody>
          <a:bodyPr wrap="square" rtlCol="0">
            <a:spAutoFit/>
          </a:bodyPr>
          <a:lstStyle/>
          <a:p>
            <a:pPr algn="r"/>
            <a:fld id="{7F4510AF-A207-264D-991C-AE16475200BB}" type="slidenum">
              <a:rPr lang="en-US" sz="1200" smtClean="0">
                <a:solidFill>
                  <a:schemeClr val="bg1"/>
                </a:solidFill>
                <a:latin typeface="Arial" panose="020B0604020202020204" pitchFamily="34" charset="0"/>
                <a:cs typeface="Arial" panose="020B0604020202020204" pitchFamily="34" charset="0"/>
              </a:rPr>
              <a:t>22</a:t>
            </a:fld>
            <a:endParaRPr lang="en-US" sz="1200">
              <a:solidFill>
                <a:schemeClr val="bg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E1ED0FE0-36A0-CC40-83A6-3865CC71A94D}"/>
              </a:ext>
            </a:extLst>
          </p:cNvPr>
          <p:cNvSpPr txBox="1">
            <a:spLocks/>
          </p:cNvSpPr>
          <p:nvPr/>
        </p:nvSpPr>
        <p:spPr>
          <a:xfrm>
            <a:off x="311887" y="357590"/>
            <a:ext cx="8275521" cy="9848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a:solidFill>
                  <a:srgbClr val="007D8A"/>
                </a:solidFill>
                <a:latin typeface="Arial" panose="020B0604020202020204" pitchFamily="34" charset="0"/>
                <a:cs typeface="Arial" panose="020B0604020202020204" pitchFamily="34" charset="0"/>
              </a:rPr>
              <a:t>Accede a tu </a:t>
            </a:r>
            <a:r>
              <a:rPr lang="es-MX" sz="3600" b="1">
                <a:solidFill>
                  <a:srgbClr val="007D8A"/>
                </a:solidFill>
                <a:latin typeface="Arial" panose="020B0604020202020204" pitchFamily="34" charset="0"/>
                <a:cs typeface="Arial" panose="020B0604020202020204" pitchFamily="34" charset="0"/>
              </a:rPr>
              <a:t>cuenta de retiro</a:t>
            </a:r>
          </a:p>
        </p:txBody>
      </p:sp>
      <p:sp>
        <p:nvSpPr>
          <p:cNvPr id="12" name="Rectangle 11">
            <a:extLst>
              <a:ext uri="{FF2B5EF4-FFF2-40B4-BE49-F238E27FC236}">
                <a16:creationId xmlns:a16="http://schemas.microsoft.com/office/drawing/2014/main" id="{7C550DBB-931A-6D44-BCB4-8C286752F11A}"/>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sp>
        <p:nvSpPr>
          <p:cNvPr id="11" name="Rounded Rectangle 10">
            <a:extLst>
              <a:ext uri="{FF2B5EF4-FFF2-40B4-BE49-F238E27FC236}">
                <a16:creationId xmlns:a16="http://schemas.microsoft.com/office/drawing/2014/main" id="{C9C83A6D-A308-D447-999F-556A10FF63E6}"/>
              </a:ext>
            </a:extLst>
          </p:cNvPr>
          <p:cNvSpPr/>
          <p:nvPr/>
        </p:nvSpPr>
        <p:spPr>
          <a:xfrm>
            <a:off x="6289676" y="1601701"/>
            <a:ext cx="5231765" cy="3553802"/>
          </a:xfrm>
          <a:prstGeom prst="roundRect">
            <a:avLst>
              <a:gd name="adj" fmla="val 3903"/>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DAC5"/>
              </a:solidFill>
            </a:endParaRPr>
          </a:p>
        </p:txBody>
      </p:sp>
      <p:sp>
        <p:nvSpPr>
          <p:cNvPr id="13" name="Rectangle 12">
            <a:extLst>
              <a:ext uri="{FF2B5EF4-FFF2-40B4-BE49-F238E27FC236}">
                <a16:creationId xmlns:a16="http://schemas.microsoft.com/office/drawing/2014/main" id="{4BDE44C2-BBB7-554B-9642-98BC0526FE77}"/>
              </a:ext>
            </a:extLst>
          </p:cNvPr>
          <p:cNvSpPr/>
          <p:nvPr/>
        </p:nvSpPr>
        <p:spPr>
          <a:xfrm>
            <a:off x="356492" y="1960923"/>
            <a:ext cx="5390132" cy="2923877"/>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Nombre del presentador</a:t>
            </a:r>
          </a:p>
          <a:p>
            <a:endParaRPr lang="en-US"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Información de contacto del presentador</a:t>
            </a: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Información de contacto del presentador</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A135BE2-7DB3-BF4D-9076-03CC8C250125}"/>
              </a:ext>
            </a:extLst>
          </p:cNvPr>
          <p:cNvSpPr txBox="1"/>
          <p:nvPr/>
        </p:nvSpPr>
        <p:spPr>
          <a:xfrm>
            <a:off x="6601564" y="1954717"/>
            <a:ext cx="4376825" cy="1415772"/>
          </a:xfrm>
          <a:prstGeom prst="rect">
            <a:avLst/>
          </a:prstGeom>
          <a:noFill/>
        </p:spPr>
        <p:txBody>
          <a:bodyPr wrap="square" rtlCol="0">
            <a:spAutoFit/>
          </a:bodyPr>
          <a:lstStyle/>
          <a:p>
            <a:r>
              <a:rPr lang="es-MX" sz="2400" b="1">
                <a:solidFill>
                  <a:schemeClr val="bg1"/>
                </a:solidFill>
                <a:latin typeface="Arial" panose="020B0604020202020204" pitchFamily="34" charset="0"/>
                <a:cs typeface="Arial" panose="020B0604020202020204" pitchFamily="34" charset="0"/>
              </a:rPr>
              <a:t>Departamento de ventas</a:t>
            </a:r>
          </a:p>
          <a:p>
            <a:endParaRPr lang="en-US" dirty="0">
              <a:solidFill>
                <a:schemeClr val="bg1"/>
              </a:solidFill>
              <a:latin typeface="Arial" panose="020B0604020202020204" pitchFamily="34" charset="0"/>
              <a:cs typeface="Arial" panose="020B0604020202020204" pitchFamily="34" charset="0"/>
            </a:endParaRPr>
          </a:p>
          <a:p>
            <a:r>
              <a:rPr lang="es-MX" sz="2000">
                <a:solidFill>
                  <a:schemeClr val="bg1"/>
                </a:solidFill>
                <a:latin typeface="Arial" panose="020B0604020202020204" pitchFamily="34" charset="0"/>
                <a:cs typeface="Arial" panose="020B0604020202020204" pitchFamily="34" charset="0"/>
              </a:rPr>
              <a:t>1-800-772-2182</a:t>
            </a:r>
          </a:p>
          <a:p>
            <a:endParaRPr lang="en-US" sz="2400"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54DAC3C2-E011-5D49-A73A-6F430F057A06}"/>
              </a:ext>
            </a:extLst>
          </p:cNvPr>
          <p:cNvCxnSpPr>
            <a:cxnSpLocks/>
          </p:cNvCxnSpPr>
          <p:nvPr/>
        </p:nvCxnSpPr>
        <p:spPr>
          <a:xfrm>
            <a:off x="6726980" y="2501514"/>
            <a:ext cx="42200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01B1E23-6BEC-5C41-8ABC-79F21C3A41A0}"/>
              </a:ext>
            </a:extLst>
          </p:cNvPr>
          <p:cNvSpPr txBox="1"/>
          <p:nvPr/>
        </p:nvSpPr>
        <p:spPr>
          <a:xfrm>
            <a:off x="6601564" y="3596944"/>
            <a:ext cx="4376825" cy="1415772"/>
          </a:xfrm>
          <a:prstGeom prst="rect">
            <a:avLst/>
          </a:prstGeom>
          <a:noFill/>
        </p:spPr>
        <p:txBody>
          <a:bodyPr wrap="square" rtlCol="0">
            <a:spAutoFit/>
          </a:bodyPr>
          <a:lstStyle/>
          <a:p>
            <a:r>
              <a:rPr lang="es-MX" sz="2400" b="1">
                <a:solidFill>
                  <a:schemeClr val="bg1"/>
                </a:solidFill>
                <a:latin typeface="Arial" panose="020B0604020202020204" pitchFamily="34" charset="0"/>
                <a:cs typeface="Arial" panose="020B0604020202020204" pitchFamily="34" charset="0"/>
              </a:rPr>
              <a:t>En línea</a:t>
            </a:r>
          </a:p>
          <a:p>
            <a:endParaRPr lang="en-US" dirty="0">
              <a:solidFill>
                <a:schemeClr val="bg1"/>
              </a:solidFill>
              <a:latin typeface="Arial" panose="020B0604020202020204" pitchFamily="34" charset="0"/>
              <a:cs typeface="Arial" panose="020B0604020202020204" pitchFamily="34" charset="0"/>
            </a:endParaRPr>
          </a:p>
          <a:p>
            <a:r>
              <a:rPr lang="es-MX" sz="2000">
                <a:solidFill>
                  <a:schemeClr val="bg1"/>
                </a:solidFill>
                <a:latin typeface="Arial" panose="020B0604020202020204" pitchFamily="34" charset="0"/>
                <a:cs typeface="Arial" panose="020B0604020202020204" pitchFamily="34" charset="0"/>
              </a:rPr>
              <a:t>Nationwide.com/myretirement</a:t>
            </a:r>
          </a:p>
          <a:p>
            <a:endParaRPr lang="en-US" sz="2400" dirty="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05F4E18-6217-A64F-890F-C77D8966F1E4}"/>
              </a:ext>
            </a:extLst>
          </p:cNvPr>
          <p:cNvCxnSpPr>
            <a:cxnSpLocks/>
          </p:cNvCxnSpPr>
          <p:nvPr/>
        </p:nvCxnSpPr>
        <p:spPr>
          <a:xfrm>
            <a:off x="6726980" y="4161671"/>
            <a:ext cx="42200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E27BB9E-E481-6BD8-2FE6-FDEB56D8003D}"/>
              </a:ext>
            </a:extLst>
          </p:cNvPr>
          <p:cNvPicPr>
            <a:picLocks noChangeAspect="1"/>
          </p:cNvPicPr>
          <p:nvPr/>
        </p:nvPicPr>
        <p:blipFill>
          <a:blip r:embed="rId4"/>
          <a:srcRect/>
          <a:stretch/>
        </p:blipFill>
        <p:spPr>
          <a:xfrm>
            <a:off x="356492" y="6001666"/>
            <a:ext cx="1821653" cy="704901"/>
          </a:xfrm>
          <a:prstGeom prst="rect">
            <a:avLst/>
          </a:prstGeom>
        </p:spPr>
      </p:pic>
    </p:spTree>
    <p:extLst>
      <p:ext uri="{BB962C8B-B14F-4D97-AF65-F5344CB8AC3E}">
        <p14:creationId xmlns:p14="http://schemas.microsoft.com/office/powerpoint/2010/main" val="395561758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E046A-2B4D-B246-B041-3249918B04F4}"/>
              </a:ext>
            </a:extLst>
          </p:cNvPr>
          <p:cNvSpPr/>
          <p:nvPr/>
        </p:nvSpPr>
        <p:spPr>
          <a:xfrm>
            <a:off x="0" y="5906325"/>
            <a:ext cx="12192000" cy="951675"/>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F39D01-5D68-FD46-8B4E-309776B2482F}"/>
              </a:ext>
            </a:extLst>
          </p:cNvPr>
          <p:cNvSpPr>
            <a:spLocks noGrp="1"/>
          </p:cNvSpPr>
          <p:nvPr>
            <p:ph type="title"/>
          </p:nvPr>
        </p:nvSpPr>
        <p:spPr>
          <a:xfrm>
            <a:off x="311888" y="622258"/>
            <a:ext cx="7404756" cy="820303"/>
          </a:xfrm>
        </p:spPr>
        <p:txBody>
          <a:bodyPr anchor="t">
            <a:noAutofit/>
          </a:bodyPr>
          <a:lstStyle/>
          <a:p>
            <a:r>
              <a:rPr lang="es-MX" sz="3600">
                <a:solidFill>
                  <a:srgbClr val="007D8A"/>
                </a:solidFill>
                <a:latin typeface="Arial" panose="020B0604020202020204" pitchFamily="34" charset="0"/>
                <a:cs typeface="Arial" panose="020B0604020202020204" pitchFamily="34" charset="0"/>
              </a:rPr>
              <a:t>Comprende las</a:t>
            </a:r>
            <a:r>
              <a:rPr lang="es-MX" sz="3600" b="1">
                <a:solidFill>
                  <a:srgbClr val="007D8A"/>
                </a:solidFill>
                <a:latin typeface="Arial" panose="020B0604020202020204" pitchFamily="34" charset="0"/>
                <a:cs typeface="Arial" panose="020B0604020202020204" pitchFamily="34" charset="0"/>
              </a:rPr>
              <a:t> inversiones</a:t>
            </a:r>
          </a:p>
        </p:txBody>
      </p:sp>
      <p:sp>
        <p:nvSpPr>
          <p:cNvPr id="3" name="Content Placeholder 2">
            <a:extLst>
              <a:ext uri="{FF2B5EF4-FFF2-40B4-BE49-F238E27FC236}">
                <a16:creationId xmlns:a16="http://schemas.microsoft.com/office/drawing/2014/main" id="{87A2B028-FCC1-6F4A-98AE-8E57F53F39A4}"/>
              </a:ext>
            </a:extLst>
          </p:cNvPr>
          <p:cNvSpPr>
            <a:spLocks noGrp="1"/>
          </p:cNvSpPr>
          <p:nvPr>
            <p:ph idx="1"/>
          </p:nvPr>
        </p:nvSpPr>
        <p:spPr>
          <a:xfrm>
            <a:off x="311888" y="2155656"/>
            <a:ext cx="4126297" cy="546719"/>
          </a:xfrm>
        </p:spPr>
        <p:txBody>
          <a:bodyPr>
            <a:normAutofit fontScale="92500"/>
          </a:bodyPr>
          <a:lstStyle/>
          <a:p>
            <a:pPr marL="0" indent="0">
              <a:buNone/>
            </a:pPr>
            <a:r>
              <a:rPr lang="es-MX" sz="2400">
                <a:solidFill>
                  <a:srgbClr val="4D4F53"/>
                </a:solidFill>
                <a:latin typeface="Arial" panose="020B0604020202020204" pitchFamily="34" charset="0"/>
                <a:cs typeface="Arial" panose="020B0604020202020204" pitchFamily="34" charset="0"/>
              </a:rPr>
              <a:t>Conceptos de inversión claves: </a:t>
            </a:r>
          </a:p>
        </p:txBody>
      </p:sp>
      <p:sp>
        <p:nvSpPr>
          <p:cNvPr id="10" name="TextBox 9">
            <a:extLst>
              <a:ext uri="{FF2B5EF4-FFF2-40B4-BE49-F238E27FC236}">
                <a16:creationId xmlns:a16="http://schemas.microsoft.com/office/drawing/2014/main" id="{BB582DFC-38C3-AE4F-AD26-EF9ED343807F}"/>
              </a:ext>
            </a:extLst>
          </p:cNvPr>
          <p:cNvSpPr txBox="1"/>
          <p:nvPr/>
        </p:nvSpPr>
        <p:spPr>
          <a:xfrm>
            <a:off x="10998926" y="6273542"/>
            <a:ext cx="1045030" cy="276999"/>
          </a:xfrm>
          <a:prstGeom prst="rect">
            <a:avLst/>
          </a:prstGeom>
          <a:noFill/>
        </p:spPr>
        <p:txBody>
          <a:bodyPr wrap="square" rtlCol="0">
            <a:spAutoFit/>
          </a:bodyPr>
          <a:lstStyle/>
          <a:p>
            <a:pPr algn="r"/>
            <a:fld id="{AEE38E4B-523D-7540-830B-F50A50172A8D}" type="slidenum">
              <a:rPr lang="en-US" sz="1200" smtClean="0">
                <a:solidFill>
                  <a:schemeClr val="bg1"/>
                </a:solidFill>
                <a:latin typeface="Arial" panose="020B0604020202020204" pitchFamily="34" charset="0"/>
                <a:cs typeface="Arial" panose="020B0604020202020204" pitchFamily="34" charset="0"/>
              </a:rPr>
              <a:t>3</a:t>
            </a:fld>
            <a:endParaRPr lang="en-US" sz="120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4BB5EAD-6492-A349-A232-26E5BA70EB82}"/>
              </a:ext>
            </a:extLst>
          </p:cNvPr>
          <p:cNvSpPr txBox="1"/>
          <p:nvPr/>
        </p:nvSpPr>
        <p:spPr>
          <a:xfrm>
            <a:off x="10920549" y="7680960"/>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0DAC65C7-260C-EF46-8765-2FCE0267D269}"/>
              </a:ext>
            </a:extLst>
          </p:cNvPr>
          <p:cNvSpPr/>
          <p:nvPr/>
        </p:nvSpPr>
        <p:spPr>
          <a:xfrm>
            <a:off x="908979" y="4425578"/>
            <a:ext cx="2103461" cy="461665"/>
          </a:xfrm>
          <a:prstGeom prst="rect">
            <a:avLst/>
          </a:prstGeom>
        </p:spPr>
        <p:txBody>
          <a:bodyPr wrap="none">
            <a:spAutoFit/>
          </a:bodyPr>
          <a:lstStyle/>
          <a:p>
            <a:r>
              <a:rPr lang="es-MX" sz="2400">
                <a:solidFill>
                  <a:srgbClr val="4D4F53"/>
                </a:solidFill>
                <a:latin typeface="Arial" panose="020B0604020202020204" pitchFamily="34" charset="0"/>
                <a:cs typeface="Arial" panose="020B0604020202020204" pitchFamily="34" charset="0"/>
              </a:rPr>
              <a:t>Diversificación</a:t>
            </a:r>
          </a:p>
        </p:txBody>
      </p:sp>
      <p:sp>
        <p:nvSpPr>
          <p:cNvPr id="19" name="Rectangle 18">
            <a:extLst>
              <a:ext uri="{FF2B5EF4-FFF2-40B4-BE49-F238E27FC236}">
                <a16:creationId xmlns:a16="http://schemas.microsoft.com/office/drawing/2014/main" id="{0BA661D1-9956-B946-B021-43C9CD59687D}"/>
              </a:ext>
            </a:extLst>
          </p:cNvPr>
          <p:cNvSpPr/>
          <p:nvPr/>
        </p:nvSpPr>
        <p:spPr>
          <a:xfrm>
            <a:off x="6822635" y="3198167"/>
            <a:ext cx="2342308" cy="461665"/>
          </a:xfrm>
          <a:prstGeom prst="rect">
            <a:avLst/>
          </a:prstGeom>
        </p:spPr>
        <p:txBody>
          <a:bodyPr wrap="none">
            <a:spAutoFit/>
          </a:bodyPr>
          <a:lstStyle/>
          <a:p>
            <a:r>
              <a:rPr lang="es-MX" sz="2400">
                <a:solidFill>
                  <a:srgbClr val="4D4F53"/>
                </a:solidFill>
                <a:latin typeface="Arial" panose="020B0604020202020204" pitchFamily="34" charset="0"/>
                <a:cs typeface="Arial" panose="020B0604020202020204" pitchFamily="34" charset="0"/>
              </a:rPr>
              <a:t>Asignación de activos</a:t>
            </a:r>
          </a:p>
        </p:txBody>
      </p:sp>
      <p:sp>
        <p:nvSpPr>
          <p:cNvPr id="20" name="Rectangle 19">
            <a:extLst>
              <a:ext uri="{FF2B5EF4-FFF2-40B4-BE49-F238E27FC236}">
                <a16:creationId xmlns:a16="http://schemas.microsoft.com/office/drawing/2014/main" id="{7B6FEA9D-39C6-9A4B-936B-AF0DE8E8DEC5}"/>
              </a:ext>
            </a:extLst>
          </p:cNvPr>
          <p:cNvSpPr/>
          <p:nvPr/>
        </p:nvSpPr>
        <p:spPr>
          <a:xfrm>
            <a:off x="6822635" y="4425578"/>
            <a:ext cx="1899879" cy="461665"/>
          </a:xfrm>
          <a:prstGeom prst="rect">
            <a:avLst/>
          </a:prstGeom>
        </p:spPr>
        <p:txBody>
          <a:bodyPr wrap="none">
            <a:spAutoFit/>
          </a:bodyPr>
          <a:lstStyle/>
          <a:p>
            <a:r>
              <a:rPr lang="es-MX" sz="2400">
                <a:solidFill>
                  <a:srgbClr val="4D4F53"/>
                </a:solidFill>
                <a:latin typeface="Arial" panose="020B0604020202020204" pitchFamily="34" charset="0"/>
                <a:cs typeface="Arial" panose="020B0604020202020204" pitchFamily="34" charset="0"/>
              </a:rPr>
              <a:t>Rebalanceo</a:t>
            </a:r>
          </a:p>
        </p:txBody>
      </p:sp>
      <p:sp>
        <p:nvSpPr>
          <p:cNvPr id="21" name="Rectangle 20">
            <a:extLst>
              <a:ext uri="{FF2B5EF4-FFF2-40B4-BE49-F238E27FC236}">
                <a16:creationId xmlns:a16="http://schemas.microsoft.com/office/drawing/2014/main" id="{80C91A72-3049-EE4F-9ABA-72744B6CAC23}"/>
              </a:ext>
            </a:extLst>
          </p:cNvPr>
          <p:cNvSpPr/>
          <p:nvPr/>
        </p:nvSpPr>
        <p:spPr>
          <a:xfrm>
            <a:off x="859463" y="3198167"/>
            <a:ext cx="2531462" cy="461665"/>
          </a:xfrm>
          <a:prstGeom prst="rect">
            <a:avLst/>
          </a:prstGeom>
        </p:spPr>
        <p:txBody>
          <a:bodyPr wrap="none">
            <a:spAutoFit/>
          </a:bodyPr>
          <a:lstStyle/>
          <a:p>
            <a:r>
              <a:rPr lang="es-MX" sz="2400">
                <a:solidFill>
                  <a:srgbClr val="4D4F53"/>
                </a:solidFill>
                <a:latin typeface="Arial" panose="020B0604020202020204" pitchFamily="34" charset="0"/>
                <a:cs typeface="Arial" panose="020B0604020202020204" pitchFamily="34" charset="0"/>
              </a:rPr>
              <a:t>Identificación de sí mismo o misma</a:t>
            </a:r>
          </a:p>
        </p:txBody>
      </p:sp>
      <p:sp>
        <p:nvSpPr>
          <p:cNvPr id="27" name="Content Placeholder 2">
            <a:extLst>
              <a:ext uri="{FF2B5EF4-FFF2-40B4-BE49-F238E27FC236}">
                <a16:creationId xmlns:a16="http://schemas.microsoft.com/office/drawing/2014/main" id="{80B3F410-C239-ED41-B2C7-416A1FD022BC}"/>
              </a:ext>
            </a:extLst>
          </p:cNvPr>
          <p:cNvSpPr txBox="1">
            <a:spLocks/>
          </p:cNvSpPr>
          <p:nvPr/>
        </p:nvSpPr>
        <p:spPr>
          <a:xfrm>
            <a:off x="311888" y="2978111"/>
            <a:ext cx="1194183" cy="951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6600" i="1">
                <a:solidFill>
                  <a:srgbClr val="40DAC5"/>
                </a:solidFill>
                <a:latin typeface="Times" pitchFamily="2" charset="0"/>
                <a:cs typeface="Arial" panose="020B0604020202020204" pitchFamily="34" charset="0"/>
              </a:rPr>
              <a:t>1</a:t>
            </a:r>
          </a:p>
        </p:txBody>
      </p:sp>
      <p:sp>
        <p:nvSpPr>
          <p:cNvPr id="28" name="Content Placeholder 2">
            <a:extLst>
              <a:ext uri="{FF2B5EF4-FFF2-40B4-BE49-F238E27FC236}">
                <a16:creationId xmlns:a16="http://schemas.microsoft.com/office/drawing/2014/main" id="{F02AA78C-993D-F84A-9AB6-41F417130C9E}"/>
              </a:ext>
            </a:extLst>
          </p:cNvPr>
          <p:cNvSpPr txBox="1">
            <a:spLocks/>
          </p:cNvSpPr>
          <p:nvPr/>
        </p:nvSpPr>
        <p:spPr>
          <a:xfrm>
            <a:off x="311888" y="4269026"/>
            <a:ext cx="1194183" cy="951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6600" i="1">
                <a:solidFill>
                  <a:srgbClr val="40DAC5"/>
                </a:solidFill>
                <a:latin typeface="Times" pitchFamily="2" charset="0"/>
                <a:cs typeface="Arial" panose="020B0604020202020204" pitchFamily="34" charset="0"/>
              </a:rPr>
              <a:t>2</a:t>
            </a:r>
          </a:p>
        </p:txBody>
      </p:sp>
      <p:sp>
        <p:nvSpPr>
          <p:cNvPr id="29" name="Content Placeholder 2">
            <a:extLst>
              <a:ext uri="{FF2B5EF4-FFF2-40B4-BE49-F238E27FC236}">
                <a16:creationId xmlns:a16="http://schemas.microsoft.com/office/drawing/2014/main" id="{236651DC-B4C7-744E-8FEA-33F4DD57B379}"/>
              </a:ext>
            </a:extLst>
          </p:cNvPr>
          <p:cNvSpPr txBox="1">
            <a:spLocks/>
          </p:cNvSpPr>
          <p:nvPr/>
        </p:nvSpPr>
        <p:spPr>
          <a:xfrm>
            <a:off x="6228594" y="2978111"/>
            <a:ext cx="1194183" cy="951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6600" i="1">
                <a:solidFill>
                  <a:srgbClr val="40DAC5"/>
                </a:solidFill>
                <a:latin typeface="Times" pitchFamily="2" charset="0"/>
                <a:cs typeface="Arial" panose="020B0604020202020204" pitchFamily="34" charset="0"/>
              </a:rPr>
              <a:t>3</a:t>
            </a:r>
          </a:p>
        </p:txBody>
      </p:sp>
      <p:sp>
        <p:nvSpPr>
          <p:cNvPr id="30" name="Content Placeholder 2">
            <a:extLst>
              <a:ext uri="{FF2B5EF4-FFF2-40B4-BE49-F238E27FC236}">
                <a16:creationId xmlns:a16="http://schemas.microsoft.com/office/drawing/2014/main" id="{85BD95A4-0E20-DB47-BFCC-4C529FCE3032}"/>
              </a:ext>
            </a:extLst>
          </p:cNvPr>
          <p:cNvSpPr txBox="1">
            <a:spLocks/>
          </p:cNvSpPr>
          <p:nvPr/>
        </p:nvSpPr>
        <p:spPr>
          <a:xfrm>
            <a:off x="6228594" y="4269026"/>
            <a:ext cx="1194183" cy="951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6600" i="1">
                <a:solidFill>
                  <a:srgbClr val="40DAC5"/>
                </a:solidFill>
                <a:latin typeface="Times" pitchFamily="2" charset="0"/>
                <a:cs typeface="Arial" panose="020B0604020202020204" pitchFamily="34" charset="0"/>
              </a:rPr>
              <a:t>4</a:t>
            </a:r>
          </a:p>
        </p:txBody>
      </p:sp>
      <p:sp>
        <p:nvSpPr>
          <p:cNvPr id="22" name="Rectangle 21">
            <a:extLst>
              <a:ext uri="{FF2B5EF4-FFF2-40B4-BE49-F238E27FC236}">
                <a16:creationId xmlns:a16="http://schemas.microsoft.com/office/drawing/2014/main" id="{70961E30-E342-A144-B674-86725F3C3518}"/>
              </a:ext>
            </a:extLst>
          </p:cNvPr>
          <p:cNvSpPr/>
          <p:nvPr/>
        </p:nvSpPr>
        <p:spPr>
          <a:xfrm>
            <a:off x="356492" y="151433"/>
            <a:ext cx="4572000" cy="323165"/>
          </a:xfrm>
          <a:prstGeom prst="rect">
            <a:avLst/>
          </a:prstGeom>
        </p:spPr>
        <p:txBody>
          <a:bodyPr wrap="square">
            <a:spAutoFit/>
          </a:bodyPr>
          <a:lstStyle/>
          <a:p>
            <a:r>
              <a:rPr lang="es-MX" sz="1500" b="1">
                <a:solidFill>
                  <a:srgbClr val="007D8A"/>
                </a:solidFill>
                <a:latin typeface="Arial" panose="020B0604020202020204" pitchFamily="34" charset="0"/>
                <a:cs typeface="Arial" panose="020B0604020202020204" pitchFamily="34" charset="0"/>
              </a:rPr>
              <a:t>PRINCIPIOS BÁSICOS DE LA INVERSIÓN</a:t>
            </a:r>
          </a:p>
        </p:txBody>
      </p:sp>
      <p:pic>
        <p:nvPicPr>
          <p:cNvPr id="5" name="Picture 4">
            <a:extLst>
              <a:ext uri="{FF2B5EF4-FFF2-40B4-BE49-F238E27FC236}">
                <a16:creationId xmlns:a16="http://schemas.microsoft.com/office/drawing/2014/main" id="{EF06528C-204D-6A15-7AAE-0B7CE1A9E8F1}"/>
              </a:ext>
            </a:extLst>
          </p:cNvPr>
          <p:cNvPicPr>
            <a:picLocks noChangeAspect="1"/>
          </p:cNvPicPr>
          <p:nvPr/>
        </p:nvPicPr>
        <p:blipFill>
          <a:blip r:embed="rId3"/>
          <a:srcRect/>
          <a:stretch/>
        </p:blipFill>
        <p:spPr>
          <a:xfrm>
            <a:off x="356493" y="6055453"/>
            <a:ext cx="1670292" cy="646331"/>
          </a:xfrm>
          <a:prstGeom prst="rect">
            <a:avLst/>
          </a:prstGeom>
        </p:spPr>
      </p:pic>
    </p:spTree>
    <p:extLst>
      <p:ext uri="{BB962C8B-B14F-4D97-AF65-F5344CB8AC3E}">
        <p14:creationId xmlns:p14="http://schemas.microsoft.com/office/powerpoint/2010/main" val="365820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7" grpId="0"/>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15B094-5316-8A4A-96D8-23CBE4BD1303}"/>
              </a:ext>
            </a:extLst>
          </p:cNvPr>
          <p:cNvPicPr>
            <a:picLocks noChangeAspect="1"/>
          </p:cNvPicPr>
          <p:nvPr/>
        </p:nvPicPr>
        <p:blipFill rotWithShape="1">
          <a:blip r:embed="rId3"/>
          <a:srcRect l="-2" t="15521" r="-126"/>
          <a:stretch/>
        </p:blipFill>
        <p:spPr>
          <a:xfrm flipH="1">
            <a:off x="0" y="0"/>
            <a:ext cx="12192000" cy="6858000"/>
          </a:xfrm>
          <a:prstGeom prst="rect">
            <a:avLst/>
          </a:prstGeom>
        </p:spPr>
      </p:pic>
      <p:sp>
        <p:nvSpPr>
          <p:cNvPr id="4" name="Rectangle 3">
            <a:extLst>
              <a:ext uri="{FF2B5EF4-FFF2-40B4-BE49-F238E27FC236}">
                <a16:creationId xmlns:a16="http://schemas.microsoft.com/office/drawing/2014/main" id="{B8E4866F-D2D2-3B4D-8DFD-FBA01333D083}"/>
              </a:ext>
            </a:extLst>
          </p:cNvPr>
          <p:cNvSpPr/>
          <p:nvPr/>
        </p:nvSpPr>
        <p:spPr>
          <a:xfrm>
            <a:off x="0" y="0"/>
            <a:ext cx="3639626" cy="6858000"/>
          </a:xfrm>
          <a:prstGeom prst="rect">
            <a:avLst/>
          </a:prstGeom>
          <a:solidFill>
            <a:srgbClr val="007D8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799DB8B-10E5-CF45-9BCE-1AFAB29128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888" y="3694193"/>
            <a:ext cx="2614218" cy="899007"/>
          </a:xfrm>
          <a:prstGeom prst="rect">
            <a:avLst/>
          </a:prstGeom>
        </p:spPr>
      </p:pic>
      <p:sp>
        <p:nvSpPr>
          <p:cNvPr id="5" name="Title 1">
            <a:extLst>
              <a:ext uri="{FF2B5EF4-FFF2-40B4-BE49-F238E27FC236}">
                <a16:creationId xmlns:a16="http://schemas.microsoft.com/office/drawing/2014/main" id="{1CA0C318-6E5E-8840-A3F8-037CED8FEE81}"/>
              </a:ext>
            </a:extLst>
          </p:cNvPr>
          <p:cNvSpPr txBox="1">
            <a:spLocks/>
          </p:cNvSpPr>
          <p:nvPr/>
        </p:nvSpPr>
        <p:spPr>
          <a:xfrm>
            <a:off x="157774" y="1268304"/>
            <a:ext cx="3091771" cy="271430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chemeClr val="bg1"/>
                </a:solidFill>
                <a:latin typeface="Arial" panose="020B0604020202020204" pitchFamily="34" charset="0"/>
                <a:cs typeface="Arial" panose="020B0604020202020204" pitchFamily="34" charset="0"/>
              </a:rPr>
              <a:t>IDENTIFICACIÓN DE SÍ MISMO O MISMA </a:t>
            </a:r>
          </a:p>
          <a:p>
            <a:r>
              <a:rPr lang="es-MX" sz="2800" b="1" dirty="0">
                <a:solidFill>
                  <a:schemeClr val="bg1"/>
                </a:solidFill>
                <a:latin typeface="Arial" panose="020B0604020202020204" pitchFamily="34" charset="0"/>
                <a:cs typeface="Arial" panose="020B0604020202020204" pitchFamily="34" charset="0"/>
              </a:rPr>
              <a:t>CONOCE TU</a:t>
            </a:r>
            <a:br>
              <a:rPr lang="es-MX" sz="5500" dirty="0">
                <a:solidFill>
                  <a:schemeClr val="bg1"/>
                </a:solidFill>
                <a:latin typeface="Arial" panose="020B0604020202020204" pitchFamily="34" charset="0"/>
                <a:cs typeface="Arial" panose="020B0604020202020204" pitchFamily="34" charset="0"/>
              </a:rPr>
            </a:br>
            <a:r>
              <a:rPr lang="es-MX" sz="5400" i="1" dirty="0">
                <a:solidFill>
                  <a:schemeClr val="bg1"/>
                </a:solidFill>
                <a:latin typeface="Times" pitchFamily="2" charset="0"/>
                <a:cs typeface="Arial" panose="020B0604020202020204" pitchFamily="34" charset="0"/>
              </a:rPr>
              <a:t>estilo</a:t>
            </a:r>
            <a:br>
              <a:rPr lang="es-MX" sz="5400" i="1" dirty="0">
                <a:solidFill>
                  <a:schemeClr val="bg1"/>
                </a:solidFill>
                <a:latin typeface="Times" pitchFamily="2" charset="0"/>
                <a:cs typeface="Arial" panose="020B0604020202020204" pitchFamily="34" charset="0"/>
              </a:rPr>
            </a:br>
            <a:r>
              <a:rPr lang="es-MX" sz="5400" i="1" dirty="0">
                <a:solidFill>
                  <a:schemeClr val="bg1"/>
                </a:solidFill>
                <a:latin typeface="Times" pitchFamily="2" charset="0"/>
                <a:cs typeface="Arial" panose="020B0604020202020204" pitchFamily="34" charset="0"/>
              </a:rPr>
              <a:t>de inversión</a:t>
            </a:r>
          </a:p>
        </p:txBody>
      </p:sp>
      <p:pic>
        <p:nvPicPr>
          <p:cNvPr id="2" name="Picture 1">
            <a:extLst>
              <a:ext uri="{FF2B5EF4-FFF2-40B4-BE49-F238E27FC236}">
                <a16:creationId xmlns:a16="http://schemas.microsoft.com/office/drawing/2014/main" id="{AED80167-99C3-06BF-72AC-586792FAA285}"/>
              </a:ext>
            </a:extLst>
          </p:cNvPr>
          <p:cNvPicPr>
            <a:picLocks noChangeAspect="1"/>
          </p:cNvPicPr>
          <p:nvPr/>
        </p:nvPicPr>
        <p:blipFill>
          <a:blip r:embed="rId5"/>
          <a:srcRect/>
          <a:stretch/>
        </p:blipFill>
        <p:spPr>
          <a:xfrm>
            <a:off x="356493" y="6055453"/>
            <a:ext cx="1670292" cy="646331"/>
          </a:xfrm>
          <a:prstGeom prst="rect">
            <a:avLst/>
          </a:prstGeom>
        </p:spPr>
      </p:pic>
    </p:spTree>
    <p:extLst>
      <p:ext uri="{BB962C8B-B14F-4D97-AF65-F5344CB8AC3E}">
        <p14:creationId xmlns:p14="http://schemas.microsoft.com/office/powerpoint/2010/main" val="279569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1948E3-2B38-E64D-A507-7CA8D9041AD1}"/>
              </a:ext>
            </a:extLst>
          </p:cNvPr>
          <p:cNvPicPr>
            <a:picLocks noChangeAspect="1"/>
          </p:cNvPicPr>
          <p:nvPr/>
        </p:nvPicPr>
        <p:blipFill rotWithShape="1">
          <a:blip r:embed="rId3"/>
          <a:srcRect t="7823" r="-124" b="1690"/>
          <a:stretch/>
        </p:blipFill>
        <p:spPr>
          <a:xfrm>
            <a:off x="0" y="0"/>
            <a:ext cx="12192000" cy="7345680"/>
          </a:xfrm>
          <a:prstGeom prst="rect">
            <a:avLst/>
          </a:prstGeom>
        </p:spPr>
      </p:pic>
      <p:sp>
        <p:nvSpPr>
          <p:cNvPr id="4" name="Rounded Rectangle 3">
            <a:extLst>
              <a:ext uri="{FF2B5EF4-FFF2-40B4-BE49-F238E27FC236}">
                <a16:creationId xmlns:a16="http://schemas.microsoft.com/office/drawing/2014/main" id="{8D6EB40E-6229-DE4F-B67C-17A75B5FA512}"/>
              </a:ext>
            </a:extLst>
          </p:cNvPr>
          <p:cNvSpPr/>
          <p:nvPr/>
        </p:nvSpPr>
        <p:spPr>
          <a:xfrm>
            <a:off x="2615633" y="1545465"/>
            <a:ext cx="6960734" cy="3958458"/>
          </a:xfrm>
          <a:prstGeom prst="roundRect">
            <a:avLst>
              <a:gd name="adj" fmla="val 3903"/>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DAC5"/>
              </a:solidFill>
            </a:endParaRPr>
          </a:p>
        </p:txBody>
      </p:sp>
      <p:sp>
        <p:nvSpPr>
          <p:cNvPr id="12" name="Rectangle 11">
            <a:extLst>
              <a:ext uri="{FF2B5EF4-FFF2-40B4-BE49-F238E27FC236}">
                <a16:creationId xmlns:a16="http://schemas.microsoft.com/office/drawing/2014/main" id="{6F5DC88B-F9C8-3D49-8DA3-CFFEE741E046}"/>
              </a:ext>
            </a:extLst>
          </p:cNvPr>
          <p:cNvSpPr/>
          <p:nvPr/>
        </p:nvSpPr>
        <p:spPr>
          <a:xfrm>
            <a:off x="2945392" y="1765434"/>
            <a:ext cx="4307589" cy="461665"/>
          </a:xfrm>
          <a:prstGeom prst="rect">
            <a:avLst/>
          </a:prstGeom>
        </p:spPr>
        <p:txBody>
          <a:bodyPr wrap="none">
            <a:spAutoFit/>
          </a:bodyPr>
          <a:lstStyle/>
          <a:p>
            <a:r>
              <a:rPr lang="es-MX" sz="2400" b="1" dirty="0">
                <a:solidFill>
                  <a:schemeClr val="bg1"/>
                </a:solidFill>
                <a:latin typeface="Arial" panose="020B0604020202020204" pitchFamily="34" charset="0"/>
                <a:cs typeface="Arial" panose="020B0604020202020204" pitchFamily="34" charset="0"/>
              </a:rPr>
              <a:t>Estoy lejos del retiro</a:t>
            </a:r>
          </a:p>
        </p:txBody>
      </p:sp>
      <p:sp>
        <p:nvSpPr>
          <p:cNvPr id="13" name="Triangle 12">
            <a:extLst>
              <a:ext uri="{FF2B5EF4-FFF2-40B4-BE49-F238E27FC236}">
                <a16:creationId xmlns:a16="http://schemas.microsoft.com/office/drawing/2014/main" id="{987E3C28-8F7F-FA4C-AF22-335AD0A4DAB0}"/>
              </a:ext>
            </a:extLst>
          </p:cNvPr>
          <p:cNvSpPr/>
          <p:nvPr/>
        </p:nvSpPr>
        <p:spPr>
          <a:xfrm rot="9000000">
            <a:off x="8428244" y="5166436"/>
            <a:ext cx="999646" cy="861764"/>
          </a:xfrm>
          <a:prstGeom prst="triangle">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E9E3A9D-C832-3149-83AC-61C9A3E209C8}"/>
              </a:ext>
            </a:extLst>
          </p:cNvPr>
          <p:cNvSpPr txBox="1">
            <a:spLocks/>
          </p:cNvSpPr>
          <p:nvPr/>
        </p:nvSpPr>
        <p:spPr>
          <a:xfrm>
            <a:off x="311887" y="644116"/>
            <a:ext cx="8275521" cy="12012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a:solidFill>
                  <a:schemeClr val="bg1"/>
                </a:solidFill>
                <a:latin typeface="Arial" panose="020B0604020202020204" pitchFamily="34" charset="0"/>
                <a:cs typeface="Arial" panose="020B0604020202020204" pitchFamily="34" charset="0"/>
              </a:rPr>
              <a:t>Agresivo</a:t>
            </a:r>
          </a:p>
        </p:txBody>
      </p:sp>
      <p:sp>
        <p:nvSpPr>
          <p:cNvPr id="15" name="Rectangle 14">
            <a:extLst>
              <a:ext uri="{FF2B5EF4-FFF2-40B4-BE49-F238E27FC236}">
                <a16:creationId xmlns:a16="http://schemas.microsoft.com/office/drawing/2014/main" id="{EBD34A8A-8DED-FB4E-8782-8B356F25F15E}"/>
              </a:ext>
            </a:extLst>
          </p:cNvPr>
          <p:cNvSpPr/>
          <p:nvPr/>
        </p:nvSpPr>
        <p:spPr>
          <a:xfrm>
            <a:off x="356492" y="151433"/>
            <a:ext cx="4572000" cy="323165"/>
          </a:xfrm>
          <a:prstGeom prst="rect">
            <a:avLst/>
          </a:prstGeom>
        </p:spPr>
        <p:txBody>
          <a:bodyPr wrap="square">
            <a:spAutoFit/>
          </a:bodyPr>
          <a:lstStyle/>
          <a:p>
            <a:r>
              <a:rPr lang="es-MX" sz="1500" b="1">
                <a:solidFill>
                  <a:schemeClr val="bg1"/>
                </a:solidFill>
                <a:latin typeface="Arial" panose="020B0604020202020204" pitchFamily="34" charset="0"/>
                <a:cs typeface="Arial" panose="020B0604020202020204" pitchFamily="34" charset="0"/>
              </a:rPr>
              <a:t>ESTILOS DE INVERSIÓN</a:t>
            </a:r>
          </a:p>
        </p:txBody>
      </p:sp>
      <p:sp>
        <p:nvSpPr>
          <p:cNvPr id="16" name="Rectangle 15">
            <a:extLst>
              <a:ext uri="{FF2B5EF4-FFF2-40B4-BE49-F238E27FC236}">
                <a16:creationId xmlns:a16="http://schemas.microsoft.com/office/drawing/2014/main" id="{56706793-DEB0-4148-8813-16464ACDE621}"/>
              </a:ext>
            </a:extLst>
          </p:cNvPr>
          <p:cNvSpPr/>
          <p:nvPr/>
        </p:nvSpPr>
        <p:spPr>
          <a:xfrm>
            <a:off x="5317588" y="2362046"/>
            <a:ext cx="3926564" cy="830997"/>
          </a:xfrm>
          <a:prstGeom prst="rect">
            <a:avLst/>
          </a:prstGeom>
        </p:spPr>
        <p:txBody>
          <a:bodyPr wrap="square">
            <a:spAutoFit/>
          </a:bodyPr>
          <a:lstStyle/>
          <a:p>
            <a:pPr algn="r"/>
            <a:r>
              <a:rPr lang="es-MX" sz="2400" b="1" dirty="0">
                <a:solidFill>
                  <a:schemeClr val="bg1"/>
                </a:solidFill>
                <a:latin typeface="Arial" panose="020B0604020202020204" pitchFamily="34" charset="0"/>
                <a:cs typeface="Arial" panose="020B0604020202020204" pitchFamily="34" charset="0"/>
              </a:rPr>
              <a:t>Me siento muy cómodo al aceptar riesgos</a:t>
            </a:r>
          </a:p>
        </p:txBody>
      </p:sp>
      <p:sp>
        <p:nvSpPr>
          <p:cNvPr id="17" name="Rectangle 16">
            <a:extLst>
              <a:ext uri="{FF2B5EF4-FFF2-40B4-BE49-F238E27FC236}">
                <a16:creationId xmlns:a16="http://schemas.microsoft.com/office/drawing/2014/main" id="{5E142082-B5E5-D24A-B635-511A6CC577D2}"/>
              </a:ext>
            </a:extLst>
          </p:cNvPr>
          <p:cNvSpPr/>
          <p:nvPr/>
        </p:nvSpPr>
        <p:spPr>
          <a:xfrm>
            <a:off x="2945392" y="3305502"/>
            <a:ext cx="6960734" cy="1200329"/>
          </a:xfrm>
          <a:prstGeom prst="rect">
            <a:avLst/>
          </a:prstGeom>
        </p:spPr>
        <p:txBody>
          <a:bodyPr wrap="square">
            <a:spAutoFit/>
          </a:bodyPr>
          <a:lstStyle/>
          <a:p>
            <a:pPr>
              <a:buClr>
                <a:srgbClr val="40DAC5"/>
              </a:buClr>
            </a:pPr>
            <a:r>
              <a:rPr lang="es-MX" sz="2400" b="1" dirty="0">
                <a:solidFill>
                  <a:schemeClr val="bg1"/>
                </a:solidFill>
                <a:latin typeface="Arial" panose="020B0604020202020204" pitchFamily="34" charset="0"/>
                <a:cs typeface="Arial" panose="020B0604020202020204" pitchFamily="34" charset="0"/>
              </a:rPr>
              <a:t>No busco obtener ingresos </a:t>
            </a:r>
          </a:p>
          <a:p>
            <a:pPr>
              <a:buClr>
                <a:srgbClr val="40DAC5"/>
              </a:buClr>
            </a:pPr>
            <a:r>
              <a:rPr lang="es-MX" sz="2400" b="1" dirty="0">
                <a:solidFill>
                  <a:schemeClr val="bg1"/>
                </a:solidFill>
                <a:latin typeface="Arial" panose="020B0604020202020204" pitchFamily="34" charset="0"/>
                <a:cs typeface="Arial" panose="020B0604020202020204" pitchFamily="34" charset="0"/>
              </a:rPr>
              <a:t>de mis inversiones en este momento</a:t>
            </a:r>
            <a:br>
              <a:rPr lang="es-MX" sz="2400" b="1" dirty="0">
                <a:solidFill>
                  <a:schemeClr val="bg1"/>
                </a:solidFill>
                <a:latin typeface="Arial" panose="020B0604020202020204" pitchFamily="34" charset="0"/>
                <a:cs typeface="Arial" panose="020B0604020202020204" pitchFamily="34" charset="0"/>
              </a:rPr>
            </a:br>
            <a:endParaRPr lang="es-MX" sz="2400" b="1" dirty="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F0EDE3B-0F3F-5444-99DE-C96BEC969278}"/>
              </a:ext>
            </a:extLst>
          </p:cNvPr>
          <p:cNvSpPr/>
          <p:nvPr/>
        </p:nvSpPr>
        <p:spPr>
          <a:xfrm>
            <a:off x="3886199" y="4465023"/>
            <a:ext cx="5333119" cy="830997"/>
          </a:xfrm>
          <a:prstGeom prst="rect">
            <a:avLst/>
          </a:prstGeom>
        </p:spPr>
        <p:txBody>
          <a:bodyPr wrap="square">
            <a:spAutoFit/>
          </a:bodyPr>
          <a:lstStyle/>
          <a:p>
            <a:pPr algn="r">
              <a:buClr>
                <a:srgbClr val="40DAC5"/>
              </a:buClr>
            </a:pPr>
            <a:r>
              <a:rPr lang="es-MX" sz="2400" b="1">
                <a:solidFill>
                  <a:schemeClr val="bg1"/>
                </a:solidFill>
                <a:latin typeface="Arial" panose="020B0604020202020204" pitchFamily="34" charset="0"/>
                <a:cs typeface="Arial" panose="020B0604020202020204" pitchFamily="34" charset="0"/>
              </a:rPr>
              <a:t>Mi objetivo de inversión</a:t>
            </a:r>
            <a:br>
              <a:rPr lang="es-MX" sz="2400" b="1">
                <a:solidFill>
                  <a:schemeClr val="bg1"/>
                </a:solidFill>
                <a:latin typeface="Arial" panose="020B0604020202020204" pitchFamily="34" charset="0"/>
                <a:cs typeface="Arial" panose="020B0604020202020204" pitchFamily="34" charset="0"/>
              </a:rPr>
            </a:br>
            <a:r>
              <a:rPr lang="es-MX" sz="2400" b="1">
                <a:solidFill>
                  <a:schemeClr val="bg1"/>
                </a:solidFill>
                <a:latin typeface="Arial" panose="020B0604020202020204" pitchFamily="34" charset="0"/>
                <a:cs typeface="Arial" panose="020B0604020202020204" pitchFamily="34" charset="0"/>
              </a:rPr>
              <a:t>es el alto crecimiento</a:t>
            </a:r>
          </a:p>
        </p:txBody>
      </p:sp>
    </p:spTree>
    <p:extLst>
      <p:ext uri="{BB962C8B-B14F-4D97-AF65-F5344CB8AC3E}">
        <p14:creationId xmlns:p14="http://schemas.microsoft.com/office/powerpoint/2010/main" val="30869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11ED3-5F24-4A48-7A9E-868A290AC4C1}"/>
              </a:ext>
            </a:extLst>
          </p:cNvPr>
          <p:cNvPicPr>
            <a:picLocks noChangeAspect="1"/>
          </p:cNvPicPr>
          <p:nvPr/>
        </p:nvPicPr>
        <p:blipFill rotWithShape="1">
          <a:blip r:embed="rId3"/>
          <a:srcRect t="7823" r="-124" b="1690"/>
          <a:stretch/>
        </p:blipFill>
        <p:spPr>
          <a:xfrm>
            <a:off x="0" y="0"/>
            <a:ext cx="12192000" cy="7345680"/>
          </a:xfrm>
          <a:prstGeom prst="rect">
            <a:avLst/>
          </a:prstGeom>
        </p:spPr>
      </p:pic>
      <p:sp>
        <p:nvSpPr>
          <p:cNvPr id="4" name="Rounded Rectangle 3">
            <a:extLst>
              <a:ext uri="{FF2B5EF4-FFF2-40B4-BE49-F238E27FC236}">
                <a16:creationId xmlns:a16="http://schemas.microsoft.com/office/drawing/2014/main" id="{8D6EB40E-6229-DE4F-B67C-17A75B5FA512}"/>
              </a:ext>
            </a:extLst>
          </p:cNvPr>
          <p:cNvSpPr/>
          <p:nvPr/>
        </p:nvSpPr>
        <p:spPr>
          <a:xfrm>
            <a:off x="2615633" y="1545465"/>
            <a:ext cx="6960734" cy="3958458"/>
          </a:xfrm>
          <a:prstGeom prst="roundRect">
            <a:avLst>
              <a:gd name="adj" fmla="val 3903"/>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DAC5"/>
              </a:solidFill>
            </a:endParaRPr>
          </a:p>
        </p:txBody>
      </p:sp>
      <p:sp>
        <p:nvSpPr>
          <p:cNvPr id="12" name="Rectangle 11">
            <a:extLst>
              <a:ext uri="{FF2B5EF4-FFF2-40B4-BE49-F238E27FC236}">
                <a16:creationId xmlns:a16="http://schemas.microsoft.com/office/drawing/2014/main" id="{6F5DC88B-F9C8-3D49-8DA3-CFFEE741E046}"/>
              </a:ext>
            </a:extLst>
          </p:cNvPr>
          <p:cNvSpPr/>
          <p:nvPr/>
        </p:nvSpPr>
        <p:spPr>
          <a:xfrm>
            <a:off x="2945392" y="1765434"/>
            <a:ext cx="4307589" cy="461665"/>
          </a:xfrm>
          <a:prstGeom prst="rect">
            <a:avLst/>
          </a:prstGeom>
        </p:spPr>
        <p:txBody>
          <a:bodyPr wrap="none">
            <a:spAutoFit/>
          </a:bodyPr>
          <a:lstStyle/>
          <a:p>
            <a:r>
              <a:rPr lang="es-MX" sz="2400" b="1">
                <a:solidFill>
                  <a:schemeClr val="bg1"/>
                </a:solidFill>
                <a:latin typeface="Arial" panose="020B0604020202020204" pitchFamily="34" charset="0"/>
                <a:cs typeface="Arial" panose="020B0604020202020204" pitchFamily="34" charset="0"/>
              </a:rPr>
              <a:t>Estoy lejos del retiro</a:t>
            </a:r>
          </a:p>
        </p:txBody>
      </p:sp>
      <p:sp>
        <p:nvSpPr>
          <p:cNvPr id="13" name="Triangle 12">
            <a:extLst>
              <a:ext uri="{FF2B5EF4-FFF2-40B4-BE49-F238E27FC236}">
                <a16:creationId xmlns:a16="http://schemas.microsoft.com/office/drawing/2014/main" id="{987E3C28-8F7F-FA4C-AF22-335AD0A4DAB0}"/>
              </a:ext>
            </a:extLst>
          </p:cNvPr>
          <p:cNvSpPr/>
          <p:nvPr/>
        </p:nvSpPr>
        <p:spPr>
          <a:xfrm rot="9000000">
            <a:off x="8428244" y="5166436"/>
            <a:ext cx="999646" cy="861764"/>
          </a:xfrm>
          <a:prstGeom prst="triangle">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E9E3A9D-C832-3149-83AC-61C9A3E209C8}"/>
              </a:ext>
            </a:extLst>
          </p:cNvPr>
          <p:cNvSpPr txBox="1">
            <a:spLocks/>
          </p:cNvSpPr>
          <p:nvPr/>
        </p:nvSpPr>
        <p:spPr>
          <a:xfrm>
            <a:off x="311887" y="644116"/>
            <a:ext cx="8275521" cy="12012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a:solidFill>
                  <a:schemeClr val="bg1"/>
                </a:solidFill>
                <a:latin typeface="Arial" panose="020B0604020202020204" pitchFamily="34" charset="0"/>
                <a:cs typeface="Arial" panose="020B0604020202020204" pitchFamily="34" charset="0"/>
              </a:rPr>
              <a:t>Moderadamente agresivo</a:t>
            </a:r>
          </a:p>
        </p:txBody>
      </p:sp>
      <p:sp>
        <p:nvSpPr>
          <p:cNvPr id="15" name="Rectangle 14">
            <a:extLst>
              <a:ext uri="{FF2B5EF4-FFF2-40B4-BE49-F238E27FC236}">
                <a16:creationId xmlns:a16="http://schemas.microsoft.com/office/drawing/2014/main" id="{EBD34A8A-8DED-FB4E-8782-8B356F25F15E}"/>
              </a:ext>
            </a:extLst>
          </p:cNvPr>
          <p:cNvSpPr/>
          <p:nvPr/>
        </p:nvSpPr>
        <p:spPr>
          <a:xfrm>
            <a:off x="356492" y="151433"/>
            <a:ext cx="4572000" cy="323165"/>
          </a:xfrm>
          <a:prstGeom prst="rect">
            <a:avLst/>
          </a:prstGeom>
        </p:spPr>
        <p:txBody>
          <a:bodyPr wrap="square">
            <a:spAutoFit/>
          </a:bodyPr>
          <a:lstStyle/>
          <a:p>
            <a:r>
              <a:rPr lang="es-MX" sz="1500" b="1">
                <a:solidFill>
                  <a:schemeClr val="bg1"/>
                </a:solidFill>
                <a:latin typeface="Arial" panose="020B0604020202020204" pitchFamily="34" charset="0"/>
                <a:cs typeface="Arial" panose="020B0604020202020204" pitchFamily="34" charset="0"/>
              </a:rPr>
              <a:t>ESTILOS DE INVERSIÓN</a:t>
            </a:r>
          </a:p>
        </p:txBody>
      </p:sp>
      <p:sp>
        <p:nvSpPr>
          <p:cNvPr id="16" name="Rectangle 15">
            <a:extLst>
              <a:ext uri="{FF2B5EF4-FFF2-40B4-BE49-F238E27FC236}">
                <a16:creationId xmlns:a16="http://schemas.microsoft.com/office/drawing/2014/main" id="{56706793-DEB0-4148-8813-16464ACDE621}"/>
              </a:ext>
            </a:extLst>
          </p:cNvPr>
          <p:cNvSpPr/>
          <p:nvPr/>
        </p:nvSpPr>
        <p:spPr>
          <a:xfrm>
            <a:off x="5219114" y="2362046"/>
            <a:ext cx="4025037" cy="830997"/>
          </a:xfrm>
          <a:prstGeom prst="rect">
            <a:avLst/>
          </a:prstGeom>
        </p:spPr>
        <p:txBody>
          <a:bodyPr wrap="square">
            <a:spAutoFit/>
          </a:bodyPr>
          <a:lstStyle/>
          <a:p>
            <a:pPr algn="r"/>
            <a:r>
              <a:rPr lang="es-MX" sz="2400" b="1" dirty="0">
                <a:solidFill>
                  <a:schemeClr val="bg1"/>
                </a:solidFill>
                <a:latin typeface="Arial" panose="020B0604020202020204" pitchFamily="34" charset="0"/>
                <a:cs typeface="Arial" panose="020B0604020202020204" pitchFamily="34" charset="0"/>
              </a:rPr>
              <a:t>      Me siento cómodo                                              	al aceptar riesgos</a:t>
            </a:r>
          </a:p>
        </p:txBody>
      </p:sp>
      <p:sp>
        <p:nvSpPr>
          <p:cNvPr id="17" name="Rectangle 16">
            <a:extLst>
              <a:ext uri="{FF2B5EF4-FFF2-40B4-BE49-F238E27FC236}">
                <a16:creationId xmlns:a16="http://schemas.microsoft.com/office/drawing/2014/main" id="{5E142082-B5E5-D24A-B635-511A6CC577D2}"/>
              </a:ext>
            </a:extLst>
          </p:cNvPr>
          <p:cNvSpPr/>
          <p:nvPr/>
        </p:nvSpPr>
        <p:spPr>
          <a:xfrm>
            <a:off x="2945391" y="3305502"/>
            <a:ext cx="4307589" cy="1200329"/>
          </a:xfrm>
          <a:prstGeom prst="rect">
            <a:avLst/>
          </a:prstGeom>
        </p:spPr>
        <p:txBody>
          <a:bodyPr wrap="square">
            <a:spAutoFit/>
          </a:bodyPr>
          <a:lstStyle/>
          <a:p>
            <a:pPr>
              <a:buClr>
                <a:srgbClr val="40DAC5"/>
              </a:buClr>
            </a:pPr>
            <a:r>
              <a:rPr lang="es-MX" sz="2400" b="1" dirty="0">
                <a:solidFill>
                  <a:schemeClr val="bg1"/>
                </a:solidFill>
                <a:latin typeface="Arial" panose="020B0604020202020204" pitchFamily="34" charset="0"/>
                <a:cs typeface="Arial" panose="020B0604020202020204" pitchFamily="34" charset="0"/>
              </a:rPr>
              <a:t>Realmente no necesito ingresos en este momento</a:t>
            </a:r>
            <a:br>
              <a:rPr lang="es-MX" sz="2400" b="1" dirty="0">
                <a:solidFill>
                  <a:schemeClr val="bg1"/>
                </a:solidFill>
                <a:latin typeface="Arial" panose="020B0604020202020204" pitchFamily="34" charset="0"/>
                <a:cs typeface="Arial" panose="020B0604020202020204" pitchFamily="34" charset="0"/>
              </a:rPr>
            </a:br>
            <a:endParaRPr lang="es-MX" sz="2400" b="1" dirty="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F0EDE3B-0F3F-5444-99DE-C96BEC969278}"/>
              </a:ext>
            </a:extLst>
          </p:cNvPr>
          <p:cNvSpPr/>
          <p:nvPr/>
        </p:nvSpPr>
        <p:spPr>
          <a:xfrm>
            <a:off x="3713871" y="4465023"/>
            <a:ext cx="5505447" cy="830997"/>
          </a:xfrm>
          <a:prstGeom prst="rect">
            <a:avLst/>
          </a:prstGeom>
        </p:spPr>
        <p:txBody>
          <a:bodyPr wrap="square">
            <a:spAutoFit/>
          </a:bodyPr>
          <a:lstStyle/>
          <a:p>
            <a:pPr algn="r">
              <a:buClr>
                <a:srgbClr val="40DAC5"/>
              </a:buClr>
            </a:pPr>
            <a:r>
              <a:rPr lang="es-MX" sz="2400" b="1" dirty="0">
                <a:solidFill>
                  <a:schemeClr val="bg1"/>
                </a:solidFill>
                <a:latin typeface="Arial" panose="020B0604020202020204" pitchFamily="34" charset="0"/>
                <a:cs typeface="Arial" panose="020B0604020202020204" pitchFamily="34" charset="0"/>
              </a:rPr>
              <a:t>Mi objetivo de inversión es el crecimiento por arriba del promedio</a:t>
            </a:r>
          </a:p>
        </p:txBody>
      </p:sp>
    </p:spTree>
    <p:extLst>
      <p:ext uri="{BB962C8B-B14F-4D97-AF65-F5344CB8AC3E}">
        <p14:creationId xmlns:p14="http://schemas.microsoft.com/office/powerpoint/2010/main" val="690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B487AE-4C46-F06C-CAC5-51C4C1238FBD}"/>
              </a:ext>
            </a:extLst>
          </p:cNvPr>
          <p:cNvPicPr>
            <a:picLocks noChangeAspect="1"/>
          </p:cNvPicPr>
          <p:nvPr/>
        </p:nvPicPr>
        <p:blipFill rotWithShape="1">
          <a:blip r:embed="rId3"/>
          <a:srcRect t="7823" r="-124" b="1690"/>
          <a:stretch/>
        </p:blipFill>
        <p:spPr>
          <a:xfrm>
            <a:off x="0" y="0"/>
            <a:ext cx="12192000" cy="7345680"/>
          </a:xfrm>
          <a:prstGeom prst="rect">
            <a:avLst/>
          </a:prstGeom>
        </p:spPr>
      </p:pic>
      <p:sp>
        <p:nvSpPr>
          <p:cNvPr id="4" name="Rounded Rectangle 3">
            <a:extLst>
              <a:ext uri="{FF2B5EF4-FFF2-40B4-BE49-F238E27FC236}">
                <a16:creationId xmlns:a16="http://schemas.microsoft.com/office/drawing/2014/main" id="{8D6EB40E-6229-DE4F-B67C-17A75B5FA512}"/>
              </a:ext>
            </a:extLst>
          </p:cNvPr>
          <p:cNvSpPr/>
          <p:nvPr/>
        </p:nvSpPr>
        <p:spPr>
          <a:xfrm>
            <a:off x="2615633" y="1545465"/>
            <a:ext cx="6960734" cy="3958458"/>
          </a:xfrm>
          <a:prstGeom prst="roundRect">
            <a:avLst>
              <a:gd name="adj" fmla="val 3903"/>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DAC5"/>
              </a:solidFill>
            </a:endParaRPr>
          </a:p>
        </p:txBody>
      </p:sp>
      <p:sp>
        <p:nvSpPr>
          <p:cNvPr id="12" name="Rectangle 11">
            <a:extLst>
              <a:ext uri="{FF2B5EF4-FFF2-40B4-BE49-F238E27FC236}">
                <a16:creationId xmlns:a16="http://schemas.microsoft.com/office/drawing/2014/main" id="{6F5DC88B-F9C8-3D49-8DA3-CFFEE741E046}"/>
              </a:ext>
            </a:extLst>
          </p:cNvPr>
          <p:cNvSpPr/>
          <p:nvPr/>
        </p:nvSpPr>
        <p:spPr>
          <a:xfrm>
            <a:off x="2945392" y="1765434"/>
            <a:ext cx="5397631" cy="461665"/>
          </a:xfrm>
          <a:prstGeom prst="rect">
            <a:avLst/>
          </a:prstGeom>
        </p:spPr>
        <p:txBody>
          <a:bodyPr wrap="none">
            <a:spAutoFit/>
          </a:bodyPr>
          <a:lstStyle/>
          <a:p>
            <a:r>
              <a:rPr lang="es-MX" sz="2400" b="1">
                <a:solidFill>
                  <a:schemeClr val="bg1"/>
                </a:solidFill>
                <a:latin typeface="Arial" panose="020B0604020202020204" pitchFamily="34" charset="0"/>
                <a:cs typeface="Arial" panose="020B0604020202020204" pitchFamily="34" charset="0"/>
              </a:rPr>
              <a:t>Aún me queda un tiempo para retirarme</a:t>
            </a:r>
          </a:p>
        </p:txBody>
      </p:sp>
      <p:sp>
        <p:nvSpPr>
          <p:cNvPr id="13" name="Triangle 12">
            <a:extLst>
              <a:ext uri="{FF2B5EF4-FFF2-40B4-BE49-F238E27FC236}">
                <a16:creationId xmlns:a16="http://schemas.microsoft.com/office/drawing/2014/main" id="{987E3C28-8F7F-FA4C-AF22-335AD0A4DAB0}"/>
              </a:ext>
            </a:extLst>
          </p:cNvPr>
          <p:cNvSpPr/>
          <p:nvPr/>
        </p:nvSpPr>
        <p:spPr>
          <a:xfrm rot="9000000">
            <a:off x="8428244" y="5166436"/>
            <a:ext cx="999646" cy="861764"/>
          </a:xfrm>
          <a:prstGeom prst="triangle">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E9E3A9D-C832-3149-83AC-61C9A3E209C8}"/>
              </a:ext>
            </a:extLst>
          </p:cNvPr>
          <p:cNvSpPr txBox="1">
            <a:spLocks/>
          </p:cNvSpPr>
          <p:nvPr/>
        </p:nvSpPr>
        <p:spPr>
          <a:xfrm>
            <a:off x="311887" y="644116"/>
            <a:ext cx="8275521" cy="12012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a:solidFill>
                  <a:schemeClr val="bg1"/>
                </a:solidFill>
                <a:latin typeface="Arial" panose="020B0604020202020204" pitchFamily="34" charset="0"/>
                <a:cs typeface="Arial" panose="020B0604020202020204" pitchFamily="34" charset="0"/>
              </a:rPr>
              <a:t>Moderado</a:t>
            </a:r>
          </a:p>
        </p:txBody>
      </p:sp>
      <p:sp>
        <p:nvSpPr>
          <p:cNvPr id="15" name="Rectangle 14">
            <a:extLst>
              <a:ext uri="{FF2B5EF4-FFF2-40B4-BE49-F238E27FC236}">
                <a16:creationId xmlns:a16="http://schemas.microsoft.com/office/drawing/2014/main" id="{EBD34A8A-8DED-FB4E-8782-8B356F25F15E}"/>
              </a:ext>
            </a:extLst>
          </p:cNvPr>
          <p:cNvSpPr/>
          <p:nvPr/>
        </p:nvSpPr>
        <p:spPr>
          <a:xfrm>
            <a:off x="356492" y="151433"/>
            <a:ext cx="4572000" cy="323165"/>
          </a:xfrm>
          <a:prstGeom prst="rect">
            <a:avLst/>
          </a:prstGeom>
        </p:spPr>
        <p:txBody>
          <a:bodyPr wrap="square">
            <a:spAutoFit/>
          </a:bodyPr>
          <a:lstStyle/>
          <a:p>
            <a:r>
              <a:rPr lang="es-MX" sz="1500" b="1">
                <a:solidFill>
                  <a:schemeClr val="bg1"/>
                </a:solidFill>
                <a:latin typeface="Arial" panose="020B0604020202020204" pitchFamily="34" charset="0"/>
                <a:cs typeface="Arial" panose="020B0604020202020204" pitchFamily="34" charset="0"/>
              </a:rPr>
              <a:t>ESTILOS DE INVERSIÓN</a:t>
            </a:r>
          </a:p>
        </p:txBody>
      </p:sp>
      <p:sp>
        <p:nvSpPr>
          <p:cNvPr id="16" name="Rectangle 15">
            <a:extLst>
              <a:ext uri="{FF2B5EF4-FFF2-40B4-BE49-F238E27FC236}">
                <a16:creationId xmlns:a16="http://schemas.microsoft.com/office/drawing/2014/main" id="{56706793-DEB0-4148-8813-16464ACDE621}"/>
              </a:ext>
            </a:extLst>
          </p:cNvPr>
          <p:cNvSpPr/>
          <p:nvPr/>
        </p:nvSpPr>
        <p:spPr>
          <a:xfrm>
            <a:off x="6922683" y="2362046"/>
            <a:ext cx="2321469" cy="830997"/>
          </a:xfrm>
          <a:prstGeom prst="rect">
            <a:avLst/>
          </a:prstGeom>
        </p:spPr>
        <p:txBody>
          <a:bodyPr wrap="none">
            <a:spAutoFit/>
          </a:bodyPr>
          <a:lstStyle/>
          <a:p>
            <a:pPr algn="r"/>
            <a:r>
              <a:rPr lang="es-MX" sz="2400" b="1">
                <a:solidFill>
                  <a:schemeClr val="bg1"/>
                </a:solidFill>
                <a:latin typeface="Arial" panose="020B0604020202020204" pitchFamily="34" charset="0"/>
                <a:cs typeface="Arial" panose="020B0604020202020204" pitchFamily="34" charset="0"/>
              </a:rPr>
              <a:t>Puedo aceptar </a:t>
            </a:r>
            <a:br>
              <a:rPr lang="es-MX" sz="2400" b="1">
                <a:solidFill>
                  <a:schemeClr val="bg1"/>
                </a:solidFill>
                <a:latin typeface="Arial" panose="020B0604020202020204" pitchFamily="34" charset="0"/>
                <a:cs typeface="Arial" panose="020B0604020202020204" pitchFamily="34" charset="0"/>
              </a:rPr>
            </a:br>
            <a:r>
              <a:rPr lang="es-MX" sz="2400" b="1">
                <a:solidFill>
                  <a:schemeClr val="bg1"/>
                </a:solidFill>
                <a:latin typeface="Arial" panose="020B0604020202020204" pitchFamily="34" charset="0"/>
                <a:cs typeface="Arial" panose="020B0604020202020204" pitchFamily="34" charset="0"/>
              </a:rPr>
              <a:t>cierto riesgo</a:t>
            </a:r>
          </a:p>
        </p:txBody>
      </p:sp>
      <p:sp>
        <p:nvSpPr>
          <p:cNvPr id="17" name="Rectangle 16">
            <a:extLst>
              <a:ext uri="{FF2B5EF4-FFF2-40B4-BE49-F238E27FC236}">
                <a16:creationId xmlns:a16="http://schemas.microsoft.com/office/drawing/2014/main" id="{5E142082-B5E5-D24A-B635-511A6CC577D2}"/>
              </a:ext>
            </a:extLst>
          </p:cNvPr>
          <p:cNvSpPr/>
          <p:nvPr/>
        </p:nvSpPr>
        <p:spPr>
          <a:xfrm>
            <a:off x="2945392" y="3305502"/>
            <a:ext cx="3531608" cy="830997"/>
          </a:xfrm>
          <a:prstGeom prst="rect">
            <a:avLst/>
          </a:prstGeom>
        </p:spPr>
        <p:txBody>
          <a:bodyPr wrap="square">
            <a:spAutoFit/>
          </a:bodyPr>
          <a:lstStyle/>
          <a:p>
            <a:pPr>
              <a:buClr>
                <a:srgbClr val="40DAC5"/>
              </a:buClr>
            </a:pPr>
            <a:r>
              <a:rPr lang="es-MX" sz="2400" b="1">
                <a:solidFill>
                  <a:schemeClr val="bg1"/>
                </a:solidFill>
                <a:latin typeface="Arial" panose="020B0604020202020204" pitchFamily="34" charset="0"/>
                <a:cs typeface="Arial" panose="020B0604020202020204" pitchFamily="34" charset="0"/>
              </a:rPr>
              <a:t>Tal vez busque un bajo nivel de ingresos</a:t>
            </a:r>
          </a:p>
        </p:txBody>
      </p:sp>
      <p:sp>
        <p:nvSpPr>
          <p:cNvPr id="18" name="Rectangle 17">
            <a:extLst>
              <a:ext uri="{FF2B5EF4-FFF2-40B4-BE49-F238E27FC236}">
                <a16:creationId xmlns:a16="http://schemas.microsoft.com/office/drawing/2014/main" id="{7F0EDE3B-0F3F-5444-99DE-C96BEC969278}"/>
              </a:ext>
            </a:extLst>
          </p:cNvPr>
          <p:cNvSpPr/>
          <p:nvPr/>
        </p:nvSpPr>
        <p:spPr>
          <a:xfrm>
            <a:off x="3821687" y="4465023"/>
            <a:ext cx="5397631" cy="830997"/>
          </a:xfrm>
          <a:prstGeom prst="rect">
            <a:avLst/>
          </a:prstGeom>
        </p:spPr>
        <p:txBody>
          <a:bodyPr wrap="square">
            <a:spAutoFit/>
          </a:bodyPr>
          <a:lstStyle/>
          <a:p>
            <a:pPr algn="r">
              <a:buClr>
                <a:srgbClr val="40DAC5"/>
              </a:buClr>
            </a:pPr>
            <a:r>
              <a:rPr lang="es-MX" sz="2400" b="1" dirty="0">
                <a:solidFill>
                  <a:schemeClr val="bg1"/>
                </a:solidFill>
                <a:latin typeface="Arial" panose="020B0604020202020204" pitchFamily="34" charset="0"/>
                <a:cs typeface="Arial" panose="020B0604020202020204" pitchFamily="34" charset="0"/>
              </a:rPr>
              <a:t>Mi objetivo de inversión es el crecimiento relativamente estable</a:t>
            </a:r>
          </a:p>
        </p:txBody>
      </p:sp>
    </p:spTree>
    <p:extLst>
      <p:ext uri="{BB962C8B-B14F-4D97-AF65-F5344CB8AC3E}">
        <p14:creationId xmlns:p14="http://schemas.microsoft.com/office/powerpoint/2010/main" val="13167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A0333E-63C6-FCE2-B277-07DE7BC36C7C}"/>
              </a:ext>
            </a:extLst>
          </p:cNvPr>
          <p:cNvPicPr>
            <a:picLocks noChangeAspect="1"/>
          </p:cNvPicPr>
          <p:nvPr/>
        </p:nvPicPr>
        <p:blipFill rotWithShape="1">
          <a:blip r:embed="rId3"/>
          <a:srcRect t="7823" r="-124" b="1690"/>
          <a:stretch/>
        </p:blipFill>
        <p:spPr>
          <a:xfrm>
            <a:off x="0" y="0"/>
            <a:ext cx="12192000" cy="7345680"/>
          </a:xfrm>
          <a:prstGeom prst="rect">
            <a:avLst/>
          </a:prstGeom>
        </p:spPr>
      </p:pic>
      <p:sp>
        <p:nvSpPr>
          <p:cNvPr id="4" name="Rounded Rectangle 3">
            <a:extLst>
              <a:ext uri="{FF2B5EF4-FFF2-40B4-BE49-F238E27FC236}">
                <a16:creationId xmlns:a16="http://schemas.microsoft.com/office/drawing/2014/main" id="{8D6EB40E-6229-DE4F-B67C-17A75B5FA512}"/>
              </a:ext>
            </a:extLst>
          </p:cNvPr>
          <p:cNvSpPr/>
          <p:nvPr/>
        </p:nvSpPr>
        <p:spPr>
          <a:xfrm>
            <a:off x="2615633" y="1545465"/>
            <a:ext cx="6960734" cy="3958458"/>
          </a:xfrm>
          <a:prstGeom prst="roundRect">
            <a:avLst>
              <a:gd name="adj" fmla="val 3903"/>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DAC5"/>
              </a:solidFill>
            </a:endParaRPr>
          </a:p>
        </p:txBody>
      </p:sp>
      <p:sp>
        <p:nvSpPr>
          <p:cNvPr id="12" name="Rectangle 11">
            <a:extLst>
              <a:ext uri="{FF2B5EF4-FFF2-40B4-BE49-F238E27FC236}">
                <a16:creationId xmlns:a16="http://schemas.microsoft.com/office/drawing/2014/main" id="{6F5DC88B-F9C8-3D49-8DA3-CFFEE741E046}"/>
              </a:ext>
            </a:extLst>
          </p:cNvPr>
          <p:cNvSpPr/>
          <p:nvPr/>
        </p:nvSpPr>
        <p:spPr>
          <a:xfrm>
            <a:off x="2945393" y="1765434"/>
            <a:ext cx="3664958" cy="830997"/>
          </a:xfrm>
          <a:prstGeom prst="rect">
            <a:avLst/>
          </a:prstGeom>
        </p:spPr>
        <p:txBody>
          <a:bodyPr wrap="square">
            <a:spAutoFit/>
          </a:bodyPr>
          <a:lstStyle/>
          <a:p>
            <a:r>
              <a:rPr lang="es-MX" sz="2400" b="1">
                <a:solidFill>
                  <a:schemeClr val="bg1"/>
                </a:solidFill>
                <a:latin typeface="Arial" panose="020B0604020202020204" pitchFamily="34" charset="0"/>
                <a:cs typeface="Arial" panose="020B0604020202020204" pitchFamily="34" charset="0"/>
              </a:rPr>
              <a:t>Me faltan algunos años para el retiro</a:t>
            </a:r>
          </a:p>
        </p:txBody>
      </p:sp>
      <p:sp>
        <p:nvSpPr>
          <p:cNvPr id="13" name="Triangle 12">
            <a:extLst>
              <a:ext uri="{FF2B5EF4-FFF2-40B4-BE49-F238E27FC236}">
                <a16:creationId xmlns:a16="http://schemas.microsoft.com/office/drawing/2014/main" id="{987E3C28-8F7F-FA4C-AF22-335AD0A4DAB0}"/>
              </a:ext>
            </a:extLst>
          </p:cNvPr>
          <p:cNvSpPr/>
          <p:nvPr/>
        </p:nvSpPr>
        <p:spPr>
          <a:xfrm rot="9000000">
            <a:off x="8428244" y="5166436"/>
            <a:ext cx="999646" cy="861764"/>
          </a:xfrm>
          <a:prstGeom prst="triangle">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E9E3A9D-C832-3149-83AC-61C9A3E209C8}"/>
              </a:ext>
            </a:extLst>
          </p:cNvPr>
          <p:cNvSpPr txBox="1">
            <a:spLocks/>
          </p:cNvSpPr>
          <p:nvPr/>
        </p:nvSpPr>
        <p:spPr>
          <a:xfrm>
            <a:off x="311887" y="644116"/>
            <a:ext cx="8275521" cy="6470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a:solidFill>
                  <a:schemeClr val="bg1"/>
                </a:solidFill>
                <a:latin typeface="Arial" panose="020B0604020202020204" pitchFamily="34" charset="0"/>
                <a:cs typeface="Arial" panose="020B0604020202020204" pitchFamily="34" charset="0"/>
              </a:rPr>
              <a:t>Moderadamente conservador</a:t>
            </a:r>
          </a:p>
        </p:txBody>
      </p:sp>
      <p:sp>
        <p:nvSpPr>
          <p:cNvPr id="15" name="Rectangle 14">
            <a:extLst>
              <a:ext uri="{FF2B5EF4-FFF2-40B4-BE49-F238E27FC236}">
                <a16:creationId xmlns:a16="http://schemas.microsoft.com/office/drawing/2014/main" id="{EBD34A8A-8DED-FB4E-8782-8B356F25F15E}"/>
              </a:ext>
            </a:extLst>
          </p:cNvPr>
          <p:cNvSpPr/>
          <p:nvPr/>
        </p:nvSpPr>
        <p:spPr>
          <a:xfrm>
            <a:off x="356492" y="151433"/>
            <a:ext cx="4572000" cy="323165"/>
          </a:xfrm>
          <a:prstGeom prst="rect">
            <a:avLst/>
          </a:prstGeom>
        </p:spPr>
        <p:txBody>
          <a:bodyPr wrap="square">
            <a:spAutoFit/>
          </a:bodyPr>
          <a:lstStyle/>
          <a:p>
            <a:r>
              <a:rPr lang="es-MX" sz="1500" b="1">
                <a:solidFill>
                  <a:schemeClr val="bg1"/>
                </a:solidFill>
                <a:latin typeface="Arial" panose="020B0604020202020204" pitchFamily="34" charset="0"/>
                <a:cs typeface="Arial" panose="020B0604020202020204" pitchFamily="34" charset="0"/>
              </a:rPr>
              <a:t>ESTILOS DE INVERSIÓN</a:t>
            </a:r>
          </a:p>
        </p:txBody>
      </p:sp>
      <p:sp>
        <p:nvSpPr>
          <p:cNvPr id="16" name="Rectangle 15">
            <a:extLst>
              <a:ext uri="{FF2B5EF4-FFF2-40B4-BE49-F238E27FC236}">
                <a16:creationId xmlns:a16="http://schemas.microsoft.com/office/drawing/2014/main" id="{56706793-DEB0-4148-8813-16464ACDE621}"/>
              </a:ext>
            </a:extLst>
          </p:cNvPr>
          <p:cNvSpPr/>
          <p:nvPr/>
        </p:nvSpPr>
        <p:spPr>
          <a:xfrm>
            <a:off x="1491174" y="2362046"/>
            <a:ext cx="7752977" cy="830997"/>
          </a:xfrm>
          <a:prstGeom prst="rect">
            <a:avLst/>
          </a:prstGeom>
        </p:spPr>
        <p:txBody>
          <a:bodyPr wrap="square">
            <a:spAutoFit/>
          </a:bodyPr>
          <a:lstStyle/>
          <a:p>
            <a:pPr algn="r"/>
            <a:r>
              <a:rPr lang="es-MX" sz="2400" b="1" dirty="0">
                <a:solidFill>
                  <a:schemeClr val="bg1"/>
                </a:solidFill>
                <a:latin typeface="Arial" panose="020B0604020202020204" pitchFamily="34" charset="0"/>
                <a:cs typeface="Arial" panose="020B0604020202020204" pitchFamily="34" charset="0"/>
              </a:rPr>
              <a:t> Puedo aceptar                                                    	cierto riesgo</a:t>
            </a:r>
          </a:p>
        </p:txBody>
      </p:sp>
      <p:sp>
        <p:nvSpPr>
          <p:cNvPr id="17" name="Rectangle 16">
            <a:extLst>
              <a:ext uri="{FF2B5EF4-FFF2-40B4-BE49-F238E27FC236}">
                <a16:creationId xmlns:a16="http://schemas.microsoft.com/office/drawing/2014/main" id="{5E142082-B5E5-D24A-B635-511A6CC577D2}"/>
              </a:ext>
            </a:extLst>
          </p:cNvPr>
          <p:cNvSpPr/>
          <p:nvPr/>
        </p:nvSpPr>
        <p:spPr>
          <a:xfrm>
            <a:off x="2945392" y="3305502"/>
            <a:ext cx="4132968" cy="830997"/>
          </a:xfrm>
          <a:prstGeom prst="rect">
            <a:avLst/>
          </a:prstGeom>
        </p:spPr>
        <p:txBody>
          <a:bodyPr wrap="square">
            <a:spAutoFit/>
          </a:bodyPr>
          <a:lstStyle/>
          <a:p>
            <a:pPr>
              <a:buClr>
                <a:srgbClr val="40DAC5"/>
              </a:buClr>
            </a:pPr>
            <a:r>
              <a:rPr lang="es-MX" sz="2400" b="1">
                <a:solidFill>
                  <a:schemeClr val="bg1"/>
                </a:solidFill>
                <a:latin typeface="Arial" panose="020B0604020202020204" pitchFamily="34" charset="0"/>
                <a:cs typeface="Arial" panose="020B0604020202020204" pitchFamily="34" charset="0"/>
              </a:rPr>
              <a:t>Busco un nivel moderado de ingresos</a:t>
            </a:r>
          </a:p>
        </p:txBody>
      </p:sp>
      <p:sp>
        <p:nvSpPr>
          <p:cNvPr id="18" name="Rectangle 17">
            <a:extLst>
              <a:ext uri="{FF2B5EF4-FFF2-40B4-BE49-F238E27FC236}">
                <a16:creationId xmlns:a16="http://schemas.microsoft.com/office/drawing/2014/main" id="{7F0EDE3B-0F3F-5444-99DE-C96BEC969278}"/>
              </a:ext>
            </a:extLst>
          </p:cNvPr>
          <p:cNvSpPr/>
          <p:nvPr/>
        </p:nvSpPr>
        <p:spPr>
          <a:xfrm>
            <a:off x="5086350" y="4465023"/>
            <a:ext cx="4132968" cy="830997"/>
          </a:xfrm>
          <a:prstGeom prst="rect">
            <a:avLst/>
          </a:prstGeom>
        </p:spPr>
        <p:txBody>
          <a:bodyPr wrap="square">
            <a:spAutoFit/>
          </a:bodyPr>
          <a:lstStyle/>
          <a:p>
            <a:pPr algn="r">
              <a:buClr>
                <a:srgbClr val="40DAC5"/>
              </a:buClr>
            </a:pPr>
            <a:r>
              <a:rPr lang="es-MX" sz="2400" b="1">
                <a:solidFill>
                  <a:schemeClr val="bg1"/>
                </a:solidFill>
                <a:latin typeface="Arial" panose="020B0604020202020204" pitchFamily="34" charset="0"/>
                <a:cs typeface="Arial" panose="020B0604020202020204" pitchFamily="34" charset="0"/>
              </a:rPr>
              <a:t>Mi objetivo de inversión es el crecimiento modesto</a:t>
            </a:r>
          </a:p>
        </p:txBody>
      </p:sp>
    </p:spTree>
    <p:extLst>
      <p:ext uri="{BB962C8B-B14F-4D97-AF65-F5344CB8AC3E}">
        <p14:creationId xmlns:p14="http://schemas.microsoft.com/office/powerpoint/2010/main" val="28608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2E1117-8F7A-45FB-69F6-86B45E25687C}"/>
              </a:ext>
            </a:extLst>
          </p:cNvPr>
          <p:cNvPicPr>
            <a:picLocks noChangeAspect="1"/>
          </p:cNvPicPr>
          <p:nvPr/>
        </p:nvPicPr>
        <p:blipFill rotWithShape="1">
          <a:blip r:embed="rId3"/>
          <a:srcRect t="7823" r="-124" b="1690"/>
          <a:stretch/>
        </p:blipFill>
        <p:spPr>
          <a:xfrm>
            <a:off x="0" y="0"/>
            <a:ext cx="12192000" cy="7345680"/>
          </a:xfrm>
          <a:prstGeom prst="rect">
            <a:avLst/>
          </a:prstGeom>
        </p:spPr>
      </p:pic>
      <p:sp>
        <p:nvSpPr>
          <p:cNvPr id="4" name="Rounded Rectangle 3">
            <a:extLst>
              <a:ext uri="{FF2B5EF4-FFF2-40B4-BE49-F238E27FC236}">
                <a16:creationId xmlns:a16="http://schemas.microsoft.com/office/drawing/2014/main" id="{8D6EB40E-6229-DE4F-B67C-17A75B5FA512}"/>
              </a:ext>
            </a:extLst>
          </p:cNvPr>
          <p:cNvSpPr/>
          <p:nvPr/>
        </p:nvSpPr>
        <p:spPr>
          <a:xfrm>
            <a:off x="2615633" y="1545465"/>
            <a:ext cx="6960734" cy="3958458"/>
          </a:xfrm>
          <a:prstGeom prst="roundRect">
            <a:avLst>
              <a:gd name="adj" fmla="val 3903"/>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DAC5"/>
              </a:solidFill>
            </a:endParaRPr>
          </a:p>
        </p:txBody>
      </p:sp>
      <p:sp>
        <p:nvSpPr>
          <p:cNvPr id="12" name="Rectangle 11">
            <a:extLst>
              <a:ext uri="{FF2B5EF4-FFF2-40B4-BE49-F238E27FC236}">
                <a16:creationId xmlns:a16="http://schemas.microsoft.com/office/drawing/2014/main" id="{6F5DC88B-F9C8-3D49-8DA3-CFFEE741E046}"/>
              </a:ext>
            </a:extLst>
          </p:cNvPr>
          <p:cNvSpPr/>
          <p:nvPr/>
        </p:nvSpPr>
        <p:spPr>
          <a:xfrm>
            <a:off x="2945393" y="1765434"/>
            <a:ext cx="3818964" cy="461665"/>
          </a:xfrm>
          <a:prstGeom prst="rect">
            <a:avLst/>
          </a:prstGeom>
        </p:spPr>
        <p:txBody>
          <a:bodyPr wrap="square">
            <a:spAutoFit/>
          </a:bodyPr>
          <a:lstStyle/>
          <a:p>
            <a:r>
              <a:rPr lang="es-MX" sz="2400" b="1" dirty="0">
                <a:solidFill>
                  <a:schemeClr val="bg1"/>
                </a:solidFill>
                <a:latin typeface="Arial" panose="020B0604020202020204" pitchFamily="34" charset="0"/>
                <a:cs typeface="Arial" panose="020B0604020202020204" pitchFamily="34" charset="0"/>
              </a:rPr>
              <a:t>Mi retiro está cerca</a:t>
            </a:r>
          </a:p>
        </p:txBody>
      </p:sp>
      <p:sp>
        <p:nvSpPr>
          <p:cNvPr id="13" name="Triangle 12">
            <a:extLst>
              <a:ext uri="{FF2B5EF4-FFF2-40B4-BE49-F238E27FC236}">
                <a16:creationId xmlns:a16="http://schemas.microsoft.com/office/drawing/2014/main" id="{987E3C28-8F7F-FA4C-AF22-335AD0A4DAB0}"/>
              </a:ext>
            </a:extLst>
          </p:cNvPr>
          <p:cNvSpPr/>
          <p:nvPr/>
        </p:nvSpPr>
        <p:spPr>
          <a:xfrm rot="9000000">
            <a:off x="8428244" y="5166436"/>
            <a:ext cx="999646" cy="861764"/>
          </a:xfrm>
          <a:prstGeom prst="triangle">
            <a:avLst/>
          </a:prstGeom>
          <a:solidFill>
            <a:srgbClr val="007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E9E3A9D-C832-3149-83AC-61C9A3E209C8}"/>
              </a:ext>
            </a:extLst>
          </p:cNvPr>
          <p:cNvSpPr txBox="1">
            <a:spLocks/>
          </p:cNvSpPr>
          <p:nvPr/>
        </p:nvSpPr>
        <p:spPr>
          <a:xfrm>
            <a:off x="311887" y="644116"/>
            <a:ext cx="8275521" cy="6470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a:solidFill>
                  <a:schemeClr val="bg1"/>
                </a:solidFill>
                <a:latin typeface="Arial" panose="020B0604020202020204" pitchFamily="34" charset="0"/>
                <a:cs typeface="Arial" panose="020B0604020202020204" pitchFamily="34" charset="0"/>
              </a:rPr>
              <a:t>Conservador</a:t>
            </a:r>
          </a:p>
        </p:txBody>
      </p:sp>
      <p:sp>
        <p:nvSpPr>
          <p:cNvPr id="15" name="Rectangle 14">
            <a:extLst>
              <a:ext uri="{FF2B5EF4-FFF2-40B4-BE49-F238E27FC236}">
                <a16:creationId xmlns:a16="http://schemas.microsoft.com/office/drawing/2014/main" id="{EBD34A8A-8DED-FB4E-8782-8B356F25F15E}"/>
              </a:ext>
            </a:extLst>
          </p:cNvPr>
          <p:cNvSpPr/>
          <p:nvPr/>
        </p:nvSpPr>
        <p:spPr>
          <a:xfrm>
            <a:off x="356492" y="151433"/>
            <a:ext cx="4572000" cy="323165"/>
          </a:xfrm>
          <a:prstGeom prst="rect">
            <a:avLst/>
          </a:prstGeom>
        </p:spPr>
        <p:txBody>
          <a:bodyPr wrap="square">
            <a:spAutoFit/>
          </a:bodyPr>
          <a:lstStyle/>
          <a:p>
            <a:r>
              <a:rPr lang="es-MX" sz="1500" b="1">
                <a:solidFill>
                  <a:schemeClr val="bg1"/>
                </a:solidFill>
                <a:latin typeface="Arial" panose="020B0604020202020204" pitchFamily="34" charset="0"/>
                <a:cs typeface="Arial" panose="020B0604020202020204" pitchFamily="34" charset="0"/>
              </a:rPr>
              <a:t>ESTILOS DE INVERSIÓN</a:t>
            </a:r>
          </a:p>
        </p:txBody>
      </p:sp>
      <p:sp>
        <p:nvSpPr>
          <p:cNvPr id="16" name="Rectangle 15">
            <a:extLst>
              <a:ext uri="{FF2B5EF4-FFF2-40B4-BE49-F238E27FC236}">
                <a16:creationId xmlns:a16="http://schemas.microsoft.com/office/drawing/2014/main" id="{56706793-DEB0-4148-8813-16464ACDE621}"/>
              </a:ext>
            </a:extLst>
          </p:cNvPr>
          <p:cNvSpPr/>
          <p:nvPr/>
        </p:nvSpPr>
        <p:spPr>
          <a:xfrm>
            <a:off x="6591300" y="2362046"/>
            <a:ext cx="2652852" cy="830997"/>
          </a:xfrm>
          <a:prstGeom prst="rect">
            <a:avLst/>
          </a:prstGeom>
        </p:spPr>
        <p:txBody>
          <a:bodyPr wrap="square">
            <a:spAutoFit/>
          </a:bodyPr>
          <a:lstStyle/>
          <a:p>
            <a:pPr algn="r"/>
            <a:r>
              <a:rPr lang="es-MX" sz="2400" b="1" dirty="0">
                <a:solidFill>
                  <a:schemeClr val="bg1"/>
                </a:solidFill>
                <a:latin typeface="Arial" panose="020B0604020202020204" pitchFamily="34" charset="0"/>
                <a:cs typeface="Arial" panose="020B0604020202020204" pitchFamily="34" charset="0"/>
              </a:rPr>
              <a:t>No puedo</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aceptar riesgos</a:t>
            </a:r>
          </a:p>
        </p:txBody>
      </p:sp>
      <p:sp>
        <p:nvSpPr>
          <p:cNvPr id="17" name="Rectangle 16">
            <a:extLst>
              <a:ext uri="{FF2B5EF4-FFF2-40B4-BE49-F238E27FC236}">
                <a16:creationId xmlns:a16="http://schemas.microsoft.com/office/drawing/2014/main" id="{5E142082-B5E5-D24A-B635-511A6CC577D2}"/>
              </a:ext>
            </a:extLst>
          </p:cNvPr>
          <p:cNvSpPr/>
          <p:nvPr/>
        </p:nvSpPr>
        <p:spPr>
          <a:xfrm>
            <a:off x="2945392" y="3305502"/>
            <a:ext cx="3645908" cy="830997"/>
          </a:xfrm>
          <a:prstGeom prst="rect">
            <a:avLst/>
          </a:prstGeom>
        </p:spPr>
        <p:txBody>
          <a:bodyPr wrap="square">
            <a:spAutoFit/>
          </a:bodyPr>
          <a:lstStyle/>
          <a:p>
            <a:pPr>
              <a:buClr>
                <a:srgbClr val="40DAC5"/>
              </a:buClr>
            </a:pPr>
            <a:r>
              <a:rPr lang="es-MX" sz="2400" b="1">
                <a:solidFill>
                  <a:schemeClr val="bg1"/>
                </a:solidFill>
                <a:latin typeface="Arial" panose="020B0604020202020204" pitchFamily="34" charset="0"/>
                <a:cs typeface="Arial" panose="020B0604020202020204" pitchFamily="34" charset="0"/>
              </a:rPr>
              <a:t>Busco proteger y lograr ingresos</a:t>
            </a:r>
          </a:p>
        </p:txBody>
      </p:sp>
      <p:sp>
        <p:nvSpPr>
          <p:cNvPr id="18" name="Rectangle 17">
            <a:extLst>
              <a:ext uri="{FF2B5EF4-FFF2-40B4-BE49-F238E27FC236}">
                <a16:creationId xmlns:a16="http://schemas.microsoft.com/office/drawing/2014/main" id="{7F0EDE3B-0F3F-5444-99DE-C96BEC969278}"/>
              </a:ext>
            </a:extLst>
          </p:cNvPr>
          <p:cNvSpPr/>
          <p:nvPr/>
        </p:nvSpPr>
        <p:spPr>
          <a:xfrm>
            <a:off x="5086350" y="4465023"/>
            <a:ext cx="4132968" cy="830997"/>
          </a:xfrm>
          <a:prstGeom prst="rect">
            <a:avLst/>
          </a:prstGeom>
        </p:spPr>
        <p:txBody>
          <a:bodyPr wrap="square">
            <a:spAutoFit/>
          </a:bodyPr>
          <a:lstStyle/>
          <a:p>
            <a:pPr algn="r">
              <a:buClr>
                <a:srgbClr val="40DAC5"/>
              </a:buClr>
            </a:pPr>
            <a:r>
              <a:rPr lang="es-MX" sz="2400" b="1">
                <a:solidFill>
                  <a:schemeClr val="bg1"/>
                </a:solidFill>
                <a:latin typeface="Arial" panose="020B0604020202020204" pitchFamily="34" charset="0"/>
                <a:cs typeface="Arial" panose="020B0604020202020204" pitchFamily="34" charset="0"/>
              </a:rPr>
              <a:t>Mi objetivo de inversión </a:t>
            </a:r>
            <a:br>
              <a:rPr lang="es-MX" sz="2400" b="1">
                <a:solidFill>
                  <a:schemeClr val="bg1"/>
                </a:solidFill>
                <a:latin typeface="Arial" panose="020B0604020202020204" pitchFamily="34" charset="0"/>
                <a:cs typeface="Arial" panose="020B0604020202020204" pitchFamily="34" charset="0"/>
              </a:rPr>
            </a:br>
            <a:r>
              <a:rPr lang="es-MX" sz="2400" b="1">
                <a:solidFill>
                  <a:schemeClr val="bg1"/>
                </a:solidFill>
                <a:latin typeface="Arial" panose="020B0604020202020204" pitchFamily="34" charset="0"/>
                <a:cs typeface="Arial" panose="020B0604020202020204" pitchFamily="34" charset="0"/>
              </a:rPr>
              <a:t>es la estabilidad</a:t>
            </a:r>
          </a:p>
        </p:txBody>
      </p:sp>
    </p:spTree>
    <p:extLst>
      <p:ext uri="{BB962C8B-B14F-4D97-AF65-F5344CB8AC3E}">
        <p14:creationId xmlns:p14="http://schemas.microsoft.com/office/powerpoint/2010/main" val="164008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65C9E280B3DA4C98E9ACE392486457" ma:contentTypeVersion="14" ma:contentTypeDescription="Create a new document." ma:contentTypeScope="" ma:versionID="0f5ab04495469a0ae0b882e9f1a7dc9a">
  <xsd:schema xmlns:xsd="http://www.w3.org/2001/XMLSchema" xmlns:xs="http://www.w3.org/2001/XMLSchema" xmlns:p="http://schemas.microsoft.com/office/2006/metadata/properties" xmlns:ns2="283722c3-3c12-4e2f-8b6f-4e7bdb479ba4" xmlns:ns3="9f4fb308-7f4d-43d5-8f94-e5e56cae1d0a" targetNamespace="http://schemas.microsoft.com/office/2006/metadata/properties" ma:root="true" ma:fieldsID="490264a412e5a505781a4a4be4c2d65d" ns2:_="" ns3:_="">
    <xsd:import namespace="283722c3-3c12-4e2f-8b6f-4e7bdb479ba4"/>
    <xsd:import namespace="9f4fb308-7f4d-43d5-8f94-e5e56cae1d0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3722c3-3c12-4e2f-8b6f-4e7bdb479ba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db0a7d3-0568-4cb5-b861-555e3d31153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4fb308-7f4d-43d5-8f94-e5e56cae1d0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5bc429f-e69c-469b-bea7-2e4eb73533e3}" ma:internalName="TaxCatchAll" ma:showField="CatchAllData" ma:web="9f4fb308-7f4d-43d5-8f94-e5e56cae1d0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AB6745-E261-4C38-AD61-910A8A4B20CC}">
  <ds:schemaRefs>
    <ds:schemaRef ds:uri="http://schemas.microsoft.com/sharepoint/v3/contenttype/forms"/>
  </ds:schemaRefs>
</ds:datastoreItem>
</file>

<file path=customXml/itemProps2.xml><?xml version="1.0" encoding="utf-8"?>
<ds:datastoreItem xmlns:ds="http://schemas.openxmlformats.org/officeDocument/2006/customXml" ds:itemID="{CAE8388B-C333-4A40-AC7B-BDF7C728B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3722c3-3c12-4e2f-8b6f-4e7bdb479ba4"/>
    <ds:schemaRef ds:uri="9f4fb308-7f4d-43d5-8f94-e5e56cae1d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2241</TotalTime>
  <Words>3455</Words>
  <Application>Microsoft Office PowerPoint</Application>
  <PresentationFormat>Widescreen</PresentationFormat>
  <Paragraphs>362</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vt:lpstr>
      <vt:lpstr>Office Theme</vt:lpstr>
      <vt:lpstr>PowerPoint Presentation</vt:lpstr>
      <vt:lpstr>Información importante</vt:lpstr>
      <vt:lpstr>Comprende las inversiones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Protégete con la diversificación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Neer, Scott E</cp:lastModifiedBy>
  <cp:revision>171</cp:revision>
  <cp:lastPrinted>2018-12-06T13:55:21Z</cp:lastPrinted>
  <dcterms:created xsi:type="dcterms:W3CDTF">2018-11-29T16:54:09Z</dcterms:created>
  <dcterms:modified xsi:type="dcterms:W3CDTF">2023-09-21T11:44:22Z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a128442-0c2e-4a21-8764-34be31c32392_Enabled">
    <vt:lpwstr>true</vt:lpwstr>
  </property>
  <property fmtid="{D5CDD505-2E9C-101B-9397-08002B2CF9AE}" pid="3" name="MSIP_Label_da128442-0c2e-4a21-8764-34be31c32392_SetDate">
    <vt:lpwstr>2023-08-31T15:26:46Z</vt:lpwstr>
  </property>
  <property fmtid="{D5CDD505-2E9C-101B-9397-08002B2CF9AE}" pid="4" name="MSIP_Label_da128442-0c2e-4a21-8764-34be31c32392_Method">
    <vt:lpwstr>Privileged</vt:lpwstr>
  </property>
  <property fmtid="{D5CDD505-2E9C-101B-9397-08002B2CF9AE}" pid="5" name="MSIP_Label_da128442-0c2e-4a21-8764-34be31c32392_Name">
    <vt:lpwstr>Public</vt:lpwstr>
  </property>
  <property fmtid="{D5CDD505-2E9C-101B-9397-08002B2CF9AE}" pid="6" name="MSIP_Label_da128442-0c2e-4a21-8764-34be31c32392_SiteId">
    <vt:lpwstr>22140e4c-d390-45c2-b297-a26c516dc461</vt:lpwstr>
  </property>
  <property fmtid="{D5CDD505-2E9C-101B-9397-08002B2CF9AE}" pid="7" name="MSIP_Label_da128442-0c2e-4a21-8764-34be31c32392_ActionId">
    <vt:lpwstr>d56d9478-c893-4904-9eb1-746739d0e5d1</vt:lpwstr>
  </property>
  <property fmtid="{D5CDD505-2E9C-101B-9397-08002B2CF9AE}" pid="8" name="MSIP_Label_da128442-0c2e-4a21-8764-34be31c32392_ContentBits">
    <vt:lpwstr>0</vt:lpwstr>
  </property>
</Properties>
</file>