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6"/>
  </p:notesMasterIdLst>
  <p:handoutMasterIdLst>
    <p:handoutMasterId r:id="rId27"/>
  </p:handoutMasterIdLst>
  <p:sldIdLst>
    <p:sldId id="1468" r:id="rId5"/>
    <p:sldId id="1564" r:id="rId6"/>
    <p:sldId id="1569" r:id="rId7"/>
    <p:sldId id="1572" r:id="rId8"/>
    <p:sldId id="1591" r:id="rId9"/>
    <p:sldId id="1574" r:id="rId10"/>
    <p:sldId id="1592" r:id="rId11"/>
    <p:sldId id="1575" r:id="rId12"/>
    <p:sldId id="1576" r:id="rId13"/>
    <p:sldId id="1578" r:id="rId14"/>
    <p:sldId id="1579" r:id="rId15"/>
    <p:sldId id="1580" r:id="rId16"/>
    <p:sldId id="1581" r:id="rId17"/>
    <p:sldId id="1582" r:id="rId18"/>
    <p:sldId id="1583" r:id="rId19"/>
    <p:sldId id="1584" r:id="rId20"/>
    <p:sldId id="1585" r:id="rId21"/>
    <p:sldId id="1586" r:id="rId22"/>
    <p:sldId id="1587" r:id="rId23"/>
    <p:sldId id="1563" r:id="rId24"/>
    <p:sldId id="1593" r:id="rId25"/>
  </p:sldIdLst>
  <p:sldSz cx="9144000" cy="5143500" type="screen16x9"/>
  <p:notesSz cx="6985000" cy="92837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8Vs0+LODo+XfzWpqY5YUA==" hashData="6nMrGRUe9hQ16v25a+X3DPBko9wWjAh7c30dFgDMjWkGsT7Wu2D+d5vb0ENQW9PtipUfMyKjhmyrTqgpXYl6dg=="/>
  <p:extLst>
    <p:ext uri="{521415D9-36F7-43E2-AB2F-B90AF26B5E84}">
      <p14:sectionLst xmlns:p14="http://schemas.microsoft.com/office/powerpoint/2010/main">
        <p14:section name="Introduction" id="{701240DC-94D0-4145-BDB0-96532831730E}">
          <p14:sldIdLst>
            <p14:sldId id="1468"/>
            <p14:sldId id="1564"/>
            <p14:sldId id="1569"/>
            <p14:sldId id="1572"/>
            <p14:sldId id="1591"/>
            <p14:sldId id="1574"/>
            <p14:sldId id="1592"/>
            <p14:sldId id="1575"/>
            <p14:sldId id="1576"/>
            <p14:sldId id="1578"/>
            <p14:sldId id="1579"/>
            <p14:sldId id="1580"/>
            <p14:sldId id="1581"/>
            <p14:sldId id="1582"/>
            <p14:sldId id="1583"/>
            <p14:sldId id="1584"/>
            <p14:sldId id="1585"/>
            <p14:sldId id="1586"/>
            <p14:sldId id="1587"/>
            <p14:sldId id="1563"/>
            <p14:sldId id="1593"/>
          </p14:sldIdLst>
        </p14:section>
      </p14:sectionLst>
    </p:ext>
    <p:ext uri="{EFAFB233-063F-42B5-8137-9DF3F51BA10A}">
      <p15:sldGuideLst xmlns:p15="http://schemas.microsoft.com/office/powerpoint/2012/main">
        <p15:guide id="1" orient="horz" pos="2436">
          <p15:clr>
            <a:srgbClr val="A4A3A4"/>
          </p15:clr>
        </p15:guide>
        <p15:guide id="2" pos="2880">
          <p15:clr>
            <a:srgbClr val="A4A3A4"/>
          </p15:clr>
        </p15:guide>
        <p15:guide id="3" orient="horz" pos="1412">
          <p15:clr>
            <a:srgbClr val="A4A3A4"/>
          </p15:clr>
        </p15:guide>
        <p15:guide id="4" orient="horz" pos="2816">
          <p15:clr>
            <a:srgbClr val="A4A3A4"/>
          </p15:clr>
        </p15:guide>
        <p15:guide id="5" orient="horz" pos="591">
          <p15:clr>
            <a:srgbClr val="A4A3A4"/>
          </p15:clr>
        </p15:guide>
        <p15:guide id="6" pos="1818">
          <p15:clr>
            <a:srgbClr val="A4A3A4"/>
          </p15:clr>
        </p15:guide>
        <p15:guide id="7" pos="3981">
          <p15:clr>
            <a:srgbClr val="A4A3A4"/>
          </p15:clr>
        </p15:guide>
        <p15:guide id="8" pos="130">
          <p15:clr>
            <a:srgbClr val="A4A3A4"/>
          </p15:clr>
        </p15:guide>
        <p15:guide id="9" pos="5654">
          <p15:clr>
            <a:srgbClr val="A4A3A4"/>
          </p15:clr>
        </p15:guide>
        <p15:guide id="10" pos="2739">
          <p15:clr>
            <a:srgbClr val="A4A3A4"/>
          </p15:clr>
        </p15:guide>
        <p15:guide id="11" pos="5462">
          <p15:clr>
            <a:srgbClr val="A4A3A4"/>
          </p15:clr>
        </p15:guide>
        <p15:guide id="12" pos="2829">
          <p15:clr>
            <a:srgbClr val="A4A3A4"/>
          </p15:clr>
        </p15:guide>
        <p15:guide id="13" pos="1244">
          <p15:clr>
            <a:srgbClr val="A4A3A4"/>
          </p15:clr>
        </p15:guide>
        <p15:guide id="14" pos="3792">
          <p15:clr>
            <a:srgbClr val="A4A3A4"/>
          </p15:clr>
        </p15:guide>
        <p15:guide id="1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ma Tutundzic" initials="ET" lastIdx="70" clrIdx="0"/>
  <p:cmAuthor id="2" name="Jill Emmighausen" initials="JE" lastIdx="5" clrIdx="1"/>
  <p:cmAuthor id="3" name="Allyssa Birth" initials="AB" lastIdx="5" clrIdx="2"/>
  <p:cmAuthor id="4" name="Samantha Leger" initials="SL" lastIdx="46" clrIdx="3"/>
  <p:cmAuthor id="5" name="Ashley Weibel" initials="AW" lastIdx="5" clrIdx="4"/>
  <p:cmAuthor id="6" name="Jamie Lehr" initials="JL" lastIdx="1" clrIdx="5"/>
  <p:cmAuthor id="7" name="Anna Ginovker" initials="A" lastIdx="5" clrIdx="6"/>
  <p:cmAuthor id="8" name="sapplebaum" initials="s" lastIdx="21" clrIdx="7"/>
  <p:cmAuthor id="9" name="Kathy Steinberg" initials="KS" lastIdx="37" clrIdx="8"/>
  <p:cmAuthor id="10" name="Elizabeth Priore" initials="EP" lastIdx="7" clrIdx="9">
    <p:extLst>
      <p:ext uri="{19B8F6BF-5375-455C-9EA6-DF929625EA0E}">
        <p15:presenceInfo xmlns:p15="http://schemas.microsoft.com/office/powerpoint/2012/main" userId="S::elizabeth.priore@harrisinsights.com::f5c4ddb4-4806-428f-88d5-041ddbfebea9" providerId="AD"/>
      </p:ext>
    </p:extLst>
  </p:cmAuthor>
  <p:cmAuthor id="11" name="Bryan Mayaen" initials="BM" lastIdx="6" clrIdx="10">
    <p:extLst>
      <p:ext uri="{19B8F6BF-5375-455C-9EA6-DF929625EA0E}">
        <p15:presenceInfo xmlns:p15="http://schemas.microsoft.com/office/powerpoint/2012/main" userId="S::bryan.mayaen@harrisinsights.com::cb9b48af-38a0-4af6-a29e-633f1015b0f4" providerId="AD"/>
      </p:ext>
    </p:extLst>
  </p:cmAuthor>
  <p:cmAuthor id="12" name="Julia Nelson" initials="JN" lastIdx="67" clrIdx="11">
    <p:extLst>
      <p:ext uri="{19B8F6BF-5375-455C-9EA6-DF929625EA0E}">
        <p15:presenceInfo xmlns:p15="http://schemas.microsoft.com/office/powerpoint/2012/main" userId="S::julia.nelson@harrisinsights.com::d205153d-7efe-4dab-a49b-400934e4624c" providerId="AD"/>
      </p:ext>
    </p:extLst>
  </p:cmAuthor>
  <p:cmAuthor id="13" name="Lynn Marocco" initials="LM" lastIdx="4" clrIdx="12">
    <p:extLst>
      <p:ext uri="{19B8F6BF-5375-455C-9EA6-DF929625EA0E}">
        <p15:presenceInfo xmlns:p15="http://schemas.microsoft.com/office/powerpoint/2012/main" userId="S::lynn.marocco@harrispoll.com::06e93e3d-78a7-4526-972d-e5f94256cd0b" providerId="AD"/>
      </p:ext>
    </p:extLst>
  </p:cmAuthor>
  <p:cmAuthor id="14" name="Michelle Gosney" initials="MG" lastIdx="20" clrIdx="13">
    <p:extLst>
      <p:ext uri="{19B8F6BF-5375-455C-9EA6-DF929625EA0E}">
        <p15:presenceInfo xmlns:p15="http://schemas.microsoft.com/office/powerpoint/2012/main" userId="S::michelle.gosney@harrispoll.com::a22e26ec-2b00-4cd1-a3b3-56555d2b9132" providerId="AD"/>
      </p:ext>
    </p:extLst>
  </p:cmAuthor>
  <p:cmAuthor id="15" name="David Krane" initials="DK" lastIdx="14" clrIdx="14">
    <p:extLst>
      <p:ext uri="{19B8F6BF-5375-455C-9EA6-DF929625EA0E}">
        <p15:presenceInfo xmlns:p15="http://schemas.microsoft.com/office/powerpoint/2012/main" userId="S::david.krane@harrispoll.com::1aa8cb59-149f-4956-968f-b491d6c61f99" providerId="AD"/>
      </p:ext>
    </p:extLst>
  </p:cmAuthor>
  <p:cmAuthor id="16" name="Bryan Mayaen" initials="BM [2]" lastIdx="3" clrIdx="15">
    <p:extLst>
      <p:ext uri="{19B8F6BF-5375-455C-9EA6-DF929625EA0E}">
        <p15:presenceInfo xmlns:p15="http://schemas.microsoft.com/office/powerpoint/2012/main" userId="S::bryan.mayaen@harrispoll.com::cb9b48af-38a0-4af6-a29e-633f1015b0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EDB"/>
    <a:srgbClr val="057ACB"/>
    <a:srgbClr val="0047BB"/>
    <a:srgbClr val="E3FCFF"/>
    <a:srgbClr val="053F68"/>
    <a:srgbClr val="89D8FF"/>
    <a:srgbClr val="307FE2"/>
    <a:srgbClr val="C5EFFF"/>
    <a:srgbClr val="141B4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FCD51-B245-374D-8E3C-6B9DBF1F1B34}" v="164" dt="2023-06-28T13:42:47.015"/>
    <p1510:client id="{1A69EE37-8571-BC49-8B7F-0C79FF3CCA36}" v="93" dt="2023-06-28T17:10:54.409"/>
    <p1510:client id="{28AF46B4-EDE6-7544-A26B-DCDAE26C6D12}" v="24" dt="2023-06-27T19:17:03.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66" autoAdjust="0"/>
    <p:restoredTop sz="80824" autoAdjust="0"/>
  </p:normalViewPr>
  <p:slideViewPr>
    <p:cSldViewPr snapToGrid="0">
      <p:cViewPr varScale="1">
        <p:scale>
          <a:sx n="130" d="100"/>
          <a:sy n="130" d="100"/>
        </p:scale>
        <p:origin x="1312" y="184"/>
      </p:cViewPr>
      <p:guideLst>
        <p:guide orient="horz" pos="2436"/>
        <p:guide pos="2880"/>
        <p:guide orient="horz" pos="1412"/>
        <p:guide orient="horz" pos="2816"/>
        <p:guide orient="horz" pos="591"/>
        <p:guide pos="1818"/>
        <p:guide pos="3981"/>
        <p:guide pos="130"/>
        <p:guide pos="5654"/>
        <p:guide pos="2739"/>
        <p:guide pos="5462"/>
        <p:guide pos="2829"/>
        <p:guide pos="1244"/>
        <p:guide pos="3792"/>
        <p:guide orient="horz" pos="162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45" tIns="46473" rIns="92945" bIns="46473" rtlCol="0"/>
          <a:lstStyle>
            <a:lvl1pPr algn="l">
              <a:defRPr sz="1200"/>
            </a:lvl1pPr>
          </a:lstStyle>
          <a:p>
            <a:endParaRPr lang="en-US"/>
          </a:p>
        </p:txBody>
      </p:sp>
      <p:sp>
        <p:nvSpPr>
          <p:cNvPr id="3" name="Date Placeholder 2"/>
          <p:cNvSpPr>
            <a:spLocks noGrp="1"/>
          </p:cNvSpPr>
          <p:nvPr>
            <p:ph type="dt" sz="quarter" idx="1"/>
          </p:nvPr>
        </p:nvSpPr>
        <p:spPr>
          <a:xfrm>
            <a:off x="3956552" y="0"/>
            <a:ext cx="3026833" cy="464185"/>
          </a:xfrm>
          <a:prstGeom prst="rect">
            <a:avLst/>
          </a:prstGeom>
        </p:spPr>
        <p:txBody>
          <a:bodyPr vert="horz" lIns="92945" tIns="46473" rIns="92945" bIns="46473" rtlCol="0"/>
          <a:lstStyle>
            <a:lvl1pPr algn="r">
              <a:defRPr sz="1200"/>
            </a:lvl1pPr>
          </a:lstStyle>
          <a:p>
            <a:fld id="{E971732F-C9DA-5B40-96E2-D952D816923D}" type="datetimeFigureOut">
              <a:rPr lang="en-US" smtClean="0"/>
              <a:t>6/30/23</a:t>
            </a:fld>
            <a:endParaRPr lang="en-US"/>
          </a:p>
        </p:txBody>
      </p:sp>
      <p:sp>
        <p:nvSpPr>
          <p:cNvPr id="4" name="Footer Placeholder 3"/>
          <p:cNvSpPr>
            <a:spLocks noGrp="1"/>
          </p:cNvSpPr>
          <p:nvPr>
            <p:ph type="ftr" sz="quarter" idx="2"/>
          </p:nvPr>
        </p:nvSpPr>
        <p:spPr>
          <a:xfrm>
            <a:off x="1" y="8817904"/>
            <a:ext cx="3026833" cy="464185"/>
          </a:xfrm>
          <a:prstGeom prst="rect">
            <a:avLst/>
          </a:prstGeom>
        </p:spPr>
        <p:txBody>
          <a:bodyPr vert="horz" lIns="92945" tIns="46473" rIns="92945" bIns="46473" rtlCol="0" anchor="b"/>
          <a:lstStyle>
            <a:lvl1pPr algn="l">
              <a:defRPr sz="1200"/>
            </a:lvl1pPr>
          </a:lstStyle>
          <a:p>
            <a:endParaRPr lang="en-US"/>
          </a:p>
        </p:txBody>
      </p:sp>
      <p:sp>
        <p:nvSpPr>
          <p:cNvPr id="5" name="Slide Number Placeholder 4"/>
          <p:cNvSpPr>
            <a:spLocks noGrp="1"/>
          </p:cNvSpPr>
          <p:nvPr>
            <p:ph type="sldNum" sz="quarter" idx="3"/>
          </p:nvPr>
        </p:nvSpPr>
        <p:spPr>
          <a:xfrm>
            <a:off x="3956552" y="8817904"/>
            <a:ext cx="3026833" cy="464185"/>
          </a:xfrm>
          <a:prstGeom prst="rect">
            <a:avLst/>
          </a:prstGeom>
        </p:spPr>
        <p:txBody>
          <a:bodyPr vert="horz" lIns="92945" tIns="46473" rIns="92945" bIns="46473" rtlCol="0" anchor="b"/>
          <a:lstStyle>
            <a:lvl1pPr algn="r">
              <a:defRPr sz="1200"/>
            </a:lvl1pPr>
          </a:lstStyle>
          <a:p>
            <a:fld id="{60A34BE9-18EE-1F4E-974C-C8ACF2390A6E}" type="slidenum">
              <a:rPr lang="en-US" smtClean="0"/>
              <a:t>‹#›</a:t>
            </a:fld>
            <a:endParaRPr lang="en-US"/>
          </a:p>
        </p:txBody>
      </p:sp>
    </p:spTree>
    <p:extLst>
      <p:ext uri="{BB962C8B-B14F-4D97-AF65-F5344CB8AC3E}">
        <p14:creationId xmlns:p14="http://schemas.microsoft.com/office/powerpoint/2010/main" val="3039000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45" tIns="46473" rIns="92945" bIns="46473" rtlCol="0"/>
          <a:lstStyle>
            <a:lvl1pPr algn="l">
              <a:defRPr sz="1200"/>
            </a:lvl1pPr>
          </a:lstStyle>
          <a:p>
            <a:endParaRPr lang="en-US"/>
          </a:p>
        </p:txBody>
      </p:sp>
      <p:sp>
        <p:nvSpPr>
          <p:cNvPr id="3" name="Date Placeholder 2"/>
          <p:cNvSpPr>
            <a:spLocks noGrp="1"/>
          </p:cNvSpPr>
          <p:nvPr>
            <p:ph type="dt" idx="1"/>
          </p:nvPr>
        </p:nvSpPr>
        <p:spPr>
          <a:xfrm>
            <a:off x="3956552" y="0"/>
            <a:ext cx="3026833" cy="464185"/>
          </a:xfrm>
          <a:prstGeom prst="rect">
            <a:avLst/>
          </a:prstGeom>
        </p:spPr>
        <p:txBody>
          <a:bodyPr vert="horz" lIns="92945" tIns="46473" rIns="92945" bIns="46473" rtlCol="0"/>
          <a:lstStyle>
            <a:lvl1pPr algn="r">
              <a:defRPr sz="1200"/>
            </a:lvl1pPr>
          </a:lstStyle>
          <a:p>
            <a:fld id="{367D6505-3478-1644-9C35-83D1868BC63C}" type="datetimeFigureOut">
              <a:rPr lang="en-US" smtClean="0"/>
              <a:t>6/30/23</a:t>
            </a:fld>
            <a:endParaRPr lang="en-US"/>
          </a:p>
        </p:txBody>
      </p:sp>
      <p:sp>
        <p:nvSpPr>
          <p:cNvPr id="4" name="Slide Image Placeholder 3"/>
          <p:cNvSpPr>
            <a:spLocks noGrp="1" noRot="1" noChangeAspect="1"/>
          </p:cNvSpPr>
          <p:nvPr>
            <p:ph type="sldImg" idx="2"/>
          </p:nvPr>
        </p:nvSpPr>
        <p:spPr>
          <a:xfrm>
            <a:off x="398463" y="695325"/>
            <a:ext cx="6188075" cy="3481388"/>
          </a:xfrm>
          <a:prstGeom prst="rect">
            <a:avLst/>
          </a:prstGeom>
          <a:noFill/>
          <a:ln w="12700">
            <a:solidFill>
              <a:prstClr val="black"/>
            </a:solidFill>
          </a:ln>
        </p:spPr>
        <p:txBody>
          <a:bodyPr vert="horz" lIns="92945" tIns="46473" rIns="92945" bIns="46473"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45" tIns="46473" rIns="92945" bIns="464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4"/>
            <a:ext cx="3026833" cy="464185"/>
          </a:xfrm>
          <a:prstGeom prst="rect">
            <a:avLst/>
          </a:prstGeom>
        </p:spPr>
        <p:txBody>
          <a:bodyPr vert="horz" lIns="92945" tIns="46473" rIns="92945" bIns="46473" rtlCol="0" anchor="b"/>
          <a:lstStyle>
            <a:lvl1pPr algn="l">
              <a:defRPr sz="1200"/>
            </a:lvl1pPr>
          </a:lstStyle>
          <a:p>
            <a:endParaRPr lang="en-US"/>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945" tIns="46473" rIns="92945" bIns="46473" rtlCol="0" anchor="b"/>
          <a:lstStyle>
            <a:lvl1pPr algn="r">
              <a:defRPr sz="1200"/>
            </a:lvl1pPr>
          </a:lstStyle>
          <a:p>
            <a:fld id="{688D9314-598C-CF44-8ABD-ADC8B086FA6C}" type="slidenum">
              <a:rPr lang="en-US" smtClean="0"/>
              <a:t>‹#›</a:t>
            </a:fld>
            <a:endParaRPr lang="en-US"/>
          </a:p>
        </p:txBody>
      </p:sp>
    </p:spTree>
    <p:extLst>
      <p:ext uri="{BB962C8B-B14F-4D97-AF65-F5344CB8AC3E}">
        <p14:creationId xmlns:p14="http://schemas.microsoft.com/office/powerpoint/2010/main" val="30055061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1</a:t>
            </a:fld>
            <a:endParaRPr lang="en-US"/>
          </a:p>
        </p:txBody>
      </p:sp>
    </p:spTree>
    <p:extLst>
      <p:ext uri="{BB962C8B-B14F-4D97-AF65-F5344CB8AC3E}">
        <p14:creationId xmlns:p14="http://schemas.microsoft.com/office/powerpoint/2010/main" val="2655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Millennials (n=627), Gen Xers (n=634), Boomers+ (n=670))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a:t>Q740. </a:t>
            </a:r>
            <a:r>
              <a:rPr lang="en-US" b="0"/>
              <a:t>How much do you agree or disagree with the following statements?</a:t>
            </a:r>
          </a:p>
          <a:p>
            <a:r>
              <a:rPr lang="en-US" b="1"/>
              <a:t>Q7NEW2020.</a:t>
            </a:r>
            <a:r>
              <a:rPr lang="en-US"/>
              <a:t> To what extent do you support or oppose each of the following potential ways to keep Social Security financially viable Table 104</a:t>
            </a:r>
          </a:p>
          <a:p>
            <a:r>
              <a:rPr lang="en-US"/>
              <a:t>in the future?</a:t>
            </a:r>
          </a:p>
          <a:p>
            <a:r>
              <a:rPr lang="en-US" b="1"/>
              <a:t>Q6NEW2021. </a:t>
            </a:r>
            <a:r>
              <a:rPr lang="en-US"/>
              <a:t>Please indicate the extent to which you support or oppose each of the following.</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b="1" i="1"/>
              <a:t>Please see data tables for supporting data for subgroup call-outs</a:t>
            </a:r>
          </a:p>
          <a:p>
            <a:endParaRPr lang="en-US"/>
          </a:p>
        </p:txBody>
      </p:sp>
      <p:sp>
        <p:nvSpPr>
          <p:cNvPr id="4" name="Slide Number Placeholder 3"/>
          <p:cNvSpPr>
            <a:spLocks noGrp="1"/>
          </p:cNvSpPr>
          <p:nvPr>
            <p:ph type="sldNum" sz="quarter" idx="5"/>
          </p:nvPr>
        </p:nvSpPr>
        <p:spPr/>
        <p:txBody>
          <a:bodyPr/>
          <a:lstStyle/>
          <a:p>
            <a:fld id="{688D9314-598C-CF44-8ABD-ADC8B086FA6C}" type="slidenum">
              <a:rPr lang="en-US" smtClean="0"/>
              <a:t>11</a:t>
            </a:fld>
            <a:endParaRPr lang="en-US"/>
          </a:p>
        </p:txBody>
      </p:sp>
    </p:spTree>
    <p:extLst>
      <p:ext uri="{BB962C8B-B14F-4D97-AF65-F5344CB8AC3E}">
        <p14:creationId xmlns:p14="http://schemas.microsoft.com/office/powerpoint/2010/main" val="175464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BASE: ALL QUALIFIED RESPONDENTS (n=1,931) </a:t>
            </a:r>
          </a:p>
          <a:p>
            <a:r>
              <a:rPr lang="en-US" b="1"/>
              <a:t>Q7NEW2021.</a:t>
            </a:r>
            <a:r>
              <a:rPr lang="en-US"/>
              <a:t> Have you personally, or has someone in your household, experienced any of the following due to the COVID-19 pandemic?</a:t>
            </a:r>
          </a:p>
          <a:p>
            <a:r>
              <a:rPr lang="en-US" b="1" u="none"/>
              <a:t>Q1001.  </a:t>
            </a:r>
            <a:r>
              <a:rPr lang="en-US" b="0" u="none"/>
              <a:t>Were you ever out of the workforce for an extended period of time?</a:t>
            </a:r>
          </a:p>
          <a:p>
            <a:r>
              <a:rPr lang="en-US" b="1" u="sng"/>
              <a:t>BASE: OUT OF THE WORKFORCE FOR AN EXTENDED PERIOD OF TIME (n=771; Millennials (n=293), Gen Xers (n=247), Boomers+ (n=231))</a:t>
            </a:r>
          </a:p>
          <a:p>
            <a:r>
              <a:rPr lang="en-US" b="1"/>
              <a:t>Q8NEW2021. </a:t>
            </a:r>
            <a:r>
              <a:rPr lang="en-US"/>
              <a:t>You mentioned that you took time out of the workforce for an extended period of time. Did you take time out of the workforce for an extended period of time during the COVID-19 pandemic?</a:t>
            </a:r>
          </a:p>
        </p:txBody>
      </p:sp>
      <p:sp>
        <p:nvSpPr>
          <p:cNvPr id="4" name="Slide Number Placeholder 3"/>
          <p:cNvSpPr>
            <a:spLocks noGrp="1"/>
          </p:cNvSpPr>
          <p:nvPr>
            <p:ph type="sldNum" sz="quarter" idx="5"/>
          </p:nvPr>
        </p:nvSpPr>
        <p:spPr/>
        <p:txBody>
          <a:bodyPr/>
          <a:lstStyle/>
          <a:p>
            <a:fld id="{688D9314-598C-CF44-8ABD-ADC8B086FA6C}" type="slidenum">
              <a:rPr lang="en-US" smtClean="0"/>
              <a:t>12</a:t>
            </a:fld>
            <a:endParaRPr lang="en-US"/>
          </a:p>
        </p:txBody>
      </p:sp>
    </p:spTree>
    <p:extLst>
      <p:ext uri="{BB962C8B-B14F-4D97-AF65-F5344CB8AC3E}">
        <p14:creationId xmlns:p14="http://schemas.microsoft.com/office/powerpoint/2010/main" val="87809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NOT RETIRED (n=1,389)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a:t>Q1NEW2021. </a:t>
            </a:r>
            <a:r>
              <a:rPr lang="en-US" b="0" u="none"/>
              <a:t>How, if at all, has the COVID-19 pandemic impacted your retirement plans?</a:t>
            </a:r>
            <a:endParaRPr lang="en-US" b="1" u="none"/>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Millennials (n=627), Gen Xers (n=634), Boomers+ (n=670)) </a:t>
            </a:r>
          </a:p>
          <a:p>
            <a:r>
              <a:rPr lang="en-US" b="1"/>
              <a:t>Q3NEW2021. </a:t>
            </a:r>
            <a:r>
              <a:rPr lang="en-US"/>
              <a:t>To what extent do you agree or disagree with each of the following statements about how the COVID-19 pandemic has impacted your (plan for) retirement or could impact retirement for others?</a:t>
            </a:r>
          </a:p>
          <a:p>
            <a:endParaRPr lang="en-US"/>
          </a:p>
          <a:p>
            <a:r>
              <a:rPr lang="en-US"/>
              <a:t>COVID FLASH POLL: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NOT RETIRED 24+ (n=1,332)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baseline="0">
                <a:latin typeface="Arial" panose="020B0604020202020204" pitchFamily="34" charset="0"/>
              </a:rPr>
              <a:t>Q2 </a:t>
            </a:r>
            <a:r>
              <a:rPr lang="en-US" sz="1200" b="0" i="0" u="none" strike="noStrike" baseline="0">
                <a:latin typeface="Arial" panose="020B0604020202020204" pitchFamily="34" charset="0"/>
              </a:rPr>
              <a:t>How, if at all, has the COVID-19 pandemic impacted your retirement plans? Please select all that apply.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24+(n=1,798)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baseline="0">
                <a:latin typeface="Arial" panose="020B0604020202020204" pitchFamily="34" charset="0"/>
              </a:rPr>
              <a:t>Q7. </a:t>
            </a:r>
            <a:r>
              <a:rPr lang="en-US" sz="1200" b="0" i="0" u="none" strike="noStrike" baseline="0">
                <a:latin typeface="Arial" panose="020B0604020202020204" pitchFamily="34" charset="0"/>
              </a:rPr>
              <a:t>To what extent do you agree or disagree with the following statements about how the COVID-19 pandemic has impacted your [plan for] retirement?</a:t>
            </a:r>
            <a:endParaRPr lang="en-US" b="0"/>
          </a:p>
        </p:txBody>
      </p:sp>
      <p:sp>
        <p:nvSpPr>
          <p:cNvPr id="4" name="Slide Number Placeholder 3"/>
          <p:cNvSpPr>
            <a:spLocks noGrp="1"/>
          </p:cNvSpPr>
          <p:nvPr>
            <p:ph type="sldNum" sz="quarter" idx="5"/>
          </p:nvPr>
        </p:nvSpPr>
        <p:spPr/>
        <p:txBody>
          <a:bodyPr/>
          <a:lstStyle/>
          <a:p>
            <a:fld id="{688D9314-598C-CF44-8ABD-ADC8B086FA6C}" type="slidenum">
              <a:rPr lang="en-US" smtClean="0"/>
              <a:t>13</a:t>
            </a:fld>
            <a:endParaRPr lang="en-US"/>
          </a:p>
        </p:txBody>
      </p:sp>
    </p:spTree>
    <p:extLst>
      <p:ext uri="{BB962C8B-B14F-4D97-AF65-F5344CB8AC3E}">
        <p14:creationId xmlns:p14="http://schemas.microsoft.com/office/powerpoint/2010/main" val="1198340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a:t>
            </a:r>
          </a:p>
          <a:p>
            <a:r>
              <a:rPr lang="en-US" b="1"/>
              <a:t>Q2NEW2021. </a:t>
            </a:r>
            <a:r>
              <a:rPr lang="en-US" b="0"/>
              <a:t>How, if at all, has the COVID-19 pandemic impacted your plans around filing for Social Security?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Millennials (n=627), Gen Xers (n=634), Boomers+ (n=670)) </a:t>
            </a:r>
          </a:p>
          <a:p>
            <a:r>
              <a:rPr lang="en-US" b="1"/>
              <a:t>Q3NEW2021. </a:t>
            </a:r>
            <a:r>
              <a:rPr lang="en-US"/>
              <a:t>To what extent do you agree or disagree with each of the following statements about how the COVID-19 pandemic has impacted your (plan for) retirement or could impact retirement for others?</a:t>
            </a:r>
          </a:p>
          <a:p>
            <a:endParaRPr lang="en-US" b="0"/>
          </a:p>
          <a:p>
            <a:pPr marL="0" marR="0" lvl="0" indent="0" algn="l" defTabSz="457200" rtl="0" eaLnBrk="1" fontAlgn="auto" latinLnBrk="0" hangingPunct="1">
              <a:lnSpc>
                <a:spcPct val="100000"/>
              </a:lnSpc>
              <a:spcBef>
                <a:spcPts val="0"/>
              </a:spcBef>
              <a:spcAft>
                <a:spcPts val="0"/>
              </a:spcAft>
              <a:buClrTx/>
              <a:buSzTx/>
              <a:buFontTx/>
              <a:buNone/>
              <a:tabLst/>
              <a:defRPr/>
            </a:pPr>
            <a:r>
              <a:rPr lang="en-US"/>
              <a:t>COVID FLASH POLL: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24+(n=1,798)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baseline="0">
                <a:latin typeface="Arial" panose="020B0604020202020204" pitchFamily="34" charset="0"/>
              </a:rPr>
              <a:t>Q3. </a:t>
            </a:r>
            <a:r>
              <a:rPr lang="en-US" sz="1800" b="0" i="0" u="none" strike="noStrike" baseline="0">
                <a:latin typeface="Arial" panose="020B0604020202020204" pitchFamily="34" charset="0"/>
              </a:rPr>
              <a:t>How, if at all, has the COVID-19 pandemic impacted your plans around filing for Social Security?</a:t>
            </a:r>
            <a:endParaRPr lang="en-US" b="0"/>
          </a:p>
        </p:txBody>
      </p:sp>
      <p:sp>
        <p:nvSpPr>
          <p:cNvPr id="4" name="Slide Number Placeholder 3"/>
          <p:cNvSpPr>
            <a:spLocks noGrp="1"/>
          </p:cNvSpPr>
          <p:nvPr>
            <p:ph type="sldNum" sz="quarter" idx="5"/>
          </p:nvPr>
        </p:nvSpPr>
        <p:spPr/>
        <p:txBody>
          <a:bodyPr/>
          <a:lstStyle/>
          <a:p>
            <a:fld id="{688D9314-598C-CF44-8ABD-ADC8B086FA6C}" type="slidenum">
              <a:rPr lang="en-US" smtClean="0"/>
              <a:t>14</a:t>
            </a:fld>
            <a:endParaRPr lang="en-US"/>
          </a:p>
        </p:txBody>
      </p:sp>
    </p:spTree>
    <p:extLst>
      <p:ext uri="{BB962C8B-B14F-4D97-AF65-F5344CB8AC3E}">
        <p14:creationId xmlns:p14="http://schemas.microsoft.com/office/powerpoint/2010/main" val="294867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Millennials (n=627), Gen Xers (n=634), Boomers+ (n=670); Men (n=937), Women (n=983))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a:t>Q3NEW2021. </a:t>
            </a:r>
            <a:r>
              <a:rPr lang="en-US"/>
              <a:t>To what extent do you agree or disagree with each of the following statements about how the COVID-19 pandemic has impacted your (plan for) retirement or could impact retirement for others?</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b="1" i="1"/>
              <a:t>Please see data tables for supporting data for subgroup call-outs</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COVID FLASH POLL:</a:t>
            </a:r>
          </a:p>
          <a:p>
            <a:pPr>
              <a:defRPr/>
            </a:pPr>
            <a:r>
              <a:rPr lang="en-US" b="1" u="sng"/>
              <a:t>BASE: ALL QUALIFIED RESPONDENTS 24+ (n=1,798)</a:t>
            </a:r>
            <a:endParaRPr lang="en-US" b="1" u="sng">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baseline="0">
                <a:latin typeface="Arial" panose="020B0604020202020204" pitchFamily="34" charset="0"/>
              </a:rPr>
              <a:t>Q7. </a:t>
            </a:r>
            <a:r>
              <a:rPr lang="en-US" sz="1800" b="0" i="0" u="none" strike="noStrike" baseline="0">
                <a:latin typeface="Arial" panose="020B0604020202020204" pitchFamily="34" charset="0"/>
              </a:rPr>
              <a:t>To what extent do you agree or disagree with the following statements about how the COVID-19 pandemic has impacted your [plan for] retirement?</a:t>
            </a:r>
            <a:endParaRPr lang="en-US" b="0" u="sng"/>
          </a:p>
          <a:p>
            <a:endParaRPr lang="en-US"/>
          </a:p>
        </p:txBody>
      </p:sp>
      <p:sp>
        <p:nvSpPr>
          <p:cNvPr id="4" name="Slide Number Placeholder 3"/>
          <p:cNvSpPr>
            <a:spLocks noGrp="1"/>
          </p:cNvSpPr>
          <p:nvPr>
            <p:ph type="sldNum" sz="quarter" idx="5"/>
          </p:nvPr>
        </p:nvSpPr>
        <p:spPr/>
        <p:txBody>
          <a:bodyPr/>
          <a:lstStyle/>
          <a:p>
            <a:fld id="{688D9314-598C-CF44-8ABD-ADC8B086FA6C}" type="slidenum">
              <a:rPr lang="en-US" smtClean="0"/>
              <a:t>15</a:t>
            </a:fld>
            <a:endParaRPr lang="en-US"/>
          </a:p>
        </p:txBody>
      </p:sp>
    </p:spTree>
    <p:extLst>
      <p:ext uri="{BB962C8B-B14F-4D97-AF65-F5344CB8AC3E}">
        <p14:creationId xmlns:p14="http://schemas.microsoft.com/office/powerpoint/2010/main" val="189496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Millennials (n=627), Gen Xers (n=634), Boomers+ (n=670); Men (n=937), Women (n=983))</a:t>
            </a:r>
          </a:p>
          <a:p>
            <a:r>
              <a:rPr lang="en-US" b="1"/>
              <a:t>Q800. </a:t>
            </a:r>
            <a:r>
              <a:rPr lang="en-US"/>
              <a:t>Do you currently work with a financial professional (e.g., Certified Financial Planner (CFP), broker, financial advisor working at an insurance agency, etc.)?</a:t>
            </a:r>
          </a:p>
        </p:txBody>
      </p:sp>
      <p:sp>
        <p:nvSpPr>
          <p:cNvPr id="4" name="Slide Number Placeholder 3"/>
          <p:cNvSpPr>
            <a:spLocks noGrp="1"/>
          </p:cNvSpPr>
          <p:nvPr>
            <p:ph type="sldNum" sz="quarter" idx="5"/>
          </p:nvPr>
        </p:nvSpPr>
        <p:spPr/>
        <p:txBody>
          <a:bodyPr/>
          <a:lstStyle/>
          <a:p>
            <a:fld id="{688D9314-598C-CF44-8ABD-ADC8B086FA6C}" type="slidenum">
              <a:rPr lang="en-US" smtClean="0"/>
              <a:t>16</a:t>
            </a:fld>
            <a:endParaRPr lang="en-US"/>
          </a:p>
        </p:txBody>
      </p:sp>
    </p:spTree>
    <p:extLst>
      <p:ext uri="{BB962C8B-B14F-4D97-AF65-F5344CB8AC3E}">
        <p14:creationId xmlns:p14="http://schemas.microsoft.com/office/powerpoint/2010/main" val="329241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BASE: WORK WITH A FINANCIAL PROFESSIONAL (n=742; Millennials (n=293), Gen Xers (n=222), Boomers+ (n=227))</a:t>
            </a:r>
          </a:p>
          <a:p>
            <a:r>
              <a:rPr lang="en-US" b="1" u="none"/>
              <a:t>Q802. </a:t>
            </a:r>
            <a:r>
              <a:rPr lang="en-US" b="0" u="none"/>
              <a:t>Has your financial professional provided advice on how and when to file for Social Security benefits?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WORK WITH A FINANCIAL PROFESSIONAL AND HAVE NOT BEEN ADVISED ON SOCIAL SECURITY (n=316)</a:t>
            </a:r>
          </a:p>
          <a:p>
            <a:r>
              <a:rPr lang="en-US" b="1" u="none"/>
              <a:t>Q804.</a:t>
            </a:r>
            <a:r>
              <a:rPr lang="en-US" b="0" u="none"/>
              <a:t> Is Social Security advice something you expect from your financial professional?</a:t>
            </a:r>
          </a:p>
        </p:txBody>
      </p:sp>
      <p:sp>
        <p:nvSpPr>
          <p:cNvPr id="4" name="Slide Number Placeholder 3"/>
          <p:cNvSpPr>
            <a:spLocks noGrp="1"/>
          </p:cNvSpPr>
          <p:nvPr>
            <p:ph type="sldNum" sz="quarter" idx="5"/>
          </p:nvPr>
        </p:nvSpPr>
        <p:spPr/>
        <p:txBody>
          <a:bodyPr/>
          <a:lstStyle/>
          <a:p>
            <a:fld id="{688D9314-598C-CF44-8ABD-ADC8B086FA6C}" type="slidenum">
              <a:rPr lang="en-US" smtClean="0"/>
              <a:t>17</a:t>
            </a:fld>
            <a:endParaRPr lang="en-US"/>
          </a:p>
        </p:txBody>
      </p:sp>
    </p:spTree>
    <p:extLst>
      <p:ext uri="{BB962C8B-B14F-4D97-AF65-F5344CB8AC3E}">
        <p14:creationId xmlns:p14="http://schemas.microsoft.com/office/powerpoint/2010/main" val="3601096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BASE: DON’T WORK WITH A FINANCIAL PROFESSIONAL (n=1,189; Millennials (n=334), Gen Xers (n=412), Boomers+ (n=443))</a:t>
            </a:r>
          </a:p>
          <a:p>
            <a:r>
              <a:rPr lang="en-US" b="1" u="none" dirty="0"/>
              <a:t>Q810. </a:t>
            </a:r>
            <a:r>
              <a:rPr lang="en-US" b="0" u="none" dirty="0"/>
              <a:t>Do you plan on asking a financial professional specifically about Social Security benefits?</a:t>
            </a:r>
            <a:endParaRPr lang="en-US" b="1" u="sng" dirty="0"/>
          </a:p>
          <a:p>
            <a:r>
              <a:rPr lang="en-US" b="1" u="sng" dirty="0"/>
              <a:t>BASE: WORK WITH A FINANCIAL PROFESSIONAL OR PLAN TO ASK ONE ABOUT SOCIAL SECURITY (n=948; Millennials (n=395), Gen Xers (n=307), Boomers+ (n=246))</a:t>
            </a:r>
          </a:p>
          <a:p>
            <a:r>
              <a:rPr lang="en-US" b="1" u="none" dirty="0"/>
              <a:t>Q812. </a:t>
            </a:r>
            <a:r>
              <a:rPr lang="en-US" b="0" u="none" dirty="0"/>
              <a:t>If a financial professional could not show you how to maximize your Social Security benefits, how likely would you be to switch to one who could?</a:t>
            </a:r>
          </a:p>
        </p:txBody>
      </p:sp>
      <p:sp>
        <p:nvSpPr>
          <p:cNvPr id="4" name="Slide Number Placeholder 3"/>
          <p:cNvSpPr>
            <a:spLocks noGrp="1"/>
          </p:cNvSpPr>
          <p:nvPr>
            <p:ph type="sldNum" sz="quarter" idx="5"/>
          </p:nvPr>
        </p:nvSpPr>
        <p:spPr/>
        <p:txBody>
          <a:bodyPr/>
          <a:lstStyle/>
          <a:p>
            <a:fld id="{688D9314-598C-CF44-8ABD-ADC8B086FA6C}" type="slidenum">
              <a:rPr lang="en-US" smtClean="0"/>
              <a:t>18</a:t>
            </a:fld>
            <a:endParaRPr lang="en-US"/>
          </a:p>
        </p:txBody>
      </p:sp>
    </p:spTree>
    <p:extLst>
      <p:ext uri="{BB962C8B-B14F-4D97-AF65-F5344CB8AC3E}">
        <p14:creationId xmlns:p14="http://schemas.microsoft.com/office/powerpoint/2010/main" val="2632510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Millennials (n=627), Gen Xers (n=634), Boomers+ (n=670))</a:t>
            </a:r>
          </a:p>
          <a:p>
            <a:r>
              <a:rPr lang="en-US" b="1"/>
              <a:t>NEWQ1025A. </a:t>
            </a:r>
            <a:r>
              <a:rPr lang="en-US"/>
              <a:t>How would you prefer to learn more about Social Security? Please select only one response.</a:t>
            </a:r>
          </a:p>
          <a:p>
            <a:r>
              <a:rPr lang="en-US" b="1"/>
              <a:t>Q5NEW2021. </a:t>
            </a:r>
            <a:r>
              <a:rPr lang="en-US"/>
              <a:t>How interested are you in the following?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NOT CURRENTLY RECEIVING SS (n=1,031; Millennials (n=412), Gen Xers (n=499), Boomers+ (n=120))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a:t>Q5NEW2021. </a:t>
            </a:r>
            <a:r>
              <a:rPr lang="en-US"/>
              <a:t>How interested are you in the following?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88D9314-598C-CF44-8ABD-ADC8B086FA6C}" type="slidenum">
              <a:rPr lang="en-US" smtClean="0"/>
              <a:t>19</a:t>
            </a:fld>
            <a:endParaRPr lang="en-US"/>
          </a:p>
        </p:txBody>
      </p:sp>
    </p:spTree>
    <p:extLst>
      <p:ext uri="{BB962C8B-B14F-4D97-AF65-F5344CB8AC3E}">
        <p14:creationId xmlns:p14="http://schemas.microsoft.com/office/powerpoint/2010/main" val="2699037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21</a:t>
            </a:fld>
            <a:endParaRPr lang="en-US"/>
          </a:p>
        </p:txBody>
      </p:sp>
    </p:spTree>
    <p:extLst>
      <p:ext uri="{BB962C8B-B14F-4D97-AF65-F5344CB8AC3E}">
        <p14:creationId xmlns:p14="http://schemas.microsoft.com/office/powerpoint/2010/main" val="265707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BASE: ALL QUALIFIED RESPONDENTS (n=1,931; Millennials (n=627), Gen Xers (n=634), Boomers+ (n=670); Men (n=937), Women (n=983); Currently receives SS (n=900), Not currently receiving SS (n=1,031))</a:t>
            </a:r>
          </a:p>
          <a:p>
            <a:r>
              <a:rPr lang="en-US" b="1"/>
              <a:t>Q701. </a:t>
            </a:r>
            <a:r>
              <a:rPr lang="en-US"/>
              <a:t>How confident are you in your knowledge about Social Security?</a:t>
            </a:r>
          </a:p>
        </p:txBody>
      </p:sp>
      <p:sp>
        <p:nvSpPr>
          <p:cNvPr id="4" name="Slide Number Placeholder 3"/>
          <p:cNvSpPr>
            <a:spLocks noGrp="1"/>
          </p:cNvSpPr>
          <p:nvPr>
            <p:ph type="sldNum" sz="quarter" idx="5"/>
          </p:nvPr>
        </p:nvSpPr>
        <p:spPr/>
        <p:txBody>
          <a:bodyPr/>
          <a:lstStyle/>
          <a:p>
            <a:fld id="{688D9314-598C-CF44-8ABD-ADC8B086FA6C}" type="slidenum">
              <a:rPr lang="en-US" smtClean="0"/>
              <a:t>3</a:t>
            </a:fld>
            <a:endParaRPr lang="en-US"/>
          </a:p>
        </p:txBody>
      </p:sp>
    </p:spTree>
    <p:extLst>
      <p:ext uri="{BB962C8B-B14F-4D97-AF65-F5344CB8AC3E}">
        <p14:creationId xmlns:p14="http://schemas.microsoft.com/office/powerpoint/2010/main" val="262998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Millennials (n=627), Gen Xers (n=634), Boomers+ (n=670); Men (n=937), Women (n=983))</a:t>
            </a:r>
          </a:p>
          <a:p>
            <a:r>
              <a:rPr lang="en-US" b="1"/>
              <a:t>Q4NEW2021. </a:t>
            </a:r>
            <a:r>
              <a:rPr lang="en-US"/>
              <a:t>How knowledgeable are you about the following aspects of Social Security?</a:t>
            </a:r>
          </a:p>
        </p:txBody>
      </p:sp>
      <p:sp>
        <p:nvSpPr>
          <p:cNvPr id="4" name="Slide Number Placeholder 3"/>
          <p:cNvSpPr>
            <a:spLocks noGrp="1"/>
          </p:cNvSpPr>
          <p:nvPr>
            <p:ph type="sldNum" sz="quarter" idx="5"/>
          </p:nvPr>
        </p:nvSpPr>
        <p:spPr/>
        <p:txBody>
          <a:bodyPr/>
          <a:lstStyle/>
          <a:p>
            <a:fld id="{688D9314-598C-CF44-8ABD-ADC8B086FA6C}" type="slidenum">
              <a:rPr lang="en-US" smtClean="0"/>
              <a:t>4</a:t>
            </a:fld>
            <a:endParaRPr lang="en-US"/>
          </a:p>
        </p:txBody>
      </p:sp>
    </p:spTree>
    <p:extLst>
      <p:ext uri="{BB962C8B-B14F-4D97-AF65-F5344CB8AC3E}">
        <p14:creationId xmlns:p14="http://schemas.microsoft.com/office/powerpoint/2010/main" val="326964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BASE: ALL QUALIFIED RESPONDENTS (n=1,931; Millennials (n=627), Gen Xers (n=634), Boomers+ (n=670); Men (n=937), Women (n=983); Currently receives SS (n=900), Not currently receiving SS (n=1,031))</a:t>
            </a:r>
          </a:p>
          <a:p>
            <a:r>
              <a:rPr lang="en-US" b="1"/>
              <a:t>Q735. </a:t>
            </a:r>
            <a:r>
              <a:rPr lang="en-US"/>
              <a:t>Do you believe the following statements to be true or false?</a:t>
            </a:r>
          </a:p>
          <a:p>
            <a:endParaRPr lang="en-US"/>
          </a:p>
          <a:p>
            <a:r>
              <a:rPr lang="en-US" b="1" i="1"/>
              <a:t>Please see data tables for supporting data for subgroup call-outs</a:t>
            </a:r>
          </a:p>
        </p:txBody>
      </p:sp>
      <p:sp>
        <p:nvSpPr>
          <p:cNvPr id="4" name="Slide Number Placeholder 3"/>
          <p:cNvSpPr>
            <a:spLocks noGrp="1"/>
          </p:cNvSpPr>
          <p:nvPr>
            <p:ph type="sldNum" sz="quarter" idx="5"/>
          </p:nvPr>
        </p:nvSpPr>
        <p:spPr/>
        <p:txBody>
          <a:bodyPr/>
          <a:lstStyle/>
          <a:p>
            <a:fld id="{688D9314-598C-CF44-8ABD-ADC8B086FA6C}" type="slidenum">
              <a:rPr lang="en-US" smtClean="0"/>
              <a:t>5</a:t>
            </a:fld>
            <a:endParaRPr lang="en-US"/>
          </a:p>
        </p:txBody>
      </p:sp>
    </p:spTree>
    <p:extLst>
      <p:ext uri="{BB962C8B-B14F-4D97-AF65-F5344CB8AC3E}">
        <p14:creationId xmlns:p14="http://schemas.microsoft.com/office/powerpoint/2010/main" val="203168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Millennials (n=627), Gen Xers (n=634), Boomers+ (n=670); Men (n=937), Women (n=983))</a:t>
            </a:r>
          </a:p>
          <a:p>
            <a:r>
              <a:rPr lang="en-US" b="1"/>
              <a:t>Q7130. </a:t>
            </a:r>
            <a:r>
              <a:rPr lang="en-US"/>
              <a:t>At what age are/were you eligible for full retirement benefits?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sng"/>
              <a:t>BASE: NOT CURRENTLY RECEIVING SOCIAL SECURITY (n=1,031; Men (n=422), Women (n=601))</a:t>
            </a:r>
            <a:endParaRPr lang="en-US" sz="1800" b="1" i="0" u="none" strike="noStrike">
              <a:solidFill>
                <a:srgbClr val="000000"/>
              </a:solidFill>
              <a:effectLst/>
              <a:latin typeface="Calibri" panose="020F0502020204030204" pitchFamily="34" charset="0"/>
            </a:endParaRPr>
          </a:p>
          <a:p>
            <a:r>
              <a:rPr lang="en-US" sz="1800" b="1" i="0" u="none" strike="noStrike">
                <a:solidFill>
                  <a:srgbClr val="000000"/>
                </a:solidFill>
                <a:effectLst/>
                <a:latin typeface="Calibri" panose="020F0502020204030204" pitchFamily="34" charset="0"/>
              </a:rPr>
              <a:t>Q720. </a:t>
            </a:r>
            <a:r>
              <a:rPr lang="en-US" sz="1800" b="0" i="0" u="none" strike="noStrike">
                <a:solidFill>
                  <a:srgbClr val="000000"/>
                </a:solidFill>
                <a:effectLst/>
                <a:latin typeface="Calibri" panose="020F0502020204030204" pitchFamily="34" charset="0"/>
              </a:rPr>
              <a:t>What monthly payment are you expecting to receive from Social Security?</a:t>
            </a:r>
          </a:p>
          <a:p>
            <a:r>
              <a:rPr lang="en-US" b="1" u="sng"/>
              <a:t>BASE: ALL QUALIFIED RESPONDENTS (n=1,931; Millennials (n=627), Gen Xers (n=634), Boomers+ (n=670); Men (n=937), Women (n=983); Currently receives SS (n=900), Not currently receiving SS (n=1,031))</a:t>
            </a:r>
          </a:p>
          <a:p>
            <a:r>
              <a:rPr lang="en-US" b="1"/>
              <a:t>Q5NEW2020. </a:t>
            </a:r>
            <a:r>
              <a:rPr lang="en-US" b="0"/>
              <a:t>What percentage of your income [is / will be] replaced in retirement by Social Security?</a:t>
            </a:r>
          </a:p>
        </p:txBody>
      </p:sp>
      <p:sp>
        <p:nvSpPr>
          <p:cNvPr id="4" name="Slide Number Placeholder 3"/>
          <p:cNvSpPr>
            <a:spLocks noGrp="1"/>
          </p:cNvSpPr>
          <p:nvPr>
            <p:ph type="sldNum" sz="quarter" idx="5"/>
          </p:nvPr>
        </p:nvSpPr>
        <p:spPr/>
        <p:txBody>
          <a:bodyPr/>
          <a:lstStyle/>
          <a:p>
            <a:fld id="{688D9314-598C-CF44-8ABD-ADC8B086FA6C}" type="slidenum">
              <a:rPr lang="en-US" smtClean="0"/>
              <a:t>6</a:t>
            </a:fld>
            <a:endParaRPr lang="en-US"/>
          </a:p>
        </p:txBody>
      </p:sp>
    </p:spTree>
    <p:extLst>
      <p:ext uri="{BB962C8B-B14F-4D97-AF65-F5344CB8AC3E}">
        <p14:creationId xmlns:p14="http://schemas.microsoft.com/office/powerpoint/2010/main" val="359699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(n=1,931; Men (n=937), Women (n=983))</a:t>
            </a:r>
          </a:p>
          <a:p>
            <a:r>
              <a:rPr lang="en-US" b="1" dirty="0"/>
              <a:t>Q740. </a:t>
            </a:r>
            <a:r>
              <a:rPr lang="en-US" b="0" dirty="0"/>
              <a:t>How much do you agree or disagree with the following statements?</a:t>
            </a:r>
          </a:p>
          <a:p>
            <a:r>
              <a:rPr lang="en-US" b="1" dirty="0"/>
              <a:t>Q742. </a:t>
            </a:r>
            <a:r>
              <a:rPr lang="en-US" b="0" dirty="0"/>
              <a:t>What factors determine the maximum Social Security benefit an individual can receive?</a:t>
            </a:r>
          </a:p>
        </p:txBody>
      </p:sp>
      <p:sp>
        <p:nvSpPr>
          <p:cNvPr id="4" name="Slide Number Placeholder 3"/>
          <p:cNvSpPr>
            <a:spLocks noGrp="1"/>
          </p:cNvSpPr>
          <p:nvPr>
            <p:ph type="sldNum" sz="quarter" idx="5"/>
          </p:nvPr>
        </p:nvSpPr>
        <p:spPr/>
        <p:txBody>
          <a:bodyPr/>
          <a:lstStyle/>
          <a:p>
            <a:fld id="{688D9314-598C-CF44-8ABD-ADC8B086FA6C}" type="slidenum">
              <a:rPr lang="en-US" smtClean="0"/>
              <a:t>7</a:t>
            </a:fld>
            <a:endParaRPr lang="en-US"/>
          </a:p>
        </p:txBody>
      </p:sp>
    </p:spTree>
    <p:extLst>
      <p:ext uri="{BB962C8B-B14F-4D97-AF65-F5344CB8AC3E}">
        <p14:creationId xmlns:p14="http://schemas.microsoft.com/office/powerpoint/2010/main" val="120294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(n=1,931; Millennials (n=627), Gen Xers (n=634), Boomers+ (n=670); Men (n=937), Women (n=983))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Q740. </a:t>
            </a:r>
            <a:r>
              <a:rPr lang="en-US" b="0" dirty="0"/>
              <a:t>How much do you agree or disagree with the following statements?</a:t>
            </a:r>
          </a:p>
          <a:p>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8</a:t>
            </a:fld>
            <a:endParaRPr lang="en-US"/>
          </a:p>
        </p:txBody>
      </p:sp>
    </p:spTree>
    <p:extLst>
      <p:ext uri="{BB962C8B-B14F-4D97-AF65-F5344CB8AC3E}">
        <p14:creationId xmlns:p14="http://schemas.microsoft.com/office/powerpoint/2010/main" val="45364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Millennials (n=627), Gen Xers (n=634), Boomers+ (n=670))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a:t>Q740. </a:t>
            </a:r>
            <a:r>
              <a:rPr lang="en-US" b="0"/>
              <a:t>How much do you agree or disagree with the following statements?</a:t>
            </a:r>
          </a:p>
          <a:p>
            <a:r>
              <a:rPr lang="en-US" b="1"/>
              <a:t>Q716. </a:t>
            </a:r>
            <a:r>
              <a:rPr lang="en-US"/>
              <a:t>In addition to Social Security, [do you have / will you have] any of the following sources of retirement income?  Please select all that apply.</a:t>
            </a:r>
          </a:p>
          <a:p>
            <a:r>
              <a:rPr lang="en-US" b="1" u="sng"/>
              <a:t>Base: HAS SOURCES OF RETIREMENT INCOME IN ADDITION TO SOCIAL SECURITY (n=1,640; Millennials (n=572), Gen Xers (n=513), Boomers+ (n=555))</a:t>
            </a:r>
          </a:p>
          <a:p>
            <a:r>
              <a:rPr lang="en-US" b="1"/>
              <a:t>Q901. </a:t>
            </a:r>
            <a:r>
              <a:rPr lang="en-US"/>
              <a:t>Which of the following [is / will be] your primary source of retirement income?</a:t>
            </a:r>
          </a:p>
          <a:p>
            <a:endParaRPr lang="en-US"/>
          </a:p>
        </p:txBody>
      </p:sp>
      <p:sp>
        <p:nvSpPr>
          <p:cNvPr id="4" name="Slide Number Placeholder 3"/>
          <p:cNvSpPr>
            <a:spLocks noGrp="1"/>
          </p:cNvSpPr>
          <p:nvPr>
            <p:ph type="sldNum" sz="quarter" idx="5"/>
          </p:nvPr>
        </p:nvSpPr>
        <p:spPr/>
        <p:txBody>
          <a:bodyPr/>
          <a:lstStyle/>
          <a:p>
            <a:fld id="{688D9314-598C-CF44-8ABD-ADC8B086FA6C}" type="slidenum">
              <a:rPr lang="en-US" smtClean="0"/>
              <a:t>9</a:t>
            </a:fld>
            <a:endParaRPr lang="en-US"/>
          </a:p>
        </p:txBody>
      </p:sp>
    </p:spTree>
    <p:extLst>
      <p:ext uri="{BB962C8B-B14F-4D97-AF65-F5344CB8AC3E}">
        <p14:creationId xmlns:p14="http://schemas.microsoft.com/office/powerpoint/2010/main" val="29807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Millennials (n=627), Gen Xers (n=634), Boomers+ (n=670))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a:t>Q740. </a:t>
            </a:r>
            <a:r>
              <a:rPr lang="en-US" b="0"/>
              <a:t>How much do you agree or disagree with the following statements?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NOT CURRENTLY RECEIVING SS (n=1,031; Millennials (n=412), Gen Xers (n=499), Boomers+ (n=120))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a:t>Q740. </a:t>
            </a:r>
            <a:r>
              <a:rPr lang="en-US" b="0"/>
              <a:t>How much do you agree or disagree with the following statements?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BASE: ALL QUALIFIED RESPONDENTS (n=1,931; Currently receiving SS (n=900), Not currently receiving SS (n=1,031))</a:t>
            </a:r>
            <a:endParaRPr lang="en-US" b="1"/>
          </a:p>
          <a:p>
            <a:pPr marL="0" marR="0" lvl="0" indent="0" algn="l" defTabSz="457200" rtl="0" eaLnBrk="1" fontAlgn="auto" latinLnBrk="0" hangingPunct="1">
              <a:lnSpc>
                <a:spcPct val="100000"/>
              </a:lnSpc>
              <a:spcBef>
                <a:spcPts val="0"/>
              </a:spcBef>
              <a:spcAft>
                <a:spcPts val="0"/>
              </a:spcAft>
              <a:buClrTx/>
              <a:buSzTx/>
              <a:buFontTx/>
              <a:buNone/>
              <a:tabLst/>
              <a:defRPr/>
            </a:pPr>
            <a:r>
              <a:rPr lang="en-US" b="1"/>
              <a:t>Q813. </a:t>
            </a:r>
            <a:r>
              <a:rPr lang="en-US" b="0"/>
              <a:t>What percent of your expenses [do / do you expect] your Social Security benefits [to] cover?</a:t>
            </a:r>
          </a:p>
          <a:p>
            <a:endParaRPr lang="en-US"/>
          </a:p>
        </p:txBody>
      </p:sp>
      <p:sp>
        <p:nvSpPr>
          <p:cNvPr id="4" name="Slide Number Placeholder 3"/>
          <p:cNvSpPr>
            <a:spLocks noGrp="1"/>
          </p:cNvSpPr>
          <p:nvPr>
            <p:ph type="sldNum" sz="quarter" idx="5"/>
          </p:nvPr>
        </p:nvSpPr>
        <p:spPr/>
        <p:txBody>
          <a:bodyPr/>
          <a:lstStyle/>
          <a:p>
            <a:fld id="{688D9314-598C-CF44-8ABD-ADC8B086FA6C}" type="slidenum">
              <a:rPr lang="en-US" smtClean="0"/>
              <a:t>10</a:t>
            </a:fld>
            <a:endParaRPr lang="en-US"/>
          </a:p>
        </p:txBody>
      </p:sp>
    </p:spTree>
    <p:extLst>
      <p:ext uri="{BB962C8B-B14F-4D97-AF65-F5344CB8AC3E}">
        <p14:creationId xmlns:p14="http://schemas.microsoft.com/office/powerpoint/2010/main" val="3002855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pic>
        <p:nvPicPr>
          <p:cNvPr id="2" name="Background image">
            <a:extLst>
              <a:ext uri="{FF2B5EF4-FFF2-40B4-BE49-F238E27FC236}">
                <a16:creationId xmlns:a16="http://schemas.microsoft.com/office/drawing/2014/main" id="{E68BCC9A-837A-B965-88D8-E171266D12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070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6" name="Text Placeholder 2"/>
          <p:cNvSpPr>
            <a:spLocks noGrp="1"/>
          </p:cNvSpPr>
          <p:nvPr>
            <p:ph type="body" sz="quarter" idx="13"/>
          </p:nvPr>
        </p:nvSpPr>
        <p:spPr>
          <a:xfrm>
            <a:off x="133085" y="1588942"/>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3083507"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4" name="Text Placeholder 2"/>
          <p:cNvSpPr>
            <a:spLocks noGrp="1"/>
          </p:cNvSpPr>
          <p:nvPr>
            <p:ph type="body" sz="quarter" idx="15"/>
          </p:nvPr>
        </p:nvSpPr>
        <p:spPr>
          <a:xfrm>
            <a:off x="3083506" y="1588942"/>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6033930"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7" name="Text Placeholder 2"/>
          <p:cNvSpPr>
            <a:spLocks noGrp="1"/>
          </p:cNvSpPr>
          <p:nvPr>
            <p:ph type="body" sz="quarter" idx="17"/>
          </p:nvPr>
        </p:nvSpPr>
        <p:spPr>
          <a:xfrm>
            <a:off x="6033929" y="1588942"/>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33086" y="2671352"/>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8" name="Text Placeholder 2"/>
          <p:cNvSpPr>
            <a:spLocks noGrp="1"/>
          </p:cNvSpPr>
          <p:nvPr>
            <p:ph type="body" sz="quarter" idx="19"/>
          </p:nvPr>
        </p:nvSpPr>
        <p:spPr>
          <a:xfrm>
            <a:off x="133085" y="3034744"/>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3083507" y="2671352"/>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20" name="Text Placeholder 2"/>
          <p:cNvSpPr>
            <a:spLocks noGrp="1"/>
          </p:cNvSpPr>
          <p:nvPr>
            <p:ph type="body" sz="quarter" idx="21"/>
          </p:nvPr>
        </p:nvSpPr>
        <p:spPr>
          <a:xfrm>
            <a:off x="3083506" y="3034744"/>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6033930" y="2671352"/>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22" name="Text Placeholder 2"/>
          <p:cNvSpPr>
            <a:spLocks noGrp="1"/>
          </p:cNvSpPr>
          <p:nvPr>
            <p:ph type="body" sz="quarter" idx="23"/>
          </p:nvPr>
        </p:nvSpPr>
        <p:spPr>
          <a:xfrm>
            <a:off x="6033929" y="3034744"/>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96530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4" name="Picture Placeholder 3"/>
          <p:cNvSpPr>
            <a:spLocks noGrp="1"/>
          </p:cNvSpPr>
          <p:nvPr>
            <p:ph type="pic" sz="quarter" idx="12"/>
          </p:nvPr>
        </p:nvSpPr>
        <p:spPr>
          <a:xfrm>
            <a:off x="133350" y="1157288"/>
            <a:ext cx="8551863" cy="3643312"/>
          </a:xfrm>
          <a:prstGeom prst="rect">
            <a:avLst/>
          </a:prstGeom>
        </p:spPr>
        <p:txBody>
          <a:bodyPr/>
          <a:lstStyle/>
          <a:p>
            <a:endParaRPr lang="en-US"/>
          </a:p>
        </p:txBody>
      </p:sp>
    </p:spTree>
    <p:extLst>
      <p:ext uri="{BB962C8B-B14F-4D97-AF65-F5344CB8AC3E}">
        <p14:creationId xmlns:p14="http://schemas.microsoft.com/office/powerpoint/2010/main" val="2312944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33085" y="199190"/>
            <a:ext cx="36576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4114800"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4114800" cy="643927"/>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7" name="Text Placeholder 6"/>
          <p:cNvSpPr>
            <a:spLocks noGrp="1"/>
          </p:cNvSpPr>
          <p:nvPr>
            <p:ph type="body" sz="quarter" idx="12"/>
          </p:nvPr>
        </p:nvSpPr>
        <p:spPr>
          <a:xfrm>
            <a:off x="4538663" y="388938"/>
            <a:ext cx="4153645" cy="4579669"/>
          </a:xfrm>
          <a:prstGeom prst="rect">
            <a:avLst/>
          </a:prstGeom>
        </p:spPr>
        <p:txBody>
          <a:bodyPr/>
          <a:lstStyle>
            <a:lvl1pPr>
              <a:buClr>
                <a:schemeClr val="accent1"/>
              </a:buClr>
              <a:defRPr sz="1050" baseline="0"/>
            </a:lvl1pPr>
            <a:lvl2pPr>
              <a:buClr>
                <a:schemeClr val="accent1"/>
              </a:buClr>
              <a:defRPr sz="1050"/>
            </a:lvl2pPr>
            <a:lvl3pPr>
              <a:buClr>
                <a:schemeClr val="accent1"/>
              </a:buClr>
              <a:defRPr sz="1050"/>
            </a:lvl3pPr>
            <a:lvl4pPr>
              <a:buClr>
                <a:schemeClr val="accent1"/>
              </a:buClr>
              <a:defRPr sz="1050"/>
            </a:lvl4pPr>
            <a:lvl5pPr>
              <a:buClr>
                <a:schemeClr val="accent1"/>
              </a:buClr>
              <a:defRPr sz="105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61645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562475" y="388938"/>
            <a:ext cx="4114800" cy="4597400"/>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33085" y="199190"/>
            <a:ext cx="36576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4114800"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4114800" cy="643927"/>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562475" y="388938"/>
            <a:ext cx="4114800" cy="4597400"/>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33085" y="199190"/>
            <a:ext cx="36576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4114800"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4114800"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33086" y="1511304"/>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0" name="Text Placeholder 2"/>
          <p:cNvSpPr>
            <a:spLocks noGrp="1"/>
          </p:cNvSpPr>
          <p:nvPr>
            <p:ph type="body" sz="quarter" idx="13"/>
          </p:nvPr>
        </p:nvSpPr>
        <p:spPr>
          <a:xfrm>
            <a:off x="133086" y="1874696"/>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33085" y="26121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2" name="Text Placeholder 2"/>
          <p:cNvSpPr>
            <a:spLocks noGrp="1"/>
          </p:cNvSpPr>
          <p:nvPr>
            <p:ph type="body" sz="quarter" idx="17"/>
          </p:nvPr>
        </p:nvSpPr>
        <p:spPr>
          <a:xfrm>
            <a:off x="133085" y="2975542"/>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33085" y="372090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4" name="Text Placeholder 2"/>
          <p:cNvSpPr>
            <a:spLocks noGrp="1"/>
          </p:cNvSpPr>
          <p:nvPr>
            <p:ph type="body" sz="quarter" idx="19"/>
          </p:nvPr>
        </p:nvSpPr>
        <p:spPr>
          <a:xfrm>
            <a:off x="133085" y="4084292"/>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2480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33085" y="199190"/>
            <a:ext cx="27432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2670048"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2670048" cy="562904"/>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6" name="Text Placeholder 5"/>
          <p:cNvSpPr>
            <a:spLocks noGrp="1"/>
          </p:cNvSpPr>
          <p:nvPr>
            <p:ph type="body" sz="quarter" idx="15"/>
          </p:nvPr>
        </p:nvSpPr>
        <p:spPr>
          <a:xfrm>
            <a:off x="3076575" y="388938"/>
            <a:ext cx="5600700" cy="4597400"/>
          </a:xfrm>
          <a:prstGeom prst="rect">
            <a:avLst/>
          </a:prstGeom>
        </p:spPr>
        <p:txBody>
          <a:bodyPr/>
          <a:lstStyle>
            <a:lvl1pPr>
              <a:buClr>
                <a:schemeClr val="accent1"/>
              </a:buClr>
              <a:defRPr sz="1050"/>
            </a:lvl1pPr>
            <a:lvl2pPr>
              <a:buClr>
                <a:schemeClr val="accent1"/>
              </a:buClr>
              <a:defRPr sz="1050"/>
            </a:lvl2pPr>
            <a:lvl3pPr>
              <a:buClr>
                <a:schemeClr val="accent1"/>
              </a:buClr>
              <a:defRPr sz="1050"/>
            </a:lvl3pPr>
            <a:lvl4pPr>
              <a:buClr>
                <a:schemeClr val="accent1"/>
              </a:buClr>
              <a:defRPr sz="1050"/>
            </a:lvl4pPr>
            <a:lvl5pPr>
              <a:buClr>
                <a:schemeClr val="accent1"/>
              </a:buClr>
              <a:defRPr sz="1050"/>
            </a:lvl5pPr>
          </a:lstStyle>
          <a:p>
            <a:pPr lvl="0"/>
            <a:r>
              <a:rPr lang="en-US"/>
              <a:t>Click to edit Master text styles</a:t>
            </a:r>
          </a:p>
        </p:txBody>
      </p:sp>
    </p:spTree>
    <p:extLst>
      <p:ext uri="{BB962C8B-B14F-4D97-AF65-F5344CB8AC3E}">
        <p14:creationId xmlns:p14="http://schemas.microsoft.com/office/powerpoint/2010/main" val="1443218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3076298" y="388938"/>
            <a:ext cx="5600977" cy="4597400"/>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33085" y="199190"/>
            <a:ext cx="27432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2670048"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2670048" cy="562904"/>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3076298" y="388620"/>
            <a:ext cx="5600977" cy="4597400"/>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33084" y="199190"/>
            <a:ext cx="27432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2670048"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2670048"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33086" y="1582742"/>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8" name="Text Placeholder 2"/>
          <p:cNvSpPr>
            <a:spLocks noGrp="1"/>
          </p:cNvSpPr>
          <p:nvPr>
            <p:ph type="body" sz="quarter" idx="13"/>
          </p:nvPr>
        </p:nvSpPr>
        <p:spPr>
          <a:xfrm>
            <a:off x="133085" y="1946134"/>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33086" y="3028544"/>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0" name="Text Placeholder 2"/>
          <p:cNvSpPr>
            <a:spLocks noGrp="1"/>
          </p:cNvSpPr>
          <p:nvPr>
            <p:ph type="body" sz="quarter" idx="19"/>
          </p:nvPr>
        </p:nvSpPr>
        <p:spPr>
          <a:xfrm>
            <a:off x="133085" y="3391936"/>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831766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2928256" cy="51435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33085" y="527919"/>
            <a:ext cx="2414171" cy="914400"/>
          </a:xfrm>
          <a:prstGeom prst="rect">
            <a:avLst/>
          </a:prstGeom>
        </p:spPr>
        <p:txBody>
          <a:bodyPr/>
          <a:lstStyle>
            <a:lvl1pPr marL="0" indent="0">
              <a:buNone/>
              <a:defRPr sz="2000" b="1"/>
            </a:lvl1pPr>
          </a:lstStyle>
          <a:p>
            <a:pPr lvl="0"/>
            <a:r>
              <a:rPr lang="en-US"/>
              <a:t>Case Study Title</a:t>
            </a:r>
          </a:p>
        </p:txBody>
      </p:sp>
      <p:sp>
        <p:nvSpPr>
          <p:cNvPr id="6" name="Text Placeholder 15"/>
          <p:cNvSpPr>
            <a:spLocks noGrp="1"/>
          </p:cNvSpPr>
          <p:nvPr>
            <p:ph type="body" sz="quarter" idx="11" hasCustomPrompt="1"/>
          </p:nvPr>
        </p:nvSpPr>
        <p:spPr>
          <a:xfrm>
            <a:off x="133085" y="199190"/>
            <a:ext cx="27432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14" name="Rectangle 13"/>
          <p:cNvSpPr/>
          <p:nvPr userDrawn="1"/>
        </p:nvSpPr>
        <p:spPr>
          <a:xfrm>
            <a:off x="2928256" y="0"/>
            <a:ext cx="133085"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982504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2928256" cy="51435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33085" y="527919"/>
            <a:ext cx="2414171" cy="914400"/>
          </a:xfrm>
          <a:prstGeom prst="rect">
            <a:avLst/>
          </a:prstGeom>
        </p:spPr>
        <p:txBody>
          <a:bodyPr/>
          <a:lstStyle>
            <a:lvl1pPr marL="0" indent="0">
              <a:buNone/>
              <a:defRPr sz="2000" b="1"/>
            </a:lvl1pPr>
          </a:lstStyle>
          <a:p>
            <a:pPr lvl="0"/>
            <a:r>
              <a:rPr lang="en-US"/>
              <a:t>Case Study Title</a:t>
            </a:r>
          </a:p>
        </p:txBody>
      </p:sp>
      <p:sp>
        <p:nvSpPr>
          <p:cNvPr id="6" name="Text Placeholder 15"/>
          <p:cNvSpPr>
            <a:spLocks noGrp="1"/>
          </p:cNvSpPr>
          <p:nvPr>
            <p:ph type="body" sz="quarter" idx="11" hasCustomPrompt="1"/>
          </p:nvPr>
        </p:nvSpPr>
        <p:spPr>
          <a:xfrm>
            <a:off x="133085" y="199190"/>
            <a:ext cx="27432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14" name="Rectangle 13"/>
          <p:cNvSpPr/>
          <p:nvPr userDrawn="1"/>
        </p:nvSpPr>
        <p:spPr>
          <a:xfrm>
            <a:off x="2928256" y="0"/>
            <a:ext cx="133085"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3076298" y="388620"/>
            <a:ext cx="5600977" cy="4597400"/>
          </a:xfrm>
          <a:prstGeom prst="rect">
            <a:avLst/>
          </a:prstGeom>
        </p:spPr>
        <p:txBody>
          <a:bodyPr/>
          <a:lstStyle/>
          <a:p>
            <a:endParaRPr lang="en-US"/>
          </a:p>
        </p:txBody>
      </p:sp>
    </p:spTree>
    <p:extLst>
      <p:ext uri="{BB962C8B-B14F-4D97-AF65-F5344CB8AC3E}">
        <p14:creationId xmlns:p14="http://schemas.microsoft.com/office/powerpoint/2010/main" val="152142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p:nvPr>
        </p:nvSpPr>
        <p:spPr>
          <a:xfrm>
            <a:off x="133086" y="1225550"/>
            <a:ext cx="8552127" cy="3097213"/>
          </a:xfrm>
          <a:prstGeom prst="rect">
            <a:avLst/>
          </a:prstGeom>
        </p:spPr>
        <p:txBody>
          <a:bodyPr/>
          <a:lstStyle>
            <a:lvl1pPr marL="230886" indent="-171450">
              <a:lnSpc>
                <a:spcPct val="120000"/>
              </a:lnSpc>
              <a:spcBef>
                <a:spcPts val="0"/>
              </a:spcBef>
              <a:buClr>
                <a:schemeClr val="accent1"/>
              </a:buClr>
              <a:buFont typeface="Arial" charset="0"/>
              <a:buChar char="•"/>
              <a:defRPr sz="1050"/>
            </a:lvl1pPr>
            <a:lvl2pPr marL="630936" indent="-171450">
              <a:lnSpc>
                <a:spcPct val="120000"/>
              </a:lnSpc>
              <a:spcBef>
                <a:spcPts val="0"/>
              </a:spcBef>
              <a:buClr>
                <a:schemeClr val="accent1"/>
              </a:buClr>
              <a:buFont typeface="Arial" charset="0"/>
              <a:buChar char="•"/>
              <a:defRPr sz="1050"/>
            </a:lvl2pPr>
            <a:lvl3pPr marL="1030986" indent="-171450">
              <a:lnSpc>
                <a:spcPct val="120000"/>
              </a:lnSpc>
              <a:spcBef>
                <a:spcPts val="0"/>
              </a:spcBef>
              <a:buClr>
                <a:schemeClr val="accent1"/>
              </a:buClr>
              <a:buFont typeface="Arial" charset="0"/>
              <a:buChar char="•"/>
              <a:defRPr sz="1050"/>
            </a:lvl3pPr>
            <a:lvl4pPr marL="1488186" indent="-171450">
              <a:lnSpc>
                <a:spcPct val="120000"/>
              </a:lnSpc>
              <a:spcBef>
                <a:spcPts val="0"/>
              </a:spcBef>
              <a:buClr>
                <a:schemeClr val="accent1"/>
              </a:buClr>
              <a:buFont typeface="Arial" charset="0"/>
              <a:buChar char="•"/>
              <a:defRPr sz="1050"/>
            </a:lvl4pPr>
            <a:lvl5pPr marL="1945386" indent="-171450">
              <a:lnSpc>
                <a:spcPct val="120000"/>
              </a:lnSpc>
              <a:spcBef>
                <a:spcPts val="0"/>
              </a:spcBef>
              <a:buClr>
                <a:schemeClr val="accent1"/>
              </a:buClr>
              <a:buFont typeface="Arial"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4809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_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484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336133"/>
            <a:ext cx="2966293" cy="611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227013" y="4936258"/>
            <a:ext cx="1706557"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chemeClr val="bg1"/>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143000" y="1603336"/>
            <a:ext cx="6858000" cy="754063"/>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143000" y="2503450"/>
            <a:ext cx="6858000" cy="1241425"/>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Tree>
    <p:extLst>
      <p:ext uri="{BB962C8B-B14F-4D97-AF65-F5344CB8AC3E}">
        <p14:creationId xmlns:p14="http://schemas.microsoft.com/office/powerpoint/2010/main" val="2730772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324" y="192433"/>
            <a:ext cx="1696598" cy="3507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15324" y="835769"/>
            <a:ext cx="6858000" cy="754063"/>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15324" y="4285561"/>
            <a:ext cx="6858000" cy="564615"/>
          </a:xfrm>
          <a:prstGeom prst="rect">
            <a:avLst/>
          </a:prstGeom>
        </p:spPr>
        <p:txBody>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Client</a:t>
            </a:r>
          </a:p>
          <a:p>
            <a:r>
              <a:rPr lang="en-US"/>
              <a:t>Date</a:t>
            </a:r>
          </a:p>
        </p:txBody>
      </p:sp>
      <p:sp>
        <p:nvSpPr>
          <p:cNvPr id="7" name="TextBox 6"/>
          <p:cNvSpPr txBox="1"/>
          <p:nvPr userDrawn="1"/>
        </p:nvSpPr>
        <p:spPr>
          <a:xfrm>
            <a:off x="227013" y="4936258"/>
            <a:ext cx="1696939"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940" y="192433"/>
            <a:ext cx="1696630" cy="3499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15324" y="835769"/>
            <a:ext cx="6858000" cy="754063"/>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15324" y="4285561"/>
            <a:ext cx="6858000" cy="564615"/>
          </a:xfrm>
          <a:prstGeom prst="rect">
            <a:avLst/>
          </a:prstGeo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Client</a:t>
            </a:r>
          </a:p>
          <a:p>
            <a:r>
              <a:rPr lang="en-US"/>
              <a:t>Date</a:t>
            </a:r>
          </a:p>
        </p:txBody>
      </p:sp>
      <p:sp>
        <p:nvSpPr>
          <p:cNvPr id="7" name="TextBox 6"/>
          <p:cNvSpPr txBox="1"/>
          <p:nvPr userDrawn="1"/>
        </p:nvSpPr>
        <p:spPr>
          <a:xfrm>
            <a:off x="227013" y="4936258"/>
            <a:ext cx="1706557"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a:t>
            </a:r>
            <a:r>
              <a:rPr kumimoji="0" lang="en-US" sz="450" b="0" i="0" u="none" strike="noStrike" kern="1200" cap="none" spc="0" normalizeH="0" baseline="0" noProof="0">
                <a:ln>
                  <a:noFill/>
                </a:ln>
                <a:solidFill>
                  <a:schemeClr val="bg1"/>
                </a:solidFill>
                <a:effectLst/>
                <a:uLnTx/>
                <a:uFillTx/>
                <a:latin typeface="Arial" panose="020B0604020202020204"/>
                <a:ea typeface="+mn-ea"/>
                <a:cs typeface="+mn-cs"/>
              </a:rPr>
              <a:t>2021</a:t>
            </a:r>
            <a:endParaRPr kumimoji="0" lang="en-US" sz="45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12" y="1409700"/>
            <a:ext cx="4114800" cy="1220957"/>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27012" y="2776708"/>
            <a:ext cx="4114800" cy="1241425"/>
          </a:xfrm>
          <a:prstGeom prst="rect">
            <a:avLst/>
          </a:prstGeom>
        </p:spPr>
        <p:txBody>
          <a:bodyPr/>
          <a:lstStyle>
            <a:lvl1pPr marL="0" indent="0" algn="l">
              <a:spcBef>
                <a:spcPts val="0"/>
              </a:spcBef>
              <a:buNone/>
              <a:defRPr sz="4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sp>
        <p:nvSpPr>
          <p:cNvPr id="5" name="Picture Placeholder 4"/>
          <p:cNvSpPr>
            <a:spLocks noGrp="1"/>
          </p:cNvSpPr>
          <p:nvPr>
            <p:ph type="pic" sz="quarter" idx="10"/>
          </p:nvPr>
        </p:nvSpPr>
        <p:spPr>
          <a:xfrm>
            <a:off x="4933950" y="0"/>
            <a:ext cx="4210050" cy="51435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3823" y="346669"/>
            <a:ext cx="2906108" cy="60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408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12" y="1409700"/>
            <a:ext cx="4114800" cy="1220957"/>
          </a:xfrm>
          <a:prstGeom prst="rect">
            <a:avLst/>
          </a:prstGeom>
        </p:spPr>
        <p:txBody>
          <a:bodyPr anchor="t"/>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27012" y="2776708"/>
            <a:ext cx="4114800" cy="1241425"/>
          </a:xfrm>
          <a:prstGeom prst="rect">
            <a:avLst/>
          </a:prstGeom>
        </p:spPr>
        <p:txBody>
          <a:bodyPr/>
          <a:lstStyle>
            <a:lvl1pPr marL="0" indent="0" algn="l">
              <a:buNone/>
              <a:defRPr sz="4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a:t>
            </a:r>
            <a:r>
              <a:rPr kumimoji="0" lang="en-US" sz="450" b="0" i="0" u="none" strike="noStrike" kern="1200" cap="none" spc="0" normalizeH="0" baseline="0" noProof="0">
                <a:ln>
                  <a:noFill/>
                </a:ln>
                <a:solidFill>
                  <a:schemeClr val="bg1"/>
                </a:solidFill>
                <a:effectLst/>
                <a:uLnTx/>
                <a:uFillTx/>
                <a:latin typeface="Arial" panose="020B0604020202020204"/>
                <a:ea typeface="+mn-ea"/>
                <a:cs typeface="+mn-cs"/>
              </a:rPr>
              <a:t>2021</a:t>
            </a:r>
            <a:endParaRPr kumimoji="0" lang="en-US" sz="450" b="0" i="0" u="none" strike="noStrike" kern="1200" cap="none" spc="0" normalizeH="0" baseline="0" noProof="0">
              <a:ln>
                <a:noFill/>
              </a:ln>
              <a:solidFill>
                <a:schemeClr val="bg1"/>
              </a:solidFill>
              <a:effectLst/>
              <a:uLnTx/>
              <a:uFillTx/>
              <a:latin typeface="+mn-lt"/>
              <a:ea typeface="+mn-ea"/>
              <a:cs typeface="+mn-cs"/>
            </a:endParaRPr>
          </a:p>
        </p:txBody>
      </p:sp>
      <p:sp>
        <p:nvSpPr>
          <p:cNvPr id="5" name="Picture Placeholder 4"/>
          <p:cNvSpPr>
            <a:spLocks noGrp="1"/>
          </p:cNvSpPr>
          <p:nvPr>
            <p:ph type="pic" sz="quarter" idx="10"/>
          </p:nvPr>
        </p:nvSpPr>
        <p:spPr>
          <a:xfrm>
            <a:off x="4933950" y="0"/>
            <a:ext cx="4210050" cy="51435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336133"/>
            <a:ext cx="2966293" cy="61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07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2" y="346670"/>
            <a:ext cx="2970802" cy="612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27012" y="1409700"/>
            <a:ext cx="4114800" cy="1220957"/>
          </a:xfrm>
          <a:prstGeom prst="rect">
            <a:avLst/>
          </a:prstGeom>
        </p:spPr>
        <p:txBody>
          <a:bodyPr anchor="t"/>
          <a:lstStyle>
            <a:lvl1pPr algn="l">
              <a:defRPr sz="42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227012" y="2776708"/>
            <a:ext cx="4114800" cy="1241425"/>
          </a:xfrm>
          <a:prstGeom prst="rect">
            <a:avLst/>
          </a:prstGeom>
        </p:spPr>
        <p:txBody>
          <a:bodyPr/>
          <a:lstStyle>
            <a:lvl1pPr marL="0" indent="0" algn="l">
              <a:buNone/>
              <a:defRPr sz="4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a:t>
            </a:r>
            <a:r>
              <a:rPr kumimoji="0" lang="en-US" sz="450" b="0" i="0" u="none" strike="noStrike" kern="1200" cap="none" spc="0" normalizeH="0" baseline="0" noProof="0">
                <a:ln>
                  <a:noFill/>
                </a:ln>
                <a:solidFill>
                  <a:schemeClr val="bg1"/>
                </a:solidFill>
                <a:effectLst/>
                <a:uLnTx/>
                <a:uFillTx/>
                <a:latin typeface="Arial" panose="020B0604020202020204"/>
                <a:ea typeface="+mn-ea"/>
                <a:cs typeface="+mn-cs"/>
              </a:rPr>
              <a:t>2021</a:t>
            </a:r>
            <a:endParaRPr kumimoji="0" lang="en-US" sz="450" b="0" i="0" u="none" strike="noStrike" kern="1200" cap="none" spc="0" normalizeH="0" baseline="0" noProof="0">
              <a:ln>
                <a:noFill/>
              </a:ln>
              <a:solidFill>
                <a:schemeClr val="bg1"/>
              </a:solidFill>
              <a:effectLst/>
              <a:uLnTx/>
              <a:uFillTx/>
              <a:latin typeface="+mn-lt"/>
              <a:ea typeface="+mn-ea"/>
              <a:cs typeface="+mn-cs"/>
            </a:endParaRPr>
          </a:p>
        </p:txBody>
      </p:sp>
      <p:sp>
        <p:nvSpPr>
          <p:cNvPr id="5" name="Picture Placeholder 4"/>
          <p:cNvSpPr>
            <a:spLocks noGrp="1"/>
          </p:cNvSpPr>
          <p:nvPr>
            <p:ph type="pic" sz="quarter" idx="10"/>
          </p:nvPr>
        </p:nvSpPr>
        <p:spPr>
          <a:xfrm>
            <a:off x="4933950" y="0"/>
            <a:ext cx="4210050" cy="5143500"/>
          </a:xfrm>
          <a:prstGeom prst="rect">
            <a:avLst/>
          </a:prstGeom>
        </p:spPr>
        <p:txBody>
          <a:bodyPr/>
          <a:lstStyle/>
          <a:p>
            <a:endParaRPr lang="en-US"/>
          </a:p>
        </p:txBody>
      </p:sp>
    </p:spTree>
    <p:extLst>
      <p:ext uri="{BB962C8B-B14F-4D97-AF65-F5344CB8AC3E}">
        <p14:creationId xmlns:p14="http://schemas.microsoft.com/office/powerpoint/2010/main" val="2021872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8194" name="Picture 2" descr="Harris Poll Logo Lockup Descriptor-white-orange.png">
            <a:extLst>
              <a:ext uri="{FF2B5EF4-FFF2-40B4-BE49-F238E27FC236}">
                <a16:creationId xmlns:a16="http://schemas.microsoft.com/office/drawing/2014/main" id="{D67290B7-891A-4ED6-A872-8E9FA3EC34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95" y="346669"/>
            <a:ext cx="2966239" cy="6117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27012" y="1409700"/>
            <a:ext cx="4114800" cy="1220957"/>
          </a:xfrm>
          <a:prstGeom prst="rect">
            <a:avLst/>
          </a:prstGeom>
        </p:spPr>
        <p:txBody>
          <a:bodyPr anchor="t"/>
          <a:lstStyle>
            <a:lvl1pPr algn="l">
              <a:defRPr sz="42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227012" y="2776708"/>
            <a:ext cx="4114800" cy="1241425"/>
          </a:xfrm>
          <a:prstGeom prst="rect">
            <a:avLst/>
          </a:prstGeom>
        </p:spPr>
        <p:txBody>
          <a:bodyPr/>
          <a:lstStyle>
            <a:lvl1pPr marL="0" indent="0" algn="l">
              <a:buNone/>
              <a:defRPr sz="4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tx1"/>
                </a:solidFill>
                <a:effectLst/>
                <a:uLnTx/>
                <a:uFillTx/>
                <a:latin typeface="+mn-lt"/>
                <a:ea typeface="+mn-ea"/>
                <a:cs typeface="+mn-cs"/>
              </a:rPr>
              <a:t>Harris Insights &amp; Analytics LLC, A Stagwell Company © 2021</a:t>
            </a:r>
          </a:p>
        </p:txBody>
      </p:sp>
      <p:sp>
        <p:nvSpPr>
          <p:cNvPr id="5" name="Picture Placeholder 4"/>
          <p:cNvSpPr>
            <a:spLocks noGrp="1"/>
          </p:cNvSpPr>
          <p:nvPr>
            <p:ph type="pic" sz="quarter" idx="10"/>
          </p:nvPr>
        </p:nvSpPr>
        <p:spPr>
          <a:xfrm>
            <a:off x="4933950" y="0"/>
            <a:ext cx="4210050" cy="5143500"/>
          </a:xfrm>
          <a:prstGeom prst="rect">
            <a:avLst/>
          </a:prstGeom>
        </p:spPr>
        <p:txBody>
          <a:bodyPr/>
          <a:lstStyle/>
          <a:p>
            <a:endParaRPr lang="en-US"/>
          </a:p>
        </p:txBody>
      </p:sp>
    </p:spTree>
    <p:extLst>
      <p:ext uri="{BB962C8B-B14F-4D97-AF65-F5344CB8AC3E}">
        <p14:creationId xmlns:p14="http://schemas.microsoft.com/office/powerpoint/2010/main" val="3202303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03336"/>
            <a:ext cx="6858000" cy="754063"/>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143000" y="2503450"/>
            <a:ext cx="6858000" cy="1241425"/>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pic>
        <p:nvPicPr>
          <p:cNvPr id="8" name="Picture 7"/>
          <p:cNvPicPr>
            <a:picLocks noChangeAspect="1"/>
          </p:cNvPicPr>
          <p:nvPr userDrawn="1"/>
        </p:nvPicPr>
        <p:blipFill>
          <a:blip r:embed="rId2"/>
          <a:stretch>
            <a:fillRect/>
          </a:stretch>
        </p:blipFill>
        <p:spPr>
          <a:xfrm>
            <a:off x="227012" y="253927"/>
            <a:ext cx="4837689" cy="598690"/>
          </a:xfrm>
          <a:prstGeom prst="rect">
            <a:avLst/>
          </a:prstGeom>
        </p:spPr>
      </p:pic>
    </p:spTree>
    <p:extLst>
      <p:ext uri="{BB962C8B-B14F-4D97-AF65-F5344CB8AC3E}">
        <p14:creationId xmlns:p14="http://schemas.microsoft.com/office/powerpoint/2010/main" val="1744114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12" y="1132331"/>
            <a:ext cx="6858000" cy="754063"/>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15324" y="4285561"/>
            <a:ext cx="6858000" cy="564615"/>
          </a:xfrm>
          <a:prstGeom prst="rect">
            <a:avLst/>
          </a:prstGeom>
        </p:spPr>
        <p:txBody>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Client</a:t>
            </a:r>
          </a:p>
          <a:p>
            <a:r>
              <a:rPr lang="en-US"/>
              <a:t>Date</a:t>
            </a:r>
          </a:p>
        </p:txBody>
      </p:sp>
      <p:sp>
        <p:nvSpPr>
          <p:cNvPr id="7" name="TextBox 6"/>
          <p:cNvSpPr txBox="1"/>
          <p:nvPr userDrawn="1"/>
        </p:nvSpPr>
        <p:spPr>
          <a:xfrm>
            <a:off x="227013" y="4936258"/>
            <a:ext cx="1696939"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pic>
        <p:nvPicPr>
          <p:cNvPr id="6" name="Picture 5">
            <a:extLst>
              <a:ext uri="{FF2B5EF4-FFF2-40B4-BE49-F238E27FC236}">
                <a16:creationId xmlns:a16="http://schemas.microsoft.com/office/drawing/2014/main" id="{F8ADB39A-7A36-3341-82EA-36C2611B8135}"/>
              </a:ext>
            </a:extLst>
          </p:cNvPr>
          <p:cNvPicPr>
            <a:picLocks noChangeAspect="1"/>
          </p:cNvPicPr>
          <p:nvPr userDrawn="1"/>
        </p:nvPicPr>
        <p:blipFill>
          <a:blip r:embed="rId2"/>
          <a:stretch>
            <a:fillRect/>
          </a:stretch>
        </p:blipFill>
        <p:spPr>
          <a:xfrm>
            <a:off x="227012" y="253927"/>
            <a:ext cx="4837689" cy="598690"/>
          </a:xfrm>
          <a:prstGeom prst="rect">
            <a:avLst/>
          </a:prstGeom>
        </p:spPr>
      </p:pic>
    </p:spTree>
    <p:extLst>
      <p:ext uri="{BB962C8B-B14F-4D97-AF65-F5344CB8AC3E}">
        <p14:creationId xmlns:p14="http://schemas.microsoft.com/office/powerpoint/2010/main" val="42341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92024"/>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5" y="1588943"/>
            <a:ext cx="8552127" cy="3233428"/>
          </a:xfrm>
          <a:prstGeom prst="rect">
            <a:avLst/>
          </a:prstGeom>
        </p:spPr>
        <p:txBody>
          <a:bodyPr/>
          <a:lstStyle>
            <a:lvl1pPr marL="171450" marR="0" indent="-171450" algn="l" defTabSz="457200" rtl="0" eaLnBrk="1" fontAlgn="auto" latinLnBrk="0" hangingPunct="1">
              <a:lnSpc>
                <a:spcPct val="100000"/>
              </a:lnSpc>
              <a:spcBef>
                <a:spcPct val="2000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171450" marR="0" lvl="0" indent="-171450" algn="l" defTabSz="45720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171450" marR="0" lvl="0" indent="-171450" algn="l" defTabSz="45720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177456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12" y="1409700"/>
            <a:ext cx="4114800" cy="1220957"/>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27012" y="2776708"/>
            <a:ext cx="4114800" cy="1241425"/>
          </a:xfrm>
          <a:prstGeom prst="rect">
            <a:avLst/>
          </a:prstGeom>
        </p:spPr>
        <p:txBody>
          <a:bodyPr/>
          <a:lstStyle>
            <a:lvl1pPr marL="0" indent="0" algn="l">
              <a:spcBef>
                <a:spcPts val="0"/>
              </a:spcBef>
              <a:buNone/>
              <a:defRPr sz="4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sp>
        <p:nvSpPr>
          <p:cNvPr id="5" name="Picture Placeholder 4"/>
          <p:cNvSpPr>
            <a:spLocks noGrp="1"/>
          </p:cNvSpPr>
          <p:nvPr>
            <p:ph type="pic" sz="quarter" idx="10"/>
          </p:nvPr>
        </p:nvSpPr>
        <p:spPr>
          <a:xfrm>
            <a:off x="4933950" y="0"/>
            <a:ext cx="4210050" cy="5143500"/>
          </a:xfrm>
          <a:prstGeom prst="rect">
            <a:avLst/>
          </a:prstGeom>
        </p:spPr>
        <p:txBody>
          <a:bodyPr/>
          <a:lstStyle/>
          <a:p>
            <a:endParaRPr lang="en-US"/>
          </a:p>
        </p:txBody>
      </p:sp>
      <p:pic>
        <p:nvPicPr>
          <p:cNvPr id="9" name="Picture 8">
            <a:extLst>
              <a:ext uri="{FF2B5EF4-FFF2-40B4-BE49-F238E27FC236}">
                <a16:creationId xmlns:a16="http://schemas.microsoft.com/office/drawing/2014/main" id="{8DFC5EEE-089F-1543-906A-465D212954A8}"/>
              </a:ext>
            </a:extLst>
          </p:cNvPr>
          <p:cNvPicPr>
            <a:picLocks noChangeAspect="1"/>
          </p:cNvPicPr>
          <p:nvPr userDrawn="1"/>
        </p:nvPicPr>
        <p:blipFill>
          <a:blip r:embed="rId2"/>
          <a:stretch>
            <a:fillRect/>
          </a:stretch>
        </p:blipFill>
        <p:spPr>
          <a:xfrm>
            <a:off x="227013" y="253927"/>
            <a:ext cx="3751864" cy="464313"/>
          </a:xfrm>
          <a:prstGeom prst="rect">
            <a:avLst/>
          </a:prstGeom>
        </p:spPr>
      </p:pic>
    </p:spTree>
    <p:extLst>
      <p:ext uri="{BB962C8B-B14F-4D97-AF65-F5344CB8AC3E}">
        <p14:creationId xmlns:p14="http://schemas.microsoft.com/office/powerpoint/2010/main" val="3880356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2021</a:t>
            </a:r>
          </a:p>
        </p:txBody>
      </p:sp>
      <p:sp>
        <p:nvSpPr>
          <p:cNvPr id="6" name="TextBox 5"/>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FFFFFF"/>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8798889" y="233363"/>
            <a:ext cx="221779" cy="228600"/>
          </a:xfrm>
          <a:prstGeom prst="rect">
            <a:avLst/>
          </a:prstGeom>
        </p:spPr>
      </p:pic>
      <p:sp>
        <p:nvSpPr>
          <p:cNvPr id="12" name="Title 1"/>
          <p:cNvSpPr>
            <a:spLocks noGrp="1"/>
          </p:cNvSpPr>
          <p:nvPr>
            <p:ph type="ctrTitle" hasCustomPrompt="1"/>
          </p:nvPr>
        </p:nvSpPr>
        <p:spPr>
          <a:xfrm>
            <a:off x="1126671" y="2194719"/>
            <a:ext cx="6890658" cy="754063"/>
          </a:xfrm>
          <a:prstGeom prst="rect">
            <a:avLst/>
          </a:prstGeom>
        </p:spPr>
        <p:txBody>
          <a:bodyPr anchor="b"/>
          <a:lstStyle>
            <a:lvl1pPr algn="ctr">
              <a:defRPr sz="4200" b="1">
                <a:solidFill>
                  <a:schemeClr val="bg1"/>
                </a:solidFill>
                <a:latin typeface="+mj-lt"/>
              </a:defRPr>
            </a:lvl1pPr>
          </a:lstStyle>
          <a:p>
            <a:r>
              <a:rPr lang="en-US"/>
              <a:t>Section Divider</a:t>
            </a:r>
          </a:p>
        </p:txBody>
      </p:sp>
      <p:sp>
        <p:nvSpPr>
          <p:cNvPr id="3" name="Rectangle 2"/>
          <p:cNvSpPr/>
          <p:nvPr userDrawn="1"/>
        </p:nvSpPr>
        <p:spPr>
          <a:xfrm>
            <a:off x="8553960" y="80963"/>
            <a:ext cx="489857" cy="533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98889" y="238126"/>
            <a:ext cx="225458" cy="228600"/>
          </a:xfrm>
          <a:prstGeom prst="rect">
            <a:avLst/>
          </a:prstGeom>
        </p:spPr>
      </p:pic>
    </p:spTree>
    <p:extLst>
      <p:ext uri="{BB962C8B-B14F-4D97-AF65-F5344CB8AC3E}">
        <p14:creationId xmlns:p14="http://schemas.microsoft.com/office/powerpoint/2010/main" val="3527357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8567419" y="211591"/>
            <a:ext cx="455612" cy="50074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2021</a:t>
            </a:r>
          </a:p>
        </p:txBody>
      </p:sp>
      <p:sp>
        <p:nvSpPr>
          <p:cNvPr id="6" name="TextBox 5"/>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FFFFFF"/>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8798889" y="233363"/>
            <a:ext cx="221779" cy="228600"/>
          </a:xfrm>
          <a:prstGeom prst="rect">
            <a:avLst/>
          </a:prstGeom>
        </p:spPr>
      </p:pic>
      <p:sp>
        <p:nvSpPr>
          <p:cNvPr id="8" name="Title 1"/>
          <p:cNvSpPr>
            <a:spLocks noGrp="1"/>
          </p:cNvSpPr>
          <p:nvPr>
            <p:ph type="ctrTitle" hasCustomPrompt="1"/>
          </p:nvPr>
        </p:nvSpPr>
        <p:spPr>
          <a:xfrm>
            <a:off x="1126671" y="2194719"/>
            <a:ext cx="6890658" cy="754063"/>
          </a:xfrm>
          <a:prstGeom prst="rect">
            <a:avLst/>
          </a:prstGeom>
        </p:spPr>
        <p:txBody>
          <a:bodyPr anchor="b"/>
          <a:lstStyle>
            <a:lvl1pPr algn="ctr">
              <a:defRPr sz="4200" b="1">
                <a:solidFill>
                  <a:schemeClr val="bg1"/>
                </a:solidFill>
                <a:latin typeface="+mj-lt"/>
              </a:defRPr>
            </a:lvl1pPr>
          </a:lstStyle>
          <a:p>
            <a:r>
              <a:rPr lang="en-US"/>
              <a:t>Section Divider</a:t>
            </a:r>
          </a:p>
        </p:txBody>
      </p:sp>
      <p:sp>
        <p:nvSpPr>
          <p:cNvPr id="3" name="Rectangle 2"/>
          <p:cNvSpPr/>
          <p:nvPr userDrawn="1"/>
        </p:nvSpPr>
        <p:spPr>
          <a:xfrm>
            <a:off x="8672057" y="97291"/>
            <a:ext cx="455612" cy="50074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87134" y="233364"/>
            <a:ext cx="225458" cy="228600"/>
          </a:xfrm>
          <a:prstGeom prst="rect">
            <a:avLst/>
          </a:prstGeom>
        </p:spPr>
      </p:pic>
    </p:spTree>
    <p:extLst>
      <p:ext uri="{BB962C8B-B14F-4D97-AF65-F5344CB8AC3E}">
        <p14:creationId xmlns:p14="http://schemas.microsoft.com/office/powerpoint/2010/main" val="1147423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2021</a:t>
            </a:r>
          </a:p>
        </p:txBody>
      </p:sp>
      <p:sp>
        <p:nvSpPr>
          <p:cNvPr id="6" name="TextBox 5"/>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FFFFFF"/>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8798889" y="233363"/>
            <a:ext cx="221779" cy="228600"/>
          </a:xfrm>
          <a:prstGeom prst="rect">
            <a:avLst/>
          </a:prstGeom>
        </p:spPr>
      </p:pic>
      <p:sp>
        <p:nvSpPr>
          <p:cNvPr id="8" name="Title 1"/>
          <p:cNvSpPr>
            <a:spLocks noGrp="1"/>
          </p:cNvSpPr>
          <p:nvPr>
            <p:ph type="ctrTitle" hasCustomPrompt="1"/>
          </p:nvPr>
        </p:nvSpPr>
        <p:spPr>
          <a:xfrm>
            <a:off x="1126671" y="2194719"/>
            <a:ext cx="6890658" cy="754063"/>
          </a:xfrm>
          <a:prstGeom prst="rect">
            <a:avLst/>
          </a:prstGeom>
        </p:spPr>
        <p:txBody>
          <a:bodyPr anchor="b"/>
          <a:lstStyle>
            <a:lvl1pPr algn="ctr">
              <a:defRPr sz="4200" b="1">
                <a:solidFill>
                  <a:schemeClr val="bg1"/>
                </a:solidFill>
                <a:latin typeface="+mj-lt"/>
              </a:defRPr>
            </a:lvl1pPr>
          </a:lstStyle>
          <a:p>
            <a:r>
              <a:rPr lang="en-US"/>
              <a:t>Section Divider</a:t>
            </a:r>
          </a:p>
        </p:txBody>
      </p:sp>
      <p:sp>
        <p:nvSpPr>
          <p:cNvPr id="9" name="Rectangle 8"/>
          <p:cNvSpPr/>
          <p:nvPr userDrawn="1"/>
        </p:nvSpPr>
        <p:spPr>
          <a:xfrm>
            <a:off x="8689974" y="233363"/>
            <a:ext cx="446371" cy="343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98889" y="233363"/>
            <a:ext cx="225458" cy="228600"/>
          </a:xfrm>
          <a:prstGeom prst="rect">
            <a:avLst/>
          </a:prstGeom>
        </p:spPr>
      </p:pic>
    </p:spTree>
    <p:extLst>
      <p:ext uri="{BB962C8B-B14F-4D97-AF65-F5344CB8AC3E}">
        <p14:creationId xmlns:p14="http://schemas.microsoft.com/office/powerpoint/2010/main" val="3863898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8567419" y="211591"/>
            <a:ext cx="455612" cy="50074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2021</a:t>
            </a:r>
          </a:p>
        </p:txBody>
      </p:sp>
      <p:sp>
        <p:nvSpPr>
          <p:cNvPr id="6" name="TextBox 5"/>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FFFFFF"/>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8798889" y="233363"/>
            <a:ext cx="221779" cy="228600"/>
          </a:xfrm>
          <a:prstGeom prst="rect">
            <a:avLst/>
          </a:prstGeom>
        </p:spPr>
      </p:pic>
      <p:sp>
        <p:nvSpPr>
          <p:cNvPr id="3" name="Rectangle 2"/>
          <p:cNvSpPr/>
          <p:nvPr userDrawn="1"/>
        </p:nvSpPr>
        <p:spPr>
          <a:xfrm>
            <a:off x="8672057" y="97291"/>
            <a:ext cx="455612" cy="50074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87134" y="233364"/>
            <a:ext cx="225458" cy="228600"/>
          </a:xfrm>
          <a:prstGeom prst="rect">
            <a:avLst/>
          </a:prstGeom>
        </p:spPr>
      </p:pic>
      <p:cxnSp>
        <p:nvCxnSpPr>
          <p:cNvPr id="10" name="Straight Connector 9"/>
          <p:cNvCxnSpPr/>
          <p:nvPr userDrawn="1"/>
        </p:nvCxnSpPr>
        <p:spPr>
          <a:xfrm>
            <a:off x="231296" y="148691"/>
            <a:ext cx="845867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8259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8689974" y="233363"/>
            <a:ext cx="446371" cy="343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2021</a:t>
            </a:r>
          </a:p>
        </p:txBody>
      </p:sp>
      <p:sp>
        <p:nvSpPr>
          <p:cNvPr id="6" name="TextBox 5"/>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FFFFFF"/>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231296" y="148691"/>
            <a:ext cx="845867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7135" y="233364"/>
            <a:ext cx="225458" cy="228600"/>
          </a:xfrm>
          <a:prstGeom prst="rect">
            <a:avLst/>
          </a:prstGeom>
        </p:spPr>
      </p:pic>
    </p:spTree>
    <p:extLst>
      <p:ext uri="{BB962C8B-B14F-4D97-AF65-F5344CB8AC3E}">
        <p14:creationId xmlns:p14="http://schemas.microsoft.com/office/powerpoint/2010/main" val="4161280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212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405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6905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994834"/>
            <a:ext cx="8229600" cy="3599789"/>
          </a:xfrm>
          <a:prstGeom prst="rect">
            <a:avLst/>
          </a:prstGeom>
        </p:spPr>
        <p:txBody>
          <a:bodyPr tIns="0">
            <a:noAutofit/>
          </a:bodyPr>
          <a:lstStyle>
            <a:lvl1pPr>
              <a:lnSpc>
                <a:spcPct val="100000"/>
              </a:lnSpc>
              <a:spcBef>
                <a:spcPts val="0"/>
              </a:spcBef>
              <a:spcAft>
                <a:spcPts val="900"/>
              </a:spcAft>
              <a:defRPr sz="1800"/>
            </a:lvl1pPr>
            <a:lvl2pPr>
              <a:lnSpc>
                <a:spcPct val="100000"/>
              </a:lnSpc>
              <a:spcBef>
                <a:spcPts val="0"/>
              </a:spcBef>
              <a:spcAft>
                <a:spcPts val="900"/>
              </a:spcAft>
              <a:defRPr sz="1500"/>
            </a:lvl2pPr>
            <a:lvl3pPr>
              <a:lnSpc>
                <a:spcPct val="100000"/>
              </a:lnSpc>
              <a:spcBef>
                <a:spcPts val="0"/>
              </a:spcBef>
              <a:spcAft>
                <a:spcPts val="900"/>
              </a:spcAft>
              <a:defRPr sz="1350"/>
            </a:lvl3pPr>
            <a:lvl4pPr>
              <a:lnSpc>
                <a:spcPct val="100000"/>
              </a:lnSpc>
              <a:spcBef>
                <a:spcPts val="0"/>
              </a:spcBef>
              <a:spcAft>
                <a:spcPts val="900"/>
              </a:spcAft>
              <a:defRPr sz="1200"/>
            </a:lvl4pPr>
            <a:lvl5pPr>
              <a:lnSpc>
                <a:spcPct val="100000"/>
              </a:lnSpc>
              <a:spcBef>
                <a:spcPts val="0"/>
              </a:spcBef>
              <a:spcAft>
                <a:spcPts val="9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pPr defTabSz="342900"/>
            <a:fld id="{A49C0AB0-C927-0348-924C-BFCE5216DBA1}" type="datetimeFigureOut">
              <a:rPr lang="en-US" smtClean="0">
                <a:solidFill>
                  <a:srgbClr val="55565A"/>
                </a:solidFill>
              </a:rPr>
              <a:pPr defTabSz="342900"/>
              <a:t>6/30/23</a:t>
            </a:fld>
            <a:endParaRPr lang="en-US">
              <a:solidFill>
                <a:srgbClr val="55565A"/>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pPr defTabSz="342900"/>
            <a:endParaRPr lang="en-US">
              <a:solidFill>
                <a:srgbClr val="55565A"/>
              </a:solidFill>
            </a:endParaRPr>
          </a:p>
        </p:txBody>
      </p:sp>
      <p:sp>
        <p:nvSpPr>
          <p:cNvPr id="6" name="Slide Number Placeholder 5"/>
          <p:cNvSpPr>
            <a:spLocks noGrp="1"/>
          </p:cNvSpPr>
          <p:nvPr>
            <p:ph type="sldNum" sz="quarter" idx="12"/>
          </p:nvPr>
        </p:nvSpPr>
        <p:spPr>
          <a:xfrm>
            <a:off x="8113889" y="4869657"/>
            <a:ext cx="1030111" cy="273844"/>
          </a:xfrm>
          <a:prstGeom prst="rect">
            <a:avLst/>
          </a:prstGeom>
        </p:spPr>
        <p:txBody>
          <a:bodyPr/>
          <a:lstStyle/>
          <a:p>
            <a:fld id="{8208CE2D-D5CF-1D41-B8E0-9DA32273A40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73456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EAB7-9638-40F4-A118-ECF89CB8395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hart Placeholder 2">
            <a:extLst>
              <a:ext uri="{FF2B5EF4-FFF2-40B4-BE49-F238E27FC236}">
                <a16:creationId xmlns:a16="http://schemas.microsoft.com/office/drawing/2014/main" id="{787E240E-C48C-4647-BD26-6016CC68C7A2}"/>
              </a:ext>
            </a:extLst>
          </p:cNvPr>
          <p:cNvSpPr>
            <a:spLocks noGrp="1"/>
          </p:cNvSpPr>
          <p:nvPr>
            <p:ph type="chart" idx="1"/>
          </p:nvPr>
        </p:nvSpPr>
        <p:spPr>
          <a:xfrm>
            <a:off x="628650" y="1370013"/>
            <a:ext cx="7886700" cy="3262312"/>
          </a:xfrm>
          <a:prstGeom prst="rect">
            <a:avLst/>
          </a:prstGeom>
        </p:spPr>
        <p:txBody>
          <a:bodyPr/>
          <a:lstStyle/>
          <a:p>
            <a:endParaRPr lang="en-US"/>
          </a:p>
        </p:txBody>
      </p:sp>
    </p:spTree>
    <p:extLst>
      <p:ext uri="{BB962C8B-B14F-4D97-AF65-F5344CB8AC3E}">
        <p14:creationId xmlns:p14="http://schemas.microsoft.com/office/powerpoint/2010/main" val="159611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5" y="1588942"/>
            <a:ext cx="8552127"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33085" y="2371310"/>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8" name="Text Placeholder 2"/>
          <p:cNvSpPr>
            <a:spLocks noGrp="1"/>
          </p:cNvSpPr>
          <p:nvPr>
            <p:ph type="body" sz="quarter" idx="15"/>
          </p:nvPr>
        </p:nvSpPr>
        <p:spPr>
          <a:xfrm>
            <a:off x="133084" y="2734702"/>
            <a:ext cx="8552127"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76286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6" y="1588942"/>
            <a:ext cx="4114800" cy="3200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555129" y="12255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4" name="Text Placeholder 2"/>
          <p:cNvSpPr>
            <a:spLocks noGrp="1"/>
          </p:cNvSpPr>
          <p:nvPr>
            <p:ph type="body" sz="quarter" idx="15"/>
          </p:nvPr>
        </p:nvSpPr>
        <p:spPr>
          <a:xfrm>
            <a:off x="4555128" y="1588942"/>
            <a:ext cx="4114800" cy="3200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2230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6" y="1588942"/>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555129" y="12255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4" name="Text Placeholder 2"/>
          <p:cNvSpPr>
            <a:spLocks noGrp="1"/>
          </p:cNvSpPr>
          <p:nvPr>
            <p:ph type="body" sz="quarter" idx="15"/>
          </p:nvPr>
        </p:nvSpPr>
        <p:spPr>
          <a:xfrm>
            <a:off x="4555128" y="1588942"/>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33085" y="2508252"/>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1" name="Text Placeholder 2"/>
          <p:cNvSpPr>
            <a:spLocks noGrp="1"/>
          </p:cNvSpPr>
          <p:nvPr>
            <p:ph type="body" sz="quarter" idx="17"/>
          </p:nvPr>
        </p:nvSpPr>
        <p:spPr>
          <a:xfrm>
            <a:off x="133085" y="2871644"/>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4555128" y="2508252"/>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7" name="Text Placeholder 2"/>
          <p:cNvSpPr>
            <a:spLocks noGrp="1"/>
          </p:cNvSpPr>
          <p:nvPr>
            <p:ph type="body" sz="quarter" idx="19"/>
          </p:nvPr>
        </p:nvSpPr>
        <p:spPr>
          <a:xfrm>
            <a:off x="4555127" y="2871644"/>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3239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4557713" y="1225550"/>
            <a:ext cx="4127500" cy="3675063"/>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33086"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6" y="1588942"/>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33085" y="2508252"/>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1" name="Text Placeholder 2"/>
          <p:cNvSpPr>
            <a:spLocks noGrp="1"/>
          </p:cNvSpPr>
          <p:nvPr>
            <p:ph type="body" sz="quarter" idx="17"/>
          </p:nvPr>
        </p:nvSpPr>
        <p:spPr>
          <a:xfrm>
            <a:off x="133085" y="2871644"/>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12298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5" y="1588942"/>
            <a:ext cx="8552127"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33085" y="2371310"/>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8" name="Text Placeholder 2"/>
          <p:cNvSpPr>
            <a:spLocks noGrp="1"/>
          </p:cNvSpPr>
          <p:nvPr>
            <p:ph type="body" sz="quarter" idx="15"/>
          </p:nvPr>
        </p:nvSpPr>
        <p:spPr>
          <a:xfrm>
            <a:off x="133084" y="2734702"/>
            <a:ext cx="8552127"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33084" y="3478981"/>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1" name="Text Placeholder 2"/>
          <p:cNvSpPr>
            <a:spLocks noGrp="1"/>
          </p:cNvSpPr>
          <p:nvPr>
            <p:ph type="body" sz="quarter" idx="17"/>
          </p:nvPr>
        </p:nvSpPr>
        <p:spPr>
          <a:xfrm>
            <a:off x="133083" y="3842373"/>
            <a:ext cx="8552127"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6483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6" name="Text Placeholder 2"/>
          <p:cNvSpPr>
            <a:spLocks noGrp="1"/>
          </p:cNvSpPr>
          <p:nvPr>
            <p:ph type="body" sz="quarter" idx="13"/>
          </p:nvPr>
        </p:nvSpPr>
        <p:spPr>
          <a:xfrm>
            <a:off x="133085" y="1588942"/>
            <a:ext cx="2651760" cy="3200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3083507"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4" name="Text Placeholder 2"/>
          <p:cNvSpPr>
            <a:spLocks noGrp="1"/>
          </p:cNvSpPr>
          <p:nvPr>
            <p:ph type="body" sz="quarter" idx="15"/>
          </p:nvPr>
        </p:nvSpPr>
        <p:spPr>
          <a:xfrm>
            <a:off x="3083506" y="1588942"/>
            <a:ext cx="2651760" cy="3200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6033930"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7" name="Text Placeholder 2"/>
          <p:cNvSpPr>
            <a:spLocks noGrp="1"/>
          </p:cNvSpPr>
          <p:nvPr>
            <p:ph type="body" sz="quarter" idx="17"/>
          </p:nvPr>
        </p:nvSpPr>
        <p:spPr>
          <a:xfrm>
            <a:off x="6033929" y="1588942"/>
            <a:ext cx="2651760" cy="3200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6153493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000000"/>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450" b="0" i="0" u="none" strike="noStrike" kern="1200" cap="none" spc="0" normalizeH="0" baseline="0" noProof="0">
                <a:ln>
                  <a:noFill/>
                </a:ln>
                <a:solidFill>
                  <a:srgbClr val="7F7F7F"/>
                </a:solidFill>
                <a:effectLst/>
                <a:uLnTx/>
                <a:uFillTx/>
                <a:latin typeface="+mn-lt"/>
                <a:ea typeface="+mn-ea"/>
                <a:cs typeface="+mn-cs"/>
              </a:rPr>
              <a:t>Analytics LLC,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A Stagwell Company © 2021</a:t>
            </a:r>
          </a:p>
        </p:txBody>
      </p:sp>
      <p:cxnSp>
        <p:nvCxnSpPr>
          <p:cNvPr id="5" name="Straight Connector 4"/>
          <p:cNvCxnSpPr/>
          <p:nvPr userDrawn="1"/>
        </p:nvCxnSpPr>
        <p:spPr>
          <a:xfrm>
            <a:off x="231296" y="148691"/>
            <a:ext cx="845867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41" r:link="rId42">
            <a:extLst>
              <a:ext uri="{28A0092B-C50C-407E-A947-70E740481C1C}">
                <a14:useLocalDpi xmlns:a14="http://schemas.microsoft.com/office/drawing/2010/main" val="0"/>
              </a:ext>
            </a:extLst>
          </a:blip>
          <a:srcRect l="6149" t="-1" r="6730" b="5018"/>
          <a:stretch>
            <a:fillRect/>
          </a:stretch>
        </p:blipFill>
        <p:spPr>
          <a:xfrm>
            <a:off x="8798889" y="233363"/>
            <a:ext cx="221779" cy="228600"/>
          </a:xfrm>
          <a:prstGeom prst="rect">
            <a:avLst/>
          </a:prstGeom>
        </p:spPr>
      </p:pic>
    </p:spTree>
    <p:extLst>
      <p:ext uri="{BB962C8B-B14F-4D97-AF65-F5344CB8AC3E}">
        <p14:creationId xmlns:p14="http://schemas.microsoft.com/office/powerpoint/2010/main" val="8394938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21" r:id="rId13"/>
    <p:sldLayoutId id="2147483700" r:id="rId14"/>
    <p:sldLayoutId id="2147483701" r:id="rId15"/>
    <p:sldLayoutId id="2147483722" r:id="rId16"/>
    <p:sldLayoutId id="2147483702" r:id="rId17"/>
    <p:sldLayoutId id="2147483703" r:id="rId18"/>
    <p:sldLayoutId id="2147483718" r:id="rId19"/>
    <p:sldLayoutId id="2147483705" r:id="rId20"/>
    <p:sldLayoutId id="2147483706" r:id="rId21"/>
    <p:sldLayoutId id="2147483719" r:id="rId22"/>
    <p:sldLayoutId id="2147483720" r:id="rId23"/>
    <p:sldLayoutId id="2147483707" r:id="rId24"/>
    <p:sldLayoutId id="2147483708" r:id="rId25"/>
    <p:sldLayoutId id="2147483709" r:id="rId26"/>
    <p:sldLayoutId id="2147483710" r:id="rId27"/>
    <p:sldLayoutId id="2147483723" r:id="rId28"/>
    <p:sldLayoutId id="2147483724" r:id="rId29"/>
    <p:sldLayoutId id="2147483725" r:id="rId30"/>
    <p:sldLayoutId id="2147483711" r:id="rId31"/>
    <p:sldLayoutId id="2147483712" r:id="rId32"/>
    <p:sldLayoutId id="2147483713" r:id="rId33"/>
    <p:sldLayoutId id="2147483714" r:id="rId34"/>
    <p:sldLayoutId id="2147483715" r:id="rId35"/>
    <p:sldLayoutId id="2147483704" r:id="rId36"/>
    <p:sldLayoutId id="2147483716" r:id="rId37"/>
    <p:sldLayoutId id="2147483727" r:id="rId38"/>
    <p:sldLayoutId id="2147483729" r:id="rId39"/>
  </p:sldLayoutIdLst>
  <p:hf hdr="0"/>
  <p:txStyles>
    <p:titleStyle>
      <a:lvl1pPr algn="l" defTabSz="457200" rtl="0" eaLnBrk="1" latinLnBrk="0" hangingPunct="1">
        <a:spcBef>
          <a:spcPct val="0"/>
        </a:spcBef>
        <a:buNone/>
        <a:defRPr sz="1800" kern="1200">
          <a:solidFill>
            <a:schemeClr val="tx1"/>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b="0" kern="1200" cap="none" spc="0">
          <a:ln>
            <a:noFill/>
          </a:ln>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1.emf"/><Relationship Id="rId4" Type="http://schemas.openxmlformats.org/officeDocument/2006/relationships/hyperlink" Target="http://nationwide.com/SocialSecurit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8.png"/><Relationship Id="rId7" Type="http://schemas.openxmlformats.org/officeDocument/2006/relationships/image" Target="../media/image24.svg"/><Relationship Id="rId12"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50.svg"/><Relationship Id="rId5" Type="http://schemas.openxmlformats.org/officeDocument/2006/relationships/image" Target="../media/image22.svg"/><Relationship Id="rId10" Type="http://schemas.openxmlformats.org/officeDocument/2006/relationships/image" Target="../media/image49.png"/><Relationship Id="rId4" Type="http://schemas.openxmlformats.org/officeDocument/2006/relationships/image" Target="../media/image21.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2.png"/><Relationship Id="rId7" Type="http://schemas.openxmlformats.org/officeDocument/2006/relationships/image" Target="../media/image22.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54.png"/><Relationship Id="rId10" Type="http://schemas.openxmlformats.org/officeDocument/2006/relationships/image" Target="../media/image25.png"/><Relationship Id="rId4" Type="http://schemas.openxmlformats.org/officeDocument/2006/relationships/image" Target="../media/image53.png"/><Relationship Id="rId9"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5.png"/><Relationship Id="rId7" Type="http://schemas.openxmlformats.org/officeDocument/2006/relationships/image" Target="../media/image24.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56.png"/><Relationship Id="rId4" Type="http://schemas.openxmlformats.org/officeDocument/2006/relationships/image" Target="../media/image21.png"/><Relationship Id="rId9"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7.png"/><Relationship Id="rId7" Type="http://schemas.openxmlformats.org/officeDocument/2006/relationships/image" Target="../media/image22.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0.svg"/><Relationship Id="rId10" Type="http://schemas.openxmlformats.org/officeDocument/2006/relationships/image" Target="../media/image58.png"/><Relationship Id="rId4" Type="http://schemas.openxmlformats.org/officeDocument/2006/relationships/image" Target="../media/image49.pn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0.svg"/><Relationship Id="rId3" Type="http://schemas.openxmlformats.org/officeDocument/2006/relationships/image" Target="../media/image59.png"/><Relationship Id="rId7" Type="http://schemas.openxmlformats.org/officeDocument/2006/relationships/image" Target="../media/image24.svg"/><Relationship Id="rId12"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0.png"/><Relationship Id="rId7" Type="http://schemas.openxmlformats.org/officeDocument/2006/relationships/image" Target="../media/image22.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24.svg"/></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61.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62.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3.png"/><Relationship Id="rId7" Type="http://schemas.openxmlformats.org/officeDocument/2006/relationships/image" Target="../media/image24.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64.png"/><Relationship Id="rId4" Type="http://schemas.openxmlformats.org/officeDocument/2006/relationships/image" Target="../media/image21.png"/><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5.png"/><Relationship Id="rId7" Type="http://schemas.openxmlformats.org/officeDocument/2006/relationships/image" Target="../media/image24.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66.png"/><Relationship Id="rId4" Type="http://schemas.openxmlformats.org/officeDocument/2006/relationships/image" Target="../media/image21.pn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nationwide.com/SocialSecurit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1.png"/><Relationship Id="rId7" Type="http://schemas.openxmlformats.org/officeDocument/2006/relationships/image" Target="../media/image2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32.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7.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8.svg"/><Relationship Id="rId10" Type="http://schemas.openxmlformats.org/officeDocument/2006/relationships/image" Target="../media/image38.png"/><Relationship Id="rId4" Type="http://schemas.openxmlformats.org/officeDocument/2006/relationships/image" Target="../media/image27.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0.svg"/><Relationship Id="rId3" Type="http://schemas.openxmlformats.org/officeDocument/2006/relationships/image" Target="../media/image39.png"/><Relationship Id="rId7" Type="http://schemas.openxmlformats.org/officeDocument/2006/relationships/image" Target="../media/image28.sv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4.svg"/><Relationship Id="rId5" Type="http://schemas.openxmlformats.org/officeDocument/2006/relationships/image" Target="../media/image41.png"/><Relationship Id="rId10" Type="http://schemas.openxmlformats.org/officeDocument/2006/relationships/image" Target="../media/image23.png"/><Relationship Id="rId4" Type="http://schemas.openxmlformats.org/officeDocument/2006/relationships/image" Target="../media/image40.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Background image">
            <a:extLst>
              <a:ext uri="{FF2B5EF4-FFF2-40B4-BE49-F238E27FC236}">
                <a16:creationId xmlns:a16="http://schemas.microsoft.com/office/drawing/2014/main" id="{47A05082-6336-2B2A-984D-669AA2753B6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576" y="0"/>
            <a:ext cx="9323151" cy="5244272"/>
          </a:xfrm>
          <a:prstGeom prst="rect">
            <a:avLst/>
          </a:prstGeom>
        </p:spPr>
      </p:pic>
      <p:sp>
        <p:nvSpPr>
          <p:cNvPr id="12" name="Title ">
            <a:extLst>
              <a:ext uri="{FF2B5EF4-FFF2-40B4-BE49-F238E27FC236}">
                <a16:creationId xmlns:a16="http://schemas.microsoft.com/office/drawing/2014/main" id="{0DAF6B42-5811-025F-1829-BB9479213B76}"/>
              </a:ext>
            </a:extLst>
          </p:cNvPr>
          <p:cNvSpPr txBox="1">
            <a:spLocks noGrp="1"/>
          </p:cNvSpPr>
          <p:nvPr>
            <p:ph type="title" idx="4294967295"/>
          </p:nvPr>
        </p:nvSpPr>
        <p:spPr>
          <a:xfrm>
            <a:off x="308376" y="1666539"/>
            <a:ext cx="8007958" cy="972136"/>
          </a:xfrm>
          <a:prstGeom prst="rect">
            <a:avLst/>
          </a:prstGeom>
          <a:noFill/>
          <a:ln>
            <a:noFill/>
            <a:prstDash/>
          </a:ln>
          <a:effectLst/>
        </p:spPr>
        <p:txBody>
          <a:bodyPr rot="0" spcFirstLastPara="0" vertOverflow="overflow" horzOverflow="overflow" vert="horz" wrap="square" lIns="9144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lang="en-US" sz="2400" b="1" kern="1200" baseline="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3000" b="1" i="0" u="none" strike="noStrike" kern="1200" cap="none" spc="20" normalizeH="0" baseline="0" noProof="0" dirty="0">
                <a:ln>
                  <a:noFill/>
                </a:ln>
                <a:solidFill>
                  <a:schemeClr val="bg1"/>
                </a:solidFill>
                <a:effectLst/>
                <a:uLnTx/>
                <a:uFillTx/>
                <a:latin typeface="Georgia" panose="02040502050405020303" pitchFamily="18" charset="0"/>
                <a:ea typeface="+mj-ea"/>
                <a:cs typeface="+mj-cs"/>
              </a:rPr>
              <a:t>The Nationwide Retirement Institute</a:t>
            </a:r>
            <a:r>
              <a:rPr kumimoji="0" lang="en-US" sz="3000" b="0" i="0" u="none" strike="noStrike" kern="1200" cap="none" spc="20" normalizeH="0" baseline="30000" noProof="0" dirty="0">
                <a:ln>
                  <a:noFill/>
                </a:ln>
                <a:solidFill>
                  <a:schemeClr val="bg1"/>
                </a:solidFill>
                <a:effectLst/>
                <a:uLnTx/>
                <a:uFillTx/>
                <a:latin typeface="+mn-lt"/>
                <a:ea typeface="+mj-ea"/>
                <a:cs typeface="+mj-cs"/>
              </a:rPr>
              <a:t>®</a:t>
            </a:r>
            <a:r>
              <a:rPr kumimoji="0" lang="en-US" sz="3000" b="1" i="0" u="none" strike="noStrike" kern="1200" cap="none" spc="20" normalizeH="0" baseline="0" noProof="0" dirty="0">
                <a:ln>
                  <a:noFill/>
                </a:ln>
                <a:solidFill>
                  <a:schemeClr val="bg1"/>
                </a:solidFill>
                <a:effectLst/>
                <a:uLnTx/>
                <a:uFillTx/>
                <a:latin typeface="Georgia" panose="02040502050405020303" pitchFamily="18" charset="0"/>
                <a:ea typeface="+mj-ea"/>
                <a:cs typeface="+mj-cs"/>
              </a:rPr>
              <a:t> </a:t>
            </a:r>
            <a:br>
              <a:rPr kumimoji="0" lang="en-US" sz="3000" b="1" i="0" u="none" strike="noStrike" kern="1200" cap="none" spc="20" normalizeH="0" baseline="0" noProof="0" dirty="0">
                <a:ln>
                  <a:noFill/>
                </a:ln>
                <a:solidFill>
                  <a:schemeClr val="bg1"/>
                </a:solidFill>
                <a:effectLst/>
                <a:uLnTx/>
                <a:uFillTx/>
                <a:latin typeface="Georgia" panose="02040502050405020303" pitchFamily="18" charset="0"/>
                <a:ea typeface="+mj-ea"/>
                <a:cs typeface="+mj-cs"/>
              </a:rPr>
            </a:br>
            <a:r>
              <a:rPr kumimoji="0" lang="en-US" sz="3000" b="1" i="0" u="none" strike="noStrike" kern="1200" cap="none" spc="20" normalizeH="0" baseline="0" noProof="0" dirty="0">
                <a:ln>
                  <a:noFill/>
                </a:ln>
                <a:solidFill>
                  <a:schemeClr val="bg1"/>
                </a:solidFill>
                <a:effectLst/>
                <a:uLnTx/>
                <a:uFillTx/>
                <a:latin typeface="Georgia" panose="02040502050405020303" pitchFamily="18" charset="0"/>
                <a:ea typeface="+mj-ea"/>
                <a:cs typeface="+mj-cs"/>
              </a:rPr>
              <a:t>2021 Social Security Survey</a:t>
            </a:r>
          </a:p>
        </p:txBody>
      </p:sp>
      <p:sp>
        <p:nvSpPr>
          <p:cNvPr id="11" name="Subtitle or Presenter">
            <a:extLst>
              <a:ext uri="{FF2B5EF4-FFF2-40B4-BE49-F238E27FC236}">
                <a16:creationId xmlns:a16="http://schemas.microsoft.com/office/drawing/2014/main" id="{D9E3E952-41A6-30F5-149D-53C4ED3FB328}"/>
              </a:ext>
            </a:extLst>
          </p:cNvPr>
          <p:cNvSpPr txBox="1">
            <a:spLocks/>
          </p:cNvSpPr>
          <p:nvPr/>
        </p:nvSpPr>
        <p:spPr>
          <a:xfrm>
            <a:off x="308376" y="2649686"/>
            <a:ext cx="2726056" cy="360516"/>
          </a:xfrm>
          <a:prstGeom prst="rect">
            <a:avLst/>
          </a:prstGeom>
        </p:spPr>
        <p:txBody>
          <a:bodyPr vert="horz" lIns="91440" tIns="45720" rIns="91440" bIns="45720" rtlCol="0" anchor="t"/>
          <a:lstStyle>
            <a:defPPr>
              <a:defRPr lang="en-US"/>
            </a:defPPr>
            <a:lvl1pPr marL="0" algn="r" defTabSz="914400" rtl="0" eaLnBrk="1" latinLnBrk="0" hangingPunct="1">
              <a:lnSpc>
                <a:spcPct val="112000"/>
              </a:lnSpc>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bg1"/>
                </a:solidFill>
                <a:latin typeface="+mn-lt"/>
                <a:ea typeface="+mn-ea"/>
                <a:cs typeface="+mn-cs"/>
              </a:defRPr>
            </a:lvl2pPr>
            <a:lvl3pPr marL="914400" algn="l" defTabSz="914400" rtl="0" eaLnBrk="1" latinLnBrk="0" hangingPunct="1">
              <a:defRPr sz="1800" kern="1200">
                <a:solidFill>
                  <a:schemeClr val="bg1"/>
                </a:solidFill>
                <a:latin typeface="+mn-lt"/>
                <a:ea typeface="+mn-ea"/>
                <a:cs typeface="+mn-cs"/>
              </a:defRPr>
            </a:lvl3pPr>
            <a:lvl4pPr marL="1371600" algn="l" defTabSz="914400" rtl="0" eaLnBrk="1" latinLnBrk="0" hangingPunct="1">
              <a:defRPr sz="1800" kern="1200">
                <a:solidFill>
                  <a:schemeClr val="bg1"/>
                </a:solidFill>
                <a:latin typeface="+mn-lt"/>
                <a:ea typeface="+mn-ea"/>
                <a:cs typeface="+mn-cs"/>
              </a:defRPr>
            </a:lvl4pPr>
            <a:lvl5pPr marL="1828800" algn="l" defTabSz="914400" rtl="0" eaLnBrk="1" latinLnBrk="0" hangingPunct="1">
              <a:defRPr sz="18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latin typeface="Arial" panose="020B0604020202020204" pitchFamily="34" charset="0"/>
                <a:cs typeface="Arial" panose="020B0604020202020204" pitchFamily="34" charset="0"/>
              </a:rPr>
              <a:t>June 2021</a:t>
            </a:r>
          </a:p>
          <a:p>
            <a:pPr algn="l"/>
            <a:endParaRPr lang="en-US"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36AF50F-A721-BAC6-A5AD-612240D30DC6}"/>
              </a:ext>
            </a:extLst>
          </p:cNvPr>
          <p:cNvSpPr txBox="1"/>
          <p:nvPr/>
        </p:nvSpPr>
        <p:spPr>
          <a:xfrm>
            <a:off x="401481" y="3659622"/>
            <a:ext cx="3361818" cy="523220"/>
          </a:xfrm>
          <a:prstGeom prst="rect">
            <a:avLst/>
          </a:prstGeom>
          <a:noFill/>
        </p:spPr>
        <p:txBody>
          <a:bodyPr wrap="none" rtlCol="0">
            <a:spAutoFit/>
          </a:bodyPr>
          <a:lstStyle/>
          <a:p>
            <a:r>
              <a:rPr lang="en-US" sz="1400" dirty="0">
                <a:solidFill>
                  <a:schemeClr val="bg1"/>
                </a:solidFill>
                <a:effectLst/>
                <a:latin typeface="+mj-lt"/>
                <a:ea typeface="Calibri" panose="020F0502020204030204" pitchFamily="34" charset="0"/>
              </a:rPr>
              <a:t>Access more Social Security insights at </a:t>
            </a:r>
            <a:br>
              <a:rPr lang="en-US" sz="1400" dirty="0">
                <a:solidFill>
                  <a:schemeClr val="bg1"/>
                </a:solidFill>
                <a:effectLst/>
                <a:latin typeface="+mj-lt"/>
                <a:ea typeface="Calibri" panose="020F0502020204030204" pitchFamily="34" charset="0"/>
              </a:rPr>
            </a:br>
            <a:r>
              <a:rPr lang="en-US" sz="1400" b="1" dirty="0">
                <a:solidFill>
                  <a:schemeClr val="bg1"/>
                </a:solidFill>
                <a:effectLst/>
                <a:latin typeface="+mj-lt"/>
                <a:ea typeface="Calibri" panose="020F0502020204030204" pitchFamily="34" charset="0"/>
                <a:hlinkClick r:id="rId4">
                  <a:extLst>
                    <a:ext uri="{A12FA001-AC4F-418D-AE19-62706E023703}">
                      <ahyp:hlinkClr xmlns:ahyp="http://schemas.microsoft.com/office/drawing/2018/hyperlinkcolor" val="tx"/>
                    </a:ext>
                  </a:extLst>
                </a:hlinkClick>
              </a:rPr>
              <a:t>Nationwide.com/SocialSecurity</a:t>
            </a:r>
            <a:endParaRPr lang="en-US" sz="1400" b="1" dirty="0">
              <a:solidFill>
                <a:schemeClr val="bg1"/>
              </a:solidFill>
              <a:latin typeface="+mj-lt"/>
            </a:endParaRPr>
          </a:p>
        </p:txBody>
      </p:sp>
      <p:sp>
        <p:nvSpPr>
          <p:cNvPr id="16" name="TextBox 15">
            <a:extLst>
              <a:ext uri="{FF2B5EF4-FFF2-40B4-BE49-F238E27FC236}">
                <a16:creationId xmlns:a16="http://schemas.microsoft.com/office/drawing/2014/main" id="{A3A6076C-0F2F-30B4-BF0C-9B8531D4C434}"/>
              </a:ext>
            </a:extLst>
          </p:cNvPr>
          <p:cNvSpPr txBox="1"/>
          <p:nvPr/>
        </p:nvSpPr>
        <p:spPr>
          <a:xfrm>
            <a:off x="401481" y="4320316"/>
            <a:ext cx="3849045" cy="523220"/>
          </a:xfrm>
          <a:prstGeom prst="rect">
            <a:avLst/>
          </a:prstGeom>
          <a:noFill/>
        </p:spPr>
        <p:txBody>
          <a:bodyPr wrap="square">
            <a:spAutoFit/>
          </a:bodyPr>
          <a:lstStyle/>
          <a:p>
            <a:r>
              <a:rPr lang="en-US" sz="700" dirty="0">
                <a:solidFill>
                  <a:schemeClr val="bg1"/>
                </a:solidFill>
                <a:effectLst/>
                <a:ea typeface="Calibri" panose="020F0502020204030204" pitchFamily="34" charset="0"/>
                <a:cs typeface="Calibri" panose="020F0502020204030204" pitchFamily="34" charset="0"/>
              </a:rPr>
              <a:t>This material should be regarded as general information on Social Security and is not intended to provide specific advice. If you have questions regarding your particular situation, you should contact the Social Security Administration and/or your legal or tax advisors.</a:t>
            </a:r>
            <a:br>
              <a:rPr lang="en-US" sz="700" dirty="0">
                <a:solidFill>
                  <a:schemeClr val="bg1"/>
                </a:solidFill>
                <a:effectLst/>
                <a:ea typeface="Calibri" panose="020F0502020204030204" pitchFamily="34" charset="0"/>
                <a:cs typeface="Calibri" panose="020F0502020204030204" pitchFamily="34" charset="0"/>
              </a:rPr>
            </a:br>
            <a:endParaRPr lang="en-US" sz="700" dirty="0">
              <a:solidFill>
                <a:schemeClr val="bg1"/>
              </a:solidFill>
              <a:cs typeface="Calibri" panose="020F0502020204030204" pitchFamily="34" charset="0"/>
            </a:endParaRPr>
          </a:p>
        </p:txBody>
      </p:sp>
      <p:grpSp>
        <p:nvGrpSpPr>
          <p:cNvPr id="18" name="Nationwide logo" descr="Nationwide is on your side">
            <a:extLst>
              <a:ext uri="{FF2B5EF4-FFF2-40B4-BE49-F238E27FC236}">
                <a16:creationId xmlns:a16="http://schemas.microsoft.com/office/drawing/2014/main" id="{5E8D2CEE-00B1-67DB-E588-55F350F07F36}"/>
              </a:ext>
            </a:extLst>
          </p:cNvPr>
          <p:cNvGrpSpPr>
            <a:grpSpLocks noChangeAspect="1"/>
          </p:cNvGrpSpPr>
          <p:nvPr/>
        </p:nvGrpSpPr>
        <p:grpSpPr bwMode="auto">
          <a:xfrm>
            <a:off x="4962050" y="3735195"/>
            <a:ext cx="998568" cy="996366"/>
            <a:chOff x="2464" y="1494"/>
            <a:chExt cx="2267" cy="2262"/>
          </a:xfrm>
          <a:solidFill>
            <a:schemeClr val="bg1"/>
          </a:solidFill>
        </p:grpSpPr>
        <p:sp>
          <p:nvSpPr>
            <p:cNvPr id="21" name="Oval 20">
              <a:extLst>
                <a:ext uri="{FF2B5EF4-FFF2-40B4-BE49-F238E27FC236}">
                  <a16:creationId xmlns:a16="http://schemas.microsoft.com/office/drawing/2014/main" id="{1E7DA146-42D6-5333-D676-9ACC6306475F}"/>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Oval 21">
              <a:extLst>
                <a:ext uri="{FF2B5EF4-FFF2-40B4-BE49-F238E27FC236}">
                  <a16:creationId xmlns:a16="http://schemas.microsoft.com/office/drawing/2014/main" id="{23D35034-C3CB-5367-124A-B55A9B01E5C6}"/>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a:extLst>
                <a:ext uri="{FF2B5EF4-FFF2-40B4-BE49-F238E27FC236}">
                  <a16:creationId xmlns:a16="http://schemas.microsoft.com/office/drawing/2014/main" id="{26945165-55BD-6BE5-8966-9CF64ACABEA3}"/>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3">
              <a:extLst>
                <a:ext uri="{FF2B5EF4-FFF2-40B4-BE49-F238E27FC236}">
                  <a16:creationId xmlns:a16="http://schemas.microsoft.com/office/drawing/2014/main" id="{E02FED1D-B47D-33BC-564B-E72281298F65}"/>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a:extLst>
                <a:ext uri="{FF2B5EF4-FFF2-40B4-BE49-F238E27FC236}">
                  <a16:creationId xmlns:a16="http://schemas.microsoft.com/office/drawing/2014/main" id="{8A0969D0-C283-65FD-D869-A747C6A43868}"/>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5">
              <a:extLst>
                <a:ext uri="{FF2B5EF4-FFF2-40B4-BE49-F238E27FC236}">
                  <a16:creationId xmlns:a16="http://schemas.microsoft.com/office/drawing/2014/main" id="{E968ECD7-63DC-B1CD-4606-04C276CEA305}"/>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a:extLst>
                <a:ext uri="{FF2B5EF4-FFF2-40B4-BE49-F238E27FC236}">
                  <a16:creationId xmlns:a16="http://schemas.microsoft.com/office/drawing/2014/main" id="{BF633B00-F068-7E07-1BE9-683C1F4717F3}"/>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a:extLst>
                <a:ext uri="{FF2B5EF4-FFF2-40B4-BE49-F238E27FC236}">
                  <a16:creationId xmlns:a16="http://schemas.microsoft.com/office/drawing/2014/main" id="{05DF958B-A9DC-3BC5-89BE-813830FA9177}"/>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a:extLst>
                <a:ext uri="{FF2B5EF4-FFF2-40B4-BE49-F238E27FC236}">
                  <a16:creationId xmlns:a16="http://schemas.microsoft.com/office/drawing/2014/main" id="{84820366-0BDC-F118-DE7A-6270080217FF}"/>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9">
              <a:extLst>
                <a:ext uri="{FF2B5EF4-FFF2-40B4-BE49-F238E27FC236}">
                  <a16:creationId xmlns:a16="http://schemas.microsoft.com/office/drawing/2014/main" id="{8F21AA93-5897-AB1D-7373-217F31453550}"/>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0">
              <a:extLst>
                <a:ext uri="{FF2B5EF4-FFF2-40B4-BE49-F238E27FC236}">
                  <a16:creationId xmlns:a16="http://schemas.microsoft.com/office/drawing/2014/main" id="{F67C261B-A96D-D4F8-E942-912797C43DA2}"/>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31">
              <a:extLst>
                <a:ext uri="{FF2B5EF4-FFF2-40B4-BE49-F238E27FC236}">
                  <a16:creationId xmlns:a16="http://schemas.microsoft.com/office/drawing/2014/main" id="{0052817A-8D4B-E9CA-F3D7-06A725EBE1BA}"/>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2">
              <a:extLst>
                <a:ext uri="{FF2B5EF4-FFF2-40B4-BE49-F238E27FC236}">
                  <a16:creationId xmlns:a16="http://schemas.microsoft.com/office/drawing/2014/main" id="{B3879889-0F94-279F-6885-4F4EC9E6F601}"/>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3">
              <a:extLst>
                <a:ext uri="{FF2B5EF4-FFF2-40B4-BE49-F238E27FC236}">
                  <a16:creationId xmlns:a16="http://schemas.microsoft.com/office/drawing/2014/main" id="{31418F90-7BF9-EE8B-6BDD-88468EFCD742}"/>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4">
              <a:extLst>
                <a:ext uri="{FF2B5EF4-FFF2-40B4-BE49-F238E27FC236}">
                  <a16:creationId xmlns:a16="http://schemas.microsoft.com/office/drawing/2014/main" id="{A8554590-30FE-90C7-F8A4-68F4874B7C16}"/>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5">
              <a:extLst>
                <a:ext uri="{FF2B5EF4-FFF2-40B4-BE49-F238E27FC236}">
                  <a16:creationId xmlns:a16="http://schemas.microsoft.com/office/drawing/2014/main" id="{4E84B81B-A2C8-032D-9342-68763021A147}"/>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2">
              <a:extLst>
                <a:ext uri="{FF2B5EF4-FFF2-40B4-BE49-F238E27FC236}">
                  <a16:creationId xmlns:a16="http://schemas.microsoft.com/office/drawing/2014/main" id="{E5C5E576-FDC6-79CB-2EAD-1D7C9B2F7367}"/>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3">
              <a:extLst>
                <a:ext uri="{FF2B5EF4-FFF2-40B4-BE49-F238E27FC236}">
                  <a16:creationId xmlns:a16="http://schemas.microsoft.com/office/drawing/2014/main" id="{489D225E-704B-C14A-E8D7-94CC4C3C523A}"/>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9" name="Straight Connector 18">
            <a:extLst>
              <a:ext uri="{FF2B5EF4-FFF2-40B4-BE49-F238E27FC236}">
                <a16:creationId xmlns:a16="http://schemas.microsoft.com/office/drawing/2014/main" id="{ECB43FB7-78FC-CAEF-5B0E-0179264A7EC9}"/>
              </a:ext>
              <a:ext uri="{C183D7F6-B498-43B3-948B-1728B52AA6E4}">
                <adec:decorative xmlns:adec="http://schemas.microsoft.com/office/drawing/2017/decorative" val="1"/>
              </a:ext>
            </a:extLst>
          </p:cNvPr>
          <p:cNvCxnSpPr/>
          <p:nvPr/>
        </p:nvCxnSpPr>
        <p:spPr>
          <a:xfrm flipH="1">
            <a:off x="6164581" y="3734269"/>
            <a:ext cx="1" cy="9937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descr="The Harris Poll">
            <a:extLst>
              <a:ext uri="{FF2B5EF4-FFF2-40B4-BE49-F238E27FC236}">
                <a16:creationId xmlns:a16="http://schemas.microsoft.com/office/drawing/2014/main" id="{8F724158-4008-6F45-A33E-D3962E870349}"/>
              </a:ext>
            </a:extLst>
          </p:cNvPr>
          <p:cNvPicPr>
            <a:picLocks noChangeAspect="1"/>
          </p:cNvPicPr>
          <p:nvPr/>
        </p:nvPicPr>
        <p:blipFill>
          <a:blip r:embed="rId5"/>
          <a:stretch>
            <a:fillRect/>
          </a:stretch>
        </p:blipFill>
        <p:spPr>
          <a:xfrm>
            <a:off x="6423820" y="4060954"/>
            <a:ext cx="2154096" cy="373723"/>
          </a:xfrm>
          <a:prstGeom prst="rect">
            <a:avLst/>
          </a:prstGeom>
        </p:spPr>
      </p:pic>
      <p:sp>
        <p:nvSpPr>
          <p:cNvPr id="55" name="Date">
            <a:extLst>
              <a:ext uri="{FF2B5EF4-FFF2-40B4-BE49-F238E27FC236}">
                <a16:creationId xmlns:a16="http://schemas.microsoft.com/office/drawing/2014/main" id="{53341627-68CD-78ED-61FF-BB51E1BD7748}"/>
              </a:ext>
            </a:extLst>
          </p:cNvPr>
          <p:cNvSpPr txBox="1">
            <a:spLocks/>
          </p:cNvSpPr>
          <p:nvPr/>
        </p:nvSpPr>
        <p:spPr>
          <a:xfrm>
            <a:off x="403963" y="4769651"/>
            <a:ext cx="2534882" cy="296042"/>
          </a:xfrm>
          <a:prstGeom prst="rect">
            <a:avLst/>
          </a:prstGeom>
        </p:spPr>
        <p:txBody>
          <a:bodyPr anchor="t"/>
          <a:lstStyle>
            <a:lvl1pPr marL="228600" indent="-228600" algn="l" defTabSz="914400" rtl="0" eaLnBrk="1" latinLnBrk="0" hangingPunct="1">
              <a:lnSpc>
                <a:spcPct val="112000"/>
              </a:lnSpc>
              <a:spcBef>
                <a:spcPts val="1000"/>
              </a:spcBef>
              <a:spcAft>
                <a:spcPts val="0"/>
              </a:spcAft>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latin typeface="Arial" panose="020B0604020202020204" pitchFamily="34" charset="0"/>
                <a:cs typeface="Arial" panose="020B0604020202020204" pitchFamily="34" charset="0"/>
              </a:rPr>
              <a:t>NFM-23017AO (06/23)</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7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dirty="0"/>
              <a:t>FUTURE OF SS AND RETIREMENT</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Younger Adults Expect to Need to Continue to Work Due to SS Limitations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Perhaps because Social Security benefits cover/are expected to cover only about half of living expenses</a:t>
            </a:r>
          </a:p>
        </p:txBody>
      </p:sp>
      <p:sp>
        <p:nvSpPr>
          <p:cNvPr id="6" name="TextBox 5">
            <a:extLst>
              <a:ext uri="{FF2B5EF4-FFF2-40B4-BE49-F238E27FC236}">
                <a16:creationId xmlns:a16="http://schemas.microsoft.com/office/drawing/2014/main" id="{812E9915-7ABD-44E4-A182-B517FAAE8E09}"/>
              </a:ext>
              <a:ext uri="{C183D7F6-B498-43B3-948B-1728B52AA6E4}">
                <adec:decorative xmlns:adec="http://schemas.microsoft.com/office/drawing/2017/decorative" val="1"/>
              </a:ext>
            </a:extLst>
          </p:cNvPr>
          <p:cNvSpPr txBox="1"/>
          <p:nvPr/>
        </p:nvSpPr>
        <p:spPr>
          <a:xfrm>
            <a:off x="0" y="1026925"/>
            <a:ext cx="9144000" cy="276999"/>
          </a:xfrm>
          <a:prstGeom prst="rect">
            <a:avLst/>
          </a:prstGeom>
          <a:noFill/>
        </p:spPr>
        <p:txBody>
          <a:bodyPr wrap="square" rtlCol="0">
            <a:spAutoFit/>
          </a:bodyPr>
          <a:lstStyle/>
          <a:p>
            <a:pPr algn="ctr"/>
            <a:r>
              <a:rPr lang="en-US" sz="1200" b="1" u="sng" dirty="0"/>
              <a:t>Agreement with Statements </a:t>
            </a:r>
          </a:p>
        </p:txBody>
      </p:sp>
      <p:sp>
        <p:nvSpPr>
          <p:cNvPr id="8" name="TextBox 7">
            <a:extLst>
              <a:ext uri="{FF2B5EF4-FFF2-40B4-BE49-F238E27FC236}">
                <a16:creationId xmlns:a16="http://schemas.microsoft.com/office/drawing/2014/main" id="{1EA4FC8F-B18B-44E0-8FE9-3EEED4F73F7E}"/>
              </a:ext>
              <a:ext uri="{C183D7F6-B498-43B3-948B-1728B52AA6E4}">
                <adec:decorative xmlns:adec="http://schemas.microsoft.com/office/drawing/2017/decorative" val="1"/>
              </a:ext>
            </a:extLst>
          </p:cNvPr>
          <p:cNvSpPr txBox="1"/>
          <p:nvPr/>
        </p:nvSpPr>
        <p:spPr>
          <a:xfrm>
            <a:off x="923079" y="1418047"/>
            <a:ext cx="2992012" cy="430887"/>
          </a:xfrm>
          <a:prstGeom prst="rect">
            <a:avLst/>
          </a:prstGeom>
          <a:noFill/>
        </p:spPr>
        <p:txBody>
          <a:bodyPr wrap="square" rtlCol="0">
            <a:spAutoFit/>
          </a:bodyPr>
          <a:lstStyle/>
          <a:p>
            <a:pPr algn="ctr"/>
            <a:r>
              <a:rPr lang="en-US" sz="1100" i="1" dirty="0"/>
              <a:t> I need to continue working because Social Security won't pay enough</a:t>
            </a:r>
            <a:endParaRPr lang="en-US" sz="900" i="1" dirty="0"/>
          </a:p>
        </p:txBody>
      </p:sp>
      <p:pic>
        <p:nvPicPr>
          <p:cNvPr id="20" name="Picture 19" descr="76% of Millennials expect to need to continue working because Social Security won't pay enough.  While 68% of Gen Xers also at least somewhat agreed with that statement, only 36% of Boomers believed that to be the case.">
            <a:extLst>
              <a:ext uri="{FF2B5EF4-FFF2-40B4-BE49-F238E27FC236}">
                <a16:creationId xmlns:a16="http://schemas.microsoft.com/office/drawing/2014/main" id="{B833B755-8E8A-6588-BEC2-FC2C8ECE9A96}"/>
              </a:ext>
            </a:extLst>
          </p:cNvPr>
          <p:cNvPicPr>
            <a:picLocks noChangeAspect="1"/>
          </p:cNvPicPr>
          <p:nvPr/>
        </p:nvPicPr>
        <p:blipFill rotWithShape="1">
          <a:blip r:embed="rId3"/>
          <a:srcRect t="11609" r="-1612" b="-13073"/>
          <a:stretch/>
        </p:blipFill>
        <p:spPr>
          <a:xfrm>
            <a:off x="446986" y="1873210"/>
            <a:ext cx="4348316" cy="1687406"/>
          </a:xfrm>
          <a:prstGeom prst="rect">
            <a:avLst/>
          </a:prstGeom>
        </p:spPr>
      </p:pic>
      <p:sp>
        <p:nvSpPr>
          <p:cNvPr id="10" name="TextBox 9">
            <a:extLst>
              <a:ext uri="{FF2B5EF4-FFF2-40B4-BE49-F238E27FC236}">
                <a16:creationId xmlns:a16="http://schemas.microsoft.com/office/drawing/2014/main" id="{7B4EE87A-D610-410F-816A-DB64C4D252AD}"/>
              </a:ext>
              <a:ext uri="{C183D7F6-B498-43B3-948B-1728B52AA6E4}">
                <adec:decorative xmlns:adec="http://schemas.microsoft.com/office/drawing/2017/decorative" val="1"/>
              </a:ext>
            </a:extLst>
          </p:cNvPr>
          <p:cNvSpPr txBox="1"/>
          <p:nvPr/>
        </p:nvSpPr>
        <p:spPr>
          <a:xfrm>
            <a:off x="4705085" y="1341104"/>
            <a:ext cx="3336854" cy="584775"/>
          </a:xfrm>
          <a:prstGeom prst="rect">
            <a:avLst/>
          </a:prstGeom>
          <a:noFill/>
        </p:spPr>
        <p:txBody>
          <a:bodyPr wrap="square" rtlCol="0">
            <a:spAutoFit/>
          </a:bodyPr>
          <a:lstStyle/>
          <a:p>
            <a:pPr algn="ctr"/>
            <a:r>
              <a:rPr lang="en-US" sz="1100" i="1" dirty="0"/>
              <a:t>I plan on filing for Social Security benefits early, but continuing to work</a:t>
            </a:r>
          </a:p>
          <a:p>
            <a:pPr algn="ctr"/>
            <a:r>
              <a:rPr lang="en-US" sz="1000" b="1" i="1" dirty="0"/>
              <a:t>Among those who don’t currently collect SS</a:t>
            </a:r>
            <a:endParaRPr lang="en-US" sz="700" b="1" i="1" dirty="0"/>
          </a:p>
        </p:txBody>
      </p:sp>
      <p:pic>
        <p:nvPicPr>
          <p:cNvPr id="22" name="Picture 21" descr="Among those who don't currently collect Social Security, 44% of Millennials said they planned to file for Social Security benefits early, but continue to work.  35% of Gen Xers agreed, but only 30% of Boomers said they would.">
            <a:extLst>
              <a:ext uri="{FF2B5EF4-FFF2-40B4-BE49-F238E27FC236}">
                <a16:creationId xmlns:a16="http://schemas.microsoft.com/office/drawing/2014/main" id="{18614C14-73EA-72EB-D1D7-C9B1BEAD4C97}"/>
              </a:ext>
            </a:extLst>
          </p:cNvPr>
          <p:cNvPicPr>
            <a:picLocks noChangeAspect="1"/>
          </p:cNvPicPr>
          <p:nvPr/>
        </p:nvPicPr>
        <p:blipFill>
          <a:blip r:embed="rId4"/>
          <a:stretch>
            <a:fillRect/>
          </a:stretch>
        </p:blipFill>
        <p:spPr>
          <a:xfrm>
            <a:off x="5095629" y="1921126"/>
            <a:ext cx="2854452" cy="1414445"/>
          </a:xfrm>
          <a:prstGeom prst="rect">
            <a:avLst/>
          </a:prstGeom>
        </p:spPr>
      </p:pic>
      <p:cxnSp>
        <p:nvCxnSpPr>
          <p:cNvPr id="16" name="Straight Connector 15">
            <a:extLst>
              <a:ext uri="{FF2B5EF4-FFF2-40B4-BE49-F238E27FC236}">
                <a16:creationId xmlns:a16="http://schemas.microsoft.com/office/drawing/2014/main" id="{8CFD7AF0-F33B-4740-B162-F18328207C57}"/>
              </a:ext>
              <a:ext uri="{C183D7F6-B498-43B3-948B-1728B52AA6E4}">
                <adec:decorative xmlns:adec="http://schemas.microsoft.com/office/drawing/2017/decorative" val="1"/>
              </a:ext>
            </a:extLst>
          </p:cNvPr>
          <p:cNvCxnSpPr>
            <a:cxnSpLocks/>
          </p:cNvCxnSpPr>
          <p:nvPr/>
        </p:nvCxnSpPr>
        <p:spPr>
          <a:xfrm flipH="1">
            <a:off x="655455" y="3372732"/>
            <a:ext cx="7638881" cy="0"/>
          </a:xfrm>
          <a:prstGeom prst="line">
            <a:avLst/>
          </a:prstGeom>
          <a:ln w="952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82F7E26-B97C-40DD-B6C1-CD3743CF68C5}"/>
              </a:ext>
              <a:ext uri="{C183D7F6-B498-43B3-948B-1728B52AA6E4}">
                <adec:decorative xmlns:adec="http://schemas.microsoft.com/office/drawing/2017/decorative" val="1"/>
              </a:ext>
            </a:extLst>
          </p:cNvPr>
          <p:cNvSpPr txBox="1"/>
          <p:nvPr/>
        </p:nvSpPr>
        <p:spPr>
          <a:xfrm>
            <a:off x="2621144" y="3397009"/>
            <a:ext cx="3901711" cy="430887"/>
          </a:xfrm>
          <a:prstGeom prst="rect">
            <a:avLst/>
          </a:prstGeom>
          <a:noFill/>
        </p:spPr>
        <p:txBody>
          <a:bodyPr wrap="square" rtlCol="0">
            <a:spAutoFit/>
          </a:bodyPr>
          <a:lstStyle/>
          <a:p>
            <a:pPr algn="ctr"/>
            <a:r>
              <a:rPr lang="en-US" sz="1200" b="1" u="sng" dirty="0"/>
              <a:t>Percent of Expenses [Expect] SS Benefits to Cover</a:t>
            </a:r>
          </a:p>
          <a:p>
            <a:pPr algn="ctr"/>
            <a:r>
              <a:rPr lang="en-US" sz="1000" i="1" dirty="0"/>
              <a:t>Average</a:t>
            </a:r>
          </a:p>
        </p:txBody>
      </p:sp>
      <p:pic>
        <p:nvPicPr>
          <p:cNvPr id="24" name="Picture 23" descr="When asked &quot;What percent of your expenses do/do you expect your Social Security benefits to cover,&quot; the average was about half of all living expenses.">
            <a:extLst>
              <a:ext uri="{FF2B5EF4-FFF2-40B4-BE49-F238E27FC236}">
                <a16:creationId xmlns:a16="http://schemas.microsoft.com/office/drawing/2014/main" id="{FE4F6A45-557F-3843-220E-A2C11954E040}"/>
              </a:ext>
            </a:extLst>
          </p:cNvPr>
          <p:cNvPicPr>
            <a:picLocks noChangeAspect="1"/>
          </p:cNvPicPr>
          <p:nvPr/>
        </p:nvPicPr>
        <p:blipFill>
          <a:blip r:embed="rId5"/>
          <a:stretch>
            <a:fillRect/>
          </a:stretch>
        </p:blipFill>
        <p:spPr>
          <a:xfrm>
            <a:off x="2850831" y="3852172"/>
            <a:ext cx="3522681" cy="1139943"/>
          </a:xfrm>
          <a:prstGeom prst="rect">
            <a:avLst/>
          </a:prstGeom>
        </p:spPr>
      </p:pic>
    </p:spTree>
    <p:extLst>
      <p:ext uri="{BB962C8B-B14F-4D97-AF65-F5344CB8AC3E}">
        <p14:creationId xmlns:p14="http://schemas.microsoft.com/office/powerpoint/2010/main" val="110237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a:t>FUTURE OF SS AND RETIREMENT</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17184" y="388620"/>
            <a:ext cx="9074524" cy="325304"/>
          </a:xfrm>
        </p:spPr>
        <p:txBody>
          <a:bodyPr/>
          <a:lstStyle/>
          <a:p>
            <a:r>
              <a:rPr lang="en-US" dirty="0"/>
              <a:t>Most Agree the System Needs to Change and Support Certain Measures To Do So</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Millennials are especially likely to support these measures</a:t>
            </a:r>
          </a:p>
        </p:txBody>
      </p:sp>
      <p:sp>
        <p:nvSpPr>
          <p:cNvPr id="8" name="TextBox 7">
            <a:extLst>
              <a:ext uri="{FF2B5EF4-FFF2-40B4-BE49-F238E27FC236}">
                <a16:creationId xmlns:a16="http://schemas.microsoft.com/office/drawing/2014/main" id="{00F9A0FC-86EE-44A4-BB96-7CAAE84B3AFA}"/>
              </a:ext>
              <a:ext uri="{C183D7F6-B498-43B3-948B-1728B52AA6E4}">
                <adec:decorative xmlns:adec="http://schemas.microsoft.com/office/drawing/2017/decorative" val="1"/>
              </a:ext>
            </a:extLst>
          </p:cNvPr>
          <p:cNvSpPr txBox="1"/>
          <p:nvPr/>
        </p:nvSpPr>
        <p:spPr>
          <a:xfrm>
            <a:off x="-218485" y="1044452"/>
            <a:ext cx="3222885" cy="276999"/>
          </a:xfrm>
          <a:prstGeom prst="rect">
            <a:avLst/>
          </a:prstGeom>
          <a:noFill/>
        </p:spPr>
        <p:txBody>
          <a:bodyPr wrap="square" rtlCol="0">
            <a:spAutoFit/>
          </a:bodyPr>
          <a:lstStyle/>
          <a:p>
            <a:pPr algn="ctr"/>
            <a:r>
              <a:rPr lang="en-US" sz="1200" b="1" u="sng" dirty="0"/>
              <a:t>Agreement with Statement </a:t>
            </a:r>
          </a:p>
        </p:txBody>
      </p:sp>
      <p:pic>
        <p:nvPicPr>
          <p:cNvPr id="6" name="Picture 5" descr="When asked &quot;To what extent to do you agree that the Social Security system needs to change,&quot; 76% of respondents either somewhat or strongly agreed.">
            <a:extLst>
              <a:ext uri="{FF2B5EF4-FFF2-40B4-BE49-F238E27FC236}">
                <a16:creationId xmlns:a16="http://schemas.microsoft.com/office/drawing/2014/main" id="{EB102362-ADAC-2F5D-DBA8-A566B4898909}"/>
              </a:ext>
            </a:extLst>
          </p:cNvPr>
          <p:cNvPicPr>
            <a:picLocks noChangeAspect="1"/>
          </p:cNvPicPr>
          <p:nvPr/>
        </p:nvPicPr>
        <p:blipFill>
          <a:blip r:embed="rId3"/>
          <a:stretch>
            <a:fillRect/>
          </a:stretch>
        </p:blipFill>
        <p:spPr>
          <a:xfrm>
            <a:off x="123460" y="1338500"/>
            <a:ext cx="4061005" cy="2640133"/>
          </a:xfrm>
          <a:prstGeom prst="rect">
            <a:avLst/>
          </a:prstGeom>
        </p:spPr>
      </p:pic>
      <p:sp>
        <p:nvSpPr>
          <p:cNvPr id="146" name="Rectangle 145">
            <a:extLst>
              <a:ext uri="{FF2B5EF4-FFF2-40B4-BE49-F238E27FC236}">
                <a16:creationId xmlns:a16="http://schemas.microsoft.com/office/drawing/2014/main" id="{5440048A-D7F9-4209-A765-8DD3F4F47140}"/>
              </a:ext>
              <a:ext uri="{C183D7F6-B498-43B3-948B-1728B52AA6E4}">
                <adec:decorative xmlns:adec="http://schemas.microsoft.com/office/drawing/2017/decorative" val="1"/>
              </a:ext>
            </a:extLst>
          </p:cNvPr>
          <p:cNvSpPr/>
          <p:nvPr/>
        </p:nvSpPr>
        <p:spPr>
          <a:xfrm>
            <a:off x="189687" y="4252994"/>
            <a:ext cx="4486823" cy="844302"/>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9" name="Graphic 148">
            <a:extLst>
              <a:ext uri="{FF2B5EF4-FFF2-40B4-BE49-F238E27FC236}">
                <a16:creationId xmlns:a16="http://schemas.microsoft.com/office/drawing/2014/main" id="{A80A6ADA-725F-472C-80AB-FA9C3E9AD84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617057">
            <a:off x="59015" y="3956608"/>
            <a:ext cx="580879" cy="568151"/>
          </a:xfrm>
          <a:prstGeom prst="rect">
            <a:avLst/>
          </a:prstGeom>
        </p:spPr>
      </p:pic>
      <p:pic>
        <p:nvPicPr>
          <p:cNvPr id="150" name="Graphic 149">
            <a:extLst>
              <a:ext uri="{FF2B5EF4-FFF2-40B4-BE49-F238E27FC236}">
                <a16:creationId xmlns:a16="http://schemas.microsoft.com/office/drawing/2014/main" id="{93734FE7-3230-4C38-B143-AD3DAEAA7BF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6166" y="4024369"/>
            <a:ext cx="313842" cy="313842"/>
          </a:xfrm>
          <a:prstGeom prst="rect">
            <a:avLst/>
          </a:prstGeom>
        </p:spPr>
      </p:pic>
      <p:pic>
        <p:nvPicPr>
          <p:cNvPr id="156" name="Graphic 155">
            <a:extLst>
              <a:ext uri="{FF2B5EF4-FFF2-40B4-BE49-F238E27FC236}">
                <a16:creationId xmlns:a16="http://schemas.microsoft.com/office/drawing/2014/main" id="{732C4262-AF87-4E1C-A244-160796546A4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0551" y="4514185"/>
            <a:ext cx="371130" cy="371130"/>
          </a:xfrm>
          <a:prstGeom prst="rect">
            <a:avLst/>
          </a:prstGeom>
        </p:spPr>
      </p:pic>
      <p:sp>
        <p:nvSpPr>
          <p:cNvPr id="151" name="Rectangle 150">
            <a:extLst>
              <a:ext uri="{FF2B5EF4-FFF2-40B4-BE49-F238E27FC236}">
                <a16:creationId xmlns:a16="http://schemas.microsoft.com/office/drawing/2014/main" id="{96593615-A299-4D10-94F6-8D190ACB86F2}"/>
              </a:ext>
              <a:ext uri="{C183D7F6-B498-43B3-948B-1728B52AA6E4}">
                <adec:decorative xmlns:adec="http://schemas.microsoft.com/office/drawing/2017/decorative" val="0"/>
              </a:ext>
            </a:extLst>
          </p:cNvPr>
          <p:cNvSpPr/>
          <p:nvPr/>
        </p:nvSpPr>
        <p:spPr>
          <a:xfrm>
            <a:off x="925049" y="4315779"/>
            <a:ext cx="3658578" cy="71874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With the exception of eliminating the payroll tax earnings cap and raising payroll taxes, Millennials are more likely than Boomers+ (and often Gen Xers as well) to support all of the “moderate” and “lower” support measures. And, Millennials this year are more likely than Millennials last year to support cutting benefits for those currently receiving SS (46% vs. 29% in 2020).</a:t>
            </a:r>
          </a:p>
        </p:txBody>
      </p:sp>
      <p:pic>
        <p:nvPicPr>
          <p:cNvPr id="159" name="Graphic 158">
            <a:extLst>
              <a:ext uri="{FF2B5EF4-FFF2-40B4-BE49-F238E27FC236}">
                <a16:creationId xmlns:a16="http://schemas.microsoft.com/office/drawing/2014/main" id="{73852172-519F-4E8F-8401-FEF22D9F7E3C}"/>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7477" y="4478217"/>
            <a:ext cx="457200" cy="457200"/>
          </a:xfrm>
          <a:prstGeom prst="rect">
            <a:avLst/>
          </a:prstGeom>
        </p:spPr>
      </p:pic>
      <p:sp>
        <p:nvSpPr>
          <p:cNvPr id="137" name="TextBox 136">
            <a:extLst>
              <a:ext uri="{FF2B5EF4-FFF2-40B4-BE49-F238E27FC236}">
                <a16:creationId xmlns:a16="http://schemas.microsoft.com/office/drawing/2014/main" id="{AEAE3896-4411-4B33-9448-6316AA8D0948}"/>
              </a:ext>
              <a:ext uri="{C183D7F6-B498-43B3-948B-1728B52AA6E4}">
                <adec:decorative xmlns:adec="http://schemas.microsoft.com/office/drawing/2017/decorative" val="1"/>
              </a:ext>
            </a:extLst>
          </p:cNvPr>
          <p:cNvSpPr txBox="1"/>
          <p:nvPr/>
        </p:nvSpPr>
        <p:spPr>
          <a:xfrm>
            <a:off x="4831550" y="1032726"/>
            <a:ext cx="3222885" cy="430887"/>
          </a:xfrm>
          <a:prstGeom prst="rect">
            <a:avLst/>
          </a:prstGeom>
          <a:noFill/>
        </p:spPr>
        <p:txBody>
          <a:bodyPr wrap="square" rtlCol="0">
            <a:spAutoFit/>
          </a:bodyPr>
          <a:lstStyle/>
          <a:p>
            <a:pPr algn="ctr"/>
            <a:r>
              <a:rPr lang="en-US" sz="1200" b="1" u="sng" dirty="0"/>
              <a:t>Support for SS measures</a:t>
            </a:r>
          </a:p>
          <a:p>
            <a:pPr algn="ctr"/>
            <a:r>
              <a:rPr lang="en-US" sz="1000" i="1" dirty="0"/>
              <a:t>% Strongly/somewhat support</a:t>
            </a:r>
          </a:p>
        </p:txBody>
      </p:sp>
      <p:sp>
        <p:nvSpPr>
          <p:cNvPr id="134" name="TextBox 133">
            <a:extLst>
              <a:ext uri="{FF2B5EF4-FFF2-40B4-BE49-F238E27FC236}">
                <a16:creationId xmlns:a16="http://schemas.microsoft.com/office/drawing/2014/main" id="{B7092BF9-E599-43AE-8777-B4B6273DE644}"/>
              </a:ext>
              <a:ext uri="{C183D7F6-B498-43B3-948B-1728B52AA6E4}">
                <adec:decorative xmlns:adec="http://schemas.microsoft.com/office/drawing/2017/decorative" val="1"/>
              </a:ext>
            </a:extLst>
          </p:cNvPr>
          <p:cNvSpPr txBox="1"/>
          <p:nvPr/>
        </p:nvSpPr>
        <p:spPr>
          <a:xfrm>
            <a:off x="7556538" y="1006484"/>
            <a:ext cx="1019476" cy="215445"/>
          </a:xfrm>
          <a:prstGeom prst="rect">
            <a:avLst/>
          </a:prstGeom>
          <a:noFill/>
        </p:spPr>
        <p:txBody>
          <a:bodyPr wrap="square" rtlCol="0">
            <a:spAutoFit/>
          </a:bodyPr>
          <a:lstStyle/>
          <a:p>
            <a:r>
              <a:rPr lang="en-US" sz="800" b="1">
                <a:solidFill>
                  <a:schemeClr val="accent1"/>
                </a:solidFill>
              </a:rPr>
              <a:t>Higher support</a:t>
            </a:r>
          </a:p>
        </p:txBody>
      </p:sp>
      <p:sp>
        <p:nvSpPr>
          <p:cNvPr id="135" name="TextBox 134">
            <a:extLst>
              <a:ext uri="{FF2B5EF4-FFF2-40B4-BE49-F238E27FC236}">
                <a16:creationId xmlns:a16="http://schemas.microsoft.com/office/drawing/2014/main" id="{D8A0EE9F-1C8B-4ADA-9D86-74FF67863D38}"/>
              </a:ext>
              <a:ext uri="{C183D7F6-B498-43B3-948B-1728B52AA6E4}">
                <adec:decorative xmlns:adec="http://schemas.microsoft.com/office/drawing/2017/decorative" val="1"/>
              </a:ext>
            </a:extLst>
          </p:cNvPr>
          <p:cNvSpPr txBox="1"/>
          <p:nvPr/>
        </p:nvSpPr>
        <p:spPr>
          <a:xfrm>
            <a:off x="7556539" y="1155631"/>
            <a:ext cx="1129150" cy="215445"/>
          </a:xfrm>
          <a:prstGeom prst="rect">
            <a:avLst/>
          </a:prstGeom>
          <a:noFill/>
        </p:spPr>
        <p:txBody>
          <a:bodyPr wrap="square" rtlCol="0">
            <a:spAutoFit/>
          </a:bodyPr>
          <a:lstStyle/>
          <a:p>
            <a:r>
              <a:rPr lang="en-US" sz="800" b="1" dirty="0">
                <a:solidFill>
                  <a:schemeClr val="accent5"/>
                </a:solidFill>
              </a:rPr>
              <a:t>Moderate support</a:t>
            </a:r>
          </a:p>
        </p:txBody>
      </p:sp>
      <p:sp>
        <p:nvSpPr>
          <p:cNvPr id="136" name="TextBox 135">
            <a:extLst>
              <a:ext uri="{FF2B5EF4-FFF2-40B4-BE49-F238E27FC236}">
                <a16:creationId xmlns:a16="http://schemas.microsoft.com/office/drawing/2014/main" id="{E0BBD365-654A-4F62-B537-1EFA89B882E8}"/>
              </a:ext>
              <a:ext uri="{C183D7F6-B498-43B3-948B-1728B52AA6E4}">
                <adec:decorative xmlns:adec="http://schemas.microsoft.com/office/drawing/2017/decorative" val="1"/>
              </a:ext>
            </a:extLst>
          </p:cNvPr>
          <p:cNvSpPr txBox="1"/>
          <p:nvPr/>
        </p:nvSpPr>
        <p:spPr>
          <a:xfrm>
            <a:off x="7556538" y="1315541"/>
            <a:ext cx="1129151" cy="215445"/>
          </a:xfrm>
          <a:prstGeom prst="rect">
            <a:avLst/>
          </a:prstGeom>
          <a:noFill/>
        </p:spPr>
        <p:txBody>
          <a:bodyPr wrap="square" rtlCol="0">
            <a:spAutoFit/>
          </a:bodyPr>
          <a:lstStyle/>
          <a:p>
            <a:r>
              <a:rPr lang="en-US" sz="800" b="1" dirty="0">
                <a:solidFill>
                  <a:schemeClr val="accent6"/>
                </a:solidFill>
              </a:rPr>
              <a:t>Lower support</a:t>
            </a:r>
          </a:p>
        </p:txBody>
      </p:sp>
      <p:pic>
        <p:nvPicPr>
          <p:cNvPr id="9" name="Picture 8" descr="The most agreed upon actions to fix Social Security included (in order of highest to lowest approval):&#10;Ensuring cost of living adjustments keep up with inflation, taxing the income of those who make more than $400,000 per year, providing a Social Security credit to unpaid caregivers and additional means-testing measures.  The least-favored measure, gaining only an overall 21% of support, was cutting benefits for everyone currently receiving Social Security.">
            <a:extLst>
              <a:ext uri="{FF2B5EF4-FFF2-40B4-BE49-F238E27FC236}">
                <a16:creationId xmlns:a16="http://schemas.microsoft.com/office/drawing/2014/main" id="{D4C9D91F-A8BF-2FDC-ACC3-04C586E91644}"/>
              </a:ext>
            </a:extLst>
          </p:cNvPr>
          <p:cNvPicPr>
            <a:picLocks noChangeAspect="1"/>
          </p:cNvPicPr>
          <p:nvPr/>
        </p:nvPicPr>
        <p:blipFill>
          <a:blip r:embed="rId12"/>
          <a:stretch>
            <a:fillRect/>
          </a:stretch>
        </p:blipFill>
        <p:spPr>
          <a:xfrm>
            <a:off x="4731595" y="1538767"/>
            <a:ext cx="4134023" cy="3480830"/>
          </a:xfrm>
          <a:prstGeom prst="rect">
            <a:avLst/>
          </a:prstGeom>
        </p:spPr>
      </p:pic>
    </p:spTree>
    <p:extLst>
      <p:ext uri="{BB962C8B-B14F-4D97-AF65-F5344CB8AC3E}">
        <p14:creationId xmlns:p14="http://schemas.microsoft.com/office/powerpoint/2010/main" val="276949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a:t>COVID IMPACTS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COVID Impacts Multiple Aspects of Life, From Job Loss to Caregiving Duties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a:xfrm>
            <a:off x="133086" y="713924"/>
            <a:ext cx="8552603" cy="419031"/>
          </a:xfrm>
        </p:spPr>
        <p:txBody>
          <a:bodyPr/>
          <a:lstStyle/>
          <a:p>
            <a:r>
              <a:rPr lang="en-US" dirty="0"/>
              <a:t>One-quarter of adults ages 25+ say they and/or someone in their household was laid off or furloughed. In fact, among those who were ever out of the workforce for an extended period of time, one-third say they were during the pandemic, especially Millennials and Gen Xers</a:t>
            </a:r>
          </a:p>
        </p:txBody>
      </p:sp>
      <p:sp>
        <p:nvSpPr>
          <p:cNvPr id="11" name="TextBox 10">
            <a:extLst>
              <a:ext uri="{FF2B5EF4-FFF2-40B4-BE49-F238E27FC236}">
                <a16:creationId xmlns:a16="http://schemas.microsoft.com/office/drawing/2014/main" id="{19ACE6B8-1067-4EC8-82C9-D3B65852447F}"/>
              </a:ext>
              <a:ext uri="{C183D7F6-B498-43B3-948B-1728B52AA6E4}">
                <adec:decorative xmlns:adec="http://schemas.microsoft.com/office/drawing/2017/decorative" val="1"/>
              </a:ext>
            </a:extLst>
          </p:cNvPr>
          <p:cNvSpPr txBox="1"/>
          <p:nvPr/>
        </p:nvSpPr>
        <p:spPr>
          <a:xfrm>
            <a:off x="2214664" y="1176942"/>
            <a:ext cx="3222885" cy="276999"/>
          </a:xfrm>
          <a:prstGeom prst="rect">
            <a:avLst/>
          </a:prstGeom>
          <a:noFill/>
        </p:spPr>
        <p:txBody>
          <a:bodyPr wrap="square" rtlCol="0">
            <a:spAutoFit/>
          </a:bodyPr>
          <a:lstStyle/>
          <a:p>
            <a:pPr algn="ctr"/>
            <a:r>
              <a:rPr lang="en-US" sz="1200" b="1" u="sng" dirty="0"/>
              <a:t>Impacts from COVID-19</a:t>
            </a:r>
          </a:p>
        </p:txBody>
      </p:sp>
      <p:pic>
        <p:nvPicPr>
          <p:cNvPr id="7" name="Picture 6">
            <a:extLst>
              <a:ext uri="{FF2B5EF4-FFF2-40B4-BE49-F238E27FC236}">
                <a16:creationId xmlns:a16="http://schemas.microsoft.com/office/drawing/2014/main" id="{D4FA7021-2B51-2B83-5DFE-A74E8ECCF8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8804" y="1554138"/>
            <a:ext cx="5132600" cy="3355625"/>
          </a:xfrm>
          <a:prstGeom prst="rect">
            <a:avLst/>
          </a:prstGeom>
        </p:spPr>
      </p:pic>
      <p:pic>
        <p:nvPicPr>
          <p:cNvPr id="9" name="Picture 8">
            <a:extLst>
              <a:ext uri="{FF2B5EF4-FFF2-40B4-BE49-F238E27FC236}">
                <a16:creationId xmlns:a16="http://schemas.microsoft.com/office/drawing/2014/main" id="{51940A55-2870-CF09-ECCC-B67D8AA9D4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45056" y="1491593"/>
            <a:ext cx="1576845" cy="1060139"/>
          </a:xfrm>
          <a:prstGeom prst="rect">
            <a:avLst/>
          </a:prstGeom>
        </p:spPr>
      </p:pic>
      <p:sp>
        <p:nvSpPr>
          <p:cNvPr id="13" name="TextBox 12">
            <a:extLst>
              <a:ext uri="{FF2B5EF4-FFF2-40B4-BE49-F238E27FC236}">
                <a16:creationId xmlns:a16="http://schemas.microsoft.com/office/drawing/2014/main" id="{198D4BDF-A270-4425-91DC-7F7B406338F4}"/>
              </a:ext>
              <a:ext uri="{C183D7F6-B498-43B3-948B-1728B52AA6E4}">
                <adec:decorative xmlns:adec="http://schemas.microsoft.com/office/drawing/2017/decorative" val="1"/>
              </a:ext>
            </a:extLst>
          </p:cNvPr>
          <p:cNvSpPr txBox="1"/>
          <p:nvPr/>
        </p:nvSpPr>
        <p:spPr>
          <a:xfrm>
            <a:off x="5441297" y="1092473"/>
            <a:ext cx="3695208" cy="461665"/>
          </a:xfrm>
          <a:prstGeom prst="rect">
            <a:avLst/>
          </a:prstGeom>
          <a:noFill/>
        </p:spPr>
        <p:txBody>
          <a:bodyPr wrap="square" rtlCol="0">
            <a:spAutoFit/>
          </a:bodyPr>
          <a:lstStyle/>
          <a:p>
            <a:pPr algn="ctr"/>
            <a:r>
              <a:rPr lang="en-US" sz="1200" b="1" u="sng" dirty="0"/>
              <a:t>Ever Out of Workforce for </a:t>
            </a:r>
          </a:p>
          <a:p>
            <a:pPr algn="ctr"/>
            <a:r>
              <a:rPr lang="en-US" sz="1200" b="1" u="sng" dirty="0"/>
              <a:t>Extended Period of Time</a:t>
            </a:r>
            <a:endParaRPr lang="en-US" sz="1000" i="1" dirty="0"/>
          </a:p>
        </p:txBody>
      </p:sp>
      <p:cxnSp>
        <p:nvCxnSpPr>
          <p:cNvPr id="19" name="Straight Connector 18">
            <a:extLst>
              <a:ext uri="{FF2B5EF4-FFF2-40B4-BE49-F238E27FC236}">
                <a16:creationId xmlns:a16="http://schemas.microsoft.com/office/drawing/2014/main" id="{48D9A3C7-EF34-4E1F-A991-E503737C6675}"/>
              </a:ext>
              <a:ext uri="{C183D7F6-B498-43B3-948B-1728B52AA6E4}">
                <adec:decorative xmlns:adec="http://schemas.microsoft.com/office/drawing/2017/decorative" val="1"/>
              </a:ext>
            </a:extLst>
          </p:cNvPr>
          <p:cNvCxnSpPr>
            <a:cxnSpLocks/>
          </p:cNvCxnSpPr>
          <p:nvPr/>
        </p:nvCxnSpPr>
        <p:spPr>
          <a:xfrm>
            <a:off x="8088378" y="1973169"/>
            <a:ext cx="27366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A139E00-D4AA-40B2-B053-7AF75F250517}"/>
              </a:ext>
              <a:ext uri="{C183D7F6-B498-43B3-948B-1728B52AA6E4}">
                <adec:decorative xmlns:adec="http://schemas.microsoft.com/office/drawing/2017/decorative" val="1"/>
              </a:ext>
            </a:extLst>
          </p:cNvPr>
          <p:cNvCxnSpPr>
            <a:cxnSpLocks/>
          </p:cNvCxnSpPr>
          <p:nvPr/>
        </p:nvCxnSpPr>
        <p:spPr>
          <a:xfrm>
            <a:off x="8362047" y="1973169"/>
            <a:ext cx="0" cy="472190"/>
          </a:xfrm>
          <a:prstGeom prst="straightConnector1">
            <a:avLst/>
          </a:prstGeom>
          <a:ln w="127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0C5AE98-1F65-433B-906E-32E2CAF44119}"/>
              </a:ext>
              <a:ext uri="{C183D7F6-B498-43B3-948B-1728B52AA6E4}">
                <adec:decorative xmlns:adec="http://schemas.microsoft.com/office/drawing/2017/decorative" val="1"/>
              </a:ext>
            </a:extLst>
          </p:cNvPr>
          <p:cNvSpPr txBox="1"/>
          <p:nvPr/>
        </p:nvSpPr>
        <p:spPr>
          <a:xfrm>
            <a:off x="5448792" y="2598079"/>
            <a:ext cx="3695207" cy="738664"/>
          </a:xfrm>
          <a:prstGeom prst="rect">
            <a:avLst/>
          </a:prstGeom>
          <a:noFill/>
        </p:spPr>
        <p:txBody>
          <a:bodyPr wrap="square" rtlCol="0">
            <a:spAutoFit/>
          </a:bodyPr>
          <a:lstStyle/>
          <a:p>
            <a:pPr algn="ctr"/>
            <a:r>
              <a:rPr lang="en-US" sz="1200" b="1" u="sng" dirty="0"/>
              <a:t>Out of Workforce for Extended Period</a:t>
            </a:r>
          </a:p>
          <a:p>
            <a:pPr algn="ctr"/>
            <a:r>
              <a:rPr lang="en-US" sz="1200" b="1" u="sng" dirty="0"/>
              <a:t> During COVID-19 Pandemic</a:t>
            </a:r>
          </a:p>
          <a:p>
            <a:pPr algn="ctr"/>
            <a:r>
              <a:rPr lang="en-US" sz="900" i="1" dirty="0"/>
              <a:t>Among those who have ever been out of the</a:t>
            </a:r>
          </a:p>
          <a:p>
            <a:pPr algn="ctr"/>
            <a:r>
              <a:rPr lang="en-US" sz="900" i="1" dirty="0"/>
              <a:t> workforce for an extended period of time</a:t>
            </a:r>
          </a:p>
        </p:txBody>
      </p:sp>
      <p:pic>
        <p:nvPicPr>
          <p:cNvPr id="18" name="Picture 17">
            <a:extLst>
              <a:ext uri="{FF2B5EF4-FFF2-40B4-BE49-F238E27FC236}">
                <a16:creationId xmlns:a16="http://schemas.microsoft.com/office/drawing/2014/main" id="{53A0634D-1D35-5FB2-D53A-8EB0AB980F2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77088" y="3251547"/>
            <a:ext cx="1434472" cy="994350"/>
          </a:xfrm>
          <a:prstGeom prst="rect">
            <a:avLst/>
          </a:prstGeom>
        </p:spPr>
      </p:pic>
      <p:sp>
        <p:nvSpPr>
          <p:cNvPr id="21" name="Rectangle 20">
            <a:extLst>
              <a:ext uri="{FF2B5EF4-FFF2-40B4-BE49-F238E27FC236}">
                <a16:creationId xmlns:a16="http://schemas.microsoft.com/office/drawing/2014/main" id="{6E0CB190-33D5-4297-9909-82410869974E}"/>
              </a:ext>
              <a:ext uri="{C183D7F6-B498-43B3-948B-1728B52AA6E4}">
                <adec:decorative xmlns:adec="http://schemas.microsoft.com/office/drawing/2017/decorative" val="1"/>
              </a:ext>
            </a:extLst>
          </p:cNvPr>
          <p:cNvSpPr/>
          <p:nvPr/>
        </p:nvSpPr>
        <p:spPr>
          <a:xfrm>
            <a:off x="5733737" y="4245897"/>
            <a:ext cx="2999485" cy="821260"/>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454C6E-366F-4816-8900-3D91AEFAE26F}"/>
              </a:ext>
              <a:ext uri="{C183D7F6-B498-43B3-948B-1728B52AA6E4}">
                <adec:decorative xmlns:adec="http://schemas.microsoft.com/office/drawing/2017/decorative" val="0"/>
              </a:ext>
            </a:extLst>
          </p:cNvPr>
          <p:cNvSpPr/>
          <p:nvPr/>
        </p:nvSpPr>
        <p:spPr>
          <a:xfrm>
            <a:off x="6239528" y="4320998"/>
            <a:ext cx="2143723" cy="67577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Millennials are more likely than Gen Xers and both are more likely than Boomers+ to have been out of the workforce for an extended time period </a:t>
            </a:r>
            <a:r>
              <a:rPr lang="en-US" sz="800" u="sng" kern="0" dirty="0">
                <a:latin typeface="Arial"/>
              </a:rPr>
              <a:t>during the pandemic</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(68% vs. 48% vs. 12%)</a:t>
            </a:r>
          </a:p>
        </p:txBody>
      </p:sp>
      <p:pic>
        <p:nvPicPr>
          <p:cNvPr id="24" name="Graphic 23">
            <a:extLst>
              <a:ext uri="{FF2B5EF4-FFF2-40B4-BE49-F238E27FC236}">
                <a16:creationId xmlns:a16="http://schemas.microsoft.com/office/drawing/2014/main" id="{07D1B51D-EB25-4340-ACFC-07F0CB341B9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427063">
            <a:off x="8321308" y="3927405"/>
            <a:ext cx="580879" cy="568151"/>
          </a:xfrm>
          <a:prstGeom prst="rect">
            <a:avLst/>
          </a:prstGeom>
        </p:spPr>
      </p:pic>
      <p:pic>
        <p:nvPicPr>
          <p:cNvPr id="25" name="Graphic 24">
            <a:extLst>
              <a:ext uri="{FF2B5EF4-FFF2-40B4-BE49-F238E27FC236}">
                <a16:creationId xmlns:a16="http://schemas.microsoft.com/office/drawing/2014/main" id="{D464A6DA-C568-4857-8907-0072CBE590B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83251" y="4002003"/>
            <a:ext cx="313842" cy="313842"/>
          </a:xfrm>
          <a:prstGeom prst="rect">
            <a:avLst/>
          </a:prstGeom>
        </p:spPr>
      </p:pic>
      <p:pic>
        <p:nvPicPr>
          <p:cNvPr id="26" name="Graphic 25">
            <a:extLst>
              <a:ext uri="{FF2B5EF4-FFF2-40B4-BE49-F238E27FC236}">
                <a16:creationId xmlns:a16="http://schemas.microsoft.com/office/drawing/2014/main" id="{4D8AD84B-9A70-4713-A729-6CEE093EBEC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86297" y="4452300"/>
            <a:ext cx="371130" cy="371130"/>
          </a:xfrm>
          <a:prstGeom prst="rect">
            <a:avLst/>
          </a:prstGeom>
        </p:spPr>
      </p:pic>
      <p:cxnSp>
        <p:nvCxnSpPr>
          <p:cNvPr id="35" name="Straight Connector 34">
            <a:extLst>
              <a:ext uri="{FF2B5EF4-FFF2-40B4-BE49-F238E27FC236}">
                <a16:creationId xmlns:a16="http://schemas.microsoft.com/office/drawing/2014/main" id="{4F66560E-1FB1-46AD-A792-5476BEE28E29}"/>
              </a:ext>
              <a:ext uri="{C183D7F6-B498-43B3-948B-1728B52AA6E4}">
                <adec:decorative xmlns:adec="http://schemas.microsoft.com/office/drawing/2017/decorative" val="1"/>
              </a:ext>
            </a:extLst>
          </p:cNvPr>
          <p:cNvCxnSpPr>
            <a:cxnSpLocks/>
          </p:cNvCxnSpPr>
          <p:nvPr/>
        </p:nvCxnSpPr>
        <p:spPr>
          <a:xfrm>
            <a:off x="5650990" y="2578542"/>
            <a:ext cx="3275821" cy="0"/>
          </a:xfrm>
          <a:prstGeom prst="line">
            <a:avLst/>
          </a:prstGeom>
          <a:ln w="952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7D9EF5C-5776-498E-8C0D-7957E8EA371A}"/>
              </a:ext>
              <a:ext uri="{C183D7F6-B498-43B3-948B-1728B52AA6E4}">
                <adec:decorative xmlns:adec="http://schemas.microsoft.com/office/drawing/2017/decorative" val="1"/>
              </a:ext>
            </a:extLst>
          </p:cNvPr>
          <p:cNvCxnSpPr>
            <a:cxnSpLocks/>
          </p:cNvCxnSpPr>
          <p:nvPr/>
        </p:nvCxnSpPr>
        <p:spPr>
          <a:xfrm flipV="1">
            <a:off x="5448792" y="1176942"/>
            <a:ext cx="0" cy="3355626"/>
          </a:xfrm>
          <a:prstGeom prst="line">
            <a:avLst/>
          </a:prstGeom>
          <a:ln w="952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90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a:t>COVID IMPACTS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8877828" cy="325304"/>
          </a:xfrm>
        </p:spPr>
        <p:txBody>
          <a:bodyPr/>
          <a:lstStyle/>
          <a:p>
            <a:r>
              <a:rPr lang="en-US" dirty="0"/>
              <a:t>More Than 1 in 4 Say COVID Has Impacted Retirement Plans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a:xfrm>
            <a:off x="133086" y="713924"/>
            <a:ext cx="8552603" cy="427875"/>
          </a:xfrm>
        </p:spPr>
        <p:txBody>
          <a:bodyPr/>
          <a:lstStyle/>
          <a:p>
            <a:r>
              <a:rPr lang="en-US" dirty="0"/>
              <a:t>And, nearly 2 in 5 are reevaluating their retirement plans to assess the financial impacts of COVID, especially younger generations – suggesting that for these groups in particular, long-term financial impacts may linger from this time period</a:t>
            </a:r>
          </a:p>
        </p:txBody>
      </p:sp>
      <p:sp>
        <p:nvSpPr>
          <p:cNvPr id="11" name="TextBox 10">
            <a:extLst>
              <a:ext uri="{FF2B5EF4-FFF2-40B4-BE49-F238E27FC236}">
                <a16:creationId xmlns:a16="http://schemas.microsoft.com/office/drawing/2014/main" id="{22D7488C-706F-4BEC-A4D2-2042E7CAF4F7}"/>
              </a:ext>
              <a:ext uri="{C183D7F6-B498-43B3-948B-1728B52AA6E4}">
                <adec:decorative xmlns:adec="http://schemas.microsoft.com/office/drawing/2017/decorative" val="1"/>
              </a:ext>
            </a:extLst>
          </p:cNvPr>
          <p:cNvSpPr txBox="1"/>
          <p:nvPr/>
        </p:nvSpPr>
        <p:spPr>
          <a:xfrm>
            <a:off x="413087" y="1448135"/>
            <a:ext cx="3222885" cy="430887"/>
          </a:xfrm>
          <a:prstGeom prst="rect">
            <a:avLst/>
          </a:prstGeom>
          <a:noFill/>
        </p:spPr>
        <p:txBody>
          <a:bodyPr wrap="square" rtlCol="0">
            <a:spAutoFit/>
          </a:bodyPr>
          <a:lstStyle/>
          <a:p>
            <a:pPr algn="ctr"/>
            <a:r>
              <a:rPr lang="en-US" sz="1200" b="1" u="sng" dirty="0"/>
              <a:t>COVID-19 Impact on Retirement</a:t>
            </a:r>
          </a:p>
          <a:p>
            <a:pPr algn="ctr"/>
            <a:r>
              <a:rPr lang="en-US" sz="1000" i="1" dirty="0"/>
              <a:t>Among those who are not retired</a:t>
            </a:r>
          </a:p>
        </p:txBody>
      </p:sp>
      <p:pic>
        <p:nvPicPr>
          <p:cNvPr id="7" name="Picture 6">
            <a:extLst>
              <a:ext uri="{FF2B5EF4-FFF2-40B4-BE49-F238E27FC236}">
                <a16:creationId xmlns:a16="http://schemas.microsoft.com/office/drawing/2014/main" id="{98D5E8C9-E4D6-CC6C-AC7D-0E76D7E0C3B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1199" y="1929641"/>
            <a:ext cx="4067974" cy="2317412"/>
          </a:xfrm>
          <a:prstGeom prst="rect">
            <a:avLst/>
          </a:prstGeom>
        </p:spPr>
      </p:pic>
      <p:sp>
        <p:nvSpPr>
          <p:cNvPr id="20" name="Rectangle 19">
            <a:extLst>
              <a:ext uri="{FF2B5EF4-FFF2-40B4-BE49-F238E27FC236}">
                <a16:creationId xmlns:a16="http://schemas.microsoft.com/office/drawing/2014/main" id="{E0F16B52-670B-4D8C-90D6-3EDD24AB52DA}"/>
              </a:ext>
              <a:ext uri="{C183D7F6-B498-43B3-948B-1728B52AA6E4}">
                <adec:decorative xmlns:adec="http://schemas.microsoft.com/office/drawing/2017/decorative" val="1"/>
              </a:ext>
            </a:extLst>
          </p:cNvPr>
          <p:cNvSpPr/>
          <p:nvPr/>
        </p:nvSpPr>
        <p:spPr>
          <a:xfrm>
            <a:off x="189687" y="4284893"/>
            <a:ext cx="4936818" cy="760853"/>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F685F82B-39B5-47E2-9D6D-D2111BAA245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617057">
            <a:off x="59015" y="3977874"/>
            <a:ext cx="580879" cy="568151"/>
          </a:xfrm>
          <a:prstGeom prst="rect">
            <a:avLst/>
          </a:prstGeom>
        </p:spPr>
      </p:pic>
      <p:pic>
        <p:nvPicPr>
          <p:cNvPr id="23" name="Graphic 22">
            <a:extLst>
              <a:ext uri="{FF2B5EF4-FFF2-40B4-BE49-F238E27FC236}">
                <a16:creationId xmlns:a16="http://schemas.microsoft.com/office/drawing/2014/main" id="{4D683508-FA52-41E7-81D9-C0ADE8D1A6A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6166" y="4045635"/>
            <a:ext cx="313842" cy="313842"/>
          </a:xfrm>
          <a:prstGeom prst="rect">
            <a:avLst/>
          </a:prstGeom>
        </p:spPr>
      </p:pic>
      <p:sp>
        <p:nvSpPr>
          <p:cNvPr id="24" name="Rectangle 23">
            <a:extLst>
              <a:ext uri="{FF2B5EF4-FFF2-40B4-BE49-F238E27FC236}">
                <a16:creationId xmlns:a16="http://schemas.microsoft.com/office/drawing/2014/main" id="{84E616FB-6732-4C41-83A9-8E706DB77D30}"/>
              </a:ext>
              <a:ext uri="{C183D7F6-B498-43B3-948B-1728B52AA6E4}">
                <adec:decorative xmlns:adec="http://schemas.microsoft.com/office/drawing/2017/decorative" val="0"/>
              </a:ext>
            </a:extLst>
          </p:cNvPr>
          <p:cNvSpPr/>
          <p:nvPr/>
        </p:nvSpPr>
        <p:spPr>
          <a:xfrm>
            <a:off x="925049" y="4347679"/>
            <a:ext cx="4119917" cy="607064"/>
          </a:xfrm>
          <a:prstGeom prst="rect">
            <a:avLst/>
          </a:prstGeom>
          <a:noFill/>
          <a:ln w="12700" cap="flat" cmpd="sng" algn="ctr">
            <a:solidFill>
              <a:srgbClr val="0047BB"/>
            </a:solidFill>
            <a:prstDash val="solid"/>
          </a:ln>
          <a:effectLst/>
        </p:spPr>
        <p:txBody>
          <a:bodyPr lIns="91440" tIns="45720" rIns="91440" bIns="45720" rtlCol="0" anchor="ctr"/>
          <a:lstStyle/>
          <a:p>
            <a:pPr algn="ctr" defTabSz="609585">
              <a:defRPr/>
            </a:pPr>
            <a:r>
              <a:rPr lang="en-US" sz="800" kern="0" dirty="0">
                <a:latin typeface="Arial"/>
              </a:rPr>
              <a:t>Compared to the 2020 Nationwide Harris Poll COVID Flash poll^ the proportion who say COVID has impacted retirement plans has decreased (28% vs. 38% in 2020), and the proportion who say they are reevaluating their retirement plans has also decreased</a:t>
            </a:r>
          </a:p>
          <a:p>
            <a:pPr algn="ctr" defTabSz="609585">
              <a:defRPr/>
            </a:pPr>
            <a:r>
              <a:rPr lang="en-US" sz="800" kern="0" dirty="0">
                <a:latin typeface="Arial"/>
              </a:rPr>
              <a:t>(38% vs. 42% in 2020)</a:t>
            </a:r>
          </a:p>
        </p:txBody>
      </p:sp>
      <p:pic>
        <p:nvPicPr>
          <p:cNvPr id="26" name="Graphic 25">
            <a:extLst>
              <a:ext uri="{FF2B5EF4-FFF2-40B4-BE49-F238E27FC236}">
                <a16:creationId xmlns:a16="http://schemas.microsoft.com/office/drawing/2014/main" id="{F1622BAB-B6D8-4107-8AD3-98A744FEDE9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9752" y="4414924"/>
            <a:ext cx="457200" cy="457200"/>
          </a:xfrm>
          <a:prstGeom prst="rect">
            <a:avLst/>
          </a:prstGeom>
        </p:spPr>
      </p:pic>
      <p:sp>
        <p:nvSpPr>
          <p:cNvPr id="8" name="TextBox 7">
            <a:extLst>
              <a:ext uri="{FF2B5EF4-FFF2-40B4-BE49-F238E27FC236}">
                <a16:creationId xmlns:a16="http://schemas.microsoft.com/office/drawing/2014/main" id="{53197416-A157-47E6-ABDD-CC877F5166F8}"/>
              </a:ext>
              <a:ext uri="{C183D7F6-B498-43B3-948B-1728B52AA6E4}">
                <adec:decorative xmlns:adec="http://schemas.microsoft.com/office/drawing/2017/decorative" val="1"/>
              </a:ext>
            </a:extLst>
          </p:cNvPr>
          <p:cNvSpPr txBox="1"/>
          <p:nvPr/>
        </p:nvSpPr>
        <p:spPr>
          <a:xfrm>
            <a:off x="5409634" y="1407998"/>
            <a:ext cx="3222885" cy="276999"/>
          </a:xfrm>
          <a:prstGeom prst="rect">
            <a:avLst/>
          </a:prstGeom>
          <a:noFill/>
        </p:spPr>
        <p:txBody>
          <a:bodyPr wrap="square" rtlCol="0">
            <a:spAutoFit/>
          </a:bodyPr>
          <a:lstStyle/>
          <a:p>
            <a:pPr algn="ctr"/>
            <a:r>
              <a:rPr lang="en-US" sz="1200" b="1" u="sng" dirty="0"/>
              <a:t>Agreement with Statement </a:t>
            </a:r>
          </a:p>
        </p:txBody>
      </p:sp>
      <p:sp>
        <p:nvSpPr>
          <p:cNvPr id="9" name="TextBox 8">
            <a:extLst>
              <a:ext uri="{FF2B5EF4-FFF2-40B4-BE49-F238E27FC236}">
                <a16:creationId xmlns:a16="http://schemas.microsoft.com/office/drawing/2014/main" id="{6E9BCCF0-AD27-4AD9-897D-D5E4FA667D7B}"/>
              </a:ext>
              <a:ext uri="{C183D7F6-B498-43B3-948B-1728B52AA6E4}">
                <adec:decorative xmlns:adec="http://schemas.microsoft.com/office/drawing/2017/decorative" val="1"/>
              </a:ext>
            </a:extLst>
          </p:cNvPr>
          <p:cNvSpPr txBox="1"/>
          <p:nvPr/>
        </p:nvSpPr>
        <p:spPr>
          <a:xfrm>
            <a:off x="5834154" y="1662928"/>
            <a:ext cx="2371546" cy="600164"/>
          </a:xfrm>
          <a:prstGeom prst="rect">
            <a:avLst/>
          </a:prstGeom>
          <a:noFill/>
        </p:spPr>
        <p:txBody>
          <a:bodyPr wrap="square" rtlCol="0">
            <a:spAutoFit/>
          </a:bodyPr>
          <a:lstStyle/>
          <a:p>
            <a:pPr algn="ctr"/>
            <a:r>
              <a:rPr lang="en-US" sz="1100" i="1" dirty="0"/>
              <a:t>I am reevaluating my retirement (plans) to assess the financial impact of COVID-19</a:t>
            </a:r>
            <a:endParaRPr lang="en-US" sz="900" i="1" dirty="0"/>
          </a:p>
        </p:txBody>
      </p:sp>
      <p:pic>
        <p:nvPicPr>
          <p:cNvPr id="18" name="Picture 17">
            <a:extLst>
              <a:ext uri="{FF2B5EF4-FFF2-40B4-BE49-F238E27FC236}">
                <a16:creationId xmlns:a16="http://schemas.microsoft.com/office/drawing/2014/main" id="{4FB41497-FE05-BE01-41DA-7832888BDDF7}"/>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335052" y="2283527"/>
            <a:ext cx="3395895" cy="2091675"/>
          </a:xfrm>
          <a:prstGeom prst="rect">
            <a:avLst/>
          </a:prstGeom>
        </p:spPr>
      </p:pic>
      <p:sp>
        <p:nvSpPr>
          <p:cNvPr id="27" name="TextBox 26">
            <a:extLst>
              <a:ext uri="{FF2B5EF4-FFF2-40B4-BE49-F238E27FC236}">
                <a16:creationId xmlns:a16="http://schemas.microsoft.com/office/drawing/2014/main" id="{C8556F6C-ECD5-4A3D-8FF1-DD5A2D2C2707}"/>
              </a:ext>
              <a:ext uri="{C183D7F6-B498-43B3-948B-1728B52AA6E4}">
                <adec:decorative xmlns:adec="http://schemas.microsoft.com/office/drawing/2017/decorative" val="0"/>
              </a:ext>
            </a:extLst>
          </p:cNvPr>
          <p:cNvSpPr txBox="1"/>
          <p:nvPr/>
        </p:nvSpPr>
        <p:spPr>
          <a:xfrm>
            <a:off x="5126505" y="4754880"/>
            <a:ext cx="3786843" cy="338554"/>
          </a:xfrm>
          <a:prstGeom prst="rect">
            <a:avLst/>
          </a:prstGeom>
          <a:noFill/>
        </p:spPr>
        <p:txBody>
          <a:bodyPr wrap="square" rtlCol="0">
            <a:spAutoFit/>
          </a:bodyPr>
          <a:lstStyle/>
          <a:p>
            <a:r>
              <a:rPr lang="en-US" sz="800" i="1" dirty="0"/>
              <a:t>^Nationwide Harris Poll COVID Flash Poll conducted online among 1,798 </a:t>
            </a:r>
          </a:p>
          <a:p>
            <a:r>
              <a:rPr lang="en-US" sz="800" i="1" dirty="0"/>
              <a:t>U.S. adults 24+ including 1,332 who are not retired, May 15-19, 2020.</a:t>
            </a:r>
          </a:p>
        </p:txBody>
      </p:sp>
    </p:spTree>
    <p:extLst>
      <p:ext uri="{BB962C8B-B14F-4D97-AF65-F5344CB8AC3E}">
        <p14:creationId xmlns:p14="http://schemas.microsoft.com/office/powerpoint/2010/main" val="344085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a:t>COVID IMPACTS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Nearly 1 in 5 Say COVID Has Impacted Social Security Filing Plans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Majorities across generations agree that the government shouldn’t penalize people who claim early by reducing Social Security benefits because COVID has forced so many people into retirement, especially younger generations</a:t>
            </a:r>
          </a:p>
        </p:txBody>
      </p:sp>
      <p:sp>
        <p:nvSpPr>
          <p:cNvPr id="6" name="TextBox 5">
            <a:extLst>
              <a:ext uri="{FF2B5EF4-FFF2-40B4-BE49-F238E27FC236}">
                <a16:creationId xmlns:a16="http://schemas.microsoft.com/office/drawing/2014/main" id="{98A995A3-A2CF-4435-941C-8CCD5A457869}"/>
              </a:ext>
              <a:ext uri="{C183D7F6-B498-43B3-948B-1728B52AA6E4}">
                <adec:decorative xmlns:adec="http://schemas.microsoft.com/office/drawing/2017/decorative" val="1"/>
              </a:ext>
            </a:extLst>
          </p:cNvPr>
          <p:cNvSpPr txBox="1"/>
          <p:nvPr/>
        </p:nvSpPr>
        <p:spPr>
          <a:xfrm>
            <a:off x="722743" y="1454255"/>
            <a:ext cx="3639707" cy="276999"/>
          </a:xfrm>
          <a:prstGeom prst="rect">
            <a:avLst/>
          </a:prstGeom>
          <a:noFill/>
        </p:spPr>
        <p:txBody>
          <a:bodyPr wrap="square" rtlCol="0">
            <a:spAutoFit/>
          </a:bodyPr>
          <a:lstStyle/>
          <a:p>
            <a:pPr algn="ctr"/>
            <a:r>
              <a:rPr lang="en-US" sz="1200" b="1" u="sng" dirty="0"/>
              <a:t>COVID-19 Impact on Social Security Filing</a:t>
            </a:r>
          </a:p>
        </p:txBody>
      </p:sp>
      <p:pic>
        <p:nvPicPr>
          <p:cNvPr id="19" name="Picture 18">
            <a:extLst>
              <a:ext uri="{FF2B5EF4-FFF2-40B4-BE49-F238E27FC236}">
                <a16:creationId xmlns:a16="http://schemas.microsoft.com/office/drawing/2014/main" id="{6EC31A4F-E084-AAFB-ADC9-9EF7A2D819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3087" y="1884542"/>
            <a:ext cx="4381483" cy="2354616"/>
          </a:xfrm>
          <a:prstGeom prst="rect">
            <a:avLst/>
          </a:prstGeom>
        </p:spPr>
      </p:pic>
      <p:sp>
        <p:nvSpPr>
          <p:cNvPr id="11" name="Rectangle 10">
            <a:extLst>
              <a:ext uri="{FF2B5EF4-FFF2-40B4-BE49-F238E27FC236}">
                <a16:creationId xmlns:a16="http://schemas.microsoft.com/office/drawing/2014/main" id="{1DBB135C-D199-4C81-B629-B7DB0C326622}"/>
              </a:ext>
              <a:ext uri="{C183D7F6-B498-43B3-948B-1728B52AA6E4}">
                <adec:decorative xmlns:adec="http://schemas.microsoft.com/office/drawing/2017/decorative" val="1"/>
              </a:ext>
            </a:extLst>
          </p:cNvPr>
          <p:cNvSpPr/>
          <p:nvPr/>
        </p:nvSpPr>
        <p:spPr>
          <a:xfrm>
            <a:off x="189687" y="4284893"/>
            <a:ext cx="3725088" cy="760853"/>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5C5036-19DD-44A0-A9E9-210809829EB5}"/>
              </a:ext>
              <a:ext uri="{C183D7F6-B498-43B3-948B-1728B52AA6E4}">
                <adec:decorative xmlns:adec="http://schemas.microsoft.com/office/drawing/2017/decorative" val="0"/>
              </a:ext>
            </a:extLst>
          </p:cNvPr>
          <p:cNvSpPr/>
          <p:nvPr/>
        </p:nvSpPr>
        <p:spPr>
          <a:xfrm>
            <a:off x="925049" y="4347679"/>
            <a:ext cx="2818275" cy="607064"/>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Compared to the 2020 Nationwide Harris Poll COVID Flash poll^ the proportion who say COVID has impacted Social Security filing plans has remained flat </a:t>
            </a:r>
          </a:p>
          <a:p>
            <a:pPr algn="ctr" defTabSz="609585">
              <a:defRPr/>
            </a:pPr>
            <a:r>
              <a:rPr lang="en-US" sz="800" kern="0" dirty="0">
                <a:latin typeface="Arial"/>
              </a:rPr>
              <a:t>(19% vs. 18% in 2020)</a:t>
            </a:r>
          </a:p>
        </p:txBody>
      </p:sp>
      <p:pic>
        <p:nvPicPr>
          <p:cNvPr id="13" name="Graphic 12">
            <a:extLst>
              <a:ext uri="{FF2B5EF4-FFF2-40B4-BE49-F238E27FC236}">
                <a16:creationId xmlns:a16="http://schemas.microsoft.com/office/drawing/2014/main" id="{DB36E899-1BA5-4052-A39E-EC0590434DE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752" y="4414924"/>
            <a:ext cx="457200" cy="457200"/>
          </a:xfrm>
          <a:prstGeom prst="rect">
            <a:avLst/>
          </a:prstGeom>
        </p:spPr>
      </p:pic>
      <p:pic>
        <p:nvPicPr>
          <p:cNvPr id="15" name="Graphic 14">
            <a:extLst>
              <a:ext uri="{FF2B5EF4-FFF2-40B4-BE49-F238E27FC236}">
                <a16:creationId xmlns:a16="http://schemas.microsoft.com/office/drawing/2014/main" id="{944B57CF-376F-4312-A720-2707A1C8D1E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617057">
            <a:off x="59015" y="3977874"/>
            <a:ext cx="580879" cy="568151"/>
          </a:xfrm>
          <a:prstGeom prst="rect">
            <a:avLst/>
          </a:prstGeom>
        </p:spPr>
      </p:pic>
      <p:pic>
        <p:nvPicPr>
          <p:cNvPr id="16" name="Graphic 15">
            <a:extLst>
              <a:ext uri="{FF2B5EF4-FFF2-40B4-BE49-F238E27FC236}">
                <a16:creationId xmlns:a16="http://schemas.microsoft.com/office/drawing/2014/main" id="{C613C3F8-FD34-46CD-B75C-AFD44819931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6166" y="4045635"/>
            <a:ext cx="313842" cy="313842"/>
          </a:xfrm>
          <a:prstGeom prst="rect">
            <a:avLst/>
          </a:prstGeom>
        </p:spPr>
      </p:pic>
      <p:sp>
        <p:nvSpPr>
          <p:cNvPr id="20" name="TextBox 19">
            <a:extLst>
              <a:ext uri="{FF2B5EF4-FFF2-40B4-BE49-F238E27FC236}">
                <a16:creationId xmlns:a16="http://schemas.microsoft.com/office/drawing/2014/main" id="{7D23E971-02C5-4423-9A41-6AF6098344AF}"/>
              </a:ext>
              <a:ext uri="{C183D7F6-B498-43B3-948B-1728B52AA6E4}">
                <adec:decorative xmlns:adec="http://schemas.microsoft.com/office/drawing/2017/decorative" val="1"/>
              </a:ext>
            </a:extLst>
          </p:cNvPr>
          <p:cNvSpPr txBox="1"/>
          <p:nvPr/>
        </p:nvSpPr>
        <p:spPr>
          <a:xfrm>
            <a:off x="5409634" y="1407998"/>
            <a:ext cx="3222885" cy="276999"/>
          </a:xfrm>
          <a:prstGeom prst="rect">
            <a:avLst/>
          </a:prstGeom>
          <a:noFill/>
        </p:spPr>
        <p:txBody>
          <a:bodyPr wrap="square" rtlCol="0">
            <a:spAutoFit/>
          </a:bodyPr>
          <a:lstStyle/>
          <a:p>
            <a:pPr algn="ctr"/>
            <a:r>
              <a:rPr lang="en-US" sz="1200" b="1" u="sng" dirty="0"/>
              <a:t>Agreement with Statement </a:t>
            </a:r>
          </a:p>
        </p:txBody>
      </p:sp>
      <p:sp>
        <p:nvSpPr>
          <p:cNvPr id="21" name="TextBox 20">
            <a:extLst>
              <a:ext uri="{FF2B5EF4-FFF2-40B4-BE49-F238E27FC236}">
                <a16:creationId xmlns:a16="http://schemas.microsoft.com/office/drawing/2014/main" id="{F4B50CE1-E21B-489D-AC6A-ADF6B55047FA}"/>
              </a:ext>
              <a:ext uri="{C183D7F6-B498-43B3-948B-1728B52AA6E4}">
                <adec:decorative xmlns:adec="http://schemas.microsoft.com/office/drawing/2017/decorative" val="1"/>
              </a:ext>
            </a:extLst>
          </p:cNvPr>
          <p:cNvSpPr txBox="1"/>
          <p:nvPr/>
        </p:nvSpPr>
        <p:spPr>
          <a:xfrm>
            <a:off x="5409634" y="1673685"/>
            <a:ext cx="3245091" cy="769441"/>
          </a:xfrm>
          <a:prstGeom prst="rect">
            <a:avLst/>
          </a:prstGeom>
          <a:noFill/>
        </p:spPr>
        <p:txBody>
          <a:bodyPr wrap="square" rtlCol="0">
            <a:spAutoFit/>
          </a:bodyPr>
          <a:lstStyle/>
          <a:p>
            <a:pPr algn="ctr"/>
            <a:r>
              <a:rPr lang="en-US" sz="1100" i="1" dirty="0"/>
              <a:t>Because COVID-19 has forced many people into retirement, the government shouldn't penalize people by reducing Social Security benefits for those who claim early</a:t>
            </a:r>
            <a:endParaRPr lang="en-US" sz="900" i="1" dirty="0"/>
          </a:p>
        </p:txBody>
      </p:sp>
      <p:pic>
        <p:nvPicPr>
          <p:cNvPr id="24" name="Picture 23">
            <a:extLst>
              <a:ext uri="{FF2B5EF4-FFF2-40B4-BE49-F238E27FC236}">
                <a16:creationId xmlns:a16="http://schemas.microsoft.com/office/drawing/2014/main" id="{AFC96872-4617-55C8-D72C-B1C5C3566470}"/>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309079" y="2443127"/>
            <a:ext cx="3376610" cy="2200398"/>
          </a:xfrm>
          <a:prstGeom prst="rect">
            <a:avLst/>
          </a:prstGeom>
        </p:spPr>
      </p:pic>
      <p:sp>
        <p:nvSpPr>
          <p:cNvPr id="17" name="TextBox 16">
            <a:extLst>
              <a:ext uri="{FF2B5EF4-FFF2-40B4-BE49-F238E27FC236}">
                <a16:creationId xmlns:a16="http://schemas.microsoft.com/office/drawing/2014/main" id="{18DE629C-70F1-4FAF-BE71-CEA508AE99DF}"/>
              </a:ext>
              <a:ext uri="{C183D7F6-B498-43B3-948B-1728B52AA6E4}">
                <adec:decorative xmlns:adec="http://schemas.microsoft.com/office/drawing/2017/decorative" val="0"/>
              </a:ext>
            </a:extLst>
          </p:cNvPr>
          <p:cNvSpPr txBox="1"/>
          <p:nvPr/>
        </p:nvSpPr>
        <p:spPr>
          <a:xfrm>
            <a:off x="3914775" y="4737672"/>
            <a:ext cx="3092446" cy="338554"/>
          </a:xfrm>
          <a:prstGeom prst="rect">
            <a:avLst/>
          </a:prstGeom>
          <a:noFill/>
        </p:spPr>
        <p:txBody>
          <a:bodyPr wrap="square" rtlCol="0">
            <a:spAutoFit/>
          </a:bodyPr>
          <a:lstStyle/>
          <a:p>
            <a:r>
              <a:rPr lang="en-US" sz="800" i="1" dirty="0"/>
              <a:t>^Nationwide Harris Poll COVID Flash Poll conducted online among 1,798 U.S. adults 24+, May 15-19, 2020.</a:t>
            </a:r>
          </a:p>
        </p:txBody>
      </p:sp>
    </p:spTree>
    <p:extLst>
      <p:ext uri="{BB962C8B-B14F-4D97-AF65-F5344CB8AC3E}">
        <p14:creationId xmlns:p14="http://schemas.microsoft.com/office/powerpoint/2010/main" val="7022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dirty="0"/>
              <a:t>COVID IMPACTS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COVID Heightens Worries About SS Funding, Market Volatility Impact</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Younger generations and women are especially likely to hold these views</a:t>
            </a:r>
          </a:p>
        </p:txBody>
      </p:sp>
      <p:sp>
        <p:nvSpPr>
          <p:cNvPr id="29" name="TextBox 28">
            <a:extLst>
              <a:ext uri="{FF2B5EF4-FFF2-40B4-BE49-F238E27FC236}">
                <a16:creationId xmlns:a16="http://schemas.microsoft.com/office/drawing/2014/main" id="{5E3470EE-348B-42EE-9113-A85A2C36CF32}"/>
              </a:ext>
              <a:ext uri="{C183D7F6-B498-43B3-948B-1728B52AA6E4}">
                <adec:decorative xmlns:adec="http://schemas.microsoft.com/office/drawing/2017/decorative" val="1"/>
              </a:ext>
            </a:extLst>
          </p:cNvPr>
          <p:cNvSpPr txBox="1"/>
          <p:nvPr/>
        </p:nvSpPr>
        <p:spPr>
          <a:xfrm>
            <a:off x="749655" y="1264047"/>
            <a:ext cx="4200525" cy="461665"/>
          </a:xfrm>
          <a:prstGeom prst="rect">
            <a:avLst/>
          </a:prstGeom>
          <a:noFill/>
        </p:spPr>
        <p:txBody>
          <a:bodyPr wrap="square" rtlCol="0">
            <a:spAutoFit/>
          </a:bodyPr>
          <a:lstStyle/>
          <a:p>
            <a:pPr algn="ctr"/>
            <a:r>
              <a:rPr lang="en-US" sz="1200" b="1" u="sng" dirty="0"/>
              <a:t>Agreement with Statements about COVID Impacts on Social Security and Retirement </a:t>
            </a:r>
          </a:p>
        </p:txBody>
      </p:sp>
      <p:pic>
        <p:nvPicPr>
          <p:cNvPr id="7" name="Picture 6" descr="When asked to what extent do you agree or disagree with statements about COVID's impacts on Social Security and Retirement, a majority of respondents acknowledged a belief of long-term impacts.&#10;&#10;68% at least somewhat agreed that it is more important now that it was before for them to optimize their Social Security.  Another 59% at least somewhat agreed they worry more now than they did before about Social Security running out of funding.  And 56% either strongly or somewhat agreed they worry now more than they did before about the impacts of market volatility on their retirement income.">
            <a:extLst>
              <a:ext uri="{FF2B5EF4-FFF2-40B4-BE49-F238E27FC236}">
                <a16:creationId xmlns:a16="http://schemas.microsoft.com/office/drawing/2014/main" id="{AAEDCF3C-D0F4-613B-ADA3-446234449B35}"/>
              </a:ext>
            </a:extLst>
          </p:cNvPr>
          <p:cNvPicPr>
            <a:picLocks noChangeAspect="1"/>
          </p:cNvPicPr>
          <p:nvPr/>
        </p:nvPicPr>
        <p:blipFill>
          <a:blip r:embed="rId3"/>
          <a:stretch>
            <a:fillRect/>
          </a:stretch>
        </p:blipFill>
        <p:spPr>
          <a:xfrm>
            <a:off x="133085" y="1507385"/>
            <a:ext cx="5278599" cy="3405265"/>
          </a:xfrm>
          <a:prstGeom prst="rect">
            <a:avLst/>
          </a:prstGeom>
        </p:spPr>
      </p:pic>
      <p:sp>
        <p:nvSpPr>
          <p:cNvPr id="8" name="Rectangle 7">
            <a:extLst>
              <a:ext uri="{FF2B5EF4-FFF2-40B4-BE49-F238E27FC236}">
                <a16:creationId xmlns:a16="http://schemas.microsoft.com/office/drawing/2014/main" id="{A9B6CCF2-37D7-42C9-ADC4-E634174F9443}"/>
              </a:ext>
              <a:ext uri="{C183D7F6-B498-43B3-948B-1728B52AA6E4}">
                <adec:decorative xmlns:adec="http://schemas.microsoft.com/office/drawing/2017/decorative" val="1"/>
              </a:ext>
            </a:extLst>
          </p:cNvPr>
          <p:cNvSpPr/>
          <p:nvPr/>
        </p:nvSpPr>
        <p:spPr>
          <a:xfrm>
            <a:off x="5545930" y="1456994"/>
            <a:ext cx="3351026" cy="2972581"/>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F9B616-62AC-48C0-BF84-9E23CBFFE5A3}"/>
              </a:ext>
              <a:ext uri="{C183D7F6-B498-43B3-948B-1728B52AA6E4}">
                <adec:decorative xmlns:adec="http://schemas.microsoft.com/office/drawing/2017/decorative" val="0"/>
              </a:ext>
            </a:extLst>
          </p:cNvPr>
          <p:cNvSpPr/>
          <p:nvPr/>
        </p:nvSpPr>
        <p:spPr>
          <a:xfrm>
            <a:off x="6221813" y="1649499"/>
            <a:ext cx="2564378"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Millennials and Gen Xers are more likely than Boomers+ to agree with all of these statements</a:t>
            </a:r>
          </a:p>
        </p:txBody>
      </p:sp>
      <p:pic>
        <p:nvPicPr>
          <p:cNvPr id="11" name="Graphic 10">
            <a:extLst>
              <a:ext uri="{FF2B5EF4-FFF2-40B4-BE49-F238E27FC236}">
                <a16:creationId xmlns:a16="http://schemas.microsoft.com/office/drawing/2014/main" id="{BB1A7D73-2C5C-4F09-98D2-3C8779B3D8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427063">
            <a:off x="8485041" y="1143395"/>
            <a:ext cx="580879" cy="568151"/>
          </a:xfrm>
          <a:prstGeom prst="rect">
            <a:avLst/>
          </a:prstGeom>
        </p:spPr>
      </p:pic>
      <p:pic>
        <p:nvPicPr>
          <p:cNvPr id="12" name="Graphic 11">
            <a:extLst>
              <a:ext uri="{FF2B5EF4-FFF2-40B4-BE49-F238E27FC236}">
                <a16:creationId xmlns:a16="http://schemas.microsoft.com/office/drawing/2014/main" id="{016483C1-1432-470E-8545-7D5A2774830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46984" y="1217993"/>
            <a:ext cx="313842" cy="313842"/>
          </a:xfrm>
          <a:prstGeom prst="rect">
            <a:avLst/>
          </a:prstGeom>
        </p:spPr>
      </p:pic>
      <p:pic>
        <p:nvPicPr>
          <p:cNvPr id="13" name="Graphic 12">
            <a:extLst>
              <a:ext uri="{FF2B5EF4-FFF2-40B4-BE49-F238E27FC236}">
                <a16:creationId xmlns:a16="http://schemas.microsoft.com/office/drawing/2014/main" id="{64570AF7-A63A-46E3-A70B-7F2E77AF23A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0608" y="1676962"/>
            <a:ext cx="371130" cy="371130"/>
          </a:xfrm>
          <a:prstGeom prst="rect">
            <a:avLst/>
          </a:prstGeom>
        </p:spPr>
      </p:pic>
      <p:pic>
        <p:nvPicPr>
          <p:cNvPr id="14" name="Graphic 13">
            <a:extLst>
              <a:ext uri="{FF2B5EF4-FFF2-40B4-BE49-F238E27FC236}">
                <a16:creationId xmlns:a16="http://schemas.microsoft.com/office/drawing/2014/main" id="{8BB7151C-F2A4-4BFE-8251-9794E09C7628}"/>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16437" y="2341165"/>
            <a:ext cx="371130" cy="371130"/>
          </a:xfrm>
          <a:prstGeom prst="rect">
            <a:avLst/>
          </a:prstGeom>
        </p:spPr>
      </p:pic>
      <p:sp>
        <p:nvSpPr>
          <p:cNvPr id="15" name="Rectangle 14">
            <a:extLst>
              <a:ext uri="{FF2B5EF4-FFF2-40B4-BE49-F238E27FC236}">
                <a16:creationId xmlns:a16="http://schemas.microsoft.com/office/drawing/2014/main" id="{3FACD037-17DD-4A70-8523-8BD56CA2E24C}"/>
              </a:ext>
              <a:ext uri="{C183D7F6-B498-43B3-948B-1728B52AA6E4}">
                <adec:decorative xmlns:adec="http://schemas.microsoft.com/office/drawing/2017/decorative" val="0"/>
              </a:ext>
            </a:extLst>
          </p:cNvPr>
          <p:cNvSpPr/>
          <p:nvPr/>
        </p:nvSpPr>
        <p:spPr>
          <a:xfrm>
            <a:off x="6221813" y="2328471"/>
            <a:ext cx="2565865" cy="365144"/>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more likely than men to agree with all of these statements</a:t>
            </a:r>
          </a:p>
        </p:txBody>
      </p:sp>
      <p:sp>
        <p:nvSpPr>
          <p:cNvPr id="30" name="Rectangle 29">
            <a:extLst>
              <a:ext uri="{FF2B5EF4-FFF2-40B4-BE49-F238E27FC236}">
                <a16:creationId xmlns:a16="http://schemas.microsoft.com/office/drawing/2014/main" id="{F41872A7-0AD7-49C0-A0F2-B0563C8C24F9}"/>
              </a:ext>
              <a:ext uri="{C183D7F6-B498-43B3-948B-1728B52AA6E4}">
                <adec:decorative xmlns:adec="http://schemas.microsoft.com/office/drawing/2017/decorative" val="0"/>
              </a:ext>
            </a:extLst>
          </p:cNvPr>
          <p:cNvSpPr/>
          <p:nvPr/>
        </p:nvSpPr>
        <p:spPr>
          <a:xfrm>
            <a:off x="6220327" y="2845912"/>
            <a:ext cx="2565865" cy="1459387"/>
          </a:xfrm>
          <a:prstGeom prst="rect">
            <a:avLst/>
          </a:prstGeom>
          <a:noFill/>
          <a:ln w="12700" cap="flat" cmpd="sng" algn="ctr">
            <a:solidFill>
              <a:srgbClr val="0047BB"/>
            </a:solidFill>
            <a:prstDash val="solid"/>
          </a:ln>
          <a:effectLst/>
        </p:spPr>
        <p:txBody>
          <a:bodyPr lIns="91440" tIns="45720" rIns="91440" bIns="45720" rtlCol="0" anchor="ctr"/>
          <a:lstStyle/>
          <a:p>
            <a:pPr algn="ctr" defTabSz="609585">
              <a:defRPr/>
            </a:pPr>
            <a:r>
              <a:rPr lang="en-US" sz="800" kern="0" dirty="0">
                <a:latin typeface="Arial"/>
              </a:rPr>
              <a:t>Compared to the 2020 Nationwide Harris Poll COVID Flash poll^ the proportion who agree that it is more important to optimize SS has increased (68% vs. 63% in 2020), while the proportion who worry more about SS running out of funding and worry more about the impact of market volatility on retirement income have remained steady </a:t>
            </a:r>
          </a:p>
          <a:p>
            <a:pPr algn="ctr" defTabSz="609585">
              <a:defRPr/>
            </a:pPr>
            <a:r>
              <a:rPr lang="en-US" sz="800" kern="0" dirty="0">
                <a:latin typeface="Arial"/>
              </a:rPr>
              <a:t>(59% vs. 62% in 2020 and </a:t>
            </a:r>
            <a:endParaRPr lang="en-US" sz="800" kern="0" dirty="0">
              <a:latin typeface="Arial"/>
              <a:cs typeface="Arial"/>
            </a:endParaRPr>
          </a:p>
          <a:p>
            <a:pPr algn="ctr" defTabSz="609585">
              <a:defRPr/>
            </a:pPr>
            <a:r>
              <a:rPr lang="en-US" sz="800" kern="0" dirty="0">
                <a:latin typeface="Arial"/>
              </a:rPr>
              <a:t>56% vs. 57% in 2020, respectively)</a:t>
            </a:r>
            <a:endParaRPr lang="en-US" sz="800" kern="0" dirty="0">
              <a:latin typeface="Arial"/>
              <a:cs typeface="Arial"/>
            </a:endParaRPr>
          </a:p>
        </p:txBody>
      </p:sp>
      <p:pic>
        <p:nvPicPr>
          <p:cNvPr id="31" name="Graphic 30">
            <a:extLst>
              <a:ext uri="{FF2B5EF4-FFF2-40B4-BE49-F238E27FC236}">
                <a16:creationId xmlns:a16="http://schemas.microsoft.com/office/drawing/2014/main" id="{96865861-9E32-498A-A495-16D75901B36D}"/>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87573" y="3310168"/>
            <a:ext cx="457200" cy="457200"/>
          </a:xfrm>
          <a:prstGeom prst="rect">
            <a:avLst/>
          </a:prstGeom>
        </p:spPr>
      </p:pic>
      <p:sp>
        <p:nvSpPr>
          <p:cNvPr id="32" name="TextBox 31">
            <a:extLst>
              <a:ext uri="{FF2B5EF4-FFF2-40B4-BE49-F238E27FC236}">
                <a16:creationId xmlns:a16="http://schemas.microsoft.com/office/drawing/2014/main" id="{0AE7BBA6-4113-425D-863A-E95E5390E053}"/>
              </a:ext>
              <a:ext uri="{C183D7F6-B498-43B3-948B-1728B52AA6E4}">
                <adec:decorative xmlns:adec="http://schemas.microsoft.com/office/drawing/2017/decorative" val="0"/>
              </a:ext>
            </a:extLst>
          </p:cNvPr>
          <p:cNvSpPr txBox="1"/>
          <p:nvPr/>
        </p:nvSpPr>
        <p:spPr>
          <a:xfrm>
            <a:off x="5783971" y="4754880"/>
            <a:ext cx="3092446" cy="338554"/>
          </a:xfrm>
          <a:prstGeom prst="rect">
            <a:avLst/>
          </a:prstGeom>
          <a:noFill/>
        </p:spPr>
        <p:txBody>
          <a:bodyPr wrap="square" rtlCol="0">
            <a:spAutoFit/>
          </a:bodyPr>
          <a:lstStyle/>
          <a:p>
            <a:r>
              <a:rPr lang="en-US" sz="800" i="1" dirty="0"/>
              <a:t>^Nationwide Harris Poll COVID Flash Poll conducted online among 1,798 U.S. adults 24+, May 15-19, 2020.</a:t>
            </a:r>
          </a:p>
        </p:txBody>
      </p:sp>
    </p:spTree>
    <p:extLst>
      <p:ext uri="{BB962C8B-B14F-4D97-AF65-F5344CB8AC3E}">
        <p14:creationId xmlns:p14="http://schemas.microsoft.com/office/powerpoint/2010/main" val="268033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a:t>WORKING WITH A FINANCIAL PROFESSIONAL</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More Than One-Third of Adults Work with a Financial Professional</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a:t>Younger adults and men are more likely to work with one</a:t>
            </a:r>
          </a:p>
        </p:txBody>
      </p:sp>
      <p:sp>
        <p:nvSpPr>
          <p:cNvPr id="14" name="TextBox 13">
            <a:extLst>
              <a:ext uri="{FF2B5EF4-FFF2-40B4-BE49-F238E27FC236}">
                <a16:creationId xmlns:a16="http://schemas.microsoft.com/office/drawing/2014/main" id="{FA1A69BE-C49E-4108-9CC2-CBF0439C7CC1}"/>
              </a:ext>
              <a:ext uri="{C183D7F6-B498-43B3-948B-1728B52AA6E4}">
                <adec:decorative xmlns:adec="http://schemas.microsoft.com/office/drawing/2017/decorative" val="1"/>
              </a:ext>
            </a:extLst>
          </p:cNvPr>
          <p:cNvSpPr txBox="1"/>
          <p:nvPr/>
        </p:nvSpPr>
        <p:spPr>
          <a:xfrm>
            <a:off x="1" y="1264047"/>
            <a:ext cx="9144000" cy="276999"/>
          </a:xfrm>
          <a:prstGeom prst="rect">
            <a:avLst/>
          </a:prstGeom>
          <a:noFill/>
        </p:spPr>
        <p:txBody>
          <a:bodyPr wrap="square" rtlCol="0">
            <a:spAutoFit/>
          </a:bodyPr>
          <a:lstStyle/>
          <a:p>
            <a:pPr algn="ctr"/>
            <a:r>
              <a:rPr lang="en-US" sz="1200" b="1" u="sng" dirty="0"/>
              <a:t>Currently Working with a Financial Professional**</a:t>
            </a:r>
          </a:p>
        </p:txBody>
      </p:sp>
      <p:pic>
        <p:nvPicPr>
          <p:cNvPr id="16" name="Picture 15" descr="Upon being asked &quot;Do you currently work with a financial professional,&quot; about 1/3 responded that they do.  Details are as follows:  35% overall said they do.  Generationally, 42% of millennials, 36% of Gen Xers and 33% of Boomers seek guidance from a financial professional.  Finally, more males (40%) than females (31%) get this help.">
            <a:extLst>
              <a:ext uri="{FF2B5EF4-FFF2-40B4-BE49-F238E27FC236}">
                <a16:creationId xmlns:a16="http://schemas.microsoft.com/office/drawing/2014/main" id="{0A602FCA-36A7-4D5B-3C25-F491BC74DC86}"/>
              </a:ext>
            </a:extLst>
          </p:cNvPr>
          <p:cNvPicPr>
            <a:picLocks noChangeAspect="1"/>
          </p:cNvPicPr>
          <p:nvPr/>
        </p:nvPicPr>
        <p:blipFill>
          <a:blip r:embed="rId3"/>
          <a:stretch>
            <a:fillRect/>
          </a:stretch>
        </p:blipFill>
        <p:spPr>
          <a:xfrm>
            <a:off x="165353" y="1603832"/>
            <a:ext cx="8781412" cy="2497127"/>
          </a:xfrm>
          <a:prstGeom prst="rect">
            <a:avLst/>
          </a:prstGeom>
        </p:spPr>
      </p:pic>
      <p:sp>
        <p:nvSpPr>
          <p:cNvPr id="8" name="Rectangle 7">
            <a:extLst>
              <a:ext uri="{FF2B5EF4-FFF2-40B4-BE49-F238E27FC236}">
                <a16:creationId xmlns:a16="http://schemas.microsoft.com/office/drawing/2014/main" id="{F64D1FB0-880C-429B-A703-ADEA56FADBA4}"/>
              </a:ext>
              <a:ext uri="{C183D7F6-B498-43B3-948B-1728B52AA6E4}">
                <adec:decorative xmlns:adec="http://schemas.microsoft.com/office/drawing/2017/decorative" val="1"/>
              </a:ext>
            </a:extLst>
          </p:cNvPr>
          <p:cNvSpPr/>
          <p:nvPr/>
        </p:nvSpPr>
        <p:spPr>
          <a:xfrm>
            <a:off x="189687" y="4284893"/>
            <a:ext cx="3725088" cy="760853"/>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AC8535-8449-4396-9509-350E7A9E50EB}"/>
              </a:ext>
              <a:ext uri="{C183D7F6-B498-43B3-948B-1728B52AA6E4}">
                <adec:decorative xmlns:adec="http://schemas.microsoft.com/office/drawing/2017/decorative" val="1"/>
              </a:ext>
            </a:extLst>
          </p:cNvPr>
          <p:cNvSpPr/>
          <p:nvPr/>
        </p:nvSpPr>
        <p:spPr>
          <a:xfrm>
            <a:off x="925049" y="4347679"/>
            <a:ext cx="2818275" cy="607064"/>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Gen Xers are more likely this year to say they work with a financial professional** (36% vs. 27% in 2020)</a:t>
            </a:r>
          </a:p>
        </p:txBody>
      </p:sp>
      <p:pic>
        <p:nvPicPr>
          <p:cNvPr id="10" name="Graphic 9">
            <a:extLst>
              <a:ext uri="{FF2B5EF4-FFF2-40B4-BE49-F238E27FC236}">
                <a16:creationId xmlns:a16="http://schemas.microsoft.com/office/drawing/2014/main" id="{818579C5-BEEB-46E5-B119-5F6E71AD8FC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752" y="4414924"/>
            <a:ext cx="457200" cy="457200"/>
          </a:xfrm>
          <a:prstGeom prst="rect">
            <a:avLst/>
          </a:prstGeom>
        </p:spPr>
      </p:pic>
      <p:pic>
        <p:nvPicPr>
          <p:cNvPr id="12" name="Graphic 11">
            <a:extLst>
              <a:ext uri="{FF2B5EF4-FFF2-40B4-BE49-F238E27FC236}">
                <a16:creationId xmlns:a16="http://schemas.microsoft.com/office/drawing/2014/main" id="{79D19341-2A48-485C-8323-8281119F0F2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617057">
            <a:off x="59015" y="3977874"/>
            <a:ext cx="580879" cy="568151"/>
          </a:xfrm>
          <a:prstGeom prst="rect">
            <a:avLst/>
          </a:prstGeom>
        </p:spPr>
      </p:pic>
      <p:pic>
        <p:nvPicPr>
          <p:cNvPr id="13" name="Graphic 12">
            <a:extLst>
              <a:ext uri="{FF2B5EF4-FFF2-40B4-BE49-F238E27FC236}">
                <a16:creationId xmlns:a16="http://schemas.microsoft.com/office/drawing/2014/main" id="{0C117ED3-E321-48A2-A4AE-E5A881F9909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6166" y="4045635"/>
            <a:ext cx="313842" cy="313842"/>
          </a:xfrm>
          <a:prstGeom prst="rect">
            <a:avLst/>
          </a:prstGeom>
        </p:spPr>
      </p:pic>
      <p:sp>
        <p:nvSpPr>
          <p:cNvPr id="15" name="TextBox 14">
            <a:extLst>
              <a:ext uri="{FF2B5EF4-FFF2-40B4-BE49-F238E27FC236}">
                <a16:creationId xmlns:a16="http://schemas.microsoft.com/office/drawing/2014/main" id="{6C6A0DFD-E7FD-4111-8D57-1DE1D4165C3B}"/>
              </a:ext>
              <a:ext uri="{C183D7F6-B498-43B3-948B-1728B52AA6E4}">
                <adec:decorative xmlns:adec="http://schemas.microsoft.com/office/drawing/2017/decorative" val="1"/>
              </a:ext>
            </a:extLst>
          </p:cNvPr>
          <p:cNvSpPr txBox="1"/>
          <p:nvPr/>
        </p:nvSpPr>
        <p:spPr>
          <a:xfrm>
            <a:off x="4838700" y="4553085"/>
            <a:ext cx="3925548" cy="584775"/>
          </a:xfrm>
          <a:prstGeom prst="rect">
            <a:avLst/>
          </a:prstGeom>
          <a:noFill/>
        </p:spPr>
        <p:txBody>
          <a:bodyPr wrap="square" rtlCol="0">
            <a:spAutoFit/>
          </a:bodyPr>
          <a:lstStyle/>
          <a:p>
            <a:r>
              <a:rPr lang="en-US" sz="800" i="1" dirty="0"/>
              <a:t>**Note that we changed from “financial advisor” to “financial professional (e.g., (e.g., Certified Financial Planner (CFP), broker, financial advisor working at an insurance agency, etc.)” this year which could impact trending of this and other responses where this new term is used</a:t>
            </a:r>
          </a:p>
        </p:txBody>
      </p:sp>
    </p:spTree>
    <p:extLst>
      <p:ext uri="{BB962C8B-B14F-4D97-AF65-F5344CB8AC3E}">
        <p14:creationId xmlns:p14="http://schemas.microsoft.com/office/powerpoint/2010/main" val="107550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dirty="0"/>
              <a:t>WORKING WITH A FINANCIAL PROFESSIONAL</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About Half Who Work with an FP Say They Provide Social Security Advice</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However, a majority who haven’t been advised on Social Security say it isn’t something they expect</a:t>
            </a:r>
          </a:p>
        </p:txBody>
      </p:sp>
      <p:sp>
        <p:nvSpPr>
          <p:cNvPr id="13" name="TextBox 12">
            <a:extLst>
              <a:ext uri="{FF2B5EF4-FFF2-40B4-BE49-F238E27FC236}">
                <a16:creationId xmlns:a16="http://schemas.microsoft.com/office/drawing/2014/main" id="{0F62A85B-2920-4184-8C0B-D52D3135DB36}"/>
              </a:ext>
              <a:ext uri="{C183D7F6-B498-43B3-948B-1728B52AA6E4}">
                <adec:decorative xmlns:adec="http://schemas.microsoft.com/office/drawing/2017/decorative" val="1"/>
              </a:ext>
            </a:extLst>
          </p:cNvPr>
          <p:cNvSpPr txBox="1"/>
          <p:nvPr/>
        </p:nvSpPr>
        <p:spPr>
          <a:xfrm>
            <a:off x="1" y="1492647"/>
            <a:ext cx="3933824" cy="615553"/>
          </a:xfrm>
          <a:prstGeom prst="rect">
            <a:avLst/>
          </a:prstGeom>
          <a:noFill/>
        </p:spPr>
        <p:txBody>
          <a:bodyPr wrap="square" rtlCol="0">
            <a:spAutoFit/>
          </a:bodyPr>
          <a:lstStyle/>
          <a:p>
            <a:pPr algn="ctr"/>
            <a:r>
              <a:rPr lang="en-US" sz="1200" b="1" u="sng" dirty="0"/>
              <a:t>Financial Professional Provided Advice on How/When to File for SS Benefits</a:t>
            </a:r>
            <a:endParaRPr lang="en-US" sz="1000" b="1" u="sng" dirty="0"/>
          </a:p>
          <a:p>
            <a:pPr algn="ctr"/>
            <a:r>
              <a:rPr lang="en-US" sz="1000" i="1" dirty="0"/>
              <a:t>Among those who work with a financial professional</a:t>
            </a:r>
          </a:p>
        </p:txBody>
      </p:sp>
      <p:pic>
        <p:nvPicPr>
          <p:cNvPr id="6" name="Picture 5">
            <a:extLst>
              <a:ext uri="{FF2B5EF4-FFF2-40B4-BE49-F238E27FC236}">
                <a16:creationId xmlns:a16="http://schemas.microsoft.com/office/drawing/2014/main" id="{03744811-A8D1-EE70-46BF-3C1E861E68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5049" y="2219760"/>
            <a:ext cx="2789585" cy="1931946"/>
          </a:xfrm>
          <a:prstGeom prst="rect">
            <a:avLst/>
          </a:prstGeom>
        </p:spPr>
      </p:pic>
      <p:sp>
        <p:nvSpPr>
          <p:cNvPr id="15" name="TextBox 14">
            <a:extLst>
              <a:ext uri="{FF2B5EF4-FFF2-40B4-BE49-F238E27FC236}">
                <a16:creationId xmlns:a16="http://schemas.microsoft.com/office/drawing/2014/main" id="{1E9CA951-9E45-4D21-A66D-5F515B379C56}"/>
              </a:ext>
              <a:ext uri="{C183D7F6-B498-43B3-948B-1728B52AA6E4}">
                <adec:decorative xmlns:adec="http://schemas.microsoft.com/office/drawing/2017/decorative" val="1"/>
              </a:ext>
            </a:extLst>
          </p:cNvPr>
          <p:cNvSpPr txBox="1"/>
          <p:nvPr/>
        </p:nvSpPr>
        <p:spPr>
          <a:xfrm>
            <a:off x="4381501" y="1492647"/>
            <a:ext cx="3933824" cy="769441"/>
          </a:xfrm>
          <a:prstGeom prst="rect">
            <a:avLst/>
          </a:prstGeom>
          <a:noFill/>
        </p:spPr>
        <p:txBody>
          <a:bodyPr wrap="square" rtlCol="0">
            <a:spAutoFit/>
          </a:bodyPr>
          <a:lstStyle/>
          <a:p>
            <a:pPr algn="ctr"/>
            <a:r>
              <a:rPr lang="en-US" sz="1200" b="1" u="sng" dirty="0"/>
              <a:t>SS Advice Something Expected </a:t>
            </a:r>
          </a:p>
          <a:p>
            <a:pPr algn="ctr"/>
            <a:r>
              <a:rPr lang="en-US" sz="1200" b="1" u="sng" dirty="0"/>
              <a:t>from Financial Professional</a:t>
            </a:r>
            <a:endParaRPr lang="en-US" sz="1000" b="1" u="sng" dirty="0"/>
          </a:p>
          <a:p>
            <a:pPr algn="ctr"/>
            <a:r>
              <a:rPr lang="en-US" sz="1000" i="1" dirty="0"/>
              <a:t>Among those who work with a financial professional </a:t>
            </a:r>
          </a:p>
          <a:p>
            <a:pPr algn="ctr"/>
            <a:r>
              <a:rPr lang="en-US" sz="1000" i="1" dirty="0"/>
              <a:t>but haven’t been advised on SS</a:t>
            </a:r>
          </a:p>
        </p:txBody>
      </p:sp>
      <p:pic>
        <p:nvPicPr>
          <p:cNvPr id="11" name="Picture 10">
            <a:extLst>
              <a:ext uri="{FF2B5EF4-FFF2-40B4-BE49-F238E27FC236}">
                <a16:creationId xmlns:a16="http://schemas.microsoft.com/office/drawing/2014/main" id="{52036C0B-B5BC-9A74-F286-BCCFA4050C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67872" y="2262087"/>
            <a:ext cx="2880226" cy="1938437"/>
          </a:xfrm>
          <a:prstGeom prst="rect">
            <a:avLst/>
          </a:prstGeom>
        </p:spPr>
      </p:pic>
      <p:pic>
        <p:nvPicPr>
          <p:cNvPr id="21" name="Graphic 20">
            <a:extLst>
              <a:ext uri="{FF2B5EF4-FFF2-40B4-BE49-F238E27FC236}">
                <a16:creationId xmlns:a16="http://schemas.microsoft.com/office/drawing/2014/main" id="{D6E90381-D4FD-4B13-AFD8-808DF2B909B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6166" y="3959910"/>
            <a:ext cx="313842" cy="313842"/>
          </a:xfrm>
          <a:prstGeom prst="rect">
            <a:avLst/>
          </a:prstGeom>
        </p:spPr>
      </p:pic>
      <p:sp>
        <p:nvSpPr>
          <p:cNvPr id="16" name="Rectangle 15">
            <a:extLst>
              <a:ext uri="{FF2B5EF4-FFF2-40B4-BE49-F238E27FC236}">
                <a16:creationId xmlns:a16="http://schemas.microsoft.com/office/drawing/2014/main" id="{9A69F57C-2D6D-4939-B182-C464CD6800E8}"/>
              </a:ext>
              <a:ext uri="{C183D7F6-B498-43B3-948B-1728B52AA6E4}">
                <adec:decorative xmlns:adec="http://schemas.microsoft.com/office/drawing/2017/decorative" val="1"/>
              </a:ext>
            </a:extLst>
          </p:cNvPr>
          <p:cNvSpPr/>
          <p:nvPr/>
        </p:nvSpPr>
        <p:spPr>
          <a:xfrm>
            <a:off x="189687" y="4200525"/>
            <a:ext cx="3725088" cy="845221"/>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362FEA0-002A-406C-9AC0-C2C1CBD86F25}"/>
              </a:ext>
              <a:ext uri="{C183D7F6-B498-43B3-948B-1728B52AA6E4}">
                <adec:decorative xmlns:adec="http://schemas.microsoft.com/office/drawing/2017/decorative" val="0"/>
              </a:ext>
            </a:extLst>
          </p:cNvPr>
          <p:cNvSpPr/>
          <p:nvPr/>
        </p:nvSpPr>
        <p:spPr>
          <a:xfrm>
            <a:off x="925049" y="4257675"/>
            <a:ext cx="2818275" cy="754218"/>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Millennials who work with an FP are more likely than Gen Xers and both are more likely than Boomers+ to say their FP provides advice about how/when to file for Social Security</a:t>
            </a:r>
          </a:p>
          <a:p>
            <a:pPr algn="ctr" defTabSz="609585">
              <a:defRPr/>
            </a:pPr>
            <a:r>
              <a:rPr lang="en-US" sz="800" kern="0" dirty="0">
                <a:latin typeface="Arial"/>
              </a:rPr>
              <a:t>(68% vs. 52% vs. 32%)</a:t>
            </a:r>
          </a:p>
        </p:txBody>
      </p:sp>
      <p:pic>
        <p:nvPicPr>
          <p:cNvPr id="20" name="Graphic 19">
            <a:extLst>
              <a:ext uri="{FF2B5EF4-FFF2-40B4-BE49-F238E27FC236}">
                <a16:creationId xmlns:a16="http://schemas.microsoft.com/office/drawing/2014/main" id="{4F38F3B4-A1C3-4FE5-B5E8-D7720CEB4C1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617057">
            <a:off x="59015" y="3892149"/>
            <a:ext cx="580879" cy="568151"/>
          </a:xfrm>
          <a:prstGeom prst="rect">
            <a:avLst/>
          </a:prstGeom>
        </p:spPr>
      </p:pic>
      <p:pic>
        <p:nvPicPr>
          <p:cNvPr id="22" name="Graphic 21">
            <a:extLst>
              <a:ext uri="{FF2B5EF4-FFF2-40B4-BE49-F238E27FC236}">
                <a16:creationId xmlns:a16="http://schemas.microsoft.com/office/drawing/2014/main" id="{D6297955-AD76-43E1-AE1C-47814F46989D}"/>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4443" y="4425911"/>
            <a:ext cx="371130" cy="371130"/>
          </a:xfrm>
          <a:prstGeom prst="rect">
            <a:avLst/>
          </a:prstGeom>
        </p:spPr>
      </p:pic>
    </p:spTree>
    <p:extLst>
      <p:ext uri="{BB962C8B-B14F-4D97-AF65-F5344CB8AC3E}">
        <p14:creationId xmlns:p14="http://schemas.microsoft.com/office/powerpoint/2010/main" val="307498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a:t>WORKING WITH A FINANCIAL PROFESSIONAL</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8813857" cy="325304"/>
          </a:xfrm>
        </p:spPr>
        <p:txBody>
          <a:bodyPr/>
          <a:lstStyle/>
          <a:p>
            <a:r>
              <a:rPr lang="en-US" dirty="0"/>
              <a:t>Less Than 1 in 5 Without an FP Plan To Ask One About SS, With 1 in 4 Unsure</a:t>
            </a:r>
            <a:br>
              <a:rPr lang="en-US" dirty="0"/>
            </a:br>
            <a:endParaRPr lang="en-US" dirty="0"/>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a:xfrm>
            <a:off x="133086" y="713924"/>
            <a:ext cx="8552603" cy="485525"/>
          </a:xfrm>
        </p:spPr>
        <p:txBody>
          <a:bodyPr/>
          <a:lstStyle/>
          <a:p>
            <a:r>
              <a:rPr lang="en-US" dirty="0"/>
              <a:t>Most with a financial professional or who plan to ask one about Social Security would switch financial professionals if theirs couldn’t show them how to maximize their Social Security benefit</a:t>
            </a:r>
          </a:p>
        </p:txBody>
      </p:sp>
      <p:sp>
        <p:nvSpPr>
          <p:cNvPr id="8" name="TextBox 7">
            <a:extLst>
              <a:ext uri="{FF2B5EF4-FFF2-40B4-BE49-F238E27FC236}">
                <a16:creationId xmlns:a16="http://schemas.microsoft.com/office/drawing/2014/main" id="{9EC3186B-BB37-4D4C-AC8F-B32556A9CE3C}"/>
              </a:ext>
              <a:ext uri="{C183D7F6-B498-43B3-948B-1728B52AA6E4}">
                <adec:decorative xmlns:adec="http://schemas.microsoft.com/office/drawing/2017/decorative" val="1"/>
              </a:ext>
            </a:extLst>
          </p:cNvPr>
          <p:cNvSpPr txBox="1"/>
          <p:nvPr/>
        </p:nvSpPr>
        <p:spPr>
          <a:xfrm>
            <a:off x="1" y="1321197"/>
            <a:ext cx="3933824" cy="430887"/>
          </a:xfrm>
          <a:prstGeom prst="rect">
            <a:avLst/>
          </a:prstGeom>
          <a:noFill/>
        </p:spPr>
        <p:txBody>
          <a:bodyPr wrap="square" rtlCol="0">
            <a:spAutoFit/>
          </a:bodyPr>
          <a:lstStyle/>
          <a:p>
            <a:pPr algn="ctr"/>
            <a:r>
              <a:rPr lang="en-US" sz="1200" b="1" u="sng" dirty="0"/>
              <a:t>Plan on Asking FP About SS Benefits</a:t>
            </a:r>
            <a:endParaRPr lang="en-US" sz="1000" b="1" u="sng" dirty="0"/>
          </a:p>
          <a:p>
            <a:pPr algn="ctr"/>
            <a:r>
              <a:rPr lang="en-US" sz="1000" i="1" dirty="0"/>
              <a:t>Among those who do </a:t>
            </a:r>
            <a:r>
              <a:rPr lang="en-US" sz="1000" i="1" u="sng" dirty="0"/>
              <a:t>not</a:t>
            </a:r>
            <a:r>
              <a:rPr lang="en-US" sz="1000" i="1" dirty="0"/>
              <a:t> work with a financial professional</a:t>
            </a:r>
          </a:p>
        </p:txBody>
      </p:sp>
      <p:pic>
        <p:nvPicPr>
          <p:cNvPr id="7" name="Picture 6" descr="Asked to those who do not work with a financial professional (FP) today, &quot;Do you plan on asking a financial professional specifically about Social Security benefit?,&quot; 15% said yes, 58% said no and 26% responded that they weren't sure.">
            <a:extLst>
              <a:ext uri="{FF2B5EF4-FFF2-40B4-BE49-F238E27FC236}">
                <a16:creationId xmlns:a16="http://schemas.microsoft.com/office/drawing/2014/main" id="{5B5D2C4C-14AB-592B-FE4A-0C9BFC6B41FC}"/>
              </a:ext>
            </a:extLst>
          </p:cNvPr>
          <p:cNvPicPr>
            <a:picLocks noChangeAspect="1"/>
          </p:cNvPicPr>
          <p:nvPr/>
        </p:nvPicPr>
        <p:blipFill>
          <a:blip r:embed="rId3"/>
          <a:stretch>
            <a:fillRect/>
          </a:stretch>
        </p:blipFill>
        <p:spPr>
          <a:xfrm>
            <a:off x="1002779" y="1873832"/>
            <a:ext cx="2931046" cy="2031418"/>
          </a:xfrm>
          <a:prstGeom prst="rect">
            <a:avLst/>
          </a:prstGeom>
        </p:spPr>
      </p:pic>
      <p:sp>
        <p:nvSpPr>
          <p:cNvPr id="9" name="Rectangle 8">
            <a:extLst>
              <a:ext uri="{FF2B5EF4-FFF2-40B4-BE49-F238E27FC236}">
                <a16:creationId xmlns:a16="http://schemas.microsoft.com/office/drawing/2014/main" id="{328CA640-71B4-4AD4-BDC1-5B1D2DD1CBB8}"/>
              </a:ext>
              <a:ext uri="{C183D7F6-B498-43B3-948B-1728B52AA6E4}">
                <adec:decorative xmlns:adec="http://schemas.microsoft.com/office/drawing/2017/decorative" val="1"/>
              </a:ext>
            </a:extLst>
          </p:cNvPr>
          <p:cNvSpPr/>
          <p:nvPr/>
        </p:nvSpPr>
        <p:spPr>
          <a:xfrm>
            <a:off x="189687" y="4029075"/>
            <a:ext cx="3725088" cy="845221"/>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88BA8FB5-F88A-4AF1-ADC0-06236784A9C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617057">
            <a:off x="59015" y="3720699"/>
            <a:ext cx="580879" cy="568151"/>
          </a:xfrm>
          <a:prstGeom prst="rect">
            <a:avLst/>
          </a:prstGeom>
        </p:spPr>
      </p:pic>
      <p:pic>
        <p:nvPicPr>
          <p:cNvPr id="13" name="Graphic 12">
            <a:extLst>
              <a:ext uri="{FF2B5EF4-FFF2-40B4-BE49-F238E27FC236}">
                <a16:creationId xmlns:a16="http://schemas.microsoft.com/office/drawing/2014/main" id="{4172081D-3022-4C9F-9838-1E07D201CA4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6166" y="3788460"/>
            <a:ext cx="313842" cy="313842"/>
          </a:xfrm>
          <a:prstGeom prst="rect">
            <a:avLst/>
          </a:prstGeom>
        </p:spPr>
      </p:pic>
      <p:sp>
        <p:nvSpPr>
          <p:cNvPr id="10" name="Rectangle 9">
            <a:extLst>
              <a:ext uri="{FF2B5EF4-FFF2-40B4-BE49-F238E27FC236}">
                <a16:creationId xmlns:a16="http://schemas.microsoft.com/office/drawing/2014/main" id="{E2C18F1F-2AEA-4276-91A6-1A51861FE468}"/>
              </a:ext>
              <a:ext uri="{C183D7F6-B498-43B3-948B-1728B52AA6E4}">
                <adec:decorative xmlns:adec="http://schemas.microsoft.com/office/drawing/2017/decorative" val="0"/>
              </a:ext>
            </a:extLst>
          </p:cNvPr>
          <p:cNvSpPr/>
          <p:nvPr/>
        </p:nvSpPr>
        <p:spPr>
          <a:xfrm>
            <a:off x="843935" y="4114800"/>
            <a:ext cx="2947133" cy="668655"/>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a:latin typeface="Arial"/>
              </a:rPr>
              <a:t>Millennials and Gen Xers who don’t work with an FP are more likely than Boomers+ to say they plan to ask a financial professional about Social Security benefits or to be unsure </a:t>
            </a:r>
          </a:p>
          <a:p>
            <a:pPr algn="ctr" defTabSz="609585">
              <a:defRPr/>
            </a:pPr>
            <a:r>
              <a:rPr lang="en-US" sz="800" kern="0">
                <a:latin typeface="Arial"/>
              </a:rPr>
              <a:t>(27%, 24% vs. 6%; and 40%, 35% vs. 17%, respectively)</a:t>
            </a:r>
          </a:p>
        </p:txBody>
      </p:sp>
      <p:pic>
        <p:nvPicPr>
          <p:cNvPr id="14" name="Graphic 13">
            <a:extLst>
              <a:ext uri="{FF2B5EF4-FFF2-40B4-BE49-F238E27FC236}">
                <a16:creationId xmlns:a16="http://schemas.microsoft.com/office/drawing/2014/main" id="{26F2046B-C43C-4FDB-A503-31409FC570D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443" y="4254461"/>
            <a:ext cx="371130" cy="371130"/>
          </a:xfrm>
          <a:prstGeom prst="rect">
            <a:avLst/>
          </a:prstGeom>
        </p:spPr>
      </p:pic>
      <p:sp>
        <p:nvSpPr>
          <p:cNvPr id="18" name="TextBox 17">
            <a:extLst>
              <a:ext uri="{FF2B5EF4-FFF2-40B4-BE49-F238E27FC236}">
                <a16:creationId xmlns:a16="http://schemas.microsoft.com/office/drawing/2014/main" id="{A79FDD42-BEDC-484E-A088-04912634883E}"/>
              </a:ext>
              <a:ext uri="{C183D7F6-B498-43B3-948B-1728B52AA6E4}">
                <adec:decorative xmlns:adec="http://schemas.microsoft.com/office/drawing/2017/decorative" val="1"/>
              </a:ext>
            </a:extLst>
          </p:cNvPr>
          <p:cNvSpPr txBox="1"/>
          <p:nvPr/>
        </p:nvSpPr>
        <p:spPr>
          <a:xfrm>
            <a:off x="4857751" y="1318419"/>
            <a:ext cx="3430107" cy="769441"/>
          </a:xfrm>
          <a:prstGeom prst="rect">
            <a:avLst/>
          </a:prstGeom>
          <a:noFill/>
        </p:spPr>
        <p:txBody>
          <a:bodyPr wrap="square" rtlCol="0">
            <a:spAutoFit/>
          </a:bodyPr>
          <a:lstStyle/>
          <a:p>
            <a:pPr algn="ctr"/>
            <a:r>
              <a:rPr lang="en-US" sz="1200" b="1" u="sng" dirty="0"/>
              <a:t>Likelihood to Switch FPs if Theirs Couldn’t Show How to Maximize SS Benefits</a:t>
            </a:r>
            <a:endParaRPr lang="en-US" sz="1000" b="1" u="sng" dirty="0"/>
          </a:p>
          <a:p>
            <a:pPr algn="ctr"/>
            <a:r>
              <a:rPr lang="en-US" sz="1000" i="1" dirty="0"/>
              <a:t>Among those who work with a financial professional or plan to ask one about SS</a:t>
            </a:r>
          </a:p>
        </p:txBody>
      </p:sp>
      <p:pic>
        <p:nvPicPr>
          <p:cNvPr id="21" name="Picture 20" descr="Additionally, among those who work with an FP today or plan to ask one about Social Security, they were asked &quot;If a financial professional could not show you how to maximize your Social Security benefits, how likely would you be to switch to one who could?&quot;  72% told us they were either somewhat or extremely likely to switch in order to receive this level of guidance.">
            <a:extLst>
              <a:ext uri="{FF2B5EF4-FFF2-40B4-BE49-F238E27FC236}">
                <a16:creationId xmlns:a16="http://schemas.microsoft.com/office/drawing/2014/main" id="{B612A75D-B6CF-19BF-7E53-DFB471E5513A}"/>
              </a:ext>
            </a:extLst>
          </p:cNvPr>
          <p:cNvPicPr>
            <a:picLocks noChangeAspect="1"/>
          </p:cNvPicPr>
          <p:nvPr/>
        </p:nvPicPr>
        <p:blipFill>
          <a:blip r:embed="rId10"/>
          <a:stretch>
            <a:fillRect/>
          </a:stretch>
        </p:blipFill>
        <p:spPr>
          <a:xfrm>
            <a:off x="5180175" y="2033454"/>
            <a:ext cx="3119890" cy="2721426"/>
          </a:xfrm>
          <a:prstGeom prst="rect">
            <a:avLst/>
          </a:prstGeom>
        </p:spPr>
      </p:pic>
      <p:sp>
        <p:nvSpPr>
          <p:cNvPr id="19" name="Rectangle 18">
            <a:extLst>
              <a:ext uri="{FF2B5EF4-FFF2-40B4-BE49-F238E27FC236}">
                <a16:creationId xmlns:a16="http://schemas.microsoft.com/office/drawing/2014/main" id="{0AC94CF0-DAD6-43D9-B243-A7B771BD7FC6}"/>
              </a:ext>
              <a:ext uri="{C183D7F6-B498-43B3-948B-1728B52AA6E4}">
                <adec:decorative xmlns:adec="http://schemas.microsoft.com/office/drawing/2017/decorative" val="1"/>
              </a:ext>
            </a:extLst>
          </p:cNvPr>
          <p:cNvSpPr/>
          <p:nvPr/>
        </p:nvSpPr>
        <p:spPr>
          <a:xfrm>
            <a:off x="6731445" y="3731310"/>
            <a:ext cx="2336362" cy="975265"/>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786681-ACCF-45C1-AB53-41F1197C1D87}"/>
              </a:ext>
              <a:ext uri="{C183D7F6-B498-43B3-948B-1728B52AA6E4}">
                <adec:decorative xmlns:adec="http://schemas.microsoft.com/office/drawing/2017/decorative" val="0"/>
              </a:ext>
            </a:extLst>
          </p:cNvPr>
          <p:cNvSpPr/>
          <p:nvPr/>
        </p:nvSpPr>
        <p:spPr>
          <a:xfrm>
            <a:off x="7230321" y="3797984"/>
            <a:ext cx="1751501" cy="837131"/>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a:latin typeface="Arial"/>
              </a:rPr>
              <a:t>Millennials and Gen Xers who work with an FP or plan to ask one about SS are more likely than Boomers+ to be somewhat or extremely likely to switch</a:t>
            </a:r>
          </a:p>
          <a:p>
            <a:pPr algn="ctr" defTabSz="609585">
              <a:defRPr/>
            </a:pPr>
            <a:r>
              <a:rPr lang="en-US" sz="800" kern="0">
                <a:latin typeface="Arial"/>
              </a:rPr>
              <a:t>(85%, 87% vs. 52%)</a:t>
            </a:r>
          </a:p>
        </p:txBody>
      </p:sp>
      <p:pic>
        <p:nvPicPr>
          <p:cNvPr id="22" name="Graphic 21">
            <a:extLst>
              <a:ext uri="{FF2B5EF4-FFF2-40B4-BE49-F238E27FC236}">
                <a16:creationId xmlns:a16="http://schemas.microsoft.com/office/drawing/2014/main" id="{DB8CD67B-D100-4F00-A906-6FA033AC516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617057">
            <a:off x="6600772" y="3422934"/>
            <a:ext cx="580879" cy="568151"/>
          </a:xfrm>
          <a:prstGeom prst="rect">
            <a:avLst/>
          </a:prstGeom>
        </p:spPr>
      </p:pic>
      <p:pic>
        <p:nvPicPr>
          <p:cNvPr id="23" name="Graphic 22">
            <a:extLst>
              <a:ext uri="{FF2B5EF4-FFF2-40B4-BE49-F238E27FC236}">
                <a16:creationId xmlns:a16="http://schemas.microsoft.com/office/drawing/2014/main" id="{3A66D4D2-84B7-4591-A10F-C6345984FB7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97923" y="3490695"/>
            <a:ext cx="313842" cy="313842"/>
          </a:xfrm>
          <a:prstGeom prst="rect">
            <a:avLst/>
          </a:prstGeom>
        </p:spPr>
      </p:pic>
      <p:pic>
        <p:nvPicPr>
          <p:cNvPr id="24" name="Graphic 23">
            <a:extLst>
              <a:ext uri="{FF2B5EF4-FFF2-40B4-BE49-F238E27FC236}">
                <a16:creationId xmlns:a16="http://schemas.microsoft.com/office/drawing/2014/main" id="{98653DC4-12DB-4FB4-AFD2-04EAB63A199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11900" y="3956696"/>
            <a:ext cx="371130" cy="371130"/>
          </a:xfrm>
          <a:prstGeom prst="rect">
            <a:avLst/>
          </a:prstGeom>
        </p:spPr>
      </p:pic>
    </p:spTree>
    <p:extLst>
      <p:ext uri="{BB962C8B-B14F-4D97-AF65-F5344CB8AC3E}">
        <p14:creationId xmlns:p14="http://schemas.microsoft.com/office/powerpoint/2010/main" val="188257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a:t>WORKING WITH A FINANCIAL PROFESSIONAL</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Contacting SS Admin Preferred Over FP for Learning About SS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a:t>Two-thirds who aren’t yet collecting SS are interested in discussing with an FP how to use different income streams to delay filing until they reach full retirement plan, and around half are interested in discussing spousal benefits</a:t>
            </a:r>
          </a:p>
        </p:txBody>
      </p:sp>
      <p:sp>
        <p:nvSpPr>
          <p:cNvPr id="8" name="TextBox 7">
            <a:extLst>
              <a:ext uri="{FF2B5EF4-FFF2-40B4-BE49-F238E27FC236}">
                <a16:creationId xmlns:a16="http://schemas.microsoft.com/office/drawing/2014/main" id="{0B2573F8-D24A-4925-985B-1E45429467B6}"/>
              </a:ext>
              <a:ext uri="{C183D7F6-B498-43B3-948B-1728B52AA6E4}">
                <adec:decorative xmlns:adec="http://schemas.microsoft.com/office/drawing/2017/decorative" val="1"/>
              </a:ext>
            </a:extLst>
          </p:cNvPr>
          <p:cNvSpPr txBox="1"/>
          <p:nvPr/>
        </p:nvSpPr>
        <p:spPr>
          <a:xfrm>
            <a:off x="209550" y="1126617"/>
            <a:ext cx="3933824" cy="276999"/>
          </a:xfrm>
          <a:prstGeom prst="rect">
            <a:avLst/>
          </a:prstGeom>
          <a:noFill/>
        </p:spPr>
        <p:txBody>
          <a:bodyPr wrap="square" rtlCol="0">
            <a:spAutoFit/>
          </a:bodyPr>
          <a:lstStyle/>
          <a:p>
            <a:pPr algn="ctr"/>
            <a:r>
              <a:rPr lang="en-US" sz="1200" b="1" u="sng" dirty="0"/>
              <a:t>How Prefer to Learn More About SS</a:t>
            </a:r>
            <a:endParaRPr lang="en-US" sz="1000" b="1" u="sng" dirty="0"/>
          </a:p>
        </p:txBody>
      </p:sp>
      <p:pic>
        <p:nvPicPr>
          <p:cNvPr id="24" name="Picture 23" descr="When asked &quot;How would you prefer to learn more about Social Security, about 1 in 4 millennials (27%) and 1 in 4 Gen Xers (23%) said they'd like to talk to a financial professional.  The remainder selected options like going to the Social Security administration directly or using software to help.">
            <a:extLst>
              <a:ext uri="{FF2B5EF4-FFF2-40B4-BE49-F238E27FC236}">
                <a16:creationId xmlns:a16="http://schemas.microsoft.com/office/drawing/2014/main" id="{C814E89F-8BB1-104D-E2F4-40FA24B870E7}"/>
              </a:ext>
            </a:extLst>
          </p:cNvPr>
          <p:cNvPicPr>
            <a:picLocks noChangeAspect="1"/>
          </p:cNvPicPr>
          <p:nvPr/>
        </p:nvPicPr>
        <p:blipFill>
          <a:blip r:embed="rId3"/>
          <a:stretch>
            <a:fillRect/>
          </a:stretch>
        </p:blipFill>
        <p:spPr>
          <a:xfrm>
            <a:off x="151919" y="1495117"/>
            <a:ext cx="4315807" cy="2745625"/>
          </a:xfrm>
          <a:prstGeom prst="rect">
            <a:avLst/>
          </a:prstGeom>
        </p:spPr>
      </p:pic>
      <p:sp>
        <p:nvSpPr>
          <p:cNvPr id="12" name="Rectangle 11">
            <a:extLst>
              <a:ext uri="{FF2B5EF4-FFF2-40B4-BE49-F238E27FC236}">
                <a16:creationId xmlns:a16="http://schemas.microsoft.com/office/drawing/2014/main" id="{309CB48C-A469-45A3-98B2-D509436E1ED2}"/>
              </a:ext>
              <a:ext uri="{C183D7F6-B498-43B3-948B-1728B52AA6E4}">
                <adec:decorative xmlns:adec="http://schemas.microsoft.com/office/drawing/2017/decorative" val="1"/>
              </a:ext>
            </a:extLst>
          </p:cNvPr>
          <p:cNvSpPr/>
          <p:nvPr/>
        </p:nvSpPr>
        <p:spPr>
          <a:xfrm>
            <a:off x="189687" y="4231097"/>
            <a:ext cx="3725088" cy="845221"/>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E62E8366-0F5C-402B-956F-2C9731FEE9F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617057">
            <a:off x="59015" y="3922721"/>
            <a:ext cx="580879" cy="568151"/>
          </a:xfrm>
          <a:prstGeom prst="rect">
            <a:avLst/>
          </a:prstGeom>
        </p:spPr>
      </p:pic>
      <p:pic>
        <p:nvPicPr>
          <p:cNvPr id="16" name="Graphic 15">
            <a:extLst>
              <a:ext uri="{FF2B5EF4-FFF2-40B4-BE49-F238E27FC236}">
                <a16:creationId xmlns:a16="http://schemas.microsoft.com/office/drawing/2014/main" id="{FF75BF6A-377C-4A9D-AA2A-78FD703E940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6166" y="3990482"/>
            <a:ext cx="313842" cy="313842"/>
          </a:xfrm>
          <a:prstGeom prst="rect">
            <a:avLst/>
          </a:prstGeom>
        </p:spPr>
      </p:pic>
      <p:pic>
        <p:nvPicPr>
          <p:cNvPr id="17" name="Graphic 16">
            <a:extLst>
              <a:ext uri="{FF2B5EF4-FFF2-40B4-BE49-F238E27FC236}">
                <a16:creationId xmlns:a16="http://schemas.microsoft.com/office/drawing/2014/main" id="{A6DBA850-9D83-4292-BCAD-66AF40CB6AE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443" y="4456483"/>
            <a:ext cx="371130" cy="371130"/>
          </a:xfrm>
          <a:prstGeom prst="rect">
            <a:avLst/>
          </a:prstGeom>
        </p:spPr>
      </p:pic>
      <p:sp>
        <p:nvSpPr>
          <p:cNvPr id="13" name="Rectangle 12">
            <a:extLst>
              <a:ext uri="{FF2B5EF4-FFF2-40B4-BE49-F238E27FC236}">
                <a16:creationId xmlns:a16="http://schemas.microsoft.com/office/drawing/2014/main" id="{90DD3E6A-AFA3-478C-B3B3-2C8FDA4B966A}"/>
              </a:ext>
              <a:ext uri="{C183D7F6-B498-43B3-948B-1728B52AA6E4}">
                <adec:decorative xmlns:adec="http://schemas.microsoft.com/office/drawing/2017/decorative" val="1"/>
              </a:ext>
            </a:extLst>
          </p:cNvPr>
          <p:cNvSpPr/>
          <p:nvPr/>
        </p:nvSpPr>
        <p:spPr>
          <a:xfrm>
            <a:off x="843935" y="4316822"/>
            <a:ext cx="2947133" cy="668655"/>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a:latin typeface="Arial"/>
              </a:rPr>
              <a:t>Millennials and Gen Xers are more likely than Boomers+ to say they prefer to learn more about Social Security from a financial professional</a:t>
            </a:r>
          </a:p>
          <a:p>
            <a:pPr algn="ctr" defTabSz="609585">
              <a:defRPr/>
            </a:pPr>
            <a:r>
              <a:rPr lang="en-US" sz="800" kern="0">
                <a:latin typeface="Arial"/>
              </a:rPr>
              <a:t>(27%, 23% vs. 11%)</a:t>
            </a:r>
          </a:p>
        </p:txBody>
      </p:sp>
      <p:sp>
        <p:nvSpPr>
          <p:cNvPr id="9" name="TextBox 8">
            <a:extLst>
              <a:ext uri="{FF2B5EF4-FFF2-40B4-BE49-F238E27FC236}">
                <a16:creationId xmlns:a16="http://schemas.microsoft.com/office/drawing/2014/main" id="{C3EE537C-BFD8-4881-8C19-C62099D187A5}"/>
              </a:ext>
              <a:ext uri="{C183D7F6-B498-43B3-948B-1728B52AA6E4}">
                <adec:decorative xmlns:adec="http://schemas.microsoft.com/office/drawing/2017/decorative" val="1"/>
              </a:ext>
            </a:extLst>
          </p:cNvPr>
          <p:cNvSpPr txBox="1"/>
          <p:nvPr/>
        </p:nvSpPr>
        <p:spPr>
          <a:xfrm>
            <a:off x="4751865" y="1009656"/>
            <a:ext cx="3933824" cy="461665"/>
          </a:xfrm>
          <a:prstGeom prst="rect">
            <a:avLst/>
          </a:prstGeom>
          <a:noFill/>
        </p:spPr>
        <p:txBody>
          <a:bodyPr wrap="square" rtlCol="0">
            <a:spAutoFit/>
          </a:bodyPr>
          <a:lstStyle/>
          <a:p>
            <a:pPr algn="ctr"/>
            <a:r>
              <a:rPr lang="en-US" sz="1200" b="1" u="sng" dirty="0"/>
              <a:t>Interest in Talking to a </a:t>
            </a:r>
          </a:p>
          <a:p>
            <a:pPr algn="ctr"/>
            <a:r>
              <a:rPr lang="en-US" sz="1200" b="1" u="sng" dirty="0"/>
              <a:t>Financial Professional About… </a:t>
            </a:r>
            <a:endParaRPr lang="en-US" sz="1000" b="1" u="sng" dirty="0"/>
          </a:p>
        </p:txBody>
      </p:sp>
      <p:pic>
        <p:nvPicPr>
          <p:cNvPr id="26" name="Picture 25" descr="Additionally, 2/3 of respondents (67%) said they'd like to talk to a financial professional about how to use different income steams in order to delay filing for Social Security until they reach full retirement age.  Another 49% said they were at least somewhat interested in learning about spousal benefit strategies for Social Security.">
            <a:extLst>
              <a:ext uri="{FF2B5EF4-FFF2-40B4-BE49-F238E27FC236}">
                <a16:creationId xmlns:a16="http://schemas.microsoft.com/office/drawing/2014/main" id="{168B43C4-A833-1E7D-DA25-BED4E6017E56}"/>
              </a:ext>
            </a:extLst>
          </p:cNvPr>
          <p:cNvPicPr>
            <a:picLocks noChangeAspect="1"/>
          </p:cNvPicPr>
          <p:nvPr/>
        </p:nvPicPr>
        <p:blipFill>
          <a:blip r:embed="rId10"/>
          <a:stretch>
            <a:fillRect/>
          </a:stretch>
        </p:blipFill>
        <p:spPr>
          <a:xfrm>
            <a:off x="4861698" y="1491961"/>
            <a:ext cx="3894670" cy="2547085"/>
          </a:xfrm>
          <a:prstGeom prst="rect">
            <a:avLst/>
          </a:prstGeom>
        </p:spPr>
      </p:pic>
      <p:sp>
        <p:nvSpPr>
          <p:cNvPr id="18" name="Rectangle 17">
            <a:extLst>
              <a:ext uri="{FF2B5EF4-FFF2-40B4-BE49-F238E27FC236}">
                <a16:creationId xmlns:a16="http://schemas.microsoft.com/office/drawing/2014/main" id="{5A50E98B-B077-448B-88D8-BFF7D063E695}"/>
              </a:ext>
              <a:ext uri="{C183D7F6-B498-43B3-948B-1728B52AA6E4}">
                <adec:decorative xmlns:adec="http://schemas.microsoft.com/office/drawing/2017/decorative" val="1"/>
              </a:ext>
            </a:extLst>
          </p:cNvPr>
          <p:cNvSpPr/>
          <p:nvPr/>
        </p:nvSpPr>
        <p:spPr>
          <a:xfrm>
            <a:off x="4971870" y="4237205"/>
            <a:ext cx="3725088" cy="845221"/>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9440A812-2E66-4A9D-B440-905F51FA3EE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617057">
            <a:off x="4873094" y="3928829"/>
            <a:ext cx="580879" cy="568151"/>
          </a:xfrm>
          <a:prstGeom prst="rect">
            <a:avLst/>
          </a:prstGeom>
        </p:spPr>
      </p:pic>
      <p:pic>
        <p:nvPicPr>
          <p:cNvPr id="22" name="Graphic 21">
            <a:extLst>
              <a:ext uri="{FF2B5EF4-FFF2-40B4-BE49-F238E27FC236}">
                <a16:creationId xmlns:a16="http://schemas.microsoft.com/office/drawing/2014/main" id="{D84C209E-BF10-4AA7-8463-2F89CA31177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70245" y="3996590"/>
            <a:ext cx="313842" cy="313842"/>
          </a:xfrm>
          <a:prstGeom prst="rect">
            <a:avLst/>
          </a:prstGeom>
        </p:spPr>
      </p:pic>
      <p:sp>
        <p:nvSpPr>
          <p:cNvPr id="19" name="Rectangle 18">
            <a:extLst>
              <a:ext uri="{FF2B5EF4-FFF2-40B4-BE49-F238E27FC236}">
                <a16:creationId xmlns:a16="http://schemas.microsoft.com/office/drawing/2014/main" id="{AB849EA6-050E-4535-9FF3-2E59A07CD932}"/>
              </a:ext>
              <a:ext uri="{C183D7F6-B498-43B3-948B-1728B52AA6E4}">
                <adec:decorative xmlns:adec="http://schemas.microsoft.com/office/drawing/2017/decorative" val="0"/>
              </a:ext>
            </a:extLst>
          </p:cNvPr>
          <p:cNvSpPr/>
          <p:nvPr/>
        </p:nvSpPr>
        <p:spPr>
          <a:xfrm>
            <a:off x="5530421" y="4322930"/>
            <a:ext cx="3070840" cy="668655"/>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a:latin typeface="Arial"/>
              </a:rPr>
              <a:t>Millennials and Gen Xers are more likely than Boomers+ to be interested in both of these discussions</a:t>
            </a:r>
          </a:p>
          <a:p>
            <a:pPr algn="ctr" defTabSz="609585">
              <a:defRPr/>
            </a:pPr>
            <a:r>
              <a:rPr lang="en-US" sz="800" kern="0">
                <a:latin typeface="Arial"/>
              </a:rPr>
              <a:t>(71%, 70% vs. 57%; and 70% vs. 61% vs. 32%, respectively)</a:t>
            </a:r>
          </a:p>
        </p:txBody>
      </p:sp>
      <p:pic>
        <p:nvPicPr>
          <p:cNvPr id="23" name="Graphic 22">
            <a:extLst>
              <a:ext uri="{FF2B5EF4-FFF2-40B4-BE49-F238E27FC236}">
                <a16:creationId xmlns:a16="http://schemas.microsoft.com/office/drawing/2014/main" id="{0372975C-2F3A-4F5D-ACA9-A609A5C80E7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70929" y="4462591"/>
            <a:ext cx="371130" cy="371130"/>
          </a:xfrm>
          <a:prstGeom prst="rect">
            <a:avLst/>
          </a:prstGeom>
        </p:spPr>
      </p:pic>
    </p:spTree>
    <p:extLst>
      <p:ext uri="{BB962C8B-B14F-4D97-AF65-F5344CB8AC3E}">
        <p14:creationId xmlns:p14="http://schemas.microsoft.com/office/powerpoint/2010/main" val="12867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F8D30-29A9-4F98-B86D-487B9F9DFEBC}"/>
              </a:ext>
            </a:extLst>
          </p:cNvPr>
          <p:cNvSpPr>
            <a:spLocks noGrp="1"/>
          </p:cNvSpPr>
          <p:nvPr>
            <p:ph type="body" sz="quarter" idx="11"/>
          </p:nvPr>
        </p:nvSpPr>
        <p:spPr/>
        <p:txBody>
          <a:bodyPr/>
          <a:lstStyle/>
          <a:p>
            <a:r>
              <a:rPr lang="en-US" dirty="0"/>
              <a:t>INTRODUCTION</a:t>
            </a:r>
          </a:p>
        </p:txBody>
      </p:sp>
      <p:sp>
        <p:nvSpPr>
          <p:cNvPr id="3" name="Title 2">
            <a:extLst>
              <a:ext uri="{FF2B5EF4-FFF2-40B4-BE49-F238E27FC236}">
                <a16:creationId xmlns:a16="http://schemas.microsoft.com/office/drawing/2014/main" id="{8EB6D3C4-69D0-4879-B5D7-21A21D4379E2}"/>
              </a:ext>
            </a:extLst>
          </p:cNvPr>
          <p:cNvSpPr>
            <a:spLocks noGrp="1"/>
          </p:cNvSpPr>
          <p:nvPr>
            <p:ph type="title"/>
          </p:nvPr>
        </p:nvSpPr>
        <p:spPr/>
        <p:txBody>
          <a:bodyPr/>
          <a:lstStyle/>
          <a:p>
            <a:r>
              <a:rPr lang="en-US" dirty="0"/>
              <a:t>Research Method</a:t>
            </a:r>
          </a:p>
        </p:txBody>
      </p:sp>
      <p:sp>
        <p:nvSpPr>
          <p:cNvPr id="7" name="Rectangle 6">
            <a:extLst>
              <a:ext uri="{FF2B5EF4-FFF2-40B4-BE49-F238E27FC236}">
                <a16:creationId xmlns:a16="http://schemas.microsoft.com/office/drawing/2014/main" id="{E06D0D29-7AFF-4CEF-A7D2-FEB73F5C5996}"/>
              </a:ext>
              <a:ext uri="{C183D7F6-B498-43B3-948B-1728B52AA6E4}">
                <adec:decorative xmlns:adec="http://schemas.microsoft.com/office/drawing/2017/decorative" val="1"/>
              </a:ext>
            </a:extLst>
          </p:cNvPr>
          <p:cNvSpPr/>
          <p:nvPr/>
        </p:nvSpPr>
        <p:spPr>
          <a:xfrm>
            <a:off x="231494" y="845559"/>
            <a:ext cx="8721675" cy="1835315"/>
          </a:xfrm>
          <a:prstGeom prst="rect">
            <a:avLst/>
          </a:prstGeom>
          <a:noFill/>
          <a:ln w="19050">
            <a:solidFill>
              <a:srgbClr val="004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Graphic 15">
            <a:extLst>
              <a:ext uri="{FF2B5EF4-FFF2-40B4-BE49-F238E27FC236}">
                <a16:creationId xmlns:a16="http://schemas.microsoft.com/office/drawing/2014/main" id="{E40B7FFB-3BFB-4DC1-B79B-7681839A431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8318"/>
          <a:stretch/>
        </p:blipFill>
        <p:spPr>
          <a:xfrm>
            <a:off x="431344" y="1150534"/>
            <a:ext cx="820083" cy="341828"/>
          </a:xfrm>
          <a:prstGeom prst="rect">
            <a:avLst/>
          </a:prstGeom>
        </p:spPr>
      </p:pic>
      <p:sp>
        <p:nvSpPr>
          <p:cNvPr id="10" name="TextBox 9">
            <a:extLst>
              <a:ext uri="{FF2B5EF4-FFF2-40B4-BE49-F238E27FC236}">
                <a16:creationId xmlns:a16="http://schemas.microsoft.com/office/drawing/2014/main" id="{4862021B-F27D-492B-9AD3-5331FCCDED35}"/>
              </a:ext>
              <a:ext uri="{C183D7F6-B498-43B3-948B-1728B52AA6E4}">
                <adec:decorative xmlns:adec="http://schemas.microsoft.com/office/drawing/2017/decorative" val="0"/>
              </a:ext>
            </a:extLst>
          </p:cNvPr>
          <p:cNvSpPr txBox="1"/>
          <p:nvPr/>
        </p:nvSpPr>
        <p:spPr>
          <a:xfrm>
            <a:off x="337393" y="1561762"/>
            <a:ext cx="1987784" cy="461665"/>
          </a:xfrm>
          <a:prstGeom prst="rect">
            <a:avLst/>
          </a:prstGeom>
          <a:noFill/>
        </p:spPr>
        <p:txBody>
          <a:bodyPr wrap="square">
            <a:spAutoFit/>
          </a:bodyPr>
          <a:lstStyle/>
          <a:p>
            <a:pPr marL="0" marR="0" lvl="0" indent="0"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Audience:</a:t>
            </a:r>
          </a:p>
          <a:p>
            <a:pPr marL="0" marR="0" lvl="0" indent="0" defTabSz="914400" rtl="0" eaLnBrk="1" fontAlgn="b"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1,931 U.S. adults age 25+</a:t>
            </a:r>
            <a:endPar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2BF9E6F6-FC6A-4814-A56E-81FB760B0C2A}"/>
              </a:ext>
              <a:ext uri="{C183D7F6-B498-43B3-948B-1728B52AA6E4}">
                <adec:decorative xmlns:adec="http://schemas.microsoft.com/office/drawing/2017/decorative" val="1"/>
              </a:ext>
            </a:extLst>
          </p:cNvPr>
          <p:cNvCxnSpPr>
            <a:cxnSpLocks/>
          </p:cNvCxnSpPr>
          <p:nvPr/>
        </p:nvCxnSpPr>
        <p:spPr>
          <a:xfrm>
            <a:off x="2290637" y="1108855"/>
            <a:ext cx="0" cy="1460781"/>
          </a:xfrm>
          <a:prstGeom prst="line">
            <a:avLst/>
          </a:prstGeom>
          <a:ln>
            <a:solidFill>
              <a:srgbClr val="0047BB"/>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624D6064-E79A-4F3A-ACD8-702B39E100C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6541" y="1142758"/>
            <a:ext cx="432032" cy="376438"/>
          </a:xfrm>
          <a:prstGeom prst="rect">
            <a:avLst/>
          </a:prstGeom>
        </p:spPr>
      </p:pic>
      <p:sp>
        <p:nvSpPr>
          <p:cNvPr id="9" name="TextBox 8">
            <a:extLst>
              <a:ext uri="{FF2B5EF4-FFF2-40B4-BE49-F238E27FC236}">
                <a16:creationId xmlns:a16="http://schemas.microsoft.com/office/drawing/2014/main" id="{3B8821AF-2B22-4ECB-B54B-CB18B3A9EB02}"/>
              </a:ext>
            </a:extLst>
          </p:cNvPr>
          <p:cNvSpPr txBox="1"/>
          <p:nvPr/>
        </p:nvSpPr>
        <p:spPr>
          <a:xfrm>
            <a:off x="2398061" y="1544679"/>
            <a:ext cx="2335617" cy="461665"/>
          </a:xfrm>
          <a:prstGeom prst="rect">
            <a:avLst/>
          </a:prstGeom>
          <a:noFill/>
        </p:spPr>
        <p:txBody>
          <a:bodyPr wrap="square" lIns="91440" tIns="45720" rIns="91440" bIns="45720" anchor="t">
            <a:spAutoFit/>
          </a:bodyPr>
          <a:lstStyle/>
          <a:p>
            <a:pPr marL="0" marR="0" lvl="0" indent="0"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Survey Timing:</a:t>
            </a:r>
          </a:p>
          <a:p>
            <a:pPr marL="0" marR="0" lvl="0" indent="0" defTabSz="914400" rtl="0" eaLnBrk="1" fontAlgn="b" latinLnBrk="0" hangingPunct="1">
              <a:lnSpc>
                <a:spcPct val="100000"/>
              </a:lnSpc>
              <a:spcBef>
                <a:spcPts val="0"/>
              </a:spcBef>
              <a:spcAft>
                <a:spcPts val="0"/>
              </a:spcAft>
              <a:buClrTx/>
              <a:buSzTx/>
              <a:buFontTx/>
              <a:buNone/>
              <a:tabLst/>
              <a:defRPr/>
            </a:pPr>
            <a:r>
              <a:rPr lang="en-US" sz="1200" dirty="0">
                <a:solidFill>
                  <a:srgbClr val="000000"/>
                </a:solidFill>
                <a:latin typeface="Arial"/>
                <a:cs typeface="Arial"/>
              </a:rPr>
              <a:t>April 19 – May 7, 2021</a:t>
            </a:r>
            <a:endParaRPr lang="en-US" sz="1200" i="0" u="none" strike="noStrike" kern="1200" cap="none" spc="0" normalizeH="0" baseline="0" noProof="0" dirty="0">
              <a:ln>
                <a:noFill/>
              </a:ln>
              <a:solidFill>
                <a:srgbClr val="000000"/>
              </a:solidFill>
              <a:effectLst/>
              <a:uLnTx/>
              <a:uFillTx/>
              <a:latin typeface="Arial"/>
              <a:cs typeface="Arial"/>
            </a:endParaRPr>
          </a:p>
        </p:txBody>
      </p:sp>
      <p:cxnSp>
        <p:nvCxnSpPr>
          <p:cNvPr id="21" name="Straight Connector 20">
            <a:extLst>
              <a:ext uri="{FF2B5EF4-FFF2-40B4-BE49-F238E27FC236}">
                <a16:creationId xmlns:a16="http://schemas.microsoft.com/office/drawing/2014/main" id="{2A293D8A-661A-4A1B-9262-BC03297DBEB1}"/>
              </a:ext>
              <a:ext uri="{C183D7F6-B498-43B3-948B-1728B52AA6E4}">
                <adec:decorative xmlns:adec="http://schemas.microsoft.com/office/drawing/2017/decorative" val="1"/>
              </a:ext>
            </a:extLst>
          </p:cNvPr>
          <p:cNvCxnSpPr>
            <a:cxnSpLocks/>
          </p:cNvCxnSpPr>
          <p:nvPr/>
        </p:nvCxnSpPr>
        <p:spPr>
          <a:xfrm>
            <a:off x="4279789" y="1085345"/>
            <a:ext cx="0" cy="1460781"/>
          </a:xfrm>
          <a:prstGeom prst="line">
            <a:avLst/>
          </a:prstGeom>
          <a:ln>
            <a:solidFill>
              <a:srgbClr val="0047BB"/>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530A477A-40BB-4B6F-9A82-CE631908D67C}"/>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8497" b="31453"/>
          <a:stretch/>
        </p:blipFill>
        <p:spPr>
          <a:xfrm>
            <a:off x="4563914" y="1152984"/>
            <a:ext cx="723591" cy="395314"/>
          </a:xfrm>
          <a:prstGeom prst="rect">
            <a:avLst/>
          </a:prstGeom>
        </p:spPr>
      </p:pic>
      <p:sp>
        <p:nvSpPr>
          <p:cNvPr id="8" name="TextBox 7">
            <a:extLst>
              <a:ext uri="{FF2B5EF4-FFF2-40B4-BE49-F238E27FC236}">
                <a16:creationId xmlns:a16="http://schemas.microsoft.com/office/drawing/2014/main" id="{5714826D-1B2C-4EA2-8D39-580146AB69D3}"/>
              </a:ext>
            </a:extLst>
          </p:cNvPr>
          <p:cNvSpPr txBox="1"/>
          <p:nvPr/>
        </p:nvSpPr>
        <p:spPr>
          <a:xfrm>
            <a:off x="4553106" y="1543844"/>
            <a:ext cx="2221936" cy="461665"/>
          </a:xfrm>
          <a:prstGeom prst="rect">
            <a:avLst/>
          </a:prstGeom>
          <a:noFill/>
        </p:spPr>
        <p:txBody>
          <a:bodyPr wrap="square">
            <a:spAutoFit/>
          </a:bodyPr>
          <a:lstStyle/>
          <a:p>
            <a:pPr marL="0" marR="0" lvl="0" indent="0"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Mode:  </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20-minute </a:t>
            </a:r>
            <a:r>
              <a:rPr lang="en-US" sz="1200" dirty="0">
                <a:solidFill>
                  <a:srgbClr val="000000"/>
                </a:solidFill>
                <a:latin typeface="Arial" panose="020B0604020202020204" pitchFamily="34" charset="0"/>
                <a:cs typeface="Arial" panose="020B0604020202020204" pitchFamily="34" charset="0"/>
              </a:rPr>
              <a:t>o</a:t>
            </a: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nline</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survey</a:t>
            </a:r>
          </a:p>
        </p:txBody>
      </p:sp>
      <p:cxnSp>
        <p:nvCxnSpPr>
          <p:cNvPr id="22" name="Straight Connector 21">
            <a:extLst>
              <a:ext uri="{FF2B5EF4-FFF2-40B4-BE49-F238E27FC236}">
                <a16:creationId xmlns:a16="http://schemas.microsoft.com/office/drawing/2014/main" id="{48109DED-8CA7-4291-90F9-6F27145D5B1C}"/>
              </a:ext>
              <a:ext uri="{C183D7F6-B498-43B3-948B-1728B52AA6E4}">
                <adec:decorative xmlns:adec="http://schemas.microsoft.com/office/drawing/2017/decorative" val="1"/>
              </a:ext>
            </a:extLst>
          </p:cNvPr>
          <p:cNvCxnSpPr>
            <a:cxnSpLocks/>
          </p:cNvCxnSpPr>
          <p:nvPr/>
        </p:nvCxnSpPr>
        <p:spPr>
          <a:xfrm>
            <a:off x="6443869" y="1085345"/>
            <a:ext cx="0" cy="1460781"/>
          </a:xfrm>
          <a:prstGeom prst="line">
            <a:avLst/>
          </a:prstGeom>
          <a:ln>
            <a:solidFill>
              <a:srgbClr val="0047BB"/>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50224CA7-CAD6-4D14-A2AF-18F3A329911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32712" y="1085345"/>
            <a:ext cx="635443" cy="530591"/>
          </a:xfrm>
          <a:prstGeom prst="rect">
            <a:avLst/>
          </a:prstGeom>
        </p:spPr>
      </p:pic>
      <p:sp>
        <p:nvSpPr>
          <p:cNvPr id="12" name="TextBox 11">
            <a:extLst>
              <a:ext uri="{FF2B5EF4-FFF2-40B4-BE49-F238E27FC236}">
                <a16:creationId xmlns:a16="http://schemas.microsoft.com/office/drawing/2014/main" id="{0D5E11B6-B5C4-4858-932F-076487607302}"/>
              </a:ext>
            </a:extLst>
          </p:cNvPr>
          <p:cNvSpPr txBox="1"/>
          <p:nvPr/>
        </p:nvSpPr>
        <p:spPr>
          <a:xfrm>
            <a:off x="6708914" y="1553973"/>
            <a:ext cx="2097691" cy="1015663"/>
          </a:xfrm>
          <a:prstGeom prst="rect">
            <a:avLst/>
          </a:prstGeom>
          <a:noFill/>
        </p:spPr>
        <p:txBody>
          <a:bodyPr wrap="square">
            <a:spAutoFit/>
          </a:bodyPr>
          <a:lstStyle/>
          <a:p>
            <a:pPr marL="0" marR="0" lvl="0" indent="0"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Weighting:</a:t>
            </a:r>
          </a:p>
          <a:p>
            <a:pPr marL="0" marR="0" lvl="0" indent="0" defTabSz="914400" rtl="0" eaLnBrk="1" fontAlgn="b"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Data are weighted to ensure results are projectable to the U.S. population of adults 25+</a:t>
            </a:r>
            <a:endPar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1727E51-0EF6-40E8-98BC-22248EDC6643}"/>
              </a:ext>
            </a:extLst>
          </p:cNvPr>
          <p:cNvSpPr txBox="1"/>
          <p:nvPr/>
        </p:nvSpPr>
        <p:spPr>
          <a:xfrm>
            <a:off x="231494" y="2771616"/>
            <a:ext cx="8721675" cy="1885131"/>
          </a:xfrm>
          <a:prstGeom prst="rect">
            <a:avLst/>
          </a:prstGeom>
          <a:solidFill>
            <a:schemeClr val="bg1">
              <a:lumMod val="95000"/>
            </a:schemeClr>
          </a:solidFill>
        </p:spPr>
        <p:txBody>
          <a:bodyPr wrap="square" lIns="91440" tIns="45720" rIns="91440" bIns="45720" anchor="t">
            <a:spAutoFit/>
          </a:bodyPr>
          <a:lstStyle/>
          <a:p>
            <a:pPr defTabSz="685800">
              <a:defRPr/>
            </a:pPr>
            <a:r>
              <a:rPr lang="en-US" sz="1100" b="1" dirty="0">
                <a:latin typeface="Arial" panose="020B0604020202020204" pitchFamily="34" charset="0"/>
                <a:cs typeface="Arial" panose="020B0604020202020204" pitchFamily="34" charset="0"/>
              </a:rPr>
              <a:t>Method Statement </a:t>
            </a:r>
            <a:r>
              <a:rPr lang="en-US" sz="1100" i="1" dirty="0">
                <a:latin typeface="Arial" panose="020B0604020202020204" pitchFamily="34" charset="0"/>
                <a:cs typeface="Arial" panose="020B0604020202020204" pitchFamily="34" charset="0"/>
              </a:rPr>
              <a:t>(to be included in all press materials):</a:t>
            </a:r>
          </a:p>
          <a:p>
            <a:pPr defTabSz="685800">
              <a:defRPr/>
            </a:pPr>
            <a:endParaRPr lang="en-US" sz="1100" dirty="0">
              <a:latin typeface="Arial" panose="020B0604020202020204" pitchFamily="34" charset="0"/>
              <a:cs typeface="Arial" panose="020B0604020202020204" pitchFamily="34" charset="0"/>
            </a:endParaRPr>
          </a:p>
          <a:p>
            <a:pPr defTabSz="685800">
              <a:defRPr/>
            </a:pPr>
            <a:r>
              <a:rPr lang="en-US" sz="1050" dirty="0">
                <a:latin typeface="Arial"/>
                <a:cs typeface="Arial"/>
              </a:rPr>
              <a:t>This survey was conducted online within the U.S. by The Harris Poll on behalf of Nationwide between April 19 and May 7, 2021 among 1,931 U.S. adults age 25+ (national sample) including 627 Millennials (age 25-40), 634 Gen Xers (age 41-56), and 670 Boomers+ (age 57+) and an oversample of 513 Black adults for a total of 604 Black adults.  </a:t>
            </a:r>
            <a:r>
              <a:rPr lang="en-US" sz="1050" kern="100" dirty="0">
                <a:effectLst/>
                <a:latin typeface="Arial"/>
                <a:ea typeface="MS Mincho"/>
                <a:cs typeface="Century" panose="02040604050505020304" pitchFamily="18" charset="0"/>
              </a:rPr>
              <a:t>Data were statistically weighted as needed to bring them in line with the population of U.S. residents age 25+ from the 2020 Current Population Survey for age by gender, education, race/ethnicity, region, household income, marital status, and household size. To ensure the national sample was representative, the data were initially weighted by generation (Millennials 25-40, Gen Xers 41-56, and Boomers+ 57+) and then combined into a total 25+ group. Data for Black adults were weighted as needed for age by gender, education, region, household income, marital status, and household size. Our weighting algorithm also included a propensity score which allows us to adjust for attitudinal and behavioral differences between those who are online versus those who are not, those who join online panels versus those who do not, and those who responded to this survey versus those who did not. </a:t>
            </a:r>
          </a:p>
        </p:txBody>
      </p:sp>
    </p:spTree>
    <p:extLst>
      <p:ext uri="{BB962C8B-B14F-4D97-AF65-F5344CB8AC3E}">
        <p14:creationId xmlns:p14="http://schemas.microsoft.com/office/powerpoint/2010/main" val="170300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DE69CF-A899-45DA-9C05-E4BEE5378AB9}"/>
              </a:ext>
            </a:extLst>
          </p:cNvPr>
          <p:cNvSpPr>
            <a:spLocks noGrp="1"/>
          </p:cNvSpPr>
          <p:nvPr>
            <p:ph type="title"/>
          </p:nvPr>
        </p:nvSpPr>
        <p:spPr/>
        <p:txBody>
          <a:bodyPr/>
          <a:lstStyle/>
          <a:p>
            <a:r>
              <a:rPr lang="en-US" dirty="0"/>
              <a:t>Disclaimers</a:t>
            </a:r>
            <a:br>
              <a:rPr lang="en-US" dirty="0"/>
            </a:br>
            <a:endParaRPr lang="en-US" dirty="0"/>
          </a:p>
        </p:txBody>
      </p:sp>
      <p:sp>
        <p:nvSpPr>
          <p:cNvPr id="6" name="Text Placeholder 5">
            <a:extLst>
              <a:ext uri="{FF2B5EF4-FFF2-40B4-BE49-F238E27FC236}">
                <a16:creationId xmlns:a16="http://schemas.microsoft.com/office/drawing/2014/main" id="{297D5696-254F-4B60-9130-4CC4A3A10E41}"/>
              </a:ext>
            </a:extLst>
          </p:cNvPr>
          <p:cNvSpPr>
            <a:spLocks noGrp="1"/>
          </p:cNvSpPr>
          <p:nvPr>
            <p:ph type="body" sz="quarter" idx="12"/>
          </p:nvPr>
        </p:nvSpPr>
        <p:spPr>
          <a:xfrm>
            <a:off x="184150" y="713924"/>
            <a:ext cx="8551863" cy="3619261"/>
          </a:xfrm>
          <a:prstGeom prst="rect">
            <a:avLst/>
          </a:prstGeom>
        </p:spPr>
        <p:txBody>
          <a:bodyPr wrap="square">
            <a:spAutoFit/>
          </a:bodyPr>
          <a:lstStyle/>
          <a:p>
            <a:endParaRPr lang="en-US" sz="1350" dirty="0"/>
          </a:p>
          <a:p>
            <a:endParaRPr lang="en-US" sz="1350" dirty="0"/>
          </a:p>
          <a:p>
            <a:r>
              <a:rPr lang="en-US" sz="1100" dirty="0">
                <a:latin typeface="+mj-lt"/>
              </a:rPr>
              <a:t>This material is not a recommendation to buy, sell, hold or rollover any asset, adopt an investment strategy, retain a specific investment manager or use a particular account type. It does not take into account the specific investment objectives, tax and financial condition or particular needs of any specific person. Investors should work with their financial professional to discuss their specific situation.</a:t>
            </a:r>
          </a:p>
          <a:p>
            <a:pPr marL="59436" indent="0">
              <a:buNone/>
            </a:pPr>
            <a:endParaRPr lang="en-US" sz="1100" dirty="0">
              <a:latin typeface="+mj-lt"/>
            </a:endParaRPr>
          </a:p>
          <a:p>
            <a:r>
              <a:rPr lang="en-US" sz="1100" dirty="0">
                <a:latin typeface="+mj-lt"/>
              </a:rPr>
              <a:t>This information is general in nature and is not intended to be tax, legal, accounting or other professional advice. The information provided is based on current laws, which are subject to change at any time and has not been endorsed by any government agency.</a:t>
            </a:r>
          </a:p>
          <a:p>
            <a:pPr marL="59436" indent="0">
              <a:buNone/>
            </a:pPr>
            <a:endParaRPr lang="en-US" sz="1100" dirty="0">
              <a:latin typeface="+mj-lt"/>
            </a:endParaRPr>
          </a:p>
          <a:p>
            <a:r>
              <a:rPr lang="en-US" sz="1100" dirty="0">
                <a:latin typeface="+mj-lt"/>
              </a:rPr>
              <a:t>Nationwide and Harris Poll are separate and non-affiliated companies.</a:t>
            </a:r>
          </a:p>
          <a:p>
            <a:pPr marL="59436" indent="0">
              <a:buNone/>
            </a:pPr>
            <a:endParaRPr lang="en-US" sz="1100" dirty="0">
              <a:latin typeface="+mj-lt"/>
            </a:endParaRPr>
          </a:p>
          <a:p>
            <a:r>
              <a:rPr lang="en-US" sz="1100" dirty="0">
                <a:latin typeface="+mj-lt"/>
              </a:rPr>
              <a:t>Nationwide Investment Services Corporation, member FINRA, Columbus, OH.  Nationwide Retirement Institute is a division of NISC.</a:t>
            </a:r>
          </a:p>
          <a:p>
            <a:pPr marL="59436" indent="0">
              <a:buNone/>
            </a:pPr>
            <a:endParaRPr lang="en-US" sz="1100" dirty="0">
              <a:latin typeface="+mj-lt"/>
            </a:endParaRPr>
          </a:p>
          <a:p>
            <a:r>
              <a:rPr lang="en-US" sz="1100" dirty="0">
                <a:latin typeface="+mj-lt"/>
              </a:rPr>
              <a:t>Nationwide, the Nationwide N and Eagle, Nationwide is on your side and Nationwide Retirement Institute are service marks of Nationwide Mutual Insurance Company. © 2023 Nationwide</a:t>
            </a:r>
          </a:p>
        </p:txBody>
      </p:sp>
    </p:spTree>
    <p:extLst>
      <p:ext uri="{BB962C8B-B14F-4D97-AF65-F5344CB8AC3E}">
        <p14:creationId xmlns:p14="http://schemas.microsoft.com/office/powerpoint/2010/main" val="42847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2580910-509D-D16B-F0E1-5746FC7A45DD}"/>
              </a:ext>
              <a:ext uri="{C183D7F6-B498-43B3-948B-1728B52AA6E4}">
                <adec:decorative xmlns:adec="http://schemas.microsoft.com/office/drawing/2017/decorative" val="1"/>
              </a:ext>
            </a:extLst>
          </p:cNvPr>
          <p:cNvSpPr/>
          <p:nvPr/>
        </p:nvSpPr>
        <p:spPr>
          <a:xfrm>
            <a:off x="-121920" y="-69669"/>
            <a:ext cx="9361714" cy="5213169"/>
          </a:xfrm>
          <a:prstGeom prst="rect">
            <a:avLst/>
          </a:prstGeom>
          <a:solidFill>
            <a:srgbClr val="1247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itle 8">
            <a:extLst>
              <a:ext uri="{FF2B5EF4-FFF2-40B4-BE49-F238E27FC236}">
                <a16:creationId xmlns:a16="http://schemas.microsoft.com/office/drawing/2014/main" id="{ECA9B965-7A4A-FC89-9F86-17AD2D98655C}"/>
              </a:ext>
            </a:extLst>
          </p:cNvPr>
          <p:cNvSpPr txBox="1">
            <a:spLocks noGrp="1"/>
          </p:cNvSpPr>
          <p:nvPr>
            <p:ph type="title" idx="4294967295"/>
          </p:nvPr>
        </p:nvSpPr>
        <p:spPr>
          <a:xfrm>
            <a:off x="376736" y="2000743"/>
            <a:ext cx="839052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457200" rtl="0" eaLnBrk="1" latinLnBrk="0" hangingPunct="1">
              <a:spcBef>
                <a:spcPct val="0"/>
              </a:spcBef>
              <a:buNone/>
              <a:defRPr sz="1800" kern="1200">
                <a:solidFill>
                  <a:schemeClr val="tx1"/>
                </a:solidFill>
                <a:latin typeface="Arial" charset="0"/>
                <a:ea typeface="Arial" charset="0"/>
                <a:cs typeface="Arial"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j-lt"/>
                <a:ea typeface="Calibri" panose="020F0502020204030204" pitchFamily="34" charset="0"/>
                <a:cs typeface="+mn-cs"/>
              </a:rPr>
              <a:t>Access more Social Security insights at </a:t>
            </a:r>
            <a:br>
              <a:rPr kumimoji="0" lang="en-US" sz="2400" b="0" i="0" u="none" strike="noStrike" kern="1200" cap="none" spc="0" normalizeH="0" baseline="0" noProof="0" dirty="0">
                <a:ln>
                  <a:noFill/>
                </a:ln>
                <a:solidFill>
                  <a:schemeClr val="bg1"/>
                </a:solidFill>
                <a:effectLst/>
                <a:uLnTx/>
                <a:uFillTx/>
                <a:latin typeface="+mj-lt"/>
                <a:ea typeface="Calibri" panose="020F0502020204030204" pitchFamily="34" charset="0"/>
                <a:cs typeface="+mn-cs"/>
              </a:rPr>
            </a:br>
            <a:r>
              <a:rPr kumimoji="0" lang="en-US" sz="2400" b="1" i="0" u="none" strike="noStrike" kern="1200" cap="none" spc="0" normalizeH="0" baseline="0" noProof="0" dirty="0">
                <a:ln>
                  <a:noFill/>
                </a:ln>
                <a:solidFill>
                  <a:schemeClr val="bg1"/>
                </a:solidFill>
                <a:effectLst/>
                <a:uLnTx/>
                <a:uFillTx/>
                <a:latin typeface="+mj-lt"/>
                <a:ea typeface="Calibri" panose="020F0502020204030204" pitchFamily="34" charset="0"/>
                <a:cs typeface="+mn-cs"/>
                <a:hlinkClick r:id="rId3">
                  <a:extLst>
                    <a:ext uri="{A12FA001-AC4F-418D-AE19-62706E023703}">
                      <ahyp:hlinkClr xmlns:ahyp="http://schemas.microsoft.com/office/drawing/2018/hyperlinkcolor" val="tx"/>
                    </a:ext>
                  </a:extLst>
                </a:hlinkClick>
              </a:rPr>
              <a:t>http://nationwide.com/SocialSecurity</a:t>
            </a:r>
            <a:endParaRPr kumimoji="0" lang="en-US" sz="2400" b="1" i="0" u="none" strike="noStrike" kern="1200" cap="none" spc="0" normalizeH="0" baseline="0" noProof="0" dirty="0">
              <a:ln>
                <a:noFill/>
              </a:ln>
              <a:solidFill>
                <a:schemeClr val="bg1"/>
              </a:solidFill>
              <a:effectLst/>
              <a:uLnTx/>
              <a:uFillTx/>
              <a:latin typeface="+mj-lt"/>
              <a:ea typeface="+mn-ea"/>
              <a:cs typeface="+mn-cs"/>
            </a:endParaRPr>
          </a:p>
        </p:txBody>
      </p:sp>
      <p:grpSp>
        <p:nvGrpSpPr>
          <p:cNvPr id="36" name="Nationwide logo" descr="Nationwide is on your side">
            <a:extLst>
              <a:ext uri="{FF2B5EF4-FFF2-40B4-BE49-F238E27FC236}">
                <a16:creationId xmlns:a16="http://schemas.microsoft.com/office/drawing/2014/main" id="{32D9F0F2-1A0F-58D2-877C-816E45700A4B}"/>
              </a:ext>
              <a:ext uri="{C183D7F6-B498-43B3-948B-1728B52AA6E4}">
                <adec:decorative xmlns:adec="http://schemas.microsoft.com/office/drawing/2017/decorative" val="0"/>
              </a:ext>
            </a:extLst>
          </p:cNvPr>
          <p:cNvGrpSpPr>
            <a:grpSpLocks noChangeAspect="1"/>
          </p:cNvGrpSpPr>
          <p:nvPr/>
        </p:nvGrpSpPr>
        <p:grpSpPr bwMode="auto">
          <a:xfrm>
            <a:off x="501970" y="3588712"/>
            <a:ext cx="844649" cy="842789"/>
            <a:chOff x="2464" y="1494"/>
            <a:chExt cx="2267" cy="2262"/>
          </a:xfrm>
          <a:solidFill>
            <a:schemeClr val="bg1"/>
          </a:solidFill>
        </p:grpSpPr>
        <p:sp>
          <p:nvSpPr>
            <p:cNvPr id="39" name="Oval 38">
              <a:extLst>
                <a:ext uri="{FF2B5EF4-FFF2-40B4-BE49-F238E27FC236}">
                  <a16:creationId xmlns:a16="http://schemas.microsoft.com/office/drawing/2014/main" id="{25CF8EC2-1892-38C7-A3C1-22B30F9A9975}"/>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Oval 39">
              <a:extLst>
                <a:ext uri="{FF2B5EF4-FFF2-40B4-BE49-F238E27FC236}">
                  <a16:creationId xmlns:a16="http://schemas.microsoft.com/office/drawing/2014/main" id="{C9A2C50D-1500-BB06-AA5E-AD87B0FA9A60}"/>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40">
              <a:extLst>
                <a:ext uri="{FF2B5EF4-FFF2-40B4-BE49-F238E27FC236}">
                  <a16:creationId xmlns:a16="http://schemas.microsoft.com/office/drawing/2014/main" id="{CA057F56-D0E1-CD8A-03FB-9F2141F02C01}"/>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41">
              <a:extLst>
                <a:ext uri="{FF2B5EF4-FFF2-40B4-BE49-F238E27FC236}">
                  <a16:creationId xmlns:a16="http://schemas.microsoft.com/office/drawing/2014/main" id="{6B337F42-4E8E-E0DF-6F86-9075110F4237}"/>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42">
              <a:extLst>
                <a:ext uri="{FF2B5EF4-FFF2-40B4-BE49-F238E27FC236}">
                  <a16:creationId xmlns:a16="http://schemas.microsoft.com/office/drawing/2014/main" id="{8307D199-9691-1C4A-08BA-1EEDF2DE11BE}"/>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43">
              <a:extLst>
                <a:ext uri="{FF2B5EF4-FFF2-40B4-BE49-F238E27FC236}">
                  <a16:creationId xmlns:a16="http://schemas.microsoft.com/office/drawing/2014/main" id="{56C7CB1D-B2AD-2672-00BE-FFCDED9E9B84}"/>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4">
              <a:extLst>
                <a:ext uri="{FF2B5EF4-FFF2-40B4-BE49-F238E27FC236}">
                  <a16:creationId xmlns:a16="http://schemas.microsoft.com/office/drawing/2014/main" id="{B359F42B-28C4-C363-F49F-59E7D336C167}"/>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5">
              <a:extLst>
                <a:ext uri="{FF2B5EF4-FFF2-40B4-BE49-F238E27FC236}">
                  <a16:creationId xmlns:a16="http://schemas.microsoft.com/office/drawing/2014/main" id="{942C7BEF-578D-A7EE-19BC-9C7E99EA0974}"/>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6">
              <a:extLst>
                <a:ext uri="{FF2B5EF4-FFF2-40B4-BE49-F238E27FC236}">
                  <a16:creationId xmlns:a16="http://schemas.microsoft.com/office/drawing/2014/main" id="{DB13975C-BD6D-CC36-D614-3360AE1F523C}"/>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7">
              <a:extLst>
                <a:ext uri="{FF2B5EF4-FFF2-40B4-BE49-F238E27FC236}">
                  <a16:creationId xmlns:a16="http://schemas.microsoft.com/office/drawing/2014/main" id="{39C76C38-6AB4-A66B-5BA9-F6AF3EC6A6C3}"/>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8">
              <a:extLst>
                <a:ext uri="{FF2B5EF4-FFF2-40B4-BE49-F238E27FC236}">
                  <a16:creationId xmlns:a16="http://schemas.microsoft.com/office/drawing/2014/main" id="{B7E07E08-8A10-CA24-067F-23BA433E3048}"/>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9">
              <a:extLst>
                <a:ext uri="{FF2B5EF4-FFF2-40B4-BE49-F238E27FC236}">
                  <a16:creationId xmlns:a16="http://schemas.microsoft.com/office/drawing/2014/main" id="{8BB11143-E183-2FD5-1D0A-C5B7BAC5EFE0}"/>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0">
              <a:extLst>
                <a:ext uri="{FF2B5EF4-FFF2-40B4-BE49-F238E27FC236}">
                  <a16:creationId xmlns:a16="http://schemas.microsoft.com/office/drawing/2014/main" id="{067F5A77-6AEE-BBF4-6969-1BD43C3B39DA}"/>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51">
              <a:extLst>
                <a:ext uri="{FF2B5EF4-FFF2-40B4-BE49-F238E27FC236}">
                  <a16:creationId xmlns:a16="http://schemas.microsoft.com/office/drawing/2014/main" id="{18510BA8-86E1-B708-9DFC-0A5F66EB2596}"/>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2">
              <a:extLst>
                <a:ext uri="{FF2B5EF4-FFF2-40B4-BE49-F238E27FC236}">
                  <a16:creationId xmlns:a16="http://schemas.microsoft.com/office/drawing/2014/main" id="{2C8787EF-493B-5D86-46EF-569634F264E3}"/>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3">
              <a:extLst>
                <a:ext uri="{FF2B5EF4-FFF2-40B4-BE49-F238E27FC236}">
                  <a16:creationId xmlns:a16="http://schemas.microsoft.com/office/drawing/2014/main" id="{17F11F9E-1EB7-8262-E657-DF5389FBAF98}"/>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54">
              <a:extLst>
                <a:ext uri="{FF2B5EF4-FFF2-40B4-BE49-F238E27FC236}">
                  <a16:creationId xmlns:a16="http://schemas.microsoft.com/office/drawing/2014/main" id="{2971103B-BDB7-B3EE-4EA5-7D197E8EAEC8}"/>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5">
              <a:extLst>
                <a:ext uri="{FF2B5EF4-FFF2-40B4-BE49-F238E27FC236}">
                  <a16:creationId xmlns:a16="http://schemas.microsoft.com/office/drawing/2014/main" id="{03CF8030-5F0B-4CA4-EEE6-B32DA685C14D}"/>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37" name="Straight Connector 36">
            <a:extLst>
              <a:ext uri="{FF2B5EF4-FFF2-40B4-BE49-F238E27FC236}">
                <a16:creationId xmlns:a16="http://schemas.microsoft.com/office/drawing/2014/main" id="{DEC0E658-1C2C-9607-F82D-4A8FAC0F86F4}"/>
              </a:ext>
              <a:ext uri="{C183D7F6-B498-43B3-948B-1728B52AA6E4}">
                <adec:decorative xmlns:adec="http://schemas.microsoft.com/office/drawing/2017/decorative" val="1"/>
              </a:ext>
            </a:extLst>
          </p:cNvPr>
          <p:cNvCxnSpPr/>
          <p:nvPr/>
        </p:nvCxnSpPr>
        <p:spPr>
          <a:xfrm flipH="1">
            <a:off x="1519146" y="3587929"/>
            <a:ext cx="1" cy="8405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descr="The Harris Poll">
            <a:extLst>
              <a:ext uri="{FF2B5EF4-FFF2-40B4-BE49-F238E27FC236}">
                <a16:creationId xmlns:a16="http://schemas.microsoft.com/office/drawing/2014/main" id="{72A028DA-F06D-B50F-7D18-BF8E4738CAE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738426" y="3864259"/>
            <a:ext cx="1822067" cy="316118"/>
          </a:xfrm>
          <a:prstGeom prst="rect">
            <a:avLst/>
          </a:prstGeom>
        </p:spPr>
      </p:pic>
      <p:sp>
        <p:nvSpPr>
          <p:cNvPr id="57" name="Date">
            <a:extLst>
              <a:ext uri="{FF2B5EF4-FFF2-40B4-BE49-F238E27FC236}">
                <a16:creationId xmlns:a16="http://schemas.microsoft.com/office/drawing/2014/main" id="{67BCB4A8-8225-D0C8-6E28-70120CB1D2C4}"/>
              </a:ext>
            </a:extLst>
          </p:cNvPr>
          <p:cNvSpPr txBox="1">
            <a:spLocks/>
          </p:cNvSpPr>
          <p:nvPr/>
        </p:nvSpPr>
        <p:spPr>
          <a:xfrm>
            <a:off x="403963" y="4699981"/>
            <a:ext cx="2534882" cy="296042"/>
          </a:xfrm>
          <a:prstGeom prst="rect">
            <a:avLst/>
          </a:prstGeom>
        </p:spPr>
        <p:txBody>
          <a:bodyPr anchor="t"/>
          <a:lstStyle>
            <a:lvl1pPr marL="228600" indent="-228600" algn="l" defTabSz="914400" rtl="0" eaLnBrk="1" latinLnBrk="0" hangingPunct="1">
              <a:lnSpc>
                <a:spcPct val="112000"/>
              </a:lnSpc>
              <a:spcBef>
                <a:spcPts val="1000"/>
              </a:spcBef>
              <a:spcAft>
                <a:spcPts val="0"/>
              </a:spcAft>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latin typeface="Arial" panose="020B0604020202020204" pitchFamily="34" charset="0"/>
                <a:cs typeface="Arial" panose="020B0604020202020204" pitchFamily="34" charset="0"/>
              </a:rPr>
              <a:t>NFM-23017AO (06/23)</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97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dirty="0"/>
              <a:t>KNOWLEDGE OF SOCIAL SECURITY</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8669008" cy="325304"/>
          </a:xfrm>
        </p:spPr>
        <p:txBody>
          <a:bodyPr/>
          <a:lstStyle/>
          <a:p>
            <a:r>
              <a:rPr lang="en-US" dirty="0"/>
              <a:t>Generally, Adults Are At Least Somewhat Confident in Their Knowledge of SS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a:xfrm>
            <a:off x="133086" y="713924"/>
            <a:ext cx="8552603" cy="397818"/>
          </a:xfrm>
        </p:spPr>
        <p:txBody>
          <a:bodyPr/>
          <a:lstStyle/>
          <a:p>
            <a:r>
              <a:rPr lang="en-US" dirty="0"/>
              <a:t>However, only about 2 in 5 express strong confidence and less than 1 in 5 are very confident; Millennials and men are more likely to express confidence in their knowledge of Social Security</a:t>
            </a:r>
          </a:p>
        </p:txBody>
      </p:sp>
      <p:sp>
        <p:nvSpPr>
          <p:cNvPr id="2" name="TextBox 1">
            <a:extLst>
              <a:ext uri="{FF2B5EF4-FFF2-40B4-BE49-F238E27FC236}">
                <a16:creationId xmlns:a16="http://schemas.microsoft.com/office/drawing/2014/main" id="{74873D68-6873-48AC-B95E-26B4ABF43FA4}"/>
              </a:ext>
              <a:ext uri="{C183D7F6-B498-43B3-948B-1728B52AA6E4}">
                <adec:decorative xmlns:adec="http://schemas.microsoft.com/office/drawing/2017/decorative" val="1"/>
              </a:ext>
            </a:extLst>
          </p:cNvPr>
          <p:cNvSpPr txBox="1"/>
          <p:nvPr/>
        </p:nvSpPr>
        <p:spPr>
          <a:xfrm>
            <a:off x="0" y="1230027"/>
            <a:ext cx="9143999" cy="276999"/>
          </a:xfrm>
          <a:prstGeom prst="rect">
            <a:avLst/>
          </a:prstGeom>
          <a:noFill/>
        </p:spPr>
        <p:txBody>
          <a:bodyPr wrap="square" rtlCol="0">
            <a:spAutoFit/>
          </a:bodyPr>
          <a:lstStyle/>
          <a:p>
            <a:pPr algn="ctr"/>
            <a:r>
              <a:rPr lang="en-US" sz="1200" b="1" u="sng" dirty="0"/>
              <a:t>Confidence in Social Security Knowledge </a:t>
            </a:r>
          </a:p>
        </p:txBody>
      </p:sp>
      <p:pic>
        <p:nvPicPr>
          <p:cNvPr id="7" name="Picture 6" descr="We asked the question &quot;How confident are you in your knowledge about Social Security?&quot;  89% responded at least somewhat confident, with only 11% being not at all confident.">
            <a:extLst>
              <a:ext uri="{FF2B5EF4-FFF2-40B4-BE49-F238E27FC236}">
                <a16:creationId xmlns:a16="http://schemas.microsoft.com/office/drawing/2014/main" id="{71C75B45-9B63-1180-61A5-D2DC38FE918D}"/>
              </a:ext>
            </a:extLst>
          </p:cNvPr>
          <p:cNvPicPr>
            <a:picLocks noChangeAspect="1"/>
          </p:cNvPicPr>
          <p:nvPr/>
        </p:nvPicPr>
        <p:blipFill>
          <a:blip r:embed="rId3"/>
          <a:stretch>
            <a:fillRect/>
          </a:stretch>
        </p:blipFill>
        <p:spPr>
          <a:xfrm>
            <a:off x="773316" y="1809838"/>
            <a:ext cx="3931769" cy="3134472"/>
          </a:xfrm>
          <a:prstGeom prst="rect">
            <a:avLst/>
          </a:prstGeom>
        </p:spPr>
      </p:pic>
      <p:sp>
        <p:nvSpPr>
          <p:cNvPr id="53" name="Rectangle 52">
            <a:extLst>
              <a:ext uri="{FF2B5EF4-FFF2-40B4-BE49-F238E27FC236}">
                <a16:creationId xmlns:a16="http://schemas.microsoft.com/office/drawing/2014/main" id="{086A852A-1926-41F4-8E26-EB891B5C3D56}"/>
              </a:ext>
              <a:ext uri="{C183D7F6-B498-43B3-948B-1728B52AA6E4}">
                <adec:decorative xmlns:adec="http://schemas.microsoft.com/office/drawing/2017/decorative" val="1"/>
              </a:ext>
            </a:extLst>
          </p:cNvPr>
          <p:cNvSpPr/>
          <p:nvPr/>
        </p:nvSpPr>
        <p:spPr>
          <a:xfrm>
            <a:off x="5233698" y="1943032"/>
            <a:ext cx="3499527" cy="2811848"/>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9C6A45-3EE3-4719-9937-653DD004A286}"/>
              </a:ext>
              <a:ext uri="{C183D7F6-B498-43B3-948B-1728B52AA6E4}">
                <adec:decorative xmlns:adec="http://schemas.microsoft.com/office/drawing/2017/decorative" val="1"/>
              </a:ext>
            </a:extLst>
          </p:cNvPr>
          <p:cNvSpPr txBox="1"/>
          <p:nvPr/>
        </p:nvSpPr>
        <p:spPr>
          <a:xfrm>
            <a:off x="7133176" y="2080312"/>
            <a:ext cx="1537523" cy="215444"/>
          </a:xfrm>
          <a:prstGeom prst="rect">
            <a:avLst/>
          </a:prstGeom>
          <a:noFill/>
        </p:spPr>
        <p:txBody>
          <a:bodyPr wrap="square" rtlCol="0">
            <a:spAutoFit/>
          </a:bodyPr>
          <a:lstStyle/>
          <a:p>
            <a:r>
              <a:rPr lang="en-US" sz="800" i="1" dirty="0"/>
              <a:t>% confident/very confident</a:t>
            </a:r>
          </a:p>
        </p:txBody>
      </p:sp>
      <p:sp>
        <p:nvSpPr>
          <p:cNvPr id="13" name="Rectangle 12">
            <a:extLst>
              <a:ext uri="{FF2B5EF4-FFF2-40B4-BE49-F238E27FC236}">
                <a16:creationId xmlns:a16="http://schemas.microsoft.com/office/drawing/2014/main" id="{313D2BBF-B668-461B-BA71-3B9D586F91E0}"/>
              </a:ext>
              <a:ext uri="{C183D7F6-B498-43B3-948B-1728B52AA6E4}">
                <adec:decorative xmlns:adec="http://schemas.microsoft.com/office/drawing/2017/decorative" val="0"/>
              </a:ext>
            </a:extLst>
          </p:cNvPr>
          <p:cNvSpPr/>
          <p:nvPr/>
        </p:nvSpPr>
        <p:spPr>
          <a:xfrm>
            <a:off x="6137888" y="2300408"/>
            <a:ext cx="2315558" cy="55521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Millennials are more likely than Gen Xers and Boomers+ to express confidence </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(52% vs. 39%, 42%)</a:t>
            </a:r>
          </a:p>
        </p:txBody>
      </p:sp>
      <p:sp>
        <p:nvSpPr>
          <p:cNvPr id="38" name="Rectangle 37">
            <a:extLst>
              <a:ext uri="{FF2B5EF4-FFF2-40B4-BE49-F238E27FC236}">
                <a16:creationId xmlns:a16="http://schemas.microsoft.com/office/drawing/2014/main" id="{B0073A57-EACF-4954-BEAE-7E90920E7313}"/>
              </a:ext>
              <a:ext uri="{C183D7F6-B498-43B3-948B-1728B52AA6E4}">
                <adec:decorative xmlns:adec="http://schemas.microsoft.com/office/drawing/2017/decorative" val="0"/>
              </a:ext>
            </a:extLst>
          </p:cNvPr>
          <p:cNvSpPr/>
          <p:nvPr/>
        </p:nvSpPr>
        <p:spPr>
          <a:xfrm>
            <a:off x="6153103" y="3137163"/>
            <a:ext cx="2315557" cy="436984"/>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Men are more likely to be confident in their knowledge of SS </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(51% vs. 35%)</a:t>
            </a:r>
          </a:p>
        </p:txBody>
      </p:sp>
      <p:sp>
        <p:nvSpPr>
          <p:cNvPr id="43" name="Rectangle 42">
            <a:extLst>
              <a:ext uri="{FF2B5EF4-FFF2-40B4-BE49-F238E27FC236}">
                <a16:creationId xmlns:a16="http://schemas.microsoft.com/office/drawing/2014/main" id="{62DEC991-8E7D-4D38-A5E0-50290BDAF4EC}"/>
              </a:ext>
              <a:ext uri="{C183D7F6-B498-43B3-948B-1728B52AA6E4}">
                <adec:decorative xmlns:adec="http://schemas.microsoft.com/office/drawing/2017/decorative" val="0"/>
              </a:ext>
            </a:extLst>
          </p:cNvPr>
          <p:cNvSpPr/>
          <p:nvPr/>
        </p:nvSpPr>
        <p:spPr>
          <a:xfrm>
            <a:off x="6137887" y="3817051"/>
            <a:ext cx="2315557" cy="717474"/>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While those who currently receive SS are more likely than those who don’t to be confident in their knowledge, still only half say they are confident/very confident</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(52% vs. 34%)</a:t>
            </a:r>
          </a:p>
        </p:txBody>
      </p:sp>
      <p:pic>
        <p:nvPicPr>
          <p:cNvPr id="68" name="Graphic 67">
            <a:extLst>
              <a:ext uri="{FF2B5EF4-FFF2-40B4-BE49-F238E27FC236}">
                <a16:creationId xmlns:a16="http://schemas.microsoft.com/office/drawing/2014/main" id="{9DE65B39-3721-4D8B-BE39-D25408F2059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617057">
            <a:off x="5119887" y="1632367"/>
            <a:ext cx="580879" cy="568151"/>
          </a:xfrm>
          <a:prstGeom prst="rect">
            <a:avLst/>
          </a:prstGeom>
        </p:spPr>
      </p:pic>
      <p:pic>
        <p:nvPicPr>
          <p:cNvPr id="79" name="Graphic 78">
            <a:extLst>
              <a:ext uri="{FF2B5EF4-FFF2-40B4-BE49-F238E27FC236}">
                <a16:creationId xmlns:a16="http://schemas.microsoft.com/office/drawing/2014/main" id="{FC8B74A2-D7A1-445F-9A60-DDB9B825748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7038" y="1700128"/>
            <a:ext cx="313842" cy="313842"/>
          </a:xfrm>
          <a:prstGeom prst="rect">
            <a:avLst/>
          </a:prstGeom>
        </p:spPr>
      </p:pic>
      <p:pic>
        <p:nvPicPr>
          <p:cNvPr id="81" name="Graphic 80">
            <a:extLst>
              <a:ext uri="{FF2B5EF4-FFF2-40B4-BE49-F238E27FC236}">
                <a16:creationId xmlns:a16="http://schemas.microsoft.com/office/drawing/2014/main" id="{301FDFD6-4191-4820-A516-B3264DF9868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02973" y="2352816"/>
            <a:ext cx="371130" cy="371130"/>
          </a:xfrm>
          <a:prstGeom prst="rect">
            <a:avLst/>
          </a:prstGeom>
        </p:spPr>
      </p:pic>
      <p:pic>
        <p:nvPicPr>
          <p:cNvPr id="85" name="Graphic 84">
            <a:extLst>
              <a:ext uri="{FF2B5EF4-FFF2-40B4-BE49-F238E27FC236}">
                <a16:creationId xmlns:a16="http://schemas.microsoft.com/office/drawing/2014/main" id="{F83DEFA8-153E-449E-8697-C46C9881C142}"/>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02973" y="3163349"/>
            <a:ext cx="371130" cy="371130"/>
          </a:xfrm>
          <a:prstGeom prst="rect">
            <a:avLst/>
          </a:prstGeom>
        </p:spPr>
      </p:pic>
      <p:pic>
        <p:nvPicPr>
          <p:cNvPr id="87" name="Graphic 86">
            <a:extLst>
              <a:ext uri="{FF2B5EF4-FFF2-40B4-BE49-F238E27FC236}">
                <a16:creationId xmlns:a16="http://schemas.microsoft.com/office/drawing/2014/main" id="{E045AF88-4128-45D3-95F4-D9F26312E017}"/>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02973" y="3973882"/>
            <a:ext cx="371130" cy="371130"/>
          </a:xfrm>
          <a:prstGeom prst="rect">
            <a:avLst/>
          </a:prstGeom>
        </p:spPr>
      </p:pic>
    </p:spTree>
    <p:extLst>
      <p:ext uri="{BB962C8B-B14F-4D97-AF65-F5344CB8AC3E}">
        <p14:creationId xmlns:p14="http://schemas.microsoft.com/office/powerpoint/2010/main" val="83852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a:t>KNOWLEDGE OF SOCIAL SECURITY</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Majorities Feel Knowledgeable About Certain Aspects of Social Security</a:t>
            </a:r>
          </a:p>
        </p:txBody>
      </p:sp>
      <p:sp>
        <p:nvSpPr>
          <p:cNvPr id="4" name="Text Placeholder 3">
            <a:extLst>
              <a:ext uri="{FF2B5EF4-FFF2-40B4-BE49-F238E27FC236}">
                <a16:creationId xmlns:a16="http://schemas.microsoft.com/office/drawing/2014/main" id="{A8B1A257-7F68-4DA4-A970-FD67B208B11F}"/>
              </a:ext>
              <a:ext uri="{C183D7F6-B498-43B3-948B-1728B52AA6E4}">
                <adec:decorative xmlns:adec="http://schemas.microsoft.com/office/drawing/2017/decorative" val="1"/>
              </a:ext>
            </a:extLst>
          </p:cNvPr>
          <p:cNvSpPr>
            <a:spLocks noGrp="1"/>
          </p:cNvSpPr>
          <p:nvPr>
            <p:ph type="body" sz="quarter" idx="10"/>
          </p:nvPr>
        </p:nvSpPr>
        <p:spPr/>
        <p:txBody>
          <a:bodyPr/>
          <a:lstStyle/>
          <a:p>
            <a:r>
              <a:rPr lang="en-US"/>
              <a:t>But again, more are “somewhat” knowledgeable than are “very” knowledgeable</a:t>
            </a:r>
          </a:p>
        </p:txBody>
      </p:sp>
      <p:sp>
        <p:nvSpPr>
          <p:cNvPr id="6" name="TextBox 5">
            <a:extLst>
              <a:ext uri="{FF2B5EF4-FFF2-40B4-BE49-F238E27FC236}">
                <a16:creationId xmlns:a16="http://schemas.microsoft.com/office/drawing/2014/main" id="{150AF266-912A-416A-A95D-695A663BC433}"/>
              </a:ext>
              <a:ext uri="{C183D7F6-B498-43B3-948B-1728B52AA6E4}">
                <adec:decorative xmlns:adec="http://schemas.microsoft.com/office/drawing/2017/decorative" val="1"/>
              </a:ext>
            </a:extLst>
          </p:cNvPr>
          <p:cNvSpPr txBox="1"/>
          <p:nvPr/>
        </p:nvSpPr>
        <p:spPr>
          <a:xfrm>
            <a:off x="0" y="1221700"/>
            <a:ext cx="9143999" cy="276999"/>
          </a:xfrm>
          <a:prstGeom prst="rect">
            <a:avLst/>
          </a:prstGeom>
          <a:noFill/>
        </p:spPr>
        <p:txBody>
          <a:bodyPr wrap="square" rtlCol="0">
            <a:spAutoFit/>
          </a:bodyPr>
          <a:lstStyle/>
          <a:p>
            <a:pPr algn="ctr"/>
            <a:r>
              <a:rPr lang="en-US" sz="1200" b="1" u="sng" dirty="0"/>
              <a:t>Knowledge of Aspects of Social Security</a:t>
            </a:r>
          </a:p>
        </p:txBody>
      </p:sp>
      <p:pic>
        <p:nvPicPr>
          <p:cNvPr id="8" name="Picture 7" descr="To the question &quot;How knowledgeable are you about the following aspects of Social Security?&quot;&#10;&#10;78% were at least somewhat knowledgeable about how much more they'd receive in monthly benefits by waiting to claim until full retirement age.">
            <a:extLst>
              <a:ext uri="{FF2B5EF4-FFF2-40B4-BE49-F238E27FC236}">
                <a16:creationId xmlns:a16="http://schemas.microsoft.com/office/drawing/2014/main" id="{338FC43F-52EC-68DA-B43B-9EEBA30BD892}"/>
              </a:ext>
            </a:extLst>
          </p:cNvPr>
          <p:cNvPicPr>
            <a:picLocks noChangeAspect="1"/>
          </p:cNvPicPr>
          <p:nvPr/>
        </p:nvPicPr>
        <p:blipFill>
          <a:blip r:embed="rId3"/>
          <a:stretch>
            <a:fillRect/>
          </a:stretch>
        </p:blipFill>
        <p:spPr>
          <a:xfrm>
            <a:off x="283684" y="1544163"/>
            <a:ext cx="6006920" cy="3190397"/>
          </a:xfrm>
          <a:prstGeom prst="rect">
            <a:avLst/>
          </a:prstGeom>
        </p:spPr>
      </p:pic>
      <p:sp>
        <p:nvSpPr>
          <p:cNvPr id="24" name="Rectangle 23">
            <a:extLst>
              <a:ext uri="{FF2B5EF4-FFF2-40B4-BE49-F238E27FC236}">
                <a16:creationId xmlns:a16="http://schemas.microsoft.com/office/drawing/2014/main" id="{10197074-F0F4-45CC-8BF0-11C8D20AB077}"/>
              </a:ext>
              <a:ext uri="{C183D7F6-B498-43B3-948B-1728B52AA6E4}">
                <adec:decorative xmlns:adec="http://schemas.microsoft.com/office/drawing/2017/decorative" val="1"/>
              </a:ext>
            </a:extLst>
          </p:cNvPr>
          <p:cNvSpPr/>
          <p:nvPr/>
        </p:nvSpPr>
        <p:spPr>
          <a:xfrm>
            <a:off x="5776728" y="1637971"/>
            <a:ext cx="3120228" cy="2144158"/>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A9998EAC-6BF6-4465-9AB1-279C52C30EE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427063">
            <a:off x="8485041" y="1324370"/>
            <a:ext cx="580879" cy="568151"/>
          </a:xfrm>
          <a:prstGeom prst="rect">
            <a:avLst/>
          </a:prstGeom>
        </p:spPr>
      </p:pic>
      <p:pic>
        <p:nvPicPr>
          <p:cNvPr id="18" name="Graphic 17">
            <a:extLst>
              <a:ext uri="{FF2B5EF4-FFF2-40B4-BE49-F238E27FC236}">
                <a16:creationId xmlns:a16="http://schemas.microsoft.com/office/drawing/2014/main" id="{F5543ED1-7AC3-4017-96A9-ED81490F033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46984" y="1398968"/>
            <a:ext cx="313842" cy="313842"/>
          </a:xfrm>
          <a:prstGeom prst="rect">
            <a:avLst/>
          </a:prstGeom>
        </p:spPr>
      </p:pic>
      <p:sp>
        <p:nvSpPr>
          <p:cNvPr id="25" name="Rectangle 24">
            <a:extLst>
              <a:ext uri="{FF2B5EF4-FFF2-40B4-BE49-F238E27FC236}">
                <a16:creationId xmlns:a16="http://schemas.microsoft.com/office/drawing/2014/main" id="{0DAFC5B3-23BC-40C5-9658-793CB4125F80}"/>
              </a:ext>
              <a:ext uri="{C183D7F6-B498-43B3-948B-1728B52AA6E4}">
                <adec:decorative xmlns:adec="http://schemas.microsoft.com/office/drawing/2017/decorative" val="0"/>
              </a:ext>
            </a:extLst>
          </p:cNvPr>
          <p:cNvSpPr/>
          <p:nvPr/>
        </p:nvSpPr>
        <p:spPr>
          <a:xfrm>
            <a:off x="6441103" y="1754274"/>
            <a:ext cx="2345088"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Boomers+ are more likely than Millennials and Gen Xers to be knowledgeable about this</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(85% vs. 70%, 73%)</a:t>
            </a:r>
          </a:p>
        </p:txBody>
      </p:sp>
      <p:sp>
        <p:nvSpPr>
          <p:cNvPr id="32" name="Rectangle 31">
            <a:extLst>
              <a:ext uri="{FF2B5EF4-FFF2-40B4-BE49-F238E27FC236}">
                <a16:creationId xmlns:a16="http://schemas.microsoft.com/office/drawing/2014/main" id="{14A244CD-1110-44FC-BFF9-C5C69DC6A01F}"/>
              </a:ext>
              <a:ext uri="{C183D7F6-B498-43B3-948B-1728B52AA6E4}">
                <adec:decorative xmlns:adec="http://schemas.microsoft.com/office/drawing/2017/decorative" val="0"/>
              </a:ext>
            </a:extLst>
          </p:cNvPr>
          <p:cNvSpPr/>
          <p:nvPr/>
        </p:nvSpPr>
        <p:spPr>
          <a:xfrm>
            <a:off x="6442590" y="2271320"/>
            <a:ext cx="2345088"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Men are more likely than women to be knowledgeable about this </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(84% vs. 74%)</a:t>
            </a:r>
          </a:p>
        </p:txBody>
      </p:sp>
      <p:pic>
        <p:nvPicPr>
          <p:cNvPr id="30" name="Graphic 29">
            <a:extLst>
              <a:ext uri="{FF2B5EF4-FFF2-40B4-BE49-F238E27FC236}">
                <a16:creationId xmlns:a16="http://schemas.microsoft.com/office/drawing/2014/main" id="{8A0F9AC5-42CD-491E-92A5-176CEB5471CC}"/>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9208" y="1781737"/>
            <a:ext cx="371130" cy="371130"/>
          </a:xfrm>
          <a:prstGeom prst="rect">
            <a:avLst/>
          </a:prstGeom>
        </p:spPr>
      </p:pic>
      <p:pic>
        <p:nvPicPr>
          <p:cNvPr id="31" name="Graphic 30">
            <a:extLst>
              <a:ext uri="{FF2B5EF4-FFF2-40B4-BE49-F238E27FC236}">
                <a16:creationId xmlns:a16="http://schemas.microsoft.com/office/drawing/2014/main" id="{FCEBAB02-FF6E-4B96-89A9-A729D6A6A05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45037" y="2341165"/>
            <a:ext cx="371130" cy="371130"/>
          </a:xfrm>
          <a:prstGeom prst="rect">
            <a:avLst/>
          </a:prstGeom>
        </p:spPr>
      </p:pic>
      <p:pic>
        <p:nvPicPr>
          <p:cNvPr id="33" name="Graphic 32">
            <a:extLst>
              <a:ext uri="{FF2B5EF4-FFF2-40B4-BE49-F238E27FC236}">
                <a16:creationId xmlns:a16="http://schemas.microsoft.com/office/drawing/2014/main" id="{32A47860-7D3B-4C66-8B72-23C8C667B5F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45037" y="3113692"/>
            <a:ext cx="371130" cy="371130"/>
          </a:xfrm>
          <a:prstGeom prst="rect">
            <a:avLst/>
          </a:prstGeom>
        </p:spPr>
      </p:pic>
      <p:sp>
        <p:nvSpPr>
          <p:cNvPr id="2" name="Rectangle 1" descr="Additionally, regarding levels of knowledge:&#10;66% responded they were at least somewhat knowledgeable about how much they could earn in wages while also collecting benefits.&#10;&#10;And at least 63% were somewhat knowledgeable about how benefit amounts change after the death of a spouse.">
            <a:extLst>
              <a:ext uri="{FF2B5EF4-FFF2-40B4-BE49-F238E27FC236}">
                <a16:creationId xmlns:a16="http://schemas.microsoft.com/office/drawing/2014/main" id="{881AF62E-868B-A266-8F24-B99919976659}"/>
              </a:ext>
            </a:extLst>
          </p:cNvPr>
          <p:cNvSpPr/>
          <p:nvPr/>
        </p:nvSpPr>
        <p:spPr>
          <a:xfrm>
            <a:off x="6740720" y="4183117"/>
            <a:ext cx="1457349" cy="24645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A1ABC76-9EEF-4997-9356-B40443322E24}"/>
              </a:ext>
              <a:ext uri="{C183D7F6-B498-43B3-948B-1728B52AA6E4}">
                <adec:decorative xmlns:adec="http://schemas.microsoft.com/office/drawing/2017/decorative" val="0"/>
              </a:ext>
            </a:extLst>
          </p:cNvPr>
          <p:cNvSpPr/>
          <p:nvPr/>
        </p:nvSpPr>
        <p:spPr>
          <a:xfrm>
            <a:off x="6442590" y="3043847"/>
            <a:ext cx="2345088"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Men are more likely than women to be knowledgeable about this </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(72% vs. 61%)</a:t>
            </a:r>
          </a:p>
        </p:txBody>
      </p:sp>
    </p:spTree>
    <p:extLst>
      <p:ext uri="{BB962C8B-B14F-4D97-AF65-F5344CB8AC3E}">
        <p14:creationId xmlns:p14="http://schemas.microsoft.com/office/powerpoint/2010/main" val="975318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a:t>KNOWLEDGE OF SOCIAL SECURITY</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8877828" cy="325304"/>
          </a:xfrm>
        </p:spPr>
        <p:txBody>
          <a:bodyPr/>
          <a:lstStyle/>
          <a:p>
            <a:r>
              <a:rPr lang="en-US" dirty="0"/>
              <a:t>But When Tested About Specifics, Clear Gaps in Knowledge Exist</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For all but one statement, less than two-thirds provided the correct response</a:t>
            </a:r>
          </a:p>
        </p:txBody>
      </p:sp>
      <p:sp>
        <p:nvSpPr>
          <p:cNvPr id="6" name="TextBox 5">
            <a:extLst>
              <a:ext uri="{FF2B5EF4-FFF2-40B4-BE49-F238E27FC236}">
                <a16:creationId xmlns:a16="http://schemas.microsoft.com/office/drawing/2014/main" id="{A25E0A6B-81D5-4674-A65A-F45559F97468}"/>
              </a:ext>
              <a:ext uri="{C183D7F6-B498-43B3-948B-1728B52AA6E4}">
                <adec:decorative xmlns:adec="http://schemas.microsoft.com/office/drawing/2017/decorative" val="1"/>
              </a:ext>
            </a:extLst>
          </p:cNvPr>
          <p:cNvSpPr txBox="1"/>
          <p:nvPr/>
        </p:nvSpPr>
        <p:spPr>
          <a:xfrm>
            <a:off x="1" y="1003971"/>
            <a:ext cx="9143999" cy="438582"/>
          </a:xfrm>
          <a:prstGeom prst="rect">
            <a:avLst/>
          </a:prstGeom>
          <a:noFill/>
        </p:spPr>
        <p:txBody>
          <a:bodyPr wrap="square" rtlCol="0">
            <a:spAutoFit/>
          </a:bodyPr>
          <a:lstStyle/>
          <a:p>
            <a:pPr algn="ctr"/>
            <a:r>
              <a:rPr lang="en-US" sz="1200" b="1" u="sng" dirty="0"/>
              <a:t>Knowledge Testing Specific Statements About Social Security</a:t>
            </a:r>
            <a:endParaRPr lang="en-US" sz="1200" dirty="0"/>
          </a:p>
          <a:p>
            <a:pPr algn="ctr"/>
            <a:r>
              <a:rPr lang="en-US" sz="1050" i="1" dirty="0"/>
              <a:t>% correct</a:t>
            </a:r>
            <a:endParaRPr lang="en-US" sz="1200" i="1" dirty="0"/>
          </a:p>
        </p:txBody>
      </p:sp>
      <p:pic>
        <p:nvPicPr>
          <p:cNvPr id="19" name="Picture 18" descr="A series of detailed true/false questions were asked Social Security to better gauge what respondents actually knew.  Topics are ranked based on those answered most often correctly to those that were least often answered correctly.&#10;&#10;Higher knowledge topics included: Social Security offering benefits for a spouse or children, that delaying benefits leads to increased benefits and that Medicare premiums are deducted from monthly benefit payments.  Moderate knowledge was exhibited on taxation of benefits, Medicare surcharges added to high-income recipients and how an employee's career wages impact their benefit payments.  The topics with the lowest understanding had to do with inflation protection and that for some high-income workers, not all of their income gets taxed for Social Security.">
            <a:extLst>
              <a:ext uri="{FF2B5EF4-FFF2-40B4-BE49-F238E27FC236}">
                <a16:creationId xmlns:a16="http://schemas.microsoft.com/office/drawing/2014/main" id="{A6EBF0B7-C6BF-0F83-D855-3C96E70F558A}"/>
              </a:ext>
            </a:extLst>
          </p:cNvPr>
          <p:cNvPicPr>
            <a:picLocks noChangeAspect="1"/>
          </p:cNvPicPr>
          <p:nvPr/>
        </p:nvPicPr>
        <p:blipFill>
          <a:blip r:embed="rId3"/>
          <a:stretch>
            <a:fillRect/>
          </a:stretch>
        </p:blipFill>
        <p:spPr>
          <a:xfrm>
            <a:off x="187499" y="1489016"/>
            <a:ext cx="6248641" cy="3365270"/>
          </a:xfrm>
          <a:prstGeom prst="rect">
            <a:avLst/>
          </a:prstGeom>
        </p:spPr>
      </p:pic>
      <p:sp>
        <p:nvSpPr>
          <p:cNvPr id="9" name="TextBox 8">
            <a:extLst>
              <a:ext uri="{FF2B5EF4-FFF2-40B4-BE49-F238E27FC236}">
                <a16:creationId xmlns:a16="http://schemas.microsoft.com/office/drawing/2014/main" id="{B9F56984-E746-4EFF-8B2F-22A8A2B78B43}"/>
              </a:ext>
              <a:ext uri="{C183D7F6-B498-43B3-948B-1728B52AA6E4}">
                <adec:decorative xmlns:adec="http://schemas.microsoft.com/office/drawing/2017/decorative" val="1"/>
              </a:ext>
            </a:extLst>
          </p:cNvPr>
          <p:cNvSpPr txBox="1"/>
          <p:nvPr/>
        </p:nvSpPr>
        <p:spPr>
          <a:xfrm>
            <a:off x="6852352" y="1759918"/>
            <a:ext cx="1882472" cy="179046"/>
          </a:xfrm>
          <a:prstGeom prst="rect">
            <a:avLst/>
          </a:prstGeom>
          <a:noFill/>
        </p:spPr>
        <p:txBody>
          <a:bodyPr wrap="square" rtlCol="0">
            <a:spAutoFit/>
          </a:bodyPr>
          <a:lstStyle/>
          <a:p>
            <a:r>
              <a:rPr lang="en-US" sz="800" b="1" dirty="0">
                <a:solidFill>
                  <a:schemeClr val="accent5"/>
                </a:solidFill>
              </a:rPr>
              <a:t>Moderate knowledge topics</a:t>
            </a:r>
          </a:p>
        </p:txBody>
      </p:sp>
      <p:sp>
        <p:nvSpPr>
          <p:cNvPr id="10" name="TextBox 9">
            <a:extLst>
              <a:ext uri="{FF2B5EF4-FFF2-40B4-BE49-F238E27FC236}">
                <a16:creationId xmlns:a16="http://schemas.microsoft.com/office/drawing/2014/main" id="{BF687167-9679-460D-AAB2-BE7C69775863}"/>
              </a:ext>
              <a:ext uri="{C183D7F6-B498-43B3-948B-1728B52AA6E4}">
                <adec:decorative xmlns:adec="http://schemas.microsoft.com/office/drawing/2017/decorative" val="1"/>
              </a:ext>
            </a:extLst>
          </p:cNvPr>
          <p:cNvSpPr txBox="1"/>
          <p:nvPr/>
        </p:nvSpPr>
        <p:spPr>
          <a:xfrm>
            <a:off x="6852352" y="1902668"/>
            <a:ext cx="2276767" cy="179045"/>
          </a:xfrm>
          <a:prstGeom prst="rect">
            <a:avLst/>
          </a:prstGeom>
          <a:noFill/>
        </p:spPr>
        <p:txBody>
          <a:bodyPr wrap="square" rtlCol="0">
            <a:spAutoFit/>
          </a:bodyPr>
          <a:lstStyle/>
          <a:p>
            <a:r>
              <a:rPr lang="en-US" sz="800" b="1">
                <a:solidFill>
                  <a:schemeClr val="accent6"/>
                </a:solidFill>
              </a:rPr>
              <a:t>Lowest knowledge topics</a:t>
            </a:r>
          </a:p>
        </p:txBody>
      </p:sp>
      <p:sp>
        <p:nvSpPr>
          <p:cNvPr id="12" name="Rectangle 11">
            <a:extLst>
              <a:ext uri="{FF2B5EF4-FFF2-40B4-BE49-F238E27FC236}">
                <a16:creationId xmlns:a16="http://schemas.microsoft.com/office/drawing/2014/main" id="{EED6FCF5-5FF4-4E39-AEE6-50FB5CEA7B6A}"/>
              </a:ext>
              <a:ext uri="{C183D7F6-B498-43B3-948B-1728B52AA6E4}">
                <adec:decorative xmlns:adec="http://schemas.microsoft.com/office/drawing/2017/decorative" val="1"/>
              </a:ext>
            </a:extLst>
          </p:cNvPr>
          <p:cNvSpPr/>
          <p:nvPr/>
        </p:nvSpPr>
        <p:spPr>
          <a:xfrm>
            <a:off x="6619092" y="2248359"/>
            <a:ext cx="2037049" cy="2624122"/>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4E091C-E60D-4ABB-839A-3E48444AFA4E}"/>
              </a:ext>
              <a:ext uri="{C183D7F6-B498-43B3-948B-1728B52AA6E4}">
                <adec:decorative xmlns:adec="http://schemas.microsoft.com/office/drawing/2017/decorative" val="1"/>
              </a:ext>
            </a:extLst>
          </p:cNvPr>
          <p:cNvSpPr txBox="1"/>
          <p:nvPr/>
        </p:nvSpPr>
        <p:spPr>
          <a:xfrm>
            <a:off x="6852352" y="1617168"/>
            <a:ext cx="1708675" cy="179045"/>
          </a:xfrm>
          <a:prstGeom prst="rect">
            <a:avLst/>
          </a:prstGeom>
          <a:noFill/>
        </p:spPr>
        <p:txBody>
          <a:bodyPr wrap="square" rtlCol="0">
            <a:spAutoFit/>
          </a:bodyPr>
          <a:lstStyle/>
          <a:p>
            <a:r>
              <a:rPr lang="en-US" sz="800" b="1" dirty="0">
                <a:solidFill>
                  <a:schemeClr val="accent1"/>
                </a:solidFill>
              </a:rPr>
              <a:t>Higher knowledge topics</a:t>
            </a:r>
          </a:p>
        </p:txBody>
      </p:sp>
      <p:pic>
        <p:nvPicPr>
          <p:cNvPr id="14" name="Graphic 13">
            <a:extLst>
              <a:ext uri="{FF2B5EF4-FFF2-40B4-BE49-F238E27FC236}">
                <a16:creationId xmlns:a16="http://schemas.microsoft.com/office/drawing/2014/main" id="{35ADDD12-6F44-471B-81DF-BAE49CFD317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427063">
            <a:off x="8213407" y="1936753"/>
            <a:ext cx="580879" cy="568151"/>
          </a:xfrm>
          <a:prstGeom prst="rect">
            <a:avLst/>
          </a:prstGeom>
        </p:spPr>
      </p:pic>
      <p:pic>
        <p:nvPicPr>
          <p:cNvPr id="15" name="Graphic 14">
            <a:extLst>
              <a:ext uri="{FF2B5EF4-FFF2-40B4-BE49-F238E27FC236}">
                <a16:creationId xmlns:a16="http://schemas.microsoft.com/office/drawing/2014/main" id="{AC91B2B9-98E9-4016-A118-FDF3D92850F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5350" y="2011351"/>
            <a:ext cx="313842" cy="313842"/>
          </a:xfrm>
          <a:prstGeom prst="rect">
            <a:avLst/>
          </a:prstGeom>
        </p:spPr>
      </p:pic>
      <p:pic>
        <p:nvPicPr>
          <p:cNvPr id="16" name="Graphic 15">
            <a:extLst>
              <a:ext uri="{FF2B5EF4-FFF2-40B4-BE49-F238E27FC236}">
                <a16:creationId xmlns:a16="http://schemas.microsoft.com/office/drawing/2014/main" id="{09384A84-433E-47E3-88DC-B9B22F3FC0FC}"/>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90497" y="2595373"/>
            <a:ext cx="371130" cy="371130"/>
          </a:xfrm>
          <a:prstGeom prst="rect">
            <a:avLst/>
          </a:prstGeom>
        </p:spPr>
      </p:pic>
      <p:sp>
        <p:nvSpPr>
          <p:cNvPr id="17" name="Rectangle 16">
            <a:extLst>
              <a:ext uri="{FF2B5EF4-FFF2-40B4-BE49-F238E27FC236}">
                <a16:creationId xmlns:a16="http://schemas.microsoft.com/office/drawing/2014/main" id="{90D26595-C491-437C-9E6B-8459603B145C}"/>
              </a:ext>
              <a:ext uri="{C183D7F6-B498-43B3-948B-1728B52AA6E4}">
                <adec:decorative xmlns:adec="http://schemas.microsoft.com/office/drawing/2017/decorative" val="0"/>
              </a:ext>
            </a:extLst>
          </p:cNvPr>
          <p:cNvSpPr/>
          <p:nvPr/>
        </p:nvSpPr>
        <p:spPr>
          <a:xfrm>
            <a:off x="7140727" y="2393393"/>
            <a:ext cx="1388404" cy="1130869"/>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In most cases, Boomers+ are more likely than Millennials and Gen Xers and Men are more likely than Women to provide the correct answer</a:t>
            </a:r>
          </a:p>
        </p:txBody>
      </p:sp>
      <p:pic>
        <p:nvPicPr>
          <p:cNvPr id="18" name="Graphic 17">
            <a:extLst>
              <a:ext uri="{FF2B5EF4-FFF2-40B4-BE49-F238E27FC236}">
                <a16:creationId xmlns:a16="http://schemas.microsoft.com/office/drawing/2014/main" id="{64DD6A98-C320-4A68-B326-D7D65033B7E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90497" y="3008776"/>
            <a:ext cx="371130" cy="371130"/>
          </a:xfrm>
          <a:prstGeom prst="rect">
            <a:avLst/>
          </a:prstGeom>
        </p:spPr>
      </p:pic>
      <p:sp>
        <p:nvSpPr>
          <p:cNvPr id="20" name="Rectangle 19">
            <a:extLst>
              <a:ext uri="{FF2B5EF4-FFF2-40B4-BE49-F238E27FC236}">
                <a16:creationId xmlns:a16="http://schemas.microsoft.com/office/drawing/2014/main" id="{45E59BCB-29FD-409F-9183-2E7A1BE714DE}"/>
              </a:ext>
              <a:ext uri="{C183D7F6-B498-43B3-948B-1728B52AA6E4}">
                <adec:decorative xmlns:adec="http://schemas.microsoft.com/office/drawing/2017/decorative" val="0"/>
              </a:ext>
            </a:extLst>
          </p:cNvPr>
          <p:cNvSpPr/>
          <p:nvPr/>
        </p:nvSpPr>
        <p:spPr>
          <a:xfrm>
            <a:off x="7140828" y="3592462"/>
            <a:ext cx="1388404" cy="1193245"/>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Those who currently receive SS are more likely than those who don’t to correctly answer some, but not all, of these statements – especially some of those in the moderate and lowest knowledge topic tiers</a:t>
            </a:r>
          </a:p>
        </p:txBody>
      </p:sp>
      <p:pic>
        <p:nvPicPr>
          <p:cNvPr id="21" name="Graphic 20">
            <a:extLst>
              <a:ext uri="{FF2B5EF4-FFF2-40B4-BE49-F238E27FC236}">
                <a16:creationId xmlns:a16="http://schemas.microsoft.com/office/drawing/2014/main" id="{CD3CB92A-3CE3-4543-8651-E9E0DC056092}"/>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90497" y="3879725"/>
            <a:ext cx="371130" cy="371130"/>
          </a:xfrm>
          <a:prstGeom prst="rect">
            <a:avLst/>
          </a:prstGeom>
        </p:spPr>
      </p:pic>
    </p:spTree>
    <p:extLst>
      <p:ext uri="{BB962C8B-B14F-4D97-AF65-F5344CB8AC3E}">
        <p14:creationId xmlns:p14="http://schemas.microsoft.com/office/powerpoint/2010/main" val="256493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dirty="0"/>
              <a:t>KNOWLEDGE OF SOCIAL SECURITY</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Many Express Uncertainty About Several Basic Social Security Details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Women are especially likely to be uncertain about many aspects of Social Security; younger generations unsure of FRA</a:t>
            </a:r>
          </a:p>
        </p:txBody>
      </p:sp>
      <p:sp>
        <p:nvSpPr>
          <p:cNvPr id="8" name="TextBox 7">
            <a:extLst>
              <a:ext uri="{FF2B5EF4-FFF2-40B4-BE49-F238E27FC236}">
                <a16:creationId xmlns:a16="http://schemas.microsoft.com/office/drawing/2014/main" id="{9BEEF371-770B-4C88-9385-960113CAF8CD}"/>
              </a:ext>
              <a:ext uri="{C183D7F6-B498-43B3-948B-1728B52AA6E4}">
                <adec:decorative xmlns:adec="http://schemas.microsoft.com/office/drawing/2017/decorative" val="1"/>
              </a:ext>
            </a:extLst>
          </p:cNvPr>
          <p:cNvSpPr txBox="1"/>
          <p:nvPr/>
        </p:nvSpPr>
        <p:spPr>
          <a:xfrm>
            <a:off x="0" y="1026830"/>
            <a:ext cx="3222885" cy="461665"/>
          </a:xfrm>
          <a:prstGeom prst="rect">
            <a:avLst/>
          </a:prstGeom>
          <a:noFill/>
        </p:spPr>
        <p:txBody>
          <a:bodyPr wrap="square" rtlCol="0">
            <a:spAutoFit/>
          </a:bodyPr>
          <a:lstStyle/>
          <a:p>
            <a:pPr algn="ctr"/>
            <a:r>
              <a:rPr lang="en-US" sz="1200" b="1" u="sng" dirty="0"/>
              <a:t>Age Believe You Are Eligible for Full Retirement Benefits</a:t>
            </a:r>
          </a:p>
        </p:txBody>
      </p:sp>
      <p:pic>
        <p:nvPicPr>
          <p:cNvPr id="13" name="Picture 12" descr="When asked &quot;At what age are/were you eligible for full retirement benefits?&quot; only 16% of adults correctly guessed their full retirement age.">
            <a:extLst>
              <a:ext uri="{FF2B5EF4-FFF2-40B4-BE49-F238E27FC236}">
                <a16:creationId xmlns:a16="http://schemas.microsoft.com/office/drawing/2014/main" id="{E5240DE0-504F-945E-6404-6E3E5EF3F07E}"/>
              </a:ext>
            </a:extLst>
          </p:cNvPr>
          <p:cNvPicPr>
            <a:picLocks noChangeAspect="1"/>
          </p:cNvPicPr>
          <p:nvPr/>
        </p:nvPicPr>
        <p:blipFill>
          <a:blip r:embed="rId3"/>
          <a:stretch>
            <a:fillRect/>
          </a:stretch>
        </p:blipFill>
        <p:spPr>
          <a:xfrm>
            <a:off x="273895" y="1520402"/>
            <a:ext cx="4187537" cy="1340839"/>
          </a:xfrm>
          <a:prstGeom prst="rect">
            <a:avLst/>
          </a:prstGeom>
        </p:spPr>
      </p:pic>
      <p:sp>
        <p:nvSpPr>
          <p:cNvPr id="52" name="Rectangle 51">
            <a:extLst>
              <a:ext uri="{FF2B5EF4-FFF2-40B4-BE49-F238E27FC236}">
                <a16:creationId xmlns:a16="http://schemas.microsoft.com/office/drawing/2014/main" id="{F691F698-71FF-44A7-9437-EB1957C775EF}"/>
              </a:ext>
              <a:ext uri="{C183D7F6-B498-43B3-948B-1728B52AA6E4}">
                <adec:decorative xmlns:adec="http://schemas.microsoft.com/office/drawing/2017/decorative" val="0"/>
              </a:ext>
            </a:extLst>
          </p:cNvPr>
          <p:cNvSpPr/>
          <p:nvPr/>
        </p:nvSpPr>
        <p:spPr>
          <a:xfrm>
            <a:off x="283095" y="4520062"/>
            <a:ext cx="4108874" cy="352821"/>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chemeClr val="tx1"/>
                </a:solidFill>
              </a:rPr>
              <a:t>Women (46%) are more likely than men (31%) to say they don’t know</a:t>
            </a:r>
          </a:p>
        </p:txBody>
      </p:sp>
      <p:sp>
        <p:nvSpPr>
          <p:cNvPr id="37" name="TextBox 36">
            <a:extLst>
              <a:ext uri="{FF2B5EF4-FFF2-40B4-BE49-F238E27FC236}">
                <a16:creationId xmlns:a16="http://schemas.microsoft.com/office/drawing/2014/main" id="{AE7D8A50-8325-49E5-B1E2-B92E24F780E9}"/>
              </a:ext>
              <a:ext uri="{C183D7F6-B498-43B3-948B-1728B52AA6E4}">
                <adec:decorative xmlns:adec="http://schemas.microsoft.com/office/drawing/2017/decorative" val="1"/>
              </a:ext>
            </a:extLst>
          </p:cNvPr>
          <p:cNvSpPr txBox="1"/>
          <p:nvPr/>
        </p:nvSpPr>
        <p:spPr>
          <a:xfrm>
            <a:off x="5351539" y="1039691"/>
            <a:ext cx="3222885" cy="461665"/>
          </a:xfrm>
          <a:prstGeom prst="rect">
            <a:avLst/>
          </a:prstGeom>
          <a:noFill/>
        </p:spPr>
        <p:txBody>
          <a:bodyPr wrap="square" rtlCol="0">
            <a:spAutoFit/>
          </a:bodyPr>
          <a:lstStyle/>
          <a:p>
            <a:pPr algn="ctr"/>
            <a:r>
              <a:rPr lang="en-US" sz="1200" b="1" u="sng" dirty="0"/>
              <a:t>Percent of Income Is or Will be Replaced in Retirement by SS</a:t>
            </a:r>
          </a:p>
        </p:txBody>
      </p:sp>
      <p:sp>
        <p:nvSpPr>
          <p:cNvPr id="42" name="TextBox 41">
            <a:extLst>
              <a:ext uri="{FF2B5EF4-FFF2-40B4-BE49-F238E27FC236}">
                <a16:creationId xmlns:a16="http://schemas.microsoft.com/office/drawing/2014/main" id="{6480174C-9CE3-46FD-BC54-40927D969DE6}"/>
              </a:ext>
              <a:ext uri="{C183D7F6-B498-43B3-948B-1728B52AA6E4}">
                <adec:decorative xmlns:adec="http://schemas.microsoft.com/office/drawing/2017/decorative" val="1"/>
              </a:ext>
            </a:extLst>
          </p:cNvPr>
          <p:cNvSpPr txBox="1"/>
          <p:nvPr/>
        </p:nvSpPr>
        <p:spPr>
          <a:xfrm>
            <a:off x="6134098" y="1433252"/>
            <a:ext cx="1673607" cy="246221"/>
          </a:xfrm>
          <a:prstGeom prst="rect">
            <a:avLst/>
          </a:prstGeom>
          <a:noFill/>
        </p:spPr>
        <p:txBody>
          <a:bodyPr wrap="square" rtlCol="0">
            <a:spAutoFit/>
          </a:bodyPr>
          <a:lstStyle/>
          <a:p>
            <a:r>
              <a:rPr lang="en-US" sz="1000" i="1"/>
              <a:t>% “Don’t know / Not sure”</a:t>
            </a:r>
            <a:endParaRPr lang="en-US" sz="700" i="1"/>
          </a:p>
        </p:txBody>
      </p:sp>
      <p:pic>
        <p:nvPicPr>
          <p:cNvPr id="33" name="Picture 32" descr="Upon being asked &quot;What percentage of your income is or will be replaced in retirement by Social Security?,&quot; 42% of men and 66% of women answered that they did not know or weren't sure.&#10;And, when asked &quot;What monthly payment are you expecting to receive from Social Security, 38% of men and 62% of women answered that they were not sure.">
            <a:extLst>
              <a:ext uri="{FF2B5EF4-FFF2-40B4-BE49-F238E27FC236}">
                <a16:creationId xmlns:a16="http://schemas.microsoft.com/office/drawing/2014/main" id="{6CFCC9B5-4B9E-14E5-7DD3-CC8716AFC087}"/>
              </a:ext>
            </a:extLst>
          </p:cNvPr>
          <p:cNvPicPr>
            <a:picLocks noChangeAspect="1"/>
          </p:cNvPicPr>
          <p:nvPr/>
        </p:nvPicPr>
        <p:blipFill>
          <a:blip r:embed="rId4"/>
          <a:stretch>
            <a:fillRect/>
          </a:stretch>
        </p:blipFill>
        <p:spPr>
          <a:xfrm>
            <a:off x="5735544" y="1607980"/>
            <a:ext cx="2474414" cy="1036161"/>
          </a:xfrm>
          <a:prstGeom prst="rect">
            <a:avLst/>
          </a:prstGeom>
        </p:spPr>
      </p:pic>
      <p:pic>
        <p:nvPicPr>
          <p:cNvPr id="35" name="Picture 34">
            <a:extLst>
              <a:ext uri="{FF2B5EF4-FFF2-40B4-BE49-F238E27FC236}">
                <a16:creationId xmlns:a16="http://schemas.microsoft.com/office/drawing/2014/main" id="{14F14D13-70CE-F6B3-642F-ABB59685FEF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68641" y="2732831"/>
            <a:ext cx="4479246" cy="2193729"/>
          </a:xfrm>
          <a:prstGeom prst="rect">
            <a:avLst/>
          </a:prstGeom>
        </p:spPr>
      </p:pic>
      <p:pic>
        <p:nvPicPr>
          <p:cNvPr id="6" name="Picture 5" descr="Overall, 4 in 10 told us they didn't know the age when they're fully eligible and the numbers were highest for younger respondents.">
            <a:extLst>
              <a:ext uri="{FF2B5EF4-FFF2-40B4-BE49-F238E27FC236}">
                <a16:creationId xmlns:a16="http://schemas.microsoft.com/office/drawing/2014/main" id="{5A46ED0D-8A09-4616-F291-28DCB00D0EDD}"/>
              </a:ext>
            </a:extLst>
          </p:cNvPr>
          <p:cNvPicPr>
            <a:picLocks noChangeAspect="1"/>
          </p:cNvPicPr>
          <p:nvPr/>
        </p:nvPicPr>
        <p:blipFill>
          <a:blip r:embed="rId6"/>
          <a:stretch>
            <a:fillRect/>
          </a:stretch>
        </p:blipFill>
        <p:spPr>
          <a:xfrm>
            <a:off x="325567" y="3224662"/>
            <a:ext cx="2571750" cy="1295400"/>
          </a:xfrm>
          <a:prstGeom prst="rect">
            <a:avLst/>
          </a:prstGeom>
        </p:spPr>
      </p:pic>
    </p:spTree>
    <p:extLst>
      <p:ext uri="{BB962C8B-B14F-4D97-AF65-F5344CB8AC3E}">
        <p14:creationId xmlns:p14="http://schemas.microsoft.com/office/powerpoint/2010/main" val="257212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dirty="0"/>
              <a:t>KNOWLEDGE OF SOCIAL SECURITY</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Only About Half Know Exactly How To Maximize Their Benefits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Less than 1 in 10 know all of the factors that determine the maximum Social Security benefit someone can receive</a:t>
            </a:r>
          </a:p>
        </p:txBody>
      </p:sp>
      <p:sp>
        <p:nvSpPr>
          <p:cNvPr id="17" name="TextBox 16">
            <a:extLst>
              <a:ext uri="{FF2B5EF4-FFF2-40B4-BE49-F238E27FC236}">
                <a16:creationId xmlns:a16="http://schemas.microsoft.com/office/drawing/2014/main" id="{3409F853-42F5-4AB8-A8A4-D93F444FDF53}"/>
              </a:ext>
              <a:ext uri="{C183D7F6-B498-43B3-948B-1728B52AA6E4}">
                <adec:decorative xmlns:adec="http://schemas.microsoft.com/office/drawing/2017/decorative" val="1"/>
              </a:ext>
            </a:extLst>
          </p:cNvPr>
          <p:cNvSpPr txBox="1"/>
          <p:nvPr/>
        </p:nvSpPr>
        <p:spPr>
          <a:xfrm>
            <a:off x="0" y="1026830"/>
            <a:ext cx="3222885" cy="276999"/>
          </a:xfrm>
          <a:prstGeom prst="rect">
            <a:avLst/>
          </a:prstGeom>
          <a:noFill/>
        </p:spPr>
        <p:txBody>
          <a:bodyPr wrap="square" rtlCol="0">
            <a:spAutoFit/>
          </a:bodyPr>
          <a:lstStyle/>
          <a:p>
            <a:pPr algn="ctr"/>
            <a:r>
              <a:rPr lang="en-US" sz="1200" b="1" u="sng" dirty="0"/>
              <a:t>Agreement with Statement </a:t>
            </a:r>
          </a:p>
        </p:txBody>
      </p:sp>
      <p:sp>
        <p:nvSpPr>
          <p:cNvPr id="261" name="TextBox 260">
            <a:extLst>
              <a:ext uri="{FF2B5EF4-FFF2-40B4-BE49-F238E27FC236}">
                <a16:creationId xmlns:a16="http://schemas.microsoft.com/office/drawing/2014/main" id="{9C62FC54-C365-452F-BDFC-2CC9DEB44505}"/>
              </a:ext>
              <a:ext uri="{C183D7F6-B498-43B3-948B-1728B52AA6E4}">
                <adec:decorative xmlns:adec="http://schemas.microsoft.com/office/drawing/2017/decorative" val="1"/>
              </a:ext>
            </a:extLst>
          </p:cNvPr>
          <p:cNvSpPr txBox="1"/>
          <p:nvPr/>
        </p:nvSpPr>
        <p:spPr>
          <a:xfrm>
            <a:off x="424520" y="1281760"/>
            <a:ext cx="2371546" cy="430887"/>
          </a:xfrm>
          <a:prstGeom prst="rect">
            <a:avLst/>
          </a:prstGeom>
          <a:noFill/>
        </p:spPr>
        <p:txBody>
          <a:bodyPr wrap="square" rtlCol="0">
            <a:spAutoFit/>
          </a:bodyPr>
          <a:lstStyle/>
          <a:p>
            <a:pPr algn="ctr"/>
            <a:r>
              <a:rPr lang="en-US" sz="1100" i="1" dirty="0"/>
              <a:t>I know exactly how to maximize my Social Security benefits</a:t>
            </a:r>
            <a:endParaRPr lang="en-US" sz="900" i="1" dirty="0"/>
          </a:p>
        </p:txBody>
      </p:sp>
      <p:pic>
        <p:nvPicPr>
          <p:cNvPr id="8" name="Picture 7" descr="When asked how likely they were to agree with the statement &quot;I know exactly how to maximize my Social Security benefits,&quot; results were about evenly split.  54% at least somewhat agreed, but 46% at least somewhat disagreed.">
            <a:extLst>
              <a:ext uri="{FF2B5EF4-FFF2-40B4-BE49-F238E27FC236}">
                <a16:creationId xmlns:a16="http://schemas.microsoft.com/office/drawing/2014/main" id="{CE55505A-E82A-C610-4DD4-29EF6E7305E2}"/>
              </a:ext>
            </a:extLst>
          </p:cNvPr>
          <p:cNvPicPr>
            <a:picLocks noChangeAspect="1"/>
          </p:cNvPicPr>
          <p:nvPr/>
        </p:nvPicPr>
        <p:blipFill>
          <a:blip r:embed="rId3"/>
          <a:stretch>
            <a:fillRect/>
          </a:stretch>
        </p:blipFill>
        <p:spPr>
          <a:xfrm>
            <a:off x="135499" y="1689020"/>
            <a:ext cx="4378751" cy="2260613"/>
          </a:xfrm>
          <a:prstGeom prst="rect">
            <a:avLst/>
          </a:prstGeom>
        </p:spPr>
      </p:pic>
      <p:sp>
        <p:nvSpPr>
          <p:cNvPr id="262" name="Rectangle 261">
            <a:extLst>
              <a:ext uri="{FF2B5EF4-FFF2-40B4-BE49-F238E27FC236}">
                <a16:creationId xmlns:a16="http://schemas.microsoft.com/office/drawing/2014/main" id="{7642B02C-26DA-41A5-9D16-7042347EEDE8}"/>
              </a:ext>
              <a:ext uri="{C183D7F6-B498-43B3-948B-1728B52AA6E4}">
                <adec:decorative xmlns:adec="http://schemas.microsoft.com/office/drawing/2017/decorative" val="1"/>
              </a:ext>
            </a:extLst>
          </p:cNvPr>
          <p:cNvSpPr/>
          <p:nvPr/>
        </p:nvSpPr>
        <p:spPr>
          <a:xfrm>
            <a:off x="420562" y="4233098"/>
            <a:ext cx="3034299" cy="726127"/>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6" name="Graphic 265">
            <a:extLst>
              <a:ext uri="{FF2B5EF4-FFF2-40B4-BE49-F238E27FC236}">
                <a16:creationId xmlns:a16="http://schemas.microsoft.com/office/drawing/2014/main" id="{2C1836F5-B503-4434-9E08-522EE063473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943" y="4443430"/>
            <a:ext cx="371130" cy="371130"/>
          </a:xfrm>
          <a:prstGeom prst="rect">
            <a:avLst/>
          </a:prstGeom>
        </p:spPr>
      </p:pic>
      <p:sp>
        <p:nvSpPr>
          <p:cNvPr id="267" name="Rectangle 266">
            <a:extLst>
              <a:ext uri="{FF2B5EF4-FFF2-40B4-BE49-F238E27FC236}">
                <a16:creationId xmlns:a16="http://schemas.microsoft.com/office/drawing/2014/main" id="{2BC1C281-1B6E-4D6E-9FFD-10346966BEA6}"/>
              </a:ext>
              <a:ext uri="{C183D7F6-B498-43B3-948B-1728B52AA6E4}">
                <adec:decorative xmlns:adec="http://schemas.microsoft.com/office/drawing/2017/decorative" val="1"/>
              </a:ext>
            </a:extLst>
          </p:cNvPr>
          <p:cNvSpPr/>
          <p:nvPr/>
        </p:nvSpPr>
        <p:spPr>
          <a:xfrm>
            <a:off x="1000496" y="4373585"/>
            <a:ext cx="2345088"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Men are more likely than women to agree</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(61% vs. 47%)</a:t>
            </a:r>
          </a:p>
        </p:txBody>
      </p:sp>
      <p:pic>
        <p:nvPicPr>
          <p:cNvPr id="273" name="Graphic 272">
            <a:extLst>
              <a:ext uri="{FF2B5EF4-FFF2-40B4-BE49-F238E27FC236}">
                <a16:creationId xmlns:a16="http://schemas.microsoft.com/office/drawing/2014/main" id="{0AA7314C-6276-4264-B9F5-CAC7BF287D3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617057">
            <a:off x="264967" y="3930614"/>
            <a:ext cx="580879" cy="568151"/>
          </a:xfrm>
          <a:prstGeom prst="rect">
            <a:avLst/>
          </a:prstGeom>
        </p:spPr>
      </p:pic>
      <p:pic>
        <p:nvPicPr>
          <p:cNvPr id="274" name="Graphic 273">
            <a:extLst>
              <a:ext uri="{FF2B5EF4-FFF2-40B4-BE49-F238E27FC236}">
                <a16:creationId xmlns:a16="http://schemas.microsoft.com/office/drawing/2014/main" id="{FF12F630-15B8-4567-8239-11C6AC27900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2118" y="3998375"/>
            <a:ext cx="313842" cy="313842"/>
          </a:xfrm>
          <a:prstGeom prst="rect">
            <a:avLst/>
          </a:prstGeom>
        </p:spPr>
      </p:pic>
      <p:sp>
        <p:nvSpPr>
          <p:cNvPr id="20" name="TextBox 19">
            <a:extLst>
              <a:ext uri="{FF2B5EF4-FFF2-40B4-BE49-F238E27FC236}">
                <a16:creationId xmlns:a16="http://schemas.microsoft.com/office/drawing/2014/main" id="{DBD4E999-B2D7-492F-A78E-6D31C81CBCDF}"/>
              </a:ext>
              <a:ext uri="{C183D7F6-B498-43B3-948B-1728B52AA6E4}">
                <adec:decorative xmlns:adec="http://schemas.microsoft.com/office/drawing/2017/decorative" val="1"/>
              </a:ext>
            </a:extLst>
          </p:cNvPr>
          <p:cNvSpPr txBox="1"/>
          <p:nvPr/>
        </p:nvSpPr>
        <p:spPr>
          <a:xfrm>
            <a:off x="5211580" y="1026830"/>
            <a:ext cx="3222885" cy="461665"/>
          </a:xfrm>
          <a:prstGeom prst="rect">
            <a:avLst/>
          </a:prstGeom>
          <a:noFill/>
        </p:spPr>
        <p:txBody>
          <a:bodyPr wrap="square" rtlCol="0">
            <a:spAutoFit/>
          </a:bodyPr>
          <a:lstStyle/>
          <a:p>
            <a:pPr algn="ctr"/>
            <a:r>
              <a:rPr lang="en-US" sz="1200" b="1" u="sng" dirty="0"/>
              <a:t>Factors that Determine Maximum SS Benefit Someone Can Receive</a:t>
            </a:r>
          </a:p>
        </p:txBody>
      </p:sp>
      <p:pic>
        <p:nvPicPr>
          <p:cNvPr id="6" name="Picture 5" descr="Respondents were asked to select factors that determine the maximum Social Security benefit someone can receive.  Options provided were a mix of accurate and inaccurate choices that included:&#10;Work history (accurate)&#10;Age (accurate)&#10;Benefit start date (accurate)&#10;Marital status (accurate)&#10;Life expectancy (inaccurate)&#10;Family medical history (inaccurate)&#10;All of the above (inaccurate)&#10;&#10;Only 6% of respondents correctly selected only the 4 accurate answers.">
            <a:extLst>
              <a:ext uri="{FF2B5EF4-FFF2-40B4-BE49-F238E27FC236}">
                <a16:creationId xmlns:a16="http://schemas.microsoft.com/office/drawing/2014/main" id="{B69EC2A9-4925-FA54-870A-87209825DBFD}"/>
              </a:ext>
            </a:extLst>
          </p:cNvPr>
          <p:cNvPicPr>
            <a:picLocks noChangeAspect="1"/>
          </p:cNvPicPr>
          <p:nvPr/>
        </p:nvPicPr>
        <p:blipFill>
          <a:blip r:embed="rId10"/>
          <a:stretch>
            <a:fillRect/>
          </a:stretch>
        </p:blipFill>
        <p:spPr>
          <a:xfrm>
            <a:off x="4786000" y="1677651"/>
            <a:ext cx="3182792" cy="3311716"/>
          </a:xfrm>
          <a:prstGeom prst="rect">
            <a:avLst/>
          </a:prstGeom>
        </p:spPr>
      </p:pic>
      <p:sp>
        <p:nvSpPr>
          <p:cNvPr id="276" name="Rectangle 275">
            <a:extLst>
              <a:ext uri="{FF2B5EF4-FFF2-40B4-BE49-F238E27FC236}">
                <a16:creationId xmlns:a16="http://schemas.microsoft.com/office/drawing/2014/main" id="{90A986D3-667A-4518-917D-DCD3D77E08AD}"/>
              </a:ext>
              <a:ext uri="{C183D7F6-B498-43B3-948B-1728B52AA6E4}">
                <adec:decorative xmlns:adec="http://schemas.microsoft.com/office/drawing/2017/decorative" val="1"/>
              </a:ext>
            </a:extLst>
          </p:cNvPr>
          <p:cNvSpPr/>
          <p:nvPr/>
        </p:nvSpPr>
        <p:spPr>
          <a:xfrm>
            <a:off x="7803753" y="2772781"/>
            <a:ext cx="1178406" cy="628769"/>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chemeClr val="tx1"/>
                </a:solidFill>
              </a:rPr>
              <a:t>Only </a:t>
            </a:r>
            <a:r>
              <a:rPr lang="en-US" sz="1000" b="1" dirty="0">
                <a:solidFill>
                  <a:schemeClr val="tx1"/>
                </a:solidFill>
              </a:rPr>
              <a:t>6% </a:t>
            </a:r>
            <a:r>
              <a:rPr lang="en-US" sz="1000" dirty="0">
                <a:solidFill>
                  <a:schemeClr val="tx1"/>
                </a:solidFill>
              </a:rPr>
              <a:t>selected all 4 accurate answers only</a:t>
            </a:r>
          </a:p>
        </p:txBody>
      </p:sp>
      <p:cxnSp>
        <p:nvCxnSpPr>
          <p:cNvPr id="279" name="Straight Connector 278">
            <a:extLst>
              <a:ext uri="{FF2B5EF4-FFF2-40B4-BE49-F238E27FC236}">
                <a16:creationId xmlns:a16="http://schemas.microsoft.com/office/drawing/2014/main" id="{D036DDD0-D701-402F-A55A-73969BD20781}"/>
              </a:ext>
              <a:ext uri="{C183D7F6-B498-43B3-948B-1728B52AA6E4}">
                <adec:decorative xmlns:adec="http://schemas.microsoft.com/office/drawing/2017/decorative" val="1"/>
              </a:ext>
            </a:extLst>
          </p:cNvPr>
          <p:cNvCxnSpPr>
            <a:cxnSpLocks/>
          </p:cNvCxnSpPr>
          <p:nvPr/>
        </p:nvCxnSpPr>
        <p:spPr>
          <a:xfrm>
            <a:off x="4782393" y="3559542"/>
            <a:ext cx="4193427" cy="0"/>
          </a:xfrm>
          <a:prstGeom prst="line">
            <a:avLst/>
          </a:prstGeom>
          <a:ln w="952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93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dirty="0"/>
              <a:t>FUTURE OF SS AND RETIREMENT</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Confidence in Future of SS is Low, Especially for Younger Adults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Majorities worry about the program running out of funding, even among Boomers+, and nearly half of Millennials think they won’t get a dime of the benefits they’ve earned</a:t>
            </a:r>
          </a:p>
        </p:txBody>
      </p:sp>
      <p:sp>
        <p:nvSpPr>
          <p:cNvPr id="9" name="TextBox 8">
            <a:extLst>
              <a:ext uri="{FF2B5EF4-FFF2-40B4-BE49-F238E27FC236}">
                <a16:creationId xmlns:a16="http://schemas.microsoft.com/office/drawing/2014/main" id="{328AF497-0C72-4391-8249-EEFC4A10BE0A}"/>
              </a:ext>
              <a:ext uri="{C183D7F6-B498-43B3-948B-1728B52AA6E4}">
                <adec:decorative xmlns:adec="http://schemas.microsoft.com/office/drawing/2017/decorative" val="1"/>
              </a:ext>
            </a:extLst>
          </p:cNvPr>
          <p:cNvSpPr txBox="1"/>
          <p:nvPr/>
        </p:nvSpPr>
        <p:spPr>
          <a:xfrm>
            <a:off x="0" y="1026830"/>
            <a:ext cx="9144000" cy="276999"/>
          </a:xfrm>
          <a:prstGeom prst="rect">
            <a:avLst/>
          </a:prstGeom>
          <a:noFill/>
        </p:spPr>
        <p:txBody>
          <a:bodyPr wrap="square" rtlCol="0">
            <a:spAutoFit/>
          </a:bodyPr>
          <a:lstStyle/>
          <a:p>
            <a:pPr algn="ctr"/>
            <a:r>
              <a:rPr lang="en-US" sz="1200" b="1" u="sng" dirty="0"/>
              <a:t>Agreement with Statements </a:t>
            </a:r>
          </a:p>
        </p:txBody>
      </p:sp>
      <p:sp>
        <p:nvSpPr>
          <p:cNvPr id="10" name="TextBox 9">
            <a:extLst>
              <a:ext uri="{FF2B5EF4-FFF2-40B4-BE49-F238E27FC236}">
                <a16:creationId xmlns:a16="http://schemas.microsoft.com/office/drawing/2014/main" id="{85FC40F6-4A86-48ED-83BE-69FAC948231F}"/>
              </a:ext>
              <a:ext uri="{C183D7F6-B498-43B3-948B-1728B52AA6E4}">
                <adec:decorative xmlns:adec="http://schemas.microsoft.com/office/drawing/2017/decorative" val="1"/>
              </a:ext>
            </a:extLst>
          </p:cNvPr>
          <p:cNvSpPr txBox="1"/>
          <p:nvPr/>
        </p:nvSpPr>
        <p:spPr>
          <a:xfrm>
            <a:off x="634912" y="1374603"/>
            <a:ext cx="2798365" cy="430887"/>
          </a:xfrm>
          <a:prstGeom prst="rect">
            <a:avLst/>
          </a:prstGeom>
          <a:noFill/>
        </p:spPr>
        <p:txBody>
          <a:bodyPr wrap="square" rtlCol="0">
            <a:spAutoFit/>
          </a:bodyPr>
          <a:lstStyle/>
          <a:p>
            <a:pPr algn="ctr"/>
            <a:r>
              <a:rPr lang="en-US" sz="1100" i="1" dirty="0"/>
              <a:t>I worry about the Social Security program running out of funding in my lifetime</a:t>
            </a:r>
            <a:endParaRPr lang="en-US" sz="900" i="1" dirty="0"/>
          </a:p>
        </p:txBody>
      </p:sp>
      <p:pic>
        <p:nvPicPr>
          <p:cNvPr id="6" name="Picture 5" descr="7 in 10 respondents overall worry about the Social Security program running out of funding in their lifetime and the number was even higher for Gen Xers (83%).">
            <a:extLst>
              <a:ext uri="{FF2B5EF4-FFF2-40B4-BE49-F238E27FC236}">
                <a16:creationId xmlns:a16="http://schemas.microsoft.com/office/drawing/2014/main" id="{A57CAD46-2914-02B2-9C0F-2A90336E1FCB}"/>
              </a:ext>
            </a:extLst>
          </p:cNvPr>
          <p:cNvPicPr>
            <a:picLocks noChangeAspect="1"/>
          </p:cNvPicPr>
          <p:nvPr/>
        </p:nvPicPr>
        <p:blipFill>
          <a:blip r:embed="rId3"/>
          <a:stretch>
            <a:fillRect/>
          </a:stretch>
        </p:blipFill>
        <p:spPr>
          <a:xfrm>
            <a:off x="368340" y="1771833"/>
            <a:ext cx="3431616" cy="2241223"/>
          </a:xfrm>
          <a:prstGeom prst="rect">
            <a:avLst/>
          </a:prstGeom>
        </p:spPr>
      </p:pic>
      <p:pic>
        <p:nvPicPr>
          <p:cNvPr id="21" name="Picture 20">
            <a:extLst>
              <a:ext uri="{FF2B5EF4-FFF2-40B4-BE49-F238E27FC236}">
                <a16:creationId xmlns:a16="http://schemas.microsoft.com/office/drawing/2014/main" id="{6C5FD70A-5F63-45D5-1215-6BD373207D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57600" y="2374400"/>
            <a:ext cx="1298430" cy="667249"/>
          </a:xfrm>
          <a:prstGeom prst="rect">
            <a:avLst/>
          </a:prstGeom>
        </p:spPr>
      </p:pic>
      <p:sp>
        <p:nvSpPr>
          <p:cNvPr id="14" name="TextBox 13">
            <a:extLst>
              <a:ext uri="{FF2B5EF4-FFF2-40B4-BE49-F238E27FC236}">
                <a16:creationId xmlns:a16="http://schemas.microsoft.com/office/drawing/2014/main" id="{2222CC8B-0965-46EF-89A4-DACE3A3889B6}"/>
              </a:ext>
              <a:ext uri="{C183D7F6-B498-43B3-948B-1728B52AA6E4}">
                <adec:decorative xmlns:adec="http://schemas.microsoft.com/office/drawing/2017/decorative" val="1"/>
              </a:ext>
            </a:extLst>
          </p:cNvPr>
          <p:cNvSpPr txBox="1"/>
          <p:nvPr/>
        </p:nvSpPr>
        <p:spPr>
          <a:xfrm>
            <a:off x="5495599" y="1374602"/>
            <a:ext cx="2798365" cy="430887"/>
          </a:xfrm>
          <a:prstGeom prst="rect">
            <a:avLst/>
          </a:prstGeom>
          <a:noFill/>
        </p:spPr>
        <p:txBody>
          <a:bodyPr wrap="square" rtlCol="0">
            <a:spAutoFit/>
          </a:bodyPr>
          <a:lstStyle/>
          <a:p>
            <a:pPr algn="ctr"/>
            <a:r>
              <a:rPr lang="en-US" sz="1100" i="1" dirty="0"/>
              <a:t> I will not get a dime of the Social Security benefits I have earned</a:t>
            </a:r>
            <a:endParaRPr lang="en-US" sz="900" i="1" dirty="0"/>
          </a:p>
        </p:txBody>
      </p:sp>
      <p:pic>
        <p:nvPicPr>
          <p:cNvPr id="23" name="Picture 22" descr="We asked to what extent they agree with the statement: I will not get a dime of the Social Security benefits I have earned.  Overall, 25% said they either strongly or somewhat agree, with the most pessimistic subset of respondents being millennials, where nearly half believe they won't receive benefits.">
            <a:extLst>
              <a:ext uri="{FF2B5EF4-FFF2-40B4-BE49-F238E27FC236}">
                <a16:creationId xmlns:a16="http://schemas.microsoft.com/office/drawing/2014/main" id="{688A0929-4AF7-A550-EB75-5EBCA97A4BF1}"/>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201730" y="2134081"/>
            <a:ext cx="3449567" cy="1857459"/>
          </a:xfrm>
          <a:prstGeom prst="rect">
            <a:avLst/>
          </a:prstGeom>
        </p:spPr>
      </p:pic>
      <p:sp>
        <p:nvSpPr>
          <p:cNvPr id="17" name="Rectangle 16">
            <a:extLst>
              <a:ext uri="{FF2B5EF4-FFF2-40B4-BE49-F238E27FC236}">
                <a16:creationId xmlns:a16="http://schemas.microsoft.com/office/drawing/2014/main" id="{ADFA6CA6-F979-4ED5-83A4-84463AA20CCD}"/>
              </a:ext>
              <a:ext uri="{C183D7F6-B498-43B3-948B-1728B52AA6E4}">
                <adec:decorative xmlns:adec="http://schemas.microsoft.com/office/drawing/2017/decorative" val="1"/>
              </a:ext>
            </a:extLst>
          </p:cNvPr>
          <p:cNvSpPr/>
          <p:nvPr/>
        </p:nvSpPr>
        <p:spPr>
          <a:xfrm>
            <a:off x="218262" y="4314018"/>
            <a:ext cx="4952549" cy="726127"/>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5CFF6FC-2DD6-4BC3-82D4-5D3DADF23CE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023" y="4524350"/>
            <a:ext cx="386357" cy="371130"/>
          </a:xfrm>
          <a:prstGeom prst="rect">
            <a:avLst/>
          </a:prstGeom>
        </p:spPr>
      </p:pic>
      <p:pic>
        <p:nvPicPr>
          <p:cNvPr id="24" name="Graphic 23">
            <a:extLst>
              <a:ext uri="{FF2B5EF4-FFF2-40B4-BE49-F238E27FC236}">
                <a16:creationId xmlns:a16="http://schemas.microsoft.com/office/drawing/2014/main" id="{0584684F-C7D9-457A-8274-E094BB687C9C}"/>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617057">
            <a:off x="87590" y="4013758"/>
            <a:ext cx="580879" cy="568151"/>
          </a:xfrm>
          <a:prstGeom prst="rect">
            <a:avLst/>
          </a:prstGeom>
        </p:spPr>
      </p:pic>
      <p:pic>
        <p:nvPicPr>
          <p:cNvPr id="25" name="Graphic 24">
            <a:extLst>
              <a:ext uri="{FF2B5EF4-FFF2-40B4-BE49-F238E27FC236}">
                <a16:creationId xmlns:a16="http://schemas.microsoft.com/office/drawing/2014/main" id="{B5782186-1A73-43C5-A031-F295B0ACABF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4741" y="4081519"/>
            <a:ext cx="313842" cy="313842"/>
          </a:xfrm>
          <a:prstGeom prst="rect">
            <a:avLst/>
          </a:prstGeom>
        </p:spPr>
      </p:pic>
      <p:sp>
        <p:nvSpPr>
          <p:cNvPr id="19" name="Rectangle 18">
            <a:extLst>
              <a:ext uri="{FF2B5EF4-FFF2-40B4-BE49-F238E27FC236}">
                <a16:creationId xmlns:a16="http://schemas.microsoft.com/office/drawing/2014/main" id="{AF0AAD61-B0A3-4C63-A5C4-CE99FE22C4A7}"/>
              </a:ext>
              <a:ext uri="{C183D7F6-B498-43B3-948B-1728B52AA6E4}">
                <adec:decorative xmlns:adec="http://schemas.microsoft.com/office/drawing/2017/decorative" val="0"/>
              </a:ext>
            </a:extLst>
          </p:cNvPr>
          <p:cNvSpPr/>
          <p:nvPr/>
        </p:nvSpPr>
        <p:spPr>
          <a:xfrm>
            <a:off x="821990" y="4454505"/>
            <a:ext cx="1317187"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more likely than men to agree</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(77% vs. 64%)</a:t>
            </a:r>
          </a:p>
        </p:txBody>
      </p:sp>
      <p:sp>
        <p:nvSpPr>
          <p:cNvPr id="26" name="Rectangle 25">
            <a:extLst>
              <a:ext uri="{FF2B5EF4-FFF2-40B4-BE49-F238E27FC236}">
                <a16:creationId xmlns:a16="http://schemas.microsoft.com/office/drawing/2014/main" id="{C7988BF2-ABEC-4E9A-9B81-630994098FA2}"/>
              </a:ext>
              <a:ext uri="{C183D7F6-B498-43B3-948B-1728B52AA6E4}">
                <adec:decorative xmlns:adec="http://schemas.microsoft.com/office/drawing/2017/decorative" val="1"/>
              </a:ext>
            </a:extLst>
          </p:cNvPr>
          <p:cNvSpPr/>
          <p:nvPr/>
        </p:nvSpPr>
        <p:spPr>
          <a:xfrm>
            <a:off x="2552751" y="4454505"/>
            <a:ext cx="2492043" cy="466036"/>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Even a majority of those who currently receive SS (62%) agree with this statement, though they are less likely than those who don’t receive it (79%)</a:t>
            </a:r>
          </a:p>
        </p:txBody>
      </p:sp>
      <p:pic>
        <p:nvPicPr>
          <p:cNvPr id="27" name="Graphic 26">
            <a:extLst>
              <a:ext uri="{FF2B5EF4-FFF2-40B4-BE49-F238E27FC236}">
                <a16:creationId xmlns:a16="http://schemas.microsoft.com/office/drawing/2014/main" id="{35650328-E5CF-48AD-95DD-F9C2EB03B0F4}"/>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05538" y="4491516"/>
            <a:ext cx="371130" cy="371130"/>
          </a:xfrm>
          <a:prstGeom prst="rect">
            <a:avLst/>
          </a:prstGeom>
        </p:spPr>
      </p:pic>
    </p:spTree>
    <p:extLst>
      <p:ext uri="{BB962C8B-B14F-4D97-AF65-F5344CB8AC3E}">
        <p14:creationId xmlns:p14="http://schemas.microsoft.com/office/powerpoint/2010/main" val="339754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a:t>FUTURE OF SS AND RETIREMENT</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9010914" cy="325304"/>
          </a:xfrm>
        </p:spPr>
        <p:txBody>
          <a:bodyPr/>
          <a:lstStyle/>
          <a:p>
            <a:r>
              <a:rPr lang="en-US" dirty="0"/>
              <a:t>SS Not Expected To Be Primary Income Source in Retirement For Younger Adults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a:xfrm>
            <a:off x="133086" y="711350"/>
            <a:ext cx="8552603" cy="283603"/>
          </a:xfrm>
        </p:spPr>
        <p:txBody>
          <a:bodyPr/>
          <a:lstStyle/>
          <a:p>
            <a:r>
              <a:rPr lang="en-US" dirty="0"/>
              <a:t>However, many younger adults feel that it </a:t>
            </a:r>
            <a:r>
              <a:rPr lang="en-US" i="1" dirty="0"/>
              <a:t>should</a:t>
            </a:r>
            <a:r>
              <a:rPr lang="en-US" dirty="0"/>
              <a:t> be enough on its own, indicating a disconnect between the ideal of the program and the reality for them</a:t>
            </a:r>
          </a:p>
        </p:txBody>
      </p:sp>
      <p:sp>
        <p:nvSpPr>
          <p:cNvPr id="10" name="TextBox 9">
            <a:extLst>
              <a:ext uri="{FF2B5EF4-FFF2-40B4-BE49-F238E27FC236}">
                <a16:creationId xmlns:a16="http://schemas.microsoft.com/office/drawing/2014/main" id="{BF804F3B-3F9E-4545-8E50-D89789852F41}"/>
              </a:ext>
              <a:ext uri="{C183D7F6-B498-43B3-948B-1728B52AA6E4}">
                <adec:decorative xmlns:adec="http://schemas.microsoft.com/office/drawing/2017/decorative" val="1"/>
              </a:ext>
            </a:extLst>
          </p:cNvPr>
          <p:cNvSpPr txBox="1"/>
          <p:nvPr/>
        </p:nvSpPr>
        <p:spPr>
          <a:xfrm>
            <a:off x="1023889" y="1128474"/>
            <a:ext cx="3222885" cy="276999"/>
          </a:xfrm>
          <a:prstGeom prst="rect">
            <a:avLst/>
          </a:prstGeom>
          <a:noFill/>
        </p:spPr>
        <p:txBody>
          <a:bodyPr wrap="square" rtlCol="0">
            <a:spAutoFit/>
          </a:bodyPr>
          <a:lstStyle/>
          <a:p>
            <a:pPr algn="ctr"/>
            <a:r>
              <a:rPr lang="en-US" sz="1200" b="1" u="sng" dirty="0"/>
              <a:t>Sources of Retirement Income</a:t>
            </a:r>
          </a:p>
        </p:txBody>
      </p:sp>
      <p:pic>
        <p:nvPicPr>
          <p:cNvPr id="7" name="Picture 6">
            <a:extLst>
              <a:ext uri="{FF2B5EF4-FFF2-40B4-BE49-F238E27FC236}">
                <a16:creationId xmlns:a16="http://schemas.microsoft.com/office/drawing/2014/main" id="{A64EA9D1-328E-ECBE-D28B-6B5F09C7BD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4719" y="1405724"/>
            <a:ext cx="4267162" cy="1329385"/>
          </a:xfrm>
          <a:prstGeom prst="rect">
            <a:avLst/>
          </a:prstGeom>
        </p:spPr>
      </p:pic>
      <p:sp>
        <p:nvSpPr>
          <p:cNvPr id="13" name="TextBox 12">
            <a:extLst>
              <a:ext uri="{FF2B5EF4-FFF2-40B4-BE49-F238E27FC236}">
                <a16:creationId xmlns:a16="http://schemas.microsoft.com/office/drawing/2014/main" id="{709A610E-C8C1-4C01-9C6C-23C2F317BEBA}"/>
              </a:ext>
              <a:ext uri="{C183D7F6-B498-43B3-948B-1728B52AA6E4}">
                <adec:decorative xmlns:adec="http://schemas.microsoft.com/office/drawing/2017/decorative" val="1"/>
              </a:ext>
            </a:extLst>
          </p:cNvPr>
          <p:cNvSpPr txBox="1"/>
          <p:nvPr/>
        </p:nvSpPr>
        <p:spPr>
          <a:xfrm>
            <a:off x="1023888" y="2662054"/>
            <a:ext cx="3222885" cy="769441"/>
          </a:xfrm>
          <a:prstGeom prst="rect">
            <a:avLst/>
          </a:prstGeom>
          <a:noFill/>
        </p:spPr>
        <p:txBody>
          <a:bodyPr wrap="square" rtlCol="0">
            <a:spAutoFit/>
          </a:bodyPr>
          <a:lstStyle/>
          <a:p>
            <a:pPr algn="ctr"/>
            <a:r>
              <a:rPr lang="en-US" sz="1200" b="1" u="sng" dirty="0"/>
              <a:t>Primary Source of Retirement Income^</a:t>
            </a:r>
          </a:p>
          <a:p>
            <a:pPr algn="ctr"/>
            <a:r>
              <a:rPr lang="en-US" sz="1000" i="1" dirty="0"/>
              <a:t>Among those who have additional sources of retirement income beyond SS</a:t>
            </a:r>
          </a:p>
          <a:p>
            <a:pPr algn="ctr"/>
            <a:endParaRPr lang="en-US" sz="1200" b="1" u="sng" dirty="0"/>
          </a:p>
        </p:txBody>
      </p:sp>
      <p:pic>
        <p:nvPicPr>
          <p:cNvPr id="14" name="Picture 13" descr="Among those who have additional sources of income beyond Social Security benefits 83% of overall respondents), we asked: Which of the following will be your primary source of income in retirement?  Overall, 32% said Social Security, 27% believed it would be their retirement savings and only 16% said it would be a pension.">
            <a:extLst>
              <a:ext uri="{FF2B5EF4-FFF2-40B4-BE49-F238E27FC236}">
                <a16:creationId xmlns:a16="http://schemas.microsoft.com/office/drawing/2014/main" id="{9DA7B86D-B233-FF53-B34E-55FEFEC7758A}"/>
              </a:ext>
            </a:extLst>
          </p:cNvPr>
          <p:cNvPicPr>
            <a:picLocks noChangeAspect="1"/>
          </p:cNvPicPr>
          <p:nvPr/>
        </p:nvPicPr>
        <p:blipFill>
          <a:blip r:embed="rId4"/>
          <a:stretch>
            <a:fillRect/>
          </a:stretch>
        </p:blipFill>
        <p:spPr>
          <a:xfrm>
            <a:off x="304518" y="3244145"/>
            <a:ext cx="4661624" cy="1484338"/>
          </a:xfrm>
          <a:prstGeom prst="rect">
            <a:avLst/>
          </a:prstGeom>
        </p:spPr>
      </p:pic>
      <p:cxnSp>
        <p:nvCxnSpPr>
          <p:cNvPr id="17" name="Straight Connector 16">
            <a:extLst>
              <a:ext uri="{FF2B5EF4-FFF2-40B4-BE49-F238E27FC236}">
                <a16:creationId xmlns:a16="http://schemas.microsoft.com/office/drawing/2014/main" id="{B5F97C91-65F6-4CEB-87DF-4253E19D97AC}"/>
              </a:ext>
              <a:ext uri="{C183D7F6-B498-43B3-948B-1728B52AA6E4}">
                <adec:decorative xmlns:adec="http://schemas.microsoft.com/office/drawing/2017/decorative" val="1"/>
              </a:ext>
            </a:extLst>
          </p:cNvPr>
          <p:cNvCxnSpPr>
            <a:cxnSpLocks/>
          </p:cNvCxnSpPr>
          <p:nvPr/>
        </p:nvCxnSpPr>
        <p:spPr>
          <a:xfrm flipV="1">
            <a:off x="4976602" y="1289368"/>
            <a:ext cx="0" cy="3355626"/>
          </a:xfrm>
          <a:prstGeom prst="line">
            <a:avLst/>
          </a:prstGeom>
          <a:ln w="952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6C95133-193D-44D9-8CC1-E35E40C1B273}"/>
              </a:ext>
              <a:ext uri="{C183D7F6-B498-43B3-948B-1728B52AA6E4}">
                <adec:decorative xmlns:adec="http://schemas.microsoft.com/office/drawing/2017/decorative" val="1"/>
              </a:ext>
            </a:extLst>
          </p:cNvPr>
          <p:cNvSpPr txBox="1"/>
          <p:nvPr/>
        </p:nvSpPr>
        <p:spPr>
          <a:xfrm>
            <a:off x="5615794" y="1132813"/>
            <a:ext cx="3222885" cy="276999"/>
          </a:xfrm>
          <a:prstGeom prst="rect">
            <a:avLst/>
          </a:prstGeom>
          <a:noFill/>
        </p:spPr>
        <p:txBody>
          <a:bodyPr wrap="square" rtlCol="0">
            <a:spAutoFit/>
          </a:bodyPr>
          <a:lstStyle/>
          <a:p>
            <a:pPr algn="ctr"/>
            <a:r>
              <a:rPr lang="en-US" sz="1200" b="1" u="sng" dirty="0"/>
              <a:t>Agreement with Statement </a:t>
            </a:r>
          </a:p>
        </p:txBody>
      </p:sp>
      <p:sp>
        <p:nvSpPr>
          <p:cNvPr id="8" name="TextBox 7">
            <a:extLst>
              <a:ext uri="{FF2B5EF4-FFF2-40B4-BE49-F238E27FC236}">
                <a16:creationId xmlns:a16="http://schemas.microsoft.com/office/drawing/2014/main" id="{EFE481FB-F5A5-48E5-98B6-6C01F73281B3}"/>
              </a:ext>
              <a:ext uri="{C183D7F6-B498-43B3-948B-1728B52AA6E4}">
                <adec:decorative xmlns:adec="http://schemas.microsoft.com/office/drawing/2017/decorative" val="1"/>
              </a:ext>
            </a:extLst>
          </p:cNvPr>
          <p:cNvSpPr txBox="1"/>
          <p:nvPr/>
        </p:nvSpPr>
        <p:spPr>
          <a:xfrm>
            <a:off x="5653240" y="1405473"/>
            <a:ext cx="2992012" cy="430887"/>
          </a:xfrm>
          <a:prstGeom prst="rect">
            <a:avLst/>
          </a:prstGeom>
          <a:noFill/>
        </p:spPr>
        <p:txBody>
          <a:bodyPr wrap="square" rtlCol="0">
            <a:spAutoFit/>
          </a:bodyPr>
          <a:lstStyle/>
          <a:p>
            <a:pPr algn="ctr"/>
            <a:r>
              <a:rPr lang="en-US" sz="1100" i="1" dirty="0"/>
              <a:t>Social Security on its own should be enough to help me live comfortably in retirement</a:t>
            </a:r>
            <a:endParaRPr lang="en-US" sz="900" i="1" dirty="0"/>
          </a:p>
        </p:txBody>
      </p:sp>
      <p:pic>
        <p:nvPicPr>
          <p:cNvPr id="16" name="Picture 15" descr="When asked &quot;How much do you agree or disagree that Social Security (on its own) should be enough to live comfortably on in retirement?&quot;  61% of millennials at least somewhat agreed, while 41% of Gen Xers and 31% of Boomers at least somewhat agreed.">
            <a:extLst>
              <a:ext uri="{FF2B5EF4-FFF2-40B4-BE49-F238E27FC236}">
                <a16:creationId xmlns:a16="http://schemas.microsoft.com/office/drawing/2014/main" id="{E712E857-092C-B922-EE0F-C2CB1ED13233}"/>
              </a:ext>
            </a:extLst>
          </p:cNvPr>
          <p:cNvPicPr>
            <a:picLocks noChangeAspect="1"/>
          </p:cNvPicPr>
          <p:nvPr/>
        </p:nvPicPr>
        <p:blipFill>
          <a:blip r:embed="rId5"/>
          <a:stretch>
            <a:fillRect/>
          </a:stretch>
        </p:blipFill>
        <p:spPr>
          <a:xfrm>
            <a:off x="5171308" y="1981398"/>
            <a:ext cx="3748439" cy="2663596"/>
          </a:xfrm>
          <a:prstGeom prst="rect">
            <a:avLst/>
          </a:prstGeom>
        </p:spPr>
      </p:pic>
      <p:sp>
        <p:nvSpPr>
          <p:cNvPr id="26" name="TextBox 25">
            <a:extLst>
              <a:ext uri="{FF2B5EF4-FFF2-40B4-BE49-F238E27FC236}">
                <a16:creationId xmlns:a16="http://schemas.microsoft.com/office/drawing/2014/main" id="{248468AF-7A8F-4F4D-A15D-587A93E8FCEC}"/>
              </a:ext>
              <a:ext uri="{C183D7F6-B498-43B3-948B-1728B52AA6E4}">
                <adec:decorative xmlns:adec="http://schemas.microsoft.com/office/drawing/2017/decorative" val="1"/>
              </a:ext>
            </a:extLst>
          </p:cNvPr>
          <p:cNvSpPr txBox="1"/>
          <p:nvPr/>
        </p:nvSpPr>
        <p:spPr>
          <a:xfrm>
            <a:off x="133085" y="4785952"/>
            <a:ext cx="1864672" cy="215444"/>
          </a:xfrm>
          <a:prstGeom prst="rect">
            <a:avLst/>
          </a:prstGeom>
          <a:noFill/>
        </p:spPr>
        <p:txBody>
          <a:bodyPr wrap="square" rtlCol="0">
            <a:spAutoFit/>
          </a:bodyPr>
          <a:lstStyle/>
          <a:p>
            <a:r>
              <a:rPr lang="en-US" sz="800" i="1" dirty="0"/>
              <a:t>^Only the top 3 are shown</a:t>
            </a:r>
          </a:p>
        </p:txBody>
      </p:sp>
    </p:spTree>
    <p:extLst>
      <p:ext uri="{BB962C8B-B14F-4D97-AF65-F5344CB8AC3E}">
        <p14:creationId xmlns:p14="http://schemas.microsoft.com/office/powerpoint/2010/main" val="2044479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PROJECT14FD3A2A-AD56-4B7B-BE1A-AABFD4F33B71" val="2019-48-11 01:48:07 -04:00"/>
  <p:tag name="QPROJECT2C9FDE17-3CF3-4A6B-9058-A9542C6E747B" val="2019-52-20 05:52:58 -04:00"/>
</p:tagLst>
</file>

<file path=ppt/theme/theme1.xml><?xml version="1.0" encoding="utf-8"?>
<a:theme xmlns:a="http://schemas.openxmlformats.org/drawingml/2006/main" name="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65C9E280B3DA4C98E9ACE392486457" ma:contentTypeVersion="13" ma:contentTypeDescription="Create a new document." ma:contentTypeScope="" ma:versionID="c7f41333d1543f894c13209b0d5a1bba">
  <xsd:schema xmlns:xsd="http://www.w3.org/2001/XMLSchema" xmlns:xs="http://www.w3.org/2001/XMLSchema" xmlns:p="http://schemas.microsoft.com/office/2006/metadata/properties" xmlns:ns2="283722c3-3c12-4e2f-8b6f-4e7bdb479ba4" xmlns:ns3="9f4fb308-7f4d-43d5-8f94-e5e56cae1d0a" targetNamespace="http://schemas.microsoft.com/office/2006/metadata/properties" ma:root="true" ma:fieldsID="37dcbe5d36e89d8b566cc23ec24d40c3" ns2:_="" ns3:_="">
    <xsd:import namespace="283722c3-3c12-4e2f-8b6f-4e7bdb479ba4"/>
    <xsd:import namespace="9f4fb308-7f4d-43d5-8f94-e5e56cae1d0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722c3-3c12-4e2f-8b6f-4e7bdb479ba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db0a7d3-0568-4cb5-b861-555e3d31153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4fb308-7f4d-43d5-8f94-e5e56cae1d0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5bc429f-e69c-469b-bea7-2e4eb73533e3}" ma:internalName="TaxCatchAll" ma:showField="CatchAllData" ma:web="9f4fb308-7f4d-43d5-8f94-e5e56cae1d0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f4fb308-7f4d-43d5-8f94-e5e56cae1d0a">
      <UserInfo>
        <DisplayName>Julie Cochran</DisplayName>
        <AccountId>239</AccountId>
        <AccountType/>
      </UserInfo>
      <UserInfo>
        <DisplayName>Ruth Liu</DisplayName>
        <AccountId>281</AccountId>
        <AccountType/>
      </UserInfo>
    </SharedWithUsers>
    <TaxCatchAll xmlns="9f4fb308-7f4d-43d5-8f94-e5e56cae1d0a" xsi:nil="true"/>
    <lcf76f155ced4ddcb4097134ff3c332f xmlns="283722c3-3c12-4e2f-8b6f-4e7bdb479b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B75EA0-8D96-48C2-8750-63D486496380}">
  <ds:schemaRefs>
    <ds:schemaRef ds:uri="http://schemas.microsoft.com/sharepoint/v3/contenttype/forms"/>
  </ds:schemaRefs>
</ds:datastoreItem>
</file>

<file path=customXml/itemProps2.xml><?xml version="1.0" encoding="utf-8"?>
<ds:datastoreItem xmlns:ds="http://schemas.openxmlformats.org/officeDocument/2006/customXml" ds:itemID="{9DE5929A-E0DC-4ABF-A2AE-E1A034B2C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722c3-3c12-4e2f-8b6f-4e7bdb479ba4"/>
    <ds:schemaRef ds:uri="9f4fb308-7f4d-43d5-8f94-e5e56cae1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14E859-822F-404B-9320-12439B5B9D7A}">
  <ds:schemaRefs>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infopath/2007/PartnerControls"/>
    <ds:schemaRef ds:uri="9f4fb308-7f4d-43d5-8f94-e5e56cae1d0a"/>
    <ds:schemaRef ds:uri="283722c3-3c12-4e2f-8b6f-4e7bdb479ba4"/>
  </ds:schemaRefs>
</ds:datastoreItem>
</file>

<file path=docProps/app.xml><?xml version="1.0" encoding="utf-8"?>
<Properties xmlns="http://schemas.openxmlformats.org/officeDocument/2006/extended-properties" xmlns:vt="http://schemas.openxmlformats.org/officeDocument/2006/docPropsVTypes">
  <Template/>
  <TotalTime>14489</TotalTime>
  <Words>4520</Words>
  <Application>Microsoft Macintosh PowerPoint</Application>
  <PresentationFormat>On-screen Show (16:9)</PresentationFormat>
  <Paragraphs>297</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Georgia</vt:lpstr>
      <vt:lpstr>1_Full Page Header</vt:lpstr>
      <vt:lpstr>The Nationwide Retirement Institute®  2021 Social Security Survey</vt:lpstr>
      <vt:lpstr>Research Method</vt:lpstr>
      <vt:lpstr>Generally, Adults Are At Least Somewhat Confident in Their Knowledge of SS</vt:lpstr>
      <vt:lpstr>Majorities Feel Knowledgeable About Certain Aspects of Social Security</vt:lpstr>
      <vt:lpstr>But When Tested About Specifics, Clear Gaps in Knowledge Exist</vt:lpstr>
      <vt:lpstr>Many Express Uncertainty About Several Basic Social Security Details</vt:lpstr>
      <vt:lpstr>Only About Half Know Exactly How To Maximize Their Benefits</vt:lpstr>
      <vt:lpstr>Confidence in Future of SS is Low, Especially for Younger Adults</vt:lpstr>
      <vt:lpstr>SS Not Expected To Be Primary Income Source in Retirement For Younger Adults</vt:lpstr>
      <vt:lpstr>Younger Adults Expect to Need to Continue to Work Due to SS Limitations</vt:lpstr>
      <vt:lpstr>Most Agree the System Needs to Change and Support Certain Measures To Do So</vt:lpstr>
      <vt:lpstr>COVID Impacts Multiple Aspects of Life, From Job Loss to Caregiving Duties</vt:lpstr>
      <vt:lpstr>More Than 1 in 4 Say COVID Has Impacted Retirement Plans</vt:lpstr>
      <vt:lpstr>Nearly 1 in 5 Say COVID Has Impacted Social Security Filing Plans</vt:lpstr>
      <vt:lpstr>COVID Heightens Worries About SS Funding, Market Volatility Impact</vt:lpstr>
      <vt:lpstr>More Than One-Third of Adults Work with a Financial Professional</vt:lpstr>
      <vt:lpstr>About Half Who Work with an FP Say They Provide Social Security Advice</vt:lpstr>
      <vt:lpstr>Less Than 1 in 5 Without an FP Plan To Ask One About SS, With 1 in 4 Unsure </vt:lpstr>
      <vt:lpstr>Contacting SS Admin Preferred Over FP for Learning About SS</vt:lpstr>
      <vt:lpstr>Disclaimers </vt:lpstr>
      <vt:lpstr>Access more Social Security insights at  http://nationwide.com/SocialSecurity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M</dc:creator>
  <dc:description>\Untitled.Q [Insomnia Patients.sav]
Z:\GCI\P141016 GCI Purdue Insomnia\P141016A Patients\3-Deliverables\DP\Insomnia Patients.Q [Insomnia Patients.sav, Insomnia Caregivers.sav]
C:\Users\ElmaTutundzic\AppData\Local\Microsoft\Windows\INetCache\Content.Outlook\NU7NLZRJ\Insomnia Patients.Q [Insomnia Patients.sav, Insomnia Caregivers.sav]
C:\Users\ElmaTutundzic\Desktop\Insomnia Patients.Q [Insomnia Patients.sav, Insomnia Caregivers.sav]</dc:description>
  <cp:lastModifiedBy>Hobson, Sheri</cp:lastModifiedBy>
  <cp:revision>31</cp:revision>
  <cp:lastPrinted>2019-04-22T21:21:38Z</cp:lastPrinted>
  <dcterms:created xsi:type="dcterms:W3CDTF">2017-08-02T18:19:00Z</dcterms:created>
  <dcterms:modified xsi:type="dcterms:W3CDTF">2023-06-30T16:34:20Z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0x0101008C65C9E280B3DA4C98E9ACE392486457</vt:lpwstr>
  </property>
  <property fmtid="{D5CDD505-2E9C-101B-9397-08002B2CF9AE}" pid="3" name="AuthorIds_UIVersion_512">
    <vt:lpwstr>54</vt:lpwstr>
  </property>
  <property fmtid="{D5CDD505-2E9C-101B-9397-08002B2CF9AE}" pid="4" name="MSIP_Label_da128442-0c2e-4a21-8764-34be31c32392_Enabled">
    <vt:lpwstr>true</vt:lpwstr>
  </property>
  <property fmtid="{D5CDD505-2E9C-101B-9397-08002B2CF9AE}" pid="5" name="MSIP_Label_da128442-0c2e-4a21-8764-34be31c32392_SetDate">
    <vt:lpwstr>2023-04-24T16:00:48Z</vt:lpwstr>
  </property>
  <property fmtid="{D5CDD505-2E9C-101B-9397-08002B2CF9AE}" pid="6" name="MSIP_Label_da128442-0c2e-4a21-8764-34be31c32392_Method">
    <vt:lpwstr>Privileged</vt:lpwstr>
  </property>
  <property fmtid="{D5CDD505-2E9C-101B-9397-08002B2CF9AE}" pid="7" name="MSIP_Label_da128442-0c2e-4a21-8764-34be31c32392_Name">
    <vt:lpwstr>Public</vt:lpwstr>
  </property>
  <property fmtid="{D5CDD505-2E9C-101B-9397-08002B2CF9AE}" pid="8" name="MSIP_Label_da128442-0c2e-4a21-8764-34be31c32392_SiteId">
    <vt:lpwstr>22140e4c-d390-45c2-b297-a26c516dc461</vt:lpwstr>
  </property>
  <property fmtid="{D5CDD505-2E9C-101B-9397-08002B2CF9AE}" pid="9" name="MSIP_Label_da128442-0c2e-4a21-8764-34be31c32392_ActionId">
    <vt:lpwstr>eac890f1-d306-45a2-8e4d-d20a184e54f9</vt:lpwstr>
  </property>
  <property fmtid="{D5CDD505-2E9C-101B-9397-08002B2CF9AE}" pid="10" name="MSIP_Label_da128442-0c2e-4a21-8764-34be31c32392_ContentBits">
    <vt:lpwstr>0</vt:lpwstr>
  </property>
  <property fmtid="{D5CDD505-2E9C-101B-9397-08002B2CF9AE}" pid="11" name="MediaServiceImageTags">
    <vt:lpwstr/>
  </property>
</Properties>
</file>