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1.xml" ContentType="application/vnd.openxmlformats-officedocument.presentationml.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1468" r:id="rId2"/>
    <p:sldId id="258" r:id="rId3"/>
    <p:sldId id="401" r:id="rId4"/>
    <p:sldId id="267" r:id="rId5"/>
    <p:sldId id="270" r:id="rId6"/>
    <p:sldId id="271" r:id="rId7"/>
    <p:sldId id="319" r:id="rId8"/>
    <p:sldId id="329" r:id="rId9"/>
    <p:sldId id="272" r:id="rId10"/>
    <p:sldId id="273" r:id="rId11"/>
    <p:sldId id="277" r:id="rId12"/>
    <p:sldId id="278" r:id="rId13"/>
    <p:sldId id="320" r:id="rId14"/>
    <p:sldId id="279" r:id="rId15"/>
    <p:sldId id="321" r:id="rId16"/>
    <p:sldId id="280" r:id="rId17"/>
    <p:sldId id="323" r:id="rId18"/>
    <p:sldId id="322" r:id="rId19"/>
    <p:sldId id="324" r:id="rId20"/>
    <p:sldId id="325" r:id="rId21"/>
    <p:sldId id="326" r:id="rId22"/>
    <p:sldId id="282" r:id="rId23"/>
    <p:sldId id="396" r:id="rId24"/>
    <p:sldId id="283" r:id="rId25"/>
    <p:sldId id="327" r:id="rId26"/>
    <p:sldId id="284" r:id="rId27"/>
    <p:sldId id="295" r:id="rId28"/>
    <p:sldId id="296" r:id="rId29"/>
    <p:sldId id="285" r:id="rId30"/>
    <p:sldId id="286" r:id="rId31"/>
    <p:sldId id="293" r:id="rId32"/>
    <p:sldId id="292" r:id="rId33"/>
    <p:sldId id="294" r:id="rId34"/>
    <p:sldId id="297" r:id="rId35"/>
    <p:sldId id="302" r:id="rId36"/>
    <p:sldId id="304" r:id="rId37"/>
    <p:sldId id="303" r:id="rId38"/>
    <p:sldId id="305" r:id="rId39"/>
    <p:sldId id="306" r:id="rId40"/>
    <p:sldId id="307" r:id="rId41"/>
    <p:sldId id="308" r:id="rId42"/>
    <p:sldId id="331"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368" r:id="rId78"/>
    <p:sldId id="369" r:id="rId79"/>
    <p:sldId id="370" r:id="rId80"/>
    <p:sldId id="371" r:id="rId81"/>
    <p:sldId id="372" r:id="rId82"/>
    <p:sldId id="373" r:id="rId83"/>
    <p:sldId id="374" r:id="rId84"/>
    <p:sldId id="375" r:id="rId85"/>
    <p:sldId id="376" r:id="rId86"/>
    <p:sldId id="377" r:id="rId87"/>
    <p:sldId id="378" r:id="rId88"/>
    <p:sldId id="379" r:id="rId89"/>
    <p:sldId id="380" r:id="rId90"/>
    <p:sldId id="381" r:id="rId91"/>
    <p:sldId id="382" r:id="rId92"/>
    <p:sldId id="383" r:id="rId93"/>
    <p:sldId id="384" r:id="rId94"/>
    <p:sldId id="385" r:id="rId95"/>
    <p:sldId id="386" r:id="rId96"/>
    <p:sldId id="387" r:id="rId97"/>
    <p:sldId id="388" r:id="rId98"/>
    <p:sldId id="389" r:id="rId99"/>
    <p:sldId id="390" r:id="rId100"/>
    <p:sldId id="391" r:id="rId101"/>
    <p:sldId id="392" r:id="rId102"/>
    <p:sldId id="393" r:id="rId103"/>
    <p:sldId id="394" r:id="rId104"/>
    <p:sldId id="395" r:id="rId105"/>
    <p:sldId id="1619" r:id="rId106"/>
    <p:sldId id="1618" r:id="rId107"/>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PWD7HmERuTBfxnKmRBJw==" hashData="LdvmDgAKU9qyvBogeIxbNOnffn+DBn1r4tFz5/8LHzv8q6uKW0e4gHcEsoCkUxgYpTmuMleYIy3GH+zn440LhA=="/>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 Dararith" initials="LD" lastIdx="14" clrIdx="0">
    <p:extLst>
      <p:ext uri="{19B8F6BF-5375-455C-9EA6-DF929625EA0E}">
        <p15:presenceInfo xmlns:p15="http://schemas.microsoft.com/office/powerpoint/2012/main" userId="S-1-5-21-3670347269-1734258486-2757495605-26458" providerId="AD"/>
      </p:ext>
    </p:extLst>
  </p:cmAuthor>
  <p:cmAuthor id="2" name="O'Keefe, Shannon" initials="OS" lastIdx="7" clrIdx="1">
    <p:extLst>
      <p:ext uri="{19B8F6BF-5375-455C-9EA6-DF929625EA0E}">
        <p15:presenceInfo xmlns:p15="http://schemas.microsoft.com/office/powerpoint/2012/main" userId="S-1-5-21-3670347269-1734258486-2757495605-7364" providerId="AD"/>
      </p:ext>
    </p:extLst>
  </p:cmAuthor>
  <p:cmAuthor id="3" name="Justeena Zaki-Azat" initials="JZA" lastIdx="4" clrIdx="2">
    <p:extLst>
      <p:ext uri="{19B8F6BF-5375-455C-9EA6-DF929625EA0E}">
        <p15:presenceInfo xmlns:p15="http://schemas.microsoft.com/office/powerpoint/2012/main" userId="Justeena Zaki-Azat" providerId="None"/>
      </p:ext>
    </p:extLst>
  </p:cmAuthor>
  <p:cmAuthor id="4" name="Hackett, Lai-Sahn" initials="HL" lastIdx="15" clrIdx="3">
    <p:extLst>
      <p:ext uri="{19B8F6BF-5375-455C-9EA6-DF929625EA0E}">
        <p15:presenceInfo xmlns:p15="http://schemas.microsoft.com/office/powerpoint/2012/main" userId="S-1-5-21-3670347269-1734258486-2757495605-28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8B2"/>
    <a:srgbClr val="F9C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3CBD1-4BAE-4597-8D81-A9D8F378059B}" v="2363" dt="2023-07-24T19:30:26.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8" d="100"/>
          <a:sy n="98" d="100"/>
        </p:scale>
        <p:origin x="252"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Purchase Channel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Other</c:v>
                </c:pt>
                <c:pt idx="1">
                  <c:v>State partnership program</c:v>
                </c:pt>
                <c:pt idx="2">
                  <c:v>Employer</c:v>
                </c:pt>
                <c:pt idx="3">
                  <c:v>Financial professional</c:v>
                </c:pt>
              </c:strCache>
            </c:strRef>
          </c:cat>
          <c:val>
            <c:numRef>
              <c:f>Sheet1!$B$2:$B$5</c:f>
              <c:numCache>
                <c:formatCode>0%</c:formatCode>
                <c:ptCount val="4"/>
                <c:pt idx="0">
                  <c:v>0.04</c:v>
                </c:pt>
                <c:pt idx="1">
                  <c:v>0.09</c:v>
                </c:pt>
                <c:pt idx="2">
                  <c:v>0.33</c:v>
                </c:pt>
                <c:pt idx="3">
                  <c:v>0.54</c:v>
                </c:pt>
              </c:numCache>
            </c:numRef>
          </c:val>
          <c:extLst>
            <c:ext xmlns:c16="http://schemas.microsoft.com/office/drawing/2014/chart" uri="{C3380CC4-5D6E-409C-BE32-E72D297353CC}">
              <c16:uniqueId val="{00000000-C27F-4578-B2B3-6AF99E6193EA}"/>
            </c:ext>
          </c:extLst>
        </c:ser>
        <c:dLbls>
          <c:showLegendKey val="0"/>
          <c:showVal val="0"/>
          <c:showCatName val="0"/>
          <c:showSerName val="0"/>
          <c:showPercent val="0"/>
          <c:showBubbleSize val="0"/>
        </c:dLbls>
        <c:gapWidth val="182"/>
        <c:axId val="279845512"/>
        <c:axId val="575554368"/>
      </c:barChart>
      <c:catAx>
        <c:axId val="279845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5554368"/>
        <c:crosses val="autoZero"/>
        <c:auto val="1"/>
        <c:lblAlgn val="ctr"/>
        <c:lblOffset val="100"/>
        <c:noMultiLvlLbl val="0"/>
      </c:catAx>
      <c:valAx>
        <c:axId val="575554368"/>
        <c:scaling>
          <c:orientation val="minMax"/>
        </c:scaling>
        <c:delete val="1"/>
        <c:axPos val="b"/>
        <c:numFmt formatCode="0%" sourceLinked="1"/>
        <c:majorTickMark val="none"/>
        <c:minorTickMark val="none"/>
        <c:tickLblPos val="nextTo"/>
        <c:crossAx val="279845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Millennial n=344</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26DA-4F45-97D0-31FA3B09BDA8}"/>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6DA-4F45-97D0-31FA3B09BDA8}"/>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26DA-4F45-97D0-31FA3B09BDA8}"/>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6DA-4F45-97D0-31FA3B09BD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Media personalities</c:v>
                </c:pt>
                <c:pt idx="1">
                  <c:v>Online blogs and forums</c:v>
                </c:pt>
                <c:pt idx="2">
                  <c:v>Social media</c:v>
                </c:pt>
                <c:pt idx="3">
                  <c:v>General financial websites</c:v>
                </c:pt>
                <c:pt idx="4">
                  <c:v>Websites of financial companies</c:v>
                </c:pt>
                <c:pt idx="5">
                  <c:v>Friends/family members/spouse/partner</c:v>
                </c:pt>
                <c:pt idx="6">
                  <c:v>Financial professionals</c:v>
                </c:pt>
              </c:strCache>
            </c:strRef>
          </c:cat>
          <c:val>
            <c:numRef>
              <c:f>Sheet1!$B$2:$B$8</c:f>
              <c:numCache>
                <c:formatCode>###0%</c:formatCode>
                <c:ptCount val="7"/>
                <c:pt idx="0">
                  <c:v>0.19974443863623151</c:v>
                </c:pt>
                <c:pt idx="1">
                  <c:v>0.29584131962595095</c:v>
                </c:pt>
                <c:pt idx="2">
                  <c:v>0.37163849683452388</c:v>
                </c:pt>
                <c:pt idx="3">
                  <c:v>0.38929546378579305</c:v>
                </c:pt>
                <c:pt idx="4">
                  <c:v>0.4993901376546438</c:v>
                </c:pt>
                <c:pt idx="5">
                  <c:v>0.50627286983795083</c:v>
                </c:pt>
                <c:pt idx="6">
                  <c:v>0.46213045245977818</c:v>
                </c:pt>
              </c:numCache>
            </c:numRef>
          </c:val>
          <c:extLst>
            <c:ext xmlns:c16="http://schemas.microsoft.com/office/drawing/2014/chart" uri="{C3380CC4-5D6E-409C-BE32-E72D297353CC}">
              <c16:uniqueId val="{00000000-26DA-4F45-97D0-31FA3B09BDA8}"/>
            </c:ext>
          </c:extLst>
        </c:ser>
        <c:ser>
          <c:idx val="1"/>
          <c:order val="1"/>
          <c:tx>
            <c:strRef>
              <c:f>Sheet1!$C$1</c:f>
              <c:strCache>
                <c:ptCount val="1"/>
                <c:pt idx="0">
                  <c:v>Gen X n=539</c:v>
                </c:pt>
              </c:strCache>
            </c:strRef>
          </c:tx>
          <c:spPr>
            <a:solidFill>
              <a:schemeClr val="accent2"/>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6DA-4F45-97D0-31FA3B09BD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Media personalities</c:v>
                </c:pt>
                <c:pt idx="1">
                  <c:v>Online blogs and forums</c:v>
                </c:pt>
                <c:pt idx="2">
                  <c:v>Social media</c:v>
                </c:pt>
                <c:pt idx="3">
                  <c:v>General financial websites</c:v>
                </c:pt>
                <c:pt idx="4">
                  <c:v>Websites of financial companies</c:v>
                </c:pt>
                <c:pt idx="5">
                  <c:v>Friends/family members/spouse/partner</c:v>
                </c:pt>
                <c:pt idx="6">
                  <c:v>Financial professionals</c:v>
                </c:pt>
              </c:strCache>
            </c:strRef>
          </c:cat>
          <c:val>
            <c:numRef>
              <c:f>Sheet1!$C$2:$C$8</c:f>
              <c:numCache>
                <c:formatCode>###0%</c:formatCode>
                <c:ptCount val="7"/>
                <c:pt idx="0">
                  <c:v>0.11809590999387337</c:v>
                </c:pt>
                <c:pt idx="1">
                  <c:v>0.16731336910309488</c:v>
                </c:pt>
                <c:pt idx="2">
                  <c:v>0.20672818075487809</c:v>
                </c:pt>
                <c:pt idx="3">
                  <c:v>0.30013181590331034</c:v>
                </c:pt>
                <c:pt idx="4">
                  <c:v>0.51766518760559177</c:v>
                </c:pt>
                <c:pt idx="5">
                  <c:v>0.51183558286764563</c:v>
                </c:pt>
                <c:pt idx="6">
                  <c:v>0.47390602083062627</c:v>
                </c:pt>
              </c:numCache>
            </c:numRef>
          </c:val>
          <c:extLst>
            <c:ext xmlns:c16="http://schemas.microsoft.com/office/drawing/2014/chart" uri="{C3380CC4-5D6E-409C-BE32-E72D297353CC}">
              <c16:uniqueId val="{00000001-26DA-4F45-97D0-31FA3B09BDA8}"/>
            </c:ext>
          </c:extLst>
        </c:ser>
        <c:ser>
          <c:idx val="2"/>
          <c:order val="2"/>
          <c:tx>
            <c:strRef>
              <c:f>Sheet1!$D$1</c:f>
              <c:strCache>
                <c:ptCount val="1"/>
                <c:pt idx="0">
                  <c:v>Boomer n=557</c:v>
                </c:pt>
              </c:strCache>
            </c:strRef>
          </c:tx>
          <c:spPr>
            <a:solidFill>
              <a:schemeClr val="accent3"/>
            </a:solidFill>
            <a:ln>
              <a:noFill/>
            </a:ln>
            <a:effectLst/>
          </c:spPr>
          <c:invertIfNegative val="0"/>
          <c:dLbls>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6DA-4F45-97D0-31FA3B09BD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Media personalities</c:v>
                </c:pt>
                <c:pt idx="1">
                  <c:v>Online blogs and forums</c:v>
                </c:pt>
                <c:pt idx="2">
                  <c:v>Social media</c:v>
                </c:pt>
                <c:pt idx="3">
                  <c:v>General financial websites</c:v>
                </c:pt>
                <c:pt idx="4">
                  <c:v>Websites of financial companies</c:v>
                </c:pt>
                <c:pt idx="5">
                  <c:v>Friends/family members/spouse/partner</c:v>
                </c:pt>
                <c:pt idx="6">
                  <c:v>Financial professionals</c:v>
                </c:pt>
              </c:strCache>
            </c:strRef>
          </c:cat>
          <c:val>
            <c:numRef>
              <c:f>Sheet1!$D$2:$D$8</c:f>
              <c:numCache>
                <c:formatCode>###0%</c:formatCode>
                <c:ptCount val="7"/>
                <c:pt idx="0">
                  <c:v>8.7160329747301424E-2</c:v>
                </c:pt>
                <c:pt idx="1">
                  <c:v>8.3855672695271027E-2</c:v>
                </c:pt>
                <c:pt idx="2">
                  <c:v>5.5640367104294236E-2</c:v>
                </c:pt>
                <c:pt idx="3">
                  <c:v>0.29953842561827587</c:v>
                </c:pt>
                <c:pt idx="4">
                  <c:v>0.43253291186982495</c:v>
                </c:pt>
                <c:pt idx="5">
                  <c:v>0.4797859156953248</c:v>
                </c:pt>
                <c:pt idx="6">
                  <c:v>0.55938504642683928</c:v>
                </c:pt>
              </c:numCache>
            </c:numRef>
          </c:val>
          <c:extLst>
            <c:ext xmlns:c16="http://schemas.microsoft.com/office/drawing/2014/chart" uri="{C3380CC4-5D6E-409C-BE32-E72D297353CC}">
              <c16:uniqueId val="{00000002-26DA-4F45-97D0-31FA3B09BDA8}"/>
            </c:ext>
          </c:extLst>
        </c:ser>
        <c:dLbls>
          <c:showLegendKey val="0"/>
          <c:showVal val="0"/>
          <c:showCatName val="0"/>
          <c:showSerName val="0"/>
          <c:showPercent val="0"/>
          <c:showBubbleSize val="0"/>
        </c:dLbls>
        <c:gapWidth val="182"/>
        <c:axId val="651146272"/>
        <c:axId val="651146600"/>
      </c:barChart>
      <c:catAx>
        <c:axId val="65114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1146600"/>
        <c:crosses val="autoZero"/>
        <c:auto val="1"/>
        <c:lblAlgn val="ctr"/>
        <c:lblOffset val="100"/>
        <c:noMultiLvlLbl val="0"/>
      </c:catAx>
      <c:valAx>
        <c:axId val="651146600"/>
        <c:scaling>
          <c:orientation val="minMax"/>
        </c:scaling>
        <c:delete val="1"/>
        <c:axPos val="b"/>
        <c:numFmt formatCode="###0%" sourceLinked="1"/>
        <c:majorTickMark val="none"/>
        <c:minorTickMark val="none"/>
        <c:tickLblPos val="nextTo"/>
        <c:crossAx val="65114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Male n=714</c:v>
                </c:pt>
              </c:strCache>
            </c:strRef>
          </c:tx>
          <c:spPr>
            <a:solidFill>
              <a:schemeClr val="accent1"/>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26DA-4F45-97D0-31FA3B09BDA8}"/>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6DA-4F45-97D0-31FA3B09BD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Media personalities</c:v>
                </c:pt>
                <c:pt idx="1">
                  <c:v>Online blogs and forums</c:v>
                </c:pt>
                <c:pt idx="2">
                  <c:v>Social media</c:v>
                </c:pt>
                <c:pt idx="3">
                  <c:v>General financial websites</c:v>
                </c:pt>
                <c:pt idx="4">
                  <c:v>Websites of financial companies</c:v>
                </c:pt>
                <c:pt idx="5">
                  <c:v>Friends/family members/spouse/partner</c:v>
                </c:pt>
                <c:pt idx="6">
                  <c:v>Financial professionals</c:v>
                </c:pt>
              </c:strCache>
            </c:strRef>
          </c:cat>
          <c:val>
            <c:numRef>
              <c:f>Sheet1!$B$2:$B$8</c:f>
              <c:numCache>
                <c:formatCode>###0%</c:formatCode>
                <c:ptCount val="7"/>
                <c:pt idx="0">
                  <c:v>0.13556994310378642</c:v>
                </c:pt>
                <c:pt idx="1">
                  <c:v>0.18302082457467964</c:v>
                </c:pt>
                <c:pt idx="2">
                  <c:v>0.2385436811569828</c:v>
                </c:pt>
                <c:pt idx="3">
                  <c:v>0.36431794613077656</c:v>
                </c:pt>
                <c:pt idx="4">
                  <c:v>0.49487093248129127</c:v>
                </c:pt>
                <c:pt idx="5">
                  <c:v>0.49938339079010019</c:v>
                </c:pt>
                <c:pt idx="6">
                  <c:v>0.50369965525939631</c:v>
                </c:pt>
              </c:numCache>
            </c:numRef>
          </c:val>
          <c:extLst>
            <c:ext xmlns:c16="http://schemas.microsoft.com/office/drawing/2014/chart" uri="{C3380CC4-5D6E-409C-BE32-E72D297353CC}">
              <c16:uniqueId val="{00000000-26DA-4F45-97D0-31FA3B09BDA8}"/>
            </c:ext>
          </c:extLst>
        </c:ser>
        <c:ser>
          <c:idx val="1"/>
          <c:order val="1"/>
          <c:tx>
            <c:strRef>
              <c:f>Sheet1!$C$1</c:f>
              <c:strCache>
                <c:ptCount val="1"/>
                <c:pt idx="0">
                  <c:v>Female n=720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Media personalities</c:v>
                </c:pt>
                <c:pt idx="1">
                  <c:v>Online blogs and forums</c:v>
                </c:pt>
                <c:pt idx="2">
                  <c:v>Social media</c:v>
                </c:pt>
                <c:pt idx="3">
                  <c:v>General financial websites</c:v>
                </c:pt>
                <c:pt idx="4">
                  <c:v>Websites of financial companies</c:v>
                </c:pt>
                <c:pt idx="5">
                  <c:v>Friends/family members/spouse/partner</c:v>
                </c:pt>
                <c:pt idx="6">
                  <c:v>Financial professionals</c:v>
                </c:pt>
              </c:strCache>
            </c:strRef>
          </c:cat>
          <c:val>
            <c:numRef>
              <c:f>Sheet1!$C$2:$C$8</c:f>
              <c:numCache>
                <c:formatCode>###0%</c:formatCode>
                <c:ptCount val="7"/>
                <c:pt idx="0">
                  <c:v>0.1163068379035056</c:v>
                </c:pt>
                <c:pt idx="1">
                  <c:v>0.14699062825407833</c:v>
                </c:pt>
                <c:pt idx="2">
                  <c:v>0.13691079486289467</c:v>
                </c:pt>
                <c:pt idx="3">
                  <c:v>0.2785699409927106</c:v>
                </c:pt>
                <c:pt idx="4">
                  <c:v>0.4673099618188129</c:v>
                </c:pt>
                <c:pt idx="5">
                  <c:v>0.49778549114890674</c:v>
                </c:pt>
                <c:pt idx="6">
                  <c:v>0.50389448108295753</c:v>
                </c:pt>
              </c:numCache>
            </c:numRef>
          </c:val>
          <c:extLst>
            <c:ext xmlns:c16="http://schemas.microsoft.com/office/drawing/2014/chart" uri="{C3380CC4-5D6E-409C-BE32-E72D297353CC}">
              <c16:uniqueId val="{00000001-26DA-4F45-97D0-31FA3B09BDA8}"/>
            </c:ext>
          </c:extLst>
        </c:ser>
        <c:dLbls>
          <c:showLegendKey val="0"/>
          <c:showVal val="0"/>
          <c:showCatName val="0"/>
          <c:showSerName val="0"/>
          <c:showPercent val="0"/>
          <c:showBubbleSize val="0"/>
        </c:dLbls>
        <c:gapWidth val="182"/>
        <c:axId val="651146272"/>
        <c:axId val="651146600"/>
      </c:barChart>
      <c:catAx>
        <c:axId val="65114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1146600"/>
        <c:crosses val="autoZero"/>
        <c:auto val="1"/>
        <c:lblAlgn val="ctr"/>
        <c:lblOffset val="100"/>
        <c:noMultiLvlLbl val="0"/>
      </c:catAx>
      <c:valAx>
        <c:axId val="651146600"/>
        <c:scaling>
          <c:orientation val="minMax"/>
        </c:scaling>
        <c:delete val="1"/>
        <c:axPos val="b"/>
        <c:numFmt formatCode="###0%" sourceLinked="1"/>
        <c:majorTickMark val="none"/>
        <c:minorTickMark val="none"/>
        <c:tickLblPos val="nextTo"/>
        <c:crossAx val="651146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i="1" dirty="0"/>
              <a:t>For those that have considered buying </a:t>
            </a:r>
            <a:r>
              <a:rPr lang="en-US" sz="1600" i="1" dirty="0" err="1"/>
              <a:t>LTCi</a:t>
            </a:r>
            <a:endParaRPr lang="en-US" sz="1600"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0321612346581968"/>
          <c:y val="0.10212682548454642"/>
          <c:w val="0.47507210964240237"/>
          <c:h val="0.868618094298526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Information received at a meeting/seminar</c:v>
                </c:pt>
                <c:pt idx="1">
                  <c:v>Call or meeting (in-person or virtual) with a financial professional</c:v>
                </c:pt>
                <c:pt idx="2">
                  <c:v>Information received at work (i.e., benefits)</c:v>
                </c:pt>
                <c:pt idx="3">
                  <c:v>Social Media</c:v>
                </c:pt>
                <c:pt idx="4">
                  <c:v>Information received in an email</c:v>
                </c:pt>
                <c:pt idx="5">
                  <c:v>General advertisements (TV, Radio, newspaper, magazine, online, billboard)</c:v>
                </c:pt>
                <c:pt idx="6">
                  <c:v>Information received through the mail</c:v>
                </c:pt>
                <c:pt idx="7">
                  <c:v>Conversations with a friend, colleague or relative</c:v>
                </c:pt>
              </c:strCache>
            </c:strRef>
          </c:cat>
          <c:val>
            <c:numRef>
              <c:f>Sheet1!$B$2:$B$9</c:f>
              <c:numCache>
                <c:formatCode>###0%</c:formatCode>
                <c:ptCount val="8"/>
                <c:pt idx="0">
                  <c:v>0.14682411435674311</c:v>
                </c:pt>
                <c:pt idx="1">
                  <c:v>0.23219390926041</c:v>
                </c:pt>
                <c:pt idx="2">
                  <c:v>0.23766314481044098</c:v>
                </c:pt>
                <c:pt idx="3">
                  <c:v>0.27987569919204458</c:v>
                </c:pt>
                <c:pt idx="4">
                  <c:v>0.29019266625233031</c:v>
                </c:pt>
                <c:pt idx="5">
                  <c:v>0.30068365444375361</c:v>
                </c:pt>
                <c:pt idx="6">
                  <c:v>0.33449347420758202</c:v>
                </c:pt>
                <c:pt idx="7">
                  <c:v>0.34535736482287099</c:v>
                </c:pt>
              </c:numCache>
            </c:numRef>
          </c:val>
          <c:extLst>
            <c:ext xmlns:c16="http://schemas.microsoft.com/office/drawing/2014/chart" uri="{C3380CC4-5D6E-409C-BE32-E72D297353CC}">
              <c16:uniqueId val="{00000000-BB71-4AF2-B18D-919FD2320A0F}"/>
            </c:ext>
          </c:extLst>
        </c:ser>
        <c:dLbls>
          <c:showLegendKey val="0"/>
          <c:showVal val="0"/>
          <c:showCatName val="0"/>
          <c:showSerName val="0"/>
          <c:showPercent val="0"/>
          <c:showBubbleSize val="0"/>
        </c:dLbls>
        <c:gapWidth val="182"/>
        <c:axId val="708749400"/>
        <c:axId val="70875694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2"/>
                  </a:solidFill>
                  <a:ln>
                    <a:noFill/>
                  </a:ln>
                  <a:effectLst/>
                </c:spPr>
                <c:invertIfNegative val="0"/>
                <c:cat>
                  <c:strRef>
                    <c:extLst>
                      <c:ext uri="{02D57815-91ED-43cb-92C2-25804820EDAC}">
                        <c15:formulaRef>
                          <c15:sqref>Sheet1!$A$2:$A$9</c15:sqref>
                        </c15:formulaRef>
                      </c:ext>
                    </c:extLst>
                    <c:strCache>
                      <c:ptCount val="8"/>
                      <c:pt idx="0">
                        <c:v>Information received at a meeting/seminar</c:v>
                      </c:pt>
                      <c:pt idx="1">
                        <c:v>Call or meeting (in-person or virtual) with a financial professional</c:v>
                      </c:pt>
                      <c:pt idx="2">
                        <c:v>Information received at work (i.e., benefits)</c:v>
                      </c:pt>
                      <c:pt idx="3">
                        <c:v>Social Media</c:v>
                      </c:pt>
                      <c:pt idx="4">
                        <c:v>Information received in an email</c:v>
                      </c:pt>
                      <c:pt idx="5">
                        <c:v>General advertisements (TV, Radio, newspaper, magazine, online, billboard)</c:v>
                      </c:pt>
                      <c:pt idx="6">
                        <c:v>Information received through the mail</c:v>
                      </c:pt>
                      <c:pt idx="7">
                        <c:v>Conversations with a friend, colleague or relative</c:v>
                      </c:pt>
                    </c:strCache>
                  </c:strRef>
                </c:cat>
                <c:val>
                  <c:numRef>
                    <c:extLst>
                      <c:ext uri="{02D57815-91ED-43cb-92C2-25804820EDAC}">
                        <c15:formulaRef>
                          <c15:sqref>Sheet1!$C$2:$C$9</c15:sqref>
                        </c15:formulaRef>
                      </c:ext>
                    </c:extLst>
                    <c:numCache>
                      <c:formatCode>General</c:formatCode>
                      <c:ptCount val="8"/>
                    </c:numCache>
                  </c:numRef>
                </c:val>
                <c:extLst>
                  <c:ext xmlns:c16="http://schemas.microsoft.com/office/drawing/2014/chart" uri="{C3380CC4-5D6E-409C-BE32-E72D297353CC}">
                    <c16:uniqueId val="{00000001-BB71-4AF2-B18D-919FD2320A0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Information received at a meeting/seminar</c:v>
                      </c:pt>
                      <c:pt idx="1">
                        <c:v>Call or meeting (in-person or virtual) with a financial professional</c:v>
                      </c:pt>
                      <c:pt idx="2">
                        <c:v>Information received at work (i.e., benefits)</c:v>
                      </c:pt>
                      <c:pt idx="3">
                        <c:v>Social Media</c:v>
                      </c:pt>
                      <c:pt idx="4">
                        <c:v>Information received in an email</c:v>
                      </c:pt>
                      <c:pt idx="5">
                        <c:v>General advertisements (TV, Radio, newspaper, magazine, online, billboard)</c:v>
                      </c:pt>
                      <c:pt idx="6">
                        <c:v>Information received through the mail</c:v>
                      </c:pt>
                      <c:pt idx="7">
                        <c:v>Conversations with a friend, colleague or relative</c:v>
                      </c:pt>
                    </c:strCache>
                  </c:strRef>
                </c:cat>
                <c:val>
                  <c:numRef>
                    <c:extLst xmlns:c15="http://schemas.microsoft.com/office/drawing/2012/chart">
                      <c:ext xmlns:c15="http://schemas.microsoft.com/office/drawing/2012/chart" uri="{02D57815-91ED-43cb-92C2-25804820EDAC}">
                        <c15:formulaRef>
                          <c15:sqref>Sheet1!$D$2:$D$9</c15:sqref>
                        </c15:formulaRef>
                      </c:ext>
                    </c:extLst>
                    <c:numCache>
                      <c:formatCode>General</c:formatCode>
                      <c:ptCount val="8"/>
                      <c:pt idx="2">
                        <c:v>5</c:v>
                      </c:pt>
                      <c:pt idx="4">
                        <c:v>2</c:v>
                      </c:pt>
                      <c:pt idx="5">
                        <c:v>2</c:v>
                      </c:pt>
                      <c:pt idx="7">
                        <c:v>3</c:v>
                      </c:pt>
                    </c:numCache>
                  </c:numRef>
                </c:val>
                <c:extLst xmlns:c15="http://schemas.microsoft.com/office/drawing/2012/chart">
                  <c:ext xmlns:c16="http://schemas.microsoft.com/office/drawing/2014/chart" uri="{C3380CC4-5D6E-409C-BE32-E72D297353CC}">
                    <c16:uniqueId val="{00000002-BB71-4AF2-B18D-919FD2320A0F}"/>
                  </c:ext>
                </c:extLst>
              </c15:ser>
            </c15:filteredBarSeries>
          </c:ext>
        </c:extLst>
      </c:barChart>
      <c:catAx>
        <c:axId val="708749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56944"/>
        <c:crosses val="autoZero"/>
        <c:auto val="1"/>
        <c:lblAlgn val="ctr"/>
        <c:lblOffset val="100"/>
        <c:noMultiLvlLbl val="0"/>
      </c:catAx>
      <c:valAx>
        <c:axId val="708756944"/>
        <c:scaling>
          <c:orientation val="minMax"/>
        </c:scaling>
        <c:delete val="1"/>
        <c:axPos val="b"/>
        <c:numFmt formatCode="###0%" sourceLinked="1"/>
        <c:majorTickMark val="none"/>
        <c:minorTickMark val="none"/>
        <c:tickLblPos val="nextTo"/>
        <c:crossAx val="708749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My employer</c:v>
                </c:pt>
                <c:pt idx="2">
                  <c:v>My doctor/ physician</c:v>
                </c:pt>
                <c:pt idx="3">
                  <c:v>My parents</c:v>
                </c:pt>
                <c:pt idx="4">
                  <c:v>An insurance agent</c:v>
                </c:pt>
                <c:pt idx="5">
                  <c:v>My children</c:v>
                </c:pt>
                <c:pt idx="6">
                  <c:v>A professional financial advisor</c:v>
                </c:pt>
                <c:pt idx="7">
                  <c:v>My friends</c:v>
                </c:pt>
                <c:pt idx="8">
                  <c:v>My spouse</c:v>
                </c:pt>
              </c:strCache>
            </c:strRef>
          </c:cat>
          <c:val>
            <c:numRef>
              <c:f>Sheet1!$B$2:$B$10</c:f>
              <c:numCache>
                <c:formatCode>###0%</c:formatCode>
                <c:ptCount val="9"/>
                <c:pt idx="0">
                  <c:v>0.26532626297024714</c:v>
                </c:pt>
                <c:pt idx="1">
                  <c:v>7.3001730524647701E-2</c:v>
                </c:pt>
                <c:pt idx="2">
                  <c:v>9.7854566430601614E-2</c:v>
                </c:pt>
                <c:pt idx="3">
                  <c:v>0.10670873671700687</c:v>
                </c:pt>
                <c:pt idx="4">
                  <c:v>0.11491656647230096</c:v>
                </c:pt>
                <c:pt idx="5">
                  <c:v>0.17651351407701846</c:v>
                </c:pt>
                <c:pt idx="6">
                  <c:v>0.1811421462675569</c:v>
                </c:pt>
                <c:pt idx="7">
                  <c:v>0.19146969496896823</c:v>
                </c:pt>
                <c:pt idx="8">
                  <c:v>0.49597253400237612</c:v>
                </c:pt>
              </c:numCache>
            </c:numRef>
          </c:val>
          <c:extLst>
            <c:ext xmlns:c16="http://schemas.microsoft.com/office/drawing/2014/chart" uri="{C3380CC4-5D6E-409C-BE32-E72D297353CC}">
              <c16:uniqueId val="{00000000-8300-4C78-8C7B-416CE0F68AAB}"/>
            </c:ext>
          </c:extLst>
        </c:ser>
        <c:dLbls>
          <c:showLegendKey val="0"/>
          <c:showVal val="0"/>
          <c:showCatName val="0"/>
          <c:showSerName val="0"/>
          <c:showPercent val="0"/>
          <c:showBubbleSize val="0"/>
        </c:dLbls>
        <c:gapWidth val="182"/>
        <c:axId val="708739560"/>
        <c:axId val="708744808"/>
      </c:barChart>
      <c:catAx>
        <c:axId val="708739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44808"/>
        <c:crosses val="autoZero"/>
        <c:auto val="1"/>
        <c:lblAlgn val="ctr"/>
        <c:lblOffset val="100"/>
        <c:noMultiLvlLbl val="0"/>
      </c:catAx>
      <c:valAx>
        <c:axId val="708744808"/>
        <c:scaling>
          <c:orientation val="minMax"/>
        </c:scaling>
        <c:delete val="1"/>
        <c:axPos val="b"/>
        <c:numFmt formatCode="###0%" sourceLinked="1"/>
        <c:majorTickMark val="none"/>
        <c:minorTickMark val="none"/>
        <c:tickLblPos val="nextTo"/>
        <c:crossAx val="708739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So I don’t have to rely on government programs</c:v>
                </c:pt>
                <c:pt idx="1">
                  <c:v>To purchase professional care</c:v>
                </c:pt>
                <c:pt idx="2">
                  <c:v>To choose where I get care</c:v>
                </c:pt>
                <c:pt idx="3">
                  <c:v>It was recommended to me by a trusted source</c:v>
                </c:pt>
                <c:pt idx="4">
                  <c:v>To protect assets/income for my surviving spouse</c:v>
                </c:pt>
                <c:pt idx="5">
                  <c:v>So I don’t have to burden my family or friends</c:v>
                </c:pt>
              </c:strCache>
            </c:strRef>
          </c:cat>
          <c:val>
            <c:numRef>
              <c:f>Sheet1!$B$2:$B$7</c:f>
              <c:numCache>
                <c:formatCode>###0%</c:formatCode>
                <c:ptCount val="6"/>
                <c:pt idx="0">
                  <c:v>0.22673763023769797</c:v>
                </c:pt>
                <c:pt idx="1">
                  <c:v>0.39069054169861561</c:v>
                </c:pt>
                <c:pt idx="2">
                  <c:v>0.44982183933967823</c:v>
                </c:pt>
                <c:pt idx="3">
                  <c:v>0.50489378016327668</c:v>
                </c:pt>
                <c:pt idx="4">
                  <c:v>0.52924992106806212</c:v>
                </c:pt>
                <c:pt idx="5">
                  <c:v>0.5712417121464981</c:v>
                </c:pt>
              </c:numCache>
            </c:numRef>
          </c:val>
          <c:extLst>
            <c:ext xmlns:c16="http://schemas.microsoft.com/office/drawing/2014/chart" uri="{C3380CC4-5D6E-409C-BE32-E72D297353CC}">
              <c16:uniqueId val="{00000000-4C80-4543-BA0C-7F4855C4058D}"/>
            </c:ext>
          </c:extLst>
        </c:ser>
        <c:dLbls>
          <c:showLegendKey val="0"/>
          <c:showVal val="0"/>
          <c:showCatName val="0"/>
          <c:showSerName val="0"/>
          <c:showPercent val="0"/>
          <c:showBubbleSize val="0"/>
        </c:dLbls>
        <c:gapWidth val="182"/>
        <c:axId val="583317432"/>
        <c:axId val="58331874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2"/>
                  </a:solidFill>
                  <a:ln>
                    <a:noFill/>
                  </a:ln>
                  <a:effectLst/>
                </c:spPr>
                <c:invertIfNegative val="0"/>
                <c:cat>
                  <c:strRef>
                    <c:extLst>
                      <c:ext uri="{02D57815-91ED-43cb-92C2-25804820EDAC}">
                        <c15:formulaRef>
                          <c15:sqref>Sheet1!$A$2:$A$7</c15:sqref>
                        </c15:formulaRef>
                      </c:ext>
                    </c:extLst>
                    <c:strCache>
                      <c:ptCount val="6"/>
                      <c:pt idx="0">
                        <c:v>So I don’t have to rely on government programs</c:v>
                      </c:pt>
                      <c:pt idx="1">
                        <c:v>To purchase professional care</c:v>
                      </c:pt>
                      <c:pt idx="2">
                        <c:v>To choose where I get care</c:v>
                      </c:pt>
                      <c:pt idx="3">
                        <c:v>It was recommended to me by a trusted source</c:v>
                      </c:pt>
                      <c:pt idx="4">
                        <c:v>To protect assets/income for my surviving spouse</c:v>
                      </c:pt>
                      <c:pt idx="5">
                        <c:v>So I don’t have to burden my family or friends</c:v>
                      </c:pt>
                    </c:strCache>
                  </c:strRef>
                </c:cat>
                <c:val>
                  <c:numRef>
                    <c:extLst>
                      <c:ext uri="{02D57815-91ED-43cb-92C2-25804820EDAC}">
                        <c15:formulaRef>
                          <c15:sqref>Sheet1!$C$2:$C$7</c15:sqref>
                        </c15:formulaRef>
                      </c:ext>
                    </c:extLst>
                    <c:numCache>
                      <c:formatCode>General</c:formatCode>
                      <c:ptCount val="6"/>
                    </c:numCache>
                  </c:numRef>
                </c:val>
                <c:extLst>
                  <c:ext xmlns:c16="http://schemas.microsoft.com/office/drawing/2014/chart" uri="{C3380CC4-5D6E-409C-BE32-E72D297353CC}">
                    <c16:uniqueId val="{00000001-4C80-4543-BA0C-7F4855C4058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Sheet1!$A$2:$A$7</c15:sqref>
                        </c15:formulaRef>
                      </c:ext>
                    </c:extLst>
                    <c:strCache>
                      <c:ptCount val="6"/>
                      <c:pt idx="0">
                        <c:v>So I don’t have to rely on government programs</c:v>
                      </c:pt>
                      <c:pt idx="1">
                        <c:v>To purchase professional care</c:v>
                      </c:pt>
                      <c:pt idx="2">
                        <c:v>To choose where I get care</c:v>
                      </c:pt>
                      <c:pt idx="3">
                        <c:v>It was recommended to me by a trusted source</c:v>
                      </c:pt>
                      <c:pt idx="4">
                        <c:v>To protect assets/income for my surviving spouse</c:v>
                      </c:pt>
                      <c:pt idx="5">
                        <c:v>So I don’t have to burden my family or friends</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General</c:formatCode>
                      <c:ptCount val="6"/>
                      <c:pt idx="0">
                        <c:v>2</c:v>
                      </c:pt>
                      <c:pt idx="1">
                        <c:v>3</c:v>
                      </c:pt>
                      <c:pt idx="2">
                        <c:v>5</c:v>
                      </c:pt>
                      <c:pt idx="5">
                        <c:v>2</c:v>
                      </c:pt>
                    </c:numCache>
                  </c:numRef>
                </c:val>
                <c:extLst xmlns:c15="http://schemas.microsoft.com/office/drawing/2012/chart">
                  <c:ext xmlns:c16="http://schemas.microsoft.com/office/drawing/2014/chart" uri="{C3380CC4-5D6E-409C-BE32-E72D297353CC}">
                    <c16:uniqueId val="{00000002-4C80-4543-BA0C-7F4855C4058D}"/>
                  </c:ext>
                </c:extLst>
              </c15:ser>
            </c15:filteredBarSeries>
          </c:ext>
        </c:extLst>
      </c:barChart>
      <c:catAx>
        <c:axId val="583317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83318744"/>
        <c:crosses val="autoZero"/>
        <c:auto val="1"/>
        <c:lblAlgn val="ctr"/>
        <c:lblOffset val="100"/>
        <c:noMultiLvlLbl val="0"/>
      </c:catAx>
      <c:valAx>
        <c:axId val="583318744"/>
        <c:scaling>
          <c:orientation val="minMax"/>
        </c:scaling>
        <c:delete val="1"/>
        <c:axPos val="b"/>
        <c:numFmt formatCode="###0%" sourceLinked="1"/>
        <c:majorTickMark val="none"/>
        <c:minorTickMark val="none"/>
        <c:tickLblPos val="nextTo"/>
        <c:crossAx val="583317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 feel it is the responsibility of my family to care for me if I needed long-term care.</c:v>
                </c:pt>
                <c:pt idx="1">
                  <c:v>I expect to live with my adult children when I get older.</c:v>
                </c:pt>
                <c:pt idx="2">
                  <c:v>I doubt I will live long enough to use long-term care insurance.</c:v>
                </c:pt>
                <c:pt idx="3">
                  <c:v>I am expecting to run out of money as I age.</c:v>
                </c:pt>
                <c:pt idx="4">
                  <c:v>I would like to compensate a family member to provide long-term care.</c:v>
                </c:pt>
                <c:pt idx="5">
                  <c:v>Paying for my long-term care will diminish my children’s inheritance.</c:v>
                </c:pt>
                <c:pt idx="6">
                  <c:v>I would rather die than live in a nursing home.</c:v>
                </c:pt>
                <c:pt idx="7">
                  <c:v>I am worried I will become a burden to my family as I get older.</c:v>
                </c:pt>
              </c:strCache>
            </c:strRef>
          </c:cat>
          <c:val>
            <c:numRef>
              <c:f>Sheet1!$B$2:$B$9</c:f>
              <c:numCache>
                <c:formatCode>###0%</c:formatCode>
                <c:ptCount val="8"/>
                <c:pt idx="0">
                  <c:v>0.10689847009735721</c:v>
                </c:pt>
                <c:pt idx="1">
                  <c:v>0.18287204450625835</c:v>
                </c:pt>
                <c:pt idx="2">
                  <c:v>0.18614047287899826</c:v>
                </c:pt>
                <c:pt idx="3">
                  <c:v>0.21990959666203025</c:v>
                </c:pt>
                <c:pt idx="4">
                  <c:v>0.24836578581362961</c:v>
                </c:pt>
                <c:pt idx="5">
                  <c:v>0.26447844228094541</c:v>
                </c:pt>
                <c:pt idx="6">
                  <c:v>0.28024339360222489</c:v>
                </c:pt>
                <c:pt idx="7">
                  <c:v>0.49124478442280867</c:v>
                </c:pt>
              </c:numCache>
            </c:numRef>
          </c:val>
          <c:extLst>
            <c:ext xmlns:c16="http://schemas.microsoft.com/office/drawing/2014/chart" uri="{C3380CC4-5D6E-409C-BE32-E72D297353CC}">
              <c16:uniqueId val="{00000000-D602-440A-8714-D34C9235570B}"/>
            </c:ext>
          </c:extLst>
        </c:ser>
        <c:dLbls>
          <c:showLegendKey val="0"/>
          <c:showVal val="0"/>
          <c:showCatName val="0"/>
          <c:showSerName val="0"/>
          <c:showPercent val="0"/>
          <c:showBubbleSize val="0"/>
        </c:dLbls>
        <c:gapWidth val="182"/>
        <c:axId val="708771704"/>
        <c:axId val="708774000"/>
      </c:barChart>
      <c:catAx>
        <c:axId val="708771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8774000"/>
        <c:crosses val="autoZero"/>
        <c:auto val="1"/>
        <c:lblAlgn val="r"/>
        <c:lblOffset val="100"/>
        <c:noMultiLvlLbl val="0"/>
      </c:catAx>
      <c:valAx>
        <c:axId val="708774000"/>
        <c:scaling>
          <c:orientation val="minMax"/>
        </c:scaling>
        <c:delete val="1"/>
        <c:axPos val="b"/>
        <c:numFmt formatCode="###0%" sourceLinked="1"/>
        <c:majorTickMark val="none"/>
        <c:minorTickMark val="none"/>
        <c:tickLblPos val="nextTo"/>
        <c:crossAx val="708771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I’m most concerned</a:t>
            </a:r>
            <a:r>
              <a:rPr lang="en-US" baseline="0" dirty="0"/>
              <a:t> with being a...</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Emotional burden</c:v>
                </c:pt>
                <c:pt idx="1">
                  <c:v>Physical burden</c:v>
                </c:pt>
                <c:pt idx="2">
                  <c:v>Financial burden</c:v>
                </c:pt>
              </c:strCache>
            </c:strRef>
          </c:cat>
          <c:val>
            <c:numRef>
              <c:f>Sheet1!$B$2:$B$4</c:f>
              <c:numCache>
                <c:formatCode>0%</c:formatCode>
                <c:ptCount val="3"/>
                <c:pt idx="0">
                  <c:v>0.1</c:v>
                </c:pt>
                <c:pt idx="1">
                  <c:v>0.32</c:v>
                </c:pt>
                <c:pt idx="2">
                  <c:v>0.57999999999999996</c:v>
                </c:pt>
              </c:numCache>
            </c:numRef>
          </c:val>
          <c:extLst>
            <c:ext xmlns:c16="http://schemas.microsoft.com/office/drawing/2014/chart" uri="{C3380CC4-5D6E-409C-BE32-E72D297353CC}">
              <c16:uniqueId val="{00000000-573E-4906-BF31-8F2AD0017026}"/>
            </c:ext>
          </c:extLst>
        </c:ser>
        <c:dLbls>
          <c:showLegendKey val="0"/>
          <c:showVal val="0"/>
          <c:showCatName val="0"/>
          <c:showSerName val="0"/>
          <c:showPercent val="0"/>
          <c:showBubbleSize val="0"/>
        </c:dLbls>
        <c:gapWidth val="182"/>
        <c:axId val="709140352"/>
        <c:axId val="709143304"/>
      </c:barChart>
      <c:catAx>
        <c:axId val="709140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9143304"/>
        <c:crosses val="autoZero"/>
        <c:auto val="1"/>
        <c:lblAlgn val="ctr"/>
        <c:lblOffset val="100"/>
        <c:noMultiLvlLbl val="0"/>
      </c:catAx>
      <c:valAx>
        <c:axId val="709143304"/>
        <c:scaling>
          <c:orientation val="minMax"/>
        </c:scaling>
        <c:delete val="1"/>
        <c:axPos val="b"/>
        <c:numFmt formatCode="0%" sourceLinked="1"/>
        <c:majorTickMark val="none"/>
        <c:minorTickMark val="none"/>
        <c:tickLblPos val="nextTo"/>
        <c:crossAx val="709140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556624433014953"/>
          <c:y val="4.1224968004663937E-2"/>
          <c:w val="0.44755603185327725"/>
          <c:h val="0.939536713593159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tried to obtain long-term care insurance however I was denied coverage.</c:v>
                </c:pt>
                <c:pt idx="1">
                  <c:v>My children/spouse will help take care of me.</c:v>
                </c:pt>
                <c:pt idx="2">
                  <c:v>It’s already covered by government program(s)</c:v>
                </c:pt>
                <c:pt idx="3">
                  <c:v>I don’t think it is beneficial.</c:v>
                </c:pt>
                <c:pt idx="4">
                  <c:v>I do not expect to need long-term care.</c:v>
                </c:pt>
                <c:pt idx="5">
                  <c:v>I have not found a policy that covers everything I want.</c:v>
                </c:pt>
                <c:pt idx="6">
                  <c:v>I have enough money to cover these expenses.</c:v>
                </c:pt>
                <c:pt idx="7">
                  <c:v>I do not understand how this insurance works.</c:v>
                </c:pt>
                <c:pt idx="8">
                  <c:v>I plan to purchase it in the future, but do not need long-term care insurance right now.</c:v>
                </c:pt>
                <c:pt idx="9">
                  <c:v>It is too expensive.</c:v>
                </c:pt>
              </c:strCache>
            </c:strRef>
          </c:cat>
          <c:val>
            <c:numRef>
              <c:f>Sheet1!$B$2:$B$11</c:f>
              <c:numCache>
                <c:formatCode>0%</c:formatCode>
                <c:ptCount val="10"/>
                <c:pt idx="0">
                  <c:v>1.4E-2</c:v>
                </c:pt>
                <c:pt idx="1">
                  <c:v>2.7E-2</c:v>
                </c:pt>
                <c:pt idx="2">
                  <c:v>2.7E-2</c:v>
                </c:pt>
                <c:pt idx="3">
                  <c:v>3.4000000000000002E-2</c:v>
                </c:pt>
                <c:pt idx="4">
                  <c:v>5.3999999999999999E-2</c:v>
                </c:pt>
                <c:pt idx="5">
                  <c:v>5.6000000000000001E-2</c:v>
                </c:pt>
                <c:pt idx="6">
                  <c:v>5.7000000000000002E-2</c:v>
                </c:pt>
                <c:pt idx="7">
                  <c:v>9.0999999999999998E-2</c:v>
                </c:pt>
                <c:pt idx="8">
                  <c:v>0.248</c:v>
                </c:pt>
                <c:pt idx="9">
                  <c:v>0.34899999999999998</c:v>
                </c:pt>
              </c:numCache>
            </c:numRef>
          </c:val>
          <c:extLst>
            <c:ext xmlns:c16="http://schemas.microsoft.com/office/drawing/2014/chart" uri="{C3380CC4-5D6E-409C-BE32-E72D297353CC}">
              <c16:uniqueId val="{00000000-5976-4BB2-B1F9-42BB2A3D99CB}"/>
            </c:ext>
          </c:extLst>
        </c:ser>
        <c:dLbls>
          <c:showLegendKey val="0"/>
          <c:showVal val="0"/>
          <c:showCatName val="0"/>
          <c:showSerName val="0"/>
          <c:showPercent val="0"/>
          <c:showBubbleSize val="0"/>
        </c:dLbls>
        <c:gapWidth val="99"/>
        <c:axId val="263583608"/>
        <c:axId val="263584920"/>
      </c:barChart>
      <c:catAx>
        <c:axId val="263583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3584920"/>
        <c:crosses val="autoZero"/>
        <c:auto val="1"/>
        <c:lblAlgn val="ctr"/>
        <c:lblOffset val="100"/>
        <c:noMultiLvlLbl val="0"/>
      </c:catAx>
      <c:valAx>
        <c:axId val="263584920"/>
        <c:scaling>
          <c:orientation val="minMax"/>
        </c:scaling>
        <c:delete val="1"/>
        <c:axPos val="b"/>
        <c:numFmt formatCode="0%" sourceLinked="1"/>
        <c:majorTickMark val="none"/>
        <c:minorTickMark val="none"/>
        <c:tickLblPos val="nextTo"/>
        <c:crossAx val="263583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Millennials n=258</c:v>
                </c:pt>
              </c:strCache>
            </c:strRef>
          </c:tx>
          <c:spPr>
            <a:solidFill>
              <a:schemeClr val="accent1"/>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893A-471A-BCAC-D855B71802EE}"/>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93A-471A-BCAC-D855B71802EE}"/>
                </c:ext>
              </c:extLst>
            </c:dLbl>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893A-471A-BCAC-D855B71802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Ability to transfer money from my 401(k) plan or an annuity to purchase coverage</c:v>
                </c:pt>
                <c:pt idx="2">
                  <c:v>Ability to withdraw part of the cash value of the policy without cancelling coverage</c:v>
                </c:pt>
                <c:pt idx="3">
                  <c:v>A policy that sends me a check every month so I don’t have to deal with bills and receipts once I’m approved</c:v>
                </c:pt>
                <c:pt idx="4">
                  <c:v>Ability to pick a payment schedule that would allow me to pay premiums over 5, 10, 15 or even 20 years, versus over my entire lifetime</c:v>
                </c:pt>
                <c:pt idx="5">
                  <c:v>Knowing that applying for a policy sooner (or when younger) will probably mean the starting premium is lower</c:v>
                </c:pt>
                <c:pt idx="6">
                  <c:v>Ability to buy a policy that paid a death benefit today but would turn into long-term care coverage when I turn 65 or 70</c:v>
                </c:pt>
                <c:pt idx="7">
                  <c:v>Ability to buy a policy that has guaranteed premiums (won’t ever go up) and guaranteed benefits (will stay the same as long as I pay my premiums)</c:v>
                </c:pt>
                <c:pt idx="8">
                  <c:v>Ability to buy a policy that pays a benefit to my family if I pass away and haven’t ever used any long-term care from it</c:v>
                </c:pt>
              </c:strCache>
            </c:strRef>
          </c:cat>
          <c:val>
            <c:numRef>
              <c:f>Sheet1!$B$2:$B$10</c:f>
              <c:numCache>
                <c:formatCode>###0%</c:formatCode>
                <c:ptCount val="9"/>
                <c:pt idx="0">
                  <c:v>0.10565320296434257</c:v>
                </c:pt>
                <c:pt idx="1">
                  <c:v>0.26291079812206569</c:v>
                </c:pt>
                <c:pt idx="2">
                  <c:v>0.33698056105226404</c:v>
                </c:pt>
                <c:pt idx="3">
                  <c:v>0.31300197881503899</c:v>
                </c:pt>
                <c:pt idx="4">
                  <c:v>0.28692818065417308</c:v>
                </c:pt>
                <c:pt idx="5">
                  <c:v>0.30679393163388058</c:v>
                </c:pt>
                <c:pt idx="6">
                  <c:v>0.29313622783533161</c:v>
                </c:pt>
                <c:pt idx="7">
                  <c:v>0.35533310053156419</c:v>
                </c:pt>
                <c:pt idx="8">
                  <c:v>0.39172777713110635</c:v>
                </c:pt>
              </c:numCache>
            </c:numRef>
          </c:val>
          <c:extLst>
            <c:ext xmlns:c16="http://schemas.microsoft.com/office/drawing/2014/chart" uri="{C3380CC4-5D6E-409C-BE32-E72D297353CC}">
              <c16:uniqueId val="{00000000-893A-471A-BCAC-D855B71802EE}"/>
            </c:ext>
          </c:extLst>
        </c:ser>
        <c:ser>
          <c:idx val="1"/>
          <c:order val="1"/>
          <c:tx>
            <c:strRef>
              <c:f>Sheet1!$C$1</c:f>
              <c:strCache>
                <c:ptCount val="1"/>
                <c:pt idx="0">
                  <c:v>Gen X n=475</c:v>
                </c:pt>
              </c:strCache>
            </c:strRef>
          </c:tx>
          <c:spPr>
            <a:solidFill>
              <a:schemeClr val="accent2"/>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E-893A-471A-BCAC-D855B71802EE}"/>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C-893A-471A-BCAC-D855B71802EE}"/>
                </c:ext>
              </c:extLst>
            </c:dLbl>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93A-471A-BCAC-D855B71802EE}"/>
                </c:ext>
              </c:extLst>
            </c:dLbl>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F-893A-471A-BCAC-D855B71802EE}"/>
                </c:ext>
              </c:extLst>
            </c:dLbl>
            <c:dLbl>
              <c:idx val="7"/>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893A-471A-BCAC-D855B71802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Ability to transfer money from my 401(k) plan or an annuity to purchase coverage</c:v>
                </c:pt>
                <c:pt idx="2">
                  <c:v>Ability to withdraw part of the cash value of the policy without cancelling coverage</c:v>
                </c:pt>
                <c:pt idx="3">
                  <c:v>A policy that sends me a check every month so I don’t have to deal with bills and receipts once I’m approved</c:v>
                </c:pt>
                <c:pt idx="4">
                  <c:v>Ability to pick a payment schedule that would allow me to pay premiums over 5, 10, 15 or even 20 years, versus over my entire lifetime</c:v>
                </c:pt>
                <c:pt idx="5">
                  <c:v>Knowing that applying for a policy sooner (or when younger) will probably mean the starting premium is lower</c:v>
                </c:pt>
                <c:pt idx="6">
                  <c:v>Ability to buy a policy that paid a death benefit today but would turn into long-term care coverage when I turn 65 or 70</c:v>
                </c:pt>
                <c:pt idx="7">
                  <c:v>Ability to buy a policy that has guaranteed premiums (won’t ever go up) and guaranteed benefits (will stay the same as long as I pay my premiums)</c:v>
                </c:pt>
                <c:pt idx="8">
                  <c:v>Ability to buy a policy that pays a benefit to my family if I pass away and haven’t ever used any long-term care from it</c:v>
                </c:pt>
              </c:strCache>
            </c:strRef>
          </c:cat>
          <c:val>
            <c:numRef>
              <c:f>Sheet1!$C$2:$C$10</c:f>
              <c:numCache>
                <c:formatCode>###0%</c:formatCode>
                <c:ptCount val="9"/>
                <c:pt idx="0">
                  <c:v>0.15098426852864461</c:v>
                </c:pt>
                <c:pt idx="1">
                  <c:v>0.22122907377807685</c:v>
                </c:pt>
                <c:pt idx="2">
                  <c:v>0.27180953983343142</c:v>
                </c:pt>
                <c:pt idx="3">
                  <c:v>0.26854967611676633</c:v>
                </c:pt>
                <c:pt idx="4">
                  <c:v>0.30247329014890206</c:v>
                </c:pt>
                <c:pt idx="5">
                  <c:v>0.34382098090350799</c:v>
                </c:pt>
                <c:pt idx="6">
                  <c:v>0.37614621014553706</c:v>
                </c:pt>
                <c:pt idx="7">
                  <c:v>0.46710692352990646</c:v>
                </c:pt>
                <c:pt idx="8">
                  <c:v>0.45985109783797429</c:v>
                </c:pt>
              </c:numCache>
            </c:numRef>
          </c:val>
          <c:extLst>
            <c:ext xmlns:c16="http://schemas.microsoft.com/office/drawing/2014/chart" uri="{C3380CC4-5D6E-409C-BE32-E72D297353CC}">
              <c16:uniqueId val="{00000003-893A-471A-BCAC-D855B71802EE}"/>
            </c:ext>
          </c:extLst>
        </c:ser>
        <c:ser>
          <c:idx val="2"/>
          <c:order val="2"/>
          <c:tx>
            <c:strRef>
              <c:f>Sheet1!$D$1</c:f>
              <c:strCache>
                <c:ptCount val="1"/>
                <c:pt idx="0">
                  <c:v>Boomers n=484</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0-893A-471A-BCAC-D855B71802EE}"/>
                </c:ext>
              </c:extLst>
            </c:dLbl>
            <c:dLbl>
              <c:idx val="7"/>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93A-471A-BCAC-D855B71802EE}"/>
                </c:ext>
              </c:extLst>
            </c:dLbl>
            <c:dLbl>
              <c:idx val="8"/>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93A-471A-BCAC-D855B71802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Ability to transfer money from my 401(k) plan or an annuity to purchase coverage</c:v>
                </c:pt>
                <c:pt idx="2">
                  <c:v>Ability to withdraw part of the cash value of the policy without cancelling coverage</c:v>
                </c:pt>
                <c:pt idx="3">
                  <c:v>A policy that sends me a check every month so I don’t have to deal with bills and receipts once I’m approved</c:v>
                </c:pt>
                <c:pt idx="4">
                  <c:v>Ability to pick a payment schedule that would allow me to pay premiums over 5, 10, 15 or even 20 years, versus over my entire lifetime</c:v>
                </c:pt>
                <c:pt idx="5">
                  <c:v>Knowing that applying for a policy sooner (or when younger) will probably mean the starting premium is lower</c:v>
                </c:pt>
                <c:pt idx="6">
                  <c:v>Ability to buy a policy that paid a death benefit today but would turn into long-term care coverage when I turn 65 or 70</c:v>
                </c:pt>
                <c:pt idx="7">
                  <c:v>Ability to buy a policy that has guaranteed premiums (won’t ever go up) and guaranteed benefits (will stay the same as long as I pay my premiums)</c:v>
                </c:pt>
                <c:pt idx="8">
                  <c:v>Ability to buy a policy that pays a benefit to my family if I pass away and haven’t ever used any long-term care from it</c:v>
                </c:pt>
              </c:strCache>
            </c:strRef>
          </c:cat>
          <c:val>
            <c:numRef>
              <c:f>Sheet1!$D$2:$D$10</c:f>
              <c:numCache>
                <c:formatCode>###0%</c:formatCode>
                <c:ptCount val="9"/>
                <c:pt idx="0">
                  <c:v>0.202458931707821</c:v>
                </c:pt>
                <c:pt idx="1">
                  <c:v>0.13166649447256934</c:v>
                </c:pt>
                <c:pt idx="2">
                  <c:v>0.21434032441367901</c:v>
                </c:pt>
                <c:pt idx="3">
                  <c:v>0.24244240107449103</c:v>
                </c:pt>
                <c:pt idx="4">
                  <c:v>0.23349519578468844</c:v>
                </c:pt>
                <c:pt idx="5">
                  <c:v>0.21545614216344655</c:v>
                </c:pt>
                <c:pt idx="6">
                  <c:v>0.23434239074284524</c:v>
                </c:pt>
                <c:pt idx="7">
                  <c:v>0.47918173365016997</c:v>
                </c:pt>
                <c:pt idx="8">
                  <c:v>0.48221923752453721</c:v>
                </c:pt>
              </c:numCache>
            </c:numRef>
          </c:val>
          <c:extLst>
            <c:ext xmlns:c16="http://schemas.microsoft.com/office/drawing/2014/chart" uri="{C3380CC4-5D6E-409C-BE32-E72D297353CC}">
              <c16:uniqueId val="{00000004-893A-471A-BCAC-D855B71802EE}"/>
            </c:ext>
          </c:extLst>
        </c:ser>
        <c:dLbls>
          <c:showLegendKey val="0"/>
          <c:showVal val="0"/>
          <c:showCatName val="0"/>
          <c:showSerName val="0"/>
          <c:showPercent val="0"/>
          <c:showBubbleSize val="0"/>
        </c:dLbls>
        <c:gapWidth val="118"/>
        <c:axId val="651219344"/>
        <c:axId val="651222624"/>
      </c:barChart>
      <c:catAx>
        <c:axId val="651219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1222624"/>
        <c:crosses val="autoZero"/>
        <c:auto val="1"/>
        <c:lblAlgn val="ctr"/>
        <c:lblOffset val="100"/>
        <c:noMultiLvlLbl val="0"/>
      </c:catAx>
      <c:valAx>
        <c:axId val="651222624"/>
        <c:scaling>
          <c:orientation val="minMax"/>
        </c:scaling>
        <c:delete val="1"/>
        <c:axPos val="b"/>
        <c:numFmt formatCode="###0%" sourceLinked="1"/>
        <c:majorTickMark val="none"/>
        <c:minorTickMark val="none"/>
        <c:tickLblPos val="nextTo"/>
        <c:crossAx val="65121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2987012987012988E-2"/>
          <c:y val="3.4030673890166424E-2"/>
          <c:w val="0.97402597402597402"/>
          <c:h val="0.82984663054916785"/>
        </c:manualLayout>
      </c:layout>
      <c:barChart>
        <c:barDir val="bar"/>
        <c:grouping val="percentStacked"/>
        <c:varyColors val="0"/>
        <c:ser>
          <c:idx val="0"/>
          <c:order val="0"/>
          <c:tx>
            <c:strRef>
              <c:f>Sheet1!$A$2</c:f>
              <c:strCache>
                <c:ptCount val="1"/>
                <c:pt idx="0">
                  <c:v>Somewhat knowledgeable</c:v>
                </c:pt>
              </c:strCache>
            </c:strRef>
          </c:tx>
          <c:spPr>
            <a:solidFill>
              <a:srgbClr val="F9C6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c:v>
                </c:pt>
                <c:pt idx="1">
                  <c:v>LTDi</c:v>
                </c:pt>
                <c:pt idx="2">
                  <c:v>Medicaid</c:v>
                </c:pt>
                <c:pt idx="3">
                  <c:v>Medicare</c:v>
                </c:pt>
              </c:strCache>
            </c:strRef>
          </c:cat>
          <c:val>
            <c:numRef>
              <c:f>Sheet1!$B$2:$E$2</c:f>
              <c:numCache>
                <c:formatCode>0%</c:formatCode>
                <c:ptCount val="4"/>
                <c:pt idx="0">
                  <c:v>0.37</c:v>
                </c:pt>
                <c:pt idx="1">
                  <c:v>0.38</c:v>
                </c:pt>
                <c:pt idx="2">
                  <c:v>0.4</c:v>
                </c:pt>
                <c:pt idx="3">
                  <c:v>0.47</c:v>
                </c:pt>
              </c:numCache>
            </c:numRef>
          </c:val>
          <c:extLst>
            <c:ext xmlns:c16="http://schemas.microsoft.com/office/drawing/2014/chart" uri="{C3380CC4-5D6E-409C-BE32-E72D297353CC}">
              <c16:uniqueId val="{00000000-DB85-4B3A-86E4-A98A6D902449}"/>
            </c:ext>
          </c:extLst>
        </c:ser>
        <c:ser>
          <c:idx val="1"/>
          <c:order val="1"/>
          <c:tx>
            <c:strRef>
              <c:f>Sheet1!$A$3</c:f>
              <c:strCache>
                <c:ptCount val="1"/>
                <c:pt idx="0">
                  <c:v>Very knowledgeable</c:v>
                </c:pt>
              </c:strCache>
            </c:strRef>
          </c:tx>
          <c:spPr>
            <a:solidFill>
              <a:srgbClr val="FEE8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c:v>
                </c:pt>
                <c:pt idx="1">
                  <c:v>LTDi</c:v>
                </c:pt>
                <c:pt idx="2">
                  <c:v>Medicaid</c:v>
                </c:pt>
                <c:pt idx="3">
                  <c:v>Medicare</c:v>
                </c:pt>
              </c:strCache>
            </c:strRef>
          </c:cat>
          <c:val>
            <c:numRef>
              <c:f>Sheet1!$B$3:$E$3</c:f>
              <c:numCache>
                <c:formatCode>0%</c:formatCode>
                <c:ptCount val="4"/>
                <c:pt idx="0">
                  <c:v>0.12</c:v>
                </c:pt>
                <c:pt idx="1">
                  <c:v>0.12</c:v>
                </c:pt>
                <c:pt idx="2">
                  <c:v>0.17</c:v>
                </c:pt>
                <c:pt idx="3">
                  <c:v>0.26</c:v>
                </c:pt>
              </c:numCache>
            </c:numRef>
          </c:val>
          <c:extLst>
            <c:ext xmlns:c16="http://schemas.microsoft.com/office/drawing/2014/chart" uri="{C3380CC4-5D6E-409C-BE32-E72D297353CC}">
              <c16:uniqueId val="{00000001-DB85-4B3A-86E4-A98A6D902449}"/>
            </c:ext>
          </c:extLst>
        </c:ser>
        <c:ser>
          <c:idx val="2"/>
          <c:order val="2"/>
          <c:tx>
            <c:strRef>
              <c:f>Sheet1!$A$4</c:f>
              <c:strCache>
                <c:ptCount val="1"/>
                <c:pt idx="0">
                  <c:v>Not very knowledgeable</c:v>
                </c:pt>
              </c:strCache>
            </c:strRef>
          </c:tx>
          <c:spPr>
            <a:solidFill>
              <a:schemeClr val="accent1">
                <a:tint val="86000"/>
              </a:schemeClr>
            </a:solidFill>
            <a:ln>
              <a:noFill/>
            </a:ln>
            <a:effectLst/>
          </c:spPr>
          <c:invertIfNegative val="0"/>
          <c:dLbls>
            <c:dLbl>
              <c:idx val="0"/>
              <c:tx>
                <c:rich>
                  <a:bodyPr/>
                  <a:lstStyle/>
                  <a:p>
                    <a:r>
                      <a:rPr lang="en-US"/>
                      <a:t>37%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B85-4B3A-86E4-A98A6D902449}"/>
                </c:ext>
              </c:extLst>
            </c:dLbl>
            <c:dLbl>
              <c:idx val="1"/>
              <c:tx>
                <c:rich>
                  <a:bodyPr/>
                  <a:lstStyle/>
                  <a:p>
                    <a:r>
                      <a:rPr lang="en-US"/>
                      <a:t>37%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B85-4B3A-86E4-A98A6D902449}"/>
                </c:ext>
              </c:extLst>
            </c:dLbl>
            <c:dLbl>
              <c:idx val="2"/>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F08-4CE0-862C-3D560CBD5AC8}"/>
                </c:ext>
              </c:extLst>
            </c:dLbl>
            <c:dLbl>
              <c:idx val="3"/>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08-4CE0-862C-3D560CBD5A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c:v>
                </c:pt>
                <c:pt idx="1">
                  <c:v>LTDi</c:v>
                </c:pt>
                <c:pt idx="2">
                  <c:v>Medicaid</c:v>
                </c:pt>
                <c:pt idx="3">
                  <c:v>Medicare</c:v>
                </c:pt>
              </c:strCache>
            </c:strRef>
          </c:cat>
          <c:val>
            <c:numRef>
              <c:f>Sheet1!$B$4:$E$4</c:f>
              <c:numCache>
                <c:formatCode>0%</c:formatCode>
                <c:ptCount val="4"/>
                <c:pt idx="0">
                  <c:v>-0.37</c:v>
                </c:pt>
                <c:pt idx="1">
                  <c:v>-0.37</c:v>
                </c:pt>
                <c:pt idx="2">
                  <c:v>-0.3</c:v>
                </c:pt>
                <c:pt idx="3">
                  <c:v>-0.2</c:v>
                </c:pt>
              </c:numCache>
            </c:numRef>
          </c:val>
          <c:extLst>
            <c:ext xmlns:c16="http://schemas.microsoft.com/office/drawing/2014/chart" uri="{C3380CC4-5D6E-409C-BE32-E72D297353CC}">
              <c16:uniqueId val="{00000003-DB85-4B3A-86E4-A98A6D902449}"/>
            </c:ext>
          </c:extLst>
        </c:ser>
        <c:ser>
          <c:idx val="3"/>
          <c:order val="3"/>
          <c:tx>
            <c:strRef>
              <c:f>Sheet1!$A$5</c:f>
              <c:strCache>
                <c:ptCount val="1"/>
                <c:pt idx="0">
                  <c:v>Not at all knowledgeable</c:v>
                </c:pt>
              </c:strCache>
            </c:strRef>
          </c:tx>
          <c:spPr>
            <a:solidFill>
              <a:schemeClr val="accent1">
                <a:tint val="58000"/>
              </a:schemeClr>
            </a:solidFill>
            <a:ln>
              <a:noFill/>
            </a:ln>
            <a:effectLst/>
          </c:spPr>
          <c:invertIfNegative val="0"/>
          <c:dLbls>
            <c:dLbl>
              <c:idx val="0"/>
              <c:layout>
                <c:manualLayout>
                  <c:x val="2.3612750885478105E-3"/>
                  <c:y val="2.8021408369032458E-7"/>
                </c:manualLayout>
              </c:layout>
              <c:tx>
                <c:rich>
                  <a:bodyPr/>
                  <a:lstStyle/>
                  <a:p>
                    <a:r>
                      <a:rPr lang="en-US" dirty="0"/>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B85-4B3A-86E4-A98A6D902449}"/>
                </c:ext>
              </c:extLst>
            </c:dLbl>
            <c:dLbl>
              <c:idx val="1"/>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B85-4B3A-86E4-A98A6D902449}"/>
                </c:ext>
              </c:extLst>
            </c:dLbl>
            <c:dLbl>
              <c:idx val="2"/>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08-4CE0-862C-3D560CBD5AC8}"/>
                </c:ext>
              </c:extLst>
            </c:dLbl>
            <c:dLbl>
              <c:idx val="3"/>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F08-4CE0-862C-3D560CBD5A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c:v>
                </c:pt>
                <c:pt idx="1">
                  <c:v>LTDi</c:v>
                </c:pt>
                <c:pt idx="2">
                  <c:v>Medicaid</c:v>
                </c:pt>
                <c:pt idx="3">
                  <c:v>Medicare</c:v>
                </c:pt>
              </c:strCache>
            </c:strRef>
          </c:cat>
          <c:val>
            <c:numRef>
              <c:f>Sheet1!$B$5:$E$5</c:f>
              <c:numCache>
                <c:formatCode>0%</c:formatCode>
                <c:ptCount val="4"/>
                <c:pt idx="0">
                  <c:v>-0.14000000000000001</c:v>
                </c:pt>
                <c:pt idx="1">
                  <c:v>-0.13</c:v>
                </c:pt>
                <c:pt idx="2">
                  <c:v>-0.13</c:v>
                </c:pt>
                <c:pt idx="3">
                  <c:v>-7.0000000000000007E-2</c:v>
                </c:pt>
              </c:numCache>
            </c:numRef>
          </c:val>
          <c:extLst>
            <c:ext xmlns:c16="http://schemas.microsoft.com/office/drawing/2014/chart" uri="{C3380CC4-5D6E-409C-BE32-E72D297353CC}">
              <c16:uniqueId val="{00000004-DB85-4B3A-86E4-A98A6D902449}"/>
            </c:ext>
          </c:extLst>
        </c:ser>
        <c:dLbls>
          <c:showLegendKey val="0"/>
          <c:showVal val="0"/>
          <c:showCatName val="0"/>
          <c:showSerName val="0"/>
          <c:showPercent val="0"/>
          <c:showBubbleSize val="0"/>
        </c:dLbls>
        <c:gapWidth val="219"/>
        <c:overlap val="100"/>
        <c:axId val="539719624"/>
        <c:axId val="539719952"/>
      </c:barChart>
      <c:catAx>
        <c:axId val="539719624"/>
        <c:scaling>
          <c:orientation val="minMax"/>
        </c:scaling>
        <c:delete val="1"/>
        <c:axPos val="l"/>
        <c:numFmt formatCode="General" sourceLinked="1"/>
        <c:majorTickMark val="none"/>
        <c:minorTickMark val="none"/>
        <c:tickLblPos val="nextTo"/>
        <c:crossAx val="539719952"/>
        <c:crosses val="autoZero"/>
        <c:auto val="1"/>
        <c:lblAlgn val="ctr"/>
        <c:lblOffset val="100"/>
        <c:noMultiLvlLbl val="0"/>
      </c:catAx>
      <c:valAx>
        <c:axId val="539719952"/>
        <c:scaling>
          <c:orientation val="minMax"/>
        </c:scaling>
        <c:delete val="1"/>
        <c:axPos val="b"/>
        <c:numFmt formatCode="0%" sourceLinked="1"/>
        <c:majorTickMark val="none"/>
        <c:minorTickMark val="none"/>
        <c:tickLblPos val="nextTo"/>
        <c:crossAx val="539719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1.2987012987012988E-2"/>
          <c:y val="3.4030673890166424E-2"/>
          <c:w val="0.97402597402597402"/>
          <c:h val="0.82984663054916785"/>
        </c:manualLayout>
      </c:layout>
      <c:barChart>
        <c:barDir val="bar"/>
        <c:grouping val="percentStacked"/>
        <c:varyColors val="0"/>
        <c:ser>
          <c:idx val="0"/>
          <c:order val="0"/>
          <c:tx>
            <c:strRef>
              <c:f>Sheet1!$A$2</c:f>
              <c:strCache>
                <c:ptCount val="1"/>
                <c:pt idx="0">
                  <c:v>Somewhat knowledgeable</c:v>
                </c:pt>
              </c:strCache>
            </c:strRef>
          </c:tx>
          <c:spPr>
            <a:solidFill>
              <a:srgbClr val="F9C6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 care options</c:v>
                </c:pt>
                <c:pt idx="1">
                  <c:v>LTCi cost</c:v>
                </c:pt>
                <c:pt idx="2">
                  <c:v>Plan for LTC</c:v>
                </c:pt>
                <c:pt idx="3">
                  <c:v>Caregiver cost</c:v>
                </c:pt>
              </c:strCache>
            </c:strRef>
          </c:cat>
          <c:val>
            <c:numRef>
              <c:f>Sheet1!$B$2:$E$2</c:f>
              <c:numCache>
                <c:formatCode>0%</c:formatCode>
                <c:ptCount val="4"/>
                <c:pt idx="0">
                  <c:v>0.28000000000000003</c:v>
                </c:pt>
                <c:pt idx="1">
                  <c:v>0.27</c:v>
                </c:pt>
                <c:pt idx="2" formatCode="###0%">
                  <c:v>0.31328751033797325</c:v>
                </c:pt>
                <c:pt idx="3" formatCode="###0%">
                  <c:v>0.34208788841243448</c:v>
                </c:pt>
              </c:numCache>
            </c:numRef>
          </c:val>
          <c:extLst>
            <c:ext xmlns:c16="http://schemas.microsoft.com/office/drawing/2014/chart" uri="{C3380CC4-5D6E-409C-BE32-E72D297353CC}">
              <c16:uniqueId val="{00000000-DB85-4B3A-86E4-A98A6D902449}"/>
            </c:ext>
          </c:extLst>
        </c:ser>
        <c:ser>
          <c:idx val="1"/>
          <c:order val="1"/>
          <c:tx>
            <c:strRef>
              <c:f>Sheet1!$A$3</c:f>
              <c:strCache>
                <c:ptCount val="1"/>
                <c:pt idx="0">
                  <c:v>Very knowledgeable</c:v>
                </c:pt>
              </c:strCache>
            </c:strRef>
          </c:tx>
          <c:spPr>
            <a:solidFill>
              <a:srgbClr val="FEE8B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 care options</c:v>
                </c:pt>
                <c:pt idx="1">
                  <c:v>LTCi cost</c:v>
                </c:pt>
                <c:pt idx="2">
                  <c:v>Plan for LTC</c:v>
                </c:pt>
                <c:pt idx="3">
                  <c:v>Caregiver cost</c:v>
                </c:pt>
              </c:strCache>
            </c:strRef>
          </c:cat>
          <c:val>
            <c:numRef>
              <c:f>Sheet1!$B$3:$E$3</c:f>
              <c:numCache>
                <c:formatCode>0%</c:formatCode>
                <c:ptCount val="4"/>
                <c:pt idx="0">
                  <c:v>0.11</c:v>
                </c:pt>
                <c:pt idx="1">
                  <c:v>0.12</c:v>
                </c:pt>
                <c:pt idx="2" formatCode="###0%">
                  <c:v>0.10825856401203701</c:v>
                </c:pt>
                <c:pt idx="3" formatCode="###0%">
                  <c:v>0.13656549931543469</c:v>
                </c:pt>
              </c:numCache>
            </c:numRef>
          </c:val>
          <c:extLst>
            <c:ext xmlns:c16="http://schemas.microsoft.com/office/drawing/2014/chart" uri="{C3380CC4-5D6E-409C-BE32-E72D297353CC}">
              <c16:uniqueId val="{00000001-DB85-4B3A-86E4-A98A6D902449}"/>
            </c:ext>
          </c:extLst>
        </c:ser>
        <c:ser>
          <c:idx val="2"/>
          <c:order val="2"/>
          <c:tx>
            <c:strRef>
              <c:f>Sheet1!$A$4</c:f>
              <c:strCache>
                <c:ptCount val="1"/>
                <c:pt idx="0">
                  <c:v>Not very knowledgeable</c:v>
                </c:pt>
              </c:strCache>
            </c:strRef>
          </c:tx>
          <c:spPr>
            <a:solidFill>
              <a:schemeClr val="accent1">
                <a:tint val="86000"/>
              </a:schemeClr>
            </a:solidFill>
            <a:ln>
              <a:noFill/>
            </a:ln>
            <a:effectLst/>
          </c:spPr>
          <c:invertIfNegative val="0"/>
          <c:dLbls>
            <c:dLbl>
              <c:idx val="0"/>
              <c:tx>
                <c:rich>
                  <a:bodyPr/>
                  <a:lstStyle/>
                  <a:p>
                    <a:r>
                      <a:rPr lang="en-US"/>
                      <a:t>37%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B85-4B3A-86E4-A98A6D902449}"/>
                </c:ext>
              </c:extLst>
            </c:dLbl>
            <c:dLbl>
              <c:idx val="1"/>
              <c:tx>
                <c:rich>
                  <a:bodyPr/>
                  <a:lstStyle/>
                  <a:p>
                    <a:r>
                      <a:rPr lang="en-US"/>
                      <a:t>37%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B85-4B3A-86E4-A98A6D902449}"/>
                </c:ext>
              </c:extLst>
            </c:dLbl>
            <c:dLbl>
              <c:idx val="2"/>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F08-4CE0-862C-3D560CBD5AC8}"/>
                </c:ext>
              </c:extLst>
            </c:dLbl>
            <c:dLbl>
              <c:idx val="3"/>
              <c:tx>
                <c:rich>
                  <a:bodyPr/>
                  <a:lstStyle/>
                  <a:p>
                    <a:r>
                      <a:rPr lang="en-US"/>
                      <a:t>20%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F08-4CE0-862C-3D560CBD5A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 care options</c:v>
                </c:pt>
                <c:pt idx="1">
                  <c:v>LTCi cost</c:v>
                </c:pt>
                <c:pt idx="2">
                  <c:v>Plan for LTC</c:v>
                </c:pt>
                <c:pt idx="3">
                  <c:v>Caregiver cost</c:v>
                </c:pt>
              </c:strCache>
            </c:strRef>
          </c:cat>
          <c:val>
            <c:numRef>
              <c:f>Sheet1!$B$4:$E$4</c:f>
              <c:numCache>
                <c:formatCode>0%</c:formatCode>
                <c:ptCount val="4"/>
                <c:pt idx="0">
                  <c:v>-0.4</c:v>
                </c:pt>
                <c:pt idx="1">
                  <c:v>-0.37</c:v>
                </c:pt>
                <c:pt idx="2" formatCode="###0%">
                  <c:v>-0.38433631947291902</c:v>
                </c:pt>
                <c:pt idx="3" formatCode="###0%">
                  <c:v>-0.32008451076191702</c:v>
                </c:pt>
              </c:numCache>
            </c:numRef>
          </c:val>
          <c:extLst>
            <c:ext xmlns:c16="http://schemas.microsoft.com/office/drawing/2014/chart" uri="{C3380CC4-5D6E-409C-BE32-E72D297353CC}">
              <c16:uniqueId val="{00000003-DB85-4B3A-86E4-A98A6D902449}"/>
            </c:ext>
          </c:extLst>
        </c:ser>
        <c:ser>
          <c:idx val="3"/>
          <c:order val="3"/>
          <c:tx>
            <c:strRef>
              <c:f>Sheet1!$A$5</c:f>
              <c:strCache>
                <c:ptCount val="1"/>
                <c:pt idx="0">
                  <c:v>Not at all knowledgeable</c:v>
                </c:pt>
              </c:strCache>
            </c:strRef>
          </c:tx>
          <c:spPr>
            <a:solidFill>
              <a:schemeClr val="accent1">
                <a:tint val="58000"/>
              </a:schemeClr>
            </a:solidFill>
            <a:ln>
              <a:noFill/>
            </a:ln>
            <a:effectLst/>
          </c:spPr>
          <c:invertIfNegative val="0"/>
          <c:dLbls>
            <c:dLbl>
              <c:idx val="0"/>
              <c:layout>
                <c:manualLayout>
                  <c:x val="2.3612750885478105E-3"/>
                  <c:y val="2.8021408369032458E-7"/>
                </c:manualLayout>
              </c:layout>
              <c:tx>
                <c:rich>
                  <a:bodyPr/>
                  <a:lstStyle/>
                  <a:p>
                    <a:r>
                      <a:rPr lang="en-US" dirty="0"/>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B85-4B3A-86E4-A98A6D902449}"/>
                </c:ext>
              </c:extLst>
            </c:dLbl>
            <c:dLbl>
              <c:idx val="1"/>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B85-4B3A-86E4-A98A6D902449}"/>
                </c:ext>
              </c:extLst>
            </c:dLbl>
            <c:dLbl>
              <c:idx val="2"/>
              <c:tx>
                <c:rich>
                  <a:bodyPr/>
                  <a:lstStyle/>
                  <a:p>
                    <a:r>
                      <a:rPr lang="en-US"/>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08-4CE0-862C-3D560CBD5AC8}"/>
                </c:ext>
              </c:extLst>
            </c:dLbl>
            <c:dLbl>
              <c:idx val="3"/>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F08-4CE0-862C-3D560CBD5A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LTCi care options</c:v>
                </c:pt>
                <c:pt idx="1">
                  <c:v>LTCi cost</c:v>
                </c:pt>
                <c:pt idx="2">
                  <c:v>Plan for LTC</c:v>
                </c:pt>
                <c:pt idx="3">
                  <c:v>Caregiver cost</c:v>
                </c:pt>
              </c:strCache>
            </c:strRef>
          </c:cat>
          <c:val>
            <c:numRef>
              <c:f>Sheet1!$B$5:$E$5</c:f>
              <c:numCache>
                <c:formatCode>0%</c:formatCode>
                <c:ptCount val="4"/>
                <c:pt idx="0">
                  <c:v>-0.21</c:v>
                </c:pt>
                <c:pt idx="1">
                  <c:v>-0.23</c:v>
                </c:pt>
                <c:pt idx="2" formatCode="###0%">
                  <c:v>-0.194117606177069</c:v>
                </c:pt>
                <c:pt idx="3" formatCode="###0%">
                  <c:v>-0.20126210151021301</c:v>
                </c:pt>
              </c:numCache>
            </c:numRef>
          </c:val>
          <c:extLst>
            <c:ext xmlns:c16="http://schemas.microsoft.com/office/drawing/2014/chart" uri="{C3380CC4-5D6E-409C-BE32-E72D297353CC}">
              <c16:uniqueId val="{00000004-DB85-4B3A-86E4-A98A6D902449}"/>
            </c:ext>
          </c:extLst>
        </c:ser>
        <c:dLbls>
          <c:showLegendKey val="0"/>
          <c:showVal val="0"/>
          <c:showCatName val="0"/>
          <c:showSerName val="0"/>
          <c:showPercent val="0"/>
          <c:showBubbleSize val="0"/>
        </c:dLbls>
        <c:gapWidth val="219"/>
        <c:overlap val="100"/>
        <c:axId val="539719624"/>
        <c:axId val="539719952"/>
      </c:barChart>
      <c:catAx>
        <c:axId val="539719624"/>
        <c:scaling>
          <c:orientation val="minMax"/>
        </c:scaling>
        <c:delete val="1"/>
        <c:axPos val="l"/>
        <c:numFmt formatCode="General" sourceLinked="1"/>
        <c:majorTickMark val="none"/>
        <c:minorTickMark val="none"/>
        <c:tickLblPos val="nextTo"/>
        <c:crossAx val="539719952"/>
        <c:crosses val="autoZero"/>
        <c:auto val="1"/>
        <c:lblAlgn val="ctr"/>
        <c:lblOffset val="100"/>
        <c:noMultiLvlLbl val="0"/>
      </c:catAx>
      <c:valAx>
        <c:axId val="539719952"/>
        <c:scaling>
          <c:orientation val="minMax"/>
        </c:scaling>
        <c:delete val="1"/>
        <c:axPos val="b"/>
        <c:numFmt formatCode="0%" sourceLinked="1"/>
        <c:majorTickMark val="none"/>
        <c:minorTickMark val="none"/>
        <c:tickLblPos val="nextTo"/>
        <c:crossAx val="539719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Some other way, please specify</c:v>
                </c:pt>
                <c:pt idx="1">
                  <c:v>Media personalities</c:v>
                </c:pt>
                <c:pt idx="2">
                  <c:v>Online blogs and forums</c:v>
                </c:pt>
                <c:pt idx="3">
                  <c:v>Social media</c:v>
                </c:pt>
                <c:pt idx="4">
                  <c:v>General financial websites</c:v>
                </c:pt>
                <c:pt idx="5">
                  <c:v>Websites of financial companies</c:v>
                </c:pt>
                <c:pt idx="6">
                  <c:v>Friends/family members/spouse/partner</c:v>
                </c:pt>
                <c:pt idx="7">
                  <c:v>Financial professionals</c:v>
                </c:pt>
              </c:strCache>
            </c:strRef>
          </c:cat>
          <c:val>
            <c:numRef>
              <c:f>Sheet1!$B$2:$B$9</c:f>
              <c:numCache>
                <c:formatCode>###0%</c:formatCode>
                <c:ptCount val="8"/>
                <c:pt idx="0">
                  <c:v>2.410818469744954E-2</c:v>
                </c:pt>
                <c:pt idx="1">
                  <c:v>0.12565983219425433</c:v>
                </c:pt>
                <c:pt idx="2">
                  <c:v>0.16577762960493392</c:v>
                </c:pt>
                <c:pt idx="3">
                  <c:v>0.18773962327054466</c:v>
                </c:pt>
                <c:pt idx="4">
                  <c:v>0.3212271489692724</c:v>
                </c:pt>
                <c:pt idx="5">
                  <c:v>0.48037172862143634</c:v>
                </c:pt>
                <c:pt idx="6">
                  <c:v>0.49811079624381782</c:v>
                </c:pt>
                <c:pt idx="7">
                  <c:v>0.50414652442073549</c:v>
                </c:pt>
              </c:numCache>
            </c:numRef>
          </c:val>
          <c:extLst>
            <c:ext xmlns:c16="http://schemas.microsoft.com/office/drawing/2014/chart" uri="{C3380CC4-5D6E-409C-BE32-E72D297353CC}">
              <c16:uniqueId val="{00000000-141E-4D39-9D1E-DDD79776F6F6}"/>
            </c:ext>
          </c:extLst>
        </c:ser>
        <c:dLbls>
          <c:showLegendKey val="0"/>
          <c:showVal val="0"/>
          <c:showCatName val="0"/>
          <c:showSerName val="0"/>
          <c:showPercent val="0"/>
          <c:showBubbleSize val="0"/>
        </c:dLbls>
        <c:gapWidth val="92"/>
        <c:axId val="508599640"/>
        <c:axId val="508592424"/>
      </c:barChart>
      <c:catAx>
        <c:axId val="508599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8592424"/>
        <c:crosses val="autoZero"/>
        <c:auto val="1"/>
        <c:lblAlgn val="ctr"/>
        <c:lblOffset val="100"/>
        <c:noMultiLvlLbl val="0"/>
      </c:catAx>
      <c:valAx>
        <c:axId val="508592424"/>
        <c:scaling>
          <c:orientation val="minMax"/>
        </c:scaling>
        <c:delete val="1"/>
        <c:axPos val="b"/>
        <c:numFmt formatCode="###0%" sourceLinked="1"/>
        <c:majorTickMark val="none"/>
        <c:minorTickMark val="none"/>
        <c:tickLblPos val="nextTo"/>
        <c:crossAx val="508599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3-06-27T11:16:12.901" idx="12">
    <p:pos x="7683" y="496"/>
    <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0.43086</cdr:x>
      <cdr:y>0.08953</cdr:y>
    </cdr:from>
    <cdr:to>
      <cdr:x>0.43285</cdr:x>
      <cdr:y>0.81617</cdr:y>
    </cdr:to>
    <cdr:cxnSp macro="">
      <cdr:nvCxnSpPr>
        <cdr:cNvPr id="3" name="Straight Connector 2">
          <a:extLst xmlns:a="http://schemas.openxmlformats.org/drawingml/2006/main">
            <a:ext uri="{FF2B5EF4-FFF2-40B4-BE49-F238E27FC236}">
              <a16:creationId xmlns:a16="http://schemas.microsoft.com/office/drawing/2014/main" id="{ED91A205-51CF-6BE9-39BD-79D40D65B4C3}"/>
            </a:ext>
          </a:extLst>
        </cdr:cNvPr>
        <cdr:cNvCxnSpPr/>
      </cdr:nvCxnSpPr>
      <cdr:spPr>
        <a:xfrm xmlns:a="http://schemas.openxmlformats.org/drawingml/2006/main" flipH="1">
          <a:off x="4634718" y="367531"/>
          <a:ext cx="21406" cy="2982945"/>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0.03877</cdr:y>
    </cdr:from>
    <cdr:to>
      <cdr:x>0.16831</cdr:x>
      <cdr:y>0.10624</cdr:y>
    </cdr:to>
    <cdr:sp macro="" textlink="">
      <cdr:nvSpPr>
        <cdr:cNvPr id="5" name="TextBox 18"/>
        <cdr:cNvSpPr txBox="1"/>
      </cdr:nvSpPr>
      <cdr:spPr>
        <a:xfrm xmlns:a="http://schemas.openxmlformats.org/drawingml/2006/main">
          <a:off x="0" y="159140"/>
          <a:ext cx="181049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t>Medicare</a:t>
          </a:r>
        </a:p>
      </cdr:txBody>
    </cdr:sp>
  </cdr:relSizeAnchor>
  <cdr:relSizeAnchor xmlns:cdr="http://schemas.openxmlformats.org/drawingml/2006/chartDrawing">
    <cdr:from>
      <cdr:x>0.39389</cdr:x>
      <cdr:y>0.8425</cdr:y>
    </cdr:from>
    <cdr:to>
      <cdr:x>0.58264</cdr:x>
      <cdr:y>0.93247</cdr:y>
    </cdr:to>
    <cdr:sp macro="" textlink="">
      <cdr:nvSpPr>
        <cdr:cNvPr id="7" name="TextBox 18"/>
        <cdr:cNvSpPr txBox="1"/>
      </cdr:nvSpPr>
      <cdr:spPr>
        <a:xfrm xmlns:a="http://schemas.openxmlformats.org/drawingml/2006/main">
          <a:off x="4237034" y="3458564"/>
          <a:ext cx="203041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i="1" dirty="0"/>
            <a:t>Knowledgeable</a:t>
          </a:r>
        </a:p>
      </cdr:txBody>
    </cdr:sp>
  </cdr:relSizeAnchor>
  <cdr:relSizeAnchor xmlns:cdr="http://schemas.openxmlformats.org/drawingml/2006/chartDrawing">
    <cdr:from>
      <cdr:x>0</cdr:x>
      <cdr:y>0.24089</cdr:y>
    </cdr:from>
    <cdr:to>
      <cdr:x>0.16831</cdr:x>
      <cdr:y>0.30836</cdr:y>
    </cdr:to>
    <cdr:sp macro="" textlink="">
      <cdr:nvSpPr>
        <cdr:cNvPr id="8" name="TextBox 18"/>
        <cdr:cNvSpPr txBox="1"/>
      </cdr:nvSpPr>
      <cdr:spPr>
        <a:xfrm xmlns:a="http://schemas.openxmlformats.org/drawingml/2006/main">
          <a:off x="0" y="988873"/>
          <a:ext cx="181049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Medicaid</a:t>
          </a:r>
        </a:p>
      </cdr:txBody>
    </cdr:sp>
  </cdr:relSizeAnchor>
  <cdr:relSizeAnchor xmlns:cdr="http://schemas.openxmlformats.org/drawingml/2006/chartDrawing">
    <cdr:from>
      <cdr:x>0</cdr:x>
      <cdr:y>0.44279</cdr:y>
    </cdr:from>
    <cdr:to>
      <cdr:x>0.2135</cdr:x>
      <cdr:y>0.51026</cdr:y>
    </cdr:to>
    <cdr:sp macro="" textlink="">
      <cdr:nvSpPr>
        <cdr:cNvPr id="9" name="TextBox 18"/>
        <cdr:cNvSpPr txBox="1"/>
      </cdr:nvSpPr>
      <cdr:spPr>
        <a:xfrm xmlns:a="http://schemas.openxmlformats.org/drawingml/2006/main">
          <a:off x="0" y="1817690"/>
          <a:ext cx="229658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Long-Term Disability Insurance</a:t>
          </a:r>
        </a:p>
      </cdr:txBody>
    </cdr:sp>
  </cdr:relSizeAnchor>
</c:userShapes>
</file>

<file path=ppt/drawings/drawing2.xml><?xml version="1.0" encoding="utf-8"?>
<c:userShapes xmlns:c="http://schemas.openxmlformats.org/drawingml/2006/chart">
  <cdr:relSizeAnchor xmlns:cdr="http://schemas.openxmlformats.org/drawingml/2006/chartDrawing">
    <cdr:from>
      <cdr:x>0.56781</cdr:x>
      <cdr:y>0.08643</cdr:y>
    </cdr:from>
    <cdr:to>
      <cdr:x>0.5698</cdr:x>
      <cdr:y>0.81307</cdr:y>
    </cdr:to>
    <cdr:cxnSp macro="">
      <cdr:nvCxnSpPr>
        <cdr:cNvPr id="3" name="Straight Connector 2">
          <a:extLst xmlns:a="http://schemas.openxmlformats.org/drawingml/2006/main">
            <a:ext uri="{FF2B5EF4-FFF2-40B4-BE49-F238E27FC236}">
              <a16:creationId xmlns:a16="http://schemas.microsoft.com/office/drawing/2014/main" id="{BB69617D-B6BD-76DE-14C1-6DACE3DDBE19}"/>
            </a:ext>
          </a:extLst>
        </cdr:cNvPr>
        <cdr:cNvCxnSpPr/>
      </cdr:nvCxnSpPr>
      <cdr:spPr>
        <a:xfrm xmlns:a="http://schemas.openxmlformats.org/drawingml/2006/main" flipH="1">
          <a:off x="6107929" y="354814"/>
          <a:ext cx="21406" cy="2982944"/>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0.03877</cdr:y>
    </cdr:from>
    <cdr:to>
      <cdr:x>0.16831</cdr:x>
      <cdr:y>0.10624</cdr:y>
    </cdr:to>
    <cdr:sp macro="" textlink="">
      <cdr:nvSpPr>
        <cdr:cNvPr id="5" name="TextBox 18"/>
        <cdr:cNvSpPr txBox="1"/>
      </cdr:nvSpPr>
      <cdr:spPr>
        <a:xfrm xmlns:a="http://schemas.openxmlformats.org/drawingml/2006/main">
          <a:off x="0" y="159140"/>
          <a:ext cx="181049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t>Caregiver cost</a:t>
          </a:r>
        </a:p>
      </cdr:txBody>
    </cdr:sp>
  </cdr:relSizeAnchor>
  <cdr:relSizeAnchor xmlns:cdr="http://schemas.openxmlformats.org/drawingml/2006/chartDrawing">
    <cdr:from>
      <cdr:x>0.39389</cdr:x>
      <cdr:y>0.8425</cdr:y>
    </cdr:from>
    <cdr:to>
      <cdr:x>0.58264</cdr:x>
      <cdr:y>0.93247</cdr:y>
    </cdr:to>
    <cdr:sp macro="" textlink="">
      <cdr:nvSpPr>
        <cdr:cNvPr id="7" name="TextBox 18"/>
        <cdr:cNvSpPr txBox="1"/>
      </cdr:nvSpPr>
      <cdr:spPr>
        <a:xfrm xmlns:a="http://schemas.openxmlformats.org/drawingml/2006/main">
          <a:off x="4237034" y="3458564"/>
          <a:ext cx="2030415"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i="1" dirty="0"/>
            <a:t>Knowledgeable</a:t>
          </a:r>
        </a:p>
      </cdr:txBody>
    </cdr:sp>
  </cdr:relSizeAnchor>
  <cdr:relSizeAnchor xmlns:cdr="http://schemas.openxmlformats.org/drawingml/2006/chartDrawing">
    <cdr:from>
      <cdr:x>0</cdr:x>
      <cdr:y>0.24089</cdr:y>
    </cdr:from>
    <cdr:to>
      <cdr:x>0.16831</cdr:x>
      <cdr:y>0.30836</cdr:y>
    </cdr:to>
    <cdr:sp macro="" textlink="">
      <cdr:nvSpPr>
        <cdr:cNvPr id="8" name="TextBox 18"/>
        <cdr:cNvSpPr txBox="1"/>
      </cdr:nvSpPr>
      <cdr:spPr>
        <a:xfrm xmlns:a="http://schemas.openxmlformats.org/drawingml/2006/main">
          <a:off x="0" y="988873"/>
          <a:ext cx="181049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Plan for long-term care</a:t>
          </a:r>
        </a:p>
      </cdr:txBody>
    </cdr:sp>
  </cdr:relSizeAnchor>
  <cdr:relSizeAnchor xmlns:cdr="http://schemas.openxmlformats.org/drawingml/2006/chartDrawing">
    <cdr:from>
      <cdr:x>0</cdr:x>
      <cdr:y>0.44279</cdr:y>
    </cdr:from>
    <cdr:to>
      <cdr:x>0.2135</cdr:x>
      <cdr:y>0.51026</cdr:y>
    </cdr:to>
    <cdr:sp macro="" textlink="">
      <cdr:nvSpPr>
        <cdr:cNvPr id="9" name="TextBox 18"/>
        <cdr:cNvSpPr txBox="1"/>
      </cdr:nvSpPr>
      <cdr:spPr>
        <a:xfrm xmlns:a="http://schemas.openxmlformats.org/drawingml/2006/main">
          <a:off x="0" y="1817690"/>
          <a:ext cx="2296582"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err="1"/>
            <a:t>LTCi</a:t>
          </a:r>
          <a:r>
            <a:rPr lang="en-US" sz="1200" dirty="0"/>
            <a:t> cost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1"/>
            <a:ext cx="3169920" cy="619363"/>
          </a:xfrm>
          <a:prstGeom prst="rect">
            <a:avLst/>
          </a:prstGeom>
        </p:spPr>
        <p:txBody>
          <a:bodyPr vert="horz" lIns="96661" tIns="48331" rIns="96661" bIns="48331" rtlCol="0"/>
          <a:lstStyle>
            <a:lvl1pPr algn="r">
              <a:defRPr sz="1300"/>
            </a:lvl1pPr>
          </a:lstStyle>
          <a:p>
            <a:fld id="{61257B88-268E-4276-9094-6318884F9F09}" type="datetimeFigureOut">
              <a:rPr lang="en-US" smtClean="0"/>
              <a:t>7/26/2023</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96661" tIns="48331" rIns="96661" bIns="48331" rtlCol="0" anchor="b"/>
          <a:lstStyle>
            <a:lvl1pPr algn="r">
              <a:defRPr sz="1300"/>
            </a:lvl1pPr>
          </a:lstStyle>
          <a:p>
            <a:fld id="{C638E938-2401-43F9-8439-23BE140C6C5E}" type="slidenum">
              <a:rPr lang="en-US" smtClean="0"/>
              <a:t>‹#›</a:t>
            </a:fld>
            <a:endParaRPr lang="en-US"/>
          </a:p>
        </p:txBody>
      </p:sp>
    </p:spTree>
    <p:extLst>
      <p:ext uri="{BB962C8B-B14F-4D97-AF65-F5344CB8AC3E}">
        <p14:creationId xmlns:p14="http://schemas.microsoft.com/office/powerpoint/2010/main" val="108325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D9314-598C-CF44-8ABD-ADC8B086FA6C}" type="slidenum">
              <a:rPr lang="en-US" smtClean="0"/>
              <a:t>1</a:t>
            </a:fld>
            <a:endParaRPr lang="en-US"/>
          </a:p>
        </p:txBody>
      </p:sp>
    </p:spTree>
    <p:extLst>
      <p:ext uri="{BB962C8B-B14F-4D97-AF65-F5344CB8AC3E}">
        <p14:creationId xmlns:p14="http://schemas.microsoft.com/office/powerpoint/2010/main" val="62146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48AED4EE-C9DA-462C-B712-3D4638B353E0}" type="slidenum">
              <a:rPr lang="en-US">
                <a:solidFill>
                  <a:prstClr val="black"/>
                </a:solidFill>
                <a:latin typeface="Calibri" panose="020F0502020204030204"/>
              </a:rPr>
              <a:pPr defTabSz="966612">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4167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8D9314-598C-CF44-8ABD-ADC8B086FA6C}" type="slidenum">
              <a:rPr lang="en-US" smtClean="0"/>
              <a:t>106</a:t>
            </a:fld>
            <a:endParaRPr lang="en-US"/>
          </a:p>
        </p:txBody>
      </p:sp>
    </p:spTree>
    <p:extLst>
      <p:ext uri="{BB962C8B-B14F-4D97-AF65-F5344CB8AC3E}">
        <p14:creationId xmlns:p14="http://schemas.microsoft.com/office/powerpoint/2010/main" val="3860976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9641" b="14174"/>
          <a:stretch/>
        </p:blipFill>
        <p:spPr>
          <a:xfrm>
            <a:off x="0" y="-153617"/>
            <a:ext cx="12191999" cy="51523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83267444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47907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82322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Blue bar-gray background">
    <p:bg>
      <p:bgRef idx="1001">
        <a:schemeClr val="bg1"/>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153840686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96538052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40171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220398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ColumnCop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096" y="1377696"/>
            <a:ext cx="10668000" cy="4425696"/>
          </a:xfrm>
        </p:spPr>
        <p:txBody>
          <a:bodyPr lIns="0" tIns="0" rIns="0" numCol="1" anchor="ctr"/>
          <a:lstStyle>
            <a:lvl1pPr marL="0" indent="0" algn="ctr">
              <a:lnSpc>
                <a:spcPct val="100000"/>
              </a:lnSpc>
              <a:spcBef>
                <a:spcPts val="0"/>
              </a:spcBef>
              <a:spcAft>
                <a:spcPts val="2400"/>
              </a:spcAft>
              <a:buClr>
                <a:schemeClr val="accent1"/>
              </a:buClr>
              <a:buSzPct val="90000"/>
              <a:buFont typeface="Arial"/>
              <a:buNone/>
              <a:defRPr sz="4667"/>
            </a:lvl1pPr>
            <a:lvl2pPr marL="300559" indent="0">
              <a:lnSpc>
                <a:spcPct val="120000"/>
              </a:lnSpc>
              <a:spcBef>
                <a:spcPts val="0"/>
              </a:spcBef>
              <a:spcAft>
                <a:spcPts val="1600"/>
              </a:spcAft>
              <a:buClr>
                <a:schemeClr val="accent1"/>
              </a:buClr>
              <a:buSzPct val="90000"/>
              <a:buFont typeface="Arial"/>
              <a:buNone/>
              <a:defRPr sz="2133"/>
            </a:lvl2pPr>
            <a:lvl3pPr marL="611701" indent="0">
              <a:lnSpc>
                <a:spcPct val="120000"/>
              </a:lnSpc>
              <a:spcBef>
                <a:spcPts val="0"/>
              </a:spcBef>
              <a:spcAft>
                <a:spcPts val="1600"/>
              </a:spcAft>
              <a:buClr>
                <a:schemeClr val="accent1"/>
              </a:buClr>
              <a:buSzPct val="90000"/>
              <a:buFont typeface="Arial"/>
              <a:buNone/>
              <a:defRPr sz="1867"/>
            </a:lvl3pPr>
            <a:lvl4pPr marL="914377" indent="0">
              <a:lnSpc>
                <a:spcPct val="120000"/>
              </a:lnSpc>
              <a:spcBef>
                <a:spcPts val="0"/>
              </a:spcBef>
              <a:spcAft>
                <a:spcPts val="1600"/>
              </a:spcAft>
              <a:buClr>
                <a:schemeClr val="accent1"/>
              </a:buClr>
              <a:buSzPct val="90000"/>
              <a:buFont typeface="Arial"/>
              <a:buNone/>
              <a:defRPr sz="1867"/>
            </a:lvl4pPr>
            <a:lvl5pPr marL="1214936" indent="0">
              <a:lnSpc>
                <a:spcPct val="120000"/>
              </a:lnSpc>
              <a:spcBef>
                <a:spcPts val="0"/>
              </a:spcBef>
              <a:spcAft>
                <a:spcPts val="1600"/>
              </a:spcAft>
              <a:buClr>
                <a:schemeClr val="accent1"/>
              </a:buClr>
              <a:buSzPct val="90000"/>
              <a:buFont typeface="Arial"/>
              <a:buNone/>
              <a:defRPr sz="1600"/>
            </a:lvl5pPr>
          </a:lstStyle>
          <a:p>
            <a:pPr lvl="0"/>
            <a:r>
              <a:rPr lang="en-US" dirty="0"/>
              <a:t>Click to edit text</a:t>
            </a:r>
          </a:p>
        </p:txBody>
      </p:sp>
      <p:sp>
        <p:nvSpPr>
          <p:cNvPr id="2" name="TextBox 1"/>
          <p:cNvSpPr txBox="1"/>
          <p:nvPr userDrawn="1"/>
        </p:nvSpPr>
        <p:spPr>
          <a:xfrm>
            <a:off x="11247350" y="-1111937"/>
            <a:ext cx="269626" cy="461665"/>
          </a:xfrm>
          <a:prstGeom prst="rect">
            <a:avLst/>
          </a:prstGeom>
          <a:noFill/>
        </p:spPr>
        <p:txBody>
          <a:bodyPr wrap="none" rtlCol="0">
            <a:spAutoFit/>
          </a:bodyPr>
          <a:lstStyle/>
          <a:p>
            <a:r>
              <a:rPr lang="en-US" sz="2400" dirty="0"/>
              <a:t> </a:t>
            </a:r>
          </a:p>
        </p:txBody>
      </p:sp>
      <p:sp>
        <p:nvSpPr>
          <p:cNvPr id="22" name="Title Placeholder 37"/>
          <p:cNvSpPr>
            <a:spLocks noGrp="1"/>
          </p:cNvSpPr>
          <p:nvPr>
            <p:ph type="title" hasCustomPrompt="1"/>
          </p:nvPr>
        </p:nvSpPr>
        <p:spPr>
          <a:xfrm>
            <a:off x="471051" y="-60960"/>
            <a:ext cx="11311005" cy="987552"/>
          </a:xfrm>
          <a:prstGeom prst="rect">
            <a:avLst/>
          </a:prstGeom>
        </p:spPr>
        <p:txBody>
          <a:bodyPr vert="horz" wrap="none" lIns="0" tIns="0" rIns="0" bIns="0" rtlCol="0" anchor="b">
            <a:normAutofit/>
          </a:bodyPr>
          <a:lstStyle>
            <a:lvl1pPr algn="l">
              <a:defRPr/>
            </a:lvl1pPr>
          </a:lstStyle>
          <a:p>
            <a:r>
              <a:rPr lang="en-US" dirty="0"/>
              <a:t>Click to edit slide heading</a:t>
            </a:r>
          </a:p>
        </p:txBody>
      </p:sp>
      <p:sp>
        <p:nvSpPr>
          <p:cNvPr id="23" name="Text Placeholder 22"/>
          <p:cNvSpPr>
            <a:spLocks noGrp="1"/>
          </p:cNvSpPr>
          <p:nvPr>
            <p:ph type="body" sz="quarter" idx="10"/>
          </p:nvPr>
        </p:nvSpPr>
        <p:spPr>
          <a:xfrm>
            <a:off x="768351" y="6062133"/>
            <a:ext cx="8900583" cy="508000"/>
          </a:xfrm>
        </p:spPr>
        <p:txBody>
          <a:bodyPr anchor="b"/>
          <a:lstStyle>
            <a:lvl1pPr>
              <a:defRPr sz="1067"/>
            </a:lvl1pPr>
          </a:lstStyle>
          <a:p>
            <a:pPr lvl="0"/>
            <a:r>
              <a:rPr lang="en-US"/>
              <a:t>Edit Master text styles</a:t>
            </a:r>
          </a:p>
        </p:txBody>
      </p:sp>
    </p:spTree>
    <p:extLst>
      <p:ext uri="{BB962C8B-B14F-4D97-AF65-F5344CB8AC3E}">
        <p14:creationId xmlns:p14="http://schemas.microsoft.com/office/powerpoint/2010/main" val="1245176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050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Copy">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77447" y="265587"/>
            <a:ext cx="6096000" cy="252573"/>
          </a:xfrm>
          <a:prstGeom prst="rect">
            <a:avLst/>
          </a:prstGeom>
        </p:spPr>
        <p:txBody>
          <a:bodyPr/>
          <a:lstStyle>
            <a:lvl1pPr marL="0" indent="0">
              <a:buNone/>
              <a:defRPr sz="1067" b="1">
                <a:solidFill>
                  <a:schemeClr val="accent1"/>
                </a:solidFill>
              </a:defRPr>
            </a:lvl1pPr>
            <a:lvl2pPr>
              <a:defRPr sz="1067" b="1">
                <a:solidFill>
                  <a:schemeClr val="accent1"/>
                </a:solidFill>
              </a:defRPr>
            </a:lvl2pPr>
            <a:lvl3pPr>
              <a:defRPr sz="1067" b="1">
                <a:solidFill>
                  <a:schemeClr val="accent1"/>
                </a:solidFill>
              </a:defRPr>
            </a:lvl3pPr>
            <a:lvl4pPr>
              <a:defRPr sz="1067" b="1">
                <a:solidFill>
                  <a:schemeClr val="accent1"/>
                </a:solidFill>
              </a:defRPr>
            </a:lvl4pPr>
            <a:lvl5pPr>
              <a:defRPr sz="1067" b="1">
                <a:solidFill>
                  <a:schemeClr val="accent1"/>
                </a:solidFill>
              </a:defRPr>
            </a:lvl5pPr>
          </a:lstStyle>
          <a:p>
            <a:pPr lvl="0"/>
            <a:r>
              <a:rPr lang="en-US"/>
              <a:t>SECTION TITLE</a:t>
            </a:r>
          </a:p>
        </p:txBody>
      </p:sp>
      <p:sp>
        <p:nvSpPr>
          <p:cNvPr id="9" name="Title 8"/>
          <p:cNvSpPr>
            <a:spLocks noGrp="1"/>
          </p:cNvSpPr>
          <p:nvPr>
            <p:ph type="title" hasCustomPrompt="1"/>
          </p:nvPr>
        </p:nvSpPr>
        <p:spPr>
          <a:xfrm>
            <a:off x="177449" y="518160"/>
            <a:ext cx="11403471" cy="433739"/>
          </a:xfrm>
          <a:prstGeom prst="rect">
            <a:avLst/>
          </a:prstGeom>
        </p:spPr>
        <p:txBody>
          <a:bodyPr/>
          <a:lstStyle>
            <a:lvl1pPr>
              <a:defRPr sz="2400" b="1">
                <a:latin typeface="Arial" charset="0"/>
                <a:ea typeface="Arial" charset="0"/>
                <a:cs typeface="Arial" charset="0"/>
              </a:defRPr>
            </a:lvl1pPr>
          </a:lstStyle>
          <a:p>
            <a:r>
              <a:rPr lang="en-US"/>
              <a:t>Title</a:t>
            </a:r>
          </a:p>
        </p:txBody>
      </p:sp>
      <p:sp>
        <p:nvSpPr>
          <p:cNvPr id="12" name="Text Placeholder 11"/>
          <p:cNvSpPr>
            <a:spLocks noGrp="1"/>
          </p:cNvSpPr>
          <p:nvPr>
            <p:ph type="body" sz="quarter" idx="10" hasCustomPrompt="1"/>
          </p:nvPr>
        </p:nvSpPr>
        <p:spPr>
          <a:xfrm>
            <a:off x="177449" y="951900"/>
            <a:ext cx="11403471" cy="378137"/>
          </a:xfrm>
          <a:prstGeom prst="rect">
            <a:avLst/>
          </a:prstGeom>
        </p:spPr>
        <p:txBody>
          <a:bodyPr/>
          <a:lstStyle>
            <a:lvl1pPr marL="0" indent="0">
              <a:buNone/>
              <a:defRPr sz="1400">
                <a:solidFill>
                  <a:schemeClr val="tx2"/>
                </a:solidFill>
              </a:defRPr>
            </a:lvl1pPr>
            <a:lvl2pPr marL="609585" indent="0">
              <a:buNone/>
              <a:defRPr sz="1333">
                <a:solidFill>
                  <a:schemeClr val="tx2"/>
                </a:solidFill>
              </a:defRPr>
            </a:lvl2pPr>
            <a:lvl3pPr marL="1219170" indent="0">
              <a:buNone/>
              <a:defRPr sz="1333">
                <a:solidFill>
                  <a:schemeClr val="tx2"/>
                </a:solidFill>
              </a:defRPr>
            </a:lvl3pPr>
            <a:lvl4pPr marL="1828754" indent="0">
              <a:buNone/>
              <a:defRPr sz="1333">
                <a:solidFill>
                  <a:schemeClr val="tx2"/>
                </a:solidFill>
              </a:defRPr>
            </a:lvl4pPr>
            <a:lvl5pPr marL="2438339" indent="0">
              <a:buNone/>
              <a:defRPr sz="1333">
                <a:solidFill>
                  <a:schemeClr val="tx2"/>
                </a:solidFill>
              </a:defRPr>
            </a:lvl5pPr>
          </a:lstStyle>
          <a:p>
            <a:pPr lvl="0"/>
            <a:r>
              <a:rPr lang="en-US"/>
              <a:t>Subtitle</a:t>
            </a:r>
          </a:p>
        </p:txBody>
      </p:sp>
      <p:sp>
        <p:nvSpPr>
          <p:cNvPr id="3" name="Text Placeholder 2"/>
          <p:cNvSpPr>
            <a:spLocks noGrp="1"/>
          </p:cNvSpPr>
          <p:nvPr>
            <p:ph type="body" sz="quarter" idx="12"/>
          </p:nvPr>
        </p:nvSpPr>
        <p:spPr>
          <a:xfrm>
            <a:off x="177449" y="1634068"/>
            <a:ext cx="11402836" cy="4129617"/>
          </a:xfrm>
          <a:prstGeom prst="rect">
            <a:avLst/>
          </a:prstGeom>
        </p:spPr>
        <p:txBody>
          <a:bodyPr/>
          <a:lstStyle>
            <a:lvl1pPr marL="307840" indent="-228594">
              <a:lnSpc>
                <a:spcPct val="120000"/>
              </a:lnSpc>
              <a:spcBef>
                <a:spcPts val="0"/>
              </a:spcBef>
              <a:buClr>
                <a:schemeClr val="accent1"/>
              </a:buClr>
              <a:buFont typeface="Arial" charset="0"/>
              <a:buChar char="•"/>
              <a:defRPr sz="1400"/>
            </a:lvl1pPr>
            <a:lvl2pPr marL="841227" indent="-228594">
              <a:lnSpc>
                <a:spcPct val="120000"/>
              </a:lnSpc>
              <a:spcBef>
                <a:spcPts val="0"/>
              </a:spcBef>
              <a:buClr>
                <a:schemeClr val="accent1"/>
              </a:buClr>
              <a:buFont typeface="Arial" charset="0"/>
              <a:buChar char="•"/>
              <a:defRPr sz="1400"/>
            </a:lvl2pPr>
            <a:lvl3pPr marL="1374614" indent="-228594">
              <a:lnSpc>
                <a:spcPct val="120000"/>
              </a:lnSpc>
              <a:spcBef>
                <a:spcPts val="0"/>
              </a:spcBef>
              <a:buClr>
                <a:schemeClr val="accent1"/>
              </a:buClr>
              <a:buFont typeface="Arial" charset="0"/>
              <a:buChar char="•"/>
              <a:defRPr sz="1400"/>
            </a:lvl3pPr>
            <a:lvl4pPr marL="1984198" indent="-228594">
              <a:lnSpc>
                <a:spcPct val="120000"/>
              </a:lnSpc>
              <a:spcBef>
                <a:spcPts val="0"/>
              </a:spcBef>
              <a:buClr>
                <a:schemeClr val="accent1"/>
              </a:buClr>
              <a:buFont typeface="Arial" charset="0"/>
              <a:buChar char="•"/>
              <a:defRPr sz="1400"/>
            </a:lvl4pPr>
            <a:lvl5pPr marL="2593783" indent="-228594">
              <a:lnSpc>
                <a:spcPct val="120000"/>
              </a:lnSpc>
              <a:spcBef>
                <a:spcPts val="0"/>
              </a:spcBef>
              <a:buClr>
                <a:schemeClr val="accent1"/>
              </a:buClr>
              <a:buFont typeface="Arial"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46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3591220"/>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1" name="Rectangle 10"/>
          <p:cNvSpPr/>
          <p:nvPr userDrawn="1"/>
        </p:nvSpPr>
        <p:spPr>
          <a:xfrm>
            <a:off x="2997573" y="1297096"/>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2996617" y="1593705"/>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3276013" y="2270169"/>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6260319" y="1297096"/>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6301887" y="1603824"/>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6464254" y="2270169"/>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262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38163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948988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097058589"/>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02107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83688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408757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3" name="Slide Number Placeholder 2"/>
          <p:cNvSpPr>
            <a:spLocks noGrp="1"/>
          </p:cNvSpPr>
          <p:nvPr>
            <p:ph type="sldNum" sz="quarter" idx="4"/>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04343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 id="2147483672" r:id="rId13"/>
    <p:sldLayoutId id="2147483673" r:id="rId14"/>
    <p:sldLayoutId id="2147483674" r:id="rId15"/>
    <p:sldLayoutId id="2147483675" r:id="rId16"/>
    <p:sldLayoutId id="2147483679" r:id="rId17"/>
    <p:sldLayoutId id="2147483680" r:id="rId18"/>
  </p:sldLayoutIdLst>
  <p:hf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nationwide.com/personal/insurance/life/marketing/planning-for-long-term-care-need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Background image">
            <a:extLst>
              <a:ext uri="{FF2B5EF4-FFF2-40B4-BE49-F238E27FC236}">
                <a16:creationId xmlns:a16="http://schemas.microsoft.com/office/drawing/2014/main" id="{2A383D0D-2035-B1D6-D068-A7E03B037B8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434" y="0"/>
            <a:ext cx="12430868" cy="6992363"/>
          </a:xfrm>
          <a:prstGeom prst="rect">
            <a:avLst/>
          </a:prstGeom>
        </p:spPr>
      </p:pic>
      <p:sp>
        <p:nvSpPr>
          <p:cNvPr id="54" name="Title ">
            <a:extLst>
              <a:ext uri="{FF2B5EF4-FFF2-40B4-BE49-F238E27FC236}">
                <a16:creationId xmlns:a16="http://schemas.microsoft.com/office/drawing/2014/main" id="{573B0AF1-D401-BDDE-0C4D-7084945B7781}"/>
              </a:ext>
            </a:extLst>
          </p:cNvPr>
          <p:cNvSpPr txBox="1">
            <a:spLocks noGrp="1"/>
          </p:cNvSpPr>
          <p:nvPr>
            <p:ph type="title" idx="4294967295"/>
          </p:nvPr>
        </p:nvSpPr>
        <p:spPr>
          <a:xfrm>
            <a:off x="411168" y="2222051"/>
            <a:ext cx="10677277" cy="2296620"/>
          </a:xfrm>
          <a:prstGeom prst="rect">
            <a:avLst/>
          </a:prstGeom>
          <a:noFill/>
          <a:ln>
            <a:noFill/>
            <a:prstDash/>
          </a:ln>
          <a:effectLst/>
        </p:spPr>
        <p:txBody>
          <a:bodyPr rot="0" spcFirstLastPara="0" vertOverflow="overflow" horzOverflow="overflow" vert="horz" wrap="square" lIns="12192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US" sz="2400" b="1" kern="1200" baseline="0">
                <a:solidFill>
                  <a:schemeClr val="bg1"/>
                </a:solidFill>
                <a:latin typeface="+mj-lt"/>
                <a:ea typeface="+mj-ea"/>
                <a:cs typeface="+mj-cs"/>
              </a:defRPr>
            </a:lvl1pPr>
          </a:lstStyle>
          <a:p>
            <a:pPr defTabSz="1219170" fontAlgn="auto">
              <a:lnSpc>
                <a:spcPct val="100000"/>
              </a:lnSpc>
              <a:spcAft>
                <a:spcPts val="1600"/>
              </a:spcAft>
              <a:defRPr/>
            </a:pPr>
            <a:r>
              <a:rPr lang="en-US" sz="4000" spc="27" dirty="0">
                <a:latin typeface="Georgia" panose="02040502050405020303" pitchFamily="18" charset="0"/>
              </a:rPr>
              <a:t>The Nationwide Retirement Institute</a:t>
            </a:r>
            <a:r>
              <a:rPr lang="en-US" sz="4000" b="0" spc="27" baseline="30000" dirty="0">
                <a:latin typeface="+mn-lt"/>
              </a:rPr>
              <a:t>®</a:t>
            </a:r>
            <a:r>
              <a:rPr lang="en-US" sz="4000" spc="27" dirty="0">
                <a:latin typeface="Georgia" panose="02040502050405020303" pitchFamily="18" charset="0"/>
              </a:rPr>
              <a:t> </a:t>
            </a:r>
            <a:br>
              <a:rPr lang="en-US" sz="4000" spc="27" dirty="0">
                <a:latin typeface="Georgia" panose="02040502050405020303" pitchFamily="18" charset="0"/>
              </a:rPr>
            </a:br>
            <a:r>
              <a:rPr lang="en-US" sz="4000" spc="27" dirty="0">
                <a:latin typeface="Georgia" panose="02040502050405020303" pitchFamily="18" charset="0"/>
              </a:rPr>
              <a:t>2023 Long-term Care Survey</a:t>
            </a:r>
          </a:p>
        </p:txBody>
      </p:sp>
      <p:sp>
        <p:nvSpPr>
          <p:cNvPr id="3" name="Subtitle or Presenter">
            <a:extLst>
              <a:ext uri="{FF2B5EF4-FFF2-40B4-BE49-F238E27FC236}">
                <a16:creationId xmlns:a16="http://schemas.microsoft.com/office/drawing/2014/main" id="{E49CE23E-D3C5-4029-5356-D35EC0BDD9AA}"/>
              </a:ext>
            </a:extLst>
          </p:cNvPr>
          <p:cNvSpPr txBox="1">
            <a:spLocks/>
          </p:cNvSpPr>
          <p:nvPr/>
        </p:nvSpPr>
        <p:spPr>
          <a:xfrm>
            <a:off x="411168" y="3532915"/>
            <a:ext cx="3634741" cy="480688"/>
          </a:xfrm>
          <a:prstGeom prst="rect">
            <a:avLst/>
          </a:prstGeom>
        </p:spPr>
        <p:txBody>
          <a:bodyPr vert="horz" lIns="121920" tIns="60960" rIns="121920" bIns="60960" rtlCol="0" anchor="t"/>
          <a:lstStyle>
            <a:defPPr>
              <a:defRPr lang="en-US"/>
            </a:defPPr>
            <a:lvl1pPr marL="0" algn="r" defTabSz="914400" rtl="0" eaLnBrk="1" latinLnBrk="0" hangingPunct="1">
              <a:lnSpc>
                <a:spcPct val="112000"/>
              </a:lnSpc>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bg1"/>
                </a:solidFill>
                <a:latin typeface="+mn-lt"/>
                <a:ea typeface="+mn-ea"/>
                <a:cs typeface="+mn-cs"/>
              </a:defRPr>
            </a:lvl2pPr>
            <a:lvl3pPr marL="914400" algn="l" defTabSz="914400" rtl="0" eaLnBrk="1" latinLnBrk="0" hangingPunct="1">
              <a:defRPr sz="1800" kern="1200">
                <a:solidFill>
                  <a:schemeClr val="bg1"/>
                </a:solidFill>
                <a:latin typeface="+mn-lt"/>
                <a:ea typeface="+mn-ea"/>
                <a:cs typeface="+mn-cs"/>
              </a:defRPr>
            </a:lvl3pPr>
            <a:lvl4pPr marL="1371600" algn="l" defTabSz="914400" rtl="0" eaLnBrk="1" latinLnBrk="0" hangingPunct="1">
              <a:defRPr sz="1800" kern="1200">
                <a:solidFill>
                  <a:schemeClr val="bg1"/>
                </a:solidFill>
                <a:latin typeface="+mn-lt"/>
                <a:ea typeface="+mn-ea"/>
                <a:cs typeface="+mn-cs"/>
              </a:defRPr>
            </a:lvl4pPr>
            <a:lvl5pPr marL="1828800" algn="l" defTabSz="914400" rtl="0" eaLnBrk="1" latinLnBrk="0" hangingPunct="1">
              <a:defRPr sz="1800" kern="1200">
                <a:solidFill>
                  <a:schemeClr val="bg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latin typeface="Arial" panose="020B0604020202020204" pitchFamily="34" charset="0"/>
                <a:cs typeface="Arial" panose="020B0604020202020204" pitchFamily="34" charset="0"/>
              </a:rPr>
              <a:t>July 2023</a:t>
            </a:r>
          </a:p>
          <a:p>
            <a:pPr algn="l"/>
            <a:endParaRPr lang="en-US" sz="1867"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6064809F-F8DE-69C2-D596-D54E2F2FA4C9}"/>
              </a:ext>
            </a:extLst>
          </p:cNvPr>
          <p:cNvSpPr txBox="1"/>
          <p:nvPr/>
        </p:nvSpPr>
        <p:spPr>
          <a:xfrm>
            <a:off x="535308" y="4879497"/>
            <a:ext cx="4384534" cy="666977"/>
          </a:xfrm>
          <a:prstGeom prst="rect">
            <a:avLst/>
          </a:prstGeom>
          <a:noFill/>
        </p:spPr>
        <p:txBody>
          <a:bodyPr wrap="none" rtlCol="0">
            <a:spAutoFit/>
          </a:bodyPr>
          <a:lstStyle/>
          <a:p>
            <a:r>
              <a:rPr lang="en-US" sz="1867" dirty="0">
                <a:solidFill>
                  <a:schemeClr val="bg1"/>
                </a:solidFill>
                <a:latin typeface="+mj-lt"/>
                <a:ea typeface="Calibri" panose="020F0502020204030204" pitchFamily="34" charset="0"/>
              </a:rPr>
              <a:t>Access more long-term care insights at </a:t>
            </a:r>
            <a:br>
              <a:rPr lang="en-US" sz="1867" dirty="0">
                <a:solidFill>
                  <a:schemeClr val="bg1"/>
                </a:solidFill>
                <a:latin typeface="+mj-lt"/>
                <a:ea typeface="Calibri" panose="020F0502020204030204" pitchFamily="34" charset="0"/>
              </a:rPr>
            </a:br>
            <a:r>
              <a:rPr lang="en-US" sz="1867" b="1" u="sng" dirty="0">
                <a:solidFill>
                  <a:schemeClr val="bg1"/>
                </a:solidFill>
                <a:latin typeface="+mj-lt"/>
                <a:ea typeface="Calibri" panose="020F0502020204030204" pitchFamily="34" charset="0"/>
                <a:hlinkClick r:id="rId4"/>
              </a:rPr>
              <a:t>Nationwide.com/</a:t>
            </a:r>
            <a:r>
              <a:rPr lang="en-US" sz="1867" b="1" u="sng" dirty="0" err="1">
                <a:solidFill>
                  <a:schemeClr val="bg1"/>
                </a:solidFill>
                <a:latin typeface="+mj-lt"/>
                <a:ea typeface="Calibri" panose="020F0502020204030204" pitchFamily="34" charset="0"/>
                <a:hlinkClick r:id="rId4"/>
              </a:rPr>
              <a:t>LTCbasics</a:t>
            </a:r>
            <a:endParaRPr lang="en-US" sz="1867" b="1" u="sng" dirty="0">
              <a:solidFill>
                <a:schemeClr val="bg1"/>
              </a:solidFill>
              <a:latin typeface="+mj-lt"/>
              <a:ea typeface="Calibri" panose="020F0502020204030204" pitchFamily="34" charset="0"/>
            </a:endParaRPr>
          </a:p>
        </p:txBody>
      </p:sp>
      <p:sp>
        <p:nvSpPr>
          <p:cNvPr id="7" name="TextBox 6">
            <a:extLst>
              <a:ext uri="{FF2B5EF4-FFF2-40B4-BE49-F238E27FC236}">
                <a16:creationId xmlns:a16="http://schemas.microsoft.com/office/drawing/2014/main" id="{11D85455-40BC-4B4E-8FD4-1759B1DBA591}"/>
              </a:ext>
            </a:extLst>
          </p:cNvPr>
          <p:cNvSpPr txBox="1"/>
          <p:nvPr/>
        </p:nvSpPr>
        <p:spPr>
          <a:xfrm>
            <a:off x="535309" y="5760421"/>
            <a:ext cx="5132060" cy="666593"/>
          </a:xfrm>
          <a:prstGeom prst="rect">
            <a:avLst/>
          </a:prstGeom>
          <a:noFill/>
        </p:spPr>
        <p:txBody>
          <a:bodyPr wrap="square">
            <a:spAutoFit/>
          </a:bodyPr>
          <a:lstStyle/>
          <a:p>
            <a:r>
              <a:rPr lang="en-US" sz="933" dirty="0">
                <a:solidFill>
                  <a:schemeClr val="bg1"/>
                </a:solidFill>
                <a:ea typeface="Calibri" panose="020F0502020204030204" pitchFamily="34" charset="0"/>
                <a:cs typeface="Calibri" panose="020F0502020204030204" pitchFamily="34" charset="0"/>
              </a:rPr>
              <a:t>This material should be regarded as general information on long-term care and is not intended to provide specific advice. If you have questions regarding your particular situation, you should contact your financial or insurance professional.</a:t>
            </a:r>
            <a:br>
              <a:rPr lang="en-US" sz="933" dirty="0">
                <a:solidFill>
                  <a:schemeClr val="bg1"/>
                </a:solidFill>
                <a:ea typeface="Calibri" panose="020F0502020204030204" pitchFamily="34" charset="0"/>
                <a:cs typeface="Calibri" panose="020F0502020204030204" pitchFamily="34" charset="0"/>
              </a:rPr>
            </a:br>
            <a:endParaRPr lang="en-US" sz="933" dirty="0">
              <a:solidFill>
                <a:schemeClr val="bg1"/>
              </a:solidFill>
              <a:cs typeface="Calibri" panose="020F0502020204030204" pitchFamily="34" charset="0"/>
            </a:endParaRPr>
          </a:p>
        </p:txBody>
      </p:sp>
      <p:sp>
        <p:nvSpPr>
          <p:cNvPr id="4" name="Date">
            <a:extLst>
              <a:ext uri="{FF2B5EF4-FFF2-40B4-BE49-F238E27FC236}">
                <a16:creationId xmlns:a16="http://schemas.microsoft.com/office/drawing/2014/main" id="{59C91D5F-CED0-3FC7-B9D5-EB7E9160E76B}"/>
              </a:ext>
            </a:extLst>
          </p:cNvPr>
          <p:cNvSpPr txBox="1">
            <a:spLocks/>
          </p:cNvSpPr>
          <p:nvPr/>
        </p:nvSpPr>
        <p:spPr>
          <a:xfrm>
            <a:off x="538617" y="6359535"/>
            <a:ext cx="3379843" cy="394723"/>
          </a:xfrm>
          <a:prstGeom prst="rect">
            <a:avLst/>
          </a:prstGeom>
        </p:spPr>
        <p:txBody>
          <a:bodyPr anchor="t"/>
          <a:lstStyle>
            <a:lvl1pPr marL="228600" indent="-228600" algn="l" defTabSz="914400" rtl="0" eaLnBrk="1" latinLnBrk="0" hangingPunct="1">
              <a:lnSpc>
                <a:spcPct val="112000"/>
              </a:lnSpc>
              <a:spcBef>
                <a:spcPts val="1000"/>
              </a:spcBef>
              <a:spcAft>
                <a:spcPts val="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67" dirty="0">
                <a:latin typeface="Arial" panose="020B0604020202020204" pitchFamily="34" charset="0"/>
                <a:cs typeface="Arial" panose="020B0604020202020204" pitchFamily="34" charset="0"/>
              </a:rPr>
              <a:t>NFM-21387AO.2 (07/23)</a:t>
            </a:r>
            <a:endParaRPr lang="en-US" sz="1867"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9CB65BC-68D0-1DA4-D5CC-A53C312EFB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27326" y="4882239"/>
            <a:ext cx="1688124" cy="1463828"/>
          </a:xfrm>
          <a:prstGeom prst="rect">
            <a:avLst/>
          </a:prstGeom>
        </p:spPr>
      </p:pic>
      <p:pic>
        <p:nvPicPr>
          <p:cNvPr id="14" name="Graphic 13">
            <a:extLst>
              <a:ext uri="{FF2B5EF4-FFF2-40B4-BE49-F238E27FC236}">
                <a16:creationId xmlns:a16="http://schemas.microsoft.com/office/drawing/2014/main" id="{F27CA33A-1E25-1E30-6DF5-E41C416BE49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34512" y="5290303"/>
            <a:ext cx="2095500" cy="647700"/>
          </a:xfrm>
          <a:prstGeom prst="rect">
            <a:avLst/>
          </a:prstGeom>
        </p:spPr>
      </p:pic>
    </p:spTree>
    <p:extLst>
      <p:ext uri="{BB962C8B-B14F-4D97-AF65-F5344CB8AC3E}">
        <p14:creationId xmlns:p14="http://schemas.microsoft.com/office/powerpoint/2010/main" val="278875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6667" r="16667"/>
          <a:stretch>
            <a:fillRect/>
          </a:stretch>
        </p:blipFill>
        <p:spPr/>
      </p:pic>
      <p:sp>
        <p:nvSpPr>
          <p:cNvPr id="4" name="Title 3"/>
          <p:cNvSpPr>
            <a:spLocks noGrp="1"/>
          </p:cNvSpPr>
          <p:nvPr>
            <p:ph type="title"/>
          </p:nvPr>
        </p:nvSpPr>
        <p:spPr/>
        <p:txBody>
          <a:bodyPr/>
          <a:lstStyle/>
          <a:p>
            <a:r>
              <a:rPr lang="en-US" dirty="0"/>
              <a:t>Ownership Confusion</a:t>
            </a:r>
          </a:p>
        </p:txBody>
      </p:sp>
      <p:sp>
        <p:nvSpPr>
          <p:cNvPr id="7" name="Text Placeholder 6"/>
          <p:cNvSpPr>
            <a:spLocks noGrp="1"/>
          </p:cNvSpPr>
          <p:nvPr>
            <p:ph type="body" sz="quarter" idx="13"/>
          </p:nvPr>
        </p:nvSpPr>
        <p:spPr>
          <a:xfrm>
            <a:off x="34838" y="1156105"/>
            <a:ext cx="6112077" cy="4914900"/>
          </a:xfrm>
        </p:spPr>
        <p:txBody>
          <a:bodyPr>
            <a:normAutofit fontScale="70000" lnSpcReduction="20000"/>
          </a:bodyPr>
          <a:lstStyle/>
          <a:p>
            <a:pPr marL="0" indent="0">
              <a:lnSpc>
                <a:spcPct val="120000"/>
              </a:lnSpc>
              <a:spcAft>
                <a:spcPts val="0"/>
              </a:spcAft>
              <a:buNone/>
            </a:pPr>
            <a:r>
              <a:rPr lang="en-US" dirty="0"/>
              <a:t>After defining LTC, 15% of self-reported “owners” were unsure they actually owned a </a:t>
            </a:r>
            <a:r>
              <a:rPr lang="en-US" dirty="0" err="1"/>
              <a:t>LTCi</a:t>
            </a:r>
            <a:r>
              <a:rPr lang="en-US" dirty="0"/>
              <a:t> policy. </a:t>
            </a:r>
          </a:p>
          <a:p>
            <a:pPr marL="0" indent="0">
              <a:lnSpc>
                <a:spcPct val="120000"/>
              </a:lnSpc>
              <a:spcAft>
                <a:spcPts val="0"/>
              </a:spcAft>
              <a:buNone/>
            </a:pPr>
            <a:endParaRPr lang="en-US" dirty="0"/>
          </a:p>
          <a:p>
            <a:pPr marL="0" indent="0">
              <a:lnSpc>
                <a:spcPct val="120000"/>
              </a:lnSpc>
              <a:spcAft>
                <a:spcPts val="0"/>
              </a:spcAft>
              <a:buNone/>
            </a:pPr>
            <a:r>
              <a:rPr lang="en-US" dirty="0"/>
              <a:t>Of the unsure*, many acknowledge they may have confused </a:t>
            </a:r>
            <a:r>
              <a:rPr lang="en-US" dirty="0" err="1"/>
              <a:t>LTCi</a:t>
            </a:r>
            <a:r>
              <a:rPr lang="en-US" dirty="0"/>
              <a:t> with other insurance products. </a:t>
            </a:r>
          </a:p>
          <a:p>
            <a:pPr marL="0" indent="0">
              <a:lnSpc>
                <a:spcPct val="120000"/>
              </a:lnSpc>
              <a:spcAft>
                <a:spcPts val="0"/>
              </a:spcAft>
              <a:buNone/>
            </a:pPr>
            <a:endParaRPr lang="en-US" dirty="0"/>
          </a:p>
          <a:p>
            <a:pPr>
              <a:lnSpc>
                <a:spcPct val="120000"/>
              </a:lnSpc>
              <a:spcAft>
                <a:spcPts val="0"/>
              </a:spcAft>
            </a:pPr>
            <a:r>
              <a:rPr lang="en-US" dirty="0"/>
              <a:t>51% confused </a:t>
            </a:r>
            <a:r>
              <a:rPr lang="en-US" dirty="0" err="1"/>
              <a:t>LTCi</a:t>
            </a:r>
            <a:r>
              <a:rPr lang="en-US" dirty="0"/>
              <a:t> with </a:t>
            </a:r>
            <a:r>
              <a:rPr lang="en-US" b="1" dirty="0"/>
              <a:t>Long-term Disability Insurance</a:t>
            </a:r>
          </a:p>
          <a:p>
            <a:pPr>
              <a:lnSpc>
                <a:spcPct val="120000"/>
              </a:lnSpc>
              <a:spcAft>
                <a:spcPts val="0"/>
              </a:spcAft>
            </a:pPr>
            <a:r>
              <a:rPr lang="en-US" dirty="0"/>
              <a:t>29% confused </a:t>
            </a:r>
            <a:r>
              <a:rPr lang="en-US" dirty="0" err="1"/>
              <a:t>LTCi</a:t>
            </a:r>
            <a:r>
              <a:rPr lang="en-US" dirty="0"/>
              <a:t> with </a:t>
            </a:r>
            <a:r>
              <a:rPr lang="en-US" b="1" dirty="0"/>
              <a:t>Health Insurance</a:t>
            </a:r>
          </a:p>
          <a:p>
            <a:pPr marL="0" indent="0">
              <a:lnSpc>
                <a:spcPct val="120000"/>
              </a:lnSpc>
              <a:spcAft>
                <a:spcPts val="0"/>
              </a:spcAft>
              <a:buNone/>
            </a:pPr>
            <a:endParaRPr lang="en-US" dirty="0"/>
          </a:p>
          <a:p>
            <a:pPr marL="0" indent="0">
              <a:lnSpc>
                <a:spcPct val="120000"/>
              </a:lnSpc>
              <a:spcAft>
                <a:spcPts val="0"/>
              </a:spcAft>
              <a:buNone/>
            </a:pPr>
            <a:r>
              <a:rPr lang="en-US" dirty="0"/>
              <a:t>When asked about this confusion, themes included being </a:t>
            </a:r>
            <a:r>
              <a:rPr lang="en-US" b="1" dirty="0"/>
              <a:t>misled</a:t>
            </a:r>
            <a:r>
              <a:rPr lang="en-US" dirty="0"/>
              <a:t>, </a:t>
            </a:r>
            <a:r>
              <a:rPr lang="en-US" b="1" dirty="0"/>
              <a:t>misunderstanding their policy</a:t>
            </a:r>
            <a:r>
              <a:rPr lang="en-US" dirty="0"/>
              <a:t>, or </a:t>
            </a:r>
            <a:r>
              <a:rPr lang="en-US" b="1" dirty="0"/>
              <a:t>mistakenly assuming it was covered by other insurance products</a:t>
            </a:r>
            <a:r>
              <a:rPr lang="en-US" dirty="0"/>
              <a:t>.</a:t>
            </a:r>
          </a:p>
          <a:p>
            <a:pPr marL="0" indent="0">
              <a:lnSpc>
                <a:spcPct val="120000"/>
              </a:lnSpc>
              <a:spcAft>
                <a:spcPts val="0"/>
              </a:spcAft>
              <a:buNone/>
            </a:pPr>
            <a:endParaRPr lang="en-US" dirty="0"/>
          </a:p>
          <a:p>
            <a:pPr marL="0" indent="0">
              <a:lnSpc>
                <a:spcPct val="120000"/>
              </a:lnSpc>
              <a:spcAft>
                <a:spcPts val="0"/>
              </a:spcAft>
              <a:buNone/>
            </a:pPr>
            <a:r>
              <a:rPr lang="en-US" dirty="0"/>
              <a:t>Importantly, 85% of those that are unsure they actually own a policy indicate they would be interested in purchasing an </a:t>
            </a:r>
            <a:r>
              <a:rPr lang="en-US" dirty="0" err="1"/>
              <a:t>LTCi</a:t>
            </a:r>
            <a:r>
              <a:rPr lang="en-US" dirty="0"/>
              <a:t> policy in the future.</a:t>
            </a:r>
          </a:p>
          <a:p>
            <a:pPr marL="0" indent="0">
              <a:lnSpc>
                <a:spcPct val="120000"/>
              </a:lnSpc>
              <a:spcAft>
                <a:spcPts val="0"/>
              </a:spcAft>
              <a:buNone/>
            </a:pPr>
            <a:endParaRPr lang="en-US" dirty="0"/>
          </a:p>
        </p:txBody>
      </p:sp>
      <p:sp>
        <p:nvSpPr>
          <p:cNvPr id="8" name="Text Placeholder 7"/>
          <p:cNvSpPr>
            <a:spLocks noGrp="1"/>
          </p:cNvSpPr>
          <p:nvPr>
            <p:ph type="body" sz="quarter" idx="14"/>
          </p:nvPr>
        </p:nvSpPr>
        <p:spPr/>
        <p:txBody>
          <a:bodyPr/>
          <a:lstStyle/>
          <a:p>
            <a:r>
              <a:rPr lang="en-US" sz="1200" dirty="0"/>
              <a:t>* LOW SAMPLE SIZE n=20</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312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Interaction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1344</a:t>
            </a:r>
            <a:br>
              <a:rPr lang="en-US" dirty="0"/>
            </a:br>
            <a:r>
              <a:rPr lang="en-US" dirty="0"/>
              <a:t>Male = 673, Female = 667</a:t>
            </a:r>
            <a:br>
              <a:rPr lang="en-US" dirty="0"/>
            </a:br>
            <a:r>
              <a:rPr lang="en-US" dirty="0"/>
              <a:t>Millennials = 313, Gen X = 511, Boomers = 521</a:t>
            </a:r>
            <a:br>
              <a:rPr lang="en-US" dirty="0"/>
            </a:br>
            <a:r>
              <a:rPr lang="en-US" dirty="0"/>
              <a:t>Asian/Asian American = 89, Black/African American = 137, Hispanic/Latino = 175, White/Caucasian = 896</a:t>
            </a:r>
            <a:br>
              <a:rPr lang="en-US" dirty="0"/>
            </a:br>
            <a:r>
              <a:rPr lang="en-US" dirty="0"/>
              <a:t>LTC Important = 701, LTC Not Important = 284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100</a:t>
            </a:fld>
            <a:endParaRPr lang="en-US" sz="900" dirty="0"/>
          </a:p>
        </p:txBody>
      </p:sp>
      <p:graphicFrame>
        <p:nvGraphicFramePr>
          <p:cNvPr id="7" name="Table 6"/>
          <p:cNvGraphicFramePr>
            <a:graphicFrameLocks noGrp="1"/>
          </p:cNvGraphicFramePr>
          <p:nvPr/>
        </p:nvGraphicFramePr>
        <p:xfrm>
          <a:off x="192024" y="941832"/>
          <a:ext cx="11795760" cy="246888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11480">
                <a:tc rowSpan="2">
                  <a:txBody>
                    <a:bodyPr/>
                    <a:lstStyle/>
                    <a:p>
                      <a:r>
                        <a:rPr lang="en-US" sz="1050" b="1" kern="1200" dirty="0">
                          <a:solidFill>
                            <a:schemeClr val="bg1"/>
                          </a:solidFill>
                          <a:latin typeface="+mn-lt"/>
                          <a:ea typeface="+mn-ea"/>
                          <a:cs typeface="+mn-cs"/>
                        </a:rPr>
                        <a:t>Q45: Please rate how likely you are to do the following things: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Talk to robots/AI  if you are feeling lonely</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1148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Neither</a:t>
                      </a:r>
                      <a:r>
                        <a:rPr lang="en-US" sz="1100" b="0" i="0" u="none" strike="noStrike" baseline="0" dirty="0">
                          <a:solidFill>
                            <a:srgbClr val="000000"/>
                          </a:solidFill>
                          <a:effectLst/>
                          <a:latin typeface="Arial" panose="020B0604020202020204" pitchFamily="34" charset="0"/>
                        </a:rPr>
                        <a:t> likely or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15294882"/>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647296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6917888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Household Assets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1381</a:t>
            </a:r>
            <a:br>
              <a:rPr lang="en-US" dirty="0"/>
            </a:br>
            <a:r>
              <a:rPr lang="en-US" dirty="0"/>
              <a:t>Male = 697, Female = 679</a:t>
            </a:r>
            <a:br>
              <a:rPr lang="en-US" dirty="0"/>
            </a:br>
            <a:r>
              <a:rPr lang="en-US" dirty="0"/>
              <a:t>Millennials = 332, Gen X = 526, Boomers = 525</a:t>
            </a:r>
            <a:br>
              <a:rPr lang="en-US" dirty="0"/>
            </a:br>
            <a:r>
              <a:rPr lang="en-US" dirty="0"/>
              <a:t>Asian/Asian American = 92, Black/African American = 146, Hispanic/Latino = 179, White/Caucasian = 909</a:t>
            </a:r>
            <a:br>
              <a:rPr lang="en-US" dirty="0"/>
            </a:br>
            <a:r>
              <a:rPr lang="en-US" dirty="0"/>
              <a:t>LTC Important = 723, LTC Not Important = 290</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101</a:t>
            </a:fld>
            <a:endParaRPr lang="en-US" sz="900" dirty="0"/>
          </a:p>
        </p:txBody>
      </p:sp>
      <p:graphicFrame>
        <p:nvGraphicFramePr>
          <p:cNvPr id="7" name="Table 6"/>
          <p:cNvGraphicFramePr>
            <a:graphicFrameLocks noGrp="1"/>
          </p:cNvGraphicFramePr>
          <p:nvPr/>
        </p:nvGraphicFramePr>
        <p:xfrm>
          <a:off x="192024" y="941832"/>
          <a:ext cx="11795760" cy="35661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D2:</a:t>
                      </a:r>
                      <a:r>
                        <a:rPr lang="en-US" sz="1050" b="1" kern="1200" baseline="0" dirty="0">
                          <a:solidFill>
                            <a:schemeClr val="bg1"/>
                          </a:solidFill>
                          <a:latin typeface="+mn-lt"/>
                          <a:ea typeface="+mn-ea"/>
                          <a:cs typeface="+mn-cs"/>
                        </a:rPr>
                        <a:t> Which category best describes your household's total investable assets? </a:t>
                      </a:r>
                      <a:endParaRPr lang="en-US" sz="1050" b="1" kern="1200" dirty="0">
                        <a:solidFill>
                          <a:schemeClr val="bg1"/>
                        </a:solidFill>
                        <a:latin typeface="+mn-lt"/>
                        <a:ea typeface="+mn-ea"/>
                        <a:cs typeface="+mn-cs"/>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Under $1,000</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$1,000 - $4,999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$5,000 - $9,999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$10,000 - $24,999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a:txBody>
                    <a:bodyPr/>
                    <a:lstStyle/>
                    <a:p>
                      <a:pPr algn="l" fontAlgn="ctr"/>
                      <a:r>
                        <a:rPr lang="en-US" sz="1100" b="0" i="0" u="none" strike="noStrike" dirty="0">
                          <a:solidFill>
                            <a:srgbClr val="000000"/>
                          </a:solidFill>
                          <a:effectLst/>
                          <a:latin typeface="Arial" panose="020B0604020202020204" pitchFamily="34" charset="0"/>
                        </a:rPr>
                        <a:t>$25,000 - $49,999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274320">
                <a:tc>
                  <a:txBody>
                    <a:bodyPr/>
                    <a:lstStyle/>
                    <a:p>
                      <a:pPr algn="l" fontAlgn="ctr"/>
                      <a:r>
                        <a:rPr lang="en-US" sz="1100" b="0" i="0" u="none" strike="noStrike" dirty="0">
                          <a:solidFill>
                            <a:srgbClr val="000000"/>
                          </a:solidFill>
                          <a:effectLst/>
                          <a:latin typeface="Arial" panose="020B0604020202020204" pitchFamily="34" charset="0"/>
                        </a:rPr>
                        <a:t>$50,000 - $99,999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94204963"/>
                  </a:ext>
                </a:extLst>
              </a:tr>
              <a:tr h="274320">
                <a:tc>
                  <a:txBody>
                    <a:bodyPr/>
                    <a:lstStyle/>
                    <a:p>
                      <a:pPr algn="l" fontAlgn="ctr"/>
                      <a:r>
                        <a:rPr lang="en-US" sz="1100" b="0" i="0" u="none" strike="noStrike" dirty="0">
                          <a:solidFill>
                            <a:srgbClr val="000000"/>
                          </a:solidFill>
                          <a:effectLst/>
                          <a:latin typeface="Arial" panose="020B0604020202020204" pitchFamily="34" charset="0"/>
                        </a:rPr>
                        <a:t>$100,000 - $249,999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1993483"/>
                  </a:ext>
                </a:extLst>
              </a:tr>
              <a:tr h="274320">
                <a:tc>
                  <a:txBody>
                    <a:bodyPr/>
                    <a:lstStyle/>
                    <a:p>
                      <a:pPr algn="l" fontAlgn="ctr"/>
                      <a:r>
                        <a:rPr lang="en-US" sz="1100" b="0" i="0" u="none" strike="noStrike" dirty="0">
                          <a:solidFill>
                            <a:srgbClr val="000000"/>
                          </a:solidFill>
                          <a:effectLst/>
                          <a:latin typeface="Arial" panose="020B0604020202020204" pitchFamily="34" charset="0"/>
                        </a:rPr>
                        <a:t>$250,000 - $499,999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883576688"/>
                  </a:ext>
                </a:extLst>
              </a:tr>
              <a:tr h="274320">
                <a:tc>
                  <a:txBody>
                    <a:bodyPr/>
                    <a:lstStyle/>
                    <a:p>
                      <a:pPr algn="l" fontAlgn="ctr"/>
                      <a:r>
                        <a:rPr lang="en-US" sz="1100" b="0" i="0" u="none" strike="noStrike" dirty="0">
                          <a:solidFill>
                            <a:srgbClr val="000000"/>
                          </a:solidFill>
                          <a:effectLst/>
                          <a:latin typeface="Arial" panose="020B0604020202020204" pitchFamily="34" charset="0"/>
                        </a:rPr>
                        <a:t>$500,000 - $999,999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196888840"/>
                  </a:ext>
                </a:extLst>
              </a:tr>
              <a:tr h="274320">
                <a:tc>
                  <a:txBody>
                    <a:bodyPr/>
                    <a:lstStyle/>
                    <a:p>
                      <a:pPr algn="l" fontAlgn="ctr"/>
                      <a:r>
                        <a:rPr lang="en-US" sz="1100" b="0" i="0" u="none" strike="noStrike" dirty="0">
                          <a:solidFill>
                            <a:srgbClr val="000000"/>
                          </a:solidFill>
                          <a:effectLst/>
                          <a:latin typeface="Arial" panose="020B0604020202020204" pitchFamily="34" charset="0"/>
                        </a:rPr>
                        <a:t>$1,000,000 and over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18032068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1431305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Caregiver</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1436</a:t>
            </a:r>
            <a:br>
              <a:rPr lang="en-US" dirty="0"/>
            </a:br>
            <a:r>
              <a:rPr lang="en-US" dirty="0"/>
              <a:t>Male = 710, Female = 721</a:t>
            </a:r>
            <a:br>
              <a:rPr lang="en-US" dirty="0"/>
            </a:br>
            <a:r>
              <a:rPr lang="en-US" dirty="0"/>
              <a:t>Millennials = 340, Gen X = 539, Boomers = 557</a:t>
            </a:r>
            <a:br>
              <a:rPr lang="en-US" dirty="0"/>
            </a:br>
            <a:r>
              <a:rPr lang="en-US" dirty="0"/>
              <a:t>Asian/Asian American = 94, Black/African American = 149, Hispanic/Latino = 190, White/Caucasian = 948</a:t>
            </a:r>
            <a:br>
              <a:rPr lang="en-US" dirty="0"/>
            </a:br>
            <a:r>
              <a:rPr lang="en-US" dirty="0"/>
              <a:t>LTC Important = 745, LTC Not Important = 301</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102</a:t>
            </a:fld>
            <a:endParaRPr lang="en-US" sz="900" dirty="0"/>
          </a:p>
        </p:txBody>
      </p:sp>
      <p:graphicFrame>
        <p:nvGraphicFramePr>
          <p:cNvPr id="7" name="Table 6"/>
          <p:cNvGraphicFramePr>
            <a:graphicFrameLocks noGrp="1"/>
          </p:cNvGraphicFramePr>
          <p:nvPr/>
        </p:nvGraphicFramePr>
        <p:xfrm>
          <a:off x="192024" y="941832"/>
          <a:ext cx="11795760" cy="13716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D3:</a:t>
                      </a:r>
                      <a:r>
                        <a:rPr lang="en-US" sz="1050" b="1" kern="1200" baseline="0" dirty="0">
                          <a:solidFill>
                            <a:schemeClr val="bg1"/>
                          </a:solidFill>
                          <a:latin typeface="+mn-lt"/>
                          <a:ea typeface="+mn-ea"/>
                          <a:cs typeface="+mn-cs"/>
                        </a:rPr>
                        <a:t> Are you or have you been a caregiver?</a:t>
                      </a:r>
                      <a:endParaRPr lang="en-US" sz="1050" b="1" kern="1200" dirty="0">
                        <a:solidFill>
                          <a:schemeClr val="bg1"/>
                        </a:solidFill>
                        <a:latin typeface="+mn-lt"/>
                        <a:ea typeface="+mn-ea"/>
                        <a:cs typeface="+mn-cs"/>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70%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0091314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Involved in the Care of Someone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1097</a:t>
            </a:r>
            <a:br>
              <a:rPr lang="en-US" dirty="0"/>
            </a:br>
            <a:r>
              <a:rPr lang="en-US" dirty="0"/>
              <a:t>Male = 538, Female = 555</a:t>
            </a:r>
            <a:br>
              <a:rPr lang="en-US" dirty="0"/>
            </a:br>
            <a:r>
              <a:rPr lang="en-US" dirty="0"/>
              <a:t>Millennials = 266, Gen X = 397, Boomers = 434</a:t>
            </a:r>
            <a:br>
              <a:rPr lang="en-US" dirty="0"/>
            </a:br>
            <a:r>
              <a:rPr lang="en-US" dirty="0"/>
              <a:t>Asian/Asian American = 61, Black/African American = 120, Hispanic/Latino = 134, White/Caucasian = 734</a:t>
            </a:r>
            <a:br>
              <a:rPr lang="en-US" dirty="0"/>
            </a:br>
            <a:r>
              <a:rPr lang="en-US" dirty="0"/>
              <a:t>LTC Important = 599, LTC Not Important = 209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103</a:t>
            </a:fld>
            <a:endParaRPr lang="en-US" sz="900" dirty="0"/>
          </a:p>
        </p:txBody>
      </p:sp>
      <p:graphicFrame>
        <p:nvGraphicFramePr>
          <p:cNvPr id="7" name="Table 6"/>
          <p:cNvGraphicFramePr>
            <a:graphicFrameLocks noGrp="1"/>
          </p:cNvGraphicFramePr>
          <p:nvPr/>
        </p:nvGraphicFramePr>
        <p:xfrm>
          <a:off x="192024" y="941832"/>
          <a:ext cx="11795760" cy="16459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D3b:</a:t>
                      </a:r>
                      <a:r>
                        <a:rPr lang="en-US" sz="1050" b="1" kern="1200" baseline="0" dirty="0">
                          <a:solidFill>
                            <a:schemeClr val="bg1"/>
                          </a:solidFill>
                          <a:latin typeface="+mn-lt"/>
                          <a:ea typeface="+mn-ea"/>
                          <a:cs typeface="+mn-cs"/>
                        </a:rPr>
                        <a:t> Have you been involved with the care of someone who has had...</a:t>
                      </a:r>
                      <a:endParaRPr lang="en-US" sz="1050" b="1" kern="1200" dirty="0">
                        <a:solidFill>
                          <a:schemeClr val="bg1"/>
                        </a:solidFill>
                        <a:latin typeface="+mn-lt"/>
                        <a:ea typeface="+mn-ea"/>
                        <a:cs typeface="+mn-cs"/>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home health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nursing home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assisted living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39699903"/>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2843784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1433</a:t>
            </a:r>
            <a:br>
              <a:rPr lang="en-US" dirty="0"/>
            </a:br>
            <a:r>
              <a:rPr lang="en-US" dirty="0"/>
              <a:t>Male = 707, Female = 721</a:t>
            </a:r>
            <a:br>
              <a:rPr lang="en-US" dirty="0"/>
            </a:br>
            <a:r>
              <a:rPr lang="en-US" dirty="0"/>
              <a:t>Millennials = 338, Gen X = 539, Boomers = 557</a:t>
            </a:r>
            <a:br>
              <a:rPr lang="en-US" dirty="0"/>
            </a:br>
            <a:r>
              <a:rPr lang="en-US" dirty="0"/>
              <a:t>Asian/Asian American = 94, Black/African American = 149, Hispanic/Latino = 190, White/Caucasian = 945</a:t>
            </a:r>
            <a:br>
              <a:rPr lang="en-US" dirty="0"/>
            </a:br>
            <a:r>
              <a:rPr lang="en-US" dirty="0"/>
              <a:t>LTC Important = 743,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104</a:t>
            </a:fld>
            <a:endParaRPr lang="en-US" sz="900" dirty="0"/>
          </a:p>
        </p:txBody>
      </p:sp>
      <p:graphicFrame>
        <p:nvGraphicFramePr>
          <p:cNvPr id="7" name="Table 6"/>
          <p:cNvGraphicFramePr>
            <a:graphicFrameLocks noGrp="1"/>
          </p:cNvGraphicFramePr>
          <p:nvPr/>
        </p:nvGraphicFramePr>
        <p:xfrm>
          <a:off x="192024" y="941832"/>
          <a:ext cx="11795760" cy="16459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D4:</a:t>
                      </a:r>
                      <a:r>
                        <a:rPr lang="en-US" sz="1050" b="1" kern="1200" baseline="0" dirty="0">
                          <a:solidFill>
                            <a:schemeClr val="bg1"/>
                          </a:solidFill>
                          <a:latin typeface="+mn-lt"/>
                          <a:ea typeface="+mn-ea"/>
                          <a:cs typeface="+mn-cs"/>
                        </a:rPr>
                        <a:t> Which of these best describes the general area where you live?</a:t>
                      </a:r>
                      <a:endParaRPr lang="en-US" sz="1050" b="1" kern="1200" dirty="0">
                        <a:solidFill>
                          <a:schemeClr val="bg1"/>
                        </a:solidFill>
                        <a:latin typeface="+mn-lt"/>
                        <a:ea typeface="+mn-ea"/>
                        <a:cs typeface="+mn-cs"/>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Urban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Suburban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Rural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33526347"/>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5039577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Disclosures</a:t>
            </a:r>
          </a:p>
        </p:txBody>
      </p:sp>
      <p:sp>
        <p:nvSpPr>
          <p:cNvPr id="6" name="Rectangle 5"/>
          <p:cNvSpPr/>
          <p:nvPr/>
        </p:nvSpPr>
        <p:spPr>
          <a:xfrm>
            <a:off x="418264" y="1231804"/>
            <a:ext cx="10786706" cy="5016758"/>
          </a:xfrm>
          <a:prstGeom prst="rect">
            <a:avLst/>
          </a:prstGeom>
        </p:spPr>
        <p:txBody>
          <a:bodyPr wrap="square">
            <a:spAutoFit/>
          </a:bodyPr>
          <a:lstStyle/>
          <a:p>
            <a:pPr rtl="0"/>
            <a:r>
              <a:rPr lang="en-US" sz="2000" dirty="0"/>
              <a:t>This material is not a recommendation to buy or sell a financial product or to adopt an investment strategy. Investors should discuss their specific situation with their financial professional.</a:t>
            </a:r>
          </a:p>
          <a:p>
            <a:pPr rtl="0"/>
            <a:r>
              <a:rPr lang="en-US" sz="2000" dirty="0"/>
              <a:t> </a:t>
            </a:r>
          </a:p>
          <a:p>
            <a:pPr rtl="0"/>
            <a:r>
              <a:rPr lang="en-US" sz="2000" dirty="0"/>
              <a:t>This information is general in nature and is not intended to be tax, legal, accounting or other professional advice. The information provided is based on current laws, which are subject to change at any time, and has not been endorsed by any government agency.</a:t>
            </a:r>
          </a:p>
          <a:p>
            <a:pPr rtl="0"/>
            <a:r>
              <a:rPr lang="en-US" sz="2000" dirty="0">
                <a:effectLst/>
              </a:rPr>
              <a:t> </a:t>
            </a:r>
          </a:p>
          <a:p>
            <a:pPr rtl="0"/>
            <a:r>
              <a:rPr lang="en-US" sz="2000" dirty="0">
                <a:effectLst/>
              </a:rPr>
              <a:t>Nationwide and LIMRA are separate and non-affiliated companies.</a:t>
            </a:r>
          </a:p>
          <a:p>
            <a:pPr rtl="0"/>
            <a:r>
              <a:rPr lang="en-US" sz="2000" dirty="0"/>
              <a:t> </a:t>
            </a:r>
          </a:p>
          <a:p>
            <a:pPr rtl="0"/>
            <a:r>
              <a:rPr lang="en-US" sz="2000" dirty="0"/>
              <a:t>Nationwide Investment Services Corporation (NISC), member FINRA, Columbus, OH. Nationwide Retirement Institute is a division of NISC.</a:t>
            </a:r>
          </a:p>
          <a:p>
            <a:pPr rtl="0"/>
            <a:r>
              <a:rPr lang="en-US" sz="2000" dirty="0"/>
              <a:t> </a:t>
            </a:r>
          </a:p>
          <a:p>
            <a:pPr rtl="0"/>
            <a:r>
              <a:rPr lang="en-US" sz="2000" dirty="0"/>
              <a:t>Nationwide, the Nationwide N and Eagle and Nationwide Retirement Institute are service marks of Nationwide Mutual Insurance Company © Nationwide 2023</a:t>
            </a:r>
          </a:p>
          <a:p>
            <a:pPr marR="0" lvl="0" algn="l" defTabSz="914400" rtl="0" eaLnBrk="1" fontAlgn="auto" latinLnBrk="0" hangingPunct="1">
              <a:lnSpc>
                <a:spcPct val="100000"/>
              </a:lnSpc>
              <a:spcBef>
                <a:spcPts val="0"/>
              </a:spcBef>
              <a:spcAft>
                <a:spcPts val="0"/>
              </a:spcAft>
              <a:buClrTx/>
              <a:buSzPct val="135000"/>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Slide Number Placeholder 2"/>
          <p:cNvSpPr>
            <a:spLocks noGrp="1"/>
          </p:cNvSpPr>
          <p:nvPr>
            <p:ph type="sldNum" sz="quarter" idx="4294967295"/>
          </p:nvPr>
        </p:nvSpPr>
        <p:spPr>
          <a:xfrm>
            <a:off x="62113" y="6420678"/>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30149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95775DC-765D-E05C-A741-A01AFD170511}"/>
              </a:ext>
              <a:ext uri="{C183D7F6-B498-43B3-948B-1728B52AA6E4}">
                <adec:decorative xmlns:adec="http://schemas.microsoft.com/office/drawing/2017/decorative" val="1"/>
              </a:ext>
            </a:extLst>
          </p:cNvPr>
          <p:cNvSpPr/>
          <p:nvPr/>
        </p:nvSpPr>
        <p:spPr>
          <a:xfrm>
            <a:off x="-162560" y="-92891"/>
            <a:ext cx="12482285" cy="6950892"/>
          </a:xfrm>
          <a:prstGeom prst="rect">
            <a:avLst/>
          </a:prstGeom>
          <a:solidFill>
            <a:srgbClr val="1247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8">
            <a:extLst>
              <a:ext uri="{FF2B5EF4-FFF2-40B4-BE49-F238E27FC236}">
                <a16:creationId xmlns:a16="http://schemas.microsoft.com/office/drawing/2014/main" id="{AEEE530B-9843-C70E-1E7C-6B872BAA2E0E}"/>
              </a:ext>
            </a:extLst>
          </p:cNvPr>
          <p:cNvSpPr txBox="1">
            <a:spLocks noGrp="1"/>
          </p:cNvSpPr>
          <p:nvPr>
            <p:ph type="title" idx="4294967295"/>
          </p:nvPr>
        </p:nvSpPr>
        <p:spPr>
          <a:xfrm>
            <a:off x="502315" y="2667657"/>
            <a:ext cx="11187371" cy="1107996"/>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609585" fontAlgn="auto">
              <a:spcBef>
                <a:spcPts val="0"/>
              </a:spcBef>
              <a:spcAft>
                <a:spcPts val="0"/>
              </a:spcAft>
              <a:defRPr/>
            </a:pPr>
            <a:r>
              <a:rPr lang="en-US" sz="3200" b="0" kern="1200" dirty="0">
                <a:solidFill>
                  <a:schemeClr val="bg1"/>
                </a:solidFill>
                <a:latin typeface="+mj-lt"/>
                <a:ea typeface="Calibri" panose="020F0502020204030204" pitchFamily="34" charset="0"/>
                <a:cs typeface="+mn-cs"/>
              </a:rPr>
              <a:t>Access more long term care insights at </a:t>
            </a:r>
            <a:br>
              <a:rPr lang="en-US" sz="3200" b="0" kern="1200" dirty="0">
                <a:solidFill>
                  <a:schemeClr val="bg1"/>
                </a:solidFill>
                <a:latin typeface="+mj-lt"/>
                <a:ea typeface="Calibri" panose="020F0502020204030204" pitchFamily="34" charset="0"/>
                <a:cs typeface="+mn-cs"/>
              </a:rPr>
            </a:br>
            <a:r>
              <a:rPr lang="en-US" sz="3200" u="sng" kern="1200" dirty="0">
                <a:solidFill>
                  <a:schemeClr val="bg1"/>
                </a:solidFill>
                <a:latin typeface="+mj-lt"/>
                <a:ea typeface="Calibri" panose="020F0502020204030204" pitchFamily="34" charset="0"/>
                <a:cs typeface="+mn-cs"/>
              </a:rPr>
              <a:t>Nationwide.com/</a:t>
            </a:r>
            <a:r>
              <a:rPr lang="en-US" sz="3200" u="sng" kern="1200" dirty="0" err="1">
                <a:solidFill>
                  <a:schemeClr val="bg1"/>
                </a:solidFill>
                <a:latin typeface="+mj-lt"/>
                <a:ea typeface="Calibri" panose="020F0502020204030204" pitchFamily="34" charset="0"/>
                <a:cs typeface="+mn-cs"/>
              </a:rPr>
              <a:t>LTCbasics</a:t>
            </a:r>
            <a:endParaRPr lang="en-US" sz="3200" u="sng" kern="1200" dirty="0">
              <a:solidFill>
                <a:schemeClr val="bg1"/>
              </a:solidFill>
              <a:latin typeface="+mj-lt"/>
              <a:ea typeface="+mn-ea"/>
              <a:cs typeface="+mn-cs"/>
            </a:endParaRPr>
          </a:p>
        </p:txBody>
      </p:sp>
      <p:sp>
        <p:nvSpPr>
          <p:cNvPr id="35" name="Date">
            <a:extLst>
              <a:ext uri="{FF2B5EF4-FFF2-40B4-BE49-F238E27FC236}">
                <a16:creationId xmlns:a16="http://schemas.microsoft.com/office/drawing/2014/main" id="{C1C7F6D7-90BF-1817-0193-3F21BB235C76}"/>
              </a:ext>
              <a:ext uri="{C183D7F6-B498-43B3-948B-1728B52AA6E4}">
                <adec:decorative xmlns:adec="http://schemas.microsoft.com/office/drawing/2017/decorative" val="1"/>
              </a:ext>
            </a:extLst>
          </p:cNvPr>
          <p:cNvSpPr txBox="1">
            <a:spLocks/>
          </p:cNvSpPr>
          <p:nvPr/>
        </p:nvSpPr>
        <p:spPr>
          <a:xfrm>
            <a:off x="538617" y="6266641"/>
            <a:ext cx="3379843" cy="394723"/>
          </a:xfrm>
          <a:prstGeom prst="rect">
            <a:avLst/>
          </a:prstGeom>
        </p:spPr>
        <p:txBody>
          <a:bodyPr anchor="t"/>
          <a:lstStyle>
            <a:lvl1pPr marL="228600" indent="-228600" algn="l" defTabSz="914400" rtl="0" eaLnBrk="1" latinLnBrk="0" hangingPunct="1">
              <a:lnSpc>
                <a:spcPct val="112000"/>
              </a:lnSpc>
              <a:spcBef>
                <a:spcPts val="1000"/>
              </a:spcBef>
              <a:spcAft>
                <a:spcPts val="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67" dirty="0">
                <a:latin typeface="Arial" panose="020B0604020202020204" pitchFamily="34" charset="0"/>
                <a:cs typeface="Arial" panose="020B0604020202020204" pitchFamily="34" charset="0"/>
              </a:rPr>
              <a:t>NFM-21387AO.2 (07/23)</a:t>
            </a:r>
            <a:endParaRPr lang="en-US"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7F9395-BA04-6279-419B-6B1FA04D62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8617" y="4888904"/>
            <a:ext cx="1362075" cy="1181100"/>
          </a:xfrm>
          <a:prstGeom prst="rect">
            <a:avLst/>
          </a:prstGeom>
        </p:spPr>
      </p:pic>
      <p:pic>
        <p:nvPicPr>
          <p:cNvPr id="4" name="Graphic 3">
            <a:extLst>
              <a:ext uri="{FF2B5EF4-FFF2-40B4-BE49-F238E27FC236}">
                <a16:creationId xmlns:a16="http://schemas.microsoft.com/office/drawing/2014/main" id="{ACC21BEF-4597-D8DC-983C-7776EC83BEE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2162" y="5155604"/>
            <a:ext cx="2095500" cy="647700"/>
          </a:xfrm>
          <a:prstGeom prst="rect">
            <a:avLst/>
          </a:prstGeom>
        </p:spPr>
      </p:pic>
    </p:spTree>
    <p:extLst>
      <p:ext uri="{BB962C8B-B14F-4D97-AF65-F5344CB8AC3E}">
        <p14:creationId xmlns:p14="http://schemas.microsoft.com/office/powerpoint/2010/main" val="3879981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Not Own?</a:t>
            </a:r>
          </a:p>
        </p:txBody>
      </p:sp>
      <p:graphicFrame>
        <p:nvGraphicFramePr>
          <p:cNvPr id="12" name="Chart Placeholder 11">
            <a:extLst>
              <a:ext uri="{C183D7F6-B498-43B3-948B-1728B52AA6E4}">
                <adec:decorative xmlns:adec="http://schemas.microsoft.com/office/drawing/2017/decorative" val="1"/>
              </a:ext>
            </a:extLst>
          </p:cNvPr>
          <p:cNvGraphicFramePr>
            <a:graphicFrameLocks noGrp="1"/>
          </p:cNvGraphicFramePr>
          <p:nvPr>
            <p:ph type="chart" sz="quarter" idx="4294967295"/>
            <p:extLst>
              <p:ext uri="{D42A27DB-BD31-4B8C-83A1-F6EECF244321}">
                <p14:modId xmlns:p14="http://schemas.microsoft.com/office/powerpoint/2010/main" val="867977752"/>
              </p:ext>
            </p:extLst>
          </p:nvPr>
        </p:nvGraphicFramePr>
        <p:xfrm>
          <a:off x="414617" y="1116601"/>
          <a:ext cx="7979702" cy="462098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7348922" y="3041873"/>
            <a:ext cx="4033157" cy="923330"/>
          </a:xfrm>
          <a:prstGeom prst="rect">
            <a:avLst/>
          </a:prstGeom>
          <a:noFill/>
        </p:spPr>
        <p:txBody>
          <a:bodyPr wrap="square" rtlCol="0">
            <a:spAutoFit/>
          </a:bodyPr>
          <a:lstStyle/>
          <a:p>
            <a:r>
              <a:rPr lang="en-US" dirty="0"/>
              <a:t>Boomers and women are significantly more likely to indicate expense as the reason they don’t currently own </a:t>
            </a:r>
            <a:r>
              <a:rPr lang="en-US" dirty="0" err="1"/>
              <a:t>LTCi</a:t>
            </a:r>
            <a:r>
              <a:rPr lang="en-US" dirty="0"/>
              <a:t>.</a:t>
            </a:r>
          </a:p>
        </p:txBody>
      </p:sp>
      <p:sp>
        <p:nvSpPr>
          <p:cNvPr id="18" name="TextBox 17"/>
          <p:cNvSpPr txBox="1"/>
          <p:nvPr/>
        </p:nvSpPr>
        <p:spPr>
          <a:xfrm>
            <a:off x="7348921" y="4468412"/>
            <a:ext cx="4033157" cy="1200329"/>
          </a:xfrm>
          <a:prstGeom prst="rect">
            <a:avLst/>
          </a:prstGeom>
          <a:noFill/>
        </p:spPr>
        <p:txBody>
          <a:bodyPr wrap="square" rtlCol="0">
            <a:spAutoFit/>
          </a:bodyPr>
          <a:lstStyle/>
          <a:p>
            <a:r>
              <a:rPr lang="en-US" dirty="0"/>
              <a:t>Millennials, Gen X and men are significantly more likely to indicate that they plan to purchase </a:t>
            </a:r>
            <a:r>
              <a:rPr lang="en-US" dirty="0" err="1"/>
              <a:t>LTCi</a:t>
            </a:r>
            <a:r>
              <a:rPr lang="en-US" dirty="0"/>
              <a:t> in the future but don’t need it right now.</a:t>
            </a:r>
          </a:p>
        </p:txBody>
      </p:sp>
      <p:sp>
        <p:nvSpPr>
          <p:cNvPr id="16" name="Text Placeholder 15"/>
          <p:cNvSpPr>
            <a:spLocks noGrp="1"/>
          </p:cNvSpPr>
          <p:nvPr>
            <p:ph type="body" sz="quarter" idx="14"/>
          </p:nvPr>
        </p:nvSpPr>
        <p:spPr>
          <a:xfrm>
            <a:off x="830571" y="5668741"/>
            <a:ext cx="864345" cy="658368"/>
          </a:xfrm>
        </p:spPr>
        <p:txBody>
          <a:bodyPr/>
          <a:lstStyle/>
          <a:p>
            <a:r>
              <a:rPr lang="en-US" sz="1200" dirty="0"/>
              <a:t>n=788</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335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lstStyle/>
          <a:p>
            <a:r>
              <a:rPr lang="en-US" dirty="0"/>
              <a:t>Benefits or Features for Reconsidering </a:t>
            </a:r>
            <a:r>
              <a:rPr lang="en-US" dirty="0" err="1"/>
              <a:t>LTCi</a:t>
            </a:r>
            <a:endParaRPr lang="en-US" dirty="0"/>
          </a:p>
        </p:txBody>
      </p:sp>
      <p:sp>
        <p:nvSpPr>
          <p:cNvPr id="3" name="Text Placeholder 2"/>
          <p:cNvSpPr>
            <a:spLocks noGrp="1"/>
          </p:cNvSpPr>
          <p:nvPr>
            <p:ph type="body" sz="quarter" idx="13"/>
          </p:nvPr>
        </p:nvSpPr>
        <p:spPr>
          <a:xfrm>
            <a:off x="266700" y="1143000"/>
            <a:ext cx="5191302" cy="4914900"/>
          </a:xfrm>
        </p:spPr>
        <p:txBody>
          <a:bodyPr/>
          <a:lstStyle/>
          <a:p>
            <a:pPr marL="0" indent="0">
              <a:buNone/>
            </a:pPr>
            <a:r>
              <a:rPr lang="en-US" dirty="0"/>
              <a:t>When asking </a:t>
            </a:r>
            <a:r>
              <a:rPr lang="en-US" dirty="0" err="1"/>
              <a:t>LTCi</a:t>
            </a:r>
            <a:r>
              <a:rPr lang="en-US" dirty="0"/>
              <a:t> non-owners what benefits or features would make them reconsider purchasing, the top three include:</a:t>
            </a:r>
          </a:p>
          <a:p>
            <a:pPr lvl="1"/>
            <a:r>
              <a:rPr lang="en-US" dirty="0"/>
              <a:t>45% Pays Unused LTC Benefit upon Death</a:t>
            </a:r>
          </a:p>
          <a:p>
            <a:pPr lvl="1"/>
            <a:r>
              <a:rPr lang="en-US" dirty="0"/>
              <a:t>45% Guaranteed Premiums and Benefits</a:t>
            </a:r>
          </a:p>
          <a:p>
            <a:pPr lvl="1"/>
            <a:r>
              <a:rPr lang="en-US" dirty="0"/>
              <a:t>30% Death Benefit today, turns into LTC Benefit later</a:t>
            </a:r>
          </a:p>
        </p:txBody>
      </p:sp>
      <p:sp>
        <p:nvSpPr>
          <p:cNvPr id="6" name="Text Placeholder 5"/>
          <p:cNvSpPr>
            <a:spLocks noGrp="1"/>
          </p:cNvSpPr>
          <p:nvPr>
            <p:ph type="body" sz="quarter" idx="14"/>
          </p:nvPr>
        </p:nvSpPr>
        <p:spPr>
          <a:xfrm>
            <a:off x="196632" y="5683055"/>
            <a:ext cx="879724" cy="658368"/>
          </a:xfrm>
        </p:spPr>
        <p:txBody>
          <a:bodyPr/>
          <a:lstStyle/>
          <a:p>
            <a:r>
              <a:rPr lang="en-US" sz="1200" dirty="0"/>
              <a:t>n=1217</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2">
            <a:extLst>
              <a:ext uri="{FF2B5EF4-FFF2-40B4-BE49-F238E27FC236}">
                <a16:creationId xmlns:a16="http://schemas.microsoft.com/office/drawing/2014/main" id="{25606E36-EF42-6DE2-B894-6A8F3E8A085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0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a:spLocks noGrp="1"/>
          </p:cNvSpPr>
          <p:nvPr>
            <p:ph type="title"/>
          </p:nvPr>
        </p:nvSpPr>
        <p:spPr/>
        <p:txBody>
          <a:bodyPr/>
          <a:lstStyle/>
          <a:p>
            <a:r>
              <a:rPr lang="en-US" dirty="0"/>
              <a:t>Benefits or Features for Reconsidering </a:t>
            </a:r>
            <a:r>
              <a:rPr lang="en-US" dirty="0" err="1"/>
              <a:t>LTCi</a:t>
            </a:r>
            <a:r>
              <a:rPr lang="en-US" dirty="0"/>
              <a:t> by Generation</a:t>
            </a:r>
          </a:p>
        </p:txBody>
      </p:sp>
      <p:graphicFrame>
        <p:nvGraphicFramePr>
          <p:cNvPr id="13" name="Chart Placeholder 12" descr="There are many features and benefits to long-term care insurance recognized by respondents.  The top two features were the ability to pass on a benefit to family if the purchaser passes away before ever using their benefits AND being able to buy a policy with guaranteed premiums that won't ever go up and guaranteed benefits that will stay the same as long as they pay their premiums."/>
          <p:cNvGraphicFramePr>
            <a:graphicFrameLocks noGrp="1"/>
          </p:cNvGraphicFramePr>
          <p:nvPr>
            <p:ph type="chart" sz="quarter" idx="4294967295"/>
            <p:extLst>
              <p:ext uri="{D42A27DB-BD31-4B8C-83A1-F6EECF244321}">
                <p14:modId xmlns:p14="http://schemas.microsoft.com/office/powerpoint/2010/main" val="1993869453"/>
              </p:ext>
            </p:extLst>
          </p:nvPr>
        </p:nvGraphicFramePr>
        <p:xfrm>
          <a:off x="414616" y="967565"/>
          <a:ext cx="11057913" cy="510362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C183D7F6-B498-43B3-948B-1728B52AA6E4}">
                <adec:decorative xmlns:adec="http://schemas.microsoft.com/office/drawing/2017/decorative" val="1"/>
              </a:ext>
            </a:extLst>
          </p:cNvPr>
          <p:cNvSpPr txBox="1"/>
          <p:nvPr/>
        </p:nvSpPr>
        <p:spPr>
          <a:xfrm>
            <a:off x="936702" y="6238418"/>
            <a:ext cx="6080960" cy="276999"/>
          </a:xfrm>
          <a:prstGeom prst="rect">
            <a:avLst/>
          </a:prstGeom>
          <a:noFill/>
        </p:spPr>
        <p:txBody>
          <a:bodyPr wrap="none" rtlCol="0">
            <a:spAutoFit/>
          </a:bodyPr>
          <a:lstStyle/>
          <a:p>
            <a:r>
              <a:rPr lang="en-US" sz="1200" b="1" dirty="0"/>
              <a:t>Bold font</a:t>
            </a:r>
            <a:r>
              <a:rPr lang="en-US" sz="1200" dirty="0"/>
              <a:t> indicates statistically significant difference from at least one other generation</a:t>
            </a:r>
            <a:endParaRPr lang="en-US" sz="1200" b="1" dirty="0"/>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13</a:t>
            </a:fld>
            <a:endParaRPr lang="en-US" sz="900" dirty="0"/>
          </a:p>
        </p:txBody>
      </p:sp>
    </p:spTree>
    <p:extLst>
      <p:ext uri="{BB962C8B-B14F-4D97-AF65-F5344CB8AC3E}">
        <p14:creationId xmlns:p14="http://schemas.microsoft.com/office/powerpoint/2010/main" val="383735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24354" b="24354"/>
          <a:stretch>
            <a:fillRect/>
          </a:stretch>
        </p:blipFill>
        <p:spPr>
          <a:prstGeom prst="rect">
            <a:avLst/>
          </a:prstGeom>
        </p:spPr>
      </p:pic>
      <p:sp>
        <p:nvSpPr>
          <p:cNvPr id="7" name="Title 6"/>
          <p:cNvSpPr>
            <a:spLocks noGrp="1"/>
          </p:cNvSpPr>
          <p:nvPr>
            <p:ph type="title"/>
          </p:nvPr>
        </p:nvSpPr>
        <p:spPr/>
        <p:txBody>
          <a:bodyPr/>
          <a:lstStyle/>
          <a:p>
            <a:r>
              <a:rPr lang="en-US" dirty="0"/>
              <a:t>Product Knowledge</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6815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C183D7F6-B498-43B3-948B-1728B52AA6E4}">
                <adec:decorative xmlns:adec="http://schemas.microsoft.com/office/drawing/2017/decorative" val="1"/>
              </a:ext>
            </a:extLst>
          </p:cNvPr>
          <p:cNvSpPr>
            <a:spLocks noGrp="1"/>
          </p:cNvSpPr>
          <p:nvPr>
            <p:ph type="title"/>
          </p:nvPr>
        </p:nvSpPr>
        <p:spPr/>
        <p:txBody>
          <a:bodyPr/>
          <a:lstStyle/>
          <a:p>
            <a:r>
              <a:rPr lang="en-US" dirty="0"/>
              <a:t>Product Knowledge</a:t>
            </a:r>
          </a:p>
        </p:txBody>
      </p:sp>
      <p:graphicFrame>
        <p:nvGraphicFramePr>
          <p:cNvPr id="13" name="Chart Placeholder 12">
            <a:extLst>
              <a:ext uri="{C183D7F6-B498-43B3-948B-1728B52AA6E4}">
                <adec:decorative xmlns:adec="http://schemas.microsoft.com/office/drawing/2017/decorative" val="1"/>
              </a:ext>
            </a:extLst>
          </p:cNvPr>
          <p:cNvGraphicFramePr>
            <a:graphicFrameLocks noGrp="1"/>
          </p:cNvGraphicFramePr>
          <p:nvPr>
            <p:ph type="chart" sz="quarter" idx="15"/>
            <p:extLst>
              <p:ext uri="{D42A27DB-BD31-4B8C-83A1-F6EECF244321}">
                <p14:modId xmlns:p14="http://schemas.microsoft.com/office/powerpoint/2010/main" val="3775304873"/>
              </p:ext>
            </p:extLst>
          </p:nvPr>
        </p:nvGraphicFramePr>
        <p:xfrm>
          <a:off x="717550" y="1292380"/>
          <a:ext cx="10756900" cy="410512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Arrow Connector 14">
            <a:extLst>
              <a:ext uri="{C183D7F6-B498-43B3-948B-1728B52AA6E4}">
                <adec:decorative xmlns:adec="http://schemas.microsoft.com/office/drawing/2017/decorative" val="1"/>
              </a:ext>
            </a:extLst>
          </p:cNvPr>
          <p:cNvCxnSpPr/>
          <p:nvPr/>
        </p:nvCxnSpPr>
        <p:spPr>
          <a:xfrm>
            <a:off x="3393281" y="5204759"/>
            <a:ext cx="4822032"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C183D7F6-B498-43B3-948B-1728B52AA6E4}">
                <adec:decorative xmlns:adec="http://schemas.microsoft.com/office/drawing/2017/decorative" val="1"/>
              </a:ext>
            </a:extLst>
          </p:cNvPr>
          <p:cNvSpPr txBox="1"/>
          <p:nvPr/>
        </p:nvSpPr>
        <p:spPr>
          <a:xfrm>
            <a:off x="1169194" y="5020093"/>
            <a:ext cx="1264443" cy="369332"/>
          </a:xfrm>
          <a:prstGeom prst="rect">
            <a:avLst/>
          </a:prstGeom>
          <a:noFill/>
        </p:spPr>
        <p:txBody>
          <a:bodyPr wrap="square" rtlCol="0">
            <a:spAutoFit/>
          </a:bodyPr>
          <a:lstStyle/>
          <a:p>
            <a:r>
              <a:rPr lang="en-US" dirty="0"/>
              <a:t>Not at all</a:t>
            </a:r>
          </a:p>
        </p:txBody>
      </p:sp>
      <p:sp>
        <p:nvSpPr>
          <p:cNvPr id="20" name="TextBox 19">
            <a:extLst>
              <a:ext uri="{C183D7F6-B498-43B3-948B-1728B52AA6E4}">
                <adec:decorative xmlns:adec="http://schemas.microsoft.com/office/drawing/2017/decorative" val="1"/>
              </a:ext>
            </a:extLst>
          </p:cNvPr>
          <p:cNvSpPr txBox="1"/>
          <p:nvPr/>
        </p:nvSpPr>
        <p:spPr>
          <a:xfrm>
            <a:off x="9460707" y="5028168"/>
            <a:ext cx="1774311" cy="369332"/>
          </a:xfrm>
          <a:prstGeom prst="rect">
            <a:avLst/>
          </a:prstGeom>
          <a:noFill/>
        </p:spPr>
        <p:txBody>
          <a:bodyPr wrap="square" rtlCol="0">
            <a:spAutoFit/>
          </a:bodyPr>
          <a:lstStyle/>
          <a:p>
            <a:r>
              <a:rPr lang="en-US" dirty="0"/>
              <a:t>Very </a:t>
            </a:r>
          </a:p>
        </p:txBody>
      </p:sp>
      <p:sp>
        <p:nvSpPr>
          <p:cNvPr id="11" name="TextBox 18">
            <a:extLst>
              <a:ext uri="{C183D7F6-B498-43B3-948B-1728B52AA6E4}">
                <adec:decorative xmlns:adec="http://schemas.microsoft.com/office/drawing/2017/decorative" val="1"/>
              </a:ext>
            </a:extLst>
          </p:cNvPr>
          <p:cNvSpPr txBox="1"/>
          <p:nvPr/>
        </p:nvSpPr>
        <p:spPr>
          <a:xfrm>
            <a:off x="717549" y="3976300"/>
            <a:ext cx="2161117"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Long-Term Care Insurance</a:t>
            </a:r>
          </a:p>
        </p:txBody>
      </p:sp>
      <p:sp>
        <p:nvSpPr>
          <p:cNvPr id="9" name="Text Placeholder 8">
            <a:extLst>
              <a:ext uri="{C183D7F6-B498-43B3-948B-1728B52AA6E4}">
                <adec:decorative xmlns:adec="http://schemas.microsoft.com/office/drawing/2017/decorative" val="1"/>
              </a:ext>
            </a:extLst>
          </p:cNvPr>
          <p:cNvSpPr>
            <a:spLocks noGrp="1"/>
          </p:cNvSpPr>
          <p:nvPr>
            <p:ph type="body" sz="quarter" idx="14"/>
          </p:nvPr>
        </p:nvSpPr>
        <p:spPr>
          <a:xfrm>
            <a:off x="443799" y="5637663"/>
            <a:ext cx="5346858" cy="658368"/>
          </a:xfrm>
        </p:spPr>
        <p:txBody>
          <a:bodyPr/>
          <a:lstStyle/>
          <a:p>
            <a:r>
              <a:rPr lang="en-US" sz="1200" dirty="0"/>
              <a:t>n=1440</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p:txBody>
          <a:bodyPr/>
          <a:lstStyle/>
          <a:p>
            <a:fld id="{FA06F0F5-DF6A-4E0E-AC03-6B0D0B0A1300}" type="slidenum">
              <a:rPr lang="en-US" sz="900" smtClean="0"/>
              <a:pPr/>
              <a:t>15</a:t>
            </a:fld>
            <a:endParaRPr lang="en-US" sz="900" dirty="0"/>
          </a:p>
        </p:txBody>
      </p:sp>
    </p:spTree>
    <p:extLst>
      <p:ext uri="{BB962C8B-B14F-4D97-AF65-F5344CB8AC3E}">
        <p14:creationId xmlns:p14="http://schemas.microsoft.com/office/powerpoint/2010/main" val="67185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641" r="16641"/>
          <a:stretch>
            <a:fillRect/>
          </a:stretch>
        </p:blipFill>
        <p:spPr>
          <a:prstGeom prst="rect">
            <a:avLst/>
          </a:prstGeom>
        </p:spPr>
      </p:pic>
      <p:sp>
        <p:nvSpPr>
          <p:cNvPr id="4" name="Title 3"/>
          <p:cNvSpPr>
            <a:spLocks noGrp="1"/>
          </p:cNvSpPr>
          <p:nvPr>
            <p:ph type="title"/>
          </p:nvPr>
        </p:nvSpPr>
        <p:spPr/>
        <p:txBody>
          <a:bodyPr/>
          <a:lstStyle/>
          <a:p>
            <a:r>
              <a:rPr lang="en-US" dirty="0" err="1"/>
              <a:t>LTCi</a:t>
            </a:r>
            <a:r>
              <a:rPr lang="en-US" dirty="0"/>
              <a:t> Knowledge</a:t>
            </a:r>
          </a:p>
        </p:txBody>
      </p:sp>
      <p:sp>
        <p:nvSpPr>
          <p:cNvPr id="3" name="Text Placeholder 2"/>
          <p:cNvSpPr>
            <a:spLocks noGrp="1"/>
          </p:cNvSpPr>
          <p:nvPr>
            <p:ph type="body" sz="quarter" idx="13"/>
          </p:nvPr>
        </p:nvSpPr>
        <p:spPr>
          <a:xfrm>
            <a:off x="298824" y="1178785"/>
            <a:ext cx="5683623" cy="4914900"/>
          </a:xfrm>
        </p:spPr>
        <p:txBody>
          <a:bodyPr>
            <a:normAutofit/>
          </a:bodyPr>
          <a:lstStyle/>
          <a:p>
            <a:pPr marL="0" indent="0">
              <a:buNone/>
            </a:pPr>
            <a:r>
              <a:rPr lang="en-US" dirty="0"/>
              <a:t>Survey respondents were virtually split in terms of their overall </a:t>
            </a:r>
            <a:r>
              <a:rPr lang="en-US" dirty="0" err="1"/>
              <a:t>LTCi</a:t>
            </a:r>
            <a:r>
              <a:rPr lang="en-US" dirty="0"/>
              <a:t> Knowledge. </a:t>
            </a:r>
          </a:p>
          <a:p>
            <a:r>
              <a:rPr lang="en-US" dirty="0"/>
              <a:t>49% indicated they were </a:t>
            </a:r>
            <a:r>
              <a:rPr lang="en-US" i="1" dirty="0"/>
              <a:t>Knowledgeable</a:t>
            </a:r>
            <a:r>
              <a:rPr lang="en-US" dirty="0"/>
              <a:t>, with Millennials, Males and Blacks significantly more so than other groups. </a:t>
            </a:r>
          </a:p>
          <a:p>
            <a:r>
              <a:rPr lang="en-US" dirty="0"/>
              <a:t>51% indicated they were </a:t>
            </a:r>
            <a:r>
              <a:rPr lang="en-US" i="1" dirty="0"/>
              <a:t>Not Knowledgeable</a:t>
            </a:r>
            <a:r>
              <a:rPr lang="en-US" dirty="0"/>
              <a:t>, with Boomers, Females and Asians significantly more so than other groups. </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90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C183D7F6-B498-43B3-948B-1728B52AA6E4}">
                <adec:decorative xmlns:adec="http://schemas.microsoft.com/office/drawing/2017/decorative" val="1"/>
              </a:ext>
            </a:extLst>
          </p:cNvPr>
          <p:cNvSpPr>
            <a:spLocks noGrp="1"/>
          </p:cNvSpPr>
          <p:nvPr>
            <p:ph type="title"/>
          </p:nvPr>
        </p:nvSpPr>
        <p:spPr>
          <a:xfrm>
            <a:off x="2" y="0"/>
            <a:ext cx="12191998" cy="890341"/>
          </a:xfrm>
        </p:spPr>
        <p:txBody>
          <a:bodyPr/>
          <a:lstStyle/>
          <a:p>
            <a:r>
              <a:rPr lang="en-US" dirty="0"/>
              <a:t>Long-Term Care Knowledge</a:t>
            </a:r>
          </a:p>
        </p:txBody>
      </p:sp>
      <p:graphicFrame>
        <p:nvGraphicFramePr>
          <p:cNvPr id="13" name="Chart Placeholder 12">
            <a:extLst>
              <a:ext uri="{C183D7F6-B498-43B3-948B-1728B52AA6E4}">
                <adec:decorative xmlns:adec="http://schemas.microsoft.com/office/drawing/2017/decorative" val="1"/>
              </a:ext>
            </a:extLst>
          </p:cNvPr>
          <p:cNvGraphicFramePr>
            <a:graphicFrameLocks noGrp="1"/>
          </p:cNvGraphicFramePr>
          <p:nvPr>
            <p:ph type="chart" sz="quarter" idx="15"/>
            <p:extLst>
              <p:ext uri="{D42A27DB-BD31-4B8C-83A1-F6EECF244321}">
                <p14:modId xmlns:p14="http://schemas.microsoft.com/office/powerpoint/2010/main" val="1270082119"/>
              </p:ext>
            </p:extLst>
          </p:nvPr>
        </p:nvGraphicFramePr>
        <p:xfrm>
          <a:off x="717550" y="1292380"/>
          <a:ext cx="10756900" cy="410512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p:txBody>
          <a:bodyPr/>
          <a:lstStyle/>
          <a:p>
            <a:fld id="{FA06F0F5-DF6A-4E0E-AC03-6B0D0B0A1300}" type="slidenum">
              <a:rPr lang="en-US" sz="900" smtClean="0"/>
              <a:pPr/>
              <a:t>17</a:t>
            </a:fld>
            <a:endParaRPr lang="en-US" sz="900" dirty="0"/>
          </a:p>
        </p:txBody>
      </p:sp>
      <p:sp>
        <p:nvSpPr>
          <p:cNvPr id="9" name="Text Placeholder 8">
            <a:extLst>
              <a:ext uri="{C183D7F6-B498-43B3-948B-1728B52AA6E4}">
                <adec:decorative xmlns:adec="http://schemas.microsoft.com/office/drawing/2017/decorative" val="1"/>
              </a:ext>
            </a:extLst>
          </p:cNvPr>
          <p:cNvSpPr>
            <a:spLocks noGrp="1"/>
          </p:cNvSpPr>
          <p:nvPr>
            <p:ph type="body" sz="quarter" idx="14"/>
          </p:nvPr>
        </p:nvSpPr>
        <p:spPr>
          <a:xfrm>
            <a:off x="443799" y="5637663"/>
            <a:ext cx="5346858" cy="658368"/>
          </a:xfrm>
        </p:spPr>
        <p:txBody>
          <a:bodyPr/>
          <a:lstStyle/>
          <a:p>
            <a:r>
              <a:rPr lang="en-US" sz="1200" dirty="0"/>
              <a:t>n=1440</a:t>
            </a:r>
          </a:p>
        </p:txBody>
      </p:sp>
      <p:cxnSp>
        <p:nvCxnSpPr>
          <p:cNvPr id="15" name="Straight Arrow Connector 14">
            <a:extLst>
              <a:ext uri="{C183D7F6-B498-43B3-948B-1728B52AA6E4}">
                <adec:decorative xmlns:adec="http://schemas.microsoft.com/office/drawing/2017/decorative" val="1"/>
              </a:ext>
            </a:extLst>
          </p:cNvPr>
          <p:cNvCxnSpPr/>
          <p:nvPr/>
        </p:nvCxnSpPr>
        <p:spPr>
          <a:xfrm>
            <a:off x="3393281" y="5204759"/>
            <a:ext cx="4822032" cy="0"/>
          </a:xfrm>
          <a:prstGeom prst="straightConnector1">
            <a:avLst/>
          </a:prstGeom>
          <a:ln w="412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C183D7F6-B498-43B3-948B-1728B52AA6E4}">
                <adec:decorative xmlns:adec="http://schemas.microsoft.com/office/drawing/2017/decorative" val="1"/>
              </a:ext>
            </a:extLst>
          </p:cNvPr>
          <p:cNvSpPr txBox="1"/>
          <p:nvPr/>
        </p:nvSpPr>
        <p:spPr>
          <a:xfrm>
            <a:off x="1169194" y="5020093"/>
            <a:ext cx="1264443" cy="369332"/>
          </a:xfrm>
          <a:prstGeom prst="rect">
            <a:avLst/>
          </a:prstGeom>
          <a:noFill/>
        </p:spPr>
        <p:txBody>
          <a:bodyPr wrap="square" rtlCol="0">
            <a:spAutoFit/>
          </a:bodyPr>
          <a:lstStyle/>
          <a:p>
            <a:r>
              <a:rPr lang="en-US" dirty="0"/>
              <a:t>Not at all</a:t>
            </a:r>
          </a:p>
        </p:txBody>
      </p:sp>
      <p:sp>
        <p:nvSpPr>
          <p:cNvPr id="20" name="TextBox 19">
            <a:extLst>
              <a:ext uri="{C183D7F6-B498-43B3-948B-1728B52AA6E4}">
                <adec:decorative xmlns:adec="http://schemas.microsoft.com/office/drawing/2017/decorative" val="1"/>
              </a:ext>
            </a:extLst>
          </p:cNvPr>
          <p:cNvSpPr txBox="1"/>
          <p:nvPr/>
        </p:nvSpPr>
        <p:spPr>
          <a:xfrm>
            <a:off x="9460707" y="5028168"/>
            <a:ext cx="1774311" cy="369332"/>
          </a:xfrm>
          <a:prstGeom prst="rect">
            <a:avLst/>
          </a:prstGeom>
          <a:noFill/>
        </p:spPr>
        <p:txBody>
          <a:bodyPr wrap="square" rtlCol="0">
            <a:spAutoFit/>
          </a:bodyPr>
          <a:lstStyle/>
          <a:p>
            <a:r>
              <a:rPr lang="en-US" dirty="0"/>
              <a:t>Very </a:t>
            </a:r>
          </a:p>
        </p:txBody>
      </p:sp>
      <p:sp>
        <p:nvSpPr>
          <p:cNvPr id="11" name="TextBox 18">
            <a:extLst>
              <a:ext uri="{C183D7F6-B498-43B3-948B-1728B52AA6E4}">
                <adec:decorative xmlns:adec="http://schemas.microsoft.com/office/drawing/2017/decorative" val="1"/>
              </a:ext>
            </a:extLst>
          </p:cNvPr>
          <p:cNvSpPr txBox="1"/>
          <p:nvPr/>
        </p:nvSpPr>
        <p:spPr>
          <a:xfrm>
            <a:off x="717549" y="3976300"/>
            <a:ext cx="2161117"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err="1"/>
              <a:t>LTCi</a:t>
            </a:r>
            <a:r>
              <a:rPr lang="en-US" sz="1200" dirty="0"/>
              <a:t> care options</a:t>
            </a:r>
          </a:p>
        </p:txBody>
      </p:sp>
    </p:spTree>
    <p:extLst>
      <p:ext uri="{BB962C8B-B14F-4D97-AF65-F5344CB8AC3E}">
        <p14:creationId xmlns:p14="http://schemas.microsoft.com/office/powerpoint/2010/main" val="30426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92740" y="1178785"/>
            <a:ext cx="5776418" cy="4914900"/>
          </a:xfrm>
        </p:spPr>
        <p:txBody>
          <a:bodyPr>
            <a:normAutofit fontScale="92500" lnSpcReduction="20000"/>
          </a:bodyPr>
          <a:lstStyle/>
          <a:p>
            <a:pPr marL="0" indent="0">
              <a:buNone/>
            </a:pPr>
            <a:r>
              <a:rPr lang="en-US" dirty="0"/>
              <a:t>As we drilled down into long-term care knowledge we detected increasing doubt.</a:t>
            </a:r>
          </a:p>
          <a:p>
            <a:r>
              <a:rPr lang="en-US" dirty="0"/>
              <a:t>Costs of LTC: 61% </a:t>
            </a:r>
            <a:r>
              <a:rPr lang="en-US" i="1" dirty="0"/>
              <a:t>Not Knowledgeable </a:t>
            </a:r>
            <a:r>
              <a:rPr lang="en-US" dirty="0"/>
              <a:t>- </a:t>
            </a:r>
            <a:r>
              <a:rPr lang="en-US" dirty="0" err="1"/>
              <a:t>GenX</a:t>
            </a:r>
            <a:r>
              <a:rPr lang="en-US" dirty="0"/>
              <a:t>, Females &amp; Asians significantly less knowledgeable</a:t>
            </a:r>
          </a:p>
          <a:p>
            <a:r>
              <a:rPr lang="en-US" dirty="0"/>
              <a:t>Care Options: 61% </a:t>
            </a:r>
            <a:r>
              <a:rPr lang="en-US" i="1" dirty="0"/>
              <a:t>Not Knowledgeable</a:t>
            </a:r>
            <a:r>
              <a:rPr lang="en-US" dirty="0"/>
              <a:t> - Boomers, Females &amp; Asians significantly less knowledgeable </a:t>
            </a:r>
          </a:p>
          <a:p>
            <a:r>
              <a:rPr lang="en-US" dirty="0"/>
              <a:t>Plan for LTC: 58% </a:t>
            </a:r>
            <a:r>
              <a:rPr lang="en-US" i="1" dirty="0"/>
              <a:t>Not Knowledgeable</a:t>
            </a:r>
            <a:r>
              <a:rPr lang="en-US" dirty="0"/>
              <a:t> - </a:t>
            </a:r>
            <a:r>
              <a:rPr lang="en-US" dirty="0" err="1"/>
              <a:t>GenX</a:t>
            </a:r>
            <a:r>
              <a:rPr lang="en-US" dirty="0"/>
              <a:t>, Females &amp; Asians significantly  less knowledgeable</a:t>
            </a:r>
          </a:p>
          <a:p>
            <a:r>
              <a:rPr lang="en-US" dirty="0"/>
              <a:t>Caregiver Costs: 52% </a:t>
            </a:r>
            <a:r>
              <a:rPr lang="en-US" i="1" dirty="0"/>
              <a:t>Not Knowledgeable</a:t>
            </a:r>
            <a:r>
              <a:rPr lang="en-US" dirty="0"/>
              <a:t> - </a:t>
            </a:r>
            <a:r>
              <a:rPr lang="en-US" dirty="0" err="1"/>
              <a:t>GenX</a:t>
            </a:r>
            <a:r>
              <a:rPr lang="en-US" dirty="0"/>
              <a:t> &amp; Asians significantly less knowledgeable</a:t>
            </a:r>
          </a:p>
        </p:txBody>
      </p:sp>
      <p:sp>
        <p:nvSpPr>
          <p:cNvPr id="4" name="Title 3"/>
          <p:cNvSpPr>
            <a:spLocks noGrp="1"/>
          </p:cNvSpPr>
          <p:nvPr>
            <p:ph type="title"/>
          </p:nvPr>
        </p:nvSpPr>
        <p:spPr/>
        <p:txBody>
          <a:bodyPr/>
          <a:lstStyle/>
          <a:p>
            <a:r>
              <a:rPr lang="en-US" dirty="0"/>
              <a:t>Long-Term Care Knowledge</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 name="Picture Placeholder 9">
            <a:extLst>
              <a:ext uri="{C183D7F6-B498-43B3-948B-1728B52AA6E4}">
                <adec:decorative xmlns:adec="http://schemas.microsoft.com/office/drawing/2017/decorative" val="1"/>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2306" b="2306"/>
          <a:stretch>
            <a:fillRect/>
          </a:stretch>
        </p:blipFill>
        <p:spPr/>
      </p:pic>
      <p:pic>
        <p:nvPicPr>
          <p:cNvPr id="7"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975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C183D7F6-B498-43B3-948B-1728B52AA6E4}">
                <adec:decorative xmlns:adec="http://schemas.microsoft.com/office/drawing/2017/decorative" val="1"/>
              </a:ext>
            </a:extLst>
          </p:cNvPr>
          <p:cNvSpPr>
            <a:spLocks noGrp="1"/>
          </p:cNvSpPr>
          <p:nvPr>
            <p:ph type="title"/>
          </p:nvPr>
        </p:nvSpPr>
        <p:spPr/>
        <p:txBody>
          <a:bodyPr/>
          <a:lstStyle/>
          <a:p>
            <a:r>
              <a:rPr lang="en-US" dirty="0"/>
              <a:t>Information Sources for Financial Product Decisions</a:t>
            </a:r>
          </a:p>
        </p:txBody>
      </p:sp>
      <p:graphicFrame>
        <p:nvGraphicFramePr>
          <p:cNvPr id="13" name="Chart Placeholder 12">
            <a:extLst>
              <a:ext uri="{C183D7F6-B498-43B3-948B-1728B52AA6E4}">
                <adec:decorative xmlns:adec="http://schemas.microsoft.com/office/drawing/2017/decorative" val="1"/>
              </a:ext>
            </a:extLst>
          </p:cNvPr>
          <p:cNvGraphicFramePr>
            <a:graphicFrameLocks noGrp="1"/>
          </p:cNvGraphicFramePr>
          <p:nvPr>
            <p:ph type="chart" sz="quarter" idx="15"/>
            <p:extLst>
              <p:ext uri="{D42A27DB-BD31-4B8C-83A1-F6EECF244321}">
                <p14:modId xmlns:p14="http://schemas.microsoft.com/office/powerpoint/2010/main" val="872179067"/>
              </p:ext>
            </p:extLst>
          </p:nvPr>
        </p:nvGraphicFramePr>
        <p:xfrm>
          <a:off x="717550" y="1422400"/>
          <a:ext cx="10756900" cy="39751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C183D7F6-B498-43B3-948B-1728B52AA6E4}">
                <adec:decorative xmlns:adec="http://schemas.microsoft.com/office/drawing/2017/decorative" val="1"/>
              </a:ext>
            </a:extLst>
          </p:cNvPr>
          <p:cNvSpPr>
            <a:spLocks noGrp="1"/>
          </p:cNvSpPr>
          <p:nvPr>
            <p:ph type="sldNum" sz="quarter" idx="4294967295"/>
          </p:nvPr>
        </p:nvSpPr>
        <p:spPr/>
        <p:txBody>
          <a:bodyPr/>
          <a:lstStyle/>
          <a:p>
            <a:fld id="{FA06F0F5-DF6A-4E0E-AC03-6B0D0B0A1300}" type="slidenum">
              <a:rPr lang="en-US" sz="900" smtClean="0"/>
              <a:pPr/>
              <a:t>19</a:t>
            </a:fld>
            <a:endParaRPr lang="en-US" sz="900" dirty="0"/>
          </a:p>
        </p:txBody>
      </p:sp>
    </p:spTree>
    <p:extLst>
      <p:ext uri="{BB962C8B-B14F-4D97-AF65-F5344CB8AC3E}">
        <p14:creationId xmlns:p14="http://schemas.microsoft.com/office/powerpoint/2010/main" val="370702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Methodology</a:t>
            </a:r>
          </a:p>
        </p:txBody>
      </p:sp>
      <p:sp>
        <p:nvSpPr>
          <p:cNvPr id="6" name="Rectangle 5"/>
          <p:cNvSpPr/>
          <p:nvPr/>
        </p:nvSpPr>
        <p:spPr>
          <a:xfrm>
            <a:off x="418264" y="1231804"/>
            <a:ext cx="10786706" cy="470898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In collaboration with Nationwide, guided by the preceding qualitative phase and other industry research, LIMRA designed an online survey. </a:t>
            </a:r>
          </a:p>
          <a:p>
            <a:pPr marL="0" marR="0" lvl="0" indent="0" algn="l" defTabSz="914400" rtl="0" eaLnBrk="1" fontAlgn="auto" latinLnBrk="0" hangingPunct="1">
              <a:lnSpc>
                <a:spcPct val="100000"/>
              </a:lnSpc>
              <a:spcBef>
                <a:spcPts val="0"/>
              </a:spcBef>
              <a:spcAft>
                <a:spcPts val="0"/>
              </a:spcAft>
              <a:buClrTx/>
              <a:buSzPct val="135000"/>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Survey participants were drawn from a nationwide consumer panel.  </a:t>
            </a: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Data collection occurred between 4/25/2023 and 5/12/2023.</a:t>
            </a:r>
          </a:p>
          <a:p>
            <a:pPr marL="0" marR="0" lvl="0" indent="0" algn="l" defTabSz="914400" rtl="0" eaLnBrk="1" fontAlgn="auto" latinLnBrk="0" hangingPunct="1">
              <a:lnSpc>
                <a:spcPct val="100000"/>
              </a:lnSpc>
              <a:spcBef>
                <a:spcPts val="0"/>
              </a:spcBef>
              <a:spcAft>
                <a:spcPts val="0"/>
              </a:spcAft>
              <a:buClrTx/>
              <a:buSzPct val="135000"/>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The median completion time for the survey </a:t>
            </a:r>
            <a:r>
              <a:rPr lang="en-US" sz="2000" dirty="0">
                <a:solidFill>
                  <a:srgbClr val="000000"/>
                </a:solidFill>
                <a:latin typeface="Arial" panose="020B0604020202020204"/>
              </a:rPr>
              <a:t>was</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just over 12 minutes.</a:t>
            </a:r>
          </a:p>
          <a:p>
            <a:pPr marL="0" marR="0" lvl="0" indent="0" algn="l" defTabSz="914400" rtl="0" eaLnBrk="1" fontAlgn="auto" latinLnBrk="0" hangingPunct="1">
              <a:lnSpc>
                <a:spcPct val="100000"/>
              </a:lnSpc>
              <a:spcBef>
                <a:spcPts val="0"/>
              </a:spcBef>
              <a:spcAft>
                <a:spcPts val="0"/>
              </a:spcAft>
              <a:buClrTx/>
              <a:buSzPct val="135000"/>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Sample was weighted by race/ethnicity and income and included quotas for age and gender to approximate U.S. general population representation.</a:t>
            </a: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Over-quotas of Black and Hispanic Americans were collected. </a:t>
            </a: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Pct val="13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Inconsistent and poor quality responses were screened out.</a:t>
            </a:r>
          </a:p>
        </p:txBody>
      </p:sp>
      <p:sp>
        <p:nvSpPr>
          <p:cNvPr id="7" name="Slide Number Placeholder 2"/>
          <p:cNvSpPr>
            <a:spLocks noGrp="1"/>
          </p:cNvSpPr>
          <p:nvPr>
            <p:ph type="sldNum" sz="quarter" idx="4294967295"/>
          </p:nvPr>
        </p:nvSpPr>
        <p:spPr>
          <a:xfrm>
            <a:off x="62113" y="6420678"/>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4441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a:t>Information Sources for Financial Product Decisions by Generation</a:t>
            </a:r>
          </a:p>
        </p:txBody>
      </p:sp>
      <p:graphicFrame>
        <p:nvGraphicFramePr>
          <p:cNvPr id="11" name="Chart 10">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9351549"/>
              </p:ext>
            </p:extLst>
          </p:nvPr>
        </p:nvGraphicFramePr>
        <p:xfrm>
          <a:off x="636494" y="965516"/>
          <a:ext cx="8128000" cy="514759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C183D7F6-B498-43B3-948B-1728B52AA6E4}">
                <adec:decorative xmlns:adec="http://schemas.microsoft.com/office/drawing/2017/decorative" val="1"/>
              </a:ext>
            </a:extLst>
          </p:cNvPr>
          <p:cNvSpPr txBox="1"/>
          <p:nvPr/>
        </p:nvSpPr>
        <p:spPr>
          <a:xfrm>
            <a:off x="936702" y="6238418"/>
            <a:ext cx="6080960" cy="276999"/>
          </a:xfrm>
          <a:prstGeom prst="rect">
            <a:avLst/>
          </a:prstGeom>
          <a:noFill/>
        </p:spPr>
        <p:txBody>
          <a:bodyPr wrap="none" rtlCol="0">
            <a:spAutoFit/>
          </a:bodyPr>
          <a:lstStyle/>
          <a:p>
            <a:r>
              <a:rPr lang="en-US" sz="1200" b="1" dirty="0"/>
              <a:t>Bold font</a:t>
            </a:r>
            <a:r>
              <a:rPr lang="en-US" sz="1200" dirty="0"/>
              <a:t> indicates statistically significant difference from at least one other generation</a:t>
            </a:r>
            <a:endParaRPr lang="en-US" sz="1200" b="1" dirty="0"/>
          </a:p>
        </p:txBody>
      </p:sp>
      <p:sp>
        <p:nvSpPr>
          <p:cNvPr id="13" name="TextBox 12">
            <a:extLst>
              <a:ext uri="{C183D7F6-B498-43B3-948B-1728B52AA6E4}">
                <adec:decorative xmlns:adec="http://schemas.microsoft.com/office/drawing/2017/decorative" val="0"/>
              </a:ext>
            </a:extLst>
          </p:cNvPr>
          <p:cNvSpPr txBox="1"/>
          <p:nvPr/>
        </p:nvSpPr>
        <p:spPr>
          <a:xfrm>
            <a:off x="7719890" y="3374892"/>
            <a:ext cx="3968527" cy="1754326"/>
          </a:xfrm>
          <a:prstGeom prst="rect">
            <a:avLst/>
          </a:prstGeom>
          <a:noFill/>
        </p:spPr>
        <p:txBody>
          <a:bodyPr wrap="square" rtlCol="0">
            <a:spAutoFit/>
          </a:bodyPr>
          <a:lstStyle/>
          <a:p>
            <a:r>
              <a:rPr lang="en-US" dirty="0"/>
              <a:t>Boomers are significantly more</a:t>
            </a:r>
          </a:p>
          <a:p>
            <a:r>
              <a:rPr lang="en-US" dirty="0"/>
              <a:t>likely to seek advice from financial </a:t>
            </a:r>
          </a:p>
          <a:p>
            <a:r>
              <a:rPr lang="en-US" dirty="0"/>
              <a:t>professionals, while Millennials tend to lean towards media influencers, whether they be social or traditional, blogs and forums.</a:t>
            </a:r>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20</a:t>
            </a:fld>
            <a:endParaRPr lang="en-US" sz="900" dirty="0"/>
          </a:p>
        </p:txBody>
      </p:sp>
    </p:spTree>
    <p:extLst>
      <p:ext uri="{BB962C8B-B14F-4D97-AF65-F5344CB8AC3E}">
        <p14:creationId xmlns:p14="http://schemas.microsoft.com/office/powerpoint/2010/main" val="379760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a:t>Information Sources for Financial Product Decisions by Gender</a:t>
            </a:r>
          </a:p>
        </p:txBody>
      </p:sp>
      <p:graphicFrame>
        <p:nvGraphicFramePr>
          <p:cNvPr id="11" name="Chart 10">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2910685"/>
              </p:ext>
            </p:extLst>
          </p:nvPr>
        </p:nvGraphicFramePr>
        <p:xfrm>
          <a:off x="636494" y="1141090"/>
          <a:ext cx="8128000" cy="484657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C183D7F6-B498-43B3-948B-1728B52AA6E4}">
                <adec:decorative xmlns:adec="http://schemas.microsoft.com/office/drawing/2017/decorative" val="1"/>
              </a:ext>
            </a:extLst>
          </p:cNvPr>
          <p:cNvSpPr txBox="1"/>
          <p:nvPr/>
        </p:nvSpPr>
        <p:spPr>
          <a:xfrm>
            <a:off x="936702" y="6238418"/>
            <a:ext cx="6080960" cy="276999"/>
          </a:xfrm>
          <a:prstGeom prst="rect">
            <a:avLst/>
          </a:prstGeom>
          <a:noFill/>
        </p:spPr>
        <p:txBody>
          <a:bodyPr wrap="none" rtlCol="0">
            <a:spAutoFit/>
          </a:bodyPr>
          <a:lstStyle/>
          <a:p>
            <a:r>
              <a:rPr lang="en-US" sz="1200" b="1" dirty="0"/>
              <a:t>Bold font</a:t>
            </a:r>
            <a:r>
              <a:rPr lang="en-US" sz="1200" dirty="0"/>
              <a:t> indicates statistically significant difference from at least one other generation</a:t>
            </a:r>
            <a:endParaRPr lang="en-US" sz="1200" b="1" dirty="0"/>
          </a:p>
        </p:txBody>
      </p:sp>
      <p:sp>
        <p:nvSpPr>
          <p:cNvPr id="13" name="TextBox 12"/>
          <p:cNvSpPr txBox="1"/>
          <p:nvPr/>
        </p:nvSpPr>
        <p:spPr>
          <a:xfrm>
            <a:off x="7237132" y="3914445"/>
            <a:ext cx="4121641" cy="1200329"/>
          </a:xfrm>
          <a:prstGeom prst="rect">
            <a:avLst/>
          </a:prstGeom>
          <a:noFill/>
        </p:spPr>
        <p:txBody>
          <a:bodyPr wrap="none" rtlCol="0">
            <a:spAutoFit/>
          </a:bodyPr>
          <a:lstStyle/>
          <a:p>
            <a:r>
              <a:rPr lang="en-US" dirty="0"/>
              <a:t>Men seem somewhat more likely to be</a:t>
            </a:r>
          </a:p>
          <a:p>
            <a:r>
              <a:rPr lang="en-US" dirty="0"/>
              <a:t>self-directed, depending on general </a:t>
            </a:r>
          </a:p>
          <a:p>
            <a:r>
              <a:rPr lang="en-US" dirty="0"/>
              <a:t>financial websites and social media </a:t>
            </a:r>
          </a:p>
          <a:p>
            <a:r>
              <a:rPr lang="en-US" dirty="0"/>
              <a:t>significantly more so than women.</a:t>
            </a:r>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21</a:t>
            </a:fld>
            <a:endParaRPr lang="en-US" sz="900" dirty="0"/>
          </a:p>
        </p:txBody>
      </p:sp>
    </p:spTree>
    <p:extLst>
      <p:ext uri="{BB962C8B-B14F-4D97-AF65-F5344CB8AC3E}">
        <p14:creationId xmlns:p14="http://schemas.microsoft.com/office/powerpoint/2010/main" val="2322159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Received </a:t>
            </a:r>
            <a:r>
              <a:rPr lang="en-US" dirty="0" err="1"/>
              <a:t>LTCi</a:t>
            </a:r>
            <a:r>
              <a:rPr lang="en-US" dirty="0"/>
              <a:t> Information in the past 24 Months</a:t>
            </a:r>
          </a:p>
        </p:txBody>
      </p:sp>
      <p:graphicFrame>
        <p:nvGraphicFramePr>
          <p:cNvPr id="9" name="Chart 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7102731"/>
              </p:ext>
            </p:extLst>
          </p:nvPr>
        </p:nvGraphicFramePr>
        <p:xfrm>
          <a:off x="636494" y="1248616"/>
          <a:ext cx="7050287" cy="477523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7806028" y="3300144"/>
            <a:ext cx="3638172" cy="1477328"/>
          </a:xfrm>
          <a:prstGeom prst="rect">
            <a:avLst/>
          </a:prstGeom>
          <a:noFill/>
        </p:spPr>
        <p:txBody>
          <a:bodyPr wrap="square" rtlCol="0">
            <a:spAutoFit/>
          </a:bodyPr>
          <a:lstStyle/>
          <a:p>
            <a:r>
              <a:rPr lang="en-US" dirty="0"/>
              <a:t>More than half of Millennials that </a:t>
            </a:r>
          </a:p>
          <a:p>
            <a:r>
              <a:rPr lang="en-US" dirty="0"/>
              <a:t>have considered buying </a:t>
            </a:r>
            <a:r>
              <a:rPr lang="en-US" dirty="0" err="1"/>
              <a:t>LTCi</a:t>
            </a:r>
            <a:r>
              <a:rPr lang="en-US" dirty="0"/>
              <a:t> in the last 24 months received information via social media.</a:t>
            </a:r>
          </a:p>
          <a:p>
            <a:endParaRPr lang="en-US" dirty="0"/>
          </a:p>
        </p:txBody>
      </p:sp>
      <p:sp>
        <p:nvSpPr>
          <p:cNvPr id="6" name="Text Placeholder 5"/>
          <p:cNvSpPr>
            <a:spLocks noGrp="1"/>
          </p:cNvSpPr>
          <p:nvPr>
            <p:ph type="body" sz="quarter" idx="14"/>
          </p:nvPr>
        </p:nvSpPr>
        <p:spPr>
          <a:xfrm>
            <a:off x="192741" y="5754626"/>
            <a:ext cx="758337" cy="658368"/>
          </a:xfrm>
        </p:spPr>
        <p:txBody>
          <a:bodyPr/>
          <a:lstStyle/>
          <a:p>
            <a:r>
              <a:rPr lang="en-US" sz="1200" dirty="0"/>
              <a:t>n=402</a:t>
            </a:r>
          </a:p>
        </p:txBody>
      </p:sp>
      <p:sp>
        <p:nvSpPr>
          <p:cNvPr id="5" name="Slide Number Placeholder 4"/>
          <p:cNvSpPr>
            <a:spLocks noGrp="1"/>
          </p:cNvSpPr>
          <p:nvPr>
            <p:ph type="sldNum" sz="quarter" idx="4294967295"/>
          </p:nvPr>
        </p:nvSpPr>
        <p:spPr>
          <a:xfrm>
            <a:off x="192741" y="6412994"/>
            <a:ext cx="44375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4967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4395" b="24395"/>
          <a:stretch>
            <a:fillRect/>
          </a:stretch>
        </p:blipFill>
        <p:spPr/>
      </p:pic>
      <p:sp>
        <p:nvSpPr>
          <p:cNvPr id="7" name="Title 6"/>
          <p:cNvSpPr>
            <a:spLocks noGrp="1"/>
          </p:cNvSpPr>
          <p:nvPr>
            <p:ph type="title"/>
          </p:nvPr>
        </p:nvSpPr>
        <p:spPr/>
        <p:txBody>
          <a:bodyPr/>
          <a:lstStyle/>
          <a:p>
            <a:r>
              <a:rPr lang="en-US" dirty="0"/>
              <a:t>LTC Costs</a:t>
            </a:r>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23</a:t>
            </a:fld>
            <a:endParaRPr lang="en-US" sz="900" dirty="0"/>
          </a:p>
        </p:txBody>
      </p:sp>
    </p:spTree>
    <p:extLst>
      <p:ext uri="{BB962C8B-B14F-4D97-AF65-F5344CB8AC3E}">
        <p14:creationId xmlns:p14="http://schemas.microsoft.com/office/powerpoint/2010/main" val="251274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61" b="7242"/>
          <a:stretch/>
        </p:blipFill>
        <p:spPr>
          <a:xfrm>
            <a:off x="0" y="0"/>
            <a:ext cx="12192000" cy="6863317"/>
          </a:xfrm>
          <a:prstGeom prst="rect">
            <a:avLst/>
          </a:prstGeom>
        </p:spPr>
      </p:pic>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2"/>
          <p:cNvSpPr>
            <a:spLocks noGrp="1"/>
          </p:cNvSpPr>
          <p:nvPr>
            <p:ph type="title" idx="4294967295"/>
          </p:nvPr>
        </p:nvSpPr>
        <p:spPr>
          <a:xfrm>
            <a:off x="192741" y="345417"/>
            <a:ext cx="5925488" cy="2598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
                <a:schemeClr val="accent1"/>
              </a:buClr>
              <a:buSzPct val="90000"/>
              <a:buFont typeface="Arial"/>
              <a:buNone/>
              <a:tabLst/>
              <a:defRPr/>
            </a:pPr>
            <a:r>
              <a:rPr kumimoji="0" lang="en-US" sz="4000" b="1" i="0" u="none" strike="noStrike" kern="0" cap="none" spc="0" normalizeH="0" baseline="0" noProof="0" dirty="0">
                <a:ln>
                  <a:noFill/>
                </a:ln>
                <a:solidFill>
                  <a:schemeClr val="tx1"/>
                </a:solidFill>
                <a:effectLst/>
                <a:uLnTx/>
                <a:uFillTx/>
                <a:latin typeface="+mn-lt"/>
                <a:ea typeface="+mn-ea"/>
                <a:cs typeface="+mn-cs"/>
              </a:rPr>
              <a:t>1 in 4 </a:t>
            </a:r>
          </a:p>
          <a:p>
            <a:pPr marL="0" marR="0" lvl="0" indent="0" algn="l" defTabSz="914400" rtl="0" eaLnBrk="1" fontAlgn="base" latinLnBrk="0" hangingPunct="1">
              <a:lnSpc>
                <a:spcPct val="100000"/>
              </a:lnSpc>
              <a:spcBef>
                <a:spcPts val="0"/>
              </a:spcBef>
              <a:spcAft>
                <a:spcPts val="0"/>
              </a:spcAft>
              <a:buClr>
                <a:schemeClr val="accent1"/>
              </a:buClr>
              <a:buSzPct val="90000"/>
              <a:buFont typeface="Arial"/>
              <a:buNone/>
              <a:tabLst/>
              <a:defRPr/>
            </a:pPr>
            <a:r>
              <a:rPr kumimoji="0" lang="en-US" sz="2100" b="1" i="0" u="none" strike="noStrike" kern="0" cap="none" spc="0" normalizeH="0" baseline="0" noProof="0" dirty="0">
                <a:ln>
                  <a:noFill/>
                </a:ln>
                <a:solidFill>
                  <a:schemeClr val="tx1"/>
                </a:solidFill>
                <a:effectLst/>
                <a:uLnTx/>
                <a:uFillTx/>
                <a:latin typeface="+mn-lt"/>
                <a:ea typeface="+mn-ea"/>
                <a:cs typeface="+mn-cs"/>
              </a:rPr>
              <a:t>of those surveyed (27%) </a:t>
            </a:r>
          </a:p>
          <a:p>
            <a:pPr marL="0" marR="0" lvl="0" indent="0" algn="l" defTabSz="914400" rtl="0" eaLnBrk="1" fontAlgn="base" latinLnBrk="0" hangingPunct="1">
              <a:lnSpc>
                <a:spcPct val="100000"/>
              </a:lnSpc>
              <a:spcBef>
                <a:spcPts val="0"/>
              </a:spcBef>
              <a:spcAft>
                <a:spcPts val="0"/>
              </a:spcAft>
              <a:buClr>
                <a:schemeClr val="accent1"/>
              </a:buClr>
              <a:buSzPct val="90000"/>
              <a:buFont typeface="Arial"/>
              <a:buNone/>
              <a:tabLst/>
              <a:defRPr/>
            </a:pPr>
            <a:r>
              <a:rPr kumimoji="0" lang="en-US" sz="2100" b="1" i="0" u="none" strike="noStrike" kern="0" cap="none" spc="0" normalizeH="0" baseline="0" noProof="0" dirty="0">
                <a:ln>
                  <a:noFill/>
                </a:ln>
                <a:solidFill>
                  <a:schemeClr val="tx1"/>
                </a:solidFill>
                <a:effectLst/>
                <a:uLnTx/>
                <a:uFillTx/>
                <a:latin typeface="+mn-lt"/>
                <a:ea typeface="+mn-ea"/>
                <a:cs typeface="+mn-cs"/>
              </a:rPr>
              <a:t>have </a:t>
            </a:r>
            <a:r>
              <a:rPr kumimoji="0" lang="en-US" sz="4000" b="1" i="0" u="none" strike="noStrike" kern="0" cap="none" spc="0" normalizeH="0" baseline="0" noProof="0" dirty="0">
                <a:ln>
                  <a:noFill/>
                </a:ln>
                <a:solidFill>
                  <a:schemeClr val="tx1"/>
                </a:solidFill>
                <a:effectLst/>
                <a:uLnTx/>
                <a:uFillTx/>
                <a:latin typeface="+mn-lt"/>
                <a:ea typeface="+mn-ea"/>
                <a:cs typeface="+mn-cs"/>
              </a:rPr>
              <a:t>not</a:t>
            </a:r>
            <a:r>
              <a:rPr kumimoji="0" lang="en-US" sz="2100" b="1" i="0" u="none" strike="noStrike" kern="0" cap="none" spc="0" normalizeH="0" baseline="0" noProof="0" dirty="0">
                <a:ln>
                  <a:noFill/>
                </a:ln>
                <a:solidFill>
                  <a:schemeClr val="tx1"/>
                </a:solidFill>
                <a:effectLst/>
                <a:uLnTx/>
                <a:uFillTx/>
                <a:latin typeface="+mn-lt"/>
                <a:ea typeface="+mn-ea"/>
                <a:cs typeface="+mn-cs"/>
              </a:rPr>
              <a:t> spoken </a:t>
            </a:r>
          </a:p>
          <a:p>
            <a:pPr marL="0" marR="0" lvl="0" indent="0" algn="l" defTabSz="914400" rtl="0" eaLnBrk="1" fontAlgn="base" latinLnBrk="0" hangingPunct="1">
              <a:lnSpc>
                <a:spcPct val="100000"/>
              </a:lnSpc>
              <a:spcBef>
                <a:spcPts val="0"/>
              </a:spcBef>
              <a:spcAft>
                <a:spcPts val="0"/>
              </a:spcAft>
              <a:buClr>
                <a:schemeClr val="accent1"/>
              </a:buClr>
              <a:buSzPct val="90000"/>
              <a:buFont typeface="Arial"/>
              <a:buNone/>
              <a:tabLst/>
              <a:defRPr/>
            </a:pPr>
            <a:r>
              <a:rPr kumimoji="0" lang="en-US" sz="2100" b="1" i="0" u="none" strike="noStrike" kern="0" cap="none" spc="0" normalizeH="0" baseline="0" noProof="0" dirty="0">
                <a:ln>
                  <a:noFill/>
                </a:ln>
                <a:solidFill>
                  <a:schemeClr val="tx1"/>
                </a:solidFill>
                <a:effectLst/>
                <a:uLnTx/>
                <a:uFillTx/>
                <a:latin typeface="+mn-lt"/>
                <a:ea typeface="+mn-ea"/>
                <a:cs typeface="+mn-cs"/>
              </a:rPr>
              <a:t>to anyone about </a:t>
            </a:r>
          </a:p>
          <a:p>
            <a:pPr marL="0" marR="0" lvl="0" indent="0" algn="l" defTabSz="914400" rtl="0" eaLnBrk="1" fontAlgn="base" latinLnBrk="0" hangingPunct="1">
              <a:lnSpc>
                <a:spcPct val="100000"/>
              </a:lnSpc>
              <a:spcBef>
                <a:spcPts val="0"/>
              </a:spcBef>
              <a:spcAft>
                <a:spcPts val="0"/>
              </a:spcAft>
              <a:buClr>
                <a:schemeClr val="accent1"/>
              </a:buClr>
              <a:buSzPct val="90000"/>
              <a:buFont typeface="Arial"/>
              <a:buNone/>
              <a:tabLst/>
              <a:defRPr/>
            </a:pPr>
            <a:r>
              <a:rPr kumimoji="0" lang="en-US" sz="4000" b="1" i="0" u="none" strike="noStrike" kern="0" cap="none" spc="0" normalizeH="0" baseline="0" noProof="0" dirty="0">
                <a:ln>
                  <a:noFill/>
                </a:ln>
                <a:solidFill>
                  <a:schemeClr val="tx1"/>
                </a:solidFill>
                <a:effectLst/>
                <a:uLnTx/>
                <a:uFillTx/>
                <a:latin typeface="+mn-lt"/>
                <a:ea typeface="+mn-ea"/>
                <a:cs typeface="+mn-cs"/>
              </a:rPr>
              <a:t>Long-Term </a:t>
            </a:r>
          </a:p>
          <a:p>
            <a:pPr marL="0" marR="0" lvl="0" indent="0" algn="l" defTabSz="914400" rtl="0" eaLnBrk="1" fontAlgn="base" latinLnBrk="0" hangingPunct="1">
              <a:lnSpc>
                <a:spcPct val="100000"/>
              </a:lnSpc>
              <a:spcBef>
                <a:spcPts val="0"/>
              </a:spcBef>
              <a:spcAft>
                <a:spcPts val="0"/>
              </a:spcAft>
              <a:buClr>
                <a:schemeClr val="accent1"/>
              </a:buClr>
              <a:buSzPct val="90000"/>
              <a:buFont typeface="Arial"/>
              <a:buNone/>
              <a:tabLst/>
              <a:defRPr/>
            </a:pPr>
            <a:r>
              <a:rPr kumimoji="0" lang="en-US" sz="4000" b="1" i="0" u="none" strike="noStrike" kern="0" cap="none" spc="0" normalizeH="0" baseline="0" noProof="0" dirty="0">
                <a:ln>
                  <a:noFill/>
                </a:ln>
                <a:solidFill>
                  <a:schemeClr val="tx1"/>
                </a:solidFill>
                <a:effectLst/>
                <a:uLnTx/>
                <a:uFillTx/>
                <a:latin typeface="+mn-lt"/>
                <a:ea typeface="+mn-ea"/>
                <a:cs typeface="+mn-cs"/>
              </a:rPr>
              <a:t>Care Costs.</a:t>
            </a:r>
          </a:p>
        </p:txBody>
      </p:sp>
      <p:pic>
        <p:nvPicPr>
          <p:cNvPr id="10"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9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Discussed Potential LTC Costs With</a:t>
            </a:r>
          </a:p>
        </p:txBody>
      </p:sp>
      <p:graphicFrame>
        <p:nvGraphicFramePr>
          <p:cNvPr id="11" name="Chart 10">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482889"/>
              </p:ext>
            </p:extLst>
          </p:nvPr>
        </p:nvGraphicFramePr>
        <p:xfrm>
          <a:off x="985170" y="1280161"/>
          <a:ext cx="8128000" cy="449871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6853577" y="2970224"/>
            <a:ext cx="4955203" cy="2585323"/>
          </a:xfrm>
          <a:prstGeom prst="rect">
            <a:avLst/>
          </a:prstGeom>
          <a:noFill/>
        </p:spPr>
        <p:txBody>
          <a:bodyPr wrap="none" rtlCol="0">
            <a:spAutoFit/>
          </a:bodyPr>
          <a:lstStyle/>
          <a:p>
            <a:r>
              <a:rPr lang="en-US" dirty="0"/>
              <a:t>Respondents are more likely to speak with</a:t>
            </a:r>
          </a:p>
          <a:p>
            <a:r>
              <a:rPr lang="en-US" dirty="0"/>
              <a:t>their spouse and friends about long-term</a:t>
            </a:r>
          </a:p>
          <a:p>
            <a:r>
              <a:rPr lang="en-US" dirty="0"/>
              <a:t>care costs than they are to speak to a </a:t>
            </a:r>
          </a:p>
          <a:p>
            <a:r>
              <a:rPr lang="en-US" dirty="0"/>
              <a:t>financial professional.</a:t>
            </a:r>
          </a:p>
          <a:p>
            <a:endParaRPr lang="en-US" dirty="0"/>
          </a:p>
          <a:p>
            <a:r>
              <a:rPr lang="en-US" dirty="0"/>
              <a:t>Nearly one third of Boomers haven’t discussed</a:t>
            </a:r>
          </a:p>
          <a:p>
            <a:r>
              <a:rPr lang="en-US" dirty="0"/>
              <a:t>long-term care costs with anyone,</a:t>
            </a:r>
          </a:p>
          <a:p>
            <a:r>
              <a:rPr lang="en-US" dirty="0"/>
              <a:t>significantly higher than younger generations.</a:t>
            </a:r>
          </a:p>
          <a:p>
            <a:endParaRPr lang="en-US" dirty="0"/>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25</a:t>
            </a:fld>
            <a:endParaRPr lang="en-US" sz="900" dirty="0"/>
          </a:p>
        </p:txBody>
      </p:sp>
    </p:spTree>
    <p:extLst>
      <p:ext uri="{BB962C8B-B14F-4D97-AF65-F5344CB8AC3E}">
        <p14:creationId xmlns:p14="http://schemas.microsoft.com/office/powerpoint/2010/main" val="2371327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normAutofit/>
          </a:bodyPr>
          <a:lstStyle/>
          <a:p>
            <a:r>
              <a:rPr lang="en-US" dirty="0"/>
              <a:t>Discussing LTC Costs</a:t>
            </a:r>
          </a:p>
        </p:txBody>
      </p:sp>
      <p:sp>
        <p:nvSpPr>
          <p:cNvPr id="3" name="Text Placeholder 2"/>
          <p:cNvSpPr>
            <a:spLocks noGrp="1"/>
          </p:cNvSpPr>
          <p:nvPr>
            <p:ph type="body" sz="quarter" idx="13"/>
          </p:nvPr>
        </p:nvSpPr>
        <p:spPr/>
        <p:txBody>
          <a:bodyPr>
            <a:normAutofit/>
          </a:bodyPr>
          <a:lstStyle/>
          <a:p>
            <a:pPr marL="0" lvl="0" indent="0">
              <a:buNone/>
            </a:pPr>
            <a:r>
              <a:rPr lang="en-US" dirty="0"/>
              <a:t>Of those who haven’t discussed LTC costs with anyone, the top three people they </a:t>
            </a:r>
            <a:r>
              <a:rPr lang="en-US" b="1" i="1" dirty="0"/>
              <a:t>would</a:t>
            </a:r>
            <a:r>
              <a:rPr lang="en-US" dirty="0"/>
              <a:t> speak with include: </a:t>
            </a:r>
          </a:p>
          <a:p>
            <a:pPr lvl="1"/>
            <a:r>
              <a:rPr lang="en-US" dirty="0"/>
              <a:t>52% Spouse</a:t>
            </a:r>
          </a:p>
          <a:p>
            <a:pPr lvl="1"/>
            <a:r>
              <a:rPr lang="en-US" dirty="0"/>
              <a:t>30% Financial Professional</a:t>
            </a:r>
          </a:p>
          <a:p>
            <a:pPr lvl="1"/>
            <a:r>
              <a:rPr lang="en-US" dirty="0"/>
              <a:t>29% Children</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5"/>
          <p:cNvSpPr>
            <a:spLocks noGrp="1"/>
          </p:cNvSpPr>
          <p:nvPr>
            <p:ph type="body" sz="quarter" idx="14"/>
          </p:nvPr>
        </p:nvSpPr>
        <p:spPr>
          <a:xfrm>
            <a:off x="192741" y="5683055"/>
            <a:ext cx="5346858" cy="658368"/>
          </a:xfrm>
        </p:spPr>
        <p:txBody>
          <a:bodyPr/>
          <a:lstStyle/>
          <a:p>
            <a:r>
              <a:rPr lang="en-US" sz="1200" dirty="0"/>
              <a:t>n=382</a:t>
            </a: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normAutofit/>
          </a:bodyPr>
          <a:lstStyle/>
          <a:p>
            <a:r>
              <a:rPr lang="en-US" dirty="0"/>
              <a:t>Unexpected LTC Costs</a:t>
            </a:r>
          </a:p>
        </p:txBody>
      </p:sp>
      <p:sp>
        <p:nvSpPr>
          <p:cNvPr id="3" name="Text Placeholder 2"/>
          <p:cNvSpPr>
            <a:spLocks noGrp="1"/>
          </p:cNvSpPr>
          <p:nvPr>
            <p:ph type="body" sz="quarter" idx="13"/>
          </p:nvPr>
        </p:nvSpPr>
        <p:spPr>
          <a:xfrm>
            <a:off x="193768" y="1065190"/>
            <a:ext cx="5570538" cy="4914900"/>
          </a:xfrm>
        </p:spPr>
        <p:txBody>
          <a:bodyPr/>
          <a:lstStyle/>
          <a:p>
            <a:pPr marL="0" lvl="0" indent="0">
              <a:buNone/>
            </a:pPr>
            <a:r>
              <a:rPr lang="en-US" dirty="0"/>
              <a:t>When asked which sources would be accessed to pay for unexpected LTC costs, the top three sources include: </a:t>
            </a:r>
          </a:p>
          <a:p>
            <a:pPr lvl="1"/>
            <a:r>
              <a:rPr lang="en-US" dirty="0"/>
              <a:t>62% Savings </a:t>
            </a:r>
          </a:p>
          <a:p>
            <a:pPr lvl="1"/>
            <a:r>
              <a:rPr lang="en-US" dirty="0"/>
              <a:t>57% Social Security</a:t>
            </a:r>
          </a:p>
          <a:p>
            <a:pPr lvl="1"/>
            <a:r>
              <a:rPr lang="en-US" dirty="0"/>
              <a:t>51% Medicare</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776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lstStyle/>
          <a:p>
            <a:r>
              <a:rPr lang="en-US" dirty="0"/>
              <a:t>LTC Cost Misconceptions</a:t>
            </a:r>
          </a:p>
        </p:txBody>
      </p:sp>
      <p:sp>
        <p:nvSpPr>
          <p:cNvPr id="3" name="Text Placeholder 2"/>
          <p:cNvSpPr>
            <a:spLocks noGrp="1"/>
          </p:cNvSpPr>
          <p:nvPr>
            <p:ph type="body" sz="quarter" idx="13"/>
          </p:nvPr>
        </p:nvSpPr>
        <p:spPr>
          <a:xfrm>
            <a:off x="156284" y="1070675"/>
            <a:ext cx="5799912" cy="5238599"/>
          </a:xfrm>
        </p:spPr>
        <p:txBody>
          <a:bodyPr>
            <a:noAutofit/>
          </a:bodyPr>
          <a:lstStyle/>
          <a:p>
            <a:pPr marL="0" indent="0">
              <a:spcAft>
                <a:spcPts val="0"/>
              </a:spcAft>
              <a:buNone/>
            </a:pPr>
            <a:r>
              <a:rPr lang="en-US" sz="1400" dirty="0"/>
              <a:t>Based on a 2022 AALTCI Annual Price Index survey*, the average annual LTC premium is $2220 for males and $3700 for female, with a median cost of $2500.</a:t>
            </a:r>
          </a:p>
          <a:p>
            <a:pPr marL="0" lvl="0" indent="0">
              <a:spcAft>
                <a:spcPts val="0"/>
              </a:spcAft>
              <a:buNone/>
            </a:pPr>
            <a:endParaRPr lang="en-US" sz="1400" dirty="0"/>
          </a:p>
          <a:p>
            <a:pPr marL="0" lvl="0" indent="0">
              <a:spcAft>
                <a:spcPts val="0"/>
              </a:spcAft>
              <a:buNone/>
            </a:pPr>
            <a:r>
              <a:rPr lang="en-US" sz="1400" dirty="0"/>
              <a:t>Along gender lines, </a:t>
            </a:r>
            <a:r>
              <a:rPr lang="en-US" sz="1400" b="1" dirty="0"/>
              <a:t>males tend to overestimate</a:t>
            </a:r>
            <a:r>
              <a:rPr lang="en-US" sz="1400" dirty="0"/>
              <a:t> their cost slightly – Median=$2500 (+$300), whereas </a:t>
            </a:r>
            <a:r>
              <a:rPr lang="en-US" sz="1400" b="1" dirty="0"/>
              <a:t>females tend to underestimate </a:t>
            </a:r>
            <a:r>
              <a:rPr lang="en-US" sz="1400" dirty="0"/>
              <a:t>their cost substantially – Median=$2500 (-$1200).</a:t>
            </a:r>
          </a:p>
          <a:p>
            <a:pPr marL="0" lvl="0" indent="0">
              <a:spcAft>
                <a:spcPts val="0"/>
              </a:spcAft>
              <a:buNone/>
            </a:pPr>
            <a:endParaRPr lang="en-US" sz="1400" dirty="0"/>
          </a:p>
          <a:p>
            <a:pPr marL="0" indent="0">
              <a:spcAft>
                <a:spcPts val="0"/>
              </a:spcAft>
              <a:buNone/>
            </a:pPr>
            <a:r>
              <a:rPr lang="en-US" sz="1400" dirty="0"/>
              <a:t>We also observed that </a:t>
            </a:r>
            <a:r>
              <a:rPr lang="en-US" sz="1400" b="1" dirty="0"/>
              <a:t>as age increases, so do the cost estimates</a:t>
            </a:r>
            <a:r>
              <a:rPr lang="en-US" sz="1400" dirty="0"/>
              <a:t>.</a:t>
            </a:r>
          </a:p>
          <a:p>
            <a:pPr marL="0" indent="0">
              <a:spcAft>
                <a:spcPts val="0"/>
              </a:spcAft>
              <a:buNone/>
            </a:pPr>
            <a:endParaRPr lang="en-US" sz="1400" dirty="0"/>
          </a:p>
          <a:p>
            <a:pPr lvl="1">
              <a:spcAft>
                <a:spcPts val="0"/>
              </a:spcAft>
            </a:pPr>
            <a:r>
              <a:rPr lang="en-US" sz="1400" dirty="0"/>
              <a:t>Millennials = $1500</a:t>
            </a:r>
          </a:p>
          <a:p>
            <a:pPr lvl="1">
              <a:spcAft>
                <a:spcPts val="0"/>
              </a:spcAft>
            </a:pPr>
            <a:r>
              <a:rPr lang="en-US" sz="1400" dirty="0" err="1"/>
              <a:t>GenX</a:t>
            </a:r>
            <a:r>
              <a:rPr lang="en-US" sz="1400" dirty="0"/>
              <a:t> = $2000</a:t>
            </a:r>
          </a:p>
          <a:p>
            <a:pPr lvl="1">
              <a:spcAft>
                <a:spcPts val="0"/>
              </a:spcAft>
            </a:pPr>
            <a:r>
              <a:rPr lang="en-US" sz="1400" dirty="0"/>
              <a:t>Boomers = $3000</a:t>
            </a:r>
          </a:p>
          <a:p>
            <a:pPr marL="0" indent="0">
              <a:spcAft>
                <a:spcPts val="0"/>
              </a:spcAft>
              <a:buNone/>
            </a:pPr>
            <a:endParaRPr lang="en-US" sz="1400" dirty="0"/>
          </a:p>
          <a:p>
            <a:pPr marL="0" indent="0">
              <a:spcAft>
                <a:spcPts val="0"/>
              </a:spcAft>
              <a:buNone/>
            </a:pPr>
            <a:r>
              <a:rPr lang="en-US" sz="1400" dirty="0"/>
              <a:t>By race, we found that </a:t>
            </a:r>
            <a:r>
              <a:rPr lang="en-US" sz="1400" b="1" dirty="0"/>
              <a:t>most segments underestimate the costs </a:t>
            </a:r>
            <a:r>
              <a:rPr lang="en-US" sz="1400" dirty="0"/>
              <a:t>except for one group.</a:t>
            </a:r>
          </a:p>
          <a:p>
            <a:pPr marL="342900" lvl="1" indent="0">
              <a:spcAft>
                <a:spcPts val="0"/>
              </a:spcAft>
              <a:buNone/>
            </a:pPr>
            <a:endParaRPr lang="en-US" sz="1400" dirty="0"/>
          </a:p>
          <a:p>
            <a:pPr lvl="1">
              <a:spcAft>
                <a:spcPts val="0"/>
              </a:spcAft>
            </a:pPr>
            <a:r>
              <a:rPr lang="en-US" sz="1400" dirty="0"/>
              <a:t>Asian = $1500</a:t>
            </a:r>
          </a:p>
          <a:p>
            <a:pPr lvl="1">
              <a:spcAft>
                <a:spcPts val="0"/>
              </a:spcAft>
            </a:pPr>
            <a:r>
              <a:rPr lang="en-US" sz="1400" dirty="0"/>
              <a:t>Black = $2000</a:t>
            </a:r>
          </a:p>
          <a:p>
            <a:pPr lvl="1">
              <a:spcAft>
                <a:spcPts val="0"/>
              </a:spcAft>
            </a:pPr>
            <a:r>
              <a:rPr lang="en-US" sz="1400" dirty="0"/>
              <a:t>Hispanic = $2000</a:t>
            </a:r>
          </a:p>
          <a:p>
            <a:pPr lvl="1">
              <a:spcAft>
                <a:spcPts val="0"/>
              </a:spcAft>
            </a:pPr>
            <a:r>
              <a:rPr lang="en-US" sz="1400" dirty="0"/>
              <a:t>White = $3000</a:t>
            </a:r>
          </a:p>
        </p:txBody>
      </p:sp>
      <p:sp>
        <p:nvSpPr>
          <p:cNvPr id="6" name="Text Placeholder 5"/>
          <p:cNvSpPr>
            <a:spLocks noGrp="1"/>
          </p:cNvSpPr>
          <p:nvPr>
            <p:ph type="body" sz="quarter" idx="14"/>
          </p:nvPr>
        </p:nvSpPr>
        <p:spPr/>
        <p:txBody>
          <a:bodyPr/>
          <a:lstStyle/>
          <a:p>
            <a:r>
              <a:rPr lang="en-US" sz="900" dirty="0"/>
              <a:t>Based on single male/female, age 55 (select health) benefits grow at 3% yearly</a:t>
            </a:r>
          </a:p>
          <a:p>
            <a:r>
              <a:rPr lang="en-US" sz="900" dirty="0"/>
              <a:t>*https://www.aaltci.org/long-term-care-insurance/learning-center/ltcfacts-2022.php#2022costs</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5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4989" b="10802"/>
          <a:stretch/>
        </p:blipFill>
        <p:spPr>
          <a:xfrm>
            <a:off x="0" y="0"/>
            <a:ext cx="12200860" cy="6858000"/>
          </a:xfrm>
          <a:prstGeom prst="rect">
            <a:avLst/>
          </a:prstGeom>
        </p:spPr>
      </p:pic>
      <p:sp>
        <p:nvSpPr>
          <p:cNvPr id="12" name="Title 11"/>
          <p:cNvSpPr>
            <a:spLocks noGrp="1"/>
          </p:cNvSpPr>
          <p:nvPr>
            <p:ph type="title" idx="4294967295"/>
          </p:nvPr>
        </p:nvSpPr>
        <p:spPr>
          <a:xfrm>
            <a:off x="8287966" y="1597729"/>
            <a:ext cx="3777574" cy="36625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a:ea typeface="+mn-ea"/>
                <a:cs typeface="+mn-cs"/>
              </a:rPr>
              <a:t>55% </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of respondents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do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NOT</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a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financial professional</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However, the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majority</a:t>
            </a: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of them are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looking for one</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2">
            <a:extLst>
              <a:ext uri="{FF2B5EF4-FFF2-40B4-BE49-F238E27FC236}">
                <a16:creationId xmlns:a16="http://schemas.microsoft.com/office/drawing/2014/main" id="{4CE76981-B5B2-115E-CF4E-0939490BF9ED}"/>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35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lstStyle/>
          <a:p>
            <a:r>
              <a:rPr lang="en-US" dirty="0"/>
              <a:t>Research Sample</a:t>
            </a:r>
          </a:p>
        </p:txBody>
      </p:sp>
      <p:sp>
        <p:nvSpPr>
          <p:cNvPr id="7" name="Text Placeholder 6"/>
          <p:cNvSpPr txBox="1">
            <a:spLocks noGrp="1"/>
          </p:cNvSpPr>
          <p:nvPr>
            <p:ph type="body" sz="quarter" idx="13"/>
          </p:nvPr>
        </p:nvSpPr>
        <p:spPr>
          <a:xfrm>
            <a:off x="266700" y="1143000"/>
            <a:ext cx="5838820" cy="5140061"/>
          </a:xfrm>
          <a:prstGeom prst="rect">
            <a:avLst/>
          </a:prstGeom>
          <a:noFill/>
        </p:spPr>
        <p:txBody>
          <a:bodyPr wrap="square" rtlCol="0">
            <a:spAutoFit/>
          </a:bodyPr>
          <a:lstStyle/>
          <a:p>
            <a:pPr marL="0" indent="0" defTabSz="1219170" fontAlgn="base">
              <a:spcBef>
                <a:spcPct val="0"/>
              </a:spcBef>
              <a:buNone/>
            </a:pPr>
            <a:r>
              <a:rPr lang="en-US" sz="1600" dirty="0">
                <a:solidFill>
                  <a:srgbClr val="000000"/>
                </a:solidFill>
                <a:latin typeface="Arial" charset="0"/>
              </a:rPr>
              <a:t>We surveyed 1439 respondents to understand consumers’ attitudes and perceptions of long term care protection. </a:t>
            </a:r>
          </a:p>
          <a:p>
            <a:pPr marL="0" indent="0" defTabSz="1219170" fontAlgn="base">
              <a:spcBef>
                <a:spcPct val="0"/>
              </a:spcBef>
              <a:buNone/>
            </a:pPr>
            <a:endParaRPr lang="en-US" sz="1600" b="1" dirty="0">
              <a:solidFill>
                <a:srgbClr val="000000"/>
              </a:solidFill>
              <a:latin typeface="Arial" charset="0"/>
            </a:endParaRPr>
          </a:p>
          <a:p>
            <a:pPr marL="0" indent="0" defTabSz="1219170" fontAlgn="base">
              <a:spcBef>
                <a:spcPct val="0"/>
              </a:spcBef>
              <a:buNone/>
            </a:pPr>
            <a:r>
              <a:rPr lang="en-US" sz="1600" b="1" dirty="0">
                <a:solidFill>
                  <a:srgbClr val="000000"/>
                </a:solidFill>
                <a:latin typeface="Arial" charset="0"/>
              </a:rPr>
              <a:t>GENERATION	BIRTH YEAR	(N)</a:t>
            </a:r>
          </a:p>
          <a:p>
            <a:pPr marL="0" indent="0" defTabSz="1219170" fontAlgn="base">
              <a:spcBef>
                <a:spcPct val="0"/>
              </a:spcBef>
              <a:buNone/>
            </a:pPr>
            <a:r>
              <a:rPr lang="en-US" sz="1600" dirty="0">
                <a:solidFill>
                  <a:srgbClr val="000000"/>
                </a:solidFill>
                <a:latin typeface="Arial" charset="0"/>
              </a:rPr>
              <a:t>Baby Boomers	1946 to 1964		512</a:t>
            </a:r>
          </a:p>
          <a:p>
            <a:pPr marL="0" indent="0" defTabSz="1219170" fontAlgn="base">
              <a:spcBef>
                <a:spcPct val="0"/>
              </a:spcBef>
              <a:buNone/>
            </a:pPr>
            <a:r>
              <a:rPr lang="en-US" sz="1600" dirty="0">
                <a:solidFill>
                  <a:srgbClr val="000000"/>
                </a:solidFill>
                <a:latin typeface="Arial" charset="0"/>
              </a:rPr>
              <a:t>Gen X		1965 to 1980		525</a:t>
            </a:r>
          </a:p>
          <a:p>
            <a:pPr marL="0" indent="0" defTabSz="1219170" fontAlgn="base">
              <a:spcBef>
                <a:spcPct val="0"/>
              </a:spcBef>
              <a:buNone/>
            </a:pPr>
            <a:r>
              <a:rPr lang="en-US" sz="1600" u="sng" dirty="0">
                <a:solidFill>
                  <a:srgbClr val="000000"/>
                </a:solidFill>
                <a:latin typeface="Arial" charset="0"/>
              </a:rPr>
              <a:t>Millennials</a:t>
            </a:r>
            <a:r>
              <a:rPr lang="en-US" sz="1600" dirty="0">
                <a:solidFill>
                  <a:srgbClr val="000000"/>
                </a:solidFill>
                <a:latin typeface="Arial" charset="0"/>
              </a:rPr>
              <a:t>		1981 to 1996		</a:t>
            </a:r>
            <a:r>
              <a:rPr lang="en-US" sz="1600" u="sng" dirty="0">
                <a:solidFill>
                  <a:srgbClr val="000000"/>
                </a:solidFill>
                <a:latin typeface="Arial" charset="0"/>
              </a:rPr>
              <a:t>402</a:t>
            </a:r>
          </a:p>
          <a:p>
            <a:pPr marL="0" indent="0" defTabSz="1219170" fontAlgn="base">
              <a:spcBef>
                <a:spcPct val="0"/>
              </a:spcBef>
              <a:buNone/>
            </a:pPr>
            <a:r>
              <a:rPr lang="en-US" sz="1600" b="1" dirty="0">
                <a:solidFill>
                  <a:srgbClr val="000000"/>
                </a:solidFill>
                <a:latin typeface="Arial" charset="0"/>
              </a:rPr>
              <a:t>TOTAL N	            	   	                   1,439</a:t>
            </a:r>
          </a:p>
          <a:p>
            <a:pPr marL="0" indent="0" defTabSz="1219170" fontAlgn="base">
              <a:spcBef>
                <a:spcPct val="0"/>
              </a:spcBef>
              <a:buNone/>
            </a:pPr>
            <a:r>
              <a:rPr lang="en-US" sz="1600" dirty="0">
                <a:latin typeface="Arial" charset="0"/>
              </a:rPr>
              <a:t>This research sample was also cut by gender and race/ethnicity. </a:t>
            </a:r>
          </a:p>
          <a:p>
            <a:pPr marL="0" indent="0" defTabSz="1219170" fontAlgn="base">
              <a:spcBef>
                <a:spcPct val="0"/>
              </a:spcBef>
              <a:spcAft>
                <a:spcPct val="0"/>
              </a:spcAft>
              <a:buNone/>
            </a:pPr>
            <a:r>
              <a:rPr lang="en-US" sz="1067" i="1" dirty="0">
                <a:solidFill>
                  <a:srgbClr val="000000"/>
                </a:solidFill>
                <a:latin typeface="Arial" charset="0"/>
              </a:rPr>
              <a:t>.</a:t>
            </a:r>
          </a:p>
          <a:p>
            <a:pPr defTabSz="1219170" fontAlgn="base">
              <a:spcBef>
                <a:spcPct val="0"/>
              </a:spcBef>
              <a:spcAft>
                <a:spcPct val="0"/>
              </a:spcAft>
            </a:pPr>
            <a:endParaRPr lang="en-US" sz="1867" dirty="0">
              <a:solidFill>
                <a:srgbClr val="002F6C"/>
              </a:solidFill>
              <a:latin typeface="Arial" charset="0"/>
            </a:endParaRPr>
          </a:p>
          <a:p>
            <a:pPr marL="228594" indent="-228594" defTabSz="1219170" fontAlgn="base">
              <a:spcBef>
                <a:spcPct val="0"/>
              </a:spcBef>
              <a:spcAft>
                <a:spcPct val="0"/>
              </a:spcAft>
              <a:buFont typeface="Arial" panose="020B0604020202020204" pitchFamily="34" charset="0"/>
              <a:buChar char="•"/>
            </a:pPr>
            <a:endParaRPr lang="en-US" sz="1867" dirty="0">
              <a:solidFill>
                <a:srgbClr val="002F6C"/>
              </a:solidFill>
              <a:latin typeface="Arial" charset="0"/>
            </a:endParaRPr>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3</a:t>
            </a:fld>
            <a:endParaRPr lang="en-US" sz="900" dirty="0"/>
          </a:p>
        </p:txBody>
      </p:sp>
      <p:pic>
        <p:nvPicPr>
          <p:cNvPr id="2" name="Picture 2">
            <a:extLst>
              <a:ext uri="{FF2B5EF4-FFF2-40B4-BE49-F238E27FC236}">
                <a16:creationId xmlns:a16="http://schemas.microsoft.com/office/drawing/2014/main" id="{DD5FA766-095D-CB4E-D7E8-933D8939A37E}"/>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65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LTC Discussions with Financial Professionals</a:t>
            </a:r>
          </a:p>
        </p:txBody>
      </p:sp>
      <p:sp>
        <p:nvSpPr>
          <p:cNvPr id="3" name="Text Placeholder 2"/>
          <p:cNvSpPr>
            <a:spLocks noGrp="1"/>
          </p:cNvSpPr>
          <p:nvPr>
            <p:ph type="body" sz="quarter" idx="4294967295"/>
          </p:nvPr>
        </p:nvSpPr>
        <p:spPr>
          <a:xfrm>
            <a:off x="305608" y="1066767"/>
            <a:ext cx="5570538" cy="4914900"/>
          </a:xfrm>
          <a:prstGeom prst="rect">
            <a:avLst/>
          </a:prstGeom>
        </p:spPr>
        <p:txBody>
          <a:bodyPr>
            <a:normAutofit fontScale="92500" lnSpcReduction="20000"/>
          </a:bodyPr>
          <a:lstStyle/>
          <a:p>
            <a:pPr marL="0" indent="0">
              <a:buNone/>
            </a:pPr>
            <a:r>
              <a:rPr lang="en-US" dirty="0"/>
              <a:t>While most respondents surveyed (51%) feel it’s </a:t>
            </a:r>
            <a:r>
              <a:rPr lang="en-US" i="1" dirty="0"/>
              <a:t>Important </a:t>
            </a:r>
            <a:r>
              <a:rPr lang="en-US" dirty="0"/>
              <a:t>that a financial professional discuss LTC costs with them, many have not had the conversation. </a:t>
            </a:r>
          </a:p>
          <a:p>
            <a:pPr marL="0" indent="0">
              <a:buNone/>
            </a:pPr>
            <a:r>
              <a:rPr lang="en-US" dirty="0"/>
              <a:t>Those who have not discussed LTC with their financial professional cite these top three reasons: </a:t>
            </a:r>
          </a:p>
          <a:p>
            <a:pPr marL="342900" indent="-342900">
              <a:buFont typeface="Arial" panose="020B0604020202020204" pitchFamily="34" charset="0"/>
              <a:buChar char="•"/>
            </a:pPr>
            <a:r>
              <a:rPr lang="en-US" dirty="0"/>
              <a:t>38% Have Not Considered it Before</a:t>
            </a:r>
          </a:p>
          <a:p>
            <a:pPr marL="342900" indent="-342900">
              <a:buFont typeface="Arial" panose="020B0604020202020204" pitchFamily="34" charset="0"/>
              <a:buChar char="•"/>
            </a:pPr>
            <a:r>
              <a:rPr lang="en-US" dirty="0"/>
              <a:t>32% Assume it’s Expensive</a:t>
            </a:r>
          </a:p>
          <a:p>
            <a:pPr marL="342900" indent="-342900">
              <a:buFont typeface="Arial" panose="020B0604020202020204" pitchFamily="34" charset="0"/>
              <a:buChar char="•"/>
            </a:pPr>
            <a:r>
              <a:rPr lang="en-US" dirty="0"/>
              <a:t>22% Don’t Know Cost of LTC</a:t>
            </a:r>
          </a:p>
          <a:p>
            <a:pPr marL="0" indent="0">
              <a:buNone/>
            </a:pPr>
            <a:r>
              <a:rPr lang="en-US" dirty="0"/>
              <a:t>However, 62% do plan to discuss LTC with their financial professional in the future, with Millennials &amp; Blacks significantly more inclined to do so than other groups.</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Picture Placeholder 11">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474" r="27737"/>
          <a:stretch/>
        </p:blipFill>
        <p:spPr>
          <a:xfrm>
            <a:off x="6096000" y="782198"/>
            <a:ext cx="6096000" cy="6075802"/>
          </a:xfrm>
        </p:spPr>
      </p:pic>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460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24354" b="24354"/>
          <a:stretch>
            <a:fillRect/>
          </a:stretch>
        </p:blipFill>
        <p:spPr>
          <a:prstGeom prst="rect">
            <a:avLst/>
          </a:prstGeom>
        </p:spPr>
      </p:pic>
      <p:sp>
        <p:nvSpPr>
          <p:cNvPr id="7" name="Title 6"/>
          <p:cNvSpPr>
            <a:spLocks noGrp="1"/>
          </p:cNvSpPr>
          <p:nvPr>
            <p:ph type="title"/>
          </p:nvPr>
        </p:nvSpPr>
        <p:spPr/>
        <p:txBody>
          <a:bodyPr/>
          <a:lstStyle/>
          <a:p>
            <a:r>
              <a:rPr lang="en-US" dirty="0"/>
              <a:t>LTC Misconceptions</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5563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2"/>
          <a:srcRect l="24181" t="196" r="8787" b="-196"/>
          <a:stretch/>
        </p:blipFill>
        <p:spPr>
          <a:prstGeom prst="rect">
            <a:avLst/>
          </a:prstGeom>
        </p:spPr>
      </p:pic>
      <p:sp>
        <p:nvSpPr>
          <p:cNvPr id="4" name="Title 3"/>
          <p:cNvSpPr>
            <a:spLocks noGrp="1"/>
          </p:cNvSpPr>
          <p:nvPr>
            <p:ph type="title"/>
          </p:nvPr>
        </p:nvSpPr>
        <p:spPr/>
        <p:txBody>
          <a:bodyPr/>
          <a:lstStyle/>
          <a:p>
            <a:r>
              <a:rPr lang="en-US" dirty="0"/>
              <a:t>LTC Quiz</a:t>
            </a:r>
          </a:p>
        </p:txBody>
      </p:sp>
      <p:sp>
        <p:nvSpPr>
          <p:cNvPr id="3" name="Text Placeholder 2"/>
          <p:cNvSpPr>
            <a:spLocks noGrp="1"/>
          </p:cNvSpPr>
          <p:nvPr>
            <p:ph type="body" sz="quarter" idx="13"/>
          </p:nvPr>
        </p:nvSpPr>
        <p:spPr>
          <a:xfrm>
            <a:off x="135001" y="1178785"/>
            <a:ext cx="5911752" cy="4914900"/>
          </a:xfrm>
        </p:spPr>
        <p:txBody>
          <a:bodyPr/>
          <a:lstStyle/>
          <a:p>
            <a:pPr marL="0" lvl="0" indent="0">
              <a:buNone/>
            </a:pPr>
            <a:r>
              <a:rPr lang="en-US" sz="2000" dirty="0"/>
              <a:t>Owners* were given a seven question quiz to test their LTC knowledge.</a:t>
            </a:r>
          </a:p>
          <a:p>
            <a:pPr marL="0" lvl="0" indent="0">
              <a:buNone/>
            </a:pPr>
            <a:r>
              <a:rPr lang="en-US" sz="2000" dirty="0"/>
              <a:t>Quiz scores were lackluster – </a:t>
            </a:r>
          </a:p>
          <a:p>
            <a:r>
              <a:rPr lang="en-US" sz="2000" dirty="0"/>
              <a:t>Overall average score was 59% (F+). </a:t>
            </a:r>
          </a:p>
          <a:p>
            <a:r>
              <a:rPr lang="en-US" sz="2000" dirty="0"/>
              <a:t>Females and Asians scored poorly as well, with 66% (D) and 67% (D+) respectively. </a:t>
            </a:r>
          </a:p>
          <a:p>
            <a:r>
              <a:rPr lang="en-US" sz="2000" dirty="0"/>
              <a:t>Boomers however, scored significantly better than the other groups with an 80% (B-). </a:t>
            </a:r>
          </a:p>
        </p:txBody>
      </p:sp>
      <p:sp>
        <p:nvSpPr>
          <p:cNvPr id="6" name="Text Placeholder 5"/>
          <p:cNvSpPr>
            <a:spLocks noGrp="1"/>
          </p:cNvSpPr>
          <p:nvPr>
            <p:ph type="body" sz="quarter" idx="14"/>
          </p:nvPr>
        </p:nvSpPr>
        <p:spPr/>
        <p:txBody>
          <a:bodyPr/>
          <a:lstStyle/>
          <a:p>
            <a:r>
              <a:rPr lang="en-US" sz="1100" i="1" dirty="0"/>
              <a:t>* n=262 (</a:t>
            </a:r>
            <a:r>
              <a:rPr lang="en-US" sz="1100" i="1" dirty="0" err="1"/>
              <a:t>LTCi</a:t>
            </a:r>
            <a:r>
              <a:rPr lang="en-US" sz="1100" i="1" dirty="0"/>
              <a:t> owners before definition)  </a:t>
            </a:r>
          </a:p>
          <a:p>
            <a:endParaRPr lang="en-US" dirty="0"/>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90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lstStyle/>
          <a:p>
            <a:r>
              <a:rPr lang="en-US" dirty="0"/>
              <a:t>Top LTC Misconceptions</a:t>
            </a:r>
          </a:p>
        </p:txBody>
      </p:sp>
      <p:sp>
        <p:nvSpPr>
          <p:cNvPr id="3" name="Text Placeholder 2"/>
          <p:cNvSpPr>
            <a:spLocks noGrp="1"/>
          </p:cNvSpPr>
          <p:nvPr>
            <p:ph type="body" sz="quarter" idx="13"/>
          </p:nvPr>
        </p:nvSpPr>
        <p:spPr>
          <a:xfrm>
            <a:off x="266700" y="1143000"/>
            <a:ext cx="5497606" cy="4914900"/>
          </a:xfrm>
        </p:spPr>
        <p:txBody>
          <a:bodyPr>
            <a:normAutofit fontScale="92500" lnSpcReduction="20000"/>
          </a:bodyPr>
          <a:lstStyle/>
          <a:p>
            <a:pPr marL="0" lvl="0" indent="0">
              <a:buNone/>
            </a:pPr>
            <a:r>
              <a:rPr lang="en-US" dirty="0"/>
              <a:t>Based on incorrect answers to the LTC quiz, the top three misconceptions are: </a:t>
            </a:r>
          </a:p>
          <a:p>
            <a:pPr lvl="1"/>
            <a:r>
              <a:rPr lang="en-US" dirty="0"/>
              <a:t>69% - My </a:t>
            </a:r>
            <a:r>
              <a:rPr lang="en-US" dirty="0" err="1"/>
              <a:t>LTCi</a:t>
            </a:r>
            <a:r>
              <a:rPr lang="en-US" dirty="0"/>
              <a:t> will replace a portion of my </a:t>
            </a:r>
            <a:r>
              <a:rPr lang="en-US" b="1" dirty="0"/>
              <a:t>income</a:t>
            </a:r>
            <a:r>
              <a:rPr lang="en-US" dirty="0"/>
              <a:t> if I become sick or injured. </a:t>
            </a:r>
          </a:p>
          <a:p>
            <a:pPr lvl="1"/>
            <a:r>
              <a:rPr lang="en-US" dirty="0"/>
              <a:t>57% My </a:t>
            </a:r>
            <a:r>
              <a:rPr lang="en-US" dirty="0" err="1"/>
              <a:t>LTCi</a:t>
            </a:r>
            <a:r>
              <a:rPr lang="en-US" dirty="0"/>
              <a:t> will pay for any </a:t>
            </a:r>
            <a:r>
              <a:rPr lang="en-US" b="1" dirty="0"/>
              <a:t>mental health issues</a:t>
            </a:r>
            <a:r>
              <a:rPr lang="en-US" dirty="0"/>
              <a:t> that I experience. </a:t>
            </a:r>
          </a:p>
          <a:p>
            <a:pPr lvl="1"/>
            <a:r>
              <a:rPr lang="en-US" dirty="0"/>
              <a:t>56% My </a:t>
            </a:r>
            <a:r>
              <a:rPr lang="en-US" dirty="0" err="1"/>
              <a:t>LTCi</a:t>
            </a:r>
            <a:r>
              <a:rPr lang="en-US" dirty="0"/>
              <a:t> will pay me a </a:t>
            </a:r>
            <a:r>
              <a:rPr lang="en-US" b="1" dirty="0"/>
              <a:t>lump sum benefit</a:t>
            </a:r>
            <a:r>
              <a:rPr lang="en-US" dirty="0"/>
              <a:t> when a qualifying illness occurs. </a:t>
            </a:r>
          </a:p>
          <a:p>
            <a:pPr marL="0" indent="0">
              <a:buNone/>
            </a:pPr>
            <a:r>
              <a:rPr lang="en-US" dirty="0"/>
              <a:t>Millennials and Males were significantly more prone to these misconceptions than other groups.</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616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7" name="Title 6"/>
          <p:cNvSpPr>
            <a:spLocks noGrp="1"/>
          </p:cNvSpPr>
          <p:nvPr>
            <p:ph type="title"/>
          </p:nvPr>
        </p:nvSpPr>
        <p:spPr/>
        <p:txBody>
          <a:bodyPr/>
          <a:lstStyle/>
          <a:p>
            <a:r>
              <a:rPr lang="en-US" dirty="0"/>
              <a:t>How Long Will You Need Care?</a:t>
            </a:r>
          </a:p>
        </p:txBody>
      </p:sp>
      <p:sp>
        <p:nvSpPr>
          <p:cNvPr id="8" name="Text Placeholder 7"/>
          <p:cNvSpPr>
            <a:spLocks noGrp="1"/>
          </p:cNvSpPr>
          <p:nvPr>
            <p:ph type="body" sz="quarter" idx="13"/>
          </p:nvPr>
        </p:nvSpPr>
        <p:spPr>
          <a:xfrm>
            <a:off x="270971" y="1281642"/>
            <a:ext cx="5570538" cy="4914900"/>
          </a:xfrm>
        </p:spPr>
        <p:txBody>
          <a:bodyPr>
            <a:normAutofit fontScale="92500" lnSpcReduction="20000"/>
          </a:bodyPr>
          <a:lstStyle/>
          <a:p>
            <a:pPr marL="0" lvl="0" indent="0">
              <a:buNone/>
            </a:pPr>
            <a:r>
              <a:rPr lang="en-US" dirty="0"/>
              <a:t>We also asked respondents to estimate how long they might require care. The top three choices are: </a:t>
            </a:r>
          </a:p>
          <a:p>
            <a:pPr lvl="1"/>
            <a:r>
              <a:rPr lang="en-US" dirty="0"/>
              <a:t>38% 5 years or more</a:t>
            </a:r>
          </a:p>
          <a:p>
            <a:pPr lvl="1"/>
            <a:r>
              <a:rPr lang="en-US" dirty="0"/>
              <a:t>17% 2 years</a:t>
            </a:r>
          </a:p>
          <a:p>
            <a:pPr lvl="1"/>
            <a:r>
              <a:rPr lang="en-US" dirty="0"/>
              <a:t>13% 3 years</a:t>
            </a:r>
          </a:p>
          <a:p>
            <a:pPr marL="0" indent="0">
              <a:buNone/>
            </a:pPr>
            <a:r>
              <a:rPr lang="en-US" dirty="0"/>
              <a:t>According to the Administration for Community Living*, someone turning 65 today has almost a 70% chance of needing LTC in their remaining years. Women need care longer (3.7 years) than men (2.2 years). Although a third may never need long-term care, a fifth will need it for more than 5 years.</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p:cNvSpPr>
            <a:spLocks noGrp="1"/>
          </p:cNvSpPr>
          <p:nvPr>
            <p:ph type="body" sz="quarter" idx="14"/>
          </p:nvPr>
        </p:nvSpPr>
        <p:spPr>
          <a:xfrm>
            <a:off x="417448" y="5980090"/>
            <a:ext cx="5346858" cy="658368"/>
          </a:xfrm>
        </p:spPr>
        <p:txBody>
          <a:bodyPr/>
          <a:lstStyle/>
          <a:p>
            <a:r>
              <a:rPr lang="en-US" sz="1100" i="1" dirty="0"/>
              <a:t>*https://acl.gov/ltc/basic-needs/how-much-care-will-you-need</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2017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Placeholder 8">
            <a:extLs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22130" b="22130"/>
          <a:stretch>
            <a:fillRect/>
          </a:stretch>
        </p:blipFill>
        <p:spPr>
          <a:prstGeom prst="rect">
            <a:avLst/>
          </a:prstGeom>
        </p:spPr>
      </p:pic>
      <p:sp>
        <p:nvSpPr>
          <p:cNvPr id="7" name="Title 6"/>
          <p:cNvSpPr>
            <a:spLocks noGrp="1"/>
          </p:cNvSpPr>
          <p:nvPr>
            <p:ph type="title"/>
          </p:nvPr>
        </p:nvSpPr>
        <p:spPr/>
        <p:txBody>
          <a:bodyPr/>
          <a:lstStyle/>
          <a:p>
            <a:r>
              <a:rPr lang="en-US" dirty="0"/>
              <a:t>Where Do You Want to Receive LTC</a:t>
            </a:r>
          </a:p>
        </p:txBody>
      </p:sp>
    </p:spTree>
    <p:extLst>
      <p:ext uri="{BB962C8B-B14F-4D97-AF65-F5344CB8AC3E}">
        <p14:creationId xmlns:p14="http://schemas.microsoft.com/office/powerpoint/2010/main" val="40589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4453" r="14453"/>
          <a:stretch>
            <a:fillRect/>
          </a:stretch>
        </p:blipFill>
        <p:spPr>
          <a:prstGeom prst="rect">
            <a:avLst/>
          </a:prstGeom>
        </p:spPr>
      </p:pic>
      <p:sp>
        <p:nvSpPr>
          <p:cNvPr id="3" name="Text Placeholder 2"/>
          <p:cNvSpPr>
            <a:spLocks noGrp="1"/>
          </p:cNvSpPr>
          <p:nvPr>
            <p:ph type="body" sz="quarter" idx="13"/>
          </p:nvPr>
        </p:nvSpPr>
        <p:spPr/>
        <p:txBody>
          <a:bodyPr>
            <a:normAutofit/>
          </a:bodyPr>
          <a:lstStyle/>
          <a:p>
            <a:pPr marL="0" lvl="0" indent="0">
              <a:buNone/>
            </a:pPr>
            <a:r>
              <a:rPr lang="en-US" dirty="0"/>
              <a:t>When asked where respondents would </a:t>
            </a:r>
            <a:r>
              <a:rPr lang="en-US" i="1" dirty="0"/>
              <a:t>most prefer </a:t>
            </a:r>
            <a:r>
              <a:rPr lang="en-US" dirty="0"/>
              <a:t>to receive care, the top three choices were: </a:t>
            </a:r>
          </a:p>
          <a:p>
            <a:pPr lvl="1"/>
            <a:r>
              <a:rPr lang="en-US" dirty="0"/>
              <a:t>67% My Own Home</a:t>
            </a:r>
          </a:p>
          <a:p>
            <a:pPr lvl="1"/>
            <a:r>
              <a:rPr lang="en-US" dirty="0"/>
              <a:t>18% Assisted Living Facility</a:t>
            </a:r>
          </a:p>
          <a:p>
            <a:pPr lvl="1"/>
            <a:r>
              <a:rPr lang="en-US" dirty="0"/>
              <a:t>8% A Family Member’s Home</a:t>
            </a:r>
          </a:p>
        </p:txBody>
      </p:sp>
      <p:sp>
        <p:nvSpPr>
          <p:cNvPr id="4" name="Title 3"/>
          <p:cNvSpPr>
            <a:spLocks noGrp="1"/>
          </p:cNvSpPr>
          <p:nvPr>
            <p:ph type="title"/>
          </p:nvPr>
        </p:nvSpPr>
        <p:spPr/>
        <p:txBody>
          <a:bodyPr/>
          <a:lstStyle/>
          <a:p>
            <a:r>
              <a:rPr lang="en-US" dirty="0"/>
              <a:t>Top Three Choices on Where to Receive Care</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189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7383" b="7252"/>
          <a:stretch/>
        </p:blipFill>
        <p:spPr>
          <a:xfrm>
            <a:off x="0" y="-16661"/>
            <a:ext cx="12171333" cy="6926729"/>
          </a:xfrm>
          <a:prstGeom prst="rect">
            <a:avLst/>
          </a:prstGeom>
        </p:spPr>
      </p:pic>
      <p:sp>
        <p:nvSpPr>
          <p:cNvPr id="11" name="Title 10"/>
          <p:cNvSpPr txBox="1">
            <a:spLocks noGrp="1"/>
          </p:cNvSpPr>
          <p:nvPr>
            <p:ph type="title" idx="4294967295"/>
          </p:nvPr>
        </p:nvSpPr>
        <p:spPr>
          <a:xfrm>
            <a:off x="467653" y="276605"/>
            <a:ext cx="3606373" cy="3170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34% </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believe their Home is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NOT</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set up/suitable for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aging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43% </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are concerned that their city/neighborhood will </a:t>
            </a:r>
            <a:r>
              <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rPr>
              <a:t>NOT </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be suitable</a:t>
            </a:r>
            <a:endParaRPr kumimoji="0" lang="en-US" sz="32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3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16719" r="16719"/>
          <a:stretch>
            <a:fillRect/>
          </a:stretch>
        </p:blipFill>
        <p:spPr>
          <a:prstGeom prst="rect">
            <a:avLst/>
          </a:prstGeom>
        </p:spPr>
      </p:pic>
      <p:sp>
        <p:nvSpPr>
          <p:cNvPr id="4" name="Title 3"/>
          <p:cNvSpPr>
            <a:spLocks noGrp="1"/>
          </p:cNvSpPr>
          <p:nvPr>
            <p:ph type="title"/>
          </p:nvPr>
        </p:nvSpPr>
        <p:spPr/>
        <p:txBody>
          <a:bodyPr/>
          <a:lstStyle/>
          <a:p>
            <a:r>
              <a:rPr lang="en-US" dirty="0"/>
              <a:t>Nursing Homes</a:t>
            </a:r>
          </a:p>
        </p:txBody>
      </p:sp>
      <p:sp>
        <p:nvSpPr>
          <p:cNvPr id="3" name="Text Placeholder 2"/>
          <p:cNvSpPr>
            <a:spLocks noGrp="1"/>
          </p:cNvSpPr>
          <p:nvPr>
            <p:ph type="body" sz="quarter" idx="13"/>
          </p:nvPr>
        </p:nvSpPr>
        <p:spPr>
          <a:xfrm>
            <a:off x="266699" y="1143000"/>
            <a:ext cx="5948830" cy="4914900"/>
          </a:xfrm>
        </p:spPr>
        <p:txBody>
          <a:bodyPr>
            <a:normAutofit/>
          </a:bodyPr>
          <a:lstStyle/>
          <a:p>
            <a:pPr marL="0" lvl="0" indent="0">
              <a:buNone/>
            </a:pPr>
            <a:r>
              <a:rPr lang="en-US" sz="2200" dirty="0"/>
              <a:t>Of those who selected anything but a   Nursing Home, the top three fears cited were: </a:t>
            </a:r>
          </a:p>
          <a:p>
            <a:pPr lvl="1"/>
            <a:r>
              <a:rPr lang="en-US" sz="2200" dirty="0"/>
              <a:t>62% Fear of Abuse / Poor Conditions,</a:t>
            </a:r>
          </a:p>
          <a:p>
            <a:pPr lvl="1"/>
            <a:r>
              <a:rPr lang="en-US" sz="2200" dirty="0"/>
              <a:t>62% Loss of Control of my Life, and </a:t>
            </a:r>
          </a:p>
          <a:p>
            <a:pPr lvl="1"/>
            <a:r>
              <a:rPr lang="en-US" sz="2200" dirty="0"/>
              <a:t>53% Lack of the Comforts I’m Accustomed to</a:t>
            </a:r>
          </a:p>
          <a:p>
            <a:pPr marL="0" indent="0">
              <a:buNone/>
            </a:pPr>
            <a:r>
              <a:rPr lang="en-US" sz="2200" dirty="0"/>
              <a:t>Notably, Boomers expressed significantly stronger sentiment across all of these fears.</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750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Artificial Intelligence</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Placeholder 8">
            <a:extLs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24354" b="24354"/>
          <a:stretch>
            <a:fillRect/>
          </a:stretch>
        </p:blipFill>
        <p:spPr>
          <a:prstGeom prst="rect">
            <a:avLst/>
          </a:prstGeom>
        </p:spPr>
      </p:pic>
    </p:spTree>
    <p:extLst>
      <p:ext uri="{BB962C8B-B14F-4D97-AF65-F5344CB8AC3E}">
        <p14:creationId xmlns:p14="http://schemas.microsoft.com/office/powerpoint/2010/main" val="192742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25504" b="25504"/>
          <a:stretch>
            <a:fillRect/>
          </a:stretch>
        </p:blipFill>
        <p:spPr>
          <a:prstGeom prst="rect">
            <a:avLst/>
          </a:prstGeom>
        </p:spPr>
      </p:pic>
      <p:sp>
        <p:nvSpPr>
          <p:cNvPr id="4" name="Title 3"/>
          <p:cNvSpPr>
            <a:spLocks noGrp="1"/>
          </p:cNvSpPr>
          <p:nvPr>
            <p:ph type="title"/>
          </p:nvPr>
        </p:nvSpPr>
        <p:spPr/>
        <p:txBody>
          <a:bodyPr/>
          <a:lstStyle/>
          <a:p>
            <a:r>
              <a:rPr lang="en-US" dirty="0"/>
              <a:t>Product Recognition, Importance &amp; Ownership</a:t>
            </a:r>
          </a:p>
        </p:txBody>
      </p:sp>
    </p:spTree>
    <p:extLst>
      <p:ext uri="{BB962C8B-B14F-4D97-AF65-F5344CB8AC3E}">
        <p14:creationId xmlns:p14="http://schemas.microsoft.com/office/powerpoint/2010/main" val="2725833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C183D7F6-B498-43B3-948B-1728B52AA6E4}">
                <adec:decorative xmlns:adec="http://schemas.microsoft.com/office/drawing/2017/decorative" val="1"/>
              </a:ext>
            </a:extLst>
          </p:cNvPr>
          <p:cNvSpPr>
            <a:spLocks noGrp="1"/>
          </p:cNvSpPr>
          <p:nvPr>
            <p:ph type="pic" sz="quarter" idx="15"/>
          </p:nvPr>
        </p:nvSpPr>
        <p:spPr/>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p:cNvSpPr>
            <a:spLocks noGrp="1"/>
          </p:cNvSpPr>
          <p:nvPr>
            <p:ph type="title" idx="4294967295"/>
          </p:nvPr>
        </p:nvSpPr>
        <p:spPr>
          <a:xfrm>
            <a:off x="8196943" y="174578"/>
            <a:ext cx="3768758" cy="2286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1800"/>
              </a:spcAft>
              <a:buClr>
                <a:schemeClr val="tx1"/>
              </a:buClr>
              <a:buSzPct val="135000"/>
              <a:buFont typeface="Arial" panose="020B0604020202020204" pitchFamily="34" charset="0"/>
              <a:buNone/>
              <a:tabLst/>
              <a:defRPr/>
            </a:pPr>
            <a:r>
              <a:rPr kumimoji="0" lang="en-US" sz="3600" b="1" i="0" u="none" strike="noStrike" kern="0" cap="none" spc="0" normalizeH="0" baseline="0" noProof="0" dirty="0">
                <a:ln>
                  <a:noFill/>
                </a:ln>
                <a:solidFill>
                  <a:schemeClr val="tx1"/>
                </a:solidFill>
                <a:effectLst/>
                <a:uLnTx/>
                <a:uFillTx/>
                <a:latin typeface="+mn-lt"/>
                <a:ea typeface="+mn-ea"/>
                <a:cs typeface="+mn-cs"/>
              </a:rPr>
              <a:t>One third (33%) </a:t>
            </a:r>
            <a:r>
              <a:rPr kumimoji="0" lang="en-US" sz="2800" b="1" i="0" u="none" strike="noStrike" kern="0" cap="none" spc="0" normalizeH="0" baseline="0" noProof="0" dirty="0">
                <a:ln>
                  <a:noFill/>
                </a:ln>
                <a:solidFill>
                  <a:schemeClr val="tx1"/>
                </a:solidFill>
                <a:effectLst/>
                <a:uLnTx/>
                <a:uFillTx/>
                <a:latin typeface="+mn-lt"/>
                <a:ea typeface="+mn-ea"/>
                <a:cs typeface="+mn-cs"/>
              </a:rPr>
              <a:t>agree that </a:t>
            </a:r>
            <a:r>
              <a:rPr kumimoji="0" lang="en-US" sz="3600" b="1" i="0" u="none" strike="noStrike" kern="0" cap="none" spc="0" normalizeH="0" baseline="0" noProof="0" dirty="0">
                <a:ln>
                  <a:noFill/>
                </a:ln>
                <a:solidFill>
                  <a:schemeClr val="tx1"/>
                </a:solidFill>
                <a:effectLst/>
                <a:uLnTx/>
                <a:uFillTx/>
                <a:latin typeface="+mn-lt"/>
                <a:ea typeface="+mn-ea"/>
                <a:cs typeface="+mn-cs"/>
              </a:rPr>
              <a:t>Artificial Intelligence (AI) </a:t>
            </a:r>
            <a:r>
              <a:rPr kumimoji="0" lang="en-US" sz="2800" b="1" i="0" u="none" strike="noStrike" kern="0" cap="none" spc="0" normalizeH="0" baseline="0" noProof="0" dirty="0">
                <a:ln>
                  <a:noFill/>
                </a:ln>
                <a:solidFill>
                  <a:schemeClr val="tx1"/>
                </a:solidFill>
                <a:effectLst/>
                <a:uLnTx/>
                <a:uFillTx/>
                <a:latin typeface="+mn-lt"/>
                <a:ea typeface="+mn-ea"/>
                <a:cs typeface="+mn-cs"/>
              </a:rPr>
              <a:t>and robotics will provide my in-home long-term care.</a:t>
            </a:r>
          </a:p>
          <a:p>
            <a:pPr marL="342900" marR="0" lvl="0" indent="-342900" algn="l" defTabSz="914400" rtl="0" eaLnBrk="1" fontAlgn="base" latinLnBrk="0" hangingPunct="1">
              <a:lnSpc>
                <a:spcPct val="100000"/>
              </a:lnSpc>
              <a:spcBef>
                <a:spcPts val="0"/>
              </a:spcBef>
              <a:spcAft>
                <a:spcPts val="1800"/>
              </a:spcAft>
              <a:buClr>
                <a:schemeClr val="tx1"/>
              </a:buClr>
              <a:buSzPct val="135000"/>
              <a:buFont typeface="Arial" panose="020B0604020202020204" pitchFamily="34" charset="0"/>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38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26328" r="26328"/>
          <a:stretch>
            <a:fillRect/>
          </a:stretch>
        </p:blipFill>
        <p:spPr>
          <a:prstGeom prst="rect">
            <a:avLst/>
          </a:prstGeom>
        </p:spPr>
      </p:pic>
      <p:sp>
        <p:nvSpPr>
          <p:cNvPr id="3" name="Text Placeholder 2"/>
          <p:cNvSpPr>
            <a:spLocks noGrp="1"/>
          </p:cNvSpPr>
          <p:nvPr>
            <p:ph type="body" sz="quarter" idx="13"/>
          </p:nvPr>
        </p:nvSpPr>
        <p:spPr>
          <a:xfrm>
            <a:off x="270084" y="1083167"/>
            <a:ext cx="5572312" cy="4914900"/>
          </a:xfrm>
        </p:spPr>
        <p:txBody>
          <a:bodyPr>
            <a:noAutofit/>
          </a:bodyPr>
          <a:lstStyle/>
          <a:p>
            <a:pPr marL="0" lvl="0" indent="0">
              <a:spcAft>
                <a:spcPts val="600"/>
              </a:spcAft>
              <a:buNone/>
            </a:pPr>
            <a:r>
              <a:rPr lang="en-US" sz="2200" dirty="0"/>
              <a:t>Although 65% prefer exclusively               human-based care, </a:t>
            </a:r>
          </a:p>
          <a:p>
            <a:pPr lvl="1">
              <a:spcAft>
                <a:spcPts val="600"/>
              </a:spcAft>
            </a:pPr>
            <a:r>
              <a:rPr lang="en-US" sz="2000" dirty="0"/>
              <a:t>68% are likely to use AI to alert family/friends if they experience a fall or physical danger</a:t>
            </a:r>
          </a:p>
          <a:p>
            <a:pPr lvl="1">
              <a:spcAft>
                <a:spcPts val="600"/>
              </a:spcAft>
            </a:pPr>
            <a:r>
              <a:rPr lang="en-US" sz="2000" dirty="0"/>
              <a:t>48% are likely to share medical history with AI to help support their care needs</a:t>
            </a:r>
          </a:p>
          <a:p>
            <a:pPr lvl="1">
              <a:spcAft>
                <a:spcPts val="600"/>
              </a:spcAft>
            </a:pPr>
            <a:r>
              <a:rPr lang="en-US" sz="2000" dirty="0"/>
              <a:t>35% are likely to accept help from a robot with activities such as toileting, dressing, and transferring</a:t>
            </a:r>
          </a:p>
          <a:p>
            <a:pPr lvl="1">
              <a:spcAft>
                <a:spcPts val="600"/>
              </a:spcAft>
            </a:pPr>
            <a:r>
              <a:rPr lang="en-US" sz="2000" dirty="0"/>
              <a:t>32% are likely to talk to robots/AI if they are feeling lonely</a:t>
            </a:r>
          </a:p>
          <a:p>
            <a:pPr marL="0" lvl="0" indent="0">
              <a:spcAft>
                <a:spcPts val="600"/>
              </a:spcAft>
              <a:buNone/>
            </a:pPr>
            <a:r>
              <a:rPr lang="en-US" sz="2200" dirty="0"/>
              <a:t>Perhaps not surprisingly, Millennials were significantly more amenable to AI than other generations.</a:t>
            </a:r>
          </a:p>
        </p:txBody>
      </p:sp>
      <p:sp>
        <p:nvSpPr>
          <p:cNvPr id="4" name="Title 3"/>
          <p:cNvSpPr>
            <a:spLocks noGrp="1"/>
          </p:cNvSpPr>
          <p:nvPr>
            <p:ph type="title"/>
          </p:nvPr>
        </p:nvSpPr>
        <p:spPr/>
        <p:txBody>
          <a:bodyPr/>
          <a:lstStyle/>
          <a:p>
            <a:r>
              <a:rPr lang="en-US" dirty="0"/>
              <a:t>Artificial Intelligence</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10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Appendix</a:t>
            </a:r>
          </a:p>
        </p:txBody>
      </p:sp>
      <p:sp>
        <p:nvSpPr>
          <p:cNvPr id="6"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42</a:t>
            </a:fld>
            <a:endParaRPr lang="en-US" sz="900" dirty="0"/>
          </a:p>
        </p:txBody>
      </p:sp>
      <p:pic>
        <p:nvPicPr>
          <p:cNvPr id="8" name="Picture Placeholder 8">
            <a:extLs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4354" b="24354"/>
          <a:stretch>
            <a:fillRect/>
          </a:stretch>
        </p:blipFill>
        <p:spPr>
          <a:xfrm>
            <a:off x="0" y="0"/>
            <a:ext cx="12192000" cy="4162425"/>
          </a:xfrm>
          <a:prstGeom prst="rect">
            <a:avLst/>
          </a:prstGeom>
        </p:spPr>
      </p:pic>
    </p:spTree>
    <p:extLst>
      <p:ext uri="{BB962C8B-B14F-4D97-AF65-F5344CB8AC3E}">
        <p14:creationId xmlns:p14="http://schemas.microsoft.com/office/powerpoint/2010/main" val="4116030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31"/>
            <a:ext cx="12191998" cy="890341"/>
          </a:xfrm>
        </p:spPr>
        <p:txBody>
          <a:bodyPr/>
          <a:lstStyle/>
          <a:p>
            <a:r>
              <a:rPr lang="en-US" dirty="0"/>
              <a:t>LTC Importance</a:t>
            </a:r>
          </a:p>
        </p:txBody>
      </p:sp>
      <p:sp>
        <p:nvSpPr>
          <p:cNvPr id="6" name="Text Placeholder 5"/>
          <p:cNvSpPr>
            <a:spLocks noGrp="1"/>
          </p:cNvSpPr>
          <p:nvPr>
            <p:ph type="body" sz="quarter" idx="14"/>
          </p:nvPr>
        </p:nvSpPr>
        <p:spPr>
          <a:xfrm>
            <a:off x="417448" y="5807975"/>
            <a:ext cx="5346858" cy="830483"/>
          </a:xfrm>
        </p:spPr>
        <p:txBody>
          <a:bodyPr/>
          <a:lstStyle/>
          <a:p>
            <a:r>
              <a:rPr lang="en-US" dirty="0"/>
              <a:t>Number of responses for each column:</a:t>
            </a:r>
            <a:br>
              <a:rPr lang="en-US" dirty="0"/>
            </a:br>
            <a:r>
              <a:rPr lang="en-US" dirty="0"/>
              <a:t>All = 1050</a:t>
            </a:r>
            <a:br>
              <a:rPr lang="en-US" dirty="0"/>
            </a:br>
            <a:r>
              <a:rPr lang="en-US" dirty="0"/>
              <a:t>Male = 536, Female = 510</a:t>
            </a:r>
            <a:br>
              <a:rPr lang="en-US" dirty="0"/>
            </a:br>
            <a:r>
              <a:rPr lang="en-US" dirty="0"/>
              <a:t>Millennials = 215, Gen X = 394, Boomers = 442</a:t>
            </a:r>
            <a:br>
              <a:rPr lang="en-US" dirty="0"/>
            </a:br>
            <a:r>
              <a:rPr lang="en-US" dirty="0"/>
              <a:t>Asian/Asian American = 59, Black/African American = 104, Hispanic/Latino = 116, White/Caucasian = 739</a:t>
            </a:r>
          </a:p>
        </p:txBody>
      </p:sp>
      <p:sp>
        <p:nvSpPr>
          <p:cNvPr id="11"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43</a:t>
            </a:fld>
            <a:endParaRPr lang="en-US" sz="900" dirty="0"/>
          </a:p>
        </p:txBody>
      </p:sp>
      <p:graphicFrame>
        <p:nvGraphicFramePr>
          <p:cNvPr id="10" name="Table 9"/>
          <p:cNvGraphicFramePr>
            <a:graphicFrameLocks noGrp="1"/>
          </p:cNvGraphicFramePr>
          <p:nvPr/>
        </p:nvGraphicFramePr>
        <p:xfrm>
          <a:off x="192024" y="941832"/>
          <a:ext cx="10327568" cy="1920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589208">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tblGrid>
              <a:tr h="274320">
                <a:tc rowSpan="2">
                  <a:txBody>
                    <a:bodyPr/>
                    <a:lstStyle/>
                    <a:p>
                      <a:pPr algn="l"/>
                      <a:r>
                        <a:rPr lang="en-US" sz="1050" b="1" dirty="0">
                          <a:solidFill>
                            <a:schemeClr val="bg1"/>
                          </a:solidFill>
                        </a:rPr>
                        <a:t>Q6c: How important or unimportant do you think it is to have Long-term</a:t>
                      </a:r>
                      <a:r>
                        <a:rPr lang="en-US" sz="1050" b="1" baseline="0" dirty="0">
                          <a:solidFill>
                            <a:schemeClr val="bg1"/>
                          </a:solidFill>
                        </a:rPr>
                        <a:t> Care Insurance? </a:t>
                      </a:r>
                      <a:endParaRPr lang="en-US" sz="1050" b="1" dirty="0">
                        <a:solidFill>
                          <a:schemeClr val="bg1"/>
                        </a:solidFill>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important (No)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important (No)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Important (Yes)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50187"/>
                  </a:ext>
                </a:extLst>
              </a:tr>
              <a:tr h="274320">
                <a:tc>
                  <a:txBody>
                    <a:bodyPr/>
                    <a:lstStyle/>
                    <a:p>
                      <a:pPr algn="l" fontAlgn="ctr"/>
                      <a:r>
                        <a:rPr lang="en-US" sz="1100" b="0" i="0" u="none" strike="noStrike" dirty="0">
                          <a:solidFill>
                            <a:srgbClr val="000000"/>
                          </a:solidFill>
                          <a:effectLst/>
                          <a:latin typeface="Arial" panose="020B0604020202020204" pitchFamily="34" charset="0"/>
                        </a:rPr>
                        <a:t>Very important (Yes)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334726552"/>
                  </a:ext>
                </a:extLst>
              </a:tr>
              <a:tr h="274320">
                <a:tc gridSpan="11">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720004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31"/>
            <a:ext cx="12191998" cy="890341"/>
          </a:xfrm>
        </p:spPr>
        <p:txBody>
          <a:bodyPr/>
          <a:lstStyle/>
          <a:p>
            <a:r>
              <a:rPr lang="en-US" dirty="0"/>
              <a:t>Marital Status &amp; Income</a:t>
            </a:r>
          </a:p>
        </p:txBody>
      </p:sp>
      <p:sp>
        <p:nvSpPr>
          <p:cNvPr id="6" name="Text Placeholder 5"/>
          <p:cNvSpPr>
            <a:spLocks noGrp="1"/>
          </p:cNvSpPr>
          <p:nvPr>
            <p:ph type="body" sz="quarter" idx="14"/>
          </p:nvPr>
        </p:nvSpPr>
        <p:spPr>
          <a:xfrm>
            <a:off x="417448" y="5807975"/>
            <a:ext cx="5346858" cy="830483"/>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11"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44</a:t>
            </a:fld>
            <a:endParaRPr lang="en-US" sz="900" dirty="0"/>
          </a:p>
        </p:txBody>
      </p:sp>
      <p:graphicFrame>
        <p:nvGraphicFramePr>
          <p:cNvPr id="10" name="Table 9"/>
          <p:cNvGraphicFramePr>
            <a:graphicFrameLocks noGrp="1"/>
          </p:cNvGraphicFramePr>
          <p:nvPr/>
        </p:nvGraphicFramePr>
        <p:xfrm>
          <a:off x="192024" y="941832"/>
          <a:ext cx="11795760" cy="46634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S3: What is your marital</a:t>
                      </a:r>
                      <a:r>
                        <a:rPr lang="en-US" sz="1050" b="1" baseline="0" dirty="0">
                          <a:solidFill>
                            <a:schemeClr val="bg1"/>
                          </a:solidFill>
                        </a:rPr>
                        <a:t> status? </a:t>
                      </a:r>
                      <a:endParaRPr lang="en-US" sz="1050" b="1" dirty="0">
                        <a:solidFill>
                          <a:schemeClr val="bg1"/>
                        </a:solidFill>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Married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Civil union or domestic partnership</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Living with a partner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57102282"/>
                  </a:ext>
                </a:extLst>
              </a:tr>
              <a:tr h="274320">
                <a:tc>
                  <a:txBody>
                    <a:bodyPr/>
                    <a:lstStyle/>
                    <a:p>
                      <a:pPr algn="l" fontAlgn="ctr"/>
                      <a:r>
                        <a:rPr lang="en-US" sz="1100" b="0" i="0" u="none" strike="noStrike" dirty="0">
                          <a:solidFill>
                            <a:srgbClr val="000000"/>
                          </a:solidFill>
                          <a:effectLst/>
                          <a:latin typeface="Arial" panose="020B0604020202020204" pitchFamily="34" charset="0"/>
                        </a:rPr>
                        <a:t>Single, never married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c</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a,c</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1127719"/>
                  </a:ext>
                </a:extLst>
              </a:tr>
              <a:tr h="274320">
                <a:tc>
                  <a:txBody>
                    <a:bodyPr/>
                    <a:lstStyle/>
                    <a:p>
                      <a:pPr algn="l" fontAlgn="ctr"/>
                      <a:r>
                        <a:rPr lang="en-US" sz="1100" b="0" i="0" u="none" strike="noStrike" dirty="0">
                          <a:solidFill>
                            <a:srgbClr val="000000"/>
                          </a:solidFill>
                          <a:effectLst/>
                          <a:latin typeface="Arial" panose="020B0604020202020204" pitchFamily="34" charset="0"/>
                        </a:rPr>
                        <a:t>Divorced or separated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12%</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53961870"/>
                  </a:ext>
                </a:extLst>
              </a:tr>
              <a:tr h="274320">
                <a:tc>
                  <a:txBody>
                    <a:bodyPr/>
                    <a:lstStyle/>
                    <a:p>
                      <a:pPr algn="l" fontAlgn="ctr"/>
                      <a:r>
                        <a:rPr lang="en-US" sz="1100" b="0" i="0" u="none" strike="noStrike" dirty="0">
                          <a:solidFill>
                            <a:srgbClr val="000000"/>
                          </a:solidFill>
                          <a:effectLst/>
                          <a:latin typeface="Arial" panose="020B0604020202020204" pitchFamily="34" charset="0"/>
                        </a:rPr>
                        <a:t>Widowed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15389479"/>
                  </a:ext>
                </a:extLst>
              </a:tr>
              <a:tr h="548640">
                <a:tc>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lang="en-US" sz="1050" b="1" dirty="0">
                          <a:solidFill>
                            <a:schemeClr val="bg1"/>
                          </a:solidFill>
                        </a:rPr>
                        <a:t>S5: Which category best describes your household's total annual income?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b"/>
                      <a:endParaRPr lang="en-US" sz="1100" b="0" i="0" u="none" strike="noStrike" dirty="0">
                        <a:solidFill>
                          <a:srgbClr val="000000"/>
                        </a:solidFill>
                        <a:effectLst/>
                        <a:latin typeface="+mj-lt"/>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b"/>
                      <a:endParaRPr lang="en-US" sz="1100" b="0" i="0" u="none" strike="noStrike" dirty="0">
                        <a:solidFill>
                          <a:srgbClr val="000000"/>
                        </a:solidFill>
                        <a:effectLst/>
                        <a:latin typeface="+mj-lt"/>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t"/>
                      <a:endParaRPr lang="en-US" sz="1100" b="0" i="0" u="none" strike="noStrike" dirty="0">
                        <a:solidFill>
                          <a:schemeClr val="tx1"/>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4261399298"/>
                  </a:ext>
                </a:extLst>
              </a:tr>
              <a:tr h="274320">
                <a:tc>
                  <a:txBody>
                    <a:bodyPr/>
                    <a:lstStyle/>
                    <a:p>
                      <a:pPr algn="l" fontAlgn="ctr"/>
                      <a:r>
                        <a:rPr lang="en-US" sz="1100" b="0" i="0" u="none" strike="noStrike" dirty="0">
                          <a:solidFill>
                            <a:srgbClr val="000000"/>
                          </a:solidFill>
                          <a:effectLst/>
                          <a:latin typeface="Arial" panose="020B0604020202020204" pitchFamily="34" charset="0"/>
                        </a:rPr>
                        <a:t>$50,000 to $74,999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77501104"/>
                  </a:ext>
                </a:extLst>
              </a:tr>
              <a:tr h="274320">
                <a:tc>
                  <a:txBody>
                    <a:bodyPr/>
                    <a:lstStyle/>
                    <a:p>
                      <a:pPr algn="l" fontAlgn="ctr"/>
                      <a:r>
                        <a:rPr lang="en-US" sz="1100" b="0" i="0" u="none" strike="noStrike" dirty="0">
                          <a:solidFill>
                            <a:srgbClr val="000000"/>
                          </a:solidFill>
                          <a:effectLst/>
                          <a:latin typeface="Arial" panose="020B0604020202020204" pitchFamily="34" charset="0"/>
                        </a:rPr>
                        <a:t>$75,000 to $99,999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781273429"/>
                  </a:ext>
                </a:extLst>
              </a:tr>
              <a:tr h="274320">
                <a:tc>
                  <a:txBody>
                    <a:bodyPr/>
                    <a:lstStyle/>
                    <a:p>
                      <a:pPr algn="l" fontAlgn="ctr"/>
                      <a:r>
                        <a:rPr lang="en-US" sz="1100" b="0" i="0" u="none" strike="noStrike" dirty="0">
                          <a:solidFill>
                            <a:srgbClr val="000000"/>
                          </a:solidFill>
                          <a:effectLst/>
                          <a:latin typeface="Arial" panose="020B0604020202020204" pitchFamily="34" charset="0"/>
                        </a:rPr>
                        <a:t>$100,000 to $124,999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135736528"/>
                  </a:ext>
                </a:extLst>
              </a:tr>
              <a:tr h="274320">
                <a:tc>
                  <a:txBody>
                    <a:bodyPr/>
                    <a:lstStyle/>
                    <a:p>
                      <a:pPr algn="l" fontAlgn="ctr"/>
                      <a:r>
                        <a:rPr lang="en-US" sz="1100" b="0" i="0" u="none" strike="noStrike" dirty="0">
                          <a:solidFill>
                            <a:srgbClr val="000000"/>
                          </a:solidFill>
                          <a:effectLst/>
                          <a:latin typeface="Arial" panose="020B0604020202020204" pitchFamily="34" charset="0"/>
                        </a:rPr>
                        <a:t>$125,000 to $149,999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975264303"/>
                  </a:ext>
                </a:extLst>
              </a:tr>
              <a:tr h="274320">
                <a:tc>
                  <a:txBody>
                    <a:bodyPr/>
                    <a:lstStyle/>
                    <a:p>
                      <a:pPr algn="l" fontAlgn="ctr"/>
                      <a:r>
                        <a:rPr lang="en-US" sz="1100" b="0" i="0" u="none" strike="noStrike" dirty="0">
                          <a:solidFill>
                            <a:srgbClr val="000000"/>
                          </a:solidFill>
                          <a:effectLst/>
                          <a:latin typeface="Arial" panose="020B0604020202020204" pitchFamily="34" charset="0"/>
                        </a:rPr>
                        <a:t>$150,000 to $249,999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97063116"/>
                  </a:ext>
                </a:extLst>
              </a:tr>
              <a:tr h="274320">
                <a:tc>
                  <a:txBody>
                    <a:bodyPr/>
                    <a:lstStyle/>
                    <a:p>
                      <a:pPr algn="l" fontAlgn="ctr"/>
                      <a:r>
                        <a:rPr lang="en-US" sz="1100" b="0" i="0" u="none" strike="noStrike" dirty="0">
                          <a:solidFill>
                            <a:srgbClr val="000000"/>
                          </a:solidFill>
                          <a:effectLst/>
                          <a:latin typeface="Arial" panose="020B0604020202020204" pitchFamily="34" charset="0"/>
                        </a:rPr>
                        <a:t>$250,000 or more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3971241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831553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a:t>
            </a:r>
          </a:p>
        </p:txBody>
      </p:sp>
      <p:sp>
        <p:nvSpPr>
          <p:cNvPr id="6" name="Text Placeholder 5"/>
          <p:cNvSpPr>
            <a:spLocks noGrp="1"/>
          </p:cNvSpPr>
          <p:nvPr>
            <p:ph type="body" sz="quarter" idx="14"/>
          </p:nvPr>
        </p:nvSpPr>
        <p:spPr>
          <a:xfrm>
            <a:off x="417448" y="5821680"/>
            <a:ext cx="5346858" cy="816778"/>
          </a:xfrm>
        </p:spPr>
        <p:txBody>
          <a:bodyPr/>
          <a:lstStyle/>
          <a:p>
            <a:r>
              <a:rPr lang="en-US" dirty="0"/>
              <a:t>Number of responses for each column:</a:t>
            </a:r>
            <a:br>
              <a:rPr lang="en-US" dirty="0"/>
            </a:br>
            <a:r>
              <a:rPr lang="en-US" dirty="0"/>
              <a:t>All = 1434</a:t>
            </a:r>
            <a:br>
              <a:rPr lang="en-US" dirty="0"/>
            </a:br>
            <a:r>
              <a:rPr lang="en-US" dirty="0"/>
              <a:t>Male = 712, Female = 717</a:t>
            </a:r>
            <a:br>
              <a:rPr lang="en-US" dirty="0"/>
            </a:br>
            <a:r>
              <a:rPr lang="en-US" dirty="0"/>
              <a:t>Millennials = 339, Gen X = 538, Boomers = 557</a:t>
            </a:r>
            <a:br>
              <a:rPr lang="en-US" dirty="0"/>
            </a:br>
            <a:r>
              <a:rPr lang="en-US" dirty="0"/>
              <a:t>Asian/Asian American = 93, Black/African American = 147, Hispanic/Latino = 188, White/Caucasian = 951</a:t>
            </a:r>
            <a:br>
              <a:rPr lang="en-US" dirty="0"/>
            </a:br>
            <a:r>
              <a:rPr lang="en-US" dirty="0"/>
              <a:t>LTC Important = 747, LTC Not Important = 300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45</a:t>
            </a:fld>
            <a:endParaRPr lang="en-US" sz="900" dirty="0"/>
          </a:p>
        </p:txBody>
      </p:sp>
      <p:graphicFrame>
        <p:nvGraphicFramePr>
          <p:cNvPr id="7" name="Table 6"/>
          <p:cNvGraphicFramePr>
            <a:graphicFrameLocks noGrp="1"/>
          </p:cNvGraphicFramePr>
          <p:nvPr/>
        </p:nvGraphicFramePr>
        <p:xfrm>
          <a:off x="192024" y="941832"/>
          <a:ext cx="11795760" cy="13716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S7: Do</a:t>
                      </a:r>
                      <a:r>
                        <a:rPr lang="en-US" sz="1050" b="1" baseline="0" dirty="0">
                          <a:solidFill>
                            <a:schemeClr val="bg1"/>
                          </a:solidFill>
                        </a:rPr>
                        <a:t> you have or expect to have children? </a:t>
                      </a:r>
                      <a:endParaRPr lang="en-US" sz="1050" b="1" dirty="0">
                        <a:solidFill>
                          <a:schemeClr val="bg1"/>
                        </a:solidFill>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070695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for Pay</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46</a:t>
            </a:fld>
            <a:endParaRPr lang="en-US" sz="900" dirty="0"/>
          </a:p>
        </p:txBody>
      </p:sp>
      <p:graphicFrame>
        <p:nvGraphicFramePr>
          <p:cNvPr id="7" name="Table 6"/>
          <p:cNvGraphicFramePr>
            <a:graphicFrameLocks noGrp="1"/>
          </p:cNvGraphicFramePr>
          <p:nvPr/>
        </p:nvGraphicFramePr>
        <p:xfrm>
          <a:off x="192024" y="941832"/>
          <a:ext cx="11795760" cy="21945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Q1: Are you currently working for pay?</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 Not employed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No, But Looking</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303942433"/>
                  </a:ext>
                </a:extLst>
              </a:tr>
              <a:tr h="274320">
                <a:tc>
                  <a:txBody>
                    <a:bodyPr/>
                    <a:lstStyle/>
                    <a:p>
                      <a:pPr algn="l" fontAlgn="ctr"/>
                      <a:r>
                        <a:rPr lang="en-US" sz="1100" b="0" i="0" u="none" strike="noStrike" dirty="0">
                          <a:solidFill>
                            <a:srgbClr val="000000"/>
                          </a:solidFill>
                          <a:effectLst/>
                          <a:latin typeface="Arial" panose="020B0604020202020204" pitchFamily="34" charset="0"/>
                        </a:rPr>
                        <a:t>No, Retired, not working for pay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a,d,e</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143456391"/>
                  </a:ext>
                </a:extLst>
              </a:tr>
              <a:tr h="274320">
                <a:tc>
                  <a:txBody>
                    <a:bodyPr/>
                    <a:lstStyle/>
                    <a:p>
                      <a:pPr algn="l" fontAlgn="ctr"/>
                      <a:r>
                        <a:rPr lang="en-US" sz="1100" b="0" i="0" u="none" strike="noStrike" dirty="0">
                          <a:solidFill>
                            <a:srgbClr val="000000"/>
                          </a:solidFill>
                          <a:effectLst/>
                          <a:latin typeface="Arial" panose="020B0604020202020204" pitchFamily="34" charset="0"/>
                        </a:rPr>
                        <a:t>No, Retired, working for pay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4597534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466763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on Retiring</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1085</a:t>
            </a:r>
            <a:br>
              <a:rPr lang="en-US" dirty="0"/>
            </a:br>
            <a:r>
              <a:rPr lang="en-US" dirty="0"/>
              <a:t>Male = 545, Female = 536</a:t>
            </a:r>
            <a:br>
              <a:rPr lang="en-US" dirty="0"/>
            </a:br>
            <a:r>
              <a:rPr lang="en-US" dirty="0"/>
              <a:t>Millennials = 345, Gen X = 505, Boomers = 236</a:t>
            </a:r>
            <a:br>
              <a:rPr lang="en-US" dirty="0"/>
            </a:br>
            <a:r>
              <a:rPr lang="en-US" dirty="0"/>
              <a:t>Asian/Asian American = 74, Black/African American = 121, Hispanic/Latino = 177, White/Caucasian = 661</a:t>
            </a:r>
            <a:br>
              <a:rPr lang="en-US" dirty="0"/>
            </a:br>
            <a:r>
              <a:rPr lang="en-US" dirty="0"/>
              <a:t>LTC Important = 580, LTC Not Important = 182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47</a:t>
            </a:fld>
            <a:endParaRPr lang="en-US" sz="900" dirty="0"/>
          </a:p>
        </p:txBody>
      </p:sp>
      <p:graphicFrame>
        <p:nvGraphicFramePr>
          <p:cNvPr id="7" name="Table 6"/>
          <p:cNvGraphicFramePr>
            <a:graphicFrameLocks noGrp="1"/>
          </p:cNvGraphicFramePr>
          <p:nvPr/>
        </p:nvGraphicFramePr>
        <p:xfrm>
          <a:off x="192024" y="941832"/>
          <a:ext cx="11795760" cy="13716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Q2: Do you plan on retiring someday?</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235871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3 Retirement Expenses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1340</a:t>
            </a:r>
            <a:br>
              <a:rPr lang="en-US" dirty="0"/>
            </a:br>
            <a:r>
              <a:rPr lang="en-US" dirty="0"/>
              <a:t>Male = 667, Female = 669</a:t>
            </a:r>
            <a:br>
              <a:rPr lang="en-US" dirty="0"/>
            </a:br>
            <a:r>
              <a:rPr lang="en-US" dirty="0"/>
              <a:t>Millennials = 317, Gen X = 504, Boomers = 520</a:t>
            </a:r>
            <a:br>
              <a:rPr lang="en-US" dirty="0"/>
            </a:br>
            <a:r>
              <a:rPr lang="en-US" dirty="0"/>
              <a:t>Asian/Asian American = 86, Black/African American = 142, Hispanic/Latino = 177, White/Caucasian = 886</a:t>
            </a:r>
            <a:br>
              <a:rPr lang="en-US" dirty="0"/>
            </a:br>
            <a:r>
              <a:rPr lang="en-US" dirty="0"/>
              <a:t>LTC Important = 695, LTC Not Important = 282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48</a:t>
            </a:fld>
            <a:endParaRPr lang="en-US" sz="900" dirty="0"/>
          </a:p>
        </p:txBody>
      </p:sp>
      <p:graphicFrame>
        <p:nvGraphicFramePr>
          <p:cNvPr id="7" name="Table 6"/>
          <p:cNvGraphicFramePr>
            <a:graphicFrameLocks noGrp="1"/>
          </p:cNvGraphicFramePr>
          <p:nvPr/>
        </p:nvGraphicFramePr>
        <p:xfrm>
          <a:off x="192024" y="941832"/>
          <a:ext cx="11795760" cy="35560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Q3: What is/do you expect to be your three biggest expenses throughout retirement?</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Paying your monthly expenses (i.e., housing, food, utilities, etc.)</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Cost of health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Cost of long-term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dirty="0">
                          <a:solidFill>
                            <a:srgbClr val="000000"/>
                          </a:solidFill>
                          <a:effectLst/>
                          <a:latin typeface="Arial" panose="020B0604020202020204" pitchFamily="34" charset="0"/>
                        </a:rPr>
                        <a:t>Travel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341630">
                <a:tc>
                  <a:txBody>
                    <a:bodyPr/>
                    <a:lstStyle/>
                    <a:p>
                      <a:pPr algn="l" fontAlgn="ctr"/>
                      <a:r>
                        <a:rPr lang="en-US" sz="1100" b="0" i="0" u="none" strike="noStrike" dirty="0">
                          <a:solidFill>
                            <a:srgbClr val="000000"/>
                          </a:solidFill>
                          <a:effectLst/>
                          <a:latin typeface="Arial" panose="020B0604020202020204" pitchFamily="34" charset="0"/>
                        </a:rPr>
                        <a:t>Providing for your family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55118426"/>
                  </a:ext>
                </a:extLst>
              </a:tr>
              <a:tr h="341630">
                <a:tc>
                  <a:txBody>
                    <a:bodyPr/>
                    <a:lstStyle/>
                    <a:p>
                      <a:pPr algn="l" fontAlgn="ctr"/>
                      <a:r>
                        <a:rPr lang="en-US" sz="1100" b="0" i="0" u="none" strike="noStrike" dirty="0">
                          <a:solidFill>
                            <a:srgbClr val="000000"/>
                          </a:solidFill>
                          <a:effectLst/>
                          <a:latin typeface="Arial" panose="020B0604020202020204" pitchFamily="34" charset="0"/>
                        </a:rPr>
                        <a:t>Pursuing hobbies and interests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336526545"/>
                  </a:ext>
                </a:extLst>
              </a:tr>
              <a:tr h="341630">
                <a:tc>
                  <a:txBody>
                    <a:bodyPr/>
                    <a:lstStyle/>
                    <a:p>
                      <a:pPr algn="l" fontAlgn="ctr"/>
                      <a:r>
                        <a:rPr lang="en-US" sz="1100" b="0" i="0" u="none" strike="noStrike" dirty="0">
                          <a:solidFill>
                            <a:srgbClr val="000000"/>
                          </a:solidFill>
                          <a:effectLst/>
                          <a:latin typeface="Arial" panose="020B0604020202020204" pitchFamily="34" charset="0"/>
                        </a:rPr>
                        <a:t>Servicing monthly debt  (credit cards, student loans, etc.)</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09783790"/>
                  </a:ext>
                </a:extLst>
              </a:tr>
              <a:tr h="341630">
                <a:tc>
                  <a:txBody>
                    <a:bodyPr/>
                    <a:lstStyle/>
                    <a:p>
                      <a:pPr algn="l" fontAlgn="ctr"/>
                      <a:r>
                        <a:rPr lang="en-US" sz="1100" b="0" i="0" u="none" strike="noStrike" dirty="0">
                          <a:solidFill>
                            <a:srgbClr val="000000"/>
                          </a:solidFill>
                          <a:effectLst/>
                          <a:latin typeface="Arial" panose="020B0604020202020204" pitchFamily="34" charset="0"/>
                        </a:rPr>
                        <a:t>Investment in business ventures or real estate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9671343"/>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644665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to Pay for LTC</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49</a:t>
            </a:fld>
            <a:endParaRPr lang="en-US" sz="900" dirty="0"/>
          </a:p>
        </p:txBody>
      </p:sp>
      <p:graphicFrame>
        <p:nvGraphicFramePr>
          <p:cNvPr id="7" name="Table 6"/>
          <p:cNvGraphicFramePr>
            <a:graphicFrameLocks noGrp="1"/>
          </p:cNvGraphicFramePr>
          <p:nvPr/>
        </p:nvGraphicFramePr>
        <p:xfrm>
          <a:off x="192024" y="941832"/>
          <a:ext cx="11795760" cy="35661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Q4: What sources do you plan to use to pay for long-term care costs should the need arise?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Savings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Social Security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Medicare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Insurance I already own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a:txBody>
                    <a:bodyPr/>
                    <a:lstStyle/>
                    <a:p>
                      <a:pPr algn="l" fontAlgn="ctr"/>
                      <a:r>
                        <a:rPr lang="en-US" sz="1100" b="0" i="0" u="none" strike="noStrike" dirty="0">
                          <a:solidFill>
                            <a:srgbClr val="000000"/>
                          </a:solidFill>
                          <a:effectLst/>
                          <a:latin typeface="Arial" panose="020B0604020202020204" pitchFamily="34" charset="0"/>
                        </a:rPr>
                        <a:t>Health Savings Account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55118426"/>
                  </a:ext>
                </a:extLst>
              </a:tr>
              <a:tr h="274320">
                <a:tc>
                  <a:txBody>
                    <a:bodyPr/>
                    <a:lstStyle/>
                    <a:p>
                      <a:pPr algn="l" fontAlgn="ctr"/>
                      <a:r>
                        <a:rPr lang="en-US" sz="1100" b="0" i="0" u="none" strike="noStrike" dirty="0">
                          <a:solidFill>
                            <a:srgbClr val="000000"/>
                          </a:solidFill>
                          <a:effectLst/>
                          <a:latin typeface="Arial" panose="020B0604020202020204" pitchFamily="34" charset="0"/>
                        </a:rPr>
                        <a:t>Medicaid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336526545"/>
                  </a:ext>
                </a:extLst>
              </a:tr>
              <a:tr h="274320">
                <a:tc>
                  <a:txBody>
                    <a:bodyPr/>
                    <a:lstStyle/>
                    <a:p>
                      <a:pPr algn="l" fontAlgn="ctr"/>
                      <a:r>
                        <a:rPr lang="en-US" sz="1100" b="0" i="0" u="none" strike="noStrike" dirty="0">
                          <a:solidFill>
                            <a:srgbClr val="000000"/>
                          </a:solidFill>
                          <a:effectLst/>
                          <a:latin typeface="Arial" panose="020B0604020202020204" pitchFamily="34" charset="0"/>
                        </a:rPr>
                        <a:t>Insurance I plan on purchasing</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09783790"/>
                  </a:ext>
                </a:extLst>
              </a:tr>
              <a:tr h="274320">
                <a:tc>
                  <a:txBody>
                    <a:bodyPr/>
                    <a:lstStyle/>
                    <a:p>
                      <a:pPr algn="l" fontAlgn="ctr"/>
                      <a:r>
                        <a:rPr lang="en-US" sz="1100" b="0" i="0" u="none" strike="noStrike" dirty="0">
                          <a:solidFill>
                            <a:srgbClr val="000000"/>
                          </a:solidFill>
                          <a:effectLst/>
                          <a:latin typeface="Arial" panose="020B0604020202020204" pitchFamily="34" charset="0"/>
                        </a:rPr>
                        <a:t>Borrow from friends or family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9671343"/>
                  </a:ext>
                </a:extLst>
              </a:tr>
              <a:tr h="27432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570815103"/>
                  </a:ext>
                </a:extLst>
              </a:tr>
              <a:tr h="274320">
                <a:tc>
                  <a:txBody>
                    <a:bodyPr/>
                    <a:lstStyle/>
                    <a:p>
                      <a:pPr algn="l" fontAlgn="ctr"/>
                      <a:r>
                        <a:rPr lang="en-US" sz="1100" b="0" i="0" u="none" strike="noStrike" dirty="0">
                          <a:solidFill>
                            <a:srgbClr val="000000"/>
                          </a:solidFill>
                          <a:effectLst/>
                          <a:latin typeface="Arial" panose="020B0604020202020204" pitchFamily="34" charset="0"/>
                        </a:rPr>
                        <a:t>I don’t know</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40359498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97788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txBox="1">
            <a:spLocks noGrp="1"/>
          </p:cNvSpPr>
          <p:nvPr>
            <p:ph type="title" idx="4294967295"/>
          </p:nvPr>
        </p:nvSpPr>
        <p:spPr>
          <a:xfrm>
            <a:off x="6982939" y="1465261"/>
            <a:ext cx="5340955"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a:ea typeface="+mn-ea"/>
                <a:cs typeface="+mn-cs"/>
              </a:rPr>
              <a:t>18%* </a:t>
            </a:r>
            <a:r>
              <a:rPr kumimoji="0" lang="en-US" sz="3200" b="1" i="0" u="none" strike="noStrike" kern="1200" cap="none" spc="0" normalizeH="0" baseline="0" noProof="0" dirty="0">
                <a:ln>
                  <a:noFill/>
                </a:ln>
                <a:solidFill>
                  <a:schemeClr val="tx1"/>
                </a:solidFill>
                <a:effectLst/>
                <a:uLnTx/>
                <a:uFillTx/>
                <a:latin typeface="Arial" panose="020B0604020202020204"/>
                <a:ea typeface="+mn-ea"/>
                <a:cs typeface="+mn-cs"/>
              </a:rPr>
              <a:t>of respondents </a:t>
            </a:r>
            <a:r>
              <a:rPr kumimoji="0" lang="en-US" sz="3200" b="1" i="1" u="none" strike="noStrike" kern="1200" cap="none" spc="0" normalizeH="0" baseline="0" noProof="0" dirty="0">
                <a:ln>
                  <a:noFill/>
                </a:ln>
                <a:solidFill>
                  <a:schemeClr val="tx1"/>
                </a:solidFill>
                <a:effectLst/>
                <a:uLnTx/>
                <a:uFillTx/>
                <a:latin typeface="Arial" panose="020B0604020202020204"/>
                <a:ea typeface="+mn-ea"/>
                <a:cs typeface="+mn-cs"/>
              </a:rPr>
              <a:t>believed</a:t>
            </a:r>
            <a:r>
              <a:rPr kumimoji="0" lang="en-US" sz="3200" b="1" i="0" u="none" strike="noStrike" kern="1200" cap="none" spc="0" normalizeH="0" baseline="0" noProof="0" dirty="0">
                <a:ln>
                  <a:noFill/>
                </a:ln>
                <a:solidFill>
                  <a:schemeClr val="tx1"/>
                </a:solidFill>
                <a:effectLst/>
                <a:uLnTx/>
                <a:uFillTx/>
                <a:latin typeface="Arial" panose="020B0604020202020204"/>
                <a:ea typeface="+mn-ea"/>
                <a:cs typeface="+mn-cs"/>
              </a:rPr>
              <a:t> </a:t>
            </a:r>
            <a:r>
              <a:rPr kumimoji="0" lang="en-US" sz="3200" b="1" i="1" u="none" strike="noStrike" kern="1200" cap="none" spc="0" normalizeH="0" baseline="0" noProof="0" dirty="0">
                <a:ln>
                  <a:noFill/>
                </a:ln>
                <a:solidFill>
                  <a:schemeClr val="tx1"/>
                </a:solidFill>
                <a:effectLst/>
                <a:uLnTx/>
                <a:uFillTx/>
                <a:latin typeface="Arial" panose="020B0604020202020204"/>
                <a:ea typeface="+mn-ea"/>
                <a:cs typeface="+mn-cs"/>
              </a:rPr>
              <a:t>they 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a:ea typeface="+mn-ea"/>
                <a:cs typeface="+mn-cs"/>
              </a:rPr>
              <a:t>long-term care insurance</a:t>
            </a:r>
          </a:p>
        </p:txBody>
      </p:sp>
      <p:sp>
        <p:nvSpPr>
          <p:cNvPr id="8" name="Text Placeholder 7"/>
          <p:cNvSpPr>
            <a:spLocks noGrp="1"/>
          </p:cNvSpPr>
          <p:nvPr>
            <p:ph type="body" sz="quarter" idx="14"/>
          </p:nvPr>
        </p:nvSpPr>
        <p:spPr>
          <a:xfrm>
            <a:off x="636494" y="6119751"/>
            <a:ext cx="5346858" cy="658368"/>
          </a:xfrm>
        </p:spPr>
        <p:txBody>
          <a:bodyPr/>
          <a:lstStyle/>
          <a:p>
            <a:r>
              <a:rPr lang="en-US" sz="2000" dirty="0"/>
              <a:t>* Pre-definition of </a:t>
            </a:r>
            <a:r>
              <a:rPr lang="en-US" sz="2000" dirty="0" err="1"/>
              <a:t>LTCi</a:t>
            </a:r>
            <a:endParaRPr lang="en-US" sz="2000" dirty="0"/>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5395" y="6071005"/>
            <a:ext cx="1746504" cy="5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14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Awareness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50</a:t>
            </a:fld>
            <a:endParaRPr lang="en-US" sz="900" dirty="0"/>
          </a:p>
        </p:txBody>
      </p:sp>
      <p:graphicFrame>
        <p:nvGraphicFramePr>
          <p:cNvPr id="7" name="Table 6"/>
          <p:cNvGraphicFramePr>
            <a:graphicFrameLocks noGrp="1"/>
          </p:cNvGraphicFramePr>
          <p:nvPr/>
        </p:nvGraphicFramePr>
        <p:xfrm>
          <a:off x="192024" y="941832"/>
          <a:ext cx="11795760" cy="1920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Q5:</a:t>
                      </a:r>
                      <a:r>
                        <a:rPr lang="en-US" sz="1050" b="1" baseline="0" dirty="0">
                          <a:solidFill>
                            <a:schemeClr val="bg1"/>
                          </a:solidFill>
                        </a:rPr>
                        <a:t> </a:t>
                      </a:r>
                      <a:r>
                        <a:rPr lang="en-US" sz="1050" b="1" dirty="0">
                          <a:solidFill>
                            <a:schemeClr val="bg1"/>
                          </a:solidFill>
                        </a:rPr>
                        <a:t>Which of the following insurance products have you heard of?</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Health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disability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care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Critical illness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783911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Product Importance: Health Insurance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1381</a:t>
            </a:r>
            <a:br>
              <a:rPr lang="en-US" dirty="0"/>
            </a:br>
            <a:r>
              <a:rPr lang="en-US" dirty="0"/>
              <a:t>Male = 682, Female = 694</a:t>
            </a:r>
            <a:br>
              <a:rPr lang="en-US" dirty="0"/>
            </a:br>
            <a:r>
              <a:rPr lang="en-US" dirty="0"/>
              <a:t>Millennials = 320, Gen X = 520, Boomers = 542</a:t>
            </a:r>
            <a:br>
              <a:rPr lang="en-US" dirty="0"/>
            </a:br>
            <a:r>
              <a:rPr lang="en-US" dirty="0"/>
              <a:t>Asian/Asian American = 91, Black/African American = 139, Hispanic/Latino = 180, White/Caucasian = 920</a:t>
            </a:r>
            <a:br>
              <a:rPr lang="en-US" dirty="0"/>
            </a:br>
            <a:r>
              <a:rPr lang="en-US" dirty="0"/>
              <a:t>LTC Important = 719, LTC Not Important = 288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51</a:t>
            </a:fld>
            <a:endParaRPr lang="en-US" sz="900" dirty="0"/>
          </a:p>
        </p:txBody>
      </p:sp>
      <p:graphicFrame>
        <p:nvGraphicFramePr>
          <p:cNvPr id="7" name="Table 6"/>
          <p:cNvGraphicFramePr>
            <a:graphicFrameLocks noGrp="1"/>
          </p:cNvGraphicFramePr>
          <p:nvPr/>
        </p:nvGraphicFramePr>
        <p:xfrm>
          <a:off x="192024" y="941832"/>
          <a:ext cx="11795760" cy="1920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Q6a:</a:t>
                      </a:r>
                      <a:r>
                        <a:rPr lang="en-US" sz="1050" b="1" baseline="0" dirty="0">
                          <a:solidFill>
                            <a:schemeClr val="bg1"/>
                          </a:solidFill>
                        </a:rPr>
                        <a:t> </a:t>
                      </a:r>
                      <a:r>
                        <a:rPr lang="en-US" sz="1050" b="1" dirty="0">
                          <a:solidFill>
                            <a:schemeClr val="bg1"/>
                          </a:solidFill>
                        </a:rPr>
                        <a:t>How important or unimportant do you think it is to have Health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431035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Importance: Long-term </a:t>
            </a:r>
            <a:r>
              <a:rPr lang="en-US" dirty="0" err="1"/>
              <a:t>Disabiltiy</a:t>
            </a:r>
            <a:endParaRPr lang="en-US" dirty="0"/>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1058</a:t>
            </a:r>
            <a:br>
              <a:rPr lang="en-US" dirty="0"/>
            </a:br>
            <a:r>
              <a:rPr lang="en-US" dirty="0"/>
              <a:t>Male = 526, Female = 527</a:t>
            </a:r>
            <a:br>
              <a:rPr lang="en-US" dirty="0"/>
            </a:br>
            <a:r>
              <a:rPr lang="en-US" dirty="0"/>
              <a:t>Millennials = 221, Gen X = 410, Boomers = 428</a:t>
            </a:r>
            <a:br>
              <a:rPr lang="en-US" dirty="0"/>
            </a:br>
            <a:r>
              <a:rPr lang="en-US" dirty="0"/>
              <a:t>Asian/Asian American = 64, Black/African American = 104, Hispanic/Latino = 134, White/Caucasian = 718</a:t>
            </a:r>
            <a:br>
              <a:rPr lang="en-US" dirty="0"/>
            </a:br>
            <a:r>
              <a:rPr lang="en-US" dirty="0"/>
              <a:t>LTC Important = 610, LTC Not Important = 256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52</a:t>
            </a:fld>
            <a:endParaRPr lang="en-US" sz="900" dirty="0"/>
          </a:p>
        </p:txBody>
      </p:sp>
      <p:graphicFrame>
        <p:nvGraphicFramePr>
          <p:cNvPr id="7" name="Table 6"/>
          <p:cNvGraphicFramePr>
            <a:graphicFrameLocks noGrp="1"/>
          </p:cNvGraphicFramePr>
          <p:nvPr/>
        </p:nvGraphicFramePr>
        <p:xfrm>
          <a:off x="192024" y="941832"/>
          <a:ext cx="11795760" cy="1920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Q6b:</a:t>
                      </a:r>
                      <a:r>
                        <a:rPr lang="en-US" sz="1050" b="1" baseline="0" dirty="0">
                          <a:solidFill>
                            <a:schemeClr val="bg1"/>
                          </a:solidFill>
                        </a:rPr>
                        <a:t> </a:t>
                      </a:r>
                      <a:r>
                        <a:rPr lang="en-US" sz="1050" b="1" dirty="0">
                          <a:solidFill>
                            <a:schemeClr val="bg1"/>
                          </a:solidFill>
                        </a:rPr>
                        <a:t>How important or unimportant do you think it is to have Long-term disability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a,d,e</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4240427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Importance: Critical Illness Insurance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540</a:t>
            </a:r>
            <a:br>
              <a:rPr lang="en-US" dirty="0"/>
            </a:br>
            <a:r>
              <a:rPr lang="en-US" dirty="0"/>
              <a:t>Male = 252, Female = 286</a:t>
            </a:r>
            <a:br>
              <a:rPr lang="en-US" dirty="0"/>
            </a:br>
            <a:r>
              <a:rPr lang="en-US" dirty="0"/>
              <a:t>Millennials = 121, Gen X = 214, Boomers = 206</a:t>
            </a:r>
            <a:br>
              <a:rPr lang="en-US" dirty="0"/>
            </a:br>
            <a:r>
              <a:rPr lang="en-US" dirty="0"/>
              <a:t>Asian/Asian American = 34, Black/African American = 44, Hispanic/Latino = 67, White/Caucasian = 375</a:t>
            </a:r>
            <a:br>
              <a:rPr lang="en-US" dirty="0"/>
            </a:br>
            <a:r>
              <a:rPr lang="en-US" dirty="0"/>
              <a:t>LTC Important = 344, LTC Not Important = 137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53</a:t>
            </a:fld>
            <a:endParaRPr lang="en-US" sz="900" dirty="0"/>
          </a:p>
        </p:txBody>
      </p:sp>
      <p:graphicFrame>
        <p:nvGraphicFramePr>
          <p:cNvPr id="7" name="Table 6"/>
          <p:cNvGraphicFramePr>
            <a:graphicFrameLocks noGrp="1"/>
          </p:cNvGraphicFramePr>
          <p:nvPr/>
        </p:nvGraphicFramePr>
        <p:xfrm>
          <a:off x="192024" y="941832"/>
          <a:ext cx="11795760" cy="1920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Q6d:</a:t>
                      </a:r>
                      <a:r>
                        <a:rPr lang="en-US" sz="1050" b="1" baseline="0" dirty="0">
                          <a:solidFill>
                            <a:schemeClr val="bg1"/>
                          </a:solidFill>
                        </a:rPr>
                        <a:t> </a:t>
                      </a:r>
                      <a:r>
                        <a:rPr lang="en-US" sz="1050" b="1" dirty="0">
                          <a:solidFill>
                            <a:schemeClr val="bg1"/>
                          </a:solidFill>
                        </a:rPr>
                        <a:t>How important or unimportant do you think it is to have Critical illness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4270868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Ownership</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721, Female = 345</a:t>
            </a:r>
            <a:br>
              <a:rPr lang="en-US" dirty="0"/>
            </a:br>
            <a:r>
              <a:rPr lang="en-US" dirty="0"/>
              <a:t>Millennials = 557, Gen X = 94, Boomers = 149</a:t>
            </a:r>
            <a:br>
              <a:rPr lang="en-US" dirty="0"/>
            </a:br>
            <a:r>
              <a:rPr lang="en-US" dirty="0"/>
              <a:t>Asian/Asian American = 0, Black/African American = 0, Hispanic/Latino = 0, White/Caucasian = 0</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54</a:t>
            </a:fld>
            <a:endParaRPr lang="en-US" sz="900" dirty="0"/>
          </a:p>
        </p:txBody>
      </p:sp>
      <p:graphicFrame>
        <p:nvGraphicFramePr>
          <p:cNvPr id="7" name="Table 6"/>
          <p:cNvGraphicFramePr>
            <a:graphicFrameLocks noGrp="1"/>
          </p:cNvGraphicFramePr>
          <p:nvPr/>
        </p:nvGraphicFramePr>
        <p:xfrm>
          <a:off x="192024" y="941832"/>
          <a:ext cx="11795760" cy="1920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Q7:</a:t>
                      </a:r>
                      <a:r>
                        <a:rPr lang="en-US" sz="1050" b="1" baseline="0" dirty="0">
                          <a:solidFill>
                            <a:schemeClr val="bg1"/>
                          </a:solidFill>
                        </a:rPr>
                        <a:t> </a:t>
                      </a:r>
                      <a:r>
                        <a:rPr lang="en-US" sz="1050" b="1" dirty="0">
                          <a:solidFill>
                            <a:schemeClr val="bg1"/>
                          </a:solidFill>
                        </a:rPr>
                        <a:t>Which of the following insurance products do</a:t>
                      </a:r>
                      <a:r>
                        <a:rPr lang="en-US" sz="1050" b="1" baseline="0" dirty="0">
                          <a:solidFill>
                            <a:schemeClr val="bg1"/>
                          </a:solidFill>
                        </a:rPr>
                        <a:t> you currently have</a:t>
                      </a:r>
                      <a:r>
                        <a:rPr lang="en-US" sz="1050" b="1" dirty="0">
                          <a:solidFill>
                            <a:schemeClr val="bg1"/>
                          </a:solidFill>
                        </a:rPr>
                        <a:t>?</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Health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disability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care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Critical illness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182986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Consideration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1264</a:t>
            </a:r>
            <a:br>
              <a:rPr lang="en-US" dirty="0"/>
            </a:br>
            <a:r>
              <a:rPr lang="en-US" dirty="0"/>
              <a:t>Male = 636, Female = 623</a:t>
            </a:r>
            <a:br>
              <a:rPr lang="en-US" dirty="0"/>
            </a:br>
            <a:r>
              <a:rPr lang="en-US" dirty="0"/>
              <a:t>Millennials = 284, Gen X = 471, Boomers = 509</a:t>
            </a:r>
            <a:br>
              <a:rPr lang="en-US" dirty="0"/>
            </a:br>
            <a:r>
              <a:rPr lang="en-US" dirty="0"/>
              <a:t>Asian/Asian American = 78, Black/African American = 127, Hispanic/Latino = 153, White/Caucasian = 860</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55</a:t>
            </a:fld>
            <a:endParaRPr lang="en-US" sz="900" dirty="0"/>
          </a:p>
        </p:txBody>
      </p:sp>
      <p:graphicFrame>
        <p:nvGraphicFramePr>
          <p:cNvPr id="7" name="Table 6"/>
          <p:cNvGraphicFramePr>
            <a:graphicFrameLocks noGrp="1"/>
          </p:cNvGraphicFramePr>
          <p:nvPr/>
        </p:nvGraphicFramePr>
        <p:xfrm>
          <a:off x="192024" y="941832"/>
          <a:ext cx="11795760" cy="20345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dirty="0">
                          <a:solidFill>
                            <a:schemeClr val="bg1"/>
                          </a:solidFill>
                        </a:rPr>
                        <a:t>Q8:</a:t>
                      </a:r>
                      <a:r>
                        <a:rPr lang="en-US" sz="1050" b="1" baseline="0" dirty="0">
                          <a:solidFill>
                            <a:schemeClr val="bg1"/>
                          </a:solidFill>
                        </a:rPr>
                        <a:t> </a:t>
                      </a:r>
                      <a:r>
                        <a:rPr lang="en-US" sz="1050" b="1" dirty="0">
                          <a:solidFill>
                            <a:schemeClr val="bg1"/>
                          </a:solidFill>
                        </a:rPr>
                        <a:t>In the past 24 months, have you or your spouse/partner thought about buying (or buying more of) the following type(s) of insurance? </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care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disability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Critical illness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70%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820218459"/>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434838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Shopping</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553</a:t>
            </a:r>
            <a:br>
              <a:rPr lang="en-US" dirty="0"/>
            </a:br>
            <a:r>
              <a:rPr lang="en-US" dirty="0"/>
              <a:t>Male = 294, Female = 256</a:t>
            </a:r>
            <a:br>
              <a:rPr lang="en-US" dirty="0"/>
            </a:br>
            <a:r>
              <a:rPr lang="en-US" dirty="0"/>
              <a:t>Millennials = 178, Gen X = 209, Boomers = 167</a:t>
            </a:r>
            <a:br>
              <a:rPr lang="en-US" dirty="0"/>
            </a:br>
            <a:r>
              <a:rPr lang="en-US" dirty="0"/>
              <a:t>Asian/Asian American = 32, Black/African American = 67, Hispanic/Latino = 70, White/Caucasian = 363</a:t>
            </a:r>
            <a:br>
              <a:rPr lang="en-US" dirty="0"/>
            </a:br>
            <a:r>
              <a:rPr lang="en-US" dirty="0"/>
              <a:t>LTC Important = 400, LTC Not Important = 91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56</a:t>
            </a:fld>
            <a:endParaRPr lang="en-US" sz="900" dirty="0"/>
          </a:p>
        </p:txBody>
      </p:sp>
      <p:graphicFrame>
        <p:nvGraphicFramePr>
          <p:cNvPr id="7" name="Table 6"/>
          <p:cNvGraphicFramePr>
            <a:graphicFrameLocks noGrp="1"/>
          </p:cNvGraphicFramePr>
          <p:nvPr/>
        </p:nvGraphicFramePr>
        <p:xfrm>
          <a:off x="192024" y="941832"/>
          <a:ext cx="11795760" cy="20345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dirty="0">
                          <a:solidFill>
                            <a:schemeClr val="bg1"/>
                          </a:solidFill>
                        </a:rPr>
                        <a:t>Q9:</a:t>
                      </a:r>
                      <a:r>
                        <a:rPr lang="en-US" sz="1050" b="1" baseline="0" dirty="0">
                          <a:solidFill>
                            <a:schemeClr val="bg1"/>
                          </a:solidFill>
                        </a:rPr>
                        <a:t> </a:t>
                      </a:r>
                      <a:r>
                        <a:rPr lang="en-US" sz="1050" b="1" dirty="0">
                          <a:solidFill>
                            <a:schemeClr val="bg1"/>
                          </a:solidFill>
                        </a:rPr>
                        <a:t>In the past 24 months, have you or your spouse/partner seriously shopped for the following type(s) of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care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disability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Critical illness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7992118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48561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Purchase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316</a:t>
            </a:r>
            <a:br>
              <a:rPr lang="en-US" dirty="0"/>
            </a:br>
            <a:r>
              <a:rPr lang="en-US" dirty="0"/>
              <a:t>Male = 199, Female = 115</a:t>
            </a:r>
            <a:br>
              <a:rPr lang="en-US" dirty="0"/>
            </a:br>
            <a:r>
              <a:rPr lang="en-US" dirty="0"/>
              <a:t>Millennials = 139, Gen X = 125, Boomers = 53</a:t>
            </a:r>
            <a:br>
              <a:rPr lang="en-US" dirty="0"/>
            </a:br>
            <a:r>
              <a:rPr lang="en-US" dirty="0"/>
              <a:t>Asian/Asian American = 10, Black/African American = 44, Hispanic/Latino = 46, White/Caucasian = 205</a:t>
            </a:r>
            <a:br>
              <a:rPr lang="en-US" dirty="0"/>
            </a:br>
            <a:r>
              <a:rPr lang="en-US" dirty="0"/>
              <a:t>LTC Important = 239, LTC Not Important = 42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57</a:t>
            </a:fld>
            <a:endParaRPr lang="en-US" sz="900" dirty="0"/>
          </a:p>
        </p:txBody>
      </p:sp>
      <p:graphicFrame>
        <p:nvGraphicFramePr>
          <p:cNvPr id="7" name="Table 6"/>
          <p:cNvGraphicFramePr>
            <a:graphicFrameLocks noGrp="1"/>
          </p:cNvGraphicFramePr>
          <p:nvPr/>
        </p:nvGraphicFramePr>
        <p:xfrm>
          <a:off x="192024" y="941832"/>
          <a:ext cx="11795760" cy="20345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dirty="0">
                          <a:solidFill>
                            <a:schemeClr val="bg1"/>
                          </a:solidFill>
                        </a:rPr>
                        <a:t>Q10:</a:t>
                      </a:r>
                      <a:r>
                        <a:rPr lang="en-US" sz="1050" b="1" baseline="0" dirty="0">
                          <a:solidFill>
                            <a:schemeClr val="bg1"/>
                          </a:solidFill>
                        </a:rPr>
                        <a:t> </a:t>
                      </a:r>
                      <a:r>
                        <a:rPr lang="en-US" sz="1050" b="1" dirty="0">
                          <a:solidFill>
                            <a:schemeClr val="bg1"/>
                          </a:solidFill>
                        </a:rPr>
                        <a:t>In the past 24 months, have you or your spouse/partner purchased the following type(s) of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care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Long-term disability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Critical illness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7992118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759862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Reason for Not Owning LTC Insurance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788</a:t>
            </a:r>
            <a:br>
              <a:rPr lang="en-US" dirty="0"/>
            </a:br>
            <a:r>
              <a:rPr lang="en-US" dirty="0"/>
              <a:t>Male = 380, Female = 404</a:t>
            </a:r>
            <a:br>
              <a:rPr lang="en-US" dirty="0"/>
            </a:br>
            <a:r>
              <a:rPr lang="en-US" dirty="0"/>
              <a:t>Millennials = 121, Gen X = 308, Boomers = 360</a:t>
            </a:r>
            <a:br>
              <a:rPr lang="en-US" dirty="0"/>
            </a:br>
            <a:r>
              <a:rPr lang="en-US" dirty="0"/>
              <a:t>Asian/Asian American = 49, Black/African American = 67, Hispanic/Latino = 85, White/Caucasian = 560</a:t>
            </a:r>
            <a:br>
              <a:rPr lang="en-US" dirty="0"/>
            </a:br>
            <a:r>
              <a:rPr lang="en-US" dirty="0"/>
              <a:t>LTC Important = 505, LTC Not Important = 284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58</a:t>
            </a:fld>
            <a:endParaRPr lang="en-US" sz="900" dirty="0"/>
          </a:p>
        </p:txBody>
      </p:sp>
      <p:graphicFrame>
        <p:nvGraphicFramePr>
          <p:cNvPr id="7" name="Table 6"/>
          <p:cNvGraphicFramePr>
            <a:graphicFrameLocks noGrp="1"/>
          </p:cNvGraphicFramePr>
          <p:nvPr/>
        </p:nvGraphicFramePr>
        <p:xfrm>
          <a:off x="192024" y="941832"/>
          <a:ext cx="11795760" cy="458089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Q11:</a:t>
                      </a:r>
                      <a:r>
                        <a:rPr lang="en-US" sz="1050" b="1" baseline="0" dirty="0">
                          <a:solidFill>
                            <a:schemeClr val="bg1"/>
                          </a:solidFill>
                        </a:rPr>
                        <a:t> </a:t>
                      </a:r>
                      <a:r>
                        <a:rPr lang="en-US" sz="1050" b="1" dirty="0">
                          <a:solidFill>
                            <a:schemeClr val="bg1"/>
                          </a:solidFill>
                        </a:rPr>
                        <a:t>What is the primary reason you don’t currently own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It is too expensive.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I plan to purchase it in the future, but do not need long-term care insurance right now.</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I do not understand how this insurance works.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dirty="0">
                          <a:solidFill>
                            <a:srgbClr val="000000"/>
                          </a:solidFill>
                          <a:effectLst/>
                          <a:latin typeface="Arial" panose="020B0604020202020204" pitchFamily="34" charset="0"/>
                        </a:rPr>
                        <a:t>I have enough money to cover these expenses.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79921188"/>
                  </a:ext>
                </a:extLst>
              </a:tr>
              <a:tr h="341630">
                <a:tc>
                  <a:txBody>
                    <a:bodyPr/>
                    <a:lstStyle/>
                    <a:p>
                      <a:pPr algn="l" fontAlgn="ctr"/>
                      <a:r>
                        <a:rPr lang="en-US" sz="1100" b="0" i="0" u="none" strike="noStrike" dirty="0">
                          <a:solidFill>
                            <a:srgbClr val="000000"/>
                          </a:solidFill>
                          <a:effectLst/>
                          <a:latin typeface="Arial" panose="020B0604020202020204" pitchFamily="34" charset="0"/>
                        </a:rPr>
                        <a:t>I have not found a policy that covers everything I want.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0243282"/>
                  </a:ext>
                </a:extLst>
              </a:tr>
              <a:tr h="341630">
                <a:tc>
                  <a:txBody>
                    <a:bodyPr/>
                    <a:lstStyle/>
                    <a:p>
                      <a:pPr algn="l" fontAlgn="ctr"/>
                      <a:r>
                        <a:rPr lang="en-US" sz="1100" b="0" i="0" u="none" strike="noStrike" dirty="0">
                          <a:solidFill>
                            <a:srgbClr val="000000"/>
                          </a:solidFill>
                          <a:effectLst/>
                          <a:latin typeface="Arial" panose="020B0604020202020204" pitchFamily="34" charset="0"/>
                        </a:rPr>
                        <a:t>I do not expect to need long-term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552309450"/>
                  </a:ext>
                </a:extLst>
              </a:tr>
              <a:tr h="341630">
                <a:tc>
                  <a:txBody>
                    <a:bodyPr/>
                    <a:lstStyle/>
                    <a:p>
                      <a:pPr algn="l" fontAlgn="ctr"/>
                      <a:r>
                        <a:rPr lang="en-US" sz="1100" b="0" i="0" u="none" strike="noStrike" dirty="0">
                          <a:solidFill>
                            <a:srgbClr val="000000"/>
                          </a:solidFill>
                          <a:effectLst/>
                          <a:latin typeface="Arial" panose="020B0604020202020204" pitchFamily="34" charset="0"/>
                        </a:rPr>
                        <a:t>My children/spouse will help take care of me.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50259250"/>
                  </a:ext>
                </a:extLst>
              </a:tr>
              <a:tr h="341630">
                <a:tc>
                  <a:txBody>
                    <a:bodyPr/>
                    <a:lstStyle/>
                    <a:p>
                      <a:pPr algn="l" fontAlgn="ctr"/>
                      <a:r>
                        <a:rPr lang="en-US" sz="1100" b="0" i="0" u="none" strike="noStrike" dirty="0">
                          <a:solidFill>
                            <a:srgbClr val="000000"/>
                          </a:solidFill>
                          <a:effectLst/>
                          <a:latin typeface="Arial" panose="020B0604020202020204" pitchFamily="34" charset="0"/>
                        </a:rPr>
                        <a:t>I don’t think it is beneficial.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25223318"/>
                  </a:ext>
                </a:extLst>
              </a:tr>
              <a:tr h="341630">
                <a:tc>
                  <a:txBody>
                    <a:bodyPr/>
                    <a:lstStyle/>
                    <a:p>
                      <a:pPr algn="l" fontAlgn="ctr"/>
                      <a:r>
                        <a:rPr lang="en-US" sz="1100" b="0" i="0" u="none" strike="noStrike" dirty="0">
                          <a:solidFill>
                            <a:srgbClr val="000000"/>
                          </a:solidFill>
                          <a:effectLst/>
                          <a:latin typeface="Arial" panose="020B0604020202020204" pitchFamily="34" charset="0"/>
                        </a:rPr>
                        <a:t>It’s already covered by government program(s)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275113569"/>
                  </a:ext>
                </a:extLst>
              </a:tr>
              <a:tr h="341630">
                <a:tc>
                  <a:txBody>
                    <a:bodyPr/>
                    <a:lstStyle/>
                    <a:p>
                      <a:pPr algn="l" fontAlgn="ctr"/>
                      <a:r>
                        <a:rPr lang="en-US" sz="1100" b="0" i="0" u="none" strike="noStrike" dirty="0">
                          <a:solidFill>
                            <a:srgbClr val="000000"/>
                          </a:solidFill>
                          <a:effectLst/>
                          <a:latin typeface="Arial" panose="020B0604020202020204" pitchFamily="34" charset="0"/>
                        </a:rPr>
                        <a:t>I tried to obtain long-term care insurance however I was denied coverage.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248474839"/>
                  </a:ext>
                </a:extLst>
              </a:tr>
              <a:tr h="34163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4958779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556855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Cost of LTC Insurance</a:t>
            </a:r>
          </a:p>
        </p:txBody>
      </p:sp>
      <p:sp>
        <p:nvSpPr>
          <p:cNvPr id="5" name="Text Placeholder 4"/>
          <p:cNvSpPr>
            <a:spLocks noGrp="1"/>
          </p:cNvSpPr>
          <p:nvPr>
            <p:ph type="body" sz="quarter" idx="14"/>
          </p:nvPr>
        </p:nvSpPr>
        <p:spPr>
          <a:xfrm>
            <a:off x="417448" y="5810250"/>
            <a:ext cx="5346858" cy="828208"/>
          </a:xfrm>
        </p:spPr>
        <p:txBody>
          <a:bodyPr/>
          <a:lstStyle/>
          <a:p>
            <a:r>
              <a:rPr lang="en-US" dirty="0"/>
              <a:t>Number of responses for each column:</a:t>
            </a:r>
            <a:br>
              <a:rPr lang="en-US" dirty="0"/>
            </a:br>
            <a:r>
              <a:rPr lang="en-US" dirty="0"/>
              <a:t>All = 1434</a:t>
            </a:r>
            <a:br>
              <a:rPr lang="en-US" dirty="0"/>
            </a:br>
            <a:r>
              <a:rPr lang="en-US" dirty="0"/>
              <a:t>Male = 711, Female = 717</a:t>
            </a:r>
            <a:br>
              <a:rPr lang="en-US" dirty="0"/>
            </a:br>
            <a:r>
              <a:rPr lang="en-US" dirty="0"/>
              <a:t>Millennials = 342, Gen X = 537, Boomers = 555</a:t>
            </a:r>
            <a:br>
              <a:rPr lang="en-US" dirty="0"/>
            </a:br>
            <a:r>
              <a:rPr lang="en-US" dirty="0"/>
              <a:t>Asian/Asian American = 93, Black/African American = 148, Hispanic/Latino = 187, White/Caucasian = 949</a:t>
            </a:r>
            <a:br>
              <a:rPr lang="en-US" dirty="0"/>
            </a:br>
            <a:r>
              <a:rPr lang="en-US" dirty="0"/>
              <a:t>LTC Important = 747, LTC Not Important = 299 </a:t>
            </a:r>
          </a:p>
        </p:txBody>
      </p:sp>
      <p:graphicFrame>
        <p:nvGraphicFramePr>
          <p:cNvPr id="8" name="Table 7"/>
          <p:cNvGraphicFramePr>
            <a:graphicFrameLocks noGrp="1"/>
          </p:cNvGraphicFramePr>
          <p:nvPr/>
        </p:nvGraphicFramePr>
        <p:xfrm>
          <a:off x="192735" y="941832"/>
          <a:ext cx="11795760" cy="2194560"/>
        </p:xfrm>
        <a:graphic>
          <a:graphicData uri="http://schemas.openxmlformats.org/drawingml/2006/table">
            <a:tbl>
              <a:tblPr firstRow="1" bandRow="1"/>
              <a:tblGrid>
                <a:gridCol w="3017520">
                  <a:extLst>
                    <a:ext uri="{9D8B030D-6E8A-4147-A177-3AD203B41FA5}">
                      <a16:colId xmlns:a16="http://schemas.microsoft.com/office/drawing/2014/main" val="1229587315"/>
                    </a:ext>
                  </a:extLst>
                </a:gridCol>
                <a:gridCol w="731520">
                  <a:extLst>
                    <a:ext uri="{9D8B030D-6E8A-4147-A177-3AD203B41FA5}">
                      <a16:colId xmlns:a16="http://schemas.microsoft.com/office/drawing/2014/main" val="496011847"/>
                    </a:ext>
                  </a:extLst>
                </a:gridCol>
                <a:gridCol w="731520">
                  <a:extLst>
                    <a:ext uri="{9D8B030D-6E8A-4147-A177-3AD203B41FA5}">
                      <a16:colId xmlns:a16="http://schemas.microsoft.com/office/drawing/2014/main" val="3299269628"/>
                    </a:ext>
                  </a:extLst>
                </a:gridCol>
                <a:gridCol w="731520">
                  <a:extLst>
                    <a:ext uri="{9D8B030D-6E8A-4147-A177-3AD203B41FA5}">
                      <a16:colId xmlns:a16="http://schemas.microsoft.com/office/drawing/2014/main" val="400519192"/>
                    </a:ext>
                  </a:extLst>
                </a:gridCol>
                <a:gridCol w="731520">
                  <a:extLst>
                    <a:ext uri="{9D8B030D-6E8A-4147-A177-3AD203B41FA5}">
                      <a16:colId xmlns:a16="http://schemas.microsoft.com/office/drawing/2014/main" val="4090255167"/>
                    </a:ext>
                  </a:extLst>
                </a:gridCol>
                <a:gridCol w="731520">
                  <a:extLst>
                    <a:ext uri="{9D8B030D-6E8A-4147-A177-3AD203B41FA5}">
                      <a16:colId xmlns:a16="http://schemas.microsoft.com/office/drawing/2014/main" val="713685765"/>
                    </a:ext>
                  </a:extLst>
                </a:gridCol>
                <a:gridCol w="731520">
                  <a:extLst>
                    <a:ext uri="{9D8B030D-6E8A-4147-A177-3AD203B41FA5}">
                      <a16:colId xmlns:a16="http://schemas.microsoft.com/office/drawing/2014/main" val="4198760004"/>
                    </a:ext>
                  </a:extLst>
                </a:gridCol>
                <a:gridCol w="731520">
                  <a:extLst>
                    <a:ext uri="{9D8B030D-6E8A-4147-A177-3AD203B41FA5}">
                      <a16:colId xmlns:a16="http://schemas.microsoft.com/office/drawing/2014/main" val="4233982707"/>
                    </a:ext>
                  </a:extLst>
                </a:gridCol>
                <a:gridCol w="731520">
                  <a:extLst>
                    <a:ext uri="{9D8B030D-6E8A-4147-A177-3AD203B41FA5}">
                      <a16:colId xmlns:a16="http://schemas.microsoft.com/office/drawing/2014/main" val="263875634"/>
                    </a:ext>
                  </a:extLst>
                </a:gridCol>
                <a:gridCol w="731520">
                  <a:extLst>
                    <a:ext uri="{9D8B030D-6E8A-4147-A177-3AD203B41FA5}">
                      <a16:colId xmlns:a16="http://schemas.microsoft.com/office/drawing/2014/main" val="1149710489"/>
                    </a:ext>
                  </a:extLst>
                </a:gridCol>
                <a:gridCol w="731520">
                  <a:extLst>
                    <a:ext uri="{9D8B030D-6E8A-4147-A177-3AD203B41FA5}">
                      <a16:colId xmlns:a16="http://schemas.microsoft.com/office/drawing/2014/main" val="3485922180"/>
                    </a:ext>
                  </a:extLst>
                </a:gridCol>
                <a:gridCol w="731520">
                  <a:extLst>
                    <a:ext uri="{9D8B030D-6E8A-4147-A177-3AD203B41FA5}">
                      <a16:colId xmlns:a16="http://schemas.microsoft.com/office/drawing/2014/main" val="251455598"/>
                    </a:ext>
                  </a:extLst>
                </a:gridCol>
                <a:gridCol w="731520">
                  <a:extLst>
                    <a:ext uri="{9D8B030D-6E8A-4147-A177-3AD203B41FA5}">
                      <a16:colId xmlns:a16="http://schemas.microsoft.com/office/drawing/2014/main" val="405298435"/>
                    </a:ext>
                  </a:extLst>
                </a:gridCol>
              </a:tblGrid>
              <a:tr h="274320">
                <a:tc rowSpan="2">
                  <a:txBody>
                    <a:bodyPr/>
                    <a:lstStyle/>
                    <a:p>
                      <a:pPr algn="l" rtl="0" fontAlgn="ctr"/>
                      <a:r>
                        <a:rPr lang="en-US" sz="1050" b="1" i="0" u="none" strike="noStrike" dirty="0">
                          <a:solidFill>
                            <a:srgbClr val="FFFFFF"/>
                          </a:solidFill>
                          <a:effectLst/>
                          <a:latin typeface="Arial" panose="020B0604020202020204" pitchFamily="34" charset="0"/>
                        </a:rPr>
                        <a:t>Q12: How much do you think the yearly cost of long-term care insurance is?</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t"/>
                      <a:r>
                        <a:rPr lang="en-US" sz="1100" b="0" i="0" u="none" strike="noStrike" dirty="0">
                          <a:solidFill>
                            <a:schemeClr val="tx1"/>
                          </a:solidFill>
                          <a:effectLst/>
                          <a:latin typeface="Arial" panose="020B0604020202020204" pitchFamily="34" charset="0"/>
                        </a:rPr>
                        <a:t>Mean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$10,206</a:t>
                      </a: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$9,614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$10,836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$11,108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$10,145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$9,709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$6,977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$8,129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$15,269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$9,580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$9,110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$12,456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73152" marR="73152"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87932819"/>
                  </a:ext>
                </a:extLst>
              </a:tr>
              <a:tr h="274320">
                <a:tc>
                  <a:txBody>
                    <a:bodyPr/>
                    <a:lstStyle/>
                    <a:p>
                      <a:pPr algn="l" fontAlgn="t"/>
                      <a:r>
                        <a:rPr lang="en-US" sz="1100" b="0" i="0" u="none" strike="noStrike" dirty="0">
                          <a:solidFill>
                            <a:schemeClr val="tx1"/>
                          </a:solidFill>
                          <a:effectLst/>
                          <a:latin typeface="Arial" panose="020B0604020202020204" pitchFamily="34" charset="0"/>
                        </a:rPr>
                        <a:t>Median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$2,400</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$2,500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$2,500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$1,500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$3,000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$1,500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$2,900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$2,400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$3,000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357998427"/>
                  </a:ext>
                </a:extLst>
              </a:tr>
              <a:tr h="274320">
                <a:tc>
                  <a:txBody>
                    <a:bodyPr/>
                    <a:lstStyle/>
                    <a:p>
                      <a:pPr algn="l" fontAlgn="t"/>
                      <a:r>
                        <a:rPr lang="en-US" sz="1100" b="0" i="0" u="none" strike="noStrike" dirty="0">
                          <a:solidFill>
                            <a:schemeClr val="tx1"/>
                          </a:solidFill>
                          <a:effectLst/>
                          <a:latin typeface="Arial" panose="020B0604020202020204" pitchFamily="34" charset="0"/>
                        </a:rPr>
                        <a:t>Mode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$5,000</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$500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$2,000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$1,000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$5,000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81752479"/>
                  </a:ext>
                </a:extLst>
              </a:tr>
              <a:tr h="274320">
                <a:tc>
                  <a:txBody>
                    <a:bodyPr/>
                    <a:lstStyle/>
                    <a:p>
                      <a:pPr algn="l" fontAlgn="t"/>
                      <a:r>
                        <a:rPr lang="en-US" sz="1100" b="0" i="0" u="none" strike="noStrike" dirty="0">
                          <a:solidFill>
                            <a:schemeClr val="tx1"/>
                          </a:solidFill>
                          <a:effectLst/>
                          <a:latin typeface="Arial" panose="020B0604020202020204" pitchFamily="34" charset="0"/>
                        </a:rPr>
                        <a:t>Maximum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$500,000</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$200,000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$500,000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$200,000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$500,000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$200,000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a:solidFill>
                            <a:srgbClr val="000000"/>
                          </a:solidFill>
                          <a:effectLst/>
                          <a:latin typeface="Arial" panose="020B0604020202020204" pitchFamily="34" charset="0"/>
                        </a:rPr>
                        <a:t>$70,000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$500,000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$200,000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$500,000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r" fontAlgn="ctr"/>
                      <a:r>
                        <a:rPr lang="en-US" sz="1100" b="0" i="0" u="none" strike="noStrike" dirty="0">
                          <a:solidFill>
                            <a:srgbClr val="000000"/>
                          </a:solidFill>
                          <a:effectLst/>
                          <a:latin typeface="Arial" panose="020B0604020202020204" pitchFamily="34" charset="0"/>
                        </a:rPr>
                        <a:t>$500,000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91775745"/>
                  </a:ext>
                </a:extLst>
              </a:tr>
              <a:tr h="274320">
                <a:tc>
                  <a:txBody>
                    <a:bodyPr/>
                    <a:lstStyle/>
                    <a:p>
                      <a:pPr algn="l" fontAlgn="t"/>
                      <a:r>
                        <a:rPr lang="en-US" sz="1100" b="0" i="0" u="none" strike="noStrike" dirty="0">
                          <a:solidFill>
                            <a:schemeClr val="tx1"/>
                          </a:solidFill>
                          <a:effectLst/>
                          <a:latin typeface="Arial" panose="020B0604020202020204" pitchFamily="34" charset="0"/>
                        </a:rPr>
                        <a:t>Minimum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$76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a:solidFill>
                            <a:srgbClr val="000000"/>
                          </a:solidFill>
                          <a:effectLst/>
                          <a:latin typeface="Arial" panose="020B0604020202020204" pitchFamily="34" charset="0"/>
                        </a:rPr>
                        <a:t>$45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$0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Arial" panose="020B0604020202020204" pitchFamily="34" charset="0"/>
                        </a:rPr>
                        <a:t>$2 </a:t>
                      </a:r>
                    </a:p>
                  </a:txBody>
                  <a:tcPr marL="73152" marR="73152"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6313444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47792122"/>
                  </a:ext>
                </a:extLst>
              </a:tr>
            </a:tbl>
          </a:graphicData>
        </a:graphic>
      </p:graphicFrame>
      <p:sp>
        <p:nvSpPr>
          <p:cNvPr id="7"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59</a:t>
            </a:fld>
            <a:endParaRPr lang="en-US" sz="900" dirty="0"/>
          </a:p>
        </p:txBody>
      </p:sp>
    </p:spTree>
    <p:extLst>
      <p:ext uri="{BB962C8B-B14F-4D97-AF65-F5344CB8AC3E}">
        <p14:creationId xmlns:p14="http://schemas.microsoft.com/office/powerpoint/2010/main" val="3232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Product Ownership</a:t>
            </a:r>
          </a:p>
        </p:txBody>
      </p:sp>
      <p:sp>
        <p:nvSpPr>
          <p:cNvPr id="3" name="Text Placeholder 2"/>
          <p:cNvSpPr>
            <a:spLocks noGrp="1"/>
          </p:cNvSpPr>
          <p:nvPr>
            <p:ph type="body" sz="quarter" idx="13"/>
          </p:nvPr>
        </p:nvSpPr>
        <p:spPr>
          <a:xfrm>
            <a:off x="636494" y="1334683"/>
            <a:ext cx="4704274" cy="4914900"/>
          </a:xfrm>
        </p:spPr>
        <p:txBody>
          <a:bodyPr>
            <a:normAutofit/>
          </a:bodyPr>
          <a:lstStyle/>
          <a:p>
            <a:pPr marL="0" indent="0">
              <a:spcAft>
                <a:spcPts val="0"/>
              </a:spcAft>
              <a:buNone/>
            </a:pPr>
            <a:r>
              <a:rPr lang="en-US" sz="2000" dirty="0"/>
              <a:t>Of the 18% of respondents who believed they owned </a:t>
            </a:r>
            <a:r>
              <a:rPr lang="en-US" sz="2000" dirty="0" err="1"/>
              <a:t>LTCi</a:t>
            </a:r>
            <a:r>
              <a:rPr lang="en-US" sz="2000" dirty="0"/>
              <a:t> prior to reading the definition of LTC, the vast majority, 85%, maintain belief in ownership. That said, we believe this to be an over-inflated number.</a:t>
            </a:r>
          </a:p>
          <a:p>
            <a:pPr marL="0" indent="0">
              <a:spcAft>
                <a:spcPts val="0"/>
              </a:spcAft>
              <a:buNone/>
            </a:pPr>
            <a:endParaRPr lang="en-US" sz="2000" dirty="0"/>
          </a:p>
          <a:p>
            <a:pPr marL="0" indent="0">
              <a:spcAft>
                <a:spcPts val="0"/>
              </a:spcAft>
              <a:buNone/>
            </a:pPr>
            <a:endParaRPr lang="en-US" sz="2000" dirty="0"/>
          </a:p>
          <a:p>
            <a:pPr marL="0" indent="0">
              <a:spcAft>
                <a:spcPts val="0"/>
              </a:spcAft>
              <a:buNone/>
            </a:pPr>
            <a:r>
              <a:rPr lang="en-US" sz="2000" dirty="0"/>
              <a:t>More than half of </a:t>
            </a:r>
            <a:r>
              <a:rPr lang="en-US" sz="2000" dirty="0" err="1"/>
              <a:t>LTCi</a:t>
            </a:r>
            <a:r>
              <a:rPr lang="en-US" sz="2000" dirty="0"/>
              <a:t> owners purchased their policy through a Financial Professional, with Boomers purchasing through this channel significantly more than other groups.</a:t>
            </a:r>
          </a:p>
          <a:p>
            <a:pPr marL="0" indent="0">
              <a:spcAft>
                <a:spcPts val="0"/>
              </a:spcAft>
              <a:buNone/>
            </a:pPr>
            <a:endParaRPr lang="en-US" sz="2000" dirty="0"/>
          </a:p>
          <a:p>
            <a:pPr marL="0" indent="0">
              <a:spcAft>
                <a:spcPts val="0"/>
              </a:spcAft>
              <a:buNone/>
            </a:pPr>
            <a:endParaRPr lang="en-US" sz="2000" dirty="0"/>
          </a:p>
        </p:txBody>
      </p:sp>
      <p:graphicFrame>
        <p:nvGraphicFramePr>
          <p:cNvPr id="10" name="Chart 9" descr="For those believing they owned long-term care insurance, 54% purchased from a financial professional, 33% purchased from an employer, 9% told us they bought through a state partnership program and 4% purchased through another source."/>
          <p:cNvGraphicFramePr/>
          <p:nvPr>
            <p:extLst>
              <p:ext uri="{D42A27DB-BD31-4B8C-83A1-F6EECF244321}">
                <p14:modId xmlns:p14="http://schemas.microsoft.com/office/powerpoint/2010/main" val="1475279946"/>
              </p:ext>
            </p:extLst>
          </p:nvPr>
        </p:nvGraphicFramePr>
        <p:xfrm>
          <a:off x="5844240" y="1334683"/>
          <a:ext cx="5873377" cy="449248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p:cNvSpPr>
            <a:spLocks noGrp="1"/>
          </p:cNvSpPr>
          <p:nvPr>
            <p:ph type="body" sz="quarter" idx="14"/>
          </p:nvPr>
        </p:nvSpPr>
        <p:spPr>
          <a:xfrm>
            <a:off x="8122273" y="5883742"/>
            <a:ext cx="658656" cy="658368"/>
          </a:xfrm>
        </p:spPr>
        <p:txBody>
          <a:bodyPr/>
          <a:lstStyle/>
          <a:p>
            <a:r>
              <a:rPr lang="en-US" sz="1200" dirty="0"/>
              <a:t>n=222</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322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Likely to Obtain LTC Insurance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788</a:t>
            </a:r>
            <a:br>
              <a:rPr lang="en-US" dirty="0"/>
            </a:br>
            <a:r>
              <a:rPr lang="en-US" dirty="0"/>
              <a:t>Male = 380, Female = 404</a:t>
            </a:r>
            <a:br>
              <a:rPr lang="en-US" dirty="0"/>
            </a:br>
            <a:r>
              <a:rPr lang="en-US" dirty="0"/>
              <a:t>Millennials = 121, Gen X = 308, Boomers = 360</a:t>
            </a:r>
            <a:br>
              <a:rPr lang="en-US" dirty="0"/>
            </a:br>
            <a:r>
              <a:rPr lang="en-US" dirty="0"/>
              <a:t>Asian/Asian American = 49, Black/African American = 67, Hispanic/Latino = 85, White/Caucasian = 560</a:t>
            </a:r>
            <a:br>
              <a:rPr lang="en-US" dirty="0"/>
            </a:br>
            <a:r>
              <a:rPr lang="en-US" dirty="0"/>
              <a:t>LTC Important = 505, LTC Not Important = 284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60</a:t>
            </a:fld>
            <a:endParaRPr lang="en-US" sz="900" dirty="0"/>
          </a:p>
        </p:txBody>
      </p:sp>
      <p:graphicFrame>
        <p:nvGraphicFramePr>
          <p:cNvPr id="7" name="Table 6"/>
          <p:cNvGraphicFramePr>
            <a:graphicFrameLocks noGrp="1"/>
          </p:cNvGraphicFramePr>
          <p:nvPr/>
        </p:nvGraphicFramePr>
        <p:xfrm>
          <a:off x="192024" y="941832"/>
          <a:ext cx="11795760" cy="21945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dirty="0">
                          <a:solidFill>
                            <a:schemeClr val="bg1"/>
                          </a:solidFill>
                        </a:rPr>
                        <a:t>Q13: In the next year, how likely are you to obtain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Definitely will not obtain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Probably will not obtain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Not sure if I will obtain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Probably will obtain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79921188"/>
                  </a:ext>
                </a:extLst>
              </a:tr>
              <a:tr h="274320">
                <a:tc>
                  <a:txBody>
                    <a:bodyPr/>
                    <a:lstStyle/>
                    <a:p>
                      <a:pPr algn="l" fontAlgn="ctr"/>
                      <a:r>
                        <a:rPr lang="en-US" sz="1100" b="0" i="0" u="none" strike="noStrike" dirty="0">
                          <a:solidFill>
                            <a:srgbClr val="000000"/>
                          </a:solidFill>
                          <a:effectLst/>
                          <a:latin typeface="Arial" panose="020B0604020202020204" pitchFamily="34" charset="0"/>
                        </a:rPr>
                        <a:t>Definitely will obtain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024328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250053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Information about LTC Insurance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403</a:t>
            </a:r>
            <a:br>
              <a:rPr lang="en-US" dirty="0"/>
            </a:br>
            <a:r>
              <a:rPr lang="en-US" dirty="0"/>
              <a:t>Male = 213, Female = 188</a:t>
            </a:r>
            <a:br>
              <a:rPr lang="en-US" dirty="0"/>
            </a:br>
            <a:r>
              <a:rPr lang="en-US" dirty="0"/>
              <a:t>Millennials = 121, Gen X = 146, Boomers = 137</a:t>
            </a:r>
            <a:br>
              <a:rPr lang="en-US" dirty="0"/>
            </a:br>
            <a:r>
              <a:rPr lang="en-US" dirty="0"/>
              <a:t>Asian/Asian American = 21, Black/African American = 51, Hispanic/Latino = 41, White/Caucasian = 280</a:t>
            </a:r>
            <a:br>
              <a:rPr lang="en-US" dirty="0"/>
            </a:br>
            <a:r>
              <a:rPr lang="en-US" dirty="0"/>
              <a:t>LTC Important = 339, LTC Not Important = 65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61</a:t>
            </a:fld>
            <a:endParaRPr lang="en-US" sz="900" dirty="0"/>
          </a:p>
        </p:txBody>
      </p:sp>
      <p:graphicFrame>
        <p:nvGraphicFramePr>
          <p:cNvPr id="7" name="Table 6"/>
          <p:cNvGraphicFramePr>
            <a:graphicFrameLocks noGrp="1"/>
          </p:cNvGraphicFramePr>
          <p:nvPr/>
        </p:nvGraphicFramePr>
        <p:xfrm>
          <a:off x="192024" y="941832"/>
          <a:ext cx="11795760" cy="469519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dirty="0">
                          <a:solidFill>
                            <a:schemeClr val="bg1"/>
                          </a:solidFill>
                        </a:rPr>
                        <a:t>Q14</a:t>
                      </a:r>
                      <a:r>
                        <a:rPr lang="en-US" sz="1050" b="1" kern="1200" dirty="0">
                          <a:solidFill>
                            <a:schemeClr val="bg1"/>
                          </a:solidFill>
                          <a:latin typeface="+mn-lt"/>
                          <a:ea typeface="+mn-ea"/>
                          <a:cs typeface="+mn-cs"/>
                        </a:rPr>
                        <a:t>: In the last 24 months, did you or your spouse/partner receive information about long-term care insurance from any of these sources?</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Conversations with a friend, colleague or relative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Information received through the mail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General advertisements (TV, Radio, newspaper, magazine, online, billboard)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a:solidFill>
                            <a:srgbClr val="000000"/>
                          </a:solidFill>
                          <a:effectLst/>
                          <a:latin typeface="Arial" panose="020B0604020202020204" pitchFamily="34" charset="0"/>
                        </a:rPr>
                        <a:t>Information received in an email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79921188"/>
                  </a:ext>
                </a:extLst>
              </a:tr>
              <a:tr h="341630">
                <a:tc>
                  <a:txBody>
                    <a:bodyPr/>
                    <a:lstStyle/>
                    <a:p>
                      <a:pPr algn="l" fontAlgn="ctr"/>
                      <a:r>
                        <a:rPr lang="en-US" sz="1100" b="0" i="0" u="none" strike="noStrike" dirty="0">
                          <a:solidFill>
                            <a:srgbClr val="000000"/>
                          </a:solidFill>
                          <a:effectLst/>
                          <a:latin typeface="Arial" panose="020B0604020202020204" pitchFamily="34" charset="0"/>
                        </a:rPr>
                        <a:t>Social Media</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0243282"/>
                  </a:ext>
                </a:extLst>
              </a:tr>
              <a:tr h="341630">
                <a:tc>
                  <a:txBody>
                    <a:bodyPr/>
                    <a:lstStyle/>
                    <a:p>
                      <a:pPr algn="l" fontAlgn="ctr"/>
                      <a:r>
                        <a:rPr lang="en-US" sz="1100" b="0" i="0" u="none" strike="noStrike">
                          <a:solidFill>
                            <a:srgbClr val="000000"/>
                          </a:solidFill>
                          <a:effectLst/>
                          <a:latin typeface="Arial" panose="020B0604020202020204" pitchFamily="34" charset="0"/>
                        </a:rPr>
                        <a:t>Information received at work (i.e., benefits)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552309450"/>
                  </a:ext>
                </a:extLst>
              </a:tr>
              <a:tr h="341630">
                <a:tc>
                  <a:txBody>
                    <a:bodyPr/>
                    <a:lstStyle/>
                    <a:p>
                      <a:pPr algn="l" fontAlgn="ctr"/>
                      <a:r>
                        <a:rPr lang="en-US" sz="1100" b="0" i="0" u="none" strike="noStrike" dirty="0">
                          <a:solidFill>
                            <a:srgbClr val="000000"/>
                          </a:solidFill>
                          <a:effectLst/>
                          <a:latin typeface="Arial" panose="020B0604020202020204" pitchFamily="34" charset="0"/>
                        </a:rPr>
                        <a:t>Call or meeting (in-person or virtual) with a financial professional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50259250"/>
                  </a:ext>
                </a:extLst>
              </a:tr>
              <a:tr h="341630">
                <a:tc>
                  <a:txBody>
                    <a:bodyPr/>
                    <a:lstStyle/>
                    <a:p>
                      <a:pPr algn="l" fontAlgn="ctr"/>
                      <a:r>
                        <a:rPr lang="en-US" sz="1100" b="0" i="0" u="none" strike="noStrike" dirty="0">
                          <a:solidFill>
                            <a:srgbClr val="000000"/>
                          </a:solidFill>
                          <a:effectLst/>
                          <a:latin typeface="Arial" panose="020B0604020202020204" pitchFamily="34" charset="0"/>
                        </a:rPr>
                        <a:t>Information received at a meeting/seminar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25223318"/>
                  </a:ext>
                </a:extLst>
              </a:tr>
              <a:tr h="341630">
                <a:tc>
                  <a:txBody>
                    <a:bodyPr/>
                    <a:lstStyle/>
                    <a:p>
                      <a:pPr algn="l" fontAlgn="ctr"/>
                      <a:r>
                        <a:rPr lang="en-US" sz="1100" b="0" i="0" u="none" strike="noStrike">
                          <a:solidFill>
                            <a:srgbClr val="000000"/>
                          </a:solidFill>
                          <a:effectLst/>
                          <a:latin typeface="Arial" panose="020B0604020202020204" pitchFamily="34" charset="0"/>
                        </a:rPr>
                        <a:t>Other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275113569"/>
                  </a:ext>
                </a:extLst>
              </a:tr>
              <a:tr h="341630">
                <a:tc>
                  <a:txBody>
                    <a:bodyPr/>
                    <a:lstStyle/>
                    <a:p>
                      <a:pPr algn="l" fontAlgn="ctr"/>
                      <a:r>
                        <a:rPr lang="en-US" sz="1100" b="0" i="0" u="none" strike="noStrike">
                          <a:solidFill>
                            <a:srgbClr val="000000"/>
                          </a:solidFill>
                          <a:effectLst/>
                          <a:latin typeface="Arial" panose="020B0604020202020204" pitchFamily="34" charset="0"/>
                        </a:rPr>
                        <a:t>None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248474839"/>
                  </a:ext>
                </a:extLst>
              </a:tr>
              <a:tr h="341630">
                <a:tc>
                  <a:txBody>
                    <a:bodyPr/>
                    <a:lstStyle/>
                    <a:p>
                      <a:pPr algn="l" fontAlgn="ctr"/>
                      <a:r>
                        <a:rPr lang="en-US" sz="1100" b="0" i="0" u="none" strike="noStrike" dirty="0">
                          <a:solidFill>
                            <a:srgbClr val="000000"/>
                          </a:solidFill>
                          <a:effectLst/>
                          <a:latin typeface="Arial" panose="020B0604020202020204" pitchFamily="34" charset="0"/>
                        </a:rPr>
                        <a:t>Unsure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4958779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248319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Information on Financial Products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62</a:t>
            </a:fld>
            <a:endParaRPr lang="en-US" sz="900" dirty="0"/>
          </a:p>
        </p:txBody>
      </p:sp>
      <p:graphicFrame>
        <p:nvGraphicFramePr>
          <p:cNvPr id="7" name="Table 6"/>
          <p:cNvGraphicFramePr>
            <a:graphicFrameLocks noGrp="1"/>
          </p:cNvGraphicFramePr>
          <p:nvPr/>
        </p:nvGraphicFramePr>
        <p:xfrm>
          <a:off x="192024" y="941832"/>
          <a:ext cx="11795760" cy="34061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dirty="0">
                          <a:solidFill>
                            <a:schemeClr val="bg1"/>
                          </a:solidFill>
                        </a:rPr>
                        <a:t>Q15</a:t>
                      </a:r>
                      <a:r>
                        <a:rPr lang="en-US" sz="1050" b="1" kern="1200" dirty="0">
                          <a:solidFill>
                            <a:schemeClr val="bg1"/>
                          </a:solidFill>
                          <a:latin typeface="+mn-lt"/>
                          <a:ea typeface="+mn-ea"/>
                          <a:cs typeface="+mn-cs"/>
                        </a:rPr>
                        <a:t>: Where do you typically look for information on making a decision to purchase financial products like insurance, investments, or savings products?</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Financial professionals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Friends/family members/spouse/partner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Websites of financial companies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47%</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General financial websites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579921188"/>
                  </a:ext>
                </a:extLst>
              </a:tr>
              <a:tr h="274320">
                <a:tc>
                  <a:txBody>
                    <a:bodyPr/>
                    <a:lstStyle/>
                    <a:p>
                      <a:pPr algn="l" fontAlgn="ctr"/>
                      <a:r>
                        <a:rPr lang="en-US" sz="1100" b="0" i="0" u="none" strike="noStrike" dirty="0">
                          <a:solidFill>
                            <a:srgbClr val="000000"/>
                          </a:solidFill>
                          <a:effectLst/>
                          <a:latin typeface="Arial" panose="020B0604020202020204" pitchFamily="34" charset="0"/>
                        </a:rPr>
                        <a:t>Social media</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0243282"/>
                  </a:ext>
                </a:extLst>
              </a:tr>
              <a:tr h="274320">
                <a:tc>
                  <a:txBody>
                    <a:bodyPr/>
                    <a:lstStyle/>
                    <a:p>
                      <a:pPr algn="l" fontAlgn="ctr"/>
                      <a:r>
                        <a:rPr lang="en-US" sz="1100" b="0" i="0" u="none" strike="noStrike" dirty="0">
                          <a:solidFill>
                            <a:srgbClr val="000000"/>
                          </a:solidFill>
                          <a:effectLst/>
                          <a:latin typeface="Arial" panose="020B0604020202020204" pitchFamily="34" charset="0"/>
                        </a:rPr>
                        <a:t>Online blogs and forums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552309450"/>
                  </a:ext>
                </a:extLst>
              </a:tr>
              <a:tr h="274320">
                <a:tc>
                  <a:txBody>
                    <a:bodyPr/>
                    <a:lstStyle/>
                    <a:p>
                      <a:pPr algn="l" fontAlgn="ctr"/>
                      <a:r>
                        <a:rPr lang="en-US" sz="1100" b="0" i="0" u="none" strike="noStrike" dirty="0">
                          <a:solidFill>
                            <a:srgbClr val="000000"/>
                          </a:solidFill>
                          <a:effectLst/>
                          <a:latin typeface="Arial" panose="020B0604020202020204" pitchFamily="34" charset="0"/>
                        </a:rPr>
                        <a:t>Media personalities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50259250"/>
                  </a:ext>
                </a:extLst>
              </a:tr>
              <a:tr h="274320">
                <a:tc>
                  <a:txBody>
                    <a:bodyPr/>
                    <a:lstStyle/>
                    <a:p>
                      <a:pPr algn="l" fontAlgn="ctr"/>
                      <a:r>
                        <a:rPr lang="en-US" sz="1100" b="0" i="0" u="none" strike="noStrike" dirty="0">
                          <a:solidFill>
                            <a:srgbClr val="000000"/>
                          </a:solidFill>
                          <a:effectLst/>
                          <a:latin typeface="Arial" panose="020B0604020202020204" pitchFamily="34" charset="0"/>
                        </a:rPr>
                        <a:t>Some other way,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25223318"/>
                  </a:ext>
                </a:extLst>
              </a:tr>
              <a:tr h="274320">
                <a:tc>
                  <a:txBody>
                    <a:bodyPr/>
                    <a:lstStyle/>
                    <a:p>
                      <a:pPr algn="l" fontAlgn="ctr"/>
                      <a:r>
                        <a:rPr lang="en-US" sz="1100" b="0" i="0" u="none" strike="noStrike" dirty="0">
                          <a:solidFill>
                            <a:srgbClr val="000000"/>
                          </a:solidFill>
                          <a:effectLst/>
                          <a:latin typeface="Arial" panose="020B0604020202020204" pitchFamily="34" charset="0"/>
                        </a:rPr>
                        <a:t>Not applicable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275113569"/>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981337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Knowledge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63</a:t>
            </a:fld>
            <a:endParaRPr lang="en-US" sz="900" dirty="0"/>
          </a:p>
        </p:txBody>
      </p:sp>
      <p:graphicFrame>
        <p:nvGraphicFramePr>
          <p:cNvPr id="7" name="Table 6"/>
          <p:cNvGraphicFramePr>
            <a:graphicFrameLocks noGrp="1"/>
          </p:cNvGraphicFramePr>
          <p:nvPr/>
        </p:nvGraphicFramePr>
        <p:xfrm>
          <a:off x="192024" y="941832"/>
          <a:ext cx="11795760" cy="384048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11480">
                <a:tc rowSpan="2">
                  <a:txBody>
                    <a:bodyPr/>
                    <a:lstStyle/>
                    <a:p>
                      <a:pPr algn="l"/>
                      <a:r>
                        <a:rPr lang="en-US" sz="1050" b="1" kern="1200" dirty="0">
                          <a:solidFill>
                            <a:schemeClr val="bg1"/>
                          </a:solidFill>
                          <a:latin typeface="+mn-lt"/>
                          <a:ea typeface="+mn-ea"/>
                          <a:cs typeface="+mn-cs"/>
                        </a:rPr>
                        <a:t>Q16: How knowledgeable would you say you are about the following insurance products?</a:t>
                      </a:r>
                    </a:p>
                    <a:p>
                      <a:pPr algn="l"/>
                      <a:endParaRPr lang="en-US" sz="1050" b="1" kern="1200" dirty="0">
                        <a:solidFill>
                          <a:schemeClr val="bg1"/>
                        </a:solidFill>
                        <a:latin typeface="+mn-lt"/>
                        <a:ea typeface="+mn-ea"/>
                        <a:cs typeface="+mn-cs"/>
                      </a:endParaRPr>
                    </a:p>
                    <a:p>
                      <a:pPr algn="l"/>
                      <a:r>
                        <a:rPr lang="en-US" sz="1050" b="1" kern="1200" dirty="0">
                          <a:solidFill>
                            <a:schemeClr val="bg1"/>
                          </a:solidFill>
                          <a:latin typeface="+mn-lt"/>
                          <a:ea typeface="+mn-ea"/>
                          <a:cs typeface="+mn-cs"/>
                        </a:rPr>
                        <a:t>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1148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548640">
                <a:tc>
                  <a:txBody>
                    <a:bodyPr/>
                    <a:lstStyle/>
                    <a:p>
                      <a:pPr algn="l"/>
                      <a:r>
                        <a:rPr lang="en-US" sz="1050" b="1" kern="1200" dirty="0">
                          <a:solidFill>
                            <a:schemeClr val="bg1"/>
                          </a:solidFill>
                          <a:latin typeface="+mn-lt"/>
                          <a:ea typeface="+mn-ea"/>
                          <a:cs typeface="+mn-cs"/>
                        </a:rPr>
                        <a:t>Medicare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a:endParaRPr lang="en-US" sz="1050" b="1" dirty="0">
                        <a:solidFill>
                          <a:schemeClr val="bg1"/>
                        </a:solidFill>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4255607252"/>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98334846"/>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63352675"/>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7085496"/>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03089557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198277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Knowledge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1440</a:t>
            </a:r>
            <a:br>
              <a:rPr lang="en-US" dirty="0"/>
            </a:br>
            <a:r>
              <a:rPr lang="en-US" dirty="0"/>
              <a:t>Male = 714, Female = 721</a:t>
            </a:r>
            <a:br>
              <a:rPr lang="en-US" dirty="0"/>
            </a:br>
            <a:r>
              <a:rPr lang="en-US" dirty="0"/>
              <a:t>Millennials = 345, Gen X = 539, Boomers = 557</a:t>
            </a:r>
            <a:br>
              <a:rPr lang="en-US" dirty="0"/>
            </a:br>
            <a:r>
              <a:rPr lang="en-US" dirty="0"/>
              <a:t>Asian/Asian American = 94, Black/African American = 149, Hispanic/Latino = 190, White/Caucasian = 952</a:t>
            </a:r>
            <a:br>
              <a:rPr lang="en-US" dirty="0"/>
            </a:br>
            <a:r>
              <a:rPr lang="en-US" dirty="0"/>
              <a:t>LTC Important = 750,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64</a:t>
            </a:fld>
            <a:endParaRPr lang="en-US" sz="900" dirty="0"/>
          </a:p>
        </p:txBody>
      </p:sp>
      <p:graphicFrame>
        <p:nvGraphicFramePr>
          <p:cNvPr id="7" name="Table 6"/>
          <p:cNvGraphicFramePr>
            <a:graphicFrameLocks noGrp="1"/>
          </p:cNvGraphicFramePr>
          <p:nvPr/>
        </p:nvGraphicFramePr>
        <p:xfrm>
          <a:off x="192024" y="941832"/>
          <a:ext cx="11795760" cy="384048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11480">
                <a:tc rowSpan="2">
                  <a:txBody>
                    <a:bodyPr/>
                    <a:lstStyle/>
                    <a:p>
                      <a:pPr algn="l"/>
                      <a:r>
                        <a:rPr lang="en-US" sz="1050" b="1" kern="1200" dirty="0">
                          <a:solidFill>
                            <a:schemeClr val="bg1"/>
                          </a:solidFill>
                          <a:latin typeface="+mn-lt"/>
                          <a:ea typeface="+mn-ea"/>
                          <a:cs typeface="+mn-cs"/>
                        </a:rPr>
                        <a:t>Q16: How knowledgeable would you say you are about the following insurance products?</a:t>
                      </a:r>
                    </a:p>
                    <a:p>
                      <a:pPr algn="l"/>
                      <a:endParaRPr lang="en-US" sz="1050" b="1" kern="1200" dirty="0">
                        <a:solidFill>
                          <a:schemeClr val="bg1"/>
                        </a:solidFill>
                        <a:latin typeface="+mn-lt"/>
                        <a:ea typeface="+mn-ea"/>
                        <a:cs typeface="+mn-cs"/>
                      </a:endParaRPr>
                    </a:p>
                    <a:p>
                      <a:pPr algn="l"/>
                      <a:r>
                        <a:rPr lang="en-US" sz="1050" b="1" kern="1200" dirty="0">
                          <a:solidFill>
                            <a:schemeClr val="bg1"/>
                          </a:solidFill>
                          <a:latin typeface="+mn-lt"/>
                          <a:ea typeface="+mn-ea"/>
                          <a:cs typeface="+mn-cs"/>
                        </a:rPr>
                        <a:t>Long-term disability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1148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548640">
                <a:tc>
                  <a:txBody>
                    <a:bodyPr/>
                    <a:lstStyle/>
                    <a:p>
                      <a:pPr algn="l"/>
                      <a:r>
                        <a:rPr lang="en-US" sz="1050" b="1" kern="1200" dirty="0">
                          <a:solidFill>
                            <a:schemeClr val="bg1"/>
                          </a:solidFill>
                          <a:latin typeface="+mn-lt"/>
                          <a:ea typeface="+mn-ea"/>
                          <a:cs typeface="+mn-cs"/>
                        </a:rPr>
                        <a:t>Medicaid</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a:endParaRPr lang="en-US" sz="1050" b="1" dirty="0">
                        <a:solidFill>
                          <a:schemeClr val="bg1"/>
                        </a:solidFill>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4255607252"/>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98334846"/>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63352675"/>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7085496"/>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03089557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639362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Quiz</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262</a:t>
            </a:r>
            <a:br>
              <a:rPr lang="en-US" dirty="0"/>
            </a:br>
            <a:r>
              <a:rPr lang="en-US" dirty="0"/>
              <a:t>Male = 156, Female = 106</a:t>
            </a:r>
            <a:br>
              <a:rPr lang="en-US" dirty="0"/>
            </a:br>
            <a:r>
              <a:rPr lang="en-US" dirty="0"/>
              <a:t>Millennials = 95, Gen X = 86, Boomers = 83</a:t>
            </a:r>
            <a:br>
              <a:rPr lang="en-US" dirty="0"/>
            </a:br>
            <a:r>
              <a:rPr lang="en-US" dirty="0"/>
              <a:t>Asian/Asian American = 11, Black/African American = 37, Hispanic/Latino = 31, White/Caucasian = 179</a:t>
            </a:r>
            <a:br>
              <a:rPr lang="en-US" dirty="0"/>
            </a:br>
            <a:r>
              <a:rPr lang="en-US" dirty="0"/>
              <a:t>LTC Important = 245, LTC Not Important = 18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65</a:t>
            </a:fld>
            <a:endParaRPr lang="en-US" sz="900" dirty="0"/>
          </a:p>
        </p:txBody>
      </p:sp>
      <p:graphicFrame>
        <p:nvGraphicFramePr>
          <p:cNvPr id="7" name="Table 6"/>
          <p:cNvGraphicFramePr>
            <a:graphicFrameLocks noGrp="1"/>
          </p:cNvGraphicFramePr>
          <p:nvPr/>
        </p:nvGraphicFramePr>
        <p:xfrm>
          <a:off x="192024" y="941832"/>
          <a:ext cx="11795760" cy="450215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kern="1200" dirty="0">
                          <a:solidFill>
                            <a:schemeClr val="bg1"/>
                          </a:solidFill>
                          <a:latin typeface="+mn-lt"/>
                          <a:ea typeface="+mn-ea"/>
                          <a:cs typeface="+mn-cs"/>
                        </a:rPr>
                        <a:t>Q17: Thinking about your long-term care insurance (LTC), please indicate if the following statements are True or False.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pay me a lump sum benefit when a qualifying illness occurs.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replace a portion of my income if I become sick or injured.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pay me a daily or monthly benefit to cover the cost of non-medical care or physical support services.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pay for any mental health issues that I experience.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67%</a:t>
                      </a:r>
                      <a:r>
                        <a:rPr lang="en-US" sz="1100" b="0" i="0" u="none" strike="noStrike" baseline="-25000" dirty="0">
                          <a:solidFill>
                            <a:srgbClr val="000000"/>
                          </a:solidFill>
                          <a:effectLst/>
                          <a:latin typeface="Arial" panose="020B0604020202020204" pitchFamily="34" charset="0"/>
                        </a:rPr>
                        <a:t>c</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benefit is dependent on my inability to perform certain personal care and hygiene functions.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98334846"/>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benefit will pay if I experience severe cognitive decline like dementia or Alzheimer’s.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63352675"/>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benefit will pay only at a specific age (like 75 or 80).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708549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
        <p:nvSpPr>
          <p:cNvPr id="9" name="Rectangle 8"/>
          <p:cNvSpPr/>
          <p:nvPr/>
        </p:nvSpPr>
        <p:spPr>
          <a:xfrm>
            <a:off x="8860830" y="414306"/>
            <a:ext cx="3331169" cy="369332"/>
          </a:xfrm>
          <a:prstGeom prst="rect">
            <a:avLst/>
          </a:prstGeom>
        </p:spPr>
        <p:txBody>
          <a:bodyPr wrap="square" anchor="ctr">
            <a:spAutoFit/>
          </a:bodyPr>
          <a:lstStyle/>
          <a:p>
            <a:pPr algn="r" hangingPunct="0"/>
            <a:r>
              <a:rPr lang="en-US" dirty="0">
                <a:solidFill>
                  <a:schemeClr val="bg1"/>
                </a:solidFill>
              </a:rPr>
              <a:t>Percent “Correct” to Question </a:t>
            </a:r>
          </a:p>
        </p:txBody>
      </p:sp>
    </p:spTree>
    <p:extLst>
      <p:ext uri="{BB962C8B-B14F-4D97-AF65-F5344CB8AC3E}">
        <p14:creationId xmlns:p14="http://schemas.microsoft.com/office/powerpoint/2010/main" val="1374314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Quiz</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262</a:t>
            </a:r>
            <a:br>
              <a:rPr lang="en-US" dirty="0"/>
            </a:br>
            <a:r>
              <a:rPr lang="en-US" dirty="0"/>
              <a:t>Male = 156, Female = 106</a:t>
            </a:r>
            <a:br>
              <a:rPr lang="en-US" dirty="0"/>
            </a:br>
            <a:r>
              <a:rPr lang="en-US" dirty="0"/>
              <a:t>Millennials = 95, Gen X = 86, Boomers = 83</a:t>
            </a:r>
            <a:br>
              <a:rPr lang="en-US" dirty="0"/>
            </a:br>
            <a:r>
              <a:rPr lang="en-US" dirty="0"/>
              <a:t>Asian/Asian American = 11, Black/African American = 37, Hispanic/Latino = 31, White/Caucasian = 179</a:t>
            </a:r>
            <a:br>
              <a:rPr lang="en-US" dirty="0"/>
            </a:br>
            <a:r>
              <a:rPr lang="en-US" dirty="0"/>
              <a:t>LTC Important = 245, LTC Not Important = 18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66</a:t>
            </a:fld>
            <a:endParaRPr lang="en-US" sz="900" dirty="0"/>
          </a:p>
        </p:txBody>
      </p:sp>
      <p:graphicFrame>
        <p:nvGraphicFramePr>
          <p:cNvPr id="7" name="Table 6"/>
          <p:cNvGraphicFramePr>
            <a:graphicFrameLocks noGrp="1"/>
          </p:cNvGraphicFramePr>
          <p:nvPr/>
        </p:nvGraphicFramePr>
        <p:xfrm>
          <a:off x="192024" y="941832"/>
          <a:ext cx="11795760" cy="450215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kern="1200" dirty="0">
                          <a:solidFill>
                            <a:schemeClr val="bg1"/>
                          </a:solidFill>
                          <a:latin typeface="+mn-lt"/>
                          <a:ea typeface="+mn-ea"/>
                          <a:cs typeface="+mn-cs"/>
                        </a:rPr>
                        <a:t>Q17: Thinking about your long-term care insurance (LTC), please indicate if the following statements are True or False.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pay me a lump sum benefit when a qualifying illness occurs.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replace a portion of my income if I become sick or injured.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pay me a daily or monthly benefit to cover the cost of non-medical care or physical support services.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insurance will pay for any mental health issues that I experience.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benefit is dependent on my inability to perform certain personal care and hygiene functions.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98334846"/>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benefit will pay if I experience severe cognitive decline like dementia or Alzheimer’s.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63352675"/>
                  </a:ext>
                </a:extLst>
              </a:tr>
              <a:tr h="509270">
                <a:tc>
                  <a:txBody>
                    <a:bodyPr/>
                    <a:lstStyle/>
                    <a:p>
                      <a:pPr algn="l" fontAlgn="ctr"/>
                      <a:r>
                        <a:rPr lang="en-US" sz="1100" b="0" i="0" u="none" strike="noStrike" dirty="0">
                          <a:solidFill>
                            <a:srgbClr val="000000"/>
                          </a:solidFill>
                          <a:effectLst/>
                          <a:latin typeface="Arial" panose="020B0604020202020204" pitchFamily="34" charset="0"/>
                        </a:rPr>
                        <a:t>My LTC benefit will pay only at a specific age (like 75 or 80).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708549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
        <p:nvSpPr>
          <p:cNvPr id="9" name="Rectangle 8"/>
          <p:cNvSpPr/>
          <p:nvPr/>
        </p:nvSpPr>
        <p:spPr>
          <a:xfrm>
            <a:off x="8860830" y="414306"/>
            <a:ext cx="3331169" cy="369332"/>
          </a:xfrm>
          <a:prstGeom prst="rect">
            <a:avLst/>
          </a:prstGeom>
        </p:spPr>
        <p:txBody>
          <a:bodyPr wrap="square" anchor="ctr">
            <a:spAutoFit/>
          </a:bodyPr>
          <a:lstStyle/>
          <a:p>
            <a:pPr algn="r" hangingPunct="0"/>
            <a:r>
              <a:rPr lang="en-US" dirty="0">
                <a:solidFill>
                  <a:schemeClr val="bg1"/>
                </a:solidFill>
              </a:rPr>
              <a:t>Percent “Incorrect” to Question </a:t>
            </a:r>
          </a:p>
        </p:txBody>
      </p:sp>
    </p:spTree>
    <p:extLst>
      <p:ext uri="{BB962C8B-B14F-4D97-AF65-F5344CB8AC3E}">
        <p14:creationId xmlns:p14="http://schemas.microsoft.com/office/powerpoint/2010/main" val="3931618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Quiz Scores</a:t>
            </a:r>
          </a:p>
        </p:txBody>
      </p:sp>
      <p:sp>
        <p:nvSpPr>
          <p:cNvPr id="5" name="Text Placeholder 4"/>
          <p:cNvSpPr>
            <a:spLocks noGrp="1"/>
          </p:cNvSpPr>
          <p:nvPr>
            <p:ph type="body" sz="quarter" idx="14"/>
          </p:nvPr>
        </p:nvSpPr>
        <p:spPr>
          <a:xfrm>
            <a:off x="417448" y="5810250"/>
            <a:ext cx="5346858" cy="828208"/>
          </a:xfrm>
        </p:spPr>
        <p:txBody>
          <a:bodyPr/>
          <a:lstStyle/>
          <a:p>
            <a:r>
              <a:rPr lang="en-US" dirty="0"/>
              <a:t>Number of responses for each column:</a:t>
            </a:r>
            <a:br>
              <a:rPr lang="en-US" dirty="0"/>
            </a:br>
            <a:r>
              <a:rPr lang="en-US" dirty="0"/>
              <a:t>All = 262</a:t>
            </a:r>
            <a:br>
              <a:rPr lang="en-US" dirty="0"/>
            </a:br>
            <a:r>
              <a:rPr lang="en-US" dirty="0"/>
              <a:t>Male = 155, Female = 106</a:t>
            </a:r>
            <a:br>
              <a:rPr lang="en-US" dirty="0"/>
            </a:br>
            <a:r>
              <a:rPr lang="en-US" dirty="0"/>
              <a:t>Millennials = 94, Gen X = 85, Boomers = 82</a:t>
            </a:r>
            <a:br>
              <a:rPr lang="en-US" dirty="0"/>
            </a:br>
            <a:r>
              <a:rPr lang="en-US" dirty="0"/>
              <a:t>Asian/Asian American = 11, Black/African American = 37, Hispanic/Latino = 30, White/Caucasian = 179</a:t>
            </a:r>
            <a:br>
              <a:rPr lang="en-US" dirty="0"/>
            </a:br>
            <a:r>
              <a:rPr lang="en-US" dirty="0"/>
              <a:t>LTC Important = 245, LTC Not Important = 17 </a:t>
            </a:r>
          </a:p>
        </p:txBody>
      </p:sp>
      <p:graphicFrame>
        <p:nvGraphicFramePr>
          <p:cNvPr id="8" name="Table 7"/>
          <p:cNvGraphicFramePr>
            <a:graphicFrameLocks noGrp="1"/>
          </p:cNvGraphicFramePr>
          <p:nvPr/>
        </p:nvGraphicFramePr>
        <p:xfrm>
          <a:off x="192735" y="941832"/>
          <a:ext cx="11795760" cy="21945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3299269628"/>
                    </a:ext>
                  </a:extLst>
                </a:gridCol>
                <a:gridCol w="685800">
                  <a:extLst>
                    <a:ext uri="{9D8B030D-6E8A-4147-A177-3AD203B41FA5}">
                      <a16:colId xmlns:a16="http://schemas.microsoft.com/office/drawing/2014/main" val="400519192"/>
                    </a:ext>
                  </a:extLst>
                </a:gridCol>
                <a:gridCol w="685800">
                  <a:extLst>
                    <a:ext uri="{9D8B030D-6E8A-4147-A177-3AD203B41FA5}">
                      <a16:colId xmlns:a16="http://schemas.microsoft.com/office/drawing/2014/main" val="409025516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4233982707"/>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51455598"/>
                    </a:ext>
                  </a:extLst>
                </a:gridCol>
                <a:gridCol w="685800">
                  <a:extLst>
                    <a:ext uri="{9D8B030D-6E8A-4147-A177-3AD203B41FA5}">
                      <a16:colId xmlns:a16="http://schemas.microsoft.com/office/drawing/2014/main" val="405298435"/>
                    </a:ext>
                  </a:extLst>
                </a:gridCol>
              </a:tblGrid>
              <a:tr h="274320">
                <a:tc rowSpan="2">
                  <a:txBody>
                    <a:bodyPr/>
                    <a:lstStyle/>
                    <a:p>
                      <a:pPr algn="l" rtl="0" fontAlgn="ctr"/>
                      <a:r>
                        <a:rPr lang="en-US" sz="1050" b="1" i="0" u="none" strike="noStrike" dirty="0">
                          <a:solidFill>
                            <a:srgbClr val="FFFFFF"/>
                          </a:solidFill>
                          <a:effectLst/>
                          <a:latin typeface="Arial" panose="020B0604020202020204" pitchFamily="34" charset="0"/>
                        </a:rPr>
                        <a:t>Owners’ Score</a:t>
                      </a:r>
                      <a:r>
                        <a:rPr lang="en-US" sz="1050" b="1" i="0" u="none" strike="noStrike" baseline="0" dirty="0">
                          <a:solidFill>
                            <a:srgbClr val="FFFFFF"/>
                          </a:solidFill>
                          <a:effectLst/>
                          <a:latin typeface="Arial" panose="020B0604020202020204" pitchFamily="34" charset="0"/>
                        </a:rPr>
                        <a:t> out of 100%</a:t>
                      </a:r>
                      <a:endParaRPr lang="en-US" sz="1050" b="1" i="0" u="none" strike="noStrike" dirty="0">
                        <a:solidFill>
                          <a:srgbClr val="FFFFFF"/>
                        </a:solidFill>
                        <a:effectLst/>
                        <a:latin typeface="Arial" panose="020B0604020202020204" pitchFamily="34" charset="0"/>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t"/>
                      <a:r>
                        <a:rPr lang="en-US" sz="1100" b="0" i="0" u="none" strike="noStrike" dirty="0">
                          <a:solidFill>
                            <a:schemeClr val="tx1"/>
                          </a:solidFill>
                          <a:effectLst/>
                          <a:latin typeface="Arial" panose="020B0604020202020204" pitchFamily="34" charset="0"/>
                        </a:rPr>
                        <a:t>Mean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59%</a:t>
                      </a: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87932819"/>
                  </a:ext>
                </a:extLst>
              </a:tr>
              <a:tr h="274320">
                <a:tc>
                  <a:txBody>
                    <a:bodyPr/>
                    <a:lstStyle/>
                    <a:p>
                      <a:pPr algn="l" fontAlgn="t"/>
                      <a:r>
                        <a:rPr lang="en-US" sz="1100" b="0" i="0" u="none" strike="noStrike" dirty="0">
                          <a:solidFill>
                            <a:schemeClr val="tx1"/>
                          </a:solidFill>
                          <a:effectLst/>
                          <a:latin typeface="Arial" panose="020B0604020202020204" pitchFamily="34" charset="0"/>
                        </a:rPr>
                        <a:t>Median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357998427"/>
                  </a:ext>
                </a:extLst>
              </a:tr>
              <a:tr h="274320">
                <a:tc>
                  <a:txBody>
                    <a:bodyPr/>
                    <a:lstStyle/>
                    <a:p>
                      <a:pPr algn="l" fontAlgn="t"/>
                      <a:r>
                        <a:rPr lang="en-US" sz="1100" b="0" i="0" u="none" strike="noStrike" dirty="0">
                          <a:solidFill>
                            <a:schemeClr val="tx1"/>
                          </a:solidFill>
                          <a:effectLst/>
                          <a:latin typeface="Arial" panose="020B0604020202020204" pitchFamily="34" charset="0"/>
                        </a:rPr>
                        <a:t>Mode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86%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81752479"/>
                  </a:ext>
                </a:extLst>
              </a:tr>
              <a:tr h="274320">
                <a:tc>
                  <a:txBody>
                    <a:bodyPr/>
                    <a:lstStyle/>
                    <a:p>
                      <a:pPr algn="l" fontAlgn="t"/>
                      <a:r>
                        <a:rPr lang="en-US" sz="1100" b="0" i="0" u="none" strike="noStrike" dirty="0">
                          <a:solidFill>
                            <a:schemeClr val="tx1"/>
                          </a:solidFill>
                          <a:effectLst/>
                          <a:latin typeface="Arial" panose="020B0604020202020204" pitchFamily="34" charset="0"/>
                        </a:rPr>
                        <a:t>Maximum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91775745"/>
                  </a:ext>
                </a:extLst>
              </a:tr>
              <a:tr h="274320">
                <a:tc>
                  <a:txBody>
                    <a:bodyPr/>
                    <a:lstStyle/>
                    <a:p>
                      <a:pPr algn="l" fontAlgn="t"/>
                      <a:r>
                        <a:rPr lang="en-US" sz="1100" b="0" i="0" u="none" strike="noStrike" dirty="0">
                          <a:solidFill>
                            <a:schemeClr val="tx1"/>
                          </a:solidFill>
                          <a:effectLst/>
                          <a:latin typeface="Arial" panose="020B0604020202020204" pitchFamily="34" charset="0"/>
                        </a:rPr>
                        <a:t>Minimum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6313444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47792122"/>
                  </a:ext>
                </a:extLst>
              </a:tr>
            </a:tbl>
          </a:graphicData>
        </a:graphic>
      </p:graphicFrame>
      <p:sp>
        <p:nvSpPr>
          <p:cNvPr id="7"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67</a:t>
            </a:fld>
            <a:endParaRPr lang="en-US" sz="900" dirty="0"/>
          </a:p>
        </p:txBody>
      </p:sp>
    </p:spTree>
    <p:extLst>
      <p:ext uri="{BB962C8B-B14F-4D97-AF65-F5344CB8AC3E}">
        <p14:creationId xmlns:p14="http://schemas.microsoft.com/office/powerpoint/2010/main" val="1030313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Insurance Ownership after Definition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262</a:t>
            </a:r>
            <a:br>
              <a:rPr lang="en-US" dirty="0"/>
            </a:br>
            <a:r>
              <a:rPr lang="en-US" dirty="0"/>
              <a:t>Male = 156, Female = 106</a:t>
            </a:r>
            <a:br>
              <a:rPr lang="en-US" dirty="0"/>
            </a:br>
            <a:r>
              <a:rPr lang="en-US" dirty="0"/>
              <a:t>Millennials = 95, Gen X = 86, Boomers = 83</a:t>
            </a:r>
            <a:br>
              <a:rPr lang="en-US" dirty="0"/>
            </a:br>
            <a:r>
              <a:rPr lang="en-US" dirty="0"/>
              <a:t>Asian/Asian American = 11, Black/African American = 37, Hispanic/Latino = 31, White/Caucasian = 179</a:t>
            </a:r>
            <a:br>
              <a:rPr lang="en-US" dirty="0"/>
            </a:br>
            <a:r>
              <a:rPr lang="en-US" dirty="0"/>
              <a:t>LTC Important = 245, LTC Not Important = 18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68</a:t>
            </a:fld>
            <a:endParaRPr lang="en-US" sz="900" dirty="0"/>
          </a:p>
        </p:txBody>
      </p:sp>
      <p:graphicFrame>
        <p:nvGraphicFramePr>
          <p:cNvPr id="7" name="Table 6"/>
          <p:cNvGraphicFramePr>
            <a:graphicFrameLocks noGrp="1"/>
          </p:cNvGraphicFramePr>
          <p:nvPr/>
        </p:nvGraphicFramePr>
        <p:xfrm>
          <a:off x="192024" y="941832"/>
          <a:ext cx="11795760" cy="17602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pPr algn="l"/>
                      <a:r>
                        <a:rPr lang="en-US" sz="1050" b="1" kern="1200" dirty="0">
                          <a:solidFill>
                            <a:schemeClr val="bg1"/>
                          </a:solidFill>
                          <a:latin typeface="+mn-lt"/>
                          <a:ea typeface="+mn-ea"/>
                          <a:cs typeface="+mn-cs"/>
                        </a:rPr>
                        <a:t>Q18: You previously indicated that you own long-term care insurance. After reading this definition, do you still think you own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I'm not sure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74484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Insurance Ownership after Definition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21</a:t>
            </a:r>
            <a:br>
              <a:rPr lang="en-US" dirty="0"/>
            </a:br>
            <a:r>
              <a:rPr lang="en-US" dirty="0"/>
              <a:t>Male = 13, Female = 7</a:t>
            </a:r>
            <a:br>
              <a:rPr lang="en-US" dirty="0"/>
            </a:br>
            <a:r>
              <a:rPr lang="en-US" dirty="0"/>
              <a:t>Millennials = 4, Gen X = 15, Boomers = 3</a:t>
            </a:r>
            <a:br>
              <a:rPr lang="en-US" dirty="0"/>
            </a:br>
            <a:r>
              <a:rPr lang="en-US" dirty="0"/>
              <a:t>Asian/Asian American = 0, Black/African American = 2, Hispanic/Latino = 4, White/Caucasian = 16</a:t>
            </a:r>
            <a:br>
              <a:rPr lang="en-US" dirty="0"/>
            </a:br>
            <a:r>
              <a:rPr lang="en-US" dirty="0"/>
              <a:t>LTC Important = 20, LTC Not Important = 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69</a:t>
            </a:fld>
            <a:endParaRPr lang="en-US" sz="900" dirty="0"/>
          </a:p>
        </p:txBody>
      </p:sp>
      <p:graphicFrame>
        <p:nvGraphicFramePr>
          <p:cNvPr id="7" name="Table 6"/>
          <p:cNvGraphicFramePr>
            <a:graphicFrameLocks noGrp="1"/>
          </p:cNvGraphicFramePr>
          <p:nvPr/>
        </p:nvGraphicFramePr>
        <p:xfrm>
          <a:off x="192024" y="941832"/>
          <a:ext cx="11795760" cy="420751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pPr algn="l"/>
                      <a:r>
                        <a:rPr lang="en-US" sz="1050" b="1" kern="1200" dirty="0">
                          <a:solidFill>
                            <a:schemeClr val="bg1"/>
                          </a:solidFill>
                          <a:latin typeface="+mn-lt"/>
                          <a:ea typeface="+mn-ea"/>
                          <a:cs typeface="+mn-cs"/>
                        </a:rPr>
                        <a:t>Q20: What type of insurance do you think you actually have that you were confusing for long-term care?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676910">
                <a:tc>
                  <a:txBody>
                    <a:bodyPr/>
                    <a:lstStyle/>
                    <a:p>
                      <a:pPr algn="l" fontAlgn="ctr"/>
                      <a:r>
                        <a:rPr lang="en-US" sz="1100" b="0" i="0" u="none" strike="noStrike" dirty="0">
                          <a:solidFill>
                            <a:srgbClr val="000000"/>
                          </a:solidFill>
                          <a:effectLst/>
                          <a:latin typeface="Arial" panose="020B0604020202020204" pitchFamily="34" charset="0"/>
                        </a:rPr>
                        <a:t>Long-Term Disability/Long-Term Disability Insurance – LTD/LTDI provides income in the event that a policyholder is prevented from working and earning an income due to a disability.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676910">
                <a:tc>
                  <a:txBody>
                    <a:bodyPr/>
                    <a:lstStyle/>
                    <a:p>
                      <a:pPr algn="l" fontAlgn="ctr"/>
                      <a:r>
                        <a:rPr lang="en-US" sz="1100" b="0" i="0" u="none" strike="noStrike" dirty="0">
                          <a:solidFill>
                            <a:srgbClr val="000000"/>
                          </a:solidFill>
                          <a:effectLst/>
                          <a:latin typeface="Arial" panose="020B0604020202020204" pitchFamily="34" charset="0"/>
                        </a:rPr>
                        <a:t>Health insurance – pays or helps pay for preventative health care and treatment for illness.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676910">
                <a:tc>
                  <a:txBody>
                    <a:bodyPr/>
                    <a:lstStyle/>
                    <a:p>
                      <a:pPr algn="l" fontAlgn="ctr"/>
                      <a:r>
                        <a:rPr lang="en-US" sz="1100" b="0" i="0" u="none" strike="noStrike" dirty="0">
                          <a:solidFill>
                            <a:srgbClr val="000000"/>
                          </a:solidFill>
                          <a:effectLst/>
                          <a:latin typeface="Arial" panose="020B0604020202020204" pitchFamily="34" charset="0"/>
                        </a:rPr>
                        <a:t>Medicare – provides for hospitalization (A), medical services (B) and drugs (D). Limited and specific coverage for LTC.</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676910">
                <a:tc>
                  <a:txBody>
                    <a:bodyPr/>
                    <a:lstStyle/>
                    <a:p>
                      <a:pPr algn="l" fontAlgn="ctr"/>
                      <a:r>
                        <a:rPr lang="en-US" sz="1100" b="0" i="0" u="none" strike="noStrike" dirty="0">
                          <a:solidFill>
                            <a:srgbClr val="000000"/>
                          </a:solidFill>
                          <a:effectLst/>
                          <a:latin typeface="Arial" panose="020B0604020202020204" pitchFamily="34" charset="0"/>
                        </a:rPr>
                        <a:t>Medicaid – will pay for long-term care but limited to those who have very few assets and little income. Care types may be limited and options within those types will be limited as well.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859551291"/>
                  </a:ext>
                </a:extLst>
              </a:tr>
              <a:tr h="676910">
                <a:tc>
                  <a:txBody>
                    <a:bodyPr/>
                    <a:lstStyle/>
                    <a:p>
                      <a:pPr algn="l" fontAlgn="ctr"/>
                      <a:r>
                        <a:rPr lang="en-US" sz="1100" b="0" i="0" u="none" strike="noStrike" dirty="0">
                          <a:solidFill>
                            <a:srgbClr val="000000"/>
                          </a:solidFill>
                          <a:effectLst/>
                          <a:latin typeface="Arial" panose="020B0604020202020204" pitchFamily="34" charset="0"/>
                        </a:rPr>
                        <a:t>Social Security – provides income for both older Americans and the disabled (for those who cannot work).</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4207241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343849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did you purchase LTC Insurance?</a:t>
            </a:r>
          </a:p>
        </p:txBody>
      </p:sp>
      <p:graphicFrame>
        <p:nvGraphicFramePr>
          <p:cNvPr id="9" name="Chart Placeholder 8" descr="When asked &quot;why did you purchase long-term care insurance?,&quot; respondents' top responses were:&#10;So I didn't have to burden my family or friends (57%)&#10;To protect assets/income for my surviving spouse (53%)&#10;It was recommended by a trusted source (50%)&#10;To choose where I get care (45%)&#10;To purchase professional care (39%)&#10;So I don't have to rely on government programs (23%)"/>
          <p:cNvGraphicFramePr>
            <a:graphicFrameLocks noGrp="1"/>
          </p:cNvGraphicFramePr>
          <p:nvPr>
            <p:ph type="chart" sz="quarter" idx="15"/>
            <p:extLst>
              <p:ext uri="{D42A27DB-BD31-4B8C-83A1-F6EECF244321}">
                <p14:modId xmlns:p14="http://schemas.microsoft.com/office/powerpoint/2010/main" val="2683748247"/>
              </p:ext>
            </p:extLst>
          </p:nvPr>
        </p:nvGraphicFramePr>
        <p:xfrm>
          <a:off x="723331" y="1586753"/>
          <a:ext cx="10756900" cy="35687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14"/>
          </p:nvPr>
        </p:nvSpPr>
        <p:spPr>
          <a:xfrm>
            <a:off x="484683" y="5630467"/>
            <a:ext cx="5346858" cy="658368"/>
          </a:xfrm>
        </p:spPr>
        <p:txBody>
          <a:bodyPr/>
          <a:lstStyle/>
          <a:p>
            <a:r>
              <a:rPr lang="en-US" sz="1200" dirty="0"/>
              <a:t>n=222</a:t>
            </a:r>
          </a:p>
        </p:txBody>
      </p:sp>
      <p:sp>
        <p:nvSpPr>
          <p:cNvPr id="5" name="Slide Number Placeholder 4"/>
          <p:cNvSpPr>
            <a:spLocks noGrp="1"/>
          </p:cNvSpPr>
          <p:nvPr>
            <p:ph type="sldNum" sz="quarter" idx="4294967295"/>
          </p:nvPr>
        </p:nvSpPr>
        <p:spPr/>
        <p:txBody>
          <a:bodyPr/>
          <a:lstStyle/>
          <a:p>
            <a:fld id="{FA06F0F5-DF6A-4E0E-AC03-6B0D0B0A1300}" type="slidenum">
              <a:rPr lang="en-US" sz="900" smtClean="0"/>
              <a:pPr/>
              <a:t>7</a:t>
            </a:fld>
            <a:endParaRPr lang="en-US" sz="900" dirty="0"/>
          </a:p>
        </p:txBody>
      </p:sp>
    </p:spTree>
    <p:extLst>
      <p:ext uri="{BB962C8B-B14F-4D97-AF65-F5344CB8AC3E}">
        <p14:creationId xmlns:p14="http://schemas.microsoft.com/office/powerpoint/2010/main" val="2181082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Acquired LTC Insurance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222</a:t>
            </a:r>
            <a:br>
              <a:rPr lang="en-US" dirty="0"/>
            </a:br>
            <a:r>
              <a:rPr lang="en-US" dirty="0"/>
              <a:t>Male = 134, Female = 89</a:t>
            </a:r>
            <a:br>
              <a:rPr lang="en-US" dirty="0"/>
            </a:br>
            <a:r>
              <a:rPr lang="en-US" dirty="0"/>
              <a:t>Millennials = 86, Gen X = 64, Boomers = 73</a:t>
            </a:r>
            <a:br>
              <a:rPr lang="en-US" dirty="0"/>
            </a:br>
            <a:r>
              <a:rPr lang="en-US" dirty="0"/>
              <a:t>Asian/Asian American = 11, Black/African American = 33, Hispanic/Latino = 24, White/Caucasian = 150</a:t>
            </a:r>
            <a:br>
              <a:rPr lang="en-US" dirty="0"/>
            </a:br>
            <a:r>
              <a:rPr lang="en-US" dirty="0"/>
              <a:t>LTC Important = 208, LTC Not Important = 15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70</a:t>
            </a:fld>
            <a:endParaRPr lang="en-US" sz="900" dirty="0"/>
          </a:p>
        </p:txBody>
      </p:sp>
      <p:graphicFrame>
        <p:nvGraphicFramePr>
          <p:cNvPr id="7" name="Table 6"/>
          <p:cNvGraphicFramePr>
            <a:graphicFrameLocks noGrp="1"/>
          </p:cNvGraphicFramePr>
          <p:nvPr/>
        </p:nvGraphicFramePr>
        <p:xfrm>
          <a:off x="192024" y="941832"/>
          <a:ext cx="11795760" cy="218948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Q21: How did you acquire your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Through a financial professional, insurance agent or broker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Through my/my spouse/partner’s employer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Through a state partnership program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33236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for Owning</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222</a:t>
            </a:r>
            <a:br>
              <a:rPr lang="en-US" dirty="0"/>
            </a:br>
            <a:r>
              <a:rPr lang="en-US" dirty="0"/>
              <a:t>Male = 134, Female = 89</a:t>
            </a:r>
            <a:br>
              <a:rPr lang="en-US" dirty="0"/>
            </a:br>
            <a:r>
              <a:rPr lang="en-US" dirty="0"/>
              <a:t>Millennials = 86, Gen X = 64, Boomers = 73</a:t>
            </a:r>
            <a:br>
              <a:rPr lang="en-US" dirty="0"/>
            </a:br>
            <a:r>
              <a:rPr lang="en-US" dirty="0"/>
              <a:t>Asian/Asian American = 11, Black/African American = 33, Hispanic/Latino = 24, White/Caucasian = 150</a:t>
            </a:r>
            <a:br>
              <a:rPr lang="en-US" dirty="0"/>
            </a:br>
            <a:r>
              <a:rPr lang="en-US" dirty="0"/>
              <a:t>LTC Important = 208, LTC Not Important = 15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71</a:t>
            </a:fld>
            <a:endParaRPr lang="en-US" sz="900" dirty="0"/>
          </a:p>
        </p:txBody>
      </p:sp>
      <p:graphicFrame>
        <p:nvGraphicFramePr>
          <p:cNvPr id="7" name="Table 6"/>
          <p:cNvGraphicFramePr>
            <a:graphicFrameLocks noGrp="1"/>
          </p:cNvGraphicFramePr>
          <p:nvPr/>
        </p:nvGraphicFramePr>
        <p:xfrm>
          <a:off x="192024" y="941832"/>
          <a:ext cx="11795760" cy="321437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Q22: Which of the following are reasons you decided to purchase LTC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So I don’t have to burden my family or friends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To protect assets/income for my surviving spouse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It was recommended to me by a trusted source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dirty="0">
                          <a:solidFill>
                            <a:srgbClr val="000000"/>
                          </a:solidFill>
                          <a:effectLst/>
                          <a:latin typeface="Arial" panose="020B0604020202020204" pitchFamily="34" charset="0"/>
                        </a:rPr>
                        <a:t>To choose where I get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341630">
                <a:tc>
                  <a:txBody>
                    <a:bodyPr/>
                    <a:lstStyle/>
                    <a:p>
                      <a:pPr algn="l" fontAlgn="ctr"/>
                      <a:r>
                        <a:rPr lang="en-US" sz="1100" b="0" i="0" u="none" strike="noStrike" dirty="0">
                          <a:solidFill>
                            <a:srgbClr val="000000"/>
                          </a:solidFill>
                          <a:effectLst/>
                          <a:latin typeface="Arial" panose="020B0604020202020204" pitchFamily="34" charset="0"/>
                        </a:rPr>
                        <a:t>To purchase professional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85969805"/>
                  </a:ext>
                </a:extLst>
              </a:tr>
              <a:tr h="341630">
                <a:tc>
                  <a:txBody>
                    <a:bodyPr/>
                    <a:lstStyle/>
                    <a:p>
                      <a:pPr algn="l" fontAlgn="ctr"/>
                      <a:r>
                        <a:rPr lang="en-US" sz="1100" b="0" i="0" u="none" strike="noStrike" dirty="0">
                          <a:solidFill>
                            <a:srgbClr val="000000"/>
                          </a:solidFill>
                          <a:effectLst/>
                          <a:latin typeface="Arial" panose="020B0604020202020204" pitchFamily="34" charset="0"/>
                        </a:rPr>
                        <a:t>So I don’t have to rely on government programs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51245434"/>
                  </a:ext>
                </a:extLst>
              </a:tr>
              <a:tr h="34163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384054669"/>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447106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 of Burden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127</a:t>
            </a:r>
            <a:br>
              <a:rPr lang="en-US" dirty="0"/>
            </a:br>
            <a:r>
              <a:rPr lang="en-US" dirty="0"/>
              <a:t>Male = 66, Female = 62</a:t>
            </a:r>
            <a:br>
              <a:rPr lang="en-US" dirty="0"/>
            </a:br>
            <a:r>
              <a:rPr lang="en-US" dirty="0"/>
              <a:t>Millennials = 32, Gen X = 37, Boomers = 59</a:t>
            </a:r>
            <a:br>
              <a:rPr lang="en-US" dirty="0"/>
            </a:br>
            <a:r>
              <a:rPr lang="en-US" dirty="0"/>
              <a:t>Asian/Asian American = 11, Black/African American = 17, Hispanic/Latino = 13, White/Caucasian = 84</a:t>
            </a:r>
            <a:br>
              <a:rPr lang="en-US" dirty="0"/>
            </a:br>
            <a:r>
              <a:rPr lang="en-US" dirty="0"/>
              <a:t>LTC Important = 116, LTC Not Important = 12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72</a:t>
            </a:fld>
            <a:endParaRPr lang="en-US" sz="900" dirty="0"/>
          </a:p>
        </p:txBody>
      </p:sp>
      <p:graphicFrame>
        <p:nvGraphicFramePr>
          <p:cNvPr id="7" name="Table 6"/>
          <p:cNvGraphicFramePr>
            <a:graphicFrameLocks noGrp="1"/>
          </p:cNvGraphicFramePr>
          <p:nvPr/>
        </p:nvGraphicFramePr>
        <p:xfrm>
          <a:off x="192024" y="941832"/>
          <a:ext cx="11795760" cy="16459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Q22a: What are you most concerned about?</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Being a financial burden to your family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Being a physical burden to your family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Being an emotional burden to your family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63176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 of a Burden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74</a:t>
            </a:r>
            <a:br>
              <a:rPr lang="en-US" dirty="0"/>
            </a:br>
            <a:r>
              <a:rPr lang="en-US" dirty="0"/>
              <a:t>Male = 47, Female = 28</a:t>
            </a:r>
            <a:br>
              <a:rPr lang="en-US" dirty="0"/>
            </a:br>
            <a:r>
              <a:rPr lang="en-US" dirty="0"/>
              <a:t>Millennials = 20, Gen X = 25, Boomers = 29</a:t>
            </a:r>
            <a:br>
              <a:rPr lang="en-US" dirty="0"/>
            </a:br>
            <a:r>
              <a:rPr lang="en-US" dirty="0"/>
              <a:t>Asian/Asian American = 8, Black/African American = 9, Hispanic/Latino = 8, White/Caucasian = 48</a:t>
            </a:r>
            <a:br>
              <a:rPr lang="en-US" dirty="0"/>
            </a:br>
            <a:r>
              <a:rPr lang="en-US" dirty="0"/>
              <a:t>LTC Important = 67, LTC Not Important = 8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73</a:t>
            </a:fld>
            <a:endParaRPr lang="en-US" sz="900" dirty="0"/>
          </a:p>
        </p:txBody>
      </p:sp>
      <p:graphicFrame>
        <p:nvGraphicFramePr>
          <p:cNvPr id="7" name="Table 6"/>
          <p:cNvGraphicFramePr>
            <a:graphicFrameLocks noGrp="1"/>
          </p:cNvGraphicFramePr>
          <p:nvPr/>
        </p:nvGraphicFramePr>
        <p:xfrm>
          <a:off x="192024" y="941832"/>
          <a:ext cx="11795760" cy="14859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r>
                        <a:rPr lang="en-US" sz="1050" b="1" kern="1200" dirty="0">
                          <a:solidFill>
                            <a:schemeClr val="bg1"/>
                          </a:solidFill>
                          <a:latin typeface="+mn-lt"/>
                          <a:ea typeface="+mn-ea"/>
                          <a:cs typeface="+mn-cs"/>
                        </a:rPr>
                        <a:t>Q22b: Would you feel like less of a financial burden to your family if you were able to pay your family member(s) that provide care?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91%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72%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47020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Purchasing</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21</a:t>
            </a:r>
            <a:br>
              <a:rPr lang="en-US" dirty="0"/>
            </a:br>
            <a:r>
              <a:rPr lang="en-US" dirty="0"/>
              <a:t>Male = 13, Female = 7</a:t>
            </a:r>
            <a:br>
              <a:rPr lang="en-US" dirty="0"/>
            </a:br>
            <a:r>
              <a:rPr lang="en-US" dirty="0"/>
              <a:t>Millennials = 4, Gen X = 15, Boomers = 3</a:t>
            </a:r>
            <a:br>
              <a:rPr lang="en-US" dirty="0"/>
            </a:br>
            <a:r>
              <a:rPr lang="en-US" dirty="0"/>
              <a:t>Asian/Asian American = 0, Black/African American = 2, Hispanic/Latino = 4, White/Caucasian = 16</a:t>
            </a:r>
            <a:br>
              <a:rPr lang="en-US" dirty="0"/>
            </a:br>
            <a:r>
              <a:rPr lang="en-US" dirty="0"/>
              <a:t>LTC Important = 20, LTC Not Important = 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74</a:t>
            </a:fld>
            <a:endParaRPr lang="en-US" sz="900" dirty="0"/>
          </a:p>
        </p:txBody>
      </p:sp>
      <p:graphicFrame>
        <p:nvGraphicFramePr>
          <p:cNvPr id="7" name="Table 6"/>
          <p:cNvGraphicFramePr>
            <a:graphicFrameLocks noGrp="1"/>
          </p:cNvGraphicFramePr>
          <p:nvPr/>
        </p:nvGraphicFramePr>
        <p:xfrm>
          <a:off x="192024" y="941832"/>
          <a:ext cx="11795760" cy="13716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Q23: Now that you realize you don’t have long-term care insurance, would you consider purchasing it?</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100%</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44%</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87%</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335053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to Consider Purchasing</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17</a:t>
            </a:r>
            <a:br>
              <a:rPr lang="en-US" dirty="0"/>
            </a:br>
            <a:r>
              <a:rPr lang="en-US" dirty="0"/>
              <a:t>Male = 11, Female = 6</a:t>
            </a:r>
            <a:br>
              <a:rPr lang="en-US" dirty="0"/>
            </a:br>
            <a:r>
              <a:rPr lang="en-US" dirty="0"/>
              <a:t>Millennials = 3, Gen X = 12, Boomers = 3</a:t>
            </a:r>
            <a:br>
              <a:rPr lang="en-US" dirty="0"/>
            </a:br>
            <a:r>
              <a:rPr lang="en-US" dirty="0"/>
              <a:t>Asian/Asian American = 0, Black/African American = 2, Hispanic/Latino = 2, White/Caucasian = 14</a:t>
            </a:r>
            <a:br>
              <a:rPr lang="en-US" dirty="0"/>
            </a:br>
            <a:r>
              <a:rPr lang="en-US" dirty="0"/>
              <a:t>LTC Important = 16, LTC Not Important = 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75</a:t>
            </a:fld>
            <a:endParaRPr lang="en-US" sz="900" dirty="0"/>
          </a:p>
        </p:txBody>
      </p:sp>
      <p:graphicFrame>
        <p:nvGraphicFramePr>
          <p:cNvPr id="7" name="Table 6"/>
          <p:cNvGraphicFramePr>
            <a:graphicFrameLocks noGrp="1"/>
          </p:cNvGraphicFramePr>
          <p:nvPr/>
        </p:nvGraphicFramePr>
        <p:xfrm>
          <a:off x="192024" y="941832"/>
          <a:ext cx="11795760" cy="27432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Q24: Which of the following are reasons you would consider purchasing it?</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So I don’t have to burden my family or friends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To protect assets/income for my surviving spouse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To purchase professional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50%</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34%</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So I don’t have to rely on government programs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274320">
                <a:tc>
                  <a:txBody>
                    <a:bodyPr/>
                    <a:lstStyle/>
                    <a:p>
                      <a:pPr algn="l" fontAlgn="ctr"/>
                      <a:r>
                        <a:rPr lang="en-US" sz="1100" b="0" i="0" u="none" strike="noStrike" dirty="0">
                          <a:solidFill>
                            <a:srgbClr val="000000"/>
                          </a:solidFill>
                          <a:effectLst/>
                          <a:latin typeface="Arial" panose="020B0604020202020204" pitchFamily="34" charset="0"/>
                        </a:rPr>
                        <a:t>To choose where I get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85969805"/>
                  </a:ext>
                </a:extLst>
              </a:tr>
              <a:tr h="274320">
                <a:tc>
                  <a:txBody>
                    <a:bodyPr/>
                    <a:lstStyle/>
                    <a:p>
                      <a:pPr algn="l" fontAlgn="ctr"/>
                      <a:r>
                        <a:rPr lang="en-US" sz="1100" b="0" i="0" u="none" strike="noStrike" dirty="0">
                          <a:solidFill>
                            <a:srgbClr val="000000"/>
                          </a:solidFill>
                          <a:effectLst/>
                          <a:latin typeface="Arial" panose="020B0604020202020204" pitchFamily="34" charset="0"/>
                        </a:rPr>
                        <a:t>It was recommended to me by a trusted source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51245434"/>
                  </a:ext>
                </a:extLst>
              </a:tr>
              <a:tr h="274320">
                <a:tc>
                  <a:txBody>
                    <a:bodyPr/>
                    <a:lstStyle/>
                    <a:p>
                      <a:pPr algn="l" fontAlgn="ctr"/>
                      <a:r>
                        <a:rPr lang="en-US" sz="1100" b="0" i="0" u="none" strike="noStrike" dirty="0">
                          <a:solidFill>
                            <a:srgbClr val="000000"/>
                          </a:solidFill>
                          <a:effectLst/>
                          <a:latin typeface="Arial" panose="020B0604020202020204" pitchFamily="34" charset="0"/>
                        </a:rPr>
                        <a:t>None of the above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384054669"/>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0489892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Professional</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1439</a:t>
            </a:r>
            <a:br>
              <a:rPr lang="en-US" dirty="0"/>
            </a:br>
            <a:r>
              <a:rPr lang="en-US" dirty="0"/>
              <a:t>Male = 713, Female = 721</a:t>
            </a:r>
            <a:br>
              <a:rPr lang="en-US" dirty="0"/>
            </a:br>
            <a:r>
              <a:rPr lang="en-US" dirty="0"/>
              <a:t>Millennials = 344, Gen X = 539, Boomers = 557</a:t>
            </a:r>
            <a:br>
              <a:rPr lang="en-US" dirty="0"/>
            </a:br>
            <a:r>
              <a:rPr lang="en-US" dirty="0"/>
              <a:t>Asian/Asian American = 94, Black/African American = 149, Hispanic/Latino = 190, White/Caucasian = 951</a:t>
            </a:r>
            <a:br>
              <a:rPr lang="en-US" dirty="0"/>
            </a:br>
            <a:r>
              <a:rPr lang="en-US" dirty="0"/>
              <a:t>LTC Important = 749,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76</a:t>
            </a:fld>
            <a:endParaRPr lang="en-US" sz="900" dirty="0"/>
          </a:p>
        </p:txBody>
      </p:sp>
      <p:graphicFrame>
        <p:nvGraphicFramePr>
          <p:cNvPr id="7" name="Table 6"/>
          <p:cNvGraphicFramePr>
            <a:graphicFrameLocks noGrp="1"/>
          </p:cNvGraphicFramePr>
          <p:nvPr/>
        </p:nvGraphicFramePr>
        <p:xfrm>
          <a:off x="192024" y="941832"/>
          <a:ext cx="11795760" cy="2036699"/>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29184">
                <a:tc rowSpan="2">
                  <a:txBody>
                    <a:bodyPr/>
                    <a:lstStyle/>
                    <a:p>
                      <a:r>
                        <a:rPr lang="en-US" sz="1050" b="1" kern="1200" dirty="0">
                          <a:solidFill>
                            <a:schemeClr val="bg1"/>
                          </a:solidFill>
                          <a:latin typeface="+mn-lt"/>
                          <a:ea typeface="+mn-ea"/>
                          <a:cs typeface="+mn-cs"/>
                        </a:rPr>
                        <a:t>Q25: Do you currently have a financial professional that you consider to be your ‘primary financial advisor’?</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29184">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Yes, I currently have a financial professional I work with</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No, I don’t have one, but I’m looking for someone to work with</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No, I don’t have one and don’t want one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8869">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927513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Discussed LTC with People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1439</a:t>
            </a:r>
            <a:br>
              <a:rPr lang="en-US" dirty="0"/>
            </a:br>
            <a:r>
              <a:rPr lang="en-US" dirty="0"/>
              <a:t>Male = 713, Female = 721</a:t>
            </a:r>
            <a:br>
              <a:rPr lang="en-US" dirty="0"/>
            </a:br>
            <a:r>
              <a:rPr lang="en-US" dirty="0"/>
              <a:t>Millennials = 344, Gen X = 539, Boomers = 557</a:t>
            </a:r>
            <a:br>
              <a:rPr lang="en-US" dirty="0"/>
            </a:br>
            <a:r>
              <a:rPr lang="en-US" dirty="0"/>
              <a:t>Asian/Asian American = 94, Black/African American = 149, Hispanic/Latino = 190, White/Caucasian = 951</a:t>
            </a:r>
            <a:br>
              <a:rPr lang="en-US" dirty="0"/>
            </a:br>
            <a:r>
              <a:rPr lang="en-US" dirty="0"/>
              <a:t>LTC Important = 749,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77</a:t>
            </a:fld>
            <a:endParaRPr lang="en-US" sz="900" dirty="0"/>
          </a:p>
        </p:txBody>
      </p:sp>
      <p:graphicFrame>
        <p:nvGraphicFramePr>
          <p:cNvPr id="7" name="Table 6"/>
          <p:cNvGraphicFramePr>
            <a:graphicFrameLocks noGrp="1"/>
          </p:cNvGraphicFramePr>
          <p:nvPr/>
        </p:nvGraphicFramePr>
        <p:xfrm>
          <a:off x="192024" y="941832"/>
          <a:ext cx="11795760" cy="3640709"/>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Q26: Have you discussed your potential long-term care costs with any of the following people? </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My spouse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My friends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A professional financial advisor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My children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82213165"/>
                  </a:ext>
                </a:extLst>
              </a:tr>
              <a:tr h="274320">
                <a:tc>
                  <a:txBody>
                    <a:bodyPr/>
                    <a:lstStyle/>
                    <a:p>
                      <a:pPr algn="l" fontAlgn="ctr"/>
                      <a:r>
                        <a:rPr lang="en-US" sz="1100" b="0" i="0" u="none" strike="noStrike">
                          <a:solidFill>
                            <a:srgbClr val="000000"/>
                          </a:solidFill>
                          <a:effectLst/>
                          <a:latin typeface="Arial" panose="020B0604020202020204" pitchFamily="34" charset="0"/>
                        </a:rPr>
                        <a:t>My parents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51603383"/>
                  </a:ext>
                </a:extLst>
              </a:tr>
              <a:tr h="274320">
                <a:tc>
                  <a:txBody>
                    <a:bodyPr/>
                    <a:lstStyle/>
                    <a:p>
                      <a:pPr algn="l" fontAlgn="ctr"/>
                      <a:r>
                        <a:rPr lang="en-US" sz="1100" b="0" i="0" u="none" strike="noStrike" dirty="0">
                          <a:solidFill>
                            <a:srgbClr val="000000"/>
                          </a:solidFill>
                          <a:effectLst/>
                          <a:latin typeface="Arial" panose="020B0604020202020204" pitchFamily="34" charset="0"/>
                        </a:rPr>
                        <a:t>An insurance agent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1851696"/>
                  </a:ext>
                </a:extLst>
              </a:tr>
              <a:tr h="274320">
                <a:tc>
                  <a:txBody>
                    <a:bodyPr/>
                    <a:lstStyle/>
                    <a:p>
                      <a:pPr algn="l" fontAlgn="ctr"/>
                      <a:r>
                        <a:rPr lang="en-US" sz="1100" b="0" i="0" u="none" strike="noStrike" dirty="0">
                          <a:solidFill>
                            <a:srgbClr val="000000"/>
                          </a:solidFill>
                          <a:effectLst/>
                          <a:latin typeface="Arial" panose="020B0604020202020204" pitchFamily="34" charset="0"/>
                        </a:rPr>
                        <a:t>My doctor/ physician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21616094"/>
                  </a:ext>
                </a:extLst>
              </a:tr>
              <a:tr h="274320">
                <a:tc>
                  <a:txBody>
                    <a:bodyPr/>
                    <a:lstStyle/>
                    <a:p>
                      <a:pPr algn="l" fontAlgn="ctr"/>
                      <a:r>
                        <a:rPr lang="en-US" sz="1100" b="0" i="0" u="none" strike="noStrike" dirty="0">
                          <a:solidFill>
                            <a:srgbClr val="000000"/>
                          </a:solidFill>
                          <a:effectLst/>
                          <a:latin typeface="Arial" panose="020B0604020202020204" pitchFamily="34" charset="0"/>
                        </a:rPr>
                        <a:t>My employer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76250131"/>
                  </a:ext>
                </a:extLst>
              </a:tr>
              <a:tr h="27432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82176086"/>
                  </a:ext>
                </a:extLst>
              </a:tr>
              <a:tr h="274320">
                <a:tc>
                  <a:txBody>
                    <a:bodyPr/>
                    <a:lstStyle/>
                    <a:p>
                      <a:pPr algn="l" fontAlgn="ctr"/>
                      <a:r>
                        <a:rPr lang="en-US" sz="1100" b="0" i="0" u="none" strike="noStrike" dirty="0">
                          <a:solidFill>
                            <a:srgbClr val="000000"/>
                          </a:solidFill>
                          <a:effectLst/>
                          <a:latin typeface="Arial" panose="020B0604020202020204" pitchFamily="34" charset="0"/>
                        </a:rPr>
                        <a:t>None, of the above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074670905"/>
                  </a:ext>
                </a:extLst>
              </a:tr>
              <a:tr h="348869">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6886091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Potentially Discuss LTC with People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382</a:t>
            </a:r>
            <a:br>
              <a:rPr lang="en-US" dirty="0"/>
            </a:br>
            <a:r>
              <a:rPr lang="en-US" dirty="0"/>
              <a:t>Male = 165, Female = 216</a:t>
            </a:r>
            <a:br>
              <a:rPr lang="en-US" dirty="0"/>
            </a:br>
            <a:r>
              <a:rPr lang="en-US" dirty="0"/>
              <a:t>Millennials = 63, Gen X = 147, Boomers = 174</a:t>
            </a:r>
            <a:br>
              <a:rPr lang="en-US" dirty="0"/>
            </a:br>
            <a:r>
              <a:rPr lang="en-US" dirty="0"/>
              <a:t>Asian/Asian American = 25, Black/African American = 40, Hispanic/Latino = 54, White/Caucasian = 249</a:t>
            </a:r>
            <a:br>
              <a:rPr lang="en-US" dirty="0"/>
            </a:br>
            <a:r>
              <a:rPr lang="en-US" dirty="0"/>
              <a:t>LTC Important = 143, LTC Not Important = 114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78</a:t>
            </a:fld>
            <a:endParaRPr lang="en-US" sz="900" dirty="0"/>
          </a:p>
        </p:txBody>
      </p:sp>
      <p:graphicFrame>
        <p:nvGraphicFramePr>
          <p:cNvPr id="7" name="Table 6"/>
          <p:cNvGraphicFramePr>
            <a:graphicFrameLocks noGrp="1"/>
          </p:cNvGraphicFramePr>
          <p:nvPr/>
        </p:nvGraphicFramePr>
        <p:xfrm>
          <a:off x="192024" y="941832"/>
          <a:ext cx="11795760" cy="3640709"/>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Q27: Would you discuss your potential long-term care costs with any of the following people? </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My spouse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A professional financial advisor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My children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An insurance agent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82213165"/>
                  </a:ext>
                </a:extLst>
              </a:tr>
              <a:tr h="274320">
                <a:tc>
                  <a:txBody>
                    <a:bodyPr/>
                    <a:lstStyle/>
                    <a:p>
                      <a:pPr algn="l" fontAlgn="ctr"/>
                      <a:r>
                        <a:rPr lang="en-US" sz="1100" b="0" i="0" u="none" strike="noStrike" dirty="0">
                          <a:solidFill>
                            <a:srgbClr val="000000"/>
                          </a:solidFill>
                          <a:effectLst/>
                          <a:latin typeface="Arial" panose="020B0604020202020204" pitchFamily="34" charset="0"/>
                        </a:rPr>
                        <a:t>My doctor/ physician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51603383"/>
                  </a:ext>
                </a:extLst>
              </a:tr>
              <a:tr h="274320">
                <a:tc>
                  <a:txBody>
                    <a:bodyPr/>
                    <a:lstStyle/>
                    <a:p>
                      <a:pPr algn="l" fontAlgn="ctr"/>
                      <a:r>
                        <a:rPr lang="en-US" sz="1100" b="0" i="0" u="none" strike="noStrike" dirty="0">
                          <a:solidFill>
                            <a:srgbClr val="000000"/>
                          </a:solidFill>
                          <a:effectLst/>
                          <a:latin typeface="Arial" panose="020B0604020202020204" pitchFamily="34" charset="0"/>
                        </a:rPr>
                        <a:t>My friends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1851696"/>
                  </a:ext>
                </a:extLst>
              </a:tr>
              <a:tr h="274320">
                <a:tc>
                  <a:txBody>
                    <a:bodyPr/>
                    <a:lstStyle/>
                    <a:p>
                      <a:pPr algn="l" fontAlgn="ctr"/>
                      <a:r>
                        <a:rPr lang="en-US" sz="1100" b="0" i="0" u="none" strike="noStrike" dirty="0">
                          <a:solidFill>
                            <a:srgbClr val="000000"/>
                          </a:solidFill>
                          <a:effectLst/>
                          <a:latin typeface="Arial" panose="020B0604020202020204" pitchFamily="34" charset="0"/>
                        </a:rPr>
                        <a:t>My parents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21616094"/>
                  </a:ext>
                </a:extLst>
              </a:tr>
              <a:tr h="274320">
                <a:tc>
                  <a:txBody>
                    <a:bodyPr/>
                    <a:lstStyle/>
                    <a:p>
                      <a:pPr algn="l" fontAlgn="ctr"/>
                      <a:r>
                        <a:rPr lang="en-US" sz="1100" b="0" i="0" u="none" strike="noStrike" dirty="0">
                          <a:solidFill>
                            <a:srgbClr val="000000"/>
                          </a:solidFill>
                          <a:effectLst/>
                          <a:latin typeface="Arial" panose="020B0604020202020204" pitchFamily="34" charset="0"/>
                        </a:rPr>
                        <a:t>My employer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76250131"/>
                  </a:ext>
                </a:extLst>
              </a:tr>
              <a:tr h="27432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82176086"/>
                  </a:ext>
                </a:extLst>
              </a:tr>
              <a:tr h="274320">
                <a:tc>
                  <a:txBody>
                    <a:bodyPr/>
                    <a:lstStyle/>
                    <a:p>
                      <a:pPr algn="l" fontAlgn="ctr"/>
                      <a:r>
                        <a:rPr lang="en-US" sz="1100" b="0" i="0" u="none" strike="noStrike" dirty="0">
                          <a:solidFill>
                            <a:srgbClr val="000000"/>
                          </a:solidFill>
                          <a:effectLst/>
                          <a:latin typeface="Arial" panose="020B0604020202020204" pitchFamily="34" charset="0"/>
                        </a:rPr>
                        <a:t>None, of the above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074670905"/>
                  </a:ext>
                </a:extLst>
              </a:tr>
              <a:tr h="348869">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523677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Reasons for not Discussing &amp; Plan to Discuss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360</a:t>
            </a:r>
            <a:br>
              <a:rPr lang="en-US" dirty="0"/>
            </a:br>
            <a:r>
              <a:rPr lang="en-US" dirty="0"/>
              <a:t>Male = 196, Female = 163</a:t>
            </a:r>
            <a:br>
              <a:rPr lang="en-US" dirty="0"/>
            </a:br>
            <a:r>
              <a:rPr lang="en-US" dirty="0"/>
              <a:t>Millennials = 84, Gen X = 128, Boomers = 148</a:t>
            </a:r>
            <a:br>
              <a:rPr lang="en-US" dirty="0"/>
            </a:br>
            <a:r>
              <a:rPr lang="en-US" dirty="0"/>
              <a:t>Asian/Asian American = 20, Black/African American = 38, Hispanic/Latino = 37, White/Caucasian = 257</a:t>
            </a:r>
            <a:br>
              <a:rPr lang="en-US" dirty="0"/>
            </a:br>
            <a:r>
              <a:rPr lang="en-US" dirty="0"/>
              <a:t>LTC Important = 199, LTC Not Important = 82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79</a:t>
            </a:fld>
            <a:endParaRPr lang="en-US" sz="900" dirty="0"/>
          </a:p>
        </p:txBody>
      </p:sp>
      <p:graphicFrame>
        <p:nvGraphicFramePr>
          <p:cNvPr id="7" name="Table 6"/>
          <p:cNvGraphicFramePr>
            <a:graphicFrameLocks noGrp="1"/>
          </p:cNvGraphicFramePr>
          <p:nvPr/>
        </p:nvGraphicFramePr>
        <p:xfrm>
          <a:off x="192024" y="941832"/>
          <a:ext cx="11795760" cy="4468368"/>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r>
                        <a:rPr lang="en-US" sz="1050" b="1" kern="1200" dirty="0">
                          <a:solidFill>
                            <a:schemeClr val="bg1"/>
                          </a:solidFill>
                          <a:latin typeface="+mn-lt"/>
                          <a:ea typeface="+mn-ea"/>
                          <a:cs typeface="+mn-cs"/>
                        </a:rPr>
                        <a:t>Q28: Why have you not discussed long-term care costs with your insurance professional or financial advisor?</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I have not considered long-term care before.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I assume long-term care insurance is too expensive.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I do not know enough about long-term care costs.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dirty="0">
                          <a:solidFill>
                            <a:srgbClr val="000000"/>
                          </a:solidFill>
                          <a:effectLst/>
                          <a:latin typeface="Arial" panose="020B0604020202020204" pitchFamily="34" charset="0"/>
                        </a:rPr>
                        <a:t>Long-term care costs are not a concern.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69285802"/>
                  </a:ext>
                </a:extLst>
              </a:tr>
              <a:tr h="341630">
                <a:tc>
                  <a:txBody>
                    <a:bodyPr/>
                    <a:lstStyle/>
                    <a:p>
                      <a:pPr algn="l" fontAlgn="ctr"/>
                      <a:r>
                        <a:rPr lang="en-US" sz="1100" b="0" i="0" u="none" strike="noStrike" dirty="0">
                          <a:solidFill>
                            <a:srgbClr val="000000"/>
                          </a:solidFill>
                          <a:effectLst/>
                          <a:latin typeface="Arial" panose="020B0604020202020204" pitchFamily="34" charset="0"/>
                        </a:rPr>
                        <a:t>I prefer my financial professional not knowing about any health issues I have.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85969805"/>
                  </a:ext>
                </a:extLst>
              </a:tr>
              <a:tr h="34163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51245434"/>
                  </a:ext>
                </a:extLst>
              </a:tr>
              <a:tr h="658368">
                <a:tc>
                  <a:txBody>
                    <a:bodyPr/>
                    <a:lstStyle/>
                    <a:p>
                      <a:pPr marL="0" marR="0" lvl="0" indent="0" algn="l" defTabSz="960072" rtl="0" eaLnBrk="1" fontAlgn="ctr" latinLnBrk="0" hangingPunct="1">
                        <a:lnSpc>
                          <a:spcPct val="100000"/>
                        </a:lnSpc>
                        <a:spcBef>
                          <a:spcPts val="0"/>
                        </a:spcBef>
                        <a:spcAft>
                          <a:spcPts val="0"/>
                        </a:spcAft>
                        <a:buClrTx/>
                        <a:buSzTx/>
                        <a:buFontTx/>
                        <a:buNone/>
                        <a:tabLst/>
                        <a:defRPr/>
                      </a:pPr>
                      <a:r>
                        <a:rPr lang="en-US" sz="1100" b="1" kern="1200" dirty="0">
                          <a:solidFill>
                            <a:schemeClr val="bg1"/>
                          </a:solidFill>
                          <a:latin typeface="+mn-lt"/>
                          <a:ea typeface="+mn-ea"/>
                          <a:cs typeface="+mn-cs"/>
                        </a:rPr>
                        <a:t>Q29: Do you plan to discuss long-term care costs with an insurance professional or financial advisor in the future?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2729881450"/>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56%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77950075"/>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678826368"/>
                  </a:ext>
                </a:extLst>
              </a:tr>
              <a:tr h="274320">
                <a:tc>
                  <a:txBody>
                    <a:bodyPr/>
                    <a:lstStyle/>
                    <a:p>
                      <a:pPr algn="l" fontAlgn="ctr"/>
                      <a:r>
                        <a:rPr lang="en-US" sz="1100" b="0" i="0" u="none" strike="noStrike" dirty="0">
                          <a:solidFill>
                            <a:srgbClr val="000000"/>
                          </a:solidFill>
                          <a:effectLst/>
                          <a:latin typeface="Arial" panose="020B0604020202020204" pitchFamily="34" charset="0"/>
                        </a:rPr>
                        <a:t>Don’t know</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24%</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376512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400376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Long-Term Care Concerns</a:t>
            </a:r>
          </a:p>
        </p:txBody>
      </p:sp>
      <p:graphicFrame>
        <p:nvGraphicFramePr>
          <p:cNvPr id="9" name="Chart 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3919366"/>
              </p:ext>
            </p:extLst>
          </p:nvPr>
        </p:nvGraphicFramePr>
        <p:xfrm>
          <a:off x="636494" y="981190"/>
          <a:ext cx="8128000" cy="490805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7531331" y="3190002"/>
            <a:ext cx="3685624" cy="923330"/>
          </a:xfrm>
          <a:prstGeom prst="rect">
            <a:avLst/>
          </a:prstGeom>
          <a:noFill/>
        </p:spPr>
        <p:txBody>
          <a:bodyPr wrap="none" rtlCol="0">
            <a:spAutoFit/>
          </a:bodyPr>
          <a:lstStyle/>
          <a:p>
            <a:r>
              <a:rPr lang="en-US" dirty="0"/>
              <a:t>Becoming a burden on family</a:t>
            </a:r>
          </a:p>
          <a:p>
            <a:r>
              <a:rPr lang="en-US" dirty="0"/>
              <a:t>is the top concern for respondents</a:t>
            </a:r>
          </a:p>
          <a:p>
            <a:r>
              <a:rPr lang="en-US" dirty="0"/>
              <a:t>regardless of age, race or gender</a:t>
            </a:r>
          </a:p>
        </p:txBody>
      </p:sp>
      <p:sp>
        <p:nvSpPr>
          <p:cNvPr id="2" name="Slide Number Placeholder 1"/>
          <p:cNvSpPr>
            <a:spLocks noGrp="1"/>
          </p:cNvSpPr>
          <p:nvPr>
            <p:ph type="sldNum" sz="quarter" idx="4294967295"/>
          </p:nvPr>
        </p:nvSpPr>
        <p:spPr/>
        <p:txBody>
          <a:bodyPr/>
          <a:lstStyle/>
          <a:p>
            <a:fld id="{FA06F0F5-DF6A-4E0E-AC03-6B0D0B0A1300}" type="slidenum">
              <a:rPr lang="en-US" sz="900" smtClean="0"/>
              <a:pPr/>
              <a:t>8</a:t>
            </a:fld>
            <a:endParaRPr lang="en-US" sz="900" dirty="0"/>
          </a:p>
        </p:txBody>
      </p:sp>
    </p:spTree>
    <p:extLst>
      <p:ext uri="{BB962C8B-B14F-4D97-AF65-F5344CB8AC3E}">
        <p14:creationId xmlns:p14="http://schemas.microsoft.com/office/powerpoint/2010/main" val="34166172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Discussion with Financial Professional</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1439</a:t>
            </a:r>
            <a:br>
              <a:rPr lang="en-US" dirty="0"/>
            </a:br>
            <a:r>
              <a:rPr lang="en-US" dirty="0"/>
              <a:t>Male = 713, Female = 721</a:t>
            </a:r>
            <a:br>
              <a:rPr lang="en-US" dirty="0"/>
            </a:br>
            <a:r>
              <a:rPr lang="en-US" dirty="0"/>
              <a:t>Millennials = 344, Gen X = 539, Boomers = 557</a:t>
            </a:r>
            <a:br>
              <a:rPr lang="en-US" dirty="0"/>
            </a:br>
            <a:r>
              <a:rPr lang="en-US" dirty="0"/>
              <a:t>Asian/Asian American = 94, Black/African American = 149, Hispanic/Latino = 190, White/Caucasian = 951</a:t>
            </a:r>
            <a:br>
              <a:rPr lang="en-US" dirty="0"/>
            </a:br>
            <a:r>
              <a:rPr lang="en-US" dirty="0"/>
              <a:t>LTC Important = 749,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80</a:t>
            </a:fld>
            <a:endParaRPr lang="en-US" sz="900" dirty="0"/>
          </a:p>
        </p:txBody>
      </p:sp>
      <p:graphicFrame>
        <p:nvGraphicFramePr>
          <p:cNvPr id="7" name="Table 6"/>
          <p:cNvGraphicFramePr>
            <a:graphicFrameLocks noGrp="1"/>
          </p:cNvGraphicFramePr>
          <p:nvPr/>
        </p:nvGraphicFramePr>
        <p:xfrm>
          <a:off x="192024" y="941832"/>
          <a:ext cx="11795760" cy="20345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r>
                        <a:rPr lang="en-US" sz="1050" b="1" kern="1200" dirty="0">
                          <a:solidFill>
                            <a:schemeClr val="bg1"/>
                          </a:solidFill>
                          <a:latin typeface="+mn-lt"/>
                          <a:ea typeface="+mn-ea"/>
                          <a:cs typeface="+mn-cs"/>
                        </a:rPr>
                        <a:t>Q30: How important is it that an insurance professional or financial advisor discusses long-term care costs with you?</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3178025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4964599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Knowledge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1439</a:t>
            </a:r>
            <a:br>
              <a:rPr lang="en-US" dirty="0"/>
            </a:br>
            <a:r>
              <a:rPr lang="en-US" dirty="0"/>
              <a:t>Male = 713, Female = 721</a:t>
            </a:r>
            <a:br>
              <a:rPr lang="en-US" dirty="0"/>
            </a:br>
            <a:r>
              <a:rPr lang="en-US" dirty="0"/>
              <a:t>Millennials = 344, Gen X = 539, Boomers = 557</a:t>
            </a:r>
            <a:br>
              <a:rPr lang="en-US" dirty="0"/>
            </a:br>
            <a:r>
              <a:rPr lang="en-US" dirty="0"/>
              <a:t>Asian/Asian American = 94, Black/African American = 149, Hispanic/Latino = 190, White/Caucasian = 951</a:t>
            </a:r>
            <a:br>
              <a:rPr lang="en-US" dirty="0"/>
            </a:br>
            <a:r>
              <a:rPr lang="en-US" dirty="0"/>
              <a:t>LTC Important = 749,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81</a:t>
            </a:fld>
            <a:endParaRPr lang="en-US" sz="900" dirty="0"/>
          </a:p>
        </p:txBody>
      </p:sp>
      <p:graphicFrame>
        <p:nvGraphicFramePr>
          <p:cNvPr id="7" name="Table 6"/>
          <p:cNvGraphicFramePr>
            <a:graphicFrameLocks noGrp="1"/>
          </p:cNvGraphicFramePr>
          <p:nvPr/>
        </p:nvGraphicFramePr>
        <p:xfrm>
          <a:off x="192024" y="941832"/>
          <a:ext cx="11795760" cy="384048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11480">
                <a:tc rowSpan="2">
                  <a:txBody>
                    <a:bodyPr/>
                    <a:lstStyle/>
                    <a:p>
                      <a:r>
                        <a:rPr lang="en-US" sz="1050" b="1" kern="1200" dirty="0">
                          <a:solidFill>
                            <a:schemeClr val="bg1"/>
                          </a:solidFill>
                          <a:latin typeface="+mn-lt"/>
                          <a:ea typeface="+mn-ea"/>
                          <a:cs typeface="+mn-cs"/>
                        </a:rPr>
                        <a:t>Q31: For each of the following, how knowledgeable</a:t>
                      </a:r>
                      <a:r>
                        <a:rPr lang="en-US" sz="1050" b="1" kern="1200" baseline="0" dirty="0">
                          <a:solidFill>
                            <a:schemeClr val="bg1"/>
                          </a:solidFill>
                          <a:latin typeface="+mn-lt"/>
                          <a:ea typeface="+mn-ea"/>
                          <a:cs typeface="+mn-cs"/>
                        </a:rPr>
                        <a:t> would you say you are?</a:t>
                      </a:r>
                    </a:p>
                    <a:p>
                      <a:endParaRPr lang="en-US" sz="1050" b="1" kern="1200" baseline="0" dirty="0">
                        <a:solidFill>
                          <a:schemeClr val="bg1"/>
                        </a:solidFill>
                        <a:latin typeface="+mn-lt"/>
                        <a:ea typeface="+mn-ea"/>
                        <a:cs typeface="+mn-cs"/>
                      </a:endParaRPr>
                    </a:p>
                    <a:p>
                      <a:pPr marL="0" marR="0" lvl="0" indent="0" algn="l" defTabSz="960072" rtl="0" eaLnBrk="1" fontAlgn="auto" latinLnBrk="0" hangingPunct="1">
                        <a:lnSpc>
                          <a:spcPct val="100000"/>
                        </a:lnSpc>
                        <a:spcBef>
                          <a:spcPts val="0"/>
                        </a:spcBef>
                        <a:spcAft>
                          <a:spcPts val="0"/>
                        </a:spcAft>
                        <a:buClrTx/>
                        <a:buSzTx/>
                        <a:buFontTx/>
                        <a:buNone/>
                        <a:tabLst/>
                        <a:defRPr/>
                      </a:pPr>
                      <a:r>
                        <a:rPr lang="en-US" sz="1050" b="1" kern="1200" baseline="0" dirty="0">
                          <a:solidFill>
                            <a:schemeClr val="bg1"/>
                          </a:solidFill>
                          <a:latin typeface="+mn-lt"/>
                          <a:ea typeface="+mn-ea"/>
                          <a:cs typeface="+mn-cs"/>
                        </a:rPr>
                        <a:t>How to plan for long-term care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1148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31780250"/>
                  </a:ext>
                </a:extLst>
              </a:tr>
              <a:tr h="548640">
                <a:tc>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lang="en-US" sz="1050" b="1" kern="1200" baseline="0" dirty="0">
                          <a:solidFill>
                            <a:schemeClr val="bg1"/>
                          </a:solidFill>
                          <a:latin typeface="+mn-lt"/>
                          <a:ea typeface="+mn-ea"/>
                          <a:cs typeface="+mn-cs"/>
                        </a:rPr>
                        <a:t>How much long-term care insurance costs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2349020702"/>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18634502"/>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5396154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29296832"/>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43399479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9078322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Knowledge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1439</a:t>
            </a:r>
            <a:br>
              <a:rPr lang="en-US" dirty="0"/>
            </a:br>
            <a:r>
              <a:rPr lang="en-US" dirty="0"/>
              <a:t>Male = 713, Female = 721</a:t>
            </a:r>
            <a:br>
              <a:rPr lang="en-US" dirty="0"/>
            </a:br>
            <a:r>
              <a:rPr lang="en-US" dirty="0"/>
              <a:t>Millennials = 344, Gen X = 539, Boomers = 557</a:t>
            </a:r>
            <a:br>
              <a:rPr lang="en-US" dirty="0"/>
            </a:br>
            <a:r>
              <a:rPr lang="en-US" dirty="0"/>
              <a:t>Asian/Asian American = 94, Black/African American = 149, Hispanic/Latino = 190, White/Caucasian = 951</a:t>
            </a:r>
            <a:br>
              <a:rPr lang="en-US" dirty="0"/>
            </a:br>
            <a:r>
              <a:rPr lang="en-US" dirty="0"/>
              <a:t>LTC Important = 749,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82</a:t>
            </a:fld>
            <a:endParaRPr lang="en-US" sz="900" dirty="0"/>
          </a:p>
        </p:txBody>
      </p:sp>
      <p:graphicFrame>
        <p:nvGraphicFramePr>
          <p:cNvPr id="7" name="Table 6"/>
          <p:cNvGraphicFramePr>
            <a:graphicFrameLocks noGrp="1"/>
          </p:cNvGraphicFramePr>
          <p:nvPr/>
        </p:nvGraphicFramePr>
        <p:xfrm>
          <a:off x="192024" y="941832"/>
          <a:ext cx="11795760" cy="40005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91490">
                <a:tc rowSpan="2">
                  <a:txBody>
                    <a:bodyPr/>
                    <a:lstStyle/>
                    <a:p>
                      <a:r>
                        <a:rPr lang="en-US" sz="1050" b="1" kern="1200" dirty="0">
                          <a:solidFill>
                            <a:schemeClr val="bg1"/>
                          </a:solidFill>
                          <a:latin typeface="+mn-lt"/>
                          <a:ea typeface="+mn-ea"/>
                          <a:cs typeface="+mn-cs"/>
                        </a:rPr>
                        <a:t>Q31: For each of the following, how knowledgeable</a:t>
                      </a:r>
                      <a:r>
                        <a:rPr lang="en-US" sz="1050" b="1" kern="1200" baseline="0" dirty="0">
                          <a:solidFill>
                            <a:schemeClr val="bg1"/>
                          </a:solidFill>
                          <a:latin typeface="+mn-lt"/>
                          <a:ea typeface="+mn-ea"/>
                          <a:cs typeface="+mn-cs"/>
                        </a:rPr>
                        <a:t> would you say you are?</a:t>
                      </a:r>
                    </a:p>
                    <a:p>
                      <a:endParaRPr lang="en-US" sz="1050" b="1" kern="1200" baseline="0" dirty="0">
                        <a:solidFill>
                          <a:schemeClr val="bg1"/>
                        </a:solidFill>
                        <a:latin typeface="+mn-lt"/>
                        <a:ea typeface="+mn-ea"/>
                        <a:cs typeface="+mn-cs"/>
                      </a:endParaRPr>
                    </a:p>
                    <a:p>
                      <a:pPr marL="0" marR="0" lvl="0" indent="0" algn="l" defTabSz="960072" rtl="0" eaLnBrk="1" fontAlgn="auto" latinLnBrk="0" hangingPunct="1">
                        <a:lnSpc>
                          <a:spcPct val="100000"/>
                        </a:lnSpc>
                        <a:spcBef>
                          <a:spcPts val="0"/>
                        </a:spcBef>
                        <a:spcAft>
                          <a:spcPts val="0"/>
                        </a:spcAft>
                        <a:buClrTx/>
                        <a:buSzTx/>
                        <a:buFontTx/>
                        <a:buNone/>
                        <a:tabLst/>
                        <a:defRPr/>
                      </a:pPr>
                      <a:r>
                        <a:rPr lang="en-US" sz="1050" b="1" kern="1200" baseline="0" dirty="0">
                          <a:solidFill>
                            <a:schemeClr val="bg1"/>
                          </a:solidFill>
                          <a:latin typeface="+mn-lt"/>
                          <a:ea typeface="+mn-ea"/>
                          <a:cs typeface="+mn-cs"/>
                        </a:rPr>
                        <a:t>The care options available under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9149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33%</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31780250"/>
                  </a:ext>
                </a:extLst>
              </a:tr>
              <a:tr h="548640">
                <a:tc>
                  <a:txBody>
                    <a:bodyPr/>
                    <a:lstStyle/>
                    <a:p>
                      <a:pPr marL="0" marR="0" lvl="0" indent="0" algn="l" defTabSz="960072" rtl="0" eaLnBrk="1" fontAlgn="auto" latinLnBrk="0" hangingPunct="1">
                        <a:lnSpc>
                          <a:spcPct val="100000"/>
                        </a:lnSpc>
                        <a:spcBef>
                          <a:spcPts val="0"/>
                        </a:spcBef>
                        <a:spcAft>
                          <a:spcPts val="0"/>
                        </a:spcAft>
                        <a:buClrTx/>
                        <a:buSzTx/>
                        <a:buFontTx/>
                        <a:buNone/>
                        <a:tabLst/>
                        <a:defRPr/>
                      </a:pPr>
                      <a:r>
                        <a:rPr lang="en-US" sz="1050" b="1" kern="1200" baseline="0" dirty="0">
                          <a:solidFill>
                            <a:schemeClr val="bg1"/>
                          </a:solidFill>
                          <a:latin typeface="+mn-lt"/>
                          <a:ea typeface="+mn-ea"/>
                          <a:cs typeface="+mn-cs"/>
                        </a:rPr>
                        <a:t>How much it costs to have a caregiver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2349020702"/>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18634502"/>
                  </a:ext>
                </a:extLst>
              </a:tr>
              <a:tr h="274320">
                <a:tc>
                  <a:txBody>
                    <a:bodyPr/>
                    <a:lstStyle/>
                    <a:p>
                      <a:pPr algn="l" fontAlgn="ctr"/>
                      <a:r>
                        <a:rPr lang="en-US" sz="1100" b="0" i="0" u="none" strike="noStrike" dirty="0">
                          <a:solidFill>
                            <a:srgbClr val="000000"/>
                          </a:solidFill>
                          <a:effectLst/>
                          <a:latin typeface="Arial" panose="020B0604020202020204" pitchFamily="34" charset="0"/>
                        </a:rPr>
                        <a:t>Not 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5396154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29296832"/>
                  </a:ext>
                </a:extLst>
              </a:tr>
              <a:tr h="274320">
                <a:tc>
                  <a:txBody>
                    <a:bodyPr/>
                    <a:lstStyle/>
                    <a:p>
                      <a:pPr algn="l" fontAlgn="ctr"/>
                      <a:r>
                        <a:rPr lang="en-US" sz="1100" b="0" i="0" u="none" strike="noStrike" dirty="0">
                          <a:solidFill>
                            <a:srgbClr val="000000"/>
                          </a:solidFill>
                          <a:effectLst/>
                          <a:latin typeface="Arial" panose="020B0604020202020204" pitchFamily="34" charset="0"/>
                        </a:rPr>
                        <a:t>Very knowledgeable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43399479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236208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Concerns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1438</a:t>
            </a:r>
            <a:br>
              <a:rPr lang="en-US" dirty="0"/>
            </a:br>
            <a:r>
              <a:rPr lang="en-US" dirty="0"/>
              <a:t>Male = 712, Female = 721</a:t>
            </a:r>
            <a:br>
              <a:rPr lang="en-US" dirty="0"/>
            </a:br>
            <a:r>
              <a:rPr lang="en-US" dirty="0"/>
              <a:t>Millennials = 343, Gen X = 539, Boomers = 557</a:t>
            </a:r>
            <a:br>
              <a:rPr lang="en-US" dirty="0"/>
            </a:br>
            <a:r>
              <a:rPr lang="en-US" dirty="0"/>
              <a:t>Asian/Asian American = 94, Black/African American = 149, Hispanic/Latino = 190, White/Caucasian = 951</a:t>
            </a:r>
            <a:br>
              <a:rPr lang="en-US" dirty="0"/>
            </a:br>
            <a:r>
              <a:rPr lang="en-US" dirty="0"/>
              <a:t>LTC Important = 748,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83</a:t>
            </a:fld>
            <a:endParaRPr lang="en-US" sz="900" dirty="0"/>
          </a:p>
        </p:txBody>
      </p:sp>
      <p:graphicFrame>
        <p:nvGraphicFramePr>
          <p:cNvPr id="7" name="Table 6"/>
          <p:cNvGraphicFramePr>
            <a:graphicFrameLocks noGrp="1"/>
          </p:cNvGraphicFramePr>
          <p:nvPr/>
        </p:nvGraphicFramePr>
        <p:xfrm>
          <a:off x="192024" y="941832"/>
          <a:ext cx="11795760" cy="389763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Q32: Which, if any, of the following statements do you agree with?</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I am worried I will become a burden to my family as I get older.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I would rather die than live in a nursing home.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Paying for my long-term care will diminish my children’s inheritance.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341630">
                <a:tc>
                  <a:txBody>
                    <a:bodyPr/>
                    <a:lstStyle/>
                    <a:p>
                      <a:pPr algn="l" fontAlgn="ctr"/>
                      <a:r>
                        <a:rPr lang="en-US" sz="1100" b="0" i="0" u="none" strike="noStrike" dirty="0">
                          <a:solidFill>
                            <a:srgbClr val="000000"/>
                          </a:solidFill>
                          <a:effectLst/>
                          <a:latin typeface="Arial" panose="020B0604020202020204" pitchFamily="34" charset="0"/>
                        </a:rPr>
                        <a:t>I would like to compensate a family member to provide long-term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31780250"/>
                  </a:ext>
                </a:extLst>
              </a:tr>
              <a:tr h="341630">
                <a:tc>
                  <a:txBody>
                    <a:bodyPr/>
                    <a:lstStyle/>
                    <a:p>
                      <a:pPr algn="l" fontAlgn="ctr"/>
                      <a:r>
                        <a:rPr lang="en-US" sz="1100" b="0" i="0" u="none" strike="noStrike" dirty="0">
                          <a:solidFill>
                            <a:srgbClr val="000000"/>
                          </a:solidFill>
                          <a:effectLst/>
                          <a:latin typeface="Arial" panose="020B0604020202020204" pitchFamily="34" charset="0"/>
                        </a:rPr>
                        <a:t>I am expecting to run out of money as I age.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a,b,c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341630">
                <a:tc>
                  <a:txBody>
                    <a:bodyPr/>
                    <a:lstStyle/>
                    <a:p>
                      <a:pPr algn="l" fontAlgn="ctr"/>
                      <a:r>
                        <a:rPr lang="en-US" sz="1100" b="0" i="0" u="none" strike="noStrike" dirty="0">
                          <a:solidFill>
                            <a:srgbClr val="000000"/>
                          </a:solidFill>
                          <a:effectLst/>
                          <a:latin typeface="Arial" panose="020B0604020202020204" pitchFamily="34" charset="0"/>
                        </a:rPr>
                        <a:t>I doubt I will live long enough to use long-term care insurance.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341630">
                <a:tc>
                  <a:txBody>
                    <a:bodyPr/>
                    <a:lstStyle/>
                    <a:p>
                      <a:pPr algn="l" fontAlgn="ctr"/>
                      <a:r>
                        <a:rPr lang="en-US" sz="1100" b="0" i="0" u="none" strike="noStrike" dirty="0">
                          <a:solidFill>
                            <a:srgbClr val="000000"/>
                          </a:solidFill>
                          <a:effectLst/>
                          <a:latin typeface="Arial" panose="020B0604020202020204" pitchFamily="34" charset="0"/>
                        </a:rPr>
                        <a:t>I expect to live with my adult children when I get older.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341630">
                <a:tc>
                  <a:txBody>
                    <a:bodyPr/>
                    <a:lstStyle/>
                    <a:p>
                      <a:pPr algn="l" fontAlgn="ctr"/>
                      <a:r>
                        <a:rPr lang="en-US" sz="1100" b="0" i="0" u="none" strike="noStrike" dirty="0">
                          <a:solidFill>
                            <a:srgbClr val="000000"/>
                          </a:solidFill>
                          <a:effectLst/>
                          <a:latin typeface="Arial" panose="020B0604020202020204" pitchFamily="34" charset="0"/>
                        </a:rPr>
                        <a:t>I feel it is the responsibility of my family to care for me if I needed long-term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13298379"/>
                  </a:ext>
                </a:extLst>
              </a:tr>
              <a:tr h="341630">
                <a:tc>
                  <a:txBody>
                    <a:bodyPr/>
                    <a:lstStyle/>
                    <a:p>
                      <a:pPr algn="l" fontAlgn="ctr"/>
                      <a:r>
                        <a:rPr lang="en-US" sz="1100" b="0" i="0" u="none" strike="noStrike" dirty="0">
                          <a:solidFill>
                            <a:srgbClr val="000000"/>
                          </a:solidFill>
                          <a:effectLst/>
                          <a:latin typeface="Arial" panose="020B0604020202020204" pitchFamily="34" charset="0"/>
                        </a:rPr>
                        <a:t>None of the above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2336924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200132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Features worth Considering</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1438</a:t>
            </a:r>
            <a:br>
              <a:rPr lang="en-US" dirty="0"/>
            </a:br>
            <a:r>
              <a:rPr lang="en-US" dirty="0"/>
              <a:t>Male = 712, Female = 721</a:t>
            </a:r>
            <a:br>
              <a:rPr lang="en-US" dirty="0"/>
            </a:br>
            <a:r>
              <a:rPr lang="en-US" dirty="0"/>
              <a:t>Millennials = 343, Gen X = 539, Boomers = 557</a:t>
            </a:r>
            <a:br>
              <a:rPr lang="en-US" dirty="0"/>
            </a:br>
            <a:r>
              <a:rPr lang="en-US" dirty="0"/>
              <a:t>Asian/Asian American = 94, Black/African American = 149, Hispanic/Latino = 190, White/Caucasian = 951</a:t>
            </a:r>
            <a:br>
              <a:rPr lang="en-US" dirty="0"/>
            </a:br>
            <a:r>
              <a:rPr lang="en-US" dirty="0"/>
              <a:t>LTC Important = 748,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84</a:t>
            </a:fld>
            <a:endParaRPr lang="en-US" sz="900" dirty="0"/>
          </a:p>
        </p:txBody>
      </p:sp>
      <p:graphicFrame>
        <p:nvGraphicFramePr>
          <p:cNvPr id="7" name="Table 6"/>
          <p:cNvGraphicFramePr>
            <a:graphicFrameLocks noGrp="1"/>
          </p:cNvGraphicFramePr>
          <p:nvPr/>
        </p:nvGraphicFramePr>
        <p:xfrm>
          <a:off x="192024" y="941832"/>
          <a:ext cx="11795760" cy="43332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Q33: Would any of these things make you (re)consider buying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Ability to buy a policy that has guaranteed premiums (won’t ever go up) and guaranteed benefits (will stay the same as long as I pay my premiums)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41%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Ability to buy a policy that pays a benefit to my family if I pass away and haven’t ever used any LTC from it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b,d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Ability to buy a policy that paid a death benefit today but would turn into LTC coverage when I turn 65 or 70</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Knowing that applying for a policy sooner (or when younger) will probably mean the starting premium is lower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31780250"/>
                  </a:ext>
                </a:extLst>
              </a:tr>
              <a:tr h="274320">
                <a:tc>
                  <a:txBody>
                    <a:bodyPr/>
                    <a:lstStyle/>
                    <a:p>
                      <a:pPr algn="l" fontAlgn="ctr"/>
                      <a:r>
                        <a:rPr lang="en-US" sz="1100" b="0" i="0" u="none" strike="noStrike" dirty="0">
                          <a:solidFill>
                            <a:srgbClr val="000000"/>
                          </a:solidFill>
                          <a:effectLst/>
                          <a:latin typeface="Arial" panose="020B0604020202020204" pitchFamily="34" charset="0"/>
                        </a:rPr>
                        <a:t>A policy that sends me a check every month so I don’t have to deal with bills and receipts once I’m approved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Ability to pick a payment schedule that would allow me to pay premiums over 5, 10, 15 or even 20 years, versus over my entire lifetime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a:txBody>
                    <a:bodyPr/>
                    <a:lstStyle/>
                    <a:p>
                      <a:pPr algn="l" fontAlgn="ctr"/>
                      <a:r>
                        <a:rPr lang="en-US" sz="1100" b="0" i="0" u="none" strike="noStrike" dirty="0">
                          <a:solidFill>
                            <a:srgbClr val="000000"/>
                          </a:solidFill>
                          <a:effectLst/>
                          <a:latin typeface="Arial" panose="020B0604020202020204" pitchFamily="34" charset="0"/>
                        </a:rPr>
                        <a:t>Ability to withdraw part of the cash value of the policy without cancelling coverage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a,c,d</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274320">
                <a:tc>
                  <a:txBody>
                    <a:bodyPr/>
                    <a:lstStyle/>
                    <a:p>
                      <a:pPr algn="l" fontAlgn="ctr"/>
                      <a:r>
                        <a:rPr lang="en-US" sz="1100" b="0" i="0" u="none" strike="noStrike" dirty="0">
                          <a:solidFill>
                            <a:srgbClr val="000000"/>
                          </a:solidFill>
                          <a:effectLst/>
                          <a:latin typeface="Arial" panose="020B0604020202020204" pitchFamily="34" charset="0"/>
                        </a:rPr>
                        <a:t>Ability to transfer money from my 401(k) plan or an annuity to purchase coverage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13298379"/>
                  </a:ext>
                </a:extLst>
              </a:tr>
              <a:tr h="274320">
                <a:tc>
                  <a:txBody>
                    <a:bodyPr/>
                    <a:lstStyle/>
                    <a:p>
                      <a:pPr algn="l" fontAlgn="ctr"/>
                      <a:r>
                        <a:rPr lang="en-US" sz="1100" b="0" i="0" u="none" strike="noStrike" dirty="0">
                          <a:solidFill>
                            <a:srgbClr val="000000"/>
                          </a:solidFill>
                          <a:effectLst/>
                          <a:latin typeface="Arial" panose="020B0604020202020204" pitchFamily="34" charset="0"/>
                        </a:rPr>
                        <a:t>None of the above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23369248"/>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240629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LTC Definition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1438</a:t>
            </a:r>
            <a:br>
              <a:rPr lang="en-US" dirty="0"/>
            </a:br>
            <a:r>
              <a:rPr lang="en-US" dirty="0"/>
              <a:t>Male = 712, Female = 721</a:t>
            </a:r>
            <a:br>
              <a:rPr lang="en-US" dirty="0"/>
            </a:br>
            <a:r>
              <a:rPr lang="en-US" dirty="0"/>
              <a:t>Millennials = 343, Gen X = 539, Boomers = 557</a:t>
            </a:r>
            <a:br>
              <a:rPr lang="en-US" dirty="0"/>
            </a:br>
            <a:r>
              <a:rPr lang="en-US" dirty="0"/>
              <a:t>Asian/Asian American = 94, Black/African American = 149, Hispanic/Latino = 190, White/Caucasian = 951</a:t>
            </a:r>
            <a:br>
              <a:rPr lang="en-US" dirty="0"/>
            </a:br>
            <a:r>
              <a:rPr lang="en-US" dirty="0"/>
              <a:t>LTC Important = 748,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85</a:t>
            </a:fld>
            <a:endParaRPr lang="en-US" sz="900" dirty="0"/>
          </a:p>
        </p:txBody>
      </p:sp>
      <p:graphicFrame>
        <p:nvGraphicFramePr>
          <p:cNvPr id="7" name="Table 6"/>
          <p:cNvGraphicFramePr>
            <a:graphicFrameLocks noGrp="1"/>
          </p:cNvGraphicFramePr>
          <p:nvPr/>
        </p:nvGraphicFramePr>
        <p:xfrm>
          <a:off x="192024" y="941832"/>
          <a:ext cx="11795760" cy="31318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Q34: Does this definition surprise you?</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Yes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No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548640">
                <a:tc>
                  <a:txBody>
                    <a:bodyPr/>
                    <a:lstStyle/>
                    <a:p>
                      <a:r>
                        <a:rPr lang="en-US" sz="1050" b="1" kern="1200" dirty="0">
                          <a:solidFill>
                            <a:schemeClr val="bg1"/>
                          </a:solidFill>
                          <a:latin typeface="+mn-lt"/>
                          <a:ea typeface="+mn-ea"/>
                          <a:cs typeface="+mn-cs"/>
                        </a:rPr>
                        <a:t>Q35: After reading this definition, how important or unimportant do you think it is to have long-term care insurance?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a:endParaRPr lang="en-US" sz="1050" b="1" dirty="0">
                        <a:solidFill>
                          <a:schemeClr val="bg1"/>
                        </a:solidFill>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2705833595"/>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731780250"/>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a:txBody>
                    <a:bodyPr/>
                    <a:lstStyle/>
                    <a:p>
                      <a:pPr algn="l" fontAlgn="ctr"/>
                      <a:r>
                        <a:rPr lang="en-US" sz="1100" b="0" i="0" u="none" strike="noStrike" dirty="0">
                          <a:solidFill>
                            <a:srgbClr val="000000"/>
                          </a:solidFill>
                          <a:effectLst/>
                          <a:latin typeface="Arial" panose="020B0604020202020204" pitchFamily="34" charset="0"/>
                        </a:rPr>
                        <a:t>Very important</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422313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Preferred LTC Location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1438</a:t>
            </a:r>
            <a:br>
              <a:rPr lang="en-US" dirty="0"/>
            </a:br>
            <a:r>
              <a:rPr lang="en-US" dirty="0"/>
              <a:t>Male = 711, Female = 721</a:t>
            </a:r>
            <a:br>
              <a:rPr lang="en-US" dirty="0"/>
            </a:br>
            <a:r>
              <a:rPr lang="en-US" dirty="0"/>
              <a:t>Millennials = 342, Gen X = 539, Boomers = 557</a:t>
            </a:r>
            <a:br>
              <a:rPr lang="en-US" dirty="0"/>
            </a:br>
            <a:r>
              <a:rPr lang="en-US" dirty="0"/>
              <a:t>Asian/Asian American = 94, Black/African American = 149, Hispanic/Latino = 190, White/Caucasian = 950</a:t>
            </a:r>
            <a:br>
              <a:rPr lang="en-US" dirty="0"/>
            </a:br>
            <a:r>
              <a:rPr lang="en-US" dirty="0"/>
              <a:t>LTC Important = 747,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86</a:t>
            </a:fld>
            <a:endParaRPr lang="en-US" sz="900" dirty="0"/>
          </a:p>
        </p:txBody>
      </p:sp>
      <p:graphicFrame>
        <p:nvGraphicFramePr>
          <p:cNvPr id="7" name="Table 6"/>
          <p:cNvGraphicFramePr>
            <a:graphicFrameLocks noGrp="1"/>
          </p:cNvGraphicFramePr>
          <p:nvPr/>
        </p:nvGraphicFramePr>
        <p:xfrm>
          <a:off x="192024" y="941832"/>
          <a:ext cx="11795760" cy="246888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Q36: If you needed it, where would you most prefer to receive long term care?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My own home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An assisted living facility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A family member’s home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Adult</a:t>
                      </a:r>
                      <a:r>
                        <a:rPr lang="en-US" sz="1100" b="0" i="0" u="none" strike="noStrike" baseline="0" dirty="0">
                          <a:solidFill>
                            <a:srgbClr val="000000"/>
                          </a:solidFill>
                          <a:effectLst/>
                          <a:latin typeface="Arial" panose="020B0604020202020204" pitchFamily="34" charset="0"/>
                        </a:rPr>
                        <a:t> day care</a:t>
                      </a:r>
                      <a:endParaRPr lang="en-US" sz="1100" b="0" i="0" u="none" strike="noStrike" dirty="0">
                        <a:solidFill>
                          <a:srgbClr val="000000"/>
                        </a:solidFill>
                        <a:effectLst/>
                        <a:latin typeface="Arial" panose="020B0604020202020204" pitchFamily="34" charset="0"/>
                      </a:endParaRP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a:txBody>
                    <a:bodyPr/>
                    <a:lstStyle/>
                    <a:p>
                      <a:pPr algn="l" fontAlgn="ctr"/>
                      <a:r>
                        <a:rPr lang="en-US" sz="1100" b="0" i="0" u="none" strike="noStrike" dirty="0">
                          <a:solidFill>
                            <a:srgbClr val="000000"/>
                          </a:solidFill>
                          <a:effectLst/>
                          <a:latin typeface="Arial" panose="020B0604020202020204" pitchFamily="34" charset="0"/>
                        </a:rPr>
                        <a:t>A nursing</a:t>
                      </a:r>
                      <a:r>
                        <a:rPr lang="en-US" sz="1100" b="0" i="0" u="none" strike="noStrike" baseline="0" dirty="0">
                          <a:solidFill>
                            <a:srgbClr val="000000"/>
                          </a:solidFill>
                          <a:effectLst/>
                          <a:latin typeface="Arial" panose="020B0604020202020204" pitchFamily="34" charset="0"/>
                        </a:rPr>
                        <a:t> home</a:t>
                      </a:r>
                      <a:endParaRPr lang="en-US" sz="1100" b="0" i="0" u="none" strike="noStrike" dirty="0">
                        <a:solidFill>
                          <a:srgbClr val="000000"/>
                        </a:solidFill>
                        <a:effectLst/>
                        <a:latin typeface="Arial" panose="020B0604020202020204" pitchFamily="34" charset="0"/>
                      </a:endParaRP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27432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94204963"/>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38306784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Nursing Home Concerns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1398</a:t>
            </a:r>
            <a:br>
              <a:rPr lang="en-US" dirty="0"/>
            </a:br>
            <a:r>
              <a:rPr lang="en-US" dirty="0"/>
              <a:t>Male = 689, Female = 705</a:t>
            </a:r>
            <a:br>
              <a:rPr lang="en-US" dirty="0"/>
            </a:br>
            <a:r>
              <a:rPr lang="en-US" dirty="0"/>
              <a:t>Millennials = 321, Gen X = 528, Boomers = 551</a:t>
            </a:r>
            <a:br>
              <a:rPr lang="en-US" dirty="0"/>
            </a:br>
            <a:r>
              <a:rPr lang="en-US" dirty="0"/>
              <a:t>Asian/Asian American = 91, Black/African American = 144, Hispanic/Latino = 177, White/Caucasian = 932</a:t>
            </a:r>
            <a:br>
              <a:rPr lang="en-US" dirty="0"/>
            </a:br>
            <a:r>
              <a:rPr lang="en-US" dirty="0"/>
              <a:t>LTC Important = 728, LTC Not Important = 299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87</a:t>
            </a:fld>
            <a:endParaRPr lang="en-US" sz="900" dirty="0"/>
          </a:p>
        </p:txBody>
      </p:sp>
      <p:graphicFrame>
        <p:nvGraphicFramePr>
          <p:cNvPr id="7" name="Table 6"/>
          <p:cNvGraphicFramePr>
            <a:graphicFrameLocks noGrp="1"/>
          </p:cNvGraphicFramePr>
          <p:nvPr/>
        </p:nvGraphicFramePr>
        <p:xfrm>
          <a:off x="192024" y="941832"/>
          <a:ext cx="11795760" cy="42392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Q37:</a:t>
                      </a:r>
                      <a:r>
                        <a:rPr lang="en-US" sz="1050" b="1" kern="1200" baseline="0" dirty="0">
                          <a:solidFill>
                            <a:schemeClr val="bg1"/>
                          </a:solidFill>
                          <a:latin typeface="+mn-lt"/>
                          <a:ea typeface="+mn-ea"/>
                          <a:cs typeface="+mn-cs"/>
                        </a:rPr>
                        <a:t> What concerns do you have about receiving long-term care in a nursing home?</a:t>
                      </a:r>
                      <a:endParaRPr lang="en-US" sz="1050" b="1" kern="1200" dirty="0">
                        <a:solidFill>
                          <a:schemeClr val="bg1"/>
                        </a:solidFill>
                        <a:latin typeface="+mn-lt"/>
                        <a:ea typeface="+mn-ea"/>
                        <a:cs typeface="+mn-cs"/>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Fear of abuse or poor conditions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Loss of control of my life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Lack of the comforts I am accustomed to</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341630">
                <a:tc>
                  <a:txBody>
                    <a:bodyPr/>
                    <a:lstStyle/>
                    <a:p>
                      <a:pPr algn="l" fontAlgn="ctr"/>
                      <a:r>
                        <a:rPr lang="en-US" sz="1100" b="0" i="0" u="none" strike="noStrike" dirty="0">
                          <a:solidFill>
                            <a:srgbClr val="000000"/>
                          </a:solidFill>
                          <a:effectLst/>
                          <a:latin typeface="Arial" panose="020B0604020202020204" pitchFamily="34" charset="0"/>
                        </a:rPr>
                        <a:t>Loneliness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341630">
                <a:tc>
                  <a:txBody>
                    <a:bodyPr/>
                    <a:lstStyle/>
                    <a:p>
                      <a:pPr algn="l" fontAlgn="ctr"/>
                      <a:r>
                        <a:rPr lang="en-US" sz="1100" b="0" i="0" u="none" strike="noStrike" dirty="0">
                          <a:solidFill>
                            <a:srgbClr val="000000"/>
                          </a:solidFill>
                          <a:effectLst/>
                          <a:latin typeface="Arial" panose="020B0604020202020204" pitchFamily="34" charset="0"/>
                        </a:rPr>
                        <a:t>Wouldn’t see my family as often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341630">
                <a:tc>
                  <a:txBody>
                    <a:bodyPr/>
                    <a:lstStyle/>
                    <a:p>
                      <a:pPr algn="l" fontAlgn="ctr"/>
                      <a:r>
                        <a:rPr lang="en-US" sz="1100" b="0" i="0" u="none" strike="noStrike" dirty="0">
                          <a:solidFill>
                            <a:srgbClr val="000000"/>
                          </a:solidFill>
                          <a:effectLst/>
                          <a:latin typeface="Arial" panose="020B0604020202020204" pitchFamily="34" charset="0"/>
                        </a:rPr>
                        <a:t>Fear of care providers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94204963"/>
                  </a:ext>
                </a:extLst>
              </a:tr>
              <a:tr h="341630">
                <a:tc>
                  <a:txBody>
                    <a:bodyPr/>
                    <a:lstStyle/>
                    <a:p>
                      <a:pPr algn="l" fontAlgn="ctr"/>
                      <a:r>
                        <a:rPr lang="en-US" sz="1100" b="0" i="0" u="none" strike="noStrike" dirty="0">
                          <a:solidFill>
                            <a:srgbClr val="000000"/>
                          </a:solidFill>
                          <a:effectLst/>
                          <a:latin typeface="Arial" panose="020B0604020202020204" pitchFamily="34" charset="0"/>
                        </a:rPr>
                        <a:t>Detachment from community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1993483"/>
                  </a:ext>
                </a:extLst>
              </a:tr>
              <a:tr h="341630">
                <a:tc>
                  <a:txBody>
                    <a:bodyPr/>
                    <a:lstStyle/>
                    <a:p>
                      <a:pPr algn="l" fontAlgn="ctr"/>
                      <a:r>
                        <a:rPr lang="en-US" sz="1100" b="0" i="0" u="none" strike="noStrike" dirty="0">
                          <a:solidFill>
                            <a:srgbClr val="000000"/>
                          </a:solidFill>
                          <a:effectLst/>
                          <a:latin typeface="Arial" panose="020B0604020202020204" pitchFamily="34" charset="0"/>
                        </a:rPr>
                        <a:t>Fear of staffing shortages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883576688"/>
                  </a:ext>
                </a:extLst>
              </a:tr>
              <a:tr h="341630">
                <a:tc>
                  <a:txBody>
                    <a:bodyPr/>
                    <a:lstStyle/>
                    <a:p>
                      <a:pPr algn="l" fontAlgn="ctr"/>
                      <a:r>
                        <a:rPr lang="en-US" sz="1100" b="0" i="0" u="none" strike="noStrike" dirty="0">
                          <a:solidFill>
                            <a:srgbClr val="000000"/>
                          </a:solidFill>
                          <a:effectLst/>
                          <a:latin typeface="Arial" panose="020B0604020202020204" pitchFamily="34" charset="0"/>
                        </a:rPr>
                        <a:t>Fear of another surge of a contagious disease, such as COVID-19</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196888840"/>
                  </a:ext>
                </a:extLst>
              </a:tr>
              <a:tr h="341630">
                <a:tc>
                  <a:txBody>
                    <a:bodyPr/>
                    <a:lstStyle/>
                    <a:p>
                      <a:pPr algn="l" fontAlgn="ctr"/>
                      <a:r>
                        <a:rPr lang="en-US" sz="1100" b="0" i="0" u="none" strike="noStrike" dirty="0">
                          <a:solidFill>
                            <a:srgbClr val="000000"/>
                          </a:solidFill>
                          <a:effectLst/>
                          <a:latin typeface="Arial" panose="020B0604020202020204" pitchFamily="34" charset="0"/>
                        </a:rPr>
                        <a:t>Other, please specify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18032068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953527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Years of LTC</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1438</a:t>
            </a:r>
            <a:br>
              <a:rPr lang="en-US" dirty="0"/>
            </a:br>
            <a:r>
              <a:rPr lang="en-US" dirty="0"/>
              <a:t>Male = 711, Female = 721</a:t>
            </a:r>
            <a:br>
              <a:rPr lang="en-US" dirty="0"/>
            </a:br>
            <a:r>
              <a:rPr lang="en-US" dirty="0"/>
              <a:t>Millennials = 342, Gen X = 539, Boomers = 557</a:t>
            </a:r>
            <a:br>
              <a:rPr lang="en-US" dirty="0"/>
            </a:br>
            <a:r>
              <a:rPr lang="en-US" dirty="0"/>
              <a:t>Asian/Asian American = 94, Black/African American = 149, Hispanic/Latino = 190, White/Caucasian = 950</a:t>
            </a:r>
            <a:br>
              <a:rPr lang="en-US" dirty="0"/>
            </a:br>
            <a:r>
              <a:rPr lang="en-US" dirty="0"/>
              <a:t>LTC Important = 747,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88</a:t>
            </a:fld>
            <a:endParaRPr lang="en-US" sz="900" dirty="0"/>
          </a:p>
        </p:txBody>
      </p:sp>
      <p:graphicFrame>
        <p:nvGraphicFramePr>
          <p:cNvPr id="7" name="Table 6"/>
          <p:cNvGraphicFramePr>
            <a:graphicFrameLocks noGrp="1"/>
          </p:cNvGraphicFramePr>
          <p:nvPr/>
        </p:nvGraphicFramePr>
        <p:xfrm>
          <a:off x="192024" y="941832"/>
          <a:ext cx="11795760" cy="28575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r>
                        <a:rPr lang="en-US" sz="1050" b="1" kern="1200" dirty="0">
                          <a:solidFill>
                            <a:schemeClr val="bg1"/>
                          </a:solidFill>
                          <a:latin typeface="+mn-lt"/>
                          <a:ea typeface="+mn-ea"/>
                          <a:cs typeface="+mn-cs"/>
                        </a:rPr>
                        <a:t>Q38:</a:t>
                      </a:r>
                      <a:r>
                        <a:rPr lang="en-US" sz="1050" b="1" kern="1200" baseline="0" dirty="0">
                          <a:solidFill>
                            <a:schemeClr val="bg1"/>
                          </a:solidFill>
                          <a:latin typeface="+mn-lt"/>
                          <a:ea typeface="+mn-ea"/>
                          <a:cs typeface="+mn-cs"/>
                        </a:rPr>
                        <a:t> Assuming you need long-term care, for how many years do you think you would need long-term care?</a:t>
                      </a:r>
                      <a:endParaRPr lang="en-US" sz="1050" b="1" kern="1200" dirty="0">
                        <a:solidFill>
                          <a:schemeClr val="bg1"/>
                        </a:solidFill>
                        <a:latin typeface="+mn-lt"/>
                        <a:ea typeface="+mn-ea"/>
                        <a:cs typeface="+mn-cs"/>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Not at all</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Less than 1 year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1 year</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2 years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15%</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a:txBody>
                    <a:bodyPr/>
                    <a:lstStyle/>
                    <a:p>
                      <a:pPr algn="l" fontAlgn="ctr"/>
                      <a:r>
                        <a:rPr lang="en-US" sz="1100" b="0" i="0" u="none" strike="noStrike" dirty="0">
                          <a:solidFill>
                            <a:srgbClr val="000000"/>
                          </a:solidFill>
                          <a:effectLst/>
                          <a:latin typeface="Arial" panose="020B0604020202020204" pitchFamily="34" charset="0"/>
                        </a:rPr>
                        <a:t>3 years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482660075"/>
                  </a:ext>
                </a:extLst>
              </a:tr>
              <a:tr h="274320">
                <a:tc>
                  <a:txBody>
                    <a:bodyPr/>
                    <a:lstStyle/>
                    <a:p>
                      <a:pPr algn="l" fontAlgn="ctr"/>
                      <a:r>
                        <a:rPr lang="en-US" sz="1100" b="0" i="0" u="none" strike="noStrike" dirty="0">
                          <a:solidFill>
                            <a:srgbClr val="000000"/>
                          </a:solidFill>
                          <a:effectLst/>
                          <a:latin typeface="Arial" panose="020B0604020202020204" pitchFamily="34" charset="0"/>
                        </a:rPr>
                        <a:t>4 years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94204963"/>
                  </a:ext>
                </a:extLst>
              </a:tr>
              <a:tr h="274320">
                <a:tc>
                  <a:txBody>
                    <a:bodyPr/>
                    <a:lstStyle/>
                    <a:p>
                      <a:pPr algn="l" fontAlgn="ctr"/>
                      <a:r>
                        <a:rPr lang="en-US" sz="1100" b="0" i="0" u="none" strike="noStrike" dirty="0">
                          <a:solidFill>
                            <a:srgbClr val="000000"/>
                          </a:solidFill>
                          <a:effectLst/>
                          <a:latin typeface="Arial" panose="020B0604020202020204" pitchFamily="34" charset="0"/>
                        </a:rPr>
                        <a:t>5 years or more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1993483"/>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044296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in Your Home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1437</a:t>
            </a:r>
            <a:br>
              <a:rPr lang="en-US" dirty="0"/>
            </a:br>
            <a:r>
              <a:rPr lang="en-US" dirty="0"/>
              <a:t>Male = 711, Female = 721</a:t>
            </a:r>
            <a:br>
              <a:rPr lang="en-US" dirty="0"/>
            </a:br>
            <a:r>
              <a:rPr lang="en-US" dirty="0"/>
              <a:t>Millennials = 341, Gen X = 539, Boomers = 557</a:t>
            </a:r>
            <a:br>
              <a:rPr lang="en-US" dirty="0"/>
            </a:br>
            <a:r>
              <a:rPr lang="en-US" dirty="0"/>
              <a:t>Asian/Asian American = 94, Black/African American = 149, Hispanic/Latino = 190, White/Caucasian = 949</a:t>
            </a:r>
            <a:br>
              <a:rPr lang="en-US" dirty="0"/>
            </a:br>
            <a:r>
              <a:rPr lang="en-US" dirty="0"/>
              <a:t>LTC Important = 746,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89</a:t>
            </a:fld>
            <a:endParaRPr lang="en-US" sz="900" dirty="0"/>
          </a:p>
        </p:txBody>
      </p:sp>
      <p:graphicFrame>
        <p:nvGraphicFramePr>
          <p:cNvPr id="7" name="Table 6"/>
          <p:cNvGraphicFramePr>
            <a:graphicFrameLocks noGrp="1"/>
          </p:cNvGraphicFramePr>
          <p:nvPr/>
        </p:nvGraphicFramePr>
        <p:xfrm>
          <a:off x="192024" y="941832"/>
          <a:ext cx="11795760" cy="41605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571500">
                <a:tc rowSpan="2">
                  <a:txBody>
                    <a:bodyPr/>
                    <a:lstStyle/>
                    <a:p>
                      <a:r>
                        <a:rPr lang="en-US" sz="1050" b="1" kern="1200" dirty="0">
                          <a:solidFill>
                            <a:schemeClr val="bg1"/>
                          </a:solidFill>
                          <a:latin typeface="+mn-lt"/>
                          <a:ea typeface="+mn-ea"/>
                          <a:cs typeface="+mn-cs"/>
                        </a:rPr>
                        <a:t>Q39: Thinking about aging in your home, please indicate the extent to which you agree or disagree with the following statements.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My home is set up/suitable for ‘aging in place’ (i.e., staying in my home as I age).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57150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548640">
                <a:tc>
                  <a:txBody>
                    <a:bodyPr/>
                    <a:lstStyle/>
                    <a:p>
                      <a:r>
                        <a:rPr lang="en-US" sz="1050" b="1" kern="1200" dirty="0">
                          <a:solidFill>
                            <a:schemeClr val="bg1"/>
                          </a:solidFill>
                          <a:latin typeface="+mn-lt"/>
                          <a:ea typeface="+mn-ea"/>
                          <a:cs typeface="+mn-cs"/>
                        </a:rPr>
                        <a:t>I am concerned about who will do the household chores, prepare meals and shopping when I age.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a:endParaRPr lang="en-US" sz="1050" b="1" dirty="0">
                        <a:solidFill>
                          <a:schemeClr val="bg1"/>
                        </a:solidFill>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endParaRPr lang="en-US" dirty="0"/>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2482660075"/>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94204963"/>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1993483"/>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325604986"/>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95482901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87791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Own?</a:t>
            </a:r>
          </a:p>
        </p:txBody>
      </p:sp>
      <p:sp>
        <p:nvSpPr>
          <p:cNvPr id="7" name="Text Placeholder 2"/>
          <p:cNvSpPr txBox="1">
            <a:spLocks/>
          </p:cNvSpPr>
          <p:nvPr/>
        </p:nvSpPr>
        <p:spPr>
          <a:xfrm>
            <a:off x="259871" y="1177922"/>
            <a:ext cx="5044786" cy="4914900"/>
          </a:xfrm>
          <a:prstGeom prst="rect">
            <a:avLst/>
          </a:prstGeom>
        </p:spPr>
        <p:txBody>
          <a:bodyPr>
            <a:normAutofit fontScale="92500" lnSpcReduction="10000"/>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lnSpc>
                <a:spcPct val="120000"/>
              </a:lnSpc>
              <a:spcAft>
                <a:spcPts val="0"/>
              </a:spcAft>
              <a:buFont typeface="Arial" panose="020B0604020202020204" pitchFamily="34" charset="0"/>
              <a:buNone/>
            </a:pPr>
            <a:r>
              <a:rPr lang="en-US" sz="4000" kern="0" dirty="0"/>
              <a:t>57% </a:t>
            </a:r>
            <a:r>
              <a:rPr lang="en-US" kern="0" dirty="0"/>
              <a:t>of </a:t>
            </a:r>
            <a:r>
              <a:rPr lang="en-US" kern="0" dirty="0" err="1"/>
              <a:t>LTCi</a:t>
            </a:r>
            <a:r>
              <a:rPr lang="en-US" kern="0" dirty="0"/>
              <a:t> owning respondents purchased their policy to avoid being a burden to friends and family.</a:t>
            </a:r>
          </a:p>
          <a:p>
            <a:pPr marL="0" indent="0">
              <a:lnSpc>
                <a:spcPct val="120000"/>
              </a:lnSpc>
              <a:spcAft>
                <a:spcPts val="0"/>
              </a:spcAft>
              <a:buFont typeface="Arial" panose="020B0604020202020204" pitchFamily="34" charset="0"/>
              <a:buNone/>
            </a:pPr>
            <a:endParaRPr lang="en-US" kern="0" dirty="0">
              <a:solidFill>
                <a:srgbClr val="FF0000"/>
              </a:solidFill>
            </a:endParaRPr>
          </a:p>
          <a:p>
            <a:pPr>
              <a:lnSpc>
                <a:spcPct val="120000"/>
              </a:lnSpc>
              <a:spcAft>
                <a:spcPts val="0"/>
              </a:spcAft>
            </a:pPr>
            <a:r>
              <a:rPr lang="en-US" sz="1800" kern="0" dirty="0"/>
              <a:t>Male respondents are most concerned with being a financial burden.</a:t>
            </a:r>
          </a:p>
          <a:p>
            <a:pPr>
              <a:lnSpc>
                <a:spcPct val="120000"/>
              </a:lnSpc>
              <a:spcAft>
                <a:spcPts val="0"/>
              </a:spcAft>
            </a:pPr>
            <a:endParaRPr lang="en-US" sz="1800" kern="0" dirty="0"/>
          </a:p>
          <a:p>
            <a:pPr>
              <a:lnSpc>
                <a:spcPct val="120000"/>
              </a:lnSpc>
              <a:spcAft>
                <a:spcPts val="0"/>
              </a:spcAft>
            </a:pPr>
            <a:r>
              <a:rPr lang="en-US" sz="1800" kern="0" dirty="0"/>
              <a:t>Female respondents are equally concerned with being a financial and a physical burden.</a:t>
            </a:r>
          </a:p>
          <a:p>
            <a:pPr>
              <a:lnSpc>
                <a:spcPct val="120000"/>
              </a:lnSpc>
              <a:spcAft>
                <a:spcPts val="0"/>
              </a:spcAft>
            </a:pPr>
            <a:endParaRPr lang="en-US" sz="1800" kern="0" dirty="0"/>
          </a:p>
          <a:p>
            <a:pPr marL="0" indent="0">
              <a:lnSpc>
                <a:spcPct val="120000"/>
              </a:lnSpc>
              <a:spcAft>
                <a:spcPts val="0"/>
              </a:spcAft>
              <a:buNone/>
            </a:pPr>
            <a:r>
              <a:rPr lang="en-US" sz="1800" dirty="0"/>
              <a:t>Importantly, of those who are concerned with being a financial burden, three-quarters would feel like less of a burden if they could pay family members to care for them.</a:t>
            </a:r>
            <a:endParaRPr lang="en-US" sz="1800" kern="0" dirty="0"/>
          </a:p>
        </p:txBody>
      </p:sp>
      <p:sp>
        <p:nvSpPr>
          <p:cNvPr id="6" name="Text Placeholder 5"/>
          <p:cNvSpPr>
            <a:spLocks noGrp="1"/>
          </p:cNvSpPr>
          <p:nvPr>
            <p:ph type="body" sz="quarter" idx="14"/>
          </p:nvPr>
        </p:nvSpPr>
        <p:spPr>
          <a:xfrm>
            <a:off x="7739371" y="5434454"/>
            <a:ext cx="779340" cy="658368"/>
          </a:xfrm>
        </p:spPr>
        <p:txBody>
          <a:bodyPr/>
          <a:lstStyle/>
          <a:p>
            <a:r>
              <a:rPr lang="en-US" sz="1100" i="1" dirty="0"/>
              <a:t>n=127</a:t>
            </a:r>
          </a:p>
          <a:p>
            <a:endParaRPr lang="en-US" dirty="0"/>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0" name="Chart 9">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4857303"/>
              </p:ext>
            </p:extLst>
          </p:nvPr>
        </p:nvGraphicFramePr>
        <p:xfrm>
          <a:off x="5958541" y="989476"/>
          <a:ext cx="6036235" cy="48877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1135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in Your Home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1437</a:t>
            </a:r>
            <a:br>
              <a:rPr lang="en-US" dirty="0"/>
            </a:br>
            <a:r>
              <a:rPr lang="en-US" dirty="0"/>
              <a:t>Male = 711, Female = 721</a:t>
            </a:r>
            <a:br>
              <a:rPr lang="en-US" dirty="0"/>
            </a:br>
            <a:r>
              <a:rPr lang="en-US" dirty="0"/>
              <a:t>Millennials = 341, Gen X = 539, Boomers = 557</a:t>
            </a:r>
            <a:br>
              <a:rPr lang="en-US" dirty="0"/>
            </a:br>
            <a:r>
              <a:rPr lang="en-US" dirty="0"/>
              <a:t>Asian/Asian American = 94, Black/African American = 149, Hispanic/Latino = 190, White/Caucasian = 949</a:t>
            </a:r>
            <a:br>
              <a:rPr lang="en-US" dirty="0"/>
            </a:br>
            <a:r>
              <a:rPr lang="en-US" dirty="0"/>
              <a:t>LTC Important = 746,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90</a:t>
            </a:fld>
            <a:endParaRPr lang="en-US" sz="900" dirty="0"/>
          </a:p>
        </p:txBody>
      </p:sp>
      <p:graphicFrame>
        <p:nvGraphicFramePr>
          <p:cNvPr id="7" name="Table 6"/>
          <p:cNvGraphicFramePr>
            <a:graphicFrameLocks noGrp="1"/>
          </p:cNvGraphicFramePr>
          <p:nvPr/>
        </p:nvGraphicFramePr>
        <p:xfrm>
          <a:off x="192024" y="941832"/>
          <a:ext cx="11795760" cy="416052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571500">
                <a:tc rowSpan="2">
                  <a:txBody>
                    <a:bodyPr/>
                    <a:lstStyle/>
                    <a:p>
                      <a:r>
                        <a:rPr lang="en-US" sz="1050" b="1" kern="1200" dirty="0">
                          <a:solidFill>
                            <a:schemeClr val="bg1"/>
                          </a:solidFill>
                          <a:latin typeface="+mn-lt"/>
                          <a:ea typeface="+mn-ea"/>
                          <a:cs typeface="+mn-cs"/>
                        </a:rPr>
                        <a:t>Q39: Thinking about aging in your home, please indicate the extent to which you agree or disagree with the following statements.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I am concerned that my city/neighborhood will not be suitable for my needs as I age.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57150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548640">
                <a:tc>
                  <a:txBody>
                    <a:bodyPr/>
                    <a:lstStyle/>
                    <a:p>
                      <a:r>
                        <a:rPr lang="en-US" sz="1050" b="1" kern="1200" dirty="0">
                          <a:solidFill>
                            <a:schemeClr val="bg1"/>
                          </a:solidFill>
                          <a:latin typeface="+mn-lt"/>
                          <a:ea typeface="+mn-ea"/>
                          <a:cs typeface="+mn-cs"/>
                        </a:rPr>
                        <a:t>I am concerned about the ability to maintain social connections (family, friends, religious institutions)</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tc>
                  <a:txBody>
                    <a:bodyPr/>
                    <a:lstStyle/>
                    <a:p>
                      <a:pPr algn="ctr" fontAlgn="ct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004C9D"/>
                    </a:solidFill>
                  </a:tcPr>
                </a:tc>
                <a:extLst>
                  <a:ext uri="{0D108BD9-81ED-4DB2-BD59-A6C34878D82A}">
                    <a16:rowId xmlns:a16="http://schemas.microsoft.com/office/drawing/2014/main" val="2482660075"/>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9%</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1294204963"/>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1993483"/>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325604986"/>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10%</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95482901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291912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Aging in Your Home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1437</a:t>
            </a:r>
            <a:br>
              <a:rPr lang="en-US" dirty="0"/>
            </a:br>
            <a:r>
              <a:rPr lang="en-US" dirty="0"/>
              <a:t>Male = 711, Female = 721</a:t>
            </a:r>
            <a:br>
              <a:rPr lang="en-US" dirty="0"/>
            </a:br>
            <a:r>
              <a:rPr lang="en-US" dirty="0"/>
              <a:t>Millennials = 341, Gen X = 539, Boomers = 557</a:t>
            </a:r>
            <a:br>
              <a:rPr lang="en-US" dirty="0"/>
            </a:br>
            <a:r>
              <a:rPr lang="en-US" dirty="0"/>
              <a:t>Asian/Asian American = 94, Black/African American = 149, Hispanic/Latino = 190, White/Caucasian = 949</a:t>
            </a:r>
            <a:br>
              <a:rPr lang="en-US" dirty="0"/>
            </a:br>
            <a:r>
              <a:rPr lang="en-US" dirty="0"/>
              <a:t>LTC Important = 746,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91</a:t>
            </a:fld>
            <a:endParaRPr lang="en-US" sz="900" dirty="0"/>
          </a:p>
        </p:txBody>
      </p:sp>
      <p:graphicFrame>
        <p:nvGraphicFramePr>
          <p:cNvPr id="7" name="Table 6"/>
          <p:cNvGraphicFramePr>
            <a:graphicFrameLocks noGrp="1"/>
          </p:cNvGraphicFramePr>
          <p:nvPr/>
        </p:nvGraphicFramePr>
        <p:xfrm>
          <a:off x="192024" y="941832"/>
          <a:ext cx="11795760" cy="25146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571500">
                <a:tc rowSpan="2">
                  <a:txBody>
                    <a:bodyPr/>
                    <a:lstStyle/>
                    <a:p>
                      <a:r>
                        <a:rPr lang="en-US" sz="1050" b="1" kern="1200" dirty="0">
                          <a:solidFill>
                            <a:schemeClr val="bg1"/>
                          </a:solidFill>
                          <a:latin typeface="+mn-lt"/>
                          <a:ea typeface="+mn-ea"/>
                          <a:cs typeface="+mn-cs"/>
                        </a:rPr>
                        <a:t>Q39: Thinking about aging in your home, please indicate the extent to which you agree or disagree with the following statements.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AI (Artificial Intelligence) and robotics will provide my in-home long-term care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57150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disagree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Strongly agree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188529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Concerns</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1437</a:t>
            </a:r>
            <a:br>
              <a:rPr lang="en-US" dirty="0"/>
            </a:br>
            <a:r>
              <a:rPr lang="en-US" dirty="0"/>
              <a:t>Male = 711, Female = 721</a:t>
            </a:r>
            <a:br>
              <a:rPr lang="en-US" dirty="0"/>
            </a:br>
            <a:r>
              <a:rPr lang="en-US" dirty="0"/>
              <a:t>Millennials = 341, Gen X = 539, Boomers = 557</a:t>
            </a:r>
            <a:br>
              <a:rPr lang="en-US" dirty="0"/>
            </a:br>
            <a:r>
              <a:rPr lang="en-US" dirty="0"/>
              <a:t>Asian/Asian American = 94, Black/African American = 149, Hispanic/Latino = 190, White/Caucasian = 949</a:t>
            </a:r>
            <a:br>
              <a:rPr lang="en-US" dirty="0"/>
            </a:br>
            <a:r>
              <a:rPr lang="en-US" dirty="0"/>
              <a:t>LTC Important = 746,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92</a:t>
            </a:fld>
            <a:endParaRPr lang="en-US" sz="900" dirty="0"/>
          </a:p>
        </p:txBody>
      </p:sp>
      <p:graphicFrame>
        <p:nvGraphicFramePr>
          <p:cNvPr id="7" name="Table 6"/>
          <p:cNvGraphicFramePr>
            <a:graphicFrameLocks noGrp="1"/>
          </p:cNvGraphicFramePr>
          <p:nvPr/>
        </p:nvGraphicFramePr>
        <p:xfrm>
          <a:off x="192024" y="941832"/>
          <a:ext cx="11795760" cy="226187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Q42: Which if any of these statements do you agree with?</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Medicare costs will be increased</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Medicare is in need of fixing</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The debt ceiling will prompt Washington to make cuts to entitlement programs such as Medicare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Medicare will be around when I retire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274320">
                <a:tc>
                  <a:txBody>
                    <a:bodyPr/>
                    <a:lstStyle/>
                    <a:p>
                      <a:pPr algn="l" fontAlgn="ctr"/>
                      <a:r>
                        <a:rPr lang="en-US" sz="1100" b="0" i="0" u="none" strike="noStrike" dirty="0">
                          <a:solidFill>
                            <a:srgbClr val="000000"/>
                          </a:solidFill>
                          <a:effectLst/>
                          <a:latin typeface="Arial" panose="020B0604020202020204" pitchFamily="34" charset="0"/>
                        </a:rPr>
                        <a:t>None of the above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7%</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8751623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5296446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Quiz</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1437</a:t>
            </a:r>
            <a:br>
              <a:rPr lang="en-US" dirty="0"/>
            </a:br>
            <a:r>
              <a:rPr lang="en-US" dirty="0"/>
              <a:t>Male = 711, Female = 721</a:t>
            </a:r>
            <a:br>
              <a:rPr lang="en-US" dirty="0"/>
            </a:br>
            <a:r>
              <a:rPr lang="en-US" dirty="0"/>
              <a:t>Millennials = 341, Gen X = 539, Boomers = 557</a:t>
            </a:r>
            <a:br>
              <a:rPr lang="en-US" dirty="0"/>
            </a:br>
            <a:r>
              <a:rPr lang="en-US" dirty="0"/>
              <a:t>Asian/Asian American = 94, Black/African American = 149, Hispanic/Latino = 190, White/Caucasian = 949</a:t>
            </a:r>
            <a:br>
              <a:rPr lang="en-US" dirty="0"/>
            </a:br>
            <a:r>
              <a:rPr lang="en-US" dirty="0"/>
              <a:t>LTC Important = 746,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93</a:t>
            </a:fld>
            <a:endParaRPr lang="en-US" sz="900" dirty="0"/>
          </a:p>
        </p:txBody>
      </p:sp>
      <p:graphicFrame>
        <p:nvGraphicFramePr>
          <p:cNvPr id="7" name="Table 6"/>
          <p:cNvGraphicFramePr>
            <a:graphicFrameLocks noGrp="1"/>
          </p:cNvGraphicFramePr>
          <p:nvPr/>
        </p:nvGraphicFramePr>
        <p:xfrm>
          <a:off x="192024" y="941832"/>
          <a:ext cx="11795760" cy="28727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Q43: Indicate whether the following statements are True or False?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You automatically enroll in Medicare at 65.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covers mental health services.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cost the same for everyone.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covers LTC.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68%</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83%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covers 80% of the cost of medical services like doctors’ services, lab tests and x-rays.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85%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87516235"/>
                  </a:ext>
                </a:extLst>
              </a:tr>
              <a:tr h="341630">
                <a:tc>
                  <a:txBody>
                    <a:bodyPr/>
                    <a:lstStyle/>
                    <a:p>
                      <a:pPr algn="l" fontAlgn="ctr"/>
                      <a:r>
                        <a:rPr lang="en-US" sz="1100" b="0" i="0" u="none" strike="noStrike" dirty="0">
                          <a:solidFill>
                            <a:srgbClr val="000000"/>
                          </a:solidFill>
                          <a:effectLst/>
                          <a:latin typeface="Arial" panose="020B0604020202020204" pitchFamily="34" charset="0"/>
                        </a:rPr>
                        <a:t>Traditional Medicare covers routine dental, vision, and hearing.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51%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73%</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9434668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
        <p:nvSpPr>
          <p:cNvPr id="9" name="Rectangle 8"/>
          <p:cNvSpPr/>
          <p:nvPr/>
        </p:nvSpPr>
        <p:spPr>
          <a:xfrm>
            <a:off x="8860830" y="414306"/>
            <a:ext cx="3331169" cy="369332"/>
          </a:xfrm>
          <a:prstGeom prst="rect">
            <a:avLst/>
          </a:prstGeom>
        </p:spPr>
        <p:txBody>
          <a:bodyPr wrap="square" anchor="ctr">
            <a:spAutoFit/>
          </a:bodyPr>
          <a:lstStyle/>
          <a:p>
            <a:pPr algn="r" hangingPunct="0"/>
            <a:r>
              <a:rPr lang="en-US" dirty="0">
                <a:solidFill>
                  <a:schemeClr val="bg1"/>
                </a:solidFill>
              </a:rPr>
              <a:t>Percent “Correct” to Question </a:t>
            </a:r>
          </a:p>
        </p:txBody>
      </p:sp>
    </p:spTree>
    <p:extLst>
      <p:ext uri="{BB962C8B-B14F-4D97-AF65-F5344CB8AC3E}">
        <p14:creationId xmlns:p14="http://schemas.microsoft.com/office/powerpoint/2010/main" val="4234421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Quiz</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1437</a:t>
            </a:r>
            <a:br>
              <a:rPr lang="en-US" dirty="0"/>
            </a:br>
            <a:r>
              <a:rPr lang="en-US" dirty="0"/>
              <a:t>Male = 711, Female = 721</a:t>
            </a:r>
            <a:br>
              <a:rPr lang="en-US" dirty="0"/>
            </a:br>
            <a:r>
              <a:rPr lang="en-US" dirty="0"/>
              <a:t>Millennials = 341, Gen X = 539, Boomers = 557</a:t>
            </a:r>
            <a:br>
              <a:rPr lang="en-US" dirty="0"/>
            </a:br>
            <a:r>
              <a:rPr lang="en-US" dirty="0"/>
              <a:t>Asian/Asian American = 94, Black/African American = 149, Hispanic/Latino = 190, White/Caucasian = 949</a:t>
            </a:r>
            <a:br>
              <a:rPr lang="en-US" dirty="0"/>
            </a:br>
            <a:r>
              <a:rPr lang="en-US" dirty="0"/>
              <a:t>LTC Important = 746,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94</a:t>
            </a:fld>
            <a:endParaRPr lang="en-US" sz="900" dirty="0"/>
          </a:p>
        </p:txBody>
      </p:sp>
      <p:graphicFrame>
        <p:nvGraphicFramePr>
          <p:cNvPr id="7" name="Table 6"/>
          <p:cNvGraphicFramePr>
            <a:graphicFrameLocks noGrp="1"/>
          </p:cNvGraphicFramePr>
          <p:nvPr/>
        </p:nvGraphicFramePr>
        <p:xfrm>
          <a:off x="192024" y="941832"/>
          <a:ext cx="11795760" cy="287274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274320">
                <a:tc rowSpan="2">
                  <a:txBody>
                    <a:bodyPr/>
                    <a:lstStyle/>
                    <a:p>
                      <a:r>
                        <a:rPr lang="en-US" sz="1050" b="1" kern="1200" dirty="0">
                          <a:solidFill>
                            <a:schemeClr val="bg1"/>
                          </a:solidFill>
                          <a:latin typeface="+mn-lt"/>
                          <a:ea typeface="+mn-ea"/>
                          <a:cs typeface="+mn-cs"/>
                        </a:rPr>
                        <a:t>Q43: Indicate whether the following statements are True or False?</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You automatically enroll in Medicare at 65.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32%</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covers mental health services.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39%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cost the same for everyone.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covers LTC.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38%</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3966532035"/>
                  </a:ext>
                </a:extLst>
              </a:tr>
              <a:tr h="341630">
                <a:tc>
                  <a:txBody>
                    <a:bodyPr/>
                    <a:lstStyle/>
                    <a:p>
                      <a:pPr algn="l" fontAlgn="ctr"/>
                      <a:r>
                        <a:rPr lang="en-US" sz="1100" b="0" i="0" u="none" strike="noStrike" dirty="0">
                          <a:solidFill>
                            <a:srgbClr val="000000"/>
                          </a:solidFill>
                          <a:effectLst/>
                          <a:latin typeface="Arial" panose="020B0604020202020204" pitchFamily="34" charset="0"/>
                        </a:rPr>
                        <a:t>Medicare covers 80% of the cost of medical services like doctors’ services, lab tests and x-rays. (True)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18%</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87516235"/>
                  </a:ext>
                </a:extLst>
              </a:tr>
              <a:tr h="341630">
                <a:tc>
                  <a:txBody>
                    <a:bodyPr/>
                    <a:lstStyle/>
                    <a:p>
                      <a:pPr algn="l" fontAlgn="ctr"/>
                      <a:r>
                        <a:rPr lang="en-US" sz="1100" b="0" i="0" u="none" strike="noStrike" dirty="0">
                          <a:solidFill>
                            <a:srgbClr val="000000"/>
                          </a:solidFill>
                          <a:effectLst/>
                          <a:latin typeface="Arial" panose="020B0604020202020204" pitchFamily="34" charset="0"/>
                        </a:rPr>
                        <a:t>Traditional Medicare covers routine dental, vision, and hearing. (False)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27%</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94346685"/>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
        <p:nvSpPr>
          <p:cNvPr id="9" name="Rectangle 8"/>
          <p:cNvSpPr/>
          <p:nvPr/>
        </p:nvSpPr>
        <p:spPr>
          <a:xfrm>
            <a:off x="8860830" y="414306"/>
            <a:ext cx="3331169" cy="369332"/>
          </a:xfrm>
          <a:prstGeom prst="rect">
            <a:avLst/>
          </a:prstGeom>
        </p:spPr>
        <p:txBody>
          <a:bodyPr wrap="square" anchor="ctr">
            <a:spAutoFit/>
          </a:bodyPr>
          <a:lstStyle/>
          <a:p>
            <a:pPr algn="r" hangingPunct="0"/>
            <a:r>
              <a:rPr lang="en-US" dirty="0">
                <a:solidFill>
                  <a:schemeClr val="bg1"/>
                </a:solidFill>
              </a:rPr>
              <a:t>Percent “Incorrect” to Question </a:t>
            </a:r>
          </a:p>
        </p:txBody>
      </p:sp>
    </p:spTree>
    <p:extLst>
      <p:ext uri="{BB962C8B-B14F-4D97-AF65-F5344CB8AC3E}">
        <p14:creationId xmlns:p14="http://schemas.microsoft.com/office/powerpoint/2010/main" val="27548470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Quiz Scores</a:t>
            </a:r>
          </a:p>
        </p:txBody>
      </p:sp>
      <p:sp>
        <p:nvSpPr>
          <p:cNvPr id="5" name="Text Placeholder 4"/>
          <p:cNvSpPr>
            <a:spLocks noGrp="1"/>
          </p:cNvSpPr>
          <p:nvPr>
            <p:ph type="body" sz="quarter" idx="14"/>
          </p:nvPr>
        </p:nvSpPr>
        <p:spPr>
          <a:xfrm>
            <a:off x="417448" y="5810250"/>
            <a:ext cx="5346858" cy="828208"/>
          </a:xfrm>
        </p:spPr>
        <p:txBody>
          <a:bodyPr/>
          <a:lstStyle/>
          <a:p>
            <a:r>
              <a:rPr lang="en-US" dirty="0"/>
              <a:t>Number of responses for each column:</a:t>
            </a:r>
            <a:br>
              <a:rPr lang="en-US" dirty="0"/>
            </a:br>
            <a:r>
              <a:rPr lang="en-US" dirty="0"/>
              <a:t>All = 1436</a:t>
            </a:r>
            <a:br>
              <a:rPr lang="en-US" dirty="0"/>
            </a:br>
            <a:r>
              <a:rPr lang="en-US" dirty="0"/>
              <a:t>Male = 710, Female = 720</a:t>
            </a:r>
            <a:br>
              <a:rPr lang="en-US" dirty="0"/>
            </a:br>
            <a:r>
              <a:rPr lang="en-US" dirty="0"/>
              <a:t>Millennials = 341, Gen X = 539, Boomers = 557</a:t>
            </a:r>
            <a:br>
              <a:rPr lang="en-US" dirty="0"/>
            </a:br>
            <a:r>
              <a:rPr lang="en-US" dirty="0"/>
              <a:t>Asian/Asian American = 93, Black/African American = 149, Hispanic/Latino = 189, White/Caucasian = 948</a:t>
            </a:r>
            <a:br>
              <a:rPr lang="en-US" dirty="0"/>
            </a:br>
            <a:r>
              <a:rPr lang="en-US" dirty="0"/>
              <a:t>LTC Important = 746, LTC Not Important = 300 </a:t>
            </a:r>
          </a:p>
        </p:txBody>
      </p:sp>
      <p:graphicFrame>
        <p:nvGraphicFramePr>
          <p:cNvPr id="8" name="Table 7"/>
          <p:cNvGraphicFramePr>
            <a:graphicFrameLocks noGrp="1"/>
          </p:cNvGraphicFramePr>
          <p:nvPr/>
        </p:nvGraphicFramePr>
        <p:xfrm>
          <a:off x="192735" y="941832"/>
          <a:ext cx="11795760" cy="219456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3299269628"/>
                    </a:ext>
                  </a:extLst>
                </a:gridCol>
                <a:gridCol w="685800">
                  <a:extLst>
                    <a:ext uri="{9D8B030D-6E8A-4147-A177-3AD203B41FA5}">
                      <a16:colId xmlns:a16="http://schemas.microsoft.com/office/drawing/2014/main" val="400519192"/>
                    </a:ext>
                  </a:extLst>
                </a:gridCol>
                <a:gridCol w="685800">
                  <a:extLst>
                    <a:ext uri="{9D8B030D-6E8A-4147-A177-3AD203B41FA5}">
                      <a16:colId xmlns:a16="http://schemas.microsoft.com/office/drawing/2014/main" val="409025516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4233982707"/>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51455598"/>
                    </a:ext>
                  </a:extLst>
                </a:gridCol>
                <a:gridCol w="685800">
                  <a:extLst>
                    <a:ext uri="{9D8B030D-6E8A-4147-A177-3AD203B41FA5}">
                      <a16:colId xmlns:a16="http://schemas.microsoft.com/office/drawing/2014/main" val="405298435"/>
                    </a:ext>
                  </a:extLst>
                </a:gridCol>
              </a:tblGrid>
              <a:tr h="274320">
                <a:tc rowSpan="2">
                  <a:txBody>
                    <a:bodyPr/>
                    <a:lstStyle/>
                    <a:p>
                      <a:pPr algn="l" rtl="0" fontAlgn="ctr"/>
                      <a:r>
                        <a:rPr lang="en-US" sz="1050" b="1" i="0" u="none" strike="noStrike" dirty="0">
                          <a:solidFill>
                            <a:srgbClr val="FFFFFF"/>
                          </a:solidFill>
                          <a:effectLst/>
                          <a:latin typeface="Arial" panose="020B0604020202020204" pitchFamily="34" charset="0"/>
                        </a:rPr>
                        <a:t>Score</a:t>
                      </a:r>
                      <a:r>
                        <a:rPr lang="en-US" sz="1050" b="1" i="0" u="none" strike="noStrike" baseline="0" dirty="0">
                          <a:solidFill>
                            <a:srgbClr val="FFFFFF"/>
                          </a:solidFill>
                          <a:effectLst/>
                          <a:latin typeface="Arial" panose="020B0604020202020204" pitchFamily="34" charset="0"/>
                        </a:rPr>
                        <a:t> out of 100%</a:t>
                      </a:r>
                      <a:endParaRPr lang="en-US" sz="1050" b="1" i="0" u="none" strike="noStrike" dirty="0">
                        <a:solidFill>
                          <a:srgbClr val="FFFFFF"/>
                        </a:solidFill>
                        <a:effectLst/>
                        <a:latin typeface="Arial" panose="020B0604020202020204" pitchFamily="34" charset="0"/>
                      </a:endParaRP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2743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t"/>
                      <a:r>
                        <a:rPr lang="en-US" sz="1100" b="0" i="0" u="none" strike="noStrike" dirty="0">
                          <a:solidFill>
                            <a:schemeClr val="tx1"/>
                          </a:solidFill>
                          <a:effectLst/>
                          <a:latin typeface="Arial" panose="020B0604020202020204" pitchFamily="34" charset="0"/>
                        </a:rPr>
                        <a:t>Mean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64%</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69%</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52% </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64%</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77%</a:t>
                      </a:r>
                      <a:r>
                        <a:rPr lang="en-US" sz="1100" b="0" i="0" u="none" strike="noStrike" baseline="-25000" dirty="0">
                          <a:solidFill>
                            <a:srgbClr val="000000"/>
                          </a:solidFill>
                          <a:effectLst/>
                          <a:latin typeface="Arial" panose="020B0604020202020204" pitchFamily="34" charset="0"/>
                        </a:rPr>
                        <a:t>c</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68%</a:t>
                      </a:r>
                      <a:r>
                        <a:rPr lang="en-US" sz="1100" b="0" i="0" u="none" strike="noStrike" baseline="-25000" dirty="0">
                          <a:solidFill>
                            <a:srgbClr val="000000"/>
                          </a:solidFill>
                          <a:effectLst/>
                          <a:latin typeface="Arial" panose="020B0604020202020204" pitchFamily="34" charset="0"/>
                        </a:rPr>
                        <a:t>a,b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62%</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61%</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66%</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75%</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87932819"/>
                  </a:ext>
                </a:extLst>
              </a:tr>
              <a:tr h="274320">
                <a:tc>
                  <a:txBody>
                    <a:bodyPr/>
                    <a:lstStyle/>
                    <a:p>
                      <a:pPr algn="l" fontAlgn="t"/>
                      <a:r>
                        <a:rPr lang="en-US" sz="1100" b="0" i="0" u="none" strike="noStrike" dirty="0">
                          <a:solidFill>
                            <a:schemeClr val="tx1"/>
                          </a:solidFill>
                          <a:effectLst/>
                          <a:latin typeface="Arial" panose="020B0604020202020204" pitchFamily="34" charset="0"/>
                        </a:rPr>
                        <a:t>Median</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50%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2357998427"/>
                  </a:ext>
                </a:extLst>
              </a:tr>
              <a:tr h="274320">
                <a:tc>
                  <a:txBody>
                    <a:bodyPr/>
                    <a:lstStyle/>
                    <a:p>
                      <a:pPr algn="l" fontAlgn="t"/>
                      <a:r>
                        <a:rPr lang="en-US" sz="1100" b="0" i="0" u="none" strike="noStrike" dirty="0">
                          <a:solidFill>
                            <a:schemeClr val="tx1"/>
                          </a:solidFill>
                          <a:effectLst/>
                          <a:latin typeface="Arial" panose="020B0604020202020204" pitchFamily="34" charset="0"/>
                        </a:rPr>
                        <a:t>Mode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83%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83%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83%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81752479"/>
                  </a:ext>
                </a:extLst>
              </a:tr>
              <a:tr h="274320">
                <a:tc>
                  <a:txBody>
                    <a:bodyPr/>
                    <a:lstStyle/>
                    <a:p>
                      <a:pPr algn="l" fontAlgn="t"/>
                      <a:r>
                        <a:rPr lang="en-US" sz="1100" b="0" i="0" u="none" strike="noStrike" dirty="0">
                          <a:solidFill>
                            <a:schemeClr val="tx1"/>
                          </a:solidFill>
                          <a:effectLst/>
                          <a:latin typeface="Arial" panose="020B0604020202020204" pitchFamily="34" charset="0"/>
                        </a:rPr>
                        <a:t>Maximum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dirty="0">
                          <a:solidFill>
                            <a:srgbClr val="000000"/>
                          </a:solidFill>
                          <a:effectLst/>
                          <a:latin typeface="Arial" panose="020B0604020202020204" pitchFamily="34" charset="0"/>
                        </a:rPr>
                        <a:t>100%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991775745"/>
                  </a:ext>
                </a:extLst>
              </a:tr>
              <a:tr h="274320">
                <a:tc>
                  <a:txBody>
                    <a:bodyPr/>
                    <a:lstStyle/>
                    <a:p>
                      <a:pPr algn="l" fontAlgn="t"/>
                      <a:r>
                        <a:rPr lang="en-US" sz="1100" b="0" i="0" u="none" strike="noStrike" dirty="0">
                          <a:solidFill>
                            <a:schemeClr val="tx1"/>
                          </a:solidFill>
                          <a:effectLst/>
                          <a:latin typeface="Arial" panose="020B0604020202020204" pitchFamily="34" charset="0"/>
                        </a:rPr>
                        <a:t>Minimum</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63134444"/>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tc hMerge="1">
                  <a:txBody>
                    <a:bodyPr/>
                    <a:lstStyle/>
                    <a:p>
                      <a:pPr algn="ctr" fontAlgn="ctr"/>
                      <a:endParaRPr lang="en-US" sz="1050" b="0" i="0" u="none" strike="noStrike">
                        <a:solidFill>
                          <a:srgbClr val="010205"/>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47792122"/>
                  </a:ext>
                </a:extLst>
              </a:tr>
            </a:tbl>
          </a:graphicData>
        </a:graphic>
      </p:graphicFrame>
      <p:sp>
        <p:nvSpPr>
          <p:cNvPr id="7"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95</a:t>
            </a:fld>
            <a:endParaRPr lang="en-US" sz="900" dirty="0"/>
          </a:p>
        </p:txBody>
      </p:sp>
    </p:spTree>
    <p:extLst>
      <p:ext uri="{BB962C8B-B14F-4D97-AF65-F5344CB8AC3E}">
        <p14:creationId xmlns:p14="http://schemas.microsoft.com/office/powerpoint/2010/main" val="17476808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Preferred LTC in Future</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1436</a:t>
            </a:r>
            <a:br>
              <a:rPr lang="en-US" dirty="0"/>
            </a:br>
            <a:r>
              <a:rPr lang="en-US" dirty="0"/>
              <a:t>Male = 710, Female = 721</a:t>
            </a:r>
            <a:br>
              <a:rPr lang="en-US" dirty="0"/>
            </a:br>
            <a:r>
              <a:rPr lang="en-US" dirty="0"/>
              <a:t>Millennials = 340, Gen X = 539, Boomers = 557</a:t>
            </a:r>
            <a:br>
              <a:rPr lang="en-US" dirty="0"/>
            </a:br>
            <a:r>
              <a:rPr lang="en-US" dirty="0"/>
              <a:t>Asian/Asian American = 94, Black/African American = 149, Hispanic/Latino = 190, White/Caucasian = 948</a:t>
            </a:r>
            <a:br>
              <a:rPr lang="en-US" dirty="0"/>
            </a:br>
            <a:r>
              <a:rPr lang="en-US" dirty="0"/>
              <a:t>LTC Important = 745, LTC Not Important = 301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96</a:t>
            </a:fld>
            <a:endParaRPr lang="en-US" sz="900" dirty="0"/>
          </a:p>
        </p:txBody>
      </p:sp>
      <p:graphicFrame>
        <p:nvGraphicFramePr>
          <p:cNvPr id="7" name="Table 6"/>
          <p:cNvGraphicFramePr>
            <a:graphicFrameLocks noGrp="1"/>
          </p:cNvGraphicFramePr>
          <p:nvPr/>
        </p:nvGraphicFramePr>
        <p:xfrm>
          <a:off x="192024" y="941832"/>
          <a:ext cx="11795760" cy="196215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331470">
                <a:tc rowSpan="2">
                  <a:txBody>
                    <a:bodyPr/>
                    <a:lstStyle/>
                    <a:p>
                      <a:r>
                        <a:rPr lang="en-US" sz="1050" b="1" kern="1200" dirty="0">
                          <a:solidFill>
                            <a:schemeClr val="bg1"/>
                          </a:solidFill>
                          <a:latin typeface="+mn-lt"/>
                          <a:ea typeface="+mn-ea"/>
                          <a:cs typeface="+mn-cs"/>
                        </a:rPr>
                        <a:t>Q44: Please select your preferred way of receiving long-term care in the future, particularly considering AI (artificial intelligence) and robotics.</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33147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341630">
                <a:tc>
                  <a:txBody>
                    <a:bodyPr/>
                    <a:lstStyle/>
                    <a:p>
                      <a:pPr algn="l" fontAlgn="ctr"/>
                      <a:r>
                        <a:rPr lang="en-US" sz="1100" b="0" i="0" u="none" strike="noStrike" dirty="0">
                          <a:solidFill>
                            <a:srgbClr val="000000"/>
                          </a:solidFill>
                          <a:effectLst/>
                          <a:latin typeface="Arial" panose="020B0604020202020204" pitchFamily="34" charset="0"/>
                        </a:rPr>
                        <a:t>I would prefer exclusively human-based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341630">
                <a:tc>
                  <a:txBody>
                    <a:bodyPr/>
                    <a:lstStyle/>
                    <a:p>
                      <a:pPr algn="l" fontAlgn="ctr"/>
                      <a:r>
                        <a:rPr lang="en-US" sz="1100" b="0" i="0" u="none" strike="noStrike" dirty="0">
                          <a:solidFill>
                            <a:srgbClr val="000000"/>
                          </a:solidFill>
                          <a:effectLst/>
                          <a:latin typeface="Arial" panose="020B0604020202020204" pitchFamily="34" charset="0"/>
                        </a:rPr>
                        <a:t>I would prefer a combination of human-based care and the use of AI/robot(s).</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341630">
                <a:tc>
                  <a:txBody>
                    <a:bodyPr/>
                    <a:lstStyle/>
                    <a:p>
                      <a:pPr algn="l" fontAlgn="ctr"/>
                      <a:r>
                        <a:rPr lang="en-US" sz="1100" b="0" i="0" u="none" strike="noStrike" dirty="0">
                          <a:solidFill>
                            <a:srgbClr val="000000"/>
                          </a:solidFill>
                          <a:effectLst/>
                          <a:latin typeface="Arial" panose="020B0604020202020204" pitchFamily="34" charset="0"/>
                        </a:rPr>
                        <a:t>I would prefer exclusively AI/robot-based care.</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3%</a:t>
                      </a:r>
                      <a:r>
                        <a:rPr lang="en-US" sz="1100" b="0" i="0" u="none" strike="noStrike" baseline="-25000" dirty="0">
                          <a:solidFill>
                            <a:srgbClr val="000000"/>
                          </a:solidFill>
                          <a:effectLst/>
                          <a:latin typeface="Arial" panose="020B0604020202020204" pitchFamily="34" charset="0"/>
                        </a:rPr>
                        <a:t>a</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1046484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Interaction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1338</a:t>
            </a:r>
            <a:br>
              <a:rPr lang="en-US" dirty="0"/>
            </a:br>
            <a:r>
              <a:rPr lang="en-US" dirty="0"/>
              <a:t>Male = 669, Female = 664</a:t>
            </a:r>
            <a:br>
              <a:rPr lang="en-US" dirty="0"/>
            </a:br>
            <a:r>
              <a:rPr lang="en-US" dirty="0"/>
              <a:t>Millennials = 310, Gen X = 509, Boomers = 521</a:t>
            </a:r>
            <a:br>
              <a:rPr lang="en-US" dirty="0"/>
            </a:br>
            <a:r>
              <a:rPr lang="en-US" dirty="0"/>
              <a:t>Asian/Asian American = 90, Black/African American = 136, Hispanic/Latino = 171, White/Caucasian = 891</a:t>
            </a:r>
            <a:br>
              <a:rPr lang="en-US" dirty="0"/>
            </a:br>
            <a:r>
              <a:rPr lang="en-US" dirty="0"/>
              <a:t>LTC Important = 700, LTC Not Important = 282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97</a:t>
            </a:fld>
            <a:endParaRPr lang="en-US" sz="900" dirty="0"/>
          </a:p>
        </p:txBody>
      </p:sp>
      <p:graphicFrame>
        <p:nvGraphicFramePr>
          <p:cNvPr id="7" name="Table 6"/>
          <p:cNvGraphicFramePr>
            <a:graphicFrameLocks noGrp="1"/>
          </p:cNvGraphicFramePr>
          <p:nvPr/>
        </p:nvGraphicFramePr>
        <p:xfrm>
          <a:off x="192024" y="941832"/>
          <a:ext cx="11795760" cy="26289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91490">
                <a:tc rowSpan="2">
                  <a:txBody>
                    <a:bodyPr/>
                    <a:lstStyle/>
                    <a:p>
                      <a:r>
                        <a:rPr lang="en-US" sz="1050" b="1" kern="1200" dirty="0">
                          <a:solidFill>
                            <a:schemeClr val="bg1"/>
                          </a:solidFill>
                          <a:latin typeface="+mn-lt"/>
                          <a:ea typeface="+mn-ea"/>
                          <a:cs typeface="+mn-cs"/>
                        </a:rPr>
                        <a:t>Q45: Please rate how likely you are to do the following things: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Share your medical history with AI  to help support your care needs</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9149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Neither</a:t>
                      </a:r>
                      <a:r>
                        <a:rPr lang="en-US" sz="1100" b="0" i="0" u="none" strike="noStrike" baseline="0" dirty="0">
                          <a:solidFill>
                            <a:srgbClr val="000000"/>
                          </a:solidFill>
                          <a:effectLst/>
                          <a:latin typeface="Arial" panose="020B0604020202020204" pitchFamily="34" charset="0"/>
                        </a:rPr>
                        <a:t> likely or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15294882"/>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c</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8%</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647296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1130807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Interaction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1340</a:t>
            </a:r>
            <a:br>
              <a:rPr lang="en-US" dirty="0"/>
            </a:br>
            <a:r>
              <a:rPr lang="en-US" dirty="0"/>
              <a:t>Male = 670, Female = 666</a:t>
            </a:r>
            <a:br>
              <a:rPr lang="en-US" dirty="0"/>
            </a:br>
            <a:r>
              <a:rPr lang="en-US" dirty="0"/>
              <a:t>Millennials = 315, Gen X = 507, Boomers = 519</a:t>
            </a:r>
            <a:br>
              <a:rPr lang="en-US" dirty="0"/>
            </a:br>
            <a:r>
              <a:rPr lang="en-US" dirty="0"/>
              <a:t>Asian/Asian American = 89, Black/African American = 138, Hispanic/Latino = 170, White/Caucasian = 896</a:t>
            </a:r>
            <a:br>
              <a:rPr lang="en-US" dirty="0"/>
            </a:br>
            <a:r>
              <a:rPr lang="en-US" dirty="0"/>
              <a:t>LTC Important = 697, LTC Not Important = 281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98</a:t>
            </a:fld>
            <a:endParaRPr lang="en-US" sz="900" dirty="0"/>
          </a:p>
        </p:txBody>
      </p:sp>
      <p:graphicFrame>
        <p:nvGraphicFramePr>
          <p:cNvPr id="7" name="Table 6"/>
          <p:cNvGraphicFramePr>
            <a:graphicFrameLocks noGrp="1"/>
          </p:cNvGraphicFramePr>
          <p:nvPr/>
        </p:nvGraphicFramePr>
        <p:xfrm>
          <a:off x="192024" y="941832"/>
          <a:ext cx="11795760" cy="26289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91490">
                <a:tc rowSpan="2">
                  <a:txBody>
                    <a:bodyPr/>
                    <a:lstStyle/>
                    <a:p>
                      <a:r>
                        <a:rPr lang="en-US" sz="1050" b="1" kern="1200" dirty="0">
                          <a:solidFill>
                            <a:schemeClr val="bg1"/>
                          </a:solidFill>
                          <a:latin typeface="+mn-lt"/>
                          <a:ea typeface="+mn-ea"/>
                          <a:cs typeface="+mn-cs"/>
                        </a:rPr>
                        <a:t>Q45: Please rate how likely you are to do the following things: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Accept help from a robot for activities such as toileting, dressing and transferring</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9149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Neither</a:t>
                      </a:r>
                      <a:r>
                        <a:rPr lang="en-US" sz="1100" b="0" i="0" u="none" strike="noStrike" baseline="0" dirty="0">
                          <a:solidFill>
                            <a:srgbClr val="000000"/>
                          </a:solidFill>
                          <a:effectLst/>
                          <a:latin typeface="Arial" panose="020B0604020202020204" pitchFamily="34" charset="0"/>
                        </a:rPr>
                        <a:t> likely or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19%</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17%</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15294882"/>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5%</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6%</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647296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10734340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Interaction</a:t>
            </a:r>
          </a:p>
        </p:txBody>
      </p:sp>
      <p:sp>
        <p:nvSpPr>
          <p:cNvPr id="6" name="Text Placeholder 5"/>
          <p:cNvSpPr>
            <a:spLocks noGrp="1"/>
          </p:cNvSpPr>
          <p:nvPr>
            <p:ph type="body" sz="quarter" idx="14"/>
          </p:nvPr>
        </p:nvSpPr>
        <p:spPr>
          <a:xfrm>
            <a:off x="417448" y="5816600"/>
            <a:ext cx="5346858" cy="821858"/>
          </a:xfrm>
        </p:spPr>
        <p:txBody>
          <a:bodyPr/>
          <a:lstStyle/>
          <a:p>
            <a:r>
              <a:rPr lang="en-US" dirty="0"/>
              <a:t>Number of responses for each column:</a:t>
            </a:r>
            <a:br>
              <a:rPr lang="en-US" dirty="0"/>
            </a:br>
            <a:r>
              <a:rPr lang="en-US" dirty="0"/>
              <a:t>All = 1342</a:t>
            </a:r>
            <a:br>
              <a:rPr lang="en-US" dirty="0"/>
            </a:br>
            <a:r>
              <a:rPr lang="en-US" dirty="0"/>
              <a:t>Male = 671, Female = 665</a:t>
            </a:r>
            <a:br>
              <a:rPr lang="en-US" dirty="0"/>
            </a:br>
            <a:r>
              <a:rPr lang="en-US" dirty="0"/>
              <a:t>Millennials = 316, Gen X = 509, Boomers = 517</a:t>
            </a:r>
            <a:br>
              <a:rPr lang="en-US" dirty="0"/>
            </a:br>
            <a:r>
              <a:rPr lang="en-US" dirty="0"/>
              <a:t>Asian/Asian American = 93, Black/African American = 137, Hispanic/Latino = 172, White/Caucasian = 892</a:t>
            </a:r>
            <a:br>
              <a:rPr lang="en-US" dirty="0"/>
            </a:br>
            <a:r>
              <a:rPr lang="en-US" dirty="0"/>
              <a:t>LTC Important = 694, LTC Not Important = 283 </a:t>
            </a:r>
          </a:p>
        </p:txBody>
      </p:sp>
      <p:sp>
        <p:nvSpPr>
          <p:cNvPr id="8" name="Slide Number Placeholder 2"/>
          <p:cNvSpPr>
            <a:spLocks noGrp="1"/>
          </p:cNvSpPr>
          <p:nvPr>
            <p:ph type="sldNum" sz="quarter" idx="4294967295"/>
          </p:nvPr>
        </p:nvSpPr>
        <p:spPr>
          <a:xfrm>
            <a:off x="62113" y="6420678"/>
            <a:ext cx="443753" cy="365125"/>
          </a:xfrm>
          <a:prstGeom prst="rect">
            <a:avLst/>
          </a:prstGeom>
        </p:spPr>
        <p:txBody>
          <a:bodyPr/>
          <a:lstStyle/>
          <a:p>
            <a:fld id="{FA06F0F5-DF6A-4E0E-AC03-6B0D0B0A1300}" type="slidenum">
              <a:rPr lang="en-US" sz="900" smtClean="0"/>
              <a:pPr/>
              <a:t>99</a:t>
            </a:fld>
            <a:endParaRPr lang="en-US" sz="900" dirty="0"/>
          </a:p>
        </p:txBody>
      </p:sp>
      <p:graphicFrame>
        <p:nvGraphicFramePr>
          <p:cNvPr id="7" name="Table 6"/>
          <p:cNvGraphicFramePr>
            <a:graphicFrameLocks noGrp="1"/>
          </p:cNvGraphicFramePr>
          <p:nvPr/>
        </p:nvGraphicFramePr>
        <p:xfrm>
          <a:off x="192024" y="941832"/>
          <a:ext cx="11795760" cy="2628900"/>
        </p:xfrm>
        <a:graphic>
          <a:graphicData uri="http://schemas.openxmlformats.org/drawingml/2006/table">
            <a:tbl>
              <a:tblPr firstRow="1" bandRow="1"/>
              <a:tblGrid>
                <a:gridCol w="3566160">
                  <a:extLst>
                    <a:ext uri="{9D8B030D-6E8A-4147-A177-3AD203B41FA5}">
                      <a16:colId xmlns:a16="http://schemas.microsoft.com/office/drawing/2014/main" val="1229587315"/>
                    </a:ext>
                  </a:extLst>
                </a:gridCol>
                <a:gridCol w="685800">
                  <a:extLst>
                    <a:ext uri="{9D8B030D-6E8A-4147-A177-3AD203B41FA5}">
                      <a16:colId xmlns:a16="http://schemas.microsoft.com/office/drawing/2014/main" val="496011847"/>
                    </a:ext>
                  </a:extLst>
                </a:gridCol>
                <a:gridCol w="685800">
                  <a:extLst>
                    <a:ext uri="{9D8B030D-6E8A-4147-A177-3AD203B41FA5}">
                      <a16:colId xmlns:a16="http://schemas.microsoft.com/office/drawing/2014/main" val="713685765"/>
                    </a:ext>
                  </a:extLst>
                </a:gridCol>
                <a:gridCol w="685800">
                  <a:extLst>
                    <a:ext uri="{9D8B030D-6E8A-4147-A177-3AD203B41FA5}">
                      <a16:colId xmlns:a16="http://schemas.microsoft.com/office/drawing/2014/main" val="4198760004"/>
                    </a:ext>
                  </a:extLst>
                </a:gridCol>
                <a:gridCol w="685800">
                  <a:extLst>
                    <a:ext uri="{9D8B030D-6E8A-4147-A177-3AD203B41FA5}">
                      <a16:colId xmlns:a16="http://schemas.microsoft.com/office/drawing/2014/main" val="263875634"/>
                    </a:ext>
                  </a:extLst>
                </a:gridCol>
                <a:gridCol w="685800">
                  <a:extLst>
                    <a:ext uri="{9D8B030D-6E8A-4147-A177-3AD203B41FA5}">
                      <a16:colId xmlns:a16="http://schemas.microsoft.com/office/drawing/2014/main" val="1149710489"/>
                    </a:ext>
                  </a:extLst>
                </a:gridCol>
                <a:gridCol w="685800">
                  <a:extLst>
                    <a:ext uri="{9D8B030D-6E8A-4147-A177-3AD203B41FA5}">
                      <a16:colId xmlns:a16="http://schemas.microsoft.com/office/drawing/2014/main" val="3485922180"/>
                    </a:ext>
                  </a:extLst>
                </a:gridCol>
                <a:gridCol w="685800">
                  <a:extLst>
                    <a:ext uri="{9D8B030D-6E8A-4147-A177-3AD203B41FA5}">
                      <a16:colId xmlns:a16="http://schemas.microsoft.com/office/drawing/2014/main" val="2964748837"/>
                    </a:ext>
                  </a:extLst>
                </a:gridCol>
                <a:gridCol w="685800">
                  <a:extLst>
                    <a:ext uri="{9D8B030D-6E8A-4147-A177-3AD203B41FA5}">
                      <a16:colId xmlns:a16="http://schemas.microsoft.com/office/drawing/2014/main" val="2416028497"/>
                    </a:ext>
                  </a:extLst>
                </a:gridCol>
                <a:gridCol w="685800">
                  <a:extLst>
                    <a:ext uri="{9D8B030D-6E8A-4147-A177-3AD203B41FA5}">
                      <a16:colId xmlns:a16="http://schemas.microsoft.com/office/drawing/2014/main" val="1118623673"/>
                    </a:ext>
                  </a:extLst>
                </a:gridCol>
                <a:gridCol w="685800">
                  <a:extLst>
                    <a:ext uri="{9D8B030D-6E8A-4147-A177-3AD203B41FA5}">
                      <a16:colId xmlns:a16="http://schemas.microsoft.com/office/drawing/2014/main" val="2109051414"/>
                    </a:ext>
                  </a:extLst>
                </a:gridCol>
                <a:gridCol w="685800">
                  <a:extLst>
                    <a:ext uri="{9D8B030D-6E8A-4147-A177-3AD203B41FA5}">
                      <a16:colId xmlns:a16="http://schemas.microsoft.com/office/drawing/2014/main" val="2912151261"/>
                    </a:ext>
                  </a:extLst>
                </a:gridCol>
                <a:gridCol w="685800">
                  <a:extLst>
                    <a:ext uri="{9D8B030D-6E8A-4147-A177-3AD203B41FA5}">
                      <a16:colId xmlns:a16="http://schemas.microsoft.com/office/drawing/2014/main" val="2444169565"/>
                    </a:ext>
                  </a:extLst>
                </a:gridCol>
              </a:tblGrid>
              <a:tr h="491490">
                <a:tc rowSpan="2">
                  <a:txBody>
                    <a:bodyPr/>
                    <a:lstStyle/>
                    <a:p>
                      <a:r>
                        <a:rPr lang="en-US" sz="1050" b="1" kern="1200" dirty="0">
                          <a:solidFill>
                            <a:schemeClr val="bg1"/>
                          </a:solidFill>
                          <a:latin typeface="+mn-lt"/>
                          <a:ea typeface="+mn-ea"/>
                          <a:cs typeface="+mn-cs"/>
                        </a:rPr>
                        <a:t>Q45: Please rate how likely you are to do the following things:</a:t>
                      </a:r>
                    </a:p>
                    <a:p>
                      <a:endParaRPr lang="en-US" sz="1050" b="1" kern="1200" dirty="0">
                        <a:solidFill>
                          <a:schemeClr val="bg1"/>
                        </a:solidFill>
                        <a:latin typeface="+mn-lt"/>
                        <a:ea typeface="+mn-ea"/>
                        <a:cs typeface="+mn-cs"/>
                      </a:endParaRPr>
                    </a:p>
                    <a:p>
                      <a:r>
                        <a:rPr lang="en-US" sz="1050" b="1" kern="1200" dirty="0">
                          <a:solidFill>
                            <a:schemeClr val="bg1"/>
                          </a:solidFill>
                          <a:latin typeface="+mn-lt"/>
                          <a:ea typeface="+mn-ea"/>
                          <a:cs typeface="+mn-cs"/>
                        </a:rPr>
                        <a:t>Use AI to alert family/friends if you experience a fall or physical danger</a:t>
                      </a:r>
                    </a:p>
                  </a:txBody>
                  <a:tcPr marL="73152" marR="45720" marT="91440" marB="91440" anchor="ctr">
                    <a:lnL w="3175" cap="flat" cmpd="sng" algn="ctr">
                      <a:solidFill>
                        <a:schemeClr val="bg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rowSpan="2">
                  <a:txBody>
                    <a:bodyPr/>
                    <a:lstStyle/>
                    <a:p>
                      <a:pPr algn="ctr"/>
                      <a:r>
                        <a:rPr lang="en-US" sz="1050" b="1" dirty="0">
                          <a:solidFill>
                            <a:schemeClr val="bg1"/>
                          </a:solidFill>
                        </a:rPr>
                        <a:t>All</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Gender</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3">
                  <a:txBody>
                    <a:bodyPr/>
                    <a:lstStyle/>
                    <a:p>
                      <a:pPr marL="0" algn="ctr" defTabSz="960072" rtl="0" eaLnBrk="1" fontAlgn="b" latinLnBrk="0" hangingPunct="1"/>
                      <a:r>
                        <a:rPr lang="en-US" sz="1050" b="1" kern="1200" dirty="0">
                          <a:solidFill>
                            <a:schemeClr val="bg1"/>
                          </a:solidFill>
                          <a:latin typeface="+mn-lt"/>
                          <a:ea typeface="+mn-ea"/>
                          <a:cs typeface="+mn-cs"/>
                        </a:rPr>
                        <a:t>Generation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4">
                  <a:txBody>
                    <a:bodyPr/>
                    <a:lstStyle/>
                    <a:p>
                      <a:pPr marL="0" algn="ctr" defTabSz="960072" rtl="0" eaLnBrk="1" fontAlgn="b" latinLnBrk="0" hangingPunct="1"/>
                      <a:r>
                        <a:rPr lang="en-US" sz="1050" b="1" kern="1200" dirty="0">
                          <a:solidFill>
                            <a:schemeClr val="bg1"/>
                          </a:solidFill>
                          <a:latin typeface="+mn-lt"/>
                          <a:ea typeface="+mn-ea"/>
                          <a:cs typeface="+mn-cs"/>
                        </a:rPr>
                        <a:t>Race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100" b="1" kern="1200" dirty="0">
                        <a:solidFill>
                          <a:schemeClr val="bg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gridSpan="2">
                  <a:txBody>
                    <a:bodyPr/>
                    <a:lstStyle/>
                    <a:p>
                      <a:pPr marL="0" algn="ctr" defTabSz="960072" rtl="0" eaLnBrk="1" fontAlgn="b" latinLnBrk="0" hangingPunct="1"/>
                      <a:r>
                        <a:rPr lang="en-US" sz="1050" b="1" kern="1200" dirty="0">
                          <a:solidFill>
                            <a:schemeClr val="bg1"/>
                          </a:solidFill>
                          <a:latin typeface="+mn-lt"/>
                          <a:ea typeface="+mn-ea"/>
                          <a:cs typeface="+mn-cs"/>
                        </a:rPr>
                        <a:t>LTC Important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hMerge="1">
                  <a:txBody>
                    <a:bodyPr/>
                    <a:lstStyle/>
                    <a:p>
                      <a:pPr marL="0" algn="ctr" defTabSz="960072" rtl="0" eaLnBrk="1" fontAlgn="b" latinLnBrk="0" hangingPunct="1"/>
                      <a:endParaRPr lang="en-US" sz="1200" b="1" kern="1200" dirty="0">
                        <a:solidFill>
                          <a:schemeClr val="bg1"/>
                        </a:solidFill>
                        <a:latin typeface="+mn-lt"/>
                        <a:ea typeface="+mn-ea"/>
                        <a:cs typeface="+mn-cs"/>
                      </a:endParaRPr>
                    </a:p>
                  </a:txBody>
                  <a:tcPr marL="6350" marR="6350" marT="635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91627905"/>
                  </a:ext>
                </a:extLst>
              </a:tr>
              <a:tr h="491490">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vMerge="1">
                  <a:txBody>
                    <a:bodyPr/>
                    <a:lstStyle/>
                    <a:p>
                      <a:pPr algn="ctr"/>
                      <a:endParaRPr lang="en-US" sz="1200" b="1" dirty="0">
                        <a:solidFill>
                          <a:schemeClr val="bg1"/>
                        </a:solidFill>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Female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spc="-20" baseline="0" dirty="0">
                          <a:solidFill>
                            <a:schemeClr val="bg1"/>
                          </a:solidFill>
                          <a:latin typeface="+mn-lt"/>
                          <a:ea typeface="+mn-ea"/>
                          <a:cs typeface="+mn-cs"/>
                        </a:rPr>
                        <a:t>Millennials</a:t>
                      </a:r>
                      <a:endParaRPr lang="en-US" sz="1050" b="1" kern="1200" dirty="0">
                        <a:solidFill>
                          <a:schemeClr val="bg1"/>
                        </a:solidFill>
                        <a:latin typeface="+mn-lt"/>
                        <a:ea typeface="+mn-ea"/>
                        <a:cs typeface="+mn-cs"/>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Gen X</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Boomers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Asian</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Black</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Hispanic</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White</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Yes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tc>
                  <a:txBody>
                    <a:bodyPr/>
                    <a:lstStyle/>
                    <a:p>
                      <a:pPr marL="0" algn="ctr" defTabSz="960072" rtl="0" eaLnBrk="1" fontAlgn="b" latinLnBrk="0" hangingPunct="1"/>
                      <a:r>
                        <a:rPr lang="en-US" sz="1050" b="1" kern="1200" dirty="0">
                          <a:solidFill>
                            <a:schemeClr val="bg1"/>
                          </a:solidFill>
                          <a:latin typeface="+mn-lt"/>
                          <a:ea typeface="+mn-ea"/>
                          <a:cs typeface="+mn-cs"/>
                        </a:rPr>
                        <a:t>No</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4298BE"/>
                    </a:solidFill>
                  </a:tcPr>
                </a:tc>
                <a:extLst>
                  <a:ext uri="{0D108BD9-81ED-4DB2-BD59-A6C34878D82A}">
                    <a16:rowId xmlns:a16="http://schemas.microsoft.com/office/drawing/2014/main" val="442265406"/>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rgbClr val="9D9795"/>
                      </a:solidFill>
                      <a:prstDash val="solid"/>
                      <a:round/>
                      <a:headEnd type="none" w="med" len="med"/>
                      <a:tailEnd type="none" w="med" len="med"/>
                    </a:lnB>
                    <a:noFill/>
                  </a:tcPr>
                </a:tc>
                <a:extLst>
                  <a:ext uri="{0D108BD9-81ED-4DB2-BD59-A6C34878D82A}">
                    <a16:rowId xmlns:a16="http://schemas.microsoft.com/office/drawing/2014/main" val="3287932819"/>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8%</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9%</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10%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rgbClr val="9D9795"/>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4266535008"/>
                  </a:ext>
                </a:extLst>
              </a:tr>
              <a:tr h="274320">
                <a:tc>
                  <a:txBody>
                    <a:bodyPr/>
                    <a:lstStyle/>
                    <a:p>
                      <a:pPr algn="l" fontAlgn="ctr"/>
                      <a:r>
                        <a:rPr lang="en-US" sz="1100" b="0" i="0" u="none" strike="noStrike" dirty="0">
                          <a:solidFill>
                            <a:srgbClr val="000000"/>
                          </a:solidFill>
                          <a:effectLst/>
                          <a:latin typeface="Arial" panose="020B0604020202020204" pitchFamily="34" charset="0"/>
                        </a:rPr>
                        <a:t>Neither</a:t>
                      </a:r>
                      <a:r>
                        <a:rPr lang="en-US" sz="1100" b="0" i="0" u="none" strike="noStrike" baseline="0" dirty="0">
                          <a:solidFill>
                            <a:srgbClr val="000000"/>
                          </a:solidFill>
                          <a:effectLst/>
                          <a:latin typeface="Arial" panose="020B0604020202020204" pitchFamily="34" charset="0"/>
                        </a:rPr>
                        <a:t> likely or unlikely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15%</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13%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24530190"/>
                  </a:ext>
                </a:extLst>
              </a:tr>
              <a:tr h="274320">
                <a:tc>
                  <a:txBody>
                    <a:bodyPr/>
                    <a:lstStyle/>
                    <a:p>
                      <a:pPr algn="l" fontAlgn="ctr"/>
                      <a:r>
                        <a:rPr lang="en-US" sz="1100" b="0" i="0" u="none" strike="noStrike" dirty="0">
                          <a:solidFill>
                            <a:srgbClr val="000000"/>
                          </a:solidFill>
                          <a:effectLst/>
                          <a:latin typeface="Arial" panose="020B0604020202020204" pitchFamily="34" charset="0"/>
                        </a:rPr>
                        <a:t>Somewhat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42%</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43%</a:t>
                      </a:r>
                      <a:r>
                        <a:rPr lang="en-US" sz="1100" b="0" i="0" u="none" strike="noStrike" baseline="-25000">
                          <a:solidFill>
                            <a:srgbClr val="000000"/>
                          </a:solidFill>
                          <a:effectLst/>
                          <a:latin typeface="Arial" panose="020B0604020202020204" pitchFamily="34" charset="0"/>
                        </a:rPr>
                        <a:t>a,b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39%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40%</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tc>
                  <a:txBody>
                    <a:bodyPr/>
                    <a:lstStyle/>
                    <a:p>
                      <a:pPr algn="ctr" fontAlgn="ctr"/>
                      <a:r>
                        <a:rPr lang="en-US" sz="1100" b="0" i="0" u="none" strike="noStrike">
                          <a:solidFill>
                            <a:srgbClr val="000000"/>
                          </a:solidFill>
                          <a:effectLst/>
                          <a:latin typeface="Arial" panose="020B0604020202020204" pitchFamily="34" charset="0"/>
                        </a:rPr>
                        <a:t>46%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EAE6E2"/>
                    </a:solidFill>
                  </a:tcPr>
                </a:tc>
                <a:extLst>
                  <a:ext uri="{0D108BD9-81ED-4DB2-BD59-A6C34878D82A}">
                    <a16:rowId xmlns:a16="http://schemas.microsoft.com/office/drawing/2014/main" val="715294882"/>
                  </a:ext>
                </a:extLst>
              </a:tr>
              <a:tr h="274320">
                <a:tc>
                  <a:txBody>
                    <a:bodyPr/>
                    <a:lstStyle/>
                    <a:p>
                      <a:pPr algn="l" fontAlgn="ctr"/>
                      <a:r>
                        <a:rPr lang="en-US" sz="1100" b="0" i="0" u="none" strike="noStrike" dirty="0">
                          <a:solidFill>
                            <a:srgbClr val="000000"/>
                          </a:solidFill>
                          <a:effectLst/>
                          <a:latin typeface="Arial" panose="020B0604020202020204" pitchFamily="34" charset="0"/>
                        </a:rPr>
                        <a:t>Extremely likely</a:t>
                      </a:r>
                    </a:p>
                  </a:txBody>
                  <a:tcPr marL="73152" marR="6350" marT="6350" marB="0" anchor="ctr">
                    <a:lnL w="3175" cap="flat" cmpd="sng" algn="ctr">
                      <a:solidFill>
                        <a:schemeClr val="bg2"/>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25%</a:t>
                      </a: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27%</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36%</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24%</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21%</a:t>
                      </a:r>
                      <a:r>
                        <a:rPr lang="en-US" sz="1100" b="0" i="0" u="none" strike="noStrike" baseline="-25000">
                          <a:solidFill>
                            <a:srgbClr val="000000"/>
                          </a:solidFill>
                          <a:effectLst/>
                          <a:latin typeface="Arial" panose="020B0604020202020204" pitchFamily="34" charset="0"/>
                        </a:rPr>
                        <a:t>b</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32%</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31%</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23%</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Arial" panose="020B0604020202020204" pitchFamily="34" charset="0"/>
                        </a:rPr>
                        <a:t>29%</a:t>
                      </a:r>
                      <a:r>
                        <a:rPr lang="en-US" sz="1100" b="0" i="0" u="none" strike="noStrike" baseline="-25000">
                          <a:solidFill>
                            <a:srgbClr val="000000"/>
                          </a:solidFill>
                          <a:effectLst/>
                          <a:latin typeface="Arial" panose="020B0604020202020204" pitchFamily="34" charset="0"/>
                        </a:rPr>
                        <a:t>a</a:t>
                      </a:r>
                      <a:endParaRPr lang="en-US" sz="1100" b="0" i="0" u="none" strike="noStrike">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rgbClr val="9D9795"/>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Arial" panose="020B0604020202020204" pitchFamily="34" charset="0"/>
                        </a:rPr>
                        <a:t>21%</a:t>
                      </a:r>
                      <a:r>
                        <a:rPr lang="en-US" sz="1100" b="0" i="0" u="none" strike="noStrike" baseline="-25000" dirty="0">
                          <a:solidFill>
                            <a:srgbClr val="000000"/>
                          </a:solidFill>
                          <a:effectLst/>
                          <a:latin typeface="Arial" panose="020B0604020202020204" pitchFamily="34" charset="0"/>
                        </a:rPr>
                        <a:t>b</a:t>
                      </a:r>
                      <a:endParaRPr lang="en-US" sz="1100" b="0" i="0" u="none" strike="noStrike" dirty="0">
                        <a:solidFill>
                          <a:srgbClr val="000000"/>
                        </a:solidFill>
                        <a:effectLst/>
                        <a:latin typeface="Arial" panose="020B0604020202020204" pitchFamily="34" charset="0"/>
                      </a:endParaRPr>
                    </a:p>
                  </a:txBody>
                  <a:tcPr marL="6350" marR="6350" marT="6350" marB="0" anchor="ctr">
                    <a:lnL w="3175" cap="flat" cmpd="sng" algn="ctr">
                      <a:solidFill>
                        <a:srgbClr val="9D9795"/>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6472966"/>
                  </a:ext>
                </a:extLst>
              </a:tr>
              <a:tr h="274320">
                <a:tc gridSpan="13">
                  <a:txBody>
                    <a:bodyPr/>
                    <a:lstStyle/>
                    <a:p>
                      <a:pPr marL="0" marR="0" lvl="0" indent="0" algn="l" defTabSz="960072"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 Values in the same row and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not sharing the same subscript are significantly different at p&lt; .05 in the two-sided test of equality for column proportions. Cells with no subscript are not included in the test. Tests assume equal variances. Tests are adjusted for all pairwise comparisons within a row of each innermost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subtable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using the </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Bonferroni</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correction.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350"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60072" rtl="0" eaLnBrk="1" fontAlgn="t"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73152" marR="6350" marT="635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6042450"/>
                  </a:ext>
                </a:extLst>
              </a:tr>
            </a:tbl>
          </a:graphicData>
        </a:graphic>
      </p:graphicFrame>
    </p:spTree>
    <p:extLst>
      <p:ext uri="{BB962C8B-B14F-4D97-AF65-F5344CB8AC3E}">
        <p14:creationId xmlns:p14="http://schemas.microsoft.com/office/powerpoint/2010/main" val="2180318100"/>
      </p:ext>
    </p:extLst>
  </p:cSld>
  <p:clrMapOvr>
    <a:masterClrMapping/>
  </p:clrMapOvr>
</p:sld>
</file>

<file path=ppt/theme/theme1.xml><?xml version="1.0" encoding="utf-8"?>
<a:theme xmlns:a="http://schemas.openxmlformats.org/drawingml/2006/main" name="2022 LIMRA-LOMA Presentation">
  <a:themeElements>
    <a:clrScheme name="LIMRA LOMA 2022">
      <a:dk1>
        <a:srgbClr val="000000"/>
      </a:dk1>
      <a:lt1>
        <a:srgbClr val="FFFFFF"/>
      </a:lt1>
      <a:dk2>
        <a:srgbClr val="004C9D"/>
      </a:dk2>
      <a:lt2>
        <a:srgbClr val="002F70"/>
      </a:lt2>
      <a:accent1>
        <a:srgbClr val="4298BE"/>
      </a:accent1>
      <a:accent2>
        <a:srgbClr val="F9C606"/>
      </a:accent2>
      <a:accent3>
        <a:srgbClr val="007B4E"/>
      </a:accent3>
      <a:accent4>
        <a:srgbClr val="ED8C00"/>
      </a:accent4>
      <a:accent5>
        <a:srgbClr val="763AC7"/>
      </a:accent5>
      <a:accent6>
        <a:srgbClr val="62B6F3"/>
      </a:accent6>
      <a:hlink>
        <a:srgbClr val="00788E"/>
      </a:hlink>
      <a:folHlink>
        <a:srgbClr val="9778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3406</TotalTime>
  <Words>28582</Words>
  <Application>Microsoft Office PowerPoint</Application>
  <PresentationFormat>Widescreen</PresentationFormat>
  <Paragraphs>6386</Paragraphs>
  <Slides>106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Georgia</vt:lpstr>
      <vt:lpstr>Times New Roman</vt:lpstr>
      <vt:lpstr>2022 LIMRA-LOMA Presentation</vt:lpstr>
      <vt:lpstr>The Nationwide Retirement Institute®  2023 Long-term Care Survey</vt:lpstr>
      <vt:lpstr>Methodology</vt:lpstr>
      <vt:lpstr>Research Sample</vt:lpstr>
      <vt:lpstr>Product Recognition, Importance &amp; Ownership</vt:lpstr>
      <vt:lpstr>18%* of respondents believed they own  long-term care insurance</vt:lpstr>
      <vt:lpstr>Product Ownership</vt:lpstr>
      <vt:lpstr>Why did you purchase LTC Insurance?</vt:lpstr>
      <vt:lpstr>Long-Term Care Concerns</vt:lpstr>
      <vt:lpstr>Why Own?</vt:lpstr>
      <vt:lpstr>Ownership Confusion</vt:lpstr>
      <vt:lpstr>Why Not Own?</vt:lpstr>
      <vt:lpstr>Benefits or Features for Reconsidering LTCi</vt:lpstr>
      <vt:lpstr>Benefits or Features for Reconsidering LTCi by Generation</vt:lpstr>
      <vt:lpstr>Product Knowledge</vt:lpstr>
      <vt:lpstr>Product Knowledge</vt:lpstr>
      <vt:lpstr>LTCi Knowledge</vt:lpstr>
      <vt:lpstr>Long-Term Care Knowledge</vt:lpstr>
      <vt:lpstr>Long-Term Care Knowledge</vt:lpstr>
      <vt:lpstr>Information Sources for Financial Product Decisions</vt:lpstr>
      <vt:lpstr>Information Sources for Financial Product Decisions by Generation</vt:lpstr>
      <vt:lpstr>Information Sources for Financial Product Decisions by Gender</vt:lpstr>
      <vt:lpstr>Received LTCi Information in the past 24 Months</vt:lpstr>
      <vt:lpstr>LTC Costs</vt:lpstr>
      <vt:lpstr>1 in 4  of those surveyed (27%)  have not spoken  to anyone about  Long-Term  Care Costs.</vt:lpstr>
      <vt:lpstr>Discussed Potential LTC Costs With</vt:lpstr>
      <vt:lpstr>Discussing LTC Costs</vt:lpstr>
      <vt:lpstr>Unexpected LTC Costs</vt:lpstr>
      <vt:lpstr>LTC Cost Misconceptions</vt:lpstr>
      <vt:lpstr>55% of respondents  do NOT have  a financial professional.  However, the majority  of them are looking for one. </vt:lpstr>
      <vt:lpstr>LTC Discussions with Financial Professionals</vt:lpstr>
      <vt:lpstr>LTC Misconceptions</vt:lpstr>
      <vt:lpstr>LTC Quiz</vt:lpstr>
      <vt:lpstr>Top LTC Misconceptions</vt:lpstr>
      <vt:lpstr>How Long Will You Need Care?</vt:lpstr>
      <vt:lpstr>Where Do You Want to Receive LTC</vt:lpstr>
      <vt:lpstr>Top Three Choices on Where to Receive Care</vt:lpstr>
      <vt:lpstr>34% believe their Home is NOT set up/suitable for aging in place  43% are concerned that their city/neighborhood will NOT be suitable</vt:lpstr>
      <vt:lpstr>Nursing Homes</vt:lpstr>
      <vt:lpstr>Artificial Intelligence</vt:lpstr>
      <vt:lpstr>One third (33%) agree that Artificial Intelligence (AI) and robotics will provide my in-home long-term care. </vt:lpstr>
      <vt:lpstr>Artificial Intelligence</vt:lpstr>
      <vt:lpstr>Appendix</vt:lpstr>
      <vt:lpstr>LTC Importance</vt:lpstr>
      <vt:lpstr>Marital Status &amp; Income</vt:lpstr>
      <vt:lpstr>Children</vt:lpstr>
      <vt:lpstr>Working for Pay</vt:lpstr>
      <vt:lpstr>Plan on Retiring</vt:lpstr>
      <vt:lpstr>Top 3 Retirement Expenses</vt:lpstr>
      <vt:lpstr>Plan to Pay for LTC</vt:lpstr>
      <vt:lpstr>Product Awareness</vt:lpstr>
      <vt:lpstr>Product Importance: Health Insurance</vt:lpstr>
      <vt:lpstr>Product Importance: Long-term Disabiltiy</vt:lpstr>
      <vt:lpstr>Product Importance: Critical Illness Insurance</vt:lpstr>
      <vt:lpstr>Product Ownership</vt:lpstr>
      <vt:lpstr>Product Consideration</vt:lpstr>
      <vt:lpstr>Product Shopping</vt:lpstr>
      <vt:lpstr>Product Purchase</vt:lpstr>
      <vt:lpstr>Primary Reason for Not Owning LTC Insurance</vt:lpstr>
      <vt:lpstr>Estimated Cost of LTC Insurance</vt:lpstr>
      <vt:lpstr>Likely to Obtain LTC Insurance</vt:lpstr>
      <vt:lpstr>Sources of Information about LTC Insurance</vt:lpstr>
      <vt:lpstr>Sources of Information on Financial Products</vt:lpstr>
      <vt:lpstr>Product Knowledge</vt:lpstr>
      <vt:lpstr>Product Knowledge</vt:lpstr>
      <vt:lpstr>LTC Quiz</vt:lpstr>
      <vt:lpstr>LTC Quiz</vt:lpstr>
      <vt:lpstr>LTC Quiz Scores</vt:lpstr>
      <vt:lpstr>LTC Insurance Ownership after Definition</vt:lpstr>
      <vt:lpstr>LTC Insurance Ownership after Definition</vt:lpstr>
      <vt:lpstr>Acquired LTC Insurance</vt:lpstr>
      <vt:lpstr>Reasons for Owning</vt:lpstr>
      <vt:lpstr>Kind of Burden</vt:lpstr>
      <vt:lpstr>Less of a Burden</vt:lpstr>
      <vt:lpstr>Consider Purchasing</vt:lpstr>
      <vt:lpstr>Reasons to Consider Purchasing</vt:lpstr>
      <vt:lpstr>Financial Professional</vt:lpstr>
      <vt:lpstr>Discussed LTC with People</vt:lpstr>
      <vt:lpstr>Potentially Discuss LTC with People</vt:lpstr>
      <vt:lpstr>Reasons for not Discussing &amp; Plan to Discuss</vt:lpstr>
      <vt:lpstr>Importance of Discussion with Financial Professional</vt:lpstr>
      <vt:lpstr>LTC Knowledge</vt:lpstr>
      <vt:lpstr>LTC Knowledge</vt:lpstr>
      <vt:lpstr>LTC Concerns</vt:lpstr>
      <vt:lpstr>LTC Features worth Considering</vt:lpstr>
      <vt:lpstr>LTC Definition</vt:lpstr>
      <vt:lpstr>Preferred LTC Location</vt:lpstr>
      <vt:lpstr>Nursing Home Concerns</vt:lpstr>
      <vt:lpstr>Years of LTC</vt:lpstr>
      <vt:lpstr>Aging in Your Home</vt:lpstr>
      <vt:lpstr>Aging in Your Home</vt:lpstr>
      <vt:lpstr>Aging in Your Home</vt:lpstr>
      <vt:lpstr>Medicare Concerns</vt:lpstr>
      <vt:lpstr>Medicare Quiz</vt:lpstr>
      <vt:lpstr>Medicare Quiz</vt:lpstr>
      <vt:lpstr>Medicare Quiz Scores</vt:lpstr>
      <vt:lpstr>Preferred LTC in Future</vt:lpstr>
      <vt:lpstr>AI Interaction</vt:lpstr>
      <vt:lpstr>AI Interaction</vt:lpstr>
      <vt:lpstr>AI Interaction</vt:lpstr>
      <vt:lpstr>AI Interaction</vt:lpstr>
      <vt:lpstr>Household Assets</vt:lpstr>
      <vt:lpstr>Caregiver</vt:lpstr>
      <vt:lpstr>Involved in the Care of Someone</vt:lpstr>
      <vt:lpstr>Area</vt:lpstr>
      <vt:lpstr>Disclosures</vt:lpstr>
      <vt:lpstr>Access more long term care insights at  Nationwide.com/LTCbasics</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Perspectives on Long-Term Care</dc:title>
  <dc:creator>Ly, Dararith</dc:creator>
  <cp:lastModifiedBy>Neer, Scott E</cp:lastModifiedBy>
  <cp:revision>123</cp:revision>
  <cp:lastPrinted>2023-06-28T15:04:03Z</cp:lastPrinted>
  <dcterms:created xsi:type="dcterms:W3CDTF">2023-06-22T17:19:52Z</dcterms:created>
  <dcterms:modified xsi:type="dcterms:W3CDTF">2023-07-26T10:08:21Z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a128442-0c2e-4a21-8764-34be31c32392_Enabled">
    <vt:lpwstr>true</vt:lpwstr>
  </property>
  <property fmtid="{D5CDD505-2E9C-101B-9397-08002B2CF9AE}" pid="3" name="MSIP_Label_da128442-0c2e-4a21-8764-34be31c32392_SetDate">
    <vt:lpwstr>2023-07-18T18:52:00Z</vt:lpwstr>
  </property>
  <property fmtid="{D5CDD505-2E9C-101B-9397-08002B2CF9AE}" pid="4" name="MSIP_Label_da128442-0c2e-4a21-8764-34be31c32392_Method">
    <vt:lpwstr>Privileged</vt:lpwstr>
  </property>
  <property fmtid="{D5CDD505-2E9C-101B-9397-08002B2CF9AE}" pid="5" name="MSIP_Label_da128442-0c2e-4a21-8764-34be31c32392_Name">
    <vt:lpwstr>Public</vt:lpwstr>
  </property>
  <property fmtid="{D5CDD505-2E9C-101B-9397-08002B2CF9AE}" pid="6" name="MSIP_Label_da128442-0c2e-4a21-8764-34be31c32392_SiteId">
    <vt:lpwstr>22140e4c-d390-45c2-b297-a26c516dc461</vt:lpwstr>
  </property>
  <property fmtid="{D5CDD505-2E9C-101B-9397-08002B2CF9AE}" pid="7" name="MSIP_Label_da128442-0c2e-4a21-8764-34be31c32392_ActionId">
    <vt:lpwstr>9ac88f10-b888-4738-bdc1-c830138a9f66</vt:lpwstr>
  </property>
  <property fmtid="{D5CDD505-2E9C-101B-9397-08002B2CF9AE}" pid="8" name="MSIP_Label_da128442-0c2e-4a21-8764-34be31c32392_ContentBits">
    <vt:lpwstr>0</vt:lpwstr>
  </property>
</Properties>
</file>